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96" r:id="rId1"/>
  </p:sldMasterIdLst>
  <p:notesMasterIdLst>
    <p:notesMasterId r:id="rId21"/>
  </p:notesMasterIdLst>
  <p:handoutMasterIdLst>
    <p:handoutMasterId r:id="rId22"/>
  </p:handoutMasterIdLst>
  <p:sldIdLst>
    <p:sldId id="283" r:id="rId2"/>
    <p:sldId id="375" r:id="rId3"/>
    <p:sldId id="379" r:id="rId4"/>
    <p:sldId id="351" r:id="rId5"/>
    <p:sldId id="357" r:id="rId6"/>
    <p:sldId id="406" r:id="rId7"/>
    <p:sldId id="352" r:id="rId8"/>
    <p:sldId id="386" r:id="rId9"/>
    <p:sldId id="387" r:id="rId10"/>
    <p:sldId id="388" r:id="rId11"/>
    <p:sldId id="390" r:id="rId12"/>
    <p:sldId id="391" r:id="rId13"/>
    <p:sldId id="392" r:id="rId14"/>
    <p:sldId id="407" r:id="rId15"/>
    <p:sldId id="410" r:id="rId16"/>
    <p:sldId id="408" r:id="rId17"/>
    <p:sldId id="409" r:id="rId18"/>
    <p:sldId id="341" r:id="rId19"/>
    <p:sldId id="393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9FF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02" autoAdjust="0"/>
    <p:restoredTop sz="96300" autoAdjust="0"/>
  </p:normalViewPr>
  <p:slideViewPr>
    <p:cSldViewPr snapToObjects="1">
      <p:cViewPr>
        <p:scale>
          <a:sx n="100" d="100"/>
          <a:sy n="100" d="100"/>
        </p:scale>
        <p:origin x="-1024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1E19-56DE-F64F-A6F2-4BC8C39C258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63EA575-DD92-E94F-A8F9-29F9DA3C5E32}">
      <dgm:prSet phldrT="[Text]"/>
      <dgm:spPr>
        <a:solidFill>
          <a:srgbClr val="C0504D">
            <a:alpha val="50000"/>
          </a:srgbClr>
        </a:solidFill>
      </dgm:spPr>
      <dgm:t>
        <a:bodyPr/>
        <a:lstStyle/>
        <a:p>
          <a:pPr marL="531813" indent="-84138"/>
          <a:r>
            <a:rPr lang="de-DE" dirty="0" smtClean="0"/>
            <a:t>Internet</a:t>
          </a:r>
          <a:endParaRPr lang="de-DE" dirty="0"/>
        </a:p>
      </dgm:t>
    </dgm:pt>
    <dgm:pt modelId="{E7C30C3C-1977-9546-AFBC-1B7FD7D18481}" type="parTrans" cxnId="{84AA6196-3011-5A43-A9FB-3667E68B091A}">
      <dgm:prSet/>
      <dgm:spPr/>
      <dgm:t>
        <a:bodyPr/>
        <a:lstStyle/>
        <a:p>
          <a:endParaRPr lang="de-DE"/>
        </a:p>
      </dgm:t>
    </dgm:pt>
    <dgm:pt modelId="{460460B1-ED86-114E-8B39-CB25DA72D2B4}" type="sibTrans" cxnId="{84AA6196-3011-5A43-A9FB-3667E68B091A}">
      <dgm:prSet/>
      <dgm:spPr/>
      <dgm:t>
        <a:bodyPr/>
        <a:lstStyle/>
        <a:p>
          <a:endParaRPr lang="de-DE"/>
        </a:p>
      </dgm:t>
    </dgm:pt>
    <dgm:pt modelId="{2EC36BAA-DC74-864B-9E8F-29BC42445588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de-DE" dirty="0" smtClean="0"/>
            <a:t>  TV</a:t>
          </a:r>
          <a:endParaRPr lang="de-DE" dirty="0"/>
        </a:p>
      </dgm:t>
    </dgm:pt>
    <dgm:pt modelId="{2955B03D-2FD4-BC4B-84F3-50E7F00B55EC}" type="parTrans" cxnId="{6CE1BFB5-561B-A847-807E-F04846BA8D93}">
      <dgm:prSet/>
      <dgm:spPr/>
      <dgm:t>
        <a:bodyPr/>
        <a:lstStyle/>
        <a:p>
          <a:endParaRPr lang="de-DE"/>
        </a:p>
      </dgm:t>
    </dgm:pt>
    <dgm:pt modelId="{41985B58-A851-1140-8BDF-4BC4AEF55ED7}" type="sibTrans" cxnId="{6CE1BFB5-561B-A847-807E-F04846BA8D93}">
      <dgm:prSet/>
      <dgm:spPr/>
      <dgm:t>
        <a:bodyPr/>
        <a:lstStyle/>
        <a:p>
          <a:endParaRPr lang="de-DE"/>
        </a:p>
      </dgm:t>
    </dgm:pt>
    <dgm:pt modelId="{67787686-F8AA-8D4A-8930-BE55BE556808}" type="pres">
      <dgm:prSet presAssocID="{A1C31E19-56DE-F64F-A6F2-4BC8C39C2580}" presName="compositeShape" presStyleCnt="0">
        <dgm:presLayoutVars>
          <dgm:chMax val="7"/>
          <dgm:dir/>
          <dgm:resizeHandles val="exact"/>
        </dgm:presLayoutVars>
      </dgm:prSet>
      <dgm:spPr/>
    </dgm:pt>
    <dgm:pt modelId="{EFCEFCC0-076C-2E4E-8318-B5F85C38FDBE}" type="pres">
      <dgm:prSet presAssocID="{463EA575-DD92-E94F-A8F9-29F9DA3C5E32}" presName="circ1" presStyleLbl="vennNode1" presStyleIdx="0" presStyleCnt="2" custLinFactNeighborX="71622"/>
      <dgm:spPr/>
      <dgm:t>
        <a:bodyPr/>
        <a:lstStyle/>
        <a:p>
          <a:endParaRPr lang="de-DE"/>
        </a:p>
      </dgm:t>
    </dgm:pt>
    <dgm:pt modelId="{F2D86E89-8BAC-994B-B25A-C5CD26897248}" type="pres">
      <dgm:prSet presAssocID="{463EA575-DD92-E94F-A8F9-29F9DA3C5E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C1424D-52E9-CA4F-85F3-D17486808F0D}" type="pres">
      <dgm:prSet presAssocID="{2EC36BAA-DC74-864B-9E8F-29BC42445588}" presName="circ2" presStyleLbl="vennNode1" presStyleIdx="1" presStyleCnt="2" custLinFactNeighborX="-76126"/>
      <dgm:spPr/>
      <dgm:t>
        <a:bodyPr/>
        <a:lstStyle/>
        <a:p>
          <a:endParaRPr lang="de-DE"/>
        </a:p>
      </dgm:t>
    </dgm:pt>
    <dgm:pt modelId="{3107A46A-1ECF-2D4E-B14B-E7A837135B8F}" type="pres">
      <dgm:prSet presAssocID="{2EC36BAA-DC74-864B-9E8F-29BC424455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F1B7E86-7929-D94C-AE4D-27162C8C14A6}" type="presOf" srcId="{A1C31E19-56DE-F64F-A6F2-4BC8C39C2580}" destId="{67787686-F8AA-8D4A-8930-BE55BE556808}" srcOrd="0" destOrd="0" presId="urn:microsoft.com/office/officeart/2005/8/layout/venn1"/>
    <dgm:cxn modelId="{AB098A9C-7965-394E-9267-8102D9EC6962}" type="presOf" srcId="{2EC36BAA-DC74-864B-9E8F-29BC42445588}" destId="{3107A46A-1ECF-2D4E-B14B-E7A837135B8F}" srcOrd="1" destOrd="0" presId="urn:microsoft.com/office/officeart/2005/8/layout/venn1"/>
    <dgm:cxn modelId="{A634C564-146E-AE44-8888-AEA91742FC1B}" type="presOf" srcId="{463EA575-DD92-E94F-A8F9-29F9DA3C5E32}" destId="{EFCEFCC0-076C-2E4E-8318-B5F85C38FDBE}" srcOrd="0" destOrd="0" presId="urn:microsoft.com/office/officeart/2005/8/layout/venn1"/>
    <dgm:cxn modelId="{33B84240-45D8-4246-87D5-DE1C20927FBC}" type="presOf" srcId="{2EC36BAA-DC74-864B-9E8F-29BC42445588}" destId="{51C1424D-52E9-CA4F-85F3-D17486808F0D}" srcOrd="0" destOrd="0" presId="urn:microsoft.com/office/officeart/2005/8/layout/venn1"/>
    <dgm:cxn modelId="{428623E5-C936-2543-B3E9-05073C569916}" type="presOf" srcId="{463EA575-DD92-E94F-A8F9-29F9DA3C5E32}" destId="{F2D86E89-8BAC-994B-B25A-C5CD26897248}" srcOrd="1" destOrd="0" presId="urn:microsoft.com/office/officeart/2005/8/layout/venn1"/>
    <dgm:cxn modelId="{6CE1BFB5-561B-A847-807E-F04846BA8D93}" srcId="{A1C31E19-56DE-F64F-A6F2-4BC8C39C2580}" destId="{2EC36BAA-DC74-864B-9E8F-29BC42445588}" srcOrd="1" destOrd="0" parTransId="{2955B03D-2FD4-BC4B-84F3-50E7F00B55EC}" sibTransId="{41985B58-A851-1140-8BDF-4BC4AEF55ED7}"/>
    <dgm:cxn modelId="{84AA6196-3011-5A43-A9FB-3667E68B091A}" srcId="{A1C31E19-56DE-F64F-A6F2-4BC8C39C2580}" destId="{463EA575-DD92-E94F-A8F9-29F9DA3C5E32}" srcOrd="0" destOrd="0" parTransId="{E7C30C3C-1977-9546-AFBC-1B7FD7D18481}" sibTransId="{460460B1-ED86-114E-8B39-CB25DA72D2B4}"/>
    <dgm:cxn modelId="{FEC65F8A-74DC-1241-83F3-27A5C7495AC0}" type="presParOf" srcId="{67787686-F8AA-8D4A-8930-BE55BE556808}" destId="{EFCEFCC0-076C-2E4E-8318-B5F85C38FDBE}" srcOrd="0" destOrd="0" presId="urn:microsoft.com/office/officeart/2005/8/layout/venn1"/>
    <dgm:cxn modelId="{702E22EA-88D4-A945-9F89-D6F73A571F23}" type="presParOf" srcId="{67787686-F8AA-8D4A-8930-BE55BE556808}" destId="{F2D86E89-8BAC-994B-B25A-C5CD26897248}" srcOrd="1" destOrd="0" presId="urn:microsoft.com/office/officeart/2005/8/layout/venn1"/>
    <dgm:cxn modelId="{6C130040-1A37-5242-BA6C-EFA351170DE3}" type="presParOf" srcId="{67787686-F8AA-8D4A-8930-BE55BE556808}" destId="{51C1424D-52E9-CA4F-85F3-D17486808F0D}" srcOrd="2" destOrd="0" presId="urn:microsoft.com/office/officeart/2005/8/layout/venn1"/>
    <dgm:cxn modelId="{DC7BF096-DCF3-A54C-9AD6-9E2003AF02B0}" type="presParOf" srcId="{67787686-F8AA-8D4A-8930-BE55BE556808}" destId="{3107A46A-1ECF-2D4E-B14B-E7A837135B8F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31E19-56DE-F64F-A6F2-4BC8C39C258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63EA575-DD92-E94F-A8F9-29F9DA3C5E32}">
      <dgm:prSet phldrT="[Text]"/>
      <dgm:spPr>
        <a:solidFill>
          <a:srgbClr val="C0504D">
            <a:alpha val="50000"/>
          </a:srgbClr>
        </a:solidFill>
      </dgm:spPr>
      <dgm:t>
        <a:bodyPr/>
        <a:lstStyle/>
        <a:p>
          <a:pPr marL="531813" indent="-84138"/>
          <a:endParaRPr lang="de-DE" dirty="0"/>
        </a:p>
      </dgm:t>
    </dgm:pt>
    <dgm:pt modelId="{E7C30C3C-1977-9546-AFBC-1B7FD7D18481}" type="parTrans" cxnId="{84AA6196-3011-5A43-A9FB-3667E68B091A}">
      <dgm:prSet/>
      <dgm:spPr/>
      <dgm:t>
        <a:bodyPr/>
        <a:lstStyle/>
        <a:p>
          <a:endParaRPr lang="de-DE"/>
        </a:p>
      </dgm:t>
    </dgm:pt>
    <dgm:pt modelId="{460460B1-ED86-114E-8B39-CB25DA72D2B4}" type="sibTrans" cxnId="{84AA6196-3011-5A43-A9FB-3667E68B091A}">
      <dgm:prSet/>
      <dgm:spPr/>
      <dgm:t>
        <a:bodyPr/>
        <a:lstStyle/>
        <a:p>
          <a:endParaRPr lang="de-DE"/>
        </a:p>
      </dgm:t>
    </dgm:pt>
    <dgm:pt modelId="{2EC36BAA-DC74-864B-9E8F-29BC42445588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de-DE" dirty="0" smtClean="0"/>
            <a:t> </a:t>
          </a:r>
          <a:r>
            <a:rPr lang="de-DE" dirty="0" smtClean="0"/>
            <a:t> </a:t>
          </a:r>
          <a:endParaRPr lang="de-DE" dirty="0"/>
        </a:p>
      </dgm:t>
    </dgm:pt>
    <dgm:pt modelId="{2955B03D-2FD4-BC4B-84F3-50E7F00B55EC}" type="parTrans" cxnId="{6CE1BFB5-561B-A847-807E-F04846BA8D93}">
      <dgm:prSet/>
      <dgm:spPr/>
      <dgm:t>
        <a:bodyPr/>
        <a:lstStyle/>
        <a:p>
          <a:endParaRPr lang="de-DE"/>
        </a:p>
      </dgm:t>
    </dgm:pt>
    <dgm:pt modelId="{41985B58-A851-1140-8BDF-4BC4AEF55ED7}" type="sibTrans" cxnId="{6CE1BFB5-561B-A847-807E-F04846BA8D93}">
      <dgm:prSet/>
      <dgm:spPr/>
      <dgm:t>
        <a:bodyPr/>
        <a:lstStyle/>
        <a:p>
          <a:endParaRPr lang="de-DE"/>
        </a:p>
      </dgm:t>
    </dgm:pt>
    <dgm:pt modelId="{67787686-F8AA-8D4A-8930-BE55BE556808}" type="pres">
      <dgm:prSet presAssocID="{A1C31E19-56DE-F64F-A6F2-4BC8C39C2580}" presName="compositeShape" presStyleCnt="0">
        <dgm:presLayoutVars>
          <dgm:chMax val="7"/>
          <dgm:dir/>
          <dgm:resizeHandles val="exact"/>
        </dgm:presLayoutVars>
      </dgm:prSet>
      <dgm:spPr/>
    </dgm:pt>
    <dgm:pt modelId="{EFCEFCC0-076C-2E4E-8318-B5F85C38FDBE}" type="pres">
      <dgm:prSet presAssocID="{463EA575-DD92-E94F-A8F9-29F9DA3C5E32}" presName="circ1" presStyleLbl="vennNode1" presStyleIdx="0" presStyleCnt="2" custLinFactNeighborX="71622"/>
      <dgm:spPr/>
      <dgm:t>
        <a:bodyPr/>
        <a:lstStyle/>
        <a:p>
          <a:endParaRPr lang="de-DE"/>
        </a:p>
      </dgm:t>
    </dgm:pt>
    <dgm:pt modelId="{F2D86E89-8BAC-994B-B25A-C5CD26897248}" type="pres">
      <dgm:prSet presAssocID="{463EA575-DD92-E94F-A8F9-29F9DA3C5E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C1424D-52E9-CA4F-85F3-D17486808F0D}" type="pres">
      <dgm:prSet presAssocID="{2EC36BAA-DC74-864B-9E8F-29BC42445588}" presName="circ2" presStyleLbl="vennNode1" presStyleIdx="1" presStyleCnt="2" custLinFactNeighborX="-76126"/>
      <dgm:spPr/>
      <dgm:t>
        <a:bodyPr/>
        <a:lstStyle/>
        <a:p>
          <a:endParaRPr lang="de-DE"/>
        </a:p>
      </dgm:t>
    </dgm:pt>
    <dgm:pt modelId="{3107A46A-1ECF-2D4E-B14B-E7A837135B8F}" type="pres">
      <dgm:prSet presAssocID="{2EC36BAA-DC74-864B-9E8F-29BC424455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69CD367-CDA4-A740-BFA0-CDDED0B3C402}" type="presOf" srcId="{2EC36BAA-DC74-864B-9E8F-29BC42445588}" destId="{51C1424D-52E9-CA4F-85F3-D17486808F0D}" srcOrd="0" destOrd="0" presId="urn:microsoft.com/office/officeart/2005/8/layout/venn1"/>
    <dgm:cxn modelId="{FF6DB3D2-5B54-9D4F-85F7-4D734994B13A}" type="presOf" srcId="{463EA575-DD92-E94F-A8F9-29F9DA3C5E32}" destId="{EFCEFCC0-076C-2E4E-8318-B5F85C38FDBE}" srcOrd="0" destOrd="0" presId="urn:microsoft.com/office/officeart/2005/8/layout/venn1"/>
    <dgm:cxn modelId="{3F71C4B3-879F-DE4A-9170-A1147CC0CCD2}" type="presOf" srcId="{2EC36BAA-DC74-864B-9E8F-29BC42445588}" destId="{3107A46A-1ECF-2D4E-B14B-E7A837135B8F}" srcOrd="1" destOrd="0" presId="urn:microsoft.com/office/officeart/2005/8/layout/venn1"/>
    <dgm:cxn modelId="{614E8FDB-EDD5-E44A-A6B2-E368CC804F68}" type="presOf" srcId="{A1C31E19-56DE-F64F-A6F2-4BC8C39C2580}" destId="{67787686-F8AA-8D4A-8930-BE55BE556808}" srcOrd="0" destOrd="0" presId="urn:microsoft.com/office/officeart/2005/8/layout/venn1"/>
    <dgm:cxn modelId="{6CE1BFB5-561B-A847-807E-F04846BA8D93}" srcId="{A1C31E19-56DE-F64F-A6F2-4BC8C39C2580}" destId="{2EC36BAA-DC74-864B-9E8F-29BC42445588}" srcOrd="1" destOrd="0" parTransId="{2955B03D-2FD4-BC4B-84F3-50E7F00B55EC}" sibTransId="{41985B58-A851-1140-8BDF-4BC4AEF55ED7}"/>
    <dgm:cxn modelId="{84AA6196-3011-5A43-A9FB-3667E68B091A}" srcId="{A1C31E19-56DE-F64F-A6F2-4BC8C39C2580}" destId="{463EA575-DD92-E94F-A8F9-29F9DA3C5E32}" srcOrd="0" destOrd="0" parTransId="{E7C30C3C-1977-9546-AFBC-1B7FD7D18481}" sibTransId="{460460B1-ED86-114E-8B39-CB25DA72D2B4}"/>
    <dgm:cxn modelId="{912DE99B-A24D-4047-88F2-9E8CA0C324A1}" type="presOf" srcId="{463EA575-DD92-E94F-A8F9-29F9DA3C5E32}" destId="{F2D86E89-8BAC-994B-B25A-C5CD26897248}" srcOrd="1" destOrd="0" presId="urn:microsoft.com/office/officeart/2005/8/layout/venn1"/>
    <dgm:cxn modelId="{BEA167B3-3ECA-AD4C-9B7E-0EAE9293BD1D}" type="presParOf" srcId="{67787686-F8AA-8D4A-8930-BE55BE556808}" destId="{EFCEFCC0-076C-2E4E-8318-B5F85C38FDBE}" srcOrd="0" destOrd="0" presId="urn:microsoft.com/office/officeart/2005/8/layout/venn1"/>
    <dgm:cxn modelId="{6D8C45AB-9B6B-4148-91AC-57BAE5810B38}" type="presParOf" srcId="{67787686-F8AA-8D4A-8930-BE55BE556808}" destId="{F2D86E89-8BAC-994B-B25A-C5CD26897248}" srcOrd="1" destOrd="0" presId="urn:microsoft.com/office/officeart/2005/8/layout/venn1"/>
    <dgm:cxn modelId="{C61311CA-B36E-6440-BECE-5756CED4E247}" type="presParOf" srcId="{67787686-F8AA-8D4A-8930-BE55BE556808}" destId="{51C1424D-52E9-CA4F-85F3-D17486808F0D}" srcOrd="2" destOrd="0" presId="urn:microsoft.com/office/officeart/2005/8/layout/venn1"/>
    <dgm:cxn modelId="{7F4221BE-081F-A14D-A67E-303294F23DC2}" type="presParOf" srcId="{67787686-F8AA-8D4A-8930-BE55BE556808}" destId="{3107A46A-1ECF-2D4E-B14B-E7A837135B8F}" srcOrd="3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EFCC0-076C-2E4E-8318-B5F85C38FDBE}">
      <dsp:nvSpPr>
        <dsp:cNvPr id="0" name=""/>
        <dsp:cNvSpPr/>
      </dsp:nvSpPr>
      <dsp:spPr>
        <a:xfrm>
          <a:off x="2560332" y="340360"/>
          <a:ext cx="3383280" cy="3383279"/>
        </a:xfrm>
        <a:prstGeom prst="ellipse">
          <a:avLst/>
        </a:prstGeom>
        <a:solidFill>
          <a:srgbClr val="C0504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31813" lvl="0" indent="-84138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Internet</a:t>
          </a:r>
          <a:endParaRPr lang="de-DE" sz="3500" kern="1200" dirty="0"/>
        </a:p>
      </dsp:txBody>
      <dsp:txXfrm>
        <a:off x="3032772" y="739321"/>
        <a:ext cx="1950720" cy="2585357"/>
      </dsp:txXfrm>
    </dsp:sp>
    <dsp:sp modelId="{51C1424D-52E9-CA4F-85F3-D17486808F0D}">
      <dsp:nvSpPr>
        <dsp:cNvPr id="0" name=""/>
        <dsp:cNvSpPr/>
      </dsp:nvSpPr>
      <dsp:spPr>
        <a:xfrm>
          <a:off x="4" y="340360"/>
          <a:ext cx="3383280" cy="3383279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  TV</a:t>
          </a:r>
          <a:endParaRPr lang="de-DE" sz="3500" kern="1200" dirty="0"/>
        </a:p>
      </dsp:txBody>
      <dsp:txXfrm>
        <a:off x="960124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2BD8-B665-9B4C-8B23-E6AC0184A7B4}" type="datetimeFigureOut">
              <a:rPr lang="de-DE" smtClean="0"/>
              <a:pPr/>
              <a:t>11.05.2011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1EB1-D374-9340-AE7D-EEC4BB39020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CE1C-0226-7249-96E8-4CEAF81F8B82}" type="datetimeFigureOut">
              <a:rPr lang="de-DE" smtClean="0"/>
              <a:pPr/>
              <a:t>11.05.2011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C30F8-21B6-ED47-8117-8E15279DB3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324600" cy="365125"/>
          </a:xfrm>
        </p:spPr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29FF43"/>
              </a:buClr>
              <a:buFont typeface="Wingdings" charset="2"/>
              <a:buChar char="ü"/>
              <a:defRPr sz="2400"/>
            </a:lvl2pPr>
            <a:lvl3pPr>
              <a:buClr>
                <a:srgbClr val="29FF43"/>
              </a:buClr>
              <a:buFont typeface="Wingdings" charset="2"/>
              <a:buChar char="ü"/>
              <a:defRPr sz="2400"/>
            </a:lvl3pPr>
            <a:lvl4pPr>
              <a:buClr>
                <a:srgbClr val="29FF43"/>
              </a:buClr>
              <a:buFont typeface="Wingdings" charset="2"/>
              <a:buChar char="ü"/>
              <a:defRPr sz="2400"/>
            </a:lvl4pPr>
            <a:lvl5pPr>
              <a:buClr>
                <a:srgbClr val="29FF43"/>
              </a:buClr>
              <a:buFont typeface="Wingdings" charset="2"/>
              <a:buChar char="ü"/>
              <a:defRPr sz="24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e-DE" smtClean="0"/>
              <a:t>11.5.2011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002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algn="l"/>
            <a:r>
              <a:rPr lang="de-DE" smtClean="0"/>
              <a:t>VideoWeb bringt die Zukunft in Ihren Fernseher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8D30DA7-908A-774E-B300-BA3C6ACE8C2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VW-Logo-CMYK-yellowgrey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162800" y="186055"/>
            <a:ext cx="1828800" cy="652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7F7F7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F7F7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bbtv.org" TargetMode="Externa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800" y="5691187"/>
            <a:ext cx="7772400" cy="136207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VideoWeb: Aus Fernsehen wird </a:t>
            </a:r>
            <a:r>
              <a:rPr lang="de-DE" sz="2000" dirty="0" err="1" smtClean="0"/>
              <a:t>mehrsehen</a:t>
            </a:r>
            <a:endParaRPr lang="de-DE" sz="2000" cap="non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7772400" cy="1500187"/>
          </a:xfrm>
        </p:spPr>
        <p:txBody>
          <a:bodyPr/>
          <a:lstStyle/>
          <a:p>
            <a:r>
              <a:rPr lang="de-DE" dirty="0" smtClean="0"/>
              <a:t>Münchner Kreis – „New TV“ - Geschäftsmodelle</a:t>
            </a:r>
            <a:endParaRPr lang="de-DE" dirty="0"/>
          </a:p>
        </p:txBody>
      </p:sp>
      <p:pic>
        <p:nvPicPr>
          <p:cNvPr id="11" name="Bild 10" descr="Ambiente-Mittel.jpg"/>
          <p:cNvPicPr>
            <a:picLocks noChangeAspect="1"/>
          </p:cNvPicPr>
          <p:nvPr/>
        </p:nvPicPr>
        <p:blipFill>
          <a:blip r:embed="rId2"/>
          <a:srcRect t="22093" b="4419"/>
          <a:stretch>
            <a:fillRect/>
          </a:stretch>
        </p:blipFill>
        <p:spPr>
          <a:xfrm>
            <a:off x="762000" y="1381140"/>
            <a:ext cx="7740650" cy="370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Helvetica" charset="0"/>
              </a:rPr>
              <a:t>Sat 1 - </a:t>
            </a:r>
            <a:r>
              <a:rPr lang="de-DE" dirty="0" smtClean="0">
                <a:latin typeface="Helvetica" charset="0"/>
              </a:rPr>
              <a:t>Werbung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1747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174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31749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083990-0BB2-C647-B0BB-A5E9F040D12E}" type="slidenum">
              <a:rPr lang="de-DE" smtClean="0"/>
              <a:pPr/>
              <a:t>10</a:t>
            </a:fld>
            <a:endParaRPr lang="de-DE" smtClean="0"/>
          </a:p>
        </p:txBody>
      </p:sp>
      <p:pic>
        <p:nvPicPr>
          <p:cNvPr id="31750" name="Bild 6" descr="VideoWeb_HbbTV_Sat1Tex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2850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Helvetica" charset="0"/>
              </a:rPr>
              <a:t>Anixe </a:t>
            </a:r>
            <a:r>
              <a:rPr lang="de-DE" dirty="0" smtClean="0">
                <a:latin typeface="Helvetica" charset="0"/>
              </a:rPr>
              <a:t>HD </a:t>
            </a:r>
            <a:r>
              <a:rPr lang="de-DE" dirty="0" err="1" smtClean="0">
                <a:latin typeface="Helvetica" charset="0"/>
              </a:rPr>
              <a:t>Mediathek</a:t>
            </a:r>
            <a:r>
              <a:rPr lang="de-DE" dirty="0" smtClean="0">
                <a:latin typeface="Helvetica" charset="0"/>
              </a:rPr>
              <a:t> - Werbung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3795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33797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915FD-CD49-384D-9341-030ECF26DE4B}" type="slidenum">
              <a:rPr lang="de-DE" smtClean="0"/>
              <a:pPr/>
              <a:t>11</a:t>
            </a:fld>
            <a:endParaRPr lang="de-DE" smtClean="0"/>
          </a:p>
        </p:txBody>
      </p:sp>
      <p:pic>
        <p:nvPicPr>
          <p:cNvPr id="33798" name="Inhaltsplatzhalter 7" descr="VideoWeb_HbbTV_AnixeHD_Mediathek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824" b="-3824"/>
          <a:stretch>
            <a:fillRect/>
          </a:stretch>
        </p:blipFill>
        <p:spPr>
          <a:xfrm>
            <a:off x="457200" y="960438"/>
            <a:ext cx="8229600" cy="4983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Channel 21 - </a:t>
            </a:r>
            <a:r>
              <a:rPr lang="en-US" dirty="0" smtClean="0">
                <a:latin typeface="Helvetica" charset="0"/>
              </a:rPr>
              <a:t>Shopping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3481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482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pic>
        <p:nvPicPr>
          <p:cNvPr id="34821" name="Bild 7" descr="channel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Bild 8" descr="c21screendum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6773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Inhaltsplatzhalter 4"/>
          <p:cNvSpPr>
            <a:spLocks noGrp="1"/>
          </p:cNvSpPr>
          <p:nvPr>
            <p:ph idx="1"/>
          </p:nvPr>
        </p:nvSpPr>
        <p:spPr>
          <a:xfrm>
            <a:off x="1905000" y="5029200"/>
            <a:ext cx="7162800" cy="106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Service, direkte Bestellung, 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erweiterte Produktpräsentation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4824" name="Foliennummernplatzhalt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B5BB68-063F-A342-B877-3648448A83C8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Helvetica" charset="0"/>
              </a:rPr>
              <a:t>Aus Werbung wird Infotainment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5843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584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35845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2B397-713E-8341-9130-B38FF75264CA}" type="slidenum">
              <a:rPr lang="de-DE" smtClean="0"/>
              <a:pPr/>
              <a:t>13</a:t>
            </a:fld>
            <a:endParaRPr lang="de-DE" smtClean="0"/>
          </a:p>
        </p:txBody>
      </p:sp>
      <p:pic>
        <p:nvPicPr>
          <p:cNvPr id="35846" name="Bild 6" descr="VideoWeb_HbbTV_RTL_HDTex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629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Bild 7" descr="20101012172029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629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Werbefinanzierte</a:t>
            </a:r>
            <a:r>
              <a:rPr lang="en-US" dirty="0" smtClean="0"/>
              <a:t> </a:t>
            </a:r>
            <a:r>
              <a:rPr lang="en-US" dirty="0" err="1" smtClean="0"/>
              <a:t>Verlagsangebote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Bild 7" descr="VideoWeb_App_Bild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5550"/>
            <a:ext cx="8116711" cy="45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Werbefinanzierte</a:t>
            </a:r>
            <a:r>
              <a:rPr lang="en-US" dirty="0" smtClean="0"/>
              <a:t> </a:t>
            </a:r>
            <a:r>
              <a:rPr lang="en-US" dirty="0" err="1" smtClean="0"/>
              <a:t>Verlagsangebote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Bild 6" descr="VideoWeb_App_Kin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2850"/>
            <a:ext cx="8139288" cy="457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VOD </a:t>
            </a:r>
            <a:r>
              <a:rPr lang="de-DE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VideoWeb HD Kino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12" name="Inhaltsplatzhalter 4"/>
          <p:cNvSpPr>
            <a:spLocks noGrp="1"/>
          </p:cNvSpPr>
          <p:nvPr>
            <p:ph idx="1"/>
          </p:nvPr>
        </p:nvSpPr>
        <p:spPr>
          <a:xfrm>
            <a:off x="457200" y="5029200"/>
            <a:ext cx="7162800" cy="106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Bezahlung </a:t>
            </a:r>
            <a:r>
              <a:rPr lang="de-DE" dirty="0" smtClean="0"/>
              <a:t>per Abruf (1,99 bis 5,99 Euro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Weitere Anbieter: Maxdome, </a:t>
            </a:r>
            <a:r>
              <a:rPr lang="de-DE" dirty="0" err="1" smtClean="0"/>
              <a:t>VideoLoad</a:t>
            </a:r>
            <a:r>
              <a:rPr lang="de-DE" dirty="0" smtClean="0"/>
              <a:t>, Diva, ...</a:t>
            </a:r>
            <a:endParaRPr lang="de-DE" dirty="0" smtClean="0"/>
          </a:p>
        </p:txBody>
      </p:sp>
      <p:pic>
        <p:nvPicPr>
          <p:cNvPr id="8" name="Bild 7" descr="hdk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6629399" cy="3729036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Verkauf</a:t>
            </a:r>
            <a:r>
              <a:rPr lang="en-US" dirty="0" smtClean="0"/>
              <a:t> von </a:t>
            </a:r>
            <a:r>
              <a:rPr lang="en-US" dirty="0" err="1" smtClean="0"/>
              <a:t>Hörbüchern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Bild 6" descr="Hoerbuch-direk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1249"/>
            <a:ext cx="8229600" cy="463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Anbieter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9" name="Bild 8" descr="putp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81" y="3021013"/>
            <a:ext cx="6061519" cy="3255962"/>
          </a:xfrm>
          <a:prstGeom prst="rect">
            <a:avLst/>
          </a:prstGeom>
        </p:spPr>
      </p:pic>
      <p:pic>
        <p:nvPicPr>
          <p:cNvPr id="10" name="Bild 9" descr="q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98" y="989013"/>
            <a:ext cx="4449733" cy="1906587"/>
          </a:xfrm>
          <a:prstGeom prst="rect">
            <a:avLst/>
          </a:prstGeom>
        </p:spPr>
      </p:pic>
      <p:pic>
        <p:nvPicPr>
          <p:cNvPr id="11" name="Bild 10" descr="aupe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89013"/>
            <a:ext cx="3500887" cy="3092450"/>
          </a:xfrm>
          <a:prstGeom prst="rect">
            <a:avLst/>
          </a:prstGeom>
        </p:spPr>
      </p:pic>
      <p:pic>
        <p:nvPicPr>
          <p:cNvPr id="8" name="Bild 7" descr="nap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4744952"/>
            <a:ext cx="3488187" cy="89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Helvetica" charset="0"/>
              </a:rPr>
              <a:t>Status an der</a:t>
            </a:r>
            <a:r>
              <a:rPr lang="de-DE" dirty="0" smtClean="0">
                <a:latin typeface="Helvetica" charset="0"/>
              </a:rPr>
              <a:t> Entwicklerfront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6867" name="Inhaltsplatzhalter 4"/>
          <p:cNvSpPr>
            <a:spLocks noGrp="1"/>
          </p:cNvSpPr>
          <p:nvPr>
            <p:ph idx="1"/>
          </p:nvPr>
        </p:nvSpPr>
        <p:spPr>
          <a:xfrm>
            <a:off x="457200" y="1112838"/>
            <a:ext cx="8382000" cy="5211762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>
                <a:latin typeface="Helvetica" charset="0"/>
              </a:rPr>
              <a:t>Vorteile für TV-Sender</a:t>
            </a:r>
          </a:p>
          <a:p>
            <a:pPr lvl="1"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Direkter Zugang über Red Button zum Kunden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Neue Business-Modelle möglich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Font typeface="Lucida Grande"/>
              <a:buChar char="✘"/>
            </a:pPr>
            <a:r>
              <a:rPr lang="de-DE" dirty="0" err="1" smtClean="0">
                <a:latin typeface="Helvetica" charset="0"/>
              </a:rPr>
              <a:t>Z.z</a:t>
            </a:r>
            <a:r>
              <a:rPr lang="de-DE" dirty="0" smtClean="0">
                <a:latin typeface="Helvetica" charset="0"/>
              </a:rPr>
              <a:t>. Noch </a:t>
            </a:r>
            <a:r>
              <a:rPr lang="de-DE" dirty="0" smtClean="0">
                <a:latin typeface="Helvetica" charset="0"/>
              </a:rPr>
              <a:t>n</a:t>
            </a:r>
            <a:r>
              <a:rPr lang="de-DE" dirty="0" smtClean="0">
                <a:latin typeface="Helvetica" charset="0"/>
              </a:rPr>
              <a:t>icht sehr aggressiv / progressiv / Innovativ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de-DE" dirty="0" smtClean="0">
                <a:latin typeface="Helvetica" charset="0"/>
              </a:rPr>
              <a:t>Vorteile </a:t>
            </a:r>
            <a:r>
              <a:rPr lang="de-DE" dirty="0" smtClean="0">
                <a:latin typeface="Helvetica" charset="0"/>
              </a:rPr>
              <a:t>für</a:t>
            </a:r>
            <a:r>
              <a:rPr lang="de-DE" dirty="0" smtClean="0">
                <a:latin typeface="Helvetica" charset="0"/>
              </a:rPr>
              <a:t> Internet-Dienste</a:t>
            </a:r>
            <a:endParaRPr lang="de-DE" dirty="0" smtClean="0">
              <a:latin typeface="Helvetica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Direkte Zugang ins Wohnzimmer</a:t>
            </a:r>
          </a:p>
          <a:p>
            <a:pPr lvl="1" eaLnBrk="1" hangingPunct="1">
              <a:lnSpc>
                <a:spcPct val="150000"/>
              </a:lnSpc>
            </a:pPr>
            <a:r>
              <a:rPr lang="de-DE" dirty="0" smtClean="0">
                <a:latin typeface="Helvetica" charset="0"/>
              </a:rPr>
              <a:t>Neue Anwendungen / Businessmodelle möglich</a:t>
            </a:r>
            <a:endParaRPr lang="de-DE" dirty="0" smtClean="0">
              <a:latin typeface="Helvetica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Lucida Grande"/>
              <a:buChar char="✘"/>
            </a:pPr>
            <a:r>
              <a:rPr lang="de-DE" dirty="0" err="1" smtClean="0">
                <a:latin typeface="Helvetica" charset="0"/>
              </a:rPr>
              <a:t>Z.z</a:t>
            </a:r>
            <a:r>
              <a:rPr lang="de-DE" dirty="0" smtClean="0">
                <a:latin typeface="Helvetica" charset="0"/>
              </a:rPr>
              <a:t>. noch Integration in die Portale notwendig</a:t>
            </a:r>
          </a:p>
          <a:p>
            <a:pPr lvl="1" eaLnBrk="1" hangingPunct="1">
              <a:lnSpc>
                <a:spcPct val="150000"/>
              </a:lnSpc>
            </a:pPr>
            <a:endParaRPr lang="de-DE" dirty="0" smtClean="0">
              <a:latin typeface="Helvetica" charset="0"/>
            </a:endParaRPr>
          </a:p>
        </p:txBody>
      </p:sp>
      <p:sp>
        <p:nvSpPr>
          <p:cNvPr id="36868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6869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36870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38C7B8-26C3-804A-9567-2DDA2B62988E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 VideoWeb</a:t>
            </a:r>
            <a:endParaRPr lang="de-DE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sz="8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Gegründet 2009 </a:t>
            </a:r>
            <a:r>
              <a:rPr lang="de-DE" dirty="0" smtClean="0"/>
              <a:t>von </a:t>
            </a:r>
            <a:r>
              <a:rPr lang="de-DE" dirty="0" smtClean="0">
                <a:solidFill>
                  <a:srgbClr val="595959"/>
                </a:solidFill>
              </a:rPr>
              <a:t>den</a:t>
            </a:r>
            <a:r>
              <a:rPr lang="de-DE" dirty="0" smtClean="0"/>
              <a:t> Gründer von </a:t>
            </a:r>
            <a:br>
              <a:rPr lang="de-DE" dirty="0" smtClean="0"/>
            </a:br>
            <a:r>
              <a:rPr lang="de-DE" dirty="0" smtClean="0"/>
              <a:t>ANIXE HD und WEB.DE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Hersteller von Hybriden-Receivern in den</a:t>
            </a:r>
            <a:br>
              <a:rPr lang="de-DE" dirty="0" smtClean="0"/>
            </a:br>
            <a:r>
              <a:rPr lang="de-DE" dirty="0" smtClean="0"/>
              <a:t>Bereichen Satellit, Kabel und IPTV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 Mitglied / Support im HbbTV Konsortium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Entwicklungsstandorte in D, UK, GR, Taiwan und China</a:t>
            </a:r>
          </a:p>
          <a:p>
            <a:pPr>
              <a:buFont typeface="Arial"/>
              <a:buChar char="•"/>
            </a:pPr>
            <a:endParaRPr lang="de-DE" dirty="0" smtClean="0"/>
          </a:p>
          <a:p>
            <a:r>
              <a:rPr lang="de-DE" dirty="0" smtClean="0"/>
              <a:t>	Wir wollen unseren Kunden die beste Verschmelzung von Fernsehen und Internet-Diensten bieten	</a:t>
            </a:r>
            <a:r>
              <a:rPr lang="de-DE" dirty="0" smtClean="0"/>
              <a:t>					</a:t>
            </a:r>
            <a:r>
              <a:rPr lang="de-DE" dirty="0" smtClean="0"/>
              <a:t>	</a:t>
            </a:r>
            <a:endParaRPr lang="de-DE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pic>
        <p:nvPicPr>
          <p:cNvPr id="27" name="Bild 26" descr="641px-Anixe_H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86" y="1447800"/>
            <a:ext cx="2541028" cy="685800"/>
          </a:xfrm>
          <a:prstGeom prst="rect">
            <a:avLst/>
          </a:prstGeom>
        </p:spPr>
      </p:pic>
      <p:pic>
        <p:nvPicPr>
          <p:cNvPr id="28" name="Bild 27" descr="633px-Web.de_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35" y="2514600"/>
            <a:ext cx="1067765" cy="1012011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TV + Internet...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... Die Zeit ist reif. Internet und TV werden verschmelzen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sz="2400" dirty="0" smtClean="0"/>
              <a:t>TV wird dritte Breitband-Nutzungssäule neben PC /Notebook</a:t>
            </a:r>
            <a:r>
              <a:rPr lang="de-DE" dirty="0" smtClean="0"/>
              <a:t> und </a:t>
            </a:r>
            <a:r>
              <a:rPr lang="de-DE" sz="2400" dirty="0" err="1" smtClean="0"/>
              <a:t>Smartphone</a:t>
            </a:r>
            <a:r>
              <a:rPr lang="de-DE" sz="2400" dirty="0" smtClean="0"/>
              <a:t> / </a:t>
            </a:r>
            <a:r>
              <a:rPr lang="de-DE" sz="2400" dirty="0" err="1" smtClean="0"/>
              <a:t>Tablet</a:t>
            </a:r>
            <a:endParaRPr lang="de-DE" sz="2400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Inhaltsplatzhalter 9" descr="VideoWeb_S500_ZDF_Mediathek.jpg"/>
          <p:cNvPicPr>
            <a:picLocks noChangeAspect="1"/>
          </p:cNvPicPr>
          <p:nvPr/>
        </p:nvPicPr>
        <p:blipFill>
          <a:blip r:embed="rId2"/>
          <a:srcRect l="-13350" r="-13350" b="8419"/>
          <a:stretch>
            <a:fillRect/>
          </a:stretch>
        </p:blipFill>
        <p:spPr>
          <a:xfrm>
            <a:off x="5292514" y="2133600"/>
            <a:ext cx="3775286" cy="2093552"/>
          </a:xfrm>
          <a:prstGeom prst="rect">
            <a:avLst/>
          </a:prstGeom>
        </p:spPr>
      </p:pic>
      <p:pic>
        <p:nvPicPr>
          <p:cNvPr id="9" name="Bild 8" descr="hardware-01-20100127.jpg"/>
          <p:cNvPicPr>
            <a:picLocks noChangeAspect="1"/>
          </p:cNvPicPr>
          <p:nvPr/>
        </p:nvPicPr>
        <p:blipFill>
          <a:blip r:embed="rId3"/>
          <a:srcRect r="54050"/>
          <a:stretch>
            <a:fillRect/>
          </a:stretch>
        </p:blipFill>
        <p:spPr>
          <a:xfrm>
            <a:off x="3465293" y="2133600"/>
            <a:ext cx="1640107" cy="207962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rcRect l="30645" r="30645"/>
          <a:stretch>
            <a:fillRect/>
          </a:stretch>
        </p:blipFill>
        <p:spPr>
          <a:xfrm>
            <a:off x="1066388" y="1956486"/>
            <a:ext cx="1347029" cy="2539314"/>
          </a:xfrm>
          <a:prstGeom prst="rect">
            <a:avLst/>
          </a:prstGeom>
        </p:spPr>
      </p:pic>
      <p:pic>
        <p:nvPicPr>
          <p:cNvPr id="12" name="Bild 11" descr="VideoWeb_TVport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934" y="2387600"/>
            <a:ext cx="2415822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wird passieren...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Der Flachbildschirm wird vom Fernseher zum multimedialen Terminal.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sz="2400" dirty="0" smtClean="0"/>
              <a:t>Das klassische lineare Fernsehen wird eine von ca. 10 Kernanwendungen.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Es wird eine Vielzahl von Inhalten und Diensten geben. (TV-Sender, Hollywood, Verlage, kleine Produktions- firmen, Privat-Personen, WebTV-Sender, </a:t>
            </a:r>
            <a:r>
              <a:rPr lang="de-DE" dirty="0" err="1" smtClean="0"/>
              <a:t>Vodcasts</a:t>
            </a:r>
            <a:r>
              <a:rPr lang="de-DE" dirty="0" smtClean="0"/>
              <a:t>, „Special </a:t>
            </a:r>
            <a:r>
              <a:rPr lang="de-DE" dirty="0" err="1" smtClean="0"/>
              <a:t>Interest</a:t>
            </a:r>
            <a:r>
              <a:rPr lang="de-DE" dirty="0" smtClean="0"/>
              <a:t>“, eigene Inhalte...)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In fünf Jahren werden ca. 50% der Flachbildschirme interaktive Funktionen integrieren.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endParaRPr lang="de-DE" sz="2400" dirty="0" smtClean="0"/>
          </a:p>
          <a:p>
            <a:pPr>
              <a:buClr>
                <a:srgbClr val="29FF43"/>
              </a:buClr>
            </a:pPr>
            <a:r>
              <a:rPr lang="de-DE" dirty="0" smtClean="0"/>
              <a:t>	In diesem Umfeld will VideoWeb seinen Kunden eine optimale und zukunftssichere Lösung bieten.</a:t>
            </a:r>
            <a:endParaRPr lang="de-DE" sz="2400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+ Internet..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graphicFrame>
        <p:nvGraphicFramePr>
          <p:cNvPr id="9" name="Diagramm 8"/>
          <p:cNvGraphicFramePr/>
          <p:nvPr/>
        </p:nvGraphicFramePr>
        <p:xfrm>
          <a:off x="1600200" y="1066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 rot="5400000" flipH="1" flipV="1">
            <a:off x="3378948" y="3861548"/>
            <a:ext cx="1778000" cy="760504"/>
          </a:xfrm>
          <a:prstGeom prst="straightConnector1">
            <a:avLst/>
          </a:prstGeom>
          <a:ln w="793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284217" y="5156537"/>
            <a:ext cx="30497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6000" dirty="0" smtClean="0"/>
              <a:t>Hybrid ?</a:t>
            </a:r>
            <a:endParaRPr lang="de-DE" sz="60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/>
        </p:nvGrpSpPr>
        <p:grpSpPr>
          <a:xfrm>
            <a:off x="457200" y="1066800"/>
            <a:ext cx="8229600" cy="4064000"/>
            <a:chOff x="457200" y="1066800"/>
            <a:chExt cx="8229600" cy="4064000"/>
          </a:xfrm>
        </p:grpSpPr>
        <p:graphicFrame>
          <p:nvGraphicFramePr>
            <p:cNvPr id="9" name="Diagramm 8"/>
            <p:cNvGraphicFramePr/>
            <p:nvPr/>
          </p:nvGraphicFramePr>
          <p:xfrm>
            <a:off x="1600200" y="1066800"/>
            <a:ext cx="6096000" cy="40640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Rechteck 11"/>
            <p:cNvSpPr/>
            <p:nvPr/>
          </p:nvSpPr>
          <p:spPr>
            <a:xfrm>
              <a:off x="457200" y="1066800"/>
              <a:ext cx="3429000" cy="406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257800" y="1066800"/>
              <a:ext cx="3429000" cy="406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Businessmodelle sind möglich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VideoWeb bringt die Zukunft in Ihren Fernseher</a:t>
            </a:r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57200" y="15250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TV Business-Modelle</a:t>
            </a:r>
          </a:p>
          <a:p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Lineare Werbung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Sponsoring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PayTV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PayPerView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Transaktion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Shopping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62600" y="1525012"/>
            <a:ext cx="3429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Internet-Modelle</a:t>
            </a:r>
          </a:p>
          <a:p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Flexibele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 Werbung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Targeting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PayPerView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Shopping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Transaktion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Services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Abonnements</a:t>
            </a:r>
          </a:p>
          <a:p>
            <a:pPr marL="177800" indent="-177800">
              <a:buFont typeface="Arial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Infrastruktur</a:t>
            </a:r>
          </a:p>
          <a:p>
            <a:pPr marL="177800" indent="-177800"/>
            <a:endParaRPr lang="de-D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Schlüssel zum Erfolg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211763"/>
          </a:xfrm>
        </p:spPr>
        <p:txBody>
          <a:bodyPr>
            <a:normAutofit/>
          </a:bodyPr>
          <a:lstStyle/>
          <a:p>
            <a:endParaRPr lang="de-DE" sz="2400" dirty="0" smtClean="0"/>
          </a:p>
          <a:p>
            <a:endParaRPr lang="de-DE" dirty="0" smtClean="0"/>
          </a:p>
          <a:p>
            <a:endParaRPr lang="de-DE" sz="2400" dirty="0" smtClean="0"/>
          </a:p>
          <a:p>
            <a:endParaRPr lang="de-DE" dirty="0" smtClean="0"/>
          </a:p>
          <a:p>
            <a:endParaRPr lang="de-DE" sz="2400" dirty="0" smtClean="0"/>
          </a:p>
          <a:p>
            <a:endParaRPr lang="de-DE" dirty="0" smtClean="0"/>
          </a:p>
          <a:p>
            <a:endParaRPr lang="de-DE" sz="2400" dirty="0" smtClean="0"/>
          </a:p>
          <a:p>
            <a:r>
              <a:rPr lang="de-DE" sz="2400" dirty="0" smtClean="0"/>
              <a:t>Hybrid </a:t>
            </a:r>
            <a:r>
              <a:rPr lang="de-DE" sz="2400" dirty="0" err="1" smtClean="0"/>
              <a:t>Broadcast</a:t>
            </a:r>
            <a:r>
              <a:rPr lang="de-DE" sz="2400" dirty="0" smtClean="0"/>
              <a:t> </a:t>
            </a:r>
            <a:r>
              <a:rPr lang="de-DE" sz="2400" dirty="0" err="1" smtClean="0"/>
              <a:t>Broadband</a:t>
            </a:r>
            <a:r>
              <a:rPr lang="de-DE" sz="2400" dirty="0" smtClean="0"/>
              <a:t> Television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http://www.hbbtv.org</a:t>
            </a:r>
            <a:endParaRPr lang="de-DE" dirty="0" smtClean="0"/>
          </a:p>
          <a:p>
            <a:pPr>
              <a:buClr>
                <a:srgbClr val="29FF43"/>
              </a:buClr>
            </a:pPr>
            <a:endParaRPr lang="de-DE" sz="1000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Nachfolger des 30 Jahre alten Videotextes</a:t>
            </a:r>
            <a:endParaRPr lang="de-DE" dirty="0" smtClean="0"/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Unterstützt von fast allen großen Herstellern</a:t>
            </a:r>
          </a:p>
          <a:p>
            <a:pPr>
              <a:buClr>
                <a:srgbClr val="29FF43"/>
              </a:buClr>
              <a:buFont typeface="Wingdings" charset="2"/>
              <a:buChar char="ü"/>
            </a:pPr>
            <a:r>
              <a:rPr lang="de-DE" dirty="0" smtClean="0"/>
              <a:t>VideoWeb ist seit Herbst 2009 „</a:t>
            </a:r>
            <a:r>
              <a:rPr lang="de-DE" dirty="0" err="1" smtClean="0"/>
              <a:t>Supporter</a:t>
            </a:r>
            <a:r>
              <a:rPr lang="de-DE" dirty="0" smtClean="0"/>
              <a:t>“ von HbbTV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11.5.2011</a:t>
            </a:r>
            <a:endParaRPr lang="de-DE" dirty="0"/>
          </a:p>
        </p:txBody>
      </p:sp>
      <p:pic>
        <p:nvPicPr>
          <p:cNvPr id="8" name="Bild 7" descr="hbb.JPG.jpeg"/>
          <p:cNvPicPr>
            <a:picLocks noChangeAspect="1"/>
          </p:cNvPicPr>
          <p:nvPr/>
        </p:nvPicPr>
        <p:blipFill>
          <a:blip r:embed="rId3"/>
          <a:srcRect t="34359"/>
          <a:stretch>
            <a:fillRect/>
          </a:stretch>
        </p:blipFill>
        <p:spPr>
          <a:xfrm>
            <a:off x="457200" y="2065038"/>
            <a:ext cx="7086600" cy="205260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VideoWeb bringt die Zukunft in Ihren Fernseher</a:t>
            </a:r>
            <a:endParaRPr lang="de-DE" dirty="0" smtClean="0"/>
          </a:p>
        </p:txBody>
      </p:sp>
      <p:sp>
        <p:nvSpPr>
          <p:cNvPr id="10" name="Oval 9"/>
          <p:cNvSpPr/>
          <p:nvPr/>
        </p:nvSpPr>
        <p:spPr>
          <a:xfrm>
            <a:off x="2387600" y="1701800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43300" y="1711200"/>
            <a:ext cx="270000" cy="27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38500" y="1282699"/>
            <a:ext cx="270000" cy="27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3200" y="1282699"/>
            <a:ext cx="270000" cy="270000"/>
          </a:xfrm>
          <a:prstGeom prst="ellipse">
            <a:avLst/>
          </a:prstGeom>
          <a:solidFill>
            <a:srgbClr val="29FF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0DA7-908A-774E-B300-BA3C6ACE8C2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Service </a:t>
            </a:r>
            <a:r>
              <a:rPr lang="en-US" dirty="0" err="1" smtClean="0">
                <a:latin typeface="Helvetica" charset="0"/>
              </a:rPr>
              <a:t>für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Kunden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2969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2970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29703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9F756-D3AC-DC40-89FA-90F01B342695}" type="slidenum">
              <a:rPr lang="de-DE" smtClean="0"/>
              <a:pPr/>
              <a:t>8</a:t>
            </a:fld>
            <a:endParaRPr lang="de-DE" smtClean="0"/>
          </a:p>
        </p:txBody>
      </p:sp>
      <p:pic>
        <p:nvPicPr>
          <p:cNvPr id="29704" name="Bild 8" descr="VideoWeb_HbbTV_ZDF_Mediathe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2" y="1220803"/>
            <a:ext cx="7851775" cy="441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Helvetica" charset="0"/>
              </a:rPr>
              <a:t>RTL </a:t>
            </a:r>
            <a:r>
              <a:rPr lang="de-DE" dirty="0" smtClean="0">
                <a:latin typeface="Helvetica" charset="0"/>
              </a:rPr>
              <a:t>HD </a:t>
            </a:r>
            <a:r>
              <a:rPr lang="de-DE" dirty="0" smtClean="0">
                <a:latin typeface="Helvetica" charset="0"/>
              </a:rPr>
              <a:t>Text - Werbung</a:t>
            </a:r>
            <a:endParaRPr lang="de-DE" dirty="0" smtClean="0">
              <a:latin typeface="Helvetica" charset="0"/>
            </a:endParaRPr>
          </a:p>
        </p:txBody>
      </p:sp>
      <p:sp>
        <p:nvSpPr>
          <p:cNvPr id="30723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11.5.2011</a:t>
            </a:r>
            <a:endParaRPr lang="de-DE"/>
          </a:p>
        </p:txBody>
      </p:sp>
      <p:sp>
        <p:nvSpPr>
          <p:cNvPr id="3072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mtClean="0"/>
              <a:t>VideoWeb bringt die Zukunft in Ihren Fernseher</a:t>
            </a:r>
            <a:endParaRPr lang="de-DE"/>
          </a:p>
        </p:txBody>
      </p:sp>
      <p:sp>
        <p:nvSpPr>
          <p:cNvPr id="30725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7B622-BDE6-CA4A-9DB4-72FD5894C864}" type="slidenum">
              <a:rPr lang="de-DE" smtClean="0"/>
              <a:pPr/>
              <a:t>9</a:t>
            </a:fld>
            <a:endParaRPr lang="de-DE" smtClean="0"/>
          </a:p>
        </p:txBody>
      </p:sp>
      <p:pic>
        <p:nvPicPr>
          <p:cNvPr id="30726" name="Bild 6" descr="VideoWeb_HbbTV_RTL_HDTex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629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</Words>
  <Application>Microsoft Office PowerPoint</Application>
  <PresentationFormat>Bildschirmpräsentation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VideoWeb: Aus Fernsehen wird mehrsehen</vt:lpstr>
      <vt:lpstr>Über VideoWeb</vt:lpstr>
      <vt:lpstr>TV + Internet...</vt:lpstr>
      <vt:lpstr>Was wird passieren...</vt:lpstr>
      <vt:lpstr>TV + Internet...</vt:lpstr>
      <vt:lpstr>Alle Businessmodelle sind möglich</vt:lpstr>
      <vt:lpstr>Der Schlüssel zum Erfolg</vt:lpstr>
      <vt:lpstr>Service für Kunden</vt:lpstr>
      <vt:lpstr>RTL HD Text - Werbung</vt:lpstr>
      <vt:lpstr>Sat 1 - Werbung</vt:lpstr>
      <vt:lpstr>Anixe HD Mediathek - Werbung</vt:lpstr>
      <vt:lpstr>Channel 21 - Shopping</vt:lpstr>
      <vt:lpstr>Aus Werbung wird Infotainment</vt:lpstr>
      <vt:lpstr>Werbefinanzierte Verlagsangebote</vt:lpstr>
      <vt:lpstr>Werbefinanzierte Verlagsangebote</vt:lpstr>
      <vt:lpstr>VOD – hier VideoWeb HD Kino</vt:lpstr>
      <vt:lpstr>Verkauf von Hörbüchern</vt:lpstr>
      <vt:lpstr>Weitere Anbieter</vt:lpstr>
      <vt:lpstr>Status an der Entwicklerfront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Greve</dc:creator>
  <cp:lastModifiedBy>Matthias Greve</cp:lastModifiedBy>
  <cp:revision>226</cp:revision>
  <cp:lastPrinted>2011-01-21T11:10:52Z</cp:lastPrinted>
  <dcterms:created xsi:type="dcterms:W3CDTF">2011-05-11T04:55:13Z</dcterms:created>
  <dcterms:modified xsi:type="dcterms:W3CDTF">2011-05-11T06:10:48Z</dcterms:modified>
</cp:coreProperties>
</file>