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docProps/custom.xml" ContentType="application/vnd.openxmlformats-officedocument.custom-propertie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41.xml" ContentType="application/vnd.openxmlformats-officedocument.presentationml.tags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charts/chart1.xml" ContentType="application/vnd.openxmlformats-officedocument.drawingml.chart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tiff" ContentType="image/tif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51" r:id="rId1"/>
    <p:sldMasterId id="2147483676" r:id="rId2"/>
  </p:sldMasterIdLst>
  <p:notesMasterIdLst>
    <p:notesMasterId r:id="rId15"/>
  </p:notesMasterIdLst>
  <p:handoutMasterIdLst>
    <p:handoutMasterId r:id="rId16"/>
  </p:handoutMasterIdLst>
  <p:sldIdLst>
    <p:sldId id="256" r:id="rId3"/>
    <p:sldId id="478" r:id="rId4"/>
    <p:sldId id="482" r:id="rId5"/>
    <p:sldId id="484" r:id="rId6"/>
    <p:sldId id="483" r:id="rId7"/>
    <p:sldId id="486" r:id="rId8"/>
    <p:sldId id="488" r:id="rId9"/>
    <p:sldId id="495" r:id="rId10"/>
    <p:sldId id="494" r:id="rId11"/>
    <p:sldId id="493" r:id="rId12"/>
    <p:sldId id="479" r:id="rId13"/>
    <p:sldId id="497" r:id="rId14"/>
  </p:sldIdLst>
  <p:sldSz cx="9144000" cy="6858000" type="screen4x3"/>
  <p:notesSz cx="6805613" cy="99393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721A5"/>
    <a:srgbClr val="CC0000"/>
    <a:srgbClr val="A50021"/>
    <a:srgbClr val="FF5050"/>
    <a:srgbClr val="FF7C80"/>
    <a:srgbClr val="FF9999"/>
    <a:srgbClr val="58668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77833" autoAdjust="0"/>
  </p:normalViewPr>
  <p:slideViewPr>
    <p:cSldViewPr snapToObjects="1">
      <p:cViewPr varScale="1">
        <p:scale>
          <a:sx n="60" d="100"/>
          <a:sy n="60" d="100"/>
        </p:scale>
        <p:origin x="-15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Objects="1">
      <p:cViewPr varScale="1">
        <p:scale>
          <a:sx n="52" d="100"/>
          <a:sy n="52" d="100"/>
        </p:scale>
        <p:origin x="-2628" y="-108"/>
      </p:cViewPr>
      <p:guideLst>
        <p:guide orient="horz" pos="3130"/>
        <p:guide pos="21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o%20Grove\AppData\Local\Temp\39574039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Arbeitsblat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8.7417657764371479E-2"/>
          <c:y val="3.8043531225575376E-2"/>
          <c:w val="0.9114583333333337"/>
          <c:h val="0.65217391304348127"/>
        </c:manualLayout>
      </c:layout>
      <c:barChart>
        <c:barDir val="col"/>
        <c:grouping val="clustered"/>
        <c:ser>
          <c:idx val="9"/>
          <c:order val="0"/>
          <c:tx>
            <c:strRef>
              <c:f>'ICT-KI-6a (table)'!$K$6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2"/>
              </a:solidFill>
            </a:ln>
          </c:spPr>
          <c:cat>
            <c:strRef>
              <c:f>'ICT-KI-6a (table)'!$A$7:$A$37</c:f>
              <c:strCache>
                <c:ptCount val="31"/>
                <c:pt idx="0">
                  <c:v>Korea (*)</c:v>
                </c:pt>
                <c:pt idx="1">
                  <c:v>Iceland</c:v>
                </c:pt>
                <c:pt idx="2">
                  <c:v>Denmark</c:v>
                </c:pt>
                <c:pt idx="3">
                  <c:v>Netherlands</c:v>
                </c:pt>
                <c:pt idx="4">
                  <c:v>Norway (*)</c:v>
                </c:pt>
                <c:pt idx="5">
                  <c:v>Sweden</c:v>
                </c:pt>
                <c:pt idx="6">
                  <c:v>Finland</c:v>
                </c:pt>
                <c:pt idx="7">
                  <c:v>Canada (2007)(*)</c:v>
                </c:pt>
                <c:pt idx="8">
                  <c:v>Switzerland (2007)</c:v>
                </c:pt>
                <c:pt idx="9">
                  <c:v>United Kingdom</c:v>
                </c:pt>
                <c:pt idx="10">
                  <c:v>Luxembourg (*)</c:v>
                </c:pt>
                <c:pt idx="11">
                  <c:v>Belgium</c:v>
                </c:pt>
                <c:pt idx="12">
                  <c:v>Japan (*)</c:v>
                </c:pt>
                <c:pt idx="13">
                  <c:v>France</c:v>
                </c:pt>
                <c:pt idx="14">
                  <c:v>Germany</c:v>
                </c:pt>
                <c:pt idx="15">
                  <c:v>Austria</c:v>
                </c:pt>
                <c:pt idx="16">
                  <c:v>Australia (2007)</c:v>
                </c:pt>
                <c:pt idx="17">
                  <c:v>United States (2007)</c:v>
                </c:pt>
                <c:pt idx="18">
                  <c:v>EU27</c:v>
                </c:pt>
                <c:pt idx="19">
                  <c:v>Spain</c:v>
                </c:pt>
                <c:pt idx="20">
                  <c:v>Ireland</c:v>
                </c:pt>
                <c:pt idx="21">
                  <c:v>Hungary</c:v>
                </c:pt>
                <c:pt idx="22">
                  <c:v>Portugal</c:v>
                </c:pt>
                <c:pt idx="23">
                  <c:v>Poland</c:v>
                </c:pt>
                <c:pt idx="24">
                  <c:v>Czech Republic</c:v>
                </c:pt>
                <c:pt idx="25">
                  <c:v>Slovak Republic</c:v>
                </c:pt>
                <c:pt idx="26">
                  <c:v>New Zealand (2006)</c:v>
                </c:pt>
                <c:pt idx="27">
                  <c:v>Italy</c:v>
                </c:pt>
                <c:pt idx="28">
                  <c:v>Greece</c:v>
                </c:pt>
                <c:pt idx="29">
                  <c:v>Mexico (*)</c:v>
                </c:pt>
                <c:pt idx="30">
                  <c:v>Turkey (2005)</c:v>
                </c:pt>
              </c:strCache>
            </c:strRef>
          </c:cat>
          <c:val>
            <c:numRef>
              <c:f>'ICT-KI-6a (table)'!$K$7:$K$37</c:f>
              <c:numCache>
                <c:formatCode>0.0</c:formatCode>
                <c:ptCount val="31"/>
                <c:pt idx="0">
                  <c:v>94.27</c:v>
                </c:pt>
                <c:pt idx="1">
                  <c:v>83.248780808860289</c:v>
                </c:pt>
                <c:pt idx="2">
                  <c:v>74.071283539567105</c:v>
                </c:pt>
                <c:pt idx="3">
                  <c:v>73.970930022073148</c:v>
                </c:pt>
                <c:pt idx="4">
                  <c:v>72.976473670361003</c:v>
                </c:pt>
                <c:pt idx="5">
                  <c:v>70.651453800342097</c:v>
                </c:pt>
                <c:pt idx="6">
                  <c:v>66.144383906301201</c:v>
                </c:pt>
                <c:pt idx="7">
                  <c:v>64.2</c:v>
                </c:pt>
                <c:pt idx="8">
                  <c:v>63.000700000000002</c:v>
                </c:pt>
                <c:pt idx="9">
                  <c:v>61.514715634238605</c:v>
                </c:pt>
                <c:pt idx="10">
                  <c:v>61.007599823586901</c:v>
                </c:pt>
                <c:pt idx="11">
                  <c:v>60.315463459336137</c:v>
                </c:pt>
                <c:pt idx="12" formatCode="General">
                  <c:v>58.5</c:v>
                </c:pt>
                <c:pt idx="13">
                  <c:v>57.099666327985211</c:v>
                </c:pt>
                <c:pt idx="14">
                  <c:v>54.858548824254108</c:v>
                </c:pt>
                <c:pt idx="15">
                  <c:v>54.496886504226133</c:v>
                </c:pt>
                <c:pt idx="16">
                  <c:v>52</c:v>
                </c:pt>
                <c:pt idx="17">
                  <c:v>50.8</c:v>
                </c:pt>
                <c:pt idx="18">
                  <c:v>48.557296895627132</c:v>
                </c:pt>
                <c:pt idx="19">
                  <c:v>44.620249785923299</c:v>
                </c:pt>
                <c:pt idx="20">
                  <c:v>42.940250939642503</c:v>
                </c:pt>
                <c:pt idx="21">
                  <c:v>42.295707306027566</c:v>
                </c:pt>
                <c:pt idx="22">
                  <c:v>39.344932564871101</c:v>
                </c:pt>
                <c:pt idx="23">
                  <c:v>37.949127112493443</c:v>
                </c:pt>
                <c:pt idx="24">
                  <c:v>36.4049800041917</c:v>
                </c:pt>
                <c:pt idx="25">
                  <c:v>35.329986496318995</c:v>
                </c:pt>
                <c:pt idx="26">
                  <c:v>33.200000000000003</c:v>
                </c:pt>
                <c:pt idx="27">
                  <c:v>30.787998049861788</c:v>
                </c:pt>
                <c:pt idx="28">
                  <c:v>22.458008935217599</c:v>
                </c:pt>
                <c:pt idx="29" formatCode="General">
                  <c:v>9.8000000000000007</c:v>
                </c:pt>
                <c:pt idx="30">
                  <c:v>1.7322443670006098</c:v>
                </c:pt>
              </c:numCache>
            </c:numRef>
          </c:val>
        </c:ser>
        <c:gapWidth val="74"/>
        <c:axId val="160535680"/>
        <c:axId val="160537216"/>
      </c:barChart>
      <c:catAx>
        <c:axId val="16053568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5400000" vert="horz"/>
          <a:lstStyle/>
          <a:p>
            <a:pPr>
              <a:defRPr/>
            </a:pPr>
            <a:endParaRPr lang="de-DE"/>
          </a:p>
        </c:txPr>
        <c:crossAx val="160537216"/>
        <c:crosses val="autoZero"/>
        <c:auto val="1"/>
        <c:lblAlgn val="ctr"/>
        <c:lblOffset val="100"/>
      </c:catAx>
      <c:valAx>
        <c:axId val="160537216"/>
        <c:scaling>
          <c:orientation val="minMax"/>
        </c:scaling>
        <c:axPos val="l"/>
        <c:majorGridlines/>
        <c:numFmt formatCode="0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de-DE"/>
          </a:p>
        </c:txPr>
        <c:crossAx val="16053568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200" b="0"/>
      </a:pPr>
      <a:endParaRPr lang="de-DE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1.5738498789346248E-2"/>
          <c:y val="9.2560679799527027E-4"/>
          <c:w val="0.97336561743341599"/>
          <c:h val="0.79382353013070162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DE Experten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dLbl>
              <c:idx val="2"/>
              <c:layout>
                <c:manualLayout>
                  <c:x val="-6.0140968866101972E-4"/>
                  <c:y val="-7.2423543867863774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2.7105388831406986E-2"/>
                  <c:y val="5.1540423538775967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2.0886278816692014E-2"/>
                  <c:y val="-4.821260081981494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54%</a:t>
                    </a:r>
                  </a:p>
                </c:rich>
              </c:tx>
              <c:dLblPos val="outEnd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8.4000000000000047E-2</c:v>
                </c:pt>
                <c:pt idx="1">
                  <c:v>0.15100000000000016</c:v>
                </c:pt>
                <c:pt idx="2">
                  <c:v>0.14600000000000016</c:v>
                </c:pt>
                <c:pt idx="3">
                  <c:v>4.8000000000000001E-2</c:v>
                </c:pt>
                <c:pt idx="4">
                  <c:v>2.8000000000000001E-2</c:v>
                </c:pt>
                <c:pt idx="5">
                  <c:v>0.54300000000000004</c:v>
                </c:pt>
              </c:numCache>
            </c:numRef>
          </c:val>
        </c:ser>
        <c:gapWidth val="120"/>
        <c:axId val="244110848"/>
        <c:axId val="244112384"/>
      </c:bar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Weitere int. Experten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0099"/>
              </a:solidFill>
              <a:ln>
                <a:solidFill>
                  <a:srgbClr val="FF0099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6.2963794287084332E-2"/>
                  <c:y val="-1.3147109380679028E-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9.6949573891088204E-3"/>
                  <c:y val="-3.9130980110527742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0.22600000000000001</c:v>
                </c:pt>
                <c:pt idx="1">
                  <c:v>0.3230000000000004</c:v>
                </c:pt>
                <c:pt idx="2">
                  <c:v>0.19400000000000001</c:v>
                </c:pt>
                <c:pt idx="3">
                  <c:v>9.7000000000000003E-2</c:v>
                </c:pt>
                <c:pt idx="4">
                  <c:v>6.5000000000000002E-2</c:v>
                </c:pt>
                <c:pt idx="5">
                  <c:v>9.7000000000000003E-2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EU Experten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AA0065"/>
              </a:solidFill>
              <a:ln>
                <a:solidFill>
                  <a:srgbClr val="AA0065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6998636376334519E-2"/>
                  <c:y val="-1.003190260774871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8.0315864620041214E-2"/>
                  <c:y val="-2.5491307391784651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4892045561471724E-2"/>
                  <c:y val="-1.3552092047123553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0.222</c:v>
                </c:pt>
                <c:pt idx="1">
                  <c:v>0.31800000000000039</c:v>
                </c:pt>
                <c:pt idx="2">
                  <c:v>0.191</c:v>
                </c:pt>
                <c:pt idx="3">
                  <c:v>1.6000000000000021E-2</c:v>
                </c:pt>
                <c:pt idx="4">
                  <c:v>3.2000000000000042E-2</c:v>
                </c:pt>
                <c:pt idx="5">
                  <c:v>0.222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USA Experten 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C9E9"/>
              </a:solidFill>
              <a:ln>
                <a:solidFill>
                  <a:srgbClr val="FFC9E9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-2.4311251159593694E-3"/>
                  <c:y val="8.9597738562972231E-3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6595702261567455E-2"/>
                  <c:y val="-3.9323320852236278E-3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0.34380000000000033</c:v>
                </c:pt>
                <c:pt idx="1">
                  <c:v>0.37500000000000033</c:v>
                </c:pt>
                <c:pt idx="2">
                  <c:v>0.125</c:v>
                </c:pt>
                <c:pt idx="3">
                  <c:v>0</c:v>
                </c:pt>
                <c:pt idx="4">
                  <c:v>0</c:v>
                </c:pt>
                <c:pt idx="5">
                  <c:v>0.15630000000000016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DNAdigital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C4E1F0"/>
              </a:solidFill>
              <a:ln>
                <a:solidFill>
                  <a:srgbClr val="C4E1F0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-6.1753159014264446E-2"/>
                  <c:y val="-5.8748547426067076E-3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5.812108902996755E-2"/>
                  <c:y val="-1.281358096076775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5.3278492498067695E-2"/>
                  <c:y val="1.5826037177657022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2.7800000000000023E-2</c:v>
                </c:pt>
                <c:pt idx="1">
                  <c:v>0.1111</c:v>
                </c:pt>
                <c:pt idx="2">
                  <c:v>0.16669999999999999</c:v>
                </c:pt>
                <c:pt idx="3">
                  <c:v>2.7800000000000023E-2</c:v>
                </c:pt>
                <c:pt idx="4">
                  <c:v>2.7800000000000023E-2</c:v>
                </c:pt>
                <c:pt idx="5">
                  <c:v>0.63890000000000091</c:v>
                </c:pt>
              </c:numCache>
            </c:numRef>
          </c:val>
        </c:ser>
        <c:marker val="1"/>
        <c:axId val="244540544"/>
        <c:axId val="244542080"/>
      </c:lineChart>
      <c:catAx>
        <c:axId val="244110848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244112384"/>
        <c:crosses val="autoZero"/>
        <c:lblAlgn val="ctr"/>
        <c:lblOffset val="100"/>
        <c:tickLblSkip val="1"/>
        <c:tickMarkSkip val="1"/>
      </c:catAx>
      <c:valAx>
        <c:axId val="244112384"/>
        <c:scaling>
          <c:orientation val="minMax"/>
        </c:scaling>
        <c:delete val="1"/>
        <c:axPos val="l"/>
        <c:numFmt formatCode="General" sourceLinked="1"/>
        <c:tickLblPos val="none"/>
        <c:crossAx val="244110848"/>
        <c:crosses val="autoZero"/>
        <c:crossBetween val="between"/>
      </c:valAx>
      <c:catAx>
        <c:axId val="244540544"/>
        <c:scaling>
          <c:orientation val="minMax"/>
        </c:scaling>
        <c:delete val="1"/>
        <c:axPos val="b"/>
        <c:tickLblPos val="none"/>
        <c:crossAx val="244542080"/>
        <c:crosses val="autoZero"/>
        <c:lblAlgn val="ctr"/>
        <c:lblOffset val="100"/>
      </c:catAx>
      <c:valAx>
        <c:axId val="244542080"/>
        <c:scaling>
          <c:orientation val="minMax"/>
        </c:scaling>
        <c:delete val="1"/>
        <c:axPos val="l"/>
        <c:numFmt formatCode="General" sourceLinked="1"/>
        <c:tickLblPos val="none"/>
        <c:crossAx val="244540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1.4527845036319625E-2"/>
          <c:y val="2.6252983293556083E-2"/>
          <c:w val="0.97457627118644052"/>
          <c:h val="0.76849642004773266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DE Experten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-2.9757976434594602E-2"/>
                  <c:y val="1.9582849142035975E-4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2.3906473952194588E-2"/>
                  <c:y val="-1.2518884378296897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2.6667748580111769E-2"/>
                  <c:y val="6.144426709376516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1.9605592344685226E-2"/>
                  <c:y val="5.995215350051983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1.2543436109258451E-2"/>
                  <c:y val="1.251888318037618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-1.9870924071020857E-2"/>
                  <c:y val="1.2862977271752311E-2"/>
                </c:manualLayout>
              </c:layout>
              <c:dLblPos val="outEnd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0.15700000000000017</c:v>
                </c:pt>
                <c:pt idx="1">
                  <c:v>0.18600000000000017</c:v>
                </c:pt>
                <c:pt idx="2">
                  <c:v>3.4000000000000002E-2</c:v>
                </c:pt>
                <c:pt idx="3">
                  <c:v>9.0000000000000028E-3</c:v>
                </c:pt>
                <c:pt idx="4">
                  <c:v>1.4E-2</c:v>
                </c:pt>
                <c:pt idx="5">
                  <c:v>0.60000000000000064</c:v>
                </c:pt>
              </c:numCache>
            </c:numRef>
          </c:val>
        </c:ser>
        <c:gapWidth val="120"/>
        <c:axId val="245044736"/>
        <c:axId val="245046272"/>
      </c:bar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Weitere int. Experten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0099"/>
              </a:solidFill>
              <a:ln>
                <a:solidFill>
                  <a:srgbClr val="FF0099"/>
                </a:solidFill>
                <a:prstDash val="solid"/>
              </a:ln>
            </c:spPr>
          </c:marker>
          <c:dLbls>
            <c:dLbl>
              <c:idx val="1"/>
              <c:layout>
                <c:manualLayout>
                  <c:x val="-3.9444218250133719E-3"/>
                  <c:y val="-2.18458081304908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3.6833839439465652E-2"/>
                  <c:y val="-5.4906674019910874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0.12100000000000002</c:v>
                </c:pt>
                <c:pt idx="1">
                  <c:v>0.24200000000000016</c:v>
                </c:pt>
                <c:pt idx="2">
                  <c:v>6.1000000000000013E-2</c:v>
                </c:pt>
                <c:pt idx="3">
                  <c:v>0</c:v>
                </c:pt>
                <c:pt idx="4">
                  <c:v>0</c:v>
                </c:pt>
                <c:pt idx="5">
                  <c:v>0.57600000000000062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EU Experten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AA0065"/>
              </a:solidFill>
              <a:ln>
                <a:solidFill>
                  <a:srgbClr val="AA0065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2.7148351000361053E-3"/>
                  <c:y val="-1.9196477390758408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2.3295461948037994E-3"/>
                  <c:y val="-3.704251701966295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1.1006487815430964E-3"/>
                  <c:y val="-6.0908865468350393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0.13600000000000001</c:v>
                </c:pt>
                <c:pt idx="1">
                  <c:v>0.15200000000000016</c:v>
                </c:pt>
                <c:pt idx="2">
                  <c:v>4.5999999999999999E-2</c:v>
                </c:pt>
                <c:pt idx="3">
                  <c:v>1.4999999999999998E-2</c:v>
                </c:pt>
                <c:pt idx="4">
                  <c:v>1.4999999999999998E-2</c:v>
                </c:pt>
                <c:pt idx="5">
                  <c:v>0.63600000000000079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USA Experten 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C9E9"/>
              </a:solidFill>
              <a:ln>
                <a:solidFill>
                  <a:srgbClr val="FFC9E9"/>
                </a:solidFill>
                <a:prstDash val="solid"/>
              </a:ln>
            </c:spPr>
          </c:marker>
          <c:dLbls>
            <c:dLbl>
              <c:idx val="5"/>
              <c:layout>
                <c:manualLayout>
                  <c:x val="-3.5408332029196227E-3"/>
                  <c:y val="-4.3908285000302805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0.28130000000000033</c:v>
                </c:pt>
                <c:pt idx="1">
                  <c:v>6.25E-2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0.65630000000000066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DNAdigital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C4E1F0"/>
              </a:solidFill>
              <a:ln>
                <a:solidFill>
                  <a:srgbClr val="C4E1F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3213480362269955E-3"/>
                  <c:y val="-1.930694136613854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5674956137999141E-3"/>
                  <c:y val="-5.5852269871147726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6.8583479180981483E-2"/>
                  <c:y val="-6.3702547606131282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/>
                      <a:t>66%</a:t>
                    </a:r>
                  </a:p>
                </c:rich>
              </c:tx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0.18750000000000017</c:v>
                </c:pt>
                <c:pt idx="1">
                  <c:v>9.3800000000000119E-2</c:v>
                </c:pt>
                <c:pt idx="2">
                  <c:v>6.25E-2</c:v>
                </c:pt>
                <c:pt idx="3">
                  <c:v>0</c:v>
                </c:pt>
                <c:pt idx="4">
                  <c:v>0</c:v>
                </c:pt>
                <c:pt idx="5">
                  <c:v>0.65630000000000066</c:v>
                </c:pt>
              </c:numCache>
            </c:numRef>
          </c:val>
        </c:ser>
        <c:marker val="1"/>
        <c:axId val="245921280"/>
        <c:axId val="245922816"/>
      </c:lineChart>
      <c:catAx>
        <c:axId val="245044736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245046272"/>
        <c:crosses val="autoZero"/>
        <c:lblAlgn val="ctr"/>
        <c:lblOffset val="100"/>
        <c:tickLblSkip val="1"/>
        <c:tickMarkSkip val="1"/>
      </c:catAx>
      <c:valAx>
        <c:axId val="245046272"/>
        <c:scaling>
          <c:orientation val="minMax"/>
          <c:max val="0.8"/>
        </c:scaling>
        <c:delete val="1"/>
        <c:axPos val="l"/>
        <c:numFmt formatCode="General" sourceLinked="1"/>
        <c:tickLblPos val="none"/>
        <c:crossAx val="245044736"/>
        <c:crosses val="autoZero"/>
        <c:crossBetween val="between"/>
      </c:valAx>
      <c:catAx>
        <c:axId val="245921280"/>
        <c:scaling>
          <c:orientation val="minMax"/>
        </c:scaling>
        <c:delete val="1"/>
        <c:axPos val="b"/>
        <c:tickLblPos val="none"/>
        <c:crossAx val="245922816"/>
        <c:crosses val="autoZero"/>
        <c:lblAlgn val="ctr"/>
        <c:lblOffset val="100"/>
      </c:catAx>
      <c:valAx>
        <c:axId val="245922816"/>
        <c:scaling>
          <c:orientation val="minMax"/>
        </c:scaling>
        <c:delete val="1"/>
        <c:axPos val="l"/>
        <c:numFmt formatCode="General" sourceLinked="1"/>
        <c:tickLblPos val="none"/>
        <c:crossAx val="24592128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0869089716614288E-3"/>
          <c:y val="9.4045744648206378E-2"/>
          <c:w val="0.7764314257305186"/>
          <c:h val="0.20337399303384063"/>
        </c:manualLayout>
      </c:layout>
      <c:spPr>
        <a:solidFill>
          <a:schemeClr val="bg1"/>
        </a:solidFill>
        <a:ln w="25400">
          <a:noFill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1.4527845036319625E-2"/>
          <c:y val="2.6252983293556083E-2"/>
          <c:w val="0.97457627118644041"/>
          <c:h val="0.65660060471718396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DE Experten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dLbl>
              <c:idx val="1"/>
              <c:layout>
                <c:manualLayout>
                  <c:x val="-2.3906473952194588E-2"/>
                  <c:y val="7.9192163374404662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-1.1058189274217485E-3"/>
                  <c:y val="-6.4359059131148796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4448207356791658E-2"/>
                  <c:y val="5.5634303782374356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8281934898604786E-2"/>
                  <c:y val="-4.3011590718290034E-3"/>
                </c:manualLayout>
              </c:layout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600" b="1" dirty="0"/>
                      <a:t>48%</a:t>
                    </a:r>
                  </a:p>
                </c:rich>
              </c:tx>
              <c:dLblPos val="outEnd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4.5699999999999998E-2</c:v>
                </c:pt>
                <c:pt idx="1">
                  <c:v>0.1129</c:v>
                </c:pt>
                <c:pt idx="2">
                  <c:v>0.2016</c:v>
                </c:pt>
                <c:pt idx="3">
                  <c:v>8.0600000023282992E-2</c:v>
                </c:pt>
                <c:pt idx="4">
                  <c:v>7.5300000000000034E-2</c:v>
                </c:pt>
                <c:pt idx="5">
                  <c:v>0.48390000000000033</c:v>
                </c:pt>
              </c:numCache>
            </c:numRef>
          </c:val>
        </c:ser>
        <c:gapWidth val="120"/>
        <c:axId val="101808000"/>
        <c:axId val="101809536"/>
      </c:bar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Weitere int. Experten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0099"/>
              </a:solidFill>
              <a:ln>
                <a:solidFill>
                  <a:srgbClr val="FF0099"/>
                </a:solidFill>
                <a:prstDash val="solid"/>
              </a:ln>
            </c:spPr>
          </c:marker>
          <c:dLbls>
            <c:dLbl>
              <c:idx val="4"/>
              <c:layout>
                <c:manualLayout>
                  <c:x val="-1.0602989438346123E-2"/>
                  <c:y val="-5.1052078083845973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0.29400000000000032</c:v>
                </c:pt>
                <c:pt idx="1">
                  <c:v>0.20600000000000004</c:v>
                </c:pt>
                <c:pt idx="2">
                  <c:v>0.20600000000000004</c:v>
                </c:pt>
                <c:pt idx="3">
                  <c:v>8.8000000000000064E-2</c:v>
                </c:pt>
                <c:pt idx="4">
                  <c:v>0.14700000000000016</c:v>
                </c:pt>
                <c:pt idx="5">
                  <c:v>5.9000000000000045E-2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EU Experten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AA0065"/>
              </a:solidFill>
              <a:ln>
                <a:solidFill>
                  <a:srgbClr val="AA0065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6.9706015944906712E-4"/>
                  <c:y val="-3.735880614501001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6.8713736328535557E-2"/>
                  <c:y val="-4.5367286234389839E-3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6.5485307634921802E-2"/>
                  <c:y val="-6.4620040200762743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4.2000000000000023E-2</c:v>
                </c:pt>
                <c:pt idx="1">
                  <c:v>0.113</c:v>
                </c:pt>
                <c:pt idx="2">
                  <c:v>0.18300000000000016</c:v>
                </c:pt>
                <c:pt idx="3">
                  <c:v>0.18300000000000016</c:v>
                </c:pt>
                <c:pt idx="4">
                  <c:v>0.113</c:v>
                </c:pt>
                <c:pt idx="5">
                  <c:v>0.36600000000000038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USA Experten 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C9E9"/>
              </a:solidFill>
              <a:ln>
                <a:solidFill>
                  <a:srgbClr val="FFC9E9"/>
                </a:solidFill>
                <a:prstDash val="solid"/>
              </a:ln>
            </c:spPr>
          </c:marker>
          <c:dLbls>
            <c:dLbl>
              <c:idx val="4"/>
              <c:layout>
                <c:manualLayout>
                  <c:x val="2.9289433889370057E-4"/>
                  <c:y val="-1.1864212254396904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3.0300000000000001E-2</c:v>
                </c:pt>
                <c:pt idx="1">
                  <c:v>0.36360000000000031</c:v>
                </c:pt>
                <c:pt idx="2">
                  <c:v>9.0900000000000022E-2</c:v>
                </c:pt>
                <c:pt idx="3">
                  <c:v>0</c:v>
                </c:pt>
                <c:pt idx="4">
                  <c:v>9.0900000000000022E-2</c:v>
                </c:pt>
                <c:pt idx="5">
                  <c:v>0.42420000000000002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DNAdigital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C4E1F0"/>
              </a:solidFill>
              <a:ln>
                <a:solidFill>
                  <a:srgbClr val="C4E1F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3379459416372253E-2"/>
                  <c:y val="1.506228108444868E-3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1.7665145673772781E-2"/>
                  <c:y val="2.85676721449385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1.5035480919203599E-3"/>
                  <c:y val="-2.8259148548534192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2.7800000000000023E-2</c:v>
                </c:pt>
                <c:pt idx="1">
                  <c:v>5.5600000000000004E-2</c:v>
                </c:pt>
                <c:pt idx="2">
                  <c:v>0.25</c:v>
                </c:pt>
                <c:pt idx="3">
                  <c:v>8.3300000000000041E-2</c:v>
                </c:pt>
                <c:pt idx="4">
                  <c:v>0.1111</c:v>
                </c:pt>
                <c:pt idx="5">
                  <c:v>0.47220000000000001</c:v>
                </c:pt>
              </c:numCache>
            </c:numRef>
          </c:val>
        </c:ser>
        <c:marker val="1"/>
        <c:axId val="101827712"/>
        <c:axId val="101829248"/>
      </c:lineChart>
      <c:catAx>
        <c:axId val="101808000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01809536"/>
        <c:crosses val="autoZero"/>
        <c:lblAlgn val="ctr"/>
        <c:lblOffset val="100"/>
        <c:tickLblSkip val="1"/>
        <c:tickMarkSkip val="1"/>
      </c:catAx>
      <c:valAx>
        <c:axId val="101809536"/>
        <c:scaling>
          <c:orientation val="minMax"/>
        </c:scaling>
        <c:delete val="1"/>
        <c:axPos val="l"/>
        <c:numFmt formatCode="General" sourceLinked="1"/>
        <c:tickLblPos val="none"/>
        <c:crossAx val="101808000"/>
        <c:crosses val="autoZero"/>
        <c:crossBetween val="between"/>
      </c:valAx>
      <c:catAx>
        <c:axId val="101827712"/>
        <c:scaling>
          <c:orientation val="minMax"/>
        </c:scaling>
        <c:delete val="1"/>
        <c:axPos val="b"/>
        <c:tickLblPos val="none"/>
        <c:crossAx val="101829248"/>
        <c:crosses val="autoZero"/>
        <c:lblAlgn val="ctr"/>
        <c:lblOffset val="100"/>
      </c:catAx>
      <c:valAx>
        <c:axId val="101829248"/>
        <c:scaling>
          <c:orientation val="minMax"/>
        </c:scaling>
        <c:delete val="1"/>
        <c:axPos val="l"/>
        <c:numFmt formatCode="General" sourceLinked="1"/>
        <c:tickLblPos val="none"/>
        <c:crossAx val="10182771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"/>
          <c:y val="0.82510414843765156"/>
          <c:w val="0.955167848909245"/>
          <c:h val="0.15174500281942138"/>
        </c:manualLayout>
      </c:layout>
      <c:spPr>
        <a:solidFill>
          <a:schemeClr val="bg1"/>
        </a:solidFill>
        <a:ln w="25400">
          <a:noFill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autoTitleDeleted val="1"/>
    <c:plotArea>
      <c:layout>
        <c:manualLayout>
          <c:layoutTarget val="inner"/>
          <c:xMode val="edge"/>
          <c:yMode val="edge"/>
          <c:x val="1.3317191283292985E-2"/>
          <c:y val="2.6252983293556083E-2"/>
          <c:w val="0.97578692493946717"/>
          <c:h val="0.89130713438913567"/>
        </c:manualLayout>
      </c:layout>
      <c:barChart>
        <c:barDir val="col"/>
        <c:grouping val="clustered"/>
        <c:ser>
          <c:idx val="1"/>
          <c:order val="0"/>
          <c:tx>
            <c:strRef>
              <c:f>Sheet1!$B$1</c:f>
              <c:strCache>
                <c:ptCount val="1"/>
                <c:pt idx="0">
                  <c:v>DE Experten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</c:spPr>
          <c:dLbls>
            <c:dLbl>
              <c:idx val="0"/>
              <c:layout>
                <c:manualLayout>
                  <c:x val="-2.1522514636246794E-2"/>
                  <c:y val="3.6385231629061875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2.9858905776478227E-2"/>
                  <c:y val="7.9880603120753048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2.2998497343578193E-2"/>
                  <c:y val="1.0703060533316681E-2"/>
                </c:manualLayout>
              </c:layout>
              <c:dLblPos val="outEnd"/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b="1" dirty="0"/>
                      <a:t>51%</a:t>
                    </a:r>
                  </a:p>
                </c:rich>
              </c:tx>
              <c:dLblPos val="outEnd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1.4E-2</c:v>
                </c:pt>
                <c:pt idx="1">
                  <c:v>3.4000000000000002E-2</c:v>
                </c:pt>
                <c:pt idx="2">
                  <c:v>0.18200000000000013</c:v>
                </c:pt>
                <c:pt idx="3">
                  <c:v>0.10299999999999998</c:v>
                </c:pt>
                <c:pt idx="4">
                  <c:v>0.15800000000000014</c:v>
                </c:pt>
                <c:pt idx="5">
                  <c:v>0.50900000000000001</c:v>
                </c:pt>
              </c:numCache>
            </c:numRef>
          </c:val>
        </c:ser>
        <c:gapWidth val="120"/>
        <c:axId val="104177664"/>
        <c:axId val="104179200"/>
      </c:barChart>
      <c:lineChart>
        <c:grouping val="standard"/>
        <c:ser>
          <c:idx val="0"/>
          <c:order val="1"/>
          <c:tx>
            <c:strRef>
              <c:f>Sheet1!$C$1</c:f>
              <c:strCache>
                <c:ptCount val="1"/>
                <c:pt idx="0">
                  <c:v>Weitere int. Experten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9"/>
            <c:spPr>
              <a:solidFill>
                <a:srgbClr val="FF0099"/>
              </a:solidFill>
              <a:ln>
                <a:solidFill>
                  <a:srgbClr val="FF0099"/>
                </a:solidFill>
                <a:prstDash val="solid"/>
              </a:ln>
            </c:spPr>
          </c:marker>
          <c:dLbls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Sheet1!$C$2:$C$7</c:f>
              <c:numCache>
                <c:formatCode>0.00%</c:formatCode>
                <c:ptCount val="6"/>
                <c:pt idx="0">
                  <c:v>8.3000000000000046E-2</c:v>
                </c:pt>
                <c:pt idx="1">
                  <c:v>0.29200000000000026</c:v>
                </c:pt>
                <c:pt idx="2">
                  <c:v>0.125</c:v>
                </c:pt>
                <c:pt idx="3">
                  <c:v>0.125</c:v>
                </c:pt>
                <c:pt idx="4">
                  <c:v>0.29200000000000026</c:v>
                </c:pt>
                <c:pt idx="5">
                  <c:v>8.3000000000000046E-2</c:v>
                </c:pt>
              </c:numCache>
            </c:numRef>
          </c:val>
        </c:ser>
        <c:ser>
          <c:idx val="5"/>
          <c:order val="2"/>
          <c:tx>
            <c:strRef>
              <c:f>Sheet1!$D$1</c:f>
              <c:strCache>
                <c:ptCount val="1"/>
                <c:pt idx="0">
                  <c:v>EU Experten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8"/>
            <c:spPr>
              <a:solidFill>
                <a:srgbClr val="AA0065"/>
              </a:solidFill>
              <a:ln>
                <a:solidFill>
                  <a:srgbClr val="AA0065"/>
                </a:solidFill>
                <a:prstDash val="solid"/>
              </a:ln>
            </c:spPr>
          </c:marker>
          <c:dLbls>
            <c:dLbl>
              <c:idx val="2"/>
              <c:layout>
                <c:manualLayout>
                  <c:x val="-6.3164876802162859E-2"/>
                  <c:y val="-1.316434328459536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-2.2286907737473554E-3"/>
                  <c:y val="-4.1326635651968584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Sheet1!$D$2:$D$7</c:f>
              <c:numCache>
                <c:formatCode>0.00%</c:formatCode>
                <c:ptCount val="6"/>
                <c:pt idx="0" formatCode="General">
                  <c:v>0</c:v>
                </c:pt>
                <c:pt idx="1">
                  <c:v>3.2000000000000035E-2</c:v>
                </c:pt>
                <c:pt idx="2">
                  <c:v>9.7000000000000003E-2</c:v>
                </c:pt>
                <c:pt idx="3">
                  <c:v>0.24200000000000013</c:v>
                </c:pt>
                <c:pt idx="4">
                  <c:v>0.17700000000000013</c:v>
                </c:pt>
                <c:pt idx="5">
                  <c:v>0.45200000000000001</c:v>
                </c:pt>
              </c:numCache>
            </c:numRef>
          </c:val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USA Experten 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FFC9E9"/>
              </a:solidFill>
              <a:ln>
                <a:solidFill>
                  <a:srgbClr val="FFC9E9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4754032296440974E-3"/>
                  <c:y val="-4.8498365472954656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Sheet1!$E$2:$E$7</c:f>
              <c:numCache>
                <c:formatCode>0.00%</c:formatCode>
                <c:ptCount val="6"/>
                <c:pt idx="0">
                  <c:v>9.5000000000000043E-2</c:v>
                </c:pt>
                <c:pt idx="1">
                  <c:v>0.38100000000000034</c:v>
                </c:pt>
                <c:pt idx="2">
                  <c:v>0.42900000000000033</c:v>
                </c:pt>
                <c:pt idx="3">
                  <c:v>4.8000000000000001E-2</c:v>
                </c:pt>
                <c:pt idx="4" formatCode="General">
                  <c:v>0</c:v>
                </c:pt>
                <c:pt idx="5">
                  <c:v>4.8000000000000001E-2</c:v>
                </c:pt>
              </c:numCache>
            </c:numRef>
          </c:val>
        </c:ser>
        <c:ser>
          <c:idx val="3"/>
          <c:order val="4"/>
          <c:tx>
            <c:strRef>
              <c:f>Sheet1!$F$1</c:f>
              <c:strCache>
                <c:ptCount val="1"/>
                <c:pt idx="0">
                  <c:v>DNAdigital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9"/>
            <c:spPr>
              <a:solidFill>
                <a:srgbClr val="C4E1F0"/>
              </a:solidFill>
              <a:ln>
                <a:solidFill>
                  <a:srgbClr val="C4E1F0"/>
                </a:solidFill>
                <a:prstDash val="solid"/>
              </a:ln>
            </c:spPr>
          </c:marker>
          <c:dLbls>
            <c:dLbl>
              <c:idx val="3"/>
              <c:layout>
                <c:manualLayout>
                  <c:x val="-6.5586799083098404E-2"/>
                  <c:y val="-1.5646345293660477E-2"/>
                </c:manualLayout>
              </c:layout>
              <c:dLblPos val="r"/>
              <c:showVal val="1"/>
            </c:dLbl>
            <c:numFmt formatCode="0%" sourceLinked="0"/>
            <c:spPr>
              <a:noFill/>
              <a:ln w="25400">
                <a:noFill/>
              </a:ln>
            </c:spPr>
            <c:dLblPos val="r"/>
            <c:showVal val="1"/>
          </c:dLbls>
          <c:cat>
            <c:strRef>
              <c:f>Sheet1!$A$2:$A$7</c:f>
              <c:strCache>
                <c:ptCount val="6"/>
                <c:pt idx="0">
                  <c:v>2010-14</c:v>
                </c:pt>
                <c:pt idx="1">
                  <c:v>2015-19</c:v>
                </c:pt>
                <c:pt idx="2">
                  <c:v>2020-24</c:v>
                </c:pt>
                <c:pt idx="3">
                  <c:v>2025-30</c:v>
                </c:pt>
                <c:pt idx="4">
                  <c:v>Später</c:v>
                </c:pt>
                <c:pt idx="5">
                  <c:v>Wahrscheinlich
nie</c:v>
                </c:pt>
              </c:strCache>
            </c:strRef>
          </c:cat>
          <c:val>
            <c:numRef>
              <c:f>Sheet1!$F$2:$F$7</c:f>
              <c:numCache>
                <c:formatCode>0.00%</c:formatCode>
                <c:ptCount val="6"/>
                <c:pt idx="0" formatCode="General">
                  <c:v>0</c:v>
                </c:pt>
                <c:pt idx="1">
                  <c:v>0.13800000000000001</c:v>
                </c:pt>
                <c:pt idx="2">
                  <c:v>0.24100000000000013</c:v>
                </c:pt>
                <c:pt idx="3">
                  <c:v>0.24100000000000013</c:v>
                </c:pt>
                <c:pt idx="4">
                  <c:v>6.9000000000000034E-2</c:v>
                </c:pt>
                <c:pt idx="5">
                  <c:v>0.31000000000000028</c:v>
                </c:pt>
              </c:numCache>
            </c:numRef>
          </c:val>
        </c:ser>
        <c:marker val="1"/>
        <c:axId val="104180736"/>
        <c:axId val="104186624"/>
      </c:lineChart>
      <c:catAx>
        <c:axId val="104177664"/>
        <c:scaling>
          <c:orientation val="minMax"/>
        </c:scaling>
        <c:axPos val="b"/>
        <c:numFmt formatCode="General" sourceLinked="1"/>
        <c:majorTickMark val="cross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de-DE"/>
          </a:p>
        </c:txPr>
        <c:crossAx val="104179200"/>
        <c:crosses val="autoZero"/>
        <c:lblAlgn val="ctr"/>
        <c:lblOffset val="100"/>
        <c:tickLblSkip val="1"/>
        <c:tickMarkSkip val="1"/>
      </c:catAx>
      <c:valAx>
        <c:axId val="104179200"/>
        <c:scaling>
          <c:orientation val="minMax"/>
          <c:max val="0.8"/>
        </c:scaling>
        <c:delete val="1"/>
        <c:axPos val="l"/>
        <c:numFmt formatCode="0.00%" sourceLinked="1"/>
        <c:tickLblPos val="none"/>
        <c:crossAx val="104177664"/>
        <c:crosses val="autoZero"/>
        <c:crossBetween val="between"/>
      </c:valAx>
      <c:catAx>
        <c:axId val="104180736"/>
        <c:scaling>
          <c:orientation val="minMax"/>
        </c:scaling>
        <c:delete val="1"/>
        <c:axPos val="b"/>
        <c:tickLblPos val="none"/>
        <c:crossAx val="104186624"/>
        <c:crosses val="autoZero"/>
        <c:lblAlgn val="ctr"/>
        <c:lblOffset val="100"/>
      </c:catAx>
      <c:valAx>
        <c:axId val="104186624"/>
        <c:scaling>
          <c:orientation val="minMax"/>
        </c:scaling>
        <c:delete val="1"/>
        <c:axPos val="l"/>
        <c:numFmt formatCode="0.00%" sourceLinked="1"/>
        <c:tickLblPos val="none"/>
        <c:crossAx val="10418073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2951149435190833E-2"/>
          <c:y val="0.112644745910082"/>
          <c:w val="0.98576931339470264"/>
          <c:h val="0.15411169835416594"/>
        </c:manualLayout>
      </c:layout>
      <c:spPr>
        <a:solidFill>
          <a:schemeClr val="bg1"/>
        </a:solidFill>
        <a:ln w="25400">
          <a:noFill/>
        </a:ln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Arial" pitchFamily="34" charset="0"/>
          <a:ea typeface="Arial"/>
          <a:cs typeface="Arial" pitchFamily="34" charset="0"/>
        </a:defRPr>
      </a:pPr>
      <a:endParaRPr lang="de-DE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21232" cy="5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09" tIns="44156" rIns="88309" bIns="4415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1669" y="3"/>
            <a:ext cx="2921232" cy="5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09" tIns="44156" rIns="88309" bIns="4415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72018"/>
            <a:ext cx="292123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09" tIns="44156" rIns="88309" bIns="4415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1669" y="9472018"/>
            <a:ext cx="2921232" cy="44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09" tIns="44156" rIns="88309" bIns="4415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909EC425-91EB-4B7B-9FF7-6B78808B8F8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9841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t" anchorCtr="0" compatLnSpc="1">
            <a:prstTxWarp prst="textNoShape">
              <a:avLst/>
            </a:prstTxWarp>
          </a:bodyPr>
          <a:lstStyle>
            <a:lvl1pPr defTabSz="955151" eaLnBrk="0" hangingPunct="0">
              <a:defRPr sz="13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0"/>
            <a:ext cx="2949841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t" anchorCtr="0" compatLnSpc="1">
            <a:prstTxWarp prst="textNoShape">
              <a:avLst/>
            </a:prstTxWarp>
          </a:bodyPr>
          <a:lstStyle>
            <a:lvl1pPr algn="r" defTabSz="955151" eaLnBrk="0" hangingPunct="0">
              <a:defRPr sz="13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4" y="4720910"/>
            <a:ext cx="4990571" cy="447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3404"/>
            <a:ext cx="2949841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b" anchorCtr="0" compatLnSpc="1">
            <a:prstTxWarp prst="textNoShape">
              <a:avLst/>
            </a:prstTxWarp>
          </a:bodyPr>
          <a:lstStyle>
            <a:lvl1pPr defTabSz="955151" eaLnBrk="0" hangingPunct="0">
              <a:defRPr sz="13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3404"/>
            <a:ext cx="2949841" cy="495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654" tIns="47825" rIns="95654" bIns="47825" numCol="1" anchor="b" anchorCtr="0" compatLnSpc="1">
            <a:prstTxWarp prst="textNoShape">
              <a:avLst/>
            </a:prstTxWarp>
          </a:bodyPr>
          <a:lstStyle>
            <a:lvl1pPr algn="r" defTabSz="955151" eaLnBrk="0" hangingPunct="0">
              <a:defRPr sz="1300" b="0"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7FAD30F3-ED13-48E2-9B14-3352B8B24C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6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039"/>
            <a:fld id="{DB85380C-5CBB-4A71-B62D-F66226AD8C39}" type="slidenum">
              <a:rPr lang="en-US" smtClean="0">
                <a:ea typeface="ＭＳ Ｐゴシック"/>
                <a:cs typeface="ＭＳ Ｐゴシック"/>
              </a:rPr>
              <a:pPr defTabSz="955039"/>
              <a:t>0</a:t>
            </a:fld>
            <a:endParaRPr lang="en-US" dirty="0" smtClean="0">
              <a:ea typeface="ＭＳ Ｐゴシック"/>
              <a:cs typeface="ＭＳ Ｐゴシック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Rechts weiteren </a:t>
            </a:r>
            <a:r>
              <a:rPr lang="de-DE" dirty="0" err="1" smtClean="0"/>
              <a:t>Bulletpoint</a:t>
            </a:r>
            <a:r>
              <a:rPr lang="de-DE" dirty="0" smtClean="0"/>
              <a:t>: Branchenintegration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D30F3-ED13-48E2-9B14-3352B8B24C6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Vorigen </a:t>
            </a:r>
            <a:r>
              <a:rPr lang="de-DE" dirty="0" err="1" smtClean="0"/>
              <a:t>Bulletpoint</a:t>
            </a:r>
            <a:r>
              <a:rPr lang="de-DE" baseline="0" dirty="0" smtClean="0"/>
              <a:t> links ebenfalls ergänzen</a:t>
            </a:r>
          </a:p>
          <a:p>
            <a:r>
              <a:rPr lang="de-DE" baseline="0" dirty="0" smtClean="0"/>
              <a:t>Rechts ergänzen: Transformation vieler Wirtschaftszweige</a:t>
            </a:r>
          </a:p>
          <a:p>
            <a:endParaRPr lang="de-DE" baseline="0" dirty="0" smtClean="0"/>
          </a:p>
          <a:p>
            <a:r>
              <a:rPr lang="de-DE" baseline="0" dirty="0" smtClean="0">
                <a:solidFill>
                  <a:srgbClr val="00B050"/>
                </a:solidFill>
              </a:rPr>
              <a:t>NG: Erledigt</a:t>
            </a:r>
            <a:endParaRPr lang="de-DE" dirty="0">
              <a:solidFill>
                <a:srgbClr val="00B05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D30F3-ED13-48E2-9B14-3352B8B24C61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Die </a:t>
            </a:r>
            <a:r>
              <a:rPr lang="de-DE" dirty="0" err="1" smtClean="0"/>
              <a:t>Durchscnittslinie</a:t>
            </a:r>
            <a:r>
              <a:rPr lang="de-DE" baseline="0" dirty="0" smtClean="0"/>
              <a:t> liegt nicht bei 51,6!</a:t>
            </a:r>
          </a:p>
          <a:p>
            <a:endParaRPr lang="de-DE" baseline="0" dirty="0" smtClean="0"/>
          </a:p>
          <a:p>
            <a:r>
              <a:rPr lang="de-DE" baseline="0" dirty="0" smtClean="0"/>
              <a:t>NG: Erledigt (Graphik verschoben)</a:t>
            </a: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D30F3-ED13-48E2-9B14-3352B8B24C6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  <a:p>
            <a:r>
              <a:rPr lang="de-DE" dirty="0" smtClean="0"/>
              <a:t>Unten im</a:t>
            </a:r>
            <a:r>
              <a:rPr lang="de-DE" baseline="0" dirty="0" smtClean="0"/>
              <a:t> blauen Bereich: traditioneller Ansatz bestand auch in koordiniertem vorwettbewerblichem Vorgehen (z.B. GSM)</a:t>
            </a:r>
          </a:p>
          <a:p>
            <a:r>
              <a:rPr lang="de-DE" baseline="0" dirty="0" smtClean="0"/>
              <a:t>Partnernetz unter Führung eines Marktführers (Apple) ist doch nicht so viel anderes als faktische Standardsetzung durch Marktführerschaft? Microsoft hat doch auch viele Partner (</a:t>
            </a:r>
            <a:r>
              <a:rPr lang="de-DE" baseline="0" dirty="0" err="1" smtClean="0"/>
              <a:t>Wintel</a:t>
            </a:r>
            <a:r>
              <a:rPr lang="de-DE" baseline="0" dirty="0" smtClean="0"/>
              <a:t>-Web)</a:t>
            </a:r>
          </a:p>
          <a:p>
            <a:pPr>
              <a:buFont typeface="Wingdings"/>
              <a:buChar char="è"/>
            </a:pPr>
            <a:r>
              <a:rPr lang="de-DE" baseline="0" dirty="0" err="1" smtClean="0">
                <a:sym typeface="Wingdings" pitchFamily="2" charset="2"/>
              </a:rPr>
              <a:t>Bulletpoints</a:t>
            </a:r>
            <a:r>
              <a:rPr lang="de-DE" baseline="0" dirty="0" smtClean="0">
                <a:sym typeface="Wingdings" pitchFamily="2" charset="2"/>
              </a:rPr>
              <a:t> bitte überarbeiten etwa in dem Sinne: wie können kontraproduktive Standardkriege vermieden oder abgekürzt und offene Standards eingeführt werden?</a:t>
            </a:r>
          </a:p>
          <a:p>
            <a:pPr>
              <a:buFont typeface="Wingdings"/>
              <a:buChar char="è"/>
            </a:pPr>
            <a:endParaRPr lang="de-DE" baseline="0" dirty="0" smtClean="0">
              <a:sym typeface="Wingdings" pitchFamily="2" charset="2"/>
            </a:endParaRPr>
          </a:p>
          <a:p>
            <a:pPr>
              <a:buFont typeface="Wingdings"/>
              <a:buNone/>
            </a:pPr>
            <a:r>
              <a:rPr lang="de-DE" baseline="0" dirty="0" smtClean="0">
                <a:sym typeface="Wingdings" pitchFamily="2" charset="2"/>
              </a:rPr>
              <a:t>NG: Vorschlag: s.o.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AD30F3-ED13-48E2-9B14-3352B8B24C6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5.xml"/><Relationship Id="rId7" Type="http://schemas.openxmlformats.org/officeDocument/2006/relationships/image" Target="../media/image1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1.xml"/><Relationship Id="rId7" Type="http://schemas.openxmlformats.org/officeDocument/2006/relationships/image" Target="../media/image1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3450" y="1624013"/>
            <a:ext cx="2801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600" b="0">
                <a:solidFill>
                  <a:srgbClr val="808080"/>
                </a:solidFill>
                <a:ea typeface="ＭＳ Ｐゴシック" pitchFamily="64" charset="-128"/>
                <a:cs typeface="+mn-cs"/>
              </a:rPr>
              <a:t>Fakultät für Betriebswirtschaft</a:t>
            </a:r>
          </a:p>
          <a:p>
            <a:pPr eaLnBrk="0" hangingPunct="0">
              <a:defRPr/>
            </a:pPr>
            <a:r>
              <a:rPr lang="de-DE" sz="1600" b="0">
                <a:solidFill>
                  <a:srgbClr val="808080"/>
                </a:solidFill>
                <a:ea typeface="ＭＳ Ｐゴシック" pitchFamily="64" charset="-128"/>
                <a:cs typeface="+mn-cs"/>
              </a:rPr>
              <a:t>Munich School of Management</a:t>
            </a: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142875" y="142875"/>
            <a:ext cx="9001125" cy="6715125"/>
            <a:chOff x="90" y="90"/>
            <a:chExt cx="5670" cy="4230"/>
          </a:xfrm>
        </p:grpSpPr>
        <p:pic>
          <p:nvPicPr>
            <p:cNvPr id="6" name="Picture 6" descr="LMU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1" y="287"/>
              <a:ext cx="42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LMU-Schriftzu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" y="287"/>
              <a:ext cx="42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Siegel_25s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21" y="2381"/>
              <a:ext cx="1939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593" y="90"/>
              <a:ext cx="453" cy="45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90" y="90"/>
              <a:ext cx="453" cy="45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</p:grpSp>
      <p:pic>
        <p:nvPicPr>
          <p:cNvPr id="11" name="Picture 17" descr="LMU-Schriftz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200" y="455613"/>
            <a:ext cx="6731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933450" y="2362200"/>
            <a:ext cx="8062913" cy="698500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3450" y="3200400"/>
            <a:ext cx="6000750" cy="825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2" name="VCT_Marker_ID_12" hidden="1"/>
          <p:cNvSpPr/>
          <p:nvPr userDrawn="1">
            <p:custDataLst>
              <p:tags r:id="rId2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" name="VCT_Backup_ID_17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933450" y="2362200"/>
            <a:ext cx="8062913" cy="6985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i="0" u="none" baseline="0" smtClean="0">
                <a:solidFill>
                  <a:schemeClr val="tx2"/>
                </a:solidFill>
                <a:latin typeface="Arial"/>
              </a:rPr>
              <a:t>Mastertitelformat bearbeiten</a:t>
            </a:r>
            <a:endParaRPr lang="en-US" sz="1800" b="1" i="0" u="none" baseline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8" name="VCT_Backup_ID_18" hidden="1"/>
          <p:cNvSpPr txBox="1"/>
          <p:nvPr userDrawn="1">
            <p:custDataLst>
              <p:tags r:id="rId4"/>
            </p:custDataLst>
          </p:nvPr>
        </p:nvSpPr>
        <p:spPr bwMode="auto">
          <a:xfrm>
            <a:off x="933450" y="3200400"/>
            <a:ext cx="6000750" cy="8255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792163" algn="l"/>
              </a:tabLst>
              <a:defRPr/>
            </a:pPr>
            <a:r>
              <a:rPr lang="en-US" sz="1600" b="0" i="0" u="none" baseline="0" smtClean="0">
                <a:solidFill>
                  <a:schemeClr val="tx1"/>
                </a:solidFill>
                <a:latin typeface="Arial"/>
              </a:rPr>
              <a:t>Master-Untertitelformat bearbeiten</a:t>
            </a:r>
            <a:endParaRPr lang="en-US" sz="1600" b="0" i="0" u="none" baseline="0"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C92B4-3AA5-4D32-BC3E-4C8D9B8B73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3388" y="766763"/>
            <a:ext cx="2212975" cy="57864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2875" y="766763"/>
            <a:ext cx="6488113" cy="57864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3A39-1B43-4C23-A118-8E12EAF37E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33450" y="1624013"/>
            <a:ext cx="280193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sz="1600" b="0">
                <a:solidFill>
                  <a:srgbClr val="808080"/>
                </a:solidFill>
                <a:ea typeface="ＭＳ Ｐゴシック" pitchFamily="64" charset="-128"/>
                <a:cs typeface="+mn-cs"/>
              </a:rPr>
              <a:t>Fakultät für Betriebswirtschaft</a:t>
            </a:r>
          </a:p>
          <a:p>
            <a:pPr eaLnBrk="0" hangingPunct="0">
              <a:defRPr/>
            </a:pPr>
            <a:r>
              <a:rPr lang="de-DE" sz="1600" b="0">
                <a:solidFill>
                  <a:srgbClr val="808080"/>
                </a:solidFill>
                <a:ea typeface="ＭＳ Ｐゴシック" pitchFamily="64" charset="-128"/>
                <a:cs typeface="+mn-cs"/>
              </a:rPr>
              <a:t>Munich School of Management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2875" y="142875"/>
            <a:ext cx="9001125" cy="6715125"/>
            <a:chOff x="90" y="90"/>
            <a:chExt cx="5670" cy="4230"/>
          </a:xfrm>
        </p:grpSpPr>
        <p:pic>
          <p:nvPicPr>
            <p:cNvPr id="6" name="Picture 6" descr="LMU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01" y="287"/>
              <a:ext cx="42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7" descr="LMU-Schriftzug"/>
            <p:cNvPicPr>
              <a:picLocks noChangeAspect="1" noChangeArrowheads="1"/>
            </p:cNvPicPr>
            <p:nvPr userDrawn="1"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08" y="287"/>
              <a:ext cx="424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Siegel_25s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821" y="2381"/>
              <a:ext cx="1939" cy="1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593" y="90"/>
              <a:ext cx="453" cy="45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90" y="90"/>
              <a:ext cx="453" cy="453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</p:grpSp>
      <p:pic>
        <p:nvPicPr>
          <p:cNvPr id="11" name="Picture 17" descr="LMU-Schriftz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5200" y="455613"/>
            <a:ext cx="6731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2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933450" y="2362200"/>
            <a:ext cx="8062913" cy="698500"/>
          </a:xfrm>
          <a:ln/>
        </p:spPr>
        <p:txBody>
          <a:bodyPr anchor="ctr"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33450" y="3200400"/>
            <a:ext cx="6000750" cy="825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12" name="VCT_Marker_ID_12" hidden="1"/>
          <p:cNvSpPr/>
          <p:nvPr userDrawn="1">
            <p:custDataLst>
              <p:tags r:id="rId2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7" name="VCT_Backup_ID_17" hidden="1"/>
          <p:cNvSpPr txBox="1"/>
          <p:nvPr userDrawn="1">
            <p:custDataLst>
              <p:tags r:id="rId3"/>
            </p:custDataLst>
          </p:nvPr>
        </p:nvSpPr>
        <p:spPr bwMode="auto">
          <a:xfrm>
            <a:off x="933450" y="2362200"/>
            <a:ext cx="8062913" cy="6985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ctr" anchorCtr="0">
            <a:noAutofit/>
          </a:bodyPr>
          <a:lstStyle/>
          <a:p>
            <a:pPr marL="0" lvl="0" indent="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i="0" u="none" baseline="0" smtClean="0">
                <a:solidFill>
                  <a:schemeClr val="tx2"/>
                </a:solidFill>
                <a:latin typeface="Arial"/>
              </a:rPr>
              <a:t>Mastertitelformat bearbeiten</a:t>
            </a:r>
            <a:endParaRPr lang="en-US" sz="1800" b="1" i="0" u="none" baseline="0">
              <a:solidFill>
                <a:schemeClr val="tx2"/>
              </a:solidFill>
              <a:latin typeface="Arial"/>
            </a:endParaRPr>
          </a:p>
        </p:txBody>
      </p:sp>
      <p:sp>
        <p:nvSpPr>
          <p:cNvPr id="18" name="VCT_Backup_ID_18" hidden="1"/>
          <p:cNvSpPr txBox="1"/>
          <p:nvPr userDrawn="1">
            <p:custDataLst>
              <p:tags r:id="rId4"/>
            </p:custDataLst>
          </p:nvPr>
        </p:nvSpPr>
        <p:spPr bwMode="auto">
          <a:xfrm>
            <a:off x="933450" y="3200400"/>
            <a:ext cx="6000750" cy="825500"/>
          </a:xfrm>
          <a:prstGeom prst="rect">
            <a:avLst/>
          </a:prstGeom>
          <a:noFill/>
          <a:ln w="0"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>
                <a:tab pos="792163" algn="l"/>
              </a:tabLst>
              <a:defRPr/>
            </a:pPr>
            <a:r>
              <a:rPr lang="en-US" sz="1600" b="0" i="0" u="none" baseline="0" smtClean="0">
                <a:solidFill>
                  <a:schemeClr val="tx1"/>
                </a:solidFill>
                <a:latin typeface="Arial"/>
              </a:rPr>
              <a:t>Master-Untertitelformat bearbeiten</a:t>
            </a:r>
            <a:endParaRPr lang="en-US" sz="1600" b="0" i="0" u="none" baseline="0">
              <a:solidFill>
                <a:schemeClr val="tx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B949-10CF-4A1C-8227-A590DB84B0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pic>
        <p:nvPicPr>
          <p:cNvPr id="5" name="Picture 11" descr="mue_kreis_logo Kopie"/>
          <p:cNvPicPr>
            <a:picLocks noChangeAspect="1" noChangeArrowheads="1"/>
          </p:cNvPicPr>
          <p:nvPr userDrawn="1"/>
        </p:nvPicPr>
        <p:blipFill>
          <a:blip r:embed="rId2" cstate="print"/>
          <a:srcRect t="8333" b="4166"/>
          <a:stretch>
            <a:fillRect/>
          </a:stretch>
        </p:blipFill>
        <p:spPr bwMode="auto">
          <a:xfrm>
            <a:off x="8140542" y="766763"/>
            <a:ext cx="870108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1651-B042-41F4-AD68-920C4E9072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2875" y="1671638"/>
            <a:ext cx="4349750" cy="488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71638"/>
            <a:ext cx="4351338" cy="488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247-8F3D-4D96-ADC0-C553F31FD7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BE96-E231-4598-BDF7-C87F4ABFC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A346-4BB3-43D7-B5B8-5F745E747E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F67F-079F-44D9-BFF9-9B629BD798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E619-58CF-496D-9C2F-F764A2AEB5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1B949-10CF-4A1C-8227-A590DB84B01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DE76-C2D9-450F-8B45-A2F1C5EE82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C92B4-3AA5-4D32-BC3E-4C8D9B8B73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3388" y="766763"/>
            <a:ext cx="2212975" cy="578643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42875" y="766763"/>
            <a:ext cx="6488113" cy="5786437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A3A39-1B43-4C23-A118-8E12EAF37E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D1651-B042-41F4-AD68-920C4E9072E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42875" y="1671638"/>
            <a:ext cx="4349750" cy="488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671638"/>
            <a:ext cx="4351338" cy="4881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9A247-8F3D-4D96-ADC0-C553F31FD7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5BE96-E231-4598-BDF7-C87F4ABFCBE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3A346-4BB3-43D7-B5B8-5F745E747E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F67F-079F-44D9-BFF9-9B629BD7982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E619-58CF-496D-9C2F-F764A2AEB50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ADE76-C2D9-450F-8B45-A2F1C5EE82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66763"/>
            <a:ext cx="885348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142875" y="1671638"/>
            <a:ext cx="8853488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6650" y="6621463"/>
            <a:ext cx="25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 b="0">
                <a:solidFill>
                  <a:srgbClr val="808080"/>
                </a:solidFill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37D8F12C-0EDE-4B5C-A7A9-825126349B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397000" y="142875"/>
            <a:ext cx="4651375" cy="5572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64" charset="-128"/>
              <a:cs typeface="+mn-cs"/>
            </a:endParaRPr>
          </a:p>
        </p:txBody>
      </p: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769938" y="142875"/>
            <a:ext cx="558800" cy="557213"/>
            <a:chOff x="481" y="90"/>
            <a:chExt cx="352" cy="351"/>
          </a:xfrm>
        </p:grpSpPr>
        <p:pic>
          <p:nvPicPr>
            <p:cNvPr id="13326" name="Picture 7" descr="LMU-Schriftzu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3" y="243"/>
              <a:ext cx="3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4" name="Rectangle 8"/>
            <p:cNvSpPr>
              <a:spLocks noChangeArrowheads="1"/>
            </p:cNvSpPr>
            <p:nvPr userDrawn="1"/>
          </p:nvSpPr>
          <p:spPr bwMode="auto">
            <a:xfrm>
              <a:off x="481" y="90"/>
              <a:ext cx="352" cy="351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</p:grpSp>
      <p:grpSp>
        <p:nvGrpSpPr>
          <p:cNvPr id="13319" name="Group 9"/>
          <p:cNvGrpSpPr>
            <a:grpSpLocks/>
          </p:cNvGrpSpPr>
          <p:nvPr/>
        </p:nvGrpSpPr>
        <p:grpSpPr bwMode="auto">
          <a:xfrm>
            <a:off x="142875" y="142875"/>
            <a:ext cx="558800" cy="557213"/>
            <a:chOff x="90" y="90"/>
            <a:chExt cx="352" cy="351"/>
          </a:xfrm>
        </p:grpSpPr>
        <p:pic>
          <p:nvPicPr>
            <p:cNvPr id="13324" name="Picture 10" descr="LMU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9" y="243"/>
              <a:ext cx="3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7" name="Rectangle 11"/>
            <p:cNvSpPr>
              <a:spLocks noChangeArrowheads="1"/>
            </p:cNvSpPr>
            <p:nvPr userDrawn="1"/>
          </p:nvSpPr>
          <p:spPr bwMode="auto">
            <a:xfrm>
              <a:off x="90" y="90"/>
              <a:ext cx="352" cy="351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</p:grpSp>
      <p:pic>
        <p:nvPicPr>
          <p:cNvPr id="13320" name="Picture 12" descr="Siegel_50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0413" y="146050"/>
            <a:ext cx="6127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6116638" y="142875"/>
            <a:ext cx="2878137" cy="557213"/>
          </a:xfrm>
          <a:prstGeom prst="rect">
            <a:avLst/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72000" tIns="0" rIns="0" bIns="50400" anchor="b"/>
          <a:lstStyle/>
          <a:p>
            <a:pPr eaLnBrk="0" hangingPunct="0">
              <a:lnSpc>
                <a:spcPct val="95000"/>
              </a:lnSpc>
              <a:defRPr/>
            </a:pPr>
            <a:endParaRPr lang="en-US" sz="1000" b="0">
              <a:solidFill>
                <a:schemeClr val="accent2"/>
              </a:solidFill>
              <a:ea typeface="ＭＳ Ｐゴシック" pitchFamily="64" charset="-128"/>
              <a:cs typeface="+mn-cs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1422399" y="333375"/>
            <a:ext cx="46259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hangingPunct="0">
              <a:lnSpc>
                <a:spcPct val="95000"/>
              </a:lnSpc>
              <a:defRPr/>
            </a:pPr>
            <a:r>
              <a:rPr lang="de-DE" sz="1000" b="0" cap="all" baseline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Aktive Gestaltung von Next Generation Communication</a:t>
            </a:r>
            <a:br>
              <a:rPr lang="de-DE" sz="1000" b="0" cap="all" baseline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</a:br>
            <a:r>
              <a:rPr lang="de-DE" sz="1000" b="0" cap="all" baseline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durch Politik und Regulierung an Beispielen USA und Australien</a:t>
            </a:r>
            <a:endParaRPr lang="de-DE" sz="1000" b="0" cap="all" baseline="0" dirty="0">
              <a:solidFill>
                <a:srgbClr val="808080"/>
              </a:solidFill>
              <a:latin typeface="LMU CompatilFact" pitchFamily="2" charset="0"/>
              <a:ea typeface="ＭＳ Ｐゴシック" pitchFamily="64" charset="-128"/>
              <a:cs typeface="+mn-cs"/>
            </a:endParaRP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6142038" y="279400"/>
            <a:ext cx="23764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INSTITUT FÜR </a:t>
            </a:r>
            <a:r>
              <a:rPr lang="de-DE" sz="800" b="0" dirty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INFORMATION,</a:t>
            </a:r>
            <a:br>
              <a:rPr lang="de-DE" sz="800" b="0" dirty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</a:br>
            <a: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ORGANISATION </a:t>
            </a:r>
            <a:r>
              <a:rPr lang="de-DE" sz="800" b="0" dirty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U</a:t>
            </a:r>
            <a: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ND MANAGEMENT</a:t>
            </a:r>
            <a:b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</a:br>
            <a:r>
              <a:rPr lang="en-US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PROF. DR. DRES. H.C. ARNOLD PICOT</a:t>
            </a:r>
          </a:p>
        </p:txBody>
      </p:sp>
      <p:sp>
        <p:nvSpPr>
          <p:cNvPr id="16" name="VCT_Marker_ID_16" hidden="1"/>
          <p:cNvSpPr/>
          <p:nvPr userDrawn="1">
            <p:custDataLst>
              <p:tags r:id="rId14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193675" indent="-1936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566738" indent="-1825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20750" indent="-12858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303338" indent="-19208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808163" indent="-22383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653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6pPr>
      <a:lvl7pPr marL="27225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7pPr>
      <a:lvl8pPr marL="31797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8pPr>
      <a:lvl9pPr marL="36369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2875" y="766763"/>
            <a:ext cx="8853488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142875" y="1671638"/>
            <a:ext cx="8853488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56650" y="6621463"/>
            <a:ext cx="25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 sz="1000" b="0">
                <a:solidFill>
                  <a:srgbClr val="808080"/>
                </a:solidFill>
                <a:ea typeface="ＭＳ Ｐゴシック" pitchFamily="64" charset="-128"/>
                <a:cs typeface="+mn-cs"/>
              </a:defRPr>
            </a:lvl1pPr>
          </a:lstStyle>
          <a:p>
            <a:pPr>
              <a:defRPr/>
            </a:pPr>
            <a:fld id="{37D8F12C-0EDE-4B5C-A7A9-825126349B5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397000" y="142875"/>
            <a:ext cx="4651375" cy="55721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ea typeface="ＭＳ Ｐゴシック" pitchFamily="64" charset="-128"/>
              <a:cs typeface="+mn-cs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69938" y="142875"/>
            <a:ext cx="558800" cy="557213"/>
            <a:chOff x="481" y="90"/>
            <a:chExt cx="352" cy="351"/>
          </a:xfrm>
        </p:grpSpPr>
        <p:pic>
          <p:nvPicPr>
            <p:cNvPr id="13326" name="Picture 7" descr="LMU-Schriftzug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93" y="243"/>
              <a:ext cx="3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4" name="Rectangle 8"/>
            <p:cNvSpPr>
              <a:spLocks noChangeArrowheads="1"/>
            </p:cNvSpPr>
            <p:nvPr userDrawn="1"/>
          </p:nvSpPr>
          <p:spPr bwMode="auto">
            <a:xfrm>
              <a:off x="481" y="90"/>
              <a:ext cx="352" cy="351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42875" y="142875"/>
            <a:ext cx="558800" cy="557213"/>
            <a:chOff x="90" y="90"/>
            <a:chExt cx="352" cy="351"/>
          </a:xfrm>
        </p:grpSpPr>
        <p:pic>
          <p:nvPicPr>
            <p:cNvPr id="13324" name="Picture 10" descr="LMU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9" y="243"/>
              <a:ext cx="329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6267" name="Rectangle 11"/>
            <p:cNvSpPr>
              <a:spLocks noChangeArrowheads="1"/>
            </p:cNvSpPr>
            <p:nvPr userDrawn="1"/>
          </p:nvSpPr>
          <p:spPr bwMode="auto">
            <a:xfrm>
              <a:off x="90" y="90"/>
              <a:ext cx="352" cy="351"/>
            </a:xfrm>
            <a:prstGeom prst="rect">
              <a:avLst/>
            </a:prstGeom>
            <a:noFill/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ea typeface="ＭＳ Ｐゴシック" pitchFamily="64" charset="-128"/>
                <a:cs typeface="+mn-cs"/>
              </a:endParaRPr>
            </a:p>
          </p:txBody>
        </p:sp>
      </p:grpSp>
      <p:pic>
        <p:nvPicPr>
          <p:cNvPr id="13320" name="Picture 12" descr="Siegel_50s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0413" y="146050"/>
            <a:ext cx="612775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9" name="Rectangle 13"/>
          <p:cNvSpPr>
            <a:spLocks noChangeArrowheads="1"/>
          </p:cNvSpPr>
          <p:nvPr/>
        </p:nvSpPr>
        <p:spPr bwMode="auto">
          <a:xfrm>
            <a:off x="6116638" y="142875"/>
            <a:ext cx="2878137" cy="557213"/>
          </a:xfrm>
          <a:prstGeom prst="rect">
            <a:avLst/>
          </a:prstGeom>
          <a:noFill/>
          <a:ln w="9525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72000" tIns="0" rIns="0" bIns="50400" anchor="b"/>
          <a:lstStyle/>
          <a:p>
            <a:pPr eaLnBrk="0" hangingPunct="0">
              <a:lnSpc>
                <a:spcPct val="95000"/>
              </a:lnSpc>
              <a:defRPr/>
            </a:pPr>
            <a:endParaRPr lang="en-US" sz="1000" b="0">
              <a:solidFill>
                <a:schemeClr val="accent2"/>
              </a:solidFill>
              <a:ea typeface="ＭＳ Ｐゴシック" pitchFamily="64" charset="-128"/>
              <a:cs typeface="+mn-cs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1422399" y="333375"/>
            <a:ext cx="4625975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eaLnBrk="0" hangingPunct="0">
              <a:lnSpc>
                <a:spcPct val="95000"/>
              </a:lnSpc>
              <a:defRPr/>
            </a:pPr>
            <a:r>
              <a:rPr lang="de-DE" sz="1000" b="0" cap="all" baseline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Münchner Kreis: Next Generation Communication</a:t>
            </a:r>
            <a:br>
              <a:rPr lang="de-DE" sz="1000" b="0" cap="all" baseline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</a:br>
            <a:r>
              <a:rPr lang="de-DE" sz="1000" b="0" cap="all" baseline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Herausforderungen für die “Digitale Gesellschaft”</a:t>
            </a:r>
            <a:endParaRPr lang="de-DE" sz="1000" b="0" cap="all" baseline="0" dirty="0">
              <a:solidFill>
                <a:srgbClr val="808080"/>
              </a:solidFill>
              <a:latin typeface="LMU CompatilFact" pitchFamily="2" charset="0"/>
              <a:ea typeface="ＭＳ Ｐゴシック" pitchFamily="64" charset="-128"/>
              <a:cs typeface="+mn-cs"/>
            </a:endParaRPr>
          </a:p>
        </p:txBody>
      </p:sp>
      <p:sp>
        <p:nvSpPr>
          <p:cNvPr id="96271" name="Rectangle 15"/>
          <p:cNvSpPr>
            <a:spLocks noChangeArrowheads="1"/>
          </p:cNvSpPr>
          <p:nvPr/>
        </p:nvSpPr>
        <p:spPr bwMode="auto">
          <a:xfrm>
            <a:off x="6142038" y="279400"/>
            <a:ext cx="2376487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indent="0" algn="l" defTabSz="914400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INSTITUT FÜR </a:t>
            </a:r>
            <a:r>
              <a:rPr lang="de-DE" sz="800" b="0" dirty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INFORMATION,</a:t>
            </a:r>
            <a:br>
              <a:rPr lang="de-DE" sz="800" b="0" dirty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</a:br>
            <a: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ORGANISATION </a:t>
            </a:r>
            <a:r>
              <a:rPr lang="de-DE" sz="800" b="0" dirty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U</a:t>
            </a:r>
            <a: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ND MANAGEMENT</a:t>
            </a:r>
            <a:br>
              <a:rPr lang="de-DE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</a:br>
            <a:r>
              <a:rPr lang="en-US" sz="800" b="0" dirty="0" smtClean="0">
                <a:solidFill>
                  <a:srgbClr val="808080"/>
                </a:solidFill>
                <a:latin typeface="LMU CompatilFact" pitchFamily="2" charset="0"/>
                <a:ea typeface="ＭＳ Ｐゴシック" pitchFamily="64" charset="-128"/>
                <a:cs typeface="+mn-cs"/>
              </a:rPr>
              <a:t>PROF. DR. DRES. H.C. ARNOLD PICOT</a:t>
            </a:r>
          </a:p>
        </p:txBody>
      </p:sp>
      <p:sp>
        <p:nvSpPr>
          <p:cNvPr id="16" name="VCT_Marker_ID_16" hidden="1"/>
          <p:cNvSpPr/>
          <p:nvPr userDrawn="1">
            <p:custDataLst>
              <p:tags r:id="rId14"/>
            </p:custDataLst>
          </p:nvPr>
        </p:nvSpPr>
        <p:spPr bwMode="auto">
          <a:xfrm>
            <a:off x="1270000" y="127000"/>
            <a:ext cx="127000" cy="127000"/>
          </a:xfrm>
          <a:prstGeom prst="rect">
            <a:avLst/>
          </a:prstGeom>
          <a:solidFill>
            <a:srgbClr val="C0C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+mj-lt"/>
          <a:ea typeface="+mj-ea"/>
          <a:cs typeface="ＭＳ Ｐゴシック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ea typeface="ＭＳ Ｐゴシック" pitchFamily="64" charset="-128"/>
          <a:cs typeface="ＭＳ Ｐゴシック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Arial" charset="0"/>
          <a:ea typeface="ＭＳ Ｐゴシック" pitchFamily="64" charset="-128"/>
        </a:defRPr>
      </a:lvl9pPr>
    </p:titleStyle>
    <p:bodyStyle>
      <a:lvl1pPr marL="193675" indent="-193675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Font typeface="Wingdings" pitchFamily="2" charset="2"/>
        <a:buChar char="§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566738" indent="-182563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•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920750" indent="-12858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303338" indent="-19208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1808163" indent="-223838" algn="l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2653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6pPr>
      <a:lvl7pPr marL="27225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7pPr>
      <a:lvl8pPr marL="31797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8pPr>
      <a:lvl9pPr marL="3636963" indent="-223838" algn="l" rtl="0" fontAlgn="base">
        <a:spcBef>
          <a:spcPct val="0"/>
        </a:spcBef>
        <a:spcAft>
          <a:spcPct val="20000"/>
        </a:spcAft>
        <a:buClr>
          <a:schemeClr val="tx1"/>
        </a:buClr>
        <a:buChar char="-"/>
        <a:tabLst>
          <a:tab pos="792163" algn="l"/>
          <a:tab pos="1584325" algn="l"/>
          <a:tab pos="3044825" algn="l"/>
          <a:tab pos="4216400" algn="l"/>
          <a:tab pos="5973763" algn="l"/>
        </a:tabLst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9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8.tiff"/><Relationship Id="rId9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2" Type="http://schemas.openxmlformats.org/officeDocument/2006/relationships/tags" Target="../tags/tag14.xml"/><Relationship Id="rId16" Type="http://schemas.openxmlformats.org/officeDocument/2006/relationships/notesSlide" Target="../notesSlides/notesSlide2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slideLayout" Target="../slideLayouts/slideLayout13.xml"/><Relationship Id="rId10" Type="http://schemas.openxmlformats.org/officeDocument/2006/relationships/tags" Target="../tags/tag2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tags" Target="../tags/tag32.xml"/><Relationship Id="rId7" Type="http://schemas.openxmlformats.org/officeDocument/2006/relationships/image" Target="../media/image7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3.x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chart" Target="../charts/chart3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chart" Target="../charts/chart2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42.xml"/><Relationship Id="rId7" Type="http://schemas.openxmlformats.org/officeDocument/2006/relationships/chart" Target="../charts/chart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5.jpe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33450" y="2276475"/>
            <a:ext cx="8062913" cy="698500"/>
          </a:xfrm>
        </p:spPr>
        <p:txBody>
          <a:bodyPr anchor="b"/>
          <a:lstStyle/>
          <a:p>
            <a:r>
              <a:rPr lang="de-DE" dirty="0" smtClean="0"/>
              <a:t>Münchner Kreis: Next Generation Communication</a:t>
            </a:r>
            <a:br>
              <a:rPr lang="de-DE" dirty="0" smtClean="0"/>
            </a:br>
            <a:r>
              <a:rPr lang="de-DE" dirty="0" smtClean="0"/>
              <a:t>Herausforderungen für die “Digitale Gesellschaft”</a:t>
            </a:r>
            <a:endParaRPr lang="de-DE" dirty="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933450" y="5013325"/>
            <a:ext cx="4857750" cy="12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eaLnBrk="0" hangingPunct="0">
              <a:spcBef>
                <a:spcPct val="30000"/>
              </a:spcBef>
            </a:pPr>
            <a:r>
              <a:rPr lang="en-US" b="0" dirty="0" smtClean="0">
                <a:solidFill>
                  <a:schemeClr val="tx2"/>
                </a:solidFill>
              </a:rPr>
              <a:t>Arnold Picot</a:t>
            </a:r>
          </a:p>
          <a:p>
            <a:pPr eaLnBrk="0" hangingPunct="0">
              <a:spcBef>
                <a:spcPct val="30000"/>
              </a:spcBef>
            </a:pPr>
            <a:r>
              <a:rPr lang="en-US" b="0" dirty="0" err="1" smtClean="0">
                <a:solidFill>
                  <a:srgbClr val="808080"/>
                </a:solidFill>
              </a:rPr>
              <a:t>Institut</a:t>
            </a:r>
            <a:r>
              <a:rPr lang="en-US" b="0" dirty="0" smtClean="0">
                <a:solidFill>
                  <a:srgbClr val="808080"/>
                </a:solidFill>
              </a:rPr>
              <a:t> </a:t>
            </a:r>
            <a:r>
              <a:rPr lang="en-US" b="0" dirty="0" err="1" smtClean="0">
                <a:solidFill>
                  <a:srgbClr val="808080"/>
                </a:solidFill>
              </a:rPr>
              <a:t>für</a:t>
            </a:r>
            <a:r>
              <a:rPr lang="en-US" b="0" dirty="0" smtClean="0">
                <a:solidFill>
                  <a:srgbClr val="808080"/>
                </a:solidFill>
              </a:rPr>
              <a:t> Information, </a:t>
            </a:r>
            <a:r>
              <a:rPr lang="en-US" b="0" dirty="0" err="1" smtClean="0">
                <a:solidFill>
                  <a:srgbClr val="808080"/>
                </a:solidFill>
              </a:rPr>
              <a:t>Organisation</a:t>
            </a:r>
            <a:r>
              <a:rPr lang="en-US" b="0" dirty="0" smtClean="0">
                <a:solidFill>
                  <a:srgbClr val="808080"/>
                </a:solidFill>
              </a:rPr>
              <a:t> und Management</a:t>
            </a:r>
            <a:br>
              <a:rPr lang="en-US" b="0" dirty="0" smtClean="0">
                <a:solidFill>
                  <a:srgbClr val="808080"/>
                </a:solidFill>
              </a:rPr>
            </a:br>
            <a:r>
              <a:rPr lang="en-US" b="0" dirty="0" smtClean="0">
                <a:solidFill>
                  <a:srgbClr val="808080"/>
                </a:solidFill>
              </a:rPr>
              <a:t>Ludwig-</a:t>
            </a:r>
            <a:r>
              <a:rPr lang="en-US" b="0" dirty="0" err="1" smtClean="0">
                <a:solidFill>
                  <a:srgbClr val="808080"/>
                </a:solidFill>
              </a:rPr>
              <a:t>Maximilans</a:t>
            </a:r>
            <a:r>
              <a:rPr lang="en-US" b="0" dirty="0" smtClean="0">
                <a:solidFill>
                  <a:srgbClr val="808080"/>
                </a:solidFill>
              </a:rPr>
              <a:t>-</a:t>
            </a:r>
            <a:r>
              <a:rPr lang="en-US" b="0" dirty="0" err="1" smtClean="0">
                <a:solidFill>
                  <a:srgbClr val="808080"/>
                </a:solidFill>
              </a:rPr>
              <a:t>Universität</a:t>
            </a:r>
            <a:r>
              <a:rPr lang="en-US" b="0" dirty="0" smtClean="0">
                <a:solidFill>
                  <a:srgbClr val="808080"/>
                </a:solidFill>
              </a:rPr>
              <a:t> </a:t>
            </a:r>
            <a:r>
              <a:rPr lang="en-US" b="0" dirty="0" err="1" smtClean="0">
                <a:solidFill>
                  <a:srgbClr val="808080"/>
                </a:solidFill>
              </a:rPr>
              <a:t>München</a:t>
            </a:r>
            <a:endParaRPr lang="en-US" b="0" dirty="0" smtClean="0">
              <a:solidFill>
                <a:srgbClr val="808080"/>
              </a:solidFill>
            </a:endParaRPr>
          </a:p>
          <a:p>
            <a:pPr eaLnBrk="0" hangingPunct="0">
              <a:spcBef>
                <a:spcPct val="30000"/>
              </a:spcBef>
            </a:pPr>
            <a:r>
              <a:rPr lang="en-US" b="0" dirty="0" err="1" smtClean="0">
                <a:solidFill>
                  <a:srgbClr val="808080"/>
                </a:solidFill>
              </a:rPr>
              <a:t>Münchner</a:t>
            </a:r>
            <a:r>
              <a:rPr lang="en-US" b="0" dirty="0" smtClean="0">
                <a:solidFill>
                  <a:srgbClr val="808080"/>
                </a:solidFill>
              </a:rPr>
              <a:t> </a:t>
            </a:r>
            <a:r>
              <a:rPr lang="en-US" b="0" dirty="0" err="1" smtClean="0">
                <a:solidFill>
                  <a:srgbClr val="808080"/>
                </a:solidFill>
              </a:rPr>
              <a:t>Kreis</a:t>
            </a:r>
            <a:r>
              <a:rPr lang="en-US" b="0" dirty="0" smtClean="0">
                <a:solidFill>
                  <a:srgbClr val="808080"/>
                </a:solidFill>
              </a:rPr>
              <a:t/>
            </a:r>
            <a:br>
              <a:rPr lang="en-US" b="0" dirty="0" smtClean="0">
                <a:solidFill>
                  <a:srgbClr val="808080"/>
                </a:solidFill>
              </a:rPr>
            </a:br>
            <a:r>
              <a:rPr lang="en-US" b="0" dirty="0" err="1" smtClean="0">
                <a:solidFill>
                  <a:srgbClr val="808080"/>
                </a:solidFill>
              </a:rPr>
              <a:t>München</a:t>
            </a:r>
            <a:r>
              <a:rPr lang="en-US" b="0" dirty="0" smtClean="0">
                <a:solidFill>
                  <a:srgbClr val="808080"/>
                </a:solidFill>
              </a:rPr>
              <a:t>, 15. </a:t>
            </a:r>
            <a:r>
              <a:rPr lang="en-US" b="0" dirty="0" err="1" smtClean="0">
                <a:solidFill>
                  <a:srgbClr val="808080"/>
                </a:solidFill>
              </a:rPr>
              <a:t>Juni</a:t>
            </a:r>
            <a:r>
              <a:rPr lang="en-US" b="0" dirty="0" smtClean="0">
                <a:solidFill>
                  <a:srgbClr val="808080"/>
                </a:solidFill>
              </a:rPr>
              <a:t> 2010</a:t>
            </a:r>
          </a:p>
        </p:txBody>
      </p:sp>
      <p:sp>
        <p:nvSpPr>
          <p:cNvPr id="6" name="Unt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sz="1400" b="1" dirty="0" smtClean="0"/>
              <a:t>Begrüßung und Einführung</a:t>
            </a:r>
            <a:endParaRPr lang="en-US" sz="1400" b="1" dirty="0"/>
          </a:p>
        </p:txBody>
      </p:sp>
      <p:pic>
        <p:nvPicPr>
          <p:cNvPr id="7" name="Picture 11" descr="mue_kreis_logo Kopie"/>
          <p:cNvPicPr>
            <a:picLocks noChangeAspect="1" noChangeArrowheads="1"/>
          </p:cNvPicPr>
          <p:nvPr/>
        </p:nvPicPr>
        <p:blipFill>
          <a:blip r:embed="rId3" cstate="print"/>
          <a:srcRect t="8333" b="4166"/>
          <a:stretch>
            <a:fillRect/>
          </a:stretch>
        </p:blipFill>
        <p:spPr bwMode="auto">
          <a:xfrm>
            <a:off x="6759945" y="137542"/>
            <a:ext cx="2236418" cy="771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Die Bedeutung klassischer Medien wird auch zukünftig hoch sein.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DF67F-079F-44D9-BFF9-9B629BD7982E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06096" y="4090873"/>
            <a:ext cx="1119502" cy="138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7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 smtClean="0">
                <a:solidFill>
                  <a:srgbClr val="808080"/>
                </a:solidFill>
              </a:rPr>
              <a:t>Source:	Pictures: Apple (2010); Amazon (2010); </a:t>
            </a:r>
            <a:r>
              <a:rPr lang="en-US" sz="1000" b="0" dirty="0" err="1" smtClean="0">
                <a:solidFill>
                  <a:srgbClr val="808080"/>
                </a:solidFill>
              </a:rPr>
              <a:t>Youtube</a:t>
            </a:r>
            <a:r>
              <a:rPr lang="en-US" sz="1000" b="0" dirty="0" smtClean="0">
                <a:solidFill>
                  <a:srgbClr val="808080"/>
                </a:solidFill>
              </a:rPr>
              <a:t> (2010); ARD (2010); ZDF (2010); Die </a:t>
            </a:r>
            <a:r>
              <a:rPr lang="en-US" sz="1000" b="0" dirty="0" err="1" smtClean="0">
                <a:solidFill>
                  <a:srgbClr val="808080"/>
                </a:solidFill>
              </a:rPr>
              <a:t>Zeit</a:t>
            </a:r>
            <a:r>
              <a:rPr lang="en-US" sz="1000" b="0" dirty="0" smtClean="0">
                <a:solidFill>
                  <a:srgbClr val="808080"/>
                </a:solidFill>
              </a:rPr>
              <a:t>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192942"/>
            <a:ext cx="1044370" cy="104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635196"/>
            <a:ext cx="1044370" cy="738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cnSubjectTitle_ID_320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42875" y="136366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err="1" smtClean="0"/>
              <a:t>Mediennutzung</a:t>
            </a:r>
            <a:endParaRPr lang="de-DE" sz="1600" dirty="0"/>
          </a:p>
        </p:txBody>
      </p:sp>
      <p:pic>
        <p:nvPicPr>
          <p:cNvPr id="430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6257" b="11921"/>
          <a:stretch>
            <a:fillRect/>
          </a:stretch>
        </p:blipFill>
        <p:spPr bwMode="auto">
          <a:xfrm>
            <a:off x="210671" y="4351384"/>
            <a:ext cx="1485222" cy="37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261080"/>
            <a:ext cx="1248040" cy="124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42876" y="1989138"/>
            <a:ext cx="3933824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de-DE" sz="1600" dirty="0" smtClean="0">
                <a:solidFill>
                  <a:schemeClr val="bg1"/>
                </a:solidFill>
              </a:rPr>
              <a:t>These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42876" y="2327275"/>
            <a:ext cx="3933824" cy="396892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>
              <a:spcBef>
                <a:spcPct val="50000"/>
              </a:spcBef>
            </a:pPr>
            <a:r>
              <a:rPr lang="de-DE" b="0" dirty="0" smtClean="0"/>
              <a:t>Klassische Medien wie Fernsehen, Zeitung und Zeitschrift haben ihre gesellschaftliche Bedeutung und ihre Funktion als Leitmedien in &lt;Land&gt; verloren.</a:t>
            </a:r>
          </a:p>
        </p:txBody>
      </p:sp>
      <p:grpSp>
        <p:nvGrpSpPr>
          <p:cNvPr id="30" name="Group 14"/>
          <p:cNvGrpSpPr>
            <a:grpSpLocks/>
          </p:cNvGrpSpPr>
          <p:nvPr/>
        </p:nvGrpSpPr>
        <p:grpSpPr bwMode="auto">
          <a:xfrm>
            <a:off x="1701400" y="3528898"/>
            <a:ext cx="1142408" cy="2492390"/>
            <a:chOff x="1962" y="1392"/>
            <a:chExt cx="1718" cy="1920"/>
          </a:xfrm>
        </p:grpSpPr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2230" y="1392"/>
              <a:ext cx="1450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48" y="648"/>
                </a:cxn>
                <a:cxn ang="0">
                  <a:pos x="1048" y="800"/>
                </a:cxn>
                <a:cxn ang="0">
                  <a:pos x="0" y="1424"/>
                </a:cxn>
                <a:cxn ang="0">
                  <a:pos x="0" y="0"/>
                </a:cxn>
              </a:cxnLst>
              <a:rect l="0" t="0" r="r" b="b"/>
              <a:pathLst>
                <a:path w="1049" h="1425">
                  <a:moveTo>
                    <a:pt x="0" y="0"/>
                  </a:moveTo>
                  <a:lnTo>
                    <a:pt x="1048" y="648"/>
                  </a:lnTo>
                  <a:lnTo>
                    <a:pt x="1048" y="800"/>
                  </a:lnTo>
                  <a:lnTo>
                    <a:pt x="0" y="1424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9050" cap="rnd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45720" rIns="4572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6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?</a:t>
              </a:r>
              <a:endParaRPr kumimoji="0" lang="de-DE" sz="36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val 7"/>
            <p:cNvSpPr>
              <a:spLocks noChangeArrowheads="1"/>
            </p:cNvSpPr>
            <p:nvPr/>
          </p:nvSpPr>
          <p:spPr bwMode="auto">
            <a:xfrm>
              <a:off x="1962" y="1395"/>
              <a:ext cx="542" cy="1913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lIns="45720" rIns="45720" anchor="ctr" anchorCtr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38" name="Object 42"/>
          <p:cNvGraphicFramePr>
            <a:graphicFrameLocks/>
          </p:cNvGraphicFramePr>
          <p:nvPr/>
        </p:nvGraphicFramePr>
        <p:xfrm>
          <a:off x="4200525" y="1608138"/>
          <a:ext cx="4795838" cy="484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7" name="Rechteck 16"/>
          <p:cNvSpPr/>
          <p:nvPr/>
        </p:nvSpPr>
        <p:spPr bwMode="auto">
          <a:xfrm>
            <a:off x="4133850" y="1937744"/>
            <a:ext cx="4952999" cy="45155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Herausforderung der digitalen Agenda 2020 besteht in der</a:t>
            </a:r>
            <a:br>
              <a:rPr lang="de-DE" dirty="0" smtClean="0"/>
            </a:br>
            <a:r>
              <a:rPr lang="de-DE" dirty="0" smtClean="0"/>
              <a:t>Festlegung konkreter Maßnahmen und deren rascher Umsetzung.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sp>
        <p:nvSpPr>
          <p:cNvPr id="5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err="1" smtClean="0"/>
              <a:t>Ziele</a:t>
            </a:r>
            <a:r>
              <a:rPr lang="en-US" sz="1600" dirty="0" smtClean="0"/>
              <a:t>: Digital Agenda 2020</a:t>
            </a:r>
            <a:endParaRPr lang="de-DE" sz="1600" dirty="0"/>
          </a:p>
        </p:txBody>
      </p:sp>
      <p:sp>
        <p:nvSpPr>
          <p:cNvPr id="8" name="Text Box 1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 smtClean="0">
                <a:solidFill>
                  <a:srgbClr val="808080"/>
                </a:solidFill>
              </a:rPr>
              <a:t>Source:	EP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5309070" y="3284984"/>
            <a:ext cx="3495204" cy="2809106"/>
            <a:chOff x="2555875" y="2924944"/>
            <a:chExt cx="6248400" cy="2809106"/>
          </a:xfrm>
        </p:grpSpPr>
        <p:sp>
          <p:nvSpPr>
            <p:cNvPr id="9" name="Arc 4"/>
            <p:cNvSpPr>
              <a:spLocks/>
            </p:cNvSpPr>
            <p:nvPr/>
          </p:nvSpPr>
          <p:spPr bwMode="auto">
            <a:xfrm>
              <a:off x="4132954" y="2924944"/>
              <a:ext cx="3094245" cy="783456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546 h 21600"/>
                <a:gd name="T2" fmla="*/ 43200 w 43200"/>
                <a:gd name="T3" fmla="*/ 21600 h 21600"/>
                <a:gd name="T4" fmla="*/ 21600 w 432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0" y="21546"/>
                  </a:moveTo>
                  <a:cubicBezTo>
                    <a:pt x="29" y="9637"/>
                    <a:pt x="969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</a:path>
                <a:path w="43200" h="21600" stroke="0" extrusionOk="0">
                  <a:moveTo>
                    <a:pt x="0" y="21546"/>
                  </a:moveTo>
                  <a:cubicBezTo>
                    <a:pt x="29" y="9637"/>
                    <a:pt x="9691" y="-1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pPr algn="ctr"/>
              <a:r>
                <a:rPr lang="en-GB" sz="1600" dirty="0" smtClean="0">
                  <a:solidFill>
                    <a:schemeClr val="tx2"/>
                  </a:solidFill>
                </a:rPr>
                <a:t>Single</a:t>
              </a:r>
              <a:br>
                <a:rPr lang="en-GB" sz="1600" dirty="0" smtClean="0">
                  <a:solidFill>
                    <a:schemeClr val="tx2"/>
                  </a:solidFill>
                </a:rPr>
              </a:br>
              <a:r>
                <a:rPr lang="en-GB" sz="1600" dirty="0" smtClean="0">
                  <a:solidFill>
                    <a:schemeClr val="tx2"/>
                  </a:solidFill>
                </a:rPr>
                <a:t>Digital Market</a:t>
              </a:r>
              <a:endParaRPr lang="en-GB" sz="1600" b="1" dirty="0">
                <a:solidFill>
                  <a:schemeClr val="tx2"/>
                </a:solidFill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2555875" y="3695700"/>
              <a:ext cx="62484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45720" rIns="45720" anchor="ctr" anchorCtr="1"/>
            <a:lstStyle/>
            <a:p>
              <a:endParaRPr lang="de-DE"/>
            </a:p>
          </p:txBody>
        </p: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2595563" y="3697288"/>
              <a:ext cx="6161087" cy="620712"/>
              <a:chOff x="347" y="1356"/>
              <a:chExt cx="5497" cy="598"/>
            </a:xfrm>
          </p:grpSpPr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347" y="1356"/>
                <a:ext cx="2761" cy="59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lIns="45720" rIns="45720" anchor="ctr" anchorCtr="1"/>
              <a:lstStyle/>
              <a:p>
                <a:endParaRPr lang="de-DE"/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>
                <a:off x="3095" y="1363"/>
                <a:ext cx="2749" cy="58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lIns="45720" rIns="45720" anchor="ctr" anchorCtr="1"/>
              <a:lstStyle/>
              <a:p>
                <a:endParaRPr lang="de-DE"/>
              </a:p>
            </p:txBody>
          </p:sp>
        </p:grp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V="1">
              <a:off x="3497263" y="3703638"/>
              <a:ext cx="2182812" cy="20304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45720" rIns="45720" anchor="ctr" anchorCtr="1"/>
            <a:lstStyle/>
            <a:p>
              <a:endParaRPr lang="de-DE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5680075" y="3703638"/>
              <a:ext cx="2173288" cy="20224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45720" rIns="45720" anchor="ctr" anchorCtr="1"/>
            <a:lstStyle/>
            <a:p>
              <a:endParaRPr lang="de-DE"/>
            </a:p>
          </p:txBody>
        </p:sp>
        <p:sp>
          <p:nvSpPr>
            <p:cNvPr id="16" name="Arc 12"/>
            <p:cNvSpPr>
              <a:spLocks/>
            </p:cNvSpPr>
            <p:nvPr/>
          </p:nvSpPr>
          <p:spPr bwMode="auto">
            <a:xfrm>
              <a:off x="4429125" y="3695700"/>
              <a:ext cx="2532063" cy="200025"/>
            </a:xfrm>
            <a:custGeom>
              <a:avLst/>
              <a:gdLst>
                <a:gd name="G0" fmla="+- 21600 0 0"/>
                <a:gd name="G1" fmla="+- 460 0 0"/>
                <a:gd name="G2" fmla="+- 21600 0 0"/>
                <a:gd name="T0" fmla="*/ 43195 w 43200"/>
                <a:gd name="T1" fmla="*/ 0 h 22060"/>
                <a:gd name="T2" fmla="*/ 5 w 43200"/>
                <a:gd name="T3" fmla="*/ 1 h 22060"/>
                <a:gd name="T4" fmla="*/ 21600 w 43200"/>
                <a:gd name="T5" fmla="*/ 460 h 2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060" fill="none" extrusionOk="0">
                  <a:moveTo>
                    <a:pt x="43195" y="-1"/>
                  </a:moveTo>
                  <a:cubicBezTo>
                    <a:pt x="43198" y="153"/>
                    <a:pt x="43200" y="306"/>
                    <a:pt x="43200" y="460"/>
                  </a:cubicBezTo>
                  <a:cubicBezTo>
                    <a:pt x="43200" y="12389"/>
                    <a:pt x="33529" y="22060"/>
                    <a:pt x="21600" y="22060"/>
                  </a:cubicBezTo>
                  <a:cubicBezTo>
                    <a:pt x="9670" y="22060"/>
                    <a:pt x="0" y="12389"/>
                    <a:pt x="0" y="460"/>
                  </a:cubicBezTo>
                  <a:cubicBezTo>
                    <a:pt x="-1" y="306"/>
                    <a:pt x="1" y="153"/>
                    <a:pt x="4" y="0"/>
                  </a:cubicBezTo>
                </a:path>
                <a:path w="43200" h="22060" stroke="0" extrusionOk="0">
                  <a:moveTo>
                    <a:pt x="43195" y="-1"/>
                  </a:moveTo>
                  <a:cubicBezTo>
                    <a:pt x="43198" y="153"/>
                    <a:pt x="43200" y="306"/>
                    <a:pt x="43200" y="460"/>
                  </a:cubicBezTo>
                  <a:cubicBezTo>
                    <a:pt x="43200" y="12389"/>
                    <a:pt x="33529" y="22060"/>
                    <a:pt x="21600" y="22060"/>
                  </a:cubicBezTo>
                  <a:cubicBezTo>
                    <a:pt x="9670" y="22060"/>
                    <a:pt x="0" y="12389"/>
                    <a:pt x="0" y="460"/>
                  </a:cubicBezTo>
                  <a:cubicBezTo>
                    <a:pt x="-1" y="306"/>
                    <a:pt x="1" y="153"/>
                    <a:pt x="4" y="0"/>
                  </a:cubicBezTo>
                  <a:lnTo>
                    <a:pt x="21600" y="46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45720" rIns="45720" anchor="ctr" anchorCtr="1"/>
            <a:lstStyle/>
            <a:p>
              <a:endParaRPr lang="de-DE"/>
            </a:p>
          </p:txBody>
        </p:sp>
        <p:sp>
          <p:nvSpPr>
            <p:cNvPr id="17" name="Arc 13"/>
            <p:cNvSpPr>
              <a:spLocks/>
            </p:cNvSpPr>
            <p:nvPr/>
          </p:nvSpPr>
          <p:spPr bwMode="auto">
            <a:xfrm>
              <a:off x="2946400" y="3703638"/>
              <a:ext cx="5489575" cy="522287"/>
            </a:xfrm>
            <a:custGeom>
              <a:avLst/>
              <a:gdLst>
                <a:gd name="G0" fmla="+- 21600 0 0"/>
                <a:gd name="G1" fmla="+- 0 0 0"/>
                <a:gd name="G2" fmla="+- 21600 0 0"/>
                <a:gd name="T0" fmla="*/ 43200 w 43200"/>
                <a:gd name="T1" fmla="*/ 0 h 21600"/>
                <a:gd name="T2" fmla="*/ 0 w 43200"/>
                <a:gd name="T3" fmla="*/ 0 h 21600"/>
                <a:gd name="T4" fmla="*/ 21600 w 432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1600" fill="none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</a:path>
                <a:path w="43200" h="21600" stroke="0" extrusionOk="0">
                  <a:moveTo>
                    <a:pt x="43200" y="0"/>
                  </a:moveTo>
                  <a:cubicBezTo>
                    <a:pt x="43200" y="11929"/>
                    <a:pt x="33529" y="21600"/>
                    <a:pt x="21600" y="21600"/>
                  </a:cubicBezTo>
                  <a:cubicBezTo>
                    <a:pt x="9670" y="21600"/>
                    <a:pt x="0" y="11929"/>
                    <a:pt x="0" y="0"/>
                  </a:cubicBez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45720" rIns="45720" anchor="ctr" anchorCtr="1"/>
            <a:lstStyle/>
            <a:p>
              <a:endParaRPr lang="de-DE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397500" y="3927475"/>
              <a:ext cx="574675" cy="217488"/>
            </a:xfrm>
            <a:custGeom>
              <a:avLst/>
              <a:gdLst/>
              <a:ahLst/>
              <a:cxnLst>
                <a:cxn ang="0">
                  <a:pos x="51" y="208"/>
                </a:cxn>
                <a:cxn ang="0">
                  <a:pos x="467" y="208"/>
                </a:cxn>
                <a:cxn ang="0">
                  <a:pos x="346" y="40"/>
                </a:cxn>
                <a:cxn ang="0">
                  <a:pos x="511" y="40"/>
                </a:cxn>
                <a:cxn ang="0">
                  <a:pos x="268" y="0"/>
                </a:cxn>
                <a:cxn ang="0">
                  <a:pos x="0" y="40"/>
                </a:cxn>
                <a:cxn ang="0">
                  <a:pos x="164" y="40"/>
                </a:cxn>
                <a:cxn ang="0">
                  <a:pos x="51" y="208"/>
                </a:cxn>
              </a:cxnLst>
              <a:rect l="0" t="0" r="r" b="b"/>
              <a:pathLst>
                <a:path w="512" h="209">
                  <a:moveTo>
                    <a:pt x="51" y="208"/>
                  </a:moveTo>
                  <a:lnTo>
                    <a:pt x="467" y="208"/>
                  </a:lnTo>
                  <a:lnTo>
                    <a:pt x="346" y="40"/>
                  </a:lnTo>
                  <a:lnTo>
                    <a:pt x="511" y="40"/>
                  </a:lnTo>
                  <a:lnTo>
                    <a:pt x="268" y="0"/>
                  </a:lnTo>
                  <a:lnTo>
                    <a:pt x="0" y="40"/>
                  </a:lnTo>
                  <a:lnTo>
                    <a:pt x="164" y="40"/>
                  </a:lnTo>
                  <a:lnTo>
                    <a:pt x="51" y="208"/>
                  </a:lnTo>
                </a:path>
              </a:pathLst>
            </a:custGeom>
            <a:solidFill>
              <a:schemeClr val="tx2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endParaRPr lang="de-DE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360863" y="3927475"/>
              <a:ext cx="941387" cy="207963"/>
            </a:xfrm>
            <a:custGeom>
              <a:avLst/>
              <a:gdLst/>
              <a:ahLst/>
              <a:cxnLst>
                <a:cxn ang="0">
                  <a:pos x="311" y="200"/>
                </a:cxn>
                <a:cxn ang="0">
                  <a:pos x="0" y="168"/>
                </a:cxn>
                <a:cxn ang="0">
                  <a:pos x="398" y="40"/>
                </a:cxn>
                <a:cxn ang="0">
                  <a:pos x="207" y="40"/>
                </a:cxn>
                <a:cxn ang="0">
                  <a:pos x="623" y="0"/>
                </a:cxn>
                <a:cxn ang="0">
                  <a:pos x="839" y="40"/>
                </a:cxn>
                <a:cxn ang="0">
                  <a:pos x="649" y="40"/>
                </a:cxn>
                <a:cxn ang="0">
                  <a:pos x="311" y="200"/>
                </a:cxn>
              </a:cxnLst>
              <a:rect l="0" t="0" r="r" b="b"/>
              <a:pathLst>
                <a:path w="840" h="201">
                  <a:moveTo>
                    <a:pt x="311" y="200"/>
                  </a:moveTo>
                  <a:lnTo>
                    <a:pt x="0" y="168"/>
                  </a:lnTo>
                  <a:lnTo>
                    <a:pt x="398" y="40"/>
                  </a:lnTo>
                  <a:lnTo>
                    <a:pt x="207" y="40"/>
                  </a:lnTo>
                  <a:lnTo>
                    <a:pt x="623" y="0"/>
                  </a:lnTo>
                  <a:lnTo>
                    <a:pt x="839" y="40"/>
                  </a:lnTo>
                  <a:lnTo>
                    <a:pt x="649" y="40"/>
                  </a:lnTo>
                  <a:lnTo>
                    <a:pt x="311" y="200"/>
                  </a:lnTo>
                </a:path>
              </a:pathLst>
            </a:custGeom>
            <a:solidFill>
              <a:schemeClr val="tx2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endParaRPr lang="de-DE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019800" y="3927475"/>
              <a:ext cx="941388" cy="207963"/>
            </a:xfrm>
            <a:custGeom>
              <a:avLst/>
              <a:gdLst/>
              <a:ahLst/>
              <a:cxnLst>
                <a:cxn ang="0">
                  <a:pos x="527" y="200"/>
                </a:cxn>
                <a:cxn ang="0">
                  <a:pos x="839" y="168"/>
                </a:cxn>
                <a:cxn ang="0">
                  <a:pos x="440" y="40"/>
                </a:cxn>
                <a:cxn ang="0">
                  <a:pos x="622" y="40"/>
                </a:cxn>
                <a:cxn ang="0">
                  <a:pos x="215" y="0"/>
                </a:cxn>
                <a:cxn ang="0">
                  <a:pos x="0" y="40"/>
                </a:cxn>
                <a:cxn ang="0">
                  <a:pos x="189" y="40"/>
                </a:cxn>
                <a:cxn ang="0">
                  <a:pos x="527" y="200"/>
                </a:cxn>
              </a:cxnLst>
              <a:rect l="0" t="0" r="r" b="b"/>
              <a:pathLst>
                <a:path w="840" h="201">
                  <a:moveTo>
                    <a:pt x="527" y="200"/>
                  </a:moveTo>
                  <a:lnTo>
                    <a:pt x="839" y="168"/>
                  </a:lnTo>
                  <a:lnTo>
                    <a:pt x="440" y="40"/>
                  </a:lnTo>
                  <a:lnTo>
                    <a:pt x="622" y="40"/>
                  </a:lnTo>
                  <a:lnTo>
                    <a:pt x="215" y="0"/>
                  </a:lnTo>
                  <a:lnTo>
                    <a:pt x="0" y="40"/>
                  </a:lnTo>
                  <a:lnTo>
                    <a:pt x="189" y="40"/>
                  </a:lnTo>
                  <a:lnTo>
                    <a:pt x="527" y="200"/>
                  </a:lnTo>
                </a:path>
              </a:pathLst>
            </a:custGeom>
            <a:solidFill>
              <a:schemeClr val="tx2"/>
            </a:solidFill>
            <a:ln w="12700" cap="rnd">
              <a:noFill/>
              <a:round/>
              <a:headEnd/>
              <a:tailEnd/>
            </a:ln>
            <a:effectLst/>
          </p:spPr>
          <p:txBody>
            <a:bodyPr lIns="45720" rIns="45720" anchor="ctr" anchorCtr="1"/>
            <a:lstStyle/>
            <a:p>
              <a:endParaRPr lang="de-DE"/>
            </a:p>
          </p:txBody>
        </p:sp>
        <p:grpSp>
          <p:nvGrpSpPr>
            <p:cNvPr id="21" name="Group 17"/>
            <p:cNvGrpSpPr>
              <a:grpSpLocks/>
            </p:cNvGrpSpPr>
            <p:nvPr/>
          </p:nvGrpSpPr>
          <p:grpSpPr bwMode="auto">
            <a:xfrm>
              <a:off x="2603500" y="3695700"/>
              <a:ext cx="6153150" cy="100013"/>
              <a:chOff x="355" y="1355"/>
              <a:chExt cx="5489" cy="96"/>
            </a:xfrm>
          </p:grpSpPr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 flipV="1">
                <a:off x="355" y="1355"/>
                <a:ext cx="2762" cy="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lIns="45720" rIns="45720" anchor="ctr" anchorCtr="1"/>
              <a:lstStyle/>
              <a:p>
                <a:endParaRPr lang="de-DE"/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3099" y="1355"/>
                <a:ext cx="2745" cy="96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lIns="45720" rIns="45720" anchor="ctr" anchorCtr="1"/>
              <a:lstStyle/>
              <a:p>
                <a:endParaRPr lang="de-DE"/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2595563" y="3695700"/>
              <a:ext cx="6161087" cy="314325"/>
              <a:chOff x="347" y="1355"/>
              <a:chExt cx="5497" cy="303"/>
            </a:xfrm>
          </p:grpSpPr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 flipV="1">
                <a:off x="347" y="1355"/>
                <a:ext cx="2770" cy="30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lIns="45720" rIns="45720" anchor="ctr" anchorCtr="1"/>
              <a:lstStyle/>
              <a:p>
                <a:endParaRPr lang="de-DE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3099" y="1355"/>
                <a:ext cx="2745" cy="30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lIns="45720" rIns="45720"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4" name="Gruppieren 33"/>
          <p:cNvGrpSpPr/>
          <p:nvPr/>
        </p:nvGrpSpPr>
        <p:grpSpPr>
          <a:xfrm>
            <a:off x="142876" y="2455069"/>
            <a:ext cx="4861171" cy="498450"/>
            <a:chOff x="142876" y="5445224"/>
            <a:chExt cx="5149956" cy="736292"/>
          </a:xfrm>
        </p:grpSpPr>
        <p:sp>
          <p:nvSpPr>
            <p:cNvPr id="32" name="Richtungspfeil 28"/>
            <p:cNvSpPr/>
            <p:nvPr/>
          </p:nvSpPr>
          <p:spPr bwMode="auto">
            <a:xfrm>
              <a:off x="481013" y="5445224"/>
              <a:ext cx="4811819" cy="736292"/>
            </a:xfrm>
            <a:prstGeom prst="homePlate">
              <a:avLst>
                <a:gd name="adj" fmla="val 23301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0"/>
            <a:lstStyle/>
            <a:p>
              <a:pPr marL="193675" lvl="1" indent="-17463" eaLnBrk="0" hangingPunct="0">
                <a:spcBef>
                  <a:spcPts val="0"/>
                </a:spcBef>
                <a:spcAft>
                  <a:spcPct val="20000"/>
                </a:spcAft>
                <a:buClr>
                  <a:schemeClr val="tx1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  <a:defRPr/>
              </a:pPr>
              <a:r>
                <a:rPr lang="en-US" b="0" dirty="0" smtClean="0"/>
                <a:t>New Single market to deliver the benefits</a:t>
              </a:r>
              <a:br>
                <a:rPr lang="en-US" b="0" dirty="0" smtClean="0"/>
              </a:br>
              <a:r>
                <a:rPr lang="en-US" b="0" dirty="0" smtClean="0"/>
                <a:t>of the digital era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auto">
            <a:xfrm rot="16200000">
              <a:off x="-56200" y="5644301"/>
              <a:ext cx="736290" cy="33813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</a:rPr>
                <a:t>I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142876" y="3053429"/>
            <a:ext cx="4861171" cy="498450"/>
            <a:chOff x="142876" y="5445224"/>
            <a:chExt cx="5149956" cy="736292"/>
          </a:xfrm>
        </p:grpSpPr>
        <p:sp>
          <p:nvSpPr>
            <p:cNvPr id="36" name="Richtungspfeil 28"/>
            <p:cNvSpPr/>
            <p:nvPr/>
          </p:nvSpPr>
          <p:spPr bwMode="auto">
            <a:xfrm>
              <a:off x="481013" y="5445224"/>
              <a:ext cx="4811819" cy="736292"/>
            </a:xfrm>
            <a:prstGeom prst="homePlate">
              <a:avLst>
                <a:gd name="adj" fmla="val 23301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0"/>
            <a:lstStyle/>
            <a:p>
              <a:pPr marL="193675" lvl="1" indent="-17463" eaLnBrk="0" hangingPunct="0">
                <a:spcBef>
                  <a:spcPts val="0"/>
                </a:spcBef>
                <a:spcAft>
                  <a:spcPct val="20000"/>
                </a:spcAft>
                <a:buClr>
                  <a:schemeClr val="tx1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  <a:defRPr/>
              </a:pPr>
              <a:r>
                <a:rPr lang="en-US" b="0" dirty="0" smtClean="0"/>
                <a:t>Improve ICT standard-setting and interoperability</a:t>
              </a:r>
            </a:p>
          </p:txBody>
        </p:sp>
        <p:sp>
          <p:nvSpPr>
            <p:cNvPr id="37" name="Rectangle 5"/>
            <p:cNvSpPr>
              <a:spLocks noChangeArrowheads="1"/>
            </p:cNvSpPr>
            <p:nvPr/>
          </p:nvSpPr>
          <p:spPr bwMode="auto">
            <a:xfrm rot="16200000">
              <a:off x="-56200" y="5644301"/>
              <a:ext cx="736290" cy="33813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</a:rPr>
                <a:t>II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Gruppieren 37"/>
          <p:cNvGrpSpPr/>
          <p:nvPr/>
        </p:nvGrpSpPr>
        <p:grpSpPr>
          <a:xfrm>
            <a:off x="142876" y="3651789"/>
            <a:ext cx="4861171" cy="498450"/>
            <a:chOff x="142876" y="5445224"/>
            <a:chExt cx="5149956" cy="736292"/>
          </a:xfrm>
        </p:grpSpPr>
        <p:sp>
          <p:nvSpPr>
            <p:cNvPr id="39" name="Richtungspfeil 28"/>
            <p:cNvSpPr/>
            <p:nvPr/>
          </p:nvSpPr>
          <p:spPr bwMode="auto">
            <a:xfrm>
              <a:off x="481013" y="5445224"/>
              <a:ext cx="4811819" cy="736292"/>
            </a:xfrm>
            <a:prstGeom prst="homePlate">
              <a:avLst>
                <a:gd name="adj" fmla="val 23301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0"/>
            <a:lstStyle/>
            <a:p>
              <a:pPr marL="193675" lvl="1" indent="-17463" eaLnBrk="0" hangingPunct="0">
                <a:spcBef>
                  <a:spcPts val="0"/>
                </a:spcBef>
                <a:spcAft>
                  <a:spcPct val="20000"/>
                </a:spcAft>
                <a:buClr>
                  <a:schemeClr val="tx1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  <a:defRPr/>
              </a:pPr>
              <a:r>
                <a:rPr lang="en-US" b="0" dirty="0" smtClean="0"/>
                <a:t>Enhance trust and security</a:t>
              </a:r>
            </a:p>
          </p:txBody>
        </p:sp>
        <p:sp>
          <p:nvSpPr>
            <p:cNvPr id="40" name="Rectangle 5"/>
            <p:cNvSpPr>
              <a:spLocks noChangeArrowheads="1"/>
            </p:cNvSpPr>
            <p:nvPr/>
          </p:nvSpPr>
          <p:spPr bwMode="auto">
            <a:xfrm rot="16200000">
              <a:off x="-56200" y="5644301"/>
              <a:ext cx="736290" cy="33813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</a:rPr>
                <a:t>III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142878" y="4250149"/>
            <a:ext cx="4861170" cy="498450"/>
            <a:chOff x="142877" y="4250149"/>
            <a:chExt cx="5149955" cy="498450"/>
          </a:xfrm>
        </p:grpSpPr>
        <p:sp>
          <p:nvSpPr>
            <p:cNvPr id="42" name="Richtungspfeil 28"/>
            <p:cNvSpPr/>
            <p:nvPr/>
          </p:nvSpPr>
          <p:spPr bwMode="auto">
            <a:xfrm>
              <a:off x="481013" y="4250149"/>
              <a:ext cx="4811819" cy="498450"/>
            </a:xfrm>
            <a:prstGeom prst="homePlate">
              <a:avLst>
                <a:gd name="adj" fmla="val 23301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0"/>
            <a:lstStyle/>
            <a:p>
              <a:pPr marL="193675" lvl="1" indent="-17463" eaLnBrk="0" hangingPunct="0">
                <a:spcBef>
                  <a:spcPts val="0"/>
                </a:spcBef>
                <a:spcAft>
                  <a:spcPct val="20000"/>
                </a:spcAft>
                <a:buClr>
                  <a:schemeClr val="tx1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  <a:defRPr/>
              </a:pPr>
              <a:r>
                <a:rPr lang="en-US" b="0" dirty="0" smtClean="0"/>
                <a:t>Increase Europeans' access to fast and ultra fast internet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 rot="16200000">
              <a:off x="62721" y="4330305"/>
              <a:ext cx="498449" cy="33813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</a:rPr>
                <a:t>IV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42878" y="4848509"/>
            <a:ext cx="4861170" cy="498450"/>
            <a:chOff x="142877" y="4848509"/>
            <a:chExt cx="5149955" cy="498450"/>
          </a:xfrm>
        </p:grpSpPr>
        <p:sp>
          <p:nvSpPr>
            <p:cNvPr id="45" name="Richtungspfeil 28"/>
            <p:cNvSpPr/>
            <p:nvPr/>
          </p:nvSpPr>
          <p:spPr bwMode="auto">
            <a:xfrm>
              <a:off x="481013" y="4848509"/>
              <a:ext cx="4811819" cy="498450"/>
            </a:xfrm>
            <a:prstGeom prst="homePlate">
              <a:avLst>
                <a:gd name="adj" fmla="val 23301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0"/>
            <a:lstStyle/>
            <a:p>
              <a:pPr marL="180975"/>
              <a:r>
                <a:rPr lang="en-US" b="0" dirty="0" smtClean="0"/>
                <a:t>Boost cutting-edge research and innovation in ICT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 rot="16200000">
              <a:off x="62721" y="4928665"/>
              <a:ext cx="498449" cy="33813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</a:rPr>
                <a:t>V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42876" y="5446869"/>
            <a:ext cx="4861171" cy="498450"/>
            <a:chOff x="142876" y="5445224"/>
            <a:chExt cx="5149956" cy="736292"/>
          </a:xfrm>
        </p:grpSpPr>
        <p:sp>
          <p:nvSpPr>
            <p:cNvPr id="48" name="Richtungspfeil 28"/>
            <p:cNvSpPr/>
            <p:nvPr/>
          </p:nvSpPr>
          <p:spPr bwMode="auto">
            <a:xfrm>
              <a:off x="481013" y="5445224"/>
              <a:ext cx="4811819" cy="736292"/>
            </a:xfrm>
            <a:prstGeom prst="homePlate">
              <a:avLst>
                <a:gd name="adj" fmla="val 23301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0"/>
            <a:lstStyle/>
            <a:p>
              <a:pPr marL="193675" lvl="1" indent="-17463" eaLnBrk="0" hangingPunct="0">
                <a:spcBef>
                  <a:spcPts val="0"/>
                </a:spcBef>
                <a:spcAft>
                  <a:spcPct val="20000"/>
                </a:spcAft>
                <a:buClr>
                  <a:schemeClr val="tx1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  <a:defRPr/>
              </a:pPr>
              <a:r>
                <a:rPr lang="en-US" b="0" dirty="0" smtClean="0"/>
                <a:t>Empower all Europeans with digital skills and accessible online services</a:t>
              </a:r>
            </a:p>
          </p:txBody>
        </p:sp>
        <p:sp>
          <p:nvSpPr>
            <p:cNvPr id="49" name="Rectangle 5"/>
            <p:cNvSpPr>
              <a:spLocks noChangeArrowheads="1"/>
            </p:cNvSpPr>
            <p:nvPr/>
          </p:nvSpPr>
          <p:spPr bwMode="auto">
            <a:xfrm rot="16200000">
              <a:off x="-56200" y="5644301"/>
              <a:ext cx="736290" cy="33813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</a:rPr>
                <a:t>VI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142876" y="6045226"/>
            <a:ext cx="4861171" cy="498450"/>
            <a:chOff x="142876" y="5445224"/>
            <a:chExt cx="5149956" cy="736292"/>
          </a:xfrm>
        </p:grpSpPr>
        <p:sp>
          <p:nvSpPr>
            <p:cNvPr id="51" name="Richtungspfeil 28"/>
            <p:cNvSpPr/>
            <p:nvPr/>
          </p:nvSpPr>
          <p:spPr bwMode="auto">
            <a:xfrm>
              <a:off x="481013" y="5445224"/>
              <a:ext cx="4811819" cy="736292"/>
            </a:xfrm>
            <a:prstGeom prst="homePlate">
              <a:avLst>
                <a:gd name="adj" fmla="val 23301"/>
              </a:avLst>
            </a:prstGeom>
            <a:noFill/>
            <a:ln w="19050">
              <a:solidFill>
                <a:schemeClr val="bg2"/>
              </a:solidFill>
              <a:miter lim="800000"/>
              <a:headEnd/>
              <a:tailEnd/>
            </a:ln>
          </p:spPr>
          <p:txBody>
            <a:bodyPr lIns="36000" tIns="36000" rIns="36000" bIns="36000" anchor="ctr" anchorCtr="0"/>
            <a:lstStyle/>
            <a:p>
              <a:pPr marL="193675" lvl="1" indent="-17463" eaLnBrk="0" hangingPunct="0">
                <a:spcBef>
                  <a:spcPts val="0"/>
                </a:spcBef>
                <a:spcAft>
                  <a:spcPct val="20000"/>
                </a:spcAft>
                <a:buClr>
                  <a:schemeClr val="tx1"/>
                </a:buClr>
                <a:tabLst>
                  <a:tab pos="792163" algn="l"/>
                  <a:tab pos="1584325" algn="l"/>
                  <a:tab pos="3044825" algn="l"/>
                  <a:tab pos="4216400" algn="l"/>
                  <a:tab pos="5973763" algn="l"/>
                </a:tabLst>
                <a:defRPr/>
              </a:pPr>
              <a:r>
                <a:rPr lang="en-US" b="0" dirty="0" smtClean="0"/>
                <a:t>Unleash the potential of ICT to benefit society</a:t>
              </a:r>
            </a:p>
          </p:txBody>
        </p:sp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 rot="16200000">
              <a:off x="-56200" y="5644301"/>
              <a:ext cx="736290" cy="338137"/>
            </a:xfrm>
            <a:prstGeom prst="rect">
              <a:avLst/>
            </a:prstGeom>
            <a:solidFill>
              <a:schemeClr val="accent1"/>
            </a:solidFill>
            <a:ln w="19050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 eaLnBrk="0" hangingPunct="0"/>
              <a:r>
                <a:rPr lang="en-US" sz="1600" dirty="0" smtClean="0">
                  <a:solidFill>
                    <a:schemeClr val="bg1"/>
                  </a:solidFill>
                </a:rPr>
                <a:t>VII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</p:grpSp>
      <p:sp>
        <p:nvSpPr>
          <p:cNvPr id="60" name="Rectangle 5"/>
          <p:cNvSpPr>
            <a:spLocks noChangeArrowheads="1"/>
          </p:cNvSpPr>
          <p:nvPr/>
        </p:nvSpPr>
        <p:spPr bwMode="auto">
          <a:xfrm>
            <a:off x="142876" y="1989138"/>
            <a:ext cx="5029200" cy="338137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de-DE" sz="1600" dirty="0" smtClean="0"/>
              <a:t>7 Key Actions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2895600"/>
            <a:ext cx="8853488" cy="533400"/>
          </a:xfrm>
        </p:spPr>
        <p:txBody>
          <a:bodyPr/>
          <a:lstStyle/>
          <a:p>
            <a:pPr algn="ctr"/>
            <a:r>
              <a:rPr lang="de-DE" dirty="0" smtClean="0"/>
              <a:t>Vielen Dank!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Konvergenz als Ausgangspunkt der Digitalen Gesellschaft.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  <p:grpSp>
        <p:nvGrpSpPr>
          <p:cNvPr id="16" name="Gruppieren 15"/>
          <p:cNvGrpSpPr/>
          <p:nvPr/>
        </p:nvGrpSpPr>
        <p:grpSpPr>
          <a:xfrm>
            <a:off x="395536" y="2420888"/>
            <a:ext cx="4403725" cy="3547170"/>
            <a:chOff x="2184499" y="2546126"/>
            <a:chExt cx="4403725" cy="3259138"/>
          </a:xfrm>
        </p:grpSpPr>
        <p:sp>
          <p:nvSpPr>
            <p:cNvPr id="5" name="Oval 4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184499" y="2546126"/>
              <a:ext cx="2854325" cy="2220913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87313" algn="ctr" eaLnBrk="1" hangingPunct="1"/>
              <a:endParaRPr lang="en-US" sz="1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733899" y="2546126"/>
              <a:ext cx="2854325" cy="2220913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anchor="ctr"/>
            <a:lstStyle/>
            <a:p>
              <a:pPr marL="87313" algn="ctr" eaLnBrk="1" hangingPunct="1"/>
              <a:endParaRPr lang="en-US" sz="100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81424" y="3584351"/>
              <a:ext cx="2852738" cy="2220913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 w="9525" algn="ctr">
              <a:solidFill>
                <a:srgbClr val="C0C0C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293835" y="3387501"/>
              <a:ext cx="1322798" cy="42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dirty="0" smtClean="0">
                  <a:latin typeface="+mj-lt"/>
                </a:rPr>
                <a:t>Tele-</a:t>
              </a:r>
              <a:br>
                <a:rPr lang="en-US" sz="1200" dirty="0" smtClean="0">
                  <a:latin typeface="+mj-lt"/>
                </a:rPr>
              </a:br>
              <a:r>
                <a:rPr lang="en-US" sz="1200" dirty="0" err="1" smtClean="0">
                  <a:latin typeface="+mj-lt"/>
                </a:rPr>
                <a:t>kommunikation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224312" y="3387501"/>
              <a:ext cx="1168910" cy="42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dirty="0" err="1" smtClean="0">
                  <a:latin typeface="+mj-lt"/>
                </a:rPr>
                <a:t>Informations</a:t>
              </a:r>
              <a:r>
                <a:rPr lang="en-US" sz="1200" dirty="0" smtClean="0">
                  <a:latin typeface="+mj-lt"/>
                </a:rPr>
                <a:t>-</a:t>
              </a:r>
              <a:br>
                <a:rPr lang="en-US" sz="1200" dirty="0" smtClean="0">
                  <a:latin typeface="+mj-lt"/>
                </a:rPr>
              </a:br>
              <a:r>
                <a:rPr lang="en-US" sz="1200" dirty="0" err="1" smtClean="0">
                  <a:latin typeface="+mj-lt"/>
                </a:rPr>
                <a:t>technologie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0" name="Text Box 9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026351" y="5289326"/>
              <a:ext cx="715260" cy="254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dirty="0" err="1" smtClean="0">
                  <a:latin typeface="+mj-lt"/>
                </a:rPr>
                <a:t>Medien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17962" y="3111276"/>
              <a:ext cx="554037" cy="328613"/>
            </a:xfrm>
            <a:prstGeom prst="rightArrow">
              <a:avLst>
                <a:gd name="adj1" fmla="val 50000"/>
                <a:gd name="adj2" fmla="val 4215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2" name="AutoShap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5038824" y="3111276"/>
              <a:ext cx="552450" cy="328613"/>
            </a:xfrm>
            <a:prstGeom prst="leftArrow">
              <a:avLst>
                <a:gd name="adj1" fmla="val 50000"/>
                <a:gd name="adj2" fmla="val 42029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solidFill>
                    <a:schemeClr val="bg1"/>
                  </a:solidFill>
                  <a:latin typeface="+mj-lt"/>
                </a:rPr>
                <a:t>1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07228" y="2987451"/>
              <a:ext cx="569387" cy="42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200" dirty="0" err="1" smtClean="0">
                  <a:solidFill>
                    <a:schemeClr val="bg1"/>
                  </a:solidFill>
                  <a:latin typeface="+mj-lt"/>
                </a:rPr>
                <a:t>Erste</a:t>
              </a: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dirty="0" err="1" smtClean="0">
                  <a:solidFill>
                    <a:schemeClr val="bg1"/>
                  </a:solidFill>
                  <a:latin typeface="+mj-lt"/>
                </a:rPr>
                <a:t>Stufe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" name="AutoShap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05754" y="4609876"/>
              <a:ext cx="356454" cy="661988"/>
            </a:xfrm>
            <a:prstGeom prst="upArrow">
              <a:avLst>
                <a:gd name="adj1" fmla="val 50000"/>
                <a:gd name="adj2" fmla="val 60260"/>
              </a:avLst>
            </a:prstGeom>
            <a:solidFill>
              <a:schemeClr val="tx2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200">
                  <a:solidFill>
                    <a:schemeClr val="bg1"/>
                  </a:solidFill>
                  <a:latin typeface="+mj-lt"/>
                </a:rPr>
                <a:t>2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56099" y="3792314"/>
              <a:ext cx="1674813" cy="42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dirty="0" err="1" smtClean="0">
                  <a:solidFill>
                    <a:schemeClr val="bg1"/>
                  </a:solidFill>
                  <a:latin typeface="+mj-lt"/>
                </a:rPr>
                <a:t>Zweite</a:t>
              </a: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en-US" sz="1200" dirty="0" smtClean="0">
                  <a:solidFill>
                    <a:schemeClr val="bg1"/>
                  </a:solidFill>
                  <a:latin typeface="+mj-lt"/>
                </a:rPr>
              </a:br>
              <a:r>
                <a:rPr lang="en-US" sz="1200" dirty="0" err="1" smtClean="0">
                  <a:solidFill>
                    <a:schemeClr val="bg1"/>
                  </a:solidFill>
                  <a:latin typeface="+mj-lt"/>
                </a:rPr>
                <a:t>Stufe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7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err="1" smtClean="0"/>
              <a:t>Womit</a:t>
            </a:r>
            <a:r>
              <a:rPr lang="en-US" sz="1600" dirty="0" smtClean="0"/>
              <a:t> </a:t>
            </a:r>
            <a:r>
              <a:rPr lang="en-US" sz="1600" dirty="0" err="1" smtClean="0"/>
              <a:t>alles</a:t>
            </a:r>
            <a:r>
              <a:rPr lang="en-US" sz="1600" dirty="0" smtClean="0"/>
              <a:t> </a:t>
            </a:r>
            <a:r>
              <a:rPr lang="en-US" sz="1600" dirty="0" err="1" smtClean="0"/>
              <a:t>begann</a:t>
            </a:r>
            <a:r>
              <a:rPr lang="en-US" sz="1600" dirty="0" smtClean="0"/>
              <a:t>…</a:t>
            </a:r>
            <a:endParaRPr lang="de-DE" sz="1600" dirty="0"/>
          </a:p>
        </p:txBody>
      </p:sp>
      <p:sp>
        <p:nvSpPr>
          <p:cNvPr id="26" name="AutoShap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3605759" y="4025973"/>
            <a:ext cx="3557687" cy="288925"/>
          </a:xfrm>
          <a:prstGeom prst="flowChartMerg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87313" algn="ctr" eaLnBrk="1" hangingPunct="1"/>
            <a:endParaRPr 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7" name="Rectangle 1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27077" y="3532090"/>
            <a:ext cx="3337535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93675" indent="-193675" eaLnBrk="1" hangingPunct="1"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sz="1600" dirty="0" smtClean="0">
                <a:solidFill>
                  <a:schemeClr val="tx2"/>
                </a:solidFill>
              </a:rPr>
              <a:t>Schwindende Bedeutung</a:t>
            </a:r>
            <a:br>
              <a:rPr lang="de-DE" sz="1600" dirty="0" smtClean="0">
                <a:solidFill>
                  <a:schemeClr val="tx2"/>
                </a:solidFill>
              </a:rPr>
            </a:br>
            <a:r>
              <a:rPr lang="de-DE" sz="1600" dirty="0" smtClean="0">
                <a:solidFill>
                  <a:schemeClr val="tx2"/>
                </a:solidFill>
              </a:rPr>
              <a:t>von Distributionswegen</a:t>
            </a:r>
          </a:p>
          <a:p>
            <a:pPr marL="193675" indent="-193675" eaLnBrk="1" hangingPunct="1"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sz="1600" dirty="0" smtClean="0">
                <a:solidFill>
                  <a:schemeClr val="tx2"/>
                </a:solidFill>
              </a:rPr>
              <a:t>Neue Geschäfts- und Erlösmodelle </a:t>
            </a:r>
          </a:p>
          <a:p>
            <a:pPr marL="193675" indent="-193675" eaLnBrk="1" hangingPunct="1">
              <a:spcBef>
                <a:spcPct val="50000"/>
              </a:spcBef>
              <a:spcAft>
                <a:spcPct val="20000"/>
              </a:spcAft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sz="1600" dirty="0" smtClean="0">
                <a:solidFill>
                  <a:schemeClr val="tx2"/>
                </a:solidFill>
              </a:rPr>
              <a:t>Integration vormals getrennter Branchen</a:t>
            </a:r>
            <a:endParaRPr lang="de-DE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feil nach rechts 51"/>
          <p:cNvSpPr/>
          <p:nvPr/>
        </p:nvSpPr>
        <p:spPr bwMode="auto">
          <a:xfrm>
            <a:off x="5522775" y="2833511"/>
            <a:ext cx="3473588" cy="3145960"/>
          </a:xfrm>
          <a:prstGeom prst="rightArrow">
            <a:avLst>
              <a:gd name="adj1" fmla="val 50000"/>
              <a:gd name="adj2" fmla="val 51175"/>
            </a:avLst>
          </a:prstGeom>
          <a:solidFill>
            <a:schemeClr val="accent1"/>
          </a:solidFill>
          <a:ln w="19050" cap="rnd" cmpd="sng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539750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Neue Möglichkeiten</a:t>
            </a:r>
            <a:b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</a:b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durch sich ändernde</a:t>
            </a:r>
          </a:p>
          <a:p>
            <a:pPr marL="804863" lvl="1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Arbeitswelten</a:t>
            </a:r>
          </a:p>
          <a:p>
            <a:pPr marL="804863" lvl="1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Kommunikationsverhalten</a:t>
            </a:r>
          </a:p>
          <a:p>
            <a:pPr marL="539750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Transformation vieler</a:t>
            </a:r>
            <a:b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</a:b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Wirtschaftszweige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Neue Möglichkeiten der Kommunikation stellen die Marktteilnehmer</a:t>
            </a:r>
            <a:br>
              <a:rPr lang="de-DE" dirty="0" smtClean="0"/>
            </a:br>
            <a:r>
              <a:rPr lang="de-DE" dirty="0" smtClean="0"/>
              <a:t>vor (jeweils) neue Herausforderungen.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5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de-DE" sz="1600" dirty="0" smtClean="0"/>
              <a:t>Offene Entwicklungen in der Digitalisierung</a:t>
            </a:r>
            <a:endParaRPr lang="de-DE" sz="1600" dirty="0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2436520" y="2276872"/>
            <a:ext cx="3452770" cy="4255478"/>
          </a:xfrm>
          <a:custGeom>
            <a:avLst/>
            <a:gdLst>
              <a:gd name="connsiteX0" fmla="*/ 0 w 9993"/>
              <a:gd name="connsiteY0" fmla="*/ 32 h 10000"/>
              <a:gd name="connsiteX1" fmla="*/ 0 w 9993"/>
              <a:gd name="connsiteY1" fmla="*/ 3584 h 10000"/>
              <a:gd name="connsiteX2" fmla="*/ 2688 w 9993"/>
              <a:gd name="connsiteY2" fmla="*/ 5030 h 10000"/>
              <a:gd name="connsiteX3" fmla="*/ 235 w 9993"/>
              <a:gd name="connsiteY3" fmla="*/ 6317 h 10000"/>
              <a:gd name="connsiteX4" fmla="*/ 0 w 9993"/>
              <a:gd name="connsiteY4" fmla="*/ 10000 h 10000"/>
              <a:gd name="connsiteX5" fmla="*/ 9993 w 9993"/>
              <a:gd name="connsiteY5" fmla="*/ 9996 h 10000"/>
              <a:gd name="connsiteX6" fmla="*/ 9993 w 9993"/>
              <a:gd name="connsiteY6" fmla="*/ 0 h 10000"/>
              <a:gd name="connsiteX7" fmla="*/ 0 w 9993"/>
              <a:gd name="connsiteY7" fmla="*/ 0 h 10000"/>
              <a:gd name="connsiteX8" fmla="*/ 0 w 9993"/>
              <a:gd name="connsiteY8" fmla="*/ 32 h 10000"/>
              <a:gd name="connsiteX0" fmla="*/ 78 w 10078"/>
              <a:gd name="connsiteY0" fmla="*/ 32 h 10000"/>
              <a:gd name="connsiteX1" fmla="*/ 78 w 10078"/>
              <a:gd name="connsiteY1" fmla="*/ 3584 h 10000"/>
              <a:gd name="connsiteX2" fmla="*/ 2768 w 10078"/>
              <a:gd name="connsiteY2" fmla="*/ 5030 h 10000"/>
              <a:gd name="connsiteX3" fmla="*/ 78 w 10078"/>
              <a:gd name="connsiteY3" fmla="*/ 6845 h 10000"/>
              <a:gd name="connsiteX4" fmla="*/ 78 w 10078"/>
              <a:gd name="connsiteY4" fmla="*/ 10000 h 10000"/>
              <a:gd name="connsiteX5" fmla="*/ 10078 w 10078"/>
              <a:gd name="connsiteY5" fmla="*/ 9996 h 10000"/>
              <a:gd name="connsiteX6" fmla="*/ 10078 w 10078"/>
              <a:gd name="connsiteY6" fmla="*/ 0 h 10000"/>
              <a:gd name="connsiteX7" fmla="*/ 78 w 10078"/>
              <a:gd name="connsiteY7" fmla="*/ 0 h 10000"/>
              <a:gd name="connsiteX8" fmla="*/ 78 w 10078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3584 h 10000"/>
              <a:gd name="connsiteX2" fmla="*/ 2690 w 10000"/>
              <a:gd name="connsiteY2" fmla="*/ 5030 h 10000"/>
              <a:gd name="connsiteX3" fmla="*/ 794 w 10000"/>
              <a:gd name="connsiteY3" fmla="*/ 7219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78 w 10078"/>
              <a:gd name="connsiteY0" fmla="*/ 32 h 10000"/>
              <a:gd name="connsiteX1" fmla="*/ 78 w 10078"/>
              <a:gd name="connsiteY1" fmla="*/ 3584 h 10000"/>
              <a:gd name="connsiteX2" fmla="*/ 2768 w 10078"/>
              <a:gd name="connsiteY2" fmla="*/ 5030 h 10000"/>
              <a:gd name="connsiteX3" fmla="*/ 78 w 10078"/>
              <a:gd name="connsiteY3" fmla="*/ 6108 h 10000"/>
              <a:gd name="connsiteX4" fmla="*/ 78 w 10078"/>
              <a:gd name="connsiteY4" fmla="*/ 10000 h 10000"/>
              <a:gd name="connsiteX5" fmla="*/ 10078 w 10078"/>
              <a:gd name="connsiteY5" fmla="*/ 9996 h 10000"/>
              <a:gd name="connsiteX6" fmla="*/ 10078 w 10078"/>
              <a:gd name="connsiteY6" fmla="*/ 0 h 10000"/>
              <a:gd name="connsiteX7" fmla="*/ 78 w 10078"/>
              <a:gd name="connsiteY7" fmla="*/ 0 h 10000"/>
              <a:gd name="connsiteX8" fmla="*/ 78 w 10078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3584 h 10000"/>
              <a:gd name="connsiteX2" fmla="*/ 2690 w 10000"/>
              <a:gd name="connsiteY2" fmla="*/ 5030 h 10000"/>
              <a:gd name="connsiteX3" fmla="*/ 0 w 10000"/>
              <a:gd name="connsiteY3" fmla="*/ 6108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3584 h 10000"/>
              <a:gd name="connsiteX2" fmla="*/ 2690 w 10000"/>
              <a:gd name="connsiteY2" fmla="*/ 5030 h 10000"/>
              <a:gd name="connsiteX3" fmla="*/ 0 w 10000"/>
              <a:gd name="connsiteY3" fmla="*/ 6108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3584 h 10000"/>
              <a:gd name="connsiteX2" fmla="*/ 2690 w 10000"/>
              <a:gd name="connsiteY2" fmla="*/ 5030 h 10000"/>
              <a:gd name="connsiteX3" fmla="*/ 0 w 10000"/>
              <a:gd name="connsiteY3" fmla="*/ 6108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3584 h 10000"/>
              <a:gd name="connsiteX2" fmla="*/ 2690 w 10000"/>
              <a:gd name="connsiteY2" fmla="*/ 5030 h 10000"/>
              <a:gd name="connsiteX3" fmla="*/ 0 w 10000"/>
              <a:gd name="connsiteY3" fmla="*/ 6108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3584 h 10000"/>
              <a:gd name="connsiteX2" fmla="*/ 2690 w 10000"/>
              <a:gd name="connsiteY2" fmla="*/ 5030 h 10000"/>
              <a:gd name="connsiteX3" fmla="*/ 0 w 10000"/>
              <a:gd name="connsiteY3" fmla="*/ 6108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3010 h 10000"/>
              <a:gd name="connsiteX2" fmla="*/ 2690 w 10000"/>
              <a:gd name="connsiteY2" fmla="*/ 5030 h 10000"/>
              <a:gd name="connsiteX3" fmla="*/ 0 w 10000"/>
              <a:gd name="connsiteY3" fmla="*/ 6108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2552 h 10000"/>
              <a:gd name="connsiteX2" fmla="*/ 2690 w 10000"/>
              <a:gd name="connsiteY2" fmla="*/ 5030 h 10000"/>
              <a:gd name="connsiteX3" fmla="*/ 0 w 10000"/>
              <a:gd name="connsiteY3" fmla="*/ 6108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2552 h 10000"/>
              <a:gd name="connsiteX2" fmla="*/ 3175 w 10000"/>
              <a:gd name="connsiteY2" fmla="*/ 5026 h 10000"/>
              <a:gd name="connsiteX3" fmla="*/ 0 w 10000"/>
              <a:gd name="connsiteY3" fmla="*/ 6108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2552 h 10000"/>
              <a:gd name="connsiteX2" fmla="*/ 2779 w 10000"/>
              <a:gd name="connsiteY2" fmla="*/ 5026 h 10000"/>
              <a:gd name="connsiteX3" fmla="*/ 0 w 10000"/>
              <a:gd name="connsiteY3" fmla="*/ 6108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2552 h 10000"/>
              <a:gd name="connsiteX2" fmla="*/ 2779 w 10000"/>
              <a:gd name="connsiteY2" fmla="*/ 5026 h 10000"/>
              <a:gd name="connsiteX3" fmla="*/ 0 w 10000"/>
              <a:gd name="connsiteY3" fmla="*/ 6550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2552 h 10000"/>
              <a:gd name="connsiteX2" fmla="*/ 2779 w 10000"/>
              <a:gd name="connsiteY2" fmla="*/ 5026 h 10000"/>
              <a:gd name="connsiteX3" fmla="*/ 0 w 10000"/>
              <a:gd name="connsiteY3" fmla="*/ 6993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2750 h 10000"/>
              <a:gd name="connsiteX2" fmla="*/ 2779 w 10000"/>
              <a:gd name="connsiteY2" fmla="*/ 5026 h 10000"/>
              <a:gd name="connsiteX3" fmla="*/ 0 w 10000"/>
              <a:gd name="connsiteY3" fmla="*/ 6993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  <a:gd name="connsiteX0" fmla="*/ 0 w 10000"/>
              <a:gd name="connsiteY0" fmla="*/ 32 h 10000"/>
              <a:gd name="connsiteX1" fmla="*/ 0 w 10000"/>
              <a:gd name="connsiteY1" fmla="*/ 2750 h 10000"/>
              <a:gd name="connsiteX2" fmla="*/ 2779 w 10000"/>
              <a:gd name="connsiteY2" fmla="*/ 5026 h 10000"/>
              <a:gd name="connsiteX3" fmla="*/ 0 w 10000"/>
              <a:gd name="connsiteY3" fmla="*/ 7219 h 10000"/>
              <a:gd name="connsiteX4" fmla="*/ 0 w 10000"/>
              <a:gd name="connsiteY4" fmla="*/ 10000 h 10000"/>
              <a:gd name="connsiteX5" fmla="*/ 10000 w 10000"/>
              <a:gd name="connsiteY5" fmla="*/ 9996 h 10000"/>
              <a:gd name="connsiteX6" fmla="*/ 10000 w 10000"/>
              <a:gd name="connsiteY6" fmla="*/ 0 h 10000"/>
              <a:gd name="connsiteX7" fmla="*/ 0 w 10000"/>
              <a:gd name="connsiteY7" fmla="*/ 0 h 10000"/>
              <a:gd name="connsiteX8" fmla="*/ 0 w 10000"/>
              <a:gd name="connsiteY8" fmla="*/ 3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0" h="10000">
                <a:moveTo>
                  <a:pt x="0" y="32"/>
                </a:moveTo>
                <a:lnTo>
                  <a:pt x="0" y="2750"/>
                </a:lnTo>
                <a:lnTo>
                  <a:pt x="2779" y="5026"/>
                </a:lnTo>
                <a:lnTo>
                  <a:pt x="0" y="7219"/>
                </a:lnTo>
                <a:cubicBezTo>
                  <a:pt x="48" y="8868"/>
                  <a:pt x="78" y="8772"/>
                  <a:pt x="0" y="10000"/>
                </a:cubicBezTo>
                <a:lnTo>
                  <a:pt x="10000" y="9996"/>
                </a:lnTo>
                <a:lnTo>
                  <a:pt x="10000" y="0"/>
                </a:lnTo>
                <a:lnTo>
                  <a:pt x="0" y="0"/>
                </a:lnTo>
                <a:lnTo>
                  <a:pt x="0" y="32"/>
                </a:lnTo>
              </a:path>
            </a:pathLst>
          </a:custGeom>
          <a:solidFill>
            <a:schemeClr val="accent2"/>
          </a:solidFill>
          <a:ln w="19050" cap="rnd" cmpd="sng">
            <a:solidFill>
              <a:schemeClr val="bg2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8244408" y="1349669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Auszug</a:t>
            </a:r>
            <a:endParaRPr lang="de-DE" dirty="0"/>
          </a:p>
        </p:txBody>
      </p:sp>
      <p:grpSp>
        <p:nvGrpSpPr>
          <p:cNvPr id="44" name="Gruppieren 43"/>
          <p:cNvGrpSpPr/>
          <p:nvPr/>
        </p:nvGrpSpPr>
        <p:grpSpPr>
          <a:xfrm>
            <a:off x="8304940" y="1378180"/>
            <a:ext cx="709612" cy="250754"/>
            <a:chOff x="8179973" y="1378180"/>
            <a:chExt cx="816390" cy="250754"/>
          </a:xfrm>
        </p:grpSpPr>
        <p:cxnSp>
          <p:nvCxnSpPr>
            <p:cNvPr id="40" name="Gerade Verbindung 39"/>
            <p:cNvCxnSpPr/>
            <p:nvPr/>
          </p:nvCxnSpPr>
          <p:spPr bwMode="auto">
            <a:xfrm>
              <a:off x="8179973" y="1378180"/>
              <a:ext cx="816390" cy="0"/>
            </a:xfrm>
            <a:prstGeom prst="line">
              <a:avLst/>
            </a:prstGeom>
            <a:solidFill>
              <a:srgbClr val="C0C0C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40"/>
            <p:cNvCxnSpPr/>
            <p:nvPr/>
          </p:nvCxnSpPr>
          <p:spPr bwMode="auto">
            <a:xfrm>
              <a:off x="8179973" y="1628934"/>
              <a:ext cx="816390" cy="0"/>
            </a:xfrm>
            <a:prstGeom prst="line">
              <a:avLst/>
            </a:prstGeom>
            <a:solidFill>
              <a:srgbClr val="C0C0C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2436520" y="1936293"/>
            <a:ext cx="3452770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de-DE" sz="1600" smtClean="0">
                <a:solidFill>
                  <a:schemeClr val="bg1"/>
                </a:solidFill>
              </a:rPr>
              <a:t>Herausforderungen</a:t>
            </a:r>
          </a:p>
        </p:txBody>
      </p:sp>
      <p:grpSp>
        <p:nvGrpSpPr>
          <p:cNvPr id="43" name="Gruppieren 42"/>
          <p:cNvGrpSpPr/>
          <p:nvPr/>
        </p:nvGrpSpPr>
        <p:grpSpPr>
          <a:xfrm>
            <a:off x="3147685" y="2346960"/>
            <a:ext cx="2611509" cy="4137660"/>
            <a:chOff x="3460105" y="2316767"/>
            <a:chExt cx="2611509" cy="4341623"/>
          </a:xfrm>
          <a:solidFill>
            <a:schemeClr val="tx2"/>
          </a:solidFill>
        </p:grpSpPr>
        <p:sp>
          <p:nvSpPr>
            <p:cNvPr id="24" name="Pfeil nach links und rechts 23"/>
            <p:cNvSpPr/>
            <p:nvPr/>
          </p:nvSpPr>
          <p:spPr bwMode="auto">
            <a:xfrm>
              <a:off x="3460105" y="2316767"/>
              <a:ext cx="2611509" cy="706883"/>
            </a:xfrm>
            <a:prstGeom prst="leftRightArrow">
              <a:avLst>
                <a:gd name="adj1" fmla="val 50000"/>
                <a:gd name="adj2" fmla="val 45509"/>
              </a:avLst>
            </a:prstGeom>
            <a:grpFill/>
            <a:ln w="1905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smtClean="0">
                  <a:solidFill>
                    <a:schemeClr val="bg1"/>
                  </a:solidFill>
                </a:rPr>
                <a:t>Breitbandpenetration</a:t>
              </a:r>
            </a:p>
          </p:txBody>
        </p:sp>
        <p:sp>
          <p:nvSpPr>
            <p:cNvPr id="32" name="Pfeil nach links und rechts 31"/>
            <p:cNvSpPr/>
            <p:nvPr/>
          </p:nvSpPr>
          <p:spPr bwMode="auto">
            <a:xfrm>
              <a:off x="3460105" y="3043715"/>
              <a:ext cx="2611509" cy="706883"/>
            </a:xfrm>
            <a:prstGeom prst="leftRightArrow">
              <a:avLst>
                <a:gd name="adj1" fmla="val 50000"/>
                <a:gd name="adj2" fmla="val 45509"/>
              </a:avLst>
            </a:prstGeom>
            <a:grpFill/>
            <a:ln w="1905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smtClean="0">
                  <a:solidFill>
                    <a:schemeClr val="bg1"/>
                  </a:solidFill>
                </a:rPr>
                <a:t>Standards</a:t>
              </a:r>
            </a:p>
          </p:txBody>
        </p:sp>
        <p:sp>
          <p:nvSpPr>
            <p:cNvPr id="33" name="Pfeil nach links und rechts 32"/>
            <p:cNvSpPr/>
            <p:nvPr/>
          </p:nvSpPr>
          <p:spPr bwMode="auto">
            <a:xfrm>
              <a:off x="3460105" y="3770663"/>
              <a:ext cx="2611509" cy="706883"/>
            </a:xfrm>
            <a:prstGeom prst="leftRightArrow">
              <a:avLst>
                <a:gd name="adj1" fmla="val 50000"/>
                <a:gd name="adj2" fmla="val 45509"/>
              </a:avLst>
            </a:prstGeom>
            <a:grpFill/>
            <a:ln w="1905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smtClean="0">
                  <a:solidFill>
                    <a:schemeClr val="bg1"/>
                  </a:solidFill>
                </a:rPr>
                <a:t>Netzneutralität</a:t>
              </a:r>
            </a:p>
          </p:txBody>
        </p:sp>
        <p:sp>
          <p:nvSpPr>
            <p:cNvPr id="37" name="Pfeil nach links und rechts 36"/>
            <p:cNvSpPr/>
            <p:nvPr/>
          </p:nvSpPr>
          <p:spPr bwMode="auto">
            <a:xfrm>
              <a:off x="3460105" y="4497611"/>
              <a:ext cx="2611509" cy="706883"/>
            </a:xfrm>
            <a:prstGeom prst="leftRightArrow">
              <a:avLst>
                <a:gd name="adj1" fmla="val 50000"/>
                <a:gd name="adj2" fmla="val 45509"/>
              </a:avLst>
            </a:prstGeom>
            <a:grpFill/>
            <a:ln w="1905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smtClean="0">
                  <a:solidFill>
                    <a:schemeClr val="bg1"/>
                  </a:solidFill>
                </a:rPr>
                <a:t>Sicherheit</a:t>
              </a:r>
            </a:p>
          </p:txBody>
        </p:sp>
        <p:sp>
          <p:nvSpPr>
            <p:cNvPr id="39" name="Pfeil nach links und rechts 38"/>
            <p:cNvSpPr/>
            <p:nvPr/>
          </p:nvSpPr>
          <p:spPr bwMode="auto">
            <a:xfrm>
              <a:off x="3460105" y="5224559"/>
              <a:ext cx="2611509" cy="706883"/>
            </a:xfrm>
            <a:prstGeom prst="leftRightArrow">
              <a:avLst>
                <a:gd name="adj1" fmla="val 50000"/>
                <a:gd name="adj2" fmla="val 45509"/>
              </a:avLst>
            </a:prstGeom>
            <a:grpFill/>
            <a:ln w="1905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smtClean="0">
                  <a:solidFill>
                    <a:schemeClr val="bg1"/>
                  </a:solidFill>
                </a:rPr>
                <a:t>Nutzerverhalten</a:t>
              </a:r>
            </a:p>
          </p:txBody>
        </p:sp>
        <p:sp>
          <p:nvSpPr>
            <p:cNvPr id="42" name="Pfeil nach links und rechts 41"/>
            <p:cNvSpPr/>
            <p:nvPr/>
          </p:nvSpPr>
          <p:spPr bwMode="auto">
            <a:xfrm>
              <a:off x="3460105" y="5951507"/>
              <a:ext cx="2611509" cy="706883"/>
            </a:xfrm>
            <a:prstGeom prst="leftRightArrow">
              <a:avLst>
                <a:gd name="adj1" fmla="val 50000"/>
                <a:gd name="adj2" fmla="val 45509"/>
              </a:avLst>
            </a:prstGeom>
            <a:grpFill/>
            <a:ln w="1905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kern="0" smtClean="0">
                  <a:solidFill>
                    <a:schemeClr val="bg1"/>
                  </a:solidFill>
                </a:rPr>
                <a:t>Monopole</a:t>
              </a:r>
            </a:p>
          </p:txBody>
        </p:sp>
      </p:grpSp>
      <p:sp>
        <p:nvSpPr>
          <p:cNvPr id="51" name="Pfeil nach rechts 50"/>
          <p:cNvSpPr/>
          <p:nvPr/>
        </p:nvSpPr>
        <p:spPr bwMode="auto">
          <a:xfrm>
            <a:off x="97920" y="2833511"/>
            <a:ext cx="3171060" cy="3145960"/>
          </a:xfrm>
          <a:prstGeom prst="rightArrow">
            <a:avLst>
              <a:gd name="adj1" fmla="val 50000"/>
              <a:gd name="adj2" fmla="val 51175"/>
            </a:avLst>
          </a:prstGeom>
          <a:solidFill>
            <a:schemeClr val="accent1"/>
          </a:solidFill>
          <a:ln w="19050" cap="rnd" cmpd="sng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273050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Schwindende Bedeutung</a:t>
            </a:r>
            <a:b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</a:b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von Distributionswegen</a:t>
            </a:r>
          </a:p>
          <a:p>
            <a:pPr marL="273050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Neue Geschäfts-</a:t>
            </a:r>
            <a:b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</a:b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und Erlösmodelle</a:t>
            </a:r>
          </a:p>
          <a:p>
            <a:pPr marL="273050" indent="-185738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Integration vormals</a:t>
            </a:r>
            <a:b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</a:br>
            <a:r>
              <a:rPr lang="de-DE" dirty="0" smtClean="0">
                <a:solidFill>
                  <a:schemeClr val="bg1"/>
                </a:solidFill>
                <a:ea typeface="ＭＳ Ｐゴシック" pitchFamily="64" charset="-128"/>
              </a:rPr>
              <a:t>getrennter Branchen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Zugang zu Breitbandnetzen ist Voraussetzung für eine Teilnahme</a:t>
            </a:r>
            <a:br>
              <a:rPr lang="de-DE" dirty="0" smtClean="0"/>
            </a:br>
            <a:r>
              <a:rPr lang="de-DE" dirty="0" smtClean="0"/>
              <a:t>an der Informationsgesellschaft.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err="1" smtClean="0"/>
              <a:t>Breitband</a:t>
            </a:r>
            <a:endParaRPr lang="de-DE" sz="1600" dirty="0"/>
          </a:p>
        </p:txBody>
      </p:sp>
      <p:graphicFrame>
        <p:nvGraphicFramePr>
          <p:cNvPr id="6" name="Chart 1"/>
          <p:cNvGraphicFramePr>
            <a:graphicFrameLocks/>
          </p:cNvGraphicFramePr>
          <p:nvPr/>
        </p:nvGraphicFramePr>
        <p:xfrm>
          <a:off x="142875" y="2324941"/>
          <a:ext cx="5862271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" name="Gerade Verbindung 6"/>
          <p:cNvCxnSpPr/>
          <p:nvPr/>
        </p:nvCxnSpPr>
        <p:spPr bwMode="auto">
          <a:xfrm>
            <a:off x="602768" y="3782037"/>
            <a:ext cx="5337384" cy="0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chemeClr val="tx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372200" y="2327275"/>
            <a:ext cx="2638450" cy="410212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273050" lvl="1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dirty="0" smtClean="0"/>
              <a:t>Wirtschaftliche und soziale Bedeutung von Breitband</a:t>
            </a:r>
          </a:p>
          <a:p>
            <a:pPr marL="273050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dirty="0" smtClean="0"/>
              <a:t>Aktuelle Fragestellung</a:t>
            </a:r>
            <a:br>
              <a:rPr lang="de-DE" dirty="0" smtClean="0"/>
            </a:br>
            <a:r>
              <a:rPr lang="de-DE" b="0" dirty="0" smtClean="0"/>
              <a:t>Ist der Zugang zu Breitband ein öffentliches Gut?</a:t>
            </a:r>
          </a:p>
          <a:p>
            <a:pPr marL="273050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dirty="0" smtClean="0"/>
              <a:t>Vergleichsbasis</a:t>
            </a:r>
          </a:p>
          <a:p>
            <a:pPr marL="447675" lvl="1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/>
              <a:t>BB-Penetration/Haushalt</a:t>
            </a:r>
          </a:p>
          <a:p>
            <a:pPr marL="447675" lvl="1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/>
              <a:t>Unterschiedliche Anzahl  Personen/Haushalt in OECD Ländern</a:t>
            </a:r>
          </a:p>
          <a:p>
            <a:pPr marL="273050" indent="-185738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dirty="0" smtClean="0"/>
              <a:t>Flächendeckender Zugang</a:t>
            </a:r>
          </a:p>
          <a:p>
            <a:pPr marL="447675" lvl="1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/>
              <a:t>Finanzierung?</a:t>
            </a:r>
          </a:p>
          <a:p>
            <a:pPr marL="447675" lvl="1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/>
              <a:t>Technologie?</a:t>
            </a:r>
          </a:p>
          <a:p>
            <a:pPr marL="447675" lvl="1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/>
              <a:t>Wettbewerb?</a:t>
            </a:r>
          </a:p>
          <a:p>
            <a:pPr marL="447675" lvl="1" indent="-17462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/>
              <a:t>Zeithorizont?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372200" y="1989138"/>
            <a:ext cx="2638450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err="1" smtClean="0">
                <a:solidFill>
                  <a:schemeClr val="bg1"/>
                </a:solidFill>
              </a:rPr>
              <a:t>Digitale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Spaltung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350526" y="3328889"/>
            <a:ext cx="16546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OECD Ø = 51,6 %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11" name="Text Box 1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 err="1" smtClean="0">
                <a:solidFill>
                  <a:srgbClr val="808080"/>
                </a:solidFill>
              </a:rPr>
              <a:t>Quelle</a:t>
            </a:r>
            <a:r>
              <a:rPr lang="en-US" sz="1000" b="0" dirty="0" smtClean="0">
                <a:solidFill>
                  <a:srgbClr val="808080"/>
                </a:solidFill>
              </a:rPr>
              <a:t>:</a:t>
            </a:r>
            <a:r>
              <a:rPr lang="en-US" sz="1000" b="0" dirty="0">
                <a:solidFill>
                  <a:srgbClr val="808080"/>
                </a:solidFill>
              </a:rPr>
              <a:t>	</a:t>
            </a:r>
            <a:r>
              <a:rPr lang="en-US" sz="1000" b="0" dirty="0" smtClean="0">
                <a:solidFill>
                  <a:srgbClr val="808080"/>
                </a:solidFill>
              </a:rPr>
              <a:t>OECD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 rot="10800000" flipH="1">
            <a:off x="142873" y="2158207"/>
            <a:ext cx="6013301" cy="0"/>
          </a:xfrm>
          <a:prstGeom prst="line">
            <a:avLst/>
          </a:prstGeom>
          <a:solidFill>
            <a:srgbClr val="C0C0C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695326" y="1989138"/>
            <a:ext cx="4908398" cy="338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/>
              <a:t>OECD </a:t>
            </a:r>
            <a:r>
              <a:rPr lang="en-US" sz="1600" dirty="0" err="1" smtClean="0"/>
              <a:t>Haushalte</a:t>
            </a:r>
            <a:r>
              <a:rPr lang="en-US" sz="1600" dirty="0" smtClean="0"/>
              <a:t> </a:t>
            </a:r>
            <a:r>
              <a:rPr lang="en-US" sz="1600" dirty="0" err="1" smtClean="0"/>
              <a:t>mit</a:t>
            </a:r>
            <a:r>
              <a:rPr lang="en-US" sz="1600" dirty="0" smtClean="0"/>
              <a:t> </a:t>
            </a:r>
            <a:r>
              <a:rPr lang="en-US" sz="1600" dirty="0" err="1" smtClean="0"/>
              <a:t>Breitbandzugang</a:t>
            </a:r>
            <a:r>
              <a:rPr lang="en-US" sz="1600" dirty="0" smtClean="0"/>
              <a:t> in </a:t>
            </a:r>
            <a:r>
              <a:rPr lang="en-US" sz="1600" dirty="0" err="1" smtClean="0"/>
              <a:t>Prozent</a:t>
            </a:r>
            <a:endParaRPr lang="en-US" sz="16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Strategien zur Etablierung </a:t>
            </a:r>
            <a:r>
              <a:rPr lang="de-DE" dirty="0" err="1" smtClean="0"/>
              <a:t>industrieübergeifender</a:t>
            </a:r>
            <a:r>
              <a:rPr lang="de-DE" dirty="0" smtClean="0"/>
              <a:t>, geschlossener</a:t>
            </a:r>
            <a:br>
              <a:rPr lang="de-DE" dirty="0" smtClean="0"/>
            </a:br>
            <a:r>
              <a:rPr lang="de-DE" dirty="0" smtClean="0"/>
              <a:t>Standards behindern eine nachhaltige Entwicklung.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smtClean="0"/>
              <a:t>Standards und Monopole</a:t>
            </a:r>
            <a:endParaRPr lang="de-DE" sz="1600" dirty="0"/>
          </a:p>
        </p:txBody>
      </p: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47989" y="2348880"/>
            <a:ext cx="4165047" cy="2866883"/>
            <a:chOff x="3104" y="1606"/>
            <a:chExt cx="2441" cy="2125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396" y="1821"/>
              <a:ext cx="2098" cy="1742"/>
            </a:xfrm>
            <a:prstGeom prst="rect">
              <a:avLst/>
            </a:prstGeom>
            <a:solidFill>
              <a:schemeClr val="hlink">
                <a:alpha val="25098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 b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3199" y="3506"/>
              <a:ext cx="253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/>
                <a:t>0 %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3104" y="1751"/>
              <a:ext cx="341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/>
                <a:t>100 %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173" y="1606"/>
              <a:ext cx="95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Market share (in %)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396" y="3558"/>
              <a:ext cx="209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5278" y="3565"/>
              <a:ext cx="267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 dirty="0"/>
                <a:t>time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143" y="2629"/>
              <a:ext cx="297" cy="16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000" b="0"/>
                <a:t>50 %</a:t>
              </a: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396" y="2339"/>
              <a:ext cx="2093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396" y="2339"/>
              <a:ext cx="2093" cy="683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 algn="ctr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b="0"/>
                <a:t>Battle zone</a:t>
              </a: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3419" y="2149"/>
              <a:ext cx="1437" cy="521"/>
            </a:xfrm>
            <a:custGeom>
              <a:avLst/>
              <a:gdLst>
                <a:gd name="T0" fmla="*/ 0 w 1792"/>
                <a:gd name="T1" fmla="*/ 799050 h 649"/>
                <a:gd name="T2" fmla="*/ 344986 w 1792"/>
                <a:gd name="T3" fmla="*/ 785032 h 649"/>
                <a:gd name="T4" fmla="*/ 931845 w 1792"/>
                <a:gd name="T5" fmla="*/ 542895 h 649"/>
                <a:gd name="T6" fmla="*/ 1378672 w 1792"/>
                <a:gd name="T7" fmla="*/ 234490 h 649"/>
                <a:gd name="T8" fmla="*/ 1768213 w 1792"/>
                <a:gd name="T9" fmla="*/ 58622 h 649"/>
                <a:gd name="T10" fmla="*/ 2281237 w 1792"/>
                <a:gd name="T11" fmla="*/ 0 h 6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92"/>
                <a:gd name="T19" fmla="*/ 0 h 649"/>
                <a:gd name="T20" fmla="*/ 1792 w 1792"/>
                <a:gd name="T21" fmla="*/ 649 h 6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92" h="649">
                  <a:moveTo>
                    <a:pt x="0" y="627"/>
                  </a:moveTo>
                  <a:cubicBezTo>
                    <a:pt x="74" y="638"/>
                    <a:pt x="149" y="649"/>
                    <a:pt x="271" y="616"/>
                  </a:cubicBezTo>
                  <a:cubicBezTo>
                    <a:pt x="393" y="583"/>
                    <a:pt x="597" y="498"/>
                    <a:pt x="732" y="426"/>
                  </a:cubicBezTo>
                  <a:cubicBezTo>
                    <a:pt x="867" y="354"/>
                    <a:pt x="974" y="247"/>
                    <a:pt x="1083" y="184"/>
                  </a:cubicBezTo>
                  <a:cubicBezTo>
                    <a:pt x="1192" y="121"/>
                    <a:pt x="1271" y="77"/>
                    <a:pt x="1389" y="46"/>
                  </a:cubicBezTo>
                  <a:cubicBezTo>
                    <a:pt x="1507" y="15"/>
                    <a:pt x="1730" y="8"/>
                    <a:pt x="1792" y="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3423" y="2673"/>
              <a:ext cx="1364" cy="605"/>
            </a:xfrm>
            <a:custGeom>
              <a:avLst/>
              <a:gdLst>
                <a:gd name="T0" fmla="*/ 0 w 1699"/>
                <a:gd name="T1" fmla="*/ 25476 h 754"/>
                <a:gd name="T2" fmla="*/ 389992 w 1699"/>
                <a:gd name="T3" fmla="*/ 33119 h 754"/>
                <a:gd name="T4" fmla="*/ 815670 w 1699"/>
                <a:gd name="T5" fmla="*/ 224187 h 754"/>
                <a:gd name="T6" fmla="*/ 1050176 w 1699"/>
                <a:gd name="T7" fmla="*/ 540087 h 754"/>
                <a:gd name="T8" fmla="*/ 1505167 w 1699"/>
                <a:gd name="T9" fmla="*/ 848344 h 754"/>
                <a:gd name="T10" fmla="*/ 1975452 w 1699"/>
                <a:gd name="T11" fmla="*/ 942604 h 754"/>
                <a:gd name="T12" fmla="*/ 2165350 w 1699"/>
                <a:gd name="T13" fmla="*/ 957889 h 7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99"/>
                <a:gd name="T22" fmla="*/ 0 h 754"/>
                <a:gd name="T23" fmla="*/ 1699 w 1699"/>
                <a:gd name="T24" fmla="*/ 754 h 7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99" h="754">
                  <a:moveTo>
                    <a:pt x="0" y="20"/>
                  </a:moveTo>
                  <a:cubicBezTo>
                    <a:pt x="99" y="10"/>
                    <a:pt x="199" y="0"/>
                    <a:pt x="306" y="26"/>
                  </a:cubicBezTo>
                  <a:cubicBezTo>
                    <a:pt x="413" y="52"/>
                    <a:pt x="554" y="110"/>
                    <a:pt x="640" y="176"/>
                  </a:cubicBezTo>
                  <a:cubicBezTo>
                    <a:pt x="726" y="242"/>
                    <a:pt x="734" y="342"/>
                    <a:pt x="824" y="424"/>
                  </a:cubicBezTo>
                  <a:cubicBezTo>
                    <a:pt x="914" y="506"/>
                    <a:pt x="1060" y="613"/>
                    <a:pt x="1181" y="666"/>
                  </a:cubicBezTo>
                  <a:cubicBezTo>
                    <a:pt x="1302" y="719"/>
                    <a:pt x="1464" y="726"/>
                    <a:pt x="1550" y="740"/>
                  </a:cubicBezTo>
                  <a:cubicBezTo>
                    <a:pt x="1636" y="754"/>
                    <a:pt x="1667" y="753"/>
                    <a:pt x="1699" y="752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926" y="2072"/>
              <a:ext cx="470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/>
                <a:t>Winner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918" y="3200"/>
              <a:ext cx="395" cy="2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/>
                <a:t>Loser</a:t>
              </a: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3396" y="1821"/>
              <a:ext cx="0" cy="17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142874" y="1989138"/>
            <a:ext cx="4451704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“Standard-Wars”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42874" y="5373216"/>
            <a:ext cx="4451704" cy="1175223"/>
          </a:xfrm>
          <a:prstGeom prst="rect">
            <a:avLst/>
          </a:prstGeom>
          <a:solidFill>
            <a:schemeClr val="tx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265113" lvl="1" indent="-176213" eaLnBrk="0" hangingPunct="0">
              <a:buClr>
                <a:schemeClr val="bg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>
                <a:solidFill>
                  <a:schemeClr val="bg1"/>
                </a:solidFill>
              </a:rPr>
              <a:t>Wettbewerb</a:t>
            </a:r>
          </a:p>
          <a:p>
            <a:pPr marL="722313" lvl="2" indent="-176213" eaLnBrk="0" hangingPunct="0">
              <a:buClr>
                <a:schemeClr val="bg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>
                <a:solidFill>
                  <a:schemeClr val="bg1"/>
                </a:solidFill>
              </a:rPr>
              <a:t>Offener und geschlossener Standards</a:t>
            </a:r>
          </a:p>
          <a:p>
            <a:pPr marL="722313" lvl="2" indent="-176213" eaLnBrk="0" hangingPunct="0">
              <a:buClr>
                <a:schemeClr val="bg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>
                <a:solidFill>
                  <a:schemeClr val="bg1"/>
                </a:solidFill>
              </a:rPr>
              <a:t>Etablierter und neuer Standards</a:t>
            </a:r>
          </a:p>
          <a:p>
            <a:pPr marL="265113" lvl="1" indent="-176213" eaLnBrk="0" hangingPunct="0">
              <a:buClr>
                <a:schemeClr val="bg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>
                <a:solidFill>
                  <a:schemeClr val="bg1"/>
                </a:solidFill>
              </a:rPr>
              <a:t>Standardkriege schaden Verbraucher und erzeugen negative </a:t>
            </a:r>
            <a:r>
              <a:rPr lang="de-DE" b="0" dirty="0" err="1" smtClean="0">
                <a:solidFill>
                  <a:schemeClr val="bg1"/>
                </a:solidFill>
              </a:rPr>
              <a:t>Externalitäten</a:t>
            </a:r>
            <a:r>
              <a:rPr lang="de-DE" b="0" dirty="0" smtClean="0">
                <a:solidFill>
                  <a:schemeClr val="bg1"/>
                </a:solidFill>
              </a:rPr>
              <a:t> über Branchen hinweg</a:t>
            </a:r>
            <a:endParaRPr lang="de-DE" b="0" dirty="0">
              <a:solidFill>
                <a:schemeClr val="bg1"/>
              </a:solidFill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42874" y="2327275"/>
            <a:ext cx="4451704" cy="290467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/>
          <a:lstStyle/>
          <a:p>
            <a:pPr marL="193675" indent="-193675"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en-US" b="0" dirty="0"/>
          </a:p>
        </p:txBody>
      </p:sp>
      <p:sp>
        <p:nvSpPr>
          <p:cNvPr id="25" name="AutoShape 1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 rot="16200000">
            <a:off x="2581275" y="4124325"/>
            <a:ext cx="4559301" cy="288925"/>
          </a:xfrm>
          <a:prstGeom prst="flowChartMerg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87313" algn="ctr" eaLnBrk="1" hangingPunct="1"/>
            <a:endParaRPr lang="en-US" sz="10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9897" y="4388949"/>
            <a:ext cx="2150487" cy="161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feld 26"/>
          <p:cNvSpPr txBox="1"/>
          <p:nvPr/>
        </p:nvSpPr>
        <p:spPr>
          <a:xfrm>
            <a:off x="8117353" y="4735444"/>
            <a:ext cx="395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dirty="0" smtClean="0">
                <a:solidFill>
                  <a:schemeClr val="tx2"/>
                </a:solidFill>
              </a:rPr>
              <a:t>?</a:t>
            </a:r>
            <a:endParaRPr lang="de-DE" sz="4800" dirty="0">
              <a:solidFill>
                <a:schemeClr val="tx2"/>
              </a:solidFill>
            </a:endParaRP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4854575" y="1989138"/>
            <a:ext cx="4141788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err="1" smtClean="0"/>
              <a:t>Beispiele</a:t>
            </a:r>
            <a:endParaRPr lang="en-US" sz="1600" baseline="30000" dirty="0"/>
          </a:p>
        </p:txBody>
      </p:sp>
      <p:sp>
        <p:nvSpPr>
          <p:cNvPr id="29" name="Text Box 17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 err="1" smtClean="0">
                <a:solidFill>
                  <a:srgbClr val="808080"/>
                </a:solidFill>
              </a:rPr>
              <a:t>Quelle</a:t>
            </a:r>
            <a:r>
              <a:rPr lang="en-US" sz="1000" b="0" dirty="0" smtClean="0">
                <a:solidFill>
                  <a:srgbClr val="808080"/>
                </a:solidFill>
              </a:rPr>
              <a:t>:</a:t>
            </a:r>
            <a:r>
              <a:rPr lang="en-US" sz="1000" b="0" dirty="0">
                <a:solidFill>
                  <a:srgbClr val="808080"/>
                </a:solidFill>
              </a:rPr>
              <a:t>	</a:t>
            </a:r>
            <a:r>
              <a:rPr lang="en-US" sz="1000" b="0" dirty="0" err="1" smtClean="0">
                <a:solidFill>
                  <a:srgbClr val="808080"/>
                </a:solidFill>
              </a:rPr>
              <a:t>Bilder</a:t>
            </a:r>
            <a:r>
              <a:rPr lang="en-US" sz="1000" b="0" dirty="0" smtClean="0">
                <a:solidFill>
                  <a:srgbClr val="808080"/>
                </a:solidFill>
              </a:rPr>
              <a:t> und Logos </a:t>
            </a:r>
            <a:r>
              <a:rPr lang="en-US" sz="1000" b="0" dirty="0" err="1" smtClean="0">
                <a:solidFill>
                  <a:srgbClr val="808080"/>
                </a:solidFill>
              </a:rPr>
              <a:t>sind</a:t>
            </a:r>
            <a:r>
              <a:rPr lang="en-US" sz="1000" b="0" dirty="0" smtClean="0">
                <a:solidFill>
                  <a:srgbClr val="808080"/>
                </a:solidFill>
              </a:rPr>
              <a:t> </a:t>
            </a:r>
            <a:r>
              <a:rPr lang="en-US" sz="1000" b="0" dirty="0" err="1" smtClean="0">
                <a:solidFill>
                  <a:srgbClr val="808080"/>
                </a:solidFill>
              </a:rPr>
              <a:t>Eigentum</a:t>
            </a:r>
            <a:r>
              <a:rPr lang="en-US" sz="1000" b="0" dirty="0" smtClean="0">
                <a:solidFill>
                  <a:srgbClr val="808080"/>
                </a:solidFill>
              </a:rPr>
              <a:t> der </a:t>
            </a:r>
            <a:r>
              <a:rPr lang="en-US" sz="1000" b="0" dirty="0" err="1" smtClean="0">
                <a:solidFill>
                  <a:srgbClr val="808080"/>
                </a:solidFill>
              </a:rPr>
              <a:t>jeweiligen</a:t>
            </a:r>
            <a:r>
              <a:rPr lang="en-US" sz="1000" b="0" dirty="0" smtClean="0">
                <a:solidFill>
                  <a:srgbClr val="808080"/>
                </a:solidFill>
              </a:rPr>
              <a:t> </a:t>
            </a:r>
            <a:r>
              <a:rPr lang="en-US" sz="1000" b="0" dirty="0" err="1" smtClean="0">
                <a:solidFill>
                  <a:srgbClr val="808080"/>
                </a:solidFill>
              </a:rPr>
              <a:t>Rechteinhaber</a:t>
            </a:r>
            <a:r>
              <a:rPr lang="en-US" sz="1000" b="0" dirty="0" smtClean="0">
                <a:solidFill>
                  <a:srgbClr val="808080"/>
                </a:solidFill>
              </a:rPr>
              <a:t>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5067304" y="2395524"/>
            <a:ext cx="3929059" cy="30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Flash vs. Apple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5067304" y="4276485"/>
            <a:ext cx="3929059" cy="30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en-US" b="0" dirty="0" smtClean="0"/>
              <a:t>HDTV</a:t>
            </a:r>
          </a:p>
        </p:txBody>
      </p:sp>
      <p:grpSp>
        <p:nvGrpSpPr>
          <p:cNvPr id="40" name="Gruppieren 39"/>
          <p:cNvGrpSpPr/>
          <p:nvPr/>
        </p:nvGrpSpPr>
        <p:grpSpPr>
          <a:xfrm>
            <a:off x="5124454" y="2796467"/>
            <a:ext cx="3485896" cy="1568637"/>
            <a:chOff x="5124454" y="2663451"/>
            <a:chExt cx="3485896" cy="1568637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124454" y="2778959"/>
              <a:ext cx="1163960" cy="1163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343022" y="2663451"/>
              <a:ext cx="1267328" cy="1568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Pfeil nach links und rechts 38"/>
            <p:cNvSpPr/>
            <p:nvPr/>
          </p:nvSpPr>
          <p:spPr bwMode="auto">
            <a:xfrm>
              <a:off x="6429350" y="3126533"/>
              <a:ext cx="1070367" cy="426537"/>
            </a:xfrm>
            <a:prstGeom prst="left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38" name="Gewitterblitz 37"/>
            <p:cNvSpPr/>
            <p:nvPr/>
          </p:nvSpPr>
          <p:spPr bwMode="auto">
            <a:xfrm>
              <a:off x="6461337" y="2846321"/>
              <a:ext cx="1016964" cy="1056644"/>
            </a:xfrm>
            <a:prstGeom prst="lightningBol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Frage der Netzneutralität ist zunächst auf Europäischer Ebene</a:t>
            </a:r>
            <a:br>
              <a:rPr lang="de-DE" dirty="0" smtClean="0"/>
            </a:br>
            <a:r>
              <a:rPr lang="de-DE" dirty="0" smtClean="0"/>
              <a:t>im Sinne des Verbrauchers geklärt.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err="1" smtClean="0"/>
              <a:t>Netzneutralität</a:t>
            </a:r>
            <a:endParaRPr lang="de-DE" sz="16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214282" y="2676921"/>
            <a:ext cx="4573794" cy="2823781"/>
            <a:chOff x="71406" y="2303462"/>
            <a:chExt cx="5957888" cy="2997201"/>
          </a:xfrm>
        </p:grpSpPr>
        <p:sp>
          <p:nvSpPr>
            <p:cNvPr id="9" name="Rectangle 29"/>
            <p:cNvSpPr>
              <a:spLocks noChangeArrowheads="1"/>
            </p:cNvSpPr>
            <p:nvPr/>
          </p:nvSpPr>
          <p:spPr bwMode="gray">
            <a:xfrm>
              <a:off x="354748" y="2590801"/>
              <a:ext cx="5554716" cy="228600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lIns="252000" tIns="126000" rIns="252000" bIns="126000" anchor="ctr"/>
            <a:lstStyle/>
            <a:p>
              <a:pPr algn="ctr">
                <a:spcAft>
                  <a:spcPct val="20000"/>
                </a:spcAft>
              </a:pPr>
              <a:r>
                <a:rPr lang="en-US" dirty="0" smtClean="0">
                  <a:solidFill>
                    <a:schemeClr val="tx2"/>
                  </a:solidFill>
                </a:rPr>
                <a:t>The core issue is whether Internet access providers and broadband providers should be able to exercise </a:t>
              </a:r>
              <a:r>
                <a:rPr lang="en-US" i="1" dirty="0" smtClean="0">
                  <a:solidFill>
                    <a:schemeClr val="tx2"/>
                  </a:solidFill>
                </a:rPr>
                <a:t>control</a:t>
              </a:r>
              <a:r>
                <a:rPr lang="en-US" dirty="0" smtClean="0">
                  <a:solidFill>
                    <a:schemeClr val="tx2"/>
                  </a:solidFill>
                </a:rPr>
                <a:t> and </a:t>
              </a:r>
              <a:r>
                <a:rPr lang="en-US" i="1" dirty="0" smtClean="0">
                  <a:solidFill>
                    <a:schemeClr val="tx2"/>
                  </a:solidFill>
                </a:rPr>
                <a:t>limit</a:t>
              </a:r>
              <a:r>
                <a:rPr lang="en-US" dirty="0" smtClean="0">
                  <a:solidFill>
                    <a:schemeClr val="tx2"/>
                  </a:solidFill>
                </a:rPr>
                <a:t> users' access to any content; to me that </a:t>
              </a:r>
              <a:r>
                <a:rPr lang="en-US" i="1" dirty="0" smtClean="0">
                  <a:solidFill>
                    <a:schemeClr val="tx2"/>
                  </a:solidFill>
                </a:rPr>
                <a:t>is a no go </a:t>
              </a:r>
              <a:r>
                <a:rPr lang="en-US" dirty="0" smtClean="0">
                  <a:solidFill>
                    <a:schemeClr val="tx2"/>
                  </a:solidFill>
                </a:rPr>
                <a:t>when it's done for commercially motivated reasons; only for security reasons or when spam is involved ; (if it's for) commercially motivated reasons, that's not net neutrality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10" name="Picture 30"/>
            <p:cNvPicPr>
              <a:picLocks noChangeAspect="1" noChangeArrowheads="1"/>
            </p:cNvPicPr>
            <p:nvPr/>
          </p:nvPicPr>
          <p:blipFill>
            <a:blip r:embed="rId3" cstate="print"/>
            <a:srcRect l="45372" t="18898" b="59056"/>
            <a:stretch>
              <a:fillRect/>
            </a:stretch>
          </p:blipFill>
          <p:spPr bwMode="gray">
            <a:xfrm>
              <a:off x="71406" y="2303462"/>
              <a:ext cx="501650" cy="363538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31"/>
            <p:cNvPicPr>
              <a:picLocks noChangeAspect="1" noChangeArrowheads="1"/>
            </p:cNvPicPr>
            <p:nvPr/>
          </p:nvPicPr>
          <p:blipFill>
            <a:blip r:embed="rId4" cstate="print"/>
            <a:srcRect t="68504" r="54730" b="6299"/>
            <a:stretch>
              <a:fillRect/>
            </a:stretch>
          </p:blipFill>
          <p:spPr bwMode="gray">
            <a:xfrm>
              <a:off x="5614956" y="4800600"/>
              <a:ext cx="414338" cy="41592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2" name="Line 32"/>
            <p:cNvSpPr>
              <a:spLocks noChangeShapeType="1"/>
            </p:cNvSpPr>
            <p:nvPr/>
          </p:nvSpPr>
          <p:spPr bwMode="gray">
            <a:xfrm>
              <a:off x="646081" y="2590800"/>
              <a:ext cx="5184775" cy="0"/>
            </a:xfrm>
            <a:prstGeom prst="line">
              <a:avLst/>
            </a:prstGeom>
            <a:noFill/>
            <a:ln w="1905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33"/>
            <p:cNvSpPr>
              <a:spLocks noChangeArrowheads="1"/>
            </p:cNvSpPr>
            <p:nvPr/>
          </p:nvSpPr>
          <p:spPr bwMode="gray">
            <a:xfrm>
              <a:off x="3886169" y="4941888"/>
              <a:ext cx="1655762" cy="358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tIns="82800" rIns="0"/>
            <a:lstStyle/>
            <a:p>
              <a:pPr algn="r">
                <a:lnSpc>
                  <a:spcPct val="110000"/>
                </a:lnSpc>
                <a:spcAft>
                  <a:spcPct val="30000"/>
                </a:spcAft>
              </a:pPr>
              <a:r>
                <a:rPr lang="en-US" dirty="0" err="1" smtClean="0">
                  <a:solidFill>
                    <a:srgbClr val="666666"/>
                  </a:solidFill>
                </a:rPr>
                <a:t>Kroes</a:t>
              </a:r>
              <a:r>
                <a:rPr lang="en-US" dirty="0" smtClean="0">
                  <a:solidFill>
                    <a:srgbClr val="666666"/>
                  </a:solidFill>
                </a:rPr>
                <a:t> (2010)</a:t>
              </a:r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gray">
            <a:xfrm>
              <a:off x="357156" y="4953000"/>
              <a:ext cx="5184775" cy="0"/>
            </a:xfrm>
            <a:prstGeom prst="line">
              <a:avLst/>
            </a:prstGeom>
            <a:noFill/>
            <a:ln w="19050">
              <a:solidFill>
                <a:srgbClr val="B3B3B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081591" y="2327275"/>
            <a:ext cx="3929059" cy="403068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ctr"/>
          <a:lstStyle/>
          <a:p>
            <a:pPr marL="342900" indent="-254000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/>
              <a:t>National </a:t>
            </a:r>
            <a:r>
              <a:rPr lang="de-DE" b="0" dirty="0" err="1" smtClean="0"/>
              <a:t>Regulatory</a:t>
            </a:r>
            <a:r>
              <a:rPr lang="de-DE" b="0" dirty="0" smtClean="0"/>
              <a:t> </a:t>
            </a:r>
            <a:r>
              <a:rPr lang="de-DE" b="0" dirty="0" err="1" smtClean="0"/>
              <a:t>Authorities</a:t>
            </a:r>
            <a:r>
              <a:rPr lang="de-DE" b="0" dirty="0" smtClean="0"/>
              <a:t> </a:t>
            </a:r>
            <a:r>
              <a:rPr lang="de-DE" b="0" dirty="0" err="1" smtClean="0"/>
              <a:t>are</a:t>
            </a:r>
            <a:r>
              <a:rPr lang="de-DE" b="0" dirty="0" smtClean="0"/>
              <a:t> </a:t>
            </a:r>
            <a:r>
              <a:rPr lang="de-DE" b="0" dirty="0" err="1" smtClean="0"/>
              <a:t>required</a:t>
            </a:r>
            <a:r>
              <a:rPr lang="de-DE" b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promote “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end-</a:t>
            </a:r>
            <a:r>
              <a:rPr lang="de-DE" dirty="0" err="1" smtClean="0"/>
              <a:t>users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access</a:t>
            </a:r>
            <a:r>
              <a:rPr lang="de-DE" b="0" dirty="0" smtClean="0"/>
              <a:t> and </a:t>
            </a:r>
            <a:r>
              <a:rPr lang="de-DE" b="0" dirty="0" err="1" smtClean="0"/>
              <a:t>distribute</a:t>
            </a:r>
            <a:r>
              <a:rPr lang="de-DE" b="0" dirty="0" smtClean="0"/>
              <a:t> </a:t>
            </a:r>
            <a:r>
              <a:rPr lang="de-DE" b="0" dirty="0" err="1" smtClean="0"/>
              <a:t>information</a:t>
            </a:r>
            <a:r>
              <a:rPr lang="de-DE" b="0" dirty="0" smtClean="0"/>
              <a:t> </a:t>
            </a:r>
            <a:r>
              <a:rPr lang="de-DE" b="0" dirty="0" err="1" smtClean="0"/>
              <a:t>or</a:t>
            </a:r>
            <a:r>
              <a:rPr lang="de-DE" b="0" dirty="0" smtClean="0"/>
              <a:t> </a:t>
            </a:r>
            <a:r>
              <a:rPr lang="de-DE" b="0" dirty="0" err="1" smtClean="0"/>
              <a:t>run</a:t>
            </a:r>
            <a:r>
              <a:rPr lang="de-DE" b="0" dirty="0" smtClean="0"/>
              <a:t> </a:t>
            </a:r>
            <a:r>
              <a:rPr lang="de-DE" b="0" dirty="0" err="1" smtClean="0"/>
              <a:t>applications</a:t>
            </a:r>
            <a:r>
              <a:rPr lang="de-DE" b="0" dirty="0" smtClean="0"/>
              <a:t> and </a:t>
            </a:r>
            <a:r>
              <a:rPr lang="de-DE" b="0" dirty="0" err="1" smtClean="0"/>
              <a:t>services</a:t>
            </a:r>
            <a:r>
              <a:rPr lang="de-DE" b="0" dirty="0" smtClean="0"/>
              <a:t> </a:t>
            </a:r>
            <a:r>
              <a:rPr lang="de-DE" b="0" dirty="0" err="1" smtClean="0"/>
              <a:t>of</a:t>
            </a:r>
            <a:r>
              <a:rPr lang="de-DE" b="0" dirty="0" smtClean="0"/>
              <a:t> </a:t>
            </a:r>
            <a:r>
              <a:rPr lang="de-DE" b="0" dirty="0" err="1" smtClean="0"/>
              <a:t>their</a:t>
            </a:r>
            <a:r>
              <a:rPr lang="de-DE" b="0" dirty="0" smtClean="0"/>
              <a:t> </a:t>
            </a:r>
            <a:r>
              <a:rPr lang="de-DE" b="0" dirty="0" err="1" smtClean="0"/>
              <a:t>choice</a:t>
            </a:r>
            <a:r>
              <a:rPr lang="de-DE" b="0" dirty="0" smtClean="0"/>
              <a:t>”</a:t>
            </a:r>
          </a:p>
          <a:p>
            <a:pPr marL="342900" indent="-254000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de-DE" b="0" dirty="0" smtClean="0"/>
          </a:p>
          <a:p>
            <a:pPr marL="342900" indent="-254000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/>
              <a:t>National </a:t>
            </a:r>
            <a:r>
              <a:rPr lang="de-DE" b="0" dirty="0" err="1" smtClean="0"/>
              <a:t>Regulatory</a:t>
            </a:r>
            <a:r>
              <a:rPr lang="de-DE" b="0" dirty="0" smtClean="0"/>
              <a:t> </a:t>
            </a:r>
            <a:r>
              <a:rPr lang="de-DE" b="0" dirty="0" err="1" smtClean="0"/>
              <a:t>Authorities</a:t>
            </a:r>
            <a:r>
              <a:rPr lang="de-DE" b="0" dirty="0" smtClean="0"/>
              <a:t>, after </a:t>
            </a:r>
            <a:r>
              <a:rPr lang="de-DE" b="0" dirty="0" err="1" smtClean="0"/>
              <a:t>consulting</a:t>
            </a:r>
            <a:r>
              <a:rPr lang="de-DE" b="0" dirty="0" smtClean="0"/>
              <a:t> </a:t>
            </a:r>
            <a:r>
              <a:rPr lang="de-DE" b="0" dirty="0" err="1" smtClean="0"/>
              <a:t>the</a:t>
            </a:r>
            <a:r>
              <a:rPr lang="de-DE" b="0" dirty="0" smtClean="0"/>
              <a:t> </a:t>
            </a:r>
            <a:r>
              <a:rPr lang="de-DE" b="0" dirty="0" err="1" smtClean="0"/>
              <a:t>Commission</a:t>
            </a:r>
            <a:r>
              <a:rPr lang="de-DE" b="0" dirty="0" smtClean="0"/>
              <a:t>,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set</a:t>
            </a:r>
            <a:r>
              <a:rPr lang="de-DE" b="0" dirty="0" smtClean="0"/>
              <a:t> </a:t>
            </a:r>
            <a:r>
              <a:rPr lang="de-DE" dirty="0" err="1" smtClean="0"/>
              <a:t>minimum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service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b="0" dirty="0" err="1" smtClean="0"/>
              <a:t>if</a:t>
            </a:r>
            <a:r>
              <a:rPr lang="de-DE" b="0" dirty="0" smtClean="0"/>
              <a:t> </a:t>
            </a:r>
            <a:r>
              <a:rPr lang="de-DE" b="0" dirty="0" err="1" smtClean="0"/>
              <a:t>there</a:t>
            </a:r>
            <a:r>
              <a:rPr lang="de-DE" b="0" dirty="0" smtClean="0"/>
              <a:t> </a:t>
            </a:r>
            <a:r>
              <a:rPr lang="de-DE" b="0" dirty="0" err="1" smtClean="0"/>
              <a:t>is</a:t>
            </a:r>
            <a:r>
              <a:rPr lang="de-DE" b="0" dirty="0" smtClean="0"/>
              <a:t> a </a:t>
            </a:r>
            <a:r>
              <a:rPr lang="de-DE" b="0" dirty="0" err="1" smtClean="0"/>
              <a:t>problem</a:t>
            </a:r>
            <a:r>
              <a:rPr lang="de-DE" b="0" dirty="0" smtClean="0"/>
              <a:t>.</a:t>
            </a:r>
          </a:p>
          <a:p>
            <a:pPr marL="342900" indent="-254000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de-DE" b="0" dirty="0" smtClean="0"/>
          </a:p>
          <a:p>
            <a:pPr marL="342900" indent="-254000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+mj-lt"/>
              <a:buAutoNum type="arabicPeriod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r>
              <a:rPr lang="de-DE" b="0" dirty="0" smtClean="0"/>
              <a:t>Essential </a:t>
            </a:r>
            <a:r>
              <a:rPr lang="de-DE" b="0" dirty="0" err="1" smtClean="0"/>
              <a:t>transparency</a:t>
            </a:r>
            <a:r>
              <a:rPr lang="de-DE" b="0" dirty="0" smtClean="0"/>
              <a:t>:</a:t>
            </a:r>
            <a:br>
              <a:rPr lang="de-DE" b="0" dirty="0" smtClean="0"/>
            </a:br>
            <a:r>
              <a:rPr lang="de-DE" b="0" dirty="0" smtClean="0"/>
              <a:t> </a:t>
            </a:r>
            <a:r>
              <a:rPr lang="de-DE" b="0" dirty="0" err="1" smtClean="0"/>
              <a:t>Consumers</a:t>
            </a:r>
            <a:r>
              <a:rPr lang="de-DE" b="0" dirty="0" smtClean="0"/>
              <a:t> </a:t>
            </a:r>
            <a:r>
              <a:rPr lang="de-DE" b="0" dirty="0" err="1" smtClean="0"/>
              <a:t>have</a:t>
            </a:r>
            <a:r>
              <a:rPr lang="de-DE" b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be</a:t>
            </a:r>
            <a:r>
              <a:rPr lang="de-DE" b="0" dirty="0" smtClean="0"/>
              <a:t> </a:t>
            </a:r>
            <a:r>
              <a:rPr lang="de-DE" dirty="0" err="1" smtClean="0"/>
              <a:t>clearly</a:t>
            </a:r>
            <a:r>
              <a:rPr lang="de-DE" dirty="0" smtClean="0"/>
              <a:t> </a:t>
            </a:r>
            <a:r>
              <a:rPr lang="de-DE" dirty="0" err="1" smtClean="0"/>
              <a:t>informed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traffic</a:t>
            </a:r>
            <a:r>
              <a:rPr lang="de-DE" dirty="0" smtClean="0"/>
              <a:t> </a:t>
            </a:r>
            <a:r>
              <a:rPr lang="de-DE" dirty="0" err="1" smtClean="0"/>
              <a:t>management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r>
              <a:rPr lang="de-DE" dirty="0" smtClean="0"/>
              <a:t> </a:t>
            </a:r>
            <a:r>
              <a:rPr lang="de-DE" b="0" dirty="0" err="1" smtClean="0"/>
              <a:t>that</a:t>
            </a:r>
            <a:r>
              <a:rPr lang="de-DE" b="0" dirty="0" smtClean="0"/>
              <a:t> </a:t>
            </a:r>
            <a:r>
              <a:rPr lang="de-DE" b="0" dirty="0" err="1" smtClean="0"/>
              <a:t>are</a:t>
            </a:r>
            <a:r>
              <a:rPr lang="de-DE" b="0" dirty="0" smtClean="0"/>
              <a:t> in </a:t>
            </a:r>
            <a:r>
              <a:rPr lang="de-DE" b="0" dirty="0" err="1" smtClean="0"/>
              <a:t>place</a:t>
            </a:r>
            <a:r>
              <a:rPr lang="de-DE" b="0" dirty="0" smtClean="0"/>
              <a:t> and </a:t>
            </a:r>
            <a:r>
              <a:rPr lang="de-DE" b="0" dirty="0" err="1" smtClean="0"/>
              <a:t>should</a:t>
            </a:r>
            <a:r>
              <a:rPr lang="de-DE" b="0" dirty="0" smtClean="0"/>
              <a:t> </a:t>
            </a:r>
            <a:r>
              <a:rPr lang="de-DE" b="0" dirty="0" err="1" smtClean="0"/>
              <a:t>be</a:t>
            </a:r>
            <a:r>
              <a:rPr lang="de-DE" b="0" dirty="0" smtClean="0"/>
              <a:t> </a:t>
            </a:r>
            <a:r>
              <a:rPr lang="de-DE" b="0" dirty="0" err="1" smtClean="0"/>
              <a:t>able</a:t>
            </a:r>
            <a:r>
              <a:rPr lang="de-DE" b="0" dirty="0" smtClean="0"/>
              <a:t> </a:t>
            </a:r>
            <a:r>
              <a:rPr lang="de-DE" b="0" dirty="0" err="1" smtClean="0"/>
              <a:t>to</a:t>
            </a:r>
            <a:r>
              <a:rPr lang="de-DE" b="0" dirty="0" smtClean="0"/>
              <a:t> </a:t>
            </a:r>
            <a:r>
              <a:rPr lang="de-DE" b="0" dirty="0" err="1" smtClean="0"/>
              <a:t>choose</a:t>
            </a:r>
            <a:r>
              <a:rPr lang="de-DE" b="0" dirty="0" smtClean="0"/>
              <a:t> </a:t>
            </a:r>
            <a:r>
              <a:rPr lang="de-DE" b="0" dirty="0" err="1" smtClean="0"/>
              <a:t>their</a:t>
            </a:r>
            <a:r>
              <a:rPr lang="de-DE" b="0" dirty="0" smtClean="0"/>
              <a:t> </a:t>
            </a:r>
            <a:r>
              <a:rPr lang="de-DE" b="0" dirty="0" err="1" smtClean="0"/>
              <a:t>providers</a:t>
            </a:r>
            <a:r>
              <a:rPr lang="de-DE" b="0" dirty="0" smtClean="0"/>
              <a:t> </a:t>
            </a:r>
            <a:r>
              <a:rPr lang="de-DE" b="0" dirty="0" err="1" smtClean="0"/>
              <a:t>taking</a:t>
            </a:r>
            <a:r>
              <a:rPr lang="de-DE" b="0" dirty="0" smtClean="0"/>
              <a:t> </a:t>
            </a:r>
            <a:r>
              <a:rPr lang="de-DE" b="0" dirty="0" err="1" smtClean="0"/>
              <a:t>this</a:t>
            </a:r>
            <a:r>
              <a:rPr lang="de-DE" b="0" dirty="0" smtClean="0"/>
              <a:t> </a:t>
            </a:r>
            <a:r>
              <a:rPr lang="de-DE" b="0" dirty="0" err="1" smtClean="0"/>
              <a:t>into</a:t>
            </a:r>
            <a:r>
              <a:rPr lang="de-DE" b="0" dirty="0" smtClean="0"/>
              <a:t> </a:t>
            </a:r>
            <a:r>
              <a:rPr lang="de-DE" b="0" dirty="0" err="1" smtClean="0"/>
              <a:t>account</a:t>
            </a:r>
            <a:endParaRPr lang="de-DE" b="0" dirty="0" smtClean="0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081591" y="1989138"/>
            <a:ext cx="3929059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en-US" sz="1600" dirty="0" smtClean="0">
                <a:solidFill>
                  <a:schemeClr val="bg1"/>
                </a:solidFill>
              </a:rPr>
              <a:t>Framework 2009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Verbraucherschutz ist ein Spannungsverhältnis zwischen</a:t>
            </a:r>
            <a:br>
              <a:rPr lang="de-DE" dirty="0" smtClean="0"/>
            </a:br>
            <a:r>
              <a:rPr lang="de-DE" dirty="0" smtClean="0"/>
              <a:t>Datensicherheit und Vernetzung.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98031"/>
            <a:ext cx="2528466" cy="951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err="1" smtClean="0"/>
              <a:t>Sicherheit</a:t>
            </a:r>
            <a:r>
              <a:rPr lang="en-US" sz="1600" dirty="0" smtClean="0"/>
              <a:t> I/II</a:t>
            </a:r>
            <a:endParaRPr lang="de-DE" sz="1600" dirty="0"/>
          </a:p>
        </p:txBody>
      </p: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222945" y="2339355"/>
            <a:ext cx="4234960" cy="2086177"/>
            <a:chOff x="1140" y="1440"/>
            <a:chExt cx="3936" cy="1920"/>
          </a:xfrm>
        </p:grpSpPr>
        <p:sp>
          <p:nvSpPr>
            <p:cNvPr id="16" name="Rectangle 14"/>
            <p:cNvSpPr>
              <a:spLocks noChangeAspect="1" noChangeArrowheads="1"/>
            </p:cNvSpPr>
            <p:nvPr/>
          </p:nvSpPr>
          <p:spPr bwMode="auto">
            <a:xfrm>
              <a:off x="1335" y="1789"/>
              <a:ext cx="1531" cy="61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45720" rIns="457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AutoShape 7"/>
            <p:cNvSpPr>
              <a:spLocks noChangeAspect="1" noChangeArrowheads="1"/>
            </p:cNvSpPr>
            <p:nvPr/>
          </p:nvSpPr>
          <p:spPr bwMode="auto">
            <a:xfrm>
              <a:off x="2380" y="2502"/>
              <a:ext cx="1458" cy="858"/>
            </a:xfrm>
            <a:prstGeom prst="triangle">
              <a:avLst>
                <a:gd name="adj" fmla="val 50000"/>
              </a:avLst>
            </a:prstGeom>
            <a:solidFill>
              <a:schemeClr val="accent6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45720" rIns="457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8" name="Rectangle 9"/>
            <p:cNvSpPr>
              <a:spLocks noChangeAspect="1" noChangeArrowheads="1"/>
            </p:cNvSpPr>
            <p:nvPr/>
          </p:nvSpPr>
          <p:spPr bwMode="auto">
            <a:xfrm>
              <a:off x="3351" y="1789"/>
              <a:ext cx="1531" cy="618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lIns="45720" rIns="457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0"/>
            <p:cNvSpPr>
              <a:spLocks noChangeAspect="1" noChangeArrowheads="1"/>
            </p:cNvSpPr>
            <p:nvPr/>
          </p:nvSpPr>
          <p:spPr bwMode="auto">
            <a:xfrm>
              <a:off x="1140" y="2411"/>
              <a:ext cx="3935" cy="70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Rectangle 4"/>
            <p:cNvSpPr>
              <a:spLocks noChangeAspect="1" noChangeArrowheads="1"/>
            </p:cNvSpPr>
            <p:nvPr/>
          </p:nvSpPr>
          <p:spPr bwMode="auto">
            <a:xfrm rot="1350694">
              <a:off x="1568" y="1440"/>
              <a:ext cx="1531" cy="6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45720" rIns="457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i="0" u="none" strike="noStrike" kern="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Datensicherheit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Rectangle 6"/>
            <p:cNvSpPr>
              <a:spLocks noChangeAspect="1" noChangeArrowheads="1"/>
            </p:cNvSpPr>
            <p:nvPr/>
          </p:nvSpPr>
          <p:spPr bwMode="auto">
            <a:xfrm rot="1350694">
              <a:off x="1141" y="2399"/>
              <a:ext cx="3935" cy="69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45720" rIns="457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Rectangle 11"/>
            <p:cNvSpPr>
              <a:spLocks noChangeAspect="1" noChangeArrowheads="1"/>
            </p:cNvSpPr>
            <p:nvPr/>
          </p:nvSpPr>
          <p:spPr bwMode="auto">
            <a:xfrm rot="1350694">
              <a:off x="3408" y="2176"/>
              <a:ext cx="1531" cy="62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lIns="45720" rIns="4572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 err="1" smtClean="0">
                  <a:solidFill>
                    <a:sysClr val="windowText" lastClr="000000"/>
                  </a:solidFill>
                </a:rPr>
                <a:t>Vernetzung</a:t>
              </a:r>
              <a:endParaRPr kumimoji="0" lang="en-US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42876" y="4556075"/>
            <a:ext cx="4313954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de-DE" sz="1600" smtClean="0">
                <a:solidFill>
                  <a:schemeClr val="bg1"/>
                </a:solidFill>
              </a:rPr>
              <a:t>Aspekte des Verbraucherschutz</a:t>
            </a:r>
            <a:endParaRPr lang="de-DE" sz="1600" baseline="30000">
              <a:solidFill>
                <a:schemeClr val="bg1"/>
              </a:solidFill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42876" y="4894212"/>
            <a:ext cx="4313954" cy="165058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76213" indent="-176213">
              <a:buFont typeface="Wingdings" pitchFamily="2" charset="2"/>
              <a:buChar char="§"/>
            </a:pPr>
            <a:r>
              <a:rPr lang="de-DE" b="0" dirty="0" smtClean="0"/>
              <a:t>Vernetzung als</a:t>
            </a:r>
          </a:p>
          <a:p>
            <a:pPr marL="633413" lvl="1" indent="-176213">
              <a:buFont typeface="Wingdings" pitchFamily="2" charset="2"/>
              <a:buChar char="§"/>
            </a:pPr>
            <a:r>
              <a:rPr lang="de-DE" b="0" dirty="0" smtClean="0"/>
              <a:t>Treiber von Datenlecks und -diffusion</a:t>
            </a:r>
          </a:p>
          <a:p>
            <a:pPr marL="633413" lvl="1" indent="-176213">
              <a:buFont typeface="Wingdings" pitchFamily="2" charset="2"/>
              <a:buChar char="§"/>
            </a:pPr>
            <a:r>
              <a:rPr lang="de-DE" b="0" dirty="0" smtClean="0"/>
              <a:t>Voraussetzung konvergente, plattformübergreifende Dienste</a:t>
            </a:r>
          </a:p>
          <a:p>
            <a:pPr marL="176213" indent="-176213">
              <a:buFont typeface="Wingdings" pitchFamily="2" charset="2"/>
              <a:buChar char="§"/>
            </a:pPr>
            <a:r>
              <a:rPr lang="de-DE" b="0" dirty="0" smtClean="0"/>
              <a:t>Sich ändernde Verhalten des Verbrauchers</a:t>
            </a:r>
          </a:p>
          <a:p>
            <a:pPr marL="633413" lvl="1" indent="-176213">
              <a:buFont typeface="Wingdings" pitchFamily="2" charset="2"/>
              <a:buChar char="§"/>
            </a:pPr>
            <a:r>
              <a:rPr lang="de-DE" b="0" dirty="0" smtClean="0"/>
              <a:t>Persönliche Offenheit (</a:t>
            </a:r>
            <a:r>
              <a:rPr lang="de-DE" b="0" dirty="0" err="1" smtClean="0"/>
              <a:t>social</a:t>
            </a:r>
            <a:r>
              <a:rPr lang="de-DE" b="0" dirty="0" smtClean="0"/>
              <a:t> </a:t>
            </a:r>
            <a:r>
              <a:rPr lang="de-DE" b="0" dirty="0" err="1" smtClean="0"/>
              <a:t>communities</a:t>
            </a:r>
            <a:r>
              <a:rPr lang="de-DE" b="0" dirty="0" smtClean="0"/>
              <a:t>)</a:t>
            </a:r>
          </a:p>
          <a:p>
            <a:pPr marL="633413" lvl="1" indent="-176213">
              <a:buFont typeface="Wingdings" pitchFamily="2" charset="2"/>
              <a:buChar char="§"/>
            </a:pPr>
            <a:r>
              <a:rPr lang="de-DE" b="0" dirty="0" smtClean="0"/>
              <a:t>Geforderter Schutz bzgl. Missbrauch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r="47686"/>
          <a:stretch>
            <a:fillRect/>
          </a:stretch>
        </p:blipFill>
        <p:spPr bwMode="auto">
          <a:xfrm>
            <a:off x="4788024" y="3429000"/>
            <a:ext cx="2188633" cy="178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1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 err="1" smtClean="0">
                <a:solidFill>
                  <a:srgbClr val="808080"/>
                </a:solidFill>
              </a:rPr>
              <a:t>Quelle</a:t>
            </a:r>
            <a:r>
              <a:rPr lang="en-US" sz="1000" b="0" dirty="0" smtClean="0">
                <a:solidFill>
                  <a:srgbClr val="808080"/>
                </a:solidFill>
              </a:rPr>
              <a:t>:</a:t>
            </a:r>
            <a:r>
              <a:rPr lang="en-US" sz="1000" b="0" dirty="0">
                <a:solidFill>
                  <a:srgbClr val="808080"/>
                </a:solidFill>
              </a:rPr>
              <a:t>	</a:t>
            </a:r>
            <a:r>
              <a:rPr lang="en-US" sz="1000" b="0" dirty="0" err="1" smtClean="0">
                <a:solidFill>
                  <a:srgbClr val="808080"/>
                </a:solidFill>
              </a:rPr>
              <a:t>facebook</a:t>
            </a:r>
            <a:r>
              <a:rPr lang="en-US" sz="1000" b="0" dirty="0" smtClean="0">
                <a:solidFill>
                  <a:srgbClr val="808080"/>
                </a:solidFill>
              </a:rPr>
              <a:t> (2010), BMI (2010); </a:t>
            </a:r>
            <a:r>
              <a:rPr lang="en-US" sz="1000" b="0" dirty="0" err="1" smtClean="0">
                <a:solidFill>
                  <a:srgbClr val="808080"/>
                </a:solidFill>
              </a:rPr>
              <a:t>studiVZ</a:t>
            </a:r>
            <a:r>
              <a:rPr lang="en-US" sz="1000" b="0" dirty="0" smtClean="0">
                <a:solidFill>
                  <a:srgbClr val="808080"/>
                </a:solidFill>
              </a:rPr>
              <a:t> (2010); BMG (2010)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62089" y="3470455"/>
            <a:ext cx="1694561" cy="73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28184" y="4841650"/>
            <a:ext cx="2624118" cy="156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Datensicherheit ist ein anhaltendes Problem, eine Beeinträchtigung der Kommunikation kommt dadurch jedoch nicht zu Stande.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D1B949-10CF-4A1C-8227-A590DB84B01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5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err="1" smtClean="0"/>
              <a:t>Sicherheit</a:t>
            </a:r>
            <a:r>
              <a:rPr lang="en-US" sz="1600" dirty="0" smtClean="0"/>
              <a:t> II/II</a:t>
            </a:r>
            <a:endParaRPr lang="de-DE" sz="1600" dirty="0"/>
          </a:p>
        </p:txBody>
      </p:sp>
      <p:sp>
        <p:nvSpPr>
          <p:cNvPr id="6" name="Text Box 1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 smtClean="0">
                <a:solidFill>
                  <a:srgbClr val="808080"/>
                </a:solidFill>
              </a:rPr>
              <a:t>Source:	Delphi </a:t>
            </a:r>
            <a:r>
              <a:rPr lang="en-US" sz="1000" b="0" dirty="0" err="1" smtClean="0">
                <a:solidFill>
                  <a:srgbClr val="808080"/>
                </a:solidFill>
              </a:rPr>
              <a:t>Studie</a:t>
            </a:r>
            <a:r>
              <a:rPr lang="en-US" sz="1000" b="0" dirty="0" smtClean="0">
                <a:solidFill>
                  <a:srgbClr val="808080"/>
                </a:solidFill>
              </a:rPr>
              <a:t> </a:t>
            </a:r>
            <a:r>
              <a:rPr lang="en-US" sz="1000" b="0" dirty="0" err="1" smtClean="0">
                <a:solidFill>
                  <a:srgbClr val="808080"/>
                </a:solidFill>
              </a:rPr>
              <a:t>Münchner</a:t>
            </a:r>
            <a:r>
              <a:rPr lang="en-US" sz="1000" b="0" dirty="0" smtClean="0">
                <a:solidFill>
                  <a:srgbClr val="808080"/>
                </a:solidFill>
              </a:rPr>
              <a:t> </a:t>
            </a:r>
            <a:r>
              <a:rPr lang="en-US" sz="1000" b="0" dirty="0" err="1" smtClean="0">
                <a:solidFill>
                  <a:srgbClr val="808080"/>
                </a:solidFill>
              </a:rPr>
              <a:t>Kreis</a:t>
            </a:r>
            <a:r>
              <a:rPr lang="en-US" sz="1000" b="0" dirty="0" smtClean="0">
                <a:solidFill>
                  <a:srgbClr val="808080"/>
                </a:solidFill>
              </a:rPr>
              <a:t> (2009)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graphicFrame>
        <p:nvGraphicFramePr>
          <p:cNvPr id="7" name="Object 42"/>
          <p:cNvGraphicFramePr>
            <a:graphicFrameLocks/>
          </p:cNvGraphicFramePr>
          <p:nvPr/>
        </p:nvGraphicFramePr>
        <p:xfrm>
          <a:off x="3203848" y="2412999"/>
          <a:ext cx="5763940" cy="1923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Rechteck 7"/>
          <p:cNvSpPr/>
          <p:nvPr/>
        </p:nvSpPr>
        <p:spPr>
          <a:xfrm>
            <a:off x="142874" y="2327275"/>
            <a:ext cx="2762251" cy="200932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These: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Die Kontrolle des Einzelnen über die Verwendung seiner persönlichen Daten im Internet ist in &lt;Land&gt; gewährleistet </a:t>
            </a:r>
            <a:br>
              <a:rPr lang="de-DE" b="0" dirty="0" smtClean="0"/>
            </a:br>
            <a:r>
              <a:rPr lang="de-DE" b="0" dirty="0" smtClean="0"/>
              <a:t>(das Prinzip der informationellen Selbstbestimmung).</a:t>
            </a:r>
            <a:endParaRPr lang="de-DE" b="0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2875" y="1989138"/>
            <a:ext cx="8853488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de-DE" sz="1600" dirty="0" smtClean="0">
                <a:solidFill>
                  <a:schemeClr val="bg1"/>
                </a:solidFill>
              </a:rPr>
              <a:t>Datensicherheit und informationellen Selbstbestimmung 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2875" y="2327275"/>
            <a:ext cx="8853488" cy="403068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 marL="193675" indent="-193675" eaLnBrk="1" hangingPunct="1">
              <a:spcBef>
                <a:spcPts val="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§"/>
              <a:tabLst>
                <a:tab pos="792163" algn="l"/>
                <a:tab pos="1584325" algn="l"/>
                <a:tab pos="3044825" algn="l"/>
                <a:tab pos="4216400" algn="l"/>
                <a:tab pos="5973763" algn="l"/>
              </a:tabLst>
            </a:pPr>
            <a:endParaRPr lang="en-US" b="0" dirty="0" smtClean="0"/>
          </a:p>
        </p:txBody>
      </p:sp>
      <p:graphicFrame>
        <p:nvGraphicFramePr>
          <p:cNvPr id="13" name="Object 42"/>
          <p:cNvGraphicFramePr>
            <a:graphicFrameLocks/>
          </p:cNvGraphicFramePr>
          <p:nvPr/>
        </p:nvGraphicFramePr>
        <p:xfrm>
          <a:off x="3218135" y="4336604"/>
          <a:ext cx="5763939" cy="209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hteck 13"/>
          <p:cNvSpPr/>
          <p:nvPr/>
        </p:nvSpPr>
        <p:spPr bwMode="auto">
          <a:xfrm>
            <a:off x="7820025" y="2409825"/>
            <a:ext cx="1147762" cy="391477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42874" y="4336604"/>
            <a:ext cx="2762251" cy="2012009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>
              <a:spcBef>
                <a:spcPct val="50000"/>
              </a:spcBef>
            </a:pPr>
            <a:r>
              <a:rPr lang="de-DE" dirty="0" smtClean="0"/>
              <a:t>These:</a:t>
            </a:r>
            <a:r>
              <a:rPr lang="de-DE" b="0" dirty="0" smtClean="0"/>
              <a:t/>
            </a:r>
            <a:br>
              <a:rPr lang="de-DE" b="0" dirty="0" smtClean="0"/>
            </a:br>
            <a:r>
              <a:rPr lang="de-DE" b="0" dirty="0" smtClean="0"/>
              <a:t> Sicherheitsprobleme im Internet haben sich so verschärft, dass weltweit die private und geschäftliche Kommunikation über das Internet massiv beeinträchtigt ist.</a:t>
            </a:r>
            <a:endParaRPr lang="de-DE" b="0" dirty="0"/>
          </a:p>
        </p:txBody>
      </p:sp>
      <p:sp>
        <p:nvSpPr>
          <p:cNvPr id="16" name="AutoShap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084227" y="3172580"/>
            <a:ext cx="1808089" cy="288925"/>
          </a:xfrm>
          <a:prstGeom prst="flowChartMerg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87313" algn="ctr" eaLnBrk="1" hangingPunct="1"/>
            <a:endParaRPr 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" name="AutoShap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6200000">
            <a:off x="2084227" y="5252481"/>
            <a:ext cx="1808089" cy="288925"/>
          </a:xfrm>
          <a:prstGeom prst="flowChartMerg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87313" algn="ctr" eaLnBrk="1" hangingPunct="1"/>
            <a:endParaRPr 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8" name="Rechteck 17"/>
          <p:cNvSpPr/>
          <p:nvPr/>
        </p:nvSpPr>
        <p:spPr bwMode="auto">
          <a:xfrm>
            <a:off x="3132735" y="2381250"/>
            <a:ext cx="5839815" cy="2019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19" name="Rechteck 18"/>
          <p:cNvSpPr/>
          <p:nvPr/>
        </p:nvSpPr>
        <p:spPr bwMode="auto">
          <a:xfrm>
            <a:off x="3132735" y="4338838"/>
            <a:ext cx="5839815" cy="20002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dirty="0" smtClean="0"/>
              <a:t>Die Bedienungsfreundlichkeit elektronischer Geräte steigt, eine</a:t>
            </a:r>
            <a:br>
              <a:rPr lang="de-DE" dirty="0" smtClean="0"/>
            </a:br>
            <a:r>
              <a:rPr lang="de-DE" dirty="0" smtClean="0"/>
              <a:t>intuitive </a:t>
            </a:r>
            <a:r>
              <a:rPr lang="de-DE" dirty="0" err="1" smtClean="0"/>
              <a:t>Bedienbarkeit</a:t>
            </a:r>
            <a:r>
              <a:rPr lang="de-DE" dirty="0" smtClean="0"/>
              <a:t> aller Geräte ist jedoch nicht in Sicht.</a:t>
            </a:r>
            <a:endParaRPr lang="de-DE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8DF67F-079F-44D9-BFF9-9B629BD7982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AcnSubjectTitle_ID_320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42875" y="136366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sz="1600" dirty="0" err="1" smtClean="0"/>
              <a:t>Bedienbarkeit</a:t>
            </a:r>
            <a:endParaRPr lang="de-DE" sz="1600" dirty="0"/>
          </a:p>
        </p:txBody>
      </p:sp>
      <p:sp>
        <p:nvSpPr>
          <p:cNvPr id="4" name="Text Box 17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875" y="6621463"/>
            <a:ext cx="8029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marL="533400" indent="-533400" eaLnBrk="0" hangingPunct="0">
              <a:spcAft>
                <a:spcPct val="30000"/>
              </a:spcAft>
            </a:pPr>
            <a:r>
              <a:rPr lang="en-US" sz="1000" b="0" dirty="0" smtClean="0">
                <a:solidFill>
                  <a:srgbClr val="808080"/>
                </a:solidFill>
              </a:rPr>
              <a:t>Source:	Nielsen (1993); Pictures© Apple und © Sony; Delphi </a:t>
            </a:r>
            <a:r>
              <a:rPr lang="en-US" sz="1000" b="0" dirty="0" err="1" smtClean="0">
                <a:solidFill>
                  <a:srgbClr val="808080"/>
                </a:solidFill>
              </a:rPr>
              <a:t>Studie</a:t>
            </a:r>
            <a:r>
              <a:rPr lang="en-US" sz="1000" b="0" dirty="0" smtClean="0">
                <a:solidFill>
                  <a:srgbClr val="808080"/>
                </a:solidFill>
              </a:rPr>
              <a:t> </a:t>
            </a:r>
            <a:r>
              <a:rPr lang="en-US" sz="1000" b="0" dirty="0" err="1" smtClean="0">
                <a:solidFill>
                  <a:srgbClr val="808080"/>
                </a:solidFill>
              </a:rPr>
              <a:t>Münchner</a:t>
            </a:r>
            <a:r>
              <a:rPr lang="en-US" sz="1000" b="0" dirty="0" smtClean="0">
                <a:solidFill>
                  <a:srgbClr val="808080"/>
                </a:solidFill>
              </a:rPr>
              <a:t> </a:t>
            </a:r>
            <a:r>
              <a:rPr lang="en-US" sz="1000" b="0" dirty="0" err="1" smtClean="0">
                <a:solidFill>
                  <a:srgbClr val="808080"/>
                </a:solidFill>
              </a:rPr>
              <a:t>Kreis</a:t>
            </a:r>
            <a:r>
              <a:rPr lang="en-US" sz="1000" b="0" dirty="0" smtClean="0">
                <a:solidFill>
                  <a:srgbClr val="808080"/>
                </a:solidFill>
              </a:rPr>
              <a:t> (2009)</a:t>
            </a:r>
            <a:endParaRPr lang="en-US" sz="1000" b="0" dirty="0">
              <a:solidFill>
                <a:srgbClr val="808080"/>
              </a:solidFill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1240071" y="3621663"/>
            <a:ext cx="726008" cy="655484"/>
            <a:chOff x="895236" y="2472303"/>
            <a:chExt cx="1956063" cy="1522843"/>
          </a:xfrm>
        </p:grpSpPr>
        <p:sp>
          <p:nvSpPr>
            <p:cNvPr id="6" name="Eingekerbter Pfeil nach rechts 5"/>
            <p:cNvSpPr/>
            <p:nvPr/>
          </p:nvSpPr>
          <p:spPr bwMode="auto">
            <a:xfrm>
              <a:off x="1108124" y="2472303"/>
              <a:ext cx="1743175" cy="843472"/>
            </a:xfrm>
            <a:prstGeom prst="notchedRightArrow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  <p:sp>
          <p:nvSpPr>
            <p:cNvPr id="7" name="Eingekerbter Pfeil nach rechts 6"/>
            <p:cNvSpPr/>
            <p:nvPr/>
          </p:nvSpPr>
          <p:spPr bwMode="auto">
            <a:xfrm flipH="1">
              <a:off x="895236" y="3151674"/>
              <a:ext cx="1743175" cy="843472"/>
            </a:xfrm>
            <a:prstGeom prst="notchedRightArrow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36000" tIns="36000" rIns="36000" bIns="360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64" charset="-128"/>
              </a:endParaRPr>
            </a:p>
          </p:txBody>
        </p:sp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917" y="3429000"/>
            <a:ext cx="717474" cy="117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0" name="Gruppieren 19"/>
          <p:cNvGrpSpPr/>
          <p:nvPr/>
        </p:nvGrpSpPr>
        <p:grpSpPr>
          <a:xfrm>
            <a:off x="142873" y="5410473"/>
            <a:ext cx="8867776" cy="1001339"/>
            <a:chOff x="142873" y="4330729"/>
            <a:chExt cx="8867776" cy="1001339"/>
          </a:xfrm>
        </p:grpSpPr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42876" y="4330729"/>
              <a:ext cx="8853487" cy="338137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lIns="36000" tIns="36000" rIns="36000" bIns="36000" anchor="ctr"/>
            <a:lstStyle/>
            <a:p>
              <a:pPr algn="ctr" eaLnBrk="0" hangingPunct="0"/>
              <a:r>
                <a:rPr lang="en-US" sz="1600" dirty="0" err="1" smtClean="0">
                  <a:solidFill>
                    <a:schemeClr val="bg1"/>
                  </a:solidFill>
                </a:rPr>
                <a:t>Wesentliche</a:t>
              </a:r>
              <a:r>
                <a:rPr lang="en-US" sz="1600" dirty="0" smtClean="0">
                  <a:solidFill>
                    <a:schemeClr val="bg1"/>
                  </a:solidFill>
                </a:rPr>
                <a:t> </a:t>
              </a:r>
              <a:r>
                <a:rPr lang="en-US" sz="1600" dirty="0" err="1" smtClean="0">
                  <a:solidFill>
                    <a:schemeClr val="bg1"/>
                  </a:solidFill>
                </a:rPr>
                <a:t>Einflussfaktoren</a:t>
              </a:r>
              <a:r>
                <a:rPr lang="en-US" sz="1600" dirty="0" smtClean="0">
                  <a:solidFill>
                    <a:schemeClr val="bg1"/>
                  </a:solidFill>
                </a:rPr>
                <a:t> “Usability”</a:t>
              </a:r>
              <a:endParaRPr lang="en-US" sz="1600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2" name="Richtungspfeil 300"/>
            <p:cNvSpPr>
              <a:spLocks noChangeArrowheads="1"/>
            </p:cNvSpPr>
            <p:nvPr/>
          </p:nvSpPr>
          <p:spPr bwMode="auto">
            <a:xfrm>
              <a:off x="142873" y="4766400"/>
              <a:ext cx="1633547" cy="565668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19050" algn="ctr">
              <a:solidFill>
                <a:schemeClr val="accent5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US" dirty="0" err="1" smtClean="0"/>
                <a:t>Learnability</a:t>
              </a:r>
              <a:endParaRPr lang="en-US" dirty="0"/>
            </a:p>
          </p:txBody>
        </p:sp>
        <p:sp>
          <p:nvSpPr>
            <p:cNvPr id="13" name="Richtungspfeil 300"/>
            <p:cNvSpPr>
              <a:spLocks noChangeArrowheads="1"/>
            </p:cNvSpPr>
            <p:nvPr/>
          </p:nvSpPr>
          <p:spPr bwMode="auto">
            <a:xfrm>
              <a:off x="1951430" y="4766400"/>
              <a:ext cx="1633547" cy="565668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19050" algn="ctr">
              <a:solidFill>
                <a:schemeClr val="accent5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de-DE" dirty="0" smtClean="0"/>
                <a:t>Efficiency</a:t>
              </a:r>
              <a:endParaRPr lang="de-DE" dirty="0"/>
            </a:p>
          </p:txBody>
        </p:sp>
        <p:sp>
          <p:nvSpPr>
            <p:cNvPr id="14" name="Richtungspfeil 300"/>
            <p:cNvSpPr>
              <a:spLocks noChangeArrowheads="1"/>
            </p:cNvSpPr>
            <p:nvPr/>
          </p:nvSpPr>
          <p:spPr bwMode="auto">
            <a:xfrm>
              <a:off x="3759987" y="4766400"/>
              <a:ext cx="1633547" cy="565668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19050" algn="ctr">
              <a:solidFill>
                <a:schemeClr val="accent5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US" smtClean="0"/>
                <a:t>Memorability</a:t>
              </a:r>
              <a:endParaRPr lang="en-US"/>
            </a:p>
          </p:txBody>
        </p:sp>
        <p:sp>
          <p:nvSpPr>
            <p:cNvPr id="15" name="Richtungspfeil 300"/>
            <p:cNvSpPr>
              <a:spLocks noChangeArrowheads="1"/>
            </p:cNvSpPr>
            <p:nvPr/>
          </p:nvSpPr>
          <p:spPr bwMode="auto">
            <a:xfrm>
              <a:off x="5568544" y="4766400"/>
              <a:ext cx="1633547" cy="565668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19050" algn="ctr">
              <a:solidFill>
                <a:schemeClr val="accent5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US" smtClean="0"/>
                <a:t>Error</a:t>
              </a:r>
              <a:br>
                <a:rPr lang="en-US" smtClean="0"/>
              </a:br>
              <a:r>
                <a:rPr lang="en-US" smtClean="0"/>
                <a:t>Proneness</a:t>
              </a:r>
              <a:endParaRPr lang="en-US"/>
            </a:p>
          </p:txBody>
        </p:sp>
        <p:sp>
          <p:nvSpPr>
            <p:cNvPr id="16" name="Richtungspfeil 300"/>
            <p:cNvSpPr>
              <a:spLocks noChangeArrowheads="1"/>
            </p:cNvSpPr>
            <p:nvPr/>
          </p:nvSpPr>
          <p:spPr bwMode="auto">
            <a:xfrm>
              <a:off x="7377102" y="4766400"/>
              <a:ext cx="1633547" cy="565668"/>
            </a:xfrm>
            <a:prstGeom prst="homePlate">
              <a:avLst>
                <a:gd name="adj" fmla="val 0"/>
              </a:avLst>
            </a:prstGeom>
            <a:solidFill>
              <a:schemeClr val="accent3"/>
            </a:solidFill>
            <a:ln w="19050" algn="ctr">
              <a:solidFill>
                <a:schemeClr val="accent5"/>
              </a:solidFill>
              <a:round/>
              <a:headEnd/>
              <a:tailEnd/>
            </a:ln>
          </p:spPr>
          <p:txBody>
            <a:bodyPr lIns="36000" tIns="36000" rIns="36000" bIns="36000" anchor="ctr"/>
            <a:lstStyle/>
            <a:p>
              <a:pPr algn="ctr" eaLnBrk="0" hangingPunct="0"/>
              <a:r>
                <a:rPr lang="en-US" smtClean="0"/>
                <a:t>Satisfaction</a:t>
              </a:r>
              <a:endParaRPr lang="en-US"/>
            </a:p>
          </p:txBody>
        </p:sp>
      </p:grpSp>
      <p:graphicFrame>
        <p:nvGraphicFramePr>
          <p:cNvPr id="19" name="Object 42"/>
          <p:cNvGraphicFramePr>
            <a:graphicFrameLocks/>
          </p:cNvGraphicFramePr>
          <p:nvPr/>
        </p:nvGraphicFramePr>
        <p:xfrm>
          <a:off x="3851919" y="1937744"/>
          <a:ext cx="5144443" cy="3291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2682" y="3491595"/>
            <a:ext cx="1143174" cy="117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hteck 25"/>
          <p:cNvSpPr/>
          <p:nvPr/>
        </p:nvSpPr>
        <p:spPr bwMode="auto">
          <a:xfrm>
            <a:off x="7848600" y="1989137"/>
            <a:ext cx="1147762" cy="2678113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  <p:sp>
        <p:nvSpPr>
          <p:cNvPr id="30" name="Rectangle 5"/>
          <p:cNvSpPr>
            <a:spLocks noChangeArrowheads="1"/>
          </p:cNvSpPr>
          <p:nvPr/>
        </p:nvSpPr>
        <p:spPr bwMode="auto">
          <a:xfrm>
            <a:off x="142876" y="1989138"/>
            <a:ext cx="3267074" cy="338137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wrap="none" lIns="36000" tIns="36000" rIns="36000" bIns="36000" anchor="ctr"/>
          <a:lstStyle/>
          <a:p>
            <a:pPr algn="ctr" eaLnBrk="0" hangingPunct="0"/>
            <a:r>
              <a:rPr lang="de-DE" sz="1600" dirty="0" smtClean="0">
                <a:solidFill>
                  <a:schemeClr val="bg1"/>
                </a:solidFill>
              </a:rPr>
              <a:t>These</a:t>
            </a:r>
            <a:endParaRPr lang="en-US" sz="1600" baseline="30000" dirty="0">
              <a:solidFill>
                <a:schemeClr val="bg1"/>
              </a:solidFill>
            </a:endParaRP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42876" y="2327275"/>
            <a:ext cx="3267074" cy="254188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36000" tIns="36000" rIns="36000" bIns="36000" anchor="t"/>
          <a:lstStyle/>
          <a:p>
            <a:pPr>
              <a:spcBef>
                <a:spcPct val="50000"/>
              </a:spcBef>
            </a:pPr>
            <a:r>
              <a:rPr lang="de-DE" b="0" dirty="0" smtClean="0"/>
              <a:t> Jeder Nutzer ist in der Lage, elektronische Geräte des täglichen privaten Lebens ohne eine Bedienungs-</a:t>
            </a:r>
            <a:r>
              <a:rPr lang="de-DE" b="0" dirty="0" err="1" smtClean="0"/>
              <a:t>anleitung</a:t>
            </a:r>
            <a:r>
              <a:rPr lang="de-DE" b="0" dirty="0" smtClean="0"/>
              <a:t> intuitiv zu bedienen.</a:t>
            </a:r>
          </a:p>
        </p:txBody>
      </p:sp>
      <p:sp>
        <p:nvSpPr>
          <p:cNvPr id="32" name="AutoShape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 rot="16200000">
            <a:off x="2204963" y="3284685"/>
            <a:ext cx="2880024" cy="288925"/>
          </a:xfrm>
          <a:prstGeom prst="flowChartMerg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87313" algn="ctr" eaLnBrk="1" hangingPunct="1"/>
            <a:endParaRPr 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3" name="AutoShap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6388" y="5013176"/>
            <a:ext cx="3253561" cy="288925"/>
          </a:xfrm>
          <a:prstGeom prst="flowChartMerge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marL="87313" algn="ctr" eaLnBrk="1" hangingPunct="1"/>
            <a:endParaRPr lang="en-US" sz="10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4" name="Rechteck 33"/>
          <p:cNvSpPr/>
          <p:nvPr/>
        </p:nvSpPr>
        <p:spPr bwMode="auto">
          <a:xfrm>
            <a:off x="3500512" y="1937744"/>
            <a:ext cx="5586338" cy="329145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6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15,25;30,25;44,62504;62,37496;72,5;87,5;102,625;124,75;142,375;"/>
  <p:tag name="VCT-BULLETVISIBILITY" val="G*****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4.07.2009 19:59:34"/>
  <p:tag name="VCTMASTER" val="Leere Präsentation"/>
  <p:tag name="VCTLAYOUT" val="title"/>
  <p:tag name="VCT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8.10.2009 00:18:41"/>
  <p:tag name="PLACEHFMT" val="3"/>
  <p:tag name="VCT-BODYINDENTATION" val="0;0;"/>
  <p:tag name="VCT-BULLETVISIBILITY" val="L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8.10.2009 00:18:42"/>
  <p:tag name="PLACEHFMT" val="4"/>
  <p:tag name="VCT-BODYINDENTATION" val="0;0;"/>
  <p:tag name="VCT-BULLETVISIBILITY" val="L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CC.fGI_U.8rOp0BBPQ6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.v2zrAZ7E28GfZpFLvc5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QeqH3rpx0OmBgjKcR0Q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gl8upj6UW8FhrSfSZKW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0W.O3p.EuS0EBF9k.0B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CWoC9BUkCPeD1M516M_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4.07.2009 19:59:34"/>
  <p:tag name="VCTMASTER" val="Leere Präsentation"/>
  <p:tag name="VCT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AiHjGTVF0KyAkWj4RR5b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ookKb7gU297tA..gzCG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dWH1WjEEeRjn9fslDI2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KLDuIJMkqE60yNZ2hUH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wV5rf4p0ES7MTgbPX_cV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i8rcYClk0WpLlqk48.mU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aRaLI94oUiVkAqRFiusD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"/>
  <p:tag name="VCT-BULLETVISIBILITY" val="L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CC.fGI_U.8rOp0BBPQ6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CC.fGI_U.8rOp0BBPQ6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CC.fGI_U.8rOp0BBPQ6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4.07.2009 19:59:34"/>
  <p:tag name="VCTMASTER" val="Leere Präsentation"/>
  <p:tag name="VCTLAYOUT" val="title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CC.fGI_U.8rOp0BBPQ6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FCC.fGI_U.8rOp0BBPQ6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10.04.2007 15:47:0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kOdgphhTEWNBFQdwTxM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8.10.2009 00:18:41"/>
  <p:tag name="PLACEHFMT" val="3"/>
  <p:tag name="VCT-BODYINDENTATION" val="0;0;"/>
  <p:tag name="VCT-BULLETVISIBILITY" val="L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Backup"/>
  <p:tag name="DATE" val="18.10.2009 00:18:42"/>
  <p:tag name="PLACEHFMT" val="4"/>
  <p:tag name="VCT-BODYINDENTATION" val="0;0;"/>
  <p:tag name="VCT-BULLETVISIBILITY" val="L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15,25;30,25;44,62504;62,37496;72,5;87,5;102,625;124,75;142,375;"/>
  <p:tag name="VCT-BULLETVISIBILITY" val="G*****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14.07.2009 19:59:34"/>
  <p:tag name="VCTMASTER" val="Leere Präsentation"/>
  <p:tag name="VCT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"/>
  <p:tag name="VCT-BULLETVISIBILITY" val="L "/>
</p:tagLst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99"/>
      </a:dk2>
      <a:lt2>
        <a:srgbClr val="C0C0C0"/>
      </a:lt2>
      <a:accent1>
        <a:srgbClr val="556594"/>
      </a:accent1>
      <a:accent2>
        <a:srgbClr val="7288C7"/>
      </a:accent2>
      <a:accent3>
        <a:srgbClr val="FFFFFF"/>
      </a:accent3>
      <a:accent4>
        <a:srgbClr val="000000"/>
      </a:accent4>
      <a:accent5>
        <a:srgbClr val="B4B8C8"/>
      </a:accent5>
      <a:accent6>
        <a:srgbClr val="677BB4"/>
      </a:accent6>
      <a:hlink>
        <a:srgbClr val="BFC6DB"/>
      </a:hlink>
      <a:folHlink>
        <a:srgbClr val="FF00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99"/>
        </a:dk2>
        <a:lt2>
          <a:srgbClr val="C0C0C0"/>
        </a:lt2>
        <a:accent1>
          <a:srgbClr val="556594"/>
        </a:accent1>
        <a:accent2>
          <a:srgbClr val="7288C7"/>
        </a:accent2>
        <a:accent3>
          <a:srgbClr val="FFFFFF"/>
        </a:accent3>
        <a:accent4>
          <a:srgbClr val="000000"/>
        </a:accent4>
        <a:accent5>
          <a:srgbClr val="B4B8C8"/>
        </a:accent5>
        <a:accent6>
          <a:srgbClr val="677BB4"/>
        </a:accent6>
        <a:hlink>
          <a:srgbClr val="BFC6DB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ere Präsentation">
  <a:themeElements>
    <a:clrScheme name="Leere Präsentation 1">
      <a:dk1>
        <a:srgbClr val="000000"/>
      </a:dk1>
      <a:lt1>
        <a:srgbClr val="FFFFFF"/>
      </a:lt1>
      <a:dk2>
        <a:srgbClr val="000099"/>
      </a:dk2>
      <a:lt2>
        <a:srgbClr val="C0C0C0"/>
      </a:lt2>
      <a:accent1>
        <a:srgbClr val="556594"/>
      </a:accent1>
      <a:accent2>
        <a:srgbClr val="7288C7"/>
      </a:accent2>
      <a:accent3>
        <a:srgbClr val="FFFFFF"/>
      </a:accent3>
      <a:accent4>
        <a:srgbClr val="000000"/>
      </a:accent4>
      <a:accent5>
        <a:srgbClr val="B4B8C8"/>
      </a:accent5>
      <a:accent6>
        <a:srgbClr val="677BB4"/>
      </a:accent6>
      <a:hlink>
        <a:srgbClr val="BFC6DB"/>
      </a:hlink>
      <a:folHlink>
        <a:srgbClr val="FF00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6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99"/>
        </a:dk2>
        <a:lt2>
          <a:srgbClr val="C0C0C0"/>
        </a:lt2>
        <a:accent1>
          <a:srgbClr val="556594"/>
        </a:accent1>
        <a:accent2>
          <a:srgbClr val="7288C7"/>
        </a:accent2>
        <a:accent3>
          <a:srgbClr val="FFFFFF"/>
        </a:accent3>
        <a:accent4>
          <a:srgbClr val="000000"/>
        </a:accent4>
        <a:accent5>
          <a:srgbClr val="B4B8C8"/>
        </a:accent5>
        <a:accent6>
          <a:srgbClr val="677BB4"/>
        </a:accent6>
        <a:hlink>
          <a:srgbClr val="BFC6DB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IOM Master 2007</Template>
  <TotalTime>0</TotalTime>
  <Words>738</Words>
  <Application>Microsoft Office PowerPoint</Application>
  <PresentationFormat>Bildschirmpräsentation (4:3)</PresentationFormat>
  <Paragraphs>216</Paragraphs>
  <Slides>12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Leere Präsentation</vt:lpstr>
      <vt:lpstr>1_Leere Präsentation</vt:lpstr>
      <vt:lpstr>Münchner Kreis: Next Generation Communication Herausforderungen für die “Digitale Gesellschaft”</vt:lpstr>
      <vt:lpstr>Konvergenz als Ausgangspunkt der Digitalen Gesellschaft.</vt:lpstr>
      <vt:lpstr>Neue Möglichkeiten der Kommunikation stellen die Marktteilnehmer vor (jeweils) neue Herausforderungen.</vt:lpstr>
      <vt:lpstr>Der Zugang zu Breitbandnetzen ist Voraussetzung für eine Teilnahme an der Informationsgesellschaft.</vt:lpstr>
      <vt:lpstr>Strategien zur Etablierung industrieübergeifender, geschlossener Standards behindern eine nachhaltige Entwicklung.</vt:lpstr>
      <vt:lpstr>Die Frage der Netzneutralität ist zunächst auf Europäischer Ebene im Sinne des Verbrauchers geklärt.</vt:lpstr>
      <vt:lpstr>Verbraucherschutz ist ein Spannungsverhältnis zwischen Datensicherheit und Vernetzung.</vt:lpstr>
      <vt:lpstr>Datensicherheit ist ein anhaltendes Problem, eine Beeinträchtigung der Kommunikation kommt dadurch jedoch nicht zu Stande.</vt:lpstr>
      <vt:lpstr>Die Bedienungsfreundlichkeit elektronischer Geräte steigt, eine intuitive Bedienbarkeit aller Geräte ist jedoch nicht in Sicht.</vt:lpstr>
      <vt:lpstr>Die Bedeutung klassischer Medien wird auch zukünftig hoch sein.</vt:lpstr>
      <vt:lpstr>Die Herausforderung der digitalen Agenda 2020 besteht in der Festlegung konkreter Maßnahmen und deren rascher Umsetzung.</vt:lpstr>
      <vt:lpstr>Vielen Dank!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Folienmaster für die Institute der digitalen Industrie</dc:title>
  <dc:subject>Folienmaster Hess/Kretschmer/Picot</dc:subject>
  <dc:creator>Nico Grove</dc:creator>
  <cp:lastModifiedBy>AP</cp:lastModifiedBy>
  <cp:revision>721</cp:revision>
  <cp:lastPrinted>2007-04-11T13:49:11Z</cp:lastPrinted>
  <dcterms:created xsi:type="dcterms:W3CDTF">2008-07-25T18:15:41Z</dcterms:created>
  <dcterms:modified xsi:type="dcterms:W3CDTF">2010-06-15T13:06:02Z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Nico Grove</vt:lpwstr>
  </property>
</Properties>
</file>