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477" r:id="rId2"/>
    <p:sldId id="464" r:id="rId3"/>
    <p:sldId id="506" r:id="rId4"/>
    <p:sldId id="474" r:id="rId5"/>
    <p:sldId id="466" r:id="rId6"/>
    <p:sldId id="470" r:id="rId7"/>
    <p:sldId id="500" r:id="rId8"/>
    <p:sldId id="504" r:id="rId9"/>
    <p:sldId id="503" r:id="rId10"/>
    <p:sldId id="499" r:id="rId11"/>
    <p:sldId id="501" r:id="rId12"/>
    <p:sldId id="467" r:id="rId13"/>
    <p:sldId id="457" r:id="rId14"/>
    <p:sldId id="505" r:id="rId15"/>
    <p:sldId id="447" r:id="rId16"/>
    <p:sldId id="468" r:id="rId17"/>
    <p:sldId id="502" r:id="rId18"/>
    <p:sldId id="497" r:id="rId19"/>
  </p:sldIdLst>
  <p:sldSz cx="9144000" cy="6858000" type="screen4x3"/>
  <p:notesSz cx="6805613" cy="99393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721A5"/>
    <a:srgbClr val="CC0000"/>
    <a:srgbClr val="A50021"/>
    <a:srgbClr val="FF5050"/>
    <a:srgbClr val="FF7C80"/>
    <a:srgbClr val="FF9999"/>
    <a:srgbClr val="58668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8500" autoAdjust="0"/>
  </p:normalViewPr>
  <p:slideViewPr>
    <p:cSldViewPr snapToObjects="1">
      <p:cViewPr varScale="1">
        <p:scale>
          <a:sx n="78" d="100"/>
          <a:sy n="78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2628" y="-108"/>
      </p:cViewPr>
      <p:guideLst>
        <p:guide orient="horz" pos="313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ico%20Grove\Desktop\OECD%20Overall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6.1876330787181084E-2"/>
          <c:y val="0.16258950501644412"/>
          <c:w val="0.89266963230030327"/>
          <c:h val="0.61172089951595454"/>
        </c:manualLayout>
      </c:layout>
      <c:barChart>
        <c:barDir val="col"/>
        <c:grouping val="stacked"/>
        <c:ser>
          <c:idx val="0"/>
          <c:order val="0"/>
          <c:tx>
            <c:strRef>
              <c:f>Select!$C$4</c:f>
              <c:strCache>
                <c:ptCount val="1"/>
                <c:pt idx="0">
                  <c:v>DSL</c:v>
                </c:pt>
              </c:strCache>
            </c:strRef>
          </c:tx>
          <c:spPr>
            <a:solidFill>
              <a:srgbClr val="CCCCFF"/>
            </a:solidFill>
            <a:ln w="25400">
              <a:noFill/>
            </a:ln>
          </c:spPr>
          <c:cat>
            <c:strRef>
              <c:f>Select!$B$5:$B$44</c:f>
              <c:strCache>
                <c:ptCount val="40"/>
                <c:pt idx="0">
                  <c:v>2003</c:v>
                </c:pt>
                <c:pt idx="1">
                  <c:v>2006</c:v>
                </c:pt>
                <c:pt idx="2">
                  <c:v>2007</c:v>
                </c:pt>
                <c:pt idx="3">
                  <c:v>Netherlands</c:v>
                </c:pt>
                <c:pt idx="7">
                  <c:v>Korea</c:v>
                </c:pt>
                <c:pt idx="11">
                  <c:v>Finland</c:v>
                </c:pt>
                <c:pt idx="15">
                  <c:v>Germany</c:v>
                </c:pt>
                <c:pt idx="19">
                  <c:v>France</c:v>
                </c:pt>
                <c:pt idx="23">
                  <c:v>UK</c:v>
                </c:pt>
                <c:pt idx="27">
                  <c:v>USA</c:v>
                </c:pt>
                <c:pt idx="31">
                  <c:v>Australia</c:v>
                </c:pt>
                <c:pt idx="35">
                  <c:v>Japan</c:v>
                </c:pt>
                <c:pt idx="39">
                  <c:v>Turkey</c:v>
                </c:pt>
              </c:strCache>
            </c:strRef>
          </c:cat>
          <c:val>
            <c:numRef>
              <c:f>Select!$C$5:$C$44</c:f>
              <c:numCache>
                <c:formatCode>0.0</c:formatCode>
                <c:ptCount val="40"/>
                <c:pt idx="0">
                  <c:v>5.8185404339250475</c:v>
                </c:pt>
                <c:pt idx="1">
                  <c:v>19.472910026967369</c:v>
                </c:pt>
                <c:pt idx="2">
                  <c:v>20.745364420782085</c:v>
                </c:pt>
                <c:pt idx="3">
                  <c:v>22.506082725060828</c:v>
                </c:pt>
                <c:pt idx="4">
                  <c:v>13.718503912363067</c:v>
                </c:pt>
                <c:pt idx="5">
                  <c:v>11.365113678717854</c:v>
                </c:pt>
                <c:pt idx="6">
                  <c:v>9.5314926392943704</c:v>
                </c:pt>
                <c:pt idx="7">
                  <c:v>7.2228917645606598</c:v>
                </c:pt>
                <c:pt idx="8">
                  <c:v>7.7824669096489547</c:v>
                </c:pt>
                <c:pt idx="9">
                  <c:v>23.503841680806847</c:v>
                </c:pt>
                <c:pt idx="10">
                  <c:v>25.596718758900927</c:v>
                </c:pt>
                <c:pt idx="11">
                  <c:v>24.863542254846589</c:v>
                </c:pt>
                <c:pt idx="12">
                  <c:v>5.4509040232670865</c:v>
                </c:pt>
                <c:pt idx="13">
                  <c:v>16.434603680330021</c:v>
                </c:pt>
                <c:pt idx="14">
                  <c:v>22.51900055848289</c:v>
                </c:pt>
                <c:pt idx="15">
                  <c:v>26.66829030686797</c:v>
                </c:pt>
                <c:pt idx="16">
                  <c:v>5.3019432983911265</c:v>
                </c:pt>
                <c:pt idx="17">
                  <c:v>19.138023424940691</c:v>
                </c:pt>
                <c:pt idx="18">
                  <c:v>23.419389038776487</c:v>
                </c:pt>
                <c:pt idx="19">
                  <c:v>27.487437656152029</c:v>
                </c:pt>
                <c:pt idx="20">
                  <c:v>3.0792421052631527</c:v>
                </c:pt>
                <c:pt idx="21">
                  <c:v>16.484031352751646</c:v>
                </c:pt>
                <c:pt idx="22">
                  <c:v>20.083590768671627</c:v>
                </c:pt>
                <c:pt idx="23">
                  <c:v>22.756343928280359</c:v>
                </c:pt>
                <c:pt idx="24">
                  <c:v>3.2668952367865054</c:v>
                </c:pt>
                <c:pt idx="25">
                  <c:v>8.4528136660037028</c:v>
                </c:pt>
                <c:pt idx="26">
                  <c:v>9.9747262642871206</c:v>
                </c:pt>
                <c:pt idx="27">
                  <c:v>10.290987393647251</c:v>
                </c:pt>
                <c:pt idx="28">
                  <c:v>2.1697169716971696</c:v>
                </c:pt>
                <c:pt idx="29">
                  <c:v>14.97865097196445</c:v>
                </c:pt>
                <c:pt idx="30">
                  <c:v>18.393520080998986</c:v>
                </c:pt>
                <c:pt idx="31">
                  <c:v>19.387375662359393</c:v>
                </c:pt>
                <c:pt idx="32">
                  <c:v>8.0489989735070679</c:v>
                </c:pt>
                <c:pt idx="33">
                  <c:v>11.141666079688196</c:v>
                </c:pt>
                <c:pt idx="34">
                  <c:v>10.278311876345127</c:v>
                </c:pt>
                <c:pt idx="35">
                  <c:v>8.4854196034207447</c:v>
                </c:pt>
                <c:pt idx="36">
                  <c:v>7.997514194514288E-2</c:v>
                </c:pt>
                <c:pt idx="37">
                  <c:v>3.7792923055574832</c:v>
                </c:pt>
                <c:pt idx="38">
                  <c:v>5.9463304509632291</c:v>
                </c:pt>
                <c:pt idx="39">
                  <c:v>8.5208275299314735</c:v>
                </c:pt>
              </c:numCache>
            </c:numRef>
          </c:val>
        </c:ser>
        <c:ser>
          <c:idx val="1"/>
          <c:order val="1"/>
          <c:tx>
            <c:strRef>
              <c:f>Select!$D$4</c:f>
              <c:strCache>
                <c:ptCount val="1"/>
                <c:pt idx="0">
                  <c:v>Cable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cat>
            <c:strRef>
              <c:f>Select!$B$5:$B$44</c:f>
              <c:strCache>
                <c:ptCount val="40"/>
                <c:pt idx="0">
                  <c:v>2003</c:v>
                </c:pt>
                <c:pt idx="1">
                  <c:v>2006</c:v>
                </c:pt>
                <c:pt idx="2">
                  <c:v>2007</c:v>
                </c:pt>
                <c:pt idx="3">
                  <c:v>Netherlands</c:v>
                </c:pt>
                <c:pt idx="7">
                  <c:v>Korea</c:v>
                </c:pt>
                <c:pt idx="11">
                  <c:v>Finland</c:v>
                </c:pt>
                <c:pt idx="15">
                  <c:v>Germany</c:v>
                </c:pt>
                <c:pt idx="19">
                  <c:v>France</c:v>
                </c:pt>
                <c:pt idx="23">
                  <c:v>UK</c:v>
                </c:pt>
                <c:pt idx="27">
                  <c:v>USA</c:v>
                </c:pt>
                <c:pt idx="31">
                  <c:v>Australia</c:v>
                </c:pt>
                <c:pt idx="35">
                  <c:v>Japan</c:v>
                </c:pt>
                <c:pt idx="39">
                  <c:v>Turkey</c:v>
                </c:pt>
              </c:strCache>
            </c:strRef>
          </c:cat>
          <c:val>
            <c:numRef>
              <c:f>Select!$D$5:$D$44</c:f>
              <c:numCache>
                <c:formatCode>0.0</c:formatCode>
                <c:ptCount val="40"/>
                <c:pt idx="0">
                  <c:v>5.9726331360946832</c:v>
                </c:pt>
                <c:pt idx="1">
                  <c:v>11.951458690855604</c:v>
                </c:pt>
                <c:pt idx="2">
                  <c:v>13.40799216694205</c:v>
                </c:pt>
                <c:pt idx="3">
                  <c:v>13.686131386861314</c:v>
                </c:pt>
                <c:pt idx="4">
                  <c:v>8.2274637454355535</c:v>
                </c:pt>
                <c:pt idx="5">
                  <c:v>10.670033544539702</c:v>
                </c:pt>
                <c:pt idx="6">
                  <c:v>10.541164047456363</c:v>
                </c:pt>
                <c:pt idx="7">
                  <c:v>10.513249120497047</c:v>
                </c:pt>
                <c:pt idx="8">
                  <c:v>1.6382121619029375</c:v>
                </c:pt>
                <c:pt idx="9">
                  <c:v>3.4527463728050938</c:v>
                </c:pt>
                <c:pt idx="10">
                  <c:v>3.9800239257163472</c:v>
                </c:pt>
                <c:pt idx="11">
                  <c:v>4.0560888386975291</c:v>
                </c:pt>
                <c:pt idx="12">
                  <c:v>7.2709646146388876E-2</c:v>
                </c:pt>
                <c:pt idx="13">
                  <c:v>0.53356616220411268</c:v>
                </c:pt>
                <c:pt idx="14">
                  <c:v>1.1958817958866519</c:v>
                </c:pt>
                <c:pt idx="15">
                  <c:v>2.4354603019970775</c:v>
                </c:pt>
                <c:pt idx="16">
                  <c:v>0.63999987000261715</c:v>
                </c:pt>
                <c:pt idx="17">
                  <c:v>1.1004363469340888</c:v>
                </c:pt>
                <c:pt idx="18">
                  <c:v>1.1436447215387189</c:v>
                </c:pt>
                <c:pt idx="19">
                  <c:v>1.5595709308455061</c:v>
                </c:pt>
                <c:pt idx="20">
                  <c:v>2.2969263157894741</c:v>
                </c:pt>
                <c:pt idx="21">
                  <c:v>5.079046132385673</c:v>
                </c:pt>
                <c:pt idx="22">
                  <c:v>5.6397336989741218</c:v>
                </c:pt>
                <c:pt idx="23">
                  <c:v>6.100030969845144</c:v>
                </c:pt>
                <c:pt idx="24">
                  <c:v>5.6500066990741535</c:v>
                </c:pt>
                <c:pt idx="25">
                  <c:v>10.270377885714083</c:v>
                </c:pt>
                <c:pt idx="26">
                  <c:v>11.956458095006239</c:v>
                </c:pt>
                <c:pt idx="27">
                  <c:v>13.840835191393925</c:v>
                </c:pt>
                <c:pt idx="28">
                  <c:v>1.2561256125612559</c:v>
                </c:pt>
                <c:pt idx="29">
                  <c:v>3.3002197909543813</c:v>
                </c:pt>
                <c:pt idx="30">
                  <c:v>4.1511981100236319</c:v>
                </c:pt>
                <c:pt idx="31">
                  <c:v>4.327414706702605</c:v>
                </c:pt>
                <c:pt idx="32">
                  <c:v>1.9393663952859652</c:v>
                </c:pt>
                <c:pt idx="33">
                  <c:v>2.7917282994059782</c:v>
                </c:pt>
                <c:pt idx="34">
                  <c:v>2.9955014674232037</c:v>
                </c:pt>
                <c:pt idx="35">
                  <c:v>3.2746577702596875</c:v>
                </c:pt>
                <c:pt idx="36">
                  <c:v>6.0309030818338612E-2</c:v>
                </c:pt>
                <c:pt idx="37">
                  <c:v>3.8581835842642076E-2</c:v>
                </c:pt>
                <c:pt idx="38">
                  <c:v>4.8778185201401064E-2</c:v>
                </c:pt>
                <c:pt idx="39">
                  <c:v>0.13898901222583324</c:v>
                </c:pt>
              </c:numCache>
            </c:numRef>
          </c:val>
        </c:ser>
        <c:ser>
          <c:idx val="2"/>
          <c:order val="2"/>
          <c:tx>
            <c:strRef>
              <c:f>Select!$E$4</c:f>
              <c:strCache>
                <c:ptCount val="1"/>
                <c:pt idx="0">
                  <c:v>Fibre/LAN 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cat>
            <c:strRef>
              <c:f>Select!$B$5:$B$44</c:f>
              <c:strCache>
                <c:ptCount val="40"/>
                <c:pt idx="0">
                  <c:v>2003</c:v>
                </c:pt>
                <c:pt idx="1">
                  <c:v>2006</c:v>
                </c:pt>
                <c:pt idx="2">
                  <c:v>2007</c:v>
                </c:pt>
                <c:pt idx="3">
                  <c:v>Netherlands</c:v>
                </c:pt>
                <c:pt idx="7">
                  <c:v>Korea</c:v>
                </c:pt>
                <c:pt idx="11">
                  <c:v>Finland</c:v>
                </c:pt>
                <c:pt idx="15">
                  <c:v>Germany</c:v>
                </c:pt>
                <c:pt idx="19">
                  <c:v>France</c:v>
                </c:pt>
                <c:pt idx="23">
                  <c:v>UK</c:v>
                </c:pt>
                <c:pt idx="27">
                  <c:v>USA</c:v>
                </c:pt>
                <c:pt idx="31">
                  <c:v>Australia</c:v>
                </c:pt>
                <c:pt idx="35">
                  <c:v>Japan</c:v>
                </c:pt>
                <c:pt idx="39">
                  <c:v>Turkey</c:v>
                </c:pt>
              </c:strCache>
            </c:strRef>
          </c:cat>
          <c:val>
            <c:numRef>
              <c:f>Select!$E$5:$E$44</c:f>
              <c:numCache>
                <c:formatCode>0.0</c:formatCode>
                <c:ptCount val="40"/>
                <c:pt idx="0">
                  <c:v>0</c:v>
                </c:pt>
                <c:pt idx="1">
                  <c:v>0.39838195636185419</c:v>
                </c:pt>
                <c:pt idx="2">
                  <c:v>0.39777247414478989</c:v>
                </c:pt>
                <c:pt idx="3">
                  <c:v>1.0614355231143553</c:v>
                </c:pt>
                <c:pt idx="4">
                  <c:v>0</c:v>
                </c:pt>
                <c:pt idx="5">
                  <c:v>7.0395059427672155</c:v>
                </c:pt>
                <c:pt idx="6">
                  <c:v>10.383928608402178</c:v>
                </c:pt>
                <c:pt idx="7">
                  <c:v>15.052582961301876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8.0370189965903532E-2</c:v>
                </c:pt>
                <c:pt idx="16">
                  <c:v>0</c:v>
                </c:pt>
                <c:pt idx="17">
                  <c:v>0</c:v>
                </c:pt>
                <c:pt idx="18">
                  <c:v>4.3148641912794432E-2</c:v>
                </c:pt>
                <c:pt idx="19">
                  <c:v>7.7978546542275304E-2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5.3626731866340789E-3</c:v>
                </c:pt>
                <c:pt idx="24">
                  <c:v>0</c:v>
                </c:pt>
                <c:pt idx="25">
                  <c:v>0.31056468819625438</c:v>
                </c:pt>
                <c:pt idx="26">
                  <c:v>0.63792411108850733</c:v>
                </c:pt>
                <c:pt idx="27">
                  <c:v>1.5857274676631778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6.2144459314565665</c:v>
                </c:pt>
                <c:pt idx="34">
                  <c:v>8.8663290941107427</c:v>
                </c:pt>
                <c:pt idx="35">
                  <c:v>12.442976850546639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2.8137705932835323E-3</c:v>
                </c:pt>
              </c:numCache>
            </c:numRef>
          </c:val>
        </c:ser>
        <c:ser>
          <c:idx val="3"/>
          <c:order val="3"/>
          <c:tx>
            <c:strRef>
              <c:f>Select!$F$4</c:f>
              <c:strCache>
                <c:ptCount val="1"/>
                <c:pt idx="0">
                  <c:v>Other </c:v>
                </c:pt>
              </c:strCache>
            </c:strRef>
          </c:tx>
          <c:spPr>
            <a:solidFill>
              <a:srgbClr val="003366"/>
            </a:solidFill>
            <a:ln w="25400">
              <a:noFill/>
            </a:ln>
          </c:spPr>
          <c:cat>
            <c:strRef>
              <c:f>Select!$B$5:$B$44</c:f>
              <c:strCache>
                <c:ptCount val="40"/>
                <c:pt idx="0">
                  <c:v>2003</c:v>
                </c:pt>
                <c:pt idx="1">
                  <c:v>2006</c:v>
                </c:pt>
                <c:pt idx="2">
                  <c:v>2007</c:v>
                </c:pt>
                <c:pt idx="3">
                  <c:v>Netherlands</c:v>
                </c:pt>
                <c:pt idx="7">
                  <c:v>Korea</c:v>
                </c:pt>
                <c:pt idx="11">
                  <c:v>Finland</c:v>
                </c:pt>
                <c:pt idx="15">
                  <c:v>Germany</c:v>
                </c:pt>
                <c:pt idx="19">
                  <c:v>France</c:v>
                </c:pt>
                <c:pt idx="23">
                  <c:v>UK</c:v>
                </c:pt>
                <c:pt idx="27">
                  <c:v>USA</c:v>
                </c:pt>
                <c:pt idx="31">
                  <c:v>Australia</c:v>
                </c:pt>
                <c:pt idx="35">
                  <c:v>Japan</c:v>
                </c:pt>
                <c:pt idx="39">
                  <c:v>Turkey</c:v>
                </c:pt>
              </c:strCache>
            </c:strRef>
          </c:cat>
          <c:val>
            <c:numRef>
              <c:f>Select!$F$5:$F$44</c:f>
              <c:numCache>
                <c:formatCode>0.0</c:formatCode>
                <c:ptCount val="40"/>
                <c:pt idx="0">
                  <c:v>1.232741617357002E-3</c:v>
                </c:pt>
                <c:pt idx="1">
                  <c:v>0</c:v>
                </c:pt>
                <c:pt idx="2">
                  <c:v>0.22501682883544488</c:v>
                </c:pt>
                <c:pt idx="3">
                  <c:v>0.83941605839416067</c:v>
                </c:pt>
                <c:pt idx="4">
                  <c:v>2.2770912884715759</c:v>
                </c:pt>
                <c:pt idx="5">
                  <c:v>2.9299705967615079E-3</c:v>
                </c:pt>
                <c:pt idx="6">
                  <c:v>7.8886887384309714E-4</c:v>
                </c:pt>
                <c:pt idx="7">
                  <c:v>1.8803875984940471E-3</c:v>
                </c:pt>
                <c:pt idx="8">
                  <c:v>6.1384999040859443E-2</c:v>
                </c:pt>
                <c:pt idx="9">
                  <c:v>0.26882232941221368</c:v>
                </c:pt>
                <c:pt idx="10">
                  <c:v>1.129825494179973</c:v>
                </c:pt>
                <c:pt idx="11">
                  <c:v>0.81121776773950649</c:v>
                </c:pt>
                <c:pt idx="12">
                  <c:v>6.4226854095976824E-2</c:v>
                </c:pt>
                <c:pt idx="13">
                  <c:v>0.11229142413659313</c:v>
                </c:pt>
                <c:pt idx="14">
                  <c:v>5.5848286914503643E-2</c:v>
                </c:pt>
                <c:pt idx="15">
                  <c:v>9.376522162688769E-2</c:v>
                </c:pt>
                <c:pt idx="16">
                  <c:v>0</c:v>
                </c:pt>
                <c:pt idx="17">
                  <c:v>1.4353517568705509E-2</c:v>
                </c:pt>
                <c:pt idx="18">
                  <c:v>0</c:v>
                </c:pt>
                <c:pt idx="19">
                  <c:v>0</c:v>
                </c:pt>
                <c:pt idx="20">
                  <c:v>1.4315789473684209E-2</c:v>
                </c:pt>
                <c:pt idx="21">
                  <c:v>1.411538078315454E-2</c:v>
                </c:pt>
                <c:pt idx="22">
                  <c:v>5.7819701650339575E-2</c:v>
                </c:pt>
                <c:pt idx="23">
                  <c:v>5.8679706601466965E-2</c:v>
                </c:pt>
                <c:pt idx="24">
                  <c:v>0.7813473727605339</c:v>
                </c:pt>
                <c:pt idx="25">
                  <c:v>0.5621601944201946</c:v>
                </c:pt>
                <c:pt idx="26">
                  <c:v>0.73043060637088086</c:v>
                </c:pt>
                <c:pt idx="27">
                  <c:v>0.93686643964942584</c:v>
                </c:pt>
                <c:pt idx="28">
                  <c:v>6.8006800680068008E-2</c:v>
                </c:pt>
                <c:pt idx="29">
                  <c:v>0.96157077268731084</c:v>
                </c:pt>
                <c:pt idx="30">
                  <c:v>0.74345499252688019</c:v>
                </c:pt>
                <c:pt idx="31">
                  <c:v>1.1806265687459341</c:v>
                </c:pt>
                <c:pt idx="32">
                  <c:v>0.70072559728567163</c:v>
                </c:pt>
                <c:pt idx="33">
                  <c:v>9.0629475710831235E-3</c:v>
                </c:pt>
                <c:pt idx="34">
                  <c:v>9.8493445509685272E-3</c:v>
                </c:pt>
                <c:pt idx="35">
                  <c:v>1.6946245653604006E-2</c:v>
                </c:pt>
                <c:pt idx="36">
                  <c:v>0</c:v>
                </c:pt>
                <c:pt idx="37">
                  <c:v>3.0991466037604942E-2</c:v>
                </c:pt>
                <c:pt idx="38">
                  <c:v>1.9284971541155892E-2</c:v>
                </c:pt>
                <c:pt idx="39">
                  <c:v>4.4126957329169006E-2</c:v>
                </c:pt>
              </c:numCache>
            </c:numRef>
          </c:val>
        </c:ser>
        <c:gapWidth val="50"/>
        <c:overlap val="100"/>
        <c:axId val="97671040"/>
        <c:axId val="97672576"/>
      </c:barChart>
      <c:lineChart>
        <c:grouping val="standard"/>
        <c:ser>
          <c:idx val="4"/>
          <c:order val="4"/>
          <c:tx>
            <c:strRef>
              <c:f>Select!$I$4</c:f>
              <c:strCache>
                <c:ptCount val="1"/>
                <c:pt idx="0">
                  <c:v>OECD average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Select!$B$8:$B$44</c:f>
              <c:strCache>
                <c:ptCount val="37"/>
                <c:pt idx="0">
                  <c:v>Netherlands</c:v>
                </c:pt>
                <c:pt idx="4">
                  <c:v>Korea</c:v>
                </c:pt>
                <c:pt idx="8">
                  <c:v>Finland</c:v>
                </c:pt>
                <c:pt idx="12">
                  <c:v>Germany</c:v>
                </c:pt>
                <c:pt idx="16">
                  <c:v>France</c:v>
                </c:pt>
                <c:pt idx="20">
                  <c:v>UK</c:v>
                </c:pt>
                <c:pt idx="24">
                  <c:v>USA</c:v>
                </c:pt>
                <c:pt idx="28">
                  <c:v>Australia</c:v>
                </c:pt>
                <c:pt idx="32">
                  <c:v>Japan</c:v>
                </c:pt>
                <c:pt idx="36">
                  <c:v>Turkey</c:v>
                </c:pt>
              </c:strCache>
            </c:strRef>
          </c:cat>
          <c:val>
            <c:numRef>
              <c:f>Select!$I$8:$I$44</c:f>
              <c:numCache>
                <c:formatCode>General</c:formatCode>
                <c:ptCount val="37"/>
                <c:pt idx="0" formatCode="0.0">
                  <c:v>23.33306869363933</c:v>
                </c:pt>
                <c:pt idx="4" formatCode="0.0">
                  <c:v>23.33306869363933</c:v>
                </c:pt>
                <c:pt idx="8" formatCode="0.0">
                  <c:v>23.33306869363933</c:v>
                </c:pt>
                <c:pt idx="12" formatCode="0.0">
                  <c:v>23.33306869363933</c:v>
                </c:pt>
                <c:pt idx="16" formatCode="0.0">
                  <c:v>23.33306869363933</c:v>
                </c:pt>
                <c:pt idx="20" formatCode="0.0">
                  <c:v>23.33306869363933</c:v>
                </c:pt>
                <c:pt idx="24" formatCode="0.0">
                  <c:v>23.33306869363933</c:v>
                </c:pt>
                <c:pt idx="28" formatCode="0.0">
                  <c:v>23.33306869363933</c:v>
                </c:pt>
                <c:pt idx="32" formatCode="0.0">
                  <c:v>23.33306869363933</c:v>
                </c:pt>
                <c:pt idx="36" formatCode="0.0">
                  <c:v>23.33306869363933</c:v>
                </c:pt>
              </c:numCache>
            </c:numRef>
          </c:val>
        </c:ser>
        <c:marker val="1"/>
        <c:axId val="97671040"/>
        <c:axId val="97672576"/>
      </c:lineChart>
      <c:catAx>
        <c:axId val="976710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97672576"/>
        <c:crosses val="autoZero"/>
        <c:auto val="1"/>
        <c:lblAlgn val="ctr"/>
        <c:lblOffset val="100"/>
        <c:tickLblSkip val="1"/>
        <c:tickMarkSkip val="1"/>
      </c:catAx>
      <c:valAx>
        <c:axId val="97672576"/>
        <c:scaling>
          <c:orientation val="minMax"/>
          <c:max val="40"/>
        </c:scaling>
        <c:axPos val="l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97671040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2418519990254586"/>
          <c:y val="0.16861288039632027"/>
          <c:w val="0.42715167153516886"/>
          <c:h val="5.1431879366256865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0.05741</cdr:x>
      <cdr:y>0.06202</cdr:y>
    </cdr:from>
    <cdr:to>
      <cdr:x>0.96104</cdr:x>
      <cdr:y>0.14028</cdr:y>
    </cdr:to>
    <cdr:sp macro="" textlink="">
      <cdr:nvSpPr>
        <cdr:cNvPr id="5121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5481" y="262210"/>
          <a:ext cx="6539965" cy="3308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1000" b="1" i="0" strike="noStrike" dirty="0" smtClean="0">
              <a:solidFill>
                <a:srgbClr val="000000"/>
              </a:solidFill>
              <a:latin typeface="Arial"/>
              <a:cs typeface="Arial"/>
            </a:rPr>
            <a:t>Selected </a:t>
          </a:r>
          <a:r>
            <a:rPr lang="en-US" sz="1000" b="1" i="0" strike="noStrike" dirty="0">
              <a:solidFill>
                <a:srgbClr val="000000"/>
              </a:solidFill>
              <a:latin typeface="Arial"/>
              <a:cs typeface="Arial"/>
            </a:rPr>
            <a:t>OECD Fixed broadband subscribers per 100 inhabitants, by </a:t>
          </a:r>
          <a:r>
            <a:rPr lang="en-US" sz="1000" b="1" i="0" strike="noStrike" dirty="0" smtClean="0">
              <a:solidFill>
                <a:srgbClr val="000000"/>
              </a:solidFill>
              <a:latin typeface="Arial"/>
              <a:cs typeface="Arial"/>
            </a:rPr>
            <a:t>technology,</a:t>
          </a:r>
          <a:br>
            <a:rPr lang="en-US" sz="1000" b="1" i="0" strike="noStrike" dirty="0" smtClean="0">
              <a:solidFill>
                <a:srgbClr val="000000"/>
              </a:solidFill>
              <a:latin typeface="Arial"/>
              <a:cs typeface="Arial"/>
            </a:rPr>
          </a:br>
          <a:r>
            <a:rPr lang="en-US" sz="1000" b="1" i="0" strike="noStrike" dirty="0" smtClean="0">
              <a:solidFill>
                <a:srgbClr val="000000"/>
              </a:solidFill>
              <a:latin typeface="Arial"/>
              <a:cs typeface="Arial"/>
            </a:rPr>
            <a:t>December </a:t>
          </a:r>
          <a:r>
            <a:rPr lang="en-US" sz="1000" b="1" i="0" strike="noStrike" dirty="0">
              <a:solidFill>
                <a:srgbClr val="000000"/>
              </a:solidFill>
              <a:latin typeface="Arial"/>
              <a:cs typeface="Arial"/>
            </a:rPr>
            <a:t>2003,2006,2007,</a:t>
          </a:r>
          <a:r>
            <a:rPr lang="en-US" sz="1000" b="1" i="0" strike="noStrike" baseline="0" dirty="0">
              <a:solidFill>
                <a:srgbClr val="000000"/>
              </a:solidFill>
              <a:latin typeface="Arial"/>
              <a:cs typeface="Arial"/>
            </a:rPr>
            <a:t>2009</a:t>
          </a:r>
          <a:endParaRPr lang="en-US" sz="1000" b="0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0.77411</cdr:x>
      <cdr:y>0.32423</cdr:y>
    </cdr:from>
    <cdr:to>
      <cdr:x>0.96231</cdr:x>
      <cdr:y>0.40439</cdr:y>
    </cdr:to>
    <cdr:sp macro="" textlink="">
      <cdr:nvSpPr>
        <cdr:cNvPr id="5123" name="Text Box 10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02606" y="1370745"/>
          <a:ext cx="1362085" cy="3388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r>
            <a:rPr lang="en-US" sz="1200" b="1" i="0" strike="noStrike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OECD </a:t>
          </a:r>
          <a:r>
            <a:rPr lang="en-US" sz="1200" b="1" i="0" strike="noStrike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rPr>
            <a:t> Ø: 22,8 %</a:t>
          </a:r>
          <a:endParaRPr lang="en-US" sz="1200" b="1" i="0" strike="noStrike" dirty="0">
            <a:solidFill>
              <a:schemeClr val="accent1">
                <a:lumMod val="75000"/>
              </a:schemeClr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" name="Gerade Verbindung 4"/>
        <cdr:cNvSpPr/>
      </cdr:nvSpPr>
      <cdr:spPr bwMode="auto">
        <a:xfrm xmlns:a="http://schemas.openxmlformats.org/drawingml/2006/main">
          <a:off x="-704193" y="-1412776"/>
          <a:ext cx="0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C0C0C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36000" tIns="36000" rIns="36000" bIns="3600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21232" cy="5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09" tIns="44156" rIns="88309" bIns="4415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669" y="3"/>
            <a:ext cx="2921232" cy="5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09" tIns="44156" rIns="88309" bIns="4415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72018"/>
            <a:ext cx="2921232" cy="4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09" tIns="44156" rIns="88309" bIns="4415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669" y="9472018"/>
            <a:ext cx="2921232" cy="4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09" tIns="44156" rIns="88309" bIns="4415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909EC425-91EB-4B7B-9FF7-6B78808B8F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841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4" tIns="47825" rIns="95654" bIns="47825" numCol="1" anchor="t" anchorCtr="0" compatLnSpc="1">
            <a:prstTxWarp prst="textNoShape">
              <a:avLst/>
            </a:prstTxWarp>
          </a:bodyPr>
          <a:lstStyle>
            <a:lvl1pPr defTabSz="955151" eaLnBrk="0" hangingPunct="0">
              <a:defRPr sz="13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0"/>
            <a:ext cx="2949841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4" tIns="47825" rIns="95654" bIns="47825" numCol="1" anchor="t" anchorCtr="0" compatLnSpc="1">
            <a:prstTxWarp prst="textNoShape">
              <a:avLst/>
            </a:prstTxWarp>
          </a:bodyPr>
          <a:lstStyle>
            <a:lvl1pPr algn="r" defTabSz="955151" eaLnBrk="0" hangingPunct="0">
              <a:defRPr sz="13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4" y="4720910"/>
            <a:ext cx="4990571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4" tIns="47825" rIns="95654" bIns="47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3404"/>
            <a:ext cx="2949841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4" tIns="47825" rIns="95654" bIns="47825" numCol="1" anchor="b" anchorCtr="0" compatLnSpc="1">
            <a:prstTxWarp prst="textNoShape">
              <a:avLst/>
            </a:prstTxWarp>
          </a:bodyPr>
          <a:lstStyle>
            <a:lvl1pPr defTabSz="955151" eaLnBrk="0" hangingPunct="0">
              <a:defRPr sz="13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3404"/>
            <a:ext cx="2949841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4" tIns="47825" rIns="95654" bIns="47825" numCol="1" anchor="b" anchorCtr="0" compatLnSpc="1">
            <a:prstTxWarp prst="textNoShape">
              <a:avLst/>
            </a:prstTxWarp>
          </a:bodyPr>
          <a:lstStyle>
            <a:lvl1pPr algn="r" defTabSz="955151" eaLnBrk="0" hangingPunct="0">
              <a:defRPr sz="13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7FAD30F3-ED13-48E2-9B14-3352B8B24C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039"/>
            <a:fld id="{DB85380C-5CBB-4A71-B62D-F66226AD8C39}" type="slidenum">
              <a:rPr lang="en-US" smtClean="0">
                <a:ea typeface="ＭＳ Ｐゴシック"/>
                <a:cs typeface="ＭＳ Ｐゴシック"/>
              </a:rPr>
              <a:pPr defTabSz="955039"/>
              <a:t>0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02939-178E-4976-8287-2CE19D1DCEA5}" type="slidenum">
              <a:rPr lang="de-DE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460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10" y="4720684"/>
            <a:ext cx="4991595" cy="4474013"/>
          </a:xfrm>
          <a:noFill/>
          <a:ln/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Gliederung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: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Sollen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wir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uns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so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explizit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auf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kabelspezifische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Herausforderungen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konzentrieren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oder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in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Gliederung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etwas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allgemeiner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sein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z.B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.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mit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dem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Folgepunk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tzusammenpacken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und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im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Verlauf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auch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soweit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wir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was zu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bieten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haben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, auf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Kabel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eingehen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Übrigens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: die Diss. von Mathias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Kempf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enthält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schönes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Strukturmaterial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zur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Kabelbranche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!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Evtl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. das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oder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andere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Bild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darus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nehmen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Regulierung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vor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oder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nach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Beschreibung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Marktsituation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Einführung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: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ist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sinnvoll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, die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Einführung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(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vgl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. die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beiden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Folgefolien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) auf BB und DD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allein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zu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konzentrieren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 Sind BB und DD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nicht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bereits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aktuelle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Herausforderungen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, die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im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Zusammenhang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mit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BB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02939-178E-4976-8287-2CE19D1DCEA5}" type="slidenum">
              <a:rPr lang="de-DE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460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10" y="4720684"/>
            <a:ext cx="4991595" cy="4474013"/>
          </a:xfrm>
          <a:noFill/>
          <a:ln/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Gliederung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: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Sollen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wir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uns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so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explizit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auf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kabelspezifische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Herausforderungen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konzentrieren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oder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in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Gliederung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etwas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allgemeiner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sein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z.B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.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mit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dem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Folgepunk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tzusammenpacken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und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im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Verlauf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auch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soweit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wir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was zu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bieten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haben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, auf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Kabel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eingehen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Übrigens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: die Diss. von Mathias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Kempf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enthält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schönes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Strukturmaterial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zur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Kabelbranche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!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Evtl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. das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oder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andere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Bild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darus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nehmen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Regulierung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vor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oder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nach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Beschreibung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Marktsituation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Einführung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: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ist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sinnvoll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, die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Einführung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(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vgl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. die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beiden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Folgefolien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) auf BB und DD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allein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zu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konzentrieren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 Sind BB und DD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nicht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bereits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aktuelle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Herausforderungen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, die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im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Zusammenhang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mit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BB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AD30F3-ED13-48E2-9B14-3352B8B24C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02939-178E-4976-8287-2CE19D1DCEA5}" type="slidenum">
              <a:rPr lang="de-DE">
                <a:latin typeface="Arial" pitchFamily="34" charset="0"/>
                <a:ea typeface="ＭＳ Ｐゴシック" pitchFamily="34" charset="-128"/>
              </a:rPr>
              <a:pPr/>
              <a:t>11</a:t>
            </a:fld>
            <a:endParaRPr 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460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10" y="4720684"/>
            <a:ext cx="4991595" cy="4474013"/>
          </a:xfrm>
          <a:noFill/>
          <a:ln/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Gliederung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: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Sollen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wir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uns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so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explizit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auf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kabelspezifische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Herausforderungen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konzentrieren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oder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in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Gliederung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etwas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allgemeiner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sein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z.B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.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mit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dem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Folgepunk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tzusammenpacken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und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im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Verlauf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auch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soweit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wir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was zu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bieten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haben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, auf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Kabel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eingehen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Übrigens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: die Diss. von Mathias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Kempf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enthält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schönes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Strukturmaterial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zur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Kabelbranche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!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Evtl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. das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oder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andere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Bild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darus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nehmen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Regulierung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vor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oder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nach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Beschreibung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Marktsituation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Einführung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: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ist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sinnvoll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, die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Einführung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(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vgl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. die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beiden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Folgefolien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) auf BB und DD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allein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zu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konzentrieren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 Sind BB und DD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nicht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bereits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aktuelle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Herausforderungen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, die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im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Zusammenhang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mit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BB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Ja, Schweiz ist wichtig!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AD30F3-ED13-48E2-9B14-3352B8B24C6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F02939-178E-4976-8287-2CE19D1DCEA5}" type="slidenum">
              <a:rPr lang="de-DE">
                <a:latin typeface="Arial" pitchFamily="34" charset="0"/>
                <a:ea typeface="ＭＳ Ｐゴシック" pitchFamily="34" charset="-128"/>
              </a:rPr>
              <a:pPr/>
              <a:t>15</a:t>
            </a:fld>
            <a:endParaRPr 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2050" cy="3729037"/>
          </a:xfrm>
          <a:ln/>
        </p:spPr>
      </p:sp>
      <p:sp>
        <p:nvSpPr>
          <p:cNvPr id="460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10" y="4720684"/>
            <a:ext cx="4991595" cy="4474013"/>
          </a:xfrm>
          <a:noFill/>
          <a:ln/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Gliederung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: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Sollen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wir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uns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so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explizit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auf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kabelspezifische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Herausforderungen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konzentrieren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oder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in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Gliederung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etwas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allgemeiner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sein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z.B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.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mit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dem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Folgepunk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tzusammenpacken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und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im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Verlauf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auch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Arial" pitchFamily="34" charset="0"/>
                <a:ea typeface="ＭＳ Ｐゴシック" pitchFamily="34" charset="-128"/>
              </a:rPr>
              <a:t>soweit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wir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was zu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bieten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haben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, auf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Kabel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eingehen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Übrigens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: die Diss. von Mathias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Kempf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enthält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schönes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Strukturmaterial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zur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Kabelbranche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!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Evtl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. das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oder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andere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Bild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darus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nehmen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Regulierung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vor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oder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nach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Beschreibung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Marktsituation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</a:t>
            </a:r>
          </a:p>
          <a:p>
            <a:pPr eaLnBrk="1" hangingPunct="1"/>
            <a:endParaRPr 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Einführung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: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ist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sinnvoll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, die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Einführung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(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vgl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. die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beiden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Folgefolien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) auf BB und DD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allein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zu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konzentrieren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? Sind BB und DD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nicht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bereits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aktuelle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Herausforderungen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, die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im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Zusammenhang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mit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baseline="0" dirty="0" err="1" smtClean="0">
                <a:latin typeface="Arial" pitchFamily="34" charset="0"/>
                <a:ea typeface="ＭＳ Ｐゴシック" pitchFamily="34" charset="-128"/>
              </a:rPr>
              <a:t>der</a:t>
            </a:r>
            <a:r>
              <a:rPr lang="en-US" baseline="0" dirty="0" smtClean="0">
                <a:latin typeface="Arial" pitchFamily="34" charset="0"/>
                <a:ea typeface="ＭＳ Ｐゴシック" pitchFamily="34" charset="-128"/>
              </a:rPr>
              <a:t> BB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33450" y="1624013"/>
            <a:ext cx="2801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600" b="0">
                <a:solidFill>
                  <a:srgbClr val="808080"/>
                </a:solidFill>
                <a:ea typeface="ＭＳ Ｐゴシック" pitchFamily="64" charset="-128"/>
                <a:cs typeface="+mn-cs"/>
              </a:rPr>
              <a:t>Fakultät für Betriebswirtschaft</a:t>
            </a:r>
          </a:p>
          <a:p>
            <a:pPr eaLnBrk="0" hangingPunct="0">
              <a:defRPr/>
            </a:pPr>
            <a:r>
              <a:rPr lang="de-DE" sz="1600" b="0">
                <a:solidFill>
                  <a:srgbClr val="808080"/>
                </a:solidFill>
                <a:ea typeface="ＭＳ Ｐゴシック" pitchFamily="64" charset="-128"/>
                <a:cs typeface="+mn-cs"/>
              </a:rPr>
              <a:t>Munich School of Management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42875" y="142875"/>
            <a:ext cx="9001125" cy="6715125"/>
            <a:chOff x="90" y="90"/>
            <a:chExt cx="5670" cy="4230"/>
          </a:xfrm>
        </p:grpSpPr>
        <p:pic>
          <p:nvPicPr>
            <p:cNvPr id="6" name="Picture 6" descr="LMU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1" y="287"/>
              <a:ext cx="42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LMU-Schriftzu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8" y="287"/>
              <a:ext cx="42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Siegel_25s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21" y="2381"/>
              <a:ext cx="1939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593" y="90"/>
              <a:ext cx="453" cy="453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a typeface="ＭＳ Ｐゴシック" pitchFamily="64" charset="-128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90" y="90"/>
              <a:ext cx="453" cy="453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64" charset="-128"/>
                <a:cs typeface="+mn-cs"/>
              </a:endParaRPr>
            </a:p>
          </p:txBody>
        </p:sp>
      </p:grpSp>
      <p:pic>
        <p:nvPicPr>
          <p:cNvPr id="11" name="Picture 17" descr="LMU-Schriftzu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5200" y="455613"/>
            <a:ext cx="6731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933450" y="2362200"/>
            <a:ext cx="8062913" cy="698500"/>
          </a:xfrm>
          <a:ln/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3450" y="3200400"/>
            <a:ext cx="6000750" cy="825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2" name="VCT_Marker_ID_12" hidden="1"/>
          <p:cNvSpPr/>
          <p:nvPr userDrawn="1">
            <p:custDataLst>
              <p:tags r:id="rId2"/>
            </p:custDataLst>
          </p:nvPr>
        </p:nvSpPr>
        <p:spPr bwMode="auto">
          <a:xfrm>
            <a:off x="1270000" y="127000"/>
            <a:ext cx="127000" cy="12700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" name="VCT_Backup_ID_17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933450" y="2362200"/>
            <a:ext cx="8062913" cy="6985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i="0" u="none" baseline="0" smtClean="0">
                <a:solidFill>
                  <a:schemeClr val="tx2"/>
                </a:solidFill>
                <a:latin typeface="Arial"/>
              </a:rPr>
              <a:t>Mastertitelformat bearbeiten</a:t>
            </a:r>
            <a:endParaRPr lang="en-US" sz="1800" b="1" i="0" u="none" baseline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8" name="VCT_Backup_ID_18" hidden="1"/>
          <p:cNvSpPr txBox="1"/>
          <p:nvPr userDrawn="1">
            <p:custDataLst>
              <p:tags r:id="rId4"/>
            </p:custDataLst>
          </p:nvPr>
        </p:nvSpPr>
        <p:spPr bwMode="auto">
          <a:xfrm>
            <a:off x="933450" y="3200400"/>
            <a:ext cx="6000750" cy="8255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792163" algn="l"/>
              </a:tabLst>
              <a:defRPr/>
            </a:pPr>
            <a:r>
              <a:rPr lang="en-US" sz="1600" b="0" i="0" u="none" baseline="0" smtClean="0">
                <a:solidFill>
                  <a:schemeClr val="tx1"/>
                </a:solidFill>
                <a:latin typeface="Arial"/>
              </a:rPr>
              <a:t>Master-Untertitelformat bearbeiten</a:t>
            </a:r>
            <a:endParaRPr lang="en-US" sz="1600" b="0" i="0" u="none" baseline="0">
              <a:solidFill>
                <a:schemeClr val="tx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C92B4-3AA5-4D32-BC3E-4C8D9B8B73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3388" y="766763"/>
            <a:ext cx="2212975" cy="57864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2875" y="766763"/>
            <a:ext cx="6488113" cy="57864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3A39-1B43-4C23-A118-8E12EAF37E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B949-10CF-4A1C-8227-A590DB84B0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5" name="Picture 11" descr="mue_kreis_logo Kopie"/>
          <p:cNvPicPr>
            <a:picLocks noChangeAspect="1" noChangeArrowheads="1"/>
          </p:cNvPicPr>
          <p:nvPr userDrawn="1"/>
        </p:nvPicPr>
        <p:blipFill>
          <a:blip r:embed="rId2" cstate="print"/>
          <a:srcRect t="8333" b="4166"/>
          <a:stretch>
            <a:fillRect/>
          </a:stretch>
        </p:blipFill>
        <p:spPr bwMode="auto">
          <a:xfrm>
            <a:off x="8140542" y="766763"/>
            <a:ext cx="87010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D1651-B042-41F4-AD68-920C4E9072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2875" y="1671638"/>
            <a:ext cx="4349750" cy="488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71638"/>
            <a:ext cx="4351338" cy="488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A247-8F3D-4D96-ADC0-C553F31FD7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5BE96-E231-4598-BDF7-C87F4ABFC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A346-4BB3-43D7-B5B8-5F745E747E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DF67F-079F-44D9-BFF9-9B629BD798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E619-58CF-496D-9C2F-F764A2AEB5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DE76-C2D9-450F-8B45-A2F1C5EE82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66763"/>
            <a:ext cx="8853488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142875" y="1671638"/>
            <a:ext cx="8853488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6650" y="6621463"/>
            <a:ext cx="25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 b="0">
                <a:solidFill>
                  <a:srgbClr val="808080"/>
                </a:solidFill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37D8F12C-0EDE-4B5C-A7A9-825126349B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397000" y="142875"/>
            <a:ext cx="4651375" cy="55721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ＭＳ Ｐゴシック" pitchFamily="64" charset="-128"/>
              <a:cs typeface="+mn-cs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69938" y="142875"/>
            <a:ext cx="558800" cy="557213"/>
            <a:chOff x="481" y="90"/>
            <a:chExt cx="352" cy="351"/>
          </a:xfrm>
        </p:grpSpPr>
        <p:pic>
          <p:nvPicPr>
            <p:cNvPr id="13326" name="Picture 7" descr="LMU-Schriftzu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3" y="243"/>
              <a:ext cx="32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64" name="Rectangle 8"/>
            <p:cNvSpPr>
              <a:spLocks noChangeArrowheads="1"/>
            </p:cNvSpPr>
            <p:nvPr userDrawn="1"/>
          </p:nvSpPr>
          <p:spPr bwMode="auto">
            <a:xfrm>
              <a:off x="481" y="90"/>
              <a:ext cx="352" cy="351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a typeface="ＭＳ Ｐゴシック" pitchFamily="64" charset="-128"/>
                <a:cs typeface="+mn-cs"/>
              </a:endParaRPr>
            </a:p>
          </p:txBody>
        </p:sp>
      </p:grpSp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42875" y="142875"/>
            <a:ext cx="558800" cy="557213"/>
            <a:chOff x="90" y="90"/>
            <a:chExt cx="352" cy="351"/>
          </a:xfrm>
        </p:grpSpPr>
        <p:pic>
          <p:nvPicPr>
            <p:cNvPr id="13324" name="Picture 10" descr="LMU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9" y="243"/>
              <a:ext cx="32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67" name="Rectangle 11"/>
            <p:cNvSpPr>
              <a:spLocks noChangeArrowheads="1"/>
            </p:cNvSpPr>
            <p:nvPr userDrawn="1"/>
          </p:nvSpPr>
          <p:spPr bwMode="auto">
            <a:xfrm>
              <a:off x="90" y="90"/>
              <a:ext cx="352" cy="351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64" charset="-128"/>
                <a:cs typeface="+mn-cs"/>
              </a:endParaRPr>
            </a:p>
          </p:txBody>
        </p:sp>
      </p:grpSp>
      <p:pic>
        <p:nvPicPr>
          <p:cNvPr id="13320" name="Picture 12" descr="Siegel_50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80413" y="146050"/>
            <a:ext cx="61277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6116638" y="142875"/>
            <a:ext cx="2878137" cy="557213"/>
          </a:xfrm>
          <a:prstGeom prst="rect">
            <a:avLst/>
          </a:prstGeom>
          <a:noFill/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72000" tIns="0" rIns="0" bIns="50400" anchor="b"/>
          <a:lstStyle/>
          <a:p>
            <a:pPr eaLnBrk="0" hangingPunct="0">
              <a:lnSpc>
                <a:spcPct val="95000"/>
              </a:lnSpc>
              <a:defRPr/>
            </a:pPr>
            <a:endParaRPr lang="en-US" sz="1000" b="0">
              <a:solidFill>
                <a:schemeClr val="accent2"/>
              </a:solidFill>
              <a:ea typeface="ＭＳ Ｐゴシック" pitchFamily="64" charset="-128"/>
              <a:cs typeface="+mn-cs"/>
            </a:endParaRP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1422399" y="333375"/>
            <a:ext cx="46259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hangingPunct="0">
              <a:lnSpc>
                <a:spcPct val="95000"/>
              </a:lnSpc>
              <a:defRPr/>
            </a:pPr>
            <a:r>
              <a:rPr lang="de-DE" sz="1000" b="0" cap="all" baseline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Aktive Gestaltung von Next Generation Communication</a:t>
            </a:r>
            <a:br>
              <a:rPr lang="de-DE" sz="1000" b="0" cap="all" baseline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</a:br>
            <a:r>
              <a:rPr lang="de-DE" sz="1000" b="0" cap="all" baseline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durch Politik und Regulierung an Beispielen USA und Australien</a:t>
            </a:r>
            <a:endParaRPr lang="de-DE" sz="1000" b="0" cap="all" baseline="0" dirty="0">
              <a:solidFill>
                <a:srgbClr val="808080"/>
              </a:solidFill>
              <a:latin typeface="LMU CompatilFact" pitchFamily="2" charset="0"/>
              <a:ea typeface="ＭＳ Ｐゴシック" pitchFamily="64" charset="-128"/>
              <a:cs typeface="+mn-cs"/>
            </a:endParaRP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6142038" y="279400"/>
            <a:ext cx="23764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INSTITUT FÜR </a:t>
            </a:r>
            <a:r>
              <a:rPr lang="de-DE" sz="800" b="0" dirty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INFORMATION,</a:t>
            </a:r>
            <a:br>
              <a:rPr lang="de-DE" sz="800" b="0" dirty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</a:br>
            <a:r>
              <a:rPr lang="de-DE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ORGANISATION </a:t>
            </a:r>
            <a:r>
              <a:rPr lang="de-DE" sz="800" b="0" dirty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U</a:t>
            </a:r>
            <a:r>
              <a:rPr lang="de-DE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ND MANAGEMENT</a:t>
            </a:r>
            <a:br>
              <a:rPr lang="de-DE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</a:br>
            <a:r>
              <a:rPr lang="en-US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PROF. DR. DRES. H.C. ARNOLD PICOT</a:t>
            </a:r>
          </a:p>
        </p:txBody>
      </p:sp>
      <p:sp>
        <p:nvSpPr>
          <p:cNvPr id="16" name="VCT_Marker_ID_16" hidden="1"/>
          <p:cNvSpPr/>
          <p:nvPr userDrawn="1">
            <p:custDataLst>
              <p:tags r:id="rId14"/>
            </p:custDataLst>
          </p:nvPr>
        </p:nvSpPr>
        <p:spPr bwMode="auto">
          <a:xfrm>
            <a:off x="1270000" y="127000"/>
            <a:ext cx="127000" cy="12700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193675" indent="-19367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566738" indent="-18256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920750" indent="-12858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303338" indent="-19208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808163" indent="-22383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265363" indent="-223838" algn="l" rtl="0" fontAlgn="base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6pPr>
      <a:lvl7pPr marL="2722563" indent="-223838" algn="l" rtl="0" fontAlgn="base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7pPr>
      <a:lvl8pPr marL="3179763" indent="-223838" algn="l" rtl="0" fontAlgn="base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8pPr>
      <a:lvl9pPr marL="3636963" indent="-223838" algn="l" rtl="0" fontAlgn="base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33450" y="2276475"/>
            <a:ext cx="8062913" cy="698500"/>
          </a:xfrm>
        </p:spPr>
        <p:txBody>
          <a:bodyPr anchor="b"/>
          <a:lstStyle/>
          <a:p>
            <a:r>
              <a:rPr lang="de-DE" dirty="0" smtClean="0"/>
              <a:t>Aktive Gestaltung von Next Generation Communication</a:t>
            </a:r>
            <a:br>
              <a:rPr lang="de-DE" dirty="0" smtClean="0"/>
            </a:br>
            <a:r>
              <a:rPr lang="de-DE" dirty="0" smtClean="0"/>
              <a:t>durch Politik und Regulierung an den Beispielen USA und Australien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400" dirty="0" smtClean="0"/>
              <a:t>Münchner Kreis: Next Generation Communication</a:t>
            </a:r>
            <a:br>
              <a:rPr lang="de-DE" sz="1400" dirty="0" smtClean="0"/>
            </a:br>
            <a:r>
              <a:rPr lang="de-DE" sz="1400" dirty="0" smtClean="0"/>
              <a:t>Herausforderungen für die “Digitale Gesellschaft”</a:t>
            </a:r>
            <a:br>
              <a:rPr lang="de-DE" sz="1400" dirty="0" smtClean="0"/>
            </a:b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en-US" sz="1400" b="1" dirty="0" smtClean="0"/>
              <a:t>Der </a:t>
            </a:r>
            <a:r>
              <a:rPr lang="en-US" sz="1400" b="1" dirty="0" err="1" smtClean="0"/>
              <a:t>Blick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nach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draussen</a:t>
            </a:r>
            <a:endParaRPr lang="en-US" sz="14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33450" y="5013325"/>
            <a:ext cx="4857750" cy="120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b="0" dirty="0" smtClean="0">
                <a:solidFill>
                  <a:schemeClr val="tx2"/>
                </a:solidFill>
              </a:rPr>
              <a:t> Arnold Picot</a:t>
            </a:r>
          </a:p>
          <a:p>
            <a:pPr eaLnBrk="0" hangingPunct="0">
              <a:spcBef>
                <a:spcPct val="30000"/>
              </a:spcBef>
            </a:pPr>
            <a:r>
              <a:rPr lang="en-US" b="0" dirty="0" err="1" smtClean="0">
                <a:solidFill>
                  <a:srgbClr val="808080"/>
                </a:solidFill>
              </a:rPr>
              <a:t>Institut</a:t>
            </a:r>
            <a:r>
              <a:rPr lang="en-US" b="0" dirty="0" smtClean="0">
                <a:solidFill>
                  <a:srgbClr val="808080"/>
                </a:solidFill>
              </a:rPr>
              <a:t> </a:t>
            </a:r>
            <a:r>
              <a:rPr lang="en-US" b="0" dirty="0" err="1" smtClean="0">
                <a:solidFill>
                  <a:srgbClr val="808080"/>
                </a:solidFill>
              </a:rPr>
              <a:t>für</a:t>
            </a:r>
            <a:r>
              <a:rPr lang="en-US" b="0" dirty="0" smtClean="0">
                <a:solidFill>
                  <a:srgbClr val="808080"/>
                </a:solidFill>
              </a:rPr>
              <a:t> Information, </a:t>
            </a:r>
            <a:r>
              <a:rPr lang="en-US" b="0" dirty="0" err="1" smtClean="0">
                <a:solidFill>
                  <a:srgbClr val="808080"/>
                </a:solidFill>
              </a:rPr>
              <a:t>Organisation</a:t>
            </a:r>
            <a:r>
              <a:rPr lang="en-US" b="0" dirty="0" smtClean="0">
                <a:solidFill>
                  <a:srgbClr val="808080"/>
                </a:solidFill>
              </a:rPr>
              <a:t> und Management</a:t>
            </a:r>
            <a:br>
              <a:rPr lang="en-US" b="0" dirty="0" smtClean="0">
                <a:solidFill>
                  <a:srgbClr val="808080"/>
                </a:solidFill>
              </a:rPr>
            </a:br>
            <a:r>
              <a:rPr lang="en-US" b="0" dirty="0" smtClean="0">
                <a:solidFill>
                  <a:srgbClr val="808080"/>
                </a:solidFill>
              </a:rPr>
              <a:t>Ludwig-</a:t>
            </a:r>
            <a:r>
              <a:rPr lang="en-US" b="0" dirty="0" err="1" smtClean="0">
                <a:solidFill>
                  <a:srgbClr val="808080"/>
                </a:solidFill>
              </a:rPr>
              <a:t>Maximilans</a:t>
            </a:r>
            <a:r>
              <a:rPr lang="en-US" b="0" dirty="0" smtClean="0">
                <a:solidFill>
                  <a:srgbClr val="808080"/>
                </a:solidFill>
              </a:rPr>
              <a:t>-</a:t>
            </a:r>
            <a:r>
              <a:rPr lang="en-US" b="0" dirty="0" err="1" smtClean="0">
                <a:solidFill>
                  <a:srgbClr val="808080"/>
                </a:solidFill>
              </a:rPr>
              <a:t>Universität</a:t>
            </a:r>
            <a:r>
              <a:rPr lang="en-US" b="0" dirty="0" smtClean="0">
                <a:solidFill>
                  <a:srgbClr val="808080"/>
                </a:solidFill>
              </a:rPr>
              <a:t> </a:t>
            </a:r>
            <a:r>
              <a:rPr lang="en-US" b="0" dirty="0" err="1" smtClean="0">
                <a:solidFill>
                  <a:srgbClr val="808080"/>
                </a:solidFill>
              </a:rPr>
              <a:t>München</a:t>
            </a:r>
            <a:endParaRPr lang="en-US" b="0" dirty="0" smtClean="0">
              <a:solidFill>
                <a:srgbClr val="808080"/>
              </a:solidFill>
            </a:endParaRPr>
          </a:p>
          <a:p>
            <a:pPr eaLnBrk="0" hangingPunct="0">
              <a:spcBef>
                <a:spcPct val="30000"/>
              </a:spcBef>
            </a:pPr>
            <a:r>
              <a:rPr lang="en-US" b="0" dirty="0" err="1" smtClean="0">
                <a:solidFill>
                  <a:srgbClr val="808080"/>
                </a:solidFill>
              </a:rPr>
              <a:t>Münchner</a:t>
            </a:r>
            <a:r>
              <a:rPr lang="en-US" b="0" dirty="0" smtClean="0">
                <a:solidFill>
                  <a:srgbClr val="808080"/>
                </a:solidFill>
              </a:rPr>
              <a:t> </a:t>
            </a:r>
            <a:r>
              <a:rPr lang="en-US" b="0" dirty="0" err="1" smtClean="0">
                <a:solidFill>
                  <a:srgbClr val="808080"/>
                </a:solidFill>
              </a:rPr>
              <a:t>Kreis</a:t>
            </a:r>
            <a:r>
              <a:rPr lang="en-US" b="0" dirty="0" smtClean="0">
                <a:solidFill>
                  <a:srgbClr val="808080"/>
                </a:solidFill>
              </a:rPr>
              <a:t/>
            </a:r>
            <a:br>
              <a:rPr lang="en-US" b="0" dirty="0" smtClean="0">
                <a:solidFill>
                  <a:srgbClr val="808080"/>
                </a:solidFill>
              </a:rPr>
            </a:br>
            <a:r>
              <a:rPr lang="en-US" b="0" dirty="0" err="1" smtClean="0">
                <a:solidFill>
                  <a:srgbClr val="808080"/>
                </a:solidFill>
              </a:rPr>
              <a:t>München</a:t>
            </a:r>
            <a:r>
              <a:rPr lang="en-US" b="0" dirty="0" smtClean="0">
                <a:solidFill>
                  <a:srgbClr val="808080"/>
                </a:solidFill>
              </a:rPr>
              <a:t>, 16. </a:t>
            </a:r>
            <a:r>
              <a:rPr lang="en-US" b="0" dirty="0" err="1" smtClean="0">
                <a:solidFill>
                  <a:srgbClr val="808080"/>
                </a:solidFill>
              </a:rPr>
              <a:t>Juni</a:t>
            </a:r>
            <a:r>
              <a:rPr lang="en-US" b="0" dirty="0" smtClean="0">
                <a:solidFill>
                  <a:srgbClr val="808080"/>
                </a:solidFill>
              </a:rPr>
              <a:t> 2010</a:t>
            </a:r>
          </a:p>
        </p:txBody>
      </p:sp>
      <p:pic>
        <p:nvPicPr>
          <p:cNvPr id="5" name="Picture 11" descr="mue_kreis_logo Kopie"/>
          <p:cNvPicPr>
            <a:picLocks noChangeAspect="1" noChangeArrowheads="1"/>
          </p:cNvPicPr>
          <p:nvPr/>
        </p:nvPicPr>
        <p:blipFill>
          <a:blip r:embed="rId3" cstate="print"/>
          <a:srcRect t="8333" b="4166"/>
          <a:stretch>
            <a:fillRect/>
          </a:stretch>
        </p:blipFill>
        <p:spPr bwMode="auto">
          <a:xfrm>
            <a:off x="6759945" y="137542"/>
            <a:ext cx="2236418" cy="77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Australia, just 2.6 % of the entire population live in remote areas, but</a:t>
            </a:r>
            <a:br>
              <a:rPr lang="en-US" dirty="0" smtClean="0"/>
            </a:br>
            <a:r>
              <a:rPr lang="en-US" dirty="0" smtClean="0"/>
              <a:t>only 48% are within range for broadband access with more than 1.5 </a:t>
            </a:r>
            <a:r>
              <a:rPr lang="en-US" dirty="0" err="1" smtClean="0"/>
              <a:t>MBit</a:t>
            </a:r>
            <a:r>
              <a:rPr lang="en-US" dirty="0" smtClean="0"/>
              <a:t>/s.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940118" y="6619975"/>
            <a:ext cx="70532" cy="153888"/>
          </a:xfrm>
        </p:spPr>
        <p:txBody>
          <a:bodyPr/>
          <a:lstStyle/>
          <a:p>
            <a:pPr>
              <a:defRPr/>
            </a:pPr>
            <a:fld id="{4ED1B949-10CF-4A1C-8227-A590DB84B0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2875" y="2327275"/>
            <a:ext cx="3929059" cy="317342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b"/>
          <a:lstStyle/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2008: &gt;45 % of exchanges without DSLAM</a:t>
            </a:r>
          </a:p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Wireless only available in residential areas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2875" y="1989138"/>
            <a:ext cx="3929059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800" dirty="0" smtClean="0">
                <a:solidFill>
                  <a:schemeClr val="bg1"/>
                </a:solidFill>
              </a:rPr>
              <a:t>ADSL Penetration Australia</a:t>
            </a:r>
            <a:endParaRPr lang="en-US" sz="1800" baseline="300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67304" y="2327275"/>
            <a:ext cx="3929059" cy="317342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b"/>
          <a:lstStyle/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2008: only 48 % of entire population live within 1.5 km range of ADSL2+ enabled exchanges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067304" y="1989138"/>
            <a:ext cx="3929059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800" dirty="0" smtClean="0">
                <a:solidFill>
                  <a:schemeClr val="bg1"/>
                </a:solidFill>
              </a:rPr>
              <a:t>ADSL2+ Penetration Australia</a:t>
            </a:r>
            <a:endParaRPr lang="en-US" sz="1800" baseline="30000" dirty="0">
              <a:solidFill>
                <a:schemeClr val="bg1"/>
              </a:solidFill>
            </a:endParaRPr>
          </a:p>
        </p:txBody>
      </p:sp>
      <p:sp>
        <p:nvSpPr>
          <p:cNvPr id="12" name="Gleichschenkliges Dreieck 11"/>
          <p:cNvSpPr/>
          <p:nvPr/>
        </p:nvSpPr>
        <p:spPr bwMode="auto">
          <a:xfrm rot="5400000">
            <a:off x="-185742" y="5943598"/>
            <a:ext cx="938220" cy="280987"/>
          </a:xfrm>
          <a:prstGeom prst="triangle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811213" lvl="2" indent="-176213" eaLnBrk="0" hangingPunct="0">
              <a:buClr>
                <a:schemeClr val="bg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lang="en-US" sz="1800" b="0" dirty="0">
              <a:solidFill>
                <a:schemeClr val="bg1"/>
              </a:solidFill>
            </a:endParaRPr>
          </a:p>
        </p:txBody>
      </p:sp>
      <p:pic>
        <p:nvPicPr>
          <p:cNvPr id="13" name="Grafik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89" y="2452418"/>
            <a:ext cx="3443230" cy="240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0218" y="2453454"/>
            <a:ext cx="3443232" cy="242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7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>
                <a:solidFill>
                  <a:srgbClr val="808080"/>
                </a:solidFill>
              </a:rPr>
              <a:t>Source:	 </a:t>
            </a:r>
            <a:r>
              <a:rPr lang="en-US" sz="1000" b="0" dirty="0" smtClean="0">
                <a:solidFill>
                  <a:srgbClr val="808080"/>
                </a:solidFill>
              </a:rPr>
              <a:t>ACMA (2008); Australian Bureau of Statistics (2004); DBCDE (2009); </a:t>
            </a:r>
            <a:endParaRPr lang="en-US" sz="1000" b="0" dirty="0">
              <a:solidFill>
                <a:srgbClr val="808080"/>
              </a:solidFill>
            </a:endParaRPr>
          </a:p>
        </p:txBody>
      </p:sp>
      <p:sp>
        <p:nvSpPr>
          <p:cNvPr id="17" name="AcnSubjectTitle_ID_320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42875" y="1363663"/>
            <a:ext cx="6985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smtClean="0"/>
              <a:t>Australia: The National Broadband Network II/III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83567" y="5614982"/>
            <a:ext cx="8312795" cy="938218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354013" lvl="1" indent="-176213" eaLnBrk="0" hangingPunct="0">
              <a:buClr>
                <a:schemeClr val="bg1"/>
              </a:buClr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>
                <a:solidFill>
                  <a:schemeClr val="bg1"/>
                </a:solidFill>
              </a:rPr>
              <a:t>Australian Government took immediate action in 2009 with National Broadband Network:</a:t>
            </a:r>
          </a:p>
          <a:p>
            <a:pPr marL="811213" lvl="2" indent="-176213" eaLnBrk="0" hangingPunct="0">
              <a:buClr>
                <a:schemeClr val="bg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>
                <a:solidFill>
                  <a:schemeClr val="bg1"/>
                </a:solidFill>
              </a:rPr>
              <a:t>Partially integration of Telstra infrastructure</a:t>
            </a:r>
          </a:p>
          <a:p>
            <a:pPr marL="811213" lvl="2" indent="-176213" eaLnBrk="0" hangingPunct="0">
              <a:buClr>
                <a:schemeClr val="bg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>
                <a:solidFill>
                  <a:schemeClr val="bg1"/>
                </a:solidFill>
              </a:rPr>
              <a:t>Rollout for NGN backbone network and pilot area Tasmania started in March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Goals of the National Broadband Network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Australian Government stated concrete job market</a:t>
            </a:r>
            <a:br>
              <a:rPr lang="en-US" dirty="0" smtClean="0"/>
            </a:br>
            <a:r>
              <a:rPr lang="en-US" dirty="0" smtClean="0"/>
              <a:t>supporting targets.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7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smtClean="0"/>
              <a:t>Australia: The National Broadband Network II/III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12" y="3416300"/>
            <a:ext cx="1872208" cy="141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978567" y="2242864"/>
            <a:ext cx="2913913" cy="3850432"/>
          </a:xfrm>
          <a:prstGeom prst="rightArrow">
            <a:avLst>
              <a:gd name="adj1" fmla="val 75000"/>
              <a:gd name="adj2" fmla="val 31986"/>
            </a:avLst>
          </a:prstGeom>
          <a:solidFill>
            <a:schemeClr val="accent3">
              <a:lumMod val="95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45720" rIns="45720" anchor="ctr" anchorCtr="1"/>
          <a:lstStyle/>
          <a:p>
            <a:pPr marL="1346200" defTabSz="1187450">
              <a:spcBef>
                <a:spcPct val="30000"/>
              </a:spcBef>
            </a:pPr>
            <a:r>
              <a:rPr lang="en-US" smtClean="0"/>
              <a:t>Directly support up</a:t>
            </a:r>
            <a:br>
              <a:rPr lang="en-US" smtClean="0"/>
            </a:br>
            <a:r>
              <a:rPr lang="en-US" smtClean="0"/>
              <a:t>to 25,000 local jobs</a:t>
            </a:r>
            <a:br>
              <a:rPr lang="en-US" smtClean="0"/>
            </a:br>
            <a:r>
              <a:rPr lang="en-US" smtClean="0"/>
              <a:t>every year, on average,</a:t>
            </a:r>
            <a:br>
              <a:rPr lang="en-US" smtClean="0"/>
            </a:br>
            <a:r>
              <a:rPr lang="en-US" smtClean="0"/>
              <a:t>over the 8 year life of</a:t>
            </a:r>
            <a:br>
              <a:rPr lang="en-US" smtClean="0"/>
            </a:br>
            <a:r>
              <a:rPr lang="en-US" smtClean="0"/>
              <a:t>the project.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995936" y="2613870"/>
            <a:ext cx="2746936" cy="3110426"/>
          </a:xfrm>
          <a:prstGeom prst="rightArrow">
            <a:avLst>
              <a:gd name="adj1" fmla="val 75000"/>
              <a:gd name="adj2" fmla="val 27825"/>
            </a:avLst>
          </a:prstGeom>
          <a:solidFill>
            <a:schemeClr val="accent2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45720" rIns="45720" anchor="ctr" anchorCtr="1"/>
          <a:lstStyle/>
          <a:p>
            <a:pPr marL="901700" defTabSz="1187450">
              <a:spcBef>
                <a:spcPct val="30000"/>
              </a:spcBef>
              <a:tabLst>
                <a:tab pos="474663" algn="l"/>
              </a:tabLst>
            </a:pPr>
            <a:r>
              <a:rPr lang="en-US" smtClean="0"/>
              <a:t>Connect all other</a:t>
            </a:r>
            <a:br>
              <a:rPr lang="en-US" smtClean="0"/>
            </a:br>
            <a:r>
              <a:rPr lang="en-US" smtClean="0"/>
              <a:t>premises in</a:t>
            </a:r>
            <a:br>
              <a:rPr lang="en-US" smtClean="0"/>
            </a:br>
            <a:r>
              <a:rPr lang="en-US" smtClean="0"/>
              <a:t>Australia with</a:t>
            </a:r>
            <a:br>
              <a:rPr lang="en-US" smtClean="0"/>
            </a:br>
            <a:r>
              <a:rPr lang="en-US" smtClean="0"/>
              <a:t>next generation</a:t>
            </a:r>
            <a:br>
              <a:rPr lang="en-US" smtClean="0"/>
            </a:br>
            <a:r>
              <a:rPr lang="en-US" smtClean="0"/>
              <a:t>wireless and</a:t>
            </a:r>
            <a:br>
              <a:rPr lang="en-US" smtClean="0"/>
            </a:br>
            <a:r>
              <a:rPr lang="en-US" smtClean="0"/>
              <a:t>satellite with</a:t>
            </a:r>
            <a:br>
              <a:rPr lang="en-US" smtClean="0"/>
            </a:br>
            <a:r>
              <a:rPr lang="en-US" smtClean="0"/>
              <a:t>12 MBit/s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233836" y="2906663"/>
            <a:ext cx="2568672" cy="2522835"/>
          </a:xfrm>
          <a:prstGeom prst="rightArrow">
            <a:avLst>
              <a:gd name="adj1" fmla="val 75000"/>
              <a:gd name="adj2" fmla="val 31986"/>
            </a:avLst>
          </a:prstGeom>
          <a:solidFill>
            <a:schemeClr val="accent2">
              <a:lumMod val="75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45720" rIns="45720" anchor="ctr" anchorCtr="1"/>
          <a:lstStyle/>
          <a:p>
            <a:pPr marL="266700" defTabSz="1187450">
              <a:spcBef>
                <a:spcPct val="30000"/>
              </a:spcBef>
              <a:tabLst>
                <a:tab pos="474663" algn="l"/>
              </a:tabLst>
            </a:pPr>
            <a:r>
              <a:rPr lang="en-US" b="1" smtClean="0">
                <a:solidFill>
                  <a:schemeClr val="bg1"/>
                </a:solidFill>
              </a:rPr>
              <a:t>Connect 90 percent of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all Australian </a:t>
            </a:r>
            <a:r>
              <a:rPr lang="en-US" smtClean="0">
                <a:solidFill>
                  <a:schemeClr val="bg1"/>
                </a:solidFill>
              </a:rPr>
              <a:t>homes,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schools and workplaces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with 100 MBit/s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8FF651-16C5-4BA4-9F7F-1C5DA160AE41}" type="slidenum">
              <a:rPr lang="de-DE">
                <a:latin typeface="Arial" pitchFamily="34" charset="0"/>
                <a:ea typeface="ＭＳ Ｐゴシック" pitchFamily="34" charset="-128"/>
              </a:rPr>
              <a:pPr/>
              <a:t>11</a:t>
            </a:fld>
            <a:endParaRPr 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2048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1288" y="1557338"/>
            <a:ext cx="1044575" cy="4751387"/>
          </a:xfrm>
          <a:prstGeom prst="rect">
            <a:avLst/>
          </a:prstGeom>
          <a:solidFill>
            <a:schemeClr val="bg2"/>
          </a:solidFill>
          <a:ln w="1905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/>
          <a:lstStyle/>
          <a:p>
            <a:pPr algn="ctr" eaLnBrk="1" hangingPunct="1">
              <a:lnSpc>
                <a:spcPct val="90000"/>
              </a:lnSpc>
              <a:spcAft>
                <a:spcPct val="30000"/>
              </a:spcAft>
            </a:pPr>
            <a:endParaRPr lang="de-DE" b="0">
              <a:cs typeface="Times New Roman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gray">
          <a:xfrm>
            <a:off x="404813" y="4841875"/>
            <a:ext cx="5710237" cy="539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0" rIns="0" bIns="0" anchor="ctr"/>
          <a:lstStyle/>
          <a:p>
            <a:r>
              <a:rPr lang="de-DE" sz="1500" dirty="0" smtClean="0">
                <a:solidFill>
                  <a:schemeClr val="accent1"/>
                </a:solidFill>
                <a:cs typeface="Times New Roman" pitchFamily="18" charset="0"/>
              </a:rPr>
              <a:t>Europäische Aktivitäten im Vergleich</a:t>
            </a:r>
            <a:endParaRPr lang="de-DE" sz="15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gray">
          <a:xfrm>
            <a:off x="404813" y="5554663"/>
            <a:ext cx="5710237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43191" rIns="86382" bIns="43191" anchor="ctr"/>
          <a:lstStyle/>
          <a:p>
            <a:r>
              <a:rPr lang="de-DE" sz="1500" dirty="0" smtClean="0">
                <a:solidFill>
                  <a:srgbClr val="FFFFFF"/>
                </a:solidFill>
                <a:cs typeface="Times New Roman" pitchFamily="18" charset="0"/>
              </a:rPr>
              <a:t>Fazit</a:t>
            </a:r>
            <a:endParaRPr lang="de-DE" sz="15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404813" y="3408362"/>
            <a:ext cx="5710237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43191" rIns="86382" bIns="43191" anchor="ctr"/>
          <a:lstStyle/>
          <a:p>
            <a:r>
              <a:rPr lang="de-DE" sz="1500" dirty="0" smtClean="0">
                <a:solidFill>
                  <a:srgbClr val="FFFFFF"/>
                </a:solidFill>
                <a:cs typeface="Times New Roman" pitchFamily="18" charset="0"/>
              </a:rPr>
              <a:t>Einführung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404813" y="4121150"/>
            <a:ext cx="5710237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43191" rIns="86382" bIns="43191" anchor="ctr"/>
          <a:lstStyle/>
          <a:p>
            <a:r>
              <a:rPr lang="de-DE" sz="1500" dirty="0" smtClean="0">
                <a:solidFill>
                  <a:srgbClr val="FFFFFF"/>
                </a:solidFill>
                <a:cs typeface="Times New Roman" pitchFamily="18" charset="0"/>
              </a:rPr>
              <a:t>Breitbandstrategie USA und Australien</a:t>
            </a:r>
            <a:endParaRPr lang="de-DE" sz="15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1600" dirty="0" smtClean="0"/>
              <a:t>International Universal Services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2875" y="1989138"/>
            <a:ext cx="4141093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Australia Broadband Guarantee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75" y="6019821"/>
            <a:ext cx="4141093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Finland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69558" y="1989138"/>
            <a:ext cx="4126806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Switzerland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869558" y="6019821"/>
            <a:ext cx="4126806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Spain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15" name="Text Box 17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>
                <a:solidFill>
                  <a:srgbClr val="808080"/>
                </a:solidFill>
              </a:rPr>
              <a:t>Source:	 </a:t>
            </a:r>
            <a:r>
              <a:rPr lang="en-US" sz="1000" b="0" dirty="0" smtClean="0">
                <a:solidFill>
                  <a:srgbClr val="808080"/>
                </a:solidFill>
              </a:rPr>
              <a:t>Australian Government (2009); Finish Government (2009); COMCOM (2008); Spain Government (2009)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nations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broadband</a:t>
            </a:r>
            <a:r>
              <a:rPr lang="de-DE" dirty="0" smtClean="0"/>
              <a:t> a legal </a:t>
            </a:r>
            <a:r>
              <a:rPr lang="de-DE" dirty="0" err="1" smtClean="0"/>
              <a:t>right</a:t>
            </a:r>
            <a:r>
              <a:rPr lang="de-DE" dirty="0" smtClean="0"/>
              <a:t> (universal </a:t>
            </a:r>
            <a:r>
              <a:rPr lang="de-DE" dirty="0" err="1" smtClean="0"/>
              <a:t>service</a:t>
            </a:r>
            <a:r>
              <a:rPr lang="de-DE" dirty="0" smtClean="0"/>
              <a:t>).</a:t>
            </a:r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1626" y="4249365"/>
            <a:ext cx="1442342" cy="75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 r="2290"/>
          <a:stretch>
            <a:fillRect/>
          </a:stretch>
        </p:blipFill>
        <p:spPr bwMode="auto">
          <a:xfrm>
            <a:off x="2841626" y="3346946"/>
            <a:ext cx="1442342" cy="75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uppieren 21"/>
          <p:cNvGrpSpPr/>
          <p:nvPr/>
        </p:nvGrpSpPr>
        <p:grpSpPr>
          <a:xfrm>
            <a:off x="4869559" y="3438330"/>
            <a:ext cx="1442342" cy="668020"/>
            <a:chOff x="2339752" y="2104193"/>
            <a:chExt cx="3378741" cy="1770457"/>
          </a:xfrm>
        </p:grpSpPr>
        <p:sp>
          <p:nvSpPr>
            <p:cNvPr id="20" name="Rechteck 19"/>
            <p:cNvSpPr/>
            <p:nvPr/>
          </p:nvSpPr>
          <p:spPr bwMode="auto">
            <a:xfrm>
              <a:off x="2339752" y="2104193"/>
              <a:ext cx="3378741" cy="177045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21" name="Kreuz 20"/>
            <p:cNvSpPr/>
            <p:nvPr/>
          </p:nvSpPr>
          <p:spPr bwMode="auto">
            <a:xfrm>
              <a:off x="3368970" y="2327275"/>
              <a:ext cx="1320304" cy="1320304"/>
            </a:xfrm>
            <a:prstGeom prst="plus">
              <a:avLst>
                <a:gd name="adj" fmla="val 32588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9559" y="4246880"/>
            <a:ext cx="1442342" cy="75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2875" y="4246880"/>
            <a:ext cx="4141093" cy="177294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Broadband access is a legal right</a:t>
            </a:r>
          </a:p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1 </a:t>
            </a:r>
            <a:r>
              <a:rPr lang="en-US" b="0" dirty="0" err="1" smtClean="0"/>
              <a:t>MBit</a:t>
            </a:r>
            <a:r>
              <a:rPr lang="en-US" b="0" dirty="0" smtClean="0"/>
              <a:t>/s minimum by July 2010</a:t>
            </a:r>
          </a:p>
          <a:p>
            <a:pPr marL="4476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Downstream at least 75% of</a:t>
            </a:r>
            <a:br>
              <a:rPr lang="en-US" b="0" dirty="0" smtClean="0"/>
            </a:br>
            <a:r>
              <a:rPr lang="en-US" b="0" dirty="0" smtClean="0"/>
              <a:t>required speed in 24h</a:t>
            </a:r>
          </a:p>
          <a:p>
            <a:pPr marL="4476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Provider may choose technology</a:t>
            </a:r>
          </a:p>
          <a:p>
            <a:pPr marL="4476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Average speed at least 59% of required speed in four hour average</a:t>
            </a:r>
          </a:p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endParaRPr lang="en-US" b="0" dirty="0" smtClean="0"/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endParaRPr lang="en-US" b="0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2875" y="2327275"/>
            <a:ext cx="4141093" cy="177294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Provides all Australian residential and small business premises with access to Metro-comparable Broadband Services</a:t>
            </a:r>
          </a:p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Metro-comparable actually</a:t>
            </a:r>
          </a:p>
          <a:p>
            <a:pPr marL="444500" lvl="1" indent="-190500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512/128 </a:t>
            </a:r>
            <a:r>
              <a:rPr lang="en-US" b="0" dirty="0" err="1" smtClean="0"/>
              <a:t>kBit</a:t>
            </a:r>
            <a:r>
              <a:rPr lang="en-US" b="0" dirty="0" smtClean="0"/>
              <a:t>/s</a:t>
            </a:r>
          </a:p>
          <a:p>
            <a:pPr marL="444500" lvl="1" indent="-190500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3 GB per month </a:t>
            </a:r>
            <a:r>
              <a:rPr lang="en-US" b="0" dirty="0" err="1" smtClean="0"/>
              <a:t>usagage</a:t>
            </a:r>
            <a:endParaRPr lang="en-US" b="0" dirty="0" smtClean="0"/>
          </a:p>
          <a:p>
            <a:pPr marL="444500" lvl="1" indent="-190500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Annual price &lt; 2.500 AUD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869558" y="4246880"/>
            <a:ext cx="4126806" cy="177294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17938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Actually under consideration by the government</a:t>
            </a:r>
          </a:p>
          <a:p>
            <a:pPr marL="17938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1MBit/s at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Affordable priced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Any home, any provider</a:t>
            </a:r>
          </a:p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Measure will include universal service fund</a:t>
            </a:r>
          </a:p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Target: 2011</a:t>
            </a:r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endParaRPr lang="en-US" b="0" dirty="0" smtClean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869558" y="2327275"/>
            <a:ext cx="4126806" cy="177294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600/100 </a:t>
            </a:r>
            <a:r>
              <a:rPr lang="en-US" b="0" dirty="0" err="1" smtClean="0"/>
              <a:t>kBit</a:t>
            </a:r>
            <a:r>
              <a:rPr lang="en-US" b="0" dirty="0" smtClean="0"/>
              <a:t>/s Universal Service</a:t>
            </a:r>
          </a:p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err="1" smtClean="0"/>
              <a:t>Swisscom</a:t>
            </a:r>
            <a:r>
              <a:rPr lang="en-US" b="0" dirty="0" smtClean="0"/>
              <a:t> did not ask for financial compensation</a:t>
            </a:r>
          </a:p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Individual negotiation with customers possible</a:t>
            </a:r>
          </a:p>
          <a:p>
            <a:pPr marL="1793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E.g. mobile</a:t>
            </a:r>
          </a:p>
          <a:p>
            <a:pPr marL="1793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Other compensation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650" y="2989422"/>
            <a:ext cx="3378741" cy="177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2015 100 </a:t>
            </a:r>
            <a:r>
              <a:rPr lang="en-US" dirty="0" err="1" smtClean="0"/>
              <a:t>MBit</a:t>
            </a:r>
            <a:r>
              <a:rPr lang="en-US" dirty="0" smtClean="0"/>
              <a:t>/s shall be available within a minimum distance of</a:t>
            </a:r>
            <a:br>
              <a:rPr lang="en-US" dirty="0" smtClean="0"/>
            </a:br>
            <a:r>
              <a:rPr lang="en-US" dirty="0" smtClean="0"/>
              <a:t>2 km for 99 % of the entire population.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83968" y="2327275"/>
            <a:ext cx="4712395" cy="403068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“National plan of action for improving the infrastructure of the information society” passed in December 2009</a:t>
            </a:r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Objectives:</a:t>
            </a:r>
            <a:br>
              <a:rPr lang="en-US" b="0" dirty="0" smtClean="0"/>
            </a:br>
            <a:r>
              <a:rPr lang="en-US" b="0" dirty="0" smtClean="0"/>
              <a:t>Access to information society services regardless of place of residence or location</a:t>
            </a:r>
          </a:p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Measures: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Upgrade of public </a:t>
            </a:r>
            <a:r>
              <a:rPr lang="en-US" b="0" dirty="0" err="1" smtClean="0"/>
              <a:t>telco</a:t>
            </a:r>
            <a:r>
              <a:rPr lang="en-US" b="0" dirty="0" smtClean="0"/>
              <a:t> network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Ensure reasonable price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State funding</a:t>
            </a:r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2010: 1 </a:t>
            </a:r>
            <a:r>
              <a:rPr lang="en-US" b="0" dirty="0" err="1" smtClean="0"/>
              <a:t>MBit</a:t>
            </a:r>
            <a:r>
              <a:rPr lang="en-US" b="0" dirty="0" smtClean="0"/>
              <a:t>/s per user as universal service</a:t>
            </a:r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2015: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100 </a:t>
            </a:r>
            <a:r>
              <a:rPr lang="en-US" b="0" dirty="0" err="1" smtClean="0"/>
              <a:t>Mbit</a:t>
            </a:r>
            <a:r>
              <a:rPr lang="en-US" b="0" dirty="0" smtClean="0"/>
              <a:t>/s in minimum distance of 2 km for 99 per cent of population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Up to 67 per cent of cost will be covered by public funding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83968" y="1989138"/>
            <a:ext cx="4712395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Finland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9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1600" dirty="0" err="1" smtClean="0"/>
              <a:t>Finland</a:t>
            </a:r>
            <a:r>
              <a:rPr lang="de-DE" sz="1600" dirty="0" smtClean="0"/>
              <a:t>: National Plan </a:t>
            </a:r>
            <a:r>
              <a:rPr lang="de-DE" sz="1600" dirty="0" err="1" smtClean="0"/>
              <a:t>for</a:t>
            </a:r>
            <a:r>
              <a:rPr lang="de-DE" sz="1600" dirty="0" smtClean="0"/>
              <a:t> Action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425651" y="2327274"/>
            <a:ext cx="3378741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83,5 % of the population are „online“</a:t>
            </a: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29,7 % of the population has broadband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  <p:sp>
        <p:nvSpPr>
          <p:cNvPr id="13" name="Text Box 17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>
                <a:solidFill>
                  <a:srgbClr val="808080"/>
                </a:solidFill>
              </a:rPr>
              <a:t>Source:	</a:t>
            </a:r>
            <a:r>
              <a:rPr lang="en-US" sz="1000" b="0" dirty="0" smtClean="0">
                <a:solidFill>
                  <a:srgbClr val="808080"/>
                </a:solidFill>
              </a:rPr>
              <a:t>ITU (2009); Finish Government (2010)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25650" y="2989422"/>
            <a:ext cx="3378741" cy="1770457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international broadband funding schemes,</a:t>
            </a:r>
            <a:br>
              <a:rPr lang="en-US" dirty="0" smtClean="0"/>
            </a:br>
            <a:r>
              <a:rPr lang="en-US" dirty="0" smtClean="0"/>
              <a:t>country specific factors have to be addresses accordingly.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248408" y="2206693"/>
          <a:ext cx="4431390" cy="4139833"/>
        </p:xfrm>
        <a:graphic>
          <a:graphicData uri="http://schemas.openxmlformats.org/drawingml/2006/table">
            <a:tbl>
              <a:tblPr/>
              <a:tblGrid>
                <a:gridCol w="1110444"/>
                <a:gridCol w="1660473"/>
                <a:gridCol w="1660473"/>
              </a:tblGrid>
              <a:tr h="5028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j-lt"/>
                          <a:ea typeface="SimSun"/>
                        </a:rPr>
                        <a:t>State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j-lt"/>
                          <a:ea typeface="SimSun"/>
                        </a:rPr>
                        <a:t>BB Penetration</a:t>
                      </a:r>
                      <a:br>
                        <a:rPr lang="en-GB" sz="1200" b="1" dirty="0">
                          <a:latin typeface="+mj-lt"/>
                          <a:ea typeface="SimSun"/>
                        </a:rPr>
                      </a:br>
                      <a:r>
                        <a:rPr lang="en-GB" sz="1200" b="1" dirty="0">
                          <a:latin typeface="+mj-lt"/>
                          <a:ea typeface="SimSun"/>
                        </a:rPr>
                        <a:t>per 100 inhabitants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+mj-lt"/>
                          <a:ea typeface="SimSun"/>
                        </a:rPr>
                        <a:t>Subsidy in USD/household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72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j-lt"/>
                          <a:ea typeface="SimSun"/>
                        </a:rPr>
                        <a:t>Australia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j-lt"/>
                          <a:ea typeface="SimSun"/>
                        </a:rPr>
                        <a:t>25,4%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+mj-lt"/>
                          <a:ea typeface="SimSun"/>
                        </a:rPr>
                        <a:t>3.513 USD/HH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+mj-lt"/>
                          <a:ea typeface="SimSun"/>
                        </a:rPr>
                        <a:t>EU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j-lt"/>
                          <a:ea typeface="SimSun"/>
                        </a:rPr>
                        <a:t>22,9 %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+mj-lt"/>
                          <a:ea typeface="SimSun"/>
                        </a:rPr>
                        <a:t>7,5</a:t>
                      </a:r>
                      <a:r>
                        <a:rPr lang="en-GB" sz="1200" b="1" baseline="0" dirty="0" smtClean="0">
                          <a:latin typeface="+mj-lt"/>
                          <a:ea typeface="SimSun"/>
                        </a:rPr>
                        <a:t> USD</a:t>
                      </a:r>
                      <a:r>
                        <a:rPr lang="en-GB" sz="1200" b="1" dirty="0" smtClean="0">
                          <a:latin typeface="+mj-lt"/>
                          <a:ea typeface="SimSun"/>
                        </a:rPr>
                        <a:t>/HH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err="1" smtClean="0">
                          <a:latin typeface="+mj-lt"/>
                          <a:ea typeface="SimSun"/>
                        </a:rPr>
                        <a:t>Finland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latin typeface="+mj-lt"/>
                          <a:ea typeface="SimSun"/>
                        </a:rPr>
                        <a:t>29,7 %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 smtClean="0">
                          <a:latin typeface="+mj-lt"/>
                          <a:ea typeface="SimSun"/>
                        </a:rPr>
                        <a:t>250 USD/HH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+mj-lt"/>
                          <a:ea typeface="SimSun"/>
                        </a:rPr>
                        <a:t>France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j-lt"/>
                          <a:ea typeface="SimSun"/>
                        </a:rPr>
                        <a:t>26,6 %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j-lt"/>
                          <a:ea typeface="SimSun"/>
                        </a:rPr>
                        <a:t>-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+mj-lt"/>
                          <a:ea typeface="SimSun"/>
                        </a:rPr>
                        <a:t>Germany*)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j-lt"/>
                          <a:ea typeface="SimSun"/>
                        </a:rPr>
                        <a:t>27,4 %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+mj-lt"/>
                          <a:ea typeface="SimSun"/>
                        </a:rPr>
                        <a:t>7,5 USD/HH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+mj-lt"/>
                          <a:ea typeface="SimSun"/>
                        </a:rPr>
                        <a:t>Italy</a:t>
                      </a:r>
                      <a:endParaRPr lang="de-DE" sz="1200" b="1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j-lt"/>
                          <a:ea typeface="SimSun"/>
                        </a:rPr>
                        <a:t>18,5 %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+mj-lt"/>
                          <a:ea typeface="SimSun"/>
                        </a:rPr>
                        <a:t>98 USD/HH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+mj-lt"/>
                          <a:ea typeface="SimSun"/>
                        </a:rPr>
                        <a:t>Japan</a:t>
                      </a:r>
                      <a:endParaRPr lang="de-DE" sz="1200" b="1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j-lt"/>
                          <a:ea typeface="SimSun"/>
                        </a:rPr>
                        <a:t>23,6 %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+mj-lt"/>
                          <a:ea typeface="SimSun"/>
                        </a:rPr>
                        <a:t>10,5 USD/HH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2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+mj-lt"/>
                          <a:ea typeface="SimSun"/>
                        </a:rPr>
                        <a:t>UK</a:t>
                      </a:r>
                      <a:endParaRPr lang="de-DE" sz="1200" b="1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j-lt"/>
                          <a:ea typeface="SimSun"/>
                        </a:rPr>
                        <a:t>22,4 %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atin typeface="+mj-lt"/>
                          <a:ea typeface="SimSun"/>
                        </a:rPr>
                        <a:t>43 (68) USD/HH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j-lt"/>
                          <a:ea typeface="SimSun"/>
                        </a:rPr>
                        <a:t>USA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+mj-lt"/>
                          <a:ea typeface="SimSun"/>
                        </a:rPr>
                        <a:t>25,8 %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+mj-lt"/>
                          <a:ea typeface="SimSun"/>
                        </a:rPr>
                        <a:t>65 USD/HH</a:t>
                      </a:r>
                      <a:endParaRPr lang="de-DE" sz="1200" b="1" dirty="0"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leichschenkliges Dreieck 11"/>
          <p:cNvSpPr/>
          <p:nvPr/>
        </p:nvSpPr>
        <p:spPr bwMode="auto">
          <a:xfrm rot="5400000">
            <a:off x="3010829" y="4119194"/>
            <a:ext cx="4105988" cy="280987"/>
          </a:xfrm>
          <a:prstGeom prst="triangl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 eaLnBrk="0" hangingPunct="0">
              <a:defRPr/>
            </a:pPr>
            <a:endParaRPr lang="en-US" dirty="0">
              <a:ea typeface="ＭＳ Ｐゴシック" charset="-128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214282" y="2734409"/>
            <a:ext cx="4521186" cy="41323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34" name="Text Box 17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  <a:tabLst>
                <a:tab pos="4302125" algn="l"/>
              </a:tabLst>
            </a:pPr>
            <a:r>
              <a:rPr lang="en-US" sz="1000" b="0" dirty="0">
                <a:solidFill>
                  <a:srgbClr val="808080"/>
                </a:solidFill>
              </a:rPr>
              <a:t>Source:	 </a:t>
            </a:r>
            <a:r>
              <a:rPr lang="en-US" sz="1000" b="0" dirty="0" smtClean="0">
                <a:solidFill>
                  <a:srgbClr val="808080"/>
                </a:solidFill>
              </a:rPr>
              <a:t>Holznagel/Picot/Deckers/Grove/Schramm (2010) 	*) in case of Germany, effect of stimulus package not included.</a:t>
            </a:r>
            <a:endParaRPr lang="en-US" sz="1000" b="0" dirty="0">
              <a:solidFill>
                <a:srgbClr val="808080"/>
              </a:solidFill>
            </a:endParaRPr>
          </a:p>
        </p:txBody>
      </p:sp>
      <p:sp>
        <p:nvSpPr>
          <p:cNvPr id="29" name="AcnSubjectTitle_ID_115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42875" y="1363663"/>
            <a:ext cx="6985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sz="1600" dirty="0" smtClean="0"/>
              <a:t>National Broadband Plans compared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500694" y="3538535"/>
            <a:ext cx="3509956" cy="1887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447675" indent="-271463" eaLnBrk="0" hangingPunct="0">
              <a:spcAft>
                <a:spcPct val="20000"/>
              </a:spcAft>
              <a:buClr>
                <a:schemeClr val="tx2"/>
              </a:buClr>
              <a:buFont typeface="+mj-lt"/>
              <a:buAutoNum type="romanUcPeriod"/>
              <a:tabLst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lang="en-US" sz="1600" kern="0" dirty="0" smtClean="0">
                <a:solidFill>
                  <a:schemeClr val="tx2"/>
                </a:solidFill>
              </a:rPr>
              <a:t>Rollout costs are about</a:t>
            </a:r>
            <a:br>
              <a:rPr lang="en-US" sz="1600" kern="0" dirty="0" smtClean="0">
                <a:solidFill>
                  <a:schemeClr val="tx2"/>
                </a:solidFill>
              </a:rPr>
            </a:br>
            <a:r>
              <a:rPr lang="en-US" sz="1600" kern="0" dirty="0" smtClean="0">
                <a:solidFill>
                  <a:schemeClr val="tx2"/>
                </a:solidFill>
              </a:rPr>
              <a:t>880 € - 2.500 € /HH</a:t>
            </a:r>
          </a:p>
          <a:p>
            <a:pPr marL="447675" indent="-271463" eaLnBrk="0" hangingPunct="0">
              <a:spcAft>
                <a:spcPct val="20000"/>
              </a:spcAft>
              <a:buClr>
                <a:schemeClr val="tx2"/>
              </a:buClr>
              <a:buFont typeface="+mj-lt"/>
              <a:buAutoNum type="romanUcPeriod"/>
              <a:tabLst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lang="en-US" sz="1600" kern="0" dirty="0" smtClean="0">
                <a:solidFill>
                  <a:schemeClr val="tx2"/>
                </a:solidFill>
              </a:rPr>
              <a:t>What is the total number of white areas?</a:t>
            </a:r>
          </a:p>
          <a:p>
            <a:pPr marL="447675" indent="-271463" eaLnBrk="0" hangingPunct="0">
              <a:spcAft>
                <a:spcPct val="20000"/>
              </a:spcAft>
              <a:buClr>
                <a:schemeClr val="tx2"/>
              </a:buClr>
              <a:buFont typeface="+mj-lt"/>
              <a:buAutoNum type="romanUcPeriod"/>
              <a:tabLst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lang="en-US" sz="1600" kern="0" dirty="0" smtClean="0">
                <a:solidFill>
                  <a:schemeClr val="tx2"/>
                </a:solidFill>
              </a:rPr>
              <a:t>Which financial support is required to close the gaps?</a:t>
            </a:r>
            <a:endParaRPr lang="en-US" sz="1600" kern="0" dirty="0">
              <a:solidFill>
                <a:schemeClr val="tx2"/>
              </a:solidFill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500694" y="3200398"/>
            <a:ext cx="3509956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Main Considerations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8FF651-16C5-4BA4-9F7F-1C5DA160AE41}" type="slidenum">
              <a:rPr lang="de-DE">
                <a:latin typeface="Arial" pitchFamily="34" charset="0"/>
                <a:ea typeface="ＭＳ Ｐゴシック" pitchFamily="34" charset="-128"/>
              </a:rPr>
              <a:pPr/>
              <a:t>15</a:t>
            </a:fld>
            <a:endParaRPr 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2048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1288" y="1557338"/>
            <a:ext cx="1044575" cy="4751387"/>
          </a:xfrm>
          <a:prstGeom prst="rect">
            <a:avLst/>
          </a:prstGeom>
          <a:solidFill>
            <a:schemeClr val="bg2"/>
          </a:solidFill>
          <a:ln w="1905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/>
          <a:lstStyle/>
          <a:p>
            <a:pPr algn="ctr" eaLnBrk="1" hangingPunct="1">
              <a:lnSpc>
                <a:spcPct val="90000"/>
              </a:lnSpc>
              <a:spcAft>
                <a:spcPct val="30000"/>
              </a:spcAft>
            </a:pPr>
            <a:endParaRPr lang="de-DE" b="0">
              <a:cs typeface="Times New Roman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gray">
          <a:xfrm>
            <a:off x="404813" y="4841875"/>
            <a:ext cx="5710237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43191" rIns="86382" bIns="43191" anchor="ctr"/>
          <a:lstStyle/>
          <a:p>
            <a:r>
              <a:rPr lang="de-DE" sz="1500" dirty="0" smtClean="0">
                <a:solidFill>
                  <a:srgbClr val="FFFFFF"/>
                </a:solidFill>
                <a:cs typeface="Times New Roman" pitchFamily="18" charset="0"/>
              </a:rPr>
              <a:t>Europäische Aktivitäten im Vergleich</a:t>
            </a:r>
            <a:endParaRPr lang="de-DE" sz="15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gray">
          <a:xfrm>
            <a:off x="404813" y="5554663"/>
            <a:ext cx="5710237" cy="539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0" rIns="0" bIns="0" anchor="ctr"/>
          <a:lstStyle/>
          <a:p>
            <a:r>
              <a:rPr lang="de-DE" sz="1500" dirty="0" smtClean="0">
                <a:solidFill>
                  <a:schemeClr val="accent1"/>
                </a:solidFill>
                <a:cs typeface="Times New Roman" pitchFamily="18" charset="0"/>
              </a:rPr>
              <a:t>Fazit</a:t>
            </a:r>
            <a:endParaRPr lang="de-DE" sz="15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404813" y="3408362"/>
            <a:ext cx="5710237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43191" rIns="86382" bIns="43191" anchor="ctr"/>
          <a:lstStyle/>
          <a:p>
            <a:r>
              <a:rPr lang="de-DE" sz="1500" dirty="0" smtClean="0">
                <a:solidFill>
                  <a:srgbClr val="FFFFFF"/>
                </a:solidFill>
                <a:cs typeface="Times New Roman" pitchFamily="18" charset="0"/>
              </a:rPr>
              <a:t>Einführung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404813" y="4121150"/>
            <a:ext cx="5710237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43191" rIns="86382" bIns="43191" anchor="ctr"/>
          <a:lstStyle/>
          <a:p>
            <a:r>
              <a:rPr lang="de-DE" sz="1500" dirty="0" smtClean="0">
                <a:solidFill>
                  <a:srgbClr val="FFFFFF"/>
                </a:solidFill>
                <a:cs typeface="Times New Roman" pitchFamily="18" charset="0"/>
              </a:rPr>
              <a:t>Breitbandstrategien: USA und Australien</a:t>
            </a:r>
            <a:endParaRPr lang="de-DE" sz="15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German „Breitbandstrategie“ might stay behind the targets</a:t>
            </a:r>
            <a:br>
              <a:rPr lang="en-US" smtClean="0"/>
            </a:br>
            <a:r>
              <a:rPr lang="en-US" smtClean="0"/>
              <a:t>of the European Digital Agenda 2020.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Text Box 17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>
                <a:solidFill>
                  <a:srgbClr val="808080"/>
                </a:solidFill>
              </a:rPr>
              <a:t>Source:	 </a:t>
            </a:r>
            <a:r>
              <a:rPr lang="en-US" sz="1000" b="0" dirty="0" smtClean="0">
                <a:solidFill>
                  <a:srgbClr val="808080"/>
                </a:solidFill>
              </a:rPr>
              <a:t>EP (2010)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469507" y="2636912"/>
            <a:ext cx="390525" cy="1338263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0" y="392"/>
              </a:cxn>
              <a:cxn ang="0">
                <a:pos x="88" y="392"/>
              </a:cxn>
              <a:cxn ang="0">
                <a:pos x="0" y="632"/>
              </a:cxn>
              <a:cxn ang="0">
                <a:pos x="120" y="632"/>
              </a:cxn>
              <a:cxn ang="0">
                <a:pos x="56" y="840"/>
              </a:cxn>
              <a:cxn ang="0">
                <a:pos x="0" y="840"/>
              </a:cxn>
              <a:cxn ang="0">
                <a:pos x="0" y="1024"/>
              </a:cxn>
              <a:cxn ang="0">
                <a:pos x="160" y="840"/>
              </a:cxn>
              <a:cxn ang="0">
                <a:pos x="88" y="840"/>
              </a:cxn>
              <a:cxn ang="0">
                <a:pos x="240" y="568"/>
              </a:cxn>
              <a:cxn ang="0">
                <a:pos x="120" y="568"/>
              </a:cxn>
              <a:cxn ang="0">
                <a:pos x="240" y="328"/>
              </a:cxn>
              <a:cxn ang="0">
                <a:pos x="152" y="328"/>
              </a:cxn>
              <a:cxn ang="0">
                <a:pos x="304" y="0"/>
              </a:cxn>
              <a:cxn ang="0">
                <a:pos x="120" y="0"/>
              </a:cxn>
            </a:cxnLst>
            <a:rect l="0" t="0" r="r" b="b"/>
            <a:pathLst>
              <a:path w="305" h="1025">
                <a:moveTo>
                  <a:pt x="120" y="0"/>
                </a:moveTo>
                <a:lnTo>
                  <a:pt x="0" y="392"/>
                </a:lnTo>
                <a:lnTo>
                  <a:pt x="88" y="392"/>
                </a:lnTo>
                <a:lnTo>
                  <a:pt x="0" y="632"/>
                </a:lnTo>
                <a:lnTo>
                  <a:pt x="120" y="632"/>
                </a:lnTo>
                <a:lnTo>
                  <a:pt x="56" y="840"/>
                </a:lnTo>
                <a:lnTo>
                  <a:pt x="0" y="840"/>
                </a:lnTo>
                <a:lnTo>
                  <a:pt x="0" y="1024"/>
                </a:lnTo>
                <a:lnTo>
                  <a:pt x="160" y="840"/>
                </a:lnTo>
                <a:lnTo>
                  <a:pt x="88" y="840"/>
                </a:lnTo>
                <a:lnTo>
                  <a:pt x="240" y="568"/>
                </a:lnTo>
                <a:lnTo>
                  <a:pt x="120" y="568"/>
                </a:lnTo>
                <a:lnTo>
                  <a:pt x="240" y="328"/>
                </a:lnTo>
                <a:lnTo>
                  <a:pt x="152" y="328"/>
                </a:lnTo>
                <a:lnTo>
                  <a:pt x="304" y="0"/>
                </a:lnTo>
                <a:lnTo>
                  <a:pt x="120" y="0"/>
                </a:lnTo>
              </a:path>
            </a:pathLst>
          </a:custGeom>
          <a:solidFill>
            <a:schemeClr val="accent2"/>
          </a:solidFill>
          <a:ln w="6350" cap="rnd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de-DE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75" y="1989138"/>
            <a:ext cx="3756025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EU Digital Agenda 2020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248275" y="1989138"/>
            <a:ext cx="3748088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German “</a:t>
            </a:r>
            <a:r>
              <a:rPr lang="en-US" sz="1600" dirty="0" err="1" smtClean="0">
                <a:solidFill>
                  <a:schemeClr val="bg1"/>
                </a:solidFill>
              </a:rPr>
              <a:t>Breitbandstrategie</a:t>
            </a:r>
            <a:r>
              <a:rPr lang="en-US" sz="1600" dirty="0" smtClean="0">
                <a:solidFill>
                  <a:schemeClr val="bg1"/>
                </a:solidFill>
              </a:rPr>
              <a:t>”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11" name="Richtungspfeil 10"/>
          <p:cNvSpPr/>
          <p:nvPr/>
        </p:nvSpPr>
        <p:spPr bwMode="auto">
          <a:xfrm>
            <a:off x="142875" y="2336800"/>
            <a:ext cx="4141093" cy="4225925"/>
          </a:xfrm>
          <a:prstGeom prst="homePlate">
            <a:avLst>
              <a:gd name="adj" fmla="val 9481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0" marR="0" indent="-193675" defTabSz="914400" eaLnBrk="0" latinLnBrk="0" hangingPunct="0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endParaRPr lang="de-DE" b="0" smtClean="0"/>
          </a:p>
        </p:txBody>
      </p:sp>
      <p:sp>
        <p:nvSpPr>
          <p:cNvPr id="15" name="Richtungspfeil 14"/>
          <p:cNvSpPr/>
          <p:nvPr/>
        </p:nvSpPr>
        <p:spPr bwMode="auto">
          <a:xfrm flipH="1">
            <a:off x="4860032" y="2336800"/>
            <a:ext cx="4141093" cy="4225925"/>
          </a:xfrm>
          <a:prstGeom prst="homePlate">
            <a:avLst>
              <a:gd name="adj" fmla="val 9481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0" marR="0" indent="-193675" defTabSz="914400" eaLnBrk="0" latinLnBrk="0" hangingPunct="0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endParaRPr lang="de-DE" b="0" smtClean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47637" y="2327275"/>
            <a:ext cx="3751263" cy="40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sv-SE" dirty="0" smtClean="0"/>
              <a:t>2.4. Fast and ultra fast internet access</a:t>
            </a:r>
            <a:br>
              <a:rPr lang="sv-SE" dirty="0" smtClean="0"/>
            </a:br>
            <a:endParaRPr lang="en-US" b="0" dirty="0" smtClean="0"/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“We need very fast Internet for the economy to grow strongly and to create jobs and prosperity, and to ensure citizens can access the content and services they want.”</a:t>
            </a:r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Broadband Access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3495675" algn="r"/>
                <a:tab pos="4216400" algn="l"/>
                <a:tab pos="5973763" algn="l"/>
              </a:tabLst>
            </a:pPr>
            <a:r>
              <a:rPr lang="en-US" b="0" dirty="0" smtClean="0"/>
              <a:t>2013:  Basic broadband for all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3495675" algn="r"/>
                <a:tab pos="4216400" algn="l"/>
                <a:tab pos="5973763" algn="l"/>
              </a:tabLst>
            </a:pPr>
            <a:r>
              <a:rPr lang="en-US" b="0" dirty="0" smtClean="0"/>
              <a:t>2020:</a:t>
            </a:r>
          </a:p>
          <a:p>
            <a:pPr marL="1108075" lvl="2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3495675" algn="r"/>
                <a:tab pos="4216400" algn="l"/>
                <a:tab pos="5973763" algn="l"/>
              </a:tabLst>
            </a:pPr>
            <a:r>
              <a:rPr lang="en-US" b="0" dirty="0" smtClean="0"/>
              <a:t>30 </a:t>
            </a:r>
            <a:r>
              <a:rPr lang="en-US" b="0" dirty="0" err="1" smtClean="0"/>
              <a:t>MBit</a:t>
            </a:r>
            <a:r>
              <a:rPr lang="en-US" b="0" dirty="0" smtClean="0"/>
              <a:t>/s for all European</a:t>
            </a:r>
          </a:p>
          <a:p>
            <a:pPr marL="1108075" lvl="2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3495675" algn="r"/>
                <a:tab pos="4216400" algn="l"/>
                <a:tab pos="5973763" algn="l"/>
              </a:tabLst>
            </a:pPr>
            <a:r>
              <a:rPr lang="en-US" b="0" dirty="0" smtClean="0"/>
              <a:t>100 </a:t>
            </a:r>
            <a:r>
              <a:rPr lang="en-US" b="0" dirty="0" err="1" smtClean="0"/>
              <a:t>MBit</a:t>
            </a:r>
            <a:r>
              <a:rPr lang="en-US" b="0" dirty="0" smtClean="0"/>
              <a:t>/s for &gt; 50% of HH</a:t>
            </a:r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Guarantee universal broadband coverage with increasing speeds</a:t>
            </a:r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Open and neutral internet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245100" y="2327275"/>
            <a:ext cx="3751263" cy="40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German Broadband Strategy:</a:t>
            </a:r>
          </a:p>
          <a:p>
            <a:pPr marL="4476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984250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2010:	1 </a:t>
            </a:r>
            <a:r>
              <a:rPr lang="en-US" b="0" dirty="0" err="1" smtClean="0"/>
              <a:t>MBit</a:t>
            </a:r>
            <a:r>
              <a:rPr lang="en-US" b="0" dirty="0" smtClean="0"/>
              <a:t>/s area wide</a:t>
            </a:r>
          </a:p>
          <a:p>
            <a:pPr marL="4476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984250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2014:	75 % of HH with +50 </a:t>
            </a:r>
            <a:r>
              <a:rPr lang="en-US" b="0" dirty="0" err="1" smtClean="0"/>
              <a:t>Mbit</a:t>
            </a:r>
            <a:r>
              <a:rPr lang="en-US" b="0" dirty="0" smtClean="0"/>
              <a:t>/s</a:t>
            </a:r>
          </a:p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Measures: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Using synergies for NGN rollout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Supporting frequency efficiency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Financial Support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Regulation supporting  innovation</a:t>
            </a:r>
            <a:br>
              <a:rPr lang="en-US" b="0" dirty="0" smtClean="0"/>
            </a:br>
            <a:r>
              <a:rPr lang="en-US" b="0" dirty="0" smtClean="0"/>
              <a:t>and growth</a:t>
            </a:r>
          </a:p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“</a:t>
            </a:r>
            <a:r>
              <a:rPr lang="en-US" b="0" i="1" dirty="0" err="1" smtClean="0"/>
              <a:t>Breitbandatlas</a:t>
            </a:r>
            <a:r>
              <a:rPr lang="en-US" b="0" dirty="0" smtClean="0"/>
              <a:t> lists &gt;1 </a:t>
            </a:r>
            <a:r>
              <a:rPr lang="en-US" b="0" dirty="0" err="1" smtClean="0"/>
              <a:t>mio</a:t>
            </a:r>
            <a:r>
              <a:rPr lang="en-US" b="0" dirty="0" smtClean="0"/>
              <a:t> people offline:</a:t>
            </a:r>
          </a:p>
          <a:p>
            <a:pPr marL="4476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Broadband: ~ 128 </a:t>
            </a:r>
            <a:r>
              <a:rPr lang="en-US" b="0" dirty="0" err="1" smtClean="0"/>
              <a:t>kBit</a:t>
            </a:r>
            <a:r>
              <a:rPr lang="en-US" b="0" dirty="0" smtClean="0"/>
              <a:t>/s</a:t>
            </a:r>
          </a:p>
          <a:p>
            <a:pPr marL="4476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713 municipalities not served</a:t>
            </a:r>
          </a:p>
          <a:p>
            <a:pPr marL="4476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632 municipalities underserved</a:t>
            </a:r>
          </a:p>
        </p:txBody>
      </p:sp>
      <p:sp>
        <p:nvSpPr>
          <p:cNvPr id="19" name="AcnSubjectTitle_ID_115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42875" y="1363663"/>
            <a:ext cx="6985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sz="1600" dirty="0" smtClean="0"/>
              <a:t>Next Generation Communication in Germany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2895600"/>
            <a:ext cx="8853488" cy="533400"/>
          </a:xfrm>
        </p:spPr>
        <p:txBody>
          <a:bodyPr/>
          <a:lstStyle/>
          <a:p>
            <a:pPr algn="ctr"/>
            <a:r>
              <a:rPr lang="de-DE" dirty="0" smtClean="0"/>
              <a:t>Vielen Dank!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8FF651-16C5-4BA4-9F7F-1C5DA160AE41}" type="slidenum">
              <a:rPr lang="de-DE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2048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1288" y="1557338"/>
            <a:ext cx="1044575" cy="4751387"/>
          </a:xfrm>
          <a:prstGeom prst="rect">
            <a:avLst/>
          </a:prstGeom>
          <a:solidFill>
            <a:schemeClr val="bg2"/>
          </a:solidFill>
          <a:ln w="1905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/>
          <a:lstStyle/>
          <a:p>
            <a:pPr algn="ctr" eaLnBrk="1" hangingPunct="1">
              <a:lnSpc>
                <a:spcPct val="90000"/>
              </a:lnSpc>
              <a:spcAft>
                <a:spcPct val="30000"/>
              </a:spcAft>
            </a:pPr>
            <a:endParaRPr lang="de-DE" b="0">
              <a:cs typeface="Times New Roman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gray">
          <a:xfrm>
            <a:off x="404813" y="4841875"/>
            <a:ext cx="5710237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43191" rIns="86382" bIns="43191" anchor="ctr"/>
          <a:lstStyle/>
          <a:p>
            <a:r>
              <a:rPr lang="de-DE" sz="1500" dirty="0" smtClean="0">
                <a:solidFill>
                  <a:srgbClr val="FFFFFF"/>
                </a:solidFill>
                <a:cs typeface="Times New Roman" pitchFamily="18" charset="0"/>
              </a:rPr>
              <a:t>Europäische Aktivitäten im Vergleich</a:t>
            </a:r>
            <a:endParaRPr lang="de-DE" sz="15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gray">
          <a:xfrm>
            <a:off x="404813" y="5554663"/>
            <a:ext cx="5710237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43191" rIns="86382" bIns="43191" anchor="ctr"/>
          <a:lstStyle/>
          <a:p>
            <a:r>
              <a:rPr lang="de-DE" sz="1500" dirty="0" smtClean="0">
                <a:solidFill>
                  <a:srgbClr val="FFFFFF"/>
                </a:solidFill>
                <a:cs typeface="Times New Roman" pitchFamily="18" charset="0"/>
              </a:rPr>
              <a:t>Fazit</a:t>
            </a:r>
            <a:endParaRPr lang="de-DE" sz="15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404813" y="3408362"/>
            <a:ext cx="5710237" cy="539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0" rIns="0" bIns="0" anchor="ctr"/>
          <a:lstStyle/>
          <a:p>
            <a:r>
              <a:rPr lang="de-DE" sz="1500" dirty="0" smtClean="0">
                <a:solidFill>
                  <a:schemeClr val="accent1"/>
                </a:solidFill>
                <a:cs typeface="Times New Roman" pitchFamily="18" charset="0"/>
              </a:rPr>
              <a:t>Einführung</a:t>
            </a:r>
            <a:endParaRPr lang="de-DE" sz="15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404813" y="4121150"/>
            <a:ext cx="5710237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43191" rIns="86382" bIns="43191" anchor="ctr"/>
          <a:lstStyle/>
          <a:p>
            <a:r>
              <a:rPr lang="de-DE" sz="1500" dirty="0" smtClean="0">
                <a:solidFill>
                  <a:srgbClr val="FFFFFF"/>
                </a:solidFill>
                <a:cs typeface="Times New Roman" pitchFamily="18" charset="0"/>
              </a:rPr>
              <a:t>Breitbandstrategie USA und Australien</a:t>
            </a:r>
            <a:endParaRPr lang="de-DE" sz="15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high speed broadband Internet access is a major challenge</a:t>
            </a:r>
            <a:br>
              <a:rPr lang="en-US" dirty="0" smtClean="0"/>
            </a:br>
            <a:r>
              <a:rPr lang="en-US" dirty="0" smtClean="0"/>
              <a:t>for politicians and governmental related activities.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2876" y="4395788"/>
            <a:ext cx="4338638" cy="18875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193675" indent="-193675" eaLnBrk="0" hangingPunct="0"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lang="en-US" sz="1600" b="0" kern="0" dirty="0" smtClean="0"/>
              <a:t>Rural areas suffer from economic and social deficits due to lack of broadband</a:t>
            </a:r>
          </a:p>
          <a:p>
            <a:pPr marL="193675" indent="-193675" eaLnBrk="0" hangingPunct="0"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lang="en-US" sz="1600" b="0" kern="0" dirty="0" smtClean="0"/>
              <a:t>Digital Divide widening</a:t>
            </a:r>
          </a:p>
          <a:p>
            <a:pPr marL="193675" indent="-193675" eaLnBrk="0" hangingPunct="0"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lang="en-US" sz="1600" b="0" kern="0" dirty="0" smtClean="0"/>
              <a:t>Various governmental ICT related activities started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875" y="2327275"/>
            <a:ext cx="4338638" cy="1887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193675" indent="-193675" eaLnBrk="0" hangingPunct="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lang="en-US" sz="1600" b="0" kern="0" dirty="0" smtClean="0"/>
              <a:t>Broadband hardly available in rural areas</a:t>
            </a:r>
          </a:p>
          <a:p>
            <a:pPr marL="193675" indent="-193675" eaLnBrk="0" hangingPunct="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lang="en-US" sz="1600" b="0" kern="0" dirty="0" smtClean="0"/>
              <a:t>High competition levels in cities with multiple access technologies and high bandwidth</a:t>
            </a:r>
          </a:p>
          <a:p>
            <a:pPr marL="193675" indent="-193675" eaLnBrk="0" hangingPunct="0"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lang="en-US" sz="1600" b="0" kern="0" dirty="0" smtClean="0"/>
              <a:t>Currently 56 </a:t>
            </a:r>
            <a:r>
              <a:rPr lang="en-US" sz="1600" b="0" kern="0" dirty="0" err="1" smtClean="0"/>
              <a:t>kBit</a:t>
            </a:r>
            <a:r>
              <a:rPr lang="en-US" sz="1600" b="0" kern="0" dirty="0" smtClean="0"/>
              <a:t>/s defined as Universal Service according to European Framework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75" y="1989138"/>
            <a:ext cx="4338638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Current Situation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2876" y="6283325"/>
            <a:ext cx="4338638" cy="3381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Additional Challenges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286380" y="3538535"/>
            <a:ext cx="3724270" cy="1887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marL="631825" indent="-4763" eaLnBrk="0" hangingPunct="0">
              <a:spcAft>
                <a:spcPct val="20000"/>
              </a:spcAft>
              <a:buClr>
                <a:schemeClr val="tx1"/>
              </a:buClr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lang="en-US" sz="1600" b="0" kern="0" dirty="0" smtClean="0"/>
              <a:t>EU Digital Agenda 2020</a:t>
            </a:r>
          </a:p>
          <a:p>
            <a:pPr marL="631825" indent="-4763" eaLnBrk="0" hangingPunct="0">
              <a:spcAft>
                <a:spcPct val="20000"/>
              </a:spcAft>
              <a:buClr>
                <a:schemeClr val="tx1"/>
              </a:buClr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lang="en-US" sz="1600" b="0" kern="0" dirty="0" smtClean="0"/>
              <a:t>What sort of engagement</a:t>
            </a:r>
            <a:br>
              <a:rPr lang="en-US" sz="1600" b="0" kern="0" dirty="0" smtClean="0"/>
            </a:br>
            <a:r>
              <a:rPr lang="en-US" sz="1600" b="0" kern="0" dirty="0" smtClean="0"/>
              <a:t>is most effective?</a:t>
            </a:r>
          </a:p>
          <a:p>
            <a:pPr marL="631825" indent="-4763" eaLnBrk="0" hangingPunct="0">
              <a:spcAft>
                <a:spcPct val="20000"/>
              </a:spcAft>
              <a:buClr>
                <a:schemeClr val="tx1"/>
              </a:buClr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lang="en-US" sz="1600" b="0" kern="0" dirty="0" smtClean="0"/>
              <a:t>What kind of infrastructure does guarantee highest sustainability?</a:t>
            </a:r>
            <a:endParaRPr lang="en-US" sz="1600" b="0" kern="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286380" y="3200398"/>
            <a:ext cx="3724270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Public Broadband Programs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Gleichschenkliges Dreieck 11"/>
          <p:cNvSpPr/>
          <p:nvPr/>
        </p:nvSpPr>
        <p:spPr bwMode="auto">
          <a:xfrm rot="5400000">
            <a:off x="2805906" y="4164808"/>
            <a:ext cx="3956051" cy="280988"/>
          </a:xfrm>
          <a:prstGeom prst="triangl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 eaLnBrk="0" hangingPunct="0"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13" name="AcnSubjectTitle_ID_115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sz="1600" dirty="0" smtClean="0"/>
              <a:t>Next Generation Communication</a:t>
            </a:r>
          </a:p>
        </p:txBody>
      </p:sp>
      <p:sp>
        <p:nvSpPr>
          <p:cNvPr id="14" name="Ellipse 7"/>
          <p:cNvSpPr>
            <a:spLocks noChangeArrowheads="1"/>
          </p:cNvSpPr>
          <p:nvPr/>
        </p:nvSpPr>
        <p:spPr bwMode="auto">
          <a:xfrm>
            <a:off x="5425476" y="3733438"/>
            <a:ext cx="344488" cy="344487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accent5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600" smtClean="0">
                <a:solidFill>
                  <a:schemeClr val="bg1"/>
                </a:solidFill>
                <a:latin typeface="Arial" pitchFamily="34" charset="0"/>
                <a:ea typeface="ＭＳ Ｐゴシック" pitchFamily="64" charset="-128"/>
                <a:cs typeface="+mn-cs"/>
              </a:rPr>
              <a:t>1</a:t>
            </a:r>
            <a:endParaRPr lang="en-US" sz="1600" dirty="0">
              <a:solidFill>
                <a:schemeClr val="bg1"/>
              </a:solidFill>
              <a:latin typeface="Arial" pitchFamily="34" charset="0"/>
              <a:ea typeface="ＭＳ Ｐゴシック" pitchFamily="64" charset="-128"/>
              <a:cs typeface="+mn-cs"/>
            </a:endParaRPr>
          </a:p>
        </p:txBody>
      </p:sp>
      <p:sp>
        <p:nvSpPr>
          <p:cNvPr id="15" name="Ellipse 7"/>
          <p:cNvSpPr>
            <a:spLocks noChangeArrowheads="1"/>
          </p:cNvSpPr>
          <p:nvPr/>
        </p:nvSpPr>
        <p:spPr bwMode="auto">
          <a:xfrm>
            <a:off x="5425476" y="4292056"/>
            <a:ext cx="344488" cy="344487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accent5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600" smtClean="0">
                <a:solidFill>
                  <a:schemeClr val="bg1"/>
                </a:solidFill>
                <a:latin typeface="Arial" pitchFamily="34" charset="0"/>
                <a:ea typeface="ＭＳ Ｐゴシック" pitchFamily="64" charset="-128"/>
                <a:cs typeface="+mn-cs"/>
              </a:rPr>
              <a:t>2</a:t>
            </a:r>
            <a:endParaRPr lang="en-US" sz="1600" dirty="0">
              <a:solidFill>
                <a:schemeClr val="bg1"/>
              </a:solidFill>
              <a:latin typeface="Arial" pitchFamily="34" charset="0"/>
              <a:ea typeface="ＭＳ Ｐゴシック" pitchFamily="64" charset="-128"/>
              <a:cs typeface="+mn-cs"/>
            </a:endParaRPr>
          </a:p>
        </p:txBody>
      </p:sp>
      <p:sp>
        <p:nvSpPr>
          <p:cNvPr id="16" name="Ellipse 7"/>
          <p:cNvSpPr>
            <a:spLocks noChangeArrowheads="1"/>
          </p:cNvSpPr>
          <p:nvPr/>
        </p:nvSpPr>
        <p:spPr bwMode="auto">
          <a:xfrm>
            <a:off x="5425476" y="4850675"/>
            <a:ext cx="344488" cy="344487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accent5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600" smtClean="0">
                <a:solidFill>
                  <a:schemeClr val="bg1"/>
                </a:solidFill>
                <a:latin typeface="Arial" pitchFamily="34" charset="0"/>
                <a:ea typeface="ＭＳ Ｐゴシック" pitchFamily="64" charset="-128"/>
                <a:cs typeface="+mn-cs"/>
              </a:rPr>
              <a:t>3</a:t>
            </a:r>
            <a:endParaRPr lang="en-US" sz="1600" dirty="0">
              <a:solidFill>
                <a:schemeClr val="bg1"/>
              </a:solidFill>
              <a:latin typeface="Arial" pitchFamily="34" charset="0"/>
              <a:ea typeface="ＭＳ Ｐゴシック" pitchFamily="6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several nations the growth of broadband penetration has slowed</a:t>
            </a:r>
            <a:br>
              <a:rPr lang="en-US" smtClean="0"/>
            </a:br>
            <a:r>
              <a:rPr lang="en-US" smtClean="0"/>
              <a:t>down due to technical undersupply.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aphicFrame>
        <p:nvGraphicFramePr>
          <p:cNvPr id="6" name="Chart 2"/>
          <p:cNvGraphicFramePr>
            <a:graphicFrameLocks/>
          </p:cNvGraphicFramePr>
          <p:nvPr/>
        </p:nvGraphicFramePr>
        <p:xfrm>
          <a:off x="142875" y="2130263"/>
          <a:ext cx="7237437" cy="422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Gerade Verbindung 6"/>
          <p:cNvCxnSpPr/>
          <p:nvPr/>
        </p:nvCxnSpPr>
        <p:spPr bwMode="auto">
          <a:xfrm>
            <a:off x="611560" y="3927723"/>
            <a:ext cx="6408712" cy="0"/>
          </a:xfrm>
          <a:prstGeom prst="line">
            <a:avLst/>
          </a:prstGeom>
          <a:solidFill>
            <a:srgbClr val="C0C0C0"/>
          </a:solidFill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hteck 9"/>
          <p:cNvSpPr/>
          <p:nvPr/>
        </p:nvSpPr>
        <p:spPr bwMode="auto">
          <a:xfrm>
            <a:off x="5120641" y="3114674"/>
            <a:ext cx="624840" cy="311848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75" y="1989138"/>
            <a:ext cx="8853488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>
              <a:defRPr sz="1000"/>
            </a:pPr>
            <a:r>
              <a:rPr lang="en-US" sz="1600" dirty="0" smtClean="0">
                <a:solidFill>
                  <a:schemeClr val="bg1"/>
                </a:solidFill>
              </a:rPr>
              <a:t>Selected OECD Fixed broadband subscribers per 100 inhabitants from 2003, 06, 07, 09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2875" y="2327275"/>
            <a:ext cx="8853488" cy="403068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endParaRPr lang="en-US" b="0" dirty="0" smtClean="0"/>
          </a:p>
        </p:txBody>
      </p:sp>
      <p:sp>
        <p:nvSpPr>
          <p:cNvPr id="12" name="Text Box 17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>
                <a:solidFill>
                  <a:srgbClr val="808080"/>
                </a:solidFill>
              </a:rPr>
              <a:t>Source:	 </a:t>
            </a:r>
            <a:r>
              <a:rPr lang="en-US" sz="1000" b="0" dirty="0" smtClean="0">
                <a:solidFill>
                  <a:srgbClr val="808080"/>
                </a:solidFill>
              </a:rPr>
              <a:t>OECD (2010)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472941" y="3114674"/>
            <a:ext cx="624840" cy="311848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2537108" y="3114674"/>
            <a:ext cx="624840" cy="311848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889408" y="3114674"/>
            <a:ext cx="624840" cy="311848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7284720" y="2327275"/>
            <a:ext cx="1711642" cy="4030684"/>
          </a:xfrm>
        </p:spPr>
        <p:txBody>
          <a:bodyPr anchor="ctr"/>
          <a:lstStyle/>
          <a:p>
            <a:r>
              <a:rPr lang="en-US" sz="1400" dirty="0" smtClean="0"/>
              <a:t>Increase of BB Penetration Levels in some countries not blocked by demand, but by a lack of supply</a:t>
            </a:r>
          </a:p>
          <a:p>
            <a:r>
              <a:rPr lang="en-US" sz="1400" dirty="0" smtClean="0"/>
              <a:t>Focus on international programs of</a:t>
            </a:r>
            <a:br>
              <a:rPr lang="en-US" sz="1400" dirty="0" smtClean="0"/>
            </a:br>
            <a:r>
              <a:rPr lang="en-US" sz="1400" dirty="0" smtClean="0"/>
              <a:t>Australia and USA</a:t>
            </a:r>
          </a:p>
          <a:p>
            <a:r>
              <a:rPr lang="en-US" sz="1400" dirty="0" smtClean="0"/>
              <a:t>Implications for Germany</a:t>
            </a:r>
            <a:r>
              <a:rPr lang="de-DE" sz="1400" dirty="0" smtClean="0"/>
              <a:t>?</a:t>
            </a:r>
            <a:endParaRPr lang="en-US" sz="1400" dirty="0"/>
          </a:p>
        </p:txBody>
      </p:sp>
      <p:sp>
        <p:nvSpPr>
          <p:cNvPr id="17" name="AcnSubjectTitle_ID_320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42875" y="1363663"/>
            <a:ext cx="6985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1600" dirty="0" smtClean="0"/>
              <a:t>OECD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8FF651-16C5-4BA4-9F7F-1C5DA160AE41}" type="slidenum">
              <a:rPr lang="de-DE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de-DE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2048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1288" y="1557338"/>
            <a:ext cx="1044575" cy="4751387"/>
          </a:xfrm>
          <a:prstGeom prst="rect">
            <a:avLst/>
          </a:prstGeom>
          <a:solidFill>
            <a:schemeClr val="bg2"/>
          </a:solidFill>
          <a:ln w="1905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/>
          <a:lstStyle/>
          <a:p>
            <a:pPr algn="ctr" eaLnBrk="1" hangingPunct="1">
              <a:lnSpc>
                <a:spcPct val="90000"/>
              </a:lnSpc>
              <a:spcAft>
                <a:spcPct val="30000"/>
              </a:spcAft>
            </a:pPr>
            <a:endParaRPr lang="de-DE" b="0">
              <a:cs typeface="Times New Roman" pitchFamily="18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gray">
          <a:xfrm>
            <a:off x="404813" y="4841875"/>
            <a:ext cx="5710237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43191" rIns="86382" bIns="43191" anchor="ctr"/>
          <a:lstStyle/>
          <a:p>
            <a:r>
              <a:rPr lang="de-DE" sz="1500" dirty="0" smtClean="0">
                <a:solidFill>
                  <a:srgbClr val="FFFFFF"/>
                </a:solidFill>
                <a:cs typeface="Times New Roman" pitchFamily="18" charset="0"/>
              </a:rPr>
              <a:t>Europäische Aktivitäten im Vergleich</a:t>
            </a:r>
            <a:endParaRPr lang="de-DE" sz="15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gray">
          <a:xfrm>
            <a:off x="404813" y="5554663"/>
            <a:ext cx="5710237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43191" rIns="86382" bIns="43191" anchor="ctr"/>
          <a:lstStyle/>
          <a:p>
            <a:r>
              <a:rPr lang="de-DE" sz="1500" dirty="0" smtClean="0">
                <a:solidFill>
                  <a:srgbClr val="FFFFFF"/>
                </a:solidFill>
                <a:cs typeface="Times New Roman" pitchFamily="18" charset="0"/>
              </a:rPr>
              <a:t>Fazit</a:t>
            </a:r>
            <a:endParaRPr lang="de-DE" sz="15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404813" y="3408362"/>
            <a:ext cx="5710237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43191" rIns="86382" bIns="43191" anchor="ctr"/>
          <a:lstStyle/>
          <a:p>
            <a:r>
              <a:rPr lang="de-DE" sz="1500" dirty="0" smtClean="0">
                <a:solidFill>
                  <a:srgbClr val="FFFFFF"/>
                </a:solidFill>
                <a:cs typeface="Times New Roman" pitchFamily="18" charset="0"/>
              </a:rPr>
              <a:t>Einführung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404813" y="4121150"/>
            <a:ext cx="5710237" cy="539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lIns="180000" tIns="0" rIns="0" bIns="0" anchor="ctr"/>
          <a:lstStyle/>
          <a:p>
            <a:r>
              <a:rPr lang="de-DE" sz="1500" dirty="0" smtClean="0">
                <a:solidFill>
                  <a:schemeClr val="accent1"/>
                </a:solidFill>
                <a:cs typeface="Times New Roman" pitchFamily="18" charset="0"/>
              </a:rPr>
              <a:t>Breitbandstrategie USA und Australien</a:t>
            </a:r>
            <a:endParaRPr lang="de-DE" sz="15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Broadband Technology Opportunities  Program consists of</a:t>
            </a:r>
            <a:br>
              <a:rPr lang="en-US" dirty="0" smtClean="0"/>
            </a:br>
            <a:r>
              <a:rPr lang="en-US" dirty="0" smtClean="0"/>
              <a:t>7.2 billion USD in order to supply underserved areas with broadband.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5651" y="2327274"/>
            <a:ext cx="3378741" cy="42259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1400" dirty="0" smtClean="0"/>
              <a:t>74.1 % of the population are „online“</a:t>
            </a:r>
          </a:p>
          <a:p>
            <a:r>
              <a:rPr lang="en-US" sz="1400" dirty="0" smtClean="0"/>
              <a:t>26,6 % of the population has broadband</a:t>
            </a:r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652" y="2989385"/>
            <a:ext cx="3378740" cy="177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83968" y="2327275"/>
            <a:ext cx="4712395" cy="403068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dirty="0" smtClean="0"/>
              <a:t>“Broadband Technology Opportunities Program” </a:t>
            </a:r>
            <a:br>
              <a:rPr lang="en-US" dirty="0" smtClean="0"/>
            </a:br>
            <a:r>
              <a:rPr lang="en-US" b="0" dirty="0" smtClean="0"/>
              <a:t>announced under Obama as outcome of the American Recovery and Reinvestment Act 2009 in order to provide</a:t>
            </a:r>
            <a:br>
              <a:rPr lang="en-US" b="0" dirty="0" smtClean="0"/>
            </a:br>
            <a:r>
              <a:rPr lang="en-US" sz="800" b="0" dirty="0" smtClean="0"/>
              <a:t/>
            </a:r>
            <a:br>
              <a:rPr lang="en-US" sz="800" b="0" dirty="0" smtClean="0"/>
            </a:br>
            <a:r>
              <a:rPr lang="en-US" dirty="0" smtClean="0"/>
              <a:t>“access to consumers residing in </a:t>
            </a:r>
            <a:r>
              <a:rPr lang="en-US" dirty="0" err="1" smtClean="0"/>
              <a:t>unserved</a:t>
            </a:r>
            <a:r>
              <a:rPr lang="en-US" dirty="0" smtClean="0"/>
              <a:t>… and underserved areas… and stimulate the demand for broadband, economic growth, and job creation.”</a:t>
            </a:r>
            <a:br>
              <a:rPr lang="en-US" dirty="0" smtClean="0"/>
            </a:br>
            <a:endParaRPr lang="en-US" sz="800" dirty="0" smtClean="0"/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Investments of 7.2 billion USD</a:t>
            </a:r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dirty="0" smtClean="0"/>
              <a:t>“Broadband Data Improvement Act”</a:t>
            </a:r>
            <a:r>
              <a:rPr lang="en-US" b="0" dirty="0" smtClean="0"/>
              <a:t>, precedent project signed by Bush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Data collection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Generation of broadband atlas</a:t>
            </a:r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Additional funding from</a:t>
            </a:r>
            <a:br>
              <a:rPr lang="en-US" b="0" dirty="0" smtClean="0"/>
            </a:br>
            <a:r>
              <a:rPr lang="en-US" b="0" dirty="0" smtClean="0"/>
              <a:t>United States Department of Agriculture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83968" y="1989138"/>
            <a:ext cx="4712395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The National Broadband Plan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75" name="Text Box 17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>
                <a:solidFill>
                  <a:srgbClr val="808080"/>
                </a:solidFill>
              </a:rPr>
              <a:t>Source:	</a:t>
            </a:r>
            <a:r>
              <a:rPr lang="en-US" sz="1000" b="0" dirty="0" smtClean="0">
                <a:solidFill>
                  <a:srgbClr val="808080"/>
                </a:solidFill>
              </a:rPr>
              <a:t>FCC (2009);  FCC (2010); US Congress (2009); Nielsen (2010); WIK (2010)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sp>
        <p:nvSpPr>
          <p:cNvPr id="76" name="AcnSubjectTitle_ID_320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42875" y="1363663"/>
            <a:ext cx="6985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1600" dirty="0" smtClean="0"/>
              <a:t>USA: The National Broadband Plan I/III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441" y="1988840"/>
            <a:ext cx="3927922" cy="141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Currently, the National Broadband Plan does not support the</a:t>
            </a:r>
            <a:br>
              <a:rPr lang="en-US" smtClean="0"/>
            </a:br>
            <a:r>
              <a:rPr lang="en-US" smtClean="0"/>
              <a:t>development of a next generation network across the US.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Text Box 17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>
                <a:solidFill>
                  <a:srgbClr val="808080"/>
                </a:solidFill>
              </a:rPr>
              <a:t>Source:	</a:t>
            </a:r>
            <a:r>
              <a:rPr lang="en-US" sz="1000" b="0" dirty="0" smtClean="0">
                <a:solidFill>
                  <a:srgbClr val="808080"/>
                </a:solidFill>
              </a:rPr>
              <a:t>FCC (2009);  FCC (2010); US Congress (2009)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9E7"/>
              </a:clrFrom>
              <a:clrTo>
                <a:srgbClr val="FFF9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259692"/>
            <a:ext cx="4248886" cy="40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69012" y="3400225"/>
            <a:ext cx="3927351" cy="301712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342900" indent="-255588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dirty="0" smtClean="0"/>
              <a:t>Develop Broadband Ecosystem in four ways</a:t>
            </a:r>
          </a:p>
          <a:p>
            <a:pPr marL="273050" indent="-185738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+mj-lt"/>
              <a:buAutoNum type="arabicPeriod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Establishing competition policies</a:t>
            </a:r>
          </a:p>
          <a:p>
            <a:pPr marL="273050" indent="-185738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+mj-lt"/>
              <a:buAutoNum type="arabicPeriod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Ensuring efficient allocation</a:t>
            </a:r>
          </a:p>
          <a:p>
            <a:pPr marL="273050" indent="-185738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+mj-lt"/>
              <a:buAutoNum type="arabicPeriod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Incentives for Universal Access. </a:t>
            </a:r>
          </a:p>
          <a:p>
            <a:pPr marL="273050" indent="-185738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+mj-lt"/>
              <a:buAutoNum type="arabicPeriod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Updating policies, setting standards and aligning incentives to invest</a:t>
            </a:r>
          </a:p>
          <a:p>
            <a:pPr marL="273050" indent="-185738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endParaRPr lang="en-US" b="0" dirty="0" smtClean="0"/>
          </a:p>
          <a:p>
            <a:pPr marL="273050" indent="-185738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dirty="0" smtClean="0"/>
              <a:t>Status Update:</a:t>
            </a:r>
          </a:p>
          <a:p>
            <a:pPr marL="273050" indent="-185738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Requests from public and private institutions for grants can be submitted</a:t>
            </a:r>
          </a:p>
          <a:p>
            <a:pPr marL="273050" indent="-185738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Incumbents have not submitted requests</a:t>
            </a:r>
          </a:p>
          <a:p>
            <a:pPr marL="273050" indent="-185738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No national NGN rollout program existing</a:t>
            </a:r>
          </a:p>
          <a:p>
            <a:pPr marL="273050" indent="-185738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+mj-lt"/>
              <a:buAutoNum type="arabicPeriod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endParaRPr lang="en-US" b="0" dirty="0" smtClean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2875" y="1989138"/>
            <a:ext cx="4357117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>
              <a:defRPr sz="1000"/>
            </a:pPr>
            <a:r>
              <a:rPr lang="en-US" sz="1600" dirty="0" smtClean="0">
                <a:solidFill>
                  <a:schemeClr val="bg1"/>
                </a:solidFill>
              </a:rPr>
              <a:t>USA Broadband Coverage 4 </a:t>
            </a:r>
            <a:r>
              <a:rPr lang="en-US" sz="1600" dirty="0" err="1" smtClean="0">
                <a:solidFill>
                  <a:schemeClr val="bg1"/>
                </a:solidFill>
              </a:rPr>
              <a:t>MBit</a:t>
            </a:r>
            <a:r>
              <a:rPr lang="en-US" sz="1600" dirty="0" smtClean="0">
                <a:solidFill>
                  <a:schemeClr val="bg1"/>
                </a:solidFill>
              </a:rPr>
              <a:t>/s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2875" y="2327275"/>
            <a:ext cx="4357117" cy="41116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endParaRPr lang="en-US" b="0" dirty="0" smtClean="0"/>
          </a:p>
        </p:txBody>
      </p:sp>
      <p:sp>
        <p:nvSpPr>
          <p:cNvPr id="15" name="Gleichschenkliges Dreieck 14"/>
          <p:cNvSpPr/>
          <p:nvPr/>
        </p:nvSpPr>
        <p:spPr bwMode="auto">
          <a:xfrm rot="5400000">
            <a:off x="2616103" y="4076923"/>
            <a:ext cx="4456552" cy="280987"/>
          </a:xfrm>
          <a:prstGeom prst="triangl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/>
          <a:lstStyle/>
          <a:p>
            <a:pPr eaLnBrk="0" hangingPunct="0">
              <a:defRPr/>
            </a:pPr>
            <a:endParaRPr lang="en-US" dirty="0">
              <a:ea typeface="ＭＳ Ｐゴシック" charset="-128"/>
              <a:cs typeface="+mn-cs"/>
            </a:endParaRPr>
          </a:p>
        </p:txBody>
      </p:sp>
      <p:sp>
        <p:nvSpPr>
          <p:cNvPr id="17" name="AcnSubjectTitle_ID_320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42875" y="1363663"/>
            <a:ext cx="6985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1600" dirty="0" smtClean="0"/>
              <a:t>USA: The National Broadband Plan II/III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069012" y="1989138"/>
            <a:ext cx="3927351" cy="1411087"/>
          </a:xfrm>
          <a:prstGeom prst="rect">
            <a:avLst/>
          </a:prstGeom>
          <a:noFill/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>
              <a:defRPr sz="1000"/>
            </a:pPr>
            <a:endParaRPr 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Broadband Plan targets 6 ambitious goals for the</a:t>
            </a:r>
            <a:br>
              <a:rPr lang="en-US" dirty="0" smtClean="0"/>
            </a:br>
            <a:r>
              <a:rPr lang="en-US" dirty="0" smtClean="0"/>
              <a:t>United States until the year 2020.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1600" dirty="0" smtClean="0"/>
              <a:t>USA: The National Broadband Plan III/III</a:t>
            </a:r>
          </a:p>
        </p:txBody>
      </p:sp>
      <p:sp>
        <p:nvSpPr>
          <p:cNvPr id="6" name="Text Box 17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>
                <a:solidFill>
                  <a:srgbClr val="808080"/>
                </a:solidFill>
              </a:rPr>
              <a:t>Source:	</a:t>
            </a:r>
            <a:r>
              <a:rPr lang="en-US" sz="1000" b="0" dirty="0" smtClean="0">
                <a:solidFill>
                  <a:srgbClr val="808080"/>
                </a:solidFill>
              </a:rPr>
              <a:t>FCC (2009);  FCC (2010); US Congress (2009)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grpSp>
        <p:nvGrpSpPr>
          <p:cNvPr id="58" name="Gruppieren 57"/>
          <p:cNvGrpSpPr/>
          <p:nvPr/>
        </p:nvGrpSpPr>
        <p:grpSpPr>
          <a:xfrm>
            <a:off x="128712" y="1855312"/>
            <a:ext cx="7977188" cy="760392"/>
            <a:chOff x="192212" y="2132856"/>
            <a:chExt cx="7977188" cy="631387"/>
          </a:xfrm>
        </p:grpSpPr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1393358" y="2132857"/>
              <a:ext cx="6776042" cy="6313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344"/>
                </a:cxn>
                <a:cxn ang="0">
                  <a:pos x="0" y="720"/>
                </a:cxn>
                <a:cxn ang="0">
                  <a:pos x="4464" y="720"/>
                </a:cxn>
                <a:cxn ang="0">
                  <a:pos x="4464" y="0"/>
                </a:cxn>
                <a:cxn ang="0">
                  <a:pos x="0" y="0"/>
                </a:cxn>
              </a:cxnLst>
              <a:rect l="0" t="0" r="r" b="b"/>
              <a:pathLst>
                <a:path w="4465" h="721">
                  <a:moveTo>
                    <a:pt x="0" y="0"/>
                  </a:moveTo>
                  <a:lnTo>
                    <a:pt x="144" y="344"/>
                  </a:lnTo>
                  <a:lnTo>
                    <a:pt x="0" y="720"/>
                  </a:lnTo>
                  <a:lnTo>
                    <a:pt x="4464" y="720"/>
                  </a:lnTo>
                  <a:lnTo>
                    <a:pt x="4464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905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en-US" b="0"/>
            </a:p>
          </p:txBody>
        </p:sp>
        <p:grpSp>
          <p:nvGrpSpPr>
            <p:cNvPr id="42" name="Gruppieren 41"/>
            <p:cNvGrpSpPr/>
            <p:nvPr/>
          </p:nvGrpSpPr>
          <p:grpSpPr>
            <a:xfrm>
              <a:off x="192212" y="2132856"/>
              <a:ext cx="7977186" cy="631387"/>
              <a:chOff x="192212" y="2132856"/>
              <a:chExt cx="7977186" cy="631387"/>
            </a:xfrm>
          </p:grpSpPr>
          <p:sp>
            <p:nvSpPr>
              <p:cNvPr id="36" name="AutoShape 9"/>
              <p:cNvSpPr>
                <a:spLocks noChangeArrowheads="1"/>
              </p:cNvSpPr>
              <p:nvPr/>
            </p:nvSpPr>
            <p:spPr bwMode="auto">
              <a:xfrm>
                <a:off x="192212" y="2132856"/>
                <a:ext cx="1312744" cy="616966"/>
              </a:xfrm>
              <a:prstGeom prst="homePlate">
                <a:avLst>
                  <a:gd name="adj" fmla="val 28645"/>
                </a:avLst>
              </a:prstGeom>
              <a:solidFill>
                <a:schemeClr val="accent2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45720" rIns="45720"/>
              <a:lstStyle/>
              <a:p>
                <a:endParaRPr lang="en-GB" b="0" i="1" dirty="0"/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1685305" y="2132857"/>
                <a:ext cx="6484093" cy="63138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pPr>
                  <a:spcBef>
                    <a:spcPct val="30000"/>
                  </a:spcBef>
                  <a:buClr>
                    <a:schemeClr val="bg1"/>
                  </a:buClr>
                </a:pPr>
                <a:r>
                  <a:rPr lang="en-US" b="0" dirty="0" smtClean="0"/>
                  <a:t>At least </a:t>
                </a:r>
                <a:r>
                  <a:rPr lang="en-US" dirty="0" smtClean="0"/>
                  <a:t>100 million U.S. homes </a:t>
                </a:r>
                <a:r>
                  <a:rPr lang="en-US" b="0" dirty="0" smtClean="0"/>
                  <a:t>should have affordable access to actual</a:t>
                </a:r>
                <a:br>
                  <a:rPr lang="en-US" b="0" dirty="0" smtClean="0"/>
                </a:br>
                <a:r>
                  <a:rPr lang="en-US" b="0" dirty="0" smtClean="0"/>
                  <a:t>download speeds of at least </a:t>
                </a:r>
                <a:r>
                  <a:rPr lang="en-US" dirty="0" smtClean="0"/>
                  <a:t>100 megabits </a:t>
                </a:r>
                <a:r>
                  <a:rPr lang="en-US" b="0" dirty="0" smtClean="0"/>
                  <a:t>per second and actual upload</a:t>
                </a:r>
                <a:br>
                  <a:rPr lang="en-US" b="0" dirty="0" smtClean="0"/>
                </a:br>
                <a:r>
                  <a:rPr lang="en-US" b="0" dirty="0" smtClean="0"/>
                  <a:t>speeds of at least 50 megabits per second </a:t>
                </a:r>
                <a:r>
                  <a:rPr lang="en-US" dirty="0" smtClean="0"/>
                  <a:t>by 2020</a:t>
                </a:r>
                <a:r>
                  <a:rPr lang="en-US" b="0" dirty="0" smtClean="0"/>
                  <a:t>.</a:t>
                </a:r>
                <a:endParaRPr lang="de-DE" b="0" dirty="0" smtClean="0"/>
              </a:p>
            </p:txBody>
          </p:sp>
        </p:grpSp>
      </p:grpSp>
      <p:grpSp>
        <p:nvGrpSpPr>
          <p:cNvPr id="59" name="Gruppieren 58"/>
          <p:cNvGrpSpPr/>
          <p:nvPr/>
        </p:nvGrpSpPr>
        <p:grpSpPr>
          <a:xfrm>
            <a:off x="128712" y="2645899"/>
            <a:ext cx="7977188" cy="760392"/>
            <a:chOff x="192212" y="2132856"/>
            <a:chExt cx="7977188" cy="631387"/>
          </a:xfrm>
        </p:grpSpPr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1393358" y="2132857"/>
              <a:ext cx="6776042" cy="6313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344"/>
                </a:cxn>
                <a:cxn ang="0">
                  <a:pos x="0" y="720"/>
                </a:cxn>
                <a:cxn ang="0">
                  <a:pos x="4464" y="720"/>
                </a:cxn>
                <a:cxn ang="0">
                  <a:pos x="4464" y="0"/>
                </a:cxn>
                <a:cxn ang="0">
                  <a:pos x="0" y="0"/>
                </a:cxn>
              </a:cxnLst>
              <a:rect l="0" t="0" r="r" b="b"/>
              <a:pathLst>
                <a:path w="4465" h="721">
                  <a:moveTo>
                    <a:pt x="0" y="0"/>
                  </a:moveTo>
                  <a:lnTo>
                    <a:pt x="144" y="344"/>
                  </a:lnTo>
                  <a:lnTo>
                    <a:pt x="0" y="720"/>
                  </a:lnTo>
                  <a:lnTo>
                    <a:pt x="4464" y="720"/>
                  </a:lnTo>
                  <a:lnTo>
                    <a:pt x="4464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905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en-US" b="0"/>
            </a:p>
          </p:txBody>
        </p:sp>
        <p:grpSp>
          <p:nvGrpSpPr>
            <p:cNvPr id="61" name="Gruppieren 60"/>
            <p:cNvGrpSpPr/>
            <p:nvPr/>
          </p:nvGrpSpPr>
          <p:grpSpPr>
            <a:xfrm>
              <a:off x="192212" y="2132856"/>
              <a:ext cx="7977186" cy="631387"/>
              <a:chOff x="192212" y="2132856"/>
              <a:chExt cx="7977186" cy="631387"/>
            </a:xfrm>
          </p:grpSpPr>
          <p:sp>
            <p:nvSpPr>
              <p:cNvPr id="62" name="AutoShape 9"/>
              <p:cNvSpPr>
                <a:spLocks noChangeArrowheads="1"/>
              </p:cNvSpPr>
              <p:nvPr/>
            </p:nvSpPr>
            <p:spPr bwMode="auto">
              <a:xfrm>
                <a:off x="192212" y="2132856"/>
                <a:ext cx="1312744" cy="616966"/>
              </a:xfrm>
              <a:prstGeom prst="homePlate">
                <a:avLst>
                  <a:gd name="adj" fmla="val 28645"/>
                </a:avLst>
              </a:prstGeom>
              <a:solidFill>
                <a:schemeClr val="accent2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45720" rIns="45720"/>
              <a:lstStyle/>
              <a:p>
                <a:endParaRPr lang="en-GB" b="0" i="1" dirty="0"/>
              </a:p>
            </p:txBody>
          </p:sp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1685305" y="2132857"/>
                <a:ext cx="6484093" cy="63138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pPr>
                  <a:spcBef>
                    <a:spcPct val="30000"/>
                  </a:spcBef>
                  <a:buClr>
                    <a:schemeClr val="bg1"/>
                  </a:buClr>
                </a:pPr>
                <a:r>
                  <a:rPr lang="en-US" b="0" dirty="0" smtClean="0"/>
                  <a:t>The United States should </a:t>
                </a:r>
                <a:r>
                  <a:rPr lang="en-US" dirty="0" smtClean="0"/>
                  <a:t>lead the world in mobile innovation</a:t>
                </a:r>
                <a:r>
                  <a:rPr lang="en-US" b="0" dirty="0" smtClean="0"/>
                  <a:t>,</a:t>
                </a:r>
                <a:br>
                  <a:rPr lang="en-US" b="0" dirty="0" smtClean="0"/>
                </a:br>
                <a:r>
                  <a:rPr lang="en-US" b="0" dirty="0" smtClean="0"/>
                  <a:t>with the fastest and most extensive wireless networks of any nation .</a:t>
                </a:r>
                <a:endParaRPr lang="de-DE" b="0" dirty="0" smtClean="0"/>
              </a:p>
            </p:txBody>
          </p:sp>
        </p:grpSp>
      </p:grpSp>
      <p:grpSp>
        <p:nvGrpSpPr>
          <p:cNvPr id="64" name="Gruppieren 63"/>
          <p:cNvGrpSpPr/>
          <p:nvPr/>
        </p:nvGrpSpPr>
        <p:grpSpPr>
          <a:xfrm>
            <a:off x="128712" y="3436486"/>
            <a:ext cx="7977188" cy="760392"/>
            <a:chOff x="192212" y="2132856"/>
            <a:chExt cx="7977188" cy="631387"/>
          </a:xfrm>
        </p:grpSpPr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1393358" y="2132857"/>
              <a:ext cx="6776042" cy="6313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344"/>
                </a:cxn>
                <a:cxn ang="0">
                  <a:pos x="0" y="720"/>
                </a:cxn>
                <a:cxn ang="0">
                  <a:pos x="4464" y="720"/>
                </a:cxn>
                <a:cxn ang="0">
                  <a:pos x="4464" y="0"/>
                </a:cxn>
                <a:cxn ang="0">
                  <a:pos x="0" y="0"/>
                </a:cxn>
              </a:cxnLst>
              <a:rect l="0" t="0" r="r" b="b"/>
              <a:pathLst>
                <a:path w="4465" h="721">
                  <a:moveTo>
                    <a:pt x="0" y="0"/>
                  </a:moveTo>
                  <a:lnTo>
                    <a:pt x="144" y="344"/>
                  </a:lnTo>
                  <a:lnTo>
                    <a:pt x="0" y="720"/>
                  </a:lnTo>
                  <a:lnTo>
                    <a:pt x="4464" y="720"/>
                  </a:lnTo>
                  <a:lnTo>
                    <a:pt x="4464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905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en-US" b="0"/>
            </a:p>
          </p:txBody>
        </p:sp>
        <p:grpSp>
          <p:nvGrpSpPr>
            <p:cNvPr id="66" name="Gruppieren 65"/>
            <p:cNvGrpSpPr/>
            <p:nvPr/>
          </p:nvGrpSpPr>
          <p:grpSpPr>
            <a:xfrm>
              <a:off x="192212" y="2132856"/>
              <a:ext cx="7977186" cy="631387"/>
              <a:chOff x="192212" y="2132856"/>
              <a:chExt cx="7977186" cy="631387"/>
            </a:xfrm>
          </p:grpSpPr>
          <p:sp>
            <p:nvSpPr>
              <p:cNvPr id="67" name="AutoShape 9"/>
              <p:cNvSpPr>
                <a:spLocks noChangeArrowheads="1"/>
              </p:cNvSpPr>
              <p:nvPr/>
            </p:nvSpPr>
            <p:spPr bwMode="auto">
              <a:xfrm>
                <a:off x="192212" y="2132856"/>
                <a:ext cx="1312744" cy="616966"/>
              </a:xfrm>
              <a:prstGeom prst="homePlate">
                <a:avLst>
                  <a:gd name="adj" fmla="val 28645"/>
                </a:avLst>
              </a:prstGeom>
              <a:solidFill>
                <a:schemeClr val="accent2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45720" rIns="45720"/>
              <a:lstStyle/>
              <a:p>
                <a:endParaRPr lang="en-GB" b="0" i="1" dirty="0"/>
              </a:p>
            </p:txBody>
          </p:sp>
          <p:sp>
            <p:nvSpPr>
              <p:cNvPr id="68" name="Rectangle 18"/>
              <p:cNvSpPr>
                <a:spLocks noChangeArrowheads="1"/>
              </p:cNvSpPr>
              <p:nvPr/>
            </p:nvSpPr>
            <p:spPr bwMode="auto">
              <a:xfrm>
                <a:off x="1685305" y="2132857"/>
                <a:ext cx="6484093" cy="63138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pPr>
                  <a:spcBef>
                    <a:spcPct val="30000"/>
                  </a:spcBef>
                  <a:buClr>
                    <a:schemeClr val="bg1"/>
                  </a:buClr>
                </a:pPr>
                <a:r>
                  <a:rPr lang="en-US" b="0" dirty="0" smtClean="0"/>
                  <a:t>Every American should have </a:t>
                </a:r>
                <a:r>
                  <a:rPr lang="en-US" dirty="0" smtClean="0"/>
                  <a:t>affordable access </a:t>
                </a:r>
                <a:r>
                  <a:rPr lang="en-US" b="0" dirty="0" smtClean="0"/>
                  <a:t>to robust </a:t>
                </a:r>
                <a:r>
                  <a:rPr lang="en-US" dirty="0" smtClean="0"/>
                  <a:t>broadband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service, and the means and skills to subscribe if they so choose.</a:t>
                </a:r>
                <a:endParaRPr lang="de-DE" b="0" dirty="0" smtClean="0"/>
              </a:p>
            </p:txBody>
          </p:sp>
        </p:grpSp>
      </p:grpSp>
      <p:grpSp>
        <p:nvGrpSpPr>
          <p:cNvPr id="69" name="Gruppieren 68"/>
          <p:cNvGrpSpPr/>
          <p:nvPr/>
        </p:nvGrpSpPr>
        <p:grpSpPr>
          <a:xfrm>
            <a:off x="128712" y="4227073"/>
            <a:ext cx="7977188" cy="760392"/>
            <a:chOff x="192212" y="2132856"/>
            <a:chExt cx="7977188" cy="631387"/>
          </a:xfrm>
        </p:grpSpPr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1393358" y="2132857"/>
              <a:ext cx="6776042" cy="6313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344"/>
                </a:cxn>
                <a:cxn ang="0">
                  <a:pos x="0" y="720"/>
                </a:cxn>
                <a:cxn ang="0">
                  <a:pos x="4464" y="720"/>
                </a:cxn>
                <a:cxn ang="0">
                  <a:pos x="4464" y="0"/>
                </a:cxn>
                <a:cxn ang="0">
                  <a:pos x="0" y="0"/>
                </a:cxn>
              </a:cxnLst>
              <a:rect l="0" t="0" r="r" b="b"/>
              <a:pathLst>
                <a:path w="4465" h="721">
                  <a:moveTo>
                    <a:pt x="0" y="0"/>
                  </a:moveTo>
                  <a:lnTo>
                    <a:pt x="144" y="344"/>
                  </a:lnTo>
                  <a:lnTo>
                    <a:pt x="0" y="720"/>
                  </a:lnTo>
                  <a:lnTo>
                    <a:pt x="4464" y="720"/>
                  </a:lnTo>
                  <a:lnTo>
                    <a:pt x="4464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905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en-US" b="0"/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192212" y="2132856"/>
              <a:ext cx="7977186" cy="631387"/>
              <a:chOff x="192212" y="2132856"/>
              <a:chExt cx="7977186" cy="631387"/>
            </a:xfrm>
          </p:grpSpPr>
          <p:sp>
            <p:nvSpPr>
              <p:cNvPr id="72" name="AutoShape 9"/>
              <p:cNvSpPr>
                <a:spLocks noChangeArrowheads="1"/>
              </p:cNvSpPr>
              <p:nvPr/>
            </p:nvSpPr>
            <p:spPr bwMode="auto">
              <a:xfrm>
                <a:off x="192212" y="2132856"/>
                <a:ext cx="1312744" cy="616966"/>
              </a:xfrm>
              <a:prstGeom prst="homePlate">
                <a:avLst>
                  <a:gd name="adj" fmla="val 28645"/>
                </a:avLst>
              </a:prstGeom>
              <a:solidFill>
                <a:schemeClr val="accent2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45720" rIns="45720"/>
              <a:lstStyle/>
              <a:p>
                <a:endParaRPr lang="en-GB" b="0" i="1" dirty="0"/>
              </a:p>
            </p:txBody>
          </p:sp>
          <p:sp>
            <p:nvSpPr>
              <p:cNvPr id="73" name="Rectangle 18"/>
              <p:cNvSpPr>
                <a:spLocks noChangeArrowheads="1"/>
              </p:cNvSpPr>
              <p:nvPr/>
            </p:nvSpPr>
            <p:spPr bwMode="auto">
              <a:xfrm>
                <a:off x="1685305" y="2132857"/>
                <a:ext cx="6484093" cy="63138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pPr>
                  <a:spcBef>
                    <a:spcPct val="30000"/>
                  </a:spcBef>
                  <a:buClr>
                    <a:schemeClr val="bg1"/>
                  </a:buClr>
                </a:pPr>
                <a:r>
                  <a:rPr lang="en-US" b="0" dirty="0" smtClean="0"/>
                  <a:t>Every American </a:t>
                </a:r>
                <a:r>
                  <a:rPr lang="en-US" dirty="0" smtClean="0"/>
                  <a:t>community</a:t>
                </a:r>
                <a:r>
                  <a:rPr lang="en-US" b="0" dirty="0" smtClean="0"/>
                  <a:t> should have affordable access to at least</a:t>
                </a:r>
                <a:br>
                  <a:rPr lang="en-US" b="0" dirty="0" smtClean="0"/>
                </a:br>
                <a:r>
                  <a:rPr lang="en-US" dirty="0" smtClean="0"/>
                  <a:t>1 gigabit </a:t>
                </a:r>
                <a:r>
                  <a:rPr lang="en-US" b="0" dirty="0" smtClean="0"/>
                  <a:t>per second broadband service to anchor institutions such as</a:t>
                </a:r>
                <a:br>
                  <a:rPr lang="en-US" b="0" dirty="0" smtClean="0"/>
                </a:br>
                <a:r>
                  <a:rPr lang="en-US" b="0" dirty="0" smtClean="0"/>
                  <a:t>schools, hospitals and government buildings</a:t>
                </a:r>
                <a:endParaRPr lang="de-DE" b="0" dirty="0" smtClean="0"/>
              </a:p>
            </p:txBody>
          </p:sp>
        </p:grpSp>
      </p:grpSp>
      <p:grpSp>
        <p:nvGrpSpPr>
          <p:cNvPr id="74" name="Gruppieren 73"/>
          <p:cNvGrpSpPr/>
          <p:nvPr/>
        </p:nvGrpSpPr>
        <p:grpSpPr>
          <a:xfrm>
            <a:off x="128712" y="5017660"/>
            <a:ext cx="7977188" cy="760392"/>
            <a:chOff x="192212" y="2132856"/>
            <a:chExt cx="7977188" cy="631387"/>
          </a:xfrm>
        </p:grpSpPr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1393358" y="2132857"/>
              <a:ext cx="6776042" cy="6313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344"/>
                </a:cxn>
                <a:cxn ang="0">
                  <a:pos x="0" y="720"/>
                </a:cxn>
                <a:cxn ang="0">
                  <a:pos x="4464" y="720"/>
                </a:cxn>
                <a:cxn ang="0">
                  <a:pos x="4464" y="0"/>
                </a:cxn>
                <a:cxn ang="0">
                  <a:pos x="0" y="0"/>
                </a:cxn>
              </a:cxnLst>
              <a:rect l="0" t="0" r="r" b="b"/>
              <a:pathLst>
                <a:path w="4465" h="721">
                  <a:moveTo>
                    <a:pt x="0" y="0"/>
                  </a:moveTo>
                  <a:lnTo>
                    <a:pt x="144" y="344"/>
                  </a:lnTo>
                  <a:lnTo>
                    <a:pt x="0" y="720"/>
                  </a:lnTo>
                  <a:lnTo>
                    <a:pt x="4464" y="720"/>
                  </a:lnTo>
                  <a:lnTo>
                    <a:pt x="4464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905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en-US" b="0"/>
            </a:p>
          </p:txBody>
        </p:sp>
        <p:grpSp>
          <p:nvGrpSpPr>
            <p:cNvPr id="76" name="Gruppieren 75"/>
            <p:cNvGrpSpPr/>
            <p:nvPr/>
          </p:nvGrpSpPr>
          <p:grpSpPr>
            <a:xfrm>
              <a:off x="192212" y="2132856"/>
              <a:ext cx="7977186" cy="631387"/>
              <a:chOff x="192212" y="2132856"/>
              <a:chExt cx="7977186" cy="631387"/>
            </a:xfrm>
          </p:grpSpPr>
          <p:sp>
            <p:nvSpPr>
              <p:cNvPr id="77" name="AutoShape 9"/>
              <p:cNvSpPr>
                <a:spLocks noChangeArrowheads="1"/>
              </p:cNvSpPr>
              <p:nvPr/>
            </p:nvSpPr>
            <p:spPr bwMode="auto">
              <a:xfrm>
                <a:off x="192212" y="2132856"/>
                <a:ext cx="1312744" cy="616966"/>
              </a:xfrm>
              <a:prstGeom prst="homePlate">
                <a:avLst>
                  <a:gd name="adj" fmla="val 28645"/>
                </a:avLst>
              </a:prstGeom>
              <a:solidFill>
                <a:schemeClr val="accent2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45720" rIns="45720"/>
              <a:lstStyle/>
              <a:p>
                <a:endParaRPr lang="en-GB" b="0" i="1" dirty="0"/>
              </a:p>
            </p:txBody>
          </p:sp>
          <p:sp>
            <p:nvSpPr>
              <p:cNvPr id="78" name="Rectangle 18"/>
              <p:cNvSpPr>
                <a:spLocks noChangeArrowheads="1"/>
              </p:cNvSpPr>
              <p:nvPr/>
            </p:nvSpPr>
            <p:spPr bwMode="auto">
              <a:xfrm>
                <a:off x="1685305" y="2132857"/>
                <a:ext cx="6484093" cy="63138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pPr>
                  <a:spcBef>
                    <a:spcPct val="30000"/>
                  </a:spcBef>
                  <a:buClr>
                    <a:schemeClr val="bg1"/>
                  </a:buClr>
                </a:pPr>
                <a:r>
                  <a:rPr lang="en-US" b="0" dirty="0" smtClean="0"/>
                  <a:t>To ensure the </a:t>
                </a:r>
                <a:r>
                  <a:rPr lang="en-US" dirty="0" smtClean="0"/>
                  <a:t>safety</a:t>
                </a:r>
                <a:r>
                  <a:rPr lang="en-US" b="0" dirty="0" smtClean="0"/>
                  <a:t> of the American people, every first responder should</a:t>
                </a:r>
                <a:br>
                  <a:rPr lang="en-US" b="0" dirty="0" smtClean="0"/>
                </a:br>
                <a:r>
                  <a:rPr lang="en-US" b="0" dirty="0" smtClean="0"/>
                  <a:t>have access to a nationwide, wireless, interoperable broadband</a:t>
                </a:r>
                <a:br>
                  <a:rPr lang="en-US" b="0" dirty="0" smtClean="0"/>
                </a:br>
                <a:r>
                  <a:rPr lang="en-US" b="0" dirty="0" smtClean="0"/>
                  <a:t>public safety network.</a:t>
                </a:r>
                <a:endParaRPr lang="de-DE" b="0" dirty="0" smtClean="0"/>
              </a:p>
            </p:txBody>
          </p:sp>
        </p:grpSp>
      </p:grpSp>
      <p:grpSp>
        <p:nvGrpSpPr>
          <p:cNvPr id="79" name="Gruppieren 78"/>
          <p:cNvGrpSpPr/>
          <p:nvPr/>
        </p:nvGrpSpPr>
        <p:grpSpPr>
          <a:xfrm>
            <a:off x="128712" y="5808247"/>
            <a:ext cx="7977188" cy="760392"/>
            <a:chOff x="192212" y="2132856"/>
            <a:chExt cx="7977188" cy="631387"/>
          </a:xfrm>
        </p:grpSpPr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1393358" y="2132857"/>
              <a:ext cx="6776042" cy="6313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344"/>
                </a:cxn>
                <a:cxn ang="0">
                  <a:pos x="0" y="720"/>
                </a:cxn>
                <a:cxn ang="0">
                  <a:pos x="4464" y="720"/>
                </a:cxn>
                <a:cxn ang="0">
                  <a:pos x="4464" y="0"/>
                </a:cxn>
                <a:cxn ang="0">
                  <a:pos x="0" y="0"/>
                </a:cxn>
              </a:cxnLst>
              <a:rect l="0" t="0" r="r" b="b"/>
              <a:pathLst>
                <a:path w="4465" h="721">
                  <a:moveTo>
                    <a:pt x="0" y="0"/>
                  </a:moveTo>
                  <a:lnTo>
                    <a:pt x="144" y="344"/>
                  </a:lnTo>
                  <a:lnTo>
                    <a:pt x="0" y="720"/>
                  </a:lnTo>
                  <a:lnTo>
                    <a:pt x="4464" y="720"/>
                  </a:lnTo>
                  <a:lnTo>
                    <a:pt x="4464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905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en-US" b="0"/>
            </a:p>
          </p:txBody>
        </p:sp>
        <p:grpSp>
          <p:nvGrpSpPr>
            <p:cNvPr id="81" name="Gruppieren 80"/>
            <p:cNvGrpSpPr/>
            <p:nvPr/>
          </p:nvGrpSpPr>
          <p:grpSpPr>
            <a:xfrm>
              <a:off x="192212" y="2132856"/>
              <a:ext cx="7977186" cy="631387"/>
              <a:chOff x="192212" y="2132856"/>
              <a:chExt cx="7977186" cy="631387"/>
            </a:xfrm>
          </p:grpSpPr>
          <p:sp>
            <p:nvSpPr>
              <p:cNvPr id="82" name="AutoShape 9"/>
              <p:cNvSpPr>
                <a:spLocks noChangeArrowheads="1"/>
              </p:cNvSpPr>
              <p:nvPr/>
            </p:nvSpPr>
            <p:spPr bwMode="auto">
              <a:xfrm>
                <a:off x="192212" y="2132856"/>
                <a:ext cx="1312744" cy="616966"/>
              </a:xfrm>
              <a:prstGeom prst="homePlate">
                <a:avLst>
                  <a:gd name="adj" fmla="val 28645"/>
                </a:avLst>
              </a:prstGeom>
              <a:solidFill>
                <a:schemeClr val="accent2"/>
              </a:solidFill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45720" rIns="45720"/>
              <a:lstStyle/>
              <a:p>
                <a:endParaRPr lang="en-GB" b="0" i="1" dirty="0"/>
              </a:p>
            </p:txBody>
          </p:sp>
          <p:sp>
            <p:nvSpPr>
              <p:cNvPr id="83" name="Rectangle 18"/>
              <p:cNvSpPr>
                <a:spLocks noChangeArrowheads="1"/>
              </p:cNvSpPr>
              <p:nvPr/>
            </p:nvSpPr>
            <p:spPr bwMode="auto">
              <a:xfrm>
                <a:off x="1685305" y="2132857"/>
                <a:ext cx="6484093" cy="63138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45720" rIns="45720" anchor="ctr"/>
              <a:lstStyle/>
              <a:p>
                <a:pPr>
                  <a:spcBef>
                    <a:spcPct val="30000"/>
                  </a:spcBef>
                  <a:buClr>
                    <a:schemeClr val="bg1"/>
                  </a:buClr>
                </a:pPr>
                <a:r>
                  <a:rPr lang="en-US" b="0" dirty="0" smtClean="0"/>
                  <a:t>To ensure that America </a:t>
                </a:r>
                <a:r>
                  <a:rPr lang="en-US" dirty="0" smtClean="0"/>
                  <a:t>leads</a:t>
                </a:r>
                <a:r>
                  <a:rPr lang="en-US" b="0" dirty="0" smtClean="0"/>
                  <a:t> in the </a:t>
                </a:r>
                <a:r>
                  <a:rPr lang="en-US" dirty="0" smtClean="0"/>
                  <a:t>clean energy economy</a:t>
                </a:r>
                <a:r>
                  <a:rPr lang="en-US" b="0" dirty="0" smtClean="0"/>
                  <a:t>,</a:t>
                </a:r>
                <a:br>
                  <a:rPr lang="en-US" b="0" dirty="0" smtClean="0"/>
                </a:br>
                <a:r>
                  <a:rPr lang="en-US" b="0" dirty="0" smtClean="0"/>
                  <a:t>every American should be able to </a:t>
                </a:r>
                <a:r>
                  <a:rPr lang="en-US" dirty="0" smtClean="0"/>
                  <a:t>use broadband </a:t>
                </a:r>
                <a:r>
                  <a:rPr lang="en-US" b="0" dirty="0" smtClean="0"/>
                  <a:t>to track and</a:t>
                </a:r>
                <a:br>
                  <a:rPr lang="en-US" b="0" dirty="0" smtClean="0"/>
                </a:br>
                <a:r>
                  <a:rPr lang="en-US" b="0" dirty="0" smtClean="0"/>
                  <a:t>manage their real-time energy consumption</a:t>
                </a:r>
                <a:endParaRPr lang="de-DE" b="0" dirty="0" smtClean="0"/>
              </a:p>
            </p:txBody>
          </p:sp>
        </p:grpSp>
      </p:grpSp>
      <p:sp>
        <p:nvSpPr>
          <p:cNvPr id="13" name="Ellipse 12"/>
          <p:cNvSpPr/>
          <p:nvPr/>
        </p:nvSpPr>
        <p:spPr bwMode="auto">
          <a:xfrm>
            <a:off x="395536" y="1988280"/>
            <a:ext cx="494456" cy="49445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2"/>
                </a:solidFill>
                <a:ea typeface="ＭＳ Ｐゴシック" pitchFamily="64" charset="-128"/>
              </a:rPr>
              <a:t>1</a:t>
            </a:r>
            <a:endParaRPr kumimoji="0" lang="de-DE" sz="1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5" name="Ellipse 84"/>
          <p:cNvSpPr/>
          <p:nvPr/>
        </p:nvSpPr>
        <p:spPr bwMode="auto">
          <a:xfrm>
            <a:off x="395536" y="2779207"/>
            <a:ext cx="494456" cy="49445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2"/>
                </a:solidFill>
                <a:ea typeface="ＭＳ Ｐゴシック" pitchFamily="64" charset="-128"/>
              </a:rPr>
              <a:t>2</a:t>
            </a:r>
            <a:endParaRPr kumimoji="0" lang="de-DE" sz="1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395536" y="3570134"/>
            <a:ext cx="494456" cy="49445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2"/>
                </a:solidFill>
                <a:ea typeface="ＭＳ Ｐゴシック" pitchFamily="64" charset="-128"/>
              </a:rPr>
              <a:t>3</a:t>
            </a:r>
            <a:endParaRPr kumimoji="0" lang="de-DE" sz="1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7" name="Ellipse 86"/>
          <p:cNvSpPr/>
          <p:nvPr/>
        </p:nvSpPr>
        <p:spPr bwMode="auto">
          <a:xfrm>
            <a:off x="395536" y="4361061"/>
            <a:ext cx="494456" cy="49445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2"/>
                </a:solidFill>
                <a:ea typeface="ＭＳ Ｐゴシック" pitchFamily="64" charset="-128"/>
              </a:rPr>
              <a:t>4</a:t>
            </a:r>
            <a:endParaRPr kumimoji="0" lang="de-DE" sz="1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8" name="Ellipse 87"/>
          <p:cNvSpPr/>
          <p:nvPr/>
        </p:nvSpPr>
        <p:spPr bwMode="auto">
          <a:xfrm>
            <a:off x="395536" y="5151988"/>
            <a:ext cx="494456" cy="49445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2"/>
                </a:solidFill>
                <a:ea typeface="ＭＳ Ｐゴシック" pitchFamily="64" charset="-128"/>
              </a:rPr>
              <a:t>5</a:t>
            </a:r>
            <a:endParaRPr kumimoji="0" lang="de-DE" sz="1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89" name="Ellipse 88"/>
          <p:cNvSpPr/>
          <p:nvPr/>
        </p:nvSpPr>
        <p:spPr bwMode="auto">
          <a:xfrm>
            <a:off x="395536" y="5942916"/>
            <a:ext cx="494456" cy="49445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>
                <a:solidFill>
                  <a:schemeClr val="tx2"/>
                </a:solidFill>
                <a:ea typeface="ＭＳ Ｐゴシック" pitchFamily="64" charset="-128"/>
              </a:rPr>
              <a:t>6</a:t>
            </a:r>
            <a:endParaRPr kumimoji="0" lang="de-DE" sz="16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r="2290"/>
          <a:stretch>
            <a:fillRect/>
          </a:stretch>
        </p:blipFill>
        <p:spPr bwMode="auto">
          <a:xfrm>
            <a:off x="425652" y="2989422"/>
            <a:ext cx="3378740" cy="177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 and Finland took a straight forward position in providing</a:t>
            </a:r>
            <a:br>
              <a:rPr lang="en-US" dirty="0" smtClean="0"/>
            </a:br>
            <a:r>
              <a:rPr lang="en-US" dirty="0" smtClean="0"/>
              <a:t>nationwide high-speed broadband to every citizen.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83968" y="2327275"/>
            <a:ext cx="4712395" cy="403068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National Broadband Network” announced in April 2009</a:t>
            </a:r>
          </a:p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Investment of 43 billion AUD (~ 30 </a:t>
            </a:r>
            <a:r>
              <a:rPr lang="en-US" b="0" dirty="0" err="1" smtClean="0"/>
              <a:t>bn</a:t>
            </a:r>
            <a:r>
              <a:rPr lang="en-US" b="0" dirty="0" smtClean="0"/>
              <a:t> EUR)</a:t>
            </a:r>
          </a:p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Goals: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100 </a:t>
            </a:r>
            <a:r>
              <a:rPr lang="en-US" b="0" dirty="0" err="1" smtClean="0"/>
              <a:t>MBit</a:t>
            </a:r>
            <a:r>
              <a:rPr lang="en-US" b="0" dirty="0" smtClean="0"/>
              <a:t>/s for 90 per cent of population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12 </a:t>
            </a:r>
            <a:r>
              <a:rPr lang="en-US" b="0" dirty="0" err="1" smtClean="0"/>
              <a:t>MBit</a:t>
            </a:r>
            <a:r>
              <a:rPr lang="en-US" b="0" dirty="0" smtClean="0"/>
              <a:t>/s for last 10 per cent</a:t>
            </a:r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Timeframe: 8 years</a:t>
            </a:r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Measures: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NBN Co builds and operates network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Owned by &gt; 50 per cent by the government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Privatization after5 years of  completion</a:t>
            </a:r>
          </a:p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National Broadband Network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Open Access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No end consumer services</a:t>
            </a:r>
          </a:p>
          <a:p>
            <a:pPr marL="650875" lvl="1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Telstra Network partially integrated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83968" y="1989138"/>
            <a:ext cx="4712395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The National Broadband Network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9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smtClean="0"/>
              <a:t>Australia: The National Broadband Network I/III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425651" y="2327274"/>
            <a:ext cx="3378741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80,1 % of the population are „online“</a:t>
            </a:r>
          </a:p>
          <a:p>
            <a:pPr marL="193675" marR="0" lvl="0" indent="-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24,9 % of the population has broadband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  <p:sp>
        <p:nvSpPr>
          <p:cNvPr id="13" name="Text Box 17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>
                <a:solidFill>
                  <a:srgbClr val="808080"/>
                </a:solidFill>
              </a:rPr>
              <a:t>Source:	</a:t>
            </a:r>
            <a:r>
              <a:rPr lang="en-US" sz="1000" b="0" dirty="0" smtClean="0">
                <a:solidFill>
                  <a:srgbClr val="808080"/>
                </a:solidFill>
              </a:rPr>
              <a:t>DBCDE (2009);  Nielsen (2010)</a:t>
            </a:r>
            <a:endParaRPr lang="en-US" sz="1000" b="0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15,25;30,25;44,62504;62,37496;72,5;87,5;102,625;124,75;142,375;"/>
  <p:tag name="VCT-BULLETVISIBILITY" val="G*****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Gwvgqnm9EC.qbvuIxwXS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4.07.2009 19:59:34"/>
  <p:tag name="VCTMASTER" val="Leere Präsentation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Gwvgqnm9EC.qbvuIxwXS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2.04.2007 22:27: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"/>
  <p:tag name="VCT-BULLETVISIBILITY" val="L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Gwvgqnm9EC.qbvuIxwXS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2.04.2007 22:27: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4.07.2009 19:59:34"/>
  <p:tag name="VCTMASTER" val="Leere Präsentation"/>
  <p:tag name="VCTLAYOUT" val="title"/>
  <p:tag name="VCT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8.10.2009 00:18:41"/>
  <p:tag name="PLACEHFMT" val="3"/>
  <p:tag name="VCT-BODYINDENTATION" val="0;0;"/>
  <p:tag name="VCT-BULLETVISIBILITY" val="L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8.10.2009 00:18:42"/>
  <p:tag name="PLACEHFMT" val="4"/>
  <p:tag name="VCT-BODYINDENTATION" val="0;0;"/>
  <p:tag name="VCT-BULLETVISIBILITY" val="L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6Gwvgqnm9EC.qbvuIxwXS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2.04.2007 22:27: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99"/>
      </a:dk2>
      <a:lt2>
        <a:srgbClr val="C0C0C0"/>
      </a:lt2>
      <a:accent1>
        <a:srgbClr val="556594"/>
      </a:accent1>
      <a:accent2>
        <a:srgbClr val="7288C7"/>
      </a:accent2>
      <a:accent3>
        <a:srgbClr val="FFFFFF"/>
      </a:accent3>
      <a:accent4>
        <a:srgbClr val="000000"/>
      </a:accent4>
      <a:accent5>
        <a:srgbClr val="B4B8C8"/>
      </a:accent5>
      <a:accent6>
        <a:srgbClr val="677BB4"/>
      </a:accent6>
      <a:hlink>
        <a:srgbClr val="BFC6DB"/>
      </a:hlink>
      <a:folHlink>
        <a:srgbClr val="FF00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99"/>
        </a:dk2>
        <a:lt2>
          <a:srgbClr val="C0C0C0"/>
        </a:lt2>
        <a:accent1>
          <a:srgbClr val="556594"/>
        </a:accent1>
        <a:accent2>
          <a:srgbClr val="7288C7"/>
        </a:accent2>
        <a:accent3>
          <a:srgbClr val="FFFFFF"/>
        </a:accent3>
        <a:accent4>
          <a:srgbClr val="000000"/>
        </a:accent4>
        <a:accent5>
          <a:srgbClr val="B4B8C8"/>
        </a:accent5>
        <a:accent6>
          <a:srgbClr val="677BB4"/>
        </a:accent6>
        <a:hlink>
          <a:srgbClr val="BFC6DB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IOM Master 2007</Template>
  <TotalTime>0</TotalTime>
  <Words>1427</Words>
  <Application>Microsoft Office PowerPoint</Application>
  <PresentationFormat>Bildschirmpräsentation (4:3)</PresentationFormat>
  <Paragraphs>323</Paragraphs>
  <Slides>18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Leere Präsentation</vt:lpstr>
      <vt:lpstr>Aktive Gestaltung von Next Generation Communication durch Politik und Regulierung an den Beispielen USA und Australien</vt:lpstr>
      <vt:lpstr>Agenda</vt:lpstr>
      <vt:lpstr>Providing high speed broadband Internet access is a major challenge for politicians and governmental related activities.</vt:lpstr>
      <vt:lpstr>In several nations the growth of broadband penetration has slowed down due to technical undersupply.</vt:lpstr>
      <vt:lpstr>Agenda</vt:lpstr>
      <vt:lpstr>The Broadband Technology Opportunities  Program consists of 7.2 billion USD in order to supply underserved areas with broadband.</vt:lpstr>
      <vt:lpstr>Currently, the National Broadband Plan does not support the development of a next generation network across the US.</vt:lpstr>
      <vt:lpstr>The National Broadband Plan targets 6 ambitious goals for the United States until the year 2020.</vt:lpstr>
      <vt:lpstr>Australia and Finland took a straight forward position in providing nationwide high-speed broadband to every citizen.</vt:lpstr>
      <vt:lpstr>In Australia, just 2.6 % of the entire population live in remote areas, but only 48% are within range for broadband access with more than 1.5 MBit/s.</vt:lpstr>
      <vt:lpstr>The Australian Government stated concrete job market supporting targets.</vt:lpstr>
      <vt:lpstr>Agenda</vt:lpstr>
      <vt:lpstr>Several nations have made broadband a legal right (universal service).</vt:lpstr>
      <vt:lpstr>In 2015 100 MBit/s shall be available within a minimum distance of 2 km for 99 % of the entire population. </vt:lpstr>
      <vt:lpstr>Comparing international broadband funding schemes, country specific factors have to be addresses accordingly.</vt:lpstr>
      <vt:lpstr>Agenda</vt:lpstr>
      <vt:lpstr>The German „Breitbandstrategie“ might stay behind the targets of the European Digital Agenda 2020.</vt:lpstr>
      <vt:lpstr>Vielen Dank!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 für die Institute der digitalen Industrie</dc:title>
  <dc:subject>Folienmaster Hess/Kretschmer/Picot</dc:subject>
  <dc:creator>Nico Grove</dc:creator>
  <cp:lastModifiedBy>AP</cp:lastModifiedBy>
  <cp:revision>757</cp:revision>
  <cp:lastPrinted>2007-04-11T13:49:11Z</cp:lastPrinted>
  <dcterms:created xsi:type="dcterms:W3CDTF">2008-07-25T18:15:41Z</dcterms:created>
  <dcterms:modified xsi:type="dcterms:W3CDTF">2010-06-16T05:32:38Z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Nico Grove</vt:lpwstr>
  </property>
</Properties>
</file>