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58" r:id="rId2"/>
    <p:sldId id="507" r:id="rId3"/>
    <p:sldId id="492" r:id="rId4"/>
    <p:sldId id="513" r:id="rId5"/>
    <p:sldId id="521" r:id="rId6"/>
    <p:sldId id="508" r:id="rId7"/>
    <p:sldId id="474" r:id="rId8"/>
    <p:sldId id="514" r:id="rId9"/>
    <p:sldId id="510" r:id="rId10"/>
    <p:sldId id="515" r:id="rId11"/>
    <p:sldId id="518" r:id="rId12"/>
    <p:sldId id="520" r:id="rId13"/>
    <p:sldId id="516" r:id="rId14"/>
    <p:sldId id="509" r:id="rId15"/>
    <p:sldId id="519" r:id="rId16"/>
    <p:sldId id="522" r:id="rId17"/>
    <p:sldId id="511" r:id="rId18"/>
    <p:sldId id="512" r:id="rId19"/>
    <p:sldId id="462" r:id="rId20"/>
    <p:sldId id="482" r:id="rId21"/>
    <p:sldId id="486" r:id="rId22"/>
    <p:sldId id="503" r:id="rId23"/>
    <p:sldId id="494" r:id="rId24"/>
    <p:sldId id="502" r:id="rId25"/>
    <p:sldId id="495" r:id="rId26"/>
    <p:sldId id="501" r:id="rId27"/>
  </p:sldIdLst>
  <p:sldSz cx="9144000" cy="6858000" type="screen4x3"/>
  <p:notesSz cx="6669088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2B2B2"/>
    <a:srgbClr val="808080"/>
    <a:srgbClr val="050505"/>
    <a:srgbClr val="000000"/>
    <a:srgbClr val="009F62"/>
    <a:srgbClr val="0089CA"/>
    <a:srgbClr val="DF0029"/>
    <a:srgbClr val="9C9C9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5082" autoAdjust="0"/>
  </p:normalViewPr>
  <p:slideViewPr>
    <p:cSldViewPr>
      <p:cViewPr>
        <p:scale>
          <a:sx n="60" d="100"/>
          <a:sy n="60" d="100"/>
        </p:scale>
        <p:origin x="-402" y="-318"/>
      </p:cViewPr>
      <p:guideLst>
        <p:guide orient="horz" pos="4110"/>
        <p:guide orient="horz" pos="3776"/>
        <p:guide orient="horz" pos="4216"/>
        <p:guide pos="2971"/>
        <p:guide pos="5351"/>
        <p:guide pos="476"/>
        <p:guide pos="2880"/>
        <p:guide pos="68"/>
        <p:guide pos="56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6575"/>
            <a:ext cx="2889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9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6575"/>
            <a:ext cx="2889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fld id="{19FEFC90-B39C-F446-8ADE-EB87236BCA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3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6575"/>
            <a:ext cx="2889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6575"/>
            <a:ext cx="28892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fld id="{4B804FA2-E335-2D41-8829-922B2A9C5C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5EAAB-D438-B840-A61F-F3BEB17AE261}" type="slidenum">
              <a:rPr lang="de-DE"/>
              <a:pPr/>
              <a:t>1</a:t>
            </a:fld>
            <a:endParaRPr lang="de-DE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714875"/>
            <a:ext cx="4894262" cy="4465638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A01CB6-C29C-9A4D-83D4-90221E928D44}" type="slidenum">
              <a:rPr lang="de-DE"/>
              <a:pPr/>
              <a:t>14</a:t>
            </a:fld>
            <a:endParaRPr lang="de-DE"/>
          </a:p>
        </p:txBody>
      </p:sp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746125"/>
            <a:ext cx="4959350" cy="3719513"/>
          </a:xfrm>
          <a:ln/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351" y="4715153"/>
            <a:ext cx="5338387" cy="446539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sz="1000"/>
              <a:t>Aussage – </a:t>
            </a:r>
            <a:br>
              <a:rPr lang="de-DE" sz="1000"/>
            </a:br>
            <a:r>
              <a:rPr lang="de-DE" sz="1000"/>
              <a:t>Medien springen 2008 mit iPhone und 2010 mit Tablet (teilweise) wieder zurück </a:t>
            </a:r>
          </a:p>
          <a:p>
            <a:pPr>
              <a:lnSpc>
                <a:spcPct val="90000"/>
              </a:lnSpc>
            </a:pPr>
            <a:endParaRPr lang="de-DE" sz="1000"/>
          </a:p>
          <a:p>
            <a:pPr>
              <a:lnSpc>
                <a:spcPct val="90000"/>
              </a:lnSpc>
            </a:pPr>
            <a:r>
              <a:rPr lang="de-DE" sz="1000"/>
              <a:t>Medien werden ubiquitär:</a:t>
            </a:r>
          </a:p>
          <a:p>
            <a:pPr>
              <a:lnSpc>
                <a:spcPct val="90000"/>
              </a:lnSpc>
            </a:pPr>
            <a:r>
              <a:rPr lang="de-DE" sz="1000"/>
              <a:t>IP-Radio Markt: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de-DE" sz="1000"/>
              <a:t>seit 2007 1,5 Mio Geräte (D)</a:t>
            </a:r>
          </a:p>
          <a:p>
            <a:pPr>
              <a:lnSpc>
                <a:spcPct val="90000"/>
              </a:lnSpc>
            </a:pPr>
            <a:r>
              <a:rPr lang="de-DE" sz="1000"/>
              <a:t>Marktpotenzial: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de-DE" sz="1000"/>
              <a:t>Tchiboaktion – 30 Tsd Geräte in zwei Wochen</a:t>
            </a:r>
          </a:p>
          <a:p>
            <a:pPr>
              <a:lnSpc>
                <a:spcPct val="90000"/>
              </a:lnSpc>
            </a:pPr>
            <a:endParaRPr lang="de-DE" sz="1000"/>
          </a:p>
          <a:p>
            <a:pPr>
              <a:lnSpc>
                <a:spcPct val="90000"/>
              </a:lnSpc>
            </a:pPr>
            <a:r>
              <a:rPr lang="de-DE" sz="1000"/>
              <a:t>Sinkende Preise (unter 100 EUR), einfache Bedienung -&gt; Geräte sind massentauglich!</a:t>
            </a:r>
          </a:p>
          <a:p>
            <a:pPr>
              <a:lnSpc>
                <a:spcPct val="90000"/>
              </a:lnSpc>
            </a:pPr>
            <a:endParaRPr lang="de-DE" sz="1000"/>
          </a:p>
          <a:p>
            <a:pPr>
              <a:lnSpc>
                <a:spcPct val="90000"/>
              </a:lnSpc>
            </a:pPr>
            <a:r>
              <a:rPr lang="de-DE" sz="1000"/>
              <a:t>Chancen: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de-DE" sz="1000"/>
              <a:t>Bisher noch keine Rückwärtsintegration der Hersteller (noch kein techn. Gatekeeping a la iTunes)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de-DE" sz="1000"/>
              <a:t>Noch keine Webradio-Leitmarken vorhanden </a:t>
            </a:r>
          </a:p>
          <a:p>
            <a:pPr>
              <a:lnSpc>
                <a:spcPct val="90000"/>
              </a:lnSpc>
            </a:pPr>
            <a:endParaRPr lang="de-DE" sz="1000"/>
          </a:p>
          <a:p>
            <a:pPr>
              <a:lnSpc>
                <a:spcPct val="90000"/>
              </a:lnSpc>
            </a:pPr>
            <a:r>
              <a:rPr lang="de-DE" sz="1000"/>
              <a:t>IP-TV</a:t>
            </a:r>
          </a:p>
          <a:p>
            <a:pPr>
              <a:lnSpc>
                <a:spcPct val="90000"/>
              </a:lnSpc>
            </a:pPr>
            <a:r>
              <a:rPr lang="de-DE" sz="1000"/>
              <a:t>Kampf um den First Screen</a:t>
            </a:r>
          </a:p>
          <a:p>
            <a:pPr>
              <a:lnSpc>
                <a:spcPct val="90000"/>
              </a:lnSpc>
            </a:pPr>
            <a:endParaRPr lang="de-DE" sz="1000"/>
          </a:p>
          <a:p>
            <a:pPr>
              <a:lnSpc>
                <a:spcPct val="90000"/>
              </a:lnSpc>
            </a:pPr>
            <a:endParaRPr lang="de-DE" sz="10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744538"/>
            <a:ext cx="4967287" cy="3725862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713288"/>
            <a:ext cx="4894262" cy="4468812"/>
          </a:xfrm>
          <a:noFill/>
          <a:ln/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5EAAB-D438-B840-A61F-F3BEB17AE261}" type="slidenum">
              <a:rPr lang="de-DE"/>
              <a:pPr/>
              <a:t>16</a:t>
            </a:fld>
            <a:endParaRPr lang="de-DE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714875"/>
            <a:ext cx="4894262" cy="4465638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744538"/>
            <a:ext cx="4967287" cy="3725862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713288"/>
            <a:ext cx="4894262" cy="4468812"/>
          </a:xfrm>
          <a:noFill/>
          <a:ln/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744538"/>
            <a:ext cx="4967287" cy="3725862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713288"/>
            <a:ext cx="4894262" cy="4468812"/>
          </a:xfrm>
          <a:noFill/>
          <a:ln/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>
              <a:latin typeface="Arial" pitchFamily="31" charset="0"/>
              <a:ea typeface="Arial" pitchFamily="31" charset="0"/>
              <a:cs typeface="Arial" pitchFamily="31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1DBF6B-5A72-1841-AC2F-8FA4E6C3A32D}" type="slidenum">
              <a:rPr lang="de-DE"/>
              <a:pPr/>
              <a:t>2</a:t>
            </a:fld>
            <a:endParaRPr lang="de-DE"/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746125"/>
            <a:ext cx="4959350" cy="3719513"/>
          </a:xfrm>
          <a:ln/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351" y="4715153"/>
            <a:ext cx="5338387" cy="4465397"/>
          </a:xfrm>
        </p:spPr>
        <p:txBody>
          <a:bodyPr/>
          <a:lstStyle/>
          <a:p>
            <a:r>
              <a:rPr lang="de-DE"/>
              <a:t>Aussage – </a:t>
            </a:r>
            <a:br>
              <a:rPr lang="de-DE"/>
            </a:br>
            <a:r>
              <a:rPr lang="de-DE"/>
              <a:t>Zeitungen seit 150 Jahren unverändertes Businessmodell auf Papier; </a:t>
            </a:r>
          </a:p>
          <a:p>
            <a:r>
              <a:rPr lang="de-DE"/>
              <a:t>Medien springen Mitte der 90ger mit PC erstmalig auf Büroschiene und damit in die Lean-Forward-Welt</a:t>
            </a:r>
          </a:p>
          <a:p>
            <a:endParaRPr lang="de-DE"/>
          </a:p>
          <a:p>
            <a:r>
              <a:rPr lang="de-DE"/>
              <a:t>Dort gelten eigene Gesetze:</a:t>
            </a:r>
          </a:p>
          <a:p>
            <a:r>
              <a:rPr lang="de-DE"/>
              <a:t>Reichweite: Wir kommen vom Mental Bookmarking stehen im Wettbewerb mit Search-betrieben Sites</a:t>
            </a:r>
          </a:p>
          <a:p>
            <a:r>
              <a:rPr lang="de-DE"/>
              <a:t>Produkt: Wir kommen traditionelle vom handwerklichen Produkt und stehen im Wettbewerb mit automatisierter Produktion</a:t>
            </a:r>
          </a:p>
          <a:p>
            <a:endParaRPr lang="de-DE"/>
          </a:p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744538"/>
            <a:ext cx="4967287" cy="3725862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713288"/>
            <a:ext cx="4894262" cy="4468812"/>
          </a:xfrm>
          <a:noFill/>
          <a:ln/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>
              <a:latin typeface="Arial" pitchFamily="-111" charset="0"/>
              <a:ea typeface="Arial" pitchFamily="-111" charset="0"/>
              <a:cs typeface="Arial" pitchFamily="-111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744538"/>
            <a:ext cx="4967287" cy="3725862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713288"/>
            <a:ext cx="4894262" cy="4468812"/>
          </a:xfrm>
          <a:noFill/>
          <a:ln/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8CFB26-24E0-A447-9629-6147E02B0606}" type="slidenum">
              <a:rPr lang="de-DE"/>
              <a:pPr/>
              <a:t>6</a:t>
            </a:fld>
            <a:endParaRPr lang="de-DE"/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746125"/>
            <a:ext cx="4959350" cy="3719513"/>
          </a:xfrm>
          <a:ln/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351" y="4715153"/>
            <a:ext cx="5338387" cy="4465397"/>
          </a:xfrm>
        </p:spPr>
        <p:txBody>
          <a:bodyPr/>
          <a:lstStyle/>
          <a:p>
            <a:r>
              <a:rPr lang="de-DE"/>
              <a:t>Aussage – </a:t>
            </a:r>
            <a:br>
              <a:rPr lang="de-DE"/>
            </a:br>
            <a:r>
              <a:rPr lang="de-DE"/>
              <a:t>Medien springen 2008 mit iPhone und 2010 mit Tablet (teilweise) wieder zurück </a:t>
            </a:r>
          </a:p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744538"/>
            <a:ext cx="4967287" cy="3725862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713288"/>
            <a:ext cx="4894262" cy="4468812"/>
          </a:xfrm>
          <a:noFill/>
          <a:ln/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744538"/>
            <a:ext cx="4967287" cy="3725862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713288"/>
            <a:ext cx="4894262" cy="4468812"/>
          </a:xfrm>
          <a:noFill/>
          <a:ln/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744538"/>
            <a:ext cx="4967287" cy="3725862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713288"/>
            <a:ext cx="4894262" cy="4468812"/>
          </a:xfrm>
          <a:noFill/>
          <a:ln/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chlagschatt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04775" y="3284538"/>
            <a:ext cx="8834438" cy="34083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  <a:defRPr/>
            </a:pPr>
            <a:endParaRPr lang="de-DE" sz="180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pic>
        <p:nvPicPr>
          <p:cNvPr id="6" name="Picture 23" descr="AS-Logo -negati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3425" y="6161088"/>
            <a:ext cx="1655763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3957638"/>
            <a:ext cx="7745413" cy="982662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2100"/>
            <a:ext cx="7745413" cy="6223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Juni 2010</a:t>
            </a:r>
            <a:endParaRPr lang="de-DE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Münchner Kreis</a:t>
            </a:r>
            <a:endParaRPr lang="de-DE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7AE74-F197-1240-BDFA-9422861165F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Juni 2010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Münchner Kreis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424EE-E7B4-B042-9528-72D1F31B11F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65900" y="539750"/>
            <a:ext cx="1935163" cy="533717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55650" y="539750"/>
            <a:ext cx="5657850" cy="533717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Juni 2010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Münchner Kreis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A1C16-7EA2-8342-B200-1BC802931C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0" y="539750"/>
            <a:ext cx="7745413" cy="8096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55650" y="1633538"/>
            <a:ext cx="3792538" cy="4243387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00588" y="1633538"/>
            <a:ext cx="3794125" cy="4243387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Münchner Kreis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34244-8BDD-8B48-A147-98C021D1DB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0" y="539750"/>
            <a:ext cx="7745413" cy="8096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sz="half" idx="1"/>
          </p:nvPr>
        </p:nvSpPr>
        <p:spPr>
          <a:xfrm>
            <a:off x="755650" y="1633538"/>
            <a:ext cx="3792538" cy="4243387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700588" y="1633538"/>
            <a:ext cx="3794125" cy="4243387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>
            <a:lvl1pPr>
              <a:defRPr smtClean="0"/>
            </a:lvl1pPr>
          </a:lstStyle>
          <a:p>
            <a:r>
              <a:rPr lang="de-DE" smtClean="0"/>
              <a:t>16. Juni 2010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Münchner Kreis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55650" y="6256338"/>
            <a:ext cx="539750" cy="287337"/>
          </a:xfrm>
        </p:spPr>
        <p:txBody>
          <a:bodyPr/>
          <a:lstStyle>
            <a:lvl1pPr>
              <a:defRPr smtClean="0"/>
            </a:lvl1pPr>
          </a:lstStyle>
          <a:p>
            <a:fld id="{EA2BE7E6-087C-D84B-A29F-384BBE3327B3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55650" y="539750"/>
            <a:ext cx="7745413" cy="533717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650" y="6256338"/>
            <a:ext cx="539750" cy="287337"/>
          </a:xfrm>
        </p:spPr>
        <p:txBody>
          <a:bodyPr/>
          <a:lstStyle>
            <a:lvl1pPr>
              <a:defRPr smtClean="0"/>
            </a:lvl1pPr>
          </a:lstStyle>
          <a:p>
            <a:fld id="{CE549252-D72A-A545-BC2D-AFE49E71220F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Juni 2010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Münchner Kreis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BB4E8-1AF6-D741-8C26-E6DE3A2093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Juni 2010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Münchner Kreis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8C272-9202-1C4C-8270-1A18664AC9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55650" y="1633538"/>
            <a:ext cx="3792538" cy="4243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00588" y="1633538"/>
            <a:ext cx="3794125" cy="4243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Juni 2010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Münchner Kreis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B8C31-33DF-5249-92E8-488144B34A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Juni 2010</a:t>
            </a: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Münchner Kreis</a:t>
            </a: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F35C9-DE8B-AF41-88B6-92F7ABDC118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Juni 2010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Münchner Kreis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01935-D5D7-B543-A468-98C5FF2CEA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Juni 2010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Münchner Kreis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7C716-A3B0-4242-BE9C-8EF100D835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Juni 2010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Münchner Kreis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D7A78-D6BD-BD4F-A0DA-0AF2075657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Juni 2010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Münchner Kreis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74D02-671F-2C40-B678-9A2BFFD868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schlagschatten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539750"/>
            <a:ext cx="774541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33538"/>
            <a:ext cx="7739063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06363" y="5994400"/>
            <a:ext cx="8832850" cy="698500"/>
          </a:xfrm>
          <a:prstGeom prst="rect">
            <a:avLst/>
          </a:prstGeom>
          <a:solidFill>
            <a:srgbClr val="05050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  <a:spcAft>
                <a:spcPct val="50000"/>
              </a:spcAft>
              <a:defRPr/>
            </a:pPr>
            <a:endParaRPr lang="de-DE" sz="180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30325" y="6256338"/>
            <a:ext cx="12954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r>
              <a:rPr lang="de-DE" smtClean="0"/>
              <a:t>16. Juni 2010</a:t>
            </a: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5725" y="6256338"/>
            <a:ext cx="4030663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r>
              <a:rPr lang="de-DE" smtClean="0"/>
              <a:t>Münchner Kreis</a:t>
            </a: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Arial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fld id="{3CB8C7AE-0909-DD48-8406-A6FB5C7A09B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33" name="Picture 12" descr="AS-Logo -negativ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083425" y="6161088"/>
            <a:ext cx="1655763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208" r:id="rId12"/>
    <p:sldLayoutId id="2147484209" r:id="rId13"/>
    <p:sldLayoutId id="2147484210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buFont typeface="Wingdings" pitchFamily="-106" charset="2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5113" algn="l" rtl="0" eaLnBrk="0" fontAlgn="base" hangingPunct="0">
        <a:spcBef>
          <a:spcPct val="0"/>
        </a:spcBef>
        <a:spcAft>
          <a:spcPct val="50000"/>
        </a:spcAft>
        <a:buClr>
          <a:srgbClr val="000000"/>
        </a:buClr>
        <a:buFont typeface="Wingdings" pitchFamily="-106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3050" algn="l" rtl="0" eaLnBrk="0" fontAlgn="base" hangingPunct="0">
        <a:spcBef>
          <a:spcPct val="0"/>
        </a:spcBef>
        <a:spcAft>
          <a:spcPct val="50000"/>
        </a:spcAft>
        <a:buClr>
          <a:srgbClr val="000000"/>
        </a:buClr>
        <a:buFont typeface="Wingdings" pitchFamily="-106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806450" indent="-263525" algn="l" rtl="0" eaLnBrk="0" fontAlgn="base" hangingPunct="0">
        <a:spcBef>
          <a:spcPct val="0"/>
        </a:spcBef>
        <a:spcAft>
          <a:spcPct val="50000"/>
        </a:spcAft>
        <a:buClr>
          <a:srgbClr val="000000"/>
        </a:buClr>
        <a:buFont typeface="Wingdings" pitchFamily="-106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069975" indent="-261938" algn="l" rtl="0" eaLnBrk="0" fontAlgn="base" hangingPunct="0">
        <a:spcBef>
          <a:spcPct val="0"/>
        </a:spcBef>
        <a:spcAft>
          <a:spcPct val="50000"/>
        </a:spcAft>
        <a:buClr>
          <a:srgbClr val="000000"/>
        </a:buClr>
        <a:buFont typeface="Wingdings" pitchFamily="-106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1527175" indent="-261938" algn="l" rtl="0" fontAlgn="base">
        <a:spcBef>
          <a:spcPct val="0"/>
        </a:spcBef>
        <a:spcAft>
          <a:spcPct val="50000"/>
        </a:spcAft>
        <a:buClr>
          <a:srgbClr val="000000"/>
        </a:buClr>
        <a:buFont typeface="Wingdings" pitchFamily="-106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1984375" indent="-261938" algn="l" rtl="0" fontAlgn="base">
        <a:spcBef>
          <a:spcPct val="0"/>
        </a:spcBef>
        <a:spcAft>
          <a:spcPct val="50000"/>
        </a:spcAft>
        <a:buClr>
          <a:srgbClr val="000000"/>
        </a:buClr>
        <a:buFont typeface="Wingdings" pitchFamily="-106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2441575" indent="-261938" algn="l" rtl="0" fontAlgn="base">
        <a:spcBef>
          <a:spcPct val="0"/>
        </a:spcBef>
        <a:spcAft>
          <a:spcPct val="50000"/>
        </a:spcAft>
        <a:buClr>
          <a:srgbClr val="000000"/>
        </a:buClr>
        <a:buFont typeface="Wingdings" pitchFamily="-106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2898775" indent="-261938" algn="l" rtl="0" fontAlgn="base">
        <a:spcBef>
          <a:spcPct val="0"/>
        </a:spcBef>
        <a:spcAft>
          <a:spcPct val="50000"/>
        </a:spcAft>
        <a:buClr>
          <a:srgbClr val="000000"/>
        </a:buClr>
        <a:buFont typeface="Wingdings" pitchFamily="-106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kumente%20und%20Einstellungen\md\Desktop\M&#252;nchner%20Kreis\16.6\14.00%20-%20Schmitz\10-06-16%20M&#252;nchner%20Kreis%20Schmitz%20Film.avi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0.wmf"/><Relationship Id="rId3" Type="http://schemas.openxmlformats.org/officeDocument/2006/relationships/hyperlink" Target="http://upload.wikimedia.org/wikipedia/de/1/15/BlackBerry_9700_Bold.JPG" TargetMode="External"/><Relationship Id="rId7" Type="http://schemas.openxmlformats.org/officeDocument/2006/relationships/image" Target="../media/image6.jpe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38.jpeg"/><Relationship Id="rId5" Type="http://schemas.openxmlformats.org/officeDocument/2006/relationships/hyperlink" Target="http://upload.wikimedia.org/wikipedia/commons/4/4a/Schreibmaschine_continental_hg.jpg" TargetMode="External"/><Relationship Id="rId15" Type="http://schemas.openxmlformats.org/officeDocument/2006/relationships/image" Target="../media/image18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.jpe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upload.wikimedia.org/wikipedia/de/1/15/BlackBerry_9700_Bold.JPG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wmf"/><Relationship Id="rId5" Type="http://schemas.openxmlformats.org/officeDocument/2006/relationships/hyperlink" Target="http://upload.wikimedia.org/wikipedia/commons/4/4a/Schreibmaschine_continental_hg.jpg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wmf"/><Relationship Id="rId5" Type="http://schemas.openxmlformats.org/officeDocument/2006/relationships/image" Target="../media/image65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8.jpeg"/><Relationship Id="rId3" Type="http://schemas.openxmlformats.org/officeDocument/2006/relationships/hyperlink" Target="http://upload.wikimedia.org/wikipedia/de/1/15/BlackBerry_9700_Bold.JPG" TargetMode="External"/><Relationship Id="rId7" Type="http://schemas.openxmlformats.org/officeDocument/2006/relationships/image" Target="../media/image6.jpeg"/><Relationship Id="rId12" Type="http://schemas.openxmlformats.org/officeDocument/2006/relationships/image" Target="../media/image1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11" Type="http://schemas.openxmlformats.org/officeDocument/2006/relationships/image" Target="../media/image17.png"/><Relationship Id="rId5" Type="http://schemas.openxmlformats.org/officeDocument/2006/relationships/hyperlink" Target="http://upload.wikimedia.org/wikipedia/commons/4/4a/Schreibmaschine_continental_hg.jpg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109" name="Rectangle 5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210946" name="think-cell Slide" r:id="rId6" imgW="0" imgH="0" progId="">
              <p:embed/>
            </p:oleObj>
          </a:graphicData>
        </a:graphic>
      </p:graphicFrame>
      <p:sp>
        <p:nvSpPr>
          <p:cNvPr id="175106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762000" y="3670300"/>
            <a:ext cx="7913688" cy="1130300"/>
          </a:xfrm>
        </p:spPr>
        <p:txBody>
          <a:bodyPr/>
          <a:lstStyle/>
          <a:p>
            <a:r>
              <a:rPr lang="en-GB" sz="2600" dirty="0" smtClean="0"/>
              <a:t/>
            </a:r>
            <a:br>
              <a:rPr lang="en-GB" sz="2600" dirty="0" smtClean="0"/>
            </a:br>
            <a:r>
              <a:rPr lang="en-GB" sz="2600" dirty="0" smtClean="0"/>
              <a:t>Disruptive </a:t>
            </a:r>
            <a:r>
              <a:rPr lang="en-GB" sz="2600" dirty="0" err="1" smtClean="0"/>
              <a:t>Entwicklungen</a:t>
            </a:r>
            <a:r>
              <a:rPr lang="en-GB" sz="2600" dirty="0" smtClean="0"/>
              <a:t> </a:t>
            </a:r>
            <a:r>
              <a:rPr lang="en-GB" sz="2600" dirty="0" err="1" smtClean="0"/>
              <a:t>durch</a:t>
            </a:r>
            <a:r>
              <a:rPr lang="en-GB" sz="2600" dirty="0" smtClean="0"/>
              <a:t> </a:t>
            </a:r>
            <a:r>
              <a:rPr lang="en-GB" sz="2600" dirty="0" err="1" smtClean="0"/>
              <a:t>Digitalisierung</a:t>
            </a:r>
            <a:r>
              <a:rPr lang="en-GB" sz="2600" dirty="0" smtClean="0"/>
              <a:t/>
            </a:r>
            <a:br>
              <a:rPr lang="en-GB" sz="2600" dirty="0" smtClean="0"/>
            </a:br>
            <a:r>
              <a:rPr lang="en-GB" sz="2000" dirty="0" err="1" smtClean="0"/>
              <a:t>Auswirkungen</a:t>
            </a:r>
            <a:r>
              <a:rPr lang="en-GB" sz="2000" dirty="0" smtClean="0"/>
              <a:t> auf </a:t>
            </a:r>
            <a:r>
              <a:rPr lang="en-GB" sz="2000" dirty="0" err="1" smtClean="0"/>
              <a:t>Printmedien</a:t>
            </a:r>
            <a:r>
              <a:rPr lang="en-GB" sz="2000" dirty="0" smtClean="0"/>
              <a:t> und </a:t>
            </a:r>
            <a:r>
              <a:rPr lang="en-GB" sz="2000" dirty="0" err="1" smtClean="0"/>
              <a:t>Kommunikation</a:t>
            </a:r>
            <a:endParaRPr lang="en-GB" sz="2600" dirty="0"/>
          </a:p>
        </p:txBody>
      </p:sp>
      <p:pic>
        <p:nvPicPr>
          <p:cNvPr id="175108" name="Picture 4" descr="ppt_asag_v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01600" y="77788"/>
            <a:ext cx="8837613" cy="3206750"/>
          </a:xfrm>
          <a:prstGeom prst="rect">
            <a:avLst/>
          </a:prstGeom>
          <a:noFill/>
        </p:spPr>
      </p:pic>
      <p:sp>
        <p:nvSpPr>
          <p:cNvPr id="175112" name="Rectangle 8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Ulrich Schmitz, CTO Electronic Media Division, Axel Springer AG Berlin</a:t>
            </a:r>
          </a:p>
          <a:p>
            <a:pPr>
              <a:buNone/>
            </a:pPr>
            <a:r>
              <a:rPr lang="de-DE" dirty="0" smtClean="0"/>
              <a:t>Münchner Kreis, 16. Juni 2010</a:t>
            </a:r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10039422_3657cbc7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1447800"/>
            <a:ext cx="1996277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524000"/>
            <a:ext cx="4654550" cy="2159000"/>
          </a:xfrm>
          <a:noFill/>
        </p:spPr>
        <p:txBody>
          <a:bodyPr/>
          <a:lstStyle/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/>
              <a:t>Seit Ende 2009 sind </a:t>
            </a:r>
            <a:r>
              <a:rPr lang="de-DE" sz="1600" dirty="0" err="1"/>
              <a:t>Apps</a:t>
            </a:r>
            <a:r>
              <a:rPr lang="de-DE" sz="1600" dirty="0"/>
              <a:t> von WELT und BILD für das </a:t>
            </a:r>
            <a:r>
              <a:rPr lang="de-DE" sz="1600" dirty="0" err="1"/>
              <a:t>iPhone</a:t>
            </a:r>
            <a:r>
              <a:rPr lang="de-DE" sz="1600" dirty="0"/>
              <a:t> verfügbar</a:t>
            </a: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multimediale </a:t>
            </a:r>
            <a:r>
              <a:rPr lang="de-DE" sz="1600" dirty="0"/>
              <a:t>Aufbereitung, </a:t>
            </a:r>
            <a:r>
              <a:rPr lang="de-DE" sz="1600" dirty="0" smtClean="0"/>
              <a:t>Personalisierbarkeit</a:t>
            </a:r>
            <a:r>
              <a:rPr lang="de-DE" sz="1600" dirty="0"/>
              <a:t>, Sport-Ticker, Push-Services etc.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err="1"/>
              <a:t>pdf-Versionen</a:t>
            </a:r>
            <a:r>
              <a:rPr lang="de-DE" sz="1600" dirty="0"/>
              <a:t> am Vorabend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/>
              <a:t>Bereits mehr als </a:t>
            </a:r>
            <a:r>
              <a:rPr lang="de-DE" sz="1600" dirty="0" smtClean="0"/>
              <a:t>170.000 </a:t>
            </a:r>
            <a:r>
              <a:rPr lang="de-DE" sz="1600" dirty="0"/>
              <a:t>Käufe</a:t>
            </a:r>
          </a:p>
        </p:txBody>
      </p:sp>
      <p:pic>
        <p:nvPicPr>
          <p:cNvPr id="182276" name="Picture 7" descr="9083274_6aa9395f89"/>
          <p:cNvPicPr>
            <a:picLocks noChangeAspect="1" noChangeArrowheads="1"/>
          </p:cNvPicPr>
          <p:nvPr/>
        </p:nvPicPr>
        <p:blipFill>
          <a:blip r:embed="rId4"/>
          <a:srcRect r="52734"/>
          <a:stretch>
            <a:fillRect/>
          </a:stretch>
        </p:blipFill>
        <p:spPr bwMode="auto">
          <a:xfrm>
            <a:off x="3878263" y="3987800"/>
            <a:ext cx="119856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7" name="Picture 8" descr="9083274_6aa9395f89"/>
          <p:cNvPicPr>
            <a:picLocks noChangeAspect="1" noChangeArrowheads="1"/>
          </p:cNvPicPr>
          <p:nvPr/>
        </p:nvPicPr>
        <p:blipFill>
          <a:blip r:embed="rId4"/>
          <a:srcRect l="50000"/>
          <a:stretch>
            <a:fillRect/>
          </a:stretch>
        </p:blipFill>
        <p:spPr bwMode="auto">
          <a:xfrm>
            <a:off x="1835150" y="4667250"/>
            <a:ext cx="1223963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8" name="Titel 1"/>
          <p:cNvSpPr>
            <a:spLocks/>
          </p:cNvSpPr>
          <p:nvPr/>
        </p:nvSpPr>
        <p:spPr bwMode="auto">
          <a:xfrm>
            <a:off x="755650" y="539750"/>
            <a:ext cx="774541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de-DE" sz="2600" b="1" dirty="0" smtClean="0">
                <a:solidFill>
                  <a:schemeClr val="tx2"/>
                </a:solidFill>
              </a:rPr>
              <a:t>Auftakt: </a:t>
            </a:r>
            <a:r>
              <a:rPr lang="de-DE" sz="2600" b="1" dirty="0" err="1" smtClean="0">
                <a:solidFill>
                  <a:schemeClr val="tx2"/>
                </a:solidFill>
              </a:rPr>
              <a:t>iPhone-Apps</a:t>
            </a:r>
            <a:r>
              <a:rPr lang="de-DE" sz="2600" b="1" dirty="0" smtClean="0">
                <a:solidFill>
                  <a:schemeClr val="tx2"/>
                </a:solidFill>
              </a:rPr>
              <a:t> / mobile Applikationen</a:t>
            </a:r>
            <a:endParaRPr lang="de-DE" sz="2600" b="1" dirty="0">
              <a:solidFill>
                <a:schemeClr val="tx2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519611" y="3716338"/>
            <a:ext cx="941388" cy="533400"/>
            <a:chOff x="2878" y="754"/>
            <a:chExt cx="593" cy="336"/>
          </a:xfrm>
        </p:grpSpPr>
        <p:sp>
          <p:nvSpPr>
            <p:cNvPr id="182294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295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296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297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298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299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300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301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2302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2303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2304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2305" name="Text Box 33"/>
            <p:cNvSpPr txBox="1">
              <a:spLocks noChangeArrowheads="1"/>
            </p:cNvSpPr>
            <p:nvPr/>
          </p:nvSpPr>
          <p:spPr bwMode="auto">
            <a:xfrm rot="1004567">
              <a:off x="2878" y="798"/>
              <a:ext cx="59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400" b="1" dirty="0">
                  <a:solidFill>
                    <a:schemeClr val="bg1"/>
                  </a:solidFill>
                </a:rPr>
                <a:t>3,99 </a:t>
              </a:r>
              <a:r>
                <a:rPr lang="de-DE" sz="1400" b="1" dirty="0" smtClean="0">
                  <a:solidFill>
                    <a:schemeClr val="bg1"/>
                  </a:solidFill>
                </a:rPr>
                <a:t>€/m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422524" y="4398963"/>
            <a:ext cx="1015999" cy="533400"/>
            <a:chOff x="2854" y="754"/>
            <a:chExt cx="640" cy="336"/>
          </a:xfrm>
        </p:grpSpPr>
        <p:sp>
          <p:nvSpPr>
            <p:cNvPr id="182282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283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284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285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286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287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288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2289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2290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2291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2292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2293" name="Text Box 33"/>
            <p:cNvSpPr txBox="1">
              <a:spLocks noChangeArrowheads="1"/>
            </p:cNvSpPr>
            <p:nvPr/>
          </p:nvSpPr>
          <p:spPr bwMode="auto">
            <a:xfrm rot="1004567">
              <a:off x="2854" y="807"/>
              <a:ext cx="64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400" b="1" dirty="0">
                  <a:solidFill>
                    <a:schemeClr val="bg1"/>
                  </a:solidFill>
                </a:rPr>
                <a:t>4,99 </a:t>
              </a:r>
              <a:r>
                <a:rPr lang="de-DE" sz="1400" b="1" dirty="0" smtClean="0">
                  <a:solidFill>
                    <a:schemeClr val="bg1"/>
                  </a:solidFill>
                </a:rPr>
                <a:t>€/m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1048" name="Text Box 40"/>
          <p:cNvSpPr txBox="1">
            <a:spLocks noChangeArrowheads="1"/>
          </p:cNvSpPr>
          <p:nvPr/>
        </p:nvSpPr>
        <p:spPr bwMode="auto">
          <a:xfrm>
            <a:off x="712788" y="5715000"/>
            <a:ext cx="6597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800" dirty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Preisangaben jeweils inkl. </a:t>
            </a:r>
            <a:r>
              <a:rPr lang="de-DE" sz="800" dirty="0" err="1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pdf</a:t>
            </a:r>
            <a:r>
              <a:rPr lang="de-DE" sz="800" dirty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; BILD ohne </a:t>
            </a:r>
            <a:r>
              <a:rPr lang="de-DE" sz="800" dirty="0" err="1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pdf</a:t>
            </a:r>
            <a:r>
              <a:rPr lang="de-DE" sz="800" dirty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: 1,59 €; WELT ohne </a:t>
            </a:r>
            <a:r>
              <a:rPr lang="de-DE" sz="800" dirty="0" err="1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pdf</a:t>
            </a:r>
            <a:r>
              <a:rPr lang="de-DE" sz="800" dirty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: 2,99 €; BILD Einführungspreis: 0,79 €; WELT Einführungspreis: 1,59 €</a:t>
            </a:r>
          </a:p>
        </p:txBody>
      </p:sp>
      <p:sp>
        <p:nvSpPr>
          <p:cNvPr id="36" name="Foliennummernplatzhalter 3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C8713A54-4488-424D-A42E-18B70A60C26A}" type="slidenum">
              <a:rPr lang="de-DE" sz="1200" b="1">
                <a:solidFill>
                  <a:schemeClr val="bg1"/>
                </a:solidFill>
              </a:rPr>
              <a:pPr/>
              <a:t>10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41" name="Datumsplatzhalter 48"/>
          <p:cNvSpPr txBox="1">
            <a:spLocks/>
          </p:cNvSpPr>
          <p:nvPr/>
        </p:nvSpPr>
        <p:spPr bwMode="auto">
          <a:xfrm>
            <a:off x="1330325" y="6256338"/>
            <a:ext cx="12954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8" charset="0"/>
                <a:ea typeface="Arial" pitchFamily="-108" charset="0"/>
                <a:cs typeface="Arial" pitchFamily="-108" charset="0"/>
              </a:rPr>
              <a:t>16. Juni 2010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4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b="0" dirty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ild 9" descr="iPad_testfah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590800"/>
            <a:ext cx="4064000" cy="483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Bild 24" descr="Bild 5.png"/>
          <p:cNvPicPr>
            <a:picLocks noChangeAspect="1"/>
          </p:cNvPicPr>
          <p:nvPr/>
        </p:nvPicPr>
        <p:blipFill>
          <a:blip r:embed="rId4"/>
          <a:srcRect l="2658" t="8176" r="44181"/>
          <a:stretch>
            <a:fillRect/>
          </a:stretch>
        </p:blipFill>
        <p:spPr>
          <a:xfrm>
            <a:off x="3276600" y="2438400"/>
            <a:ext cx="2379453" cy="3152774"/>
          </a:xfrm>
          <a:prstGeom prst="rect">
            <a:avLst/>
          </a:prstGeom>
        </p:spPr>
      </p:pic>
      <p:pic>
        <p:nvPicPr>
          <p:cNvPr id="82" name="Bild 8" descr="iPad_bos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8100" y="2576956"/>
            <a:ext cx="3799066" cy="435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itel 1"/>
          <p:cNvSpPr>
            <a:spLocks noGrp="1"/>
          </p:cNvSpPr>
          <p:nvPr>
            <p:ph type="title" idx="4294967295"/>
          </p:nvPr>
        </p:nvSpPr>
        <p:spPr>
          <a:xfrm>
            <a:off x="755650" y="539750"/>
            <a:ext cx="8083550" cy="809625"/>
          </a:xfrm>
        </p:spPr>
        <p:txBody>
          <a:bodyPr/>
          <a:lstStyle/>
          <a:p>
            <a:pPr eaLnBrk="1" hangingPunct="1"/>
            <a:r>
              <a:rPr lang="de-DE" dirty="0" smtClean="0"/>
              <a:t>Weiterentwicklung: Neue Medienvarianten (zunächst) für das </a:t>
            </a:r>
            <a:r>
              <a:rPr lang="de-DE" dirty="0" err="1" smtClean="0"/>
              <a:t>iPad</a:t>
            </a:r>
            <a:endParaRPr lang="de-DE" dirty="0"/>
          </a:p>
        </p:txBody>
      </p:sp>
      <p:pic>
        <p:nvPicPr>
          <p:cNvPr id="55" name="Bild 54" descr="13161261_a83d3e2ba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310" y="2942127"/>
            <a:ext cx="1617290" cy="2112473"/>
          </a:xfrm>
          <a:prstGeom prst="rect">
            <a:avLst/>
          </a:prstGeom>
        </p:spPr>
      </p:pic>
      <p:sp>
        <p:nvSpPr>
          <p:cNvPr id="60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11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61" name="Foliennummernplatzhalter 49"/>
          <p:cNvSpPr>
            <a:spLocks noGrp="1"/>
          </p:cNvSpPr>
          <p:nvPr>
            <p:ph type="sldNum" sz="quarter" idx="4294967295"/>
          </p:nvPr>
        </p:nvSpPr>
        <p:spPr>
          <a:xfrm>
            <a:off x="755650" y="6256338"/>
            <a:ext cx="539750" cy="2873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04800" y="5181828"/>
            <a:ext cx="944563" cy="609372"/>
            <a:chOff x="2911" y="754"/>
            <a:chExt cx="499" cy="336"/>
          </a:xfrm>
        </p:grpSpPr>
        <p:sp>
          <p:nvSpPr>
            <p:cNvPr id="66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67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68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69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70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71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72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73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4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5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6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7" name="Text Box 33"/>
            <p:cNvSpPr txBox="1">
              <a:spLocks noChangeArrowheads="1"/>
            </p:cNvSpPr>
            <p:nvPr/>
          </p:nvSpPr>
          <p:spPr bwMode="auto">
            <a:xfrm rot="1004567">
              <a:off x="2911" y="822"/>
              <a:ext cx="499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200" b="1" dirty="0" smtClean="0">
                  <a:solidFill>
                    <a:schemeClr val="bg1"/>
                  </a:solidFill>
                </a:rPr>
                <a:t>Ab 0,79 </a:t>
              </a:r>
              <a:r>
                <a:rPr lang="de-DE" sz="1200" b="1" dirty="0">
                  <a:solidFill>
                    <a:schemeClr val="bg1"/>
                  </a:solidFill>
                </a:rPr>
                <a:t>€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111556" y="5181828"/>
            <a:ext cx="1003244" cy="609372"/>
            <a:chOff x="2899" y="754"/>
            <a:chExt cx="530" cy="336"/>
          </a:xfrm>
        </p:grpSpPr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29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30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31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34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35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Text Box 33"/>
            <p:cNvSpPr txBox="1">
              <a:spLocks noChangeArrowheads="1"/>
            </p:cNvSpPr>
            <p:nvPr/>
          </p:nvSpPr>
          <p:spPr bwMode="auto">
            <a:xfrm rot="1004567">
              <a:off x="2899" y="819"/>
              <a:ext cx="530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400" b="1" dirty="0" smtClean="0">
                  <a:solidFill>
                    <a:schemeClr val="bg1"/>
                  </a:solidFill>
                </a:rPr>
                <a:t>11,99 €/m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Text Box 14"/>
          <p:cNvSpPr txBox="1">
            <a:spLocks noChangeArrowheads="1"/>
          </p:cNvSpPr>
          <p:nvPr/>
        </p:nvSpPr>
        <p:spPr bwMode="auto">
          <a:xfrm>
            <a:off x="3299879" y="1576626"/>
            <a:ext cx="226272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18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Dynamische </a:t>
            </a:r>
            <a:r>
              <a:rPr lang="de-DE" sz="1800" b="1" dirty="0" err="1" smtClean="0">
                <a:latin typeface="Arial" pitchFamily="-108" charset="0"/>
                <a:ea typeface="Arial" pitchFamily="-108" charset="0"/>
                <a:cs typeface="Arial" pitchFamily="-108" charset="0"/>
              </a:rPr>
              <a:t>Apps</a:t>
            </a:r>
            <a: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/>
            </a:r>
            <a:b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</a:br>
            <a: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/>
            </a:r>
            <a:b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</a:br>
            <a: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Die Welt HD</a:t>
            </a:r>
            <a:endParaRPr lang="de-DE" sz="1600" b="1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78" name="Text Box 16"/>
          <p:cNvSpPr txBox="1">
            <a:spLocks noChangeArrowheads="1"/>
          </p:cNvSpPr>
          <p:nvPr/>
        </p:nvSpPr>
        <p:spPr bwMode="auto">
          <a:xfrm>
            <a:off x="6096000" y="1576626"/>
            <a:ext cx="268583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18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Multimediale Magazine</a:t>
            </a:r>
            <a: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/>
            </a:r>
            <a:b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</a:br>
            <a: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/>
            </a:r>
            <a:b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</a:br>
            <a:r>
              <a:rPr lang="de-DE" sz="1600" b="1" dirty="0" err="1" smtClean="0">
                <a:latin typeface="Arial" pitchFamily="-108" charset="0"/>
                <a:ea typeface="Arial" pitchFamily="-108" charset="0"/>
                <a:cs typeface="Arial" pitchFamily="-108" charset="0"/>
              </a:rPr>
              <a:t>The</a:t>
            </a:r>
            <a: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 </a:t>
            </a:r>
            <a:r>
              <a:rPr lang="de-DE" sz="1600" b="1" dirty="0" err="1" smtClean="0">
                <a:latin typeface="Arial" pitchFamily="-108" charset="0"/>
                <a:ea typeface="Arial" pitchFamily="-108" charset="0"/>
                <a:cs typeface="Arial" pitchFamily="-108" charset="0"/>
              </a:rPr>
              <a:t>Iconist</a:t>
            </a:r>
            <a: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 </a:t>
            </a:r>
            <a:endParaRPr lang="de-DE" sz="1600" b="1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79" name="Text Box 10"/>
          <p:cNvSpPr txBox="1">
            <a:spLocks noChangeArrowheads="1"/>
          </p:cNvSpPr>
          <p:nvPr/>
        </p:nvSpPr>
        <p:spPr bwMode="auto">
          <a:xfrm>
            <a:off x="675838" y="1576626"/>
            <a:ext cx="162128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1800" b="1" dirty="0" err="1" smtClean="0">
                <a:latin typeface="Arial" pitchFamily="-108" charset="0"/>
                <a:ea typeface="Arial" pitchFamily="-108" charset="0"/>
                <a:cs typeface="Arial" pitchFamily="-108" charset="0"/>
              </a:rPr>
              <a:t>Print</a:t>
            </a:r>
            <a:r>
              <a:rPr lang="de-DE" sz="18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 als PDF</a:t>
            </a:r>
            <a: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/>
            </a:r>
            <a:b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</a:br>
            <a: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/>
            </a:r>
            <a:b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</a:br>
            <a:r>
              <a:rPr lang="de-DE" sz="1600" b="1" dirty="0" err="1" smtClean="0">
                <a:latin typeface="Arial" pitchFamily="-108" charset="0"/>
                <a:ea typeface="Arial" pitchFamily="-108" charset="0"/>
                <a:cs typeface="Arial" pitchFamily="-108" charset="0"/>
              </a:rPr>
              <a:t>iKiosk</a:t>
            </a:r>
            <a:endParaRPr lang="de-DE" sz="1600" b="1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57" name="Datumsplatzhalter 48"/>
          <p:cNvSpPr txBox="1">
            <a:spLocks/>
          </p:cNvSpPr>
          <p:nvPr/>
        </p:nvSpPr>
        <p:spPr bwMode="auto">
          <a:xfrm>
            <a:off x="1330325" y="6256338"/>
            <a:ext cx="12954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8" charset="0"/>
                <a:ea typeface="Arial" pitchFamily="-108" charset="0"/>
                <a:cs typeface="Arial" pitchFamily="-108" charset="0"/>
              </a:rPr>
              <a:t>16. Juni 2010</a:t>
            </a:r>
            <a:endParaRPr kumimoji="0" lang="de-DE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5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b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b="0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pic>
        <p:nvPicPr>
          <p:cNvPr id="80" name="Bild 8" descr="iPad_bos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5830" y="2590800"/>
            <a:ext cx="379807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019800" y="5257800"/>
            <a:ext cx="792163" cy="533400"/>
            <a:chOff x="2911" y="754"/>
            <a:chExt cx="499" cy="336"/>
          </a:xfrm>
        </p:grpSpPr>
        <p:sp>
          <p:nvSpPr>
            <p:cNvPr id="45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46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50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51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52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4" name="Text Box 33"/>
            <p:cNvSpPr txBox="1">
              <a:spLocks noChangeArrowheads="1"/>
            </p:cNvSpPr>
            <p:nvPr/>
          </p:nvSpPr>
          <p:spPr bwMode="auto">
            <a:xfrm rot="1004567">
              <a:off x="2911" y="802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400" b="1" dirty="0" smtClean="0">
                  <a:solidFill>
                    <a:schemeClr val="bg1"/>
                  </a:solidFill>
                </a:rPr>
                <a:t>4,99 </a:t>
              </a:r>
              <a:r>
                <a:rPr lang="de-DE" sz="1400" b="1" dirty="0">
                  <a:solidFill>
                    <a:schemeClr val="bg1"/>
                  </a:solidFill>
                </a:rPr>
                <a:t>€</a:t>
              </a:r>
            </a:p>
          </p:txBody>
        </p:sp>
      </p:grpSp>
      <p:sp>
        <p:nvSpPr>
          <p:cNvPr id="62" name="Text Box 40"/>
          <p:cNvSpPr txBox="1">
            <a:spLocks noChangeArrowheads="1"/>
          </p:cNvSpPr>
          <p:nvPr/>
        </p:nvSpPr>
        <p:spPr bwMode="auto">
          <a:xfrm>
            <a:off x="712788" y="5715000"/>
            <a:ext cx="45529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800" dirty="0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Preisangaben: BILD Einzelausgabe </a:t>
            </a:r>
            <a:r>
              <a:rPr lang="de-DE" sz="800" dirty="0" err="1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iKiosk</a:t>
            </a:r>
            <a:r>
              <a:rPr lang="de-DE" sz="800" dirty="0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, WELT HD </a:t>
            </a:r>
            <a:r>
              <a:rPr lang="de-DE" sz="800" dirty="0" err="1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Monatsabo</a:t>
            </a:r>
            <a:r>
              <a:rPr lang="de-DE" sz="800" dirty="0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; </a:t>
            </a:r>
            <a:r>
              <a:rPr lang="de-DE" sz="800" dirty="0" err="1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The</a:t>
            </a:r>
            <a:r>
              <a:rPr lang="de-DE" sz="800" dirty="0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 </a:t>
            </a:r>
            <a:r>
              <a:rPr lang="de-DE" sz="800" dirty="0" err="1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Iconist</a:t>
            </a:r>
            <a:r>
              <a:rPr lang="de-DE" sz="800" dirty="0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 Einzelausgabe </a:t>
            </a:r>
            <a:endParaRPr lang="de-DE" sz="800" dirty="0">
              <a:solidFill>
                <a:srgbClr val="000000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1800"/>
          </a:p>
        </p:txBody>
      </p:sp>
      <p:pic>
        <p:nvPicPr>
          <p:cNvPr id="4" name="10-06-16 Münchner Kreis Schmitz Fil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295400"/>
            <a:ext cx="7778750" cy="2159000"/>
          </a:xfrm>
          <a:noFill/>
        </p:spPr>
        <p:txBody>
          <a:bodyPr/>
          <a:lstStyle/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Rückkehr der Medien zum Nutzer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Mehrwert durch mediale Aufbereitung bringt Vertriebserlöse zurück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Neue Werbemodelle möglich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Verschärfter Wettbewerb um die Reichweite durch </a:t>
            </a:r>
            <a:r>
              <a:rPr lang="de-DE" sz="1600" dirty="0" err="1" smtClean="0"/>
              <a:t>Web+App</a:t>
            </a: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Neue Abhängigkeiten von Plattformen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None/>
            </a:pPr>
            <a:endParaRPr lang="de-DE" sz="1600" dirty="0"/>
          </a:p>
        </p:txBody>
      </p:sp>
      <p:sp>
        <p:nvSpPr>
          <p:cNvPr id="182278" name="Titel 1"/>
          <p:cNvSpPr>
            <a:spLocks/>
          </p:cNvSpPr>
          <p:nvPr/>
        </p:nvSpPr>
        <p:spPr bwMode="auto">
          <a:xfrm>
            <a:off x="755650" y="539750"/>
            <a:ext cx="80835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de-DE" sz="2600" b="1" dirty="0" smtClean="0">
                <a:solidFill>
                  <a:schemeClr val="tx2"/>
                </a:solidFill>
              </a:rPr>
              <a:t>Digitalisierung 2. Stufe – Dedizierte (mobile) Geräte</a:t>
            </a:r>
            <a:endParaRPr lang="de-DE" sz="2600" b="1" dirty="0">
              <a:solidFill>
                <a:schemeClr val="tx2"/>
              </a:solidFill>
            </a:endParaRPr>
          </a:p>
        </p:txBody>
      </p:sp>
      <p:sp>
        <p:nvSpPr>
          <p:cNvPr id="39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13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40" name="Foliennummernplatzhalter 49"/>
          <p:cNvSpPr>
            <a:spLocks noGrp="1"/>
          </p:cNvSpPr>
          <p:nvPr>
            <p:ph type="sldNum" sz="quarter" idx="4294967295"/>
          </p:nvPr>
        </p:nvSpPr>
        <p:spPr>
          <a:xfrm>
            <a:off x="755650" y="6256338"/>
            <a:ext cx="539750" cy="2873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38" name="Textfeld 37"/>
          <p:cNvSpPr txBox="1"/>
          <p:nvPr/>
        </p:nvSpPr>
        <p:spPr>
          <a:xfrm>
            <a:off x="9448800" y="-1841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grpSp>
        <p:nvGrpSpPr>
          <p:cNvPr id="15" name="Gruppierung 14"/>
          <p:cNvGrpSpPr/>
          <p:nvPr/>
        </p:nvGrpSpPr>
        <p:grpSpPr>
          <a:xfrm>
            <a:off x="762000" y="4089400"/>
            <a:ext cx="7772400" cy="2223532"/>
            <a:chOff x="762000" y="4089400"/>
            <a:chExt cx="7772400" cy="2223532"/>
          </a:xfrm>
        </p:grpSpPr>
        <p:sp>
          <p:nvSpPr>
            <p:cNvPr id="13" name="Rectangle 26"/>
            <p:cNvSpPr>
              <a:spLocks noChangeArrowheads="1"/>
            </p:cNvSpPr>
            <p:nvPr/>
          </p:nvSpPr>
          <p:spPr bwMode="auto">
            <a:xfrm>
              <a:off x="762000" y="4089400"/>
              <a:ext cx="7772400" cy="1549400"/>
            </a:xfrm>
            <a:prstGeom prst="rect">
              <a:avLst/>
            </a:prstGeom>
            <a:solidFill>
              <a:schemeClr val="bg2"/>
            </a:solidFill>
            <a:ln w="317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endParaRPr lang="de-DE" sz="1800" dirty="0"/>
            </a:p>
          </p:txBody>
        </p:sp>
        <p:sp>
          <p:nvSpPr>
            <p:cNvPr id="16" name="Text Box 25"/>
            <p:cNvSpPr txBox="1">
              <a:spLocks noChangeArrowheads="1"/>
            </p:cNvSpPr>
            <p:nvPr/>
          </p:nvSpPr>
          <p:spPr bwMode="auto">
            <a:xfrm>
              <a:off x="2036584" y="4220051"/>
              <a:ext cx="5246428" cy="2092881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457200" indent="-457200" algn="ctr">
                <a:spcBef>
                  <a:spcPct val="50000"/>
                </a:spcBef>
              </a:pPr>
              <a:r>
                <a:rPr lang="de-DE" sz="1600" b="1" dirty="0" smtClean="0"/>
                <a:t>Positive erste Markterfahrungen</a:t>
              </a:r>
            </a:p>
            <a:p>
              <a:pPr marL="457200" indent="-457200" algn="ctr">
                <a:spcBef>
                  <a:spcPct val="50000"/>
                </a:spcBef>
              </a:pPr>
              <a:r>
                <a:rPr lang="de-DE" sz="1600" b="1" dirty="0" smtClean="0"/>
                <a:t>Verlagskompetenzen können voll eingebracht werden</a:t>
              </a:r>
            </a:p>
            <a:p>
              <a:pPr marL="457200" indent="-457200" algn="ctr">
                <a:spcBef>
                  <a:spcPct val="50000"/>
                </a:spcBef>
              </a:pPr>
              <a:r>
                <a:rPr lang="de-DE" sz="1600" b="1" dirty="0" smtClean="0"/>
                <a:t>Hohe Kosten durch fehlende Standards</a:t>
              </a:r>
            </a:p>
            <a:p>
              <a:pPr marL="457200" indent="-457200" algn="ctr">
                <a:spcBef>
                  <a:spcPct val="50000"/>
                </a:spcBef>
              </a:pPr>
              <a:r>
                <a:rPr lang="de-DE" sz="1600" b="1" dirty="0" smtClean="0"/>
                <a:t>Zunehmender Bandbreitenbedarf</a:t>
              </a:r>
            </a:p>
            <a:p>
              <a:pPr marL="457200" indent="-457200" algn="ctr">
                <a:spcBef>
                  <a:spcPct val="50000"/>
                </a:spcBef>
              </a:pPr>
              <a:endParaRPr lang="de-DE" sz="1600" b="1" dirty="0" smtClean="0"/>
            </a:p>
            <a:p>
              <a:pPr marL="457200" indent="-457200">
                <a:spcBef>
                  <a:spcPct val="50000"/>
                </a:spcBef>
              </a:pPr>
              <a:endParaRPr lang="de-DE" sz="1600" b="1" dirty="0"/>
            </a:p>
          </p:txBody>
        </p:sp>
      </p:grpSp>
      <p:sp>
        <p:nvSpPr>
          <p:cNvPr id="17" name="Datumsplatzhalter 48"/>
          <p:cNvSpPr txBox="1">
            <a:spLocks/>
          </p:cNvSpPr>
          <p:nvPr/>
        </p:nvSpPr>
        <p:spPr bwMode="auto">
          <a:xfrm>
            <a:off x="1330325" y="6256338"/>
            <a:ext cx="12954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8" charset="0"/>
                <a:ea typeface="Arial" pitchFamily="-108" charset="0"/>
                <a:cs typeface="Arial" pitchFamily="-108" charset="0"/>
              </a:rPr>
              <a:t>16. Juni 2010</a:t>
            </a:r>
            <a:endParaRPr kumimoji="0" lang="de-DE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1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b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b="0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14" name="Gruppierung 13"/>
          <p:cNvGrpSpPr/>
          <p:nvPr/>
        </p:nvGrpSpPr>
        <p:grpSpPr>
          <a:xfrm>
            <a:off x="2317750" y="3429000"/>
            <a:ext cx="4464050" cy="358775"/>
            <a:chOff x="2317750" y="3429000"/>
            <a:chExt cx="4464050" cy="358775"/>
          </a:xfrm>
        </p:grpSpPr>
        <p:sp>
          <p:nvSpPr>
            <p:cNvPr id="19" name="AutoShape 23"/>
            <p:cNvSpPr>
              <a:spLocks noChangeArrowheads="1"/>
            </p:cNvSpPr>
            <p:nvPr/>
          </p:nvSpPr>
          <p:spPr bwMode="auto">
            <a:xfrm>
              <a:off x="2317750" y="3429000"/>
              <a:ext cx="4464050" cy="358775"/>
            </a:xfrm>
            <a:prstGeom prst="downArrow">
              <a:avLst>
                <a:gd name="adj1" fmla="val 49981"/>
                <a:gd name="adj2" fmla="val 100000"/>
              </a:avLst>
            </a:prstGeom>
            <a:solidFill>
              <a:schemeClr val="accent2"/>
            </a:solidFill>
            <a:ln w="317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3962400" y="3457575"/>
              <a:ext cx="1179810" cy="21544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  <a:defRPr/>
              </a:pPr>
              <a:r>
                <a:rPr lang="de-DE" sz="1400" b="1" dirty="0" smtClean="0">
                  <a:solidFill>
                    <a:schemeClr val="accent3"/>
                  </a:solidFill>
                  <a:latin typeface="Arial" pitchFamily="-65" charset="0"/>
                  <a:ea typeface="Arial" pitchFamily="-65" charset="0"/>
                  <a:cs typeface="Arial" pitchFamily="-65" charset="0"/>
                </a:rPr>
                <a:t>Zwischenfazit</a:t>
              </a:r>
              <a:endParaRPr lang="de-DE" sz="1400" b="1" dirty="0">
                <a:solidFill>
                  <a:schemeClr val="accent3"/>
                </a:solidFill>
                <a:latin typeface="Arial" pitchFamily="-65" charset="0"/>
                <a:ea typeface="Arial" pitchFamily="-65" charset="0"/>
                <a:cs typeface="Arial" pitchFamily="-65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9D48-6E99-324A-991B-E30A5C8721CF}" type="slidenum">
              <a:rPr lang="de-DE"/>
              <a:pPr/>
              <a:t>14</a:t>
            </a:fld>
            <a:endParaRPr lang="de-DE"/>
          </a:p>
        </p:txBody>
      </p:sp>
      <p:pic>
        <p:nvPicPr>
          <p:cNvPr id="925698" name="Picture 2" descr="Datei:BlackBerry 9700 Bol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0EFEB"/>
              </a:clrFrom>
              <a:clrTo>
                <a:srgbClr val="F0EFEB">
                  <a:alpha val="0"/>
                </a:srgbClr>
              </a:clrTo>
            </a:clrChange>
            <a:lum bright="32000"/>
            <a:grayscl/>
          </a:blip>
          <a:srcRect/>
          <a:stretch>
            <a:fillRect/>
          </a:stretch>
        </p:blipFill>
        <p:spPr bwMode="auto">
          <a:xfrm>
            <a:off x="7680325" y="4189413"/>
            <a:ext cx="3206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699" name="AutoShape 3"/>
          <p:cNvSpPr>
            <a:spLocks noChangeArrowheads="1"/>
          </p:cNvSpPr>
          <p:nvPr/>
        </p:nvSpPr>
        <p:spPr bwMode="auto">
          <a:xfrm>
            <a:off x="139700" y="3249613"/>
            <a:ext cx="8774113" cy="515937"/>
          </a:xfrm>
          <a:prstGeom prst="chevron">
            <a:avLst>
              <a:gd name="adj" fmla="val 81724"/>
            </a:avLst>
          </a:prstGeom>
          <a:solidFill>
            <a:srgbClr val="9C9C9C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5700" name="Picture 4" descr="Datei:Schreibmaschine continental hg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630238" y="4538663"/>
            <a:ext cx="1423987" cy="1006475"/>
          </a:xfrm>
          <a:prstGeom prst="rect">
            <a:avLst/>
          </a:prstGeom>
          <a:noFill/>
        </p:spPr>
      </p:pic>
      <p:pic>
        <p:nvPicPr>
          <p:cNvPr id="925701" name="Picture 5" descr="94_hp_vectra-vl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1F5F6"/>
              </a:clrFrom>
              <a:clrTo>
                <a:srgbClr val="F1F5F6">
                  <a:alpha val="0"/>
                </a:srgbClr>
              </a:clrTo>
            </a:clrChange>
            <a:lum bright="-4000" contrast="-4000"/>
            <a:grayscl/>
          </a:blip>
          <a:srcRect/>
          <a:stretch>
            <a:fillRect/>
          </a:stretch>
        </p:blipFill>
        <p:spPr bwMode="auto">
          <a:xfrm>
            <a:off x="5405438" y="4273550"/>
            <a:ext cx="127317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Inhaltsplatzhalter 2"/>
          <p:cNvSpPr>
            <a:spLocks/>
          </p:cNvSpPr>
          <p:nvPr/>
        </p:nvSpPr>
        <p:spPr bwMode="auto">
          <a:xfrm>
            <a:off x="100013" y="3208338"/>
            <a:ext cx="82296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Font typeface="Wingdings" pitchFamily="-111" charset="2"/>
              <a:buNone/>
            </a:pPr>
            <a:r>
              <a:rPr lang="de-DE" sz="4000" b="1">
                <a:solidFill>
                  <a:schemeClr val="bg1"/>
                </a:solidFill>
              </a:rPr>
              <a:t>   19</a:t>
            </a:r>
            <a:r>
              <a:rPr lang="de-DE" sz="4000" b="1" baseline="30000">
                <a:solidFill>
                  <a:schemeClr val="bg1"/>
                </a:solidFill>
              </a:rPr>
              <a:t>th</a:t>
            </a:r>
            <a:r>
              <a:rPr lang="de-DE" sz="4000" b="1">
                <a:solidFill>
                  <a:schemeClr val="bg1"/>
                </a:solidFill>
              </a:rPr>
              <a:t> 		 20</a:t>
            </a:r>
            <a:r>
              <a:rPr lang="de-DE" sz="4000" b="1" baseline="30000">
                <a:solidFill>
                  <a:schemeClr val="bg1"/>
                </a:solidFill>
              </a:rPr>
              <a:t>th</a:t>
            </a:r>
            <a:r>
              <a:rPr lang="de-DE" sz="4000" b="1">
                <a:solidFill>
                  <a:schemeClr val="bg1"/>
                </a:solidFill>
              </a:rPr>
              <a:t>                    21</a:t>
            </a:r>
            <a:r>
              <a:rPr lang="de-DE" sz="4000" b="1" baseline="30000">
                <a:solidFill>
                  <a:schemeClr val="bg1"/>
                </a:solidFill>
              </a:rPr>
              <a:t>th</a:t>
            </a:r>
          </a:p>
        </p:txBody>
      </p:sp>
      <p:sp>
        <p:nvSpPr>
          <p:cNvPr id="925703" name="Line 7"/>
          <p:cNvSpPr>
            <a:spLocks noChangeShapeType="1"/>
          </p:cNvSpPr>
          <p:nvPr/>
        </p:nvSpPr>
        <p:spPr bwMode="auto">
          <a:xfrm>
            <a:off x="1785938" y="5081588"/>
            <a:ext cx="36861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5704" name="Text Box 8"/>
          <p:cNvSpPr txBox="1">
            <a:spLocks noChangeArrowheads="1"/>
          </p:cNvSpPr>
          <p:nvPr/>
        </p:nvSpPr>
        <p:spPr bwMode="auto">
          <a:xfrm>
            <a:off x="166688" y="3933825"/>
            <a:ext cx="2274887" cy="365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endParaRPr lang="de-DE" sz="2400" b="1"/>
          </a:p>
        </p:txBody>
      </p:sp>
      <p:sp>
        <p:nvSpPr>
          <p:cNvPr id="925705" name="Line 9"/>
          <p:cNvSpPr>
            <a:spLocks noChangeShapeType="1"/>
          </p:cNvSpPr>
          <p:nvPr/>
        </p:nvSpPr>
        <p:spPr bwMode="auto">
          <a:xfrm>
            <a:off x="5994400" y="2992438"/>
            <a:ext cx="0" cy="10763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5706" name="Text Box 10"/>
          <p:cNvSpPr txBox="1">
            <a:spLocks noChangeArrowheads="1"/>
          </p:cNvSpPr>
          <p:nvPr/>
        </p:nvSpPr>
        <p:spPr bwMode="auto">
          <a:xfrm rot="16200000">
            <a:off x="-661193" y="4779169"/>
            <a:ext cx="2274887" cy="365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b="1"/>
              <a:t>Lean forward</a:t>
            </a:r>
          </a:p>
        </p:txBody>
      </p:sp>
      <p:sp>
        <p:nvSpPr>
          <p:cNvPr id="925707" name="Freeform 11"/>
          <p:cNvSpPr>
            <a:spLocks/>
          </p:cNvSpPr>
          <p:nvPr/>
        </p:nvSpPr>
        <p:spPr bwMode="auto">
          <a:xfrm>
            <a:off x="2185988" y="1382713"/>
            <a:ext cx="404812" cy="2605087"/>
          </a:xfrm>
          <a:custGeom>
            <a:avLst/>
            <a:gdLst/>
            <a:ahLst/>
            <a:cxnLst>
              <a:cxn ang="0">
                <a:pos x="255" y="0"/>
              </a:cxn>
              <a:cxn ang="0">
                <a:pos x="127" y="107"/>
              </a:cxn>
              <a:cxn ang="0">
                <a:pos x="147" y="187"/>
              </a:cxn>
              <a:cxn ang="0">
                <a:pos x="94" y="288"/>
              </a:cxn>
              <a:cxn ang="0">
                <a:pos x="147" y="368"/>
              </a:cxn>
              <a:cxn ang="0">
                <a:pos x="94" y="442"/>
              </a:cxn>
              <a:cxn ang="0">
                <a:pos x="154" y="495"/>
              </a:cxn>
              <a:cxn ang="0">
                <a:pos x="80" y="569"/>
              </a:cxn>
              <a:cxn ang="0">
                <a:pos x="154" y="643"/>
              </a:cxn>
              <a:cxn ang="0">
                <a:pos x="100" y="696"/>
              </a:cxn>
              <a:cxn ang="0">
                <a:pos x="147" y="777"/>
              </a:cxn>
              <a:cxn ang="0">
                <a:pos x="67" y="877"/>
              </a:cxn>
              <a:cxn ang="0">
                <a:pos x="154" y="978"/>
              </a:cxn>
              <a:cxn ang="0">
                <a:pos x="54" y="1118"/>
              </a:cxn>
              <a:cxn ang="0">
                <a:pos x="100" y="1199"/>
              </a:cxn>
              <a:cxn ang="0">
                <a:pos x="20" y="1312"/>
              </a:cxn>
              <a:cxn ang="0">
                <a:pos x="80" y="1433"/>
              </a:cxn>
              <a:cxn ang="0">
                <a:pos x="74" y="1540"/>
              </a:cxn>
              <a:cxn ang="0">
                <a:pos x="0" y="1641"/>
              </a:cxn>
            </a:cxnLst>
            <a:rect l="0" t="0" r="r" b="b"/>
            <a:pathLst>
              <a:path w="255" h="1641">
                <a:moveTo>
                  <a:pt x="255" y="0"/>
                </a:moveTo>
                <a:lnTo>
                  <a:pt x="127" y="107"/>
                </a:lnTo>
                <a:lnTo>
                  <a:pt x="147" y="187"/>
                </a:lnTo>
                <a:lnTo>
                  <a:pt x="94" y="288"/>
                </a:lnTo>
                <a:lnTo>
                  <a:pt x="147" y="368"/>
                </a:lnTo>
                <a:lnTo>
                  <a:pt x="94" y="442"/>
                </a:lnTo>
                <a:lnTo>
                  <a:pt x="154" y="495"/>
                </a:lnTo>
                <a:lnTo>
                  <a:pt x="80" y="569"/>
                </a:lnTo>
                <a:lnTo>
                  <a:pt x="154" y="643"/>
                </a:lnTo>
                <a:lnTo>
                  <a:pt x="100" y="696"/>
                </a:lnTo>
                <a:lnTo>
                  <a:pt x="147" y="777"/>
                </a:lnTo>
                <a:lnTo>
                  <a:pt x="67" y="877"/>
                </a:lnTo>
                <a:lnTo>
                  <a:pt x="154" y="978"/>
                </a:lnTo>
                <a:lnTo>
                  <a:pt x="54" y="1118"/>
                </a:lnTo>
                <a:lnTo>
                  <a:pt x="100" y="1199"/>
                </a:lnTo>
                <a:lnTo>
                  <a:pt x="20" y="1312"/>
                </a:lnTo>
                <a:lnTo>
                  <a:pt x="80" y="1433"/>
                </a:lnTo>
                <a:lnTo>
                  <a:pt x="74" y="1540"/>
                </a:lnTo>
                <a:lnTo>
                  <a:pt x="0" y="1641"/>
                </a:ln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5708" name="Freeform 12"/>
          <p:cNvSpPr>
            <a:spLocks/>
          </p:cNvSpPr>
          <p:nvPr/>
        </p:nvSpPr>
        <p:spPr bwMode="auto">
          <a:xfrm>
            <a:off x="6350000" y="4279900"/>
            <a:ext cx="361950" cy="1003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6"/>
              </a:cxn>
              <a:cxn ang="0">
                <a:pos x="48" y="520"/>
              </a:cxn>
              <a:cxn ang="0">
                <a:pos x="44" y="616"/>
              </a:cxn>
              <a:cxn ang="0">
                <a:pos x="228" y="632"/>
              </a:cxn>
              <a:cxn ang="0">
                <a:pos x="228" y="0"/>
              </a:cxn>
            </a:cxnLst>
            <a:rect l="0" t="0" r="r" b="b"/>
            <a:pathLst>
              <a:path w="228" h="632">
                <a:moveTo>
                  <a:pt x="0" y="0"/>
                </a:moveTo>
                <a:lnTo>
                  <a:pt x="0" y="356"/>
                </a:lnTo>
                <a:lnTo>
                  <a:pt x="48" y="520"/>
                </a:lnTo>
                <a:lnTo>
                  <a:pt x="44" y="616"/>
                </a:lnTo>
                <a:lnTo>
                  <a:pt x="228" y="632"/>
                </a:lnTo>
                <a:lnTo>
                  <a:pt x="228" y="0"/>
                </a:lnTo>
              </a:path>
            </a:pathLst>
          </a:custGeom>
          <a:solidFill>
            <a:schemeClr val="bg1"/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5709" name="Picture 13" descr="Apple MacBook Pro MA464LL/A 15.4&quot; Notebook PC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571" b="27299"/>
          <a:stretch>
            <a:fillRect/>
          </a:stretch>
        </p:blipFill>
        <p:spPr bwMode="auto">
          <a:xfrm>
            <a:off x="7037388" y="4600575"/>
            <a:ext cx="1657350" cy="930275"/>
          </a:xfrm>
          <a:prstGeom prst="rect">
            <a:avLst/>
          </a:prstGeom>
          <a:noFill/>
        </p:spPr>
      </p:pic>
      <p:sp>
        <p:nvSpPr>
          <p:cNvPr id="925710" name="Line 14"/>
          <p:cNvSpPr>
            <a:spLocks noChangeShapeType="1"/>
          </p:cNvSpPr>
          <p:nvPr/>
        </p:nvSpPr>
        <p:spPr bwMode="auto">
          <a:xfrm>
            <a:off x="6654800" y="5086350"/>
            <a:ext cx="552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5711" name="Line 15"/>
          <p:cNvSpPr>
            <a:spLocks noChangeShapeType="1"/>
          </p:cNvSpPr>
          <p:nvPr/>
        </p:nvSpPr>
        <p:spPr bwMode="auto">
          <a:xfrm>
            <a:off x="6670675" y="4713288"/>
            <a:ext cx="5524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5712" name="Line 16"/>
          <p:cNvSpPr>
            <a:spLocks noChangeShapeType="1"/>
          </p:cNvSpPr>
          <p:nvPr/>
        </p:nvSpPr>
        <p:spPr bwMode="auto">
          <a:xfrm>
            <a:off x="1839913" y="892175"/>
            <a:ext cx="53752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5713" name="Text Box 17"/>
          <p:cNvSpPr txBox="1">
            <a:spLocks noChangeArrowheads="1"/>
          </p:cNvSpPr>
          <p:nvPr/>
        </p:nvSpPr>
        <p:spPr bwMode="auto">
          <a:xfrm rot="16200000">
            <a:off x="-664368" y="1408906"/>
            <a:ext cx="2274888" cy="365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b="1"/>
              <a:t>Lean back</a:t>
            </a:r>
          </a:p>
        </p:txBody>
      </p:sp>
      <p:sp>
        <p:nvSpPr>
          <p:cNvPr id="925715" name="Line 19"/>
          <p:cNvSpPr>
            <a:spLocks noChangeShapeType="1"/>
          </p:cNvSpPr>
          <p:nvPr/>
        </p:nvSpPr>
        <p:spPr bwMode="auto">
          <a:xfrm>
            <a:off x="4092575" y="1641475"/>
            <a:ext cx="31226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5716" name="Picture 20"/>
          <p:cNvPicPr>
            <a:picLocks noChangeAspect="1" noChangeArrowheads="1"/>
          </p:cNvPicPr>
          <p:nvPr/>
        </p:nvPicPr>
        <p:blipFill>
          <a:blip r:embed="rId9">
            <a:lum bright="10000"/>
            <a:grayscl/>
          </a:blip>
          <a:srcRect/>
          <a:stretch>
            <a:fillRect/>
          </a:stretch>
        </p:blipFill>
        <p:spPr bwMode="auto">
          <a:xfrm>
            <a:off x="3024188" y="1177925"/>
            <a:ext cx="990600" cy="9906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925717" name="Line 21"/>
          <p:cNvSpPr>
            <a:spLocks noChangeShapeType="1"/>
          </p:cNvSpPr>
          <p:nvPr/>
        </p:nvSpPr>
        <p:spPr bwMode="auto">
          <a:xfrm>
            <a:off x="5187950" y="2428875"/>
            <a:ext cx="2027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5718" name="Picture 22"/>
          <p:cNvPicPr>
            <a:picLocks noChangeAspect="1" noChangeArrowheads="1"/>
          </p:cNvPicPr>
          <p:nvPr/>
        </p:nvPicPr>
        <p:blipFill>
          <a:blip r:embed="rId10">
            <a:lum bright="10000"/>
            <a:grayscl/>
          </a:blip>
          <a:srcRect t="2989"/>
          <a:stretch>
            <a:fillRect/>
          </a:stretch>
        </p:blipFill>
        <p:spPr bwMode="auto">
          <a:xfrm>
            <a:off x="4032250" y="1698625"/>
            <a:ext cx="1152525" cy="13271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925719" name="Text Box 23"/>
          <p:cNvSpPr txBox="1">
            <a:spLocks noChangeArrowheads="1"/>
          </p:cNvSpPr>
          <p:nvPr/>
        </p:nvSpPr>
        <p:spPr bwMode="auto">
          <a:xfrm>
            <a:off x="3556000" y="3556000"/>
            <a:ext cx="1066800" cy="182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century</a:t>
            </a:r>
          </a:p>
        </p:txBody>
      </p:sp>
      <p:sp>
        <p:nvSpPr>
          <p:cNvPr id="925721" name="Line 25"/>
          <p:cNvSpPr>
            <a:spLocks noChangeShapeType="1"/>
          </p:cNvSpPr>
          <p:nvPr/>
        </p:nvSpPr>
        <p:spPr bwMode="auto">
          <a:xfrm flipV="1">
            <a:off x="7874000" y="2967038"/>
            <a:ext cx="12700" cy="10763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5722" name="Picture 26" descr="noxon-iradio-total2bi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45388" y="1354138"/>
            <a:ext cx="746125" cy="538162"/>
          </a:xfrm>
          <a:prstGeom prst="rect">
            <a:avLst/>
          </a:prstGeom>
          <a:noFill/>
        </p:spPr>
      </p:pic>
      <p:pic>
        <p:nvPicPr>
          <p:cNvPr id="925723" name="Picture 27" descr="he_su_d01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723"/>
          <a:stretch>
            <a:fillRect/>
          </a:stretch>
        </p:blipFill>
        <p:spPr bwMode="auto">
          <a:xfrm>
            <a:off x="7242175" y="1936750"/>
            <a:ext cx="1573213" cy="1373188"/>
          </a:xfrm>
          <a:prstGeom prst="rect">
            <a:avLst/>
          </a:prstGeom>
          <a:noFill/>
        </p:spPr>
      </p:pic>
      <p:pic>
        <p:nvPicPr>
          <p:cNvPr id="925724" name="Picture 2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5400000">
            <a:off x="546894" y="426244"/>
            <a:ext cx="1298575" cy="8937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31" name="Datumsplatzhalter 48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16. Juni 2010</a:t>
            </a:r>
            <a:endParaRPr lang="de-DE" dirty="0"/>
          </a:p>
        </p:txBody>
      </p:sp>
      <p:sp>
        <p:nvSpPr>
          <p:cNvPr id="3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pic>
        <p:nvPicPr>
          <p:cNvPr id="33" name="Bild 10"/>
          <p:cNvPicPr>
            <a:picLocks noChangeAspect="1"/>
          </p:cNvPicPr>
          <p:nvPr/>
        </p:nvPicPr>
        <p:blipFill>
          <a:blip r:embed="rId14"/>
          <a:srcRect r="51541"/>
          <a:stretch>
            <a:fillRect/>
          </a:stretch>
        </p:blipFill>
        <p:spPr bwMode="auto">
          <a:xfrm>
            <a:off x="7848600" y="447675"/>
            <a:ext cx="6985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10039422_3657cbc7d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43800" y="774136"/>
            <a:ext cx="304800" cy="55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295400"/>
            <a:ext cx="7778750" cy="2159000"/>
          </a:xfrm>
          <a:noFill/>
        </p:spPr>
        <p:txBody>
          <a:bodyPr/>
          <a:lstStyle/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err="1" smtClean="0"/>
              <a:t>IP-Medien</a:t>
            </a:r>
            <a:r>
              <a:rPr lang="de-DE" sz="1600" dirty="0" smtClean="0"/>
              <a:t> werden </a:t>
            </a:r>
            <a:r>
              <a:rPr lang="de-DE" sz="1600" dirty="0" err="1" smtClean="0"/>
              <a:t>ubiquitär</a:t>
            </a: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Dedizierte Geräte und Angebote öffnen den Markt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Standards notwendig: Formate, </a:t>
            </a:r>
            <a:r>
              <a:rPr lang="de-DE" sz="1600" dirty="0" err="1" smtClean="0"/>
              <a:t>Usability</a:t>
            </a:r>
            <a:r>
              <a:rPr lang="de-DE" sz="1600" dirty="0" smtClean="0"/>
              <a:t>, </a:t>
            </a:r>
            <a:r>
              <a:rPr lang="de-DE" sz="1600" dirty="0" err="1" smtClean="0"/>
              <a:t>Payment/Billing</a:t>
            </a:r>
            <a:r>
              <a:rPr lang="de-DE" sz="1600" dirty="0" smtClean="0"/>
              <a:t>, ...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err="1" smtClean="0"/>
              <a:t>Pricing</a:t>
            </a:r>
            <a:r>
              <a:rPr lang="de-DE" sz="1600" dirty="0" smtClean="0"/>
              <a:t> als immerwährende Herausforderung: Inhalte und Übertragung (</a:t>
            </a:r>
            <a:r>
              <a:rPr lang="de-DE" sz="1600" dirty="0" err="1" smtClean="0"/>
              <a:t>Roaming</a:t>
            </a:r>
            <a:r>
              <a:rPr lang="de-DE" sz="1600" dirty="0" smtClean="0"/>
              <a:t>!)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Soziale Netzwerke: Neue Kommunikationsformen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err="1" smtClean="0"/>
              <a:t>Social</a:t>
            </a:r>
            <a:r>
              <a:rPr lang="de-DE" sz="1600" dirty="0" smtClean="0"/>
              <a:t> Media: Verknüpfung von Kommunikation und (redaktionellen) Inhalten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... 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„Soziologische Zeitkonstante“ ist bestimmender Faktor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None/>
            </a:pPr>
            <a:endParaRPr lang="de-DE" sz="1600" dirty="0"/>
          </a:p>
        </p:txBody>
      </p:sp>
      <p:sp>
        <p:nvSpPr>
          <p:cNvPr id="182278" name="Titel 1"/>
          <p:cNvSpPr>
            <a:spLocks/>
          </p:cNvSpPr>
          <p:nvPr/>
        </p:nvSpPr>
        <p:spPr bwMode="auto">
          <a:xfrm>
            <a:off x="755650" y="539750"/>
            <a:ext cx="80835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de-DE" sz="2600" b="1" dirty="0" smtClean="0">
                <a:solidFill>
                  <a:schemeClr val="tx2"/>
                </a:solidFill>
              </a:rPr>
              <a:t>Stichworte zum Ausblick</a:t>
            </a:r>
            <a:endParaRPr lang="de-DE" sz="2600" b="1" dirty="0">
              <a:solidFill>
                <a:schemeClr val="tx2"/>
              </a:solidFill>
            </a:endParaRPr>
          </a:p>
        </p:txBody>
      </p:sp>
      <p:sp>
        <p:nvSpPr>
          <p:cNvPr id="39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15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40" name="Foliennummernplatzhalter 49"/>
          <p:cNvSpPr>
            <a:spLocks noGrp="1"/>
          </p:cNvSpPr>
          <p:nvPr>
            <p:ph type="sldNum" sz="quarter" idx="4294967295"/>
          </p:nvPr>
        </p:nvSpPr>
        <p:spPr>
          <a:xfrm>
            <a:off x="755650" y="6256338"/>
            <a:ext cx="539750" cy="2873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38" name="Textfeld 37"/>
          <p:cNvSpPr txBox="1"/>
          <p:nvPr/>
        </p:nvSpPr>
        <p:spPr>
          <a:xfrm>
            <a:off x="9448800" y="-1841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251910" y="3556000"/>
            <a:ext cx="548690" cy="21544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  <a:defRPr/>
            </a:pPr>
            <a:r>
              <a:rPr lang="de-DE" sz="1400" b="1" dirty="0" smtClean="0">
                <a:solidFill>
                  <a:schemeClr val="accent3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Status</a:t>
            </a:r>
            <a:endParaRPr lang="de-DE" sz="1400" b="1" dirty="0">
              <a:solidFill>
                <a:schemeClr val="accent3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Datumsplatzhalter 48"/>
          <p:cNvSpPr txBox="1">
            <a:spLocks/>
          </p:cNvSpPr>
          <p:nvPr/>
        </p:nvSpPr>
        <p:spPr bwMode="auto">
          <a:xfrm>
            <a:off x="1330325" y="6256338"/>
            <a:ext cx="12954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8" charset="0"/>
                <a:ea typeface="Arial" pitchFamily="-108" charset="0"/>
                <a:cs typeface="Arial" pitchFamily="-108" charset="0"/>
              </a:rPr>
              <a:t>16. Juni 2010</a:t>
            </a:r>
            <a:endParaRPr kumimoji="0" lang="de-DE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1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b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b="0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109" name="Rectangle 5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503810" name="think-cell Slide" r:id="rId6" imgW="0" imgH="0" progId="">
              <p:embed/>
            </p:oleObj>
          </a:graphicData>
        </a:graphic>
      </p:graphicFrame>
      <p:sp>
        <p:nvSpPr>
          <p:cNvPr id="175106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762000" y="3670300"/>
            <a:ext cx="7913688" cy="1130300"/>
          </a:xfrm>
        </p:spPr>
        <p:txBody>
          <a:bodyPr/>
          <a:lstStyle/>
          <a:p>
            <a:r>
              <a:rPr lang="en-GB" sz="2600" dirty="0" smtClean="0"/>
              <a:t/>
            </a:r>
            <a:br>
              <a:rPr lang="en-GB" sz="2600" dirty="0" smtClean="0"/>
            </a:br>
            <a:r>
              <a:rPr lang="en-GB" sz="2600" dirty="0" smtClean="0"/>
              <a:t>Disruptive </a:t>
            </a:r>
            <a:r>
              <a:rPr lang="en-GB" sz="2600" dirty="0" err="1" smtClean="0"/>
              <a:t>Entwicklungen</a:t>
            </a:r>
            <a:r>
              <a:rPr lang="en-GB" sz="2600" dirty="0" smtClean="0"/>
              <a:t> </a:t>
            </a:r>
            <a:r>
              <a:rPr lang="en-GB" sz="2600" dirty="0" err="1" smtClean="0"/>
              <a:t>durch</a:t>
            </a:r>
            <a:r>
              <a:rPr lang="en-GB" sz="2600" dirty="0" smtClean="0"/>
              <a:t> </a:t>
            </a:r>
            <a:r>
              <a:rPr lang="en-GB" sz="2600" dirty="0" err="1" smtClean="0"/>
              <a:t>Digitalisierung</a:t>
            </a:r>
            <a:r>
              <a:rPr lang="en-GB" sz="2600" dirty="0" smtClean="0"/>
              <a:t/>
            </a:r>
            <a:br>
              <a:rPr lang="en-GB" sz="2600" dirty="0" smtClean="0"/>
            </a:br>
            <a:r>
              <a:rPr lang="en-GB" sz="2000" dirty="0" err="1" smtClean="0"/>
              <a:t>Auswirkungen</a:t>
            </a:r>
            <a:r>
              <a:rPr lang="en-GB" sz="2000" dirty="0" smtClean="0"/>
              <a:t> auf </a:t>
            </a:r>
            <a:r>
              <a:rPr lang="en-GB" sz="2000" dirty="0" err="1" smtClean="0"/>
              <a:t>Printmedien</a:t>
            </a:r>
            <a:r>
              <a:rPr lang="en-GB" sz="2000" dirty="0" smtClean="0"/>
              <a:t> und </a:t>
            </a:r>
            <a:r>
              <a:rPr lang="en-GB" sz="2000" dirty="0" err="1" smtClean="0"/>
              <a:t>Kommunikation</a:t>
            </a:r>
            <a:endParaRPr lang="en-GB" sz="2600" dirty="0"/>
          </a:p>
        </p:txBody>
      </p:sp>
      <p:pic>
        <p:nvPicPr>
          <p:cNvPr id="175108" name="Picture 4" descr="ppt_asag_v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01600" y="77788"/>
            <a:ext cx="8837613" cy="3206750"/>
          </a:xfrm>
          <a:prstGeom prst="rect">
            <a:avLst/>
          </a:prstGeom>
          <a:noFill/>
        </p:spPr>
      </p:pic>
      <p:sp>
        <p:nvSpPr>
          <p:cNvPr id="175112" name="Rectangle 8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Ulrich Schmitz, CTO Electronic Media Division, Axel Springer AG Berlin</a:t>
            </a:r>
          </a:p>
          <a:p>
            <a:pPr>
              <a:buNone/>
            </a:pPr>
            <a:r>
              <a:rPr lang="de-DE" dirty="0" smtClean="0"/>
              <a:t>Münchner Kreis, 16. Juni 2010</a:t>
            </a:r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71CC-F12D-BE40-ADE4-5FA9FFA93100}" type="slidenum">
              <a:rPr lang="de-DE"/>
              <a:pPr/>
              <a:t>17</a:t>
            </a:fld>
            <a:endParaRPr lang="de-DE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Twitter-TV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76484" name="Picture 4"/>
          <p:cNvPicPr>
            <a:picLocks noChangeAspect="1" noChangeArrowheads="1"/>
          </p:cNvPicPr>
          <p:nvPr/>
        </p:nvPicPr>
        <p:blipFill>
          <a:blip r:embed="rId2"/>
          <a:srcRect b="5078"/>
          <a:stretch>
            <a:fillRect/>
          </a:stretch>
        </p:blipFill>
        <p:spPr bwMode="auto">
          <a:xfrm>
            <a:off x="684213" y="1298575"/>
            <a:ext cx="7632700" cy="43624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276485" name="Picture 5"/>
          <p:cNvPicPr>
            <a:picLocks noChangeAspect="1" noChangeArrowheads="1"/>
          </p:cNvPicPr>
          <p:nvPr/>
        </p:nvPicPr>
        <p:blipFill>
          <a:blip r:embed="rId2"/>
          <a:srcRect t="94922" r="63206" b="380"/>
          <a:stretch>
            <a:fillRect/>
          </a:stretch>
        </p:blipFill>
        <p:spPr bwMode="auto">
          <a:xfrm>
            <a:off x="755650" y="5661025"/>
            <a:ext cx="2808288" cy="2159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094AD-5D71-A344-B0E1-8F6C0CBEEF19}" type="slidenum">
              <a:rPr lang="de-DE"/>
              <a:pPr/>
              <a:t>18</a:t>
            </a:fld>
            <a:endParaRPr lang="de-DE"/>
          </a:p>
        </p:txBody>
      </p:sp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Twitter-TV: Bsp. DSDS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77508" name="Picture 4"/>
          <p:cNvPicPr>
            <a:picLocks noChangeAspect="1" noChangeArrowheads="1"/>
          </p:cNvPicPr>
          <p:nvPr/>
        </p:nvPicPr>
        <p:blipFill>
          <a:blip r:embed="rId2"/>
          <a:srcRect b="7130"/>
          <a:stretch>
            <a:fillRect/>
          </a:stretch>
        </p:blipFill>
        <p:spPr bwMode="auto">
          <a:xfrm>
            <a:off x="754063" y="1360488"/>
            <a:ext cx="7705725" cy="42291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277510" name="Picture 6"/>
          <p:cNvPicPr>
            <a:picLocks noChangeAspect="1" noChangeArrowheads="1"/>
          </p:cNvPicPr>
          <p:nvPr/>
        </p:nvPicPr>
        <p:blipFill>
          <a:blip r:embed="rId3"/>
          <a:srcRect t="94922" r="63206" b="380"/>
          <a:stretch>
            <a:fillRect/>
          </a:stretch>
        </p:blipFill>
        <p:spPr bwMode="auto">
          <a:xfrm>
            <a:off x="755650" y="5661025"/>
            <a:ext cx="2808288" cy="2159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755650" y="1447800"/>
            <a:ext cx="7632700" cy="3816350"/>
          </a:xfrm>
          <a:prstGeom prst="rect">
            <a:avLst/>
          </a:prstGeom>
          <a:solidFill>
            <a:schemeClr val="bg2"/>
          </a:solidFill>
          <a:ln w="31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endParaRPr lang="de-DE" sz="180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Web</a:t>
            </a:r>
            <a:endParaRPr lang="de-DE" dirty="0"/>
          </a:p>
        </p:txBody>
      </p:sp>
      <p:sp>
        <p:nvSpPr>
          <p:cNvPr id="140292" name="Text Box 5"/>
          <p:cNvSpPr txBox="1">
            <a:spLocks noChangeArrowheads="1"/>
          </p:cNvSpPr>
          <p:nvPr/>
        </p:nvSpPr>
        <p:spPr bwMode="auto">
          <a:xfrm>
            <a:off x="827088" y="1481138"/>
            <a:ext cx="1790700" cy="1825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 b="1"/>
              <a:t>26.04.2010, ca. 10:00 Uhr</a:t>
            </a:r>
          </a:p>
        </p:txBody>
      </p:sp>
      <p:sp>
        <p:nvSpPr>
          <p:cNvPr id="140293" name="Rectangle 6"/>
          <p:cNvSpPr>
            <a:spLocks noChangeArrowheads="1"/>
          </p:cNvSpPr>
          <p:nvPr/>
        </p:nvSpPr>
        <p:spPr bwMode="auto">
          <a:xfrm>
            <a:off x="4662488" y="2262188"/>
            <a:ext cx="1952625" cy="1825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Mopo.de, exklusiv via Twitter</a:t>
            </a:r>
          </a:p>
        </p:txBody>
      </p:sp>
      <p:sp>
        <p:nvSpPr>
          <p:cNvPr id="140294" name="Text Box 7"/>
          <p:cNvSpPr txBox="1">
            <a:spLocks noChangeArrowheads="1"/>
          </p:cNvSpPr>
          <p:nvPr/>
        </p:nvSpPr>
        <p:spPr bwMode="auto">
          <a:xfrm>
            <a:off x="827088" y="2560638"/>
            <a:ext cx="1790700" cy="1825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 b="1"/>
              <a:t>26.04.2010, ca. 13:00 Uhr</a:t>
            </a:r>
          </a:p>
        </p:txBody>
      </p:sp>
      <p:sp>
        <p:nvSpPr>
          <p:cNvPr id="140295" name="Rectangle 8"/>
          <p:cNvSpPr>
            <a:spLocks noChangeArrowheads="1"/>
          </p:cNvSpPr>
          <p:nvPr/>
        </p:nvSpPr>
        <p:spPr bwMode="auto">
          <a:xfrm>
            <a:off x="755650" y="5335588"/>
            <a:ext cx="7632700" cy="431800"/>
          </a:xfrm>
          <a:prstGeom prst="rect">
            <a:avLst/>
          </a:prstGeom>
          <a:solidFill>
            <a:srgbClr val="969696"/>
          </a:solidFill>
          <a:ln w="31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marL="360363">
              <a:spcBef>
                <a:spcPct val="50000"/>
              </a:spcBef>
              <a:spcAft>
                <a:spcPct val="50000"/>
              </a:spcAft>
            </a:pPr>
            <a:r>
              <a:rPr lang="de-DE" sz="1600" b="1" dirty="0">
                <a:solidFill>
                  <a:schemeClr val="bg1"/>
                </a:solidFill>
              </a:rPr>
              <a:t>Nachrichtenmeldungen sind keine exklusiven </a:t>
            </a:r>
            <a:r>
              <a:rPr lang="de-DE" sz="1600" b="1" dirty="0" smtClean="0">
                <a:solidFill>
                  <a:schemeClr val="bg1"/>
                </a:solidFill>
              </a:rPr>
              <a:t>Inhalte mehr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40296" name="Oval 9"/>
          <p:cNvSpPr>
            <a:spLocks noChangeArrowheads="1"/>
          </p:cNvSpPr>
          <p:nvPr/>
        </p:nvSpPr>
        <p:spPr bwMode="auto">
          <a:xfrm>
            <a:off x="484188" y="5281613"/>
            <a:ext cx="539750" cy="5397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r>
              <a:rPr lang="de-DE" sz="1600" b="1">
                <a:solidFill>
                  <a:schemeClr val="bg1"/>
                </a:solidFill>
                <a:sym typeface="Wingdings" pitchFamily="-106" charset="2"/>
              </a:rPr>
              <a:t></a:t>
            </a:r>
            <a:endParaRPr lang="de-DE" sz="1600" b="1">
              <a:solidFill>
                <a:schemeClr val="bg1"/>
              </a:solidFill>
            </a:endParaRPr>
          </a:p>
        </p:txBody>
      </p:sp>
      <p:pic>
        <p:nvPicPr>
          <p:cNvPr id="14029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513" y="1735138"/>
            <a:ext cx="3392487" cy="7127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4029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2887663"/>
            <a:ext cx="11525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9" name="Rectangle 12"/>
          <p:cNvSpPr>
            <a:spLocks noChangeArrowheads="1"/>
          </p:cNvSpPr>
          <p:nvPr/>
        </p:nvSpPr>
        <p:spPr bwMode="auto">
          <a:xfrm>
            <a:off x="1582738" y="3846513"/>
            <a:ext cx="252412" cy="1825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Bild</a:t>
            </a:r>
          </a:p>
        </p:txBody>
      </p:sp>
      <p:pic>
        <p:nvPicPr>
          <p:cNvPr id="140300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2887663"/>
            <a:ext cx="12255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1" name="Rectangle 14"/>
          <p:cNvSpPr>
            <a:spLocks noChangeArrowheads="1"/>
          </p:cNvSpPr>
          <p:nvPr/>
        </p:nvSpPr>
        <p:spPr bwMode="auto">
          <a:xfrm>
            <a:off x="2949575" y="3846513"/>
            <a:ext cx="328613" cy="1825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NDR</a:t>
            </a:r>
          </a:p>
        </p:txBody>
      </p:sp>
      <p:pic>
        <p:nvPicPr>
          <p:cNvPr id="140302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1275" y="2887663"/>
            <a:ext cx="13684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3" name="Rectangle 16"/>
          <p:cNvSpPr>
            <a:spLocks noChangeArrowheads="1"/>
          </p:cNvSpPr>
          <p:nvPr/>
        </p:nvSpPr>
        <p:spPr bwMode="auto">
          <a:xfrm>
            <a:off x="4387850" y="3846513"/>
            <a:ext cx="254000" cy="1825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Zeit</a:t>
            </a:r>
          </a:p>
        </p:txBody>
      </p:sp>
      <p:pic>
        <p:nvPicPr>
          <p:cNvPr id="140304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75275" y="2887663"/>
            <a:ext cx="121285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5" name="Rectangle 18"/>
          <p:cNvSpPr>
            <a:spLocks noChangeArrowheads="1"/>
          </p:cNvSpPr>
          <p:nvPr/>
        </p:nvSpPr>
        <p:spPr bwMode="auto">
          <a:xfrm>
            <a:off x="5580063" y="3846513"/>
            <a:ext cx="725487" cy="1825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Abendblatt</a:t>
            </a:r>
          </a:p>
        </p:txBody>
      </p:sp>
      <p:pic>
        <p:nvPicPr>
          <p:cNvPr id="140306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4025" y="2887663"/>
            <a:ext cx="9779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7" name="Rectangle 20"/>
          <p:cNvSpPr>
            <a:spLocks noChangeArrowheads="1"/>
          </p:cNvSpPr>
          <p:nvPr/>
        </p:nvSpPr>
        <p:spPr bwMode="auto">
          <a:xfrm>
            <a:off x="7240588" y="3846513"/>
            <a:ext cx="211137" cy="1825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RP</a:t>
            </a:r>
          </a:p>
        </p:txBody>
      </p:sp>
      <p:pic>
        <p:nvPicPr>
          <p:cNvPr id="140308" name="Picture 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58888" y="4092575"/>
            <a:ext cx="97155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9" name="Rectangle 22"/>
          <p:cNvSpPr>
            <a:spLocks noChangeArrowheads="1"/>
          </p:cNvSpPr>
          <p:nvPr/>
        </p:nvSpPr>
        <p:spPr bwMode="auto">
          <a:xfrm>
            <a:off x="1520825" y="5048250"/>
            <a:ext cx="414338" cy="182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Focus</a:t>
            </a:r>
          </a:p>
        </p:txBody>
      </p:sp>
      <p:pic>
        <p:nvPicPr>
          <p:cNvPr id="140310" name="Picture 2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63813" y="4078288"/>
            <a:ext cx="1144587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11" name="Rectangle 24"/>
          <p:cNvSpPr>
            <a:spLocks noChangeArrowheads="1"/>
          </p:cNvSpPr>
          <p:nvPr/>
        </p:nvSpPr>
        <p:spPr bwMode="auto">
          <a:xfrm>
            <a:off x="2987675" y="5048250"/>
            <a:ext cx="304800" cy="182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Welt</a:t>
            </a:r>
          </a:p>
        </p:txBody>
      </p:sp>
      <p:pic>
        <p:nvPicPr>
          <p:cNvPr id="140312" name="Picture 2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95750" y="4073525"/>
            <a:ext cx="9810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13" name="Rectangle 26"/>
          <p:cNvSpPr>
            <a:spLocks noChangeArrowheads="1"/>
          </p:cNvSpPr>
          <p:nvPr/>
        </p:nvSpPr>
        <p:spPr bwMode="auto">
          <a:xfrm>
            <a:off x="4084638" y="5048250"/>
            <a:ext cx="969962" cy="182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Berliner Kurier</a:t>
            </a:r>
          </a:p>
        </p:txBody>
      </p:sp>
      <p:pic>
        <p:nvPicPr>
          <p:cNvPr id="140314" name="Picture 2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35600" y="4073525"/>
            <a:ext cx="105727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15" name="Rectangle 28"/>
          <p:cNvSpPr>
            <a:spLocks noChangeArrowheads="1"/>
          </p:cNvSpPr>
          <p:nvPr/>
        </p:nvSpPr>
        <p:spPr bwMode="auto">
          <a:xfrm>
            <a:off x="5722938" y="5048250"/>
            <a:ext cx="504825" cy="182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Spiegel</a:t>
            </a:r>
          </a:p>
        </p:txBody>
      </p:sp>
      <p:pic>
        <p:nvPicPr>
          <p:cNvPr id="140316" name="Picture 2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04025" y="4073525"/>
            <a:ext cx="969963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17" name="Rectangle 30"/>
          <p:cNvSpPr>
            <a:spLocks noChangeArrowheads="1"/>
          </p:cNvSpPr>
          <p:nvPr/>
        </p:nvSpPr>
        <p:spPr bwMode="auto">
          <a:xfrm>
            <a:off x="6854825" y="5048250"/>
            <a:ext cx="885825" cy="182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Süddeutsche</a:t>
            </a:r>
          </a:p>
        </p:txBody>
      </p:sp>
      <p:sp>
        <p:nvSpPr>
          <p:cNvPr id="140318" name="Rectangle 31"/>
          <p:cNvSpPr>
            <a:spLocks noChangeArrowheads="1"/>
          </p:cNvSpPr>
          <p:nvPr/>
        </p:nvSpPr>
        <p:spPr bwMode="auto">
          <a:xfrm>
            <a:off x="8075613" y="5059363"/>
            <a:ext cx="261937" cy="1825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 b="1">
                <a:solidFill>
                  <a:schemeClr val="folHlink"/>
                </a:solidFill>
              </a:rPr>
              <a:t>etc.</a:t>
            </a:r>
          </a:p>
        </p:txBody>
      </p:sp>
      <p:pic>
        <p:nvPicPr>
          <p:cNvPr id="41" name="Bild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1800" y="381000"/>
            <a:ext cx="1802156" cy="720000"/>
          </a:xfrm>
          <a:prstGeom prst="rect">
            <a:avLst/>
          </a:prstGeom>
        </p:spPr>
      </p:pic>
      <p:sp>
        <p:nvSpPr>
          <p:cNvPr id="37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19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38" name="Foliennummernplatzhalter 49"/>
          <p:cNvSpPr>
            <a:spLocks noGrp="1"/>
          </p:cNvSpPr>
          <p:nvPr>
            <p:ph type="sldNum" sz="quarter" idx="12"/>
          </p:nvPr>
        </p:nvSpPr>
        <p:spPr>
          <a:xfrm>
            <a:off x="755650" y="6256338"/>
            <a:ext cx="539750" cy="287337"/>
          </a:xfr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39" name="Datumsplatzhalter 48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Juni 2010</a:t>
            </a:r>
            <a:endParaRPr lang="de-DE" dirty="0"/>
          </a:p>
        </p:txBody>
      </p:sp>
      <p:sp>
        <p:nvSpPr>
          <p:cNvPr id="4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9480-EA59-294F-A60D-50138017FEA4}" type="slidenum">
              <a:rPr lang="de-DE"/>
              <a:pPr/>
              <a:t>2</a:t>
            </a:fld>
            <a:endParaRPr lang="de-DE" dirty="0"/>
          </a:p>
        </p:txBody>
      </p:sp>
      <p:pic>
        <p:nvPicPr>
          <p:cNvPr id="921602" name="Picture 2" descr="Datei:BlackBerry 9700 Bol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0EFEB"/>
              </a:clrFrom>
              <a:clrTo>
                <a:srgbClr val="F0EFEB">
                  <a:alpha val="0"/>
                </a:srgbClr>
              </a:clrTo>
            </a:clrChange>
            <a:lum bright="32000"/>
            <a:grayscl/>
          </a:blip>
          <a:srcRect/>
          <a:stretch>
            <a:fillRect/>
          </a:stretch>
        </p:blipFill>
        <p:spPr bwMode="auto">
          <a:xfrm>
            <a:off x="7680325" y="4189413"/>
            <a:ext cx="3206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05" name="AutoShape 5"/>
          <p:cNvSpPr>
            <a:spLocks noChangeArrowheads="1"/>
          </p:cNvSpPr>
          <p:nvPr/>
        </p:nvSpPr>
        <p:spPr bwMode="auto">
          <a:xfrm>
            <a:off x="139700" y="3249613"/>
            <a:ext cx="8774113" cy="515937"/>
          </a:xfrm>
          <a:prstGeom prst="chevron">
            <a:avLst>
              <a:gd name="adj" fmla="val 81724"/>
            </a:avLst>
          </a:prstGeom>
          <a:solidFill>
            <a:srgbClr val="9C9C9C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1606" name="Picture 6" descr="Datei:Schreibmaschine continental hg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639763" y="4538663"/>
            <a:ext cx="1423987" cy="1006475"/>
          </a:xfrm>
          <a:prstGeom prst="rect">
            <a:avLst/>
          </a:prstGeom>
          <a:noFill/>
        </p:spPr>
      </p:pic>
      <p:pic>
        <p:nvPicPr>
          <p:cNvPr id="921607" name="Picture 7" descr="94_hp_vectra-vl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1F5F6"/>
              </a:clrFrom>
              <a:clrTo>
                <a:srgbClr val="F1F5F6">
                  <a:alpha val="0"/>
                </a:srgbClr>
              </a:clrTo>
            </a:clrChange>
            <a:lum bright="-4000" contrast="-4000"/>
            <a:grayscl/>
          </a:blip>
          <a:srcRect/>
          <a:stretch>
            <a:fillRect/>
          </a:stretch>
        </p:blipFill>
        <p:spPr bwMode="auto">
          <a:xfrm>
            <a:off x="5405438" y="4273550"/>
            <a:ext cx="127317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Inhaltsplatzhalter 2"/>
          <p:cNvSpPr>
            <a:spLocks/>
          </p:cNvSpPr>
          <p:nvPr/>
        </p:nvSpPr>
        <p:spPr bwMode="auto">
          <a:xfrm>
            <a:off x="100013" y="3208338"/>
            <a:ext cx="82296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Font typeface="Wingdings" pitchFamily="-111" charset="2"/>
              <a:buNone/>
            </a:pPr>
            <a:r>
              <a:rPr lang="de-DE" sz="4000" b="1">
                <a:solidFill>
                  <a:schemeClr val="bg1"/>
                </a:solidFill>
              </a:rPr>
              <a:t>   19</a:t>
            </a:r>
            <a:r>
              <a:rPr lang="de-DE" sz="4000" b="1" baseline="30000">
                <a:solidFill>
                  <a:schemeClr val="bg1"/>
                </a:solidFill>
              </a:rPr>
              <a:t>th</a:t>
            </a:r>
            <a:r>
              <a:rPr lang="de-DE" sz="4000" b="1">
                <a:solidFill>
                  <a:schemeClr val="bg1"/>
                </a:solidFill>
              </a:rPr>
              <a:t> 		 20</a:t>
            </a:r>
            <a:r>
              <a:rPr lang="de-DE" sz="4000" b="1" baseline="30000">
                <a:solidFill>
                  <a:schemeClr val="bg1"/>
                </a:solidFill>
              </a:rPr>
              <a:t>th</a:t>
            </a:r>
            <a:r>
              <a:rPr lang="de-DE" sz="4000" b="1">
                <a:solidFill>
                  <a:schemeClr val="bg1"/>
                </a:solidFill>
              </a:rPr>
              <a:t>                    21</a:t>
            </a:r>
            <a:r>
              <a:rPr lang="de-DE" sz="4000" b="1" baseline="30000">
                <a:solidFill>
                  <a:schemeClr val="bg1"/>
                </a:solidFill>
              </a:rPr>
              <a:t>th</a:t>
            </a:r>
          </a:p>
        </p:txBody>
      </p:sp>
      <p:sp>
        <p:nvSpPr>
          <p:cNvPr id="921609" name="Line 9"/>
          <p:cNvSpPr>
            <a:spLocks noChangeShapeType="1"/>
          </p:cNvSpPr>
          <p:nvPr/>
        </p:nvSpPr>
        <p:spPr bwMode="auto">
          <a:xfrm>
            <a:off x="1785938" y="5081588"/>
            <a:ext cx="36861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1610" name="Text Box 10"/>
          <p:cNvSpPr txBox="1">
            <a:spLocks noChangeArrowheads="1"/>
          </p:cNvSpPr>
          <p:nvPr/>
        </p:nvSpPr>
        <p:spPr bwMode="auto">
          <a:xfrm>
            <a:off x="166688" y="3933825"/>
            <a:ext cx="2274887" cy="365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endParaRPr lang="de-DE" sz="2400" b="1"/>
          </a:p>
        </p:txBody>
      </p:sp>
      <p:sp>
        <p:nvSpPr>
          <p:cNvPr id="921611" name="Line 11"/>
          <p:cNvSpPr>
            <a:spLocks noChangeShapeType="1"/>
          </p:cNvSpPr>
          <p:nvPr/>
        </p:nvSpPr>
        <p:spPr bwMode="auto">
          <a:xfrm>
            <a:off x="5994400" y="3055938"/>
            <a:ext cx="0" cy="10128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1612" name="Text Box 12"/>
          <p:cNvSpPr txBox="1">
            <a:spLocks noChangeArrowheads="1"/>
          </p:cNvSpPr>
          <p:nvPr/>
        </p:nvSpPr>
        <p:spPr bwMode="auto">
          <a:xfrm rot="16200000">
            <a:off x="-661193" y="4779169"/>
            <a:ext cx="2274887" cy="365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b="1"/>
              <a:t>Lean forward</a:t>
            </a:r>
          </a:p>
        </p:txBody>
      </p:sp>
      <p:sp>
        <p:nvSpPr>
          <p:cNvPr id="921613" name="Freeform 13"/>
          <p:cNvSpPr>
            <a:spLocks/>
          </p:cNvSpPr>
          <p:nvPr/>
        </p:nvSpPr>
        <p:spPr bwMode="auto">
          <a:xfrm>
            <a:off x="2185988" y="1382713"/>
            <a:ext cx="404812" cy="2605087"/>
          </a:xfrm>
          <a:custGeom>
            <a:avLst/>
            <a:gdLst/>
            <a:ahLst/>
            <a:cxnLst>
              <a:cxn ang="0">
                <a:pos x="255" y="0"/>
              </a:cxn>
              <a:cxn ang="0">
                <a:pos x="127" y="107"/>
              </a:cxn>
              <a:cxn ang="0">
                <a:pos x="147" y="187"/>
              </a:cxn>
              <a:cxn ang="0">
                <a:pos x="94" y="288"/>
              </a:cxn>
              <a:cxn ang="0">
                <a:pos x="147" y="368"/>
              </a:cxn>
              <a:cxn ang="0">
                <a:pos x="94" y="442"/>
              </a:cxn>
              <a:cxn ang="0">
                <a:pos x="154" y="495"/>
              </a:cxn>
              <a:cxn ang="0">
                <a:pos x="80" y="569"/>
              </a:cxn>
              <a:cxn ang="0">
                <a:pos x="154" y="643"/>
              </a:cxn>
              <a:cxn ang="0">
                <a:pos x="100" y="696"/>
              </a:cxn>
              <a:cxn ang="0">
                <a:pos x="147" y="777"/>
              </a:cxn>
              <a:cxn ang="0">
                <a:pos x="67" y="877"/>
              </a:cxn>
              <a:cxn ang="0">
                <a:pos x="154" y="978"/>
              </a:cxn>
              <a:cxn ang="0">
                <a:pos x="54" y="1118"/>
              </a:cxn>
              <a:cxn ang="0">
                <a:pos x="100" y="1199"/>
              </a:cxn>
              <a:cxn ang="0">
                <a:pos x="20" y="1312"/>
              </a:cxn>
              <a:cxn ang="0">
                <a:pos x="80" y="1433"/>
              </a:cxn>
              <a:cxn ang="0">
                <a:pos x="74" y="1540"/>
              </a:cxn>
              <a:cxn ang="0">
                <a:pos x="0" y="1641"/>
              </a:cxn>
            </a:cxnLst>
            <a:rect l="0" t="0" r="r" b="b"/>
            <a:pathLst>
              <a:path w="255" h="1641">
                <a:moveTo>
                  <a:pt x="255" y="0"/>
                </a:moveTo>
                <a:lnTo>
                  <a:pt x="127" y="107"/>
                </a:lnTo>
                <a:lnTo>
                  <a:pt x="147" y="187"/>
                </a:lnTo>
                <a:lnTo>
                  <a:pt x="94" y="288"/>
                </a:lnTo>
                <a:lnTo>
                  <a:pt x="147" y="368"/>
                </a:lnTo>
                <a:lnTo>
                  <a:pt x="94" y="442"/>
                </a:lnTo>
                <a:lnTo>
                  <a:pt x="154" y="495"/>
                </a:lnTo>
                <a:lnTo>
                  <a:pt x="80" y="569"/>
                </a:lnTo>
                <a:lnTo>
                  <a:pt x="154" y="643"/>
                </a:lnTo>
                <a:lnTo>
                  <a:pt x="100" y="696"/>
                </a:lnTo>
                <a:lnTo>
                  <a:pt x="147" y="777"/>
                </a:lnTo>
                <a:lnTo>
                  <a:pt x="67" y="877"/>
                </a:lnTo>
                <a:lnTo>
                  <a:pt x="154" y="978"/>
                </a:lnTo>
                <a:lnTo>
                  <a:pt x="54" y="1118"/>
                </a:lnTo>
                <a:lnTo>
                  <a:pt x="100" y="1199"/>
                </a:lnTo>
                <a:lnTo>
                  <a:pt x="20" y="1312"/>
                </a:lnTo>
                <a:lnTo>
                  <a:pt x="80" y="1433"/>
                </a:lnTo>
                <a:lnTo>
                  <a:pt x="74" y="1540"/>
                </a:lnTo>
                <a:lnTo>
                  <a:pt x="0" y="1641"/>
                </a:ln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1614" name="Freeform 14"/>
          <p:cNvSpPr>
            <a:spLocks/>
          </p:cNvSpPr>
          <p:nvPr/>
        </p:nvSpPr>
        <p:spPr bwMode="auto">
          <a:xfrm>
            <a:off x="6350000" y="4279900"/>
            <a:ext cx="361950" cy="1003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6"/>
              </a:cxn>
              <a:cxn ang="0">
                <a:pos x="48" y="520"/>
              </a:cxn>
              <a:cxn ang="0">
                <a:pos x="44" y="616"/>
              </a:cxn>
              <a:cxn ang="0">
                <a:pos x="228" y="632"/>
              </a:cxn>
              <a:cxn ang="0">
                <a:pos x="228" y="0"/>
              </a:cxn>
            </a:cxnLst>
            <a:rect l="0" t="0" r="r" b="b"/>
            <a:pathLst>
              <a:path w="228" h="632">
                <a:moveTo>
                  <a:pt x="0" y="0"/>
                </a:moveTo>
                <a:lnTo>
                  <a:pt x="0" y="356"/>
                </a:lnTo>
                <a:lnTo>
                  <a:pt x="48" y="520"/>
                </a:lnTo>
                <a:lnTo>
                  <a:pt x="44" y="616"/>
                </a:lnTo>
                <a:lnTo>
                  <a:pt x="228" y="632"/>
                </a:lnTo>
                <a:lnTo>
                  <a:pt x="228" y="0"/>
                </a:lnTo>
              </a:path>
            </a:pathLst>
          </a:custGeom>
          <a:solidFill>
            <a:schemeClr val="bg1"/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1615" name="Picture 15" descr="Apple MacBook Pro MA464LL/A 15.4&quot; Notebook PC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571" b="27299"/>
          <a:stretch>
            <a:fillRect/>
          </a:stretch>
        </p:blipFill>
        <p:spPr bwMode="auto">
          <a:xfrm>
            <a:off x="7037388" y="4600575"/>
            <a:ext cx="1657350" cy="930275"/>
          </a:xfrm>
          <a:prstGeom prst="rect">
            <a:avLst/>
          </a:prstGeom>
          <a:noFill/>
        </p:spPr>
      </p:pic>
      <p:sp>
        <p:nvSpPr>
          <p:cNvPr id="921616" name="Line 16"/>
          <p:cNvSpPr>
            <a:spLocks noChangeShapeType="1"/>
          </p:cNvSpPr>
          <p:nvPr/>
        </p:nvSpPr>
        <p:spPr bwMode="auto">
          <a:xfrm>
            <a:off x="6654800" y="5086350"/>
            <a:ext cx="552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1617" name="Line 17"/>
          <p:cNvSpPr>
            <a:spLocks noChangeShapeType="1"/>
          </p:cNvSpPr>
          <p:nvPr/>
        </p:nvSpPr>
        <p:spPr bwMode="auto">
          <a:xfrm>
            <a:off x="6670675" y="4713288"/>
            <a:ext cx="5524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1621" name="Line 21"/>
          <p:cNvSpPr>
            <a:spLocks noChangeShapeType="1"/>
          </p:cNvSpPr>
          <p:nvPr/>
        </p:nvSpPr>
        <p:spPr bwMode="auto">
          <a:xfrm>
            <a:off x="1839913" y="892175"/>
            <a:ext cx="53752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1622" name="Text Box 22"/>
          <p:cNvSpPr txBox="1">
            <a:spLocks noChangeArrowheads="1"/>
          </p:cNvSpPr>
          <p:nvPr/>
        </p:nvSpPr>
        <p:spPr bwMode="auto">
          <a:xfrm rot="16200000">
            <a:off x="-664368" y="1408906"/>
            <a:ext cx="2274888" cy="365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b="1"/>
              <a:t>Lean back</a:t>
            </a:r>
          </a:p>
        </p:txBody>
      </p:sp>
      <p:sp>
        <p:nvSpPr>
          <p:cNvPr id="921624" name="Line 24"/>
          <p:cNvSpPr>
            <a:spLocks noChangeShapeType="1"/>
          </p:cNvSpPr>
          <p:nvPr/>
        </p:nvSpPr>
        <p:spPr bwMode="auto">
          <a:xfrm>
            <a:off x="4092575" y="1641475"/>
            <a:ext cx="31226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1625" name="Picture 25"/>
          <p:cNvPicPr>
            <a:picLocks noChangeAspect="1" noChangeArrowheads="1"/>
          </p:cNvPicPr>
          <p:nvPr/>
        </p:nvPicPr>
        <p:blipFill>
          <a:blip r:embed="rId9">
            <a:lum bright="10000"/>
            <a:grayscl/>
          </a:blip>
          <a:srcRect/>
          <a:stretch>
            <a:fillRect/>
          </a:stretch>
        </p:blipFill>
        <p:spPr bwMode="auto">
          <a:xfrm>
            <a:off x="3024188" y="1177925"/>
            <a:ext cx="990600" cy="9906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921626" name="Line 26"/>
          <p:cNvSpPr>
            <a:spLocks noChangeShapeType="1"/>
          </p:cNvSpPr>
          <p:nvPr/>
        </p:nvSpPr>
        <p:spPr bwMode="auto">
          <a:xfrm>
            <a:off x="5187950" y="2428875"/>
            <a:ext cx="2027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1627" name="Picture 27"/>
          <p:cNvPicPr>
            <a:picLocks noChangeAspect="1" noChangeArrowheads="1"/>
          </p:cNvPicPr>
          <p:nvPr/>
        </p:nvPicPr>
        <p:blipFill>
          <a:blip r:embed="rId10">
            <a:lum bright="10000"/>
            <a:grayscl/>
          </a:blip>
          <a:srcRect t="2989"/>
          <a:stretch>
            <a:fillRect/>
          </a:stretch>
        </p:blipFill>
        <p:spPr bwMode="auto">
          <a:xfrm>
            <a:off x="4032250" y="1698625"/>
            <a:ext cx="1152525" cy="13271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921628" name="Text Box 28"/>
          <p:cNvSpPr txBox="1">
            <a:spLocks noChangeArrowheads="1"/>
          </p:cNvSpPr>
          <p:nvPr/>
        </p:nvSpPr>
        <p:spPr bwMode="auto">
          <a:xfrm>
            <a:off x="3556000" y="3556000"/>
            <a:ext cx="1066800" cy="182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century</a:t>
            </a:r>
          </a:p>
        </p:txBody>
      </p:sp>
      <p:pic>
        <p:nvPicPr>
          <p:cNvPr id="921629" name="Picture 2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5400000">
            <a:off x="546894" y="426244"/>
            <a:ext cx="1298575" cy="8937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28" name="Datumsplatzhalter 48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16. Juni 2010</a:t>
            </a:r>
            <a:endParaRPr lang="de-DE" dirty="0"/>
          </a:p>
        </p:txBody>
      </p:sp>
      <p:sp>
        <p:nvSpPr>
          <p:cNvPr id="2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1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09" grpId="0" animBg="1"/>
      <p:bldP spid="921610" grpId="0"/>
      <p:bldP spid="921611" grpId="0" animBg="1"/>
      <p:bldP spid="921612" grpId="0"/>
      <p:bldP spid="921614" grpId="0" animBg="1"/>
      <p:bldP spid="921616" grpId="0" animBg="1"/>
      <p:bldP spid="9216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dirty="0" err="1" smtClean="0"/>
              <a:t>ePaper</a:t>
            </a:r>
            <a:endParaRPr lang="de-DE" dirty="0"/>
          </a:p>
        </p:txBody>
      </p:sp>
      <p:sp>
        <p:nvSpPr>
          <p:cNvPr id="178181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20</a:t>
            </a:fld>
            <a:endParaRPr lang="de-DE" sz="1200" b="1">
              <a:solidFill>
                <a:schemeClr val="bg1"/>
              </a:solidFill>
            </a:endParaRPr>
          </a:p>
        </p:txBody>
      </p:sp>
      <p:pic>
        <p:nvPicPr>
          <p:cNvPr id="178182" name="Picture 26"/>
          <p:cNvPicPr>
            <a:picLocks noChangeAspect="1" noChangeArrowheads="1"/>
          </p:cNvPicPr>
          <p:nvPr/>
        </p:nvPicPr>
        <p:blipFill>
          <a:blip r:embed="rId2"/>
          <a:srcRect b="15661"/>
          <a:stretch>
            <a:fillRect/>
          </a:stretch>
        </p:blipFill>
        <p:spPr bwMode="auto">
          <a:xfrm>
            <a:off x="755650" y="1393825"/>
            <a:ext cx="5256213" cy="3863975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178183" name="Picture 27"/>
          <p:cNvPicPr>
            <a:picLocks noChangeAspect="1" noChangeArrowheads="1"/>
          </p:cNvPicPr>
          <p:nvPr/>
        </p:nvPicPr>
        <p:blipFill>
          <a:blip r:embed="rId3"/>
          <a:srcRect b="15479"/>
          <a:stretch>
            <a:fillRect/>
          </a:stretch>
        </p:blipFill>
        <p:spPr bwMode="auto">
          <a:xfrm>
            <a:off x="2195513" y="1831975"/>
            <a:ext cx="5053012" cy="3502025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178184" name="Picture 28"/>
          <p:cNvPicPr>
            <a:picLocks noChangeAspect="1" noChangeArrowheads="1"/>
          </p:cNvPicPr>
          <p:nvPr/>
        </p:nvPicPr>
        <p:blipFill>
          <a:blip r:embed="rId4"/>
          <a:srcRect b="7558"/>
          <a:stretch>
            <a:fillRect/>
          </a:stretch>
        </p:blipFill>
        <p:spPr bwMode="auto">
          <a:xfrm>
            <a:off x="3276600" y="2511425"/>
            <a:ext cx="5040313" cy="3203575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580063" y="1095375"/>
            <a:ext cx="792162" cy="533400"/>
            <a:chOff x="2911" y="754"/>
            <a:chExt cx="499" cy="336"/>
          </a:xfrm>
        </p:grpSpPr>
        <p:sp>
          <p:nvSpPr>
            <p:cNvPr id="178213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14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15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16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17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18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19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20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221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222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223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224" name="Text Box 33"/>
            <p:cNvSpPr txBox="1">
              <a:spLocks noChangeArrowheads="1"/>
            </p:cNvSpPr>
            <p:nvPr/>
          </p:nvSpPr>
          <p:spPr bwMode="auto">
            <a:xfrm rot="1004567">
              <a:off x="2911" y="802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400" b="1">
                  <a:solidFill>
                    <a:schemeClr val="bg1"/>
                  </a:solidFill>
                </a:rPr>
                <a:t>1,50 €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804025" y="1527175"/>
            <a:ext cx="792163" cy="533400"/>
            <a:chOff x="2911" y="754"/>
            <a:chExt cx="499" cy="336"/>
          </a:xfrm>
        </p:grpSpPr>
        <p:sp>
          <p:nvSpPr>
            <p:cNvPr id="178201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02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03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04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05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06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07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208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209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210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211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212" name="Text Box 33"/>
            <p:cNvSpPr txBox="1">
              <a:spLocks noChangeArrowheads="1"/>
            </p:cNvSpPr>
            <p:nvPr/>
          </p:nvSpPr>
          <p:spPr bwMode="auto">
            <a:xfrm rot="1004567">
              <a:off x="2911" y="802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400" b="1">
                  <a:solidFill>
                    <a:schemeClr val="bg1"/>
                  </a:solidFill>
                </a:rPr>
                <a:t>1,20 €</a:t>
              </a: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7908925" y="2228850"/>
            <a:ext cx="792163" cy="533400"/>
            <a:chOff x="2911" y="754"/>
            <a:chExt cx="499" cy="336"/>
          </a:xfrm>
        </p:grpSpPr>
        <p:sp>
          <p:nvSpPr>
            <p:cNvPr id="178189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190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191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192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193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194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195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8196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197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198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199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200" name="Text Box 33"/>
            <p:cNvSpPr txBox="1">
              <a:spLocks noChangeArrowheads="1"/>
            </p:cNvSpPr>
            <p:nvPr/>
          </p:nvSpPr>
          <p:spPr bwMode="auto">
            <a:xfrm rot="1004567">
              <a:off x="2911" y="802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400" b="1">
                  <a:solidFill>
                    <a:schemeClr val="bg1"/>
                  </a:solidFill>
                </a:rPr>
                <a:t>1,10 €</a:t>
              </a:r>
            </a:p>
          </p:txBody>
        </p:sp>
      </p:grpSp>
      <p:sp>
        <p:nvSpPr>
          <p:cNvPr id="107569" name="Text Box 49"/>
          <p:cNvSpPr txBox="1">
            <a:spLocks noChangeArrowheads="1"/>
          </p:cNvSpPr>
          <p:nvPr/>
        </p:nvSpPr>
        <p:spPr bwMode="auto">
          <a:xfrm>
            <a:off x="712788" y="5969000"/>
            <a:ext cx="33575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800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Preisangaben jeweils für Einzelausgabe, Tagezeitungen: Wochentags</a:t>
            </a:r>
          </a:p>
        </p:txBody>
      </p:sp>
      <p:sp>
        <p:nvSpPr>
          <p:cNvPr id="50" name="Foliennummernplatzhalt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52" name="Datumsplatzhalter 48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Juni 2010</a:t>
            </a:r>
            <a:endParaRPr lang="de-DE" dirty="0"/>
          </a:p>
        </p:txBody>
      </p:sp>
      <p:sp>
        <p:nvSpPr>
          <p:cNvPr id="5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pic>
        <p:nvPicPr>
          <p:cNvPr id="54" name="Bild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381000"/>
            <a:ext cx="1802156" cy="720000"/>
          </a:xfrm>
          <a:prstGeom prst="rect">
            <a:avLst/>
          </a:prstGeom>
        </p:spPr>
      </p:pic>
      <p:sp>
        <p:nvSpPr>
          <p:cNvPr id="51" name="Rectangle 8"/>
          <p:cNvSpPr>
            <a:spLocks noChangeArrowheads="1"/>
          </p:cNvSpPr>
          <p:nvPr/>
        </p:nvSpPr>
        <p:spPr bwMode="auto">
          <a:xfrm>
            <a:off x="755650" y="5335588"/>
            <a:ext cx="7632700" cy="431800"/>
          </a:xfrm>
          <a:prstGeom prst="rect">
            <a:avLst/>
          </a:prstGeom>
          <a:solidFill>
            <a:srgbClr val="969696"/>
          </a:solidFill>
          <a:ln w="31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marL="360363">
              <a:spcBef>
                <a:spcPct val="50000"/>
              </a:spcBef>
              <a:spcAft>
                <a:spcPct val="50000"/>
              </a:spcAft>
            </a:pPr>
            <a:r>
              <a:rPr lang="de-DE" sz="1600" b="1" dirty="0" smtClean="0">
                <a:solidFill>
                  <a:schemeClr val="bg1"/>
                </a:solidFill>
              </a:rPr>
              <a:t>Exklusive Storys brauchen ein anderes Umfeld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55" name="Oval 9"/>
          <p:cNvSpPr>
            <a:spLocks noChangeArrowheads="1"/>
          </p:cNvSpPr>
          <p:nvPr/>
        </p:nvSpPr>
        <p:spPr bwMode="auto">
          <a:xfrm>
            <a:off x="484188" y="5281613"/>
            <a:ext cx="539750" cy="5397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r>
              <a:rPr lang="de-DE" sz="1600" b="1">
                <a:solidFill>
                  <a:schemeClr val="bg1"/>
                </a:solidFill>
                <a:sym typeface="Wingdings" pitchFamily="-106" charset="2"/>
              </a:rPr>
              <a:t></a:t>
            </a:r>
            <a:endParaRPr lang="de-DE" sz="1600" b="1">
              <a:solidFill>
                <a:schemeClr val="bg1"/>
              </a:solidFill>
            </a:endParaRPr>
          </a:p>
        </p:txBody>
      </p:sp>
      <p:sp>
        <p:nvSpPr>
          <p:cNvPr id="56" name="Rectangle 22"/>
          <p:cNvSpPr>
            <a:spLocks noChangeArrowheads="1"/>
          </p:cNvSpPr>
          <p:nvPr/>
        </p:nvSpPr>
        <p:spPr bwMode="auto">
          <a:xfrm>
            <a:off x="1520825" y="5048250"/>
            <a:ext cx="414338" cy="182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Focus</a:t>
            </a:r>
          </a:p>
        </p:txBody>
      </p:sp>
      <p:sp>
        <p:nvSpPr>
          <p:cNvPr id="57" name="Rectangle 24"/>
          <p:cNvSpPr>
            <a:spLocks noChangeArrowheads="1"/>
          </p:cNvSpPr>
          <p:nvPr/>
        </p:nvSpPr>
        <p:spPr bwMode="auto">
          <a:xfrm>
            <a:off x="2987675" y="5048250"/>
            <a:ext cx="304800" cy="182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Welt</a:t>
            </a:r>
          </a:p>
        </p:txBody>
      </p:sp>
      <p:sp>
        <p:nvSpPr>
          <p:cNvPr id="58" name="Rectangle 26"/>
          <p:cNvSpPr>
            <a:spLocks noChangeArrowheads="1"/>
          </p:cNvSpPr>
          <p:nvPr/>
        </p:nvSpPr>
        <p:spPr bwMode="auto">
          <a:xfrm>
            <a:off x="4084638" y="5048250"/>
            <a:ext cx="969962" cy="182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 dirty="0">
                <a:solidFill>
                  <a:schemeClr val="folHlink"/>
                </a:solidFill>
              </a:rPr>
              <a:t>Berliner Kurier</a:t>
            </a:r>
          </a:p>
        </p:txBody>
      </p:sp>
      <p:sp>
        <p:nvSpPr>
          <p:cNvPr id="59" name="Rectangle 28"/>
          <p:cNvSpPr>
            <a:spLocks noChangeArrowheads="1"/>
          </p:cNvSpPr>
          <p:nvPr/>
        </p:nvSpPr>
        <p:spPr bwMode="auto">
          <a:xfrm>
            <a:off x="5722938" y="5048250"/>
            <a:ext cx="504825" cy="182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Spiegel</a:t>
            </a:r>
          </a:p>
        </p:txBody>
      </p:sp>
      <p:sp>
        <p:nvSpPr>
          <p:cNvPr id="60" name="Rectangle 30"/>
          <p:cNvSpPr>
            <a:spLocks noChangeArrowheads="1"/>
          </p:cNvSpPr>
          <p:nvPr/>
        </p:nvSpPr>
        <p:spPr bwMode="auto">
          <a:xfrm>
            <a:off x="6854825" y="5048250"/>
            <a:ext cx="885825" cy="182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>
                <a:solidFill>
                  <a:schemeClr val="folHlink"/>
                </a:solidFill>
              </a:rPr>
              <a:t>Süddeutsche</a:t>
            </a:r>
          </a:p>
        </p:txBody>
      </p:sp>
      <p:sp>
        <p:nvSpPr>
          <p:cNvPr id="61" name="Rectangle 31"/>
          <p:cNvSpPr>
            <a:spLocks noChangeArrowheads="1"/>
          </p:cNvSpPr>
          <p:nvPr/>
        </p:nvSpPr>
        <p:spPr bwMode="auto">
          <a:xfrm>
            <a:off x="8075613" y="5059363"/>
            <a:ext cx="261937" cy="1825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1200" b="1">
                <a:solidFill>
                  <a:schemeClr val="folHlink"/>
                </a:solidFill>
              </a:rPr>
              <a:t>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Startschuss – Regionale Inhalte in Web und </a:t>
            </a:r>
            <a:r>
              <a:rPr lang="de-DE" dirty="0" err="1" smtClean="0"/>
              <a:t>Wap</a:t>
            </a:r>
            <a:endParaRPr lang="de-DE" dirty="0"/>
          </a:p>
        </p:txBody>
      </p:sp>
      <p:pic>
        <p:nvPicPr>
          <p:cNvPr id="177158" name="Picture 25" descr="Lokale Nachrichten aus der Hauptstadt - Berlin - Berliner Morgenpost_12723886921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468438"/>
            <a:ext cx="4178300" cy="4508500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177159" name="Picture 26" descr="Hamburg - Hamburger Abendblatt_12723890912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6075" y="1906588"/>
            <a:ext cx="4854575" cy="4070350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/>
            <a:tailEnd/>
          </a:ln>
        </p:spPr>
      </p:pic>
      <p:sp>
        <p:nvSpPr>
          <p:cNvPr id="177160" name="Oval 27"/>
          <p:cNvSpPr>
            <a:spLocks noChangeArrowheads="1"/>
          </p:cNvSpPr>
          <p:nvPr/>
        </p:nvSpPr>
        <p:spPr bwMode="auto">
          <a:xfrm>
            <a:off x="808038" y="2819400"/>
            <a:ext cx="360362" cy="215900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1800"/>
          </a:p>
        </p:txBody>
      </p:sp>
      <p:sp>
        <p:nvSpPr>
          <p:cNvPr id="177161" name="Oval 28"/>
          <p:cNvSpPr>
            <a:spLocks noChangeArrowheads="1"/>
          </p:cNvSpPr>
          <p:nvPr/>
        </p:nvSpPr>
        <p:spPr bwMode="auto">
          <a:xfrm>
            <a:off x="817563" y="4283075"/>
            <a:ext cx="360362" cy="431800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1800"/>
          </a:p>
        </p:txBody>
      </p:sp>
      <p:sp>
        <p:nvSpPr>
          <p:cNvPr id="177162" name="Oval 29"/>
          <p:cNvSpPr>
            <a:spLocks noChangeArrowheads="1"/>
          </p:cNvSpPr>
          <p:nvPr/>
        </p:nvSpPr>
        <p:spPr bwMode="auto">
          <a:xfrm>
            <a:off x="1168400" y="2112963"/>
            <a:ext cx="360363" cy="288925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1800"/>
          </a:p>
        </p:txBody>
      </p:sp>
      <p:sp>
        <p:nvSpPr>
          <p:cNvPr id="177163" name="Oval 30"/>
          <p:cNvSpPr>
            <a:spLocks noChangeArrowheads="1"/>
          </p:cNvSpPr>
          <p:nvPr/>
        </p:nvSpPr>
        <p:spPr bwMode="auto">
          <a:xfrm>
            <a:off x="3524250" y="2617788"/>
            <a:ext cx="431800" cy="288925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1800"/>
          </a:p>
        </p:txBody>
      </p:sp>
      <p:sp>
        <p:nvSpPr>
          <p:cNvPr id="177164" name="Oval 31"/>
          <p:cNvSpPr>
            <a:spLocks noChangeArrowheads="1"/>
          </p:cNvSpPr>
          <p:nvPr/>
        </p:nvSpPr>
        <p:spPr bwMode="auto">
          <a:xfrm>
            <a:off x="2914650" y="4913313"/>
            <a:ext cx="327025" cy="225425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1800"/>
          </a:p>
        </p:txBody>
      </p:sp>
      <p:sp>
        <p:nvSpPr>
          <p:cNvPr id="177165" name="Oval 32"/>
          <p:cNvSpPr>
            <a:spLocks noChangeArrowheads="1"/>
          </p:cNvSpPr>
          <p:nvPr/>
        </p:nvSpPr>
        <p:spPr bwMode="auto">
          <a:xfrm>
            <a:off x="4497388" y="4913313"/>
            <a:ext cx="327025" cy="225425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1800"/>
          </a:p>
        </p:txBody>
      </p:sp>
      <p:sp>
        <p:nvSpPr>
          <p:cNvPr id="177166" name="Rectangle 34"/>
          <p:cNvSpPr>
            <a:spLocks noChangeArrowheads="1"/>
          </p:cNvSpPr>
          <p:nvPr/>
        </p:nvSpPr>
        <p:spPr bwMode="auto">
          <a:xfrm>
            <a:off x="6300788" y="2598738"/>
            <a:ext cx="2159000" cy="3384550"/>
          </a:xfrm>
          <a:prstGeom prst="rect">
            <a:avLst/>
          </a:prstGeom>
          <a:solidFill>
            <a:schemeClr val="bg1"/>
          </a:solidFill>
          <a:ln w="1905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1800"/>
          </a:p>
        </p:txBody>
      </p:sp>
      <p:pic>
        <p:nvPicPr>
          <p:cNvPr id="177167" name="Picture 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2651125"/>
            <a:ext cx="1579563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621213" y="1187450"/>
            <a:ext cx="792162" cy="533400"/>
            <a:chOff x="2911" y="754"/>
            <a:chExt cx="499" cy="336"/>
          </a:xfrm>
        </p:grpSpPr>
        <p:sp>
          <p:nvSpPr>
            <p:cNvPr id="177196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97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98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99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200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201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202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203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204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205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206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207" name="Text Box 33"/>
            <p:cNvSpPr txBox="1">
              <a:spLocks noChangeArrowheads="1"/>
            </p:cNvSpPr>
            <p:nvPr/>
          </p:nvSpPr>
          <p:spPr bwMode="auto">
            <a:xfrm rot="1004567">
              <a:off x="2911" y="802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400" b="1">
                  <a:solidFill>
                    <a:schemeClr val="bg1"/>
                  </a:solidFill>
                </a:rPr>
                <a:t>4,95 €</a:t>
              </a: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7308850" y="1619250"/>
            <a:ext cx="792163" cy="533400"/>
            <a:chOff x="2911" y="754"/>
            <a:chExt cx="499" cy="336"/>
          </a:xfrm>
        </p:grpSpPr>
        <p:sp>
          <p:nvSpPr>
            <p:cNvPr id="177184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85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86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87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88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89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90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91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192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193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194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195" name="Text Box 33"/>
            <p:cNvSpPr txBox="1">
              <a:spLocks noChangeArrowheads="1"/>
            </p:cNvSpPr>
            <p:nvPr/>
          </p:nvSpPr>
          <p:spPr bwMode="auto">
            <a:xfrm rot="1004567">
              <a:off x="2911" y="802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400" b="1">
                  <a:solidFill>
                    <a:schemeClr val="bg1"/>
                  </a:solidFill>
                </a:rPr>
                <a:t>7,95 €</a:t>
              </a:r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8027988" y="2339975"/>
            <a:ext cx="792162" cy="533400"/>
            <a:chOff x="2911" y="754"/>
            <a:chExt cx="499" cy="336"/>
          </a:xfrm>
        </p:grpSpPr>
        <p:sp>
          <p:nvSpPr>
            <p:cNvPr id="177172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73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74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75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76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77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78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77179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180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181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182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183" name="Text Box 33"/>
            <p:cNvSpPr txBox="1">
              <a:spLocks noChangeArrowheads="1"/>
            </p:cNvSpPr>
            <p:nvPr/>
          </p:nvSpPr>
          <p:spPr bwMode="auto">
            <a:xfrm rot="1004567">
              <a:off x="2911" y="802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400" b="1" dirty="0" smtClean="0">
                  <a:solidFill>
                    <a:schemeClr val="bg1"/>
                  </a:solidFill>
                </a:rPr>
                <a:t>1,99 </a:t>
              </a:r>
              <a:r>
                <a:rPr lang="de-DE" sz="1400" b="1" dirty="0">
                  <a:solidFill>
                    <a:schemeClr val="bg1"/>
                  </a:solidFill>
                </a:rPr>
                <a:t>€</a:t>
              </a:r>
            </a:p>
          </p:txBody>
        </p:sp>
      </p:grpSp>
      <p:sp>
        <p:nvSpPr>
          <p:cNvPr id="106553" name="Text Box 57"/>
          <p:cNvSpPr txBox="1">
            <a:spLocks noChangeArrowheads="1"/>
          </p:cNvSpPr>
          <p:nvPr/>
        </p:nvSpPr>
        <p:spPr bwMode="auto">
          <a:xfrm>
            <a:off x="712788" y="5969000"/>
            <a:ext cx="45100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800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Preisangaben jeweils für 30 Tage-Abo, Abendblatt.de ab Mai 2010 mit gestaffeltem Preismodell</a:t>
            </a:r>
          </a:p>
        </p:txBody>
      </p:sp>
      <p:sp>
        <p:nvSpPr>
          <p:cNvPr id="59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21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60" name="Foliennummernplatzhalter 49"/>
          <p:cNvSpPr>
            <a:spLocks noGrp="1"/>
          </p:cNvSpPr>
          <p:nvPr>
            <p:ph type="sldNum" sz="quarter" idx="12"/>
          </p:nvPr>
        </p:nvSpPr>
        <p:spPr>
          <a:xfrm>
            <a:off x="755650" y="6256338"/>
            <a:ext cx="539750" cy="287337"/>
          </a:xfr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61" name="Datumsplatzhalter 48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Juni 2010</a:t>
            </a:r>
            <a:endParaRPr lang="de-DE" dirty="0"/>
          </a:p>
        </p:txBody>
      </p:sp>
      <p:sp>
        <p:nvSpPr>
          <p:cNvPr id="6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3" name="AutoShape 12"/>
          <p:cNvSpPr>
            <a:spLocks noChangeArrowheads="1"/>
          </p:cNvSpPr>
          <p:nvPr/>
        </p:nvSpPr>
        <p:spPr bwMode="auto">
          <a:xfrm>
            <a:off x="3059113" y="1844675"/>
            <a:ext cx="2943225" cy="3671888"/>
          </a:xfrm>
          <a:prstGeom prst="chevron">
            <a:avLst>
              <a:gd name="adj" fmla="val 22708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1800"/>
          </a:p>
        </p:txBody>
      </p:sp>
      <p:sp>
        <p:nvSpPr>
          <p:cNvPr id="419854" name="Text Box 14"/>
          <p:cNvSpPr txBox="1">
            <a:spLocks noChangeArrowheads="1"/>
          </p:cNvSpPr>
          <p:nvPr/>
        </p:nvSpPr>
        <p:spPr bwMode="auto">
          <a:xfrm>
            <a:off x="3563938" y="1844675"/>
            <a:ext cx="12336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6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Aktivitäten</a:t>
            </a:r>
            <a:endParaRPr lang="de-DE" sz="1600" b="1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180235" name="AutoShape 15"/>
          <p:cNvSpPr>
            <a:spLocks noChangeArrowheads="1"/>
          </p:cNvSpPr>
          <p:nvPr/>
        </p:nvSpPr>
        <p:spPr bwMode="auto">
          <a:xfrm>
            <a:off x="5651500" y="1844675"/>
            <a:ext cx="2943225" cy="3671888"/>
          </a:xfrm>
          <a:prstGeom prst="chevron">
            <a:avLst>
              <a:gd name="adj" fmla="val 22708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1800"/>
          </a:p>
        </p:txBody>
      </p:sp>
      <p:sp>
        <p:nvSpPr>
          <p:cNvPr id="419856" name="Text Box 16"/>
          <p:cNvSpPr txBox="1">
            <a:spLocks noChangeArrowheads="1"/>
          </p:cNvSpPr>
          <p:nvPr/>
        </p:nvSpPr>
        <p:spPr bwMode="auto">
          <a:xfrm>
            <a:off x="5953125" y="1844675"/>
            <a:ext cx="1787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600" b="1">
                <a:latin typeface="Arial" pitchFamily="-108" charset="0"/>
                <a:ea typeface="Arial" pitchFamily="-108" charset="0"/>
                <a:cs typeface="Arial" pitchFamily="-108" charset="0"/>
              </a:rPr>
              <a:t>Nächste Schritte</a:t>
            </a:r>
          </a:p>
        </p:txBody>
      </p:sp>
      <p:sp>
        <p:nvSpPr>
          <p:cNvPr id="180237" name="Textfeld 40"/>
          <p:cNvSpPr txBox="1">
            <a:spLocks noChangeArrowheads="1"/>
          </p:cNvSpPr>
          <p:nvPr/>
        </p:nvSpPr>
        <p:spPr bwMode="auto">
          <a:xfrm>
            <a:off x="3779838" y="2438400"/>
            <a:ext cx="1800225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" rIns="0">
            <a:prstTxWarp prst="textNoShape">
              <a:avLst/>
            </a:prstTxWarp>
            <a:spAutoFit/>
          </a:bodyPr>
          <a:lstStyle/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b="1" dirty="0">
                <a:solidFill>
                  <a:srgbClr val="000000"/>
                </a:solidFill>
              </a:rPr>
              <a:t>Entwicklung von </a:t>
            </a:r>
            <a:r>
              <a:rPr lang="de-DE" sz="1400" b="1" dirty="0" err="1">
                <a:solidFill>
                  <a:srgbClr val="000000"/>
                </a:solidFill>
              </a:rPr>
              <a:t>Apps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br>
              <a:rPr lang="de-DE" sz="1400" dirty="0" smtClean="0">
                <a:solidFill>
                  <a:srgbClr val="000000"/>
                </a:solidFill>
              </a:rPr>
            </a:br>
            <a:endParaRPr lang="de-DE" sz="1400" dirty="0">
              <a:solidFill>
                <a:srgbClr val="000000"/>
              </a:solidFill>
            </a:endParaRPr>
          </a:p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>
                <a:solidFill>
                  <a:srgbClr val="000000"/>
                </a:solidFill>
              </a:rPr>
              <a:t>Etablierung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br>
              <a:rPr lang="de-DE" sz="1400" dirty="0" smtClean="0">
                <a:solidFill>
                  <a:srgbClr val="000000"/>
                </a:solidFill>
              </a:rPr>
            </a:br>
            <a:r>
              <a:rPr lang="de-DE" sz="1400" b="1" dirty="0" smtClean="0">
                <a:solidFill>
                  <a:srgbClr val="000000"/>
                </a:solidFill>
              </a:rPr>
              <a:t>Abo</a:t>
            </a:r>
            <a:r>
              <a:rPr lang="de-DE" sz="1400" b="1" dirty="0">
                <a:solidFill>
                  <a:srgbClr val="000000"/>
                </a:solidFill>
              </a:rPr>
              <a:t>-</a:t>
            </a:r>
            <a:r>
              <a:rPr lang="de-DE" sz="1400" b="1" dirty="0" smtClean="0">
                <a:solidFill>
                  <a:srgbClr val="000000"/>
                </a:solidFill>
              </a:rPr>
              <a:t>Modelle</a:t>
            </a:r>
            <a:br>
              <a:rPr lang="de-DE" sz="1400" b="1" dirty="0" smtClean="0">
                <a:solidFill>
                  <a:srgbClr val="000000"/>
                </a:solidFill>
              </a:rPr>
            </a:br>
            <a:endParaRPr lang="de-DE" sz="1400" b="1" dirty="0" smtClean="0">
              <a:solidFill>
                <a:srgbClr val="000000"/>
              </a:solidFill>
            </a:endParaRPr>
          </a:p>
          <a:p>
            <a:pPr marL="180975" indent="-180975">
              <a:spcAft>
                <a:spcPct val="10000"/>
              </a:spcAft>
              <a:buClr>
                <a:schemeClr val="accent2"/>
              </a:buClr>
              <a:tabLst>
                <a:tab pos="180975" algn="l"/>
              </a:tabLs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80238" name="Textfeld 40"/>
          <p:cNvSpPr txBox="1">
            <a:spLocks noChangeArrowheads="1"/>
          </p:cNvSpPr>
          <p:nvPr/>
        </p:nvSpPr>
        <p:spPr bwMode="auto">
          <a:xfrm>
            <a:off x="6300788" y="2420938"/>
            <a:ext cx="1871662" cy="325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" rIns="0">
            <a:prstTxWarp prst="textNoShape">
              <a:avLst/>
            </a:prstTxWarp>
            <a:spAutoFit/>
          </a:bodyPr>
          <a:lstStyle/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 smtClean="0">
                <a:solidFill>
                  <a:srgbClr val="000000"/>
                </a:solidFill>
              </a:rPr>
              <a:t>Ausweitung auf </a:t>
            </a:r>
            <a:r>
              <a:rPr lang="de-DE" sz="1400" b="1" dirty="0" smtClean="0">
                <a:solidFill>
                  <a:srgbClr val="000000"/>
                </a:solidFill>
              </a:rPr>
              <a:t>weitere </a:t>
            </a:r>
            <a:r>
              <a:rPr lang="de-DE" sz="1400" b="1" dirty="0" err="1" smtClean="0">
                <a:solidFill>
                  <a:srgbClr val="000000"/>
                </a:solidFill>
              </a:rPr>
              <a:t>Endgeräte-gruppen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br>
              <a:rPr lang="de-DE" sz="1400" dirty="0" smtClean="0">
                <a:solidFill>
                  <a:srgbClr val="000000"/>
                </a:solidFill>
              </a:rPr>
            </a:br>
            <a:endParaRPr lang="de-DE" sz="1400" dirty="0" smtClean="0">
              <a:solidFill>
                <a:srgbClr val="000000"/>
              </a:solidFill>
            </a:endParaRPr>
          </a:p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 smtClean="0">
                <a:solidFill>
                  <a:srgbClr val="000000"/>
                </a:solidFill>
              </a:rPr>
              <a:t>Ausweitung auf </a:t>
            </a:r>
            <a:r>
              <a:rPr lang="de-DE" sz="1400" b="1" dirty="0" smtClean="0">
                <a:solidFill>
                  <a:srgbClr val="000000"/>
                </a:solidFill>
              </a:rPr>
              <a:t>weitere relevante Plattformen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</a:p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endParaRPr lang="de-DE" sz="1400" dirty="0" smtClean="0">
              <a:solidFill>
                <a:srgbClr val="000000"/>
              </a:solidFill>
            </a:endParaRPr>
          </a:p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 smtClean="0">
                <a:solidFill>
                  <a:srgbClr val="000000"/>
                </a:solidFill>
              </a:rPr>
              <a:t>Weitere </a:t>
            </a:r>
            <a:r>
              <a:rPr lang="de-DE" sz="1400" b="1" dirty="0" smtClean="0">
                <a:solidFill>
                  <a:srgbClr val="000000"/>
                </a:solidFill>
              </a:rPr>
              <a:t>Produkte</a:t>
            </a:r>
          </a:p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endParaRPr lang="de-DE" sz="1400" b="1" dirty="0" smtClean="0">
              <a:solidFill>
                <a:srgbClr val="000000"/>
              </a:solidFill>
            </a:endParaRPr>
          </a:p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 smtClean="0">
                <a:solidFill>
                  <a:srgbClr val="000000"/>
                </a:solidFill>
              </a:rPr>
              <a:t>Weitere </a:t>
            </a:r>
            <a:r>
              <a:rPr lang="de-DE" sz="1400" b="1" dirty="0" smtClean="0">
                <a:solidFill>
                  <a:srgbClr val="000000"/>
                </a:solidFill>
              </a:rPr>
              <a:t>Varianten</a:t>
            </a:r>
            <a:r>
              <a:rPr lang="de-DE" sz="1400" dirty="0" smtClean="0">
                <a:solidFill>
                  <a:srgbClr val="000000"/>
                </a:solidFill>
              </a:rPr>
              <a:t/>
            </a:r>
            <a:br>
              <a:rPr lang="de-DE" sz="1400" dirty="0" smtClean="0">
                <a:solidFill>
                  <a:srgbClr val="000000"/>
                </a:solidFill>
              </a:rPr>
            </a:br>
            <a:endParaRPr lang="de-DE" sz="1400" dirty="0" smtClean="0">
              <a:solidFill>
                <a:srgbClr val="000000"/>
              </a:solidFill>
            </a:endParaRPr>
          </a:p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endParaRPr lang="de-DE" sz="1400" dirty="0" smtClean="0">
              <a:solidFill>
                <a:srgbClr val="000000"/>
              </a:solidFill>
            </a:endParaRPr>
          </a:p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8" name="Titel 1"/>
          <p:cNvSpPr txBox="1">
            <a:spLocks/>
          </p:cNvSpPr>
          <p:nvPr/>
        </p:nvSpPr>
        <p:spPr bwMode="auto">
          <a:xfrm>
            <a:off x="755650" y="539750"/>
            <a:ext cx="774541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Weiterentwicklung – Mobile Applikationen</a:t>
            </a:r>
            <a:endParaRPr kumimoji="0" lang="de-DE" sz="2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22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20" name="Foliennummernplatzhalter 49"/>
          <p:cNvSpPr>
            <a:spLocks noGrp="1"/>
          </p:cNvSpPr>
          <p:nvPr>
            <p:ph type="sldNum" sz="quarter" idx="12"/>
          </p:nvPr>
        </p:nvSpPr>
        <p:spPr>
          <a:xfrm>
            <a:off x="755650" y="6256338"/>
            <a:ext cx="539750" cy="287337"/>
          </a:xfr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21" name="Datumsplatzhalter 48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Juni 2010</a:t>
            </a:r>
            <a:endParaRPr lang="de-DE" dirty="0"/>
          </a:p>
        </p:txBody>
      </p:sp>
      <p:sp>
        <p:nvSpPr>
          <p:cNvPr id="2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755650" y="1828800"/>
            <a:ext cx="2663825" cy="3671888"/>
          </a:xfrm>
          <a:prstGeom prst="homePlate">
            <a:avLst>
              <a:gd name="adj" fmla="val 25000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180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55650" y="1844675"/>
            <a:ext cx="2011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600" b="1" dirty="0">
                <a:latin typeface="Arial" pitchFamily="-108" charset="0"/>
                <a:ea typeface="Arial" pitchFamily="-108" charset="0"/>
                <a:cs typeface="Arial" pitchFamily="-108" charset="0"/>
              </a:rPr>
              <a:t>Ausgangssituation</a:t>
            </a:r>
          </a:p>
        </p:txBody>
      </p:sp>
      <p:sp>
        <p:nvSpPr>
          <p:cNvPr id="23" name="Textfeld 40"/>
          <p:cNvSpPr txBox="1">
            <a:spLocks noChangeArrowheads="1"/>
          </p:cNvSpPr>
          <p:nvPr/>
        </p:nvSpPr>
        <p:spPr bwMode="auto">
          <a:xfrm>
            <a:off x="827088" y="2420938"/>
            <a:ext cx="2376487" cy="233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" rIns="0">
            <a:prstTxWarp prst="textNoShape">
              <a:avLst/>
            </a:prstTxWarp>
            <a:spAutoFit/>
          </a:bodyPr>
          <a:lstStyle/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>
                <a:solidFill>
                  <a:srgbClr val="000000"/>
                </a:solidFill>
              </a:rPr>
              <a:t>Axel </a:t>
            </a:r>
            <a:r>
              <a:rPr lang="de-DE" sz="1400" dirty="0" smtClean="0">
                <a:solidFill>
                  <a:srgbClr val="000000"/>
                </a:solidFill>
              </a:rPr>
              <a:t>Springers starke </a:t>
            </a:r>
            <a:r>
              <a:rPr lang="de-DE" sz="1400" b="1" dirty="0" smtClean="0">
                <a:solidFill>
                  <a:srgbClr val="000000"/>
                </a:solidFill>
              </a:rPr>
              <a:t>Marktposition</a:t>
            </a:r>
            <a:r>
              <a:rPr lang="de-DE" sz="1400" dirty="0" smtClean="0">
                <a:solidFill>
                  <a:srgbClr val="000000"/>
                </a:solidFill>
              </a:rPr>
              <a:t> im </a:t>
            </a:r>
            <a:r>
              <a:rPr lang="de-DE" sz="1400" dirty="0">
                <a:solidFill>
                  <a:srgbClr val="000000"/>
                </a:solidFill>
              </a:rPr>
              <a:t/>
            </a:r>
            <a:br>
              <a:rPr lang="de-DE" sz="1400" dirty="0">
                <a:solidFill>
                  <a:srgbClr val="000000"/>
                </a:solidFill>
              </a:rPr>
            </a:br>
            <a:r>
              <a:rPr lang="de-DE" sz="1400" dirty="0">
                <a:solidFill>
                  <a:srgbClr val="000000"/>
                </a:solidFill>
              </a:rPr>
              <a:t>mobilen </a:t>
            </a:r>
            <a:r>
              <a:rPr lang="de-DE" sz="1400" dirty="0" smtClean="0">
                <a:solidFill>
                  <a:srgbClr val="000000"/>
                </a:solidFill>
              </a:rPr>
              <a:t>Internet</a:t>
            </a:r>
          </a:p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endParaRPr lang="de-DE" sz="1400" dirty="0" smtClean="0">
              <a:solidFill>
                <a:srgbClr val="000000"/>
              </a:solidFill>
            </a:endParaRPr>
          </a:p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 err="1" smtClean="0">
                <a:solidFill>
                  <a:srgbClr val="000000"/>
                </a:solidFill>
              </a:rPr>
              <a:t>iPhone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>
                <a:solidFill>
                  <a:srgbClr val="000000"/>
                </a:solidFill>
              </a:rPr>
              <a:t>bietet</a:t>
            </a:r>
            <a:r>
              <a:rPr lang="de-DE" sz="1400" dirty="0" smtClean="0">
                <a:solidFill>
                  <a:srgbClr val="000000"/>
                </a:solidFill>
              </a:rPr>
              <a:t> beste </a:t>
            </a:r>
            <a:r>
              <a:rPr lang="de-DE" sz="1400" b="1" dirty="0" smtClean="0">
                <a:solidFill>
                  <a:srgbClr val="000000"/>
                </a:solidFill>
              </a:rPr>
              <a:t>Infrastruktur</a:t>
            </a:r>
          </a:p>
          <a:p>
            <a:pPr marL="180975" indent="-180975">
              <a:spcAft>
                <a:spcPct val="10000"/>
              </a:spcAft>
              <a:buClr>
                <a:schemeClr val="accent2"/>
              </a:buClr>
              <a:tabLst>
                <a:tab pos="180975" algn="l"/>
              </a:tabLst>
            </a:pPr>
            <a:endParaRPr lang="de-DE" sz="1400" b="1" dirty="0" smtClean="0">
              <a:solidFill>
                <a:srgbClr val="000000"/>
              </a:solidFill>
            </a:endParaRPr>
          </a:p>
          <a:p>
            <a:pPr marL="180975" indent="-180975">
              <a:spcAft>
                <a:spcPct val="1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 err="1">
                <a:solidFill>
                  <a:srgbClr val="000000"/>
                </a:solidFill>
              </a:rPr>
              <a:t>iPhone</a:t>
            </a:r>
            <a:r>
              <a:rPr lang="de-DE" sz="1400" dirty="0">
                <a:solidFill>
                  <a:srgbClr val="000000"/>
                </a:solidFill>
              </a:rPr>
              <a:t> ist</a:t>
            </a:r>
            <a:r>
              <a:rPr lang="de-DE" sz="1400" dirty="0" smtClean="0">
                <a:solidFill>
                  <a:srgbClr val="000000"/>
                </a:solidFill>
              </a:rPr>
              <a:t> bisher </a:t>
            </a:r>
            <a:br>
              <a:rPr lang="de-DE" sz="1400" dirty="0" smtClean="0">
                <a:solidFill>
                  <a:srgbClr val="000000"/>
                </a:solidFill>
              </a:rPr>
            </a:br>
            <a:r>
              <a:rPr lang="de-DE" sz="1400" b="1" u="sng" dirty="0" smtClean="0">
                <a:solidFill>
                  <a:srgbClr val="000000"/>
                </a:solidFill>
              </a:rPr>
              <a:t>die</a:t>
            </a:r>
            <a:r>
              <a:rPr lang="de-DE" sz="1400" b="1" dirty="0" smtClean="0">
                <a:solidFill>
                  <a:srgbClr val="000000"/>
                </a:solidFill>
              </a:rPr>
              <a:t> relevante </a:t>
            </a:r>
            <a:r>
              <a:rPr lang="de-DE" sz="1400" b="1" dirty="0">
                <a:solidFill>
                  <a:srgbClr val="000000"/>
                </a:solidFill>
              </a:rPr>
              <a:t/>
            </a:r>
            <a:br>
              <a:rPr lang="de-DE" sz="1400" b="1" dirty="0">
                <a:solidFill>
                  <a:srgbClr val="000000"/>
                </a:solidFill>
              </a:rPr>
            </a:br>
            <a:r>
              <a:rPr lang="de-DE" sz="1400" b="1" dirty="0">
                <a:solidFill>
                  <a:srgbClr val="000000"/>
                </a:solidFill>
              </a:rPr>
              <a:t>Plattform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8" name="Picture 6" descr="11542974_afe4e132f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90600"/>
            <a:ext cx="21748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itel 1"/>
          <p:cNvSpPr>
            <a:spLocks noGrp="1"/>
          </p:cNvSpPr>
          <p:nvPr>
            <p:ph type="title" idx="4294967295"/>
          </p:nvPr>
        </p:nvSpPr>
        <p:spPr>
          <a:xfrm>
            <a:off x="755650" y="539750"/>
            <a:ext cx="8083550" cy="809625"/>
          </a:xfrm>
        </p:spPr>
        <p:txBody>
          <a:bodyPr/>
          <a:lstStyle/>
          <a:p>
            <a:pPr eaLnBrk="1" hangingPunct="1"/>
            <a:r>
              <a:rPr lang="de-DE" dirty="0" err="1" smtClean="0"/>
              <a:t>iKiosk</a:t>
            </a:r>
            <a:r>
              <a:rPr lang="de-DE" dirty="0" smtClean="0"/>
              <a:t> – Alle Zeitungen von Axel Springer als PDF</a:t>
            </a:r>
            <a:endParaRPr lang="de-DE" dirty="0"/>
          </a:p>
        </p:txBody>
      </p:sp>
      <p:pic>
        <p:nvPicPr>
          <p:cNvPr id="55" name="Bild 54" descr="13161261_a83d3e2ba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447" y="1126065"/>
            <a:ext cx="1909153" cy="2493697"/>
          </a:xfrm>
          <a:prstGeom prst="rect">
            <a:avLst/>
          </a:prstGeom>
        </p:spPr>
      </p:pic>
      <p:sp>
        <p:nvSpPr>
          <p:cNvPr id="57" name="Rechteck 56"/>
          <p:cNvSpPr/>
          <p:nvPr/>
        </p:nvSpPr>
        <p:spPr>
          <a:xfrm>
            <a:off x="685800" y="1066800"/>
            <a:ext cx="3200400" cy="517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b="1" dirty="0" smtClean="0"/>
              <a:t>BILD: </a:t>
            </a: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dirty="0" smtClean="0"/>
              <a:t>EUR 0,79/Ausgabe -- EUR 12,99/Monat –</a:t>
            </a:r>
            <a:br>
              <a:rPr lang="de-DE" sz="1200" dirty="0" smtClean="0"/>
            </a:br>
            <a:r>
              <a:rPr lang="de-DE" sz="1200" dirty="0" smtClean="0"/>
              <a:t>EUR 34,99/3 Monate -- EUR 129,99/Jahr</a:t>
            </a:r>
          </a:p>
          <a:p>
            <a:pPr>
              <a:spcAft>
                <a:spcPts val="600"/>
              </a:spcAft>
            </a:pPr>
            <a:r>
              <a:rPr lang="de-DE" sz="1400" b="1" dirty="0" smtClean="0"/>
              <a:t>BILD am SONNTAG: </a:t>
            </a: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dirty="0" smtClean="0"/>
              <a:t>EUR 1,59/Ausgabe -- EUR 5,99/Monat –  EUR 15,99/3 Monate -- EUR 59,99/Jahr</a:t>
            </a:r>
          </a:p>
          <a:p>
            <a:pPr>
              <a:spcAft>
                <a:spcPts val="600"/>
              </a:spcAft>
            </a:pPr>
            <a:r>
              <a:rPr lang="de-DE" sz="1400" b="1" dirty="0" smtClean="0"/>
              <a:t>DIE WELT: </a:t>
            </a: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dirty="0" smtClean="0"/>
              <a:t>EUR 1,59/Ausgabe - EUR 29,99/Monat --EUR 74,99/3 Monate -- EUR 239,99/Jahr</a:t>
            </a:r>
          </a:p>
          <a:p>
            <a:pPr>
              <a:spcAft>
                <a:spcPts val="600"/>
              </a:spcAft>
            </a:pPr>
            <a:r>
              <a:rPr lang="de-DE" sz="1400" b="1" dirty="0" smtClean="0"/>
              <a:t>WELT am SONNTAG: </a:t>
            </a: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dirty="0" smtClean="0"/>
              <a:t>EUR 2,39/Ausgabe -- EUR 7,99/Monat --EUR 22,99/3 Monate -- EUR 94,99/Jahr</a:t>
            </a:r>
          </a:p>
          <a:p>
            <a:pPr>
              <a:spcAft>
                <a:spcPts val="600"/>
              </a:spcAft>
            </a:pPr>
            <a:r>
              <a:rPr lang="de-DE" sz="1400" b="1" dirty="0" smtClean="0"/>
              <a:t>WELT KOMPAKT: </a:t>
            </a: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dirty="0" smtClean="0"/>
              <a:t>EUR 0,79/Ausgabe -- EUR 12,99/Monat -- EUR 32,99/3 Monate -- EUR 119,99/Jahr.</a:t>
            </a:r>
          </a:p>
          <a:p>
            <a:pPr>
              <a:spcAft>
                <a:spcPts val="600"/>
              </a:spcAft>
            </a:pPr>
            <a:r>
              <a:rPr lang="de-DE" sz="1400" b="1" dirty="0" smtClean="0"/>
              <a:t>HAMBURGER ABENDBLATT: </a:t>
            </a: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dirty="0" smtClean="0"/>
              <a:t>EUR 1,59/Ausgabe -- EUR 19,99/Monat --EUR 49,99/3 Monate -- EUR 179,99/Jahr</a:t>
            </a:r>
          </a:p>
          <a:p>
            <a:pPr>
              <a:spcAft>
                <a:spcPts val="600"/>
              </a:spcAft>
            </a:pPr>
            <a:r>
              <a:rPr lang="de-DE" sz="1400" b="1" dirty="0" smtClean="0"/>
              <a:t>BERLINER MORGENPOST: 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EUR 0,79/Ausgabe -- EUR 14,99/Monat –</a:t>
            </a:r>
            <a:br>
              <a:rPr lang="de-DE" sz="1200" dirty="0" smtClean="0"/>
            </a:br>
            <a:r>
              <a:rPr lang="de-DE" sz="1200" dirty="0" smtClean="0"/>
              <a:t>EUR 35,99/3 Monate -- EUR 119,99/Jahr</a:t>
            </a:r>
          </a:p>
          <a:p>
            <a:pPr>
              <a:spcAft>
                <a:spcPts val="600"/>
              </a:spcAft>
            </a:pPr>
            <a:endParaRPr lang="de-DE" sz="1200" dirty="0" smtClean="0"/>
          </a:p>
          <a:p>
            <a:pPr>
              <a:spcAft>
                <a:spcPts val="600"/>
              </a:spcAft>
            </a:pPr>
            <a:endParaRPr lang="de-DE" sz="1200" dirty="0"/>
          </a:p>
        </p:txBody>
      </p:sp>
      <p:pic>
        <p:nvPicPr>
          <p:cNvPr id="59" name="Bild 58" descr="Bild 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1295400"/>
            <a:ext cx="1295400" cy="1241982"/>
          </a:xfrm>
          <a:prstGeom prst="rect">
            <a:avLst/>
          </a:prstGeom>
        </p:spPr>
      </p:pic>
      <p:pic>
        <p:nvPicPr>
          <p:cNvPr id="185349" name="Picture 7" descr="11542958_05718fefa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6725" y="3124200"/>
            <a:ext cx="21748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23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61" name="Foliennummernplatzhalter 49"/>
          <p:cNvSpPr>
            <a:spLocks noGrp="1"/>
          </p:cNvSpPr>
          <p:nvPr>
            <p:ph type="sldNum" sz="quarter" idx="4294967295"/>
          </p:nvPr>
        </p:nvSpPr>
        <p:spPr>
          <a:xfrm>
            <a:off x="755650" y="6256338"/>
            <a:ext cx="539750" cy="2873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62" name="Datumsplatzhalter 48"/>
          <p:cNvSpPr txBox="1">
            <a:spLocks/>
          </p:cNvSpPr>
          <p:nvPr/>
        </p:nvSpPr>
        <p:spPr bwMode="auto">
          <a:xfrm>
            <a:off x="1330325" y="6256338"/>
            <a:ext cx="12954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8" charset="0"/>
                <a:ea typeface="Arial" pitchFamily="-108" charset="0"/>
                <a:cs typeface="Arial" pitchFamily="-108" charset="0"/>
              </a:rPr>
              <a:t>1. Juni 2010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6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5" name="Group 14"/>
          <p:cNvGrpSpPr>
            <a:grpSpLocks/>
          </p:cNvGrpSpPr>
          <p:nvPr/>
        </p:nvGrpSpPr>
        <p:grpSpPr bwMode="auto">
          <a:xfrm>
            <a:off x="4343400" y="3810000"/>
            <a:ext cx="944563" cy="609372"/>
            <a:chOff x="2911" y="754"/>
            <a:chExt cx="499" cy="336"/>
          </a:xfrm>
        </p:grpSpPr>
        <p:sp>
          <p:nvSpPr>
            <p:cNvPr id="66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67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68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69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70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71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72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73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4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5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6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7" name="Text Box 33"/>
            <p:cNvSpPr txBox="1">
              <a:spLocks noChangeArrowheads="1"/>
            </p:cNvSpPr>
            <p:nvPr/>
          </p:nvSpPr>
          <p:spPr bwMode="auto">
            <a:xfrm rot="1004567">
              <a:off x="2911" y="822"/>
              <a:ext cx="499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200" b="1" dirty="0" smtClean="0">
                  <a:solidFill>
                    <a:schemeClr val="bg1"/>
                  </a:solidFill>
                </a:rPr>
                <a:t>ab 0,79 </a:t>
              </a:r>
              <a:r>
                <a:rPr lang="de-DE" sz="1200" b="1" dirty="0">
                  <a:solidFill>
                    <a:schemeClr val="bg1"/>
                  </a:solidFill>
                </a:rPr>
                <a:t>€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 1"/>
          <p:cNvSpPr>
            <a:spLocks noGrp="1"/>
          </p:cNvSpPr>
          <p:nvPr>
            <p:ph type="title" idx="4294967295"/>
          </p:nvPr>
        </p:nvSpPr>
        <p:spPr>
          <a:xfrm>
            <a:off x="755650" y="539750"/>
            <a:ext cx="7745413" cy="809625"/>
          </a:xfrm>
        </p:spPr>
        <p:txBody>
          <a:bodyPr/>
          <a:lstStyle/>
          <a:p>
            <a:pPr eaLnBrk="1" hangingPunct="1"/>
            <a:r>
              <a:rPr lang="de-DE" dirty="0" err="1" smtClean="0"/>
              <a:t>iPad</a:t>
            </a:r>
            <a:r>
              <a:rPr lang="de-DE" dirty="0" smtClean="0"/>
              <a:t> </a:t>
            </a:r>
            <a:r>
              <a:rPr lang="de-DE" dirty="0" err="1" smtClean="0"/>
              <a:t>App</a:t>
            </a:r>
            <a:r>
              <a:rPr lang="de-DE" dirty="0" smtClean="0"/>
              <a:t>: Die Welt multimedial  </a:t>
            </a:r>
            <a:endParaRPr lang="de-DE" dirty="0"/>
          </a:p>
        </p:txBody>
      </p:sp>
      <p:pic>
        <p:nvPicPr>
          <p:cNvPr id="14" name="Bild 13" descr="Bild 5.png"/>
          <p:cNvPicPr>
            <a:picLocks noChangeAspect="1"/>
          </p:cNvPicPr>
          <p:nvPr/>
        </p:nvPicPr>
        <p:blipFill>
          <a:blip r:embed="rId3"/>
          <a:srcRect r="1209"/>
          <a:stretch>
            <a:fillRect/>
          </a:stretch>
        </p:blipFill>
        <p:spPr>
          <a:xfrm>
            <a:off x="3276600" y="1469210"/>
            <a:ext cx="5664200" cy="4398190"/>
          </a:xfrm>
          <a:prstGeom prst="rect">
            <a:avLst/>
          </a:prstGeom>
        </p:spPr>
      </p:pic>
      <p:sp>
        <p:nvSpPr>
          <p:cNvPr id="15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24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16" name="Foliennummernplatzhalter 49"/>
          <p:cNvSpPr>
            <a:spLocks noGrp="1"/>
          </p:cNvSpPr>
          <p:nvPr>
            <p:ph type="sldNum" sz="quarter" idx="4294967295"/>
          </p:nvPr>
        </p:nvSpPr>
        <p:spPr>
          <a:xfrm>
            <a:off x="755650" y="6256338"/>
            <a:ext cx="539750" cy="2873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17" name="Datumsplatzhalter 48"/>
          <p:cNvSpPr txBox="1">
            <a:spLocks/>
          </p:cNvSpPr>
          <p:nvPr/>
        </p:nvSpPr>
        <p:spPr bwMode="auto">
          <a:xfrm>
            <a:off x="1330325" y="6256338"/>
            <a:ext cx="12954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8" charset="0"/>
                <a:ea typeface="Arial" pitchFamily="-108" charset="0"/>
                <a:cs typeface="Arial" pitchFamily="-108" charset="0"/>
              </a:rPr>
              <a:t>1. Juni 2010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1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pic>
        <p:nvPicPr>
          <p:cNvPr id="19" name="Bild 18" descr="Bild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447800"/>
            <a:ext cx="1244775" cy="1231603"/>
          </a:xfrm>
          <a:prstGeom prst="rect">
            <a:avLst/>
          </a:prstGeom>
        </p:spPr>
      </p:pic>
      <p:sp>
        <p:nvSpPr>
          <p:cNvPr id="22" name="Textfeld 40"/>
          <p:cNvSpPr txBox="1">
            <a:spLocks noChangeArrowheads="1"/>
          </p:cNvSpPr>
          <p:nvPr/>
        </p:nvSpPr>
        <p:spPr bwMode="auto">
          <a:xfrm>
            <a:off x="684213" y="2932093"/>
            <a:ext cx="4249737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" rIns="0">
            <a:prstTxWarp prst="textNoShape">
              <a:avLst/>
            </a:prstTxWarp>
            <a:spAutoFit/>
          </a:bodyPr>
          <a:lstStyle/>
          <a:p>
            <a:pPr marL="180975" indent="-180975">
              <a:spcAft>
                <a:spcPct val="5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 smtClean="0">
                <a:solidFill>
                  <a:srgbClr val="000000"/>
                </a:solidFill>
              </a:rPr>
              <a:t>Multimediale Aufbereitung</a:t>
            </a:r>
          </a:p>
          <a:p>
            <a:pPr marL="180975" indent="-180975">
              <a:spcAft>
                <a:spcPct val="5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 smtClean="0">
                <a:solidFill>
                  <a:srgbClr val="000000"/>
                </a:solidFill>
              </a:rPr>
              <a:t>7 Tage die Woche</a:t>
            </a:r>
          </a:p>
          <a:p>
            <a:pPr marL="180975" indent="-180975">
              <a:spcAft>
                <a:spcPct val="5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 smtClean="0">
                <a:solidFill>
                  <a:srgbClr val="000000"/>
                </a:solidFill>
              </a:rPr>
              <a:t>4 x täglich aktualisiert</a:t>
            </a:r>
          </a:p>
          <a:p>
            <a:pPr marL="180975" indent="-180975">
              <a:spcAft>
                <a:spcPct val="5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 smtClean="0"/>
              <a:t>EUR 11,99/Monat</a:t>
            </a:r>
            <a:endParaRPr lang="de-DE" sz="1400" dirty="0" smtClean="0">
              <a:solidFill>
                <a:srgbClr val="000000"/>
              </a:solidFill>
            </a:endParaRPr>
          </a:p>
        </p:txBody>
      </p:sp>
      <p:grpSp>
        <p:nvGrpSpPr>
          <p:cNvPr id="36" name="Group 14"/>
          <p:cNvGrpSpPr>
            <a:grpSpLocks/>
          </p:cNvGrpSpPr>
          <p:nvPr/>
        </p:nvGrpSpPr>
        <p:grpSpPr bwMode="auto">
          <a:xfrm>
            <a:off x="2438400" y="4419827"/>
            <a:ext cx="955921" cy="609372"/>
            <a:chOff x="2900" y="754"/>
            <a:chExt cx="505" cy="336"/>
          </a:xfrm>
        </p:grpSpPr>
        <p:sp>
          <p:nvSpPr>
            <p:cNvPr id="37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38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39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40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41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42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43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44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Text Box 33"/>
            <p:cNvSpPr txBox="1">
              <a:spLocks noChangeArrowheads="1"/>
            </p:cNvSpPr>
            <p:nvPr/>
          </p:nvSpPr>
          <p:spPr bwMode="auto">
            <a:xfrm rot="1004567">
              <a:off x="2900" y="814"/>
              <a:ext cx="499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400" b="1" dirty="0" smtClean="0">
                  <a:solidFill>
                    <a:schemeClr val="bg1"/>
                  </a:solidFill>
                </a:rPr>
                <a:t>11,99 </a:t>
              </a:r>
              <a:r>
                <a:rPr lang="de-DE" sz="1400" b="1" dirty="0">
                  <a:solidFill>
                    <a:schemeClr val="bg1"/>
                  </a:solidFill>
                </a:rPr>
                <a:t>€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/>
              <a:t>iPad App: The Iconist</a:t>
            </a:r>
          </a:p>
        </p:txBody>
      </p:sp>
      <p:pic>
        <p:nvPicPr>
          <p:cNvPr id="187398" name="Bild 9" descr="iPad_testfahr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6675" y="3219450"/>
            <a:ext cx="293052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9" name="Bild 7" descr="iPad_zaehmeMic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954088"/>
            <a:ext cx="2971800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400" name="Bild 8" descr="iPad_bos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6350" y="3355975"/>
            <a:ext cx="278765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401" name="Bild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476250"/>
            <a:ext cx="187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402" name="Textfeld 40"/>
          <p:cNvSpPr txBox="1">
            <a:spLocks noChangeArrowheads="1"/>
          </p:cNvSpPr>
          <p:nvPr/>
        </p:nvSpPr>
        <p:spPr bwMode="auto">
          <a:xfrm>
            <a:off x="684213" y="1412875"/>
            <a:ext cx="424973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800" rIns="0">
            <a:prstTxWarp prst="textNoShape">
              <a:avLst/>
            </a:prstTxWarp>
            <a:spAutoFit/>
          </a:bodyPr>
          <a:lstStyle/>
          <a:p>
            <a:pPr marL="180975" indent="-180975">
              <a:spcAft>
                <a:spcPct val="5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b="1" dirty="0">
                <a:solidFill>
                  <a:srgbClr val="000000"/>
                </a:solidFill>
              </a:rPr>
              <a:t>Lifestylemagazin </a:t>
            </a:r>
            <a:r>
              <a:rPr lang="de-DE" sz="1400" dirty="0">
                <a:solidFill>
                  <a:srgbClr val="000000"/>
                </a:solidFill>
              </a:rPr>
              <a:t>für das </a:t>
            </a:r>
            <a:r>
              <a:rPr lang="de-DE" sz="1400" dirty="0" err="1">
                <a:solidFill>
                  <a:srgbClr val="000000"/>
                </a:solidFill>
              </a:rPr>
              <a:t>iPad</a:t>
            </a:r>
            <a:endParaRPr lang="de-DE" sz="1400" dirty="0">
              <a:solidFill>
                <a:srgbClr val="000000"/>
              </a:solidFill>
            </a:endParaRPr>
          </a:p>
          <a:p>
            <a:pPr marL="180975" indent="-180975">
              <a:spcAft>
                <a:spcPct val="5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>
                <a:solidFill>
                  <a:srgbClr val="000000"/>
                </a:solidFill>
              </a:rPr>
              <a:t>Redaktion: </a:t>
            </a:r>
            <a:r>
              <a:rPr lang="de-DE" sz="1400" b="1" dirty="0">
                <a:solidFill>
                  <a:srgbClr val="000000"/>
                </a:solidFill>
              </a:rPr>
              <a:t>WELT </a:t>
            </a:r>
            <a:r>
              <a:rPr lang="de-DE" sz="1400" dirty="0">
                <a:solidFill>
                  <a:srgbClr val="000000"/>
                </a:solidFill>
              </a:rPr>
              <a:t>Lifestyle Ressort</a:t>
            </a:r>
          </a:p>
          <a:p>
            <a:pPr marL="180975" indent="-180975">
              <a:spcAft>
                <a:spcPct val="5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b="1" dirty="0" err="1">
                <a:solidFill>
                  <a:srgbClr val="000000"/>
                </a:solidFill>
              </a:rPr>
              <a:t>Blätterbare</a:t>
            </a:r>
            <a:r>
              <a:rPr lang="de-DE" sz="1400" b="1" dirty="0">
                <a:solidFill>
                  <a:srgbClr val="000000"/>
                </a:solidFill>
              </a:rPr>
              <a:t> Ausgaben</a:t>
            </a:r>
            <a:r>
              <a:rPr lang="de-DE" sz="1400" dirty="0">
                <a:solidFill>
                  <a:srgbClr val="000000"/>
                </a:solidFill>
              </a:rPr>
              <a:t>, mit einem Anfang und einem Ende</a:t>
            </a:r>
          </a:p>
          <a:p>
            <a:pPr marL="180975" indent="-180975">
              <a:spcAft>
                <a:spcPct val="50000"/>
              </a:spcAft>
              <a:buClr>
                <a:schemeClr val="accent2"/>
              </a:buClr>
              <a:buFont typeface="Wingdings" pitchFamily="-106" charset="2"/>
              <a:buChar char="§"/>
              <a:tabLst>
                <a:tab pos="180975" algn="l"/>
              </a:tabLst>
            </a:pPr>
            <a:r>
              <a:rPr lang="de-DE" sz="1400" dirty="0">
                <a:solidFill>
                  <a:srgbClr val="000000"/>
                </a:solidFill>
              </a:rPr>
              <a:t>best of </a:t>
            </a:r>
            <a:r>
              <a:rPr lang="de-DE" sz="1400" dirty="0" err="1">
                <a:solidFill>
                  <a:srgbClr val="000000"/>
                </a:solidFill>
              </a:rPr>
              <a:t>both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worlds</a:t>
            </a:r>
            <a:r>
              <a:rPr lang="de-DE" sz="1400" dirty="0">
                <a:solidFill>
                  <a:srgbClr val="000000"/>
                </a:solidFill>
              </a:rPr>
              <a:t> –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b="1" dirty="0" smtClean="0">
                <a:solidFill>
                  <a:srgbClr val="000000"/>
                </a:solidFill>
              </a:rPr>
              <a:t>Lesevergnügen </a:t>
            </a:r>
            <a:r>
              <a:rPr lang="de-DE" sz="1400" dirty="0">
                <a:solidFill>
                  <a:srgbClr val="000000"/>
                </a:solidFill>
              </a:rPr>
              <a:t>von </a:t>
            </a:r>
            <a:r>
              <a:rPr lang="de-DE" sz="1400" dirty="0" err="1">
                <a:solidFill>
                  <a:srgbClr val="000000"/>
                </a:solidFill>
              </a:rPr>
              <a:t>Print</a:t>
            </a:r>
            <a:r>
              <a:rPr lang="de-DE" sz="1400" dirty="0">
                <a:solidFill>
                  <a:srgbClr val="000000"/>
                </a:solidFill>
              </a:rPr>
              <a:t> und die </a:t>
            </a:r>
            <a:r>
              <a:rPr lang="de-DE" sz="1400" b="1" dirty="0">
                <a:solidFill>
                  <a:srgbClr val="000000"/>
                </a:solidFill>
              </a:rPr>
              <a:t>Interaktivität </a:t>
            </a:r>
            <a:r>
              <a:rPr lang="de-DE" sz="1400" dirty="0">
                <a:solidFill>
                  <a:srgbClr val="000000"/>
                </a:solidFill>
              </a:rPr>
              <a:t>und der </a:t>
            </a:r>
            <a:r>
              <a:rPr lang="de-DE" sz="1400" b="1" dirty="0">
                <a:solidFill>
                  <a:srgbClr val="000000"/>
                </a:solidFill>
              </a:rPr>
              <a:t>Medienreichtum </a:t>
            </a:r>
            <a:r>
              <a:rPr lang="de-DE" sz="1400" dirty="0">
                <a:solidFill>
                  <a:srgbClr val="000000"/>
                </a:solidFill>
              </a:rPr>
              <a:t>von Online</a:t>
            </a:r>
          </a:p>
        </p:txBody>
      </p:sp>
      <p:sp>
        <p:nvSpPr>
          <p:cNvPr id="27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25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28" name="Foliennummernplatzhalter 49"/>
          <p:cNvSpPr>
            <a:spLocks noGrp="1"/>
          </p:cNvSpPr>
          <p:nvPr>
            <p:ph type="sldNum" sz="quarter" idx="12"/>
          </p:nvPr>
        </p:nvSpPr>
        <p:spPr>
          <a:xfrm>
            <a:off x="755650" y="6256338"/>
            <a:ext cx="539750" cy="287337"/>
          </a:xfr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29" name="Datumsplatzhalter 48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Juni 2010</a:t>
            </a:r>
            <a:endParaRPr lang="de-DE" dirty="0"/>
          </a:p>
        </p:txBody>
      </p:sp>
      <p:sp>
        <p:nvSpPr>
          <p:cNvPr id="3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73700" y="1276590"/>
            <a:ext cx="3136900" cy="464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876800" y="4800600"/>
            <a:ext cx="792163" cy="533400"/>
            <a:chOff x="2911" y="754"/>
            <a:chExt cx="499" cy="336"/>
          </a:xfrm>
        </p:grpSpPr>
        <p:sp>
          <p:nvSpPr>
            <p:cNvPr id="187404" name="Rectangle 22"/>
            <p:cNvSpPr>
              <a:spLocks noChangeArrowheads="1"/>
            </p:cNvSpPr>
            <p:nvPr/>
          </p:nvSpPr>
          <p:spPr bwMode="auto">
            <a:xfrm rot="1004567">
              <a:off x="2973" y="778"/>
              <a:ext cx="385" cy="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7405" name="Oval 23"/>
            <p:cNvSpPr>
              <a:spLocks noChangeArrowheads="1"/>
            </p:cNvSpPr>
            <p:nvPr/>
          </p:nvSpPr>
          <p:spPr bwMode="auto">
            <a:xfrm rot="1004567">
              <a:off x="3290" y="882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7406" name="Oval 24"/>
            <p:cNvSpPr>
              <a:spLocks noChangeArrowheads="1"/>
            </p:cNvSpPr>
            <p:nvPr/>
          </p:nvSpPr>
          <p:spPr bwMode="auto">
            <a:xfrm rot="1004567">
              <a:off x="2925" y="754"/>
              <a:ext cx="115" cy="1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7407" name="Oval 25"/>
            <p:cNvSpPr>
              <a:spLocks noChangeArrowheads="1"/>
            </p:cNvSpPr>
            <p:nvPr/>
          </p:nvSpPr>
          <p:spPr bwMode="auto">
            <a:xfrm rot="1004567">
              <a:off x="3187" y="838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7408" name="Oval 26"/>
            <p:cNvSpPr>
              <a:spLocks noChangeArrowheads="1"/>
            </p:cNvSpPr>
            <p:nvPr/>
          </p:nvSpPr>
          <p:spPr bwMode="auto">
            <a:xfrm rot="1004567">
              <a:off x="3057" y="786"/>
              <a:ext cx="116" cy="19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7409" name="Rectangle 27"/>
            <p:cNvSpPr>
              <a:spLocks noChangeArrowheads="1"/>
            </p:cNvSpPr>
            <p:nvPr/>
          </p:nvSpPr>
          <p:spPr bwMode="auto">
            <a:xfrm rot="1004567">
              <a:off x="3100" y="768"/>
              <a:ext cx="77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7410" name="Rectangle 28"/>
            <p:cNvSpPr>
              <a:spLocks noChangeArrowheads="1"/>
            </p:cNvSpPr>
            <p:nvPr/>
          </p:nvSpPr>
          <p:spPr bwMode="auto">
            <a:xfrm rot="1004567">
              <a:off x="3247" y="821"/>
              <a:ext cx="78" cy="26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</a:pPr>
              <a:endParaRPr lang="de-DE" sz="1800"/>
            </a:p>
          </p:txBody>
        </p:sp>
        <p:sp>
          <p:nvSpPr>
            <p:cNvPr id="187411" name="Line 29"/>
            <p:cNvSpPr>
              <a:spLocks noChangeShapeType="1"/>
            </p:cNvSpPr>
            <p:nvPr/>
          </p:nvSpPr>
          <p:spPr bwMode="auto">
            <a:xfrm rot="1004567">
              <a:off x="3070" y="971"/>
              <a:ext cx="0" cy="47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7412" name="Line 30"/>
            <p:cNvSpPr>
              <a:spLocks noChangeShapeType="1"/>
            </p:cNvSpPr>
            <p:nvPr/>
          </p:nvSpPr>
          <p:spPr bwMode="auto">
            <a:xfrm rot="1004567">
              <a:off x="3218" y="1029"/>
              <a:ext cx="0" cy="45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7413" name="Line 31"/>
            <p:cNvSpPr>
              <a:spLocks noChangeShapeType="1"/>
            </p:cNvSpPr>
            <p:nvPr/>
          </p:nvSpPr>
          <p:spPr bwMode="auto">
            <a:xfrm rot="1004567">
              <a:off x="3273" y="811"/>
              <a:ext cx="0" cy="3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7414" name="Line 32"/>
            <p:cNvSpPr>
              <a:spLocks noChangeShapeType="1"/>
            </p:cNvSpPr>
            <p:nvPr/>
          </p:nvSpPr>
          <p:spPr bwMode="auto">
            <a:xfrm rot="1004567">
              <a:off x="3126" y="759"/>
              <a:ext cx="0" cy="3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7415" name="Text Box 33"/>
            <p:cNvSpPr txBox="1">
              <a:spLocks noChangeArrowheads="1"/>
            </p:cNvSpPr>
            <p:nvPr/>
          </p:nvSpPr>
          <p:spPr bwMode="auto">
            <a:xfrm rot="1004567">
              <a:off x="2911" y="802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de-DE" sz="1400" b="1" dirty="0" smtClean="0">
                  <a:solidFill>
                    <a:schemeClr val="bg1"/>
                  </a:solidFill>
                </a:rPr>
                <a:t>4,99 </a:t>
              </a:r>
              <a:r>
                <a:rPr lang="de-DE" sz="1400" b="1" dirty="0">
                  <a:solidFill>
                    <a:schemeClr val="bg1"/>
                  </a:solidFill>
                </a:rPr>
                <a:t>€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/>
              <a:t>Startschuss – Mobile </a:t>
            </a:r>
            <a:r>
              <a:rPr lang="de-DE" sz="2400" dirty="0" err="1"/>
              <a:t>Payment</a:t>
            </a:r>
            <a:r>
              <a:rPr lang="de-DE" sz="2400" dirty="0"/>
              <a:t> Mobilportal</a:t>
            </a:r>
          </a:p>
        </p:txBody>
      </p:sp>
      <p:sp>
        <p:nvSpPr>
          <p:cNvPr id="949251" name="Text Box 3"/>
          <p:cNvSpPr txBox="1">
            <a:spLocks noChangeArrowheads="1"/>
          </p:cNvSpPr>
          <p:nvPr/>
        </p:nvSpPr>
        <p:spPr bwMode="auto">
          <a:xfrm>
            <a:off x="4067175" y="5843588"/>
            <a:ext cx="4897438" cy="1222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  <a:spcAft>
                <a:spcPct val="0"/>
              </a:spcAft>
              <a:buFont typeface="Wingdings" pitchFamily="31" charset="2"/>
              <a:buNone/>
            </a:pPr>
            <a:r>
              <a:rPr lang="de-DE" sz="800"/>
              <a:t>* Hier dargestellt T-Mobile Preise; Preise bei anderen MNOs: Tag: 0,19 €; Woche: 0,99 €; Monat: 1,99 €</a:t>
            </a:r>
          </a:p>
        </p:txBody>
      </p:sp>
      <p:pic>
        <p:nvPicPr>
          <p:cNvPr id="949252" name="Picture 4" descr="Bil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844675"/>
            <a:ext cx="6840538" cy="3587750"/>
          </a:xfrm>
          <a:prstGeom prst="rect">
            <a:avLst/>
          </a:prstGeom>
          <a:noFill/>
        </p:spPr>
      </p:pic>
      <p:sp>
        <p:nvSpPr>
          <p:cNvPr id="949253" name="AutoShape 5"/>
          <p:cNvSpPr>
            <a:spLocks noChangeArrowheads="1"/>
          </p:cNvSpPr>
          <p:nvPr/>
        </p:nvSpPr>
        <p:spPr bwMode="auto">
          <a:xfrm>
            <a:off x="1106488" y="1268413"/>
            <a:ext cx="6913562" cy="2889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chemeClr val="bg1"/>
                </a:solidFill>
              </a:rPr>
              <a:t>Ablauf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26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7" name="Foliennummernplatzhalter 49"/>
          <p:cNvSpPr>
            <a:spLocks noGrp="1"/>
          </p:cNvSpPr>
          <p:nvPr>
            <p:ph type="sldNum" sz="quarter" idx="12"/>
          </p:nvPr>
        </p:nvSpPr>
        <p:spPr>
          <a:xfrm>
            <a:off x="755650" y="6256338"/>
            <a:ext cx="539750" cy="287337"/>
          </a:xfr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8" name="Datumsplatzhalter 48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Juni 2010</a:t>
            </a:r>
            <a:endParaRPr lang="de-DE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295400"/>
            <a:ext cx="7778750" cy="2159000"/>
          </a:xfrm>
          <a:noFill/>
        </p:spPr>
        <p:txBody>
          <a:bodyPr/>
          <a:lstStyle/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Wegfall der Vertriebserlöse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Wegfall der Alleinstellung für Inhalte z.B. durch User </a:t>
            </a:r>
            <a:r>
              <a:rPr lang="de-DE" sz="1600" dirty="0" err="1" smtClean="0"/>
              <a:t>Generated</a:t>
            </a:r>
            <a:r>
              <a:rPr lang="de-DE" sz="1600" dirty="0" smtClean="0"/>
              <a:t> </a:t>
            </a:r>
            <a:r>
              <a:rPr lang="de-DE" sz="1600" dirty="0" err="1" smtClean="0"/>
              <a:t>Content</a:t>
            </a: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Neuer Wettbewerb um Reichweite z.B. durch Marktplätze, Suchmaschinen und </a:t>
            </a:r>
            <a:r>
              <a:rPr lang="de-DE" sz="1600" dirty="0" err="1" smtClean="0"/>
              <a:t>Social</a:t>
            </a:r>
            <a:r>
              <a:rPr lang="de-DE" sz="1600" dirty="0" smtClean="0"/>
              <a:t> Networks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Monetarisierung der Reichweite zunehmend erfolgsbasiert auf insgesamt niedrigerem Niveau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None/>
            </a:pPr>
            <a:endParaRPr lang="de-DE" sz="1600" dirty="0"/>
          </a:p>
        </p:txBody>
      </p:sp>
      <p:sp>
        <p:nvSpPr>
          <p:cNvPr id="182278" name="Titel 1"/>
          <p:cNvSpPr>
            <a:spLocks/>
          </p:cNvSpPr>
          <p:nvPr/>
        </p:nvSpPr>
        <p:spPr bwMode="auto">
          <a:xfrm>
            <a:off x="755650" y="539750"/>
            <a:ext cx="774541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de-DE" sz="2600" b="1" dirty="0" smtClean="0">
                <a:solidFill>
                  <a:schemeClr val="tx2"/>
                </a:solidFill>
              </a:rPr>
              <a:t>Digitalisierung 1. Stufe – Von </a:t>
            </a:r>
            <a:r>
              <a:rPr lang="de-DE" sz="2600" b="1" dirty="0" err="1" smtClean="0">
                <a:solidFill>
                  <a:schemeClr val="tx2"/>
                </a:solidFill>
              </a:rPr>
              <a:t>Print</a:t>
            </a:r>
            <a:r>
              <a:rPr lang="de-DE" sz="2600" b="1" dirty="0" smtClean="0">
                <a:solidFill>
                  <a:schemeClr val="tx2"/>
                </a:solidFill>
              </a:rPr>
              <a:t> zu Online</a:t>
            </a:r>
            <a:endParaRPr lang="de-DE" sz="2600" b="1" dirty="0">
              <a:solidFill>
                <a:schemeClr val="tx2"/>
              </a:solidFill>
            </a:endParaRPr>
          </a:p>
        </p:txBody>
      </p:sp>
      <p:sp>
        <p:nvSpPr>
          <p:cNvPr id="39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3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40" name="Foliennummernplatzhalter 49"/>
          <p:cNvSpPr>
            <a:spLocks noGrp="1"/>
          </p:cNvSpPr>
          <p:nvPr>
            <p:ph type="sldNum" sz="quarter" idx="4294967295"/>
          </p:nvPr>
        </p:nvSpPr>
        <p:spPr>
          <a:xfrm>
            <a:off x="755650" y="6256338"/>
            <a:ext cx="539750" cy="2873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38" name="Textfeld 37"/>
          <p:cNvSpPr txBox="1"/>
          <p:nvPr/>
        </p:nvSpPr>
        <p:spPr>
          <a:xfrm>
            <a:off x="9448800" y="-1841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3" name="Datumsplatzhalter 48"/>
          <p:cNvSpPr txBox="1">
            <a:spLocks/>
          </p:cNvSpPr>
          <p:nvPr/>
        </p:nvSpPr>
        <p:spPr bwMode="auto">
          <a:xfrm>
            <a:off x="1330325" y="6256338"/>
            <a:ext cx="12954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8" charset="0"/>
                <a:ea typeface="Arial" pitchFamily="-108" charset="0"/>
                <a:cs typeface="Arial" pitchFamily="-108" charset="0"/>
              </a:rPr>
              <a:t>16. Juni 2010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b="0" dirty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419100" y="1511300"/>
          <a:ext cx="3810000" cy="4292600"/>
        </p:xfrm>
        <a:graphic>
          <a:graphicData uri="http://schemas.openxmlformats.org/presentationml/2006/ole">
            <p:oleObj spid="_x0000_s463874" name="Diagramm" r:id="rId4" imgW="3809860" imgH="4292442" progId="MSGraph.Chart.8">
              <p:embed followColorScheme="full"/>
            </p:oleObj>
          </a:graphicData>
        </a:graphic>
      </p:graphicFrame>
      <p:sp>
        <p:nvSpPr>
          <p:cNvPr id="110597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53FC92BD-1069-7545-8319-82D9EBB19A6E}" type="slidenum">
              <a:rPr lang="de-DE" sz="120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 sz="1200">
              <a:solidFill>
                <a:schemeClr val="bg1"/>
              </a:solidFill>
            </a:endParaRPr>
          </a:p>
        </p:txBody>
      </p:sp>
      <p:sp>
        <p:nvSpPr>
          <p:cNvPr id="110607" name="Text Box 15"/>
          <p:cNvSpPr txBox="1">
            <a:spLocks noChangeArrowheads="1"/>
          </p:cNvSpPr>
          <p:nvPr/>
        </p:nvSpPr>
        <p:spPr bwMode="auto">
          <a:xfrm>
            <a:off x="774700" y="5734050"/>
            <a:ext cx="822325" cy="12223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de-DE" sz="800" b="0"/>
              <a:t>Quelle: comscore </a:t>
            </a:r>
          </a:p>
        </p:txBody>
      </p:sp>
      <p:sp>
        <p:nvSpPr>
          <p:cNvPr id="110608" name="Rectangle 17"/>
          <p:cNvSpPr>
            <a:spLocks noChangeArrowheads="1"/>
          </p:cNvSpPr>
          <p:nvPr/>
        </p:nvSpPr>
        <p:spPr bwMode="auto">
          <a:xfrm>
            <a:off x="1100138" y="1182688"/>
            <a:ext cx="2967037" cy="2127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0">
                <a:solidFill>
                  <a:schemeClr val="tx2"/>
                </a:solidFill>
              </a:rPr>
              <a:t>Unique Visitors (Deutschland, in Mio.)</a:t>
            </a:r>
          </a:p>
        </p:txBody>
      </p:sp>
      <p:pic>
        <p:nvPicPr>
          <p:cNvPr id="11061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1557338"/>
            <a:ext cx="719138" cy="2730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10614" name="Picture 22"/>
          <p:cNvPicPr>
            <a:picLocks noChangeAspect="1" noChangeArrowheads="1"/>
          </p:cNvPicPr>
          <p:nvPr/>
        </p:nvPicPr>
        <p:blipFill>
          <a:blip r:embed="rId6"/>
          <a:srcRect r="8878"/>
          <a:stretch>
            <a:fillRect/>
          </a:stretch>
        </p:blipFill>
        <p:spPr bwMode="auto">
          <a:xfrm>
            <a:off x="4067175" y="3284538"/>
            <a:ext cx="509588" cy="3698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graphicFrame>
        <p:nvGraphicFramePr>
          <p:cNvPr id="110615" name="Object 23"/>
          <p:cNvGraphicFramePr>
            <a:graphicFrameLocks noChangeAspect="1"/>
          </p:cNvGraphicFramePr>
          <p:nvPr/>
        </p:nvGraphicFramePr>
        <p:xfrm>
          <a:off x="4589463" y="1527175"/>
          <a:ext cx="3937000" cy="4432300"/>
        </p:xfrm>
        <a:graphic>
          <a:graphicData uri="http://schemas.openxmlformats.org/presentationml/2006/ole">
            <p:oleObj spid="_x0000_s463875" name="Diagramm" r:id="rId7" imgW="3936855" imgH="4432137" progId="MSGraph.Chart.8">
              <p:embed followColorScheme="full"/>
            </p:oleObj>
          </a:graphicData>
        </a:graphic>
      </p:graphicFrame>
      <p:sp>
        <p:nvSpPr>
          <p:cNvPr id="110616" name="Rectangle 17"/>
          <p:cNvSpPr>
            <a:spLocks noChangeArrowheads="1"/>
          </p:cNvSpPr>
          <p:nvPr/>
        </p:nvSpPr>
        <p:spPr bwMode="auto">
          <a:xfrm>
            <a:off x="5114925" y="1196975"/>
            <a:ext cx="3705225" cy="2127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0">
                <a:solidFill>
                  <a:schemeClr val="tx2"/>
                </a:solidFill>
              </a:rPr>
              <a:t>Monatliche Nutzungszeit (Deutschland, in Min.)</a:t>
            </a:r>
          </a:p>
        </p:txBody>
      </p:sp>
      <p:pic>
        <p:nvPicPr>
          <p:cNvPr id="110617" name="Picture 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27438" y="3860800"/>
            <a:ext cx="982662" cy="1365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11061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1013" y="1844675"/>
            <a:ext cx="719137" cy="2730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10619" name="Picture 27"/>
          <p:cNvPicPr>
            <a:picLocks noChangeAspect="1" noChangeArrowheads="1"/>
          </p:cNvPicPr>
          <p:nvPr/>
        </p:nvPicPr>
        <p:blipFill>
          <a:blip r:embed="rId6"/>
          <a:srcRect r="8878"/>
          <a:stretch>
            <a:fillRect/>
          </a:stretch>
        </p:blipFill>
        <p:spPr bwMode="auto">
          <a:xfrm>
            <a:off x="8310563" y="3922713"/>
            <a:ext cx="509587" cy="3698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110620" name="Picture 2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12088" y="4508500"/>
            <a:ext cx="982662" cy="1365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15" name="Titel 1"/>
          <p:cNvSpPr>
            <a:spLocks/>
          </p:cNvSpPr>
          <p:nvPr/>
        </p:nvSpPr>
        <p:spPr bwMode="auto">
          <a:xfrm>
            <a:off x="755650" y="539750"/>
            <a:ext cx="774541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de-DE" sz="2600" b="1" dirty="0" smtClean="0">
                <a:solidFill>
                  <a:schemeClr val="tx2"/>
                </a:solidFill>
              </a:rPr>
              <a:t>Klassische Medien und </a:t>
            </a:r>
            <a:r>
              <a:rPr lang="de-DE" sz="2600" b="1" dirty="0" err="1" smtClean="0">
                <a:solidFill>
                  <a:schemeClr val="tx2"/>
                </a:solidFill>
              </a:rPr>
              <a:t>Social</a:t>
            </a:r>
            <a:r>
              <a:rPr lang="de-DE" sz="2600" b="1" dirty="0" smtClean="0">
                <a:solidFill>
                  <a:schemeClr val="tx2"/>
                </a:solidFill>
              </a:rPr>
              <a:t> Networks</a:t>
            </a:r>
            <a:endParaRPr lang="de-DE" sz="2600" b="1" dirty="0">
              <a:solidFill>
                <a:schemeClr val="tx2"/>
              </a:solidFill>
            </a:endParaRPr>
          </a:p>
        </p:txBody>
      </p:sp>
      <p:sp>
        <p:nvSpPr>
          <p:cNvPr id="18" name="Datumsplatzhalter 48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16. Juni 2010</a:t>
            </a:r>
            <a:endParaRPr lang="de-DE" dirty="0"/>
          </a:p>
        </p:txBody>
      </p:sp>
      <p:sp>
        <p:nvSpPr>
          <p:cNvPr id="1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295400"/>
            <a:ext cx="7778750" cy="2159000"/>
          </a:xfrm>
          <a:noFill/>
        </p:spPr>
        <p:txBody>
          <a:bodyPr/>
          <a:lstStyle/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Wegfall der Vertriebserlöse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Wegfall der Alleinstellung für Inhalte z.B. durch User </a:t>
            </a:r>
            <a:r>
              <a:rPr lang="de-DE" sz="1600" dirty="0" err="1" smtClean="0"/>
              <a:t>Generated</a:t>
            </a:r>
            <a:r>
              <a:rPr lang="de-DE" sz="1600" dirty="0" smtClean="0"/>
              <a:t> </a:t>
            </a:r>
            <a:r>
              <a:rPr lang="de-DE" sz="1600" dirty="0" err="1" smtClean="0"/>
              <a:t>Content</a:t>
            </a: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Neuer Wettbewerb um Reichweite z.B. durch Marktplätze, Suchmaschinen und </a:t>
            </a:r>
            <a:r>
              <a:rPr lang="de-DE" sz="1600" dirty="0" err="1" smtClean="0"/>
              <a:t>Social</a:t>
            </a:r>
            <a:r>
              <a:rPr lang="de-DE" sz="1600" dirty="0" smtClean="0"/>
              <a:t> Networks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r>
              <a:rPr lang="de-DE" sz="1600" dirty="0" smtClean="0"/>
              <a:t>Monetarisierung der Reichweite zunehmend erfolgsbasiert auf insgesamt niedrigerem Niveau</a:t>
            </a:r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Font typeface="Arial" pitchFamily="-106" charset="0"/>
              <a:buChar char="•"/>
            </a:pPr>
            <a:endParaRPr lang="de-DE" sz="1600" dirty="0" smtClean="0"/>
          </a:p>
          <a:p>
            <a:pPr marL="180975" indent="-180975" eaLnBrk="1" hangingPunct="1">
              <a:buClr>
                <a:schemeClr val="accent2"/>
              </a:buClr>
              <a:buNone/>
            </a:pPr>
            <a:endParaRPr lang="de-DE" sz="1600" dirty="0"/>
          </a:p>
        </p:txBody>
      </p:sp>
      <p:sp>
        <p:nvSpPr>
          <p:cNvPr id="182278" name="Titel 1"/>
          <p:cNvSpPr>
            <a:spLocks/>
          </p:cNvSpPr>
          <p:nvPr/>
        </p:nvSpPr>
        <p:spPr bwMode="auto">
          <a:xfrm>
            <a:off x="755650" y="539750"/>
            <a:ext cx="774541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de-DE" sz="2600" b="1" dirty="0" smtClean="0">
                <a:solidFill>
                  <a:schemeClr val="tx2"/>
                </a:solidFill>
              </a:rPr>
              <a:t>Digitalisierung 1. Stufe – Von </a:t>
            </a:r>
            <a:r>
              <a:rPr lang="de-DE" sz="2600" b="1" dirty="0" err="1" smtClean="0">
                <a:solidFill>
                  <a:schemeClr val="tx2"/>
                </a:solidFill>
              </a:rPr>
              <a:t>Print</a:t>
            </a:r>
            <a:r>
              <a:rPr lang="de-DE" sz="2600" b="1" dirty="0" smtClean="0">
                <a:solidFill>
                  <a:schemeClr val="tx2"/>
                </a:solidFill>
              </a:rPr>
              <a:t> zu Online</a:t>
            </a:r>
            <a:endParaRPr lang="de-DE" sz="2600" b="1" dirty="0">
              <a:solidFill>
                <a:schemeClr val="tx2"/>
              </a:solidFill>
            </a:endParaRPr>
          </a:p>
        </p:txBody>
      </p:sp>
      <p:sp>
        <p:nvSpPr>
          <p:cNvPr id="39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5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40" name="Foliennummernplatzhalter 49"/>
          <p:cNvSpPr>
            <a:spLocks noGrp="1"/>
          </p:cNvSpPr>
          <p:nvPr>
            <p:ph type="sldNum" sz="quarter" idx="4294967295"/>
          </p:nvPr>
        </p:nvSpPr>
        <p:spPr>
          <a:xfrm>
            <a:off x="755650" y="6256338"/>
            <a:ext cx="539750" cy="2873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38" name="Textfeld 37"/>
          <p:cNvSpPr txBox="1"/>
          <p:nvPr/>
        </p:nvSpPr>
        <p:spPr>
          <a:xfrm>
            <a:off x="9448800" y="-1841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44" name="Rectangle 26"/>
          <p:cNvSpPr>
            <a:spLocks noChangeArrowheads="1"/>
          </p:cNvSpPr>
          <p:nvPr/>
        </p:nvSpPr>
        <p:spPr bwMode="auto">
          <a:xfrm>
            <a:off x="762000" y="4089400"/>
            <a:ext cx="7772400" cy="1676400"/>
          </a:xfrm>
          <a:prstGeom prst="rect">
            <a:avLst/>
          </a:prstGeom>
          <a:solidFill>
            <a:schemeClr val="bg2"/>
          </a:solidFill>
          <a:ln w="31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endParaRPr lang="de-DE" sz="1800" dirty="0"/>
          </a:p>
        </p:txBody>
      </p:sp>
      <p:grpSp>
        <p:nvGrpSpPr>
          <p:cNvPr id="15" name="Gruppierung 14"/>
          <p:cNvGrpSpPr/>
          <p:nvPr/>
        </p:nvGrpSpPr>
        <p:grpSpPr>
          <a:xfrm>
            <a:off x="2317750" y="3429000"/>
            <a:ext cx="4464050" cy="358775"/>
            <a:chOff x="2317750" y="3429000"/>
            <a:chExt cx="4464050" cy="358775"/>
          </a:xfrm>
        </p:grpSpPr>
        <p:sp>
          <p:nvSpPr>
            <p:cNvPr id="45" name="AutoShape 23"/>
            <p:cNvSpPr>
              <a:spLocks noChangeArrowheads="1"/>
            </p:cNvSpPr>
            <p:nvPr/>
          </p:nvSpPr>
          <p:spPr bwMode="auto">
            <a:xfrm>
              <a:off x="2317750" y="3429000"/>
              <a:ext cx="4464050" cy="358775"/>
            </a:xfrm>
            <a:prstGeom prst="downArrow">
              <a:avLst>
                <a:gd name="adj1" fmla="val 49981"/>
                <a:gd name="adj2" fmla="val 100000"/>
              </a:avLst>
            </a:prstGeom>
            <a:solidFill>
              <a:schemeClr val="accent2"/>
            </a:solidFill>
            <a:ln w="317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Text Box 24"/>
            <p:cNvSpPr txBox="1">
              <a:spLocks noChangeArrowheads="1"/>
            </p:cNvSpPr>
            <p:nvPr/>
          </p:nvSpPr>
          <p:spPr bwMode="auto">
            <a:xfrm>
              <a:off x="3962400" y="3457575"/>
              <a:ext cx="1179810" cy="21544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  <a:defRPr/>
              </a:pPr>
              <a:r>
                <a:rPr lang="de-DE" sz="1400" b="1" dirty="0" smtClean="0">
                  <a:solidFill>
                    <a:schemeClr val="accent3"/>
                  </a:solidFill>
                  <a:latin typeface="Arial" pitchFamily="-65" charset="0"/>
                  <a:ea typeface="Arial" pitchFamily="-65" charset="0"/>
                  <a:cs typeface="Arial" pitchFamily="-65" charset="0"/>
                </a:rPr>
                <a:t>Zwischenfazit</a:t>
              </a:r>
              <a:endParaRPr lang="de-DE" sz="1400" b="1" dirty="0">
                <a:solidFill>
                  <a:schemeClr val="accent3"/>
                </a:solidFill>
                <a:latin typeface="Arial" pitchFamily="-65" charset="0"/>
                <a:ea typeface="Arial" pitchFamily="-65" charset="0"/>
                <a:cs typeface="Arial" pitchFamily="-65" charset="0"/>
              </a:endParaRPr>
            </a:p>
          </p:txBody>
        </p:sp>
      </p:grp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785183" y="4220051"/>
            <a:ext cx="7749217" cy="172354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de-DE" sz="1600" b="1" dirty="0" smtClean="0"/>
              <a:t>Hochprofitable transaktionsbasierte Geschäftsmodelle</a:t>
            </a:r>
          </a:p>
          <a:p>
            <a:pPr marL="457200" indent="-457200" algn="ctr">
              <a:spcBef>
                <a:spcPct val="50000"/>
              </a:spcBef>
            </a:pPr>
            <a:r>
              <a:rPr lang="de-DE" sz="1600" b="1" dirty="0" smtClean="0"/>
              <a:t>Hohe Reichweiten in den Bereichen Inhalte und </a:t>
            </a:r>
            <a:r>
              <a:rPr lang="de-DE" sz="1600" b="1" dirty="0" err="1" smtClean="0"/>
              <a:t>Communities</a:t>
            </a:r>
            <a:endParaRPr lang="de-DE" sz="1600" b="1" dirty="0" smtClean="0"/>
          </a:p>
          <a:p>
            <a:pPr marL="457200" indent="-457200" algn="ctr">
              <a:spcBef>
                <a:spcPct val="50000"/>
              </a:spcBef>
            </a:pPr>
            <a:r>
              <a:rPr lang="de-DE" sz="1600" b="1" dirty="0" smtClean="0"/>
              <a:t>Kurze Nutzungszeiten für Konsum, lange für Kommunikation</a:t>
            </a:r>
            <a:endParaRPr lang="de-DE" sz="1600" dirty="0" smtClean="0"/>
          </a:p>
          <a:p>
            <a:pPr marL="457200" indent="-457200" algn="ctr">
              <a:spcBef>
                <a:spcPct val="50000"/>
              </a:spcBef>
            </a:pPr>
            <a:r>
              <a:rPr lang="de-DE" sz="1600" b="1" dirty="0" smtClean="0"/>
              <a:t>Unzureichende Monetarisierung von redaktionellen Inhalten durch Werbeerlöse</a:t>
            </a:r>
          </a:p>
          <a:p>
            <a:pPr marL="457200" indent="-457200">
              <a:spcBef>
                <a:spcPct val="50000"/>
              </a:spcBef>
            </a:pPr>
            <a:endParaRPr lang="de-DE" sz="1600" b="1" dirty="0"/>
          </a:p>
        </p:txBody>
      </p:sp>
      <p:sp>
        <p:nvSpPr>
          <p:cNvPr id="13" name="Datumsplatzhalter 48"/>
          <p:cNvSpPr txBox="1">
            <a:spLocks/>
          </p:cNvSpPr>
          <p:nvPr/>
        </p:nvSpPr>
        <p:spPr bwMode="auto">
          <a:xfrm>
            <a:off x="1330325" y="6256338"/>
            <a:ext cx="12954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8" charset="0"/>
                <a:ea typeface="Arial" pitchFamily="-108" charset="0"/>
                <a:cs typeface="Arial" pitchFamily="-108" charset="0"/>
              </a:rPr>
              <a:t>16. Juni 2010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b="0" dirty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BE71-5A8F-6A41-8C23-D3D12E25618D}" type="slidenum">
              <a:rPr lang="de-DE"/>
              <a:pPr/>
              <a:t>6</a:t>
            </a:fld>
            <a:endParaRPr lang="de-DE"/>
          </a:p>
        </p:txBody>
      </p:sp>
      <p:pic>
        <p:nvPicPr>
          <p:cNvPr id="923650" name="Picture 2" descr="Datei:BlackBerry 9700 Bol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0EFEB"/>
              </a:clrFrom>
              <a:clrTo>
                <a:srgbClr val="F0EFEB">
                  <a:alpha val="0"/>
                </a:srgbClr>
              </a:clrTo>
            </a:clrChange>
            <a:lum bright="32000"/>
            <a:grayscl/>
          </a:blip>
          <a:srcRect/>
          <a:stretch>
            <a:fillRect/>
          </a:stretch>
        </p:blipFill>
        <p:spPr bwMode="auto">
          <a:xfrm>
            <a:off x="7680325" y="4189413"/>
            <a:ext cx="3206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651" name="AutoShape 3"/>
          <p:cNvSpPr>
            <a:spLocks noChangeArrowheads="1"/>
          </p:cNvSpPr>
          <p:nvPr/>
        </p:nvSpPr>
        <p:spPr bwMode="auto">
          <a:xfrm>
            <a:off x="139700" y="3249613"/>
            <a:ext cx="8774113" cy="515937"/>
          </a:xfrm>
          <a:prstGeom prst="chevron">
            <a:avLst>
              <a:gd name="adj" fmla="val 81724"/>
            </a:avLst>
          </a:prstGeom>
          <a:solidFill>
            <a:srgbClr val="9C9C9C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3652" name="Picture 4" descr="Datei:Schreibmaschine continental hg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639763" y="4538663"/>
            <a:ext cx="1423987" cy="1006475"/>
          </a:xfrm>
          <a:prstGeom prst="rect">
            <a:avLst/>
          </a:prstGeom>
          <a:noFill/>
        </p:spPr>
      </p:pic>
      <p:pic>
        <p:nvPicPr>
          <p:cNvPr id="923653" name="Picture 5" descr="94_hp_vectra-vl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1F5F6"/>
              </a:clrFrom>
              <a:clrTo>
                <a:srgbClr val="F1F5F6">
                  <a:alpha val="0"/>
                </a:srgbClr>
              </a:clrTo>
            </a:clrChange>
            <a:lum bright="-4000" contrast="-4000"/>
            <a:grayscl/>
          </a:blip>
          <a:srcRect/>
          <a:stretch>
            <a:fillRect/>
          </a:stretch>
        </p:blipFill>
        <p:spPr bwMode="auto">
          <a:xfrm>
            <a:off x="5405438" y="4273550"/>
            <a:ext cx="127317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Inhaltsplatzhalter 2"/>
          <p:cNvSpPr>
            <a:spLocks/>
          </p:cNvSpPr>
          <p:nvPr/>
        </p:nvSpPr>
        <p:spPr bwMode="auto">
          <a:xfrm>
            <a:off x="100013" y="3208338"/>
            <a:ext cx="82296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Font typeface="Wingdings" pitchFamily="-111" charset="2"/>
              <a:buNone/>
            </a:pPr>
            <a:r>
              <a:rPr lang="de-DE" sz="4000" b="1">
                <a:solidFill>
                  <a:schemeClr val="bg1"/>
                </a:solidFill>
              </a:rPr>
              <a:t>   19</a:t>
            </a:r>
            <a:r>
              <a:rPr lang="de-DE" sz="4000" b="1" baseline="30000">
                <a:solidFill>
                  <a:schemeClr val="bg1"/>
                </a:solidFill>
              </a:rPr>
              <a:t>th</a:t>
            </a:r>
            <a:r>
              <a:rPr lang="de-DE" sz="4000" b="1">
                <a:solidFill>
                  <a:schemeClr val="bg1"/>
                </a:solidFill>
              </a:rPr>
              <a:t> 		 20</a:t>
            </a:r>
            <a:r>
              <a:rPr lang="de-DE" sz="4000" b="1" baseline="30000">
                <a:solidFill>
                  <a:schemeClr val="bg1"/>
                </a:solidFill>
              </a:rPr>
              <a:t>th</a:t>
            </a:r>
            <a:r>
              <a:rPr lang="de-DE" sz="4000" b="1">
                <a:solidFill>
                  <a:schemeClr val="bg1"/>
                </a:solidFill>
              </a:rPr>
              <a:t>                    21</a:t>
            </a:r>
            <a:r>
              <a:rPr lang="de-DE" sz="4000" b="1" baseline="30000">
                <a:solidFill>
                  <a:schemeClr val="bg1"/>
                </a:solidFill>
              </a:rPr>
              <a:t>th</a:t>
            </a:r>
          </a:p>
        </p:txBody>
      </p:sp>
      <p:sp>
        <p:nvSpPr>
          <p:cNvPr id="923655" name="Line 7"/>
          <p:cNvSpPr>
            <a:spLocks noChangeShapeType="1"/>
          </p:cNvSpPr>
          <p:nvPr/>
        </p:nvSpPr>
        <p:spPr bwMode="auto">
          <a:xfrm>
            <a:off x="1785938" y="5081588"/>
            <a:ext cx="36861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3656" name="Text Box 8"/>
          <p:cNvSpPr txBox="1">
            <a:spLocks noChangeArrowheads="1"/>
          </p:cNvSpPr>
          <p:nvPr/>
        </p:nvSpPr>
        <p:spPr bwMode="auto">
          <a:xfrm>
            <a:off x="166688" y="3933825"/>
            <a:ext cx="2274887" cy="365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endParaRPr lang="de-DE" sz="2400" b="1"/>
          </a:p>
        </p:txBody>
      </p:sp>
      <p:sp>
        <p:nvSpPr>
          <p:cNvPr id="923657" name="Line 9"/>
          <p:cNvSpPr>
            <a:spLocks noChangeShapeType="1"/>
          </p:cNvSpPr>
          <p:nvPr/>
        </p:nvSpPr>
        <p:spPr bwMode="auto">
          <a:xfrm>
            <a:off x="5994400" y="2992438"/>
            <a:ext cx="0" cy="10763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3658" name="Text Box 10"/>
          <p:cNvSpPr txBox="1">
            <a:spLocks noChangeArrowheads="1"/>
          </p:cNvSpPr>
          <p:nvPr/>
        </p:nvSpPr>
        <p:spPr bwMode="auto">
          <a:xfrm rot="16200000">
            <a:off x="-661193" y="4779169"/>
            <a:ext cx="2274887" cy="365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b="1"/>
              <a:t>Lean forward</a:t>
            </a:r>
          </a:p>
        </p:txBody>
      </p:sp>
      <p:sp>
        <p:nvSpPr>
          <p:cNvPr id="923659" name="Freeform 11"/>
          <p:cNvSpPr>
            <a:spLocks/>
          </p:cNvSpPr>
          <p:nvPr/>
        </p:nvSpPr>
        <p:spPr bwMode="auto">
          <a:xfrm>
            <a:off x="2185988" y="1382713"/>
            <a:ext cx="404812" cy="2605087"/>
          </a:xfrm>
          <a:custGeom>
            <a:avLst/>
            <a:gdLst/>
            <a:ahLst/>
            <a:cxnLst>
              <a:cxn ang="0">
                <a:pos x="255" y="0"/>
              </a:cxn>
              <a:cxn ang="0">
                <a:pos x="127" y="107"/>
              </a:cxn>
              <a:cxn ang="0">
                <a:pos x="147" y="187"/>
              </a:cxn>
              <a:cxn ang="0">
                <a:pos x="94" y="288"/>
              </a:cxn>
              <a:cxn ang="0">
                <a:pos x="147" y="368"/>
              </a:cxn>
              <a:cxn ang="0">
                <a:pos x="94" y="442"/>
              </a:cxn>
              <a:cxn ang="0">
                <a:pos x="154" y="495"/>
              </a:cxn>
              <a:cxn ang="0">
                <a:pos x="80" y="569"/>
              </a:cxn>
              <a:cxn ang="0">
                <a:pos x="154" y="643"/>
              </a:cxn>
              <a:cxn ang="0">
                <a:pos x="100" y="696"/>
              </a:cxn>
              <a:cxn ang="0">
                <a:pos x="147" y="777"/>
              </a:cxn>
              <a:cxn ang="0">
                <a:pos x="67" y="877"/>
              </a:cxn>
              <a:cxn ang="0">
                <a:pos x="154" y="978"/>
              </a:cxn>
              <a:cxn ang="0">
                <a:pos x="54" y="1118"/>
              </a:cxn>
              <a:cxn ang="0">
                <a:pos x="100" y="1199"/>
              </a:cxn>
              <a:cxn ang="0">
                <a:pos x="20" y="1312"/>
              </a:cxn>
              <a:cxn ang="0">
                <a:pos x="80" y="1433"/>
              </a:cxn>
              <a:cxn ang="0">
                <a:pos x="74" y="1540"/>
              </a:cxn>
              <a:cxn ang="0">
                <a:pos x="0" y="1641"/>
              </a:cxn>
            </a:cxnLst>
            <a:rect l="0" t="0" r="r" b="b"/>
            <a:pathLst>
              <a:path w="255" h="1641">
                <a:moveTo>
                  <a:pt x="255" y="0"/>
                </a:moveTo>
                <a:lnTo>
                  <a:pt x="127" y="107"/>
                </a:lnTo>
                <a:lnTo>
                  <a:pt x="147" y="187"/>
                </a:lnTo>
                <a:lnTo>
                  <a:pt x="94" y="288"/>
                </a:lnTo>
                <a:lnTo>
                  <a:pt x="147" y="368"/>
                </a:lnTo>
                <a:lnTo>
                  <a:pt x="94" y="442"/>
                </a:lnTo>
                <a:lnTo>
                  <a:pt x="154" y="495"/>
                </a:lnTo>
                <a:lnTo>
                  <a:pt x="80" y="569"/>
                </a:lnTo>
                <a:lnTo>
                  <a:pt x="154" y="643"/>
                </a:lnTo>
                <a:lnTo>
                  <a:pt x="100" y="696"/>
                </a:lnTo>
                <a:lnTo>
                  <a:pt x="147" y="777"/>
                </a:lnTo>
                <a:lnTo>
                  <a:pt x="67" y="877"/>
                </a:lnTo>
                <a:lnTo>
                  <a:pt x="154" y="978"/>
                </a:lnTo>
                <a:lnTo>
                  <a:pt x="54" y="1118"/>
                </a:lnTo>
                <a:lnTo>
                  <a:pt x="100" y="1199"/>
                </a:lnTo>
                <a:lnTo>
                  <a:pt x="20" y="1312"/>
                </a:lnTo>
                <a:lnTo>
                  <a:pt x="80" y="1433"/>
                </a:lnTo>
                <a:lnTo>
                  <a:pt x="74" y="1540"/>
                </a:lnTo>
                <a:lnTo>
                  <a:pt x="0" y="1641"/>
                </a:ln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3660" name="Freeform 12"/>
          <p:cNvSpPr>
            <a:spLocks/>
          </p:cNvSpPr>
          <p:nvPr/>
        </p:nvSpPr>
        <p:spPr bwMode="auto">
          <a:xfrm>
            <a:off x="6350000" y="4279900"/>
            <a:ext cx="361950" cy="1003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6"/>
              </a:cxn>
              <a:cxn ang="0">
                <a:pos x="48" y="520"/>
              </a:cxn>
              <a:cxn ang="0">
                <a:pos x="44" y="616"/>
              </a:cxn>
              <a:cxn ang="0">
                <a:pos x="228" y="632"/>
              </a:cxn>
              <a:cxn ang="0">
                <a:pos x="228" y="0"/>
              </a:cxn>
            </a:cxnLst>
            <a:rect l="0" t="0" r="r" b="b"/>
            <a:pathLst>
              <a:path w="228" h="632">
                <a:moveTo>
                  <a:pt x="0" y="0"/>
                </a:moveTo>
                <a:lnTo>
                  <a:pt x="0" y="356"/>
                </a:lnTo>
                <a:lnTo>
                  <a:pt x="48" y="520"/>
                </a:lnTo>
                <a:lnTo>
                  <a:pt x="44" y="616"/>
                </a:lnTo>
                <a:lnTo>
                  <a:pt x="228" y="632"/>
                </a:lnTo>
                <a:lnTo>
                  <a:pt x="228" y="0"/>
                </a:lnTo>
              </a:path>
            </a:pathLst>
          </a:custGeom>
          <a:solidFill>
            <a:schemeClr val="bg1"/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3661" name="Picture 13" descr="Apple MacBook Pro MA464LL/A 15.4&quot; Notebook PC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571" b="27299"/>
          <a:stretch>
            <a:fillRect/>
          </a:stretch>
        </p:blipFill>
        <p:spPr bwMode="auto">
          <a:xfrm>
            <a:off x="7037388" y="4600575"/>
            <a:ext cx="1657350" cy="930275"/>
          </a:xfrm>
          <a:prstGeom prst="rect">
            <a:avLst/>
          </a:prstGeom>
          <a:noFill/>
        </p:spPr>
      </p:pic>
      <p:sp>
        <p:nvSpPr>
          <p:cNvPr id="923662" name="Line 14"/>
          <p:cNvSpPr>
            <a:spLocks noChangeShapeType="1"/>
          </p:cNvSpPr>
          <p:nvPr/>
        </p:nvSpPr>
        <p:spPr bwMode="auto">
          <a:xfrm>
            <a:off x="6654800" y="5086350"/>
            <a:ext cx="552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3663" name="Line 15"/>
          <p:cNvSpPr>
            <a:spLocks noChangeShapeType="1"/>
          </p:cNvSpPr>
          <p:nvPr/>
        </p:nvSpPr>
        <p:spPr bwMode="auto">
          <a:xfrm>
            <a:off x="6670675" y="4713288"/>
            <a:ext cx="5524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3664" name="Line 16"/>
          <p:cNvSpPr>
            <a:spLocks noChangeShapeType="1"/>
          </p:cNvSpPr>
          <p:nvPr/>
        </p:nvSpPr>
        <p:spPr bwMode="auto">
          <a:xfrm>
            <a:off x="1839913" y="892175"/>
            <a:ext cx="53752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3665" name="Text Box 17"/>
          <p:cNvSpPr txBox="1">
            <a:spLocks noChangeArrowheads="1"/>
          </p:cNvSpPr>
          <p:nvPr/>
        </p:nvSpPr>
        <p:spPr bwMode="auto">
          <a:xfrm rot="16200000">
            <a:off x="-664368" y="1408906"/>
            <a:ext cx="2274888" cy="365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b="1"/>
              <a:t>Lean back</a:t>
            </a:r>
          </a:p>
        </p:txBody>
      </p:sp>
      <p:sp>
        <p:nvSpPr>
          <p:cNvPr id="923667" name="Line 19"/>
          <p:cNvSpPr>
            <a:spLocks noChangeShapeType="1"/>
          </p:cNvSpPr>
          <p:nvPr/>
        </p:nvSpPr>
        <p:spPr bwMode="auto">
          <a:xfrm>
            <a:off x="4092575" y="1641475"/>
            <a:ext cx="31226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3668" name="Picture 20"/>
          <p:cNvPicPr>
            <a:picLocks noChangeAspect="1" noChangeArrowheads="1"/>
          </p:cNvPicPr>
          <p:nvPr/>
        </p:nvPicPr>
        <p:blipFill>
          <a:blip r:embed="rId9">
            <a:lum bright="10000"/>
            <a:grayscl/>
          </a:blip>
          <a:srcRect/>
          <a:stretch>
            <a:fillRect/>
          </a:stretch>
        </p:blipFill>
        <p:spPr bwMode="auto">
          <a:xfrm>
            <a:off x="3024188" y="1177925"/>
            <a:ext cx="990600" cy="9906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923669" name="Line 21"/>
          <p:cNvSpPr>
            <a:spLocks noChangeShapeType="1"/>
          </p:cNvSpPr>
          <p:nvPr/>
        </p:nvSpPr>
        <p:spPr bwMode="auto">
          <a:xfrm>
            <a:off x="5187950" y="2428875"/>
            <a:ext cx="2027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3670" name="Picture 22"/>
          <p:cNvPicPr>
            <a:picLocks noChangeAspect="1" noChangeArrowheads="1"/>
          </p:cNvPicPr>
          <p:nvPr/>
        </p:nvPicPr>
        <p:blipFill>
          <a:blip r:embed="rId10">
            <a:lum bright="10000"/>
            <a:grayscl/>
          </a:blip>
          <a:srcRect t="2989"/>
          <a:stretch>
            <a:fillRect/>
          </a:stretch>
        </p:blipFill>
        <p:spPr bwMode="auto">
          <a:xfrm>
            <a:off x="4032250" y="1698625"/>
            <a:ext cx="1152525" cy="13271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923671" name="Text Box 23"/>
          <p:cNvSpPr txBox="1">
            <a:spLocks noChangeArrowheads="1"/>
          </p:cNvSpPr>
          <p:nvPr/>
        </p:nvSpPr>
        <p:spPr bwMode="auto">
          <a:xfrm>
            <a:off x="3556000" y="3556000"/>
            <a:ext cx="1066800" cy="1825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century</a:t>
            </a:r>
          </a:p>
        </p:txBody>
      </p:sp>
      <p:pic>
        <p:nvPicPr>
          <p:cNvPr id="923672" name="Bild 10"/>
          <p:cNvPicPr>
            <a:picLocks noChangeAspect="1"/>
          </p:cNvPicPr>
          <p:nvPr/>
        </p:nvPicPr>
        <p:blipFill>
          <a:blip r:embed="rId11"/>
          <a:srcRect r="51541"/>
          <a:stretch>
            <a:fillRect/>
          </a:stretch>
        </p:blipFill>
        <p:spPr bwMode="auto">
          <a:xfrm>
            <a:off x="7848600" y="447675"/>
            <a:ext cx="6985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675" name="Line 27"/>
          <p:cNvSpPr>
            <a:spLocks noChangeShapeType="1"/>
          </p:cNvSpPr>
          <p:nvPr/>
        </p:nvSpPr>
        <p:spPr bwMode="auto">
          <a:xfrm flipV="1">
            <a:off x="7874000" y="2979738"/>
            <a:ext cx="0" cy="10255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23679" name="Picture 3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5400000">
            <a:off x="546894" y="426244"/>
            <a:ext cx="1298575" cy="8937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27" name="Picture 2" descr="10039422_3657cbc7d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43800" y="774136"/>
            <a:ext cx="304800" cy="55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Datumsplatzhalter 48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16. Juni 2010</a:t>
            </a:r>
            <a:endParaRPr lang="de-DE" dirty="0"/>
          </a:p>
        </p:txBody>
      </p:sp>
      <p:sp>
        <p:nvSpPr>
          <p:cNvPr id="3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25" y="1865313"/>
            <a:ext cx="118427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0038" y="1897063"/>
            <a:ext cx="996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0" name="Rectangle 22"/>
          <p:cNvSpPr>
            <a:spLocks noChangeArrowheads="1"/>
          </p:cNvSpPr>
          <p:nvPr/>
        </p:nvSpPr>
        <p:spPr bwMode="auto">
          <a:xfrm>
            <a:off x="3348038" y="1458913"/>
            <a:ext cx="2376487" cy="4418012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endParaRPr lang="de-DE" sz="1800"/>
          </a:p>
        </p:txBody>
      </p:sp>
      <p:sp>
        <p:nvSpPr>
          <p:cNvPr id="142341" name="Rectangle 21"/>
          <p:cNvSpPr>
            <a:spLocks noChangeArrowheads="1"/>
          </p:cNvSpPr>
          <p:nvPr/>
        </p:nvSpPr>
        <p:spPr bwMode="auto">
          <a:xfrm>
            <a:off x="827088" y="1458913"/>
            <a:ext cx="2376487" cy="4418012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endParaRPr lang="de-DE" sz="1800"/>
          </a:p>
        </p:txBody>
      </p:sp>
      <p:pic>
        <p:nvPicPr>
          <p:cNvPr id="142343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9167" y="4572000"/>
            <a:ext cx="1192833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19" name="Text Box 23"/>
          <p:cNvSpPr txBox="1">
            <a:spLocks noChangeArrowheads="1"/>
          </p:cNvSpPr>
          <p:nvPr/>
        </p:nvSpPr>
        <p:spPr bwMode="auto">
          <a:xfrm rot="16200000">
            <a:off x="-130175" y="2441576"/>
            <a:ext cx="2251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accent2"/>
                </a:solidFill>
                <a:latin typeface="Arial" pitchFamily="-108" charset="0"/>
                <a:ea typeface="Arial" pitchFamily="-108" charset="0"/>
                <a:cs typeface="Arial" pitchFamily="-108" charset="0"/>
              </a:rPr>
              <a:t>Handys / Smartphones</a:t>
            </a:r>
          </a:p>
        </p:txBody>
      </p:sp>
      <p:sp>
        <p:nvSpPr>
          <p:cNvPr id="413720" name="Text Box 24"/>
          <p:cNvSpPr txBox="1">
            <a:spLocks noChangeArrowheads="1"/>
          </p:cNvSpPr>
          <p:nvPr/>
        </p:nvSpPr>
        <p:spPr bwMode="auto">
          <a:xfrm rot="16200000">
            <a:off x="3091657" y="1740694"/>
            <a:ext cx="849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accent2"/>
                </a:solidFill>
                <a:latin typeface="Arial" pitchFamily="-108" charset="0"/>
                <a:ea typeface="Arial" pitchFamily="-108" charset="0"/>
                <a:cs typeface="Arial" pitchFamily="-108" charset="0"/>
              </a:rPr>
              <a:t>Tablets</a:t>
            </a:r>
          </a:p>
        </p:txBody>
      </p:sp>
      <p:sp>
        <p:nvSpPr>
          <p:cNvPr id="413721" name="Text Box 25"/>
          <p:cNvSpPr txBox="1">
            <a:spLocks noChangeArrowheads="1"/>
          </p:cNvSpPr>
          <p:nvPr/>
        </p:nvSpPr>
        <p:spPr bwMode="auto">
          <a:xfrm>
            <a:off x="1547813" y="1431925"/>
            <a:ext cx="14503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600" u="sng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Schrittmacher</a:t>
            </a:r>
            <a:endParaRPr lang="de-DE" sz="1600" u="sng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413722" name="Text Box 26"/>
          <p:cNvSpPr txBox="1">
            <a:spLocks noChangeArrowheads="1"/>
          </p:cNvSpPr>
          <p:nvPr/>
        </p:nvSpPr>
        <p:spPr bwMode="auto">
          <a:xfrm>
            <a:off x="4070350" y="1431925"/>
            <a:ext cx="14503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600" u="sng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Schrittmacher</a:t>
            </a:r>
            <a:endParaRPr lang="de-DE" sz="1600" u="sng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413723" name="Text Box 27"/>
          <p:cNvSpPr txBox="1">
            <a:spLocks noChangeArrowheads="1"/>
          </p:cNvSpPr>
          <p:nvPr/>
        </p:nvSpPr>
        <p:spPr bwMode="auto">
          <a:xfrm>
            <a:off x="1606550" y="3687763"/>
            <a:ext cx="1268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600" u="sng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Alternativen</a:t>
            </a:r>
            <a:endParaRPr lang="de-DE" sz="1600" u="sng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413724" name="Text Box 28"/>
          <p:cNvSpPr txBox="1">
            <a:spLocks noChangeArrowheads="1"/>
          </p:cNvSpPr>
          <p:nvPr/>
        </p:nvSpPr>
        <p:spPr bwMode="auto">
          <a:xfrm>
            <a:off x="4067175" y="3687763"/>
            <a:ext cx="1268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600" u="sng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Alternativen</a:t>
            </a:r>
            <a:endParaRPr lang="de-DE" sz="1600" u="sng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pic>
        <p:nvPicPr>
          <p:cNvPr id="142350" name="Picture 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9113" y="2205038"/>
            <a:ext cx="70802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51" name="Picture 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2025" y="4446588"/>
            <a:ext cx="5143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52" name="Picture 33" descr="palm-p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1025" y="4508500"/>
            <a:ext cx="523875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30" name="Text Box 34"/>
          <p:cNvSpPr txBox="1">
            <a:spLocks noChangeArrowheads="1"/>
          </p:cNvSpPr>
          <p:nvPr/>
        </p:nvSpPr>
        <p:spPr bwMode="auto">
          <a:xfrm>
            <a:off x="798513" y="5337175"/>
            <a:ext cx="879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1000" b="1">
                <a:latin typeface="Arial" pitchFamily="-108" charset="0"/>
                <a:ea typeface="Arial" pitchFamily="-108" charset="0"/>
                <a:cs typeface="Arial" pitchFamily="-108" charset="0"/>
              </a:rPr>
              <a:t>Nexus One </a:t>
            </a:r>
            <a:br>
              <a:rPr lang="de-DE" sz="1000" b="1">
                <a:latin typeface="Arial" pitchFamily="-108" charset="0"/>
                <a:ea typeface="Arial" pitchFamily="-108" charset="0"/>
                <a:cs typeface="Arial" pitchFamily="-108" charset="0"/>
              </a:rPr>
            </a:br>
            <a:r>
              <a:rPr lang="de-DE" sz="1000" b="1">
                <a:latin typeface="Arial" pitchFamily="-108" charset="0"/>
                <a:ea typeface="Arial" pitchFamily="-108" charset="0"/>
                <a:cs typeface="Arial" pitchFamily="-108" charset="0"/>
              </a:rPr>
              <a:t>(Google)</a:t>
            </a:r>
          </a:p>
        </p:txBody>
      </p:sp>
      <p:sp>
        <p:nvSpPr>
          <p:cNvPr id="413731" name="Text Box 35"/>
          <p:cNvSpPr txBox="1">
            <a:spLocks noChangeArrowheads="1"/>
          </p:cNvSpPr>
          <p:nvPr/>
        </p:nvSpPr>
        <p:spPr bwMode="auto">
          <a:xfrm>
            <a:off x="1730375" y="5335588"/>
            <a:ext cx="723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000" b="1">
                <a:latin typeface="Arial" pitchFamily="-108" charset="0"/>
                <a:ea typeface="Arial" pitchFamily="-108" charset="0"/>
                <a:cs typeface="Arial" pitchFamily="-108" charset="0"/>
              </a:rPr>
              <a:t>Palm Pre</a:t>
            </a:r>
          </a:p>
        </p:txBody>
      </p:sp>
      <p:sp>
        <p:nvSpPr>
          <p:cNvPr id="413732" name="Text Box 36"/>
          <p:cNvSpPr txBox="1">
            <a:spLocks noChangeArrowheads="1"/>
          </p:cNvSpPr>
          <p:nvPr/>
        </p:nvSpPr>
        <p:spPr bwMode="auto">
          <a:xfrm>
            <a:off x="1828800" y="3251200"/>
            <a:ext cx="606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000" b="1">
                <a:latin typeface="Arial" pitchFamily="-108" charset="0"/>
                <a:ea typeface="Arial" pitchFamily="-108" charset="0"/>
                <a:cs typeface="Arial" pitchFamily="-108" charset="0"/>
              </a:rPr>
              <a:t>iPhone</a:t>
            </a:r>
          </a:p>
        </p:txBody>
      </p:sp>
      <p:sp>
        <p:nvSpPr>
          <p:cNvPr id="413733" name="Text Box 37"/>
          <p:cNvSpPr txBox="1">
            <a:spLocks noChangeArrowheads="1"/>
          </p:cNvSpPr>
          <p:nvPr/>
        </p:nvSpPr>
        <p:spPr bwMode="auto">
          <a:xfrm>
            <a:off x="4395788" y="33321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000" b="1">
                <a:latin typeface="Arial" pitchFamily="-108" charset="0"/>
                <a:ea typeface="Arial" pitchFamily="-108" charset="0"/>
                <a:cs typeface="Arial" pitchFamily="-108" charset="0"/>
              </a:rPr>
              <a:t>iPad</a:t>
            </a:r>
          </a:p>
        </p:txBody>
      </p:sp>
      <p:sp>
        <p:nvSpPr>
          <p:cNvPr id="413734" name="Text Box 38"/>
          <p:cNvSpPr txBox="1">
            <a:spLocks noChangeArrowheads="1"/>
          </p:cNvSpPr>
          <p:nvPr/>
        </p:nvSpPr>
        <p:spPr bwMode="auto">
          <a:xfrm>
            <a:off x="3733800" y="5461000"/>
            <a:ext cx="719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1000" b="1" dirty="0" err="1" smtClean="0">
                <a:latin typeface="Arial" pitchFamily="-108" charset="0"/>
                <a:ea typeface="Arial" pitchFamily="-108" charset="0"/>
                <a:cs typeface="Arial" pitchFamily="-108" charset="0"/>
              </a:rPr>
              <a:t>WeTab</a:t>
            </a:r>
            <a:endParaRPr lang="de-DE" sz="1000" b="1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413735" name="Text Box 39"/>
          <p:cNvSpPr txBox="1">
            <a:spLocks noChangeArrowheads="1"/>
          </p:cNvSpPr>
          <p:nvPr/>
        </p:nvSpPr>
        <p:spPr bwMode="auto">
          <a:xfrm>
            <a:off x="2555875" y="4984750"/>
            <a:ext cx="568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400" dirty="0" err="1">
                <a:latin typeface="Arial" pitchFamily="-65" charset="0"/>
                <a:ea typeface="Arial" pitchFamily="-65" charset="0"/>
                <a:cs typeface="Arial" pitchFamily="-65" charset="0"/>
              </a:rPr>
              <a:t>uvm</a:t>
            </a:r>
            <a:r>
              <a:rPr lang="de-DE" sz="1400" dirty="0">
                <a:latin typeface="Arial" pitchFamily="-65" charset="0"/>
                <a:ea typeface="Arial" pitchFamily="-65" charset="0"/>
                <a:cs typeface="Arial" pitchFamily="-65" charset="0"/>
              </a:rPr>
              <a:t>.</a:t>
            </a:r>
          </a:p>
        </p:txBody>
      </p:sp>
      <p:sp>
        <p:nvSpPr>
          <p:cNvPr id="142359" name="Rectangle 22"/>
          <p:cNvSpPr>
            <a:spLocks noChangeArrowheads="1"/>
          </p:cNvSpPr>
          <p:nvPr/>
        </p:nvSpPr>
        <p:spPr bwMode="auto">
          <a:xfrm>
            <a:off x="5867400" y="1458913"/>
            <a:ext cx="2376488" cy="4418012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endParaRPr lang="de-DE" sz="1800"/>
          </a:p>
        </p:txBody>
      </p:sp>
      <p:sp>
        <p:nvSpPr>
          <p:cNvPr id="2" name="Text Box 24"/>
          <p:cNvSpPr txBox="1">
            <a:spLocks noChangeArrowheads="1"/>
          </p:cNvSpPr>
          <p:nvPr/>
        </p:nvSpPr>
        <p:spPr bwMode="auto">
          <a:xfrm rot="16200000">
            <a:off x="5554662" y="1797051"/>
            <a:ext cx="962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accent2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eReader</a:t>
            </a:r>
          </a:p>
        </p:txBody>
      </p:sp>
      <p:sp>
        <p:nvSpPr>
          <p:cNvPr id="3" name="Text Box 26"/>
          <p:cNvSpPr txBox="1">
            <a:spLocks noChangeArrowheads="1"/>
          </p:cNvSpPr>
          <p:nvPr/>
        </p:nvSpPr>
        <p:spPr bwMode="auto">
          <a:xfrm>
            <a:off x="6588125" y="1436688"/>
            <a:ext cx="14503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600" u="sng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Schrittmacher</a:t>
            </a:r>
            <a:endParaRPr lang="de-DE" sz="1600" u="sng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6588125" y="3692525"/>
            <a:ext cx="1268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600" u="sng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Alternativen</a:t>
            </a:r>
            <a:endParaRPr lang="de-DE" sz="1600" u="sng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6554788" y="3338513"/>
            <a:ext cx="11858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000" b="1">
                <a:latin typeface="Arial" pitchFamily="-65" charset="0"/>
                <a:ea typeface="Arial" pitchFamily="-65" charset="0"/>
                <a:cs typeface="Arial" pitchFamily="-65" charset="0"/>
              </a:rPr>
              <a:t>Kindle (Amazon)</a:t>
            </a:r>
          </a:p>
        </p:txBody>
      </p:sp>
      <p:pic>
        <p:nvPicPr>
          <p:cNvPr id="142364" name="Picture 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2500" y="4292600"/>
            <a:ext cx="696913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6061075" y="5338763"/>
            <a:ext cx="63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1000" b="1">
                <a:latin typeface="Arial" pitchFamily="-65" charset="0"/>
                <a:ea typeface="Arial" pitchFamily="-65" charset="0"/>
                <a:cs typeface="Arial" pitchFamily="-65" charset="0"/>
              </a:rPr>
              <a:t>Sony </a:t>
            </a:r>
            <a:br>
              <a:rPr lang="de-DE" sz="1000" b="1">
                <a:latin typeface="Arial" pitchFamily="-65" charset="0"/>
                <a:ea typeface="Arial" pitchFamily="-65" charset="0"/>
                <a:cs typeface="Arial" pitchFamily="-65" charset="0"/>
              </a:rPr>
            </a:br>
            <a:r>
              <a:rPr lang="de-DE" sz="1000" b="1">
                <a:latin typeface="Arial" pitchFamily="-65" charset="0"/>
                <a:ea typeface="Arial" pitchFamily="-65" charset="0"/>
                <a:cs typeface="Arial" pitchFamily="-65" charset="0"/>
              </a:rPr>
              <a:t>(Thalia)</a:t>
            </a:r>
          </a:p>
        </p:txBody>
      </p:sp>
      <p:pic>
        <p:nvPicPr>
          <p:cNvPr id="142366" name="Picture 3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18313" y="4365625"/>
            <a:ext cx="7778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7000875" y="5337175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1000" b="1">
                <a:latin typeface="Arial" pitchFamily="-65" charset="0"/>
                <a:ea typeface="Arial" pitchFamily="-65" charset="0"/>
                <a:cs typeface="Arial" pitchFamily="-65" charset="0"/>
              </a:rPr>
              <a:t>iRex</a:t>
            </a:r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7661275" y="4994275"/>
            <a:ext cx="568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1400">
                <a:latin typeface="Arial" pitchFamily="-65" charset="0"/>
                <a:ea typeface="Arial" pitchFamily="-65" charset="0"/>
                <a:cs typeface="Arial" pitchFamily="-65" charset="0"/>
              </a:rPr>
              <a:t>uvm.</a:t>
            </a:r>
          </a:p>
        </p:txBody>
      </p:sp>
      <p:pic>
        <p:nvPicPr>
          <p:cNvPr id="40" name="Bild 39"/>
          <p:cNvPicPr>
            <a:picLocks noChangeAspect="1"/>
          </p:cNvPicPr>
          <p:nvPr/>
        </p:nvPicPr>
        <p:blipFill>
          <a:blip r:embed="rId10"/>
          <a:srcRect t="10112" r="29310" b="8989"/>
          <a:stretch>
            <a:fillRect/>
          </a:stretch>
        </p:blipFill>
        <p:spPr>
          <a:xfrm>
            <a:off x="4597334" y="4648200"/>
            <a:ext cx="1104966" cy="697682"/>
          </a:xfrm>
          <a:prstGeom prst="rect">
            <a:avLst/>
          </a:prstGeom>
        </p:spPr>
      </p:pic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4800600" y="5461000"/>
            <a:ext cx="719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1000" b="1" dirty="0" err="1" smtClean="0">
                <a:latin typeface="Arial" pitchFamily="-108" charset="0"/>
                <a:ea typeface="Arial" pitchFamily="-108" charset="0"/>
                <a:cs typeface="Arial" pitchFamily="-108" charset="0"/>
              </a:rPr>
              <a:t>hp</a:t>
            </a:r>
            <a:r>
              <a:rPr lang="de-DE" sz="1000" b="1" dirty="0" smtClean="0">
                <a:latin typeface="Arial" pitchFamily="-108" charset="0"/>
                <a:ea typeface="Arial" pitchFamily="-108" charset="0"/>
                <a:cs typeface="Arial" pitchFamily="-108" charset="0"/>
              </a:rPr>
              <a:t> </a:t>
            </a:r>
            <a:r>
              <a:rPr lang="de-DE" sz="1000" b="1" dirty="0" err="1" smtClean="0">
                <a:latin typeface="Arial" pitchFamily="-108" charset="0"/>
                <a:ea typeface="Arial" pitchFamily="-108" charset="0"/>
                <a:cs typeface="Arial" pitchFamily="-108" charset="0"/>
              </a:rPr>
              <a:t>Slate</a:t>
            </a:r>
            <a:endParaRPr lang="de-DE" sz="1000" b="1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42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7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43" name="Foliennummernplatzhalter 49"/>
          <p:cNvSpPr>
            <a:spLocks noGrp="1"/>
          </p:cNvSpPr>
          <p:nvPr>
            <p:ph type="sldNum" sz="quarter" idx="12"/>
          </p:nvPr>
        </p:nvSpPr>
        <p:spPr>
          <a:xfrm>
            <a:off x="755650" y="6256338"/>
            <a:ext cx="539750" cy="287337"/>
          </a:xfr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44" name="Datumsplatzhalter 48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Juni 2010</a:t>
            </a:r>
            <a:endParaRPr lang="de-DE" dirty="0"/>
          </a:p>
        </p:txBody>
      </p:sp>
      <p:sp>
        <p:nvSpPr>
          <p:cNvPr id="45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39" name="Titel 1"/>
          <p:cNvSpPr>
            <a:spLocks/>
          </p:cNvSpPr>
          <p:nvPr/>
        </p:nvSpPr>
        <p:spPr bwMode="auto">
          <a:xfrm>
            <a:off x="755650" y="539750"/>
            <a:ext cx="81597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de-DE" sz="2600" b="1" dirty="0" smtClean="0">
                <a:solidFill>
                  <a:schemeClr val="tx2"/>
                </a:solidFill>
              </a:rPr>
              <a:t>Digitalisierung 2. Stufe – Dedizierte (mobile) Geräte</a:t>
            </a:r>
          </a:p>
          <a:p>
            <a:endParaRPr lang="de-DE" sz="2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6"/>
          <p:cNvSpPr>
            <a:spLocks noChangeArrowheads="1"/>
          </p:cNvSpPr>
          <p:nvPr/>
        </p:nvSpPr>
        <p:spPr bwMode="auto">
          <a:xfrm>
            <a:off x="914400" y="4318000"/>
            <a:ext cx="4343400" cy="1558925"/>
          </a:xfrm>
          <a:prstGeom prst="rect">
            <a:avLst/>
          </a:prstGeom>
          <a:solidFill>
            <a:schemeClr val="bg2"/>
          </a:solidFill>
          <a:ln w="31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endParaRPr lang="de-DE" sz="1800"/>
          </a:p>
        </p:txBody>
      </p:sp>
      <p:sp>
        <p:nvSpPr>
          <p:cNvPr id="143363" name="AutoShape 23"/>
          <p:cNvSpPr>
            <a:spLocks noChangeArrowheads="1"/>
          </p:cNvSpPr>
          <p:nvPr/>
        </p:nvSpPr>
        <p:spPr bwMode="auto">
          <a:xfrm>
            <a:off x="892175" y="3886200"/>
            <a:ext cx="4464050" cy="358775"/>
          </a:xfrm>
          <a:prstGeom prst="downArrow">
            <a:avLst>
              <a:gd name="adj1" fmla="val 49981"/>
              <a:gd name="adj2" fmla="val 100000"/>
            </a:avLst>
          </a:prstGeom>
          <a:solidFill>
            <a:schemeClr val="accent2"/>
          </a:solidFill>
          <a:ln w="31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de-DE" sz="1800"/>
          </a:p>
        </p:txBody>
      </p:sp>
      <p:sp>
        <p:nvSpPr>
          <p:cNvPr id="131076" name="Text Box 24"/>
          <p:cNvSpPr txBox="1">
            <a:spLocks noChangeArrowheads="1"/>
          </p:cNvSpPr>
          <p:nvPr/>
        </p:nvSpPr>
        <p:spPr bwMode="auto">
          <a:xfrm>
            <a:off x="2514600" y="3911600"/>
            <a:ext cx="1100624" cy="21544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  <a:defRPr/>
            </a:pPr>
            <a:r>
              <a:rPr lang="de-DE" sz="1400" b="1" dirty="0">
                <a:solidFill>
                  <a:schemeClr val="accent3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Was ist</a:t>
            </a:r>
            <a:r>
              <a:rPr lang="de-DE" sz="1400" b="1" dirty="0" smtClean="0">
                <a:solidFill>
                  <a:schemeClr val="accent3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 neu?</a:t>
            </a:r>
            <a:endParaRPr lang="de-DE" sz="1400" b="1" dirty="0">
              <a:solidFill>
                <a:schemeClr val="accent3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3365" name="Text Box 25"/>
          <p:cNvSpPr txBox="1">
            <a:spLocks noChangeArrowheads="1"/>
          </p:cNvSpPr>
          <p:nvPr/>
        </p:nvSpPr>
        <p:spPr bwMode="auto">
          <a:xfrm>
            <a:off x="1524000" y="4343400"/>
            <a:ext cx="3270126" cy="186204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</a:pPr>
            <a:r>
              <a:rPr lang="de-DE" sz="1600" b="1" dirty="0" smtClean="0"/>
              <a:t>Bedienung/User Interface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</a:pPr>
            <a:r>
              <a:rPr lang="de-DE" sz="1600" b="1" dirty="0" err="1"/>
              <a:t>App-Ökonomie</a:t>
            </a:r>
            <a:r>
              <a:rPr lang="de-DE" sz="1600" dirty="0" smtClean="0"/>
              <a:t> 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</a:pPr>
            <a:r>
              <a:rPr lang="de-DE" sz="1600" b="1" dirty="0"/>
              <a:t>Persönliche Geräte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</a:pPr>
            <a:r>
              <a:rPr lang="de-DE" sz="1600" b="1" dirty="0" err="1"/>
              <a:t>Always</a:t>
            </a:r>
            <a:r>
              <a:rPr lang="de-DE" sz="1600" b="1" dirty="0" smtClean="0"/>
              <a:t> online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</a:pPr>
            <a:r>
              <a:rPr lang="de-DE" sz="1600" b="1" dirty="0" smtClean="0"/>
              <a:t>Flexible Nutzungssituationen </a:t>
            </a:r>
          </a:p>
          <a:p>
            <a:pPr marL="457200" indent="-457200">
              <a:spcBef>
                <a:spcPts val="600"/>
              </a:spcBef>
            </a:pPr>
            <a:endParaRPr lang="de-DE" sz="1600" b="1" dirty="0"/>
          </a:p>
        </p:txBody>
      </p:sp>
      <p:sp>
        <p:nvSpPr>
          <p:cNvPr id="17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8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18" name="Foliennummernplatzhalter 49"/>
          <p:cNvSpPr>
            <a:spLocks noGrp="1"/>
          </p:cNvSpPr>
          <p:nvPr>
            <p:ph type="sldNum" sz="quarter" idx="12"/>
          </p:nvPr>
        </p:nvSpPr>
        <p:spPr>
          <a:xfrm>
            <a:off x="755650" y="6256338"/>
            <a:ext cx="539750" cy="287337"/>
          </a:xfr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19" name="Datumsplatzhalter 48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Juni 2010</a:t>
            </a:r>
            <a:endParaRPr lang="de-DE" dirty="0"/>
          </a:p>
        </p:txBody>
      </p:sp>
      <p:sp>
        <p:nvSpPr>
          <p:cNvPr id="2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pic>
        <p:nvPicPr>
          <p:cNvPr id="21" name="Bild 20" descr="Bild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18530"/>
            <a:ext cx="4594944" cy="2767670"/>
          </a:xfrm>
          <a:prstGeom prst="rect">
            <a:avLst/>
          </a:prstGeom>
        </p:spPr>
      </p:pic>
      <p:sp>
        <p:nvSpPr>
          <p:cNvPr id="13" name="AutoShape 23"/>
          <p:cNvSpPr>
            <a:spLocks noChangeArrowheads="1"/>
          </p:cNvSpPr>
          <p:nvPr/>
        </p:nvSpPr>
        <p:spPr bwMode="auto">
          <a:xfrm rot="16200000">
            <a:off x="4841084" y="4912518"/>
            <a:ext cx="1649412" cy="358775"/>
          </a:xfrm>
          <a:prstGeom prst="downArrow">
            <a:avLst>
              <a:gd name="adj1" fmla="val 49981"/>
              <a:gd name="adj2" fmla="val 100000"/>
            </a:avLst>
          </a:prstGeom>
          <a:solidFill>
            <a:schemeClr val="accent2"/>
          </a:solidFill>
          <a:ln w="317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de-DE" sz="1800"/>
          </a:p>
        </p:txBody>
      </p:sp>
      <p:sp>
        <p:nvSpPr>
          <p:cNvPr id="14" name="Textfeld 13"/>
          <p:cNvSpPr txBox="1"/>
          <p:nvPr/>
        </p:nvSpPr>
        <p:spPr>
          <a:xfrm>
            <a:off x="5943600" y="4763869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Chance für bezahlte redaktionelle Angebote</a:t>
            </a:r>
            <a:endParaRPr lang="de-DE" sz="1600" dirty="0"/>
          </a:p>
        </p:txBody>
      </p:sp>
      <p:sp>
        <p:nvSpPr>
          <p:cNvPr id="15" name="Titel 1"/>
          <p:cNvSpPr>
            <a:spLocks/>
          </p:cNvSpPr>
          <p:nvPr/>
        </p:nvSpPr>
        <p:spPr bwMode="auto">
          <a:xfrm>
            <a:off x="755650" y="539750"/>
            <a:ext cx="81597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de-DE" sz="2600" b="1" dirty="0" smtClean="0">
                <a:solidFill>
                  <a:schemeClr val="tx2"/>
                </a:solidFill>
              </a:rPr>
              <a:t>Digitalisierung 2. Stufe – Dedizierte (mobile) Geräte</a:t>
            </a:r>
          </a:p>
          <a:p>
            <a:endParaRPr lang="de-DE" sz="2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iPhone</a:t>
            </a:r>
            <a:r>
              <a:rPr lang="de-DE" dirty="0" smtClean="0"/>
              <a:t> war/ist erste relevante Medien-Plattform</a:t>
            </a:r>
            <a:endParaRPr lang="de-DE" dirty="0"/>
          </a:p>
        </p:txBody>
      </p:sp>
      <p:sp>
        <p:nvSpPr>
          <p:cNvPr id="181254" name="Line 4"/>
          <p:cNvSpPr>
            <a:spLocks noChangeShapeType="1"/>
          </p:cNvSpPr>
          <p:nvPr/>
        </p:nvSpPr>
        <p:spPr bwMode="auto">
          <a:xfrm>
            <a:off x="3125788" y="1700213"/>
            <a:ext cx="0" cy="386715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1255" name="Line 5"/>
          <p:cNvSpPr>
            <a:spLocks noChangeShapeType="1"/>
          </p:cNvSpPr>
          <p:nvPr/>
        </p:nvSpPr>
        <p:spPr bwMode="auto">
          <a:xfrm>
            <a:off x="6000750" y="1700213"/>
            <a:ext cx="0" cy="386715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561975" y="1687513"/>
            <a:ext cx="2378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400" b="1" dirty="0">
                <a:latin typeface="Arial" pitchFamily="-65" charset="0"/>
                <a:ea typeface="Arial" pitchFamily="-65" charset="0"/>
                <a:cs typeface="Arial" pitchFamily="-65" charset="0"/>
              </a:rPr>
              <a:t>Marktanteil </a:t>
            </a:r>
            <a:br>
              <a:rPr lang="de-DE" sz="1400" b="1" dirty="0">
                <a:latin typeface="Arial" pitchFamily="-65" charset="0"/>
                <a:ea typeface="Arial" pitchFamily="-65" charset="0"/>
                <a:cs typeface="Arial" pitchFamily="-65" charset="0"/>
              </a:rPr>
            </a:br>
            <a:r>
              <a:rPr lang="de-DE" sz="1400" b="1" dirty="0">
                <a:latin typeface="Arial" pitchFamily="-65" charset="0"/>
                <a:ea typeface="Arial" pitchFamily="-65" charset="0"/>
                <a:cs typeface="Arial" pitchFamily="-65" charset="0"/>
              </a:rPr>
              <a:t>Smartphones</a:t>
            </a:r>
            <a:r>
              <a:rPr lang="de-DE" sz="1400" b="1" baseline="30000" dirty="0">
                <a:latin typeface="Arial" pitchFamily="-65" charset="0"/>
                <a:ea typeface="Arial" pitchFamily="-65" charset="0"/>
                <a:cs typeface="Arial" pitchFamily="-65" charset="0"/>
              </a:rPr>
              <a:t>1)</a:t>
            </a:r>
          </a:p>
        </p:txBody>
      </p:sp>
      <p:sp>
        <p:nvSpPr>
          <p:cNvPr id="181257" name="Rectangle 7"/>
          <p:cNvSpPr>
            <a:spLocks noChangeArrowheads="1"/>
          </p:cNvSpPr>
          <p:nvPr/>
        </p:nvSpPr>
        <p:spPr bwMode="auto">
          <a:xfrm>
            <a:off x="1971675" y="4148138"/>
            <a:ext cx="290513" cy="1222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800" b="1">
                <a:solidFill>
                  <a:schemeClr val="bg1"/>
                </a:solidFill>
              </a:rPr>
              <a:t>46,9%</a:t>
            </a:r>
          </a:p>
        </p:txBody>
      </p:sp>
      <p:sp>
        <p:nvSpPr>
          <p:cNvPr id="181258" name="Rectangle 8"/>
          <p:cNvSpPr>
            <a:spLocks noChangeArrowheads="1"/>
          </p:cNvSpPr>
          <p:nvPr/>
        </p:nvSpPr>
        <p:spPr bwMode="auto">
          <a:xfrm>
            <a:off x="963613" y="3932238"/>
            <a:ext cx="290512" cy="1222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800" b="1">
                <a:solidFill>
                  <a:schemeClr val="bg1"/>
                </a:solidFill>
              </a:rPr>
              <a:t>19,9%</a:t>
            </a:r>
          </a:p>
        </p:txBody>
      </p:sp>
      <p:sp>
        <p:nvSpPr>
          <p:cNvPr id="181259" name="Rectangle 9"/>
          <p:cNvSpPr>
            <a:spLocks noChangeArrowheads="1"/>
          </p:cNvSpPr>
          <p:nvPr/>
        </p:nvSpPr>
        <p:spPr bwMode="auto">
          <a:xfrm>
            <a:off x="1900238" y="3284538"/>
            <a:ext cx="290512" cy="1222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800" b="1">
                <a:solidFill>
                  <a:schemeClr val="bg1"/>
                </a:solidFill>
              </a:rPr>
              <a:t>14,4%</a:t>
            </a:r>
          </a:p>
        </p:txBody>
      </p:sp>
      <p:sp>
        <p:nvSpPr>
          <p:cNvPr id="181260" name="Rectangle 10"/>
          <p:cNvSpPr>
            <a:spLocks noChangeArrowheads="1"/>
          </p:cNvSpPr>
          <p:nvPr/>
        </p:nvSpPr>
        <p:spPr bwMode="auto">
          <a:xfrm>
            <a:off x="1268413" y="3306763"/>
            <a:ext cx="290512" cy="1222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sz="800" b="1">
                <a:solidFill>
                  <a:schemeClr val="bg1"/>
                </a:solidFill>
              </a:rPr>
              <a:t>18,8%</a:t>
            </a:r>
          </a:p>
        </p:txBody>
      </p:sp>
      <p:sp>
        <p:nvSpPr>
          <p:cNvPr id="194577" name="Text Box 17"/>
          <p:cNvSpPr txBox="1">
            <a:spLocks noChangeArrowheads="1"/>
          </p:cNvSpPr>
          <p:nvPr/>
        </p:nvSpPr>
        <p:spPr bwMode="auto">
          <a:xfrm>
            <a:off x="3328988" y="1687513"/>
            <a:ext cx="2466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400" b="1">
                <a:latin typeface="Arial" pitchFamily="-65" charset="0"/>
                <a:ea typeface="Arial" pitchFamily="-65" charset="0"/>
                <a:cs typeface="Arial" pitchFamily="-65" charset="0"/>
              </a:rPr>
              <a:t>Marktanteile </a:t>
            </a:r>
            <a:br>
              <a:rPr lang="de-DE" sz="1400" b="1">
                <a:latin typeface="Arial" pitchFamily="-65" charset="0"/>
                <a:ea typeface="Arial" pitchFamily="-65" charset="0"/>
                <a:cs typeface="Arial" pitchFamily="-65" charset="0"/>
              </a:rPr>
            </a:br>
            <a:r>
              <a:rPr lang="de-DE" sz="1400" b="1">
                <a:latin typeface="Arial" pitchFamily="-65" charset="0"/>
                <a:ea typeface="Arial" pitchFamily="-65" charset="0"/>
                <a:cs typeface="Arial" pitchFamily="-65" charset="0"/>
              </a:rPr>
              <a:t>Mobile Web Browsing</a:t>
            </a:r>
            <a:r>
              <a:rPr lang="de-DE" sz="1400" b="1" baseline="30000">
                <a:latin typeface="Arial" pitchFamily="-65" charset="0"/>
                <a:ea typeface="Arial" pitchFamily="-65" charset="0"/>
                <a:cs typeface="Arial" pitchFamily="-65" charset="0"/>
              </a:rPr>
              <a:t>2)</a:t>
            </a:r>
          </a:p>
        </p:txBody>
      </p:sp>
      <p:sp>
        <p:nvSpPr>
          <p:cNvPr id="194591" name="Text Box 31"/>
          <p:cNvSpPr txBox="1">
            <a:spLocks noChangeArrowheads="1"/>
          </p:cNvSpPr>
          <p:nvPr/>
        </p:nvSpPr>
        <p:spPr bwMode="auto">
          <a:xfrm>
            <a:off x="6208713" y="1687513"/>
            <a:ext cx="2466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400" b="1">
                <a:latin typeface="Arial" pitchFamily="-65" charset="0"/>
                <a:ea typeface="Arial" pitchFamily="-65" charset="0"/>
                <a:cs typeface="Arial" pitchFamily="-65" charset="0"/>
              </a:rPr>
              <a:t>Zahlungsbereitschaft</a:t>
            </a:r>
            <a:r>
              <a:rPr lang="de-DE" sz="1400" b="1" baseline="30000">
                <a:latin typeface="Arial" pitchFamily="-65" charset="0"/>
                <a:ea typeface="Arial" pitchFamily="-65" charset="0"/>
                <a:cs typeface="Arial" pitchFamily="-65" charset="0"/>
              </a:rPr>
              <a:t>3)</a:t>
            </a:r>
          </a:p>
        </p:txBody>
      </p:sp>
      <p:pic>
        <p:nvPicPr>
          <p:cNvPr id="460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743200"/>
            <a:ext cx="2800350" cy="2486025"/>
          </a:xfrm>
          <a:prstGeom prst="rect">
            <a:avLst/>
          </a:prstGeom>
          <a:noFill/>
        </p:spPr>
      </p:pic>
      <p:sp>
        <p:nvSpPr>
          <p:cNvPr id="194597" name="Text Box 37"/>
          <p:cNvSpPr txBox="1">
            <a:spLocks noChangeArrowheads="1"/>
          </p:cNvSpPr>
          <p:nvPr/>
        </p:nvSpPr>
        <p:spPr bwMode="auto">
          <a:xfrm>
            <a:off x="1565275" y="4148138"/>
            <a:ext cx="982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Symbian (Nokia)</a:t>
            </a:r>
            <a:b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</a:b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46,9%</a:t>
            </a:r>
          </a:p>
        </p:txBody>
      </p:sp>
      <p:sp>
        <p:nvSpPr>
          <p:cNvPr id="194598" name="Text Box 38"/>
          <p:cNvSpPr txBox="1">
            <a:spLocks noChangeArrowheads="1"/>
          </p:cNvSpPr>
          <p:nvPr/>
        </p:nvSpPr>
        <p:spPr bwMode="auto">
          <a:xfrm>
            <a:off x="695325" y="3903663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RIM (Blackberry)</a:t>
            </a:r>
            <a:b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</a:b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19,9%</a:t>
            </a:r>
          </a:p>
        </p:txBody>
      </p:sp>
      <p:sp>
        <p:nvSpPr>
          <p:cNvPr id="194599" name="Text Box 39"/>
          <p:cNvSpPr txBox="1">
            <a:spLocks noChangeArrowheads="1"/>
          </p:cNvSpPr>
          <p:nvPr/>
        </p:nvSpPr>
        <p:spPr bwMode="auto">
          <a:xfrm>
            <a:off x="1054100" y="3303588"/>
            <a:ext cx="603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sonstige</a:t>
            </a:r>
            <a:b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</a:b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18,8%</a:t>
            </a:r>
          </a:p>
        </p:txBody>
      </p:sp>
      <p:sp>
        <p:nvSpPr>
          <p:cNvPr id="194600" name="Text Box 40"/>
          <p:cNvSpPr txBox="1">
            <a:spLocks noChangeArrowheads="1"/>
          </p:cNvSpPr>
          <p:nvPr/>
        </p:nvSpPr>
        <p:spPr bwMode="auto">
          <a:xfrm>
            <a:off x="1798638" y="3140075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iPhone</a:t>
            </a:r>
            <a:b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</a:b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14,4%</a:t>
            </a:r>
          </a:p>
        </p:txBody>
      </p:sp>
      <p:pic>
        <p:nvPicPr>
          <p:cNvPr id="4608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2708275"/>
            <a:ext cx="2800350" cy="2486025"/>
          </a:xfrm>
          <a:prstGeom prst="rect">
            <a:avLst/>
          </a:prstGeom>
          <a:noFill/>
        </p:spPr>
      </p:pic>
      <p:sp>
        <p:nvSpPr>
          <p:cNvPr id="194602" name="Text Box 42"/>
          <p:cNvSpPr txBox="1">
            <a:spLocks noChangeArrowheads="1"/>
          </p:cNvSpPr>
          <p:nvPr/>
        </p:nvSpPr>
        <p:spPr bwMode="auto">
          <a:xfrm>
            <a:off x="4840288" y="395605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iPhone</a:t>
            </a:r>
            <a:b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</a:b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64,8%</a:t>
            </a:r>
          </a:p>
        </p:txBody>
      </p:sp>
      <p:sp>
        <p:nvSpPr>
          <p:cNvPr id="194603" name="Text Box 43"/>
          <p:cNvSpPr txBox="1">
            <a:spLocks noChangeArrowheads="1"/>
          </p:cNvSpPr>
          <p:nvPr/>
        </p:nvSpPr>
        <p:spPr bwMode="auto">
          <a:xfrm>
            <a:off x="3616325" y="4003675"/>
            <a:ext cx="57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Android</a:t>
            </a:r>
            <a:b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</a:b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8,4%</a:t>
            </a:r>
          </a:p>
        </p:txBody>
      </p:sp>
      <p:sp>
        <p:nvSpPr>
          <p:cNvPr id="194604" name="Text Box 44"/>
          <p:cNvSpPr txBox="1">
            <a:spLocks noChangeArrowheads="1"/>
          </p:cNvSpPr>
          <p:nvPr/>
        </p:nvSpPr>
        <p:spPr bwMode="auto">
          <a:xfrm>
            <a:off x="3530600" y="3711575"/>
            <a:ext cx="622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Java ME </a:t>
            </a:r>
            <a:b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</a:b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8,1%</a:t>
            </a:r>
          </a:p>
        </p:txBody>
      </p:sp>
      <p:sp>
        <p:nvSpPr>
          <p:cNvPr id="194605" name="Text Box 45"/>
          <p:cNvSpPr txBox="1">
            <a:spLocks noChangeArrowheads="1"/>
          </p:cNvSpPr>
          <p:nvPr/>
        </p:nvSpPr>
        <p:spPr bwMode="auto">
          <a:xfrm>
            <a:off x="3924300" y="3284538"/>
            <a:ext cx="631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sonstige </a:t>
            </a:r>
            <a:b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</a:b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18,7%</a:t>
            </a:r>
          </a:p>
        </p:txBody>
      </p:sp>
      <p:sp>
        <p:nvSpPr>
          <p:cNvPr id="194606" name="Text Box 46"/>
          <p:cNvSpPr txBox="1">
            <a:spLocks noChangeArrowheads="1"/>
          </p:cNvSpPr>
          <p:nvPr/>
        </p:nvSpPr>
        <p:spPr bwMode="auto">
          <a:xfrm>
            <a:off x="712788" y="5715000"/>
            <a:ext cx="504497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800" baseline="30000" dirty="0">
                <a:latin typeface="Arial" pitchFamily="-65" charset="0"/>
                <a:ea typeface="Arial" pitchFamily="-65" charset="0"/>
                <a:cs typeface="Arial" pitchFamily="-65" charset="0"/>
              </a:rPr>
              <a:t>1)</a:t>
            </a:r>
            <a:r>
              <a:rPr lang="de-DE" sz="800" dirty="0">
                <a:latin typeface="Arial" pitchFamily="-65" charset="0"/>
                <a:ea typeface="Arial" pitchFamily="-65" charset="0"/>
                <a:cs typeface="Arial" pitchFamily="-65" charset="0"/>
              </a:rPr>
              <a:t> nach Abverkaufszahlen 2009, Quelle: </a:t>
            </a:r>
            <a:r>
              <a:rPr lang="de-DE" sz="800" dirty="0" err="1">
                <a:latin typeface="Arial" pitchFamily="-65" charset="0"/>
                <a:ea typeface="Arial" pitchFamily="-65" charset="0"/>
                <a:cs typeface="Arial" pitchFamily="-65" charset="0"/>
              </a:rPr>
              <a:t>Gartner</a:t>
            </a:r>
            <a:r>
              <a:rPr lang="de-DE" sz="800" dirty="0">
                <a:latin typeface="Arial" pitchFamily="-65" charset="0"/>
                <a:ea typeface="Arial" pitchFamily="-65" charset="0"/>
                <a:cs typeface="Arial" pitchFamily="-65" charset="0"/>
              </a:rPr>
              <a:t>  </a:t>
            </a:r>
            <a:r>
              <a:rPr lang="de-DE" sz="800" baseline="30000" dirty="0">
                <a:latin typeface="Arial" pitchFamily="-65" charset="0"/>
                <a:ea typeface="Arial" pitchFamily="-65" charset="0"/>
                <a:cs typeface="Arial" pitchFamily="-65" charset="0"/>
              </a:rPr>
              <a:t>2)</a:t>
            </a:r>
            <a:r>
              <a:rPr lang="de-DE" sz="800" dirty="0">
                <a:latin typeface="Arial" pitchFamily="-65" charset="0"/>
                <a:ea typeface="Arial" pitchFamily="-65" charset="0"/>
                <a:cs typeface="Arial" pitchFamily="-65" charset="0"/>
              </a:rPr>
              <a:t> 03/10; Quelle: Market Share </a:t>
            </a:r>
            <a:r>
              <a:rPr lang="de-DE" sz="800" baseline="30000" dirty="0">
                <a:latin typeface="Arial" pitchFamily="-65" charset="0"/>
                <a:ea typeface="Arial" pitchFamily="-65" charset="0"/>
                <a:cs typeface="Arial" pitchFamily="-65" charset="0"/>
              </a:rPr>
              <a:t>3)</a:t>
            </a:r>
            <a:r>
              <a:rPr lang="de-DE" sz="800" dirty="0">
                <a:latin typeface="Arial" pitchFamily="-65" charset="0"/>
                <a:ea typeface="Arial" pitchFamily="-65" charset="0"/>
                <a:cs typeface="Arial" pitchFamily="-65" charset="0"/>
              </a:rPr>
              <a:t> Quelle: </a:t>
            </a:r>
            <a:r>
              <a:rPr lang="de-DE" sz="800" dirty="0" err="1">
                <a:latin typeface="Arial" pitchFamily="-65" charset="0"/>
                <a:ea typeface="Arial" pitchFamily="-65" charset="0"/>
                <a:cs typeface="Arial" pitchFamily="-65" charset="0"/>
              </a:rPr>
              <a:t>mplayit</a:t>
            </a:r>
            <a:r>
              <a:rPr lang="de-DE" sz="800" dirty="0">
                <a:latin typeface="Arial" pitchFamily="-65" charset="0"/>
                <a:ea typeface="Arial" pitchFamily="-65" charset="0"/>
                <a:cs typeface="Arial" pitchFamily="-65" charset="0"/>
              </a:rPr>
              <a:t> 03/10  </a:t>
            </a:r>
            <a:r>
              <a:rPr lang="de-DE" sz="800" dirty="0" smtClean="0">
                <a:latin typeface="Arial" pitchFamily="-65" charset="0"/>
                <a:ea typeface="Arial" pitchFamily="-65" charset="0"/>
                <a:cs typeface="Arial" pitchFamily="-65" charset="0"/>
              </a:rPr>
              <a:t> </a:t>
            </a:r>
            <a:endParaRPr lang="de-DE" sz="800" dirty="0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2876550"/>
            <a:ext cx="2533650" cy="2305050"/>
          </a:xfrm>
          <a:prstGeom prst="rect">
            <a:avLst/>
          </a:prstGeom>
          <a:noFill/>
        </p:spPr>
      </p:pic>
      <p:sp>
        <p:nvSpPr>
          <p:cNvPr id="194608" name="Text Box 48"/>
          <p:cNvSpPr txBox="1">
            <a:spLocks noChangeArrowheads="1"/>
          </p:cNvSpPr>
          <p:nvPr/>
        </p:nvSpPr>
        <p:spPr bwMode="auto">
          <a:xfrm rot="16200000">
            <a:off x="6297613" y="4359275"/>
            <a:ext cx="7572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800" b="1" dirty="0" err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iPhone</a:t>
            </a:r>
            <a:r>
              <a:rPr lang="de-DE" sz="800" b="1" dirty="0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 57%</a:t>
            </a:r>
          </a:p>
        </p:txBody>
      </p:sp>
      <p:sp>
        <p:nvSpPr>
          <p:cNvPr id="194609" name="Text Box 49"/>
          <p:cNvSpPr txBox="1">
            <a:spLocks noChangeArrowheads="1"/>
          </p:cNvSpPr>
          <p:nvPr/>
        </p:nvSpPr>
        <p:spPr bwMode="auto">
          <a:xfrm rot="16200000">
            <a:off x="7115969" y="4436269"/>
            <a:ext cx="6032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800" b="1">
                <a:solidFill>
                  <a:schemeClr val="bg1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RIM 33%</a:t>
            </a:r>
          </a:p>
        </p:txBody>
      </p:sp>
      <p:sp>
        <p:nvSpPr>
          <p:cNvPr id="181274" name="Text Box 50"/>
          <p:cNvSpPr txBox="1">
            <a:spLocks noChangeArrowheads="1"/>
          </p:cNvSpPr>
          <p:nvPr/>
        </p:nvSpPr>
        <p:spPr bwMode="auto">
          <a:xfrm rot="-5400000">
            <a:off x="7834313" y="4383088"/>
            <a:ext cx="652462" cy="11906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de-DE" sz="800" b="1">
                <a:solidFill>
                  <a:schemeClr val="bg1"/>
                </a:solidFill>
              </a:rPr>
              <a:t>Android 16%</a:t>
            </a:r>
          </a:p>
        </p:txBody>
      </p:sp>
      <p:sp>
        <p:nvSpPr>
          <p:cNvPr id="39" name="Foliennummernplatzhalter 5"/>
          <p:cNvSpPr txBox="1">
            <a:spLocks noGrp="1"/>
          </p:cNvSpPr>
          <p:nvPr/>
        </p:nvSpPr>
        <p:spPr bwMode="auto">
          <a:xfrm>
            <a:off x="755650" y="6256338"/>
            <a:ext cx="539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51A2DB8-243F-6546-B5EC-F36C4549E7A8}" type="slidenum">
              <a:rPr lang="de-DE" sz="1200" b="1">
                <a:solidFill>
                  <a:schemeClr val="bg1"/>
                </a:solidFill>
              </a:rPr>
              <a:pPr/>
              <a:t>9</a:t>
            </a:fld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40" name="Foliennummernplatzhalter 49"/>
          <p:cNvSpPr>
            <a:spLocks noGrp="1"/>
          </p:cNvSpPr>
          <p:nvPr>
            <p:ph type="sldNum" sz="quarter" idx="12"/>
          </p:nvPr>
        </p:nvSpPr>
        <p:spPr>
          <a:xfrm>
            <a:off x="755650" y="6256338"/>
            <a:ext cx="539750" cy="287337"/>
          </a:xfrm>
        </p:spPr>
        <p:txBody>
          <a:bodyPr/>
          <a:lstStyle/>
          <a:p>
            <a:pPr>
              <a:defRPr/>
            </a:pPr>
            <a:fld id="{DF67C716-A3B0-4242-BE9C-8EF100D8358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41" name="Datumsplatzhalter 48"/>
          <p:cNvSpPr>
            <a:spLocks noGrp="1"/>
          </p:cNvSpPr>
          <p:nvPr>
            <p:ph type="dt" sz="half" idx="10"/>
          </p:nvPr>
        </p:nvSpPr>
        <p:spPr>
          <a:xfrm>
            <a:off x="1330325" y="6256338"/>
            <a:ext cx="1295400" cy="2873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16. Juni 2010</a:t>
            </a:r>
            <a:endParaRPr lang="de-DE" dirty="0"/>
          </a:p>
        </p:txBody>
      </p:sp>
      <p:sp>
        <p:nvSpPr>
          <p:cNvPr id="4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625725" y="6256338"/>
            <a:ext cx="4030663" cy="287337"/>
          </a:xfrm>
          <a:noFill/>
        </p:spPr>
        <p:txBody>
          <a:bodyPr/>
          <a:lstStyle/>
          <a:p>
            <a:r>
              <a:rPr lang="de-DE" smtClean="0">
                <a:latin typeface="Arial" pitchFamily="-106" charset="0"/>
                <a:ea typeface="Arial" pitchFamily="-106" charset="0"/>
                <a:cs typeface="Arial" pitchFamily="-106" charset="0"/>
              </a:rPr>
              <a:t>Münchner Kreis</a:t>
            </a:r>
            <a:endParaRPr lang="de-DE" dirty="0" smtClean="0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5o8VmWG80GZ5ZdMKtj7t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OKnyE9H0mWsSNFEKoq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5o8VmWG80GZ5ZdMKtj7t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OKnyE9H0mWsSNFEKoqpg"/>
</p:tagLst>
</file>

<file path=ppt/theme/theme1.xml><?xml version="1.0" encoding="utf-8"?>
<a:theme xmlns:a="http://schemas.openxmlformats.org/drawingml/2006/main" name="axelspringer">
  <a:themeElements>
    <a:clrScheme name="axelspringer 1">
      <a:dk1>
        <a:srgbClr val="000000"/>
      </a:dk1>
      <a:lt1>
        <a:srgbClr val="FFFFFF"/>
      </a:lt1>
      <a:dk2>
        <a:srgbClr val="000000"/>
      </a:dk2>
      <a:lt2>
        <a:srgbClr val="DADADA"/>
      </a:lt2>
      <a:accent1>
        <a:srgbClr val="0089CA"/>
      </a:accent1>
      <a:accent2>
        <a:srgbClr val="DF0029"/>
      </a:accent2>
      <a:accent3>
        <a:srgbClr val="FFFFFF"/>
      </a:accent3>
      <a:accent4>
        <a:srgbClr val="000000"/>
      </a:accent4>
      <a:accent5>
        <a:srgbClr val="AAC4E1"/>
      </a:accent5>
      <a:accent6>
        <a:srgbClr val="CA0024"/>
      </a:accent6>
      <a:hlink>
        <a:srgbClr val="009F62"/>
      </a:hlink>
      <a:folHlink>
        <a:srgbClr val="565656"/>
      </a:folHlink>
    </a:clrScheme>
    <a:fontScheme name="axelspringer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5000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Arial" pitchFamily="-106" charset="0"/>
            <a:cs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5000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Arial" pitchFamily="-106" charset="0"/>
            <a:cs typeface="Arial" pitchFamily="-106" charset="0"/>
          </a:defRPr>
        </a:defPPr>
      </a:lstStyle>
    </a:lnDef>
  </a:objectDefaults>
  <a:extraClrSchemeLst>
    <a:extraClrScheme>
      <a:clrScheme name="axelspringer 1">
        <a:dk1>
          <a:srgbClr val="000000"/>
        </a:dk1>
        <a:lt1>
          <a:srgbClr val="FFFFFF"/>
        </a:lt1>
        <a:dk2>
          <a:srgbClr val="000000"/>
        </a:dk2>
        <a:lt2>
          <a:srgbClr val="DADADA"/>
        </a:lt2>
        <a:accent1>
          <a:srgbClr val="0089CA"/>
        </a:accent1>
        <a:accent2>
          <a:srgbClr val="DF0029"/>
        </a:accent2>
        <a:accent3>
          <a:srgbClr val="FFFFFF"/>
        </a:accent3>
        <a:accent4>
          <a:srgbClr val="000000"/>
        </a:accent4>
        <a:accent5>
          <a:srgbClr val="AAC4E1"/>
        </a:accent5>
        <a:accent6>
          <a:srgbClr val="CA0024"/>
        </a:accent6>
        <a:hlink>
          <a:srgbClr val="009F62"/>
        </a:hlink>
        <a:folHlink>
          <a:srgbClr val="56565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axelspringer</Template>
  <TotalTime>0</TotalTime>
  <Words>961</Words>
  <Application>Microsoft Office PowerPoint</Application>
  <PresentationFormat>Bildschirmpräsentation (4:3)</PresentationFormat>
  <Paragraphs>323</Paragraphs>
  <Slides>26</Slides>
  <Notes>15</Notes>
  <HiddenSlides>0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29" baseType="lpstr">
      <vt:lpstr>axelspringer</vt:lpstr>
      <vt:lpstr>think-cell Slide</vt:lpstr>
      <vt:lpstr>Diagramm</vt:lpstr>
      <vt:lpstr> Disruptive Entwicklungen durch Digitalisierung Auswirkungen auf Printmedien und Kommunikation</vt:lpstr>
      <vt:lpstr>Folie 2</vt:lpstr>
      <vt:lpstr>Folie 3</vt:lpstr>
      <vt:lpstr>Folie 4</vt:lpstr>
      <vt:lpstr>Folie 5</vt:lpstr>
      <vt:lpstr>Folie 6</vt:lpstr>
      <vt:lpstr>Folie 7</vt:lpstr>
      <vt:lpstr>Folie 8</vt:lpstr>
      <vt:lpstr>iPhone war/ist erste relevante Medien-Plattform</vt:lpstr>
      <vt:lpstr>Folie 10</vt:lpstr>
      <vt:lpstr>Weiterentwicklung: Neue Medienvarianten (zunächst) für das iPad</vt:lpstr>
      <vt:lpstr>Folie 12</vt:lpstr>
      <vt:lpstr>Folie 13</vt:lpstr>
      <vt:lpstr>Folie 14</vt:lpstr>
      <vt:lpstr>Folie 15</vt:lpstr>
      <vt:lpstr> Disruptive Entwicklungen durch Digitalisierung Auswirkungen auf Printmedien und Kommunikation</vt:lpstr>
      <vt:lpstr>Twitter-TV</vt:lpstr>
      <vt:lpstr>Twitter-TV: Bsp. DSDS</vt:lpstr>
      <vt:lpstr>Web</vt:lpstr>
      <vt:lpstr>ePaper</vt:lpstr>
      <vt:lpstr>Startschuss – Regionale Inhalte in Web und Wap</vt:lpstr>
      <vt:lpstr>Folie 22</vt:lpstr>
      <vt:lpstr>iKiosk – Alle Zeitungen von Axel Springer als PDF</vt:lpstr>
      <vt:lpstr>iPad App: Die Welt multimedial  </vt:lpstr>
      <vt:lpstr>iPad App: The Iconist</vt:lpstr>
      <vt:lpstr>Startschuss – Mobile Payment Mobilportal</vt:lpstr>
    </vt:vector>
  </TitlesOfParts>
  <Company>Axel Springer AG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Präsentation, Arial Bold, 30 pt, Zeilenabstand (ZAB) 1 Zeile</dc:title>
  <dc:creator>Mathis Gerkensmeyer</dc:creator>
  <cp:lastModifiedBy> </cp:lastModifiedBy>
  <cp:revision>119</cp:revision>
  <dcterms:created xsi:type="dcterms:W3CDTF">2010-06-16T04:40:37Z</dcterms:created>
  <dcterms:modified xsi:type="dcterms:W3CDTF">2010-06-15T09:42:06Z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-1786446414</vt:i4>
  </property>
  <property fmtid="{D5CDD505-2E9C-101B-9397-08002B2CF9AE}" pid="3" name="_EmailSubject">
    <vt:lpwstr>100503 Digital Campus - Paid Content PCP.ppt</vt:lpwstr>
  </property>
  <property fmtid="{D5CDD505-2E9C-101B-9397-08002B2CF9AE}" pid="4" name="_AuthorEmail">
    <vt:lpwstr>mathis.gerkensmeyer@axelspringer.de</vt:lpwstr>
  </property>
  <property fmtid="{D5CDD505-2E9C-101B-9397-08002B2CF9AE}" pid="5" name="_AuthorEmailDisplayName">
    <vt:lpwstr>Gerkensmeyer, Mathis</vt:lpwstr>
  </property>
  <property fmtid="{D5CDD505-2E9C-101B-9397-08002B2CF9AE}" pid="6" name="_PreviousAdHocReviewCycleID">
    <vt:i4>-268457341</vt:i4>
  </property>
</Properties>
</file>