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4"/>
  </p:notesMasterIdLst>
  <p:handoutMasterIdLst>
    <p:handoutMasterId r:id="rId25"/>
  </p:handoutMasterIdLst>
  <p:sldIdLst>
    <p:sldId id="257" r:id="rId2"/>
    <p:sldId id="511" r:id="rId3"/>
    <p:sldId id="514" r:id="rId4"/>
    <p:sldId id="523" r:id="rId5"/>
    <p:sldId id="524" r:id="rId6"/>
    <p:sldId id="526" r:id="rId7"/>
    <p:sldId id="515" r:id="rId8"/>
    <p:sldId id="432" r:id="rId9"/>
    <p:sldId id="433" r:id="rId10"/>
    <p:sldId id="527" r:id="rId11"/>
    <p:sldId id="528" r:id="rId12"/>
    <p:sldId id="529" r:id="rId13"/>
    <p:sldId id="538" r:id="rId14"/>
    <p:sldId id="534" r:id="rId15"/>
    <p:sldId id="533" r:id="rId16"/>
    <p:sldId id="532" r:id="rId17"/>
    <p:sldId id="536" r:id="rId18"/>
    <p:sldId id="537" r:id="rId19"/>
    <p:sldId id="535" r:id="rId20"/>
    <p:sldId id="539" r:id="rId21"/>
    <p:sldId id="540" r:id="rId22"/>
    <p:sldId id="258" r:id="rId23"/>
  </p:sldIdLst>
  <p:sldSz cx="9144000" cy="6858000" type="screen4x3"/>
  <p:notesSz cx="9544050" cy="155448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4F5"/>
    <a:srgbClr val="DA1420"/>
    <a:srgbClr val="3EB5A7"/>
    <a:srgbClr val="006F9E"/>
    <a:srgbClr val="009932"/>
    <a:srgbClr val="0093E5"/>
    <a:srgbClr val="CC3300"/>
    <a:srgbClr val="DDC900"/>
    <a:srgbClr val="E20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0" autoAdjust="0"/>
    <p:restoredTop sz="96702" autoAdjust="0"/>
  </p:normalViewPr>
  <p:slideViewPr>
    <p:cSldViewPr snapToGrid="0" showGuides="1">
      <p:cViewPr>
        <p:scale>
          <a:sx n="110" d="100"/>
          <a:sy n="110" d="100"/>
        </p:scale>
        <p:origin x="-1248" y="-30"/>
      </p:cViewPr>
      <p:guideLst>
        <p:guide orient="horz" pos="2264"/>
        <p:guide orient="horz" pos="4098"/>
        <p:guide orient="horz" pos="4165"/>
        <p:guide orient="horz" pos="3616"/>
        <p:guide orient="horz" pos="4255"/>
        <p:guide orient="horz" pos="682"/>
        <p:guide orient="horz" pos="3846"/>
        <p:guide orient="horz" pos="2825"/>
        <p:guide pos="3043"/>
        <p:guide pos="5546"/>
        <p:guide pos="218"/>
        <p:guide pos="1989"/>
        <p:guide pos="3769"/>
        <p:guide pos="421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 snapToGrid="0" showGuides="1">
      <p:cViewPr varScale="1">
        <p:scale>
          <a:sx n="76" d="100"/>
          <a:sy n="76" d="100"/>
        </p:scale>
        <p:origin x="-3336" y="-102"/>
      </p:cViewPr>
      <p:guideLst>
        <p:guide orient="horz" pos="4898"/>
        <p:guide pos="300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702AB-7D8F-40A3-94C2-DEB9E39D9264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7EA447-0DCD-4A33-A28D-8A81CACE83A2}">
      <dgm:prSet phldrT="[Text]" custT="1"/>
      <dgm:spPr>
        <a:solidFill>
          <a:srgbClr val="006F9E"/>
        </a:solidFill>
        <a:ln>
          <a:noFill/>
        </a:ln>
      </dgm:spPr>
      <dgm:t>
        <a:bodyPr/>
        <a:lstStyle/>
        <a:p>
          <a:pPr algn="l"/>
          <a:r>
            <a: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organisatorisch</a:t>
          </a:r>
          <a:endParaRPr lang="de-DE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740710C-AF54-48C5-927C-0C3D9F7FDA51}" type="parTrans" cxnId="{6E54B36A-C187-41E9-ABE3-60C2267F076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F44AD7A-739B-4A36-946D-3CA4858B9C35}" type="sibTrans" cxnId="{6E54B36A-C187-41E9-ABE3-60C2267F076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6020DFD5-5862-4F82-AA05-D5F6A3A840F5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EBENEN-ÜBERGREIFENDE</a:t>
          </a:r>
          <a:b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Verwaltungsprozesse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D94009-F2D3-4690-B4DA-38F1B8AE8F1F}" type="parTrans" cxnId="{14E132C1-D2C4-4EDA-8026-5A6FBEF6947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1E109E16-8826-4E04-8343-B978BB1A42D9}" type="sibTrans" cxnId="{14E132C1-D2C4-4EDA-8026-5A6FBEF6947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8FA29C7-F6B4-4EC4-8D29-8E0096D3B2D7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Gesetzgebung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BE95EE-F9FE-4EF5-8DF0-6D4A60C2A5FA}" type="parTrans" cxnId="{B1AC25FB-7D25-478E-9669-40F2FEFFAF39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F6CCB95C-D7F8-41B4-8023-380C4C193089}" type="sibTrans" cxnId="{B1AC25FB-7D25-478E-9669-40F2FEFFAF39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1516549-353A-4D22-8AB3-1481ADC0A6F5}">
      <dgm:prSet phldrT="[Text]" custT="1"/>
      <dgm:spPr>
        <a:solidFill>
          <a:srgbClr val="009932"/>
        </a:solidFill>
        <a:ln>
          <a:noFill/>
        </a:ln>
      </dgm:spPr>
      <dgm:t>
        <a:bodyPr/>
        <a:lstStyle/>
        <a:p>
          <a:pPr algn="l"/>
          <a:r>
            <a: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inhaltlich</a:t>
          </a:r>
          <a:endParaRPr lang="de-DE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A4D93F6-A1E2-4B1C-9954-89C8B89AE106}" type="parTrans" cxnId="{283A3224-BA26-40DF-A2DD-0388710D18D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FFBCF86F-6877-48ED-81BD-C1E0C852A22B}" type="sibTrans" cxnId="{283A3224-BA26-40DF-A2DD-0388710D18D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7CAE5E5-E8CE-455C-9AA2-B79BE0E389F3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zentrale Plattform / Wissensbasis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61B17FF-F5CB-416B-8B7A-4C3DDD3C9D08}" type="parTrans" cxnId="{4A89065A-E8CA-4116-8312-7CF53D5CA5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E2CA710-FF6A-448A-B293-4D2F53A8C6B5}" type="sibTrans" cxnId="{4A89065A-E8CA-4116-8312-7CF53D5CA5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9202374C-D48A-49BE-9B45-24B7DBD69557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dezentrale Verantwortung für Inhalte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FB0FCA3-F28D-4575-BA12-61B4E19B8661}" type="parTrans" cxnId="{0A6B3982-2413-4353-8A6E-767FF2D5015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8CEFEB1-AEE1-4E1E-81D1-457456BB5177}" type="sibTrans" cxnId="{0A6B3982-2413-4353-8A6E-767FF2D5015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44F7AF2-E280-4115-A3CE-17CE25881DF0}">
      <dgm:prSet phldrT="[Text]" custT="1"/>
      <dgm:spPr>
        <a:solidFill>
          <a:srgbClr val="3EB5A7">
            <a:alpha val="90000"/>
          </a:srgbClr>
        </a:solidFill>
      </dgm:spPr>
      <dgm:t>
        <a:bodyPr/>
        <a:lstStyle/>
        <a:p>
          <a:pPr algn="l"/>
          <a:r>
            <a: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technisch</a:t>
          </a:r>
          <a:endParaRPr lang="de-DE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4C4FD55-0BB8-41EC-A745-F03CEB6C409B}" type="parTrans" cxnId="{C7FC1FE4-65E9-411A-A9A3-71DBEC185C7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AB3B362-E28F-4016-A49F-8436C337C313}" type="sibTrans" cxnId="{C7FC1FE4-65E9-411A-A9A3-71DBEC185C7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3BC3F64-B558-4E21-8431-F0E4EBDF00F9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Netz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87BF04A-0C87-4A6F-AC2A-B212C9A2396F}" type="parTrans" cxnId="{9523744E-27D8-4C2F-97BD-5EA4CC6A8BF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A1A2D6F-332D-4538-9557-4192FE9D4392}" type="sibTrans" cxnId="{9523744E-27D8-4C2F-97BD-5EA4CC6A8BF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4F8B8A7-CEFD-4B1A-A15B-259E70F79453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Basiskomponenten/-dienste </a:t>
          </a:r>
          <a:b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für Alle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A3CFA94-D8A1-4878-ABD4-D874BD94FFBB}" type="parTrans" cxnId="{B25DA5FB-F9B2-4ECC-BA26-C22844C226C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55E7DEE9-AF69-4444-B1FC-4AD3F3B2A841}" type="sibTrans" cxnId="{B25DA5FB-F9B2-4ECC-BA26-C22844C226C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4598390-AAAB-4C42-BABA-C2B128F4691D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gemeinsame Strategie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8F62926-D5C4-4912-8CEE-AE34EF7F87D1}" type="parTrans" cxnId="{2EB3A226-F2A9-4266-96CC-687DFD870F6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4776EFB-3236-463D-8B6E-350ED52C2D8A}" type="sibTrans" cxnId="{2EB3A226-F2A9-4266-96CC-687DFD870F6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D89FB8A7-BB15-4F61-9911-19A7CBEC3F2C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Portal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05DF6A1-B6E8-451C-BD75-31FFE85924C8}" type="parTrans" cxnId="{2F352215-2708-42A6-B98F-1BB637006E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D24522EF-5A51-43F1-B2FC-FDAEFBABF67E}" type="sibTrans" cxnId="{2F352215-2708-42A6-B98F-1BB637006E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442E45C9-847A-4970-AA79-50683DC35ACB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einheitliche, gemeinsame Lösung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C3BCCA-6599-4019-AE55-5A05F29905F1}" type="parTrans" cxnId="{EF36C5EC-A112-4E61-BD68-D198DAD724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0A6331F-11A9-4EB6-B969-5336A65819C6}" type="sibTrans" cxnId="{EF36C5EC-A112-4E61-BD68-D198DAD724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5308482-A582-4B9C-8250-0966372F9436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Kooperativer Ansatz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913DDA-CC0A-4AD4-BF0E-BA7FC91E465B}" type="parTrans" cxnId="{07BBBDE9-EFE5-4557-81B7-C2D5761F2E7D}">
      <dgm:prSet/>
      <dgm:spPr/>
      <dgm:t>
        <a:bodyPr/>
        <a:lstStyle/>
        <a:p>
          <a:endParaRPr lang="de-DE"/>
        </a:p>
      </dgm:t>
    </dgm:pt>
    <dgm:pt modelId="{024AF566-C16D-4AE3-8F9D-5DA9B58CB4B0}" type="sibTrans" cxnId="{07BBBDE9-EFE5-4557-81B7-C2D5761F2E7D}">
      <dgm:prSet/>
      <dgm:spPr/>
      <dgm:t>
        <a:bodyPr/>
        <a:lstStyle/>
        <a:p>
          <a:endParaRPr lang="de-DE"/>
        </a:p>
      </dgm:t>
    </dgm:pt>
    <dgm:pt modelId="{76D52033-B97F-48FD-95DE-81E6C68A012B}" type="pres">
      <dgm:prSet presAssocID="{45C702AB-7D8F-40A3-94C2-DEB9E39D926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01E754-B82F-4CB9-9AF1-8CAB03EB1BDE}" type="pres">
      <dgm:prSet presAssocID="{007EA447-0DCD-4A33-A28D-8A81CACE83A2}" presName="circle1" presStyleLbl="node1" presStyleIdx="0" presStyleCnt="3" custLinFactNeighborX="218"/>
      <dgm:spPr>
        <a:solidFill>
          <a:srgbClr val="006F9E"/>
        </a:solidFill>
      </dgm:spPr>
      <dgm:t>
        <a:bodyPr/>
        <a:lstStyle/>
        <a:p>
          <a:endParaRPr lang="de-DE"/>
        </a:p>
      </dgm:t>
    </dgm:pt>
    <dgm:pt modelId="{995EAF5F-A30A-4F3C-B44B-E1482AC86CB8}" type="pres">
      <dgm:prSet presAssocID="{007EA447-0DCD-4A33-A28D-8A81CACE83A2}" presName="space" presStyleCnt="0"/>
      <dgm:spPr/>
    </dgm:pt>
    <dgm:pt modelId="{411B3C08-247A-4880-87F2-BD8BBBABB752}" type="pres">
      <dgm:prSet presAssocID="{007EA447-0DCD-4A33-A28D-8A81CACE83A2}" presName="rect1" presStyleLbl="alignAcc1" presStyleIdx="0" presStyleCnt="3"/>
      <dgm:spPr/>
      <dgm:t>
        <a:bodyPr/>
        <a:lstStyle/>
        <a:p>
          <a:endParaRPr lang="de-DE"/>
        </a:p>
      </dgm:t>
    </dgm:pt>
    <dgm:pt modelId="{1052B789-C94A-439D-B020-504F29B9A09E}" type="pres">
      <dgm:prSet presAssocID="{E1516549-353A-4D22-8AB3-1481ADC0A6F5}" presName="vertSpace2" presStyleLbl="node1" presStyleIdx="0" presStyleCnt="3"/>
      <dgm:spPr/>
    </dgm:pt>
    <dgm:pt modelId="{B42F43C1-5510-479A-AFD6-1740BD302CAF}" type="pres">
      <dgm:prSet presAssocID="{E1516549-353A-4D22-8AB3-1481ADC0A6F5}" presName="circle2" presStyleLbl="node1" presStyleIdx="1" presStyleCnt="3"/>
      <dgm:spPr>
        <a:solidFill>
          <a:srgbClr val="009932"/>
        </a:solidFill>
      </dgm:spPr>
      <dgm:t>
        <a:bodyPr/>
        <a:lstStyle/>
        <a:p>
          <a:endParaRPr lang="de-DE"/>
        </a:p>
      </dgm:t>
    </dgm:pt>
    <dgm:pt modelId="{BCA740DD-469D-4779-A2C2-763B36F1FE61}" type="pres">
      <dgm:prSet presAssocID="{E1516549-353A-4D22-8AB3-1481ADC0A6F5}" presName="rect2" presStyleLbl="alignAcc1" presStyleIdx="1" presStyleCnt="3"/>
      <dgm:spPr/>
      <dgm:t>
        <a:bodyPr/>
        <a:lstStyle/>
        <a:p>
          <a:endParaRPr lang="de-DE"/>
        </a:p>
      </dgm:t>
    </dgm:pt>
    <dgm:pt modelId="{F5A89C7F-DADE-4A8F-840C-F388E2F58AAD}" type="pres">
      <dgm:prSet presAssocID="{744F7AF2-E280-4115-A3CE-17CE25881DF0}" presName="vertSpace3" presStyleLbl="node1" presStyleIdx="1" presStyleCnt="3"/>
      <dgm:spPr/>
    </dgm:pt>
    <dgm:pt modelId="{8A68F256-9424-4748-A792-D1B3CDC01718}" type="pres">
      <dgm:prSet presAssocID="{744F7AF2-E280-4115-A3CE-17CE25881DF0}" presName="circle3" presStyleLbl="node1" presStyleIdx="2" presStyleCnt="3"/>
      <dgm:spPr>
        <a:solidFill>
          <a:srgbClr val="3EB5A7"/>
        </a:solidFill>
      </dgm:spPr>
      <dgm:t>
        <a:bodyPr/>
        <a:lstStyle/>
        <a:p>
          <a:endParaRPr lang="de-DE"/>
        </a:p>
      </dgm:t>
    </dgm:pt>
    <dgm:pt modelId="{DB977BFF-6259-4B3E-86B9-B97D0BADC2D7}" type="pres">
      <dgm:prSet presAssocID="{744F7AF2-E280-4115-A3CE-17CE25881DF0}" presName="rect3" presStyleLbl="alignAcc1" presStyleIdx="2" presStyleCnt="3"/>
      <dgm:spPr/>
      <dgm:t>
        <a:bodyPr/>
        <a:lstStyle/>
        <a:p>
          <a:endParaRPr lang="de-DE"/>
        </a:p>
      </dgm:t>
    </dgm:pt>
    <dgm:pt modelId="{0E33D777-A3AF-41E0-AC87-8C405E4E7F48}" type="pres">
      <dgm:prSet presAssocID="{007EA447-0DCD-4A33-A28D-8A81CACE83A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5B4D97-C8E0-497B-90E2-C107CB5C5C08}" type="pres">
      <dgm:prSet presAssocID="{007EA447-0DCD-4A33-A28D-8A81CACE83A2}" presName="rect1ChTx" presStyleLbl="alignAcc1" presStyleIdx="2" presStyleCnt="3" custScaleX="134520" custLinFactNeighborX="-114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1AC60D-B5AB-481A-8F48-55DC46F544D8}" type="pres">
      <dgm:prSet presAssocID="{E1516549-353A-4D22-8AB3-1481ADC0A6F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D81EED-BE01-4DB2-8492-E7BEDAE8D6A8}" type="pres">
      <dgm:prSet presAssocID="{E1516549-353A-4D22-8AB3-1481ADC0A6F5}" presName="rect2ChTx" presStyleLbl="alignAcc1" presStyleIdx="2" presStyleCnt="3" custScaleX="136529" custLinFactNeighborX="-100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12528A-F491-4EA5-981F-C0AC2FF1CBA9}" type="pres">
      <dgm:prSet presAssocID="{744F7AF2-E280-4115-A3CE-17CE25881D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6ECD42-3145-48F1-80D0-E906BB7A3721}" type="pres">
      <dgm:prSet presAssocID="{744F7AF2-E280-4115-A3CE-17CE25881DF0}" presName="rect3ChTx" presStyleLbl="alignAcc1" presStyleIdx="2" presStyleCnt="3" custScaleX="128390" custLinFactNeighborX="-138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162EF3-8E78-405D-A978-94458CF3BD40}" type="presOf" srcId="{6020DFD5-5862-4F82-AA05-D5F6A3A840F5}" destId="{0B5B4D97-C8E0-497B-90E2-C107CB5C5C08}" srcOrd="0" destOrd="0" presId="urn:microsoft.com/office/officeart/2005/8/layout/target3"/>
    <dgm:cxn modelId="{6EC7664C-6D27-40CC-A415-6EC4E70001F7}" type="presOf" srcId="{45C702AB-7D8F-40A3-94C2-DEB9E39D9264}" destId="{76D52033-B97F-48FD-95DE-81E6C68A012B}" srcOrd="0" destOrd="0" presId="urn:microsoft.com/office/officeart/2005/8/layout/target3"/>
    <dgm:cxn modelId="{AE230EB3-C459-462C-9235-53C48FF25AD9}" type="presOf" srcId="{744F7AF2-E280-4115-A3CE-17CE25881DF0}" destId="{DB977BFF-6259-4B3E-86B9-B97D0BADC2D7}" srcOrd="0" destOrd="0" presId="urn:microsoft.com/office/officeart/2005/8/layout/target3"/>
    <dgm:cxn modelId="{6E54B36A-C187-41E9-ABE3-60C2267F076C}" srcId="{45C702AB-7D8F-40A3-94C2-DEB9E39D9264}" destId="{007EA447-0DCD-4A33-A28D-8A81CACE83A2}" srcOrd="0" destOrd="0" parTransId="{2740710C-AF54-48C5-927C-0C3D9F7FDA51}" sibTransId="{BF44AD7A-739B-4A36-946D-3CA4858B9C35}"/>
    <dgm:cxn modelId="{10457716-D74C-4096-A729-C5B51B96C620}" type="presOf" srcId="{A5308482-A582-4B9C-8250-0966372F9436}" destId="{0B5B4D97-C8E0-497B-90E2-C107CB5C5C08}" srcOrd="0" destOrd="2" presId="urn:microsoft.com/office/officeart/2005/8/layout/target3"/>
    <dgm:cxn modelId="{B7A07D27-A335-4AC0-8EC7-ABAA085B565B}" type="presOf" srcId="{E1516549-353A-4D22-8AB3-1481ADC0A6F5}" destId="{181AC60D-B5AB-481A-8F48-55DC46F544D8}" srcOrd="1" destOrd="0" presId="urn:microsoft.com/office/officeart/2005/8/layout/target3"/>
    <dgm:cxn modelId="{25B771C5-129E-4655-8769-DBAC78CC8516}" type="presOf" srcId="{74598390-AAAB-4C42-BABA-C2B128F4691D}" destId="{0B5B4D97-C8E0-497B-90E2-C107CB5C5C08}" srcOrd="0" destOrd="3" presId="urn:microsoft.com/office/officeart/2005/8/layout/target3"/>
    <dgm:cxn modelId="{283A3224-BA26-40DF-A2DD-0388710D18DD}" srcId="{45C702AB-7D8F-40A3-94C2-DEB9E39D9264}" destId="{E1516549-353A-4D22-8AB3-1481ADC0A6F5}" srcOrd="1" destOrd="0" parTransId="{EA4D93F6-A1E2-4B1C-9954-89C8B89AE106}" sibTransId="{FFBCF86F-6877-48ED-81BD-C1E0C852A22B}"/>
    <dgm:cxn modelId="{C746C70B-69C6-4DDB-886C-A704B0DC167C}" type="presOf" srcId="{9202374C-D48A-49BE-9B45-24B7DBD69557}" destId="{F4D81EED-BE01-4DB2-8492-E7BEDAE8D6A8}" srcOrd="0" destOrd="1" presId="urn:microsoft.com/office/officeart/2005/8/layout/target3"/>
    <dgm:cxn modelId="{B7AB7A00-B5BB-4475-BEC6-7C70022B8525}" type="presOf" srcId="{D89FB8A7-BB15-4F61-9911-19A7CBEC3F2C}" destId="{F4D81EED-BE01-4DB2-8492-E7BEDAE8D6A8}" srcOrd="0" destOrd="2" presId="urn:microsoft.com/office/officeart/2005/8/layout/target3"/>
    <dgm:cxn modelId="{1555E0A9-D445-4036-88A7-D8DD8923376D}" type="presOf" srcId="{88FA29C7-F6B4-4EC4-8D29-8E0096D3B2D7}" destId="{0B5B4D97-C8E0-497B-90E2-C107CB5C5C08}" srcOrd="0" destOrd="1" presId="urn:microsoft.com/office/officeart/2005/8/layout/target3"/>
    <dgm:cxn modelId="{C7FC1FE4-65E9-411A-A9A3-71DBEC185C7B}" srcId="{45C702AB-7D8F-40A3-94C2-DEB9E39D9264}" destId="{744F7AF2-E280-4115-A3CE-17CE25881DF0}" srcOrd="2" destOrd="0" parTransId="{74C4FD55-0BB8-41EC-A745-F03CEB6C409B}" sibTransId="{BAB3B362-E28F-4016-A49F-8436C337C313}"/>
    <dgm:cxn modelId="{6B33100F-C983-4377-9143-2D8E2833D493}" type="presOf" srcId="{744F7AF2-E280-4115-A3CE-17CE25881DF0}" destId="{9B12528A-F491-4EA5-981F-C0AC2FF1CBA9}" srcOrd="1" destOrd="0" presId="urn:microsoft.com/office/officeart/2005/8/layout/target3"/>
    <dgm:cxn modelId="{2F352215-2708-42A6-B98F-1BB637006EC5}" srcId="{E1516549-353A-4D22-8AB3-1481ADC0A6F5}" destId="{D89FB8A7-BB15-4F61-9911-19A7CBEC3F2C}" srcOrd="2" destOrd="0" parTransId="{B05DF6A1-B6E8-451C-BD75-31FFE85924C8}" sibTransId="{D24522EF-5A51-43F1-B2FC-FDAEFBABF67E}"/>
    <dgm:cxn modelId="{A15C1EC9-823D-4499-B3D1-DAD0BAB9FE36}" type="presOf" srcId="{C7CAE5E5-E8CE-455C-9AA2-B79BE0E389F3}" destId="{F4D81EED-BE01-4DB2-8492-E7BEDAE8D6A8}" srcOrd="0" destOrd="0" presId="urn:microsoft.com/office/officeart/2005/8/layout/target3"/>
    <dgm:cxn modelId="{14E132C1-D2C4-4EDA-8026-5A6FBEF6947A}" srcId="{007EA447-0DCD-4A33-A28D-8A81CACE83A2}" destId="{6020DFD5-5862-4F82-AA05-D5F6A3A840F5}" srcOrd="0" destOrd="0" parTransId="{88D94009-F2D3-4690-B4DA-38F1B8AE8F1F}" sibTransId="{1E109E16-8826-4E04-8343-B978BB1A42D9}"/>
    <dgm:cxn modelId="{97BE97DC-6911-46D9-95F9-F856D1F73A32}" type="presOf" srcId="{E1516549-353A-4D22-8AB3-1481ADC0A6F5}" destId="{BCA740DD-469D-4779-A2C2-763B36F1FE61}" srcOrd="0" destOrd="0" presId="urn:microsoft.com/office/officeart/2005/8/layout/target3"/>
    <dgm:cxn modelId="{08850523-7670-46CC-A29C-57E04D429D5E}" type="presOf" srcId="{C3BC3F64-B558-4E21-8431-F0E4EBDF00F9}" destId="{EA6ECD42-3145-48F1-80D0-E906BB7A3721}" srcOrd="0" destOrd="0" presId="urn:microsoft.com/office/officeart/2005/8/layout/target3"/>
    <dgm:cxn modelId="{07BBBDE9-EFE5-4557-81B7-C2D5761F2E7D}" srcId="{007EA447-0DCD-4A33-A28D-8A81CACE83A2}" destId="{A5308482-A582-4B9C-8250-0966372F9436}" srcOrd="2" destOrd="0" parTransId="{6C913DDA-CC0A-4AD4-BF0E-BA7FC91E465B}" sibTransId="{024AF566-C16D-4AE3-8F9D-5DA9B58CB4B0}"/>
    <dgm:cxn modelId="{3A66882B-80C2-4D65-8086-4747FC0BDB51}" type="presOf" srcId="{442E45C9-847A-4970-AA79-50683DC35ACB}" destId="{EA6ECD42-3145-48F1-80D0-E906BB7A3721}" srcOrd="0" destOrd="2" presId="urn:microsoft.com/office/officeart/2005/8/layout/target3"/>
    <dgm:cxn modelId="{B25DA5FB-F9B2-4ECC-BA26-C22844C226CB}" srcId="{744F7AF2-E280-4115-A3CE-17CE25881DF0}" destId="{E4F8B8A7-CEFD-4B1A-A15B-259E70F79453}" srcOrd="1" destOrd="0" parTransId="{BA3CFA94-D8A1-4878-ABD4-D874BD94FFBB}" sibTransId="{55E7DEE9-AF69-4444-B1FC-4AD3F3B2A841}"/>
    <dgm:cxn modelId="{4A89065A-E8CA-4116-8312-7CF53D5CA5E4}" srcId="{E1516549-353A-4D22-8AB3-1481ADC0A6F5}" destId="{C7CAE5E5-E8CE-455C-9AA2-B79BE0E389F3}" srcOrd="0" destOrd="0" parTransId="{C61B17FF-F5CB-416B-8B7A-4C3DDD3C9D08}" sibTransId="{BE2CA710-FF6A-448A-B293-4D2F53A8C6B5}"/>
    <dgm:cxn modelId="{9523744E-27D8-4C2F-97BD-5EA4CC6A8BFB}" srcId="{744F7AF2-E280-4115-A3CE-17CE25881DF0}" destId="{C3BC3F64-B558-4E21-8431-F0E4EBDF00F9}" srcOrd="0" destOrd="0" parTransId="{187BF04A-0C87-4A6F-AC2A-B212C9A2396F}" sibTransId="{8A1A2D6F-332D-4538-9557-4192FE9D4392}"/>
    <dgm:cxn modelId="{B1AC25FB-7D25-478E-9669-40F2FEFFAF39}" srcId="{007EA447-0DCD-4A33-A28D-8A81CACE83A2}" destId="{88FA29C7-F6B4-4EC4-8D29-8E0096D3B2D7}" srcOrd="1" destOrd="0" parTransId="{DDBE95EE-F9FE-4EF5-8DF0-6D4A60C2A5FA}" sibTransId="{F6CCB95C-D7F8-41B4-8023-380C4C193089}"/>
    <dgm:cxn modelId="{F299D2F2-0B13-4EA5-9903-221E77287064}" type="presOf" srcId="{E4F8B8A7-CEFD-4B1A-A15B-259E70F79453}" destId="{EA6ECD42-3145-48F1-80D0-E906BB7A3721}" srcOrd="0" destOrd="1" presId="urn:microsoft.com/office/officeart/2005/8/layout/target3"/>
    <dgm:cxn modelId="{EF36C5EC-A112-4E61-BD68-D198DAD724E4}" srcId="{744F7AF2-E280-4115-A3CE-17CE25881DF0}" destId="{442E45C9-847A-4970-AA79-50683DC35ACB}" srcOrd="2" destOrd="0" parTransId="{4AC3BCCA-6599-4019-AE55-5A05F29905F1}" sibTransId="{A0A6331F-11A9-4EB6-B969-5336A65819C6}"/>
    <dgm:cxn modelId="{2DC02F41-B26A-468C-A528-1657AA6A70C8}" type="presOf" srcId="{007EA447-0DCD-4A33-A28D-8A81CACE83A2}" destId="{411B3C08-247A-4880-87F2-BD8BBBABB752}" srcOrd="0" destOrd="0" presId="urn:microsoft.com/office/officeart/2005/8/layout/target3"/>
    <dgm:cxn modelId="{BDAD23C0-2FEC-48E7-86C8-16C2DA45383D}" type="presOf" srcId="{007EA447-0DCD-4A33-A28D-8A81CACE83A2}" destId="{0E33D777-A3AF-41E0-AC87-8C405E4E7F48}" srcOrd="1" destOrd="0" presId="urn:microsoft.com/office/officeart/2005/8/layout/target3"/>
    <dgm:cxn modelId="{0A6B3982-2413-4353-8A6E-767FF2D5015A}" srcId="{E1516549-353A-4D22-8AB3-1481ADC0A6F5}" destId="{9202374C-D48A-49BE-9B45-24B7DBD69557}" srcOrd="1" destOrd="0" parTransId="{EFB0FCA3-F28D-4575-BA12-61B4E19B8661}" sibTransId="{C8CEFEB1-AEE1-4E1E-81D1-457456BB5177}"/>
    <dgm:cxn modelId="{2EB3A226-F2A9-4266-96CC-687DFD870F6D}" srcId="{007EA447-0DCD-4A33-A28D-8A81CACE83A2}" destId="{74598390-AAAB-4C42-BABA-C2B128F4691D}" srcOrd="3" destOrd="0" parTransId="{48F62926-D5C4-4912-8CEE-AE34EF7F87D1}" sibTransId="{74776EFB-3236-463D-8B6E-350ED52C2D8A}"/>
    <dgm:cxn modelId="{8E01797B-707A-4D62-9C12-A88A8D1C32B5}" type="presParOf" srcId="{76D52033-B97F-48FD-95DE-81E6C68A012B}" destId="{3401E754-B82F-4CB9-9AF1-8CAB03EB1BDE}" srcOrd="0" destOrd="0" presId="urn:microsoft.com/office/officeart/2005/8/layout/target3"/>
    <dgm:cxn modelId="{F5A78E8A-6C2E-4A49-ADD0-58B42DE77979}" type="presParOf" srcId="{76D52033-B97F-48FD-95DE-81E6C68A012B}" destId="{995EAF5F-A30A-4F3C-B44B-E1482AC86CB8}" srcOrd="1" destOrd="0" presId="urn:microsoft.com/office/officeart/2005/8/layout/target3"/>
    <dgm:cxn modelId="{44EB6B48-44B8-434A-BD95-78B6F66DD63D}" type="presParOf" srcId="{76D52033-B97F-48FD-95DE-81E6C68A012B}" destId="{411B3C08-247A-4880-87F2-BD8BBBABB752}" srcOrd="2" destOrd="0" presId="urn:microsoft.com/office/officeart/2005/8/layout/target3"/>
    <dgm:cxn modelId="{02C08DA6-3C1D-46E2-A579-06BDE00B095B}" type="presParOf" srcId="{76D52033-B97F-48FD-95DE-81E6C68A012B}" destId="{1052B789-C94A-439D-B020-504F29B9A09E}" srcOrd="3" destOrd="0" presId="urn:microsoft.com/office/officeart/2005/8/layout/target3"/>
    <dgm:cxn modelId="{3E7D172B-385E-48A4-9960-B97E949060BC}" type="presParOf" srcId="{76D52033-B97F-48FD-95DE-81E6C68A012B}" destId="{B42F43C1-5510-479A-AFD6-1740BD302CAF}" srcOrd="4" destOrd="0" presId="urn:microsoft.com/office/officeart/2005/8/layout/target3"/>
    <dgm:cxn modelId="{4F6E914E-4D21-440B-9AB5-8175468D2D40}" type="presParOf" srcId="{76D52033-B97F-48FD-95DE-81E6C68A012B}" destId="{BCA740DD-469D-4779-A2C2-763B36F1FE61}" srcOrd="5" destOrd="0" presId="urn:microsoft.com/office/officeart/2005/8/layout/target3"/>
    <dgm:cxn modelId="{7E0E0E41-03A2-4367-91F2-F9DC02E2DA0B}" type="presParOf" srcId="{76D52033-B97F-48FD-95DE-81E6C68A012B}" destId="{F5A89C7F-DADE-4A8F-840C-F388E2F58AAD}" srcOrd="6" destOrd="0" presId="urn:microsoft.com/office/officeart/2005/8/layout/target3"/>
    <dgm:cxn modelId="{BD142433-2911-4044-8EB4-9BBBF1F7FF8A}" type="presParOf" srcId="{76D52033-B97F-48FD-95DE-81E6C68A012B}" destId="{8A68F256-9424-4748-A792-D1B3CDC01718}" srcOrd="7" destOrd="0" presId="urn:microsoft.com/office/officeart/2005/8/layout/target3"/>
    <dgm:cxn modelId="{CB92F59D-B263-44E9-9E7C-3A509DD1A9AA}" type="presParOf" srcId="{76D52033-B97F-48FD-95DE-81E6C68A012B}" destId="{DB977BFF-6259-4B3E-86B9-B97D0BADC2D7}" srcOrd="8" destOrd="0" presId="urn:microsoft.com/office/officeart/2005/8/layout/target3"/>
    <dgm:cxn modelId="{656866E1-0811-4DA9-B496-4A6CF5E8D7A6}" type="presParOf" srcId="{76D52033-B97F-48FD-95DE-81E6C68A012B}" destId="{0E33D777-A3AF-41E0-AC87-8C405E4E7F48}" srcOrd="9" destOrd="0" presId="urn:microsoft.com/office/officeart/2005/8/layout/target3"/>
    <dgm:cxn modelId="{17494149-8A49-452F-BFFB-25EF3D03DFD5}" type="presParOf" srcId="{76D52033-B97F-48FD-95DE-81E6C68A012B}" destId="{0B5B4D97-C8E0-497B-90E2-C107CB5C5C08}" srcOrd="10" destOrd="0" presId="urn:microsoft.com/office/officeart/2005/8/layout/target3"/>
    <dgm:cxn modelId="{E34FF08B-8607-471C-B90B-C95C28EA8DD9}" type="presParOf" srcId="{76D52033-B97F-48FD-95DE-81E6C68A012B}" destId="{181AC60D-B5AB-481A-8F48-55DC46F544D8}" srcOrd="11" destOrd="0" presId="urn:microsoft.com/office/officeart/2005/8/layout/target3"/>
    <dgm:cxn modelId="{B3B9F589-AC06-45CE-B334-C3CBE8E5A57E}" type="presParOf" srcId="{76D52033-B97F-48FD-95DE-81E6C68A012B}" destId="{F4D81EED-BE01-4DB2-8492-E7BEDAE8D6A8}" srcOrd="12" destOrd="0" presId="urn:microsoft.com/office/officeart/2005/8/layout/target3"/>
    <dgm:cxn modelId="{2015FF52-E1F1-463A-848A-4CD4D64BE064}" type="presParOf" srcId="{76D52033-B97F-48FD-95DE-81E6C68A012B}" destId="{9B12528A-F491-4EA5-981F-C0AC2FF1CBA9}" srcOrd="13" destOrd="0" presId="urn:microsoft.com/office/officeart/2005/8/layout/target3"/>
    <dgm:cxn modelId="{B68C5603-640F-43FF-A999-557DB20B526E}" type="presParOf" srcId="{76D52033-B97F-48FD-95DE-81E6C68A012B}" destId="{EA6ECD42-3145-48F1-80D0-E906BB7A372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702AB-7D8F-40A3-94C2-DEB9E39D9264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7EA447-0DCD-4A33-A28D-8A81CACE83A2}">
      <dgm:prSet phldrT="[Text]" custT="1"/>
      <dgm:spPr>
        <a:solidFill>
          <a:srgbClr val="006F9E"/>
        </a:solidFill>
        <a:ln>
          <a:noFill/>
        </a:ln>
      </dgm:spPr>
      <dgm:t>
        <a:bodyPr/>
        <a:lstStyle/>
        <a:p>
          <a:pPr algn="l"/>
          <a:r>
            <a: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organisatorisch</a:t>
          </a:r>
          <a:endParaRPr lang="de-DE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740710C-AF54-48C5-927C-0C3D9F7FDA51}" type="parTrans" cxnId="{6E54B36A-C187-41E9-ABE3-60C2267F076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F44AD7A-739B-4A36-946D-3CA4858B9C35}" type="sibTrans" cxnId="{6E54B36A-C187-41E9-ABE3-60C2267F076C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6020DFD5-5862-4F82-AA05-D5F6A3A840F5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EBENEN-ÜBERGREIFENDE</a:t>
          </a:r>
          <a:b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Verwaltungsprozesse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D94009-F2D3-4690-B4DA-38F1B8AE8F1F}" type="parTrans" cxnId="{14E132C1-D2C4-4EDA-8026-5A6FBEF6947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1E109E16-8826-4E04-8343-B978BB1A42D9}" type="sibTrans" cxnId="{14E132C1-D2C4-4EDA-8026-5A6FBEF6947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8FA29C7-F6B4-4EC4-8D29-8E0096D3B2D7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Gesetzgebung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BE95EE-F9FE-4EF5-8DF0-6D4A60C2A5FA}" type="parTrans" cxnId="{B1AC25FB-7D25-478E-9669-40F2FEFFAF39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F6CCB95C-D7F8-41B4-8023-380C4C193089}" type="sibTrans" cxnId="{B1AC25FB-7D25-478E-9669-40F2FEFFAF39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1516549-353A-4D22-8AB3-1481ADC0A6F5}">
      <dgm:prSet phldrT="[Text]" custT="1"/>
      <dgm:spPr>
        <a:solidFill>
          <a:srgbClr val="009932"/>
        </a:solidFill>
        <a:ln>
          <a:noFill/>
        </a:ln>
      </dgm:spPr>
      <dgm:t>
        <a:bodyPr/>
        <a:lstStyle/>
        <a:p>
          <a:pPr algn="l"/>
          <a:r>
            <a: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inhaltlich</a:t>
          </a:r>
          <a:endParaRPr lang="de-DE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A4D93F6-A1E2-4B1C-9954-89C8B89AE106}" type="parTrans" cxnId="{283A3224-BA26-40DF-A2DD-0388710D18D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FFBCF86F-6877-48ED-81BD-C1E0C852A22B}" type="sibTrans" cxnId="{283A3224-BA26-40DF-A2DD-0388710D18D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7CAE5E5-E8CE-455C-9AA2-B79BE0E389F3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zentrale Plattform / Wissensbasis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61B17FF-F5CB-416B-8B7A-4C3DDD3C9D08}" type="parTrans" cxnId="{4A89065A-E8CA-4116-8312-7CF53D5CA5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E2CA710-FF6A-448A-B293-4D2F53A8C6B5}" type="sibTrans" cxnId="{4A89065A-E8CA-4116-8312-7CF53D5CA5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9202374C-D48A-49BE-9B45-24B7DBD69557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dezentrale Verantwortung für Inhalte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FB0FCA3-F28D-4575-BA12-61B4E19B8661}" type="parTrans" cxnId="{0A6B3982-2413-4353-8A6E-767FF2D5015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8CEFEB1-AEE1-4E1E-81D1-457456BB5177}" type="sibTrans" cxnId="{0A6B3982-2413-4353-8A6E-767FF2D5015A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44F7AF2-E280-4115-A3CE-17CE25881DF0}">
      <dgm:prSet phldrT="[Text]" custT="1"/>
      <dgm:spPr>
        <a:solidFill>
          <a:srgbClr val="3EB5A7">
            <a:alpha val="90000"/>
          </a:srgbClr>
        </a:solidFill>
      </dgm:spPr>
      <dgm:t>
        <a:bodyPr/>
        <a:lstStyle/>
        <a:p>
          <a:pPr algn="l"/>
          <a:r>
            <a:rPr lang="de-DE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technisch</a:t>
          </a:r>
          <a:endParaRPr lang="de-DE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4C4FD55-0BB8-41EC-A745-F03CEB6C409B}" type="parTrans" cxnId="{C7FC1FE4-65E9-411A-A9A3-71DBEC185C7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BAB3B362-E28F-4016-A49F-8436C337C313}" type="sibTrans" cxnId="{C7FC1FE4-65E9-411A-A9A3-71DBEC185C7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C3BC3F64-B558-4E21-8431-F0E4EBDF00F9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Netz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87BF04A-0C87-4A6F-AC2A-B212C9A2396F}" type="parTrans" cxnId="{9523744E-27D8-4C2F-97BD-5EA4CC6A8BF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8A1A2D6F-332D-4538-9557-4192FE9D4392}" type="sibTrans" cxnId="{9523744E-27D8-4C2F-97BD-5EA4CC6A8BF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E4F8B8A7-CEFD-4B1A-A15B-259E70F79453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Basiskomponenten/-dienste </a:t>
          </a:r>
          <a:b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für Alle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A3CFA94-D8A1-4878-ABD4-D874BD94FFBB}" type="parTrans" cxnId="{B25DA5FB-F9B2-4ECC-BA26-C22844C226C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55E7DEE9-AF69-4444-B1FC-4AD3F3B2A841}" type="sibTrans" cxnId="{B25DA5FB-F9B2-4ECC-BA26-C22844C226CB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4598390-AAAB-4C42-BABA-C2B128F4691D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gemeinsame Strategie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8F62926-D5C4-4912-8CEE-AE34EF7F87D1}" type="parTrans" cxnId="{2EB3A226-F2A9-4266-96CC-687DFD870F6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74776EFB-3236-463D-8B6E-350ED52C2D8A}" type="sibTrans" cxnId="{2EB3A226-F2A9-4266-96CC-687DFD870F6D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D89FB8A7-BB15-4F61-9911-19A7CBEC3F2C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Portal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05DF6A1-B6E8-451C-BD75-31FFE85924C8}" type="parTrans" cxnId="{2F352215-2708-42A6-B98F-1BB637006E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D24522EF-5A51-43F1-B2FC-FDAEFBABF67E}" type="sibTrans" cxnId="{2F352215-2708-42A6-B98F-1BB637006EC5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442E45C9-847A-4970-AA79-50683DC35ACB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einheitliche, gemeinsame Lösung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C3BCCA-6599-4019-AE55-5A05F29905F1}" type="parTrans" cxnId="{EF36C5EC-A112-4E61-BD68-D198DAD724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0A6331F-11A9-4EB6-B969-5336A65819C6}" type="sibTrans" cxnId="{EF36C5EC-A112-4E61-BD68-D198DAD724E4}">
      <dgm:prSet/>
      <dgm:spPr/>
      <dgm:t>
        <a:bodyPr/>
        <a:lstStyle/>
        <a:p>
          <a:endParaRPr lang="de-DE">
            <a:latin typeface="Arial" pitchFamily="34" charset="0"/>
            <a:cs typeface="Arial" pitchFamily="34" charset="0"/>
          </a:endParaRPr>
        </a:p>
      </dgm:t>
    </dgm:pt>
    <dgm:pt modelId="{A5308482-A582-4B9C-8250-0966372F9436}">
      <dgm:prSet phldrT="[Text]" custT="1"/>
      <dgm:spPr/>
      <dgm:t>
        <a:bodyPr/>
        <a:lstStyle/>
        <a:p>
          <a:pPr>
            <a:lnSpc>
              <a:spcPts val="2100"/>
            </a:lnSpc>
          </a:pPr>
          <a:r>
            <a:rPr lang="de-DE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Kooperativer Ansatz</a:t>
          </a:r>
          <a:endParaRPr lang="de-DE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913DDA-CC0A-4AD4-BF0E-BA7FC91E465B}" type="parTrans" cxnId="{07BBBDE9-EFE5-4557-81B7-C2D5761F2E7D}">
      <dgm:prSet/>
      <dgm:spPr/>
      <dgm:t>
        <a:bodyPr/>
        <a:lstStyle/>
        <a:p>
          <a:endParaRPr lang="de-DE"/>
        </a:p>
      </dgm:t>
    </dgm:pt>
    <dgm:pt modelId="{024AF566-C16D-4AE3-8F9D-5DA9B58CB4B0}" type="sibTrans" cxnId="{07BBBDE9-EFE5-4557-81B7-C2D5761F2E7D}">
      <dgm:prSet/>
      <dgm:spPr/>
      <dgm:t>
        <a:bodyPr/>
        <a:lstStyle/>
        <a:p>
          <a:endParaRPr lang="de-DE"/>
        </a:p>
      </dgm:t>
    </dgm:pt>
    <dgm:pt modelId="{76D52033-B97F-48FD-95DE-81E6C68A012B}" type="pres">
      <dgm:prSet presAssocID="{45C702AB-7D8F-40A3-94C2-DEB9E39D926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401E754-B82F-4CB9-9AF1-8CAB03EB1BDE}" type="pres">
      <dgm:prSet presAssocID="{007EA447-0DCD-4A33-A28D-8A81CACE83A2}" presName="circle1" presStyleLbl="node1" presStyleIdx="0" presStyleCnt="3" custLinFactNeighborX="218"/>
      <dgm:spPr>
        <a:solidFill>
          <a:srgbClr val="006F9E"/>
        </a:solidFill>
      </dgm:spPr>
      <dgm:t>
        <a:bodyPr/>
        <a:lstStyle/>
        <a:p>
          <a:endParaRPr lang="de-DE"/>
        </a:p>
      </dgm:t>
    </dgm:pt>
    <dgm:pt modelId="{995EAF5F-A30A-4F3C-B44B-E1482AC86CB8}" type="pres">
      <dgm:prSet presAssocID="{007EA447-0DCD-4A33-A28D-8A81CACE83A2}" presName="space" presStyleCnt="0"/>
      <dgm:spPr/>
    </dgm:pt>
    <dgm:pt modelId="{411B3C08-247A-4880-87F2-BD8BBBABB752}" type="pres">
      <dgm:prSet presAssocID="{007EA447-0DCD-4A33-A28D-8A81CACE83A2}" presName="rect1" presStyleLbl="alignAcc1" presStyleIdx="0" presStyleCnt="3"/>
      <dgm:spPr/>
      <dgm:t>
        <a:bodyPr/>
        <a:lstStyle/>
        <a:p>
          <a:endParaRPr lang="de-DE"/>
        </a:p>
      </dgm:t>
    </dgm:pt>
    <dgm:pt modelId="{1052B789-C94A-439D-B020-504F29B9A09E}" type="pres">
      <dgm:prSet presAssocID="{E1516549-353A-4D22-8AB3-1481ADC0A6F5}" presName="vertSpace2" presStyleLbl="node1" presStyleIdx="0" presStyleCnt="3"/>
      <dgm:spPr/>
    </dgm:pt>
    <dgm:pt modelId="{B42F43C1-5510-479A-AFD6-1740BD302CAF}" type="pres">
      <dgm:prSet presAssocID="{E1516549-353A-4D22-8AB3-1481ADC0A6F5}" presName="circle2" presStyleLbl="node1" presStyleIdx="1" presStyleCnt="3"/>
      <dgm:spPr>
        <a:solidFill>
          <a:srgbClr val="009932"/>
        </a:solidFill>
      </dgm:spPr>
      <dgm:t>
        <a:bodyPr/>
        <a:lstStyle/>
        <a:p>
          <a:endParaRPr lang="de-DE"/>
        </a:p>
      </dgm:t>
    </dgm:pt>
    <dgm:pt modelId="{BCA740DD-469D-4779-A2C2-763B36F1FE61}" type="pres">
      <dgm:prSet presAssocID="{E1516549-353A-4D22-8AB3-1481ADC0A6F5}" presName="rect2" presStyleLbl="alignAcc1" presStyleIdx="1" presStyleCnt="3"/>
      <dgm:spPr/>
      <dgm:t>
        <a:bodyPr/>
        <a:lstStyle/>
        <a:p>
          <a:endParaRPr lang="de-DE"/>
        </a:p>
      </dgm:t>
    </dgm:pt>
    <dgm:pt modelId="{F5A89C7F-DADE-4A8F-840C-F388E2F58AAD}" type="pres">
      <dgm:prSet presAssocID="{744F7AF2-E280-4115-A3CE-17CE25881DF0}" presName="vertSpace3" presStyleLbl="node1" presStyleIdx="1" presStyleCnt="3"/>
      <dgm:spPr/>
    </dgm:pt>
    <dgm:pt modelId="{8A68F256-9424-4748-A792-D1B3CDC01718}" type="pres">
      <dgm:prSet presAssocID="{744F7AF2-E280-4115-A3CE-17CE25881DF0}" presName="circle3" presStyleLbl="node1" presStyleIdx="2" presStyleCnt="3"/>
      <dgm:spPr>
        <a:solidFill>
          <a:srgbClr val="3EB5A7"/>
        </a:solidFill>
      </dgm:spPr>
      <dgm:t>
        <a:bodyPr/>
        <a:lstStyle/>
        <a:p>
          <a:endParaRPr lang="de-DE"/>
        </a:p>
      </dgm:t>
    </dgm:pt>
    <dgm:pt modelId="{DB977BFF-6259-4B3E-86B9-B97D0BADC2D7}" type="pres">
      <dgm:prSet presAssocID="{744F7AF2-E280-4115-A3CE-17CE25881DF0}" presName="rect3" presStyleLbl="alignAcc1" presStyleIdx="2" presStyleCnt="3"/>
      <dgm:spPr/>
      <dgm:t>
        <a:bodyPr/>
        <a:lstStyle/>
        <a:p>
          <a:endParaRPr lang="de-DE"/>
        </a:p>
      </dgm:t>
    </dgm:pt>
    <dgm:pt modelId="{0E33D777-A3AF-41E0-AC87-8C405E4E7F48}" type="pres">
      <dgm:prSet presAssocID="{007EA447-0DCD-4A33-A28D-8A81CACE83A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5B4D97-C8E0-497B-90E2-C107CB5C5C08}" type="pres">
      <dgm:prSet presAssocID="{007EA447-0DCD-4A33-A28D-8A81CACE83A2}" presName="rect1ChTx" presStyleLbl="alignAcc1" presStyleIdx="2" presStyleCnt="3" custScaleX="134520" custLinFactNeighborX="-114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1AC60D-B5AB-481A-8F48-55DC46F544D8}" type="pres">
      <dgm:prSet presAssocID="{E1516549-353A-4D22-8AB3-1481ADC0A6F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D81EED-BE01-4DB2-8492-E7BEDAE8D6A8}" type="pres">
      <dgm:prSet presAssocID="{E1516549-353A-4D22-8AB3-1481ADC0A6F5}" presName="rect2ChTx" presStyleLbl="alignAcc1" presStyleIdx="2" presStyleCnt="3" custScaleX="136529" custLinFactNeighborX="-100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12528A-F491-4EA5-981F-C0AC2FF1CBA9}" type="pres">
      <dgm:prSet presAssocID="{744F7AF2-E280-4115-A3CE-17CE25881D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6ECD42-3145-48F1-80D0-E906BB7A3721}" type="pres">
      <dgm:prSet presAssocID="{744F7AF2-E280-4115-A3CE-17CE25881DF0}" presName="rect3ChTx" presStyleLbl="alignAcc1" presStyleIdx="2" presStyleCnt="3" custScaleX="128390" custLinFactNeighborX="-138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6EB5C39-97E8-4EE6-B2EF-4862DD1E3E0E}" type="presOf" srcId="{744F7AF2-E280-4115-A3CE-17CE25881DF0}" destId="{DB977BFF-6259-4B3E-86B9-B97D0BADC2D7}" srcOrd="0" destOrd="0" presId="urn:microsoft.com/office/officeart/2005/8/layout/target3"/>
    <dgm:cxn modelId="{C5682F01-92D9-4C95-A199-2B9D3B83AAA2}" type="presOf" srcId="{6020DFD5-5862-4F82-AA05-D5F6A3A840F5}" destId="{0B5B4D97-C8E0-497B-90E2-C107CB5C5C08}" srcOrd="0" destOrd="0" presId="urn:microsoft.com/office/officeart/2005/8/layout/target3"/>
    <dgm:cxn modelId="{6E54B36A-C187-41E9-ABE3-60C2267F076C}" srcId="{45C702AB-7D8F-40A3-94C2-DEB9E39D9264}" destId="{007EA447-0DCD-4A33-A28D-8A81CACE83A2}" srcOrd="0" destOrd="0" parTransId="{2740710C-AF54-48C5-927C-0C3D9F7FDA51}" sibTransId="{BF44AD7A-739B-4A36-946D-3CA4858B9C35}"/>
    <dgm:cxn modelId="{3EAAE681-F18A-414A-A2BC-C330AED57C26}" type="presOf" srcId="{88FA29C7-F6B4-4EC4-8D29-8E0096D3B2D7}" destId="{0B5B4D97-C8E0-497B-90E2-C107CB5C5C08}" srcOrd="0" destOrd="1" presId="urn:microsoft.com/office/officeart/2005/8/layout/target3"/>
    <dgm:cxn modelId="{B12CBBA8-6938-406C-9971-9154E5CF178C}" type="presOf" srcId="{E1516549-353A-4D22-8AB3-1481ADC0A6F5}" destId="{181AC60D-B5AB-481A-8F48-55DC46F544D8}" srcOrd="1" destOrd="0" presId="urn:microsoft.com/office/officeart/2005/8/layout/target3"/>
    <dgm:cxn modelId="{EB56A8C0-9921-4FBA-95FB-0E3B8BDDF0C1}" type="presOf" srcId="{45C702AB-7D8F-40A3-94C2-DEB9E39D9264}" destId="{76D52033-B97F-48FD-95DE-81E6C68A012B}" srcOrd="0" destOrd="0" presId="urn:microsoft.com/office/officeart/2005/8/layout/target3"/>
    <dgm:cxn modelId="{283A3224-BA26-40DF-A2DD-0388710D18DD}" srcId="{45C702AB-7D8F-40A3-94C2-DEB9E39D9264}" destId="{E1516549-353A-4D22-8AB3-1481ADC0A6F5}" srcOrd="1" destOrd="0" parTransId="{EA4D93F6-A1E2-4B1C-9954-89C8B89AE106}" sibTransId="{FFBCF86F-6877-48ED-81BD-C1E0C852A22B}"/>
    <dgm:cxn modelId="{D2DDE9B5-67F0-4C85-B981-827B84FA0D64}" type="presOf" srcId="{E1516549-353A-4D22-8AB3-1481ADC0A6F5}" destId="{BCA740DD-469D-4779-A2C2-763B36F1FE61}" srcOrd="0" destOrd="0" presId="urn:microsoft.com/office/officeart/2005/8/layout/target3"/>
    <dgm:cxn modelId="{A5E2F78B-07AF-4376-B2C5-BEC3A045CC07}" type="presOf" srcId="{9202374C-D48A-49BE-9B45-24B7DBD69557}" destId="{F4D81EED-BE01-4DB2-8492-E7BEDAE8D6A8}" srcOrd="0" destOrd="1" presId="urn:microsoft.com/office/officeart/2005/8/layout/target3"/>
    <dgm:cxn modelId="{0CA4792D-EAD5-4311-B2C1-5DED33056DEB}" type="presOf" srcId="{A5308482-A582-4B9C-8250-0966372F9436}" destId="{0B5B4D97-C8E0-497B-90E2-C107CB5C5C08}" srcOrd="0" destOrd="2" presId="urn:microsoft.com/office/officeart/2005/8/layout/target3"/>
    <dgm:cxn modelId="{2F352215-2708-42A6-B98F-1BB637006EC5}" srcId="{E1516549-353A-4D22-8AB3-1481ADC0A6F5}" destId="{D89FB8A7-BB15-4F61-9911-19A7CBEC3F2C}" srcOrd="2" destOrd="0" parTransId="{B05DF6A1-B6E8-451C-BD75-31FFE85924C8}" sibTransId="{D24522EF-5A51-43F1-B2FC-FDAEFBABF67E}"/>
    <dgm:cxn modelId="{C7FC1FE4-65E9-411A-A9A3-71DBEC185C7B}" srcId="{45C702AB-7D8F-40A3-94C2-DEB9E39D9264}" destId="{744F7AF2-E280-4115-A3CE-17CE25881DF0}" srcOrd="2" destOrd="0" parTransId="{74C4FD55-0BB8-41EC-A745-F03CEB6C409B}" sibTransId="{BAB3B362-E28F-4016-A49F-8436C337C313}"/>
    <dgm:cxn modelId="{E8397655-6F2D-493E-A60C-A7C0F2A14DA3}" type="presOf" srcId="{C3BC3F64-B558-4E21-8431-F0E4EBDF00F9}" destId="{EA6ECD42-3145-48F1-80D0-E906BB7A3721}" srcOrd="0" destOrd="0" presId="urn:microsoft.com/office/officeart/2005/8/layout/target3"/>
    <dgm:cxn modelId="{14E132C1-D2C4-4EDA-8026-5A6FBEF6947A}" srcId="{007EA447-0DCD-4A33-A28D-8A81CACE83A2}" destId="{6020DFD5-5862-4F82-AA05-D5F6A3A840F5}" srcOrd="0" destOrd="0" parTransId="{88D94009-F2D3-4690-B4DA-38F1B8AE8F1F}" sibTransId="{1E109E16-8826-4E04-8343-B978BB1A42D9}"/>
    <dgm:cxn modelId="{8DC85A71-6C99-4475-B5D2-66C38C836DDD}" type="presOf" srcId="{007EA447-0DCD-4A33-A28D-8A81CACE83A2}" destId="{0E33D777-A3AF-41E0-AC87-8C405E4E7F48}" srcOrd="1" destOrd="0" presId="urn:microsoft.com/office/officeart/2005/8/layout/target3"/>
    <dgm:cxn modelId="{6567E794-4636-47CB-97C0-CB88F14598BF}" type="presOf" srcId="{744F7AF2-E280-4115-A3CE-17CE25881DF0}" destId="{9B12528A-F491-4EA5-981F-C0AC2FF1CBA9}" srcOrd="1" destOrd="0" presId="urn:microsoft.com/office/officeart/2005/8/layout/target3"/>
    <dgm:cxn modelId="{07BBBDE9-EFE5-4557-81B7-C2D5761F2E7D}" srcId="{007EA447-0DCD-4A33-A28D-8A81CACE83A2}" destId="{A5308482-A582-4B9C-8250-0966372F9436}" srcOrd="2" destOrd="0" parTransId="{6C913DDA-CC0A-4AD4-BF0E-BA7FC91E465B}" sibTransId="{024AF566-C16D-4AE3-8F9D-5DA9B58CB4B0}"/>
    <dgm:cxn modelId="{AA144BFF-73F1-47BA-A281-DDFE23C39334}" type="presOf" srcId="{C7CAE5E5-E8CE-455C-9AA2-B79BE0E389F3}" destId="{F4D81EED-BE01-4DB2-8492-E7BEDAE8D6A8}" srcOrd="0" destOrd="0" presId="urn:microsoft.com/office/officeart/2005/8/layout/target3"/>
    <dgm:cxn modelId="{9F4A467D-4430-4BA5-A231-94408B58D810}" type="presOf" srcId="{007EA447-0DCD-4A33-A28D-8A81CACE83A2}" destId="{411B3C08-247A-4880-87F2-BD8BBBABB752}" srcOrd="0" destOrd="0" presId="urn:microsoft.com/office/officeart/2005/8/layout/target3"/>
    <dgm:cxn modelId="{B25DA5FB-F9B2-4ECC-BA26-C22844C226CB}" srcId="{744F7AF2-E280-4115-A3CE-17CE25881DF0}" destId="{E4F8B8A7-CEFD-4B1A-A15B-259E70F79453}" srcOrd="1" destOrd="0" parTransId="{BA3CFA94-D8A1-4878-ABD4-D874BD94FFBB}" sibTransId="{55E7DEE9-AF69-4444-B1FC-4AD3F3B2A841}"/>
    <dgm:cxn modelId="{4A89065A-E8CA-4116-8312-7CF53D5CA5E4}" srcId="{E1516549-353A-4D22-8AB3-1481ADC0A6F5}" destId="{C7CAE5E5-E8CE-455C-9AA2-B79BE0E389F3}" srcOrd="0" destOrd="0" parTransId="{C61B17FF-F5CB-416B-8B7A-4C3DDD3C9D08}" sibTransId="{BE2CA710-FF6A-448A-B293-4D2F53A8C6B5}"/>
    <dgm:cxn modelId="{9523744E-27D8-4C2F-97BD-5EA4CC6A8BFB}" srcId="{744F7AF2-E280-4115-A3CE-17CE25881DF0}" destId="{C3BC3F64-B558-4E21-8431-F0E4EBDF00F9}" srcOrd="0" destOrd="0" parTransId="{187BF04A-0C87-4A6F-AC2A-B212C9A2396F}" sibTransId="{8A1A2D6F-332D-4538-9557-4192FE9D4392}"/>
    <dgm:cxn modelId="{B1AC25FB-7D25-478E-9669-40F2FEFFAF39}" srcId="{007EA447-0DCD-4A33-A28D-8A81CACE83A2}" destId="{88FA29C7-F6B4-4EC4-8D29-8E0096D3B2D7}" srcOrd="1" destOrd="0" parTransId="{DDBE95EE-F9FE-4EF5-8DF0-6D4A60C2A5FA}" sibTransId="{F6CCB95C-D7F8-41B4-8023-380C4C193089}"/>
    <dgm:cxn modelId="{98EB5540-B5B2-4331-9279-2ED4BE483AE5}" type="presOf" srcId="{E4F8B8A7-CEFD-4B1A-A15B-259E70F79453}" destId="{EA6ECD42-3145-48F1-80D0-E906BB7A3721}" srcOrd="0" destOrd="1" presId="urn:microsoft.com/office/officeart/2005/8/layout/target3"/>
    <dgm:cxn modelId="{EF36C5EC-A112-4E61-BD68-D198DAD724E4}" srcId="{744F7AF2-E280-4115-A3CE-17CE25881DF0}" destId="{442E45C9-847A-4970-AA79-50683DC35ACB}" srcOrd="2" destOrd="0" parTransId="{4AC3BCCA-6599-4019-AE55-5A05F29905F1}" sibTransId="{A0A6331F-11A9-4EB6-B969-5336A65819C6}"/>
    <dgm:cxn modelId="{C5286B0B-6EB4-4871-84BE-F15EFCC9D48A}" type="presOf" srcId="{74598390-AAAB-4C42-BABA-C2B128F4691D}" destId="{0B5B4D97-C8E0-497B-90E2-C107CB5C5C08}" srcOrd="0" destOrd="3" presId="urn:microsoft.com/office/officeart/2005/8/layout/target3"/>
    <dgm:cxn modelId="{E662F83F-5729-489E-AA0E-443016084D26}" type="presOf" srcId="{442E45C9-847A-4970-AA79-50683DC35ACB}" destId="{EA6ECD42-3145-48F1-80D0-E906BB7A3721}" srcOrd="0" destOrd="2" presId="urn:microsoft.com/office/officeart/2005/8/layout/target3"/>
    <dgm:cxn modelId="{374B7715-4675-4B20-9016-133D6FC14B2A}" type="presOf" srcId="{D89FB8A7-BB15-4F61-9911-19A7CBEC3F2C}" destId="{F4D81EED-BE01-4DB2-8492-E7BEDAE8D6A8}" srcOrd="0" destOrd="2" presId="urn:microsoft.com/office/officeart/2005/8/layout/target3"/>
    <dgm:cxn modelId="{0A6B3982-2413-4353-8A6E-767FF2D5015A}" srcId="{E1516549-353A-4D22-8AB3-1481ADC0A6F5}" destId="{9202374C-D48A-49BE-9B45-24B7DBD69557}" srcOrd="1" destOrd="0" parTransId="{EFB0FCA3-F28D-4575-BA12-61B4E19B8661}" sibTransId="{C8CEFEB1-AEE1-4E1E-81D1-457456BB5177}"/>
    <dgm:cxn modelId="{2EB3A226-F2A9-4266-96CC-687DFD870F6D}" srcId="{007EA447-0DCD-4A33-A28D-8A81CACE83A2}" destId="{74598390-AAAB-4C42-BABA-C2B128F4691D}" srcOrd="3" destOrd="0" parTransId="{48F62926-D5C4-4912-8CEE-AE34EF7F87D1}" sibTransId="{74776EFB-3236-463D-8B6E-350ED52C2D8A}"/>
    <dgm:cxn modelId="{4978FF06-2ECD-4CF6-83B3-73B2B7389334}" type="presParOf" srcId="{76D52033-B97F-48FD-95DE-81E6C68A012B}" destId="{3401E754-B82F-4CB9-9AF1-8CAB03EB1BDE}" srcOrd="0" destOrd="0" presId="urn:microsoft.com/office/officeart/2005/8/layout/target3"/>
    <dgm:cxn modelId="{071D96BD-E043-43BA-8226-0A529734A90C}" type="presParOf" srcId="{76D52033-B97F-48FD-95DE-81E6C68A012B}" destId="{995EAF5F-A30A-4F3C-B44B-E1482AC86CB8}" srcOrd="1" destOrd="0" presId="urn:microsoft.com/office/officeart/2005/8/layout/target3"/>
    <dgm:cxn modelId="{18184B7C-3104-4A0B-962F-C4CCE166CBC3}" type="presParOf" srcId="{76D52033-B97F-48FD-95DE-81E6C68A012B}" destId="{411B3C08-247A-4880-87F2-BD8BBBABB752}" srcOrd="2" destOrd="0" presId="urn:microsoft.com/office/officeart/2005/8/layout/target3"/>
    <dgm:cxn modelId="{53CF7098-DB69-4F34-8982-407AF385FE8E}" type="presParOf" srcId="{76D52033-B97F-48FD-95DE-81E6C68A012B}" destId="{1052B789-C94A-439D-B020-504F29B9A09E}" srcOrd="3" destOrd="0" presId="urn:microsoft.com/office/officeart/2005/8/layout/target3"/>
    <dgm:cxn modelId="{661E4141-8912-4021-BEDC-5BCA6ED779FB}" type="presParOf" srcId="{76D52033-B97F-48FD-95DE-81E6C68A012B}" destId="{B42F43C1-5510-479A-AFD6-1740BD302CAF}" srcOrd="4" destOrd="0" presId="urn:microsoft.com/office/officeart/2005/8/layout/target3"/>
    <dgm:cxn modelId="{51F03E9A-3620-4204-84A1-89A99663E269}" type="presParOf" srcId="{76D52033-B97F-48FD-95DE-81E6C68A012B}" destId="{BCA740DD-469D-4779-A2C2-763B36F1FE61}" srcOrd="5" destOrd="0" presId="urn:microsoft.com/office/officeart/2005/8/layout/target3"/>
    <dgm:cxn modelId="{FA2741A3-ECE3-4179-9E14-5BBC568C4C05}" type="presParOf" srcId="{76D52033-B97F-48FD-95DE-81E6C68A012B}" destId="{F5A89C7F-DADE-4A8F-840C-F388E2F58AAD}" srcOrd="6" destOrd="0" presId="urn:microsoft.com/office/officeart/2005/8/layout/target3"/>
    <dgm:cxn modelId="{2B076345-7F80-477D-9E7F-A1C2C77FE1DA}" type="presParOf" srcId="{76D52033-B97F-48FD-95DE-81E6C68A012B}" destId="{8A68F256-9424-4748-A792-D1B3CDC01718}" srcOrd="7" destOrd="0" presId="urn:microsoft.com/office/officeart/2005/8/layout/target3"/>
    <dgm:cxn modelId="{D5904F89-9AFE-42B9-8053-597E968E77BA}" type="presParOf" srcId="{76D52033-B97F-48FD-95DE-81E6C68A012B}" destId="{DB977BFF-6259-4B3E-86B9-B97D0BADC2D7}" srcOrd="8" destOrd="0" presId="urn:microsoft.com/office/officeart/2005/8/layout/target3"/>
    <dgm:cxn modelId="{AB11AEA1-3AA1-47BE-B6D4-606E2C4E6E64}" type="presParOf" srcId="{76D52033-B97F-48FD-95DE-81E6C68A012B}" destId="{0E33D777-A3AF-41E0-AC87-8C405E4E7F48}" srcOrd="9" destOrd="0" presId="urn:microsoft.com/office/officeart/2005/8/layout/target3"/>
    <dgm:cxn modelId="{73CE18BD-A81A-4999-A7F2-4F5DA98058A5}" type="presParOf" srcId="{76D52033-B97F-48FD-95DE-81E6C68A012B}" destId="{0B5B4D97-C8E0-497B-90E2-C107CB5C5C08}" srcOrd="10" destOrd="0" presId="urn:microsoft.com/office/officeart/2005/8/layout/target3"/>
    <dgm:cxn modelId="{78450540-8701-4237-BE3C-778349E9471D}" type="presParOf" srcId="{76D52033-B97F-48FD-95DE-81E6C68A012B}" destId="{181AC60D-B5AB-481A-8F48-55DC46F544D8}" srcOrd="11" destOrd="0" presId="urn:microsoft.com/office/officeart/2005/8/layout/target3"/>
    <dgm:cxn modelId="{AC1F2B01-2F55-4F9E-ABB6-FC1EE3C8CCBC}" type="presParOf" srcId="{76D52033-B97F-48FD-95DE-81E6C68A012B}" destId="{F4D81EED-BE01-4DB2-8492-E7BEDAE8D6A8}" srcOrd="12" destOrd="0" presId="urn:microsoft.com/office/officeart/2005/8/layout/target3"/>
    <dgm:cxn modelId="{C48359A2-907D-4D25-94C9-7A247C4691AC}" type="presParOf" srcId="{76D52033-B97F-48FD-95DE-81E6C68A012B}" destId="{9B12528A-F491-4EA5-981F-C0AC2FF1CBA9}" srcOrd="13" destOrd="0" presId="urn:microsoft.com/office/officeart/2005/8/layout/target3"/>
    <dgm:cxn modelId="{83402E1B-7FDE-44F6-8666-B6E051349EE4}" type="presParOf" srcId="{76D52033-B97F-48FD-95DE-81E6C68A012B}" destId="{EA6ECD42-3145-48F1-80D0-E906BB7A372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1E754-B82F-4CB9-9AF1-8CAB03EB1BDE}">
      <dsp:nvSpPr>
        <dsp:cNvPr id="0" name=""/>
        <dsp:cNvSpPr/>
      </dsp:nvSpPr>
      <dsp:spPr>
        <a:xfrm>
          <a:off x="-255536" y="83855"/>
          <a:ext cx="5001558" cy="5001558"/>
        </a:xfrm>
        <a:prstGeom prst="pie">
          <a:avLst>
            <a:gd name="adj1" fmla="val 5400000"/>
            <a:gd name="adj2" fmla="val 16200000"/>
          </a:avLst>
        </a:prstGeom>
        <a:solidFill>
          <a:srgbClr val="006F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B3C08-247A-4880-87F2-BD8BBBABB752}">
      <dsp:nvSpPr>
        <dsp:cNvPr id="0" name=""/>
        <dsp:cNvSpPr/>
      </dsp:nvSpPr>
      <dsp:spPr>
        <a:xfrm>
          <a:off x="2234338" y="83855"/>
          <a:ext cx="5835151" cy="5001558"/>
        </a:xfrm>
        <a:prstGeom prst="rect">
          <a:avLst/>
        </a:prstGeom>
        <a:solidFill>
          <a:srgbClr val="006F9E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organisatorisch</a:t>
          </a:r>
          <a:endParaRPr lang="de-DE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4338" y="83855"/>
        <a:ext cx="2917575" cy="1500470"/>
      </dsp:txXfrm>
    </dsp:sp>
    <dsp:sp modelId="{B42F43C1-5510-479A-AFD6-1740BD302CAF}">
      <dsp:nvSpPr>
        <dsp:cNvPr id="0" name=""/>
        <dsp:cNvSpPr/>
      </dsp:nvSpPr>
      <dsp:spPr>
        <a:xfrm>
          <a:off x="608834" y="1584326"/>
          <a:ext cx="3251009" cy="3251009"/>
        </a:xfrm>
        <a:prstGeom prst="pie">
          <a:avLst>
            <a:gd name="adj1" fmla="val 5400000"/>
            <a:gd name="adj2" fmla="val 16200000"/>
          </a:avLst>
        </a:prstGeom>
        <a:solidFill>
          <a:srgbClr val="0099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740DD-469D-4779-A2C2-763B36F1FE61}">
      <dsp:nvSpPr>
        <dsp:cNvPr id="0" name=""/>
        <dsp:cNvSpPr/>
      </dsp:nvSpPr>
      <dsp:spPr>
        <a:xfrm>
          <a:off x="2234338" y="1584326"/>
          <a:ext cx="5835151" cy="3251009"/>
        </a:xfrm>
        <a:prstGeom prst="rect">
          <a:avLst/>
        </a:prstGeom>
        <a:solidFill>
          <a:srgbClr val="00993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inhaltlich</a:t>
          </a:r>
          <a:endParaRPr lang="de-DE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4338" y="1584326"/>
        <a:ext cx="2917575" cy="1500465"/>
      </dsp:txXfrm>
    </dsp:sp>
    <dsp:sp modelId="{8A68F256-9424-4748-A792-D1B3CDC01718}">
      <dsp:nvSpPr>
        <dsp:cNvPr id="0" name=""/>
        <dsp:cNvSpPr/>
      </dsp:nvSpPr>
      <dsp:spPr>
        <a:xfrm>
          <a:off x="1484105" y="3084791"/>
          <a:ext cx="1500466" cy="1500466"/>
        </a:xfrm>
        <a:prstGeom prst="pie">
          <a:avLst>
            <a:gd name="adj1" fmla="val 5400000"/>
            <a:gd name="adj2" fmla="val 16200000"/>
          </a:avLst>
        </a:prstGeom>
        <a:solidFill>
          <a:srgbClr val="3EB5A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77BFF-6259-4B3E-86B9-B97D0BADC2D7}">
      <dsp:nvSpPr>
        <dsp:cNvPr id="0" name=""/>
        <dsp:cNvSpPr/>
      </dsp:nvSpPr>
      <dsp:spPr>
        <a:xfrm>
          <a:off x="2234338" y="3084791"/>
          <a:ext cx="5835151" cy="1500466"/>
        </a:xfrm>
        <a:prstGeom prst="rect">
          <a:avLst/>
        </a:prstGeom>
        <a:solidFill>
          <a:srgbClr val="3EB5A7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technisch</a:t>
          </a:r>
          <a:endParaRPr lang="de-DE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4338" y="3084791"/>
        <a:ext cx="2917575" cy="1500466"/>
      </dsp:txXfrm>
    </dsp:sp>
    <dsp:sp modelId="{0B5B4D97-C8E0-497B-90E2-C107CB5C5C08}">
      <dsp:nvSpPr>
        <dsp:cNvPr id="0" name=""/>
        <dsp:cNvSpPr/>
      </dsp:nvSpPr>
      <dsp:spPr>
        <a:xfrm>
          <a:off x="4313286" y="83855"/>
          <a:ext cx="3924723" cy="15004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EBENEN-ÜBERGREIFENDE</a:t>
          </a:r>
          <a:b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Verwaltungsprozesse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Gesetzgebung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Kooperativer Ansatz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gemeinsame Strategie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13286" y="83855"/>
        <a:ext cx="3924723" cy="1500470"/>
      </dsp:txXfrm>
    </dsp:sp>
    <dsp:sp modelId="{F4D81EED-BE01-4DB2-8492-E7BEDAE8D6A8}">
      <dsp:nvSpPr>
        <dsp:cNvPr id="0" name=""/>
        <dsp:cNvSpPr/>
      </dsp:nvSpPr>
      <dsp:spPr>
        <a:xfrm>
          <a:off x="4324417" y="1584326"/>
          <a:ext cx="3983337" cy="15004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zentrale Plattform / Wissensbasis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dezentrale Verantwortung für Inhalte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Portal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24417" y="1584326"/>
        <a:ext cx="3983337" cy="1500465"/>
      </dsp:txXfrm>
    </dsp:sp>
    <dsp:sp modelId="{EA6ECD42-3145-48F1-80D0-E906BB7A3721}">
      <dsp:nvSpPr>
        <dsp:cNvPr id="0" name=""/>
        <dsp:cNvSpPr/>
      </dsp:nvSpPr>
      <dsp:spPr>
        <a:xfrm>
          <a:off x="4334205" y="3084791"/>
          <a:ext cx="3745875" cy="15004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Netz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Basiskomponenten/-dienste </a:t>
          </a:r>
          <a:b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für Alle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einheitliche, gemeinsame Lösung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34205" y="3084791"/>
        <a:ext cx="3745875" cy="1500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01E754-B82F-4CB9-9AF1-8CAB03EB1BDE}">
      <dsp:nvSpPr>
        <dsp:cNvPr id="0" name=""/>
        <dsp:cNvSpPr/>
      </dsp:nvSpPr>
      <dsp:spPr>
        <a:xfrm>
          <a:off x="-255536" y="83855"/>
          <a:ext cx="5001558" cy="5001558"/>
        </a:xfrm>
        <a:prstGeom prst="pie">
          <a:avLst>
            <a:gd name="adj1" fmla="val 5400000"/>
            <a:gd name="adj2" fmla="val 16200000"/>
          </a:avLst>
        </a:prstGeom>
        <a:solidFill>
          <a:srgbClr val="006F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B3C08-247A-4880-87F2-BD8BBBABB752}">
      <dsp:nvSpPr>
        <dsp:cNvPr id="0" name=""/>
        <dsp:cNvSpPr/>
      </dsp:nvSpPr>
      <dsp:spPr>
        <a:xfrm>
          <a:off x="2234338" y="83855"/>
          <a:ext cx="5835151" cy="5001558"/>
        </a:xfrm>
        <a:prstGeom prst="rect">
          <a:avLst/>
        </a:prstGeom>
        <a:solidFill>
          <a:srgbClr val="006F9E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organisatorisch</a:t>
          </a:r>
          <a:endParaRPr lang="de-DE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4338" y="83855"/>
        <a:ext cx="2917575" cy="1500470"/>
      </dsp:txXfrm>
    </dsp:sp>
    <dsp:sp modelId="{B42F43C1-5510-479A-AFD6-1740BD302CAF}">
      <dsp:nvSpPr>
        <dsp:cNvPr id="0" name=""/>
        <dsp:cNvSpPr/>
      </dsp:nvSpPr>
      <dsp:spPr>
        <a:xfrm>
          <a:off x="608834" y="1584326"/>
          <a:ext cx="3251009" cy="3251009"/>
        </a:xfrm>
        <a:prstGeom prst="pie">
          <a:avLst>
            <a:gd name="adj1" fmla="val 5400000"/>
            <a:gd name="adj2" fmla="val 16200000"/>
          </a:avLst>
        </a:prstGeom>
        <a:solidFill>
          <a:srgbClr val="0099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A740DD-469D-4779-A2C2-763B36F1FE61}">
      <dsp:nvSpPr>
        <dsp:cNvPr id="0" name=""/>
        <dsp:cNvSpPr/>
      </dsp:nvSpPr>
      <dsp:spPr>
        <a:xfrm>
          <a:off x="2234338" y="1584326"/>
          <a:ext cx="5835151" cy="3251009"/>
        </a:xfrm>
        <a:prstGeom prst="rect">
          <a:avLst/>
        </a:prstGeom>
        <a:solidFill>
          <a:srgbClr val="00993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inhaltlich</a:t>
          </a:r>
          <a:endParaRPr lang="de-DE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4338" y="1584326"/>
        <a:ext cx="2917575" cy="1500465"/>
      </dsp:txXfrm>
    </dsp:sp>
    <dsp:sp modelId="{8A68F256-9424-4748-A792-D1B3CDC01718}">
      <dsp:nvSpPr>
        <dsp:cNvPr id="0" name=""/>
        <dsp:cNvSpPr/>
      </dsp:nvSpPr>
      <dsp:spPr>
        <a:xfrm>
          <a:off x="1484105" y="3084791"/>
          <a:ext cx="1500466" cy="1500466"/>
        </a:xfrm>
        <a:prstGeom prst="pie">
          <a:avLst>
            <a:gd name="adj1" fmla="val 5400000"/>
            <a:gd name="adj2" fmla="val 16200000"/>
          </a:avLst>
        </a:prstGeom>
        <a:solidFill>
          <a:srgbClr val="3EB5A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77BFF-6259-4B3E-86B9-B97D0BADC2D7}">
      <dsp:nvSpPr>
        <dsp:cNvPr id="0" name=""/>
        <dsp:cNvSpPr/>
      </dsp:nvSpPr>
      <dsp:spPr>
        <a:xfrm>
          <a:off x="2234338" y="3084791"/>
          <a:ext cx="5835151" cy="1500466"/>
        </a:xfrm>
        <a:prstGeom prst="rect">
          <a:avLst/>
        </a:prstGeom>
        <a:solidFill>
          <a:srgbClr val="3EB5A7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technisch</a:t>
          </a:r>
          <a:endParaRPr lang="de-DE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4338" y="3084791"/>
        <a:ext cx="2917575" cy="1500466"/>
      </dsp:txXfrm>
    </dsp:sp>
    <dsp:sp modelId="{0B5B4D97-C8E0-497B-90E2-C107CB5C5C08}">
      <dsp:nvSpPr>
        <dsp:cNvPr id="0" name=""/>
        <dsp:cNvSpPr/>
      </dsp:nvSpPr>
      <dsp:spPr>
        <a:xfrm>
          <a:off x="4313286" y="83855"/>
          <a:ext cx="3924723" cy="15004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EBENEN-ÜBERGREIFENDE</a:t>
          </a:r>
          <a:b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Verwaltungsprozesse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Gesetzgebung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Kooperativer Ansatz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gemeinsame Strategie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13286" y="83855"/>
        <a:ext cx="3924723" cy="1500470"/>
      </dsp:txXfrm>
    </dsp:sp>
    <dsp:sp modelId="{F4D81EED-BE01-4DB2-8492-E7BEDAE8D6A8}">
      <dsp:nvSpPr>
        <dsp:cNvPr id="0" name=""/>
        <dsp:cNvSpPr/>
      </dsp:nvSpPr>
      <dsp:spPr>
        <a:xfrm>
          <a:off x="4324417" y="1584326"/>
          <a:ext cx="3983337" cy="15004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zentrale Plattform / Wissensbasis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dezentrale Verantwortung für Inhalte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Portal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24417" y="1584326"/>
        <a:ext cx="3983337" cy="1500465"/>
      </dsp:txXfrm>
    </dsp:sp>
    <dsp:sp modelId="{EA6ECD42-3145-48F1-80D0-E906BB7A3721}">
      <dsp:nvSpPr>
        <dsp:cNvPr id="0" name=""/>
        <dsp:cNvSpPr/>
      </dsp:nvSpPr>
      <dsp:spPr>
        <a:xfrm>
          <a:off x="4334205" y="3084791"/>
          <a:ext cx="3745875" cy="15004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 gemeinsames Netz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Basiskomponenten/-dienste </a:t>
          </a:r>
          <a:b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für Alle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ts val="21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EINE einheitliche, gemeinsame Lösung</a:t>
          </a:r>
          <a:endParaRPr lang="de-DE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34205" y="3084791"/>
        <a:ext cx="3745875" cy="150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135755" cy="7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334" tIns="71165" rIns="142334" bIns="71165" numCol="1" anchor="t" anchorCtr="0" compatLnSpc="1">
            <a:prstTxWarp prst="textNoShape">
              <a:avLst/>
            </a:prstTxWarp>
          </a:bodyPr>
          <a:lstStyle>
            <a:lvl1pPr defTabSz="14205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08297" y="2"/>
            <a:ext cx="4135755" cy="7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334" tIns="71165" rIns="142334" bIns="71165" numCol="1" anchor="t" anchorCtr="0" compatLnSpc="1">
            <a:prstTxWarp prst="textNoShape">
              <a:avLst/>
            </a:prstTxWarp>
          </a:bodyPr>
          <a:lstStyle>
            <a:lvl1pPr algn="r" defTabSz="14205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4770628"/>
            <a:ext cx="4135755" cy="77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334" tIns="71165" rIns="142334" bIns="71165" numCol="1" anchor="b" anchorCtr="0" compatLnSpc="1">
            <a:prstTxWarp prst="textNoShape">
              <a:avLst/>
            </a:prstTxWarp>
          </a:bodyPr>
          <a:lstStyle>
            <a:lvl1pPr defTabSz="14205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08297" y="14770628"/>
            <a:ext cx="4135755" cy="77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2334" tIns="71165" rIns="142334" bIns="71165" numCol="1" anchor="b" anchorCtr="0" compatLnSpc="1">
            <a:prstTxWarp prst="textNoShape">
              <a:avLst/>
            </a:prstTxWarp>
          </a:bodyPr>
          <a:lstStyle>
            <a:lvl1pPr algn="r" defTabSz="1420500">
              <a:defRPr sz="1800"/>
            </a:lvl1pPr>
          </a:lstStyle>
          <a:p>
            <a:pPr>
              <a:defRPr/>
            </a:pPr>
            <a:fld id="{85BD37EE-D236-4DD0-98E9-50E506CBC3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35755" cy="776729"/>
          </a:xfrm>
          <a:prstGeom prst="rect">
            <a:avLst/>
          </a:prstGeom>
        </p:spPr>
        <p:txBody>
          <a:bodyPr vert="horz" lIns="137282" tIns="68643" rIns="137282" bIns="68643" rtlCol="0"/>
          <a:lstStyle>
            <a:lvl1pPr algn="l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06087" y="1"/>
            <a:ext cx="4135755" cy="776729"/>
          </a:xfrm>
          <a:prstGeom prst="rect">
            <a:avLst/>
          </a:prstGeom>
        </p:spPr>
        <p:txBody>
          <a:bodyPr vert="horz" lIns="137282" tIns="68643" rIns="137282" bIns="68643" rtlCol="0"/>
          <a:lstStyle>
            <a:lvl1pPr algn="r">
              <a:defRPr sz="1800"/>
            </a:lvl1pPr>
          </a:lstStyle>
          <a:p>
            <a:pPr>
              <a:defRPr/>
            </a:pPr>
            <a:fld id="{1FE751F3-CF5D-4083-8161-CF069C863822}" type="datetimeFigureOut">
              <a:rPr lang="de-DE"/>
              <a:pPr>
                <a:defRPr/>
              </a:pPr>
              <a:t>09.06.2010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5825" y="1165225"/>
            <a:ext cx="7772400" cy="5829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282" tIns="68643" rIns="137282" bIns="68643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54406" y="7384039"/>
            <a:ext cx="7635240" cy="6995670"/>
          </a:xfrm>
          <a:prstGeom prst="rect">
            <a:avLst/>
          </a:prstGeom>
        </p:spPr>
        <p:txBody>
          <a:bodyPr vert="horz" lIns="137282" tIns="68643" rIns="137282" bIns="68643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14765520"/>
            <a:ext cx="4135755" cy="776729"/>
          </a:xfrm>
          <a:prstGeom prst="rect">
            <a:avLst/>
          </a:prstGeom>
        </p:spPr>
        <p:txBody>
          <a:bodyPr vert="horz" lIns="137282" tIns="68643" rIns="137282" bIns="68643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406087" y="14765520"/>
            <a:ext cx="4135755" cy="776729"/>
          </a:xfrm>
          <a:prstGeom prst="rect">
            <a:avLst/>
          </a:prstGeom>
        </p:spPr>
        <p:txBody>
          <a:bodyPr vert="horz" lIns="137282" tIns="68643" rIns="137282" bIns="68643" rtlCol="0" anchor="b"/>
          <a:lstStyle>
            <a:lvl1pPr algn="r">
              <a:defRPr sz="1800"/>
            </a:lvl1pPr>
          </a:lstStyle>
          <a:p>
            <a:pPr>
              <a:defRPr/>
            </a:pPr>
            <a:fld id="{24EAF1EB-DF0F-4191-BCCC-A387B831AA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3.xml"/><Relationship Id="rId4" Type="http://schemas.openxmlformats.org/officeDocument/2006/relationships/slide" Target="../slides/slide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A1420"/>
              </a:buClr>
              <a:buSzPct val="85000"/>
              <a:buFont typeface="Wingdings" pitchFamily="2" charset="2"/>
              <a:buChar char=""/>
              <a:defRPr sz="1800"/>
            </a:lvl1pPr>
            <a:lvl2pPr>
              <a:buClr>
                <a:srgbClr val="DA1420"/>
              </a:buClr>
              <a:buSzPct val="80000"/>
              <a:buFont typeface="Courier New" pitchFamily="49" charset="0"/>
              <a:buChar char="□"/>
              <a:defRPr sz="1600"/>
            </a:lvl2pPr>
            <a:lvl3pPr>
              <a:buClr>
                <a:srgbClr val="DA1420"/>
              </a:buClr>
              <a:buSzPct val="160000"/>
              <a:defRPr sz="1400"/>
            </a:lvl3pPr>
            <a:lvl4pPr>
              <a:buClr>
                <a:srgbClr val="DA1420"/>
              </a:buClr>
              <a:defRPr/>
            </a:lvl4pPr>
            <a:lvl5pPr>
              <a:buClr>
                <a:srgbClr val="DA1420"/>
              </a:buClr>
              <a:defRPr sz="1100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B43A-0843-49E0-8E2D-EC5C60A437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Fotolia_Peter Kerkhoff_1600x.jpg"/>
          <p:cNvPicPr>
            <a:picLocks noChangeAspect="1"/>
          </p:cNvPicPr>
          <p:nvPr userDrawn="1"/>
        </p:nvPicPr>
        <p:blipFill>
          <a:blip r:embed="rId2" cstate="print"/>
          <a:srcRect l="6287" t="23275" r="21836"/>
          <a:stretch>
            <a:fillRect/>
          </a:stretch>
        </p:blipFill>
        <p:spPr>
          <a:xfrm>
            <a:off x="0" y="0"/>
            <a:ext cx="9144000" cy="648182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006F9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Fotolia_Leuchtturm hafeneinfahrt warnemünde Carsten Holzmann_1600x.jpg"/>
          <p:cNvPicPr>
            <a:picLocks noChangeAspect="1"/>
          </p:cNvPicPr>
          <p:nvPr userDrawn="1"/>
        </p:nvPicPr>
        <p:blipFill>
          <a:blip r:embed="rId2" cstate="print"/>
          <a:srcRect l="6525"/>
          <a:stretch>
            <a:fillRect/>
          </a:stretch>
        </p:blipFill>
        <p:spPr>
          <a:xfrm>
            <a:off x="0" y="-11876"/>
            <a:ext cx="9144000" cy="650557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3EB5A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Fotolia_Dänemark_Michael Neuhauß_1600x.jpg"/>
          <p:cNvPicPr>
            <a:picLocks noChangeAspect="1"/>
          </p:cNvPicPr>
          <p:nvPr userDrawn="1"/>
        </p:nvPicPr>
        <p:blipFill>
          <a:blip r:embed="rId2" cstate="print"/>
          <a:srcRect r="9238"/>
          <a:stretch>
            <a:fillRect/>
          </a:stretch>
        </p:blipFill>
        <p:spPr>
          <a:xfrm>
            <a:off x="-3176" y="0"/>
            <a:ext cx="9147176" cy="648182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00993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Fotolia_Marktplatz Schwerin_Andrè Thölken_1600x.jpg"/>
          <p:cNvPicPr>
            <a:picLocks noChangeAspect="1"/>
          </p:cNvPicPr>
          <p:nvPr userDrawn="1"/>
        </p:nvPicPr>
        <p:blipFill>
          <a:blip r:embed="rId2" cstate="print"/>
          <a:srcRect b="5139"/>
          <a:stretch>
            <a:fillRect/>
          </a:stretch>
        </p:blipFill>
        <p:spPr>
          <a:xfrm>
            <a:off x="0" y="-23750"/>
            <a:ext cx="9144000" cy="650557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DA142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Fotolia_Strohballen_Dreadlock_1600x.jpg"/>
          <p:cNvPicPr>
            <a:picLocks noChangeAspect="1"/>
          </p:cNvPicPr>
          <p:nvPr userDrawn="1"/>
        </p:nvPicPr>
        <p:blipFill>
          <a:blip r:embed="rId2" cstate="print"/>
          <a:srcRect l="6250" t="365"/>
          <a:stretch>
            <a:fillRect/>
          </a:stretch>
        </p:blipFill>
        <p:spPr>
          <a:xfrm>
            <a:off x="0" y="0"/>
            <a:ext cx="9144000" cy="6481824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009932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pixelio_Rügenbrücke_goka_1600x900.jpg"/>
          <p:cNvPicPr>
            <a:picLocks noChangeAspect="1"/>
          </p:cNvPicPr>
          <p:nvPr userDrawn="1"/>
        </p:nvPicPr>
        <p:blipFill>
          <a:blip r:embed="rId2" cstate="print"/>
          <a:srcRect l="9987" t="30427" r="17361"/>
          <a:stretch>
            <a:fillRect/>
          </a:stretch>
        </p:blipFill>
        <p:spPr>
          <a:xfrm>
            <a:off x="0" y="0"/>
            <a:ext cx="9144000" cy="648182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DDC9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05.05.2010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Hubert Ludwig, „eGovernance" – MÜNCHNER KREIS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6D57-4AB2-4007-B6F7-C650B6233F6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8338" y="1079501"/>
            <a:ext cx="3827462" cy="501173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4" y="1079500"/>
            <a:ext cx="3876675" cy="5011739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E931-F49A-4D70-8D68-18A90DE6F1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3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 descr="Background_Edelstahl_TITEL_Fotolia_5102979_L_© TM - Design - Fotolia.com Kopie12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0" y="4363770"/>
            <a:ext cx="9144000" cy="979755"/>
          </a:xfrm>
        </p:spPr>
        <p:txBody>
          <a:bodyPr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teraktive Schaltfläche: Anfang 4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teraktive Schaltfläche: Ende 5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Interaktive Schaltfläche: Start 6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nteraktive Schaltfläche: Informationen 7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" y="5343525"/>
            <a:ext cx="9143999" cy="739775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+ Motiv_SCHLUSSFOLIE_Edelstahl_TITEL_Fotolia_5102979_L_© TM - Design - Fotolia.com Kopie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Interaktive Schaltfläche: Anfang 3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teraktive Schaltfläche: Ende 4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Interaktive Schaltfläche: Start 5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Interaktive Schaltfläche: Informationen 6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4286250"/>
            <a:ext cx="9144000" cy="1122513"/>
          </a:xfr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24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014722" y="2122093"/>
            <a:ext cx="6129278" cy="310551"/>
          </a:xfrm>
        </p:spPr>
        <p:txBody>
          <a:bodyPr anchor="b"/>
          <a:lstStyle>
            <a:lvl1pPr marL="0" indent="0">
              <a:buNone/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19244" y="2502799"/>
            <a:ext cx="1880559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tabLst>
                <a:tab pos="801688" algn="l"/>
              </a:tabLst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Telefon:	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+49 (0)</a:t>
            </a:r>
          </a:p>
          <a:p>
            <a:pPr>
              <a:spcBef>
                <a:spcPts val="300"/>
              </a:spcBef>
              <a:tabLst>
                <a:tab pos="801688" algn="l"/>
              </a:tabLst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Mobil:	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+49 (0)</a:t>
            </a:r>
          </a:p>
          <a:p>
            <a:pPr>
              <a:spcBef>
                <a:spcPts val="300"/>
              </a:spcBef>
              <a:tabLst/>
            </a:pPr>
            <a:r>
              <a:rPr lang="de-DE" sz="1400" dirty="0" smtClean="0">
                <a:latin typeface="Arial" pitchFamily="34" charset="0"/>
                <a:cs typeface="Arial" pitchFamily="34" charset="0"/>
              </a:rPr>
              <a:t>E-Mail:	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511697" y="2586818"/>
            <a:ext cx="4632303" cy="252000"/>
          </a:xfrm>
        </p:spPr>
        <p:txBody>
          <a:bodyPr anchor="b"/>
          <a:lstStyle>
            <a:lvl1pPr marL="0" indent="0">
              <a:buNone/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4520323" y="2860374"/>
            <a:ext cx="4623677" cy="252000"/>
          </a:xfrm>
        </p:spPr>
        <p:txBody>
          <a:bodyPr anchor="b"/>
          <a:lstStyle>
            <a:lvl1pPr marL="0" indent="0">
              <a:buNone/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3830132" y="3127696"/>
            <a:ext cx="5313868" cy="252000"/>
          </a:xfrm>
        </p:spPr>
        <p:txBody>
          <a:bodyPr anchor="b"/>
          <a:lstStyle>
            <a:lvl1pPr marL="0" indent="0">
              <a:buNone/>
              <a:defRPr sz="1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Gemeinsam Visionen verwirklichen_1600x.jpg"/>
          <p:cNvPicPr>
            <a:picLocks noChangeAspect="1"/>
          </p:cNvPicPr>
          <p:nvPr userDrawn="1"/>
        </p:nvPicPr>
        <p:blipFill>
          <a:blip r:embed="rId2" cstate="print"/>
          <a:srcRect l="7278" t="12677" b="2509"/>
          <a:stretch>
            <a:fillRect/>
          </a:stretch>
        </p:blipFill>
        <p:spPr>
          <a:xfrm>
            <a:off x="0" y="-11875"/>
            <a:ext cx="9144000" cy="6493700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0093E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pixelio_Ostsee_Strandkörbe_1600x1200.jpg"/>
          <p:cNvPicPr>
            <a:picLocks noChangeAspect="1"/>
          </p:cNvPicPr>
          <p:nvPr userDrawn="1"/>
        </p:nvPicPr>
        <p:blipFill>
          <a:blip r:embed="rId2" cstate="print"/>
          <a:srcRect l="28172" t="19030" b="12833"/>
          <a:stretch>
            <a:fillRect/>
          </a:stretch>
        </p:blipFill>
        <p:spPr>
          <a:xfrm>
            <a:off x="0" y="0"/>
            <a:ext cx="9144001" cy="648182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006F9E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pixelio_Allee_Bergen_Puttbus_1600x.jpg"/>
          <p:cNvPicPr>
            <a:picLocks noChangeAspect="1"/>
          </p:cNvPicPr>
          <p:nvPr userDrawn="1"/>
        </p:nvPicPr>
        <p:blipFill>
          <a:blip r:embed="rId2" cstate="print"/>
          <a:srcRect r="5983"/>
          <a:stretch>
            <a:fillRect/>
          </a:stretch>
        </p:blipFill>
        <p:spPr>
          <a:xfrm>
            <a:off x="751" y="0"/>
            <a:ext cx="9143249" cy="6493700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DDC9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pixelio_Kloster Eldena bei Greifswald_1600x.jpg"/>
          <p:cNvPicPr>
            <a:picLocks noChangeAspect="1"/>
          </p:cNvPicPr>
          <p:nvPr userDrawn="1"/>
        </p:nvPicPr>
        <p:blipFill>
          <a:blip r:embed="rId2" cstate="print"/>
          <a:srcRect l="19797" b="14421"/>
          <a:stretch>
            <a:fillRect/>
          </a:stretch>
        </p:blipFill>
        <p:spPr>
          <a:xfrm>
            <a:off x="0" y="-23750"/>
            <a:ext cx="9140825" cy="6505575"/>
          </a:xfrm>
          <a:prstGeom prst="rect">
            <a:avLst/>
          </a:prstGeom>
        </p:spPr>
      </p:pic>
      <p:sp>
        <p:nvSpPr>
          <p:cNvPr id="10" name="Interaktive Schaltfläche: Anfang 9">
            <a:hlinkClick r:id="rId3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4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5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" action="ppaction://noaction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0" name="Auf der gleichen Seite des Rechtecks liegende Ecken abrunden 19"/>
          <p:cNvSpPr/>
          <p:nvPr userDrawn="1"/>
        </p:nvSpPr>
        <p:spPr>
          <a:xfrm rot="16200000">
            <a:off x="5256751" y="295813"/>
            <a:ext cx="1764223" cy="6010275"/>
          </a:xfrm>
          <a:prstGeom prst="round2SameRect">
            <a:avLst>
              <a:gd name="adj1" fmla="val 15269"/>
              <a:gd name="adj2" fmla="val 0"/>
            </a:avLst>
          </a:prstGeom>
          <a:solidFill>
            <a:srgbClr val="3EB5A7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76650" y="2563010"/>
            <a:ext cx="5173663" cy="1447015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800" kern="12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25810-50D2-46CF-9D60-59276CD41D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2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Grafik 9" descr="Feader_02-1.jp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0" y="6488113"/>
            <a:ext cx="9144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elplatzhalter 1"/>
          <p:cNvSpPr>
            <a:spLocks noGrp="1"/>
          </p:cNvSpPr>
          <p:nvPr>
            <p:ph type="title"/>
          </p:nvPr>
        </p:nvSpPr>
        <p:spPr bwMode="auto">
          <a:xfrm>
            <a:off x="658813" y="0"/>
            <a:ext cx="848518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05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58813" y="1069975"/>
            <a:ext cx="802163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420"/>
              </a:buClr>
              <a:buSzPct val="85000"/>
              <a:buFont typeface="Wingdings" pitchFamily="2" charset="2"/>
              <a:buChar char=""/>
            </a:pPr>
            <a:r>
              <a:rPr lang="de-DE" dirty="0" smtClean="0"/>
              <a:t>Textmasterformate durch Klicken bearbeiten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420"/>
              </a:buClr>
              <a:buSzPct val="80000"/>
              <a:buFont typeface="Courier New" pitchFamily="49" charset="0"/>
              <a:buChar char="□"/>
            </a:pPr>
            <a:r>
              <a:rPr lang="de-DE" dirty="0" smtClean="0"/>
              <a:t>Zweite Ebene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420"/>
              </a:buClr>
              <a:buSzPct val="160000"/>
              <a:buFont typeface="Arial" charset="0"/>
              <a:buChar char="•"/>
            </a:pPr>
            <a:r>
              <a:rPr lang="de-DE" dirty="0" smtClean="0"/>
              <a:t>Dritte Ebene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420"/>
              </a:buClr>
              <a:buFont typeface="Arial" charset="0"/>
              <a:buChar char="–"/>
            </a:pPr>
            <a:r>
              <a:rPr lang="de-DE" dirty="0" smtClean="0"/>
              <a:t>Vierte Ebene</a:t>
            </a:r>
          </a:p>
          <a:p>
            <a: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420"/>
              </a:buClr>
              <a:buFont typeface="Arial" charset="0"/>
              <a:buChar char="»"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8" y="6488113"/>
            <a:ext cx="493077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5625" y="6488113"/>
            <a:ext cx="968375" cy="36988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DA1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DBFD8A-EB2F-4E1A-9D9F-655848CCDB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Interaktive Schaltfläche: Anfang 9">
            <a:hlinkClick r:id="rId19" action="ppaction://hlinksldjump" highlightClick="1"/>
          </p:cNvPr>
          <p:cNvSpPr/>
          <p:nvPr userDrawn="1"/>
        </p:nvSpPr>
        <p:spPr>
          <a:xfrm>
            <a:off x="6750730" y="6538813"/>
            <a:ext cx="216000" cy="216000"/>
          </a:xfrm>
          <a:prstGeom prst="actionButtonBeginning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Ende 10">
            <a:hlinkClick r:id="rId20" action="ppaction://hlinksldjump" highlightClick="1"/>
          </p:cNvPr>
          <p:cNvSpPr/>
          <p:nvPr userDrawn="1"/>
        </p:nvSpPr>
        <p:spPr>
          <a:xfrm>
            <a:off x="7108136" y="6538813"/>
            <a:ext cx="216000" cy="216000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Interaktive Schaltfläche: Start 11">
            <a:hlinkClick r:id="rId21" action="ppaction://hlinksldjump" highlightClick="1"/>
          </p:cNvPr>
          <p:cNvSpPr/>
          <p:nvPr userDrawn="1"/>
        </p:nvSpPr>
        <p:spPr>
          <a:xfrm>
            <a:off x="7465326" y="6538813"/>
            <a:ext cx="216000" cy="21600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Interaktive Schaltfläche: Informationen 12">
            <a:hlinkClick r:id="rId22" action="ppaction://hlinksldjump" highlightClick="1"/>
          </p:cNvPr>
          <p:cNvSpPr/>
          <p:nvPr userDrawn="1"/>
        </p:nvSpPr>
        <p:spPr>
          <a:xfrm>
            <a:off x="7813344" y="6538813"/>
            <a:ext cx="216000" cy="216000"/>
          </a:xfrm>
          <a:prstGeom prst="actionButtonInformation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de-DE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Grafik 13" descr="Header_5-1_final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0" y="-1"/>
            <a:ext cx="9144000" cy="657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4" r:id="rId2"/>
    <p:sldLayoutId id="2147483752" r:id="rId3"/>
    <p:sldLayoutId id="2147483759" r:id="rId4"/>
    <p:sldLayoutId id="2147483763" r:id="rId5"/>
    <p:sldLayoutId id="2147483768" r:id="rId6"/>
    <p:sldLayoutId id="2147483771" r:id="rId7"/>
    <p:sldLayoutId id="2147483769" r:id="rId8"/>
    <p:sldLayoutId id="2147483770" r:id="rId9"/>
    <p:sldLayoutId id="2147483766" r:id="rId10"/>
    <p:sldLayoutId id="2147483764" r:id="rId11"/>
    <p:sldLayoutId id="2147483761" r:id="rId12"/>
    <p:sldLayoutId id="2147483765" r:id="rId13"/>
    <p:sldLayoutId id="2147483767" r:id="rId14"/>
    <p:sldLayoutId id="2147483772" r:id="rId15"/>
    <p:sldLayoutId id="2147483773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A1420"/>
        </a:buClr>
        <a:buSzPct val="95000"/>
        <a:buFont typeface="Wingdings" pitchFamily="2" charset="2"/>
        <a:buChar char="§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1420"/>
        </a:buClr>
        <a:buFont typeface="Arial" charset="0"/>
        <a:buChar char="–"/>
        <a:defRPr lang="de-DE" sz="16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1420"/>
        </a:buClr>
        <a:buFont typeface="Arial" charset="0"/>
        <a:buChar char="•"/>
        <a:defRPr lang="de-DE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1420"/>
        </a:buClr>
        <a:buFont typeface="Arial" charset="0"/>
        <a:buChar char="–"/>
        <a:defRPr lang="de-DE" sz="1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1420"/>
        </a:buClr>
        <a:buFont typeface="Arial" charset="0"/>
        <a:buChar char="»"/>
        <a:defRPr lang="de-DE" sz="1100" kern="1200" baseline="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25.gif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4387294"/>
            <a:ext cx="91439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600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eGovernance</a:t>
            </a:r>
            <a:endParaRPr lang="de-DE" sz="36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5093275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Challenges in the Public Sector now and in the Future</a:t>
            </a: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1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Hubert Ludwig, Geschäftsführer</a:t>
            </a:r>
            <a:endParaRPr lang="de-DE" sz="1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41" name="Grafik 40" descr="Deutschlandkarte_grau_tr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031" y="447675"/>
            <a:ext cx="4476750" cy="541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Datenzentralen in Deutschland …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92A8DA8-2261-4A05-B68A-81E725D0917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10" name="LSKN_Textfeld">
            <a:hlinkClick r:id="" action="ppaction://macro?name=hannover"/>
          </p:cNvPr>
          <p:cNvSpPr txBox="1"/>
          <p:nvPr/>
        </p:nvSpPr>
        <p:spPr>
          <a:xfrm>
            <a:off x="238125" y="1487488"/>
            <a:ext cx="2160588" cy="46196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b="1" dirty="0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  <a:t>LSKN Landesbetrieb für </a:t>
            </a:r>
            <a:br>
              <a:rPr lang="de-DE" sz="800" b="1" dirty="0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</a:br>
            <a:r>
              <a:rPr lang="de-DE" sz="800" b="1" dirty="0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  <a:t>Statistik u. Kommunikations-</a:t>
            </a:r>
            <a:br>
              <a:rPr lang="de-DE" sz="800" b="1" dirty="0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</a:br>
            <a:r>
              <a:rPr lang="de-DE" sz="800" b="1" dirty="0" err="1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  <a:t>technologie</a:t>
            </a:r>
            <a:r>
              <a:rPr lang="de-DE" sz="800" b="1" dirty="0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dirty="0">
                <a:solidFill>
                  <a:srgbClr val="006F9E"/>
                </a:solidFill>
                <a:latin typeface="Arial" pitchFamily="34" charset="0"/>
                <a:cs typeface="Arial" pitchFamily="34" charset="0"/>
              </a:rPr>
              <a:t>[Hannover]</a:t>
            </a:r>
          </a:p>
        </p:txBody>
      </p:sp>
      <p:cxnSp>
        <p:nvCxnSpPr>
          <p:cNvPr id="23" name="Gerade Verbindung 71"/>
          <p:cNvCxnSpPr>
            <a:stCxn id="9" idx="3"/>
          </p:cNvCxnSpPr>
          <p:nvPr/>
        </p:nvCxnSpPr>
        <p:spPr>
          <a:xfrm>
            <a:off x="2398713" y="1087438"/>
            <a:ext cx="2017712" cy="396875"/>
          </a:xfrm>
          <a:prstGeom prst="bentConnector3">
            <a:avLst>
              <a:gd name="adj1" fmla="val 5812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71"/>
          <p:cNvCxnSpPr>
            <a:stCxn id="10" idx="3"/>
          </p:cNvCxnSpPr>
          <p:nvPr/>
        </p:nvCxnSpPr>
        <p:spPr>
          <a:xfrm>
            <a:off x="2398713" y="1719263"/>
            <a:ext cx="2170112" cy="592137"/>
          </a:xfrm>
          <a:prstGeom prst="bentConnector3">
            <a:avLst>
              <a:gd name="adj1" fmla="val 41257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71"/>
          <p:cNvCxnSpPr>
            <a:stCxn id="9" idx="3"/>
          </p:cNvCxnSpPr>
          <p:nvPr/>
        </p:nvCxnSpPr>
        <p:spPr>
          <a:xfrm>
            <a:off x="2398713" y="1087438"/>
            <a:ext cx="2052637" cy="749300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71"/>
          <p:cNvCxnSpPr>
            <a:stCxn id="22" idx="3"/>
          </p:cNvCxnSpPr>
          <p:nvPr/>
        </p:nvCxnSpPr>
        <p:spPr>
          <a:xfrm>
            <a:off x="2398713" y="2347913"/>
            <a:ext cx="1035050" cy="387350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71"/>
          <p:cNvCxnSpPr>
            <a:stCxn id="11" idx="3"/>
          </p:cNvCxnSpPr>
          <p:nvPr/>
        </p:nvCxnSpPr>
        <p:spPr>
          <a:xfrm>
            <a:off x="2398713" y="3038475"/>
            <a:ext cx="915987" cy="390525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71"/>
          <p:cNvCxnSpPr>
            <a:stCxn id="8" idx="3"/>
          </p:cNvCxnSpPr>
          <p:nvPr/>
        </p:nvCxnSpPr>
        <p:spPr>
          <a:xfrm>
            <a:off x="2398713" y="3729038"/>
            <a:ext cx="658812" cy="309562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71"/>
          <p:cNvCxnSpPr>
            <a:stCxn id="12" idx="3"/>
          </p:cNvCxnSpPr>
          <p:nvPr/>
        </p:nvCxnSpPr>
        <p:spPr>
          <a:xfrm flipV="1">
            <a:off x="2398713" y="3562350"/>
            <a:ext cx="1635125" cy="869950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71"/>
          <p:cNvCxnSpPr>
            <a:stCxn id="13" idx="3"/>
          </p:cNvCxnSpPr>
          <p:nvPr/>
        </p:nvCxnSpPr>
        <p:spPr>
          <a:xfrm flipV="1">
            <a:off x="2398713" y="4352925"/>
            <a:ext cx="1411287" cy="758825"/>
          </a:xfrm>
          <a:prstGeom prst="bentConnector3">
            <a:avLst>
              <a:gd name="adj1" fmla="val 78335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71"/>
          <p:cNvCxnSpPr>
            <a:stCxn id="7" idx="3"/>
          </p:cNvCxnSpPr>
          <p:nvPr/>
        </p:nvCxnSpPr>
        <p:spPr>
          <a:xfrm flipV="1">
            <a:off x="2398713" y="4343400"/>
            <a:ext cx="1401762" cy="1458913"/>
          </a:xfrm>
          <a:prstGeom prst="bentConnector2">
            <a:avLst/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71"/>
          <p:cNvCxnSpPr>
            <a:stCxn id="14" idx="1"/>
          </p:cNvCxnSpPr>
          <p:nvPr/>
        </p:nvCxnSpPr>
        <p:spPr>
          <a:xfrm rot="10800000" flipV="1">
            <a:off x="5029200" y="1087438"/>
            <a:ext cx="1757363" cy="673100"/>
          </a:xfrm>
          <a:prstGeom prst="bentConnector3">
            <a:avLst>
              <a:gd name="adj1" fmla="val 50000"/>
            </a:avLst>
          </a:prstGeom>
          <a:ln cap="rnd">
            <a:solidFill>
              <a:srgbClr val="C00000"/>
            </a:solidFill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71"/>
          <p:cNvCxnSpPr>
            <a:stCxn id="15" idx="1"/>
          </p:cNvCxnSpPr>
          <p:nvPr/>
        </p:nvCxnSpPr>
        <p:spPr>
          <a:xfrm rot="10800000" flipV="1">
            <a:off x="5788025" y="1752600"/>
            <a:ext cx="998538" cy="568325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71"/>
          <p:cNvCxnSpPr>
            <a:stCxn id="16" idx="1"/>
          </p:cNvCxnSpPr>
          <p:nvPr/>
        </p:nvCxnSpPr>
        <p:spPr>
          <a:xfrm rot="10800000" flipV="1">
            <a:off x="5667375" y="2413000"/>
            <a:ext cx="1119188" cy="71438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71"/>
          <p:cNvCxnSpPr>
            <a:stCxn id="17" idx="1"/>
          </p:cNvCxnSpPr>
          <p:nvPr/>
        </p:nvCxnSpPr>
        <p:spPr>
          <a:xfrm rot="10800000">
            <a:off x="5202238" y="2820988"/>
            <a:ext cx="1584325" cy="263525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71"/>
          <p:cNvCxnSpPr>
            <a:stCxn id="18" idx="1"/>
          </p:cNvCxnSpPr>
          <p:nvPr/>
        </p:nvCxnSpPr>
        <p:spPr>
          <a:xfrm rot="10800000">
            <a:off x="5702300" y="3252788"/>
            <a:ext cx="1084263" cy="539750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71"/>
          <p:cNvCxnSpPr>
            <a:stCxn id="19" idx="1"/>
          </p:cNvCxnSpPr>
          <p:nvPr/>
        </p:nvCxnSpPr>
        <p:spPr>
          <a:xfrm rot="10800000">
            <a:off x="4692650" y="3338513"/>
            <a:ext cx="2093913" cy="1160462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71"/>
          <p:cNvCxnSpPr>
            <a:stCxn id="20" idx="1"/>
          </p:cNvCxnSpPr>
          <p:nvPr/>
        </p:nvCxnSpPr>
        <p:spPr>
          <a:xfrm rot="10800000">
            <a:off x="5132388" y="4822825"/>
            <a:ext cx="1654175" cy="349250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71"/>
          <p:cNvCxnSpPr>
            <a:stCxn id="21" idx="1"/>
          </p:cNvCxnSpPr>
          <p:nvPr/>
        </p:nvCxnSpPr>
        <p:spPr>
          <a:xfrm rot="10800000">
            <a:off x="5132388" y="4822825"/>
            <a:ext cx="1654175" cy="1003300"/>
          </a:xfrm>
          <a:prstGeom prst="bentConnector3">
            <a:avLst>
              <a:gd name="adj1" fmla="val 50000"/>
            </a:avLst>
          </a:prstGeom>
          <a:ln cap="rnd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52"/>
          <p:cNvGrpSpPr>
            <a:grpSpLocks/>
          </p:cNvGrpSpPr>
          <p:nvPr/>
        </p:nvGrpSpPr>
        <p:grpSpPr bwMode="auto">
          <a:xfrm>
            <a:off x="238125" y="857250"/>
            <a:ext cx="2160588" cy="461963"/>
            <a:chOff x="238126" y="857232"/>
            <a:chExt cx="2160000" cy="461665"/>
          </a:xfrm>
        </p:grpSpPr>
        <p:sp>
          <p:nvSpPr>
            <p:cNvPr id="9" name="Kiel_Textfeld">
              <a:hlinkClick r:id="" action="ppaction://macro?name=Kiel_HH"/>
            </p:cNvPr>
            <p:cNvSpPr txBox="1"/>
            <p:nvPr/>
          </p:nvSpPr>
          <p:spPr>
            <a:xfrm>
              <a:off x="238126" y="857232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Dataport</a:t>
              </a:r>
              <a:endParaRPr lang="de-DE" sz="800" b="1" dirty="0">
                <a:solidFill>
                  <a:srgbClr val="006F9E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[Altenholz, Hamburg]</a:t>
              </a:r>
              <a:b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endParaRPr lang="de-DE" sz="800" dirty="0">
                <a:solidFill>
                  <a:srgbClr val="006F9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5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6631" y="886394"/>
              <a:ext cx="925182" cy="41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ieren 53"/>
          <p:cNvGrpSpPr>
            <a:grpSpLocks/>
          </p:cNvGrpSpPr>
          <p:nvPr/>
        </p:nvGrpSpPr>
        <p:grpSpPr bwMode="auto">
          <a:xfrm>
            <a:off x="6786563" y="857250"/>
            <a:ext cx="2160587" cy="461963"/>
            <a:chOff x="6786581" y="856800"/>
            <a:chExt cx="2160000" cy="461665"/>
          </a:xfrm>
        </p:grpSpPr>
        <p:sp>
          <p:nvSpPr>
            <p:cNvPr id="14" name="DVZ_textfeld">
              <a:hlinkClick r:id="" action="ppaction://macro?name=schwerin"/>
            </p:cNvPr>
            <p:cNvSpPr txBox="1"/>
            <p:nvPr/>
          </p:nvSpPr>
          <p:spPr>
            <a:xfrm>
              <a:off x="6786581" y="856800"/>
              <a:ext cx="2160000" cy="461665"/>
            </a:xfrm>
            <a:prstGeom prst="rect">
              <a:avLst/>
            </a:prstGeom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DVZ Datenverarbeitungs-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zentrum</a:t>
              </a: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M-V GmbH 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[Schwerin]</a:t>
              </a:r>
            </a:p>
          </p:txBody>
        </p:sp>
        <p:pic>
          <p:nvPicPr>
            <p:cNvPr id="205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1838" y="881571"/>
              <a:ext cx="417481" cy="417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uppieren 54"/>
          <p:cNvGrpSpPr>
            <a:grpSpLocks/>
          </p:cNvGrpSpPr>
          <p:nvPr/>
        </p:nvGrpSpPr>
        <p:grpSpPr bwMode="auto">
          <a:xfrm>
            <a:off x="6786563" y="1522413"/>
            <a:ext cx="2160587" cy="461962"/>
            <a:chOff x="6786581" y="1522003"/>
            <a:chExt cx="2160000" cy="461665"/>
          </a:xfrm>
        </p:grpSpPr>
        <p:sp>
          <p:nvSpPr>
            <p:cNvPr id="15" name="ITDZ_Textfeld">
              <a:hlinkClick r:id="" action="ppaction://macro?name=berlin"/>
            </p:cNvPr>
            <p:cNvSpPr txBox="1"/>
            <p:nvPr/>
          </p:nvSpPr>
          <p:spPr>
            <a:xfrm>
              <a:off x="6786581" y="1522003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IT-Dienstleistungs-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zentrum</a:t>
              </a: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[Berlin]</a:t>
              </a:r>
              <a:b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endParaRPr lang="de-DE" sz="800" dirty="0">
                <a:solidFill>
                  <a:srgbClr val="006F9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4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2198" t="23563" r="10167" b="6087"/>
            <a:stretch>
              <a:fillRect/>
            </a:stretch>
          </p:blipFill>
          <p:spPr bwMode="auto">
            <a:xfrm>
              <a:off x="6861177" y="1544695"/>
              <a:ext cx="937600" cy="396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uppieren 58"/>
          <p:cNvGrpSpPr>
            <a:grpSpLocks/>
          </p:cNvGrpSpPr>
          <p:nvPr/>
        </p:nvGrpSpPr>
        <p:grpSpPr bwMode="auto">
          <a:xfrm>
            <a:off x="6786563" y="2181225"/>
            <a:ext cx="2160587" cy="461963"/>
            <a:chOff x="6786581" y="2181991"/>
            <a:chExt cx="2160000" cy="461665"/>
          </a:xfrm>
        </p:grpSpPr>
        <p:sp>
          <p:nvSpPr>
            <p:cNvPr id="16" name="ZITBB_Textfeld">
              <a:hlinkClick r:id="" action="ppaction://macro?name=potsdam"/>
            </p:cNvPr>
            <p:cNvSpPr txBox="1"/>
            <p:nvPr/>
          </p:nvSpPr>
          <p:spPr>
            <a:xfrm>
              <a:off x="6786581" y="2181991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ZIT-BB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[Potsdam]</a:t>
              </a:r>
              <a:b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endParaRPr lang="de-DE" sz="800" dirty="0">
                <a:solidFill>
                  <a:srgbClr val="006F9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4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03727" y="2207925"/>
              <a:ext cx="894276" cy="38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pieren 57"/>
          <p:cNvGrpSpPr>
            <a:grpSpLocks/>
          </p:cNvGrpSpPr>
          <p:nvPr/>
        </p:nvGrpSpPr>
        <p:grpSpPr bwMode="auto">
          <a:xfrm>
            <a:off x="238125" y="4200525"/>
            <a:ext cx="2160588" cy="461963"/>
            <a:chOff x="238126" y="4200823"/>
            <a:chExt cx="2160000" cy="461665"/>
          </a:xfrm>
        </p:grpSpPr>
        <p:sp>
          <p:nvSpPr>
            <p:cNvPr id="12" name="HZD_Textfeld">
              <a:hlinkClick r:id="" action="ppaction://macro?name=wiesbaden"/>
            </p:cNvPr>
            <p:cNvSpPr txBox="1"/>
            <p:nvPr/>
          </p:nvSpPr>
          <p:spPr>
            <a:xfrm>
              <a:off x="238126" y="4200823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Hessische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Datenzentrale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[Wiesbaden]</a:t>
              </a:r>
            </a:p>
          </p:txBody>
        </p:sp>
        <p:pic>
          <p:nvPicPr>
            <p:cNvPr id="2054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26376" y="4243280"/>
              <a:ext cx="1051061" cy="376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pieren 63"/>
          <p:cNvGrpSpPr>
            <a:grpSpLocks/>
          </p:cNvGrpSpPr>
          <p:nvPr/>
        </p:nvGrpSpPr>
        <p:grpSpPr bwMode="auto">
          <a:xfrm>
            <a:off x="6786563" y="2854325"/>
            <a:ext cx="2160587" cy="461963"/>
            <a:chOff x="6786581" y="2854386"/>
            <a:chExt cx="2160000" cy="461665"/>
          </a:xfrm>
        </p:grpSpPr>
        <p:sp>
          <p:nvSpPr>
            <p:cNvPr id="17" name="LIZ_Textfeld">
              <a:hlinkClick r:id="" action="ppaction://macro?name=magdeburg"/>
            </p:cNvPr>
            <p:cNvSpPr txBox="1"/>
            <p:nvPr/>
          </p:nvSpPr>
          <p:spPr>
            <a:xfrm>
              <a:off x="6786581" y="2854386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LIZ Landesinformations-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zentrum</a:t>
              </a: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Sachsen-Anhalt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[Halle]</a:t>
              </a:r>
            </a:p>
          </p:txBody>
        </p:sp>
        <p:pic>
          <p:nvPicPr>
            <p:cNvPr id="2054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34715" r="35515" b="26720"/>
            <a:stretch>
              <a:fillRect/>
            </a:stretch>
          </p:blipFill>
          <p:spPr bwMode="auto">
            <a:xfrm>
              <a:off x="6876288" y="2894146"/>
              <a:ext cx="358445" cy="402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uppieren 62"/>
          <p:cNvGrpSpPr>
            <a:grpSpLocks/>
          </p:cNvGrpSpPr>
          <p:nvPr/>
        </p:nvGrpSpPr>
        <p:grpSpPr bwMode="auto">
          <a:xfrm>
            <a:off x="6786563" y="3560763"/>
            <a:ext cx="2160587" cy="461962"/>
            <a:chOff x="6786581" y="3561285"/>
            <a:chExt cx="2160000" cy="461665"/>
          </a:xfrm>
        </p:grpSpPr>
        <p:sp>
          <p:nvSpPr>
            <p:cNvPr id="18" name="SID_Textfeld">
              <a:hlinkClick r:id="" action="ppaction://macro?name=dresden"/>
            </p:cNvPr>
            <p:cNvSpPr txBox="1"/>
            <p:nvPr/>
          </p:nvSpPr>
          <p:spPr>
            <a:xfrm>
              <a:off x="6786581" y="3561285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SID Staatsbetrieb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Sächsische Informatik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Dienste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[Dresden]</a:t>
              </a:r>
            </a:p>
          </p:txBody>
        </p:sp>
        <p:pic>
          <p:nvPicPr>
            <p:cNvPr id="2053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t="11774" r="82133" b="-11028"/>
            <a:stretch>
              <a:fillRect/>
            </a:stretch>
          </p:blipFill>
          <p:spPr bwMode="auto">
            <a:xfrm>
              <a:off x="6838547" y="3584448"/>
              <a:ext cx="374244" cy="409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uppieren 65"/>
          <p:cNvGrpSpPr>
            <a:grpSpLocks/>
          </p:cNvGrpSpPr>
          <p:nvPr/>
        </p:nvGrpSpPr>
        <p:grpSpPr bwMode="auto">
          <a:xfrm>
            <a:off x="6786563" y="4268788"/>
            <a:ext cx="2160587" cy="460375"/>
            <a:chOff x="6786581" y="4268184"/>
            <a:chExt cx="2160000" cy="461665"/>
          </a:xfrm>
        </p:grpSpPr>
        <p:sp>
          <p:nvSpPr>
            <p:cNvPr id="19" name="TLRZ_Textfeld">
              <a:hlinkClick r:id="" action="ppaction://macro?name=erfurt"/>
            </p:cNvPr>
            <p:cNvSpPr txBox="1"/>
            <p:nvPr/>
          </p:nvSpPr>
          <p:spPr>
            <a:xfrm>
              <a:off x="6786581" y="4268184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Thüringer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Landesrechenzentrum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[Erfurt]</a:t>
              </a:r>
            </a:p>
          </p:txBody>
        </p:sp>
        <p:pic>
          <p:nvPicPr>
            <p:cNvPr id="20536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 r="33150" b="38074"/>
            <a:stretch>
              <a:fillRect/>
            </a:stretch>
          </p:blipFill>
          <p:spPr bwMode="auto">
            <a:xfrm>
              <a:off x="6868973" y="4343632"/>
              <a:ext cx="821052" cy="21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uppieren 67"/>
          <p:cNvGrpSpPr>
            <a:grpSpLocks/>
          </p:cNvGrpSpPr>
          <p:nvPr/>
        </p:nvGrpSpPr>
        <p:grpSpPr bwMode="auto">
          <a:xfrm>
            <a:off x="6786563" y="4940300"/>
            <a:ext cx="2160587" cy="461963"/>
            <a:chOff x="6786581" y="4940579"/>
            <a:chExt cx="2160000" cy="461665"/>
          </a:xfrm>
        </p:grpSpPr>
        <p:sp>
          <p:nvSpPr>
            <p:cNvPr id="20" name="AKDB_textfeld">
              <a:hlinkClick r:id="" action="ppaction://macro?name=muenchen"/>
            </p:cNvPr>
            <p:cNvSpPr txBox="1"/>
            <p:nvPr/>
          </p:nvSpPr>
          <p:spPr>
            <a:xfrm>
              <a:off x="6786581" y="4940579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Anstalt für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kommunale Daten-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verarbeitung</a:t>
              </a: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in Bayern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[München]</a:t>
              </a:r>
            </a:p>
          </p:txBody>
        </p:sp>
        <p:pic>
          <p:nvPicPr>
            <p:cNvPr id="2053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 l="10205" t="35451" r="10307" b="26814"/>
            <a:stretch>
              <a:fillRect/>
            </a:stretch>
          </p:blipFill>
          <p:spPr bwMode="auto">
            <a:xfrm>
              <a:off x="6868973" y="5020328"/>
              <a:ext cx="860155" cy="15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uppieren 71"/>
          <p:cNvGrpSpPr>
            <a:grpSpLocks/>
          </p:cNvGrpSpPr>
          <p:nvPr/>
        </p:nvGrpSpPr>
        <p:grpSpPr bwMode="auto">
          <a:xfrm>
            <a:off x="238125" y="2808288"/>
            <a:ext cx="2160588" cy="460375"/>
            <a:chOff x="238126" y="2807559"/>
            <a:chExt cx="2160000" cy="461665"/>
          </a:xfrm>
        </p:grpSpPr>
        <p:sp>
          <p:nvSpPr>
            <p:cNvPr id="11" name="LDI_Textfeld">
              <a:hlinkClick r:id="" action="ppaction://macro?name=mainz"/>
            </p:cNvPr>
            <p:cNvSpPr txBox="1"/>
            <p:nvPr/>
          </p:nvSpPr>
          <p:spPr>
            <a:xfrm>
              <a:off x="238126" y="2807559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Landesbetrieb Daten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und Information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[Mainz]</a:t>
              </a:r>
            </a:p>
          </p:txBody>
        </p:sp>
        <p:pic>
          <p:nvPicPr>
            <p:cNvPr id="20532" name="Picture 12" descr="http://www.stadt-bad-kreuznach.de/ldi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84867" y="2862706"/>
              <a:ext cx="527092" cy="37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uppieren 70"/>
          <p:cNvGrpSpPr>
            <a:grpSpLocks/>
          </p:cNvGrpSpPr>
          <p:nvPr/>
        </p:nvGrpSpPr>
        <p:grpSpPr bwMode="auto">
          <a:xfrm>
            <a:off x="238125" y="4881563"/>
            <a:ext cx="2160588" cy="460375"/>
            <a:chOff x="238126" y="4880996"/>
            <a:chExt cx="2160000" cy="461665"/>
          </a:xfrm>
        </p:grpSpPr>
        <p:sp>
          <p:nvSpPr>
            <p:cNvPr id="13" name="DZBW_Textfeld">
              <a:hlinkClick r:id="" action="ppaction://macro?name=stuttgart"/>
            </p:cNvPr>
            <p:cNvSpPr txBox="1"/>
            <p:nvPr/>
          </p:nvSpPr>
          <p:spPr>
            <a:xfrm>
              <a:off x="238126" y="4880996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Datenzentrale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Baden-Württemberg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[Stuttgart]</a:t>
              </a:r>
            </a:p>
          </p:txBody>
        </p:sp>
        <p:pic>
          <p:nvPicPr>
            <p:cNvPr id="20530" name="Picture 14" descr="http://www.dzbw.info/servlet/PB/show/1258923/logo1.png"/>
            <p:cNvPicPr>
              <a:picLocks noChangeAspect="1" noChangeArrowheads="1"/>
            </p:cNvPicPr>
            <p:nvPr/>
          </p:nvPicPr>
          <p:blipFill>
            <a:blip r:embed="rId13" cstate="print"/>
            <a:srcRect t="17525" b="16901"/>
            <a:stretch>
              <a:fillRect/>
            </a:stretch>
          </p:blipFill>
          <p:spPr bwMode="auto">
            <a:xfrm>
              <a:off x="1379538" y="4923133"/>
              <a:ext cx="901009" cy="30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6" name="Picture 16" descr="http://www.ansonica.de/tl_files/Content-Img/lskn.jpg"/>
          <p:cNvPicPr>
            <a:picLocks noChangeAspect="1" noChangeArrowheads="1"/>
          </p:cNvPicPr>
          <p:nvPr/>
        </p:nvPicPr>
        <p:blipFill>
          <a:blip r:embed="rId14" cstate="print"/>
          <a:srcRect t="22168" r="77072" b="23112"/>
          <a:stretch>
            <a:fillRect/>
          </a:stretch>
        </p:blipFill>
        <p:spPr bwMode="auto">
          <a:xfrm>
            <a:off x="1936750" y="1528763"/>
            <a:ext cx="376238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uppieren 89"/>
          <p:cNvGrpSpPr>
            <a:grpSpLocks/>
          </p:cNvGrpSpPr>
          <p:nvPr/>
        </p:nvGrpSpPr>
        <p:grpSpPr bwMode="auto">
          <a:xfrm>
            <a:off x="238125" y="2116138"/>
            <a:ext cx="2160588" cy="461962"/>
            <a:chOff x="238126" y="2116413"/>
            <a:chExt cx="2160000" cy="461665"/>
          </a:xfrm>
        </p:grpSpPr>
        <p:sp>
          <p:nvSpPr>
            <p:cNvPr id="22" name="IT:NRW_Textfeld">
              <a:hlinkClick r:id="" action="ppaction://macro?name=duesseldorf"/>
            </p:cNvPr>
            <p:cNvSpPr txBox="1"/>
            <p:nvPr/>
          </p:nvSpPr>
          <p:spPr>
            <a:xfrm>
              <a:off x="238126" y="2116413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Informatik und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Technik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Nordrhein-Westfalen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[Düsseldorf]</a:t>
              </a:r>
            </a:p>
          </p:txBody>
        </p:sp>
        <p:pic>
          <p:nvPicPr>
            <p:cNvPr id="20528" name="Picture 18" descr="http://www.isselburg.de/images/it_nrw_logo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130060" y="2183982"/>
              <a:ext cx="1181452" cy="21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uppieren 66"/>
          <p:cNvGrpSpPr>
            <a:grpSpLocks/>
          </p:cNvGrpSpPr>
          <p:nvPr/>
        </p:nvGrpSpPr>
        <p:grpSpPr bwMode="auto">
          <a:xfrm>
            <a:off x="238125" y="3498850"/>
            <a:ext cx="2160588" cy="461963"/>
            <a:chOff x="238126" y="3498705"/>
            <a:chExt cx="2160000" cy="461665"/>
          </a:xfrm>
        </p:grpSpPr>
        <p:sp>
          <p:nvSpPr>
            <p:cNvPr id="8" name="ZDV_Saar_textfeld">
              <a:hlinkClick r:id="" action="ppaction://macro?name=saarbruecken"/>
            </p:cNvPr>
            <p:cNvSpPr txBox="1"/>
            <p:nvPr/>
          </p:nvSpPr>
          <p:spPr>
            <a:xfrm>
              <a:off x="238126" y="3498705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ZDV-Saar  Zentrale Daten-verarbeitungsstelle  für das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Saarland 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[Saarbrücken]</a:t>
              </a:r>
            </a:p>
          </p:txBody>
        </p:sp>
        <p:pic>
          <p:nvPicPr>
            <p:cNvPr id="20526" name="Picture 2" descr="http://www.strassenwaerter.de/Wappen%20Saarland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995488" y="3552825"/>
              <a:ext cx="295391" cy="358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Gruppieren 68"/>
          <p:cNvGrpSpPr>
            <a:grpSpLocks/>
          </p:cNvGrpSpPr>
          <p:nvPr/>
        </p:nvGrpSpPr>
        <p:grpSpPr bwMode="auto">
          <a:xfrm>
            <a:off x="238125" y="5572125"/>
            <a:ext cx="2160588" cy="461963"/>
            <a:chOff x="238126" y="5572140"/>
            <a:chExt cx="2160000" cy="461665"/>
          </a:xfrm>
        </p:grpSpPr>
        <p:sp>
          <p:nvSpPr>
            <p:cNvPr id="7" name="ZKD_Textfeld">
              <a:hlinkClick r:id="" action="ppaction://macro?name=stuttgart"/>
            </p:cNvPr>
            <p:cNvSpPr txBox="1"/>
            <p:nvPr/>
          </p:nvSpPr>
          <p:spPr>
            <a:xfrm>
              <a:off x="238126" y="5572140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Zentrum für Kommunikations-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technik</a:t>
              </a: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und Datenverarbeitung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[Stuttgart]</a:t>
              </a:r>
            </a:p>
          </p:txBody>
        </p:sp>
        <p:pic>
          <p:nvPicPr>
            <p:cNvPr id="20524" name="Picture 4" descr="http://www.badass-fighter.com/pages/picture/Wappen_BW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95488" y="5606102"/>
              <a:ext cx="276955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uppieren 69"/>
          <p:cNvGrpSpPr>
            <a:grpSpLocks/>
          </p:cNvGrpSpPr>
          <p:nvPr/>
        </p:nvGrpSpPr>
        <p:grpSpPr bwMode="auto">
          <a:xfrm>
            <a:off x="6786563" y="5595938"/>
            <a:ext cx="2160587" cy="461962"/>
            <a:chOff x="6786581" y="5595719"/>
            <a:chExt cx="2160000" cy="461665"/>
          </a:xfrm>
        </p:grpSpPr>
        <p:sp>
          <p:nvSpPr>
            <p:cNvPr id="21" name="BLDS_textfeld">
              <a:hlinkClick r:id="" action="ppaction://macro?name=muenchen"/>
            </p:cNvPr>
            <p:cNvSpPr txBox="1"/>
            <p:nvPr/>
          </p:nvSpPr>
          <p:spPr>
            <a:xfrm>
              <a:off x="6786581" y="5595719"/>
              <a:ext cx="2160000" cy="46166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Bayerisches Landesamt 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für Statistik und Daten-</a:t>
              </a:r>
              <a:b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800" b="1" dirty="0" err="1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verarbeitung</a:t>
              </a:r>
              <a:r>
                <a:rPr lang="de-DE" sz="800" b="1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800" dirty="0">
                  <a:solidFill>
                    <a:srgbClr val="006F9E"/>
                  </a:solidFill>
                  <a:latin typeface="Arial" pitchFamily="34" charset="0"/>
                  <a:cs typeface="Arial" pitchFamily="34" charset="0"/>
                </a:rPr>
                <a:t>[München]</a:t>
              </a:r>
            </a:p>
          </p:txBody>
        </p:sp>
        <p:pic>
          <p:nvPicPr>
            <p:cNvPr id="20522" name="Picture 6" descr="Signet LfStaD"/>
            <p:cNvPicPr>
              <a:picLocks noChangeAspect="1" noChangeArrowheads="1"/>
            </p:cNvPicPr>
            <p:nvPr/>
          </p:nvPicPr>
          <p:blipFill>
            <a:blip r:embed="rId18" cstate="print"/>
            <a:srcRect l="6354" t="20605" r="5569" b="16112"/>
            <a:stretch>
              <a:fillRect/>
            </a:stretch>
          </p:blipFill>
          <p:spPr bwMode="auto">
            <a:xfrm>
              <a:off x="6844454" y="5791791"/>
              <a:ext cx="822121" cy="2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Datumsplatzhalter 7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7" name="Gruppieren 15"/>
          <p:cNvGrpSpPr>
            <a:grpSpLocks/>
          </p:cNvGrpSpPr>
          <p:nvPr/>
        </p:nvGrpSpPr>
        <p:grpSpPr bwMode="auto">
          <a:xfrm>
            <a:off x="808038" y="1684338"/>
            <a:ext cx="4686300" cy="4808537"/>
            <a:chOff x="1112705" y="1684338"/>
            <a:chExt cx="4687087" cy="4808537"/>
          </a:xfrm>
        </p:grpSpPr>
        <p:pic>
          <p:nvPicPr>
            <p:cNvPr id="5" name="Grafik 4" descr="Deutschlandkarte_grau_trans.gif"/>
            <p:cNvPicPr>
              <a:picLocks noChangeAspect="1"/>
            </p:cNvPicPr>
            <p:nvPr/>
          </p:nvPicPr>
          <p:blipFill>
            <a:blip r:embed="rId2" cstate="print"/>
            <a:srcRect b="19637"/>
            <a:stretch>
              <a:fillRect/>
            </a:stretch>
          </p:blipFill>
          <p:spPr>
            <a:xfrm>
              <a:off x="1112705" y="1684338"/>
              <a:ext cx="4687087" cy="48085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</p:spPr>
        </p:pic>
        <p:sp>
          <p:nvSpPr>
            <p:cNvPr id="21519" name="Textfeld 10"/>
            <p:cNvSpPr txBox="1">
              <a:spLocks noChangeArrowheads="1"/>
            </p:cNvSpPr>
            <p:nvPr/>
          </p:nvSpPr>
          <p:spPr bwMode="auto">
            <a:xfrm>
              <a:off x="2014206" y="2894275"/>
              <a:ext cx="15902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latin typeface="Arial" charset="0"/>
                  <a:cs typeface="Arial" charset="0"/>
                </a:rPr>
                <a:t>Hamburg</a:t>
              </a:r>
            </a:p>
          </p:txBody>
        </p:sp>
        <p:sp>
          <p:nvSpPr>
            <p:cNvPr id="21520" name="Textfeld 11"/>
            <p:cNvSpPr txBox="1">
              <a:spLocks noChangeArrowheads="1"/>
            </p:cNvSpPr>
            <p:nvPr/>
          </p:nvSpPr>
          <p:spPr bwMode="auto">
            <a:xfrm>
              <a:off x="2198410" y="2259497"/>
              <a:ext cx="15902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latin typeface="Arial" charset="0"/>
                  <a:cs typeface="Arial" charset="0"/>
                </a:rPr>
                <a:t>Schleswig-Holstein</a:t>
              </a:r>
            </a:p>
          </p:txBody>
        </p:sp>
        <p:sp>
          <p:nvSpPr>
            <p:cNvPr id="21521" name="Textfeld 12"/>
            <p:cNvSpPr txBox="1">
              <a:spLocks noChangeArrowheads="1"/>
            </p:cNvSpPr>
            <p:nvPr/>
          </p:nvSpPr>
          <p:spPr bwMode="auto">
            <a:xfrm>
              <a:off x="2173232" y="3302449"/>
              <a:ext cx="15902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200" b="1">
                  <a:latin typeface="Arial" charset="0"/>
                  <a:cs typeface="Arial" charset="0"/>
                </a:rPr>
                <a:t>Niedersachsen</a:t>
              </a:r>
            </a:p>
          </p:txBody>
        </p:sp>
        <p:sp>
          <p:nvSpPr>
            <p:cNvPr id="21522" name="Textfeld 13"/>
            <p:cNvSpPr txBox="1">
              <a:spLocks noChangeArrowheads="1"/>
            </p:cNvSpPr>
            <p:nvPr/>
          </p:nvSpPr>
          <p:spPr bwMode="auto">
            <a:xfrm>
              <a:off x="2421049" y="4724549"/>
              <a:ext cx="11331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200" b="1">
                  <a:latin typeface="Arial" charset="0"/>
                  <a:cs typeface="Arial" charset="0"/>
                </a:rPr>
                <a:t>Hessen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Option 1: Modell Mehrländeranstalt 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88EB0A-B3A9-43AF-828F-EEEDA65B823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24" name="Freihandform 23"/>
          <p:cNvSpPr/>
          <p:nvPr/>
        </p:nvSpPr>
        <p:spPr>
          <a:xfrm>
            <a:off x="3543298" y="1800225"/>
            <a:ext cx="5600702" cy="3952875"/>
          </a:xfrm>
          <a:custGeom>
            <a:avLst/>
            <a:gdLst>
              <a:gd name="connsiteX0" fmla="*/ 9525 w 5105400"/>
              <a:gd name="connsiteY0" fmla="*/ 0 h 3952875"/>
              <a:gd name="connsiteX1" fmla="*/ 438150 w 5105400"/>
              <a:gd name="connsiteY1" fmla="*/ 171450 h 3952875"/>
              <a:gd name="connsiteX2" fmla="*/ 666750 w 5105400"/>
              <a:gd name="connsiteY2" fmla="*/ 304800 h 3952875"/>
              <a:gd name="connsiteX3" fmla="*/ 952500 w 5105400"/>
              <a:gd name="connsiteY3" fmla="*/ 523875 h 3952875"/>
              <a:gd name="connsiteX4" fmla="*/ 1247775 w 5105400"/>
              <a:gd name="connsiteY4" fmla="*/ 895350 h 3952875"/>
              <a:gd name="connsiteX5" fmla="*/ 1447800 w 5105400"/>
              <a:gd name="connsiteY5" fmla="*/ 1295400 h 3952875"/>
              <a:gd name="connsiteX6" fmla="*/ 1543050 w 5105400"/>
              <a:gd name="connsiteY6" fmla="*/ 1666875 h 3952875"/>
              <a:gd name="connsiteX7" fmla="*/ 1571625 w 5105400"/>
              <a:gd name="connsiteY7" fmla="*/ 2133600 h 3952875"/>
              <a:gd name="connsiteX8" fmla="*/ 1485900 w 5105400"/>
              <a:gd name="connsiteY8" fmla="*/ 2543175 h 3952875"/>
              <a:gd name="connsiteX9" fmla="*/ 1343025 w 5105400"/>
              <a:gd name="connsiteY9" fmla="*/ 2952750 h 3952875"/>
              <a:gd name="connsiteX10" fmla="*/ 1047750 w 5105400"/>
              <a:gd name="connsiteY10" fmla="*/ 3314700 h 3952875"/>
              <a:gd name="connsiteX11" fmla="*/ 733425 w 5105400"/>
              <a:gd name="connsiteY11" fmla="*/ 3619500 h 3952875"/>
              <a:gd name="connsiteX12" fmla="*/ 295275 w 5105400"/>
              <a:gd name="connsiteY12" fmla="*/ 3848100 h 3952875"/>
              <a:gd name="connsiteX13" fmla="*/ 0 w 5105400"/>
              <a:gd name="connsiteY13" fmla="*/ 3952875 h 3952875"/>
              <a:gd name="connsiteX14" fmla="*/ 5105400 w 5105400"/>
              <a:gd name="connsiteY14" fmla="*/ 3952875 h 3952875"/>
              <a:gd name="connsiteX15" fmla="*/ 5105400 w 5105400"/>
              <a:gd name="connsiteY15" fmla="*/ 0 h 3952875"/>
              <a:gd name="connsiteX16" fmla="*/ 9525 w 5105400"/>
              <a:gd name="connsiteY16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5400" h="3952875">
                <a:moveTo>
                  <a:pt x="9525" y="0"/>
                </a:moveTo>
                <a:lnTo>
                  <a:pt x="438150" y="171450"/>
                </a:lnTo>
                <a:lnTo>
                  <a:pt x="666750" y="304800"/>
                </a:lnTo>
                <a:lnTo>
                  <a:pt x="952500" y="523875"/>
                </a:lnTo>
                <a:lnTo>
                  <a:pt x="1247775" y="895350"/>
                </a:lnTo>
                <a:lnTo>
                  <a:pt x="1447800" y="1295400"/>
                </a:lnTo>
                <a:lnTo>
                  <a:pt x="1543050" y="1666875"/>
                </a:lnTo>
                <a:lnTo>
                  <a:pt x="1571625" y="2133600"/>
                </a:lnTo>
                <a:lnTo>
                  <a:pt x="1485900" y="2543175"/>
                </a:lnTo>
                <a:lnTo>
                  <a:pt x="1343025" y="2952750"/>
                </a:lnTo>
                <a:lnTo>
                  <a:pt x="1047750" y="3314700"/>
                </a:lnTo>
                <a:lnTo>
                  <a:pt x="733425" y="3619500"/>
                </a:lnTo>
                <a:lnTo>
                  <a:pt x="295275" y="3848100"/>
                </a:lnTo>
                <a:lnTo>
                  <a:pt x="0" y="3952875"/>
                </a:lnTo>
                <a:lnTo>
                  <a:pt x="5105400" y="3952875"/>
                </a:lnTo>
                <a:lnTo>
                  <a:pt x="5105400" y="0"/>
                </a:lnTo>
                <a:lnTo>
                  <a:pt x="9525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Inhaltsplatzhalter 21"/>
          <p:cNvSpPr>
            <a:spLocks noGrp="1"/>
          </p:cNvSpPr>
          <p:nvPr>
            <p:ph idx="4294967295"/>
          </p:nvPr>
        </p:nvSpPr>
        <p:spPr>
          <a:xfrm>
            <a:off x="5276850" y="1912938"/>
            <a:ext cx="3867150" cy="3668712"/>
          </a:xfrm>
        </p:spPr>
        <p:txBody>
          <a:bodyPr/>
          <a:lstStyle/>
          <a:p>
            <a:pPr marL="266700" indent="-266700">
              <a:lnSpc>
                <a:spcPts val="2000"/>
              </a:lnSpc>
              <a:spcBef>
                <a:spcPts val="300"/>
              </a:spcBef>
              <a:buClr>
                <a:schemeClr val="bg1"/>
              </a:buClr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Beitritt mit Haut und Haaren, Mann und Maus?</a:t>
            </a:r>
          </a:p>
          <a:p>
            <a:pPr marL="266700" indent="-266700">
              <a:lnSpc>
                <a:spcPts val="2000"/>
              </a:lnSpc>
              <a:spcBef>
                <a:spcPts val="300"/>
              </a:spcBef>
              <a:buClr>
                <a:schemeClr val="bg1"/>
              </a:buClr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Skaleneffekte treten erst nach Jahren ein</a:t>
            </a:r>
          </a:p>
          <a:p>
            <a:pPr marL="266700" indent="-266700">
              <a:lnSpc>
                <a:spcPts val="2000"/>
              </a:lnSpc>
              <a:spcBef>
                <a:spcPts val="300"/>
              </a:spcBef>
              <a:buClr>
                <a:schemeClr val="bg1"/>
              </a:buClr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bloße Größe bringt nicht den Erfolg</a:t>
            </a:r>
          </a:p>
          <a:p>
            <a:pPr marL="266700" indent="-266700">
              <a:lnSpc>
                <a:spcPts val="2000"/>
              </a:lnSpc>
              <a:spcBef>
                <a:spcPts val="300"/>
              </a:spcBef>
              <a:buClr>
                <a:schemeClr val="bg1"/>
              </a:buClr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kleine Länder fühlen sich nicht ausreichend vertreten</a:t>
            </a:r>
          </a:p>
          <a:p>
            <a:pPr marL="266700" indent="-266700">
              <a:lnSpc>
                <a:spcPts val="2000"/>
              </a:lnSpc>
              <a:spcBef>
                <a:spcPts val="300"/>
              </a:spcBef>
              <a:buClr>
                <a:schemeClr val="bg1"/>
              </a:buClr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politische und rechtliche Rahmenbedingungen sind zu prüfen</a:t>
            </a:r>
          </a:p>
          <a:p>
            <a:pPr marL="266700" indent="-266700">
              <a:lnSpc>
                <a:spcPts val="2000"/>
              </a:lnSpc>
              <a:spcBef>
                <a:spcPts val="300"/>
              </a:spcBef>
              <a:buClr>
                <a:schemeClr val="bg1"/>
              </a:buClr>
              <a:defRPr/>
            </a:pPr>
            <a:r>
              <a:rPr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Aktuelles Beispiel: Hessen (HZD)  ist gerade ausgestiegen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457450" y="1040309"/>
            <a:ext cx="638175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Mehrländeranstalt</a:t>
            </a:r>
          </a:p>
        </p:txBody>
      </p:sp>
      <p:sp>
        <p:nvSpPr>
          <p:cNvPr id="31" name="Ellipse 30"/>
          <p:cNvSpPr/>
          <p:nvPr/>
        </p:nvSpPr>
        <p:spPr>
          <a:xfrm>
            <a:off x="1103313" y="1789113"/>
            <a:ext cx="4078287" cy="4078287"/>
          </a:xfrm>
          <a:prstGeom prst="ellipse">
            <a:avLst/>
          </a:prstGeom>
          <a:noFill/>
          <a:ln w="165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Option 2: Modell </a:t>
            </a:r>
            <a:r>
              <a:rPr lang="de-DE" dirty="0" err="1" smtClean="0"/>
              <a:t>Shared</a:t>
            </a:r>
            <a:r>
              <a:rPr lang="de-DE" dirty="0" smtClean="0"/>
              <a:t> Service Center 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4F5441E-530C-4EAE-B240-8E6FBB4FC95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pic>
        <p:nvPicPr>
          <p:cNvPr id="5" name="Grafik 4" descr="Deutschlandkarte_grau_tra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3274" y="-57150"/>
            <a:ext cx="5142045" cy="656431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101600" h="101600"/>
            <a:contourClr>
              <a:srgbClr val="969696"/>
            </a:contourClr>
          </a:sp3d>
        </p:spPr>
      </p:pic>
      <p:sp>
        <p:nvSpPr>
          <p:cNvPr id="31" name="Ellipse 30"/>
          <p:cNvSpPr/>
          <p:nvPr/>
        </p:nvSpPr>
        <p:spPr>
          <a:xfrm>
            <a:off x="2274888" y="1008063"/>
            <a:ext cx="4473575" cy="4471987"/>
          </a:xfrm>
          <a:prstGeom prst="ellipse">
            <a:avLst/>
          </a:prstGeom>
          <a:solidFill>
            <a:srgbClr val="99D4F5">
              <a:alpha val="50000"/>
            </a:srgbClr>
          </a:solidFill>
          <a:ln w="139700">
            <a:solidFill>
              <a:srgbClr val="006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7" name="Gruppieren 24"/>
          <p:cNvGrpSpPr>
            <a:grpSpLocks/>
          </p:cNvGrpSpPr>
          <p:nvPr/>
        </p:nvGrpSpPr>
        <p:grpSpPr bwMode="auto">
          <a:xfrm>
            <a:off x="5486400" y="2209800"/>
            <a:ext cx="3184525" cy="4048125"/>
            <a:chOff x="5486400" y="2209799"/>
            <a:chExt cx="3184525" cy="4048125"/>
          </a:xfrm>
        </p:grpSpPr>
        <p:sp>
          <p:nvSpPr>
            <p:cNvPr id="22" name="Abgerundetes Rechteck 21"/>
            <p:cNvSpPr/>
            <p:nvPr/>
          </p:nvSpPr>
          <p:spPr>
            <a:xfrm>
              <a:off x="5486400" y="2209799"/>
              <a:ext cx="3184525" cy="4048125"/>
            </a:xfrm>
            <a:prstGeom prst="roundRect">
              <a:avLst>
                <a:gd name="adj" fmla="val 74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tangle 21"/>
            <p:cNvSpPr txBox="1">
              <a:spLocks noChangeArrowheads="1"/>
            </p:cNvSpPr>
            <p:nvPr/>
          </p:nvSpPr>
          <p:spPr>
            <a:xfrm>
              <a:off x="5686425" y="3238499"/>
              <a:ext cx="2838450" cy="2876550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pPr marL="342900" indent="-342900" algn="ctr" eaLnBrk="0" hangingPunct="0">
                <a:lnSpc>
                  <a:spcPts val="1600"/>
                </a:lnSpc>
                <a:spcBef>
                  <a:spcPts val="1200"/>
                </a:spcBef>
                <a:buClr>
                  <a:srgbClr val="DA1420"/>
                </a:buClr>
                <a:buSzPct val="95000"/>
                <a:defRPr/>
              </a:pPr>
              <a:r>
                <a:rPr lang="de-DE" sz="1400" b="1" dirty="0">
                  <a:latin typeface="Arial" pitchFamily="34" charset="0"/>
                  <a:cs typeface="Arial" pitchFamily="34" charset="0"/>
                </a:rPr>
                <a:t>Portfolio (DVZ):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Hochsicherheitsinfrastruktur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Backup für Dienstleister </a:t>
              </a:r>
              <a:r>
                <a:rPr lang="de-DE" sz="1400" b="1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XY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Spezialisierung für Verfahren </a:t>
              </a:r>
              <a:r>
                <a:rPr lang="de-DE" sz="1400" b="1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Kompetenz in IT-Service </a:t>
              </a:r>
              <a:r>
                <a:rPr lang="de-DE" sz="1400" b="1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Gemeinsames NOC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Steuerung durch das/die Fach-</a:t>
              </a:r>
              <a:r>
                <a:rPr lang="de-DE" sz="1400" dirty="0" err="1">
                  <a:latin typeface="Arial" pitchFamily="34" charset="0"/>
                  <a:cs typeface="Arial" pitchFamily="34" charset="0"/>
                </a:rPr>
                <a:t>ministerium</a:t>
              </a:r>
              <a:r>
                <a:rPr lang="de-DE" sz="1400" dirty="0">
                  <a:latin typeface="Arial" pitchFamily="34" charset="0"/>
                  <a:cs typeface="Arial" pitchFamily="34" charset="0"/>
                </a:rPr>
                <a:t>/-</a:t>
              </a:r>
              <a:r>
                <a:rPr lang="de-DE" sz="1400" dirty="0" err="1">
                  <a:latin typeface="Arial" pitchFamily="34" charset="0"/>
                  <a:cs typeface="Arial" pitchFamily="34" charset="0"/>
                </a:rPr>
                <a:t>ien</a:t>
              </a:r>
              <a:r>
                <a:rPr lang="de-DE" sz="1400" dirty="0">
                  <a:latin typeface="Arial" pitchFamily="34" charset="0"/>
                  <a:cs typeface="Arial" pitchFamily="34" charset="0"/>
                </a:rPr>
                <a:t> des jeweiligen Bundeslandes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Basis: Staatsvertrag oder Verwaltungsvereinbarung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EVB-IT-Vertrag</a:t>
              </a:r>
            </a:p>
          </p:txBody>
        </p:sp>
      </p:grpSp>
      <p:grpSp>
        <p:nvGrpSpPr>
          <p:cNvPr id="8" name="Gruppieren 23"/>
          <p:cNvGrpSpPr>
            <a:grpSpLocks/>
          </p:cNvGrpSpPr>
          <p:nvPr/>
        </p:nvGrpSpPr>
        <p:grpSpPr bwMode="auto">
          <a:xfrm>
            <a:off x="390525" y="2266950"/>
            <a:ext cx="3184525" cy="4152900"/>
            <a:chOff x="390525" y="2266950"/>
            <a:chExt cx="3184525" cy="4152900"/>
          </a:xfrm>
        </p:grpSpPr>
        <p:sp>
          <p:nvSpPr>
            <p:cNvPr id="23" name="Abgerundetes Rechteck 22"/>
            <p:cNvSpPr/>
            <p:nvPr/>
          </p:nvSpPr>
          <p:spPr>
            <a:xfrm>
              <a:off x="390525" y="2266950"/>
              <a:ext cx="3184525" cy="4048125"/>
            </a:xfrm>
            <a:prstGeom prst="roundRect">
              <a:avLst>
                <a:gd name="adj" fmla="val 74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50863" y="3324225"/>
              <a:ext cx="2925762" cy="30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ts val="1600"/>
                </a:lnSpc>
                <a:spcBef>
                  <a:spcPct val="20000"/>
                </a:spcBef>
                <a:buSzPct val="70000"/>
                <a:defRPr/>
              </a:pPr>
              <a:r>
                <a:rPr lang="de-DE" sz="1400" b="1" dirty="0">
                  <a:latin typeface="Arial" pitchFamily="34" charset="0"/>
                  <a:cs typeface="Arial" pitchFamily="34" charset="0"/>
                </a:rPr>
                <a:t>Portfolio (Dienstleister XY):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Hochsicherheitsinfrastruktur 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Backup für </a:t>
              </a:r>
              <a:r>
                <a:rPr lang="de-DE" sz="1400" b="1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DVZ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Spezialisierung für Verfahren </a:t>
              </a:r>
              <a:r>
                <a:rPr lang="de-DE" sz="1400" b="1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Kompetenz in IT-Service </a:t>
              </a:r>
              <a:r>
                <a:rPr lang="de-DE" sz="1400" b="1" dirty="0">
                  <a:solidFill>
                    <a:srgbClr val="DA1420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Gemeinsames NOC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Steuerung durch das/die Fach-</a:t>
              </a:r>
              <a:r>
                <a:rPr lang="de-DE" sz="1400" dirty="0" err="1">
                  <a:latin typeface="Arial" pitchFamily="34" charset="0"/>
                  <a:cs typeface="Arial" pitchFamily="34" charset="0"/>
                </a:rPr>
                <a:t>ministerium</a:t>
              </a:r>
              <a:r>
                <a:rPr lang="de-DE" sz="1400" dirty="0">
                  <a:latin typeface="Arial" pitchFamily="34" charset="0"/>
                  <a:cs typeface="Arial" pitchFamily="34" charset="0"/>
                </a:rPr>
                <a:t>/-</a:t>
              </a:r>
              <a:r>
                <a:rPr lang="de-DE" sz="1400" dirty="0" err="1">
                  <a:latin typeface="Arial" pitchFamily="34" charset="0"/>
                  <a:cs typeface="Arial" pitchFamily="34" charset="0"/>
                </a:rPr>
                <a:t>ien</a:t>
              </a:r>
              <a:r>
                <a:rPr lang="de-DE" sz="1400" dirty="0">
                  <a:latin typeface="Arial" pitchFamily="34" charset="0"/>
                  <a:cs typeface="Arial" pitchFamily="34" charset="0"/>
                </a:rPr>
                <a:t> des  jeweiligen Bundeslandes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Basis: Staatsvertrag oder Verwaltungsvereinbarung</a:t>
              </a:r>
            </a:p>
            <a:p>
              <a:pPr marL="180975" indent="-180975" eaLnBrk="0" hangingPunct="0">
                <a:lnSpc>
                  <a:spcPts val="1600"/>
                </a:lnSpc>
                <a:spcBef>
                  <a:spcPts val="400"/>
                </a:spcBef>
                <a:buClr>
                  <a:srgbClr val="DA1420"/>
                </a:buClr>
                <a:buSzPct val="70000"/>
                <a:buFontTx/>
                <a:buBlip>
                  <a:blip r:embed="rId3"/>
                </a:buBlip>
                <a:defRPr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EVB-IT-Vertrag</a:t>
              </a:r>
            </a:p>
          </p:txBody>
        </p:sp>
      </p:grpSp>
      <p:grpSp>
        <p:nvGrpSpPr>
          <p:cNvPr id="9" name="Gruppieren 28"/>
          <p:cNvGrpSpPr>
            <a:grpSpLocks/>
          </p:cNvGrpSpPr>
          <p:nvPr/>
        </p:nvGrpSpPr>
        <p:grpSpPr bwMode="auto">
          <a:xfrm>
            <a:off x="3319463" y="3246438"/>
            <a:ext cx="2382837" cy="2932112"/>
            <a:chOff x="6916739" y="2827337"/>
            <a:chExt cx="2382838" cy="2932112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916739" y="2827337"/>
              <a:ext cx="2382838" cy="2932112"/>
            </a:xfrm>
            <a:custGeom>
              <a:avLst/>
              <a:gdLst/>
              <a:ahLst/>
              <a:cxnLst>
                <a:cxn ang="0">
                  <a:pos x="45" y="843"/>
                </a:cxn>
                <a:cxn ang="0">
                  <a:pos x="227" y="814"/>
                </a:cxn>
                <a:cxn ang="0">
                  <a:pos x="278" y="690"/>
                </a:cxn>
                <a:cxn ang="0">
                  <a:pos x="260" y="588"/>
                </a:cxn>
                <a:cxn ang="0">
                  <a:pos x="227" y="473"/>
                </a:cxn>
                <a:cxn ang="0">
                  <a:pos x="166" y="359"/>
                </a:cxn>
                <a:cxn ang="0">
                  <a:pos x="97" y="187"/>
                </a:cxn>
                <a:cxn ang="0">
                  <a:pos x="204" y="146"/>
                </a:cxn>
                <a:cxn ang="0">
                  <a:pos x="309" y="147"/>
                </a:cxn>
                <a:cxn ang="0">
                  <a:pos x="457" y="59"/>
                </a:cxn>
                <a:cxn ang="0">
                  <a:pos x="521" y="0"/>
                </a:cxn>
                <a:cxn ang="0">
                  <a:pos x="562" y="43"/>
                </a:cxn>
                <a:cxn ang="0">
                  <a:pos x="671" y="104"/>
                </a:cxn>
                <a:cxn ang="0">
                  <a:pos x="743" y="157"/>
                </a:cxn>
                <a:cxn ang="0">
                  <a:pos x="828" y="183"/>
                </a:cxn>
                <a:cxn ang="0">
                  <a:pos x="883" y="199"/>
                </a:cxn>
                <a:cxn ang="0">
                  <a:pos x="872" y="275"/>
                </a:cxn>
                <a:cxn ang="0">
                  <a:pos x="869" y="368"/>
                </a:cxn>
                <a:cxn ang="0">
                  <a:pos x="857" y="456"/>
                </a:cxn>
                <a:cxn ang="0">
                  <a:pos x="900" y="472"/>
                </a:cxn>
                <a:cxn ang="0">
                  <a:pos x="931" y="486"/>
                </a:cxn>
                <a:cxn ang="0">
                  <a:pos x="926" y="546"/>
                </a:cxn>
                <a:cxn ang="0">
                  <a:pos x="917" y="630"/>
                </a:cxn>
                <a:cxn ang="0">
                  <a:pos x="908" y="746"/>
                </a:cxn>
                <a:cxn ang="0">
                  <a:pos x="985" y="841"/>
                </a:cxn>
                <a:cxn ang="0">
                  <a:pos x="1053" y="891"/>
                </a:cxn>
                <a:cxn ang="0">
                  <a:pos x="1136" y="870"/>
                </a:cxn>
                <a:cxn ang="0">
                  <a:pos x="1225" y="906"/>
                </a:cxn>
                <a:cxn ang="0">
                  <a:pos x="1284" y="929"/>
                </a:cxn>
                <a:cxn ang="0">
                  <a:pos x="1332" y="951"/>
                </a:cxn>
                <a:cxn ang="0">
                  <a:pos x="1395" y="981"/>
                </a:cxn>
                <a:cxn ang="0">
                  <a:pos x="1418" y="1094"/>
                </a:cxn>
                <a:cxn ang="0">
                  <a:pos x="1333" y="1149"/>
                </a:cxn>
                <a:cxn ang="0">
                  <a:pos x="1301" y="1152"/>
                </a:cxn>
                <a:cxn ang="0">
                  <a:pos x="1246" y="1148"/>
                </a:cxn>
                <a:cxn ang="0">
                  <a:pos x="1190" y="1163"/>
                </a:cxn>
                <a:cxn ang="0">
                  <a:pos x="1111" y="1194"/>
                </a:cxn>
                <a:cxn ang="0">
                  <a:pos x="1044" y="1200"/>
                </a:cxn>
                <a:cxn ang="0">
                  <a:pos x="968" y="1223"/>
                </a:cxn>
                <a:cxn ang="0">
                  <a:pos x="886" y="1278"/>
                </a:cxn>
                <a:cxn ang="0">
                  <a:pos x="874" y="1332"/>
                </a:cxn>
                <a:cxn ang="0">
                  <a:pos x="890" y="1428"/>
                </a:cxn>
                <a:cxn ang="0">
                  <a:pos x="896" y="1517"/>
                </a:cxn>
                <a:cxn ang="0">
                  <a:pos x="900" y="1577"/>
                </a:cxn>
                <a:cxn ang="0">
                  <a:pos x="922" y="1659"/>
                </a:cxn>
                <a:cxn ang="0">
                  <a:pos x="920" y="1748"/>
                </a:cxn>
                <a:cxn ang="0">
                  <a:pos x="803" y="1731"/>
                </a:cxn>
                <a:cxn ang="0">
                  <a:pos x="741" y="1663"/>
                </a:cxn>
                <a:cxn ang="0">
                  <a:pos x="632" y="1646"/>
                </a:cxn>
                <a:cxn ang="0">
                  <a:pos x="521" y="1613"/>
                </a:cxn>
                <a:cxn ang="0">
                  <a:pos x="485" y="1530"/>
                </a:cxn>
                <a:cxn ang="0">
                  <a:pos x="493" y="1464"/>
                </a:cxn>
                <a:cxn ang="0">
                  <a:pos x="422" y="1363"/>
                </a:cxn>
                <a:cxn ang="0">
                  <a:pos x="254" y="1347"/>
                </a:cxn>
                <a:cxn ang="0">
                  <a:pos x="222" y="1289"/>
                </a:cxn>
                <a:cxn ang="0">
                  <a:pos x="181" y="1239"/>
                </a:cxn>
                <a:cxn ang="0">
                  <a:pos x="181" y="1191"/>
                </a:cxn>
                <a:cxn ang="0">
                  <a:pos x="51" y="1097"/>
                </a:cxn>
              </a:cxnLst>
              <a:rect l="0" t="0" r="r" b="b"/>
              <a:pathLst>
                <a:path w="1418" h="1748">
                  <a:moveTo>
                    <a:pt x="34" y="921"/>
                  </a:moveTo>
                  <a:lnTo>
                    <a:pt x="31" y="905"/>
                  </a:lnTo>
                  <a:lnTo>
                    <a:pt x="23" y="891"/>
                  </a:lnTo>
                  <a:lnTo>
                    <a:pt x="0" y="866"/>
                  </a:lnTo>
                  <a:lnTo>
                    <a:pt x="35" y="861"/>
                  </a:lnTo>
                  <a:lnTo>
                    <a:pt x="45" y="843"/>
                  </a:lnTo>
                  <a:lnTo>
                    <a:pt x="64" y="837"/>
                  </a:lnTo>
                  <a:lnTo>
                    <a:pt x="120" y="837"/>
                  </a:lnTo>
                  <a:lnTo>
                    <a:pt x="137" y="837"/>
                  </a:lnTo>
                  <a:lnTo>
                    <a:pt x="161" y="827"/>
                  </a:lnTo>
                  <a:lnTo>
                    <a:pt x="210" y="832"/>
                  </a:lnTo>
                  <a:lnTo>
                    <a:pt x="227" y="814"/>
                  </a:lnTo>
                  <a:lnTo>
                    <a:pt x="208" y="786"/>
                  </a:lnTo>
                  <a:lnTo>
                    <a:pt x="262" y="758"/>
                  </a:lnTo>
                  <a:lnTo>
                    <a:pt x="271" y="734"/>
                  </a:lnTo>
                  <a:lnTo>
                    <a:pt x="253" y="723"/>
                  </a:lnTo>
                  <a:lnTo>
                    <a:pt x="273" y="696"/>
                  </a:lnTo>
                  <a:lnTo>
                    <a:pt x="278" y="690"/>
                  </a:lnTo>
                  <a:lnTo>
                    <a:pt x="275" y="673"/>
                  </a:lnTo>
                  <a:lnTo>
                    <a:pt x="255" y="664"/>
                  </a:lnTo>
                  <a:lnTo>
                    <a:pt x="246" y="642"/>
                  </a:lnTo>
                  <a:lnTo>
                    <a:pt x="253" y="620"/>
                  </a:lnTo>
                  <a:lnTo>
                    <a:pt x="227" y="595"/>
                  </a:lnTo>
                  <a:lnTo>
                    <a:pt x="260" y="588"/>
                  </a:lnTo>
                  <a:lnTo>
                    <a:pt x="257" y="569"/>
                  </a:lnTo>
                  <a:lnTo>
                    <a:pt x="249" y="559"/>
                  </a:lnTo>
                  <a:lnTo>
                    <a:pt x="240" y="553"/>
                  </a:lnTo>
                  <a:lnTo>
                    <a:pt x="213" y="521"/>
                  </a:lnTo>
                  <a:lnTo>
                    <a:pt x="202" y="491"/>
                  </a:lnTo>
                  <a:lnTo>
                    <a:pt x="227" y="473"/>
                  </a:lnTo>
                  <a:lnTo>
                    <a:pt x="225" y="465"/>
                  </a:lnTo>
                  <a:lnTo>
                    <a:pt x="180" y="408"/>
                  </a:lnTo>
                  <a:lnTo>
                    <a:pt x="183" y="392"/>
                  </a:lnTo>
                  <a:lnTo>
                    <a:pt x="201" y="374"/>
                  </a:lnTo>
                  <a:lnTo>
                    <a:pt x="187" y="359"/>
                  </a:lnTo>
                  <a:lnTo>
                    <a:pt x="166" y="359"/>
                  </a:lnTo>
                  <a:lnTo>
                    <a:pt x="125" y="295"/>
                  </a:lnTo>
                  <a:lnTo>
                    <a:pt x="120" y="287"/>
                  </a:lnTo>
                  <a:lnTo>
                    <a:pt x="87" y="279"/>
                  </a:lnTo>
                  <a:lnTo>
                    <a:pt x="97" y="259"/>
                  </a:lnTo>
                  <a:lnTo>
                    <a:pt x="84" y="208"/>
                  </a:lnTo>
                  <a:lnTo>
                    <a:pt x="97" y="187"/>
                  </a:lnTo>
                  <a:lnTo>
                    <a:pt x="88" y="178"/>
                  </a:lnTo>
                  <a:lnTo>
                    <a:pt x="109" y="173"/>
                  </a:lnTo>
                  <a:lnTo>
                    <a:pt x="137" y="175"/>
                  </a:lnTo>
                  <a:lnTo>
                    <a:pt x="165" y="184"/>
                  </a:lnTo>
                  <a:lnTo>
                    <a:pt x="178" y="181"/>
                  </a:lnTo>
                  <a:lnTo>
                    <a:pt x="204" y="146"/>
                  </a:lnTo>
                  <a:lnTo>
                    <a:pt x="204" y="134"/>
                  </a:lnTo>
                  <a:lnTo>
                    <a:pt x="236" y="129"/>
                  </a:lnTo>
                  <a:lnTo>
                    <a:pt x="254" y="131"/>
                  </a:lnTo>
                  <a:lnTo>
                    <a:pt x="264" y="127"/>
                  </a:lnTo>
                  <a:lnTo>
                    <a:pt x="282" y="131"/>
                  </a:lnTo>
                  <a:lnTo>
                    <a:pt x="309" y="147"/>
                  </a:lnTo>
                  <a:lnTo>
                    <a:pt x="344" y="145"/>
                  </a:lnTo>
                  <a:lnTo>
                    <a:pt x="405" y="126"/>
                  </a:lnTo>
                  <a:lnTo>
                    <a:pt x="451" y="97"/>
                  </a:lnTo>
                  <a:lnTo>
                    <a:pt x="470" y="92"/>
                  </a:lnTo>
                  <a:lnTo>
                    <a:pt x="460" y="73"/>
                  </a:lnTo>
                  <a:lnTo>
                    <a:pt x="457" y="59"/>
                  </a:lnTo>
                  <a:lnTo>
                    <a:pt x="462" y="38"/>
                  </a:lnTo>
                  <a:lnTo>
                    <a:pt x="482" y="41"/>
                  </a:lnTo>
                  <a:lnTo>
                    <a:pt x="493" y="24"/>
                  </a:lnTo>
                  <a:lnTo>
                    <a:pt x="491" y="6"/>
                  </a:lnTo>
                  <a:lnTo>
                    <a:pt x="508" y="2"/>
                  </a:lnTo>
                  <a:lnTo>
                    <a:pt x="521" y="0"/>
                  </a:lnTo>
                  <a:lnTo>
                    <a:pt x="530" y="10"/>
                  </a:lnTo>
                  <a:lnTo>
                    <a:pt x="513" y="23"/>
                  </a:lnTo>
                  <a:lnTo>
                    <a:pt x="527" y="29"/>
                  </a:lnTo>
                  <a:lnTo>
                    <a:pt x="547" y="26"/>
                  </a:lnTo>
                  <a:lnTo>
                    <a:pt x="566" y="31"/>
                  </a:lnTo>
                  <a:lnTo>
                    <a:pt x="562" y="43"/>
                  </a:lnTo>
                  <a:lnTo>
                    <a:pt x="565" y="55"/>
                  </a:lnTo>
                  <a:lnTo>
                    <a:pt x="620" y="48"/>
                  </a:lnTo>
                  <a:lnTo>
                    <a:pt x="634" y="69"/>
                  </a:lnTo>
                  <a:lnTo>
                    <a:pt x="674" y="81"/>
                  </a:lnTo>
                  <a:lnTo>
                    <a:pt x="680" y="93"/>
                  </a:lnTo>
                  <a:lnTo>
                    <a:pt x="671" y="104"/>
                  </a:lnTo>
                  <a:lnTo>
                    <a:pt x="675" y="118"/>
                  </a:lnTo>
                  <a:lnTo>
                    <a:pt x="688" y="123"/>
                  </a:lnTo>
                  <a:lnTo>
                    <a:pt x="707" y="142"/>
                  </a:lnTo>
                  <a:lnTo>
                    <a:pt x="726" y="139"/>
                  </a:lnTo>
                  <a:lnTo>
                    <a:pt x="736" y="144"/>
                  </a:lnTo>
                  <a:lnTo>
                    <a:pt x="743" y="157"/>
                  </a:lnTo>
                  <a:lnTo>
                    <a:pt x="774" y="155"/>
                  </a:lnTo>
                  <a:lnTo>
                    <a:pt x="784" y="148"/>
                  </a:lnTo>
                  <a:lnTo>
                    <a:pt x="798" y="153"/>
                  </a:lnTo>
                  <a:lnTo>
                    <a:pt x="819" y="163"/>
                  </a:lnTo>
                  <a:lnTo>
                    <a:pt x="831" y="167"/>
                  </a:lnTo>
                  <a:lnTo>
                    <a:pt x="828" y="183"/>
                  </a:lnTo>
                  <a:lnTo>
                    <a:pt x="842" y="178"/>
                  </a:lnTo>
                  <a:lnTo>
                    <a:pt x="859" y="160"/>
                  </a:lnTo>
                  <a:lnTo>
                    <a:pt x="867" y="169"/>
                  </a:lnTo>
                  <a:lnTo>
                    <a:pt x="875" y="168"/>
                  </a:lnTo>
                  <a:lnTo>
                    <a:pt x="884" y="173"/>
                  </a:lnTo>
                  <a:lnTo>
                    <a:pt x="883" y="199"/>
                  </a:lnTo>
                  <a:lnTo>
                    <a:pt x="886" y="208"/>
                  </a:lnTo>
                  <a:lnTo>
                    <a:pt x="884" y="230"/>
                  </a:lnTo>
                  <a:lnTo>
                    <a:pt x="873" y="259"/>
                  </a:lnTo>
                  <a:lnTo>
                    <a:pt x="882" y="264"/>
                  </a:lnTo>
                  <a:lnTo>
                    <a:pt x="883" y="277"/>
                  </a:lnTo>
                  <a:lnTo>
                    <a:pt x="872" y="275"/>
                  </a:lnTo>
                  <a:lnTo>
                    <a:pt x="878" y="287"/>
                  </a:lnTo>
                  <a:lnTo>
                    <a:pt x="876" y="302"/>
                  </a:lnTo>
                  <a:lnTo>
                    <a:pt x="885" y="311"/>
                  </a:lnTo>
                  <a:lnTo>
                    <a:pt x="894" y="356"/>
                  </a:lnTo>
                  <a:lnTo>
                    <a:pt x="882" y="367"/>
                  </a:lnTo>
                  <a:lnTo>
                    <a:pt x="869" y="368"/>
                  </a:lnTo>
                  <a:lnTo>
                    <a:pt x="859" y="362"/>
                  </a:lnTo>
                  <a:lnTo>
                    <a:pt x="862" y="383"/>
                  </a:lnTo>
                  <a:lnTo>
                    <a:pt x="844" y="440"/>
                  </a:lnTo>
                  <a:lnTo>
                    <a:pt x="846" y="446"/>
                  </a:lnTo>
                  <a:lnTo>
                    <a:pt x="864" y="440"/>
                  </a:lnTo>
                  <a:lnTo>
                    <a:pt x="857" y="456"/>
                  </a:lnTo>
                  <a:lnTo>
                    <a:pt x="864" y="465"/>
                  </a:lnTo>
                  <a:lnTo>
                    <a:pt x="887" y="460"/>
                  </a:lnTo>
                  <a:lnTo>
                    <a:pt x="886" y="452"/>
                  </a:lnTo>
                  <a:lnTo>
                    <a:pt x="903" y="456"/>
                  </a:lnTo>
                  <a:lnTo>
                    <a:pt x="911" y="468"/>
                  </a:lnTo>
                  <a:lnTo>
                    <a:pt x="900" y="472"/>
                  </a:lnTo>
                  <a:lnTo>
                    <a:pt x="909" y="484"/>
                  </a:lnTo>
                  <a:lnTo>
                    <a:pt x="915" y="478"/>
                  </a:lnTo>
                  <a:lnTo>
                    <a:pt x="944" y="470"/>
                  </a:lnTo>
                  <a:lnTo>
                    <a:pt x="942" y="479"/>
                  </a:lnTo>
                  <a:lnTo>
                    <a:pt x="933" y="480"/>
                  </a:lnTo>
                  <a:lnTo>
                    <a:pt x="931" y="486"/>
                  </a:lnTo>
                  <a:lnTo>
                    <a:pt x="941" y="495"/>
                  </a:lnTo>
                  <a:lnTo>
                    <a:pt x="936" y="505"/>
                  </a:lnTo>
                  <a:lnTo>
                    <a:pt x="932" y="523"/>
                  </a:lnTo>
                  <a:lnTo>
                    <a:pt x="915" y="533"/>
                  </a:lnTo>
                  <a:lnTo>
                    <a:pt x="918" y="545"/>
                  </a:lnTo>
                  <a:lnTo>
                    <a:pt x="926" y="546"/>
                  </a:lnTo>
                  <a:lnTo>
                    <a:pt x="922" y="558"/>
                  </a:lnTo>
                  <a:lnTo>
                    <a:pt x="932" y="564"/>
                  </a:lnTo>
                  <a:lnTo>
                    <a:pt x="918" y="574"/>
                  </a:lnTo>
                  <a:lnTo>
                    <a:pt x="928" y="598"/>
                  </a:lnTo>
                  <a:lnTo>
                    <a:pt x="926" y="618"/>
                  </a:lnTo>
                  <a:lnTo>
                    <a:pt x="917" y="630"/>
                  </a:lnTo>
                  <a:lnTo>
                    <a:pt x="905" y="672"/>
                  </a:lnTo>
                  <a:lnTo>
                    <a:pt x="908" y="680"/>
                  </a:lnTo>
                  <a:lnTo>
                    <a:pt x="909" y="693"/>
                  </a:lnTo>
                  <a:lnTo>
                    <a:pt x="909" y="710"/>
                  </a:lnTo>
                  <a:lnTo>
                    <a:pt x="898" y="740"/>
                  </a:lnTo>
                  <a:lnTo>
                    <a:pt x="908" y="746"/>
                  </a:lnTo>
                  <a:lnTo>
                    <a:pt x="906" y="758"/>
                  </a:lnTo>
                  <a:lnTo>
                    <a:pt x="915" y="763"/>
                  </a:lnTo>
                  <a:lnTo>
                    <a:pt x="914" y="783"/>
                  </a:lnTo>
                  <a:lnTo>
                    <a:pt x="941" y="799"/>
                  </a:lnTo>
                  <a:lnTo>
                    <a:pt x="961" y="824"/>
                  </a:lnTo>
                  <a:lnTo>
                    <a:pt x="985" y="841"/>
                  </a:lnTo>
                  <a:lnTo>
                    <a:pt x="997" y="844"/>
                  </a:lnTo>
                  <a:lnTo>
                    <a:pt x="1022" y="874"/>
                  </a:lnTo>
                  <a:lnTo>
                    <a:pt x="1038" y="858"/>
                  </a:lnTo>
                  <a:lnTo>
                    <a:pt x="1043" y="873"/>
                  </a:lnTo>
                  <a:lnTo>
                    <a:pt x="1054" y="878"/>
                  </a:lnTo>
                  <a:lnTo>
                    <a:pt x="1053" y="891"/>
                  </a:lnTo>
                  <a:lnTo>
                    <a:pt x="1085" y="899"/>
                  </a:lnTo>
                  <a:lnTo>
                    <a:pt x="1098" y="896"/>
                  </a:lnTo>
                  <a:lnTo>
                    <a:pt x="1104" y="886"/>
                  </a:lnTo>
                  <a:lnTo>
                    <a:pt x="1118" y="886"/>
                  </a:lnTo>
                  <a:lnTo>
                    <a:pt x="1123" y="873"/>
                  </a:lnTo>
                  <a:lnTo>
                    <a:pt x="1136" y="870"/>
                  </a:lnTo>
                  <a:lnTo>
                    <a:pt x="1150" y="877"/>
                  </a:lnTo>
                  <a:lnTo>
                    <a:pt x="1175" y="887"/>
                  </a:lnTo>
                  <a:lnTo>
                    <a:pt x="1186" y="906"/>
                  </a:lnTo>
                  <a:lnTo>
                    <a:pt x="1203" y="910"/>
                  </a:lnTo>
                  <a:lnTo>
                    <a:pt x="1215" y="905"/>
                  </a:lnTo>
                  <a:lnTo>
                    <a:pt x="1225" y="906"/>
                  </a:lnTo>
                  <a:lnTo>
                    <a:pt x="1229" y="928"/>
                  </a:lnTo>
                  <a:lnTo>
                    <a:pt x="1244" y="927"/>
                  </a:lnTo>
                  <a:lnTo>
                    <a:pt x="1245" y="938"/>
                  </a:lnTo>
                  <a:lnTo>
                    <a:pt x="1260" y="937"/>
                  </a:lnTo>
                  <a:lnTo>
                    <a:pt x="1268" y="928"/>
                  </a:lnTo>
                  <a:lnTo>
                    <a:pt x="1284" y="929"/>
                  </a:lnTo>
                  <a:lnTo>
                    <a:pt x="1281" y="940"/>
                  </a:lnTo>
                  <a:lnTo>
                    <a:pt x="1294" y="941"/>
                  </a:lnTo>
                  <a:lnTo>
                    <a:pt x="1295" y="959"/>
                  </a:lnTo>
                  <a:lnTo>
                    <a:pt x="1305" y="949"/>
                  </a:lnTo>
                  <a:lnTo>
                    <a:pt x="1318" y="955"/>
                  </a:lnTo>
                  <a:lnTo>
                    <a:pt x="1332" y="951"/>
                  </a:lnTo>
                  <a:lnTo>
                    <a:pt x="1333" y="979"/>
                  </a:lnTo>
                  <a:lnTo>
                    <a:pt x="1347" y="975"/>
                  </a:lnTo>
                  <a:lnTo>
                    <a:pt x="1358" y="977"/>
                  </a:lnTo>
                  <a:lnTo>
                    <a:pt x="1372" y="972"/>
                  </a:lnTo>
                  <a:lnTo>
                    <a:pt x="1379" y="964"/>
                  </a:lnTo>
                  <a:lnTo>
                    <a:pt x="1395" y="981"/>
                  </a:lnTo>
                  <a:lnTo>
                    <a:pt x="1376" y="986"/>
                  </a:lnTo>
                  <a:lnTo>
                    <a:pt x="1382" y="1021"/>
                  </a:lnTo>
                  <a:lnTo>
                    <a:pt x="1398" y="1020"/>
                  </a:lnTo>
                  <a:lnTo>
                    <a:pt x="1408" y="1075"/>
                  </a:lnTo>
                  <a:lnTo>
                    <a:pt x="1393" y="1079"/>
                  </a:lnTo>
                  <a:lnTo>
                    <a:pt x="1418" y="1094"/>
                  </a:lnTo>
                  <a:lnTo>
                    <a:pt x="1409" y="1104"/>
                  </a:lnTo>
                  <a:lnTo>
                    <a:pt x="1403" y="1100"/>
                  </a:lnTo>
                  <a:lnTo>
                    <a:pt x="1396" y="1120"/>
                  </a:lnTo>
                  <a:lnTo>
                    <a:pt x="1345" y="1156"/>
                  </a:lnTo>
                  <a:lnTo>
                    <a:pt x="1332" y="1161"/>
                  </a:lnTo>
                  <a:lnTo>
                    <a:pt x="1333" y="1149"/>
                  </a:lnTo>
                  <a:lnTo>
                    <a:pt x="1322" y="1150"/>
                  </a:lnTo>
                  <a:lnTo>
                    <a:pt x="1324" y="1137"/>
                  </a:lnTo>
                  <a:lnTo>
                    <a:pt x="1311" y="1138"/>
                  </a:lnTo>
                  <a:lnTo>
                    <a:pt x="1310" y="1146"/>
                  </a:lnTo>
                  <a:lnTo>
                    <a:pt x="1298" y="1142"/>
                  </a:lnTo>
                  <a:lnTo>
                    <a:pt x="1301" y="1152"/>
                  </a:lnTo>
                  <a:lnTo>
                    <a:pt x="1295" y="1155"/>
                  </a:lnTo>
                  <a:lnTo>
                    <a:pt x="1287" y="1168"/>
                  </a:lnTo>
                  <a:lnTo>
                    <a:pt x="1277" y="1161"/>
                  </a:lnTo>
                  <a:lnTo>
                    <a:pt x="1258" y="1161"/>
                  </a:lnTo>
                  <a:lnTo>
                    <a:pt x="1258" y="1146"/>
                  </a:lnTo>
                  <a:lnTo>
                    <a:pt x="1246" y="1148"/>
                  </a:lnTo>
                  <a:lnTo>
                    <a:pt x="1243" y="1136"/>
                  </a:lnTo>
                  <a:lnTo>
                    <a:pt x="1227" y="1133"/>
                  </a:lnTo>
                  <a:lnTo>
                    <a:pt x="1216" y="1142"/>
                  </a:lnTo>
                  <a:lnTo>
                    <a:pt x="1204" y="1145"/>
                  </a:lnTo>
                  <a:lnTo>
                    <a:pt x="1201" y="1155"/>
                  </a:lnTo>
                  <a:lnTo>
                    <a:pt x="1190" y="1163"/>
                  </a:lnTo>
                  <a:lnTo>
                    <a:pt x="1180" y="1159"/>
                  </a:lnTo>
                  <a:lnTo>
                    <a:pt x="1171" y="1157"/>
                  </a:lnTo>
                  <a:lnTo>
                    <a:pt x="1160" y="1157"/>
                  </a:lnTo>
                  <a:lnTo>
                    <a:pt x="1148" y="1157"/>
                  </a:lnTo>
                  <a:lnTo>
                    <a:pt x="1125" y="1189"/>
                  </a:lnTo>
                  <a:lnTo>
                    <a:pt x="1111" y="1194"/>
                  </a:lnTo>
                  <a:lnTo>
                    <a:pt x="1113" y="1181"/>
                  </a:lnTo>
                  <a:lnTo>
                    <a:pt x="1101" y="1185"/>
                  </a:lnTo>
                  <a:lnTo>
                    <a:pt x="1097" y="1176"/>
                  </a:lnTo>
                  <a:lnTo>
                    <a:pt x="1069" y="1199"/>
                  </a:lnTo>
                  <a:lnTo>
                    <a:pt x="1048" y="1209"/>
                  </a:lnTo>
                  <a:lnTo>
                    <a:pt x="1044" y="1200"/>
                  </a:lnTo>
                  <a:lnTo>
                    <a:pt x="1030" y="1197"/>
                  </a:lnTo>
                  <a:lnTo>
                    <a:pt x="1014" y="1213"/>
                  </a:lnTo>
                  <a:lnTo>
                    <a:pt x="991" y="1208"/>
                  </a:lnTo>
                  <a:lnTo>
                    <a:pt x="985" y="1214"/>
                  </a:lnTo>
                  <a:lnTo>
                    <a:pt x="975" y="1209"/>
                  </a:lnTo>
                  <a:lnTo>
                    <a:pt x="968" y="1223"/>
                  </a:lnTo>
                  <a:lnTo>
                    <a:pt x="932" y="1233"/>
                  </a:lnTo>
                  <a:lnTo>
                    <a:pt x="914" y="1221"/>
                  </a:lnTo>
                  <a:lnTo>
                    <a:pt x="903" y="1246"/>
                  </a:lnTo>
                  <a:lnTo>
                    <a:pt x="887" y="1259"/>
                  </a:lnTo>
                  <a:lnTo>
                    <a:pt x="879" y="1263"/>
                  </a:lnTo>
                  <a:lnTo>
                    <a:pt x="886" y="1278"/>
                  </a:lnTo>
                  <a:lnTo>
                    <a:pt x="896" y="1285"/>
                  </a:lnTo>
                  <a:lnTo>
                    <a:pt x="890" y="1293"/>
                  </a:lnTo>
                  <a:lnTo>
                    <a:pt x="877" y="1298"/>
                  </a:lnTo>
                  <a:lnTo>
                    <a:pt x="876" y="1309"/>
                  </a:lnTo>
                  <a:lnTo>
                    <a:pt x="866" y="1317"/>
                  </a:lnTo>
                  <a:lnTo>
                    <a:pt x="874" y="1332"/>
                  </a:lnTo>
                  <a:lnTo>
                    <a:pt x="874" y="1345"/>
                  </a:lnTo>
                  <a:lnTo>
                    <a:pt x="884" y="1355"/>
                  </a:lnTo>
                  <a:lnTo>
                    <a:pt x="882" y="1365"/>
                  </a:lnTo>
                  <a:lnTo>
                    <a:pt x="884" y="1394"/>
                  </a:lnTo>
                  <a:lnTo>
                    <a:pt x="893" y="1405"/>
                  </a:lnTo>
                  <a:lnTo>
                    <a:pt x="890" y="1428"/>
                  </a:lnTo>
                  <a:lnTo>
                    <a:pt x="870" y="1437"/>
                  </a:lnTo>
                  <a:lnTo>
                    <a:pt x="874" y="1456"/>
                  </a:lnTo>
                  <a:lnTo>
                    <a:pt x="880" y="1466"/>
                  </a:lnTo>
                  <a:lnTo>
                    <a:pt x="878" y="1481"/>
                  </a:lnTo>
                  <a:lnTo>
                    <a:pt x="900" y="1495"/>
                  </a:lnTo>
                  <a:lnTo>
                    <a:pt x="896" y="1517"/>
                  </a:lnTo>
                  <a:lnTo>
                    <a:pt x="905" y="1521"/>
                  </a:lnTo>
                  <a:lnTo>
                    <a:pt x="903" y="1536"/>
                  </a:lnTo>
                  <a:lnTo>
                    <a:pt x="895" y="1543"/>
                  </a:lnTo>
                  <a:lnTo>
                    <a:pt x="891" y="1550"/>
                  </a:lnTo>
                  <a:lnTo>
                    <a:pt x="909" y="1552"/>
                  </a:lnTo>
                  <a:lnTo>
                    <a:pt x="900" y="1577"/>
                  </a:lnTo>
                  <a:lnTo>
                    <a:pt x="903" y="1589"/>
                  </a:lnTo>
                  <a:lnTo>
                    <a:pt x="921" y="1598"/>
                  </a:lnTo>
                  <a:lnTo>
                    <a:pt x="912" y="1616"/>
                  </a:lnTo>
                  <a:lnTo>
                    <a:pt x="929" y="1622"/>
                  </a:lnTo>
                  <a:lnTo>
                    <a:pt x="944" y="1623"/>
                  </a:lnTo>
                  <a:lnTo>
                    <a:pt x="922" y="1659"/>
                  </a:lnTo>
                  <a:lnTo>
                    <a:pt x="925" y="1670"/>
                  </a:lnTo>
                  <a:lnTo>
                    <a:pt x="933" y="1669"/>
                  </a:lnTo>
                  <a:lnTo>
                    <a:pt x="944" y="1679"/>
                  </a:lnTo>
                  <a:lnTo>
                    <a:pt x="940" y="1700"/>
                  </a:lnTo>
                  <a:lnTo>
                    <a:pt x="926" y="1734"/>
                  </a:lnTo>
                  <a:lnTo>
                    <a:pt x="920" y="1748"/>
                  </a:lnTo>
                  <a:lnTo>
                    <a:pt x="915" y="1737"/>
                  </a:lnTo>
                  <a:lnTo>
                    <a:pt x="903" y="1733"/>
                  </a:lnTo>
                  <a:lnTo>
                    <a:pt x="893" y="1718"/>
                  </a:lnTo>
                  <a:lnTo>
                    <a:pt x="878" y="1734"/>
                  </a:lnTo>
                  <a:lnTo>
                    <a:pt x="844" y="1720"/>
                  </a:lnTo>
                  <a:lnTo>
                    <a:pt x="803" y="1731"/>
                  </a:lnTo>
                  <a:lnTo>
                    <a:pt x="798" y="1705"/>
                  </a:lnTo>
                  <a:lnTo>
                    <a:pt x="774" y="1704"/>
                  </a:lnTo>
                  <a:lnTo>
                    <a:pt x="779" y="1685"/>
                  </a:lnTo>
                  <a:lnTo>
                    <a:pt x="768" y="1676"/>
                  </a:lnTo>
                  <a:lnTo>
                    <a:pt x="748" y="1679"/>
                  </a:lnTo>
                  <a:lnTo>
                    <a:pt x="741" y="1663"/>
                  </a:lnTo>
                  <a:lnTo>
                    <a:pt x="725" y="1659"/>
                  </a:lnTo>
                  <a:lnTo>
                    <a:pt x="689" y="1665"/>
                  </a:lnTo>
                  <a:lnTo>
                    <a:pt x="674" y="1658"/>
                  </a:lnTo>
                  <a:lnTo>
                    <a:pt x="658" y="1664"/>
                  </a:lnTo>
                  <a:lnTo>
                    <a:pt x="658" y="1649"/>
                  </a:lnTo>
                  <a:lnTo>
                    <a:pt x="632" y="1646"/>
                  </a:lnTo>
                  <a:lnTo>
                    <a:pt x="627" y="1628"/>
                  </a:lnTo>
                  <a:lnTo>
                    <a:pt x="612" y="1615"/>
                  </a:lnTo>
                  <a:lnTo>
                    <a:pt x="585" y="1619"/>
                  </a:lnTo>
                  <a:lnTo>
                    <a:pt x="553" y="1607"/>
                  </a:lnTo>
                  <a:lnTo>
                    <a:pt x="540" y="1617"/>
                  </a:lnTo>
                  <a:lnTo>
                    <a:pt x="521" y="1613"/>
                  </a:lnTo>
                  <a:lnTo>
                    <a:pt x="505" y="1615"/>
                  </a:lnTo>
                  <a:lnTo>
                    <a:pt x="496" y="1607"/>
                  </a:lnTo>
                  <a:lnTo>
                    <a:pt x="497" y="1586"/>
                  </a:lnTo>
                  <a:lnTo>
                    <a:pt x="509" y="1576"/>
                  </a:lnTo>
                  <a:lnTo>
                    <a:pt x="506" y="1562"/>
                  </a:lnTo>
                  <a:lnTo>
                    <a:pt x="485" y="1530"/>
                  </a:lnTo>
                  <a:lnTo>
                    <a:pt x="464" y="1535"/>
                  </a:lnTo>
                  <a:lnTo>
                    <a:pt x="445" y="1517"/>
                  </a:lnTo>
                  <a:lnTo>
                    <a:pt x="455" y="1493"/>
                  </a:lnTo>
                  <a:lnTo>
                    <a:pt x="474" y="1494"/>
                  </a:lnTo>
                  <a:lnTo>
                    <a:pt x="481" y="1477"/>
                  </a:lnTo>
                  <a:lnTo>
                    <a:pt x="493" y="1464"/>
                  </a:lnTo>
                  <a:lnTo>
                    <a:pt x="506" y="1459"/>
                  </a:lnTo>
                  <a:lnTo>
                    <a:pt x="478" y="1435"/>
                  </a:lnTo>
                  <a:lnTo>
                    <a:pt x="461" y="1416"/>
                  </a:lnTo>
                  <a:lnTo>
                    <a:pt x="453" y="1388"/>
                  </a:lnTo>
                  <a:lnTo>
                    <a:pt x="428" y="1387"/>
                  </a:lnTo>
                  <a:lnTo>
                    <a:pt x="422" y="1363"/>
                  </a:lnTo>
                  <a:lnTo>
                    <a:pt x="381" y="1373"/>
                  </a:lnTo>
                  <a:lnTo>
                    <a:pt x="361" y="1359"/>
                  </a:lnTo>
                  <a:lnTo>
                    <a:pt x="340" y="1364"/>
                  </a:lnTo>
                  <a:lnTo>
                    <a:pt x="289" y="1344"/>
                  </a:lnTo>
                  <a:lnTo>
                    <a:pt x="270" y="1350"/>
                  </a:lnTo>
                  <a:lnTo>
                    <a:pt x="254" y="1347"/>
                  </a:lnTo>
                  <a:lnTo>
                    <a:pt x="244" y="1343"/>
                  </a:lnTo>
                  <a:lnTo>
                    <a:pt x="232" y="1345"/>
                  </a:lnTo>
                  <a:lnTo>
                    <a:pt x="232" y="1321"/>
                  </a:lnTo>
                  <a:lnTo>
                    <a:pt x="225" y="1316"/>
                  </a:lnTo>
                  <a:lnTo>
                    <a:pt x="231" y="1303"/>
                  </a:lnTo>
                  <a:lnTo>
                    <a:pt x="222" y="1289"/>
                  </a:lnTo>
                  <a:lnTo>
                    <a:pt x="207" y="1288"/>
                  </a:lnTo>
                  <a:lnTo>
                    <a:pt x="213" y="1279"/>
                  </a:lnTo>
                  <a:lnTo>
                    <a:pt x="213" y="1249"/>
                  </a:lnTo>
                  <a:lnTo>
                    <a:pt x="198" y="1244"/>
                  </a:lnTo>
                  <a:lnTo>
                    <a:pt x="197" y="1234"/>
                  </a:lnTo>
                  <a:lnTo>
                    <a:pt x="181" y="1239"/>
                  </a:lnTo>
                  <a:lnTo>
                    <a:pt x="188" y="1219"/>
                  </a:lnTo>
                  <a:lnTo>
                    <a:pt x="178" y="1216"/>
                  </a:lnTo>
                  <a:lnTo>
                    <a:pt x="183" y="1206"/>
                  </a:lnTo>
                  <a:lnTo>
                    <a:pt x="199" y="1213"/>
                  </a:lnTo>
                  <a:lnTo>
                    <a:pt x="201" y="1184"/>
                  </a:lnTo>
                  <a:lnTo>
                    <a:pt x="181" y="1191"/>
                  </a:lnTo>
                  <a:lnTo>
                    <a:pt x="162" y="1183"/>
                  </a:lnTo>
                  <a:lnTo>
                    <a:pt x="149" y="1190"/>
                  </a:lnTo>
                  <a:lnTo>
                    <a:pt x="146" y="1172"/>
                  </a:lnTo>
                  <a:lnTo>
                    <a:pt x="111" y="1163"/>
                  </a:lnTo>
                  <a:lnTo>
                    <a:pt x="69" y="1157"/>
                  </a:lnTo>
                  <a:lnTo>
                    <a:pt x="51" y="1097"/>
                  </a:lnTo>
                  <a:lnTo>
                    <a:pt x="24" y="1057"/>
                  </a:lnTo>
                  <a:lnTo>
                    <a:pt x="20" y="993"/>
                  </a:lnTo>
                  <a:lnTo>
                    <a:pt x="38" y="961"/>
                  </a:lnTo>
                  <a:lnTo>
                    <a:pt x="34" y="921"/>
                  </a:lnTo>
                  <a:close/>
                </a:path>
              </a:pathLst>
            </a:custGeom>
            <a:ln>
              <a:headEnd/>
              <a:tailEnd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7291389" y="3327399"/>
              <a:ext cx="1120775" cy="1941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5" name="Gruppieren 27"/>
          <p:cNvGrpSpPr/>
          <p:nvPr/>
        </p:nvGrpSpPr>
        <p:grpSpPr>
          <a:xfrm>
            <a:off x="523875" y="797544"/>
            <a:ext cx="3230563" cy="2540969"/>
            <a:chOff x="5878513" y="1338264"/>
            <a:chExt cx="3019425" cy="23749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5878513" y="1338264"/>
              <a:ext cx="3019425" cy="2374900"/>
            </a:xfrm>
            <a:custGeom>
              <a:avLst/>
              <a:gdLst/>
              <a:ahLst/>
              <a:cxnLst>
                <a:cxn ang="0">
                  <a:pos x="1131" y="962"/>
                </a:cxn>
                <a:cxn ang="0">
                  <a:pos x="1086" y="998"/>
                </a:cxn>
                <a:cxn ang="0">
                  <a:pos x="1063" y="1039"/>
                </a:cxn>
                <a:cxn ang="0">
                  <a:pos x="954" y="1038"/>
                </a:cxn>
                <a:cxn ang="0">
                  <a:pos x="862" y="1021"/>
                </a:cxn>
                <a:cxn ang="0">
                  <a:pos x="837" y="979"/>
                </a:cxn>
                <a:cxn ang="0">
                  <a:pos x="790" y="933"/>
                </a:cxn>
                <a:cxn ang="0">
                  <a:pos x="732" y="981"/>
                </a:cxn>
                <a:cxn ang="0">
                  <a:pos x="735" y="1104"/>
                </a:cxn>
                <a:cxn ang="0">
                  <a:pos x="686" y="1089"/>
                </a:cxn>
                <a:cxn ang="0">
                  <a:pos x="624" y="1065"/>
                </a:cxn>
                <a:cxn ang="0">
                  <a:pos x="498" y="1045"/>
                </a:cxn>
                <a:cxn ang="0">
                  <a:pos x="515" y="1143"/>
                </a:cxn>
                <a:cxn ang="0">
                  <a:pos x="466" y="1161"/>
                </a:cxn>
                <a:cxn ang="0">
                  <a:pos x="394" y="1182"/>
                </a:cxn>
                <a:cxn ang="0">
                  <a:pos x="321" y="1088"/>
                </a:cxn>
                <a:cxn ang="0">
                  <a:pos x="268" y="1033"/>
                </a:cxn>
                <a:cxn ang="0">
                  <a:pos x="169" y="945"/>
                </a:cxn>
                <a:cxn ang="0">
                  <a:pos x="93" y="896"/>
                </a:cxn>
                <a:cxn ang="0">
                  <a:pos x="38" y="810"/>
                </a:cxn>
                <a:cxn ang="0">
                  <a:pos x="17" y="787"/>
                </a:cxn>
                <a:cxn ang="0">
                  <a:pos x="31" y="693"/>
                </a:cxn>
                <a:cxn ang="0">
                  <a:pos x="44" y="619"/>
                </a:cxn>
                <a:cxn ang="0">
                  <a:pos x="80" y="531"/>
                </a:cxn>
                <a:cxn ang="0">
                  <a:pos x="170" y="457"/>
                </a:cxn>
                <a:cxn ang="0">
                  <a:pos x="169" y="370"/>
                </a:cxn>
                <a:cxn ang="0">
                  <a:pos x="29" y="245"/>
                </a:cxn>
                <a:cxn ang="0">
                  <a:pos x="124" y="171"/>
                </a:cxn>
                <a:cxn ang="0">
                  <a:pos x="239" y="129"/>
                </a:cxn>
                <a:cxn ang="0">
                  <a:pos x="293" y="74"/>
                </a:cxn>
                <a:cxn ang="0">
                  <a:pos x="471" y="6"/>
                </a:cxn>
                <a:cxn ang="0">
                  <a:pos x="561" y="27"/>
                </a:cxn>
                <a:cxn ang="0">
                  <a:pos x="541" y="82"/>
                </a:cxn>
                <a:cxn ang="0">
                  <a:pos x="567" y="131"/>
                </a:cxn>
                <a:cxn ang="0">
                  <a:pos x="592" y="188"/>
                </a:cxn>
                <a:cxn ang="0">
                  <a:pos x="700" y="207"/>
                </a:cxn>
                <a:cxn ang="0">
                  <a:pos x="813" y="231"/>
                </a:cxn>
                <a:cxn ang="0">
                  <a:pos x="841" y="320"/>
                </a:cxn>
                <a:cxn ang="0">
                  <a:pos x="845" y="373"/>
                </a:cxn>
                <a:cxn ang="0">
                  <a:pos x="865" y="458"/>
                </a:cxn>
                <a:cxn ang="0">
                  <a:pos x="972" y="458"/>
                </a:cxn>
                <a:cxn ang="0">
                  <a:pos x="1034" y="501"/>
                </a:cxn>
                <a:cxn ang="0">
                  <a:pos x="1128" y="519"/>
                </a:cxn>
                <a:cxn ang="0">
                  <a:pos x="1204" y="563"/>
                </a:cxn>
                <a:cxn ang="0">
                  <a:pos x="1280" y="591"/>
                </a:cxn>
                <a:cxn ang="0">
                  <a:pos x="1285" y="513"/>
                </a:cxn>
                <a:cxn ang="0">
                  <a:pos x="1348" y="459"/>
                </a:cxn>
                <a:cxn ang="0">
                  <a:pos x="1401" y="483"/>
                </a:cxn>
                <a:cxn ang="0">
                  <a:pos x="1441" y="522"/>
                </a:cxn>
                <a:cxn ang="0">
                  <a:pos x="1473" y="555"/>
                </a:cxn>
                <a:cxn ang="0">
                  <a:pos x="1510" y="603"/>
                </a:cxn>
                <a:cxn ang="0">
                  <a:pos x="1440" y="622"/>
                </a:cxn>
                <a:cxn ang="0">
                  <a:pos x="1399" y="653"/>
                </a:cxn>
                <a:cxn ang="0">
                  <a:pos x="1348" y="677"/>
                </a:cxn>
                <a:cxn ang="0">
                  <a:pos x="1307" y="700"/>
                </a:cxn>
                <a:cxn ang="0">
                  <a:pos x="1289" y="741"/>
                </a:cxn>
                <a:cxn ang="0">
                  <a:pos x="1313" y="772"/>
                </a:cxn>
                <a:cxn ang="0">
                  <a:pos x="1317" y="806"/>
                </a:cxn>
                <a:cxn ang="0">
                  <a:pos x="1299" y="832"/>
                </a:cxn>
                <a:cxn ang="0">
                  <a:pos x="1245" y="871"/>
                </a:cxn>
                <a:cxn ang="0">
                  <a:pos x="1193" y="897"/>
                </a:cxn>
                <a:cxn ang="0">
                  <a:pos x="1139" y="911"/>
                </a:cxn>
              </a:cxnLst>
              <a:rect l="0" t="0" r="r" b="b"/>
              <a:pathLst>
                <a:path w="1515" h="1192">
                  <a:moveTo>
                    <a:pt x="1124" y="919"/>
                  </a:moveTo>
                  <a:lnTo>
                    <a:pt x="1113" y="920"/>
                  </a:lnTo>
                  <a:lnTo>
                    <a:pt x="1112" y="935"/>
                  </a:lnTo>
                  <a:lnTo>
                    <a:pt x="1124" y="950"/>
                  </a:lnTo>
                  <a:lnTo>
                    <a:pt x="1131" y="962"/>
                  </a:lnTo>
                  <a:lnTo>
                    <a:pt x="1118" y="966"/>
                  </a:lnTo>
                  <a:lnTo>
                    <a:pt x="1117" y="980"/>
                  </a:lnTo>
                  <a:lnTo>
                    <a:pt x="1133" y="990"/>
                  </a:lnTo>
                  <a:lnTo>
                    <a:pt x="1097" y="986"/>
                  </a:lnTo>
                  <a:lnTo>
                    <a:pt x="1086" y="998"/>
                  </a:lnTo>
                  <a:lnTo>
                    <a:pt x="1086" y="1007"/>
                  </a:lnTo>
                  <a:lnTo>
                    <a:pt x="1114" y="1011"/>
                  </a:lnTo>
                  <a:lnTo>
                    <a:pt x="1101" y="1025"/>
                  </a:lnTo>
                  <a:lnTo>
                    <a:pt x="1082" y="1027"/>
                  </a:lnTo>
                  <a:lnTo>
                    <a:pt x="1063" y="1039"/>
                  </a:lnTo>
                  <a:lnTo>
                    <a:pt x="1052" y="1036"/>
                  </a:lnTo>
                  <a:lnTo>
                    <a:pt x="1039" y="1010"/>
                  </a:lnTo>
                  <a:lnTo>
                    <a:pt x="1014" y="1019"/>
                  </a:lnTo>
                  <a:lnTo>
                    <a:pt x="971" y="1037"/>
                  </a:lnTo>
                  <a:lnTo>
                    <a:pt x="954" y="1038"/>
                  </a:lnTo>
                  <a:lnTo>
                    <a:pt x="932" y="1033"/>
                  </a:lnTo>
                  <a:lnTo>
                    <a:pt x="911" y="1028"/>
                  </a:lnTo>
                  <a:lnTo>
                    <a:pt x="890" y="1045"/>
                  </a:lnTo>
                  <a:lnTo>
                    <a:pt x="881" y="1034"/>
                  </a:lnTo>
                  <a:lnTo>
                    <a:pt x="862" y="1021"/>
                  </a:lnTo>
                  <a:lnTo>
                    <a:pt x="867" y="1015"/>
                  </a:lnTo>
                  <a:lnTo>
                    <a:pt x="858" y="1009"/>
                  </a:lnTo>
                  <a:lnTo>
                    <a:pt x="864" y="995"/>
                  </a:lnTo>
                  <a:lnTo>
                    <a:pt x="846" y="997"/>
                  </a:lnTo>
                  <a:lnTo>
                    <a:pt x="837" y="979"/>
                  </a:lnTo>
                  <a:lnTo>
                    <a:pt x="834" y="962"/>
                  </a:lnTo>
                  <a:lnTo>
                    <a:pt x="839" y="949"/>
                  </a:lnTo>
                  <a:lnTo>
                    <a:pt x="816" y="929"/>
                  </a:lnTo>
                  <a:lnTo>
                    <a:pt x="800" y="923"/>
                  </a:lnTo>
                  <a:lnTo>
                    <a:pt x="790" y="933"/>
                  </a:lnTo>
                  <a:lnTo>
                    <a:pt x="770" y="939"/>
                  </a:lnTo>
                  <a:lnTo>
                    <a:pt x="775" y="961"/>
                  </a:lnTo>
                  <a:lnTo>
                    <a:pt x="759" y="957"/>
                  </a:lnTo>
                  <a:lnTo>
                    <a:pt x="738" y="972"/>
                  </a:lnTo>
                  <a:lnTo>
                    <a:pt x="732" y="981"/>
                  </a:lnTo>
                  <a:lnTo>
                    <a:pt x="735" y="1007"/>
                  </a:lnTo>
                  <a:lnTo>
                    <a:pt x="730" y="1022"/>
                  </a:lnTo>
                  <a:lnTo>
                    <a:pt x="748" y="1056"/>
                  </a:lnTo>
                  <a:lnTo>
                    <a:pt x="748" y="1074"/>
                  </a:lnTo>
                  <a:lnTo>
                    <a:pt x="735" y="1104"/>
                  </a:lnTo>
                  <a:lnTo>
                    <a:pt x="736" y="1121"/>
                  </a:lnTo>
                  <a:lnTo>
                    <a:pt x="727" y="1139"/>
                  </a:lnTo>
                  <a:lnTo>
                    <a:pt x="710" y="1129"/>
                  </a:lnTo>
                  <a:lnTo>
                    <a:pt x="672" y="1118"/>
                  </a:lnTo>
                  <a:lnTo>
                    <a:pt x="686" y="1089"/>
                  </a:lnTo>
                  <a:lnTo>
                    <a:pt x="683" y="1064"/>
                  </a:lnTo>
                  <a:lnTo>
                    <a:pt x="673" y="1064"/>
                  </a:lnTo>
                  <a:lnTo>
                    <a:pt x="664" y="1054"/>
                  </a:lnTo>
                  <a:lnTo>
                    <a:pt x="649" y="1053"/>
                  </a:lnTo>
                  <a:lnTo>
                    <a:pt x="624" y="1065"/>
                  </a:lnTo>
                  <a:lnTo>
                    <a:pt x="598" y="1055"/>
                  </a:lnTo>
                  <a:lnTo>
                    <a:pt x="590" y="1068"/>
                  </a:lnTo>
                  <a:lnTo>
                    <a:pt x="584" y="1053"/>
                  </a:lnTo>
                  <a:lnTo>
                    <a:pt x="575" y="1038"/>
                  </a:lnTo>
                  <a:lnTo>
                    <a:pt x="498" y="1045"/>
                  </a:lnTo>
                  <a:lnTo>
                    <a:pt x="473" y="1064"/>
                  </a:lnTo>
                  <a:lnTo>
                    <a:pt x="447" y="1072"/>
                  </a:lnTo>
                  <a:lnTo>
                    <a:pt x="457" y="1105"/>
                  </a:lnTo>
                  <a:lnTo>
                    <a:pt x="496" y="1126"/>
                  </a:lnTo>
                  <a:lnTo>
                    <a:pt x="515" y="1143"/>
                  </a:lnTo>
                  <a:lnTo>
                    <a:pt x="514" y="1162"/>
                  </a:lnTo>
                  <a:lnTo>
                    <a:pt x="510" y="1165"/>
                  </a:lnTo>
                  <a:lnTo>
                    <a:pt x="486" y="1162"/>
                  </a:lnTo>
                  <a:lnTo>
                    <a:pt x="480" y="1165"/>
                  </a:lnTo>
                  <a:lnTo>
                    <a:pt x="466" y="1161"/>
                  </a:lnTo>
                  <a:lnTo>
                    <a:pt x="452" y="1168"/>
                  </a:lnTo>
                  <a:lnTo>
                    <a:pt x="450" y="1192"/>
                  </a:lnTo>
                  <a:lnTo>
                    <a:pt x="429" y="1183"/>
                  </a:lnTo>
                  <a:lnTo>
                    <a:pt x="406" y="1190"/>
                  </a:lnTo>
                  <a:lnTo>
                    <a:pt x="394" y="1182"/>
                  </a:lnTo>
                  <a:lnTo>
                    <a:pt x="379" y="1100"/>
                  </a:lnTo>
                  <a:lnTo>
                    <a:pt x="356" y="1101"/>
                  </a:lnTo>
                  <a:lnTo>
                    <a:pt x="350" y="1085"/>
                  </a:lnTo>
                  <a:lnTo>
                    <a:pt x="326" y="1090"/>
                  </a:lnTo>
                  <a:lnTo>
                    <a:pt x="321" y="1088"/>
                  </a:lnTo>
                  <a:lnTo>
                    <a:pt x="316" y="1074"/>
                  </a:lnTo>
                  <a:lnTo>
                    <a:pt x="302" y="1068"/>
                  </a:lnTo>
                  <a:lnTo>
                    <a:pt x="295" y="1049"/>
                  </a:lnTo>
                  <a:lnTo>
                    <a:pt x="271" y="1051"/>
                  </a:lnTo>
                  <a:lnTo>
                    <a:pt x="268" y="1033"/>
                  </a:lnTo>
                  <a:lnTo>
                    <a:pt x="240" y="1007"/>
                  </a:lnTo>
                  <a:lnTo>
                    <a:pt x="230" y="979"/>
                  </a:lnTo>
                  <a:lnTo>
                    <a:pt x="190" y="965"/>
                  </a:lnTo>
                  <a:lnTo>
                    <a:pt x="186" y="952"/>
                  </a:lnTo>
                  <a:lnTo>
                    <a:pt x="169" y="945"/>
                  </a:lnTo>
                  <a:lnTo>
                    <a:pt x="154" y="946"/>
                  </a:lnTo>
                  <a:lnTo>
                    <a:pt x="118" y="920"/>
                  </a:lnTo>
                  <a:lnTo>
                    <a:pt x="91" y="921"/>
                  </a:lnTo>
                  <a:lnTo>
                    <a:pt x="78" y="927"/>
                  </a:lnTo>
                  <a:lnTo>
                    <a:pt x="93" y="896"/>
                  </a:lnTo>
                  <a:lnTo>
                    <a:pt x="92" y="886"/>
                  </a:lnTo>
                  <a:lnTo>
                    <a:pt x="107" y="885"/>
                  </a:lnTo>
                  <a:lnTo>
                    <a:pt x="102" y="866"/>
                  </a:lnTo>
                  <a:lnTo>
                    <a:pt x="75" y="821"/>
                  </a:lnTo>
                  <a:lnTo>
                    <a:pt x="38" y="810"/>
                  </a:lnTo>
                  <a:lnTo>
                    <a:pt x="30" y="817"/>
                  </a:lnTo>
                  <a:lnTo>
                    <a:pt x="28" y="834"/>
                  </a:lnTo>
                  <a:lnTo>
                    <a:pt x="0" y="830"/>
                  </a:lnTo>
                  <a:lnTo>
                    <a:pt x="13" y="805"/>
                  </a:lnTo>
                  <a:lnTo>
                    <a:pt x="17" y="787"/>
                  </a:lnTo>
                  <a:lnTo>
                    <a:pt x="10" y="777"/>
                  </a:lnTo>
                  <a:lnTo>
                    <a:pt x="20" y="762"/>
                  </a:lnTo>
                  <a:lnTo>
                    <a:pt x="13" y="744"/>
                  </a:lnTo>
                  <a:lnTo>
                    <a:pt x="14" y="725"/>
                  </a:lnTo>
                  <a:lnTo>
                    <a:pt x="31" y="693"/>
                  </a:lnTo>
                  <a:lnTo>
                    <a:pt x="85" y="683"/>
                  </a:lnTo>
                  <a:lnTo>
                    <a:pt x="86" y="668"/>
                  </a:lnTo>
                  <a:lnTo>
                    <a:pt x="94" y="649"/>
                  </a:lnTo>
                  <a:lnTo>
                    <a:pt x="73" y="623"/>
                  </a:lnTo>
                  <a:lnTo>
                    <a:pt x="44" y="619"/>
                  </a:lnTo>
                  <a:lnTo>
                    <a:pt x="49" y="598"/>
                  </a:lnTo>
                  <a:lnTo>
                    <a:pt x="80" y="582"/>
                  </a:lnTo>
                  <a:lnTo>
                    <a:pt x="75" y="563"/>
                  </a:lnTo>
                  <a:lnTo>
                    <a:pt x="64" y="542"/>
                  </a:lnTo>
                  <a:lnTo>
                    <a:pt x="80" y="531"/>
                  </a:lnTo>
                  <a:lnTo>
                    <a:pt x="124" y="540"/>
                  </a:lnTo>
                  <a:lnTo>
                    <a:pt x="154" y="554"/>
                  </a:lnTo>
                  <a:lnTo>
                    <a:pt x="180" y="531"/>
                  </a:lnTo>
                  <a:lnTo>
                    <a:pt x="147" y="493"/>
                  </a:lnTo>
                  <a:lnTo>
                    <a:pt x="170" y="457"/>
                  </a:lnTo>
                  <a:lnTo>
                    <a:pt x="198" y="432"/>
                  </a:lnTo>
                  <a:lnTo>
                    <a:pt x="200" y="409"/>
                  </a:lnTo>
                  <a:lnTo>
                    <a:pt x="192" y="401"/>
                  </a:lnTo>
                  <a:lnTo>
                    <a:pt x="193" y="397"/>
                  </a:lnTo>
                  <a:lnTo>
                    <a:pt x="169" y="370"/>
                  </a:lnTo>
                  <a:lnTo>
                    <a:pt x="130" y="340"/>
                  </a:lnTo>
                  <a:lnTo>
                    <a:pt x="120" y="321"/>
                  </a:lnTo>
                  <a:lnTo>
                    <a:pt x="85" y="292"/>
                  </a:lnTo>
                  <a:lnTo>
                    <a:pt x="52" y="279"/>
                  </a:lnTo>
                  <a:lnTo>
                    <a:pt x="29" y="245"/>
                  </a:lnTo>
                  <a:lnTo>
                    <a:pt x="28" y="212"/>
                  </a:lnTo>
                  <a:lnTo>
                    <a:pt x="33" y="216"/>
                  </a:lnTo>
                  <a:lnTo>
                    <a:pt x="75" y="187"/>
                  </a:lnTo>
                  <a:lnTo>
                    <a:pt x="105" y="186"/>
                  </a:lnTo>
                  <a:lnTo>
                    <a:pt x="124" y="171"/>
                  </a:lnTo>
                  <a:lnTo>
                    <a:pt x="145" y="180"/>
                  </a:lnTo>
                  <a:lnTo>
                    <a:pt x="151" y="163"/>
                  </a:lnTo>
                  <a:lnTo>
                    <a:pt x="157" y="145"/>
                  </a:lnTo>
                  <a:lnTo>
                    <a:pt x="190" y="146"/>
                  </a:lnTo>
                  <a:lnTo>
                    <a:pt x="239" y="129"/>
                  </a:lnTo>
                  <a:lnTo>
                    <a:pt x="256" y="106"/>
                  </a:lnTo>
                  <a:lnTo>
                    <a:pt x="257" y="85"/>
                  </a:lnTo>
                  <a:lnTo>
                    <a:pt x="258" y="64"/>
                  </a:lnTo>
                  <a:lnTo>
                    <a:pt x="271" y="72"/>
                  </a:lnTo>
                  <a:lnTo>
                    <a:pt x="293" y="74"/>
                  </a:lnTo>
                  <a:lnTo>
                    <a:pt x="314" y="83"/>
                  </a:lnTo>
                  <a:lnTo>
                    <a:pt x="351" y="85"/>
                  </a:lnTo>
                  <a:lnTo>
                    <a:pt x="425" y="76"/>
                  </a:lnTo>
                  <a:lnTo>
                    <a:pt x="429" y="0"/>
                  </a:lnTo>
                  <a:lnTo>
                    <a:pt x="471" y="6"/>
                  </a:lnTo>
                  <a:lnTo>
                    <a:pt x="506" y="15"/>
                  </a:lnTo>
                  <a:lnTo>
                    <a:pt x="509" y="33"/>
                  </a:lnTo>
                  <a:lnTo>
                    <a:pt x="522" y="26"/>
                  </a:lnTo>
                  <a:lnTo>
                    <a:pt x="541" y="34"/>
                  </a:lnTo>
                  <a:lnTo>
                    <a:pt x="561" y="27"/>
                  </a:lnTo>
                  <a:lnTo>
                    <a:pt x="559" y="56"/>
                  </a:lnTo>
                  <a:lnTo>
                    <a:pt x="543" y="49"/>
                  </a:lnTo>
                  <a:lnTo>
                    <a:pt x="538" y="59"/>
                  </a:lnTo>
                  <a:lnTo>
                    <a:pt x="548" y="62"/>
                  </a:lnTo>
                  <a:lnTo>
                    <a:pt x="541" y="82"/>
                  </a:lnTo>
                  <a:lnTo>
                    <a:pt x="557" y="77"/>
                  </a:lnTo>
                  <a:lnTo>
                    <a:pt x="558" y="87"/>
                  </a:lnTo>
                  <a:lnTo>
                    <a:pt x="573" y="92"/>
                  </a:lnTo>
                  <a:lnTo>
                    <a:pt x="573" y="122"/>
                  </a:lnTo>
                  <a:lnTo>
                    <a:pt x="567" y="131"/>
                  </a:lnTo>
                  <a:lnTo>
                    <a:pt x="582" y="132"/>
                  </a:lnTo>
                  <a:lnTo>
                    <a:pt x="591" y="146"/>
                  </a:lnTo>
                  <a:lnTo>
                    <a:pt x="585" y="159"/>
                  </a:lnTo>
                  <a:lnTo>
                    <a:pt x="592" y="164"/>
                  </a:lnTo>
                  <a:lnTo>
                    <a:pt x="592" y="188"/>
                  </a:lnTo>
                  <a:lnTo>
                    <a:pt x="604" y="186"/>
                  </a:lnTo>
                  <a:lnTo>
                    <a:pt x="614" y="190"/>
                  </a:lnTo>
                  <a:lnTo>
                    <a:pt x="630" y="193"/>
                  </a:lnTo>
                  <a:lnTo>
                    <a:pt x="649" y="187"/>
                  </a:lnTo>
                  <a:lnTo>
                    <a:pt x="700" y="207"/>
                  </a:lnTo>
                  <a:lnTo>
                    <a:pt x="721" y="202"/>
                  </a:lnTo>
                  <a:lnTo>
                    <a:pt x="741" y="216"/>
                  </a:lnTo>
                  <a:lnTo>
                    <a:pt x="782" y="206"/>
                  </a:lnTo>
                  <a:lnTo>
                    <a:pt x="788" y="230"/>
                  </a:lnTo>
                  <a:lnTo>
                    <a:pt x="813" y="231"/>
                  </a:lnTo>
                  <a:lnTo>
                    <a:pt x="821" y="259"/>
                  </a:lnTo>
                  <a:lnTo>
                    <a:pt x="838" y="278"/>
                  </a:lnTo>
                  <a:lnTo>
                    <a:pt x="866" y="302"/>
                  </a:lnTo>
                  <a:lnTo>
                    <a:pt x="853" y="307"/>
                  </a:lnTo>
                  <a:lnTo>
                    <a:pt x="841" y="320"/>
                  </a:lnTo>
                  <a:lnTo>
                    <a:pt x="834" y="337"/>
                  </a:lnTo>
                  <a:lnTo>
                    <a:pt x="815" y="336"/>
                  </a:lnTo>
                  <a:lnTo>
                    <a:pt x="805" y="360"/>
                  </a:lnTo>
                  <a:lnTo>
                    <a:pt x="824" y="378"/>
                  </a:lnTo>
                  <a:lnTo>
                    <a:pt x="845" y="373"/>
                  </a:lnTo>
                  <a:lnTo>
                    <a:pt x="866" y="405"/>
                  </a:lnTo>
                  <a:lnTo>
                    <a:pt x="869" y="419"/>
                  </a:lnTo>
                  <a:lnTo>
                    <a:pt x="857" y="429"/>
                  </a:lnTo>
                  <a:lnTo>
                    <a:pt x="856" y="450"/>
                  </a:lnTo>
                  <a:lnTo>
                    <a:pt x="865" y="458"/>
                  </a:lnTo>
                  <a:lnTo>
                    <a:pt x="881" y="456"/>
                  </a:lnTo>
                  <a:lnTo>
                    <a:pt x="900" y="460"/>
                  </a:lnTo>
                  <a:lnTo>
                    <a:pt x="913" y="450"/>
                  </a:lnTo>
                  <a:lnTo>
                    <a:pt x="945" y="462"/>
                  </a:lnTo>
                  <a:lnTo>
                    <a:pt x="972" y="458"/>
                  </a:lnTo>
                  <a:lnTo>
                    <a:pt x="987" y="471"/>
                  </a:lnTo>
                  <a:lnTo>
                    <a:pt x="992" y="489"/>
                  </a:lnTo>
                  <a:lnTo>
                    <a:pt x="1018" y="492"/>
                  </a:lnTo>
                  <a:lnTo>
                    <a:pt x="1018" y="507"/>
                  </a:lnTo>
                  <a:lnTo>
                    <a:pt x="1034" y="501"/>
                  </a:lnTo>
                  <a:lnTo>
                    <a:pt x="1049" y="508"/>
                  </a:lnTo>
                  <a:lnTo>
                    <a:pt x="1085" y="502"/>
                  </a:lnTo>
                  <a:lnTo>
                    <a:pt x="1101" y="506"/>
                  </a:lnTo>
                  <a:lnTo>
                    <a:pt x="1108" y="522"/>
                  </a:lnTo>
                  <a:lnTo>
                    <a:pt x="1128" y="519"/>
                  </a:lnTo>
                  <a:lnTo>
                    <a:pt x="1139" y="528"/>
                  </a:lnTo>
                  <a:lnTo>
                    <a:pt x="1134" y="547"/>
                  </a:lnTo>
                  <a:lnTo>
                    <a:pt x="1158" y="548"/>
                  </a:lnTo>
                  <a:lnTo>
                    <a:pt x="1163" y="574"/>
                  </a:lnTo>
                  <a:lnTo>
                    <a:pt x="1204" y="563"/>
                  </a:lnTo>
                  <a:lnTo>
                    <a:pt x="1238" y="577"/>
                  </a:lnTo>
                  <a:lnTo>
                    <a:pt x="1253" y="561"/>
                  </a:lnTo>
                  <a:lnTo>
                    <a:pt x="1263" y="576"/>
                  </a:lnTo>
                  <a:lnTo>
                    <a:pt x="1275" y="580"/>
                  </a:lnTo>
                  <a:lnTo>
                    <a:pt x="1280" y="591"/>
                  </a:lnTo>
                  <a:lnTo>
                    <a:pt x="1286" y="577"/>
                  </a:lnTo>
                  <a:lnTo>
                    <a:pt x="1300" y="543"/>
                  </a:lnTo>
                  <a:lnTo>
                    <a:pt x="1304" y="522"/>
                  </a:lnTo>
                  <a:lnTo>
                    <a:pt x="1293" y="512"/>
                  </a:lnTo>
                  <a:lnTo>
                    <a:pt x="1285" y="513"/>
                  </a:lnTo>
                  <a:lnTo>
                    <a:pt x="1282" y="502"/>
                  </a:lnTo>
                  <a:lnTo>
                    <a:pt x="1304" y="466"/>
                  </a:lnTo>
                  <a:lnTo>
                    <a:pt x="1331" y="472"/>
                  </a:lnTo>
                  <a:lnTo>
                    <a:pt x="1337" y="457"/>
                  </a:lnTo>
                  <a:lnTo>
                    <a:pt x="1348" y="459"/>
                  </a:lnTo>
                  <a:lnTo>
                    <a:pt x="1350" y="472"/>
                  </a:lnTo>
                  <a:lnTo>
                    <a:pt x="1362" y="483"/>
                  </a:lnTo>
                  <a:lnTo>
                    <a:pt x="1371" y="477"/>
                  </a:lnTo>
                  <a:lnTo>
                    <a:pt x="1376" y="486"/>
                  </a:lnTo>
                  <a:lnTo>
                    <a:pt x="1401" y="483"/>
                  </a:lnTo>
                  <a:lnTo>
                    <a:pt x="1402" y="478"/>
                  </a:lnTo>
                  <a:lnTo>
                    <a:pt x="1430" y="490"/>
                  </a:lnTo>
                  <a:lnTo>
                    <a:pt x="1428" y="505"/>
                  </a:lnTo>
                  <a:lnTo>
                    <a:pt x="1435" y="530"/>
                  </a:lnTo>
                  <a:lnTo>
                    <a:pt x="1441" y="522"/>
                  </a:lnTo>
                  <a:lnTo>
                    <a:pt x="1450" y="524"/>
                  </a:lnTo>
                  <a:lnTo>
                    <a:pt x="1450" y="535"/>
                  </a:lnTo>
                  <a:lnTo>
                    <a:pt x="1443" y="542"/>
                  </a:lnTo>
                  <a:lnTo>
                    <a:pt x="1454" y="550"/>
                  </a:lnTo>
                  <a:lnTo>
                    <a:pt x="1473" y="555"/>
                  </a:lnTo>
                  <a:lnTo>
                    <a:pt x="1481" y="551"/>
                  </a:lnTo>
                  <a:lnTo>
                    <a:pt x="1497" y="558"/>
                  </a:lnTo>
                  <a:lnTo>
                    <a:pt x="1507" y="582"/>
                  </a:lnTo>
                  <a:lnTo>
                    <a:pt x="1503" y="592"/>
                  </a:lnTo>
                  <a:lnTo>
                    <a:pt x="1510" y="603"/>
                  </a:lnTo>
                  <a:lnTo>
                    <a:pt x="1515" y="603"/>
                  </a:lnTo>
                  <a:lnTo>
                    <a:pt x="1502" y="625"/>
                  </a:lnTo>
                  <a:lnTo>
                    <a:pt x="1492" y="619"/>
                  </a:lnTo>
                  <a:lnTo>
                    <a:pt x="1467" y="626"/>
                  </a:lnTo>
                  <a:lnTo>
                    <a:pt x="1440" y="622"/>
                  </a:lnTo>
                  <a:lnTo>
                    <a:pt x="1435" y="633"/>
                  </a:lnTo>
                  <a:lnTo>
                    <a:pt x="1419" y="635"/>
                  </a:lnTo>
                  <a:lnTo>
                    <a:pt x="1411" y="640"/>
                  </a:lnTo>
                  <a:lnTo>
                    <a:pt x="1408" y="652"/>
                  </a:lnTo>
                  <a:lnTo>
                    <a:pt x="1399" y="653"/>
                  </a:lnTo>
                  <a:lnTo>
                    <a:pt x="1397" y="667"/>
                  </a:lnTo>
                  <a:lnTo>
                    <a:pt x="1390" y="671"/>
                  </a:lnTo>
                  <a:lnTo>
                    <a:pt x="1388" y="659"/>
                  </a:lnTo>
                  <a:lnTo>
                    <a:pt x="1359" y="664"/>
                  </a:lnTo>
                  <a:lnTo>
                    <a:pt x="1348" y="677"/>
                  </a:lnTo>
                  <a:lnTo>
                    <a:pt x="1343" y="692"/>
                  </a:lnTo>
                  <a:lnTo>
                    <a:pt x="1324" y="696"/>
                  </a:lnTo>
                  <a:lnTo>
                    <a:pt x="1318" y="687"/>
                  </a:lnTo>
                  <a:lnTo>
                    <a:pt x="1304" y="691"/>
                  </a:lnTo>
                  <a:lnTo>
                    <a:pt x="1307" y="700"/>
                  </a:lnTo>
                  <a:lnTo>
                    <a:pt x="1292" y="696"/>
                  </a:lnTo>
                  <a:lnTo>
                    <a:pt x="1296" y="713"/>
                  </a:lnTo>
                  <a:lnTo>
                    <a:pt x="1314" y="716"/>
                  </a:lnTo>
                  <a:lnTo>
                    <a:pt x="1307" y="740"/>
                  </a:lnTo>
                  <a:lnTo>
                    <a:pt x="1289" y="741"/>
                  </a:lnTo>
                  <a:lnTo>
                    <a:pt x="1281" y="760"/>
                  </a:lnTo>
                  <a:lnTo>
                    <a:pt x="1285" y="768"/>
                  </a:lnTo>
                  <a:lnTo>
                    <a:pt x="1304" y="759"/>
                  </a:lnTo>
                  <a:lnTo>
                    <a:pt x="1317" y="765"/>
                  </a:lnTo>
                  <a:lnTo>
                    <a:pt x="1313" y="772"/>
                  </a:lnTo>
                  <a:lnTo>
                    <a:pt x="1296" y="782"/>
                  </a:lnTo>
                  <a:lnTo>
                    <a:pt x="1297" y="790"/>
                  </a:lnTo>
                  <a:lnTo>
                    <a:pt x="1306" y="798"/>
                  </a:lnTo>
                  <a:lnTo>
                    <a:pt x="1321" y="800"/>
                  </a:lnTo>
                  <a:lnTo>
                    <a:pt x="1317" y="806"/>
                  </a:lnTo>
                  <a:lnTo>
                    <a:pt x="1317" y="816"/>
                  </a:lnTo>
                  <a:lnTo>
                    <a:pt x="1306" y="816"/>
                  </a:lnTo>
                  <a:lnTo>
                    <a:pt x="1308" y="821"/>
                  </a:lnTo>
                  <a:lnTo>
                    <a:pt x="1293" y="822"/>
                  </a:lnTo>
                  <a:lnTo>
                    <a:pt x="1299" y="832"/>
                  </a:lnTo>
                  <a:lnTo>
                    <a:pt x="1279" y="833"/>
                  </a:lnTo>
                  <a:lnTo>
                    <a:pt x="1264" y="822"/>
                  </a:lnTo>
                  <a:lnTo>
                    <a:pt x="1258" y="841"/>
                  </a:lnTo>
                  <a:lnTo>
                    <a:pt x="1246" y="853"/>
                  </a:lnTo>
                  <a:lnTo>
                    <a:pt x="1245" y="871"/>
                  </a:lnTo>
                  <a:lnTo>
                    <a:pt x="1242" y="880"/>
                  </a:lnTo>
                  <a:lnTo>
                    <a:pt x="1214" y="886"/>
                  </a:lnTo>
                  <a:lnTo>
                    <a:pt x="1211" y="879"/>
                  </a:lnTo>
                  <a:lnTo>
                    <a:pt x="1198" y="886"/>
                  </a:lnTo>
                  <a:lnTo>
                    <a:pt x="1193" y="897"/>
                  </a:lnTo>
                  <a:lnTo>
                    <a:pt x="1169" y="905"/>
                  </a:lnTo>
                  <a:lnTo>
                    <a:pt x="1162" y="903"/>
                  </a:lnTo>
                  <a:lnTo>
                    <a:pt x="1160" y="885"/>
                  </a:lnTo>
                  <a:lnTo>
                    <a:pt x="1143" y="888"/>
                  </a:lnTo>
                  <a:lnTo>
                    <a:pt x="1139" y="911"/>
                  </a:lnTo>
                  <a:lnTo>
                    <a:pt x="1124" y="919"/>
                  </a:lnTo>
                  <a:close/>
                </a:path>
              </a:pathLst>
            </a:custGeom>
            <a:solidFill>
              <a:srgbClr val="006F9E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374498" y="2511427"/>
              <a:ext cx="1820027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BUNDESLAND N.N.</a:t>
              </a:r>
            </a:p>
          </p:txBody>
        </p:sp>
      </p:grpSp>
      <p:grpSp>
        <p:nvGrpSpPr>
          <p:cNvPr id="16" name="Gruppieren 26"/>
          <p:cNvGrpSpPr/>
          <p:nvPr/>
        </p:nvGrpSpPr>
        <p:grpSpPr>
          <a:xfrm>
            <a:off x="5148263" y="885826"/>
            <a:ext cx="3749675" cy="2330450"/>
            <a:chOff x="215900" y="1257301"/>
            <a:chExt cx="3749675" cy="23304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15900" y="1257301"/>
              <a:ext cx="3749675" cy="2330450"/>
            </a:xfrm>
            <a:custGeom>
              <a:avLst/>
              <a:gdLst/>
              <a:ahLst/>
              <a:cxnLst>
                <a:cxn ang="0">
                  <a:pos x="1376" y="236"/>
                </a:cxn>
                <a:cxn ang="0">
                  <a:pos x="1292" y="179"/>
                </a:cxn>
                <a:cxn ang="0">
                  <a:pos x="1203" y="182"/>
                </a:cxn>
                <a:cxn ang="0">
                  <a:pos x="1228" y="96"/>
                </a:cxn>
                <a:cxn ang="0">
                  <a:pos x="1152" y="46"/>
                </a:cxn>
                <a:cxn ang="0">
                  <a:pos x="1069" y="98"/>
                </a:cxn>
                <a:cxn ang="0">
                  <a:pos x="997" y="98"/>
                </a:cxn>
                <a:cxn ang="0">
                  <a:pos x="937" y="145"/>
                </a:cxn>
                <a:cxn ang="0">
                  <a:pos x="869" y="154"/>
                </a:cxn>
                <a:cxn ang="0">
                  <a:pos x="956" y="79"/>
                </a:cxn>
                <a:cxn ang="0">
                  <a:pos x="1025" y="39"/>
                </a:cxn>
                <a:cxn ang="0">
                  <a:pos x="1113" y="50"/>
                </a:cxn>
                <a:cxn ang="0">
                  <a:pos x="944" y="0"/>
                </a:cxn>
                <a:cxn ang="0">
                  <a:pos x="786" y="209"/>
                </a:cxn>
                <a:cxn ang="0">
                  <a:pos x="734" y="284"/>
                </a:cxn>
                <a:cxn ang="0">
                  <a:pos x="729" y="287"/>
                </a:cxn>
                <a:cxn ang="0">
                  <a:pos x="533" y="286"/>
                </a:cxn>
                <a:cxn ang="0">
                  <a:pos x="486" y="364"/>
                </a:cxn>
                <a:cxn ang="0">
                  <a:pos x="455" y="432"/>
                </a:cxn>
                <a:cxn ang="0">
                  <a:pos x="421" y="507"/>
                </a:cxn>
                <a:cxn ang="0">
                  <a:pos x="321" y="465"/>
                </a:cxn>
                <a:cxn ang="0">
                  <a:pos x="177" y="437"/>
                </a:cxn>
                <a:cxn ang="0">
                  <a:pos x="140" y="489"/>
                </a:cxn>
                <a:cxn ang="0">
                  <a:pos x="76" y="638"/>
                </a:cxn>
                <a:cxn ang="0">
                  <a:pos x="149" y="748"/>
                </a:cxn>
                <a:cxn ang="0">
                  <a:pos x="58" y="868"/>
                </a:cxn>
                <a:cxn ang="0">
                  <a:pos x="45" y="949"/>
                </a:cxn>
                <a:cxn ang="0">
                  <a:pos x="138" y="1053"/>
                </a:cxn>
                <a:cxn ang="0">
                  <a:pos x="283" y="1121"/>
                </a:cxn>
                <a:cxn ang="0">
                  <a:pos x="412" y="1176"/>
                </a:cxn>
                <a:cxn ang="0">
                  <a:pos x="517" y="1200"/>
                </a:cxn>
                <a:cxn ang="0">
                  <a:pos x="511" y="1179"/>
                </a:cxn>
                <a:cxn ang="0">
                  <a:pos x="462" y="1146"/>
                </a:cxn>
                <a:cxn ang="0">
                  <a:pos x="490" y="1071"/>
                </a:cxn>
                <a:cxn ang="0">
                  <a:pos x="644" y="1021"/>
                </a:cxn>
                <a:cxn ang="0">
                  <a:pos x="694" y="1034"/>
                </a:cxn>
                <a:cxn ang="0">
                  <a:pos x="775" y="955"/>
                </a:cxn>
                <a:cxn ang="0">
                  <a:pos x="828" y="974"/>
                </a:cxn>
                <a:cxn ang="0">
                  <a:pos x="943" y="1023"/>
                </a:cxn>
                <a:cxn ang="0">
                  <a:pos x="1055" y="1057"/>
                </a:cxn>
                <a:cxn ang="0">
                  <a:pos x="1175" y="1085"/>
                </a:cxn>
                <a:cxn ang="0">
                  <a:pos x="1229" y="1108"/>
                </a:cxn>
                <a:cxn ang="0">
                  <a:pos x="1320" y="1046"/>
                </a:cxn>
                <a:cxn ang="0">
                  <a:pos x="1451" y="1028"/>
                </a:cxn>
                <a:cxn ang="0">
                  <a:pos x="1508" y="983"/>
                </a:cxn>
                <a:cxn ang="0">
                  <a:pos x="1564" y="901"/>
                </a:cxn>
                <a:cxn ang="0">
                  <a:pos x="1639" y="908"/>
                </a:cxn>
                <a:cxn ang="0">
                  <a:pos x="1759" y="881"/>
                </a:cxn>
                <a:cxn ang="0">
                  <a:pos x="1795" y="1002"/>
                </a:cxn>
                <a:cxn ang="0">
                  <a:pos x="1924" y="953"/>
                </a:cxn>
                <a:cxn ang="0">
                  <a:pos x="1880" y="755"/>
                </a:cxn>
                <a:cxn ang="0">
                  <a:pos x="1819" y="613"/>
                </a:cxn>
                <a:cxn ang="0">
                  <a:pos x="1744" y="578"/>
                </a:cxn>
                <a:cxn ang="0">
                  <a:pos x="1632" y="519"/>
                </a:cxn>
                <a:cxn ang="0">
                  <a:pos x="1630" y="418"/>
                </a:cxn>
                <a:cxn ang="0">
                  <a:pos x="1544" y="247"/>
                </a:cxn>
                <a:cxn ang="0">
                  <a:pos x="1432" y="300"/>
                </a:cxn>
              </a:cxnLst>
              <a:rect l="0" t="0" r="r" b="b"/>
              <a:pathLst>
                <a:path w="1943" h="1208">
                  <a:moveTo>
                    <a:pt x="1416" y="303"/>
                  </a:moveTo>
                  <a:lnTo>
                    <a:pt x="1405" y="268"/>
                  </a:lnTo>
                  <a:lnTo>
                    <a:pt x="1404" y="275"/>
                  </a:lnTo>
                  <a:lnTo>
                    <a:pt x="1402" y="245"/>
                  </a:lnTo>
                  <a:lnTo>
                    <a:pt x="1393" y="237"/>
                  </a:lnTo>
                  <a:lnTo>
                    <a:pt x="1387" y="246"/>
                  </a:lnTo>
                  <a:lnTo>
                    <a:pt x="1374" y="248"/>
                  </a:lnTo>
                  <a:lnTo>
                    <a:pt x="1376" y="236"/>
                  </a:lnTo>
                  <a:lnTo>
                    <a:pt x="1365" y="230"/>
                  </a:lnTo>
                  <a:lnTo>
                    <a:pt x="1360" y="219"/>
                  </a:lnTo>
                  <a:lnTo>
                    <a:pt x="1350" y="213"/>
                  </a:lnTo>
                  <a:lnTo>
                    <a:pt x="1328" y="181"/>
                  </a:lnTo>
                  <a:lnTo>
                    <a:pt x="1320" y="176"/>
                  </a:lnTo>
                  <a:lnTo>
                    <a:pt x="1312" y="182"/>
                  </a:lnTo>
                  <a:lnTo>
                    <a:pt x="1286" y="186"/>
                  </a:lnTo>
                  <a:lnTo>
                    <a:pt x="1292" y="179"/>
                  </a:lnTo>
                  <a:lnTo>
                    <a:pt x="1278" y="176"/>
                  </a:lnTo>
                  <a:lnTo>
                    <a:pt x="1276" y="167"/>
                  </a:lnTo>
                  <a:lnTo>
                    <a:pt x="1255" y="191"/>
                  </a:lnTo>
                  <a:lnTo>
                    <a:pt x="1229" y="183"/>
                  </a:lnTo>
                  <a:lnTo>
                    <a:pt x="1229" y="179"/>
                  </a:lnTo>
                  <a:lnTo>
                    <a:pt x="1216" y="185"/>
                  </a:lnTo>
                  <a:lnTo>
                    <a:pt x="1213" y="178"/>
                  </a:lnTo>
                  <a:lnTo>
                    <a:pt x="1203" y="182"/>
                  </a:lnTo>
                  <a:lnTo>
                    <a:pt x="1199" y="162"/>
                  </a:lnTo>
                  <a:lnTo>
                    <a:pt x="1189" y="161"/>
                  </a:lnTo>
                  <a:lnTo>
                    <a:pt x="1196" y="147"/>
                  </a:lnTo>
                  <a:lnTo>
                    <a:pt x="1205" y="148"/>
                  </a:lnTo>
                  <a:lnTo>
                    <a:pt x="1209" y="141"/>
                  </a:lnTo>
                  <a:lnTo>
                    <a:pt x="1208" y="119"/>
                  </a:lnTo>
                  <a:lnTo>
                    <a:pt x="1219" y="113"/>
                  </a:lnTo>
                  <a:lnTo>
                    <a:pt x="1228" y="96"/>
                  </a:lnTo>
                  <a:lnTo>
                    <a:pt x="1216" y="81"/>
                  </a:lnTo>
                  <a:lnTo>
                    <a:pt x="1208" y="84"/>
                  </a:lnTo>
                  <a:lnTo>
                    <a:pt x="1193" y="63"/>
                  </a:lnTo>
                  <a:lnTo>
                    <a:pt x="1191" y="36"/>
                  </a:lnTo>
                  <a:lnTo>
                    <a:pt x="1183" y="31"/>
                  </a:lnTo>
                  <a:lnTo>
                    <a:pt x="1174" y="39"/>
                  </a:lnTo>
                  <a:lnTo>
                    <a:pt x="1153" y="38"/>
                  </a:lnTo>
                  <a:lnTo>
                    <a:pt x="1152" y="46"/>
                  </a:lnTo>
                  <a:lnTo>
                    <a:pt x="1131" y="49"/>
                  </a:lnTo>
                  <a:lnTo>
                    <a:pt x="1120" y="72"/>
                  </a:lnTo>
                  <a:lnTo>
                    <a:pt x="1122" y="94"/>
                  </a:lnTo>
                  <a:lnTo>
                    <a:pt x="1101" y="127"/>
                  </a:lnTo>
                  <a:lnTo>
                    <a:pt x="1091" y="122"/>
                  </a:lnTo>
                  <a:lnTo>
                    <a:pt x="1086" y="94"/>
                  </a:lnTo>
                  <a:lnTo>
                    <a:pt x="1073" y="76"/>
                  </a:lnTo>
                  <a:lnTo>
                    <a:pt x="1069" y="98"/>
                  </a:lnTo>
                  <a:lnTo>
                    <a:pt x="1059" y="90"/>
                  </a:lnTo>
                  <a:lnTo>
                    <a:pt x="1052" y="103"/>
                  </a:lnTo>
                  <a:lnTo>
                    <a:pt x="1045" y="80"/>
                  </a:lnTo>
                  <a:lnTo>
                    <a:pt x="1037" y="88"/>
                  </a:lnTo>
                  <a:lnTo>
                    <a:pt x="1036" y="107"/>
                  </a:lnTo>
                  <a:lnTo>
                    <a:pt x="1032" y="84"/>
                  </a:lnTo>
                  <a:lnTo>
                    <a:pt x="1013" y="84"/>
                  </a:lnTo>
                  <a:lnTo>
                    <a:pt x="997" y="98"/>
                  </a:lnTo>
                  <a:lnTo>
                    <a:pt x="983" y="104"/>
                  </a:lnTo>
                  <a:lnTo>
                    <a:pt x="971" y="88"/>
                  </a:lnTo>
                  <a:lnTo>
                    <a:pt x="959" y="92"/>
                  </a:lnTo>
                  <a:lnTo>
                    <a:pt x="966" y="103"/>
                  </a:lnTo>
                  <a:lnTo>
                    <a:pt x="959" y="119"/>
                  </a:lnTo>
                  <a:lnTo>
                    <a:pt x="939" y="115"/>
                  </a:lnTo>
                  <a:lnTo>
                    <a:pt x="933" y="127"/>
                  </a:lnTo>
                  <a:lnTo>
                    <a:pt x="937" y="145"/>
                  </a:lnTo>
                  <a:lnTo>
                    <a:pt x="916" y="153"/>
                  </a:lnTo>
                  <a:lnTo>
                    <a:pt x="901" y="168"/>
                  </a:lnTo>
                  <a:lnTo>
                    <a:pt x="919" y="181"/>
                  </a:lnTo>
                  <a:lnTo>
                    <a:pt x="920" y="192"/>
                  </a:lnTo>
                  <a:lnTo>
                    <a:pt x="903" y="188"/>
                  </a:lnTo>
                  <a:lnTo>
                    <a:pt x="892" y="179"/>
                  </a:lnTo>
                  <a:lnTo>
                    <a:pt x="885" y="178"/>
                  </a:lnTo>
                  <a:lnTo>
                    <a:pt x="869" y="154"/>
                  </a:lnTo>
                  <a:lnTo>
                    <a:pt x="880" y="140"/>
                  </a:lnTo>
                  <a:lnTo>
                    <a:pt x="882" y="124"/>
                  </a:lnTo>
                  <a:lnTo>
                    <a:pt x="891" y="119"/>
                  </a:lnTo>
                  <a:lnTo>
                    <a:pt x="895" y="89"/>
                  </a:lnTo>
                  <a:lnTo>
                    <a:pt x="911" y="81"/>
                  </a:lnTo>
                  <a:lnTo>
                    <a:pt x="919" y="65"/>
                  </a:lnTo>
                  <a:lnTo>
                    <a:pt x="951" y="91"/>
                  </a:lnTo>
                  <a:lnTo>
                    <a:pt x="956" y="79"/>
                  </a:lnTo>
                  <a:lnTo>
                    <a:pt x="990" y="74"/>
                  </a:lnTo>
                  <a:lnTo>
                    <a:pt x="981" y="59"/>
                  </a:lnTo>
                  <a:lnTo>
                    <a:pt x="997" y="51"/>
                  </a:lnTo>
                  <a:lnTo>
                    <a:pt x="994" y="36"/>
                  </a:lnTo>
                  <a:lnTo>
                    <a:pt x="986" y="28"/>
                  </a:lnTo>
                  <a:lnTo>
                    <a:pt x="1009" y="33"/>
                  </a:lnTo>
                  <a:lnTo>
                    <a:pt x="1022" y="48"/>
                  </a:lnTo>
                  <a:lnTo>
                    <a:pt x="1025" y="39"/>
                  </a:lnTo>
                  <a:lnTo>
                    <a:pt x="1035" y="43"/>
                  </a:lnTo>
                  <a:lnTo>
                    <a:pt x="1035" y="35"/>
                  </a:lnTo>
                  <a:lnTo>
                    <a:pt x="1046" y="55"/>
                  </a:lnTo>
                  <a:lnTo>
                    <a:pt x="1071" y="51"/>
                  </a:lnTo>
                  <a:lnTo>
                    <a:pt x="1077" y="59"/>
                  </a:lnTo>
                  <a:lnTo>
                    <a:pt x="1082" y="47"/>
                  </a:lnTo>
                  <a:lnTo>
                    <a:pt x="1104" y="43"/>
                  </a:lnTo>
                  <a:lnTo>
                    <a:pt x="1113" y="50"/>
                  </a:lnTo>
                  <a:lnTo>
                    <a:pt x="1135" y="39"/>
                  </a:lnTo>
                  <a:lnTo>
                    <a:pt x="1140" y="24"/>
                  </a:lnTo>
                  <a:lnTo>
                    <a:pt x="1130" y="29"/>
                  </a:lnTo>
                  <a:lnTo>
                    <a:pt x="1125" y="24"/>
                  </a:lnTo>
                  <a:lnTo>
                    <a:pt x="1056" y="32"/>
                  </a:lnTo>
                  <a:lnTo>
                    <a:pt x="995" y="19"/>
                  </a:lnTo>
                  <a:lnTo>
                    <a:pt x="952" y="15"/>
                  </a:lnTo>
                  <a:lnTo>
                    <a:pt x="944" y="0"/>
                  </a:lnTo>
                  <a:lnTo>
                    <a:pt x="937" y="0"/>
                  </a:lnTo>
                  <a:lnTo>
                    <a:pt x="908" y="65"/>
                  </a:lnTo>
                  <a:lnTo>
                    <a:pt x="893" y="81"/>
                  </a:lnTo>
                  <a:lnTo>
                    <a:pt x="864" y="149"/>
                  </a:lnTo>
                  <a:lnTo>
                    <a:pt x="844" y="171"/>
                  </a:lnTo>
                  <a:lnTo>
                    <a:pt x="827" y="182"/>
                  </a:lnTo>
                  <a:lnTo>
                    <a:pt x="795" y="196"/>
                  </a:lnTo>
                  <a:lnTo>
                    <a:pt x="786" y="209"/>
                  </a:lnTo>
                  <a:lnTo>
                    <a:pt x="773" y="226"/>
                  </a:lnTo>
                  <a:lnTo>
                    <a:pt x="770" y="240"/>
                  </a:lnTo>
                  <a:lnTo>
                    <a:pt x="751" y="256"/>
                  </a:lnTo>
                  <a:lnTo>
                    <a:pt x="739" y="259"/>
                  </a:lnTo>
                  <a:lnTo>
                    <a:pt x="748" y="268"/>
                  </a:lnTo>
                  <a:lnTo>
                    <a:pt x="761" y="258"/>
                  </a:lnTo>
                  <a:lnTo>
                    <a:pt x="760" y="277"/>
                  </a:lnTo>
                  <a:lnTo>
                    <a:pt x="734" y="284"/>
                  </a:lnTo>
                  <a:lnTo>
                    <a:pt x="744" y="322"/>
                  </a:lnTo>
                  <a:lnTo>
                    <a:pt x="758" y="326"/>
                  </a:lnTo>
                  <a:lnTo>
                    <a:pt x="761" y="332"/>
                  </a:lnTo>
                  <a:lnTo>
                    <a:pt x="747" y="330"/>
                  </a:lnTo>
                  <a:lnTo>
                    <a:pt x="737" y="320"/>
                  </a:lnTo>
                  <a:lnTo>
                    <a:pt x="732" y="306"/>
                  </a:lnTo>
                  <a:lnTo>
                    <a:pt x="734" y="296"/>
                  </a:lnTo>
                  <a:lnTo>
                    <a:pt x="729" y="287"/>
                  </a:lnTo>
                  <a:lnTo>
                    <a:pt x="733" y="269"/>
                  </a:lnTo>
                  <a:lnTo>
                    <a:pt x="729" y="257"/>
                  </a:lnTo>
                  <a:lnTo>
                    <a:pt x="702" y="258"/>
                  </a:lnTo>
                  <a:lnTo>
                    <a:pt x="697" y="261"/>
                  </a:lnTo>
                  <a:lnTo>
                    <a:pt x="634" y="289"/>
                  </a:lnTo>
                  <a:lnTo>
                    <a:pt x="590" y="295"/>
                  </a:lnTo>
                  <a:lnTo>
                    <a:pt x="571" y="288"/>
                  </a:lnTo>
                  <a:lnTo>
                    <a:pt x="533" y="286"/>
                  </a:lnTo>
                  <a:lnTo>
                    <a:pt x="501" y="320"/>
                  </a:lnTo>
                  <a:lnTo>
                    <a:pt x="470" y="338"/>
                  </a:lnTo>
                  <a:lnTo>
                    <a:pt x="456" y="353"/>
                  </a:lnTo>
                  <a:lnTo>
                    <a:pt x="463" y="373"/>
                  </a:lnTo>
                  <a:lnTo>
                    <a:pt x="500" y="328"/>
                  </a:lnTo>
                  <a:lnTo>
                    <a:pt x="508" y="341"/>
                  </a:lnTo>
                  <a:lnTo>
                    <a:pt x="505" y="358"/>
                  </a:lnTo>
                  <a:lnTo>
                    <a:pt x="486" y="364"/>
                  </a:lnTo>
                  <a:lnTo>
                    <a:pt x="489" y="378"/>
                  </a:lnTo>
                  <a:lnTo>
                    <a:pt x="476" y="396"/>
                  </a:lnTo>
                  <a:lnTo>
                    <a:pt x="467" y="398"/>
                  </a:lnTo>
                  <a:lnTo>
                    <a:pt x="454" y="392"/>
                  </a:lnTo>
                  <a:lnTo>
                    <a:pt x="454" y="403"/>
                  </a:lnTo>
                  <a:lnTo>
                    <a:pt x="465" y="404"/>
                  </a:lnTo>
                  <a:lnTo>
                    <a:pt x="454" y="421"/>
                  </a:lnTo>
                  <a:lnTo>
                    <a:pt x="455" y="432"/>
                  </a:lnTo>
                  <a:lnTo>
                    <a:pt x="449" y="440"/>
                  </a:lnTo>
                  <a:lnTo>
                    <a:pt x="456" y="447"/>
                  </a:lnTo>
                  <a:lnTo>
                    <a:pt x="449" y="451"/>
                  </a:lnTo>
                  <a:lnTo>
                    <a:pt x="445" y="480"/>
                  </a:lnTo>
                  <a:lnTo>
                    <a:pt x="444" y="494"/>
                  </a:lnTo>
                  <a:lnTo>
                    <a:pt x="428" y="513"/>
                  </a:lnTo>
                  <a:lnTo>
                    <a:pt x="421" y="513"/>
                  </a:lnTo>
                  <a:lnTo>
                    <a:pt x="421" y="507"/>
                  </a:lnTo>
                  <a:lnTo>
                    <a:pt x="407" y="498"/>
                  </a:lnTo>
                  <a:lnTo>
                    <a:pt x="402" y="489"/>
                  </a:lnTo>
                  <a:lnTo>
                    <a:pt x="402" y="479"/>
                  </a:lnTo>
                  <a:lnTo>
                    <a:pt x="374" y="474"/>
                  </a:lnTo>
                  <a:lnTo>
                    <a:pt x="362" y="451"/>
                  </a:lnTo>
                  <a:lnTo>
                    <a:pt x="349" y="468"/>
                  </a:lnTo>
                  <a:lnTo>
                    <a:pt x="335" y="471"/>
                  </a:lnTo>
                  <a:lnTo>
                    <a:pt x="321" y="465"/>
                  </a:lnTo>
                  <a:lnTo>
                    <a:pt x="318" y="459"/>
                  </a:lnTo>
                  <a:lnTo>
                    <a:pt x="320" y="433"/>
                  </a:lnTo>
                  <a:lnTo>
                    <a:pt x="293" y="425"/>
                  </a:lnTo>
                  <a:lnTo>
                    <a:pt x="286" y="408"/>
                  </a:lnTo>
                  <a:lnTo>
                    <a:pt x="268" y="412"/>
                  </a:lnTo>
                  <a:lnTo>
                    <a:pt x="232" y="413"/>
                  </a:lnTo>
                  <a:lnTo>
                    <a:pt x="189" y="429"/>
                  </a:lnTo>
                  <a:lnTo>
                    <a:pt x="177" y="437"/>
                  </a:lnTo>
                  <a:lnTo>
                    <a:pt x="164" y="439"/>
                  </a:lnTo>
                  <a:lnTo>
                    <a:pt x="146" y="454"/>
                  </a:lnTo>
                  <a:lnTo>
                    <a:pt x="141" y="474"/>
                  </a:lnTo>
                  <a:lnTo>
                    <a:pt x="181" y="492"/>
                  </a:lnTo>
                  <a:lnTo>
                    <a:pt x="179" y="502"/>
                  </a:lnTo>
                  <a:lnTo>
                    <a:pt x="163" y="511"/>
                  </a:lnTo>
                  <a:lnTo>
                    <a:pt x="149" y="509"/>
                  </a:lnTo>
                  <a:lnTo>
                    <a:pt x="140" y="489"/>
                  </a:lnTo>
                  <a:lnTo>
                    <a:pt x="135" y="510"/>
                  </a:lnTo>
                  <a:lnTo>
                    <a:pt x="111" y="528"/>
                  </a:lnTo>
                  <a:lnTo>
                    <a:pt x="86" y="564"/>
                  </a:lnTo>
                  <a:lnTo>
                    <a:pt x="87" y="570"/>
                  </a:lnTo>
                  <a:lnTo>
                    <a:pt x="88" y="585"/>
                  </a:lnTo>
                  <a:lnTo>
                    <a:pt x="88" y="597"/>
                  </a:lnTo>
                  <a:lnTo>
                    <a:pt x="85" y="606"/>
                  </a:lnTo>
                  <a:lnTo>
                    <a:pt x="76" y="638"/>
                  </a:lnTo>
                  <a:lnTo>
                    <a:pt x="98" y="665"/>
                  </a:lnTo>
                  <a:lnTo>
                    <a:pt x="116" y="673"/>
                  </a:lnTo>
                  <a:lnTo>
                    <a:pt x="134" y="663"/>
                  </a:lnTo>
                  <a:lnTo>
                    <a:pt x="145" y="678"/>
                  </a:lnTo>
                  <a:lnTo>
                    <a:pt x="155" y="677"/>
                  </a:lnTo>
                  <a:lnTo>
                    <a:pt x="168" y="694"/>
                  </a:lnTo>
                  <a:lnTo>
                    <a:pt x="168" y="713"/>
                  </a:lnTo>
                  <a:lnTo>
                    <a:pt x="149" y="748"/>
                  </a:lnTo>
                  <a:lnTo>
                    <a:pt x="148" y="768"/>
                  </a:lnTo>
                  <a:lnTo>
                    <a:pt x="151" y="784"/>
                  </a:lnTo>
                  <a:lnTo>
                    <a:pt x="111" y="787"/>
                  </a:lnTo>
                  <a:lnTo>
                    <a:pt x="106" y="806"/>
                  </a:lnTo>
                  <a:lnTo>
                    <a:pt x="105" y="838"/>
                  </a:lnTo>
                  <a:lnTo>
                    <a:pt x="75" y="847"/>
                  </a:lnTo>
                  <a:lnTo>
                    <a:pt x="62" y="856"/>
                  </a:lnTo>
                  <a:lnTo>
                    <a:pt x="58" y="868"/>
                  </a:lnTo>
                  <a:lnTo>
                    <a:pt x="35" y="884"/>
                  </a:lnTo>
                  <a:lnTo>
                    <a:pt x="31" y="896"/>
                  </a:lnTo>
                  <a:lnTo>
                    <a:pt x="18" y="904"/>
                  </a:lnTo>
                  <a:lnTo>
                    <a:pt x="3" y="906"/>
                  </a:lnTo>
                  <a:lnTo>
                    <a:pt x="0" y="918"/>
                  </a:lnTo>
                  <a:lnTo>
                    <a:pt x="1" y="945"/>
                  </a:lnTo>
                  <a:lnTo>
                    <a:pt x="13" y="953"/>
                  </a:lnTo>
                  <a:lnTo>
                    <a:pt x="45" y="949"/>
                  </a:lnTo>
                  <a:lnTo>
                    <a:pt x="67" y="967"/>
                  </a:lnTo>
                  <a:lnTo>
                    <a:pt x="68" y="1000"/>
                  </a:lnTo>
                  <a:lnTo>
                    <a:pt x="64" y="1016"/>
                  </a:lnTo>
                  <a:lnTo>
                    <a:pt x="96" y="1017"/>
                  </a:lnTo>
                  <a:lnTo>
                    <a:pt x="96" y="1033"/>
                  </a:lnTo>
                  <a:lnTo>
                    <a:pt x="109" y="1037"/>
                  </a:lnTo>
                  <a:lnTo>
                    <a:pt x="126" y="1041"/>
                  </a:lnTo>
                  <a:lnTo>
                    <a:pt x="138" y="1053"/>
                  </a:lnTo>
                  <a:lnTo>
                    <a:pt x="193" y="1091"/>
                  </a:lnTo>
                  <a:lnTo>
                    <a:pt x="216" y="1120"/>
                  </a:lnTo>
                  <a:lnTo>
                    <a:pt x="230" y="1104"/>
                  </a:lnTo>
                  <a:lnTo>
                    <a:pt x="242" y="1100"/>
                  </a:lnTo>
                  <a:lnTo>
                    <a:pt x="254" y="1102"/>
                  </a:lnTo>
                  <a:lnTo>
                    <a:pt x="257" y="1111"/>
                  </a:lnTo>
                  <a:lnTo>
                    <a:pt x="266" y="1125"/>
                  </a:lnTo>
                  <a:lnTo>
                    <a:pt x="283" y="1121"/>
                  </a:lnTo>
                  <a:lnTo>
                    <a:pt x="297" y="1125"/>
                  </a:lnTo>
                  <a:lnTo>
                    <a:pt x="308" y="1140"/>
                  </a:lnTo>
                  <a:lnTo>
                    <a:pt x="309" y="1156"/>
                  </a:lnTo>
                  <a:lnTo>
                    <a:pt x="319" y="1172"/>
                  </a:lnTo>
                  <a:lnTo>
                    <a:pt x="350" y="1193"/>
                  </a:lnTo>
                  <a:lnTo>
                    <a:pt x="368" y="1178"/>
                  </a:lnTo>
                  <a:lnTo>
                    <a:pt x="393" y="1172"/>
                  </a:lnTo>
                  <a:lnTo>
                    <a:pt x="412" y="1176"/>
                  </a:lnTo>
                  <a:lnTo>
                    <a:pt x="428" y="1196"/>
                  </a:lnTo>
                  <a:lnTo>
                    <a:pt x="441" y="1193"/>
                  </a:lnTo>
                  <a:lnTo>
                    <a:pt x="459" y="1197"/>
                  </a:lnTo>
                  <a:lnTo>
                    <a:pt x="472" y="1208"/>
                  </a:lnTo>
                  <a:lnTo>
                    <a:pt x="489" y="1204"/>
                  </a:lnTo>
                  <a:lnTo>
                    <a:pt x="502" y="1202"/>
                  </a:lnTo>
                  <a:lnTo>
                    <a:pt x="505" y="1197"/>
                  </a:lnTo>
                  <a:lnTo>
                    <a:pt x="517" y="1200"/>
                  </a:lnTo>
                  <a:lnTo>
                    <a:pt x="525" y="1198"/>
                  </a:lnTo>
                  <a:lnTo>
                    <a:pt x="539" y="1202"/>
                  </a:lnTo>
                  <a:lnTo>
                    <a:pt x="542" y="1198"/>
                  </a:lnTo>
                  <a:lnTo>
                    <a:pt x="557" y="1198"/>
                  </a:lnTo>
                  <a:lnTo>
                    <a:pt x="570" y="1189"/>
                  </a:lnTo>
                  <a:lnTo>
                    <a:pt x="540" y="1178"/>
                  </a:lnTo>
                  <a:lnTo>
                    <a:pt x="522" y="1186"/>
                  </a:lnTo>
                  <a:lnTo>
                    <a:pt x="511" y="1179"/>
                  </a:lnTo>
                  <a:lnTo>
                    <a:pt x="520" y="1174"/>
                  </a:lnTo>
                  <a:lnTo>
                    <a:pt x="517" y="1164"/>
                  </a:lnTo>
                  <a:lnTo>
                    <a:pt x="510" y="1162"/>
                  </a:lnTo>
                  <a:lnTo>
                    <a:pt x="505" y="1172"/>
                  </a:lnTo>
                  <a:lnTo>
                    <a:pt x="501" y="1170"/>
                  </a:lnTo>
                  <a:lnTo>
                    <a:pt x="494" y="1155"/>
                  </a:lnTo>
                  <a:lnTo>
                    <a:pt x="467" y="1139"/>
                  </a:lnTo>
                  <a:lnTo>
                    <a:pt x="462" y="1146"/>
                  </a:lnTo>
                  <a:lnTo>
                    <a:pt x="452" y="1131"/>
                  </a:lnTo>
                  <a:lnTo>
                    <a:pt x="458" y="1126"/>
                  </a:lnTo>
                  <a:lnTo>
                    <a:pt x="457" y="1115"/>
                  </a:lnTo>
                  <a:lnTo>
                    <a:pt x="469" y="1108"/>
                  </a:lnTo>
                  <a:lnTo>
                    <a:pt x="463" y="1097"/>
                  </a:lnTo>
                  <a:lnTo>
                    <a:pt x="445" y="1086"/>
                  </a:lnTo>
                  <a:lnTo>
                    <a:pt x="478" y="1068"/>
                  </a:lnTo>
                  <a:lnTo>
                    <a:pt x="490" y="1071"/>
                  </a:lnTo>
                  <a:lnTo>
                    <a:pt x="513" y="1049"/>
                  </a:lnTo>
                  <a:lnTo>
                    <a:pt x="534" y="1056"/>
                  </a:lnTo>
                  <a:lnTo>
                    <a:pt x="550" y="1053"/>
                  </a:lnTo>
                  <a:lnTo>
                    <a:pt x="561" y="1065"/>
                  </a:lnTo>
                  <a:lnTo>
                    <a:pt x="597" y="1027"/>
                  </a:lnTo>
                  <a:lnTo>
                    <a:pt x="615" y="1005"/>
                  </a:lnTo>
                  <a:lnTo>
                    <a:pt x="622" y="1021"/>
                  </a:lnTo>
                  <a:lnTo>
                    <a:pt x="644" y="1021"/>
                  </a:lnTo>
                  <a:lnTo>
                    <a:pt x="639" y="1008"/>
                  </a:lnTo>
                  <a:lnTo>
                    <a:pt x="654" y="1007"/>
                  </a:lnTo>
                  <a:lnTo>
                    <a:pt x="659" y="1021"/>
                  </a:lnTo>
                  <a:lnTo>
                    <a:pt x="657" y="1029"/>
                  </a:lnTo>
                  <a:lnTo>
                    <a:pt x="628" y="1038"/>
                  </a:lnTo>
                  <a:lnTo>
                    <a:pt x="661" y="1047"/>
                  </a:lnTo>
                  <a:lnTo>
                    <a:pt x="687" y="1029"/>
                  </a:lnTo>
                  <a:lnTo>
                    <a:pt x="694" y="1034"/>
                  </a:lnTo>
                  <a:lnTo>
                    <a:pt x="715" y="1033"/>
                  </a:lnTo>
                  <a:lnTo>
                    <a:pt x="723" y="1012"/>
                  </a:lnTo>
                  <a:lnTo>
                    <a:pt x="745" y="1011"/>
                  </a:lnTo>
                  <a:lnTo>
                    <a:pt x="735" y="996"/>
                  </a:lnTo>
                  <a:lnTo>
                    <a:pt x="763" y="977"/>
                  </a:lnTo>
                  <a:lnTo>
                    <a:pt x="755" y="959"/>
                  </a:lnTo>
                  <a:lnTo>
                    <a:pt x="766" y="958"/>
                  </a:lnTo>
                  <a:lnTo>
                    <a:pt x="775" y="955"/>
                  </a:lnTo>
                  <a:lnTo>
                    <a:pt x="776" y="983"/>
                  </a:lnTo>
                  <a:lnTo>
                    <a:pt x="791" y="980"/>
                  </a:lnTo>
                  <a:lnTo>
                    <a:pt x="791" y="973"/>
                  </a:lnTo>
                  <a:lnTo>
                    <a:pt x="803" y="975"/>
                  </a:lnTo>
                  <a:lnTo>
                    <a:pt x="809" y="963"/>
                  </a:lnTo>
                  <a:lnTo>
                    <a:pt x="823" y="987"/>
                  </a:lnTo>
                  <a:lnTo>
                    <a:pt x="833" y="987"/>
                  </a:lnTo>
                  <a:lnTo>
                    <a:pt x="828" y="974"/>
                  </a:lnTo>
                  <a:lnTo>
                    <a:pt x="840" y="977"/>
                  </a:lnTo>
                  <a:lnTo>
                    <a:pt x="848" y="972"/>
                  </a:lnTo>
                  <a:lnTo>
                    <a:pt x="854" y="987"/>
                  </a:lnTo>
                  <a:lnTo>
                    <a:pt x="866" y="996"/>
                  </a:lnTo>
                  <a:lnTo>
                    <a:pt x="879" y="995"/>
                  </a:lnTo>
                  <a:lnTo>
                    <a:pt x="901" y="1006"/>
                  </a:lnTo>
                  <a:lnTo>
                    <a:pt x="943" y="1018"/>
                  </a:lnTo>
                  <a:lnTo>
                    <a:pt x="943" y="1023"/>
                  </a:lnTo>
                  <a:lnTo>
                    <a:pt x="955" y="1032"/>
                  </a:lnTo>
                  <a:lnTo>
                    <a:pt x="962" y="1045"/>
                  </a:lnTo>
                  <a:lnTo>
                    <a:pt x="972" y="1041"/>
                  </a:lnTo>
                  <a:lnTo>
                    <a:pt x="1002" y="1043"/>
                  </a:lnTo>
                  <a:lnTo>
                    <a:pt x="999" y="1037"/>
                  </a:lnTo>
                  <a:lnTo>
                    <a:pt x="1034" y="1043"/>
                  </a:lnTo>
                  <a:lnTo>
                    <a:pt x="1049" y="1049"/>
                  </a:lnTo>
                  <a:lnTo>
                    <a:pt x="1055" y="1057"/>
                  </a:lnTo>
                  <a:lnTo>
                    <a:pt x="1061" y="1050"/>
                  </a:lnTo>
                  <a:lnTo>
                    <a:pt x="1083" y="1047"/>
                  </a:lnTo>
                  <a:lnTo>
                    <a:pt x="1081" y="1062"/>
                  </a:lnTo>
                  <a:lnTo>
                    <a:pt x="1114" y="1068"/>
                  </a:lnTo>
                  <a:lnTo>
                    <a:pt x="1125" y="1064"/>
                  </a:lnTo>
                  <a:lnTo>
                    <a:pt x="1122" y="1092"/>
                  </a:lnTo>
                  <a:lnTo>
                    <a:pt x="1131" y="1099"/>
                  </a:lnTo>
                  <a:lnTo>
                    <a:pt x="1175" y="1085"/>
                  </a:lnTo>
                  <a:lnTo>
                    <a:pt x="1191" y="1104"/>
                  </a:lnTo>
                  <a:lnTo>
                    <a:pt x="1197" y="1097"/>
                  </a:lnTo>
                  <a:lnTo>
                    <a:pt x="1213" y="1102"/>
                  </a:lnTo>
                  <a:lnTo>
                    <a:pt x="1226" y="1096"/>
                  </a:lnTo>
                  <a:lnTo>
                    <a:pt x="1226" y="1092"/>
                  </a:lnTo>
                  <a:lnTo>
                    <a:pt x="1237" y="1087"/>
                  </a:lnTo>
                  <a:lnTo>
                    <a:pt x="1240" y="1092"/>
                  </a:lnTo>
                  <a:lnTo>
                    <a:pt x="1229" y="1108"/>
                  </a:lnTo>
                  <a:lnTo>
                    <a:pt x="1241" y="1108"/>
                  </a:lnTo>
                  <a:lnTo>
                    <a:pt x="1256" y="1105"/>
                  </a:lnTo>
                  <a:lnTo>
                    <a:pt x="1269" y="1091"/>
                  </a:lnTo>
                  <a:lnTo>
                    <a:pt x="1275" y="1094"/>
                  </a:lnTo>
                  <a:lnTo>
                    <a:pt x="1280" y="1086"/>
                  </a:lnTo>
                  <a:lnTo>
                    <a:pt x="1308" y="1078"/>
                  </a:lnTo>
                  <a:lnTo>
                    <a:pt x="1305" y="1047"/>
                  </a:lnTo>
                  <a:lnTo>
                    <a:pt x="1320" y="1046"/>
                  </a:lnTo>
                  <a:lnTo>
                    <a:pt x="1330" y="1034"/>
                  </a:lnTo>
                  <a:lnTo>
                    <a:pt x="1339" y="1040"/>
                  </a:lnTo>
                  <a:lnTo>
                    <a:pt x="1349" y="1059"/>
                  </a:lnTo>
                  <a:lnTo>
                    <a:pt x="1370" y="1052"/>
                  </a:lnTo>
                  <a:lnTo>
                    <a:pt x="1400" y="1007"/>
                  </a:lnTo>
                  <a:lnTo>
                    <a:pt x="1427" y="1011"/>
                  </a:lnTo>
                  <a:lnTo>
                    <a:pt x="1448" y="1037"/>
                  </a:lnTo>
                  <a:lnTo>
                    <a:pt x="1451" y="1028"/>
                  </a:lnTo>
                  <a:lnTo>
                    <a:pt x="1459" y="1031"/>
                  </a:lnTo>
                  <a:lnTo>
                    <a:pt x="1468" y="1008"/>
                  </a:lnTo>
                  <a:lnTo>
                    <a:pt x="1478" y="1008"/>
                  </a:lnTo>
                  <a:lnTo>
                    <a:pt x="1478" y="997"/>
                  </a:lnTo>
                  <a:lnTo>
                    <a:pt x="1488" y="1007"/>
                  </a:lnTo>
                  <a:lnTo>
                    <a:pt x="1500" y="1002"/>
                  </a:lnTo>
                  <a:lnTo>
                    <a:pt x="1495" y="976"/>
                  </a:lnTo>
                  <a:lnTo>
                    <a:pt x="1508" y="983"/>
                  </a:lnTo>
                  <a:lnTo>
                    <a:pt x="1510" y="956"/>
                  </a:lnTo>
                  <a:lnTo>
                    <a:pt x="1513" y="946"/>
                  </a:lnTo>
                  <a:lnTo>
                    <a:pt x="1523" y="945"/>
                  </a:lnTo>
                  <a:lnTo>
                    <a:pt x="1529" y="933"/>
                  </a:lnTo>
                  <a:lnTo>
                    <a:pt x="1529" y="925"/>
                  </a:lnTo>
                  <a:lnTo>
                    <a:pt x="1527" y="914"/>
                  </a:lnTo>
                  <a:lnTo>
                    <a:pt x="1531" y="906"/>
                  </a:lnTo>
                  <a:lnTo>
                    <a:pt x="1564" y="901"/>
                  </a:lnTo>
                  <a:lnTo>
                    <a:pt x="1571" y="910"/>
                  </a:lnTo>
                  <a:lnTo>
                    <a:pt x="1580" y="898"/>
                  </a:lnTo>
                  <a:lnTo>
                    <a:pt x="1583" y="910"/>
                  </a:lnTo>
                  <a:lnTo>
                    <a:pt x="1606" y="902"/>
                  </a:lnTo>
                  <a:lnTo>
                    <a:pt x="1608" y="915"/>
                  </a:lnTo>
                  <a:lnTo>
                    <a:pt x="1620" y="912"/>
                  </a:lnTo>
                  <a:lnTo>
                    <a:pt x="1628" y="918"/>
                  </a:lnTo>
                  <a:lnTo>
                    <a:pt x="1639" y="908"/>
                  </a:lnTo>
                  <a:lnTo>
                    <a:pt x="1656" y="926"/>
                  </a:lnTo>
                  <a:lnTo>
                    <a:pt x="1658" y="914"/>
                  </a:lnTo>
                  <a:lnTo>
                    <a:pt x="1680" y="917"/>
                  </a:lnTo>
                  <a:lnTo>
                    <a:pt x="1687" y="892"/>
                  </a:lnTo>
                  <a:lnTo>
                    <a:pt x="1695" y="880"/>
                  </a:lnTo>
                  <a:lnTo>
                    <a:pt x="1701" y="888"/>
                  </a:lnTo>
                  <a:lnTo>
                    <a:pt x="1751" y="876"/>
                  </a:lnTo>
                  <a:lnTo>
                    <a:pt x="1759" y="881"/>
                  </a:lnTo>
                  <a:lnTo>
                    <a:pt x="1768" y="906"/>
                  </a:lnTo>
                  <a:lnTo>
                    <a:pt x="1780" y="902"/>
                  </a:lnTo>
                  <a:lnTo>
                    <a:pt x="1788" y="931"/>
                  </a:lnTo>
                  <a:lnTo>
                    <a:pt x="1786" y="934"/>
                  </a:lnTo>
                  <a:lnTo>
                    <a:pt x="1790" y="943"/>
                  </a:lnTo>
                  <a:lnTo>
                    <a:pt x="1798" y="939"/>
                  </a:lnTo>
                  <a:lnTo>
                    <a:pt x="1815" y="958"/>
                  </a:lnTo>
                  <a:lnTo>
                    <a:pt x="1795" y="1002"/>
                  </a:lnTo>
                  <a:lnTo>
                    <a:pt x="1825" y="996"/>
                  </a:lnTo>
                  <a:lnTo>
                    <a:pt x="1832" y="998"/>
                  </a:lnTo>
                  <a:lnTo>
                    <a:pt x="1850" y="989"/>
                  </a:lnTo>
                  <a:lnTo>
                    <a:pt x="1850" y="985"/>
                  </a:lnTo>
                  <a:lnTo>
                    <a:pt x="1868" y="976"/>
                  </a:lnTo>
                  <a:lnTo>
                    <a:pt x="1876" y="967"/>
                  </a:lnTo>
                  <a:lnTo>
                    <a:pt x="1892" y="968"/>
                  </a:lnTo>
                  <a:lnTo>
                    <a:pt x="1924" y="953"/>
                  </a:lnTo>
                  <a:lnTo>
                    <a:pt x="1943" y="952"/>
                  </a:lnTo>
                  <a:lnTo>
                    <a:pt x="1941" y="904"/>
                  </a:lnTo>
                  <a:lnTo>
                    <a:pt x="1926" y="892"/>
                  </a:lnTo>
                  <a:lnTo>
                    <a:pt x="1912" y="839"/>
                  </a:lnTo>
                  <a:lnTo>
                    <a:pt x="1911" y="810"/>
                  </a:lnTo>
                  <a:lnTo>
                    <a:pt x="1903" y="797"/>
                  </a:lnTo>
                  <a:lnTo>
                    <a:pt x="1899" y="779"/>
                  </a:lnTo>
                  <a:lnTo>
                    <a:pt x="1880" y="755"/>
                  </a:lnTo>
                  <a:lnTo>
                    <a:pt x="1880" y="737"/>
                  </a:lnTo>
                  <a:lnTo>
                    <a:pt x="1875" y="716"/>
                  </a:lnTo>
                  <a:lnTo>
                    <a:pt x="1874" y="681"/>
                  </a:lnTo>
                  <a:lnTo>
                    <a:pt x="1869" y="671"/>
                  </a:lnTo>
                  <a:lnTo>
                    <a:pt x="1857" y="662"/>
                  </a:lnTo>
                  <a:lnTo>
                    <a:pt x="1852" y="616"/>
                  </a:lnTo>
                  <a:lnTo>
                    <a:pt x="1837" y="618"/>
                  </a:lnTo>
                  <a:lnTo>
                    <a:pt x="1819" y="613"/>
                  </a:lnTo>
                  <a:lnTo>
                    <a:pt x="1821" y="605"/>
                  </a:lnTo>
                  <a:lnTo>
                    <a:pt x="1868" y="605"/>
                  </a:lnTo>
                  <a:lnTo>
                    <a:pt x="1882" y="601"/>
                  </a:lnTo>
                  <a:lnTo>
                    <a:pt x="1826" y="561"/>
                  </a:lnTo>
                  <a:lnTo>
                    <a:pt x="1804" y="581"/>
                  </a:lnTo>
                  <a:lnTo>
                    <a:pt x="1776" y="584"/>
                  </a:lnTo>
                  <a:lnTo>
                    <a:pt x="1791" y="618"/>
                  </a:lnTo>
                  <a:lnTo>
                    <a:pt x="1744" y="578"/>
                  </a:lnTo>
                  <a:lnTo>
                    <a:pt x="1731" y="574"/>
                  </a:lnTo>
                  <a:lnTo>
                    <a:pt x="1751" y="600"/>
                  </a:lnTo>
                  <a:lnTo>
                    <a:pt x="1728" y="589"/>
                  </a:lnTo>
                  <a:lnTo>
                    <a:pt x="1692" y="556"/>
                  </a:lnTo>
                  <a:lnTo>
                    <a:pt x="1663" y="531"/>
                  </a:lnTo>
                  <a:lnTo>
                    <a:pt x="1658" y="537"/>
                  </a:lnTo>
                  <a:lnTo>
                    <a:pt x="1646" y="523"/>
                  </a:lnTo>
                  <a:lnTo>
                    <a:pt x="1632" y="519"/>
                  </a:lnTo>
                  <a:lnTo>
                    <a:pt x="1611" y="501"/>
                  </a:lnTo>
                  <a:lnTo>
                    <a:pt x="1607" y="494"/>
                  </a:lnTo>
                  <a:lnTo>
                    <a:pt x="1615" y="485"/>
                  </a:lnTo>
                  <a:lnTo>
                    <a:pt x="1616" y="468"/>
                  </a:lnTo>
                  <a:lnTo>
                    <a:pt x="1641" y="447"/>
                  </a:lnTo>
                  <a:lnTo>
                    <a:pt x="1654" y="441"/>
                  </a:lnTo>
                  <a:lnTo>
                    <a:pt x="1642" y="424"/>
                  </a:lnTo>
                  <a:lnTo>
                    <a:pt x="1630" y="418"/>
                  </a:lnTo>
                  <a:lnTo>
                    <a:pt x="1615" y="392"/>
                  </a:lnTo>
                  <a:lnTo>
                    <a:pt x="1574" y="371"/>
                  </a:lnTo>
                  <a:lnTo>
                    <a:pt x="1577" y="348"/>
                  </a:lnTo>
                  <a:lnTo>
                    <a:pt x="1596" y="315"/>
                  </a:lnTo>
                  <a:lnTo>
                    <a:pt x="1597" y="296"/>
                  </a:lnTo>
                  <a:lnTo>
                    <a:pt x="1562" y="266"/>
                  </a:lnTo>
                  <a:lnTo>
                    <a:pt x="1546" y="260"/>
                  </a:lnTo>
                  <a:lnTo>
                    <a:pt x="1544" y="247"/>
                  </a:lnTo>
                  <a:lnTo>
                    <a:pt x="1552" y="233"/>
                  </a:lnTo>
                  <a:lnTo>
                    <a:pt x="1545" y="239"/>
                  </a:lnTo>
                  <a:lnTo>
                    <a:pt x="1544" y="236"/>
                  </a:lnTo>
                  <a:lnTo>
                    <a:pt x="1513" y="259"/>
                  </a:lnTo>
                  <a:lnTo>
                    <a:pt x="1487" y="269"/>
                  </a:lnTo>
                  <a:lnTo>
                    <a:pt x="1449" y="275"/>
                  </a:lnTo>
                  <a:lnTo>
                    <a:pt x="1429" y="285"/>
                  </a:lnTo>
                  <a:lnTo>
                    <a:pt x="1432" y="300"/>
                  </a:lnTo>
                  <a:lnTo>
                    <a:pt x="1438" y="307"/>
                  </a:lnTo>
                  <a:lnTo>
                    <a:pt x="1431" y="310"/>
                  </a:lnTo>
                  <a:lnTo>
                    <a:pt x="1429" y="328"/>
                  </a:lnTo>
                  <a:lnTo>
                    <a:pt x="1417" y="310"/>
                  </a:lnTo>
                  <a:lnTo>
                    <a:pt x="1416" y="303"/>
                  </a:lnTo>
                  <a:close/>
                </a:path>
              </a:pathLst>
            </a:custGeom>
            <a:solidFill>
              <a:srgbClr val="006F9E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635000" y="2481264"/>
              <a:ext cx="2956556" cy="3099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de-DE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MECKLENBURG-VORPOMMERN</a:t>
              </a: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3016250" y="1531938"/>
            <a:ext cx="295275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Shared</a:t>
            </a:r>
            <a:r>
              <a:rPr lang="de-D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de-D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Services</a:t>
            </a:r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Ausgangspunkt - die E-</a:t>
            </a:r>
            <a:r>
              <a:rPr lang="de-DE" dirty="0" err="1" smtClean="0"/>
              <a:t>Government</a:t>
            </a:r>
            <a:r>
              <a:rPr lang="de-DE" dirty="0" smtClean="0"/>
              <a:t>-Basisinfrastruktur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12" y="1069975"/>
            <a:ext cx="8347165" cy="525303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de-DE" b="1" dirty="0" smtClean="0"/>
              <a:t>MASTERPLAN: </a:t>
            </a:r>
            <a:r>
              <a:rPr lang="de-DE" dirty="0" smtClean="0"/>
              <a:t>verabschiedet 2004 von </a:t>
            </a:r>
            <a:br>
              <a:rPr lang="de-DE" dirty="0" smtClean="0"/>
            </a:br>
            <a:r>
              <a:rPr lang="de-DE" dirty="0" smtClean="0"/>
              <a:t>der Landesregierung; Hauptziele u. a. </a:t>
            </a:r>
            <a:br>
              <a:rPr lang="de-DE" dirty="0" smtClean="0"/>
            </a:br>
            <a:r>
              <a:rPr lang="de-DE" dirty="0" smtClean="0"/>
              <a:t>Aufbau einer E-</a:t>
            </a:r>
            <a:r>
              <a:rPr lang="de-DE" dirty="0" err="1" smtClean="0"/>
              <a:t>Government</a:t>
            </a:r>
            <a:r>
              <a:rPr lang="de-DE" dirty="0" smtClean="0"/>
              <a:t>-Basisinfrastruktur in M-V </a:t>
            </a:r>
            <a:br>
              <a:rPr lang="de-DE" dirty="0" smtClean="0"/>
            </a:br>
            <a:r>
              <a:rPr lang="de-DE" dirty="0" smtClean="0"/>
              <a:t>(IM + DVZ)</a:t>
            </a:r>
          </a:p>
          <a:p>
            <a:pPr>
              <a:spcBef>
                <a:spcPts val="1000"/>
              </a:spcBef>
            </a:pPr>
            <a:r>
              <a:rPr lang="de-DE" b="1" dirty="0" smtClean="0"/>
              <a:t>INFRASTRUKTUR:</a:t>
            </a:r>
            <a:r>
              <a:rPr lang="de-DE" dirty="0" smtClean="0"/>
              <a:t> Basiskomponenten und</a:t>
            </a:r>
            <a:br>
              <a:rPr lang="de-DE" dirty="0" smtClean="0"/>
            </a:br>
            <a:r>
              <a:rPr lang="de-DE" dirty="0" smtClean="0"/>
              <a:t>-dienste stehen Landesverwaltung, </a:t>
            </a:r>
            <a:br>
              <a:rPr lang="de-DE" dirty="0" smtClean="0"/>
            </a:br>
            <a:r>
              <a:rPr lang="de-DE" dirty="0" smtClean="0"/>
              <a:t>kommunalen Gebietskörperschaften und </a:t>
            </a:r>
            <a:br>
              <a:rPr lang="de-DE" dirty="0" smtClean="0"/>
            </a:br>
            <a:r>
              <a:rPr lang="de-DE" dirty="0" smtClean="0"/>
              <a:t>Verwaltungen gleichermaßen zur Verfügung </a:t>
            </a:r>
          </a:p>
          <a:p>
            <a:pPr>
              <a:spcBef>
                <a:spcPts val="1000"/>
              </a:spcBef>
              <a:defRPr/>
            </a:pPr>
            <a:r>
              <a:rPr lang="de-DE" b="1" dirty="0" smtClean="0"/>
              <a:t>KOOP-EGOV:</a:t>
            </a:r>
            <a:r>
              <a:rPr lang="de-DE" dirty="0" smtClean="0"/>
              <a:t> Rahmenvereinbarung zwischen dem Land M-V- und den kommunalen Spitzenverbänden</a:t>
            </a:r>
          </a:p>
          <a:p>
            <a:pPr lvl="1">
              <a:spcBef>
                <a:spcPts val="1000"/>
              </a:spcBef>
              <a:defRPr/>
            </a:pPr>
            <a:r>
              <a:rPr lang="de-DE" sz="1800" dirty="0" smtClean="0"/>
              <a:t>Ziel: Aufbau einer komplexen, bürgerfreundlichen E-</a:t>
            </a:r>
            <a:r>
              <a:rPr lang="de-DE" sz="1800" dirty="0" err="1" smtClean="0"/>
              <a:t>Government</a:t>
            </a:r>
            <a:r>
              <a:rPr lang="de-DE" sz="1800" dirty="0" smtClean="0"/>
              <a:t>-Struktur</a:t>
            </a:r>
          </a:p>
          <a:p>
            <a:pPr lvl="1">
              <a:spcBef>
                <a:spcPts val="1000"/>
              </a:spcBef>
              <a:defRPr/>
            </a:pPr>
            <a:r>
              <a:rPr lang="de-DE" sz="1800" dirty="0" smtClean="0"/>
              <a:t>Vereinbarung zur kostenfreien </a:t>
            </a:r>
            <a:r>
              <a:rPr lang="de-DE" sz="1800" dirty="0" err="1" smtClean="0"/>
              <a:t>Mitnutzung</a:t>
            </a:r>
            <a:r>
              <a:rPr lang="de-DE" sz="1800" dirty="0" smtClean="0"/>
              <a:t> durch Kommunen im Rahmen der gemeinsamen E-</a:t>
            </a:r>
            <a:r>
              <a:rPr lang="de-DE" sz="1800" dirty="0" err="1" smtClean="0"/>
              <a:t>Government</a:t>
            </a:r>
            <a:r>
              <a:rPr lang="de-DE" sz="1800" dirty="0" smtClean="0"/>
              <a:t>-Initiative (2003/2007)</a:t>
            </a:r>
          </a:p>
          <a:p>
            <a:pPr>
              <a:spcBef>
                <a:spcPts val="1000"/>
              </a:spcBef>
            </a:pPr>
            <a:r>
              <a:rPr lang="de-DE" b="1" dirty="0" smtClean="0"/>
              <a:t>BETRIEB: </a:t>
            </a:r>
            <a:r>
              <a:rPr lang="de-DE" dirty="0" smtClean="0"/>
              <a:t>der technische Betrieb erfolgt zentral in der DVZ M-V GmbH;  wird hier für alle Ministerien, Landes- und Kommunaleinrichtungen bereitgestellt </a:t>
            </a:r>
          </a:p>
          <a:p>
            <a:pPr>
              <a:spcBef>
                <a:spcPts val="1200"/>
              </a:spcBef>
            </a:pPr>
            <a:endParaRPr lang="de-DE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05.05.2010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1783" y="1082676"/>
            <a:ext cx="2952491" cy="2212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0" descr="+ CN-LAVINE-Karte_LAND_10.12.2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26"/>
            <a:ext cx="91440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f der gleichen Seite des Rechtecks liegende Ecken abrunden 8"/>
          <p:cNvSpPr/>
          <p:nvPr/>
        </p:nvSpPr>
        <p:spPr>
          <a:xfrm rot="16200000">
            <a:off x="4885257" y="1665804"/>
            <a:ext cx="4625975" cy="3891515"/>
          </a:xfrm>
          <a:prstGeom prst="round2SameRect">
            <a:avLst>
              <a:gd name="adj1" fmla="val 9382"/>
              <a:gd name="adj2" fmla="val 0"/>
            </a:avLst>
          </a:prstGeom>
          <a:solidFill>
            <a:srgbClr val="287DA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dirty="0" smtClean="0">
                <a:latin typeface="Arial" charset="0"/>
                <a:cs typeface="Arial" charset="0"/>
              </a:rPr>
              <a:t>Ein sicheres Netz für die Verwaltung in M-V…</a:t>
            </a:r>
          </a:p>
        </p:txBody>
      </p:sp>
      <p:sp>
        <p:nvSpPr>
          <p:cNvPr id="18438" name="Foliennummernplatzhalt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882532-7D1D-4E59-B428-FFF2214F1D2A}" type="slidenum">
              <a:rPr lang="de-DE" smtClean="0">
                <a:latin typeface="Arial" charset="0"/>
                <a:cs typeface="Arial" charset="0"/>
              </a:rPr>
              <a:pPr>
                <a:defRPr/>
              </a:pPr>
              <a:t>14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/>
          </a:p>
        </p:txBody>
      </p:sp>
      <p:sp>
        <p:nvSpPr>
          <p:cNvPr id="139268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5376863" y="1530350"/>
            <a:ext cx="3767137" cy="4254500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eine standardisierte </a:t>
            </a: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Kommunikations-</a:t>
            </a:r>
            <a:b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e-DE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infrastruktur</a:t>
            </a: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für die gesamte öffentliche </a:t>
            </a:r>
            <a:b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Verwaltung in Mecklenburg-Vorpommern</a:t>
            </a:r>
          </a:p>
          <a:p>
            <a:pPr marL="180975" indent="-180975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Realisierung unterschiedlicher </a:t>
            </a:r>
            <a:b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Sicherheitsniveaus (Polizei, Finanzen, Justiz, Landesbehörden, </a:t>
            </a:r>
            <a:b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Kommunen …)</a:t>
            </a:r>
          </a:p>
          <a:p>
            <a:pPr marL="180975" indent="-180975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Grundlage für … </a:t>
            </a:r>
          </a:p>
          <a:p>
            <a:pPr marL="542925" lvl="1" indent="-277813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Managed</a:t>
            </a: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Services</a:t>
            </a:r>
          </a:p>
          <a:p>
            <a:pPr marL="542925" lvl="1" indent="-277813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Shared</a:t>
            </a: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Service Center</a:t>
            </a:r>
          </a:p>
          <a:p>
            <a:pPr marL="542925" lvl="1" indent="-277813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Kooperatives </a:t>
            </a:r>
            <a:r>
              <a:rPr lang="de-DE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eGovernment</a:t>
            </a:r>
            <a:endParaRPr lang="de-DE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lvl="1" indent="-277813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SzPct val="150000"/>
            </a:pPr>
            <a:r>
              <a:rPr lang="de-DE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Verwaltungsübergreifende Prozesse</a:t>
            </a:r>
          </a:p>
        </p:txBody>
      </p:sp>
      <p:sp>
        <p:nvSpPr>
          <p:cNvPr id="10" name="Ellipse 9"/>
          <p:cNvSpPr/>
          <p:nvPr/>
        </p:nvSpPr>
        <p:spPr>
          <a:xfrm>
            <a:off x="1068806" y="3278336"/>
            <a:ext cx="2071480" cy="2071480"/>
          </a:xfrm>
          <a:prstGeom prst="ellipse">
            <a:avLst/>
          </a:prstGeom>
          <a:noFill/>
          <a:ln w="165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der IT-Landschaft in M-V…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05.05.2010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Hubert Ludwig, „eGovernance" – MÜNCHNER KREIS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612357" y="2542100"/>
            <a:ext cx="15113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C2D7"/>
              </a:gs>
              <a:gs pos="50000">
                <a:schemeClr val="bg1"/>
              </a:gs>
              <a:gs pos="100000">
                <a:srgbClr val="A4C2D7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4C2D7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091532" y="2551625"/>
            <a:ext cx="15113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C2D7"/>
              </a:gs>
              <a:gs pos="50000">
                <a:schemeClr val="bg1"/>
              </a:gs>
              <a:gs pos="100000">
                <a:srgbClr val="A4C2D7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4C2D7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IP-</a:t>
            </a:r>
            <a:b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Telefonie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70707" y="2551625"/>
            <a:ext cx="15113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C2D7"/>
              </a:gs>
              <a:gs pos="50000">
                <a:schemeClr val="bg1"/>
              </a:gs>
              <a:gs pos="100000">
                <a:srgbClr val="A4C2D7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A4C2D7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de-DE" sz="1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IT-Grundsystem</a:t>
            </a:r>
            <a:endParaRPr lang="de-DE" sz="13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573882" y="3085025"/>
            <a:ext cx="4551363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4C2D7"/>
              </a:gs>
              <a:gs pos="50000">
                <a:schemeClr val="bg1"/>
              </a:gs>
              <a:gs pos="100000">
                <a:srgbClr val="A4C2D7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50800" h="13500" prst="angle"/>
            <a:bevelB w="13500" h="13500" prst="angle"/>
            <a:extrusionClr>
              <a:srgbClr val="A4C2D7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LAN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561182" y="3615250"/>
            <a:ext cx="4570413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87DA8"/>
              </a:gs>
              <a:gs pos="50000">
                <a:schemeClr val="bg1"/>
              </a:gs>
              <a:gs pos="100000">
                <a:srgbClr val="287DA8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50800" h="13500" prst="angle"/>
            <a:bevelB w="13500" h="13500" prst="angle"/>
            <a:extrusionClr>
              <a:srgbClr val="287DA8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Verwaltungsnetz CN LAVINE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612357" y="4145475"/>
            <a:ext cx="15113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C900"/>
              </a:gs>
              <a:gs pos="50000">
                <a:schemeClr val="bg1"/>
              </a:gs>
              <a:gs pos="100000">
                <a:srgbClr val="DDC900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DDC900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3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eGov</a:t>
            </a: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-Basis-</a:t>
            </a:r>
          </a:p>
          <a:p>
            <a:pPr algn="ctr">
              <a:lnSpc>
                <a:spcPct val="80000"/>
              </a:lnSpc>
            </a:pPr>
            <a:r>
              <a:rPr lang="de-DE" sz="13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komponenten</a:t>
            </a:r>
            <a:endParaRPr lang="de-DE" sz="13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085182" y="4145475"/>
            <a:ext cx="15113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87DA8"/>
              </a:gs>
              <a:gs pos="50000">
                <a:schemeClr val="bg1"/>
              </a:gs>
              <a:gs pos="100000">
                <a:srgbClr val="287DA8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50800" h="13500" prst="angle"/>
            <a:bevelB w="13500" h="13500" prst="angle"/>
            <a:extrusionClr>
              <a:srgbClr val="287DA8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Fachverfahren</a:t>
            </a:r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107657" y="1256225"/>
            <a:ext cx="2509838" cy="2333625"/>
            <a:chOff x="3987" y="857"/>
            <a:chExt cx="1581" cy="1452"/>
          </a:xfrm>
          <a:blipFill>
            <a:blip r:embed="rId2"/>
            <a:stretch>
              <a:fillRect/>
            </a:stretch>
          </a:blipFill>
        </p:grpSpPr>
        <p:sp>
          <p:nvSpPr>
            <p:cNvPr id="21" name="PubL"/>
            <p:cNvSpPr>
              <a:spLocks noEditPoints="1" noChangeArrowheads="1"/>
            </p:cNvSpPr>
            <p:nvPr/>
          </p:nvSpPr>
          <p:spPr bwMode="auto">
            <a:xfrm rot="10800000">
              <a:off x="3987" y="857"/>
              <a:ext cx="1581" cy="1452"/>
            </a:xfrm>
            <a:custGeom>
              <a:avLst/>
              <a:gdLst>
                <a:gd name="G0" fmla="+- 0 0 0"/>
                <a:gd name="G1" fmla="*/ 11448 1 2"/>
                <a:gd name="G2" fmla="+- 11448 0 0"/>
                <a:gd name="G3" fmla="+- 11246 0 0"/>
                <a:gd name="G4" fmla="*/ 11246 1 2"/>
                <a:gd name="G5" fmla="+- 10800 G4 0"/>
                <a:gd name="T0" fmla="*/ 5724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6423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1246"/>
                  </a:lnTo>
                  <a:lnTo>
                    <a:pt x="11448" y="11246"/>
                  </a:lnTo>
                  <a:lnTo>
                    <a:pt x="11448" y="0"/>
                  </a:lnTo>
                  <a:close/>
                </a:path>
              </a:pathLst>
            </a:custGeom>
            <a:grpFill/>
            <a:ln w="38100" algn="ctr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rot="10800000" wrap="none" lIns="108000" tIns="108000" rIns="0" bIns="0" anchor="ctr">
              <a:flatTx/>
            </a:bodyPr>
            <a:lstStyle/>
            <a:p>
              <a:pPr algn="ctr"/>
              <a:endParaRPr lang="de-DE" sz="200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178" y="1107"/>
              <a:ext cx="1248" cy="24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de-DE" sz="2000" b="1" spc="50" dirty="0">
                  <a:ln w="11430"/>
                  <a:gradFill>
                    <a:gsLst>
                      <a:gs pos="25000">
                        <a:srgbClr val="006F9E"/>
                      </a:gs>
                      <a:gs pos="100000">
                        <a:srgbClr val="006F9E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IT-Sicherheit</a:t>
              </a:r>
            </a:p>
          </p:txBody>
        </p:sp>
      </p:grpSp>
      <p:sp>
        <p:nvSpPr>
          <p:cNvPr id="20" name="PubL"/>
          <p:cNvSpPr>
            <a:spLocks noEditPoints="1" noChangeArrowheads="1"/>
          </p:cNvSpPr>
          <p:nvPr/>
        </p:nvSpPr>
        <p:spPr bwMode="auto">
          <a:xfrm rot="16200000">
            <a:off x="6239240" y="3495220"/>
            <a:ext cx="2257425" cy="2498707"/>
          </a:xfrm>
          <a:custGeom>
            <a:avLst/>
            <a:gdLst>
              <a:gd name="G0" fmla="+- 0 0 0"/>
              <a:gd name="G1" fmla="*/ 10982 1 2"/>
              <a:gd name="G2" fmla="+- 10982 0 0"/>
              <a:gd name="G3" fmla="+- 10074 0 0"/>
              <a:gd name="G4" fmla="*/ 10074 1 2"/>
              <a:gd name="G5" fmla="+- 10800 G4 0"/>
              <a:gd name="T0" fmla="*/ 5491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58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074"/>
                </a:lnTo>
                <a:lnTo>
                  <a:pt x="10982" y="10074"/>
                </a:lnTo>
                <a:lnTo>
                  <a:pt x="10982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38100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vert="eaVert" wrap="none" lIns="108000" tIns="108000" rIns="0" bIns="0" anchor="ctr">
            <a:flatTx/>
          </a:bodyPr>
          <a:lstStyle/>
          <a:p>
            <a:pPr algn="ctr"/>
            <a:endParaRPr lang="de-DE" sz="20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2562770" y="4155000"/>
            <a:ext cx="1511300" cy="468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87DA8"/>
              </a:gs>
              <a:gs pos="50000">
                <a:schemeClr val="bg1"/>
              </a:gs>
              <a:gs pos="100000">
                <a:srgbClr val="287DA8"/>
              </a:gs>
            </a:gsLst>
            <a:lin ang="5400000" scaled="1"/>
          </a:gradFill>
          <a:ln w="12700" algn="ctr">
            <a:round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287DA8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Zentrale Dienste</a:t>
            </a:r>
          </a:p>
          <a:p>
            <a:pPr algn="ctr">
              <a:lnSpc>
                <a:spcPct val="80000"/>
              </a:lnSpc>
            </a:pPr>
            <a:r>
              <a:rPr lang="de-DE" sz="13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(Groupware)</a:t>
            </a: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075282" y="1246700"/>
            <a:ext cx="2543175" cy="2295525"/>
            <a:chOff x="818" y="859"/>
            <a:chExt cx="1602" cy="1446"/>
          </a:xfrm>
          <a:blipFill>
            <a:blip r:embed="rId2"/>
            <a:stretch>
              <a:fillRect/>
            </a:stretch>
          </a:blipFill>
        </p:grpSpPr>
        <p:sp>
          <p:nvSpPr>
            <p:cNvPr id="15" name="PubL"/>
            <p:cNvSpPr>
              <a:spLocks noEditPoints="1" noChangeArrowheads="1"/>
            </p:cNvSpPr>
            <p:nvPr/>
          </p:nvSpPr>
          <p:spPr bwMode="auto">
            <a:xfrm rot="5400000">
              <a:off x="896" y="781"/>
              <a:ext cx="1446" cy="1602"/>
            </a:xfrm>
            <a:custGeom>
              <a:avLst/>
              <a:gdLst>
                <a:gd name="G0" fmla="+- 0 0 0"/>
                <a:gd name="G1" fmla="*/ 10709 1 2"/>
                <a:gd name="G2" fmla="+- 10709 0 0"/>
                <a:gd name="G3" fmla="+- 9919 0 0"/>
                <a:gd name="G4" fmla="*/ 9919 1 2"/>
                <a:gd name="G5" fmla="+- 10800 G4 0"/>
                <a:gd name="T0" fmla="*/ 5355 w 21600"/>
                <a:gd name="T1" fmla="*/ 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576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0 w 21600"/>
                <a:gd name="T13" fmla="*/ G3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9919"/>
                  </a:lnTo>
                  <a:lnTo>
                    <a:pt x="10709" y="9919"/>
                  </a:lnTo>
                  <a:lnTo>
                    <a:pt x="10709" y="0"/>
                  </a:lnTo>
                  <a:close/>
                </a:path>
              </a:pathLst>
            </a:custGeom>
            <a:grpFill/>
            <a:ln w="38100" algn="ctr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rot="10800000" vert="eaVert" wrap="none" lIns="108000" tIns="108000" rIns="0" bIns="0" anchor="ctr">
              <a:flatTx/>
            </a:bodyPr>
            <a:lstStyle/>
            <a:p>
              <a:pPr algn="ctr"/>
              <a:endParaRPr lang="de-DE" sz="200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959" y="1097"/>
              <a:ext cx="1344" cy="25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de-DE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</a:rPr>
                <a:t>IT-Management</a:t>
              </a:r>
            </a:p>
          </p:txBody>
        </p:sp>
      </p:grpSp>
      <p:sp>
        <p:nvSpPr>
          <p:cNvPr id="17" name="PubL"/>
          <p:cNvSpPr>
            <a:spLocks noEditPoints="1" noChangeArrowheads="1"/>
          </p:cNvSpPr>
          <p:nvPr/>
        </p:nvSpPr>
        <p:spPr bwMode="auto">
          <a:xfrm>
            <a:off x="1076379" y="3563491"/>
            <a:ext cx="2550705" cy="2257425"/>
          </a:xfrm>
          <a:custGeom>
            <a:avLst/>
            <a:gdLst>
              <a:gd name="G0" fmla="+- 0 0 0"/>
              <a:gd name="G1" fmla="*/ 11600 1 2"/>
              <a:gd name="G2" fmla="+- 11600 0 0"/>
              <a:gd name="G3" fmla="+- 10709 0 0"/>
              <a:gd name="G4" fmla="*/ 10709 1 2"/>
              <a:gd name="G5" fmla="+- 10800 G4 0"/>
              <a:gd name="T0" fmla="*/ 5800 w 21600"/>
              <a:gd name="T1" fmla="*/ 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615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G3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709"/>
                </a:lnTo>
                <a:lnTo>
                  <a:pt x="11600" y="10709"/>
                </a:lnTo>
                <a:lnTo>
                  <a:pt x="1160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38100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lIns="108000" tIns="108000" rIns="0" bIns="0" anchor="ctr">
            <a:flatTx/>
          </a:bodyPr>
          <a:lstStyle/>
          <a:p>
            <a:pPr algn="ctr"/>
            <a:endParaRPr lang="de-DE" sz="2000">
              <a:solidFill>
                <a:srgbClr val="80808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Vision 2007 …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Zur Umsetzung der EG-Dienstleistungsrichtlinie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„Bund, Länder und Gemeinden stehen hier vor einer gewaltigen Herausforderung. Wir werden sie kaum im alten </a:t>
            </a:r>
            <a:r>
              <a:rPr lang="de-DE" b="1" dirty="0" smtClean="0">
                <a:solidFill>
                  <a:srgbClr val="DA1420"/>
                </a:solidFill>
                <a:latin typeface="Arial" pitchFamily="34" charset="0"/>
                <a:cs typeface="Arial" pitchFamily="34" charset="0"/>
              </a:rPr>
              <a:t>zuständigkeitsorientierten Denken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verhaftet, sondern nur mit </a:t>
            </a:r>
            <a:r>
              <a:rPr lang="de-DE" b="1" dirty="0" smtClean="0">
                <a:solidFill>
                  <a:srgbClr val="DA1420"/>
                </a:solidFill>
                <a:latin typeface="Arial" pitchFamily="34" charset="0"/>
                <a:cs typeface="Arial" pitchFamily="34" charset="0"/>
              </a:rPr>
              <a:t>prozessorientiertem Weitblick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meistern können.“</a:t>
            </a:r>
          </a:p>
          <a:p>
            <a:pPr marL="0" indent="0">
              <a:buNone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„Hier wird sich ein geradezu revolutionärer Wandel vollziehen. 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Die Richtlinie wird in dieser Republik unser </a:t>
            </a:r>
            <a:r>
              <a:rPr lang="de-DE" b="1" dirty="0" smtClean="0">
                <a:solidFill>
                  <a:srgbClr val="DA1420"/>
                </a:solidFill>
                <a:latin typeface="Arial" pitchFamily="34" charset="0"/>
                <a:cs typeface="Arial" pitchFamily="34" charset="0"/>
              </a:rPr>
              <a:t>gesamtes Verwaltungsdenken vor völlig neue Aufgaben</a:t>
            </a:r>
            <a:r>
              <a:rPr lang="de-DE" dirty="0" smtClean="0">
                <a:solidFill>
                  <a:srgbClr val="DA14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stellen.“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de-D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Staatssekretär Johann </a:t>
            </a:r>
            <a:r>
              <a:rPr lang="de-DE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Hahlen</a:t>
            </a:r>
            <a:r>
              <a:rPr lang="de-D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BMI, in einem Interview im Behörden Spiegel, Januar 2007)</a:t>
            </a:r>
          </a:p>
          <a:p>
            <a:pPr marL="0" indent="0"/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460690" y="1991833"/>
            <a:ext cx="2592000" cy="4306186"/>
          </a:xfrm>
          <a:prstGeom prst="rect">
            <a:avLst/>
          </a:prstGeom>
          <a:solidFill>
            <a:srgbClr val="00993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212957" y="1959937"/>
            <a:ext cx="2601433" cy="4306186"/>
          </a:xfrm>
          <a:prstGeom prst="rect">
            <a:avLst/>
          </a:prstGeom>
          <a:solidFill>
            <a:srgbClr val="CC33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3381152" y="1977656"/>
            <a:ext cx="2592000" cy="4306186"/>
          </a:xfrm>
          <a:prstGeom prst="rect">
            <a:avLst/>
          </a:prstGeom>
          <a:solidFill>
            <a:srgbClr val="287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el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tabLst>
                <a:tab pos="1073150" algn="l"/>
              </a:tabLst>
            </a:pPr>
            <a:r>
              <a:rPr lang="de-DE" dirty="0"/>
              <a:t>Ausgangssituation für die Umsetzung </a:t>
            </a:r>
            <a:r>
              <a:rPr lang="de-DE" dirty="0" smtClean="0"/>
              <a:t>…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8A4F-5570-421D-BB91-15BE216120D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7" name="Datumsplatzhalter 36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05.05.2010</a:t>
            </a:r>
            <a:endParaRPr lang="de-DE"/>
          </a:p>
        </p:txBody>
      </p:sp>
      <p:sp>
        <p:nvSpPr>
          <p:cNvPr id="39" name="Fußzeilenplatzhalter 38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Hubert Ludwig, „eGovernance" – MÜNCHNER KREIS </a:t>
            </a:r>
            <a:endParaRPr lang="de-DE"/>
          </a:p>
        </p:txBody>
      </p:sp>
      <p:sp>
        <p:nvSpPr>
          <p:cNvPr id="4" name="Textfeld 9"/>
          <p:cNvSpPr txBox="1">
            <a:spLocks noChangeArrowheads="1"/>
          </p:cNvSpPr>
          <p:nvPr/>
        </p:nvSpPr>
        <p:spPr bwMode="auto">
          <a:xfrm>
            <a:off x="468313" y="1266113"/>
            <a:ext cx="2592000" cy="338554"/>
          </a:xfrm>
          <a:prstGeom prst="rect">
            <a:avLst/>
          </a:prstGeom>
          <a:solidFill>
            <a:srgbClr val="009932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Wirtschaftskammern</a:t>
            </a: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6210422" y="1266113"/>
            <a:ext cx="2592000" cy="338554"/>
          </a:xfrm>
          <a:prstGeom prst="rect">
            <a:avLst/>
          </a:prstGeom>
          <a:solidFill>
            <a:srgbClr val="CC33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Zuständige Behörden</a:t>
            </a: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7449459" y="2182654"/>
            <a:ext cx="1296000" cy="60529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Landes-</a:t>
            </a:r>
          </a:p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verbände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3423684" y="4352659"/>
            <a:ext cx="3942333" cy="86177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de-DE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</a:t>
            </a: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Basisinfrastruktur</a:t>
            </a:r>
          </a:p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Landes M-V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7437164" y="4352660"/>
            <a:ext cx="1296000" cy="86177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Kompo-nenten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26281" y="4338083"/>
            <a:ext cx="1132398" cy="111825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Gemeins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strukturen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0"/>
          <p:cNvSpPr txBox="1">
            <a:spLocks noChangeArrowheads="1"/>
          </p:cNvSpPr>
          <p:nvPr/>
        </p:nvSpPr>
        <p:spPr bwMode="auto">
          <a:xfrm>
            <a:off x="3378818" y="1266113"/>
            <a:ext cx="2592000" cy="338554"/>
          </a:xfrm>
          <a:prstGeom prst="rect">
            <a:avLst/>
          </a:prstGeom>
          <a:solidFill>
            <a:srgbClr val="287DA8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</a:t>
            </a: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0"/>
          <p:cNvSpPr txBox="1">
            <a:spLocks noChangeArrowheads="1"/>
          </p:cNvSpPr>
          <p:nvPr/>
        </p:nvSpPr>
        <p:spPr bwMode="auto">
          <a:xfrm>
            <a:off x="1761663" y="1640847"/>
            <a:ext cx="1296000" cy="338554"/>
          </a:xfrm>
          <a:prstGeom prst="rect">
            <a:avLst/>
          </a:prstGeom>
          <a:solidFill>
            <a:srgbClr val="009932"/>
          </a:solidFill>
          <a:ln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HWK (2)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10"/>
          <p:cNvSpPr txBox="1">
            <a:spLocks noChangeArrowheads="1"/>
          </p:cNvSpPr>
          <p:nvPr/>
        </p:nvSpPr>
        <p:spPr bwMode="auto">
          <a:xfrm>
            <a:off x="468311" y="1643050"/>
            <a:ext cx="1296000" cy="338554"/>
          </a:xfrm>
          <a:prstGeom prst="rect">
            <a:avLst/>
          </a:prstGeom>
          <a:solidFill>
            <a:srgbClr val="009932"/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IHK (3)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534667" y="2150758"/>
            <a:ext cx="1152000" cy="60529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Kammer-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verbände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521478" y="3509743"/>
            <a:ext cx="1152000" cy="60529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rIns="3600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Fraunhofer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Fokus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536035" y="2830251"/>
            <a:ext cx="1152000" cy="60529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IT-Dienst-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leister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215042" y="1662113"/>
            <a:ext cx="2592000" cy="338554"/>
          </a:xfrm>
          <a:prstGeom prst="rect">
            <a:avLst/>
          </a:prstGeom>
          <a:solidFill>
            <a:srgbClr val="CC33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Kommunen (131)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1757012" y="3520365"/>
            <a:ext cx="1224000" cy="605294"/>
          </a:xfrm>
          <a:prstGeom prst="rect">
            <a:avLst/>
          </a:prstGeom>
          <a:solidFill>
            <a:srgbClr val="009932">
              <a:alpha val="50000"/>
            </a:srgb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Gesamt- </a:t>
            </a:r>
            <a:b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</a:t>
            </a:r>
            <a:endParaRPr lang="de-DE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1757011" y="2840877"/>
            <a:ext cx="1224000" cy="6052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Verbands-</a:t>
            </a:r>
            <a:b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</a:t>
            </a:r>
            <a:endParaRPr lang="de-DE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1757012" y="2161389"/>
            <a:ext cx="1224000" cy="6052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 </a:t>
            </a:r>
          </a:p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Strategien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389451" y="1662113"/>
            <a:ext cx="1296000" cy="338554"/>
          </a:xfrm>
          <a:prstGeom prst="rect">
            <a:avLst/>
          </a:prstGeom>
          <a:solidFill>
            <a:srgbClr val="287DA8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WM M-V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78748" y="5803071"/>
            <a:ext cx="2571768" cy="3488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Fachverfahren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6249966" y="5353493"/>
            <a:ext cx="2520000" cy="3488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Fachverfahren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3423684" y="5792765"/>
            <a:ext cx="5358809" cy="3488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gemeinsame Fachverfahren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3434316" y="2182655"/>
            <a:ext cx="3948645" cy="6048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de-DE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</a:t>
            </a: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Masterplan 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688959" y="1662113"/>
            <a:ext cx="1296000" cy="338554"/>
          </a:xfrm>
          <a:prstGeom prst="rect">
            <a:avLst/>
          </a:prstGeom>
          <a:solidFill>
            <a:srgbClr val="287DA8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 M-V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434317" y="3053538"/>
            <a:ext cx="5337544" cy="86177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Vereinbarung zur gemeinsamen 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de-DE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</a:t>
            </a: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-Initiative 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Land/Kommunen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Gerade Verbindung 42"/>
          <p:cNvCxnSpPr/>
          <p:nvPr/>
        </p:nvCxnSpPr>
        <p:spPr>
          <a:xfrm>
            <a:off x="127586" y="4221124"/>
            <a:ext cx="89100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1743740" y="4345571"/>
            <a:ext cx="1244008" cy="861774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Kompo-nenten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3425248" y="5346402"/>
            <a:ext cx="2520000" cy="34881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de-DE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Fachverfahren</a:t>
            </a:r>
            <a:endParaRPr lang="de-DE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9" name="Pfeil nach links und rechts 38"/>
          <p:cNvSpPr/>
          <p:nvPr/>
        </p:nvSpPr>
        <p:spPr>
          <a:xfrm>
            <a:off x="776177" y="4104171"/>
            <a:ext cx="2500423" cy="87187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 rot="16200000">
            <a:off x="-1766527" y="3372524"/>
            <a:ext cx="4937679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Andere EG-DLR Projekte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 rot="16200000">
            <a:off x="325860" y="3681363"/>
            <a:ext cx="4320000" cy="468000"/>
          </a:xfrm>
          <a:prstGeom prst="rect">
            <a:avLst/>
          </a:prstGeom>
          <a:solidFill>
            <a:srgbClr val="A4C2D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AG Einheitlicher Ansprechpartner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 rot="16200000">
            <a:off x="-383798" y="3681363"/>
            <a:ext cx="4320000" cy="468000"/>
          </a:xfrm>
          <a:prstGeom prst="rect">
            <a:avLst/>
          </a:prstGeom>
          <a:solidFill>
            <a:srgbClr val="A4C2D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ts val="1600"/>
              </a:lnSpc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AG Normenscreening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071802" y="2286000"/>
            <a:ext cx="5500726" cy="3786207"/>
          </a:xfrm>
          <a:prstGeom prst="rect">
            <a:avLst/>
          </a:prstGeom>
          <a:solidFill>
            <a:srgbClr val="A4C2D7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AG </a:t>
            </a:r>
            <a:r>
              <a:rPr lang="de-DE" sz="1800" b="1" dirty="0">
                <a:latin typeface="Arial" pitchFamily="34" charset="0"/>
                <a:cs typeface="Arial" pitchFamily="34" charset="0"/>
              </a:rPr>
              <a:t>IT-Umsetzung: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verantwortlich IM</a:t>
            </a:r>
          </a:p>
        </p:txBody>
      </p:sp>
      <p:sp>
        <p:nvSpPr>
          <p:cNvPr id="50" name="Rechteck 49"/>
          <p:cNvSpPr/>
          <p:nvPr/>
        </p:nvSpPr>
        <p:spPr>
          <a:xfrm>
            <a:off x="1158949" y="1571612"/>
            <a:ext cx="7413579" cy="892552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de-DE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Lenkungsgruppe</a:t>
            </a:r>
          </a:p>
          <a:p>
            <a:pPr lvl="0" algn="ctr" eaLnBrk="0" hangingPunct="0"/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Mitglieder: Staatssekretär WM und Staatssekretär IM</a:t>
            </a:r>
            <a:br>
              <a:rPr lang="de-D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Gäste: HGF der Wirt.-Kammern, GF Kommunale LV</a:t>
            </a:r>
            <a:endParaRPr lang="de-DE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el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Projekt-Struktur in M-V 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F8A-D0E8-428B-989B-2EFC20E55E8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05.05.2010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Hubert Ludwig, „eGovernance" – MÜNCHNER KREIS </a:t>
            </a:r>
            <a:endParaRPr lang="de-DE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47313" y="1142984"/>
            <a:ext cx="7429920" cy="428628"/>
          </a:xfrm>
          <a:prstGeom prst="rect">
            <a:avLst/>
          </a:prstGeom>
          <a:solidFill>
            <a:srgbClr val="287DA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de-DE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Gesamtprojekt Umsetzung </a:t>
            </a:r>
            <a:r>
              <a:rPr lang="de-DE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EG-DLR</a:t>
            </a:r>
            <a:endParaRPr lang="de-DE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276600" y="3043731"/>
            <a:ext cx="5111750" cy="64294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Lenkungsausschuss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(IM, GF DVZ, HGF der Wirt.-Kammern, Kommun. LV)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54217" y="3802082"/>
            <a:ext cx="1152000" cy="466725"/>
          </a:xfrm>
          <a:prstGeom prst="rect">
            <a:avLst/>
          </a:prstGeom>
          <a:solidFill>
            <a:srgbClr val="009932"/>
          </a:solidFill>
          <a:ln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lnSpc>
                <a:spcPts val="1400"/>
              </a:lnSpc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Vertreter </a:t>
            </a: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 EA</a:t>
            </a:r>
            <a:endParaRPr lang="de-DE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5808736" y="3802082"/>
            <a:ext cx="1296000" cy="466725"/>
          </a:xfrm>
          <a:prstGeom prst="rect">
            <a:avLst/>
          </a:prstGeom>
          <a:solidFill>
            <a:srgbClr val="287DA8"/>
          </a:solidFill>
          <a:ln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lnSpc>
                <a:spcPts val="1400"/>
              </a:lnSpc>
            </a:pPr>
            <a:r>
              <a:rPr lang="de-DE" sz="1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Auftraggeber</a:t>
            </a:r>
            <a:endParaRPr lang="de-DE" sz="13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233164" y="3786190"/>
            <a:ext cx="1152000" cy="466725"/>
          </a:xfrm>
          <a:prstGeom prst="rect">
            <a:avLst/>
          </a:prstGeom>
          <a:solidFill>
            <a:srgbClr val="0093E5"/>
          </a:solidFill>
          <a:ln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lnSpc>
                <a:spcPts val="1400"/>
              </a:lnSpc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Vertreter </a:t>
            </a: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 IT-DL</a:t>
            </a:r>
            <a:endParaRPr lang="de-DE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023702" y="4643446"/>
            <a:ext cx="1620000" cy="432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de-DE"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Projektleiter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623775" y="5372456"/>
            <a:ext cx="1800000" cy="432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Qualitätssicherung</a:t>
            </a:r>
            <a:b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EA, ZS, AG, DL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3234605" y="5386732"/>
            <a:ext cx="1800000" cy="4320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de-DE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Projektbüro</a:t>
            </a:r>
          </a:p>
        </p:txBody>
      </p:sp>
      <p:cxnSp>
        <p:nvCxnSpPr>
          <p:cNvPr id="25" name="AutoShape 71"/>
          <p:cNvCxnSpPr>
            <a:cxnSpLocks noChangeShapeType="1"/>
            <a:stCxn id="16" idx="2"/>
            <a:endCxn id="18" idx="0"/>
          </p:cNvCxnSpPr>
          <p:nvPr/>
        </p:nvCxnSpPr>
        <p:spPr bwMode="auto">
          <a:xfrm rot="16200000" flipH="1">
            <a:off x="6530233" y="4378914"/>
            <a:ext cx="297010" cy="169007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6" name="AutoShape 72"/>
          <p:cNvCxnSpPr>
            <a:cxnSpLocks noChangeShapeType="1"/>
            <a:stCxn id="16" idx="2"/>
            <a:endCxn id="19" idx="0"/>
          </p:cNvCxnSpPr>
          <p:nvPr/>
        </p:nvCxnSpPr>
        <p:spPr bwMode="auto">
          <a:xfrm rot="5400000">
            <a:off x="4828511" y="4381541"/>
            <a:ext cx="311286" cy="169909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4533676" y="3805627"/>
            <a:ext cx="1152000" cy="466725"/>
          </a:xfrm>
          <a:prstGeom prst="rect">
            <a:avLst/>
          </a:prstGeom>
          <a:solidFill>
            <a:srgbClr val="CC3300"/>
          </a:solidFill>
          <a:ln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lnSpc>
                <a:spcPts val="1400"/>
              </a:lnSpc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Vertreter </a:t>
            </a: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 ZS</a:t>
            </a:r>
            <a:endParaRPr lang="de-DE" sz="13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AutoShape 72"/>
          <p:cNvCxnSpPr>
            <a:cxnSpLocks noChangeShapeType="1"/>
            <a:stCxn id="14" idx="2"/>
            <a:endCxn id="16" idx="0"/>
          </p:cNvCxnSpPr>
          <p:nvPr/>
        </p:nvCxnSpPr>
        <p:spPr bwMode="auto">
          <a:xfrm rot="5400000">
            <a:off x="5957900" y="4144609"/>
            <a:ext cx="374639" cy="62303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37" name="Abgerundetes Rechteck 36"/>
          <p:cNvSpPr/>
          <p:nvPr/>
        </p:nvSpPr>
        <p:spPr>
          <a:xfrm>
            <a:off x="1047750" y="1485900"/>
            <a:ext cx="7134224" cy="1200150"/>
          </a:xfrm>
          <a:prstGeom prst="roundRect">
            <a:avLst/>
          </a:prstGeom>
          <a:solidFill>
            <a:srgbClr val="A4C2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538" y="1536110"/>
            <a:ext cx="2825750" cy="1273765"/>
          </a:xfrm>
          <a:prstGeom prst="roundRect">
            <a:avLst>
              <a:gd name="adj" fmla="val 16667"/>
            </a:avLst>
          </a:prstGeom>
          <a:ln w="25400"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Abgerundetes Rechteck 37"/>
          <p:cNvSpPr/>
          <p:nvPr/>
        </p:nvSpPr>
        <p:spPr>
          <a:xfrm>
            <a:off x="1276350" y="1527175"/>
            <a:ext cx="1881188" cy="1092200"/>
          </a:xfrm>
          <a:prstGeom prst="roundRect">
            <a:avLst/>
          </a:prstGeom>
          <a:solidFill>
            <a:srgbClr val="287D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Antrags-</a:t>
            </a:r>
            <a:b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assistent</a:t>
            </a:r>
            <a:endParaRPr lang="de-D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45" descr="CN-LAVINE-Karte_06-2009_Hintergrund weiß-breit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10731" t="1119" r="12813" b="2157"/>
          <a:stretch>
            <a:fillRect/>
          </a:stretch>
        </p:blipFill>
        <p:spPr bwMode="auto">
          <a:xfrm>
            <a:off x="1752599" y="3143250"/>
            <a:ext cx="5724525" cy="320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61000"/>
            </a:srgbClr>
          </a:solidFill>
          <a:ln w="254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EG-DLR: Rollen und Zuständigkeiten …</a:t>
            </a:r>
            <a:endParaRPr lang="de-DE" dirty="0"/>
          </a:p>
        </p:txBody>
      </p:sp>
      <p:sp>
        <p:nvSpPr>
          <p:cNvPr id="177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C2DFD00-224A-400C-8E60-D222A2DEB7C5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179" name="Datumsplatzhalter 26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78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cxnSp>
        <p:nvCxnSpPr>
          <p:cNvPr id="60" name="Gerade Verbindung mit Pfeil 59"/>
          <p:cNvCxnSpPr>
            <a:stCxn id="58" idx="1"/>
            <a:endCxn id="39" idx="2"/>
          </p:cNvCxnSpPr>
          <p:nvPr/>
        </p:nvCxnSpPr>
        <p:spPr>
          <a:xfrm rot="10800000" flipH="1">
            <a:off x="2039738" y="3597526"/>
            <a:ext cx="2650386" cy="1109659"/>
          </a:xfrm>
          <a:prstGeom prst="straightConnector1">
            <a:avLst/>
          </a:prstGeom>
          <a:ln w="50800">
            <a:solidFill>
              <a:srgbClr val="CC3300"/>
            </a:solidFill>
            <a:headEnd type="none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>
            <a:stCxn id="29" idx="1"/>
            <a:endCxn id="39" idx="2"/>
          </p:cNvCxnSpPr>
          <p:nvPr/>
        </p:nvCxnSpPr>
        <p:spPr>
          <a:xfrm rot="10800000" flipH="1">
            <a:off x="2230238" y="3597526"/>
            <a:ext cx="2459886" cy="1723775"/>
          </a:xfrm>
          <a:prstGeom prst="straightConnector1">
            <a:avLst/>
          </a:prstGeom>
          <a:ln w="50800">
            <a:solidFill>
              <a:srgbClr val="CC3300"/>
            </a:solidFill>
            <a:headEnd type="none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56" idx="1"/>
            <a:endCxn id="39" idx="2"/>
          </p:cNvCxnSpPr>
          <p:nvPr/>
        </p:nvCxnSpPr>
        <p:spPr>
          <a:xfrm rot="10800000" flipH="1">
            <a:off x="2839838" y="3597526"/>
            <a:ext cx="1850286" cy="2142875"/>
          </a:xfrm>
          <a:prstGeom prst="straightConnector1">
            <a:avLst/>
          </a:prstGeom>
          <a:ln w="50800">
            <a:solidFill>
              <a:srgbClr val="CC3300"/>
            </a:solidFill>
            <a:headEnd type="none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>
            <a:stCxn id="57" idx="2"/>
            <a:endCxn id="39" idx="2"/>
          </p:cNvCxnSpPr>
          <p:nvPr/>
        </p:nvCxnSpPr>
        <p:spPr>
          <a:xfrm rot="5400000" flipH="1" flipV="1">
            <a:off x="3290543" y="4340820"/>
            <a:ext cx="2142875" cy="656286"/>
          </a:xfrm>
          <a:prstGeom prst="straightConnector1">
            <a:avLst/>
          </a:prstGeom>
          <a:ln w="50800">
            <a:solidFill>
              <a:srgbClr val="CC3300"/>
            </a:solidFill>
            <a:headEnd type="none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bgerundetes Rechteck 35"/>
          <p:cNvSpPr/>
          <p:nvPr/>
        </p:nvSpPr>
        <p:spPr>
          <a:xfrm>
            <a:off x="390525" y="2324099"/>
            <a:ext cx="8604250" cy="50482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ZENTRALE  FIREWALL</a:t>
            </a:r>
            <a:endParaRPr lang="de-D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Gewinkelte Verbindung 51"/>
          <p:cNvCxnSpPr>
            <a:stCxn id="57" idx="2"/>
            <a:endCxn id="37" idx="3"/>
          </p:cNvCxnSpPr>
          <p:nvPr/>
        </p:nvCxnSpPr>
        <p:spPr>
          <a:xfrm rot="5400000" flipH="1" flipV="1">
            <a:off x="4280693" y="1839120"/>
            <a:ext cx="3654425" cy="4148136"/>
          </a:xfrm>
          <a:prstGeom prst="bentConnector4">
            <a:avLst>
              <a:gd name="adj1" fmla="val -7298"/>
              <a:gd name="adj2" fmla="val 107348"/>
            </a:avLst>
          </a:prstGeom>
          <a:ln w="25400">
            <a:solidFill>
              <a:srgbClr val="006F9E"/>
            </a:solidFill>
            <a:prstDash val="sysDash"/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winkelte Verbindung 54"/>
          <p:cNvCxnSpPr>
            <a:stCxn id="56" idx="2"/>
            <a:endCxn id="37" idx="3"/>
          </p:cNvCxnSpPr>
          <p:nvPr/>
        </p:nvCxnSpPr>
        <p:spPr>
          <a:xfrm rot="5400000" flipH="1" flipV="1">
            <a:off x="3705438" y="1459373"/>
            <a:ext cx="3849934" cy="5103138"/>
          </a:xfrm>
          <a:prstGeom prst="bentConnector4">
            <a:avLst>
              <a:gd name="adj1" fmla="val -5938"/>
              <a:gd name="adj2" fmla="val 109332"/>
            </a:avLst>
          </a:prstGeom>
          <a:ln w="25400">
            <a:solidFill>
              <a:srgbClr val="006F9E"/>
            </a:solidFill>
            <a:prstDash val="sysDash"/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winkelte Verbindung 60"/>
          <p:cNvCxnSpPr>
            <a:stCxn id="29" idx="2"/>
            <a:endCxn id="37" idx="3"/>
          </p:cNvCxnSpPr>
          <p:nvPr/>
        </p:nvCxnSpPr>
        <p:spPr>
          <a:xfrm rot="5400000" flipH="1" flipV="1">
            <a:off x="3610188" y="945023"/>
            <a:ext cx="3430834" cy="5712738"/>
          </a:xfrm>
          <a:prstGeom prst="bentConnector4">
            <a:avLst>
              <a:gd name="adj1" fmla="val -11383"/>
              <a:gd name="adj2" fmla="val 104002"/>
            </a:avLst>
          </a:prstGeom>
          <a:ln w="25400">
            <a:solidFill>
              <a:srgbClr val="006F9E"/>
            </a:solidFill>
            <a:prstDash val="sysDash"/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s Rechteck 24"/>
          <p:cNvSpPr/>
          <p:nvPr/>
        </p:nvSpPr>
        <p:spPr>
          <a:xfrm>
            <a:off x="4992687" y="4591050"/>
            <a:ext cx="3113087" cy="1020762"/>
          </a:xfrm>
          <a:prstGeom prst="roundRect">
            <a:avLst/>
          </a:prstGeom>
          <a:solidFill>
            <a:schemeClr val="bg1"/>
          </a:solidFill>
          <a:ln>
            <a:solidFill>
              <a:srgbClr val="00993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Textfeld 101"/>
          <p:cNvSpPr txBox="1"/>
          <p:nvPr/>
        </p:nvSpPr>
        <p:spPr>
          <a:xfrm rot="16200000">
            <a:off x="7254650" y="4369386"/>
            <a:ext cx="3209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itchFamily="34" charset="0"/>
                <a:cs typeface="Arial" pitchFamily="34" charset="0"/>
              </a:rPr>
              <a:t>Gemeinsame Content-Pflege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Gerade Verbindung mit Pfeil 72"/>
          <p:cNvCxnSpPr>
            <a:stCxn id="70" idx="0"/>
            <a:endCxn id="39" idx="2"/>
          </p:cNvCxnSpPr>
          <p:nvPr/>
        </p:nvCxnSpPr>
        <p:spPr>
          <a:xfrm rot="16200000" flipV="1">
            <a:off x="4745482" y="3542167"/>
            <a:ext cx="1194890" cy="1305606"/>
          </a:xfrm>
          <a:prstGeom prst="straightConnector1">
            <a:avLst/>
          </a:prstGeom>
          <a:ln w="50800">
            <a:solidFill>
              <a:srgbClr val="009932"/>
            </a:solidFill>
            <a:headEnd type="none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71" idx="0"/>
            <a:endCxn id="39" idx="2"/>
          </p:cNvCxnSpPr>
          <p:nvPr/>
        </p:nvCxnSpPr>
        <p:spPr>
          <a:xfrm rot="16200000" flipV="1">
            <a:off x="5350320" y="2937329"/>
            <a:ext cx="1194890" cy="2515281"/>
          </a:xfrm>
          <a:prstGeom prst="straightConnector1">
            <a:avLst/>
          </a:prstGeom>
          <a:ln w="50800">
            <a:solidFill>
              <a:srgbClr val="009932"/>
            </a:solidFill>
            <a:headEnd type="none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Form 105"/>
          <p:cNvCxnSpPr>
            <a:stCxn id="58" idx="2"/>
            <a:endCxn id="37" idx="3"/>
          </p:cNvCxnSpPr>
          <p:nvPr/>
        </p:nvCxnSpPr>
        <p:spPr>
          <a:xfrm rot="5400000" flipH="1" flipV="1">
            <a:off x="3821996" y="542715"/>
            <a:ext cx="2816718" cy="5903238"/>
          </a:xfrm>
          <a:prstGeom prst="bentConnector4">
            <a:avLst>
              <a:gd name="adj1" fmla="val -41932"/>
              <a:gd name="adj2" fmla="val 106777"/>
            </a:avLst>
          </a:prstGeom>
          <a:ln w="25400">
            <a:solidFill>
              <a:srgbClr val="006F9E"/>
            </a:solidFill>
            <a:prstDash val="sysDash"/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/>
          <p:cNvSpPr txBox="1"/>
          <p:nvPr/>
        </p:nvSpPr>
        <p:spPr>
          <a:xfrm rot="16200000">
            <a:off x="7460248" y="4320173"/>
            <a:ext cx="2159000" cy="338554"/>
          </a:xfrm>
          <a:prstGeom prst="rect">
            <a:avLst/>
          </a:prstGeom>
          <a:solidFill>
            <a:srgbClr val="DA142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COLLABORATION</a:t>
            </a:r>
            <a:endParaRPr lang="de-D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feld 131"/>
          <p:cNvSpPr txBox="1"/>
          <p:nvPr/>
        </p:nvSpPr>
        <p:spPr>
          <a:xfrm>
            <a:off x="5983288" y="1609725"/>
            <a:ext cx="208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Dienstleistungs-</a:t>
            </a:r>
            <a:br>
              <a:rPr lang="de-D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</a:t>
            </a:r>
            <a:r>
              <a:rPr lang="de-DE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M-V</a:t>
            </a:r>
            <a:endParaRPr lang="de-D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feld 132"/>
          <p:cNvSpPr txBox="1"/>
          <p:nvPr/>
        </p:nvSpPr>
        <p:spPr>
          <a:xfrm rot="16200000">
            <a:off x="-580439" y="2338973"/>
            <a:ext cx="2159000" cy="338554"/>
          </a:xfrm>
          <a:prstGeom prst="rect">
            <a:avLst/>
          </a:prstGeom>
          <a:solidFill>
            <a:srgbClr val="DA142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COLLABORATION</a:t>
            </a:r>
            <a:endParaRPr lang="de-DE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feld 133"/>
          <p:cNvSpPr txBox="1"/>
          <p:nvPr/>
        </p:nvSpPr>
        <p:spPr>
          <a:xfrm rot="16200000">
            <a:off x="-1862722" y="2618821"/>
            <a:ext cx="406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" pitchFamily="34" charset="0"/>
                <a:cs typeface="Arial" pitchFamily="34" charset="0"/>
              </a:rPr>
              <a:t>Gemeinsame Nutzung eines Systems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78"/>
          <p:cNvGrpSpPr/>
          <p:nvPr/>
        </p:nvGrpSpPr>
        <p:grpSpPr>
          <a:xfrm>
            <a:off x="5487787" y="4792415"/>
            <a:ext cx="2225560" cy="614609"/>
            <a:chOff x="5649712" y="5030540"/>
            <a:chExt cx="2225560" cy="614609"/>
          </a:xfrm>
        </p:grpSpPr>
        <p:sp>
          <p:nvSpPr>
            <p:cNvPr id="70" name="Abgerundetes Rechteck 69"/>
            <p:cNvSpPr/>
            <p:nvPr/>
          </p:nvSpPr>
          <p:spPr bwMode="auto">
            <a:xfrm>
              <a:off x="5649712" y="5030540"/>
              <a:ext cx="1015885" cy="614609"/>
            </a:xfrm>
            <a:prstGeom prst="roundRect">
              <a:avLst/>
            </a:prstGeom>
            <a:solidFill>
              <a:srgbClr val="00993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IHK‘s</a:t>
              </a:r>
              <a:endPara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Abgerundetes Rechteck 70"/>
            <p:cNvSpPr/>
            <p:nvPr/>
          </p:nvSpPr>
          <p:spPr bwMode="auto">
            <a:xfrm>
              <a:off x="6859387" y="5030540"/>
              <a:ext cx="1015885" cy="614609"/>
            </a:xfrm>
            <a:prstGeom prst="roundRect">
              <a:avLst/>
            </a:prstGeom>
            <a:solidFill>
              <a:srgbClr val="00993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HWK‘s</a:t>
              </a:r>
              <a:endParaRPr lang="de-D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9" name="Textfeld 138"/>
          <p:cNvSpPr txBox="1"/>
          <p:nvPr/>
        </p:nvSpPr>
        <p:spPr>
          <a:xfrm>
            <a:off x="1971676" y="3009900"/>
            <a:ext cx="10953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800" b="1" i="1" dirty="0" smtClean="0">
                <a:solidFill>
                  <a:srgbClr val="287D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OSCI</a:t>
            </a:r>
            <a:endParaRPr lang="de-DE" sz="1800" b="1" i="1" dirty="0">
              <a:solidFill>
                <a:srgbClr val="287D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Gewinkelte Verbindung 48"/>
          <p:cNvCxnSpPr>
            <a:stCxn id="39" idx="1"/>
            <a:endCxn id="38" idx="1"/>
          </p:cNvCxnSpPr>
          <p:nvPr/>
        </p:nvCxnSpPr>
        <p:spPr>
          <a:xfrm rot="10800000">
            <a:off x="1276350" y="2073275"/>
            <a:ext cx="2009774" cy="1254250"/>
          </a:xfrm>
          <a:prstGeom prst="bentConnector3">
            <a:avLst>
              <a:gd name="adj1" fmla="val 121327"/>
            </a:avLst>
          </a:prstGeom>
          <a:ln w="50800">
            <a:solidFill>
              <a:srgbClr val="287DA8"/>
            </a:solidFill>
            <a:headEnd type="none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>
          <a:xfrm>
            <a:off x="3286124" y="3057525"/>
            <a:ext cx="2808000" cy="540000"/>
          </a:xfrm>
          <a:prstGeom prst="roundRect">
            <a:avLst/>
          </a:prstGeom>
          <a:solidFill>
            <a:srgbClr val="287D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Fallmanagement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3" name="Gewinkelte Verbindung 162"/>
          <p:cNvCxnSpPr>
            <a:endCxn id="38" idx="3"/>
          </p:cNvCxnSpPr>
          <p:nvPr/>
        </p:nvCxnSpPr>
        <p:spPr>
          <a:xfrm rot="10800000" flipV="1">
            <a:off x="3157539" y="1343025"/>
            <a:ext cx="1411289" cy="730250"/>
          </a:xfrm>
          <a:prstGeom prst="bentConnector3">
            <a:avLst>
              <a:gd name="adj1" fmla="val 731"/>
            </a:avLst>
          </a:prstGeom>
          <a:ln w="50800">
            <a:solidFill>
              <a:srgbClr val="287DA8"/>
            </a:solidFill>
            <a:headEnd type="none"/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Abgerundetes Rechteck 150"/>
          <p:cNvSpPr/>
          <p:nvPr/>
        </p:nvSpPr>
        <p:spPr>
          <a:xfrm>
            <a:off x="3174206" y="792558"/>
            <a:ext cx="280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Dienstleistungserbringer</a:t>
            </a:r>
            <a:endParaRPr lang="de-DE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2039738" y="4511675"/>
            <a:ext cx="477995" cy="3910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ZS</a:t>
            </a:r>
            <a:endPara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2230238" y="5125791"/>
            <a:ext cx="477995" cy="3910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ZS</a:t>
            </a:r>
            <a:endPara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Abgerundetes Rechteck 55"/>
          <p:cNvSpPr/>
          <p:nvPr/>
        </p:nvSpPr>
        <p:spPr bwMode="auto">
          <a:xfrm>
            <a:off x="2839838" y="5544891"/>
            <a:ext cx="477995" cy="3910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ZS</a:t>
            </a:r>
            <a:endPara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Abgerundetes Rechteck 56"/>
          <p:cNvSpPr/>
          <p:nvPr/>
        </p:nvSpPr>
        <p:spPr bwMode="auto">
          <a:xfrm>
            <a:off x="3794840" y="5349382"/>
            <a:ext cx="477995" cy="3910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ZS</a:t>
            </a:r>
            <a:endParaRPr lang="de-DE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meiner Person…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58813" y="1069975"/>
            <a:ext cx="8145462" cy="52530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dirty="0" smtClean="0"/>
              <a:t>Jahrgang </a:t>
            </a:r>
            <a:r>
              <a:rPr lang="de-DE" dirty="0" smtClean="0"/>
              <a:t>1954, verheiratet, eine Tochter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Dipl.-Elektroniker, Dipl.-Jurist 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2004/2005 „International </a:t>
            </a:r>
            <a:r>
              <a:rPr lang="de-DE" dirty="0" err="1" smtClean="0"/>
              <a:t>Leadership</a:t>
            </a:r>
            <a:r>
              <a:rPr lang="de-DE" dirty="0" smtClean="0"/>
              <a:t> Program“ an der „European School </a:t>
            </a:r>
            <a:r>
              <a:rPr lang="de-DE" dirty="0" err="1" smtClean="0"/>
              <a:t>of</a:t>
            </a:r>
            <a:r>
              <a:rPr lang="de-DE" dirty="0" smtClean="0"/>
              <a:t> Management </a:t>
            </a:r>
            <a:r>
              <a:rPr lang="de-DE" dirty="0" smtClean="0"/>
              <a:t>und </a:t>
            </a:r>
            <a:r>
              <a:rPr lang="de-DE" dirty="0" smtClean="0"/>
              <a:t>Technology“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seit </a:t>
            </a:r>
            <a:r>
              <a:rPr lang="de-DE" dirty="0" smtClean="0"/>
              <a:t>Juni 2005 Geschäftsführer der DVZ M-V GmbH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davor </a:t>
            </a:r>
            <a:r>
              <a:rPr lang="de-DE" dirty="0" smtClean="0"/>
              <a:t>Regionalmanager </a:t>
            </a:r>
            <a:r>
              <a:rPr lang="de-DE" dirty="0" err="1" smtClean="0"/>
              <a:t>debis</a:t>
            </a:r>
            <a:r>
              <a:rPr lang="de-DE" dirty="0" smtClean="0"/>
              <a:t> Systemhaus in Hamburg</a:t>
            </a:r>
          </a:p>
          <a:p>
            <a:pPr>
              <a:spcBef>
                <a:spcPts val="1800"/>
              </a:spcBef>
            </a:pPr>
            <a:r>
              <a:rPr lang="de-DE" dirty="0" smtClean="0"/>
              <a:t>bis 2005 Regionalmanager T-Systems International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DE" dirty="0" smtClean="0"/>
              <a:t>Vorsitzender des Arbeitskreises der Datenzentralen in Deutschland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DE" dirty="0" smtClean="0"/>
              <a:t>Vorstand und Sprecher der Europäischen Allianz der Verwaltungs-DL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de-DE" dirty="0" smtClean="0"/>
              <a:t>Vorstandsmitglied in der D21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de-DE" sz="1800" dirty="0" smtClean="0"/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Erfolgsfaktoren für die Zukunft 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6D57-4AB2-4007-B6F7-C650B6233F6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05.05.2010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Hubert Ludwig, „eGovernance" – MÜNCHNER KREIS </a:t>
            </a:r>
            <a:endParaRPr lang="de-DE"/>
          </a:p>
        </p:txBody>
      </p:sp>
      <p:graphicFrame>
        <p:nvGraphicFramePr>
          <p:cNvPr id="6" name="Diagramm 5"/>
          <p:cNvGraphicFramePr/>
          <p:nvPr/>
        </p:nvGraphicFramePr>
        <p:xfrm>
          <a:off x="520989" y="1082675"/>
          <a:ext cx="8335931" cy="516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Erfolgsfaktoren für die Zukunft 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6D57-4AB2-4007-B6F7-C650B6233F6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05.05.2010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Hubert Ludwig, „eGovernance" – MÜNCHNER KREIS </a:t>
            </a:r>
            <a:endParaRPr lang="de-DE"/>
          </a:p>
        </p:txBody>
      </p:sp>
      <p:graphicFrame>
        <p:nvGraphicFramePr>
          <p:cNvPr id="6" name="Diagramm 5"/>
          <p:cNvGraphicFramePr/>
          <p:nvPr/>
        </p:nvGraphicFramePr>
        <p:xfrm>
          <a:off x="520989" y="1082675"/>
          <a:ext cx="8335931" cy="516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hteck 8"/>
          <p:cNvSpPr/>
          <p:nvPr/>
        </p:nvSpPr>
        <p:spPr>
          <a:xfrm>
            <a:off x="0" y="655608"/>
            <a:ext cx="9144000" cy="58499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668338" y="1830388"/>
            <a:ext cx="7942262" cy="3084512"/>
            <a:chOff x="668338" y="1830388"/>
            <a:chExt cx="7942262" cy="3084512"/>
          </a:xfrm>
        </p:grpSpPr>
        <p:sp>
          <p:nvSpPr>
            <p:cNvPr id="10" name="Abgerundetes Rechteck 9"/>
            <p:cNvSpPr/>
            <p:nvPr/>
          </p:nvSpPr>
          <p:spPr>
            <a:xfrm>
              <a:off x="668338" y="1830388"/>
              <a:ext cx="7942262" cy="3084512"/>
            </a:xfrm>
            <a:prstGeom prst="roundRect">
              <a:avLst>
                <a:gd name="adj" fmla="val 7700"/>
              </a:avLst>
            </a:prstGeom>
            <a:solidFill>
              <a:srgbClr val="006F9E">
                <a:alpha val="90000"/>
              </a:srgbClr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marL="266700" fontAlgn="auto">
                <a:spcBef>
                  <a:spcPts val="2400"/>
                </a:spcBef>
                <a:spcAft>
                  <a:spcPts val="0"/>
                </a:spcAft>
                <a:defRPr/>
              </a:pPr>
              <a:r>
                <a:rPr lang="de-DE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Selbst Bismarck müsste heute zugeben:</a:t>
              </a:r>
            </a:p>
            <a:p>
              <a:pPr marL="266700" fontAlgn="auto">
                <a:spcBef>
                  <a:spcPts val="2400"/>
                </a:spcBef>
                <a:spcAft>
                  <a:spcPts val="0"/>
                </a:spcAft>
                <a:defRPr/>
              </a:pPr>
              <a:r>
                <a:rPr lang="de-DE" sz="4800" b="1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M-V IST GUT </a:t>
              </a:r>
              <a:r>
                <a:rPr lang="de-DE" sz="4800" spc="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AUFGESTELLT!</a:t>
              </a:r>
              <a:endParaRPr lang="de-DE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Grafik 10" descr="Otto_von_Bismarck_wikipedia.de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6572957" y="2101948"/>
              <a:ext cx="1708401" cy="2495932"/>
            </a:xfrm>
            <a:prstGeom prst="roundRect">
              <a:avLst>
                <a:gd name="adj" fmla="val 683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HUBERT LUDWIG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de-DE" dirty="0" smtClean="0"/>
              <a:t>4800 - 717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de-DE" dirty="0" smtClean="0"/>
              <a:t>160 </a:t>
            </a:r>
            <a:r>
              <a:rPr lang="de-DE" dirty="0" smtClean="0"/>
              <a:t>3661 630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de-DE" dirty="0" smtClean="0"/>
              <a:t>h.ludwig@dvz-mv.de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Berühmte Zitate …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58814" y="1981200"/>
            <a:ext cx="4608512" cy="43418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de-DE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„Wenn die Welt untergeht, empfiehlt es sich, nach Mecklenburg zu ziehen … </a:t>
            </a:r>
            <a:br>
              <a:rPr lang="de-DE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de-DE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Dort passiert alles hundert Jahre später.“ </a:t>
            </a:r>
            <a:endParaRPr lang="de-DE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Grafik 5" descr="Otto_von_Bismarck_wikipedia.d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40388" y="1079501"/>
            <a:ext cx="3246437" cy="4742964"/>
          </a:xfrm>
          <a:prstGeom prst="roundRect">
            <a:avLst>
              <a:gd name="adj" fmla="val 68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feld 7"/>
          <p:cNvSpPr txBox="1"/>
          <p:nvPr/>
        </p:nvSpPr>
        <p:spPr>
          <a:xfrm>
            <a:off x="668338" y="1082973"/>
            <a:ext cx="4467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Otto Eduard Leopold von Bismarck-Schönhausen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de-DE" sz="1400" dirty="0" smtClean="0"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latin typeface="Arial" pitchFamily="34" charset="0"/>
                <a:cs typeface="Arial" pitchFamily="34" charset="0"/>
              </a:rPr>
              <a:t>seit 1865 Graf, seit 1871 Fürst von Bismarck, </a:t>
            </a:r>
            <a:br>
              <a:rPr lang="de-DE" sz="1400" dirty="0" smtClean="0"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latin typeface="Arial" pitchFamily="34" charset="0"/>
                <a:cs typeface="Arial" pitchFamily="34" charset="0"/>
              </a:rPr>
              <a:t>seit 1890 Herzog zu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Lauenburg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68338" y="1830388"/>
            <a:ext cx="7942262" cy="3084512"/>
          </a:xfrm>
          <a:prstGeom prst="roundRect">
            <a:avLst>
              <a:gd name="adj" fmla="val 7700"/>
            </a:avLst>
          </a:prstGeom>
          <a:solidFill>
            <a:srgbClr val="006F9E">
              <a:alpha val="9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algn="ctr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4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WAR EINMAL …</a:t>
            </a:r>
            <a:endParaRPr lang="de-DE" sz="48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ist M-V heute: Tourismus-Ziel Nummer Eins 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4851400" y="3594100"/>
            <a:ext cx="3943350" cy="2503488"/>
          </a:xfrm>
          <a:prstGeom prst="roundRect">
            <a:avLst>
              <a:gd name="adj" fmla="val 9819"/>
            </a:avLst>
          </a:prstGeom>
          <a:solidFill>
            <a:srgbClr val="006F9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Mit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28,5 Millionen Übernachtungen 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2009  - mehr Sommerurlauber als jedes andere Bundesland! 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UND …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352426" y="792163"/>
            <a:ext cx="3962399" cy="2790825"/>
            <a:chOff x="257176" y="792163"/>
            <a:chExt cx="3962399" cy="2790825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2" cstate="screen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257176" y="792163"/>
              <a:ext cx="3962399" cy="2496338"/>
            </a:xfrm>
            <a:prstGeom prst="roundRect">
              <a:avLst>
                <a:gd name="adj" fmla="val 1006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feld 11"/>
            <p:cNvSpPr txBox="1"/>
            <p:nvPr/>
          </p:nvSpPr>
          <p:spPr>
            <a:xfrm>
              <a:off x="419099" y="3244434"/>
              <a:ext cx="3768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b="1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Atemberaubende Aussichten.</a:t>
              </a:r>
              <a:endParaRPr lang="de-DE" sz="16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847974" y="792163"/>
            <a:ext cx="3946776" cy="2800350"/>
            <a:chOff x="4943224" y="792163"/>
            <a:chExt cx="3946776" cy="280035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43224" y="792163"/>
              <a:ext cx="3946776" cy="2503488"/>
            </a:xfrm>
            <a:prstGeom prst="roundRect">
              <a:avLst>
                <a:gd name="adj" fmla="val 8372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feld 12"/>
            <p:cNvSpPr txBox="1"/>
            <p:nvPr/>
          </p:nvSpPr>
          <p:spPr>
            <a:xfrm>
              <a:off x="5121275" y="3253959"/>
              <a:ext cx="3768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b="1" i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Traumhafte Strände.</a:t>
              </a:r>
              <a:endParaRPr lang="de-DE" sz="16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66712" y="3602038"/>
            <a:ext cx="3967163" cy="2798762"/>
            <a:chOff x="271462" y="3668713"/>
            <a:chExt cx="3967163" cy="2798762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1462" y="3668713"/>
              <a:ext cx="3967163" cy="2500312"/>
            </a:xfrm>
            <a:prstGeom prst="roundRect">
              <a:avLst>
                <a:gd name="adj" fmla="val 981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feld 14"/>
            <p:cNvSpPr txBox="1"/>
            <p:nvPr/>
          </p:nvSpPr>
          <p:spPr>
            <a:xfrm>
              <a:off x="466724" y="6128921"/>
              <a:ext cx="3768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600" b="1" i="1" dirty="0" smtClean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Romantische Alleen.</a:t>
              </a:r>
              <a:endParaRPr lang="de-DE" sz="1600" b="1" i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Aber auch das ist M-V heute  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0" y="1965325"/>
            <a:ext cx="9144000" cy="4522788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54013" y="792163"/>
            <a:ext cx="3943350" cy="2503488"/>
          </a:xfrm>
          <a:prstGeom prst="roundRect">
            <a:avLst>
              <a:gd name="adj" fmla="val 9819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72000"/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Vorreiter in der Umsetzung moderner </a:t>
            </a:r>
            <a:b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</a:t>
            </a:r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Government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-Vorhaben! 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81574" y="6062246"/>
            <a:ext cx="376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Mut zur Umsetzung.</a:t>
            </a:r>
            <a:endParaRPr lang="de-DE" sz="1600" b="1" i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26025" y="3253959"/>
            <a:ext cx="376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Modernste Infrastrukturen.</a:t>
            </a:r>
            <a:endParaRPr lang="de-DE" sz="1600" b="1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1974" y="6062246"/>
            <a:ext cx="3768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i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Innovative Konzepte.</a:t>
            </a:r>
            <a:endParaRPr lang="de-DE" sz="1600" b="1" i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Grafik 16" descr="+ CN-LAVINE-Karte_LAND_10.12.2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30764" y="792163"/>
            <a:ext cx="3973512" cy="2524125"/>
          </a:xfrm>
          <a:prstGeom prst="roundRect">
            <a:avLst>
              <a:gd name="adj" fmla="val 1004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6075" y="3594100"/>
            <a:ext cx="3947629" cy="2511425"/>
          </a:xfrm>
          <a:prstGeom prst="roundRect">
            <a:avLst>
              <a:gd name="adj" fmla="val 829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30763" y="3594100"/>
            <a:ext cx="3973513" cy="2512641"/>
          </a:xfrm>
          <a:prstGeom prst="roundRect">
            <a:avLst>
              <a:gd name="adj" fmla="val 106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BILD11_cut_zoom"/>
          <p:cNvPicPr>
            <a:picLocks noChangeAspect="1" noChangeArrowheads="1"/>
          </p:cNvPicPr>
          <p:nvPr/>
        </p:nvPicPr>
        <p:blipFill>
          <a:blip r:embed="rId2" cstate="print">
            <a:lum bright="34000"/>
            <a:grayscl/>
          </a:blip>
          <a:srcRect/>
          <a:stretch>
            <a:fillRect/>
          </a:stretch>
        </p:blipFill>
        <p:spPr bwMode="auto">
          <a:xfrm>
            <a:off x="0" y="635000"/>
            <a:ext cx="91440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Arial" charset="0"/>
                <a:cs typeface="Arial" charset="0"/>
              </a:rPr>
              <a:t>Die DVZ M-V GmbH im Profil …</a:t>
            </a:r>
          </a:p>
        </p:txBody>
      </p:sp>
      <p:sp>
        <p:nvSpPr>
          <p:cNvPr id="7176" name="Foliennummernplatzhalter 1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2EC3CF-483E-43ED-91D5-9C7868E08946}" type="slidenum">
              <a:rPr lang="de-DE">
                <a:latin typeface="Arial" charset="0"/>
                <a:cs typeface="Arial" charset="0"/>
              </a:rPr>
              <a:pPr>
                <a:defRPr/>
              </a:pPr>
              <a:t>6</a:t>
            </a:fld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Hubert Ludwig, „eGovernance" – MÜNCHNER KREIS </a:t>
            </a:r>
            <a:endParaRPr lang="de-DE" dirty="0"/>
          </a:p>
        </p:txBody>
      </p:sp>
      <p:sp>
        <p:nvSpPr>
          <p:cNvPr id="56" name="Abgerundetes Rechteck 55"/>
          <p:cNvSpPr/>
          <p:nvPr/>
        </p:nvSpPr>
        <p:spPr>
          <a:xfrm>
            <a:off x="4568825" y="3124200"/>
            <a:ext cx="2088000" cy="971550"/>
          </a:xfrm>
          <a:prstGeom prst="roundRect">
            <a:avLst/>
          </a:prstGeom>
          <a:solidFill>
            <a:srgbClr val="00993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Sicherheits-betreut vom BSI</a:t>
            </a:r>
          </a:p>
        </p:txBody>
      </p:sp>
      <p:sp>
        <p:nvSpPr>
          <p:cNvPr id="68" name="Abgerundetes Rechteck 67"/>
          <p:cNvSpPr/>
          <p:nvPr/>
        </p:nvSpPr>
        <p:spPr>
          <a:xfrm>
            <a:off x="1039811" y="3117850"/>
            <a:ext cx="2088000" cy="971550"/>
          </a:xfrm>
          <a:prstGeom prst="roundRect">
            <a:avLst/>
          </a:prstGeom>
          <a:solidFill>
            <a:srgbClr val="3EB5A7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GmbH seit 1990</a:t>
            </a:r>
          </a:p>
        </p:txBody>
      </p:sp>
      <p:sp>
        <p:nvSpPr>
          <p:cNvPr id="49" name="Abgerundetes Rechteck 48"/>
          <p:cNvSpPr/>
          <p:nvPr/>
        </p:nvSpPr>
        <p:spPr>
          <a:xfrm>
            <a:off x="1028799" y="893763"/>
            <a:ext cx="2088000" cy="2087401"/>
          </a:xfrm>
          <a:prstGeom prst="roundRect">
            <a:avLst>
              <a:gd name="adj" fmla="val 9862"/>
            </a:avLst>
          </a:prstGeom>
          <a:solidFill>
            <a:srgbClr val="006F9E">
              <a:alpha val="7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Alleiniger Gesellschafter: </a:t>
            </a:r>
            <a:b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 </a:t>
            </a:r>
            <a:b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Mecklenburg-Vorpommern</a:t>
            </a:r>
          </a:p>
        </p:txBody>
      </p:sp>
      <p:sp>
        <p:nvSpPr>
          <p:cNvPr id="50" name="Abgerundetes Rechteck 49"/>
          <p:cNvSpPr/>
          <p:nvPr/>
        </p:nvSpPr>
        <p:spPr>
          <a:xfrm>
            <a:off x="4568825" y="4227674"/>
            <a:ext cx="2088000" cy="2087401"/>
          </a:xfrm>
          <a:prstGeom prst="roundRect">
            <a:avLst>
              <a:gd name="adj" fmla="val 9862"/>
            </a:avLst>
          </a:prstGeom>
          <a:solidFill>
            <a:srgbClr val="006F9E">
              <a:alpha val="7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Preisbildung: </a:t>
            </a:r>
            <a:b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Anordnung BO/53 Offenlegungs-</a:t>
            </a:r>
            <a:r>
              <a:rPr lang="de-DE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pflicht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Selbst-kostenpreise</a:t>
            </a:r>
          </a:p>
        </p:txBody>
      </p:sp>
      <p:sp>
        <p:nvSpPr>
          <p:cNvPr id="51" name="Abgerundetes Rechteck 50"/>
          <p:cNvSpPr/>
          <p:nvPr/>
        </p:nvSpPr>
        <p:spPr>
          <a:xfrm>
            <a:off x="4576763" y="901862"/>
            <a:ext cx="2088000" cy="2087401"/>
          </a:xfrm>
          <a:prstGeom prst="roundRect">
            <a:avLst>
              <a:gd name="adj" fmla="val 9862"/>
            </a:avLst>
          </a:prstGeom>
          <a:solidFill>
            <a:srgbClr val="006F9E">
              <a:alpha val="7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DVZ-Gesetz: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regelt die Rechtsstellung</a:t>
            </a:r>
            <a:b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 GmbH</a:t>
            </a:r>
            <a:endParaRPr lang="de-DE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1028799" y="4227674"/>
            <a:ext cx="2088000" cy="2087401"/>
          </a:xfrm>
          <a:prstGeom prst="roundRect">
            <a:avLst>
              <a:gd name="adj" fmla="val 9862"/>
            </a:avLst>
          </a:prstGeom>
          <a:solidFill>
            <a:srgbClr val="006F9E">
              <a:alpha val="7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0" anchor="ctr"/>
          <a:lstStyle/>
          <a:p>
            <a:pPr marL="84138" fontAlgn="auto">
              <a:lnSpc>
                <a:spcPts val="2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Aufsichtsrat:</a:t>
            </a:r>
            <a:b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kontrolliert die GmbH und steuert die </a:t>
            </a:r>
            <a:r>
              <a:rPr lang="de-DE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Ent-scheidungen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der GF im Interesse des Landes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6859686" y="4268787"/>
            <a:ext cx="2093814" cy="2087401"/>
          </a:xfrm>
          <a:prstGeom prst="roundRect">
            <a:avLst>
              <a:gd name="adj" fmla="val 9862"/>
            </a:avLst>
          </a:prstGeom>
          <a:solidFill>
            <a:srgbClr val="006F9E">
              <a:alpha val="7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Kunden/Markt: 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 M-V; </a:t>
            </a: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Betriebsteil: bundesweit 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Land, Kommune und Wirtschaft</a:t>
            </a:r>
          </a:p>
        </p:txBody>
      </p:sp>
      <p:sp>
        <p:nvSpPr>
          <p:cNvPr id="41" name="Abgerundetes Rechteck 40"/>
          <p:cNvSpPr/>
          <p:nvPr/>
        </p:nvSpPr>
        <p:spPr>
          <a:xfrm>
            <a:off x="6862763" y="901862"/>
            <a:ext cx="2093814" cy="2087401"/>
          </a:xfrm>
          <a:prstGeom prst="roundRect">
            <a:avLst>
              <a:gd name="adj" fmla="val 9862"/>
            </a:avLst>
          </a:prstGeom>
          <a:solidFill>
            <a:srgbClr val="006F9E">
              <a:alpha val="70000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Status: 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Organisations-</a:t>
            </a:r>
            <a:r>
              <a:rPr lang="de-DE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privatisierung</a:t>
            </a: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 Landes M-V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6854825" y="3124200"/>
            <a:ext cx="2088000" cy="971550"/>
          </a:xfrm>
          <a:prstGeom prst="roundRect">
            <a:avLst/>
          </a:prstGeom>
          <a:solidFill>
            <a:srgbClr val="C00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84138" fontAlgn="auto">
              <a:lnSpc>
                <a:spcPct val="110000"/>
              </a:lnSpc>
              <a:spcBef>
                <a:spcPct val="180000"/>
              </a:spcBef>
              <a:spcAft>
                <a:spcPts val="0"/>
              </a:spcAft>
              <a:defRPr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Vergabefreie Beauftragung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IT im Grundgesetz – zur Neuregelung des Art. 91c …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58813" y="1069975"/>
            <a:ext cx="8145462" cy="5253038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de-DE" dirty="0" smtClean="0"/>
              <a:t>Ziel: Harmonisierung und Schaffung </a:t>
            </a:r>
            <a:br>
              <a:rPr lang="de-DE" dirty="0" smtClean="0"/>
            </a:br>
            <a:r>
              <a:rPr lang="de-DE" dirty="0" smtClean="0"/>
              <a:t>von Interoperabilität im IT-Bereich </a:t>
            </a:r>
          </a:p>
          <a:p>
            <a:pPr>
              <a:spcBef>
                <a:spcPts val="1600"/>
              </a:spcBef>
            </a:pPr>
            <a:r>
              <a:rPr lang="de-DE" dirty="0" smtClean="0"/>
              <a:t>Dilemma zwischen technisch notwendiger </a:t>
            </a:r>
            <a:br>
              <a:rPr lang="de-DE" dirty="0" smtClean="0"/>
            </a:br>
            <a:r>
              <a:rPr lang="de-DE" dirty="0" smtClean="0"/>
              <a:t>Einheit und rechtlich notwendiger Vielfalt </a:t>
            </a:r>
            <a:br>
              <a:rPr lang="de-DE" dirty="0" smtClean="0"/>
            </a:br>
            <a:r>
              <a:rPr lang="de-DE" dirty="0" smtClean="0"/>
              <a:t>wird gelöst</a:t>
            </a:r>
          </a:p>
          <a:p>
            <a:pPr>
              <a:spcBef>
                <a:spcPts val="1600"/>
              </a:spcBef>
            </a:pPr>
            <a:r>
              <a:rPr lang="de-DE" dirty="0" smtClean="0"/>
              <a:t>Bund und Länder können auf dieser </a:t>
            </a:r>
            <a:br>
              <a:rPr lang="de-DE" dirty="0" smtClean="0"/>
            </a:br>
            <a:r>
              <a:rPr lang="de-DE" dirty="0" smtClean="0"/>
              <a:t>Basis die für die </a:t>
            </a:r>
            <a:r>
              <a:rPr lang="de-DE" dirty="0" err="1" smtClean="0"/>
              <a:t>ebenenübergreifende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Kommunikation zwingend erforderlichen </a:t>
            </a:r>
            <a:br>
              <a:rPr lang="de-DE" dirty="0" smtClean="0"/>
            </a:br>
            <a:r>
              <a:rPr lang="de-DE" dirty="0" smtClean="0"/>
              <a:t>Interoperabilitäts- und Sicherheitsstandards mittels Staatsvertrag festlegen</a:t>
            </a:r>
          </a:p>
          <a:p>
            <a:pPr>
              <a:spcBef>
                <a:spcPts val="1600"/>
              </a:spcBef>
            </a:pPr>
            <a:r>
              <a:rPr lang="de-DE" dirty="0" smtClean="0"/>
              <a:t>Fokus liegt auf einheitlichen Schnittstellenstandards</a:t>
            </a:r>
          </a:p>
          <a:p>
            <a:pPr>
              <a:spcBef>
                <a:spcPts val="1600"/>
              </a:spcBef>
            </a:pPr>
            <a:r>
              <a:rPr lang="de-DE" dirty="0" smtClean="0"/>
              <a:t>vorgeschriebene Sicherheitsanforderungen gegen Angriffe und systemimmanente Schwachstellen</a:t>
            </a:r>
          </a:p>
          <a:p>
            <a:pPr>
              <a:spcBef>
                <a:spcPts val="1600"/>
              </a:spcBef>
            </a:pPr>
            <a:r>
              <a:rPr lang="de-DE" dirty="0" smtClean="0"/>
              <a:t>Kooperation Bund/Land zur Lösung gemeinsamer Aufgaben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1062038"/>
            <a:ext cx="3394075" cy="2262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IT-Trends in den lokalen Verwaltungen...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01663" y="1062037"/>
            <a:ext cx="8021637" cy="5272087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de-DE" b="1" dirty="0" smtClean="0"/>
              <a:t>Zukünftig: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Breitbandige Infrastruktur als Basis für</a:t>
            </a:r>
            <a:br>
              <a:rPr lang="de-DE" dirty="0" smtClean="0"/>
            </a:br>
            <a:r>
              <a:rPr lang="de-DE" dirty="0" smtClean="0"/>
              <a:t>intelligente Geschäftsmodelle</a:t>
            </a:r>
            <a:endParaRPr lang="de-DE" dirty="0" smtClean="0"/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Fachapplikationen on </a:t>
            </a:r>
            <a:r>
              <a:rPr lang="de-DE" dirty="0" err="1" smtClean="0"/>
              <a:t>demand</a:t>
            </a:r>
            <a:endParaRPr lang="de-DE" dirty="0" smtClean="0"/>
          </a:p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de-DE" dirty="0" smtClean="0"/>
              <a:t>Serviceorientierte Dienste, </a:t>
            </a:r>
            <a:r>
              <a:rPr lang="de-DE" dirty="0" smtClean="0"/>
              <a:t>Beispiel</a:t>
            </a:r>
            <a:r>
              <a:rPr lang="de-DE" dirty="0" smtClean="0"/>
              <a:t>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IT-Grundsystem </a:t>
            </a:r>
            <a:r>
              <a:rPr lang="de-DE" dirty="0" smtClean="0"/>
              <a:t>und der </a:t>
            </a:r>
            <a:r>
              <a:rPr lang="de-DE" dirty="0" smtClean="0"/>
              <a:t>„</a:t>
            </a:r>
            <a:r>
              <a:rPr lang="de-DE" dirty="0" smtClean="0"/>
              <a:t>dienste-integrierte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Verwaltungsarbeitsplatz</a:t>
            </a:r>
            <a:r>
              <a:rPr lang="de-DE" dirty="0" smtClean="0"/>
              <a:t> </a:t>
            </a:r>
            <a:r>
              <a:rPr lang="de-DE" dirty="0" smtClean="0"/>
              <a:t>„</a:t>
            </a:r>
            <a:r>
              <a:rPr lang="de-DE" dirty="0" err="1" smtClean="0"/>
              <a:t>div</a:t>
            </a:r>
            <a:r>
              <a:rPr lang="de-DE" dirty="0" smtClean="0"/>
              <a:t>@“ in M-V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SLA-orientierte Services zu fest definierten Servicezeiten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err="1" smtClean="0"/>
              <a:t>ressort</a:t>
            </a:r>
            <a:r>
              <a:rPr lang="de-DE" dirty="0" smtClean="0"/>
              <a:t>- und </a:t>
            </a:r>
            <a:r>
              <a:rPr lang="de-DE" dirty="0" err="1" smtClean="0"/>
              <a:t>ebenenübergreifende</a:t>
            </a:r>
            <a:r>
              <a:rPr lang="de-DE" dirty="0" smtClean="0"/>
              <a:t> Prozessabläufe (</a:t>
            </a:r>
            <a:r>
              <a:rPr lang="de-DE" dirty="0" err="1" smtClean="0"/>
              <a:t>Vertikalisierung</a:t>
            </a:r>
            <a:r>
              <a:rPr lang="de-DE" dirty="0" smtClean="0"/>
              <a:t> der </a:t>
            </a:r>
            <a:br>
              <a:rPr lang="de-DE" dirty="0" smtClean="0"/>
            </a:br>
            <a:r>
              <a:rPr lang="de-DE" dirty="0" smtClean="0"/>
              <a:t>Applikationen und Strukturen)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hohe </a:t>
            </a:r>
            <a:r>
              <a:rPr lang="de-DE" dirty="0" smtClean="0"/>
              <a:t>Sicherheit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„Einkauf“ nach Bedarf, Qualität und Preis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mit </a:t>
            </a:r>
            <a:r>
              <a:rPr lang="de-DE" dirty="0" smtClean="0"/>
              <a:t>eigenem IT-Personal nicht mehr </a:t>
            </a:r>
            <a:r>
              <a:rPr lang="de-DE" dirty="0" err="1" smtClean="0"/>
              <a:t>leistbar</a:t>
            </a:r>
            <a:r>
              <a:rPr lang="de-DE" dirty="0" smtClean="0"/>
              <a:t> (Insel)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dirty="0" smtClean="0"/>
              <a:t>bedarfsgerechte Dienstleistungen </a:t>
            </a:r>
            <a:r>
              <a:rPr lang="de-DE" b="1" dirty="0" smtClean="0"/>
              <a:t>&gt;&gt;&gt; </a:t>
            </a:r>
            <a:r>
              <a:rPr lang="de-DE" b="1" dirty="0" err="1" smtClean="0"/>
              <a:t>Managed</a:t>
            </a:r>
            <a:r>
              <a:rPr lang="de-DE" b="1" dirty="0" smtClean="0"/>
              <a:t> </a:t>
            </a:r>
            <a:r>
              <a:rPr lang="de-DE" b="1" dirty="0" smtClean="0"/>
              <a:t>Services</a:t>
            </a: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</a:pPr>
            <a:r>
              <a:rPr lang="de-DE" b="1" dirty="0" err="1" smtClean="0"/>
              <a:t>Shared</a:t>
            </a:r>
            <a:r>
              <a:rPr lang="de-DE" b="1" dirty="0" smtClean="0"/>
              <a:t> Service Konzepte </a:t>
            </a:r>
            <a:r>
              <a:rPr lang="de-DE" dirty="0" smtClean="0"/>
              <a:t>mit leistungsfähigen Partnern</a:t>
            </a:r>
            <a:endParaRPr lang="de-DE" dirty="0" smtClean="0"/>
          </a:p>
        </p:txBody>
      </p:sp>
      <p:pic>
        <p:nvPicPr>
          <p:cNvPr id="7" name="Picture 5" descr="CNLAVINE-Grafik1_S10_text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7695" y="1062038"/>
            <a:ext cx="3236580" cy="1890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 und Handlungsanforderungen...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58814" y="1069975"/>
            <a:ext cx="5741986" cy="5253038"/>
          </a:xfrm>
        </p:spPr>
        <p:txBody>
          <a:bodyPr/>
          <a:lstStyle/>
          <a:p>
            <a:pPr>
              <a:buClr>
                <a:schemeClr val="accent2"/>
              </a:buClr>
              <a:buNone/>
            </a:pPr>
            <a:r>
              <a:rPr lang="de-DE" b="1" dirty="0" smtClean="0"/>
              <a:t>Statistik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de-DE" dirty="0" smtClean="0"/>
              <a:t>ca. 20.000 Verwaltungen mit 40.000 Betriebsstätten bundesweit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de-DE" dirty="0" smtClean="0"/>
              <a:t>Allein im kommunalen Bereich: 1,5 Mio. MA / </a:t>
            </a:r>
            <a:br>
              <a:rPr lang="de-DE" dirty="0" smtClean="0"/>
            </a:br>
            <a:r>
              <a:rPr lang="de-DE" dirty="0" smtClean="0"/>
              <a:t>60 Mrd. € Personal- / Sachkosten p. A.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None/>
            </a:pPr>
            <a:r>
              <a:rPr lang="de-DE" b="1" dirty="0" smtClean="0"/>
              <a:t>Handlungsanforderungen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de-DE" dirty="0" smtClean="0"/>
              <a:t>Wirtschaftliche Anforderungen (Situation der öffentlichen Haushalte)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de-DE" dirty="0" smtClean="0"/>
              <a:t>Demographische Entwicklung (35 % der </a:t>
            </a:r>
            <a:br>
              <a:rPr lang="de-DE" dirty="0" smtClean="0"/>
            </a:br>
            <a:r>
              <a:rPr lang="de-DE" dirty="0" smtClean="0"/>
              <a:t>Mitarbeiter in 10 Jahren im Ruhestand)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de-DE" dirty="0" smtClean="0"/>
              <a:t>Veränderte Erwartungshaltungen (Bürger, Unternehmen, Politik)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de-DE" dirty="0" smtClean="0"/>
              <a:t>Rechtliche Anforderungen (</a:t>
            </a:r>
            <a:r>
              <a:rPr lang="de-DE" dirty="0" err="1" smtClean="0"/>
              <a:t>Verwaltungsverfah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rensgrundsätze</a:t>
            </a:r>
            <a:r>
              <a:rPr lang="de-DE" dirty="0" smtClean="0"/>
              <a:t>, Melderechtsrahmengesetz, Dienstleistungsrichtlinie, „115“)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983288" y="1079500"/>
            <a:ext cx="2903537" cy="5011738"/>
          </a:xfrm>
          <a:prstGeom prst="roundRect">
            <a:avLst>
              <a:gd name="adj" fmla="val 10911"/>
            </a:avLst>
          </a:prstGeom>
          <a:solidFill>
            <a:srgbClr val="006F9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37325" y="19177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118225" y="1165225"/>
            <a:ext cx="247332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  <a:buSzPct val="70000"/>
            </a:pPr>
            <a:r>
              <a:rPr lang="de-DE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Besonders wichtig in einem Flächenland </a:t>
            </a:r>
            <a:r>
              <a:rPr lang="de-D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de-D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wie M-V …</a:t>
            </a:r>
            <a:endParaRPr lang="de-DE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142038" y="2038349"/>
            <a:ext cx="2519362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rIns="0"/>
          <a:lstStyle/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23.180 km² und </a:t>
            </a:r>
            <a:b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1.707.266 </a:t>
            </a:r>
            <a:r>
              <a:rPr lang="de-DE" sz="1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Mio</a:t>
            </a: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Einwohner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74 Einwohner je km² 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b="1" dirty="0" smtClean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118 </a:t>
            </a:r>
            <a:r>
              <a:rPr lang="de-DE" sz="1300" b="1" dirty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Ämter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b="1" dirty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18 Kreise </a:t>
            </a: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(12 Landkreise, </a:t>
            </a: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6 </a:t>
            </a: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kreisfreie Städte)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ca. </a:t>
            </a:r>
            <a:r>
              <a:rPr lang="de-DE" sz="1300" b="1" dirty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800 Gemeinden</a:t>
            </a: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…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aber </a:t>
            </a:r>
            <a:r>
              <a:rPr lang="de-DE" sz="1300" b="1" dirty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auch 539.000 Rinder, 673.000 Schweine sowie </a:t>
            </a:r>
            <a:br>
              <a:rPr lang="de-DE" sz="1300" b="1" dirty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de-DE" sz="1300" b="1" dirty="0">
                <a:solidFill>
                  <a:srgbClr val="99D4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102.000 Schafe</a:t>
            </a: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und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Char char="ü"/>
            </a:pP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eine der schönsten Küsten-</a:t>
            </a:r>
            <a:r>
              <a:rPr lang="de-DE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 Seenlandschaft </a:t>
            </a:r>
            <a:r>
              <a:rPr lang="de-DE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Europas (25 Mio. Übernachtungen pro Jahr sind der Beweis)</a:t>
            </a:r>
          </a:p>
          <a:p>
            <a:pPr marL="342900" indent="-342900">
              <a:spcBef>
                <a:spcPct val="50000"/>
              </a:spcBef>
              <a:buClr>
                <a:schemeClr val="bg1"/>
              </a:buClr>
              <a:buSzPct val="130000"/>
              <a:buFont typeface="Wingdings" pitchFamily="2" charset="2"/>
              <a:buNone/>
            </a:pPr>
            <a:r>
              <a:rPr lang="de-DE" sz="800" i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sz="800" i="1" dirty="0">
                <a:solidFill>
                  <a:schemeClr val="bg1"/>
                </a:solidFill>
                <a:latin typeface="Arial" charset="0"/>
              </a:rPr>
            </a:br>
            <a:r>
              <a:rPr lang="de-DE" sz="800" i="1" dirty="0">
                <a:solidFill>
                  <a:schemeClr val="bg1"/>
                </a:solidFill>
                <a:latin typeface="Arial" charset="0"/>
              </a:rPr>
              <a:t>Quelle: Amt für Statistik M-V (Stand: 12/2005)</a:t>
            </a:r>
          </a:p>
        </p:txBody>
      </p:sp>
      <p:sp>
        <p:nvSpPr>
          <p:cNvPr id="1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175625" y="6488113"/>
            <a:ext cx="968375" cy="369887"/>
          </a:xfrm>
        </p:spPr>
        <p:txBody>
          <a:bodyPr/>
          <a:lstStyle/>
          <a:p>
            <a:pPr>
              <a:defRPr/>
            </a:pPr>
            <a:fld id="{DCD25810-50D2-46CF-9D60-59276CD41D6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13" y="6488113"/>
            <a:ext cx="822325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05.05.2010</a:t>
            </a:r>
            <a:endParaRPr lang="de-DE" dirty="0"/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88113"/>
            <a:ext cx="5157787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Hubert Ludwig, „</a:t>
            </a:r>
            <a:r>
              <a:rPr lang="de-DE" dirty="0" err="1" smtClean="0"/>
              <a:t>eGovernance</a:t>
            </a:r>
            <a:r>
              <a:rPr lang="de-DE" dirty="0" smtClean="0"/>
              <a:t>" – MÜNCHNER KREIS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bg1"/>
          </a:solidFill>
          <a:headEnd type="none"/>
          <a:tailEnd type="diamon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Bildschirmpräsentation (4:3)</PresentationFormat>
  <Paragraphs>326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Benutzerdefiniertes Design</vt:lpstr>
      <vt:lpstr>Folie 1</vt:lpstr>
      <vt:lpstr>Zur meiner Person…</vt:lpstr>
      <vt:lpstr>Berühmte Zitate …</vt:lpstr>
      <vt:lpstr>Das ist M-V heute: Tourismus-Ziel Nummer Eins …</vt:lpstr>
      <vt:lpstr>Aber auch das ist M-V heute  …</vt:lpstr>
      <vt:lpstr>Die DVZ M-V GmbH im Profil …</vt:lpstr>
      <vt:lpstr>Die IT im Grundgesetz – zur Neuregelung des Art. 91c …</vt:lpstr>
      <vt:lpstr>IT-Trends in den lokalen Verwaltungen...</vt:lpstr>
      <vt:lpstr>Situation und Handlungsanforderungen...</vt:lpstr>
      <vt:lpstr>Datenzentralen in Deutschland …</vt:lpstr>
      <vt:lpstr>Option 1: Modell Mehrländeranstalt …</vt:lpstr>
      <vt:lpstr>Option 2: Modell Shared Service Center …</vt:lpstr>
      <vt:lpstr>Ausgangspunkt - die E-Government-Basisinfrastruktur …</vt:lpstr>
      <vt:lpstr>Ein sicheres Netz für die Verwaltung in M-V…</vt:lpstr>
      <vt:lpstr>Architektur der IT-Landschaft in M-V…</vt:lpstr>
      <vt:lpstr>Die Vision 2007 …</vt:lpstr>
      <vt:lpstr>Ausgangssituation für die Umsetzung … </vt:lpstr>
      <vt:lpstr>Die Projekt-Struktur in M-V …</vt:lpstr>
      <vt:lpstr>EG-DLR: Rollen und Zuständigkeiten …</vt:lpstr>
      <vt:lpstr>Die Erfolgsfaktoren für die Zukunft …</vt:lpstr>
      <vt:lpstr>Die Erfolgsfaktoren für die Zukunft …</vt:lpstr>
      <vt:lpstr>VIELEN DANK FÜR IHRE AUFMERKSAMKEIT</vt:lpstr>
    </vt:vector>
  </TitlesOfParts>
  <Company>DVZ M-V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Korsch</dc:creator>
  <cp:lastModifiedBy>korsch</cp:lastModifiedBy>
  <cp:revision>926</cp:revision>
  <dcterms:created xsi:type="dcterms:W3CDTF">2002-06-19T12:11:11Z</dcterms:created>
  <dcterms:modified xsi:type="dcterms:W3CDTF">2010-06-09T11:32:32Z</dcterms:modified>
</cp:coreProperties>
</file>