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Lst>
  <p:notesMasterIdLst>
    <p:notesMasterId r:id="rId23"/>
  </p:notesMasterIdLst>
  <p:handoutMasterIdLst>
    <p:handoutMasterId r:id="rId24"/>
  </p:handoutMasterIdLst>
  <p:sldIdLst>
    <p:sldId id="334" r:id="rId2"/>
    <p:sldId id="335" r:id="rId3"/>
    <p:sldId id="329" r:id="rId4"/>
    <p:sldId id="323" r:id="rId5"/>
    <p:sldId id="336" r:id="rId6"/>
    <p:sldId id="333" r:id="rId7"/>
    <p:sldId id="357" r:id="rId8"/>
    <p:sldId id="327" r:id="rId9"/>
    <p:sldId id="326" r:id="rId10"/>
    <p:sldId id="332" r:id="rId11"/>
    <p:sldId id="324" r:id="rId12"/>
    <p:sldId id="325" r:id="rId13"/>
    <p:sldId id="350" r:id="rId14"/>
    <p:sldId id="354" r:id="rId15"/>
    <p:sldId id="355" r:id="rId16"/>
    <p:sldId id="345" r:id="rId17"/>
    <p:sldId id="337" r:id="rId18"/>
    <p:sldId id="341" r:id="rId19"/>
    <p:sldId id="352" r:id="rId20"/>
    <p:sldId id="343" r:id="rId21"/>
    <p:sldId id="35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6" autoAdjust="0"/>
    <p:restoredTop sz="86393" autoAdjust="0"/>
  </p:normalViewPr>
  <p:slideViewPr>
    <p:cSldViewPr snapToGrid="0" snapToObjects="1">
      <p:cViewPr>
        <p:scale>
          <a:sx n="99" d="100"/>
          <a:sy n="99" d="100"/>
        </p:scale>
        <p:origin x="-80" y="-80"/>
      </p:cViewPr>
      <p:guideLst>
        <p:guide orient="horz" pos="2160"/>
        <p:guide pos="2880"/>
      </p:guideLst>
    </p:cSldViewPr>
  </p:slideViewPr>
  <p:outlineViewPr>
    <p:cViewPr>
      <p:scale>
        <a:sx n="33" d="100"/>
        <a:sy n="33" d="100"/>
      </p:scale>
      <p:origin x="0" y="2048"/>
    </p:cViewPr>
  </p:outlin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52EBF9-7472-1D44-8218-A3F61A0CE311}" type="datetimeFigureOut">
              <a:rPr lang="en-US" smtClean="0"/>
              <a:t>5/10/15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0CCDB4-8703-5C48-A034-46F9108D0433}" type="slidenum">
              <a:rPr lang="en-US" smtClean="0"/>
              <a:t>‹#›</a:t>
            </a:fld>
            <a:endParaRPr lang="en-US"/>
          </a:p>
        </p:txBody>
      </p:sp>
    </p:spTree>
    <p:extLst>
      <p:ext uri="{BB962C8B-B14F-4D97-AF65-F5344CB8AC3E}">
        <p14:creationId xmlns:p14="http://schemas.microsoft.com/office/powerpoint/2010/main" val="2717978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69C656-0C4F-9540-8966-1513E6C8E4C3}" type="datetimeFigureOut">
              <a:rPr lang="en-US" smtClean="0"/>
              <a:t>5/10/15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B80E6-BF39-554A-9F7C-7AED3E3A034A}" type="slidenum">
              <a:rPr lang="en-US" smtClean="0"/>
              <a:t>‹#›</a:t>
            </a:fld>
            <a:endParaRPr lang="en-US"/>
          </a:p>
        </p:txBody>
      </p:sp>
    </p:spTree>
    <p:extLst>
      <p:ext uri="{BB962C8B-B14F-4D97-AF65-F5344CB8AC3E}">
        <p14:creationId xmlns:p14="http://schemas.microsoft.com/office/powerpoint/2010/main" val="982795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actually a scraping project combined with good</a:t>
            </a:r>
            <a:r>
              <a:rPr lang="en-US" baseline="0" dirty="0" smtClean="0"/>
              <a:t> regex skills and network analysis, showing that private gun owners were selling dozens of weapons on </a:t>
            </a:r>
            <a:r>
              <a:rPr lang="en-US" baseline="0" dirty="0" err="1" smtClean="0"/>
              <a:t>armslist</a:t>
            </a:r>
            <a:r>
              <a:rPr lang="en-US" baseline="0" dirty="0" smtClean="0"/>
              <a:t> without a federal license, and that buyers were going there who wouldn’t have passed a background check </a:t>
            </a:r>
            <a:endParaRPr lang="en-US" dirty="0"/>
          </a:p>
        </p:txBody>
      </p:sp>
      <p:sp>
        <p:nvSpPr>
          <p:cNvPr id="4" name="Slide Number Placeholder 3"/>
          <p:cNvSpPr>
            <a:spLocks noGrp="1"/>
          </p:cNvSpPr>
          <p:nvPr>
            <p:ph type="sldNum" sz="quarter" idx="10"/>
          </p:nvPr>
        </p:nvSpPr>
        <p:spPr/>
        <p:txBody>
          <a:bodyPr/>
          <a:lstStyle/>
          <a:p>
            <a:fld id="{35C54294-B138-FB42-9D64-8FA1DCB64AB7}" type="slidenum">
              <a:rPr lang="en-US" smtClean="0"/>
              <a:t>16</a:t>
            </a:fld>
            <a:endParaRPr lang="en-US"/>
          </a:p>
        </p:txBody>
      </p:sp>
    </p:spTree>
    <p:extLst>
      <p:ext uri="{BB962C8B-B14F-4D97-AF65-F5344CB8AC3E}">
        <p14:creationId xmlns:p14="http://schemas.microsoft.com/office/powerpoint/2010/main" val="43177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art forgery in China: Amanda Cox figured out how to compare 18,000 distinct pictures of art for sale on an auction site, and see which ones seemed to be the same based on their features. There were dozens that looked identical, she used a histogram of colors to compare pixels. This is also how they do image recognition for faces</a:t>
            </a:r>
            <a:r>
              <a:rPr lang="en-US" baseline="0" smtClean="0"/>
              <a:t>, etc. </a:t>
            </a:r>
            <a:endParaRPr lang="en-US" dirty="0"/>
          </a:p>
        </p:txBody>
      </p:sp>
      <p:sp>
        <p:nvSpPr>
          <p:cNvPr id="4" name="Slide Number Placeholder 3"/>
          <p:cNvSpPr>
            <a:spLocks noGrp="1"/>
          </p:cNvSpPr>
          <p:nvPr>
            <p:ph type="sldNum" sz="quarter" idx="10"/>
          </p:nvPr>
        </p:nvSpPr>
        <p:spPr/>
        <p:txBody>
          <a:bodyPr/>
          <a:lstStyle/>
          <a:p>
            <a:fld id="{35C54294-B138-FB42-9D64-8FA1DCB64AB7}" type="slidenum">
              <a:rPr lang="en-US" smtClean="0"/>
              <a:t>17</a:t>
            </a:fld>
            <a:endParaRPr lang="en-US"/>
          </a:p>
        </p:txBody>
      </p:sp>
    </p:spTree>
    <p:extLst>
      <p:ext uri="{BB962C8B-B14F-4D97-AF65-F5344CB8AC3E}">
        <p14:creationId xmlns:p14="http://schemas.microsoft.com/office/powerpoint/2010/main" val="22278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B80E6-BF39-554A-9F7C-7AED3E3A034A}" type="slidenum">
              <a:rPr lang="en-US" smtClean="0"/>
              <a:t>19</a:t>
            </a:fld>
            <a:endParaRPr lang="en-US"/>
          </a:p>
        </p:txBody>
      </p:sp>
    </p:spTree>
    <p:extLst>
      <p:ext uri="{BB962C8B-B14F-4D97-AF65-F5344CB8AC3E}">
        <p14:creationId xmlns:p14="http://schemas.microsoft.com/office/powerpoint/2010/main" val="276140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5B80E6-BF39-554A-9F7C-7AED3E3A034A}" type="slidenum">
              <a:rPr lang="en-US" smtClean="0"/>
              <a:t>21</a:t>
            </a:fld>
            <a:endParaRPr lang="en-US"/>
          </a:p>
        </p:txBody>
      </p:sp>
    </p:spTree>
    <p:extLst>
      <p:ext uri="{BB962C8B-B14F-4D97-AF65-F5344CB8AC3E}">
        <p14:creationId xmlns:p14="http://schemas.microsoft.com/office/powerpoint/2010/main" val="372631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63E791-8D29-2F46-ADE4-D93D70CA3750}" type="datetimeFigureOut">
              <a:rPr lang="en-US" smtClean="0"/>
              <a:t>5/10/15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28831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3E791-8D29-2F46-ADE4-D93D70CA3750}" type="datetimeFigureOut">
              <a:rPr lang="en-US" smtClean="0"/>
              <a:t>5/10/15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170549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3E791-8D29-2F46-ADE4-D93D70CA3750}" type="datetimeFigureOut">
              <a:rPr lang="en-US" smtClean="0"/>
              <a:t>5/10/15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3015158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dscape (Fullscre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9365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63E791-8D29-2F46-ADE4-D93D70CA3750}" type="datetimeFigureOut">
              <a:rPr lang="en-US" smtClean="0"/>
              <a:t>5/10/15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392340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63E791-8D29-2F46-ADE4-D93D70CA3750}" type="datetimeFigureOut">
              <a:rPr lang="en-US" smtClean="0"/>
              <a:t>5/10/15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234934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63E791-8D29-2F46-ADE4-D93D70CA3750}" type="datetimeFigureOut">
              <a:rPr lang="en-US" smtClean="0"/>
              <a:t>5/10/15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546256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63E791-8D29-2F46-ADE4-D93D70CA3750}" type="datetimeFigureOut">
              <a:rPr lang="en-US" smtClean="0"/>
              <a:t>5/10/15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131697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63E791-8D29-2F46-ADE4-D93D70CA3750}" type="datetimeFigureOut">
              <a:rPr lang="en-US" smtClean="0"/>
              <a:t>5/10/15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86954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3E791-8D29-2F46-ADE4-D93D70CA3750}" type="datetimeFigureOut">
              <a:rPr lang="en-US" smtClean="0"/>
              <a:t>5/10/15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224100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3E791-8D29-2F46-ADE4-D93D70CA3750}" type="datetimeFigureOut">
              <a:rPr lang="en-US" smtClean="0"/>
              <a:t>5/10/15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631514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63E791-8D29-2F46-ADE4-D93D70CA3750}" type="datetimeFigureOut">
              <a:rPr lang="en-US" smtClean="0"/>
              <a:t>5/10/15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2258A-B0CD-CC49-B377-D9D33A4543BE}" type="slidenum">
              <a:rPr lang="en-US" smtClean="0"/>
              <a:t>‹#›</a:t>
            </a:fld>
            <a:endParaRPr lang="en-US"/>
          </a:p>
        </p:txBody>
      </p:sp>
    </p:spTree>
    <p:extLst>
      <p:ext uri="{BB962C8B-B14F-4D97-AF65-F5344CB8AC3E}">
        <p14:creationId xmlns:p14="http://schemas.microsoft.com/office/powerpoint/2010/main" val="3935701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3E791-8D29-2F46-ADE4-D93D70CA3750}" type="datetimeFigureOut">
              <a:rPr lang="en-US" smtClean="0"/>
              <a:t>5/10/15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2258A-B0CD-CC49-B377-D9D33A4543BE}" type="slidenum">
              <a:rPr lang="en-US" smtClean="0"/>
              <a:t>‹#›</a:t>
            </a:fld>
            <a:endParaRPr lang="en-US"/>
          </a:p>
        </p:txBody>
      </p:sp>
    </p:spTree>
    <p:extLst>
      <p:ext uri="{BB962C8B-B14F-4D97-AF65-F5344CB8AC3E}">
        <p14:creationId xmlns:p14="http://schemas.microsoft.com/office/powerpoint/2010/main" val="843564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mailto:sarah.cohen@nytime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ytimes.com/interactive/2010/02/26/sports/olympics/20100226-olysymphony.html" TargetMode="Externa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ytimes.com/interactive/science/rock-paper-scissors.html" TargetMode="Externa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hyperlink" Target="http://www.nytimes.com/projects/2013/tomato-can-blu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Computational journalism &amp; digitalization </a:t>
            </a:r>
            <a:endParaRPr lang="en-US" dirty="0"/>
          </a:p>
        </p:txBody>
      </p:sp>
      <p:sp>
        <p:nvSpPr>
          <p:cNvPr id="5" name="Subtitle 4"/>
          <p:cNvSpPr>
            <a:spLocks noGrp="1"/>
          </p:cNvSpPr>
          <p:nvPr>
            <p:ph type="subTitle" idx="1"/>
          </p:nvPr>
        </p:nvSpPr>
        <p:spPr>
          <a:xfrm>
            <a:off x="1371600" y="4238982"/>
            <a:ext cx="6400800" cy="1399818"/>
          </a:xfrm>
        </p:spPr>
        <p:txBody>
          <a:bodyPr>
            <a:normAutofit fontScale="92500" lnSpcReduction="20000"/>
          </a:bodyPr>
          <a:lstStyle/>
          <a:p>
            <a:r>
              <a:rPr lang="en-US" dirty="0" smtClean="0"/>
              <a:t>Sarah Cohen</a:t>
            </a:r>
          </a:p>
          <a:p>
            <a:r>
              <a:rPr lang="en-US" dirty="0" smtClean="0"/>
              <a:t>The New York Times</a:t>
            </a:r>
          </a:p>
          <a:p>
            <a:r>
              <a:rPr lang="en-US" dirty="0" smtClean="0"/>
              <a:t>May 2015</a:t>
            </a:r>
            <a:endParaRPr lang="en-US" dirty="0"/>
          </a:p>
        </p:txBody>
      </p:sp>
    </p:spTree>
    <p:extLst>
      <p:ext uri="{BB962C8B-B14F-4D97-AF65-F5344CB8AC3E}">
        <p14:creationId xmlns:p14="http://schemas.microsoft.com/office/powerpoint/2010/main" val="21729930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4183" y="364522"/>
            <a:ext cx="4926421" cy="4433031"/>
          </a:xfrm>
          <a:prstGeom prst="rect">
            <a:avLst/>
          </a:prstGeom>
        </p:spPr>
      </p:pic>
      <p:pic>
        <p:nvPicPr>
          <p:cNvPr id="3" name="Picture 2"/>
          <p:cNvPicPr>
            <a:picLocks noChangeAspect="1"/>
          </p:cNvPicPr>
          <p:nvPr/>
        </p:nvPicPr>
        <p:blipFill>
          <a:blip r:embed="rId3"/>
          <a:stretch>
            <a:fillRect/>
          </a:stretch>
        </p:blipFill>
        <p:spPr>
          <a:xfrm>
            <a:off x="5616033" y="1648494"/>
            <a:ext cx="2081477" cy="4131979"/>
          </a:xfrm>
          <a:prstGeom prst="rect">
            <a:avLst/>
          </a:prstGeom>
        </p:spPr>
      </p:pic>
    </p:spTree>
    <p:extLst>
      <p:ext uri="{BB962C8B-B14F-4D97-AF65-F5344CB8AC3E}">
        <p14:creationId xmlns:p14="http://schemas.microsoft.com/office/powerpoint/2010/main" val="42902224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835" y="852607"/>
            <a:ext cx="8609413" cy="4839323"/>
          </a:xfrm>
          <a:prstGeom prst="rect">
            <a:avLst/>
          </a:prstGeom>
        </p:spPr>
      </p:pic>
    </p:spTree>
    <p:extLst>
      <p:ext uri="{BB962C8B-B14F-4D97-AF65-F5344CB8AC3E}">
        <p14:creationId xmlns:p14="http://schemas.microsoft.com/office/powerpoint/2010/main" val="3481694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10_04-47-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00" y="504196"/>
            <a:ext cx="7996136" cy="5737564"/>
          </a:xfrm>
          <a:prstGeom prst="rect">
            <a:avLst/>
          </a:prstGeom>
        </p:spPr>
      </p:pic>
    </p:spTree>
    <p:extLst>
      <p:ext uri="{BB962C8B-B14F-4D97-AF65-F5344CB8AC3E}">
        <p14:creationId xmlns:p14="http://schemas.microsoft.com/office/powerpoint/2010/main" val="38455293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62" y="292156"/>
            <a:ext cx="7989376" cy="6267061"/>
          </a:xfrm>
          <a:prstGeom prst="rect">
            <a:avLst/>
          </a:prstGeom>
        </p:spPr>
      </p:pic>
    </p:spTree>
    <p:extLst>
      <p:ext uri="{BB962C8B-B14F-4D97-AF65-F5344CB8AC3E}">
        <p14:creationId xmlns:p14="http://schemas.microsoft.com/office/powerpoint/2010/main" val="221181167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5345" y="531098"/>
            <a:ext cx="6639107" cy="4916514"/>
            <a:chOff x="0" y="259570"/>
            <a:chExt cx="8948360" cy="6465647"/>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259570"/>
              <a:ext cx="2359268" cy="266699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951" y="566084"/>
              <a:ext cx="3392366" cy="244131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1447800"/>
              <a:ext cx="1492058" cy="77941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2052" y="2516439"/>
              <a:ext cx="2585563" cy="123460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0486" y="3304517"/>
              <a:ext cx="2193390" cy="159462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74" y="290072"/>
              <a:ext cx="3312902" cy="352278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167" y="2051466"/>
              <a:ext cx="3657600" cy="73100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3680" y="3007399"/>
              <a:ext cx="2338077" cy="227423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8400" y="5072005"/>
              <a:ext cx="2451315" cy="1653212"/>
            </a:xfrm>
            <a:prstGeom prst="rect">
              <a:avLst/>
            </a:prstGeom>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67728" y="4101830"/>
              <a:ext cx="3429000" cy="227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54559" y="1295400"/>
              <a:ext cx="1693801" cy="181461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416164"/>
              <a:ext cx="3226806" cy="961306"/>
            </a:xfrm>
            <a:prstGeom prst="rect">
              <a:avLst/>
            </a:prstGeom>
          </p:spPr>
        </p:pic>
      </p:grpSp>
      <p:sp>
        <p:nvSpPr>
          <p:cNvPr id="8" name="Title 7"/>
          <p:cNvSpPr>
            <a:spLocks noGrp="1"/>
          </p:cNvSpPr>
          <p:nvPr>
            <p:ph type="title"/>
          </p:nvPr>
        </p:nvSpPr>
        <p:spPr>
          <a:xfrm>
            <a:off x="662155" y="5554387"/>
            <a:ext cx="7772400" cy="997876"/>
          </a:xfrm>
        </p:spPr>
        <p:txBody>
          <a:bodyPr/>
          <a:lstStyle/>
          <a:p>
            <a:r>
              <a:rPr lang="en-US" dirty="0" smtClean="0"/>
              <a:t>Computation behind the story</a:t>
            </a:r>
            <a:endParaRPr lang="en-US" dirty="0"/>
          </a:p>
        </p:txBody>
      </p:sp>
    </p:spTree>
    <p:extLst>
      <p:ext uri="{BB962C8B-B14F-4D97-AF65-F5344CB8AC3E}">
        <p14:creationId xmlns:p14="http://schemas.microsoft.com/office/powerpoint/2010/main" val="2763419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3414" y="310544"/>
            <a:ext cx="7815556" cy="6213936"/>
          </a:xfrm>
          <a:prstGeom prst="rect">
            <a:avLst/>
          </a:prstGeom>
        </p:spPr>
      </p:pic>
    </p:spTree>
    <p:extLst>
      <p:ext uri="{BB962C8B-B14F-4D97-AF65-F5344CB8AC3E}">
        <p14:creationId xmlns:p14="http://schemas.microsoft.com/office/powerpoint/2010/main" val="19132395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mslist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
            <a:ext cx="4502900" cy="5410200"/>
          </a:xfrm>
          <a:prstGeom prst="rect">
            <a:avLst/>
          </a:prstGeom>
        </p:spPr>
      </p:pic>
      <p:pic>
        <p:nvPicPr>
          <p:cNvPr id="3" name="Picture 2" descr="armslis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3581400"/>
            <a:ext cx="4800600" cy="2777947"/>
          </a:xfrm>
          <a:prstGeom prst="rect">
            <a:avLst/>
          </a:prstGeom>
        </p:spPr>
      </p:pic>
    </p:spTree>
    <p:extLst>
      <p:ext uri="{BB962C8B-B14F-4D97-AF65-F5344CB8AC3E}">
        <p14:creationId xmlns:p14="http://schemas.microsoft.com/office/powerpoint/2010/main" val="9900131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02" y="213706"/>
            <a:ext cx="6645626" cy="32047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268" y="1240008"/>
            <a:ext cx="5348073" cy="4984219"/>
          </a:xfrm>
          <a:prstGeom prst="rect">
            <a:avLst/>
          </a:prstGeom>
        </p:spPr>
      </p:pic>
    </p:spTree>
    <p:extLst>
      <p:ext uri="{BB962C8B-B14F-4D97-AF65-F5344CB8AC3E}">
        <p14:creationId xmlns:p14="http://schemas.microsoft.com/office/powerpoint/2010/main" val="130241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ldexch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076" y="269381"/>
            <a:ext cx="6376621" cy="6383376"/>
          </a:xfrm>
          <a:prstGeom prst="rect">
            <a:avLst/>
          </a:prstGeom>
        </p:spPr>
      </p:pic>
    </p:spTree>
    <p:extLst>
      <p:ext uri="{BB962C8B-B14F-4D97-AF65-F5344CB8AC3E}">
        <p14:creationId xmlns:p14="http://schemas.microsoft.com/office/powerpoint/2010/main" val="27341522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2242" y="872282"/>
            <a:ext cx="8560094" cy="4128841"/>
          </a:xfrm>
          <a:prstGeom prst="rect">
            <a:avLst/>
          </a:prstGeom>
        </p:spPr>
      </p:pic>
    </p:spTree>
    <p:extLst>
      <p:ext uri="{BB962C8B-B14F-4D97-AF65-F5344CB8AC3E}">
        <p14:creationId xmlns:p14="http://schemas.microsoft.com/office/powerpoint/2010/main" val="4422669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rcRect l="9210" r="9210"/>
          <a:stretch>
            <a:fillRect/>
          </a:stretch>
        </p:blipFill>
        <p:spPr>
          <a:xfrm>
            <a:off x="616293" y="741199"/>
            <a:ext cx="8229600" cy="4525963"/>
          </a:xfrm>
        </p:spPr>
      </p:pic>
    </p:spTree>
    <p:extLst>
      <p:ext uri="{BB962C8B-B14F-4D97-AF65-F5344CB8AC3E}">
        <p14:creationId xmlns:p14="http://schemas.microsoft.com/office/powerpoint/2010/main" val="38823719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449" y="218016"/>
            <a:ext cx="5507721" cy="4130791"/>
          </a:xfrm>
          <a:prstGeom prst="rect">
            <a:avLst/>
          </a:prstGeom>
        </p:spPr>
      </p:pic>
      <p:pic>
        <p:nvPicPr>
          <p:cNvPr id="4" name="Picture 3"/>
          <p:cNvPicPr>
            <a:picLocks noChangeAspect="1"/>
          </p:cNvPicPr>
          <p:nvPr/>
        </p:nvPicPr>
        <p:blipFill>
          <a:blip r:embed="rId3"/>
          <a:stretch>
            <a:fillRect/>
          </a:stretch>
        </p:blipFill>
        <p:spPr>
          <a:xfrm>
            <a:off x="3325310" y="2514591"/>
            <a:ext cx="4874782" cy="3668432"/>
          </a:xfrm>
          <a:prstGeom prst="rect">
            <a:avLst/>
          </a:prstGeom>
        </p:spPr>
      </p:pic>
    </p:spTree>
    <p:extLst>
      <p:ext uri="{BB962C8B-B14F-4D97-AF65-F5344CB8AC3E}">
        <p14:creationId xmlns:p14="http://schemas.microsoft.com/office/powerpoint/2010/main" val="21044109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92" y="956254"/>
            <a:ext cx="7772400" cy="1362075"/>
          </a:xfrm>
        </p:spPr>
        <p:txBody>
          <a:bodyPr/>
          <a:lstStyle/>
          <a:p>
            <a:pPr algn="ctr"/>
            <a:r>
              <a:rPr lang="en-US" dirty="0" smtClean="0"/>
              <a:t>Thank you! </a:t>
            </a:r>
            <a:endParaRPr lang="en-US" dirty="0"/>
          </a:p>
        </p:txBody>
      </p:sp>
      <p:sp>
        <p:nvSpPr>
          <p:cNvPr id="3" name="Text Placeholder 2"/>
          <p:cNvSpPr>
            <a:spLocks noGrp="1"/>
          </p:cNvSpPr>
          <p:nvPr>
            <p:ph type="body" idx="1"/>
          </p:nvPr>
        </p:nvSpPr>
        <p:spPr>
          <a:xfrm>
            <a:off x="722313" y="1962635"/>
            <a:ext cx="7772400" cy="2444265"/>
          </a:xfrm>
        </p:spPr>
        <p:txBody>
          <a:bodyPr/>
          <a:lstStyle/>
          <a:p>
            <a:pPr algn="ctr"/>
            <a:r>
              <a:rPr lang="en-US" dirty="0" smtClean="0"/>
              <a:t>Sarah Cohen</a:t>
            </a:r>
            <a:br>
              <a:rPr lang="en-US" dirty="0" smtClean="0"/>
            </a:br>
            <a:r>
              <a:rPr lang="en-US" dirty="0" smtClean="0"/>
              <a:t>The New York Times</a:t>
            </a:r>
            <a:br>
              <a:rPr lang="en-US" dirty="0" smtClean="0"/>
            </a:br>
            <a:r>
              <a:rPr lang="en-US" dirty="0" smtClean="0">
                <a:hlinkClick r:id="rId3"/>
              </a:rPr>
              <a:t>sarah.cohen@nytimes.com</a:t>
            </a:r>
            <a:endParaRPr lang="en-US" dirty="0" smtClean="0"/>
          </a:p>
          <a:p>
            <a:pPr algn="ctr"/>
            <a:r>
              <a:rPr lang="en-US" dirty="0" smtClean="0"/>
              <a:t>@</a:t>
            </a:r>
            <a:r>
              <a:rPr lang="en-US" dirty="0" err="1" smtClean="0"/>
              <a:t>sarahcnyt</a:t>
            </a:r>
            <a:endParaRPr lang="en-US" dirty="0" smtClean="0"/>
          </a:p>
          <a:p>
            <a:pPr algn="ctr"/>
            <a:endParaRPr lang="en-US" dirty="0"/>
          </a:p>
        </p:txBody>
      </p:sp>
    </p:spTree>
    <p:extLst>
      <p:ext uri="{BB962C8B-B14F-4D97-AF65-F5344CB8AC3E}">
        <p14:creationId xmlns:p14="http://schemas.microsoft.com/office/powerpoint/2010/main" val="172082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0" y="1397000"/>
            <a:ext cx="9144000" cy="4039970"/>
          </a:xfrm>
          <a:prstGeom prst="rect">
            <a:avLst/>
          </a:prstGeom>
        </p:spPr>
      </p:pic>
    </p:spTree>
    <p:extLst>
      <p:ext uri="{BB962C8B-B14F-4D97-AF65-F5344CB8AC3E}">
        <p14:creationId xmlns:p14="http://schemas.microsoft.com/office/powerpoint/2010/main" val="22798487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709670" y="457097"/>
            <a:ext cx="7665229" cy="5667951"/>
          </a:xfrm>
          <a:prstGeom prst="rect">
            <a:avLst/>
          </a:prstGeom>
        </p:spPr>
      </p:pic>
    </p:spTree>
    <p:extLst>
      <p:ext uri="{BB962C8B-B14F-4D97-AF65-F5344CB8AC3E}">
        <p14:creationId xmlns:p14="http://schemas.microsoft.com/office/powerpoint/2010/main" val="14283546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261458" y="410371"/>
            <a:ext cx="7881068" cy="5372114"/>
          </a:xfrm>
          <a:prstGeom prst="rect">
            <a:avLst/>
          </a:prstGeom>
        </p:spPr>
      </p:pic>
      <p:pic>
        <p:nvPicPr>
          <p:cNvPr id="2" name="Picture 1"/>
          <p:cNvPicPr>
            <a:picLocks noChangeAspect="1"/>
          </p:cNvPicPr>
          <p:nvPr/>
        </p:nvPicPr>
        <p:blipFill>
          <a:blip r:embed="rId4"/>
          <a:stretch>
            <a:fillRect/>
          </a:stretch>
        </p:blipFill>
        <p:spPr>
          <a:xfrm>
            <a:off x="859073" y="2568975"/>
            <a:ext cx="7993121" cy="3792402"/>
          </a:xfrm>
          <a:prstGeom prst="rect">
            <a:avLst/>
          </a:prstGeom>
        </p:spPr>
      </p:pic>
    </p:spTree>
    <p:extLst>
      <p:ext uri="{BB962C8B-B14F-4D97-AF65-F5344CB8AC3E}">
        <p14:creationId xmlns:p14="http://schemas.microsoft.com/office/powerpoint/2010/main" val="22077807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4353" y="410827"/>
            <a:ext cx="4606780" cy="5912388"/>
          </a:xfrm>
          <a:prstGeom prst="rect">
            <a:avLst/>
          </a:prstGeom>
        </p:spPr>
      </p:pic>
    </p:spTree>
    <p:extLst>
      <p:ext uri="{BB962C8B-B14F-4D97-AF65-F5344CB8AC3E}">
        <p14:creationId xmlns:p14="http://schemas.microsoft.com/office/powerpoint/2010/main" val="36035384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54300" y="673100"/>
            <a:ext cx="3822700" cy="5511800"/>
          </a:xfrm>
          <a:prstGeom prst="rect">
            <a:avLst/>
          </a:prstGeom>
        </p:spPr>
      </p:pic>
    </p:spTree>
    <p:extLst>
      <p:ext uri="{BB962C8B-B14F-4D97-AF65-F5344CB8AC3E}">
        <p14:creationId xmlns:p14="http://schemas.microsoft.com/office/powerpoint/2010/main" val="19161041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100" r="-7966"/>
          <a:stretch/>
        </p:blipFill>
        <p:spPr>
          <a:xfrm>
            <a:off x="847464" y="241300"/>
            <a:ext cx="7668634" cy="6359800"/>
          </a:xfrm>
          <a:prstGeom prst="rect">
            <a:avLst/>
          </a:prstGeom>
        </p:spPr>
      </p:pic>
      <p:pic>
        <p:nvPicPr>
          <p:cNvPr id="3" name="Picture 2"/>
          <p:cNvPicPr>
            <a:picLocks noChangeAspect="1"/>
          </p:cNvPicPr>
          <p:nvPr/>
        </p:nvPicPr>
        <p:blipFill>
          <a:blip r:embed="rId3"/>
          <a:stretch>
            <a:fillRect/>
          </a:stretch>
        </p:blipFill>
        <p:spPr>
          <a:xfrm>
            <a:off x="6303467" y="2884420"/>
            <a:ext cx="2586142" cy="3567289"/>
          </a:xfrm>
          <a:prstGeom prst="rect">
            <a:avLst/>
          </a:prstGeom>
        </p:spPr>
      </p:pic>
    </p:spTree>
    <p:extLst>
      <p:ext uri="{BB962C8B-B14F-4D97-AF65-F5344CB8AC3E}">
        <p14:creationId xmlns:p14="http://schemas.microsoft.com/office/powerpoint/2010/main" val="32683528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80" y="376552"/>
            <a:ext cx="7021994" cy="2677037"/>
          </a:xfrm>
          <a:prstGeom prst="rect">
            <a:avLst/>
          </a:prstGeom>
        </p:spPr>
      </p:pic>
      <p:pic>
        <p:nvPicPr>
          <p:cNvPr id="3" name="Picture 2"/>
          <p:cNvPicPr>
            <a:picLocks noChangeAspect="1"/>
          </p:cNvPicPr>
          <p:nvPr/>
        </p:nvPicPr>
        <p:blipFill rotWithShape="1">
          <a:blip r:embed="rId3"/>
          <a:srcRect t="26265"/>
          <a:stretch/>
        </p:blipFill>
        <p:spPr>
          <a:xfrm>
            <a:off x="2203712" y="3716111"/>
            <a:ext cx="6274974" cy="2384226"/>
          </a:xfrm>
          <a:prstGeom prst="rect">
            <a:avLst/>
          </a:prstGeom>
        </p:spPr>
      </p:pic>
    </p:spTree>
    <p:extLst>
      <p:ext uri="{BB962C8B-B14F-4D97-AF65-F5344CB8AC3E}">
        <p14:creationId xmlns:p14="http://schemas.microsoft.com/office/powerpoint/2010/main" val="1021092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2400</TotalTime>
  <Words>139</Words>
  <Application>Microsoft Macintosh PowerPoint</Application>
  <PresentationFormat>On-screen Show (4:3)</PresentationFormat>
  <Paragraphs>14</Paragraphs>
  <Slides>21</Slides>
  <Notes>4</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Computational journalism &amp; digitalization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 behind the story</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Cohen</dc:creator>
  <cp:lastModifiedBy>Sarah Cohen</cp:lastModifiedBy>
  <cp:revision>61</cp:revision>
  <cp:lastPrinted>2011-05-11T14:41:31Z</cp:lastPrinted>
  <dcterms:created xsi:type="dcterms:W3CDTF">2011-05-10T17:49:18Z</dcterms:created>
  <dcterms:modified xsi:type="dcterms:W3CDTF">2015-05-11T15:48:19Z</dcterms:modified>
</cp:coreProperties>
</file>