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9" r:id="rId3"/>
    <p:sldId id="357" r:id="rId4"/>
    <p:sldId id="341" r:id="rId5"/>
    <p:sldId id="338" r:id="rId6"/>
    <p:sldId id="345" r:id="rId7"/>
    <p:sldId id="364" r:id="rId8"/>
    <p:sldId id="374" r:id="rId9"/>
    <p:sldId id="356" r:id="rId10"/>
    <p:sldId id="373" r:id="rId11"/>
    <p:sldId id="348" r:id="rId12"/>
    <p:sldId id="368" r:id="rId13"/>
    <p:sldId id="351" r:id="rId14"/>
    <p:sldId id="367" r:id="rId15"/>
    <p:sldId id="366" r:id="rId16"/>
    <p:sldId id="278" r:id="rId17"/>
  </p:sldIdLst>
  <p:sldSz cx="9144000" cy="6858000" type="screen4x3"/>
  <p:notesSz cx="6805613" cy="99393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68F"/>
    <a:srgbClr val="C0C0C0"/>
    <a:srgbClr val="FF0000"/>
    <a:srgbClr val="000000"/>
    <a:srgbClr val="808080"/>
    <a:srgbClr val="0000FF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1124" autoAdjust="0"/>
  </p:normalViewPr>
  <p:slideViewPr>
    <p:cSldViewPr snapToGrid="0" snapToObjects="1">
      <p:cViewPr>
        <p:scale>
          <a:sx n="60" d="100"/>
          <a:sy n="60" d="100"/>
        </p:scale>
        <p:origin x="-416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2586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1909" cy="5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7" tIns="44164" rIns="88327" bIns="4416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530" y="0"/>
            <a:ext cx="2921909" cy="5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7" tIns="44164" rIns="88327" bIns="4416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72202"/>
            <a:ext cx="2921909" cy="4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7" tIns="44164" rIns="88327" bIns="4416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530" y="9472202"/>
            <a:ext cx="2921909" cy="4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7" tIns="44164" rIns="88327" bIns="4416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1BFE9F5-DE2A-417A-B525-C0A32D61E7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25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02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5" rIns="95672" bIns="47835" numCol="1" anchor="t" anchorCtr="0" compatLnSpc="1">
            <a:prstTxWarp prst="textNoShape">
              <a:avLst/>
            </a:prstTxWarp>
          </a:bodyPr>
          <a:lstStyle>
            <a:lvl1pPr defTabSz="955345">
              <a:defRPr sz="13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312" y="1"/>
            <a:ext cx="2949302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5" rIns="95672" bIns="47835" numCol="1" anchor="t" anchorCtr="0" compatLnSpc="1">
            <a:prstTxWarp prst="textNoShape">
              <a:avLst/>
            </a:prstTxWarp>
          </a:bodyPr>
          <a:lstStyle>
            <a:lvl1pPr algn="r" defTabSz="955345">
              <a:defRPr sz="13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10" y="4720685"/>
            <a:ext cx="4991594" cy="447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5" rIns="95672" bIns="47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911"/>
            <a:ext cx="2949302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5" rIns="95672" bIns="47835" numCol="1" anchor="b" anchorCtr="0" compatLnSpc="1">
            <a:prstTxWarp prst="textNoShape">
              <a:avLst/>
            </a:prstTxWarp>
          </a:bodyPr>
          <a:lstStyle>
            <a:lvl1pPr defTabSz="955345">
              <a:defRPr sz="13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312" y="9442911"/>
            <a:ext cx="2949302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5" rIns="95672" bIns="47835" numCol="1" anchor="b" anchorCtr="0" compatLnSpc="1">
            <a:prstTxWarp prst="textNoShape">
              <a:avLst/>
            </a:prstTxWarp>
          </a:bodyPr>
          <a:lstStyle>
            <a:lvl1pPr algn="r" defTabSz="955345">
              <a:defRPr sz="1300" b="0"/>
            </a:lvl1pPr>
          </a:lstStyle>
          <a:p>
            <a:pPr>
              <a:defRPr/>
            </a:pPr>
            <a:fld id="{7A9059C9-C1D4-4FF2-8644-9B50FEDDAD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00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45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17658" indent="-276023" defTabSz="955345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04089" indent="-220818" defTabSz="955345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545726" indent="-220818" defTabSz="955345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1987362" indent="-220818" defTabSz="955345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428997" indent="-220818" defTabSz="95534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870634" indent="-220818" defTabSz="95534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312269" indent="-220818" defTabSz="95534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753905" indent="-220818" defTabSz="95534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fld id="{52E93252-43EB-471B-92DF-7DF6647EE428}" type="slidenum">
              <a:rPr lang="de-DE" altLang="de-DE" sz="1300" b="0"/>
              <a:pPr/>
              <a:t>0</a:t>
            </a:fld>
            <a:endParaRPr lang="de-DE" altLang="de-DE" sz="13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Noch Spielraum nach oben in vielen Branchen!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059C9-C1D4-4FF2-8644-9B50FEDDADA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9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de-DE" altLang="de-DE" smtClean="0">
                <a:latin typeface="Arial" pitchFamily="34" charset="0"/>
              </a:rPr>
              <a:t>3 Schichten erklären</a:t>
            </a:r>
          </a:p>
          <a:p>
            <a:pPr>
              <a:buFontTx/>
              <a:buChar char="-"/>
            </a:pPr>
            <a:endParaRPr lang="de-DE" altLang="de-DE" smtClean="0">
              <a:latin typeface="Arial" pitchFamily="34" charset="0"/>
            </a:endParaRPr>
          </a:p>
          <a:p>
            <a:r>
              <a:rPr lang="de-DE" altLang="de-DE" smtClean="0">
                <a:latin typeface="Arial" pitchFamily="34" charset="0"/>
                <a:sym typeface="Wingdings" pitchFamily="2" charset="2"/>
              </a:rPr>
              <a:t> Offene Frage, mögliche Anworten: Vertrauen, Datensicherheit, etc.</a:t>
            </a:r>
          </a:p>
          <a:p>
            <a:pPr>
              <a:buFont typeface="Wingdings" pitchFamily="2" charset="2"/>
              <a:buChar char="à"/>
            </a:pPr>
            <a:r>
              <a:rPr lang="de-DE" altLang="de-DE" smtClean="0">
                <a:latin typeface="Arial" pitchFamily="34" charset="0"/>
                <a:sym typeface="Wingdings" pitchFamily="2" charset="2"/>
              </a:rPr>
              <a:t>Ergebnis: Xing hat externe Apps zwischenzeitig wieder abgeschalten, weil es nicht genutzt wurde.</a:t>
            </a:r>
          </a:p>
          <a:p>
            <a:pPr>
              <a:buFont typeface="Wingdings" pitchFamily="2" charset="2"/>
              <a:buNone/>
            </a:pPr>
            <a:endParaRPr lang="de-DE" altLang="de-DE" smtClean="0">
              <a:latin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32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7690" indent="-276035" defTabSz="95232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4138" indent="-220828" defTabSz="95232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5793" indent="-220828" defTabSz="95232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7448" indent="-220828" defTabSz="95232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9104" indent="-220828" defTabSz="95232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70759" indent="-220828" defTabSz="95232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12414" indent="-220828" defTabSz="95232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54069" indent="-220828" defTabSz="95232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FE99C46-7C67-49B1-94C7-9F1FB7FB9A6E}" type="slidenum">
              <a:rPr lang="de-DE" altLang="de-DE" sz="1300" b="0"/>
              <a:pPr/>
              <a:t>6</a:t>
            </a:fld>
            <a:endParaRPr lang="de-DE" altLang="de-DE" sz="13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736"/>
            <a:fld id="{09A5E0DC-E9C3-491C-89BF-B05980EC6D50}" type="slidenum">
              <a:rPr lang="de-DE" smtClean="0">
                <a:latin typeface="Arial" pitchFamily="34" charset="0"/>
                <a:ea typeface="ＭＳ Ｐゴシック" charset="-128"/>
              </a:rPr>
              <a:pPr defTabSz="954736"/>
              <a:t>15</a:t>
            </a:fld>
            <a:endParaRPr lang="de-DE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/>
          <p:cNvGrpSpPr>
            <a:grpSpLocks/>
          </p:cNvGrpSpPr>
          <p:nvPr/>
        </p:nvGrpSpPr>
        <p:grpSpPr bwMode="auto">
          <a:xfrm>
            <a:off x="142875" y="142875"/>
            <a:ext cx="9001125" cy="6715125"/>
            <a:chOff x="142875" y="142875"/>
            <a:chExt cx="9001126" cy="6715126"/>
          </a:xfrm>
        </p:grpSpPr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933450" y="1624013"/>
              <a:ext cx="2801938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600" b="0" dirty="0">
                  <a:solidFill>
                    <a:srgbClr val="808080"/>
                  </a:solidFill>
                </a:rPr>
                <a:t>Fakultät für Betriebswirtschaft</a:t>
              </a:r>
            </a:p>
            <a:p>
              <a:pPr>
                <a:defRPr/>
              </a:pPr>
              <a:r>
                <a:rPr lang="de-DE" sz="1600" b="0" dirty="0">
                  <a:solidFill>
                    <a:srgbClr val="808080"/>
                  </a:solidFill>
                </a:rPr>
                <a:t>Munich School </a:t>
              </a:r>
              <a:r>
                <a:rPr lang="de-DE" sz="1600" b="0" dirty="0" err="1">
                  <a:solidFill>
                    <a:srgbClr val="808080"/>
                  </a:solidFill>
                </a:rPr>
                <a:t>of</a:t>
              </a:r>
              <a:r>
                <a:rPr lang="de-DE" sz="1600" b="0" dirty="0">
                  <a:solidFill>
                    <a:srgbClr val="808080"/>
                  </a:solidFill>
                </a:rPr>
                <a:t> Management</a:t>
              </a:r>
            </a:p>
          </p:txBody>
        </p:sp>
        <p:pic>
          <p:nvPicPr>
            <p:cNvPr id="6" name="Picture 70" descr="Siegel_25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838" y="3779838"/>
              <a:ext cx="3078163" cy="307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18" descr="LMU Logo Grau50 RGB ohne Ran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15" y="147703"/>
              <a:ext cx="1475292" cy="71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941388" y="142875"/>
              <a:ext cx="719137" cy="719138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142875" y="142875"/>
              <a:ext cx="719138" cy="719138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10" name="Grafik 21" descr="WIM Screen RGB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388" y="4604815"/>
              <a:ext cx="990444" cy="33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3450" y="2362200"/>
            <a:ext cx="8062913" cy="698500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7263" y="3200400"/>
            <a:ext cx="6000750" cy="825500"/>
          </a:xfrm>
        </p:spPr>
        <p:txBody>
          <a:bodyPr/>
          <a:lstStyle>
            <a:lvl1pPr marL="0" indent="0">
              <a:buFont typeface="Wingdings" pitchFamily="2" charset="2"/>
              <a:buNone/>
              <a:tabLst>
                <a:tab pos="1524000" algn="l"/>
              </a:tabLst>
              <a:defRPr sz="1800" b="1">
                <a:solidFill>
                  <a:srgbClr val="80808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90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A8B6B-7D72-422A-AA97-0C5B9C4790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49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C1E8D-E4E1-4A87-8638-A9F49A0EFA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01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67BA8-8911-4871-A6FE-8541A8A5B5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99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950913"/>
            <a:ext cx="8855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557338"/>
            <a:ext cx="88519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0775" y="6619875"/>
            <a:ext cx="25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6BDD16EC-AC06-40B5-9305-F8C131E0E7E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grpSp>
        <p:nvGrpSpPr>
          <p:cNvPr id="1029" name="Gruppieren 19"/>
          <p:cNvGrpSpPr>
            <a:grpSpLocks/>
          </p:cNvGrpSpPr>
          <p:nvPr/>
        </p:nvGrpSpPr>
        <p:grpSpPr bwMode="auto">
          <a:xfrm>
            <a:off x="142875" y="142875"/>
            <a:ext cx="8853488" cy="722313"/>
            <a:chOff x="142875" y="142875"/>
            <a:chExt cx="8853488" cy="722313"/>
          </a:xfrm>
        </p:grpSpPr>
        <p:pic>
          <p:nvPicPr>
            <p:cNvPr id="2" name="Grafik 16" descr="LMU Logo Grau50 RGB ohne Rand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15" y="147703"/>
              <a:ext cx="1475292" cy="71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91" descr="Siegel_50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5788" y="146050"/>
              <a:ext cx="7889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741488" y="142875"/>
              <a:ext cx="4297362" cy="719138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1797050" y="517525"/>
              <a:ext cx="4198938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>
                <a:lnSpc>
                  <a:spcPct val="95000"/>
                </a:lnSpc>
                <a:defRPr/>
              </a:pPr>
              <a:r>
                <a:rPr lang="de-DE" sz="1050" b="0" spc="100" dirty="0" smtClean="0">
                  <a:solidFill>
                    <a:srgbClr val="808080"/>
                  </a:solidFill>
                  <a:latin typeface="Arial" pitchFamily="34" charset="0"/>
                  <a:cs typeface="Arial" pitchFamily="34" charset="0"/>
                </a:rPr>
                <a:t>Medienindustrie neu interpretiert</a:t>
              </a:r>
              <a:endParaRPr lang="de-DE" sz="1050" b="0" spc="100" dirty="0">
                <a:solidFill>
                  <a:srgbClr val="808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6116638" y="142875"/>
              <a:ext cx="2879725" cy="719138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b="0">
                <a:solidFill>
                  <a:schemeClr val="accent2"/>
                </a:solidFill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941388" y="142875"/>
              <a:ext cx="719137" cy="719138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42875" y="142875"/>
              <a:ext cx="719138" cy="719138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1037" name="Grafik 17" descr="WIM Screen RGB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572" y="562455"/>
              <a:ext cx="753374" cy="25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193675" indent="-193675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tabLst>
          <a:tab pos="796925" algn="l"/>
          <a:tab pos="1598613" algn="l"/>
          <a:tab pos="2341563" algn="l"/>
          <a:tab pos="3044825" algn="l"/>
          <a:tab pos="3652838" algn="l"/>
          <a:tab pos="4216400" algn="l"/>
          <a:tab pos="4908550" algn="l"/>
          <a:tab pos="5973763" algn="l"/>
          <a:tab pos="6796088" algn="l"/>
          <a:tab pos="7497763" algn="l"/>
          <a:tab pos="8074025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2563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•"/>
        <a:tabLst>
          <a:tab pos="796925" algn="l"/>
          <a:tab pos="1598613" algn="l"/>
          <a:tab pos="2341563" algn="l"/>
          <a:tab pos="3044825" algn="l"/>
          <a:tab pos="3652838" algn="l"/>
          <a:tab pos="4216400" algn="l"/>
          <a:tab pos="4908550" algn="l"/>
          <a:tab pos="5973763" algn="l"/>
          <a:tab pos="6796088" algn="l"/>
          <a:tab pos="7497763" algn="l"/>
          <a:tab pos="8074025" algn="l"/>
        </a:tabLst>
        <a:defRPr sz="1600">
          <a:solidFill>
            <a:schemeClr val="tx1"/>
          </a:solidFill>
          <a:latin typeface="+mn-lt"/>
          <a:ea typeface="+mn-ea"/>
        </a:defRPr>
      </a:lvl2pPr>
      <a:lvl3pPr marL="920750" indent="-128588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6925" algn="l"/>
          <a:tab pos="1598613" algn="l"/>
          <a:tab pos="2341563" algn="l"/>
          <a:tab pos="3044825" algn="l"/>
          <a:tab pos="3652838" algn="l"/>
          <a:tab pos="4216400" algn="l"/>
          <a:tab pos="4908550" algn="l"/>
          <a:tab pos="5973763" algn="l"/>
          <a:tab pos="6796088" algn="l"/>
          <a:tab pos="7497763" algn="l"/>
          <a:tab pos="8074025" algn="l"/>
        </a:tabLst>
        <a:defRPr sz="1600">
          <a:solidFill>
            <a:schemeClr val="tx1"/>
          </a:solidFill>
          <a:latin typeface="+mn-lt"/>
          <a:ea typeface="+mn-ea"/>
        </a:defRPr>
      </a:lvl3pPr>
      <a:lvl4pPr marL="1303338" indent="-192088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6925" algn="l"/>
          <a:tab pos="1598613" algn="l"/>
          <a:tab pos="2341563" algn="l"/>
          <a:tab pos="3044825" algn="l"/>
          <a:tab pos="3652838" algn="l"/>
          <a:tab pos="4216400" algn="l"/>
          <a:tab pos="4908550" algn="l"/>
          <a:tab pos="5973763" algn="l"/>
          <a:tab pos="6796088" algn="l"/>
          <a:tab pos="7497763" algn="l"/>
          <a:tab pos="8074025" algn="l"/>
        </a:tabLst>
        <a:defRPr sz="1600">
          <a:solidFill>
            <a:schemeClr val="tx1"/>
          </a:solidFill>
          <a:latin typeface="+mn-lt"/>
          <a:ea typeface="+mn-ea"/>
        </a:defRPr>
      </a:lvl4pPr>
      <a:lvl5pPr marL="1808163" indent="-223838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6925" algn="l"/>
          <a:tab pos="1598613" algn="l"/>
          <a:tab pos="2341563" algn="l"/>
          <a:tab pos="3044825" algn="l"/>
          <a:tab pos="3652838" algn="l"/>
          <a:tab pos="4216400" algn="l"/>
          <a:tab pos="4908550" algn="l"/>
          <a:tab pos="5973763" algn="l"/>
          <a:tab pos="6796088" algn="l"/>
          <a:tab pos="7497763" algn="l"/>
          <a:tab pos="8074025" algn="l"/>
        </a:tabLst>
        <a:defRPr sz="1600">
          <a:solidFill>
            <a:schemeClr val="tx1"/>
          </a:solidFill>
          <a:latin typeface="+mn-lt"/>
          <a:ea typeface="+mn-ea"/>
        </a:defRPr>
      </a:lvl5pPr>
      <a:lvl6pPr marL="2265363" indent="-223838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6pPr>
      <a:lvl7pPr marL="2722563" indent="-223838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7pPr>
      <a:lvl8pPr marL="3179763" indent="-223838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8pPr>
      <a:lvl9pPr marL="3636963" indent="-223838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6.png"/><Relationship Id="rId5" Type="http://schemas.openxmlformats.org/officeDocument/2006/relationships/tags" Target="../tags/tag5.xml"/><Relationship Id="rId10" Type="http://schemas.openxmlformats.org/officeDocument/2006/relationships/image" Target="../media/image55.png"/><Relationship Id="rId4" Type="http://schemas.openxmlformats.org/officeDocument/2006/relationships/tags" Target="../tags/tag4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6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33451" y="2276475"/>
            <a:ext cx="7072866" cy="698500"/>
          </a:xfrm>
          <a:noFill/>
        </p:spPr>
        <p:txBody>
          <a:bodyPr anchor="b"/>
          <a:lstStyle/>
          <a:p>
            <a:r>
              <a:rPr lang="de-DE" altLang="de-DE" dirty="0" smtClean="0"/>
              <a:t>Medienindustrie neu interpretiert – </a:t>
            </a:r>
            <a:br>
              <a:rPr lang="de-DE" altLang="de-DE" dirty="0" smtClean="0"/>
            </a:br>
            <a:r>
              <a:rPr lang="de-DE" altLang="de-DE" dirty="0" smtClean="0"/>
              <a:t>zur Einführung in das Thema der Konferenz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33450" y="3572540"/>
            <a:ext cx="4510420" cy="503902"/>
          </a:xfrm>
        </p:spPr>
        <p:txBody>
          <a:bodyPr/>
          <a:lstStyle/>
          <a:p>
            <a:r>
              <a:rPr lang="de-DE" altLang="de-DE" sz="1600" dirty="0" smtClean="0"/>
              <a:t>Fachtagung vom Münchner Kreis und </a:t>
            </a:r>
          </a:p>
          <a:p>
            <a:r>
              <a:rPr lang="de-DE" altLang="de-DE" sz="1600" dirty="0" smtClean="0"/>
              <a:t>Internet Business Cluster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933450" y="5013325"/>
            <a:ext cx="4857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de-DE" b="0" dirty="0" smtClean="0">
                <a:solidFill>
                  <a:schemeClr val="tx2"/>
                </a:solidFill>
              </a:rPr>
              <a:t>Prof. Dr. Thomas Hess</a:t>
            </a:r>
            <a:endParaRPr lang="de-DE" altLang="de-DE" b="0" dirty="0"/>
          </a:p>
          <a:p>
            <a:pPr>
              <a:spcBef>
                <a:spcPct val="30000"/>
              </a:spcBef>
            </a:pPr>
            <a:r>
              <a:rPr lang="de-DE" altLang="de-DE" b="0" dirty="0">
                <a:solidFill>
                  <a:srgbClr val="808080"/>
                </a:solidFill>
              </a:rPr>
              <a:t>Institut für Wirtschaftsinformatik und Neue Medien</a:t>
            </a:r>
            <a:br>
              <a:rPr lang="de-DE" altLang="de-DE" b="0" dirty="0">
                <a:solidFill>
                  <a:srgbClr val="808080"/>
                </a:solidFill>
              </a:rPr>
            </a:br>
            <a:r>
              <a:rPr lang="de-DE" altLang="de-DE" b="0" dirty="0">
                <a:solidFill>
                  <a:srgbClr val="808080"/>
                </a:solidFill>
              </a:rPr>
              <a:t>www.wim.bwl.lmu.de</a:t>
            </a:r>
          </a:p>
          <a:p>
            <a:pPr>
              <a:spcBef>
                <a:spcPct val="30000"/>
              </a:spcBef>
            </a:pPr>
            <a:r>
              <a:rPr lang="de-DE" altLang="de-DE" b="0" dirty="0">
                <a:solidFill>
                  <a:srgbClr val="808080"/>
                </a:solidFill>
              </a:rPr>
              <a:t>München, </a:t>
            </a:r>
            <a:r>
              <a:rPr lang="de-DE" altLang="de-DE" b="0" dirty="0" smtClean="0">
                <a:solidFill>
                  <a:srgbClr val="808080"/>
                </a:solidFill>
              </a:rPr>
              <a:t>12. Mai 2015</a:t>
            </a:r>
            <a:endParaRPr lang="de-DE" altLang="de-DE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 3: Zwei Zugänge zum Thema „Content </a:t>
            </a:r>
            <a:r>
              <a:rPr lang="de-DE" dirty="0" err="1" smtClean="0"/>
              <a:t>meets</a:t>
            </a:r>
            <a:r>
              <a:rPr lang="de-DE" dirty="0" smtClean="0"/>
              <a:t> Commerce“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311573"/>
              </p:ext>
            </p:extLst>
          </p:nvPr>
        </p:nvGraphicFramePr>
        <p:xfrm>
          <a:off x="252000" y="1800001"/>
          <a:ext cx="8640000" cy="454362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80000"/>
                <a:gridCol w="2880000"/>
                <a:gridCol w="2880000"/>
              </a:tblGrid>
              <a:tr h="6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noProof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noProof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857647">
                <a:tc>
                  <a:txBody>
                    <a:bodyPr/>
                    <a:lstStyle/>
                    <a:p>
                      <a:r>
                        <a:rPr lang="en-US" dirty="0" smtClean="0"/>
                        <a:t>Value Proposition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Beide versuchen</a:t>
                      </a:r>
                      <a:r>
                        <a:rPr lang="de-DE" sz="1600" baseline="0" noProof="0" dirty="0" smtClean="0"/>
                        <a:t> Mehrwehrt zu schaffen, indem sie das Angebot von Inhalten und Produkten aus einem gemeinsamen Kontext verbinden.</a:t>
                      </a:r>
                      <a:endParaRPr lang="de-DE" sz="1600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353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Beide sprechen eine spezielle Community of Interest an, dürfen sich Gelegenheitskunden</a:t>
                      </a:r>
                      <a:r>
                        <a:rPr lang="de-DE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aber nicht verschließen.</a:t>
                      </a:r>
                      <a:endParaRPr lang="de-DE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65883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Organizational Infrastructure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Erstellt eigene produktbezogene Inhalte</a:t>
                      </a:r>
                      <a:r>
                        <a:rPr lang="de-DE" sz="1600" baseline="0" noProof="0" dirty="0" smtClean="0"/>
                        <a:t> und akquiriert kontextbezogene Inhalte; Themen sind absatzgesteuert.</a:t>
                      </a:r>
                      <a:endParaRPr lang="de-D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noProof="0" dirty="0" smtClean="0"/>
                        <a:t>Erstellt eigene kontextbezogene Inhalte</a:t>
                      </a:r>
                      <a:r>
                        <a:rPr lang="de-DE" sz="1600" baseline="0" noProof="0" dirty="0" smtClean="0"/>
                        <a:t> und akquiriert produktbezogene Inhalte; Themen sind redaktionell gesteuert.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11764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Revenues and Costs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Produktverkäufe</a:t>
                      </a:r>
                      <a:r>
                        <a:rPr lang="de-DE" sz="1600" baseline="0" noProof="0" dirty="0" smtClean="0"/>
                        <a:t> sind Haupt-</a:t>
                      </a:r>
                      <a:r>
                        <a:rPr lang="de-DE" sz="1600" baseline="0" noProof="0" dirty="0" err="1" smtClean="0"/>
                        <a:t>einnahmequelle</a:t>
                      </a:r>
                      <a:r>
                        <a:rPr lang="de-DE" sz="1600" baseline="0" noProof="0" dirty="0" smtClean="0"/>
                        <a:t>; Inhalte als kostenintensives Marketinginstrument</a:t>
                      </a:r>
                      <a:endParaRPr lang="de-DE" sz="1600" noProof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Produktverkäufe als zusätzliche Einnahmequelle;</a:t>
                      </a:r>
                      <a:r>
                        <a:rPr lang="de-DE" sz="1600" baseline="0" noProof="0" dirty="0" smtClean="0"/>
                        <a:t> kaum Budget für klassisches Marketing</a:t>
                      </a:r>
                      <a:endParaRPr lang="de-DE" sz="1600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6FB7-8951-499C-A8BB-2F609F239DB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12" y="1831428"/>
            <a:ext cx="1954399" cy="540000"/>
          </a:xfrm>
          <a:prstGeom prst="rect">
            <a:avLst/>
          </a:prstGeom>
        </p:spPr>
      </p:pic>
      <p:pic>
        <p:nvPicPr>
          <p:cNvPr id="7" name="Picture 2" descr="http://upload.wikimedia.org/wikipedia/commons/thumb/d/db/Mein_sch%C3%B6ner_Garten_Logo.svg/2000px-Mein_sch%C3%B6ner_Garten_Logo.svg.png?uselang=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09" y="1831428"/>
            <a:ext cx="18881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24672" y="6437352"/>
            <a:ext cx="354356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altLang="de-DE" sz="1000" b="0" dirty="0" err="1" smtClean="0">
                <a:solidFill>
                  <a:srgbClr val="808080"/>
                </a:solidFill>
              </a:rPr>
              <a:t>Quelle</a:t>
            </a:r>
            <a:r>
              <a:rPr lang="en-GB" altLang="de-DE" sz="1000" b="0" dirty="0">
                <a:solidFill>
                  <a:srgbClr val="808080"/>
                </a:solidFill>
              </a:rPr>
              <a:t>: </a:t>
            </a:r>
            <a:r>
              <a:rPr lang="de-DE" altLang="de-DE" sz="1000" b="0" dirty="0" smtClean="0">
                <a:solidFill>
                  <a:srgbClr val="808080"/>
                </a:solidFill>
              </a:rPr>
              <a:t>Berger/Hess 2015</a:t>
            </a:r>
            <a:endParaRPr lang="en-GB" altLang="de-DE" sz="1000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 4: Neue Anwendungskontexte jenseits „einfacher </a:t>
            </a:r>
            <a:r>
              <a:rPr lang="de-DE" dirty="0" smtClean="0"/>
              <a:t>Mobilität“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372801" y="2353717"/>
            <a:ext cx="3778253" cy="4076980"/>
            <a:chOff x="356135" y="1790565"/>
            <a:chExt cx="4610501" cy="4764239"/>
          </a:xfrm>
        </p:grpSpPr>
        <p:sp>
          <p:nvSpPr>
            <p:cNvPr id="5" name="Freihandform 4"/>
            <p:cNvSpPr/>
            <p:nvPr/>
          </p:nvSpPr>
          <p:spPr bwMode="auto">
            <a:xfrm>
              <a:off x="437701" y="5801580"/>
              <a:ext cx="4528935" cy="753224"/>
            </a:xfrm>
            <a:custGeom>
              <a:avLst/>
              <a:gdLst>
                <a:gd name="connsiteX0" fmla="*/ 91688 w 3823035"/>
                <a:gd name="connsiteY0" fmla="*/ 474092 h 753224"/>
                <a:gd name="connsiteX1" fmla="*/ 428573 w 3823035"/>
                <a:gd name="connsiteY1" fmla="*/ 40955 h 753224"/>
                <a:gd name="connsiteX2" fmla="*/ 3460531 w 3823035"/>
                <a:gd name="connsiteY2" fmla="*/ 98706 h 753224"/>
                <a:gd name="connsiteX3" fmla="*/ 3653036 w 3823035"/>
                <a:gd name="connsiteY3" fmla="*/ 753224 h 7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035" h="753224">
                  <a:moveTo>
                    <a:pt x="91688" y="474092"/>
                  </a:moveTo>
                  <a:cubicBezTo>
                    <a:pt x="-20607" y="288805"/>
                    <a:pt x="-132901" y="103519"/>
                    <a:pt x="428573" y="40955"/>
                  </a:cubicBezTo>
                  <a:cubicBezTo>
                    <a:pt x="990047" y="-21609"/>
                    <a:pt x="2923120" y="-20006"/>
                    <a:pt x="3460531" y="98706"/>
                  </a:cubicBezTo>
                  <a:cubicBezTo>
                    <a:pt x="3997942" y="217418"/>
                    <a:pt x="3825489" y="485321"/>
                    <a:pt x="3653036" y="7532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6" name="Gerade Verbindung 5"/>
            <p:cNvCxnSpPr/>
            <p:nvPr/>
          </p:nvCxnSpPr>
          <p:spPr bwMode="auto">
            <a:xfrm>
              <a:off x="1078029" y="2983833"/>
              <a:ext cx="9626" cy="2808122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Gerade Verbindung 6"/>
            <p:cNvCxnSpPr/>
            <p:nvPr/>
          </p:nvCxnSpPr>
          <p:spPr bwMode="auto">
            <a:xfrm flipH="1">
              <a:off x="4079508" y="3191845"/>
              <a:ext cx="38902" cy="2600110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Gerade Verbindung 7"/>
            <p:cNvCxnSpPr/>
            <p:nvPr/>
          </p:nvCxnSpPr>
          <p:spPr bwMode="auto">
            <a:xfrm flipV="1">
              <a:off x="356135" y="1809549"/>
              <a:ext cx="2136808" cy="1645921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Gerade Verbindung 8"/>
            <p:cNvCxnSpPr/>
            <p:nvPr/>
          </p:nvCxnSpPr>
          <p:spPr bwMode="auto">
            <a:xfrm>
              <a:off x="2492943" y="1809549"/>
              <a:ext cx="2290813" cy="1828800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Grafik 9" descr="Bildschirmausschnitt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741" y="2099728"/>
              <a:ext cx="693545" cy="669977"/>
            </a:xfrm>
            <a:prstGeom prst="rect">
              <a:avLst/>
            </a:prstGeom>
          </p:spPr>
        </p:pic>
        <p:pic>
          <p:nvPicPr>
            <p:cNvPr id="11" name="Grafik 10" descr="Bildschirmausschnit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815" y="4984478"/>
              <a:ext cx="526304" cy="599332"/>
            </a:xfrm>
            <a:prstGeom prst="rect">
              <a:avLst/>
            </a:prstGeom>
          </p:spPr>
        </p:pic>
        <p:pic>
          <p:nvPicPr>
            <p:cNvPr id="12" name="Grafik 11" descr="Bildschirmausschnitt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994" y="3295888"/>
              <a:ext cx="684000" cy="530892"/>
            </a:xfrm>
            <a:prstGeom prst="rect">
              <a:avLst/>
            </a:prstGeom>
          </p:spPr>
        </p:pic>
        <p:pic>
          <p:nvPicPr>
            <p:cNvPr id="13" name="Grafik 12" descr="Bildschirmausschnit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637" y="4907247"/>
              <a:ext cx="668302" cy="842436"/>
            </a:xfrm>
            <a:prstGeom prst="rect">
              <a:avLst/>
            </a:prstGeom>
          </p:spPr>
        </p:pic>
        <p:pic>
          <p:nvPicPr>
            <p:cNvPr id="14" name="Grafik 13" descr="Bildschirmausschnit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271" y="5006946"/>
              <a:ext cx="1194624" cy="1223067"/>
            </a:xfrm>
            <a:prstGeom prst="rect">
              <a:avLst/>
            </a:prstGeom>
          </p:spPr>
        </p:pic>
        <p:pic>
          <p:nvPicPr>
            <p:cNvPr id="15" name="Grafik 14" descr="Bildschirmausschnitt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3164" y="3179144"/>
              <a:ext cx="233306" cy="422627"/>
            </a:xfrm>
            <a:prstGeom prst="rect">
              <a:avLst/>
            </a:prstGeom>
          </p:spPr>
        </p:pic>
        <p:pic>
          <p:nvPicPr>
            <p:cNvPr id="16" name="Grafik 15" descr="Bildschirmausschnitt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817" y="3592526"/>
              <a:ext cx="586813" cy="416286"/>
            </a:xfrm>
            <a:prstGeom prst="rect">
              <a:avLst/>
            </a:prstGeom>
          </p:spPr>
        </p:pic>
        <p:sp>
          <p:nvSpPr>
            <p:cNvPr id="17" name="Ellipse 16"/>
            <p:cNvSpPr/>
            <p:nvPr/>
          </p:nvSpPr>
          <p:spPr bwMode="auto">
            <a:xfrm>
              <a:off x="3126388" y="3097771"/>
              <a:ext cx="1008000" cy="1008000"/>
            </a:xfrm>
            <a:prstGeom prst="ellipse">
              <a:avLst/>
            </a:prstGeom>
            <a:noFill/>
            <a:ln w="28575">
              <a:solidFill>
                <a:srgbClr val="556594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sz="18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cxnSp>
          <p:nvCxnSpPr>
            <p:cNvPr id="18" name="Gerade Verbindung 17"/>
            <p:cNvCxnSpPr>
              <a:endCxn id="17" idx="2"/>
            </p:cNvCxnSpPr>
            <p:nvPr/>
          </p:nvCxnSpPr>
          <p:spPr bwMode="auto">
            <a:xfrm>
              <a:off x="2744665" y="3597829"/>
              <a:ext cx="381723" cy="3942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rgbClr val="5565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Ellipse 18"/>
            <p:cNvSpPr/>
            <p:nvPr/>
          </p:nvSpPr>
          <p:spPr bwMode="auto">
            <a:xfrm>
              <a:off x="1682665" y="3043771"/>
              <a:ext cx="1116000" cy="1116000"/>
            </a:xfrm>
            <a:prstGeom prst="ellipse">
              <a:avLst/>
            </a:prstGeom>
            <a:noFill/>
            <a:ln w="28575">
              <a:solidFill>
                <a:srgbClr val="343F5C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sz="18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785815" y="1790565"/>
              <a:ext cx="1116000" cy="1116000"/>
            </a:xfrm>
            <a:prstGeom prst="ellipse">
              <a:avLst/>
            </a:prstGeom>
            <a:noFill/>
            <a:ln w="28575">
              <a:solidFill>
                <a:srgbClr val="343F5C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sz="18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1048967" y="4699686"/>
              <a:ext cx="1116000" cy="1116000"/>
            </a:xfrm>
            <a:prstGeom prst="ellipse">
              <a:avLst/>
            </a:prstGeom>
            <a:noFill/>
            <a:ln w="28575">
              <a:solidFill>
                <a:srgbClr val="343F5C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sz="18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3080349" y="4751545"/>
              <a:ext cx="1116000" cy="1116000"/>
            </a:xfrm>
            <a:prstGeom prst="ellipse">
              <a:avLst/>
            </a:prstGeom>
            <a:noFill/>
            <a:ln w="28575">
              <a:solidFill>
                <a:srgbClr val="343F5C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sz="18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cxnSp>
          <p:nvCxnSpPr>
            <p:cNvPr id="23" name="Gerade Verbindung 22"/>
            <p:cNvCxnSpPr>
              <a:stCxn id="20" idx="4"/>
            </p:cNvCxnSpPr>
            <p:nvPr/>
          </p:nvCxnSpPr>
          <p:spPr bwMode="auto">
            <a:xfrm>
              <a:off x="1343815" y="2906565"/>
              <a:ext cx="80724" cy="1844980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rgbClr val="343F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 Verbindung 23"/>
            <p:cNvCxnSpPr>
              <a:stCxn id="19" idx="5"/>
            </p:cNvCxnSpPr>
            <p:nvPr/>
          </p:nvCxnSpPr>
          <p:spPr bwMode="auto">
            <a:xfrm>
              <a:off x="2635231" y="3996337"/>
              <a:ext cx="736619" cy="863208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rgbClr val="343F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24"/>
            <p:cNvCxnSpPr/>
            <p:nvPr/>
          </p:nvCxnSpPr>
          <p:spPr bwMode="auto">
            <a:xfrm flipV="1">
              <a:off x="1736665" y="4105771"/>
              <a:ext cx="289606" cy="593915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rgbClr val="343F5C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>
              <a:endCxn id="20" idx="5"/>
            </p:cNvCxnSpPr>
            <p:nvPr/>
          </p:nvCxnSpPr>
          <p:spPr bwMode="auto">
            <a:xfrm flipH="1" flipV="1">
              <a:off x="1738381" y="2743131"/>
              <a:ext cx="287890" cy="350698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rgbClr val="343F5C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5" name="Picture 19" descr="http://www.bmw.com/_common/shared/newvehicles/i/i8/2014/showroom/02_at_a_glance/visions-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74" y="4857406"/>
            <a:ext cx="2684314" cy="15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hteck 13"/>
          <p:cNvSpPr>
            <a:spLocks/>
          </p:cNvSpPr>
          <p:nvPr/>
        </p:nvSpPr>
        <p:spPr bwMode="auto">
          <a:xfrm>
            <a:off x="4845001" y="2978927"/>
            <a:ext cx="1391218" cy="468000"/>
          </a:xfrm>
          <a:prstGeom prst="rect">
            <a:avLst/>
          </a:prstGeom>
          <a:solidFill>
            <a:srgbClr val="BFC6DB"/>
          </a:solidFill>
          <a:ln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de-DE" sz="1200" b="1" dirty="0" smtClean="0">
                <a:solidFill>
                  <a:schemeClr val="tx1"/>
                </a:solidFill>
              </a:rPr>
              <a:t>Mobile Endgeräte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47" name="Rechteck 13"/>
          <p:cNvSpPr>
            <a:spLocks/>
          </p:cNvSpPr>
          <p:nvPr/>
        </p:nvSpPr>
        <p:spPr bwMode="auto">
          <a:xfrm>
            <a:off x="6115050" y="4098298"/>
            <a:ext cx="1304925" cy="468000"/>
          </a:xfrm>
          <a:prstGeom prst="rect">
            <a:avLst/>
          </a:prstGeom>
          <a:solidFill>
            <a:srgbClr val="BFC6DB"/>
          </a:solidFill>
          <a:ln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de-DE" sz="1200" b="1" dirty="0" smtClean="0">
                <a:solidFill>
                  <a:schemeClr val="tx1"/>
                </a:solidFill>
              </a:rPr>
              <a:t>Fest verbaute Endgeräte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48" name="Rechteck 13"/>
          <p:cNvSpPr>
            <a:spLocks/>
          </p:cNvSpPr>
          <p:nvPr/>
        </p:nvSpPr>
        <p:spPr bwMode="auto">
          <a:xfrm>
            <a:off x="7216554" y="2978372"/>
            <a:ext cx="1524221" cy="468000"/>
          </a:xfrm>
          <a:prstGeom prst="rect">
            <a:avLst/>
          </a:prstGeom>
          <a:solidFill>
            <a:srgbClr val="BFC6DB"/>
          </a:solidFill>
          <a:ln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de-DE" sz="1200" b="1" dirty="0" smtClean="0">
                <a:solidFill>
                  <a:schemeClr val="tx1"/>
                </a:solidFill>
              </a:rPr>
              <a:t>Cloud-basierte Dienstleistungen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t="7362" r="17854" b="7362"/>
          <a:stretch>
            <a:fillRect/>
          </a:stretch>
        </p:blipFill>
        <p:spPr bwMode="auto">
          <a:xfrm>
            <a:off x="5478182" y="2345364"/>
            <a:ext cx="272996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3" r="17735"/>
          <a:stretch>
            <a:fillRect/>
          </a:stretch>
        </p:blipFill>
        <p:spPr bwMode="auto">
          <a:xfrm>
            <a:off x="6414799" y="3666198"/>
            <a:ext cx="748479" cy="4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59" y="2345364"/>
            <a:ext cx="588846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Gerade Verbindung mit Pfeil 2"/>
          <p:cNvCxnSpPr>
            <a:cxnSpLocks noChangeShapeType="1"/>
          </p:cNvCxnSpPr>
          <p:nvPr/>
        </p:nvCxnSpPr>
        <p:spPr bwMode="auto">
          <a:xfrm>
            <a:off x="5540610" y="3492289"/>
            <a:ext cx="231540" cy="163216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Gerade Verbindung mit Pfeil 2"/>
          <p:cNvCxnSpPr>
            <a:cxnSpLocks noChangeShapeType="1"/>
            <a:stCxn id="48" idx="2"/>
          </p:cNvCxnSpPr>
          <p:nvPr/>
        </p:nvCxnSpPr>
        <p:spPr bwMode="auto">
          <a:xfrm flipH="1">
            <a:off x="7712560" y="3446372"/>
            <a:ext cx="266105" cy="165975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Gerade Verbindung mit Pfeil 2"/>
          <p:cNvCxnSpPr>
            <a:cxnSpLocks noChangeShapeType="1"/>
          </p:cNvCxnSpPr>
          <p:nvPr/>
        </p:nvCxnSpPr>
        <p:spPr bwMode="auto">
          <a:xfrm flipH="1">
            <a:off x="6789037" y="4566298"/>
            <a:ext cx="1" cy="539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feld 58"/>
          <p:cNvSpPr txBox="1"/>
          <p:nvPr/>
        </p:nvSpPr>
        <p:spPr>
          <a:xfrm>
            <a:off x="1253537" y="1729595"/>
            <a:ext cx="1760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Vernetztes Haus</a:t>
            </a: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5983176" y="1729595"/>
            <a:ext cx="1760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Vernetztes Auto</a:t>
            </a:r>
            <a:endParaRPr lang="de-DE" dirty="0"/>
          </a:p>
        </p:txBody>
      </p:sp>
      <p:sp>
        <p:nvSpPr>
          <p:cNvPr id="61" name="Rounded Rectangle 3"/>
          <p:cNvSpPr/>
          <p:nvPr/>
        </p:nvSpPr>
        <p:spPr>
          <a:xfrm>
            <a:off x="236253" y="1609726"/>
            <a:ext cx="4059522" cy="5076824"/>
          </a:xfrm>
          <a:prstGeom prst="round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tIns="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2" name="Rounded Rectangle 3"/>
          <p:cNvSpPr/>
          <p:nvPr/>
        </p:nvSpPr>
        <p:spPr>
          <a:xfrm>
            <a:off x="4759276" y="1628168"/>
            <a:ext cx="4059522" cy="5076824"/>
          </a:xfrm>
          <a:prstGeom prst="round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tIns="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le-online.com/veo/assets/images/strips/allseeingeye/trichter/trichter-lastfram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25" y="4075784"/>
            <a:ext cx="1191482" cy="119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 5: Alles wird abgebildet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25" name="Kreuz 24"/>
          <p:cNvSpPr/>
          <p:nvPr/>
        </p:nvSpPr>
        <p:spPr bwMode="auto">
          <a:xfrm>
            <a:off x="6772276" y="2394309"/>
            <a:ext cx="304800" cy="276225"/>
          </a:xfrm>
          <a:prstGeom prst="plus">
            <a:avLst>
              <a:gd name="adj" fmla="val 3863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6" name="Eine Ecke des Rechtecks abrunden 25"/>
          <p:cNvSpPr/>
          <p:nvPr/>
        </p:nvSpPr>
        <p:spPr bwMode="auto">
          <a:xfrm>
            <a:off x="6766549" y="4501617"/>
            <a:ext cx="304800" cy="85725"/>
          </a:xfrm>
          <a:prstGeom prst="round1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258050" y="2314479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 smtClean="0"/>
              <a:t>Personalisierte Inhalte</a:t>
            </a:r>
            <a:endParaRPr lang="de-DE" b="0" dirty="0"/>
          </a:p>
        </p:txBody>
      </p:sp>
      <p:sp>
        <p:nvSpPr>
          <p:cNvPr id="35" name="Textfeld 34"/>
          <p:cNvSpPr txBox="1"/>
          <p:nvPr/>
        </p:nvSpPr>
        <p:spPr>
          <a:xfrm>
            <a:off x="7258049" y="2975801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 smtClean="0"/>
              <a:t>Personalisierte Werbung</a:t>
            </a:r>
            <a:endParaRPr lang="de-DE" b="0" dirty="0"/>
          </a:p>
        </p:txBody>
      </p:sp>
      <p:sp>
        <p:nvSpPr>
          <p:cNvPr id="36" name="Textfeld 35"/>
          <p:cNvSpPr txBox="1"/>
          <p:nvPr/>
        </p:nvSpPr>
        <p:spPr>
          <a:xfrm>
            <a:off x="7258050" y="4394826"/>
            <a:ext cx="172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 smtClean="0"/>
              <a:t>Privatsphäre</a:t>
            </a:r>
            <a:endParaRPr lang="de-DE" b="0" dirty="0"/>
          </a:p>
        </p:txBody>
      </p:sp>
      <p:sp>
        <p:nvSpPr>
          <p:cNvPr id="39" name="Textfeld 38"/>
          <p:cNvSpPr txBox="1"/>
          <p:nvPr/>
        </p:nvSpPr>
        <p:spPr>
          <a:xfrm>
            <a:off x="7258049" y="3646166"/>
            <a:ext cx="185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 smtClean="0"/>
              <a:t>Trend-</a:t>
            </a:r>
          </a:p>
          <a:p>
            <a:r>
              <a:rPr lang="de-DE" b="0" dirty="0" err="1" smtClean="0"/>
              <a:t>berechnungen</a:t>
            </a:r>
            <a:endParaRPr lang="de-DE" b="0" dirty="0"/>
          </a:p>
        </p:txBody>
      </p:sp>
      <p:pic>
        <p:nvPicPr>
          <p:cNvPr id="3076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2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3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4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avis.k12.ut.us/cms/lib09/UT01001306/Centricity/Domain/6601/computer%20us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01" y="2054898"/>
            <a:ext cx="914748" cy="9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-EI0yrki6CYQ/UQtVQKjiSVI/AAAAAAAAANA/3k3aUaVT7PA/s1600/online-shoppi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01" y="2227586"/>
            <a:ext cx="914748" cy="9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4.bp.blogspot.com/-PVaOMSxOpaM/T26oFTCuzuI/AAAAAAAAJaI/rP_YbqoguPg/s1600/youtube-channel-logo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48" y="2248768"/>
            <a:ext cx="1011232" cy="5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fast-contest.com/wp-content/uploads/2013/10/facebook-lik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08" y="2227586"/>
            <a:ext cx="793748" cy="7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feld 62"/>
          <p:cNvSpPr txBox="1"/>
          <p:nvPr/>
        </p:nvSpPr>
        <p:spPr>
          <a:xfrm>
            <a:off x="50785" y="2467999"/>
            <a:ext cx="121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Nutzer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79361" y="4075784"/>
            <a:ext cx="121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Anbieter</a:t>
            </a:r>
            <a:endParaRPr lang="de-DE" dirty="0"/>
          </a:p>
        </p:txBody>
      </p:sp>
      <p:sp>
        <p:nvSpPr>
          <p:cNvPr id="65" name="Rounded Rectangle 3"/>
          <p:cNvSpPr/>
          <p:nvPr/>
        </p:nvSpPr>
        <p:spPr>
          <a:xfrm>
            <a:off x="1262897" y="2018080"/>
            <a:ext cx="5137199" cy="3902562"/>
          </a:xfrm>
          <a:prstGeom prst="round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tIns="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088" name="Picture 16" descr="http://benmarvazi.com/wp-content/uploads/2011/12/analytic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71" y="5127657"/>
            <a:ext cx="1527537" cy="117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99278" y="3018509"/>
            <a:ext cx="0" cy="6699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de-DE"/>
          </a:p>
        </p:txBody>
      </p:sp>
      <p:sp>
        <p:nvSpPr>
          <p:cNvPr id="12" name="Line 1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35560" y="3018509"/>
            <a:ext cx="0" cy="6699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de-DE"/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62996" y="3018509"/>
            <a:ext cx="0" cy="6699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de-DE"/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644408" y="3018509"/>
            <a:ext cx="0" cy="6699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de-DE"/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908124" y="3018509"/>
            <a:ext cx="0" cy="6699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de-DE"/>
          </a:p>
        </p:txBody>
      </p:sp>
      <p:sp>
        <p:nvSpPr>
          <p:cNvPr id="16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171842" y="3018509"/>
            <a:ext cx="0" cy="6699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de-DE"/>
          </a:p>
        </p:txBody>
      </p:sp>
      <p:pic>
        <p:nvPicPr>
          <p:cNvPr id="54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5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6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7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8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9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0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1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28" y="375511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://www.4gamez.de/wp-content/uploads/2015/03/Ser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94" y="3774160"/>
            <a:ext cx="733428" cy="7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Kreuz 76"/>
          <p:cNvSpPr/>
          <p:nvPr/>
        </p:nvSpPr>
        <p:spPr bwMode="auto">
          <a:xfrm>
            <a:off x="6772276" y="3066134"/>
            <a:ext cx="304800" cy="276225"/>
          </a:xfrm>
          <a:prstGeom prst="plus">
            <a:avLst>
              <a:gd name="adj" fmla="val 3863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8" name="Kreuz 77"/>
          <p:cNvSpPr/>
          <p:nvPr/>
        </p:nvSpPr>
        <p:spPr bwMode="auto">
          <a:xfrm>
            <a:off x="6750362" y="3750346"/>
            <a:ext cx="304800" cy="276225"/>
          </a:xfrm>
          <a:prstGeom prst="plus">
            <a:avLst>
              <a:gd name="adj" fmla="val 3863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9" name="Eine Ecke des Rechtecks abrunden 78"/>
          <p:cNvSpPr/>
          <p:nvPr/>
        </p:nvSpPr>
        <p:spPr bwMode="auto">
          <a:xfrm>
            <a:off x="6750362" y="5039048"/>
            <a:ext cx="304800" cy="85725"/>
          </a:xfrm>
          <a:prstGeom prst="round1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7241863" y="4932257"/>
            <a:ext cx="172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D</a:t>
            </a:r>
            <a:r>
              <a:rPr lang="de-DE" b="0" dirty="0" smtClean="0"/>
              <a:t>atenmissbrauch</a:t>
            </a:r>
            <a:endParaRPr lang="de-DE" b="0" dirty="0"/>
          </a:p>
        </p:txBody>
      </p:sp>
      <p:sp>
        <p:nvSpPr>
          <p:cNvPr id="81" name="Eine Ecke des Rechtecks abrunden 80"/>
          <p:cNvSpPr/>
          <p:nvPr/>
        </p:nvSpPr>
        <p:spPr bwMode="auto">
          <a:xfrm>
            <a:off x="6750362" y="5609435"/>
            <a:ext cx="304800" cy="85725"/>
          </a:xfrm>
          <a:prstGeom prst="round1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7241863" y="5502644"/>
            <a:ext cx="172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 smtClean="0"/>
              <a:t>„Gläserner Kunde“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3684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/>
      <p:bldP spid="35" grpId="0"/>
      <p:bldP spid="36" grpId="0"/>
      <p:bldP spid="39" grpId="0"/>
      <p:bldP spid="77" grpId="0" animBg="1"/>
      <p:bldP spid="78" grpId="0" animBg="1"/>
      <p:bldP spid="79" grpId="0" animBg="1"/>
      <p:bldP spid="80" grpId="0"/>
      <p:bldP spid="81" grpId="0" animBg="1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damit die Frage: Wie </a:t>
            </a:r>
            <a:r>
              <a:rPr lang="de-DE" dirty="0" smtClean="0"/>
              <a:t>lässt </a:t>
            </a:r>
            <a:r>
              <a:rPr lang="de-DE" dirty="0"/>
              <a:t>sich die Medienindustrie zukünftig </a:t>
            </a:r>
            <a:r>
              <a:rPr lang="de-DE" dirty="0" smtClean="0"/>
              <a:t>interpretieren?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5" name="Bild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4259" y="3728330"/>
            <a:ext cx="953752" cy="989743"/>
          </a:xfrm>
          <a:prstGeom prst="rect">
            <a:avLst/>
          </a:prstGeom>
        </p:spPr>
      </p:pic>
      <p:pic>
        <p:nvPicPr>
          <p:cNvPr id="6" name="Picture 6" descr="Business people meet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54" y="3757253"/>
            <a:ext cx="775055" cy="8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932940" y="4611736"/>
            <a:ext cx="121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Nachfrager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112392" y="4652208"/>
            <a:ext cx="121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Anbieter</a:t>
            </a:r>
            <a:endParaRPr lang="de-DE" dirty="0"/>
          </a:p>
        </p:txBody>
      </p:sp>
      <p:sp>
        <p:nvSpPr>
          <p:cNvPr id="10" name="Rechteck 1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03000" y="2162872"/>
            <a:ext cx="1725896" cy="498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de-DE" altLang="de-DE" b="0" dirty="0" err="1" smtClean="0">
                <a:solidFill>
                  <a:schemeClr val="bg1"/>
                </a:solidFill>
              </a:rPr>
              <a:t>Computational</a:t>
            </a:r>
            <a:endParaRPr lang="de-DE" altLang="de-DE" b="0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b="0" dirty="0" err="1" smtClean="0">
                <a:solidFill>
                  <a:schemeClr val="bg1"/>
                </a:solidFill>
              </a:rPr>
              <a:t>Journalism</a:t>
            </a:r>
            <a:endParaRPr lang="de-DE" altLang="de-DE" b="0" dirty="0">
              <a:solidFill>
                <a:schemeClr val="bg1"/>
              </a:solidFill>
            </a:endParaRPr>
          </a:p>
        </p:txBody>
      </p:sp>
      <p:sp>
        <p:nvSpPr>
          <p:cNvPr id="14" name="Rechteck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979199" y="5212864"/>
            <a:ext cx="5290735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de-DE" altLang="de-DE" b="0" dirty="0" smtClean="0">
                <a:solidFill>
                  <a:schemeClr val="bg1"/>
                </a:solidFill>
              </a:rPr>
              <a:t>Der durchleuchtete Nutzer</a:t>
            </a:r>
            <a:endParaRPr lang="de-DE" altLang="de-DE" b="0" dirty="0">
              <a:solidFill>
                <a:schemeClr val="bg1"/>
              </a:solidFill>
            </a:endParaRPr>
          </a:p>
        </p:txBody>
      </p:sp>
      <p:sp>
        <p:nvSpPr>
          <p:cNvPr id="18" name="Rounded Rectangle 3"/>
          <p:cNvSpPr/>
          <p:nvPr/>
        </p:nvSpPr>
        <p:spPr>
          <a:xfrm>
            <a:off x="1979200" y="3563047"/>
            <a:ext cx="1497600" cy="1498241"/>
          </a:xfrm>
          <a:prstGeom prst="round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tIns="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Rounded Rectangle 3"/>
          <p:cNvSpPr/>
          <p:nvPr/>
        </p:nvSpPr>
        <p:spPr>
          <a:xfrm>
            <a:off x="5772335" y="3546764"/>
            <a:ext cx="1497600" cy="1498241"/>
          </a:xfrm>
          <a:prstGeom prst="round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tIns="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echteck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904124" y="4097788"/>
            <a:ext cx="1595233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de-DE" altLang="de-DE" b="0" dirty="0" smtClean="0">
                <a:solidFill>
                  <a:schemeClr val="bg1"/>
                </a:solidFill>
              </a:rPr>
              <a:t>Mediennutzung</a:t>
            </a:r>
            <a:endParaRPr lang="de-DE" altLang="de-DE" b="0" dirty="0">
              <a:solidFill>
                <a:schemeClr val="bg1"/>
              </a:solidFill>
            </a:endParaRPr>
          </a:p>
        </p:txBody>
      </p:sp>
      <p:sp>
        <p:nvSpPr>
          <p:cNvPr id="21" name="Rechteck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02999" y="2865981"/>
            <a:ext cx="1725897" cy="498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de-DE" altLang="de-DE" b="0" dirty="0" smtClean="0">
                <a:solidFill>
                  <a:schemeClr val="bg1"/>
                </a:solidFill>
              </a:rPr>
              <a:t>Medienunternehmen</a:t>
            </a:r>
          </a:p>
          <a:p>
            <a:pPr algn="ctr"/>
            <a:r>
              <a:rPr lang="de-DE" altLang="de-DE" b="0" dirty="0" smtClean="0">
                <a:solidFill>
                  <a:schemeClr val="bg1"/>
                </a:solidFill>
              </a:rPr>
              <a:t>Generation 2</a:t>
            </a:r>
            <a:endParaRPr lang="de-DE" altLang="de-DE" b="0" dirty="0">
              <a:solidFill>
                <a:schemeClr val="bg1"/>
              </a:solidFill>
            </a:endParaRPr>
          </a:p>
        </p:txBody>
      </p:sp>
      <p:sp>
        <p:nvSpPr>
          <p:cNvPr id="22" name="Rechteck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658186" y="2890871"/>
            <a:ext cx="1725897" cy="498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de-DE" altLang="de-DE" b="0" dirty="0" smtClean="0">
                <a:solidFill>
                  <a:schemeClr val="bg1"/>
                </a:solidFill>
              </a:rPr>
              <a:t>Neue </a:t>
            </a:r>
          </a:p>
          <a:p>
            <a:pPr algn="ctr"/>
            <a:r>
              <a:rPr lang="de-DE" altLang="de-DE" b="0" dirty="0" smtClean="0">
                <a:solidFill>
                  <a:schemeClr val="bg1"/>
                </a:solidFill>
              </a:rPr>
              <a:t>Anwendungskontexte</a:t>
            </a:r>
            <a:endParaRPr lang="de-DE" altLang="de-DE" b="0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761447" y="2029521"/>
            <a:ext cx="271924" cy="266701"/>
          </a:xfrm>
          <a:prstGeom prst="ellipse">
            <a:avLst/>
          </a:prstGeom>
          <a:solidFill>
            <a:srgbClr val="58668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64" charset="-128"/>
              </a:rPr>
              <a:t>1</a:t>
            </a:r>
          </a:p>
        </p:txBody>
      </p:sp>
      <p:sp>
        <p:nvSpPr>
          <p:cNvPr id="23" name="Ellipse 22"/>
          <p:cNvSpPr/>
          <p:nvPr/>
        </p:nvSpPr>
        <p:spPr bwMode="auto">
          <a:xfrm>
            <a:off x="1735851" y="2699192"/>
            <a:ext cx="271924" cy="266701"/>
          </a:xfrm>
          <a:prstGeom prst="ellipse">
            <a:avLst/>
          </a:prstGeom>
          <a:solidFill>
            <a:srgbClr val="58668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</a:rPr>
              <a:t>2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1772562" y="5079513"/>
            <a:ext cx="271924" cy="266701"/>
          </a:xfrm>
          <a:prstGeom prst="ellipse">
            <a:avLst/>
          </a:prstGeom>
          <a:solidFill>
            <a:srgbClr val="58668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</a:rPr>
              <a:t>5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3768162" y="3937900"/>
            <a:ext cx="271924" cy="266701"/>
          </a:xfrm>
          <a:prstGeom prst="ellipse">
            <a:avLst/>
          </a:prstGeom>
          <a:solidFill>
            <a:srgbClr val="58668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</a:rPr>
              <a:t>3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5522224" y="2757520"/>
            <a:ext cx="271924" cy="266701"/>
          </a:xfrm>
          <a:prstGeom prst="ellipse">
            <a:avLst/>
          </a:prstGeom>
          <a:solidFill>
            <a:srgbClr val="58668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6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586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Zentrale Fragen „</a:t>
            </a:r>
            <a:r>
              <a:rPr lang="de-DE" dirty="0" err="1" smtClean="0"/>
              <a:t>beyond</a:t>
            </a:r>
            <a:r>
              <a:rPr lang="de-DE" dirty="0" smtClean="0"/>
              <a:t> Cross Media Publishing“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552502" y="2699009"/>
            <a:ext cx="6549507" cy="2015202"/>
          </a:xfrm>
        </p:spPr>
        <p:txBody>
          <a:bodyPr/>
          <a:lstStyle/>
          <a:p>
            <a:r>
              <a:rPr lang="de-DE" sz="1800" dirty="0" smtClean="0"/>
              <a:t>Was </a:t>
            </a:r>
            <a:r>
              <a:rPr lang="de-DE" sz="1800" dirty="0"/>
              <a:t>sind </a:t>
            </a:r>
            <a:r>
              <a:rPr lang="de-DE" sz="1800" dirty="0" smtClean="0"/>
              <a:t>die </a:t>
            </a:r>
            <a:r>
              <a:rPr lang="de-DE" sz="1800" dirty="0"/>
              <a:t>Fähigkeiten und </a:t>
            </a:r>
            <a:r>
              <a:rPr lang="de-DE" sz="1800" dirty="0" smtClean="0"/>
              <a:t>Ressourcen, </a:t>
            </a:r>
            <a:r>
              <a:rPr lang="de-DE" sz="1800" dirty="0"/>
              <a:t>die ein Medienunternehmen zukünftig benötigt?</a:t>
            </a:r>
          </a:p>
          <a:p>
            <a:r>
              <a:rPr lang="de-DE" sz="1800" dirty="0"/>
              <a:t>Wer sind zukünftig die wichtigsten Konkurrenten und (!) Kooperationspartner für Medienunternehmen?</a:t>
            </a:r>
          </a:p>
          <a:p>
            <a:r>
              <a:rPr lang="de-DE" sz="1800" dirty="0"/>
              <a:t>Wie lassen sich bestehende Unternehmen transformieren und neue Unternehmen aufbauen?</a:t>
            </a:r>
          </a:p>
          <a:p>
            <a:r>
              <a:rPr lang="de-DE" sz="1800" dirty="0"/>
              <a:t>…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8006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674688"/>
            <a:ext cx="8855075" cy="533400"/>
          </a:xfrm>
        </p:spPr>
        <p:txBody>
          <a:bodyPr/>
          <a:lstStyle/>
          <a:p>
            <a:r>
              <a:rPr lang="de-DE" dirty="0" smtClean="0"/>
              <a:t>Ablauf der Konferenz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495675" y="60007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59480" y="1305592"/>
            <a:ext cx="307778" cy="1364398"/>
            <a:chOff x="659480" y="1305592"/>
            <a:chExt cx="307778" cy="1364398"/>
          </a:xfrm>
        </p:grpSpPr>
        <p:sp>
          <p:nvSpPr>
            <p:cNvPr id="7" name="Rounded Rectangle 3"/>
            <p:cNvSpPr/>
            <p:nvPr/>
          </p:nvSpPr>
          <p:spPr>
            <a:xfrm rot="16200000">
              <a:off x="131171" y="1833902"/>
              <a:ext cx="1364398" cy="307777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 rot="16200000">
              <a:off x="146074" y="1848805"/>
              <a:ext cx="1334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10:00 – 12:15</a:t>
              </a:r>
              <a:endParaRPr lang="en-US" b="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076709" y="1305592"/>
            <a:ext cx="7249652" cy="461665"/>
            <a:chOff x="1076709" y="1305592"/>
            <a:chExt cx="7249652" cy="461665"/>
          </a:xfrm>
        </p:grpSpPr>
        <p:sp>
          <p:nvSpPr>
            <p:cNvPr id="15" name="Rounded Rectangle 3"/>
            <p:cNvSpPr/>
            <p:nvPr/>
          </p:nvSpPr>
          <p:spPr>
            <a:xfrm>
              <a:off x="1076710" y="1305592"/>
              <a:ext cx="7249651" cy="461665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076709" y="1305592"/>
              <a:ext cx="7249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Keynote I: Computation and innovation in journalism: a view from The New York Times</a:t>
              </a:r>
            </a:p>
            <a:p>
              <a:r>
                <a:rPr lang="en-US" sz="1200" b="0" dirty="0" smtClean="0">
                  <a:sym typeface="Wingdings" panose="05000000000000000000" pitchFamily="2" charset="2"/>
                </a:rPr>
                <a:t>Sarah Cohen (New York Times / Columbia University)</a:t>
              </a:r>
              <a:endParaRPr lang="en-US" sz="1200" b="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49957" y="3055374"/>
            <a:ext cx="317304" cy="1593675"/>
            <a:chOff x="649957" y="3055374"/>
            <a:chExt cx="317304" cy="1593675"/>
          </a:xfrm>
        </p:grpSpPr>
        <p:sp>
          <p:nvSpPr>
            <p:cNvPr id="23" name="Rounded Rectangle 3"/>
            <p:cNvSpPr/>
            <p:nvPr/>
          </p:nvSpPr>
          <p:spPr>
            <a:xfrm rot="16200000">
              <a:off x="11771" y="3693560"/>
              <a:ext cx="1593675" cy="317304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 rot="16200000">
              <a:off x="114105" y="3794031"/>
              <a:ext cx="1398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13:00 – 15:00 </a:t>
              </a:r>
              <a:endParaRPr lang="en-US" b="0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076709" y="3088127"/>
            <a:ext cx="7268701" cy="461665"/>
            <a:chOff x="1076709" y="3088127"/>
            <a:chExt cx="7268701" cy="461665"/>
          </a:xfrm>
        </p:grpSpPr>
        <p:sp>
          <p:nvSpPr>
            <p:cNvPr id="26" name="Rounded Rectangle 3"/>
            <p:cNvSpPr/>
            <p:nvPr/>
          </p:nvSpPr>
          <p:spPr>
            <a:xfrm>
              <a:off x="1076709" y="3088127"/>
              <a:ext cx="7268701" cy="461665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076710" y="3088127"/>
              <a:ext cx="6125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Keynote II: </a:t>
              </a:r>
              <a:r>
                <a:rPr lang="en-US" sz="1200" dirty="0" err="1" smtClean="0"/>
                <a:t>Digitalisierung</a:t>
              </a:r>
              <a:r>
                <a:rPr lang="en-US" sz="1200" dirty="0" smtClean="0"/>
                <a:t> “at a Glance”</a:t>
              </a:r>
            </a:p>
            <a:p>
              <a:r>
                <a:rPr lang="en-US" sz="1200" b="0" dirty="0" smtClean="0">
                  <a:sym typeface="Wingdings" panose="05000000000000000000" pitchFamily="2" charset="2"/>
                </a:rPr>
                <a:t>Christian Wegner (ProSiebenSat.1 Media AG)</a:t>
              </a:r>
              <a:endParaRPr lang="en-US" sz="1200" b="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58781" y="5049767"/>
            <a:ext cx="325428" cy="1737433"/>
            <a:chOff x="658781" y="5049767"/>
            <a:chExt cx="325428" cy="1737433"/>
          </a:xfrm>
        </p:grpSpPr>
        <p:sp>
          <p:nvSpPr>
            <p:cNvPr id="34" name="Rounded Rectangle 3"/>
            <p:cNvSpPr/>
            <p:nvPr/>
          </p:nvSpPr>
          <p:spPr>
            <a:xfrm rot="16200000">
              <a:off x="-47222" y="5755770"/>
              <a:ext cx="1737433" cy="325428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 rot="16200000">
              <a:off x="122226" y="5756182"/>
              <a:ext cx="1398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15:30 – 17:00</a:t>
              </a:r>
              <a:endParaRPr lang="en-US" b="0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059915" y="5045560"/>
            <a:ext cx="7266443" cy="616207"/>
            <a:chOff x="1059915" y="5045560"/>
            <a:chExt cx="7266443" cy="616207"/>
          </a:xfrm>
        </p:grpSpPr>
        <p:sp>
          <p:nvSpPr>
            <p:cNvPr id="37" name="Rounded Rectangle 3"/>
            <p:cNvSpPr/>
            <p:nvPr/>
          </p:nvSpPr>
          <p:spPr>
            <a:xfrm>
              <a:off x="1059916" y="5049767"/>
              <a:ext cx="7266442" cy="612000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059915" y="5045560"/>
              <a:ext cx="6125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Keynote III: Studio71 </a:t>
              </a:r>
              <a:r>
                <a:rPr lang="en-US" sz="1200" dirty="0" err="1" smtClean="0"/>
                <a:t>als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ein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Beispiel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für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ein</a:t>
              </a:r>
              <a:r>
                <a:rPr lang="en-US" sz="1200" dirty="0" smtClean="0"/>
                <a:t> Startup </a:t>
              </a:r>
              <a:r>
                <a:rPr lang="en-US" sz="1200" dirty="0" err="1" smtClean="0"/>
                <a:t>im</a:t>
              </a:r>
              <a:r>
                <a:rPr lang="en-US" sz="1200" dirty="0" smtClean="0"/>
                <a:t> Content-</a:t>
              </a:r>
              <a:r>
                <a:rPr lang="en-US" sz="1200" dirty="0" err="1" smtClean="0"/>
                <a:t>Bereich</a:t>
              </a:r>
              <a:endParaRPr lang="en-US" sz="1200" dirty="0"/>
            </a:p>
            <a:p>
              <a:r>
                <a:rPr lang="en-US" sz="1200" b="0" dirty="0" smtClean="0">
                  <a:sym typeface="Wingdings" panose="05000000000000000000" pitchFamily="2" charset="2"/>
                </a:rPr>
                <a:t>Sebastian Weil (Studio71)</a:t>
              </a:r>
              <a:endParaRPr lang="en-US" sz="1200" b="0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076710" y="1838989"/>
            <a:ext cx="7268701" cy="830997"/>
            <a:chOff x="1076710" y="1838989"/>
            <a:chExt cx="7268701" cy="830997"/>
          </a:xfrm>
        </p:grpSpPr>
        <p:sp>
          <p:nvSpPr>
            <p:cNvPr id="5" name="Rounded Rectangle 3"/>
            <p:cNvSpPr/>
            <p:nvPr/>
          </p:nvSpPr>
          <p:spPr>
            <a:xfrm>
              <a:off x="1076710" y="1838989"/>
              <a:ext cx="5181600" cy="830997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076710" y="1838989"/>
              <a:ext cx="6914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Block I: </a:t>
              </a:r>
              <a:r>
                <a:rPr lang="en-US" sz="1200" dirty="0" err="1" smtClean="0"/>
                <a:t>Digitale</a:t>
              </a:r>
              <a:r>
                <a:rPr lang="en-US" sz="1200" dirty="0" smtClean="0"/>
                <a:t> </a:t>
              </a:r>
              <a:r>
                <a:rPr lang="en-US" sz="1200" dirty="0" err="1"/>
                <a:t>Wertschöpfungssysteme</a:t>
              </a:r>
              <a:r>
                <a:rPr lang="en-US" sz="1200" dirty="0"/>
                <a:t> und die </a:t>
              </a:r>
              <a:r>
                <a:rPr lang="en-US" sz="1200" dirty="0" err="1"/>
                <a:t>Medienwirtschaft</a:t>
              </a:r>
              <a:endParaRPr lang="en-US" sz="1200" b="0" dirty="0"/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/>
                <a:t>Alexander Benlian (TU Darmstadt)</a:t>
              </a:r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 err="1" smtClean="0"/>
                <a:t>Cherno</a:t>
              </a:r>
              <a:r>
                <a:rPr lang="en-US" sz="1200" b="0" dirty="0" smtClean="0"/>
                <a:t> </a:t>
              </a:r>
              <a:r>
                <a:rPr lang="en-US" sz="1200" b="0" dirty="0" err="1" smtClean="0"/>
                <a:t>Jobatey</a:t>
              </a:r>
              <a:r>
                <a:rPr lang="en-US" sz="1200" b="0" dirty="0" smtClean="0"/>
                <a:t> (Huffington Post Deutschland)</a:t>
              </a:r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 smtClean="0"/>
                <a:t>Christoph Schneider (Amazon Instant Video Germany GmbH)</a:t>
              </a:r>
              <a:endParaRPr lang="en-US" sz="1200" b="0" dirty="0"/>
            </a:p>
          </p:txBody>
        </p:sp>
        <p:sp>
          <p:nvSpPr>
            <p:cNvPr id="45" name="Rounded Rectangle 3"/>
            <p:cNvSpPr/>
            <p:nvPr/>
          </p:nvSpPr>
          <p:spPr>
            <a:xfrm>
              <a:off x="6378961" y="1838989"/>
              <a:ext cx="1966450" cy="830997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6415940" y="1894035"/>
              <a:ext cx="1787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Moderation</a:t>
              </a:r>
              <a:r>
                <a:rPr lang="en-US" sz="1200" b="0" dirty="0" smtClean="0"/>
                <a:t>: </a:t>
              </a:r>
            </a:p>
            <a:p>
              <a:r>
                <a:rPr lang="en-US" sz="1200" b="0" dirty="0" smtClean="0"/>
                <a:t>Mathias Wahrenberger </a:t>
              </a:r>
            </a:p>
            <a:p>
              <a:r>
                <a:rPr lang="en-US" sz="1200" b="0" dirty="0" smtClean="0"/>
                <a:t>(</a:t>
              </a:r>
              <a:r>
                <a:rPr lang="en-US" sz="1200" b="0" dirty="0" err="1" smtClean="0"/>
                <a:t>Burda</a:t>
              </a:r>
              <a:r>
                <a:rPr lang="en-US" sz="1200" b="0" dirty="0" smtClean="0"/>
                <a:t> Digital GmbH)</a:t>
              </a:r>
              <a:endParaRPr lang="en-US" sz="1200" b="0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059915" y="3633386"/>
            <a:ext cx="7282184" cy="1015663"/>
            <a:chOff x="1059915" y="3633386"/>
            <a:chExt cx="7282184" cy="1015663"/>
          </a:xfrm>
        </p:grpSpPr>
        <p:sp>
          <p:nvSpPr>
            <p:cNvPr id="22" name="Rounded Rectangle 3"/>
            <p:cNvSpPr/>
            <p:nvPr/>
          </p:nvSpPr>
          <p:spPr>
            <a:xfrm>
              <a:off x="1059915" y="3653034"/>
              <a:ext cx="5198395" cy="996015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102400" y="3633386"/>
              <a:ext cx="58188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Block II: </a:t>
              </a:r>
              <a:r>
                <a:rPr lang="en-US" sz="1200" dirty="0" err="1" smtClean="0"/>
                <a:t>Datenbasierte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Geschäftsmodelle</a:t>
              </a:r>
              <a:r>
                <a:rPr lang="en-US" sz="1200" dirty="0" smtClean="0"/>
                <a:t> und die </a:t>
              </a:r>
              <a:r>
                <a:rPr lang="en-US" sz="1200" dirty="0" err="1" smtClean="0"/>
                <a:t>Medienwirtschaft</a:t>
              </a:r>
              <a:endParaRPr lang="en-US" sz="1200" b="0" dirty="0" smtClean="0"/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 smtClean="0"/>
                <a:t>Markus </a:t>
              </a:r>
              <a:r>
                <a:rPr lang="en-US" sz="1200" b="0" dirty="0" err="1" smtClean="0"/>
                <a:t>Eberl</a:t>
              </a:r>
              <a:r>
                <a:rPr lang="en-US" sz="1200" b="0" dirty="0" smtClean="0"/>
                <a:t> (TNS Deutschland GmbH)</a:t>
              </a:r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 smtClean="0"/>
                <a:t>Gerhard Thomas (</a:t>
              </a:r>
              <a:r>
                <a:rPr lang="en-US" sz="1200" b="0" dirty="0" err="1" smtClean="0"/>
                <a:t>Burda</a:t>
              </a:r>
              <a:r>
                <a:rPr lang="en-US" sz="1200" b="0" dirty="0" smtClean="0"/>
                <a:t> Direct Services GmbH)</a:t>
              </a:r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 smtClean="0"/>
                <a:t>Thomas </a:t>
              </a:r>
              <a:r>
                <a:rPr lang="en-US" sz="1200" b="0" dirty="0" err="1" smtClean="0"/>
                <a:t>Mendrina</a:t>
              </a:r>
              <a:r>
                <a:rPr lang="en-US" sz="1200" b="0" dirty="0" smtClean="0"/>
                <a:t> (Google Deutschland GmbH)</a:t>
              </a:r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 smtClean="0"/>
                <a:t>Alexander </a:t>
              </a:r>
              <a:r>
                <a:rPr lang="en-US" sz="1200" b="0" dirty="0" err="1" smtClean="0"/>
                <a:t>Duisberg</a:t>
              </a:r>
              <a:r>
                <a:rPr lang="en-US" sz="1200" b="0" dirty="0" smtClean="0"/>
                <a:t> (</a:t>
              </a:r>
              <a:r>
                <a:rPr lang="en-US" sz="1200" b="0" dirty="0" err="1" smtClean="0"/>
                <a:t>Bird&amp;Bird</a:t>
              </a:r>
              <a:r>
                <a:rPr lang="en-US" sz="1200" b="0" dirty="0" smtClean="0"/>
                <a:t> LLP)</a:t>
              </a:r>
            </a:p>
          </p:txBody>
        </p:sp>
        <p:sp>
          <p:nvSpPr>
            <p:cNvPr id="48" name="Rounded Rectangle 3"/>
            <p:cNvSpPr/>
            <p:nvPr/>
          </p:nvSpPr>
          <p:spPr>
            <a:xfrm>
              <a:off x="6369434" y="3653034"/>
              <a:ext cx="1972665" cy="994154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6406414" y="3708080"/>
              <a:ext cx="1797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Moderation</a:t>
              </a:r>
              <a:r>
                <a:rPr lang="en-US" sz="1200" b="0" dirty="0" smtClean="0"/>
                <a:t>: </a:t>
              </a:r>
            </a:p>
            <a:p>
              <a:r>
                <a:rPr lang="en-US" sz="1200" b="0" dirty="0"/>
                <a:t>Martin Spann  </a:t>
              </a:r>
              <a:endParaRPr lang="en-US" sz="1200" b="0" dirty="0" smtClean="0"/>
            </a:p>
            <a:p>
              <a:r>
                <a:rPr lang="en-US" sz="1200" b="0" dirty="0" smtClean="0"/>
                <a:t>(LMU </a:t>
              </a:r>
              <a:r>
                <a:rPr lang="en-US" sz="1200" b="0" dirty="0" err="1" smtClean="0"/>
                <a:t>München</a:t>
              </a:r>
              <a:r>
                <a:rPr lang="en-US" sz="1200" b="0" dirty="0" smtClean="0"/>
                <a:t>)</a:t>
              </a:r>
              <a:endParaRPr lang="en-US" sz="1200" b="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039928" y="5790772"/>
            <a:ext cx="7324415" cy="1039317"/>
            <a:chOff x="1039928" y="5790772"/>
            <a:chExt cx="7324415" cy="1039317"/>
          </a:xfrm>
        </p:grpSpPr>
        <p:sp>
          <p:nvSpPr>
            <p:cNvPr id="33" name="Rounded Rectangle 3"/>
            <p:cNvSpPr/>
            <p:nvPr/>
          </p:nvSpPr>
          <p:spPr>
            <a:xfrm>
              <a:off x="1059915" y="5790772"/>
              <a:ext cx="5198395" cy="1039317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039928" y="5790772"/>
              <a:ext cx="58188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Block III: </a:t>
              </a:r>
              <a:r>
                <a:rPr lang="en-US" sz="1200" dirty="0" err="1" smtClean="0"/>
                <a:t>Digitales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Leben</a:t>
              </a:r>
              <a:r>
                <a:rPr lang="en-US" sz="1200" dirty="0" smtClean="0"/>
                <a:t> und die </a:t>
              </a:r>
              <a:r>
                <a:rPr lang="en-US" sz="1200" dirty="0" err="1" smtClean="0"/>
                <a:t>Medienwirtschaft</a:t>
              </a:r>
              <a:endParaRPr lang="en-US" sz="1200" b="0" dirty="0" smtClean="0"/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 smtClean="0"/>
                <a:t>Tony Douglas (BMW AG)</a:t>
              </a:r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/>
                <a:t> </a:t>
              </a:r>
              <a:r>
                <a:rPr lang="en-US" sz="1200" b="0" dirty="0" smtClean="0"/>
                <a:t>Holger </a:t>
              </a:r>
              <a:r>
                <a:rPr lang="en-US" sz="1200" b="0" dirty="0" err="1" smtClean="0"/>
                <a:t>Knöpke</a:t>
              </a:r>
              <a:r>
                <a:rPr lang="en-US" sz="1200" b="0" dirty="0" smtClean="0"/>
                <a:t> (Telekom AG)</a:t>
              </a:r>
            </a:p>
            <a:p>
              <a:pPr marL="171450" indent="-171450">
                <a:buFont typeface="Wingdings"/>
                <a:buChar char="à"/>
              </a:pPr>
              <a:r>
                <a:rPr lang="en-US" sz="1200" b="0" dirty="0" smtClean="0"/>
                <a:t>Thomas </a:t>
              </a:r>
              <a:r>
                <a:rPr lang="en-US" sz="1200" b="0" dirty="0" err="1" smtClean="0"/>
                <a:t>Hinrichs</a:t>
              </a:r>
              <a:r>
                <a:rPr lang="en-US" sz="1200" b="0" dirty="0" smtClean="0"/>
                <a:t> (</a:t>
              </a:r>
              <a:r>
                <a:rPr lang="en-US" sz="1200" b="0" dirty="0" err="1" smtClean="0"/>
                <a:t>Bayerischer</a:t>
              </a:r>
              <a:r>
                <a:rPr lang="en-US" sz="1200" b="0" dirty="0" smtClean="0"/>
                <a:t> </a:t>
              </a:r>
              <a:r>
                <a:rPr lang="en-US" sz="1200" b="0" dirty="0" err="1" smtClean="0"/>
                <a:t>Rundfunk</a:t>
              </a:r>
              <a:r>
                <a:rPr lang="en-US" sz="1200" b="0" dirty="0" smtClean="0"/>
                <a:t>)</a:t>
              </a:r>
            </a:p>
          </p:txBody>
        </p:sp>
        <p:sp>
          <p:nvSpPr>
            <p:cNvPr id="51" name="Rounded Rectangle 3"/>
            <p:cNvSpPr/>
            <p:nvPr/>
          </p:nvSpPr>
          <p:spPr>
            <a:xfrm>
              <a:off x="6391678" y="5813353"/>
              <a:ext cx="1972665" cy="994154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t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391678" y="5846958"/>
              <a:ext cx="1811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Moderation</a:t>
              </a:r>
              <a:r>
                <a:rPr lang="en-US" sz="1200" b="0" dirty="0" smtClean="0"/>
                <a:t>: </a:t>
              </a:r>
            </a:p>
            <a:p>
              <a:r>
                <a:rPr lang="en-US" sz="1200" b="0" dirty="0"/>
                <a:t>Alexandra </a:t>
              </a:r>
              <a:r>
                <a:rPr lang="en-US" sz="1200" b="0" dirty="0" err="1"/>
                <a:t>Borchardt</a:t>
              </a:r>
              <a:r>
                <a:rPr lang="en-US" sz="1200" b="0" dirty="0"/>
                <a:t> </a:t>
              </a:r>
              <a:endParaRPr lang="en-US" sz="1200" b="0" dirty="0" smtClean="0"/>
            </a:p>
            <a:p>
              <a:r>
                <a:rPr lang="en-US" sz="1200" b="0" dirty="0" smtClean="0"/>
                <a:t>(</a:t>
              </a:r>
              <a:r>
                <a:rPr lang="en-US" sz="1200" b="0" dirty="0" err="1"/>
                <a:t>Süddeutsche</a:t>
              </a:r>
              <a:r>
                <a:rPr lang="en-US" sz="1200" b="0" dirty="0"/>
                <a:t> </a:t>
              </a:r>
              <a:r>
                <a:rPr lang="en-US" sz="1200" b="0" dirty="0" err="1"/>
                <a:t>Zeitung</a:t>
              </a:r>
              <a:r>
                <a:rPr lang="en-US" sz="1200" b="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2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584251"/>
            <a:ext cx="8855075" cy="1186416"/>
          </a:xfrm>
        </p:spPr>
        <p:txBody>
          <a:bodyPr/>
          <a:lstStyle/>
          <a:p>
            <a:pPr algn="ctr" eaLnBrk="1" hangingPunct="1"/>
            <a:r>
              <a:rPr lang="de-DE" sz="2800" dirty="0" smtClean="0"/>
              <a:t>Vielen Dank für Ihre Aufmerksamkeit</a:t>
            </a:r>
            <a:br>
              <a:rPr lang="de-DE" sz="2800" dirty="0" smtClean="0"/>
            </a:br>
            <a:r>
              <a:rPr lang="de-DE" sz="2800" dirty="0" smtClean="0"/>
              <a:t>und einen interessanten Tag</a:t>
            </a:r>
          </a:p>
        </p:txBody>
      </p:sp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23E7AF-BAEA-49B3-BE4C-29BF85723794}" type="slidenum">
              <a:rPr lang="de-DE" smtClean="0">
                <a:latin typeface="Arial" pitchFamily="34" charset="0"/>
                <a:ea typeface="ＭＳ Ｐゴシック" charset="-128"/>
              </a:rPr>
              <a:pPr/>
              <a:t>15</a:t>
            </a:fld>
            <a:endParaRPr lang="de-DE" smtClean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029" name="Picture 5" descr="http://t.strassenkinder-ev.de/uploads/pics/MuenchnerKreis_675x250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6848" r="1829" b="6848"/>
          <a:stretch/>
        </p:blipFill>
        <p:spPr bwMode="auto">
          <a:xfrm>
            <a:off x="838200" y="4151689"/>
            <a:ext cx="3409950" cy="11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4" y="4151688"/>
            <a:ext cx="2886075" cy="11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Digitalisierung </a:t>
            </a:r>
            <a:r>
              <a:rPr lang="de-DE" dirty="0" smtClean="0"/>
              <a:t>hat als erstes</a:t>
            </a:r>
            <a:r>
              <a:rPr lang="de-DE" dirty="0"/>
              <a:t> </a:t>
            </a:r>
            <a:r>
              <a:rPr lang="de-DE" dirty="0" smtClean="0"/>
              <a:t>die Medienbranche greifbar tangiert…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66762" y="3340342"/>
            <a:ext cx="1352550" cy="3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1995+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 bwMode="auto">
          <a:xfrm>
            <a:off x="552449" y="4328658"/>
            <a:ext cx="1781175" cy="4634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kern="0" dirty="0">
                <a:solidFill>
                  <a:schemeClr val="bg1"/>
                </a:solidFill>
                <a:latin typeface="Arial"/>
                <a:ea typeface="ＭＳ Ｐゴシック"/>
              </a:rPr>
              <a:t>Verlage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552450" y="3731539"/>
            <a:ext cx="1781175" cy="4634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kern="0" dirty="0">
                <a:solidFill>
                  <a:schemeClr val="bg1"/>
                </a:solidFill>
                <a:latin typeface="Arial"/>
                <a:ea typeface="ＭＳ Ｐゴシック"/>
              </a:rPr>
              <a:t>Druckereien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947737" y="2264017"/>
            <a:ext cx="4443413" cy="3743745"/>
            <a:chOff x="947737" y="2264017"/>
            <a:chExt cx="4443413" cy="3743745"/>
          </a:xfrm>
        </p:grpSpPr>
        <p:sp>
          <p:nvSpPr>
            <p:cNvPr id="5" name="Nach unten gekrümmter Pfeil 4"/>
            <p:cNvSpPr/>
            <p:nvPr/>
          </p:nvSpPr>
          <p:spPr bwMode="auto">
            <a:xfrm>
              <a:off x="2514597" y="2264017"/>
              <a:ext cx="2343150" cy="990600"/>
            </a:xfrm>
            <a:prstGeom prst="curvedDown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Nach unten gekrümmter Pfeil 5"/>
            <p:cNvSpPr/>
            <p:nvPr/>
          </p:nvSpPr>
          <p:spPr bwMode="auto">
            <a:xfrm>
              <a:off x="947737" y="2264017"/>
              <a:ext cx="2343150" cy="990600"/>
            </a:xfrm>
            <a:prstGeom prst="curvedDown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948112" y="3340342"/>
              <a:ext cx="1352550" cy="314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2010+</a:t>
              </a:r>
              <a:endParaRPr lang="de-DE" dirty="0"/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3857624" y="3728923"/>
              <a:ext cx="1533525" cy="463437"/>
            </a:xfrm>
            <a:prstGeom prst="rect">
              <a:avLst/>
            </a:prstGeom>
            <a:solidFill>
              <a:srgbClr val="435DA8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</a:pPr>
              <a:r>
                <a:rPr lang="de-DE" b="0" kern="0" dirty="0">
                  <a:solidFill>
                    <a:srgbClr val="FFFFFF"/>
                  </a:solidFill>
                  <a:latin typeface="Arial"/>
                  <a:ea typeface="ＭＳ Ｐゴシック"/>
                </a:rPr>
                <a:t>Handel</a:t>
              </a: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3857623" y="4933017"/>
              <a:ext cx="1533525" cy="463437"/>
            </a:xfrm>
            <a:prstGeom prst="rect">
              <a:avLst/>
            </a:prstGeom>
            <a:solidFill>
              <a:srgbClr val="435DA8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</a:pPr>
              <a:r>
                <a:rPr lang="de-DE" b="0" kern="0" dirty="0">
                  <a:solidFill>
                    <a:srgbClr val="FFFFFF"/>
                  </a:solidFill>
                  <a:latin typeface="Arial"/>
                  <a:ea typeface="ＭＳ Ｐゴシック"/>
                </a:rPr>
                <a:t>Finanzen</a:t>
              </a: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3857625" y="5544325"/>
              <a:ext cx="1533525" cy="463437"/>
            </a:xfrm>
            <a:prstGeom prst="rect">
              <a:avLst/>
            </a:prstGeom>
            <a:solidFill>
              <a:srgbClr val="435DA8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</a:pPr>
              <a:r>
                <a:rPr lang="de-DE" b="0" kern="0" dirty="0">
                  <a:solidFill>
                    <a:srgbClr val="FFFFFF"/>
                  </a:solidFill>
                  <a:latin typeface="Arial"/>
                  <a:ea typeface="ＭＳ Ｐゴシック"/>
                </a:rPr>
                <a:t>Mobilität</a:t>
              </a: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3857625" y="4328658"/>
              <a:ext cx="1533525" cy="463437"/>
            </a:xfrm>
            <a:prstGeom prst="rect">
              <a:avLst/>
            </a:prstGeom>
            <a:solidFill>
              <a:srgbClr val="435DA8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</a:pPr>
              <a:r>
                <a:rPr lang="de-DE" b="0" kern="0" dirty="0">
                  <a:solidFill>
                    <a:srgbClr val="FFFFFF"/>
                  </a:solidFill>
                  <a:latin typeface="Arial"/>
                  <a:ea typeface="ＭＳ Ｐゴシック"/>
                </a:rPr>
                <a:t>TV</a:t>
              </a:r>
            </a:p>
          </p:txBody>
        </p:sp>
      </p:grpSp>
      <p:sp>
        <p:nvSpPr>
          <p:cNvPr id="23" name="Rechteck 22"/>
          <p:cNvSpPr/>
          <p:nvPr/>
        </p:nvSpPr>
        <p:spPr bwMode="auto">
          <a:xfrm>
            <a:off x="552450" y="4933017"/>
            <a:ext cx="1781175" cy="4634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kern="0" dirty="0">
                <a:solidFill>
                  <a:schemeClr val="bg1"/>
                </a:solidFill>
                <a:latin typeface="Arial"/>
                <a:ea typeface="ＭＳ Ｐゴシック"/>
              </a:rPr>
              <a:t>Musik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552450" y="5536670"/>
            <a:ext cx="1781175" cy="4634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kern="0" dirty="0">
                <a:solidFill>
                  <a:schemeClr val="bg1"/>
                </a:solidFill>
                <a:latin typeface="Arial"/>
                <a:ea typeface="ＭＳ Ｐゴシック"/>
              </a:rPr>
              <a:t>Photographie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038599" y="2227025"/>
            <a:ext cx="4319588" cy="3783133"/>
            <a:chOff x="4038599" y="2216392"/>
            <a:chExt cx="4319588" cy="3783133"/>
          </a:xfrm>
        </p:grpSpPr>
        <p:sp>
          <p:nvSpPr>
            <p:cNvPr id="7" name="Nach unten gekrümmter Pfeil 6"/>
            <p:cNvSpPr/>
            <p:nvPr/>
          </p:nvSpPr>
          <p:spPr bwMode="auto">
            <a:xfrm>
              <a:off x="4038599" y="2264017"/>
              <a:ext cx="2343150" cy="990600"/>
            </a:xfrm>
            <a:prstGeom prst="curvedDown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Nach unten gekrümmter Pfeil 7"/>
            <p:cNvSpPr/>
            <p:nvPr/>
          </p:nvSpPr>
          <p:spPr bwMode="auto">
            <a:xfrm>
              <a:off x="5572124" y="2216392"/>
              <a:ext cx="2343150" cy="990600"/>
            </a:xfrm>
            <a:prstGeom prst="curvedDown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915149" y="3340340"/>
              <a:ext cx="1352550" cy="314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2015+</a:t>
              </a:r>
              <a:endParaRPr lang="de-DE" dirty="0"/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6824662" y="4328657"/>
              <a:ext cx="1533525" cy="463437"/>
            </a:xfrm>
            <a:prstGeom prst="rect">
              <a:avLst/>
            </a:prstGeom>
            <a:solidFill>
              <a:srgbClr val="C7CFE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</a:pPr>
              <a:r>
                <a:rPr lang="de-DE" b="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rPr>
                <a:t>Bildung</a:t>
              </a: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824661" y="5536088"/>
              <a:ext cx="1533525" cy="463437"/>
            </a:xfrm>
            <a:prstGeom prst="rect">
              <a:avLst/>
            </a:prstGeom>
            <a:solidFill>
              <a:srgbClr val="C7CFE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</a:pPr>
              <a:r>
                <a:rPr lang="de-DE" b="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rPr>
                <a:t>Gesundheit</a:t>
              </a: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824662" y="3725053"/>
              <a:ext cx="1533525" cy="463437"/>
            </a:xfrm>
            <a:prstGeom prst="rect">
              <a:avLst/>
            </a:prstGeom>
            <a:solidFill>
              <a:srgbClr val="C7CFE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</a:pPr>
              <a:r>
                <a:rPr lang="de-DE" b="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rPr>
                <a:t>Energie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6824662" y="4933017"/>
              <a:ext cx="1533525" cy="463437"/>
            </a:xfrm>
            <a:prstGeom prst="rect">
              <a:avLst/>
            </a:prstGeom>
            <a:solidFill>
              <a:srgbClr val="C7CFE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</a:pPr>
              <a:r>
                <a:rPr lang="de-DE" b="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rPr>
                <a:t>Logistik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5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950913"/>
            <a:ext cx="8855075" cy="533400"/>
          </a:xfrm>
        </p:spPr>
        <p:txBody>
          <a:bodyPr/>
          <a:lstStyle/>
          <a:p>
            <a:r>
              <a:rPr lang="de-DE" altLang="de-DE" dirty="0" smtClean="0"/>
              <a:t>… Digitalisierung </a:t>
            </a:r>
            <a:r>
              <a:rPr lang="de-DE" altLang="de-DE" dirty="0"/>
              <a:t>ist </a:t>
            </a:r>
            <a:r>
              <a:rPr lang="de-DE" altLang="de-DE" dirty="0" smtClean="0"/>
              <a:t>damit wahrlich kein neues Thema!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Rounded Rectangle 3"/>
          <p:cNvSpPr/>
          <p:nvPr/>
        </p:nvSpPr>
        <p:spPr>
          <a:xfrm>
            <a:off x="5682600" y="3466583"/>
            <a:ext cx="3270899" cy="2115261"/>
          </a:xfrm>
          <a:prstGeom prst="round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tIns="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927600" y="358725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/>
            <a:r>
              <a:rPr lang="de-DE" altLang="de-DE" dirty="0" smtClean="0"/>
              <a:t>Technische Lösungen</a:t>
            </a:r>
          </a:p>
          <a:p>
            <a:pPr marL="1028700" lvl="1"/>
            <a:endParaRPr lang="de-DE" altLang="de-DE" dirty="0" smtClean="0"/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 smtClean="0"/>
              <a:t>Content Management Systeme</a:t>
            </a:r>
            <a:endParaRPr lang="de-DE" altLang="de-DE" b="0" dirty="0"/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Mobile Endgeräte</a:t>
            </a:r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P2P</a:t>
            </a:r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Data </a:t>
            </a:r>
            <a:r>
              <a:rPr lang="de-DE" altLang="de-DE" b="0" dirty="0" err="1"/>
              <a:t>Rights</a:t>
            </a:r>
            <a:r>
              <a:rPr lang="de-DE" altLang="de-DE" b="0" dirty="0"/>
              <a:t> Management</a:t>
            </a:r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Streaming</a:t>
            </a:r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…</a:t>
            </a:r>
          </a:p>
        </p:txBody>
      </p:sp>
      <p:sp>
        <p:nvSpPr>
          <p:cNvPr id="8" name="Pfeil nach links und rechts 7"/>
          <p:cNvSpPr/>
          <p:nvPr/>
        </p:nvSpPr>
        <p:spPr bwMode="auto">
          <a:xfrm>
            <a:off x="3689025" y="4067687"/>
            <a:ext cx="1815451" cy="827088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139050" y="3452555"/>
            <a:ext cx="3359887" cy="2151992"/>
          </a:xfrm>
          <a:prstGeom prst="round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tIns="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644526" y="3554172"/>
            <a:ext cx="49498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/>
            <a:r>
              <a:rPr lang="de-DE" altLang="de-DE" dirty="0"/>
              <a:t>Betriebswirtschaftliche Konzepte</a:t>
            </a:r>
          </a:p>
          <a:p>
            <a:pPr marL="1028700" lvl="1"/>
            <a:endParaRPr lang="de-DE" altLang="de-DE" dirty="0" smtClean="0"/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 smtClean="0"/>
              <a:t>Cross Media Publishing</a:t>
            </a:r>
            <a:endParaRPr lang="de-DE" altLang="de-DE" b="0" dirty="0"/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User </a:t>
            </a:r>
            <a:r>
              <a:rPr lang="de-DE" altLang="de-DE" b="0" dirty="0" err="1"/>
              <a:t>Generated</a:t>
            </a:r>
            <a:r>
              <a:rPr lang="de-DE" altLang="de-DE" b="0" dirty="0"/>
              <a:t> Content </a:t>
            </a:r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Personalisierung</a:t>
            </a:r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Mobiler </a:t>
            </a:r>
            <a:r>
              <a:rPr lang="de-DE" altLang="de-DE" b="0" dirty="0" smtClean="0"/>
              <a:t>Content</a:t>
            </a:r>
            <a:endParaRPr lang="de-DE" altLang="de-DE" b="0" dirty="0"/>
          </a:p>
          <a:p>
            <a:pPr marL="1314450" lvl="1" indent="-285750">
              <a:buFont typeface="Wingdings" panose="05000000000000000000" pitchFamily="2" charset="2"/>
              <a:buChar char="ü"/>
            </a:pPr>
            <a:r>
              <a:rPr lang="de-DE" altLang="de-DE" b="0" dirty="0"/>
              <a:t>…</a:t>
            </a:r>
          </a:p>
        </p:txBody>
      </p:sp>
      <p:pic>
        <p:nvPicPr>
          <p:cNvPr id="13" name="Picture 6" descr="http://de.tinkerbots.net/wp-content/uploads/sites/2/2014/07/1_Prinzip_Tinkerbot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8514" y="2200086"/>
            <a:ext cx="1552122" cy="970076"/>
          </a:xfrm>
          <a:prstGeom prst="rect">
            <a:avLst/>
          </a:prstGeom>
          <a:noFill/>
        </p:spPr>
      </p:pic>
      <p:pic>
        <p:nvPicPr>
          <p:cNvPr id="14" name="Picture 6" descr="Business people me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308" y="2189453"/>
            <a:ext cx="883370" cy="8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6377878" y="2486026"/>
            <a:ext cx="2657473" cy="342564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43F5C"/>
            </a:solidFill>
            <a:miter lim="800000"/>
            <a:headEnd/>
            <a:tailEnd/>
          </a:ln>
          <a:effectLst/>
        </p:spPr>
        <p:txBody>
          <a:bodyPr lIns="36000" tIns="18000" rIns="36000" bIns="18000" rtlCol="0" anchor="ctr" anchorCtr="0"/>
          <a:lstStyle/>
          <a:p>
            <a:pPr>
              <a:spcAft>
                <a:spcPts val="600"/>
              </a:spcAft>
            </a:pPr>
            <a:endParaRPr lang="de-DE" b="0" dirty="0" smtClean="0">
              <a:solidFill>
                <a:srgbClr val="343F5C"/>
              </a:solidFill>
              <a:latin typeface="+mn-lt"/>
              <a:ea typeface="+mn-ea"/>
            </a:endParaRPr>
          </a:p>
        </p:txBody>
      </p:sp>
      <p:pic>
        <p:nvPicPr>
          <p:cNvPr id="13318" name="Picture 6" descr="http://www.sarahrichardsondesign.com/files/styles/layout_row_half_width/public/tip/netfli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06" y="4741262"/>
            <a:ext cx="1427569" cy="6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bgerundetes Rechteck 10"/>
          <p:cNvSpPr/>
          <p:nvPr/>
        </p:nvSpPr>
        <p:spPr bwMode="auto">
          <a:xfrm>
            <a:off x="133350" y="1619251"/>
            <a:ext cx="6115049" cy="257175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43F5C"/>
            </a:solidFill>
            <a:miter lim="800000"/>
            <a:headEnd/>
            <a:tailEnd/>
          </a:ln>
          <a:effectLst/>
        </p:spPr>
        <p:txBody>
          <a:bodyPr lIns="36000" tIns="18000" rIns="36000" bIns="18000" rtlCol="0" anchor="ctr" anchorCtr="0"/>
          <a:lstStyle/>
          <a:p>
            <a:pPr>
              <a:spcAft>
                <a:spcPts val="600"/>
              </a:spcAft>
            </a:pPr>
            <a:endParaRPr lang="de-DE" b="0" dirty="0" smtClean="0">
              <a:solidFill>
                <a:srgbClr val="343F5C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sie hat schon zu vielen Veränderungen geführt: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5575" y="6626325"/>
            <a:ext cx="74148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altLang="de-DE" sz="1000" b="0" dirty="0" err="1">
                <a:solidFill>
                  <a:srgbClr val="808080"/>
                </a:solidFill>
              </a:rPr>
              <a:t>Quelle</a:t>
            </a:r>
            <a:r>
              <a:rPr lang="en-GB" altLang="de-DE" sz="1000" b="0" dirty="0">
                <a:solidFill>
                  <a:srgbClr val="808080"/>
                </a:solidFill>
              </a:rPr>
              <a:t>: </a:t>
            </a:r>
            <a:r>
              <a:rPr lang="en-GB" altLang="de-DE" sz="1000" b="0" dirty="0" err="1" smtClean="0">
                <a:solidFill>
                  <a:srgbClr val="808080"/>
                </a:solidFill>
              </a:rPr>
              <a:t>Dörr</a:t>
            </a:r>
            <a:r>
              <a:rPr lang="en-GB" altLang="de-DE" sz="1000" b="0" dirty="0" smtClean="0">
                <a:solidFill>
                  <a:srgbClr val="808080"/>
                </a:solidFill>
              </a:rPr>
              <a:t> (2012)</a:t>
            </a:r>
            <a:r>
              <a:rPr lang="de-DE" altLang="de-DE" sz="1000" b="0" dirty="0">
                <a:solidFill>
                  <a:srgbClr val="808080"/>
                </a:solidFill>
              </a:rPr>
              <a:t> Music </a:t>
            </a:r>
            <a:r>
              <a:rPr lang="de-DE" altLang="de-DE" sz="1000" b="0" dirty="0" err="1">
                <a:solidFill>
                  <a:srgbClr val="808080"/>
                </a:solidFill>
              </a:rPr>
              <a:t>as</a:t>
            </a:r>
            <a:r>
              <a:rPr lang="de-DE" altLang="de-DE" sz="1000" b="0" dirty="0">
                <a:solidFill>
                  <a:srgbClr val="808080"/>
                </a:solidFill>
              </a:rPr>
              <a:t> a </a:t>
            </a:r>
            <a:r>
              <a:rPr lang="de-DE" altLang="de-DE" sz="1000" b="0" dirty="0" smtClean="0">
                <a:solidFill>
                  <a:srgbClr val="808080"/>
                </a:solidFill>
              </a:rPr>
              <a:t>Service: Ein </a:t>
            </a:r>
            <a:r>
              <a:rPr lang="de-DE" altLang="de-DE" sz="1000" b="0" dirty="0">
                <a:solidFill>
                  <a:srgbClr val="808080"/>
                </a:solidFill>
              </a:rPr>
              <a:t>neues Geschäftsmodell für digitale </a:t>
            </a:r>
            <a:r>
              <a:rPr lang="de-DE" altLang="de-DE" sz="1000" b="0" dirty="0" smtClean="0">
                <a:solidFill>
                  <a:srgbClr val="808080"/>
                </a:solidFill>
              </a:rPr>
              <a:t>Musik, </a:t>
            </a:r>
            <a:r>
              <a:rPr lang="de-DE" altLang="de-DE" sz="1000" b="0" dirty="0" err="1" smtClean="0">
                <a:solidFill>
                  <a:srgbClr val="808080"/>
                </a:solidFill>
              </a:rPr>
              <a:t>epubli</a:t>
            </a:r>
            <a:r>
              <a:rPr lang="de-DE" altLang="de-DE" sz="1000" b="0" dirty="0" smtClean="0">
                <a:solidFill>
                  <a:srgbClr val="808080"/>
                </a:solidFill>
              </a:rPr>
              <a:t>, Berlin.; Statista</a:t>
            </a:r>
            <a:endParaRPr lang="en-GB" altLang="de-DE" sz="1000" b="0" dirty="0">
              <a:solidFill>
                <a:srgbClr val="808080"/>
              </a:solidFill>
            </a:endParaRPr>
          </a:p>
        </p:txBody>
      </p:sp>
      <p:pic>
        <p:nvPicPr>
          <p:cNvPr id="7" name="Bild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35" y="2002731"/>
            <a:ext cx="5745480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media.whatsapp.com/directory/logos/Bitmap/-thumbnails/logo-icon.png?rnd=13784220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85" y="3665528"/>
            <a:ext cx="1098792" cy="7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suchico.edu/giving/images/harris/univ/Facebook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50" y="4120561"/>
            <a:ext cx="367440" cy="3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0" descr="https://cdn1.iconfinder.com/data/icons/somacro___dpi_social_media_icons_by_vervex-dfjq/500/skyp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17" y="4543998"/>
            <a:ext cx="394528" cy="3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66749" y="1700669"/>
            <a:ext cx="503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Wertschöpfungsstrukturen in der Musikbranche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619750" y="2615068"/>
            <a:ext cx="217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… und eine Reihe von Neugründungen.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914400" y="4409056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Umsätze der Printbranche</a:t>
            </a:r>
            <a:endParaRPr lang="de-DE" dirty="0"/>
          </a:p>
        </p:txBody>
      </p:sp>
      <p:pic>
        <p:nvPicPr>
          <p:cNvPr id="13314" name="Picture 2" descr="http://www.drtomascp.com/images/conf_Huf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8904" y="3873535"/>
            <a:ext cx="443113" cy="4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check24.de/imgs/global/check24_200x20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7" b="35206"/>
          <a:stretch/>
        </p:blipFill>
        <p:spPr bwMode="auto">
          <a:xfrm>
            <a:off x="7036759" y="3271731"/>
            <a:ext cx="1350507" cy="4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www.kupferwerk.com/wp-content/uploads/logo_maxdom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1" y="5218775"/>
            <a:ext cx="1524375" cy="6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vodafone.co.uk/cs/groups/public/documents/webcontent/400x400_spotify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93" y="4866494"/>
            <a:ext cx="553196" cy="5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www.indiskretionehrensache.de/wp-content/uploads/3746_auflage-deutscher-tages-und-sonntagszeitungen-seit-1975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9814"/>
          <a:stretch/>
        </p:blipFill>
        <p:spPr bwMode="auto">
          <a:xfrm>
            <a:off x="269076" y="4653633"/>
            <a:ext cx="5834070" cy="18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bgerundetes Rechteck 13"/>
          <p:cNvSpPr/>
          <p:nvPr/>
        </p:nvSpPr>
        <p:spPr bwMode="auto">
          <a:xfrm>
            <a:off x="133349" y="4381499"/>
            <a:ext cx="6115049" cy="2152961"/>
          </a:xfrm>
          <a:prstGeom prst="roundRect">
            <a:avLst/>
          </a:prstGeom>
          <a:noFill/>
          <a:ln w="12700">
            <a:solidFill>
              <a:srgbClr val="343F5C"/>
            </a:solidFill>
            <a:miter lim="800000"/>
            <a:headEnd/>
            <a:tailEnd/>
          </a:ln>
          <a:effectLst/>
        </p:spPr>
        <p:txBody>
          <a:bodyPr lIns="36000" tIns="18000" rIns="36000" bIns="18000" rtlCol="0" anchor="ctr" anchorCtr="0"/>
          <a:lstStyle/>
          <a:p>
            <a:pPr>
              <a:spcAft>
                <a:spcPts val="600"/>
              </a:spcAft>
            </a:pPr>
            <a:endParaRPr lang="de-DE" b="0" dirty="0" smtClean="0">
              <a:solidFill>
                <a:srgbClr val="343F5C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51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15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 das </a:t>
            </a:r>
            <a:r>
              <a:rPr lang="de-DE" dirty="0"/>
              <a:t>Thema schon </a:t>
            </a:r>
            <a:r>
              <a:rPr lang="de-DE" dirty="0" smtClean="0"/>
              <a:t>durch? Manche meinen ja…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5575" y="6627813"/>
            <a:ext cx="3659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altLang="de-DE" sz="1000" b="0" dirty="0" err="1">
                <a:solidFill>
                  <a:srgbClr val="808080"/>
                </a:solidFill>
              </a:rPr>
              <a:t>Quelle</a:t>
            </a:r>
            <a:r>
              <a:rPr lang="en-GB" altLang="de-DE" sz="1000" b="0" dirty="0">
                <a:solidFill>
                  <a:srgbClr val="808080"/>
                </a:solidFill>
              </a:rPr>
              <a:t>: </a:t>
            </a:r>
            <a:r>
              <a:rPr lang="en-GB" altLang="de-DE" sz="1000" b="0" dirty="0" smtClean="0">
                <a:solidFill>
                  <a:srgbClr val="808080"/>
                </a:solidFill>
              </a:rPr>
              <a:t>Accenture (2014) TOP 500 </a:t>
            </a:r>
            <a:r>
              <a:rPr lang="en-GB" altLang="de-DE" sz="1000" b="0" dirty="0" err="1" smtClean="0">
                <a:solidFill>
                  <a:srgbClr val="808080"/>
                </a:solidFill>
              </a:rPr>
              <a:t>Studie</a:t>
            </a:r>
            <a:endParaRPr lang="en-GB" altLang="de-DE" sz="1000" b="0" dirty="0">
              <a:solidFill>
                <a:srgbClr val="80808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14956"/>
          <a:stretch/>
        </p:blipFill>
        <p:spPr>
          <a:xfrm>
            <a:off x="781050" y="2295524"/>
            <a:ext cx="7735628" cy="406344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81050" y="1718072"/>
            <a:ext cx="8039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Digitalisierungsgrad nach Branchen</a:t>
            </a:r>
          </a:p>
          <a:p>
            <a:r>
              <a:rPr lang="de-DE" sz="1500" b="0" dirty="0" smtClean="0"/>
              <a:t>Bewertungsskala: 1 = größtenteils, 2 = teilweise, 3 = wenig, 4 = ansatzweise digitalisiert</a:t>
            </a:r>
            <a:endParaRPr lang="de-DE" sz="1500" b="0" dirty="0"/>
          </a:p>
        </p:txBody>
      </p:sp>
    </p:spTree>
    <p:extLst>
      <p:ext uri="{BB962C8B-B14F-4D97-AF65-F5344CB8AC3E}">
        <p14:creationId xmlns:p14="http://schemas.microsoft.com/office/powerpoint/2010/main" val="31679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 1: </a:t>
            </a:r>
            <a:r>
              <a:rPr lang="de-DE" dirty="0" smtClean="0"/>
              <a:t>Der Computer erschließt sich „intelligentere“ Aufgaben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cxnSp>
        <p:nvCxnSpPr>
          <p:cNvPr id="5" name="Gerade Verbindung mit Pfeil 21"/>
          <p:cNvCxnSpPr/>
          <p:nvPr/>
        </p:nvCxnSpPr>
        <p:spPr bwMode="auto">
          <a:xfrm>
            <a:off x="4353958" y="4367942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6" name="Gerade Verbindung mit Pfeil 22"/>
          <p:cNvCxnSpPr/>
          <p:nvPr/>
        </p:nvCxnSpPr>
        <p:spPr bwMode="auto">
          <a:xfrm>
            <a:off x="6508196" y="4367942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7" name="Gerade Verbindung mit Pfeil 23"/>
          <p:cNvCxnSpPr/>
          <p:nvPr/>
        </p:nvCxnSpPr>
        <p:spPr bwMode="auto">
          <a:xfrm>
            <a:off x="2199720" y="4367942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8" name="Rechteck 13"/>
          <p:cNvSpPr>
            <a:spLocks/>
          </p:cNvSpPr>
          <p:nvPr/>
        </p:nvSpPr>
        <p:spPr bwMode="auto">
          <a:xfrm>
            <a:off x="782078" y="4133942"/>
            <a:ext cx="1619990" cy="468000"/>
          </a:xfrm>
          <a:prstGeom prst="rect">
            <a:avLst/>
          </a:prstGeom>
          <a:solidFill>
            <a:srgbClr val="BFC6DB"/>
          </a:solidFill>
          <a:ln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de-DE" b="1" dirty="0" smtClean="0">
                <a:solidFill>
                  <a:schemeClr val="tx1"/>
                </a:solidFill>
              </a:rPr>
              <a:t>Inhalte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erzeugen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Pfeil nach unten 10"/>
          <p:cNvSpPr/>
          <p:nvPr/>
        </p:nvSpPr>
        <p:spPr>
          <a:xfrm>
            <a:off x="3542630" y="3791143"/>
            <a:ext cx="402993" cy="328612"/>
          </a:xfrm>
          <a:prstGeom prst="downArrow">
            <a:avLst/>
          </a:prstGeom>
          <a:solidFill>
            <a:srgbClr val="1626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25000"/>
              </a:spcAft>
            </a:pPr>
            <a:endParaRPr lang="en-US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" name="Textfeld 11"/>
          <p:cNvSpPr txBox="1">
            <a:spLocks noChangeArrowheads="1"/>
          </p:cNvSpPr>
          <p:nvPr/>
        </p:nvSpPr>
        <p:spPr bwMode="auto">
          <a:xfrm>
            <a:off x="2502354" y="3249805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b="1" dirty="0" smtClean="0"/>
              <a:t>Automatisierte </a:t>
            </a:r>
          </a:p>
          <a:p>
            <a:pPr algn="ctr" eaLnBrk="1" hangingPunct="1"/>
            <a:r>
              <a:rPr lang="de-DE" b="1" dirty="0" smtClean="0"/>
              <a:t>Bündelung</a:t>
            </a:r>
            <a:endParaRPr lang="de-DE" dirty="0"/>
          </a:p>
        </p:txBody>
      </p:sp>
      <p:sp>
        <p:nvSpPr>
          <p:cNvPr id="11" name="Rechteck 14"/>
          <p:cNvSpPr>
            <a:spLocks/>
          </p:cNvSpPr>
          <p:nvPr/>
        </p:nvSpPr>
        <p:spPr bwMode="auto">
          <a:xfrm>
            <a:off x="2934131" y="4133942"/>
            <a:ext cx="1619990" cy="468000"/>
          </a:xfrm>
          <a:prstGeom prst="rect">
            <a:avLst/>
          </a:prstGeom>
          <a:solidFill>
            <a:srgbClr val="1626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25000"/>
              </a:spcAft>
            </a:pPr>
            <a:r>
              <a:rPr lang="de-DE" b="1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Inhalte</a:t>
            </a:r>
            <a:br>
              <a:rPr lang="de-DE" b="1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</a:br>
            <a:r>
              <a:rPr lang="de-DE" b="1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bündeln</a:t>
            </a:r>
            <a:endParaRPr lang="de-DE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2" name="Rechteck 16"/>
          <p:cNvSpPr>
            <a:spLocks/>
          </p:cNvSpPr>
          <p:nvPr/>
        </p:nvSpPr>
        <p:spPr bwMode="auto">
          <a:xfrm>
            <a:off x="5090553" y="4133942"/>
            <a:ext cx="1619990" cy="468000"/>
          </a:xfrm>
          <a:prstGeom prst="rect">
            <a:avLst/>
          </a:prstGeom>
          <a:solidFill>
            <a:srgbClr val="F3F3F3"/>
          </a:solidFill>
          <a:ln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de-DE" b="1" dirty="0" smtClean="0">
                <a:solidFill>
                  <a:schemeClr val="tx1"/>
                </a:solidFill>
              </a:rPr>
              <a:t>Inhalte distribuieren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 bwMode="auto">
          <a:xfrm>
            <a:off x="7244795" y="4055205"/>
            <a:ext cx="1833331" cy="625475"/>
          </a:xfrm>
          <a:prstGeom prst="ellipse">
            <a:avLst/>
          </a:prstGeom>
          <a:solidFill>
            <a:srgbClr val="F3F3F3"/>
          </a:solidFill>
          <a:ln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de-DE" b="1" dirty="0" smtClean="0">
                <a:solidFill>
                  <a:schemeClr val="tx1"/>
                </a:solidFill>
              </a:rPr>
              <a:t>Inhalte 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nutzen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" name="Pfeil nach unten 10"/>
          <p:cNvSpPr/>
          <p:nvPr/>
        </p:nvSpPr>
        <p:spPr>
          <a:xfrm>
            <a:off x="1385438" y="3778980"/>
            <a:ext cx="402993" cy="328612"/>
          </a:xfrm>
          <a:prstGeom prst="downArrow">
            <a:avLst/>
          </a:prstGeom>
          <a:solidFill>
            <a:srgbClr val="BFC6D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25000"/>
              </a:spcAft>
            </a:pPr>
            <a:endParaRPr lang="en-US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5" name="Textfeld 11"/>
          <p:cNvSpPr txBox="1">
            <a:spLocks noChangeArrowheads="1"/>
          </p:cNvSpPr>
          <p:nvPr/>
        </p:nvSpPr>
        <p:spPr bwMode="auto">
          <a:xfrm>
            <a:off x="419531" y="3249805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ctr" eaLnBrk="1" hangingPunct="1"/>
            <a:r>
              <a:rPr lang="de-DE" b="1" dirty="0" smtClean="0"/>
              <a:t>Automatisierte Produktionsprozesse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24672" y="6437352"/>
            <a:ext cx="86090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625475" algn="l"/>
              </a:tabLst>
            </a:pPr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</a:rPr>
              <a:t>Quellen: 	</a:t>
            </a: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</a:rPr>
              <a:t>Cohen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, S., Hamilton, J. T., &amp; Turner, F. (2011). Computational journalism. Communications of the ACM, 54(10), </a:t>
            </a: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</a:rPr>
              <a:t>66-71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</a:rPr>
              <a:t>/  </a:t>
            </a:r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</a:rPr>
              <a:t>Schumann</a:t>
            </a:r>
            <a:r>
              <a:rPr lang="de-DE" sz="1000" b="0" dirty="0">
                <a:solidFill>
                  <a:schemeClr val="bg1">
                    <a:lumMod val="50000"/>
                  </a:schemeClr>
                </a:solidFill>
              </a:rPr>
              <a:t>, M., &amp; Hess, T. (2009). Grundfragen der Medienwirtschaft. Eine betriebswirtschaftliche Einführung. 4., </a:t>
            </a:r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</a:rPr>
              <a:t>Aufl., Berlin, Springer.</a:t>
            </a: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4722258" y="5357643"/>
            <a:ext cx="2829363" cy="107388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43F5C"/>
            </a:solidFill>
            <a:miter lim="800000"/>
            <a:headEnd/>
            <a:tailEnd/>
          </a:ln>
          <a:effectLst/>
        </p:spPr>
        <p:txBody>
          <a:bodyPr lIns="36000" tIns="18000" rIns="36000" bIns="18000" rtlCol="0" anchor="ctr" anchorCtr="0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rgbClr val="343F5C"/>
                </a:solidFill>
                <a:latin typeface="+mn-lt"/>
              </a:rPr>
              <a:t>Priorisierung der Anzeige von Inhalten mittels Algorithmen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rgbClr val="343F5C"/>
                </a:solidFill>
                <a:latin typeface="+mn-lt"/>
              </a:rPr>
              <a:t>Automatisierte Auswertung von Klickzahlen und Bewertungen</a:t>
            </a:r>
          </a:p>
        </p:txBody>
      </p:sp>
      <p:sp>
        <p:nvSpPr>
          <p:cNvPr id="19" name="Pfeil nach unten 10"/>
          <p:cNvSpPr/>
          <p:nvPr/>
        </p:nvSpPr>
        <p:spPr>
          <a:xfrm>
            <a:off x="5699051" y="3805330"/>
            <a:ext cx="402993" cy="3286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25000"/>
              </a:spcAft>
            </a:pPr>
            <a:endParaRPr lang="en-US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2" name="Textfeld 11"/>
          <p:cNvSpPr txBox="1">
            <a:spLocks noChangeArrowheads="1"/>
          </p:cNvSpPr>
          <p:nvPr/>
        </p:nvSpPr>
        <p:spPr bwMode="auto">
          <a:xfrm>
            <a:off x="4658775" y="3249805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dirty="0" smtClean="0"/>
              <a:t>Personalisierte</a:t>
            </a:r>
          </a:p>
          <a:p>
            <a:pPr algn="ctr" eaLnBrk="1" hangingPunct="1"/>
            <a:r>
              <a:rPr lang="de-DE" b="1" dirty="0" smtClean="0"/>
              <a:t>Bereitstellung</a:t>
            </a:r>
          </a:p>
        </p:txBody>
      </p:sp>
      <p:cxnSp>
        <p:nvCxnSpPr>
          <p:cNvPr id="18" name="Gerade Verbindung mit Pfeil 17"/>
          <p:cNvCxnSpPr>
            <a:stCxn id="21" idx="0"/>
          </p:cNvCxnSpPr>
          <p:nvPr/>
        </p:nvCxnSpPr>
        <p:spPr bwMode="auto">
          <a:xfrm flipH="1" flipV="1">
            <a:off x="4353958" y="4680679"/>
            <a:ext cx="1782982" cy="676964"/>
          </a:xfrm>
          <a:prstGeom prst="straightConnector1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Abgerundetes Rechteck 23"/>
          <p:cNvSpPr/>
          <p:nvPr/>
        </p:nvSpPr>
        <p:spPr bwMode="auto">
          <a:xfrm>
            <a:off x="265075" y="1684338"/>
            <a:ext cx="2829363" cy="136796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43F5C"/>
            </a:solidFill>
            <a:miter lim="800000"/>
            <a:headEnd/>
            <a:tailEnd/>
          </a:ln>
          <a:effectLst/>
        </p:spPr>
        <p:txBody>
          <a:bodyPr lIns="36000" tIns="18000" rIns="36000" bIns="18000" rtlCol="0" anchor="ctr" anchorCtr="0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rgbClr val="343F5C"/>
                </a:solidFill>
                <a:latin typeface="+mn-lt"/>
              </a:rPr>
              <a:t>„Roboterjournalismus“ zur </a:t>
            </a:r>
            <a:r>
              <a:rPr lang="de-DE" b="0" dirty="0">
                <a:solidFill>
                  <a:srgbClr val="343F5C"/>
                </a:solidFill>
                <a:latin typeface="+mn-lt"/>
              </a:rPr>
              <a:t>Automatisierung von </a:t>
            </a:r>
            <a:r>
              <a:rPr lang="de-DE" b="0" dirty="0" smtClean="0">
                <a:solidFill>
                  <a:srgbClr val="343F5C"/>
                </a:solidFill>
                <a:latin typeface="+mn-lt"/>
              </a:rPr>
              <a:t>Produktionsprozessen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rgbClr val="343F5C"/>
                </a:solidFill>
                <a:latin typeface="+mn-lt"/>
              </a:rPr>
              <a:t>z.B. automatische Aufbereitung von Finanz-, Wetter- und Sportdaten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517888" y="3094126"/>
            <a:ext cx="398395" cy="311358"/>
          </a:xfrm>
          <a:prstGeom prst="straightConnector1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1312534" y="4809117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algn="ctr" eaLnBrk="1" hangingPunct="1"/>
            <a:r>
              <a:rPr lang="de-DE" dirty="0" smtClean="0"/>
              <a:t>IT-Unterstützung der manuellen Produktion</a:t>
            </a:r>
            <a:endParaRPr lang="de-DE" b="1" dirty="0" smtClean="0"/>
          </a:p>
        </p:txBody>
      </p:sp>
      <p:sp>
        <p:nvSpPr>
          <p:cNvPr id="25" name="Pfeil nach unten 10"/>
          <p:cNvSpPr/>
          <p:nvPr/>
        </p:nvSpPr>
        <p:spPr>
          <a:xfrm flipV="1">
            <a:off x="1985632" y="4598585"/>
            <a:ext cx="402993" cy="1524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25000"/>
              </a:spcAft>
            </a:pPr>
            <a:endParaRPr lang="en-US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6" name="Pfeil nach unten 10"/>
          <p:cNvSpPr/>
          <p:nvPr/>
        </p:nvSpPr>
        <p:spPr>
          <a:xfrm flipV="1">
            <a:off x="2892941" y="4601942"/>
            <a:ext cx="402993" cy="16430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25000"/>
              </a:spcAft>
            </a:pPr>
            <a:endParaRPr lang="en-US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1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124672" y="6479884"/>
            <a:ext cx="86090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altLang="de-DE" sz="1000" b="0" dirty="0" err="1" smtClean="0">
                <a:solidFill>
                  <a:srgbClr val="808080"/>
                </a:solidFill>
              </a:rPr>
              <a:t>Quelle</a:t>
            </a:r>
            <a:r>
              <a:rPr lang="en-GB" altLang="de-DE" sz="1000" b="0" dirty="0">
                <a:solidFill>
                  <a:srgbClr val="808080"/>
                </a:solidFill>
              </a:rPr>
              <a:t>: Bründl und Hess (2015) </a:t>
            </a:r>
            <a:r>
              <a:rPr lang="de-DE" altLang="de-DE" sz="1000" b="0" dirty="0">
                <a:solidFill>
                  <a:srgbClr val="808080"/>
                </a:solidFill>
              </a:rPr>
              <a:t>Medienunternehmen als Organisatoren öffentlicher Kommunikation – heute und morgen. In: Medienwirtschaft 1/2015 – 12, Jahrgang, S.27-30.</a:t>
            </a:r>
            <a:endParaRPr lang="en-GB" altLang="de-DE" sz="1000" b="0" dirty="0">
              <a:solidFill>
                <a:srgbClr val="808080"/>
              </a:solidFill>
            </a:endParaRPr>
          </a:p>
        </p:txBody>
      </p:sp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 2: Eine zweite Generation von Medienunternehmen entsteht</a:t>
            </a:r>
            <a:endParaRPr lang="de-DE" altLang="de-DE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2773748" y="2069912"/>
            <a:ext cx="3651149" cy="767054"/>
            <a:chOff x="308817" y="2680996"/>
            <a:chExt cx="3651149" cy="76705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08817" y="2680996"/>
              <a:ext cx="3651149" cy="767054"/>
            </a:xfrm>
            <a:prstGeom prst="rect">
              <a:avLst/>
            </a:prstGeom>
            <a:solidFill>
              <a:srgbClr val="BFC6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>
                <a:latin typeface="+mn-lt"/>
                <a:ea typeface="+mn-ea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08817" y="2792602"/>
              <a:ext cx="36511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343F5C"/>
                  </a:solidFill>
                </a:rPr>
                <a:t>Medienunternehmen der 1. Generation:</a:t>
              </a:r>
            </a:p>
            <a:p>
              <a:pPr algn="ctr"/>
              <a:r>
                <a:rPr lang="de-DE" dirty="0" smtClean="0">
                  <a:solidFill>
                    <a:srgbClr val="343F5C"/>
                  </a:solidFill>
                </a:rPr>
                <a:t>Publishing-Broadcasting-Ansatz</a:t>
              </a:r>
              <a:endParaRPr lang="de-DE" b="1" dirty="0" smtClean="0">
                <a:solidFill>
                  <a:srgbClr val="343F5C"/>
                </a:solidFill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773748" y="3479612"/>
            <a:ext cx="3651149" cy="728954"/>
            <a:chOff x="406051" y="4414546"/>
            <a:chExt cx="3651149" cy="728954"/>
          </a:xfrm>
        </p:grpSpPr>
        <p:sp>
          <p:nvSpPr>
            <p:cNvPr id="20" name="Rechteck 19"/>
            <p:cNvSpPr/>
            <p:nvPr/>
          </p:nvSpPr>
          <p:spPr bwMode="auto">
            <a:xfrm>
              <a:off x="406051" y="4414546"/>
              <a:ext cx="3651149" cy="728954"/>
            </a:xfrm>
            <a:prstGeom prst="rect">
              <a:avLst/>
            </a:prstGeom>
            <a:solidFill>
              <a:srgbClr val="BFC6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>
                <a:latin typeface="+mn-lt"/>
                <a:ea typeface="+mn-ea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06051" y="4526152"/>
              <a:ext cx="36511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343F5C"/>
                  </a:solidFill>
                </a:rPr>
                <a:t>Medienunternehmen der 2. Generation:</a:t>
              </a:r>
            </a:p>
            <a:p>
              <a:pPr algn="ctr"/>
              <a:r>
                <a:rPr lang="de-DE" dirty="0" smtClean="0">
                  <a:solidFill>
                    <a:srgbClr val="343F5C"/>
                  </a:solidFill>
                </a:rPr>
                <a:t>Plattform-Ansatz</a:t>
              </a:r>
              <a:endParaRPr lang="de-DE" b="1" dirty="0" smtClean="0">
                <a:solidFill>
                  <a:srgbClr val="343F5C"/>
                </a:solidFill>
              </a:endParaRPr>
            </a:p>
          </p:txBody>
        </p:sp>
      </p:grpSp>
      <p:sp>
        <p:nvSpPr>
          <p:cNvPr id="26" name="Pfeil nach unten 10"/>
          <p:cNvSpPr/>
          <p:nvPr/>
        </p:nvSpPr>
        <p:spPr>
          <a:xfrm>
            <a:off x="4113205" y="2890374"/>
            <a:ext cx="972231" cy="537141"/>
          </a:xfrm>
          <a:prstGeom prst="downArrow">
            <a:avLst/>
          </a:prstGeom>
          <a:solidFill>
            <a:srgbClr val="BFC6D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25000"/>
              </a:spcAft>
            </a:pPr>
            <a:endParaRPr lang="en-US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456621" y="4579591"/>
            <a:ext cx="2018990" cy="1054991"/>
            <a:chOff x="793004" y="4622962"/>
            <a:chExt cx="2018990" cy="1054991"/>
          </a:xfrm>
        </p:grpSpPr>
        <p:pic>
          <p:nvPicPr>
            <p:cNvPr id="2050" name="Picture 2" descr="http://www.check24.de/download/logo/Logo_Check24_Ansich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906" y="5296337"/>
              <a:ext cx="1547088" cy="38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Mondl\Desktop\YouTube-logo-full_col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04" y="4674344"/>
              <a:ext cx="1206500" cy="75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79" y="4848148"/>
              <a:ext cx="388669" cy="388669"/>
            </a:xfrm>
            <a:prstGeom prst="rect">
              <a:avLst/>
            </a:prstGeom>
          </p:spPr>
        </p:pic>
        <p:pic>
          <p:nvPicPr>
            <p:cNvPr id="2052" name="Picture 4" descr="http://upload.wikimedia.org/wikipedia/commons/c/ce/Wikipedia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266" y="4622962"/>
              <a:ext cx="498368" cy="45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40775" y="6619875"/>
            <a:ext cx="254000" cy="152400"/>
          </a:xfrm>
        </p:spPr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7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2875" y="950913"/>
            <a:ext cx="8855075" cy="533400"/>
          </a:xfrm>
        </p:spPr>
        <p:txBody>
          <a:bodyPr/>
          <a:lstStyle/>
          <a:p>
            <a:r>
              <a:rPr lang="de-DE" dirty="0" smtClean="0"/>
              <a:t>Ad </a:t>
            </a:r>
            <a:r>
              <a:rPr lang="de-DE" dirty="0"/>
              <a:t>2: </a:t>
            </a:r>
            <a:r>
              <a:rPr lang="de-DE" dirty="0" smtClean="0"/>
              <a:t>Zur Bedeutung von Medienunternehmen der 2. Generation</a:t>
            </a:r>
            <a:endParaRPr lang="de-DE" altLang="de-DE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1958637" y="1981995"/>
            <a:ext cx="5362839" cy="4122800"/>
            <a:chOff x="4706193" y="3152400"/>
            <a:chExt cx="4134802" cy="3178720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4706193" y="3152400"/>
              <a:ext cx="4124325" cy="280035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343F5C"/>
              </a:solidFill>
              <a:miter lim="800000"/>
              <a:headEnd/>
              <a:tailEnd/>
            </a:ln>
            <a:effectLst/>
          </p:spPr>
          <p:txBody>
            <a:bodyPr lIns="36000" tIns="18000" rIns="36000" bIns="18000" rtlCol="0" anchor="ctr" anchorCtr="0"/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b="0" dirty="0">
                <a:solidFill>
                  <a:srgbClr val="343F5C"/>
                </a:solidFill>
              </a:endParaRPr>
            </a:p>
          </p:txBody>
        </p:sp>
        <p:pic>
          <p:nvPicPr>
            <p:cNvPr id="8" name="Grafik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593" y="3258068"/>
              <a:ext cx="3859530" cy="2557779"/>
            </a:xfrm>
            <a:prstGeom prst="rect">
              <a:avLst/>
            </a:prstGeom>
            <a:noFill/>
          </p:spPr>
        </p:pic>
        <p:sp>
          <p:nvSpPr>
            <p:cNvPr id="9" name="Textfeld 11"/>
            <p:cNvSpPr txBox="1">
              <a:spLocks noChangeArrowheads="1"/>
            </p:cNvSpPr>
            <p:nvPr/>
          </p:nvSpPr>
          <p:spPr bwMode="auto">
            <a:xfrm>
              <a:off x="4735721" y="6077204"/>
              <a:ext cx="410527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63538" indent="-363538" eaLnBrk="0" hangingPunct="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indent="0" algn="ctr" eaLnBrk="1" hangingPunct="1"/>
              <a:r>
                <a:rPr lang="de-DE" sz="1050" dirty="0"/>
                <a:t>Umsatz von Inhalte-Plattformen inkl. Suchmaschinen in </a:t>
              </a:r>
              <a:r>
                <a:rPr lang="de-DE" sz="1050" dirty="0" smtClean="0"/>
                <a:t>D</a:t>
              </a:r>
              <a:endParaRPr lang="de-DE" sz="1050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24672" y="6458618"/>
            <a:ext cx="86090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altLang="de-DE" sz="1000" b="0" dirty="0" err="1" smtClean="0">
                <a:solidFill>
                  <a:srgbClr val="808080"/>
                </a:solidFill>
              </a:rPr>
              <a:t>Quelle</a:t>
            </a:r>
            <a:r>
              <a:rPr lang="en-GB" altLang="de-DE" sz="1000" b="0" dirty="0">
                <a:solidFill>
                  <a:srgbClr val="808080"/>
                </a:solidFill>
              </a:rPr>
              <a:t>: Bründl und Hess (2015) </a:t>
            </a:r>
            <a:r>
              <a:rPr lang="de-DE" altLang="de-DE" sz="1000" b="0" dirty="0">
                <a:solidFill>
                  <a:srgbClr val="808080"/>
                </a:solidFill>
              </a:rPr>
              <a:t>Medienunternehmen als Organisatoren öffentlicher Kommunikation – heute und morgen. In: Medienwirtschaft 1/2015 – 12, Jahrgang, S.27-30.</a:t>
            </a:r>
            <a:endParaRPr lang="en-GB" altLang="de-DE" sz="1000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/>
          <p:nvPr/>
        </p:nvCxnSpPr>
        <p:spPr bwMode="auto">
          <a:xfrm>
            <a:off x="4376848" y="1484313"/>
            <a:ext cx="0" cy="537368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/>
        </p:nvCxnSpPr>
        <p:spPr bwMode="auto">
          <a:xfrm flipH="1">
            <a:off x="142875" y="4006849"/>
            <a:ext cx="8597900" cy="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 3: Medien werden nicht nur für Content genutzt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8B6B-7D72-422A-AA97-0C5B9C47902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1" name="Kreis 10"/>
          <p:cNvSpPr/>
          <p:nvPr/>
        </p:nvSpPr>
        <p:spPr bwMode="auto">
          <a:xfrm rot="10800000">
            <a:off x="2002191" y="1656825"/>
            <a:ext cx="4590000" cy="4591050"/>
          </a:xfrm>
          <a:prstGeom prst="pie">
            <a:avLst>
              <a:gd name="adj1" fmla="val 12987"/>
              <a:gd name="adj2" fmla="val 5396405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87997" y="2186517"/>
            <a:ext cx="166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Ö</a:t>
            </a:r>
            <a:r>
              <a:rPr lang="de-DE" dirty="0" smtClean="0"/>
              <a:t>ffentliche Kommunikation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555591" y="1762125"/>
            <a:ext cx="6037650" cy="4930650"/>
            <a:chOff x="555591" y="1762125"/>
            <a:chExt cx="6037650" cy="493065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555591" y="1762125"/>
              <a:ext cx="6037650" cy="4930650"/>
              <a:chOff x="555591" y="1762125"/>
              <a:chExt cx="6037650" cy="4930650"/>
            </a:xfrm>
          </p:grpSpPr>
          <p:sp>
            <p:nvSpPr>
              <p:cNvPr id="9" name="Kreis 8"/>
              <p:cNvSpPr/>
              <p:nvPr/>
            </p:nvSpPr>
            <p:spPr bwMode="auto">
              <a:xfrm rot="5400000">
                <a:off x="2002716" y="1761600"/>
                <a:ext cx="4590000" cy="4591050"/>
              </a:xfrm>
              <a:prstGeom prst="pie">
                <a:avLst>
                  <a:gd name="adj1" fmla="val 21584440"/>
                  <a:gd name="adj2" fmla="val 5396405"/>
                </a:avLst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  <p:grpSp>
            <p:nvGrpSpPr>
              <p:cNvPr id="7" name="Gruppieren 6"/>
              <p:cNvGrpSpPr/>
              <p:nvPr/>
            </p:nvGrpSpPr>
            <p:grpSpPr>
              <a:xfrm>
                <a:off x="555591" y="4281608"/>
                <a:ext cx="2609513" cy="2411167"/>
                <a:chOff x="555591" y="4281608"/>
                <a:chExt cx="2609513" cy="2411167"/>
              </a:xfrm>
            </p:grpSpPr>
            <p:pic>
              <p:nvPicPr>
                <p:cNvPr id="7182" name="Picture 14" descr="https://cdn2.iconfinder.com/data/icons/windows-8-metro-style/512/software_box-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0087" y="4281608"/>
                  <a:ext cx="855017" cy="8550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90" name="Picture 22" descr="http://thebigrocks.com/wp-content/uploads/2010/09/SAP_Logo_Icon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591" y="4460220"/>
                  <a:ext cx="1093460" cy="10934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94" name="Picture 26" descr="http://abo.spiegel.de/de/m/1396952210461/372396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6496" y="4979537"/>
                  <a:ext cx="748926" cy="10139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10" name="Picture 42" descr="http://www.softwareone.com/en-uk/softwarepublishers/Oracle/Documents/Oracle%20Large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3851" y="5993468"/>
                  <a:ext cx="1320913" cy="6993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feld 14"/>
            <p:cNvSpPr txBox="1"/>
            <p:nvPr/>
          </p:nvSpPr>
          <p:spPr>
            <a:xfrm>
              <a:off x="2483845" y="5303205"/>
              <a:ext cx="1765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Software</a:t>
              </a:r>
              <a:endParaRPr lang="de-DE" dirty="0"/>
            </a:p>
          </p:txBody>
        </p:sp>
      </p:grpSp>
      <p:pic>
        <p:nvPicPr>
          <p:cNvPr id="7188" name="Picture 20" descr="http://www.intersat.ae/images/intersat/antenna-5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41" y="2981869"/>
            <a:ext cx="963710" cy="9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a5.mzstatic.com/eu/r30/Purple5/v4/cc/9d/51/cc9d5129-2dfc-47a1-f077-2c0cfa5cebec/icon100x1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7" y="2937944"/>
            <a:ext cx="559430" cy="5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http://mirrors.kodi.tv/addons/gotham/plugin.video.nytimes/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97" y="1762125"/>
            <a:ext cx="875756" cy="8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4" descr="http://bilder4.eazyauction.de/pineci/templates/30557_9f5bc288/twit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204" name="Picture 36" descr="http://bilder4.eazyauction.de/pineci/templates/30557_9f5bc288/twitt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6" y="1751013"/>
            <a:ext cx="703151" cy="70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2153757" y="1652167"/>
            <a:ext cx="6258740" cy="4590000"/>
            <a:chOff x="2153757" y="1652167"/>
            <a:chExt cx="6258740" cy="4590000"/>
          </a:xfrm>
        </p:grpSpPr>
        <p:sp>
          <p:nvSpPr>
            <p:cNvPr id="10" name="Kreis 9"/>
            <p:cNvSpPr/>
            <p:nvPr/>
          </p:nvSpPr>
          <p:spPr bwMode="auto">
            <a:xfrm rot="16200000">
              <a:off x="2154282" y="1651642"/>
              <a:ext cx="4590000" cy="4591050"/>
            </a:xfrm>
            <a:prstGeom prst="pie">
              <a:avLst>
                <a:gd name="adj1" fmla="val 27423"/>
                <a:gd name="adj2" fmla="val 5396405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4520829" y="1832939"/>
              <a:ext cx="3891668" cy="2114227"/>
              <a:chOff x="4520829" y="1832939"/>
              <a:chExt cx="3891668" cy="2114227"/>
            </a:xfrm>
          </p:grpSpPr>
          <p:sp>
            <p:nvSpPr>
              <p:cNvPr id="14" name="Textfeld 13"/>
              <p:cNvSpPr txBox="1"/>
              <p:nvPr/>
            </p:nvSpPr>
            <p:spPr>
              <a:xfrm>
                <a:off x="4520829" y="2186517"/>
                <a:ext cx="1612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P</a:t>
                </a:r>
                <a:r>
                  <a:rPr lang="de-DE" dirty="0" smtClean="0"/>
                  <a:t>rivate Kommunikation</a:t>
                </a:r>
                <a:endParaRPr lang="de-DE" dirty="0"/>
              </a:p>
            </p:txBody>
          </p:sp>
          <p:pic>
            <p:nvPicPr>
              <p:cNvPr id="7176" name="Picture 8" descr="http://media.whatsapp.com/directory/logos/Bitmap/-thumbnails/logo-icon.png?rnd=137842207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191" y="2804166"/>
                <a:ext cx="1790699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http://www.csuchico.edu/giving/images/harris/univ/Facebookic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1042" y="1832939"/>
                <a:ext cx="583540" cy="583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6" name="Picture 18" descr="http://chrispostill.com/wp-content/uploads/2013/05/iconmonstr-quote-15-icon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4416" y="3047582"/>
                <a:ext cx="899584" cy="899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8" name="Picture 40" descr="https://cdn1.iconfinder.com/data/icons/somacro___dpi_social_media_icons_by_vervex-dfjq/500/skype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3440" y="2053021"/>
                <a:ext cx="789057" cy="789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uppieren 4"/>
          <p:cNvGrpSpPr/>
          <p:nvPr/>
        </p:nvGrpSpPr>
        <p:grpSpPr>
          <a:xfrm>
            <a:off x="2154808" y="1762125"/>
            <a:ext cx="6526735" cy="4795721"/>
            <a:chOff x="2154808" y="1762125"/>
            <a:chExt cx="6526735" cy="4795721"/>
          </a:xfrm>
        </p:grpSpPr>
        <p:sp>
          <p:nvSpPr>
            <p:cNvPr id="8" name="Kreis 7"/>
            <p:cNvSpPr/>
            <p:nvPr/>
          </p:nvSpPr>
          <p:spPr bwMode="auto">
            <a:xfrm>
              <a:off x="2154808" y="1762125"/>
              <a:ext cx="4590000" cy="4591050"/>
            </a:xfrm>
            <a:prstGeom prst="pie">
              <a:avLst>
                <a:gd name="adj1" fmla="val 13262"/>
                <a:gd name="adj2" fmla="val 539640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504031" y="5332615"/>
              <a:ext cx="1765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E-Commerce</a:t>
              </a:r>
              <a:endParaRPr lang="de-DE" dirty="0"/>
            </a:p>
          </p:txBody>
        </p:sp>
        <p:pic>
          <p:nvPicPr>
            <p:cNvPr id="7178" name="Picture 10" descr="http://icons.iconarchive.com/icons/uiconstock/socialmedia/512/Amazon-icon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799" y="4591801"/>
              <a:ext cx="679803" cy="67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www.inmotionhosting.com/support/images/stories/icons/ecommerce/empty-cart-dark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07" y="4057650"/>
              <a:ext cx="1302935" cy="130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jdavy.co.uk/img/icons/ebay-nav-icon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811" y="5993468"/>
              <a:ext cx="1236651" cy="56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d243dxa644dm9u.cloudfront.net/images/seb_grp/stores/icon/2756/_thumb4/icon.jpe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543" y="5026174"/>
              <a:ext cx="11430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Ellipse 11"/>
          <p:cNvSpPr/>
          <p:nvPr/>
        </p:nvSpPr>
        <p:spPr bwMode="auto">
          <a:xfrm>
            <a:off x="3366755" y="3006574"/>
            <a:ext cx="2020186" cy="20196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64" charset="-128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5126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9sgUzyVkamxxnOyOOeT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9sgUzyVkamxxnOyOO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9sgUzyVkamxxnOyOO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9sgUzyVkamxxnOyOO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9sgUzyVkamxxnOyOO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9sgUzyVkamxxnOyOO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heme/theme1.xml><?xml version="1.0" encoding="utf-8"?>
<a:theme xmlns:a="http://schemas.openxmlformats.org/drawingml/2006/main" name="WIM Folienmaster Deutsch">
  <a:themeElements>
    <a:clrScheme name="WIM Master 2007 DE 1">
      <a:dk1>
        <a:srgbClr val="000000"/>
      </a:dk1>
      <a:lt1>
        <a:srgbClr val="FFFFFF"/>
      </a:lt1>
      <a:dk2>
        <a:srgbClr val="000099"/>
      </a:dk2>
      <a:lt2>
        <a:srgbClr val="C0C0C0"/>
      </a:lt2>
      <a:accent1>
        <a:srgbClr val="556594"/>
      </a:accent1>
      <a:accent2>
        <a:srgbClr val="7288C7"/>
      </a:accent2>
      <a:accent3>
        <a:srgbClr val="FFFFFF"/>
      </a:accent3>
      <a:accent4>
        <a:srgbClr val="000000"/>
      </a:accent4>
      <a:accent5>
        <a:srgbClr val="B4B8C8"/>
      </a:accent5>
      <a:accent6>
        <a:srgbClr val="677BB4"/>
      </a:accent6>
      <a:hlink>
        <a:srgbClr val="BFC6DB"/>
      </a:hlink>
      <a:folHlink>
        <a:srgbClr val="FF0000"/>
      </a:folHlink>
    </a:clrScheme>
    <a:fontScheme name="WIM Master 2007 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WIM Master 2007 DE 1">
        <a:dk1>
          <a:srgbClr val="000000"/>
        </a:dk1>
        <a:lt1>
          <a:srgbClr val="FFFFFF"/>
        </a:lt1>
        <a:dk2>
          <a:srgbClr val="000099"/>
        </a:dk2>
        <a:lt2>
          <a:srgbClr val="C0C0C0"/>
        </a:lt2>
        <a:accent1>
          <a:srgbClr val="556594"/>
        </a:accent1>
        <a:accent2>
          <a:srgbClr val="7288C7"/>
        </a:accent2>
        <a:accent3>
          <a:srgbClr val="FFFFFF"/>
        </a:accent3>
        <a:accent4>
          <a:srgbClr val="000000"/>
        </a:accent4>
        <a:accent5>
          <a:srgbClr val="B4B8C8"/>
        </a:accent5>
        <a:accent6>
          <a:srgbClr val="677BB4"/>
        </a:accent6>
        <a:hlink>
          <a:srgbClr val="BFC6DB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WIM Folienmaster Deutsch</Template>
  <TotalTime>0</TotalTime>
  <Words>822</Words>
  <Application>Microsoft Office PowerPoint</Application>
  <PresentationFormat>Bildschirmpräsentation (4:3)</PresentationFormat>
  <Paragraphs>183</Paragraphs>
  <Slides>16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WIM Folienmaster Deutsch</vt:lpstr>
      <vt:lpstr>Medienindustrie neu interpretiert –  zur Einführung in das Thema der Konferenz</vt:lpstr>
      <vt:lpstr>Die Digitalisierung hat als erstes die Medienbranche greifbar tangiert… </vt:lpstr>
      <vt:lpstr>… Digitalisierung ist damit wahrlich kein neues Thema!</vt:lpstr>
      <vt:lpstr>… sie hat schon zu vielen Veränderungen geführt:</vt:lpstr>
      <vt:lpstr>Ist das Thema schon durch? Manche meinen ja… </vt:lpstr>
      <vt:lpstr>Herausforderung 1: Der Computer erschließt sich „intelligentere“ Aufgaben</vt:lpstr>
      <vt:lpstr>Herausforderung 2: Eine zweite Generation von Medienunternehmen entsteht</vt:lpstr>
      <vt:lpstr>Ad 2: Zur Bedeutung von Medienunternehmen der 2. Generation</vt:lpstr>
      <vt:lpstr>Herausforderung 3: Medien werden nicht nur für Content genutzt</vt:lpstr>
      <vt:lpstr>Ad 3: Zwei Zugänge zum Thema „Content meets Commerce“</vt:lpstr>
      <vt:lpstr>Herausforderung 4: Neue Anwendungskontexte jenseits „einfacher Mobilität“</vt:lpstr>
      <vt:lpstr>Herausforderung 5: Alles wird abgebildet …</vt:lpstr>
      <vt:lpstr>Und damit die Frage: Wie lässt sich die Medienindustrie zukünftig interpretieren?</vt:lpstr>
      <vt:lpstr>Zentrale Fragen „beyond Cross Media Publishing“</vt:lpstr>
      <vt:lpstr>Ablauf der Konferenz</vt:lpstr>
      <vt:lpstr>Vielen Dank für Ihre Aufmerksamkeit und einen interessanten Tag</vt:lpstr>
    </vt:vector>
  </TitlesOfParts>
  <Manager>Prof. Dr. Thomas Hess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Horlacher, Anna</dc:creator>
  <cp:lastModifiedBy>Hess, Thomas</cp:lastModifiedBy>
  <cp:revision>230</cp:revision>
  <cp:lastPrinted>2014-11-07T11:43:50Z</cp:lastPrinted>
  <dcterms:created xsi:type="dcterms:W3CDTF">2014-10-31T10:25:57Z</dcterms:created>
  <dcterms:modified xsi:type="dcterms:W3CDTF">2015-05-11T12:18:28Z</dcterms:modified>
</cp:coreProperties>
</file>