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82" r:id="rId3"/>
    <p:sldId id="283" r:id="rId4"/>
    <p:sldId id="284" r:id="rId5"/>
    <p:sldId id="285" r:id="rId6"/>
    <p:sldId id="258" r:id="rId7"/>
    <p:sldId id="259" r:id="rId8"/>
    <p:sldId id="260" r:id="rId9"/>
    <p:sldId id="294" r:id="rId10"/>
    <p:sldId id="281" r:id="rId11"/>
    <p:sldId id="261" r:id="rId12"/>
    <p:sldId id="262" r:id="rId13"/>
    <p:sldId id="263" r:id="rId14"/>
    <p:sldId id="264" r:id="rId15"/>
    <p:sldId id="265" r:id="rId16"/>
    <p:sldId id="286" r:id="rId17"/>
    <p:sldId id="287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91" r:id="rId29"/>
    <p:sldId id="277" r:id="rId30"/>
    <p:sldId id="288" r:id="rId31"/>
    <p:sldId id="278" r:id="rId32"/>
    <p:sldId id="289" r:id="rId33"/>
    <p:sldId id="290" r:id="rId34"/>
    <p:sldId id="293" r:id="rId35"/>
    <p:sldId id="292" r:id="rId36"/>
    <p:sldId id="295" r:id="rId37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70430D26-AB6D-4335-B20E-2C8A008F09F1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236E8757-E7CE-49BA-BC47-04D62052E8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12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ln/>
        </p:spPr>
      </p:sp>
      <p:sp>
        <p:nvSpPr>
          <p:cNvPr id="1075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1075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7452" indent="-28363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4542" indent="-2269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8359" indent="-2269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2175" indent="-2269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5992" indent="-2269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9809" indent="-2269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3625" indent="-2269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57442" indent="-2269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485684-D299-4541-8F05-990CEDBF8707}" type="slidenum">
              <a:rPr lang="de-DE" altLang="de-DE" sz="1200">
                <a:solidFill>
                  <a:prstClr val="black"/>
                </a:solidFill>
              </a:rPr>
              <a:pPr eaLnBrk="1" hangingPunct="1"/>
              <a:t>4</a:t>
            </a:fld>
            <a:endParaRPr lang="de-DE" altLang="de-DE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994AEA-7B6E-49BC-A8F5-E2ADAE538F6C}" type="slidenum">
              <a:rPr lang="de-DE">
                <a:solidFill>
                  <a:prstClr val="black"/>
                </a:solidFill>
              </a:rPr>
              <a:pPr/>
              <a:t>26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ln/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/>
        <p:txBody>
          <a:bodyPr lIns="90748" tIns="45374" rIns="90748" bIns="45374"/>
          <a:lstStyle/>
          <a:p>
            <a:endParaRPr lang="de-DE"/>
          </a:p>
        </p:txBody>
      </p:sp>
      <p:sp>
        <p:nvSpPr>
          <p:cNvPr id="77828" name="Foliennummernplatzhalter 3"/>
          <p:cNvSpPr txBox="1">
            <a:spLocks noGrp="1"/>
          </p:cNvSpPr>
          <p:nvPr/>
        </p:nvSpPr>
        <p:spPr bwMode="auto">
          <a:xfrm>
            <a:off x="3815377" y="9371285"/>
            <a:ext cx="2918830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4" rIns="90748" bIns="45374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126B4C26-9AA5-4B7F-AF9F-87E3EFE12A74}" type="slidenum">
              <a:rPr lang="de-DE" sz="1200">
                <a:solidFill>
                  <a:prstClr val="black"/>
                </a:solidFill>
                <a:latin typeface="Times New Roman" pitchFamily="18" charset="0"/>
              </a:rPr>
              <a:pPr algn="r"/>
              <a:t>26</a:t>
            </a:fld>
            <a:endParaRPr lang="de-DE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ln/>
        </p:spPr>
      </p:sp>
      <p:sp>
        <p:nvSpPr>
          <p:cNvPr id="1085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1085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7452" indent="-28363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4542" indent="-2269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8359" indent="-2269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2175" indent="-2269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5992" indent="-2269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9809" indent="-2269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3625" indent="-2269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57442" indent="-2269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82925F-E116-411A-AF61-C492471D2417}" type="slidenum">
              <a:rPr lang="de-DE" altLang="de-DE" sz="1200">
                <a:solidFill>
                  <a:prstClr val="black"/>
                </a:solidFill>
              </a:rPr>
              <a:pPr eaLnBrk="1" hangingPunct="1"/>
              <a:t>5</a:t>
            </a:fld>
            <a:endParaRPr lang="de-DE" altLang="de-DE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ln/>
        </p:spPr>
      </p:sp>
      <p:sp>
        <p:nvSpPr>
          <p:cNvPr id="1095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1095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7452" indent="-28363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4542" indent="-2269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8359" indent="-2269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2175" indent="-2269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5992" indent="-2269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9809" indent="-2269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3625" indent="-2269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57442" indent="-2269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98ABA1-7FFF-4388-9B26-FB423DF6AD94}" type="slidenum">
              <a:rPr lang="de-DE" altLang="de-DE" sz="1200">
                <a:solidFill>
                  <a:prstClr val="black"/>
                </a:solidFill>
              </a:rPr>
              <a:pPr eaLnBrk="1" hangingPunct="1"/>
              <a:t>6</a:t>
            </a:fld>
            <a:endParaRPr lang="de-DE" altLang="de-DE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58372" name="Foliennummernplatzhalter 3"/>
          <p:cNvSpPr txBox="1">
            <a:spLocks noGrp="1"/>
          </p:cNvSpPr>
          <p:nvPr/>
        </p:nvSpPr>
        <p:spPr bwMode="auto">
          <a:xfrm>
            <a:off x="3815033" y="9371491"/>
            <a:ext cx="2919148" cy="49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4" rIns="90748" bIns="4537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178F4BF-D713-48A7-84DD-A906C2600217}" type="slidenum">
              <a:rPr lang="en-US" sz="1200">
                <a:solidFill>
                  <a:prstClr val="black"/>
                </a:solidFill>
              </a:rPr>
              <a:pPr algn="r" eaLnBrk="1" hangingPunct="1"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C28F3-C68B-460A-8E0E-735AE145319C}" type="slidenum">
              <a:rPr lang="de-DE" smtClean="0">
                <a:solidFill>
                  <a:prstClr val="black"/>
                </a:solidFill>
              </a:rPr>
              <a:pPr/>
              <a:t>15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52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59396" name="Foliennummernplatzhalter 3"/>
          <p:cNvSpPr txBox="1">
            <a:spLocks noGrp="1"/>
          </p:cNvSpPr>
          <p:nvPr/>
        </p:nvSpPr>
        <p:spPr bwMode="auto">
          <a:xfrm>
            <a:off x="3815031" y="9371491"/>
            <a:ext cx="2919148" cy="49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4" rIns="90748" bIns="4537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943D04B-EF39-4372-8016-5B8C19296BE1}" type="slidenum">
              <a:rPr lang="en-US" sz="1200">
                <a:solidFill>
                  <a:prstClr val="black"/>
                </a:solidFill>
              </a:rPr>
              <a:pPr algn="r" eaLnBrk="1" hangingPunct="1"/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59396" name="Foliennummernplatzhalter 3"/>
          <p:cNvSpPr txBox="1">
            <a:spLocks noGrp="1"/>
          </p:cNvSpPr>
          <p:nvPr/>
        </p:nvSpPr>
        <p:spPr bwMode="auto">
          <a:xfrm>
            <a:off x="3815033" y="9371491"/>
            <a:ext cx="2919148" cy="49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4" rIns="90748" bIns="4537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943D04B-EF39-4372-8016-5B8C19296BE1}" type="slidenum">
              <a:rPr lang="en-US" sz="1200">
                <a:solidFill>
                  <a:prstClr val="black"/>
                </a:solidFill>
              </a:rPr>
              <a:pPr algn="r" eaLnBrk="1" hangingPunct="1"/>
              <a:t>17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59396" name="Foliennummernplatzhalter 3"/>
          <p:cNvSpPr txBox="1">
            <a:spLocks noGrp="1"/>
          </p:cNvSpPr>
          <p:nvPr/>
        </p:nvSpPr>
        <p:spPr bwMode="auto">
          <a:xfrm>
            <a:off x="3815033" y="9371491"/>
            <a:ext cx="2919148" cy="49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4" rIns="90748" bIns="4537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943D04B-EF39-4372-8016-5B8C19296BE1}" type="slidenum">
              <a:rPr lang="en-US" sz="1200">
                <a:solidFill>
                  <a:prstClr val="black"/>
                </a:solidFill>
              </a:rPr>
              <a:pPr algn="r" eaLnBrk="1" hangingPunct="1"/>
              <a:t>18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3394E-FD50-4925-8724-2C6EBEDB858A}" type="slidenum">
              <a:rPr lang="de-DE">
                <a:solidFill>
                  <a:prstClr val="black"/>
                </a:solidFill>
              </a:rPr>
              <a:pPr/>
              <a:t>25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57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ln/>
        </p:spPr>
      </p:sp>
      <p:sp>
        <p:nvSpPr>
          <p:cNvPr id="75779" name="Notizenplatzhalter 2"/>
          <p:cNvSpPr>
            <a:spLocks noGrp="1"/>
          </p:cNvSpPr>
          <p:nvPr>
            <p:ph type="body" idx="1"/>
          </p:nvPr>
        </p:nvSpPr>
        <p:spPr/>
        <p:txBody>
          <a:bodyPr lIns="90748" tIns="45374" rIns="90748" bIns="45374"/>
          <a:lstStyle/>
          <a:p>
            <a:endParaRPr lang="de-DE"/>
          </a:p>
        </p:txBody>
      </p:sp>
      <p:sp>
        <p:nvSpPr>
          <p:cNvPr id="75780" name="Foliennummernplatzhalter 3"/>
          <p:cNvSpPr txBox="1">
            <a:spLocks noGrp="1"/>
          </p:cNvSpPr>
          <p:nvPr/>
        </p:nvSpPr>
        <p:spPr bwMode="auto">
          <a:xfrm>
            <a:off x="3815377" y="9371285"/>
            <a:ext cx="2918830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4" rIns="90748" bIns="45374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2A1E4D5D-6E5A-4080-9FF4-407344CEF6DE}" type="slidenum">
              <a:rPr lang="de-DE" sz="1200">
                <a:solidFill>
                  <a:prstClr val="black"/>
                </a:solidFill>
                <a:latin typeface="Times New Roman" pitchFamily="18" charset="0"/>
              </a:rPr>
              <a:pPr algn="r"/>
              <a:t>25</a:t>
            </a:fld>
            <a:endParaRPr lang="de-DE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6039" y="2130005"/>
            <a:ext cx="7771922" cy="1471029"/>
          </a:xfrm>
          <a:prstGeom prst="rect">
            <a:avLst/>
          </a:prstGeom>
        </p:spPr>
        <p:txBody>
          <a:bodyPr lIns="80879" tIns="40439" rIns="80879" bIns="40439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2078" y="3886783"/>
            <a:ext cx="6399844" cy="1752406"/>
          </a:xfrm>
          <a:prstGeom prst="rect">
            <a:avLst/>
          </a:prstGeom>
        </p:spPr>
        <p:txBody>
          <a:bodyPr lIns="80879" tIns="40439" rIns="80879" bIns="40439"/>
          <a:lstStyle>
            <a:lvl1pPr marL="0" indent="0" algn="ctr">
              <a:buNone/>
              <a:defRPr/>
            </a:lvl1pPr>
            <a:lvl2pPr marL="404393" indent="0" algn="ctr">
              <a:buNone/>
              <a:defRPr/>
            </a:lvl2pPr>
            <a:lvl3pPr marL="808787" indent="0" algn="ctr">
              <a:buNone/>
              <a:defRPr/>
            </a:lvl3pPr>
            <a:lvl4pPr marL="1213180" indent="0" algn="ctr">
              <a:buNone/>
              <a:defRPr/>
            </a:lvl4pPr>
            <a:lvl5pPr marL="1617574" indent="0" algn="ctr">
              <a:buNone/>
              <a:defRPr/>
            </a:lvl5pPr>
            <a:lvl6pPr marL="2021967" indent="0" algn="ctr">
              <a:buNone/>
              <a:defRPr/>
            </a:lvl6pPr>
            <a:lvl7pPr marL="2426360" indent="0" algn="ctr">
              <a:buNone/>
              <a:defRPr/>
            </a:lvl7pPr>
            <a:lvl8pPr marL="2830754" indent="0" algn="ctr">
              <a:buNone/>
              <a:defRPr/>
            </a:lvl8pPr>
            <a:lvl9pPr marL="3235147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0294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816" y="274087"/>
            <a:ext cx="8228369" cy="1143000"/>
          </a:xfrm>
          <a:prstGeom prst="rect">
            <a:avLst/>
          </a:prstGeom>
        </p:spPr>
        <p:txBody>
          <a:bodyPr lIns="80879" tIns="40439" rIns="80879" bIns="40439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816" y="1600783"/>
            <a:ext cx="8228369" cy="4525347"/>
          </a:xfrm>
          <a:prstGeom prst="rect">
            <a:avLst/>
          </a:prstGeom>
        </p:spPr>
        <p:txBody>
          <a:bodyPr lIns="80879" tIns="40439" rIns="80879" bIns="40439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343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938" y="4407257"/>
            <a:ext cx="7771921" cy="1361686"/>
          </a:xfrm>
          <a:prstGeom prst="rect">
            <a:avLst/>
          </a:prstGeom>
        </p:spPr>
        <p:txBody>
          <a:bodyPr lIns="80879" tIns="40439" rIns="80879" bIns="40439" anchor="t"/>
          <a:lstStyle>
            <a:lvl1pPr algn="l">
              <a:defRPr sz="35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938" y="2907069"/>
            <a:ext cx="7771921" cy="1500188"/>
          </a:xfrm>
          <a:prstGeom prst="rect">
            <a:avLst/>
          </a:prstGeom>
        </p:spPr>
        <p:txBody>
          <a:bodyPr lIns="80879" tIns="40439" rIns="80879" bIns="40439" anchor="b"/>
          <a:lstStyle>
            <a:lvl1pPr marL="0" indent="0">
              <a:buNone/>
              <a:defRPr sz="1800"/>
            </a:lvl1pPr>
            <a:lvl2pPr marL="404393" indent="0">
              <a:buNone/>
              <a:defRPr sz="1600"/>
            </a:lvl2pPr>
            <a:lvl3pPr marL="808787" indent="0">
              <a:buNone/>
              <a:defRPr sz="1400"/>
            </a:lvl3pPr>
            <a:lvl4pPr marL="1213180" indent="0">
              <a:buNone/>
              <a:defRPr sz="1200"/>
            </a:lvl4pPr>
            <a:lvl5pPr marL="1617574" indent="0">
              <a:buNone/>
              <a:defRPr sz="1200"/>
            </a:lvl5pPr>
            <a:lvl6pPr marL="2021967" indent="0">
              <a:buNone/>
              <a:defRPr sz="1200"/>
            </a:lvl6pPr>
            <a:lvl7pPr marL="2426360" indent="0">
              <a:buNone/>
              <a:defRPr sz="1200"/>
            </a:lvl7pPr>
            <a:lvl8pPr marL="2830754" indent="0">
              <a:buNone/>
              <a:defRPr sz="1200"/>
            </a:lvl8pPr>
            <a:lvl9pPr marL="3235147" indent="0">
              <a:buNone/>
              <a:defRPr sz="1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327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816" y="274087"/>
            <a:ext cx="8228369" cy="1143000"/>
          </a:xfrm>
          <a:prstGeom prst="rect">
            <a:avLst/>
          </a:prstGeom>
        </p:spPr>
        <p:txBody>
          <a:bodyPr lIns="80879" tIns="40439" rIns="80879" bIns="40439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816" y="1600783"/>
            <a:ext cx="4047904" cy="4525347"/>
          </a:xfrm>
          <a:prstGeom prst="rect">
            <a:avLst/>
          </a:prstGeom>
        </p:spPr>
        <p:txBody>
          <a:bodyPr lIns="80879" tIns="40439" rIns="80879" bIns="40439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6914" y="1600783"/>
            <a:ext cx="4049270" cy="4525347"/>
          </a:xfrm>
          <a:prstGeom prst="rect">
            <a:avLst/>
          </a:prstGeom>
        </p:spPr>
        <p:txBody>
          <a:bodyPr lIns="80879" tIns="40439" rIns="80879" bIns="40439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0313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816" y="274087"/>
            <a:ext cx="8228369" cy="1143000"/>
          </a:xfrm>
          <a:prstGeom prst="rect">
            <a:avLst/>
          </a:prstGeom>
        </p:spPr>
        <p:txBody>
          <a:bodyPr lIns="80879" tIns="40439" rIns="80879" bIns="40439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816" y="1535178"/>
            <a:ext cx="4039704" cy="640021"/>
          </a:xfrm>
          <a:prstGeom prst="rect">
            <a:avLst/>
          </a:prstGeom>
        </p:spPr>
        <p:txBody>
          <a:bodyPr lIns="80879" tIns="40439" rIns="80879" bIns="40439" anchor="b"/>
          <a:lstStyle>
            <a:lvl1pPr marL="0" indent="0">
              <a:buNone/>
              <a:defRPr sz="2100" b="1"/>
            </a:lvl1pPr>
            <a:lvl2pPr marL="404393" indent="0">
              <a:buNone/>
              <a:defRPr sz="1800" b="1"/>
            </a:lvl2pPr>
            <a:lvl3pPr marL="808787" indent="0">
              <a:buNone/>
              <a:defRPr sz="1600" b="1"/>
            </a:lvl3pPr>
            <a:lvl4pPr marL="1213180" indent="0">
              <a:buNone/>
              <a:defRPr sz="1400" b="1"/>
            </a:lvl4pPr>
            <a:lvl5pPr marL="1617574" indent="0">
              <a:buNone/>
              <a:defRPr sz="1400" b="1"/>
            </a:lvl5pPr>
            <a:lvl6pPr marL="2021967" indent="0">
              <a:buNone/>
              <a:defRPr sz="1400" b="1"/>
            </a:lvl6pPr>
            <a:lvl7pPr marL="2426360" indent="0">
              <a:buNone/>
              <a:defRPr sz="1400" b="1"/>
            </a:lvl7pPr>
            <a:lvl8pPr marL="2830754" indent="0">
              <a:buNone/>
              <a:defRPr sz="1400" b="1"/>
            </a:lvl8pPr>
            <a:lvl9pPr marL="3235147" indent="0">
              <a:buNone/>
              <a:defRPr sz="14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816" y="2175200"/>
            <a:ext cx="4039704" cy="3950931"/>
          </a:xfrm>
          <a:prstGeom prst="rect">
            <a:avLst/>
          </a:prstGeom>
        </p:spPr>
        <p:txBody>
          <a:bodyPr lIns="80879" tIns="40439" rIns="80879" bIns="40439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114" y="1535178"/>
            <a:ext cx="4041071" cy="640021"/>
          </a:xfrm>
          <a:prstGeom prst="rect">
            <a:avLst/>
          </a:prstGeom>
        </p:spPr>
        <p:txBody>
          <a:bodyPr lIns="80879" tIns="40439" rIns="80879" bIns="40439" anchor="b"/>
          <a:lstStyle>
            <a:lvl1pPr marL="0" indent="0">
              <a:buNone/>
              <a:defRPr sz="2100" b="1"/>
            </a:lvl1pPr>
            <a:lvl2pPr marL="404393" indent="0">
              <a:buNone/>
              <a:defRPr sz="1800" b="1"/>
            </a:lvl2pPr>
            <a:lvl3pPr marL="808787" indent="0">
              <a:buNone/>
              <a:defRPr sz="1600" b="1"/>
            </a:lvl3pPr>
            <a:lvl4pPr marL="1213180" indent="0">
              <a:buNone/>
              <a:defRPr sz="1400" b="1"/>
            </a:lvl4pPr>
            <a:lvl5pPr marL="1617574" indent="0">
              <a:buNone/>
              <a:defRPr sz="1400" b="1"/>
            </a:lvl5pPr>
            <a:lvl6pPr marL="2021967" indent="0">
              <a:buNone/>
              <a:defRPr sz="1400" b="1"/>
            </a:lvl6pPr>
            <a:lvl7pPr marL="2426360" indent="0">
              <a:buNone/>
              <a:defRPr sz="1400" b="1"/>
            </a:lvl7pPr>
            <a:lvl8pPr marL="2830754" indent="0">
              <a:buNone/>
              <a:defRPr sz="1400" b="1"/>
            </a:lvl8pPr>
            <a:lvl9pPr marL="3235147" indent="0">
              <a:buNone/>
              <a:defRPr sz="14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114" y="2175200"/>
            <a:ext cx="4041071" cy="3950931"/>
          </a:xfrm>
          <a:prstGeom prst="rect">
            <a:avLst/>
          </a:prstGeom>
        </p:spPr>
        <p:txBody>
          <a:bodyPr lIns="80879" tIns="40439" rIns="80879" bIns="40439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954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816" y="274087"/>
            <a:ext cx="8228369" cy="1143000"/>
          </a:xfrm>
          <a:prstGeom prst="rect">
            <a:avLst/>
          </a:prstGeom>
        </p:spPr>
        <p:txBody>
          <a:bodyPr lIns="80879" tIns="40439" rIns="80879" bIns="40439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7633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452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816" y="272630"/>
            <a:ext cx="3007912" cy="1161952"/>
          </a:xfrm>
          <a:prstGeom prst="rect">
            <a:avLst/>
          </a:prstGeom>
        </p:spPr>
        <p:txBody>
          <a:bodyPr lIns="80879" tIns="40439" rIns="80879" bIns="40439" anchor="b"/>
          <a:lstStyle>
            <a:lvl1pPr algn="l">
              <a:defRPr sz="18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7" y="272629"/>
            <a:ext cx="5111128" cy="5853501"/>
          </a:xfrm>
          <a:prstGeom prst="rect">
            <a:avLst/>
          </a:prstGeom>
        </p:spPr>
        <p:txBody>
          <a:bodyPr lIns="80879" tIns="40439" rIns="80879" bIns="40439"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816" y="1434582"/>
            <a:ext cx="3007912" cy="4691548"/>
          </a:xfrm>
          <a:prstGeom prst="rect">
            <a:avLst/>
          </a:prstGeom>
        </p:spPr>
        <p:txBody>
          <a:bodyPr lIns="80879" tIns="40439" rIns="80879" bIns="40439"/>
          <a:lstStyle>
            <a:lvl1pPr marL="0" indent="0">
              <a:buNone/>
              <a:defRPr sz="1200"/>
            </a:lvl1pPr>
            <a:lvl2pPr marL="404393" indent="0">
              <a:buNone/>
              <a:defRPr sz="1100"/>
            </a:lvl2pPr>
            <a:lvl3pPr marL="808787" indent="0">
              <a:buNone/>
              <a:defRPr sz="900"/>
            </a:lvl3pPr>
            <a:lvl4pPr marL="1213180" indent="0">
              <a:buNone/>
              <a:defRPr sz="800"/>
            </a:lvl4pPr>
            <a:lvl5pPr marL="1617574" indent="0">
              <a:buNone/>
              <a:defRPr sz="800"/>
            </a:lvl5pPr>
            <a:lvl6pPr marL="2021967" indent="0">
              <a:buNone/>
              <a:defRPr sz="800"/>
            </a:lvl6pPr>
            <a:lvl7pPr marL="2426360" indent="0">
              <a:buNone/>
              <a:defRPr sz="800"/>
            </a:lvl7pPr>
            <a:lvl8pPr marL="2830754" indent="0">
              <a:buNone/>
              <a:defRPr sz="800"/>
            </a:lvl8pPr>
            <a:lvl9pPr marL="3235147" indent="0">
              <a:buNone/>
              <a:defRPr sz="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4446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1628" y="4800892"/>
            <a:ext cx="5486946" cy="567126"/>
          </a:xfrm>
          <a:prstGeom prst="rect">
            <a:avLst/>
          </a:prstGeom>
        </p:spPr>
        <p:txBody>
          <a:bodyPr lIns="80879" tIns="40439" rIns="80879" bIns="40439" anchor="b"/>
          <a:lstStyle>
            <a:lvl1pPr algn="l">
              <a:defRPr sz="18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1628" y="612322"/>
            <a:ext cx="5486946" cy="4115675"/>
          </a:xfrm>
          <a:prstGeom prst="rect">
            <a:avLst/>
          </a:prstGeom>
        </p:spPr>
        <p:txBody>
          <a:bodyPr lIns="80879" tIns="40439" rIns="80879" bIns="40439"/>
          <a:lstStyle>
            <a:lvl1pPr marL="0" indent="0">
              <a:buNone/>
              <a:defRPr sz="2800"/>
            </a:lvl1pPr>
            <a:lvl2pPr marL="404393" indent="0">
              <a:buNone/>
              <a:defRPr sz="2500"/>
            </a:lvl2pPr>
            <a:lvl3pPr marL="808787" indent="0">
              <a:buNone/>
              <a:defRPr sz="2100"/>
            </a:lvl3pPr>
            <a:lvl4pPr marL="1213180" indent="0">
              <a:buNone/>
              <a:defRPr sz="1800"/>
            </a:lvl4pPr>
            <a:lvl5pPr marL="1617574" indent="0">
              <a:buNone/>
              <a:defRPr sz="1800"/>
            </a:lvl5pPr>
            <a:lvl6pPr marL="2021967" indent="0">
              <a:buNone/>
              <a:defRPr sz="1800"/>
            </a:lvl6pPr>
            <a:lvl7pPr marL="2426360" indent="0">
              <a:buNone/>
              <a:defRPr sz="1800"/>
            </a:lvl7pPr>
            <a:lvl8pPr marL="2830754" indent="0">
              <a:buNone/>
              <a:defRPr sz="1800"/>
            </a:lvl8pPr>
            <a:lvl9pPr marL="3235147" indent="0">
              <a:buNone/>
              <a:defRPr sz="18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1628" y="5368018"/>
            <a:ext cx="5486946" cy="804765"/>
          </a:xfrm>
          <a:prstGeom prst="rect">
            <a:avLst/>
          </a:prstGeom>
        </p:spPr>
        <p:txBody>
          <a:bodyPr lIns="80879" tIns="40439" rIns="80879" bIns="40439"/>
          <a:lstStyle>
            <a:lvl1pPr marL="0" indent="0">
              <a:buNone/>
              <a:defRPr sz="1200"/>
            </a:lvl1pPr>
            <a:lvl2pPr marL="404393" indent="0">
              <a:buNone/>
              <a:defRPr sz="1100"/>
            </a:lvl2pPr>
            <a:lvl3pPr marL="808787" indent="0">
              <a:buNone/>
              <a:defRPr sz="900"/>
            </a:lvl3pPr>
            <a:lvl4pPr marL="1213180" indent="0">
              <a:buNone/>
              <a:defRPr sz="800"/>
            </a:lvl4pPr>
            <a:lvl5pPr marL="1617574" indent="0">
              <a:buNone/>
              <a:defRPr sz="800"/>
            </a:lvl5pPr>
            <a:lvl6pPr marL="2021967" indent="0">
              <a:buNone/>
              <a:defRPr sz="800"/>
            </a:lvl6pPr>
            <a:lvl7pPr marL="2426360" indent="0">
              <a:buNone/>
              <a:defRPr sz="800"/>
            </a:lvl7pPr>
            <a:lvl8pPr marL="2830754" indent="0">
              <a:buNone/>
              <a:defRPr sz="800"/>
            </a:lvl8pPr>
            <a:lvl9pPr marL="3235147" indent="0">
              <a:buNone/>
              <a:defRPr sz="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91311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816" y="274087"/>
            <a:ext cx="8228369" cy="1143000"/>
          </a:xfrm>
          <a:prstGeom prst="rect">
            <a:avLst/>
          </a:prstGeom>
        </p:spPr>
        <p:txBody>
          <a:bodyPr lIns="80879" tIns="40439" rIns="80879" bIns="40439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816" y="1600783"/>
            <a:ext cx="8228369" cy="4525347"/>
          </a:xfrm>
          <a:prstGeom prst="rect">
            <a:avLst/>
          </a:prstGeom>
        </p:spPr>
        <p:txBody>
          <a:bodyPr vert="eaVert" lIns="80879" tIns="40439" rIns="80879" bIns="40439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91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35" y="274087"/>
            <a:ext cx="2056750" cy="5852043"/>
          </a:xfrm>
          <a:prstGeom prst="rect">
            <a:avLst/>
          </a:prstGeom>
        </p:spPr>
        <p:txBody>
          <a:bodyPr vert="eaVert" lIns="80879" tIns="40439" rIns="80879" bIns="40439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815" y="274087"/>
            <a:ext cx="6040424" cy="5852043"/>
          </a:xfrm>
          <a:prstGeom prst="rect">
            <a:avLst/>
          </a:prstGeom>
        </p:spPr>
        <p:txBody>
          <a:bodyPr vert="eaVert" lIns="80879" tIns="40439" rIns="80879" bIns="40439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98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&#10;TUM PPT w.psd                                                  00032213&#10;System Edi                     BEF9F4C7: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3"/>
          <a:stretch>
            <a:fillRect/>
          </a:stretch>
        </p:blipFill>
        <p:spPr bwMode="auto">
          <a:xfrm>
            <a:off x="0" y="653143"/>
            <a:ext cx="9128967" cy="62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228892"/>
            <a:ext cx="9144000" cy="22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801" tIns="40400" rIns="80801" bIns="40400" anchor="b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900" smtClean="0">
                <a:solidFill>
                  <a:srgbClr val="365F9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Klaus Mainzer</a:t>
            </a:r>
            <a:endParaRPr lang="de-DE" sz="90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052" name="Picture 5" descr="MCTS-Logo_120x3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" y="106428"/>
            <a:ext cx="1024959" cy="34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8"/>
          <p:cNvSpPr txBox="1">
            <a:spLocks noChangeArrowheads="1"/>
          </p:cNvSpPr>
          <p:nvPr userDrawn="1"/>
        </p:nvSpPr>
        <p:spPr bwMode="auto">
          <a:xfrm>
            <a:off x="-13666" y="451952"/>
            <a:ext cx="2416170" cy="22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801" tIns="40400" rIns="80801" bIns="40400" anchor="b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900" b="1" smtClean="0">
                <a:solidFill>
                  <a:srgbClr val="365F9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Munich Center for Technology in Society</a:t>
            </a:r>
            <a:endParaRPr lang="de-DE" sz="900" b="1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054" name="Picture 15" descr="&#10;TUM PPT w.psd                                                  00032213&#10;System Edi                     BEF9F4C7: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59" t="4529" r="4791" b="90625"/>
          <a:stretch>
            <a:fillRect/>
          </a:stretch>
        </p:blipFill>
        <p:spPr bwMode="auto">
          <a:xfrm>
            <a:off x="8289867" y="99138"/>
            <a:ext cx="854133" cy="3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8"/>
          <p:cNvSpPr txBox="1">
            <a:spLocks noChangeArrowheads="1"/>
          </p:cNvSpPr>
          <p:nvPr userDrawn="1"/>
        </p:nvSpPr>
        <p:spPr bwMode="auto">
          <a:xfrm>
            <a:off x="6927356" y="492773"/>
            <a:ext cx="2216644" cy="22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801" tIns="40400" rIns="80801" bIns="40400" anchor="b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900" b="1" smtClean="0">
                <a:solidFill>
                  <a:srgbClr val="365F9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Technische Universität München</a:t>
            </a:r>
            <a:endParaRPr lang="de-DE" sz="900" b="1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8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0567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0567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2pPr>
      <a:lvl3pPr algn="ctr" defTabSz="90567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3pPr>
      <a:lvl4pPr algn="ctr" defTabSz="90567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4pPr>
      <a:lvl5pPr algn="ctr" defTabSz="90567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5pPr>
      <a:lvl6pPr marL="404393" algn="ctr" defTabSz="90567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6pPr>
      <a:lvl7pPr marL="808787" algn="ctr" defTabSz="90567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7pPr>
      <a:lvl8pPr marL="1213180" algn="ctr" defTabSz="90567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8pPr>
      <a:lvl9pPr marL="1617574" algn="ctr" defTabSz="90567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9pPr>
    </p:titleStyle>
    <p:bodyStyle>
      <a:lvl1pPr marL="339803" indent="-339803" algn="l" defTabSz="90567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7176" indent="-283637" algn="l" defTabSz="905673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33144" indent="-227471" algn="l" defTabSz="90567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5279" indent="-224663" algn="l" defTabSz="905673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40221" indent="-226068" algn="l" defTabSz="905673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444615" indent="-226068" algn="l" defTabSz="905673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849008" indent="-226068" algn="l" defTabSz="905673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253402" indent="-226068" algn="l" defTabSz="905673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657795" indent="-226068" algn="l" defTabSz="905673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087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4393" algn="l" defTabSz="8087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8787" algn="l" defTabSz="8087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3180" algn="l" defTabSz="8087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7574" algn="l" defTabSz="8087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1967" algn="l" defTabSz="8087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6360" algn="l" defTabSz="8087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0754" algn="l" defTabSz="8087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35147" algn="l" defTabSz="8087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0431" y="1844824"/>
            <a:ext cx="8973932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0070C0"/>
                </a:solidFill>
                <a:latin typeface="TUM Neue Helvetica 75 Bold" panose="020B0804020202020204" pitchFamily="34" charset="0"/>
              </a:rPr>
              <a:t>Zukunft des Verhältnisses </a:t>
            </a:r>
          </a:p>
          <a:p>
            <a:pPr algn="ctr"/>
            <a:r>
              <a:rPr lang="de-DE" sz="4000" b="1" dirty="0" smtClean="0">
                <a:solidFill>
                  <a:srgbClr val="0070C0"/>
                </a:solidFill>
                <a:latin typeface="TUM Neue Helvetica 75 Bold" panose="020B0804020202020204" pitchFamily="34" charset="0"/>
              </a:rPr>
              <a:t>Mensch und Autonome Maschine</a:t>
            </a:r>
          </a:p>
          <a:p>
            <a:pPr algn="ctr"/>
            <a:endParaRPr lang="de-DE" sz="800" b="1" dirty="0" smtClean="0">
              <a:solidFill>
                <a:srgbClr val="0070C0"/>
              </a:solidFill>
              <a:latin typeface="TUM Neue Helvetica 75 Bold" panose="020B0804020202020204" pitchFamily="34" charset="0"/>
            </a:endParaRPr>
          </a:p>
          <a:p>
            <a:pPr algn="ctr"/>
            <a:r>
              <a:rPr lang="de-DE" sz="2800" b="1" i="1" dirty="0" smtClean="0">
                <a:solidFill>
                  <a:srgbClr val="0070C0"/>
                </a:solidFill>
                <a:latin typeface="TUM Neue Helvetica 75 Bold" panose="020B0804020202020204" pitchFamily="34" charset="0"/>
              </a:rPr>
              <a:t>Perspektiven verantwortungsbewusster Gestaltung</a:t>
            </a:r>
            <a:endParaRPr lang="de-DE" sz="2800" b="1" i="1" dirty="0">
              <a:solidFill>
                <a:srgbClr val="0070C0"/>
              </a:solidFill>
              <a:latin typeface="TUM Neue Helvetica 75 Bold" panose="020B08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64158" y="4581128"/>
            <a:ext cx="41264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Prof. Dr. Klaus Mainzer </a:t>
            </a:r>
          </a:p>
          <a:p>
            <a:pPr algn="ctr"/>
            <a:r>
              <a:rPr lang="de-DE" sz="2000" dirty="0" smtClean="0"/>
              <a:t>Graduate School </a:t>
            </a:r>
            <a:r>
              <a:rPr lang="de-DE" sz="2000" dirty="0" err="1" smtClean="0"/>
              <a:t>of</a:t>
            </a:r>
            <a:r>
              <a:rPr lang="de-DE" sz="2000" dirty="0" smtClean="0"/>
              <a:t> Computer Science</a:t>
            </a:r>
          </a:p>
          <a:p>
            <a:pPr algn="ctr"/>
            <a:r>
              <a:rPr lang="de-DE" sz="2000" dirty="0" smtClean="0"/>
              <a:t>Carl von Linde Akademie</a:t>
            </a:r>
          </a:p>
          <a:p>
            <a:pPr algn="ctr"/>
            <a:r>
              <a:rPr lang="de-DE" sz="2000" dirty="0" smtClean="0"/>
              <a:t>Technische Universität München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580954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609406"/>
            <a:ext cx="9144000" cy="48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1" tIns="48400" rIns="96801" bIns="48400">
            <a:spAutoFit/>
          </a:bodyPr>
          <a:lstStyle>
            <a:lvl1pPr defTabSz="10953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953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953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953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953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5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4653136"/>
            <a:ext cx="9144000" cy="148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1" tIns="48400" rIns="96801" bIns="48400">
            <a:spAutoFit/>
          </a:bodyPr>
          <a:lstStyle>
            <a:lvl1pPr defTabSz="10953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953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953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953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953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de-DE" sz="1800" b="1" dirty="0" smtClean="0">
                <a:solidFill>
                  <a:srgbClr val="000000"/>
                </a:solidFill>
                <a:latin typeface="TUM Neue Helvetica 75 Bold" pitchFamily="34" charset="0"/>
                <a:cs typeface="Times New Roman" pitchFamily="18" charset="0"/>
              </a:rPr>
              <a:t>Die </a:t>
            </a:r>
            <a:r>
              <a:rPr lang="de-DE" sz="1800" b="1" i="1" dirty="0">
                <a:solidFill>
                  <a:srgbClr val="000000"/>
                </a:solidFill>
                <a:latin typeface="TUM Neue Helvetica 75 Bold" pitchFamily="34" charset="0"/>
                <a:cs typeface="Times New Roman" pitchFamily="18" charset="0"/>
              </a:rPr>
              <a:t>Netzstruktur</a:t>
            </a:r>
            <a:r>
              <a:rPr lang="de-DE" sz="1800" b="1" dirty="0">
                <a:solidFill>
                  <a:srgbClr val="000000"/>
                </a:solidFill>
                <a:latin typeface="TUM Neue Helvetica 75 Bold" pitchFamily="34" charset="0"/>
                <a:cs typeface="Times New Roman" pitchFamily="18" charset="0"/>
              </a:rPr>
              <a:t> </a:t>
            </a:r>
            <a:r>
              <a:rPr lang="de-DE" sz="1800" b="1" i="1" dirty="0">
                <a:solidFill>
                  <a:srgbClr val="000000"/>
                </a:solidFill>
                <a:latin typeface="TUM Neue Helvetica 75 Bold" pitchFamily="34" charset="0"/>
                <a:cs typeface="Times New Roman" pitchFamily="18" charset="0"/>
              </a:rPr>
              <a:t>des World Wide Web</a:t>
            </a:r>
            <a:r>
              <a:rPr lang="de-DE" sz="1800" b="1" dirty="0">
                <a:solidFill>
                  <a:srgbClr val="000000"/>
                </a:solidFill>
                <a:latin typeface="TUM Neue Helvetica 75 Bold" pitchFamily="34" charset="0"/>
                <a:cs typeface="Times New Roman" pitchFamily="18" charset="0"/>
              </a:rPr>
              <a:t> erinnert </a:t>
            </a:r>
            <a:r>
              <a:rPr lang="de-DE" sz="1800" b="1" dirty="0" smtClean="0">
                <a:solidFill>
                  <a:srgbClr val="000000"/>
                </a:solidFill>
                <a:latin typeface="TUM Neue Helvetica 75 Bold" pitchFamily="34" charset="0"/>
                <a:cs typeface="Times New Roman" pitchFamily="18" charset="0"/>
              </a:rPr>
              <a:t>mittlerweile an </a:t>
            </a:r>
            <a:r>
              <a:rPr lang="de-DE" sz="1800" b="1" dirty="0">
                <a:solidFill>
                  <a:srgbClr val="000000"/>
                </a:solidFill>
                <a:latin typeface="TUM Neue Helvetica 75 Bold" pitchFamily="34" charset="0"/>
                <a:cs typeface="Times New Roman" pitchFamily="18" charset="0"/>
              </a:rPr>
              <a:t>die </a:t>
            </a:r>
            <a:r>
              <a:rPr lang="de-DE" sz="1800" b="1" i="1" dirty="0">
                <a:solidFill>
                  <a:srgbClr val="000000"/>
                </a:solidFill>
                <a:latin typeface="TUM Neue Helvetica 75 Bold" pitchFamily="34" charset="0"/>
                <a:cs typeface="Times New Roman" pitchFamily="18" charset="0"/>
              </a:rPr>
              <a:t>Vernetzung von </a:t>
            </a:r>
            <a:r>
              <a:rPr lang="de-DE" sz="1800" b="1" i="1" dirty="0" smtClean="0">
                <a:solidFill>
                  <a:srgbClr val="000000"/>
                </a:solidFill>
                <a:latin typeface="TUM Neue Helvetica 75 Bold" pitchFamily="34" charset="0"/>
                <a:cs typeface="Times New Roman" pitchFamily="18" charset="0"/>
              </a:rPr>
              <a:t>Zellgeweben und </a:t>
            </a:r>
            <a:r>
              <a:rPr lang="de-DE" sz="1800" b="1" i="1" dirty="0">
                <a:solidFill>
                  <a:srgbClr val="000000"/>
                </a:solidFill>
                <a:latin typeface="TUM Neue Helvetica 75 Bold" pitchFamily="34" charset="0"/>
                <a:cs typeface="Times New Roman" pitchFamily="18" charset="0"/>
              </a:rPr>
              <a:t>Arealen des Gehirns</a:t>
            </a:r>
            <a:r>
              <a:rPr lang="de-DE" sz="1800" b="1" dirty="0">
                <a:solidFill>
                  <a:srgbClr val="000000"/>
                </a:solidFill>
                <a:latin typeface="TUM Neue Helvetica 75 Bold" pitchFamily="34" charset="0"/>
                <a:cs typeface="Times New Roman" pitchFamily="18" charset="0"/>
              </a:rPr>
              <a:t>. </a:t>
            </a:r>
            <a:r>
              <a:rPr lang="de-DE" sz="1800" b="1" i="1" dirty="0">
                <a:solidFill>
                  <a:srgbClr val="000000"/>
                </a:solidFill>
                <a:latin typeface="TUM Neue Helvetica 75 Bold" pitchFamily="34" charset="0"/>
                <a:cs typeface="Times New Roman" pitchFamily="18" charset="0"/>
              </a:rPr>
              <a:t>Intelligente Informationssuche</a:t>
            </a:r>
            <a:r>
              <a:rPr lang="de-DE" sz="1800" b="1" dirty="0">
                <a:solidFill>
                  <a:srgbClr val="000000"/>
                </a:solidFill>
                <a:latin typeface="TUM Neue Helvetica 75 Bold" pitchFamily="34" charset="0"/>
                <a:cs typeface="Times New Roman" pitchFamily="18" charset="0"/>
              </a:rPr>
              <a:t> </a:t>
            </a:r>
            <a:r>
              <a:rPr lang="de-DE" sz="1800" b="1" dirty="0" smtClean="0">
                <a:solidFill>
                  <a:srgbClr val="000000"/>
                </a:solidFill>
                <a:latin typeface="TUM Neue Helvetica 75 Bold" pitchFamily="34" charset="0"/>
                <a:cs typeface="Times New Roman" pitchFamily="18" charset="0"/>
              </a:rPr>
              <a:t> und </a:t>
            </a:r>
            <a:r>
              <a:rPr lang="de-DE" sz="1800" b="1" i="1" dirty="0">
                <a:solidFill>
                  <a:srgbClr val="000000"/>
                </a:solidFill>
                <a:latin typeface="TUM Neue Helvetica 75 Bold" pitchFamily="34" charset="0"/>
                <a:cs typeface="Times New Roman" pitchFamily="18" charset="0"/>
              </a:rPr>
              <a:t>Selektion</a:t>
            </a:r>
            <a:r>
              <a:rPr lang="de-DE" sz="1800" b="1" dirty="0">
                <a:solidFill>
                  <a:srgbClr val="000000"/>
                </a:solidFill>
                <a:latin typeface="TUM Neue Helvetica 75 Bold" pitchFamily="34" charset="0"/>
                <a:cs typeface="Times New Roman" pitchFamily="18" charset="0"/>
              </a:rPr>
              <a:t> orientiert sich </a:t>
            </a:r>
            <a:r>
              <a:rPr lang="de-DE" sz="1800" b="1" dirty="0" smtClean="0">
                <a:solidFill>
                  <a:srgbClr val="000000"/>
                </a:solidFill>
                <a:latin typeface="TUM Neue Helvetica 75 Bold" pitchFamily="34" charset="0"/>
                <a:cs typeface="Times New Roman" pitchFamily="18" charset="0"/>
              </a:rPr>
              <a:t>an </a:t>
            </a:r>
            <a:r>
              <a:rPr lang="de-DE" sz="1800" b="1" i="1" dirty="0">
                <a:solidFill>
                  <a:srgbClr val="000000"/>
                </a:solidFill>
                <a:latin typeface="TUM Neue Helvetica 75 Bold" pitchFamily="34" charset="0"/>
                <a:cs typeface="Times New Roman" pitchFamily="18" charset="0"/>
              </a:rPr>
              <a:t>Logik</a:t>
            </a:r>
            <a:r>
              <a:rPr lang="de-DE" sz="1800" b="1" dirty="0">
                <a:solidFill>
                  <a:srgbClr val="000000"/>
                </a:solidFill>
                <a:latin typeface="TUM Neue Helvetica 75 Bold" pitchFamily="34" charset="0"/>
                <a:cs typeface="Times New Roman" pitchFamily="18" charset="0"/>
              </a:rPr>
              <a:t>, </a:t>
            </a:r>
            <a:r>
              <a:rPr lang="de-DE" sz="1800" b="1" i="1" dirty="0">
                <a:solidFill>
                  <a:srgbClr val="000000"/>
                </a:solidFill>
                <a:latin typeface="TUM Neue Helvetica 75 Bold" pitchFamily="34" charset="0"/>
                <a:cs typeface="Times New Roman" pitchFamily="18" charset="0"/>
              </a:rPr>
              <a:t>Lern-</a:t>
            </a:r>
            <a:r>
              <a:rPr lang="de-DE" sz="1800" b="1" dirty="0">
                <a:solidFill>
                  <a:srgbClr val="000000"/>
                </a:solidFill>
                <a:latin typeface="TUM Neue Helvetica 75 Bold" pitchFamily="34" charset="0"/>
                <a:cs typeface="Times New Roman" pitchFamily="18" charset="0"/>
              </a:rPr>
              <a:t>, </a:t>
            </a:r>
            <a:r>
              <a:rPr lang="de-DE" sz="1800" b="1" i="1" dirty="0">
                <a:solidFill>
                  <a:srgbClr val="000000"/>
                </a:solidFill>
                <a:latin typeface="TUM Neue Helvetica 75 Bold" pitchFamily="34" charset="0"/>
                <a:cs typeface="Times New Roman" pitchFamily="18" charset="0"/>
              </a:rPr>
              <a:t>Kognitions- und Gehirnforschung</a:t>
            </a:r>
            <a:r>
              <a:rPr lang="de-DE" sz="1800" b="1" dirty="0">
                <a:solidFill>
                  <a:srgbClr val="000000"/>
                </a:solidFill>
                <a:latin typeface="TUM Neue Helvetica 75 Bold" pitchFamily="34" charset="0"/>
                <a:cs typeface="Times New Roman" pitchFamily="18" charset="0"/>
              </a:rPr>
              <a:t>, um geeignete </a:t>
            </a:r>
            <a:r>
              <a:rPr lang="de-DE" sz="1800" b="1" i="1" dirty="0">
                <a:solidFill>
                  <a:srgbClr val="000000"/>
                </a:solidFill>
                <a:latin typeface="TUM Neue Helvetica 75 Bold" pitchFamily="34" charset="0"/>
                <a:cs typeface="Times New Roman" pitchFamily="18" charset="0"/>
              </a:rPr>
              <a:t>Algorithmen nach dem Vorbild</a:t>
            </a:r>
            <a:r>
              <a:rPr lang="de-DE" sz="1800" b="1" dirty="0">
                <a:solidFill>
                  <a:srgbClr val="000000"/>
                </a:solidFill>
                <a:latin typeface="TUM Neue Helvetica 75 Bold" pitchFamily="34" charset="0"/>
                <a:cs typeface="Times New Roman" pitchFamily="18" charset="0"/>
              </a:rPr>
              <a:t> </a:t>
            </a:r>
            <a:r>
              <a:rPr lang="de-DE" sz="1800" b="1" i="1" dirty="0">
                <a:solidFill>
                  <a:srgbClr val="000000"/>
                </a:solidFill>
                <a:latin typeface="TUM Neue Helvetica 75 Bold" pitchFamily="34" charset="0"/>
                <a:cs typeface="Times New Roman" pitchFamily="18" charset="0"/>
              </a:rPr>
              <a:t>menschlicher Informationsbewältigung</a:t>
            </a:r>
            <a:r>
              <a:rPr lang="de-DE" sz="1800" b="1" dirty="0">
                <a:solidFill>
                  <a:srgbClr val="000000"/>
                </a:solidFill>
                <a:latin typeface="TUM Neue Helvetica 75 Bold" pitchFamily="34" charset="0"/>
                <a:cs typeface="Times New Roman" pitchFamily="18" charset="0"/>
              </a:rPr>
              <a:t> (</a:t>
            </a:r>
            <a:r>
              <a:rPr lang="de-DE" sz="1800" b="1" i="1" dirty="0">
                <a:solidFill>
                  <a:srgbClr val="000000"/>
                </a:solidFill>
                <a:latin typeface="TUM Neue Helvetica 75 Bold" pitchFamily="34" charset="0"/>
                <a:cs typeface="Times New Roman" pitchFamily="18" charset="0"/>
              </a:rPr>
              <a:t>‚Soft Computing</a:t>
            </a:r>
            <a:r>
              <a:rPr lang="de-DE" sz="1800" b="1" i="1" dirty="0" smtClean="0">
                <a:solidFill>
                  <a:srgbClr val="000000"/>
                </a:solidFill>
                <a:latin typeface="TUM Neue Helvetica 75 Bold" pitchFamily="34" charset="0"/>
                <a:cs typeface="Times New Roman" pitchFamily="18" charset="0"/>
              </a:rPr>
              <a:t>‘ </a:t>
            </a:r>
            <a:r>
              <a:rPr lang="de-DE" sz="1800" b="1" dirty="0" smtClean="0">
                <a:solidFill>
                  <a:srgbClr val="000000"/>
                </a:solidFill>
                <a:latin typeface="TUM Neue Helvetica 75 Bold" pitchFamily="34" charset="0"/>
                <a:cs typeface="Times New Roman" pitchFamily="18" charset="0"/>
              </a:rPr>
              <a:t>) </a:t>
            </a:r>
            <a:r>
              <a:rPr lang="de-DE" sz="1800" b="1" dirty="0">
                <a:solidFill>
                  <a:srgbClr val="000000"/>
                </a:solidFill>
                <a:latin typeface="TUM Neue Helvetica 75 Bold" pitchFamily="34" charset="0"/>
                <a:cs typeface="Times New Roman" pitchFamily="18" charset="0"/>
              </a:rPr>
              <a:t>zu entwickeln.</a:t>
            </a:r>
          </a:p>
        </p:txBody>
      </p:sp>
      <p:pic>
        <p:nvPicPr>
          <p:cNvPr id="30724" name="Picture 4" descr="Fol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67" y="1775733"/>
            <a:ext cx="5764369" cy="297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0" y="764704"/>
            <a:ext cx="9144000" cy="86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588" tIns="44673" rIns="17588" bIns="44673">
            <a:spAutoFit/>
          </a:bodyPr>
          <a:lstStyle>
            <a:lvl1pPr defTabSz="1009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9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9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9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96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de-DE" sz="2800" b="1" dirty="0" smtClean="0">
                <a:solidFill>
                  <a:srgbClr val="2760A5"/>
                </a:solidFill>
                <a:latin typeface="TUM Neue Helvetica 75 Bold" pitchFamily="34" charset="0"/>
                <a:cs typeface="Times New Roman" pitchFamily="18" charset="0"/>
              </a:rPr>
              <a:t>Selbstorganisation von Informations- und Kommunikationsnetzen</a:t>
            </a:r>
            <a:endParaRPr lang="de-DE" sz="2800" b="1" dirty="0">
              <a:solidFill>
                <a:srgbClr val="2760A5"/>
              </a:solidFill>
              <a:latin typeface="TUM Neue Helvetica 75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0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/>
          </p:cNvSpPr>
          <p:nvPr/>
        </p:nvSpPr>
        <p:spPr bwMode="auto">
          <a:xfrm>
            <a:off x="0" y="1048235"/>
            <a:ext cx="9144000" cy="53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871" tIns="40436" rIns="80871" bIns="40436" anchor="b"/>
          <a:lstStyle/>
          <a:p>
            <a:pPr algn="ctr" defTabSz="905673" eaLnBrk="0" hangingPunct="0"/>
            <a:r>
              <a:rPr lang="de-DE" sz="2800" b="1" dirty="0" smtClean="0">
                <a:solidFill>
                  <a:srgbClr val="2760A5"/>
                </a:solidFill>
                <a:latin typeface="TUM Neue Helvetica 75 Bold" pitchFamily="34" charset="0"/>
              </a:rPr>
              <a:t>Von Informations- und Kommunikationsnetzen zu autonomen Infrastrukturen</a:t>
            </a:r>
            <a:endParaRPr lang="de-DE" sz="2800" b="1" dirty="0">
              <a:solidFill>
                <a:srgbClr val="2760A5"/>
              </a:solidFill>
              <a:latin typeface="TUM Neue Helvetica 75 Bold" pitchFamily="34" charset="0"/>
            </a:endParaRPr>
          </a:p>
        </p:txBody>
      </p:sp>
      <p:sp>
        <p:nvSpPr>
          <p:cNvPr id="41987" name="Inhaltsplatzhalter 2"/>
          <p:cNvSpPr>
            <a:spLocks/>
          </p:cNvSpPr>
          <p:nvPr/>
        </p:nvSpPr>
        <p:spPr bwMode="auto">
          <a:xfrm>
            <a:off x="5377618" y="1643063"/>
            <a:ext cx="3766382" cy="257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871" tIns="40436" rIns="80871" bIns="40436"/>
          <a:lstStyle/>
          <a:p>
            <a:pPr eaLnBrk="0" hangingPunct="0">
              <a:spcBef>
                <a:spcPct val="20000"/>
              </a:spcBef>
            </a:pPr>
            <a:r>
              <a:rPr lang="en-US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Soziotechnische</a:t>
            </a:r>
            <a:r>
              <a:rPr lang="en-US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Systeme</a:t>
            </a:r>
            <a:r>
              <a:rPr lang="en-US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sind</a:t>
            </a:r>
            <a:r>
              <a:rPr lang="en-US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 </a:t>
            </a:r>
            <a:r>
              <a:rPr lang="en-US" b="1" dirty="0" smtClean="0">
                <a:solidFill>
                  <a:srgbClr val="000000"/>
                </a:solidFill>
                <a:latin typeface="TUM Neue Helvetica 75 Bold" pitchFamily="34" charset="0"/>
              </a:rPr>
              <a:t>in die </a:t>
            </a:r>
            <a:r>
              <a:rPr lang="en-US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Infrastrukturen</a:t>
            </a:r>
            <a:r>
              <a:rPr lang="en-US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der </a:t>
            </a:r>
            <a:r>
              <a:rPr lang="en-US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Gesellschaft</a:t>
            </a:r>
            <a:r>
              <a:rPr lang="en-US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integriert</a:t>
            </a:r>
            <a:r>
              <a:rPr lang="en-US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, </a:t>
            </a:r>
            <a:r>
              <a:rPr lang="en-US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beobachten</a:t>
            </a:r>
            <a:r>
              <a:rPr lang="en-US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mit</a:t>
            </a:r>
            <a:r>
              <a:rPr lang="en-US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UM Neue Helvetica 75 Bold" pitchFamily="34" charset="0"/>
              </a:rPr>
              <a:t>S</a:t>
            </a:r>
            <a:r>
              <a:rPr lang="en-US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ensoren</a:t>
            </a:r>
            <a:r>
              <a:rPr lang="en-US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und </a:t>
            </a:r>
            <a:r>
              <a:rPr lang="en-US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interagieren</a:t>
            </a:r>
            <a:r>
              <a:rPr lang="en-US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mit</a:t>
            </a:r>
            <a:r>
              <a:rPr lang="en-US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Aktuatoren</a:t>
            </a:r>
            <a:r>
              <a:rPr lang="en-US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über</a:t>
            </a:r>
            <a:r>
              <a:rPr lang="en-US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kypernetische</a:t>
            </a:r>
            <a:r>
              <a:rPr lang="en-US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Lernalgorithmen</a:t>
            </a:r>
            <a:r>
              <a:rPr lang="en-US" b="1" i="1" dirty="0" smtClean="0">
                <a:solidFill>
                  <a:srgbClr val="000000"/>
                </a:solidFill>
                <a:latin typeface="TUM Neue Helvetica 75 Bold" pitchFamily="34" charset="0"/>
              </a:rPr>
              <a:t>. </a:t>
            </a:r>
            <a:r>
              <a:rPr lang="en-US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Diese</a:t>
            </a:r>
            <a:r>
              <a:rPr lang="en-US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b="1" i="1" dirty="0" smtClean="0">
                <a:solidFill>
                  <a:srgbClr val="000000"/>
                </a:solidFill>
                <a:latin typeface="TUM Neue Helvetica 75 Bold" pitchFamily="34" charset="0"/>
              </a:rPr>
              <a:t>“</a:t>
            </a:r>
            <a:r>
              <a:rPr lang="en-US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Cyberphysical</a:t>
            </a:r>
            <a:r>
              <a:rPr lang="en-US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Systems” </a:t>
            </a:r>
            <a:r>
              <a:rPr lang="en-US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ermöglichen</a:t>
            </a:r>
            <a:r>
              <a:rPr lang="en-US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Dienstleistungen</a:t>
            </a:r>
            <a:r>
              <a:rPr lang="en-US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am Menschen</a:t>
            </a:r>
            <a:r>
              <a:rPr lang="en-US" b="1" dirty="0" smtClean="0">
                <a:solidFill>
                  <a:srgbClr val="000000"/>
                </a:solidFill>
                <a:latin typeface="TUM Neue Helvetica 75 Bold" pitchFamily="34" charset="0"/>
              </a:rPr>
              <a:t>. </a:t>
            </a:r>
            <a:endParaRPr lang="en-US" b="1" i="1" dirty="0">
              <a:solidFill>
                <a:srgbClr val="000000"/>
              </a:solidFill>
              <a:latin typeface="TUM Neue Helvetica 75 Bold" pitchFamily="34" charset="0"/>
            </a:endParaRPr>
          </a:p>
        </p:txBody>
      </p:sp>
      <p:sp>
        <p:nvSpPr>
          <p:cNvPr id="41988" name="Inhaltsplatzhalter 2"/>
          <p:cNvSpPr>
            <a:spLocks/>
          </p:cNvSpPr>
          <p:nvPr/>
        </p:nvSpPr>
        <p:spPr bwMode="auto">
          <a:xfrm>
            <a:off x="0" y="4487442"/>
            <a:ext cx="9144000" cy="132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871" tIns="40436" rIns="80871" bIns="40436"/>
          <a:lstStyle/>
          <a:p>
            <a:pPr eaLnBrk="0" hangingPunct="0">
              <a:spcBef>
                <a:spcPct val="20000"/>
              </a:spcBef>
            </a:pPr>
            <a:r>
              <a:rPr lang="en-US" sz="20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Cyberphysical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 Systems </a:t>
            </a:r>
            <a:r>
              <a:rPr lang="en-US" sz="20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sind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mit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ihrer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 Umwelt </a:t>
            </a:r>
            <a:r>
              <a:rPr lang="en-US" sz="20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vernetzt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 , </a:t>
            </a:r>
            <a:r>
              <a:rPr lang="en-US" sz="20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lernfähig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 und </a:t>
            </a:r>
            <a:r>
              <a:rPr lang="en-US" sz="20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robust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gegen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Störungen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, </a:t>
            </a:r>
            <a:r>
              <a:rPr lang="en-US" sz="20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passen</a:t>
            </a:r>
            <a:r>
              <a:rPr lang="en-US" sz="20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sich</a:t>
            </a:r>
            <a:r>
              <a:rPr lang="en-US" sz="20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an 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und </a:t>
            </a:r>
            <a:r>
              <a:rPr lang="en-US" sz="20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reagieren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sensibel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 auf </a:t>
            </a:r>
            <a:r>
              <a:rPr lang="en-US" sz="20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Veränderungen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 (</a:t>
            </a:r>
            <a:r>
              <a:rPr lang="en-US" sz="20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Resilienz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). </a:t>
            </a:r>
            <a:r>
              <a:rPr lang="en-US" sz="20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Anwendungen</a:t>
            </a:r>
            <a:r>
              <a:rPr lang="en-US" sz="20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: </a:t>
            </a:r>
            <a:r>
              <a:rPr lang="en-US" sz="20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Arbeitsplatz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Haushalt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Alten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- und </a:t>
            </a:r>
            <a:r>
              <a:rPr lang="en-US" sz="20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Krankenpflege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Verkehrssysteme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Luftfahrt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 et </a:t>
            </a:r>
            <a:r>
              <a:rPr lang="en-US" sz="2000" b="1" dirty="0">
                <a:solidFill>
                  <a:srgbClr val="000000"/>
                </a:solidFill>
                <a:latin typeface="TUM Neue Helvetica 75 Bold" pitchFamily="34" charset="0"/>
              </a:rPr>
              <a:t>al.</a:t>
            </a:r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2153780" y="1313575"/>
            <a:ext cx="2045818" cy="4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879" tIns="40439" rIns="80879" bIns="40439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41990" name="Picture 4" descr="http://cps.kaist.ac.kr/image/c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08535"/>
            <a:ext cx="5126098" cy="224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4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4203112" y="1928802"/>
            <a:ext cx="5083796" cy="241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794" tIns="42399" rIns="84794" bIns="42399">
            <a:spAutoFit/>
          </a:bodyPr>
          <a:lstStyle/>
          <a:p>
            <a:pPr defTabSz="842486">
              <a:lnSpc>
                <a:spcPct val="90000"/>
              </a:lnSpc>
            </a:pPr>
            <a:r>
              <a:rPr lang="de-DE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 Rahmen </a:t>
            </a:r>
            <a:r>
              <a:rPr lang="de-DE" sz="2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sich selbst organisierender Fach</a:t>
            </a:r>
            <a:r>
              <a:rPr lang="de-DE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-, </a:t>
            </a:r>
            <a:r>
              <a:rPr lang="de-DE" sz="2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Anwendungs</a:t>
            </a:r>
            <a:r>
              <a:rPr lang="de-DE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und </a:t>
            </a:r>
            <a:r>
              <a:rPr lang="de-DE" sz="2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Interessengruppen</a:t>
            </a:r>
            <a:r>
              <a:rPr lang="de-DE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entstehen Anforderungen und Nachfragen nach </a:t>
            </a:r>
            <a:r>
              <a:rPr lang="de-DE" sz="2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neuen Diensten und integrierten Lösungen</a:t>
            </a:r>
            <a:r>
              <a:rPr lang="de-DE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de-DE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214282" y="740617"/>
            <a:ext cx="8929718" cy="108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733" tIns="42399" rIns="40733" bIns="42399" anchor="ctr">
            <a:spAutoFit/>
          </a:bodyPr>
          <a:lstStyle/>
          <a:p>
            <a:pPr algn="ctr" defTabSz="842486">
              <a:lnSpc>
                <a:spcPct val="90000"/>
              </a:lnSpc>
            </a:pPr>
            <a:r>
              <a:rPr lang="de-DE" sz="3600" b="1" dirty="0" smtClean="0">
                <a:solidFill>
                  <a:srgbClr val="2760A5"/>
                </a:solidFill>
                <a:latin typeface="Arial" pitchFamily="34" charset="0"/>
                <a:cs typeface="Arial" pitchFamily="34" charset="0"/>
              </a:rPr>
              <a:t>Evolution von autonomen Infrastrukturen</a:t>
            </a:r>
            <a:endParaRPr lang="de-DE" sz="3600" b="1" dirty="0">
              <a:solidFill>
                <a:srgbClr val="2760A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2908" y="5164336"/>
            <a:ext cx="9001092" cy="119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794" tIns="42399" rIns="84794" bIns="42399">
            <a:spAutoFit/>
          </a:bodyPr>
          <a:lstStyle/>
          <a:p>
            <a:pPr defTabSz="842486">
              <a:lnSpc>
                <a:spcPct val="90000"/>
              </a:lnSpc>
            </a:pPr>
            <a:r>
              <a:rPr lang="de-DE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Durch die zunehmend </a:t>
            </a:r>
            <a:r>
              <a:rPr lang="de-DE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versteckte RFID- und Sensortechnologie </a:t>
            </a:r>
            <a:r>
              <a:rPr lang="de-DE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entsteht das </a:t>
            </a:r>
            <a:r>
              <a:rPr lang="de-DE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Internet der Dinge</a:t>
            </a:r>
            <a:r>
              <a:rPr lang="de-DE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Für das </a:t>
            </a:r>
            <a:r>
              <a:rPr lang="de-DE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Internet der Dienste </a:t>
            </a:r>
            <a:r>
              <a:rPr lang="de-DE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werden Angebote und Technologien im Bereich </a:t>
            </a:r>
            <a:r>
              <a:rPr lang="de-DE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Online-Handel</a:t>
            </a:r>
            <a:r>
              <a:rPr lang="de-DE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bzw. </a:t>
            </a:r>
            <a:r>
              <a:rPr lang="de-DE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Online-Dienstleistungen</a:t>
            </a:r>
            <a:r>
              <a:rPr lang="de-DE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und </a:t>
            </a:r>
            <a:r>
              <a:rPr lang="de-DE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Medienwirtschaft</a:t>
            </a:r>
            <a:r>
              <a:rPr lang="de-DE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immer umfassender ausgebaut.</a:t>
            </a:r>
            <a:endParaRPr lang="de-DE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928802"/>
            <a:ext cx="3856033" cy="313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18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214282" y="740617"/>
            <a:ext cx="8313375" cy="52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733" tIns="42399" rIns="40733" bIns="42399" anchor="ctr">
            <a:spAutoFit/>
          </a:bodyPr>
          <a:lstStyle/>
          <a:p>
            <a:pPr algn="ctr" defTabSz="842486">
              <a:lnSpc>
                <a:spcPct val="90000"/>
              </a:lnSpc>
            </a:pPr>
            <a:r>
              <a:rPr lang="de-DE" sz="3200" b="1" dirty="0" smtClean="0">
                <a:solidFill>
                  <a:srgbClr val="2760A5"/>
                </a:solidFill>
                <a:latin typeface="Arial" pitchFamily="34" charset="0"/>
                <a:cs typeface="Arial" pitchFamily="34" charset="0"/>
              </a:rPr>
              <a:t>Automobile als autonome </a:t>
            </a:r>
            <a:r>
              <a:rPr lang="de-DE" sz="3200" b="1" dirty="0">
                <a:solidFill>
                  <a:srgbClr val="2760A5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de-DE" sz="3200" b="1" dirty="0" smtClean="0">
                <a:solidFill>
                  <a:srgbClr val="2760A5"/>
                </a:solidFill>
                <a:latin typeface="Arial" pitchFamily="34" charset="0"/>
                <a:cs typeface="Arial" pitchFamily="34" charset="0"/>
              </a:rPr>
              <a:t>ysteme</a:t>
            </a:r>
            <a:endParaRPr lang="de-DE" sz="3200" b="1" dirty="0">
              <a:solidFill>
                <a:srgbClr val="2760A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5357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900" smtClean="0">
                <a:solidFill>
                  <a:srgbClr val="000000"/>
                </a:solidFill>
                <a:latin typeface="Arial" charset="0"/>
              </a:rPr>
              <a:t> </a:t>
            </a:r>
            <a:endParaRPr lang="de-DE" smtClean="0">
              <a:solidFill>
                <a:srgbClr val="000000"/>
              </a:solidFill>
              <a:latin typeface="Arial" charset="0"/>
              <a:hlinkClick r:id=""/>
              <a:hlinkMouseOver r:id="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000000"/>
                </a:solidFill>
                <a:latin typeface="Arial" charset="0"/>
                <a:hlinkClick r:id=""/>
                <a:hlinkMouseOver r:id=""/>
              </a:rPr>
              <a:t> </a:t>
            </a:r>
            <a:r>
              <a:rPr lang="de-DE" smtClean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13" name="Rechteck 12"/>
          <p:cNvSpPr/>
          <p:nvPr/>
        </p:nvSpPr>
        <p:spPr>
          <a:xfrm>
            <a:off x="3643306" y="1214422"/>
            <a:ext cx="53578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Komplexe Multifunktionalität  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erfordert eine klare Hierarchie der Abläufe von Nutzer bis zur Hardware. Die Anordnung von 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Funktionen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 muss dem 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Nutzer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 verständlich sein. </a:t>
            </a:r>
          </a:p>
          <a:p>
            <a:endParaRPr lang="de-DE" sz="800" b="1" dirty="0">
              <a:solidFill>
                <a:srgbClr val="000000"/>
              </a:solidFill>
              <a:latin typeface="TUM Neue Helvetica 75 Bold" pitchFamily="34" charset="0"/>
            </a:endParaRPr>
          </a:p>
          <a:p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Für den 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Designer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 muss die 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Funktionshierarchie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 in ein verteiltes System interagierender Komponenten zerlegt werden (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logische Architektur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). Die 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Komponenten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 werden als 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kommunizierende Zustandsmaschinen 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mit Input und Output dargestellt, mit denen die 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Funktionen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 (durch 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Protokolle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 und 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abstrakte Algorithmen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) realisiert werden.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85720" y="4857760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Auf der 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Clusterebene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 wird die logische Architektur für die 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Software Architektur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 arrangiert. In der 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Software Architektur 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werden einzelne 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Aufgaben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 mit einem 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Bussystem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 verbunden. Das 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Hardwaresystem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  besteht aus technischen Komponenten wie z. B. Sensoren, Aktuatoren, Schaltkreisen, elektrischen Kontrolleinheiten.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369867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feld 1"/>
          <p:cNvSpPr txBox="1"/>
          <p:nvPr/>
        </p:nvSpPr>
        <p:spPr>
          <a:xfrm>
            <a:off x="2555776" y="4293096"/>
            <a:ext cx="5757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/>
              <a:t>M. Broy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410689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71470" y="850938"/>
            <a:ext cx="8929718" cy="69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733" tIns="42399" rIns="40733" bIns="42399" anchor="ctr">
            <a:spAutoFit/>
          </a:bodyPr>
          <a:lstStyle/>
          <a:p>
            <a:pPr algn="ctr" defTabSz="842486">
              <a:lnSpc>
                <a:spcPct val="90000"/>
              </a:lnSpc>
            </a:pPr>
            <a:r>
              <a:rPr lang="de-DE" sz="4400" b="1" dirty="0" smtClean="0">
                <a:solidFill>
                  <a:srgbClr val="2760A5"/>
                </a:solidFill>
                <a:latin typeface="Arial" pitchFamily="34" charset="0"/>
                <a:cs typeface="Arial" pitchFamily="34" charset="0"/>
              </a:rPr>
              <a:t>Autonome Infrastrukturen </a:t>
            </a:r>
            <a:endParaRPr lang="de-DE" sz="4400" b="1" dirty="0">
              <a:solidFill>
                <a:srgbClr val="2760A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5357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900" smtClean="0">
                <a:solidFill>
                  <a:srgbClr val="000000"/>
                </a:solidFill>
                <a:latin typeface="Arial" charset="0"/>
              </a:rPr>
              <a:t> </a:t>
            </a:r>
            <a:endParaRPr lang="de-DE" smtClean="0">
              <a:solidFill>
                <a:srgbClr val="000000"/>
              </a:solidFill>
              <a:latin typeface="Arial" charset="0"/>
              <a:hlinkClick r:id=""/>
              <a:hlinkMouseOver r:id="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000000"/>
                </a:solidFill>
                <a:latin typeface="Arial" charset="0"/>
                <a:hlinkClick r:id=""/>
                <a:hlinkMouseOver r:id=""/>
              </a:rPr>
              <a:t> </a:t>
            </a:r>
            <a:r>
              <a:rPr lang="de-DE" smtClean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13" name="Rechteck 12"/>
          <p:cNvSpPr/>
          <p:nvPr/>
        </p:nvSpPr>
        <p:spPr>
          <a:xfrm>
            <a:off x="4929190" y="1729248"/>
            <a:ext cx="40719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Komplexe Systeme 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(z.B. Infrastruktur eines Flughafens) bestehen aus 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vielen unterschiedlichen 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und 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rückgekoppelten Komponenten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. Sie sind häufig nur 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teilweise formalisiert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, so dass es 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keine gemeinsame Semantik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 gibt. Ihre 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Konsistenz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 und 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Vollständigkeit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 kann daher 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nicht insgesamt überprüft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 werden.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857364"/>
            <a:ext cx="465346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hteck 5"/>
          <p:cNvSpPr/>
          <p:nvPr/>
        </p:nvSpPr>
        <p:spPr>
          <a:xfrm>
            <a:off x="285720" y="4857760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UML („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Unified Modeling Language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“) u.a. sind nur 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pragmatische Notationen 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für 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Dokumentationen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, die 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nicht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 den 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logischen Ansprüchen 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einer Modellierung genügen und daher auch 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keine Konsistenz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, 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Vollständigkeit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  und 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Korrektheit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  in den Abläufen komplexer Systeme </a:t>
            </a:r>
            <a:r>
              <a:rPr lang="de-DE" b="1" i="1" dirty="0" smtClean="0">
                <a:solidFill>
                  <a:srgbClr val="000000"/>
                </a:solidFill>
                <a:latin typeface="TUM Neue Helvetica 75 Bold" pitchFamily="34" charset="0"/>
              </a:rPr>
              <a:t>garantieren</a:t>
            </a:r>
            <a:r>
              <a:rPr lang="de-DE" b="1" dirty="0" smtClean="0">
                <a:solidFill>
                  <a:srgbClr val="000000"/>
                </a:solidFill>
                <a:latin typeface="TUM Neue Helvetica 75 Bold" pitchFamily="34" charset="0"/>
              </a:rPr>
              <a:t> können.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7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843808" y="620688"/>
            <a:ext cx="6408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 smtClean="0">
                <a:solidFill>
                  <a:srgbClr val="0070C0"/>
                </a:solidFill>
              </a:rPr>
              <a:t>Smart Cities und autonome Infrastrukturen</a:t>
            </a:r>
            <a:endParaRPr lang="de-DE" sz="2600" b="1" dirty="0">
              <a:solidFill>
                <a:srgbClr val="0070C0"/>
              </a:solidFill>
            </a:endParaRPr>
          </a:p>
        </p:txBody>
      </p:sp>
      <p:pic>
        <p:nvPicPr>
          <p:cNvPr id="52226" name="Picture 2" descr="http://www.smartcities.info/files/images/smart%20city%20memori.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052736"/>
            <a:ext cx="3810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http://ict4green.files.wordpress.com/2011/02/amsterdam-smart-ci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4824536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794330" y="1118067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solidFill>
                  <a:srgbClr val="000000"/>
                </a:solidFill>
              </a:rPr>
              <a:t>Globale Urbanisierung </a:t>
            </a:r>
            <a:r>
              <a:rPr lang="de-DE" b="1" dirty="0" smtClean="0">
                <a:solidFill>
                  <a:srgbClr val="000000"/>
                </a:solidFill>
              </a:rPr>
              <a:t>ist eine Herausforderung des 21.Jahrhunderts.  Wegen des gewaltigen </a:t>
            </a:r>
            <a:r>
              <a:rPr lang="de-DE" b="1" dirty="0">
                <a:solidFill>
                  <a:srgbClr val="000000"/>
                </a:solidFill>
              </a:rPr>
              <a:t>D</a:t>
            </a:r>
            <a:r>
              <a:rPr lang="de-DE" b="1" dirty="0" smtClean="0">
                <a:solidFill>
                  <a:srgbClr val="000000"/>
                </a:solidFill>
              </a:rPr>
              <a:t>atenaufkommens ist eine </a:t>
            </a:r>
            <a:r>
              <a:rPr lang="de-DE" b="1" i="1" dirty="0" smtClean="0">
                <a:solidFill>
                  <a:srgbClr val="000000"/>
                </a:solidFill>
              </a:rPr>
              <a:t>Stadt</a:t>
            </a:r>
            <a:r>
              <a:rPr lang="de-DE" b="1" dirty="0" smtClean="0">
                <a:solidFill>
                  <a:srgbClr val="000000"/>
                </a:solidFill>
              </a:rPr>
              <a:t> als Knotenpunkt menschlichen Lebens auf </a:t>
            </a:r>
            <a:r>
              <a:rPr lang="de-DE" b="1" i="1" dirty="0" smtClean="0">
                <a:solidFill>
                  <a:srgbClr val="000000"/>
                </a:solidFill>
              </a:rPr>
              <a:t>intelligente Technologien</a:t>
            </a:r>
            <a:r>
              <a:rPr lang="de-DE" b="1" dirty="0" smtClean="0">
                <a:solidFill>
                  <a:srgbClr val="000000"/>
                </a:solidFill>
              </a:rPr>
              <a:t> für </a:t>
            </a:r>
            <a:r>
              <a:rPr lang="de-DE" b="1" i="1" dirty="0" smtClean="0">
                <a:solidFill>
                  <a:srgbClr val="000000"/>
                </a:solidFill>
              </a:rPr>
              <a:t>effiziente und vernetzte Infrastrukturen</a:t>
            </a:r>
            <a:r>
              <a:rPr lang="de-DE" b="1" dirty="0" smtClean="0">
                <a:solidFill>
                  <a:srgbClr val="000000"/>
                </a:solidFill>
              </a:rPr>
              <a:t> angewiesen.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3088" y="4519835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0000"/>
                </a:solidFill>
              </a:rPr>
              <a:t>Von </a:t>
            </a:r>
            <a:r>
              <a:rPr lang="de-DE" b="1" i="1" dirty="0" smtClean="0">
                <a:solidFill>
                  <a:srgbClr val="000000"/>
                </a:solidFill>
              </a:rPr>
              <a:t>Bürgerservice</a:t>
            </a:r>
            <a:r>
              <a:rPr lang="de-DE" b="1" dirty="0" smtClean="0">
                <a:solidFill>
                  <a:srgbClr val="000000"/>
                </a:solidFill>
              </a:rPr>
              <a:t>, </a:t>
            </a:r>
            <a:r>
              <a:rPr lang="de-DE" b="1" i="1" dirty="0" smtClean="0">
                <a:solidFill>
                  <a:srgbClr val="000000"/>
                </a:solidFill>
              </a:rPr>
              <a:t>Wohnen</a:t>
            </a:r>
            <a:r>
              <a:rPr lang="de-DE" b="1" dirty="0" smtClean="0">
                <a:solidFill>
                  <a:srgbClr val="000000"/>
                </a:solidFill>
              </a:rPr>
              <a:t> und </a:t>
            </a:r>
            <a:r>
              <a:rPr lang="de-DE" b="1" i="1" dirty="0">
                <a:solidFill>
                  <a:srgbClr val="000000"/>
                </a:solidFill>
              </a:rPr>
              <a:t>M</a:t>
            </a:r>
            <a:r>
              <a:rPr lang="de-DE" b="1" i="1" dirty="0" smtClean="0">
                <a:solidFill>
                  <a:srgbClr val="000000"/>
                </a:solidFill>
              </a:rPr>
              <a:t>obilität</a:t>
            </a:r>
            <a:r>
              <a:rPr lang="de-DE" b="1" dirty="0" smtClean="0">
                <a:solidFill>
                  <a:srgbClr val="000000"/>
                </a:solidFill>
              </a:rPr>
              <a:t> über </a:t>
            </a:r>
            <a:r>
              <a:rPr lang="de-DE" b="1" i="1" dirty="0">
                <a:solidFill>
                  <a:srgbClr val="000000"/>
                </a:solidFill>
              </a:rPr>
              <a:t>B</a:t>
            </a:r>
            <a:r>
              <a:rPr lang="de-DE" b="1" i="1" dirty="0" smtClean="0">
                <a:solidFill>
                  <a:srgbClr val="000000"/>
                </a:solidFill>
              </a:rPr>
              <a:t>ildung</a:t>
            </a:r>
            <a:r>
              <a:rPr lang="de-DE" b="1" dirty="0" smtClean="0">
                <a:solidFill>
                  <a:srgbClr val="000000"/>
                </a:solidFill>
              </a:rPr>
              <a:t>, </a:t>
            </a:r>
            <a:r>
              <a:rPr lang="de-DE" b="1" i="1" dirty="0" smtClean="0">
                <a:solidFill>
                  <a:srgbClr val="000000"/>
                </a:solidFill>
              </a:rPr>
              <a:t>Energie</a:t>
            </a:r>
            <a:r>
              <a:rPr lang="de-DE" b="1" dirty="0" smtClean="0">
                <a:solidFill>
                  <a:srgbClr val="000000"/>
                </a:solidFill>
              </a:rPr>
              <a:t>- und </a:t>
            </a:r>
            <a:r>
              <a:rPr lang="de-DE" b="1" i="1" dirty="0" smtClean="0">
                <a:solidFill>
                  <a:srgbClr val="000000"/>
                </a:solidFill>
              </a:rPr>
              <a:t>Gesundheitswesen</a:t>
            </a:r>
            <a:r>
              <a:rPr lang="de-DE" b="1" dirty="0" smtClean="0">
                <a:solidFill>
                  <a:srgbClr val="000000"/>
                </a:solidFill>
              </a:rPr>
              <a:t> bis zur </a:t>
            </a:r>
            <a:r>
              <a:rPr lang="de-DE" b="1" i="1" dirty="0" smtClean="0">
                <a:solidFill>
                  <a:srgbClr val="000000"/>
                </a:solidFill>
              </a:rPr>
              <a:t>öffentlichen Sicherheit </a:t>
            </a:r>
            <a:r>
              <a:rPr lang="de-DE" b="1" dirty="0" smtClean="0">
                <a:solidFill>
                  <a:srgbClr val="000000"/>
                </a:solidFill>
              </a:rPr>
              <a:t>reichen die Anwendungsfelder </a:t>
            </a:r>
            <a:r>
              <a:rPr lang="de-DE" b="1" i="1" dirty="0" smtClean="0">
                <a:solidFill>
                  <a:srgbClr val="000000"/>
                </a:solidFill>
              </a:rPr>
              <a:t>smarter Technologien</a:t>
            </a:r>
            <a:r>
              <a:rPr lang="de-DE" b="1" dirty="0" smtClean="0">
                <a:solidFill>
                  <a:srgbClr val="000000"/>
                </a:solidFill>
              </a:rPr>
              <a:t>.</a:t>
            </a:r>
            <a:endParaRPr lang="de-DE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609406"/>
            <a:ext cx="9144000" cy="45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47" tIns="44275" rIns="88547" bIns="44275">
            <a:spAutoFit/>
          </a:bodyPr>
          <a:lstStyle>
            <a:lvl1pPr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300">
              <a:solidFill>
                <a:srgbClr val="000000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692696"/>
            <a:ext cx="9144000" cy="119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431" tIns="44275" rIns="17431" bIns="44275">
            <a:spAutoFit/>
          </a:bodyPr>
          <a:lstStyle>
            <a:lvl1pPr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de-DE" sz="4000" b="1" dirty="0">
                <a:solidFill>
                  <a:srgbClr val="2760A5"/>
                </a:solidFill>
                <a:latin typeface="TUM Neue Helvetica 75 Bold" pitchFamily="34" charset="0"/>
              </a:rPr>
              <a:t>Smart </a:t>
            </a:r>
            <a:r>
              <a:rPr lang="de-DE" sz="4000" b="1" dirty="0" err="1">
                <a:solidFill>
                  <a:srgbClr val="2760A5"/>
                </a:solidFill>
                <a:latin typeface="TUM Neue Helvetica 75 Bold" pitchFamily="34" charset="0"/>
              </a:rPr>
              <a:t>Grids</a:t>
            </a:r>
            <a:r>
              <a:rPr lang="de-DE" sz="4000" b="1" dirty="0">
                <a:solidFill>
                  <a:srgbClr val="2760A5"/>
                </a:solidFill>
                <a:latin typeface="TUM Neue Helvetica 75 Bold" pitchFamily="34" charset="0"/>
              </a:rPr>
              <a:t> und </a:t>
            </a:r>
            <a:r>
              <a:rPr lang="de-DE" sz="4000" b="1" dirty="0" smtClean="0">
                <a:solidFill>
                  <a:srgbClr val="2760A5"/>
                </a:solidFill>
                <a:latin typeface="TUM Neue Helvetica 75 Bold" pitchFamily="34" charset="0"/>
              </a:rPr>
              <a:t>intelligente </a:t>
            </a:r>
            <a:r>
              <a:rPr lang="de-DE" sz="4000" b="1" dirty="0">
                <a:solidFill>
                  <a:srgbClr val="2760A5"/>
                </a:solidFill>
                <a:latin typeface="TUM Neue Helvetica 75 Bold" pitchFamily="34" charset="0"/>
              </a:rPr>
              <a:t>Stromnetze 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013739" y="2106678"/>
            <a:ext cx="5001799" cy="258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47" tIns="44275" rIns="88547" bIns="44275">
            <a:spAutoFit/>
          </a:bodyPr>
          <a:lstStyle>
            <a:lvl1pPr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30000"/>
              </a:spcAft>
            </a:pPr>
            <a:r>
              <a:rPr 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Viele </a:t>
            </a:r>
            <a:r>
              <a:rPr 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dezentrale Stromversorger</a:t>
            </a:r>
            <a:r>
              <a:rPr 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 aus </a:t>
            </a:r>
            <a:r>
              <a:rPr 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fossilen</a:t>
            </a:r>
            <a:r>
              <a:rPr 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Primärenergien</a:t>
            </a:r>
            <a:r>
              <a:rPr 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 und </a:t>
            </a:r>
            <a:r>
              <a:rPr 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erneuerbaren Energien</a:t>
            </a:r>
            <a:r>
              <a:rPr 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 (z.B. Photovoltaik, Windkraft, Biogas) führen zu </a:t>
            </a:r>
            <a:r>
              <a:rPr 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komplexen Netzen</a:t>
            </a:r>
            <a:r>
              <a:rPr 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. Um die </a:t>
            </a:r>
            <a:r>
              <a:rPr 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Steuerung</a:t>
            </a:r>
            <a:r>
              <a:rPr 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, </a:t>
            </a:r>
            <a:r>
              <a:rPr 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Lastenverteilung</a:t>
            </a:r>
            <a:r>
              <a:rPr 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, </a:t>
            </a:r>
            <a:r>
              <a:rPr 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Speicherung</a:t>
            </a:r>
            <a:r>
              <a:rPr 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 und </a:t>
            </a:r>
            <a:r>
              <a:rPr 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Erzeugung</a:t>
            </a:r>
            <a:r>
              <a:rPr 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 elektrischer Energie </a:t>
            </a:r>
            <a:r>
              <a:rPr 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ganzheitlich</a:t>
            </a:r>
            <a:r>
              <a:rPr 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 zu </a:t>
            </a:r>
            <a:r>
              <a:rPr 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organisieren</a:t>
            </a:r>
            <a:r>
              <a:rPr 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, bedarf es </a:t>
            </a:r>
            <a:r>
              <a:rPr 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intelligenter</a:t>
            </a:r>
            <a:r>
              <a:rPr 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Informationssysteme</a:t>
            </a:r>
            <a:r>
              <a:rPr 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.</a:t>
            </a:r>
          </a:p>
        </p:txBody>
      </p:sp>
      <p:sp>
        <p:nvSpPr>
          <p:cNvPr id="31749" name="Rechteck 7"/>
          <p:cNvSpPr>
            <a:spLocks noChangeArrowheads="1"/>
          </p:cNvSpPr>
          <p:nvPr/>
        </p:nvSpPr>
        <p:spPr bwMode="auto">
          <a:xfrm>
            <a:off x="0" y="4883993"/>
            <a:ext cx="9144000" cy="14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879" tIns="40439" rIns="80879" bIns="40439">
            <a:spAutoFit/>
          </a:bodyPr>
          <a:lstStyle/>
          <a:p>
            <a:pPr defTabSz="886015">
              <a:lnSpc>
                <a:spcPct val="95000"/>
              </a:lnSpc>
              <a:spcAft>
                <a:spcPct val="30000"/>
              </a:spcAft>
            </a:pPr>
            <a:r>
              <a:rPr 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Bei </a:t>
            </a:r>
            <a:r>
              <a:rPr 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Smart </a:t>
            </a:r>
            <a:r>
              <a:rPr lang="de-DE" sz="1900" b="1" i="1" dirty="0" err="1">
                <a:solidFill>
                  <a:srgbClr val="000000"/>
                </a:solidFill>
                <a:latin typeface="TUM Neue Helvetica 75 Bold" pitchFamily="34" charset="0"/>
              </a:rPr>
              <a:t>Grids</a:t>
            </a:r>
            <a:r>
              <a:rPr 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 gehen </a:t>
            </a:r>
            <a:r>
              <a:rPr 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Energiesystem</a:t>
            </a:r>
            <a:r>
              <a:rPr 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 und </a:t>
            </a:r>
            <a:r>
              <a:rPr 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Informations-</a:t>
            </a:r>
            <a:r>
              <a:rPr 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 und </a:t>
            </a:r>
            <a:r>
              <a:rPr 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Kommunikationssysteme</a:t>
            </a:r>
            <a:r>
              <a:rPr 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 eine </a:t>
            </a:r>
            <a:r>
              <a:rPr 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Symbiose</a:t>
            </a:r>
            <a:r>
              <a:rPr 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 ein. Wohn- und Bürohäuser sind </a:t>
            </a:r>
            <a:r>
              <a:rPr 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zugleich Verbraucher</a:t>
            </a:r>
            <a:r>
              <a:rPr 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 und </a:t>
            </a:r>
            <a:r>
              <a:rPr 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Produzenten</a:t>
            </a:r>
            <a:r>
              <a:rPr 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 von Energie (z.B. kleine Sonnenkraftwerke). </a:t>
            </a:r>
            <a:r>
              <a:rPr 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Große Solaranlagen</a:t>
            </a:r>
            <a:r>
              <a:rPr 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 (z.B. </a:t>
            </a:r>
            <a:r>
              <a:rPr lang="de-DE" sz="1900" b="1" dirty="0" err="1">
                <a:solidFill>
                  <a:srgbClr val="000000"/>
                </a:solidFill>
                <a:latin typeface="TUM Neue Helvetica 75 Bold" pitchFamily="34" charset="0"/>
              </a:rPr>
              <a:t>Desertec</a:t>
            </a:r>
            <a:r>
              <a:rPr 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) oder </a:t>
            </a:r>
            <a:r>
              <a:rPr 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Windräderparks</a:t>
            </a:r>
            <a:r>
              <a:rPr 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 sind ohne </a:t>
            </a:r>
            <a:r>
              <a:rPr 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Smart </a:t>
            </a:r>
            <a:r>
              <a:rPr lang="de-DE" sz="1900" b="1" i="1" dirty="0" err="1">
                <a:solidFill>
                  <a:srgbClr val="000000"/>
                </a:solidFill>
                <a:latin typeface="TUM Neue Helvetica 75 Bold" pitchFamily="34" charset="0"/>
              </a:rPr>
              <a:t>Grids</a:t>
            </a:r>
            <a:r>
              <a:rPr 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 nicht denkbar. 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8" y="2039614"/>
            <a:ext cx="3443862" cy="251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835720" y="1775733"/>
            <a:ext cx="992160" cy="6618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879" tIns="40439" rIns="80879" bIns="40439" anchor="ctr"/>
          <a:lstStyle/>
          <a:p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609406"/>
            <a:ext cx="9144000" cy="45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47" tIns="44275" rIns="88547" bIns="44275">
            <a:spAutoFit/>
          </a:bodyPr>
          <a:lstStyle>
            <a:lvl1pPr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300">
              <a:solidFill>
                <a:srgbClr val="000000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1948" y="689122"/>
            <a:ext cx="9144000" cy="108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431" tIns="44275" rIns="17431" bIns="44275">
            <a:spAutoFit/>
          </a:bodyPr>
          <a:lstStyle>
            <a:lvl1pPr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de-DE" sz="3600" b="1" dirty="0" smtClean="0">
                <a:solidFill>
                  <a:srgbClr val="2760A5"/>
                </a:solidFill>
                <a:latin typeface="TUM Neue Helvetica 75 Bold" pitchFamily="34" charset="0"/>
              </a:rPr>
              <a:t>Von der industrielle Revolution zu </a:t>
            </a:r>
          </a:p>
          <a:p>
            <a:pPr algn="ctr" eaLnBrk="1" hangingPunct="1">
              <a:lnSpc>
                <a:spcPct val="90000"/>
              </a:lnSpc>
            </a:pPr>
            <a:r>
              <a:rPr lang="de-DE" sz="3600" b="1" dirty="0" smtClean="0">
                <a:solidFill>
                  <a:srgbClr val="2760A5"/>
                </a:solidFill>
                <a:latin typeface="TUM Neue Helvetica 75 Bold" pitchFamily="34" charset="0"/>
              </a:rPr>
              <a:t>autonomen Infrastrukturen</a:t>
            </a:r>
            <a:endParaRPr lang="de-DE" sz="3600" b="1" dirty="0">
              <a:solidFill>
                <a:srgbClr val="2760A5"/>
              </a:solidFill>
              <a:latin typeface="TUM Neue Helvetica 75 Bold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788024" y="2204864"/>
            <a:ext cx="4320480" cy="23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547" tIns="44275" rIns="88547" bIns="44275">
            <a:spAutoFit/>
          </a:bodyPr>
          <a:lstStyle>
            <a:lvl1pPr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30000"/>
              </a:spcAft>
            </a:pPr>
            <a:r>
              <a:rPr lang="de-DE" sz="1900" b="1" dirty="0" smtClean="0">
                <a:solidFill>
                  <a:srgbClr val="000000"/>
                </a:solidFill>
                <a:latin typeface="TUM Neue Helvetica 75 Bold" pitchFamily="34" charset="0"/>
              </a:rPr>
              <a:t>Die </a:t>
            </a:r>
            <a:r>
              <a:rPr lang="de-DE" sz="19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erste industrielle Revolution </a:t>
            </a:r>
            <a:r>
              <a:rPr lang="de-DE" sz="1900" b="1" dirty="0" smtClean="0">
                <a:solidFill>
                  <a:srgbClr val="000000"/>
                </a:solidFill>
                <a:latin typeface="TUM Neue Helvetica 75 Bold" pitchFamily="34" charset="0"/>
              </a:rPr>
              <a:t>brachte die Dampfmaschine.  Die </a:t>
            </a:r>
            <a:r>
              <a:rPr lang="de-DE" sz="19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zweite industrielle </a:t>
            </a:r>
            <a:r>
              <a:rPr 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R</a:t>
            </a:r>
            <a:r>
              <a:rPr lang="de-DE" sz="19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evolution </a:t>
            </a:r>
            <a:r>
              <a:rPr lang="de-DE" sz="1900" b="1" dirty="0" smtClean="0">
                <a:solidFill>
                  <a:srgbClr val="000000"/>
                </a:solidFill>
                <a:latin typeface="TUM Neue Helvetica 75 Bold" pitchFamily="34" charset="0"/>
              </a:rPr>
              <a:t>brachte Fließband, Serienfertigung und Arbeitsteilung. Die </a:t>
            </a:r>
            <a:r>
              <a:rPr lang="de-DE" sz="19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dritte industrielle </a:t>
            </a:r>
            <a:r>
              <a:rPr 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R</a:t>
            </a:r>
            <a:r>
              <a:rPr lang="de-DE" sz="19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evolution </a:t>
            </a:r>
            <a:r>
              <a:rPr lang="de-DE" sz="1900" b="1" dirty="0" smtClean="0">
                <a:solidFill>
                  <a:srgbClr val="000000"/>
                </a:solidFill>
                <a:latin typeface="TUM Neue Helvetica 75 Bold" pitchFamily="34" charset="0"/>
              </a:rPr>
              <a:t>setzte zusätzlich Steuerungssysteme, Roboter und Leiterplatten ein. </a:t>
            </a:r>
            <a:endParaRPr lang="de-DE" sz="1900" b="1" dirty="0">
              <a:solidFill>
                <a:srgbClr val="000000"/>
              </a:solidFill>
              <a:latin typeface="TUM Neue Helvetica 75 Bold" pitchFamily="34" charset="0"/>
            </a:endParaRPr>
          </a:p>
        </p:txBody>
      </p:sp>
      <p:sp>
        <p:nvSpPr>
          <p:cNvPr id="31749" name="Rechteck 7"/>
          <p:cNvSpPr>
            <a:spLocks noChangeArrowheads="1"/>
          </p:cNvSpPr>
          <p:nvPr/>
        </p:nvSpPr>
        <p:spPr bwMode="auto">
          <a:xfrm>
            <a:off x="12820" y="5157192"/>
            <a:ext cx="9144000" cy="11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879" tIns="40439" rIns="80879" bIns="40439">
            <a:spAutoFit/>
          </a:bodyPr>
          <a:lstStyle/>
          <a:p>
            <a:pPr defTabSz="886015">
              <a:lnSpc>
                <a:spcPct val="95000"/>
              </a:lnSpc>
              <a:spcAft>
                <a:spcPct val="30000"/>
              </a:spcAft>
            </a:pPr>
            <a:r>
              <a:rPr lang="de-DE" sz="1900" b="1" dirty="0" smtClean="0">
                <a:solidFill>
                  <a:srgbClr val="000000"/>
                </a:solidFill>
                <a:latin typeface="TUM Neue Helvetica 75 Bold" pitchFamily="34" charset="0"/>
              </a:rPr>
              <a:t>In der </a:t>
            </a:r>
            <a:r>
              <a:rPr lang="de-DE" sz="19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vierten industriellen Revolution </a:t>
            </a:r>
            <a:r>
              <a:rPr lang="de-DE" sz="1900" b="1" dirty="0" smtClean="0">
                <a:solidFill>
                  <a:srgbClr val="000000"/>
                </a:solidFill>
                <a:latin typeface="TUM Neue Helvetica 75 Bold" pitchFamily="34" charset="0"/>
              </a:rPr>
              <a:t>(Industrie 4.0) werden </a:t>
            </a:r>
            <a:r>
              <a:rPr lang="de-DE" sz="19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Cyberphysical</a:t>
            </a:r>
            <a:r>
              <a:rPr lang="de-DE" sz="19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Systems</a:t>
            </a:r>
            <a:r>
              <a:rPr lang="de-DE" sz="1900" b="1" dirty="0" smtClean="0">
                <a:solidFill>
                  <a:srgbClr val="000000"/>
                </a:solidFill>
                <a:latin typeface="TUM Neue Helvetica 75 Bold" pitchFamily="34" charset="0"/>
              </a:rPr>
              <a:t> („Internet der Dinge“) auf die Industrie angewendet. Produktion, Vertrieb und Handel werden zu einem zu einem </a:t>
            </a:r>
            <a:r>
              <a:rPr lang="de-DE" sz="19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sich weitgehend selbst organisierenden System</a:t>
            </a:r>
            <a:r>
              <a:rPr lang="de-DE" sz="1900" b="1" dirty="0" smtClean="0">
                <a:solidFill>
                  <a:srgbClr val="000000"/>
                </a:solidFill>
                <a:latin typeface="TUM Neue Helvetica 75 Bold" pitchFamily="34" charset="0"/>
              </a:rPr>
              <a:t>. </a:t>
            </a:r>
            <a:endParaRPr lang="de-DE" sz="1900" b="1" dirty="0">
              <a:solidFill>
                <a:srgbClr val="000000"/>
              </a:solidFill>
              <a:latin typeface="TUM Neue Helvetica 75 Bold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835720" y="1775733"/>
            <a:ext cx="992160" cy="6618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879" tIns="40439" rIns="80879" bIns="40439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5122" name="Picture 2" descr="http://winfwiki.wi-fom.de/images/thumb/0/0d/Industrie4.jpg/300px-Industri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0" y="1805358"/>
            <a:ext cx="4350170" cy="327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22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609406"/>
            <a:ext cx="9144000" cy="45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47" tIns="44275" rIns="88547" bIns="44275">
            <a:spAutoFit/>
          </a:bodyPr>
          <a:lstStyle>
            <a:lvl1pPr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300">
              <a:solidFill>
                <a:srgbClr val="000000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57" y="846645"/>
            <a:ext cx="9144000" cy="6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431" tIns="44275" rIns="17431" bIns="44275">
            <a:spAutoFit/>
          </a:bodyPr>
          <a:lstStyle>
            <a:lvl1pPr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de-DE" sz="4000" b="1" dirty="0" smtClean="0">
                <a:solidFill>
                  <a:srgbClr val="2760A5"/>
                </a:solidFill>
                <a:latin typeface="TUM Neue Helvetica 75 Bold" pitchFamily="34" charset="0"/>
              </a:rPr>
              <a:t>Industrie 4.0 als </a:t>
            </a:r>
            <a:r>
              <a:rPr lang="de-DE" sz="4000" b="1" dirty="0">
                <a:solidFill>
                  <a:srgbClr val="2760A5"/>
                </a:solidFill>
                <a:latin typeface="TUM Neue Helvetica 75 Bold" pitchFamily="34" charset="0"/>
              </a:rPr>
              <a:t>I</a:t>
            </a:r>
            <a:r>
              <a:rPr lang="de-DE" sz="4000" b="1" dirty="0" smtClean="0">
                <a:solidFill>
                  <a:srgbClr val="2760A5"/>
                </a:solidFill>
                <a:latin typeface="TUM Neue Helvetica 75 Bold" pitchFamily="34" charset="0"/>
              </a:rPr>
              <a:t>nternet der Dinge</a:t>
            </a:r>
            <a:endParaRPr lang="de-DE" sz="4000" b="1" dirty="0">
              <a:solidFill>
                <a:srgbClr val="2760A5"/>
              </a:solidFill>
              <a:latin typeface="TUM Neue Helvetica 75 Bold" pitchFamily="34" charset="0"/>
            </a:endParaRPr>
          </a:p>
        </p:txBody>
      </p:sp>
      <p:sp>
        <p:nvSpPr>
          <p:cNvPr id="31749" name="Rechteck 7"/>
          <p:cNvSpPr>
            <a:spLocks noChangeArrowheads="1"/>
          </p:cNvSpPr>
          <p:nvPr/>
        </p:nvSpPr>
        <p:spPr bwMode="auto">
          <a:xfrm>
            <a:off x="0" y="4883993"/>
            <a:ext cx="9144000" cy="11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879" tIns="40439" rIns="80879" bIns="40439">
            <a:spAutoFit/>
          </a:bodyPr>
          <a:lstStyle/>
          <a:p>
            <a:pPr defTabSz="886015">
              <a:lnSpc>
                <a:spcPct val="95000"/>
              </a:lnSpc>
              <a:spcAft>
                <a:spcPct val="30000"/>
              </a:spcAft>
            </a:pPr>
            <a:r>
              <a:rPr lang="de-DE" sz="1900" b="1" dirty="0" smtClean="0">
                <a:solidFill>
                  <a:srgbClr val="000000"/>
                </a:solidFill>
                <a:latin typeface="TUM Neue Helvetica 75 Bold" pitchFamily="34" charset="0"/>
              </a:rPr>
              <a:t>Das </a:t>
            </a:r>
            <a:r>
              <a:rPr lang="de-DE" sz="19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Internet der Dinge </a:t>
            </a:r>
            <a:r>
              <a:rPr lang="de-DE" sz="1900" b="1" dirty="0" smtClean="0">
                <a:solidFill>
                  <a:srgbClr val="000000"/>
                </a:solidFill>
                <a:latin typeface="TUM Neue Helvetica 75 Bold" pitchFamily="34" charset="0"/>
              </a:rPr>
              <a:t>lässt „</a:t>
            </a:r>
            <a:r>
              <a:rPr lang="de-DE" sz="19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Dinge</a:t>
            </a:r>
            <a:r>
              <a:rPr lang="de-DE" sz="1900" b="1" dirty="0" smtClean="0">
                <a:solidFill>
                  <a:srgbClr val="000000"/>
                </a:solidFill>
                <a:latin typeface="TUM Neue Helvetica 75 Bold" pitchFamily="34" charset="0"/>
              </a:rPr>
              <a:t>“ (nicht nur Menschen) über Sensoren und intelligente Schnittstellen </a:t>
            </a:r>
            <a:r>
              <a:rPr lang="de-DE" sz="19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kommunizieren</a:t>
            </a:r>
            <a:r>
              <a:rPr lang="de-DE" sz="1900" b="1" dirty="0" smtClean="0">
                <a:solidFill>
                  <a:srgbClr val="000000"/>
                </a:solidFill>
                <a:latin typeface="TUM Neue Helvetica 75 Bold" pitchFamily="34" charset="0"/>
              </a:rPr>
              <a:t>, z.B. Produkt mit Werkbank, Transportgeräten und Vertrieb. Produktion „</a:t>
            </a:r>
            <a:r>
              <a:rPr lang="de-DE" sz="19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on </a:t>
            </a:r>
            <a:r>
              <a:rPr lang="de-DE" sz="19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demand</a:t>
            </a:r>
            <a:r>
              <a:rPr lang="de-DE" sz="1900" b="1" dirty="0" smtClean="0">
                <a:solidFill>
                  <a:srgbClr val="000000"/>
                </a:solidFill>
                <a:latin typeface="TUM Neue Helvetica 75 Bold" pitchFamily="34" charset="0"/>
              </a:rPr>
              <a:t>“ und auf individuelles Kundenprofil („</a:t>
            </a:r>
            <a:r>
              <a:rPr lang="de-DE" sz="19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tailored</a:t>
            </a:r>
            <a:r>
              <a:rPr lang="de-DE" sz="1900" b="1" dirty="0" smtClean="0">
                <a:solidFill>
                  <a:srgbClr val="000000"/>
                </a:solidFill>
                <a:latin typeface="TUM Neue Helvetica 75 Bold" pitchFamily="34" charset="0"/>
              </a:rPr>
              <a:t>“) zugeschnitten wird möglich.</a:t>
            </a:r>
            <a:endParaRPr lang="de-DE" sz="1900" b="1" dirty="0">
              <a:solidFill>
                <a:srgbClr val="000000"/>
              </a:solidFill>
              <a:latin typeface="TUM Neue Helvetica 75 Bold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835720" y="1775733"/>
            <a:ext cx="992160" cy="6618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879" tIns="40439" rIns="80879" bIns="40439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6146" name="Picture 2" descr="http://www.ingenieur.de/var/storage/images/media/ingenieur.de/images/dvd-uploads/fabrik-zukunft-organisiert-selbst/474584-2-ger-DE/Fabrik-der-Zukunft-organisiert-sich-selb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90058"/>
            <a:ext cx="6990806" cy="339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49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214282" y="740617"/>
            <a:ext cx="8313375" cy="94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733" tIns="42399" rIns="40733" bIns="42399" anchor="ctr">
            <a:spAutoFit/>
          </a:bodyPr>
          <a:lstStyle/>
          <a:p>
            <a:pPr algn="ctr" defTabSz="842486">
              <a:lnSpc>
                <a:spcPct val="90000"/>
              </a:lnSpc>
            </a:pPr>
            <a:r>
              <a:rPr lang="de-DE" sz="3100" b="1" dirty="0" smtClean="0">
                <a:solidFill>
                  <a:srgbClr val="2760A5"/>
                </a:solidFill>
                <a:latin typeface="Arial" pitchFamily="34" charset="0"/>
                <a:cs typeface="Arial" pitchFamily="34" charset="0"/>
              </a:rPr>
              <a:t>Komplexe Mobilitätsnetze als soziotechnische Systeme</a:t>
            </a:r>
            <a:endParaRPr lang="de-DE" sz="3100" b="1" dirty="0">
              <a:solidFill>
                <a:srgbClr val="2760A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3116"/>
            <a:ext cx="5214974" cy="414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feld 1"/>
          <p:cNvSpPr txBox="1"/>
          <p:nvPr/>
        </p:nvSpPr>
        <p:spPr>
          <a:xfrm>
            <a:off x="4932039" y="6076512"/>
            <a:ext cx="36551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 smtClean="0">
                <a:solidFill>
                  <a:srgbClr val="000000"/>
                </a:solidFill>
              </a:rPr>
              <a:t>acatech </a:t>
            </a:r>
            <a:r>
              <a:rPr lang="de-DE" sz="800" b="1" dirty="0">
                <a:solidFill>
                  <a:srgbClr val="000000"/>
                </a:solidFill>
              </a:rPr>
              <a:t>Studie: </a:t>
            </a:r>
            <a:r>
              <a:rPr lang="de-DE" sz="800" b="1" dirty="0" err="1">
                <a:solidFill>
                  <a:srgbClr val="000000"/>
                </a:solidFill>
              </a:rPr>
              <a:t>Cyberphysical</a:t>
            </a:r>
            <a:r>
              <a:rPr lang="de-DE" sz="800" b="1" dirty="0">
                <a:solidFill>
                  <a:srgbClr val="000000"/>
                </a:solidFill>
              </a:rPr>
              <a:t> Systems, E. </a:t>
            </a:r>
            <a:r>
              <a:rPr lang="de-DE" sz="800" b="1" dirty="0" err="1">
                <a:solidFill>
                  <a:srgbClr val="000000"/>
                </a:solidFill>
              </a:rPr>
              <a:t>Geisberger</a:t>
            </a:r>
            <a:r>
              <a:rPr lang="de-DE" sz="800" b="1" dirty="0">
                <a:solidFill>
                  <a:srgbClr val="000000"/>
                </a:solidFill>
              </a:rPr>
              <a:t>/M. Broy (Eds.), 2012, </a:t>
            </a:r>
            <a:r>
              <a:rPr lang="de-DE" sz="800" b="1" dirty="0" smtClean="0">
                <a:solidFill>
                  <a:srgbClr val="000000"/>
                </a:solidFill>
              </a:rPr>
              <a:t>33</a:t>
            </a:r>
            <a:endParaRPr lang="de-DE" sz="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4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09328" y="1268760"/>
            <a:ext cx="9034671" cy="282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1" tIns="45424" rIns="90851" bIns="45424">
            <a:spAutoFit/>
          </a:bodyPr>
          <a:lstStyle/>
          <a:p>
            <a:pPr marL="570082" indent="-570082" defTabSz="901460">
              <a:lnSpc>
                <a:spcPct val="95000"/>
              </a:lnSpc>
              <a:spcAft>
                <a:spcPct val="40000"/>
              </a:spcAft>
              <a:buFontTx/>
              <a:buAutoNum type="arabicPeriod"/>
            </a:pPr>
            <a:r>
              <a:rPr lang="en-US" sz="32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Vom</a:t>
            </a:r>
            <a:r>
              <a:rPr lang="en-US" sz="32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vorprogrammierten</a:t>
            </a:r>
            <a:r>
              <a:rPr lang="en-US" sz="32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zum</a:t>
            </a:r>
            <a:r>
              <a:rPr lang="en-US" sz="32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autonomen</a:t>
            </a:r>
            <a:r>
              <a:rPr lang="en-US" sz="32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Roboter</a:t>
            </a:r>
            <a:endParaRPr lang="en-US" sz="3200" b="1" dirty="0" smtClean="0">
              <a:solidFill>
                <a:srgbClr val="000000"/>
              </a:solidFill>
              <a:latin typeface="TUM Neue Helvetica 75 Bold" pitchFamily="34" charset="0"/>
            </a:endParaRPr>
          </a:p>
          <a:p>
            <a:pPr marL="570082" indent="-570082" defTabSz="901460">
              <a:lnSpc>
                <a:spcPct val="95000"/>
              </a:lnSpc>
              <a:spcAft>
                <a:spcPct val="40000"/>
              </a:spcAft>
              <a:buFontTx/>
              <a:buAutoNum type="arabicPeriod"/>
            </a:pPr>
            <a:r>
              <a:rPr lang="en-US" sz="3200" b="1" dirty="0" smtClean="0">
                <a:solidFill>
                  <a:srgbClr val="000000"/>
                </a:solidFill>
                <a:latin typeface="TUM Neue Helvetica 75 Bold" pitchFamily="34" charset="0"/>
              </a:rPr>
              <a:t>Von IT-</a:t>
            </a:r>
            <a:r>
              <a:rPr lang="en-US" sz="32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Netzwerken</a:t>
            </a:r>
            <a:r>
              <a:rPr lang="en-US" sz="32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zu</a:t>
            </a:r>
            <a:r>
              <a:rPr lang="en-US" sz="32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autonomen</a:t>
            </a:r>
            <a:r>
              <a:rPr lang="en-US" sz="32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Infrastrukturen</a:t>
            </a:r>
            <a:r>
              <a:rPr lang="en-US" sz="32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endParaRPr lang="en-US" sz="3200" b="1" dirty="0">
              <a:solidFill>
                <a:srgbClr val="000000"/>
              </a:solidFill>
              <a:latin typeface="TUM Neue Helvetica 75 Bold" pitchFamily="34" charset="0"/>
            </a:endParaRPr>
          </a:p>
          <a:p>
            <a:pPr marL="570082" indent="-570082" defTabSz="901460">
              <a:lnSpc>
                <a:spcPct val="95000"/>
              </a:lnSpc>
              <a:spcAft>
                <a:spcPct val="40000"/>
              </a:spcAft>
              <a:buFontTx/>
              <a:buAutoNum type="arabicPeriod"/>
            </a:pPr>
            <a:r>
              <a:rPr lang="en-US" sz="32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Autonome</a:t>
            </a:r>
            <a:r>
              <a:rPr lang="en-US" sz="32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UM Neue Helvetica 75 Bold" pitchFamily="34" charset="0"/>
              </a:rPr>
              <a:t>S</a:t>
            </a:r>
            <a:r>
              <a:rPr lang="en-US" sz="32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ysteme</a:t>
            </a:r>
            <a:r>
              <a:rPr lang="en-US" sz="3200" b="1" dirty="0" smtClean="0">
                <a:solidFill>
                  <a:srgbClr val="000000"/>
                </a:solidFill>
                <a:latin typeface="TUM Neue Helvetica 75 Bold" pitchFamily="34" charset="0"/>
              </a:rPr>
              <a:t> und Big Data</a:t>
            </a:r>
            <a:endParaRPr lang="en-US" sz="3200" b="1" dirty="0">
              <a:solidFill>
                <a:srgbClr val="000000"/>
              </a:solidFill>
              <a:latin typeface="TUM Neue Helvetica 75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7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214282" y="740617"/>
            <a:ext cx="8313375" cy="97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733" tIns="42399" rIns="40733" bIns="42399" anchor="ctr">
            <a:spAutoFit/>
          </a:bodyPr>
          <a:lstStyle/>
          <a:p>
            <a:pPr algn="ctr" defTabSz="842486">
              <a:lnSpc>
                <a:spcPct val="90000"/>
              </a:lnSpc>
            </a:pPr>
            <a:r>
              <a:rPr lang="de-DE" sz="3200" b="1" dirty="0" smtClean="0">
                <a:solidFill>
                  <a:srgbClr val="2760A5"/>
                </a:solidFill>
                <a:latin typeface="Arial" pitchFamily="34" charset="0"/>
                <a:cs typeface="Arial" pitchFamily="34" charset="0"/>
              </a:rPr>
              <a:t>Komplexe Gesundheitszentren als soziotechnische Systeme</a:t>
            </a:r>
            <a:endParaRPr lang="de-DE" sz="3200" b="1" dirty="0">
              <a:solidFill>
                <a:srgbClr val="2760A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7" y="1785925"/>
            <a:ext cx="5286412" cy="440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feld 1"/>
          <p:cNvSpPr txBox="1"/>
          <p:nvPr/>
        </p:nvSpPr>
        <p:spPr>
          <a:xfrm>
            <a:off x="5520003" y="6081544"/>
            <a:ext cx="36551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>
                <a:solidFill>
                  <a:srgbClr val="000000"/>
                </a:solidFill>
              </a:rPr>
              <a:t>a</a:t>
            </a:r>
            <a:r>
              <a:rPr lang="de-DE" sz="800" b="1" dirty="0" smtClean="0">
                <a:solidFill>
                  <a:srgbClr val="000000"/>
                </a:solidFill>
              </a:rPr>
              <a:t>catech Studie: </a:t>
            </a:r>
            <a:r>
              <a:rPr lang="de-DE" sz="800" b="1" dirty="0" err="1" smtClean="0">
                <a:solidFill>
                  <a:srgbClr val="000000"/>
                </a:solidFill>
              </a:rPr>
              <a:t>Cyberphysical</a:t>
            </a:r>
            <a:r>
              <a:rPr lang="de-DE" sz="800" b="1" dirty="0" smtClean="0">
                <a:solidFill>
                  <a:srgbClr val="000000"/>
                </a:solidFill>
              </a:rPr>
              <a:t> Systems, E. </a:t>
            </a:r>
            <a:r>
              <a:rPr lang="de-DE" sz="800" b="1" dirty="0" err="1" smtClean="0">
                <a:solidFill>
                  <a:srgbClr val="000000"/>
                </a:solidFill>
              </a:rPr>
              <a:t>Geisberger</a:t>
            </a:r>
            <a:r>
              <a:rPr lang="de-DE" sz="800" b="1" dirty="0" smtClean="0">
                <a:solidFill>
                  <a:srgbClr val="000000"/>
                </a:solidFill>
              </a:rPr>
              <a:t>/M. Broy (Eds.), 2012, 42</a:t>
            </a:r>
            <a:endParaRPr lang="de-DE" sz="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214282" y="747542"/>
            <a:ext cx="8822214" cy="51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733" tIns="42399" rIns="40733" bIns="42399" anchor="ctr">
            <a:spAutoFit/>
          </a:bodyPr>
          <a:lstStyle/>
          <a:p>
            <a:pPr algn="ctr" defTabSz="842486">
              <a:lnSpc>
                <a:spcPct val="90000"/>
              </a:lnSpc>
            </a:pPr>
            <a:r>
              <a:rPr lang="de-DE" sz="3100" b="1" dirty="0" smtClean="0">
                <a:solidFill>
                  <a:srgbClr val="2760A5"/>
                </a:solidFill>
                <a:latin typeface="Arial" pitchFamily="34" charset="0"/>
                <a:cs typeface="Arial" pitchFamily="34" charset="0"/>
              </a:rPr>
              <a:t>Risiken von globalen </a:t>
            </a:r>
            <a:r>
              <a:rPr lang="de-DE" sz="3100" b="1" dirty="0">
                <a:solidFill>
                  <a:srgbClr val="2760A5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de-DE" sz="3100" b="1" dirty="0" smtClean="0">
                <a:solidFill>
                  <a:srgbClr val="2760A5"/>
                </a:solidFill>
                <a:latin typeface="Arial" pitchFamily="34" charset="0"/>
                <a:cs typeface="Arial" pitchFamily="34" charset="0"/>
              </a:rPr>
              <a:t>ernetzungen</a:t>
            </a:r>
            <a:endParaRPr lang="de-DE" sz="3100" b="1" dirty="0">
              <a:solidFill>
                <a:srgbClr val="2760A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358114" cy="505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feld 1"/>
          <p:cNvSpPr txBox="1"/>
          <p:nvPr/>
        </p:nvSpPr>
        <p:spPr>
          <a:xfrm>
            <a:off x="5220072" y="6417879"/>
            <a:ext cx="37064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 smtClean="0">
                <a:solidFill>
                  <a:srgbClr val="000000"/>
                </a:solidFill>
              </a:rPr>
              <a:t>acatech </a:t>
            </a:r>
            <a:r>
              <a:rPr lang="de-DE" sz="800" b="1" dirty="0">
                <a:solidFill>
                  <a:srgbClr val="000000"/>
                </a:solidFill>
              </a:rPr>
              <a:t>Studie: </a:t>
            </a:r>
            <a:r>
              <a:rPr lang="de-DE" sz="800" b="1" dirty="0" err="1">
                <a:solidFill>
                  <a:srgbClr val="000000"/>
                </a:solidFill>
              </a:rPr>
              <a:t>Cyberphysical</a:t>
            </a:r>
            <a:r>
              <a:rPr lang="de-DE" sz="800" b="1" dirty="0">
                <a:solidFill>
                  <a:srgbClr val="000000"/>
                </a:solidFill>
              </a:rPr>
              <a:t> Systems, E. </a:t>
            </a:r>
            <a:r>
              <a:rPr lang="de-DE" sz="800" b="1" dirty="0" err="1">
                <a:solidFill>
                  <a:srgbClr val="000000"/>
                </a:solidFill>
              </a:rPr>
              <a:t>Geisberger</a:t>
            </a:r>
            <a:r>
              <a:rPr lang="de-DE" sz="800" b="1" dirty="0">
                <a:solidFill>
                  <a:srgbClr val="000000"/>
                </a:solidFill>
              </a:rPr>
              <a:t>/M. Broy (Eds.), 2012, </a:t>
            </a:r>
            <a:r>
              <a:rPr lang="de-DE" sz="800" b="1" dirty="0" smtClean="0">
                <a:solidFill>
                  <a:srgbClr val="000000"/>
                </a:solidFill>
              </a:rPr>
              <a:t>118</a:t>
            </a:r>
            <a:endParaRPr lang="de-DE" sz="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214282" y="962216"/>
            <a:ext cx="8929718" cy="97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733" tIns="42399" rIns="40733" bIns="42399" anchor="ctr">
            <a:spAutoFit/>
          </a:bodyPr>
          <a:lstStyle/>
          <a:p>
            <a:pPr algn="ctr" defTabSz="842486">
              <a:lnSpc>
                <a:spcPct val="90000"/>
              </a:lnSpc>
            </a:pPr>
            <a:r>
              <a:rPr lang="de-DE" sz="3200" b="1" dirty="0" smtClean="0">
                <a:solidFill>
                  <a:srgbClr val="2760A5"/>
                </a:solidFill>
                <a:latin typeface="Arial" pitchFamily="34" charset="0"/>
                <a:cs typeface="Arial" pitchFamily="34" charset="0"/>
              </a:rPr>
              <a:t>Integration von </a:t>
            </a:r>
            <a:r>
              <a:rPr lang="de-DE" sz="3200" b="1" dirty="0">
                <a:solidFill>
                  <a:srgbClr val="2760A5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de-DE" sz="3200" b="1" dirty="0" smtClean="0">
                <a:solidFill>
                  <a:srgbClr val="2760A5"/>
                </a:solidFill>
                <a:latin typeface="Arial" pitchFamily="34" charset="0"/>
                <a:cs typeface="Arial" pitchFamily="34" charset="0"/>
              </a:rPr>
              <a:t>omänen in komplexen soziotechnischen Systemen</a:t>
            </a:r>
            <a:endParaRPr lang="de-DE" sz="3200" b="1" dirty="0">
              <a:solidFill>
                <a:srgbClr val="2760A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08693"/>
            <a:ext cx="6858048" cy="417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feld 1"/>
          <p:cNvSpPr txBox="1"/>
          <p:nvPr/>
        </p:nvSpPr>
        <p:spPr>
          <a:xfrm>
            <a:off x="6444208" y="6356067"/>
            <a:ext cx="2600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 smtClean="0">
                <a:solidFill>
                  <a:srgbClr val="000000"/>
                </a:solidFill>
              </a:rPr>
              <a:t>acatech  </a:t>
            </a:r>
            <a:r>
              <a:rPr lang="de-DE" sz="800" b="1" dirty="0">
                <a:solidFill>
                  <a:srgbClr val="000000"/>
                </a:solidFill>
              </a:rPr>
              <a:t>(Ed.): </a:t>
            </a:r>
            <a:r>
              <a:rPr lang="de-DE" sz="800" b="1" dirty="0" err="1">
                <a:solidFill>
                  <a:srgbClr val="000000"/>
                </a:solidFill>
              </a:rPr>
              <a:t>Cyberphysical</a:t>
            </a:r>
            <a:r>
              <a:rPr lang="de-DE" sz="800" b="1" dirty="0">
                <a:solidFill>
                  <a:srgbClr val="000000"/>
                </a:solidFill>
              </a:rPr>
              <a:t> Systems 2011,  </a:t>
            </a:r>
            <a:r>
              <a:rPr lang="de-DE" sz="800" b="1" dirty="0" smtClean="0">
                <a:solidFill>
                  <a:srgbClr val="000000"/>
                </a:solidFill>
              </a:rPr>
              <a:t>20 </a:t>
            </a:r>
            <a:r>
              <a:rPr lang="de-DE" sz="800" b="1" dirty="0">
                <a:solidFill>
                  <a:srgbClr val="000000"/>
                </a:solidFill>
              </a:rPr>
              <a:t>(</a:t>
            </a:r>
            <a:r>
              <a:rPr lang="de-DE" sz="800" b="1" dirty="0" smtClean="0">
                <a:solidFill>
                  <a:srgbClr val="000000"/>
                </a:solidFill>
              </a:rPr>
              <a:t>Fig.3)</a:t>
            </a:r>
            <a:endParaRPr lang="de-DE" sz="800" b="1" dirty="0">
              <a:solidFill>
                <a:srgbClr val="000000"/>
              </a:solidFill>
            </a:endParaRPr>
          </a:p>
          <a:p>
            <a:endParaRPr lang="de-DE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0" y="823716"/>
            <a:ext cx="9144000" cy="80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733" tIns="42399" rIns="40733" bIns="42399" anchor="ctr">
            <a:spAutoFit/>
          </a:bodyPr>
          <a:lstStyle/>
          <a:p>
            <a:pPr algn="ctr" defTabSz="842486">
              <a:lnSpc>
                <a:spcPct val="90000"/>
              </a:lnSpc>
            </a:pPr>
            <a:r>
              <a:rPr lang="de-DE" sz="2600" b="1" dirty="0" smtClean="0">
                <a:solidFill>
                  <a:srgbClr val="2760A5"/>
                </a:solidFill>
                <a:latin typeface="Arial" pitchFamily="34" charset="0"/>
                <a:cs typeface="Arial" pitchFamily="34" charset="0"/>
              </a:rPr>
              <a:t>Komplexe soziotechnische Systeme erfordern integrierte Forschung von Technik- und Humanwissenschaften !</a:t>
            </a:r>
            <a:endParaRPr lang="de-DE" sz="2600" b="1" dirty="0">
              <a:solidFill>
                <a:srgbClr val="2760A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831746"/>
            <a:ext cx="4071966" cy="445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feld 1"/>
          <p:cNvSpPr txBox="1"/>
          <p:nvPr/>
        </p:nvSpPr>
        <p:spPr>
          <a:xfrm>
            <a:off x="5176043" y="6336790"/>
            <a:ext cx="37064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 smtClean="0">
                <a:solidFill>
                  <a:srgbClr val="000000"/>
                </a:solidFill>
              </a:rPr>
              <a:t>acatech </a:t>
            </a:r>
            <a:r>
              <a:rPr lang="de-DE" sz="800" b="1" dirty="0">
                <a:solidFill>
                  <a:srgbClr val="000000"/>
                </a:solidFill>
              </a:rPr>
              <a:t>Studie: </a:t>
            </a:r>
            <a:r>
              <a:rPr lang="de-DE" sz="800" b="1" dirty="0" err="1">
                <a:solidFill>
                  <a:srgbClr val="000000"/>
                </a:solidFill>
              </a:rPr>
              <a:t>Cyberphysical</a:t>
            </a:r>
            <a:r>
              <a:rPr lang="de-DE" sz="800" b="1" dirty="0">
                <a:solidFill>
                  <a:srgbClr val="000000"/>
                </a:solidFill>
              </a:rPr>
              <a:t> Systems, E. </a:t>
            </a:r>
            <a:r>
              <a:rPr lang="de-DE" sz="800" b="1" dirty="0" err="1">
                <a:solidFill>
                  <a:srgbClr val="000000"/>
                </a:solidFill>
              </a:rPr>
              <a:t>Geisberger</a:t>
            </a:r>
            <a:r>
              <a:rPr lang="de-DE" sz="800" b="1" dirty="0">
                <a:solidFill>
                  <a:srgbClr val="000000"/>
                </a:solidFill>
              </a:rPr>
              <a:t>/M. Broy (Eds.), 2012, </a:t>
            </a:r>
            <a:r>
              <a:rPr lang="de-DE" sz="800" b="1" dirty="0" smtClean="0">
                <a:solidFill>
                  <a:srgbClr val="000000"/>
                </a:solidFill>
              </a:rPr>
              <a:t>169</a:t>
            </a:r>
            <a:endParaRPr lang="de-DE" sz="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0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7504" y="2568834"/>
            <a:ext cx="9036496" cy="149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51" tIns="45424" rIns="90851" bIns="45424">
            <a:spAutoFit/>
          </a:bodyPr>
          <a:lstStyle/>
          <a:p>
            <a:pPr marL="570082" indent="-570082" defTabSz="901460">
              <a:lnSpc>
                <a:spcPct val="95000"/>
              </a:lnSpc>
              <a:spcAft>
                <a:spcPct val="40000"/>
              </a:spcAft>
            </a:pPr>
            <a:r>
              <a:rPr lang="en-US" sz="3900" b="1" dirty="0">
                <a:solidFill>
                  <a:srgbClr val="000000"/>
                </a:solidFill>
                <a:latin typeface="TUM Neue Helvetica 75 Bold" pitchFamily="34" charset="0"/>
              </a:rPr>
              <a:t>3</a:t>
            </a:r>
            <a:r>
              <a:rPr lang="en-US" sz="3900" b="1" dirty="0" smtClean="0">
                <a:solidFill>
                  <a:srgbClr val="000000"/>
                </a:solidFill>
                <a:latin typeface="TUM Neue Helvetica 75 Bold" pitchFamily="34" charset="0"/>
              </a:rPr>
              <a:t>. </a:t>
            </a:r>
            <a:r>
              <a:rPr lang="en-US" sz="40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Autonome</a:t>
            </a:r>
            <a:r>
              <a:rPr lang="en-US" sz="40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Systeme</a:t>
            </a:r>
            <a:r>
              <a:rPr lang="en-US" sz="4000" b="1" dirty="0" smtClean="0">
                <a:solidFill>
                  <a:srgbClr val="000000"/>
                </a:solidFill>
                <a:latin typeface="TUM Neue Helvetica 75 Bold" pitchFamily="34" charset="0"/>
              </a:rPr>
              <a:t> und Big Data </a:t>
            </a:r>
            <a:endParaRPr lang="en-US" sz="4000" b="1" dirty="0">
              <a:solidFill>
                <a:srgbClr val="000000"/>
              </a:solidFill>
              <a:latin typeface="TUM Neue Helvetica 75 Bold" pitchFamily="34" charset="0"/>
            </a:endParaRPr>
          </a:p>
          <a:p>
            <a:pPr marL="570082" indent="-570082" defTabSz="901460">
              <a:lnSpc>
                <a:spcPct val="95000"/>
              </a:lnSpc>
              <a:spcAft>
                <a:spcPct val="40000"/>
              </a:spcAft>
            </a:pPr>
            <a:endParaRPr lang="en-US" sz="3900" b="1" dirty="0">
              <a:solidFill>
                <a:srgbClr val="000000"/>
              </a:solidFill>
              <a:latin typeface="TUM Neue Helvetica 75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0" y="764704"/>
            <a:ext cx="9144000" cy="52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858" tIns="40429" rIns="80858" bIns="40429">
            <a:spAutoFit/>
          </a:bodyPr>
          <a:lstStyle>
            <a:lvl1pPr defTabSz="8080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57225" indent="-252413" defTabSz="8080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11238" indent="-203200" defTabSz="8080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16050" indent="-203200" defTabSz="8080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19275" indent="-201613" defTabSz="8080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76475" indent="-201613" defTabSz="808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33675" indent="-201613" defTabSz="808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90875" indent="-201613" defTabSz="808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48075" indent="-201613" defTabSz="808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sz="3200" b="1" dirty="0">
                <a:solidFill>
                  <a:srgbClr val="2760A5"/>
                </a:solidFill>
                <a:latin typeface="TUM Neue Helvetica 75 Bold" pitchFamily="34" charset="0"/>
              </a:rPr>
              <a:t>Evolution </a:t>
            </a:r>
            <a:r>
              <a:rPr lang="de-DE" sz="3200" b="1" dirty="0" smtClean="0">
                <a:solidFill>
                  <a:srgbClr val="2760A5"/>
                </a:solidFill>
                <a:latin typeface="TUM Neue Helvetica 75 Bold" pitchFamily="34" charset="0"/>
              </a:rPr>
              <a:t>von Information: Darwins Gesetz</a:t>
            </a:r>
            <a:endParaRPr lang="de-DE" sz="3200" b="1" dirty="0">
              <a:solidFill>
                <a:srgbClr val="2760A5"/>
              </a:solidFill>
              <a:latin typeface="TUM Neue Helvetica 75 Bold" pitchFamily="34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5081588" y="1444625"/>
            <a:ext cx="4000500" cy="87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858" tIns="40429" rIns="80858" bIns="40429">
            <a:spAutoFit/>
          </a:bodyPr>
          <a:lstStyle>
            <a:lvl1pPr defTabSz="8080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57225" indent="-252413" defTabSz="8080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11238" indent="-203200" defTabSz="8080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16050" indent="-203200" defTabSz="8080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19275" indent="-201613" defTabSz="8080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76475" indent="-201613" defTabSz="808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33675" indent="-201613" defTabSz="808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90875" indent="-201613" defTabSz="808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48075" indent="-201613" defTabSz="808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5000"/>
              </a:lnSpc>
              <a:spcAft>
                <a:spcPts val="263"/>
              </a:spcAft>
            </a:pPr>
            <a:r>
              <a:rPr lang="de-DE" b="1" dirty="0">
                <a:solidFill>
                  <a:srgbClr val="000000"/>
                </a:solidFill>
                <a:latin typeface="TUM Neue Helvetica 75 Bold" pitchFamily="34" charset="0"/>
              </a:rPr>
              <a:t>In der</a:t>
            </a:r>
            <a:r>
              <a:rPr lang="de-DE" b="1" i="1" dirty="0">
                <a:solidFill>
                  <a:srgbClr val="000000"/>
                </a:solidFill>
                <a:latin typeface="TUM Neue Helvetica 75 Bold" pitchFamily="34" charset="0"/>
              </a:rPr>
              <a:t> Evolution </a:t>
            </a:r>
            <a:r>
              <a:rPr lang="de-DE" b="1" dirty="0">
                <a:solidFill>
                  <a:srgbClr val="000000"/>
                </a:solidFill>
                <a:latin typeface="TUM Neue Helvetica 75 Bold" pitchFamily="34" charset="0"/>
              </a:rPr>
              <a:t>entwickelten sich neue Formen der</a:t>
            </a:r>
            <a:r>
              <a:rPr lang="de-DE" b="1" i="1" dirty="0">
                <a:solidFill>
                  <a:srgbClr val="000000"/>
                </a:solidFill>
                <a:latin typeface="TUM Neue Helvetica 75 Bold" pitchFamily="34" charset="0"/>
              </a:rPr>
              <a:t> Informationsspeicherung: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5081588" y="2438400"/>
            <a:ext cx="40005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858" tIns="40429" rIns="80858" bIns="40429">
            <a:spAutoFit/>
          </a:bodyPr>
          <a:lstStyle>
            <a:lvl1pPr marL="169863" indent="-169863" defTabSz="8080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57225" indent="-252413" defTabSz="8080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11238" indent="-203200" defTabSz="8080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16050" indent="-203200" defTabSz="8080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19275" indent="-201613" defTabSz="8080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76475" indent="-201613" defTabSz="808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33675" indent="-201613" defTabSz="808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90875" indent="-201613" defTabSz="808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48075" indent="-201613" defTabSz="808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263"/>
              </a:spcAft>
              <a:buFontTx/>
              <a:buChar char="•"/>
            </a:pPr>
            <a:r>
              <a:rPr lang="de-DE" sz="2100" b="1" i="1">
                <a:solidFill>
                  <a:srgbClr val="000000"/>
                </a:solidFill>
                <a:latin typeface="TUM Neue Helvetica 75 Bold" pitchFamily="34" charset="0"/>
              </a:rPr>
              <a:t>genetische Information</a:t>
            </a:r>
            <a:endParaRPr lang="de-DE" sz="2100" b="1">
              <a:solidFill>
                <a:srgbClr val="000000"/>
              </a:solidFill>
              <a:latin typeface="TUM Neue Helvetica 75 Bold" pitchFamily="34" charset="0"/>
            </a:endParaRPr>
          </a:p>
          <a:p>
            <a:pPr>
              <a:lnSpc>
                <a:spcPct val="90000"/>
              </a:lnSpc>
              <a:spcAft>
                <a:spcPts val="263"/>
              </a:spcAft>
              <a:buFontTx/>
              <a:buChar char="•"/>
            </a:pPr>
            <a:r>
              <a:rPr lang="de-DE" sz="2100" b="1" i="1">
                <a:solidFill>
                  <a:srgbClr val="000000"/>
                </a:solidFill>
                <a:latin typeface="TUM Neue Helvetica 75 Bold" pitchFamily="34" charset="0"/>
              </a:rPr>
              <a:t>neuronale Information</a:t>
            </a:r>
            <a:endParaRPr lang="de-DE" sz="2100" b="1">
              <a:solidFill>
                <a:srgbClr val="000000"/>
              </a:solidFill>
              <a:latin typeface="TUM Neue Helvetica 75 Bold" pitchFamily="34" charset="0"/>
            </a:endParaRPr>
          </a:p>
          <a:p>
            <a:pPr>
              <a:lnSpc>
                <a:spcPct val="90000"/>
              </a:lnSpc>
              <a:spcAft>
                <a:spcPts val="263"/>
              </a:spcAft>
              <a:buFontTx/>
              <a:buChar char="•"/>
            </a:pPr>
            <a:r>
              <a:rPr lang="de-DE" sz="2100" b="1" i="1">
                <a:solidFill>
                  <a:srgbClr val="000000"/>
                </a:solidFill>
                <a:latin typeface="TUM Neue Helvetica 75 Bold" pitchFamily="34" charset="0"/>
              </a:rPr>
              <a:t>extrasomatische Information</a:t>
            </a:r>
            <a:endParaRPr lang="de-DE" sz="2100" b="1">
              <a:solidFill>
                <a:srgbClr val="000000"/>
              </a:solidFill>
              <a:latin typeface="TUM Neue Helvetica 75 Bold" pitchFamily="34" charset="0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0" y="4997450"/>
            <a:ext cx="9144000" cy="125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858" tIns="40429" rIns="80858" bIns="40429">
            <a:spAutoFit/>
          </a:bodyPr>
          <a:lstStyle>
            <a:lvl1pPr defTabSz="8080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57225" indent="-252413" defTabSz="8080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11238" indent="-203200" defTabSz="8080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16050" indent="-203200" defTabSz="8080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19275" indent="-201613" defTabSz="8080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76475" indent="-201613" defTabSz="808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33675" indent="-201613" defTabSz="808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90875" indent="-201613" defTabSz="808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48075" indent="-201613" defTabSz="808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de-DE" sz="2000" b="1" dirty="0">
                <a:solidFill>
                  <a:srgbClr val="000000"/>
                </a:solidFill>
                <a:latin typeface="TUM Neue Helvetica 75 Bold" pitchFamily="34" charset="0"/>
              </a:rPr>
              <a:t>Seit 10</a:t>
            </a:r>
            <a:r>
              <a:rPr lang="de-DE" sz="2000" b="1" baseline="30000" dirty="0">
                <a:solidFill>
                  <a:srgbClr val="000000"/>
                </a:solidFill>
                <a:latin typeface="TUM Neue Helvetica 75 Bold" pitchFamily="34" charset="0"/>
              </a:rPr>
              <a:t>3 </a:t>
            </a:r>
            <a:r>
              <a:rPr lang="de-DE" sz="2000" b="1" dirty="0">
                <a:solidFill>
                  <a:srgbClr val="000000"/>
                </a:solidFill>
                <a:latin typeface="TUM Neue Helvetica 75 Bold" pitchFamily="34" charset="0"/>
              </a:rPr>
              <a:t>Jahren entwickelt die Menschheit </a:t>
            </a:r>
            <a:r>
              <a:rPr lang="de-DE" sz="2000" b="1" i="1" dirty="0">
                <a:solidFill>
                  <a:srgbClr val="000000"/>
                </a:solidFill>
                <a:latin typeface="TUM Neue Helvetica 75 Bold" pitchFamily="34" charset="0"/>
              </a:rPr>
              <a:t>extrasomatische Informationsspeicher</a:t>
            </a:r>
            <a:r>
              <a:rPr lang="de-DE" sz="2000" b="1" dirty="0">
                <a:solidFill>
                  <a:srgbClr val="000000"/>
                </a:solidFill>
                <a:latin typeface="TUM Neue Helvetica 75 Bold" pitchFamily="34" charset="0"/>
              </a:rPr>
              <a:t> (z.B. Bibliotheken, Datenbanken, Internet, </a:t>
            </a:r>
            <a:r>
              <a:rPr lang="de-DE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Roboter, </a:t>
            </a:r>
            <a:r>
              <a:rPr lang="de-DE" sz="20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Cyberphysical</a:t>
            </a:r>
            <a:r>
              <a:rPr lang="de-DE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 Systems), </a:t>
            </a:r>
            <a:r>
              <a:rPr lang="de-DE" sz="2000" b="1" dirty="0">
                <a:solidFill>
                  <a:srgbClr val="000000"/>
                </a:solidFill>
                <a:latin typeface="TUM Neue Helvetica 75 Bold" pitchFamily="34" charset="0"/>
              </a:rPr>
              <a:t>deren </a:t>
            </a:r>
            <a:r>
              <a:rPr lang="de-DE" sz="2000" b="1" i="1" dirty="0">
                <a:solidFill>
                  <a:srgbClr val="000000"/>
                </a:solidFill>
                <a:latin typeface="TUM Neue Helvetica 75 Bold" pitchFamily="34" charset="0"/>
              </a:rPr>
              <a:t>Informationskapazität insgesamt</a:t>
            </a:r>
            <a:r>
              <a:rPr lang="de-DE" sz="2000" b="1" dirty="0">
                <a:solidFill>
                  <a:srgbClr val="000000"/>
                </a:solidFill>
                <a:latin typeface="TUM Neue Helvetica 75 Bold" pitchFamily="34" charset="0"/>
              </a:rPr>
              <a:t> die Informationen in </a:t>
            </a:r>
            <a:r>
              <a:rPr lang="de-DE" sz="2000" b="1" i="1" dirty="0">
                <a:solidFill>
                  <a:srgbClr val="000000"/>
                </a:solidFill>
                <a:latin typeface="TUM Neue Helvetica 75 Bold" pitchFamily="34" charset="0"/>
              </a:rPr>
              <a:t>einzelnen Gehirnen</a:t>
            </a:r>
            <a:r>
              <a:rPr lang="de-DE" sz="2000" b="1" dirty="0">
                <a:solidFill>
                  <a:srgbClr val="000000"/>
                </a:solidFill>
                <a:latin typeface="TUM Neue Helvetica 75 Bold" pitchFamily="34" charset="0"/>
              </a:rPr>
              <a:t> weit überschritten hat.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5141913" y="3429000"/>
            <a:ext cx="4002087" cy="113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858" tIns="40429" rIns="80858" bIns="40429">
            <a:spAutoFit/>
          </a:bodyPr>
          <a:lstStyle>
            <a:lvl1pPr defTabSz="8080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57225" indent="-252413" defTabSz="8080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11238" indent="-203200" defTabSz="8080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16050" indent="-203200" defTabSz="8080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19275" indent="-201613" defTabSz="8080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76475" indent="-201613" defTabSz="808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33675" indent="-201613" defTabSz="808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90875" indent="-201613" defTabSz="808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48075" indent="-201613" defTabSz="808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5000"/>
              </a:lnSpc>
              <a:spcAft>
                <a:spcPts val="263"/>
              </a:spcAft>
            </a:pPr>
            <a:r>
              <a:rPr lang="de-DE" b="1" dirty="0">
                <a:solidFill>
                  <a:srgbClr val="000000"/>
                </a:solidFill>
                <a:latin typeface="TUM Neue Helvetica 75 Bold" pitchFamily="34" charset="0"/>
              </a:rPr>
              <a:t>Beim Menschen werden ca. 10</a:t>
            </a:r>
            <a:r>
              <a:rPr lang="de-DE" b="1" baseline="30000" dirty="0">
                <a:solidFill>
                  <a:srgbClr val="000000"/>
                </a:solidFill>
                <a:latin typeface="TUM Neue Helvetica 75 Bold" pitchFamily="34" charset="0"/>
              </a:rPr>
              <a:t>10 </a:t>
            </a:r>
            <a:r>
              <a:rPr lang="de-DE" b="1" dirty="0" err="1">
                <a:solidFill>
                  <a:srgbClr val="000000"/>
                </a:solidFill>
                <a:latin typeface="TUM Neue Helvetica 75 Bold" pitchFamily="34" charset="0"/>
              </a:rPr>
              <a:t>bit</a:t>
            </a:r>
            <a:r>
              <a:rPr lang="de-DE" b="1" dirty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de-DE" b="1" i="1" dirty="0">
                <a:solidFill>
                  <a:srgbClr val="000000"/>
                </a:solidFill>
                <a:latin typeface="TUM Neue Helvetica 75 Bold" pitchFamily="34" charset="0"/>
              </a:rPr>
              <a:t>genetische Information</a:t>
            </a:r>
            <a:r>
              <a:rPr lang="de-DE" b="1" dirty="0">
                <a:solidFill>
                  <a:srgbClr val="000000"/>
                </a:solidFill>
                <a:latin typeface="TUM Neue Helvetica 75 Bold" pitchFamily="34" charset="0"/>
              </a:rPr>
              <a:t> von ca. 10</a:t>
            </a:r>
            <a:r>
              <a:rPr lang="de-DE" b="1" baseline="30000" dirty="0">
                <a:solidFill>
                  <a:srgbClr val="000000"/>
                </a:solidFill>
                <a:latin typeface="TUM Neue Helvetica 75 Bold" pitchFamily="34" charset="0"/>
              </a:rPr>
              <a:t>14 </a:t>
            </a:r>
            <a:r>
              <a:rPr lang="de-DE" b="1" dirty="0" err="1">
                <a:solidFill>
                  <a:srgbClr val="000000"/>
                </a:solidFill>
                <a:latin typeface="TUM Neue Helvetica 75 Bold" pitchFamily="34" charset="0"/>
              </a:rPr>
              <a:t>bit</a:t>
            </a:r>
            <a:r>
              <a:rPr lang="de-DE" b="1" dirty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de-DE" b="1" i="1" dirty="0">
                <a:solidFill>
                  <a:srgbClr val="000000"/>
                </a:solidFill>
                <a:latin typeface="TUM Neue Helvetica 75 Bold" pitchFamily="34" charset="0"/>
              </a:rPr>
              <a:t>neuronale Information</a:t>
            </a:r>
            <a:r>
              <a:rPr lang="de-DE" b="1" dirty="0">
                <a:solidFill>
                  <a:srgbClr val="000000"/>
                </a:solidFill>
                <a:latin typeface="TUM Neue Helvetica 75 Bold" pitchFamily="34" charset="0"/>
              </a:rPr>
              <a:t> überragt.</a:t>
            </a:r>
          </a:p>
        </p:txBody>
      </p:sp>
      <p:pic>
        <p:nvPicPr>
          <p:cNvPr id="74759" name="Picture 7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82688"/>
            <a:ext cx="4833938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3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rechl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444625"/>
            <a:ext cx="6137275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0" y="764704"/>
            <a:ext cx="9144000" cy="46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858" tIns="40429" rIns="80858" bIns="40429">
            <a:spAutoFit/>
          </a:bodyPr>
          <a:lstStyle>
            <a:lvl1pPr defTabSz="8080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57225" indent="-252413" defTabSz="8080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11238" indent="-203200" defTabSz="8080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16050" indent="-203200" defTabSz="8080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19275" indent="-201613" defTabSz="8080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76475" indent="-201613" defTabSz="808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33675" indent="-201613" defTabSz="808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90875" indent="-201613" defTabSz="808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48075" indent="-201613" defTabSz="808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sz="2800" b="1" dirty="0" smtClean="0">
                <a:solidFill>
                  <a:srgbClr val="2760A5"/>
                </a:solidFill>
                <a:latin typeface="TUM Neue Helvetica 75 Bold" pitchFamily="34" charset="0"/>
              </a:rPr>
              <a:t>Ko-Evolution der Rechenkapazität: Moores Gesetz</a:t>
            </a:r>
            <a:endParaRPr lang="de-DE" sz="2800" b="1" dirty="0">
              <a:solidFill>
                <a:srgbClr val="2760A5"/>
              </a:solidFill>
              <a:latin typeface="TUM Neue Helvetica 75 Bold" pitchFamily="34" charset="0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5484813" y="6138863"/>
            <a:ext cx="303053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879" tIns="40439" rIns="80879" bIns="40439">
            <a:spAutoFit/>
          </a:bodyPr>
          <a:lstStyle>
            <a:lvl1pPr defTabSz="8080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03225" indent="1588" defTabSz="8080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08038" defTabSz="8080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11263" indent="1588" defTabSz="8080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16075" indent="1588" defTabSz="8080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073275" indent="1588" defTabSz="808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30475" indent="1588" defTabSz="808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987675" indent="1588" defTabSz="808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44875" indent="1588" defTabSz="808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200">
                <a:solidFill>
                  <a:srgbClr val="000000"/>
                </a:solidFill>
                <a:latin typeface="Times New Roman" pitchFamily="18" charset="0"/>
              </a:rPr>
              <a:t>Nach R. Kurzweil, Homo sapiens 2000, S. 168</a:t>
            </a:r>
          </a:p>
        </p:txBody>
      </p:sp>
    </p:spTree>
    <p:extLst>
      <p:ext uri="{BB962C8B-B14F-4D97-AF65-F5344CB8AC3E}">
        <p14:creationId xmlns:p14="http://schemas.microsoft.com/office/powerpoint/2010/main" val="6441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Text Box 2"/>
          <p:cNvSpPr txBox="1">
            <a:spLocks noChangeArrowheads="1"/>
          </p:cNvSpPr>
          <p:nvPr/>
        </p:nvSpPr>
        <p:spPr bwMode="auto">
          <a:xfrm>
            <a:off x="0" y="609407"/>
            <a:ext cx="9144000" cy="45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33" tIns="44267" rIns="88533" bIns="44267">
            <a:spAutoFit/>
          </a:bodyPr>
          <a:lstStyle>
            <a:lvl1pPr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0063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01713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01775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01838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59038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38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3438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0638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300">
              <a:solidFill>
                <a:srgbClr val="000000"/>
              </a:solidFill>
            </a:endParaRPr>
          </a:p>
        </p:txBody>
      </p:sp>
      <p:sp>
        <p:nvSpPr>
          <p:cNvPr id="564227" name="Text Box 3"/>
          <p:cNvSpPr txBox="1">
            <a:spLocks noChangeArrowheads="1"/>
          </p:cNvSpPr>
          <p:nvPr/>
        </p:nvSpPr>
        <p:spPr bwMode="auto">
          <a:xfrm>
            <a:off x="0" y="651686"/>
            <a:ext cx="9144000" cy="92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428" tIns="44267" rIns="17428" bIns="44267">
            <a:spAutoFit/>
          </a:bodyPr>
          <a:lstStyle>
            <a:lvl1pPr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0063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01713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01775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01838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59038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38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3438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0638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000" b="1" dirty="0" smtClean="0">
                <a:solidFill>
                  <a:srgbClr val="2760A5"/>
                </a:solidFill>
                <a:latin typeface="TUM Neue Helvetica 75 Bold" pitchFamily="34" charset="0"/>
              </a:rPr>
              <a:t>Von “More Moore” </a:t>
            </a:r>
            <a:r>
              <a:rPr lang="en-US" sz="3000" b="1" dirty="0" err="1" smtClean="0">
                <a:solidFill>
                  <a:srgbClr val="2760A5"/>
                </a:solidFill>
                <a:latin typeface="TUM Neue Helvetica 75 Bold" pitchFamily="34" charset="0"/>
              </a:rPr>
              <a:t>zu</a:t>
            </a:r>
            <a:endParaRPr lang="en-US" sz="3000" b="1" dirty="0" smtClean="0">
              <a:solidFill>
                <a:srgbClr val="2760A5"/>
              </a:solidFill>
              <a:latin typeface="TUM Neue Helvetica 75 Bold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3000" b="1" dirty="0" smtClean="0">
                <a:solidFill>
                  <a:srgbClr val="2760A5"/>
                </a:solidFill>
                <a:latin typeface="TUM Neue Helvetica 75 Bold" pitchFamily="34" charset="0"/>
              </a:rPr>
              <a:t> “More-than-Moore” </a:t>
            </a:r>
            <a:r>
              <a:rPr lang="en-US" sz="3000" b="1" dirty="0" err="1" smtClean="0">
                <a:solidFill>
                  <a:srgbClr val="2760A5"/>
                </a:solidFill>
                <a:latin typeface="TUM Neue Helvetica 75 Bold" pitchFamily="34" charset="0"/>
              </a:rPr>
              <a:t>Technologien</a:t>
            </a:r>
            <a:endParaRPr lang="en-US" sz="3000" b="1" dirty="0">
              <a:solidFill>
                <a:srgbClr val="2760A5"/>
              </a:solidFill>
              <a:latin typeface="TUM Neue Helvetica 75 Bold" pitchFamily="34" charset="0"/>
            </a:endParaRPr>
          </a:p>
        </p:txBody>
      </p:sp>
      <p:sp>
        <p:nvSpPr>
          <p:cNvPr id="564228" name="Text Box 4"/>
          <p:cNvSpPr txBox="1">
            <a:spLocks noChangeArrowheads="1"/>
          </p:cNvSpPr>
          <p:nvPr/>
        </p:nvSpPr>
        <p:spPr bwMode="auto">
          <a:xfrm>
            <a:off x="-51799" y="4937973"/>
            <a:ext cx="9247597" cy="132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8533" tIns="44267" rIns="88533" bIns="44267">
            <a:spAutoFit/>
          </a:bodyPr>
          <a:lstStyle>
            <a:lvl1pPr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0063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01713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01775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01838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59038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38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3438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0638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Informationstechnologie</a:t>
            </a:r>
            <a:r>
              <a:rPr lang="en-US" sz="20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zielt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dann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 auf </a:t>
            </a:r>
            <a:r>
              <a:rPr lang="en-US" sz="20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biologisch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inspirierte</a:t>
            </a:r>
            <a:r>
              <a:rPr lang="en-US" sz="20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Prozessoren</a:t>
            </a:r>
            <a:r>
              <a:rPr lang="en-US" sz="20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und </a:t>
            </a:r>
            <a:r>
              <a:rPr lang="en-US" sz="20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Netzwerke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  der </a:t>
            </a:r>
            <a:r>
              <a:rPr lang="en-US" sz="20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Nanoelectronik</a:t>
            </a:r>
            <a:r>
              <a:rPr lang="en-US" sz="20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mit</a:t>
            </a:r>
            <a:r>
              <a:rPr lang="en-US" sz="20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Sensoren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, </a:t>
            </a:r>
            <a:r>
              <a:rPr lang="en-US" sz="20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Aktuatoren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, </a:t>
            </a:r>
            <a:r>
              <a:rPr lang="en-US" sz="2000" b="1" dirty="0">
                <a:solidFill>
                  <a:srgbClr val="000000"/>
                </a:solidFill>
                <a:latin typeface="TUM Neue Helvetica 75 Bold" pitchFamily="34" charset="0"/>
              </a:rPr>
              <a:t>u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nd </a:t>
            </a:r>
            <a:r>
              <a:rPr lang="en-US" sz="20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Biochips,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 um </a:t>
            </a:r>
            <a:r>
              <a:rPr lang="en-US" sz="20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soziotechnische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Systeme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 (Automobile, </a:t>
            </a:r>
            <a:r>
              <a:rPr lang="en-US" sz="20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komplexe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lnfrastrukturen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 etc.) </a:t>
            </a:r>
            <a:r>
              <a:rPr lang="en-US" sz="20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zu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ermöglichen</a:t>
            </a:r>
            <a:r>
              <a:rPr lang="en-US" sz="2000" b="1" dirty="0" smtClean="0">
                <a:solidFill>
                  <a:srgbClr val="000000"/>
                </a:solidFill>
                <a:latin typeface="TUM Neue Helvetica 75 Bold" pitchFamily="34" charset="0"/>
              </a:rPr>
              <a:t>.</a:t>
            </a:r>
            <a:endParaRPr lang="en-US" sz="2000" b="1" dirty="0">
              <a:solidFill>
                <a:srgbClr val="000000"/>
              </a:solidFill>
              <a:latin typeface="TUM Neue Helvetica 75 Bold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148062" y="1844824"/>
            <a:ext cx="39734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i="1" dirty="0" smtClean="0">
                <a:solidFill>
                  <a:srgbClr val="000000"/>
                </a:solidFill>
              </a:rPr>
              <a:t>Moores Gesetz </a:t>
            </a:r>
            <a:r>
              <a:rPr lang="de-DE" sz="2000" b="1" dirty="0" smtClean="0">
                <a:solidFill>
                  <a:srgbClr val="000000"/>
                </a:solidFill>
              </a:rPr>
              <a:t>erreicht in den 2020er Jahren die </a:t>
            </a:r>
            <a:r>
              <a:rPr lang="de-DE" sz="2000" b="1" i="1" dirty="0" smtClean="0">
                <a:solidFill>
                  <a:srgbClr val="000000"/>
                </a:solidFill>
              </a:rPr>
              <a:t>Grenzen atomarer Skalierung</a:t>
            </a:r>
            <a:r>
              <a:rPr lang="de-DE" sz="2000" b="1" dirty="0" smtClean="0">
                <a:solidFill>
                  <a:srgbClr val="000000"/>
                </a:solidFill>
              </a:rPr>
              <a:t>. </a:t>
            </a:r>
            <a:r>
              <a:rPr lang="de-DE" sz="2000" b="1" i="1" dirty="0" smtClean="0">
                <a:solidFill>
                  <a:srgbClr val="000000"/>
                </a:solidFill>
              </a:rPr>
              <a:t>Traditionelle Halbleitertechnologie</a:t>
            </a:r>
            <a:r>
              <a:rPr lang="de-DE" sz="2000" b="1" dirty="0" smtClean="0">
                <a:solidFill>
                  <a:srgbClr val="000000"/>
                </a:solidFill>
              </a:rPr>
              <a:t> (CMOS) wird in der </a:t>
            </a:r>
            <a:r>
              <a:rPr lang="de-DE" sz="2000" b="1" i="1" dirty="0" smtClean="0">
                <a:solidFill>
                  <a:srgbClr val="000000"/>
                </a:solidFill>
              </a:rPr>
              <a:t>„More-</a:t>
            </a:r>
            <a:r>
              <a:rPr lang="de-DE" sz="2000" b="1" i="1" dirty="0" err="1" smtClean="0">
                <a:solidFill>
                  <a:srgbClr val="000000"/>
                </a:solidFill>
              </a:rPr>
              <a:t>than</a:t>
            </a:r>
            <a:r>
              <a:rPr lang="de-DE" sz="2000" b="1" i="1" dirty="0" smtClean="0">
                <a:solidFill>
                  <a:srgbClr val="000000"/>
                </a:solidFill>
              </a:rPr>
              <a:t>-Moore“</a:t>
            </a:r>
            <a:r>
              <a:rPr lang="de-DE" sz="2000" b="1" dirty="0" smtClean="0">
                <a:solidFill>
                  <a:srgbClr val="000000"/>
                </a:solidFill>
              </a:rPr>
              <a:t> </a:t>
            </a:r>
            <a:r>
              <a:rPr lang="de-DE" sz="2000" b="1" i="1" smtClean="0">
                <a:solidFill>
                  <a:srgbClr val="000000"/>
                </a:solidFill>
              </a:rPr>
              <a:t>Technologie </a:t>
            </a:r>
            <a:r>
              <a:rPr lang="de-DE" sz="2000" b="1" smtClean="0">
                <a:solidFill>
                  <a:srgbClr val="000000"/>
                </a:solidFill>
              </a:rPr>
              <a:t>mit </a:t>
            </a:r>
            <a:r>
              <a:rPr lang="de-DE" sz="2000" b="1" i="1" dirty="0" smtClean="0">
                <a:solidFill>
                  <a:srgbClr val="000000"/>
                </a:solidFill>
              </a:rPr>
              <a:t>analog/</a:t>
            </a:r>
            <a:r>
              <a:rPr lang="de-DE" sz="2000" b="1" i="1" dirty="0" err="1" smtClean="0">
                <a:solidFill>
                  <a:srgbClr val="000000"/>
                </a:solidFill>
              </a:rPr>
              <a:t>mixed</a:t>
            </a:r>
            <a:r>
              <a:rPr lang="de-DE" sz="2000" b="1" i="1" dirty="0" smtClean="0">
                <a:solidFill>
                  <a:srgbClr val="000000"/>
                </a:solidFill>
              </a:rPr>
              <a:t> </a:t>
            </a:r>
            <a:r>
              <a:rPr lang="de-DE" sz="2000" b="1" i="1" dirty="0">
                <a:solidFill>
                  <a:srgbClr val="000000"/>
                </a:solidFill>
              </a:rPr>
              <a:t>S</a:t>
            </a:r>
            <a:r>
              <a:rPr lang="de-DE" sz="2000" b="1" i="1" dirty="0" smtClean="0">
                <a:solidFill>
                  <a:srgbClr val="000000"/>
                </a:solidFill>
              </a:rPr>
              <a:t>ignals</a:t>
            </a:r>
            <a:r>
              <a:rPr lang="de-DE" sz="2000" b="1" dirty="0">
                <a:solidFill>
                  <a:srgbClr val="000000"/>
                </a:solidFill>
              </a:rPr>
              <a:t>,</a:t>
            </a:r>
            <a:r>
              <a:rPr lang="de-DE" sz="2000" b="1" dirty="0" smtClean="0">
                <a:solidFill>
                  <a:srgbClr val="000000"/>
                </a:solidFill>
              </a:rPr>
              <a:t> </a:t>
            </a:r>
            <a:r>
              <a:rPr lang="de-DE" sz="2000" b="1" i="1" dirty="0" err="1">
                <a:solidFill>
                  <a:srgbClr val="000000"/>
                </a:solidFill>
              </a:rPr>
              <a:t>B</a:t>
            </a:r>
            <a:r>
              <a:rPr lang="de-DE" sz="2000" b="1" i="1" dirty="0" err="1" smtClean="0">
                <a:solidFill>
                  <a:srgbClr val="000000"/>
                </a:solidFill>
              </a:rPr>
              <a:t>iochips</a:t>
            </a:r>
            <a:r>
              <a:rPr lang="de-DE" sz="2000" b="1" dirty="0" smtClean="0">
                <a:solidFill>
                  <a:srgbClr val="000000"/>
                </a:solidFill>
              </a:rPr>
              <a:t>, und </a:t>
            </a:r>
            <a:r>
              <a:rPr lang="de-DE" sz="2000" b="1" i="1" dirty="0" smtClean="0">
                <a:solidFill>
                  <a:srgbClr val="000000"/>
                </a:solidFill>
              </a:rPr>
              <a:t>Sensortechnologie</a:t>
            </a:r>
            <a:r>
              <a:rPr lang="de-DE" sz="2000" b="1" dirty="0" smtClean="0">
                <a:solidFill>
                  <a:srgbClr val="000000"/>
                </a:solidFill>
              </a:rPr>
              <a:t> integriert.</a:t>
            </a:r>
            <a:endParaRPr lang="de-DE" sz="2000" b="1" dirty="0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599416"/>
            <a:ext cx="4643561" cy="333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5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2mtr37y39tpbu.cloudfront.net/wp-content/uploads/2013/10/Infographic-Deloitte-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3" y="1290137"/>
            <a:ext cx="9144000" cy="293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9439" y="764704"/>
            <a:ext cx="9089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70C0"/>
                </a:solidFill>
              </a:rPr>
              <a:t>Von exponentieller Technologie zu exponentiellen Firmen</a:t>
            </a:r>
            <a:endParaRPr lang="de-DE" sz="2800" b="1" dirty="0">
              <a:solidFill>
                <a:srgbClr val="0070C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-541" y="4229964"/>
            <a:ext cx="92541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i="1" dirty="0" smtClean="0">
                <a:solidFill>
                  <a:srgbClr val="000000"/>
                </a:solidFill>
              </a:rPr>
              <a:t>Exponentiell</a:t>
            </a:r>
            <a:r>
              <a:rPr lang="de-DE" sz="2000" b="1" dirty="0" smtClean="0">
                <a:solidFill>
                  <a:srgbClr val="000000"/>
                </a:solidFill>
              </a:rPr>
              <a:t> sich </a:t>
            </a:r>
            <a:r>
              <a:rPr lang="de-DE" sz="2000" b="1" i="1" dirty="0" smtClean="0">
                <a:solidFill>
                  <a:srgbClr val="000000"/>
                </a:solidFill>
              </a:rPr>
              <a:t>beschleunigende Technologien </a:t>
            </a:r>
            <a:r>
              <a:rPr lang="de-DE" sz="2000" b="1" dirty="0" smtClean="0">
                <a:solidFill>
                  <a:srgbClr val="000000"/>
                </a:solidFill>
              </a:rPr>
              <a:t>führen zu </a:t>
            </a:r>
            <a:r>
              <a:rPr lang="de-DE" sz="2000" b="1" i="1" dirty="0" smtClean="0">
                <a:solidFill>
                  <a:srgbClr val="000000"/>
                </a:solidFill>
              </a:rPr>
              <a:t>exponentiell </a:t>
            </a:r>
            <a:r>
              <a:rPr lang="de-DE" sz="2000" b="1" dirty="0" smtClean="0">
                <a:solidFill>
                  <a:srgbClr val="000000"/>
                </a:solidFill>
              </a:rPr>
              <a:t> </a:t>
            </a:r>
            <a:r>
              <a:rPr lang="de-DE" sz="2000" b="1" i="1" dirty="0" smtClean="0">
                <a:solidFill>
                  <a:srgbClr val="000000"/>
                </a:solidFill>
              </a:rPr>
              <a:t>wachsenden</a:t>
            </a:r>
            <a:r>
              <a:rPr lang="de-DE" sz="2000" b="1" dirty="0" smtClean="0">
                <a:solidFill>
                  <a:srgbClr val="000000"/>
                </a:solidFill>
              </a:rPr>
              <a:t> </a:t>
            </a:r>
            <a:r>
              <a:rPr lang="de-DE" sz="2000" b="1" i="1" dirty="0" smtClean="0">
                <a:solidFill>
                  <a:srgbClr val="000000"/>
                </a:solidFill>
              </a:rPr>
              <a:t>Firmen der Informationstechnologie </a:t>
            </a:r>
            <a:r>
              <a:rPr lang="de-DE" sz="2000" b="1" dirty="0" smtClean="0">
                <a:solidFill>
                  <a:srgbClr val="000000"/>
                </a:solidFill>
              </a:rPr>
              <a:t>(z.B. Google)</a:t>
            </a:r>
            <a:r>
              <a:rPr lang="de-DE" sz="2000" dirty="0" smtClean="0">
                <a:solidFill>
                  <a:srgbClr val="000000"/>
                </a:solidFill>
              </a:rPr>
              <a:t>. </a:t>
            </a:r>
            <a:r>
              <a:rPr lang="de-DE" sz="2000" b="1" dirty="0" smtClean="0">
                <a:solidFill>
                  <a:srgbClr val="000000"/>
                </a:solidFill>
              </a:rPr>
              <a:t>Sie </a:t>
            </a:r>
            <a:r>
              <a:rPr lang="de-DE" sz="2000" b="1" i="1" dirty="0" smtClean="0">
                <a:solidFill>
                  <a:srgbClr val="000000"/>
                </a:solidFill>
              </a:rPr>
              <a:t>schlucken klassische Firmen zur Herstellung physischer Ausrüstung</a:t>
            </a:r>
            <a:r>
              <a:rPr lang="de-DE" sz="2000" b="1" dirty="0" smtClean="0">
                <a:solidFill>
                  <a:srgbClr val="000000"/>
                </a:solidFill>
              </a:rPr>
              <a:t>: </a:t>
            </a:r>
            <a:r>
              <a:rPr lang="de-DE" sz="2000" b="1" smtClean="0">
                <a:solidFill>
                  <a:srgbClr val="000000"/>
                </a:solidFill>
              </a:rPr>
              <a:t>z.B. </a:t>
            </a:r>
            <a:r>
              <a:rPr lang="de-DE" sz="2000" b="1" dirty="0" smtClean="0">
                <a:solidFill>
                  <a:srgbClr val="000000"/>
                </a:solidFill>
              </a:rPr>
              <a:t>Kameras, Fotographien, Automobile reduzieren sich auf Apps und </a:t>
            </a:r>
            <a:r>
              <a:rPr lang="de-DE" sz="2000" b="1" dirty="0">
                <a:solidFill>
                  <a:srgbClr val="000000"/>
                </a:solidFill>
              </a:rPr>
              <a:t>S</a:t>
            </a:r>
            <a:r>
              <a:rPr lang="de-DE" sz="2000" b="1" dirty="0" smtClean="0">
                <a:solidFill>
                  <a:srgbClr val="000000"/>
                </a:solidFill>
              </a:rPr>
              <a:t>oftware (</a:t>
            </a:r>
            <a:r>
              <a:rPr lang="de-DE" sz="2000" b="1" dirty="0">
                <a:solidFill>
                  <a:srgbClr val="000000"/>
                </a:solidFill>
              </a:rPr>
              <a:t>u</a:t>
            </a:r>
            <a:r>
              <a:rPr lang="de-DE" sz="2000" b="1" dirty="0" smtClean="0">
                <a:solidFill>
                  <a:srgbClr val="000000"/>
                </a:solidFill>
              </a:rPr>
              <a:t>nd ihre </a:t>
            </a:r>
            <a:r>
              <a:rPr lang="de-DE" sz="2000" b="1" i="1" dirty="0" smtClean="0">
                <a:solidFill>
                  <a:srgbClr val="000000"/>
                </a:solidFill>
              </a:rPr>
              <a:t>Firmen verschwinden</a:t>
            </a:r>
            <a:r>
              <a:rPr lang="de-DE" sz="2000" b="1" dirty="0" smtClean="0">
                <a:solidFill>
                  <a:srgbClr val="000000"/>
                </a:solidFill>
              </a:rPr>
              <a:t>). </a:t>
            </a:r>
            <a:r>
              <a:rPr lang="de-DE" sz="2000" b="1" i="1" dirty="0" smtClean="0">
                <a:solidFill>
                  <a:srgbClr val="000000"/>
                </a:solidFill>
              </a:rPr>
              <a:t>Produktivität</a:t>
            </a:r>
            <a:r>
              <a:rPr lang="de-DE" sz="2000" b="1" dirty="0" smtClean="0">
                <a:solidFill>
                  <a:srgbClr val="000000"/>
                </a:solidFill>
              </a:rPr>
              <a:t> ist </a:t>
            </a:r>
            <a:r>
              <a:rPr lang="de-DE" sz="2000" b="1" i="1" dirty="0" smtClean="0">
                <a:solidFill>
                  <a:srgbClr val="000000"/>
                </a:solidFill>
              </a:rPr>
              <a:t>nicht länger </a:t>
            </a:r>
            <a:r>
              <a:rPr lang="de-DE" sz="2000" b="1" dirty="0" smtClean="0">
                <a:solidFill>
                  <a:srgbClr val="000000"/>
                </a:solidFill>
              </a:rPr>
              <a:t>eine </a:t>
            </a:r>
            <a:r>
              <a:rPr lang="de-DE" sz="2000" b="1" i="1" dirty="0" smtClean="0">
                <a:solidFill>
                  <a:srgbClr val="000000"/>
                </a:solidFill>
              </a:rPr>
              <a:t>lineare </a:t>
            </a:r>
            <a:r>
              <a:rPr lang="de-DE" sz="2000" b="1" i="1" dirty="0">
                <a:solidFill>
                  <a:srgbClr val="000000"/>
                </a:solidFill>
              </a:rPr>
              <a:t>F</a:t>
            </a:r>
            <a:r>
              <a:rPr lang="de-DE" sz="2000" b="1" i="1" dirty="0" smtClean="0">
                <a:solidFill>
                  <a:srgbClr val="000000"/>
                </a:solidFill>
              </a:rPr>
              <a:t>unktion menschlichen</a:t>
            </a:r>
            <a:r>
              <a:rPr lang="de-DE" sz="2000" b="1" dirty="0" smtClean="0">
                <a:solidFill>
                  <a:srgbClr val="000000"/>
                </a:solidFill>
              </a:rPr>
              <a:t> </a:t>
            </a:r>
            <a:r>
              <a:rPr lang="de-DE" sz="2000" b="1" i="1" dirty="0" smtClean="0">
                <a:solidFill>
                  <a:srgbClr val="000000"/>
                </a:solidFill>
              </a:rPr>
              <a:t>Einsatzes</a:t>
            </a:r>
            <a:r>
              <a:rPr lang="de-DE" sz="2000" b="1" dirty="0" smtClean="0">
                <a:solidFill>
                  <a:srgbClr val="000000"/>
                </a:solidFill>
              </a:rPr>
              <a:t>.  </a:t>
            </a:r>
            <a:r>
              <a:rPr lang="de-DE" sz="2000" b="1" i="1" dirty="0" smtClean="0">
                <a:solidFill>
                  <a:srgbClr val="000000"/>
                </a:solidFill>
              </a:rPr>
              <a:t>Netze</a:t>
            </a:r>
            <a:r>
              <a:rPr lang="de-DE" sz="2000" b="1" dirty="0" smtClean="0">
                <a:solidFill>
                  <a:srgbClr val="000000"/>
                </a:solidFill>
              </a:rPr>
              <a:t> und </a:t>
            </a:r>
            <a:r>
              <a:rPr lang="de-DE" sz="2000" b="1" i="1" dirty="0">
                <a:solidFill>
                  <a:srgbClr val="000000"/>
                </a:solidFill>
              </a:rPr>
              <a:t>A</a:t>
            </a:r>
            <a:r>
              <a:rPr lang="de-DE" sz="2000" b="1" i="1" dirty="0" smtClean="0">
                <a:solidFill>
                  <a:srgbClr val="000000"/>
                </a:solidFill>
              </a:rPr>
              <a:t>utomatisierung</a:t>
            </a:r>
            <a:r>
              <a:rPr lang="de-DE" sz="2000" b="1" dirty="0" smtClean="0">
                <a:solidFill>
                  <a:srgbClr val="000000"/>
                </a:solidFill>
              </a:rPr>
              <a:t> führen zu </a:t>
            </a:r>
            <a:r>
              <a:rPr lang="de-DE" sz="2000" b="1" i="1" dirty="0" smtClean="0">
                <a:solidFill>
                  <a:srgbClr val="000000"/>
                </a:solidFill>
              </a:rPr>
              <a:t>exponentieller</a:t>
            </a:r>
            <a:r>
              <a:rPr lang="de-DE" sz="2000" b="1" dirty="0" smtClean="0">
                <a:solidFill>
                  <a:srgbClr val="000000"/>
                </a:solidFill>
              </a:rPr>
              <a:t>  („</a:t>
            </a:r>
            <a:r>
              <a:rPr lang="de-DE" sz="2000" b="1" i="1" dirty="0" smtClean="0">
                <a:solidFill>
                  <a:srgbClr val="000000"/>
                </a:solidFill>
              </a:rPr>
              <a:t>nichtlinearer </a:t>
            </a:r>
            <a:r>
              <a:rPr lang="de-DE" sz="2000" b="1" dirty="0" smtClean="0">
                <a:solidFill>
                  <a:srgbClr val="000000"/>
                </a:solidFill>
              </a:rPr>
              <a:t>“) </a:t>
            </a:r>
            <a:r>
              <a:rPr lang="de-DE" sz="2000" b="1" i="1" dirty="0" smtClean="0">
                <a:solidFill>
                  <a:srgbClr val="000000"/>
                </a:solidFill>
              </a:rPr>
              <a:t>Beschleunigung</a:t>
            </a:r>
            <a:r>
              <a:rPr lang="de-DE" sz="2000" b="1" dirty="0" smtClean="0">
                <a:solidFill>
                  <a:srgbClr val="000000"/>
                </a:solidFill>
              </a:rPr>
              <a:t>. </a:t>
            </a:r>
            <a:endParaRPr lang="de-DE" sz="20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 bwMode="auto">
          <a:xfrm>
            <a:off x="1043608" y="1875167"/>
            <a:ext cx="8136904" cy="40021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1043608" y="2708920"/>
            <a:ext cx="5544616" cy="316835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1043608" y="3429000"/>
            <a:ext cx="3672408" cy="244827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1043608" y="4149080"/>
            <a:ext cx="1800200" cy="172819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214282" y="692696"/>
            <a:ext cx="8313375" cy="52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733" tIns="42399" rIns="40733" bIns="42399" anchor="ctr">
            <a:spAutoFit/>
          </a:bodyPr>
          <a:lstStyle/>
          <a:p>
            <a:pPr algn="ctr" defTabSz="842486">
              <a:lnSpc>
                <a:spcPct val="90000"/>
              </a:lnSpc>
            </a:pPr>
            <a:r>
              <a:rPr lang="de-DE" sz="3200" b="1" dirty="0" smtClean="0">
                <a:solidFill>
                  <a:srgbClr val="2760A5"/>
                </a:solidFill>
                <a:latin typeface="Arial" pitchFamily="34" charset="0"/>
                <a:cs typeface="Arial" pitchFamily="34" charset="0"/>
              </a:rPr>
              <a:t>Die Evolution der Big Data Welt</a:t>
            </a:r>
            <a:endParaRPr lang="de-DE" sz="3200" b="1" dirty="0">
              <a:solidFill>
                <a:srgbClr val="2760A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4282" y="1124744"/>
            <a:ext cx="9001092" cy="75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794" tIns="42399" rIns="84794" bIns="42399">
            <a:spAutoFit/>
          </a:bodyPr>
          <a:lstStyle/>
          <a:p>
            <a:pPr defTabSz="842486">
              <a:lnSpc>
                <a:spcPct val="90000"/>
              </a:lnSpc>
            </a:pPr>
            <a:r>
              <a:rPr lang="de-DE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Wachsende Datenvielfalt und Komplexität</a:t>
            </a:r>
          </a:p>
          <a:p>
            <a:pPr defTabSz="842486">
              <a:lnSpc>
                <a:spcPct val="90000"/>
              </a:lnSpc>
            </a:pPr>
            <a:r>
              <a:rPr lang="de-DE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ERP = Entropie-</a:t>
            </a:r>
            <a:r>
              <a:rPr lang="de-DE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Resource</a:t>
            </a:r>
            <a:r>
              <a:rPr lang="de-DE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de-DE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lanning</a:t>
            </a:r>
            <a:r>
              <a:rPr lang="de-DE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de-DE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Unternehmensressourcenplanung</a:t>
            </a:r>
            <a:r>
              <a:rPr lang="de-DE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defTabSz="842486">
              <a:lnSpc>
                <a:spcPct val="90000"/>
              </a:lnSpc>
            </a:pPr>
            <a:r>
              <a:rPr lang="de-DE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CRM = </a:t>
            </a:r>
            <a:r>
              <a:rPr lang="de-DE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Costumer</a:t>
            </a:r>
            <a:r>
              <a:rPr lang="de-DE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Relationship</a:t>
            </a:r>
            <a:r>
              <a:rPr lang="de-DE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Management (</a:t>
            </a:r>
            <a:r>
              <a:rPr lang="de-DE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Kundenbeziehungsmanagement</a:t>
            </a:r>
            <a:r>
              <a:rPr lang="de-DE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de-DE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feil nach rechts 2"/>
          <p:cNvSpPr/>
          <p:nvPr/>
        </p:nvSpPr>
        <p:spPr bwMode="auto">
          <a:xfrm>
            <a:off x="1043608" y="5904656"/>
            <a:ext cx="7992888" cy="908720"/>
          </a:xfrm>
          <a:prstGeom prst="rightArrow">
            <a:avLst/>
          </a:prstGeom>
          <a:gradFill>
            <a:gsLst>
              <a:gs pos="10000">
                <a:schemeClr val="accent2"/>
              </a:gs>
              <a:gs pos="6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5" name="Pfeil nach oben 4"/>
          <p:cNvSpPr/>
          <p:nvPr/>
        </p:nvSpPr>
        <p:spPr bwMode="auto">
          <a:xfrm>
            <a:off x="72008" y="1916832"/>
            <a:ext cx="863080" cy="3960440"/>
          </a:xfrm>
          <a:prstGeom prst="upArrow">
            <a:avLst/>
          </a:prstGeom>
          <a:gradFill>
            <a:gsLst>
              <a:gs pos="10000">
                <a:schemeClr val="accent1">
                  <a:lumMod val="75000"/>
                </a:schemeClr>
              </a:gs>
              <a:gs pos="6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3608" y="4249604"/>
            <a:ext cx="244827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FFFF"/>
                </a:solidFill>
              </a:rPr>
              <a:t>ERP</a:t>
            </a:r>
          </a:p>
          <a:p>
            <a:r>
              <a:rPr lang="de-DE" sz="1600" b="1" dirty="0" smtClean="0">
                <a:solidFill>
                  <a:srgbClr val="FFFFFF"/>
                </a:solidFill>
              </a:rPr>
              <a:t>Kaufdetails</a:t>
            </a:r>
          </a:p>
          <a:p>
            <a:r>
              <a:rPr lang="de-DE" sz="1600" b="1" dirty="0" smtClean="0">
                <a:solidFill>
                  <a:srgbClr val="FFFFFF"/>
                </a:solidFill>
              </a:rPr>
              <a:t>Zahlungsangaben</a:t>
            </a:r>
          </a:p>
          <a:p>
            <a:r>
              <a:rPr lang="de-DE" sz="1600" b="1" dirty="0">
                <a:solidFill>
                  <a:srgbClr val="FFFFFF"/>
                </a:solidFill>
              </a:rPr>
              <a:t>e</a:t>
            </a:r>
            <a:r>
              <a:rPr lang="de-DE" sz="1600" b="1" dirty="0" smtClean="0">
                <a:solidFill>
                  <a:srgbClr val="FFFFFF"/>
                </a:solidFill>
              </a:rPr>
              <a:t>tc.</a:t>
            </a:r>
            <a:endParaRPr lang="de-DE" sz="1600" b="1" dirty="0">
              <a:solidFill>
                <a:srgbClr val="FFFFFF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915816" y="3833753"/>
            <a:ext cx="244827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de-DE" sz="1600" b="1" dirty="0" smtClean="0">
              <a:solidFill>
                <a:srgbClr val="FFFFFF"/>
              </a:solidFill>
            </a:endParaRPr>
          </a:p>
          <a:p>
            <a:r>
              <a:rPr lang="de-DE" sz="1600" b="1" dirty="0" smtClean="0">
                <a:solidFill>
                  <a:srgbClr val="FFFFFF"/>
                </a:solidFill>
              </a:rPr>
              <a:t>Segmentierung</a:t>
            </a:r>
          </a:p>
          <a:p>
            <a:r>
              <a:rPr lang="de-DE" sz="1600" b="1" dirty="0" smtClean="0">
                <a:solidFill>
                  <a:srgbClr val="FFFFFF"/>
                </a:solidFill>
              </a:rPr>
              <a:t>Angebote (Details)</a:t>
            </a:r>
          </a:p>
          <a:p>
            <a:r>
              <a:rPr lang="de-DE" sz="1600" b="1" dirty="0" smtClean="0">
                <a:solidFill>
                  <a:srgbClr val="FFFFFF"/>
                </a:solidFill>
              </a:rPr>
              <a:t>Kundenkontakte</a:t>
            </a:r>
          </a:p>
          <a:p>
            <a:r>
              <a:rPr lang="de-DE" sz="1600" b="1" dirty="0">
                <a:solidFill>
                  <a:srgbClr val="FFFFFF"/>
                </a:solidFill>
              </a:rPr>
              <a:t>e</a:t>
            </a:r>
            <a:r>
              <a:rPr lang="de-DE" sz="1600" b="1" dirty="0" smtClean="0">
                <a:solidFill>
                  <a:srgbClr val="FFFFFF"/>
                </a:solidFill>
              </a:rPr>
              <a:t>tc.</a:t>
            </a:r>
            <a:endParaRPr lang="de-DE" sz="1600" b="1" dirty="0">
              <a:solidFill>
                <a:srgbClr val="FFFFFF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187624" y="2708920"/>
            <a:ext cx="244827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0000"/>
                </a:solidFill>
              </a:rPr>
              <a:t>Web Logs</a:t>
            </a:r>
          </a:p>
          <a:p>
            <a:r>
              <a:rPr lang="de-DE" sz="1600" b="1" dirty="0" smtClean="0">
                <a:solidFill>
                  <a:srgbClr val="000000"/>
                </a:solidFill>
              </a:rPr>
              <a:t>Angebote</a:t>
            </a:r>
            <a:endParaRPr lang="de-DE" sz="1600" b="1" dirty="0">
              <a:solidFill>
                <a:srgbClr val="00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716016" y="3113673"/>
            <a:ext cx="244827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0000"/>
                </a:solidFill>
              </a:rPr>
              <a:t>A/B Test</a:t>
            </a:r>
          </a:p>
          <a:p>
            <a:r>
              <a:rPr lang="de-DE" sz="1600" b="1" dirty="0" smtClean="0">
                <a:solidFill>
                  <a:srgbClr val="000000"/>
                </a:solidFill>
              </a:rPr>
              <a:t>Dynamische Preise</a:t>
            </a:r>
          </a:p>
          <a:p>
            <a:r>
              <a:rPr lang="de-DE" sz="1600" b="1" dirty="0" smtClean="0">
                <a:solidFill>
                  <a:srgbClr val="000000"/>
                </a:solidFill>
              </a:rPr>
              <a:t>Netzwerke</a:t>
            </a:r>
          </a:p>
          <a:p>
            <a:r>
              <a:rPr lang="de-DE" sz="1600" b="1" dirty="0" smtClean="0">
                <a:solidFill>
                  <a:srgbClr val="000000"/>
                </a:solidFill>
              </a:rPr>
              <a:t>Suchmarkt</a:t>
            </a:r>
          </a:p>
          <a:p>
            <a:r>
              <a:rPr lang="de-DE" sz="1600" b="1" dirty="0" smtClean="0">
                <a:solidFill>
                  <a:srgbClr val="000000"/>
                </a:solidFill>
              </a:rPr>
              <a:t>Verhaltensspuren</a:t>
            </a:r>
            <a:endParaRPr lang="de-DE" sz="1600" b="1" dirty="0">
              <a:solidFill>
                <a:srgbClr val="00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411760" y="1916832"/>
            <a:ext cx="230425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0000"/>
                </a:solidFill>
              </a:rPr>
              <a:t>Sensoren (RFID)</a:t>
            </a:r>
          </a:p>
          <a:p>
            <a:r>
              <a:rPr lang="de-DE" sz="1600" b="1" dirty="0" smtClean="0">
                <a:solidFill>
                  <a:srgbClr val="000000"/>
                </a:solidFill>
              </a:rPr>
              <a:t>Mobiles Netz</a:t>
            </a:r>
          </a:p>
          <a:p>
            <a:r>
              <a:rPr lang="de-DE" sz="1600" b="1" dirty="0" smtClean="0">
                <a:solidFill>
                  <a:srgbClr val="000000"/>
                </a:solidFill>
              </a:rPr>
              <a:t>Klickströme</a:t>
            </a:r>
            <a:endParaRPr lang="de-DE" sz="1600" b="1" dirty="0">
              <a:solidFill>
                <a:srgbClr val="00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660232" y="1988840"/>
            <a:ext cx="273630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0000"/>
                </a:solidFill>
              </a:rPr>
              <a:t>Nutzererzeugte Inhalte</a:t>
            </a:r>
          </a:p>
          <a:p>
            <a:r>
              <a:rPr lang="de-DE" sz="1600" b="1" dirty="0" smtClean="0">
                <a:solidFill>
                  <a:srgbClr val="000000"/>
                </a:solidFill>
              </a:rPr>
              <a:t>Soziale Interaktionen</a:t>
            </a:r>
          </a:p>
          <a:p>
            <a:r>
              <a:rPr lang="de-DE" sz="1600" b="1" dirty="0" smtClean="0">
                <a:solidFill>
                  <a:srgbClr val="000000"/>
                </a:solidFill>
              </a:rPr>
              <a:t>Raum- &amp; GPS Koordinaten</a:t>
            </a:r>
          </a:p>
          <a:p>
            <a:r>
              <a:rPr lang="de-DE" sz="1600" b="1" dirty="0" smtClean="0">
                <a:solidFill>
                  <a:srgbClr val="000000"/>
                </a:solidFill>
              </a:rPr>
              <a:t>Demographie</a:t>
            </a:r>
          </a:p>
          <a:p>
            <a:r>
              <a:rPr lang="de-DE" sz="1600" b="1" dirty="0" smtClean="0">
                <a:solidFill>
                  <a:srgbClr val="000000"/>
                </a:solidFill>
              </a:rPr>
              <a:t>Geschäftsdaten</a:t>
            </a:r>
          </a:p>
          <a:p>
            <a:r>
              <a:rPr lang="de-DE" sz="1600" b="1" dirty="0" smtClean="0">
                <a:solidFill>
                  <a:srgbClr val="000000"/>
                </a:solidFill>
              </a:rPr>
              <a:t>HD Video, Audio, Bilder</a:t>
            </a:r>
          </a:p>
          <a:p>
            <a:r>
              <a:rPr lang="de-DE" sz="1600" b="1" dirty="0" smtClean="0">
                <a:solidFill>
                  <a:srgbClr val="000000"/>
                </a:solidFill>
              </a:rPr>
              <a:t>Sprechtext</a:t>
            </a:r>
          </a:p>
          <a:p>
            <a:r>
              <a:rPr lang="de-DE" sz="1600" b="1" dirty="0" smtClean="0">
                <a:solidFill>
                  <a:srgbClr val="000000"/>
                </a:solidFill>
              </a:rPr>
              <a:t>Produkt- &amp; Service Logs</a:t>
            </a:r>
          </a:p>
          <a:p>
            <a:r>
              <a:rPr lang="de-DE" sz="1600" b="1" dirty="0" smtClean="0">
                <a:solidFill>
                  <a:srgbClr val="000000"/>
                </a:solidFill>
              </a:rPr>
              <a:t>SMS / MMS</a:t>
            </a:r>
            <a:endParaRPr lang="de-DE" sz="1600" b="1" dirty="0">
              <a:solidFill>
                <a:srgbClr val="00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411760" y="6186790"/>
            <a:ext cx="399644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0000"/>
                </a:solidFill>
              </a:rPr>
              <a:t>Wachsende Datenvielfalt &amp; Komplexität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5496" y="4725144"/>
            <a:ext cx="11521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000000"/>
                </a:solidFill>
              </a:rPr>
              <a:t>Megabytes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35496" y="3645024"/>
            <a:ext cx="115212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000000"/>
                </a:solidFill>
              </a:rPr>
              <a:t>Gigabytes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-36512" y="2996952"/>
            <a:ext cx="11521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0000"/>
                </a:solidFill>
              </a:rPr>
              <a:t>Terabytes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-36512" y="2348880"/>
            <a:ext cx="11521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solidFill>
                  <a:srgbClr val="000000"/>
                </a:solidFill>
              </a:rPr>
              <a:t>Petabytes</a:t>
            </a:r>
            <a:endParaRPr lang="de-DE" sz="1600" b="1" dirty="0" smtClean="0">
              <a:solidFill>
                <a:srgbClr val="00000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483768" y="3585285"/>
            <a:ext cx="122413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FFFF"/>
                </a:solidFill>
              </a:rPr>
              <a:t>CRM</a:t>
            </a:r>
            <a:endParaRPr lang="de-DE" sz="2000" b="1" dirty="0">
              <a:solidFill>
                <a:srgbClr val="FFFFFF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707904" y="2838487"/>
            <a:ext cx="12241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0000"/>
                </a:solidFill>
              </a:rPr>
              <a:t>WEB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112060" y="2010326"/>
            <a:ext cx="139904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000000"/>
                </a:solidFill>
              </a:rPr>
              <a:t>BIG DATA</a:t>
            </a:r>
            <a:endParaRPr lang="de-DE" sz="2000" b="1" dirty="0">
              <a:solidFill>
                <a:srgbClr val="000000"/>
              </a:solidFill>
            </a:endParaRPr>
          </a:p>
        </p:txBody>
      </p:sp>
      <p:sp>
        <p:nvSpPr>
          <p:cNvPr id="9" name="Pfeil nach rechts 8"/>
          <p:cNvSpPr/>
          <p:nvPr/>
        </p:nvSpPr>
        <p:spPr bwMode="auto">
          <a:xfrm rot="20172440">
            <a:off x="1819390" y="3981245"/>
            <a:ext cx="612068" cy="361862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33" name="Pfeil nach rechts 32"/>
          <p:cNvSpPr/>
          <p:nvPr/>
        </p:nvSpPr>
        <p:spPr bwMode="auto">
          <a:xfrm rot="20172440">
            <a:off x="3180173" y="3224708"/>
            <a:ext cx="612068" cy="361862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34" name="Pfeil nach rechts 33"/>
          <p:cNvSpPr/>
          <p:nvPr/>
        </p:nvSpPr>
        <p:spPr bwMode="auto">
          <a:xfrm rot="20172440">
            <a:off x="4552810" y="2431704"/>
            <a:ext cx="612068" cy="361862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2568834"/>
            <a:ext cx="9144000" cy="102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51" tIns="45424" rIns="90851" bIns="45424">
            <a:spAutoFit/>
          </a:bodyPr>
          <a:lstStyle/>
          <a:p>
            <a:pPr marL="570082" indent="-570082" defTabSz="901460">
              <a:lnSpc>
                <a:spcPct val="95000"/>
              </a:lnSpc>
              <a:spcAft>
                <a:spcPct val="40000"/>
              </a:spcAft>
            </a:pPr>
            <a:r>
              <a:rPr lang="en-US" sz="3200" b="1" dirty="0">
                <a:solidFill>
                  <a:srgbClr val="000000"/>
                </a:solidFill>
                <a:latin typeface="TUM Neue Helvetica 75 Bold" pitchFamily="34" charset="0"/>
              </a:rPr>
              <a:t>1</a:t>
            </a:r>
            <a:r>
              <a:rPr lang="en-US" sz="3200" b="1" dirty="0" smtClean="0">
                <a:solidFill>
                  <a:srgbClr val="000000"/>
                </a:solidFill>
                <a:latin typeface="TUM Neue Helvetica 75 Bold" pitchFamily="34" charset="0"/>
              </a:rPr>
              <a:t>.  </a:t>
            </a:r>
            <a:r>
              <a:rPr lang="en-US" sz="32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Vom</a:t>
            </a:r>
            <a:r>
              <a:rPr lang="en-US" sz="32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vorprogrammierten</a:t>
            </a:r>
            <a:r>
              <a:rPr lang="en-US" sz="32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zum</a:t>
            </a:r>
            <a:r>
              <a:rPr lang="en-US" sz="32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autonomen</a:t>
            </a:r>
            <a:r>
              <a:rPr lang="en-US" sz="32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Roboter</a:t>
            </a:r>
            <a:endParaRPr lang="en-US" sz="3200" b="1" dirty="0">
              <a:solidFill>
                <a:srgbClr val="000000"/>
              </a:solidFill>
              <a:latin typeface="TUM Neue Helvetica 75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9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4282" y="908720"/>
            <a:ext cx="8750206" cy="52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733" tIns="42399" rIns="40733" bIns="42399" anchor="ctr">
            <a:spAutoFit/>
          </a:bodyPr>
          <a:lstStyle/>
          <a:p>
            <a:pPr algn="ctr" defTabSz="842486">
              <a:lnSpc>
                <a:spcPct val="90000"/>
              </a:lnSpc>
            </a:pPr>
            <a:r>
              <a:rPr lang="de-DE" sz="3200" b="1" dirty="0" smtClean="0">
                <a:solidFill>
                  <a:srgbClr val="2760A5"/>
                </a:solidFill>
                <a:latin typeface="Arial" pitchFamily="34" charset="0"/>
                <a:cs typeface="Arial" pitchFamily="34" charset="0"/>
              </a:rPr>
              <a:t>Exponentielles Wachstum der Big Data Welt </a:t>
            </a:r>
            <a:endParaRPr lang="de-DE" sz="3200" b="1" dirty="0">
              <a:solidFill>
                <a:srgbClr val="2760A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48928"/>
            <a:ext cx="8750206" cy="488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5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88238"/>
            <a:ext cx="9144000" cy="58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733" tIns="42399" rIns="40733" bIns="42399" anchor="ctr">
            <a:spAutoFit/>
          </a:bodyPr>
          <a:lstStyle/>
          <a:p>
            <a:pPr algn="ctr" defTabSz="842486">
              <a:lnSpc>
                <a:spcPct val="90000"/>
              </a:lnSpc>
            </a:pPr>
            <a:r>
              <a:rPr lang="de-DE" sz="3600" b="1" dirty="0" smtClean="0">
                <a:solidFill>
                  <a:srgbClr val="2760A5"/>
                </a:solidFill>
                <a:latin typeface="TUM Neue Helvetica 75 Bold" panose="020B0804020202020204" pitchFamily="34" charset="0"/>
                <a:cs typeface="Arial" pitchFamily="34" charset="0"/>
              </a:rPr>
              <a:t>Big Data in Wirtschafts- und </a:t>
            </a:r>
            <a:r>
              <a:rPr lang="de-DE" sz="3600" b="1" dirty="0">
                <a:solidFill>
                  <a:srgbClr val="2760A5"/>
                </a:solidFill>
                <a:latin typeface="TUM Neue Helvetica 75 Bold" panose="020B0804020202020204" pitchFamily="34" charset="0"/>
                <a:cs typeface="Arial" pitchFamily="34" charset="0"/>
              </a:rPr>
              <a:t>F</a:t>
            </a:r>
            <a:r>
              <a:rPr lang="de-DE" sz="3600" b="1" dirty="0" smtClean="0">
                <a:solidFill>
                  <a:srgbClr val="2760A5"/>
                </a:solidFill>
                <a:latin typeface="TUM Neue Helvetica 75 Bold" panose="020B0804020202020204" pitchFamily="34" charset="0"/>
                <a:cs typeface="Arial" pitchFamily="34" charset="0"/>
              </a:rPr>
              <a:t>inanzwelt</a:t>
            </a:r>
            <a:endParaRPr lang="de-DE" sz="3600" b="1" dirty="0">
              <a:solidFill>
                <a:srgbClr val="2760A5"/>
              </a:solidFill>
              <a:latin typeface="TUM Neue Helvetica 75 Bold" panose="020B0804020202020204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818937" y="1412776"/>
            <a:ext cx="4350327" cy="282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794" tIns="42399" rIns="84794" bIns="42399">
            <a:spAutoFit/>
          </a:bodyPr>
          <a:lstStyle/>
          <a:p>
            <a:pPr defTabSz="842486">
              <a:lnSpc>
                <a:spcPct val="90000"/>
              </a:lnSpc>
            </a:pPr>
            <a:r>
              <a:rPr lang="de-DE" sz="2200" b="1" dirty="0" smtClean="0">
                <a:solidFill>
                  <a:srgbClr val="000000"/>
                </a:solidFill>
                <a:latin typeface="TUM Neue Helvetica 75 Bold" panose="020B0804020202020204" pitchFamily="34" charset="0"/>
                <a:cs typeface="Arial" pitchFamily="34" charset="0"/>
              </a:rPr>
              <a:t>Durch gezielte Auswertung von massenhaft vorliegenden </a:t>
            </a:r>
            <a:r>
              <a:rPr lang="de-DE" sz="2200" b="1" i="1" dirty="0" smtClean="0">
                <a:solidFill>
                  <a:srgbClr val="000000"/>
                </a:solidFill>
                <a:latin typeface="TUM Neue Helvetica 75 Bold" panose="020B0804020202020204" pitchFamily="34" charset="0"/>
                <a:cs typeface="Arial" pitchFamily="34" charset="0"/>
              </a:rPr>
              <a:t>strukturierten</a:t>
            </a:r>
            <a:r>
              <a:rPr lang="de-DE" sz="2200" b="1" dirty="0" smtClean="0">
                <a:solidFill>
                  <a:srgbClr val="000000"/>
                </a:solidFill>
                <a:latin typeface="TUM Neue Helvetica 75 Bold" panose="020B0804020202020204" pitchFamily="34" charset="0"/>
                <a:cs typeface="Arial" pitchFamily="34" charset="0"/>
              </a:rPr>
              <a:t> und </a:t>
            </a:r>
            <a:r>
              <a:rPr lang="de-DE" sz="2200" b="1" i="1" dirty="0" smtClean="0">
                <a:solidFill>
                  <a:srgbClr val="000000"/>
                </a:solidFill>
                <a:latin typeface="TUM Neue Helvetica 75 Bold" panose="020B0804020202020204" pitchFamily="34" charset="0"/>
                <a:cs typeface="Arial" pitchFamily="34" charset="0"/>
              </a:rPr>
              <a:t>unstrukturierten Daten </a:t>
            </a:r>
            <a:r>
              <a:rPr lang="de-DE" sz="2200" b="1" dirty="0" smtClean="0">
                <a:solidFill>
                  <a:srgbClr val="000000"/>
                </a:solidFill>
                <a:latin typeface="TUM Neue Helvetica 75 Bold" panose="020B0804020202020204" pitchFamily="34" charset="0"/>
                <a:cs typeface="Arial" pitchFamily="34" charset="0"/>
              </a:rPr>
              <a:t>können </a:t>
            </a:r>
            <a:r>
              <a:rPr lang="de-DE" sz="2200" b="1" i="1" dirty="0" smtClean="0">
                <a:solidFill>
                  <a:srgbClr val="000000"/>
                </a:solidFill>
                <a:latin typeface="TUM Neue Helvetica 75 Bold" panose="020B0804020202020204" pitchFamily="34" charset="0"/>
                <a:cs typeface="Arial" pitchFamily="34" charset="0"/>
              </a:rPr>
              <a:t>Big Data Algorithmen </a:t>
            </a:r>
            <a:r>
              <a:rPr lang="de-DE" sz="2200" b="1" dirty="0" smtClean="0">
                <a:solidFill>
                  <a:srgbClr val="000000"/>
                </a:solidFill>
                <a:latin typeface="TUM Neue Helvetica 75 Bold" panose="020B0804020202020204" pitchFamily="34" charset="0"/>
                <a:cs typeface="Arial" pitchFamily="34" charset="0"/>
              </a:rPr>
              <a:t>(z.B. Google </a:t>
            </a:r>
            <a:r>
              <a:rPr lang="de-DE" sz="2200" b="1" dirty="0">
                <a:solidFill>
                  <a:srgbClr val="000000"/>
                </a:solidFill>
                <a:latin typeface="TUM Neue Helvetica 75 Bold" panose="020B0804020202020204" pitchFamily="34" charset="0"/>
                <a:cs typeface="Arial" pitchFamily="34" charset="0"/>
              </a:rPr>
              <a:t>S</a:t>
            </a:r>
            <a:r>
              <a:rPr lang="de-DE" sz="2200" b="1" dirty="0" smtClean="0">
                <a:solidFill>
                  <a:srgbClr val="000000"/>
                </a:solidFill>
                <a:latin typeface="TUM Neue Helvetica 75 Bold" panose="020B0804020202020204" pitchFamily="34" charset="0"/>
                <a:cs typeface="Arial" pitchFamily="34" charset="0"/>
              </a:rPr>
              <a:t>uchmaschine) </a:t>
            </a:r>
            <a:r>
              <a:rPr lang="de-DE" sz="2200" b="1" i="1" dirty="0" smtClean="0">
                <a:solidFill>
                  <a:srgbClr val="000000"/>
                </a:solidFill>
                <a:latin typeface="TUM Neue Helvetica 75 Bold" panose="020B0804020202020204" pitchFamily="34" charset="0"/>
                <a:cs typeface="Arial" pitchFamily="34" charset="0"/>
              </a:rPr>
              <a:t>Prognosen</a:t>
            </a:r>
            <a:r>
              <a:rPr lang="de-DE" sz="2200" b="1" dirty="0" smtClean="0">
                <a:solidFill>
                  <a:srgbClr val="000000"/>
                </a:solidFill>
                <a:latin typeface="TUM Neue Helvetica 75 Bold" panose="020B0804020202020204" pitchFamily="34" charset="0"/>
                <a:cs typeface="Arial" pitchFamily="34" charset="0"/>
              </a:rPr>
              <a:t> von zukünftigen </a:t>
            </a:r>
            <a:r>
              <a:rPr lang="de-DE" sz="2200" b="1" i="1" dirty="0" smtClean="0">
                <a:solidFill>
                  <a:srgbClr val="000000"/>
                </a:solidFill>
                <a:latin typeface="TUM Neue Helvetica 75 Bold" panose="020B0804020202020204" pitchFamily="34" charset="0"/>
                <a:cs typeface="Arial" pitchFamily="34" charset="0"/>
              </a:rPr>
              <a:t>Produkt- und Kundenprofilen </a:t>
            </a:r>
            <a:r>
              <a:rPr lang="de-DE" sz="2200" b="1" dirty="0" smtClean="0">
                <a:solidFill>
                  <a:srgbClr val="000000"/>
                </a:solidFill>
                <a:latin typeface="TUM Neue Helvetica 75 Bold" panose="020B0804020202020204" pitchFamily="34" charset="0"/>
                <a:cs typeface="Arial" pitchFamily="34" charset="0"/>
              </a:rPr>
              <a:t>ableiten (z.B. Amazon).</a:t>
            </a:r>
            <a:endParaRPr lang="de-DE" sz="2200" b="1" i="1" dirty="0" smtClean="0">
              <a:solidFill>
                <a:srgbClr val="000000"/>
              </a:solidFill>
              <a:latin typeface="TUM Neue Helvetica 75 Bold" panose="020B0804020202020204" pitchFamily="34" charset="0"/>
              <a:cs typeface="Arial" pitchFamily="34" charset="0"/>
            </a:endParaRPr>
          </a:p>
        </p:txBody>
      </p:sp>
      <p:pic>
        <p:nvPicPr>
          <p:cNvPr id="2050" name="Picture 2" descr="http://polpix.sueddeutsche.com/bild/1.1562918.1369821544/900x600/kontoeroeffnung-banken-kunden-konto-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51" y="1412776"/>
            <a:ext cx="4561478" cy="304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0551" y="4581128"/>
            <a:ext cx="9023449" cy="174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794" tIns="42399" rIns="84794" bIns="42399">
            <a:spAutoFit/>
          </a:bodyPr>
          <a:lstStyle/>
          <a:p>
            <a:pPr defTabSz="842486">
              <a:lnSpc>
                <a:spcPct val="90000"/>
              </a:lnSpc>
            </a:pPr>
            <a:r>
              <a:rPr lang="de-DE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Veränderungen an den Finanzmärkten </a:t>
            </a:r>
            <a:r>
              <a:rPr lang="de-DE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erkennen </a:t>
            </a:r>
            <a:r>
              <a:rPr lang="de-DE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Computeralgorithmen</a:t>
            </a:r>
            <a:r>
              <a:rPr lang="de-DE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(„</a:t>
            </a:r>
            <a:r>
              <a:rPr lang="de-DE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Flash Boys der Wall Street</a:t>
            </a:r>
            <a:r>
              <a:rPr lang="de-DE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“) schneller als Menschen.  Im </a:t>
            </a:r>
            <a:r>
              <a:rPr lang="de-DE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Hochfrequenzhandel </a:t>
            </a:r>
            <a:r>
              <a:rPr lang="de-DE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werden dann </a:t>
            </a:r>
            <a:r>
              <a:rPr lang="de-DE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Wertpapiere automatisch </a:t>
            </a:r>
            <a:r>
              <a:rPr lang="de-DE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abgestoßen oder angekauft. In dieser </a:t>
            </a:r>
            <a:r>
              <a:rPr lang="de-DE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automatisierten Welt  </a:t>
            </a:r>
            <a:r>
              <a:rPr lang="de-DE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können Algorithmen </a:t>
            </a:r>
            <a:r>
              <a:rPr lang="de-DE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Krisen</a:t>
            </a:r>
            <a:r>
              <a:rPr lang="de-DE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auslösen, an denen der </a:t>
            </a:r>
            <a:r>
              <a:rPr lang="de-DE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Mensch nicht mehr beteiligt</a:t>
            </a:r>
            <a:r>
              <a:rPr lang="de-DE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ist und die er </a:t>
            </a:r>
            <a:r>
              <a:rPr lang="de-DE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nicht mehr kontrollieren </a:t>
            </a:r>
            <a:r>
              <a:rPr lang="de-DE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kann…</a:t>
            </a:r>
            <a:endParaRPr lang="de-DE" sz="2000" b="1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4282" y="664996"/>
            <a:ext cx="8313375" cy="58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733" tIns="42399" rIns="40733" bIns="42399" anchor="ctr">
            <a:spAutoFit/>
          </a:bodyPr>
          <a:lstStyle/>
          <a:p>
            <a:pPr algn="ctr" defTabSz="842486">
              <a:lnSpc>
                <a:spcPct val="90000"/>
              </a:lnSpc>
            </a:pPr>
            <a:r>
              <a:rPr lang="de-DE" sz="3600" b="1" dirty="0" smtClean="0">
                <a:solidFill>
                  <a:srgbClr val="2760A5"/>
                </a:solidFill>
                <a:latin typeface="TUM Neue Helvetica 75 Bold" panose="020B0804020202020204" pitchFamily="34" charset="0"/>
                <a:cs typeface="Arial" pitchFamily="34" charset="0"/>
              </a:rPr>
              <a:t>Big Data – Die dunkle Seite…</a:t>
            </a:r>
            <a:endParaRPr lang="de-DE" sz="3600" b="1" dirty="0">
              <a:solidFill>
                <a:srgbClr val="2760A5"/>
              </a:solidFill>
              <a:latin typeface="TUM Neue Helvetica 75 Bold" panose="020B0804020202020204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644008" y="1267651"/>
            <a:ext cx="4320480" cy="80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794" tIns="42399" rIns="84794" bIns="42399">
            <a:spAutoFit/>
          </a:bodyPr>
          <a:lstStyle/>
          <a:p>
            <a:pPr defTabSz="842486">
              <a:lnSpc>
                <a:spcPct val="90000"/>
              </a:lnSpc>
            </a:pPr>
            <a:r>
              <a:rPr lang="de-DE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 gibt klare </a:t>
            </a:r>
            <a:r>
              <a:rPr lang="de-DE" sz="22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ethisch-rechtliche Grenzen </a:t>
            </a:r>
            <a:r>
              <a:rPr lang="de-DE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von Big Data:</a:t>
            </a:r>
          </a:p>
          <a:p>
            <a:pPr defTabSz="842486">
              <a:lnSpc>
                <a:spcPct val="90000"/>
              </a:lnSpc>
            </a:pPr>
            <a:endParaRPr lang="de-DE" sz="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2008" y="5373216"/>
            <a:ext cx="9144000" cy="99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794" tIns="42399" rIns="84794" bIns="42399">
            <a:spAutoFit/>
          </a:bodyPr>
          <a:lstStyle/>
          <a:p>
            <a:pPr defTabSz="842486">
              <a:lnSpc>
                <a:spcPct val="90000"/>
              </a:lnSpc>
            </a:pPr>
            <a:r>
              <a:rPr lang="de-DE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Hier ist der Rechtsstaat herausgefordert, durch </a:t>
            </a:r>
            <a:r>
              <a:rPr lang="de-DE" sz="22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internationale Normen </a:t>
            </a:r>
            <a:r>
              <a:rPr lang="de-DE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und </a:t>
            </a:r>
            <a:r>
              <a:rPr lang="de-DE" sz="22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Schutztechnologien</a:t>
            </a:r>
            <a:r>
              <a:rPr lang="de-DE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Missbrauch von Big Data </a:t>
            </a:r>
            <a:r>
              <a:rPr lang="de-DE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zu </a:t>
            </a:r>
            <a:r>
              <a:rPr lang="de-DE" sz="22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minimieren</a:t>
            </a:r>
            <a:r>
              <a:rPr lang="de-DE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de-DE" sz="2200" b="1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p11074503.server-he.de/iqinstitute-gmbh/blog/wp-content/uploads/2012/11/binary-635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7651"/>
            <a:ext cx="4156687" cy="394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644008" y="2095418"/>
            <a:ext cx="410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Persönliches </a:t>
            </a:r>
            <a:r>
              <a:rPr lang="de-DE" sz="24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Profiling</a:t>
            </a:r>
            <a:r>
              <a:rPr lang="de-DE" sz="24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von Bürgerinnen und Bürgern wird immer </a:t>
            </a:r>
            <a:r>
              <a:rPr lang="de-DE" sz="24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perfekter</a:t>
            </a:r>
            <a:r>
              <a:rPr lang="de-DE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„</a:t>
            </a:r>
            <a:r>
              <a:rPr lang="de-DE" sz="24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Precriming</a:t>
            </a:r>
            <a:r>
              <a:rPr lang="de-DE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 soll Straftaten im Vorfeld verhindern, kann aber auch zur Spionage (z.B. NSA) ausgenutzt werden.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0299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/>
          </p:cNvSpPr>
          <p:nvPr/>
        </p:nvSpPr>
        <p:spPr bwMode="auto">
          <a:xfrm>
            <a:off x="0" y="1052736"/>
            <a:ext cx="9144000" cy="5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871" tIns="40436" rIns="80871" bIns="40436" anchor="b"/>
          <a:lstStyle>
            <a:lvl1pPr defTabSz="10239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10239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10239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10239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10239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de-DE" altLang="de-DE" sz="2900" b="1" dirty="0" smtClean="0">
                <a:solidFill>
                  <a:srgbClr val="2760A5"/>
                </a:solidFill>
                <a:latin typeface="TUM Neue Helvetica 75 Bold" pitchFamily="34" charset="0"/>
              </a:rPr>
              <a:t>Mensch-Maschine-Symbiose:</a:t>
            </a:r>
          </a:p>
          <a:p>
            <a:pPr algn="ctr"/>
            <a:r>
              <a:rPr lang="de-DE" altLang="de-DE" sz="2900" b="1" dirty="0" smtClean="0">
                <a:solidFill>
                  <a:srgbClr val="2760A5"/>
                </a:solidFill>
                <a:latin typeface="TUM Neue Helvetica 75 Bold" pitchFamily="34" charset="0"/>
              </a:rPr>
              <a:t> Transhumanismus oder Humanismus?</a:t>
            </a:r>
            <a:endParaRPr lang="de-DE" altLang="de-DE" sz="2900" b="1" dirty="0">
              <a:solidFill>
                <a:srgbClr val="2760A5"/>
              </a:solidFill>
              <a:latin typeface="TUM Neue Helvetica 75 Bold" pitchFamily="34" charset="0"/>
            </a:endParaRPr>
          </a:p>
        </p:txBody>
      </p:sp>
      <p:sp>
        <p:nvSpPr>
          <p:cNvPr id="43011" name="Inhaltsplatzhalter 2"/>
          <p:cNvSpPr>
            <a:spLocks/>
          </p:cNvSpPr>
          <p:nvPr/>
        </p:nvSpPr>
        <p:spPr bwMode="auto">
          <a:xfrm>
            <a:off x="3491880" y="1749526"/>
            <a:ext cx="5328592" cy="435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871" tIns="40436" rIns="80871" bIns="40436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de-DE" sz="18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Wieweit</a:t>
            </a:r>
            <a:r>
              <a:rPr lang="en-US" altLang="de-DE" sz="18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dirty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sollten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wir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 in </a:t>
            </a:r>
            <a:r>
              <a:rPr lang="en-US" altLang="de-DE" sz="18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der</a:t>
            </a:r>
            <a:r>
              <a:rPr lang="en-US" altLang="de-DE" sz="18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Automatisierung</a:t>
            </a:r>
            <a:r>
              <a:rPr lang="en-US" altLang="de-DE" sz="18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mit</a:t>
            </a:r>
            <a:r>
              <a:rPr lang="en-US" altLang="de-DE" sz="18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autonomen</a:t>
            </a:r>
            <a:r>
              <a:rPr lang="en-US" altLang="de-DE" sz="18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i="1" dirty="0" err="1">
                <a:solidFill>
                  <a:srgbClr val="000000"/>
                </a:solidFill>
                <a:latin typeface="TUM Neue Helvetica 75 Bold" pitchFamily="34" charset="0"/>
              </a:rPr>
              <a:t>S</a:t>
            </a:r>
            <a:r>
              <a:rPr lang="en-US" altLang="de-DE" sz="18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ystemen</a:t>
            </a:r>
            <a:r>
              <a:rPr lang="en-US" altLang="de-DE" sz="18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, Cognitive Computing und </a:t>
            </a:r>
            <a:r>
              <a:rPr lang="en-US" altLang="de-DE" sz="1800" b="1" i="1" dirty="0" err="1">
                <a:solidFill>
                  <a:srgbClr val="000000"/>
                </a:solidFill>
                <a:latin typeface="TUM Neue Helvetica 75 Bold" pitchFamily="34" charset="0"/>
              </a:rPr>
              <a:t>C</a:t>
            </a:r>
            <a:r>
              <a:rPr lang="en-US" altLang="de-DE" sz="18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yberphysical</a:t>
            </a:r>
            <a:r>
              <a:rPr lang="en-US" altLang="de-DE" sz="18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Systems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gehen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altLang="de-DE" sz="18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Sollen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wir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 die </a:t>
            </a:r>
            <a:r>
              <a:rPr lang="en-US" altLang="de-DE" sz="1800" b="1" dirty="0">
                <a:solidFill>
                  <a:srgbClr val="000000"/>
                </a:solidFill>
                <a:latin typeface="TUM Neue Helvetica 75 Bold" pitchFamily="34" charset="0"/>
              </a:rPr>
              <a:t>V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ision des </a:t>
            </a:r>
            <a:r>
              <a:rPr lang="en-US" altLang="de-DE" sz="18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Transhumanismus</a:t>
            </a:r>
            <a:r>
              <a:rPr lang="en-US" altLang="de-DE" sz="18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akzeptieren</a:t>
            </a:r>
            <a:r>
              <a:rPr lang="en-US" altLang="de-DE" sz="18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,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 die auf </a:t>
            </a:r>
            <a:r>
              <a:rPr lang="en-US" altLang="de-DE" sz="18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eine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quasi-</a:t>
            </a:r>
            <a:r>
              <a:rPr lang="en-US" altLang="de-DE" sz="18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evolutionäre</a:t>
            </a:r>
            <a:r>
              <a:rPr lang="en-US" altLang="de-DE" sz="18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Singularität</a:t>
            </a:r>
            <a:r>
              <a:rPr lang="en-US" altLang="de-DE" sz="18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zielt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, </a:t>
            </a:r>
            <a:r>
              <a:rPr lang="en-US" altLang="de-DE" sz="18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wonach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 der Mensch </a:t>
            </a:r>
            <a:r>
              <a:rPr lang="en-US" altLang="de-DE" sz="18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als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biologische</a:t>
            </a:r>
            <a:r>
              <a:rPr lang="en-US" altLang="de-DE" sz="18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i="1" dirty="0" err="1">
                <a:solidFill>
                  <a:srgbClr val="000000"/>
                </a:solidFill>
                <a:latin typeface="TUM Neue Helvetica 75 Bold" pitchFamily="34" charset="0"/>
              </a:rPr>
              <a:t>S</a:t>
            </a:r>
            <a:r>
              <a:rPr lang="en-US" altLang="de-DE" sz="18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pezies</a:t>
            </a:r>
            <a:r>
              <a:rPr lang="en-US" altLang="de-DE" sz="18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durch</a:t>
            </a:r>
            <a:r>
              <a:rPr lang="en-US" altLang="de-DE" sz="18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Technik</a:t>
            </a:r>
            <a:r>
              <a:rPr lang="en-US" altLang="de-DE" sz="18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überwunden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wird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, um </a:t>
            </a:r>
            <a:r>
              <a:rPr lang="en-US" altLang="de-DE" sz="18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sich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weiter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zu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entwickeln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 (</a:t>
            </a:r>
            <a:r>
              <a:rPr lang="en-US" altLang="de-DE" sz="1800" b="1" i="1" dirty="0">
                <a:solidFill>
                  <a:srgbClr val="000000"/>
                </a:solidFill>
                <a:latin typeface="TUM Neue Helvetica 75 Bold" pitchFamily="34" charset="0"/>
              </a:rPr>
              <a:t>E</a:t>
            </a:r>
            <a:r>
              <a:rPr lang="en-US" altLang="de-DE" sz="18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nhancement 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)?</a:t>
            </a:r>
          </a:p>
          <a:p>
            <a:pPr>
              <a:spcBef>
                <a:spcPct val="20000"/>
              </a:spcBef>
            </a:pPr>
            <a:r>
              <a:rPr lang="en-US" altLang="de-DE" sz="18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Demgegenüber</a:t>
            </a:r>
            <a:r>
              <a:rPr lang="en-US" altLang="de-DE" sz="18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engagiert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  </a:t>
            </a:r>
            <a:r>
              <a:rPr lang="en-US" altLang="de-DE" sz="18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sich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 der </a:t>
            </a:r>
            <a:r>
              <a:rPr lang="en-US" altLang="de-DE" sz="18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Humanismus</a:t>
            </a:r>
            <a:r>
              <a:rPr lang="en-US" altLang="de-DE" sz="18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für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eine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Verbesserung</a:t>
            </a:r>
            <a:r>
              <a:rPr lang="en-US" altLang="de-DE" sz="18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der </a:t>
            </a:r>
            <a:r>
              <a:rPr lang="en-US" altLang="de-DE" sz="18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Lebensbedingungen</a:t>
            </a:r>
            <a:r>
              <a:rPr lang="en-US" altLang="de-DE" sz="18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des Menschen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, um </a:t>
            </a:r>
            <a:r>
              <a:rPr lang="en-US" altLang="de-DE" sz="18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sein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Wohlergehen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durch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technische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 und </a:t>
            </a:r>
            <a:r>
              <a:rPr lang="en-US" altLang="de-DE" sz="18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soziale</a:t>
            </a:r>
            <a:r>
              <a:rPr lang="en-US" altLang="de-DE" sz="18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i="1" dirty="0" err="1" smtClean="0">
                <a:solidFill>
                  <a:srgbClr val="000000"/>
                </a:solidFill>
                <a:latin typeface="TUM Neue Helvetica 75 Bold" pitchFamily="34" charset="0"/>
              </a:rPr>
              <a:t>Innovationen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zu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altLang="de-DE" sz="18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fördern</a:t>
            </a:r>
            <a:r>
              <a:rPr lang="en-US" altLang="de-DE" sz="1800" b="1" dirty="0" smtClean="0">
                <a:solidFill>
                  <a:srgbClr val="000000"/>
                </a:solidFill>
                <a:latin typeface="TUM Neue Helvetica 75 Bold" pitchFamily="34" charset="0"/>
              </a:rPr>
              <a:t>.  </a:t>
            </a:r>
            <a:endParaRPr lang="en-US" altLang="de-DE" sz="1800" b="1" dirty="0">
              <a:solidFill>
                <a:srgbClr val="000000"/>
              </a:solidFill>
              <a:latin typeface="TUM Neue Helvetica 75 Bold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335256" y="1665776"/>
            <a:ext cx="3096344" cy="4358384"/>
            <a:chOff x="369889" y="928234"/>
            <a:chExt cx="2271097" cy="2956638"/>
          </a:xfrm>
        </p:grpSpPr>
        <p:pic>
          <p:nvPicPr>
            <p:cNvPr id="4301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89" y="928234"/>
              <a:ext cx="2271097" cy="2956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0" r="38541" b="89777"/>
            <a:stretch>
              <a:fillRect/>
            </a:stretch>
          </p:blipFill>
          <p:spPr bwMode="auto">
            <a:xfrm>
              <a:off x="1619672" y="1266105"/>
              <a:ext cx="792089" cy="29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07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rnatowicz\Desktop\Mainz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02" y="0"/>
            <a:ext cx="9144000" cy="646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36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ecx.images-amazon.com/images/I/510UhZ3rARL._BO2,204,203,200_PIsitb-sticker-arrow-click,TopRight,35,-76_AA300_SH20_OU03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-778247"/>
            <a:ext cx="7416824" cy="687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bilder.buecher.de/produkte/33/33734/33734326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2" y="116632"/>
            <a:ext cx="4139952" cy="600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5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804765"/>
            <a:ext cx="9144000" cy="57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825" rIns="0" bIns="45825">
            <a:spAutoFit/>
          </a:bodyPr>
          <a:lstStyle>
            <a:lvl1pPr defTabSz="10350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350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350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350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350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35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35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35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35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de-DE" altLang="de-DE" sz="3500" b="1">
                <a:solidFill>
                  <a:srgbClr val="2760A5"/>
                </a:solidFill>
                <a:latin typeface="TUM Neue Helvetica 75 Bold" pitchFamily="34" charset="0"/>
              </a:rPr>
              <a:t>Roboterwelt und Computerprogramm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33928" y="5704795"/>
            <a:ext cx="8910309" cy="44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47" tIns="45825" rIns="91647" bIns="45825">
            <a:spAutoFit/>
          </a:bodyPr>
          <a:lstStyle>
            <a:lvl1pPr defTabSz="10350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350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350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350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350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35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35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35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35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endParaRPr lang="en-US" altLang="de-DE" b="1">
              <a:solidFill>
                <a:srgbClr val="000000"/>
              </a:solidFill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5133295"/>
            <a:ext cx="9144000" cy="10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47" tIns="45825" rIns="91647" bIns="45825">
            <a:spAutoFit/>
          </a:bodyPr>
          <a:lstStyle>
            <a:lvl1pPr marL="93663" defTabSz="10350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350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350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350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350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35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35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35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35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30000"/>
              </a:spcAft>
            </a:pPr>
            <a:r>
              <a:rPr lang="de-DE" altLang="de-DE" sz="2200" b="1" dirty="0">
                <a:solidFill>
                  <a:srgbClr val="000000"/>
                </a:solidFill>
                <a:latin typeface="TUM Neue Helvetica 75 Bold" pitchFamily="34" charset="0"/>
              </a:rPr>
              <a:t>Menschen benötigen </a:t>
            </a:r>
            <a:r>
              <a:rPr lang="de-DE" altLang="de-DE" sz="2200" b="1" i="1" dirty="0">
                <a:solidFill>
                  <a:srgbClr val="000000"/>
                </a:solidFill>
                <a:latin typeface="TUM Neue Helvetica 75 Bold" pitchFamily="34" charset="0"/>
              </a:rPr>
              <a:t>kein Computerprogramm </a:t>
            </a:r>
            <a:r>
              <a:rPr lang="de-DE" altLang="de-DE" sz="2200" b="1" dirty="0">
                <a:solidFill>
                  <a:srgbClr val="000000"/>
                </a:solidFill>
                <a:latin typeface="TUM Neue Helvetica 75 Bold" pitchFamily="34" charset="0"/>
              </a:rPr>
              <a:t>und </a:t>
            </a:r>
            <a:r>
              <a:rPr lang="de-DE" altLang="de-DE" sz="2200" b="1" i="1" dirty="0">
                <a:solidFill>
                  <a:srgbClr val="000000"/>
                </a:solidFill>
                <a:latin typeface="TUM Neue Helvetica 75 Bold" pitchFamily="34" charset="0"/>
              </a:rPr>
              <a:t>kein symbolisches </a:t>
            </a:r>
            <a:r>
              <a:rPr lang="de-DE" altLang="de-DE" sz="2200" b="1" i="1" dirty="0" err="1">
                <a:solidFill>
                  <a:srgbClr val="000000"/>
                </a:solidFill>
                <a:latin typeface="TUM Neue Helvetica 75 Bold" pitchFamily="34" charset="0"/>
              </a:rPr>
              <a:t>Updating</a:t>
            </a:r>
            <a:r>
              <a:rPr lang="de-DE" altLang="de-DE" sz="2200" b="1" dirty="0">
                <a:solidFill>
                  <a:srgbClr val="000000"/>
                </a:solidFill>
                <a:latin typeface="TUM Neue Helvetica 75 Bold" pitchFamily="34" charset="0"/>
              </a:rPr>
              <a:t> von Situationen. Sie interagieren </a:t>
            </a:r>
            <a:r>
              <a:rPr lang="de-DE" altLang="de-DE" sz="2200" b="1" dirty="0" smtClean="0">
                <a:solidFill>
                  <a:srgbClr val="000000"/>
                </a:solidFill>
                <a:latin typeface="TUM Neue Helvetica 75 Bold" pitchFamily="34" charset="0"/>
              </a:rPr>
              <a:t>über Sensoren </a:t>
            </a:r>
            <a:r>
              <a:rPr lang="de-DE" altLang="de-DE" sz="22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körperlich</a:t>
            </a:r>
            <a:r>
              <a:rPr lang="de-DE" altLang="de-DE" sz="22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de-DE" altLang="de-DE" sz="2200" b="1" dirty="0">
                <a:solidFill>
                  <a:srgbClr val="000000"/>
                </a:solidFill>
                <a:latin typeface="TUM Neue Helvetica 75 Bold" pitchFamily="34" charset="0"/>
              </a:rPr>
              <a:t>mit ihrer </a:t>
            </a:r>
            <a:r>
              <a:rPr lang="de-DE" altLang="de-DE" sz="2200" b="1" i="1" dirty="0" smtClean="0">
                <a:solidFill>
                  <a:srgbClr val="000000"/>
                </a:solidFill>
                <a:latin typeface="TUM Neue Helvetica 75 Bold" pitchFamily="34" charset="0"/>
              </a:rPr>
              <a:t>Umwelt </a:t>
            </a:r>
            <a:r>
              <a:rPr lang="de-DE" altLang="de-DE" sz="2200" b="1" i="1" dirty="0">
                <a:solidFill>
                  <a:srgbClr val="000000"/>
                </a:solidFill>
                <a:latin typeface="TUM Neue Helvetica 75 Bold" pitchFamily="34" charset="0"/>
              </a:rPr>
              <a:t>(</a:t>
            </a:r>
            <a:r>
              <a:rPr lang="de-DE" altLang="de-DE" sz="2200" b="1" i="1" dirty="0" err="1">
                <a:solidFill>
                  <a:srgbClr val="000000"/>
                </a:solidFill>
                <a:latin typeface="TUM Neue Helvetica 75 Bold" pitchFamily="34" charset="0"/>
              </a:rPr>
              <a:t>embodied</a:t>
            </a:r>
            <a:r>
              <a:rPr lang="de-DE" altLang="de-DE" sz="2200" b="1" i="1" dirty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de-DE" altLang="de-DE" sz="2200" b="1" i="1" dirty="0" err="1">
                <a:solidFill>
                  <a:srgbClr val="000000"/>
                </a:solidFill>
                <a:latin typeface="TUM Neue Helvetica 75 Bold" pitchFamily="34" charset="0"/>
              </a:rPr>
              <a:t>cognition</a:t>
            </a:r>
            <a:r>
              <a:rPr lang="de-DE" altLang="de-DE" sz="2200" b="1" i="1" dirty="0">
                <a:solidFill>
                  <a:srgbClr val="000000"/>
                </a:solidFill>
                <a:latin typeface="TUM Neue Helvetica 75 Bold" pitchFamily="34" charset="0"/>
              </a:rPr>
              <a:t>)</a:t>
            </a:r>
            <a:r>
              <a:rPr lang="de-DE" altLang="de-DE" sz="2200" b="1" dirty="0">
                <a:solidFill>
                  <a:srgbClr val="000000"/>
                </a:solidFill>
                <a:latin typeface="TUM Neue Helvetica 75 Bold" pitchFamily="34" charset="0"/>
              </a:rPr>
              <a:t>.</a:t>
            </a:r>
          </a:p>
        </p:txBody>
      </p:sp>
      <p:pic>
        <p:nvPicPr>
          <p:cNvPr id="30725" name="Picture 5" descr="U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8" y="1577457"/>
            <a:ext cx="4695678" cy="316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064663" y="1429761"/>
            <a:ext cx="4079337" cy="370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47" tIns="45825" rIns="91647" bIns="45825">
            <a:spAutoFit/>
          </a:bodyPr>
          <a:lstStyle>
            <a:lvl1pPr marL="93663" defTabSz="10350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350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350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350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350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35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35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35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35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30000"/>
              </a:spcAft>
            </a:pPr>
            <a:r>
              <a:rPr lang="de-DE" alt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Ein </a:t>
            </a:r>
            <a:r>
              <a:rPr lang="de-DE" alt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klassischer Roboter</a:t>
            </a:r>
            <a:r>
              <a:rPr lang="de-DE" alt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 benötigt eine </a:t>
            </a:r>
            <a:r>
              <a:rPr lang="de-DE" alt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vollständige symbolische Repräsentation</a:t>
            </a:r>
            <a:r>
              <a:rPr lang="de-DE" alt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 der Umwelt in einem </a:t>
            </a:r>
            <a:r>
              <a:rPr lang="de-DE" alt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Computerprogramm</a:t>
            </a:r>
            <a:r>
              <a:rPr lang="de-DE" alt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, das </a:t>
            </a:r>
            <a:r>
              <a:rPr lang="de-DE" alt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ständig angepasst</a:t>
            </a:r>
            <a:r>
              <a:rPr lang="de-DE" alt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 werden muss </a:t>
            </a:r>
            <a:r>
              <a:rPr lang="de-DE" alt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(„</a:t>
            </a:r>
            <a:r>
              <a:rPr lang="de-DE" altLang="de-DE" sz="1900" b="1" i="1" dirty="0" err="1">
                <a:solidFill>
                  <a:srgbClr val="000000"/>
                </a:solidFill>
                <a:latin typeface="TUM Neue Helvetica 75 Bold" pitchFamily="34" charset="0"/>
              </a:rPr>
              <a:t>updating</a:t>
            </a:r>
            <a:r>
              <a:rPr lang="de-DE" alt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“)</a:t>
            </a:r>
            <a:r>
              <a:rPr lang="de-DE" alt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, wenn die Position des Roboters sich ändert. Wie kann der Roboter </a:t>
            </a:r>
            <a:r>
              <a:rPr lang="de-DE" alt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unvollständiges Wissen</a:t>
            </a:r>
            <a:r>
              <a:rPr lang="de-DE" alt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 vermeiden? Wie kann er zwischen </a:t>
            </a:r>
            <a:r>
              <a:rPr lang="de-DE" alt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Realität </a:t>
            </a:r>
            <a:r>
              <a:rPr lang="de-DE" alt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und seiner </a:t>
            </a:r>
            <a:r>
              <a:rPr lang="de-DE" altLang="de-DE" sz="1900" b="1" i="1" dirty="0">
                <a:solidFill>
                  <a:srgbClr val="000000"/>
                </a:solidFill>
                <a:latin typeface="TUM Neue Helvetica 75 Bold" pitchFamily="34" charset="0"/>
              </a:rPr>
              <a:t>Perspektive</a:t>
            </a:r>
            <a:r>
              <a:rPr lang="de-DE" altLang="de-DE" sz="1900" b="1" dirty="0">
                <a:solidFill>
                  <a:srgbClr val="000000"/>
                </a:solidFill>
                <a:latin typeface="TUM Neue Helvetica 75 Bold" pitchFamily="34" charset="0"/>
              </a:rPr>
              <a:t> einer Situation unterscheiden?</a:t>
            </a:r>
          </a:p>
        </p:txBody>
      </p:sp>
    </p:spTree>
    <p:extLst>
      <p:ext uri="{BB962C8B-B14F-4D97-AF65-F5344CB8AC3E}">
        <p14:creationId xmlns:p14="http://schemas.microsoft.com/office/powerpoint/2010/main" val="213298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UI2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24" y="1246513"/>
            <a:ext cx="5672806" cy="392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0" y="718750"/>
            <a:ext cx="9144000" cy="53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029" rIns="0" bIns="45029">
            <a:spAutoFit/>
          </a:bodyPr>
          <a:lstStyle>
            <a:lvl1pPr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de-DE" altLang="de-DE" sz="3100" b="1" dirty="0" smtClean="0">
                <a:solidFill>
                  <a:srgbClr val="2760A5"/>
                </a:solidFill>
                <a:latin typeface="TUM Neue Helvetica 75 Bold" pitchFamily="34" charset="0"/>
                <a:cs typeface="Arial" charset="0"/>
              </a:rPr>
              <a:t>Körperliche Interaktion und </a:t>
            </a:r>
            <a:r>
              <a:rPr lang="de-DE" altLang="de-DE" sz="3100" b="1" dirty="0">
                <a:solidFill>
                  <a:srgbClr val="2760A5"/>
                </a:solidFill>
                <a:latin typeface="TUM Neue Helvetica 75 Bold" pitchFamily="34" charset="0"/>
                <a:cs typeface="Arial" charset="0"/>
              </a:rPr>
              <a:t>Rationalität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133928" y="5704795"/>
            <a:ext cx="8910309" cy="38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4" tIns="45029" rIns="90054" bIns="45029">
            <a:spAutoFit/>
          </a:bodyPr>
          <a:lstStyle>
            <a:lvl1pPr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endParaRPr lang="en-US" altLang="de-DE" sz="20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4166" y="5214938"/>
            <a:ext cx="9109834" cy="9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4" tIns="45029" rIns="90054" bIns="45029">
            <a:spAutoFit/>
          </a:bodyPr>
          <a:lstStyle>
            <a:lvl1pPr marL="92075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30000"/>
              </a:spcAft>
            </a:pPr>
            <a:r>
              <a:rPr lang="de-DE" altLang="de-DE" sz="1900" b="1" i="1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Rationales Handeln</a:t>
            </a:r>
            <a:r>
              <a:rPr lang="de-DE" altLang="de-DE" sz="1900" b="1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 in </a:t>
            </a:r>
            <a:r>
              <a:rPr lang="de-DE" altLang="de-DE" sz="1900" b="1" i="1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plötzlichen Situationsänderungen</a:t>
            </a:r>
            <a:r>
              <a:rPr lang="de-DE" altLang="de-DE" sz="1900" b="1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 (a) hängen nicht von </a:t>
            </a:r>
            <a:r>
              <a:rPr lang="de-DE" altLang="de-DE" sz="1900" b="1" i="1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internen Repräsentationen</a:t>
            </a:r>
            <a:r>
              <a:rPr lang="de-DE" altLang="de-DE" sz="1900" b="1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 und </a:t>
            </a:r>
            <a:r>
              <a:rPr lang="de-DE" altLang="de-DE" sz="1900" b="1" i="1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logischen Ableitungen</a:t>
            </a:r>
            <a:r>
              <a:rPr lang="de-DE" altLang="de-DE" sz="1900" b="1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 ab, sondern von blitzschnellen körperlichen Signalen und </a:t>
            </a:r>
            <a:r>
              <a:rPr lang="de-DE" altLang="de-DE" sz="1900" b="1" i="1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Interaktionen</a:t>
            </a:r>
            <a:r>
              <a:rPr lang="de-DE" altLang="de-DE" sz="1900" b="1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.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6584336" y="1143000"/>
            <a:ext cx="2459901" cy="48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4" tIns="45029" rIns="90054" bIns="45029">
            <a:spAutoFit/>
          </a:bodyPr>
          <a:lstStyle>
            <a:lvl1pPr marL="92075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30000"/>
              </a:spcAft>
            </a:pPr>
            <a:endParaRPr lang="de-DE" altLang="de-DE" sz="27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121055" y="2239347"/>
            <a:ext cx="2589729" cy="203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4" tIns="45029" rIns="90054" bIns="45029">
            <a:spAutoFit/>
          </a:bodyPr>
          <a:lstStyle>
            <a:lvl1pPr marL="92075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30000"/>
              </a:spcAft>
            </a:pPr>
            <a:r>
              <a:rPr lang="de-DE" altLang="de-DE" sz="1900" b="1" i="1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Rationale Gedanken </a:t>
            </a:r>
            <a:r>
              <a:rPr lang="de-DE" altLang="de-DE" sz="1900" b="1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mit </a:t>
            </a:r>
            <a:r>
              <a:rPr lang="de-DE" altLang="de-DE" sz="1900" b="1" i="1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interner symbolischer Repräsentation</a:t>
            </a:r>
            <a:r>
              <a:rPr lang="de-DE" altLang="de-DE" sz="1900" b="1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 (b) garantieren kein </a:t>
            </a:r>
            <a:r>
              <a:rPr lang="de-DE" altLang="de-DE" sz="1900" b="1" i="1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rationales Handeln</a:t>
            </a:r>
            <a:r>
              <a:rPr lang="de-DE" altLang="de-DE" sz="1900" b="1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065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U6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5" y="1857375"/>
            <a:ext cx="3721284" cy="290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6" descr="U61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75" y="1501645"/>
            <a:ext cx="3856579" cy="277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0" y="724581"/>
            <a:ext cx="9144000" cy="66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029" rIns="0" bIns="45029">
            <a:spAutoFit/>
          </a:bodyPr>
          <a:lstStyle>
            <a:lvl1pPr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de-DE" altLang="de-DE" sz="4000" b="1">
                <a:solidFill>
                  <a:srgbClr val="2760A5"/>
                </a:solidFill>
                <a:latin typeface="TUM Neue Helvetica 75 Bold" pitchFamily="34" charset="0"/>
                <a:cs typeface="Arial" charset="0"/>
              </a:rPr>
              <a:t>Formales und körperliches Handeln</a:t>
            </a:r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4291162" y="4287709"/>
            <a:ext cx="4820040" cy="197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4" tIns="45029" rIns="90054" bIns="45029">
            <a:spAutoFit/>
          </a:bodyPr>
          <a:lstStyle>
            <a:lvl1pPr marL="92075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30000"/>
              </a:spcAft>
            </a:pPr>
            <a:r>
              <a:rPr lang="de-DE" altLang="de-DE" sz="1800" b="1" i="1" dirty="0" smtClean="0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Fußball  </a:t>
            </a:r>
            <a:r>
              <a:rPr lang="de-DE" altLang="de-DE" sz="1800" b="1" dirty="0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ist ein </a:t>
            </a:r>
            <a:r>
              <a:rPr lang="de-DE" altLang="de-DE" sz="1800" b="1" i="1" dirty="0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nicht-formales Spiel</a:t>
            </a:r>
            <a:r>
              <a:rPr lang="de-DE" altLang="de-DE" sz="1800" b="1" dirty="0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 </a:t>
            </a:r>
            <a:r>
              <a:rPr lang="de-DE" altLang="de-DE" sz="1800" b="1" dirty="0" smtClean="0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 mit </a:t>
            </a:r>
            <a:r>
              <a:rPr lang="de-DE" altLang="de-DE" sz="1800" b="1" dirty="0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Fähigkeiten </a:t>
            </a:r>
            <a:r>
              <a:rPr lang="de-DE" altLang="de-DE" sz="1800" b="1" i="1" dirty="0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(„</a:t>
            </a:r>
            <a:r>
              <a:rPr lang="de-DE" altLang="de-DE" sz="1800" b="1" i="1" dirty="0" err="1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skills</a:t>
            </a:r>
            <a:r>
              <a:rPr lang="de-DE" altLang="de-DE" sz="1800" b="1" i="1" dirty="0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“)</a:t>
            </a:r>
            <a:r>
              <a:rPr lang="de-DE" altLang="de-DE" sz="1800" b="1" dirty="0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, die von </a:t>
            </a:r>
            <a:r>
              <a:rPr lang="de-DE" altLang="de-DE" sz="1800" b="1" i="1" dirty="0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körperlichen Interaktionen </a:t>
            </a:r>
            <a:r>
              <a:rPr lang="de-DE" altLang="de-DE" sz="1800" b="1" dirty="0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ohne vollständige Repräsentation von Situationen und Operationen abhängen (</a:t>
            </a:r>
            <a:r>
              <a:rPr lang="de-DE" altLang="de-DE" sz="1800" b="1" i="1" dirty="0" err="1" smtClean="0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embodiment</a:t>
            </a:r>
            <a:r>
              <a:rPr lang="de-DE" altLang="de-DE" sz="1800" b="1" i="1" dirty="0" smtClean="0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 </a:t>
            </a:r>
            <a:r>
              <a:rPr lang="de-DE" altLang="de-DE" sz="1800" b="1" dirty="0" smtClean="0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). </a:t>
            </a:r>
            <a:r>
              <a:rPr lang="de-DE" altLang="de-DE" sz="1800" b="1" i="1" dirty="0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Situationen </a:t>
            </a:r>
            <a:r>
              <a:rPr lang="de-DE" altLang="de-DE" sz="1800" b="1" dirty="0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sind </a:t>
            </a:r>
            <a:r>
              <a:rPr lang="de-DE" altLang="de-DE" sz="1800" b="1" i="1" dirty="0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nie exakt identisch</a:t>
            </a:r>
            <a:r>
              <a:rPr lang="de-DE" altLang="de-DE" sz="1800" b="1" dirty="0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 – wie im wirklichen Leben ...</a:t>
            </a:r>
          </a:p>
        </p:txBody>
      </p:sp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0" y="4786314"/>
            <a:ext cx="4043805" cy="143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4" tIns="45029" rIns="90054" bIns="45029">
            <a:spAutoFit/>
          </a:bodyPr>
          <a:lstStyle>
            <a:lvl1pPr marL="92075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7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30000"/>
              </a:spcAft>
            </a:pPr>
            <a:r>
              <a:rPr lang="de-DE" altLang="de-DE" sz="1800" b="1" i="1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Schach</a:t>
            </a:r>
            <a:r>
              <a:rPr lang="de-DE" altLang="de-DE" sz="1800" b="1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 ist ein </a:t>
            </a:r>
            <a:r>
              <a:rPr lang="de-DE" altLang="de-DE" sz="1800" b="1" i="1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formales Spiel</a:t>
            </a:r>
            <a:r>
              <a:rPr lang="de-DE" altLang="de-DE" sz="1800" b="1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 mit </a:t>
            </a:r>
            <a:r>
              <a:rPr lang="de-DE" altLang="de-DE" sz="1800" b="1" i="1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vollständiger symbolischer Darstellung</a:t>
            </a:r>
            <a:r>
              <a:rPr lang="de-DE" altLang="de-DE" sz="1800" b="1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, </a:t>
            </a:r>
            <a:r>
              <a:rPr lang="de-DE" altLang="de-DE" sz="1800" b="1" i="1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präzisen Spielstellungen</a:t>
            </a:r>
            <a:r>
              <a:rPr lang="de-DE" altLang="de-DE" sz="1800" b="1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 und </a:t>
            </a:r>
            <a:r>
              <a:rPr lang="de-DE" altLang="de-DE" sz="1800" b="1" i="1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formalen Operationen</a:t>
            </a:r>
            <a:r>
              <a:rPr lang="de-DE" altLang="de-DE" sz="1800" b="1">
                <a:solidFill>
                  <a:srgbClr val="000000"/>
                </a:solidFill>
                <a:latin typeface="TUM Neue Helvetica 75 Bold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91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026"/>
          <p:cNvSpPr txBox="1">
            <a:spLocks noChangeArrowheads="1"/>
          </p:cNvSpPr>
          <p:nvPr/>
        </p:nvSpPr>
        <p:spPr bwMode="auto">
          <a:xfrm>
            <a:off x="0" y="653143"/>
            <a:ext cx="9183631" cy="68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384" rIns="0" bIns="44384">
            <a:spAutoFit/>
          </a:bodyPr>
          <a:lstStyle>
            <a:lvl1pPr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de-DE" sz="3700" b="1" dirty="0" err="1" smtClean="0">
                <a:solidFill>
                  <a:srgbClr val="0070C0"/>
                </a:solidFill>
                <a:latin typeface="TUM Neue Helvetica 75 Bold" pitchFamily="34" charset="0"/>
              </a:rPr>
              <a:t>Autonome</a:t>
            </a:r>
            <a:r>
              <a:rPr lang="en-US" altLang="de-DE" sz="3700" b="1" dirty="0" smtClean="0">
                <a:solidFill>
                  <a:srgbClr val="0070C0"/>
                </a:solidFill>
                <a:latin typeface="TUM Neue Helvetica 75 Bold" pitchFamily="34" charset="0"/>
              </a:rPr>
              <a:t> und </a:t>
            </a:r>
            <a:r>
              <a:rPr lang="en-US" altLang="de-DE" sz="3700" b="1" dirty="0" err="1" smtClean="0">
                <a:solidFill>
                  <a:srgbClr val="0070C0"/>
                </a:solidFill>
                <a:latin typeface="TUM Neue Helvetica 75 Bold" pitchFamily="34" charset="0"/>
              </a:rPr>
              <a:t>kognitive</a:t>
            </a:r>
            <a:r>
              <a:rPr lang="en-US" altLang="de-DE" sz="3700" b="1" dirty="0" smtClean="0">
                <a:solidFill>
                  <a:srgbClr val="0070C0"/>
                </a:solidFill>
                <a:latin typeface="TUM Neue Helvetica 75 Bold" pitchFamily="34" charset="0"/>
              </a:rPr>
              <a:t> </a:t>
            </a:r>
            <a:r>
              <a:rPr lang="en-US" altLang="de-DE" sz="3700" b="1" dirty="0" err="1" smtClean="0">
                <a:solidFill>
                  <a:srgbClr val="0070C0"/>
                </a:solidFill>
                <a:latin typeface="TUM Neue Helvetica 75 Bold" pitchFamily="34" charset="0"/>
              </a:rPr>
              <a:t>Roboter</a:t>
            </a:r>
            <a:endParaRPr lang="en-US" altLang="de-DE" sz="3700" b="1" dirty="0">
              <a:solidFill>
                <a:srgbClr val="0070C0"/>
              </a:solidFill>
              <a:latin typeface="TUM Neue Helvetica 75 Bold" pitchFamily="34" charset="0"/>
            </a:endParaRP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479" y="1246512"/>
            <a:ext cx="6510539" cy="281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 Box 1026"/>
          <p:cNvSpPr txBox="1">
            <a:spLocks noChangeArrowheads="1"/>
          </p:cNvSpPr>
          <p:nvPr/>
        </p:nvSpPr>
        <p:spPr bwMode="auto">
          <a:xfrm>
            <a:off x="179027" y="4149080"/>
            <a:ext cx="8964973" cy="193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384" rIns="0" bIns="44384">
            <a:spAutoFit/>
          </a:bodyPr>
          <a:lstStyle>
            <a:lvl1pPr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1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2000" b="1" i="1" dirty="0">
                <a:solidFill>
                  <a:srgbClr val="000000"/>
                </a:solidFill>
                <a:latin typeface="TUM Neue Helvetica 75 Bold" pitchFamily="34" charset="0"/>
              </a:rPr>
              <a:t>Roboter</a:t>
            </a:r>
            <a:r>
              <a:rPr lang="de-DE" altLang="de-DE" sz="2000" b="1" dirty="0">
                <a:solidFill>
                  <a:srgbClr val="000000"/>
                </a:solidFill>
                <a:latin typeface="TUM Neue Helvetica 75 Bold" pitchFamily="34" charset="0"/>
              </a:rPr>
              <a:t>  können nicht vollständig für jede Anwendung programmiert  werden. Das Programm </a:t>
            </a:r>
            <a:r>
              <a:rPr lang="de-DE" altLang="de-DE" sz="2000" b="1" i="1" dirty="0">
                <a:solidFill>
                  <a:srgbClr val="000000"/>
                </a:solidFill>
                <a:latin typeface="TUM Neue Helvetica 75 Bold" pitchFamily="34" charset="0"/>
              </a:rPr>
              <a:t>lernt aus Erfahrung</a:t>
            </a:r>
            <a:r>
              <a:rPr lang="de-DE" altLang="de-DE" sz="2000" b="1" dirty="0">
                <a:solidFill>
                  <a:srgbClr val="000000"/>
                </a:solidFill>
                <a:latin typeface="TUM Neue Helvetica 75 Bold" pitchFamily="34" charset="0"/>
              </a:rPr>
              <a:t>, wo man stehen muss, um ein Glas aus einem Schrank zu nehmen, wie Küchengeräte am besten zu ergreifen sind, wo Besteck zu suchen ist etc. Dazu muss das </a:t>
            </a:r>
            <a:r>
              <a:rPr lang="de-DE" altLang="de-DE" sz="2000" b="1" i="1" dirty="0">
                <a:solidFill>
                  <a:srgbClr val="000000"/>
                </a:solidFill>
                <a:latin typeface="TUM Neue Helvetica 75 Bold" pitchFamily="34" charset="0"/>
              </a:rPr>
              <a:t>Kontrollsystem</a:t>
            </a:r>
            <a:r>
              <a:rPr lang="de-DE" altLang="de-DE" sz="2000" b="1" dirty="0">
                <a:solidFill>
                  <a:srgbClr val="000000"/>
                </a:solidFill>
                <a:latin typeface="TUM Neue Helvetica 75 Bold" pitchFamily="34" charset="0"/>
              </a:rPr>
              <a:t> die </a:t>
            </a:r>
            <a:r>
              <a:rPr lang="de-DE" altLang="de-DE" sz="2000" b="1" i="1" dirty="0">
                <a:solidFill>
                  <a:srgbClr val="000000"/>
                </a:solidFill>
                <a:latin typeface="TUM Neue Helvetica 75 Bold" pitchFamily="34" charset="0"/>
              </a:rPr>
              <a:t>Parameter der Kontrollroutinen </a:t>
            </a:r>
            <a:r>
              <a:rPr lang="de-DE" altLang="de-DE" sz="2000" b="1" dirty="0">
                <a:solidFill>
                  <a:srgbClr val="000000"/>
                </a:solidFill>
                <a:latin typeface="TUM Neue Helvetica 75 Bold" pitchFamily="34" charset="0"/>
              </a:rPr>
              <a:t>kennen und über </a:t>
            </a:r>
            <a:r>
              <a:rPr lang="de-DE" altLang="de-DE" sz="2000" b="1" i="1" dirty="0">
                <a:solidFill>
                  <a:srgbClr val="000000"/>
                </a:solidFill>
                <a:latin typeface="TUM Neue Helvetica 75 Bold" pitchFamily="34" charset="0"/>
              </a:rPr>
              <a:t>Modelle</a:t>
            </a:r>
            <a:r>
              <a:rPr lang="de-DE" altLang="de-DE" sz="2000" b="1" dirty="0">
                <a:solidFill>
                  <a:srgbClr val="000000"/>
                </a:solidFill>
                <a:latin typeface="TUM Neue Helvetica 75 Bold" pitchFamily="34" charset="0"/>
              </a:rPr>
              <a:t> verfügen, wie die Parameter das </a:t>
            </a:r>
            <a:r>
              <a:rPr lang="de-DE" altLang="de-DE" sz="2000" b="1" i="1" dirty="0">
                <a:solidFill>
                  <a:srgbClr val="000000"/>
                </a:solidFill>
                <a:latin typeface="TUM Neue Helvetica 75 Bold" pitchFamily="34" charset="0"/>
              </a:rPr>
              <a:t>Verhalten</a:t>
            </a:r>
            <a:r>
              <a:rPr lang="de-DE" altLang="de-DE" sz="2000" b="1" dirty="0">
                <a:solidFill>
                  <a:srgbClr val="000000"/>
                </a:solidFill>
                <a:latin typeface="TUM Neue Helvetica 75 Bold" pitchFamily="34" charset="0"/>
              </a:rPr>
              <a:t> ändern.</a:t>
            </a:r>
            <a:r>
              <a:rPr lang="de-DE" altLang="de-DE" sz="2000" dirty="0">
                <a:solidFill>
                  <a:srgbClr val="000000"/>
                </a:solidFill>
                <a:latin typeface="TUM Neue Helvetica 75 Bold" pitchFamily="34" charset="0"/>
              </a:rPr>
              <a:t>  </a:t>
            </a:r>
            <a:endParaRPr lang="en-US" altLang="de-DE" sz="2000" b="1" dirty="0">
              <a:solidFill>
                <a:srgbClr val="000000"/>
              </a:solidFill>
              <a:latin typeface="TUM Neue Helvetica 75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7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feld 3"/>
          <p:cNvSpPr txBox="1">
            <a:spLocks noChangeArrowheads="1"/>
          </p:cNvSpPr>
          <p:nvPr/>
        </p:nvSpPr>
        <p:spPr bwMode="auto">
          <a:xfrm>
            <a:off x="20081" y="643152"/>
            <a:ext cx="9144000" cy="61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125" tIns="43565" rIns="87125" bIns="4356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400" b="1" dirty="0" err="1" smtClean="0">
                <a:solidFill>
                  <a:srgbClr val="0070C0"/>
                </a:solidFill>
                <a:latin typeface="TUM Neue Helvetica 55 Regular" pitchFamily="34" charset="0"/>
                <a:cs typeface="Times New Roman" pitchFamily="18" charset="0"/>
              </a:rPr>
              <a:t>Kognitive</a:t>
            </a:r>
            <a:r>
              <a:rPr lang="en-US" sz="3400" b="1" dirty="0" smtClean="0">
                <a:solidFill>
                  <a:srgbClr val="0070C0"/>
                </a:solidFill>
                <a:latin typeface="TUM Neue Helvetica 55 Regular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UM Neue Helvetica 55 Regular" pitchFamily="34" charset="0"/>
                <a:cs typeface="Times New Roman" pitchFamily="18" charset="0"/>
              </a:rPr>
              <a:t>Roboter</a:t>
            </a:r>
            <a:r>
              <a:rPr lang="en-US" sz="3400" b="1" dirty="0" smtClean="0">
                <a:solidFill>
                  <a:srgbClr val="0070C0"/>
                </a:solidFill>
                <a:latin typeface="TUM Neue Helvetica 55 Regular" pitchFamily="34" charset="0"/>
                <a:cs typeface="Times New Roman" pitchFamily="18" charset="0"/>
              </a:rPr>
              <a:t> und </a:t>
            </a:r>
            <a:r>
              <a:rPr lang="en-US" sz="3400" b="1" dirty="0" err="1" smtClean="0">
                <a:solidFill>
                  <a:srgbClr val="0070C0"/>
                </a:solidFill>
                <a:latin typeface="TUM Neue Helvetica 55 Regular" pitchFamily="34" charset="0"/>
                <a:cs typeface="Times New Roman" pitchFamily="18" charset="0"/>
              </a:rPr>
              <a:t>menschliches</a:t>
            </a:r>
            <a:r>
              <a:rPr lang="en-US" sz="3400" b="1" dirty="0" smtClean="0">
                <a:solidFill>
                  <a:srgbClr val="0070C0"/>
                </a:solidFill>
                <a:latin typeface="TUM Neue Helvetica 55 Regular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UM Neue Helvetica 55 Regular" pitchFamily="34" charset="0"/>
                <a:cs typeface="Times New Roman" pitchFamily="18" charset="0"/>
              </a:rPr>
              <a:t>Gehirn</a:t>
            </a:r>
            <a:endParaRPr lang="en-US" sz="3400" b="1" dirty="0">
              <a:solidFill>
                <a:srgbClr val="0070C0"/>
              </a:solidFill>
              <a:latin typeface="TUM Neue Helvetica 55 Regular" pitchFamily="34" charset="0"/>
              <a:cs typeface="Times New Roman" pitchFamily="18" charset="0"/>
            </a:endParaRPr>
          </a:p>
        </p:txBody>
      </p:sp>
      <p:sp>
        <p:nvSpPr>
          <p:cNvPr id="55299" name="Textfeld 42"/>
          <p:cNvSpPr txBox="1">
            <a:spLocks noChangeArrowheads="1"/>
          </p:cNvSpPr>
          <p:nvPr/>
        </p:nvSpPr>
        <p:spPr bwMode="auto">
          <a:xfrm>
            <a:off x="3851920" y="1206604"/>
            <a:ext cx="5292080" cy="504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125" tIns="43565" rIns="87125" bIns="4356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In der </a:t>
            </a:r>
            <a:r>
              <a:rPr lang="en-US" b="1" dirty="0" err="1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Gehirnforschung</a:t>
            </a:r>
            <a:r>
              <a:rPr lang="en-US" b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werden</a:t>
            </a:r>
            <a:r>
              <a:rPr lang="en-US" b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k</a:t>
            </a:r>
            <a:r>
              <a:rPr lang="en-US" b="1" i="1" dirty="0" err="1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ognitive</a:t>
            </a:r>
            <a:r>
              <a:rPr lang="en-US" b="1" i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Zustände</a:t>
            </a:r>
            <a:r>
              <a:rPr lang="en-US" b="1" i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mit</a:t>
            </a:r>
            <a:r>
              <a:rPr lang="en-US" b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  </a:t>
            </a:r>
            <a:r>
              <a:rPr lang="en-US" b="1" i="1" dirty="0" err="1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komplexen</a:t>
            </a:r>
            <a:r>
              <a:rPr lang="en-US" b="1" i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Mustern</a:t>
            </a:r>
            <a:r>
              <a:rPr lang="en-US" b="1" i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neuronaler</a:t>
            </a:r>
            <a:r>
              <a:rPr lang="en-US" b="1" i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Schaltkreise</a:t>
            </a:r>
            <a:r>
              <a:rPr lang="en-US" b="1" i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korreliert</a:t>
            </a:r>
            <a:r>
              <a:rPr lang="en-US" b="1" i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die </a:t>
            </a:r>
            <a:r>
              <a:rPr lang="en-US" b="1" dirty="0" err="1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durch</a:t>
            </a:r>
            <a:r>
              <a:rPr lang="en-US" b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lokale</a:t>
            </a:r>
            <a:r>
              <a:rPr lang="en-US" b="1" i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Aktionspotentiale</a:t>
            </a:r>
            <a:r>
              <a:rPr lang="en-US" b="1" i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erzeugt</a:t>
            </a:r>
            <a:r>
              <a:rPr lang="en-US" b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werden</a:t>
            </a:r>
            <a:r>
              <a:rPr lang="en-US" b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. </a:t>
            </a:r>
          </a:p>
          <a:p>
            <a:pPr eaLnBrk="1" hangingPunct="1"/>
            <a:endParaRPr lang="en-US" sz="800" b="1" dirty="0">
              <a:solidFill>
                <a:srgbClr val="000000"/>
              </a:solidFill>
              <a:latin typeface="TUM Neue Helvetica 55 Regular" pitchFamily="34" charset="0"/>
              <a:cs typeface="Times New Roman" pitchFamily="18" charset="0"/>
            </a:endParaRPr>
          </a:p>
          <a:p>
            <a:pPr eaLnBrk="1" hangingPunct="1"/>
            <a:r>
              <a:rPr lang="en-US" b="1" i="1" dirty="0" err="1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Lokale</a:t>
            </a:r>
            <a:r>
              <a:rPr lang="en-US" b="1" i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Aktionspotentiale</a:t>
            </a:r>
            <a:r>
              <a:rPr lang="en-US" b="1" i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  von </a:t>
            </a:r>
            <a:r>
              <a:rPr lang="en-US" b="1" dirty="0" err="1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Neuronen</a:t>
            </a:r>
            <a:r>
              <a:rPr lang="en-US" b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u</a:t>
            </a:r>
            <a:r>
              <a:rPr lang="en-US" b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nd </a:t>
            </a:r>
            <a:r>
              <a:rPr lang="en-US" b="1" dirty="0" err="1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ihre</a:t>
            </a:r>
            <a:r>
              <a:rPr lang="en-US" b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Musterbildung</a:t>
            </a:r>
            <a:r>
              <a:rPr lang="en-US" b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durch</a:t>
            </a:r>
            <a:r>
              <a:rPr lang="en-US" b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Hodgkin-Huxley  </a:t>
            </a:r>
            <a:r>
              <a:rPr lang="en-US" b="1" i="1" dirty="0" err="1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Gleichungen</a:t>
            </a:r>
            <a:r>
              <a:rPr lang="en-US" b="1" i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berechenbar</a:t>
            </a:r>
            <a:r>
              <a:rPr lang="en-US" b="1" i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  </a:t>
            </a:r>
            <a:r>
              <a:rPr lang="en-US" b="1" dirty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(Mainzer/ Chua, 2013). </a:t>
            </a:r>
          </a:p>
          <a:p>
            <a:pPr eaLnBrk="1" hangingPunct="1"/>
            <a:endParaRPr lang="en-US" sz="800" b="1" dirty="0">
              <a:solidFill>
                <a:srgbClr val="000000"/>
              </a:solidFill>
              <a:latin typeface="TUM Neue Helvetica 55 Regular" pitchFamily="34" charset="0"/>
              <a:cs typeface="Times New Roman" pitchFamily="18" charset="0"/>
            </a:endParaRPr>
          </a:p>
          <a:p>
            <a:pPr eaLnBrk="1" hangingPunct="1"/>
            <a:r>
              <a:rPr lang="en-US" sz="3000" b="1" dirty="0" err="1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Berechenbare</a:t>
            </a:r>
            <a:r>
              <a:rPr lang="en-US" sz="3000" b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Robotergehirne</a:t>
            </a:r>
            <a:r>
              <a:rPr lang="en-US" sz="3000" b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sind</a:t>
            </a:r>
            <a:r>
              <a:rPr lang="en-US" sz="3000" b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 das </a:t>
            </a:r>
            <a:r>
              <a:rPr lang="en-US" sz="3000" b="1" dirty="0" err="1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Ziel</a:t>
            </a:r>
            <a:r>
              <a:rPr lang="en-US" sz="3000" b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 des </a:t>
            </a:r>
            <a:r>
              <a:rPr lang="en-US" sz="3000" b="1" i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Human Brain Project</a:t>
            </a:r>
            <a:r>
              <a:rPr lang="en-US" sz="3000" b="1" dirty="0" smtClean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000000"/>
                </a:solidFill>
                <a:latin typeface="TUM Neue Helvetica 55 Regular" pitchFamily="34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55300" name="Object 2"/>
          <p:cNvGraphicFramePr>
            <a:graphicFrameLocks noChangeAspect="1"/>
          </p:cNvGraphicFramePr>
          <p:nvPr/>
        </p:nvGraphicFramePr>
        <p:xfrm>
          <a:off x="356686" y="1347107"/>
          <a:ext cx="3457528" cy="4859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" r:id="rId3" imgW="6526984" imgH="8469841" progId="">
                  <p:embed/>
                </p:oleObj>
              </mc:Choice>
              <mc:Fallback>
                <p:oleObj name="Image" r:id="rId3" imgW="6526984" imgH="846984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686" y="1347107"/>
                        <a:ext cx="3457528" cy="4859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8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7504" y="2568834"/>
            <a:ext cx="9036496" cy="207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51" tIns="45424" rIns="90851" bIns="45424">
            <a:spAutoFit/>
          </a:bodyPr>
          <a:lstStyle/>
          <a:p>
            <a:pPr marL="570082" indent="-570082" defTabSz="901460">
              <a:lnSpc>
                <a:spcPct val="95000"/>
              </a:lnSpc>
              <a:spcAft>
                <a:spcPct val="40000"/>
              </a:spcAft>
            </a:pPr>
            <a:r>
              <a:rPr lang="en-US" sz="3900" b="1" dirty="0">
                <a:solidFill>
                  <a:srgbClr val="000000"/>
                </a:solidFill>
                <a:latin typeface="TUM Neue Helvetica 75 Bold" pitchFamily="34" charset="0"/>
              </a:rPr>
              <a:t>2</a:t>
            </a:r>
            <a:r>
              <a:rPr lang="en-US" sz="3900" b="1" dirty="0" smtClean="0">
                <a:solidFill>
                  <a:srgbClr val="000000"/>
                </a:solidFill>
                <a:latin typeface="TUM Neue Helvetica 75 Bold" pitchFamily="34" charset="0"/>
              </a:rPr>
              <a:t>. </a:t>
            </a:r>
            <a:r>
              <a:rPr lang="en-US" sz="4000" b="1" dirty="0" smtClean="0">
                <a:solidFill>
                  <a:srgbClr val="000000"/>
                </a:solidFill>
                <a:latin typeface="TUM Neue Helvetica 75 Bold" pitchFamily="34" charset="0"/>
              </a:rPr>
              <a:t>Von IT-</a:t>
            </a:r>
            <a:r>
              <a:rPr lang="en-US" sz="40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Netzwerken</a:t>
            </a:r>
            <a:r>
              <a:rPr lang="en-US" sz="40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zu</a:t>
            </a:r>
            <a:r>
              <a:rPr lang="en-US" sz="40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autonomen</a:t>
            </a:r>
            <a:r>
              <a:rPr lang="en-US" sz="40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UM Neue Helvetica 75 Bold" pitchFamily="34" charset="0"/>
              </a:rPr>
              <a:t>Infrastrukturen</a:t>
            </a:r>
            <a:r>
              <a:rPr lang="en-US" sz="4000" b="1" dirty="0" smtClean="0">
                <a:solidFill>
                  <a:srgbClr val="000000"/>
                </a:solidFill>
                <a:latin typeface="TUM Neue Helvetica 75 Bold" pitchFamily="34" charset="0"/>
              </a:rPr>
              <a:t> </a:t>
            </a:r>
            <a:endParaRPr lang="en-US" sz="4000" b="1" dirty="0">
              <a:solidFill>
                <a:srgbClr val="000000"/>
              </a:solidFill>
              <a:latin typeface="TUM Neue Helvetica 75 Bold" pitchFamily="34" charset="0"/>
            </a:endParaRPr>
          </a:p>
          <a:p>
            <a:pPr marL="570082" indent="-570082" defTabSz="901460">
              <a:lnSpc>
                <a:spcPct val="95000"/>
              </a:lnSpc>
              <a:spcAft>
                <a:spcPct val="40000"/>
              </a:spcAft>
            </a:pPr>
            <a:endParaRPr lang="en-US" sz="3900" b="1" dirty="0">
              <a:solidFill>
                <a:srgbClr val="000000"/>
              </a:solidFill>
              <a:latin typeface="TUM Neue Helvetica 75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9_Standarddesign">
  <a:themeElements>
    <a:clrScheme name="28_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8_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8_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1736</Words>
  <Application>Microsoft Office PowerPoint</Application>
  <PresentationFormat>Bildschirmpräsentation (4:3)</PresentationFormat>
  <Paragraphs>154</Paragraphs>
  <Slides>35</Slides>
  <Notes>10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8" baseType="lpstr">
      <vt:lpstr>Larissa-Design</vt:lpstr>
      <vt:lpstr>29_Standarddesign</vt:lpstr>
      <vt:lpstr>Image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Klaus Mainzer</dc:creator>
  <cp:lastModifiedBy>Muenchner Kreis Office</cp:lastModifiedBy>
  <cp:revision>12</cp:revision>
  <cp:lastPrinted>2014-11-08T13:11:27Z</cp:lastPrinted>
  <dcterms:created xsi:type="dcterms:W3CDTF">2014-10-08T16:30:28Z</dcterms:created>
  <dcterms:modified xsi:type="dcterms:W3CDTF">2014-11-13T09:26:10Z</dcterms:modified>
</cp:coreProperties>
</file>