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30" r:id="rId3"/>
    <p:sldId id="303" r:id="rId4"/>
    <p:sldId id="331" r:id="rId5"/>
    <p:sldId id="332" r:id="rId6"/>
    <p:sldId id="312" r:id="rId7"/>
    <p:sldId id="335" r:id="rId8"/>
    <p:sldId id="323" r:id="rId9"/>
    <p:sldId id="324" r:id="rId10"/>
    <p:sldId id="309" r:id="rId11"/>
    <p:sldId id="334" r:id="rId12"/>
    <p:sldId id="301" r:id="rId13"/>
    <p:sldId id="306" r:id="rId14"/>
    <p:sldId id="32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EF55-F68A-42F3-888B-A4688E144528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B34E4-220D-496A-96FA-6BA566C66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46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12902FF-3B80-46DA-B5E2-7FA0687A1354}" type="slidenum">
              <a:rPr lang="de-DE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34E4-220D-496A-96FA-6BA566C667D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5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58813" y="568325"/>
            <a:ext cx="3292475" cy="2470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8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A377-3B04-4014-8478-4808BD928E84}" type="slidenum">
              <a:rPr lang="de-DE"/>
              <a:pPr/>
              <a:t>14</a:t>
            </a:fld>
            <a:endParaRPr lang="de-DE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ADC-C268-41B0-9779-60399C3A1A15}" type="datetime1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54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8A13-2AA3-4A13-9E0F-1C0388EE7499}" type="datetime1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80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BE6D-B2A7-4A55-AAEE-E8A1ACD5E9BA}" type="datetime1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04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6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C82D-0EAB-460F-9C9A-34268B58821F}" type="datetime1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82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C82D-0EAB-460F-9C9A-34268B58821F}" type="datetime1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33BE-D086-4792-BC23-2E7328D07906}" type="datetime1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2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BF42-A912-4F9A-9DE6-1678E0E2E57F}" type="datetime1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4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C40-3DE6-45AE-8A2B-FEC396C0EAAB}" type="datetime1">
              <a:rPr lang="de-DE" smtClean="0"/>
              <a:t>13.11.2014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50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11C0-AE45-4DFC-962A-A45E7B64F8C7}" type="datetime1">
              <a:rPr lang="de-DE" smtClean="0"/>
              <a:t>13.11.2014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80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443C-4848-4D21-8821-C523ECD96FEF}" type="datetime1">
              <a:rPr lang="de-DE" smtClean="0"/>
              <a:t>13.11.2014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61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4CB4-6E8A-4BA3-9FD1-B44CB2A92655}" type="datetime1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06BD-3AA2-4E4E-B94C-356A261B763F}" type="datetime1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26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E5EAE-FE33-4C9E-9DAD-FCFDB4DEFCCB}" type="datetime1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F824-8ECB-4E1C-A29C-00CE927F9229}" type="slidenum">
              <a:rPr lang="de-DE" smtClean="0"/>
              <a:t>‹Nr.›</a:t>
            </a:fld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68" y="260648"/>
            <a:ext cx="2941564" cy="7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mailto:constanze.kurz@igmetall.de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"/><Relationship Id="rId5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 16"/>
          <p:cNvSpPr/>
          <p:nvPr/>
        </p:nvSpPr>
        <p:spPr bwMode="auto">
          <a:xfrm>
            <a:off x="-20570" y="618533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 sz="1400" b="1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de-DE" sz="16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Constanze Kurz, Ressort </a:t>
            </a:r>
            <a:r>
              <a:rPr lang="de-DE" sz="1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 der Arbeit</a:t>
            </a:r>
            <a:endParaRPr lang="de-DE" sz="1600" u="sng" dirty="0">
              <a:ea typeface="ＭＳ Ｐゴシック" pitchFamily="96" charset="-128"/>
              <a:cs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33256"/>
            <a:ext cx="1249725" cy="96666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1</a:t>
            </a:fld>
            <a:endParaRPr lang="de-DE"/>
          </a:p>
        </p:txBody>
      </p:sp>
      <p:pic>
        <p:nvPicPr>
          <p:cNvPr id="12" name="Picture 12" descr="http://www.gizmodo.de/wp-content/uploads/2009/07/roboter_mens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4" y="3979863"/>
            <a:ext cx="2104866" cy="15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arissa.de/fileadmin/user_upload/LPS/ToolNavigator/LPS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79863"/>
            <a:ext cx="1914342" cy="15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2" descr="2dae.jpg"/>
          <p:cNvPicPr>
            <a:picLocks noChangeAspect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15054"/>
          <a:stretch>
            <a:fillRect/>
          </a:stretch>
        </p:blipFill>
        <p:spPr bwMode="auto">
          <a:xfrm>
            <a:off x="5004048" y="3974214"/>
            <a:ext cx="1635552" cy="15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KurzC\AppData\Local\Microsoft\Windows\Temporary Internet Files\Content.Outlook\P1I15JLR\HM2014_Google-glass_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47" y="3974214"/>
            <a:ext cx="1558253" cy="15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6"/>
          <p:cNvSpPr>
            <a:spLocks noChangeArrowheads="1"/>
          </p:cNvSpPr>
          <p:nvPr/>
        </p:nvSpPr>
        <p:spPr bwMode="auto">
          <a:xfrm>
            <a:off x="963096" y="1492622"/>
            <a:ext cx="766694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Mensch, Maschine und die Zukunft der Industriearbeit 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99592" y="2492896"/>
            <a:ext cx="74888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Fachkonferenz Münchner Kreis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„Maschinen entscheiden –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vom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Computing zu autonomen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Systemen“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12.11.2014 in München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66112" y="6356350"/>
            <a:ext cx="586408" cy="365125"/>
          </a:xfrm>
        </p:spPr>
        <p:txBody>
          <a:bodyPr/>
          <a:lstStyle/>
          <a:p>
            <a:fld id="{FF5E9CDD-8110-492F-A48D-01B2ABF6606C}" type="slidenum">
              <a:rPr lang="de-DE"/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779" y="169863"/>
            <a:ext cx="8184629" cy="666849"/>
          </a:xfrm>
        </p:spPr>
        <p:txBody>
          <a:bodyPr/>
          <a:lstStyle/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sozio-technische Gestaltungsansatz 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für digitale Industriearbeit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179512" y="2276872"/>
            <a:ext cx="864096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Gleichschenkliges Dreieck 6"/>
          <p:cNvSpPr/>
          <p:nvPr/>
        </p:nvSpPr>
        <p:spPr bwMode="auto">
          <a:xfrm>
            <a:off x="2123728" y="1268760"/>
            <a:ext cx="4608512" cy="3168352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sozio-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technische, beteiligungsorientierte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Gestaltungs-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Perspektive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e-DE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e-DE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e-DE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33730" y="908720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226" y="4293096"/>
            <a:ext cx="27803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lernförderliche  </a:t>
            </a:r>
          </a:p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Arbeitsorganisation/</a:t>
            </a:r>
          </a:p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Arbeitsgestaltung </a:t>
            </a:r>
          </a:p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(einschließlich Arbeitszeit)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52054" y="4429561"/>
            <a:ext cx="2405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breitflächige </a:t>
            </a:r>
          </a:p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Qualifizierung</a:t>
            </a:r>
          </a:p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(Aus- &amp; Weiterbildung)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feil nach links und rechts 12"/>
          <p:cNvSpPr/>
          <p:nvPr/>
        </p:nvSpPr>
        <p:spPr bwMode="auto">
          <a:xfrm rot="18464797">
            <a:off x="1280321" y="2374679"/>
            <a:ext cx="3399185" cy="48463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Pfeil nach links und rechts 16"/>
          <p:cNvSpPr/>
          <p:nvPr/>
        </p:nvSpPr>
        <p:spPr bwMode="auto">
          <a:xfrm rot="13915064">
            <a:off x="4111437" y="2369681"/>
            <a:ext cx="3399186" cy="484633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Pfeil nach links und rechts 17"/>
          <p:cNvSpPr/>
          <p:nvPr/>
        </p:nvSpPr>
        <p:spPr bwMode="auto">
          <a:xfrm rot="10800000">
            <a:off x="3419873" y="4437112"/>
            <a:ext cx="2242920" cy="48463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512" y="5745450"/>
            <a:ext cx="8850313" cy="707886"/>
          </a:xfrm>
          <a:prstGeom prst="rect">
            <a:avLst/>
          </a:prstGeom>
          <a:solidFill>
            <a:srgbClr val="C0C0C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Systemelemente (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Technologie,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Qualifizierung) von Beginn an aufeinander abstimmen, Gestaltungswissen vernetzen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626067" y="4860448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Arbeitspolitik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ußzeilenplatzhalter 4"/>
          <p:cNvSpPr txBox="1">
            <a:spLocks/>
          </p:cNvSpPr>
          <p:nvPr/>
        </p:nvSpPr>
        <p:spPr>
          <a:xfrm>
            <a:off x="179512" y="6525344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 bwMode="auto">
          <a:xfrm>
            <a:off x="409535" y="1611314"/>
            <a:ext cx="8209731" cy="4211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4" name="Rechteck 6"/>
          <p:cNvSpPr>
            <a:spLocks noChangeArrowheads="1"/>
          </p:cNvSpPr>
          <p:nvPr/>
        </p:nvSpPr>
        <p:spPr bwMode="auto">
          <a:xfrm>
            <a:off x="395536" y="260648"/>
            <a:ext cx="562512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Entscheidungsalternativen bei der </a:t>
            </a:r>
          </a:p>
          <a:p>
            <a:pPr eaLnBrk="0" hangingPunct="0">
              <a:lnSpc>
                <a:spcPts val="26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Gestaltung von Mensch-Maschine Interaktionen</a:t>
            </a:r>
          </a:p>
        </p:txBody>
      </p:sp>
      <p:sp>
        <p:nvSpPr>
          <p:cNvPr id="7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AjAGIDASIAAhEBAxEB/8QAGwAAAgMBAQEAAAAAAAAAAAAAAAcCBQYEAwj/xAA3EAABAwMDAwIEBAILAAAAAAABAgMEAAURBhIhBxMxFCIyQVFhFRaBgkKRIyU2UlNicXSzwdH/xAAXAQEBAQEAAAAAAAAAAAAAAAAAAgMF/8QAIhEBAQABAwMFAQAAAAAAAAAAAAEDAhESMkFxBBMVM4Gx/9oADAMBAAIRAxEAPwC4Z07q9UrUE2TDR/X0GU2tlEsFTKwCGAc8Dj25ST5ycVXSNC34aWbtareVuJunfWhhbXb7ZYKQUJWoAHdjIJ+LkU6qKBVNaWvqtQNTZduCz+Bpil0LbWEPhlaSNylbhkkDIBznnjmuuyaKmRrxbJyo7cSUzp5EYzDtcLUwBKN23PuITkZ8EcUyqKBVRdIara0rqmFLnCU7OdkGNG7baO4pSgQ7uB9u4A+zwKjqjR+pZczUMm1Elu4Px0KjLdSEvNJQ3708+1SVJPnyCftTXooFS9pLUrd2kymMLiS9RIkvRXHU8MIcSpLqOeDgKBT5IxxxRb9KXlnUMZ1VqLc1q5OSJV99UD6qOSo9rZnPIKU4IwNuaa1FBgI1r1NAgT37cCyksKTEtapHeKXCMJPcVgJAJzgEjis/E0HeE2JNnudvYloi3KO+w6JHcBZWU+oTk7T/AAkkEc7sDNN3HOaKSbTZeTJcmrlSwumlbstySpy1G4W78bclLtgkpR6lksoQg5Jx7VJJ2kjNc8XR2pMWRyOo29yC5Ofjtl8OJiBZQWWFnOVpwFA48A02aKIfNbnS7W7rinDa0grJVj1bfz/dRX0pRQYnqdrZejIEJcWKiVMlvbG2VqIG0Dk8fcpH61Dpjrpes4s4S4rcSZDdCVMoUT7SODz9wRSv6nakiyeqkX1iHnrfZ1obW2yASpQO5WAfvgftqOgNUQmOrb8iA2/Htt5cUjtvgJKVL9wyASPjyB9jQay+dVL9G1bcLDadPNzlxXFJSEKWVqSPJwKuNE9TWtUQbmHIHpLjAjqeLBc3JcAB8HAI54I+9K293K72fqrqO42FKFSoynlq3o3YRgbjj7Dn9K0/SW0xXtN6g1Gud6m5SIzzT7W3b2SQVHP13ec+KDTaI6kTNSWDUFyft7DK7WwXUIQtRCzsUrBz4+Gs3E6yakkW566N6WbegR1bXn21r2oPHk4OPIqs6O/2I1x/sT/xLrMabt06ZoO8OtamYgQ2lqU7bnV7fUkJB455zwAMeRQOeZ1HSrpyrVluhhS0uJbVHeV8Kt4SRkefORVBp/qhqy8SISmtIqXCkPJQZLaXCkJKsE5xjjn+VZtF1buPQWaw3CbjejlttK7edrh3pVu5zzzzUumLF69NZ3mtbQIkASBm1rl7XCN/Kdv+b/ug12supt5sus3tO2qysz3EhHbAUresqQFEYH6139Pupn5nvD1ludsXbri2FEJ3EhW34kkEApI+lLvqJIuUTrS9JsjaXJ7LaFsoUjcFEM5Ix8zjNXXRCGzfNQXLVNwuAeuwWrfHCAnbv/j+4PgY8UDU1ffm9O2ZycUpccyENNk43qPy/lk/pVdoTVo1PGf7zKGZbChubQokFJ8EZrIaxfd1ZrWNYoqyY8dexZHjd5Wr9BxXlMZ/IWvGJDIKbbKHj5BB4UP2nB/0NZc7y37OzPQ4vYmi/bZynjtP2HFRXml5tSQQoYIzRWrjbFF0kgRTq+9TFNBUhaFlTiyVElTnPn60dY4EVV+ssvshMhCVbXEkpI2uAjx9CTRRQT0/b4iusdydUyCtzvb8kkKykZ48VVaMt8a2aqvcOChTUZyJKStoOKKSBnHBPyoooO3pjbojGk9WIaa2pcjEKG48jYv70vomn7WuQhC4uUkjI7iv/aKKBvarsFqg9K1QYcNDMY9pwoSTyrenknOSaVWnrLb03+2KTHwoS2znuK/vD70UUDEucCKetkaWWv6fej3bj/g/TOKrbHBjWvqvK/D0GOFyH0KShatpTtKsYzjGeaKKK09TRdL4bCbjcJPby8UJ96iSfco58/WrXqbCjS7GwqQ0Fqbe9pyQRkH6UUVjOh2c9vyM8z+Ke3SpCbfGSl90AMoAG8/QUUUURZN3/9k=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8" descr="data:image/jpeg;base64,/9j/4AAQSkZJRgABAQAAAQABAAD/2wCEAAkGBxQTEhUUEhQVFRUXGSAbGBgXFxwbHhsYGBwcGhocHBwaHCghGholHxkcIjEhJSktLi4uGCA0ODMsNygtLisBCgoKDg0OGxAQGywkHyQsLCwsLC0sLCwsLCwsLCwsLCwsLCwsLCwsLCwsLCwsLCwsLCwsLCwsLCwsLCw3LCwsK//AABEIAKgA8AMBIgACEQEDEQH/xAAbAAACAgMBAAAAAAAAAAAAAAAEBQMGAAIHAf/EAEcQAAIBAgQDBQUGBAQDBgcAAAECEQMhAAQSMQVBUQYTImFxMoGRofAUI0KxwdEHUmLhcpKi8RYzUxU0grLC0kNUY3ODk+L/xAAaAQADAQEBAQAAAAAAAAAAAAABAgMABAUG/8QAKREAAgICAgICAAUFAAAAAAAAAAECEQMhEjEEQRNRBSIyYXFCgZGhsf/aAAwDAQACEQMRAD8AhzPAM0SSlSnU9PDPQCZHzwqzHD86h8VOpE7nxCPVcF5HjmYZoR1p6jeBY8r+fOZxlGpmHK66mYUEsDMrpIsLSbG1/PCRhSSRpd7CezvGqlOmyNRUmmCwOsy15ggL5/LAvBKNSpmENQNTTVq1Kj1BIN1KqLze+1xgwcKUxNR2PmwP6XxTaNZnzUTNE1CAOZQWnV8L4pToUu2W7KV1zNN1Aen3kyHEhATBKzOxFowi/wCE82TP2esL79zUn8sb8UyxVoo0adRdM6nqwZv4YmwtvgxsuFNQoUVQg7sd7pJqQdQJuALiDHI43Exh4dxFFIZcxUWLq9KqZjbZZMcsAHNhZ76jWy/XwMVPWzAEemLBmOIGnTU0s7U1c077b4RzxH/xjmwINdjNrwZ+OFcaGWwLgvZoZs6ss1FzsdFRQwBvJQ8hYyOmIj2GzJqsICeIklxAEztB8e/LfywXm8/UZgX7qRcE0qc+oOnDHL9o80IlldRcgqI9+mPo4KX2Bot3AOzdDLUlSkske25Al2H4j+g2GH2XEeWEnAePLmAfCabASRMgiYlWtMGLQCJw6BE2w7igILrUy6gB2SGVpUgE6TqK3HstsecE4MY4DpvglWlT5YmMD1kk4RcfonRIN1MgjqL/AKYe1DgHOJII8ow8WBoqvDOy+VRA65XvtY2eqbdQJtv+cYr1TKIEqBaHcglZTvFczJmSDaD12x0Ds23g0n8Lx7sQ9q+H0jTesVgxqYgxOi9+uNSugHMszw5CdLAIVPtBlO97QYIw07PcfzmRZUkVsuWCgNyk7jmPS49Mb8PzS1FY0tLQIYdLkGJuRINwMMxwZrFWpQFk/ehpjmANjhfjNdBdHK5PiKl8q3dVY8VJ7G+8DkD1Ei2Ofcf7L1ssxDKSo56fz5ctx8sMs/ku6zCkAK2gkFD5DmLT88MOC9vzoFHiSd9SIEVQPGP8Q5+og+RwjddhOevRaZg/DEmSzdWjUFSmdDoZUiPryjzx0HjXYNKqfachUWqm8Lew5EDn6D3Y5tnMoyMVdSCCbEee46jGtmO59lu0NDiWXejXVdcRVpTII21r/T81keRxzDtf2TqZJ9DS2XZvuau8atg/Q/hvv671nK5h6VQPSYo6tKsLEG/y8ucnHZ+yPaalxSi2XzCqKoEuhFmH/Upzy6ruvWCDgDHJ+G5hlJpsWVlnQQYPORP5Hpi4cZQVhRanUBNUNCRfUoDOpMEDcQOcWGFPbnse+Tf8TUWMU6kyysdkc8wfwv7jf2luQz9XS4p1Gp1TAZVMajMSPeZPQ+V8ZOtCtDI5DQoDwdLKQw6G28XF/iBgH7U4GbBoH7sACCYcd4Ijw9BMYtfFQDSpOYDPTDjcDUVllHlMEDqfLA2Rz7hHZChgKyapG58QJnl+uDFJ6Y10VnMMS8KAI3Y+zflbc+Q+WPMrl4QCSTeSTcxv9cpw0qBNOi92B94JMnz8M4ly9MAeyTU0yAfZMk36n6nFkhGxFXy4MAKCeU43SgQIFzzb9BhwcpeWk9TG/wCwxJ9l8j8MZh0JGyotIGx5D9cS/ZAFEAAS3IdFOGn2WeX0ZxncgLcgEGRqIEiCDvz2wTCs5Y8vy+R6jG9GjBgQD02B9D1HTButf5l+I/fEhpA2aL+YHznBACqdKmQSB+Ei4Ivbp/cYaIDScOviVlDD0In4YFKEjSTqA/GI8IvEm/Tn0ww4dV10UDLGg6bCPCYYb8hJH/hbAoFjjs/TNLMkSY1aVW0KGEGDE38HwxeFMCI/2xSASCjc9Mf+Kmf7D44udBuY57ehxmFBdNsE5epB8jbAc84xurYSgkr2nA9YYJzJFiNiPmMQObYyMLeF+Gs46wRibtMJytYbwjf+U/tiJxprI3WxwbxKiHp1EOzCD6Gx/PBZjiCcLeoA9Ok2lSRKKSATp2i/I7YsfB+G8QqVSXo1VQvv3YSFvaGIJFhe++Oj5TLrTVVQBVAAAFoA/PDSkREHY2PpiXGUemNdnJR2ezpbVWy7iAwGkK0iRp9lukfPCocAZUZnpZoBANU0dO9raj4tuU7jHc67QThJxWjqVh1w3G+wM5PwXiYytTXl2zCk+0NSBW/xLBBxZxxPI8T8OZX7NW/CdQ0sYt4vwm/kfXG1bsTTrUu8y8pVidBaUZgYYXEqT6x5YoecydSkStVCh6MLH37H44nJOJhp2l7ONlG8WVDKTZ++cg/DbfCajnDSYVKeWpKytqVg1QlSJuPEIt8sWHgPbKtQXu6gGYof9OobqP6GMx6G3piTi2XybKauVqFZ9qi6mVm1jEMPf7zyXl9BLL2V7XUs8hy+bWmtVhp0sJSpNjpnmRus8reVG7Y9lHyVVWQk0SZo1DfSf+nUJ36BjvsbxKDPhVqbNyIgEx6QNx8ZjF+7IdtqWaByHEQGWoNK1HkaybBak7Paz8/WCSmYT9k+Oq1enTKUjTZDqDDVDrEMpCmAZHK9piL2TN8Y0awtCmIEjS0AkbgeARuCOs8oxUe1PAanDq4Ik0zZKhAGtVMlXOwqiJm07wIILPI5lcxTqNILrp0zCswOq9z4iIG2153GHW+gMAybmZgFoEBrXAFifecNhngrQEeObCooF94Gkt+WBaWVbUF9pnYx1Zj7UDmOp2GGWdy9HLKe8ZXqqupkLhVp9O8flP8AKJYxYc8U5b0CgDM1dcWZQDMhzNv8Ur/pxjZAtc0i3mVbb3ED5DFOznGc3Vq91SrG5gCivdzeAR+MLzk3g9cTrwgEjv6jVrwQXYyRveST64DnXZqLHVyNJfbFFf8AE4H5viDu8oN6mVH/AOemP/Xhbl+A5VzVcU3p00BKpqDAFpVFDEBiBczv4D54BbgAKkrqVtwpuschJMyNsL8iqzcS0rkKLDw9yf8AC6n8mwQeHAi1MkCOZcfOY+OKDRy2t2SoIaNoO4NoAMRvyxZuz3Yzv6jLQZFKKGLAvzMQIEzhuYKGdXJQfClMDmG1Kfzj4jBiqVB5g7W6Cwkb3n44aZLsDmksudWP5WDvc8vEYGDanZx6a6nqIxBiURkiLktLERbphlKzUC0SNC3uNLD0IAPyj4Ys3DM0vdLBDMBGgEapFhaZvb44qeeQo2hSsqqhgGGoWm4BtcHcYZdmeHqcw2Y0+LulTVHmzG+8jQv+bBZkPKmbdTphNXMCSB5C9/U79BiDMcbFP2wvnBgf62xq6Fpa1z8Pd0xUc9w9Wq1GbMZpYYz4AVS+w+9iB5jlibd6QS+ZHjtGp93r0ubqr2J9J9r3YMOKdxbIDM5dayGmGTwvIKBhbQ0mQljPiDC8SN8B9nO1DUdKZgzSKghyZNOf5mBIZPObXIJG2Uglzr05jyOJeJ1YpVXkiKZaRuIWZHmIxsy/Xl+374H4z/3at/8Aacf6T++HYDnY7dZgAFKi1LCddJT4ucFYMet8EL24zhjS1GOX3J+HtYqq5fob+k/EDBuQo6WaVlWEG+xBkGPiPfhWE6r2d44czTLOgR0IVgDImJBE3E9DO3PBebvivdlKgVnEgBkDCf6TFv8AMcWCpfGRgXgR0mov8rSPRr/phB2h4fnyahy6rUokmFBUOCN7MIN+hnFiydOHJ/mEfDDTKtaP6gficaRjlnZrs9Qr5SpUZWNTUwVpjZVNhtIMicacU7Jvl17xD3tFlDB7AiRsw/UdMP8A+HP/AHAXmajknqZEn44fClOXVCAQrwQRI0g/scLxTRjklXKU3HjDkifZLDf03x5leGZcVFqLrldQIYlgw089V7auR5YtnF+FIaiBfuwSR4dpbb3ThTxHJLl6jU2clgCfwwQwgH/T+eGjSA0E8L7UBqgyuZTvsrUTmCzITzm8qLQd1xWONcJqZDMqZL0tRNKoR4aikEG4tqg+ICNpAjBlenSYC/iiDJX3efuwx+2I2UOUZwqElpgNBHswNRg+age/GyU0nFGja7NM52kpUCaOTJfMOp7/ADJAPdhZJUQYgX9mRe0kgin1KlXOOKFHUUF2YwTciWYzEnqTBgAWF4ctxNUL93TI1LBJcE3JmPABfrGIcpW7oQlrgyWmbEQYUcv1wGn6D/Jc8p2TbKmmzU4grNQOhIuJLaX2gbC1ueBamU0Q4psJa1wbkzsCTOEua43WqadVRTBkCWt/p/XG443XkHvEkGRCRfrZBPvnElCd7Gk4+h5nFCZcKAQXa/8AUSDG38qKx9a2IDp1BvGN/DolTG/mfccLK/Eq76CxpwsxFN4uApm3RR8Tj1eK1wqjXTVRtCuPMiT+WGnBsVSo2zhC1w0QDG4No9qRysZx0j+GNH77MCRZFBgbeI7j3Y5bnM1UqiKjUz5ww+fXDrhXazN0Gd6VSgGcAOWps06Zjdt7nB4O0DkjurD54p32HM164rVg60Q4IDHT4ZMQu5JAGrVvyxUKf8ROIEe3lD60WAHqdQGLZwjiPFqwQ5inlloG9kqLUKxaJc6dxuPhijQVs2y3Zg63qtVOqoGNlHh7wzKliYbqSMOMlw/udcMxlZMgA6jaTpAFwTyGJMguZ0aand6utFCIHKzs9/W28DBiZGodxbnNtusnAswMKUCDhdW7LZWoS7U21sZLBiDJ6TMYsgqJT5a28r+6+EHEs53VbW9TuqRTwUy8B6sMYEbWQnr88JF0zGtLKig9NSzNSqL3L69M8zTJKqL3YEx0wk4n2LqaCyFalS5QzpJ2s5Ii4tI9fSut27quPvczQZSVYaadlYeLwtpVoBiCZMC++LzxTtKmXp06lVHKElSUE6WI1C3QwwJm0DqMHVmFHYrjZRhla4KzHdaxpKkj/lmdptHQmOa4t3GWAy1YkhfAbkWAO5PkN4xz7tTmMvmVGYytUVNMd4l1dVY2JVoYAE2IsNR/phq/aH7RwnNFzNajSIqf1TZWgfzQQfMHBT9GoAOWUa5rI+gAytJ156blqhvPQc8QU6KfhBjeYP18sOG7Z8PQnukqETMrl2HoZInEdT+IeXCMyJVZhGlArAsSYgHTA5mSeXPGegE3CfDVCnbRHvKkxiepSqK7KlQirpBor+Hw3ZWk6WDDbaNPnhrlqgqf/CeEJ0vBvBgQCoNxedvXBHFMkmmVH3yCVJGze0ADyvYjzwr2FA3Z/igzCExpdLVF6ETcTfSYt6Rgbi3aU0Kz0hSaoQs+GLSJm7DbC7i2ZGWqUs/RB7p4Wsg5owsR7rW56euDq+SyearurQ7oisWIIGhhKEEiGJAmBfad8ZMzAuwlVaWSRahCeNydTCweodMkGJNsWPMLFKqNjoYz56T+wxQezvcmlVyysoqCo7opBh6ckoATZwVENExOLDwrOaEqZeo5juS9F23NPSQyMT+OmbGeXpjWZFd7PVqlagO8cu6sPEYk2DCYAnZr4Y8Yys5hagRHhRKOupWXxDxRy3jAXBuEaUqmlWQqKQZHDAgFOsGCDI92rbFd7cZps1mMt3DvR10WLqrEEPTc6kMMJKtqA38sIm26C9FoqcGoVLqlTLN/Lo7ynPl4daj3HlGA87wCogBZVZDs1M6ln1Cgg+RxSFzWZosFGZdgw1Bas7g+INfUAbXGLRT7UBWpvSRUsCT3tQx1gwNQAPMX88PVJS9D48Usk+Eezm3dqx5mOnMfpcb4mGU/pVR8T8ZxC8pUKmJkAybW3iN7HDTIurtG/UHp9fli6+zn2a0sqp5YMy2QUzYA8sEDhZdSVSWvZXAJMfykRGxscMexVKk1RxVdjVUXpskAaiROqSGPpG53jGfVmSsW0eFVNAaxJBOlZmd9NhvaI643+yCPH4j0N4POMM6FUUs2SVJVTMCSSZNhY/GLYO7Y9oKdfL9zSXu1EFg0pJ3GpwAYHliLy06Y/Erv/Z1OLAen0MBZ3LBCGgBAJNh9dMWfg9bvxQU1FMKQFvDsEK6ltLQDfbl0x6+Xy9bPZnMEAZOgwkgCHqIAAgA9qG8oLEDph1OzKDbpGuWQZPLio6Tmqo+7UrIy6GYMER3jXub2MbGfezPHquW1sazwE8FN3J1u0BbNPhUSTg3JKmZJrZlCGZjqJWVufApMEmJAE7mcFVMvl9Lzl1KqAA7U4JYWCodMhtjuB4tunBkk5Su/+n02BYsON4ZY7b7ev9Fu7M9sKObBBLU6yiWpzNjzUncfMdMO2zFP+ZviMcN4uwo1ErZZKlKoklgyjT6gD8JBII6YvvC+MivTWov4txNwRZh7j+mKwyNo8vzvGWKXKCqL9d1/gugr0zzf5ftijcbzgzVQ0quXpA0qjCk7MWYecaRp1iLTHwwzpZyD5fPC7iZHea0IJYrHkVsJ6i5xWL+zz2BUuyGVam33FLVpMDSBeDAPrt5Th2ciMxkSjoGOkNoN4ZPEBvuNt8LuN8XOWQFUnVIBJstrSNz8tsMuyObJyHeAw2ljPnpn88MnfRmqVnOKa5c+JKS7WZS4MHoDY9YjDPPOq5d6qEsrg06qKYYowBMcplQQevrgLjVSjSr1Kaa10uwKuANN5ABBuL7nyx7ks4EIazLIJG4kGRY+Y+ufS8UZR0QU2nsP4h/DxO6FTL1jVLeIBkCggqT4dNw229vzwHwfhtSjl9dKmWr1lDAxelSMwx6PUi1rBT1vZ+z3GDpq0DcU4qIYiQ8kxHLwtN7H3YF46MzRArUAlSnVILalfULQB924lBdRAEDT1nHDlclcfZ6HiKDmm6/v0NOEdr8zRqinml1UnhUcmSHj8TKYOog78zaeTXj3EBVoMO7QgkSDqsOo8QgixG+2xxzXPPmXM1cohJ/EFrq42upNQCbA7fnix5HiAq0xLAEiGBIBnnIwmLlX5ivnRgpcoV+9dDsZHXR7tmZlMCYmIMgwBe8TPX0wtq9j8qzDv5fX4VfwqyyPBDMrdDG0bRiarnCU0U6gDUz4Yvc38RG0AD/P6YFrcYVx3NQd09T2GMFdYghlY2kEg6Sbx6468cVVs89v0L+JZWrlq6iiYQrppvTC2gXL61YBlsd/8MYacYrVc0NIswDFWAj21KkOBvIG9jEzNo9bMLXoDUdBeDbenWUlWi0GGkHqDHPAXYbjVVs69KvTpo1ENOksZZG0Hfdbn1nEXjp3Z05c3OMVSVe17Iv+3amW8CNT+zV7pTdVbTA8YWRLqpsQZiRgWlwBXzCq+oVGIJrAnSJMseSeJS0W3AxP/EvgvdaHpg/Z3JChdqdRrsfINpX32xU8tmaiUaeptcki5LEaSQCQbAbRgQg7pMnlyrujrmY4Bla+VanBZ6asyVD7atpJF+c3kY5PxOj3JeiSh06V1AECQgMr0U6gfU8oxcq3GXbLvmBTZbd2IaUeowkWBmFgm/WMKOzvaJKT16mYpVqpraCCURiCuqZsBJBUW/kGFeObi4PSOrwfJjgzLNV/sWvM9l6dQaK2XRXcMVNiSV02kbyDbY4p+Z7GideWbSw5NMHyuAw+eOttw+o+XB1q9RPHSYHmu0nzFr2sMJ8y6hyYUB1lkP4XkTCmZkQR6xyw8Zujj4o56uVqUWIqKUPtCbiN7EWOIeAKAdRszCdVhLQSN+hJjlfF0zbKxYFQ9IgkhlMoQLz1UxuJxWc7wIwalKqaIYKqg6mVmMsp1qbL1JFrWw/IWrAc+33j7y1gwsVZiAG+YwNl82GR1qqh8BBkRqJ5GD/TFuuN+I5TM1CwdcpTOxH2oSCIPIb+HAqcFqypatkxpsJzDGxtyTb34ScZPoMa9ntCuCqU6NMJVM92w1RRQiKtSCbmDAJk8hvgnj+eFHucrlI7vLkGpADh6o5HcNpvMEjUx3gRZOy/C8pQ1PVzKPVcCSNIAA2VRqsBv1Puw14plsk5mjVVCVCtpY+ILJWy3kSZPPFODcab2Ww5oY8nLjf0UNe1GaGoLTp6SZ/5HPfyn34lbtNnIPgS/wD9CY9JnFpfs/lwSrZsgjlrIPwJ/O+DMr2XyZucxWb0qQMT+CT/AKjvj+I4Vv4lZQM92izJAFSjQI2GvLDboNQuMbdjuJlKrU2stQyIsFcdByBFvcMXLi/CaFI6FDMNU+JmqGDEC87326jCLO5WkQO7Rl1E+LQwEE+H02wnx0+yeTzccoOKglZZlq4ky9OWnz+eKhns/mqQX71SSbSimQN58IM7fHGlPtDmxfXT/wD1D98U4P0ea2kW7tHke9oNT/Ewlf8AEtxv5/ngbsJXV+H0hUjRrIYNzgzBm3LY4pOb47mS/eNUM/yjwqR00i2OidjuGLXyVWmGNPXUchgfZDktIPvxSKcQXZzvtPUH2yuF9nVaOkeGPcN8A0mgiDANj0v+WJu2TTnKhWSpiDBuAIBvFyIPwtthWhnmDfYGw/KTjqxvSIyWy0cA4jpbSxgbT7vLkZ+eJaXHW+0UqiM6gJ41DQTIO0GBc7xywioPsfr/AHw5pcZytKulaslVandaS6gOhAInwAgzJGJeRj3yHxv0WPPcZWogNTUipOp3ZvL8UDrtitdouFmpTp16aFqWk+MXBki17zbE/aHtVlMxQNOgzk6gW1oUAAM8mk7RYjE/C3B4eygnQjoo1G0CWJPJZsNzsMcr0U7F/ZGmqUsyrAhy9FUIWSC5eVEEXbSvoFwZ2g4yio2X0gsTpcNB0lTDcrGZA9DiGnxYZcvp1qxKuNENdAwB1Tazn1nyxUGzMszGZLE6jBJYmST5zjr8eKctk8jaQ9y3EmDKNRI1hoB/Ef7m/WOuLouepUq1PN1KiBqtMh9/CyFQ09GIgBdzeJjHL8pV1vGrTF/y288O8xxWkaIoBABqDMwBksJCtcwogkQtuuKeRjU5qUQYm1F2W7tB/EWg1NqKUjUVwQWqyBt7QHtyNxMbDFG43ww0LGsXdWKwBC+Hdhc9MALTZ2fRfSpuL2G5+ewk4M4zq28RQktLCxdvaAb8Wn1wjxpTVC824uyajna1WmtLvGFLUCF5LJ8b2vtP6Yjo0nK6NAkGS5AmCLLM7SCb9cD8LzppsIIuZUsA2lhtI2I8jgQ5q8GmFBtp7xrcpM+0RBueuEzJt6KePk4PZ2bIcZFJGYs4BYeGZDSOXMHreLbYH7R9rcuYcwWIulOBEWBquesWQe/lijZ/i5qU6YA0kSPcY+vecVziNZWC+FgEPiYzpYzaQeQA9/uxBQGcqLj/AMcp3ja6KBPwlX0n1EAAg7Rtgrs32gpv3uWJimAe5BALQLgSu5Bm3T1Mc/r5qmQGdDUJJ2YICDfZNhtbG+Q4oKdUOtNFUEeESbc9zcnrOA0FSovGYoZQsTVZu83aNVwNmsLSL3wPqyY9mnq82b9JxUuJ8YasSA1QU/woWsBzkL4bxywIiCBaBisf3FbL9QzdCbUKR95/fB3/AGggHgopTP8AMN/OQbEEY5k503Ez8PywVwTOlq6JUZtDnSfEbFrKR0IJF8aSMmdJy/Gws95Rp1nm71LnyAgWUdBgtO1RHs5ego2226f7Dpflim8Yo1aedp06Ybuy1MEBARDMNVyvrzxcKPCaYG035+cmPTfBVoJK3Eu/cVGAUysgEwBYDf0wBTz9LXTBdJNtOob3gRO+Ne0tIU8s5p+E6TcehIn4YoFHJ6a1Iikq/e0zPeaj7VMyY+oJ6Ym1bCW7jIJNLf8AEfOJpgny3HxGNslktWm1r4j49UL1KTO9QkaoBbw6YSIHUQR716Y2y+badCkhgJNjsSRvETi2N6FkLK2VsbbH9cdP/hoxfLsXOxCyABYDoPKMURkkG49LYsfZnPVKNBlprILHxEgC6qDckCYHInfCTlRoooHajP1cxUoqwSNEpYC7BQ0tztTQSbwMJGRkaGBDDcHli68Yr5dEKGrS9nSFQGoRYz4ogHbnfFR4tnlqMrgsSUAblLL4Z5xYDFcEr7FnGifLZo88MVq0iNDoWJIKsDBCiQwjmGm9wRoX3VkOeVvTE3DM3FUFySFnab/U4pnd42hYakmPqnZtGkpTIPLU8f8Aqsce5rMV8tTFLvfCwkRpbTFj7Szz5nC7NZqo5t4F+fPpgfuwL3Pmf2x5WLx83c3o6p5IdRGyvTN1DaiPE2sidpFj62sMJq1ACowixNr/AF1wdQbkASfLHlbLMGvbVy3uPPYH98el4eKMZae2cuWTYlqU/ER9XwdmEXQBB1SD+/542z9K68jEHzx5VWT5EAeV95+GK5UklL6Ysd6Na+pmAQNLcksdr9LWx7Uz9dqfdlqhQEMEqEkBiPEQJgWPzxpScyviKkW1eW4n4Y2V5nzM/LHPklyyWisIJQ2eVVaLD39MEaHcqzHkDtG3XE1ClrIH4Rv54b1MgYOmCTb0GJyk0rK48anNJFa4pnAaahBDXDelj7jjzhmYFSnUpsQpCSpMmSs2NjBM77ScB5y29j5288F9naWp2JICWXrLHxAR6Kb+WNkqMLEjcnQlVIJHT9LYmGHud4MApcwCT4eciRcnrM+uPOE9ng1SM2XpU4PiSGOrkIANsQjmg92UljkhMrYIV8WLMdnsgJ01c29pEIoE9CSo+QI88Iq3C4Yae8087AkDl0BOHWaH2D4pMGrsTiBVn6+voYLrcPqT4VeP6oP5Yh+wVR+Bvh/fBeSL9g4NFpo/xDzEjXTpG9zDDVtOzWJw9pfxJyokDJ1RJkxUQX2mw3xzpci4/C/u/vhvwfIgAalEzeb8rTOJzzRgrGjBydD/AI52yp5nQFpmmkNKk6jqYRJI3WBaOpnCjLZukjDuyqtFiqMWI2JGlSRz2I388QcTylMMYp1Z3lGUDboVMYadk8ycqXIo1TqAEFyCdPUqu3lgPPHjyN8buiWjVqsCFNV6SnV41YfeQAxAbxQRAsORJAtiy5bKEIGCkrEg/wC3PfAVftDUM6csVHRZHxOiT78JDxWorMdD0yelRkkedgSMbH5CZnjdjbN1ShfvKUIAuhgQS7MJIjlH6YrudrtABB3sgMRO5gm1+gwLmc8dlIUf0eH4m5PvwPSryfCPh+pw7lKXQvFLseUOEHwtqQE39mBO9zefkMVJKhPiPO/x39BixK5IAqMTGygzHWRYD5nywjrpFR1EC8rHQ3j54r4uLJG5TYuWSbqJ4hmAZAxJw4HUY6HGlG5Hr8sFcGy5csFtYX9/zx1tqLtkabC2YDzPljenlCfa8I6c/wC2CzSSl5t8T/bGUqs726xiMpSyb9GSUf5N6Z0iFF/rc/tiPOjwzMlTvOw5+g/bG4Fx57Abk+Q+hiR0AVtcGx8I5fu2EhNQkmhnHkhZn1lAec4iFwD0tHn9fljTh2c1DxcpI6xIFx1wKjstTSPGDzAjck364rkzJ2l9mhCthgy0xP0cEVclpkC5xI4g9ScM6dOfWTiMv16HXRnC8lESfCpEn9MWTIuh195clpFyI67YHp5Yd1pAP80+m/xn5YFSpOIzmpOkdnj43GPL2yt8R4kaWdqV6Wl7mGBMeIDZt1j9MGVuMPWCVK4AGsFZdi3OTDG1pg4yrmsuvsUyT1MJ+V49+E2f4qAbBF5jSsnnFzc745ZTWavy7XsCjwvehkKyMsNq3uIbrbbA+YziA2eofVz8hc4RV+IM3In/ABH9BgRnbqR5C35YMPGrtiyzFlo8TS+urpva3/8AM4lbO0mBivsL7f8AtxVFp4kFPcnDPxoX2L8rHpzaf/Mn4j/241fMLB01yx5Dw3/04ShAMWTgPZx6uXesi6ix00xMC06mJNgNhP8AScCcIY1yk/29BjKUnSIsnXBgmsCYuvht8pwyyhBEhgfMYHo9jCP+dUX/AA0pPxc2+AwwyuTy9CdCjUOe597Hb5Y5M08btQdv+C0VJfqJ6QVfEyu3p1tvta+Da3EFo6dYAnnb+2EnGONrpENJI9hDz6s2EGar1KkajpHlufXC4vAlmrkaXkKHRY+KdsQpHcj11KIPpBnruemK9xLitTMtqKqvXTInzNzJwEEA2uepwWgtj2cH4bjxVo45+W5aIkoge0S3lsPf1xLTbpYeX1fHjWxrTYkwoJOOlxjEjbYXTeMA8SWSG2G09CLgesT8MN8rkQL1P8o/U/oMTcUhqRpgRawHIi9+mE+W3xQeNbYhoVQT4gJG9vn/AHwdwZiveCY2BPx2wqo1NjNxscNMh7begOLOqtgCKhJ8upn8/LBOXXSL+4G1+p5geQM+mIHaLx6fv9fLGZQFmxDJNyVLoMY0xjQeJi55k/kOg9MC5+sQCMF1RoHX5YTvU1EziWNWx2D06OhTO5/XDDg+Rkidz+mIKiwBOHXZcaqg6R0w7SVsyJG4V4pnBNCiFgtzMAeXM4sD0FJO0Df4TH11wn7QUBTaiQN1J+JFsRyZOMb9l/Hw/Jkp9Fty9OloZoB8J5HpbFLpzax+uVt8RHMMF0y0bm9vhjbLU5IHmOVxOOOLo9F4+JQ2oMfacnynHho9BGGoojEdWmLycXt1s83TF/2ewJjGpogYa5jhNVKet6Tog/Ewjfa2/wAsK6hA2E+v7Y0U5GdI2WMGcMyIrVAhLKDJJVQxAUSYBIE264XBmJwz4YHVtTJqWCCCdO/neMM4NdAUi45bh+Ty+krR7yfx1iHII38HsLHXBPEu0QA5mBu/hA6Qo5fDFNr8SqPJVAo/mLWMdCQJ904j+xXmqSx85AHoN/fbHLH8Nlmlc22PLyuGloNz3HS5hJf08Kj98A1Kb1Lu0AfhWwGN9YFgPy/IY1L49nB+GwxraOLJ5UpHtOmosBiLNY21xiCrVnHbcIdEG5S7ICMSrV5c8b5fKs9/ZXqefp1wfRpKnsi/U7/2xy5c69FYY/bBaOTYg6zAO4gajE+9d8FpCjw+Ecz9b+75YhqZjkPEfl/f63xAapmWlv0xOOCc9y6GeRR0gs1zyn1O5/b6vjdOgwLTcG/T6OGVOhpu/Ieze20auY5+EXPVYvm1j6Ck5FWQR9dMN+DsAXJ6LHqZny5YWZiuGqO0SCbWAtysMHZPLkKTFjtYgfMeeNJ2h+mGuNbAYYqBTW1zOF2VeDJx5mqsicc0n6GS9k9etrtgXu4YycSZNMR5l5Ntv1w+PTNI0rNqYAdPzxauz7ikJ0B3IhBP4zt7hvit5ahbURPIDqcWHgtZaf3rwdIhR18/fy92Gkr/AIAu0l2x0zCmAkyfxNvLHfb62wB2nziVKq6DZVjpJ54FXOk3i5JP9vTAOarFmki/lb8scGbJyPa8fB8fYTSMncRBG/1bFl7L5JnrUwJnUpsRIgibEGwGKrk+RjbHTP4ZZbVUd49lYnpO49rz6csPGEaQvkSaRzSjwNEj7RVC/wBFPxMfU7D4YKHEEomMtRWnv9451uf2+OMxmPPU5ZH+ZnDL8vQm4pUaqp1FnMW1GY6wNh7sLqfC4H3jBR64zGY9DAqiRk7YVTpBfYUD+p5/8u8+sY8YDeoZPKRqPuSQF9+PcZj0vGxRntnLmySj0RvnIuog9Zlv80fkBgZm+vPGYzHpKKj0cnJvsycR1K2+MxmIZZNFIJHgplz4AT1JsMGUcmq7+I+ew93P34zGY8/NNp0dWOKJXqcz/fEFQk+Q+uf17sZjMdODDFLkQyzd0Dmp0542pUmJAAluQB+ZP4V88ZjMPnk0g44psZ5WkEgggkfi5DyQch/XueUblU1VtUNOkbQQ3zMT8sZjMeYnbOpIHqVAWkiT6AfkcGI9hAIA5E8/IDb9ce4zDNsyJFOJALY9xmJrsYyYkDljanlpby/TGYzFoiyDcvR1EWgbD0/vHwB64sNTINWFlAp0xqNvqdo/3xmMwfIfHEq9sr4e8jf1RX6Zgb/D/fEWsjmfjjMZjzGfQILoifOcdb/heqrRq2aSyzKkCIgQ0XMgyOWPcZimN7PP8z9J/9k="/>
          <p:cNvSpPr>
            <a:spLocks noChangeAspect="1" noChangeArrowheads="1"/>
          </p:cNvSpPr>
          <p:nvPr/>
        </p:nvSpPr>
        <p:spPr bwMode="auto">
          <a:xfrm>
            <a:off x="5635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0C0F824-8ECB-4E1C-A29C-00CE927F9229}" type="slidenum">
              <a:rPr lang="de-DE" smtClean="0"/>
              <a:t>11</a:t>
            </a:fld>
            <a:endParaRPr lang="de-DE" dirty="0"/>
          </a:p>
        </p:txBody>
      </p:sp>
      <p:sp>
        <p:nvSpPr>
          <p:cNvPr id="30" name="Rechteck 29"/>
          <p:cNvSpPr/>
          <p:nvPr/>
        </p:nvSpPr>
        <p:spPr bwMode="auto">
          <a:xfrm>
            <a:off x="539552" y="1628800"/>
            <a:ext cx="1440160" cy="617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400" dirty="0" smtClean="0">
                <a:latin typeface="Frutiger LT Com 55 Roman"/>
                <a:sym typeface="Wingdings" pitchFamily="2" charset="2"/>
              </a:rPr>
              <a:t>Arbeitsinhalt </a:t>
            </a:r>
            <a:endParaRPr lang="de-DE" sz="1400" dirty="0">
              <a:latin typeface="Frutiger LT Com 55 Roman"/>
              <a:sym typeface="Wingdings" pitchFamily="2" charset="2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539552" y="2420888"/>
            <a:ext cx="1440160" cy="617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400" dirty="0" err="1" smtClean="0">
                <a:latin typeface="Frutiger LT Com 55 Roman"/>
                <a:sym typeface="Wingdings" pitchFamily="2" charset="2"/>
              </a:rPr>
              <a:t>Arbeitsorgani-sation</a:t>
            </a:r>
            <a:endParaRPr lang="de-DE" sz="1400" dirty="0">
              <a:latin typeface="Frutiger LT Com 55 Roman"/>
              <a:sym typeface="Wingdings" pitchFamily="2" charset="2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539552" y="3194556"/>
            <a:ext cx="1440160" cy="510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400" dirty="0" smtClean="0">
                <a:latin typeface="Frutiger LT Com 55 Roman"/>
                <a:sym typeface="Wingdings" pitchFamily="2" charset="2"/>
              </a:rPr>
              <a:t>Vernetzung</a:t>
            </a:r>
            <a:endParaRPr lang="de-DE" sz="1400" dirty="0">
              <a:latin typeface="Frutiger LT Com 55 Roman"/>
              <a:sym typeface="Wingdings" pitchFamily="2" charset="2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539552" y="3846198"/>
            <a:ext cx="1440160" cy="510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400" dirty="0" smtClean="0">
                <a:latin typeface="Frutiger LT Com 55 Roman"/>
                <a:sym typeface="Wingdings" pitchFamily="2" charset="2"/>
              </a:rPr>
              <a:t>Automation</a:t>
            </a:r>
            <a:endParaRPr lang="de-DE" sz="1400" dirty="0">
              <a:latin typeface="Frutiger LT Com 55 Roman"/>
              <a:sym typeface="Wingdings" pitchFamily="2" charset="2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39552" y="4521038"/>
            <a:ext cx="1440160" cy="510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400" dirty="0" smtClean="0">
                <a:latin typeface="Frutiger LT Com 55 Roman"/>
                <a:sym typeface="Wingdings" pitchFamily="2" charset="2"/>
              </a:rPr>
              <a:t>Qualifizierung/ Kompetenzen</a:t>
            </a:r>
            <a:endParaRPr lang="de-DE" sz="1400" dirty="0">
              <a:latin typeface="Frutiger LT Com 55 Roman"/>
              <a:sym typeface="Wingdings" pitchFamily="2" charset="2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39552" y="5222899"/>
            <a:ext cx="1440160" cy="510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400" dirty="0" smtClean="0">
                <a:latin typeface="Frutiger LT Com 55 Roman"/>
                <a:sym typeface="Wingdings" pitchFamily="2" charset="2"/>
              </a:rPr>
              <a:t>Daten</a:t>
            </a:r>
            <a:endParaRPr lang="de-DE" sz="1400" dirty="0">
              <a:latin typeface="Frutiger LT Com 55 Roman"/>
              <a:sym typeface="Wingdings" pitchFamily="2" charset="2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2555776" y="1628800"/>
            <a:ext cx="2339752" cy="644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Interessante Zuschnitte von Aufgaben bei Einflussmöglichkeiten auf Gestaltung &amp; Ziele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5328592" y="1628800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Enge Zuschnitte von Aufgaben bei einem hohen Grad an Standardisierung/ Fremdsteuerung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555776" y="2379420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Chancen erweiterter Zusammenarbeit mit vereinbarten Zielen und Beteiligung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555776" y="3140968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Beeinflussbarkeit von Standards und der Zusammenarbeit in einem transparenten Zusammenhang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2555776" y="3819580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Entlastung von belastenden und inhaltlich nicht attraktiven Tätigkeiten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5328592" y="2348880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Hohe Verantwortung bei geringen Handlungsspielräumen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5328592" y="3099500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Vorgabe enger Standards bei nicht vorhandener Transparenz im Kontext der Vernetzung und der Verwendung von Wissen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5328592" y="3819580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Automationsziel: Menschenleere Fabrik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2555776" y="4521240"/>
            <a:ext cx="2339752" cy="5103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Verknüpfung arbeitsplatznahes Lernen mit übergreifender Kompetenzentwicklung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2555776" y="5115724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Zugang zu Informationen und Wissen für Problemlösungen; Trennung Personen-, Technologiedaten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5328592" y="4509120"/>
            <a:ext cx="2339752" cy="5103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Ausschließlich Qualifizierung on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job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5328592" y="5115724"/>
            <a:ext cx="2339752" cy="6175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Nutzung der Daten zur Kontrolle </a:t>
            </a:r>
            <a:r>
              <a:rPr lang="de-DE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von Verhalten </a:t>
            </a:r>
            <a:r>
              <a:rPr lang="de-DE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und Leistung</a:t>
            </a:r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67744" y="1196752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Menschen nutzen Systeme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220072" y="1196752"/>
            <a:ext cx="2794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Systeme lenken Menschen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05264"/>
            <a:ext cx="14589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8168" r="49513" b="38046"/>
          <a:stretch/>
        </p:blipFill>
        <p:spPr bwMode="auto">
          <a:xfrm>
            <a:off x="5652120" y="5805264"/>
            <a:ext cx="1440160" cy="9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ußzeilenplatzhalter 4"/>
          <p:cNvSpPr txBox="1">
            <a:spLocks/>
          </p:cNvSpPr>
          <p:nvPr/>
        </p:nvSpPr>
        <p:spPr>
          <a:xfrm>
            <a:off x="395536" y="6587480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63" y="5774700"/>
            <a:ext cx="1249725" cy="9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91299" y="385887"/>
            <a:ext cx="8153109" cy="666849"/>
          </a:xfrm>
        </p:spPr>
        <p:txBody>
          <a:bodyPr/>
          <a:lstStyle/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wir für eine echte Priorität 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Menschen brauchen</a:t>
            </a:r>
          </a:p>
        </p:txBody>
      </p:sp>
      <p:sp>
        <p:nvSpPr>
          <p:cNvPr id="4" name="Inhaltsplatzhalter 19"/>
          <p:cNvSpPr txBox="1">
            <a:spLocks/>
          </p:cNvSpPr>
          <p:nvPr/>
        </p:nvSpPr>
        <p:spPr>
          <a:xfrm>
            <a:off x="251520" y="1413098"/>
            <a:ext cx="8640960" cy="5544294"/>
          </a:xfrm>
          <a:prstGeom prst="rect">
            <a:avLst/>
          </a:prstGeom>
        </p:spPr>
        <p:txBody>
          <a:bodyPr/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Arbeitswissenschaftliche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Erkenntnisse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zu  möglichen gesundheitsschädlichen Folgen der neuen Generation von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Assistenten &amp; Arbeiten in Echtzeit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Modellierung von lernförderlichen Assistenzsystemen, Wissensdiensten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 4.0-Labore</a:t>
            </a: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in denen „gute Arbeit“ modelliert, realitätsnah mit Akteuren getestet und optimiert werden kann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Konzepte der Autonomie, Vernetzung und Selbstorganisation</a:t>
            </a: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sowohl für Menschen &amp; Maschinen als auch für die Interaktion zwischen beiden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Konzepte und Werkzeuge, die </a:t>
            </a:r>
            <a:r>
              <a:rPr lang="de-DE" sz="1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informationelle Selbstbestimmung/ Datensicherheit</a:t>
            </a: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sicherstellen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AO-Maßnahmen</a:t>
            </a:r>
            <a:r>
              <a:rPr lang="de-DE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Zugangsbarrieren 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Angelernte </a:t>
            </a:r>
            <a:r>
              <a:rPr lang="de-D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absenken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und sie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CPPS-Vorhaben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einbeziehen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Cases für 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Schwerbehinderte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denen auf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Basis von CPPS-Lösungen neue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Unterstützungsmöglichkeiten greifbar gemacht werden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cs typeface="Courier New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kern="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800" b="1" kern="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/>
              <a:t>															</a:t>
            </a:r>
            <a:endParaRPr lang="de-DE" sz="1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rapez 16"/>
          <p:cNvSpPr/>
          <p:nvPr/>
        </p:nvSpPr>
        <p:spPr bwMode="auto">
          <a:xfrm>
            <a:off x="-20570" y="618533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Fußzeilenplatzhalter 4"/>
          <p:cNvSpPr txBox="1">
            <a:spLocks/>
          </p:cNvSpPr>
          <p:nvPr/>
        </p:nvSpPr>
        <p:spPr>
          <a:xfrm>
            <a:off x="683568" y="6525344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93729"/>
            <a:ext cx="1249725" cy="966668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66112" y="6356350"/>
            <a:ext cx="586408" cy="365125"/>
          </a:xfrm>
        </p:spPr>
        <p:txBody>
          <a:bodyPr/>
          <a:lstStyle/>
          <a:p>
            <a:fld id="{FF5E9CDD-8110-492F-A48D-01B2ABF6606C}" type="slidenum">
              <a:rPr lang="de-DE"/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/>
        </p:nvSpPr>
        <p:spPr bwMode="auto">
          <a:xfrm>
            <a:off x="963096" y="1412776"/>
            <a:ext cx="5625127" cy="3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3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2021746"/>
            <a:ext cx="806489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None/>
            </a:pPr>
            <a:r>
              <a:rPr lang="de-DE" sz="2000" b="1" kern="0" dirty="0" smtClean="0">
                <a:latin typeface="Arial"/>
              </a:rPr>
              <a:t>Wissensbasierte digitale Systeme werden nur dann zukunftsfähig sein, wenn sie als hybride sozio-technische Konstellationen verstanden, geplant und umgesetzt werden. Es geht also nicht darum, zu fragen, was die Maschinen alles können, sondern darum zu fragen, was sie nicht können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33256"/>
            <a:ext cx="1249725" cy="966668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2" descr="2dae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15054"/>
          <a:stretch>
            <a:fillRect/>
          </a:stretch>
        </p:blipFill>
        <p:spPr bwMode="auto">
          <a:xfrm>
            <a:off x="4283968" y="4365256"/>
            <a:ext cx="1440957" cy="129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AjAGIDASIAAhEBAxEB/8QAGwAAAgMBAQEAAAAAAAAAAAAAAAcCBQYEAwj/xAA3EAABAwMDAwIEBAILAAAAAAABAgMEAAURBhIhBxMxFCIyQVFhFRaBgkKRIyU2UlNicXSzwdH/xAAXAQEBAQEAAAAAAAAAAAAAAAAAAgMF/8QAIhEBAQABAwMFAQAAAAAAAAAAAAEDAhESMkFxBBMVM4Gx/9oADAMBAAIRAxEAPwC4Z07q9UrUE2TDR/X0GU2tlEsFTKwCGAc8Dj25ST5ycVXSNC34aWbtareVuJunfWhhbXb7ZYKQUJWoAHdjIJ+LkU6qKBVNaWvqtQNTZduCz+Bpil0LbWEPhlaSNylbhkkDIBznnjmuuyaKmRrxbJyo7cSUzp5EYzDtcLUwBKN23PuITkZ8EcUyqKBVRdIara0rqmFLnCU7OdkGNG7baO4pSgQ7uB9u4A+zwKjqjR+pZczUMm1Elu4Px0KjLdSEvNJQ3708+1SVJPnyCftTXooFS9pLUrd2kymMLiS9RIkvRXHU8MIcSpLqOeDgKBT5IxxxRb9KXlnUMZ1VqLc1q5OSJV99UD6qOSo9rZnPIKU4IwNuaa1FBgI1r1NAgT37cCyksKTEtapHeKXCMJPcVgJAJzgEjis/E0HeE2JNnudvYloi3KO+w6JHcBZWU+oTk7T/AAkkEc7sDNN3HOaKSbTZeTJcmrlSwumlbstySpy1G4W78bclLtgkpR6lksoQg5Jx7VJJ2kjNc8XR2pMWRyOo29yC5Ofjtl8OJiBZQWWFnOVpwFA48A02aKIfNbnS7W7rinDa0grJVj1bfz/dRX0pRQYnqdrZejIEJcWKiVMlvbG2VqIG0Dk8fcpH61Dpjrpes4s4S4rcSZDdCVMoUT7SODz9wRSv6nakiyeqkX1iHnrfZ1obW2yASpQO5WAfvgftqOgNUQmOrb8iA2/Htt5cUjtvgJKVL9wyASPjyB9jQay+dVL9G1bcLDadPNzlxXFJSEKWVqSPJwKuNE9TWtUQbmHIHpLjAjqeLBc3JcAB8HAI54I+9K293K72fqrqO42FKFSoynlq3o3YRgbjj7Dn9K0/SW0xXtN6g1Gud6m5SIzzT7W3b2SQVHP13ec+KDTaI6kTNSWDUFyft7DK7WwXUIQtRCzsUrBz4+Gs3E6yakkW566N6WbegR1bXn21r2oPHk4OPIqs6O/2I1x/sT/xLrMabt06ZoO8OtamYgQ2lqU7bnV7fUkJB455zwAMeRQOeZ1HSrpyrVluhhS0uJbVHeV8Kt4SRkefORVBp/qhqy8SISmtIqXCkPJQZLaXCkJKsE5xjjn+VZtF1buPQWaw3CbjejlttK7edrh3pVu5zzzzUumLF69NZ3mtbQIkASBm1rl7XCN/Kdv+b/ug12supt5sus3tO2qysz3EhHbAUresqQFEYH6139Pupn5nvD1ludsXbri2FEJ3EhW34kkEApI+lLvqJIuUTrS9JsjaXJ7LaFsoUjcFEM5Ix8zjNXXRCGzfNQXLVNwuAeuwWrfHCAnbv/j+4PgY8UDU1ffm9O2ZycUpccyENNk43qPy/lk/pVdoTVo1PGf7zKGZbChubQokFJ8EZrIaxfd1ZrWNYoqyY8dexZHjd5Wr9BxXlMZ/IWvGJDIKbbKHj5BB4UP2nB/0NZc7y37OzPQ4vYmi/bZynjtP2HFRXml5tSQQoYIzRWrjbFF0kgRTq+9TFNBUhaFlTiyVElTnPn60dY4EVV+ssvshMhCVbXEkpI2uAjx9CTRRQT0/b4iusdydUyCtzvb8kkKykZ48VVaMt8a2aqvcOChTUZyJKStoOKKSBnHBPyoooO3pjbojGk9WIaa2pcjEKG48jYv70vomn7WuQhC4uUkjI7iv/aKKBvarsFqg9K1QYcNDMY9pwoSTyrenknOSaVWnrLb03+2KTHwoS2znuK/vD70UUDEucCKetkaWWv6fej3bj/g/TOKrbHBjWvqvK/D0GOFyH0KShatpTtKsYzjGeaKKK09TRdL4bCbjcJPby8UJ96iSfco58/WrXqbCjS7GwqQ0Fqbe9pyQRkH6UUVjOh2c9vyM8z+Ke3SpCbfGSl90AMoAG8/QUUUURZN3/9k=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8" descr="data:image/jpeg;base64,/9j/4AAQSkZJRgABAQAAAQABAAD/2wCEAAkGBxQTEhUUEhQVFRUXGSAbGBgXFxwbHhsYGBwcGhocHBwaHCghGholHxkcIjEhJSktLi4uGCA0ODMsNygtLisBCgoKDg0OGxAQGywkHyQsLCwsLC0sLCwsLCwsLCwsLCwsLCwsLCwsLCwsLCwsLCwsLCwsLCwsLCwsLCw3LCwsK//AABEIAKgA8AMBIgACEQEDEQH/xAAbAAACAgMBAAAAAAAAAAAAAAAEBQMGAAIHAf/EAEcQAAIBAgQDBQUGBAQDBgcAAAECEQMhAAQSMQVBUQYTImFxMoGRofAUI0KxwdEHUmLhcpKi8RYzUxU0grLC0kNUY3ODk+L/xAAaAQADAQEBAQAAAAAAAAAAAAABAgMABAUG/8QAKREAAgICAgICAAUFAAAAAAAAAAECEQMhEjEEQRNRBSIyYXFCgZGhsf/aAAwDAQACEQMRAD8AhzPAM0SSlSnU9PDPQCZHzwqzHD86h8VOpE7nxCPVcF5HjmYZoR1p6jeBY8r+fOZxlGpmHK66mYUEsDMrpIsLSbG1/PCRhSSRpd7CezvGqlOmyNRUmmCwOsy15ggL5/LAvBKNSpmENQNTTVq1Kj1BIN1KqLze+1xgwcKUxNR2PmwP6XxTaNZnzUTNE1CAOZQWnV8L4pToUu2W7KV1zNN1Aen3kyHEhATBKzOxFowi/wCE82TP2esL79zUn8sb8UyxVoo0adRdM6nqwZv4YmwtvgxsuFNQoUVQg7sd7pJqQdQJuALiDHI43Exh4dxFFIZcxUWLq9KqZjbZZMcsAHNhZ76jWy/XwMVPWzAEemLBmOIGnTU0s7U1c077b4RzxH/xjmwINdjNrwZ+OFcaGWwLgvZoZs6ss1FzsdFRQwBvJQ8hYyOmIj2GzJqsICeIklxAEztB8e/LfywXm8/UZgX7qRcE0qc+oOnDHL9o80IlldRcgqI9+mPo4KX2Bot3AOzdDLUlSkske25Al2H4j+g2GH2XEeWEnAePLmAfCabASRMgiYlWtMGLQCJw6BE2w7igILrUy6gB2SGVpUgE6TqK3HstsecE4MY4DpvglWlT5YmMD1kk4RcfonRIN1MgjqL/AKYe1DgHOJII8ow8WBoqvDOy+VRA65XvtY2eqbdQJtv+cYr1TKIEqBaHcglZTvFczJmSDaD12x0Ds23g0n8Lx7sQ9q+H0jTesVgxqYgxOi9+uNSugHMszw5CdLAIVPtBlO97QYIw07PcfzmRZUkVsuWCgNyk7jmPS49Mb8PzS1FY0tLQIYdLkGJuRINwMMxwZrFWpQFk/ehpjmANjhfjNdBdHK5PiKl8q3dVY8VJ7G+8DkD1Ei2Ofcf7L1ssxDKSo56fz5ctx8sMs/ku6zCkAK2gkFD5DmLT88MOC9vzoFHiSd9SIEVQPGP8Q5+og+RwjddhOevRaZg/DEmSzdWjUFSmdDoZUiPryjzx0HjXYNKqfachUWqm8Lew5EDn6D3Y5tnMoyMVdSCCbEee46jGtmO59lu0NDiWXejXVdcRVpTII21r/T81keRxzDtf2TqZJ9DS2XZvuau8atg/Q/hvv671nK5h6VQPSYo6tKsLEG/y8ucnHZ+yPaalxSi2XzCqKoEuhFmH/Upzy6ruvWCDgDHJ+G5hlJpsWVlnQQYPORP5Hpi4cZQVhRanUBNUNCRfUoDOpMEDcQOcWGFPbnse+Tf8TUWMU6kyysdkc8wfwv7jf2luQz9XS4p1Gp1TAZVMajMSPeZPQ+V8ZOtCtDI5DQoDwdLKQw6G28XF/iBgH7U4GbBoH7sACCYcd4Ijw9BMYtfFQDSpOYDPTDjcDUVllHlMEDqfLA2Rz7hHZChgKyapG58QJnl+uDFJ6Y10VnMMS8KAI3Y+zflbc+Q+WPMrl4QCSTeSTcxv9cpw0qBNOi92B94JMnz8M4ly9MAeyTU0yAfZMk36n6nFkhGxFXy4MAKCeU43SgQIFzzb9BhwcpeWk9TG/wCwxJ9l8j8MZh0JGyotIGx5D9cS/ZAFEAAS3IdFOGn2WeX0ZxncgLcgEGRqIEiCDvz2wTCs5Y8vy+R6jG9GjBgQD02B9D1HTButf5l+I/fEhpA2aL+YHznBACqdKmQSB+Ei4Ivbp/cYaIDScOviVlDD0In4YFKEjSTqA/GI8IvEm/Tn0ww4dV10UDLGg6bCPCYYb8hJH/hbAoFjjs/TNLMkSY1aVW0KGEGDE38HwxeFMCI/2xSASCjc9Mf+Kmf7D44udBuY57ehxmFBdNsE5epB8jbAc84xurYSgkr2nA9YYJzJFiNiPmMQObYyMLeF+Gs46wRibtMJytYbwjf+U/tiJxprI3WxwbxKiHp1EOzCD6Gx/PBZjiCcLeoA9Ok2lSRKKSATp2i/I7YsfB+G8QqVSXo1VQvv3YSFvaGIJFhe++Oj5TLrTVVQBVAAAFoA/PDSkREHY2PpiXGUemNdnJR2ezpbVWy7iAwGkK0iRp9lukfPCocAZUZnpZoBANU0dO9raj4tuU7jHc67QThJxWjqVh1w3G+wM5PwXiYytTXl2zCk+0NSBW/xLBBxZxxPI8T8OZX7NW/CdQ0sYt4vwm/kfXG1bsTTrUu8y8pVidBaUZgYYXEqT6x5YoecydSkStVCh6MLH37H44nJOJhp2l7ONlG8WVDKTZ++cg/DbfCajnDSYVKeWpKytqVg1QlSJuPEIt8sWHgPbKtQXu6gGYof9OobqP6GMx6G3piTi2XybKauVqFZ9qi6mVm1jEMPf7zyXl9BLL2V7XUs8hy+bWmtVhp0sJSpNjpnmRus8reVG7Y9lHyVVWQk0SZo1DfSf+nUJ36BjvsbxKDPhVqbNyIgEx6QNx8ZjF+7IdtqWaByHEQGWoNK1HkaybBak7Paz8/WCSmYT9k+Oq1enTKUjTZDqDDVDrEMpCmAZHK9piL2TN8Y0awtCmIEjS0AkbgeARuCOs8oxUe1PAanDq4Ik0zZKhAGtVMlXOwqiJm07wIILPI5lcxTqNILrp0zCswOq9z4iIG2153GHW+gMAybmZgFoEBrXAFifecNhngrQEeObCooF94Gkt+WBaWVbUF9pnYx1Zj7UDmOp2GGWdy9HLKe8ZXqqupkLhVp9O8flP8AKJYxYc8U5b0CgDM1dcWZQDMhzNv8Ur/pxjZAtc0i3mVbb3ED5DFOznGc3Vq91SrG5gCivdzeAR+MLzk3g9cTrwgEjv6jVrwQXYyRveST64DnXZqLHVyNJfbFFf8AE4H5viDu8oN6mVH/AOemP/Xhbl+A5VzVcU3p00BKpqDAFpVFDEBiBczv4D54BbgAKkrqVtwpuschJMyNsL8iqzcS0rkKLDw9yf8AC6n8mwQeHAi1MkCOZcfOY+OKDRy2t2SoIaNoO4NoAMRvyxZuz3Yzv6jLQZFKKGLAvzMQIEzhuYKGdXJQfClMDmG1Kfzj4jBiqVB5g7W6Cwkb3n44aZLsDmksudWP5WDvc8vEYGDanZx6a6nqIxBiURkiLktLERbphlKzUC0SNC3uNLD0IAPyj4Ys3DM0vdLBDMBGgEapFhaZvb44qeeQo2hSsqqhgGGoWm4BtcHcYZdmeHqcw2Y0+LulTVHmzG+8jQv+bBZkPKmbdTphNXMCSB5C9/U79BiDMcbFP2wvnBgf62xq6Fpa1z8Pd0xUc9w9Wq1GbMZpYYz4AVS+w+9iB5jlibd6QS+ZHjtGp93r0ubqr2J9J9r3YMOKdxbIDM5dayGmGTwvIKBhbQ0mQljPiDC8SN8B9nO1DUdKZgzSKghyZNOf5mBIZPObXIJG2Uglzr05jyOJeJ1YpVXkiKZaRuIWZHmIxsy/Xl+374H4z/3at/8Aacf6T++HYDnY7dZgAFKi1LCddJT4ucFYMet8EL24zhjS1GOX3J+HtYqq5fob+k/EDBuQo6WaVlWEG+xBkGPiPfhWE6r2d44czTLOgR0IVgDImJBE3E9DO3PBebvivdlKgVnEgBkDCf6TFv8AMcWCpfGRgXgR0mov8rSPRr/phB2h4fnyahy6rUokmFBUOCN7MIN+hnFiydOHJ/mEfDDTKtaP6gficaRjlnZrs9Qr5SpUZWNTUwVpjZVNhtIMicacU7Jvl17xD3tFlDB7AiRsw/UdMP8A+HP/AHAXmajknqZEn44fClOXVCAQrwQRI0g/scLxTRjklXKU3HjDkifZLDf03x5leGZcVFqLrldQIYlgw089V7auR5YtnF+FIaiBfuwSR4dpbb3ThTxHJLl6jU2clgCfwwQwgH/T+eGjSA0E8L7UBqgyuZTvsrUTmCzITzm8qLQd1xWONcJqZDMqZL0tRNKoR4aikEG4tqg+ICNpAjBlenSYC/iiDJX3efuwx+2I2UOUZwqElpgNBHswNRg+age/GyU0nFGja7NM52kpUCaOTJfMOp7/ADJAPdhZJUQYgX9mRe0kgin1KlXOOKFHUUF2YwTciWYzEnqTBgAWF4ctxNUL93TI1LBJcE3JmPABfrGIcpW7oQlrgyWmbEQYUcv1wGn6D/Jc8p2TbKmmzU4grNQOhIuJLaX2gbC1ueBamU0Q4psJa1wbkzsCTOEua43WqadVRTBkCWt/p/XG443XkHvEkGRCRfrZBPvnElCd7Gk4+h5nFCZcKAQXa/8AUSDG38qKx9a2IDp1BvGN/DolTG/mfccLK/Eq76CxpwsxFN4uApm3RR8Tj1eK1wqjXTVRtCuPMiT+WGnBsVSo2zhC1w0QDG4No9qRysZx0j+GNH77MCRZFBgbeI7j3Y5bnM1UqiKjUz5ww+fXDrhXazN0Gd6VSgGcAOWps06Zjdt7nB4O0DkjurD54p32HM164rVg60Q4IDHT4ZMQu5JAGrVvyxUKf8ROIEe3lD60WAHqdQGLZwjiPFqwQ5inlloG9kqLUKxaJc6dxuPhijQVs2y3Zg63qtVOqoGNlHh7wzKliYbqSMOMlw/udcMxlZMgA6jaTpAFwTyGJMguZ0aand6utFCIHKzs9/W28DBiZGodxbnNtusnAswMKUCDhdW7LZWoS7U21sZLBiDJ6TMYsgqJT5a28r+6+EHEs53VbW9TuqRTwUy8B6sMYEbWQnr88JF0zGtLKig9NSzNSqL3L69M8zTJKqL3YEx0wk4n2LqaCyFalS5QzpJ2s5Ii4tI9fSut27quPvczQZSVYaadlYeLwtpVoBiCZMC++LzxTtKmXp06lVHKElSUE6WI1C3QwwJm0DqMHVmFHYrjZRhla4KzHdaxpKkj/lmdptHQmOa4t3GWAy1YkhfAbkWAO5PkN4xz7tTmMvmVGYytUVNMd4l1dVY2JVoYAE2IsNR/phq/aH7RwnNFzNajSIqf1TZWgfzQQfMHBT9GoAOWUa5rI+gAytJ156blqhvPQc8QU6KfhBjeYP18sOG7Z8PQnukqETMrl2HoZInEdT+IeXCMyJVZhGlArAsSYgHTA5mSeXPGegE3CfDVCnbRHvKkxiepSqK7KlQirpBor+Hw3ZWk6WDDbaNPnhrlqgqf/CeEJ0vBvBgQCoNxedvXBHFMkmmVH3yCVJGze0ADyvYjzwr2FA3Z/igzCExpdLVF6ETcTfSYt6Rgbi3aU0Kz0hSaoQs+GLSJm7DbC7i2ZGWqUs/RB7p4Wsg5owsR7rW56euDq+SyearurQ7oisWIIGhhKEEiGJAmBfad8ZMzAuwlVaWSRahCeNydTCweodMkGJNsWPMLFKqNjoYz56T+wxQezvcmlVyysoqCo7opBh6ckoATZwVENExOLDwrOaEqZeo5juS9F23NPSQyMT+OmbGeXpjWZFd7PVqlagO8cu6sPEYk2DCYAnZr4Y8Yys5hagRHhRKOupWXxDxRy3jAXBuEaUqmlWQqKQZHDAgFOsGCDI92rbFd7cZps1mMt3DvR10WLqrEEPTc6kMMJKtqA38sIm26C9FoqcGoVLqlTLN/Lo7ynPl4daj3HlGA87wCogBZVZDs1M6ln1Cgg+RxSFzWZosFGZdgw1Bas7g+INfUAbXGLRT7UBWpvSRUsCT3tQx1gwNQAPMX88PVJS9D48Usk+Eezm3dqx5mOnMfpcb4mGU/pVR8T8ZxC8pUKmJkAybW3iN7HDTIurtG/UHp9fli6+zn2a0sqp5YMy2QUzYA8sEDhZdSVSWvZXAJMfykRGxscMexVKk1RxVdjVUXpskAaiROqSGPpG53jGfVmSsW0eFVNAaxJBOlZmd9NhvaI643+yCPH4j0N4POMM6FUUs2SVJVTMCSSZNhY/GLYO7Y9oKdfL9zSXu1EFg0pJ3GpwAYHliLy06Y/Erv/Z1OLAen0MBZ3LBCGgBAJNh9dMWfg9bvxQU1FMKQFvDsEK6ltLQDfbl0x6+Xy9bPZnMEAZOgwkgCHqIAAgA9qG8oLEDph1OzKDbpGuWQZPLio6Tmqo+7UrIy6GYMER3jXub2MbGfezPHquW1sazwE8FN3J1u0BbNPhUSTg3JKmZJrZlCGZjqJWVufApMEmJAE7mcFVMvl9Lzl1KqAA7U4JYWCodMhtjuB4tunBkk5Su/+n02BYsON4ZY7b7ev9Fu7M9sKObBBLU6yiWpzNjzUncfMdMO2zFP+ZviMcN4uwo1ErZZKlKoklgyjT6gD8JBII6YvvC+MivTWov4txNwRZh7j+mKwyNo8vzvGWKXKCqL9d1/gugr0zzf5ftijcbzgzVQ0quXpA0qjCk7MWYecaRp1iLTHwwzpZyD5fPC7iZHea0IJYrHkVsJ6i5xWL+zz2BUuyGVam33FLVpMDSBeDAPrt5Th2ciMxkSjoGOkNoN4ZPEBvuNt8LuN8XOWQFUnVIBJstrSNz8tsMuyObJyHeAw2ljPnpn88MnfRmqVnOKa5c+JKS7WZS4MHoDY9YjDPPOq5d6qEsrg06qKYYowBMcplQQevrgLjVSjSr1Kaa10uwKuANN5ABBuL7nyx7ks4EIazLIJG4kGRY+Y+ufS8UZR0QU2nsP4h/DxO6FTL1jVLeIBkCggqT4dNw229vzwHwfhtSjl9dKmWr1lDAxelSMwx6PUi1rBT1vZ+z3GDpq0DcU4qIYiQ8kxHLwtN7H3YF46MzRArUAlSnVILalfULQB924lBdRAEDT1nHDlclcfZ6HiKDmm6/v0NOEdr8zRqinml1UnhUcmSHj8TKYOog78zaeTXj3EBVoMO7QgkSDqsOo8QgixG+2xxzXPPmXM1cohJ/EFrq42upNQCbA7fnix5HiAq0xLAEiGBIBnnIwmLlX5ivnRgpcoV+9dDsZHXR7tmZlMCYmIMgwBe8TPX0wtq9j8qzDv5fX4VfwqyyPBDMrdDG0bRiarnCU0U6gDUz4Yvc38RG0AD/P6YFrcYVx3NQd09T2GMFdYghlY2kEg6Sbx6468cVVs89v0L+JZWrlq6iiYQrppvTC2gXL61YBlsd/8MYacYrVc0NIswDFWAj21KkOBvIG9jEzNo9bMLXoDUdBeDbenWUlWi0GGkHqDHPAXYbjVVs69KvTpo1ENOksZZG0Hfdbn1nEXjp3Z05c3OMVSVe17Iv+3amW8CNT+zV7pTdVbTA8YWRLqpsQZiRgWlwBXzCq+oVGIJrAnSJMseSeJS0W3AxP/EvgvdaHpg/Z3JChdqdRrsfINpX32xU8tmaiUaeptcki5LEaSQCQbAbRgQg7pMnlyrujrmY4Bla+VanBZ6asyVD7atpJF+c3kY5PxOj3JeiSh06V1AECQgMr0U6gfU8oxcq3GXbLvmBTZbd2IaUeowkWBmFgm/WMKOzvaJKT16mYpVqpraCCURiCuqZsBJBUW/kGFeObi4PSOrwfJjgzLNV/sWvM9l6dQaK2XRXcMVNiSV02kbyDbY4p+Z7GideWbSw5NMHyuAw+eOttw+o+XB1q9RPHSYHmu0nzFr2sMJ8y6hyYUB1lkP4XkTCmZkQR6xyw8Zujj4o56uVqUWIqKUPtCbiN7EWOIeAKAdRszCdVhLQSN+hJjlfF0zbKxYFQ9IgkhlMoQLz1UxuJxWc7wIwalKqaIYKqg6mVmMsp1qbL1JFrWw/IWrAc+33j7y1gwsVZiAG+YwNl82GR1qqh8BBkRqJ5GD/TFuuN+I5TM1CwdcpTOxH2oSCIPIb+HAqcFqypatkxpsJzDGxtyTb34ScZPoMa9ntCuCqU6NMJVM92w1RRQiKtSCbmDAJk8hvgnj+eFHucrlI7vLkGpADh6o5HcNpvMEjUx3gRZOy/C8pQ1PVzKPVcCSNIAA2VRqsBv1Puw14plsk5mjVVCVCtpY+ILJWy3kSZPPFODcab2Ww5oY8nLjf0UNe1GaGoLTp6SZ/5HPfyn34lbtNnIPgS/wD9CY9JnFpfs/lwSrZsgjlrIPwJ/O+DMr2XyZucxWb0qQMT+CT/AKjvj+I4Vv4lZQM92izJAFSjQI2GvLDboNQuMbdjuJlKrU2stQyIsFcdByBFvcMXLi/CaFI6FDMNU+JmqGDEC87326jCLO5WkQO7Rl1E+LQwEE+H02wnx0+yeTzccoOKglZZlq4ky9OWnz+eKhns/mqQX71SSbSimQN58IM7fHGlPtDmxfXT/wD1D98U4P0ea2kW7tHke9oNT/Ewlf8AEtxv5/ngbsJXV+H0hUjRrIYNzgzBm3LY4pOb47mS/eNUM/yjwqR00i2OidjuGLXyVWmGNPXUchgfZDktIPvxSKcQXZzvtPUH2yuF9nVaOkeGPcN8A0mgiDANj0v+WJu2TTnKhWSpiDBuAIBvFyIPwtthWhnmDfYGw/KTjqxvSIyWy0cA4jpbSxgbT7vLkZ+eJaXHW+0UqiM6gJ41DQTIO0GBc7xywioPsfr/AHw5pcZytKulaslVandaS6gOhAInwAgzJGJeRj3yHxv0WPPcZWogNTUipOp3ZvL8UDrtitdouFmpTp16aFqWk+MXBki17zbE/aHtVlMxQNOgzk6gW1oUAAM8mk7RYjE/C3B4eygnQjoo1G0CWJPJZsNzsMcr0U7F/ZGmqUsyrAhy9FUIWSC5eVEEXbSvoFwZ2g4yio2X0gsTpcNB0lTDcrGZA9DiGnxYZcvp1qxKuNENdAwB1Tazn1nyxUGzMszGZLE6jBJYmST5zjr8eKctk8jaQ9y3EmDKNRI1hoB/Ef7m/WOuLouepUq1PN1KiBqtMh9/CyFQ09GIgBdzeJjHL8pV1vGrTF/y288O8xxWkaIoBABqDMwBksJCtcwogkQtuuKeRjU5qUQYm1F2W7tB/EWg1NqKUjUVwQWqyBt7QHtyNxMbDFG43ww0LGsXdWKwBC+Hdhc9MALTZ2fRfSpuL2G5+ewk4M4zq28RQktLCxdvaAb8Wn1wjxpTVC824uyajna1WmtLvGFLUCF5LJ8b2vtP6Yjo0nK6NAkGS5AmCLLM7SCb9cD8LzppsIIuZUsA2lhtI2I8jgQ5q8GmFBtp7xrcpM+0RBueuEzJt6KePk4PZ2bIcZFJGYs4BYeGZDSOXMHreLbYH7R9rcuYcwWIulOBEWBquesWQe/lijZ/i5qU6YA0kSPcY+vecVziNZWC+FgEPiYzpYzaQeQA9/uxBQGcqLj/AMcp3ja6KBPwlX0n1EAAg7Rtgrs32gpv3uWJimAe5BALQLgSu5Bm3T1Mc/r5qmQGdDUJJ2YICDfZNhtbG+Q4oKdUOtNFUEeESbc9zcnrOA0FSovGYoZQsTVZu83aNVwNmsLSL3wPqyY9mnq82b9JxUuJ8YasSA1QU/woWsBzkL4bxywIiCBaBisf3FbL9QzdCbUKR95/fB3/AGggHgopTP8AMN/OQbEEY5k503Ez8PywVwTOlq6JUZtDnSfEbFrKR0IJF8aSMmdJy/Gws95Rp1nm71LnyAgWUdBgtO1RHs5ego2226f7Dpflim8Yo1aedp06Ybuy1MEBARDMNVyvrzxcKPCaYG035+cmPTfBVoJK3Eu/cVGAUysgEwBYDf0wBTz9LXTBdJNtOob3gRO+Ne0tIU8s5p+E6TcehIn4YoFHJ6a1Iikq/e0zPeaj7VMyY+oJ6Ym1bCW7jIJNLf8AEfOJpgny3HxGNslktWm1r4j49UL1KTO9QkaoBbw6YSIHUQR716Y2y+badCkhgJNjsSRvETi2N6FkLK2VsbbH9cdP/hoxfLsXOxCyABYDoPKMURkkG49LYsfZnPVKNBlprILHxEgC6qDckCYHInfCTlRoooHajP1cxUoqwSNEpYC7BQ0tztTQSbwMJGRkaGBDDcHli68Yr5dEKGrS9nSFQGoRYz4ogHbnfFR4tnlqMrgsSUAblLL4Z5xYDFcEr7FnGifLZo88MVq0iNDoWJIKsDBCiQwjmGm9wRoX3VkOeVvTE3DM3FUFySFnab/U4pnd42hYakmPqnZtGkpTIPLU8f8Aqsce5rMV8tTFLvfCwkRpbTFj7Szz5nC7NZqo5t4F+fPpgfuwL3Pmf2x5WLx83c3o6p5IdRGyvTN1DaiPE2sidpFj62sMJq1ACowixNr/AF1wdQbkASfLHlbLMGvbVy3uPPYH98el4eKMZae2cuWTYlqU/ER9XwdmEXQBB1SD+/542z9K68jEHzx5VWT5EAeV95+GK5UklL6Ysd6Na+pmAQNLcksdr9LWx7Uz9dqfdlqhQEMEqEkBiPEQJgWPzxpScyviKkW1eW4n4Y2V5nzM/LHPklyyWisIJQ2eVVaLD39MEaHcqzHkDtG3XE1ClrIH4Rv54b1MgYOmCTb0GJyk0rK48anNJFa4pnAaahBDXDelj7jjzhmYFSnUpsQpCSpMmSs2NjBM77ScB5y29j5288F9naWp2JICWXrLHxAR6Kb+WNkqMLEjcnQlVIJHT9LYmGHud4MApcwCT4eciRcnrM+uPOE9ng1SM2XpU4PiSGOrkIANsQjmg92UljkhMrYIV8WLMdnsgJ01c29pEIoE9CSo+QI88Iq3C4Yae8087AkDl0BOHWaH2D4pMGrsTiBVn6+voYLrcPqT4VeP6oP5Yh+wVR+Bvh/fBeSL9g4NFpo/xDzEjXTpG9zDDVtOzWJw9pfxJyokDJ1RJkxUQX2mw3xzpci4/C/u/vhvwfIgAalEzeb8rTOJzzRgrGjBydD/AI52yp5nQFpmmkNKk6jqYRJI3WBaOpnCjLZukjDuyqtFiqMWI2JGlSRz2I388QcTylMMYp1Z3lGUDboVMYadk8ycqXIo1TqAEFyCdPUqu3lgPPHjyN8buiWjVqsCFNV6SnV41YfeQAxAbxQRAsORJAtiy5bKEIGCkrEg/wC3PfAVftDUM6csVHRZHxOiT78JDxWorMdD0yelRkkedgSMbH5CZnjdjbN1ShfvKUIAuhgQS7MJIjlH6YrudrtABB3sgMRO5gm1+gwLmc8dlIUf0eH4m5PvwPSryfCPh+pw7lKXQvFLseUOEHwtqQE39mBO9zefkMVJKhPiPO/x39BixK5IAqMTGygzHWRYD5nywjrpFR1EC8rHQ3j54r4uLJG5TYuWSbqJ4hmAZAxJw4HUY6HGlG5Hr8sFcGy5csFtYX9/zx1tqLtkabC2YDzPljenlCfa8I6c/wC2CzSSl5t8T/bGUqs726xiMpSyb9GSUf5N6Z0iFF/rc/tiPOjwzMlTvOw5+g/bG4Fx57Abk+Q+hiR0AVtcGx8I5fu2EhNQkmhnHkhZn1lAec4iFwD0tHn9fljTh2c1DxcpI6xIFx1wKjstTSPGDzAjck364rkzJ2l9mhCthgy0xP0cEVclpkC5xI4g9ScM6dOfWTiMv16HXRnC8lESfCpEn9MWTIuh195clpFyI67YHp5Yd1pAP80+m/xn5YFSpOIzmpOkdnj43GPL2yt8R4kaWdqV6Wl7mGBMeIDZt1j9MGVuMPWCVK4AGsFZdi3OTDG1pg4yrmsuvsUyT1MJ+V49+E2f4qAbBF5jSsnnFzc745ZTWavy7XsCjwvehkKyMsNq3uIbrbbA+YziA2eofVz8hc4RV+IM3In/ABH9BgRnbqR5C35YMPGrtiyzFlo8TS+urpva3/8AM4lbO0mBivsL7f8AtxVFp4kFPcnDPxoX2L8rHpzaf/Mn4j/241fMLB01yx5Dw3/04ShAMWTgPZx6uXesi6ix00xMC06mJNgNhP8AScCcIY1yk/29BjKUnSIsnXBgmsCYuvht8pwyyhBEhgfMYHo9jCP+dUX/AA0pPxc2+AwwyuTy9CdCjUOe597Hb5Y5M08btQdv+C0VJfqJ6QVfEyu3p1tvta+Da3EFo6dYAnnb+2EnGONrpENJI9hDz6s2EGar1KkajpHlufXC4vAlmrkaXkKHRY+KdsQpHcj11KIPpBnruemK9xLitTMtqKqvXTInzNzJwEEA2uepwWgtj2cH4bjxVo45+W5aIkoge0S3lsPf1xLTbpYeX1fHjWxrTYkwoJOOlxjEjbYXTeMA8SWSG2G09CLgesT8MN8rkQL1P8o/U/oMTcUhqRpgRawHIi9+mE+W3xQeNbYhoVQT4gJG9vn/AHwdwZiveCY2BPx2wqo1NjNxscNMh7begOLOqtgCKhJ8upn8/LBOXXSL+4G1+p5geQM+mIHaLx6fv9fLGZQFmxDJNyVLoMY0xjQeJi55k/kOg9MC5+sQCMF1RoHX5YTvU1EziWNWx2D06OhTO5/XDDg+Rkidz+mIKiwBOHXZcaqg6R0w7SVsyJG4V4pnBNCiFgtzMAeXM4sD0FJO0Df4TH11wn7QUBTaiQN1J+JFsRyZOMb9l/Hw/Jkp9Fty9OloZoB8J5HpbFLpzax+uVt8RHMMF0y0bm9vhjbLU5IHmOVxOOOLo9F4+JQ2oMfacnynHho9BGGoojEdWmLycXt1s83TF/2ewJjGpogYa5jhNVKet6Tog/Ewjfa2/wAsK6hA2E+v7Y0U5GdI2WMGcMyIrVAhLKDJJVQxAUSYBIE264XBmJwz4YHVtTJqWCCCdO/neMM4NdAUi45bh+Ty+krR7yfx1iHII38HsLHXBPEu0QA5mBu/hA6Qo5fDFNr8SqPJVAo/mLWMdCQJ904j+xXmqSx85AHoN/fbHLH8Nlmlc22PLyuGloNz3HS5hJf08Kj98A1Kb1Lu0AfhWwGN9YFgPy/IY1L49nB+GwxraOLJ5UpHtOmosBiLNY21xiCrVnHbcIdEG5S7ICMSrV5c8b5fKs9/ZXqefp1wfRpKnsi/U7/2xy5c69FYY/bBaOTYg6zAO4gajE+9d8FpCjw+Ecz9b+75YhqZjkPEfl/f63xAapmWlv0xOOCc9y6GeRR0gs1zyn1O5/b6vjdOgwLTcG/T6OGVOhpu/Ieze20auY5+EXPVYvm1j6Ck5FWQR9dMN+DsAXJ6LHqZny5YWZiuGqO0SCbWAtysMHZPLkKTFjtYgfMeeNJ2h+mGuNbAYYqBTW1zOF2VeDJx5mqsicc0n6GS9k9etrtgXu4YycSZNMR5l5Ntv1w+PTNI0rNqYAdPzxauz7ikJ0B3IhBP4zt7hvit5ahbURPIDqcWHgtZaf3rwdIhR18/fy92Gkr/AIAu0l2x0zCmAkyfxNvLHfb62wB2nziVKq6DZVjpJ54FXOk3i5JP9vTAOarFmki/lb8scGbJyPa8fB8fYTSMncRBG/1bFl7L5JnrUwJnUpsRIgibEGwGKrk+RjbHTP4ZZbVUd49lYnpO49rz6csPGEaQvkSaRzSjwNEj7RVC/wBFPxMfU7D4YKHEEomMtRWnv9451uf2+OMxmPPU5ZH+ZnDL8vQm4pUaqp1FnMW1GY6wNh7sLqfC4H3jBR64zGY9DAqiRk7YVTpBfYUD+p5/8u8+sY8YDeoZPKRqPuSQF9+PcZj0vGxRntnLmySj0RvnIuog9Zlv80fkBgZm+vPGYzHpKKj0cnJvsycR1K2+MxmIZZNFIJHgplz4AT1JsMGUcmq7+I+ew93P34zGY8/NNp0dWOKJXqcz/fEFQk+Q+uf17sZjMdODDFLkQyzd0Dmp0542pUmJAAluQB+ZP4V88ZjMPnk0g44psZ5WkEgggkfi5DyQch/XueUblU1VtUNOkbQQ3zMT8sZjMeYnbOpIHqVAWkiT6AfkcGI9hAIA5E8/IDb9ce4zDNsyJFOJALY9xmJrsYyYkDljanlpby/TGYzFoiyDcvR1EWgbD0/vHwB64sNTINWFlAp0xqNvqdo/3xmMwfIfHEq9sr4e8jf1RX6Zgb/D/fEWsjmfjjMZjzGfQILoifOcdb/heqrRq2aSyzKkCIgQ0XMgyOWPcZimN7PP8z9J/9k="/>
          <p:cNvSpPr>
            <a:spLocks noChangeAspect="1" noChangeArrowheads="1"/>
          </p:cNvSpPr>
          <p:nvPr/>
        </p:nvSpPr>
        <p:spPr bwMode="auto">
          <a:xfrm>
            <a:off x="5635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8" name="Picture 12" descr="http://www.igmetall-neustadt.de/uploads/tx_mpcontent/Anja_Schmi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256"/>
            <a:ext cx="1427134" cy="12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13</a:t>
            </a:fld>
            <a:endParaRPr lang="de-DE"/>
          </a:p>
        </p:txBody>
      </p:sp>
      <p:pic>
        <p:nvPicPr>
          <p:cNvPr id="15" name="Picture 12" descr="http://www.gizmodo.de/wp-content/uploads/2009/07/roboter_mens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6403"/>
            <a:ext cx="1800200" cy="13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4"/>
          <p:cNvSpPr txBox="1">
            <a:spLocks/>
          </p:cNvSpPr>
          <p:nvPr/>
        </p:nvSpPr>
        <p:spPr>
          <a:xfrm>
            <a:off x="683568" y="6525344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2" descr="http://www.sarissa.de/fileadmin/user_upload/LPS/ToolNavigator/LPS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1476064" cy="12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604448" y="6309320"/>
            <a:ext cx="539552" cy="365125"/>
          </a:xfrm>
        </p:spPr>
        <p:txBody>
          <a:bodyPr/>
          <a:lstStyle/>
          <a:p>
            <a:fld id="{A3098456-F4A3-4793-8537-66C72FF2F614}" type="slidenum">
              <a:rPr lang="de-DE"/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95288" y="15875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de-DE" sz="2800" b="1">
                <a:solidFill>
                  <a:srgbClr val="66003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9712" y="1988840"/>
            <a:ext cx="4448654" cy="1200329"/>
          </a:xfrm>
          <a:prstGeom prst="rect">
            <a:avLst/>
          </a:prstGeom>
          <a:gradFill flip="none" rotWithShape="1">
            <a:gsLst>
              <a:gs pos="0">
                <a:srgbClr val="F3F3F3">
                  <a:shade val="30000"/>
                  <a:satMod val="115000"/>
                </a:srgbClr>
              </a:gs>
              <a:gs pos="50000">
                <a:srgbClr val="F3F3F3">
                  <a:shade val="67500"/>
                  <a:satMod val="115000"/>
                </a:srgbClr>
              </a:gs>
              <a:gs pos="100000">
                <a:srgbClr val="F3F3F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22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de-DE" sz="1800" b="1" dirty="0" smtClean="0">
                <a:cs typeface="Courier New" pitchFamily="49" charset="0"/>
              </a:rPr>
              <a:t>Kontakt:</a:t>
            </a:r>
          </a:p>
          <a:p>
            <a:pPr algn="ctr">
              <a:buFontTx/>
              <a:buNone/>
            </a:pPr>
            <a:r>
              <a:rPr lang="de-DE" sz="1800" b="1" dirty="0" smtClean="0">
                <a:cs typeface="Courier New" pitchFamily="49" charset="0"/>
              </a:rPr>
              <a:t>Ressort Zukunft der Arbeit</a:t>
            </a:r>
          </a:p>
          <a:p>
            <a:pPr algn="ctr">
              <a:buFontTx/>
              <a:buNone/>
            </a:pPr>
            <a:r>
              <a:rPr lang="de-DE" sz="1800" b="1" dirty="0" smtClean="0">
                <a:cs typeface="Courier New" pitchFamily="49" charset="0"/>
                <a:hlinkClick r:id="rId3"/>
              </a:rPr>
              <a:t>constanze.kurz@igmetall.de</a:t>
            </a:r>
            <a:endParaRPr lang="de-DE" sz="1800" b="1" dirty="0" smtClean="0">
              <a:cs typeface="Courier New" pitchFamily="49" charset="0"/>
            </a:endParaRPr>
          </a:p>
          <a:p>
            <a:pPr>
              <a:buFontTx/>
              <a:buNone/>
            </a:pPr>
            <a:r>
              <a:rPr lang="de-DE" sz="1800" b="1" dirty="0" smtClean="0">
                <a:cs typeface="Courier New" pitchFamily="49" charset="0"/>
              </a:rPr>
              <a:t>                           069-6693-2265</a:t>
            </a:r>
          </a:p>
        </p:txBody>
      </p:sp>
      <p:sp>
        <p:nvSpPr>
          <p:cNvPr id="2" name="Rechteck 1"/>
          <p:cNvSpPr/>
          <p:nvPr/>
        </p:nvSpPr>
        <p:spPr>
          <a:xfrm>
            <a:off x="1835696" y="9418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Vielen Dank für die Aufmerksamkeit!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1767268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68" y="1988839"/>
            <a:ext cx="1674145" cy="12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rapez 16"/>
          <p:cNvSpPr/>
          <p:nvPr/>
        </p:nvSpPr>
        <p:spPr bwMode="auto">
          <a:xfrm>
            <a:off x="0" y="6157950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33256"/>
            <a:ext cx="1249725" cy="96666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26" y="3284984"/>
            <a:ext cx="1584770" cy="195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1440160" cy="195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284984"/>
            <a:ext cx="1280998" cy="195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/>
        </p:nvSpPr>
        <p:spPr bwMode="auto">
          <a:xfrm>
            <a:off x="395536" y="476672"/>
            <a:ext cx="5625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Ausgangssituation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36096" y="1715324"/>
            <a:ext cx="3528392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 Unterschied zur Debatte in den 80er Jahren heißt es heute nicht Mensch 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Computer, sondern Mensch 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Computer. Fest steht: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Arbeitsteilung zwischen Maschinen und Menschen wird sich grundlegend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ändern. Was heißt das für die Beschäftigten und die Anforderungs- und Aufgabenstrukturen der Arbeit?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AjAGIDASIAAhEBAxEB/8QAGwAAAgMBAQEAAAAAAAAAAAAAAAcCBQYEAwj/xAA3EAABAwMDAwIEBAILAAAAAAABAgMEAAURBhIhBxMxFCIyQVFhFRaBgkKRIyU2UlNicXSzwdH/xAAXAQEBAQEAAAAAAAAAAAAAAAAAAgMF/8QAIhEBAQABAwMFAQAAAAAAAAAAAAEDAhESMkFxBBMVM4Gx/9oADAMBAAIRAxEAPwC4Z07q9UrUE2TDR/X0GU2tlEsFTKwCGAc8Dj25ST5ycVXSNC34aWbtareVuJunfWhhbXb7ZYKQUJWoAHdjIJ+LkU6qKBVNaWvqtQNTZduCz+Bpil0LbWEPhlaSNylbhkkDIBznnjmuuyaKmRrxbJyo7cSUzp5EYzDtcLUwBKN23PuITkZ8EcUyqKBVRdIara0rqmFLnCU7OdkGNG7baO4pSgQ7uB9u4A+zwKjqjR+pZczUMm1Elu4Px0KjLdSEvNJQ3708+1SVJPnyCftTXooFS9pLUrd2kymMLiS9RIkvRXHU8MIcSpLqOeDgKBT5IxxxRb9KXlnUMZ1VqLc1q5OSJV99UD6qOSo9rZnPIKU4IwNuaa1FBgI1r1NAgT37cCyksKTEtapHeKXCMJPcVgJAJzgEjis/E0HeE2JNnudvYloi3KO+w6JHcBZWU+oTk7T/AAkkEc7sDNN3HOaKSbTZeTJcmrlSwumlbstySpy1G4W78bclLtgkpR6lksoQg5Jx7VJJ2kjNc8XR2pMWRyOo29yC5Ofjtl8OJiBZQWWFnOVpwFA48A02aKIfNbnS7W7rinDa0grJVj1bfz/dRX0pRQYnqdrZejIEJcWKiVMlvbG2VqIG0Dk8fcpH61Dpjrpes4s4S4rcSZDdCVMoUT7SODz9wRSv6nakiyeqkX1iHnrfZ1obW2yASpQO5WAfvgftqOgNUQmOrb8iA2/Htt5cUjtvgJKVL9wyASPjyB9jQay+dVL9G1bcLDadPNzlxXFJSEKWVqSPJwKuNE9TWtUQbmHIHpLjAjqeLBc3JcAB8HAI54I+9K293K72fqrqO42FKFSoynlq3o3YRgbjj7Dn9K0/SW0xXtN6g1Gud6m5SIzzT7W3b2SQVHP13ec+KDTaI6kTNSWDUFyft7DK7WwXUIQtRCzsUrBz4+Gs3E6yakkW566N6WbegR1bXn21r2oPHk4OPIqs6O/2I1x/sT/xLrMabt06ZoO8OtamYgQ2lqU7bnV7fUkJB455zwAMeRQOeZ1HSrpyrVluhhS0uJbVHeV8Kt4SRkefORVBp/qhqy8SISmtIqXCkPJQZLaXCkJKsE5xjjn+VZtF1buPQWaw3CbjejlttK7edrh3pVu5zzzzUumLF69NZ3mtbQIkASBm1rl7XCN/Kdv+b/ug12supt5sus3tO2qysz3EhHbAUresqQFEYH6139Pupn5nvD1ludsXbri2FEJ3EhW34kkEApI+lLvqJIuUTrS9JsjaXJ7LaFsoUjcFEM5Ix8zjNXXRCGzfNQXLVNwuAeuwWrfHCAnbv/j+4PgY8UDU1ffm9O2ZycUpccyENNk43qPy/lk/pVdoTVo1PGf7zKGZbChubQokFJ8EZrIaxfd1ZrWNYoqyY8dexZHjd5Wr9BxXlMZ/IWvGJDIKbbKHj5BB4UP2nB/0NZc7y37OzPQ4vYmi/bZynjtP2HFRXml5tSQQoYIzRWrjbFF0kgRTq+9TFNBUhaFlTiyVElTnPn60dY4EVV+ssvshMhCVbXEkpI2uAjx9CTRRQT0/b4iusdydUyCtzvb8kkKykZ48VVaMt8a2aqvcOChTUZyJKStoOKKSBnHBPyoooO3pjbojGk9WIaa2pcjEKG48jYv70vomn7WuQhC4uUkjI7iv/aKKBvarsFqg9K1QYcNDMY9pwoSTyrenknOSaVWnrLb03+2KTHwoS2znuK/vD70UUDEucCKetkaWWv6fej3bj/g/TOKrbHBjWvqvK/D0GOFyH0KShatpTtKsYzjGeaKKK09TRdL4bCbjcJPby8UJ96iSfco58/WrXqbCjS7GwqQ0Fqbe9pyQRkH6UUVjOh2c9vyM8z+Ke3SpCbfGSl90AMoAG8/QUUUURZN3/9k=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8" descr="data:image/jpeg;base64,/9j/4AAQSkZJRgABAQAAAQABAAD/2wCEAAkGBxQTEhUUEhQVFRUXGSAbGBgXFxwbHhsYGBwcGhocHBwaHCghGholHxkcIjEhJSktLi4uGCA0ODMsNygtLisBCgoKDg0OGxAQGywkHyQsLCwsLC0sLCwsLCwsLCwsLCwsLCwsLCwsLCwsLCwsLCwsLCwsLCwsLCwsLCw3LCwsK//AABEIAKgA8AMBIgACEQEDEQH/xAAbAAACAgMBAAAAAAAAAAAAAAAEBQMGAAIHAf/EAEcQAAIBAgQDBQUGBAQDBgcAAAECEQMhAAQSMQVBUQYTImFxMoGRofAUI0KxwdEHUmLhcpKi8RYzUxU0grLC0kNUY3ODk+L/xAAaAQADAQEBAQAAAAAAAAAAAAABAgMABAUG/8QAKREAAgICAgICAAUFAAAAAAAAAAECEQMhEjEEQRNRBSIyYXFCgZGhsf/aAAwDAQACEQMRAD8AhzPAM0SSlSnU9PDPQCZHzwqzHD86h8VOpE7nxCPVcF5HjmYZoR1p6jeBY8r+fOZxlGpmHK66mYUEsDMrpIsLSbG1/PCRhSSRpd7CezvGqlOmyNRUmmCwOsy15ggL5/LAvBKNSpmENQNTTVq1Kj1BIN1KqLze+1xgwcKUxNR2PmwP6XxTaNZnzUTNE1CAOZQWnV8L4pToUu2W7KV1zNN1Aen3kyHEhATBKzOxFowi/wCE82TP2esL79zUn8sb8UyxVoo0adRdM6nqwZv4YmwtvgxsuFNQoUVQg7sd7pJqQdQJuALiDHI43Exh4dxFFIZcxUWLq9KqZjbZZMcsAHNhZ76jWy/XwMVPWzAEemLBmOIGnTU0s7U1c077b4RzxH/xjmwINdjNrwZ+OFcaGWwLgvZoZs6ss1FzsdFRQwBvJQ8hYyOmIj2GzJqsICeIklxAEztB8e/LfywXm8/UZgX7qRcE0qc+oOnDHL9o80IlldRcgqI9+mPo4KX2Bot3AOzdDLUlSkske25Al2H4j+g2GH2XEeWEnAePLmAfCabASRMgiYlWtMGLQCJw6BE2w7igILrUy6gB2SGVpUgE6TqK3HstsecE4MY4DpvglWlT5YmMD1kk4RcfonRIN1MgjqL/AKYe1DgHOJII8ow8WBoqvDOy+VRA65XvtY2eqbdQJtv+cYr1TKIEqBaHcglZTvFczJmSDaD12x0Ds23g0n8Lx7sQ9q+H0jTesVgxqYgxOi9+uNSugHMszw5CdLAIVPtBlO97QYIw07PcfzmRZUkVsuWCgNyk7jmPS49Mb8PzS1FY0tLQIYdLkGJuRINwMMxwZrFWpQFk/ehpjmANjhfjNdBdHK5PiKl8q3dVY8VJ7G+8DkD1Ei2Ofcf7L1ssxDKSo56fz5ctx8sMs/ku6zCkAK2gkFD5DmLT88MOC9vzoFHiSd9SIEVQPGP8Q5+og+RwjddhOevRaZg/DEmSzdWjUFSmdDoZUiPryjzx0HjXYNKqfachUWqm8Lew5EDn6D3Y5tnMoyMVdSCCbEee46jGtmO59lu0NDiWXejXVdcRVpTII21r/T81keRxzDtf2TqZJ9DS2XZvuau8atg/Q/hvv671nK5h6VQPSYo6tKsLEG/y8ucnHZ+yPaalxSi2XzCqKoEuhFmH/Upzy6ruvWCDgDHJ+G5hlJpsWVlnQQYPORP5Hpi4cZQVhRanUBNUNCRfUoDOpMEDcQOcWGFPbnse+Tf8TUWMU6kyysdkc8wfwv7jf2luQz9XS4p1Gp1TAZVMajMSPeZPQ+V8ZOtCtDI5DQoDwdLKQw6G28XF/iBgH7U4GbBoH7sACCYcd4Ijw9BMYtfFQDSpOYDPTDjcDUVllHlMEDqfLA2Rz7hHZChgKyapG58QJnl+uDFJ6Y10VnMMS8KAI3Y+zflbc+Q+WPMrl4QCSTeSTcxv9cpw0qBNOi92B94JMnz8M4ly9MAeyTU0yAfZMk36n6nFkhGxFXy4MAKCeU43SgQIFzzb9BhwcpeWk9TG/wCwxJ9l8j8MZh0JGyotIGx5D9cS/ZAFEAAS3IdFOGn2WeX0ZxncgLcgEGRqIEiCDvz2wTCs5Y8vy+R6jG9GjBgQD02B9D1HTButf5l+I/fEhpA2aL+YHznBACqdKmQSB+Ei4Ivbp/cYaIDScOviVlDD0In4YFKEjSTqA/GI8IvEm/Tn0ww4dV10UDLGg6bCPCYYb8hJH/hbAoFjjs/TNLMkSY1aVW0KGEGDE38HwxeFMCI/2xSASCjc9Mf+Kmf7D44udBuY57ehxmFBdNsE5epB8jbAc84xurYSgkr2nA9YYJzJFiNiPmMQObYyMLeF+Gs46wRibtMJytYbwjf+U/tiJxprI3WxwbxKiHp1EOzCD6Gx/PBZjiCcLeoA9Ok2lSRKKSATp2i/I7YsfB+G8QqVSXo1VQvv3YSFvaGIJFhe++Oj5TLrTVVQBVAAAFoA/PDSkREHY2PpiXGUemNdnJR2ezpbVWy7iAwGkK0iRp9lukfPCocAZUZnpZoBANU0dO9raj4tuU7jHc67QThJxWjqVh1w3G+wM5PwXiYytTXl2zCk+0NSBW/xLBBxZxxPI8T8OZX7NW/CdQ0sYt4vwm/kfXG1bsTTrUu8y8pVidBaUZgYYXEqT6x5YoecydSkStVCh6MLH37H44nJOJhp2l7ONlG8WVDKTZ++cg/DbfCajnDSYVKeWpKytqVg1QlSJuPEIt8sWHgPbKtQXu6gGYof9OobqP6GMx6G3piTi2XybKauVqFZ9qi6mVm1jEMPf7zyXl9BLL2V7XUs8hy+bWmtVhp0sJSpNjpnmRus8reVG7Y9lHyVVWQk0SZo1DfSf+nUJ36BjvsbxKDPhVqbNyIgEx6QNx8ZjF+7IdtqWaByHEQGWoNK1HkaybBak7Paz8/WCSmYT9k+Oq1enTKUjTZDqDDVDrEMpCmAZHK9piL2TN8Y0awtCmIEjS0AkbgeARuCOs8oxUe1PAanDq4Ik0zZKhAGtVMlXOwqiJm07wIILPI5lcxTqNILrp0zCswOq9z4iIG2153GHW+gMAybmZgFoEBrXAFifecNhngrQEeObCooF94Gkt+WBaWVbUF9pnYx1Zj7UDmOp2GGWdy9HLKe8ZXqqupkLhVp9O8flP8AKJYxYc8U5b0CgDM1dcWZQDMhzNv8Ur/pxjZAtc0i3mVbb3ED5DFOznGc3Vq91SrG5gCivdzeAR+MLzk3g9cTrwgEjv6jVrwQXYyRveST64DnXZqLHVyNJfbFFf8AE4H5viDu8oN6mVH/AOemP/Xhbl+A5VzVcU3p00BKpqDAFpVFDEBiBczv4D54BbgAKkrqVtwpuschJMyNsL8iqzcS0rkKLDw9yf8AC6n8mwQeHAi1MkCOZcfOY+OKDRy2t2SoIaNoO4NoAMRvyxZuz3Yzv6jLQZFKKGLAvzMQIEzhuYKGdXJQfClMDmG1Kfzj4jBiqVB5g7W6Cwkb3n44aZLsDmksudWP5WDvc8vEYGDanZx6a6nqIxBiURkiLktLERbphlKzUC0SNC3uNLD0IAPyj4Ys3DM0vdLBDMBGgEapFhaZvb44qeeQo2hSsqqhgGGoWm4BtcHcYZdmeHqcw2Y0+LulTVHmzG+8jQv+bBZkPKmbdTphNXMCSB5C9/U79BiDMcbFP2wvnBgf62xq6Fpa1z8Pd0xUc9w9Wq1GbMZpYYz4AVS+w+9iB5jlibd6QS+ZHjtGp93r0ubqr2J9J9r3YMOKdxbIDM5dayGmGTwvIKBhbQ0mQljPiDC8SN8B9nO1DUdKZgzSKghyZNOf5mBIZPObXIJG2Uglzr05jyOJeJ1YpVXkiKZaRuIWZHmIxsy/Xl+374H4z/3at/8Aacf6T++HYDnY7dZgAFKi1LCddJT4ucFYMet8EL24zhjS1GOX3J+HtYqq5fob+k/EDBuQo6WaVlWEG+xBkGPiPfhWE6r2d44czTLOgR0IVgDImJBE3E9DO3PBebvivdlKgVnEgBkDCf6TFv8AMcWCpfGRgXgR0mov8rSPRr/phB2h4fnyahy6rUokmFBUOCN7MIN+hnFiydOHJ/mEfDDTKtaP6gficaRjlnZrs9Qr5SpUZWNTUwVpjZVNhtIMicacU7Jvl17xD3tFlDB7AiRsw/UdMP8A+HP/AHAXmajknqZEn44fClOXVCAQrwQRI0g/scLxTRjklXKU3HjDkifZLDf03x5leGZcVFqLrldQIYlgw089V7auR5YtnF+FIaiBfuwSR4dpbb3ThTxHJLl6jU2clgCfwwQwgH/T+eGjSA0E8L7UBqgyuZTvsrUTmCzITzm8qLQd1xWONcJqZDMqZL0tRNKoR4aikEG4tqg+ICNpAjBlenSYC/iiDJX3efuwx+2I2UOUZwqElpgNBHswNRg+age/GyU0nFGja7NM52kpUCaOTJfMOp7/ADJAPdhZJUQYgX9mRe0kgin1KlXOOKFHUUF2YwTciWYzEnqTBgAWF4ctxNUL93TI1LBJcE3JmPABfrGIcpW7oQlrgyWmbEQYUcv1wGn6D/Jc8p2TbKmmzU4grNQOhIuJLaX2gbC1ueBamU0Q4psJa1wbkzsCTOEua43WqadVRTBkCWt/p/XG443XkHvEkGRCRfrZBPvnElCd7Gk4+h5nFCZcKAQXa/8AUSDG38qKx9a2IDp1BvGN/DolTG/mfccLK/Eq76CxpwsxFN4uApm3RR8Tj1eK1wqjXTVRtCuPMiT+WGnBsVSo2zhC1w0QDG4No9qRysZx0j+GNH77MCRZFBgbeI7j3Y5bnM1UqiKjUz5ww+fXDrhXazN0Gd6VSgGcAOWps06Zjdt7nB4O0DkjurD54p32HM164rVg60Q4IDHT4ZMQu5JAGrVvyxUKf8ROIEe3lD60WAHqdQGLZwjiPFqwQ5inlloG9kqLUKxaJc6dxuPhijQVs2y3Zg63qtVOqoGNlHh7wzKliYbqSMOMlw/udcMxlZMgA6jaTpAFwTyGJMguZ0aand6utFCIHKzs9/W28DBiZGodxbnNtusnAswMKUCDhdW7LZWoS7U21sZLBiDJ6TMYsgqJT5a28r+6+EHEs53VbW9TuqRTwUy8B6sMYEbWQnr88JF0zGtLKig9NSzNSqL3L69M8zTJKqL3YEx0wk4n2LqaCyFalS5QzpJ2s5Ii4tI9fSut27quPvczQZSVYaadlYeLwtpVoBiCZMC++LzxTtKmXp06lVHKElSUE6WI1C3QwwJm0DqMHVmFHYrjZRhla4KzHdaxpKkj/lmdptHQmOa4t3GWAy1YkhfAbkWAO5PkN4xz7tTmMvmVGYytUVNMd4l1dVY2JVoYAE2IsNR/phq/aH7RwnNFzNajSIqf1TZWgfzQQfMHBT9GoAOWUa5rI+gAytJ156blqhvPQc8QU6KfhBjeYP18sOG7Z8PQnukqETMrl2HoZInEdT+IeXCMyJVZhGlArAsSYgHTA5mSeXPGegE3CfDVCnbRHvKkxiepSqK7KlQirpBor+Hw3ZWk6WDDbaNPnhrlqgqf/CeEJ0vBvBgQCoNxedvXBHFMkmmVH3yCVJGze0ADyvYjzwr2FA3Z/igzCExpdLVF6ETcTfSYt6Rgbi3aU0Kz0hSaoQs+GLSJm7DbC7i2ZGWqUs/RB7p4Wsg5owsR7rW56euDq+SyearurQ7oisWIIGhhKEEiGJAmBfad8ZMzAuwlVaWSRahCeNydTCweodMkGJNsWPMLFKqNjoYz56T+wxQezvcmlVyysoqCo7opBh6ckoATZwVENExOLDwrOaEqZeo5juS9F23NPSQyMT+OmbGeXpjWZFd7PVqlagO8cu6sPEYk2DCYAnZr4Y8Yys5hagRHhRKOupWXxDxRy3jAXBuEaUqmlWQqKQZHDAgFOsGCDI92rbFd7cZps1mMt3DvR10WLqrEEPTc6kMMJKtqA38sIm26C9FoqcGoVLqlTLN/Lo7ynPl4daj3HlGA87wCogBZVZDs1M6ln1Cgg+RxSFzWZosFGZdgw1Bas7g+INfUAbXGLRT7UBWpvSRUsCT3tQx1gwNQAPMX88PVJS9D48Usk+Eezm3dqx5mOnMfpcb4mGU/pVR8T8ZxC8pUKmJkAybW3iN7HDTIurtG/UHp9fli6+zn2a0sqp5YMy2QUzYA8sEDhZdSVSWvZXAJMfykRGxscMexVKk1RxVdjVUXpskAaiROqSGPpG53jGfVmSsW0eFVNAaxJBOlZmd9NhvaI643+yCPH4j0N4POMM6FUUs2SVJVTMCSSZNhY/GLYO7Y9oKdfL9zSXu1EFg0pJ3GpwAYHliLy06Y/Erv/Z1OLAen0MBZ3LBCGgBAJNh9dMWfg9bvxQU1FMKQFvDsEK6ltLQDfbl0x6+Xy9bPZnMEAZOgwkgCHqIAAgA9qG8oLEDph1OzKDbpGuWQZPLio6Tmqo+7UrIy6GYMER3jXub2MbGfezPHquW1sazwE8FN3J1u0BbNPhUSTg3JKmZJrZlCGZjqJWVufApMEmJAE7mcFVMvl9Lzl1KqAA7U4JYWCodMhtjuB4tunBkk5Su/+n02BYsON4ZY7b7ev9Fu7M9sKObBBLU6yiWpzNjzUncfMdMO2zFP+ZviMcN4uwo1ErZZKlKoklgyjT6gD8JBII6YvvC+MivTWov4txNwRZh7j+mKwyNo8vzvGWKXKCqL9d1/gugr0zzf5ftijcbzgzVQ0quXpA0qjCk7MWYecaRp1iLTHwwzpZyD5fPC7iZHea0IJYrHkVsJ6i5xWL+zz2BUuyGVam33FLVpMDSBeDAPrt5Th2ciMxkSjoGOkNoN4ZPEBvuNt8LuN8XOWQFUnVIBJstrSNz8tsMuyObJyHeAw2ljPnpn88MnfRmqVnOKa5c+JKS7WZS4MHoDY9YjDPPOq5d6qEsrg06qKYYowBMcplQQevrgLjVSjSr1Kaa10uwKuANN5ABBuL7nyx7ks4EIazLIJG4kGRY+Y+ufS8UZR0QU2nsP4h/DxO6FTL1jVLeIBkCggqT4dNw229vzwHwfhtSjl9dKmWr1lDAxelSMwx6PUi1rBT1vZ+z3GDpq0DcU4qIYiQ8kxHLwtN7H3YF46MzRArUAlSnVILalfULQB924lBdRAEDT1nHDlclcfZ6HiKDmm6/v0NOEdr8zRqinml1UnhUcmSHj8TKYOog78zaeTXj3EBVoMO7QgkSDqsOo8QgixG+2xxzXPPmXM1cohJ/EFrq42upNQCbA7fnix5HiAq0xLAEiGBIBnnIwmLlX5ivnRgpcoV+9dDsZHXR7tmZlMCYmIMgwBe8TPX0wtq9j8qzDv5fX4VfwqyyPBDMrdDG0bRiarnCU0U6gDUz4Yvc38RG0AD/P6YFrcYVx3NQd09T2GMFdYghlY2kEg6Sbx6468cVVs89v0L+JZWrlq6iiYQrppvTC2gXL61YBlsd/8MYacYrVc0NIswDFWAj21KkOBvIG9jEzNo9bMLXoDUdBeDbenWUlWi0GGkHqDHPAXYbjVVs69KvTpo1ENOksZZG0Hfdbn1nEXjp3Z05c3OMVSVe17Iv+3amW8CNT+zV7pTdVbTA8YWRLqpsQZiRgWlwBXzCq+oVGIJrAnSJMseSeJS0W3AxP/EvgvdaHpg/Z3JChdqdRrsfINpX32xU8tmaiUaeptcki5LEaSQCQbAbRgQg7pMnlyrujrmY4Bla+VanBZ6asyVD7atpJF+c3kY5PxOj3JeiSh06V1AECQgMr0U6gfU8oxcq3GXbLvmBTZbd2IaUeowkWBmFgm/WMKOzvaJKT16mYpVqpraCCURiCuqZsBJBUW/kGFeObi4PSOrwfJjgzLNV/sWvM9l6dQaK2XRXcMVNiSV02kbyDbY4p+Z7GideWbSw5NMHyuAw+eOttw+o+XB1q9RPHSYHmu0nzFr2sMJ8y6hyYUB1lkP4XkTCmZkQR6xyw8Zujj4o56uVqUWIqKUPtCbiN7EWOIeAKAdRszCdVhLQSN+hJjlfF0zbKxYFQ9IgkhlMoQLz1UxuJxWc7wIwalKqaIYKqg6mVmMsp1qbL1JFrWw/IWrAc+33j7y1gwsVZiAG+YwNl82GR1qqh8BBkRqJ5GD/TFuuN+I5TM1CwdcpTOxH2oSCIPIb+HAqcFqypatkxpsJzDGxtyTb34ScZPoMa9ntCuCqU6NMJVM92w1RRQiKtSCbmDAJk8hvgnj+eFHucrlI7vLkGpADh6o5HcNpvMEjUx3gRZOy/C8pQ1PVzKPVcCSNIAA2VRqsBv1Puw14plsk5mjVVCVCtpY+ILJWy3kSZPPFODcab2Ww5oY8nLjf0UNe1GaGoLTp6SZ/5HPfyn34lbtNnIPgS/wD9CY9JnFpfs/lwSrZsgjlrIPwJ/O+DMr2XyZucxWb0qQMT+CT/AKjvj+I4Vv4lZQM92izJAFSjQI2GvLDboNQuMbdjuJlKrU2stQyIsFcdByBFvcMXLi/CaFI6FDMNU+JmqGDEC87326jCLO5WkQO7Rl1E+LQwEE+H02wnx0+yeTzccoOKglZZlq4ky9OWnz+eKhns/mqQX71SSbSimQN58IM7fHGlPtDmxfXT/wD1D98U4P0ea2kW7tHke9oNT/Ewlf8AEtxv5/ngbsJXV+H0hUjRrIYNzgzBm3LY4pOb47mS/eNUM/yjwqR00i2OidjuGLXyVWmGNPXUchgfZDktIPvxSKcQXZzvtPUH2yuF9nVaOkeGPcN8A0mgiDANj0v+WJu2TTnKhWSpiDBuAIBvFyIPwtthWhnmDfYGw/KTjqxvSIyWy0cA4jpbSxgbT7vLkZ+eJaXHW+0UqiM6gJ41DQTIO0GBc7xywioPsfr/AHw5pcZytKulaslVandaS6gOhAInwAgzJGJeRj3yHxv0WPPcZWogNTUipOp3ZvL8UDrtitdouFmpTp16aFqWk+MXBki17zbE/aHtVlMxQNOgzk6gW1oUAAM8mk7RYjE/C3B4eygnQjoo1G0CWJPJZsNzsMcr0U7F/ZGmqUsyrAhy9FUIWSC5eVEEXbSvoFwZ2g4yio2X0gsTpcNB0lTDcrGZA9DiGnxYZcvp1qxKuNENdAwB1Tazn1nyxUGzMszGZLE6jBJYmST5zjr8eKctk8jaQ9y3EmDKNRI1hoB/Ef7m/WOuLouepUq1PN1KiBqtMh9/CyFQ09GIgBdzeJjHL8pV1vGrTF/y288O8xxWkaIoBABqDMwBksJCtcwogkQtuuKeRjU5qUQYm1F2W7tB/EWg1NqKUjUVwQWqyBt7QHtyNxMbDFG43ww0LGsXdWKwBC+Hdhc9MALTZ2fRfSpuL2G5+ewk4M4zq28RQktLCxdvaAb8Wn1wjxpTVC824uyajna1WmtLvGFLUCF5LJ8b2vtP6Yjo0nK6NAkGS5AmCLLM7SCb9cD8LzppsIIuZUsA2lhtI2I8jgQ5q8GmFBtp7xrcpM+0RBueuEzJt6KePk4PZ2bIcZFJGYs4BYeGZDSOXMHreLbYH7R9rcuYcwWIulOBEWBquesWQe/lijZ/i5qU6YA0kSPcY+vecVziNZWC+FgEPiYzpYzaQeQA9/uxBQGcqLj/AMcp3ja6KBPwlX0n1EAAg7Rtgrs32gpv3uWJimAe5BALQLgSu5Bm3T1Mc/r5qmQGdDUJJ2YICDfZNhtbG+Q4oKdUOtNFUEeESbc9zcnrOA0FSovGYoZQsTVZu83aNVwNmsLSL3wPqyY9mnq82b9JxUuJ8YasSA1QU/woWsBzkL4bxywIiCBaBisf3FbL9QzdCbUKR95/fB3/AGggHgopTP8AMN/OQbEEY5k503Ez8PywVwTOlq6JUZtDnSfEbFrKR0IJF8aSMmdJy/Gws95Rp1nm71LnyAgWUdBgtO1RHs5ego2226f7Dpflim8Yo1aedp06Ybuy1MEBARDMNVyvrzxcKPCaYG035+cmPTfBVoJK3Eu/cVGAUysgEwBYDf0wBTz9LXTBdJNtOob3gRO+Ne0tIU8s5p+E6TcehIn4YoFHJ6a1Iikq/e0zPeaj7VMyY+oJ6Ym1bCW7jIJNLf8AEfOJpgny3HxGNslktWm1r4j49UL1KTO9QkaoBbw6YSIHUQR716Y2y+badCkhgJNjsSRvETi2N6FkLK2VsbbH9cdP/hoxfLsXOxCyABYDoPKMURkkG49LYsfZnPVKNBlprILHxEgC6qDckCYHInfCTlRoooHajP1cxUoqwSNEpYC7BQ0tztTQSbwMJGRkaGBDDcHli68Yr5dEKGrS9nSFQGoRYz4ogHbnfFR4tnlqMrgsSUAblLL4Z5xYDFcEr7FnGifLZo88MVq0iNDoWJIKsDBCiQwjmGm9wRoX3VkOeVvTE3DM3FUFySFnab/U4pnd42hYakmPqnZtGkpTIPLU8f8Aqsce5rMV8tTFLvfCwkRpbTFj7Szz5nC7NZqo5t4F+fPpgfuwL3Pmf2x5WLx83c3o6p5IdRGyvTN1DaiPE2sidpFj62sMJq1ACowixNr/AF1wdQbkASfLHlbLMGvbVy3uPPYH98el4eKMZae2cuWTYlqU/ER9XwdmEXQBB1SD+/542z9K68jEHzx5VWT5EAeV95+GK5UklL6Ysd6Na+pmAQNLcksdr9LWx7Uz9dqfdlqhQEMEqEkBiPEQJgWPzxpScyviKkW1eW4n4Y2V5nzM/LHPklyyWisIJQ2eVVaLD39MEaHcqzHkDtG3XE1ClrIH4Rv54b1MgYOmCTb0GJyk0rK48anNJFa4pnAaahBDXDelj7jjzhmYFSnUpsQpCSpMmSs2NjBM77ScB5y29j5288F9naWp2JICWXrLHxAR6Kb+WNkqMLEjcnQlVIJHT9LYmGHud4MApcwCT4eciRcnrM+uPOE9ng1SM2XpU4PiSGOrkIANsQjmg92UljkhMrYIV8WLMdnsgJ01c29pEIoE9CSo+QI88Iq3C4Yae8087AkDl0BOHWaH2D4pMGrsTiBVn6+voYLrcPqT4VeP6oP5Yh+wVR+Bvh/fBeSL9g4NFpo/xDzEjXTpG9zDDVtOzWJw9pfxJyokDJ1RJkxUQX2mw3xzpci4/C/u/vhvwfIgAalEzeb8rTOJzzRgrGjBydD/AI52yp5nQFpmmkNKk6jqYRJI3WBaOpnCjLZukjDuyqtFiqMWI2JGlSRz2I388QcTylMMYp1Z3lGUDboVMYadk8ycqXIo1TqAEFyCdPUqu3lgPPHjyN8buiWjVqsCFNV6SnV41YfeQAxAbxQRAsORJAtiy5bKEIGCkrEg/wC3PfAVftDUM6csVHRZHxOiT78JDxWorMdD0yelRkkedgSMbH5CZnjdjbN1ShfvKUIAuhgQS7MJIjlH6YrudrtABB3sgMRO5gm1+gwLmc8dlIUf0eH4m5PvwPSryfCPh+pw7lKXQvFLseUOEHwtqQE39mBO9zefkMVJKhPiPO/x39BixK5IAqMTGygzHWRYD5nywjrpFR1EC8rHQ3j54r4uLJG5TYuWSbqJ4hmAZAxJw4HUY6HGlG5Hr8sFcGy5csFtYX9/zx1tqLtkabC2YDzPljenlCfa8I6c/wC2CzSSl5t8T/bGUqs726xiMpSyb9GSUf5N6Z0iFF/rc/tiPOjwzMlTvOw5+g/bG4Fx57Abk+Q+hiR0AVtcGx8I5fu2EhNQkmhnHkhZn1lAec4iFwD0tHn9fljTh2c1DxcpI6xIFx1wKjstTSPGDzAjck364rkzJ2l9mhCthgy0xP0cEVclpkC5xI4g9ScM6dOfWTiMv16HXRnC8lESfCpEn9MWTIuh195clpFyI67YHp5Yd1pAP80+m/xn5YFSpOIzmpOkdnj43GPL2yt8R4kaWdqV6Wl7mGBMeIDZt1j9MGVuMPWCVK4AGsFZdi3OTDG1pg4yrmsuvsUyT1MJ+V49+E2f4qAbBF5jSsnnFzc745ZTWavy7XsCjwvehkKyMsNq3uIbrbbA+YziA2eofVz8hc4RV+IM3In/ABH9BgRnbqR5C35YMPGrtiyzFlo8TS+urpva3/8AM4lbO0mBivsL7f8AtxVFp4kFPcnDPxoX2L8rHpzaf/Mn4j/241fMLB01yx5Dw3/04ShAMWTgPZx6uXesi6ix00xMC06mJNgNhP8AScCcIY1yk/29BjKUnSIsnXBgmsCYuvht8pwyyhBEhgfMYHo9jCP+dUX/AA0pPxc2+AwwyuTy9CdCjUOe597Hb5Y5M08btQdv+C0VJfqJ6QVfEyu3p1tvta+Da3EFo6dYAnnb+2EnGONrpENJI9hDz6s2EGar1KkajpHlufXC4vAlmrkaXkKHRY+KdsQpHcj11KIPpBnruemK9xLitTMtqKqvXTInzNzJwEEA2uepwWgtj2cH4bjxVo45+W5aIkoge0S3lsPf1xLTbpYeX1fHjWxrTYkwoJOOlxjEjbYXTeMA8SWSG2G09CLgesT8MN8rkQL1P8o/U/oMTcUhqRpgRawHIi9+mE+W3xQeNbYhoVQT4gJG9vn/AHwdwZiveCY2BPx2wqo1NjNxscNMh7begOLOqtgCKhJ8upn8/LBOXXSL+4G1+p5geQM+mIHaLx6fv9fLGZQFmxDJNyVLoMY0xjQeJi55k/kOg9MC5+sQCMF1RoHX5YTvU1EziWNWx2D06OhTO5/XDDg+Rkidz+mIKiwBOHXZcaqg6R0w7SVsyJG4V4pnBNCiFgtzMAeXM4sD0FJO0Df4TH11wn7QUBTaiQN1J+JFsRyZOMb9l/Hw/Jkp9Fty9OloZoB8J5HpbFLpzax+uVt8RHMMF0y0bm9vhjbLU5IHmOVxOOOLo9F4+JQ2oMfacnynHho9BGGoojEdWmLycXt1s83TF/2ewJjGpogYa5jhNVKet6Tog/Ewjfa2/wAsK6hA2E+v7Y0U5GdI2WMGcMyIrVAhLKDJJVQxAUSYBIE264XBmJwz4YHVtTJqWCCCdO/neMM4NdAUi45bh+Ty+krR7yfx1iHII38HsLHXBPEu0QA5mBu/hA6Qo5fDFNr8SqPJVAo/mLWMdCQJ904j+xXmqSx85AHoN/fbHLH8Nlmlc22PLyuGloNz3HS5hJf08Kj98A1Kb1Lu0AfhWwGN9YFgPy/IY1L49nB+GwxraOLJ5UpHtOmosBiLNY21xiCrVnHbcIdEG5S7ICMSrV5c8b5fKs9/ZXqefp1wfRpKnsi/U7/2xy5c69FYY/bBaOTYg6zAO4gajE+9d8FpCjw+Ecz9b+75YhqZjkPEfl/f63xAapmWlv0xOOCc9y6GeRR0gs1zyn1O5/b6vjdOgwLTcG/T6OGVOhpu/Ieze20auY5+EXPVYvm1j6Ck5FWQR9dMN+DsAXJ6LHqZny5YWZiuGqO0SCbWAtysMHZPLkKTFjtYgfMeeNJ2h+mGuNbAYYqBTW1zOF2VeDJx5mqsicc0n6GS9k9etrtgXu4YycSZNMR5l5Ntv1w+PTNI0rNqYAdPzxauz7ikJ0B3IhBP4zt7hvit5ahbURPIDqcWHgtZaf3rwdIhR18/fy92Gkr/AIAu0l2x0zCmAkyfxNvLHfb62wB2nziVKq6DZVjpJ54FXOk3i5JP9vTAOarFmki/lb8scGbJyPa8fB8fYTSMncRBG/1bFl7L5JnrUwJnUpsRIgibEGwGKrk+RjbHTP4ZZbVUd49lYnpO49rz6csPGEaQvkSaRzSjwNEj7RVC/wBFPxMfU7D4YKHEEomMtRWnv9451uf2+OMxmPPU5ZH+ZnDL8vQm4pUaqp1FnMW1GY6wNh7sLqfC4H3jBR64zGY9DAqiRk7YVTpBfYUD+p5/8u8+sY8YDeoZPKRqPuSQF9+PcZj0vGxRntnLmySj0RvnIuog9Zlv80fkBgZm+vPGYzHpKKj0cnJvsycR1K2+MxmIZZNFIJHgplz4AT1JsMGUcmq7+I+ew93P34zGY8/NNp0dWOKJXqcz/fEFQk+Q+uf17sZjMdODDFLkQyzd0Dmp0542pUmJAAluQB+ZP4V88ZjMPnk0g44psZ5WkEgggkfi5DyQch/XueUblU1VtUNOkbQQ3zMT8sZjMeYnbOpIHqVAWkiT6AfkcGI9hAIA5E8/IDb9ce4zDNsyJFOJALY9xmJrsYyYkDljanlpby/TGYzFoiyDcvR1EWgbD0/vHwB64sNTINWFlAp0xqNvqdo/3xmMwfIfHEq9sr4e8jf1RX6Zgb/D/fEWsjmfjjMZjzGfQILoifOcdb/heqrRq2aSyzKkCIgQ0XMgyOWPcZimN7PP8z9J/9k="/>
          <p:cNvSpPr>
            <a:spLocks noChangeAspect="1" noChangeArrowheads="1"/>
          </p:cNvSpPr>
          <p:nvPr/>
        </p:nvSpPr>
        <p:spPr bwMode="auto">
          <a:xfrm>
            <a:off x="5635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2</a:t>
            </a:fld>
            <a:endParaRPr lang="de-DE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0" y="2677505"/>
            <a:ext cx="2108996" cy="269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424861" y="1661899"/>
            <a:ext cx="440584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Wie bereits in den 80er Jahren heißt es auch heute wieder, dass Algorithmen, Computer und Maschinen die Arbeit übernehmen. Deutungshoheit im aktuellen Diskurs haben die pessimistischen Szenarien.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220292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 bwMode="auto">
          <a:xfrm>
            <a:off x="2599825" y="5085184"/>
            <a:ext cx="2271663" cy="16308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  <a:cs typeface="Arial" charset="0"/>
            </a:endParaRPr>
          </a:p>
        </p:txBody>
      </p:sp>
      <p:sp>
        <p:nvSpPr>
          <p:cNvPr id="24" name="Rechteckige Legende 23"/>
          <p:cNvSpPr/>
          <p:nvPr/>
        </p:nvSpPr>
        <p:spPr bwMode="auto">
          <a:xfrm>
            <a:off x="467544" y="5445224"/>
            <a:ext cx="2108932" cy="792088"/>
          </a:xfrm>
          <a:prstGeom prst="wedgeRectCallout">
            <a:avLst>
              <a:gd name="adj1" fmla="val 45947"/>
              <a:gd name="adj2" fmla="val -6522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/>
            <a:r>
              <a:rPr lang="de-DE" sz="1200" b="1" dirty="0">
                <a:solidFill>
                  <a:schemeClr val="tx2"/>
                </a:solidFill>
                <a:latin typeface="+mj-lt"/>
              </a:rPr>
              <a:t>Risiko von bis zu 45 Prozent </a:t>
            </a:r>
            <a:r>
              <a:rPr lang="de-DE" sz="1200" b="1" dirty="0" smtClean="0">
                <a:solidFill>
                  <a:schemeClr val="tx2"/>
                </a:solidFill>
                <a:latin typeface="+mj-lt"/>
              </a:rPr>
              <a:t>Arbeitsplatzabbau in den nächsten 20 Jahre</a:t>
            </a:r>
            <a:endParaRPr lang="de-DE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hteck 6"/>
          <p:cNvSpPr>
            <a:spLocks noChangeArrowheads="1"/>
          </p:cNvSpPr>
          <p:nvPr/>
        </p:nvSpPr>
        <p:spPr bwMode="auto">
          <a:xfrm>
            <a:off x="467544" y="1223367"/>
            <a:ext cx="432048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de-DE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Beschäftigung: Macht  Digitalisierung arbeitslos?</a:t>
            </a:r>
            <a:endParaRPr lang="de-DE" sz="1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6"/>
          <p:cNvSpPr>
            <a:spLocks noChangeArrowheads="1"/>
          </p:cNvSpPr>
          <p:nvPr/>
        </p:nvSpPr>
        <p:spPr bwMode="auto">
          <a:xfrm>
            <a:off x="5436096" y="1268760"/>
            <a:ext cx="35283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de-DE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Arbeit: Mensch </a:t>
            </a:r>
            <a:r>
              <a:rPr lang="de-DE" sz="14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Computer – aber wo bleibt der Mensch?</a:t>
            </a:r>
            <a:endParaRPr lang="de-DE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sarissa.de/fileadmin/user_upload/LPS/ToolNavigator/LPS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46" y="3429000"/>
            <a:ext cx="1225942" cy="97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6"/>
          <p:cNvSpPr>
            <a:spLocks noChangeArrowheads="1"/>
          </p:cNvSpPr>
          <p:nvPr/>
        </p:nvSpPr>
        <p:spPr bwMode="auto">
          <a:xfrm>
            <a:off x="5508104" y="4654297"/>
            <a:ext cx="3312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de-DE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Wirtschaft: Alles scheint möglich – aber wer kann es umsetzen?</a:t>
            </a:r>
            <a:endParaRPr lang="de-DE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7230"/>
            <a:ext cx="1080120" cy="971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1224136" cy="971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5508104" y="5229200"/>
            <a:ext cx="352839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„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Industrie 4.0 ist ein zusätzliches Wachstum am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Standort Deutschland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 Höhe von durchschnittlich 1,7 Prozent pro Jahr und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Branche möglich.“ (IAO/ BITKOM)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40147" y="6581601"/>
            <a:ext cx="447992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b="1" dirty="0" smtClean="0">
                <a:solidFill>
                  <a:schemeClr val="bg1">
                    <a:lumMod val="50000"/>
                  </a:schemeClr>
                </a:solidFill>
              </a:rPr>
              <a:t>Constanze Kurz, Ressort Zukunft der Arbeit </a:t>
            </a:r>
            <a:endParaRPr lang="de-DE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/>
        </p:nvSpPr>
        <p:spPr bwMode="auto">
          <a:xfrm>
            <a:off x="963096" y="1412776"/>
            <a:ext cx="5625127" cy="3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1 </a:t>
            </a:r>
            <a:endParaRPr lang="de-DE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33256"/>
            <a:ext cx="1249725" cy="966668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2" descr="2dae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15054"/>
          <a:stretch>
            <a:fillRect/>
          </a:stretch>
        </p:blipFill>
        <p:spPr bwMode="auto">
          <a:xfrm>
            <a:off x="4283968" y="4365256"/>
            <a:ext cx="1440957" cy="129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AjAGIDASIAAhEBAxEB/8QAGwAAAgMBAQEAAAAAAAAAAAAAAAcCBQYEAwj/xAA3EAABAwMDAwIEBAILAAAAAAABAgMEAAURBhIhBxMxFCIyQVFhFRaBgkKRIyU2UlNicXSzwdH/xAAXAQEBAQEAAAAAAAAAAAAAAAAAAgMF/8QAIhEBAQABAwMFAQAAAAAAAAAAAAEDAhESMkFxBBMVM4Gx/9oADAMBAAIRAxEAPwC4Z07q9UrUE2TDR/X0GU2tlEsFTKwCGAc8Dj25ST5ycVXSNC34aWbtareVuJunfWhhbXb7ZYKQUJWoAHdjIJ+LkU6qKBVNaWvqtQNTZduCz+Bpil0LbWEPhlaSNylbhkkDIBznnjmuuyaKmRrxbJyo7cSUzp5EYzDtcLUwBKN23PuITkZ8EcUyqKBVRdIara0rqmFLnCU7OdkGNG7baO4pSgQ7uB9u4A+zwKjqjR+pZczUMm1Elu4Px0KjLdSEvNJQ3708+1SVJPnyCftTXooFS9pLUrd2kymMLiS9RIkvRXHU8MIcSpLqOeDgKBT5IxxxRb9KXlnUMZ1VqLc1q5OSJV99UD6qOSo9rZnPIKU4IwNuaa1FBgI1r1NAgT37cCyksKTEtapHeKXCMJPcVgJAJzgEjis/E0HeE2JNnudvYloi3KO+w6JHcBZWU+oTk7T/AAkkEc7sDNN3HOaKSbTZeTJcmrlSwumlbstySpy1G4W78bclLtgkpR6lksoQg5Jx7VJJ2kjNc8XR2pMWRyOo29yC5Ofjtl8OJiBZQWWFnOVpwFA48A02aKIfNbnS7W7rinDa0grJVj1bfz/dRX0pRQYnqdrZejIEJcWKiVMlvbG2VqIG0Dk8fcpH61Dpjrpes4s4S4rcSZDdCVMoUT7SODz9wRSv6nakiyeqkX1iHnrfZ1obW2yASpQO5WAfvgftqOgNUQmOrb8iA2/Htt5cUjtvgJKVL9wyASPjyB9jQay+dVL9G1bcLDadPNzlxXFJSEKWVqSPJwKuNE9TWtUQbmHIHpLjAjqeLBc3JcAB8HAI54I+9K293K72fqrqO42FKFSoynlq3o3YRgbjj7Dn9K0/SW0xXtN6g1Gud6m5SIzzT7W3b2SQVHP13ec+KDTaI6kTNSWDUFyft7DK7WwXUIQtRCzsUrBz4+Gs3E6yakkW566N6WbegR1bXn21r2oPHk4OPIqs6O/2I1x/sT/xLrMabt06ZoO8OtamYgQ2lqU7bnV7fUkJB455zwAMeRQOeZ1HSrpyrVluhhS0uJbVHeV8Kt4SRkefORVBp/qhqy8SISmtIqXCkPJQZLaXCkJKsE5xjjn+VZtF1buPQWaw3CbjejlttK7edrh3pVu5zzzzUumLF69NZ3mtbQIkASBm1rl7XCN/Kdv+b/ug12supt5sus3tO2qysz3EhHbAUresqQFEYH6139Pupn5nvD1ludsXbri2FEJ3EhW34kkEApI+lLvqJIuUTrS9JsjaXJ7LaFsoUjcFEM5Ix8zjNXXRCGzfNQXLVNwuAeuwWrfHCAnbv/j+4PgY8UDU1ffm9O2ZycUpccyENNk43qPy/lk/pVdoTVo1PGf7zKGZbChubQokFJ8EZrIaxfd1ZrWNYoqyY8dexZHjd5Wr9BxXlMZ/IWvGJDIKbbKHj5BB4UP2nB/0NZc7y37OzPQ4vYmi/bZynjtP2HFRXml5tSQQoYIzRWrjbFF0kgRTq+9TFNBUhaFlTiyVElTnPn60dY4EVV+ssvshMhCVbXEkpI2uAjx9CTRRQT0/b4iusdydUyCtzvb8kkKykZ48VVaMt8a2aqvcOChTUZyJKStoOKKSBnHBPyoooO3pjbojGk9WIaa2pcjEKG48jYv70vomn7WuQhC4uUkjI7iv/aKKBvarsFqg9K1QYcNDMY9pwoSTyrenknOSaVWnrLb03+2KTHwoS2znuK/vD70UUDEucCKetkaWWv6fej3bj/g/TOKrbHBjWvqvK/D0GOFyH0KShatpTtKsYzjGeaKKK09TRdL4bCbjcJPby8UJ96iSfco58/WrXqbCjS7GwqQ0Fqbe9pyQRkH6UUVjOh2c9vyM8z+Ke3SpCbfGSl90AMoAG8/QUUUURZN3/9k=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8" descr="data:image/jpeg;base64,/9j/4AAQSkZJRgABAQAAAQABAAD/2wCEAAkGBxQTEhUUEhQVFRUXGSAbGBgXFxwbHhsYGBwcGhocHBwaHCghGholHxkcIjEhJSktLi4uGCA0ODMsNygtLisBCgoKDg0OGxAQGywkHyQsLCwsLC0sLCwsLCwsLCwsLCwsLCwsLCwsLCwsLCwsLCwsLCwsLCwsLCwsLCw3LCwsK//AABEIAKgA8AMBIgACEQEDEQH/xAAbAAACAgMBAAAAAAAAAAAAAAAEBQMGAAIHAf/EAEcQAAIBAgQDBQUGBAQDBgcAAAECEQMhAAQSMQVBUQYTImFxMoGRofAUI0KxwdEHUmLhcpKi8RYzUxU0grLC0kNUY3ODk+L/xAAaAQADAQEBAQAAAAAAAAAAAAABAgMABAUG/8QAKREAAgICAgICAAUFAAAAAAAAAAECEQMhEjEEQRNRBSIyYXFCgZGhsf/aAAwDAQACEQMRAD8AhzPAM0SSlSnU9PDPQCZHzwqzHD86h8VOpE7nxCPVcF5HjmYZoR1p6jeBY8r+fOZxlGpmHK66mYUEsDMrpIsLSbG1/PCRhSSRpd7CezvGqlOmyNRUmmCwOsy15ggL5/LAvBKNSpmENQNTTVq1Kj1BIN1KqLze+1xgwcKUxNR2PmwP6XxTaNZnzUTNE1CAOZQWnV8L4pToUu2W7KV1zNN1Aen3kyHEhATBKzOxFowi/wCE82TP2esL79zUn8sb8UyxVoo0adRdM6nqwZv4YmwtvgxsuFNQoUVQg7sd7pJqQdQJuALiDHI43Exh4dxFFIZcxUWLq9KqZjbZZMcsAHNhZ76jWy/XwMVPWzAEemLBmOIGnTU0s7U1c077b4RzxH/xjmwINdjNrwZ+OFcaGWwLgvZoZs6ss1FzsdFRQwBvJQ8hYyOmIj2GzJqsICeIklxAEztB8e/LfywXm8/UZgX7qRcE0qc+oOnDHL9o80IlldRcgqI9+mPo4KX2Bot3AOzdDLUlSkske25Al2H4j+g2GH2XEeWEnAePLmAfCabASRMgiYlWtMGLQCJw6BE2w7igILrUy6gB2SGVpUgE6TqK3HstsecE4MY4DpvglWlT5YmMD1kk4RcfonRIN1MgjqL/AKYe1DgHOJII8ow8WBoqvDOy+VRA65XvtY2eqbdQJtv+cYr1TKIEqBaHcglZTvFczJmSDaD12x0Ds23g0n8Lx7sQ9q+H0jTesVgxqYgxOi9+uNSugHMszw5CdLAIVPtBlO97QYIw07PcfzmRZUkVsuWCgNyk7jmPS49Mb8PzS1FY0tLQIYdLkGJuRINwMMxwZrFWpQFk/ehpjmANjhfjNdBdHK5PiKl8q3dVY8VJ7G+8DkD1Ei2Ofcf7L1ssxDKSo56fz5ctx8sMs/ku6zCkAK2gkFD5DmLT88MOC9vzoFHiSd9SIEVQPGP8Q5+og+RwjddhOevRaZg/DEmSzdWjUFSmdDoZUiPryjzx0HjXYNKqfachUWqm8Lew5EDn6D3Y5tnMoyMVdSCCbEee46jGtmO59lu0NDiWXejXVdcRVpTII21r/T81keRxzDtf2TqZJ9DS2XZvuau8atg/Q/hvv671nK5h6VQPSYo6tKsLEG/y8ucnHZ+yPaalxSi2XzCqKoEuhFmH/Upzy6ruvWCDgDHJ+G5hlJpsWVlnQQYPORP5Hpi4cZQVhRanUBNUNCRfUoDOpMEDcQOcWGFPbnse+Tf8TUWMU6kyysdkc8wfwv7jf2luQz9XS4p1Gp1TAZVMajMSPeZPQ+V8ZOtCtDI5DQoDwdLKQw6G28XF/iBgH7U4GbBoH7sACCYcd4Ijw9BMYtfFQDSpOYDPTDjcDUVllHlMEDqfLA2Rz7hHZChgKyapG58QJnl+uDFJ6Y10VnMMS8KAI3Y+zflbc+Q+WPMrl4QCSTeSTcxv9cpw0qBNOi92B94JMnz8M4ly9MAeyTU0yAfZMk36n6nFkhGxFXy4MAKCeU43SgQIFzzb9BhwcpeWk9TG/wCwxJ9l8j8MZh0JGyotIGx5D9cS/ZAFEAAS3IdFOGn2WeX0ZxncgLcgEGRqIEiCDvz2wTCs5Y8vy+R6jG9GjBgQD02B9D1HTButf5l+I/fEhpA2aL+YHznBACqdKmQSB+Ei4Ivbp/cYaIDScOviVlDD0In4YFKEjSTqA/GI8IvEm/Tn0ww4dV10UDLGg6bCPCYYb8hJH/hbAoFjjs/TNLMkSY1aVW0KGEGDE38HwxeFMCI/2xSASCjc9Mf+Kmf7D44udBuY57ehxmFBdNsE5epB8jbAc84xurYSgkr2nA9YYJzJFiNiPmMQObYyMLeF+Gs46wRibtMJytYbwjf+U/tiJxprI3WxwbxKiHp1EOzCD6Gx/PBZjiCcLeoA9Ok2lSRKKSATp2i/I7YsfB+G8QqVSXo1VQvv3YSFvaGIJFhe++Oj5TLrTVVQBVAAAFoA/PDSkREHY2PpiXGUemNdnJR2ezpbVWy7iAwGkK0iRp9lukfPCocAZUZnpZoBANU0dO9raj4tuU7jHc67QThJxWjqVh1w3G+wM5PwXiYytTXl2zCk+0NSBW/xLBBxZxxPI8T8OZX7NW/CdQ0sYt4vwm/kfXG1bsTTrUu8y8pVidBaUZgYYXEqT6x5YoecydSkStVCh6MLH37H44nJOJhp2l7ONlG8WVDKTZ++cg/DbfCajnDSYVKeWpKytqVg1QlSJuPEIt8sWHgPbKtQXu6gGYof9OobqP6GMx6G3piTi2XybKauVqFZ9qi6mVm1jEMPf7zyXl9BLL2V7XUs8hy+bWmtVhp0sJSpNjpnmRus8reVG7Y9lHyVVWQk0SZo1DfSf+nUJ36BjvsbxKDPhVqbNyIgEx6QNx8ZjF+7IdtqWaByHEQGWoNK1HkaybBak7Paz8/WCSmYT9k+Oq1enTKUjTZDqDDVDrEMpCmAZHK9piL2TN8Y0awtCmIEjS0AkbgeARuCOs8oxUe1PAanDq4Ik0zZKhAGtVMlXOwqiJm07wIILPI5lcxTqNILrp0zCswOq9z4iIG2153GHW+gMAybmZgFoEBrXAFifecNhngrQEeObCooF94Gkt+WBaWVbUF9pnYx1Zj7UDmOp2GGWdy9HLKe8ZXqqupkLhVp9O8flP8AKJYxYc8U5b0CgDM1dcWZQDMhzNv8Ur/pxjZAtc0i3mVbb3ED5DFOznGc3Vq91SrG5gCivdzeAR+MLzk3g9cTrwgEjv6jVrwQXYyRveST64DnXZqLHVyNJfbFFf8AE4H5viDu8oN6mVH/AOemP/Xhbl+A5VzVcU3p00BKpqDAFpVFDEBiBczv4D54BbgAKkrqVtwpuschJMyNsL8iqzcS0rkKLDw9yf8AC6n8mwQeHAi1MkCOZcfOY+OKDRy2t2SoIaNoO4NoAMRvyxZuz3Yzv6jLQZFKKGLAvzMQIEzhuYKGdXJQfClMDmG1Kfzj4jBiqVB5g7W6Cwkb3n44aZLsDmksudWP5WDvc8vEYGDanZx6a6nqIxBiURkiLktLERbphlKzUC0SNC3uNLD0IAPyj4Ys3DM0vdLBDMBGgEapFhaZvb44qeeQo2hSsqqhgGGoWm4BtcHcYZdmeHqcw2Y0+LulTVHmzG+8jQv+bBZkPKmbdTphNXMCSB5C9/U79BiDMcbFP2wvnBgf62xq6Fpa1z8Pd0xUc9w9Wq1GbMZpYYz4AVS+w+9iB5jlibd6QS+ZHjtGp93r0ubqr2J9J9r3YMOKdxbIDM5dayGmGTwvIKBhbQ0mQljPiDC8SN8B9nO1DUdKZgzSKghyZNOf5mBIZPObXIJG2Uglzr05jyOJeJ1YpVXkiKZaRuIWZHmIxsy/Xl+374H4z/3at/8Aacf6T++HYDnY7dZgAFKi1LCddJT4ucFYMet8EL24zhjS1GOX3J+HtYqq5fob+k/EDBuQo6WaVlWEG+xBkGPiPfhWE6r2d44czTLOgR0IVgDImJBE3E9DO3PBebvivdlKgVnEgBkDCf6TFv8AMcWCpfGRgXgR0mov8rSPRr/phB2h4fnyahy6rUokmFBUOCN7MIN+hnFiydOHJ/mEfDDTKtaP6gficaRjlnZrs9Qr5SpUZWNTUwVpjZVNhtIMicacU7Jvl17xD3tFlDB7AiRsw/UdMP8A+HP/AHAXmajknqZEn44fClOXVCAQrwQRI0g/scLxTRjklXKU3HjDkifZLDf03x5leGZcVFqLrldQIYlgw089V7auR5YtnF+FIaiBfuwSR4dpbb3ThTxHJLl6jU2clgCfwwQwgH/T+eGjSA0E8L7UBqgyuZTvsrUTmCzITzm8qLQd1xWONcJqZDMqZL0tRNKoR4aikEG4tqg+ICNpAjBlenSYC/iiDJX3efuwx+2I2UOUZwqElpgNBHswNRg+age/GyU0nFGja7NM52kpUCaOTJfMOp7/ADJAPdhZJUQYgX9mRe0kgin1KlXOOKFHUUF2YwTciWYzEnqTBgAWF4ctxNUL93TI1LBJcE3JmPABfrGIcpW7oQlrgyWmbEQYUcv1wGn6D/Jc8p2TbKmmzU4grNQOhIuJLaX2gbC1ueBamU0Q4psJa1wbkzsCTOEua43WqadVRTBkCWt/p/XG443XkHvEkGRCRfrZBPvnElCd7Gk4+h5nFCZcKAQXa/8AUSDG38qKx9a2IDp1BvGN/DolTG/mfccLK/Eq76CxpwsxFN4uApm3RR8Tj1eK1wqjXTVRtCuPMiT+WGnBsVSo2zhC1w0QDG4No9qRysZx0j+GNH77MCRZFBgbeI7j3Y5bnM1UqiKjUz5ww+fXDrhXazN0Gd6VSgGcAOWps06Zjdt7nB4O0DkjurD54p32HM164rVg60Q4IDHT4ZMQu5JAGrVvyxUKf8ROIEe3lD60WAHqdQGLZwjiPFqwQ5inlloG9kqLUKxaJc6dxuPhijQVs2y3Zg63qtVOqoGNlHh7wzKliYbqSMOMlw/udcMxlZMgA6jaTpAFwTyGJMguZ0aand6utFCIHKzs9/W28DBiZGodxbnNtusnAswMKUCDhdW7LZWoS7U21sZLBiDJ6TMYsgqJT5a28r+6+EHEs53VbW9TuqRTwUy8B6sMYEbWQnr88JF0zGtLKig9NSzNSqL3L69M8zTJKqL3YEx0wk4n2LqaCyFalS5QzpJ2s5Ii4tI9fSut27quPvczQZSVYaadlYeLwtpVoBiCZMC++LzxTtKmXp06lVHKElSUE6WI1C3QwwJm0DqMHVmFHYrjZRhla4KzHdaxpKkj/lmdptHQmOa4t3GWAy1YkhfAbkWAO5PkN4xz7tTmMvmVGYytUVNMd4l1dVY2JVoYAE2IsNR/phq/aH7RwnNFzNajSIqf1TZWgfzQQfMHBT9GoAOWUa5rI+gAytJ156blqhvPQc8QU6KfhBjeYP18sOG7Z8PQnukqETMrl2HoZInEdT+IeXCMyJVZhGlArAsSYgHTA5mSeXPGegE3CfDVCnbRHvKkxiepSqK7KlQirpBor+Hw3ZWk6WDDbaNPnhrlqgqf/CeEJ0vBvBgQCoNxedvXBHFMkmmVH3yCVJGze0ADyvYjzwr2FA3Z/igzCExpdLVF6ETcTfSYt6Rgbi3aU0Kz0hSaoQs+GLSJm7DbC7i2ZGWqUs/RB7p4Wsg5owsR7rW56euDq+SyearurQ7oisWIIGhhKEEiGJAmBfad8ZMzAuwlVaWSRahCeNydTCweodMkGJNsWPMLFKqNjoYz56T+wxQezvcmlVyysoqCo7opBh6ckoATZwVENExOLDwrOaEqZeo5juS9F23NPSQyMT+OmbGeXpjWZFd7PVqlagO8cu6sPEYk2DCYAnZr4Y8Yys5hagRHhRKOupWXxDxRy3jAXBuEaUqmlWQqKQZHDAgFOsGCDI92rbFd7cZps1mMt3DvR10WLqrEEPTc6kMMJKtqA38sIm26C9FoqcGoVLqlTLN/Lo7ynPl4daj3HlGA87wCogBZVZDs1M6ln1Cgg+RxSFzWZosFGZdgw1Bas7g+INfUAbXGLRT7UBWpvSRUsCT3tQx1gwNQAPMX88PVJS9D48Usk+Eezm3dqx5mOnMfpcb4mGU/pVR8T8ZxC8pUKmJkAybW3iN7HDTIurtG/UHp9fli6+zn2a0sqp5YMy2QUzYA8sEDhZdSVSWvZXAJMfykRGxscMexVKk1RxVdjVUXpskAaiROqSGPpG53jGfVmSsW0eFVNAaxJBOlZmd9NhvaI643+yCPH4j0N4POMM6FUUs2SVJVTMCSSZNhY/GLYO7Y9oKdfL9zSXu1EFg0pJ3GpwAYHliLy06Y/Erv/Z1OLAen0MBZ3LBCGgBAJNh9dMWfg9bvxQU1FMKQFvDsEK6ltLQDfbl0x6+Xy9bPZnMEAZOgwkgCHqIAAgA9qG8oLEDph1OzKDbpGuWQZPLio6Tmqo+7UrIy6GYMER3jXub2MbGfezPHquW1sazwE8FN3J1u0BbNPhUSTg3JKmZJrZlCGZjqJWVufApMEmJAE7mcFVMvl9Lzl1KqAA7U4JYWCodMhtjuB4tunBkk5Su/+n02BYsON4ZY7b7ev9Fu7M9sKObBBLU6yiWpzNjzUncfMdMO2zFP+ZviMcN4uwo1ErZZKlKoklgyjT6gD8JBII6YvvC+MivTWov4txNwRZh7j+mKwyNo8vzvGWKXKCqL9d1/gugr0zzf5ftijcbzgzVQ0quXpA0qjCk7MWYecaRp1iLTHwwzpZyD5fPC7iZHea0IJYrHkVsJ6i5xWL+zz2BUuyGVam33FLVpMDSBeDAPrt5Th2ciMxkSjoGOkNoN4ZPEBvuNt8LuN8XOWQFUnVIBJstrSNz8tsMuyObJyHeAw2ljPnpn88MnfRmqVnOKa5c+JKS7WZS4MHoDY9YjDPPOq5d6qEsrg06qKYYowBMcplQQevrgLjVSjSr1Kaa10uwKuANN5ABBuL7nyx7ks4EIazLIJG4kGRY+Y+ufS8UZR0QU2nsP4h/DxO6FTL1jVLeIBkCggqT4dNw229vzwHwfhtSjl9dKmWr1lDAxelSMwx6PUi1rBT1vZ+z3GDpq0DcU4qIYiQ8kxHLwtN7H3YF46MzRArUAlSnVILalfULQB924lBdRAEDT1nHDlclcfZ6HiKDmm6/v0NOEdr8zRqinml1UnhUcmSHj8TKYOog78zaeTXj3EBVoMO7QgkSDqsOo8QgixG+2xxzXPPmXM1cohJ/EFrq42upNQCbA7fnix5HiAq0xLAEiGBIBnnIwmLlX5ivnRgpcoV+9dDsZHXR7tmZlMCYmIMgwBe8TPX0wtq9j8qzDv5fX4VfwqyyPBDMrdDG0bRiarnCU0U6gDUz4Yvc38RG0AD/P6YFrcYVx3NQd09T2GMFdYghlY2kEg6Sbx6468cVVs89v0L+JZWrlq6iiYQrppvTC2gXL61YBlsd/8MYacYrVc0NIswDFWAj21KkOBvIG9jEzNo9bMLXoDUdBeDbenWUlWi0GGkHqDHPAXYbjVVs69KvTpo1ENOksZZG0Hfdbn1nEXjp3Z05c3OMVSVe17Iv+3amW8CNT+zV7pTdVbTA8YWRLqpsQZiRgWlwBXzCq+oVGIJrAnSJMseSeJS0W3AxP/EvgvdaHpg/Z3JChdqdRrsfINpX32xU8tmaiUaeptcki5LEaSQCQbAbRgQg7pMnlyrujrmY4Bla+VanBZ6asyVD7atpJF+c3kY5PxOj3JeiSh06V1AECQgMr0U6gfU8oxcq3GXbLvmBTZbd2IaUeowkWBmFgm/WMKOzvaJKT16mYpVqpraCCURiCuqZsBJBUW/kGFeObi4PSOrwfJjgzLNV/sWvM9l6dQaK2XRXcMVNiSV02kbyDbY4p+Z7GideWbSw5NMHyuAw+eOttw+o+XB1q9RPHSYHmu0nzFr2sMJ8y6hyYUB1lkP4XkTCmZkQR6xyw8Zujj4o56uVqUWIqKUPtCbiN7EWOIeAKAdRszCdVhLQSN+hJjlfF0zbKxYFQ9IgkhlMoQLz1UxuJxWc7wIwalKqaIYKqg6mVmMsp1qbL1JFrWw/IWrAc+33j7y1gwsVZiAG+YwNl82GR1qqh8BBkRqJ5GD/TFuuN+I5TM1CwdcpTOxH2oSCIPIb+HAqcFqypatkxpsJzDGxtyTb34ScZPoMa9ntCuCqU6NMJVM92w1RRQiKtSCbmDAJk8hvgnj+eFHucrlI7vLkGpADh6o5HcNpvMEjUx3gRZOy/C8pQ1PVzKPVcCSNIAA2VRqsBv1Puw14plsk5mjVVCVCtpY+ILJWy3kSZPPFODcab2Ww5oY8nLjf0UNe1GaGoLTp6SZ/5HPfyn34lbtNnIPgS/wD9CY9JnFpfs/lwSrZsgjlrIPwJ/O+DMr2XyZucxWb0qQMT+CT/AKjvj+I4Vv4lZQM92izJAFSjQI2GvLDboNQuMbdjuJlKrU2stQyIsFcdByBFvcMXLi/CaFI6FDMNU+JmqGDEC87326jCLO5WkQO7Rl1E+LQwEE+H02wnx0+yeTzccoOKglZZlq4ky9OWnz+eKhns/mqQX71SSbSimQN58IM7fHGlPtDmxfXT/wD1D98U4P0ea2kW7tHke9oNT/Ewlf8AEtxv5/ngbsJXV+H0hUjRrIYNzgzBm3LY4pOb47mS/eNUM/yjwqR00i2OidjuGLXyVWmGNPXUchgfZDktIPvxSKcQXZzvtPUH2yuF9nVaOkeGPcN8A0mgiDANj0v+WJu2TTnKhWSpiDBuAIBvFyIPwtthWhnmDfYGw/KTjqxvSIyWy0cA4jpbSxgbT7vLkZ+eJaXHW+0UqiM6gJ41DQTIO0GBc7xywioPsfr/AHw5pcZytKulaslVandaS6gOhAInwAgzJGJeRj3yHxv0WPPcZWogNTUipOp3ZvL8UDrtitdouFmpTp16aFqWk+MXBki17zbE/aHtVlMxQNOgzk6gW1oUAAM8mk7RYjE/C3B4eygnQjoo1G0CWJPJZsNzsMcr0U7F/ZGmqUsyrAhy9FUIWSC5eVEEXbSvoFwZ2g4yio2X0gsTpcNB0lTDcrGZA9DiGnxYZcvp1qxKuNENdAwB1Tazn1nyxUGzMszGZLE6jBJYmST5zjr8eKctk8jaQ9y3EmDKNRI1hoB/Ef7m/WOuLouepUq1PN1KiBqtMh9/CyFQ09GIgBdzeJjHL8pV1vGrTF/y288O8xxWkaIoBABqDMwBksJCtcwogkQtuuKeRjU5qUQYm1F2W7tB/EWg1NqKUjUVwQWqyBt7QHtyNxMbDFG43ww0LGsXdWKwBC+Hdhc9MALTZ2fRfSpuL2G5+ewk4M4zq28RQktLCxdvaAb8Wn1wjxpTVC824uyajna1WmtLvGFLUCF5LJ8b2vtP6Yjo0nK6NAkGS5AmCLLM7SCb9cD8LzppsIIuZUsA2lhtI2I8jgQ5q8GmFBtp7xrcpM+0RBueuEzJt6KePk4PZ2bIcZFJGYs4BYeGZDSOXMHreLbYH7R9rcuYcwWIulOBEWBquesWQe/lijZ/i5qU6YA0kSPcY+vecVziNZWC+FgEPiYzpYzaQeQA9/uxBQGcqLj/AMcp3ja6KBPwlX0n1EAAg7Rtgrs32gpv3uWJimAe5BALQLgSu5Bm3T1Mc/r5qmQGdDUJJ2YICDfZNhtbG+Q4oKdUOtNFUEeESbc9zcnrOA0FSovGYoZQsTVZu83aNVwNmsLSL3wPqyY9mnq82b9JxUuJ8YasSA1QU/woWsBzkL4bxywIiCBaBisf3FbL9QzdCbUKR95/fB3/AGggHgopTP8AMN/OQbEEY5k503Ez8PywVwTOlq6JUZtDnSfEbFrKR0IJF8aSMmdJy/Gws95Rp1nm71LnyAgWUdBgtO1RHs5ego2226f7Dpflim8Yo1aedp06Ybuy1MEBARDMNVyvrzxcKPCaYG035+cmPTfBVoJK3Eu/cVGAUysgEwBYDf0wBTz9LXTBdJNtOob3gRO+Ne0tIU8s5p+E6TcehIn4YoFHJ6a1Iikq/e0zPeaj7VMyY+oJ6Ym1bCW7jIJNLf8AEfOJpgny3HxGNslktWm1r4j49UL1KTO9QkaoBbw6YSIHUQR716Y2y+badCkhgJNjsSRvETi2N6FkLK2VsbbH9cdP/hoxfLsXOxCyABYDoPKMURkkG49LYsfZnPVKNBlprILHxEgC6qDckCYHInfCTlRoooHajP1cxUoqwSNEpYC7BQ0tztTQSbwMJGRkaGBDDcHli68Yr5dEKGrS9nSFQGoRYz4ogHbnfFR4tnlqMrgsSUAblLL4Z5xYDFcEr7FnGifLZo88MVq0iNDoWJIKsDBCiQwjmGm9wRoX3VkOeVvTE3DM3FUFySFnab/U4pnd42hYakmPqnZtGkpTIPLU8f8Aqsce5rMV8tTFLvfCwkRpbTFj7Szz5nC7NZqo5t4F+fPpgfuwL3Pmf2x5WLx83c3o6p5IdRGyvTN1DaiPE2sidpFj62sMJq1ACowixNr/AF1wdQbkASfLHlbLMGvbVy3uPPYH98el4eKMZae2cuWTYlqU/ER9XwdmEXQBB1SD+/542z9K68jEHzx5VWT5EAeV95+GK5UklL6Ysd6Na+pmAQNLcksdr9LWx7Uz9dqfdlqhQEMEqEkBiPEQJgWPzxpScyviKkW1eW4n4Y2V5nzM/LHPklyyWisIJQ2eVVaLD39MEaHcqzHkDtG3XE1ClrIH4Rv54b1MgYOmCTb0GJyk0rK48anNJFa4pnAaahBDXDelj7jjzhmYFSnUpsQpCSpMmSs2NjBM77ScB5y29j5288F9naWp2JICWXrLHxAR6Kb+WNkqMLEjcnQlVIJHT9LYmGHud4MApcwCT4eciRcnrM+uPOE9ng1SM2XpU4PiSGOrkIANsQjmg92UljkhMrYIV8WLMdnsgJ01c29pEIoE9CSo+QI88Iq3C4Yae8087AkDl0BOHWaH2D4pMGrsTiBVn6+voYLrcPqT4VeP6oP5Yh+wVR+Bvh/fBeSL9g4NFpo/xDzEjXTpG9zDDVtOzWJw9pfxJyokDJ1RJkxUQX2mw3xzpci4/C/u/vhvwfIgAalEzeb8rTOJzzRgrGjBydD/AI52yp5nQFpmmkNKk6jqYRJI3WBaOpnCjLZukjDuyqtFiqMWI2JGlSRz2I388QcTylMMYp1Z3lGUDboVMYadk8ycqXIo1TqAEFyCdPUqu3lgPPHjyN8buiWjVqsCFNV6SnV41YfeQAxAbxQRAsORJAtiy5bKEIGCkrEg/wC3PfAVftDUM6csVHRZHxOiT78JDxWorMdD0yelRkkedgSMbH5CZnjdjbN1ShfvKUIAuhgQS7MJIjlH6YrudrtABB3sgMRO5gm1+gwLmc8dlIUf0eH4m5PvwPSryfCPh+pw7lKXQvFLseUOEHwtqQE39mBO9zefkMVJKhPiPO/x39BixK5IAqMTGygzHWRYD5nywjrpFR1EC8rHQ3j54r4uLJG5TYuWSbqJ4hmAZAxJw4HUY6HGlG5Hr8sFcGy5csFtYX9/zx1tqLtkabC2YDzPljenlCfa8I6c/wC2CzSSl5t8T/bGUqs726xiMpSyb9GSUf5N6Z0iFF/rc/tiPOjwzMlTvOw5+g/bG4Fx57Abk+Q+hiR0AVtcGx8I5fu2EhNQkmhnHkhZn1lAec4iFwD0tHn9fljTh2c1DxcpI6xIFx1wKjstTSPGDzAjck364rkzJ2l9mhCthgy0xP0cEVclpkC5xI4g9ScM6dOfWTiMv16HXRnC8lESfCpEn9MWTIuh195clpFyI67YHp5Yd1pAP80+m/xn5YFSpOIzmpOkdnj43GPL2yt8R4kaWdqV6Wl7mGBMeIDZt1j9MGVuMPWCVK4AGsFZdi3OTDG1pg4yrmsuvsUyT1MJ+V49+E2f4qAbBF5jSsnnFzc745ZTWavy7XsCjwvehkKyMsNq3uIbrbbA+YziA2eofVz8hc4RV+IM3In/ABH9BgRnbqR5C35YMPGrtiyzFlo8TS+urpva3/8AM4lbO0mBivsL7f8AtxVFp4kFPcnDPxoX2L8rHpzaf/Mn4j/241fMLB01yx5Dw3/04ShAMWTgPZx6uXesi6ix00xMC06mJNgNhP8AScCcIY1yk/29BjKUnSIsnXBgmsCYuvht8pwyyhBEhgfMYHo9jCP+dUX/AA0pPxc2+AwwyuTy9CdCjUOe597Hb5Y5M08btQdv+C0VJfqJ6QVfEyu3p1tvta+Da3EFo6dYAnnb+2EnGONrpENJI9hDz6s2EGar1KkajpHlufXC4vAlmrkaXkKHRY+KdsQpHcj11KIPpBnruemK9xLitTMtqKqvXTInzNzJwEEA2uepwWgtj2cH4bjxVo45+W5aIkoge0S3lsPf1xLTbpYeX1fHjWxrTYkwoJOOlxjEjbYXTeMA8SWSG2G09CLgesT8MN8rkQL1P8o/U/oMTcUhqRpgRawHIi9+mE+W3xQeNbYhoVQT4gJG9vn/AHwdwZiveCY2BPx2wqo1NjNxscNMh7begOLOqtgCKhJ8upn8/LBOXXSL+4G1+p5geQM+mIHaLx6fv9fLGZQFmxDJNyVLoMY0xjQeJi55k/kOg9MC5+sQCMF1RoHX5YTvU1EziWNWx2D06OhTO5/XDDg+Rkidz+mIKiwBOHXZcaqg6R0w7SVsyJG4V4pnBNCiFgtzMAeXM4sD0FJO0Df4TH11wn7QUBTaiQN1J+JFsRyZOMb9l/Hw/Jkp9Fty9OloZoB8J5HpbFLpzax+uVt8RHMMF0y0bm9vhjbLU5IHmOVxOOOLo9F4+JQ2oMfacnynHho9BGGoojEdWmLycXt1s83TF/2ewJjGpogYa5jhNVKet6Tog/Ewjfa2/wAsK6hA2E+v7Y0U5GdI2WMGcMyIrVAhLKDJJVQxAUSYBIE264XBmJwz4YHVtTJqWCCCdO/neMM4NdAUi45bh+Ty+krR7yfx1iHII38HsLHXBPEu0QA5mBu/hA6Qo5fDFNr8SqPJVAo/mLWMdCQJ904j+xXmqSx85AHoN/fbHLH8Nlmlc22PLyuGloNz3HS5hJf08Kj98A1Kb1Lu0AfhWwGN9YFgPy/IY1L49nB+GwxraOLJ5UpHtOmosBiLNY21xiCrVnHbcIdEG5S7ICMSrV5c8b5fKs9/ZXqefp1wfRpKnsi/U7/2xy5c69FYY/bBaOTYg6zAO4gajE+9d8FpCjw+Ecz9b+75YhqZjkPEfl/f63xAapmWlv0xOOCc9y6GeRR0gs1zyn1O5/b6vjdOgwLTcG/T6OGVOhpu/Ieze20auY5+EXPVYvm1j6Ck5FWQR9dMN+DsAXJ6LHqZny5YWZiuGqO0SCbWAtysMHZPLkKTFjtYgfMeeNJ2h+mGuNbAYYqBTW1zOF2VeDJx5mqsicc0n6GS9k9etrtgXu4YycSZNMR5l5Ntv1w+PTNI0rNqYAdPzxauz7ikJ0B3IhBP4zt7hvit5ahbURPIDqcWHgtZaf3rwdIhR18/fy92Gkr/AIAu0l2x0zCmAkyfxNvLHfb62wB2nziVKq6DZVjpJ54FXOk3i5JP9vTAOarFmki/lb8scGbJyPa8fB8fYTSMncRBG/1bFl7L5JnrUwJnUpsRIgibEGwGKrk+RjbHTP4ZZbVUd49lYnpO49rz6csPGEaQvkSaRzSjwNEj7RVC/wBFPxMfU7D4YKHEEomMtRWnv9451uf2+OMxmPPU5ZH+ZnDL8vQm4pUaqp1FnMW1GY6wNh7sLqfC4H3jBR64zGY9DAqiRk7YVTpBfYUD+p5/8u8+sY8YDeoZPKRqPuSQF9+PcZj0vGxRntnLmySj0RvnIuog9Zlv80fkBgZm+vPGYzHpKKj0cnJvsycR1K2+MxmIZZNFIJHgplz4AT1JsMGUcmq7+I+ew93P34zGY8/NNp0dWOKJXqcz/fEFQk+Q+uf17sZjMdODDFLkQyzd0Dmp0542pUmJAAluQB+ZP4V88ZjMPnk0g44psZ5WkEgggkfi5DyQch/XueUblU1VtUNOkbQQ3zMT8sZjMeYnbOpIHqVAWkiT6AfkcGI9hAIA5E8/IDb9ce4zDNsyJFOJALY9xmJrsYyYkDljanlpby/TGYzFoiyDcvR1EWgbD0/vHwB64sNTINWFlAp0xqNvqdo/3xmMwfIfHEq9sr4e8jf1RX6Zgb/D/fEWsjmfjjMZjzGfQILoifOcdb/heqrRq2aSyzKkCIgQ0XMgyOWPcZimN7PP8z9J/9k="/>
          <p:cNvSpPr>
            <a:spLocks noChangeAspect="1" noChangeArrowheads="1"/>
          </p:cNvSpPr>
          <p:nvPr/>
        </p:nvSpPr>
        <p:spPr bwMode="auto">
          <a:xfrm>
            <a:off x="5635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8" name="Picture 12" descr="http://www.igmetall-neustadt.de/uploads/tx_mpcontent/Anja_Schmi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256"/>
            <a:ext cx="1427134" cy="12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3</a:t>
            </a:fld>
            <a:endParaRPr lang="de-DE" dirty="0"/>
          </a:p>
        </p:txBody>
      </p:sp>
      <p:pic>
        <p:nvPicPr>
          <p:cNvPr id="15" name="Picture 12" descr="http://www.gizmodo.de/wp-content/uploads/2009/07/roboter_mens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6403"/>
            <a:ext cx="1800200" cy="13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40147" y="6581601"/>
            <a:ext cx="447992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b="1" dirty="0" smtClean="0">
                <a:solidFill>
                  <a:schemeClr val="bg1">
                    <a:lumMod val="50000"/>
                  </a:schemeClr>
                </a:solidFill>
              </a:rPr>
              <a:t>Constanze Kurz, Ressort Zukunft der Arbeit </a:t>
            </a:r>
            <a:endParaRPr lang="de-DE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2" descr="http://www.sarissa.de/fileadmin/user_upload/LPS/ToolNavigator/LPS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58" y="4365104"/>
            <a:ext cx="154403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899592" y="1912764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der digitalen Transformation ist nicht das Ende der Industriearbeit angebrochen. Sie birgt indes erhebliche Veränderungspotenziale für die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Industriearbeit. Damit ändert sich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auch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Agendasetting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Arbeitspolitik &amp; Arbeitsgestaltung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(neue Themen, Risiken, Chancen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buNone/>
            </a:pP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 16"/>
          <p:cNvSpPr/>
          <p:nvPr/>
        </p:nvSpPr>
        <p:spPr bwMode="auto">
          <a:xfrm>
            <a:off x="-20570" y="618533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pic>
        <p:nvPicPr>
          <p:cNvPr id="2050" name="Picture 2" descr="http://static.twoday.net/litart/images/roboter-menschliche-muskulatu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1706130" cy="24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feld 5"/>
          <p:cNvSpPr txBox="1">
            <a:spLocks noChangeArrowheads="1"/>
          </p:cNvSpPr>
          <p:nvPr/>
        </p:nvSpPr>
        <p:spPr bwMode="auto">
          <a:xfrm>
            <a:off x="612464" y="5229200"/>
            <a:ext cx="8136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000" dirty="0" smtClean="0">
                <a:solidFill>
                  <a:srgbClr val="003765"/>
                </a:solidFill>
                <a:latin typeface="Arial" charset="0"/>
              </a:rPr>
              <a:t>Die </a:t>
            </a:r>
            <a:r>
              <a:rPr lang="de-DE" sz="2000" b="1" dirty="0" smtClean="0">
                <a:solidFill>
                  <a:srgbClr val="003765"/>
                </a:solidFill>
                <a:latin typeface="Arial" charset="0"/>
              </a:rPr>
              <a:t>neue Generation von Leichtbaurobotern</a:t>
            </a:r>
            <a:r>
              <a:rPr lang="de-DE" sz="2000" dirty="0" smtClean="0">
                <a:solidFill>
                  <a:srgbClr val="003765"/>
                </a:solidFill>
                <a:latin typeface="Arial" charset="0"/>
              </a:rPr>
              <a:t> arbeitet </a:t>
            </a:r>
            <a:r>
              <a:rPr lang="de-DE" sz="2000" dirty="0">
                <a:solidFill>
                  <a:srgbClr val="003765"/>
                </a:solidFill>
                <a:latin typeface="Arial" charset="0"/>
              </a:rPr>
              <a:t>als </a:t>
            </a:r>
            <a:r>
              <a:rPr lang="de-DE" sz="2000" dirty="0" smtClean="0">
                <a:solidFill>
                  <a:srgbClr val="003765"/>
                </a:solidFill>
                <a:latin typeface="Arial" charset="0"/>
              </a:rPr>
              <a:t>Assistenzsystem mit dem Beschäftigten „hautnah“ zusammen. Die Grenzen zwischen menschlicher und maschineller Arbeit werden durchlässiger</a:t>
            </a:r>
            <a:endParaRPr lang="de-DE" sz="2000" b="1" dirty="0" smtClean="0">
              <a:solidFill>
                <a:srgbClr val="003765"/>
              </a:solidFill>
              <a:latin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40000" y="2082326"/>
            <a:ext cx="8064000" cy="3002858"/>
            <a:chOff x="578664" y="2258652"/>
            <a:chExt cx="8064000" cy="3002858"/>
          </a:xfrm>
        </p:grpSpPr>
        <p:sp>
          <p:nvSpPr>
            <p:cNvPr id="29700" name="Textfeld 8"/>
            <p:cNvSpPr txBox="1">
              <a:spLocks noChangeArrowheads="1"/>
            </p:cNvSpPr>
            <p:nvPr/>
          </p:nvSpPr>
          <p:spPr bwMode="auto">
            <a:xfrm>
              <a:off x="4202230" y="2258652"/>
              <a:ext cx="1128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b="1" dirty="0" smtClean="0">
                  <a:solidFill>
                    <a:srgbClr val="003765"/>
                  </a:solidFill>
                  <a:latin typeface="Arial" charset="0"/>
                </a:rPr>
                <a:t>morgen</a:t>
              </a:r>
            </a:p>
          </p:txBody>
        </p:sp>
        <p:pic>
          <p:nvPicPr>
            <p:cNvPr id="29701" name="Grafik 2" descr="2dae.jpg"/>
            <p:cNvPicPr>
              <a:picLocks noChangeAspect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" r="15054"/>
            <a:stretch>
              <a:fillRect/>
            </a:stretch>
          </p:blipFill>
          <p:spPr bwMode="auto">
            <a:xfrm>
              <a:off x="4106608" y="2674746"/>
              <a:ext cx="1521020" cy="13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Grafik 4" descr="roboter-hinter-gittern.jpg"/>
            <p:cNvPicPr>
              <a:picLocks noChangeAspect="1"/>
            </p:cNvPicPr>
            <p:nvPr/>
          </p:nvPicPr>
          <p:blipFill>
            <a:blip r:embed="rId5" cstate="print">
              <a:lum bright="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74" y="2718078"/>
              <a:ext cx="2880000" cy="234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feil nach rechts 6"/>
            <p:cNvSpPr/>
            <p:nvPr/>
          </p:nvSpPr>
          <p:spPr>
            <a:xfrm>
              <a:off x="3519398" y="3605822"/>
              <a:ext cx="731226" cy="863600"/>
            </a:xfrm>
            <a:prstGeom prst="rightArrow">
              <a:avLst/>
            </a:prstGeom>
            <a:solidFill>
              <a:srgbClr val="96C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9704" name="Textfeld 7"/>
            <p:cNvSpPr txBox="1">
              <a:spLocks noChangeArrowheads="1"/>
            </p:cNvSpPr>
            <p:nvPr/>
          </p:nvSpPr>
          <p:spPr bwMode="auto">
            <a:xfrm>
              <a:off x="2098998" y="2258652"/>
              <a:ext cx="8207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b="1" dirty="0" smtClean="0">
                  <a:solidFill>
                    <a:srgbClr val="003765"/>
                  </a:solidFill>
                  <a:latin typeface="Arial" charset="0"/>
                </a:rPr>
                <a:t>heute</a:t>
              </a:r>
            </a:p>
          </p:txBody>
        </p:sp>
        <p:cxnSp>
          <p:nvCxnSpPr>
            <p:cNvPr id="4" name="Gerade Verbindung 3"/>
            <p:cNvCxnSpPr/>
            <p:nvPr/>
          </p:nvCxnSpPr>
          <p:spPr bwMode="auto">
            <a:xfrm>
              <a:off x="578664" y="2576221"/>
              <a:ext cx="8064000" cy="0"/>
            </a:xfrm>
            <a:prstGeom prst="line">
              <a:avLst/>
            </a:prstGeom>
            <a:noFill/>
            <a:ln w="19050" cap="flat" cmpd="sng" algn="ctr">
              <a:solidFill>
                <a:srgbClr val="96C9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578664" y="5261510"/>
              <a:ext cx="8064000" cy="0"/>
            </a:xfrm>
            <a:prstGeom prst="line">
              <a:avLst/>
            </a:prstGeom>
            <a:noFill/>
            <a:ln w="19050" cap="flat" cmpd="sng" algn="ctr">
              <a:solidFill>
                <a:srgbClr val="96C9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5931389" y="2299890"/>
              <a:ext cx="14875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de-DE" b="1" dirty="0" smtClean="0">
                  <a:solidFill>
                    <a:srgbClr val="003765"/>
                  </a:solidFill>
                  <a:latin typeface="Arial" charset="0"/>
                </a:rPr>
                <a:t>übermorgen?</a:t>
              </a:r>
            </a:p>
          </p:txBody>
        </p:sp>
      </p:grpSp>
      <p:sp>
        <p:nvSpPr>
          <p:cNvPr id="15" name="Titel 1"/>
          <p:cNvSpPr txBox="1">
            <a:spLocks/>
          </p:cNvSpPr>
          <p:nvPr/>
        </p:nvSpPr>
        <p:spPr bwMode="auto">
          <a:xfrm>
            <a:off x="540000" y="1412776"/>
            <a:ext cx="806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765"/>
                </a:solidFill>
                <a:latin typeface="Arial" charset="0"/>
              </a:defRPr>
            </a:lvl2pPr>
            <a:lvl3pPr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765"/>
                </a:solidFill>
                <a:latin typeface="Arial" charset="0"/>
              </a:defRPr>
            </a:lvl3pPr>
            <a:lvl4pPr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765"/>
                </a:solidFill>
                <a:latin typeface="Arial" charset="0"/>
              </a:defRPr>
            </a:lvl4pPr>
            <a:lvl5pPr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765"/>
                </a:solidFill>
                <a:latin typeface="Arial" charset="0"/>
              </a:defRPr>
            </a:lvl5pPr>
            <a:lvl6pPr marL="457200"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765"/>
                </a:solidFill>
                <a:latin typeface="Arial" charset="0"/>
              </a:defRPr>
            </a:lvl6pPr>
            <a:lvl7pPr marL="914400"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765"/>
                </a:solidFill>
                <a:latin typeface="Arial" charset="0"/>
              </a:defRPr>
            </a:lvl7pPr>
            <a:lvl8pPr marL="1371600"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765"/>
                </a:solidFill>
                <a:latin typeface="Arial" charset="0"/>
              </a:defRPr>
            </a:lvl8pPr>
            <a:lvl9pPr marL="1828800" algn="l" defTabSz="1108075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3765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de-DE" kern="0" dirty="0" smtClean="0">
                <a:solidFill>
                  <a:srgbClr val="003765"/>
                </a:solidFill>
                <a:latin typeface="Arial"/>
              </a:rPr>
              <a:t>Roboter werden aus ihren Käfigen geholt und kooperieren </a:t>
            </a:r>
            <a:br>
              <a:rPr lang="de-DE" kern="0" dirty="0" smtClean="0">
                <a:solidFill>
                  <a:srgbClr val="003765"/>
                </a:solidFill>
                <a:latin typeface="Arial"/>
              </a:rPr>
            </a:br>
            <a:r>
              <a:rPr lang="de-DE" kern="0" dirty="0" smtClean="0">
                <a:solidFill>
                  <a:srgbClr val="003765"/>
                </a:solidFill>
                <a:latin typeface="Arial"/>
              </a:rPr>
              <a:t>mit den Werkern</a:t>
            </a:r>
            <a:endParaRPr lang="de-DE" kern="0" dirty="0">
              <a:solidFill>
                <a:srgbClr val="003765"/>
              </a:solidFill>
              <a:latin typeface="Arial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50" y="124470"/>
            <a:ext cx="792088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600"/>
              </a:lnSpc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Trend: Mehr und engere Mensch-Maschine-Interaktionen in der digitalisierten </a:t>
            </a:r>
          </a:p>
          <a:p>
            <a:pPr>
              <a:lnSpc>
                <a:spcPts val="2600"/>
              </a:lnSpc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Produktion – im „kleinen“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281" y="3927860"/>
            <a:ext cx="1555831" cy="101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liennummernplatzhalter 3"/>
          <p:cNvSpPr txBox="1">
            <a:spLocks/>
          </p:cNvSpPr>
          <p:nvPr/>
        </p:nvSpPr>
        <p:spPr>
          <a:xfrm>
            <a:off x="8388424" y="6356350"/>
            <a:ext cx="504056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E9CDD-8110-492F-A48D-01B2ABF6606C}" type="slidenum">
              <a:rPr lang="de-DE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ußzeilenplatzhalter 4"/>
          <p:cNvSpPr txBox="1">
            <a:spLocks/>
          </p:cNvSpPr>
          <p:nvPr/>
        </p:nvSpPr>
        <p:spPr>
          <a:xfrm>
            <a:off x="678942" y="6597352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391777" y="836712"/>
            <a:ext cx="6432254" cy="50765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" name="Gerade Verbindung 5"/>
          <p:cNvCxnSpPr>
            <a:stCxn id="4" idx="0"/>
            <a:endCxn id="4" idx="4"/>
          </p:cNvCxnSpPr>
          <p:nvPr/>
        </p:nvCxnSpPr>
        <p:spPr>
          <a:xfrm>
            <a:off x="4607904" y="836712"/>
            <a:ext cx="0" cy="5076564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stCxn id="4" idx="2"/>
            <a:endCxn id="4" idx="6"/>
          </p:cNvCxnSpPr>
          <p:nvPr/>
        </p:nvCxnSpPr>
        <p:spPr>
          <a:xfrm>
            <a:off x="1391777" y="3374994"/>
            <a:ext cx="6432254" cy="0"/>
          </a:xfrm>
          <a:prstGeom prst="line">
            <a:avLst/>
          </a:prstGeom>
          <a:ln w="3175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020272" y="141277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Fertigung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668344" y="422108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Montage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203848" y="5949280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Lager/ Logistik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84150" y="4869160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Instandhaltung</a:t>
            </a:r>
          </a:p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49900" y="1836113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Planung/</a:t>
            </a:r>
          </a:p>
          <a:p>
            <a:pPr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Steuerung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504" y="188640"/>
            <a:ext cx="792088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Anwendungsfälle von Mensch-Maschine </a:t>
            </a:r>
          </a:p>
          <a:p>
            <a:pPr>
              <a:buNone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Interaktionen nach Einsatzbereichen </a:t>
            </a:r>
          </a:p>
          <a:p>
            <a:pPr>
              <a:buNone/>
            </a:pP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605654" y="5271591"/>
            <a:ext cx="154241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Kommissionierung </a:t>
            </a:r>
          </a:p>
          <a:p>
            <a:pPr>
              <a:buNone/>
            </a:pPr>
            <a:r>
              <a:rPr lang="de-DE" sz="1200" dirty="0" smtClean="0"/>
              <a:t>per Datenbrille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4746434" y="1270501"/>
            <a:ext cx="1625766" cy="646331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Lernende </a:t>
            </a:r>
          </a:p>
          <a:p>
            <a:pPr>
              <a:buNone/>
            </a:pPr>
            <a:r>
              <a:rPr lang="de-DE" sz="1200" dirty="0" smtClean="0"/>
              <a:t>Maschinen/ Anlagen</a:t>
            </a:r>
          </a:p>
          <a:p>
            <a:pPr>
              <a:buNone/>
            </a:pPr>
            <a:r>
              <a:rPr lang="de-DE" sz="1200" dirty="0" smtClean="0"/>
              <a:t>M2M Kommunikation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91680" y="4077072"/>
            <a:ext cx="1556836" cy="461665"/>
          </a:xfrm>
          <a:prstGeom prst="rect">
            <a:avLst/>
          </a:prstGeom>
          <a:solidFill>
            <a:srgbClr val="C0C0C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Maschinenwartung  </a:t>
            </a:r>
          </a:p>
          <a:p>
            <a:pPr>
              <a:buNone/>
            </a:pPr>
            <a:r>
              <a:rPr lang="de-DE" sz="1200" dirty="0" smtClean="0"/>
              <a:t>per Datenbrille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4283968" y="3429000"/>
            <a:ext cx="1981183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Digitale Arbeitsanweisung </a:t>
            </a:r>
          </a:p>
          <a:p>
            <a:pPr>
              <a:buNone/>
            </a:pPr>
            <a:r>
              <a:rPr lang="de-DE" sz="1200" dirty="0" smtClean="0"/>
              <a:t>Utility Films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145074" y="4767535"/>
            <a:ext cx="15151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Mensch-Maschine  </a:t>
            </a:r>
          </a:p>
          <a:p>
            <a:pPr>
              <a:buNone/>
            </a:pPr>
            <a:r>
              <a:rPr lang="de-DE" sz="1200" dirty="0" smtClean="0"/>
              <a:t>Kollaboration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464748" y="1877923"/>
            <a:ext cx="153118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Selbstorganisierte </a:t>
            </a:r>
          </a:p>
          <a:p>
            <a:pPr>
              <a:buNone/>
            </a:pPr>
            <a:r>
              <a:rPr lang="de-DE" sz="1200" dirty="0" smtClean="0"/>
              <a:t>Kapazitätsflexibilität</a:t>
            </a:r>
          </a:p>
          <a:p>
            <a:pPr>
              <a:buNone/>
            </a:pPr>
            <a:r>
              <a:rPr lang="de-DE" sz="1200" dirty="0" smtClean="0"/>
              <a:t>durch Mobilgeräte</a:t>
            </a:r>
          </a:p>
          <a:p>
            <a:pPr>
              <a:buNone/>
            </a:pPr>
            <a:r>
              <a:rPr lang="de-DE" sz="1200" dirty="0" smtClean="0"/>
              <a:t>(App/ Doodle)</a:t>
            </a:r>
            <a:endParaRPr lang="de-DE" sz="1200" dirty="0"/>
          </a:p>
        </p:txBody>
      </p:sp>
      <p:sp>
        <p:nvSpPr>
          <p:cNvPr id="22" name="Fußzeilenplatzhalter 4"/>
          <p:cNvSpPr txBox="1">
            <a:spLocks/>
          </p:cNvSpPr>
          <p:nvPr/>
        </p:nvSpPr>
        <p:spPr>
          <a:xfrm>
            <a:off x="678942" y="6589713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495498" y="4077072"/>
            <a:ext cx="19568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smtClean="0"/>
              <a:t>Individuelle (automatische)</a:t>
            </a:r>
          </a:p>
          <a:p>
            <a:pPr>
              <a:buNone/>
            </a:pPr>
            <a:r>
              <a:rPr lang="de-DE" sz="1200" dirty="0" smtClean="0"/>
              <a:t> Einstellung des Arbeitsplatzes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20072" y="3645024"/>
            <a:ext cx="147989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Arbeitsanweisung  </a:t>
            </a:r>
          </a:p>
          <a:p>
            <a:pPr>
              <a:buNone/>
            </a:pPr>
            <a:r>
              <a:rPr lang="de-DE" sz="1200" dirty="0" smtClean="0"/>
              <a:t>per Datenbrille</a:t>
            </a:r>
            <a:endParaRPr lang="de-DE" sz="1200" dirty="0"/>
          </a:p>
        </p:txBody>
      </p:sp>
      <p:sp>
        <p:nvSpPr>
          <p:cNvPr id="29" name="Textfeld 28"/>
          <p:cNvSpPr txBox="1"/>
          <p:nvPr/>
        </p:nvSpPr>
        <p:spPr>
          <a:xfrm>
            <a:off x="5148064" y="2924944"/>
            <a:ext cx="1197764" cy="461665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E-Learning (in</a:t>
            </a:r>
          </a:p>
          <a:p>
            <a:pPr>
              <a:buNone/>
            </a:pPr>
            <a:r>
              <a:rPr lang="de-DE" sz="1200" dirty="0" smtClean="0"/>
              <a:t>Leerlaufzeiten)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491880" y="2852936"/>
            <a:ext cx="1295547" cy="461665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Visualisierung</a:t>
            </a:r>
          </a:p>
          <a:p>
            <a:pPr>
              <a:buNone/>
            </a:pPr>
            <a:r>
              <a:rPr lang="de-DE" sz="1200" dirty="0" smtClean="0"/>
              <a:t>Arbeitsfortschritt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857991" y="3429000"/>
            <a:ext cx="893193" cy="646331"/>
          </a:xfrm>
          <a:prstGeom prst="rect">
            <a:avLst/>
          </a:prstGeom>
          <a:solidFill>
            <a:srgbClr val="C0C0C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Störungs-,</a:t>
            </a:r>
          </a:p>
          <a:p>
            <a:pPr>
              <a:buNone/>
            </a:pPr>
            <a:r>
              <a:rPr lang="de-DE" sz="1200" dirty="0" smtClean="0"/>
              <a:t>Experten</a:t>
            </a:r>
          </a:p>
          <a:p>
            <a:pPr>
              <a:buNone/>
            </a:pPr>
            <a:r>
              <a:rPr lang="de-DE" sz="1200" dirty="0" smtClean="0"/>
              <a:t>Twitter</a:t>
            </a:r>
            <a:endParaRPr lang="de-DE" sz="1200" dirty="0"/>
          </a:p>
        </p:txBody>
      </p:sp>
      <p:sp>
        <p:nvSpPr>
          <p:cNvPr id="32" name="Textfeld 31"/>
          <p:cNvSpPr txBox="1"/>
          <p:nvPr/>
        </p:nvSpPr>
        <p:spPr>
          <a:xfrm>
            <a:off x="2952774" y="1270501"/>
            <a:ext cx="119295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Interaktion mit </a:t>
            </a:r>
          </a:p>
          <a:p>
            <a:pPr>
              <a:buNone/>
            </a:pPr>
            <a:r>
              <a:rPr lang="de-DE" sz="1200" dirty="0" smtClean="0"/>
              <a:t>IT-Systemen</a:t>
            </a:r>
            <a:endParaRPr lang="de-DE" sz="1200" dirty="0"/>
          </a:p>
        </p:txBody>
      </p:sp>
      <p:pic>
        <p:nvPicPr>
          <p:cNvPr id="33" name="Picture 3" descr="C:\Users\KurzC\AppData\Local\Microsoft\Windows\Temporary Internet Files\Content.Outlook\P1I15JLR\HM2014_Google-glass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74840"/>
            <a:ext cx="987544" cy="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8569"/>
            <a:ext cx="1007420" cy="5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2358363" y="4767535"/>
            <a:ext cx="1061509" cy="461665"/>
          </a:xfrm>
          <a:prstGeom prst="rect">
            <a:avLst/>
          </a:prstGeom>
          <a:solidFill>
            <a:srgbClr val="C0C0C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err="1" smtClean="0"/>
              <a:t>Predictive</a:t>
            </a:r>
            <a:r>
              <a:rPr lang="de-DE" sz="1200" dirty="0" smtClean="0"/>
              <a:t> </a:t>
            </a:r>
          </a:p>
          <a:p>
            <a:pPr>
              <a:buNone/>
            </a:pPr>
            <a:r>
              <a:rPr lang="de-DE" sz="1200" dirty="0" smtClean="0"/>
              <a:t>Maintenance</a:t>
            </a:r>
            <a:endParaRPr lang="de-DE" sz="1200" dirty="0"/>
          </a:p>
        </p:txBody>
      </p:sp>
      <p:sp>
        <p:nvSpPr>
          <p:cNvPr id="41" name="Textfeld 40"/>
          <p:cNvSpPr txBox="1"/>
          <p:nvPr/>
        </p:nvSpPr>
        <p:spPr>
          <a:xfrm>
            <a:off x="6462819" y="2463279"/>
            <a:ext cx="1061509" cy="461665"/>
          </a:xfrm>
          <a:prstGeom prst="rect">
            <a:avLst/>
          </a:prstGeom>
          <a:solidFill>
            <a:srgbClr val="C0C0C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err="1" smtClean="0"/>
              <a:t>Predictive</a:t>
            </a:r>
            <a:r>
              <a:rPr lang="de-DE" sz="1200" dirty="0" smtClean="0"/>
              <a:t> </a:t>
            </a:r>
          </a:p>
          <a:p>
            <a:pPr>
              <a:buNone/>
            </a:pPr>
            <a:r>
              <a:rPr lang="de-DE" sz="1200" dirty="0" smtClean="0"/>
              <a:t>Maintenance</a:t>
            </a:r>
            <a:endParaRPr lang="de-DE" sz="1200" dirty="0"/>
          </a:p>
        </p:txBody>
      </p:sp>
      <p:sp>
        <p:nvSpPr>
          <p:cNvPr id="34" name="Rechteck 19"/>
          <p:cNvSpPr>
            <a:spLocks noChangeArrowheads="1"/>
          </p:cNvSpPr>
          <p:nvPr/>
        </p:nvSpPr>
        <p:spPr bwMode="auto">
          <a:xfrm>
            <a:off x="7432624" y="6053226"/>
            <a:ext cx="1675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" pitchFamily="18" charset="0"/>
              <a:buNone/>
            </a:pPr>
            <a:r>
              <a:rPr lang="de-DE" sz="1000" dirty="0" smtClean="0"/>
              <a:t>Quelle: IAO/ eigene Recherchen</a:t>
            </a:r>
            <a:endParaRPr lang="de-DE" sz="1000" dirty="0"/>
          </a:p>
        </p:txBody>
      </p:sp>
      <p:pic>
        <p:nvPicPr>
          <p:cNvPr id="1026" name="Picture 2" descr="http://www.cognitlabs.de/uploads/pics/cognit_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72" y="1772816"/>
            <a:ext cx="1124816" cy="11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1547664" y="2852936"/>
            <a:ext cx="1497526" cy="461665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200" dirty="0" smtClean="0"/>
              <a:t>CPS-Monitoring im</a:t>
            </a:r>
          </a:p>
          <a:p>
            <a:pPr>
              <a:buNone/>
            </a:pPr>
            <a:r>
              <a:rPr lang="de-DE" sz="1200" dirty="0" smtClean="0"/>
              <a:t>Produktionsumfeld </a:t>
            </a:r>
          </a:p>
        </p:txBody>
      </p:sp>
      <p:pic>
        <p:nvPicPr>
          <p:cNvPr id="1028" name="Picture 4" descr="http://www.imsgear.com/tl_files/assets/content_img/entwicklung/produktionsprozesse/c_prozess_mont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24" y="4688011"/>
            <a:ext cx="1459856" cy="9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2" y="3120447"/>
            <a:ext cx="1247678" cy="81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995935" y="1953706"/>
            <a:ext cx="2294225" cy="971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&amp; Entlastung?</a:t>
            </a:r>
            <a:endParaRPr lang="de-DE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857992" y="3783524"/>
            <a:ext cx="2352050" cy="14880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Enteignung von Fähigkeiten &amp; neue Belastungen?</a:t>
            </a:r>
            <a:endParaRPr lang="de-DE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http://www.sarissa.de/fileadmin/user_upload/LPS/ToolNavigator/LPS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16" y="5339947"/>
            <a:ext cx="1476064" cy="118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8424" y="6356350"/>
            <a:ext cx="504056" cy="365125"/>
          </a:xfrm>
        </p:spPr>
        <p:txBody>
          <a:bodyPr/>
          <a:lstStyle/>
          <a:p>
            <a:fld id="{FF5E9CDD-8110-492F-A48D-01B2ABF6606C}" type="slidenum">
              <a:rPr lang="de-DE"/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2993685"/>
            <a:ext cx="1193813" cy="79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1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sp>
        <p:nvSpPr>
          <p:cNvPr id="2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31088" y="6356350"/>
            <a:ext cx="2133600" cy="365125"/>
          </a:xfrm>
        </p:spPr>
        <p:txBody>
          <a:bodyPr/>
          <a:lstStyle/>
          <a:p>
            <a:fld id="{E3A5E986-D5D2-4645-B178-3002EBCBD138}" type="slidenum">
              <a:rPr lang="de-DE"/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664"/>
            <a:ext cx="8065020" cy="333425"/>
          </a:xfrm>
        </p:spPr>
        <p:txBody>
          <a:bodyPr/>
          <a:lstStyle/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Wandlungstendenzen der Arbeit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245" name="Group 69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349835065"/>
              </p:ext>
            </p:extLst>
          </p:nvPr>
        </p:nvGraphicFramePr>
        <p:xfrm>
          <a:off x="35496" y="1268760"/>
          <a:ext cx="9000999" cy="47957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76263"/>
                <a:gridCol w="6624736"/>
              </a:tblGrid>
              <a:tr h="13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Dimensionen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Industriearbeit 4.0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1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Arbeitsinhalte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lang="de-DE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neuer  IT-, Multimedia-, Cloud-Technologien, Assistenzsysteme; mehr Kooperation, Interaktion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Wechsel virtuelle/ reale Arbeitswelten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Qualifikations-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anforderungen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ourier New" pitchFamily="49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komplexer, interdisziplinärer, mehr Problemlösung (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Requalifizierung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zugleich Tendenz zur Vereinfachung von Tätigkeiten (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Dequalifizierung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) 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7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Qualifizierung/ Weiterbildung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mehr &amp; beständige Qualifizierungsaktivitäten on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the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job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 auf Basis neuer Lerntechnologien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2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Datenschutz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neue Möglichkeiten der Erhebung, Verarbeitung und Nutzung von Personendaten &amp; Nutzerprofilen (Match mit Technologiedaten)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Arbeitszeit/ Arbeitsort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erheblich flexibler 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5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Leistung in Echtzeit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Verdichtung, Entlastung von Routinetätigkeiten;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ourier New" pitchFamily="49" charset="0"/>
                        </a:rPr>
                        <a:t>mehr Selbststeuerung, mehr indirekte Steuerung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Fußzeilenplatzhalter 4"/>
          <p:cNvSpPr txBox="1">
            <a:spLocks/>
          </p:cNvSpPr>
          <p:nvPr/>
        </p:nvSpPr>
        <p:spPr>
          <a:xfrm>
            <a:off x="678942" y="6525344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4924" r="11369"/>
          <a:stretch/>
        </p:blipFill>
        <p:spPr bwMode="auto">
          <a:xfrm>
            <a:off x="3347864" y="1354836"/>
            <a:ext cx="5472608" cy="476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el 1"/>
          <p:cNvSpPr txBox="1">
            <a:spLocks/>
          </p:cNvSpPr>
          <p:nvPr/>
        </p:nvSpPr>
        <p:spPr bwMode="auto">
          <a:xfrm>
            <a:off x="444569" y="340656"/>
            <a:ext cx="8208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Ergebnisse aktuelle Befragung </a:t>
            </a:r>
          </a:p>
          <a:p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(Fraunhofer IAO/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ingenics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5536" y="1342509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Die Einführung von Industrie 4.0 erfordert vom Produktionsmitarbeiter folgende Kompetenzen: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54144"/>
          <a:stretch/>
        </p:blipFill>
        <p:spPr bwMode="auto">
          <a:xfrm>
            <a:off x="539552" y="2648652"/>
            <a:ext cx="1943414" cy="18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9" r="4849"/>
          <a:stretch/>
        </p:blipFill>
        <p:spPr bwMode="auto">
          <a:xfrm>
            <a:off x="1331640" y="4169834"/>
            <a:ext cx="2016224" cy="178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sp>
        <p:nvSpPr>
          <p:cNvPr id="13" name="Fußzeilenplatzhalter 4"/>
          <p:cNvSpPr txBox="1">
            <a:spLocks/>
          </p:cNvSpPr>
          <p:nvPr/>
        </p:nvSpPr>
        <p:spPr>
          <a:xfrm>
            <a:off x="678942" y="6525344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/>
        </p:nvSpPr>
        <p:spPr bwMode="auto">
          <a:xfrm>
            <a:off x="963096" y="1196752"/>
            <a:ext cx="5625127" cy="3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2 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1605374"/>
            <a:ext cx="8064896" cy="273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Völlig unklar ist, wie System- und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Aufgabenbeherrschung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bei steigendem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Digitalisierungsgrad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im Arbeitsprozess gesichert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die Interaktivität zwischen menschlichen Aktionsteilen und Organisationssystemen optimal abgestimmt werden kann. Die Herausforderungen einer Digitalisierung der Industrie brauchen eine humanorientierte Arbeitspolitik, die menschliches Arbeitshandeln konzeptionell &amp; praktisch einschließt (statt passive Objekte) 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33256"/>
            <a:ext cx="1249725" cy="966668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data:image/jpeg;base64,/9j/4AAQSkZJRgABAQAAAQABAAD/2wCEAAkGBxQTEhUUEhIWFhUWGBgZFBQXFx0VGBgbHhgWGh0ZFBcYHyghGBwlHRgYITEjJSkrLi4uFx8zODMsNygtLisBCgoKDg0OGxAQGy0kICYtLTUsLCwvLCwsLCwsLywsLCwsLCwsLCwsLCwsLCwsLCwsLCwsLCwsLCwsLCwsLCwsLP/AABEIAJIBWQMBEQACEQEDEQH/xAAbAAEAAgMBAQAAAAAAAAAAAAAABAUCAwYBB//EAEEQAAICAQIEAwQGBgoCAwEAAAECAAMRBBIFBiExE0FRByIyYRRxgZGhsSNCUnOywRUkMzQ1YnJ0gsIl0ZLh8Bf/xAAbAQEAAwEBAQEAAAAAAAAAAAAAAQIDBAUGB//EADkRAAIBAwMCAwYEBQIHAAAAAAABAgMEERIhMQVRE0FhFCIycYHBBiOR0TNyobHhFVIWNDVCQ2KS/9oADAMBAAIRAxEAPwDn54x+piAIAgCAIAgCAIAgCAIAgCAIAgCAIAgCAIAgCAIAgCAIAgCAIAgCAIAgCAIAgCAIAgCAIAgCAIAgCAIAgCAIAgjIgkQBGGBAEAQBAEARglJsQQIAhAQBAEAQBAEAQBAEkCQEIAgbIQPmIAgkQQt1kQBAEAQBAEAQBAEAQBABMlbvAykWWo4Bqa0Lvp7FQDJYr0A9TLSpyistHJDqFtOahGab7FbK4OsQHsWOu4FqKaxbbSURiArEr1JGR0Bz2+UvKk4rLOOj1ChVn4cHlldMzswIGPIkcP0T3WJVWMu5woJwOxPU+mAZeEHLgxuK8KNJznwjfxzg9uks8O4KG2hgVOQQSRkHp5g+XlJlTcXgzs7uldU9dPPrkh2UsuNysue24EZ+rPeUaa5N4VIT+F5MJBdbiFuTgScEFtwLl2/V7/BC+5jcWbaOvkOh6zSFGUllHDe9RoWsl4md+xV2IVJVhgqSCPQg4ImbW+DshJSinHhmJjBbhljreBaimsW21FEYgKxK9cjI6Zz2+UvKlKKy0clG/o1qrpwllldKHWJC3AgCCcCSRkSAIAgeeBJGMm/RaR7XWutdzscKuQM9Ce5IHlLQi5PCMa9aNCLnPZI28T4Xbp2CX1lGIyASDkZx+qTEouOzK213TuI5pvJjwzh9mosWqpdztnAzjt1JJPYCKdNzeC1xcQt6bnVfuljx7lbUaRVe7w9rHaCj7uuCeoIHpLVKXhnJadUo3cnGGcruUkyPSaxyWHBODW6qzw6QuQCxLHaoA6dT19fSaU6bqcHHeXlK0hrqZ37EfX6N6bHqsGHQ4YZz9oPoR1lXFp4NbetCtTU4cM01oWIAGSSAAO5J7ASEm3hGsmorVLgl67hN9KhrqXrVjhSwwCcZwPsEtKEo8o56N5QrScack2iFKHSIAgCAIAgCAIAgFjy9ofH1NNXkzjd9Q6n8AZvbxzUOPqFZUrecvT+rPtfEAt6ajT+YTa3y3KSP5TumlNNHwNFyozhV9f7M+M8t8AfV2mpWCMqkksCexAI6fX+E8+lSdTKPu73qELWCqNZTLHmHkuzSUNdZchw20KFOWycA5z06dcfjNJUFDG/mcVp1mFxUVKMWvXJ9A5k4G2s0lNSuqdUYs2TgBCOgHc5I9J1VqXiHz1lextLqVRxzzsfNuZ+VbdGU3MLEc4V1BHvfslT2P2mcVSi4vB9TY9Up3ae2lrdr0+ZcaL2bXugZ7krY9kKliPrIIwfqzNVa7epw1vxDRjPCg2l55KjScE1FOvroDCu7dlLO6/CxBHqCARiZ0oNVNKOyte29azdVrKxujpf6Ivbi1K6jULY61i3cE2jaGYbAM+uTn5zeFN+Lu+DyfaqUemy8GDScsc/1JXtU4QWRdRvAFa7dmOrbmHUHPTH1SLmnvqKdAu9E3RxnV59sHz3U8KurRbHqZUb4WI6H/wBfbOWVOUVk+mpXtGpN04PdEfTUNY6ogyzEBR6kyIx1PCNa1SFKDlLhHb1+zG7aCdRWGI+HaSPq3ZH5Tpdthcnz7/EdNSxGm8d8mrkjhWr36hdPqUqKHZYdviKT16rnHbr16RRhJQeGOq3Ns405Ti5Z3Xl9GUfCeXbtVfZWhB2MRZa2cfERnp3J6nH5TKFCU3k9K56jRt6UZyXKWEu2CfzLyQ+koNxvRwCAV2lT16dOpz+HaWqW+hZyc1l1qndVfD0NZz55O95l4I+r0lNSMq9a2LN5AIR0A79TOurDxIpHzlleK1upVWs87HzrmnlOzRBGZ1dHOAygrg4zgg58h6zhq0XDg+osOq07vKxhrfvsWHCfZ5fbWtj2pVu6qpUs2PLPUYz6dZrG1ws9znuPxBSp1HGEdWPPOCtv5TuTV16V2UGzOyzqVIAJz6+Xb5zLwWpaDqh1WjO2dxFccos+I+z62mq217021ru6KfewMkd+npn8JrO2UVyclDr1OrVhCMHu+5xonPGGXg96UtK1Pc6XmDk99KlTNareLYEACkYyCckk9e02lb4aR5Vp1eFzKaUGtKb57HnMnKD6MVF7VfxG2gBSMfPJPWROhpeCLLq8LlSSi1hZ5LX/APmd+V/T14I6ttPTtgAZ97PX07TT2Tfk4/8AiKnhrQ9vUpeYOVLtLZXWSLPFOKyoxk5xgg9u4mM6MovHc77PqtG5pyk9tO7Os5d5Btovpue5CVOWQA/ske63n39BOulQ0SUvQ8S+61C4oypKD+efsVfta/vVf7r/ALGc9x8R3fhz+BL5mfsn0Wb7Ltw9xNm3HU7iDkHyxt/Ga2keZFfxFWxSjSxy85+Ru9onB7W1NeLtwvfbXUxIVCFHXqcdfkJWtSlKphPkx6Ld0qdKTcMOK3fc1L7MbsddTWGx8O0kf/LP8pPsssbM0/4ipJ7U3jvn7Y+5B5X4Nqk1tlNdq03Vr7xI3qQdvYeY65laMJaml5G/Uby3qWsako6oy48sGK8s3arXailr1NiHc9jKcNnHZQenf8JWFFzbWS/+pUrWzhUUNnwu31M9fyhZovBustQ/p61CBTk+/kHOenQZx+MuqXhyjh+ZlT6tG71UYRa91+Z0Ptff9Fp1/wA7H7lx/OTeeRwfhtfmzfofMJyPk+vEgCAIAgCAIAgCSgdt7KdDu1T2kdK0wPrY4/IH7512kd22fO/iGuo0lBPl/wBjueDCj6VqGr1a22W4L0h0Yps93spz06A5nTTxvufOV3VdGEZwwlw8PfO5zvLOj8LjGqTGBtZl+pijdPvI+wzC3WJSR6t9V8Xp1KX0f0OV9oOssbWahGdiikBUz7oGxT0HbuT98wnJuePU9jo9KlGzUklqfmdf7SyRw2rGfir7f6Dj8cTpuM4WDxOjaPbpasYxLkuOZ9vh6QW4z9Ioxn9rr/8Ac0qP34nDZNqpU0/7ZGjnDUaWq7T26lrQ1ZLVbASuQRndgd+w+oxOUIyzIWFOvUhOnSxvznH3KLU8Wq1PFtG1QcbQQwdCh+FyOjD0MyjJOqelTt6lHp9XXjnvk2c0j/zWk/01/wAdslY8cWP/AEqq/X9iv9ro/rFP7s/xTG5zrOr8OafCnnnP2K3jvMequ0tdVtGyv3cW7GAswOmCRj7pStVlKOlrB1WfT7WlcOpCeZdu2fqUfBtUatRVYqlmVwQo7t17AfOUpS0TTPSvKaq0JU28ZXPY+n06nQ8SuGUtXU1r06vU6DPUZUgdz5zuzCpl+Z8bKF1Y08xacG/Rp/qY+z/QeBdrat27ZYoDHucgnr8+srQWlSRfq1bxqdKpjGUZezjHh6vHxfSLM/ylqT/LeCes510m+NCPlnEXffduLZLtvznq2SPe+fpOD3s7n1tr4Xhx0442PpXtJYjhtWCR71fY/wCQn88TvrvCj8z5LpKi7ued9pG72mgeBpd3b6RXu+ra+fwzIuMa0mW6K8VqjX+1k/ndtKqUtqmtVEsDIawSN4GRuwD6dPtl6jjFps4unxrylKNHGWt844+pTazjdOq4hoDUHyrWZ3oyZVk6Ebh1+GZuSlVTR30rSrb2ldTxwuGn5+hWe1XWWDUpWHYJ4QJQHAJLODkefYd/SY3DevB3fh6jTdJzaWc8nCr3H2TCn8aPoa7cacm+x9V9pg/RaP8A3CfwtO+rnxFsfHdHkozrZ/2sw9qnbSfvv/UpXX5kSeh/+X+X9zZ7RmwdD1P94Tt9kvU/iLcr0iCl42f9rLHmQD6boM/t2Y+vZ0ln/EXyOWzb9mrY7L+5Xcw7v6X0XfG1senZs/ylcvx12wze1UP9Pq98o5/2tf3qv91/2M5bj4z2Pw4/yJfMj+ysf14/uX/iSaWm7Zp+Iv8All/MvubOZOGnUcYapTtLFPe8wAgOR8+nSVcdVbSZWNeNDpviNZ9DqOC8P02n4ga1a99Qaiz2OwKFSR388+nlOimoqbR4lxWrVrVTxFRzslye8O/xrUfuU/6yKX8SRett02H8zNHLY/8AMa76l/JJFH45I3vv+m0PqcVzprbG1tys7FVsG1cnAwBjA7eZnNKTjU333Pb6VQpq0jLGHh7lh7QeO/SfB/q99O3cf0ybN2dvw9TntLXM8+Rz9FtPZ5SeqMuOHk4+cx9AIAgCAIAgCAIAhrIOm5V5u+hVui6cWM7ZLmzbjoABt2Ht1PfznTTr6I6UeT1HpTvakZueElxjP3K3l3jTaW8X7fEOGDKW27t3fLYPn17TKlVdN5xk6L6xjc0fCTx9C9HPf9b+lDSjcavDK+L365B3eH9YxjzmyufecsHnPoX5HgeLtnPH+Tm+O8Q+k32XFdniEHbndj3QvfAz2z2mEp5lqPVtbbwLdUs5x54OvX2lMFRfoiFVABzYTnA6Ee57pz9c6XdZfB4j/DuZOXi8+n+Sk5o5st1hTKitUO5VVtxDftFsDqPLpMqldzknxg9Cw6TTtVLfLfL42LjS+0mwIFu0yWkfrb9mfmV2N1mvtfdHBP8AD0ZSbhUaXyz90VF/NbPra9W1S5r7Ip25GGADPg5+LviZxuGp5wd0OlKNrK2Utn5vf+hjxvmlr9VXqlqFbVhQF3bwdrMck7R33Y7eUjxm56sE2/So0beVBzym+2PuydzDzwdVS1TaVFJAHib9xHUH3QUGO3rLVKykc9n0T2aqqiqZXbHP9SPxznF9Tpl05pVdu3Lhs529sLj3fvMirW8SOlo1s+jxt67ra8+mOM/XcouGa002paoBKHIDdQehHX7/AMplTm4SzyelcUVWpSpttZO0b2mvgldJWrkfH4hP3rsBP1ZnR7U8cHgL8NrzqvHbH+Sq5d50fTNc7VeM9zBmYvswev8AlP8A+ErTuGk8+Z13vRo11CMJaVFds/dEXgPNNulussRQy2MWesnp1JIwfIjOM4lKVZwNrzpdO5pRg3hxWMkzmXnP6XS1X0VK9xBLh97ZB7j3V/GWqV9aMLHo7tqqqeJnHlj/ACzXzJzedXp1oNATaVO8Wbs4BHbYMd/WTUuNWCbTo/gVnU15zny7/U95p5wOsqSs0CvY4bcLN+cKy4xtGO/r5SK1fW00W6f0hWtVzc9WVjGMfcncM9otqVLXbQl20ABi+wnH7Q2sCfnLq6fmsnNX/D8J1HOnPTnyxn7og6znJrNXTqWoQeDnbWGwSCCMF8fP0/OZ+N+ZrOil0dU7edFTfvcvH2z9yBzTx4624Wmvw8IE279/Ysc52j9r08pWpU1yydHT+n+yU9OrO+eMfcp5nH3d0eg0nlNHcp7SbPDCnTIzqOlhc4z+1s29/wDlOv2tnzj/AA7FzclUaz5Y++fsVfMvN7awVbqQnhNu6Pu3duh90Y7TKpW1yT7HZZdIVtr9/OV24/qbeYeczqvAzQE8GwP/AGm7djHT4Bjt85eVxmSeOCtn0f2bX7+dSa44z9THmPnN9U1LrV4LUsWUh9+T0/yrjtK1K+ppoWfRo20ZxctSku2Puy1PtOswudLXuGMt4h6jzCjZ7uR55OPQzR3e/Bxr8Nx3/MeH5Y/zuc5zVzAdbathq8Pau3G/fnqTnO0flOepU1PJ63TbF2dNw1Zy+2P3MOV+OfQ7vGFfie4y7S2zuVOc7T6ekvRq6G8luoWSu6WjOnfPf9jZrOZHbWfTEQI+QQmd46KFIJwMgj5ecr4rU9ZnS6ZCNr7PKWfXGDoX9ptm5SNKgx8Z8QksPQHYNvXr59pv7W88HmL8ORw06j/Tj+u5W6TnZk1b6o0KzOgTYHKgAYwclTk9MdhKQr6W33OmfRVK2Vvrwk85xn7mPDucjVq79V4AY3Afo/Ext+H9bYc9vQSIV3Ft9y1bpHiW0KGvGnzxz9MlNxDiZt1LajaFLOHCZ3AEY6E4GR09PMzPXieo9Cja+Hbqg3lY54LTmvm1tatamlawhLdG3knGPMDA+XWWq1nM4+ndKVlJyU9WfTH3OcmR64kECAIAgCAIAgCAbaNM7nFaO5HcIpY/aFEsoyfwmdWrCmlraXzeBqNM9ePErdM9t6smfq3DrDjKPxCFalN+5JP5PJglZOcAnAycDOB6n0HzkYb3LTqRj8TRjILPC4EAyrQsQFBJPYAZJ+oCSk3wiJSUVlm+zh1yjLUWqB3JqcD7yMSzg15GSuaEnhVE36NEaUNhA4JGh0NlzbKkZ2xnCjPT1MtGDlwY169K3WajNep07VsUdSrL0KnuPrlWmnhl6U41Y64PY1wXEAQBAEAQBAEAQBAEAQBAEAQBAEAQBAEAQBAEAQBAEAQBAEAQBAEAQDoeVLCtetKkqRpzggkEe8OxHUTel8EzyOqxUqlFNZ94cucasNqU3u1tNrCt0sYv8RwCpY5BBxJoycnpe5PULKEabq0Uozjvttx8iOnDrUs1dddm0VJZ4vUjfWp6r0HUnp6SkYyw8GkrijUhSnUjlyax6PuReGcKa4OwZK0TG+yxtqAnsMgEkn0A8pEaUmstm9xeQoOMcOUnwlyOJ8KekIxZHRwdllZ3IcdxkgEEehEiUHEWt5GtlJNSXKfJu5U/vmn/AHiy9D4ynUUvZZ/Jkj+ltSNYwrutJ8ZgE3swI8TGNhJGPLtJhKop/U5lbW3salKMc6ecJPjuY8w6QPr7a6Fzuswqr23EDcB8t277pWUNU5aeDSxreHZxnW8lz/Yxv5ccK5S6i1qxmyupyzqB3OCoBA88ExOkmvdJj1OEpJSjKKfDa2ZO5Z0gbSaw+NUm5UX3iw2jfnL4U+6ew79j0msI/lv5nJ1Kq43VKOhvHbz+XyK7ScDsuWyxbK9iOEexnIXtndkj4fL17dJj4WYZO6d/ToTUNEstbJJfoa9PwcuXxdSErIDWs+1DkdNvTeex/V8oVJtPD8yZ3ulR9yTk+I43/Yx4nwlqVR99dlb522VsWXI7g5AIPn1EicJR3LW15Cs5RkmpLlPYmUcsudge/T1PYAVqschyD2yApAz5ZM0VvJbZMJ9UgsuEJSUeWlt/c12cu2C40+JUzqju21iQuzupO3o3TtKql8XoWXUqbpqooSSbS8vP6kLhfD2vZlUgbUaw5z2UZOMefWRThlN9kdNzcxopOWd2kb+GcGsvR3QoFrKhizbcbs9cnpgY8zIp09ccmVzf06E1B5eV5Huv4K1dQtFtVte7aWqYttbBOHyoxnHeJw0rJFC9VWp4Uoyi8Z38zbp+XmKoz3UUmzBrW1yrMD0BwFOAfLM0VB9ylXqUYykowlJLlpbIj8a4Q2mfY71s3XIRi23t8WQME5zM5wcXg2tLyNzHVFNL18yvlDrEAQBAEAQBAEAQBAEAQBAEAQBAEAQBAEAQBAEAQC/5Y/stb/tj/EJtTeKczyep/HRf/sV3Aai2poUdzbX+DAn8ATIt/wCIjsvpqNvNvs/6nReKG1HFWHUGjUYP2gTRfDUPIcdNG1XnlZNFK0jhtfjeKA2ofPhbckhcDfv6YxDUPBjk0qOu+oS8PGVHbV29CBruI0fRRp6RccW+Jut2dMrggbD8h5StWpBrCOi2t7j2h16rW6xhGvlP++6f96v5yKG09zfqe9tP5E7Uc1aivUW5ZWQWOChrQZXcRjcqhs488y8azzj1OOHSbedvGSynhPOXzjtwWnDuG108TdVzs8B7Ux1Zd1fYE9yMtiXhFQqSS9TkrV51enJ/+yX6FTwfiWj09gsQapjtZdreFghgV97Bz55+yUhUpxR1V7a8rwUJaEsp7Z8jTwH+6a7/AEVfxmVhnwX80a3SftdHvlmWkP8A42//AHFX8Mb+EKm/UIfysjcM4Uj1PffYUqRgnurud2IztXPQdMHJ6SIQio6pM2ubqcJqhRjmT39EidxcVHh1Xg+Jt8ezPi7d2dgz8HTEvVUfDjg4rXxXfTVXGXHyJ3G+HrfcmqN9VNdoRitrbLF2gAhEPV+3QjvLTgnV15wtjG2ryp0ZW6g5STayt1v3fkYcO1q3cQ1NqDCvVeV8unh7QcfPGftkRlq8R+he5oSo2NKnLlSX9yu5M/tLv9td+SytL4Z4Ozqk06cMf74nnDv8P1f+vT/xyq/g5XcpWWb2kl2Zlov8N1P76n8jJ/8ADv3LXH/PU/5X/cncX4eNSKNR41VKNUiMLm8MjYCCa8/2gPliaShqnGWcHLbV/ZfEoaHJ5fwrPPfsVPNOuS7Uu9fVMKqt23BVA3fbj7sTnqNSm5HodNt50qCjPnd/LcqZQ7xAEAQBAEAQBAEAQBAEAQBAEAQBAEAQBAEAQBAEAteA8SrpFy2q5W6vwz4ZUMOucjd0/Ca05pRkpHn31rVr6PDx7rzv/gkUcXo0+TparPFIIF1zKxTPcoqADPz/ADl3Uil7plKzuLlpV5rC/wC2OcP9SHwjiIqW8MrN41L1Ag9i2OrZ7zOM8Ra7nRdWs6zhKOFpaePkbOF8URanovRnpdg/unDo46bkJ6dumJMZx04kRdWs51VWovE0vPho0cRuoIVaKnUDqXsYM7fLCgKBKycHwi9CncKWqtJP0XH7mPB9YKb67SCQjBiB3OPTMmlJRnuXvKCrUZQTw2WL6zQ+I1ng6l2LFtjvWEJJzg7F3YzLa4c4OJW994SpaoJYxsnn+uxH/p636V9K6b92dv6u3G3Zj029PxkKr7zb8zZ9Pp+zeAv857my/V6P3mTT272Bwj2DwlJ812jcfkCfSS3T7GcKF5tGU1heaW7/AF2I3D+ICunUVlSTcqAEdhtbd1lVP8tx9TevazqVqdTPw5PaeIgaWyjacvYrhvIbRjB+ceJ+UokStpO6jX8sNG3hnE61pfT3o7Vs4cGshXVgMZG7oQRjvLRnDTpmUubWpKtGtSklLjfOGvXBv1nEqraU01VJQC0GtmfJO4bSbfnnHboPsk6lPEEZU7SrRqyuKsk9nnH2JPGeKiq5qr9Np7nq21mwh0ZgoGOzAdumcS05pveOfUwtbR1KXjUakoKW+MrCPdZZXotYrV1k1vUpeonqq2LhlB9R3GfWQ8UpteTRNKFS9t3Gb3i9n3wzTouMaajxPBotPiVuhe11LLuGAFCgDb6nqekKpFJ480a1LO6rOPizjiLT2zj9yu0vEAumupKkm1qyG8hsOcHz+6ZKX5eDrqW8p3MK0X8Kfz3PdPxADS20bTussrcN0wNuRg/fJ1aoKHqVq20ncKvnZRexa8Y4h4DijUafT3NSiILGDqSuAwHusMgBsZx6zact/hzg4LW38eMqtCpKGW21tyR+NaWiuzT2eGwrurWyylW6rk4IVj1wcdMykowjJZNrSrcVqU6etaovCl3KXUFSzFAQmTtUnJAz0BPmZjJpv3T1KWpRSnuzXILCAIAgCAIAgCAIAgCAIAgCAIAgCAIAgCAIAgCAIAgCAIAgCAIAgCAIAgCAIzghrKwXSc06kAZZGKjAd6kdx/zIzNfGeTz30m3zndfJtL9Cq1Ooaxy7sWZjlmPczNvLydtKnTpQ0wRqkGmMIQBGcMYX/cXFPM2oVVXcj7fhNlaWMv1MwJmvjM86XSqEm3lrPZtFdrdW9rl7GLMe5P8AL0HymcpOTydlGlTpx0U1hI0SDUQBAEAQBAEAQBAEAQBAEAQBAEAQBAEAQBAEAQBAEAQBAEAQBAEAQBAEAQBAEASWMISCRBAgCCRJIEglsQQIAgCAIAgCAIAgCAIAgCAIAgCAIAgCAIAgCAIAgHhYeseWSHJLk9BgnIgCTjfBOBmMENpbCQtwZLWTnAJwMnAzgep9BJSbWSspRjyzGQWXmJOCMiQS9lkQDHxB6j75LTRGVxkykLck8Bk4IyuBmMbZJXOD2AtxIC3EAx3j1ElprkqpxfmZSHsXAk43wQnndCQE8iAIAgCAIAgCAIAgCAIAgCAIAgCAIAgCAIAgCGNvM732e7/ourNbVrYCmxrPgU4PxE5wJ3Uc+E8dz5frTXtNNVM6ccLn6ECjg30ttVfqtQqeCVDvUm9Dgd1xjIwB2Ez8NyTlN7nS7z2SFOlbwzq41cm/g/I6XVo51DDxd5rC1lhtUnBsbshI64OO+JMbaLjnJlcddqUqmjw1lbPccH5D8ZC5uZVLuteE3ZCkjc/X3QcQrZY1ZFx1105KOhN7Z3/sT+HcFrfh60XWeEfpbpvC7iWBZQB8ifMy6oxcVEwrXtSF540Fn3E8Psypo5NUHU+PqPDXTuqlgm7IbBBx3zgjpM426abbxvg7KnW5tQdOCbkskpOAPpm19SX+6mmDsdg99SHO05+HsRkesaNEZJM5538a8aNSUN9XfhkPiPJwp0f0hrmLeGr7VrJTrjpvH1/zh2yxnJ00usyqXPgqCxnHO+xnxnkrwNOLPFZ7CE90VnYS5AwH7efnDt8LKIt+tSq1/D0pRWfnsbONchmjTvaLSz1gF1KbVx57G88SKtDRHJFp1zxqypaUk3s/P6nGCcybT2PoH56j6Q3GrU4WbdRsL3+7p1CBcKRjccd+mT93rO2pP8tZ5Z8jGzpzv1Tot4jvJ/sUWg5Rru05sr1DF1r8QqamCefu7z0J6Y6GVdstOpHfV6xUpV3TlBYz33L+3l+vV6fRIbfDfwCygJndgLkk9vSXnRUln0POh1CrbV6ssZWd/Qq34YbeG6CpAN9mqsQt/wArwSfUADP2StSmpRgl5nZG6VO9rVnwoJ4/+Tzi3IXheGVuZg1q1vlNuNxxuX9oSsrZKSSZa3686upOKyllfQj8d5Qrooutr1Bsah1R0KbcbinnnqcODK1KKUW15M2tOr1LitCnOCSkspr0z+xyQmCW/wBT2ptqLSPp/Pdly1hUtoSh61WxDg29Tgsi4yRj5+U7q8W3jOx8f0rwnUbkpOaba7bdyg1fKSV0i+q9nCWVq4eo1g5ZRlN3xD3u/UGZOhFNNdz0KXWJ1JulOCTae6ZY+0DgS5u1TuUAFaVIqj322/gOv4GWuKaWZGHR76otNCCzu22/JGPHuXaXTQ10MFssAAPh7d67ctY5HmOnQ+smrSTmooWnUa1OdadRZivXh+SRE4ryJ4TU7bWZbLRUxZNpUn9ZR+sOkq7ZKSWfM2odelUUsxS0rK9SPx3lFKKLbU1BsNVgrdSm3BJHn5nqPlKVKKjFs3sur1K1aNOUEsrPJyc5z3BAEAQBAEAQBAEAQBAEAQBAEAQBAEAQBAOg5d49XRTdTdSbUuxuAfZ0A9R1+4zohXSjpaPJ6h0+rXrRqwnhr6mY5gpSnU006dkS8KFBs37CB1JJyTn65HipRkkV/wBMqyqU6lSonp9OdzseUqx9CoTI8M+IbXS81FMkn31Hc+Xfp9s64NOmvkeB1GTldynh58k1nJzmm5qrpRtM1bW11WuaHS1qyV3NjeV+IfgfOc6uEk44PVn0ipXarKSi5JZTWTDhXOFddYrs0zWYua5f0nYkkjqRk4zjr3kU60VFJrhl7jotSpPMaiXupcdiPZzYWTVBq+uodWBDdEC4AHbr0EK4zF/PJd9HalDEvhTXHJv1nOKu+qbwSPpFApA3D3cBxuPTr8Xb5SXcZcvUpDosoxgta92WeOTW3NVa6V6KtOUNlYrc+KzJgDBKIeik5PUY+faJXC4wW/0ip7Qqs55w88b/AKmV/N6jTtVp9Oai2zJNjOq7cf2aHovbyxIlc+7hEQ6LJ1vEqzyt/LD/AFMuNc3pqEbNDLa6qrN47+H0PcVjoPTtn1lpXCkkmitHos7ealqWFwsb/qVfM9unOoB0yKKwq7guQpb9bbkdvLPnMptKSceDu6fCv4DVaTy84zyWvHOaNLqVUWaNtyIVqPjEBM4/VXAPYfdNalaEt8HBbdKuKM8qqkm99uSTXz4oqCHTnd4PhEiwhcYwCqYwPP59ush3GYtYKPoU3VctaxqzwR9DzmtZ0x8EnwKmrPvj3shRkdOnaPHWrOPLBrU6NOaqe+veafBG0/NeyimsVe/Rc1qPu6HczkqVx6OwzIjcLbK4NZ9JcqspaliUUmsb7Y/Y38Q5ursdHWh1YWpY+bmYHaeyofdUH6vnJdwsp4MaPRakFJOa4aW39zTxHmlba9VX4RH0m6uzJbou3wgQcDJz4fcesjxk1jHLN6XSp0Z05qS9yLXzznj9SBzTZp2vzpVVawiA7chS/XcVz5dvLymdVrX7vB0dOjX9nfjN5bfPODfx7mMajUU3Crb4Ir90nO7a27uB0Bkyqp1NeDOz6a6NCdJv4s/1LTi3O63V2INOy+I6OSbS2CpU9ARhQdg6DA65ms7nV5HFb9EnSmpua2TXHcx4xzquorvqehtlm01++M1soA3Zx1HQHH1+sipXUotNfIvbdFnQlGpGayudnuuxofm8bdKVpxbpsAPv91lxgjb8+nXyxDuFlPG5ZdHlqqZl7svLG+TPXc3VvbXYlFilLltfNzNux+qqn3VH2YiVdOaeClHo1SEJQlJbrC2NHFOaRbTqKhUR49oszuztxt6Yx1+H8ZSdZTjpx5m9t0udKrCo5L3Y44OZmB7IgCAIAgCAIAgCAIAgCAIAgCAIAgCAIAgCAuMCAeFR6SctrAPZAS7iBzyID4EE7ZEECSPLAkDYQH6CCW8iCBAEdx5CGBJzuBIWzHIjcMQBAx5+YgCBy9xA55EAQBAEAQBAEAQBAEAQBAEAQBAEAQBAEAQBAEAQBAEAQBAEAQBAEAQBAEAQBAEAQBAEAQBAEAQBAEAQBAEAQBAEAQBAEAQBAEAQBAEAQBAEAQBAEAQBAEAQBAEAQBAEAQBAEAQBAEAQBAEAQBAEAQBAEAQBAEAQBAEAQBAEAQBAEAQBAEAQBAEAQBAEAQBAE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2" descr="2dae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15054"/>
          <a:stretch>
            <a:fillRect/>
          </a:stretch>
        </p:blipFill>
        <p:spPr bwMode="auto">
          <a:xfrm>
            <a:off x="4427984" y="4365256"/>
            <a:ext cx="1440957" cy="129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AjAGIDASIAAhEBAxEB/8QAGwAAAgMBAQEAAAAAAAAAAAAAAAcCBQYEAwj/xAA3EAABAwMDAwIEBAILAAAAAAABAgMEAAURBhIhBxMxFCIyQVFhFRaBgkKRIyU2UlNicXSzwdH/xAAXAQEBAQEAAAAAAAAAAAAAAAAAAgMF/8QAIhEBAQABAwMFAQAAAAAAAAAAAAEDAhESMkFxBBMVM4Gx/9oADAMBAAIRAxEAPwC4Z07q9UrUE2TDR/X0GU2tlEsFTKwCGAc8Dj25ST5ycVXSNC34aWbtareVuJunfWhhbXb7ZYKQUJWoAHdjIJ+LkU6qKBVNaWvqtQNTZduCz+Bpil0LbWEPhlaSNylbhkkDIBznnjmuuyaKmRrxbJyo7cSUzp5EYzDtcLUwBKN23PuITkZ8EcUyqKBVRdIara0rqmFLnCU7OdkGNG7baO4pSgQ7uB9u4A+zwKjqjR+pZczUMm1Elu4Px0KjLdSEvNJQ3708+1SVJPnyCftTXooFS9pLUrd2kymMLiS9RIkvRXHU8MIcSpLqOeDgKBT5IxxxRb9KXlnUMZ1VqLc1q5OSJV99UD6qOSo9rZnPIKU4IwNuaa1FBgI1r1NAgT37cCyksKTEtapHeKXCMJPcVgJAJzgEjis/E0HeE2JNnudvYloi3KO+w6JHcBZWU+oTk7T/AAkkEc7sDNN3HOaKSbTZeTJcmrlSwumlbstySpy1G4W78bclLtgkpR6lksoQg5Jx7VJJ2kjNc8XR2pMWRyOo29yC5Ofjtl8OJiBZQWWFnOVpwFA48A02aKIfNbnS7W7rinDa0grJVj1bfz/dRX0pRQYnqdrZejIEJcWKiVMlvbG2VqIG0Dk8fcpH61Dpjrpes4s4S4rcSZDdCVMoUT7SODz9wRSv6nakiyeqkX1iHnrfZ1obW2yASpQO5WAfvgftqOgNUQmOrb8iA2/Htt5cUjtvgJKVL9wyASPjyB9jQay+dVL9G1bcLDadPNzlxXFJSEKWVqSPJwKuNE9TWtUQbmHIHpLjAjqeLBc3JcAB8HAI54I+9K293K72fqrqO42FKFSoynlq3o3YRgbjj7Dn9K0/SW0xXtN6g1Gud6m5SIzzT7W3b2SQVHP13ec+KDTaI6kTNSWDUFyft7DK7WwXUIQtRCzsUrBz4+Gs3E6yakkW566N6WbegR1bXn21r2oPHk4OPIqs6O/2I1x/sT/xLrMabt06ZoO8OtamYgQ2lqU7bnV7fUkJB455zwAMeRQOeZ1HSrpyrVluhhS0uJbVHeV8Kt4SRkefORVBp/qhqy8SISmtIqXCkPJQZLaXCkJKsE5xjjn+VZtF1buPQWaw3CbjejlttK7edrh3pVu5zzzzUumLF69NZ3mtbQIkASBm1rl7XCN/Kdv+b/ug12supt5sus3tO2qysz3EhHbAUresqQFEYH6139Pupn5nvD1ludsXbri2FEJ3EhW34kkEApI+lLvqJIuUTrS9JsjaXJ7LaFsoUjcFEM5Ix8zjNXXRCGzfNQXLVNwuAeuwWrfHCAnbv/j+4PgY8UDU1ffm9O2ZycUpccyENNk43qPy/lk/pVdoTVo1PGf7zKGZbChubQokFJ8EZrIaxfd1ZrWNYoqyY8dexZHjd5Wr9BxXlMZ/IWvGJDIKbbKHj5BB4UP2nB/0NZc7y37OzPQ4vYmi/bZynjtP2HFRXml5tSQQoYIzRWrjbFF0kgRTq+9TFNBUhaFlTiyVElTnPn60dY4EVV+ssvshMhCVbXEkpI2uAjx9CTRRQT0/b4iusdydUyCtzvb8kkKykZ48VVaMt8a2aqvcOChTUZyJKStoOKKSBnHBPyoooO3pjbojGk9WIaa2pcjEKG48jYv70vomn7WuQhC4uUkjI7iv/aKKBvarsFqg9K1QYcNDMY9pwoSTyrenknOSaVWnrLb03+2KTHwoS2znuK/vD70UUDEucCKetkaWWv6fej3bj/g/TOKrbHBjWvqvK/D0GOFyH0KShatpTtKsYzjGeaKKK09TRdL4bCbjcJPby8UJ96iSfco58/WrXqbCjS7GwqQ0Fqbe9pyQRkH6UUVjOh2c9vyM8z+Ke3SpCbfGSl90AMoAG8/QUUUURZN3/9k=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8" name="Picture 12" descr="http://www.igmetall-neustadt.de/uploads/tx_mpcontent/Anja_Schmi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42" y="4365256"/>
            <a:ext cx="1427134" cy="12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F824-8ECB-4E1C-A29C-00CE927F9229}" type="slidenum">
              <a:rPr lang="de-DE" smtClean="0"/>
              <a:t>8</a:t>
            </a:fld>
            <a:endParaRPr lang="de-DE"/>
          </a:p>
        </p:txBody>
      </p:sp>
      <p:pic>
        <p:nvPicPr>
          <p:cNvPr id="15" name="Picture 12" descr="http://www.gizmodo.de/wp-content/uploads/2009/07/roboter_mens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6403"/>
            <a:ext cx="1800200" cy="13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4"/>
          <p:cNvSpPr txBox="1">
            <a:spLocks/>
          </p:cNvSpPr>
          <p:nvPr/>
        </p:nvSpPr>
        <p:spPr>
          <a:xfrm>
            <a:off x="678942" y="6525344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2" descr="http://www.sarissa.de/fileadmin/user_upload/LPS/ToolNavigator/LPS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48" y="4365104"/>
            <a:ext cx="14760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594104" y="6356350"/>
            <a:ext cx="442392" cy="365125"/>
          </a:xfrm>
        </p:spPr>
        <p:txBody>
          <a:bodyPr/>
          <a:lstStyle/>
          <a:p>
            <a:fld id="{FF5E9CDD-8110-492F-A48D-01B2ABF6606C}" type="slidenum">
              <a:rPr lang="de-DE"/>
              <a:pPr/>
              <a:t>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179512" y="2276872"/>
            <a:ext cx="864096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I:\200607_&amp;_200715_ki\2_Maßnahmen\TF_Produktionssysteme\Memo\visio\Grafiken\Memorandum_V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16978"/>
          <a:stretch>
            <a:fillRect/>
          </a:stretch>
        </p:blipFill>
        <p:spPr bwMode="auto">
          <a:xfrm>
            <a:off x="1138956" y="1448395"/>
            <a:ext cx="724946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386080"/>
            <a:ext cx="7248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b="1" dirty="0" smtClean="0">
                <a:solidFill>
                  <a:srgbClr val="FF0000"/>
                </a:solidFill>
              </a:rPr>
              <a:t>Leitbild: 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Menschen nutzen Systeme/ Assistenten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KurzC\AppData\Local\Microsoft\Windows\Temporary Internet Files\Content.Outlook\P1I15JLR\HM2014_Smart-factoryKL_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1944216" cy="13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4338"/>
            <a:ext cx="1944216" cy="133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rapez 16"/>
          <p:cNvSpPr/>
          <p:nvPr/>
        </p:nvSpPr>
        <p:spPr bwMode="auto">
          <a:xfrm>
            <a:off x="-20570" y="6165304"/>
            <a:ext cx="9153050" cy="700050"/>
          </a:xfrm>
          <a:custGeom>
            <a:avLst/>
            <a:gdLst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27068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0 w 3522318"/>
              <a:gd name="connsiteY0" fmla="*/ 766187 h 766187"/>
              <a:gd name="connsiteX1" fmla="*/ 60544 w 3522318"/>
              <a:gd name="connsiteY1" fmla="*/ 0 h 766187"/>
              <a:gd name="connsiteX2" fmla="*/ 3522318 w 3522318"/>
              <a:gd name="connsiteY2" fmla="*/ 0 h 766187"/>
              <a:gd name="connsiteX3" fmla="*/ 3487612 w 3522318"/>
              <a:gd name="connsiteY3" fmla="*/ 766187 h 766187"/>
              <a:gd name="connsiteX4" fmla="*/ 0 w 3522318"/>
              <a:gd name="connsiteY4" fmla="*/ 766187 h 766187"/>
              <a:gd name="connsiteX0" fmla="*/ 0 w 3487612"/>
              <a:gd name="connsiteY0" fmla="*/ 766187 h 766187"/>
              <a:gd name="connsiteX1" fmla="*/ 60544 w 3487612"/>
              <a:gd name="connsiteY1" fmla="*/ 0 h 766187"/>
              <a:gd name="connsiteX2" fmla="*/ 3474693 w 3487612"/>
              <a:gd name="connsiteY2" fmla="*/ 0 h 766187"/>
              <a:gd name="connsiteX3" fmla="*/ 3487612 w 3487612"/>
              <a:gd name="connsiteY3" fmla="*/ 766187 h 766187"/>
              <a:gd name="connsiteX4" fmla="*/ 0 w 3487612"/>
              <a:gd name="connsiteY4" fmla="*/ 766187 h 766187"/>
              <a:gd name="connsiteX0" fmla="*/ 101381 w 3427068"/>
              <a:gd name="connsiteY0" fmla="*/ 766187 h 766187"/>
              <a:gd name="connsiteX1" fmla="*/ 0 w 3427068"/>
              <a:gd name="connsiteY1" fmla="*/ 0 h 766187"/>
              <a:gd name="connsiteX2" fmla="*/ 3414149 w 3427068"/>
              <a:gd name="connsiteY2" fmla="*/ 0 h 766187"/>
              <a:gd name="connsiteX3" fmla="*/ 3427068 w 3427068"/>
              <a:gd name="connsiteY3" fmla="*/ 766187 h 766187"/>
              <a:gd name="connsiteX4" fmla="*/ 101381 w 3427068"/>
              <a:gd name="connsiteY4" fmla="*/ 766187 h 766187"/>
              <a:gd name="connsiteX0" fmla="*/ 31638 w 3357325"/>
              <a:gd name="connsiteY0" fmla="*/ 1147533 h 1147533"/>
              <a:gd name="connsiteX1" fmla="*/ 0 w 3357325"/>
              <a:gd name="connsiteY1" fmla="*/ 0 h 1147533"/>
              <a:gd name="connsiteX2" fmla="*/ 3344406 w 3357325"/>
              <a:gd name="connsiteY2" fmla="*/ 381346 h 1147533"/>
              <a:gd name="connsiteX3" fmla="*/ 3357325 w 3357325"/>
              <a:gd name="connsiteY3" fmla="*/ 1147533 h 1147533"/>
              <a:gd name="connsiteX4" fmla="*/ 31638 w 3357325"/>
              <a:gd name="connsiteY4" fmla="*/ 1147533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295114 w 9308033"/>
              <a:gd name="connsiteY2" fmla="*/ 381346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308033"/>
              <a:gd name="connsiteY0" fmla="*/ 1044466 h 1147533"/>
              <a:gd name="connsiteX1" fmla="*/ 5950708 w 9308033"/>
              <a:gd name="connsiteY1" fmla="*/ 0 h 1147533"/>
              <a:gd name="connsiteX2" fmla="*/ 9132382 w 9308033"/>
              <a:gd name="connsiteY2" fmla="*/ 360733 h 1147533"/>
              <a:gd name="connsiteX3" fmla="*/ 9308033 w 9308033"/>
              <a:gd name="connsiteY3" fmla="*/ 1147533 h 1147533"/>
              <a:gd name="connsiteX4" fmla="*/ 0 w 9308033"/>
              <a:gd name="connsiteY4" fmla="*/ 1044466 h 1147533"/>
              <a:gd name="connsiteX0" fmla="*/ 0 w 9145301"/>
              <a:gd name="connsiteY0" fmla="*/ 1044466 h 1095999"/>
              <a:gd name="connsiteX1" fmla="*/ 5950708 w 9145301"/>
              <a:gd name="connsiteY1" fmla="*/ 0 h 1095999"/>
              <a:gd name="connsiteX2" fmla="*/ 9132382 w 9145301"/>
              <a:gd name="connsiteY2" fmla="*/ 360733 h 1095999"/>
              <a:gd name="connsiteX3" fmla="*/ 9145301 w 9145301"/>
              <a:gd name="connsiteY3" fmla="*/ 1095999 h 1095999"/>
              <a:gd name="connsiteX4" fmla="*/ 0 w 9145301"/>
              <a:gd name="connsiteY4" fmla="*/ 1044466 h 1095999"/>
              <a:gd name="connsiteX0" fmla="*/ 0 w 9145301"/>
              <a:gd name="connsiteY0" fmla="*/ 683733 h 735266"/>
              <a:gd name="connsiteX1" fmla="*/ 1138484 w 9145301"/>
              <a:gd name="connsiteY1" fmla="*/ 92761 h 735266"/>
              <a:gd name="connsiteX2" fmla="*/ 9132382 w 9145301"/>
              <a:gd name="connsiteY2" fmla="*/ 0 h 735266"/>
              <a:gd name="connsiteX3" fmla="*/ 9145301 w 9145301"/>
              <a:gd name="connsiteY3" fmla="*/ 735266 h 735266"/>
              <a:gd name="connsiteX4" fmla="*/ 0 w 9145301"/>
              <a:gd name="connsiteY4" fmla="*/ 683733 h 735266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32382 w 9145301"/>
              <a:gd name="connsiteY2" fmla="*/ 195827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45301"/>
              <a:gd name="connsiteY0" fmla="*/ 879560 h 931093"/>
              <a:gd name="connsiteX1" fmla="*/ 1184979 w 9145301"/>
              <a:gd name="connsiteY1" fmla="*/ 0 h 931093"/>
              <a:gd name="connsiteX2" fmla="*/ 9140131 w 9145301"/>
              <a:gd name="connsiteY2" fmla="*/ 649320 h 931093"/>
              <a:gd name="connsiteX3" fmla="*/ 9145301 w 9145301"/>
              <a:gd name="connsiteY3" fmla="*/ 931093 h 931093"/>
              <a:gd name="connsiteX4" fmla="*/ 0 w 9145301"/>
              <a:gd name="connsiteY4" fmla="*/ 879560 h 931093"/>
              <a:gd name="connsiteX0" fmla="*/ 0 w 9153050"/>
              <a:gd name="connsiteY0" fmla="*/ 910481 h 931093"/>
              <a:gd name="connsiteX1" fmla="*/ 1192728 w 9153050"/>
              <a:gd name="connsiteY1" fmla="*/ 0 h 931093"/>
              <a:gd name="connsiteX2" fmla="*/ 9147880 w 9153050"/>
              <a:gd name="connsiteY2" fmla="*/ 649320 h 931093"/>
              <a:gd name="connsiteX3" fmla="*/ 9153050 w 9153050"/>
              <a:gd name="connsiteY3" fmla="*/ 931093 h 931093"/>
              <a:gd name="connsiteX4" fmla="*/ 0 w 9153050"/>
              <a:gd name="connsiteY4" fmla="*/ 910481 h 9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050" h="931093">
                <a:moveTo>
                  <a:pt x="0" y="910481"/>
                </a:moveTo>
                <a:lnTo>
                  <a:pt x="1192728" y="0"/>
                </a:lnTo>
                <a:lnTo>
                  <a:pt x="9147880" y="649320"/>
                </a:lnTo>
                <a:cubicBezTo>
                  <a:pt x="9149603" y="743244"/>
                  <a:pt x="9151327" y="837169"/>
                  <a:pt x="9153050" y="931093"/>
                </a:cubicBezTo>
                <a:lnTo>
                  <a:pt x="0" y="9104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96" charset="0"/>
              <a:buNone/>
              <a:defRPr/>
            </a:pPr>
            <a:endParaRPr lang="de-DE" sz="1400" u="sng" dirty="0">
              <a:ea typeface="ＭＳ Ｐゴシック" pitchFamily="96" charset="-128"/>
              <a:cs typeface="Arial" charset="0"/>
            </a:endParaRPr>
          </a:p>
        </p:txBody>
      </p:sp>
      <p:sp>
        <p:nvSpPr>
          <p:cNvPr id="15" name="Fußzeilenplatzhalter 4"/>
          <p:cNvSpPr txBox="1">
            <a:spLocks/>
          </p:cNvSpPr>
          <p:nvPr/>
        </p:nvSpPr>
        <p:spPr>
          <a:xfrm>
            <a:off x="678942" y="6525344"/>
            <a:ext cx="3533018" cy="1538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Constanze Kurz, Ressort Zukunft der Arbeit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932040" y="2519188"/>
            <a:ext cx="3024336" cy="4078164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5" y="5733256"/>
            <a:ext cx="1249725" cy="9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Bildschirmpräsentation (4:3)</PresentationFormat>
  <Paragraphs>181</Paragraphs>
  <Slides>14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Wandlungstendenzen der Arbeit</vt:lpstr>
      <vt:lpstr>PowerPoint-Präsentation</vt:lpstr>
      <vt:lpstr>PowerPoint-Präsentation</vt:lpstr>
      <vt:lpstr>Leitbild:  Menschen nutzen Systeme/ Assistenten</vt:lpstr>
      <vt:lpstr>Der sozio-technische Gestaltungsansatz  für digitale Industriearbeit</vt:lpstr>
      <vt:lpstr>PowerPoint-Präsentation</vt:lpstr>
      <vt:lpstr>Was wir für eine echte Priorität  des Menschen brauchen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Weber</dc:creator>
  <cp:lastModifiedBy>Muenchner Kreis Office</cp:lastModifiedBy>
  <cp:revision>101</cp:revision>
  <dcterms:created xsi:type="dcterms:W3CDTF">2014-05-06T16:06:34Z</dcterms:created>
  <dcterms:modified xsi:type="dcterms:W3CDTF">2014-11-13T09:04:03Z</dcterms:modified>
</cp:coreProperties>
</file>