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30"/>
    <p:sldMasterId id="2147483721" r:id="rId31"/>
  </p:sldMasterIdLst>
  <p:notesMasterIdLst>
    <p:notesMasterId r:id="rId48"/>
  </p:notesMasterIdLst>
  <p:handoutMasterIdLst>
    <p:handoutMasterId r:id="rId49"/>
  </p:handoutMasterIdLst>
  <p:sldIdLst>
    <p:sldId id="956" r:id="rId32"/>
    <p:sldId id="937" r:id="rId33"/>
    <p:sldId id="935" r:id="rId34"/>
    <p:sldId id="939" r:id="rId35"/>
    <p:sldId id="936" r:id="rId36"/>
    <p:sldId id="940" r:id="rId37"/>
    <p:sldId id="941" r:id="rId38"/>
    <p:sldId id="942" r:id="rId39"/>
    <p:sldId id="943" r:id="rId40"/>
    <p:sldId id="944" r:id="rId41"/>
    <p:sldId id="945" r:id="rId42"/>
    <p:sldId id="946" r:id="rId43"/>
    <p:sldId id="947" r:id="rId44"/>
    <p:sldId id="950" r:id="rId45"/>
    <p:sldId id="951" r:id="rId46"/>
    <p:sldId id="898" r:id="rId47"/>
  </p:sldIdLst>
  <p:sldSz cx="12198350" cy="6858000"/>
  <p:notesSz cx="7099300" cy="10234613"/>
  <p:custDataLst>
    <p:custData r:id="rId13"/>
    <p:tags r:id="rId50"/>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6487"/>
    <a:srgbClr val="AAB414"/>
    <a:srgbClr val="FFB900"/>
    <a:srgbClr val="55A0B9"/>
    <a:srgbClr val="647E2D"/>
    <a:srgbClr val="993300"/>
    <a:srgbClr val="EB780A"/>
    <a:srgbClr val="336699"/>
    <a:srgbClr val="505A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1" autoAdjust="0"/>
    <p:restoredTop sz="88258" autoAdjust="0"/>
  </p:normalViewPr>
  <p:slideViewPr>
    <p:cSldViewPr snapToGrid="0" snapToObjects="1" showGuides="1">
      <p:cViewPr varScale="1">
        <p:scale>
          <a:sx n="130" d="100"/>
          <a:sy n="130" d="100"/>
        </p:scale>
        <p:origin x="-90" y="-168"/>
      </p:cViewPr>
      <p:guideLst>
        <p:guide orient="horz" pos="3969"/>
        <p:guide orient="horz" pos="645"/>
        <p:guide orient="horz" pos="2432"/>
        <p:guide orient="horz" pos="2341"/>
        <p:guide orient="horz" pos="890"/>
        <p:guide orient="horz" pos="799"/>
        <p:guide pos="395"/>
        <p:guide pos="396"/>
        <p:guide pos="3842"/>
        <p:guide pos="399"/>
        <p:guide pos="7380"/>
        <p:guide pos="5566"/>
        <p:guide pos="2157"/>
        <p:guide pos="27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47" d="100"/>
          <a:sy n="47" d="100"/>
        </p:scale>
        <p:origin x="-2970"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customXml" Target="../customXml/item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tags" Target="tags/tag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customXml" Target="../customXml/item29.xml"/><Relationship Id="rId41" Type="http://schemas.openxmlformats.org/officeDocument/2006/relationships/slide" Target="slides/slide1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5.xml"/><Relationship Id="rId49"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Master" Target="slideMasters/slideMaster2.xml"/><Relationship Id="rId44" Type="http://schemas.openxmlformats.org/officeDocument/2006/relationships/slide" Target="slides/slide13.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1.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02" name="Rectangle 6"/>
          <p:cNvSpPr>
            <a:spLocks noChangeArrowheads="1"/>
          </p:cNvSpPr>
          <p:nvPr/>
        </p:nvSpPr>
        <p:spPr bwMode="auto">
          <a:xfrm>
            <a:off x="0" y="0"/>
            <a:ext cx="7099300" cy="698500"/>
          </a:xfrm>
          <a:prstGeom prst="rect">
            <a:avLst/>
          </a:prstGeom>
          <a:solidFill>
            <a:srgbClr val="879BAA"/>
          </a:solidFill>
          <a:ln w="9525" algn="ctr">
            <a:noFill/>
            <a:miter lim="800000"/>
            <a:headEnd/>
            <a:tailEnd/>
          </a:ln>
          <a:effectLst/>
        </p:spPr>
        <p:txBody>
          <a:bodyPr wrap="none" anchor="ctr"/>
          <a:lstStyle/>
          <a:p>
            <a:endParaRPr lang="de-DE"/>
          </a:p>
        </p:txBody>
      </p:sp>
      <p:sp>
        <p:nvSpPr>
          <p:cNvPr id="173058"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59" name="Rectangle 3"/>
          <p:cNvSpPr>
            <a:spLocks noGrp="1" noChangeArrowheads="1"/>
          </p:cNvSpPr>
          <p:nvPr>
            <p:ph type="dt" sz="quarter" idx="1"/>
          </p:nvPr>
        </p:nvSpPr>
        <p:spPr bwMode="auto">
          <a:xfrm>
            <a:off x="3849688" y="0"/>
            <a:ext cx="3249612"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bg1"/>
                </a:solidFill>
                <a:latin typeface="Siemens Sans" pitchFamily="2" charset="0"/>
              </a:defRPr>
            </a:lvl1pPr>
          </a:lstStyle>
          <a:p>
            <a:endParaRPr lang="en-US" dirty="0">
              <a:latin typeface="Arial" pitchFamily="34" charset="0"/>
            </a:endParaRPr>
          </a:p>
        </p:txBody>
      </p:sp>
      <p:sp>
        <p:nvSpPr>
          <p:cNvPr id="173060" name="Rectangle 4"/>
          <p:cNvSpPr>
            <a:spLocks noGrp="1" noChangeArrowheads="1"/>
          </p:cNvSpPr>
          <p:nvPr>
            <p:ph type="ftr" sz="quarter" idx="2"/>
          </p:nvPr>
        </p:nvSpPr>
        <p:spPr bwMode="auto">
          <a:xfrm>
            <a:off x="0" y="9682163"/>
            <a:ext cx="3249613"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849688" y="9682163"/>
            <a:ext cx="3249612" cy="552450"/>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a:latin typeface="Arial" pitchFamily="34" charset="0"/>
              </a:rPr>
              <a:t>Handzettel </a:t>
            </a:r>
            <a:fld id="{BFC713D8-7968-482B-A79F-9C586FE5053A}" type="slidenum">
              <a:rPr lang="de-DE">
                <a:latin typeface="Arial" pitchFamily="34" charset="0"/>
              </a:rPr>
              <a:pPr/>
              <a:t>‹Nr.›</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249613"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849688" y="0"/>
            <a:ext cx="3248025" cy="552450"/>
          </a:xfrm>
          <a:prstGeom prst="rect">
            <a:avLst/>
          </a:prstGeom>
          <a:noFill/>
          <a:ln w="9525">
            <a:noFill/>
            <a:miter lim="800000"/>
            <a:headEnd/>
            <a:tailEnd/>
          </a:ln>
          <a:effectLst/>
        </p:spPr>
        <p:txBody>
          <a:bodyPr vert="horz" wrap="square" lIns="148550" tIns="148550" rIns="148550" bIns="148550" numCol="1" anchor="t" anchorCtr="0" compatLnSpc="1">
            <a:prstTxWarp prst="textNoShape">
              <a:avLst/>
            </a:prstTxWarp>
          </a:bodyPr>
          <a:lstStyle>
            <a:lvl1pPr algn="r" defTabSz="942975">
              <a:spcBef>
                <a:spcPct val="0"/>
              </a:spcBef>
              <a:defRPr sz="12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38113" y="768350"/>
            <a:ext cx="6824662"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38125" y="4822825"/>
            <a:ext cx="6623050" cy="45656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77830" name="Rectangle 6"/>
          <p:cNvSpPr>
            <a:spLocks noGrp="1" noChangeArrowheads="1"/>
          </p:cNvSpPr>
          <p:nvPr>
            <p:ph type="ftr" sz="quarter" idx="4"/>
          </p:nvPr>
        </p:nvSpPr>
        <p:spPr bwMode="auto">
          <a:xfrm>
            <a:off x="0" y="9682163"/>
            <a:ext cx="3249613"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defTabSz="942975">
              <a:spcBef>
                <a:spcPct val="0"/>
              </a:spcBef>
              <a:defRPr sz="12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849688" y="9682163"/>
            <a:ext cx="3248025" cy="550862"/>
          </a:xfrm>
          <a:prstGeom prst="rect">
            <a:avLst/>
          </a:prstGeom>
          <a:noFill/>
          <a:ln w="9525">
            <a:noFill/>
            <a:miter lim="800000"/>
            <a:headEnd/>
            <a:tailEnd/>
          </a:ln>
          <a:effectLst/>
        </p:spPr>
        <p:txBody>
          <a:bodyPr vert="horz" wrap="square" lIns="148550" tIns="148550" rIns="148550" bIns="148550" numCol="1" anchor="b" anchorCtr="0" compatLnSpc="1">
            <a:prstTxWarp prst="textNoShape">
              <a:avLst/>
            </a:prstTxWarp>
          </a:bodyPr>
          <a:lstStyle>
            <a:lvl1pPr algn="r" defTabSz="942975">
              <a:spcBef>
                <a:spcPct val="0"/>
              </a:spcBef>
              <a:defRPr sz="1200">
                <a:solidFill>
                  <a:schemeClr val="tx1"/>
                </a:solidFill>
                <a:latin typeface="Siemens Sans" pitchFamily="2" charset="0"/>
              </a:defRPr>
            </a:lvl1pPr>
          </a:lstStyle>
          <a:p>
            <a:r>
              <a:rPr lang="de-DE" dirty="0" smtClean="0">
                <a:latin typeface="Arial" pitchFamily="34" charset="0"/>
              </a:rPr>
              <a:t>Notizen </a:t>
            </a:r>
            <a:fld id="{AD141568-5488-4AC9-B82D-9F5CE1225E2A}" type="slidenum">
              <a:rPr lang="de-DE" smtClean="0">
                <a:latin typeface="Arial" pitchFamily="34" charset="0"/>
              </a:rPr>
              <a:pPr/>
              <a:t>‹Nr.›</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38113" y="768350"/>
            <a:ext cx="6824662" cy="3836988"/>
          </a:xfrm>
          <a:noFill/>
        </p:spPr>
      </p:sp>
      <p:sp>
        <p:nvSpPr>
          <p:cNvPr id="73731"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Once</a:t>
            </a:r>
            <a:r>
              <a:rPr lang="de-DE" baseline="0" dirty="0" smtClean="0"/>
              <a:t> </a:t>
            </a:r>
            <a:r>
              <a:rPr lang="de-DE" baseline="0" dirty="0" err="1" smtClean="0"/>
              <a:t>the</a:t>
            </a:r>
            <a:r>
              <a:rPr lang="de-DE" baseline="0" dirty="0" smtClean="0"/>
              <a:t> </a:t>
            </a:r>
            <a:r>
              <a:rPr lang="de-DE" baseline="0" dirty="0" err="1" smtClean="0"/>
              <a:t>anatomy</a:t>
            </a:r>
            <a:r>
              <a:rPr lang="de-DE" baseline="0" dirty="0" smtClean="0"/>
              <a:t> </a:t>
            </a:r>
            <a:r>
              <a:rPr lang="de-DE" baseline="0" dirty="0" err="1" smtClean="0"/>
              <a:t>is</a:t>
            </a:r>
            <a:r>
              <a:rPr lang="de-DE" baseline="0" dirty="0" smtClean="0"/>
              <a:t> </a:t>
            </a:r>
            <a:r>
              <a:rPr lang="de-DE" baseline="0" dirty="0" err="1" smtClean="0"/>
              <a:t>available</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map</a:t>
            </a:r>
            <a:r>
              <a:rPr lang="de-DE" baseline="0" dirty="0" smtClean="0"/>
              <a:t> </a:t>
            </a:r>
            <a:r>
              <a:rPr lang="de-DE" baseline="0" dirty="0" err="1" smtClean="0"/>
              <a:t>the</a:t>
            </a:r>
            <a:r>
              <a:rPr lang="de-DE" baseline="0" dirty="0" smtClean="0"/>
              <a:t> </a:t>
            </a:r>
            <a:r>
              <a:rPr lang="de-DE" baseline="0" dirty="0" err="1" smtClean="0"/>
              <a:t>muscle</a:t>
            </a:r>
            <a:r>
              <a:rPr lang="de-DE" baseline="0" dirty="0" smtClean="0"/>
              <a:t> </a:t>
            </a:r>
            <a:r>
              <a:rPr lang="de-DE" baseline="0" dirty="0" err="1" smtClean="0"/>
              <a:t>fibers</a:t>
            </a:r>
            <a:r>
              <a:rPr lang="de-DE" baseline="0" dirty="0" smtClean="0"/>
              <a:t> on </a:t>
            </a:r>
            <a:r>
              <a:rPr lang="de-DE" baseline="0" dirty="0" err="1" smtClean="0"/>
              <a:t>this</a:t>
            </a:r>
            <a:r>
              <a:rPr lang="de-DE" baseline="0" dirty="0" smtClean="0"/>
              <a:t> model. </a:t>
            </a:r>
            <a:r>
              <a:rPr lang="de-DE" baseline="0" dirty="0" err="1" smtClean="0"/>
              <a:t>Their</a:t>
            </a:r>
            <a:r>
              <a:rPr lang="de-DE" baseline="0" dirty="0" smtClean="0"/>
              <a:t> </a:t>
            </a:r>
            <a:r>
              <a:rPr lang="de-DE" baseline="0" dirty="0" err="1" smtClean="0"/>
              <a:t>orientation</a:t>
            </a:r>
            <a:r>
              <a:rPr lang="de-DE" baseline="0" dirty="0" smtClean="0"/>
              <a:t> </a:t>
            </a:r>
            <a:r>
              <a:rPr lang="de-DE" baseline="0" dirty="0" err="1" smtClean="0"/>
              <a:t>plays</a:t>
            </a:r>
            <a:r>
              <a:rPr lang="de-DE" baseline="0" dirty="0" smtClean="0"/>
              <a:t> an </a:t>
            </a:r>
            <a:r>
              <a:rPr lang="de-DE" baseline="0" dirty="0" err="1" smtClean="0"/>
              <a:t>important</a:t>
            </a:r>
            <a:r>
              <a:rPr lang="de-DE" baseline="0" dirty="0" smtClean="0"/>
              <a:t> </a:t>
            </a:r>
            <a:r>
              <a:rPr lang="de-DE" baseline="0" dirty="0" err="1" smtClean="0"/>
              <a:t>role</a:t>
            </a:r>
            <a:r>
              <a:rPr lang="de-DE" baseline="0" dirty="0" smtClean="0"/>
              <a:t> in </a:t>
            </a:r>
            <a:r>
              <a:rPr lang="de-DE" baseline="0" dirty="0" err="1" smtClean="0"/>
              <a:t>the</a:t>
            </a:r>
            <a:r>
              <a:rPr lang="de-DE" baseline="0" dirty="0" smtClean="0"/>
              <a:t> </a:t>
            </a:r>
            <a:r>
              <a:rPr lang="de-DE" baseline="0" dirty="0" err="1" smtClean="0"/>
              <a:t>progation</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electrical</a:t>
            </a:r>
            <a:r>
              <a:rPr lang="de-DE" baseline="0" dirty="0" smtClean="0"/>
              <a:t> </a:t>
            </a:r>
            <a:r>
              <a:rPr lang="de-DE" baseline="0" dirty="0" err="1" smtClean="0"/>
              <a:t>wave</a:t>
            </a:r>
            <a:r>
              <a:rPr lang="de-DE" baseline="0" dirty="0" smtClean="0"/>
              <a:t> </a:t>
            </a:r>
            <a:r>
              <a:rPr lang="de-DE" baseline="0" dirty="0" err="1" smtClean="0"/>
              <a:t>and</a:t>
            </a:r>
            <a:r>
              <a:rPr lang="de-DE" baseline="0" dirty="0" smtClean="0"/>
              <a:t> </a:t>
            </a:r>
            <a:r>
              <a:rPr lang="de-DE" baseline="0" dirty="0" err="1" smtClean="0"/>
              <a:t>contraction</a:t>
            </a:r>
            <a:r>
              <a:rPr lang="de-DE" baseline="0" dirty="0" smtClean="0"/>
              <a:t> </a:t>
            </a:r>
            <a:r>
              <a:rPr lang="de-DE" baseline="0" dirty="0" err="1" smtClean="0"/>
              <a:t>that</a:t>
            </a:r>
            <a:r>
              <a:rPr lang="de-DE" baseline="0" dirty="0" smtClean="0"/>
              <a:t> </a:t>
            </a:r>
            <a:r>
              <a:rPr lang="de-DE" baseline="0" dirty="0" err="1" smtClean="0"/>
              <a:t>are</a:t>
            </a:r>
            <a:r>
              <a:rPr lang="de-DE" baseline="0" dirty="0" smtClean="0"/>
              <a:t> </a:t>
            </a:r>
            <a:r>
              <a:rPr lang="de-DE" baseline="0" dirty="0" err="1" smtClean="0"/>
              <a:t>anisotropic</a:t>
            </a:r>
            <a:r>
              <a:rPr lang="de-DE" baseline="0" dirty="0" smtClean="0"/>
              <a:t>. </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10</a:t>
            </a:fld>
            <a:endParaRPr lang="de-DE"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We</a:t>
            </a:r>
            <a:r>
              <a:rPr lang="de-DE" dirty="0" smtClean="0"/>
              <a:t> </a:t>
            </a:r>
            <a:r>
              <a:rPr lang="de-DE" dirty="0" err="1" smtClean="0"/>
              <a:t>show</a:t>
            </a:r>
            <a:r>
              <a:rPr lang="de-DE" dirty="0" smtClean="0"/>
              <a:t> </a:t>
            </a:r>
            <a:r>
              <a:rPr lang="de-DE" dirty="0" err="1" smtClean="0"/>
              <a:t>the</a:t>
            </a:r>
            <a:r>
              <a:rPr lang="de-DE" dirty="0" smtClean="0"/>
              <a:t> </a:t>
            </a:r>
            <a:r>
              <a:rPr lang="de-DE" dirty="0" err="1" smtClean="0"/>
              <a:t>results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personalized</a:t>
            </a:r>
            <a:r>
              <a:rPr lang="de-DE" baseline="0" dirty="0" smtClean="0"/>
              <a:t> </a:t>
            </a:r>
            <a:r>
              <a:rPr lang="de-DE" baseline="0" dirty="0" err="1" smtClean="0"/>
              <a:t>electrophysiology</a:t>
            </a:r>
            <a:r>
              <a:rPr lang="de-DE" baseline="0" dirty="0" smtClean="0"/>
              <a:t>. </a:t>
            </a:r>
            <a:r>
              <a:rPr lang="de-DE" baseline="0" dirty="0" err="1" smtClean="0"/>
              <a:t>Please</a:t>
            </a:r>
            <a:r>
              <a:rPr lang="de-DE" baseline="0" dirty="0" smtClean="0"/>
              <a:t> </a:t>
            </a:r>
            <a:r>
              <a:rPr lang="de-DE" baseline="0" dirty="0" err="1" smtClean="0"/>
              <a:t>notice</a:t>
            </a:r>
            <a:r>
              <a:rPr lang="de-DE" baseline="0" dirty="0" smtClean="0"/>
              <a:t> </a:t>
            </a:r>
            <a:r>
              <a:rPr lang="de-DE" baseline="0" dirty="0" err="1" smtClean="0"/>
              <a:t>the</a:t>
            </a:r>
            <a:r>
              <a:rPr lang="de-DE" baseline="0" dirty="0" smtClean="0"/>
              <a:t> </a:t>
            </a:r>
            <a:r>
              <a:rPr lang="de-DE" baseline="0" dirty="0" err="1" smtClean="0"/>
              <a:t>short</a:t>
            </a:r>
            <a:r>
              <a:rPr lang="de-DE" baseline="0" dirty="0" smtClean="0"/>
              <a:t> </a:t>
            </a:r>
            <a:r>
              <a:rPr lang="de-DE" baseline="0" dirty="0" err="1" smtClean="0"/>
              <a:t>computation</a:t>
            </a:r>
            <a:r>
              <a:rPr lang="de-DE" baseline="0" dirty="0" smtClean="0"/>
              <a:t> time (a </a:t>
            </a:r>
            <a:r>
              <a:rPr lang="de-DE" baseline="0" dirty="0" err="1" smtClean="0"/>
              <a:t>few</a:t>
            </a:r>
            <a:r>
              <a:rPr lang="de-DE" baseline="0" dirty="0" smtClean="0"/>
              <a:t> </a:t>
            </a:r>
            <a:r>
              <a:rPr lang="de-DE" baseline="0" dirty="0" err="1" smtClean="0"/>
              <a:t>seconds</a:t>
            </a:r>
            <a:r>
              <a:rPr lang="de-DE" baseline="0" dirty="0" smtClean="0"/>
              <a:t> on a </a:t>
            </a:r>
            <a:r>
              <a:rPr lang="de-DE" baseline="0" dirty="0" err="1" smtClean="0"/>
              <a:t>standard</a:t>
            </a:r>
            <a:r>
              <a:rPr lang="de-DE" baseline="0" dirty="0" smtClean="0"/>
              <a:t> </a:t>
            </a:r>
            <a:r>
              <a:rPr lang="de-DE" baseline="0" dirty="0" err="1" smtClean="0"/>
              <a:t>workstation</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a </a:t>
            </a:r>
            <a:r>
              <a:rPr lang="de-DE" baseline="0" dirty="0" err="1" smtClean="0"/>
              <a:t>unique</a:t>
            </a:r>
            <a:r>
              <a:rPr lang="de-DE" baseline="0" dirty="0" smtClean="0"/>
              <a:t> </a:t>
            </a:r>
            <a:r>
              <a:rPr lang="de-DE" baseline="0" dirty="0" err="1" smtClean="0"/>
              <a:t>feature</a:t>
            </a:r>
            <a:r>
              <a:rPr lang="de-DE" baseline="0" dirty="0" smtClean="0"/>
              <a:t> </a:t>
            </a:r>
            <a:r>
              <a:rPr lang="de-DE" baseline="0" dirty="0" err="1" smtClean="0"/>
              <a:t>to</a:t>
            </a:r>
            <a:r>
              <a:rPr lang="de-DE" baseline="0" dirty="0" smtClean="0"/>
              <a:t> Siemens </a:t>
            </a:r>
            <a:r>
              <a:rPr lang="de-DE" baseline="0" dirty="0" err="1" smtClean="0"/>
              <a:t>for</a:t>
            </a:r>
            <a:r>
              <a:rPr lang="de-DE" baseline="0" dirty="0" smtClean="0"/>
              <a:t> such a model </a:t>
            </a:r>
            <a:r>
              <a:rPr lang="de-DE" baseline="0" dirty="0" err="1" smtClean="0"/>
              <a:t>complexity</a:t>
            </a:r>
            <a:r>
              <a:rPr lang="de-DE" baseline="0" dirty="0" smtClean="0"/>
              <a:t>.</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11</a:t>
            </a:fld>
            <a:endParaRPr lang="de-DE"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This</a:t>
            </a:r>
            <a:r>
              <a:rPr lang="de-DE" dirty="0" smtClean="0"/>
              <a:t> </a:t>
            </a:r>
            <a:r>
              <a:rPr lang="de-DE" dirty="0" err="1" smtClean="0"/>
              <a:t>slide</a:t>
            </a:r>
            <a:r>
              <a:rPr lang="de-DE" dirty="0" smtClean="0"/>
              <a:t> </a:t>
            </a:r>
            <a:r>
              <a:rPr lang="de-DE" dirty="0" err="1" smtClean="0"/>
              <a:t>show</a:t>
            </a:r>
            <a:r>
              <a:rPr lang="de-DE" dirty="0" smtClean="0"/>
              <a:t> </a:t>
            </a:r>
            <a:r>
              <a:rPr lang="de-DE" dirty="0" err="1" smtClean="0"/>
              <a:t>the</a:t>
            </a:r>
            <a:r>
              <a:rPr lang="de-DE" dirty="0" smtClean="0"/>
              <a:t> </a:t>
            </a:r>
            <a:r>
              <a:rPr lang="de-DE" dirty="0" err="1" smtClean="0"/>
              <a:t>result</a:t>
            </a:r>
            <a:r>
              <a:rPr lang="de-DE" baseline="0" dirty="0" smtClean="0"/>
              <a:t> </a:t>
            </a:r>
            <a:r>
              <a:rPr lang="de-DE" baseline="0" dirty="0" err="1" smtClean="0"/>
              <a:t>of</a:t>
            </a:r>
            <a:r>
              <a:rPr lang="de-DE" baseline="0" dirty="0" smtClean="0"/>
              <a:t> a bi-</a:t>
            </a:r>
            <a:r>
              <a:rPr lang="de-DE" baseline="0" dirty="0" err="1" smtClean="0"/>
              <a:t>ventricular</a:t>
            </a:r>
            <a:r>
              <a:rPr lang="de-DE" baseline="0" dirty="0" smtClean="0"/>
              <a:t> </a:t>
            </a:r>
            <a:r>
              <a:rPr lang="de-DE" baseline="0" dirty="0" err="1" smtClean="0"/>
              <a:t>pacing</a:t>
            </a:r>
            <a:r>
              <a:rPr lang="de-DE" baseline="0" dirty="0" smtClean="0"/>
              <a:t>. The </a:t>
            </a:r>
            <a:r>
              <a:rPr lang="de-DE" baseline="0" dirty="0" err="1" smtClean="0"/>
              <a:t>outcome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therapy</a:t>
            </a:r>
            <a:r>
              <a:rPr lang="de-DE" baseline="0" dirty="0" smtClean="0"/>
              <a:t> was </a:t>
            </a:r>
            <a:r>
              <a:rPr lang="de-DE" b="1" baseline="0" dirty="0" err="1" smtClean="0"/>
              <a:t>worse</a:t>
            </a:r>
            <a:r>
              <a:rPr lang="de-DE" baseline="0" dirty="0" smtClean="0"/>
              <a:t> </a:t>
            </a:r>
            <a:r>
              <a:rPr lang="de-DE" baseline="0" dirty="0" err="1" smtClean="0"/>
              <a:t>for</a:t>
            </a:r>
            <a:r>
              <a:rPr lang="de-DE" baseline="0" dirty="0" smtClean="0"/>
              <a:t> </a:t>
            </a:r>
            <a:r>
              <a:rPr lang="de-DE" baseline="0" dirty="0" err="1" smtClean="0"/>
              <a:t>this</a:t>
            </a:r>
            <a:r>
              <a:rPr lang="de-DE" baseline="0" dirty="0" smtClean="0"/>
              <a:t> </a:t>
            </a:r>
            <a:r>
              <a:rPr lang="de-DE" baseline="0" dirty="0" err="1" smtClean="0"/>
              <a:t>specific</a:t>
            </a:r>
            <a:r>
              <a:rPr lang="de-DE" baseline="0" dirty="0" smtClean="0"/>
              <a:t> </a:t>
            </a:r>
            <a:r>
              <a:rPr lang="de-DE" baseline="0" dirty="0" err="1" smtClean="0"/>
              <a:t>patient</a:t>
            </a:r>
            <a:r>
              <a:rPr lang="de-DE" baseline="0" dirty="0" smtClean="0"/>
              <a:t>!</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12</a:t>
            </a:fld>
            <a:endParaRPr lang="de-DE"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Here</a:t>
            </a:r>
            <a:r>
              <a:rPr lang="de-DE" dirty="0" smtClean="0"/>
              <a:t> </a:t>
            </a:r>
            <a:r>
              <a:rPr lang="de-DE" dirty="0" err="1" smtClean="0"/>
              <a:t>we</a:t>
            </a:r>
            <a:r>
              <a:rPr lang="de-DE" dirty="0" smtClean="0"/>
              <a:t> </a:t>
            </a:r>
            <a:r>
              <a:rPr lang="de-DE" dirty="0" err="1" smtClean="0"/>
              <a:t>show</a:t>
            </a:r>
            <a:r>
              <a:rPr lang="de-DE" dirty="0" smtClean="0"/>
              <a:t> </a:t>
            </a:r>
            <a:r>
              <a:rPr lang="de-DE" dirty="0" err="1" smtClean="0"/>
              <a:t>another</a:t>
            </a:r>
            <a:r>
              <a:rPr lang="de-DE" baseline="0" dirty="0" smtClean="0"/>
              <a:t> </a:t>
            </a:r>
            <a:r>
              <a:rPr lang="de-DE" baseline="0" dirty="0" err="1" smtClean="0"/>
              <a:t>pacing</a:t>
            </a:r>
            <a:r>
              <a:rPr lang="de-DE" baseline="0" dirty="0" smtClean="0"/>
              <a:t> </a:t>
            </a:r>
            <a:r>
              <a:rPr lang="de-DE" baseline="0" dirty="0" err="1" smtClean="0"/>
              <a:t>pattern</a:t>
            </a:r>
            <a:r>
              <a:rPr lang="de-DE" baseline="0" dirty="0" smtClean="0"/>
              <a:t> </a:t>
            </a:r>
            <a:r>
              <a:rPr lang="de-DE" baseline="0" dirty="0" err="1" smtClean="0"/>
              <a:t>where</a:t>
            </a:r>
            <a:r>
              <a:rPr lang="de-DE" baseline="0" dirty="0" smtClean="0"/>
              <a:t> </a:t>
            </a:r>
            <a:r>
              <a:rPr lang="de-DE" baseline="0" dirty="0" err="1" smtClean="0"/>
              <a:t>only</a:t>
            </a:r>
            <a:r>
              <a:rPr lang="de-DE" baseline="0" dirty="0" smtClean="0"/>
              <a:t> </a:t>
            </a:r>
            <a:r>
              <a:rPr lang="de-DE" baseline="0" dirty="0" err="1" smtClean="0"/>
              <a:t>the</a:t>
            </a:r>
            <a:r>
              <a:rPr lang="de-DE" baseline="0" dirty="0" smtClean="0"/>
              <a:t> LV </a:t>
            </a:r>
            <a:r>
              <a:rPr lang="de-DE" baseline="0" dirty="0" err="1" smtClean="0"/>
              <a:t>lead</a:t>
            </a:r>
            <a:r>
              <a:rPr lang="de-DE" baseline="0" dirty="0" smtClean="0"/>
              <a:t> </a:t>
            </a:r>
            <a:r>
              <a:rPr lang="de-DE" baseline="0" dirty="0" err="1" smtClean="0"/>
              <a:t>is</a:t>
            </a:r>
            <a:r>
              <a:rPr lang="de-DE" baseline="0" dirty="0" smtClean="0"/>
              <a:t> </a:t>
            </a:r>
            <a:r>
              <a:rPr lang="de-DE" baseline="0" dirty="0" err="1" smtClean="0"/>
              <a:t>active</a:t>
            </a:r>
            <a:r>
              <a:rPr lang="de-DE" baseline="0" dirty="0" smtClean="0"/>
              <a:t>. The </a:t>
            </a:r>
            <a:r>
              <a:rPr lang="de-DE" baseline="0" dirty="0" err="1" smtClean="0"/>
              <a:t>outcome</a:t>
            </a:r>
            <a:r>
              <a:rPr lang="de-DE" baseline="0" dirty="0" smtClean="0"/>
              <a:t> </a:t>
            </a:r>
            <a:r>
              <a:rPr lang="de-DE" baseline="0" dirty="0" err="1" smtClean="0"/>
              <a:t>is</a:t>
            </a:r>
            <a:r>
              <a:rPr lang="de-DE" baseline="0" dirty="0" smtClean="0"/>
              <a:t> </a:t>
            </a:r>
            <a:r>
              <a:rPr lang="de-DE" baseline="0" dirty="0" err="1" smtClean="0"/>
              <a:t>this</a:t>
            </a:r>
            <a:r>
              <a:rPr lang="de-DE" baseline="0" dirty="0" smtClean="0"/>
              <a:t> time positive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patient</a:t>
            </a:r>
            <a:r>
              <a:rPr lang="de-DE" baseline="0" dirty="0" smtClean="0"/>
              <a:t>. </a:t>
            </a:r>
            <a:r>
              <a:rPr lang="de-DE" baseline="0" dirty="0" err="1" smtClean="0"/>
              <a:t>This</a:t>
            </a:r>
            <a:r>
              <a:rPr lang="de-DE" baseline="0" dirty="0" smtClean="0"/>
              <a:t> </a:t>
            </a:r>
            <a:r>
              <a:rPr lang="de-DE" baseline="0" dirty="0" err="1" smtClean="0"/>
              <a:t>could</a:t>
            </a:r>
            <a:r>
              <a:rPr lang="de-DE" baseline="0" dirty="0" smtClean="0"/>
              <a:t> </a:t>
            </a:r>
            <a:r>
              <a:rPr lang="de-DE" baseline="0" dirty="0" err="1" smtClean="0"/>
              <a:t>be</a:t>
            </a:r>
            <a:r>
              <a:rPr lang="de-DE" baseline="0" dirty="0" smtClean="0"/>
              <a:t> </a:t>
            </a:r>
            <a:r>
              <a:rPr lang="de-DE" baseline="0" dirty="0" err="1" smtClean="0"/>
              <a:t>observed</a:t>
            </a:r>
            <a:r>
              <a:rPr lang="de-DE" baseline="0" dirty="0" smtClean="0"/>
              <a:t> on </a:t>
            </a:r>
            <a:r>
              <a:rPr lang="de-DE" baseline="0" dirty="0" err="1" smtClean="0"/>
              <a:t>the</a:t>
            </a:r>
            <a:r>
              <a:rPr lang="de-DE" baseline="0" dirty="0" smtClean="0"/>
              <a:t> </a:t>
            </a:r>
            <a:r>
              <a:rPr lang="de-DE" baseline="0" dirty="0" err="1" smtClean="0"/>
              <a:t>patient</a:t>
            </a:r>
            <a:r>
              <a:rPr lang="de-DE" baseline="0" dirty="0" smtClean="0"/>
              <a:t> </a:t>
            </a:r>
            <a:r>
              <a:rPr lang="de-DE" baseline="0" dirty="0" err="1" smtClean="0"/>
              <a:t>the</a:t>
            </a:r>
            <a:r>
              <a:rPr lang="de-DE" baseline="0" dirty="0" smtClean="0"/>
              <a:t> </a:t>
            </a:r>
            <a:r>
              <a:rPr lang="de-DE" baseline="0" dirty="0" err="1" smtClean="0"/>
              <a:t>data</a:t>
            </a:r>
            <a:r>
              <a:rPr lang="de-DE" baseline="0" dirty="0" smtClean="0"/>
              <a:t> </a:t>
            </a:r>
            <a:r>
              <a:rPr lang="de-DE" baseline="0" dirty="0" err="1" smtClean="0"/>
              <a:t>come</a:t>
            </a:r>
            <a:r>
              <a:rPr lang="de-DE" baseline="0" dirty="0" smtClean="0"/>
              <a:t> </a:t>
            </a:r>
            <a:r>
              <a:rPr lang="de-DE" baseline="0" dirty="0" err="1" smtClean="0"/>
              <a:t>from</a:t>
            </a:r>
            <a:r>
              <a:rPr lang="de-DE" baseline="0" dirty="0" smtClean="0"/>
              <a:t>!</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13</a:t>
            </a:fld>
            <a:endParaRPr lang="de-DE"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noFill/>
        </p:spPr>
      </p:sp>
      <p:sp>
        <p:nvSpPr>
          <p:cNvPr id="177155"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The trends in medicine encompass</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Going f</a:t>
            </a:r>
            <a:r>
              <a:rPr lang="en-US" sz="1200" dirty="0" smtClean="0">
                <a:solidFill>
                  <a:schemeClr val="tx1"/>
                </a:solidFill>
              </a:rPr>
              <a:t>rom uniform standard of care towards personalized medicine</a:t>
            </a:r>
            <a:endParaRPr lang="de-DE" sz="1200" dirty="0" smtClean="0">
              <a:solidFill>
                <a:schemeClr val="tx1"/>
              </a:solidFill>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dirty="0" smtClean="0">
                <a:solidFill>
                  <a:schemeClr val="tx1"/>
                </a:solidFill>
              </a:rPr>
              <a:t> Increase efficiency at higher quality standards</a:t>
            </a:r>
            <a:endParaRPr lang="de-DE" sz="1200" dirty="0" smtClean="0">
              <a:solidFill>
                <a:schemeClr val="tx1"/>
              </a:solidFill>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Ensure sustainable a</a:t>
            </a:r>
            <a:r>
              <a:rPr lang="en-US" sz="1200" dirty="0" smtClean="0">
                <a:solidFill>
                  <a:schemeClr val="tx1"/>
                </a:solidFill>
              </a:rPr>
              <a:t>ffordable price for the best care</a:t>
            </a:r>
            <a:endParaRPr lang="de-DE" sz="1200" dirty="0" smtClean="0">
              <a:solidFill>
                <a:schemeClr val="tx1"/>
              </a:solidFill>
            </a:endParaRPr>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2</a:t>
            </a:fld>
            <a:endParaRPr lang="de-DE"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analytics</a:t>
            </a:r>
            <a:r>
              <a:rPr lang="en-US" baseline="0" dirty="0" smtClean="0"/>
              <a:t> is key in extracting the meaningful information from the data generated by imaging scanner. It makes the interpretation faster, consistent, reproducible and comprehensive.</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3</a:t>
            </a:fld>
            <a:endParaRPr lang="de-DE"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combination of </a:t>
            </a:r>
            <a:r>
              <a:rPr lang="en-US" baseline="0" dirty="0" smtClean="0"/>
              <a:t>imaging and computational models gives access to advanced diagnostic measurements that are otherwise not available or only using invasive measurement. Also, several therapies can be tested in the computer to assess the outcome of a therapy, test if a patient is appropriate…</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4</a:t>
            </a:fld>
            <a:endParaRPr lang="de-DE"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computational models we want to go beyond standard radiology by integrating the information provided by image analytics. </a:t>
            </a:r>
            <a:r>
              <a:rPr lang="en-US" baseline="0" dirty="0" smtClean="0">
                <a:solidFill>
                  <a:schemeClr val="tx1"/>
                </a:solidFill>
              </a:rPr>
              <a:t>Once these models are personalized, it is possible to simulate treatment strategies and as such to move towards patient-specific treatment strategies and thus away from unspecific metrics. We can support the physician one step further in his decisions.</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5</a:t>
            </a:fld>
            <a:endParaRPr lang="de-DE"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message is that we have a modular and comprehensive</a:t>
            </a:r>
            <a:r>
              <a:rPr lang="en-US" baseline="0" dirty="0" smtClean="0"/>
              <a:t> framework that can be adapted for a specific clinical application. Important for Siemens is that imaging plays a key role in deriving the models and making them patient specific.</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6</a:t>
            </a:fld>
            <a:endParaRPr lang="de-DE"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We will demonstrate</a:t>
            </a:r>
            <a:r>
              <a:rPr lang="en-US" baseline="0" dirty="0" smtClean="0"/>
              <a:t> the approach on a concrete case: CRT.</a:t>
            </a:r>
          </a:p>
          <a:p>
            <a:pPr>
              <a:buFontTx/>
              <a:buChar char="-"/>
            </a:pPr>
            <a:r>
              <a:rPr lang="en-US" baseline="0" dirty="0" smtClean="0"/>
              <a:t> The costs of non responder are estimated to be several billion $. Even if we can improve this rate by a few percents it may have an impact on a national health system.</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7</a:t>
            </a:fld>
            <a:endParaRPr lang="de-DE"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smtClean="0"/>
              <a:t>Here</a:t>
            </a:r>
            <a:r>
              <a:rPr lang="de-DE" dirty="0" smtClean="0"/>
              <a:t> </a:t>
            </a:r>
            <a:r>
              <a:rPr lang="de-DE" dirty="0" err="1" smtClean="0"/>
              <a:t>is</a:t>
            </a:r>
            <a:r>
              <a:rPr lang="de-DE" baseline="0" dirty="0" smtClean="0"/>
              <a:t> an </a:t>
            </a:r>
            <a:r>
              <a:rPr lang="de-DE" baseline="0" dirty="0" err="1" smtClean="0"/>
              <a:t>overview</a:t>
            </a:r>
            <a:r>
              <a:rPr lang="de-DE" baseline="0" dirty="0" smtClean="0"/>
              <a:t> </a:t>
            </a:r>
            <a:r>
              <a:rPr lang="de-DE" baseline="0" dirty="0" err="1" smtClean="0"/>
              <a:t>of</a:t>
            </a:r>
            <a:r>
              <a:rPr lang="de-DE" baseline="0" dirty="0" smtClean="0"/>
              <a:t> </a:t>
            </a:r>
            <a:r>
              <a:rPr lang="de-DE" baseline="0" dirty="0" err="1" smtClean="0"/>
              <a:t>our</a:t>
            </a:r>
            <a:r>
              <a:rPr lang="de-DE" baseline="0" dirty="0" smtClean="0"/>
              <a:t> </a:t>
            </a:r>
            <a:r>
              <a:rPr lang="de-DE" baseline="0" dirty="0" err="1" smtClean="0"/>
              <a:t>approach</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are</a:t>
            </a:r>
            <a:r>
              <a:rPr lang="de-DE" baseline="0" dirty="0" smtClean="0"/>
              <a:t> </a:t>
            </a:r>
            <a:r>
              <a:rPr lang="de-DE" baseline="0" dirty="0" err="1" smtClean="0"/>
              <a:t>going</a:t>
            </a:r>
            <a:r>
              <a:rPr lang="de-DE" baseline="0" dirty="0" smtClean="0"/>
              <a:t> </a:t>
            </a:r>
            <a:r>
              <a:rPr lang="de-DE" baseline="0" dirty="0" err="1" smtClean="0"/>
              <a:t>to</a:t>
            </a:r>
            <a:r>
              <a:rPr lang="de-DE" baseline="0" dirty="0" smtClean="0"/>
              <a:t> </a:t>
            </a:r>
            <a:r>
              <a:rPr lang="de-DE" baseline="0" dirty="0" err="1" smtClean="0"/>
              <a:t>describe</a:t>
            </a:r>
            <a:r>
              <a:rPr lang="de-DE" baseline="0" dirty="0" smtClean="0"/>
              <a:t> </a:t>
            </a:r>
            <a:r>
              <a:rPr lang="de-DE" baseline="0" dirty="0" err="1" smtClean="0"/>
              <a:t>step</a:t>
            </a:r>
            <a:r>
              <a:rPr lang="de-DE" baseline="0" dirty="0" smtClean="0"/>
              <a:t> </a:t>
            </a:r>
            <a:r>
              <a:rPr lang="de-DE" baseline="0" dirty="0" err="1" smtClean="0"/>
              <a:t>by</a:t>
            </a:r>
            <a:r>
              <a:rPr lang="de-DE" baseline="0" dirty="0" smtClean="0"/>
              <a:t> </a:t>
            </a:r>
            <a:r>
              <a:rPr lang="de-DE" baseline="0" dirty="0" err="1" smtClean="0"/>
              <a:t>step</a:t>
            </a:r>
            <a:r>
              <a:rPr lang="de-DE" baseline="0" dirty="0" smtClean="0"/>
              <a:t> in </a:t>
            </a:r>
            <a:r>
              <a:rPr lang="de-DE" baseline="0" dirty="0" err="1" smtClean="0"/>
              <a:t>the</a:t>
            </a:r>
            <a:r>
              <a:rPr lang="de-DE" baseline="0" dirty="0" smtClean="0"/>
              <a:t> </a:t>
            </a:r>
            <a:r>
              <a:rPr lang="de-DE" baseline="0" dirty="0" err="1" smtClean="0"/>
              <a:t>following</a:t>
            </a:r>
            <a:r>
              <a:rPr lang="de-DE" baseline="0" dirty="0" smtClean="0"/>
              <a:t> </a:t>
            </a:r>
            <a:r>
              <a:rPr lang="de-DE" baseline="0" dirty="0" err="1" smtClean="0"/>
              <a:t>slides</a:t>
            </a:r>
            <a:r>
              <a:rPr lang="de-DE" baseline="0" dirty="0" smtClean="0"/>
              <a:t> (</a:t>
            </a:r>
            <a:r>
              <a:rPr lang="de-DE" baseline="0" dirty="0" err="1" smtClean="0"/>
              <a:t>see</a:t>
            </a:r>
            <a:r>
              <a:rPr lang="de-DE" baseline="0" dirty="0" smtClean="0"/>
              <a:t> </a:t>
            </a:r>
            <a:r>
              <a:rPr lang="de-DE" baseline="0" dirty="0" err="1" smtClean="0"/>
              <a:t>explanations</a:t>
            </a:r>
            <a:r>
              <a:rPr lang="de-DE" baseline="0" dirty="0" smtClean="0"/>
              <a:t> </a:t>
            </a:r>
            <a:r>
              <a:rPr lang="de-DE" baseline="0" dirty="0" err="1" smtClean="0"/>
              <a:t>there</a:t>
            </a:r>
            <a:r>
              <a:rPr lang="de-DE" baseline="0" dirty="0" smtClean="0"/>
              <a:t>)</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8</a:t>
            </a:fld>
            <a:endParaRPr lang="de-DE"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The </a:t>
            </a:r>
            <a:r>
              <a:rPr lang="de-DE" dirty="0" err="1" smtClean="0"/>
              <a:t>heart</a:t>
            </a:r>
            <a:r>
              <a:rPr lang="de-DE" dirty="0" smtClean="0"/>
              <a:t> </a:t>
            </a:r>
            <a:r>
              <a:rPr lang="de-DE" dirty="0" err="1" smtClean="0"/>
              <a:t>anatomy</a:t>
            </a:r>
            <a:r>
              <a:rPr lang="de-DE" dirty="0" smtClean="0"/>
              <a:t> </a:t>
            </a:r>
            <a:r>
              <a:rPr lang="de-DE" dirty="0" err="1" smtClean="0"/>
              <a:t>can</a:t>
            </a:r>
            <a:r>
              <a:rPr lang="de-DE" dirty="0" smtClean="0"/>
              <a:t> </a:t>
            </a:r>
            <a:r>
              <a:rPr lang="de-DE" dirty="0" err="1" smtClean="0"/>
              <a:t>be</a:t>
            </a:r>
            <a:r>
              <a:rPr lang="de-DE" dirty="0" smtClean="0"/>
              <a:t> </a:t>
            </a:r>
            <a:r>
              <a:rPr lang="de-DE" dirty="0" err="1" smtClean="0"/>
              <a:t>extracted</a:t>
            </a:r>
            <a:r>
              <a:rPr lang="de-DE" baseline="0" dirty="0" smtClean="0"/>
              <a:t> </a:t>
            </a:r>
            <a:r>
              <a:rPr lang="de-DE" baseline="0" dirty="0" err="1" smtClean="0"/>
              <a:t>automatically</a:t>
            </a:r>
            <a:r>
              <a:rPr lang="de-DE" baseline="0" dirty="0" smtClean="0"/>
              <a:t> </a:t>
            </a:r>
            <a:r>
              <a:rPr lang="de-DE" baseline="0" dirty="0" err="1" smtClean="0"/>
              <a:t>using</a:t>
            </a:r>
            <a:r>
              <a:rPr lang="de-DE" baseline="0" dirty="0" smtClean="0"/>
              <a:t> </a:t>
            </a:r>
            <a:r>
              <a:rPr lang="de-DE" baseline="0" dirty="0" err="1" smtClean="0"/>
              <a:t>image</a:t>
            </a:r>
            <a:r>
              <a:rPr lang="de-DE" baseline="0" dirty="0" smtClean="0"/>
              <a:t> </a:t>
            </a:r>
            <a:r>
              <a:rPr lang="de-DE" baseline="0" dirty="0" err="1" smtClean="0"/>
              <a:t>analytics</a:t>
            </a:r>
            <a:r>
              <a:rPr lang="de-DE" baseline="0" dirty="0" smtClean="0"/>
              <a:t>.</a:t>
            </a:r>
            <a:endParaRPr lang="de-DE" dirty="0"/>
          </a:p>
        </p:txBody>
      </p:sp>
      <p:sp>
        <p:nvSpPr>
          <p:cNvPr id="4" name="Slide Number Placeholder 3"/>
          <p:cNvSpPr>
            <a:spLocks noGrp="1"/>
          </p:cNvSpPr>
          <p:nvPr>
            <p:ph type="sldNum" sz="quarter" idx="10"/>
          </p:nvPr>
        </p:nvSpPr>
        <p:spPr/>
        <p:txBody>
          <a:bodyPr/>
          <a:lstStyle/>
          <a:p>
            <a:r>
              <a:rPr lang="de-DE" smtClean="0">
                <a:latin typeface="Arial" pitchFamily="34" charset="0"/>
              </a:rPr>
              <a:t>Notizen </a:t>
            </a:r>
            <a:fld id="{AD141568-5488-4AC9-B82D-9F5CE1225E2A}" type="slidenum">
              <a:rPr lang="de-DE" smtClean="0">
                <a:latin typeface="Arial" pitchFamily="34" charset="0"/>
              </a:rPr>
              <a:pPr/>
              <a:t>9</a:t>
            </a:fld>
            <a:endParaRPr lang="de-DE"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5.xml"/><Relationship Id="rId7" Type="http://schemas.openxmlformats.org/officeDocument/2006/relationships/image" Target="../media/image2.jpeg"/><Relationship Id="rId2" Type="http://schemas.openxmlformats.org/officeDocument/2006/relationships/tags" Target="../tags/tag34.xml"/><Relationship Id="rId1" Type="http://schemas.openxmlformats.org/officeDocument/2006/relationships/customXml" Target="../../customXml/item10.xml"/><Relationship Id="rId6" Type="http://schemas.openxmlformats.org/officeDocument/2006/relationships/slideMaster" Target="../slideMasters/slideMaster1.xml"/><Relationship Id="rId5" Type="http://schemas.openxmlformats.org/officeDocument/2006/relationships/tags" Target="../tags/tag37.xml"/><Relationship Id="rId4" Type="http://schemas.openxmlformats.org/officeDocument/2006/relationships/tags" Target="../tags/tag3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customXml" Target="../../customXml/item22.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image" Target="../media/image1.wmf"/><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image" Target="../media/image6.jpeg"/><Relationship Id="rId2" Type="http://schemas.openxmlformats.org/officeDocument/2006/relationships/customXml" Target="../../customXml/item11.xml"/><Relationship Id="rId1" Type="http://schemas.openxmlformats.org/officeDocument/2006/relationships/vmlDrawing" Target="../drawings/vmlDrawing2.vml"/><Relationship Id="rId6" Type="http://schemas.openxmlformats.org/officeDocument/2006/relationships/tags" Target="../tags/tag101.xml"/><Relationship Id="rId11" Type="http://schemas.openxmlformats.org/officeDocument/2006/relationships/image" Target="../media/image5.emf"/><Relationship Id="rId5" Type="http://schemas.openxmlformats.org/officeDocument/2006/relationships/tags" Target="../tags/tag100.xml"/><Relationship Id="rId10" Type="http://schemas.openxmlformats.org/officeDocument/2006/relationships/oleObject" Target="../embeddings/oleObject2.bin"/><Relationship Id="rId4" Type="http://schemas.openxmlformats.org/officeDocument/2006/relationships/tags" Target="../tags/tag99.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customXml" Target="../../customXml/item29.xml"/><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06.xml"/><Relationship Id="rId7" Type="http://schemas.openxmlformats.org/officeDocument/2006/relationships/slideMaster" Target="../slideMasters/slideMaster2.xml"/><Relationship Id="rId2" Type="http://schemas.openxmlformats.org/officeDocument/2006/relationships/customXml" Target="../../customXml/item4.xml"/><Relationship Id="rId1" Type="http://schemas.openxmlformats.org/officeDocument/2006/relationships/vmlDrawing" Target="../drawings/vmlDrawing3.vml"/><Relationship Id="rId6" Type="http://schemas.openxmlformats.org/officeDocument/2006/relationships/tags" Target="../tags/tag109.xml"/><Relationship Id="rId5" Type="http://schemas.openxmlformats.org/officeDocument/2006/relationships/tags" Target="../tags/tag108.xml"/><Relationship Id="rId10" Type="http://schemas.openxmlformats.org/officeDocument/2006/relationships/image" Target="../media/image7.jpeg"/><Relationship Id="rId4" Type="http://schemas.openxmlformats.org/officeDocument/2006/relationships/tags" Target="../tags/tag107.xml"/><Relationship Id="rId9"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39.xml"/><Relationship Id="rId7"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customXml" Target="../../customXml/item26.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customXml" Target="../../customXml/item5.xml"/><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customXml" Target="../../customXml/item2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customXml" Target="../../customXml/item8.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customXml" Target="../../customXml/item27.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customXml" Target="../../customXml/item17.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customXml" Target="../../customXml/item19.xml"/><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customXml" Target="../../customXml/item14.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hapter title (big bar up)" type="title" preserve="1">
  <p:cSld name="Title">
    <p:spTree>
      <p:nvGrpSpPr>
        <p:cNvPr id="1" name=""/>
        <p:cNvGrpSpPr/>
        <p:nvPr/>
      </p:nvGrpSpPr>
      <p:grpSpPr>
        <a:xfrm>
          <a:off x="0" y="0"/>
          <a:ext cx="0" cy="0"/>
          <a:chOff x="0" y="0"/>
          <a:chExt cx="0" cy="0"/>
        </a:xfrm>
      </p:grpSpPr>
      <p:pic>
        <p:nvPicPr>
          <p:cNvPr id="2" name="Bild 1" descr="SAG_SmartDataDay_KeyVi_final_PPT_16zu9.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588"/>
            <a:ext cx="12198350" cy="5166001"/>
          </a:xfrm>
          <a:prstGeom prst="rect">
            <a:avLst/>
          </a:prstGeom>
        </p:spPr>
      </p:pic>
      <p:sp>
        <p:nvSpPr>
          <p:cNvPr id="57350" name="cdtRectangle 115 Id57350"/>
          <p:cNvSpPr>
            <a:spLocks noGrp="1" noChangeArrowheads="1"/>
          </p:cNvSpPr>
          <p:nvPr>
            <p:ph type="ctrTitle"/>
            <p:custDataLst>
              <p:tags r:id="rId2"/>
            </p:custDataLst>
          </p:nvPr>
        </p:nvSpPr>
        <p:spPr bwMode="gray">
          <a:xfrm>
            <a:off x="338138" y="4287202"/>
            <a:ext cx="11860212" cy="870014"/>
          </a:xfrm>
          <a:solidFill>
            <a:srgbClr val="233746">
              <a:alpha val="65000"/>
            </a:srgbClr>
          </a:solidFill>
        </p:spPr>
        <p:txBody>
          <a:bodyPr wrap="square" lIns="270000" tIns="144000" rIns="482400" bIns="108000" anchor="b" anchorCtr="0">
            <a:spAutoFit/>
          </a:bodyPr>
          <a:lstStyle>
            <a:lvl1pPr>
              <a:defRPr sz="4000" smtClean="0">
                <a:solidFill>
                  <a:srgbClr val="FFFFFF"/>
                </a:solidFill>
                <a:latin typeface="Arial" pitchFamily="34" charset="0"/>
              </a:defRPr>
            </a:lvl1pPr>
          </a:lstStyle>
          <a:p>
            <a:r>
              <a:rPr lang="en-US" dirty="0" err="1" smtClean="0"/>
              <a:t>Titelmasterformat</a:t>
            </a:r>
            <a:r>
              <a:rPr lang="en-US" dirty="0" smtClean="0"/>
              <a:t> </a:t>
            </a:r>
            <a:r>
              <a:rPr lang="en-US" dirty="0" err="1" smtClean="0"/>
              <a:t>durch</a:t>
            </a:r>
            <a:r>
              <a:rPr lang="en-US" dirty="0" smtClean="0"/>
              <a:t> </a:t>
            </a:r>
            <a:r>
              <a:rPr lang="en-US" dirty="0" err="1" smtClean="0"/>
              <a:t>Klicken</a:t>
            </a:r>
            <a:r>
              <a:rPr lang="en-US" dirty="0" smtClean="0"/>
              <a:t> </a:t>
            </a:r>
            <a:r>
              <a:rPr lang="en-US" dirty="0" err="1" smtClean="0"/>
              <a:t>bearbeiten</a:t>
            </a:r>
            <a:endParaRPr lang="en-US" dirty="0" smtClean="0"/>
          </a:p>
        </p:txBody>
      </p:sp>
      <p:sp>
        <p:nvSpPr>
          <p:cNvPr id="57351" name="cdtRectangle 116 Id57351"/>
          <p:cNvSpPr>
            <a:spLocks noGrp="1" noChangeArrowheads="1"/>
          </p:cNvSpPr>
          <p:nvPr>
            <p:ph type="subTitle" idx="1"/>
            <p:custDataLst>
              <p:tags r:id="rId3"/>
            </p:custDataLst>
          </p:nvPr>
        </p:nvSpPr>
        <p:spPr bwMode="gray">
          <a:xfrm>
            <a:off x="338138" y="5157216"/>
            <a:ext cx="11860212" cy="393082"/>
          </a:xfrm>
          <a:solidFill>
            <a:srgbClr val="879BAA"/>
          </a:solidFill>
        </p:spPr>
        <p:txBody>
          <a:bodyPr wrap="square" lIns="270000" tIns="18000" rIns="482400" bIns="36000" anchor="t" anchorCtr="0">
            <a:noAutofit/>
          </a:bodyPr>
          <a:lstStyle>
            <a:lvl1pPr>
              <a:defRPr sz="2000" smtClean="0">
                <a:solidFill>
                  <a:srgbClr val="FFFFFF"/>
                </a:solidFill>
                <a:latin typeface="Arial" pitchFamily="34" charset="0"/>
              </a:defRPr>
            </a:lvl1pPr>
          </a:lstStyle>
          <a:p>
            <a:r>
              <a:rPr lang="en-US" smtClean="0"/>
              <a:t>Formatvorlage des Untertitelmasters durch Klicken bearbeiten</a:t>
            </a:r>
            <a:endParaRPr lang="en-US" dirty="0" smtClean="0"/>
          </a:p>
        </p:txBody>
      </p:sp>
      <p:sp>
        <p:nvSpPr>
          <p:cNvPr id="6" name="cdtText Box 101 Id6"/>
          <p:cNvSpPr txBox="1">
            <a:spLocks noChangeArrowheads="1"/>
          </p:cNvSpPr>
          <p:nvPr userDrawn="1">
            <p:custDataLst>
              <p:tags r:id="rId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pic>
        <p:nvPicPr>
          <p:cNvPr id="9" name="cdtPicture 7 Id9" descr="sie_logo_layer_petrol_rgb"/>
          <p:cNvPicPr>
            <a:picLocks noChangeAspect="1" noChangeArrowheads="1"/>
          </p:cNvPicPr>
          <p:nvPr userDrawn="1">
            <p:custDataLst>
              <p:tags r:id="rId5"/>
            </p:custDataLst>
          </p:nvPr>
        </p:nvPicPr>
        <p:blipFill>
          <a:blip r:embed="rId8"/>
          <a:srcRect/>
          <a:stretch>
            <a:fillRect/>
          </a:stretch>
        </p:blipFill>
        <p:spPr bwMode="auto">
          <a:xfrm>
            <a:off x="10275887" y="0"/>
            <a:ext cx="1439863" cy="804863"/>
          </a:xfrm>
          <a:prstGeom prst="rect">
            <a:avLst/>
          </a:prstGeom>
          <a:noFill/>
        </p:spPr>
      </p:pic>
    </p:spTree>
    <p:custDataLst>
      <p:custData r:id="rId1"/>
    </p:custData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ur objects" type="fourObj" preserve="1">
  <p:cSld name="Four objects">
    <p:spTree>
      <p:nvGrpSpPr>
        <p:cNvPr id="1" name=""/>
        <p:cNvGrpSpPr/>
        <p:nvPr/>
      </p:nvGrpSpPr>
      <p:grpSpPr>
        <a:xfrm>
          <a:off x="0" y="0"/>
          <a:ext cx="0" cy="0"/>
          <a:chOff x="0" y="0"/>
          <a:chExt cx="0" cy="0"/>
        </a:xfrm>
      </p:grpSpPr>
      <p:sp>
        <p:nvSpPr>
          <p:cNvPr id="2" name="cdtTitle 1 Id2"/>
          <p:cNvSpPr>
            <a:spLocks noGrp="1"/>
          </p:cNvSpPr>
          <p:nvPr>
            <p:ph type="title" sz="quarter"/>
            <p:custDataLst>
              <p:tags r:id="rId2"/>
            </p:custDataLst>
          </p:nvPr>
        </p:nvSpPr>
        <p:spPr>
          <a:xfrm>
            <a:off x="0" y="0"/>
            <a:ext cx="12198350" cy="1268413"/>
          </a:xfrm>
          <a:noFill/>
          <a:ln w="9525">
            <a:noFill/>
            <a:miter lim="800000"/>
            <a:headEnd/>
            <a:tailEnd/>
          </a:ln>
        </p:spPr>
        <p:txBody>
          <a:bodyPr vert="horz" wrap="square" lIns="626400" tIns="396000" rIns="2124000" bIns="234000" numCol="1" anchor="b"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smtClean="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quarter" idx="1"/>
            <p:custDataLst>
              <p:tags r:id="rId3"/>
            </p:custDataLst>
          </p:nvPr>
        </p:nvSpPr>
        <p:spPr>
          <a:xfrm>
            <a:off x="627063" y="1412876"/>
            <a:ext cx="5472112" cy="2303463"/>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dtContent Placeholder 3 Id4"/>
          <p:cNvSpPr>
            <a:spLocks noGrp="1"/>
          </p:cNvSpPr>
          <p:nvPr>
            <p:ph sz="quarter" idx="2"/>
            <p:custDataLst>
              <p:tags r:id="rId4"/>
            </p:custDataLst>
          </p:nvPr>
        </p:nvSpPr>
        <p:spPr>
          <a:xfrm>
            <a:off x="6243638" y="1412875"/>
            <a:ext cx="5472112" cy="2303463"/>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cdtContent Placeholder 4 Id5"/>
          <p:cNvSpPr>
            <a:spLocks noGrp="1"/>
          </p:cNvSpPr>
          <p:nvPr>
            <p:ph sz="quarter" idx="3"/>
            <p:custDataLst>
              <p:tags r:id="rId5"/>
            </p:custDataLst>
          </p:nvPr>
        </p:nvSpPr>
        <p:spPr>
          <a:xfrm>
            <a:off x="627063" y="3860800"/>
            <a:ext cx="5472112" cy="23050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cdtContent Placeholder 5 Id6"/>
          <p:cNvSpPr>
            <a:spLocks noGrp="1"/>
          </p:cNvSpPr>
          <p:nvPr>
            <p:ph sz="quarter" idx="4"/>
            <p:custDataLst>
              <p:tags r:id="rId6"/>
            </p:custDataLst>
          </p:nvPr>
        </p:nvSpPr>
        <p:spPr>
          <a:xfrm>
            <a:off x="6243638" y="3860800"/>
            <a:ext cx="5472112" cy="230505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ustDataLst>
      <p:custData r:id="rId1"/>
    </p:custDataLst>
    <p:extLst>
      <p:ext uri="{BB962C8B-B14F-4D97-AF65-F5344CB8AC3E}">
        <p14:creationId xmlns:p14="http://schemas.microsoft.com/office/powerpoint/2010/main" val="255767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ree Content" userDrawn="1">
  <p:cSld name="1_Fre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smtClean="0"/>
              <a:t>Click to add core message of slide</a:t>
            </a:r>
            <a:endParaRPr lang="en-US" noProof="0"/>
          </a:p>
        </p:txBody>
      </p:sp>
      <p:sp>
        <p:nvSpPr>
          <p:cNvPr id="4" name="Textplatzhalter 3"/>
          <p:cNvSpPr>
            <a:spLocks noGrp="1"/>
          </p:cNvSpPr>
          <p:nvPr>
            <p:ph type="body" sz="quarter" idx="11" hasCustomPrompt="1"/>
          </p:nvPr>
        </p:nvSpPr>
        <p:spPr>
          <a:xfrm>
            <a:off x="722161" y="1412875"/>
            <a:ext cx="10948866" cy="215444"/>
          </a:xfrm>
        </p:spPr>
        <p:txBody>
          <a:bodyPr>
            <a:spAutoFit/>
          </a:bodyPr>
          <a:lstStyle>
            <a:lvl1pPr>
              <a:defRPr/>
            </a:lvl1pPr>
          </a:lstStyle>
          <a:p>
            <a:pPr lvl="0"/>
            <a:r>
              <a:rPr lang="en-US" noProof="0" dirty="0" smtClean="0"/>
              <a:t>Title (description of slide content), Arial 14 </a:t>
            </a:r>
            <a:r>
              <a:rPr lang="en-US" noProof="0" dirty="0" err="1" smtClean="0"/>
              <a:t>pt</a:t>
            </a:r>
            <a:r>
              <a:rPr lang="en-US" noProof="0" dirty="0" smtClean="0"/>
              <a:t>, maximum of 1 line</a:t>
            </a:r>
          </a:p>
        </p:txBody>
      </p:sp>
    </p:spTree>
    <p:extLst>
      <p:ext uri="{BB962C8B-B14F-4D97-AF65-F5344CB8AC3E}">
        <p14:creationId xmlns:p14="http://schemas.microsoft.com/office/powerpoint/2010/main" val="28928892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big bar down)" type="title" preserve="1">
  <p:cSld name="Title (big bar down)">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
            </p:custDataLst>
            <p:extLst>
              <p:ext uri="{D42A27DB-BD31-4B8C-83A1-F6EECF244321}">
                <p14:modId xmlns:p14="http://schemas.microsoft.com/office/powerpoint/2010/main" val="42303578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10" imgW="360" imgH="360" progId="">
                  <p:embed/>
                </p:oleObj>
              </mc:Choice>
              <mc:Fallback>
                <p:oleObj name="think-cell Slide" r:id="rId10" imgW="360" imgH="360"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Bild 6" descr="TechDay14_KV_ppt_rgb_140430.jpg"/>
          <p:cNvPicPr>
            <a:picLocks noChangeAspect="1"/>
          </p:cNvPicPr>
          <p:nvPr userDrawn="1"/>
        </p:nvPicPr>
        <p:blipFill rotWithShape="1">
          <a:blip r:embed="rId12"/>
          <a:stretch/>
        </p:blipFill>
        <p:spPr>
          <a:xfrm>
            <a:off x="0" y="0"/>
            <a:ext cx="12198350" cy="4152900"/>
          </a:xfrm>
          <a:prstGeom prst="rect">
            <a:avLst/>
          </a:prstGeom>
          <a:noFill/>
          <a:ln>
            <a:noFill/>
          </a:ln>
        </p:spPr>
      </p:pic>
      <p:sp>
        <p:nvSpPr>
          <p:cNvPr id="57350" name="cdtRectangle 115 Id57350"/>
          <p:cNvSpPr>
            <a:spLocks noGrp="1" noChangeArrowheads="1"/>
          </p:cNvSpPr>
          <p:nvPr>
            <p:ph type="ctrTitle" hasCustomPrompt="1"/>
            <p:custDataLst>
              <p:tags r:id="rId4"/>
            </p:custDataLst>
          </p:nvPr>
        </p:nvSpPr>
        <p:spPr bwMode="gray">
          <a:xfrm>
            <a:off x="338137" y="4149090"/>
            <a:ext cx="11860212" cy="870014"/>
          </a:xfrm>
          <a:solidFill>
            <a:srgbClr val="879BAA"/>
          </a:solidFill>
        </p:spPr>
        <p:txBody>
          <a:bodyPr wrap="square" lIns="270000" tIns="144000" rIns="482400" bIns="108000" anchor="t">
            <a:spAutoFit/>
          </a:bodyPr>
          <a:lstStyle>
            <a:lvl1pPr>
              <a:defRPr sz="4000" smtClean="0">
                <a:solidFill>
                  <a:srgbClr val="FFFFFF"/>
                </a:solidFill>
                <a:latin typeface="Arial" pitchFamily="34" charset="0"/>
              </a:defRPr>
            </a:lvl1pPr>
          </a:lstStyle>
          <a:p>
            <a:r>
              <a:rPr lang="en-US" noProof="0" dirty="0" smtClean="0"/>
              <a:t>Click to add presentation title</a:t>
            </a:r>
            <a:endParaRPr lang="de-DE" dirty="0" smtClean="0"/>
          </a:p>
        </p:txBody>
      </p:sp>
      <p:sp>
        <p:nvSpPr>
          <p:cNvPr id="57351" name="cdtRectangle 116 Id57351"/>
          <p:cNvSpPr>
            <a:spLocks noGrp="1" noChangeArrowheads="1"/>
          </p:cNvSpPr>
          <p:nvPr>
            <p:ph type="subTitle" idx="1" hasCustomPrompt="1"/>
            <p:custDataLst>
              <p:tags r:id="rId5"/>
            </p:custDataLst>
          </p:nvPr>
        </p:nvSpPr>
        <p:spPr bwMode="gray">
          <a:xfrm>
            <a:off x="338137" y="3756008"/>
            <a:ext cx="11860212" cy="393082"/>
          </a:xfrm>
          <a:solidFill>
            <a:schemeClr val="accent4">
              <a:alpha val="75000"/>
            </a:schemeClr>
          </a:solidFill>
        </p:spPr>
        <p:txBody>
          <a:bodyPr wrap="square" lIns="270000" tIns="18000" rIns="482400" bIns="36000" anchor="b">
            <a:noAutofit/>
          </a:bodyPr>
          <a:lstStyle>
            <a:lvl1pPr>
              <a:defRPr sz="2000" smtClean="0">
                <a:solidFill>
                  <a:srgbClr val="FFFFFF"/>
                </a:solidFill>
                <a:latin typeface="Arial" pitchFamily="34" charset="0"/>
              </a:defRPr>
            </a:lvl1pPr>
          </a:lstStyle>
          <a:p>
            <a:r>
              <a:rPr lang="en-GB" dirty="0" smtClean="0"/>
              <a:t>Click to add presentation subtitle</a:t>
            </a:r>
          </a:p>
        </p:txBody>
      </p:sp>
      <p:sp>
        <p:nvSpPr>
          <p:cNvPr id="12" name="cdtText Box 101 Id12"/>
          <p:cNvSpPr txBox="1">
            <a:spLocks noChangeArrowheads="1"/>
          </p:cNvSpPr>
          <p:nvPr userDrawn="1">
            <p:custDataLst>
              <p:tags r:id="rId6"/>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endParaRPr lang="de-DE" sz="1100" b="1" dirty="0">
              <a:solidFill>
                <a:srgbClr val="990000"/>
              </a:solidFill>
            </a:endParaRPr>
          </a:p>
        </p:txBody>
      </p:sp>
      <p:pic>
        <p:nvPicPr>
          <p:cNvPr id="13" name="cdtPicture 10 Id13" descr="SIE_Logo_Layer_Petrol_RGB_A3_76mm.wmf"/>
          <p:cNvPicPr>
            <a:picLocks noChangeAspect="1"/>
          </p:cNvPicPr>
          <p:nvPr userDrawn="1">
            <p:custDataLst>
              <p:tags r:id="rId7"/>
            </p:custDataLst>
          </p:nvPr>
        </p:nvPicPr>
        <p:blipFill>
          <a:blip r:embed="rId13"/>
          <a:stretch>
            <a:fillRect/>
          </a:stretch>
        </p:blipFill>
        <p:spPr>
          <a:xfrm>
            <a:off x="627063" y="0"/>
            <a:ext cx="1728000" cy="967833"/>
          </a:xfrm>
          <a:prstGeom prst="rect">
            <a:avLst/>
          </a:prstGeom>
        </p:spPr>
      </p:pic>
      <p:sp>
        <p:nvSpPr>
          <p:cNvPr id="9" name="cdtText Box 133 Id16"/>
          <p:cNvSpPr txBox="1">
            <a:spLocks noChangeArrowheads="1"/>
          </p:cNvSpPr>
          <p:nvPr userDrawn="1">
            <p:custDataLst>
              <p:tags r:id="rId8"/>
            </p:custDataLst>
          </p:nvPr>
        </p:nvSpPr>
        <p:spPr bwMode="auto">
          <a:xfrm>
            <a:off x="5086178" y="6598800"/>
            <a:ext cx="6629572" cy="259200"/>
          </a:xfrm>
          <a:prstGeom prst="rect">
            <a:avLst/>
          </a:prstGeom>
          <a:noFill/>
          <a:ln w="9525">
            <a:noFill/>
            <a:miter lim="800000"/>
            <a:headEnd/>
            <a:tailEnd/>
          </a:ln>
          <a:effectLst/>
        </p:spPr>
        <p:txBody>
          <a:bodyPr lIns="0" tIns="0" rIns="0" bIns="0" anchor="t" anchorCtr="0"/>
          <a:lstStyle/>
          <a:p>
            <a:pPr algn="r"/>
            <a:r>
              <a:rPr lang="de-DE" sz="1000" b="1" dirty="0" err="1" smtClean="0">
                <a:solidFill>
                  <a:srgbClr val="879BAA"/>
                </a:solidFill>
              </a:rPr>
              <a:t>Unrestricted</a:t>
            </a:r>
            <a:r>
              <a:rPr lang="de-DE" sz="1000" b="1" dirty="0" smtClean="0">
                <a:solidFill>
                  <a:srgbClr val="879BAA"/>
                </a:solidFill>
              </a:rPr>
              <a:t> © </a:t>
            </a:r>
            <a:r>
              <a:rPr lang="de-DE" sz="1000" b="1" dirty="0">
                <a:solidFill>
                  <a:srgbClr val="879BAA"/>
                </a:solidFill>
              </a:rPr>
              <a:t>Siemens AG </a:t>
            </a:r>
            <a:r>
              <a:rPr lang="de-DE" sz="1000" b="1" dirty="0" smtClean="0">
                <a:solidFill>
                  <a:srgbClr val="879BAA"/>
                </a:solidFill>
              </a:rPr>
              <a:t>2014. All </a:t>
            </a:r>
            <a:r>
              <a:rPr lang="de-DE" sz="1000" b="1" dirty="0" err="1" smtClean="0">
                <a:solidFill>
                  <a:srgbClr val="879BAA"/>
                </a:solidFill>
              </a:rPr>
              <a:t>rights</a:t>
            </a:r>
            <a:r>
              <a:rPr lang="de-DE" sz="1000" b="1" dirty="0" smtClean="0">
                <a:solidFill>
                  <a:srgbClr val="879BAA"/>
                </a:solidFill>
              </a:rPr>
              <a:t> </a:t>
            </a:r>
            <a:r>
              <a:rPr lang="de-DE" sz="1000" b="1" dirty="0" err="1" smtClean="0">
                <a:solidFill>
                  <a:srgbClr val="879BAA"/>
                </a:solidFill>
              </a:rPr>
              <a:t>reserved</a:t>
            </a:r>
            <a:endParaRPr lang="de-DE" sz="1000" b="1" dirty="0">
              <a:solidFill>
                <a:srgbClr val="879BAA"/>
              </a:solidFill>
            </a:endParaRPr>
          </a:p>
        </p:txBody>
      </p:sp>
    </p:spTree>
    <p:custDataLst>
      <p:custData r:id="rId2"/>
    </p:custData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hasCustomPrompt="1"/>
            <p:custDataLst>
              <p:tags r:id="rId2"/>
            </p:custDataLst>
          </p:nvPr>
        </p:nvSpPr>
        <p:spPr>
          <a:xfrm>
            <a:off x="0" y="0"/>
            <a:ext cx="12198350" cy="1268413"/>
          </a:xfrm>
        </p:spPr>
        <p:txBody>
          <a:bodyPr/>
          <a:lstStyle/>
          <a:p>
            <a:r>
              <a:rPr lang="en-GB" dirty="0" smtClean="0"/>
              <a:t>Click to add core message of slide</a:t>
            </a:r>
            <a:endParaRPr lang="de-DE" dirty="0"/>
          </a:p>
        </p:txBody>
      </p:sp>
      <p:sp>
        <p:nvSpPr>
          <p:cNvPr id="3" name="cdtContent Placeholder 2 Id3"/>
          <p:cNvSpPr>
            <a:spLocks noGrp="1"/>
          </p:cNvSpPr>
          <p:nvPr>
            <p:ph idx="1" hasCustomPrompt="1"/>
            <p:custDataLst>
              <p:tags r:id="rId3"/>
            </p:custDataLst>
          </p:nvPr>
        </p:nvSpPr>
        <p:spPr>
          <a:xfrm>
            <a:off x="627062" y="1412875"/>
            <a:ext cx="11051981" cy="236988"/>
          </a:xfrm>
        </p:spPr>
        <p:txBody>
          <a:bodyPr wrap="square">
            <a:spAutoFit/>
          </a:bodyPr>
          <a:lstStyle>
            <a:lvl1pPr>
              <a:buFont typeface="Arial" pitchFamily="34" charset="0"/>
              <a:buNone/>
              <a:defRPr sz="1400"/>
            </a:lvl1pPr>
            <a:lvl2pPr>
              <a:defRPr sz="1400"/>
            </a:lvl2pPr>
            <a:lvl3pPr>
              <a:defRPr sz="1400"/>
            </a:lvl3pPr>
            <a:lvl4pPr>
              <a:defRPr sz="1400"/>
            </a:lvl4pPr>
            <a:lvl5pPr>
              <a:defRPr sz="1400"/>
            </a:lvl5pPr>
          </a:lstStyle>
          <a:p>
            <a:pPr lvl="0"/>
            <a:r>
              <a:rPr lang="en-US" noProof="0" dirty="0" smtClean="0"/>
              <a:t>Title (description of slide content), Arial 14 </a:t>
            </a:r>
            <a:r>
              <a:rPr lang="en-US" noProof="0" dirty="0" err="1" smtClean="0"/>
              <a:t>pt</a:t>
            </a:r>
            <a:r>
              <a:rPr lang="en-US" noProof="0" dirty="0" smtClean="0"/>
              <a:t>, maximum of 1 line</a:t>
            </a:r>
          </a:p>
        </p:txBody>
      </p:sp>
    </p:spTree>
    <p:custDataLst>
      <p:custData r:id="rId1"/>
    </p:custData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 Index/Contact" preserve="1" userDrawn="1">
  <p:cSld name="Image + Index/Contac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3"/>
            </p:custDataLst>
            <p:extLst>
              <p:ext uri="{D42A27DB-BD31-4B8C-83A1-F6EECF244321}">
                <p14:modId xmlns:p14="http://schemas.microsoft.com/office/powerpoint/2010/main" val="2534075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7" name="think-cell Slide" r:id="rId8" imgW="360" imgH="360" progId="">
                  <p:embed/>
                </p:oleObj>
              </mc:Choice>
              <mc:Fallback>
                <p:oleObj name="think-cell Slide" r:id="rId8" imgW="360" imgH="36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Bildplatzhalter 5" descr="TechDay14_KV_ppt_s_rgb_140430.jpg"/>
          <p:cNvPicPr>
            <a:picLocks noGrp="1" noChangeAspect="1"/>
          </p:cNvPicPr>
          <p:nvPr userDrawn="1"/>
        </p:nvPicPr>
        <p:blipFill rotWithShape="1">
          <a:blip r:embed="rId10"/>
          <a:srcRect l="13889"/>
          <a:stretch/>
        </p:blipFill>
        <p:spPr bwMode="auto">
          <a:xfrm>
            <a:off x="627062" y="1416050"/>
            <a:ext cx="3887787" cy="4749800"/>
          </a:xfrm>
          <a:prstGeom prst="rect">
            <a:avLst/>
          </a:prstGeom>
          <a:noFill/>
          <a:ln>
            <a:noFill/>
          </a:ln>
        </p:spPr>
      </p:pic>
      <p:sp>
        <p:nvSpPr>
          <p:cNvPr id="5" name="cdtRectangle 2 Id5"/>
          <p:cNvSpPr/>
          <p:nvPr userDrawn="1">
            <p:custDataLst>
              <p:tags r:id="rId4"/>
            </p:custDataLst>
          </p:nvPr>
        </p:nvSpPr>
        <p:spPr bwMode="auto">
          <a:xfrm>
            <a:off x="4658995" y="1412875"/>
            <a:ext cx="7056000" cy="4752975"/>
          </a:xfrm>
          <a:prstGeom prst="rect">
            <a:avLst/>
          </a:prstGeom>
          <a:solidFill>
            <a:srgbClr val="D7D7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b="1" dirty="0" smtClean="0">
              <a:solidFill>
                <a:srgbClr val="000000"/>
              </a:solidFill>
            </a:endParaRPr>
          </a:p>
        </p:txBody>
      </p:sp>
      <p:sp>
        <p:nvSpPr>
          <p:cNvPr id="13" name="cdtText Placeholder 12 Id13"/>
          <p:cNvSpPr>
            <a:spLocks noGrp="1"/>
          </p:cNvSpPr>
          <p:nvPr>
            <p:ph type="body" sz="quarter" idx="14"/>
            <p:custDataLst>
              <p:tags r:id="rId5"/>
            </p:custDataLst>
          </p:nvPr>
        </p:nvSpPr>
        <p:spPr bwMode="auto">
          <a:xfrm>
            <a:off x="4658996" y="1412875"/>
            <a:ext cx="7056000" cy="4752975"/>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endParaRPr lang="en-US" dirty="0"/>
          </a:p>
        </p:txBody>
      </p:sp>
      <p:sp>
        <p:nvSpPr>
          <p:cNvPr id="2" name="cdtTitle 1 Id2"/>
          <p:cNvSpPr>
            <a:spLocks noGrp="1"/>
          </p:cNvSpPr>
          <p:nvPr>
            <p:ph type="title" hasCustomPrompt="1"/>
            <p:custDataLst>
              <p:tags r:id="rId6"/>
            </p:custDataLst>
          </p:nvPr>
        </p:nvSpPr>
        <p:spPr>
          <a:xfrm>
            <a:off x="0" y="0"/>
            <a:ext cx="12198350" cy="1268413"/>
          </a:xfrm>
        </p:spPr>
        <p:txBody>
          <a:bodyPr/>
          <a:lstStyle/>
          <a:p>
            <a:r>
              <a:rPr lang="en-GB" dirty="0" smtClean="0"/>
              <a:t>Click to add core message of slide</a:t>
            </a:r>
            <a:endParaRPr lang="de-DE" dirty="0"/>
          </a:p>
        </p:txBody>
      </p:sp>
    </p:spTree>
    <p:custDataLst>
      <p:custData r:id="rId2"/>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mage + Index/Contact" preserve="1" userDrawn="1">
  <p:cSld name="Image + Index/Contact">
    <p:spTree>
      <p:nvGrpSpPr>
        <p:cNvPr id="1" name=""/>
        <p:cNvGrpSpPr/>
        <p:nvPr/>
      </p:nvGrpSpPr>
      <p:grpSpPr>
        <a:xfrm>
          <a:off x="0" y="0"/>
          <a:ext cx="0" cy="0"/>
          <a:chOff x="0" y="0"/>
          <a:chExt cx="0" cy="0"/>
        </a:xfrm>
      </p:grpSpPr>
      <p:sp>
        <p:nvSpPr>
          <p:cNvPr id="5" name="cdtRectangle 2 Id5"/>
          <p:cNvSpPr/>
          <p:nvPr userDrawn="1">
            <p:custDataLst>
              <p:tags r:id="rId2"/>
            </p:custDataLst>
          </p:nvPr>
        </p:nvSpPr>
        <p:spPr bwMode="auto">
          <a:xfrm>
            <a:off x="4658995" y="1412875"/>
            <a:ext cx="7539355" cy="4752975"/>
          </a:xfrm>
          <a:prstGeom prst="rect">
            <a:avLst/>
          </a:prstGeom>
          <a:solidFill>
            <a:srgbClr val="D7D7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b="1" dirty="0" smtClean="0">
              <a:solidFill>
                <a:schemeClr val="tx1"/>
              </a:solidFill>
            </a:endParaRPr>
          </a:p>
        </p:txBody>
      </p:sp>
      <p:sp>
        <p:nvSpPr>
          <p:cNvPr id="13" name="cdtText Placeholder 12 Id13"/>
          <p:cNvSpPr>
            <a:spLocks noGrp="1"/>
          </p:cNvSpPr>
          <p:nvPr>
            <p:ph type="body" sz="quarter" idx="14" hasCustomPrompt="1"/>
            <p:custDataLst>
              <p:tags r:id="rId3"/>
            </p:custDataLst>
          </p:nvPr>
        </p:nvSpPr>
        <p:spPr bwMode="auto">
          <a:xfrm>
            <a:off x="4658996" y="1412875"/>
            <a:ext cx="7539354" cy="4752975"/>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smtClean="0"/>
              <a:t>Click to edit the </a:t>
            </a:r>
            <a:r>
              <a:rPr lang="en-US" dirty="0" err="1" smtClean="0"/>
              <a:t>toc</a:t>
            </a:r>
            <a:r>
              <a:rPr lang="en-US" dirty="0" smtClean="0"/>
              <a:t> / contact</a:t>
            </a:r>
          </a:p>
          <a:p>
            <a:pPr lvl="1"/>
            <a:r>
              <a:rPr lang="en-US" dirty="0" smtClean="0"/>
              <a:t>chapter</a:t>
            </a:r>
          </a:p>
          <a:p>
            <a:pPr lvl="2"/>
            <a:r>
              <a:rPr lang="en-US" dirty="0" smtClean="0"/>
              <a:t>active chapter</a:t>
            </a:r>
          </a:p>
          <a:p>
            <a:pPr lvl="3"/>
            <a:r>
              <a:rPr lang="en-US" dirty="0" smtClean="0"/>
              <a:t>subchapter</a:t>
            </a:r>
          </a:p>
          <a:p>
            <a:pPr lvl="4"/>
            <a:r>
              <a:rPr lang="en-US" dirty="0" smtClean="0"/>
              <a:t>active subchapter</a:t>
            </a:r>
            <a:endParaRPr lang="en-US" dirty="0"/>
          </a:p>
        </p:txBody>
      </p:sp>
      <p:sp>
        <p:nvSpPr>
          <p:cNvPr id="2" name="cdtTitle 1 Id2"/>
          <p:cNvSpPr>
            <a:spLocks noGrp="1"/>
          </p:cNvSpPr>
          <p:nvPr>
            <p:ph type="title"/>
            <p:custDataLst>
              <p:tags r:id="rId4"/>
            </p:custDataLst>
          </p:nvPr>
        </p:nvSpPr>
        <p:spPr>
          <a:xfrm>
            <a:off x="0" y="0"/>
            <a:ext cx="12198350" cy="1268413"/>
          </a:xfrm>
        </p:spPr>
        <p:txBody>
          <a:bodyPr/>
          <a:lstStyle/>
          <a:p>
            <a:r>
              <a:rPr lang="de-DE" dirty="0" smtClean="0"/>
              <a:t>Titelmasterformat durch Klicken bearbeiten</a:t>
            </a:r>
            <a:endParaRPr lang="en-US" dirty="0"/>
          </a:p>
        </p:txBody>
      </p:sp>
      <p:sp>
        <p:nvSpPr>
          <p:cNvPr id="11" name="cdtPicture Placeholder 10 Id11"/>
          <p:cNvSpPr>
            <a:spLocks noGrp="1"/>
          </p:cNvSpPr>
          <p:nvPr>
            <p:ph type="pic" sz="quarter" idx="13" hasCustomPrompt="1"/>
            <p:custDataLst>
              <p:tags r:id="rId5"/>
            </p:custDataLst>
          </p:nvPr>
        </p:nvSpPr>
        <p:spPr>
          <a:xfrm>
            <a:off x="0" y="1412875"/>
            <a:ext cx="4514977" cy="4752975"/>
          </a:xfrm>
        </p:spPr>
        <p:txBody>
          <a:bodyPr/>
          <a:lstStyle>
            <a:lvl1pPr>
              <a:defRPr/>
            </a:lvl1pPr>
          </a:lstStyle>
          <a:p>
            <a:r>
              <a:rPr lang="de-DE" dirty="0" smtClean="0"/>
              <a:t> </a:t>
            </a:r>
            <a:endParaRPr lang="de-DE" dirty="0"/>
          </a:p>
        </p:txBody>
      </p:sp>
      <p:pic>
        <p:nvPicPr>
          <p:cNvPr id="6" name="Bildplatzhalter 12" descr="Image_IHV_Kontakt.jpg"/>
          <p:cNvPicPr>
            <a:picLocks/>
          </p:cNvPicPr>
          <p:nvPr userDrawn="1">
            <p:custDataLst>
              <p:tags r:id="rId6"/>
            </p:custDataLst>
          </p:nvPr>
        </p:nvPicPr>
        <p:blipFill>
          <a:blip r:embed="rId8"/>
          <a:srcRect l="24" r="24"/>
          <a:stretch>
            <a:fillRect/>
          </a:stretch>
        </p:blipFill>
        <p:spPr bwMode="ltGray">
          <a:xfrm>
            <a:off x="0" y="1412875"/>
            <a:ext cx="4514977" cy="4752975"/>
          </a:xfrm>
          <a:prstGeom prst="rect">
            <a:avLst/>
          </a:prstGeom>
          <a:noFill/>
          <a:ln w="9525">
            <a:noFill/>
            <a:miter lim="800000"/>
            <a:headEnd/>
            <a:tailEnd/>
          </a:ln>
        </p:spPr>
      </p:pic>
    </p:spTree>
    <p:custDataLst>
      <p:custData r:id="rId1"/>
    </p:custData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smtClean="0"/>
              <a:t>Titelmasterformat durch Klicken bearbeiten</a:t>
            </a:r>
            <a:endParaRPr lang="en-US" dirty="0"/>
          </a:p>
        </p:txBody>
      </p:sp>
      <p:sp>
        <p:nvSpPr>
          <p:cNvPr id="13" name="cdtText Placeholder 12 Id13"/>
          <p:cNvSpPr>
            <a:spLocks noGrp="1"/>
          </p:cNvSpPr>
          <p:nvPr>
            <p:ph type="body" sz="quarter" idx="13"/>
            <p:custDataLst>
              <p:tags r:id="rId3"/>
            </p:custDataLst>
          </p:nvPr>
        </p:nvSpPr>
        <p:spPr>
          <a:xfrm>
            <a:off x="627063" y="1412875"/>
            <a:ext cx="3887914" cy="4752975"/>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cdtTextplatzhalter 12 Id5"/>
          <p:cNvSpPr>
            <a:spLocks noGrp="1"/>
          </p:cNvSpPr>
          <p:nvPr>
            <p:ph type="body" sz="quarter" idx="14" hasCustomPrompt="1"/>
            <p:custDataLst>
              <p:tags r:id="rId4"/>
            </p:custDataLst>
          </p:nvPr>
        </p:nvSpPr>
        <p:spPr bwMode="auto">
          <a:xfrm>
            <a:off x="4658995" y="1412875"/>
            <a:ext cx="7539355" cy="4752975"/>
          </a:xfrm>
          <a:solidFill>
            <a:srgbClr val="D7D7CD"/>
          </a:solidFill>
        </p:spPr>
        <p:txBody>
          <a:bodyPr lIns="252000" tIns="144000" rIns="482400" bIns="144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77800" indent="-176213">
              <a:lnSpc>
                <a:spcPct val="100000"/>
              </a:lnSpc>
              <a:spcBef>
                <a:spcPts val="500"/>
              </a:spcBef>
              <a:spcAft>
                <a:spcPts val="500"/>
              </a:spcAft>
              <a:buFont typeface="Arial" pitchFamily="34" charset="0"/>
              <a:buChar char="•"/>
              <a:tabLst>
                <a:tab pos="5359400" algn="r"/>
              </a:tabLst>
              <a:defRPr b="0">
                <a:solidFill>
                  <a:srgbClr val="000000"/>
                </a:solidFill>
              </a:defRPr>
            </a:lvl2pPr>
            <a:lvl3pPr marL="177800" indent="-177800">
              <a:lnSpc>
                <a:spcPct val="100000"/>
              </a:lnSpc>
              <a:spcBef>
                <a:spcPts val="500"/>
              </a:spcBef>
              <a:spcAft>
                <a:spcPts val="500"/>
              </a:spcAft>
              <a:buFont typeface="Arial" pitchFamily="34" charset="0"/>
              <a:buChar char="•"/>
              <a:tabLst>
                <a:tab pos="5359400" algn="r"/>
              </a:tabLst>
              <a:defRPr b="1">
                <a:solidFill>
                  <a:srgbClr val="000000"/>
                </a:solidFill>
              </a:defRPr>
            </a:lvl3pPr>
            <a:lvl4pPr marL="357188" indent="-177800">
              <a:lnSpc>
                <a:spcPct val="100000"/>
              </a:lnSpc>
              <a:spcBef>
                <a:spcPts val="500"/>
              </a:spcBef>
              <a:spcAft>
                <a:spcPts val="500"/>
              </a:spcAft>
              <a:buFont typeface="Arial" pitchFamily="34" charset="0"/>
              <a:buChar char="•"/>
              <a:tabLst>
                <a:tab pos="5359400" algn="r"/>
              </a:tabLst>
              <a:defRPr b="0">
                <a:solidFill>
                  <a:srgbClr val="000000"/>
                </a:solidFill>
              </a:defRPr>
            </a:lvl4pPr>
            <a:lvl5pPr marL="357188" indent="-1778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en-US" dirty="0" smtClean="0"/>
              <a:t>Click to edit the </a:t>
            </a:r>
            <a:r>
              <a:rPr lang="en-US" dirty="0" err="1" smtClean="0"/>
              <a:t>toc</a:t>
            </a:r>
            <a:r>
              <a:rPr lang="en-US" dirty="0" smtClean="0"/>
              <a:t> / contact</a:t>
            </a:r>
          </a:p>
          <a:p>
            <a:pPr lvl="1"/>
            <a:r>
              <a:rPr lang="en-US" dirty="0" smtClean="0"/>
              <a:t>chapter</a:t>
            </a:r>
          </a:p>
          <a:p>
            <a:pPr lvl="2"/>
            <a:r>
              <a:rPr lang="en-US" dirty="0" smtClean="0"/>
              <a:t>active chapter</a:t>
            </a:r>
          </a:p>
          <a:p>
            <a:pPr lvl="3"/>
            <a:r>
              <a:rPr lang="en-US" dirty="0" smtClean="0"/>
              <a:t>subchapter</a:t>
            </a:r>
          </a:p>
          <a:p>
            <a:pPr lvl="4"/>
            <a:r>
              <a:rPr lang="en-US" dirty="0" smtClean="0"/>
              <a:t>active subchapter</a:t>
            </a:r>
            <a:endParaRPr lang="en-US" dirty="0"/>
          </a:p>
        </p:txBody>
      </p:sp>
    </p:spTree>
    <p:custDataLst>
      <p:custData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ree Content" type="titleOnly" preserve="1">
  <p:cSld name="Free Content">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a:noFill/>
          <a:ln w="9525">
            <a:noFill/>
            <a:miter lim="800000"/>
            <a:headEnd/>
            <a:tailEnd/>
          </a:ln>
        </p:spPr>
        <p:txBody>
          <a:bodyPr vert="horz" wrap="square" lIns="626400" tIns="396000" rIns="2124000" bIns="234000" numCol="1" anchor="b"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smtClean="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Tree>
    <p:custDataLst>
      <p:custData r:id="rId1"/>
    </p:custDataLst>
    <p:extLst>
      <p:ext uri="{BB962C8B-B14F-4D97-AF65-F5344CB8AC3E}">
        <p14:creationId xmlns:p14="http://schemas.microsoft.com/office/powerpoint/2010/main" val="33660349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ree Content" type="titleOnly" preserve="1">
  <p:cSld name="1_Free Content">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a:noFill/>
          <a:ln w="9525">
            <a:noFill/>
            <a:miter lim="800000"/>
            <a:headEnd/>
            <a:tailEnd/>
          </a:ln>
        </p:spPr>
        <p:txBody>
          <a:bodyPr vert="horz" wrap="square" lIns="626400" tIns="396000" rIns="2124000" bIns="234000" numCol="1" anchor="b"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smtClean="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Rectangle 2"/>
          <p:cNvSpPr/>
          <p:nvPr userDrawn="1"/>
        </p:nvSpPr>
        <p:spPr bwMode="auto">
          <a:xfrm>
            <a:off x="0" y="1412875"/>
            <a:ext cx="12198350" cy="4887913"/>
          </a:xfrm>
          <a:prstGeom prst="rect">
            <a:avLst/>
          </a:prstGeom>
          <a:solidFill>
            <a:schemeClr val="tx1"/>
          </a:solidFill>
          <a:ln>
            <a:solidFill>
              <a:schemeClr val="tx1"/>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Tree>
    <p:custDataLst>
      <p:custData r:id="rId1"/>
    </p:custDataLst>
    <p:extLst>
      <p:ext uri="{BB962C8B-B14F-4D97-AF65-F5344CB8AC3E}">
        <p14:creationId xmlns:p14="http://schemas.microsoft.com/office/powerpoint/2010/main" val="33660349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smtClean="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12875"/>
            <a:ext cx="8208962" cy="4752975"/>
          </a:xfrm>
        </p:spPr>
        <p:txBody>
          <a:bodyPr/>
          <a:lstStyle>
            <a:lvl1pPr>
              <a:buFont typeface="Arial" pitchFamily="34" charset="0"/>
              <a:buNone/>
              <a:defRPr/>
            </a:lvl1p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ustDataLst>
      <p:custData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type="twoObj" preserve="1">
  <p:cSld name="Two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a:noFill/>
          <a:ln w="9525">
            <a:noFill/>
            <a:miter lim="800000"/>
            <a:headEnd/>
            <a:tailEnd/>
          </a:ln>
        </p:spPr>
        <p:txBody>
          <a:bodyPr vert="horz" wrap="square" lIns="626400" tIns="396000" rIns="2124000" bIns="234000" numCol="1" anchor="b"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lang="de-DE"/>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dirty="0" smtClean="0"/>
              <a:t>Titelmasterformat durch Klicken bearbeiten</a:t>
            </a:r>
            <a:endParaRPr kumimoji="0" lang="en-US" sz="20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3" name="cdtContent Placeholder 2 Id3"/>
          <p:cNvSpPr>
            <a:spLocks noGrp="1"/>
          </p:cNvSpPr>
          <p:nvPr>
            <p:ph sz="half" idx="1"/>
            <p:custDataLst>
              <p:tags r:id="rId3"/>
            </p:custDataLst>
          </p:nvPr>
        </p:nvSpPr>
        <p:spPr>
          <a:xfrm>
            <a:off x="627063" y="1412875"/>
            <a:ext cx="5472112" cy="4752975"/>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dtContent Placeholder 3 Id4"/>
          <p:cNvSpPr>
            <a:spLocks noGrp="1"/>
          </p:cNvSpPr>
          <p:nvPr>
            <p:ph sz="half" idx="2"/>
            <p:custDataLst>
              <p:tags r:id="rId4"/>
            </p:custDataLst>
          </p:nvPr>
        </p:nvSpPr>
        <p:spPr>
          <a:xfrm>
            <a:off x="6243638" y="1412875"/>
            <a:ext cx="5472112" cy="4752975"/>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388"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2pPr>
            <a:lvl3pPr marL="358775"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3pPr>
            <a:lvl4pPr marL="538163" marR="0" indent="-177800" algn="l" defTabSz="914400" rtl="0" eaLnBrk="1" fontAlgn="base" latinLnBrk="0" hangingPunct="1">
              <a:lnSpc>
                <a:spcPct val="110000"/>
              </a:lnSpc>
              <a:spcBef>
                <a:spcPct val="0"/>
              </a:spcBef>
              <a:spcAft>
                <a:spcPct val="0"/>
              </a:spcAft>
              <a:buClr>
                <a:srgbClr val="879BAA"/>
              </a:buClr>
              <a:buSzTx/>
              <a:buFontTx/>
              <a:buChar char="•"/>
              <a:tabLst/>
              <a:defRPr lang="de-DE" smtClean="0"/>
            </a:lvl4pPr>
            <a:lvl5pPr marL="717550" marR="0" indent="-177800" algn="l" defTabSz="914400" rtl="0" eaLnBrk="1" fontAlgn="base" latinLnBrk="0" hangingPunct="1">
              <a:lnSpc>
                <a:spcPct val="110000"/>
              </a:lnSpc>
              <a:spcBef>
                <a:spcPct val="0"/>
              </a:spcBef>
              <a:spcAft>
                <a:spcPct val="0"/>
              </a:spcAft>
              <a:buClr>
                <a:srgbClr val="879BAA"/>
              </a:buClr>
              <a:buSzTx/>
              <a:buFontTx/>
              <a:buChar char="•"/>
              <a:tabLst/>
              <a:defRPr lang="de-DE"/>
            </a:lvl5pPr>
          </a:lstStyle>
          <a:p>
            <a:pPr marL="0" marR="0" lvl="0" indent="0" algn="l" defTabSz="914400" rtl="0" eaLnBrk="1" fontAlgn="base" latinLnBrk="0" hangingPunct="1">
              <a:lnSpc>
                <a:spcPct val="110000"/>
              </a:lnSpc>
              <a:spcBef>
                <a:spcPct val="0"/>
              </a:spcBef>
              <a:spcAft>
                <a:spcPct val="0"/>
              </a:spcAft>
              <a:buClr>
                <a:srgbClr val="879BAA"/>
              </a:buClr>
              <a:buSzTx/>
              <a:buFont typeface="Arial" pitchFamily="34" charset="0"/>
              <a:buNone/>
              <a:tabLst/>
              <a:defRPr/>
            </a:pP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Textmasterformat</a:t>
            </a:r>
            <a:r>
              <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800" b="0" i="0" u="none" strike="noStrike" kern="0" cap="none" spc="0" normalizeH="0" baseline="0" noProof="0" dirty="0" err="1" smtClean="0">
                <a:ln>
                  <a:noFill/>
                </a:ln>
                <a:solidFill>
                  <a:srgbClr val="000000"/>
                </a:solidFill>
                <a:effectLst/>
                <a:uLnTx/>
                <a:uFillTx/>
                <a:latin typeface="Arial" pitchFamily="34" charset="0"/>
                <a:ea typeface="+mn-ea"/>
                <a:cs typeface="Arial" pitchFamily="34" charset="0"/>
              </a:rPr>
              <a:t>bearbeiten</a:t>
            </a:r>
            <a:endParaRPr kumimoji="0" lang="en-US" sz="1800" b="0" i="0" u="none" strike="noStrike" kern="0" cap="none" spc="0" normalizeH="0" baseline="0" noProof="0" dirty="0" smtClean="0">
              <a:ln>
                <a:noFill/>
              </a:ln>
              <a:solidFill>
                <a:srgbClr val="000000"/>
              </a:solidFill>
              <a:effectLst/>
              <a:uLnTx/>
              <a:uFillTx/>
              <a:latin typeface="Arial" pitchFamily="34" charset="0"/>
              <a:ea typeface="+mn-ea"/>
              <a:cs typeface="Arial" pitchFamily="34" charset="0"/>
            </a:endParaRP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ustDataLst>
      <p:custData r:id="rId1"/>
    </p:custDataLst>
    <p:extLst>
      <p:ext uri="{BB962C8B-B14F-4D97-AF65-F5344CB8AC3E}">
        <p14:creationId xmlns:p14="http://schemas.microsoft.com/office/powerpoint/2010/main" val="160708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smtClean="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12876"/>
            <a:ext cx="8208962" cy="2303463"/>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dtContent Placeholder 12 Id13"/>
          <p:cNvSpPr>
            <a:spLocks noGrp="1"/>
          </p:cNvSpPr>
          <p:nvPr>
            <p:ph sz="quarter" idx="13"/>
            <p:custDataLst>
              <p:tags r:id="rId4"/>
            </p:custDataLst>
          </p:nvPr>
        </p:nvSpPr>
        <p:spPr>
          <a:xfrm>
            <a:off x="627063" y="3860800"/>
            <a:ext cx="8208962" cy="2305050"/>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ustDataLst>
      <p:custData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0"/>
            <a:ext cx="12198350" cy="1268413"/>
          </a:xfrm>
        </p:spPr>
        <p:txBody>
          <a:bodyPr/>
          <a:lstStyle/>
          <a:p>
            <a:r>
              <a:rPr lang="de-DE" dirty="0" smtClean="0"/>
              <a:t>Titelmasterformat durch Klicken bearbeiten</a:t>
            </a:r>
            <a:endParaRPr lang="en-US" dirty="0"/>
          </a:p>
        </p:txBody>
      </p:sp>
      <p:sp>
        <p:nvSpPr>
          <p:cNvPr id="3" name="cdtContent Placeholder 2 Id3"/>
          <p:cNvSpPr>
            <a:spLocks noGrp="1"/>
          </p:cNvSpPr>
          <p:nvPr>
            <p:ph idx="1"/>
            <p:custDataLst>
              <p:tags r:id="rId3"/>
            </p:custDataLst>
          </p:nvPr>
        </p:nvSpPr>
        <p:spPr>
          <a:xfrm>
            <a:off x="627063" y="1412875"/>
            <a:ext cx="3600450" cy="4752975"/>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3" name="cdtContent Placeholder 12 Id13"/>
          <p:cNvSpPr>
            <a:spLocks noGrp="1"/>
          </p:cNvSpPr>
          <p:nvPr>
            <p:ph sz="quarter" idx="13"/>
            <p:custDataLst>
              <p:tags r:id="rId4"/>
            </p:custDataLst>
          </p:nvPr>
        </p:nvSpPr>
        <p:spPr>
          <a:xfrm>
            <a:off x="4370388" y="1412875"/>
            <a:ext cx="3600000" cy="4752975"/>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cdtContent Placeholder 11 Id12"/>
          <p:cNvSpPr>
            <a:spLocks noGrp="1"/>
          </p:cNvSpPr>
          <p:nvPr>
            <p:ph sz="quarter" idx="14"/>
            <p:custDataLst>
              <p:tags r:id="rId5"/>
            </p:custDataLst>
          </p:nvPr>
        </p:nvSpPr>
        <p:spPr>
          <a:xfrm>
            <a:off x="8115750" y="1412875"/>
            <a:ext cx="3600000" cy="4752975"/>
          </a:xfrm>
        </p:spPr>
        <p:txBody>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ustDataLst>
      <p:custData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9" Type="http://schemas.openxmlformats.org/officeDocument/2006/relationships/tags" Target="../tags/tag28.xml"/><Relationship Id="rId3" Type="http://schemas.openxmlformats.org/officeDocument/2006/relationships/slideLayout" Target="../slideLayouts/slideLayout3.xml"/><Relationship Id="rId21" Type="http://schemas.openxmlformats.org/officeDocument/2006/relationships/tags" Target="../tags/tag10.xml"/><Relationship Id="rId34" Type="http://schemas.openxmlformats.org/officeDocument/2006/relationships/tags" Target="../tags/tag23.xml"/><Relationship Id="rId42" Type="http://schemas.openxmlformats.org/officeDocument/2006/relationships/tags" Target="../tags/tag31.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29" Type="http://schemas.openxmlformats.org/officeDocument/2006/relationships/tags" Target="../tags/tag18.xml"/><Relationship Id="rId41" Type="http://schemas.openxmlformats.org/officeDocument/2006/relationships/tags" Target="../tags/tag3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32" Type="http://schemas.openxmlformats.org/officeDocument/2006/relationships/tags" Target="../tags/tag21.xml"/><Relationship Id="rId37" Type="http://schemas.openxmlformats.org/officeDocument/2006/relationships/tags" Target="../tags/tag26.xml"/><Relationship Id="rId40" Type="http://schemas.openxmlformats.org/officeDocument/2006/relationships/tags" Target="../tags/tag29.xml"/><Relationship Id="rId45"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10.xml"/><Relationship Id="rId19" Type="http://schemas.openxmlformats.org/officeDocument/2006/relationships/tags" Target="../tags/tag8.xml"/><Relationship Id="rId31" Type="http://schemas.openxmlformats.org/officeDocument/2006/relationships/tags" Target="../tags/tag20.xml"/><Relationship Id="rId44" Type="http://schemas.openxmlformats.org/officeDocument/2006/relationships/tags" Target="../tags/tag3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 Id="rId43" Type="http://schemas.openxmlformats.org/officeDocument/2006/relationships/tags" Target="../tags/tag3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tags" Target="../tags/tag77.xml"/><Relationship Id="rId26" Type="http://schemas.openxmlformats.org/officeDocument/2006/relationships/tags" Target="../tags/tag85.xml"/><Relationship Id="rId39" Type="http://schemas.openxmlformats.org/officeDocument/2006/relationships/oleObject" Target="../embeddings/oleObject1.bin"/><Relationship Id="rId3" Type="http://schemas.openxmlformats.org/officeDocument/2006/relationships/slideLayout" Target="../slideLayouts/slideLayout14.xml"/><Relationship Id="rId21" Type="http://schemas.openxmlformats.org/officeDocument/2006/relationships/tags" Target="../tags/tag80.xml"/><Relationship Id="rId34" Type="http://schemas.openxmlformats.org/officeDocument/2006/relationships/tags" Target="../tags/tag93.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5" Type="http://schemas.openxmlformats.org/officeDocument/2006/relationships/tags" Target="../tags/tag84.xml"/><Relationship Id="rId33" Type="http://schemas.openxmlformats.org/officeDocument/2006/relationships/tags" Target="../tags/tag92.xml"/><Relationship Id="rId38" Type="http://schemas.openxmlformats.org/officeDocument/2006/relationships/tags" Target="../tags/tag97.xml"/><Relationship Id="rId2" Type="http://schemas.openxmlformats.org/officeDocument/2006/relationships/slideLayout" Target="../slideLayouts/slideLayout13.xml"/><Relationship Id="rId16" Type="http://schemas.openxmlformats.org/officeDocument/2006/relationships/tags" Target="../tags/tag75.xml"/><Relationship Id="rId20" Type="http://schemas.openxmlformats.org/officeDocument/2006/relationships/tags" Target="../tags/tag79.xml"/><Relationship Id="rId29" Type="http://schemas.openxmlformats.org/officeDocument/2006/relationships/tags" Target="../tags/tag88.xml"/><Relationship Id="rId41"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tags" Target="../tags/tag83.xml"/><Relationship Id="rId32" Type="http://schemas.openxmlformats.org/officeDocument/2006/relationships/tags" Target="../tags/tag91.xml"/><Relationship Id="rId37" Type="http://schemas.openxmlformats.org/officeDocument/2006/relationships/tags" Target="../tags/tag96.xml"/><Relationship Id="rId40" Type="http://schemas.openxmlformats.org/officeDocument/2006/relationships/image" Target="../media/image5.emf"/><Relationship Id="rId5" Type="http://schemas.openxmlformats.org/officeDocument/2006/relationships/vmlDrawing" Target="../drawings/vmlDrawing1.vml"/><Relationship Id="rId15" Type="http://schemas.openxmlformats.org/officeDocument/2006/relationships/tags" Target="../tags/tag74.xml"/><Relationship Id="rId23" Type="http://schemas.openxmlformats.org/officeDocument/2006/relationships/tags" Target="../tags/tag82.xml"/><Relationship Id="rId28" Type="http://schemas.openxmlformats.org/officeDocument/2006/relationships/tags" Target="../tags/tag87.xml"/><Relationship Id="rId36" Type="http://schemas.openxmlformats.org/officeDocument/2006/relationships/tags" Target="../tags/tag95.xml"/><Relationship Id="rId10" Type="http://schemas.openxmlformats.org/officeDocument/2006/relationships/tags" Target="../tags/tag69.xml"/><Relationship Id="rId19" Type="http://schemas.openxmlformats.org/officeDocument/2006/relationships/tags" Target="../tags/tag78.xml"/><Relationship Id="rId31" Type="http://schemas.openxmlformats.org/officeDocument/2006/relationships/tags" Target="../tags/tag90.xml"/><Relationship Id="rId4" Type="http://schemas.openxmlformats.org/officeDocument/2006/relationships/theme" Target="../theme/theme2.xml"/><Relationship Id="rId9" Type="http://schemas.openxmlformats.org/officeDocument/2006/relationships/tags" Target="../tags/tag68.xml"/><Relationship Id="rId14" Type="http://schemas.openxmlformats.org/officeDocument/2006/relationships/tags" Target="../tags/tag73.xml"/><Relationship Id="rId22" Type="http://schemas.openxmlformats.org/officeDocument/2006/relationships/tags" Target="../tags/tag81.xml"/><Relationship Id="rId27" Type="http://schemas.openxmlformats.org/officeDocument/2006/relationships/tags" Target="../tags/tag86.xml"/><Relationship Id="rId30" Type="http://schemas.openxmlformats.org/officeDocument/2006/relationships/tags" Target="../tags/tag89.xml"/><Relationship Id="rId35" Type="http://schemas.openxmlformats.org/officeDocument/2006/relationships/tags" Target="../tags/tag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5" name="cdtRectangle 12 Id15"/>
          <p:cNvSpPr>
            <a:spLocks noChangeArrowheads="1"/>
          </p:cNvSpPr>
          <p:nvPr userDrawn="1">
            <p:custDataLst>
              <p:tags r:id="rId13"/>
            </p:custDataLst>
          </p:nvPr>
        </p:nvSpPr>
        <p:spPr bwMode="gray">
          <a:xfrm>
            <a:off x="0" y="0"/>
            <a:ext cx="12198350" cy="1268413"/>
          </a:xfrm>
          <a:prstGeom prst="rect">
            <a:avLst/>
          </a:prstGeom>
          <a:solidFill>
            <a:schemeClr val="lt2"/>
          </a:solidFill>
          <a:ln w="9525">
            <a:noFill/>
            <a:miter lim="800000"/>
            <a:headEnd/>
            <a:tailEnd/>
          </a:ln>
          <a:effectLst/>
        </p:spPr>
        <p:txBody>
          <a:bodyPr wrap="none" anchor="ctr">
            <a:noAutofit/>
          </a:bodyPr>
          <a:lstStyle/>
          <a:p>
            <a:endParaRPr lang="en-US"/>
          </a:p>
        </p:txBody>
      </p:sp>
      <p:sp>
        <p:nvSpPr>
          <p:cNvPr id="3078" name="cdtRectangle 115 Id3078"/>
          <p:cNvSpPr>
            <a:spLocks noGrp="1" noChangeArrowheads="1"/>
          </p:cNvSpPr>
          <p:nvPr>
            <p:ph type="title"/>
            <p:custDataLst>
              <p:tags r:id="rId14"/>
            </p:custDataLst>
          </p:nvPr>
        </p:nvSpPr>
        <p:spPr bwMode="auto">
          <a:xfrm>
            <a:off x="0" y="0"/>
            <a:ext cx="12198350" cy="1268413"/>
          </a:xfrm>
          <a:prstGeom prst="rect">
            <a:avLst/>
          </a:prstGeom>
          <a:noFill/>
          <a:ln w="9525">
            <a:noFill/>
            <a:miter lim="800000"/>
            <a:headEnd/>
            <a:tailEnd/>
          </a:ln>
        </p:spPr>
        <p:txBody>
          <a:bodyPr vert="horz" wrap="square" lIns="626400" tIns="396000" rIns="2124000" bIns="234000" numCol="1" anchor="b" anchorCtr="0" compatLnSpc="1">
            <a:prstTxWarp prst="textNoShape">
              <a:avLst/>
            </a:prstTxWarp>
          </a:bodyPr>
          <a:lstStyle/>
          <a:p>
            <a:pPr lvl="0"/>
            <a:r>
              <a:rPr lang="en-US" smtClean="0"/>
              <a:t>Titelmasterformat durch Klicken bearbeiten</a:t>
            </a:r>
            <a:endParaRPr lang="en-US" dirty="0" smtClean="0"/>
          </a:p>
        </p:txBody>
      </p:sp>
      <p:sp>
        <p:nvSpPr>
          <p:cNvPr id="3079" name="cdtRectangle 116 Id3079"/>
          <p:cNvSpPr>
            <a:spLocks noGrp="1" noChangeArrowheads="1"/>
          </p:cNvSpPr>
          <p:nvPr>
            <p:ph type="body" idx="1"/>
            <p:custDataLst>
              <p:tags r:id="rId15"/>
            </p:custDataLst>
          </p:nvPr>
        </p:nvSpPr>
        <p:spPr bwMode="auto">
          <a:xfrm>
            <a:off x="627063" y="1412875"/>
            <a:ext cx="8208962" cy="4752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err="1" smtClean="0"/>
              <a:t>Textmasterformat</a:t>
            </a:r>
            <a:r>
              <a:rPr lang="en-US" dirty="0" smtClean="0"/>
              <a:t> </a:t>
            </a:r>
            <a:r>
              <a:rPr lang="en-US" dirty="0" err="1" smtClean="0"/>
              <a:t>bearbeiten</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 name="cdtPicture 10 Id10" descr="SIE_Logo_Layer_Petrol_RGB_A3_76mm.wmf"/>
          <p:cNvPicPr>
            <a:picLocks noChangeAspect="1"/>
          </p:cNvPicPr>
          <p:nvPr userDrawn="1">
            <p:custDataLst>
              <p:tags r:id="rId16"/>
            </p:custDataLst>
          </p:nvPr>
        </p:nvPicPr>
        <p:blipFill>
          <a:blip r:embed="rId45"/>
          <a:stretch>
            <a:fillRect/>
          </a:stretch>
        </p:blipFill>
        <p:spPr>
          <a:xfrm>
            <a:off x="10275750" y="0"/>
            <a:ext cx="1440000" cy="806529"/>
          </a:xfrm>
          <a:prstGeom prst="rect">
            <a:avLst/>
          </a:prstGeom>
        </p:spPr>
      </p:pic>
      <p:sp>
        <p:nvSpPr>
          <p:cNvPr id="16" name="cdtText Box 133 Id16"/>
          <p:cNvSpPr txBox="1">
            <a:spLocks noChangeArrowheads="1"/>
          </p:cNvSpPr>
          <p:nvPr userDrawn="1">
            <p:custDataLst>
              <p:tags r:id="rId17"/>
            </p:custDataLst>
          </p:nvPr>
        </p:nvSpPr>
        <p:spPr bwMode="auto">
          <a:xfrm>
            <a:off x="0" y="6165850"/>
            <a:ext cx="12198350" cy="431800"/>
          </a:xfrm>
          <a:prstGeom prst="rect">
            <a:avLst/>
          </a:prstGeom>
          <a:noFill/>
          <a:ln w="9525">
            <a:noFill/>
            <a:miter lim="800000"/>
            <a:headEnd/>
            <a:tailEnd/>
          </a:ln>
          <a:effectLst/>
        </p:spPr>
        <p:txBody>
          <a:bodyPr lIns="626400" tIns="144000" rIns="3211200" bIns="0" anchor="ctr"/>
          <a:lstStyle/>
          <a:p>
            <a:r>
              <a:rPr lang="en-US" sz="1000" b="1" dirty="0" smtClean="0">
                <a:solidFill>
                  <a:srgbClr val="879BAA"/>
                </a:solidFill>
              </a:rPr>
              <a:t>Unrestricted © Siemens AG 2014</a:t>
            </a:r>
            <a:endParaRPr lang="en-US" sz="1000" b="1" dirty="0">
              <a:solidFill>
                <a:srgbClr val="879BAA"/>
              </a:solidFill>
            </a:endParaRPr>
          </a:p>
        </p:txBody>
      </p:sp>
      <p:sp>
        <p:nvSpPr>
          <p:cNvPr id="17" name="cdtTextBox 12 Id17"/>
          <p:cNvSpPr txBox="1"/>
          <p:nvPr userDrawn="1">
            <p:custDataLst>
              <p:tags r:id="rId18"/>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en-US" sz="1000" noProof="0" dirty="0" smtClean="0">
                <a:solidFill>
                  <a:srgbClr val="000000"/>
                </a:solidFill>
              </a:rPr>
              <a:t>12.Nov.</a:t>
            </a:r>
            <a:r>
              <a:rPr lang="en-US" sz="1000" baseline="0" noProof="0" dirty="0" smtClean="0">
                <a:solidFill>
                  <a:srgbClr val="000000"/>
                </a:solidFill>
              </a:rPr>
              <a:t> 2014</a:t>
            </a:r>
            <a:endParaRPr lang="en-US" sz="1000" noProof="0" dirty="0" smtClean="0">
              <a:solidFill>
                <a:srgbClr val="000000"/>
              </a:solidFill>
            </a:endParaRPr>
          </a:p>
        </p:txBody>
      </p:sp>
      <p:sp>
        <p:nvSpPr>
          <p:cNvPr id="18" name="cdtTextBox 11 Id18"/>
          <p:cNvSpPr txBox="1"/>
          <p:nvPr userDrawn="1">
            <p:custDataLst>
              <p:tags r:id="rId19"/>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en-US" sz="1000" noProof="0" dirty="0" smtClean="0">
                <a:solidFill>
                  <a:srgbClr val="000000"/>
                </a:solidFill>
              </a:rPr>
              <a:t>Page </a:t>
            </a:r>
            <a:fld id="{91E7552C-A157-4A4F-8E99-698C0325FC94}" type="slidenum">
              <a:rPr lang="en-US" sz="1000" noProof="0" smtClean="0">
                <a:solidFill>
                  <a:srgbClr val="000000"/>
                </a:solidFill>
              </a:rPr>
              <a:pPr>
                <a:lnSpc>
                  <a:spcPct val="110000"/>
                </a:lnSpc>
                <a:spcBef>
                  <a:spcPts val="0"/>
                </a:spcBef>
              </a:pPr>
              <a:t>‹Nr.›</a:t>
            </a:fld>
            <a:endParaRPr lang="en-US" sz="1000" noProof="0" dirty="0" smtClean="0">
              <a:solidFill>
                <a:srgbClr val="000000"/>
              </a:solidFill>
            </a:endParaRPr>
          </a:p>
        </p:txBody>
      </p:sp>
      <p:sp>
        <p:nvSpPr>
          <p:cNvPr id="19" name="cdtTextBox 13 Id19"/>
          <p:cNvSpPr txBox="1"/>
          <p:nvPr userDrawn="1">
            <p:custDataLst>
              <p:tags r:id="rId20"/>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en-US" sz="1000" noProof="0" dirty="0" smtClean="0">
                <a:solidFill>
                  <a:srgbClr val="000000"/>
                </a:solidFill>
              </a:rPr>
              <a:t>Bernhard</a:t>
            </a:r>
            <a:r>
              <a:rPr lang="en-US" sz="1000" baseline="0" noProof="0" dirty="0" smtClean="0">
                <a:solidFill>
                  <a:srgbClr val="000000"/>
                </a:solidFill>
              </a:rPr>
              <a:t> Calmer / Business Development Healthcare IT</a:t>
            </a:r>
            <a:endParaRPr lang="en-US" sz="1000" noProof="0" dirty="0" smtClean="0">
              <a:solidFill>
                <a:srgbClr val="000000"/>
              </a:solidFill>
            </a:endParaRPr>
          </a:p>
        </p:txBody>
      </p:sp>
      <p:sp>
        <p:nvSpPr>
          <p:cNvPr id="20" name="cdtText Box 101 Id20"/>
          <p:cNvSpPr txBox="1">
            <a:spLocks noChangeArrowheads="1"/>
          </p:cNvSpPr>
          <p:nvPr userDrawn="1">
            <p:custDataLst>
              <p:tags r:id="rId21"/>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en-US" sz="1100" b="1" dirty="0">
              <a:solidFill>
                <a:srgbClr val="990000"/>
              </a:solidFill>
            </a:endParaRPr>
          </a:p>
        </p:txBody>
      </p:sp>
      <p:cxnSp>
        <p:nvCxnSpPr>
          <p:cNvPr id="3072" name="cdtMasterTags_CL1 Id3072"/>
          <p:cNvCxnSpPr/>
          <p:nvPr userDrawn="1">
            <p:custDataLst>
              <p:tags r:id="rId2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userDrawn="1">
            <p:custDataLst>
              <p:tags r:id="rId2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userDrawn="1">
            <p:custDataLst>
              <p:tags r:id="rId2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userDrawn="1">
            <p:custDataLst>
              <p:tags r:id="rId2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userDrawn="1">
            <p:custDataLst>
              <p:tags r:id="rId2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userDrawn="1">
            <p:custDataLst>
              <p:tags r:id="rId2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userDrawn="1">
            <p:custDataLst>
              <p:tags r:id="rId2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userDrawn="1">
            <p:custDataLst>
              <p:tags r:id="rId2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userDrawn="1">
            <p:custDataLst>
              <p:tags r:id="rId3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userDrawn="1">
            <p:custDataLst>
              <p:tags r:id="rId3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userDrawn="1">
            <p:custDataLst>
              <p:tags r:id="rId3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userDrawn="1">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userDrawn="1">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userDrawn="1">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userDrawn="1">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userDrawn="1">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userDrawn="1">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userDrawn="1">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userDrawn="1">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userDrawn="1">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userDrawn="1">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userDrawn="1">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userDrawn="1">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95" r:id="rId4"/>
    <p:sldLayoutId id="2147483715" r:id="rId5"/>
    <p:sldLayoutId id="2147483670" r:id="rId6"/>
    <p:sldLayoutId id="2147483696" r:id="rId7"/>
    <p:sldLayoutId id="2147483683" r:id="rId8"/>
    <p:sldLayoutId id="2147483681" r:id="rId9"/>
    <p:sldLayoutId id="2147483697" r:id="rId10"/>
    <p:sldLayoutId id="2147483714" r:id="rId11"/>
  </p:sldLayoutIdLst>
  <p:timing>
    <p:tnLst>
      <p:par>
        <p:cTn id="1" dur="indefinite" restart="never" nodeType="tmRoot"/>
      </p:par>
    </p:tnLst>
  </p:timing>
  <p:hf sldNum="0" hdr="0" ftr="0" dt="0"/>
  <p:txStyles>
    <p:titleStyle>
      <a:lvl1pPr algn="l" rtl="0" fontAlgn="base">
        <a:spcBef>
          <a:spcPct val="0"/>
        </a:spcBef>
        <a:spcAft>
          <a:spcPct val="0"/>
        </a:spcAft>
        <a:defRPr sz="2000" b="1">
          <a:solidFill>
            <a:schemeClr val="dk2"/>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6"/>
            </p:custDataLst>
            <p:extLst>
              <p:ext uri="{D42A27DB-BD31-4B8C-83A1-F6EECF244321}">
                <p14:modId xmlns:p14="http://schemas.microsoft.com/office/powerpoint/2010/main" val="4170970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39" imgW="360" imgH="360" progId="">
                  <p:embed/>
                </p:oleObj>
              </mc:Choice>
              <mc:Fallback>
                <p:oleObj name="think-cell Slide" r:id="rId39" imgW="360" imgH="360" progId="">
                  <p:embed/>
                  <p:pic>
                    <p:nvPicPr>
                      <p:cNvPr id="0" name="Picture 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dtRectangle 12 Id15"/>
          <p:cNvSpPr>
            <a:spLocks noChangeArrowheads="1"/>
          </p:cNvSpPr>
          <p:nvPr userDrawn="1">
            <p:custDataLst>
              <p:tags r:id="rId7"/>
            </p:custDataLst>
          </p:nvPr>
        </p:nvSpPr>
        <p:spPr bwMode="gray">
          <a:xfrm>
            <a:off x="0" y="0"/>
            <a:ext cx="12198350" cy="1268413"/>
          </a:xfrm>
          <a:prstGeom prst="rect">
            <a:avLst/>
          </a:prstGeom>
          <a:solidFill>
            <a:schemeClr val="lt2"/>
          </a:solidFill>
          <a:ln w="9525">
            <a:noFill/>
            <a:miter lim="800000"/>
            <a:headEnd/>
            <a:tailEnd/>
          </a:ln>
          <a:effectLst/>
        </p:spPr>
        <p:txBody>
          <a:bodyPr wrap="none" anchor="ctr">
            <a:noAutofit/>
          </a:bodyPr>
          <a:lstStyle/>
          <a:p>
            <a:endParaRPr lang="de-DE">
              <a:solidFill>
                <a:srgbClr val="ADBECB"/>
              </a:solidFill>
            </a:endParaRPr>
          </a:p>
        </p:txBody>
      </p:sp>
      <p:sp>
        <p:nvSpPr>
          <p:cNvPr id="3078" name="cdtRectangle 115 Id3078"/>
          <p:cNvSpPr>
            <a:spLocks noGrp="1" noChangeArrowheads="1"/>
          </p:cNvSpPr>
          <p:nvPr>
            <p:ph type="title"/>
            <p:custDataLst>
              <p:tags r:id="rId8"/>
            </p:custDataLst>
          </p:nvPr>
        </p:nvSpPr>
        <p:spPr bwMode="auto">
          <a:xfrm>
            <a:off x="0" y="0"/>
            <a:ext cx="12198350" cy="1268413"/>
          </a:xfrm>
          <a:prstGeom prst="rect">
            <a:avLst/>
          </a:prstGeom>
          <a:noFill/>
          <a:ln w="9525">
            <a:noFill/>
            <a:miter lim="800000"/>
            <a:headEnd/>
            <a:tailEnd/>
          </a:ln>
        </p:spPr>
        <p:txBody>
          <a:bodyPr vert="horz" wrap="square" lIns="626400" tIns="396000" rIns="2124000" bIns="234000" numCol="1" anchor="b" anchorCtr="0" compatLnSpc="1">
            <a:prstTxWarp prst="textNoShape">
              <a:avLst/>
            </a:prstTxWarp>
          </a:bodyPr>
          <a:lstStyle/>
          <a:p>
            <a:pPr lvl="0"/>
            <a:r>
              <a:rPr lang="en-GB" dirty="0" smtClean="0"/>
              <a:t>Click to add core message of slide</a:t>
            </a:r>
            <a:endParaRPr lang="de-DE" dirty="0" smtClean="0"/>
          </a:p>
        </p:txBody>
      </p:sp>
      <p:sp>
        <p:nvSpPr>
          <p:cNvPr id="3079" name="cdtRectangle 116 Id3079"/>
          <p:cNvSpPr>
            <a:spLocks noGrp="1" noChangeArrowheads="1"/>
          </p:cNvSpPr>
          <p:nvPr>
            <p:ph type="body" idx="1"/>
            <p:custDataLst>
              <p:tags r:id="rId9"/>
            </p:custDataLst>
          </p:nvPr>
        </p:nvSpPr>
        <p:spPr bwMode="auto">
          <a:xfrm>
            <a:off x="627063" y="1412875"/>
            <a:ext cx="8208962" cy="118494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pic>
        <p:nvPicPr>
          <p:cNvPr id="10" name="cdtPicture 10 Id10" descr="SIE_Logo_Layer_Petrol_RGB_A3_76mm.wmf"/>
          <p:cNvPicPr>
            <a:picLocks noChangeAspect="1"/>
          </p:cNvPicPr>
          <p:nvPr userDrawn="1">
            <p:custDataLst>
              <p:tags r:id="rId10"/>
            </p:custDataLst>
          </p:nvPr>
        </p:nvPicPr>
        <p:blipFill>
          <a:blip r:embed="rId41"/>
          <a:stretch>
            <a:fillRect/>
          </a:stretch>
        </p:blipFill>
        <p:spPr>
          <a:xfrm>
            <a:off x="10275750" y="0"/>
            <a:ext cx="1440000" cy="806529"/>
          </a:xfrm>
          <a:prstGeom prst="rect">
            <a:avLst/>
          </a:prstGeom>
        </p:spPr>
      </p:pic>
      <p:sp>
        <p:nvSpPr>
          <p:cNvPr id="16" name="cdtText Box 133 Id16"/>
          <p:cNvSpPr txBox="1">
            <a:spLocks noChangeArrowheads="1"/>
          </p:cNvSpPr>
          <p:nvPr userDrawn="1">
            <p:custDataLst>
              <p:tags r:id="rId11"/>
            </p:custDataLst>
          </p:nvPr>
        </p:nvSpPr>
        <p:spPr bwMode="auto">
          <a:xfrm>
            <a:off x="5086178" y="6598800"/>
            <a:ext cx="6629572" cy="259200"/>
          </a:xfrm>
          <a:prstGeom prst="rect">
            <a:avLst/>
          </a:prstGeom>
          <a:noFill/>
          <a:ln w="9525">
            <a:noFill/>
            <a:miter lim="800000"/>
            <a:headEnd/>
            <a:tailEnd/>
          </a:ln>
          <a:effectLst/>
        </p:spPr>
        <p:txBody>
          <a:bodyPr lIns="0" tIns="0" rIns="0" bIns="0" anchor="t" anchorCtr="0"/>
          <a:lstStyle/>
          <a:p>
            <a:pPr algn="r"/>
            <a:r>
              <a:rPr lang="de-DE" sz="1000" b="1" dirty="0" err="1" smtClean="0">
                <a:solidFill>
                  <a:srgbClr val="879BAA"/>
                </a:solidFill>
              </a:rPr>
              <a:t>Restricted</a:t>
            </a:r>
            <a:r>
              <a:rPr lang="de-DE" sz="1000" b="1" dirty="0" smtClean="0">
                <a:solidFill>
                  <a:srgbClr val="879BAA"/>
                </a:solidFill>
              </a:rPr>
              <a:t> © </a:t>
            </a:r>
            <a:r>
              <a:rPr lang="de-DE" sz="1000" b="1" dirty="0">
                <a:solidFill>
                  <a:srgbClr val="879BAA"/>
                </a:solidFill>
              </a:rPr>
              <a:t>Siemens AG </a:t>
            </a:r>
            <a:r>
              <a:rPr lang="de-DE" sz="1000" b="1" dirty="0" smtClean="0">
                <a:solidFill>
                  <a:srgbClr val="879BAA"/>
                </a:solidFill>
              </a:rPr>
              <a:t>2014. All </a:t>
            </a:r>
            <a:r>
              <a:rPr lang="de-DE" sz="1000" b="1" dirty="0" err="1" smtClean="0">
                <a:solidFill>
                  <a:srgbClr val="879BAA"/>
                </a:solidFill>
              </a:rPr>
              <a:t>rights</a:t>
            </a:r>
            <a:r>
              <a:rPr lang="de-DE" sz="1000" b="1" dirty="0" smtClean="0">
                <a:solidFill>
                  <a:srgbClr val="879BAA"/>
                </a:solidFill>
              </a:rPr>
              <a:t> </a:t>
            </a:r>
            <a:r>
              <a:rPr lang="de-DE" sz="1000" b="1" dirty="0" err="1" smtClean="0">
                <a:solidFill>
                  <a:srgbClr val="879BAA"/>
                </a:solidFill>
              </a:rPr>
              <a:t>reserved</a:t>
            </a:r>
            <a:endParaRPr lang="de-DE" sz="1000" b="1" dirty="0">
              <a:solidFill>
                <a:srgbClr val="879BAA"/>
              </a:solidFill>
            </a:endParaRPr>
          </a:p>
        </p:txBody>
      </p:sp>
      <p:sp>
        <p:nvSpPr>
          <p:cNvPr id="17" name="cdtTextBox 12 Id17"/>
          <p:cNvSpPr txBox="1"/>
          <p:nvPr userDrawn="1">
            <p:custDataLst>
              <p:tags r:id="rId12"/>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en-US" sz="1000" dirty="0" smtClean="0">
                <a:solidFill>
                  <a:srgbClr val="000000"/>
                </a:solidFill>
              </a:rPr>
              <a:t>2014-09-17</a:t>
            </a:r>
            <a:endParaRPr lang="de-DE" sz="1000" dirty="0" smtClean="0">
              <a:solidFill>
                <a:srgbClr val="000000"/>
              </a:solidFill>
            </a:endParaRPr>
          </a:p>
        </p:txBody>
      </p:sp>
      <p:sp>
        <p:nvSpPr>
          <p:cNvPr id="18" name="cdtTextBox 11 Id18"/>
          <p:cNvSpPr txBox="1"/>
          <p:nvPr userDrawn="1">
            <p:custDataLst>
              <p:tags r:id="rId13"/>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dirty="0" smtClean="0">
                <a:solidFill>
                  <a:srgbClr val="000000"/>
                </a:solidFill>
              </a:rPr>
              <a:t>Page </a:t>
            </a:r>
            <a:fld id="{91E7552C-A157-4A4F-8E99-698C0325FC94}" type="slidenum">
              <a:rPr lang="de-DE" sz="1000" smtClean="0">
                <a:solidFill>
                  <a:srgbClr val="000000"/>
                </a:solidFill>
              </a:rPr>
              <a:pPr>
                <a:lnSpc>
                  <a:spcPct val="110000"/>
                </a:lnSpc>
                <a:spcBef>
                  <a:spcPts val="0"/>
                </a:spcBef>
              </a:pPr>
              <a:t>‹Nr.›</a:t>
            </a:fld>
            <a:endParaRPr lang="de-DE" sz="1000" dirty="0" smtClean="0">
              <a:solidFill>
                <a:srgbClr val="000000"/>
              </a:solidFill>
            </a:endParaRPr>
          </a:p>
        </p:txBody>
      </p:sp>
      <p:sp>
        <p:nvSpPr>
          <p:cNvPr id="19" name="cdtTextBox 13 Id19"/>
          <p:cNvSpPr txBox="1"/>
          <p:nvPr userDrawn="1">
            <p:custDataLst>
              <p:tags r:id="rId14"/>
            </p:custDataLst>
          </p:nvPr>
        </p:nvSpPr>
        <p:spPr>
          <a:xfrm>
            <a:off x="3787765" y="6597650"/>
            <a:ext cx="2455873" cy="260350"/>
          </a:xfrm>
          <a:prstGeom prst="rect">
            <a:avLst/>
          </a:prstGeom>
          <a:noFill/>
        </p:spPr>
        <p:txBody>
          <a:bodyPr wrap="square" lIns="0" tIns="0" rIns="482400" bIns="115200" rtlCol="0">
            <a:noAutofit/>
          </a:bodyPr>
          <a:lstStyle/>
          <a:p>
            <a:pPr>
              <a:lnSpc>
                <a:spcPct val="110000"/>
              </a:lnSpc>
              <a:spcBef>
                <a:spcPts val="0"/>
              </a:spcBef>
            </a:pPr>
            <a:r>
              <a:rPr lang="de-DE" sz="1000" dirty="0" smtClean="0">
                <a:solidFill>
                  <a:srgbClr val="000000"/>
                </a:solidFill>
              </a:rPr>
              <a:t>Corporate Technology</a:t>
            </a:r>
          </a:p>
        </p:txBody>
      </p:sp>
      <p:sp>
        <p:nvSpPr>
          <p:cNvPr id="20" name="cdtText Box 101 Id20"/>
          <p:cNvSpPr txBox="1">
            <a:spLocks noChangeArrowheads="1"/>
          </p:cNvSpPr>
          <p:nvPr userDrawn="1">
            <p:custDataLst>
              <p:tags r:id="rId15"/>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endParaRPr lang="de-DE" sz="1100" b="1" dirty="0">
              <a:solidFill>
                <a:srgbClr val="990000"/>
              </a:solidFill>
            </a:endParaRPr>
          </a:p>
        </p:txBody>
      </p:sp>
      <p:cxnSp>
        <p:nvCxnSpPr>
          <p:cNvPr id="2" name="cdtMasterTags_CL1 Id2"/>
          <p:cNvCxnSpPr/>
          <p:nvPr userDrawn="1">
            <p:custDataLst>
              <p:tags r:id="rId1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 name="cdtMasterTags_CL2 Id3"/>
          <p:cNvCxnSpPr/>
          <p:nvPr userDrawn="1">
            <p:custDataLst>
              <p:tags r:id="rId1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 name="cdtMasterTags_CL3 Id4"/>
          <p:cNvCxnSpPr/>
          <p:nvPr userDrawn="1">
            <p:custDataLst>
              <p:tags r:id="rId1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 name="cdtMasterTags_CL4 Id5"/>
          <p:cNvCxnSpPr/>
          <p:nvPr userDrawn="1">
            <p:custDataLst>
              <p:tags r:id="rId1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cdtMasterTags_CL5 Id6"/>
          <p:cNvCxnSpPr/>
          <p:nvPr userDrawn="1">
            <p:custDataLst>
              <p:tags r:id="rId2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cdtMasterTags_CL6 Id8"/>
          <p:cNvCxnSpPr/>
          <p:nvPr userDrawn="1">
            <p:custDataLst>
              <p:tags r:id="rId2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cdtMasterTags_CL7 Id21"/>
          <p:cNvCxnSpPr/>
          <p:nvPr userDrawn="1">
            <p:custDataLst>
              <p:tags r:id="rId2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cdtMasterTags_CL8 Id22"/>
          <p:cNvCxnSpPr/>
          <p:nvPr userDrawn="1">
            <p:custDataLst>
              <p:tags r:id="rId2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cdtMasterTags_CL9 Id23"/>
          <p:cNvCxnSpPr/>
          <p:nvPr userDrawn="1">
            <p:custDataLst>
              <p:tags r:id="rId2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cdtMasterTags_CL10 Id24"/>
          <p:cNvCxnSpPr/>
          <p:nvPr userDrawn="1">
            <p:custDataLst>
              <p:tags r:id="rId2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cdtMasterTags_CL11 Id25"/>
          <p:cNvCxnSpPr/>
          <p:nvPr userDrawn="1">
            <p:custDataLst>
              <p:tags r:id="rId2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cdtMasterTags_CL12 Id26"/>
          <p:cNvCxnSpPr/>
          <p:nvPr userDrawn="1">
            <p:custDataLst>
              <p:tags r:id="rId2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cdtMasterTags_CL13 Id27"/>
          <p:cNvCxnSpPr/>
          <p:nvPr userDrawn="1">
            <p:custDataLst>
              <p:tags r:id="rId2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cdtMasterTags_CL14 Id28"/>
          <p:cNvCxnSpPr/>
          <p:nvPr userDrawn="1">
            <p:custDataLst>
              <p:tags r:id="rId2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cdtMasterTags_CL15 Id29"/>
          <p:cNvCxnSpPr/>
          <p:nvPr userDrawn="1">
            <p:custDataLst>
              <p:tags r:id="rId3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cdtMasterTags_CL16 Id30"/>
          <p:cNvCxnSpPr/>
          <p:nvPr userDrawn="1">
            <p:custDataLst>
              <p:tags r:id="rId3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 name="cdtMasterTags_CL17 Id31"/>
          <p:cNvCxnSpPr/>
          <p:nvPr userDrawn="1">
            <p:custDataLst>
              <p:tags r:id="rId3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2" name="cdtMasterTags_CL18 Id3072"/>
          <p:cNvCxnSpPr/>
          <p:nvPr userDrawn="1">
            <p:custDataLst>
              <p:tags r:id="rId3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19 Id3073"/>
          <p:cNvCxnSpPr/>
          <p:nvPr userDrawn="1">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20 Id3074"/>
          <p:cNvCxnSpPr/>
          <p:nvPr userDrawn="1">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21 Id3075"/>
          <p:cNvCxnSpPr/>
          <p:nvPr userDrawn="1">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22 Id3076"/>
          <p:cNvCxnSpPr/>
          <p:nvPr userDrawn="1">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
          <p:cNvCxnSpPr/>
          <p:nvPr userDrawn="1">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timing>
    <p:tnLst>
      <p:par>
        <p:cTn id="1" dur="indefinite" restart="never" nodeType="tmRoot"/>
      </p:par>
    </p:tnLst>
  </p:timing>
  <p:hf sldNum="0" hdr="0" ftr="0" dt="0"/>
  <p:txStyles>
    <p:titleStyle>
      <a:lvl1pPr algn="l" rtl="0" fontAlgn="base">
        <a:spcBef>
          <a:spcPct val="0"/>
        </a:spcBef>
        <a:spcAft>
          <a:spcPct val="0"/>
        </a:spcAft>
        <a:defRPr sz="2000" b="1">
          <a:solidFill>
            <a:schemeClr val="dk2"/>
          </a:solidFill>
          <a:latin typeface="Arial" pitchFamily="34" charset="0"/>
          <a:ea typeface="+mj-ea"/>
          <a:cs typeface="Arial" pitchFamily="34" charset="0"/>
        </a:defRPr>
      </a:lvl1pPr>
      <a:lvl2pPr algn="l" rtl="0" fontAlgn="base">
        <a:spcBef>
          <a:spcPct val="0"/>
        </a:spcBef>
        <a:spcAft>
          <a:spcPct val="0"/>
        </a:spcAft>
        <a:defRPr sz="2000" b="1">
          <a:solidFill>
            <a:schemeClr val="tx1"/>
          </a:solidFill>
          <a:latin typeface="Arial" charset="0"/>
          <a:ea typeface="ＭＳ Ｐゴシック" charset="-128"/>
        </a:defRPr>
      </a:lvl2pPr>
      <a:lvl3pPr algn="l" rtl="0" fontAlgn="base">
        <a:spcBef>
          <a:spcPct val="0"/>
        </a:spcBef>
        <a:spcAft>
          <a:spcPct val="0"/>
        </a:spcAft>
        <a:defRPr sz="2000" b="1">
          <a:solidFill>
            <a:schemeClr val="tx1"/>
          </a:solidFill>
          <a:latin typeface="Arial" charset="0"/>
          <a:ea typeface="ＭＳ Ｐゴシック" charset="-128"/>
        </a:defRPr>
      </a:lvl3pPr>
      <a:lvl4pPr algn="l" rtl="0" fontAlgn="base">
        <a:spcBef>
          <a:spcPct val="0"/>
        </a:spcBef>
        <a:spcAft>
          <a:spcPct val="0"/>
        </a:spcAft>
        <a:defRPr sz="2000" b="1">
          <a:solidFill>
            <a:schemeClr val="tx1"/>
          </a:solidFill>
          <a:latin typeface="Arial" charset="0"/>
          <a:ea typeface="ＭＳ Ｐゴシック" charset="-128"/>
        </a:defRPr>
      </a:lvl4pPr>
      <a:lvl5pPr algn="l" rtl="0" fontAlgn="base">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fontAlgn="base">
        <a:lnSpc>
          <a:spcPct val="110000"/>
        </a:lnSpc>
        <a:spcBef>
          <a:spcPct val="0"/>
        </a:spcBef>
        <a:spcAft>
          <a:spcPct val="0"/>
        </a:spcAft>
        <a:buClr>
          <a:schemeClr val="accent1"/>
        </a:buClr>
        <a:buFont typeface="Arial" pitchFamily="34" charset="0"/>
        <a:buNone/>
        <a:tabLst/>
        <a:defRPr sz="1400">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sz="1400">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sz="1400">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sz="1400">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sz="14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file:///C:\Users\z002tf9n\CT%20RTC%20ICV%20IMA-DE\Misc%20Activities\2014-07-15%20Smart%20Data%20Day\SieGEN_02_anatomy.wmv" TargetMode="Externa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ideo" Target="file:///C:\Users\z002tf9n\CT%20RTC%20ICV%20IMA-DE\Misc%20Activities\2014-07-15%20Smart%20Data%20Day\SieGEN_03_electrophysiology_baseline.wmv" TargetMode="Externa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file:///C:\Users\z002tf9n\CT%20RTC%20ICV%20IMA-DE\Misc%20Activities\2014-07-15%20Smart%20Data%20Day\SieGEN_03_electrophysiology_CRT_bad.wmv" TargetMode="Externa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file:///C:\Users\z002tf9n\CT%20RTC%20ICV%20IMA-DE\Misc%20Activities\2014-07-15%20Smart%20Data%20Day\SieGEN_03_electrophysiology_CRT_good.wmv" TargetMode="Externa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file:///C:\Users\z002tf9n\CT%20RTC%20ICV%20IMA-DE\Misc%20Activities\2014-07-15%20Smart%20Data%20Day\87676304_Cougar_ALL_cropped_xvid.wmv" TargetMode="External"/><Relationship Id="rId1" Type="http://schemas.openxmlformats.org/officeDocument/2006/relationships/video" Target="file:///C:\Users\z002tf9n\CT%20RTC%20ICV%20IMA-DE\Misc%20Activities\2014-07-15%20Smart%20Data%20Day\eHeart8_cp.avi" TargetMode="External"/><Relationship Id="rId5" Type="http://schemas.openxmlformats.org/officeDocument/2006/relationships/image" Target="../media/image45.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113.xml"/><Relationship Id="rId7"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7.jpeg"/><Relationship Id="rId5" Type="http://schemas.openxmlformats.org/officeDocument/2006/relationships/tags" Target="../tags/tag115.xml"/><Relationship Id="rId10" Type="http://schemas.openxmlformats.org/officeDocument/2006/relationships/hyperlink" Target="mailto:dorin.comaniciu@siemens.com" TargetMode="External"/><Relationship Id="rId4" Type="http://schemas.openxmlformats.org/officeDocument/2006/relationships/tags" Target="../tags/tag114.xml"/><Relationship Id="rId9" Type="http://schemas.openxmlformats.org/officeDocument/2006/relationships/hyperlink" Target="mailto:olivier.ecabert@siemens.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file:///D:\Daten\M&#252;nchner%20Kreis\87676304_Cougar_ALL_cropped_xvid.wmv" TargetMode="Externa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file:///D:\Daten\M&#252;nchner%20Kreis\VectorFieldVisualization_2_final.wmv" TargetMode="External"/><Relationship Id="rId1" Type="http://schemas.openxmlformats.org/officeDocument/2006/relationships/video" Target="file:///D:\Daten\M&#252;nchner%20Kreis\tm-78234680-long-strain-31vps.avi" TargetMode="Externa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video" Target="file:///C:\home\ppts\2013-01-14_ICVInnovationDay\ax_inspace_ep_video001.wmv" TargetMode="External"/><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video" Target="file:///C:\Users\z002tf9n\CT%20RTC%20ICV%20IMA-DE\Misc%20Activities\2014-07-15%20Smart%20Data%20Day\tm-78234680-dcm-n.avi" TargetMode="External"/><Relationship Id="rId1" Type="http://schemas.openxmlformats.org/officeDocument/2006/relationships/video" Target="file:///C:\Users\z002tf9n\CT%20RTC%20ICV%20IMA-DE\Misc%20Activities\2014-07-15%20Smart%20Data%20Day\TM_4ch.avi" TargetMode="External"/><Relationship Id="rId6" Type="http://schemas.openxmlformats.org/officeDocument/2006/relationships/notesSlide" Target="../notesSlides/notesSlide4.xml"/><Relationship Id="rId11" Type="http://schemas.openxmlformats.org/officeDocument/2006/relationships/image" Target="../media/image19.png"/><Relationship Id="rId5" Type="http://schemas.openxmlformats.org/officeDocument/2006/relationships/slideLayout" Target="../slideLayouts/slideLayout4.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video" Target="file:///C:\Users\z002tf9n\CT%20RTC%20ICV%20IMA-DE\Misc%20Activities\2014-07-15%20Smart%20Data%20Day\TM_SA.avi" TargetMode="External"/><Relationship Id="rId9" Type="http://schemas.openxmlformats.org/officeDocument/2006/relationships/image" Target="../media/image17.jpe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file:///D:\Daten\M&#252;nchner%20Kreis\VectorFieldVisualization_2_final.wmv" TargetMode="External"/><Relationship Id="rId7" Type="http://schemas.openxmlformats.org/officeDocument/2006/relationships/image" Target="../media/image8.png"/><Relationship Id="rId2" Type="http://schemas.openxmlformats.org/officeDocument/2006/relationships/video" Target="file:///D:\Daten\M&#252;nchner%20Kreis\normal.avi" TargetMode="External"/><Relationship Id="rId1" Type="http://schemas.openxmlformats.org/officeDocument/2006/relationships/video" Target="file:///D:\Daten\M&#252;nchner%20Kreis\eHeart8_cp.avi" TargetMode="External"/><Relationship Id="rId6" Type="http://schemas.openxmlformats.org/officeDocument/2006/relationships/image" Target="../media/image24.jpeg"/><Relationship Id="rId5" Type="http://schemas.openxmlformats.org/officeDocument/2006/relationships/notesSlide" Target="../notesSlides/notesSlide5.xml"/><Relationship Id="rId10" Type="http://schemas.openxmlformats.org/officeDocument/2006/relationships/image" Target="../media/image13.png"/><Relationship Id="rId4" Type="http://schemas.openxmlformats.org/officeDocument/2006/relationships/slideLayout" Target="../slideLayouts/slideLayout4.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29.jpeg"/><Relationship Id="rId2" Type="http://schemas.openxmlformats.org/officeDocument/2006/relationships/video" Target="file:///D:\Daten\M&#252;nchner%20Kreis\fullheart_blue_logo.wmv" TargetMode="External"/><Relationship Id="rId1" Type="http://schemas.openxmlformats.org/officeDocument/2006/relationships/video" Target="file:///D:\Daten\M&#252;nchner%20Kreis\patient17.wmv" TargetMode="Externa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video" Target="file:///D:\Daten\M&#252;nchner%20Kreis\normal.avi" TargetMode="External"/><Relationship Id="rId1" Type="http://schemas.openxmlformats.org/officeDocument/2006/relationships/video" Target="file:///D:\Daten\M&#252;nchner%20Kreis\DCM.avi"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file:///C:\Users\z002tf9n\CT%20RTC%20ICV%20IMA-DE\Misc%20Activities\2014-07-15%20Smart%20Data%20Day\SieGEN_01_segmentation.wmv" TargetMode="Externa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2" name="cdtRectangle 12 Id20492"/>
          <p:cNvSpPr>
            <a:spLocks noGrp="1" noChangeArrowheads="1"/>
          </p:cNvSpPr>
          <p:nvPr>
            <p:ph type="ctrTitle"/>
          </p:nvPr>
        </p:nvSpPr>
        <p:spPr>
          <a:xfrm>
            <a:off x="338137" y="4149090"/>
            <a:ext cx="11860212" cy="808459"/>
          </a:xfrm>
        </p:spPr>
        <p:txBody>
          <a:bodyPr/>
          <a:lstStyle/>
          <a:p>
            <a:r>
              <a:rPr lang="de-DE" sz="3600" dirty="0"/>
              <a:t>Kognitive Systeme für Diagnose und Therapie</a:t>
            </a:r>
            <a:endParaRPr lang="de-DE" dirty="0"/>
          </a:p>
        </p:txBody>
      </p:sp>
      <p:sp>
        <p:nvSpPr>
          <p:cNvPr id="20493" name="cdtRectangle 13 Id20493"/>
          <p:cNvSpPr>
            <a:spLocks noGrp="1" noChangeArrowheads="1"/>
          </p:cNvSpPr>
          <p:nvPr>
            <p:ph type="subTitle" idx="1"/>
          </p:nvPr>
        </p:nvSpPr>
        <p:spPr/>
        <p:txBody>
          <a:bodyPr/>
          <a:lstStyle/>
          <a:p>
            <a:r>
              <a:rPr lang="de-DE" b="1" dirty="0"/>
              <a:t>Maschinen </a:t>
            </a:r>
            <a:r>
              <a:rPr lang="de-DE" b="1" dirty="0" smtClean="0"/>
              <a:t>entscheiden – </a:t>
            </a:r>
            <a:r>
              <a:rPr lang="de-DE" b="1" dirty="0"/>
              <a:t>vom </a:t>
            </a:r>
            <a:r>
              <a:rPr lang="de-DE" b="1" dirty="0" err="1"/>
              <a:t>Cognitive</a:t>
            </a:r>
            <a:r>
              <a:rPr lang="de-DE" b="1" dirty="0"/>
              <a:t> Computing zu autonomen </a:t>
            </a:r>
            <a:r>
              <a:rPr lang="de-DE" b="1" dirty="0" smtClean="0"/>
              <a:t>Systemen</a:t>
            </a:r>
            <a:endParaRPr lang="de-DE" dirty="0"/>
          </a:p>
        </p:txBody>
      </p:sp>
    </p:spTree>
    <p:custDataLst>
      <p:tags r:id="rId1"/>
    </p:custDataLst>
    <p:extLst>
      <p:ext uri="{BB962C8B-B14F-4D97-AF65-F5344CB8AC3E}">
        <p14:creationId xmlns:p14="http://schemas.microsoft.com/office/powerpoint/2010/main" val="3840005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Schritt 2: Anpassung der Herzmuskelfasern </a:t>
            </a:r>
            <a:endParaRPr lang="de-DE" sz="1900" dirty="0">
              <a:solidFill>
                <a:schemeClr val="tx1"/>
              </a:solidFill>
            </a:endParaRPr>
          </a:p>
        </p:txBody>
      </p:sp>
      <p:sp>
        <p:nvSpPr>
          <p:cNvPr id="5" name="TextBox 4"/>
          <p:cNvSpPr txBox="1"/>
          <p:nvPr/>
        </p:nvSpPr>
        <p:spPr bwMode="gray">
          <a:xfrm>
            <a:off x="631001" y="6094736"/>
            <a:ext cx="2207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l">
              <a:lnSpc>
                <a:spcPct val="100000"/>
              </a:lnSpc>
              <a:buClr>
                <a:srgbClr val="879BAA"/>
              </a:buClr>
            </a:pPr>
            <a:r>
              <a:rPr lang="de-DE" sz="1000" dirty="0" smtClean="0">
                <a:solidFill>
                  <a:schemeClr val="bg1"/>
                </a:solidFill>
                <a:cs typeface="Arial" charset="0"/>
              </a:rPr>
              <a:t>Data </a:t>
            </a:r>
            <a:r>
              <a:rPr lang="de-DE" sz="1000" dirty="0" err="1" smtClean="0">
                <a:solidFill>
                  <a:schemeClr val="bg1"/>
                </a:solidFill>
                <a:cs typeface="Arial" charset="0"/>
              </a:rPr>
              <a:t>Courtesy</a:t>
            </a:r>
            <a:r>
              <a:rPr lang="de-DE" sz="1000" dirty="0" smtClean="0">
                <a:solidFill>
                  <a:schemeClr val="bg1"/>
                </a:solidFill>
                <a:cs typeface="Arial" charset="0"/>
              </a:rPr>
              <a:t> </a:t>
            </a:r>
            <a:r>
              <a:rPr lang="de-DE" sz="1000" dirty="0" err="1" smtClean="0">
                <a:solidFill>
                  <a:schemeClr val="bg1"/>
                </a:solidFill>
                <a:cs typeface="Arial" charset="0"/>
              </a:rPr>
              <a:t>of</a:t>
            </a:r>
            <a:r>
              <a:rPr lang="de-DE" sz="1000" dirty="0" smtClean="0">
                <a:solidFill>
                  <a:schemeClr val="bg1"/>
                </a:solidFill>
                <a:cs typeface="Arial" charset="0"/>
              </a:rPr>
              <a:t> University Heidelberg</a:t>
            </a:r>
          </a:p>
        </p:txBody>
      </p:sp>
      <p:pic>
        <p:nvPicPr>
          <p:cNvPr id="6" name="SieGEN_02_anatomy.wmv">
            <a:hlinkClick r:id="" action="ppaction://media"/>
          </p:cNvPr>
          <p:cNvPicPr>
            <a:picLocks noRot="1" noChangeAspect="1"/>
          </p:cNvPicPr>
          <p:nvPr>
            <a:videoFile r:link="rId1"/>
          </p:nvPr>
        </p:nvPicPr>
        <p:blipFill>
          <a:blip r:embed="rId4"/>
          <a:stretch>
            <a:fillRect/>
          </a:stretch>
        </p:blipFill>
        <p:spPr>
          <a:xfrm>
            <a:off x="5568173" y="1523549"/>
            <a:ext cx="6147577" cy="4654317"/>
          </a:xfrm>
          <a:prstGeom prst="rect">
            <a:avLst/>
          </a:prstGeom>
        </p:spPr>
      </p:pic>
      <p:sp>
        <p:nvSpPr>
          <p:cNvPr id="7" name="Rectangle 6"/>
          <p:cNvSpPr/>
          <p:nvPr/>
        </p:nvSpPr>
        <p:spPr>
          <a:xfrm>
            <a:off x="520161" y="1828800"/>
            <a:ext cx="6099175" cy="646331"/>
          </a:xfrm>
          <a:prstGeom prst="rect">
            <a:avLst/>
          </a:prstGeom>
        </p:spPr>
        <p:txBody>
          <a:bodyPr>
            <a:spAutoFit/>
          </a:bodyPr>
          <a:lstStyle/>
          <a:p>
            <a:pPr marL="179388" indent="-179388">
              <a:buFont typeface="Arial" pitchFamily="34" charset="0"/>
              <a:buChar char="•"/>
            </a:pPr>
            <a:r>
              <a:rPr lang="de-DE" dirty="0" smtClean="0">
                <a:solidFill>
                  <a:schemeClr val="bg1"/>
                </a:solidFill>
              </a:rPr>
              <a:t>Herzmuskelfaser-Modell wird auf die</a:t>
            </a:r>
            <a:br>
              <a:rPr lang="de-DE" dirty="0" smtClean="0">
                <a:solidFill>
                  <a:schemeClr val="bg1"/>
                </a:solidFill>
              </a:rPr>
            </a:br>
            <a:r>
              <a:rPr lang="de-DE" dirty="0" smtClean="0">
                <a:solidFill>
                  <a:schemeClr val="bg1"/>
                </a:solidFill>
              </a:rPr>
              <a:t>Patientenanatomie übertragen</a:t>
            </a:r>
            <a:endParaRPr lang="de-D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
            </a:r>
            <a:br>
              <a:rPr lang="de-DE" dirty="0" smtClean="0">
                <a:solidFill>
                  <a:schemeClr val="tx1"/>
                </a:solidFill>
              </a:rPr>
            </a:br>
            <a:r>
              <a:rPr lang="de-DE" dirty="0" smtClean="0">
                <a:solidFill>
                  <a:schemeClr val="tx1"/>
                </a:solidFill>
              </a:rPr>
              <a:t>Schritt 3: Personalisierung der Elektrophysiologie</a:t>
            </a:r>
            <a:endParaRPr lang="de-DE" dirty="0">
              <a:solidFill>
                <a:schemeClr val="tx1"/>
              </a:solidFill>
            </a:endParaRPr>
          </a:p>
        </p:txBody>
      </p:sp>
      <p:pic>
        <p:nvPicPr>
          <p:cNvPr id="6" name="SieGEN_03_electrophysiology_baseline.wmv">
            <a:hlinkClick r:id="" action="ppaction://media"/>
          </p:cNvPr>
          <p:cNvPicPr>
            <a:picLocks noRot="1" noChangeAspect="1"/>
          </p:cNvPicPr>
          <p:nvPr>
            <a:videoFile r:link="rId1"/>
          </p:nvPr>
        </p:nvPicPr>
        <p:blipFill>
          <a:blip r:embed="rId4"/>
          <a:stretch>
            <a:fillRect/>
          </a:stretch>
        </p:blipFill>
        <p:spPr>
          <a:xfrm>
            <a:off x="5567535" y="1523066"/>
            <a:ext cx="6148215" cy="4654800"/>
          </a:xfrm>
          <a:prstGeom prst="rect">
            <a:avLst/>
          </a:prstGeom>
        </p:spPr>
      </p:pic>
      <p:sp>
        <p:nvSpPr>
          <p:cNvPr id="8" name="TextBox 7"/>
          <p:cNvSpPr txBox="1"/>
          <p:nvPr/>
        </p:nvSpPr>
        <p:spPr bwMode="gray">
          <a:xfrm>
            <a:off x="631001" y="6094736"/>
            <a:ext cx="2207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l">
              <a:lnSpc>
                <a:spcPct val="100000"/>
              </a:lnSpc>
              <a:buClr>
                <a:srgbClr val="879BAA"/>
              </a:buClr>
            </a:pPr>
            <a:r>
              <a:rPr lang="de-DE" sz="1000" dirty="0" smtClean="0">
                <a:solidFill>
                  <a:schemeClr val="bg1"/>
                </a:solidFill>
                <a:cs typeface="Arial" charset="0"/>
              </a:rPr>
              <a:t>Data </a:t>
            </a:r>
            <a:r>
              <a:rPr lang="de-DE" sz="1000" dirty="0" err="1" smtClean="0">
                <a:solidFill>
                  <a:schemeClr val="bg1"/>
                </a:solidFill>
                <a:cs typeface="Arial" charset="0"/>
              </a:rPr>
              <a:t>Courtesy</a:t>
            </a:r>
            <a:r>
              <a:rPr lang="de-DE" sz="1000" dirty="0" smtClean="0">
                <a:solidFill>
                  <a:schemeClr val="bg1"/>
                </a:solidFill>
                <a:cs typeface="Arial" charset="0"/>
              </a:rPr>
              <a:t> </a:t>
            </a:r>
            <a:r>
              <a:rPr lang="de-DE" sz="1000" dirty="0" err="1" smtClean="0">
                <a:solidFill>
                  <a:schemeClr val="bg1"/>
                </a:solidFill>
                <a:cs typeface="Arial" charset="0"/>
              </a:rPr>
              <a:t>of</a:t>
            </a:r>
            <a:r>
              <a:rPr lang="de-DE" sz="1000" dirty="0" smtClean="0">
                <a:solidFill>
                  <a:schemeClr val="bg1"/>
                </a:solidFill>
                <a:cs typeface="Arial" charset="0"/>
              </a:rPr>
              <a:t> University Heidelberg</a:t>
            </a:r>
          </a:p>
        </p:txBody>
      </p:sp>
      <p:sp>
        <p:nvSpPr>
          <p:cNvPr id="9" name="Rectangle 8"/>
          <p:cNvSpPr/>
          <p:nvPr/>
        </p:nvSpPr>
        <p:spPr>
          <a:xfrm>
            <a:off x="520161" y="1828800"/>
            <a:ext cx="6099175" cy="369332"/>
          </a:xfrm>
          <a:prstGeom prst="rect">
            <a:avLst/>
          </a:prstGeom>
        </p:spPr>
        <p:txBody>
          <a:bodyPr>
            <a:spAutoFit/>
          </a:bodyPr>
          <a:lstStyle/>
          <a:p>
            <a:pPr marL="179388" indent="-179388">
              <a:buFont typeface="Arial" pitchFamily="34" charset="0"/>
              <a:buChar char="•"/>
            </a:pPr>
            <a:r>
              <a:rPr lang="de-DE" dirty="0" smtClean="0">
                <a:solidFill>
                  <a:schemeClr val="bg1"/>
                </a:solidFill>
              </a:rPr>
              <a:t>Basierend auf </a:t>
            </a:r>
            <a:r>
              <a:rPr lang="de-DE" dirty="0" err="1" smtClean="0">
                <a:solidFill>
                  <a:schemeClr val="bg1"/>
                </a:solidFill>
              </a:rPr>
              <a:t>pre</a:t>
            </a:r>
            <a:r>
              <a:rPr lang="de-DE" dirty="0" smtClean="0">
                <a:solidFill>
                  <a:schemeClr val="bg1"/>
                </a:solidFill>
              </a:rPr>
              <a:t>-CRT Elektrokardiogramm</a:t>
            </a:r>
            <a:endParaRPr lang="de-D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Schritt 4: Virtuelle CRT</a:t>
            </a:r>
            <a:endParaRPr lang="de-DE" dirty="0"/>
          </a:p>
        </p:txBody>
      </p:sp>
      <p:pic>
        <p:nvPicPr>
          <p:cNvPr id="6" name="SieGEN_03_electrophysiology_CRT_bad.wmv">
            <a:hlinkClick r:id="" action="ppaction://media"/>
          </p:cNvPr>
          <p:cNvPicPr>
            <a:picLocks noRot="1" noChangeAspect="1"/>
          </p:cNvPicPr>
          <p:nvPr>
            <a:videoFile r:link="rId1"/>
          </p:nvPr>
        </p:nvPicPr>
        <p:blipFill>
          <a:blip r:embed="rId4"/>
          <a:stretch>
            <a:fillRect/>
          </a:stretch>
        </p:blipFill>
        <p:spPr>
          <a:xfrm>
            <a:off x="5567535" y="1523066"/>
            <a:ext cx="6148215" cy="4654800"/>
          </a:xfrm>
          <a:prstGeom prst="rect">
            <a:avLst/>
          </a:prstGeom>
        </p:spPr>
      </p:pic>
      <p:sp>
        <p:nvSpPr>
          <p:cNvPr id="8" name="TextBox 7"/>
          <p:cNvSpPr txBox="1"/>
          <p:nvPr/>
        </p:nvSpPr>
        <p:spPr bwMode="gray">
          <a:xfrm>
            <a:off x="631001" y="6094736"/>
            <a:ext cx="2207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l">
              <a:lnSpc>
                <a:spcPct val="100000"/>
              </a:lnSpc>
              <a:buClr>
                <a:srgbClr val="879BAA"/>
              </a:buClr>
            </a:pPr>
            <a:r>
              <a:rPr lang="de-DE" sz="1000" dirty="0" smtClean="0">
                <a:solidFill>
                  <a:schemeClr val="bg1"/>
                </a:solidFill>
                <a:cs typeface="Arial" charset="0"/>
              </a:rPr>
              <a:t>Data </a:t>
            </a:r>
            <a:r>
              <a:rPr lang="de-DE" sz="1000" dirty="0" err="1" smtClean="0">
                <a:solidFill>
                  <a:schemeClr val="bg1"/>
                </a:solidFill>
                <a:cs typeface="Arial" charset="0"/>
              </a:rPr>
              <a:t>Courtesy</a:t>
            </a:r>
            <a:r>
              <a:rPr lang="de-DE" sz="1000" dirty="0" smtClean="0">
                <a:solidFill>
                  <a:schemeClr val="bg1"/>
                </a:solidFill>
                <a:cs typeface="Arial" charset="0"/>
              </a:rPr>
              <a:t> </a:t>
            </a:r>
            <a:r>
              <a:rPr lang="de-DE" sz="1000" dirty="0" err="1" smtClean="0">
                <a:solidFill>
                  <a:schemeClr val="bg1"/>
                </a:solidFill>
                <a:cs typeface="Arial" charset="0"/>
              </a:rPr>
              <a:t>of</a:t>
            </a:r>
            <a:r>
              <a:rPr lang="de-DE" sz="1000" dirty="0" smtClean="0">
                <a:solidFill>
                  <a:schemeClr val="bg1"/>
                </a:solidFill>
                <a:cs typeface="Arial" charset="0"/>
              </a:rPr>
              <a:t> University Heidelberg</a:t>
            </a:r>
          </a:p>
        </p:txBody>
      </p:sp>
      <p:sp>
        <p:nvSpPr>
          <p:cNvPr id="9" name="Rectangle 8"/>
          <p:cNvSpPr/>
          <p:nvPr/>
        </p:nvSpPr>
        <p:spPr>
          <a:xfrm>
            <a:off x="520161" y="1828800"/>
            <a:ext cx="6099175" cy="1061829"/>
          </a:xfrm>
          <a:prstGeom prst="rect">
            <a:avLst/>
          </a:prstGeom>
        </p:spPr>
        <p:txBody>
          <a:bodyPr>
            <a:spAutoFit/>
          </a:bodyPr>
          <a:lstStyle/>
          <a:p>
            <a:pPr marL="179388" indent="-179388">
              <a:buFont typeface="Arial" pitchFamily="34" charset="0"/>
              <a:buChar char="•"/>
            </a:pPr>
            <a:r>
              <a:rPr lang="de-DE" dirty="0" smtClean="0">
                <a:solidFill>
                  <a:schemeClr val="bg1"/>
                </a:solidFill>
              </a:rPr>
              <a:t>Standardprotokoll</a:t>
            </a:r>
          </a:p>
          <a:p>
            <a:pPr marL="179388" indent="-179388">
              <a:buFont typeface="Arial" pitchFamily="34" charset="0"/>
              <a:buChar char="•"/>
            </a:pPr>
            <a:r>
              <a:rPr lang="de-DE" dirty="0" smtClean="0">
                <a:solidFill>
                  <a:schemeClr val="bg1"/>
                </a:solidFill>
              </a:rPr>
              <a:t>Modell sagt Therapieergebnis vorher</a:t>
            </a:r>
            <a:br>
              <a:rPr lang="de-DE" dirty="0" smtClean="0">
                <a:solidFill>
                  <a:schemeClr val="bg1"/>
                </a:solidFill>
              </a:rPr>
            </a:br>
            <a:r>
              <a:rPr lang="de-DE" dirty="0" smtClean="0">
                <a:solidFill>
                  <a:schemeClr val="bg1"/>
                </a:solidFill>
                <a:sym typeface="Wingdings" pitchFamily="2" charset="2"/>
              </a:rPr>
              <a:t> </a:t>
            </a:r>
            <a:r>
              <a:rPr lang="de-DE" dirty="0" smtClean="0">
                <a:solidFill>
                  <a:schemeClr val="bg1"/>
                </a:solidFill>
              </a:rPr>
              <a:t>Verschlechterung!</a:t>
            </a:r>
            <a:endParaRPr lang="de-D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t/>
            </a:r>
            <a:br>
              <a:rPr lang="de-DE" dirty="0" smtClean="0"/>
            </a:br>
            <a:r>
              <a:rPr lang="de-DE" dirty="0" smtClean="0"/>
              <a:t>Schritt 5: Virtuelle CRT</a:t>
            </a:r>
            <a:endParaRPr lang="de-DE" dirty="0"/>
          </a:p>
        </p:txBody>
      </p:sp>
      <p:pic>
        <p:nvPicPr>
          <p:cNvPr id="6" name="SieGEN_03_electrophysiology_CRT_good.wmv">
            <a:hlinkClick r:id="" action="ppaction://media"/>
          </p:cNvPr>
          <p:cNvPicPr>
            <a:picLocks noRot="1" noChangeAspect="1"/>
          </p:cNvPicPr>
          <p:nvPr>
            <a:videoFile r:link="rId1"/>
          </p:nvPr>
        </p:nvPicPr>
        <p:blipFill>
          <a:blip r:embed="rId4"/>
          <a:stretch>
            <a:fillRect/>
          </a:stretch>
        </p:blipFill>
        <p:spPr>
          <a:xfrm>
            <a:off x="5567535" y="1523066"/>
            <a:ext cx="6148215" cy="4654800"/>
          </a:xfrm>
          <a:prstGeom prst="rect">
            <a:avLst/>
          </a:prstGeom>
        </p:spPr>
      </p:pic>
      <p:sp>
        <p:nvSpPr>
          <p:cNvPr id="8" name="TextBox 7"/>
          <p:cNvSpPr txBox="1"/>
          <p:nvPr/>
        </p:nvSpPr>
        <p:spPr bwMode="gray">
          <a:xfrm>
            <a:off x="631001" y="6094736"/>
            <a:ext cx="2207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l">
              <a:lnSpc>
                <a:spcPct val="100000"/>
              </a:lnSpc>
              <a:buClr>
                <a:srgbClr val="879BAA"/>
              </a:buClr>
            </a:pPr>
            <a:r>
              <a:rPr lang="de-DE" sz="1000" dirty="0" smtClean="0">
                <a:solidFill>
                  <a:schemeClr val="bg1"/>
                </a:solidFill>
                <a:cs typeface="Arial" charset="0"/>
              </a:rPr>
              <a:t>Data </a:t>
            </a:r>
            <a:r>
              <a:rPr lang="de-DE" sz="1000" dirty="0" err="1" smtClean="0">
                <a:solidFill>
                  <a:schemeClr val="bg1"/>
                </a:solidFill>
                <a:cs typeface="Arial" charset="0"/>
              </a:rPr>
              <a:t>Courtesy</a:t>
            </a:r>
            <a:r>
              <a:rPr lang="de-DE" sz="1000" dirty="0" smtClean="0">
                <a:solidFill>
                  <a:schemeClr val="bg1"/>
                </a:solidFill>
                <a:cs typeface="Arial" charset="0"/>
              </a:rPr>
              <a:t> </a:t>
            </a:r>
            <a:r>
              <a:rPr lang="de-DE" sz="1000" dirty="0" err="1" smtClean="0">
                <a:solidFill>
                  <a:schemeClr val="bg1"/>
                </a:solidFill>
                <a:cs typeface="Arial" charset="0"/>
              </a:rPr>
              <a:t>of</a:t>
            </a:r>
            <a:r>
              <a:rPr lang="de-DE" sz="1000" dirty="0" smtClean="0">
                <a:solidFill>
                  <a:schemeClr val="bg1"/>
                </a:solidFill>
                <a:cs typeface="Arial" charset="0"/>
              </a:rPr>
              <a:t> University Heidelberg</a:t>
            </a:r>
          </a:p>
        </p:txBody>
      </p:sp>
      <p:sp>
        <p:nvSpPr>
          <p:cNvPr id="9" name="Rectangle 8"/>
          <p:cNvSpPr/>
          <p:nvPr/>
        </p:nvSpPr>
        <p:spPr>
          <a:xfrm>
            <a:off x="520161" y="1828800"/>
            <a:ext cx="6099175" cy="1061829"/>
          </a:xfrm>
          <a:prstGeom prst="rect">
            <a:avLst/>
          </a:prstGeom>
        </p:spPr>
        <p:txBody>
          <a:bodyPr>
            <a:spAutoFit/>
          </a:bodyPr>
          <a:lstStyle/>
          <a:p>
            <a:pPr marL="179388" indent="-179388">
              <a:buFont typeface="Arial" pitchFamily="34" charset="0"/>
              <a:buChar char="•"/>
            </a:pPr>
            <a:r>
              <a:rPr lang="de-DE" dirty="0" smtClean="0">
                <a:solidFill>
                  <a:schemeClr val="bg1"/>
                </a:solidFill>
              </a:rPr>
              <a:t>Zweites Protokoll</a:t>
            </a:r>
          </a:p>
          <a:p>
            <a:pPr marL="179388" indent="-179388">
              <a:buFont typeface="Arial" pitchFamily="34" charset="0"/>
              <a:buChar char="•"/>
            </a:pPr>
            <a:r>
              <a:rPr lang="de-DE" dirty="0" smtClean="0">
                <a:solidFill>
                  <a:schemeClr val="bg1"/>
                </a:solidFill>
              </a:rPr>
              <a:t>Modell sagt Therapieresultat vorher</a:t>
            </a:r>
            <a:br>
              <a:rPr lang="de-DE" dirty="0" smtClean="0">
                <a:solidFill>
                  <a:schemeClr val="bg1"/>
                </a:solidFill>
              </a:rPr>
            </a:br>
            <a:r>
              <a:rPr lang="de-DE" dirty="0" smtClean="0">
                <a:solidFill>
                  <a:schemeClr val="bg1"/>
                </a:solidFill>
                <a:sym typeface="Wingdings" pitchFamily="2" charset="2"/>
              </a:rPr>
              <a:t> </a:t>
            </a:r>
            <a:r>
              <a:rPr lang="de-DE" dirty="0" smtClean="0">
                <a:solidFill>
                  <a:schemeClr val="bg1"/>
                </a:solidFill>
              </a:rPr>
              <a:t>Relevante Verbesserung!</a:t>
            </a:r>
            <a:endParaRPr lang="de-D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Take Home Message</a:t>
            </a:r>
            <a:br>
              <a:rPr lang="de-DE" dirty="0" smtClean="0"/>
            </a:br>
            <a:r>
              <a:rPr lang="de-DE" dirty="0" smtClean="0"/>
              <a:t>Schritte in Richtung effizienter bildbasierter, personalisierter Medizin</a:t>
            </a:r>
            <a:endParaRPr lang="de-DE" dirty="0"/>
          </a:p>
        </p:txBody>
      </p:sp>
      <p:sp>
        <p:nvSpPr>
          <p:cNvPr id="3" name="Text Placeholder 2"/>
          <p:cNvSpPr>
            <a:spLocks noGrp="1"/>
          </p:cNvSpPr>
          <p:nvPr>
            <p:ph type="body" sz="quarter" idx="11"/>
          </p:nvPr>
        </p:nvSpPr>
        <p:spPr>
          <a:xfrm>
            <a:off x="625176" y="1412875"/>
            <a:ext cx="7342847" cy="4001095"/>
          </a:xfrm>
        </p:spPr>
        <p:txBody>
          <a:bodyPr/>
          <a:lstStyle/>
          <a:p>
            <a:pPr marL="381000" indent="-381000">
              <a:lnSpc>
                <a:spcPts val="2400"/>
              </a:lnSpc>
              <a:spcBef>
                <a:spcPts val="0"/>
              </a:spcBef>
              <a:buFont typeface="+mj-lt"/>
              <a:buAutoNum type="arabicPeriod"/>
            </a:pPr>
            <a:endParaRPr lang="de-DE" dirty="0" smtClean="0"/>
          </a:p>
          <a:p>
            <a:pPr marL="381000" indent="-381000">
              <a:lnSpc>
                <a:spcPts val="2400"/>
              </a:lnSpc>
              <a:spcBef>
                <a:spcPts val="0"/>
              </a:spcBef>
              <a:buClrTx/>
              <a:buFont typeface="+mj-lt"/>
              <a:buAutoNum type="arabicPeriod"/>
            </a:pPr>
            <a:r>
              <a:rPr lang="de-DE" dirty="0" smtClean="0"/>
              <a:t>Image </a:t>
            </a:r>
            <a:r>
              <a:rPr lang="de-DE" dirty="0" err="1" smtClean="0"/>
              <a:t>Analytics</a:t>
            </a:r>
            <a:r>
              <a:rPr lang="de-DE" dirty="0" smtClean="0"/>
              <a:t>: Effiziente, umfassende und reproduzierbare Bildquantifizierung</a:t>
            </a:r>
          </a:p>
          <a:p>
            <a:pPr marL="1098550" lvl="4" indent="-381000">
              <a:lnSpc>
                <a:spcPts val="2400"/>
              </a:lnSpc>
              <a:spcBef>
                <a:spcPts val="0"/>
              </a:spcBef>
              <a:buClrTx/>
              <a:buFont typeface="Arial" pitchFamily="34" charset="0"/>
              <a:buChar char="•"/>
            </a:pPr>
            <a:r>
              <a:rPr lang="de-DE" dirty="0" smtClean="0"/>
              <a:t>Screening, Krankheitsfrüherkennung und akkurate Diagnose</a:t>
            </a:r>
          </a:p>
          <a:p>
            <a:pPr marL="381000" indent="-381000">
              <a:lnSpc>
                <a:spcPts val="2400"/>
              </a:lnSpc>
              <a:spcBef>
                <a:spcPts val="0"/>
              </a:spcBef>
            </a:pPr>
            <a:endParaRPr lang="de-DE" dirty="0" smtClean="0"/>
          </a:p>
          <a:p>
            <a:pPr marL="381000" indent="-381000">
              <a:lnSpc>
                <a:spcPts val="2400"/>
              </a:lnSpc>
              <a:spcBef>
                <a:spcPts val="0"/>
              </a:spcBef>
            </a:pPr>
            <a:endParaRPr lang="de-DE" dirty="0" smtClean="0"/>
          </a:p>
          <a:p>
            <a:pPr marL="381000" indent="-381000">
              <a:lnSpc>
                <a:spcPts val="2400"/>
              </a:lnSpc>
              <a:spcBef>
                <a:spcPts val="0"/>
              </a:spcBef>
            </a:pPr>
            <a:endParaRPr lang="de-DE" dirty="0" smtClean="0"/>
          </a:p>
          <a:p>
            <a:pPr marL="273050" indent="-273050">
              <a:lnSpc>
                <a:spcPts val="2400"/>
              </a:lnSpc>
              <a:spcBef>
                <a:spcPts val="0"/>
              </a:spcBef>
            </a:pPr>
            <a:r>
              <a:rPr lang="de-DE" dirty="0" smtClean="0"/>
              <a:t>2. Bildbasierte Modellierung: Computergestützte Methoden mit Vorhersagekraft</a:t>
            </a:r>
          </a:p>
          <a:p>
            <a:pPr marL="1098550" lvl="4" indent="-381000">
              <a:lnSpc>
                <a:spcPts val="2400"/>
              </a:lnSpc>
              <a:spcBef>
                <a:spcPts val="0"/>
              </a:spcBef>
              <a:buClrTx/>
              <a:buFont typeface="Arial" pitchFamily="34" charset="0"/>
              <a:buChar char="•"/>
            </a:pPr>
            <a:r>
              <a:rPr lang="de-DE" dirty="0" smtClean="0"/>
              <a:t>Maßgeschneiderte Therapie für den individuellen Patienten</a:t>
            </a:r>
          </a:p>
          <a:p>
            <a:pPr marL="1098550" lvl="4" indent="-381000">
              <a:lnSpc>
                <a:spcPts val="2400"/>
              </a:lnSpc>
              <a:spcBef>
                <a:spcPts val="0"/>
              </a:spcBef>
              <a:buClrTx/>
              <a:buFont typeface="Arial" pitchFamily="34" charset="0"/>
              <a:buChar char="•"/>
            </a:pPr>
            <a:r>
              <a:rPr lang="de-DE" dirty="0" smtClean="0"/>
              <a:t>Abschätzung von Behandlungserfolg, Risiken und Nebenwirkungen</a:t>
            </a:r>
          </a:p>
          <a:p>
            <a:pPr marL="1098550" lvl="4" indent="-381000">
              <a:lnSpc>
                <a:spcPts val="2400"/>
              </a:lnSpc>
              <a:spcBef>
                <a:spcPts val="0"/>
              </a:spcBef>
              <a:buClrTx/>
              <a:buFont typeface="Arial" pitchFamily="34" charset="0"/>
              <a:buChar char="•"/>
            </a:pPr>
            <a:r>
              <a:rPr lang="de-DE" dirty="0" smtClean="0"/>
              <a:t>Therapieauswahl und Planung		</a:t>
            </a:r>
            <a:r>
              <a:rPr lang="de-DE" b="1" dirty="0" smtClean="0"/>
              <a:t>		</a:t>
            </a:r>
            <a:endParaRPr lang="de-DE" b="1" dirty="0"/>
          </a:p>
        </p:txBody>
      </p:sp>
      <p:sp>
        <p:nvSpPr>
          <p:cNvPr id="4" name="Rectangle 3"/>
          <p:cNvSpPr/>
          <p:nvPr/>
        </p:nvSpPr>
        <p:spPr bwMode="auto">
          <a:xfrm>
            <a:off x="626444" y="5653712"/>
            <a:ext cx="11089306" cy="634524"/>
          </a:xfrm>
          <a:prstGeom prst="rect">
            <a:avLst/>
          </a:prstGeom>
          <a:solidFill>
            <a:srgbClr val="006487"/>
          </a:solidFill>
          <a:ln w="9525" algn="ctr">
            <a:noFill/>
            <a:round/>
            <a:headEnd/>
            <a:tailEnd/>
          </a:ln>
          <a:effectLst/>
        </p:spPr>
        <p:txBody>
          <a:bodyPr lIns="180000" tIns="0" rIns="180000" bIns="0" anchor="ctr" anchorCtr="1"/>
          <a:lstStyle/>
          <a:p>
            <a:pPr lvl="0" algn="ctr" eaLnBrk="0" fontAlgn="auto" hangingPunct="0">
              <a:spcBef>
                <a:spcPts val="0"/>
              </a:spcBef>
              <a:spcAft>
                <a:spcPts val="0"/>
              </a:spcAft>
              <a:buNone/>
              <a:defRPr/>
            </a:pPr>
            <a:r>
              <a:rPr lang="de-DE" sz="1600" b="1" kern="0" dirty="0" smtClean="0">
                <a:solidFill>
                  <a:srgbClr val="FFFFFF"/>
                </a:solidFill>
                <a:sym typeface="Wingdings" pitchFamily="2" charset="2"/>
              </a:rPr>
              <a:t>Potential zur Maximierung des Therapieerfolgs und Minimierung der Kosten</a:t>
            </a:r>
            <a:endParaRPr lang="de-DE" sz="1600" b="1" kern="0" dirty="0">
              <a:solidFill>
                <a:srgbClr val="FFFFFF"/>
              </a:solidFill>
              <a:sym typeface="Wingdings" pitchFamily="2" charset="2"/>
            </a:endParaRPr>
          </a:p>
        </p:txBody>
      </p:sp>
      <p:pic>
        <p:nvPicPr>
          <p:cNvPr id="6" name="eHeart8_cp.avi">
            <a:hlinkClick r:id="" action="ppaction://media"/>
          </p:cNvPr>
          <p:cNvPicPr>
            <a:picLocks noRot="1" noChangeAspect="1"/>
          </p:cNvPicPr>
          <p:nvPr>
            <a:videoFile r:link="rId1"/>
          </p:nvPr>
        </p:nvPicPr>
        <p:blipFill>
          <a:blip r:embed="rId4"/>
          <a:stretch>
            <a:fillRect/>
          </a:stretch>
        </p:blipFill>
        <p:spPr>
          <a:xfrm>
            <a:off x="8629326" y="3262305"/>
            <a:ext cx="2304000" cy="2357895"/>
          </a:xfrm>
          <a:prstGeom prst="rect">
            <a:avLst/>
          </a:prstGeom>
        </p:spPr>
      </p:pic>
      <p:pic>
        <p:nvPicPr>
          <p:cNvPr id="8" name="87676304_Cougar_ALL_cropped_xvid.wmv">
            <a:hlinkClick r:id="" action="ppaction://media"/>
          </p:cNvPr>
          <p:cNvPicPr>
            <a:picLocks noRot="1" noChangeAspect="1"/>
          </p:cNvPicPr>
          <p:nvPr>
            <a:videoFile r:link="rId2"/>
          </p:nvPr>
        </p:nvPicPr>
        <p:blipFill>
          <a:blip r:embed="rId5"/>
          <a:stretch>
            <a:fillRect/>
          </a:stretch>
        </p:blipFill>
        <p:spPr>
          <a:xfrm>
            <a:off x="8585190" y="1440032"/>
            <a:ext cx="2393106" cy="1822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5" fill="hold"/>
                                        <p:tgtEl>
                                          <p:spTgt spid="6"/>
                                        </p:tgtEl>
                                      </p:cBhvr>
                                    </p:cmd>
                                  </p:childTnLst>
                                </p:cTn>
                              </p:par>
                              <p:par>
                                <p:cTn id="7" presetID="1" presetClass="mediacall" presetSubtype="0" fill="hold" nodeType="withEffect">
                                  <p:stCondLst>
                                    <p:cond delay="0"/>
                                  </p:stCondLst>
                                  <p:childTnLst>
                                    <p:cmd type="call" cmd="playFrom(0.0)">
                                      <p:cBhvr>
                                        <p:cTn id="8" dur="10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6"/>
                </p:tgtEl>
              </p:cMediaNode>
            </p:video>
            <p:video>
              <p:cMediaNode>
                <p:cTn id="15" repeatCount="indefinite" fill="hold" display="0">
                  <p:stCondLst>
                    <p:cond delay="indefinite"/>
                  </p:stCondLst>
                  <p:endCondLst>
                    <p:cond evt="onNext" delay="0">
                      <p:tgtEl>
                        <p:sldTgt/>
                      </p:tgtEl>
                    </p:cond>
                    <p:cond evt="onPrev" delay="0">
                      <p:tgtEl>
                        <p:sldTgt/>
                      </p:tgtEl>
                    </p:cond>
                  </p:end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dirty="0"/>
          </a:p>
        </p:txBody>
      </p:sp>
      <p:sp>
        <p:nvSpPr>
          <p:cNvPr id="3" name="Text Placeholder 2"/>
          <p:cNvSpPr>
            <a:spLocks noGrp="1"/>
          </p:cNvSpPr>
          <p:nvPr>
            <p:ph type="body" sz="quarter" idx="11"/>
          </p:nvPr>
        </p:nvSpPr>
        <p:spPr>
          <a:xfrm>
            <a:off x="722161" y="1412875"/>
            <a:ext cx="10948866" cy="2154821"/>
          </a:xfrm>
        </p:spPr>
        <p:txBody>
          <a:bodyPr/>
          <a:lstStyle/>
          <a:p>
            <a:pPr algn="ctr"/>
            <a:r>
              <a:rPr lang="de-DE" sz="13800" b="1" dirty="0" smtClean="0">
                <a:solidFill>
                  <a:srgbClr val="006487"/>
                </a:solidFill>
              </a:rPr>
              <a:t>Vielen Dank</a:t>
            </a:r>
            <a:endParaRPr lang="de-DE" sz="13800" b="1" dirty="0">
              <a:solidFill>
                <a:srgbClr val="006487"/>
              </a:solidFill>
            </a:endParaRPr>
          </a:p>
        </p:txBody>
      </p:sp>
      <p:sp>
        <p:nvSpPr>
          <p:cNvPr id="5" name="Text Box 2"/>
          <p:cNvSpPr txBox="1">
            <a:spLocks noChangeArrowheads="1"/>
          </p:cNvSpPr>
          <p:nvPr/>
        </p:nvSpPr>
        <p:spPr bwMode="auto">
          <a:xfrm>
            <a:off x="3232401" y="4245428"/>
            <a:ext cx="5733549" cy="1253402"/>
          </a:xfrm>
          <a:prstGeom prst="rect">
            <a:avLst/>
          </a:prstGeom>
          <a:solidFill>
            <a:srgbClr val="00648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ctr">
            <a:spAutoFit/>
          </a:bodyPr>
          <a:lstStyle/>
          <a:p>
            <a:pPr algn="ctr">
              <a:spcBef>
                <a:spcPct val="0"/>
              </a:spcBef>
            </a:pPr>
            <a:r>
              <a:rPr lang="en-US" sz="2400" dirty="0" smtClean="0">
                <a:solidFill>
                  <a:schemeClr val="bg1"/>
                </a:solidFill>
              </a:rPr>
              <a:t>Multiple teams from Siemens Healthcare </a:t>
            </a:r>
          </a:p>
          <a:p>
            <a:pPr algn="ctr">
              <a:spcBef>
                <a:spcPct val="0"/>
              </a:spcBef>
            </a:pPr>
            <a:r>
              <a:rPr lang="en-US" sz="2400" dirty="0" smtClean="0">
                <a:solidFill>
                  <a:schemeClr val="bg1"/>
                </a:solidFill>
              </a:rPr>
              <a:t>and Corporate Technology  </a:t>
            </a:r>
          </a:p>
          <a:p>
            <a:pPr algn="ctr">
              <a:spcBef>
                <a:spcPct val="0"/>
              </a:spcBef>
            </a:pPr>
            <a:r>
              <a:rPr lang="en-US" sz="2400" dirty="0" smtClean="0">
                <a:solidFill>
                  <a:schemeClr val="bg1"/>
                </a:solidFill>
              </a:rPr>
              <a:t>contributed to this presentation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dtText Placeholder 7 Id8"/>
          <p:cNvSpPr>
            <a:spLocks noGrp="1"/>
          </p:cNvSpPr>
          <p:nvPr>
            <p:ph type="body" sz="quarter" idx="14"/>
            <p:custDataLst>
              <p:tags r:id="rId2"/>
            </p:custDataLst>
          </p:nvPr>
        </p:nvSpPr>
        <p:spPr>
          <a:xfrm>
            <a:off x="4658996" y="1412875"/>
            <a:ext cx="7539354" cy="4752975"/>
          </a:xfrm>
        </p:spPr>
        <p:txBody>
          <a:bodyPr numCol="2"/>
          <a:lstStyle/>
          <a:p>
            <a:r>
              <a:rPr lang="en-US" b="1" dirty="0" smtClean="0"/>
              <a:t>Dr. Olivier Ecabert</a:t>
            </a:r>
            <a:br>
              <a:rPr lang="en-US" b="1" dirty="0" smtClean="0"/>
            </a:br>
            <a:r>
              <a:rPr lang="en-US" dirty="0" smtClean="0"/>
              <a:t>Head of Research </a:t>
            </a:r>
            <a:r>
              <a:rPr lang="en-US" dirty="0" smtClean="0"/>
              <a:t>Group</a:t>
            </a:r>
            <a:r>
              <a:rPr lang="en-US" dirty="0" smtClean="0"/>
              <a:t/>
            </a:r>
            <a:br>
              <a:rPr lang="en-US" dirty="0" smtClean="0"/>
            </a:br>
            <a:r>
              <a:rPr lang="en-US" dirty="0" smtClean="0"/>
              <a:t>CT RTC ICV IMA-DE</a:t>
            </a:r>
          </a:p>
          <a:p>
            <a:endParaRPr lang="en-US" dirty="0" smtClean="0"/>
          </a:p>
          <a:p>
            <a:r>
              <a:rPr lang="en-US" dirty="0" smtClean="0"/>
              <a:t>San-Carlos-Str. 7</a:t>
            </a:r>
            <a:br>
              <a:rPr lang="en-US" dirty="0" smtClean="0"/>
            </a:br>
            <a:r>
              <a:rPr lang="en-US" dirty="0" smtClean="0"/>
              <a:t>91058 Erlangen, Germany </a:t>
            </a:r>
          </a:p>
          <a:p>
            <a:endParaRPr lang="en-US" dirty="0" smtClean="0"/>
          </a:p>
          <a:p>
            <a:r>
              <a:rPr lang="en-US" dirty="0" smtClean="0"/>
              <a:t>Phone: +49 (9131) 7-21352</a:t>
            </a:r>
            <a:br>
              <a:rPr lang="en-US" dirty="0" smtClean="0"/>
            </a:br>
            <a:r>
              <a:rPr lang="en-US" dirty="0" smtClean="0">
                <a:hlinkClick r:id="rId9"/>
              </a:rPr>
              <a:t>olivier.ecabert@siemens.com</a:t>
            </a:r>
            <a:endParaRPr lang="en-US" dirty="0" smtClean="0"/>
          </a:p>
          <a:p>
            <a:endParaRPr lang="en-US" dirty="0" smtClean="0"/>
          </a:p>
          <a:p>
            <a:endParaRPr lang="en-US" dirty="0" smtClean="0"/>
          </a:p>
          <a:p>
            <a:endParaRPr lang="en-US" dirty="0" smtClean="0"/>
          </a:p>
          <a:p>
            <a:r>
              <a:rPr lang="en-US" b="1" dirty="0" smtClean="0"/>
              <a:t>Bernhard Calmer</a:t>
            </a:r>
            <a:r>
              <a:rPr lang="en-US" b="1" dirty="0" smtClean="0"/>
              <a:t/>
            </a:r>
            <a:br>
              <a:rPr lang="en-US" b="1" dirty="0" smtClean="0"/>
            </a:br>
            <a:r>
              <a:rPr lang="en-US" dirty="0" smtClean="0"/>
              <a:t>Head of </a:t>
            </a:r>
            <a:r>
              <a:rPr lang="en-US" dirty="0" smtClean="0"/>
              <a:t>Business Development Healthcare IT</a:t>
            </a:r>
          </a:p>
          <a:p>
            <a:r>
              <a:rPr lang="en-US" dirty="0" smtClean="0"/>
              <a:t>R</a:t>
            </a:r>
            <a:r>
              <a:rPr lang="de-DE" dirty="0" smtClean="0"/>
              <a:t>C-DE </a:t>
            </a:r>
            <a:r>
              <a:rPr lang="de-DE" dirty="0"/>
              <a:t>HC CX-HS BD</a:t>
            </a:r>
          </a:p>
          <a:p>
            <a:r>
              <a:rPr lang="en-US" dirty="0" err="1" smtClean="0"/>
              <a:t>Hadersberg</a:t>
            </a:r>
            <a:r>
              <a:rPr lang="en-US" dirty="0" smtClean="0"/>
              <a:t> 1</a:t>
            </a:r>
            <a:r>
              <a:rPr lang="en-US" dirty="0" smtClean="0"/>
              <a:t/>
            </a:r>
            <a:br>
              <a:rPr lang="en-US" dirty="0" smtClean="0"/>
            </a:br>
            <a:r>
              <a:rPr lang="en-US" dirty="0" smtClean="0"/>
              <a:t>84427 St. Wolfgang, Germany</a:t>
            </a:r>
            <a:endParaRPr lang="en-US" dirty="0" smtClean="0"/>
          </a:p>
          <a:p>
            <a:endParaRPr lang="en-US" dirty="0" smtClean="0"/>
          </a:p>
          <a:p>
            <a:r>
              <a:rPr lang="en-US" dirty="0" smtClean="0"/>
              <a:t>Phone</a:t>
            </a:r>
            <a:r>
              <a:rPr lang="en-US" dirty="0" smtClean="0"/>
              <a:t>: </a:t>
            </a:r>
            <a:r>
              <a:rPr lang="en-US" dirty="0" smtClean="0"/>
              <a:t>+49 (8085) 17 111</a:t>
            </a:r>
            <a:r>
              <a:rPr lang="en-US" dirty="0" smtClean="0"/>
              <a:t/>
            </a:r>
            <a:br>
              <a:rPr lang="en-US" dirty="0" smtClean="0"/>
            </a:br>
            <a:r>
              <a:rPr lang="en-US" dirty="0" smtClean="0">
                <a:hlinkClick r:id="rId10"/>
              </a:rPr>
              <a:t>bernhard.calmer@siemens.com</a:t>
            </a:r>
            <a:endParaRPr lang="en-US" dirty="0" smtClean="0"/>
          </a:p>
        </p:txBody>
      </p:sp>
      <p:sp>
        <p:nvSpPr>
          <p:cNvPr id="109572" name="cdtRectangle 4 Id109572"/>
          <p:cNvSpPr>
            <a:spLocks noGrp="1" noChangeArrowheads="1"/>
          </p:cNvSpPr>
          <p:nvPr>
            <p:ph type="title"/>
            <p:custDataLst>
              <p:tags r:id="rId3"/>
            </p:custDataLst>
          </p:nvPr>
        </p:nvSpPr>
        <p:spPr>
          <a:xfrm>
            <a:off x="0" y="0"/>
            <a:ext cx="12198350" cy="1268413"/>
          </a:xfrm>
        </p:spPr>
        <p:txBody>
          <a:bodyPr/>
          <a:lstStyle/>
          <a:p>
            <a:r>
              <a:rPr lang="en-US" dirty="0" err="1" smtClean="0"/>
              <a:t>Kontakt</a:t>
            </a:r>
            <a:endParaRPr lang="en-US" dirty="0" smtClean="0"/>
          </a:p>
        </p:txBody>
      </p:sp>
      <p:sp>
        <p:nvSpPr>
          <p:cNvPr id="5" name="cdtTextBox 4 Id5"/>
          <p:cNvSpPr txBox="1"/>
          <p:nvPr>
            <p:custDataLst>
              <p:tags r:id="rId4"/>
            </p:custDataLst>
          </p:nvPr>
        </p:nvSpPr>
        <p:spPr>
          <a:xfrm>
            <a:off x="4654550" y="5595946"/>
            <a:ext cx="7543800" cy="569904"/>
          </a:xfrm>
          <a:prstGeom prst="rect">
            <a:avLst/>
          </a:prstGeom>
          <a:noFill/>
        </p:spPr>
        <p:txBody>
          <a:bodyPr wrap="square" lIns="252000" tIns="0" rIns="180000" bIns="144000" rtlCol="0" anchor="b" anchorCtr="0">
            <a:noAutofit/>
          </a:bodyPr>
          <a:lstStyle/>
          <a:p>
            <a:pPr>
              <a:lnSpc>
                <a:spcPct val="110000"/>
              </a:lnSpc>
              <a:spcBef>
                <a:spcPts val="0"/>
              </a:spcBef>
            </a:pPr>
            <a:r>
              <a:rPr lang="en-US" b="1" smtClean="0">
                <a:solidFill>
                  <a:srgbClr val="000000"/>
                </a:solidFill>
              </a:rPr>
              <a:t>siemens.com/answers</a:t>
            </a:r>
            <a:endParaRPr lang="en-US" dirty="0" smtClean="0">
              <a:solidFill>
                <a:srgbClr val="000000"/>
              </a:solidFill>
            </a:endParaRPr>
          </a:p>
        </p:txBody>
      </p:sp>
      <p:sp>
        <p:nvSpPr>
          <p:cNvPr id="3" name="cdtTextBox 2 Id3"/>
          <p:cNvSpPr txBox="1"/>
          <p:nvPr>
            <p:custDataLst>
              <p:tags r:id="rId5"/>
            </p:custDataLst>
          </p:nvPr>
        </p:nvSpPr>
        <p:spPr>
          <a:xfrm rot="16200000">
            <a:off x="12198350" y="6165850"/>
            <a:ext cx="1588" cy="2118"/>
          </a:xfrm>
          <a:prstGeom prst="rect">
            <a:avLst/>
          </a:prstGeom>
          <a:noFill/>
        </p:spPr>
        <p:txBody>
          <a:bodyPr wrap="none" lIns="72000" tIns="0" rIns="0" bIns="36000" rtlCol="0" anchor="b" anchorCtr="0">
            <a:noAutofit/>
          </a:bodyPr>
          <a:lstStyle/>
          <a:p>
            <a:pPr>
              <a:lnSpc>
                <a:spcPct val="110000"/>
              </a:lnSpc>
              <a:spcBef>
                <a:spcPts val="0"/>
              </a:spcBef>
            </a:pPr>
            <a:endParaRPr lang="en-US" sz="600" dirty="0" smtClean="0">
              <a:solidFill>
                <a:srgbClr val="000000"/>
              </a:solidFill>
            </a:endParaRPr>
          </a:p>
        </p:txBody>
      </p:sp>
      <p:sp>
        <p:nvSpPr>
          <p:cNvPr id="13" name="cdtTextBox 2 Id13"/>
          <p:cNvSpPr txBox="1"/>
          <p:nvPr>
            <p:custDataLst>
              <p:tags r:id="rId6"/>
            </p:custDataLst>
          </p:nvPr>
        </p:nvSpPr>
        <p:spPr>
          <a:xfrm rot="16200000">
            <a:off x="12198350" y="6165850"/>
            <a:ext cx="1588" cy="1588"/>
          </a:xfrm>
          <a:prstGeom prst="rect">
            <a:avLst/>
          </a:prstGeom>
          <a:noFill/>
        </p:spPr>
        <p:txBody>
          <a:bodyPr wrap="none" lIns="72000" tIns="0" rIns="0" bIns="36000" rtlCol="0" anchor="b" anchorCtr="0">
            <a:noAutofit/>
          </a:bodyPr>
          <a:lstStyle/>
          <a:p>
            <a:pPr>
              <a:lnSpc>
                <a:spcPct val="110000"/>
              </a:lnSpc>
              <a:spcBef>
                <a:spcPts val="0"/>
              </a:spcBef>
            </a:pPr>
            <a:endParaRPr lang="en-US" sz="600" dirty="0" smtClean="0">
              <a:solidFill>
                <a:srgbClr val="000000"/>
              </a:solidFill>
            </a:endParaRPr>
          </a:p>
        </p:txBody>
      </p:sp>
      <p:pic>
        <p:nvPicPr>
          <p:cNvPr id="11" name="Bildplatzhalter 5" descr="TechDay14_KV_ppt_s_rgb_140430.jpg"/>
          <p:cNvPicPr>
            <a:picLocks noGrp="1" noChangeAspect="1"/>
          </p:cNvPicPr>
          <p:nvPr>
            <p:ph type="pic" sz="quarter" idx="13"/>
          </p:nvPr>
        </p:nvPicPr>
        <p:blipFill rotWithShape="1">
          <a:blip r:embed="rId11"/>
          <a:srcRect l="33" r="33"/>
          <a:stretch/>
        </p:blipFill>
        <p:spPr bwMode="auto">
          <a:xfrm>
            <a:off x="0" y="1412875"/>
            <a:ext cx="4514850" cy="4752975"/>
          </a:xfrm>
          <a:prstGeom prst="rect">
            <a:avLst/>
          </a:prstGeom>
          <a:noFill/>
          <a:ln>
            <a:noFill/>
          </a:ln>
        </p:spPr>
      </p:pic>
    </p:spTree>
    <p:custDataLst>
      <p:tags r:id="rId1"/>
    </p:custDataLst>
    <p:extLst>
      <p:ext uri="{BB962C8B-B14F-4D97-AF65-F5344CB8AC3E}">
        <p14:creationId xmlns:p14="http://schemas.microsoft.com/office/powerpoint/2010/main" val="2700935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smtClean="0"/>
              <a:t>Trends in der Medizin</a:t>
            </a:r>
            <a:endParaRPr lang="de-DE" dirty="0"/>
          </a:p>
        </p:txBody>
      </p:sp>
      <p:sp>
        <p:nvSpPr>
          <p:cNvPr id="26" name="TextBox 25"/>
          <p:cNvSpPr txBox="1"/>
          <p:nvPr/>
        </p:nvSpPr>
        <p:spPr>
          <a:xfrm>
            <a:off x="779126" y="1378522"/>
            <a:ext cx="5263429" cy="249812"/>
          </a:xfrm>
          <a:prstGeom prst="rect">
            <a:avLst/>
          </a:prstGeom>
          <a:noFill/>
        </p:spPr>
        <p:txBody>
          <a:bodyPr wrap="none" lIns="0" tIns="0" rIns="0" bIns="0" rtlCol="0">
            <a:spAutoFit/>
          </a:bodyPr>
          <a:lstStyle/>
          <a:p>
            <a:pPr algn="ctr">
              <a:lnSpc>
                <a:spcPct val="110000"/>
              </a:lnSpc>
              <a:spcBef>
                <a:spcPts val="0"/>
              </a:spcBef>
            </a:pPr>
            <a:r>
              <a:rPr lang="de-DE" sz="1600" b="1" dirty="0" smtClean="0">
                <a:solidFill>
                  <a:schemeClr val="tx1"/>
                </a:solidFill>
              </a:rPr>
              <a:t>Von Standard-Behandlung zu personalisierter Medizin</a:t>
            </a:r>
          </a:p>
        </p:txBody>
      </p:sp>
      <p:sp>
        <p:nvSpPr>
          <p:cNvPr id="28" name="TextBox 27"/>
          <p:cNvSpPr txBox="1"/>
          <p:nvPr/>
        </p:nvSpPr>
        <p:spPr>
          <a:xfrm>
            <a:off x="3287734" y="3843009"/>
            <a:ext cx="5666616" cy="249812"/>
          </a:xfrm>
          <a:prstGeom prst="rect">
            <a:avLst/>
          </a:prstGeom>
          <a:noFill/>
        </p:spPr>
        <p:txBody>
          <a:bodyPr wrap="none" lIns="0" tIns="0" rIns="0" bIns="0" rtlCol="0">
            <a:spAutoFit/>
          </a:bodyPr>
          <a:lstStyle/>
          <a:p>
            <a:pPr algn="ctr">
              <a:lnSpc>
                <a:spcPct val="110000"/>
              </a:lnSpc>
              <a:spcBef>
                <a:spcPts val="0"/>
              </a:spcBef>
            </a:pPr>
            <a:r>
              <a:rPr lang="de-DE" sz="1600" b="1" dirty="0" smtClean="0">
                <a:solidFill>
                  <a:schemeClr val="tx1"/>
                </a:solidFill>
              </a:rPr>
              <a:t>Nachhaltig bezahlbare Preise für erstklassige Behandlung</a:t>
            </a:r>
          </a:p>
        </p:txBody>
      </p:sp>
      <p:sp>
        <p:nvSpPr>
          <p:cNvPr id="27" name="TextBox 26"/>
          <p:cNvSpPr txBox="1"/>
          <p:nvPr/>
        </p:nvSpPr>
        <p:spPr>
          <a:xfrm>
            <a:off x="6301657" y="1399553"/>
            <a:ext cx="5065489" cy="249812"/>
          </a:xfrm>
          <a:prstGeom prst="rect">
            <a:avLst/>
          </a:prstGeom>
          <a:noFill/>
        </p:spPr>
        <p:txBody>
          <a:bodyPr wrap="none" lIns="0" tIns="0" rIns="0" bIns="0" rtlCol="0">
            <a:spAutoFit/>
          </a:bodyPr>
          <a:lstStyle/>
          <a:p>
            <a:pPr algn="ctr">
              <a:lnSpc>
                <a:spcPct val="110000"/>
              </a:lnSpc>
              <a:spcBef>
                <a:spcPts val="0"/>
              </a:spcBef>
            </a:pPr>
            <a:r>
              <a:rPr lang="de-DE" sz="1600" b="1" dirty="0" smtClean="0">
                <a:solidFill>
                  <a:schemeClr val="tx1"/>
                </a:solidFill>
              </a:rPr>
              <a:t>Höhere Effizienz auf einem höheren Qualitätsniveau</a:t>
            </a:r>
          </a:p>
        </p:txBody>
      </p:sp>
      <p:grpSp>
        <p:nvGrpSpPr>
          <p:cNvPr id="349" name="Group 348"/>
          <p:cNvGrpSpPr/>
          <p:nvPr/>
        </p:nvGrpSpPr>
        <p:grpSpPr>
          <a:xfrm>
            <a:off x="1003015" y="1857646"/>
            <a:ext cx="4801730" cy="1598763"/>
            <a:chOff x="850610" y="1852140"/>
            <a:chExt cx="4801730" cy="1598763"/>
          </a:xfrm>
        </p:grpSpPr>
        <p:grpSp>
          <p:nvGrpSpPr>
            <p:cNvPr id="264" name="Group 263"/>
            <p:cNvGrpSpPr/>
            <p:nvPr/>
          </p:nvGrpSpPr>
          <p:grpSpPr>
            <a:xfrm>
              <a:off x="850610" y="1852140"/>
              <a:ext cx="4767678" cy="749132"/>
              <a:chOff x="1037067" y="2549913"/>
              <a:chExt cx="4767678" cy="749132"/>
            </a:xfrm>
          </p:grpSpPr>
          <p:grpSp>
            <p:nvGrpSpPr>
              <p:cNvPr id="265" name="Group 264"/>
              <p:cNvGrpSpPr/>
              <p:nvPr/>
            </p:nvGrpSpPr>
            <p:grpSpPr>
              <a:xfrm>
                <a:off x="1037067" y="2549913"/>
                <a:ext cx="749132" cy="749132"/>
                <a:chOff x="743152" y="4173277"/>
                <a:chExt cx="1980000" cy="1980000"/>
              </a:xfrm>
            </p:grpSpPr>
            <p:sp>
              <p:nvSpPr>
                <p:cNvPr id="306" name="Oval 305"/>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07" name="Oval 306"/>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08" name="Oval 307"/>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309" name="Straight Connector 308"/>
                <p:cNvCxnSpPr>
                  <a:stCxn id="307" idx="0"/>
                  <a:endCxn id="307"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0" name="Straight Connector 309"/>
                <p:cNvCxnSpPr>
                  <a:stCxn id="307" idx="6"/>
                  <a:endCxn id="307"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1" name="Straight Connector 310"/>
                <p:cNvCxnSpPr>
                  <a:stCxn id="307" idx="7"/>
                  <a:endCxn id="307"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2" name="Straight Connector 311"/>
                <p:cNvCxnSpPr>
                  <a:stCxn id="307" idx="1"/>
                  <a:endCxn id="307"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66" name="Group 265"/>
              <p:cNvGrpSpPr/>
              <p:nvPr/>
            </p:nvGrpSpPr>
            <p:grpSpPr>
              <a:xfrm>
                <a:off x="1840777" y="2549913"/>
                <a:ext cx="749132" cy="749132"/>
                <a:chOff x="743152" y="4173277"/>
                <a:chExt cx="1980000" cy="1980000"/>
              </a:xfrm>
            </p:grpSpPr>
            <p:sp>
              <p:nvSpPr>
                <p:cNvPr id="299" name="Oval 298"/>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00" name="Oval 299"/>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01" name="Oval 300"/>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302" name="Straight Connector 301"/>
                <p:cNvCxnSpPr>
                  <a:stCxn id="300" idx="0"/>
                  <a:endCxn id="300"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3" name="Straight Connector 302"/>
                <p:cNvCxnSpPr>
                  <a:stCxn id="300" idx="6"/>
                  <a:endCxn id="300"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4" name="Straight Connector 303"/>
                <p:cNvCxnSpPr>
                  <a:stCxn id="300" idx="7"/>
                  <a:endCxn id="300"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5" name="Straight Connector 304"/>
                <p:cNvCxnSpPr>
                  <a:stCxn id="300" idx="1"/>
                  <a:endCxn id="300"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67" name="Group 266"/>
              <p:cNvGrpSpPr/>
              <p:nvPr/>
            </p:nvGrpSpPr>
            <p:grpSpPr>
              <a:xfrm>
                <a:off x="2644487" y="2549913"/>
                <a:ext cx="749132" cy="749132"/>
                <a:chOff x="743152" y="4173277"/>
                <a:chExt cx="1980000" cy="1980000"/>
              </a:xfrm>
            </p:grpSpPr>
            <p:sp>
              <p:nvSpPr>
                <p:cNvPr id="292" name="Oval 291"/>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93" name="Oval 292"/>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94" name="Oval 293"/>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95" name="Straight Connector 294"/>
                <p:cNvCxnSpPr>
                  <a:stCxn id="293" idx="0"/>
                  <a:endCxn id="293"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6" name="Straight Connector 295"/>
                <p:cNvCxnSpPr>
                  <a:stCxn id="293" idx="6"/>
                  <a:endCxn id="293"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7" name="Straight Connector 296"/>
                <p:cNvCxnSpPr>
                  <a:stCxn id="293" idx="7"/>
                  <a:endCxn id="293"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8" name="Straight Connector 297"/>
                <p:cNvCxnSpPr>
                  <a:stCxn id="293" idx="1"/>
                  <a:endCxn id="293"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68" name="Group 267"/>
              <p:cNvGrpSpPr/>
              <p:nvPr/>
            </p:nvGrpSpPr>
            <p:grpSpPr>
              <a:xfrm>
                <a:off x="3448197" y="2549913"/>
                <a:ext cx="749132" cy="749132"/>
                <a:chOff x="743152" y="4173277"/>
                <a:chExt cx="1980000" cy="1980000"/>
              </a:xfrm>
            </p:grpSpPr>
            <p:sp>
              <p:nvSpPr>
                <p:cNvPr id="285" name="Oval 284"/>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86" name="Oval 285"/>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87" name="Oval 286"/>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88" name="Straight Connector 287"/>
                <p:cNvCxnSpPr>
                  <a:stCxn id="286" idx="0"/>
                  <a:endCxn id="286"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9" name="Straight Connector 288"/>
                <p:cNvCxnSpPr>
                  <a:stCxn id="286" idx="6"/>
                  <a:endCxn id="286"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0" name="Straight Connector 289"/>
                <p:cNvCxnSpPr>
                  <a:stCxn id="286" idx="7"/>
                  <a:endCxn id="286"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1" name="Straight Connector 290"/>
                <p:cNvCxnSpPr>
                  <a:stCxn id="286" idx="1"/>
                  <a:endCxn id="286"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69" name="Group 268"/>
              <p:cNvGrpSpPr/>
              <p:nvPr/>
            </p:nvGrpSpPr>
            <p:grpSpPr>
              <a:xfrm>
                <a:off x="4251907" y="2549913"/>
                <a:ext cx="749132" cy="749132"/>
                <a:chOff x="743152" y="4173277"/>
                <a:chExt cx="1980000" cy="1980000"/>
              </a:xfrm>
            </p:grpSpPr>
            <p:sp>
              <p:nvSpPr>
                <p:cNvPr id="278" name="Oval 277"/>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79" name="Oval 278"/>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80" name="Oval 279"/>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81" name="Straight Connector 280"/>
                <p:cNvCxnSpPr>
                  <a:stCxn id="279" idx="0"/>
                  <a:endCxn id="279"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2" name="Straight Connector 281"/>
                <p:cNvCxnSpPr>
                  <a:stCxn id="279" idx="6"/>
                  <a:endCxn id="279"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3" name="Straight Connector 282"/>
                <p:cNvCxnSpPr>
                  <a:stCxn id="279" idx="7"/>
                  <a:endCxn id="279"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4" name="Straight Connector 283"/>
                <p:cNvCxnSpPr>
                  <a:stCxn id="279" idx="1"/>
                  <a:endCxn id="279"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0" name="Group 269"/>
              <p:cNvGrpSpPr/>
              <p:nvPr/>
            </p:nvGrpSpPr>
            <p:grpSpPr>
              <a:xfrm>
                <a:off x="5055613" y="2549913"/>
                <a:ext cx="749132" cy="749132"/>
                <a:chOff x="743152" y="4173277"/>
                <a:chExt cx="1980000" cy="1980000"/>
              </a:xfrm>
            </p:grpSpPr>
            <p:sp>
              <p:nvSpPr>
                <p:cNvPr id="271" name="Oval 270"/>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72" name="Oval 271"/>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73" name="Oval 272"/>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74" name="Straight Connector 273"/>
                <p:cNvCxnSpPr>
                  <a:stCxn id="272" idx="0"/>
                  <a:endCxn id="272"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5" name="Straight Connector 274"/>
                <p:cNvCxnSpPr>
                  <a:stCxn id="272" idx="6"/>
                  <a:endCxn id="272"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6" name="Straight Connector 275"/>
                <p:cNvCxnSpPr>
                  <a:stCxn id="272" idx="7"/>
                  <a:endCxn id="272"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7" name="Straight Connector 276"/>
                <p:cNvCxnSpPr>
                  <a:stCxn id="272" idx="1"/>
                  <a:endCxn id="272"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grpSp>
          <p:nvGrpSpPr>
            <p:cNvPr id="313" name="Group 312"/>
            <p:cNvGrpSpPr/>
            <p:nvPr/>
          </p:nvGrpSpPr>
          <p:grpSpPr>
            <a:xfrm>
              <a:off x="1259228" y="2216735"/>
              <a:ext cx="3963972" cy="749132"/>
              <a:chOff x="1259228" y="2106723"/>
              <a:chExt cx="3963972" cy="749132"/>
            </a:xfrm>
          </p:grpSpPr>
          <p:grpSp>
            <p:nvGrpSpPr>
              <p:cNvPr id="216" name="Group 215"/>
              <p:cNvGrpSpPr/>
              <p:nvPr/>
            </p:nvGrpSpPr>
            <p:grpSpPr>
              <a:xfrm>
                <a:off x="1259228" y="2106723"/>
                <a:ext cx="749132" cy="749132"/>
                <a:chOff x="743152" y="4173277"/>
                <a:chExt cx="1980000" cy="1980000"/>
              </a:xfrm>
            </p:grpSpPr>
            <p:sp>
              <p:nvSpPr>
                <p:cNvPr id="257" name="Oval 256"/>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58" name="Oval 257"/>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59" name="Oval 258"/>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60" name="Straight Connector 259"/>
                <p:cNvCxnSpPr>
                  <a:stCxn id="258" idx="0"/>
                  <a:endCxn id="258"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1" name="Straight Connector 260"/>
                <p:cNvCxnSpPr>
                  <a:stCxn id="258" idx="6"/>
                  <a:endCxn id="258"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2" name="Straight Connector 261"/>
                <p:cNvCxnSpPr>
                  <a:stCxn id="258" idx="7"/>
                  <a:endCxn id="258"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3" name="Straight Connector 262"/>
                <p:cNvCxnSpPr>
                  <a:stCxn id="258" idx="1"/>
                  <a:endCxn id="258"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17" name="Group 216"/>
              <p:cNvGrpSpPr/>
              <p:nvPr/>
            </p:nvGrpSpPr>
            <p:grpSpPr>
              <a:xfrm>
                <a:off x="2062938" y="2106723"/>
                <a:ext cx="749132" cy="749132"/>
                <a:chOff x="743152" y="4173277"/>
                <a:chExt cx="1980000" cy="1980000"/>
              </a:xfrm>
            </p:grpSpPr>
            <p:sp>
              <p:nvSpPr>
                <p:cNvPr id="250" name="Oval 249"/>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51" name="Oval 250"/>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52" name="Oval 251"/>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53" name="Straight Connector 252"/>
                <p:cNvCxnSpPr>
                  <a:stCxn id="251" idx="0"/>
                  <a:endCxn id="251"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4" name="Straight Connector 253"/>
                <p:cNvCxnSpPr>
                  <a:stCxn id="251" idx="6"/>
                  <a:endCxn id="251"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5" name="Straight Connector 254"/>
                <p:cNvCxnSpPr>
                  <a:stCxn id="251" idx="7"/>
                  <a:endCxn id="251"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6" name="Straight Connector 255"/>
                <p:cNvCxnSpPr>
                  <a:stCxn id="251" idx="1"/>
                  <a:endCxn id="251"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18" name="Group 217"/>
              <p:cNvGrpSpPr/>
              <p:nvPr/>
            </p:nvGrpSpPr>
            <p:grpSpPr>
              <a:xfrm>
                <a:off x="2866648" y="2106723"/>
                <a:ext cx="749132" cy="749132"/>
                <a:chOff x="743152" y="4173277"/>
                <a:chExt cx="1980000" cy="1980000"/>
              </a:xfrm>
            </p:grpSpPr>
            <p:sp>
              <p:nvSpPr>
                <p:cNvPr id="243" name="Oval 242"/>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44" name="Oval 243"/>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45" name="Oval 244"/>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46" name="Straight Connector 245"/>
                <p:cNvCxnSpPr>
                  <a:stCxn id="244" idx="0"/>
                  <a:endCxn id="244"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7" name="Straight Connector 246"/>
                <p:cNvCxnSpPr>
                  <a:stCxn id="244" idx="6"/>
                  <a:endCxn id="244"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8" name="Straight Connector 247"/>
                <p:cNvCxnSpPr>
                  <a:stCxn id="244" idx="7"/>
                  <a:endCxn id="244"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9" name="Straight Connector 248"/>
                <p:cNvCxnSpPr>
                  <a:stCxn id="244" idx="1"/>
                  <a:endCxn id="244"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19" name="Group 218"/>
              <p:cNvGrpSpPr/>
              <p:nvPr/>
            </p:nvGrpSpPr>
            <p:grpSpPr>
              <a:xfrm>
                <a:off x="3670358" y="2106723"/>
                <a:ext cx="749132" cy="749132"/>
                <a:chOff x="743152" y="4173277"/>
                <a:chExt cx="1980000" cy="1980000"/>
              </a:xfrm>
            </p:grpSpPr>
            <p:sp>
              <p:nvSpPr>
                <p:cNvPr id="236" name="Oval 235"/>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37" name="Oval 236"/>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38" name="Oval 237"/>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39" name="Straight Connector 238"/>
                <p:cNvCxnSpPr>
                  <a:stCxn id="237" idx="0"/>
                  <a:endCxn id="237"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0" name="Straight Connector 239"/>
                <p:cNvCxnSpPr>
                  <a:stCxn id="237" idx="6"/>
                  <a:endCxn id="237"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1" name="Straight Connector 240"/>
                <p:cNvCxnSpPr>
                  <a:stCxn id="237" idx="7"/>
                  <a:endCxn id="237"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2" name="Straight Connector 241"/>
                <p:cNvCxnSpPr>
                  <a:stCxn id="237" idx="1"/>
                  <a:endCxn id="237"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20" name="Group 219"/>
              <p:cNvGrpSpPr/>
              <p:nvPr/>
            </p:nvGrpSpPr>
            <p:grpSpPr>
              <a:xfrm>
                <a:off x="4474068" y="2106723"/>
                <a:ext cx="749132" cy="749132"/>
                <a:chOff x="743152" y="4173277"/>
                <a:chExt cx="1980000" cy="1980000"/>
              </a:xfrm>
            </p:grpSpPr>
            <p:sp>
              <p:nvSpPr>
                <p:cNvPr id="229" name="Oval 228"/>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30" name="Oval 229"/>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31" name="Oval 230"/>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32" name="Straight Connector 231"/>
                <p:cNvCxnSpPr>
                  <a:stCxn id="230" idx="0"/>
                  <a:endCxn id="230"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3" name="Straight Connector 232"/>
                <p:cNvCxnSpPr>
                  <a:stCxn id="230" idx="6"/>
                  <a:endCxn id="230"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4" name="Straight Connector 233"/>
                <p:cNvCxnSpPr>
                  <a:stCxn id="230" idx="7"/>
                  <a:endCxn id="230"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5" name="Straight Connector 234"/>
                <p:cNvCxnSpPr>
                  <a:stCxn id="230" idx="1"/>
                  <a:endCxn id="230"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grpSp>
          <p:nvGrpSpPr>
            <p:cNvPr id="133" name="Group 132"/>
            <p:cNvGrpSpPr/>
            <p:nvPr/>
          </p:nvGrpSpPr>
          <p:grpSpPr>
            <a:xfrm>
              <a:off x="3274866" y="2608426"/>
              <a:ext cx="790984" cy="842477"/>
              <a:chOff x="2715768" y="4545152"/>
              <a:chExt cx="1257491" cy="1339354"/>
            </a:xfrm>
          </p:grpSpPr>
          <p:sp>
            <p:nvSpPr>
              <p:cNvPr id="132" name="Isosceles Triangle 131"/>
              <p:cNvSpPr/>
              <p:nvPr/>
            </p:nvSpPr>
            <p:spPr bwMode="auto">
              <a:xfrm flipV="1">
                <a:off x="3287306" y="4545152"/>
                <a:ext cx="110195" cy="330736"/>
              </a:xfrm>
              <a:prstGeom prst="triangle">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125" name="Group 124"/>
              <p:cNvGrpSpPr/>
              <p:nvPr/>
            </p:nvGrpSpPr>
            <p:grpSpPr>
              <a:xfrm>
                <a:off x="2715768" y="4765686"/>
                <a:ext cx="1257491" cy="1118820"/>
                <a:chOff x="2715768" y="4765686"/>
                <a:chExt cx="1257491" cy="1118820"/>
              </a:xfrm>
            </p:grpSpPr>
            <p:grpSp>
              <p:nvGrpSpPr>
                <p:cNvPr id="121" name="Group 120"/>
                <p:cNvGrpSpPr/>
                <p:nvPr/>
              </p:nvGrpSpPr>
              <p:grpSpPr>
                <a:xfrm>
                  <a:off x="2715768" y="4765686"/>
                  <a:ext cx="1257491" cy="1118820"/>
                  <a:chOff x="2715768" y="4765686"/>
                  <a:chExt cx="1257491" cy="1118820"/>
                </a:xfrm>
              </p:grpSpPr>
              <p:sp>
                <p:nvSpPr>
                  <p:cNvPr id="117" name="Freeform 116"/>
                  <p:cNvSpPr/>
                  <p:nvPr/>
                </p:nvSpPr>
                <p:spPr bwMode="auto">
                  <a:xfrm>
                    <a:off x="2715768" y="4765686"/>
                    <a:ext cx="635508" cy="1118819"/>
                  </a:xfrm>
                  <a:custGeom>
                    <a:avLst/>
                    <a:gdLst>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76706 h 1118616"/>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30224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76706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62228 h 1118616"/>
                      <a:gd name="connsiteX0" fmla="*/ 630936 w 635508"/>
                      <a:gd name="connsiteY0" fmla="*/ 57150 h 1119834"/>
                      <a:gd name="connsiteX1" fmla="*/ 438912 w 635508"/>
                      <a:gd name="connsiteY1" fmla="*/ 20574 h 1119834"/>
                      <a:gd name="connsiteX2" fmla="*/ 251460 w 635508"/>
                      <a:gd name="connsiteY2" fmla="*/ 20574 h 1119834"/>
                      <a:gd name="connsiteX3" fmla="*/ 50292 w 635508"/>
                      <a:gd name="connsiteY3" fmla="*/ 144018 h 1119834"/>
                      <a:gd name="connsiteX4" fmla="*/ 0 w 635508"/>
                      <a:gd name="connsiteY4" fmla="*/ 432054 h 1119834"/>
                      <a:gd name="connsiteX5" fmla="*/ 50292 w 635508"/>
                      <a:gd name="connsiteY5" fmla="*/ 688086 h 1119834"/>
                      <a:gd name="connsiteX6" fmla="*/ 160020 w 635508"/>
                      <a:gd name="connsiteY6" fmla="*/ 916686 h 1119834"/>
                      <a:gd name="connsiteX7" fmla="*/ 278892 w 635508"/>
                      <a:gd name="connsiteY7" fmla="*/ 1030986 h 1119834"/>
                      <a:gd name="connsiteX8" fmla="*/ 359889 w 635508"/>
                      <a:gd name="connsiteY8" fmla="*/ 1083114 h 1119834"/>
                      <a:gd name="connsiteX9" fmla="*/ 457200 w 635508"/>
                      <a:gd name="connsiteY9" fmla="*/ 1117854 h 1119834"/>
                      <a:gd name="connsiteX10" fmla="*/ 539496 w 635508"/>
                      <a:gd name="connsiteY10" fmla="*/ 1094994 h 1119834"/>
                      <a:gd name="connsiteX11" fmla="*/ 635508 w 635508"/>
                      <a:gd name="connsiteY11" fmla="*/ 1062228 h 1119834"/>
                      <a:gd name="connsiteX0" fmla="*/ 630936 w 635508"/>
                      <a:gd name="connsiteY0" fmla="*/ 57150 h 1118819"/>
                      <a:gd name="connsiteX1" fmla="*/ 438912 w 635508"/>
                      <a:gd name="connsiteY1" fmla="*/ 20574 h 1118819"/>
                      <a:gd name="connsiteX2" fmla="*/ 251460 w 635508"/>
                      <a:gd name="connsiteY2" fmla="*/ 20574 h 1118819"/>
                      <a:gd name="connsiteX3" fmla="*/ 50292 w 635508"/>
                      <a:gd name="connsiteY3" fmla="*/ 144018 h 1118819"/>
                      <a:gd name="connsiteX4" fmla="*/ 0 w 635508"/>
                      <a:gd name="connsiteY4" fmla="*/ 432054 h 1118819"/>
                      <a:gd name="connsiteX5" fmla="*/ 50292 w 635508"/>
                      <a:gd name="connsiteY5" fmla="*/ 688086 h 1118819"/>
                      <a:gd name="connsiteX6" fmla="*/ 160020 w 635508"/>
                      <a:gd name="connsiteY6" fmla="*/ 916686 h 1118819"/>
                      <a:gd name="connsiteX7" fmla="*/ 278892 w 635508"/>
                      <a:gd name="connsiteY7" fmla="*/ 1030986 h 1118819"/>
                      <a:gd name="connsiteX8" fmla="*/ 359889 w 635508"/>
                      <a:gd name="connsiteY8" fmla="*/ 1083114 h 1118819"/>
                      <a:gd name="connsiteX9" fmla="*/ 457200 w 635508"/>
                      <a:gd name="connsiteY9" fmla="*/ 1117854 h 1118819"/>
                      <a:gd name="connsiteX10" fmla="*/ 550317 w 635508"/>
                      <a:gd name="connsiteY10" fmla="*/ 1077324 h 1118819"/>
                      <a:gd name="connsiteX11" fmla="*/ 635508 w 635508"/>
                      <a:gd name="connsiteY11" fmla="*/ 1062228 h 111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08" h="1118819">
                        <a:moveTo>
                          <a:pt x="630936" y="57150"/>
                        </a:moveTo>
                        <a:cubicBezTo>
                          <a:pt x="566547" y="41910"/>
                          <a:pt x="502158" y="26670"/>
                          <a:pt x="438912" y="20574"/>
                        </a:cubicBezTo>
                        <a:cubicBezTo>
                          <a:pt x="375666" y="14478"/>
                          <a:pt x="316230" y="0"/>
                          <a:pt x="251460" y="20574"/>
                        </a:cubicBezTo>
                        <a:cubicBezTo>
                          <a:pt x="186690" y="41148"/>
                          <a:pt x="92202" y="75438"/>
                          <a:pt x="50292" y="144018"/>
                        </a:cubicBezTo>
                        <a:cubicBezTo>
                          <a:pt x="8382" y="212598"/>
                          <a:pt x="0" y="341376"/>
                          <a:pt x="0" y="432054"/>
                        </a:cubicBezTo>
                        <a:cubicBezTo>
                          <a:pt x="0" y="522732"/>
                          <a:pt x="23622" y="607314"/>
                          <a:pt x="50292" y="688086"/>
                        </a:cubicBezTo>
                        <a:cubicBezTo>
                          <a:pt x="76962" y="768858"/>
                          <a:pt x="121920" y="859536"/>
                          <a:pt x="160020" y="916686"/>
                        </a:cubicBezTo>
                        <a:cubicBezTo>
                          <a:pt x="198120" y="973836"/>
                          <a:pt x="245581" y="1003248"/>
                          <a:pt x="278892" y="1030986"/>
                        </a:cubicBezTo>
                        <a:cubicBezTo>
                          <a:pt x="312203" y="1058724"/>
                          <a:pt x="330171" y="1068636"/>
                          <a:pt x="359889" y="1083114"/>
                        </a:cubicBezTo>
                        <a:cubicBezTo>
                          <a:pt x="389607" y="1097592"/>
                          <a:pt x="425462" y="1118819"/>
                          <a:pt x="457200" y="1117854"/>
                        </a:cubicBezTo>
                        <a:cubicBezTo>
                          <a:pt x="488938" y="1116889"/>
                          <a:pt x="520599" y="1086595"/>
                          <a:pt x="550317" y="1077324"/>
                        </a:cubicBezTo>
                        <a:cubicBezTo>
                          <a:pt x="580035" y="1068053"/>
                          <a:pt x="615696" y="1073023"/>
                          <a:pt x="635508" y="1062228"/>
                        </a:cubicBezTo>
                      </a:path>
                    </a:pathLst>
                  </a:custGeom>
                  <a:solidFill>
                    <a:srgbClr val="AAB414"/>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e-DE" sz="2400" b="0" i="0" u="none" strike="noStrike" cap="none" normalizeH="0" baseline="0">
                      <a:ln>
                        <a:noFill/>
                      </a:ln>
                      <a:solidFill>
                        <a:srgbClr val="000000"/>
                      </a:solidFill>
                      <a:effectLst/>
                      <a:latin typeface="Arial" charset="0"/>
                      <a:ea typeface="ヒラギノ角ゴ Pro W3" charset="0"/>
                    </a:endParaRPr>
                  </a:p>
                </p:txBody>
              </p:sp>
              <p:sp>
                <p:nvSpPr>
                  <p:cNvPr id="120" name="Freeform 119"/>
                  <p:cNvSpPr/>
                  <p:nvPr/>
                </p:nvSpPr>
                <p:spPr bwMode="auto">
                  <a:xfrm flipH="1">
                    <a:off x="3337751" y="4765687"/>
                    <a:ext cx="635508" cy="1118819"/>
                  </a:xfrm>
                  <a:custGeom>
                    <a:avLst/>
                    <a:gdLst>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76706 h 1118616"/>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30224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76706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62228 h 1118616"/>
                      <a:gd name="connsiteX0" fmla="*/ 630936 w 635508"/>
                      <a:gd name="connsiteY0" fmla="*/ 57150 h 1119834"/>
                      <a:gd name="connsiteX1" fmla="*/ 438912 w 635508"/>
                      <a:gd name="connsiteY1" fmla="*/ 20574 h 1119834"/>
                      <a:gd name="connsiteX2" fmla="*/ 251460 w 635508"/>
                      <a:gd name="connsiteY2" fmla="*/ 20574 h 1119834"/>
                      <a:gd name="connsiteX3" fmla="*/ 50292 w 635508"/>
                      <a:gd name="connsiteY3" fmla="*/ 144018 h 1119834"/>
                      <a:gd name="connsiteX4" fmla="*/ 0 w 635508"/>
                      <a:gd name="connsiteY4" fmla="*/ 432054 h 1119834"/>
                      <a:gd name="connsiteX5" fmla="*/ 50292 w 635508"/>
                      <a:gd name="connsiteY5" fmla="*/ 688086 h 1119834"/>
                      <a:gd name="connsiteX6" fmla="*/ 160020 w 635508"/>
                      <a:gd name="connsiteY6" fmla="*/ 916686 h 1119834"/>
                      <a:gd name="connsiteX7" fmla="*/ 278892 w 635508"/>
                      <a:gd name="connsiteY7" fmla="*/ 1030986 h 1119834"/>
                      <a:gd name="connsiteX8" fmla="*/ 359889 w 635508"/>
                      <a:gd name="connsiteY8" fmla="*/ 1083114 h 1119834"/>
                      <a:gd name="connsiteX9" fmla="*/ 457200 w 635508"/>
                      <a:gd name="connsiteY9" fmla="*/ 1117854 h 1119834"/>
                      <a:gd name="connsiteX10" fmla="*/ 539496 w 635508"/>
                      <a:gd name="connsiteY10" fmla="*/ 1094994 h 1119834"/>
                      <a:gd name="connsiteX11" fmla="*/ 635508 w 635508"/>
                      <a:gd name="connsiteY11" fmla="*/ 1062228 h 1119834"/>
                      <a:gd name="connsiteX0" fmla="*/ 630936 w 635508"/>
                      <a:gd name="connsiteY0" fmla="*/ 57150 h 1118819"/>
                      <a:gd name="connsiteX1" fmla="*/ 438912 w 635508"/>
                      <a:gd name="connsiteY1" fmla="*/ 20574 h 1118819"/>
                      <a:gd name="connsiteX2" fmla="*/ 251460 w 635508"/>
                      <a:gd name="connsiteY2" fmla="*/ 20574 h 1118819"/>
                      <a:gd name="connsiteX3" fmla="*/ 50292 w 635508"/>
                      <a:gd name="connsiteY3" fmla="*/ 144018 h 1118819"/>
                      <a:gd name="connsiteX4" fmla="*/ 0 w 635508"/>
                      <a:gd name="connsiteY4" fmla="*/ 432054 h 1118819"/>
                      <a:gd name="connsiteX5" fmla="*/ 50292 w 635508"/>
                      <a:gd name="connsiteY5" fmla="*/ 688086 h 1118819"/>
                      <a:gd name="connsiteX6" fmla="*/ 160020 w 635508"/>
                      <a:gd name="connsiteY6" fmla="*/ 916686 h 1118819"/>
                      <a:gd name="connsiteX7" fmla="*/ 278892 w 635508"/>
                      <a:gd name="connsiteY7" fmla="*/ 1030986 h 1118819"/>
                      <a:gd name="connsiteX8" fmla="*/ 359889 w 635508"/>
                      <a:gd name="connsiteY8" fmla="*/ 1083114 h 1118819"/>
                      <a:gd name="connsiteX9" fmla="*/ 457200 w 635508"/>
                      <a:gd name="connsiteY9" fmla="*/ 1117854 h 1118819"/>
                      <a:gd name="connsiteX10" fmla="*/ 550317 w 635508"/>
                      <a:gd name="connsiteY10" fmla="*/ 1077324 h 1118819"/>
                      <a:gd name="connsiteX11" fmla="*/ 635508 w 635508"/>
                      <a:gd name="connsiteY11" fmla="*/ 1062228 h 111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08" h="1118819">
                        <a:moveTo>
                          <a:pt x="630936" y="57150"/>
                        </a:moveTo>
                        <a:cubicBezTo>
                          <a:pt x="566547" y="41910"/>
                          <a:pt x="502158" y="26670"/>
                          <a:pt x="438912" y="20574"/>
                        </a:cubicBezTo>
                        <a:cubicBezTo>
                          <a:pt x="375666" y="14478"/>
                          <a:pt x="316230" y="0"/>
                          <a:pt x="251460" y="20574"/>
                        </a:cubicBezTo>
                        <a:cubicBezTo>
                          <a:pt x="186690" y="41148"/>
                          <a:pt x="92202" y="75438"/>
                          <a:pt x="50292" y="144018"/>
                        </a:cubicBezTo>
                        <a:cubicBezTo>
                          <a:pt x="8382" y="212598"/>
                          <a:pt x="0" y="341376"/>
                          <a:pt x="0" y="432054"/>
                        </a:cubicBezTo>
                        <a:cubicBezTo>
                          <a:pt x="0" y="522732"/>
                          <a:pt x="23622" y="607314"/>
                          <a:pt x="50292" y="688086"/>
                        </a:cubicBezTo>
                        <a:cubicBezTo>
                          <a:pt x="76962" y="768858"/>
                          <a:pt x="121920" y="859536"/>
                          <a:pt x="160020" y="916686"/>
                        </a:cubicBezTo>
                        <a:cubicBezTo>
                          <a:pt x="198120" y="973836"/>
                          <a:pt x="245581" y="1003248"/>
                          <a:pt x="278892" y="1030986"/>
                        </a:cubicBezTo>
                        <a:cubicBezTo>
                          <a:pt x="312203" y="1058724"/>
                          <a:pt x="330171" y="1068636"/>
                          <a:pt x="359889" y="1083114"/>
                        </a:cubicBezTo>
                        <a:cubicBezTo>
                          <a:pt x="389607" y="1097592"/>
                          <a:pt x="425462" y="1118819"/>
                          <a:pt x="457200" y="1117854"/>
                        </a:cubicBezTo>
                        <a:cubicBezTo>
                          <a:pt x="488938" y="1116889"/>
                          <a:pt x="520599" y="1086595"/>
                          <a:pt x="550317" y="1077324"/>
                        </a:cubicBezTo>
                        <a:cubicBezTo>
                          <a:pt x="580035" y="1068053"/>
                          <a:pt x="615696" y="1073023"/>
                          <a:pt x="635508" y="1062228"/>
                        </a:cubicBezTo>
                      </a:path>
                    </a:pathLst>
                  </a:custGeom>
                  <a:solidFill>
                    <a:srgbClr val="AAB414"/>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e-DE" sz="2400" b="0" i="0" u="none" strike="noStrike" cap="none" normalizeH="0" baseline="0">
                      <a:ln>
                        <a:noFill/>
                      </a:ln>
                      <a:solidFill>
                        <a:srgbClr val="000000"/>
                      </a:solidFill>
                      <a:effectLst/>
                      <a:latin typeface="Arial" charset="0"/>
                      <a:ea typeface="ヒラギノ角ゴ Pro W3" charset="0"/>
                    </a:endParaRPr>
                  </a:p>
                </p:txBody>
              </p:sp>
            </p:grpSp>
            <p:grpSp>
              <p:nvGrpSpPr>
                <p:cNvPr id="122" name="Group 121"/>
                <p:cNvGrpSpPr>
                  <a:grpSpLocks noChangeAspect="1"/>
                </p:cNvGrpSpPr>
                <p:nvPr/>
              </p:nvGrpSpPr>
              <p:grpSpPr>
                <a:xfrm>
                  <a:off x="2778642" y="4821627"/>
                  <a:ext cx="1131742" cy="1006938"/>
                  <a:chOff x="2715768" y="4765686"/>
                  <a:chExt cx="1257491" cy="1118820"/>
                </a:xfrm>
                <a:solidFill>
                  <a:schemeClr val="bg1"/>
                </a:solidFill>
              </p:grpSpPr>
              <p:sp>
                <p:nvSpPr>
                  <p:cNvPr id="123" name="Freeform 122"/>
                  <p:cNvSpPr/>
                  <p:nvPr/>
                </p:nvSpPr>
                <p:spPr bwMode="auto">
                  <a:xfrm>
                    <a:off x="2715768" y="4765686"/>
                    <a:ext cx="635508" cy="1118819"/>
                  </a:xfrm>
                  <a:custGeom>
                    <a:avLst/>
                    <a:gdLst>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76706 h 1118616"/>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30224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76706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62228 h 1118616"/>
                      <a:gd name="connsiteX0" fmla="*/ 630936 w 635508"/>
                      <a:gd name="connsiteY0" fmla="*/ 57150 h 1119834"/>
                      <a:gd name="connsiteX1" fmla="*/ 438912 w 635508"/>
                      <a:gd name="connsiteY1" fmla="*/ 20574 h 1119834"/>
                      <a:gd name="connsiteX2" fmla="*/ 251460 w 635508"/>
                      <a:gd name="connsiteY2" fmla="*/ 20574 h 1119834"/>
                      <a:gd name="connsiteX3" fmla="*/ 50292 w 635508"/>
                      <a:gd name="connsiteY3" fmla="*/ 144018 h 1119834"/>
                      <a:gd name="connsiteX4" fmla="*/ 0 w 635508"/>
                      <a:gd name="connsiteY4" fmla="*/ 432054 h 1119834"/>
                      <a:gd name="connsiteX5" fmla="*/ 50292 w 635508"/>
                      <a:gd name="connsiteY5" fmla="*/ 688086 h 1119834"/>
                      <a:gd name="connsiteX6" fmla="*/ 160020 w 635508"/>
                      <a:gd name="connsiteY6" fmla="*/ 916686 h 1119834"/>
                      <a:gd name="connsiteX7" fmla="*/ 278892 w 635508"/>
                      <a:gd name="connsiteY7" fmla="*/ 1030986 h 1119834"/>
                      <a:gd name="connsiteX8" fmla="*/ 359889 w 635508"/>
                      <a:gd name="connsiteY8" fmla="*/ 1083114 h 1119834"/>
                      <a:gd name="connsiteX9" fmla="*/ 457200 w 635508"/>
                      <a:gd name="connsiteY9" fmla="*/ 1117854 h 1119834"/>
                      <a:gd name="connsiteX10" fmla="*/ 539496 w 635508"/>
                      <a:gd name="connsiteY10" fmla="*/ 1094994 h 1119834"/>
                      <a:gd name="connsiteX11" fmla="*/ 635508 w 635508"/>
                      <a:gd name="connsiteY11" fmla="*/ 1062228 h 1119834"/>
                      <a:gd name="connsiteX0" fmla="*/ 630936 w 635508"/>
                      <a:gd name="connsiteY0" fmla="*/ 57150 h 1118819"/>
                      <a:gd name="connsiteX1" fmla="*/ 438912 w 635508"/>
                      <a:gd name="connsiteY1" fmla="*/ 20574 h 1118819"/>
                      <a:gd name="connsiteX2" fmla="*/ 251460 w 635508"/>
                      <a:gd name="connsiteY2" fmla="*/ 20574 h 1118819"/>
                      <a:gd name="connsiteX3" fmla="*/ 50292 w 635508"/>
                      <a:gd name="connsiteY3" fmla="*/ 144018 h 1118819"/>
                      <a:gd name="connsiteX4" fmla="*/ 0 w 635508"/>
                      <a:gd name="connsiteY4" fmla="*/ 432054 h 1118819"/>
                      <a:gd name="connsiteX5" fmla="*/ 50292 w 635508"/>
                      <a:gd name="connsiteY5" fmla="*/ 688086 h 1118819"/>
                      <a:gd name="connsiteX6" fmla="*/ 160020 w 635508"/>
                      <a:gd name="connsiteY6" fmla="*/ 916686 h 1118819"/>
                      <a:gd name="connsiteX7" fmla="*/ 278892 w 635508"/>
                      <a:gd name="connsiteY7" fmla="*/ 1030986 h 1118819"/>
                      <a:gd name="connsiteX8" fmla="*/ 359889 w 635508"/>
                      <a:gd name="connsiteY8" fmla="*/ 1083114 h 1118819"/>
                      <a:gd name="connsiteX9" fmla="*/ 457200 w 635508"/>
                      <a:gd name="connsiteY9" fmla="*/ 1117854 h 1118819"/>
                      <a:gd name="connsiteX10" fmla="*/ 550317 w 635508"/>
                      <a:gd name="connsiteY10" fmla="*/ 1077324 h 1118819"/>
                      <a:gd name="connsiteX11" fmla="*/ 635508 w 635508"/>
                      <a:gd name="connsiteY11" fmla="*/ 1062228 h 111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08" h="1118819">
                        <a:moveTo>
                          <a:pt x="630936" y="57150"/>
                        </a:moveTo>
                        <a:cubicBezTo>
                          <a:pt x="566547" y="41910"/>
                          <a:pt x="502158" y="26670"/>
                          <a:pt x="438912" y="20574"/>
                        </a:cubicBezTo>
                        <a:cubicBezTo>
                          <a:pt x="375666" y="14478"/>
                          <a:pt x="316230" y="0"/>
                          <a:pt x="251460" y="20574"/>
                        </a:cubicBezTo>
                        <a:cubicBezTo>
                          <a:pt x="186690" y="41148"/>
                          <a:pt x="92202" y="75438"/>
                          <a:pt x="50292" y="144018"/>
                        </a:cubicBezTo>
                        <a:cubicBezTo>
                          <a:pt x="8382" y="212598"/>
                          <a:pt x="0" y="341376"/>
                          <a:pt x="0" y="432054"/>
                        </a:cubicBezTo>
                        <a:cubicBezTo>
                          <a:pt x="0" y="522732"/>
                          <a:pt x="23622" y="607314"/>
                          <a:pt x="50292" y="688086"/>
                        </a:cubicBezTo>
                        <a:cubicBezTo>
                          <a:pt x="76962" y="768858"/>
                          <a:pt x="121920" y="859536"/>
                          <a:pt x="160020" y="916686"/>
                        </a:cubicBezTo>
                        <a:cubicBezTo>
                          <a:pt x="198120" y="973836"/>
                          <a:pt x="245581" y="1003248"/>
                          <a:pt x="278892" y="1030986"/>
                        </a:cubicBezTo>
                        <a:cubicBezTo>
                          <a:pt x="312203" y="1058724"/>
                          <a:pt x="330171" y="1068636"/>
                          <a:pt x="359889" y="1083114"/>
                        </a:cubicBezTo>
                        <a:cubicBezTo>
                          <a:pt x="389607" y="1097592"/>
                          <a:pt x="425462" y="1118819"/>
                          <a:pt x="457200" y="1117854"/>
                        </a:cubicBezTo>
                        <a:cubicBezTo>
                          <a:pt x="488938" y="1116889"/>
                          <a:pt x="520599" y="1086595"/>
                          <a:pt x="550317" y="1077324"/>
                        </a:cubicBezTo>
                        <a:cubicBezTo>
                          <a:pt x="580035" y="1068053"/>
                          <a:pt x="615696" y="1073023"/>
                          <a:pt x="635508" y="1062228"/>
                        </a:cubicBezTo>
                      </a:path>
                    </a:pathLst>
                  </a:cu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e-DE" sz="2400" b="0" i="0" u="none" strike="noStrike" cap="none" normalizeH="0" baseline="0">
                      <a:ln>
                        <a:noFill/>
                      </a:ln>
                      <a:solidFill>
                        <a:srgbClr val="000000"/>
                      </a:solidFill>
                      <a:effectLst/>
                      <a:latin typeface="Arial" charset="0"/>
                      <a:ea typeface="ヒラギノ角ゴ Pro W3" charset="0"/>
                    </a:endParaRPr>
                  </a:p>
                </p:txBody>
              </p:sp>
              <p:sp>
                <p:nvSpPr>
                  <p:cNvPr id="124" name="Freeform 123"/>
                  <p:cNvSpPr/>
                  <p:nvPr/>
                </p:nvSpPr>
                <p:spPr bwMode="auto">
                  <a:xfrm flipH="1">
                    <a:off x="3337751" y="4765687"/>
                    <a:ext cx="635508" cy="1118819"/>
                  </a:xfrm>
                  <a:custGeom>
                    <a:avLst/>
                    <a:gdLst>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76706 h 1118616"/>
                      <a:gd name="connsiteX0" fmla="*/ 630936 w 658368"/>
                      <a:gd name="connsiteY0" fmla="*/ 57150 h 1118616"/>
                      <a:gd name="connsiteX1" fmla="*/ 438912 w 658368"/>
                      <a:gd name="connsiteY1" fmla="*/ 20574 h 1118616"/>
                      <a:gd name="connsiteX2" fmla="*/ 251460 w 658368"/>
                      <a:gd name="connsiteY2" fmla="*/ 20574 h 1118616"/>
                      <a:gd name="connsiteX3" fmla="*/ 50292 w 658368"/>
                      <a:gd name="connsiteY3" fmla="*/ 144018 h 1118616"/>
                      <a:gd name="connsiteX4" fmla="*/ 0 w 658368"/>
                      <a:gd name="connsiteY4" fmla="*/ 432054 h 1118616"/>
                      <a:gd name="connsiteX5" fmla="*/ 50292 w 658368"/>
                      <a:gd name="connsiteY5" fmla="*/ 688086 h 1118616"/>
                      <a:gd name="connsiteX6" fmla="*/ 160020 w 658368"/>
                      <a:gd name="connsiteY6" fmla="*/ 916686 h 1118616"/>
                      <a:gd name="connsiteX7" fmla="*/ 278892 w 658368"/>
                      <a:gd name="connsiteY7" fmla="*/ 1030986 h 1118616"/>
                      <a:gd name="connsiteX8" fmla="*/ 397764 w 658368"/>
                      <a:gd name="connsiteY8" fmla="*/ 1099566 h 1118616"/>
                      <a:gd name="connsiteX9" fmla="*/ 457200 w 658368"/>
                      <a:gd name="connsiteY9" fmla="*/ 1117854 h 1118616"/>
                      <a:gd name="connsiteX10" fmla="*/ 539496 w 658368"/>
                      <a:gd name="connsiteY10" fmla="*/ 1094994 h 1118616"/>
                      <a:gd name="connsiteX11" fmla="*/ 635508 w 658368"/>
                      <a:gd name="connsiteY11" fmla="*/ 1076706 h 1118616"/>
                      <a:gd name="connsiteX12" fmla="*/ 658368 w 658368"/>
                      <a:gd name="connsiteY12" fmla="*/ 1030224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76706 h 1118616"/>
                      <a:gd name="connsiteX0" fmla="*/ 630936 w 635508"/>
                      <a:gd name="connsiteY0" fmla="*/ 57150 h 1118616"/>
                      <a:gd name="connsiteX1" fmla="*/ 438912 w 635508"/>
                      <a:gd name="connsiteY1" fmla="*/ 20574 h 1118616"/>
                      <a:gd name="connsiteX2" fmla="*/ 251460 w 635508"/>
                      <a:gd name="connsiteY2" fmla="*/ 20574 h 1118616"/>
                      <a:gd name="connsiteX3" fmla="*/ 50292 w 635508"/>
                      <a:gd name="connsiteY3" fmla="*/ 144018 h 1118616"/>
                      <a:gd name="connsiteX4" fmla="*/ 0 w 635508"/>
                      <a:gd name="connsiteY4" fmla="*/ 432054 h 1118616"/>
                      <a:gd name="connsiteX5" fmla="*/ 50292 w 635508"/>
                      <a:gd name="connsiteY5" fmla="*/ 688086 h 1118616"/>
                      <a:gd name="connsiteX6" fmla="*/ 160020 w 635508"/>
                      <a:gd name="connsiteY6" fmla="*/ 916686 h 1118616"/>
                      <a:gd name="connsiteX7" fmla="*/ 278892 w 635508"/>
                      <a:gd name="connsiteY7" fmla="*/ 1030986 h 1118616"/>
                      <a:gd name="connsiteX8" fmla="*/ 397764 w 635508"/>
                      <a:gd name="connsiteY8" fmla="*/ 1099566 h 1118616"/>
                      <a:gd name="connsiteX9" fmla="*/ 457200 w 635508"/>
                      <a:gd name="connsiteY9" fmla="*/ 1117854 h 1118616"/>
                      <a:gd name="connsiteX10" fmla="*/ 539496 w 635508"/>
                      <a:gd name="connsiteY10" fmla="*/ 1094994 h 1118616"/>
                      <a:gd name="connsiteX11" fmla="*/ 635508 w 635508"/>
                      <a:gd name="connsiteY11" fmla="*/ 1062228 h 1118616"/>
                      <a:gd name="connsiteX0" fmla="*/ 630936 w 635508"/>
                      <a:gd name="connsiteY0" fmla="*/ 57150 h 1119834"/>
                      <a:gd name="connsiteX1" fmla="*/ 438912 w 635508"/>
                      <a:gd name="connsiteY1" fmla="*/ 20574 h 1119834"/>
                      <a:gd name="connsiteX2" fmla="*/ 251460 w 635508"/>
                      <a:gd name="connsiteY2" fmla="*/ 20574 h 1119834"/>
                      <a:gd name="connsiteX3" fmla="*/ 50292 w 635508"/>
                      <a:gd name="connsiteY3" fmla="*/ 144018 h 1119834"/>
                      <a:gd name="connsiteX4" fmla="*/ 0 w 635508"/>
                      <a:gd name="connsiteY4" fmla="*/ 432054 h 1119834"/>
                      <a:gd name="connsiteX5" fmla="*/ 50292 w 635508"/>
                      <a:gd name="connsiteY5" fmla="*/ 688086 h 1119834"/>
                      <a:gd name="connsiteX6" fmla="*/ 160020 w 635508"/>
                      <a:gd name="connsiteY6" fmla="*/ 916686 h 1119834"/>
                      <a:gd name="connsiteX7" fmla="*/ 278892 w 635508"/>
                      <a:gd name="connsiteY7" fmla="*/ 1030986 h 1119834"/>
                      <a:gd name="connsiteX8" fmla="*/ 359889 w 635508"/>
                      <a:gd name="connsiteY8" fmla="*/ 1083114 h 1119834"/>
                      <a:gd name="connsiteX9" fmla="*/ 457200 w 635508"/>
                      <a:gd name="connsiteY9" fmla="*/ 1117854 h 1119834"/>
                      <a:gd name="connsiteX10" fmla="*/ 539496 w 635508"/>
                      <a:gd name="connsiteY10" fmla="*/ 1094994 h 1119834"/>
                      <a:gd name="connsiteX11" fmla="*/ 635508 w 635508"/>
                      <a:gd name="connsiteY11" fmla="*/ 1062228 h 1119834"/>
                      <a:gd name="connsiteX0" fmla="*/ 630936 w 635508"/>
                      <a:gd name="connsiteY0" fmla="*/ 57150 h 1118819"/>
                      <a:gd name="connsiteX1" fmla="*/ 438912 w 635508"/>
                      <a:gd name="connsiteY1" fmla="*/ 20574 h 1118819"/>
                      <a:gd name="connsiteX2" fmla="*/ 251460 w 635508"/>
                      <a:gd name="connsiteY2" fmla="*/ 20574 h 1118819"/>
                      <a:gd name="connsiteX3" fmla="*/ 50292 w 635508"/>
                      <a:gd name="connsiteY3" fmla="*/ 144018 h 1118819"/>
                      <a:gd name="connsiteX4" fmla="*/ 0 w 635508"/>
                      <a:gd name="connsiteY4" fmla="*/ 432054 h 1118819"/>
                      <a:gd name="connsiteX5" fmla="*/ 50292 w 635508"/>
                      <a:gd name="connsiteY5" fmla="*/ 688086 h 1118819"/>
                      <a:gd name="connsiteX6" fmla="*/ 160020 w 635508"/>
                      <a:gd name="connsiteY6" fmla="*/ 916686 h 1118819"/>
                      <a:gd name="connsiteX7" fmla="*/ 278892 w 635508"/>
                      <a:gd name="connsiteY7" fmla="*/ 1030986 h 1118819"/>
                      <a:gd name="connsiteX8" fmla="*/ 359889 w 635508"/>
                      <a:gd name="connsiteY8" fmla="*/ 1083114 h 1118819"/>
                      <a:gd name="connsiteX9" fmla="*/ 457200 w 635508"/>
                      <a:gd name="connsiteY9" fmla="*/ 1117854 h 1118819"/>
                      <a:gd name="connsiteX10" fmla="*/ 550317 w 635508"/>
                      <a:gd name="connsiteY10" fmla="*/ 1077324 h 1118819"/>
                      <a:gd name="connsiteX11" fmla="*/ 635508 w 635508"/>
                      <a:gd name="connsiteY11" fmla="*/ 1062228 h 111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508" h="1118819">
                        <a:moveTo>
                          <a:pt x="630936" y="57150"/>
                        </a:moveTo>
                        <a:cubicBezTo>
                          <a:pt x="566547" y="41910"/>
                          <a:pt x="502158" y="26670"/>
                          <a:pt x="438912" y="20574"/>
                        </a:cubicBezTo>
                        <a:cubicBezTo>
                          <a:pt x="375666" y="14478"/>
                          <a:pt x="316230" y="0"/>
                          <a:pt x="251460" y="20574"/>
                        </a:cubicBezTo>
                        <a:cubicBezTo>
                          <a:pt x="186690" y="41148"/>
                          <a:pt x="92202" y="75438"/>
                          <a:pt x="50292" y="144018"/>
                        </a:cubicBezTo>
                        <a:cubicBezTo>
                          <a:pt x="8382" y="212598"/>
                          <a:pt x="0" y="341376"/>
                          <a:pt x="0" y="432054"/>
                        </a:cubicBezTo>
                        <a:cubicBezTo>
                          <a:pt x="0" y="522732"/>
                          <a:pt x="23622" y="607314"/>
                          <a:pt x="50292" y="688086"/>
                        </a:cubicBezTo>
                        <a:cubicBezTo>
                          <a:pt x="76962" y="768858"/>
                          <a:pt x="121920" y="859536"/>
                          <a:pt x="160020" y="916686"/>
                        </a:cubicBezTo>
                        <a:cubicBezTo>
                          <a:pt x="198120" y="973836"/>
                          <a:pt x="245581" y="1003248"/>
                          <a:pt x="278892" y="1030986"/>
                        </a:cubicBezTo>
                        <a:cubicBezTo>
                          <a:pt x="312203" y="1058724"/>
                          <a:pt x="330171" y="1068636"/>
                          <a:pt x="359889" y="1083114"/>
                        </a:cubicBezTo>
                        <a:cubicBezTo>
                          <a:pt x="389607" y="1097592"/>
                          <a:pt x="425462" y="1118819"/>
                          <a:pt x="457200" y="1117854"/>
                        </a:cubicBezTo>
                        <a:cubicBezTo>
                          <a:pt x="488938" y="1116889"/>
                          <a:pt x="520599" y="1086595"/>
                          <a:pt x="550317" y="1077324"/>
                        </a:cubicBezTo>
                        <a:cubicBezTo>
                          <a:pt x="580035" y="1068053"/>
                          <a:pt x="615696" y="1073023"/>
                          <a:pt x="635508" y="1062228"/>
                        </a:cubicBezTo>
                      </a:path>
                    </a:pathLst>
                  </a:cu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e-DE" sz="2400" b="0" i="0" u="none" strike="noStrike" cap="none" normalizeH="0" baseline="0">
                      <a:ln>
                        <a:noFill/>
                      </a:ln>
                      <a:solidFill>
                        <a:srgbClr val="000000"/>
                      </a:solidFill>
                      <a:effectLst/>
                      <a:latin typeface="Arial" charset="0"/>
                      <a:ea typeface="ヒラギノ角ゴ Pro W3" charset="0"/>
                    </a:endParaRPr>
                  </a:p>
                </p:txBody>
              </p:sp>
            </p:grpSp>
          </p:grpSp>
          <p:cxnSp>
            <p:nvCxnSpPr>
              <p:cNvPr id="127" name="Straight Connector 126"/>
              <p:cNvCxnSpPr>
                <a:stCxn id="120" idx="0"/>
                <a:endCxn id="120" idx="11"/>
              </p:cNvCxnSpPr>
              <p:nvPr/>
            </p:nvCxnSpPr>
            <p:spPr bwMode="auto">
              <a:xfrm flipH="1">
                <a:off x="3337751" y="4822837"/>
                <a:ext cx="4572" cy="1005078"/>
              </a:xfrm>
              <a:prstGeom prst="line">
                <a:avLst/>
              </a:prstGeom>
              <a:solidFill>
                <a:schemeClr val="tx2"/>
              </a:solidFill>
              <a:ln w="19050" cap="flat" cmpd="sng" algn="ctr">
                <a:solidFill>
                  <a:srgbClr val="AAB41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28" name="Oval 127"/>
              <p:cNvSpPr/>
              <p:nvPr/>
            </p:nvSpPr>
            <p:spPr bwMode="auto">
              <a:xfrm rot="5400000">
                <a:off x="3351527" y="5256918"/>
                <a:ext cx="190809" cy="70610"/>
              </a:xfrm>
              <a:prstGeom prst="ellipse">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29" name="Oval 128"/>
              <p:cNvSpPr/>
              <p:nvPr/>
            </p:nvSpPr>
            <p:spPr bwMode="auto">
              <a:xfrm rot="5400000">
                <a:off x="3135004" y="5256919"/>
                <a:ext cx="190809" cy="70610"/>
              </a:xfrm>
              <a:prstGeom prst="ellipse">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nvGrpSpPr>
            <p:cNvPr id="112" name="Group 111"/>
            <p:cNvGrpSpPr/>
            <p:nvPr/>
          </p:nvGrpSpPr>
          <p:grpSpPr>
            <a:xfrm>
              <a:off x="884662" y="2655098"/>
              <a:ext cx="749132" cy="749132"/>
              <a:chOff x="743152" y="4173277"/>
              <a:chExt cx="1980000" cy="1980000"/>
            </a:xfrm>
          </p:grpSpPr>
          <p:sp>
            <p:nvSpPr>
              <p:cNvPr id="89" name="Oval 88"/>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90" name="Oval 89"/>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95" name="Oval 94"/>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97" name="Straight Connector 96"/>
              <p:cNvCxnSpPr>
                <a:stCxn id="90" idx="0"/>
                <a:endCxn id="90"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Straight Connector 97"/>
              <p:cNvCxnSpPr>
                <a:stCxn id="90" idx="6"/>
                <a:endCxn id="90"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Straight Connector 101"/>
              <p:cNvCxnSpPr>
                <a:stCxn id="90" idx="7"/>
                <a:endCxn id="90"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9" name="Straight Connector 108"/>
              <p:cNvCxnSpPr>
                <a:stCxn id="90" idx="1"/>
                <a:endCxn id="90"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42" name="Group 141"/>
            <p:cNvGrpSpPr/>
            <p:nvPr/>
          </p:nvGrpSpPr>
          <p:grpSpPr>
            <a:xfrm>
              <a:off x="1688372" y="2655098"/>
              <a:ext cx="749132" cy="749132"/>
              <a:chOff x="743152" y="4173277"/>
              <a:chExt cx="1980000" cy="1980000"/>
            </a:xfrm>
          </p:grpSpPr>
          <p:sp>
            <p:nvSpPr>
              <p:cNvPr id="143" name="Oval 142"/>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44" name="Oval 143"/>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45" name="Oval 144"/>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146" name="Straight Connector 145"/>
              <p:cNvCxnSpPr>
                <a:stCxn id="144" idx="0"/>
                <a:endCxn id="144"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7" name="Straight Connector 146"/>
              <p:cNvCxnSpPr>
                <a:stCxn id="144" idx="6"/>
                <a:endCxn id="144"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8" name="Straight Connector 147"/>
              <p:cNvCxnSpPr>
                <a:stCxn id="144" idx="7"/>
                <a:endCxn id="144"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9" name="Straight Connector 148"/>
              <p:cNvCxnSpPr>
                <a:stCxn id="144" idx="1"/>
                <a:endCxn id="144"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58" name="Group 157"/>
            <p:cNvGrpSpPr/>
            <p:nvPr/>
          </p:nvGrpSpPr>
          <p:grpSpPr>
            <a:xfrm>
              <a:off x="2492082" y="2655098"/>
              <a:ext cx="749132" cy="749132"/>
              <a:chOff x="743152" y="4173277"/>
              <a:chExt cx="1980000" cy="1980000"/>
            </a:xfrm>
          </p:grpSpPr>
          <p:sp>
            <p:nvSpPr>
              <p:cNvPr id="159" name="Oval 158"/>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60" name="Oval 159"/>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61" name="Oval 160"/>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162" name="Straight Connector 161"/>
              <p:cNvCxnSpPr>
                <a:stCxn id="160" idx="0"/>
                <a:endCxn id="160"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3" name="Straight Connector 162"/>
              <p:cNvCxnSpPr>
                <a:stCxn id="160" idx="6"/>
                <a:endCxn id="160"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4" name="Straight Connector 163"/>
              <p:cNvCxnSpPr>
                <a:stCxn id="160" idx="7"/>
                <a:endCxn id="160"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5" name="Straight Connector 164"/>
              <p:cNvCxnSpPr>
                <a:stCxn id="160" idx="1"/>
                <a:endCxn id="160"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90" name="Group 189"/>
            <p:cNvGrpSpPr/>
            <p:nvPr/>
          </p:nvGrpSpPr>
          <p:grpSpPr>
            <a:xfrm>
              <a:off x="4099502" y="2655098"/>
              <a:ext cx="749132" cy="749132"/>
              <a:chOff x="743152" y="4173277"/>
              <a:chExt cx="1980000" cy="1980000"/>
            </a:xfrm>
          </p:grpSpPr>
          <p:sp>
            <p:nvSpPr>
              <p:cNvPr id="191" name="Oval 190"/>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92" name="Oval 191"/>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193" name="Oval 192"/>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194" name="Straight Connector 193"/>
              <p:cNvCxnSpPr>
                <a:stCxn id="192" idx="0"/>
                <a:endCxn id="192"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5" name="Straight Connector 194"/>
              <p:cNvCxnSpPr>
                <a:stCxn id="192" idx="6"/>
                <a:endCxn id="192"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6" name="Straight Connector 195"/>
              <p:cNvCxnSpPr>
                <a:stCxn id="192" idx="7"/>
                <a:endCxn id="192"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7" name="Straight Connector 196"/>
              <p:cNvCxnSpPr>
                <a:stCxn id="192" idx="1"/>
                <a:endCxn id="192"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06" name="Group 205"/>
            <p:cNvGrpSpPr/>
            <p:nvPr/>
          </p:nvGrpSpPr>
          <p:grpSpPr>
            <a:xfrm>
              <a:off x="4903208" y="2655098"/>
              <a:ext cx="749132" cy="749132"/>
              <a:chOff x="743152" y="4173277"/>
              <a:chExt cx="1980000" cy="1980000"/>
            </a:xfrm>
          </p:grpSpPr>
          <p:sp>
            <p:nvSpPr>
              <p:cNvPr id="207" name="Oval 206"/>
              <p:cNvSpPr/>
              <p:nvPr/>
            </p:nvSpPr>
            <p:spPr bwMode="auto">
              <a:xfrm>
                <a:off x="743152" y="4173277"/>
                <a:ext cx="1980000" cy="198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08" name="Oval 207"/>
              <p:cNvSpPr/>
              <p:nvPr/>
            </p:nvSpPr>
            <p:spPr bwMode="auto">
              <a:xfrm>
                <a:off x="833152" y="4263277"/>
                <a:ext cx="1800000" cy="1800000"/>
              </a:xfrm>
              <a:prstGeom prst="ellipse">
                <a:avLst/>
              </a:prstGeom>
              <a:solidFill>
                <a:srgbClr val="FFB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209" name="Oval 208"/>
              <p:cNvSpPr/>
              <p:nvPr/>
            </p:nvSpPr>
            <p:spPr bwMode="auto">
              <a:xfrm>
                <a:off x="923152" y="4353277"/>
                <a:ext cx="1620000" cy="1620000"/>
              </a:xfrm>
              <a:prstGeom prst="ellipse">
                <a:avLst/>
              </a:prstGeom>
              <a:solidFill>
                <a:srgbClr val="EB78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cxnSp>
            <p:nvCxnSpPr>
              <p:cNvPr id="210" name="Straight Connector 209"/>
              <p:cNvCxnSpPr>
                <a:stCxn id="208" idx="0"/>
                <a:endCxn id="208" idx="4"/>
              </p:cNvCxnSpPr>
              <p:nvPr/>
            </p:nvCxnSpPr>
            <p:spPr bwMode="auto">
              <a:xfrm>
                <a:off x="1733152" y="4263277"/>
                <a:ext cx="0" cy="180000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1" name="Straight Connector 210"/>
              <p:cNvCxnSpPr>
                <a:stCxn id="208" idx="6"/>
                <a:endCxn id="208" idx="2"/>
              </p:cNvCxnSpPr>
              <p:nvPr/>
            </p:nvCxnSpPr>
            <p:spPr bwMode="auto">
              <a:xfrm flipH="1">
                <a:off x="833152" y="5163277"/>
                <a:ext cx="1800000" cy="0"/>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2" name="Straight Connector 211"/>
              <p:cNvCxnSpPr>
                <a:stCxn id="208" idx="7"/>
                <a:endCxn id="208" idx="3"/>
              </p:cNvCxnSpPr>
              <p:nvPr/>
            </p:nvCxnSpPr>
            <p:spPr bwMode="auto">
              <a:xfrm flipH="1">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3" name="Straight Connector 212"/>
              <p:cNvCxnSpPr>
                <a:stCxn id="208" idx="1"/>
                <a:endCxn id="208" idx="5"/>
              </p:cNvCxnSpPr>
              <p:nvPr/>
            </p:nvCxnSpPr>
            <p:spPr bwMode="auto">
              <a:xfrm>
                <a:off x="1096756" y="4526881"/>
                <a:ext cx="1272792" cy="1272792"/>
              </a:xfrm>
              <a:prstGeom prst="line">
                <a:avLst/>
              </a:prstGeom>
              <a:solidFill>
                <a:schemeClr val="tx2"/>
              </a:solidFill>
              <a:ln w="57150" cap="flat" cmpd="sng" algn="ctr">
                <a:solidFill>
                  <a:srgbClr val="FFB9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grpSp>
        <p:nvGrpSpPr>
          <p:cNvPr id="354" name="Group 353"/>
          <p:cNvGrpSpPr/>
          <p:nvPr/>
        </p:nvGrpSpPr>
        <p:grpSpPr>
          <a:xfrm>
            <a:off x="7120944" y="1750262"/>
            <a:ext cx="3383809" cy="1813533"/>
            <a:chOff x="7120944" y="1750262"/>
            <a:chExt cx="3383809" cy="1813533"/>
          </a:xfrm>
        </p:grpSpPr>
        <p:grpSp>
          <p:nvGrpSpPr>
            <p:cNvPr id="346" name="Group 345"/>
            <p:cNvGrpSpPr/>
            <p:nvPr/>
          </p:nvGrpSpPr>
          <p:grpSpPr>
            <a:xfrm>
              <a:off x="7120944" y="1750262"/>
              <a:ext cx="3383809" cy="1813533"/>
              <a:chOff x="627063" y="3636972"/>
              <a:chExt cx="3383809" cy="2326510"/>
            </a:xfrm>
          </p:grpSpPr>
          <p:sp>
            <p:nvSpPr>
              <p:cNvPr id="345" name="Rectangle 344"/>
              <p:cNvSpPr/>
              <p:nvPr/>
            </p:nvSpPr>
            <p:spPr bwMode="auto">
              <a:xfrm>
                <a:off x="2007234" y="3636972"/>
                <a:ext cx="617508" cy="417356"/>
              </a:xfrm>
              <a:prstGeom prst="rect">
                <a:avLst/>
              </a:prstGeom>
              <a:solidFill>
                <a:schemeClr val="bg1">
                  <a:lumMod val="6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14" name="Rectangle 313"/>
              <p:cNvSpPr/>
              <p:nvPr/>
            </p:nvSpPr>
            <p:spPr bwMode="auto">
              <a:xfrm>
                <a:off x="627063" y="5450506"/>
                <a:ext cx="3383809" cy="512976"/>
              </a:xfrm>
              <a:prstGeom prst="rect">
                <a:avLst/>
              </a:prstGeom>
              <a:solidFill>
                <a:schemeClr val="bg1">
                  <a:lumMod val="6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15" name="Rectangle 314"/>
              <p:cNvSpPr/>
              <p:nvPr/>
            </p:nvSpPr>
            <p:spPr bwMode="auto">
              <a:xfrm>
                <a:off x="1319690" y="4054326"/>
                <a:ext cx="1998555" cy="1766037"/>
              </a:xfrm>
              <a:prstGeom prst="rect">
                <a:avLst/>
              </a:prstGeom>
              <a:solidFill>
                <a:schemeClr val="bg1">
                  <a:lumMod val="6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325" name="Group 324"/>
              <p:cNvGrpSpPr/>
              <p:nvPr/>
            </p:nvGrpSpPr>
            <p:grpSpPr>
              <a:xfrm>
                <a:off x="1393012" y="4137693"/>
                <a:ext cx="1845953" cy="271403"/>
                <a:chOff x="1393012" y="4280811"/>
                <a:chExt cx="1845953" cy="271403"/>
              </a:xfrm>
            </p:grpSpPr>
            <p:sp>
              <p:nvSpPr>
                <p:cNvPr id="316" name="Rectangle 315"/>
                <p:cNvSpPr/>
                <p:nvPr/>
              </p:nvSpPr>
              <p:spPr bwMode="auto">
                <a:xfrm>
                  <a:off x="1393012"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17" name="Rectangle 316"/>
                <p:cNvSpPr/>
                <p:nvPr/>
              </p:nvSpPr>
              <p:spPr bwMode="auto">
                <a:xfrm>
                  <a:off x="2025946"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18" name="Rectangle 317"/>
                <p:cNvSpPr/>
                <p:nvPr/>
              </p:nvSpPr>
              <p:spPr bwMode="auto">
                <a:xfrm>
                  <a:off x="2658880"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nvGrpSpPr>
              <p:cNvPr id="326" name="Group 325"/>
              <p:cNvGrpSpPr/>
              <p:nvPr/>
            </p:nvGrpSpPr>
            <p:grpSpPr>
              <a:xfrm>
                <a:off x="1395261" y="4486870"/>
                <a:ext cx="1845953" cy="271403"/>
                <a:chOff x="1393012" y="4280811"/>
                <a:chExt cx="1845953" cy="271403"/>
              </a:xfrm>
            </p:grpSpPr>
            <p:sp>
              <p:nvSpPr>
                <p:cNvPr id="327" name="Rectangle 326"/>
                <p:cNvSpPr/>
                <p:nvPr/>
              </p:nvSpPr>
              <p:spPr bwMode="auto">
                <a:xfrm>
                  <a:off x="1393012"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28" name="Rectangle 327"/>
                <p:cNvSpPr/>
                <p:nvPr/>
              </p:nvSpPr>
              <p:spPr bwMode="auto">
                <a:xfrm>
                  <a:off x="2025946"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29" name="Rectangle 328"/>
                <p:cNvSpPr/>
                <p:nvPr/>
              </p:nvSpPr>
              <p:spPr bwMode="auto">
                <a:xfrm>
                  <a:off x="2658880"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nvGrpSpPr>
              <p:cNvPr id="330" name="Group 329"/>
              <p:cNvGrpSpPr/>
              <p:nvPr/>
            </p:nvGrpSpPr>
            <p:grpSpPr>
              <a:xfrm>
                <a:off x="1395261" y="4829278"/>
                <a:ext cx="1845953" cy="271403"/>
                <a:chOff x="1393012" y="4280811"/>
                <a:chExt cx="1845953" cy="271403"/>
              </a:xfrm>
            </p:grpSpPr>
            <p:sp>
              <p:nvSpPr>
                <p:cNvPr id="331" name="Rectangle 330"/>
                <p:cNvSpPr/>
                <p:nvPr/>
              </p:nvSpPr>
              <p:spPr bwMode="auto">
                <a:xfrm>
                  <a:off x="1393012"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32" name="Rectangle 331"/>
                <p:cNvSpPr/>
                <p:nvPr/>
              </p:nvSpPr>
              <p:spPr bwMode="auto">
                <a:xfrm>
                  <a:off x="2025946"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33" name="Rectangle 332"/>
                <p:cNvSpPr/>
                <p:nvPr/>
              </p:nvSpPr>
              <p:spPr bwMode="auto">
                <a:xfrm>
                  <a:off x="2658880"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nvGrpSpPr>
              <p:cNvPr id="334" name="Group 333"/>
              <p:cNvGrpSpPr/>
              <p:nvPr/>
            </p:nvGrpSpPr>
            <p:grpSpPr>
              <a:xfrm>
                <a:off x="1395261" y="5171681"/>
                <a:ext cx="1845953" cy="271403"/>
                <a:chOff x="1393012" y="4280811"/>
                <a:chExt cx="1845953" cy="271403"/>
              </a:xfrm>
            </p:grpSpPr>
            <p:sp>
              <p:nvSpPr>
                <p:cNvPr id="335" name="Rectangle 334"/>
                <p:cNvSpPr/>
                <p:nvPr/>
              </p:nvSpPr>
              <p:spPr bwMode="auto">
                <a:xfrm>
                  <a:off x="1393012"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36" name="Rectangle 335"/>
                <p:cNvSpPr/>
                <p:nvPr/>
              </p:nvSpPr>
              <p:spPr bwMode="auto">
                <a:xfrm>
                  <a:off x="2025946"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37" name="Rectangle 336"/>
                <p:cNvSpPr/>
                <p:nvPr/>
              </p:nvSpPr>
              <p:spPr bwMode="auto">
                <a:xfrm>
                  <a:off x="2658880" y="4280811"/>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sp>
            <p:nvSpPr>
              <p:cNvPr id="339" name="Rectangle 338"/>
              <p:cNvSpPr/>
              <p:nvPr/>
            </p:nvSpPr>
            <p:spPr bwMode="auto">
              <a:xfrm>
                <a:off x="1395261" y="5514109"/>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40" name="Rectangle 339"/>
              <p:cNvSpPr/>
              <p:nvPr/>
            </p:nvSpPr>
            <p:spPr bwMode="auto">
              <a:xfrm>
                <a:off x="2028195" y="5514109"/>
                <a:ext cx="580085" cy="449369"/>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41" name="Rectangle 340"/>
              <p:cNvSpPr/>
              <p:nvPr/>
            </p:nvSpPr>
            <p:spPr bwMode="auto">
              <a:xfrm>
                <a:off x="2661129" y="5514109"/>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42" name="Rectangle 341"/>
              <p:cNvSpPr/>
              <p:nvPr/>
            </p:nvSpPr>
            <p:spPr bwMode="auto">
              <a:xfrm>
                <a:off x="3310294" y="5514105"/>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43" name="Rectangle 342"/>
              <p:cNvSpPr/>
              <p:nvPr/>
            </p:nvSpPr>
            <p:spPr bwMode="auto">
              <a:xfrm>
                <a:off x="747246" y="5514109"/>
                <a:ext cx="580085" cy="271403"/>
              </a:xfrm>
              <a:prstGeom prst="rect">
                <a:avLst/>
              </a:prstGeom>
              <a:solidFill>
                <a:schemeClr val="bg1">
                  <a:lumMod val="8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sp>
          <p:nvSpPr>
            <p:cNvPr id="347" name="Freeform 346"/>
            <p:cNvSpPr/>
            <p:nvPr/>
          </p:nvSpPr>
          <p:spPr bwMode="auto">
            <a:xfrm>
              <a:off x="7244509" y="1755704"/>
              <a:ext cx="3125338" cy="1797914"/>
            </a:xfrm>
            <a:custGeom>
              <a:avLst/>
              <a:gdLst>
                <a:gd name="connsiteX0" fmla="*/ 0 w 3125338"/>
                <a:gd name="connsiteY0" fmla="*/ 2306472 h 2306472"/>
                <a:gd name="connsiteX1" fmla="*/ 313899 w 3125338"/>
                <a:gd name="connsiteY1" fmla="*/ 1678675 h 2306472"/>
                <a:gd name="connsiteX2" fmla="*/ 600502 w 3125338"/>
                <a:gd name="connsiteY2" fmla="*/ 1678675 h 2306472"/>
                <a:gd name="connsiteX3" fmla="*/ 914400 w 3125338"/>
                <a:gd name="connsiteY3" fmla="*/ 1364776 h 2306472"/>
                <a:gd name="connsiteX4" fmla="*/ 1310185 w 3125338"/>
                <a:gd name="connsiteY4" fmla="*/ 1487606 h 2306472"/>
                <a:gd name="connsiteX5" fmla="*/ 1528550 w 3125338"/>
                <a:gd name="connsiteY5" fmla="*/ 1091821 h 2306472"/>
                <a:gd name="connsiteX6" fmla="*/ 1869744 w 3125338"/>
                <a:gd name="connsiteY6" fmla="*/ 1173708 h 2306472"/>
                <a:gd name="connsiteX7" fmla="*/ 2101756 w 3125338"/>
                <a:gd name="connsiteY7" fmla="*/ 873457 h 2306472"/>
                <a:gd name="connsiteX8" fmla="*/ 2320120 w 3125338"/>
                <a:gd name="connsiteY8" fmla="*/ 928048 h 2306472"/>
                <a:gd name="connsiteX9" fmla="*/ 2511188 w 3125338"/>
                <a:gd name="connsiteY9" fmla="*/ 641445 h 2306472"/>
                <a:gd name="connsiteX10" fmla="*/ 2688609 w 3125338"/>
                <a:gd name="connsiteY10" fmla="*/ 614149 h 2306472"/>
                <a:gd name="connsiteX11" fmla="*/ 3125338 w 3125338"/>
                <a:gd name="connsiteY11" fmla="*/ 0 h 230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338" h="2306472">
                  <a:moveTo>
                    <a:pt x="0" y="2306472"/>
                  </a:moveTo>
                  <a:lnTo>
                    <a:pt x="313899" y="1678675"/>
                  </a:lnTo>
                  <a:lnTo>
                    <a:pt x="600502" y="1678675"/>
                  </a:lnTo>
                  <a:lnTo>
                    <a:pt x="914400" y="1364776"/>
                  </a:lnTo>
                  <a:lnTo>
                    <a:pt x="1310185" y="1487606"/>
                  </a:lnTo>
                  <a:lnTo>
                    <a:pt x="1528550" y="1091821"/>
                  </a:lnTo>
                  <a:lnTo>
                    <a:pt x="1869744" y="1173708"/>
                  </a:lnTo>
                  <a:lnTo>
                    <a:pt x="2101756" y="873457"/>
                  </a:lnTo>
                  <a:lnTo>
                    <a:pt x="2320120" y="928048"/>
                  </a:lnTo>
                  <a:lnTo>
                    <a:pt x="2511188" y="641445"/>
                  </a:lnTo>
                  <a:lnTo>
                    <a:pt x="2688609" y="614149"/>
                  </a:lnTo>
                  <a:lnTo>
                    <a:pt x="3125338" y="0"/>
                  </a:lnTo>
                </a:path>
              </a:pathLst>
            </a:custGeom>
            <a:noFill/>
            <a:ln w="76200" cap="flat" cmpd="sng" algn="ctr">
              <a:solidFill>
                <a:srgbClr val="AAB414"/>
              </a:solidFill>
              <a:prstDash val="solid"/>
              <a:round/>
              <a:headEnd type="none" w="med" len="med"/>
              <a:tailEnd type="arrow"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e-DE" sz="2400" b="0" i="0" u="none" strike="noStrike" cap="none" normalizeH="0" baseline="0" dirty="0">
                <a:ln>
                  <a:noFill/>
                </a:ln>
                <a:solidFill>
                  <a:srgbClr val="000000"/>
                </a:solidFill>
                <a:effectLst/>
                <a:latin typeface="Arial" charset="0"/>
                <a:ea typeface="ヒラギノ角ゴ Pro W3" charset="0"/>
              </a:endParaRPr>
            </a:p>
          </p:txBody>
        </p:sp>
        <p:sp>
          <p:nvSpPr>
            <p:cNvPr id="352" name="Cross 351"/>
            <p:cNvSpPr/>
            <p:nvPr/>
          </p:nvSpPr>
          <p:spPr bwMode="auto">
            <a:xfrm>
              <a:off x="8670080" y="1782980"/>
              <a:ext cx="285537" cy="285537"/>
            </a:xfrm>
            <a:prstGeom prst="plus">
              <a:avLst>
                <a:gd name="adj" fmla="val 35038"/>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nvGrpSpPr>
          <p:cNvPr id="410" name="Group 409"/>
          <p:cNvGrpSpPr/>
          <p:nvPr/>
        </p:nvGrpSpPr>
        <p:grpSpPr>
          <a:xfrm>
            <a:off x="4656097" y="4253704"/>
            <a:ext cx="2878781" cy="1779084"/>
            <a:chOff x="5290532" y="4322979"/>
            <a:chExt cx="2466026" cy="1524002"/>
          </a:xfrm>
        </p:grpSpPr>
        <p:grpSp>
          <p:nvGrpSpPr>
            <p:cNvPr id="385" name="Group 384"/>
            <p:cNvGrpSpPr/>
            <p:nvPr/>
          </p:nvGrpSpPr>
          <p:grpSpPr>
            <a:xfrm>
              <a:off x="5290532" y="4322979"/>
              <a:ext cx="2008826" cy="1066802"/>
              <a:chOff x="5636907" y="4322979"/>
              <a:chExt cx="2008826" cy="1066802"/>
            </a:xfrm>
            <a:effectLst>
              <a:outerShdw blurRad="76200" dir="18900000" sy="23000" kx="-1200000" algn="bl" rotWithShape="0">
                <a:prstClr val="black">
                  <a:alpha val="20000"/>
                </a:prstClr>
              </a:outerShdw>
            </a:effectLst>
          </p:grpSpPr>
          <p:sp>
            <p:nvSpPr>
              <p:cNvPr id="384" name="Rectangle 383"/>
              <p:cNvSpPr/>
              <p:nvPr/>
            </p:nvSpPr>
            <p:spPr bwMode="auto">
              <a:xfrm>
                <a:off x="5636907" y="4364544"/>
                <a:ext cx="660674" cy="1025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378" name="Group 377"/>
              <p:cNvGrpSpPr/>
              <p:nvPr/>
            </p:nvGrpSpPr>
            <p:grpSpPr>
              <a:xfrm>
                <a:off x="5636907" y="4322979"/>
                <a:ext cx="2008826" cy="1066802"/>
                <a:chOff x="5804745" y="4918362"/>
                <a:chExt cx="2008826" cy="1066802"/>
              </a:xfrm>
            </p:grpSpPr>
            <p:sp>
              <p:nvSpPr>
                <p:cNvPr id="374" name="Rectangle 373"/>
                <p:cNvSpPr/>
                <p:nvPr/>
              </p:nvSpPr>
              <p:spPr bwMode="auto">
                <a:xfrm>
                  <a:off x="6465419" y="4959927"/>
                  <a:ext cx="1348152" cy="1025237"/>
                </a:xfrm>
                <a:prstGeom prst="rect">
                  <a:avLst/>
                </a:prstGeom>
                <a:solidFill>
                  <a:srgbClr val="AAB414"/>
                </a:solid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75" name="TextBox 374"/>
                <p:cNvSpPr txBox="1"/>
                <p:nvPr/>
              </p:nvSpPr>
              <p:spPr>
                <a:xfrm>
                  <a:off x="6926974" y="4918362"/>
                  <a:ext cx="769441" cy="562142"/>
                </a:xfrm>
                <a:prstGeom prst="rect">
                  <a:avLst/>
                </a:prstGeom>
                <a:noFill/>
              </p:spPr>
              <p:txBody>
                <a:bodyPr wrap="none" lIns="0" tIns="0" rIns="0" bIns="0" rtlCol="0">
                  <a:spAutoFit/>
                </a:bodyPr>
                <a:lstStyle/>
                <a:p>
                  <a:pPr>
                    <a:lnSpc>
                      <a:spcPct val="110000"/>
                    </a:lnSpc>
                    <a:spcBef>
                      <a:spcPts val="0"/>
                    </a:spcBef>
                  </a:pPr>
                  <a:r>
                    <a:rPr lang="de-DE" sz="3600" b="1" dirty="0" smtClean="0">
                      <a:solidFill>
                        <a:srgbClr val="647E2D"/>
                      </a:solidFill>
                    </a:rPr>
                    <a:t>100</a:t>
                  </a:r>
                </a:p>
              </p:txBody>
            </p:sp>
            <p:sp>
              <p:nvSpPr>
                <p:cNvPr id="377" name="Rectangle 376"/>
                <p:cNvSpPr/>
                <p:nvPr/>
              </p:nvSpPr>
              <p:spPr bwMode="auto">
                <a:xfrm>
                  <a:off x="5804745" y="4959927"/>
                  <a:ext cx="2008825" cy="1025237"/>
                </a:xfrm>
                <a:prstGeom prst="rect">
                  <a:avLst/>
                </a:prstGeom>
                <a:no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grpSp>
          <p:nvGrpSpPr>
            <p:cNvPr id="386" name="Group 385"/>
            <p:cNvGrpSpPr/>
            <p:nvPr/>
          </p:nvGrpSpPr>
          <p:grpSpPr>
            <a:xfrm>
              <a:off x="5442932" y="4475379"/>
              <a:ext cx="2008826" cy="1066802"/>
              <a:chOff x="5636907" y="4322979"/>
              <a:chExt cx="2008826" cy="1066802"/>
            </a:xfrm>
            <a:effectLst>
              <a:outerShdw blurRad="76200" dir="18900000" sy="23000" kx="-1200000" algn="bl" rotWithShape="0">
                <a:prstClr val="black">
                  <a:alpha val="20000"/>
                </a:prstClr>
              </a:outerShdw>
            </a:effectLst>
          </p:grpSpPr>
          <p:sp>
            <p:nvSpPr>
              <p:cNvPr id="387" name="Rectangle 386"/>
              <p:cNvSpPr/>
              <p:nvPr/>
            </p:nvSpPr>
            <p:spPr bwMode="auto">
              <a:xfrm>
                <a:off x="5636907" y="4364544"/>
                <a:ext cx="660674" cy="1025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388" name="Group 377"/>
              <p:cNvGrpSpPr/>
              <p:nvPr/>
            </p:nvGrpSpPr>
            <p:grpSpPr>
              <a:xfrm>
                <a:off x="5636907" y="4322979"/>
                <a:ext cx="2008826" cy="1066802"/>
                <a:chOff x="5804745" y="4918362"/>
                <a:chExt cx="2008826" cy="1066802"/>
              </a:xfrm>
            </p:grpSpPr>
            <p:sp>
              <p:nvSpPr>
                <p:cNvPr id="389" name="Rectangle 388"/>
                <p:cNvSpPr/>
                <p:nvPr/>
              </p:nvSpPr>
              <p:spPr bwMode="auto">
                <a:xfrm>
                  <a:off x="6465419" y="4959927"/>
                  <a:ext cx="1348152" cy="1025237"/>
                </a:xfrm>
                <a:prstGeom prst="rect">
                  <a:avLst/>
                </a:prstGeom>
                <a:solidFill>
                  <a:srgbClr val="AAB414"/>
                </a:solid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90" name="TextBox 389"/>
                <p:cNvSpPr txBox="1"/>
                <p:nvPr/>
              </p:nvSpPr>
              <p:spPr>
                <a:xfrm>
                  <a:off x="6926974" y="4918362"/>
                  <a:ext cx="769441" cy="562142"/>
                </a:xfrm>
                <a:prstGeom prst="rect">
                  <a:avLst/>
                </a:prstGeom>
                <a:noFill/>
              </p:spPr>
              <p:txBody>
                <a:bodyPr wrap="none" lIns="0" tIns="0" rIns="0" bIns="0" rtlCol="0">
                  <a:spAutoFit/>
                </a:bodyPr>
                <a:lstStyle/>
                <a:p>
                  <a:pPr>
                    <a:lnSpc>
                      <a:spcPct val="110000"/>
                    </a:lnSpc>
                    <a:spcBef>
                      <a:spcPts val="0"/>
                    </a:spcBef>
                  </a:pPr>
                  <a:r>
                    <a:rPr lang="de-DE" sz="3600" b="1" dirty="0" smtClean="0">
                      <a:solidFill>
                        <a:srgbClr val="647E2D"/>
                      </a:solidFill>
                    </a:rPr>
                    <a:t>100</a:t>
                  </a:r>
                </a:p>
              </p:txBody>
            </p:sp>
            <p:sp>
              <p:nvSpPr>
                <p:cNvPr id="391" name="Rectangle 390"/>
                <p:cNvSpPr/>
                <p:nvPr/>
              </p:nvSpPr>
              <p:spPr bwMode="auto">
                <a:xfrm>
                  <a:off x="5804745" y="4959927"/>
                  <a:ext cx="2008825" cy="1025237"/>
                </a:xfrm>
                <a:prstGeom prst="rect">
                  <a:avLst/>
                </a:prstGeom>
                <a:no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grpSp>
          <p:nvGrpSpPr>
            <p:cNvPr id="392" name="Group 391"/>
            <p:cNvGrpSpPr/>
            <p:nvPr/>
          </p:nvGrpSpPr>
          <p:grpSpPr>
            <a:xfrm>
              <a:off x="5595332" y="4627779"/>
              <a:ext cx="2008826" cy="1066802"/>
              <a:chOff x="5636907" y="4322979"/>
              <a:chExt cx="2008826" cy="1066802"/>
            </a:xfrm>
            <a:effectLst>
              <a:outerShdw blurRad="76200" dir="18900000" sy="23000" kx="-1200000" algn="bl" rotWithShape="0">
                <a:prstClr val="black">
                  <a:alpha val="20000"/>
                </a:prstClr>
              </a:outerShdw>
            </a:effectLst>
          </p:grpSpPr>
          <p:sp>
            <p:nvSpPr>
              <p:cNvPr id="393" name="Rectangle 392"/>
              <p:cNvSpPr/>
              <p:nvPr/>
            </p:nvSpPr>
            <p:spPr bwMode="auto">
              <a:xfrm>
                <a:off x="5636907" y="4364544"/>
                <a:ext cx="660674" cy="1025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394" name="Group 377"/>
              <p:cNvGrpSpPr/>
              <p:nvPr/>
            </p:nvGrpSpPr>
            <p:grpSpPr>
              <a:xfrm>
                <a:off x="5636907" y="4322979"/>
                <a:ext cx="2008826" cy="1066802"/>
                <a:chOff x="5804745" y="4918362"/>
                <a:chExt cx="2008826" cy="1066802"/>
              </a:xfrm>
            </p:grpSpPr>
            <p:sp>
              <p:nvSpPr>
                <p:cNvPr id="395" name="Rectangle 394"/>
                <p:cNvSpPr/>
                <p:nvPr/>
              </p:nvSpPr>
              <p:spPr bwMode="auto">
                <a:xfrm>
                  <a:off x="6465419" y="4959927"/>
                  <a:ext cx="1348152" cy="1025237"/>
                </a:xfrm>
                <a:prstGeom prst="rect">
                  <a:avLst/>
                </a:prstGeom>
                <a:solidFill>
                  <a:srgbClr val="AAB414"/>
                </a:solid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396" name="TextBox 395"/>
                <p:cNvSpPr txBox="1"/>
                <p:nvPr/>
              </p:nvSpPr>
              <p:spPr>
                <a:xfrm>
                  <a:off x="6926974" y="4918362"/>
                  <a:ext cx="769441" cy="562142"/>
                </a:xfrm>
                <a:prstGeom prst="rect">
                  <a:avLst/>
                </a:prstGeom>
                <a:noFill/>
              </p:spPr>
              <p:txBody>
                <a:bodyPr wrap="none" lIns="0" tIns="0" rIns="0" bIns="0" rtlCol="0">
                  <a:spAutoFit/>
                </a:bodyPr>
                <a:lstStyle/>
                <a:p>
                  <a:pPr>
                    <a:lnSpc>
                      <a:spcPct val="110000"/>
                    </a:lnSpc>
                    <a:spcBef>
                      <a:spcPts val="0"/>
                    </a:spcBef>
                  </a:pPr>
                  <a:r>
                    <a:rPr lang="de-DE" sz="3600" b="1" dirty="0" smtClean="0">
                      <a:solidFill>
                        <a:srgbClr val="647E2D"/>
                      </a:solidFill>
                    </a:rPr>
                    <a:t>100</a:t>
                  </a:r>
                </a:p>
              </p:txBody>
            </p:sp>
            <p:sp>
              <p:nvSpPr>
                <p:cNvPr id="397" name="Rectangle 396"/>
                <p:cNvSpPr/>
                <p:nvPr/>
              </p:nvSpPr>
              <p:spPr bwMode="auto">
                <a:xfrm>
                  <a:off x="5804745" y="4959927"/>
                  <a:ext cx="2008825" cy="1025237"/>
                </a:xfrm>
                <a:prstGeom prst="rect">
                  <a:avLst/>
                </a:prstGeom>
                <a:no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grpSp>
          <p:nvGrpSpPr>
            <p:cNvPr id="398" name="Group 397"/>
            <p:cNvGrpSpPr/>
            <p:nvPr/>
          </p:nvGrpSpPr>
          <p:grpSpPr>
            <a:xfrm>
              <a:off x="5747732" y="4780179"/>
              <a:ext cx="2008826" cy="1066802"/>
              <a:chOff x="5636907" y="4322979"/>
              <a:chExt cx="2008826" cy="1066802"/>
            </a:xfrm>
            <a:effectLst>
              <a:outerShdw blurRad="76200" dir="18900000" sy="23000" kx="-1200000" algn="bl" rotWithShape="0">
                <a:prstClr val="black">
                  <a:alpha val="20000"/>
                </a:prstClr>
              </a:outerShdw>
            </a:effectLst>
          </p:grpSpPr>
          <p:sp>
            <p:nvSpPr>
              <p:cNvPr id="399" name="Rectangle 398"/>
              <p:cNvSpPr/>
              <p:nvPr/>
            </p:nvSpPr>
            <p:spPr bwMode="auto">
              <a:xfrm>
                <a:off x="5636907" y="4364544"/>
                <a:ext cx="660674" cy="1025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400" name="Group 377"/>
              <p:cNvGrpSpPr/>
              <p:nvPr/>
            </p:nvGrpSpPr>
            <p:grpSpPr>
              <a:xfrm>
                <a:off x="5636907" y="4322979"/>
                <a:ext cx="2008826" cy="1066802"/>
                <a:chOff x="5804745" y="4918362"/>
                <a:chExt cx="2008826" cy="1066802"/>
              </a:xfrm>
            </p:grpSpPr>
            <p:sp>
              <p:nvSpPr>
                <p:cNvPr id="401" name="Rectangle 400"/>
                <p:cNvSpPr/>
                <p:nvPr/>
              </p:nvSpPr>
              <p:spPr bwMode="auto">
                <a:xfrm>
                  <a:off x="6465419" y="4959927"/>
                  <a:ext cx="1348152" cy="1025237"/>
                </a:xfrm>
                <a:prstGeom prst="rect">
                  <a:avLst/>
                </a:prstGeom>
                <a:solidFill>
                  <a:srgbClr val="AAB414"/>
                </a:solid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402" name="TextBox 401"/>
                <p:cNvSpPr txBox="1"/>
                <p:nvPr/>
              </p:nvSpPr>
              <p:spPr>
                <a:xfrm>
                  <a:off x="6926974" y="4918362"/>
                  <a:ext cx="769441" cy="562142"/>
                </a:xfrm>
                <a:prstGeom prst="rect">
                  <a:avLst/>
                </a:prstGeom>
                <a:noFill/>
              </p:spPr>
              <p:txBody>
                <a:bodyPr wrap="none" lIns="0" tIns="0" rIns="0" bIns="0" rtlCol="0">
                  <a:spAutoFit/>
                </a:bodyPr>
                <a:lstStyle/>
                <a:p>
                  <a:pPr>
                    <a:lnSpc>
                      <a:spcPct val="110000"/>
                    </a:lnSpc>
                    <a:spcBef>
                      <a:spcPts val="0"/>
                    </a:spcBef>
                  </a:pPr>
                  <a:r>
                    <a:rPr lang="de-DE" sz="3600" b="1" dirty="0" smtClean="0">
                      <a:solidFill>
                        <a:srgbClr val="647E2D"/>
                      </a:solidFill>
                    </a:rPr>
                    <a:t>100</a:t>
                  </a:r>
                </a:p>
              </p:txBody>
            </p:sp>
            <p:sp>
              <p:nvSpPr>
                <p:cNvPr id="403" name="Rectangle 402"/>
                <p:cNvSpPr/>
                <p:nvPr/>
              </p:nvSpPr>
              <p:spPr bwMode="auto">
                <a:xfrm>
                  <a:off x="5804745" y="4959927"/>
                  <a:ext cx="2008825" cy="1025237"/>
                </a:xfrm>
                <a:prstGeom prst="rect">
                  <a:avLst/>
                </a:prstGeom>
                <a:no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grpSp>
          <p:nvGrpSpPr>
            <p:cNvPr id="404" name="Group 403"/>
            <p:cNvGrpSpPr/>
            <p:nvPr/>
          </p:nvGrpSpPr>
          <p:grpSpPr>
            <a:xfrm rot="972486">
              <a:off x="5465181" y="4776102"/>
              <a:ext cx="2008827" cy="1066802"/>
              <a:chOff x="5636907" y="4322979"/>
              <a:chExt cx="2008827" cy="1066802"/>
            </a:xfrm>
            <a:effectLst>
              <a:outerShdw blurRad="76200" dir="18900000" sy="23000" kx="-1200000" algn="bl" rotWithShape="0">
                <a:prstClr val="black">
                  <a:alpha val="20000"/>
                </a:prstClr>
              </a:outerShdw>
            </a:effectLst>
          </p:grpSpPr>
          <p:sp>
            <p:nvSpPr>
              <p:cNvPr id="405" name="Rectangle 404"/>
              <p:cNvSpPr/>
              <p:nvPr/>
            </p:nvSpPr>
            <p:spPr bwMode="auto">
              <a:xfrm>
                <a:off x="5636907" y="4364543"/>
                <a:ext cx="660674" cy="1025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nvGrpSpPr>
              <p:cNvPr id="406" name="Group 377"/>
              <p:cNvGrpSpPr/>
              <p:nvPr/>
            </p:nvGrpSpPr>
            <p:grpSpPr>
              <a:xfrm>
                <a:off x="5636907" y="4322979"/>
                <a:ext cx="2008827" cy="1066802"/>
                <a:chOff x="5804745" y="4918362"/>
                <a:chExt cx="2008827" cy="1066802"/>
              </a:xfrm>
            </p:grpSpPr>
            <p:sp>
              <p:nvSpPr>
                <p:cNvPr id="407" name="Rectangle 406"/>
                <p:cNvSpPr/>
                <p:nvPr/>
              </p:nvSpPr>
              <p:spPr bwMode="auto">
                <a:xfrm>
                  <a:off x="6465420" y="4959927"/>
                  <a:ext cx="1348152" cy="1025237"/>
                </a:xfrm>
                <a:prstGeom prst="rect">
                  <a:avLst/>
                </a:prstGeom>
                <a:solidFill>
                  <a:srgbClr val="AAB414"/>
                </a:solid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sp>
              <p:nvSpPr>
                <p:cNvPr id="408" name="TextBox 407"/>
                <p:cNvSpPr txBox="1"/>
                <p:nvPr/>
              </p:nvSpPr>
              <p:spPr>
                <a:xfrm>
                  <a:off x="6926974" y="4918362"/>
                  <a:ext cx="769441" cy="562142"/>
                </a:xfrm>
                <a:prstGeom prst="rect">
                  <a:avLst/>
                </a:prstGeom>
                <a:noFill/>
              </p:spPr>
              <p:txBody>
                <a:bodyPr wrap="none" lIns="0" tIns="0" rIns="0" bIns="0" rtlCol="0">
                  <a:spAutoFit/>
                </a:bodyPr>
                <a:lstStyle/>
                <a:p>
                  <a:pPr>
                    <a:lnSpc>
                      <a:spcPct val="110000"/>
                    </a:lnSpc>
                    <a:spcBef>
                      <a:spcPts val="0"/>
                    </a:spcBef>
                  </a:pPr>
                  <a:r>
                    <a:rPr lang="de-DE" sz="3600" b="1" dirty="0" smtClean="0">
                      <a:solidFill>
                        <a:srgbClr val="647E2D"/>
                      </a:solidFill>
                    </a:rPr>
                    <a:t>100</a:t>
                  </a:r>
                </a:p>
              </p:txBody>
            </p:sp>
            <p:sp>
              <p:nvSpPr>
                <p:cNvPr id="409" name="Rectangle 408"/>
                <p:cNvSpPr/>
                <p:nvPr/>
              </p:nvSpPr>
              <p:spPr bwMode="auto">
                <a:xfrm>
                  <a:off x="5804745" y="4959927"/>
                  <a:ext cx="2008825" cy="1025237"/>
                </a:xfrm>
                <a:prstGeom prst="rect">
                  <a:avLst/>
                </a:prstGeom>
                <a:noFill/>
                <a:ln>
                  <a:solidFill>
                    <a:srgbClr val="647E2D"/>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err="1" smtClean="0">
                    <a:solidFill>
                      <a:schemeClr val="tx1"/>
                    </a:solidFill>
                  </a:endParaRPr>
                </a:p>
              </p:txBody>
            </p:sp>
          </p:gr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vpt_results"/>
          <p:cNvPicPr>
            <a:picLocks noChangeAspect="1" noChangeArrowheads="1"/>
          </p:cNvPicPr>
          <p:nvPr/>
        </p:nvPicPr>
        <p:blipFill>
          <a:blip r:embed="rId6" cstate="print"/>
          <a:srcRect l="51067" t="13589" r="27782" b="56820"/>
          <a:stretch>
            <a:fillRect/>
          </a:stretch>
        </p:blipFill>
        <p:spPr bwMode="auto">
          <a:xfrm>
            <a:off x="6365818" y="4254244"/>
            <a:ext cx="1624208" cy="2009043"/>
          </a:xfrm>
          <a:prstGeom prst="rect">
            <a:avLst/>
          </a:prstGeom>
          <a:noFill/>
          <a:ln w="9525">
            <a:noFill/>
            <a:miter lim="800000"/>
            <a:headEnd/>
            <a:tailEnd/>
          </a:ln>
        </p:spPr>
      </p:pic>
      <p:sp>
        <p:nvSpPr>
          <p:cNvPr id="2" name="Title 1"/>
          <p:cNvSpPr>
            <a:spLocks noGrp="1"/>
          </p:cNvSpPr>
          <p:nvPr>
            <p:ph type="title"/>
          </p:nvPr>
        </p:nvSpPr>
        <p:spPr/>
        <p:txBody>
          <a:bodyPr/>
          <a:lstStyle/>
          <a:p>
            <a:r>
              <a:rPr lang="de-DE" dirty="0" smtClean="0"/>
              <a:t>Nachfrage nach höherer klinischer Effizienz</a:t>
            </a:r>
            <a:endParaRPr lang="de-DE" dirty="0"/>
          </a:p>
        </p:txBody>
      </p:sp>
      <p:sp>
        <p:nvSpPr>
          <p:cNvPr id="5" name="Rectangle 4"/>
          <p:cNvSpPr/>
          <p:nvPr/>
        </p:nvSpPr>
        <p:spPr>
          <a:xfrm>
            <a:off x="8129930" y="2053652"/>
            <a:ext cx="3916015" cy="2529923"/>
          </a:xfrm>
          <a:prstGeom prst="rect">
            <a:avLst/>
          </a:prstGeom>
        </p:spPr>
        <p:txBody>
          <a:bodyPr wrap="square">
            <a:spAutoFit/>
          </a:bodyPr>
          <a:lstStyle/>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gut ist die Herzfunktion? </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kontrahiert das Herz?</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Schließt die Herzklappe ordentlich?</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groß müsste ein Klappen-Implantat sein?</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fließt das Blut?</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viel Gewebe ist geschädigt?</a:t>
            </a:r>
          </a:p>
        </p:txBody>
      </p:sp>
      <p:pic>
        <p:nvPicPr>
          <p:cNvPr id="18" name="tm-78234680-long-strain-31vps.avi">
            <a:hlinkClick r:id="" action="ppaction://media"/>
          </p:cNvPr>
          <p:cNvPicPr>
            <a:picLocks noRot="1" noChangeAspect="1" noChangeArrowheads="1"/>
          </p:cNvPicPr>
          <p:nvPr>
            <a:videoFile r:link="rId1"/>
          </p:nvPr>
        </p:nvPicPr>
        <p:blipFill>
          <a:blip r:embed="rId7"/>
          <a:srcRect/>
          <a:stretch>
            <a:fillRect/>
          </a:stretch>
        </p:blipFill>
        <p:spPr bwMode="auto">
          <a:xfrm>
            <a:off x="3576274" y="2053652"/>
            <a:ext cx="2639644" cy="2088000"/>
          </a:xfrm>
          <a:prstGeom prst="rect">
            <a:avLst/>
          </a:prstGeom>
          <a:noFill/>
          <a:ln w="9525">
            <a:noFill/>
            <a:miter lim="800000"/>
            <a:headEnd/>
            <a:tailEnd/>
          </a:ln>
        </p:spPr>
      </p:pic>
      <p:sp>
        <p:nvSpPr>
          <p:cNvPr id="21" name="Rectangle 20"/>
          <p:cNvSpPr/>
          <p:nvPr/>
        </p:nvSpPr>
        <p:spPr>
          <a:xfrm>
            <a:off x="3503600" y="1647957"/>
            <a:ext cx="4878259" cy="369332"/>
          </a:xfrm>
          <a:prstGeom prst="rect">
            <a:avLst/>
          </a:prstGeom>
        </p:spPr>
        <p:txBody>
          <a:bodyPr wrap="none">
            <a:spAutoFit/>
          </a:bodyPr>
          <a:lstStyle/>
          <a:p>
            <a:r>
              <a:rPr lang="de-DE" b="1" dirty="0" smtClean="0">
                <a:solidFill>
                  <a:schemeClr val="tx1"/>
                </a:solidFill>
              </a:rPr>
              <a:t>…zu medizinisch relevanten Informationen</a:t>
            </a:r>
            <a:endParaRPr lang="de-DE" b="1" dirty="0">
              <a:solidFill>
                <a:schemeClr val="tx1"/>
              </a:solidFill>
            </a:endParaRPr>
          </a:p>
        </p:txBody>
      </p:sp>
      <p:sp>
        <p:nvSpPr>
          <p:cNvPr id="22" name="Rectangle 21"/>
          <p:cNvSpPr/>
          <p:nvPr/>
        </p:nvSpPr>
        <p:spPr>
          <a:xfrm>
            <a:off x="546165" y="1315558"/>
            <a:ext cx="3432748" cy="701731"/>
          </a:xfrm>
          <a:prstGeom prst="rect">
            <a:avLst/>
          </a:prstGeom>
        </p:spPr>
        <p:txBody>
          <a:bodyPr wrap="square">
            <a:spAutoFit/>
          </a:bodyPr>
          <a:lstStyle/>
          <a:p>
            <a:pPr lvl="0">
              <a:lnSpc>
                <a:spcPct val="110000"/>
              </a:lnSpc>
              <a:spcBef>
                <a:spcPct val="0"/>
              </a:spcBef>
              <a:buClr>
                <a:srgbClr val="879BAA"/>
              </a:buClr>
            </a:pPr>
            <a:r>
              <a:rPr lang="de-DE" b="1" kern="0" dirty="0" smtClean="0">
                <a:solidFill>
                  <a:srgbClr val="000000"/>
                </a:solidFill>
                <a:ea typeface="ＭＳ Ｐゴシック"/>
                <a:cs typeface="Arial" pitchFamily="34" charset="0"/>
              </a:rPr>
              <a:t>Von großen Datenmengen</a:t>
            </a:r>
            <a:br>
              <a:rPr lang="de-DE" b="1" kern="0" dirty="0" smtClean="0">
                <a:solidFill>
                  <a:srgbClr val="000000"/>
                </a:solidFill>
                <a:ea typeface="ＭＳ Ｐゴシック"/>
                <a:cs typeface="Arial" pitchFamily="34" charset="0"/>
              </a:rPr>
            </a:br>
            <a:r>
              <a:rPr lang="de-DE" b="1" kern="0" dirty="0" smtClean="0">
                <a:solidFill>
                  <a:srgbClr val="000000"/>
                </a:solidFill>
                <a:ea typeface="ＭＳ Ｐゴシック"/>
                <a:cs typeface="Arial" pitchFamily="34" charset="0"/>
              </a:rPr>
              <a:t>an Bildern…</a:t>
            </a:r>
            <a:endParaRPr lang="de-DE" b="1" kern="0" dirty="0">
              <a:solidFill>
                <a:srgbClr val="000000"/>
              </a:solidFill>
              <a:ea typeface="ＭＳ Ｐゴシック"/>
              <a:cs typeface="Arial" pitchFamily="34" charset="0"/>
            </a:endParaRPr>
          </a:p>
        </p:txBody>
      </p:sp>
      <p:grpSp>
        <p:nvGrpSpPr>
          <p:cNvPr id="25" name="Group 24"/>
          <p:cNvGrpSpPr/>
          <p:nvPr/>
        </p:nvGrpSpPr>
        <p:grpSpPr>
          <a:xfrm>
            <a:off x="2137682" y="2631145"/>
            <a:ext cx="1244185" cy="3054648"/>
            <a:chOff x="2188562" y="2451334"/>
            <a:chExt cx="1244185" cy="3054648"/>
          </a:xfrm>
          <a:noFill/>
        </p:grpSpPr>
        <p:sp>
          <p:nvSpPr>
            <p:cNvPr id="23" name="Right Arrow 22"/>
            <p:cNvSpPr/>
            <p:nvPr/>
          </p:nvSpPr>
          <p:spPr bwMode="auto">
            <a:xfrm>
              <a:off x="2188562" y="2451334"/>
              <a:ext cx="1244185" cy="3054648"/>
            </a:xfrm>
            <a:prstGeom prst="rightArrow">
              <a:avLst>
                <a:gd name="adj1" fmla="val 100000"/>
                <a:gd name="adj2" fmla="val 50000"/>
              </a:avLst>
            </a:prstGeom>
            <a:grpFill/>
            <a:ln>
              <a:solidFill>
                <a:srgbClr val="006487"/>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b="1" dirty="0" smtClean="0">
                <a:solidFill>
                  <a:schemeClr val="tx1"/>
                </a:solidFill>
              </a:endParaRPr>
            </a:p>
          </p:txBody>
        </p:sp>
        <p:sp>
          <p:nvSpPr>
            <p:cNvPr id="24" name="TextBox 23"/>
            <p:cNvSpPr txBox="1"/>
            <p:nvPr/>
          </p:nvSpPr>
          <p:spPr>
            <a:xfrm rot="16200000">
              <a:off x="1751580" y="3838107"/>
              <a:ext cx="1748299" cy="281103"/>
            </a:xfrm>
            <a:prstGeom prst="rect">
              <a:avLst/>
            </a:prstGeom>
            <a:grpFill/>
            <a:ln>
              <a:noFill/>
            </a:ln>
          </p:spPr>
          <p:txBody>
            <a:bodyPr wrap="none" lIns="0" tIns="0" rIns="0" bIns="0" rtlCol="0">
              <a:spAutoFit/>
            </a:bodyPr>
            <a:lstStyle/>
            <a:p>
              <a:pPr>
                <a:lnSpc>
                  <a:spcPct val="110000"/>
                </a:lnSpc>
                <a:spcBef>
                  <a:spcPts val="0"/>
                </a:spcBef>
              </a:pPr>
              <a:r>
                <a:rPr lang="de-DE" b="1" dirty="0" smtClean="0">
                  <a:solidFill>
                    <a:schemeClr val="tx1"/>
                  </a:solidFill>
                </a:rPr>
                <a:t>Image </a:t>
              </a:r>
              <a:r>
                <a:rPr lang="de-DE" b="1" dirty="0" err="1" smtClean="0">
                  <a:solidFill>
                    <a:schemeClr val="tx1"/>
                  </a:solidFill>
                </a:rPr>
                <a:t>Analytics</a:t>
              </a:r>
              <a:endParaRPr lang="de-DE" b="1" dirty="0" smtClean="0">
                <a:solidFill>
                  <a:schemeClr val="tx1"/>
                </a:solidFill>
              </a:endParaRPr>
            </a:p>
          </p:txBody>
        </p:sp>
      </p:grpSp>
      <p:sp>
        <p:nvSpPr>
          <p:cNvPr id="29" name="TextBox 28"/>
          <p:cNvSpPr txBox="1"/>
          <p:nvPr/>
        </p:nvSpPr>
        <p:spPr>
          <a:xfrm>
            <a:off x="8207385" y="5276487"/>
            <a:ext cx="3508365" cy="986800"/>
          </a:xfrm>
          <a:prstGeom prst="rect">
            <a:avLst/>
          </a:prstGeom>
          <a:solidFill>
            <a:srgbClr val="006487"/>
          </a:solidFill>
          <a:effectLst>
            <a:outerShdw blurRad="50800" dist="38100" dir="2700000" algn="tl" rotWithShape="0">
              <a:prstClr val="black">
                <a:alpha val="40000"/>
              </a:prstClr>
            </a:outerShdw>
          </a:effectLst>
        </p:spPr>
        <p:txBody>
          <a:bodyPr wrap="square" lIns="72000" tIns="36000" rIns="36000" bIns="36000" rtlCol="0">
            <a:spAutoFit/>
          </a:bodyPr>
          <a:lstStyle/>
          <a:p>
            <a:pPr lvl="0">
              <a:lnSpc>
                <a:spcPct val="110000"/>
              </a:lnSpc>
              <a:spcBef>
                <a:spcPts val="0"/>
              </a:spcBef>
            </a:pPr>
            <a:r>
              <a:rPr lang="de-DE" b="1" kern="0" dirty="0" smtClean="0">
                <a:solidFill>
                  <a:schemeClr val="bg1"/>
                </a:solidFill>
                <a:ea typeface="ＭＳ Ｐゴシック"/>
                <a:cs typeface="Arial" pitchFamily="34" charset="0"/>
              </a:rPr>
              <a:t>Image </a:t>
            </a:r>
            <a:r>
              <a:rPr lang="de-DE" b="1" kern="0" dirty="0" err="1" smtClean="0">
                <a:solidFill>
                  <a:schemeClr val="bg1"/>
                </a:solidFill>
                <a:ea typeface="ＭＳ Ｐゴシック"/>
                <a:cs typeface="Arial" pitchFamily="34" charset="0"/>
              </a:rPr>
              <a:t>Analytics</a:t>
            </a:r>
            <a:r>
              <a:rPr lang="de-DE" b="1" kern="0" dirty="0" smtClean="0">
                <a:solidFill>
                  <a:schemeClr val="bg1"/>
                </a:solidFill>
                <a:ea typeface="ＭＳ Ｐゴシック"/>
                <a:cs typeface="Arial" pitchFamily="34" charset="0"/>
              </a:rPr>
              <a:t> extrahiert die medizinisch bedeutsamen Informationen aus den Bildern</a:t>
            </a:r>
          </a:p>
        </p:txBody>
      </p:sp>
      <p:grpSp>
        <p:nvGrpSpPr>
          <p:cNvPr id="19" name="Group 18"/>
          <p:cNvGrpSpPr/>
          <p:nvPr/>
        </p:nvGrpSpPr>
        <p:grpSpPr>
          <a:xfrm>
            <a:off x="620935" y="2053652"/>
            <a:ext cx="1288033" cy="4209635"/>
            <a:chOff x="620935" y="2053652"/>
            <a:chExt cx="1288033" cy="4209635"/>
          </a:xfrm>
        </p:grpSpPr>
        <p:pic>
          <p:nvPicPr>
            <p:cNvPr id="27" name="Picture 26"/>
            <p:cNvPicPr>
              <a:picLocks noChangeAspect="1" noChangeArrowheads="1"/>
            </p:cNvPicPr>
            <p:nvPr/>
          </p:nvPicPr>
          <p:blipFill>
            <a:blip r:embed="rId8"/>
            <a:srcRect/>
            <a:stretch>
              <a:fillRect/>
            </a:stretch>
          </p:blipFill>
          <p:spPr bwMode="auto">
            <a:xfrm>
              <a:off x="620935" y="4830593"/>
              <a:ext cx="1288033" cy="1432694"/>
            </a:xfrm>
            <a:prstGeom prst="rect">
              <a:avLst/>
            </a:prstGeom>
            <a:noFill/>
            <a:ln w="9525">
              <a:noFill/>
              <a:miter lim="800000"/>
              <a:headEnd/>
              <a:tailEnd/>
            </a:ln>
            <a:effectLst/>
          </p:spPr>
        </p:pic>
        <p:pic>
          <p:nvPicPr>
            <p:cNvPr id="28" name="Picture 27" descr="Picture1.png"/>
            <p:cNvPicPr>
              <a:picLocks noChangeAspect="1"/>
            </p:cNvPicPr>
            <p:nvPr/>
          </p:nvPicPr>
          <p:blipFill>
            <a:blip r:embed="rId9"/>
            <a:stretch>
              <a:fillRect/>
            </a:stretch>
          </p:blipFill>
          <p:spPr>
            <a:xfrm>
              <a:off x="620935" y="2053652"/>
              <a:ext cx="1288033" cy="1157239"/>
            </a:xfrm>
            <a:prstGeom prst="rect">
              <a:avLst/>
            </a:prstGeom>
          </p:spPr>
        </p:pic>
        <p:pic>
          <p:nvPicPr>
            <p:cNvPr id="30" name="Picture 29" descr="Picture2.png"/>
            <p:cNvPicPr>
              <a:picLocks noChangeAspect="1"/>
            </p:cNvPicPr>
            <p:nvPr/>
          </p:nvPicPr>
          <p:blipFill>
            <a:blip r:embed="rId10"/>
            <a:stretch>
              <a:fillRect/>
            </a:stretch>
          </p:blipFill>
          <p:spPr>
            <a:xfrm>
              <a:off x="620935" y="3376726"/>
              <a:ext cx="1288033" cy="1288033"/>
            </a:xfrm>
            <a:prstGeom prst="rect">
              <a:avLst/>
            </a:prstGeom>
          </p:spPr>
        </p:pic>
      </p:grpSp>
      <p:pic>
        <p:nvPicPr>
          <p:cNvPr id="33" name="VectorFieldVisualization_2_final.wmv">
            <a:hlinkClick r:id="" action="ppaction://media"/>
          </p:cNvPr>
          <p:cNvPicPr>
            <a:picLocks noRot="1" noChangeAspect="1"/>
          </p:cNvPicPr>
          <p:nvPr>
            <a:videoFile r:link="rId2"/>
          </p:nvPr>
        </p:nvPicPr>
        <p:blipFill>
          <a:blip r:embed="rId11"/>
          <a:stretch>
            <a:fillRect/>
          </a:stretch>
        </p:blipFill>
        <p:spPr>
          <a:xfrm>
            <a:off x="6365818" y="2053652"/>
            <a:ext cx="1626442" cy="2088000"/>
          </a:xfrm>
          <a:prstGeom prst="rect">
            <a:avLst/>
          </a:prstGeom>
        </p:spPr>
      </p:pic>
      <p:pic>
        <p:nvPicPr>
          <p:cNvPr id="34" name="87676304_Cougar_ALL_cropped_xvid.wmv">
            <a:hlinkClick r:id="" action="ppaction://media"/>
          </p:cNvPr>
          <p:cNvPicPr>
            <a:picLocks noRot="1" noChangeAspect="1"/>
          </p:cNvPicPr>
          <p:nvPr>
            <a:videoFile r:link="rId3"/>
          </p:nvPr>
        </p:nvPicPr>
        <p:blipFill>
          <a:blip r:embed="rId12"/>
          <a:stretch>
            <a:fillRect/>
          </a:stretch>
        </p:blipFill>
        <p:spPr>
          <a:xfrm>
            <a:off x="3577118" y="4254201"/>
            <a:ext cx="2638800" cy="2009086"/>
          </a:xfrm>
          <a:prstGeom prst="rect">
            <a:avLst/>
          </a:prstGeom>
        </p:spPr>
      </p:pic>
      <p:sp>
        <p:nvSpPr>
          <p:cNvPr id="35" name="Rectangle 34"/>
          <p:cNvSpPr/>
          <p:nvPr/>
        </p:nvSpPr>
        <p:spPr>
          <a:xfrm>
            <a:off x="3577118" y="6291423"/>
            <a:ext cx="3689473" cy="553998"/>
          </a:xfrm>
          <a:prstGeom prst="rect">
            <a:avLst/>
          </a:prstGeom>
        </p:spPr>
        <p:txBody>
          <a:bodyPr wrap="square">
            <a:spAutoFit/>
          </a:bodyPr>
          <a:lstStyle/>
          <a:p>
            <a:pPr lvl="0">
              <a:spcBef>
                <a:spcPts val="0"/>
              </a:spcBef>
              <a:buFontTx/>
              <a:buChar char="-"/>
            </a:pPr>
            <a:r>
              <a:rPr lang="en-US" sz="1000" dirty="0" smtClean="0">
                <a:solidFill>
                  <a:schemeClr val="tx1"/>
                </a:solidFill>
              </a:rPr>
              <a:t> Wang et al. ISBI 2010</a:t>
            </a:r>
          </a:p>
          <a:p>
            <a:pPr lvl="0">
              <a:spcBef>
                <a:spcPts val="0"/>
              </a:spcBef>
              <a:buFontTx/>
              <a:buChar char="-"/>
            </a:pPr>
            <a:r>
              <a:rPr lang="en-US" sz="1000" dirty="0" smtClean="0">
                <a:solidFill>
                  <a:schemeClr val="tx1"/>
                </a:solidFill>
              </a:rPr>
              <a:t> </a:t>
            </a:r>
            <a:r>
              <a:rPr lang="en-US" sz="1000" dirty="0" err="1" smtClean="0">
                <a:solidFill>
                  <a:schemeClr val="tx1"/>
                </a:solidFill>
              </a:rPr>
              <a:t>Calleja</a:t>
            </a:r>
            <a:r>
              <a:rPr lang="en-US" sz="1000" dirty="0" smtClean="0">
                <a:solidFill>
                  <a:schemeClr val="tx1"/>
                </a:solidFill>
              </a:rPr>
              <a:t> et al., Circulation 2013</a:t>
            </a:r>
          </a:p>
          <a:p>
            <a:pPr lvl="0">
              <a:spcBef>
                <a:spcPts val="0"/>
              </a:spcBef>
              <a:buFontTx/>
              <a:buChar char="-"/>
            </a:pPr>
            <a:r>
              <a:rPr lang="en-US" sz="1000" dirty="0" smtClean="0">
                <a:solidFill>
                  <a:schemeClr val="tx1"/>
                </a:solidFill>
              </a:rPr>
              <a:t> </a:t>
            </a:r>
            <a:r>
              <a:rPr lang="en-US" sz="1000" dirty="0" err="1" smtClean="0">
                <a:solidFill>
                  <a:schemeClr val="tx1"/>
                </a:solidFill>
              </a:rPr>
              <a:t>Noack</a:t>
            </a:r>
            <a:r>
              <a:rPr lang="en-US" sz="1000" dirty="0" smtClean="0">
                <a:solidFill>
                  <a:schemeClr val="tx1"/>
                </a:solidFill>
              </a:rPr>
              <a:t> et al., Annals </a:t>
            </a:r>
            <a:r>
              <a:rPr lang="en-US" sz="1000" dirty="0" err="1" smtClean="0">
                <a:solidFill>
                  <a:schemeClr val="tx1"/>
                </a:solidFill>
              </a:rPr>
              <a:t>Cardiothorac</a:t>
            </a:r>
            <a:r>
              <a:rPr lang="en-US" sz="1000" dirty="0" smtClean="0">
                <a:solidFill>
                  <a:schemeClr val="tx1"/>
                </a:solidFill>
              </a:rPr>
              <a:t> Surgery, 2013</a:t>
            </a:r>
            <a:endParaRPr lang="en-US" sz="1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 fill="hold"/>
                                        <p:tgtEl>
                                          <p:spTgt spid="18"/>
                                        </p:tgtEl>
                                      </p:cBhvr>
                                    </p:cmd>
                                  </p:childTnLst>
                                </p:cTn>
                              </p:par>
                              <p:par>
                                <p:cTn id="7" presetID="1" presetClass="mediacall" presetSubtype="0" fill="hold" nodeType="withEffect">
                                  <p:stCondLst>
                                    <p:cond delay="0"/>
                                  </p:stCondLst>
                                  <p:childTnLst>
                                    <p:cmd type="call" cmd="playFrom(0.0)">
                                      <p:cBhvr>
                                        <p:cTn id="8" dur="2000" fill="hold"/>
                                        <p:tgtEl>
                                          <p:spTgt spid="33"/>
                                        </p:tgtEl>
                                      </p:cBhvr>
                                    </p:cmd>
                                  </p:childTnLst>
                                </p:cTn>
                              </p:par>
                              <p:par>
                                <p:cTn id="9" presetID="1" presetClass="mediacall" presetSubtype="0" fill="hold" nodeType="withEffect">
                                  <p:stCondLst>
                                    <p:cond delay="0"/>
                                  </p:stCondLst>
                                  <p:childTnLst>
                                    <p:cmd type="call" cmd="playFrom(0.0)">
                                      <p:cBhvr>
                                        <p:cTn id="10" dur="770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33"/>
                </p:tgtEl>
              </p:cMediaNode>
            </p:video>
            <p:seq concurrent="1" nextAc="seek">
              <p:cTn id="18" restart="whenNotActive" fill="hold" evtFilter="cancelBubble" nodeType="interactiveSeq">
                <p:stCondLst>
                  <p:cond evt="onClick" delay="0">
                    <p:tgtEl>
                      <p:spTgt spid="3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3"/>
                                        </p:tgtEl>
                                      </p:cBhvr>
                                    </p:cmd>
                                  </p:childTnLst>
                                </p:cTn>
                              </p:par>
                            </p:childTnLst>
                          </p:cTn>
                        </p:par>
                      </p:childTnLst>
                    </p:cTn>
                  </p:par>
                </p:childTnLst>
              </p:cTn>
              <p:nextCondLst>
                <p:cond evt="onClick" delay="0">
                  <p:tgtEl>
                    <p:spTgt spid="33"/>
                  </p:tgtEl>
                </p:cond>
              </p:nextCondLst>
            </p:seq>
            <p:video>
              <p:cMediaNode>
                <p:cTn id="23" repeatCount="indefinite" fill="hold" display="0">
                  <p:stCondLst>
                    <p:cond delay="indefinite"/>
                  </p:stCondLst>
                  <p:endCondLst>
                    <p:cond evt="onNext" delay="0">
                      <p:tgtEl>
                        <p:sldTgt/>
                      </p:tgtEl>
                    </p:cond>
                    <p:cond evt="onPrev" delay="0">
                      <p:tgtEl>
                        <p:sldTgt/>
                      </p:tgtEl>
                    </p:cond>
                  </p:endCondLst>
                </p:cTn>
                <p:tgtEl>
                  <p:spTgt spid="34"/>
                </p:tgtEl>
              </p:cMediaNode>
            </p:video>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
            </a:r>
            <a:br>
              <a:rPr lang="de-DE" dirty="0" smtClean="0"/>
            </a:br>
            <a:r>
              <a:rPr lang="de-DE" dirty="0" smtClean="0"/>
              <a:t>Erweiterung des klinischen Nutzens von medizinischen Bildern</a:t>
            </a:r>
            <a:endParaRPr lang="de-DE" dirty="0"/>
          </a:p>
        </p:txBody>
      </p:sp>
      <p:sp>
        <p:nvSpPr>
          <p:cNvPr id="21" name="TextBox 27"/>
          <p:cNvSpPr txBox="1">
            <a:spLocks noChangeArrowheads="1"/>
          </p:cNvSpPr>
          <p:nvPr/>
        </p:nvSpPr>
        <p:spPr bwMode="auto">
          <a:xfrm>
            <a:off x="1019331" y="4967379"/>
            <a:ext cx="4971845" cy="720000"/>
          </a:xfrm>
          <a:prstGeom prst="rect">
            <a:avLst/>
          </a:prstGeom>
          <a:solidFill>
            <a:srgbClr val="006487"/>
          </a:solidFill>
          <a:ln w="9525" algn="ctr">
            <a:noFill/>
            <a:round/>
            <a:headEnd/>
            <a:tailEnd/>
          </a:ln>
          <a:effectLst/>
        </p:spPr>
        <p:txBody>
          <a:bodyPr lIns="0" tIns="0" rIns="0" bIns="0" anchor="ctr" anchorCtr="1"/>
          <a:lstStyle/>
          <a:p>
            <a:pPr fontAlgn="auto">
              <a:lnSpc>
                <a:spcPct val="110000"/>
              </a:lnSpc>
              <a:spcBef>
                <a:spcPts val="0"/>
              </a:spcBef>
              <a:spcAft>
                <a:spcPts val="0"/>
              </a:spcAft>
              <a:buClrTx/>
              <a:buFontTx/>
              <a:buNone/>
              <a:defRPr/>
            </a:pPr>
            <a:r>
              <a:rPr lang="de-DE" sz="1600" b="1" kern="0" dirty="0" smtClean="0">
                <a:solidFill>
                  <a:srgbClr val="FFFFFF"/>
                </a:solidFill>
                <a:latin typeface="Arial" pitchFamily="34" charset="0"/>
              </a:rPr>
              <a:t>Zusätzliche diagnostische Informationen</a:t>
            </a:r>
          </a:p>
          <a:p>
            <a:pPr fontAlgn="auto">
              <a:lnSpc>
                <a:spcPct val="110000"/>
              </a:lnSpc>
              <a:spcBef>
                <a:spcPts val="0"/>
              </a:spcBef>
              <a:spcAft>
                <a:spcPts val="0"/>
              </a:spcAft>
              <a:buClrTx/>
              <a:buFontTx/>
              <a:buNone/>
              <a:defRPr/>
            </a:pPr>
            <a:r>
              <a:rPr lang="de-DE" sz="1400" i="1" kern="0" dirty="0" smtClean="0">
                <a:solidFill>
                  <a:srgbClr val="FFFFFF"/>
                </a:solidFill>
                <a:latin typeface="Arial" pitchFamily="34" charset="0"/>
              </a:rPr>
              <a:t>Non-Invasiv, bildbasierte funktionale Messungen</a:t>
            </a:r>
            <a:endParaRPr lang="de-DE" sz="1400" i="1" kern="0" baseline="30000" dirty="0">
              <a:solidFill>
                <a:srgbClr val="FFFFFF"/>
              </a:solidFill>
              <a:latin typeface="Arial" pitchFamily="34" charset="0"/>
            </a:endParaRPr>
          </a:p>
        </p:txBody>
      </p:sp>
      <p:sp>
        <p:nvSpPr>
          <p:cNvPr id="22" name="TextBox 27"/>
          <p:cNvSpPr txBox="1">
            <a:spLocks noChangeArrowheads="1"/>
          </p:cNvSpPr>
          <p:nvPr/>
        </p:nvSpPr>
        <p:spPr bwMode="auto">
          <a:xfrm>
            <a:off x="6207176" y="4967379"/>
            <a:ext cx="4971600" cy="720000"/>
          </a:xfrm>
          <a:prstGeom prst="rect">
            <a:avLst/>
          </a:prstGeom>
          <a:solidFill>
            <a:srgbClr val="006487"/>
          </a:solidFill>
          <a:ln w="9525" algn="ctr">
            <a:noFill/>
            <a:round/>
            <a:headEnd/>
            <a:tailEnd/>
          </a:ln>
          <a:effectLst/>
        </p:spPr>
        <p:txBody>
          <a:bodyPr lIns="0" tIns="0" rIns="0" bIns="0" anchor="ctr" anchorCtr="1"/>
          <a:lstStyle/>
          <a:p>
            <a:pPr fontAlgn="auto">
              <a:lnSpc>
                <a:spcPct val="110000"/>
              </a:lnSpc>
              <a:spcBef>
                <a:spcPts val="0"/>
              </a:spcBef>
              <a:spcAft>
                <a:spcPts val="0"/>
              </a:spcAft>
              <a:buClrTx/>
              <a:buFontTx/>
              <a:buNone/>
              <a:defRPr/>
            </a:pPr>
            <a:r>
              <a:rPr lang="de-DE" sz="1600" b="1" kern="0" dirty="0" smtClean="0">
                <a:solidFill>
                  <a:srgbClr val="FFFFFF"/>
                </a:solidFill>
                <a:latin typeface="Arial" pitchFamily="34" charset="0"/>
              </a:rPr>
              <a:t>Behandlungsentscheidung und -planung</a:t>
            </a:r>
          </a:p>
          <a:p>
            <a:pPr fontAlgn="auto">
              <a:lnSpc>
                <a:spcPct val="110000"/>
              </a:lnSpc>
              <a:spcBef>
                <a:spcPts val="0"/>
              </a:spcBef>
              <a:spcAft>
                <a:spcPts val="0"/>
              </a:spcAft>
              <a:buClrTx/>
              <a:buFontTx/>
              <a:buNone/>
              <a:defRPr/>
            </a:pPr>
            <a:r>
              <a:rPr lang="de-DE" sz="1400" i="1" kern="0" dirty="0" smtClean="0">
                <a:solidFill>
                  <a:srgbClr val="FFFFFF"/>
                </a:solidFill>
              </a:rPr>
              <a:t>Verbesserte Patientenauswahl</a:t>
            </a:r>
            <a:r>
              <a:rPr lang="de-DE" sz="1400" i="1" kern="0" dirty="0" smtClean="0">
                <a:solidFill>
                  <a:srgbClr val="FFFFFF"/>
                </a:solidFill>
                <a:latin typeface="Arial" pitchFamily="34" charset="0"/>
              </a:rPr>
              <a:t>, optimierte Behandlungen</a:t>
            </a:r>
            <a:endParaRPr lang="de-DE" sz="1400" i="1" kern="0" dirty="0">
              <a:solidFill>
                <a:srgbClr val="FFFFFF"/>
              </a:solidFill>
              <a:latin typeface="Arial" pitchFamily="34" charset="0"/>
            </a:endParaRPr>
          </a:p>
        </p:txBody>
      </p:sp>
      <p:grpSp>
        <p:nvGrpSpPr>
          <p:cNvPr id="43" name="Group 42"/>
          <p:cNvGrpSpPr/>
          <p:nvPr/>
        </p:nvGrpSpPr>
        <p:grpSpPr>
          <a:xfrm>
            <a:off x="1019331" y="4284330"/>
            <a:ext cx="10159690" cy="500454"/>
            <a:chOff x="1019331" y="3820893"/>
            <a:chExt cx="10159690" cy="500454"/>
          </a:xfrm>
          <a:noFill/>
        </p:grpSpPr>
        <p:sp>
          <p:nvSpPr>
            <p:cNvPr id="35" name="Right Arrow Callout 34"/>
            <p:cNvSpPr/>
            <p:nvPr/>
          </p:nvSpPr>
          <p:spPr bwMode="auto">
            <a:xfrm rot="5400000">
              <a:off x="5848949" y="-1008725"/>
              <a:ext cx="500454" cy="10159690"/>
            </a:xfrm>
            <a:prstGeom prst="rightArrowCallout">
              <a:avLst>
                <a:gd name="adj1" fmla="val 3070196"/>
                <a:gd name="adj2" fmla="val 1535098"/>
                <a:gd name="adj3" fmla="val 42569"/>
                <a:gd name="adj4" fmla="val 35395"/>
              </a:avLst>
            </a:prstGeom>
            <a:grpFill/>
            <a:ln w="9525" cap="flat" cmpd="sng" algn="ctr">
              <a:solidFill>
                <a:srgbClr val="006487"/>
              </a:solidFill>
              <a:prstDash val="solid"/>
              <a:headEnd type="none" w="med" len="med"/>
              <a:tailEnd type="none" w="med" len="med"/>
            </a:ln>
            <a:effectLst/>
          </p:spPr>
          <p:txBody>
            <a:bodyPr lIns="0" tIns="0"/>
            <a:lstStyle/>
            <a:p>
              <a:pPr marL="0" marR="0" lvl="0" indent="0" algn="ctr" defTabSz="914400" eaLnBrk="0" fontAlgn="auto" latinLnBrk="0" hangingPunct="0">
                <a:lnSpc>
                  <a:spcPct val="110000"/>
                </a:lnSpc>
                <a:spcBef>
                  <a:spcPts val="0"/>
                </a:spcBef>
                <a:spcAft>
                  <a:spcPct val="0"/>
                </a:spcAft>
                <a:buClrTx/>
                <a:buSzTx/>
                <a:buFontTx/>
                <a:buNone/>
                <a:tabLst/>
                <a:defRPr/>
              </a:pPr>
              <a:endParaRPr kumimoji="0" lang="de-DE" sz="1400" b="1" i="0" u="none" strike="noStrike" kern="0" cap="none" spc="0" normalizeH="0" baseline="0">
                <a:ln>
                  <a:noFill/>
                </a:ln>
                <a:solidFill>
                  <a:srgbClr val="000000"/>
                </a:solidFill>
                <a:effectLst/>
                <a:uLnTx/>
                <a:uFillTx/>
                <a:latin typeface="Arial"/>
                <a:ea typeface="ＭＳ Ｐゴシック"/>
                <a:cs typeface="+mn-cs"/>
              </a:endParaRPr>
            </a:p>
          </p:txBody>
        </p:sp>
        <p:sp>
          <p:nvSpPr>
            <p:cNvPr id="36" name="TextBox 24"/>
            <p:cNvSpPr txBox="1">
              <a:spLocks noChangeArrowheads="1"/>
            </p:cNvSpPr>
            <p:nvPr/>
          </p:nvSpPr>
          <p:spPr bwMode="auto">
            <a:xfrm>
              <a:off x="4705527" y="3895183"/>
              <a:ext cx="2753107" cy="249801"/>
            </a:xfrm>
            <a:prstGeom prst="rect">
              <a:avLst/>
            </a:prstGeom>
            <a:grpFill/>
            <a:ln w="9525" cap="flat" cmpd="sng" algn="ctr">
              <a:noFill/>
              <a:prstDash val="solid"/>
              <a:headEnd type="none" w="med" len="med"/>
              <a:tailEnd type="none" w="med" len="med"/>
            </a:ln>
            <a:effectLst/>
          </p:spPr>
          <p:txBody>
            <a:bodyPr lIns="0" tIns="0"/>
            <a:lstStyle>
              <a:defPPr>
                <a:defRPr lang="en-US"/>
              </a:defPPr>
              <a:lvl1pPr algn="ctr" eaLnBrk="0" hangingPunct="0">
                <a:lnSpc>
                  <a:spcPct val="110000"/>
                </a:lnSpc>
                <a:spcAft>
                  <a:spcPct val="0"/>
                </a:spcAft>
                <a:buClrTx/>
                <a:buFontTx/>
                <a:buNone/>
                <a:defRPr sz="1400" b="1">
                  <a:solidFill>
                    <a:srgbClr val="000000"/>
                  </a:solidFill>
                  <a:latin typeface="+mn-lt"/>
                </a:defRPr>
              </a:lvl1pPr>
              <a:lvl2pPr>
                <a:defRPr>
                  <a:solidFill>
                    <a:schemeClr val="dk1"/>
                  </a:solidFill>
                  <a:latin typeface="+mn-lt"/>
                </a:defRPr>
              </a:lvl2pPr>
              <a:lvl3pPr>
                <a:defRPr>
                  <a:solidFill>
                    <a:schemeClr val="dk1"/>
                  </a:solidFill>
                  <a:latin typeface="+mn-lt"/>
                </a:defRPr>
              </a:lvl3pPr>
              <a:lvl4pPr>
                <a:defRPr>
                  <a:solidFill>
                    <a:schemeClr val="dk1"/>
                  </a:solidFill>
                  <a:latin typeface="+mn-lt"/>
                </a:defRPr>
              </a:lvl4pPr>
              <a:lvl5pPr>
                <a:defRPr>
                  <a:solidFill>
                    <a:schemeClr val="dk1"/>
                  </a:solidFill>
                  <a:latin typeface="+mn-lt"/>
                </a:defRPr>
              </a:lvl5pPr>
              <a:lvl6pPr>
                <a:defRPr>
                  <a:solidFill>
                    <a:schemeClr val="dk1"/>
                  </a:solidFill>
                  <a:latin typeface="+mn-lt"/>
                </a:defRPr>
              </a:lvl6pPr>
              <a:lvl7pPr>
                <a:defRPr>
                  <a:solidFill>
                    <a:schemeClr val="dk1"/>
                  </a:solidFill>
                  <a:latin typeface="+mn-lt"/>
                </a:defRPr>
              </a:lvl7pPr>
              <a:lvl8pPr>
                <a:defRPr>
                  <a:solidFill>
                    <a:schemeClr val="dk1"/>
                  </a:solidFill>
                  <a:latin typeface="+mn-lt"/>
                </a:defRPr>
              </a:lvl8pPr>
              <a:lvl9pPr>
                <a:defRPr>
                  <a:solidFill>
                    <a:schemeClr val="dk1"/>
                  </a:solidFill>
                  <a:latin typeface="+mn-lt"/>
                </a:defRPr>
              </a:lvl9pPr>
            </a:lstStyle>
            <a:p>
              <a:pPr marL="0" marR="0" lvl="0" indent="0" algn="ctr" defTabSz="914400" eaLnBrk="0" fontAlgn="auto" latinLnBrk="0" hangingPunct="0">
                <a:lnSpc>
                  <a:spcPct val="110000"/>
                </a:lnSpc>
                <a:spcBef>
                  <a:spcPts val="0"/>
                </a:spcBef>
                <a:spcAft>
                  <a:spcPct val="0"/>
                </a:spcAft>
                <a:buClrTx/>
                <a:buSzTx/>
                <a:buFontTx/>
                <a:buNone/>
                <a:tabLst/>
                <a:defRPr/>
              </a:pPr>
              <a:r>
                <a:rPr kumimoji="0" lang="de-DE" sz="1800" b="1" i="0" u="none" strike="noStrike" kern="0" cap="none" spc="0" normalizeH="0" baseline="0" dirty="0" smtClean="0">
                  <a:ln>
                    <a:noFill/>
                  </a:ln>
                  <a:solidFill>
                    <a:srgbClr val="000000"/>
                  </a:solidFill>
                  <a:effectLst/>
                  <a:uLnTx/>
                  <a:uFillTx/>
                  <a:latin typeface="Arial"/>
                  <a:ea typeface="ＭＳ Ｐゴシック"/>
                  <a:cs typeface="+mn-cs"/>
                </a:rPr>
                <a:t>Medizinischer Nutzen</a:t>
              </a:r>
              <a:endParaRPr kumimoji="0" lang="de-DE" sz="1800" b="1" i="0" u="none" strike="noStrike" kern="0" cap="none" spc="0" normalizeH="0" baseline="0" dirty="0">
                <a:ln>
                  <a:noFill/>
                </a:ln>
                <a:solidFill>
                  <a:srgbClr val="000000"/>
                </a:solidFill>
                <a:effectLst/>
                <a:uLnTx/>
                <a:uFillTx/>
                <a:latin typeface="Arial"/>
                <a:ea typeface="ＭＳ Ｐゴシック"/>
                <a:cs typeface="+mn-cs"/>
              </a:endParaRPr>
            </a:p>
          </p:txBody>
        </p:sp>
      </p:grpSp>
      <p:sp>
        <p:nvSpPr>
          <p:cNvPr id="20" name="Rectangle 19"/>
          <p:cNvSpPr/>
          <p:nvPr/>
        </p:nvSpPr>
        <p:spPr bwMode="auto">
          <a:xfrm>
            <a:off x="6860363" y="1812560"/>
            <a:ext cx="4318413" cy="2281237"/>
          </a:xfrm>
          <a:prstGeom prst="rect">
            <a:avLst/>
          </a:prstGeom>
          <a:noFill/>
          <a:ln w="9525" cap="flat" cmpd="sng" algn="ctr">
            <a:solidFill>
              <a:srgbClr val="006487"/>
            </a:solidFill>
            <a:prstDash val="solid"/>
            <a:headEnd type="none" w="med" len="med"/>
            <a:tailEnd type="none" w="med" len="med"/>
          </a:ln>
          <a:effectLst/>
        </p:spPr>
        <p:txBody>
          <a:bodyPr lIns="0" tIns="0"/>
          <a:lstStyle/>
          <a:p>
            <a:pPr marL="0" marR="0" lvl="0" indent="0" algn="ctr" defTabSz="914400" eaLnBrk="0" fontAlgn="auto" latinLnBrk="0" hangingPunct="0">
              <a:lnSpc>
                <a:spcPct val="110000"/>
              </a:lnSpc>
              <a:spcBef>
                <a:spcPts val="0"/>
              </a:spcBef>
              <a:spcAft>
                <a:spcPct val="0"/>
              </a:spcAft>
              <a:buClrTx/>
              <a:buSzTx/>
              <a:buFontTx/>
              <a:buNone/>
              <a:tabLst/>
              <a:defRPr/>
            </a:pPr>
            <a:endParaRPr kumimoji="0" lang="de-DE" b="1" i="0" u="none" strike="noStrike" kern="0" cap="none" spc="0" normalizeH="0" baseline="0">
              <a:ln>
                <a:noFill/>
              </a:ln>
              <a:solidFill>
                <a:srgbClr val="000000"/>
              </a:solidFill>
              <a:effectLst/>
              <a:uLnTx/>
              <a:uFillTx/>
              <a:latin typeface="Arial"/>
              <a:ea typeface="ＭＳ Ｐゴシック"/>
              <a:cs typeface="+mn-cs"/>
            </a:endParaRPr>
          </a:p>
        </p:txBody>
      </p:sp>
      <p:sp>
        <p:nvSpPr>
          <p:cNvPr id="23" name="Plus 22"/>
          <p:cNvSpPr/>
          <p:nvPr/>
        </p:nvSpPr>
        <p:spPr bwMode="auto">
          <a:xfrm>
            <a:off x="5625307" y="2577735"/>
            <a:ext cx="947737" cy="946150"/>
          </a:xfrm>
          <a:prstGeom prst="mathPlus">
            <a:avLst/>
          </a:prstGeom>
          <a:solidFill>
            <a:srgbClr val="006487"/>
          </a:solidFill>
          <a:ln w="9525" cap="flat" cmpd="sng" algn="ctr">
            <a:solidFill>
              <a:srgbClr val="006487"/>
            </a:solidFill>
            <a:prstDash val="solid"/>
            <a:headEnd type="none" w="med" len="med"/>
            <a:tailEnd type="none" w="med" len="med"/>
          </a:ln>
          <a:effectLst/>
        </p:spPr>
        <p:txBody>
          <a:bodyPr lIns="0" tIns="0"/>
          <a:lstStyle/>
          <a:p>
            <a:pPr marL="0" marR="0" lvl="0" indent="0" algn="ctr" defTabSz="914400" eaLnBrk="0" fontAlgn="auto" latinLnBrk="0" hangingPunct="0">
              <a:lnSpc>
                <a:spcPct val="110000"/>
              </a:lnSpc>
              <a:spcBef>
                <a:spcPts val="0"/>
              </a:spcBef>
              <a:spcAft>
                <a:spcPct val="0"/>
              </a:spcAft>
              <a:buClrTx/>
              <a:buSzTx/>
              <a:buFontTx/>
              <a:buNone/>
              <a:tabLst/>
              <a:defRPr/>
            </a:pPr>
            <a:endParaRPr kumimoji="0" lang="de-DE" sz="1400" b="1" i="0" u="none" strike="noStrike" kern="0" cap="none" spc="0" normalizeH="0" baseline="0">
              <a:ln>
                <a:noFill/>
              </a:ln>
              <a:solidFill>
                <a:srgbClr val="000000"/>
              </a:solidFill>
              <a:effectLst/>
              <a:uLnTx/>
              <a:uFillTx/>
              <a:latin typeface="Arial"/>
              <a:ea typeface="ＭＳ Ｐゴシック"/>
              <a:cs typeface="+mn-cs"/>
            </a:endParaRPr>
          </a:p>
        </p:txBody>
      </p:sp>
      <p:sp>
        <p:nvSpPr>
          <p:cNvPr id="24" name="Rectangle 23"/>
          <p:cNvSpPr/>
          <p:nvPr/>
        </p:nvSpPr>
        <p:spPr bwMode="auto">
          <a:xfrm>
            <a:off x="1019331" y="1820497"/>
            <a:ext cx="4318657" cy="2281238"/>
          </a:xfrm>
          <a:prstGeom prst="rect">
            <a:avLst/>
          </a:prstGeom>
          <a:noFill/>
          <a:ln w="9525" cap="flat" cmpd="sng" algn="ctr">
            <a:solidFill>
              <a:srgbClr val="006487"/>
            </a:solidFill>
            <a:prstDash val="solid"/>
            <a:headEnd type="none" w="med" len="med"/>
            <a:tailEnd type="none" w="med" len="med"/>
          </a:ln>
          <a:effectLst/>
        </p:spPr>
        <p:txBody>
          <a:bodyPr lIns="0" tIns="0"/>
          <a:lstStyle/>
          <a:p>
            <a:pPr marL="0" marR="0" lvl="0" indent="0" algn="ctr" defTabSz="914400" eaLnBrk="0" fontAlgn="auto" latinLnBrk="0" hangingPunct="0">
              <a:lnSpc>
                <a:spcPct val="110000"/>
              </a:lnSpc>
              <a:spcBef>
                <a:spcPts val="0"/>
              </a:spcBef>
              <a:spcAft>
                <a:spcPct val="0"/>
              </a:spcAft>
              <a:buClrTx/>
              <a:buSzTx/>
              <a:buFontTx/>
              <a:buNone/>
              <a:tabLst/>
              <a:defRPr/>
            </a:pPr>
            <a:endParaRPr kumimoji="0" lang="de-DE" sz="1400" b="1" i="0" u="none" strike="noStrike" kern="0" cap="none" spc="0" normalizeH="0" baseline="0">
              <a:ln>
                <a:noFill/>
              </a:ln>
              <a:solidFill>
                <a:srgbClr val="000000"/>
              </a:solidFill>
              <a:effectLst/>
              <a:uLnTx/>
              <a:uFillTx/>
              <a:latin typeface="Arial"/>
              <a:ea typeface="ＭＳ Ｐゴシック"/>
              <a:cs typeface="+mn-cs"/>
            </a:endParaRPr>
          </a:p>
        </p:txBody>
      </p:sp>
      <p:grpSp>
        <p:nvGrpSpPr>
          <p:cNvPr id="25" name="Group 24"/>
          <p:cNvGrpSpPr/>
          <p:nvPr/>
        </p:nvGrpSpPr>
        <p:grpSpPr>
          <a:xfrm>
            <a:off x="7878849" y="2358660"/>
            <a:ext cx="2281441" cy="1511300"/>
            <a:chOff x="5917997" y="1897063"/>
            <a:chExt cx="2281441" cy="1511300"/>
          </a:xfrm>
        </p:grpSpPr>
        <p:pic>
          <p:nvPicPr>
            <p:cNvPr id="2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94500" y="1897063"/>
              <a:ext cx="1404938" cy="1511300"/>
            </a:xfrm>
            <a:prstGeom prst="rect">
              <a:avLst/>
            </a:prstGeom>
            <a:noFill/>
            <a:ln w="9525">
              <a:noFill/>
              <a:miter lim="800000"/>
              <a:headEnd/>
              <a:tailEnd/>
            </a:ln>
          </p:spPr>
        </p:pic>
        <p:pic>
          <p:nvPicPr>
            <p:cNvPr id="27" name="Picture 3"/>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917997" y="2611289"/>
              <a:ext cx="910126" cy="797074"/>
            </a:xfrm>
            <a:prstGeom prst="rect">
              <a:avLst/>
            </a:prstGeom>
            <a:noFill/>
            <a:ln>
              <a:noFill/>
            </a:ln>
          </p:spPr>
        </p:pic>
        <p:pic>
          <p:nvPicPr>
            <p:cNvPr id="28" name="Picture 7"/>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917997" y="1897063"/>
              <a:ext cx="892454" cy="822842"/>
            </a:xfrm>
            <a:prstGeom prst="rect">
              <a:avLst/>
            </a:prstGeom>
            <a:noFill/>
            <a:ln>
              <a:noFill/>
            </a:ln>
          </p:spPr>
        </p:pic>
      </p:grpSp>
      <p:grpSp>
        <p:nvGrpSpPr>
          <p:cNvPr id="40" name="Group 39"/>
          <p:cNvGrpSpPr/>
          <p:nvPr/>
        </p:nvGrpSpPr>
        <p:grpSpPr>
          <a:xfrm>
            <a:off x="1757052" y="2348955"/>
            <a:ext cx="2843214" cy="1581983"/>
            <a:chOff x="2361465" y="2124105"/>
            <a:chExt cx="2843214" cy="1581983"/>
          </a:xfrm>
        </p:grpSpPr>
        <p:pic>
          <p:nvPicPr>
            <p:cNvPr id="29" name="TM_4ch.avi">
              <a:hlinkClick r:id="" action="ppaction://media"/>
            </p:cNvPr>
            <p:cNvPicPr>
              <a:picLocks noRot="1" noChangeArrowheads="1"/>
            </p:cNvPicPr>
            <p:nvPr>
              <a:videoFile r:link="rId1"/>
            </p:nvPr>
          </p:nvPicPr>
          <p:blipFill>
            <a:blip r:embed="rId10" cstate="print"/>
            <a:srcRect l="15888" r="6957" b="5199"/>
            <a:stretch>
              <a:fillRect/>
            </a:stretch>
          </p:blipFill>
          <p:spPr>
            <a:xfrm>
              <a:off x="4285265" y="2791479"/>
              <a:ext cx="919414" cy="914609"/>
            </a:xfrm>
            <a:prstGeom prst="rect">
              <a:avLst/>
            </a:prstGeom>
            <a:ln/>
          </p:spPr>
        </p:pic>
        <p:pic>
          <p:nvPicPr>
            <p:cNvPr id="30" name="tm-78234680-dcm-n.avi">
              <a:hlinkClick r:id="" action="ppaction://media"/>
            </p:cNvPr>
            <p:cNvPicPr>
              <a:picLocks noRot="1" noChangeArrowheads="1"/>
            </p:cNvPicPr>
            <p:nvPr>
              <a:videoFile r:link="rId2"/>
            </p:nvPr>
          </p:nvPicPr>
          <p:blipFill>
            <a:blip r:embed="rId11" cstate="print"/>
            <a:srcRect/>
            <a:stretch>
              <a:fillRect/>
            </a:stretch>
          </p:blipFill>
          <p:spPr>
            <a:xfrm>
              <a:off x="2361465" y="2124105"/>
              <a:ext cx="1032548" cy="666721"/>
            </a:xfrm>
            <a:prstGeom prst="rect">
              <a:avLst/>
            </a:prstGeom>
            <a:ln/>
          </p:spPr>
        </p:pic>
        <p:pic>
          <p:nvPicPr>
            <p:cNvPr id="31" name="Picture 2"/>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88458" y="2124105"/>
              <a:ext cx="916221" cy="666721"/>
            </a:xfrm>
            <a:prstGeom prst="rect">
              <a:avLst/>
            </a:prstGeom>
            <a:noFill/>
            <a:ln w="9525">
              <a:noFill/>
              <a:miter lim="800000"/>
              <a:headEnd/>
              <a:tailEnd/>
            </a:ln>
          </p:spPr>
        </p:pic>
        <p:pic>
          <p:nvPicPr>
            <p:cNvPr id="32" name="ax_inspace_ep_video001.wmv">
              <a:hlinkClick r:id="" action="ppaction://media"/>
            </p:cNvPr>
            <p:cNvPicPr>
              <a:picLocks noRot="1"/>
            </p:cNvPicPr>
            <p:nvPr>
              <a:videoFile r:link="rId3"/>
            </p:nvPr>
          </p:nvPicPr>
          <p:blipFill>
            <a:blip r:embed="rId13" cstate="print"/>
            <a:srcRect t="7977" r="7102"/>
            <a:stretch>
              <a:fillRect/>
            </a:stretch>
          </p:blipFill>
          <p:spPr>
            <a:xfrm>
              <a:off x="2361465" y="2792434"/>
              <a:ext cx="1032587" cy="913654"/>
            </a:xfrm>
            <a:prstGeom prst="rect">
              <a:avLst/>
            </a:prstGeom>
          </p:spPr>
        </p:pic>
        <p:pic>
          <p:nvPicPr>
            <p:cNvPr id="33" name="Picture 5"/>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386672" y="2792434"/>
              <a:ext cx="918173" cy="913654"/>
            </a:xfrm>
            <a:prstGeom prst="rect">
              <a:avLst/>
            </a:prstGeom>
            <a:noFill/>
            <a:ln w="9525">
              <a:noFill/>
              <a:miter lim="800000"/>
              <a:headEnd/>
              <a:tailEnd/>
            </a:ln>
            <a:effectLst/>
          </p:spPr>
        </p:pic>
        <p:pic>
          <p:nvPicPr>
            <p:cNvPr id="34" name="TM_SA.avi">
              <a:hlinkClick r:id="" action="ppaction://media"/>
            </p:cNvPr>
            <p:cNvPicPr>
              <a:picLocks noRot="1" noChangeArrowheads="1"/>
            </p:cNvPicPr>
            <p:nvPr>
              <a:videoFile r:link="rId4"/>
            </p:nvPr>
          </p:nvPicPr>
          <p:blipFill>
            <a:blip r:embed="rId15" cstate="print"/>
            <a:srcRect b="16240"/>
            <a:stretch>
              <a:fillRect/>
            </a:stretch>
          </p:blipFill>
          <p:spPr>
            <a:xfrm>
              <a:off x="3387590" y="2124105"/>
              <a:ext cx="917444" cy="666721"/>
            </a:xfrm>
            <a:prstGeom prst="rect">
              <a:avLst/>
            </a:prstGeom>
            <a:ln/>
          </p:spPr>
        </p:pic>
      </p:grpSp>
      <p:sp>
        <p:nvSpPr>
          <p:cNvPr id="38" name="TextBox 37"/>
          <p:cNvSpPr txBox="1"/>
          <p:nvPr/>
        </p:nvSpPr>
        <p:spPr>
          <a:xfrm>
            <a:off x="8141124" y="1902962"/>
            <a:ext cx="1756891" cy="281103"/>
          </a:xfrm>
          <a:prstGeom prst="rect">
            <a:avLst/>
          </a:prstGeom>
          <a:noFill/>
        </p:spPr>
        <p:txBody>
          <a:bodyPr wrap="none" lIns="0" tIns="0" rIns="0" bIns="0" rtlCol="0">
            <a:spAutoFit/>
          </a:bodyPr>
          <a:lstStyle/>
          <a:p>
            <a:pPr>
              <a:lnSpc>
                <a:spcPct val="110000"/>
              </a:lnSpc>
              <a:spcBef>
                <a:spcPts val="0"/>
              </a:spcBef>
            </a:pPr>
            <a:r>
              <a:rPr lang="de-DE" b="1" smtClean="0">
                <a:solidFill>
                  <a:schemeClr val="tx1"/>
                </a:solidFill>
              </a:rPr>
              <a:t>Digitale Modelle</a:t>
            </a:r>
          </a:p>
        </p:txBody>
      </p:sp>
      <p:sp>
        <p:nvSpPr>
          <p:cNvPr id="39" name="TextBox 38"/>
          <p:cNvSpPr txBox="1"/>
          <p:nvPr/>
        </p:nvSpPr>
        <p:spPr>
          <a:xfrm>
            <a:off x="1515832" y="1902962"/>
            <a:ext cx="3325654" cy="281103"/>
          </a:xfrm>
          <a:prstGeom prst="rect">
            <a:avLst/>
          </a:prstGeom>
          <a:noFill/>
        </p:spPr>
        <p:txBody>
          <a:bodyPr wrap="none" lIns="0" tIns="0" rIns="0" bIns="0" rtlCol="0">
            <a:spAutoFit/>
          </a:bodyPr>
          <a:lstStyle/>
          <a:p>
            <a:pPr>
              <a:lnSpc>
                <a:spcPct val="110000"/>
              </a:lnSpc>
              <a:spcBef>
                <a:spcPts val="0"/>
              </a:spcBef>
            </a:pPr>
            <a:r>
              <a:rPr lang="de-DE" b="1" dirty="0" smtClean="0">
                <a:solidFill>
                  <a:schemeClr val="tx1"/>
                </a:solidFill>
              </a:rPr>
              <a:t>Medizinische Bilder &amp; Analyse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129930" y="2053652"/>
            <a:ext cx="3916015" cy="2529923"/>
          </a:xfrm>
          <a:prstGeom prst="rect">
            <a:avLst/>
          </a:prstGeom>
        </p:spPr>
        <p:txBody>
          <a:bodyPr wrap="square">
            <a:spAutoFit/>
          </a:bodyPr>
          <a:lstStyle/>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Ist die Behandlung für den Patienten geeignet?</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Abwarten oder eingreifen?</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Reparieren oder ersetzen?</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Was ist das Ergebnis einer Behandlung?</a:t>
            </a:r>
          </a:p>
          <a:p>
            <a:pPr marL="179388" lvl="0" indent="-179388">
              <a:lnSpc>
                <a:spcPct val="110000"/>
              </a:lnSpc>
              <a:spcBef>
                <a:spcPct val="0"/>
              </a:spcBef>
              <a:buClr>
                <a:srgbClr val="879BAA"/>
              </a:buClr>
              <a:buFont typeface="Arial" pitchFamily="34" charset="0"/>
              <a:buChar char="•"/>
            </a:pPr>
            <a:r>
              <a:rPr lang="de-DE" kern="0" dirty="0" smtClean="0">
                <a:solidFill>
                  <a:srgbClr val="000000"/>
                </a:solidFill>
                <a:ea typeface="ＭＳ Ｐゴシック"/>
                <a:cs typeface="Arial" pitchFamily="34" charset="0"/>
              </a:rPr>
              <a:t>Wie kann man die Behandlung optimieren?</a:t>
            </a:r>
          </a:p>
        </p:txBody>
      </p:sp>
      <p:sp>
        <p:nvSpPr>
          <p:cNvPr id="25" name="TextBox 24"/>
          <p:cNvSpPr txBox="1"/>
          <p:nvPr/>
        </p:nvSpPr>
        <p:spPr>
          <a:xfrm>
            <a:off x="8207385" y="5276487"/>
            <a:ext cx="3508365" cy="986800"/>
          </a:xfrm>
          <a:prstGeom prst="rect">
            <a:avLst/>
          </a:prstGeom>
          <a:solidFill>
            <a:srgbClr val="006487"/>
          </a:solidFill>
          <a:effectLst>
            <a:outerShdw blurRad="50800" dist="38100" dir="2700000" algn="tl" rotWithShape="0">
              <a:prstClr val="black">
                <a:alpha val="40000"/>
              </a:prstClr>
            </a:outerShdw>
          </a:effectLst>
        </p:spPr>
        <p:txBody>
          <a:bodyPr wrap="square" lIns="72000" tIns="36000" rIns="36000" bIns="36000" rtlCol="0">
            <a:spAutoFit/>
          </a:bodyPr>
          <a:lstStyle/>
          <a:p>
            <a:pPr lvl="0">
              <a:lnSpc>
                <a:spcPct val="110000"/>
              </a:lnSpc>
              <a:spcBef>
                <a:spcPts val="0"/>
              </a:spcBef>
            </a:pPr>
            <a:r>
              <a:rPr lang="de-DE" b="1" kern="0" dirty="0" smtClean="0">
                <a:solidFill>
                  <a:schemeClr val="bg1"/>
                </a:solidFill>
                <a:ea typeface="ＭＳ Ｐゴシック"/>
                <a:cs typeface="Arial" pitchFamily="34" charset="0"/>
              </a:rPr>
              <a:t>Digitale Modelle bieten neue bildbasierte Anwendungen</a:t>
            </a:r>
            <a:br>
              <a:rPr lang="de-DE" b="1" kern="0" dirty="0" smtClean="0">
                <a:solidFill>
                  <a:schemeClr val="bg1"/>
                </a:solidFill>
                <a:ea typeface="ＭＳ Ｐゴシック"/>
                <a:cs typeface="Arial" pitchFamily="34" charset="0"/>
              </a:rPr>
            </a:br>
            <a:r>
              <a:rPr lang="de-DE" b="1" kern="0" dirty="0" smtClean="0">
                <a:solidFill>
                  <a:schemeClr val="bg1"/>
                </a:solidFill>
                <a:ea typeface="ＭＳ Ｐゴシック"/>
                <a:cs typeface="Arial" pitchFamily="34" charset="0"/>
              </a:rPr>
              <a:t>über die Radiologie hinaus</a:t>
            </a:r>
          </a:p>
        </p:txBody>
      </p:sp>
      <p:sp>
        <p:nvSpPr>
          <p:cNvPr id="2" name="Title 1"/>
          <p:cNvSpPr>
            <a:spLocks noGrp="1"/>
          </p:cNvSpPr>
          <p:nvPr>
            <p:ph type="title"/>
          </p:nvPr>
        </p:nvSpPr>
        <p:spPr/>
        <p:txBody>
          <a:bodyPr/>
          <a:lstStyle/>
          <a:p>
            <a:r>
              <a:rPr lang="de-DE" dirty="0" smtClean="0"/>
              <a:t>Bildbasierte Modelle helfen bei individuellen Therapieentscheidungen</a:t>
            </a:r>
            <a:endParaRPr lang="de-DE"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t="18043" r="57662" b="6657"/>
          <a:stretch/>
        </p:blipFill>
        <p:spPr>
          <a:xfrm>
            <a:off x="2338490" y="4826913"/>
            <a:ext cx="1283830" cy="1260000"/>
          </a:xfrm>
          <a:prstGeom prst="rect">
            <a:avLst/>
          </a:prstGeom>
        </p:spPr>
      </p:pic>
      <p:pic>
        <p:nvPicPr>
          <p:cNvPr id="6" name="Picture 3" descr="vpt_results"/>
          <p:cNvPicPr>
            <a:picLocks noChangeAspect="1" noChangeArrowheads="1"/>
          </p:cNvPicPr>
          <p:nvPr/>
        </p:nvPicPr>
        <p:blipFill>
          <a:blip r:embed="rId7" cstate="print"/>
          <a:srcRect l="51067" t="16557" r="27782" b="60739"/>
          <a:stretch>
            <a:fillRect/>
          </a:stretch>
        </p:blipFill>
        <p:spPr bwMode="auto">
          <a:xfrm>
            <a:off x="600693" y="4826914"/>
            <a:ext cx="1310400" cy="1243641"/>
          </a:xfrm>
          <a:prstGeom prst="rect">
            <a:avLst/>
          </a:prstGeom>
          <a:noFill/>
          <a:ln w="9525">
            <a:noFill/>
            <a:miter lim="800000"/>
            <a:headEnd/>
            <a:tailEnd/>
          </a:ln>
        </p:spPr>
      </p:pic>
      <p:pic>
        <p:nvPicPr>
          <p:cNvPr id="9" name="eHeart8_cp.avi">
            <a:hlinkClick r:id="" action="ppaction://media"/>
          </p:cNvPr>
          <p:cNvPicPr>
            <a:picLocks noRot="1" noChangeAspect="1"/>
          </p:cNvPicPr>
          <p:nvPr>
            <a:videoFile r:link="rId1"/>
          </p:nvPr>
        </p:nvPicPr>
        <p:blipFill>
          <a:blip r:embed="rId8"/>
          <a:stretch>
            <a:fillRect/>
          </a:stretch>
        </p:blipFill>
        <p:spPr>
          <a:xfrm>
            <a:off x="4380669" y="2151986"/>
            <a:ext cx="3682975" cy="3769127"/>
          </a:xfrm>
          <a:prstGeom prst="rect">
            <a:avLst/>
          </a:prstGeom>
        </p:spPr>
      </p:pic>
      <p:sp>
        <p:nvSpPr>
          <p:cNvPr id="15" name="Rectangle 14"/>
          <p:cNvSpPr/>
          <p:nvPr/>
        </p:nvSpPr>
        <p:spPr>
          <a:xfrm>
            <a:off x="4390716" y="1315558"/>
            <a:ext cx="5008577" cy="646331"/>
          </a:xfrm>
          <a:prstGeom prst="rect">
            <a:avLst/>
          </a:prstGeom>
        </p:spPr>
        <p:txBody>
          <a:bodyPr wrap="square">
            <a:spAutoFit/>
          </a:bodyPr>
          <a:lstStyle/>
          <a:p>
            <a:r>
              <a:rPr lang="de-DE" b="1" dirty="0" smtClean="0">
                <a:solidFill>
                  <a:schemeClr val="tx1"/>
                </a:solidFill>
              </a:rPr>
              <a:t>…zu Patientenauswahl, Therapie-Optimierung und Heilungsprognosen </a:t>
            </a:r>
            <a:endParaRPr lang="de-DE" b="1" dirty="0">
              <a:solidFill>
                <a:schemeClr val="tx1"/>
              </a:solidFill>
            </a:endParaRPr>
          </a:p>
        </p:txBody>
      </p:sp>
      <p:sp>
        <p:nvSpPr>
          <p:cNvPr id="16" name="Rectangle 15"/>
          <p:cNvSpPr/>
          <p:nvPr/>
        </p:nvSpPr>
        <p:spPr>
          <a:xfrm>
            <a:off x="545274" y="1315558"/>
            <a:ext cx="3521602" cy="646331"/>
          </a:xfrm>
          <a:prstGeom prst="rect">
            <a:avLst/>
          </a:prstGeom>
        </p:spPr>
        <p:txBody>
          <a:bodyPr wrap="square">
            <a:spAutoFit/>
          </a:bodyPr>
          <a:lstStyle/>
          <a:p>
            <a:r>
              <a:rPr lang="en-US" b="1" dirty="0" smtClean="0">
                <a:solidFill>
                  <a:schemeClr val="tx1"/>
                </a:solidFill>
              </a:rPr>
              <a:t>Von </a:t>
            </a:r>
            <a:r>
              <a:rPr lang="de-DE" b="1" dirty="0" smtClean="0">
                <a:solidFill>
                  <a:schemeClr val="tx1"/>
                </a:solidFill>
              </a:rPr>
              <a:t>medizinisch relevanten Informationen…</a:t>
            </a:r>
            <a:endParaRPr lang="de-DE" b="1" dirty="0">
              <a:solidFill>
                <a:schemeClr val="tx1"/>
              </a:solidFill>
            </a:endParaRPr>
          </a:p>
        </p:txBody>
      </p:sp>
      <p:cxnSp>
        <p:nvCxnSpPr>
          <p:cNvPr id="18" name="Straight Arrow Connector 17"/>
          <p:cNvCxnSpPr/>
          <p:nvPr/>
        </p:nvCxnSpPr>
        <p:spPr bwMode="auto">
          <a:xfrm>
            <a:off x="2188590" y="2578311"/>
            <a:ext cx="1933705" cy="0"/>
          </a:xfrm>
          <a:prstGeom prst="straightConnector1">
            <a:avLst/>
          </a:prstGeom>
          <a:solidFill>
            <a:schemeClr val="tx2"/>
          </a:solidFill>
          <a:ln w="38100" cap="flat" cmpd="sng" algn="ctr">
            <a:solidFill>
              <a:srgbClr val="006487"/>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Straight Arrow Connector 19"/>
          <p:cNvCxnSpPr/>
          <p:nvPr/>
        </p:nvCxnSpPr>
        <p:spPr bwMode="auto">
          <a:xfrm>
            <a:off x="2188590" y="3807502"/>
            <a:ext cx="1933705" cy="0"/>
          </a:xfrm>
          <a:prstGeom prst="straightConnector1">
            <a:avLst/>
          </a:prstGeom>
          <a:solidFill>
            <a:schemeClr val="tx2"/>
          </a:solidFill>
          <a:ln w="38100" cap="flat" cmpd="sng" algn="ctr">
            <a:solidFill>
              <a:srgbClr val="006487"/>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Straight Arrow Connector 20"/>
          <p:cNvCxnSpPr/>
          <p:nvPr/>
        </p:nvCxnSpPr>
        <p:spPr bwMode="auto">
          <a:xfrm>
            <a:off x="3714824" y="5456420"/>
            <a:ext cx="407471" cy="1"/>
          </a:xfrm>
          <a:prstGeom prst="straightConnector1">
            <a:avLst/>
          </a:prstGeom>
          <a:solidFill>
            <a:schemeClr val="tx2"/>
          </a:solidFill>
          <a:ln w="38100" cap="flat" cmpd="sng" algn="ctr">
            <a:solidFill>
              <a:srgbClr val="006487"/>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Elbow Connector 22"/>
          <p:cNvCxnSpPr>
            <a:stCxn id="6" idx="3"/>
          </p:cNvCxnSpPr>
          <p:nvPr/>
        </p:nvCxnSpPr>
        <p:spPr bwMode="auto">
          <a:xfrm flipV="1">
            <a:off x="1911093" y="4542021"/>
            <a:ext cx="2211202" cy="906714"/>
          </a:xfrm>
          <a:prstGeom prst="bentConnector3">
            <a:avLst>
              <a:gd name="adj1" fmla="val 10499"/>
            </a:avLst>
          </a:prstGeom>
          <a:solidFill>
            <a:schemeClr val="tx2"/>
          </a:solidFill>
          <a:ln w="38100" cap="flat" cmpd="sng" algn="ctr">
            <a:solidFill>
              <a:srgbClr val="006487"/>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Rectangle 27"/>
          <p:cNvSpPr/>
          <p:nvPr/>
        </p:nvSpPr>
        <p:spPr>
          <a:xfrm>
            <a:off x="2256485" y="2271907"/>
            <a:ext cx="1744388" cy="276999"/>
          </a:xfrm>
          <a:prstGeom prst="rect">
            <a:avLst/>
          </a:prstGeom>
        </p:spPr>
        <p:txBody>
          <a:bodyPr wrap="none">
            <a:spAutoFit/>
          </a:bodyPr>
          <a:lstStyle/>
          <a:p>
            <a:pPr algn="r"/>
            <a:r>
              <a:rPr lang="de-DE" sz="1200" dirty="0" smtClean="0">
                <a:solidFill>
                  <a:srgbClr val="000000"/>
                </a:solidFill>
                <a:cs typeface="Arial" charset="0"/>
                <a:sym typeface="Wingdings" pitchFamily="2" charset="2"/>
              </a:rPr>
              <a:t>Anatomie &amp; Bewegung</a:t>
            </a:r>
            <a:endParaRPr lang="de-DE" sz="1200" dirty="0"/>
          </a:p>
        </p:txBody>
      </p:sp>
      <p:sp>
        <p:nvSpPr>
          <p:cNvPr id="29" name="Rectangle 28"/>
          <p:cNvSpPr/>
          <p:nvPr/>
        </p:nvSpPr>
        <p:spPr>
          <a:xfrm>
            <a:off x="3208624" y="3518694"/>
            <a:ext cx="764953" cy="276999"/>
          </a:xfrm>
          <a:prstGeom prst="rect">
            <a:avLst/>
          </a:prstGeom>
        </p:spPr>
        <p:txBody>
          <a:bodyPr wrap="none">
            <a:spAutoFit/>
          </a:bodyPr>
          <a:lstStyle/>
          <a:p>
            <a:pPr algn="r"/>
            <a:r>
              <a:rPr lang="de-DE" sz="1200" dirty="0" smtClean="0">
                <a:solidFill>
                  <a:srgbClr val="000000"/>
                </a:solidFill>
                <a:cs typeface="Arial" charset="0"/>
                <a:sym typeface="Wingdings" pitchFamily="2" charset="2"/>
              </a:rPr>
              <a:t>Blutfluss</a:t>
            </a:r>
          </a:p>
        </p:txBody>
      </p:sp>
      <p:sp>
        <p:nvSpPr>
          <p:cNvPr id="30" name="Rectangle 29"/>
          <p:cNvSpPr/>
          <p:nvPr/>
        </p:nvSpPr>
        <p:spPr>
          <a:xfrm>
            <a:off x="2278103" y="4238622"/>
            <a:ext cx="1709122" cy="276999"/>
          </a:xfrm>
          <a:prstGeom prst="rect">
            <a:avLst/>
          </a:prstGeom>
        </p:spPr>
        <p:txBody>
          <a:bodyPr wrap="none">
            <a:spAutoFit/>
          </a:bodyPr>
          <a:lstStyle/>
          <a:p>
            <a:pPr algn="r"/>
            <a:r>
              <a:rPr lang="de-DE" sz="1200" dirty="0" smtClean="0">
                <a:solidFill>
                  <a:srgbClr val="000000"/>
                </a:solidFill>
                <a:cs typeface="Arial" charset="0"/>
                <a:sym typeface="Wingdings" pitchFamily="2" charset="2"/>
              </a:rPr>
              <a:t>Gewebeeigenschaften</a:t>
            </a:r>
          </a:p>
        </p:txBody>
      </p:sp>
      <p:sp>
        <p:nvSpPr>
          <p:cNvPr id="31" name="Rectangle 30"/>
          <p:cNvSpPr/>
          <p:nvPr/>
        </p:nvSpPr>
        <p:spPr>
          <a:xfrm>
            <a:off x="1794775" y="6053343"/>
            <a:ext cx="2178802" cy="276999"/>
          </a:xfrm>
          <a:prstGeom prst="rect">
            <a:avLst/>
          </a:prstGeom>
        </p:spPr>
        <p:txBody>
          <a:bodyPr wrap="none">
            <a:spAutoFit/>
          </a:bodyPr>
          <a:lstStyle/>
          <a:p>
            <a:r>
              <a:rPr lang="de-DE" sz="1200" dirty="0" smtClean="0">
                <a:solidFill>
                  <a:srgbClr val="000000"/>
                </a:solidFill>
                <a:cs typeface="Arial" charset="0"/>
                <a:sym typeface="Wingdings" pitchFamily="2" charset="2"/>
              </a:rPr>
              <a:t>Elektrische Zelleigenschaften</a:t>
            </a:r>
            <a:endParaRPr lang="de-DE" sz="1200" dirty="0"/>
          </a:p>
        </p:txBody>
      </p:sp>
      <p:pic>
        <p:nvPicPr>
          <p:cNvPr id="22" name="normal.avi">
            <a:hlinkClick r:id="" action="ppaction://media"/>
          </p:cNvPr>
          <p:cNvPicPr>
            <a:picLocks noRot="1" noChangeAspect="1"/>
          </p:cNvPicPr>
          <p:nvPr>
            <a:videoFile r:link="rId2"/>
          </p:nvPr>
        </p:nvPicPr>
        <p:blipFill>
          <a:blip r:embed="rId9"/>
          <a:stretch>
            <a:fillRect/>
          </a:stretch>
        </p:blipFill>
        <p:spPr>
          <a:xfrm>
            <a:off x="600693" y="1970881"/>
            <a:ext cx="1310400" cy="1310400"/>
          </a:xfrm>
          <a:prstGeom prst="rect">
            <a:avLst/>
          </a:prstGeom>
        </p:spPr>
      </p:pic>
      <p:pic>
        <p:nvPicPr>
          <p:cNvPr id="24" name="VectorFieldVisualization_2_final.wmv">
            <a:hlinkClick r:id="" action="ppaction://media"/>
          </p:cNvPr>
          <p:cNvPicPr>
            <a:picLocks noRot="1" noChangeAspect="1"/>
          </p:cNvPicPr>
          <p:nvPr>
            <a:videoFile r:link="rId3"/>
          </p:nvPr>
        </p:nvPicPr>
        <p:blipFill>
          <a:blip r:embed="rId10"/>
          <a:stretch>
            <a:fillRect/>
          </a:stretch>
        </p:blipFill>
        <p:spPr>
          <a:xfrm>
            <a:off x="600693" y="3234833"/>
            <a:ext cx="1310400" cy="1590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9"/>
                                        </p:tgtEl>
                                      </p:cBhvr>
                                    </p:cmd>
                                  </p:childTnLst>
                                </p:cTn>
                              </p:par>
                              <p:par>
                                <p:cTn id="7" presetID="1" presetClass="mediacall" presetSubtype="0" fill="hold" nodeType="withEffect">
                                  <p:stCondLst>
                                    <p:cond delay="0"/>
                                  </p:stCondLst>
                                  <p:childTnLst>
                                    <p:cmd type="call" cmd="playFrom(0.0)">
                                      <p:cBhvr>
                                        <p:cTn id="8" dur="1001" fill="hold"/>
                                        <p:tgtEl>
                                          <p:spTgt spid="22"/>
                                        </p:tgtEl>
                                      </p:cBhvr>
                                    </p:cmd>
                                  </p:childTnLst>
                                </p:cTn>
                              </p:par>
                              <p:par>
                                <p:cTn id="9" presetID="1" presetClass="mediacall" presetSubtype="0" fill="hold" nodeType="withEffect">
                                  <p:stCondLst>
                                    <p:cond delay="0"/>
                                  </p:stCondLst>
                                  <p:childTnLst>
                                    <p:cmd type="call" cmd="playFrom(0.0)">
                                      <p:cBhvr>
                                        <p:cTn id="10" dur="20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9"/>
                </p:tgtEl>
              </p:cMediaNode>
            </p:video>
            <p:video>
              <p:cMediaNode>
                <p:cTn id="17" repeatCount="indefinite" fill="hold" display="0">
                  <p:stCondLst>
                    <p:cond delay="indefinite"/>
                  </p:stCondLst>
                  <p:endCondLst>
                    <p:cond evt="onNext" delay="0">
                      <p:tgtEl>
                        <p:sldTgt/>
                      </p:tgtEl>
                    </p:cond>
                    <p:cond evt="onPrev" delay="0">
                      <p:tgtEl>
                        <p:sldTgt/>
                      </p:tgtEl>
                    </p:cond>
                  </p:endCondLst>
                </p:cTn>
                <p:tgtEl>
                  <p:spTgt spid="22"/>
                </p:tgtEl>
              </p:cMediaNode>
            </p:video>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2"/>
                                        </p:tgtEl>
                                      </p:cBhvr>
                                    </p:cmd>
                                  </p:childTnLst>
                                </p:cTn>
                              </p:par>
                            </p:childTnLst>
                          </p:cTn>
                        </p:par>
                      </p:childTnLst>
                    </p:cTn>
                  </p:par>
                </p:childTnLst>
              </p:cTn>
              <p:nextCondLst>
                <p:cond evt="onClick" delay="0">
                  <p:tgtEl>
                    <p:spTgt spid="22"/>
                  </p:tgtEl>
                </p:cond>
              </p:nextCondLst>
            </p:seq>
            <p:video>
              <p:cMediaNode>
                <p:cTn id="23"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24" restart="whenNotActive" fill="hold" evtFilter="cancelBubble" nodeType="interactiveSeq">
                <p:stCondLst>
                  <p:cond evt="onClick" delay="0">
                    <p:tgtEl>
                      <p:spTgt spid="2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Neue Technologie: </a:t>
            </a:r>
            <a:r>
              <a:rPr lang="de-DE" i="1" dirty="0" smtClean="0"/>
              <a:t>Siemens Generative </a:t>
            </a:r>
            <a:r>
              <a:rPr lang="de-DE" i="1" dirty="0" err="1" smtClean="0"/>
              <a:t>Computational</a:t>
            </a:r>
            <a:r>
              <a:rPr lang="de-DE" i="1" dirty="0" smtClean="0"/>
              <a:t> Modeling </a:t>
            </a:r>
            <a:r>
              <a:rPr lang="de-DE" i="1" dirty="0" err="1" smtClean="0"/>
              <a:t>Platform</a:t>
            </a:r>
            <a:endParaRPr lang="de-DE" i="1" dirty="0"/>
          </a:p>
        </p:txBody>
      </p:sp>
      <p:sp>
        <p:nvSpPr>
          <p:cNvPr id="24" name="Rectangle 23"/>
          <p:cNvSpPr/>
          <p:nvPr/>
        </p:nvSpPr>
        <p:spPr bwMode="auto">
          <a:xfrm>
            <a:off x="8845374" y="1431560"/>
            <a:ext cx="2340000" cy="2880000"/>
          </a:xfrm>
          <a:prstGeom prst="rect">
            <a:avLst/>
          </a:prstGeom>
          <a:noFill/>
          <a:ln w="9525" cap="flat" cmpd="sng" algn="ctr">
            <a:solidFill>
              <a:srgbClr val="006487"/>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600" b="1" i="0" u="none" strike="noStrike" kern="0" cap="none" spc="0" normalizeH="0" baseline="0" dirty="0" smtClean="0">
                <a:ln>
                  <a:noFill/>
                </a:ln>
                <a:solidFill>
                  <a:srgbClr val="000000"/>
                </a:solidFill>
                <a:effectLst/>
                <a:uLnTx/>
                <a:uFillTx/>
                <a:latin typeface="Arial"/>
                <a:ea typeface="ＭＳ Ｐゴシック"/>
                <a:cs typeface="+mn-cs"/>
              </a:rPr>
              <a:t>Blutkreislauf</a:t>
            </a:r>
          </a:p>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Blutfluss und Rand-</a:t>
            </a:r>
            <a:r>
              <a:rPr kumimoji="0" lang="de-DE" sz="1400" b="0" i="0" u="none" strike="noStrike" kern="0" cap="none" spc="0" normalizeH="0" baseline="0" dirty="0" err="1" smtClean="0">
                <a:ln>
                  <a:noFill/>
                </a:ln>
                <a:solidFill>
                  <a:srgbClr val="000000"/>
                </a:solidFill>
                <a:effectLst/>
                <a:uLnTx/>
                <a:uFillTx/>
                <a:latin typeface="Arial"/>
                <a:ea typeface="ＭＳ Ｐゴシック"/>
                <a:cs typeface="+mn-cs"/>
              </a:rPr>
              <a:t>bedingungen</a:t>
            </a: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 berechnen</a:t>
            </a:r>
          </a:p>
        </p:txBody>
      </p:sp>
      <p:sp>
        <p:nvSpPr>
          <p:cNvPr id="25" name="ZoneTexte 44"/>
          <p:cNvSpPr txBox="1"/>
          <p:nvPr/>
        </p:nvSpPr>
        <p:spPr>
          <a:xfrm>
            <a:off x="8935374" y="3989474"/>
            <a:ext cx="2160000" cy="279757"/>
          </a:xfrm>
          <a:prstGeom prst="rect">
            <a:avLst/>
          </a:prstGeom>
          <a:solidFill>
            <a:srgbClr val="006487"/>
          </a:solidFill>
          <a:ln w="9525" algn="ctr">
            <a:noFill/>
            <a:round/>
            <a:headEnd/>
            <a:tailEnd/>
          </a:ln>
          <a:effectLst/>
        </p:spPr>
        <p:txBody>
          <a:bodyPr lIns="36000" tIns="36000" rIns="36000" bIns="36000" anchor="b" anchorCtr="1"/>
          <a:lstStyle>
            <a:defPPr>
              <a:defRPr lang="en-US"/>
            </a:defPPr>
            <a:lvl1pPr fontAlgn="auto">
              <a:spcBef>
                <a:spcPts val="0"/>
              </a:spcBef>
              <a:spcAft>
                <a:spcPts val="0"/>
              </a:spcAft>
              <a:defRPr b="1" kern="0">
                <a:solidFill>
                  <a:srgbClr val="FFFFFF"/>
                </a:solidFill>
                <a:latin typeface="Arial" pitchFamily="34" charset="0"/>
                <a:ea typeface="ＭＳ Ｐゴシック" pitchFamily="34" charset="-128"/>
              </a:defRPr>
            </a:lvl1pPr>
            <a:lvl2pPr>
              <a:defRPr>
                <a:solidFill>
                  <a:schemeClr val="tx1"/>
                </a:solidFill>
                <a:latin typeface="Arial" charset="0"/>
                <a:ea typeface="ＭＳ Ｐゴシック" pitchFamily="34" charset="-128"/>
              </a:defRPr>
            </a:lvl2pPr>
            <a:lvl3pPr>
              <a:defRPr>
                <a:solidFill>
                  <a:schemeClr val="tx1"/>
                </a:solidFill>
                <a:latin typeface="Arial" charset="0"/>
                <a:ea typeface="ＭＳ Ｐゴシック" pitchFamily="34" charset="-128"/>
              </a:defRPr>
            </a:lvl3pPr>
            <a:lvl4pPr>
              <a:defRPr>
                <a:solidFill>
                  <a:schemeClr val="tx1"/>
                </a:solidFill>
                <a:latin typeface="Arial" charset="0"/>
                <a:ea typeface="ＭＳ Ｐゴシック" pitchFamily="34" charset="-128"/>
              </a:defRPr>
            </a:lvl4pPr>
            <a:lvl5pPr>
              <a:defRPr>
                <a:solidFill>
                  <a:schemeClr val="tx1"/>
                </a:solidFill>
                <a:latin typeface="Arial" charset="0"/>
                <a:ea typeface="ＭＳ Ｐゴシック" pitchFamily="34" charset="-128"/>
              </a:defRPr>
            </a:lvl5pPr>
            <a:lvl6pPr>
              <a:defRPr>
                <a:solidFill>
                  <a:schemeClr val="tx1"/>
                </a:solidFill>
                <a:latin typeface="Arial" charset="0"/>
                <a:ea typeface="ＭＳ Ｐゴシック" pitchFamily="34" charset="-128"/>
              </a:defRPr>
            </a:lvl6pPr>
            <a:lvl7pPr>
              <a:defRPr>
                <a:solidFill>
                  <a:schemeClr val="tx1"/>
                </a:solidFill>
                <a:latin typeface="Arial" charset="0"/>
                <a:ea typeface="ＭＳ Ｐゴシック" pitchFamily="34" charset="-128"/>
              </a:defRPr>
            </a:lvl7pPr>
            <a:lvl8pPr>
              <a:defRPr>
                <a:solidFill>
                  <a:schemeClr val="tx1"/>
                </a:solidFill>
                <a:latin typeface="Arial" charset="0"/>
                <a:ea typeface="ＭＳ Ｐゴシック" pitchFamily="34" charset="-128"/>
              </a:defRPr>
            </a:lvl8pPr>
            <a:lvl9pPr>
              <a:defRPr>
                <a:solidFill>
                  <a:schemeClr val="tx1"/>
                </a:solidFill>
                <a:latin typeface="Arial" charset="0"/>
                <a:ea typeface="ＭＳ Ｐゴシック" pitchFamily="34"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de-DE" sz="1400" b="1" i="0" u="none" strike="noStrike" kern="0" cap="none" spc="0" normalizeH="0" baseline="0" dirty="0" smtClean="0">
                <a:ln>
                  <a:noFill/>
                </a:ln>
                <a:solidFill>
                  <a:srgbClr val="FFFFFF"/>
                </a:solidFill>
                <a:effectLst/>
                <a:uLnTx/>
                <a:uFillTx/>
                <a:latin typeface="Arial" pitchFamily="34" charset="0"/>
                <a:ea typeface="ＭＳ Ｐゴシック" pitchFamily="34" charset="-128"/>
              </a:rPr>
              <a:t>Fluss, Druck</a:t>
            </a:r>
            <a:endParaRPr kumimoji="0" lang="de-DE" sz="1400" b="1" i="0" u="none" strike="noStrike" kern="0" cap="none" spc="0" normalizeH="0" baseline="0" dirty="0">
              <a:ln>
                <a:noFill/>
              </a:ln>
              <a:solidFill>
                <a:srgbClr val="FFFFFF"/>
              </a:solidFill>
              <a:effectLst/>
              <a:uLnTx/>
              <a:uFillTx/>
              <a:latin typeface="Arial" pitchFamily="34" charset="0"/>
              <a:ea typeface="ＭＳ Ｐゴシック" pitchFamily="34" charset="-128"/>
            </a:endParaRPr>
          </a:p>
        </p:txBody>
      </p:sp>
      <p:grpSp>
        <p:nvGrpSpPr>
          <p:cNvPr id="43" name="Group 42"/>
          <p:cNvGrpSpPr/>
          <p:nvPr/>
        </p:nvGrpSpPr>
        <p:grpSpPr>
          <a:xfrm>
            <a:off x="3623775" y="1431560"/>
            <a:ext cx="2340000" cy="2880000"/>
            <a:chOff x="3993175" y="1371600"/>
            <a:chExt cx="2340000" cy="2880000"/>
          </a:xfrm>
        </p:grpSpPr>
        <p:sp>
          <p:nvSpPr>
            <p:cNvPr id="27" name="Rectangle 26"/>
            <p:cNvSpPr/>
            <p:nvPr/>
          </p:nvSpPr>
          <p:spPr bwMode="auto">
            <a:xfrm>
              <a:off x="3993175" y="1371600"/>
              <a:ext cx="2340000" cy="2880000"/>
            </a:xfrm>
            <a:prstGeom prst="rect">
              <a:avLst/>
            </a:prstGeom>
            <a:noFill/>
            <a:ln w="9525" cap="flat" cmpd="sng" algn="ctr">
              <a:solidFill>
                <a:srgbClr val="006487"/>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600" b="1" i="0" u="none" strike="noStrike" kern="0" cap="none" spc="0" normalizeH="0" baseline="0" dirty="0" smtClean="0">
                  <a:ln>
                    <a:noFill/>
                  </a:ln>
                  <a:solidFill>
                    <a:srgbClr val="000000"/>
                  </a:solidFill>
                  <a:effectLst/>
                  <a:uLnTx/>
                  <a:uFillTx/>
                  <a:latin typeface="Arial"/>
                  <a:ea typeface="ＭＳ Ｐゴシック"/>
                  <a:cs typeface="+mn-cs"/>
                </a:rPr>
                <a:t>Elektrophysiologie</a:t>
              </a:r>
            </a:p>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Elektrische Potenziale</a:t>
              </a:r>
              <a:r>
                <a:rPr kumimoji="0" lang="de-DE" sz="1400" b="0" i="0" u="none" strike="noStrike" kern="0" cap="none" spc="0" normalizeH="0" dirty="0" smtClean="0">
                  <a:ln>
                    <a:noFill/>
                  </a:ln>
                  <a:solidFill>
                    <a:srgbClr val="000000"/>
                  </a:solidFill>
                  <a:effectLst/>
                  <a:uLnTx/>
                  <a:uFillTx/>
                  <a:latin typeface="Arial"/>
                  <a:ea typeface="ＭＳ Ｐゴシック"/>
                  <a:cs typeface="+mn-cs"/>
                </a:rPr>
                <a:t> berechnen</a:t>
              </a:r>
              <a:endParaRPr kumimoji="0" lang="de-DE" sz="1400" b="0" i="0" u="none" strike="noStrike" kern="0" cap="none" spc="0" normalizeH="0" baseline="0" dirty="0">
                <a:ln>
                  <a:noFill/>
                </a:ln>
                <a:solidFill>
                  <a:srgbClr val="000000"/>
                </a:solidFill>
                <a:effectLst/>
                <a:uLnTx/>
                <a:uFillTx/>
                <a:latin typeface="Arial"/>
                <a:ea typeface="ＭＳ Ｐゴシック"/>
                <a:cs typeface="+mn-cs"/>
              </a:endParaRPr>
            </a:p>
          </p:txBody>
        </p:sp>
        <p:sp>
          <p:nvSpPr>
            <p:cNvPr id="28" name="ZoneTexte 45"/>
            <p:cNvSpPr txBox="1"/>
            <p:nvPr/>
          </p:nvSpPr>
          <p:spPr>
            <a:xfrm>
              <a:off x="4083175" y="3929514"/>
              <a:ext cx="2160000" cy="279757"/>
            </a:xfrm>
            <a:prstGeom prst="rect">
              <a:avLst/>
            </a:prstGeom>
            <a:solidFill>
              <a:srgbClr val="006487"/>
            </a:solidFill>
            <a:ln w="9525" algn="ctr">
              <a:noFill/>
              <a:round/>
              <a:headEnd/>
              <a:tailEnd/>
            </a:ln>
            <a:effectLst/>
          </p:spPr>
          <p:txBody>
            <a:bodyPr lIns="36000" tIns="36000" rIns="36000" bIns="36000" anchor="b" anchorCtr="1"/>
            <a:lstStyle>
              <a:defPPr>
                <a:defRPr lang="en-US"/>
              </a:defPPr>
              <a:lvl1pPr fontAlgn="auto">
                <a:spcBef>
                  <a:spcPts val="0"/>
                </a:spcBef>
                <a:spcAft>
                  <a:spcPts val="0"/>
                </a:spcAft>
                <a:defRPr b="1" kern="0">
                  <a:solidFill>
                    <a:srgbClr val="FFFFFF"/>
                  </a:solidFill>
                  <a:latin typeface="Arial" pitchFamily="34" charset="0"/>
                  <a:ea typeface="ＭＳ Ｐゴシック" pitchFamily="34" charset="-128"/>
                </a:defRPr>
              </a:lvl1pPr>
              <a:lvl2pPr>
                <a:defRPr>
                  <a:solidFill>
                    <a:schemeClr val="tx1"/>
                  </a:solidFill>
                  <a:latin typeface="Arial" charset="0"/>
                  <a:ea typeface="ＭＳ Ｐゴシック" pitchFamily="34" charset="-128"/>
                </a:defRPr>
              </a:lvl2pPr>
              <a:lvl3pPr>
                <a:defRPr>
                  <a:solidFill>
                    <a:schemeClr val="tx1"/>
                  </a:solidFill>
                  <a:latin typeface="Arial" charset="0"/>
                  <a:ea typeface="ＭＳ Ｐゴシック" pitchFamily="34" charset="-128"/>
                </a:defRPr>
              </a:lvl3pPr>
              <a:lvl4pPr>
                <a:defRPr>
                  <a:solidFill>
                    <a:schemeClr val="tx1"/>
                  </a:solidFill>
                  <a:latin typeface="Arial" charset="0"/>
                  <a:ea typeface="ＭＳ Ｐゴシック" pitchFamily="34" charset="-128"/>
                </a:defRPr>
              </a:lvl4pPr>
              <a:lvl5pPr>
                <a:defRPr>
                  <a:solidFill>
                    <a:schemeClr val="tx1"/>
                  </a:solidFill>
                  <a:latin typeface="Arial" charset="0"/>
                  <a:ea typeface="ＭＳ Ｐゴシック" pitchFamily="34" charset="-128"/>
                </a:defRPr>
              </a:lvl5pPr>
              <a:lvl6pPr>
                <a:defRPr>
                  <a:solidFill>
                    <a:schemeClr val="tx1"/>
                  </a:solidFill>
                  <a:latin typeface="Arial" charset="0"/>
                  <a:ea typeface="ＭＳ Ｐゴシック" pitchFamily="34" charset="-128"/>
                </a:defRPr>
              </a:lvl6pPr>
              <a:lvl7pPr>
                <a:defRPr>
                  <a:solidFill>
                    <a:schemeClr val="tx1"/>
                  </a:solidFill>
                  <a:latin typeface="Arial" charset="0"/>
                  <a:ea typeface="ＭＳ Ｐゴシック" pitchFamily="34" charset="-128"/>
                </a:defRPr>
              </a:lvl7pPr>
              <a:lvl8pPr>
                <a:defRPr>
                  <a:solidFill>
                    <a:schemeClr val="tx1"/>
                  </a:solidFill>
                  <a:latin typeface="Arial" charset="0"/>
                  <a:ea typeface="ＭＳ Ｐゴシック" pitchFamily="34" charset="-128"/>
                </a:defRPr>
              </a:lvl8pPr>
              <a:lvl9pPr>
                <a:defRPr>
                  <a:solidFill>
                    <a:schemeClr val="tx1"/>
                  </a:solidFill>
                  <a:latin typeface="Arial" charset="0"/>
                  <a:ea typeface="ＭＳ Ｐゴシック" pitchFamily="34"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de-DE" sz="1400" b="1" i="0" u="none" strike="noStrike" kern="0" cap="none" spc="0" normalizeH="0" baseline="0" dirty="0" smtClean="0">
                  <a:ln>
                    <a:noFill/>
                  </a:ln>
                  <a:solidFill>
                    <a:srgbClr val="FFFFFF"/>
                  </a:solidFill>
                  <a:effectLst/>
                  <a:uLnTx/>
                  <a:uFillTx/>
                  <a:latin typeface="Arial" pitchFamily="34" charset="0"/>
                  <a:ea typeface="ＭＳ Ｐゴシック" pitchFamily="34" charset="-128"/>
                </a:rPr>
                <a:t>EKG, </a:t>
              </a:r>
              <a:r>
                <a:rPr lang="de-DE" sz="1400" dirty="0" smtClean="0"/>
                <a:t>K</a:t>
              </a:r>
              <a:r>
                <a:rPr kumimoji="0" lang="de-DE" sz="1400" b="1" i="0" u="none" strike="noStrike" kern="0" cap="none" spc="0" normalizeH="0" baseline="0" dirty="0" smtClean="0">
                  <a:ln>
                    <a:noFill/>
                  </a:ln>
                  <a:solidFill>
                    <a:srgbClr val="FFFFFF"/>
                  </a:solidFill>
                  <a:effectLst/>
                  <a:uLnTx/>
                  <a:uFillTx/>
                  <a:latin typeface="Arial" pitchFamily="34" charset="0"/>
                  <a:ea typeface="ＭＳ Ｐゴシック" pitchFamily="34" charset="-128"/>
                </a:rPr>
                <a:t>atheter</a:t>
              </a:r>
              <a:endParaRPr kumimoji="0" lang="de-DE" sz="1400" b="1" i="0" u="none" strike="noStrike" kern="0" cap="none" spc="0" normalizeH="0" baseline="0" dirty="0">
                <a:ln>
                  <a:noFill/>
                </a:ln>
                <a:solidFill>
                  <a:srgbClr val="FFFFFF"/>
                </a:solidFill>
                <a:effectLst/>
                <a:uLnTx/>
                <a:uFillTx/>
                <a:latin typeface="Arial" pitchFamily="34" charset="0"/>
                <a:ea typeface="ＭＳ Ｐゴシック" pitchFamily="34" charset="-128"/>
              </a:endParaRPr>
            </a:p>
          </p:txBody>
        </p:sp>
        <p:grpSp>
          <p:nvGrpSpPr>
            <p:cNvPr id="29" name="Group 28"/>
            <p:cNvGrpSpPr/>
            <p:nvPr/>
          </p:nvGrpSpPr>
          <p:grpSpPr>
            <a:xfrm>
              <a:off x="4200812" y="2133600"/>
              <a:ext cx="1924726" cy="1661130"/>
              <a:chOff x="2505640" y="1931756"/>
              <a:chExt cx="1924726" cy="1661130"/>
            </a:xfrm>
          </p:grpSpPr>
          <p:pic>
            <p:nvPicPr>
              <p:cNvPr id="30" name="Picture 2" descr="D:\home\data\Dresden\2014-01-20\Pat001\2012-06-01\media\ecg_I.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98" t="7630" r="26981" b="12690"/>
              <a:stretch/>
            </p:blipFill>
            <p:spPr bwMode="auto">
              <a:xfrm>
                <a:off x="3639676" y="2468426"/>
                <a:ext cx="790690" cy="112446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31" name="Picture 4"/>
              <p:cNvPicPr>
                <a:picLocks noChangeAspect="1" noChangeArrowheads="1"/>
              </p:cNvPicPr>
              <p:nvPr/>
            </p:nvPicPr>
            <p:blipFill>
              <a:blip r:embed="rId6" cstate="print">
                <a:clrChange>
                  <a:clrFrom>
                    <a:srgbClr val="F8FCF8"/>
                  </a:clrFrom>
                  <a:clrTo>
                    <a:srgbClr val="F8FCF8">
                      <a:alpha val="0"/>
                    </a:srgbClr>
                  </a:clrTo>
                </a:clrChange>
                <a:lum/>
              </a:blip>
              <a:srcRect l="2395" t="24390" r="1193" b="1075"/>
              <a:stretch>
                <a:fillRect/>
              </a:stretch>
            </p:blipFill>
            <p:spPr bwMode="auto">
              <a:xfrm>
                <a:off x="2505640" y="1931756"/>
                <a:ext cx="1293462" cy="1239818"/>
              </a:xfrm>
              <a:prstGeom prst="rect">
                <a:avLst/>
              </a:prstGeom>
              <a:noFill/>
              <a:effectLst/>
            </p:spPr>
          </p:pic>
        </p:grpSp>
      </p:grpSp>
      <p:sp>
        <p:nvSpPr>
          <p:cNvPr id="32" name="Rectangle 31"/>
          <p:cNvSpPr/>
          <p:nvPr/>
        </p:nvSpPr>
        <p:spPr bwMode="auto">
          <a:xfrm>
            <a:off x="1012976" y="1431560"/>
            <a:ext cx="2340000" cy="2880000"/>
          </a:xfrm>
          <a:prstGeom prst="rect">
            <a:avLst/>
          </a:prstGeom>
          <a:noFill/>
          <a:ln w="9525" cap="flat" cmpd="sng" algn="ctr">
            <a:solidFill>
              <a:srgbClr val="006487"/>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600" b="1" i="0" u="none" strike="noStrike" kern="0" cap="none" spc="0" normalizeH="0" baseline="0" dirty="0" smtClean="0">
                <a:ln>
                  <a:noFill/>
                </a:ln>
                <a:solidFill>
                  <a:srgbClr val="000000"/>
                </a:solidFill>
                <a:effectLst/>
                <a:uLnTx/>
                <a:uFillTx/>
                <a:latin typeface="Arial"/>
                <a:ea typeface="ＭＳ Ｐゴシック"/>
                <a:cs typeface="+mn-cs"/>
              </a:rPr>
              <a:t>Anatomie</a:t>
            </a:r>
          </a:p>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Geometrie, Narben und Muskelfasern</a:t>
            </a:r>
            <a:r>
              <a:rPr kumimoji="0" lang="de-DE" sz="1400" b="0" i="0" u="none" strike="noStrike" kern="0" cap="none" spc="0" normalizeH="0" dirty="0" smtClean="0">
                <a:ln>
                  <a:noFill/>
                </a:ln>
                <a:solidFill>
                  <a:srgbClr val="000000"/>
                </a:solidFill>
                <a:effectLst/>
                <a:uLnTx/>
                <a:uFillTx/>
                <a:latin typeface="Arial"/>
                <a:ea typeface="ＭＳ Ｐゴシック"/>
                <a:cs typeface="+mn-cs"/>
              </a:rPr>
              <a:t> </a:t>
            </a: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aus Bildern</a:t>
            </a:r>
            <a:endParaRPr kumimoji="0" lang="de-DE" sz="1400" b="0" i="0" u="none" strike="noStrike" kern="0" cap="none" spc="0" normalizeH="0" baseline="0" dirty="0">
              <a:ln>
                <a:noFill/>
              </a:ln>
              <a:solidFill>
                <a:srgbClr val="000000"/>
              </a:solidFill>
              <a:effectLst/>
              <a:uLnTx/>
              <a:uFillTx/>
              <a:latin typeface="Arial"/>
              <a:ea typeface="ＭＳ Ｐゴシック"/>
              <a:cs typeface="+mn-cs"/>
            </a:endParaRPr>
          </a:p>
        </p:txBody>
      </p:sp>
      <p:sp>
        <p:nvSpPr>
          <p:cNvPr id="33" name="ZoneTexte 38"/>
          <p:cNvSpPr txBox="1"/>
          <p:nvPr/>
        </p:nvSpPr>
        <p:spPr>
          <a:xfrm>
            <a:off x="1102976" y="3992031"/>
            <a:ext cx="2160000" cy="277200"/>
          </a:xfrm>
          <a:prstGeom prst="rect">
            <a:avLst/>
          </a:prstGeom>
          <a:solidFill>
            <a:srgbClr val="006487"/>
          </a:solidFill>
          <a:ln w="9525" algn="ctr">
            <a:noFill/>
            <a:round/>
            <a:headEnd/>
            <a:tailEnd/>
          </a:ln>
          <a:effectLst/>
        </p:spPr>
        <p:txBody>
          <a:bodyPr lIns="36000" tIns="36000" rIns="36000" bIns="36000" anchor="b" anchorCtr="1"/>
          <a:lstStyle>
            <a:defPPr>
              <a:defRPr lang="en-US"/>
            </a:defPPr>
            <a:lvl1pPr fontAlgn="auto">
              <a:spcBef>
                <a:spcPts val="0"/>
              </a:spcBef>
              <a:spcAft>
                <a:spcPts val="0"/>
              </a:spcAft>
              <a:defRPr sz="1600" b="1" kern="0">
                <a:solidFill>
                  <a:srgbClr val="FFFFFF"/>
                </a:solidFill>
                <a:latin typeface="Arial" pitchFamily="34" charset="0"/>
                <a:ea typeface="ＭＳ Ｐゴシック" pitchFamily="34" charset="-128"/>
              </a:defRPr>
            </a:lvl1pPr>
            <a:lvl2pPr>
              <a:defRPr>
                <a:solidFill>
                  <a:schemeClr val="tx1"/>
                </a:solidFill>
                <a:latin typeface="Arial" charset="0"/>
                <a:ea typeface="ＭＳ Ｐゴシック" pitchFamily="34" charset="-128"/>
              </a:defRPr>
            </a:lvl2pPr>
            <a:lvl3pPr>
              <a:defRPr>
                <a:solidFill>
                  <a:schemeClr val="tx1"/>
                </a:solidFill>
                <a:latin typeface="Arial" charset="0"/>
                <a:ea typeface="ＭＳ Ｐゴシック" pitchFamily="34" charset="-128"/>
              </a:defRPr>
            </a:lvl3pPr>
            <a:lvl4pPr>
              <a:defRPr>
                <a:solidFill>
                  <a:schemeClr val="tx1"/>
                </a:solidFill>
                <a:latin typeface="Arial" charset="0"/>
                <a:ea typeface="ＭＳ Ｐゴシック" pitchFamily="34" charset="-128"/>
              </a:defRPr>
            </a:lvl4pPr>
            <a:lvl5pPr>
              <a:defRPr>
                <a:solidFill>
                  <a:schemeClr val="tx1"/>
                </a:solidFill>
                <a:latin typeface="Arial" charset="0"/>
                <a:ea typeface="ＭＳ Ｐゴシック" pitchFamily="34" charset="-128"/>
              </a:defRPr>
            </a:lvl5pPr>
            <a:lvl6pPr>
              <a:defRPr>
                <a:solidFill>
                  <a:schemeClr val="tx1"/>
                </a:solidFill>
                <a:latin typeface="Arial" charset="0"/>
                <a:ea typeface="ＭＳ Ｐゴシック" pitchFamily="34" charset="-128"/>
              </a:defRPr>
            </a:lvl6pPr>
            <a:lvl7pPr>
              <a:defRPr>
                <a:solidFill>
                  <a:schemeClr val="tx1"/>
                </a:solidFill>
                <a:latin typeface="Arial" charset="0"/>
                <a:ea typeface="ＭＳ Ｐゴシック" pitchFamily="34" charset="-128"/>
              </a:defRPr>
            </a:lvl7pPr>
            <a:lvl8pPr>
              <a:defRPr>
                <a:solidFill>
                  <a:schemeClr val="tx1"/>
                </a:solidFill>
                <a:latin typeface="Arial" charset="0"/>
                <a:ea typeface="ＭＳ Ｐゴシック" pitchFamily="34" charset="-128"/>
              </a:defRPr>
            </a:lvl8pPr>
            <a:lvl9pPr>
              <a:defRPr>
                <a:solidFill>
                  <a:schemeClr val="tx1"/>
                </a:solidFill>
                <a:latin typeface="Arial" charset="0"/>
                <a:ea typeface="ＭＳ Ｐゴシック" pitchFamily="34" charset="-128"/>
              </a:defRPr>
            </a:lvl9pPr>
          </a:lstStyle>
          <a:p>
            <a:pPr marL="0" marR="0" lvl="0" indent="0" defTabSz="914400" eaLnBrk="1" fontAlgn="auto" latinLnBrk="0" hangingPunct="1">
              <a:lnSpc>
                <a:spcPct val="110000"/>
              </a:lnSpc>
              <a:spcBef>
                <a:spcPts val="0"/>
              </a:spcBef>
              <a:spcAft>
                <a:spcPts val="0"/>
              </a:spcAft>
              <a:buClrTx/>
              <a:buSzTx/>
              <a:buFontTx/>
              <a:buNone/>
              <a:tabLst/>
              <a:defRPr/>
            </a:pPr>
            <a:r>
              <a:rPr lang="de-DE" sz="1400" dirty="0" smtClean="0"/>
              <a:t>Bilder</a:t>
            </a:r>
            <a:endParaRPr kumimoji="0" lang="de-DE" sz="1400" b="1" i="0" u="none" strike="noStrike" kern="0" cap="none" spc="0" normalizeH="0" baseline="0" dirty="0">
              <a:ln>
                <a:noFill/>
              </a:ln>
              <a:solidFill>
                <a:srgbClr val="FFFFFF"/>
              </a:solidFill>
              <a:effectLst/>
              <a:uLnTx/>
              <a:uFillTx/>
              <a:latin typeface="Arial" pitchFamily="34" charset="0"/>
              <a:ea typeface="ＭＳ Ｐゴシック" pitchFamily="34" charset="-128"/>
            </a:endParaRPr>
          </a:p>
        </p:txBody>
      </p:sp>
      <p:grpSp>
        <p:nvGrpSpPr>
          <p:cNvPr id="34" name="Group 33"/>
          <p:cNvGrpSpPr/>
          <p:nvPr/>
        </p:nvGrpSpPr>
        <p:grpSpPr>
          <a:xfrm>
            <a:off x="1377401" y="2223080"/>
            <a:ext cx="1611150" cy="1613578"/>
            <a:chOff x="397543" y="2155007"/>
            <a:chExt cx="1611150" cy="1613578"/>
          </a:xfrm>
        </p:grpSpPr>
        <p:pic>
          <p:nvPicPr>
            <p:cNvPr id="35" name="Picture 2" descr="D:\tmansi\projects\ZK\LHP-2011-Biotech\meeting-2012.01.23\01_MR_SA_det0.jpg"/>
            <p:cNvPicPr>
              <a:picLocks noChangeAspect="1" noChangeArrowheads="1"/>
            </p:cNvPicPr>
            <p:nvPr/>
          </p:nvPicPr>
          <p:blipFill rotWithShape="1">
            <a:blip r:embed="rId7" cstate="print">
              <a:lum bright="30000" contrast="40000"/>
            </a:blip>
            <a:srcRect l="62393" t="57384" r="4555" b="4717"/>
            <a:stretch/>
          </p:blipFill>
          <p:spPr bwMode="auto">
            <a:xfrm>
              <a:off x="452845" y="2155007"/>
              <a:ext cx="854743" cy="807043"/>
            </a:xfrm>
            <a:prstGeom prst="rect">
              <a:avLst/>
            </a:prstGeom>
            <a:noFill/>
            <a:effectLst/>
          </p:spPr>
        </p:pic>
        <p:pic>
          <p:nvPicPr>
            <p:cNvPr id="36" name="Picture 3" descr="vpt_results"/>
            <p:cNvPicPr>
              <a:picLocks noChangeAspect="1" noChangeArrowheads="1"/>
            </p:cNvPicPr>
            <p:nvPr/>
          </p:nvPicPr>
          <p:blipFill>
            <a:blip r:embed="rId8" cstate="print"/>
            <a:srcRect l="47263" t="6844" r="25881" b="46577"/>
            <a:stretch>
              <a:fillRect/>
            </a:stretch>
          </p:blipFill>
          <p:spPr bwMode="auto">
            <a:xfrm>
              <a:off x="1435065" y="2897385"/>
              <a:ext cx="573628" cy="871200"/>
            </a:xfrm>
            <a:prstGeom prst="rect">
              <a:avLst/>
            </a:prstGeom>
            <a:noFill/>
            <a:ln w="9525">
              <a:noFill/>
              <a:miter lim="800000"/>
              <a:headEnd/>
              <a:tailEnd/>
            </a:ln>
          </p:spPr>
        </p:pic>
        <p:sp>
          <p:nvSpPr>
            <p:cNvPr id="37" name="Rectangle 36"/>
            <p:cNvSpPr/>
            <p:nvPr/>
          </p:nvSpPr>
          <p:spPr bwMode="auto">
            <a:xfrm>
              <a:off x="452845" y="2897385"/>
              <a:ext cx="993600" cy="871200"/>
            </a:xfrm>
            <a:prstGeom prst="rect">
              <a:avLst/>
            </a:prstGeom>
            <a:solidFill>
              <a:srgbClr val="000000"/>
            </a:solidFill>
            <a:ln w="12700" algn="ctr">
              <a:noFill/>
              <a:miter lim="800000"/>
              <a:headEnd/>
              <a:tailEnd/>
            </a:ln>
          </p:spPr>
          <p:txBody>
            <a:bodyPr wrap="square" lIns="144018" tIns="72009" rIns="72009" bIns="72009" rtlCol="0" anchor="ctr">
              <a:noAutofit/>
            </a:bodyPr>
            <a:lstStyle/>
            <a:p>
              <a:pPr marL="171450" marR="0" lvl="0" indent="-171450" defTabSz="914400" eaLnBrk="1" fontAlgn="auto" latinLnBrk="0" hangingPunct="1">
                <a:lnSpc>
                  <a:spcPct val="100000"/>
                </a:lnSpc>
                <a:spcBef>
                  <a:spcPts val="0"/>
                </a:spcBef>
                <a:spcAft>
                  <a:spcPct val="0"/>
                </a:spcAft>
                <a:buClr>
                  <a:srgbClr val="879BAA"/>
                </a:buClr>
                <a:buSzTx/>
                <a:buFont typeface="Arial" pitchFamily="34" charset="0"/>
                <a:buChar char="•"/>
                <a:tabLst/>
                <a:defRPr/>
              </a:pPr>
              <a:endParaRPr kumimoji="0" lang="de-DE" sz="1600" b="0" i="0" u="none" strike="noStrike" kern="0" cap="none" spc="0" normalizeH="0" baseline="0" smtClean="0">
                <a:ln>
                  <a:noFill/>
                </a:ln>
                <a:solidFill>
                  <a:srgbClr val="000000"/>
                </a:solidFill>
                <a:effectLst/>
                <a:uLnTx/>
                <a:uFillTx/>
                <a:cs typeface="Arial" charset="0"/>
              </a:endParaRPr>
            </a:p>
          </p:txBody>
        </p:sp>
        <p:pic>
          <p:nvPicPr>
            <p:cNvPr id="38"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7543" y="2897385"/>
              <a:ext cx="994766" cy="871200"/>
            </a:xfrm>
            <a:prstGeom prst="rect">
              <a:avLst/>
            </a:prstGeom>
            <a:noFill/>
            <a:ln w="9525">
              <a:noFill/>
              <a:miter lim="800000"/>
              <a:headEnd/>
              <a:tailEnd/>
            </a:ln>
          </p:spPr>
        </p:pic>
        <p:pic>
          <p:nvPicPr>
            <p:cNvPr id="39" name="Picture 2" descr="D:\tmansi\projects\ZK\LHP-2011-Biotech\meeting-2012.01.23\01_MR_SA_det0.jpg"/>
            <p:cNvPicPr>
              <a:picLocks noChangeAspect="1" noChangeArrowheads="1"/>
            </p:cNvPicPr>
            <p:nvPr/>
          </p:nvPicPr>
          <p:blipFill rotWithShape="1">
            <a:blip r:embed="rId7" cstate="print">
              <a:lum bright="30000" contrast="40000"/>
            </a:blip>
            <a:srcRect l="11914" t="7927" r="62251" b="57753"/>
            <a:stretch/>
          </p:blipFill>
          <p:spPr bwMode="auto">
            <a:xfrm>
              <a:off x="1307588" y="2155008"/>
              <a:ext cx="701105" cy="766949"/>
            </a:xfrm>
            <a:prstGeom prst="rect">
              <a:avLst/>
            </a:prstGeom>
            <a:noFill/>
            <a:effectLst/>
          </p:spPr>
        </p:pic>
      </p:grpSp>
      <p:sp>
        <p:nvSpPr>
          <p:cNvPr id="46" name="Rectangle 45"/>
          <p:cNvSpPr/>
          <p:nvPr/>
        </p:nvSpPr>
        <p:spPr bwMode="auto">
          <a:xfrm>
            <a:off x="6234574" y="1431560"/>
            <a:ext cx="2340000" cy="2880000"/>
          </a:xfrm>
          <a:prstGeom prst="rect">
            <a:avLst/>
          </a:prstGeom>
          <a:noFill/>
          <a:ln w="9525" cap="flat" cmpd="sng" algn="ctr">
            <a:solidFill>
              <a:srgbClr val="006487"/>
            </a:solidFill>
            <a:prstDash val="soli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600" b="1" i="0" u="none" strike="noStrike" kern="0" cap="none" spc="0" normalizeH="0" baseline="0" dirty="0" smtClean="0">
                <a:ln>
                  <a:noFill/>
                </a:ln>
                <a:solidFill>
                  <a:srgbClr val="000000"/>
                </a:solidFill>
                <a:effectLst/>
                <a:uLnTx/>
                <a:uFillTx/>
                <a:latin typeface="Arial"/>
                <a:ea typeface="ＭＳ Ｐゴシック"/>
                <a:cs typeface="+mn-cs"/>
              </a:rPr>
              <a:t>Biomechanik</a:t>
            </a:r>
          </a:p>
          <a:p>
            <a:pPr marL="0" marR="0" lvl="0" indent="0" algn="ctr" defTabSz="914400" eaLnBrk="1" fontAlgn="auto" latinLnBrk="0" hangingPunct="1">
              <a:lnSpc>
                <a:spcPct val="100000"/>
              </a:lnSpc>
              <a:spcBef>
                <a:spcPts val="0"/>
              </a:spcBef>
              <a:spcAft>
                <a:spcPct val="0"/>
              </a:spcAft>
              <a:buClrTx/>
              <a:buSzTx/>
              <a:buFontTx/>
              <a:buNone/>
              <a:tabLst/>
              <a:defRPr/>
            </a:pPr>
            <a:r>
              <a:rPr kumimoji="0" lang="de-DE" sz="1400" b="0" i="0" u="none" strike="noStrike" kern="0" cap="none" spc="0" normalizeH="0" baseline="0" dirty="0" smtClean="0">
                <a:ln>
                  <a:noFill/>
                </a:ln>
                <a:solidFill>
                  <a:srgbClr val="000000"/>
                </a:solidFill>
                <a:effectLst/>
                <a:uLnTx/>
                <a:uFillTx/>
                <a:latin typeface="Arial"/>
                <a:ea typeface="ＭＳ Ｐゴシック"/>
                <a:cs typeface="+mn-cs"/>
              </a:rPr>
              <a:t>Gewebemechanik</a:t>
            </a:r>
            <a:r>
              <a:rPr kumimoji="0" lang="de-DE" sz="1400" b="0" i="0" u="none" strike="noStrike" kern="0" cap="none" spc="0" normalizeH="0" dirty="0" smtClean="0">
                <a:ln>
                  <a:noFill/>
                </a:ln>
                <a:solidFill>
                  <a:srgbClr val="000000"/>
                </a:solidFill>
                <a:effectLst/>
                <a:uLnTx/>
                <a:uFillTx/>
                <a:latin typeface="Arial"/>
                <a:ea typeface="ＭＳ Ｐゴシック"/>
                <a:cs typeface="+mn-cs"/>
              </a:rPr>
              <a:t> berechnen</a:t>
            </a:r>
            <a:endParaRPr kumimoji="0" lang="de-DE" sz="1400" b="0" i="0" u="none" strike="noStrike" kern="0" cap="none" spc="0" normalizeH="0" baseline="0" dirty="0">
              <a:ln>
                <a:noFill/>
              </a:ln>
              <a:solidFill>
                <a:srgbClr val="000000"/>
              </a:solidFill>
              <a:effectLst/>
              <a:uLnTx/>
              <a:uFillTx/>
              <a:latin typeface="Arial"/>
              <a:ea typeface="ＭＳ Ｐゴシック"/>
              <a:cs typeface="+mn-cs"/>
            </a:endParaRPr>
          </a:p>
        </p:txBody>
      </p:sp>
      <p:sp>
        <p:nvSpPr>
          <p:cNvPr id="47" name="ZoneTexte 41"/>
          <p:cNvSpPr txBox="1"/>
          <p:nvPr/>
        </p:nvSpPr>
        <p:spPr>
          <a:xfrm>
            <a:off x="6324574" y="3992031"/>
            <a:ext cx="2160000" cy="277200"/>
          </a:xfrm>
          <a:prstGeom prst="rect">
            <a:avLst/>
          </a:prstGeom>
          <a:solidFill>
            <a:srgbClr val="006487"/>
          </a:solidFill>
          <a:ln w="9525" algn="ctr">
            <a:noFill/>
            <a:round/>
            <a:headEnd/>
            <a:tailEnd/>
          </a:ln>
          <a:effectLst/>
        </p:spPr>
        <p:txBody>
          <a:bodyPr lIns="36000" tIns="36000" rIns="36000" bIns="36000" anchor="b" anchorCtr="1"/>
          <a:lstStyle>
            <a:defPPr>
              <a:defRPr lang="en-US"/>
            </a:defPPr>
            <a:lvl1pPr fontAlgn="auto">
              <a:spcBef>
                <a:spcPts val="0"/>
              </a:spcBef>
              <a:spcAft>
                <a:spcPts val="0"/>
              </a:spcAft>
              <a:defRPr b="1" kern="0">
                <a:solidFill>
                  <a:srgbClr val="FFFFFF"/>
                </a:solidFill>
                <a:latin typeface="Arial" pitchFamily="34" charset="0"/>
                <a:ea typeface="ＭＳ Ｐゴシック" pitchFamily="34" charset="-128"/>
              </a:defRPr>
            </a:lvl1pPr>
            <a:lvl2pPr>
              <a:defRPr>
                <a:solidFill>
                  <a:schemeClr val="tx1"/>
                </a:solidFill>
                <a:latin typeface="Arial" charset="0"/>
                <a:ea typeface="ＭＳ Ｐゴシック" pitchFamily="34" charset="-128"/>
              </a:defRPr>
            </a:lvl2pPr>
            <a:lvl3pPr>
              <a:defRPr>
                <a:solidFill>
                  <a:schemeClr val="tx1"/>
                </a:solidFill>
                <a:latin typeface="Arial" charset="0"/>
                <a:ea typeface="ＭＳ Ｐゴシック" pitchFamily="34" charset="-128"/>
              </a:defRPr>
            </a:lvl3pPr>
            <a:lvl4pPr>
              <a:defRPr>
                <a:solidFill>
                  <a:schemeClr val="tx1"/>
                </a:solidFill>
                <a:latin typeface="Arial" charset="0"/>
                <a:ea typeface="ＭＳ Ｐゴシック" pitchFamily="34" charset="-128"/>
              </a:defRPr>
            </a:lvl4pPr>
            <a:lvl5pPr>
              <a:defRPr>
                <a:solidFill>
                  <a:schemeClr val="tx1"/>
                </a:solidFill>
                <a:latin typeface="Arial" charset="0"/>
                <a:ea typeface="ＭＳ Ｐゴシック" pitchFamily="34" charset="-128"/>
              </a:defRPr>
            </a:lvl5pPr>
            <a:lvl6pPr>
              <a:defRPr>
                <a:solidFill>
                  <a:schemeClr val="tx1"/>
                </a:solidFill>
                <a:latin typeface="Arial" charset="0"/>
                <a:ea typeface="ＭＳ Ｐゴシック" pitchFamily="34" charset="-128"/>
              </a:defRPr>
            </a:lvl6pPr>
            <a:lvl7pPr>
              <a:defRPr>
                <a:solidFill>
                  <a:schemeClr val="tx1"/>
                </a:solidFill>
                <a:latin typeface="Arial" charset="0"/>
                <a:ea typeface="ＭＳ Ｐゴシック" pitchFamily="34" charset="-128"/>
              </a:defRPr>
            </a:lvl7pPr>
            <a:lvl8pPr>
              <a:defRPr>
                <a:solidFill>
                  <a:schemeClr val="tx1"/>
                </a:solidFill>
                <a:latin typeface="Arial" charset="0"/>
                <a:ea typeface="ＭＳ Ｐゴシック" pitchFamily="34" charset="-128"/>
              </a:defRPr>
            </a:lvl8pPr>
            <a:lvl9pPr>
              <a:defRPr>
                <a:solidFill>
                  <a:schemeClr val="tx1"/>
                </a:solidFill>
                <a:latin typeface="Arial" charset="0"/>
                <a:ea typeface="ＭＳ Ｐゴシック" pitchFamily="34" charset="-128"/>
              </a:defRPr>
            </a:lvl9p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de-DE" sz="1400" b="1" i="0" u="none" strike="noStrike" kern="0" cap="none" spc="0" normalizeH="0" baseline="0" dirty="0" smtClean="0">
                <a:ln>
                  <a:noFill/>
                </a:ln>
                <a:solidFill>
                  <a:srgbClr val="FFFFFF"/>
                </a:solidFill>
                <a:effectLst/>
                <a:uLnTx/>
                <a:uFillTx/>
                <a:latin typeface="Arial" pitchFamily="34" charset="0"/>
                <a:ea typeface="ＭＳ Ｐゴシック" pitchFamily="34" charset="-128"/>
              </a:rPr>
              <a:t>Bilder, </a:t>
            </a:r>
            <a:r>
              <a:rPr lang="de-DE" sz="1400" dirty="0" err="1" smtClean="0"/>
              <a:t>E</a:t>
            </a:r>
            <a:r>
              <a:rPr kumimoji="0" lang="de-DE" sz="1400" b="1" i="0" u="none" strike="noStrike" kern="0" cap="none" spc="0" normalizeH="0" baseline="0" dirty="0" err="1" smtClean="0">
                <a:ln>
                  <a:noFill/>
                </a:ln>
                <a:solidFill>
                  <a:srgbClr val="FFFFFF"/>
                </a:solidFill>
                <a:effectLst/>
                <a:uLnTx/>
                <a:uFillTx/>
                <a:latin typeface="Arial" pitchFamily="34" charset="0"/>
                <a:ea typeface="ＭＳ Ｐゴシック" pitchFamily="34" charset="-128"/>
              </a:rPr>
              <a:t>lastographie</a:t>
            </a:r>
            <a:endParaRPr kumimoji="0" lang="de-DE" sz="1400" b="1" i="0" u="none" strike="noStrike" kern="0" cap="none" spc="0" normalizeH="0" baseline="0" dirty="0">
              <a:ln>
                <a:noFill/>
              </a:ln>
              <a:solidFill>
                <a:srgbClr val="FFFFFF"/>
              </a:solidFill>
              <a:effectLst/>
              <a:uLnTx/>
              <a:uFillTx/>
              <a:latin typeface="Arial" pitchFamily="34" charset="0"/>
              <a:ea typeface="ＭＳ Ｐゴシック" pitchFamily="34" charset="-128"/>
            </a:endParaRPr>
          </a:p>
        </p:txBody>
      </p:sp>
      <p:sp>
        <p:nvSpPr>
          <p:cNvPr id="50" name="TextBox 49"/>
          <p:cNvSpPr txBox="1"/>
          <p:nvPr/>
        </p:nvSpPr>
        <p:spPr bwMode="gray">
          <a:xfrm>
            <a:off x="1012976" y="4320459"/>
            <a:ext cx="10172397" cy="840699"/>
          </a:xfrm>
          <a:prstGeom prst="rect">
            <a:avLst/>
          </a:prstGeom>
          <a:no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wrap="square" lIns="72000" tIns="72000" rIns="72000" bIns="72000" rtlCol="0" anchor="ctr">
            <a:noAutofit/>
          </a:bodyPr>
          <a:lstStyle/>
          <a:p>
            <a:pPr marL="269875" indent="-269875">
              <a:lnSpc>
                <a:spcPct val="110000"/>
              </a:lnSpc>
              <a:spcBef>
                <a:spcPts val="600"/>
              </a:spcBef>
              <a:spcAft>
                <a:spcPts val="0"/>
              </a:spcAft>
              <a:buClrTx/>
              <a:buFont typeface="Wingdings" pitchFamily="2" charset="2"/>
              <a:buChar char="Ø"/>
            </a:pPr>
            <a:r>
              <a:rPr lang="de-DE" sz="1600" dirty="0" smtClean="0">
                <a:solidFill>
                  <a:srgbClr val="000000"/>
                </a:solidFill>
              </a:rPr>
              <a:t>Modulare Plattform für diverse medizinische Anwendungen: CRT, Herzklappenersatz, Operationsplanung…</a:t>
            </a:r>
          </a:p>
          <a:p>
            <a:pPr marL="269875" indent="-269875">
              <a:lnSpc>
                <a:spcPct val="110000"/>
              </a:lnSpc>
              <a:spcBef>
                <a:spcPts val="600"/>
              </a:spcBef>
              <a:spcAft>
                <a:spcPts val="0"/>
              </a:spcAft>
              <a:buClrTx/>
              <a:buFont typeface="Wingdings" pitchFamily="2" charset="2"/>
              <a:buChar char="Ø"/>
            </a:pPr>
            <a:r>
              <a:rPr lang="de-DE" sz="1600" dirty="0" err="1" smtClean="0">
                <a:solidFill>
                  <a:srgbClr val="000000"/>
                </a:solidFill>
              </a:rPr>
              <a:t>Bildgebung</a:t>
            </a:r>
            <a:r>
              <a:rPr lang="de-DE" sz="1600" dirty="0" smtClean="0">
                <a:solidFill>
                  <a:srgbClr val="000000"/>
                </a:solidFill>
              </a:rPr>
              <a:t> als Grundlage für die Modellierung</a:t>
            </a:r>
          </a:p>
        </p:txBody>
      </p:sp>
      <p:pic>
        <p:nvPicPr>
          <p:cNvPr id="40" name="patient17.wmv">
            <a:hlinkClick r:id="" action="ppaction://media"/>
          </p:cNvPr>
          <p:cNvPicPr>
            <a:picLocks noRot="1" noChangeAspect="1"/>
          </p:cNvPicPr>
          <p:nvPr>
            <a:videoFile r:link="rId1"/>
          </p:nvPr>
        </p:nvPicPr>
        <p:blipFill>
          <a:blip r:embed="rId10"/>
          <a:stretch>
            <a:fillRect/>
          </a:stretch>
        </p:blipFill>
        <p:spPr>
          <a:xfrm>
            <a:off x="6495642" y="2163121"/>
            <a:ext cx="1824102" cy="1631609"/>
          </a:xfrm>
          <a:prstGeom prst="rect">
            <a:avLst/>
          </a:prstGeom>
        </p:spPr>
      </p:pic>
      <p:pic>
        <p:nvPicPr>
          <p:cNvPr id="42" name="fullheart_blue_logo.wmv">
            <a:hlinkClick r:id="" action="ppaction://media"/>
          </p:cNvPr>
          <p:cNvPicPr>
            <a:picLocks noRot="1" noChangeAspect="1"/>
          </p:cNvPicPr>
          <p:nvPr>
            <a:videoFile r:link="rId2"/>
          </p:nvPr>
        </p:nvPicPr>
        <p:blipFill>
          <a:blip r:embed="rId11"/>
          <a:stretch>
            <a:fillRect/>
          </a:stretch>
        </p:blipFill>
        <p:spPr>
          <a:xfrm>
            <a:off x="9285159" y="2193561"/>
            <a:ext cx="1495404" cy="1643098"/>
          </a:xfrm>
          <a:prstGeom prst="rect">
            <a:avLst/>
          </a:prstGeom>
        </p:spPr>
      </p:pic>
      <p:sp>
        <p:nvSpPr>
          <p:cNvPr id="45" name="TextBox 44"/>
          <p:cNvSpPr txBox="1"/>
          <p:nvPr/>
        </p:nvSpPr>
        <p:spPr>
          <a:xfrm>
            <a:off x="1012976" y="5775105"/>
            <a:ext cx="8750407" cy="544188"/>
          </a:xfrm>
          <a:prstGeom prst="rect">
            <a:avLst/>
          </a:prstGeom>
          <a:noFill/>
        </p:spPr>
        <p:txBody>
          <a:bodyPr wrap="square" lIns="0" tIns="0" rIns="0" bIns="0" rtlCol="0">
            <a:spAutoFit/>
          </a:bodyPr>
          <a:lstStyle/>
          <a:p>
            <a:pPr>
              <a:lnSpc>
                <a:spcPct val="110000"/>
              </a:lnSpc>
              <a:spcBef>
                <a:spcPts val="0"/>
              </a:spcBef>
            </a:pPr>
            <a:r>
              <a:rPr lang="en-US" sz="1100" dirty="0" smtClean="0">
                <a:solidFill>
                  <a:schemeClr val="tx1"/>
                </a:solidFill>
              </a:rPr>
              <a:t>- O. </a:t>
            </a:r>
            <a:r>
              <a:rPr lang="en-US" sz="1100" dirty="0" err="1" smtClean="0">
                <a:solidFill>
                  <a:schemeClr val="tx1"/>
                </a:solidFill>
              </a:rPr>
              <a:t>Zettinig</a:t>
            </a:r>
            <a:r>
              <a:rPr lang="en-US" sz="1100" dirty="0" smtClean="0">
                <a:solidFill>
                  <a:schemeClr val="tx1"/>
                </a:solidFill>
              </a:rPr>
              <a:t> et al, Data-Driven Estimation of Cardiac Electrical Diffusivity from 12-Leed ECG Signals, MIA, 2014</a:t>
            </a:r>
          </a:p>
          <a:p>
            <a:pPr>
              <a:lnSpc>
                <a:spcPct val="110000"/>
              </a:lnSpc>
              <a:spcBef>
                <a:spcPts val="0"/>
              </a:spcBef>
            </a:pPr>
            <a:r>
              <a:rPr lang="en-US" sz="1100" dirty="0" smtClean="0">
                <a:solidFill>
                  <a:schemeClr val="tx1"/>
                </a:solidFill>
              </a:rPr>
              <a:t>- D. Neumann et al, Robust Image-based Estimation of Cardiac Tissue </a:t>
            </a:r>
            <a:r>
              <a:rPr lang="en-US" sz="1100" dirty="0" err="1" smtClean="0">
                <a:solidFill>
                  <a:schemeClr val="tx1"/>
                </a:solidFill>
              </a:rPr>
              <a:t>Paramaters</a:t>
            </a:r>
            <a:r>
              <a:rPr lang="en-US" sz="1100" dirty="0" smtClean="0">
                <a:solidFill>
                  <a:schemeClr val="tx1"/>
                </a:solidFill>
              </a:rPr>
              <a:t> and their Uncertainty, MICCAI 2014</a:t>
            </a:r>
          </a:p>
          <a:p>
            <a:pPr>
              <a:lnSpc>
                <a:spcPct val="110000"/>
              </a:lnSpc>
              <a:spcBef>
                <a:spcPts val="0"/>
              </a:spcBef>
            </a:pPr>
            <a:r>
              <a:rPr lang="en-US" sz="1100" dirty="0" smtClean="0">
                <a:solidFill>
                  <a:schemeClr val="tx1"/>
                </a:solidFill>
              </a:rPr>
              <a:t>- S. </a:t>
            </a:r>
            <a:r>
              <a:rPr lang="en-US" sz="1100" dirty="0" err="1" smtClean="0">
                <a:solidFill>
                  <a:schemeClr val="tx1"/>
                </a:solidFill>
              </a:rPr>
              <a:t>Rapaka</a:t>
            </a:r>
            <a:r>
              <a:rPr lang="en-US" sz="1100" dirty="0" smtClean="0">
                <a:solidFill>
                  <a:schemeClr val="tx1"/>
                </a:solidFill>
              </a:rPr>
              <a:t> et al, LBM-EP: Lattice-Boltzmann Method for Fast Cardiac Electrophysiology Simulation from 3D Images, MICCAI, 2012</a:t>
            </a:r>
            <a:endParaRPr lang="en-US" sz="1100" dirty="0">
              <a:solidFill>
                <a:schemeClr val="tx1"/>
              </a:solidFill>
            </a:endParaRPr>
          </a:p>
        </p:txBody>
      </p:sp>
      <p:sp>
        <p:nvSpPr>
          <p:cNvPr id="49" name="Rectangle 48"/>
          <p:cNvSpPr/>
          <p:nvPr/>
        </p:nvSpPr>
        <p:spPr bwMode="auto">
          <a:xfrm>
            <a:off x="1012976" y="5169243"/>
            <a:ext cx="10172398" cy="540000"/>
          </a:xfrm>
          <a:prstGeom prst="rect">
            <a:avLst/>
          </a:prstGeom>
          <a:solidFill>
            <a:srgbClr val="006487"/>
          </a:solidFill>
          <a:ln w="9525" algn="ctr">
            <a:noFill/>
            <a:round/>
            <a:headEnd/>
            <a:tailEnd/>
          </a:ln>
          <a:effectLst/>
        </p:spPr>
        <p:txBody>
          <a:bodyPr lIns="180000" tIns="0" rIns="180000" bIns="0" anchor="ctr" anchorCtr="1"/>
          <a:lstStyle/>
          <a:p>
            <a:pPr lvl="0" eaLnBrk="0" fontAlgn="auto" hangingPunct="0">
              <a:spcBef>
                <a:spcPts val="0"/>
              </a:spcBef>
              <a:spcAft>
                <a:spcPts val="0"/>
              </a:spcAft>
              <a:buNone/>
              <a:defRPr/>
            </a:pPr>
            <a:r>
              <a:rPr lang="de-DE" sz="1600" b="1" kern="0" dirty="0" smtClean="0">
                <a:solidFill>
                  <a:srgbClr val="FFFFFF"/>
                </a:solidFill>
                <a:latin typeface="Arial" pitchFamily="34" charset="0"/>
                <a:sym typeface="Wingdings" pitchFamily="2" charset="2"/>
              </a:rPr>
              <a:t>Neue klinische Lösungen zur </a:t>
            </a:r>
            <a:r>
              <a:rPr lang="de-DE" sz="1600" b="1" kern="0" dirty="0" smtClean="0">
                <a:solidFill>
                  <a:srgbClr val="FFFFFF"/>
                </a:solidFill>
                <a:sym typeface="Wingdings" pitchFamily="2" charset="2"/>
              </a:rPr>
              <a:t>Unterstützung von Therapie-E</a:t>
            </a:r>
            <a:r>
              <a:rPr lang="de-DE" sz="1600" b="1" kern="0" dirty="0" smtClean="0">
                <a:solidFill>
                  <a:srgbClr val="FFFFFF"/>
                </a:solidFill>
                <a:latin typeface="Arial" pitchFamily="34" charset="0"/>
                <a:sym typeface="Wingdings" pitchFamily="2" charset="2"/>
              </a:rPr>
              <a:t>ntscheidungen und -Planung</a:t>
            </a:r>
            <a:endParaRPr lang="de-DE" sz="1600" b="1" kern="0" dirty="0">
              <a:solidFill>
                <a:srgbClr val="FFFFFF"/>
              </a:solidFill>
              <a:latin typeface="Arial"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2"/>
                                        </p:tgtEl>
                                      </p:cBhvr>
                                    </p:cmd>
                                  </p:childTnLst>
                                </p:cTn>
                              </p:par>
                              <p:par>
                                <p:cTn id="7" presetID="1" presetClass="mediacall" presetSubtype="0" fill="hold" nodeType="withEffect">
                                  <p:stCondLst>
                                    <p:cond delay="0"/>
                                  </p:stCondLst>
                                  <p:childTnLst>
                                    <p:cmd type="call" cmd="playFrom(0.0)">
                                      <p:cBhvr>
                                        <p:cTn id="8" dur="100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42"/>
                </p:tgtEl>
              </p:cMediaNode>
            </p:video>
            <p:seq concurrent="1" nextAc="seek">
              <p:cTn id="10" restart="whenNotActive" fill="hold" evtFilter="cancelBubble" nodeType="interactiveSeq">
                <p:stCondLst>
                  <p:cond evt="onClick" delay="0">
                    <p:tgtEl>
                      <p:spTgt spid="4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2"/>
                                        </p:tgtEl>
                                      </p:cBhvr>
                                    </p:cmd>
                                  </p:childTnLst>
                                </p:cTn>
                              </p:par>
                            </p:childTnLst>
                          </p:cTn>
                        </p:par>
                      </p:childTnLst>
                    </p:cTn>
                  </p:par>
                </p:childTnLst>
              </p:cTn>
              <p:nextCondLst>
                <p:cond evt="onClick" delay="0">
                  <p:tgtEl>
                    <p:spTgt spid="42"/>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40"/>
                </p:tgtEl>
              </p:cMediaNode>
            </p:video>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Eine konkrete Anwendung: </a:t>
            </a:r>
            <a:r>
              <a:rPr lang="de-DE" dirty="0" err="1" smtClean="0"/>
              <a:t>Resynchronisationstherapie</a:t>
            </a:r>
            <a:r>
              <a:rPr lang="de-DE" dirty="0" smtClean="0"/>
              <a:t> bei Herzinsuffizienz </a:t>
            </a:r>
            <a:endParaRPr lang="de-DE" dirty="0"/>
          </a:p>
        </p:txBody>
      </p:sp>
      <p:sp>
        <p:nvSpPr>
          <p:cNvPr id="21" name="TextBox 20"/>
          <p:cNvSpPr txBox="1"/>
          <p:nvPr/>
        </p:nvSpPr>
        <p:spPr bwMode="gray">
          <a:xfrm>
            <a:off x="8757341" y="6385810"/>
            <a:ext cx="29639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r">
              <a:spcAft>
                <a:spcPct val="0"/>
              </a:spcAft>
              <a:buClr>
                <a:srgbClr val="879BAA"/>
              </a:buClr>
              <a:buNone/>
            </a:pPr>
            <a:r>
              <a:rPr lang="de-DE" sz="1000" smtClean="0">
                <a:solidFill>
                  <a:srgbClr val="000000"/>
                </a:solidFill>
                <a:cs typeface="Arial" charset="0"/>
              </a:rPr>
              <a:t>Numbers for USA Market – [1] 2013 ESC Guidelines</a:t>
            </a:r>
          </a:p>
        </p:txBody>
      </p:sp>
      <p:sp>
        <p:nvSpPr>
          <p:cNvPr id="26" name="Rounded Rectangle 18"/>
          <p:cNvSpPr/>
          <p:nvPr/>
        </p:nvSpPr>
        <p:spPr>
          <a:xfrm>
            <a:off x="640299" y="3612630"/>
            <a:ext cx="5182558" cy="1990664"/>
          </a:xfrm>
          <a:prstGeom prst="rect">
            <a:avLst/>
          </a:prstGeom>
          <a:noFill/>
          <a:ln>
            <a:solidFill>
              <a:srgbClr val="006487"/>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buNone/>
            </a:pPr>
            <a:endParaRPr lang="de-DE" smtClean="0"/>
          </a:p>
        </p:txBody>
      </p:sp>
      <p:sp>
        <p:nvSpPr>
          <p:cNvPr id="29" name="Rounded Rectangle 18"/>
          <p:cNvSpPr/>
          <p:nvPr/>
        </p:nvSpPr>
        <p:spPr>
          <a:xfrm>
            <a:off x="6514044" y="3612630"/>
            <a:ext cx="5182558" cy="1990664"/>
          </a:xfrm>
          <a:prstGeom prst="rect">
            <a:avLst/>
          </a:prstGeom>
          <a:noFill/>
          <a:ln>
            <a:solidFill>
              <a:srgbClr val="006487"/>
            </a:solid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a:lstStyle/>
          <a:p>
            <a:pPr>
              <a:buNone/>
            </a:pPr>
            <a:endParaRPr lang="de-DE" smtClean="0"/>
          </a:p>
        </p:txBody>
      </p:sp>
      <p:sp>
        <p:nvSpPr>
          <p:cNvPr id="12" name="TextBox 11"/>
          <p:cNvSpPr txBox="1"/>
          <p:nvPr/>
        </p:nvSpPr>
        <p:spPr bwMode="gray">
          <a:xfrm>
            <a:off x="2444100" y="3267414"/>
            <a:ext cx="23275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ctr">
              <a:spcAft>
                <a:spcPct val="0"/>
              </a:spcAft>
              <a:buClr>
                <a:srgbClr val="879BAA"/>
              </a:buClr>
              <a:buFontTx/>
              <a:buNone/>
            </a:pPr>
            <a:r>
              <a:rPr lang="de-DE" sz="1400" b="1" smtClean="0">
                <a:solidFill>
                  <a:srgbClr val="000000"/>
                </a:solidFill>
                <a:cs typeface="Arial" charset="0"/>
              </a:rPr>
              <a:t>Patient mit Herzinsuffizienz</a:t>
            </a:r>
          </a:p>
        </p:txBody>
      </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176" y="1447800"/>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bwMode="gray">
          <a:xfrm>
            <a:off x="5312108" y="3275532"/>
            <a:ext cx="15741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ctr">
              <a:spcAft>
                <a:spcPct val="0"/>
              </a:spcAft>
              <a:buClr>
                <a:srgbClr val="879BAA"/>
              </a:buClr>
              <a:buFontTx/>
              <a:buNone/>
            </a:pPr>
            <a:r>
              <a:rPr lang="de-DE" sz="1400" b="1" dirty="0" smtClean="0">
                <a:solidFill>
                  <a:srgbClr val="000000"/>
                </a:solidFill>
                <a:cs typeface="Arial" charset="0"/>
              </a:rPr>
              <a:t>Herzschrittmacher</a:t>
            </a:r>
          </a:p>
        </p:txBody>
      </p:sp>
      <p:sp>
        <p:nvSpPr>
          <p:cNvPr id="15" name="Right Arrow 14"/>
          <p:cNvSpPr/>
          <p:nvPr/>
        </p:nvSpPr>
        <p:spPr bwMode="auto">
          <a:xfrm>
            <a:off x="4701125" y="2119200"/>
            <a:ext cx="304800" cy="457200"/>
          </a:xfrm>
          <a:prstGeom prst="rightArrow">
            <a:avLst/>
          </a:prstGeom>
          <a:solidFill>
            <a:srgbClr val="000000"/>
          </a:solidFill>
          <a:ln w="12700" algn="ctr">
            <a:noFill/>
            <a:miter lim="800000"/>
            <a:headEnd/>
            <a:tailEnd/>
          </a:ln>
        </p:spPr>
        <p:txBody>
          <a:bodyPr wrap="square" lIns="144018" tIns="72009" rIns="72009" bIns="72009" rtlCol="0" anchor="ctr">
            <a:noAutofit/>
          </a:bodyPr>
          <a:lstStyle/>
          <a:p>
            <a:pPr marL="171450" marR="0" lvl="0" indent="-171450" algn="l" defTabSz="914400" eaLnBrk="1" fontAlgn="auto" latinLnBrk="0" hangingPunct="1">
              <a:lnSpc>
                <a:spcPct val="100000"/>
              </a:lnSpc>
              <a:spcBef>
                <a:spcPts val="0"/>
              </a:spcBef>
              <a:spcAft>
                <a:spcPts val="0"/>
              </a:spcAft>
              <a:buClr>
                <a:srgbClr val="879BAA"/>
              </a:buClr>
              <a:buSzTx/>
              <a:buFont typeface="Arial" pitchFamily="34" charset="0"/>
              <a:buChar char="•"/>
              <a:tabLst/>
              <a:defRPr/>
            </a:pPr>
            <a:endParaRPr kumimoji="0" lang="de-DE" sz="1400" b="0" i="0" u="none" strike="noStrike" kern="0" cap="none" spc="0" normalizeH="0" baseline="0" smtClean="0">
              <a:ln>
                <a:noFill/>
              </a:ln>
              <a:solidFill>
                <a:srgbClr val="000000"/>
              </a:solidFill>
              <a:effectLst/>
              <a:uLnTx/>
              <a:uFillTx/>
              <a:cs typeface="Arial" charset="0"/>
            </a:endParaRPr>
          </a:p>
        </p:txBody>
      </p:sp>
      <p:sp>
        <p:nvSpPr>
          <p:cNvPr id="16" name="Right Arrow 15"/>
          <p:cNvSpPr/>
          <p:nvPr/>
        </p:nvSpPr>
        <p:spPr bwMode="auto">
          <a:xfrm>
            <a:off x="7192427" y="2119200"/>
            <a:ext cx="304800" cy="457200"/>
          </a:xfrm>
          <a:prstGeom prst="rightArrow">
            <a:avLst/>
          </a:prstGeom>
          <a:solidFill>
            <a:srgbClr val="000000"/>
          </a:solidFill>
          <a:ln w="12700" algn="ctr">
            <a:noFill/>
            <a:miter lim="800000"/>
            <a:headEnd/>
            <a:tailEnd/>
          </a:ln>
        </p:spPr>
        <p:txBody>
          <a:bodyPr wrap="square" lIns="144018" tIns="72009" rIns="72009" bIns="72009" rtlCol="0" anchor="ctr">
            <a:noAutofit/>
          </a:bodyPr>
          <a:lstStyle/>
          <a:p>
            <a:pPr marL="171450" marR="0" lvl="0" indent="-171450" algn="l" defTabSz="914400" eaLnBrk="1" fontAlgn="auto" latinLnBrk="0" hangingPunct="1">
              <a:lnSpc>
                <a:spcPct val="100000"/>
              </a:lnSpc>
              <a:spcBef>
                <a:spcPts val="0"/>
              </a:spcBef>
              <a:spcAft>
                <a:spcPts val="0"/>
              </a:spcAft>
              <a:buClr>
                <a:srgbClr val="879BAA"/>
              </a:buClr>
              <a:buSzTx/>
              <a:buFont typeface="Arial" pitchFamily="34" charset="0"/>
              <a:buChar char="•"/>
              <a:tabLst/>
              <a:defRPr/>
            </a:pPr>
            <a:endParaRPr kumimoji="0" lang="de-DE" sz="1400" b="0" i="0" u="none" strike="noStrike" kern="0" cap="none" spc="0" normalizeH="0" baseline="0" smtClean="0">
              <a:ln>
                <a:noFill/>
              </a:ln>
              <a:solidFill>
                <a:srgbClr val="000000"/>
              </a:solidFill>
              <a:effectLst/>
              <a:uLnTx/>
              <a:uFillTx/>
              <a:cs typeface="Arial" charset="0"/>
            </a:endParaRPr>
          </a:p>
        </p:txBody>
      </p:sp>
      <p:sp>
        <p:nvSpPr>
          <p:cNvPr id="17" name="TextBox 16"/>
          <p:cNvSpPr txBox="1"/>
          <p:nvPr/>
        </p:nvSpPr>
        <p:spPr bwMode="gray">
          <a:xfrm>
            <a:off x="7540516" y="3285380"/>
            <a:ext cx="2099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ctr">
              <a:spcAft>
                <a:spcPct val="0"/>
              </a:spcAft>
              <a:buClr>
                <a:srgbClr val="879BAA"/>
              </a:buClr>
              <a:buFontTx/>
              <a:buNone/>
            </a:pPr>
            <a:r>
              <a:rPr lang="de-DE" sz="1400" b="1" dirty="0" err="1" smtClean="0">
                <a:solidFill>
                  <a:srgbClr val="000000"/>
                </a:solidFill>
                <a:cs typeface="Arial" charset="0"/>
              </a:rPr>
              <a:t>Resynchronisiertes</a:t>
            </a:r>
            <a:r>
              <a:rPr lang="de-DE" sz="1400" b="1" dirty="0" smtClean="0">
                <a:solidFill>
                  <a:srgbClr val="000000"/>
                </a:solidFill>
                <a:cs typeface="Arial" charset="0"/>
              </a:rPr>
              <a:t> Herz</a:t>
            </a:r>
          </a:p>
        </p:txBody>
      </p:sp>
      <p:sp>
        <p:nvSpPr>
          <p:cNvPr id="28" name="TextBox 27"/>
          <p:cNvSpPr txBox="1"/>
          <p:nvPr/>
        </p:nvSpPr>
        <p:spPr bwMode="gray">
          <a:xfrm>
            <a:off x="760307" y="3685695"/>
            <a:ext cx="4729621" cy="1600200"/>
          </a:xfrm>
          <a:prstGeom prst="rect">
            <a:avLst/>
          </a:prstGeom>
          <a:no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wrap="square" lIns="72000" tIns="72000" rIns="72000" bIns="72000" rtlCol="0" anchor="t">
            <a:noAutofit/>
          </a:bodyPr>
          <a:lstStyle/>
          <a:p>
            <a:pPr>
              <a:lnSpc>
                <a:spcPct val="110000"/>
              </a:lnSpc>
              <a:spcAft>
                <a:spcPts val="600"/>
              </a:spcAft>
              <a:buClrTx/>
              <a:buNone/>
            </a:pPr>
            <a:r>
              <a:rPr lang="de-DE" sz="1600" dirty="0" smtClean="0">
                <a:solidFill>
                  <a:srgbClr val="000000"/>
                </a:solidFill>
              </a:rPr>
              <a:t>Herzversagen in USA: 6 Millionen Menschen</a:t>
            </a:r>
            <a:r>
              <a:rPr lang="de-DE" sz="1600" baseline="30000" dirty="0" smtClean="0">
                <a:solidFill>
                  <a:srgbClr val="000000"/>
                </a:solidFill>
              </a:rPr>
              <a:t>[1]</a:t>
            </a:r>
          </a:p>
          <a:p>
            <a:pPr>
              <a:lnSpc>
                <a:spcPct val="110000"/>
              </a:lnSpc>
              <a:spcAft>
                <a:spcPts val="600"/>
              </a:spcAft>
              <a:buClrTx/>
              <a:buFontTx/>
              <a:buNone/>
            </a:pPr>
            <a:r>
              <a:rPr lang="de-DE" sz="1600" dirty="0" smtClean="0">
                <a:solidFill>
                  <a:srgbClr val="000000"/>
                </a:solidFill>
              </a:rPr>
              <a:t>Kardiale </a:t>
            </a:r>
            <a:r>
              <a:rPr lang="de-DE" sz="1600" dirty="0" err="1" smtClean="0">
                <a:solidFill>
                  <a:srgbClr val="000000"/>
                </a:solidFill>
              </a:rPr>
              <a:t>Resynchronisationstherapie</a:t>
            </a:r>
            <a:r>
              <a:rPr lang="de-DE" sz="1600" dirty="0" smtClean="0">
                <a:solidFill>
                  <a:srgbClr val="000000"/>
                </a:solidFill>
              </a:rPr>
              <a:t>: etablierte Behandlung (130,000 Patienten p.a. in USA)</a:t>
            </a:r>
            <a:r>
              <a:rPr lang="de-DE" sz="1600" baseline="30000" dirty="0" smtClean="0">
                <a:solidFill>
                  <a:srgbClr val="000000"/>
                </a:solidFill>
              </a:rPr>
              <a:t>[1]</a:t>
            </a:r>
          </a:p>
          <a:p>
            <a:pPr>
              <a:lnSpc>
                <a:spcPct val="110000"/>
              </a:lnSpc>
              <a:spcAft>
                <a:spcPts val="1200"/>
              </a:spcAft>
              <a:buClrTx/>
              <a:buFontTx/>
              <a:buNone/>
            </a:pPr>
            <a:r>
              <a:rPr lang="de-DE" sz="1600" dirty="0" smtClean="0">
                <a:solidFill>
                  <a:srgbClr val="000000"/>
                </a:solidFill>
              </a:rPr>
              <a:t>30% von </a:t>
            </a:r>
            <a:r>
              <a:rPr lang="de-DE" sz="1600" i="1" dirty="0" smtClean="0">
                <a:solidFill>
                  <a:srgbClr val="000000"/>
                </a:solidFill>
              </a:rPr>
              <a:t>Non-</a:t>
            </a:r>
            <a:r>
              <a:rPr lang="de-DE" sz="1600" i="1" dirty="0" err="1" smtClean="0">
                <a:solidFill>
                  <a:srgbClr val="000000"/>
                </a:solidFill>
              </a:rPr>
              <a:t>Respondern</a:t>
            </a:r>
            <a:r>
              <a:rPr lang="de-DE" sz="1600" dirty="0" smtClean="0">
                <a:solidFill>
                  <a:srgbClr val="000000"/>
                </a:solidFill>
              </a:rPr>
              <a:t> </a:t>
            </a:r>
            <a:r>
              <a:rPr lang="de-DE" sz="1600" dirty="0" smtClean="0">
                <a:solidFill>
                  <a:srgbClr val="000000"/>
                </a:solidFill>
                <a:sym typeface="Wingdings" panose="05000000000000000000" pitchFamily="2" charset="2"/>
              </a:rPr>
              <a:t> Möglichkeit der Kostenreduktion durch digitale Modelle </a:t>
            </a:r>
            <a:endParaRPr lang="de-DE" sz="1600" baseline="30000" dirty="0" smtClean="0">
              <a:solidFill>
                <a:srgbClr val="000000"/>
              </a:solidFill>
            </a:endParaRPr>
          </a:p>
        </p:txBody>
      </p:sp>
      <p:sp>
        <p:nvSpPr>
          <p:cNvPr id="27" name="Rectangle 26"/>
          <p:cNvSpPr/>
          <p:nvPr/>
        </p:nvSpPr>
        <p:spPr>
          <a:xfrm>
            <a:off x="6600327" y="3715675"/>
            <a:ext cx="4525085" cy="1388072"/>
          </a:xfrm>
          <a:prstGeom prst="rect">
            <a:avLst/>
          </a:prstGeom>
        </p:spPr>
        <p:txBody>
          <a:bodyPr wrap="square">
            <a:spAutoFit/>
          </a:bodyPr>
          <a:lstStyle/>
          <a:p>
            <a:pPr marL="273050" indent="-273050" defTabSz="889000">
              <a:lnSpc>
                <a:spcPct val="90000"/>
              </a:lnSpc>
              <a:spcBef>
                <a:spcPts val="0"/>
              </a:spcBef>
              <a:spcAft>
                <a:spcPts val="1200"/>
              </a:spcAft>
              <a:buClrTx/>
              <a:buFontTx/>
              <a:buNone/>
            </a:pPr>
            <a:r>
              <a:rPr lang="de-DE" b="1" dirty="0" smtClean="0">
                <a:solidFill>
                  <a:srgbClr val="000000"/>
                </a:solidFill>
              </a:rPr>
              <a:t>Medizinische Herausforderungen:</a:t>
            </a:r>
          </a:p>
          <a:p>
            <a:pPr marL="0" lvl="1" defTabSz="800100">
              <a:spcBef>
                <a:spcPts val="0"/>
              </a:spcBef>
              <a:spcAft>
                <a:spcPts val="600"/>
              </a:spcAft>
              <a:buClrTx/>
              <a:buNone/>
            </a:pPr>
            <a:r>
              <a:rPr lang="de-DE" sz="1600" dirty="0" smtClean="0">
                <a:solidFill>
                  <a:srgbClr val="000000"/>
                </a:solidFill>
              </a:rPr>
              <a:t>Bei</a:t>
            </a:r>
            <a:r>
              <a:rPr lang="de-DE" sz="1600" b="1" dirty="0" smtClean="0">
                <a:solidFill>
                  <a:srgbClr val="000000"/>
                </a:solidFill>
              </a:rPr>
              <a:t> wem </a:t>
            </a:r>
            <a:r>
              <a:rPr lang="de-DE" sz="1600" dirty="0" smtClean="0">
                <a:solidFill>
                  <a:srgbClr val="000000"/>
                </a:solidFill>
              </a:rPr>
              <a:t>funktioniert es?</a:t>
            </a:r>
          </a:p>
          <a:p>
            <a:pPr marL="0" lvl="1" defTabSz="800100">
              <a:spcBef>
                <a:spcPts val="0"/>
              </a:spcBef>
              <a:spcAft>
                <a:spcPts val="600"/>
              </a:spcAft>
              <a:buClrTx/>
              <a:buNone/>
            </a:pPr>
            <a:r>
              <a:rPr lang="de-DE" sz="1600" b="1" dirty="0" smtClean="0">
                <a:solidFill>
                  <a:srgbClr val="000000"/>
                </a:solidFill>
              </a:rPr>
              <a:t>Wo </a:t>
            </a:r>
            <a:r>
              <a:rPr lang="de-DE" sz="1600" dirty="0" smtClean="0">
                <a:solidFill>
                  <a:srgbClr val="000000"/>
                </a:solidFill>
              </a:rPr>
              <a:t>ist die optimale Elektrodenplatzierung?</a:t>
            </a:r>
          </a:p>
          <a:p>
            <a:pPr marL="0" lvl="1" defTabSz="800100">
              <a:spcBef>
                <a:spcPts val="0"/>
              </a:spcBef>
              <a:spcAft>
                <a:spcPts val="600"/>
              </a:spcAft>
              <a:buClrTx/>
              <a:buNone/>
            </a:pPr>
            <a:r>
              <a:rPr lang="de-DE" sz="1600" b="1" dirty="0" smtClean="0">
                <a:solidFill>
                  <a:srgbClr val="000000"/>
                </a:solidFill>
              </a:rPr>
              <a:t>Wie </a:t>
            </a:r>
            <a:r>
              <a:rPr lang="de-DE" sz="1600" dirty="0" smtClean="0">
                <a:solidFill>
                  <a:srgbClr val="000000"/>
                </a:solidFill>
              </a:rPr>
              <a:t>sieht das optimale Stimulationsmuster aus?</a:t>
            </a:r>
            <a:endParaRPr lang="de-DE" sz="1600" dirty="0">
              <a:solidFill>
                <a:srgbClr val="000000"/>
              </a:solidFill>
            </a:endParaRPr>
          </a:p>
        </p:txBody>
      </p:sp>
      <p:sp>
        <p:nvSpPr>
          <p:cNvPr id="31" name="Rectangle 30"/>
          <p:cNvSpPr/>
          <p:nvPr/>
        </p:nvSpPr>
        <p:spPr bwMode="auto">
          <a:xfrm>
            <a:off x="640299" y="5683692"/>
            <a:ext cx="11080994" cy="634524"/>
          </a:xfrm>
          <a:prstGeom prst="rect">
            <a:avLst/>
          </a:prstGeom>
          <a:solidFill>
            <a:srgbClr val="006487"/>
          </a:solidFill>
          <a:ln w="9525" algn="ctr">
            <a:noFill/>
            <a:round/>
            <a:headEnd/>
            <a:tailEnd/>
          </a:ln>
          <a:effectLst/>
        </p:spPr>
        <p:txBody>
          <a:bodyPr lIns="180000" tIns="0" rIns="180000" bIns="0" anchor="ctr" anchorCtr="1"/>
          <a:lstStyle/>
          <a:p>
            <a:pPr algn="ctr" eaLnBrk="0" fontAlgn="auto" hangingPunct="0">
              <a:spcBef>
                <a:spcPts val="0"/>
              </a:spcBef>
              <a:spcAft>
                <a:spcPts val="0"/>
              </a:spcAft>
              <a:buNone/>
            </a:pPr>
            <a:r>
              <a:rPr lang="de-DE" sz="1600" b="1" kern="0" dirty="0" smtClean="0">
                <a:solidFill>
                  <a:srgbClr val="FFFFFF"/>
                </a:solidFill>
                <a:sym typeface="Wingdings" pitchFamily="2" charset="2"/>
              </a:rPr>
              <a:t>Bedarf an </a:t>
            </a:r>
            <a:r>
              <a:rPr lang="de-DE" sz="1600" b="1" kern="0" dirty="0" smtClean="0">
                <a:solidFill>
                  <a:srgbClr val="FFFFFF"/>
                </a:solidFill>
                <a:latin typeface="Arial" pitchFamily="34" charset="0"/>
                <a:sym typeface="Wingdings" pitchFamily="2" charset="2"/>
              </a:rPr>
              <a:t>innovativen bildbasierten digitalen </a:t>
            </a:r>
            <a:r>
              <a:rPr lang="de-DE" sz="1600" b="1" kern="0" dirty="0" smtClean="0">
                <a:solidFill>
                  <a:srgbClr val="FFFFFF"/>
                </a:solidFill>
                <a:sym typeface="Wingdings" pitchFamily="2" charset="2"/>
              </a:rPr>
              <a:t>Modellen</a:t>
            </a:r>
            <a:br>
              <a:rPr lang="de-DE" sz="1600" b="1" kern="0" dirty="0" smtClean="0">
                <a:solidFill>
                  <a:srgbClr val="FFFFFF"/>
                </a:solidFill>
                <a:sym typeface="Wingdings" pitchFamily="2" charset="2"/>
              </a:rPr>
            </a:br>
            <a:r>
              <a:rPr lang="de-DE" sz="1600" b="1" kern="0" dirty="0" smtClean="0">
                <a:solidFill>
                  <a:srgbClr val="FFFFFF"/>
                </a:solidFill>
                <a:sym typeface="Wingdings" pitchFamily="2" charset="2"/>
              </a:rPr>
              <a:t>für verbesserte Patientenauswahl</a:t>
            </a:r>
            <a:r>
              <a:rPr lang="de-DE" sz="1600" b="1" kern="0" dirty="0" smtClean="0">
                <a:solidFill>
                  <a:srgbClr val="FFFFFF"/>
                </a:solidFill>
                <a:latin typeface="Arial" pitchFamily="34" charset="0"/>
                <a:sym typeface="Wingdings" pitchFamily="2" charset="2"/>
              </a:rPr>
              <a:t>, CRT Planung und Führung</a:t>
            </a:r>
            <a:endParaRPr lang="de-DE" sz="1600" b="1" kern="0" dirty="0">
              <a:solidFill>
                <a:srgbClr val="FFFFFF"/>
              </a:solidFill>
              <a:latin typeface="Arial" pitchFamily="34" charset="0"/>
              <a:sym typeface="Wingdings" pitchFamily="2" charset="2"/>
            </a:endParaRPr>
          </a:p>
        </p:txBody>
      </p:sp>
      <p:pic>
        <p:nvPicPr>
          <p:cNvPr id="23" name="DCM.avi">
            <a:hlinkClick r:id="" action="ppaction://media"/>
          </p:cNvPr>
          <p:cNvPicPr>
            <a:picLocks noRot="1" noChangeAspect="1"/>
          </p:cNvPicPr>
          <p:nvPr>
            <a:videoFile r:link="rId1"/>
          </p:nvPr>
        </p:nvPicPr>
        <p:blipFill>
          <a:blip r:embed="rId6"/>
          <a:stretch>
            <a:fillRect/>
          </a:stretch>
        </p:blipFill>
        <p:spPr>
          <a:xfrm>
            <a:off x="2736235" y="1447800"/>
            <a:ext cx="1800000" cy="1800000"/>
          </a:xfrm>
          <a:prstGeom prst="rect">
            <a:avLst/>
          </a:prstGeom>
        </p:spPr>
      </p:pic>
      <p:pic>
        <p:nvPicPr>
          <p:cNvPr id="24" name="normal.avi">
            <a:hlinkClick r:id="" action="ppaction://media"/>
          </p:cNvPr>
          <p:cNvPicPr>
            <a:picLocks noRot="1" noChangeAspect="1"/>
          </p:cNvPicPr>
          <p:nvPr>
            <a:videoFile r:link="rId2"/>
          </p:nvPr>
        </p:nvPicPr>
        <p:blipFill>
          <a:blip r:embed="rId7"/>
          <a:stretch>
            <a:fillRect/>
          </a:stretch>
        </p:blipFill>
        <p:spPr>
          <a:xfrm>
            <a:off x="7662117" y="1485380"/>
            <a:ext cx="1800000" cy="180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 fill="hold"/>
                                        <p:tgtEl>
                                          <p:spTgt spid="23"/>
                                        </p:tgtEl>
                                      </p:cBhvr>
                                    </p:cmd>
                                  </p:childTnLst>
                                </p:cTn>
                              </p:par>
                              <p:par>
                                <p:cTn id="7" presetID="1" presetClass="mediacall" presetSubtype="0" fill="hold" nodeType="withEffect">
                                  <p:stCondLst>
                                    <p:cond delay="0"/>
                                  </p:stCondLst>
                                  <p:childTnLst>
                                    <p:cmd type="call" cmd="playFrom(0.0)">
                                      <p:cBhvr>
                                        <p:cTn id="8" dur="100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3"/>
                </p:tgtEl>
              </p:cMediaNode>
            </p:video>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3"/>
                                        </p:tgtEl>
                                      </p:cBhvr>
                                    </p:cmd>
                                  </p:childTnLst>
                                </p:cTn>
                              </p:par>
                            </p:childTnLst>
                          </p:cTn>
                        </p:par>
                      </p:childTnLst>
                    </p:cTn>
                  </p:par>
                </p:childTnLst>
              </p:cTn>
              <p:nextCondLst>
                <p:cond evt="onClick" delay="0">
                  <p:tgtEl>
                    <p:spTgt spid="23"/>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Kann man das Ergebnis der Behandlung vorhersagen?</a:t>
            </a:r>
            <a:br>
              <a:rPr lang="de-DE" dirty="0" smtClean="0"/>
            </a:br>
            <a:r>
              <a:rPr lang="de-DE" dirty="0" smtClean="0"/>
              <a:t>Patientenspezifische virtuelle CRT basierend auf Bildern</a:t>
            </a:r>
            <a:endParaRPr lang="de-DE" dirty="0"/>
          </a:p>
        </p:txBody>
      </p:sp>
      <p:sp>
        <p:nvSpPr>
          <p:cNvPr id="3" name="Curved Left Arrow 2"/>
          <p:cNvSpPr/>
          <p:nvPr/>
        </p:nvSpPr>
        <p:spPr bwMode="auto">
          <a:xfrm>
            <a:off x="1897186" y="2053940"/>
            <a:ext cx="8913639" cy="3688697"/>
          </a:xfrm>
          <a:prstGeom prst="curvedLeftArrow">
            <a:avLst>
              <a:gd name="adj1" fmla="val 13648"/>
              <a:gd name="adj2" fmla="val 24794"/>
              <a:gd name="adj3" fmla="val 21118"/>
            </a:avLst>
          </a:prstGeom>
          <a:solidFill>
            <a:schemeClr val="accent2">
              <a:lumMod val="60000"/>
              <a:lumOff val="4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a:lstStyle/>
          <a:p>
            <a:pPr>
              <a:defRPr/>
            </a:pPr>
            <a:endParaRPr lang="de-DE" sz="2100">
              <a:solidFill>
                <a:srgbClr val="000000"/>
              </a:solidFill>
            </a:endParaRPr>
          </a:p>
        </p:txBody>
      </p:sp>
      <p:pic>
        <p:nvPicPr>
          <p:cNvPr id="4" name="Picture 2"/>
          <p:cNvPicPr>
            <a:picLocks noChangeAspect="1" noChangeArrowheads="1"/>
          </p:cNvPicPr>
          <p:nvPr/>
        </p:nvPicPr>
        <p:blipFill>
          <a:blip r:embed="rId3" cstate="print"/>
          <a:srcRect/>
          <a:stretch>
            <a:fillRect/>
          </a:stretch>
        </p:blipFill>
        <p:spPr bwMode="auto">
          <a:xfrm>
            <a:off x="2189229" y="1379827"/>
            <a:ext cx="2813085" cy="1691151"/>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155390" y="1368347"/>
            <a:ext cx="2772823" cy="1689379"/>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8252452" y="3067192"/>
            <a:ext cx="2781014" cy="1654683"/>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6442123" y="4824587"/>
            <a:ext cx="2789206" cy="1666970"/>
          </a:xfrm>
          <a:prstGeom prst="rect">
            <a:avLst/>
          </a:prstGeom>
          <a:noFill/>
          <a:ln w="9525">
            <a:noFill/>
            <a:miter lim="800000"/>
            <a:headEnd/>
            <a:tailEnd/>
          </a:ln>
        </p:spPr>
      </p:pic>
      <p:pic>
        <p:nvPicPr>
          <p:cNvPr id="8" name="Picture 6"/>
          <p:cNvPicPr>
            <a:picLocks noChangeAspect="1" noChangeArrowheads="1"/>
          </p:cNvPicPr>
          <p:nvPr/>
        </p:nvPicPr>
        <p:blipFill>
          <a:blip r:embed="rId7" cstate="print"/>
          <a:srcRect/>
          <a:stretch>
            <a:fillRect/>
          </a:stretch>
        </p:blipFill>
        <p:spPr bwMode="auto">
          <a:xfrm>
            <a:off x="2982459" y="3588769"/>
            <a:ext cx="3376372" cy="2902788"/>
          </a:xfrm>
          <a:prstGeom prst="rect">
            <a:avLst/>
          </a:prstGeom>
          <a:noFill/>
          <a:ln w="9525">
            <a:noFill/>
            <a:miter lim="800000"/>
            <a:headEnd/>
            <a:tailEnd/>
          </a:ln>
        </p:spPr>
      </p:pic>
      <p:sp>
        <p:nvSpPr>
          <p:cNvPr id="9" name="TextBox 8"/>
          <p:cNvSpPr txBox="1"/>
          <p:nvPr/>
        </p:nvSpPr>
        <p:spPr bwMode="gray">
          <a:xfrm>
            <a:off x="2189229" y="3110734"/>
            <a:ext cx="2811600" cy="242256"/>
          </a:xfrm>
          <a:prstGeom prst="rect">
            <a:avLst/>
          </a:prstGeom>
          <a:solidFill>
            <a:srgbClr val="006487"/>
          </a:solidFill>
          <a:ln w="9525" algn="ctr">
            <a:noFill/>
            <a:round/>
            <a:headEnd/>
            <a:tailEnd/>
          </a:ln>
          <a:effectLst/>
          <a:extLs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b" anchorCtr="1"/>
          <a:lstStyle/>
          <a:p>
            <a:pPr marL="171450" indent="-171450" fontAlgn="auto">
              <a:spcBef>
                <a:spcPts val="0"/>
              </a:spcBef>
              <a:spcAft>
                <a:spcPts val="0"/>
              </a:spcAft>
            </a:pPr>
            <a:r>
              <a:rPr lang="de-DE" sz="1200" b="1" kern="0" dirty="0" smtClean="0">
                <a:solidFill>
                  <a:srgbClr val="FFFFFF"/>
                </a:solidFill>
                <a:latin typeface="Arial" pitchFamily="34" charset="0"/>
              </a:rPr>
              <a:t>1. </a:t>
            </a:r>
            <a:r>
              <a:rPr lang="de-DE" sz="1200" b="1" kern="0" dirty="0" smtClean="0">
                <a:solidFill>
                  <a:srgbClr val="FFFFFF"/>
                </a:solidFill>
              </a:rPr>
              <a:t>Patientenspezifische </a:t>
            </a:r>
            <a:r>
              <a:rPr lang="de-DE" sz="1200" b="1" kern="0" dirty="0" smtClean="0">
                <a:solidFill>
                  <a:srgbClr val="FFFFFF"/>
                </a:solidFill>
                <a:latin typeface="Arial" pitchFamily="34" charset="0"/>
              </a:rPr>
              <a:t>Anatomie</a:t>
            </a:r>
          </a:p>
        </p:txBody>
      </p:sp>
      <p:sp>
        <p:nvSpPr>
          <p:cNvPr id="10" name="TextBox 9"/>
          <p:cNvSpPr txBox="1"/>
          <p:nvPr/>
        </p:nvSpPr>
        <p:spPr bwMode="gray">
          <a:xfrm>
            <a:off x="5155390" y="3110734"/>
            <a:ext cx="2772823" cy="242255"/>
          </a:xfrm>
          <a:prstGeom prst="rect">
            <a:avLst/>
          </a:prstGeom>
          <a:solidFill>
            <a:srgbClr val="006487"/>
          </a:solidFill>
          <a:ln w="9525" algn="ctr">
            <a:noFill/>
            <a:round/>
            <a:headEnd/>
            <a:tailEnd/>
          </a:ln>
          <a:effectLst/>
          <a:extLs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b" anchorCtr="1"/>
          <a:lstStyle/>
          <a:p>
            <a:pPr marL="171450" indent="-171450" fontAlgn="auto">
              <a:spcBef>
                <a:spcPts val="0"/>
              </a:spcBef>
              <a:spcAft>
                <a:spcPts val="0"/>
              </a:spcAft>
              <a:buClr>
                <a:srgbClr val="879BAA"/>
              </a:buClr>
            </a:pPr>
            <a:r>
              <a:rPr lang="de-DE" sz="1200" b="1" kern="0" dirty="0" smtClean="0">
                <a:solidFill>
                  <a:srgbClr val="FFFFFF"/>
                </a:solidFill>
                <a:latin typeface="Arial" pitchFamily="34" charset="0"/>
              </a:rPr>
              <a:t>2. Karte der Herzmuskelfasern</a:t>
            </a:r>
          </a:p>
        </p:txBody>
      </p:sp>
      <p:sp>
        <p:nvSpPr>
          <p:cNvPr id="11" name="TextBox 10"/>
          <p:cNvSpPr txBox="1"/>
          <p:nvPr/>
        </p:nvSpPr>
        <p:spPr bwMode="gray">
          <a:xfrm>
            <a:off x="8038320" y="2752744"/>
            <a:ext cx="3202493" cy="244684"/>
          </a:xfrm>
          <a:prstGeom prst="rect">
            <a:avLst/>
          </a:prstGeom>
          <a:solidFill>
            <a:srgbClr val="006487"/>
          </a:solidFill>
          <a:ln w="9525" algn="ctr">
            <a:noFill/>
            <a:round/>
            <a:headEnd/>
            <a:tailEnd/>
          </a:ln>
          <a:effectLst/>
          <a:extLs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b" anchorCtr="1"/>
          <a:lstStyle/>
          <a:p>
            <a:pPr marL="171450" indent="-171450" algn="ctr" fontAlgn="auto">
              <a:spcBef>
                <a:spcPts val="0"/>
              </a:spcBef>
              <a:spcAft>
                <a:spcPts val="0"/>
              </a:spcAft>
              <a:buClr>
                <a:srgbClr val="879BAA"/>
              </a:buClr>
            </a:pPr>
            <a:r>
              <a:rPr lang="de-DE" sz="1200" b="1" kern="0" dirty="0" smtClean="0">
                <a:solidFill>
                  <a:srgbClr val="FFFFFF"/>
                </a:solidFill>
                <a:latin typeface="Arial" pitchFamily="34" charset="0"/>
              </a:rPr>
              <a:t>3. </a:t>
            </a:r>
            <a:r>
              <a:rPr lang="de-DE" sz="1200" b="1" kern="0" dirty="0" smtClean="0">
                <a:solidFill>
                  <a:srgbClr val="FFFFFF"/>
                </a:solidFill>
              </a:rPr>
              <a:t>Patientenspezifische Elektrophysiologie</a:t>
            </a:r>
            <a:endParaRPr lang="de-DE" sz="1200" b="1" kern="0" dirty="0" smtClean="0">
              <a:solidFill>
                <a:srgbClr val="FFFFFF"/>
              </a:solidFill>
              <a:latin typeface="Arial" pitchFamily="34" charset="0"/>
            </a:endParaRPr>
          </a:p>
        </p:txBody>
      </p:sp>
      <p:sp>
        <p:nvSpPr>
          <p:cNvPr id="12" name="TextBox 11"/>
          <p:cNvSpPr txBox="1"/>
          <p:nvPr/>
        </p:nvSpPr>
        <p:spPr bwMode="gray">
          <a:xfrm>
            <a:off x="9296556" y="5407572"/>
            <a:ext cx="1944258" cy="472233"/>
          </a:xfrm>
          <a:prstGeom prst="rect">
            <a:avLst/>
          </a:prstGeom>
          <a:solidFill>
            <a:srgbClr val="006487"/>
          </a:solidFill>
          <a:ln w="9525" algn="ctr">
            <a:noFill/>
            <a:round/>
            <a:headEnd/>
            <a:tailEnd/>
          </a:ln>
          <a:effectLst/>
          <a:extLs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nchorCtr="1"/>
          <a:lstStyle/>
          <a:p>
            <a:pPr marL="171450" indent="-171450" fontAlgn="auto">
              <a:spcBef>
                <a:spcPts val="0"/>
              </a:spcBef>
              <a:spcAft>
                <a:spcPts val="0"/>
              </a:spcAft>
              <a:buClr>
                <a:srgbClr val="879BAA"/>
              </a:buClr>
            </a:pPr>
            <a:r>
              <a:rPr lang="de-DE" sz="1200" b="1" kern="0" dirty="0" smtClean="0">
                <a:solidFill>
                  <a:srgbClr val="FFFFFF"/>
                </a:solidFill>
                <a:latin typeface="Arial" pitchFamily="34" charset="0"/>
              </a:rPr>
              <a:t>4. Patientenspezifische Elektromechanik</a:t>
            </a:r>
          </a:p>
        </p:txBody>
      </p:sp>
      <p:sp>
        <p:nvSpPr>
          <p:cNvPr id="13" name="TextBox 12"/>
          <p:cNvSpPr txBox="1"/>
          <p:nvPr/>
        </p:nvSpPr>
        <p:spPr bwMode="gray">
          <a:xfrm>
            <a:off x="1080655" y="3579132"/>
            <a:ext cx="1834673" cy="480250"/>
          </a:xfrm>
          <a:prstGeom prst="rect">
            <a:avLst/>
          </a:prstGeom>
          <a:solidFill>
            <a:srgbClr val="006487"/>
          </a:solidFill>
          <a:ln w="9525" algn="ctr">
            <a:noFill/>
            <a:round/>
            <a:headEnd/>
            <a:tailEnd/>
          </a:ln>
          <a:effectLst/>
          <a:extLst>
            <a:ext uri="{91240B29-F687-4F45-9708-019B960494DF}">
              <a14:hiddenLine xmlns:a14="http://schemas.microsoft.com/office/drawing/2010/main" w="12700" algn="ctr">
                <a:solidFill>
                  <a:srgbClr val="000000"/>
                </a:solidFill>
                <a:miter lim="800000"/>
                <a:headEnd/>
                <a:tailEnd/>
              </a14:hiddenLine>
            </a:ext>
          </a:extLst>
        </p:spPr>
        <p:txBody>
          <a:bodyPr lIns="36000" tIns="36000" rIns="36000" bIns="36000" anchor="ctr" anchorCtr="1"/>
          <a:lstStyle/>
          <a:p>
            <a:pPr marL="179388" indent="-179388" fontAlgn="auto">
              <a:spcBef>
                <a:spcPts val="0"/>
              </a:spcBef>
              <a:spcAft>
                <a:spcPts val="0"/>
              </a:spcAft>
              <a:buClr>
                <a:schemeClr val="bg1"/>
              </a:buClr>
              <a:buFont typeface="+mj-lt"/>
              <a:buAutoNum type="arabicPeriod" startAt="5"/>
            </a:pPr>
            <a:r>
              <a:rPr lang="de-DE" sz="1200" b="1" kern="0" dirty="0" smtClean="0">
                <a:solidFill>
                  <a:srgbClr val="FFFFFF"/>
                </a:solidFill>
                <a:latin typeface="Arial" pitchFamily="34" charset="0"/>
              </a:rPr>
              <a:t>Virtuelle CRT und Patientenauswahl</a:t>
            </a:r>
          </a:p>
        </p:txBody>
      </p:sp>
      <p:sp>
        <p:nvSpPr>
          <p:cNvPr id="14" name="TextBox 13"/>
          <p:cNvSpPr txBox="1"/>
          <p:nvPr/>
        </p:nvSpPr>
        <p:spPr>
          <a:xfrm rot="16200000">
            <a:off x="1576177" y="5014973"/>
            <a:ext cx="1540807" cy="707886"/>
          </a:xfrm>
          <a:prstGeom prst="rect">
            <a:avLst/>
          </a:prstGeom>
          <a:solidFill>
            <a:srgbClr val="FFFFFF">
              <a:alpha val="40000"/>
            </a:srgbClr>
          </a:solidFill>
        </p:spPr>
        <p:txBody>
          <a:bodyPr wrap="none" rtlCol="0">
            <a:spAutoFit/>
          </a:bodyPr>
          <a:lstStyle/>
          <a:p>
            <a:pPr algn="ctr">
              <a:buNone/>
            </a:pPr>
            <a:r>
              <a:rPr lang="de-DE" sz="1600" dirty="0" smtClean="0">
                <a:solidFill>
                  <a:schemeClr val="tx1"/>
                </a:solidFill>
              </a:rPr>
              <a:t>Zielgerichteter </a:t>
            </a:r>
          </a:p>
          <a:p>
            <a:pPr algn="ctr">
              <a:buNone/>
            </a:pPr>
            <a:r>
              <a:rPr lang="de-DE" sz="1600" dirty="0" smtClean="0">
                <a:solidFill>
                  <a:schemeClr val="tx1"/>
                </a:solidFill>
              </a:rPr>
              <a:t>Eingriff</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t>Schritt 1: Personalisierung der Anatomie</a:t>
            </a:r>
            <a:endParaRPr lang="de-DE" dirty="0"/>
          </a:p>
        </p:txBody>
      </p:sp>
      <p:pic>
        <p:nvPicPr>
          <p:cNvPr id="6" name="SieGEN_01_segmentation.wmv">
            <a:hlinkClick r:id="" action="ppaction://media"/>
          </p:cNvPr>
          <p:cNvPicPr>
            <a:picLocks noRot="1" noChangeAspect="1"/>
          </p:cNvPicPr>
          <p:nvPr>
            <a:videoFile r:link="rId1"/>
          </p:nvPr>
        </p:nvPicPr>
        <p:blipFill>
          <a:blip r:embed="rId4"/>
          <a:stretch>
            <a:fillRect/>
          </a:stretch>
        </p:blipFill>
        <p:spPr>
          <a:xfrm>
            <a:off x="5567535" y="1523066"/>
            <a:ext cx="6148215" cy="4654800"/>
          </a:xfrm>
          <a:prstGeom prst="rect">
            <a:avLst/>
          </a:prstGeom>
        </p:spPr>
      </p:pic>
      <p:sp>
        <p:nvSpPr>
          <p:cNvPr id="12" name="TextBox 11"/>
          <p:cNvSpPr txBox="1"/>
          <p:nvPr/>
        </p:nvSpPr>
        <p:spPr bwMode="gray">
          <a:xfrm>
            <a:off x="631001" y="6094736"/>
            <a:ext cx="22073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0" tIns="0" rIns="0" bIns="0" rtlCol="0" anchor="t">
            <a:spAutoFit/>
          </a:bodyPr>
          <a:lstStyle/>
          <a:p>
            <a:pPr algn="l">
              <a:lnSpc>
                <a:spcPct val="100000"/>
              </a:lnSpc>
              <a:buClr>
                <a:srgbClr val="879BAA"/>
              </a:buClr>
            </a:pPr>
            <a:r>
              <a:rPr lang="de-DE" sz="1000" dirty="0" smtClean="0">
                <a:solidFill>
                  <a:schemeClr val="bg1"/>
                </a:solidFill>
                <a:cs typeface="Arial" charset="0"/>
              </a:rPr>
              <a:t>Data </a:t>
            </a:r>
            <a:r>
              <a:rPr lang="de-DE" sz="1000" dirty="0" err="1" smtClean="0">
                <a:solidFill>
                  <a:schemeClr val="bg1"/>
                </a:solidFill>
                <a:cs typeface="Arial" charset="0"/>
              </a:rPr>
              <a:t>Courtesy</a:t>
            </a:r>
            <a:r>
              <a:rPr lang="de-DE" sz="1000" dirty="0" smtClean="0">
                <a:solidFill>
                  <a:schemeClr val="bg1"/>
                </a:solidFill>
                <a:cs typeface="Arial" charset="0"/>
              </a:rPr>
              <a:t> </a:t>
            </a:r>
            <a:r>
              <a:rPr lang="de-DE" sz="1000" dirty="0" err="1" smtClean="0">
                <a:solidFill>
                  <a:schemeClr val="bg1"/>
                </a:solidFill>
                <a:cs typeface="Arial" charset="0"/>
              </a:rPr>
              <a:t>of</a:t>
            </a:r>
            <a:r>
              <a:rPr lang="de-DE" sz="1000" dirty="0" smtClean="0">
                <a:solidFill>
                  <a:schemeClr val="bg1"/>
                </a:solidFill>
                <a:cs typeface="Arial" charset="0"/>
              </a:rPr>
              <a:t> University Heidelberg</a:t>
            </a:r>
          </a:p>
        </p:txBody>
      </p:sp>
      <p:sp>
        <p:nvSpPr>
          <p:cNvPr id="14" name="Rectangle 13"/>
          <p:cNvSpPr/>
          <p:nvPr/>
        </p:nvSpPr>
        <p:spPr>
          <a:xfrm>
            <a:off x="520161" y="1828800"/>
            <a:ext cx="6099175" cy="369332"/>
          </a:xfrm>
          <a:prstGeom prst="rect">
            <a:avLst/>
          </a:prstGeom>
        </p:spPr>
        <p:txBody>
          <a:bodyPr>
            <a:spAutoFit/>
          </a:bodyPr>
          <a:lstStyle/>
          <a:p>
            <a:pPr marL="179388" indent="-179388">
              <a:buFont typeface="Arial" pitchFamily="34" charset="0"/>
              <a:buChar char="•"/>
            </a:pPr>
            <a:r>
              <a:rPr lang="de-DE" dirty="0" smtClean="0">
                <a:solidFill>
                  <a:schemeClr val="bg1"/>
                </a:solidFill>
              </a:rPr>
              <a:t>Segmentierung der Herzkammer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DT_CUSTOMER" val="Siemens_I_2013_16x9"/>
  <p:tag name="CDT_CUSTOMER_NAME" val="Siemens AG, Industry Sector"/>
  <p:tag name="CDT_VERSION" val="4.1.2.0"/>
  <p:tag name="CDT_CREATORVERSION" val="4.1.2.0"/>
  <p:tag name="CDT_TEMPLATEVERSION" val="2.0.0"/>
  <p:tag name="CDT_LANGUAGE" val="1033"/>
  <p:tag name="CDT_FONTSET" val="Arial"/>
</p:tagLst>
</file>

<file path=ppt/tags/tag1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DELETE_ONEVENT_NEWPRES" val="False"/>
  <p:tag name="CDT_PROT" val="2"/>
  <p:tag name="CDT_PROT_TOP" val="295,7487"/>
  <p:tag name="CDT_PROT_LEFT" val="26,62496"/>
  <p:tag name="CDT_PROT_WIDTH" val="933,8749"/>
  <p:tag name="CDT_PROT_HEIGHT" val="30,95134"/>
</p:tagLst>
</file>

<file path=ppt/tags/tag10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0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PROT" val="3"/>
  <p:tag name="CDT_PROT_TOP" val="0"/>
  <p:tag name="CDT_PROT_LEFT" val="49,37504"/>
  <p:tag name="CDT_PROT_WIDTH" val="136,063"/>
  <p:tag name="CDT_PROT_HEIGHT" val="76,20732"/>
</p:tagLst>
</file>

<file path=ppt/tags/tag1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10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PROT" val="3"/>
  <p:tag name="CDT_PROT_TOP" val="111,25"/>
  <p:tag name="CDT_PROT_LEFT" val="366,85"/>
  <p:tag name="CDT_PROT_WIDTH" val="593,65"/>
  <p:tag name="CDT_PROT_HEIGHT" val="374,25"/>
  <p:tag name="CDT_DELETE_ONEVENT_NEWPRES" val="False"/>
</p:tagLst>
</file>

<file path=ppt/tags/tag10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110.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big bar down)"/>
  <p:tag name="CDT_LAYOUT_TYPE" val="1"/>
  <p:tag name="CDT_ORIGINAL_DESIGNS_NAME" val="Siemens 2013 – 16:9"/>
  <p:tag name="CDT_ORIGINAL_MASTERS_NAME" val="Title (big bar down)"/>
  <p:tag name="CDT_ORIGINAL_LAYOUT_TYPE" val="1"/>
</p:tagLst>
</file>

<file path=ppt/tags/tag111.xml><?xml version="1.0" encoding="utf-8"?>
<p:tagLst xmlns:a="http://schemas.openxmlformats.org/drawingml/2006/main" xmlns:r="http://schemas.openxmlformats.org/officeDocument/2006/relationships" xmlns:p="http://schemas.openxmlformats.org/presentationml/2006/main">
  <p:tag name="CDT_SLIDE_NAME_ENG" val="Contact slide"/>
  <p:tag name="CDT_SLIDE_NAME_FRE" val="Contact slide"/>
  <p:tag name="CDT_SLIDE_NAME_GER" val="Kontaktfolie"/>
  <p:tag name="CDT_SLIDE_NAME_SPA" val="Contact slide"/>
  <p:tag name="CDT_SLIDE_NAME_ITA" val="Contact slide"/>
  <p:tag name="CDT_DEFAULT_SLIDE" val="True"/>
  <p:tag name="CDT_INTERSECT_SLIDE" val="False"/>
  <p:tag name="CDT_NAVBARONTHISSLIDE" val="True"/>
  <p:tag name="CDT_DESIGNS_NAME" val="Siemens 2013 – 16:9"/>
  <p:tag name="CDT_MASTERS_NAME" val="Image + Index/Contact"/>
  <p:tag name="CDT_LAYOUT_TYPE" val="32"/>
  <p:tag name="CDT_ORIGINAL_DESIGNS_NAME" val="Siemens 2013 – 16:9"/>
  <p:tag name="CDT_ORIGINAL_MASTERS_NAME" val="Image + Index/Contact"/>
  <p:tag name="CDT_ORIGINAL_LAYOUT_TYPE" val="32"/>
</p:tagLst>
</file>

<file path=ppt/tags/tag112.xml><?xml version="1.0" encoding="utf-8"?>
<p:tagLst xmlns:a="http://schemas.openxmlformats.org/drawingml/2006/main" xmlns:r="http://schemas.openxmlformats.org/officeDocument/2006/relationships" xmlns:p="http://schemas.openxmlformats.org/presentationml/2006/main">
  <p:tag name="CDT_AUTODIALOG" val="4"/>
  <p:tag name="CDT_DELETE_ONEVENT_NEWPRES" val="False"/>
  <p:tag name="CDT_TARGETSHAPE_NEW" val="12"/>
  <p:tag name="CDT_PROT" val="3"/>
  <p:tag name="CDT_PROT_TOP" val="111,25"/>
  <p:tag name="CDT_PROT_LEFT" val="366,8501"/>
  <p:tag name="CDT_PROT_WIDTH" val="593,6499"/>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CDT_TARGETSHAPE_NEW" val="18"/>
  <p:tag name="CDT_PROT" val="3"/>
  <p:tag name="CDT_PROT_TOP" val="0"/>
  <p:tag name="CDT_PROT_LEFT" val="0"/>
  <p:tag name="CDT_PROT_WIDTH" val="960,5"/>
  <p:tag name="CDT_PROT_HEIGHT" val="99,87504"/>
</p:tagLst>
</file>

<file path=ppt/tags/tag11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4"/>
  <p:tag name="CDT_PROT" val="3"/>
  <p:tag name="CDT_PROT_TOP" val="440,6257"/>
  <p:tag name="CDT_PROT_LEFT" val="366,5"/>
  <p:tag name="CDT_PROT_WIDTH" val="594"/>
  <p:tag name="CDT_PROT_HEIGHT" val="44,87433"/>
</p:tagLst>
</file>

<file path=ppt/tags/tag11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10"/>
  <p:tag name="CDT_PROT" val="3"/>
  <p:tag name="CDT_PROT_TOP" val="485,5"/>
  <p:tag name="CDT_PROT_LEFT" val="960,5"/>
  <p:tag name="CDT_PROT_WIDTH" val="0,1250394"/>
  <p:tag name="CDT_PROT_HEIGHT" val="0,1667717"/>
</p:tagLst>
</file>

<file path=ppt/tags/tag11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DELETE_ONEVENT_NEWPRES" val="False"/>
  <p:tag name="CDT_EXTCOL" val="True"/>
  <p:tag name="CDT_COLTX_NEW" val="25"/>
  <p:tag name="CDT_TARGETSHAPE_NEW" val="10"/>
  <p:tag name="CDT_PROT" val="3"/>
  <p:tag name="CDT_PROT_TOP" val="485,5"/>
  <p:tag name="CDT_PROT_LEFT" val="960,5"/>
  <p:tag name="CDT_PROT_WIDTH" val="0,1250394"/>
  <p:tag name="CDT_PROT_HEIGHT" val="0,1250394"/>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PROT" val="3"/>
  <p:tag name="CDT_PROT_TOP" val="0"/>
  <p:tag name="CDT_PROT_LEFT" val="0"/>
  <p:tag name="CDT_PROT_WIDTH" val="960,5"/>
  <p:tag name="CDT_PROT_HEIGHT" val="99,87504"/>
  <p:tag name="CDT_DELETE_ONEVENT_NEWPRES" val="False"/>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3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3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3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3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PROT" val="4"/>
  <p:tag name="CDT_PROT_TOP" val="337,575"/>
  <p:tag name="CDT_PROT_LEFT" val="26,62504"/>
  <p:tag name="CDT_PROT_WIDTH" val="933,8749"/>
  <p:tag name="CDT_PROT_HEIGHT" val="68,50504"/>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7"/>
  <p:tag name="CDT_COLFF_NEW" val="17"/>
  <p:tag name="CDT_EXTCOL" val="True"/>
  <p:tag name="CDT_COLTX_NEW" val="18"/>
  <p:tag name="CDT_DELETE_ONEVENT_NEWPRES" val="False"/>
  <p:tag name="CDT_PROT" val="2"/>
  <p:tag name="CDT_PROT_TOP" val="406,08"/>
  <p:tag name="CDT_PROT_LEFT" val="26,62504"/>
  <p:tag name="CDT_PROT_WIDTH" val="933,8749"/>
  <p:tag name="CDT_PROT_HEIGHT" val="30,95134"/>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PROT" val="3"/>
  <p:tag name="CDT_PROT_TOP" val="0"/>
  <p:tag name="CDT_PROT_LEFT" val="809,1249"/>
  <p:tag name="CDT_PROT_WIDTH" val="113,375"/>
  <p:tag name="CDT_PROT_HEIGHT" val="63,37504"/>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PROT" val="3"/>
  <p:tag name="CDT_PROT_TOP" val="111,25"/>
  <p:tag name="CDT_PROT_LEFT" val="366,85"/>
  <p:tag name="CDT_PROT_WIDTH" val="593,65"/>
  <p:tag name="CDT_PROT_HEIGHT" val="374,25"/>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1.xml><?xml version="1.0" encoding="utf-8"?>
<p:tagLst xmlns:a="http://schemas.openxmlformats.org/drawingml/2006/main" xmlns:r="http://schemas.openxmlformats.org/officeDocument/2006/relationships" xmlns:p="http://schemas.openxmlformats.org/presentationml/2006/main">
  <p:tag name="CDT_AUTODIALOG" val="2"/>
  <p:tag name="CDT_TARGETSHAPE_NEW" val="13"/>
  <p:tag name="CDT_DELETE_ONEVENT_NEWPRES" val="False"/>
  <p:tag name="CDT_PROT" val="2"/>
  <p:tag name="CDT_PROT_TOP" val="111,25"/>
  <p:tag name="CDT_PROT_LEFT" val="0"/>
  <p:tag name="CDT_PROT_WIDTH" val="355,51"/>
  <p:tag name="CDT_PROT_HEIGHT" val="374,25"/>
</p:tagLst>
</file>

<file path=ppt/tags/tag42.xml><?xml version="1.0" encoding="utf-8"?>
<p:tagLst xmlns:a="http://schemas.openxmlformats.org/drawingml/2006/main" xmlns:r="http://schemas.openxmlformats.org/officeDocument/2006/relationships" xmlns:p="http://schemas.openxmlformats.org/presentationml/2006/main">
  <p:tag name="CDT_DELETE_ONEVENT_NEWPRES" val="True"/>
</p:tagLst>
</file>

<file path=ppt/tags/tag4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PROT" val="3"/>
  <p:tag name="CDT_PROT_TOP" val="0"/>
  <p:tag name="CDT_PROT_LEFT" val="809,1142"/>
  <p:tag name="CDT_PROT_WIDTH" val="113,3858"/>
  <p:tag name="CDT_PROT_HEIGHT" val="63,50622"/>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6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PROT" val="3"/>
  <p:tag name="CDT_PROT_TOP" val="0"/>
  <p:tag name="CDT_PROT_LEFT" val="0"/>
  <p:tag name="CDT_PROT_WIDTH" val="960,5"/>
  <p:tag name="CDT_PROT_HEIGHT" val="99,87504"/>
  <p:tag name="CDT_DELETE_ONEVENT_NEWPRES" val="False"/>
</p:tagLst>
</file>

<file path=ppt/tags/tag6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PROT" val="3"/>
  <p:tag name="CDT_PROT_TOP" val="0"/>
  <p:tag name="CDT_PROT_LEFT" val="809,1142"/>
  <p:tag name="CDT_PROT_WIDTH" val="113,3858"/>
  <p:tag name="CDT_PROT_HEIGHT" val="63,50622"/>
</p:tagLst>
</file>

<file path=ppt/tags/tag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7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71.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7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73.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7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7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7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7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7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7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8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8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8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8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8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8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8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8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8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8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9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9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9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9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9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9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9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09,3588-378,2697-181,5-317,4803"/>
  <p:tag name="CDT_MASTERSHAPE4" val="12:303,9999-49,37504-181,5-317,4803"/>
  <p:tag name="CDT_MASTERSHAPE5" val="15:304-378,2697-181,5-317,4803"/>
  <p:tag name="CDT_MASTERSHAPE6" val="10:111,25-820,4528-374,25-102,0472"/>
</p:tagLst>
</file>

<file path=ppt/tags/tag9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2:0-0-0-0"/>
  <p:tag name="CDT_MASTERSHAPE11" val="3:0-0-0-0"/>
  <p:tag name="CDT_MASTERSHAPE12" val="4:0-0-0-0"/>
  <p:tag name="CDT_MASTERSHAPE13" val="5:0-0-0-0"/>
  <p:tag name="CDT_MASTERSHAPE14" val="6:0-0-0-0"/>
  <p:tag name="CDT_MASTERSHAPE15" val="8:0-0-0-0"/>
  <p:tag name="CDT_MASTERSHAPE16" val="21:0-0-0-0"/>
  <p:tag name="CDT_MASTERSHAPE17" val="22:0-0-0-0"/>
  <p:tag name="CDT_MASTERSHAPE18" val="23:0-0-0-0"/>
  <p:tag name="CDT_MASTERSHAPE19" val="24:0-0-0-0"/>
  <p:tag name="CDT_MASTERSHAPE20" val="25:0-0-0-0"/>
  <p:tag name="CDT_MASTERSHAPE21" val="26:0-0-0-0"/>
  <p:tag name="CDT_MASTERSHAPE22" val="27:0-0-0-0"/>
  <p:tag name="CDT_MASTERSHAPE23" val="28:0-0-0-0"/>
  <p:tag name="CDT_MASTERSHAPE24" val="29:0-0-0-0"/>
  <p:tag name="CDT_MASTERSHAPE25" val="30:0-0-0-0"/>
  <p:tag name="CDT_MASTERSHAPE26" val="31:0-0-0-0"/>
  <p:tag name="CDT_MASTERSHAPE27" val="3072:0-0-0-0"/>
  <p:tag name="CDT_MASTERSHAPE28" val="3073:0-0-0-0"/>
  <p:tag name="CDT_MASTERSHAPE29" val="3074:0-0-0-0"/>
  <p:tag name="CDT_MASTERSHAPE30" val="3075:0-0-0-0"/>
  <p:tag name="CDT_MASTERSHAPE31" val="3076:0-0-0-0"/>
  <p:tag name="CDT_MASTERSHAPE32" val="3077:0-0-0-0"/>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7"/>
  <p:tag name="CDT_COLFF_NEW" val="17"/>
  <p:tag name="CDT_EXTCOL" val="True"/>
  <p:tag name="CDT_COLTX_NEW" val="18"/>
  <p:tag name="CDT_TARGETSHAPE_NEW" val="3"/>
  <p:tag name="CDT_PROT" val="5"/>
  <p:tag name="CDT_PROT_TOP" val="326,7"/>
  <p:tag name="CDT_PROT_LEFT" val="26,62496"/>
  <p:tag name="CDT_PROT_WIDTH" val="933,8749"/>
  <p:tag name="CDT_PROT_HEIGHT" val="68,50504"/>
  <p:tag name="CDT_DELETE_ONEVENT_NEWPRES" val="False"/>
</p:tagLst>
</file>

<file path=ppt/theme/theme1.xml><?xml version="1.0" encoding="utf-8"?>
<a:theme xmlns:a="http://schemas.openxmlformats.org/drawingml/2006/main" name="Siemens 2013 – 16:9">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641946"/>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b="1" dirty="0" err="1"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spAutoFit/>
      </a:bodyPr>
      <a:lstStyle>
        <a:defPPr>
          <a:lnSpc>
            <a:spcPct val="110000"/>
          </a:lnSpc>
          <a:spcBef>
            <a:spcPts val="0"/>
          </a:spcBef>
          <a:defRPr sz="1200" dirty="0" err="1" smtClean="0">
            <a:solidFill>
              <a:schemeClr val="tx1"/>
            </a:solidFill>
          </a:defRPr>
        </a:defPPr>
      </a:lstStyle>
    </a:txDef>
  </a:objectDefaults>
  <a:extraClrSchemeLst/>
</a:theme>
</file>

<file path=ppt/theme/theme2.xml><?xml version="1.0" encoding="utf-8"?>
<a:theme xmlns:a="http://schemas.openxmlformats.org/drawingml/2006/main" name="2_Siemens 2013 – 16:9">
  <a:themeElements>
    <a:clrScheme name="Siemens AG">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6487"/>
      </a:accent5>
      <a:accent6>
        <a:srgbClr val="647D2D"/>
      </a:accent6>
      <a:hlink>
        <a:srgbClr val="EB780A"/>
      </a:hlink>
      <a:folHlink>
        <a:srgbClr val="641946"/>
      </a:folHlink>
    </a:clrScheme>
    <a:fontScheme name="Siemens PPT 2007 DEU">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b="1" dirty="0" err="1" smtClean="0">
            <a:solidFill>
              <a:schemeClr val="tx1"/>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0" tIns="0" rIns="0" bIns="0" rtlCol="0">
        <a:spAutoFit/>
      </a:bodyPr>
      <a:lstStyle>
        <a:defPPr>
          <a:lnSpc>
            <a:spcPct val="110000"/>
          </a:lnSpc>
          <a:spcBef>
            <a:spcPts val="0"/>
          </a:spcBef>
          <a:defRPr sz="1200" dirty="0" err="1" smtClean="0">
            <a:solidFill>
              <a:schemeClr val="tx1"/>
            </a:solidFill>
          </a:defRPr>
        </a:defPPr>
      </a:lstStyle>
    </a:tx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Two rows</Name>
  <PpLayout>32</PpLayout>
  <Index>13</Index>
</p4ppTags>
</file>

<file path=customXml/item10.xml><?xml version="1.0" encoding="utf-8"?>
<p4ppTags>
  <Name>Chapter title (big bar up)</Name>
  <PpLayout>1</PpLayout>
  <Index>6</Index>
</p4ppTags>
</file>

<file path=customXml/item11.xml><?xml version="1.0" encoding="utf-8"?>
<p4ppTags>
  <Name>Title (big bar down)</Name>
  <PpLayout>1</PpLayout>
  <Index>1</Index>
</p4ppTags>
</file>

<file path=customXml/item12.xml><?xml version="1.0" encoding="utf-8"?>
<p4ppTags>
  <Name>One object (large)</Name>
  <PpLayout>16</PpLayout>
  <Index>10</Index>
</p4ppTags>
</file>

<file path=customXml/item13.xml><?xml version="1.0" encoding="utf-8"?>
<p4ppTags/>
</file>

<file path=customXml/item14.xml><?xml version="1.0" encoding="utf-8"?>
<p4ppTags>
  <Name>Three columns</Name>
  <PpLayout>32</PpLayout>
  <Index>14</Index>
</p4ppTags>
</file>

<file path=customXml/item15.xml><?xml version="1.0" encoding="utf-8"?>
<p:properties xmlns:p="http://schemas.microsoft.com/office/2006/metadata/properties" xmlns:xsi="http://www.w3.org/2001/XMLSchema-instance">
  <documentManagement/>
</p:properties>
</file>

<file path=customXml/item16.xml><?xml version="1.0" encoding="utf-8"?>
<p4ppTags>
  <Name>Title (big bar up)</Name>
  <PpLayout>1</PpLayout>
  <Index>2</Index>
</p4ppTags>
</file>

<file path=customXml/item17.xml><?xml version="1.0" encoding="utf-8"?>
<p4ppTags>
  <Name>Two columns</Name>
  <PpLayout>29</PpLayout>
  <Index>12</Index>
</p4ppTags>
</file>

<file path=customXml/item18.xml><?xml version="1.0" encoding="utf-8"?>
<p4ppTags>
  <Name>Three columns</Name>
  <PpLayout>32</PpLayout>
  <Index>14</Index>
</p4ppTags>
</file>

<file path=customXml/item19.xml><?xml version="1.0" encoding="utf-8"?>
<p4ppTags>
  <Name>Two rows</Name>
  <PpLayout>32</PpLayout>
  <Index>13</Index>
</p4ppTags>
</file>

<file path=customXml/item2.xml><?xml version="1.0" encoding="utf-8"?>
<p4ppTags>
  <Name>One object (large)</Name>
  <PpLayout>16</PpLayout>
  <Index>10</Index>
</p4ppTags>
</file>

<file path=customXml/item20.xml><?xml version="1.0" encoding="utf-8"?>
<p4ppTags>
  <Name>Title (big bar down)</Name>
  <PpLayout>1</PpLayout>
  <Index>1</Index>
</p4ppTags>
</file>

<file path=customXml/item21.xml><?xml version="1.0" encoding="utf-8"?>
<p4ppTags>
  <Name>Two columns</Name>
  <PpLayout>29</PpLayout>
  <Index>12</Index>
</p4ppTags>
</file>

<file path=customXml/item22.xml><?xml version="1.0" encoding="utf-8"?>
<p4ppTags>
  <Name>Four objects</Name>
  <PpLayout>24</PpLayout>
  <Index>15</Index>
</p4ppTags>
</file>

<file path=customXml/item23.xml><?xml version="1.0" encoding="utf-8"?>
<p4ppTags>
  <Name>Free Content</Name>
  <PpLayout>11</PpLayout>
  <Index>9</Index>
</p4ppTags>
</file>

<file path=customXml/item24.xml><?xml version="1.0" encoding="utf-8"?>
<p4ppTags>
  <Name>Four objects</Name>
  <PpLayout>24</PpLayout>
  <Index>15</Index>
</p4ppTags>
</file>

<file path=customXml/item25.xml><?xml version="1.0" encoding="utf-8"?>
<ct:contentTypeSchema xmlns:ct="http://schemas.microsoft.com/office/2006/metadata/contentType" xmlns:ma="http://schemas.microsoft.com/office/2006/metadata/properties/metaAttributes" ct:_="" ma:_="" ma:contentTypeName="Document" ma:contentTypeID="0x0101003F806CAADD86F54D8981D41F779D1E2B" ma:contentTypeVersion="0" ma:contentTypeDescription="Create a new document." ma:contentTypeScope="" ma:versionID="a764254b5b3a6b3f896aac41179d1b94">
  <xsd:schema xmlns:xsd="http://www.w3.org/2001/XMLSchema" xmlns:p="http://schemas.microsoft.com/office/2006/metadata/properties" targetNamespace="http://schemas.microsoft.com/office/2006/metadata/properties" ma:root="true" ma:fieldsID="f4d196f5c675f743c82a55ad494504e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6.xml><?xml version="1.0" encoding="utf-8"?>
<p4ppTags>
  <Name>Image + Index/Contact</Name>
  <PpLayout>32</PpLayout>
  <Index>7</Index>
</p4ppTags>
</file>

<file path=customXml/item27.xml><?xml version="1.0" encoding="utf-8"?>
<p4ppTags>
  <Name>One object (large)</Name>
  <PpLayout>16</PpLayout>
  <Index>10</Index>
</p4ppTags>
</file>

<file path=customXml/item28.xml><?xml version="1.0" encoding="utf-8"?>
<p4ppTags>
  <Name>Title (big bar down)</Name>
  <PpLayout>1</PpLayout>
  <Index>1</Index>
</p4ppTags>
</file>

<file path=customXml/item29.xml><?xml version="1.0" encoding="utf-8"?>
<p4ppTags>
  <Name>One object (large)</Name>
  <PpLayout>16</PpLayout>
  <Index>10</Index>
</p4ppTags>
</file>

<file path=customXml/item3.xml><?xml version="1.0" encoding="utf-8"?>
<p4ppTags>
  <Name>Free Content</Name>
  <PpLayout>11</PpLayout>
  <Index>9</Index>
</p4ppTags>
</file>

<file path=customXml/item4.xml><?xml version="1.0" encoding="utf-8"?>
<p4ppTags>
  <Name>Image + Index/Contact</Name>
  <PpLayout>32</PpLayout>
  <Index>7</Index>
</p4ppTags>
</file>

<file path=customXml/item5.xml><?xml version="1.0" encoding="utf-8"?>
<p4ppTags>
  <Name>Text + Index</Name>
  <PpLayout>32</PpLayout>
  <Index>8</Index>
</p4ppTags>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p4ppTags>
  <Name>Image + Index/Contact</Name>
  <PpLayout>32</PpLayout>
  <Index>7</Index>
</p4ppTags>
</file>

<file path=customXml/item8.xml><?xml version="1.0" encoding="utf-8"?>
<p4ppTags>
  <Name>Free Content</Name>
  <PpLayout>11</PpLayout>
  <Index>9</Index>
</p4ppTags>
</file>

<file path=customXml/item9.xml><?xml version="1.0" encoding="utf-8"?>
<p4ppTags>
  <Name>Title fullscreen (big bar down)</Name>
  <PpLayout>1</PpLayout>
  <Index>3</Index>
</p4ppTags>
</file>

<file path=customXml/itemProps1.xml><?xml version="1.0" encoding="utf-8"?>
<ds:datastoreItem xmlns:ds="http://schemas.openxmlformats.org/officeDocument/2006/customXml" ds:itemID="{7656AB7B-5784-4A28-8227-1AFFB25F8DA7}">
  <ds:schemaRefs/>
</ds:datastoreItem>
</file>

<file path=customXml/itemProps10.xml><?xml version="1.0" encoding="utf-8"?>
<ds:datastoreItem xmlns:ds="http://schemas.openxmlformats.org/officeDocument/2006/customXml" ds:itemID="{F0D32D62-F16D-41E9-A11D-FC8705C261B2}">
  <ds:schemaRefs/>
</ds:datastoreItem>
</file>

<file path=customXml/itemProps11.xml><?xml version="1.0" encoding="utf-8"?>
<ds:datastoreItem xmlns:ds="http://schemas.openxmlformats.org/officeDocument/2006/customXml" ds:itemID="{A38A7575-AFC7-4210-AFE3-7F282110E0EB}">
  <ds:schemaRefs/>
</ds:datastoreItem>
</file>

<file path=customXml/itemProps12.xml><?xml version="1.0" encoding="utf-8"?>
<ds:datastoreItem xmlns:ds="http://schemas.openxmlformats.org/officeDocument/2006/customXml" ds:itemID="{6FD687BF-C4C2-4DFD-89E8-F9E3E7ECA996}">
  <ds:schemaRefs/>
</ds:datastoreItem>
</file>

<file path=customXml/itemProps13.xml><?xml version="1.0" encoding="utf-8"?>
<ds:datastoreItem xmlns:ds="http://schemas.openxmlformats.org/officeDocument/2006/customXml" ds:itemID="{572FBA73-6DBF-45DA-8282-9342320CFAB0}">
  <ds:schemaRefs/>
</ds:datastoreItem>
</file>

<file path=customXml/itemProps14.xml><?xml version="1.0" encoding="utf-8"?>
<ds:datastoreItem xmlns:ds="http://schemas.openxmlformats.org/officeDocument/2006/customXml" ds:itemID="{15CF3461-70D1-4B54-AFAB-DAFDA0A238CD}">
  <ds:schemaRefs/>
</ds:datastoreItem>
</file>

<file path=customXml/itemProps15.xml><?xml version="1.0" encoding="utf-8"?>
<ds:datastoreItem xmlns:ds="http://schemas.openxmlformats.org/officeDocument/2006/customXml" ds:itemID="{62A177EF-99B5-4B73-8F03-A76E597F231B}">
  <ds:schemaRefs>
    <ds:schemaRef ds:uri="http://purl.org/dc/elements/1.1/"/>
    <ds:schemaRef ds:uri="http://www.w3.org/XML/1998/namespace"/>
    <ds:schemaRef ds:uri="http://purl.org/dc/dcmitype/"/>
    <ds:schemaRef ds:uri="http://purl.org/dc/term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16.xml><?xml version="1.0" encoding="utf-8"?>
<ds:datastoreItem xmlns:ds="http://schemas.openxmlformats.org/officeDocument/2006/customXml" ds:itemID="{113B1360-2C4C-419A-8BB9-9FFAE73E0066}">
  <ds:schemaRefs/>
</ds:datastoreItem>
</file>

<file path=customXml/itemProps17.xml><?xml version="1.0" encoding="utf-8"?>
<ds:datastoreItem xmlns:ds="http://schemas.openxmlformats.org/officeDocument/2006/customXml" ds:itemID="{1666F4C2-68F5-4840-A44A-1A646C0925A1}">
  <ds:schemaRefs/>
</ds:datastoreItem>
</file>

<file path=customXml/itemProps18.xml><?xml version="1.0" encoding="utf-8"?>
<ds:datastoreItem xmlns:ds="http://schemas.openxmlformats.org/officeDocument/2006/customXml" ds:itemID="{A915E699-FC50-4397-9176-4748662266F4}">
  <ds:schemaRefs/>
</ds:datastoreItem>
</file>

<file path=customXml/itemProps19.xml><?xml version="1.0" encoding="utf-8"?>
<ds:datastoreItem xmlns:ds="http://schemas.openxmlformats.org/officeDocument/2006/customXml" ds:itemID="{38AB8DE4-FD9B-4166-BEC3-3F1753596133}">
  <ds:schemaRefs/>
</ds:datastoreItem>
</file>

<file path=customXml/itemProps2.xml><?xml version="1.0" encoding="utf-8"?>
<ds:datastoreItem xmlns:ds="http://schemas.openxmlformats.org/officeDocument/2006/customXml" ds:itemID="{DB706AA4-DB17-4376-81F3-0D6D68C57ECF}">
  <ds:schemaRefs/>
</ds:datastoreItem>
</file>

<file path=customXml/itemProps20.xml><?xml version="1.0" encoding="utf-8"?>
<ds:datastoreItem xmlns:ds="http://schemas.openxmlformats.org/officeDocument/2006/customXml" ds:itemID="{5A9859FA-8394-46E6-B5E6-9F25E268DE25}">
  <ds:schemaRefs/>
</ds:datastoreItem>
</file>

<file path=customXml/itemProps21.xml><?xml version="1.0" encoding="utf-8"?>
<ds:datastoreItem xmlns:ds="http://schemas.openxmlformats.org/officeDocument/2006/customXml" ds:itemID="{E397DD1F-59A2-4CA3-9BA3-E08CAFFD99E6}">
  <ds:schemaRefs/>
</ds:datastoreItem>
</file>

<file path=customXml/itemProps22.xml><?xml version="1.0" encoding="utf-8"?>
<ds:datastoreItem xmlns:ds="http://schemas.openxmlformats.org/officeDocument/2006/customXml" ds:itemID="{1581BFFB-B4CE-47A8-BE77-DC1339B1E5A7}">
  <ds:schemaRefs/>
</ds:datastoreItem>
</file>

<file path=customXml/itemProps23.xml><?xml version="1.0" encoding="utf-8"?>
<ds:datastoreItem xmlns:ds="http://schemas.openxmlformats.org/officeDocument/2006/customXml" ds:itemID="{D8097D0C-BE3E-4AEC-9593-65CFCCB19297}">
  <ds:schemaRefs/>
</ds:datastoreItem>
</file>

<file path=customXml/itemProps24.xml><?xml version="1.0" encoding="utf-8"?>
<ds:datastoreItem xmlns:ds="http://schemas.openxmlformats.org/officeDocument/2006/customXml" ds:itemID="{BA3AD5F3-EB69-4D65-92B8-6BE4C1B12F76}">
  <ds:schemaRefs/>
</ds:datastoreItem>
</file>

<file path=customXml/itemProps25.xml><?xml version="1.0" encoding="utf-8"?>
<ds:datastoreItem xmlns:ds="http://schemas.openxmlformats.org/officeDocument/2006/customXml" ds:itemID="{5E85F4C6-D6D3-4CB7-A280-9541D4D8C9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6.xml><?xml version="1.0" encoding="utf-8"?>
<ds:datastoreItem xmlns:ds="http://schemas.openxmlformats.org/officeDocument/2006/customXml" ds:itemID="{17E2436E-C9A9-41F0-BD4E-B0231726090B}">
  <ds:schemaRefs/>
</ds:datastoreItem>
</file>

<file path=customXml/itemProps27.xml><?xml version="1.0" encoding="utf-8"?>
<ds:datastoreItem xmlns:ds="http://schemas.openxmlformats.org/officeDocument/2006/customXml" ds:itemID="{80661B8B-A327-44F9-823B-4D9EE0B3EC78}">
  <ds:schemaRefs/>
</ds:datastoreItem>
</file>

<file path=customXml/itemProps28.xml><?xml version="1.0" encoding="utf-8"?>
<ds:datastoreItem xmlns:ds="http://schemas.openxmlformats.org/officeDocument/2006/customXml" ds:itemID="{96D00F57-EE2A-4CBE-B895-487843968208}">
  <ds:schemaRefs/>
</ds:datastoreItem>
</file>

<file path=customXml/itemProps29.xml><?xml version="1.0" encoding="utf-8"?>
<ds:datastoreItem xmlns:ds="http://schemas.openxmlformats.org/officeDocument/2006/customXml" ds:itemID="{F124AB96-F230-40B6-A15A-3A5A443AD0B5}">
  <ds:schemaRefs/>
</ds:datastoreItem>
</file>

<file path=customXml/itemProps3.xml><?xml version="1.0" encoding="utf-8"?>
<ds:datastoreItem xmlns:ds="http://schemas.openxmlformats.org/officeDocument/2006/customXml" ds:itemID="{A5E6FA5A-35CA-4A42-B0BA-2A5F3F4A7CA8}">
  <ds:schemaRefs/>
</ds:datastoreItem>
</file>

<file path=customXml/itemProps4.xml><?xml version="1.0" encoding="utf-8"?>
<ds:datastoreItem xmlns:ds="http://schemas.openxmlformats.org/officeDocument/2006/customXml" ds:itemID="{8353B3B8-7E38-4C13-BF27-181139911E4B}">
  <ds:schemaRefs/>
</ds:datastoreItem>
</file>

<file path=customXml/itemProps5.xml><?xml version="1.0" encoding="utf-8"?>
<ds:datastoreItem xmlns:ds="http://schemas.openxmlformats.org/officeDocument/2006/customXml" ds:itemID="{7E35FEDB-1F0E-4D67-A313-4AC59C26FF29}">
  <ds:schemaRefs/>
</ds:datastoreItem>
</file>

<file path=customXml/itemProps6.xml><?xml version="1.0" encoding="utf-8"?>
<ds:datastoreItem xmlns:ds="http://schemas.openxmlformats.org/officeDocument/2006/customXml" ds:itemID="{10BB460F-165D-47D1-8413-7DA980C2DF8B}">
  <ds:schemaRefs>
    <ds:schemaRef ds:uri="http://schemas.microsoft.com/sharepoint/v3/contenttype/forms"/>
  </ds:schemaRefs>
</ds:datastoreItem>
</file>

<file path=customXml/itemProps7.xml><?xml version="1.0" encoding="utf-8"?>
<ds:datastoreItem xmlns:ds="http://schemas.openxmlformats.org/officeDocument/2006/customXml" ds:itemID="{BD66388B-B8B2-43B0-A109-ED0E24BA03A3}">
  <ds:schemaRefs/>
</ds:datastoreItem>
</file>

<file path=customXml/itemProps8.xml><?xml version="1.0" encoding="utf-8"?>
<ds:datastoreItem xmlns:ds="http://schemas.openxmlformats.org/officeDocument/2006/customXml" ds:itemID="{559E3135-964B-47C0-BE84-74199CBC1092}">
  <ds:schemaRefs/>
</ds:datastoreItem>
</file>

<file path=customXml/itemProps9.xml><?xml version="1.0" encoding="utf-8"?>
<ds:datastoreItem xmlns:ds="http://schemas.openxmlformats.org/officeDocument/2006/customXml" ds:itemID="{A566C123-2D81-4480-9B9A-788C8981E099}">
  <ds:schemaRefs/>
</ds:datastoreItem>
</file>

<file path=docProps/app.xml><?xml version="1.0" encoding="utf-8"?>
<Properties xmlns="http://schemas.openxmlformats.org/officeDocument/2006/extended-properties" xmlns:vt="http://schemas.openxmlformats.org/officeDocument/2006/docPropsVTypes">
  <Template>SIM_PPT_2007_16x9_DEU_V2_0_0_BASIC.pptx</Template>
  <TotalTime>0</TotalTime>
  <Words>1031</Words>
  <Application>Microsoft Office PowerPoint</Application>
  <PresentationFormat>Benutzerdefiniert</PresentationFormat>
  <Paragraphs>162</Paragraphs>
  <Slides>16</Slides>
  <Notes>14</Notes>
  <HiddenSlides>0</HiddenSlides>
  <MMClips>21</MMClips>
  <ScaleCrop>false</ScaleCrop>
  <HeadingPairs>
    <vt:vector size="6" baseType="variant">
      <vt:variant>
        <vt:lpstr>Design</vt:lpstr>
      </vt:variant>
      <vt:variant>
        <vt:i4>2</vt:i4>
      </vt:variant>
      <vt:variant>
        <vt:lpstr>Eingebettete OLE-Server</vt:lpstr>
      </vt:variant>
      <vt:variant>
        <vt:i4>1</vt:i4>
      </vt:variant>
      <vt:variant>
        <vt:lpstr>Folientitel</vt:lpstr>
      </vt:variant>
      <vt:variant>
        <vt:i4>16</vt:i4>
      </vt:variant>
    </vt:vector>
  </HeadingPairs>
  <TitlesOfParts>
    <vt:vector size="19" baseType="lpstr">
      <vt:lpstr>Siemens 2013 – 16:9</vt:lpstr>
      <vt:lpstr>2_Siemens 2013 – 16:9</vt:lpstr>
      <vt:lpstr>think-cell Slide</vt:lpstr>
      <vt:lpstr>Kognitive Systeme für Diagnose und Therapie</vt:lpstr>
      <vt:lpstr>Trends in der Medizin</vt:lpstr>
      <vt:lpstr>Nachfrage nach höherer klinischer Effizienz</vt:lpstr>
      <vt:lpstr> Erweiterung des klinischen Nutzens von medizinischen Bildern</vt:lpstr>
      <vt:lpstr>Bildbasierte Modelle helfen bei individuellen Therapieentscheidungen</vt:lpstr>
      <vt:lpstr>Neue Technologie: Siemens Generative Computational Modeling Platform</vt:lpstr>
      <vt:lpstr>Eine konkrete Anwendung: Resynchronisationstherapie bei Herzinsuffizienz </vt:lpstr>
      <vt:lpstr>Kann man das Ergebnis der Behandlung vorhersagen? Patientenspezifische virtuelle CRT basierend auf Bildern</vt:lpstr>
      <vt:lpstr>Schritt 1: Personalisierung der Anatomie</vt:lpstr>
      <vt:lpstr>   Schritt 2: Anpassung der Herzmuskelfasern </vt:lpstr>
      <vt:lpstr>   Schritt 3: Personalisierung der Elektrophysiologie</vt:lpstr>
      <vt:lpstr>   Schritt 4: Virtuelle CRT</vt:lpstr>
      <vt:lpstr> Schritt 5: Virtuelle CRT</vt:lpstr>
      <vt:lpstr>Take Home Message Schritte in Richtung effizienter bildbasierter, personalisierter Medizin</vt:lpstr>
      <vt:lpstr>PowerPoint-Präsentation</vt:lpstr>
      <vt:lpstr>Kontakt</vt:lpstr>
    </vt:vector>
  </TitlesOfParts>
  <Company>SIEMENS AG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Corporate Design PowerPoint-Templates</dc:title>
  <dc:creator>Ecabert, Olivier</dc:creator>
  <cp:lastModifiedBy>Calmer, Bernhard</cp:lastModifiedBy>
  <cp:revision>266</cp:revision>
  <cp:lastPrinted>2012-10-29T09:59:01Z</cp:lastPrinted>
  <dcterms:created xsi:type="dcterms:W3CDTF">2006-04-07T10:01:45Z</dcterms:created>
  <dcterms:modified xsi:type="dcterms:W3CDTF">2014-10-27T14:56:39Z</dcterms:modified>
  <dc:language>English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Release date">
    <vt:lpwstr>June 2013</vt:lpwstr>
  </property>
  <property fmtid="{D5CDD505-2E9C-101B-9397-08002B2CF9AE}" pid="4" name="Office version">
    <vt:lpwstr>2007/2010</vt:lpwstr>
  </property>
  <property fmtid="{D5CDD505-2E9C-101B-9397-08002B2CF9AE}" pid="5" name="Release version">
    <vt:lpwstr>2.0.1</vt:lpwstr>
  </property>
  <property fmtid="{D5CDD505-2E9C-101B-9397-08002B2CF9AE}" pid="6" name="_AdHocReviewCycleID">
    <vt:i4>1268520632</vt:i4>
  </property>
  <property fmtid="{D5CDD505-2E9C-101B-9397-08002B2CF9AE}" pid="7" name="_NewReviewCycle">
    <vt:lpwstr/>
  </property>
  <property fmtid="{D5CDD505-2E9C-101B-9397-08002B2CF9AE}" pid="8" name="_EmailSubject">
    <vt:lpwstr>Presseveranstaltung Smart Data Day - weitere Informationen</vt:lpwstr>
  </property>
  <property fmtid="{D5CDD505-2E9C-101B-9397-08002B2CF9AE}" pid="9" name="_AuthorEmail">
    <vt:lpwstr>florian.martini@siemens.com</vt:lpwstr>
  </property>
  <property fmtid="{D5CDD505-2E9C-101B-9397-08002B2CF9AE}" pid="10" name="_AuthorEmailDisplayName">
    <vt:lpwstr>Martini, Florian</vt:lpwstr>
  </property>
  <property fmtid="{D5CDD505-2E9C-101B-9397-08002B2CF9AE}" pid="11" name="_PreviousAdHocReviewCycleID">
    <vt:i4>846924932</vt:i4>
  </property>
</Properties>
</file>