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33" r:id="rId2"/>
    <p:sldId id="448" r:id="rId3"/>
    <p:sldId id="438" r:id="rId4"/>
    <p:sldId id="442" r:id="rId5"/>
    <p:sldId id="459" r:id="rId6"/>
    <p:sldId id="464" r:id="rId7"/>
    <p:sldId id="437" r:id="rId8"/>
    <p:sldId id="452" r:id="rId9"/>
    <p:sldId id="402" r:id="rId10"/>
    <p:sldId id="443" r:id="rId11"/>
    <p:sldId id="444" r:id="rId12"/>
    <p:sldId id="450" r:id="rId13"/>
    <p:sldId id="449" r:id="rId14"/>
    <p:sldId id="453" r:id="rId15"/>
    <p:sldId id="445" r:id="rId16"/>
    <p:sldId id="456" r:id="rId17"/>
    <p:sldId id="462" r:id="rId18"/>
    <p:sldId id="463" r:id="rId19"/>
    <p:sldId id="461" r:id="rId20"/>
    <p:sldId id="457" r:id="rId21"/>
    <p:sldId id="458" r:id="rId22"/>
    <p:sldId id="441" r:id="rId23"/>
  </p:sldIdLst>
  <p:sldSz cx="9144000" cy="6858000" type="screen4x3"/>
  <p:notesSz cx="6858000" cy="9144000"/>
  <p:custDataLst>
    <p:tags r:id="rId26"/>
  </p:custDataLst>
  <p:defaultTextStyle>
    <a:defPPr>
      <a:defRPr lang="de-DE"/>
    </a:defPPr>
    <a:lvl1pPr marL="0" algn="l" defTabSz="914400" rtl="0" eaLnBrk="1" latinLnBrk="0" hangingPunct="1">
      <a:defRPr lang="de-DE" sz="18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buClr>
        <a:srgbClr val="FDB913"/>
      </a:buClr>
      <a:buSzPct val="100000"/>
      <a:buFont typeface="wingdings"/>
      <a:buChar char=""/>
      <a:defRPr lang="de-DE" sz="18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 eaLnBrk="1" latinLnBrk="0" hangingPunct="1">
      <a:buClr>
        <a:srgbClr val="666666"/>
      </a:buClr>
      <a:buSzPct val="80000"/>
      <a:buFont typeface="Wingdings"/>
      <a:buChar char="n"/>
      <a:defRPr lang="de-DE" sz="14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 eaLnBrk="1" latinLnBrk="0" hangingPunct="1">
      <a:buClr>
        <a:srgbClr val="666666"/>
      </a:buClr>
      <a:buSzPct val="80000"/>
      <a:buFont typeface="Arial"/>
      <a:buChar char=""/>
      <a:defRPr lang="de-DE"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 eaLnBrk="1" latinLnBrk="0" hangingPunct="1">
      <a:buClr>
        <a:srgbClr val="666666"/>
      </a:buClr>
      <a:buSzPct val="80000"/>
      <a:buFont typeface="Arial"/>
      <a:buChar char=""/>
      <a:defRPr lang="de-DE" sz="10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3CB"/>
    <a:srgbClr val="008FCC"/>
    <a:srgbClr val="F0AB00"/>
    <a:srgbClr val="FF0000"/>
    <a:srgbClr val="666666"/>
    <a:srgbClr val="2B3F7B"/>
    <a:srgbClr val="9C277B"/>
    <a:srgbClr val="D4652D"/>
    <a:srgbClr val="9E3039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4" autoAdjust="0"/>
    <p:restoredTop sz="96029" autoAdjust="0"/>
  </p:normalViewPr>
  <p:slideViewPr>
    <p:cSldViewPr snapToGrid="0" snapToObjects="1" showGuides="1">
      <p:cViewPr>
        <p:scale>
          <a:sx n="94" d="100"/>
          <a:sy n="94" d="100"/>
        </p:scale>
        <p:origin x="-72" y="804"/>
      </p:cViewPr>
      <p:guideLst>
        <p:guide orient="horz" pos="4110"/>
        <p:guide orient="horz" pos="3067"/>
        <p:guide orient="horz" pos="786"/>
        <p:guide orient="horz" pos="1071"/>
        <p:guide orient="horz"/>
        <p:guide orient="horz" pos="1434"/>
        <p:guide pos="5556"/>
        <p:guide pos="206"/>
        <p:guide pos="3379"/>
        <p:guide pos="1066"/>
        <p:guide pos="10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>
        <p:scale>
          <a:sx n="75" d="100"/>
          <a:sy n="75" d="100"/>
        </p:scale>
        <p:origin x="-2136" y="-144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9431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47855BD9-AF71-426C-9B9B-B0E52B88852E}" type="slidenum">
              <a:rPr lang="de-DE" sz="1000" smtClean="0"/>
              <a:pPr algn="ctr"/>
              <a:t>‹Nr.›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662835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9300" y="390525"/>
            <a:ext cx="5359400" cy="4019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0600" y="4706112"/>
            <a:ext cx="5356800" cy="39392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57512" y="8915402"/>
            <a:ext cx="942976" cy="2053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/>
            </a:lvl1pPr>
          </a:lstStyle>
          <a:p>
            <a:fld id="{7D8C2C35-2B8A-446E-BEC0-FD36716C29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7973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47638" indent="-147638" algn="l" defTabSz="914400" rtl="0" eaLnBrk="1" latinLnBrk="0" hangingPunct="1">
      <a:buClr>
        <a:schemeClr val="accent1"/>
      </a:buClr>
      <a:buSzPct val="80000"/>
      <a:buFont typeface="Wingdings" pitchFamily="2" charset="2"/>
      <a:buChar char="n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1950" indent="-109538" algn="l" defTabSz="914400" rtl="0" eaLnBrk="1" latinLnBrk="0" hangingPunct="1">
      <a:buClr>
        <a:schemeClr val="accent2"/>
      </a:buClr>
      <a:buSzPct val="80000"/>
      <a:buFont typeface="Wingdings" pitchFamily="2" charset="2"/>
      <a:buChar char="n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66738" indent="-133350" algn="l" defTabSz="914400" rtl="0" eaLnBrk="1" latinLnBrk="0" hangingPunct="1">
      <a:buClr>
        <a:schemeClr val="accent2"/>
      </a:buClr>
      <a:buFont typeface="Arial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1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If there's a race to lead the Internet of Things (</a:t>
            </a:r>
            <a:r>
              <a:rPr lang="en-US" sz="1200" dirty="0" err="1" smtClean="0"/>
              <a:t>IoT</a:t>
            </a:r>
            <a:r>
              <a:rPr lang="en-US" sz="1200" dirty="0" smtClean="0"/>
              <a:t>), China aims to set the pace. Since Chinese Premier Wen </a:t>
            </a:r>
            <a:r>
              <a:rPr lang="en-US" sz="1200" dirty="0" err="1" smtClean="0"/>
              <a:t>Jiabao</a:t>
            </a:r>
            <a:r>
              <a:rPr lang="en-US" sz="1200" dirty="0" smtClean="0"/>
              <a:t> identified </a:t>
            </a:r>
            <a:r>
              <a:rPr lang="en-US" sz="1200" dirty="0" err="1" smtClean="0"/>
              <a:t>IoT</a:t>
            </a:r>
            <a:r>
              <a:rPr lang="en-US" sz="1200" dirty="0" smtClean="0"/>
              <a:t> as an "emerging strategic industry" in an interview on state media.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6199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idx="1"/>
          </p:nvPr>
        </p:nvSpPr>
        <p:spPr>
          <a:xfrm>
            <a:off x="3885199" y="0"/>
            <a:ext cx="2971219" cy="457852"/>
          </a:xfrm>
          <a:prstGeom prst="rect">
            <a:avLst/>
          </a:prstGeom>
        </p:spPr>
        <p:txBody>
          <a:bodyPr lIns="86557" tIns="43279" rIns="86557" bIns="43279"/>
          <a:lstStyle/>
          <a:p>
            <a:fld id="{84CE5C6B-F043-F74D-BA96-1A3CFFE29083}" type="datetime1">
              <a:rPr lang="en-US"/>
              <a:pPr/>
              <a:t>5/6/2013</a:t>
            </a:fld>
            <a:r>
              <a:rPr lang="en-US"/>
              <a:t>2011-10-19 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8204E-A15B-9C42-8F23-4287AAC68339}" type="slidenum">
              <a:rPr lang="en-US"/>
              <a:pPr/>
              <a:t>9</a:t>
            </a:fld>
            <a:endParaRPr lang="en-US"/>
          </a:p>
        </p:txBody>
      </p:sp>
      <p:sp>
        <p:nvSpPr>
          <p:cNvPr id="10" name="Header Placeholder 3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220" cy="457852"/>
          </a:xfrm>
          <a:prstGeom prst="rect">
            <a:avLst/>
          </a:prstGeom>
        </p:spPr>
        <p:txBody>
          <a:bodyPr lIns="86557" tIns="43279" rIns="86557" bIns="43279"/>
          <a:lstStyle/>
          <a:p>
            <a:r>
              <a:rPr lang="en-US"/>
              <a:t>  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4699"/>
            <a:ext cx="2971220" cy="457852"/>
          </a:xfrm>
          <a:prstGeom prst="rect">
            <a:avLst/>
          </a:prstGeom>
        </p:spPr>
        <p:txBody>
          <a:bodyPr lIns="86557" tIns="43279" rIns="86557" bIns="43279"/>
          <a:lstStyle/>
          <a:p>
            <a:r>
              <a:rPr lang="en-US"/>
              <a:t>  </a:t>
            </a:r>
          </a:p>
        </p:txBody>
      </p:sp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r>
              <a:rPr lang="en-US"/>
              <a:t>jcoap on google code for import to eclipse</a:t>
            </a:r>
          </a:p>
          <a:p>
            <a:r>
              <a:rPr lang="en-US"/>
              <a:t>microsoft .net micro with 6lowpan support, http and dpws</a:t>
            </a:r>
          </a:p>
        </p:txBody>
      </p:sp>
      <p:sp>
        <p:nvSpPr>
          <p:cNvPr id="247812" name="Header Placeholder 3"/>
          <p:cNvSpPr txBox="1">
            <a:spLocks noGrp="1"/>
          </p:cNvSpPr>
          <p:nvPr/>
        </p:nvSpPr>
        <p:spPr bwMode="auto">
          <a:xfrm>
            <a:off x="1" y="0"/>
            <a:ext cx="2971220" cy="45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 algn="l" defTabSz="96520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84225" indent="-301625" algn="l" defTabSz="96520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088" indent="-242888" algn="l" defTabSz="96520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0688" indent="-241300" algn="l" defTabSz="96520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3288" indent="-241300" algn="l" defTabSz="96520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30488" indent="-241300" defTabSz="9652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7688" indent="-241300" defTabSz="9652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4888" indent="-241300" defTabSz="9652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2088" indent="-241300" defTabSz="9652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200">
                <a:ea typeface="MS PGothic" charset="0"/>
                <a:cs typeface="MS PGothic" charset="0"/>
              </a:rPr>
              <a:t>  </a:t>
            </a:r>
          </a:p>
        </p:txBody>
      </p:sp>
      <p:sp>
        <p:nvSpPr>
          <p:cNvPr id="247813" name="Date Placeholder 4"/>
          <p:cNvSpPr txBox="1">
            <a:spLocks noGrp="1"/>
          </p:cNvSpPr>
          <p:nvPr/>
        </p:nvSpPr>
        <p:spPr bwMode="auto">
          <a:xfrm>
            <a:off x="3885199" y="0"/>
            <a:ext cx="2971219" cy="45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 algn="l" defTabSz="96520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84225" indent="-301625" algn="l" defTabSz="96520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088" indent="-242888" algn="l" defTabSz="96520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0688" indent="-241300" algn="l" defTabSz="96520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3288" indent="-241300" algn="l" defTabSz="96520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30488" indent="-241300" defTabSz="9652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7688" indent="-241300" defTabSz="9652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4888" indent="-241300" defTabSz="9652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2088" indent="-241300" defTabSz="9652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</a:pPr>
            <a:fld id="{A869567D-E07F-4C40-8E7F-EC36F7AEDFEF}" type="datetime1">
              <a:rPr lang="en-US" sz="1200">
                <a:ea typeface="MS PGothic" charset="0"/>
                <a:cs typeface="MS PGothic" charset="0"/>
              </a:rPr>
              <a:pPr algn="r">
                <a:spcBef>
                  <a:spcPct val="0"/>
                </a:spcBef>
              </a:pPr>
              <a:t>5/6/2013</a:t>
            </a:fld>
            <a:r>
              <a:rPr lang="en-US" sz="1200">
                <a:ea typeface="MS PGothic" charset="0"/>
                <a:cs typeface="MS PGothic" charset="0"/>
              </a:rPr>
              <a:t>2010-12-10 </a:t>
            </a:r>
          </a:p>
        </p:txBody>
      </p:sp>
      <p:sp>
        <p:nvSpPr>
          <p:cNvPr id="247814" name="Footer Placeholder 5"/>
          <p:cNvSpPr txBox="1">
            <a:spLocks noGrp="1"/>
          </p:cNvSpPr>
          <p:nvPr/>
        </p:nvSpPr>
        <p:spPr bwMode="auto">
          <a:xfrm>
            <a:off x="1" y="8684699"/>
            <a:ext cx="2971220" cy="45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algn="l" defTabSz="96520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84225" indent="-301625" algn="l" defTabSz="96520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088" indent="-242888" algn="l" defTabSz="96520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0688" indent="-241300" algn="l" defTabSz="96520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3288" indent="-241300" algn="l" defTabSz="96520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30488" indent="-241300" defTabSz="9652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7688" indent="-241300" defTabSz="9652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4888" indent="-241300" defTabSz="9652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2088" indent="-241300" defTabSz="9652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200">
                <a:ea typeface="MS PGothic" charset="0"/>
                <a:cs typeface="MS PGothic" charset="0"/>
              </a:rPr>
              <a:t>  </a:t>
            </a:r>
          </a:p>
        </p:txBody>
      </p:sp>
      <p:sp>
        <p:nvSpPr>
          <p:cNvPr id="247815" name="Slide Number Placeholder 6"/>
          <p:cNvSpPr txBox="1">
            <a:spLocks noGrp="1"/>
          </p:cNvSpPr>
          <p:nvPr/>
        </p:nvSpPr>
        <p:spPr bwMode="auto">
          <a:xfrm>
            <a:off x="3885199" y="8684699"/>
            <a:ext cx="2971219" cy="45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algn="l" defTabSz="96520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84225" indent="-301625" algn="l" defTabSz="96520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088" indent="-242888" algn="l" defTabSz="96520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0688" indent="-241300" algn="l" defTabSz="96520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3288" indent="-241300" algn="l" defTabSz="965200"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30488" indent="-241300" defTabSz="9652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7688" indent="-241300" defTabSz="9652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4888" indent="-241300" defTabSz="9652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2088" indent="-241300" defTabSz="965200" fontAlgn="base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</a:pPr>
            <a:fld id="{7ABBD2E1-346D-2A4F-986B-BA29F64284F9}" type="slidenum">
              <a:rPr lang="en-US" sz="1200">
                <a:ea typeface="MS PGothic" charset="0"/>
                <a:cs typeface="MS PGothic" charset="0"/>
              </a:rPr>
              <a:pPr algn="r">
                <a:spcBef>
                  <a:spcPct val="0"/>
                </a:spcBef>
              </a:pPr>
              <a:t>9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2607" y="685800"/>
            <a:ext cx="3372787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Leading to B2E and MMS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11</a:t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6370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614363"/>
            <a:ext cx="4318000" cy="3238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smtClean="0">
                <a:solidFill>
                  <a:prstClr val="black"/>
                </a:solidFill>
              </a:rPr>
              <a:pPr/>
              <a:t>18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82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716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hort title with pictur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324000" y="-1"/>
            <a:ext cx="8496000" cy="6535739"/>
            <a:chOff x="324000" y="-1"/>
            <a:chExt cx="8496000" cy="6535739"/>
          </a:xfrm>
        </p:grpSpPr>
        <p:sp>
          <p:nvSpPr>
            <p:cNvPr id="6" name="Rectangle 5"/>
            <p:cNvSpPr/>
            <p:nvPr userDrawn="1"/>
          </p:nvSpPr>
          <p:spPr bwMode="gray">
            <a:xfrm>
              <a:off x="324000" y="-1"/>
              <a:ext cx="8496000" cy="2143126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 w="6350" algn="ctr">
              <a:noFill/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8" name="Picture 7" descr="SAP_grad_R_pref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613" y="6081713"/>
              <a:ext cx="916953" cy="454025"/>
            </a:xfrm>
            <a:prstGeom prst="rect">
              <a:avLst/>
            </a:prstGeom>
          </p:spPr>
        </p:pic>
        <p:sp>
          <p:nvSpPr>
            <p:cNvPr id="172" name="Rectangle 171"/>
            <p:cNvSpPr/>
            <p:nvPr userDrawn="1"/>
          </p:nvSpPr>
          <p:spPr bwMode="gray">
            <a:xfrm>
              <a:off x="324000" y="0"/>
              <a:ext cx="8496000" cy="162000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4000" y="324000"/>
            <a:ext cx="8280000" cy="738664"/>
          </a:xfrm>
        </p:spPr>
        <p:txBody>
          <a:bodyPr>
            <a:noAutofit/>
          </a:bodyPr>
          <a:lstStyle>
            <a:lvl1pPr>
              <a:defRPr sz="4800">
                <a:solidFill>
                  <a:sysClr val="windowText" lastClr="000000"/>
                </a:solidFill>
                <a:latin typeface="+mj-lt"/>
              </a:defRPr>
            </a:lvl1pPr>
          </a:lstStyle>
          <a:p>
            <a:r>
              <a:rPr lang="en-US" noProof="0" dirty="0" smtClean="0"/>
              <a:t>Short Presentation Title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4000" y="1499870"/>
            <a:ext cx="8280000" cy="492443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600" b="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Speaker’s Name/Department (delete if not needed)</a:t>
            </a:r>
            <a:br>
              <a:rPr lang="en-US" dirty="0" smtClean="0"/>
            </a:br>
            <a:r>
              <a:rPr lang="en-US" dirty="0" smtClean="0"/>
              <a:t>Month 00, 2010</a:t>
            </a:r>
          </a:p>
        </p:txBody>
      </p:sp>
      <p:sp>
        <p:nvSpPr>
          <p:cNvPr id="10" name="Rounded Rectangle 9"/>
          <p:cNvSpPr/>
          <p:nvPr userDrawn="1"/>
        </p:nvSpPr>
        <p:spPr bwMode="gray">
          <a:xfrm rot="900000">
            <a:off x="7311076" y="3348000"/>
            <a:ext cx="1473703" cy="46734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144000" tIns="72000" rIns="144000" bIns="72000" rtlCol="0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kern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  <a:sym typeface="Arial"/>
              </a:rPr>
              <a:t>INTERNAL</a:t>
            </a:r>
            <a:endParaRPr lang="en-US" kern="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with pictur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Insert page title</a:t>
            </a:r>
            <a:endParaRPr lang="de-DE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4654800" y="1692000"/>
            <a:ext cx="4165200" cy="4392000"/>
          </a:xfrm>
        </p:spPr>
        <p:txBody>
          <a:bodyPr vert="horz" lIns="0" tIns="1296000" rIns="0" bIns="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1620"/>
              </a:spcBef>
              <a:buClr>
                <a:schemeClr val="accent1"/>
              </a:buClr>
              <a:buSzPct val="80000"/>
              <a:buFontTx/>
              <a:buNone/>
              <a:defRPr lang="de-DE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4000" y="1692000"/>
            <a:ext cx="4165200" cy="439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with picture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Insert page title</a:t>
            </a:r>
            <a:endParaRPr lang="de-DE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3575304" y="1692000"/>
            <a:ext cx="5238000" cy="4392000"/>
          </a:xfrm>
        </p:spPr>
        <p:txBody>
          <a:bodyPr vert="horz" lIns="0" tIns="1296000" rIns="0" bIns="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1620"/>
              </a:spcBef>
              <a:buClr>
                <a:schemeClr val="accent1"/>
              </a:buClr>
              <a:buSzPct val="80000"/>
              <a:buFontTx/>
              <a:buNone/>
              <a:defRPr lang="de-DE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4000" y="1692000"/>
            <a:ext cx="3078000" cy="439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Insert page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1690688"/>
            <a:ext cx="4165200" cy="172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54800" y="1690688"/>
            <a:ext cx="4165200" cy="172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324000" y="3573490"/>
            <a:ext cx="4165200" cy="2508223"/>
          </a:xfrm>
        </p:spPr>
        <p:txBody>
          <a:bodyPr tIns="504000" anchor="t" anchorCtr="0"/>
          <a:lstStyle>
            <a:lvl1pPr algn="ctr">
              <a:defRPr b="0"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4654800" y="3573490"/>
            <a:ext cx="4165200" cy="2508223"/>
          </a:xfrm>
        </p:spPr>
        <p:txBody>
          <a:bodyPr tIns="504000" anchor="t" anchorCtr="0"/>
          <a:lstStyle>
            <a:lvl1pPr algn="ctr">
              <a:defRPr b="0"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1pPr marL="283464" indent="-283464">
              <a:defRPr/>
            </a:lvl1pPr>
            <a:lvl2pPr marL="685800" indent="-283464">
              <a:defRPr/>
            </a:lvl2pPr>
            <a:lvl3pPr marL="1088136" indent="-283464">
              <a:defRPr/>
            </a:lvl3pPr>
            <a:lvl4pPr marL="1426464" indent="-283464">
              <a:defRPr/>
            </a:lvl4pPr>
            <a:lvl5pPr marL="1828800" indent="-283464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418742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544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3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two lines with pictur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324000" y="-1"/>
            <a:ext cx="8496000" cy="6535739"/>
            <a:chOff x="324000" y="-1"/>
            <a:chExt cx="8496000" cy="6535739"/>
          </a:xfrm>
        </p:grpSpPr>
        <p:sp>
          <p:nvSpPr>
            <p:cNvPr id="6" name="Rectangle 5"/>
            <p:cNvSpPr/>
            <p:nvPr userDrawn="1"/>
          </p:nvSpPr>
          <p:spPr bwMode="gray">
            <a:xfrm>
              <a:off x="324000" y="-1"/>
              <a:ext cx="8496000" cy="2143126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 w="6350" algn="ctr">
              <a:noFill/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8" name="Picture 7" descr="SAP_grad_R_pref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613" y="6081713"/>
              <a:ext cx="916953" cy="454025"/>
            </a:xfrm>
            <a:prstGeom prst="rect">
              <a:avLst/>
            </a:prstGeom>
          </p:spPr>
        </p:pic>
        <p:sp>
          <p:nvSpPr>
            <p:cNvPr id="172" name="Rectangle 171"/>
            <p:cNvSpPr/>
            <p:nvPr userDrawn="1"/>
          </p:nvSpPr>
          <p:spPr bwMode="gray">
            <a:xfrm>
              <a:off x="324000" y="0"/>
              <a:ext cx="8496000" cy="162000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4000" y="324000"/>
            <a:ext cx="8280000" cy="923330"/>
          </a:xfrm>
        </p:spPr>
        <p:txBody>
          <a:bodyPr>
            <a:noAutofit/>
          </a:bodyPr>
          <a:lstStyle>
            <a:lvl1pPr>
              <a:defRPr sz="3000">
                <a:solidFill>
                  <a:sysClr val="windowText" lastClr="000000"/>
                </a:solidFill>
                <a:latin typeface="+mj-lt"/>
              </a:defRPr>
            </a:lvl1pPr>
          </a:lstStyle>
          <a:p>
            <a:r>
              <a:rPr lang="en-US" sz="3000" dirty="0" smtClean="0"/>
              <a:t>Alternate Presentation Title</a:t>
            </a:r>
            <a:br>
              <a:rPr lang="en-US" sz="3000" dirty="0" smtClean="0"/>
            </a:br>
            <a:r>
              <a:rPr lang="en-US" sz="3000" dirty="0" smtClean="0"/>
              <a:t>Breaks to Two Lines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4000" y="1499870"/>
            <a:ext cx="8280000" cy="492443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600" b="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Speaker’s Name/Department (delete if not needed)</a:t>
            </a:r>
            <a:br>
              <a:rPr lang="en-US" dirty="0" smtClean="0"/>
            </a:br>
            <a:r>
              <a:rPr lang="en-US" dirty="0" smtClean="0"/>
              <a:t>Month 00, 2010</a:t>
            </a:r>
          </a:p>
        </p:txBody>
      </p:sp>
      <p:sp>
        <p:nvSpPr>
          <p:cNvPr id="10" name="Rounded Rectangle 9"/>
          <p:cNvSpPr/>
          <p:nvPr userDrawn="1"/>
        </p:nvSpPr>
        <p:spPr bwMode="gray">
          <a:xfrm rot="900000">
            <a:off x="7311076" y="3348000"/>
            <a:ext cx="1473703" cy="46734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144000" tIns="72000" rIns="144000" bIns="72000" rtlCol="0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kern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  <a:sym typeface="Arial"/>
              </a:rPr>
              <a:t>INTERNAL</a:t>
            </a:r>
            <a:endParaRPr lang="en-US" kern="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324000" y="0"/>
            <a:ext cx="8496000" cy="229552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6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4000" y="2444400"/>
            <a:ext cx="8496000" cy="738664"/>
          </a:xfrm>
        </p:spPr>
        <p:txBody>
          <a:bodyPr>
            <a:noAutofit/>
          </a:bodyPr>
          <a:lstStyle>
            <a:lvl1pPr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Divider page</a:t>
            </a:r>
            <a:endParaRPr lang="de-DE" dirty="0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324000" y="0"/>
            <a:ext cx="8496000" cy="162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6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3" name="Text Placeholder 92"/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3506400"/>
            <a:ext cx="8496300" cy="620713"/>
          </a:xfrm>
        </p:spPr>
        <p:txBody>
          <a:bodyPr/>
          <a:lstStyle>
            <a:lvl1pPr>
              <a:spcBef>
                <a:spcPts val="1200"/>
              </a:spcBef>
              <a:defRPr sz="1600" b="0"/>
            </a:lvl1pPr>
          </a:lstStyle>
          <a:p>
            <a:r>
              <a:rPr lang="en-US" dirty="0" smtClean="0"/>
              <a:t>Subtitle if needed</a:t>
            </a:r>
          </a:p>
        </p:txBody>
      </p:sp>
      <p:pic>
        <p:nvPicPr>
          <p:cNvPr id="175" name="Picture 174" descr="SAP_grad_R_pref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6081713"/>
            <a:ext cx="916953" cy="4540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pictur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24000" y="162000"/>
            <a:ext cx="8496000" cy="21348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4000" y="2444400"/>
            <a:ext cx="8496000" cy="738664"/>
          </a:xfrm>
        </p:spPr>
        <p:txBody>
          <a:bodyPr>
            <a:noAutofit/>
          </a:bodyPr>
          <a:lstStyle>
            <a:lvl1pPr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Divider page</a:t>
            </a:r>
            <a:endParaRPr lang="de-DE" dirty="0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324000" y="0"/>
            <a:ext cx="8496000" cy="162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6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3" name="Text Placeholder 92"/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3506400"/>
            <a:ext cx="8496300" cy="620713"/>
          </a:xfrm>
        </p:spPr>
        <p:txBody>
          <a:bodyPr/>
          <a:lstStyle>
            <a:lvl1pPr>
              <a:spcBef>
                <a:spcPts val="1200"/>
              </a:spcBef>
              <a:defRPr sz="1600" b="0"/>
            </a:lvl1pPr>
          </a:lstStyle>
          <a:p>
            <a:r>
              <a:rPr lang="en-US" dirty="0" smtClean="0"/>
              <a:t>Subtitle if needed</a:t>
            </a:r>
          </a:p>
        </p:txBody>
      </p:sp>
      <p:pic>
        <p:nvPicPr>
          <p:cNvPr id="175" name="Picture 174" descr="SAP_grad_R_pref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6081713"/>
            <a:ext cx="916953" cy="4540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/ Thank You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4000" y="2444400"/>
            <a:ext cx="8496000" cy="738664"/>
          </a:xfrm>
        </p:spPr>
        <p:txBody>
          <a:bodyPr>
            <a:noAutofit/>
          </a:bodyPr>
          <a:lstStyle>
            <a:lvl1pPr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Thank You!</a:t>
            </a:r>
            <a:endParaRPr lang="de-DE" dirty="0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324000" y="0"/>
            <a:ext cx="8496000" cy="162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6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3" name="Text Placeholder 92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4604385"/>
            <a:ext cx="8496300" cy="1477328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1600" b="0"/>
            </a:lvl1pPr>
          </a:lstStyle>
          <a:p>
            <a:r>
              <a:rPr lang="en-US" dirty="0" smtClean="0"/>
              <a:t>Contact information:</a:t>
            </a:r>
          </a:p>
          <a:p>
            <a:endParaRPr lang="en-US" dirty="0" smtClean="0"/>
          </a:p>
          <a:p>
            <a:r>
              <a:rPr lang="en-US" dirty="0" smtClean="0"/>
              <a:t>F name MI. L name</a:t>
            </a:r>
          </a:p>
          <a:p>
            <a:r>
              <a:rPr lang="en-US" dirty="0" smtClean="0"/>
              <a:t>Title</a:t>
            </a:r>
          </a:p>
          <a:p>
            <a:r>
              <a:rPr lang="en-US" dirty="0" smtClean="0"/>
              <a:t>Address</a:t>
            </a:r>
          </a:p>
          <a:p>
            <a:r>
              <a:rPr lang="en-US" dirty="0" smtClean="0"/>
              <a:t>Phone number</a:t>
            </a:r>
          </a:p>
        </p:txBody>
      </p:sp>
      <p:pic>
        <p:nvPicPr>
          <p:cNvPr id="175" name="Picture 174" descr="SAP_grad_R_pref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478631"/>
            <a:ext cx="1832305" cy="90725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1692000"/>
            <a:ext cx="8494713" cy="383181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b="0"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lvl2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lvl3pPr>
            <a:lvl4pPr marL="270000" indent="-18000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"/>
              <a:defRPr sz="1800"/>
            </a:lvl4pPr>
          </a:lstStyle>
          <a:p>
            <a:pPr lvl="1"/>
            <a:r>
              <a:rPr lang="en-US" dirty="0" smtClean="0"/>
              <a:t>Agenda Item/Divider Headline</a:t>
            </a:r>
          </a:p>
          <a:p>
            <a:pPr lvl="3"/>
            <a:r>
              <a:rPr lang="en-US" dirty="0" smtClean="0"/>
              <a:t>Details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Insert page title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Insert page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1690687"/>
            <a:ext cx="8494713" cy="4391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with pictur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Insert page title</a:t>
            </a:r>
            <a:endParaRPr lang="de-DE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5745600" y="1690687"/>
            <a:ext cx="3078000" cy="4391025"/>
          </a:xfrm>
        </p:spPr>
        <p:txBody>
          <a:bodyPr tIns="1296000" anchor="t" anchorCtr="0"/>
          <a:lstStyle>
            <a:lvl1pPr algn="ctr">
              <a:defRPr b="0"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4000" y="1690687"/>
            <a:ext cx="5238000" cy="4391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4000" y="324000"/>
            <a:ext cx="8496000" cy="75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 smtClean="0"/>
              <a:t>Insert page title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24000" y="1690687"/>
            <a:ext cx="8496000" cy="4391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33" name="Rectangle 32"/>
          <p:cNvSpPr/>
          <p:nvPr/>
        </p:nvSpPr>
        <p:spPr bwMode="gray">
          <a:xfrm>
            <a:off x="324000" y="0"/>
            <a:ext cx="8496000" cy="162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6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BentonSans Regular"/>
              <a:ea typeface="Arial Unicode MS" pitchFamily="34" charset="-128"/>
              <a:cs typeface="BentonSans Regular"/>
            </a:endParaRPr>
          </a:p>
        </p:txBody>
      </p:sp>
      <p:sp>
        <p:nvSpPr>
          <p:cNvPr id="95" name="Rectangle 94"/>
          <p:cNvSpPr/>
          <p:nvPr/>
        </p:nvSpPr>
        <p:spPr bwMode="gray">
          <a:xfrm>
            <a:off x="324000" y="6535738"/>
            <a:ext cx="8496000" cy="3240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6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latin typeface="BentonSans Regular"/>
              <a:ea typeface="Arial Unicode MS" pitchFamily="34" charset="-128"/>
              <a:cs typeface="BentonSans Regular"/>
            </a:endParaRPr>
          </a:p>
        </p:txBody>
      </p:sp>
      <p:sp>
        <p:nvSpPr>
          <p:cNvPr id="10" name="TextBox 9"/>
          <p:cNvSpPr txBox="1"/>
          <p:nvPr/>
        </p:nvSpPr>
        <p:spPr bwMode="gray">
          <a:xfrm>
            <a:off x="324000" y="6636183"/>
            <a:ext cx="1762268" cy="123111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pPr marL="133350" indent="-133350" algn="l">
              <a:buClr>
                <a:schemeClr val="bg1"/>
              </a:buClr>
              <a:buFont typeface="Arial" pitchFamily="34" charset="0"/>
              <a:buChar char="©"/>
              <a:tabLst/>
            </a:pPr>
            <a:r>
              <a:rPr lang="en-US" sz="800" noProof="0" dirty="0" smtClean="0">
                <a:solidFill>
                  <a:schemeClr val="bg1"/>
                </a:solidFill>
                <a:latin typeface="BentonSans Regular"/>
                <a:cs typeface="BentonSans Regular"/>
              </a:rPr>
              <a:t>2013 SAP AG. All rights reserved.</a:t>
            </a:r>
          </a:p>
        </p:txBody>
      </p:sp>
      <p:sp>
        <p:nvSpPr>
          <p:cNvPr id="34" name="TextBox 33"/>
          <p:cNvSpPr txBox="1"/>
          <p:nvPr/>
        </p:nvSpPr>
        <p:spPr bwMode="gray">
          <a:xfrm>
            <a:off x="8608656" y="6636183"/>
            <a:ext cx="214669" cy="123111"/>
          </a:xfrm>
          <a:prstGeom prst="rect">
            <a:avLst/>
          </a:prstGeom>
          <a:noFill/>
        </p:spPr>
        <p:txBody>
          <a:bodyPr wrap="none" lIns="0" tIns="0" rIns="72000" bIns="0" rtlCol="0">
            <a:spAutoFit/>
          </a:bodyPr>
          <a:lstStyle/>
          <a:p>
            <a:pPr marL="93663" indent="-93663" algn="r">
              <a:buClr>
                <a:schemeClr val="accent2"/>
              </a:buClr>
              <a:buFont typeface="Arial" pitchFamily="34" charset="0"/>
              <a:buNone/>
            </a:pPr>
            <a:fld id="{0BDC132A-5C91-4078-9777-31DA19A62E0A}" type="slidenum">
              <a:rPr lang="en-US" sz="800" baseline="0" noProof="0" smtClean="0">
                <a:solidFill>
                  <a:schemeClr val="bg1"/>
                </a:solidFill>
                <a:latin typeface="BentonSans Regular"/>
                <a:cs typeface="BentonSans Regular"/>
              </a:rPr>
              <a:pPr marL="93663" indent="-93663" algn="r">
                <a:buClr>
                  <a:schemeClr val="accent2"/>
                </a:buClr>
                <a:buFont typeface="Arial" pitchFamily="34" charset="0"/>
                <a:buNone/>
              </a:pPr>
              <a:t>‹Nr.›</a:t>
            </a:fld>
            <a:endParaRPr lang="en-US" sz="800" noProof="0" dirty="0" smtClean="0">
              <a:solidFill>
                <a:schemeClr val="bg1"/>
              </a:solidFill>
              <a:latin typeface="BentonSans Regular"/>
              <a:cs typeface="BentonSans Regular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7" r:id="rId2"/>
    <p:sldLayoutId id="2147483689" r:id="rId3"/>
    <p:sldLayoutId id="2147483704" r:id="rId4"/>
    <p:sldLayoutId id="2147483702" r:id="rId5"/>
    <p:sldLayoutId id="2147483684" r:id="rId6"/>
    <p:sldLayoutId id="2147483665" r:id="rId7"/>
    <p:sldLayoutId id="2147483683" r:id="rId8"/>
    <p:sldLayoutId id="2147483686" r:id="rId9"/>
    <p:sldLayoutId id="2147483669" r:id="rId10"/>
    <p:sldLayoutId id="2147483691" r:id="rId11"/>
    <p:sldLayoutId id="2147483688" r:id="rId12"/>
    <p:sldLayoutId id="2147483710" r:id="rId13"/>
    <p:sldLayoutId id="2147483712" r:id="rId14"/>
    <p:sldLayoutId id="2147483713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BentonSans Regular"/>
          <a:ea typeface="+mj-ea"/>
          <a:cs typeface="BentonSans Regular"/>
        </a:defRPr>
      </a:lvl1pPr>
    </p:titleStyle>
    <p:bodyStyle>
      <a:lvl1pPr marL="0" indent="0" algn="l" defTabSz="914400" rtl="0" eaLnBrk="1" latinLnBrk="0" hangingPunct="1">
        <a:spcBef>
          <a:spcPts val="1620"/>
        </a:spcBef>
        <a:buClr>
          <a:schemeClr val="accent1"/>
        </a:buClr>
        <a:buSzPct val="80000"/>
        <a:buFontTx/>
        <a:buNone/>
        <a:defRPr sz="1800" b="1" kern="1200">
          <a:solidFill>
            <a:schemeClr val="tx1"/>
          </a:solidFill>
          <a:latin typeface="BentonSans Regular"/>
          <a:ea typeface="+mn-ea"/>
          <a:cs typeface="BentonSans Regular"/>
        </a:defRPr>
      </a:lvl1pPr>
      <a:lvl2pPr marL="0" indent="0" algn="l" defTabSz="914400" rtl="0" eaLnBrk="1" latinLnBrk="0" hangingPunct="1">
        <a:spcBef>
          <a:spcPts val="500"/>
        </a:spcBef>
        <a:buClr>
          <a:schemeClr val="accent1"/>
        </a:buClr>
        <a:buSzPct val="80000"/>
        <a:buFont typeface="Wingdings" pitchFamily="2" charset="2"/>
        <a:buNone/>
        <a:defRPr sz="1800" kern="1200">
          <a:solidFill>
            <a:schemeClr val="tx1"/>
          </a:solidFill>
          <a:latin typeface="BentonSans Regular"/>
          <a:ea typeface="+mn-ea"/>
          <a:cs typeface="BentonSans Regular"/>
        </a:defRPr>
      </a:lvl2pPr>
      <a:lvl3pPr marL="269875" indent="-180975" algn="l" defTabSz="914400" rtl="0" eaLnBrk="1" latinLnBrk="0" hangingPunct="1">
        <a:spcBef>
          <a:spcPts val="420"/>
        </a:spcBef>
        <a:buClr>
          <a:schemeClr val="accent1"/>
        </a:buClr>
        <a:buSzPct val="100000"/>
        <a:buFont typeface="Wingdings" pitchFamily="2" charset="2"/>
        <a:buChar char=""/>
        <a:defRPr sz="1600" kern="1200">
          <a:solidFill>
            <a:schemeClr val="tx1"/>
          </a:solidFill>
          <a:latin typeface="BentonSans Regular"/>
          <a:ea typeface="+mn-ea"/>
          <a:cs typeface="BentonSans Regular"/>
        </a:defRPr>
      </a:lvl3pPr>
      <a:lvl4pPr marL="447675" indent="-177800" algn="l" defTabSz="914400" rtl="0" eaLnBrk="1" latinLnBrk="0" hangingPunct="1">
        <a:spcBef>
          <a:spcPts val="420"/>
        </a:spcBef>
        <a:buClr>
          <a:schemeClr val="accent2"/>
        </a:buClr>
        <a:buSzPct val="100000"/>
        <a:buFont typeface="Arial" pitchFamily="34" charset="0"/>
        <a:buChar char="–"/>
        <a:defRPr sz="1400" kern="1200">
          <a:solidFill>
            <a:schemeClr val="tx1"/>
          </a:solidFill>
          <a:latin typeface="BentonSans Regular"/>
          <a:ea typeface="+mn-ea"/>
          <a:cs typeface="BentonSans Regular"/>
        </a:defRPr>
      </a:lvl4pPr>
      <a:lvl5pPr marL="627063" indent="-179388" algn="l" defTabSz="914400" rtl="0" eaLnBrk="1" latinLnBrk="0" hangingPunct="1">
        <a:spcBef>
          <a:spcPts val="252"/>
        </a:spcBef>
        <a:buClr>
          <a:schemeClr val="accent2"/>
        </a:buClr>
        <a:buSzPct val="100000"/>
        <a:buFont typeface="Courier New" pitchFamily="49" charset="0"/>
        <a:buChar char="o"/>
        <a:defRPr sz="1400" kern="1200">
          <a:solidFill>
            <a:schemeClr val="tx1"/>
          </a:solidFill>
          <a:latin typeface="BentonSans Regular"/>
          <a:ea typeface="+mn-ea"/>
          <a:cs typeface="BentonSans Regular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c.com/collateral/analyst-reports/idc-extracting-value-from-chaos-ar.pdf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7.png"/><Relationship Id="rId21" Type="http://schemas.openxmlformats.org/officeDocument/2006/relationships/image" Target="../media/image85.png"/><Relationship Id="rId7" Type="http://schemas.openxmlformats.org/officeDocument/2006/relationships/image" Target="../media/image71.emf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5" Type="http://schemas.openxmlformats.org/officeDocument/2006/relationships/image" Target="../media/image89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8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24" Type="http://schemas.openxmlformats.org/officeDocument/2006/relationships/image" Target="../media/image88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10" Type="http://schemas.openxmlformats.org/officeDocument/2006/relationships/image" Target="../media/image74.png"/><Relationship Id="rId19" Type="http://schemas.openxmlformats.org/officeDocument/2006/relationships/image" Target="../media/image83.jpe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3.wdp"/><Relationship Id="rId4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ata_cen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9144001" cy="68595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gray">
          <a:xfrm>
            <a:off x="324000" y="-1"/>
            <a:ext cx="8496000" cy="2143126"/>
          </a:xfrm>
          <a:prstGeom prst="rect">
            <a:avLst/>
          </a:prstGeom>
          <a:solidFill>
            <a:schemeClr val="tx1">
              <a:alpha val="7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 descr="SAP_grad_R_pref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6081713"/>
            <a:ext cx="916953" cy="4540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gray">
          <a:xfrm>
            <a:off x="324000" y="0"/>
            <a:ext cx="8496000" cy="162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>
                <a:effectLst>
                  <a:glow rad="228600">
                    <a:schemeClr val="tx1">
                      <a:lumMod val="95000"/>
                      <a:alpha val="40000"/>
                    </a:schemeClr>
                  </a:glow>
                </a:effectLst>
                <a:latin typeface="BentonSans Regular"/>
              </a:rPr>
              <a:t>Run Connected</a:t>
            </a:r>
            <a:endParaRPr lang="en-US" sz="4400" b="0" dirty="0">
              <a:effectLst>
                <a:glow rad="228600">
                  <a:schemeClr val="tx1">
                    <a:lumMod val="95000"/>
                    <a:alpha val="40000"/>
                  </a:schemeClr>
                </a:glow>
              </a:effectLst>
              <a:latin typeface="BentonSans Regula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000" y="1206870"/>
            <a:ext cx="8280000" cy="744983"/>
          </a:xfrm>
        </p:spPr>
        <p:txBody>
          <a:bodyPr/>
          <a:lstStyle/>
          <a:p>
            <a:r>
              <a:rPr lang="en-US" dirty="0" smtClean="0"/>
              <a:t>Evan Schultz</a:t>
            </a:r>
          </a:p>
          <a:p>
            <a:r>
              <a:rPr lang="en-US" dirty="0" smtClean="0"/>
              <a:t>Global Partner Senior Director </a:t>
            </a:r>
          </a:p>
          <a:p>
            <a:r>
              <a:rPr lang="en-US" dirty="0" err="1" smtClean="0"/>
              <a:t>IoT</a:t>
            </a:r>
            <a:r>
              <a:rPr lang="en-US" dirty="0" smtClean="0"/>
              <a:t> / M2M, Technology Partners</a:t>
            </a:r>
            <a:endParaRPr lang="en-US" dirty="0"/>
          </a:p>
          <a:p>
            <a:r>
              <a:rPr lang="en-US" dirty="0" smtClean="0"/>
              <a:t>evan.schultz@sap.com</a:t>
            </a:r>
          </a:p>
        </p:txBody>
      </p:sp>
      <p:pic>
        <p:nvPicPr>
          <p:cNvPr id="11" name="Picture 10" descr="Perf Visual Clue DKOM 201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167" y="5750374"/>
            <a:ext cx="1437270" cy="11498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 descr="\\Vs1\tomawork\Projects\SAP\6246\273808_l_srgb_s_g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 bwMode="gray">
          <a:xfrm>
            <a:off x="242937" y="159894"/>
            <a:ext cx="8656646" cy="201130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4" rIns="91410" bIns="45704"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gray">
          <a:xfrm>
            <a:off x="322008" y="1247211"/>
            <a:ext cx="8821993" cy="400077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r>
              <a:rPr lang="en-GB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What would you give up for a week to keep your mobile phone? </a:t>
            </a:r>
          </a:p>
        </p:txBody>
      </p:sp>
      <p:sp>
        <p:nvSpPr>
          <p:cNvPr id="24" name="TextBox 23"/>
          <p:cNvSpPr txBox="1"/>
          <p:nvPr/>
        </p:nvSpPr>
        <p:spPr bwMode="gray">
          <a:xfrm>
            <a:off x="274320" y="256285"/>
            <a:ext cx="8709660" cy="661687"/>
          </a:xfrm>
          <a:prstGeom prst="rect">
            <a:avLst/>
          </a:prstGeom>
          <a:noFill/>
        </p:spPr>
        <p:txBody>
          <a:bodyPr wrap="square" lIns="91410" tIns="45704" rIns="91410" bIns="45704" rtlCol="0">
            <a:spAutoFit/>
          </a:bodyPr>
          <a:lstStyle/>
          <a:p>
            <a:r>
              <a:rPr lang="en-US" sz="3700" b="1" dirty="0">
                <a:solidFill>
                  <a:srgbClr val="F0AB00"/>
                </a:solidFill>
                <a:latin typeface="+mn-lt"/>
              </a:rPr>
              <a:t>Mobile is now an intrinsic part of life </a:t>
            </a:r>
          </a:p>
        </p:txBody>
      </p:sp>
      <p:sp>
        <p:nvSpPr>
          <p:cNvPr id="25" name="Rectangle 24"/>
          <p:cNvSpPr/>
          <p:nvPr/>
        </p:nvSpPr>
        <p:spPr bwMode="gray">
          <a:xfrm>
            <a:off x="524651" y="3029630"/>
            <a:ext cx="8295172" cy="2866026"/>
          </a:xfrm>
          <a:prstGeom prst="rect">
            <a:avLst/>
          </a:prstGeom>
          <a:solidFill>
            <a:srgbClr val="0D0D0D">
              <a:alpha val="58000"/>
            </a:srgbClr>
          </a:solidFill>
        </p:spPr>
        <p:txBody>
          <a:bodyPr wrap="square" lIns="91410" tIns="45704" rIns="91410" bIns="45704" rtlCol="0" anchor="ctr" anchorCtr="1">
            <a:noAutofit/>
          </a:bodyPr>
          <a:lstStyle/>
          <a:p>
            <a:pPr algn="ctr"/>
            <a:endParaRPr lang="en-US" sz="11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6" name="Rectangle 25"/>
          <p:cNvSpPr/>
          <p:nvPr/>
        </p:nvSpPr>
        <p:spPr bwMode="gray">
          <a:xfrm>
            <a:off x="2662880" y="3953560"/>
            <a:ext cx="963095" cy="339128"/>
          </a:xfrm>
          <a:prstGeom prst="rect">
            <a:avLst/>
          </a:prstGeom>
        </p:spPr>
        <p:txBody>
          <a:bodyPr wrap="none" lIns="76769" tIns="38384" rIns="76769" bIns="38384">
            <a:spAutoFit/>
          </a:bodyPr>
          <a:lstStyle/>
          <a:p>
            <a:pPr algn="r"/>
            <a:r>
              <a:rPr lang="en-GB" sz="1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Caffeine</a:t>
            </a:r>
            <a:endParaRPr lang="en-US" sz="1700" dirty="0"/>
          </a:p>
        </p:txBody>
      </p:sp>
      <p:sp>
        <p:nvSpPr>
          <p:cNvPr id="27" name="Rectangle 26"/>
          <p:cNvSpPr/>
          <p:nvPr/>
        </p:nvSpPr>
        <p:spPr bwMode="gray">
          <a:xfrm>
            <a:off x="3690813" y="3916309"/>
            <a:ext cx="2811677" cy="461805"/>
          </a:xfrm>
          <a:prstGeom prst="rect">
            <a:avLst/>
          </a:prstGeom>
          <a:solidFill>
            <a:schemeClr val="tx2"/>
          </a:solidFill>
        </p:spPr>
        <p:txBody>
          <a:bodyPr wrap="square" lIns="76782" tIns="38391" rIns="76782" bIns="38391" rtlCol="0" anchor="ctr" anchorCtr="0">
            <a:noAutofit/>
          </a:bodyPr>
          <a:lstStyle/>
          <a:p>
            <a:pPr algn="ctr"/>
            <a:endParaRPr lang="en-US" sz="1000">
              <a:solidFill>
                <a:schemeClr val="bg1"/>
              </a:solidFill>
              <a:cs typeface="Arial"/>
            </a:endParaRPr>
          </a:p>
        </p:txBody>
      </p:sp>
      <p:sp>
        <p:nvSpPr>
          <p:cNvPr id="28" name="Rectangle 27"/>
          <p:cNvSpPr/>
          <p:nvPr/>
        </p:nvSpPr>
        <p:spPr bwMode="gray">
          <a:xfrm>
            <a:off x="3717513" y="3968945"/>
            <a:ext cx="540040" cy="308350"/>
          </a:xfrm>
          <a:prstGeom prst="rect">
            <a:avLst/>
          </a:prstGeom>
        </p:spPr>
        <p:txBody>
          <a:bodyPr wrap="none" lIns="76769" tIns="38384" rIns="76769" bIns="38384">
            <a:spAutoFit/>
          </a:bodyPr>
          <a:lstStyle/>
          <a:p>
            <a:r>
              <a:rPr lang="en-GB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55%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gray">
          <a:xfrm>
            <a:off x="2634989" y="4539983"/>
            <a:ext cx="990985" cy="339128"/>
          </a:xfrm>
          <a:prstGeom prst="rect">
            <a:avLst/>
          </a:prstGeom>
        </p:spPr>
        <p:txBody>
          <a:bodyPr wrap="none" lIns="76769" tIns="38384" rIns="76769" bIns="38384">
            <a:spAutoFit/>
          </a:bodyPr>
          <a:lstStyle/>
          <a:p>
            <a:pPr algn="r"/>
            <a:r>
              <a:rPr lang="en-GB" sz="1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Exercise</a:t>
            </a:r>
            <a:endParaRPr lang="en-US" sz="1700" dirty="0"/>
          </a:p>
        </p:txBody>
      </p:sp>
      <p:sp>
        <p:nvSpPr>
          <p:cNvPr id="30" name="Rectangle 29"/>
          <p:cNvSpPr/>
          <p:nvPr/>
        </p:nvSpPr>
        <p:spPr bwMode="gray">
          <a:xfrm>
            <a:off x="3690813" y="4524287"/>
            <a:ext cx="2748775" cy="461805"/>
          </a:xfrm>
          <a:prstGeom prst="rect">
            <a:avLst/>
          </a:prstGeom>
          <a:solidFill>
            <a:srgbClr val="0F46A7"/>
          </a:solidFill>
        </p:spPr>
        <p:txBody>
          <a:bodyPr wrap="square" lIns="76782" tIns="38391" rIns="76782" bIns="38391" rtlCol="0" anchor="ctr" anchorCtr="0">
            <a:noAutofit/>
          </a:bodyPr>
          <a:lstStyle/>
          <a:p>
            <a:pPr algn="ctr"/>
            <a:endParaRPr lang="en-US" sz="1000">
              <a:solidFill>
                <a:schemeClr val="bg1"/>
              </a:solidFill>
              <a:cs typeface="Arial"/>
            </a:endParaRPr>
          </a:p>
        </p:txBody>
      </p:sp>
      <p:sp>
        <p:nvSpPr>
          <p:cNvPr id="31" name="Rectangle 30"/>
          <p:cNvSpPr/>
          <p:nvPr/>
        </p:nvSpPr>
        <p:spPr bwMode="gray">
          <a:xfrm>
            <a:off x="3717513" y="4570754"/>
            <a:ext cx="540040" cy="308350"/>
          </a:xfrm>
          <a:prstGeom prst="rect">
            <a:avLst/>
          </a:prstGeom>
        </p:spPr>
        <p:txBody>
          <a:bodyPr wrap="none" lIns="76769" tIns="38384" rIns="76769" bIns="38384">
            <a:spAutoFit/>
          </a:bodyPr>
          <a:lstStyle/>
          <a:p>
            <a:r>
              <a:rPr lang="en-GB" sz="1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54%</a:t>
            </a:r>
            <a:endParaRPr lang="en-US" sz="1500" b="1" dirty="0"/>
          </a:p>
        </p:txBody>
      </p:sp>
      <p:sp>
        <p:nvSpPr>
          <p:cNvPr id="32" name="Rectangle 31"/>
          <p:cNvSpPr/>
          <p:nvPr/>
        </p:nvSpPr>
        <p:spPr bwMode="gray">
          <a:xfrm>
            <a:off x="3107199" y="5163160"/>
            <a:ext cx="518775" cy="339128"/>
          </a:xfrm>
          <a:prstGeom prst="rect">
            <a:avLst/>
          </a:prstGeom>
        </p:spPr>
        <p:txBody>
          <a:bodyPr wrap="none" lIns="76769" tIns="38384" rIns="76769" bIns="38384">
            <a:spAutoFit/>
          </a:bodyPr>
          <a:lstStyle/>
          <a:p>
            <a:pPr algn="r"/>
            <a:r>
              <a:rPr lang="en-GB" sz="1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???</a:t>
            </a:r>
            <a:endParaRPr lang="en-US" sz="1700" dirty="0"/>
          </a:p>
        </p:txBody>
      </p:sp>
      <p:sp>
        <p:nvSpPr>
          <p:cNvPr id="33" name="Rectangle 32"/>
          <p:cNvSpPr/>
          <p:nvPr/>
        </p:nvSpPr>
        <p:spPr bwMode="gray">
          <a:xfrm>
            <a:off x="3690812" y="5132267"/>
            <a:ext cx="1685748" cy="461805"/>
          </a:xfrm>
          <a:prstGeom prst="rect">
            <a:avLst/>
          </a:prstGeom>
          <a:solidFill>
            <a:srgbClr val="00195A"/>
          </a:solidFill>
        </p:spPr>
        <p:txBody>
          <a:bodyPr wrap="square" lIns="76782" tIns="38391" rIns="76782" bIns="38391" rtlCol="0" anchor="ctr" anchorCtr="0">
            <a:noAutofit/>
          </a:bodyPr>
          <a:lstStyle/>
          <a:p>
            <a:pPr algn="ctr"/>
            <a:endParaRPr lang="en-US" sz="1000">
              <a:solidFill>
                <a:schemeClr val="bg1"/>
              </a:solidFill>
              <a:cs typeface="Arial"/>
            </a:endParaRPr>
          </a:p>
        </p:txBody>
      </p:sp>
      <p:sp>
        <p:nvSpPr>
          <p:cNvPr id="34" name="Rectangle 33"/>
          <p:cNvSpPr/>
          <p:nvPr/>
        </p:nvSpPr>
        <p:spPr bwMode="gray">
          <a:xfrm>
            <a:off x="3717513" y="5178545"/>
            <a:ext cx="540040" cy="308350"/>
          </a:xfrm>
          <a:prstGeom prst="rect">
            <a:avLst/>
          </a:prstGeom>
        </p:spPr>
        <p:txBody>
          <a:bodyPr wrap="none" lIns="76769" tIns="38384" rIns="76769" bIns="38384">
            <a:spAutoFit/>
          </a:bodyPr>
          <a:lstStyle/>
          <a:p>
            <a:r>
              <a:rPr lang="en-GB" sz="1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33%</a:t>
            </a:r>
            <a:endParaRPr lang="en-US" sz="1500" b="1" dirty="0"/>
          </a:p>
        </p:txBody>
      </p:sp>
      <p:sp>
        <p:nvSpPr>
          <p:cNvPr id="35" name="Rectangle 34"/>
          <p:cNvSpPr/>
          <p:nvPr/>
        </p:nvSpPr>
        <p:spPr bwMode="gray">
          <a:xfrm>
            <a:off x="2020563" y="3339225"/>
            <a:ext cx="1605411" cy="339128"/>
          </a:xfrm>
          <a:prstGeom prst="rect">
            <a:avLst/>
          </a:prstGeom>
        </p:spPr>
        <p:txBody>
          <a:bodyPr wrap="none" lIns="76769" tIns="38384" rIns="76769" bIns="38384">
            <a:spAutoFit/>
          </a:bodyPr>
          <a:lstStyle/>
          <a:p>
            <a:pPr algn="r"/>
            <a:r>
              <a:rPr lang="en-GB" sz="1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Brushing Teeth</a:t>
            </a:r>
            <a:endParaRPr lang="en-US" sz="1700" dirty="0"/>
          </a:p>
        </p:txBody>
      </p:sp>
      <p:sp>
        <p:nvSpPr>
          <p:cNvPr id="36" name="Rectangle 35"/>
          <p:cNvSpPr/>
          <p:nvPr/>
        </p:nvSpPr>
        <p:spPr bwMode="gray">
          <a:xfrm>
            <a:off x="3690811" y="3308332"/>
            <a:ext cx="1125928" cy="461805"/>
          </a:xfrm>
          <a:prstGeom prst="rect">
            <a:avLst/>
          </a:prstGeom>
          <a:solidFill>
            <a:srgbClr val="0FAAFF"/>
          </a:solidFill>
        </p:spPr>
        <p:txBody>
          <a:bodyPr wrap="square" lIns="76782" tIns="38391" rIns="76782" bIns="38391" rtlCol="0" anchor="ctr" anchorCtr="0">
            <a:noAutofit/>
          </a:bodyPr>
          <a:lstStyle/>
          <a:p>
            <a:pPr algn="ctr"/>
            <a:endParaRPr lang="en-US" sz="1000">
              <a:solidFill>
                <a:schemeClr val="bg1"/>
              </a:solidFill>
              <a:cs typeface="Arial"/>
            </a:endParaRPr>
          </a:p>
        </p:txBody>
      </p:sp>
      <p:sp>
        <p:nvSpPr>
          <p:cNvPr id="37" name="Rectangle 36"/>
          <p:cNvSpPr/>
          <p:nvPr/>
        </p:nvSpPr>
        <p:spPr bwMode="gray">
          <a:xfrm>
            <a:off x="3717513" y="3354610"/>
            <a:ext cx="540040" cy="308350"/>
          </a:xfrm>
          <a:prstGeom prst="rect">
            <a:avLst/>
          </a:prstGeom>
        </p:spPr>
        <p:txBody>
          <a:bodyPr wrap="none" lIns="76769" tIns="38384" rIns="76769" bIns="38384">
            <a:spAutoFit/>
          </a:bodyPr>
          <a:lstStyle/>
          <a:p>
            <a:r>
              <a:rPr lang="en-GB" sz="1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22%</a:t>
            </a:r>
            <a:endParaRPr lang="en-US" sz="1500" b="1" dirty="0"/>
          </a:p>
        </p:txBody>
      </p:sp>
      <p:sp>
        <p:nvSpPr>
          <p:cNvPr id="38" name="TextBox 37"/>
          <p:cNvSpPr txBox="1"/>
          <p:nvPr/>
        </p:nvSpPr>
        <p:spPr bwMode="gray">
          <a:xfrm>
            <a:off x="707531" y="5687128"/>
            <a:ext cx="373010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700" dirty="0">
                <a:solidFill>
                  <a:schemeClr val="bg1"/>
                </a:solidFill>
              </a:rPr>
              <a:t>*</a:t>
            </a:r>
            <a:r>
              <a:rPr lang="en-US" sz="700" dirty="0" err="1">
                <a:solidFill>
                  <a:schemeClr val="bg1"/>
                </a:solidFill>
              </a:rPr>
              <a:t>Bersin</a:t>
            </a:r>
            <a:r>
              <a:rPr lang="en-US" sz="700" dirty="0">
                <a:solidFill>
                  <a:schemeClr val="bg1"/>
                </a:solidFill>
              </a:rPr>
              <a:t> &amp; associates 2012</a:t>
            </a:r>
            <a:endParaRPr lang="en-US" sz="700" kern="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9" name="Straight Connector 38"/>
          <p:cNvCxnSpPr/>
          <p:nvPr/>
        </p:nvCxnSpPr>
        <p:spPr bwMode="gray">
          <a:xfrm flipV="1">
            <a:off x="3686693" y="3239027"/>
            <a:ext cx="0" cy="242338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 bwMode="gray">
          <a:xfrm>
            <a:off x="242937" y="0"/>
            <a:ext cx="8656646" cy="162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89985" tIns="71987" rIns="89985" bIns="71987" rtlCol="0" anchor="ctr"/>
          <a:lstStyle/>
          <a:p>
            <a:pPr algn="ctr" defTabSz="914245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600" kern="0" dirty="0" err="1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049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\\psf\Home\Graphic Tank\Building Icons-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173" y="3577585"/>
            <a:ext cx="635789" cy="897610"/>
          </a:xfrm>
          <a:prstGeom prst="rect">
            <a:avLst/>
          </a:prstGeom>
          <a:noFill/>
          <a:ln>
            <a:noFill/>
          </a:ln>
          <a:effectLst>
            <a:outerShdw blurRad="114300" dist="25400" algn="tl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\\psf\Home\Graphic Tank\Building Icons-1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803" y="3012191"/>
            <a:ext cx="576573" cy="1412905"/>
          </a:xfrm>
          <a:prstGeom prst="rect">
            <a:avLst/>
          </a:prstGeom>
          <a:noFill/>
          <a:ln>
            <a:noFill/>
          </a:ln>
          <a:effectLst>
            <a:outerShdw blurRad="114300" dist="25400" algn="tl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\\psf\Home\Graphic Tank\272899_v_srgb_s_g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2504" y="3503959"/>
            <a:ext cx="1185319" cy="1039625"/>
          </a:xfrm>
          <a:prstGeom prst="rect">
            <a:avLst/>
          </a:prstGeom>
          <a:noFill/>
          <a:ln>
            <a:noFill/>
          </a:ln>
          <a:effectLst>
            <a:outerShdw blurRad="114300" dist="25400" algn="tl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Wave 13"/>
          <p:cNvSpPr/>
          <p:nvPr/>
        </p:nvSpPr>
        <p:spPr bwMode="gray">
          <a:xfrm>
            <a:off x="1458875" y="2685962"/>
            <a:ext cx="784130" cy="315279"/>
          </a:xfrm>
          <a:prstGeom prst="wave">
            <a:avLst>
              <a:gd name="adj1" fmla="val 6007"/>
              <a:gd name="adj2" fmla="val 0"/>
            </a:avLst>
          </a:prstGeom>
          <a:noFill/>
          <a:ln w="6350" algn="ctr">
            <a:noFill/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defTabSz="76769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00" dirty="0">
                <a:latin typeface="+mj-lt"/>
              </a:rPr>
              <a:t>$7.7b</a:t>
            </a:r>
            <a:endParaRPr lang="en-US" sz="1700" kern="0" dirty="0" err="1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Wave 14"/>
          <p:cNvSpPr/>
          <p:nvPr/>
        </p:nvSpPr>
        <p:spPr bwMode="gray">
          <a:xfrm>
            <a:off x="638875" y="3305625"/>
            <a:ext cx="784130" cy="315279"/>
          </a:xfrm>
          <a:prstGeom prst="wave">
            <a:avLst>
              <a:gd name="adj1" fmla="val 6007"/>
              <a:gd name="adj2" fmla="val 0"/>
            </a:avLst>
          </a:prstGeom>
          <a:noFill/>
          <a:ln w="6350" algn="ctr">
            <a:noFill/>
            <a:miter lim="800000"/>
            <a:headEnd/>
            <a:tailEnd/>
          </a:ln>
        </p:spPr>
        <p:txBody>
          <a:bodyPr lIns="0" tIns="0" rIns="0" bIns="0" rtlCol="0" anchor="ctr"/>
          <a:lstStyle/>
          <a:p>
            <a:pPr algn="ctr" defTabSz="76769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00" dirty="0">
                <a:latin typeface="+mj-lt"/>
              </a:rPr>
              <a:t>$2.7b</a:t>
            </a:r>
            <a:endParaRPr lang="en-US" sz="1700" kern="0" dirty="0" err="1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5584" y="4421264"/>
            <a:ext cx="440322" cy="231406"/>
          </a:xfrm>
          <a:prstGeom prst="rect">
            <a:avLst/>
          </a:prstGeom>
        </p:spPr>
        <p:txBody>
          <a:bodyPr wrap="none" lIns="76769" tIns="38384" rIns="76769" bIns="38384">
            <a:spAutoFit/>
          </a:bodyPr>
          <a:lstStyle/>
          <a:p>
            <a:pPr algn="ctr"/>
            <a:r>
              <a:rPr lang="en-US" sz="1000" dirty="0">
                <a:latin typeface="+mj-lt"/>
              </a:rPr>
              <a:t>2010</a:t>
            </a:r>
          </a:p>
        </p:txBody>
      </p:sp>
      <p:sp>
        <p:nvSpPr>
          <p:cNvPr id="8" name="Rectangle 7"/>
          <p:cNvSpPr/>
          <p:nvPr/>
        </p:nvSpPr>
        <p:spPr>
          <a:xfrm>
            <a:off x="1627092" y="4421264"/>
            <a:ext cx="440322" cy="231406"/>
          </a:xfrm>
          <a:prstGeom prst="rect">
            <a:avLst/>
          </a:prstGeom>
        </p:spPr>
        <p:txBody>
          <a:bodyPr wrap="none" lIns="76769" tIns="38384" rIns="76769" bIns="38384">
            <a:spAutoFit/>
          </a:bodyPr>
          <a:lstStyle/>
          <a:p>
            <a:pPr algn="ctr"/>
            <a:r>
              <a:rPr lang="en-US" sz="1000" dirty="0">
                <a:latin typeface="+mj-lt"/>
              </a:rPr>
              <a:t>2015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632996" y="5073662"/>
            <a:ext cx="817756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47957" y="5409313"/>
            <a:ext cx="8567620" cy="446850"/>
          </a:xfrm>
          <a:prstGeom prst="rect">
            <a:avLst/>
          </a:prstGeom>
          <a:noFill/>
        </p:spPr>
        <p:txBody>
          <a:bodyPr wrap="square" lIns="0" tIns="38384" rIns="0" bIns="38384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 dirty="0">
                <a:latin typeface="+mj-lt"/>
                <a:ea typeface="Arial Unicode MS" pitchFamily="34" charset="-128"/>
                <a:cs typeface="Arial Unicode MS" pitchFamily="34" charset="-128"/>
              </a:rPr>
              <a:t>Beyond telecoms, some of the most successful brands in the ranking – from Coca-Cola to Visa – have used mobile platforms and marketing strategies to ignite growth - </a:t>
            </a:r>
            <a:r>
              <a:rPr lang="en-US" sz="1200" i="1" kern="0" dirty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Pierre </a:t>
            </a:r>
            <a:r>
              <a:rPr lang="en-US" sz="1200" i="1" kern="0" dirty="0" err="1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Dupreele</a:t>
            </a:r>
            <a:r>
              <a:rPr lang="en-US" sz="1200" i="1" kern="0" dirty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, SVP, </a:t>
            </a:r>
            <a:r>
              <a:rPr lang="en-US" sz="1200" i="1" kern="0" dirty="0" err="1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Millward</a:t>
            </a:r>
            <a:r>
              <a:rPr lang="en-US" sz="1200" i="1" kern="0" dirty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Brown </a:t>
            </a:r>
            <a:r>
              <a:rPr lang="en-US" sz="1200" i="1" kern="0" dirty="0" err="1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Optimor</a:t>
            </a:r>
            <a:endParaRPr lang="en-US" sz="1200" i="1" kern="0" dirty="0">
              <a:solidFill>
                <a:schemeClr val="accent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7957" y="6216790"/>
            <a:ext cx="7287489" cy="292961"/>
          </a:xfrm>
          <a:prstGeom prst="rect">
            <a:avLst/>
          </a:prstGeom>
          <a:noFill/>
        </p:spPr>
        <p:txBody>
          <a:bodyPr wrap="square" lIns="0" tIns="38384" rIns="0" bIns="38384" rtlCol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64592" algn="l"/>
              </a:tabLst>
              <a:defRPr/>
            </a:pPr>
            <a:r>
              <a:rPr lang="en-US" sz="700" dirty="0">
                <a:latin typeface="+mj-lt"/>
              </a:rPr>
              <a:t>1. IDC; 2. Forrester – “Mobile Trends of “Fortune 500” Companies” – Jun 2012; 3. Custom Solutions Group – “Mobile in the Enterprise: The Gap Between Expectations and Expertise” - 2012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41771" y="2226554"/>
            <a:ext cx="2404108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300" dirty="0">
                <a:solidFill>
                  <a:schemeClr val="accent2"/>
                </a:solidFill>
                <a:latin typeface="+mj-lt"/>
              </a:rPr>
              <a:t>WW enterprise apps market</a:t>
            </a:r>
            <a:r>
              <a:rPr lang="en-US" sz="1300" baseline="30000" dirty="0">
                <a:solidFill>
                  <a:schemeClr val="accent2"/>
                </a:solidFill>
                <a:latin typeface="+mj-lt"/>
              </a:rPr>
              <a:t>1</a:t>
            </a:r>
            <a:r>
              <a:rPr lang="en-US" sz="1300" dirty="0">
                <a:solidFill>
                  <a:schemeClr val="accent2"/>
                </a:solidFill>
                <a:latin typeface="+mj-lt"/>
              </a:rPr>
              <a:t>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242455" y="2647577"/>
            <a:ext cx="2638086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300" dirty="0">
                <a:solidFill>
                  <a:schemeClr val="accent2"/>
                </a:solidFill>
                <a:latin typeface="+mj-lt"/>
              </a:rPr>
              <a:t>of Fortune 500 plan to </a:t>
            </a:r>
            <a:br>
              <a:rPr lang="en-US" sz="1300" dirty="0">
                <a:solidFill>
                  <a:schemeClr val="accent2"/>
                </a:solidFill>
                <a:latin typeface="+mj-lt"/>
              </a:rPr>
            </a:br>
            <a:r>
              <a:rPr lang="en-US" sz="1300" dirty="0">
                <a:solidFill>
                  <a:schemeClr val="accent2"/>
                </a:solidFill>
                <a:latin typeface="+mj-lt"/>
              </a:rPr>
              <a:t>implement mobile apps in 2012</a:t>
            </a:r>
            <a:r>
              <a:rPr lang="en-US" sz="1300" baseline="300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468429" y="2647577"/>
            <a:ext cx="2134036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300" dirty="0">
                <a:solidFill>
                  <a:schemeClr val="accent2"/>
                </a:solidFill>
                <a:latin typeface="+mj-lt"/>
              </a:rPr>
              <a:t>of Enterprises lack mobile app developers</a:t>
            </a:r>
            <a:r>
              <a:rPr lang="en-US" sz="1300" baseline="300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87488" y="1970170"/>
            <a:ext cx="1948022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3700" b="1" dirty="0">
                <a:latin typeface="+mj-lt"/>
              </a:rPr>
              <a:t>80%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632163" y="1970170"/>
            <a:ext cx="1948022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3700" b="1" dirty="0">
                <a:latin typeface="+mj-lt"/>
              </a:rPr>
              <a:t>50%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18857" y="3446960"/>
            <a:ext cx="1347294" cy="125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6317195" y="1635347"/>
            <a:ext cx="0" cy="326963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582980" y="1635348"/>
            <a:ext cx="1826991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300" dirty="0">
                <a:solidFill>
                  <a:schemeClr val="accent2"/>
                </a:solidFill>
                <a:latin typeface="+mj-lt"/>
              </a:rPr>
              <a:t>Yet... 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apps: Fastest growing app category on App Store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 bwMode="gray">
          <a:xfrm>
            <a:off x="242937" y="4900862"/>
            <a:ext cx="137134" cy="182851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</p:spPr>
        <p:txBody>
          <a:bodyPr lIns="0" tIns="153538" rIns="0" bIns="0" rtlCol="0" anchor="ctr" anchorCtr="0"/>
          <a:lstStyle/>
          <a:p>
            <a:pPr algn="ctr" defTabSz="76769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700" kern="0" dirty="0">
                <a:latin typeface="+mj-lt"/>
                <a:ea typeface="Arial Unicode MS" pitchFamily="34" charset="-128"/>
                <a:cs typeface="Arial Unicode MS" pitchFamily="34" charset="-128"/>
              </a:rPr>
              <a:t>“</a:t>
            </a:r>
          </a:p>
        </p:txBody>
      </p:sp>
      <p:sp>
        <p:nvSpPr>
          <p:cNvPr id="38" name="Rectangle 37"/>
          <p:cNvSpPr/>
          <p:nvPr/>
        </p:nvSpPr>
        <p:spPr bwMode="gray">
          <a:xfrm>
            <a:off x="420182" y="4900862"/>
            <a:ext cx="137133" cy="182851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</p:spPr>
        <p:txBody>
          <a:bodyPr lIns="0" tIns="153538" rIns="0" bIns="0" rtlCol="0" anchor="ctr" anchorCtr="0"/>
          <a:lstStyle/>
          <a:p>
            <a:pPr algn="ctr" defTabSz="76769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700" kern="0" dirty="0">
                <a:latin typeface="+mj-lt"/>
                <a:ea typeface="Arial Unicode MS" pitchFamily="34" charset="-128"/>
                <a:cs typeface="Arial Unicode MS" pitchFamily="34" charset="-128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120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Big Data Characteristics</a:t>
            </a:r>
            <a:br>
              <a:rPr lang="en-US" dirty="0" smtClean="0"/>
            </a:br>
            <a:r>
              <a:rPr lang="en-US" sz="1800" b="0" dirty="0" smtClean="0"/>
              <a:t>Big Data is not new and can be solved because of emerging affordable solutions</a:t>
            </a:r>
            <a:endParaRPr lang="en-US" dirty="0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white">
          <a:xfrm flipV="1">
            <a:off x="352425" y="6036131"/>
            <a:ext cx="5000625" cy="2176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wrap="none" lIns="89985" tIns="46792" rIns="89985" bIns="46792" anchor="ctr"/>
          <a:lstStyle/>
          <a:p>
            <a:pPr>
              <a:spcBef>
                <a:spcPct val="0"/>
              </a:spcBef>
              <a:defRPr/>
            </a:pP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8" name="Line 51"/>
          <p:cNvSpPr>
            <a:spLocks noChangeShapeType="1"/>
          </p:cNvSpPr>
          <p:nvPr/>
        </p:nvSpPr>
        <p:spPr bwMode="white">
          <a:xfrm flipH="1" flipV="1">
            <a:off x="338138" y="1355452"/>
            <a:ext cx="30162" cy="47148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wrap="none" lIns="89985" tIns="46792" rIns="89985" bIns="46792" anchor="ctr"/>
          <a:lstStyle/>
          <a:p>
            <a:pPr>
              <a:spcBef>
                <a:spcPct val="0"/>
              </a:spcBef>
              <a:defRPr/>
            </a:pP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9" name="Text Box 56"/>
          <p:cNvSpPr txBox="1">
            <a:spLocks noChangeArrowheads="1"/>
          </p:cNvSpPr>
          <p:nvPr/>
        </p:nvSpPr>
        <p:spPr bwMode="auto">
          <a:xfrm rot="16200000">
            <a:off x="-253857" y="1978831"/>
            <a:ext cx="1582454" cy="36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F0AB00">
                <a:gamma/>
                <a:shade val="60000"/>
                <a:invGamma/>
              </a:srgbClr>
            </a:prstShdw>
          </a:effectLst>
        </p:spPr>
        <p:txBody>
          <a:bodyPr wrap="none" lIns="91425" tIns="45712" rIns="91425" bIns="45712">
            <a:spAutoFit/>
          </a:bodyPr>
          <a:lstStyle/>
          <a:p>
            <a:pPr>
              <a:spcBef>
                <a:spcPct val="0"/>
              </a:spcBef>
              <a:buClr>
                <a:srgbClr val="F0AB00"/>
              </a:buClr>
              <a:defRPr/>
            </a:pPr>
            <a:r>
              <a:rPr lang="en-US" b="1" kern="0" dirty="0">
                <a:solidFill>
                  <a:srgbClr val="666666"/>
                </a:solidFill>
              </a:rPr>
              <a:t>Data Volume</a:t>
            </a:r>
          </a:p>
        </p:txBody>
      </p:sp>
      <p:sp>
        <p:nvSpPr>
          <p:cNvPr id="71" name="Oval 75"/>
          <p:cNvSpPr>
            <a:spLocks noChangeArrowheads="1"/>
          </p:cNvSpPr>
          <p:nvPr/>
        </p:nvSpPr>
        <p:spPr bwMode="auto">
          <a:xfrm>
            <a:off x="2277129" y="5647283"/>
            <a:ext cx="1919547" cy="262993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989898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round/>
            <a:headEnd/>
            <a:tailEnd/>
          </a:ln>
        </p:spPr>
        <p:txBody>
          <a:bodyPr wrap="none" lIns="87313" tIns="44450" rIns="87313" bIns="4445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" name="Oval 77"/>
          <p:cNvSpPr>
            <a:spLocks noChangeArrowheads="1"/>
          </p:cNvSpPr>
          <p:nvPr/>
        </p:nvSpPr>
        <p:spPr bwMode="gray">
          <a:xfrm>
            <a:off x="1076340" y="1266825"/>
            <a:ext cx="4371959" cy="4370832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eaVert"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4" name="Oval 78"/>
          <p:cNvSpPr>
            <a:spLocks noChangeArrowheads="1"/>
          </p:cNvSpPr>
          <p:nvPr/>
        </p:nvSpPr>
        <p:spPr bwMode="gray">
          <a:xfrm>
            <a:off x="1132481" y="1293517"/>
            <a:ext cx="4266695" cy="4257391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5" name="Oval 79"/>
          <p:cNvSpPr>
            <a:spLocks noChangeArrowheads="1"/>
          </p:cNvSpPr>
          <p:nvPr/>
        </p:nvSpPr>
        <p:spPr bwMode="gray">
          <a:xfrm>
            <a:off x="1174586" y="1333555"/>
            <a:ext cx="4063185" cy="3983796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6" name="Oval 80"/>
          <p:cNvSpPr>
            <a:spLocks noChangeArrowheads="1"/>
          </p:cNvSpPr>
          <p:nvPr/>
        </p:nvSpPr>
        <p:spPr bwMode="gray">
          <a:xfrm>
            <a:off x="1413184" y="1446997"/>
            <a:ext cx="3614059" cy="322974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81"/>
          <p:cNvGrpSpPr/>
          <p:nvPr/>
        </p:nvGrpSpPr>
        <p:grpSpPr>
          <a:xfrm>
            <a:off x="1213926" y="1531920"/>
            <a:ext cx="4050599" cy="3982223"/>
            <a:chOff x="4738176" y="1550970"/>
            <a:chExt cx="4050599" cy="3982223"/>
          </a:xfrm>
        </p:grpSpPr>
        <p:grpSp>
          <p:nvGrpSpPr>
            <p:cNvPr id="4" name="Group 41"/>
            <p:cNvGrpSpPr/>
            <p:nvPr/>
          </p:nvGrpSpPr>
          <p:grpSpPr>
            <a:xfrm>
              <a:off x="7230051" y="4351718"/>
              <a:ext cx="813468" cy="874498"/>
              <a:chOff x="6425295" y="4323478"/>
              <a:chExt cx="1203591" cy="1237661"/>
            </a:xfrm>
          </p:grpSpPr>
          <p:sp>
            <p:nvSpPr>
              <p:cNvPr id="69" name="Rectangle 68"/>
              <p:cNvSpPr/>
              <p:nvPr/>
            </p:nvSpPr>
            <p:spPr bwMode="gray">
              <a:xfrm>
                <a:off x="6425295" y="5139612"/>
                <a:ext cx="1203591" cy="421527"/>
              </a:xfrm>
              <a:prstGeom prst="rect">
                <a:avLst/>
              </a:prstGeom>
              <a:noFill/>
            </p:spPr>
            <p:txBody>
              <a:bodyPr wrap="square" lIns="0" rIns="0" rtlCol="0" anchor="ctr" anchorCtr="1">
                <a:noAutofit/>
              </a:bodyPr>
              <a:lstStyle/>
              <a:p>
                <a:pPr algn="ctr"/>
                <a:r>
                  <a:rPr lang="en-US" sz="1000" kern="0" dirty="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Customer Data</a:t>
                </a:r>
                <a:endParaRPr lang="en-US" sz="1000" dirty="0">
                  <a:solidFill>
                    <a:srgbClr val="000000"/>
                  </a:solidFill>
                  <a:cs typeface="Arial"/>
                </a:endParaRPr>
              </a:p>
            </p:txBody>
          </p:sp>
          <p:pic>
            <p:nvPicPr>
              <p:cNvPr id="70" name="Picture 3" descr="\\.psf\Host\Users\timpaul\Desktop\Misc Icons v1c_binoculars copy 2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4092" y="4323478"/>
                <a:ext cx="871764" cy="7680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oup 44"/>
            <p:cNvGrpSpPr/>
            <p:nvPr/>
          </p:nvGrpSpPr>
          <p:grpSpPr>
            <a:xfrm>
              <a:off x="5269726" y="1791812"/>
              <a:ext cx="1013500" cy="771398"/>
              <a:chOff x="4442302" y="1547777"/>
              <a:chExt cx="1688310" cy="1141161"/>
            </a:xfrm>
          </p:grpSpPr>
          <p:sp>
            <p:nvSpPr>
              <p:cNvPr id="67" name="Rectangle 66"/>
              <p:cNvSpPr/>
              <p:nvPr/>
            </p:nvSpPr>
            <p:spPr bwMode="gray">
              <a:xfrm>
                <a:off x="4442302" y="2339454"/>
                <a:ext cx="1688310" cy="349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1000" kern="0" dirty="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Automobiles</a:t>
                </a:r>
                <a:endParaRPr lang="en-US" sz="1000" dirty="0">
                  <a:solidFill>
                    <a:srgbClr val="000000"/>
                  </a:solidFill>
                  <a:cs typeface="Arial"/>
                </a:endParaRPr>
              </a:p>
            </p:txBody>
          </p:sp>
          <p:pic>
            <p:nvPicPr>
              <p:cNvPr id="68" name="Picture 4" descr="\\.psf\Host\Users\timpaul\Desktop\Misc Icons v1c_binoculars copy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0079" y="1547777"/>
                <a:ext cx="960670" cy="846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47"/>
            <p:cNvGrpSpPr/>
            <p:nvPr/>
          </p:nvGrpSpPr>
          <p:grpSpPr>
            <a:xfrm>
              <a:off x="7523434" y="2076325"/>
              <a:ext cx="1013500" cy="937827"/>
              <a:chOff x="5660259" y="1652772"/>
              <a:chExt cx="2150657" cy="1104363"/>
            </a:xfrm>
          </p:grpSpPr>
          <p:sp>
            <p:nvSpPr>
              <p:cNvPr id="65" name="Rectangle 64"/>
              <p:cNvSpPr/>
              <p:nvPr/>
            </p:nvSpPr>
            <p:spPr bwMode="gray">
              <a:xfrm>
                <a:off x="5660259" y="2254847"/>
                <a:ext cx="2150657" cy="502288"/>
              </a:xfrm>
              <a:prstGeom prst="rect">
                <a:avLst/>
              </a:prstGeom>
              <a:noFill/>
            </p:spPr>
            <p:txBody>
              <a:bodyPr wrap="square" rtlCol="0" anchor="ctr" anchorCtr="1">
                <a:noAutofit/>
              </a:bodyPr>
              <a:lstStyle/>
              <a:p>
                <a:pPr algn="ctr"/>
                <a:r>
                  <a:rPr lang="en-US" sz="1000" kern="0" dirty="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Machine Data</a:t>
                </a:r>
                <a:endParaRPr lang="en-US" sz="1000" dirty="0">
                  <a:solidFill>
                    <a:srgbClr val="000000"/>
                  </a:solidFill>
                  <a:cs typeface="Arial"/>
                </a:endParaRPr>
              </a:p>
            </p:txBody>
          </p:sp>
          <p:pic>
            <p:nvPicPr>
              <p:cNvPr id="66" name="Picture 5" descr="\\.psf\Host\Users\timpaul\Desktop\Misc Icons v1c_binoculars copy 3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6526" y="1652772"/>
                <a:ext cx="900438" cy="7932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50"/>
            <p:cNvGrpSpPr/>
            <p:nvPr/>
          </p:nvGrpSpPr>
          <p:grpSpPr>
            <a:xfrm>
              <a:off x="6557557" y="4695822"/>
              <a:ext cx="853474" cy="837371"/>
              <a:chOff x="4602773" y="4586584"/>
              <a:chExt cx="1054338" cy="917882"/>
            </a:xfrm>
          </p:grpSpPr>
          <p:sp>
            <p:nvSpPr>
              <p:cNvPr id="63" name="Rectangle 51"/>
              <p:cNvSpPr/>
              <p:nvPr/>
            </p:nvSpPr>
            <p:spPr bwMode="gray">
              <a:xfrm>
                <a:off x="4602773" y="5157238"/>
                <a:ext cx="1054338" cy="347228"/>
              </a:xfrm>
              <a:prstGeom prst="rect">
                <a:avLst/>
              </a:prstGeom>
              <a:noFill/>
            </p:spPr>
            <p:txBody>
              <a:bodyPr wrap="square" lIns="0" rIns="0" rtlCol="0" anchor="ctr" anchorCtr="1">
                <a:noAutofit/>
              </a:bodyPr>
              <a:lstStyle/>
              <a:p>
                <a:pPr algn="ctr"/>
                <a:r>
                  <a:rPr lang="en-US" sz="1000" kern="0" dirty="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Smart Meter</a:t>
                </a:r>
                <a:endParaRPr lang="en-US" sz="1000" dirty="0">
                  <a:solidFill>
                    <a:srgbClr val="000000"/>
                  </a:solidFill>
                  <a:cs typeface="Arial"/>
                </a:endParaRPr>
              </a:p>
            </p:txBody>
          </p:sp>
          <p:pic>
            <p:nvPicPr>
              <p:cNvPr id="64" name="Picture 6" descr="\\.psf\Host\Users\timpaul\Desktop\Misc Icons v1c_binoculars copy 5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8098" y="4586584"/>
                <a:ext cx="850774" cy="6741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53"/>
            <p:cNvGrpSpPr/>
            <p:nvPr/>
          </p:nvGrpSpPr>
          <p:grpSpPr>
            <a:xfrm>
              <a:off x="5935287" y="2680055"/>
              <a:ext cx="1742684" cy="1625668"/>
              <a:chOff x="5260488" y="2705088"/>
              <a:chExt cx="1537469" cy="1572136"/>
            </a:xfrm>
          </p:grpSpPr>
          <p:sp>
            <p:nvSpPr>
              <p:cNvPr id="61" name="Rectangle 60"/>
              <p:cNvSpPr/>
              <p:nvPr/>
            </p:nvSpPr>
            <p:spPr bwMode="gray">
              <a:xfrm>
                <a:off x="5260488" y="3929996"/>
                <a:ext cx="1537469" cy="347228"/>
              </a:xfrm>
              <a:prstGeom prst="rect">
                <a:avLst/>
              </a:prstGeom>
              <a:noFill/>
            </p:spPr>
            <p:txBody>
              <a:bodyPr wrap="square" rtlCol="0" anchor="ctr" anchorCtr="1">
                <a:no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b="1" dirty="0">
                    <a:solidFill>
                      <a:srgbClr val="000000"/>
                    </a:solidFill>
                    <a:cs typeface="Arial"/>
                  </a:rPr>
                  <a:t>7.9 </a:t>
                </a:r>
                <a:r>
                  <a:rPr lang="en-US" b="1" dirty="0" err="1">
                    <a:solidFill>
                      <a:srgbClr val="000000"/>
                    </a:solidFill>
                    <a:cs typeface="Arial"/>
                  </a:rPr>
                  <a:t>Zettabytes</a:t>
                </a:r>
                <a:endParaRPr lang="en-US" b="1" dirty="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480431" y="2705088"/>
                <a:ext cx="1079503" cy="13453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fontAlgn="base"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8000" b="1" kern="0" dirty="0">
                    <a:solidFill>
                      <a:srgbClr val="0076CB"/>
                    </a:solidFill>
                    <a:ea typeface="Arial Unicode MS" pitchFamily="34" charset="-128"/>
                    <a:cs typeface="Arial Unicode MS" pitchFamily="34" charset="-128"/>
                  </a:rPr>
                  <a:t>!</a:t>
                </a:r>
              </a:p>
            </p:txBody>
          </p:sp>
        </p:grpSp>
        <p:grpSp>
          <p:nvGrpSpPr>
            <p:cNvPr id="13" name="Group 56"/>
            <p:cNvGrpSpPr/>
            <p:nvPr/>
          </p:nvGrpSpPr>
          <p:grpSpPr>
            <a:xfrm>
              <a:off x="7807047" y="3889282"/>
              <a:ext cx="977544" cy="794176"/>
              <a:chOff x="7015180" y="2804565"/>
              <a:chExt cx="1372921" cy="1163244"/>
            </a:xfrm>
          </p:grpSpPr>
          <p:sp>
            <p:nvSpPr>
              <p:cNvPr id="59" name="Rectangle 58"/>
              <p:cNvSpPr/>
              <p:nvPr/>
            </p:nvSpPr>
            <p:spPr bwMode="gray">
              <a:xfrm>
                <a:off x="7015180" y="3601357"/>
                <a:ext cx="1372921" cy="366452"/>
              </a:xfrm>
              <a:prstGeom prst="rect">
                <a:avLst/>
              </a:prstGeom>
              <a:noFill/>
            </p:spPr>
            <p:txBody>
              <a:bodyPr wrap="square" rtlCol="0" anchor="ctr" anchorCtr="1">
                <a:noAutofit/>
              </a:bodyPr>
              <a:lstStyle/>
              <a:p>
                <a:pPr algn="ctr"/>
                <a:r>
                  <a:rPr lang="en-US" sz="1000" kern="0" dirty="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Point of Sale</a:t>
                </a:r>
                <a:endParaRPr lang="en-US" sz="1000" dirty="0">
                  <a:solidFill>
                    <a:srgbClr val="000000"/>
                  </a:solidFill>
                  <a:cs typeface="Arial"/>
                </a:endParaRPr>
              </a:p>
            </p:txBody>
          </p:sp>
          <p:pic>
            <p:nvPicPr>
              <p:cNvPr id="60" name="Picture 3" descr="\\.psf\Host\Users\timpaul\Desktop\Misc Icons v1c_binoculars copy 6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1203" y="2804565"/>
                <a:ext cx="973989" cy="8580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59"/>
            <p:cNvGrpSpPr/>
            <p:nvPr/>
          </p:nvGrpSpPr>
          <p:grpSpPr>
            <a:xfrm>
              <a:off x="4868537" y="2584699"/>
              <a:ext cx="736485" cy="768076"/>
              <a:chOff x="11186493" y="1989748"/>
              <a:chExt cx="923420" cy="965036"/>
            </a:xfrm>
          </p:grpSpPr>
          <p:grpSp>
            <p:nvGrpSpPr>
              <p:cNvPr id="15" name="Group 7"/>
              <p:cNvGrpSpPr/>
              <p:nvPr/>
            </p:nvGrpSpPr>
            <p:grpSpPr bwMode="gray">
              <a:xfrm>
                <a:off x="11406754" y="1989748"/>
                <a:ext cx="479429" cy="700893"/>
                <a:chOff x="7209473" y="2264377"/>
                <a:chExt cx="439078" cy="641901"/>
              </a:xfrm>
            </p:grpSpPr>
            <p:pic>
              <p:nvPicPr>
                <p:cNvPr id="57" name="Picture 47" descr="\\psf\Host\Users\eric\Graphic Tank\Electronics_PDA copy.png"/>
                <p:cNvPicPr>
                  <a:picLocks noChangeAspect="1" noChangeArrowheads="1"/>
                </p:cNvPicPr>
                <p:nvPr/>
              </p:nvPicPr>
              <p:blipFill>
                <a:blip r:embed="rId7" cstate="email"/>
                <a:srcRect/>
                <a:stretch>
                  <a:fillRect/>
                </a:stretch>
              </p:blipFill>
              <p:spPr bwMode="gray">
                <a:xfrm>
                  <a:off x="7209473" y="2264377"/>
                  <a:ext cx="348981" cy="531313"/>
                </a:xfrm>
                <a:prstGeom prst="rect">
                  <a:avLst/>
                </a:prstGeom>
                <a:noFill/>
              </p:spPr>
            </p:pic>
            <p:pic>
              <p:nvPicPr>
                <p:cNvPr id="58" name="Picture 3" descr="\\psf\Host\Users\eric\Graphic Tank\Electronics v1_Smart Phone  copy.png"/>
                <p:cNvPicPr>
                  <a:picLocks noChangeAspect="1" noChangeArrowheads="1"/>
                </p:cNvPicPr>
                <p:nvPr/>
              </p:nvPicPr>
              <p:blipFill>
                <a:blip r:embed="rId8" cstate="email"/>
                <a:srcRect/>
                <a:stretch>
                  <a:fillRect/>
                </a:stretch>
              </p:blipFill>
              <p:spPr bwMode="gray">
                <a:xfrm>
                  <a:off x="7359721" y="2410880"/>
                  <a:ext cx="288830" cy="495398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56" name="Rectangle 55"/>
              <p:cNvSpPr/>
              <p:nvPr/>
            </p:nvSpPr>
            <p:spPr bwMode="gray">
              <a:xfrm>
                <a:off x="11186493" y="2607556"/>
                <a:ext cx="923420" cy="34722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no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1050" dirty="0">
                    <a:solidFill>
                      <a:srgbClr val="000000"/>
                    </a:solidFill>
                    <a:cs typeface="Arial"/>
                  </a:rPr>
                  <a:t>Mobile</a:t>
                </a:r>
              </a:p>
            </p:txBody>
          </p:sp>
        </p:grpSp>
        <p:grpSp>
          <p:nvGrpSpPr>
            <p:cNvPr id="16" name="Group 64"/>
            <p:cNvGrpSpPr/>
            <p:nvPr/>
          </p:nvGrpSpPr>
          <p:grpSpPr>
            <a:xfrm>
              <a:off x="6067951" y="1550970"/>
              <a:ext cx="946823" cy="851365"/>
              <a:chOff x="10066310" y="1515227"/>
              <a:chExt cx="1021206" cy="1032847"/>
            </a:xfrm>
          </p:grpSpPr>
          <p:pic>
            <p:nvPicPr>
              <p:cNvPr id="53" name="Picture 14" descr="\\psf\Host\Users\eric\Graphic Tank\Electronics_Database copy.pn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gray">
              <a:xfrm>
                <a:off x="10145025" y="1515227"/>
                <a:ext cx="751617" cy="698355"/>
              </a:xfrm>
              <a:prstGeom prst="rect">
                <a:avLst/>
              </a:prstGeom>
              <a:noFill/>
            </p:spPr>
          </p:pic>
          <p:sp>
            <p:nvSpPr>
              <p:cNvPr id="54" name="Rectangle 53"/>
              <p:cNvSpPr/>
              <p:nvPr/>
            </p:nvSpPr>
            <p:spPr bwMode="gray">
              <a:xfrm>
                <a:off x="10066310" y="2045788"/>
                <a:ext cx="1021206" cy="502286"/>
              </a:xfrm>
              <a:prstGeom prst="rect">
                <a:avLst/>
              </a:prstGeom>
              <a:noFill/>
            </p:spPr>
            <p:txBody>
              <a:bodyPr wrap="square" lIns="0" rIns="0" rtlCol="0" anchor="ctr" anchorCtr="1">
                <a:noAutofit/>
              </a:bodyPr>
              <a:lstStyle/>
              <a:p>
                <a:pPr algn="ctr"/>
                <a:r>
                  <a:rPr lang="en-US" sz="1000" dirty="0">
                    <a:solidFill>
                      <a:srgbClr val="000000"/>
                    </a:solidFill>
                    <a:cs typeface="Arial"/>
                  </a:rPr>
                  <a:t>Structured Data</a:t>
                </a:r>
              </a:p>
            </p:txBody>
          </p:sp>
        </p:grpSp>
        <p:grpSp>
          <p:nvGrpSpPr>
            <p:cNvPr id="17" name="Group 67"/>
            <p:cNvGrpSpPr/>
            <p:nvPr/>
          </p:nvGrpSpPr>
          <p:grpSpPr>
            <a:xfrm>
              <a:off x="4738176" y="3339356"/>
              <a:ext cx="866909" cy="908798"/>
              <a:chOff x="9863876" y="3126342"/>
              <a:chExt cx="1537469" cy="1012552"/>
            </a:xfrm>
          </p:grpSpPr>
          <p:grpSp>
            <p:nvGrpSpPr>
              <p:cNvPr id="18" name="Group 29"/>
              <p:cNvGrpSpPr/>
              <p:nvPr/>
            </p:nvGrpSpPr>
            <p:grpSpPr bwMode="gray">
              <a:xfrm>
                <a:off x="10024333" y="3126342"/>
                <a:ext cx="1092647" cy="762546"/>
                <a:chOff x="4383549" y="3558570"/>
                <a:chExt cx="1030693" cy="719308"/>
              </a:xfrm>
            </p:grpSpPr>
            <p:pic>
              <p:nvPicPr>
                <p:cNvPr id="50" name="Picture 5" descr="\\psf\Host\Users\eric\Graphic Tank\Screens and Documents v1_Webpage copy 3.png"/>
                <p:cNvPicPr>
                  <a:picLocks noChangeAspect="1" noChangeArrowheads="1"/>
                </p:cNvPicPr>
                <p:nvPr/>
              </p:nvPicPr>
              <p:blipFill>
                <a:blip r:embed="rId10" cstate="email"/>
                <a:srcRect/>
                <a:stretch>
                  <a:fillRect/>
                </a:stretch>
              </p:blipFill>
              <p:spPr bwMode="gray">
                <a:xfrm>
                  <a:off x="4622410" y="3558570"/>
                  <a:ext cx="791832" cy="554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51" name="Picture 5" descr="\\psf\Host\Users\eric\Graphic Tank\Screens and Documents v1_Webpage copy 3.png"/>
                <p:cNvPicPr>
                  <a:picLocks noChangeAspect="1" noChangeArrowheads="1"/>
                </p:cNvPicPr>
                <p:nvPr/>
              </p:nvPicPr>
              <p:blipFill>
                <a:blip r:embed="rId10" cstate="email"/>
                <a:srcRect/>
                <a:stretch>
                  <a:fillRect/>
                </a:stretch>
              </p:blipFill>
              <p:spPr bwMode="gray">
                <a:xfrm>
                  <a:off x="4501246" y="3640050"/>
                  <a:ext cx="791832" cy="554508"/>
                </a:xfrm>
                <a:prstGeom prst="rect">
                  <a:avLst/>
                </a:prstGeom>
                <a:noFill/>
              </p:spPr>
            </p:pic>
            <p:pic>
              <p:nvPicPr>
                <p:cNvPr id="52" name="Picture 5" descr="\\psf\Host\Users\eric\Graphic Tank\Screens and Documents v1_Webpage copy 3.png"/>
                <p:cNvPicPr>
                  <a:picLocks noChangeAspect="1" noChangeArrowheads="1"/>
                </p:cNvPicPr>
                <p:nvPr/>
              </p:nvPicPr>
              <p:blipFill>
                <a:blip r:embed="rId10" cstate="email"/>
                <a:srcRect/>
                <a:stretch>
                  <a:fillRect/>
                </a:stretch>
              </p:blipFill>
              <p:spPr bwMode="gray">
                <a:xfrm>
                  <a:off x="4383549" y="3723370"/>
                  <a:ext cx="791832" cy="554508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49" name="Rectangle 48"/>
              <p:cNvSpPr/>
              <p:nvPr/>
            </p:nvSpPr>
            <p:spPr bwMode="gray">
              <a:xfrm>
                <a:off x="9863876" y="3791669"/>
                <a:ext cx="1537469" cy="34722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1000" dirty="0">
                    <a:solidFill>
                      <a:srgbClr val="000000"/>
                    </a:solidFill>
                    <a:cs typeface="Arial"/>
                  </a:rPr>
                  <a:t>Click Stream</a:t>
                </a:r>
              </a:p>
            </p:txBody>
          </p:sp>
        </p:grpSp>
        <p:grpSp>
          <p:nvGrpSpPr>
            <p:cNvPr id="19" name="Group 73"/>
            <p:cNvGrpSpPr/>
            <p:nvPr/>
          </p:nvGrpSpPr>
          <p:grpSpPr>
            <a:xfrm>
              <a:off x="5272053" y="4097505"/>
              <a:ext cx="775082" cy="905593"/>
              <a:chOff x="8800678" y="1987176"/>
              <a:chExt cx="1269589" cy="1172442"/>
            </a:xfrm>
          </p:grpSpPr>
          <p:grpSp>
            <p:nvGrpSpPr>
              <p:cNvPr id="20" name="Group 46"/>
              <p:cNvGrpSpPr/>
              <p:nvPr/>
            </p:nvGrpSpPr>
            <p:grpSpPr bwMode="gray">
              <a:xfrm>
                <a:off x="8949048" y="1987176"/>
                <a:ext cx="1027376" cy="725647"/>
                <a:chOff x="3304527" y="2700284"/>
                <a:chExt cx="1122633" cy="792930"/>
              </a:xfrm>
            </p:grpSpPr>
            <p:grpSp>
              <p:nvGrpSpPr>
                <p:cNvPr id="21" name="Group 71"/>
                <p:cNvGrpSpPr/>
                <p:nvPr/>
              </p:nvGrpSpPr>
              <p:grpSpPr bwMode="gray">
                <a:xfrm>
                  <a:off x="3476230" y="2928935"/>
                  <a:ext cx="448006" cy="442584"/>
                  <a:chOff x="3723944" y="2952750"/>
                  <a:chExt cx="448006" cy="442584"/>
                </a:xfrm>
              </p:grpSpPr>
              <p:sp>
                <p:nvSpPr>
                  <p:cNvPr id="45" name="Freeform 44"/>
                  <p:cNvSpPr/>
                  <p:nvPr/>
                </p:nvSpPr>
                <p:spPr bwMode="gray">
                  <a:xfrm>
                    <a:off x="3723944" y="3076547"/>
                    <a:ext cx="448006" cy="100041"/>
                  </a:xfrm>
                  <a:custGeom>
                    <a:avLst/>
                    <a:gdLst>
                      <a:gd name="connsiteX0" fmla="*/ 0 w 419100"/>
                      <a:gd name="connsiteY0" fmla="*/ 0 h 80963"/>
                      <a:gd name="connsiteX1" fmla="*/ 200025 w 419100"/>
                      <a:gd name="connsiteY1" fmla="*/ 80963 h 80963"/>
                      <a:gd name="connsiteX2" fmla="*/ 419100 w 419100"/>
                      <a:gd name="connsiteY2" fmla="*/ 4763 h 80963"/>
                      <a:gd name="connsiteX0" fmla="*/ 28906 w 448006"/>
                      <a:gd name="connsiteY0" fmla="*/ 19078 h 100041"/>
                      <a:gd name="connsiteX1" fmla="*/ 0 w 448006"/>
                      <a:gd name="connsiteY1" fmla="*/ 1999 h 100041"/>
                      <a:gd name="connsiteX2" fmla="*/ 228931 w 448006"/>
                      <a:gd name="connsiteY2" fmla="*/ 100041 h 100041"/>
                      <a:gd name="connsiteX3" fmla="*/ 448006 w 448006"/>
                      <a:gd name="connsiteY3" fmla="*/ 23841 h 100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8006" h="100041">
                        <a:moveTo>
                          <a:pt x="28906" y="19078"/>
                        </a:moveTo>
                        <a:cubicBezTo>
                          <a:pt x="28886" y="21077"/>
                          <a:pt x="20" y="0"/>
                          <a:pt x="0" y="1999"/>
                        </a:cubicBezTo>
                        <a:lnTo>
                          <a:pt x="228931" y="100041"/>
                        </a:lnTo>
                        <a:lnTo>
                          <a:pt x="448006" y="23841"/>
                        </a:lnTo>
                      </a:path>
                    </a:pathLst>
                  </a:custGeom>
                  <a:ln w="1905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" name="Freeform 45"/>
                  <p:cNvSpPr/>
                  <p:nvPr/>
                </p:nvSpPr>
                <p:spPr bwMode="gray">
                  <a:xfrm>
                    <a:off x="3788395" y="3181351"/>
                    <a:ext cx="322513" cy="213983"/>
                  </a:xfrm>
                  <a:custGeom>
                    <a:avLst/>
                    <a:gdLst>
                      <a:gd name="connsiteX0" fmla="*/ 0 w 242888"/>
                      <a:gd name="connsiteY0" fmla="*/ 147638 h 147638"/>
                      <a:gd name="connsiteX1" fmla="*/ 95250 w 242888"/>
                      <a:gd name="connsiteY1" fmla="*/ 0 h 147638"/>
                      <a:gd name="connsiteX2" fmla="*/ 242888 w 242888"/>
                      <a:gd name="connsiteY2" fmla="*/ 142875 h 147638"/>
                      <a:gd name="connsiteX0" fmla="*/ 19050 w 261938"/>
                      <a:gd name="connsiteY0" fmla="*/ 147638 h 147638"/>
                      <a:gd name="connsiteX1" fmla="*/ 0 w 261938"/>
                      <a:gd name="connsiteY1" fmla="*/ 147638 h 147638"/>
                      <a:gd name="connsiteX2" fmla="*/ 114300 w 261938"/>
                      <a:gd name="connsiteY2" fmla="*/ 0 h 147638"/>
                      <a:gd name="connsiteX3" fmla="*/ 261938 w 261938"/>
                      <a:gd name="connsiteY3" fmla="*/ 142875 h 147638"/>
                      <a:gd name="connsiteX0" fmla="*/ 19050 w 247651"/>
                      <a:gd name="connsiteY0" fmla="*/ 147638 h 157163"/>
                      <a:gd name="connsiteX1" fmla="*/ 0 w 247651"/>
                      <a:gd name="connsiteY1" fmla="*/ 147638 h 157163"/>
                      <a:gd name="connsiteX2" fmla="*/ 114300 w 247651"/>
                      <a:gd name="connsiteY2" fmla="*/ 0 h 157163"/>
                      <a:gd name="connsiteX3" fmla="*/ 247651 w 247651"/>
                      <a:gd name="connsiteY3" fmla="*/ 157163 h 157163"/>
                      <a:gd name="connsiteX0" fmla="*/ 19050 w 280988"/>
                      <a:gd name="connsiteY0" fmla="*/ 147638 h 204788"/>
                      <a:gd name="connsiteX1" fmla="*/ 0 w 280988"/>
                      <a:gd name="connsiteY1" fmla="*/ 147638 h 204788"/>
                      <a:gd name="connsiteX2" fmla="*/ 114300 w 280988"/>
                      <a:gd name="connsiteY2" fmla="*/ 0 h 204788"/>
                      <a:gd name="connsiteX3" fmla="*/ 280988 w 280988"/>
                      <a:gd name="connsiteY3" fmla="*/ 204788 h 204788"/>
                      <a:gd name="connsiteX0" fmla="*/ 0 w 316744"/>
                      <a:gd name="connsiteY0" fmla="*/ 193791 h 204788"/>
                      <a:gd name="connsiteX1" fmla="*/ 35756 w 316744"/>
                      <a:gd name="connsiteY1" fmla="*/ 147638 h 204788"/>
                      <a:gd name="connsiteX2" fmla="*/ 150056 w 316744"/>
                      <a:gd name="connsiteY2" fmla="*/ 0 h 204788"/>
                      <a:gd name="connsiteX3" fmla="*/ 316744 w 316744"/>
                      <a:gd name="connsiteY3" fmla="*/ 204788 h 204788"/>
                      <a:gd name="connsiteX0" fmla="*/ 0 w 328282"/>
                      <a:gd name="connsiteY0" fmla="*/ 213983 h 213983"/>
                      <a:gd name="connsiteX1" fmla="*/ 47294 w 328282"/>
                      <a:gd name="connsiteY1" fmla="*/ 147638 h 213983"/>
                      <a:gd name="connsiteX2" fmla="*/ 161594 w 328282"/>
                      <a:gd name="connsiteY2" fmla="*/ 0 h 213983"/>
                      <a:gd name="connsiteX3" fmla="*/ 328282 w 328282"/>
                      <a:gd name="connsiteY3" fmla="*/ 204788 h 213983"/>
                      <a:gd name="connsiteX0" fmla="*/ 0 w 322513"/>
                      <a:gd name="connsiteY0" fmla="*/ 213983 h 213983"/>
                      <a:gd name="connsiteX1" fmla="*/ 47294 w 322513"/>
                      <a:gd name="connsiteY1" fmla="*/ 147638 h 213983"/>
                      <a:gd name="connsiteX2" fmla="*/ 161594 w 322513"/>
                      <a:gd name="connsiteY2" fmla="*/ 0 h 213983"/>
                      <a:gd name="connsiteX3" fmla="*/ 322513 w 322513"/>
                      <a:gd name="connsiteY3" fmla="*/ 187480 h 213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13" h="213983">
                        <a:moveTo>
                          <a:pt x="0" y="213983"/>
                        </a:moveTo>
                        <a:lnTo>
                          <a:pt x="47294" y="147638"/>
                        </a:lnTo>
                        <a:lnTo>
                          <a:pt x="161594" y="0"/>
                        </a:lnTo>
                        <a:lnTo>
                          <a:pt x="322513" y="187480"/>
                        </a:lnTo>
                      </a:path>
                    </a:pathLst>
                  </a:custGeom>
                  <a:ln w="1905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47" name="Straight Connector 46"/>
                  <p:cNvCxnSpPr/>
                  <p:nvPr/>
                </p:nvCxnSpPr>
                <p:spPr bwMode="gray">
                  <a:xfrm>
                    <a:off x="3952875" y="2952750"/>
                    <a:ext cx="0" cy="228600"/>
                  </a:xfrm>
                  <a:prstGeom prst="line">
                    <a:avLst/>
                  </a:prstGeom>
                  <a:ln w="1905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" name="Oval 36"/>
                <p:cNvSpPr/>
                <p:nvPr/>
              </p:nvSpPr>
              <p:spPr bwMode="gray">
                <a:xfrm>
                  <a:off x="3304527" y="2974190"/>
                  <a:ext cx="199177" cy="199177"/>
                </a:xfrm>
                <a:prstGeom prst="ellipse">
                  <a:avLst/>
                </a:prstGeom>
                <a:solidFill>
                  <a:schemeClr val="tx2"/>
                </a:solidFill>
              </p:spPr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sz="1100" dirty="0">
                    <a:solidFill>
                      <a:srgbClr val="FFFFFF"/>
                    </a:solidFill>
                    <a:cs typeface="Arial"/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 bwMode="gray">
                <a:xfrm>
                  <a:off x="3440321" y="3294037"/>
                  <a:ext cx="199177" cy="199177"/>
                </a:xfrm>
                <a:prstGeom prst="ellipse">
                  <a:avLst/>
                </a:prstGeom>
                <a:solidFill>
                  <a:schemeClr val="tx2"/>
                </a:solidFill>
              </p:spPr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sz="1100" dirty="0">
                    <a:solidFill>
                      <a:srgbClr val="FFFFFF"/>
                    </a:solidFill>
                    <a:cs typeface="Arial"/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 bwMode="gray">
                <a:xfrm>
                  <a:off x="3814460" y="3294037"/>
                  <a:ext cx="199177" cy="199177"/>
                </a:xfrm>
                <a:prstGeom prst="ellipse">
                  <a:avLst/>
                </a:prstGeom>
                <a:solidFill>
                  <a:schemeClr val="tx2"/>
                </a:solidFill>
              </p:spPr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sz="1100" dirty="0">
                    <a:solidFill>
                      <a:srgbClr val="FFFFFF"/>
                    </a:solidFill>
                    <a:cs typeface="Arial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 bwMode="gray">
                <a:xfrm>
                  <a:off x="3904994" y="2965137"/>
                  <a:ext cx="199177" cy="199177"/>
                </a:xfrm>
                <a:prstGeom prst="ellipse">
                  <a:avLst/>
                </a:prstGeom>
                <a:solidFill>
                  <a:schemeClr val="tx2"/>
                </a:solidFill>
              </p:spPr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sz="1100" dirty="0">
                    <a:solidFill>
                      <a:srgbClr val="FFFFFF"/>
                    </a:solidFill>
                    <a:cs typeface="Arial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 bwMode="gray">
                <a:xfrm>
                  <a:off x="3604760" y="2753768"/>
                  <a:ext cx="199177" cy="199177"/>
                </a:xfrm>
                <a:prstGeom prst="ellipse">
                  <a:avLst/>
                </a:prstGeom>
                <a:solidFill>
                  <a:schemeClr val="tx2"/>
                </a:solidFill>
              </p:spPr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sz="1100" dirty="0">
                    <a:solidFill>
                      <a:srgbClr val="FFFFFF"/>
                    </a:solidFill>
                    <a:cs typeface="Arial"/>
                  </a:endParaRPr>
                </a:p>
              </p:txBody>
            </p:sp>
            <p:sp>
              <p:nvSpPr>
                <p:cNvPr id="42" name="Oval 41"/>
                <p:cNvSpPr/>
                <p:nvPr/>
              </p:nvSpPr>
              <p:spPr bwMode="gray">
                <a:xfrm>
                  <a:off x="4227983" y="2937974"/>
                  <a:ext cx="199177" cy="199177"/>
                </a:xfrm>
                <a:prstGeom prst="ellipse">
                  <a:avLst/>
                </a:prstGeom>
                <a:solidFill>
                  <a:schemeClr val="tx2"/>
                </a:solidFill>
              </p:spPr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sz="1100" dirty="0">
                    <a:solidFill>
                      <a:srgbClr val="FFFFFF"/>
                    </a:solidFill>
                    <a:cs typeface="Arial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 bwMode="gray">
                <a:xfrm>
                  <a:off x="4119340" y="2700284"/>
                  <a:ext cx="199177" cy="199177"/>
                </a:xfrm>
                <a:prstGeom prst="ellipse">
                  <a:avLst/>
                </a:prstGeom>
                <a:solidFill>
                  <a:schemeClr val="tx2"/>
                </a:solidFill>
              </p:spPr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sz="1100" dirty="0">
                    <a:solidFill>
                      <a:srgbClr val="FFFFFF"/>
                    </a:solidFill>
                    <a:cs typeface="Arial"/>
                  </a:endParaRPr>
                </a:p>
              </p:txBody>
            </p:sp>
            <p:sp>
              <p:nvSpPr>
                <p:cNvPr id="44" name="Freeform 43"/>
                <p:cNvSpPr/>
                <p:nvPr/>
              </p:nvSpPr>
              <p:spPr bwMode="gray">
                <a:xfrm rot="483429">
                  <a:off x="4019752" y="2797518"/>
                  <a:ext cx="316871" cy="280657"/>
                </a:xfrm>
                <a:custGeom>
                  <a:avLst/>
                  <a:gdLst>
                    <a:gd name="connsiteX0" fmla="*/ 199176 w 316871"/>
                    <a:gd name="connsiteY0" fmla="*/ 0 h 280657"/>
                    <a:gd name="connsiteX1" fmla="*/ 0 w 316871"/>
                    <a:gd name="connsiteY1" fmla="*/ 280657 h 280657"/>
                    <a:gd name="connsiteX2" fmla="*/ 316871 w 316871"/>
                    <a:gd name="connsiteY2" fmla="*/ 226337 h 280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6871" h="280657">
                      <a:moveTo>
                        <a:pt x="199176" y="0"/>
                      </a:moveTo>
                      <a:lnTo>
                        <a:pt x="0" y="280657"/>
                      </a:lnTo>
                      <a:lnTo>
                        <a:pt x="316871" y="226337"/>
                      </a:lnTo>
                    </a:path>
                  </a:pathLst>
                </a:cu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5" name="Rectangle 34"/>
              <p:cNvSpPr/>
              <p:nvPr/>
            </p:nvSpPr>
            <p:spPr bwMode="gray">
              <a:xfrm>
                <a:off x="8800678" y="2812391"/>
                <a:ext cx="1269589" cy="34722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1050" dirty="0">
                    <a:solidFill>
                      <a:srgbClr val="000000"/>
                    </a:solidFill>
                    <a:cs typeface="Arial"/>
                  </a:rPr>
                  <a:t>Social Network</a:t>
                </a:r>
              </a:p>
            </p:txBody>
          </p:sp>
        </p:grpSp>
        <p:grpSp>
          <p:nvGrpSpPr>
            <p:cNvPr id="22" name="Group 88"/>
            <p:cNvGrpSpPr/>
            <p:nvPr/>
          </p:nvGrpSpPr>
          <p:grpSpPr>
            <a:xfrm>
              <a:off x="6789976" y="1688441"/>
              <a:ext cx="1173528" cy="939117"/>
              <a:chOff x="11002099" y="4045304"/>
              <a:chExt cx="1313394" cy="1209589"/>
            </a:xfrm>
          </p:grpSpPr>
          <p:sp>
            <p:nvSpPr>
              <p:cNvPr id="32" name="Rectangle 31"/>
              <p:cNvSpPr/>
              <p:nvPr/>
            </p:nvSpPr>
            <p:spPr bwMode="gray">
              <a:xfrm>
                <a:off x="11002099" y="4823144"/>
                <a:ext cx="1313394" cy="431749"/>
              </a:xfrm>
              <a:prstGeom prst="rect">
                <a:avLst/>
              </a:prstGeom>
              <a:noFill/>
            </p:spPr>
            <p:txBody>
              <a:bodyPr wrap="square" rtlCol="0" anchor="ctr" anchorCtr="1">
                <a:noAutofit/>
              </a:bodyPr>
              <a:lstStyle/>
              <a:p>
                <a:pPr algn="ctr"/>
                <a:r>
                  <a:rPr lang="en-US" sz="1000" dirty="0">
                    <a:solidFill>
                      <a:srgbClr val="000000"/>
                    </a:solidFill>
                    <a:cs typeface="Arial"/>
                  </a:rPr>
                  <a:t>Location-</a:t>
                </a:r>
                <a:br>
                  <a:rPr lang="en-US" sz="1000" dirty="0">
                    <a:solidFill>
                      <a:srgbClr val="000000"/>
                    </a:solidFill>
                    <a:cs typeface="Arial"/>
                  </a:rPr>
                </a:br>
                <a:r>
                  <a:rPr lang="en-US" sz="1000" dirty="0">
                    <a:solidFill>
                      <a:srgbClr val="000000"/>
                    </a:solidFill>
                    <a:cs typeface="Arial"/>
                  </a:rPr>
                  <a:t>based Data</a:t>
                </a:r>
              </a:p>
            </p:txBody>
          </p:sp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gray">
              <a:xfrm>
                <a:off x="11216008" y="4045304"/>
                <a:ext cx="730791" cy="724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" name="Group 91"/>
            <p:cNvGrpSpPr/>
            <p:nvPr/>
          </p:nvGrpSpPr>
          <p:grpSpPr>
            <a:xfrm>
              <a:off x="7874392" y="3126279"/>
              <a:ext cx="914383" cy="717203"/>
              <a:chOff x="8835073" y="4377421"/>
              <a:chExt cx="1254625" cy="782064"/>
            </a:xfrm>
          </p:grpSpPr>
          <p:sp>
            <p:nvSpPr>
              <p:cNvPr id="28" name="Rectangle 27"/>
              <p:cNvSpPr/>
              <p:nvPr/>
            </p:nvSpPr>
            <p:spPr bwMode="gray">
              <a:xfrm>
                <a:off x="8851961" y="4858946"/>
                <a:ext cx="1215441" cy="300539"/>
              </a:xfrm>
              <a:prstGeom prst="rect">
                <a:avLst/>
              </a:prstGeom>
              <a:noFill/>
            </p:spPr>
            <p:txBody>
              <a:bodyPr wrap="square" rtlCol="0" anchor="ctr" anchorCtr="1">
                <a:noAutofit/>
              </a:bodyPr>
              <a:lstStyle/>
              <a:p>
                <a:pPr algn="ctr"/>
                <a:r>
                  <a:rPr lang="en-US" sz="1000" dirty="0">
                    <a:solidFill>
                      <a:srgbClr val="000000"/>
                    </a:solidFill>
                    <a:cs typeface="Arial"/>
                  </a:rPr>
                  <a:t>Text Data</a:t>
                </a:r>
              </a:p>
            </p:txBody>
          </p:sp>
          <p:grpSp>
            <p:nvGrpSpPr>
              <p:cNvPr id="24" name="Group 72"/>
              <p:cNvGrpSpPr/>
              <p:nvPr/>
            </p:nvGrpSpPr>
            <p:grpSpPr>
              <a:xfrm>
                <a:off x="8835073" y="4377421"/>
                <a:ext cx="1254625" cy="500460"/>
                <a:chOff x="4320223" y="4352897"/>
                <a:chExt cx="1254625" cy="500460"/>
              </a:xfrm>
            </p:grpSpPr>
            <p:sp>
              <p:nvSpPr>
                <p:cNvPr id="30" name="Rounded Rectangle 29"/>
                <p:cNvSpPr/>
                <p:nvPr/>
              </p:nvSpPr>
              <p:spPr bwMode="gray">
                <a:xfrm>
                  <a:off x="4320223" y="4352897"/>
                  <a:ext cx="1254625" cy="444583"/>
                </a:xfrm>
                <a:prstGeom prst="roundRect">
                  <a:avLst>
                    <a:gd name="adj" fmla="val 43631"/>
                  </a:avLst>
                </a:prstGeom>
                <a:solidFill>
                  <a:schemeClr val="tx2"/>
                </a:solidFill>
                <a:ln w="31750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0" tIns="0" rIns="0" bIns="0" rtlCol="0" anchor="ctr"/>
                <a:lstStyle/>
                <a:p>
                  <a:pPr algn="ctr"/>
                  <a:r>
                    <a:rPr lang="en-US" sz="800" b="1" dirty="0">
                      <a:solidFill>
                        <a:srgbClr val="FFFFFF"/>
                      </a:solidFill>
                      <a:cs typeface="Arial"/>
                    </a:rPr>
                    <a:t>IMHO, it’s great!</a:t>
                  </a:r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5051954" y="4728194"/>
                  <a:ext cx="91027" cy="125163"/>
                </a:xfrm>
                <a:custGeom>
                  <a:avLst/>
                  <a:gdLst>
                    <a:gd name="connsiteX0" fmla="*/ 0 w 66201"/>
                    <a:gd name="connsiteY0" fmla="*/ 33101 h 91027"/>
                    <a:gd name="connsiteX1" fmla="*/ 57926 w 66201"/>
                    <a:gd name="connsiteY1" fmla="*/ 91027 h 91027"/>
                    <a:gd name="connsiteX2" fmla="*/ 66201 w 66201"/>
                    <a:gd name="connsiteY2" fmla="*/ 0 h 91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201" h="91027">
                      <a:moveTo>
                        <a:pt x="0" y="33101"/>
                      </a:moveTo>
                      <a:lnTo>
                        <a:pt x="57926" y="91027"/>
                      </a:lnTo>
                      <a:lnTo>
                        <a:pt x="66201" y="0"/>
                      </a:lnTo>
                    </a:path>
                  </a:pathLst>
                </a:custGeom>
                <a:solidFill>
                  <a:schemeClr val="tx2"/>
                </a:solidFill>
                <a:ln w="635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5" name="Group 96"/>
            <p:cNvGrpSpPr/>
            <p:nvPr/>
          </p:nvGrpSpPr>
          <p:grpSpPr>
            <a:xfrm>
              <a:off x="5994446" y="4547997"/>
              <a:ext cx="648841" cy="796340"/>
              <a:chOff x="4155814" y="3043197"/>
              <a:chExt cx="894216" cy="917671"/>
            </a:xfrm>
          </p:grpSpPr>
          <p:sp>
            <p:nvSpPr>
              <p:cNvPr id="26" name="Rectangle 25"/>
              <p:cNvSpPr/>
              <p:nvPr/>
            </p:nvSpPr>
            <p:spPr bwMode="gray">
              <a:xfrm>
                <a:off x="4155814" y="3818415"/>
                <a:ext cx="894216" cy="14245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1050" dirty="0">
                    <a:solidFill>
                      <a:srgbClr val="000000"/>
                    </a:solidFill>
                    <a:cs typeface="Arial"/>
                  </a:rPr>
                  <a:t>RFID</a:t>
                </a:r>
              </a:p>
            </p:txBody>
          </p:sp>
          <p:pic>
            <p:nvPicPr>
              <p:cNvPr id="27" name="Picture 2" descr="\\.psf\Host\Users\timpaul\Desktop\Misc Icons v1c_binoculars copy 7.png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1731" y="3043197"/>
                <a:ext cx="742382" cy="704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7" name="Rectangle 76"/>
          <p:cNvSpPr/>
          <p:nvPr/>
        </p:nvSpPr>
        <p:spPr>
          <a:xfrm>
            <a:off x="5686425" y="5400675"/>
            <a:ext cx="3124200" cy="10477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48640" rIns="0" anchor="ctr">
            <a:noAutofit/>
          </a:bodyPr>
          <a:lstStyle/>
          <a:p>
            <a:pPr marL="228600" indent="-228600">
              <a:buFont typeface="Wingdings" pitchFamily="2" charset="2"/>
              <a:buChar char="Ø"/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Terabyte = 1024 Gigabytes</a:t>
            </a:r>
          </a:p>
          <a:p>
            <a:pPr marL="228600" indent="-228600">
              <a:buFont typeface="Wingdings" pitchFamily="2" charset="2"/>
              <a:buChar char="Ø"/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Petabyte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1024 Terabytes</a:t>
            </a:r>
          </a:p>
          <a:p>
            <a:pPr marL="228600" indent="-228600">
              <a:buFont typeface="Wingdings" pitchFamily="2" charset="2"/>
              <a:buChar char="Ø"/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Exabyte = 1024 </a:t>
            </a:r>
            <a:r>
              <a:rPr lang="en-US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Petabytes</a:t>
            </a:r>
            <a:endParaRPr lang="en-US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Wingdings" pitchFamily="2" charset="2"/>
              <a:buChar char="Ø"/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Zettabyte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= 1024 </a:t>
            </a:r>
            <a:r>
              <a:rPr lang="en-US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Exabytes</a:t>
            </a:r>
            <a:endParaRPr lang="en-US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77"/>
          <p:cNvGrpSpPr/>
          <p:nvPr/>
        </p:nvGrpSpPr>
        <p:grpSpPr>
          <a:xfrm>
            <a:off x="594445" y="6038577"/>
            <a:ext cx="4714720" cy="369316"/>
            <a:chOff x="4185370" y="6086202"/>
            <a:chExt cx="4714720" cy="369316"/>
          </a:xfrm>
        </p:grpSpPr>
        <p:sp>
          <p:nvSpPr>
            <p:cNvPr id="79" name="Text Box 55"/>
            <p:cNvSpPr txBox="1">
              <a:spLocks noChangeArrowheads="1"/>
            </p:cNvSpPr>
            <p:nvPr/>
          </p:nvSpPr>
          <p:spPr bwMode="auto">
            <a:xfrm>
              <a:off x="7997309" y="6086202"/>
              <a:ext cx="902781" cy="369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25" tIns="45712" rIns="91425" bIns="45712">
              <a:spAutoFit/>
            </a:bodyPr>
            <a:lstStyle/>
            <a:p>
              <a:pPr algn="ctr">
                <a:buClr>
                  <a:srgbClr val="F0AB00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b="1" dirty="0">
                  <a:solidFill>
                    <a:srgbClr val="666666"/>
                  </a:solidFill>
                </a:rPr>
                <a:t>Future</a:t>
              </a:r>
            </a:p>
          </p:txBody>
        </p:sp>
        <p:sp>
          <p:nvSpPr>
            <p:cNvPr id="80" name="Text Box 55"/>
            <p:cNvSpPr txBox="1">
              <a:spLocks noChangeArrowheads="1"/>
            </p:cNvSpPr>
            <p:nvPr/>
          </p:nvSpPr>
          <p:spPr bwMode="auto">
            <a:xfrm>
              <a:off x="6452076" y="6086202"/>
              <a:ext cx="697597" cy="369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25" tIns="45712" rIns="91425" bIns="45712">
              <a:spAutoFit/>
            </a:bodyPr>
            <a:lstStyle/>
            <a:p>
              <a:pPr algn="ctr">
                <a:buClr>
                  <a:srgbClr val="F0AB00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b="1" dirty="0">
                  <a:solidFill>
                    <a:srgbClr val="666666"/>
                  </a:solidFill>
                </a:rPr>
                <a:t>2015</a:t>
              </a:r>
            </a:p>
          </p:txBody>
        </p:sp>
        <p:sp>
          <p:nvSpPr>
            <p:cNvPr id="81" name="Text Box 55"/>
            <p:cNvSpPr txBox="1">
              <a:spLocks noChangeArrowheads="1"/>
            </p:cNvSpPr>
            <p:nvPr/>
          </p:nvSpPr>
          <p:spPr bwMode="auto">
            <a:xfrm>
              <a:off x="4185370" y="6086202"/>
              <a:ext cx="684836" cy="369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25" tIns="45712" rIns="91425" bIns="45712">
              <a:spAutoFit/>
            </a:bodyPr>
            <a:lstStyle/>
            <a:p>
              <a:pPr algn="ctr">
                <a:buClr>
                  <a:srgbClr val="F0AB00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b="1" dirty="0">
                  <a:solidFill>
                    <a:srgbClr val="666666"/>
                  </a:solidFill>
                </a:rPr>
                <a:t>2011</a:t>
              </a:r>
            </a:p>
          </p:txBody>
        </p:sp>
      </p:grpSp>
      <p:grpSp>
        <p:nvGrpSpPr>
          <p:cNvPr id="34" name="Group 115"/>
          <p:cNvGrpSpPr/>
          <p:nvPr/>
        </p:nvGrpSpPr>
        <p:grpSpPr>
          <a:xfrm>
            <a:off x="5498926" y="1891784"/>
            <a:ext cx="3483149" cy="806053"/>
            <a:chOff x="5876334" y="4187309"/>
            <a:chExt cx="3104006" cy="806053"/>
          </a:xfrm>
        </p:grpSpPr>
        <p:grpSp>
          <p:nvGrpSpPr>
            <p:cNvPr id="36" name="Group 15"/>
            <p:cNvGrpSpPr>
              <a:grpSpLocks/>
            </p:cNvGrpSpPr>
            <p:nvPr/>
          </p:nvGrpSpPr>
          <p:grpSpPr bwMode="auto">
            <a:xfrm>
              <a:off x="6811963" y="4281488"/>
              <a:ext cx="236537" cy="193675"/>
              <a:chOff x="4232" y="1845"/>
              <a:chExt cx="164" cy="135"/>
            </a:xfrm>
          </p:grpSpPr>
          <p:sp>
            <p:nvSpPr>
              <p:cNvPr id="89" name="AutoShape 16"/>
              <p:cNvSpPr>
                <a:spLocks noChangeArrowheads="1"/>
              </p:cNvSpPr>
              <p:nvPr/>
            </p:nvSpPr>
            <p:spPr bwMode="gray">
              <a:xfrm rot="16200000" flipV="1">
                <a:off x="4222" y="1858"/>
                <a:ext cx="132" cy="112"/>
              </a:xfrm>
              <a:prstGeom prst="triangle">
                <a:avLst>
                  <a:gd name="adj" fmla="val 50000"/>
                </a:avLst>
              </a:prstGeom>
              <a:solidFill>
                <a:srgbClr val="FF66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AutoShape 17"/>
              <p:cNvSpPr>
                <a:spLocks noChangeArrowheads="1"/>
              </p:cNvSpPr>
              <p:nvPr/>
            </p:nvSpPr>
            <p:spPr bwMode="gray">
              <a:xfrm rot="16200000" flipV="1">
                <a:off x="4274" y="1855"/>
                <a:ext cx="132" cy="112"/>
              </a:xfrm>
              <a:prstGeom prst="triangle">
                <a:avLst>
                  <a:gd name="adj" fmla="val 50000"/>
                </a:avLst>
              </a:prstGeom>
              <a:solidFill>
                <a:srgbClr val="FF66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1" name="Rectangle 18"/>
            <p:cNvSpPr>
              <a:spLocks noChangeArrowheads="1"/>
            </p:cNvSpPr>
            <p:nvPr/>
          </p:nvSpPr>
          <p:spPr bwMode="gray">
            <a:xfrm>
              <a:off x="5975518" y="4562475"/>
              <a:ext cx="3004822" cy="4308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buClr>
                  <a:srgbClr val="F0AB00"/>
                </a:buClr>
              </a:pPr>
              <a:r>
                <a:rPr lang="en-US" sz="1400" dirty="0">
                  <a:solidFill>
                    <a:srgbClr val="000000"/>
                  </a:solidFill>
                </a:rPr>
                <a:t>Lots of data and </a:t>
              </a:r>
              <a:r>
                <a:rPr lang="en-US" sz="1400" dirty="0" err="1">
                  <a:solidFill>
                    <a:srgbClr val="000000"/>
                  </a:solidFill>
                </a:rPr>
                <a:t>Petabyte</a:t>
              </a:r>
              <a:r>
                <a:rPr lang="en-US" sz="1400" dirty="0">
                  <a:solidFill>
                    <a:srgbClr val="000000"/>
                  </a:solidFill>
                </a:rPr>
                <a:t> data size is normal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876334" y="4187309"/>
              <a:ext cx="10615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cap="all" dirty="0">
                  <a:ln w="9000" cmpd="sng">
                    <a:solidFill>
                      <a:srgbClr val="4FB81C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B81C">
                          <a:shade val="20000"/>
                          <a:satMod val="245000"/>
                        </a:srgbClr>
                      </a:gs>
                      <a:gs pos="43000">
                        <a:srgbClr val="4FB81C">
                          <a:satMod val="255000"/>
                        </a:srgbClr>
                      </a:gs>
                      <a:gs pos="48000">
                        <a:srgbClr val="4FB81C">
                          <a:shade val="85000"/>
                          <a:satMod val="255000"/>
                        </a:srgbClr>
                      </a:gs>
                      <a:gs pos="100000">
                        <a:srgbClr val="4FB81C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Volume</a:t>
              </a:r>
            </a:p>
          </p:txBody>
        </p:sp>
      </p:grpSp>
      <p:grpSp>
        <p:nvGrpSpPr>
          <p:cNvPr id="48" name="Group 113"/>
          <p:cNvGrpSpPr/>
          <p:nvPr/>
        </p:nvGrpSpPr>
        <p:grpSpPr>
          <a:xfrm>
            <a:off x="5498304" y="3658520"/>
            <a:ext cx="3617121" cy="600134"/>
            <a:chOff x="5746490" y="5435084"/>
            <a:chExt cx="3223393" cy="600134"/>
          </a:xfrm>
        </p:grpSpPr>
        <p:grpSp>
          <p:nvGrpSpPr>
            <p:cNvPr id="55" name="Group 22"/>
            <p:cNvGrpSpPr>
              <a:grpSpLocks/>
            </p:cNvGrpSpPr>
            <p:nvPr/>
          </p:nvGrpSpPr>
          <p:grpSpPr bwMode="auto">
            <a:xfrm>
              <a:off x="6811963" y="5502275"/>
              <a:ext cx="219075" cy="190500"/>
              <a:chOff x="4232" y="2571"/>
              <a:chExt cx="152" cy="132"/>
            </a:xfrm>
          </p:grpSpPr>
          <p:sp>
            <p:nvSpPr>
              <p:cNvPr id="94" name="AutoShape 23"/>
              <p:cNvSpPr>
                <a:spLocks noChangeArrowheads="1"/>
              </p:cNvSpPr>
              <p:nvPr/>
            </p:nvSpPr>
            <p:spPr bwMode="gray">
              <a:xfrm rot="16200000" flipV="1">
                <a:off x="4222" y="2581"/>
                <a:ext cx="132" cy="112"/>
              </a:xfrm>
              <a:prstGeom prst="triangle">
                <a:avLst>
                  <a:gd name="adj" fmla="val 50000"/>
                </a:avLst>
              </a:prstGeom>
              <a:solidFill>
                <a:srgbClr val="FF66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AutoShape 24"/>
              <p:cNvSpPr>
                <a:spLocks noChangeArrowheads="1"/>
              </p:cNvSpPr>
              <p:nvPr/>
            </p:nvSpPr>
            <p:spPr bwMode="gray">
              <a:xfrm rot="16200000" flipV="1">
                <a:off x="4262" y="2581"/>
                <a:ext cx="132" cy="112"/>
              </a:xfrm>
              <a:prstGeom prst="triangle">
                <a:avLst>
                  <a:gd name="adj" fmla="val 50000"/>
                </a:avLst>
              </a:prstGeom>
              <a:solidFill>
                <a:srgbClr val="FF66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6" name="Rectangle 25"/>
            <p:cNvSpPr>
              <a:spLocks noChangeArrowheads="1"/>
            </p:cNvSpPr>
            <p:nvPr/>
          </p:nvSpPr>
          <p:spPr bwMode="gray">
            <a:xfrm>
              <a:off x="5829252" y="5819774"/>
              <a:ext cx="3140631" cy="215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indent="-171450" fontAlgn="base">
                <a:spcAft>
                  <a:spcPct val="0"/>
                </a:spcAft>
                <a:buClr>
                  <a:srgbClr val="F0AB00"/>
                </a:buClr>
              </a:pPr>
              <a:r>
                <a:rPr lang="en-US" sz="1400" dirty="0">
                  <a:solidFill>
                    <a:srgbClr val="000000"/>
                  </a:solidFill>
                </a:rPr>
                <a:t>Fast collection, processing and consumption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746490" y="5435084"/>
              <a:ext cx="12089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cap="all" dirty="0">
                  <a:ln w="9000" cmpd="sng">
                    <a:solidFill>
                      <a:srgbClr val="4FB81C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B81C">
                          <a:shade val="20000"/>
                          <a:satMod val="245000"/>
                        </a:srgbClr>
                      </a:gs>
                      <a:gs pos="43000">
                        <a:srgbClr val="4FB81C">
                          <a:satMod val="255000"/>
                        </a:srgbClr>
                      </a:gs>
                      <a:gs pos="48000">
                        <a:srgbClr val="4FB81C">
                          <a:shade val="85000"/>
                          <a:satMod val="255000"/>
                        </a:srgbClr>
                      </a:gs>
                      <a:gs pos="100000">
                        <a:srgbClr val="4FB81C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Velocity</a:t>
              </a:r>
            </a:p>
          </p:txBody>
        </p:sp>
      </p:grpSp>
      <p:grpSp>
        <p:nvGrpSpPr>
          <p:cNvPr id="72" name="Group 114"/>
          <p:cNvGrpSpPr/>
          <p:nvPr/>
        </p:nvGrpSpPr>
        <p:grpSpPr>
          <a:xfrm>
            <a:off x="5522559" y="2893192"/>
            <a:ext cx="3040415" cy="569973"/>
            <a:chOff x="5878451" y="4777859"/>
            <a:chExt cx="2709462" cy="569973"/>
          </a:xfrm>
        </p:grpSpPr>
        <p:grpSp>
          <p:nvGrpSpPr>
            <p:cNvPr id="78" name="Group 12"/>
            <p:cNvGrpSpPr>
              <a:grpSpLocks/>
            </p:cNvGrpSpPr>
            <p:nvPr/>
          </p:nvGrpSpPr>
          <p:grpSpPr bwMode="auto">
            <a:xfrm>
              <a:off x="6811963" y="4843463"/>
              <a:ext cx="219075" cy="190500"/>
              <a:chOff x="4232" y="2571"/>
              <a:chExt cx="152" cy="132"/>
            </a:xfrm>
          </p:grpSpPr>
          <p:sp>
            <p:nvSpPr>
              <p:cNvPr id="86" name="AutoShape 13"/>
              <p:cNvSpPr>
                <a:spLocks noChangeArrowheads="1"/>
              </p:cNvSpPr>
              <p:nvPr/>
            </p:nvSpPr>
            <p:spPr bwMode="gray">
              <a:xfrm rot="16200000" flipV="1">
                <a:off x="4222" y="2581"/>
                <a:ext cx="132" cy="112"/>
              </a:xfrm>
              <a:prstGeom prst="triangle">
                <a:avLst>
                  <a:gd name="adj" fmla="val 50000"/>
                </a:avLst>
              </a:prstGeom>
              <a:solidFill>
                <a:srgbClr val="FF66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AutoShape 14"/>
              <p:cNvSpPr>
                <a:spLocks noChangeArrowheads="1"/>
              </p:cNvSpPr>
              <p:nvPr/>
            </p:nvSpPr>
            <p:spPr bwMode="gray">
              <a:xfrm rot="16200000" flipV="1">
                <a:off x="4262" y="2581"/>
                <a:ext cx="132" cy="112"/>
              </a:xfrm>
              <a:prstGeom prst="triangle">
                <a:avLst>
                  <a:gd name="adj" fmla="val 50000"/>
                </a:avLst>
              </a:prstGeom>
              <a:solidFill>
                <a:srgbClr val="FF66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2" name="Rectangle 19"/>
            <p:cNvSpPr>
              <a:spLocks noChangeArrowheads="1"/>
            </p:cNvSpPr>
            <p:nvPr/>
          </p:nvSpPr>
          <p:spPr bwMode="gray">
            <a:xfrm>
              <a:off x="5951614" y="5132388"/>
              <a:ext cx="2636299" cy="215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indent="-171450" fontAlgn="base">
                <a:spcAft>
                  <a:spcPct val="0"/>
                </a:spcAft>
                <a:buClr>
                  <a:srgbClr val="F0AB00"/>
                </a:buClr>
              </a:pPr>
              <a:r>
                <a:rPr lang="en-US" sz="1400" dirty="0">
                  <a:solidFill>
                    <a:srgbClr val="000000"/>
                  </a:solidFill>
                </a:rPr>
                <a:t>No-relational data and Many formats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878451" y="4777859"/>
              <a:ext cx="105586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cap="all" dirty="0">
                  <a:ln w="9000" cmpd="sng">
                    <a:solidFill>
                      <a:srgbClr val="4FB81C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B81C">
                          <a:shade val="20000"/>
                          <a:satMod val="245000"/>
                        </a:srgbClr>
                      </a:gs>
                      <a:gs pos="43000">
                        <a:srgbClr val="4FB81C">
                          <a:satMod val="255000"/>
                        </a:srgbClr>
                      </a:gs>
                      <a:gs pos="48000">
                        <a:srgbClr val="4FB81C">
                          <a:shade val="85000"/>
                          <a:satMod val="255000"/>
                        </a:srgbClr>
                      </a:gs>
                      <a:gs pos="100000">
                        <a:srgbClr val="4FB81C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Variety</a:t>
              </a:r>
            </a:p>
          </p:txBody>
        </p:sp>
      </p:grpSp>
      <p:grpSp>
        <p:nvGrpSpPr>
          <p:cNvPr id="82" name="Group 112"/>
          <p:cNvGrpSpPr/>
          <p:nvPr/>
        </p:nvGrpSpPr>
        <p:grpSpPr>
          <a:xfrm>
            <a:off x="5498336" y="4454009"/>
            <a:ext cx="3255139" cy="571560"/>
            <a:chOff x="6048368" y="6092309"/>
            <a:chExt cx="2900813" cy="571560"/>
          </a:xfrm>
        </p:grpSpPr>
        <p:grpSp>
          <p:nvGrpSpPr>
            <p:cNvPr id="83" name="Group 22"/>
            <p:cNvGrpSpPr>
              <a:grpSpLocks/>
            </p:cNvGrpSpPr>
            <p:nvPr/>
          </p:nvGrpSpPr>
          <p:grpSpPr bwMode="auto">
            <a:xfrm>
              <a:off x="6811963" y="6159500"/>
              <a:ext cx="219075" cy="190500"/>
              <a:chOff x="4232" y="2571"/>
              <a:chExt cx="152" cy="132"/>
            </a:xfrm>
          </p:grpSpPr>
          <p:sp>
            <p:nvSpPr>
              <p:cNvPr id="108" name="AutoShape 23"/>
              <p:cNvSpPr>
                <a:spLocks noChangeArrowheads="1"/>
              </p:cNvSpPr>
              <p:nvPr/>
            </p:nvSpPr>
            <p:spPr bwMode="gray">
              <a:xfrm rot="16200000" flipV="1">
                <a:off x="4222" y="2581"/>
                <a:ext cx="132" cy="112"/>
              </a:xfrm>
              <a:prstGeom prst="triangle">
                <a:avLst>
                  <a:gd name="adj" fmla="val 50000"/>
                </a:avLst>
              </a:prstGeom>
              <a:solidFill>
                <a:srgbClr val="FF66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AutoShape 24"/>
              <p:cNvSpPr>
                <a:spLocks noChangeArrowheads="1"/>
              </p:cNvSpPr>
              <p:nvPr/>
            </p:nvSpPr>
            <p:spPr bwMode="gray">
              <a:xfrm rot="16200000" flipV="1">
                <a:off x="4262" y="2581"/>
                <a:ext cx="132" cy="112"/>
              </a:xfrm>
              <a:prstGeom prst="triangle">
                <a:avLst>
                  <a:gd name="adj" fmla="val 50000"/>
                </a:avLst>
              </a:prstGeom>
              <a:solidFill>
                <a:srgbClr val="FF66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0" name="Rectangle 25"/>
            <p:cNvSpPr>
              <a:spLocks noChangeArrowheads="1"/>
            </p:cNvSpPr>
            <p:nvPr/>
          </p:nvSpPr>
          <p:spPr bwMode="gray">
            <a:xfrm>
              <a:off x="6128831" y="6448425"/>
              <a:ext cx="2820350" cy="215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fontAlgn="base">
                <a:spcAft>
                  <a:spcPct val="0"/>
                </a:spcAft>
                <a:buClr>
                  <a:srgbClr val="F0AB00"/>
                </a:buClr>
              </a:pPr>
              <a:r>
                <a:rPr lang="en-US" sz="1400" dirty="0">
                  <a:solidFill>
                    <a:srgbClr val="000000"/>
                  </a:solidFill>
                </a:rPr>
                <a:t>Competitive differentiator for Business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048368" y="6092309"/>
              <a:ext cx="8619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cap="all" dirty="0">
                  <a:ln w="9000" cmpd="sng">
                    <a:solidFill>
                      <a:srgbClr val="4FB81C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B81C">
                          <a:shade val="20000"/>
                          <a:satMod val="245000"/>
                        </a:srgbClr>
                      </a:gs>
                      <a:gs pos="43000">
                        <a:srgbClr val="4FB81C">
                          <a:satMod val="255000"/>
                        </a:srgbClr>
                      </a:gs>
                      <a:gs pos="48000">
                        <a:srgbClr val="4FB81C">
                          <a:shade val="85000"/>
                          <a:satMod val="255000"/>
                        </a:srgbClr>
                      </a:gs>
                      <a:gs pos="100000">
                        <a:srgbClr val="4FB81C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Value</a:t>
              </a:r>
            </a:p>
          </p:txBody>
        </p:sp>
      </p:grpSp>
      <p:sp>
        <p:nvSpPr>
          <p:cNvPr id="84" name="Freeform 26"/>
          <p:cNvSpPr>
            <a:spLocks/>
          </p:cNvSpPr>
          <p:nvPr/>
        </p:nvSpPr>
        <p:spPr bwMode="ltGray">
          <a:xfrm>
            <a:off x="419101" y="5324475"/>
            <a:ext cx="2381249" cy="647700"/>
          </a:xfrm>
          <a:custGeom>
            <a:avLst/>
            <a:gdLst>
              <a:gd name="T0" fmla="*/ 0 w 1291"/>
              <a:gd name="T1" fmla="*/ 2147483647 h 886"/>
              <a:gd name="T2" fmla="*/ 2147483647 w 1291"/>
              <a:gd name="T3" fmla="*/ 2147483647 h 886"/>
              <a:gd name="T4" fmla="*/ 2147483647 w 1291"/>
              <a:gd name="T5" fmla="*/ 2147483647 h 886"/>
              <a:gd name="T6" fmla="*/ 2147483647 w 1291"/>
              <a:gd name="T7" fmla="*/ 2147483647 h 886"/>
              <a:gd name="T8" fmla="*/ 2147483647 w 1291"/>
              <a:gd name="T9" fmla="*/ 0 h 886"/>
              <a:gd name="T10" fmla="*/ 2147483647 w 1291"/>
              <a:gd name="T11" fmla="*/ 2147483647 h 886"/>
              <a:gd name="T12" fmla="*/ 2147483647 w 1291"/>
              <a:gd name="T13" fmla="*/ 2147483647 h 886"/>
              <a:gd name="T14" fmla="*/ 2147483647 w 1291"/>
              <a:gd name="T15" fmla="*/ 2147483647 h 886"/>
              <a:gd name="T16" fmla="*/ 2147483647 w 1291"/>
              <a:gd name="T17" fmla="*/ 2147483647 h 886"/>
              <a:gd name="T18" fmla="*/ 0 w 1291"/>
              <a:gd name="T19" fmla="*/ 2147483647 h 8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91"/>
              <a:gd name="T31" fmla="*/ 0 h 886"/>
              <a:gd name="T32" fmla="*/ 1291 w 1291"/>
              <a:gd name="T33" fmla="*/ 886 h 8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91" h="886">
                <a:moveTo>
                  <a:pt x="0" y="687"/>
                </a:moveTo>
                <a:cubicBezTo>
                  <a:pt x="261" y="646"/>
                  <a:pt x="345" y="660"/>
                  <a:pt x="671" y="532"/>
                </a:cubicBezTo>
                <a:cubicBezTo>
                  <a:pt x="997" y="404"/>
                  <a:pt x="1069" y="227"/>
                  <a:pt x="1103" y="149"/>
                </a:cubicBezTo>
                <a:cubicBezTo>
                  <a:pt x="1045" y="140"/>
                  <a:pt x="988" y="131"/>
                  <a:pt x="988" y="131"/>
                </a:cubicBezTo>
                <a:lnTo>
                  <a:pt x="1164" y="0"/>
                </a:lnTo>
                <a:lnTo>
                  <a:pt x="1291" y="183"/>
                </a:lnTo>
                <a:lnTo>
                  <a:pt x="1164" y="161"/>
                </a:lnTo>
                <a:cubicBezTo>
                  <a:pt x="1120" y="317"/>
                  <a:pt x="981" y="576"/>
                  <a:pt x="798" y="714"/>
                </a:cubicBezTo>
                <a:cubicBezTo>
                  <a:pt x="615" y="852"/>
                  <a:pt x="749" y="772"/>
                  <a:pt x="554" y="886"/>
                </a:cubicBezTo>
                <a:lnTo>
                  <a:pt x="0" y="687"/>
                </a:lnTo>
                <a:close/>
              </a:path>
            </a:pathLst>
          </a:custGeom>
          <a:gradFill rotWithShape="1">
            <a:gsLst>
              <a:gs pos="0">
                <a:srgbClr val="3C5470"/>
              </a:gs>
              <a:gs pos="100000">
                <a:srgbClr val="F8F8F8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 bwMode="gray">
          <a:xfrm>
            <a:off x="435692" y="4867275"/>
            <a:ext cx="1050208" cy="1026533"/>
          </a:xfrm>
          <a:prstGeom prst="ellipse">
            <a:avLst/>
          </a:prstGeom>
          <a:solidFill>
            <a:srgbClr val="FFFFFF">
              <a:lumMod val="20000"/>
              <a:lumOff val="80000"/>
            </a:srgbClr>
          </a:solidFill>
          <a:ln w="9525" algn="ctr">
            <a:solidFill>
              <a:srgbClr val="666666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lIns="0" tIns="71987" rIns="0" bIns="71987" anchor="ctr"/>
          <a:lstStyle/>
          <a:p>
            <a:pPr algn="ctr">
              <a:spcBef>
                <a:spcPct val="50000"/>
              </a:spcBef>
              <a:buClr>
                <a:srgbClr val="F0AB00"/>
              </a:buClr>
              <a:defRPr/>
            </a:pPr>
            <a:r>
              <a:rPr lang="en-US" sz="1000" b="1" dirty="0">
                <a:solidFill>
                  <a:srgbClr val="000000"/>
                </a:solidFill>
                <a:cs typeface="Arial"/>
              </a:rPr>
              <a:t>1.8 </a:t>
            </a:r>
            <a:r>
              <a:rPr lang="en-US" sz="1000" b="1" dirty="0" err="1">
                <a:solidFill>
                  <a:srgbClr val="000000"/>
                </a:solidFill>
                <a:cs typeface="Arial"/>
              </a:rPr>
              <a:t>Zettabytes</a:t>
            </a:r>
            <a:endParaRPr lang="en-US" sz="1200" b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5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1117" y="1054694"/>
            <a:ext cx="4746634" cy="525470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4000" y="188901"/>
            <a:ext cx="8282912" cy="756000"/>
          </a:xfrm>
        </p:spPr>
        <p:txBody>
          <a:bodyPr/>
          <a:lstStyle/>
          <a:p>
            <a:r>
              <a:rPr lang="en-US" dirty="0" smtClean="0"/>
              <a:t>Data Never Sleeps</a:t>
            </a:r>
            <a:endParaRPr lang="en-US" dirty="0"/>
          </a:p>
        </p:txBody>
      </p:sp>
      <p:sp>
        <p:nvSpPr>
          <p:cNvPr id="7" name="Title 5"/>
          <p:cNvSpPr txBox="1">
            <a:spLocks/>
          </p:cNvSpPr>
          <p:nvPr/>
        </p:nvSpPr>
        <p:spPr bwMode="gray">
          <a:xfrm>
            <a:off x="4809864" y="345670"/>
            <a:ext cx="2825558" cy="709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2"/>
                </a:solidFill>
                <a:latin typeface="BentonSans Regular"/>
                <a:ea typeface="+mj-ea"/>
                <a:cs typeface="BentonSans Regular"/>
              </a:defRPr>
            </a:lvl1pPr>
          </a:lstStyle>
          <a:p>
            <a:pPr algn="ctr"/>
            <a:r>
              <a:rPr lang="en-US" sz="2000" dirty="0" smtClean="0"/>
              <a:t>How much data is created every second?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4048" y="1932842"/>
            <a:ext cx="36170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2013 – 2 ½ </a:t>
            </a:r>
            <a:r>
              <a:rPr lang="en-US" dirty="0" err="1">
                <a:latin typeface="Cambria"/>
                <a:cs typeface="Cambria"/>
              </a:rPr>
              <a:t>Zettabytes</a:t>
            </a:r>
            <a:r>
              <a:rPr lang="en-US" dirty="0">
                <a:latin typeface="Cambria"/>
                <a:cs typeface="Cambria"/>
              </a:rPr>
              <a:t> in a day v/s all of 2008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Digital universe will reach 4 </a:t>
            </a:r>
            <a:r>
              <a:rPr lang="en-US" dirty="0" err="1">
                <a:latin typeface="Cambria"/>
                <a:cs typeface="Cambria"/>
              </a:rPr>
              <a:t>Z</a:t>
            </a:r>
            <a:r>
              <a:rPr lang="en-US" dirty="0" err="1" smtClean="0">
                <a:latin typeface="Cambria"/>
                <a:cs typeface="Cambria"/>
              </a:rPr>
              <a:t>ettabytes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>
                <a:latin typeface="Cambria"/>
                <a:cs typeface="Cambria"/>
              </a:rPr>
              <a:t>(~4 B TB) by 2013 (50% </a:t>
            </a:r>
            <a:r>
              <a:rPr lang="en-US" dirty="0" err="1">
                <a:latin typeface="Cambria"/>
                <a:cs typeface="Cambria"/>
              </a:rPr>
              <a:t>YoY</a:t>
            </a:r>
            <a:r>
              <a:rPr lang="en-US" dirty="0">
                <a:latin typeface="Cambria"/>
                <a:cs typeface="Cambria"/>
              </a:rPr>
              <a:t> growth)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40% growth in global data v/s 5% in IT spending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Gas Turbines generate 500GB / day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Single Jet engine – 10TB in 30 </a:t>
            </a:r>
            <a:r>
              <a:rPr lang="en-US" dirty="0" err="1" smtClean="0">
                <a:latin typeface="Cambria"/>
                <a:cs typeface="Cambria"/>
              </a:rPr>
              <a:t>mins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043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is Deluging</a:t>
            </a:r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18897" y="1294086"/>
            <a:ext cx="6229843" cy="404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4000" y="5380672"/>
            <a:ext cx="84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Big Data is </a:t>
            </a:r>
            <a:r>
              <a:rPr lang="en-US" b="1" dirty="0">
                <a:solidFill>
                  <a:srgbClr val="000000"/>
                </a:solidFill>
              </a:rPr>
              <a:t>not</a:t>
            </a:r>
            <a:r>
              <a:rPr lang="en-US" dirty="0">
                <a:solidFill>
                  <a:srgbClr val="000000"/>
                </a:solidFill>
              </a:rPr>
              <a:t> the </a:t>
            </a:r>
            <a:r>
              <a:rPr lang="en-US" b="1" dirty="0">
                <a:solidFill>
                  <a:srgbClr val="000000"/>
                </a:solidFill>
              </a:rPr>
              <a:t>created</a:t>
            </a:r>
            <a:r>
              <a:rPr lang="en-US" dirty="0">
                <a:solidFill>
                  <a:srgbClr val="000000"/>
                </a:solidFill>
              </a:rPr>
              <a:t> content, nor is it even its </a:t>
            </a:r>
            <a:r>
              <a:rPr lang="en-US" b="1" dirty="0">
                <a:solidFill>
                  <a:srgbClr val="000000"/>
                </a:solidFill>
              </a:rPr>
              <a:t>consumption</a:t>
            </a:r>
            <a:r>
              <a:rPr lang="en-US" dirty="0">
                <a:solidFill>
                  <a:srgbClr val="000000"/>
                </a:solidFill>
              </a:rPr>
              <a:t> — it is the </a:t>
            </a:r>
            <a:r>
              <a:rPr lang="en-US" b="1" dirty="0">
                <a:solidFill>
                  <a:srgbClr val="F0AB00"/>
                </a:solidFill>
              </a:rPr>
              <a:t>analysis of  all the data surrounding or swirling around it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028" y="6132733"/>
            <a:ext cx="39386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7163" indent="-157163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5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Source: </a:t>
            </a:r>
            <a:r>
              <a:rPr lang="en-US" sz="105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IDC 2011 Report on Digital  Universe Decade</a:t>
            </a:r>
            <a:endParaRPr lang="en-US" sz="1050" kern="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05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M2M Data Problem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4196" y="1465025"/>
            <a:ext cx="113391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800" kern="0" dirty="0" smtClean="0">
                <a:ea typeface="Arial Unicode MS" pitchFamily="34" charset="-128"/>
                <a:cs typeface="Arial Unicode MS" pitchFamily="34" charset="-128"/>
              </a:rPr>
              <a:t>Multi Site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2575" y="1457277"/>
            <a:ext cx="118531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800" kern="0" dirty="0" smtClean="0">
                <a:ea typeface="Arial Unicode MS" pitchFamily="34" charset="-128"/>
                <a:cs typeface="Arial Unicode MS" pitchFamily="34" charset="-128"/>
              </a:rPr>
              <a:t>Fast Data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07538" y="1403558"/>
            <a:ext cx="107001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800" kern="0" dirty="0" smtClean="0">
                <a:ea typeface="Arial Unicode MS" pitchFamily="34" charset="-128"/>
                <a:cs typeface="Arial Unicode MS" pitchFamily="34" charset="-128"/>
              </a:rPr>
              <a:t>Big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01221" y="4936612"/>
            <a:ext cx="2775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charset="2"/>
              <a:buChar char="Ø"/>
            </a:pPr>
            <a:r>
              <a:rPr lang="en-US" sz="1800" kern="0" dirty="0" smtClean="0">
                <a:ea typeface="Arial Unicode MS" pitchFamily="34" charset="-128"/>
                <a:cs typeface="Arial Unicode MS" pitchFamily="34" charset="-128"/>
              </a:rPr>
              <a:t>Time Sensitive Data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charset="2"/>
              <a:buChar char="Ø"/>
            </a:pPr>
            <a:r>
              <a:rPr lang="en-US" kern="0" dirty="0" smtClean="0">
                <a:ea typeface="Arial Unicode MS" pitchFamily="34" charset="-128"/>
                <a:cs typeface="Arial Unicode MS" pitchFamily="34" charset="-128"/>
              </a:rPr>
              <a:t>Event Correlation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charset="2"/>
              <a:buChar char="Ø"/>
            </a:pPr>
            <a:r>
              <a:rPr lang="en-US" kern="0" dirty="0" smtClean="0">
                <a:ea typeface="Arial Unicode MS" pitchFamily="34" charset="-128"/>
                <a:cs typeface="Arial Unicode MS" pitchFamily="34" charset="-128"/>
              </a:rPr>
              <a:t>External </a:t>
            </a:r>
            <a:r>
              <a:rPr lang="en-US" sz="1800" kern="0" dirty="0" smtClean="0">
                <a:ea typeface="Arial Unicode MS" pitchFamily="34" charset="-128"/>
                <a:cs typeface="Arial Unicode MS" pitchFamily="34" charset="-128"/>
              </a:rPr>
              <a:t>Data Sources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20134" y="4936612"/>
            <a:ext cx="209544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charset="2"/>
              <a:buChar char="Ø"/>
            </a:pPr>
            <a:r>
              <a:rPr lang="en-US" sz="1800" kern="0" dirty="0" smtClean="0">
                <a:ea typeface="Arial Unicode MS" pitchFamily="34" charset="-128"/>
                <a:cs typeface="Arial Unicode MS" pitchFamily="34" charset="-128"/>
              </a:rPr>
              <a:t>Large Data sets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charset="2"/>
              <a:buChar char="Ø"/>
            </a:pPr>
            <a:r>
              <a:rPr lang="en-US" kern="0" dirty="0" smtClean="0">
                <a:ea typeface="Arial Unicode MS" pitchFamily="34" charset="-128"/>
                <a:cs typeface="Arial Unicode MS" pitchFamily="34" charset="-128"/>
              </a:rPr>
              <a:t>Predict &amp; Act</a:t>
            </a:r>
            <a:endParaRPr lang="en-US" sz="1800" kern="0" dirty="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733" y="4925831"/>
            <a:ext cx="2582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charset="2"/>
              <a:buChar char="Ø"/>
            </a:pPr>
            <a:r>
              <a:rPr lang="en-US" sz="1800" kern="0" dirty="0" smtClean="0">
                <a:ea typeface="Arial Unicode MS" pitchFamily="34" charset="-128"/>
                <a:cs typeface="Arial Unicode MS" pitchFamily="34" charset="-128"/>
              </a:rPr>
              <a:t>Edge Intelligence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charset="2"/>
              <a:buChar char="Ø"/>
            </a:pPr>
            <a:r>
              <a:rPr lang="en-US" kern="0" dirty="0" smtClean="0">
                <a:ea typeface="Arial Unicode MS" pitchFamily="34" charset="-128"/>
                <a:cs typeface="Arial Unicode MS" pitchFamily="34" charset="-128"/>
              </a:rPr>
              <a:t>End point correlation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charset="2"/>
              <a:buChar char="Ø"/>
            </a:pPr>
            <a:r>
              <a:rPr lang="en-US" sz="1800" kern="0" dirty="0" smtClean="0">
                <a:ea typeface="Arial Unicode MS" pitchFamily="34" charset="-128"/>
                <a:cs typeface="Arial Unicode MS" pitchFamily="34" charset="-128"/>
              </a:rPr>
              <a:t>M-M Actuation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33" y="2326888"/>
            <a:ext cx="1869790" cy="23933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8044" y="2132418"/>
            <a:ext cx="3660166" cy="2284275"/>
          </a:xfrm>
          <a:prstGeom prst="rect">
            <a:avLst/>
          </a:prstGeom>
        </p:spPr>
      </p:pic>
      <p:pic>
        <p:nvPicPr>
          <p:cNvPr id="15" name="Picture 14" descr="Screen Shot 2013-01-27 at 6.19.23 PM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0844" y="2326888"/>
            <a:ext cx="3016695" cy="20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5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 bwMode="gray">
          <a:xfrm>
            <a:off x="2925054" y="2650554"/>
            <a:ext cx="3627452" cy="1944959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the Internet of Things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9033" y="2866650"/>
            <a:ext cx="2255895" cy="1728863"/>
            <a:chOff x="440393" y="1408472"/>
            <a:chExt cx="2255895" cy="1728863"/>
          </a:xfrm>
        </p:grpSpPr>
        <p:pic>
          <p:nvPicPr>
            <p:cNvPr id="4" name="Picture 64" descr="Transmitter.png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9579" y="1931877"/>
              <a:ext cx="266709" cy="42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649" y="1719923"/>
              <a:ext cx="427472" cy="485648"/>
            </a:xfrm>
            <a:prstGeom prst="rect">
              <a:avLst/>
            </a:prstGeom>
          </p:spPr>
        </p:pic>
        <p:pic>
          <p:nvPicPr>
            <p:cNvPr id="6" name="Picture 5" descr="atm.png"/>
            <p:cNvPicPr>
              <a:picLocks noChangeAspect="1"/>
            </p:cNvPicPr>
            <p:nvPr/>
          </p:nvPicPr>
          <p:blipFill rotWithShape="1"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393" y="2130385"/>
              <a:ext cx="793728" cy="741665"/>
            </a:xfrm>
            <a:prstGeom prst="rect">
              <a:avLst/>
            </a:prstGeom>
          </p:spPr>
        </p:pic>
        <p:pic>
          <p:nvPicPr>
            <p:cNvPr id="7" name="Picture 6" descr="mri.png"/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745" y="2319642"/>
              <a:ext cx="888973" cy="81769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30561" y="1408472"/>
              <a:ext cx="569787" cy="110479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89033" y="1706081"/>
            <a:ext cx="254017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800" kern="0" dirty="0" smtClean="0">
                <a:ea typeface="Arial Unicode MS" pitchFamily="34" charset="-128"/>
                <a:cs typeface="Arial Unicode MS" pitchFamily="34" charset="-128"/>
              </a:rPr>
              <a:t>Observing the Physical World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033" y="4783193"/>
            <a:ext cx="2540178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kern="0" dirty="0" smtClean="0">
                <a:ea typeface="Arial Unicode MS" pitchFamily="34" charset="-128"/>
                <a:cs typeface="Arial Unicode MS" pitchFamily="34" charset="-128"/>
              </a:rPr>
              <a:t>Discovery, Identity, Provision, Secure</a:t>
            </a:r>
            <a:endParaRPr lang="en-US" sz="1800" kern="0" dirty="0" smtClean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57" b="92268" l="22780" r="768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453" t="18003" r="23794" b="7597"/>
          <a:stretch/>
        </p:blipFill>
        <p:spPr>
          <a:xfrm>
            <a:off x="3275997" y="2869196"/>
            <a:ext cx="1096023" cy="11155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17777" y="4067066"/>
            <a:ext cx="1903674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kern="0" dirty="0" smtClean="0">
                <a:ea typeface="Arial Unicode MS" pitchFamily="34" charset="-128"/>
                <a:cs typeface="Arial Unicode MS" pitchFamily="34" charset="-128"/>
              </a:rPr>
              <a:t>Data Aggregation</a:t>
            </a:r>
          </a:p>
        </p:txBody>
      </p:sp>
      <p:pic>
        <p:nvPicPr>
          <p:cNvPr id="14" name="Picture 13" descr="IMG_0014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026" y="2745124"/>
            <a:ext cx="1488453" cy="1116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25482" y="1706081"/>
            <a:ext cx="254017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800" kern="0" dirty="0" smtClean="0">
                <a:ea typeface="Arial Unicode MS" pitchFamily="34" charset="-128"/>
                <a:cs typeface="Arial Unicode MS" pitchFamily="34" charset="-128"/>
              </a:rPr>
              <a:t>Changing the Physical World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1439" y="2958676"/>
            <a:ext cx="1238916" cy="8963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25125" y="4904783"/>
            <a:ext cx="211341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kern="0" dirty="0" smtClean="0">
                <a:ea typeface="Arial Unicode MS" pitchFamily="34" charset="-128"/>
                <a:cs typeface="Arial Unicode MS" pitchFamily="34" charset="-128"/>
              </a:rPr>
              <a:t>Remediation</a:t>
            </a:r>
            <a:endParaRPr lang="en-US" sz="1800" kern="0" dirty="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1451" y="4066381"/>
            <a:ext cx="1631055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kern="0" dirty="0" smtClean="0">
                <a:ea typeface="Arial Unicode MS" pitchFamily="34" charset="-128"/>
                <a:cs typeface="Arial Unicode MS" pitchFamily="34" charset="-128"/>
              </a:rPr>
              <a:t>Analysis</a:t>
            </a:r>
          </a:p>
        </p:txBody>
      </p:sp>
      <p:cxnSp>
        <p:nvCxnSpPr>
          <p:cNvPr id="22" name="Elbow Connector 21"/>
          <p:cNvCxnSpPr>
            <a:endCxn id="10" idx="2"/>
          </p:cNvCxnSpPr>
          <p:nvPr/>
        </p:nvCxnSpPr>
        <p:spPr>
          <a:xfrm rot="10800000" flipV="1">
            <a:off x="1459122" y="5274114"/>
            <a:ext cx="6430830" cy="155409"/>
          </a:xfrm>
          <a:prstGeom prst="bentConnector4">
            <a:avLst>
              <a:gd name="adj1" fmla="val -426"/>
              <a:gd name="adj2" fmla="val 247096"/>
            </a:avLst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74424" y="3880058"/>
            <a:ext cx="1631055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kern="0" dirty="0" smtClean="0">
                <a:ea typeface="Arial Unicode MS" pitchFamily="34" charset="-128"/>
                <a:cs typeface="Arial Unicode MS" pitchFamily="34" charset="-128"/>
              </a:rPr>
              <a:t>Visualization</a:t>
            </a:r>
          </a:p>
        </p:txBody>
      </p:sp>
    </p:spTree>
    <p:extLst>
      <p:ext uri="{BB962C8B-B14F-4D97-AF65-F5344CB8AC3E}">
        <p14:creationId xmlns:p14="http://schemas.microsoft.com/office/powerpoint/2010/main" val="358558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4000" y="324000"/>
            <a:ext cx="8496000" cy="756000"/>
          </a:xfrm>
        </p:spPr>
        <p:txBody>
          <a:bodyPr/>
          <a:lstStyle/>
          <a:p>
            <a:pPr eaLnBrk="1" hangingPunct="1"/>
            <a:r>
              <a:rPr lang="en-US" dirty="0" smtClean="0"/>
              <a:t>Why SAP ?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" y="6721478"/>
            <a:ext cx="976313" cy="106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696" rIns="91395" bIns="45696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574" indent="-285605" eaLnBrk="0" hangingPunct="0"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2419" indent="-228484" eaLnBrk="0" hangingPunct="0"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599388" indent="-228484" eaLnBrk="0" hangingPunct="0"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6356" indent="-228484" eaLnBrk="0" hangingPunct="0"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3324" indent="-228484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0291" indent="-228484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7260" indent="-228484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4228" indent="-228484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700">
                <a:solidFill>
                  <a:srgbClr val="666666"/>
                </a:solidFill>
              </a:rPr>
              <a:t>© SAP 2008 / Page </a:t>
            </a:r>
            <a:fld id="{6C6AE262-6A99-491B-905B-F492CE6E103F}" type="slidenum">
              <a:rPr lang="en-US" sz="700">
                <a:solidFill>
                  <a:srgbClr val="666666"/>
                </a:solidFill>
              </a:rPr>
              <a:pPr/>
              <a:t>17</a:t>
            </a:fld>
            <a:endParaRPr lang="en-US" sz="700">
              <a:solidFill>
                <a:srgbClr val="666666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5121975" y="1787450"/>
            <a:ext cx="4022027" cy="39641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87192" lvl="1" indent="-285605">
              <a:spcBef>
                <a:spcPts val="1008"/>
              </a:spcBef>
              <a:buClr>
                <a:srgbClr val="F0AB00"/>
              </a:buClr>
              <a:buFont typeface="Wingdings" pitchFamily="2" charset="2"/>
              <a:buChar char="§"/>
              <a:defRPr/>
            </a:pPr>
            <a:r>
              <a:rPr lang="en-US" sz="1600" kern="0" dirty="0">
                <a:latin typeface="+mn-lt"/>
              </a:rPr>
              <a:t>SAP is in a unique position! No other company can leverage such a broad and existing portfolio of products to create a market leading M2M offering</a:t>
            </a:r>
          </a:p>
          <a:p>
            <a:pPr marL="287192" lvl="1" indent="-285605">
              <a:spcBef>
                <a:spcPts val="1008"/>
              </a:spcBef>
              <a:buClr>
                <a:srgbClr val="F0AB00"/>
              </a:buClr>
              <a:buFont typeface="Wingdings" pitchFamily="2" charset="2"/>
              <a:buChar char="§"/>
              <a:defRPr/>
            </a:pPr>
            <a:r>
              <a:rPr lang="en-US" sz="1600" kern="0" dirty="0">
                <a:latin typeface="+mn-lt"/>
              </a:rPr>
              <a:t>M2M cuts across all five business domains: Cloud, Mobile, Database, Analytics and Applications</a:t>
            </a:r>
          </a:p>
          <a:p>
            <a:pPr marL="287192" lvl="1" indent="-285605">
              <a:spcBef>
                <a:spcPts val="1008"/>
              </a:spcBef>
              <a:buClr>
                <a:srgbClr val="F0AB00"/>
              </a:buClr>
              <a:buFont typeface="Wingdings" pitchFamily="2" charset="2"/>
              <a:buChar char="§"/>
              <a:defRPr/>
            </a:pPr>
            <a:r>
              <a:rPr lang="en-US" sz="1600" kern="0" dirty="0">
                <a:latin typeface="+mn-lt"/>
              </a:rPr>
              <a:t>SAP has the scale to support enterprise customers </a:t>
            </a:r>
          </a:p>
          <a:p>
            <a:pPr marL="287192" lvl="1" indent="-285605">
              <a:spcBef>
                <a:spcPts val="1008"/>
              </a:spcBef>
              <a:buClr>
                <a:srgbClr val="F0AB00"/>
              </a:buClr>
              <a:buFont typeface="Wingdings" pitchFamily="2" charset="2"/>
              <a:buChar char="§"/>
              <a:defRPr/>
            </a:pPr>
            <a:r>
              <a:rPr lang="en-US" sz="1600" kern="0" dirty="0">
                <a:latin typeface="+mn-lt"/>
              </a:rPr>
              <a:t>SAP has the critical business process know-how across a variety of industry verticals</a:t>
            </a:r>
          </a:p>
          <a:p>
            <a:pPr marL="287192" lvl="1" indent="-285605">
              <a:spcBef>
                <a:spcPts val="1008"/>
              </a:spcBef>
              <a:buClr>
                <a:srgbClr val="F0AB00"/>
              </a:buClr>
              <a:buFont typeface="Wingdings" pitchFamily="2" charset="2"/>
              <a:buChar char="§"/>
              <a:defRPr/>
            </a:pPr>
            <a:r>
              <a:rPr lang="en-US" sz="1600" kern="0" dirty="0">
                <a:latin typeface="+mn-lt"/>
              </a:rPr>
              <a:t>SAP’s is a trusted partner with their customers</a:t>
            </a:r>
          </a:p>
        </p:txBody>
      </p:sp>
      <p:pic>
        <p:nvPicPr>
          <p:cNvPr id="2" name="Picture 1" descr="SAPMarketFocu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7950"/>
            <a:ext cx="5121973" cy="30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Analyst rank SAP as LEADER in Enterprise Mobility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04059" y="1240603"/>
            <a:ext cx="3040516" cy="5120770"/>
          </a:xfrm>
          <a:prstGeom prst="rect">
            <a:avLst/>
          </a:prstGeom>
          <a:solidFill>
            <a:srgbClr val="000000">
              <a:alpha val="85098"/>
            </a:srgbClr>
          </a:solidFill>
        </p:spPr>
        <p:txBody>
          <a:bodyPr wrap="square" lIns="153538" tIns="153538" rIns="0" bIns="153538" numCol="1" rtlCol="0">
            <a:noAutofit/>
          </a:bodyPr>
          <a:lstStyle/>
          <a:p>
            <a:pPr defTabSz="913936" fontAlgn="base">
              <a:spcBef>
                <a:spcPts val="1008"/>
              </a:spcBef>
              <a:spcAft>
                <a:spcPct val="0"/>
              </a:spcAft>
              <a:buClr>
                <a:srgbClr val="F0AB00"/>
              </a:buClr>
              <a:buSzPct val="80000"/>
              <a:tabLst>
                <a:tab pos="2740233" algn="r"/>
              </a:tabLst>
            </a:pPr>
            <a:endParaRPr lang="en-US" b="1" kern="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913936" fontAlgn="base">
              <a:spcBef>
                <a:spcPts val="1008"/>
              </a:spcBef>
              <a:spcAft>
                <a:spcPct val="0"/>
              </a:spcAft>
              <a:buClr>
                <a:srgbClr val="F0AB00"/>
              </a:buClr>
              <a:buSzPct val="80000"/>
              <a:tabLst>
                <a:tab pos="2740233" algn="r"/>
              </a:tabLst>
            </a:pPr>
            <a:endParaRPr lang="en-US" b="1" kern="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913936" fontAlgn="base">
              <a:spcBef>
                <a:spcPts val="1008"/>
              </a:spcBef>
              <a:spcAft>
                <a:spcPts val="504"/>
              </a:spcAft>
              <a:buClr>
                <a:srgbClr val="F0AB00"/>
              </a:buClr>
              <a:buSzPct val="80000"/>
              <a:tabLst>
                <a:tab pos="2740233" algn="r"/>
              </a:tabLst>
            </a:pPr>
            <a:r>
              <a:rPr lang="en-US" sz="1700" b="1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Mobile Management </a:t>
            </a:r>
            <a:br>
              <a:rPr lang="en-US" sz="1700" b="1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US" sz="1700" b="1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Market-Shares (MDM)</a:t>
            </a:r>
          </a:p>
          <a:p>
            <a:pPr marL="287884" indent="-287884" defTabSz="913936" fontAlgn="base">
              <a:spcBef>
                <a:spcPts val="252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AutoNum type="arabicPeriod"/>
              <a:tabLst>
                <a:tab pos="2740233" algn="r"/>
              </a:tabLst>
            </a:pPr>
            <a:r>
              <a:rPr lang="en-US" b="1" kern="0" dirty="0">
                <a:solidFill>
                  <a:srgbClr val="F0AB00"/>
                </a:solidFill>
                <a:ea typeface="Arial Unicode MS" pitchFamily="34" charset="-128"/>
                <a:cs typeface="Arial Unicode MS" pitchFamily="34" charset="-128"/>
              </a:rPr>
              <a:t>SAP	16.4%</a:t>
            </a:r>
          </a:p>
          <a:p>
            <a:pPr marL="287884" indent="-287884" defTabSz="913936" fontAlgn="base">
              <a:spcBef>
                <a:spcPts val="252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AutoNum type="arabicPeriod"/>
              <a:tabLst>
                <a:tab pos="2740233" algn="r"/>
              </a:tabLst>
            </a:pPr>
            <a:r>
              <a:rPr lang="en-US" b="1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Microsoft	6.7%</a:t>
            </a:r>
          </a:p>
          <a:p>
            <a:pPr marL="287884" indent="-287884" defTabSz="913936" fontAlgn="base">
              <a:spcBef>
                <a:spcPts val="252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AutoNum type="arabicPeriod"/>
              <a:tabLst>
                <a:tab pos="2740233" algn="r"/>
              </a:tabLst>
            </a:pPr>
            <a:r>
              <a:rPr lang="en-US" b="1" kern="0" dirty="0" err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MobileIron</a:t>
            </a:r>
            <a:r>
              <a:rPr lang="en-US" b="1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	6.6%</a:t>
            </a:r>
          </a:p>
          <a:p>
            <a:pPr marL="287884" indent="-287884" defTabSz="913936" fontAlgn="base">
              <a:spcBef>
                <a:spcPts val="252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AutoNum type="arabicPeriod"/>
              <a:tabLst>
                <a:tab pos="2740233" algn="r"/>
              </a:tabLst>
            </a:pPr>
            <a:r>
              <a:rPr lang="en-US" b="1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Good	6.4%</a:t>
            </a:r>
          </a:p>
          <a:p>
            <a:pPr marL="287884" indent="-287884" defTabSz="913936" fontAlgn="base">
              <a:spcBef>
                <a:spcPts val="252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AutoNum type="arabicPeriod"/>
              <a:tabLst>
                <a:tab pos="2740233" algn="r"/>
              </a:tabLst>
            </a:pPr>
            <a:r>
              <a:rPr lang="en-US" b="1" kern="0" dirty="0" err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Airwatch</a:t>
            </a:r>
            <a:r>
              <a:rPr lang="en-US" b="1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	4.5%</a:t>
            </a:r>
          </a:p>
          <a:p>
            <a:pPr marL="287884" indent="-287884" defTabSz="913936" fontAlgn="base">
              <a:spcBef>
                <a:spcPts val="252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AutoNum type="arabicPeriod"/>
              <a:tabLst>
                <a:tab pos="2740233" algn="r"/>
              </a:tabLst>
            </a:pPr>
            <a:r>
              <a:rPr lang="en-US" b="1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Symantec	4.1%</a:t>
            </a:r>
          </a:p>
          <a:p>
            <a:pPr marL="287884" indent="-287884" defTabSz="913936" fontAlgn="base">
              <a:spcBef>
                <a:spcPts val="252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AutoNum type="arabicPeriod"/>
              <a:tabLst>
                <a:tab pos="2740233" algn="r"/>
              </a:tabLst>
            </a:pPr>
            <a:r>
              <a:rPr lang="en-US" b="1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HP	4.0%</a:t>
            </a:r>
          </a:p>
          <a:p>
            <a:pPr marL="287884" indent="-287884" defTabSz="913936" fontAlgn="base">
              <a:spcBef>
                <a:spcPts val="252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AutoNum type="arabicPeriod"/>
              <a:tabLst>
                <a:tab pos="2740233" algn="r"/>
              </a:tabLst>
            </a:pPr>
            <a:r>
              <a:rPr lang="en-US" b="1" kern="0" dirty="0" err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SOTI</a:t>
            </a:r>
            <a:r>
              <a:rPr lang="en-US" b="1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	3.2%</a:t>
            </a:r>
          </a:p>
          <a:p>
            <a:pPr marL="287884" indent="-287884" defTabSz="913936" fontAlgn="base">
              <a:spcBef>
                <a:spcPts val="252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AutoNum type="arabicPeriod"/>
              <a:tabLst>
                <a:tab pos="2740233" algn="r"/>
              </a:tabLst>
            </a:pPr>
            <a:r>
              <a:rPr lang="en-US" b="1" kern="0" dirty="0" err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Boxtone</a:t>
            </a:r>
            <a:r>
              <a:rPr lang="en-US" b="1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	3.0%</a:t>
            </a:r>
          </a:p>
          <a:p>
            <a:pPr marL="287884" indent="-287884" defTabSz="913936" fontAlgn="base">
              <a:spcBef>
                <a:spcPts val="252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AutoNum type="arabicPeriod"/>
              <a:tabLst>
                <a:tab pos="2740233" algn="r"/>
              </a:tabLst>
            </a:pPr>
            <a:r>
              <a:rPr lang="en-US" b="1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IBM	2.7%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3345" y="1240603"/>
            <a:ext cx="2853111" cy="5120770"/>
          </a:xfrm>
          <a:prstGeom prst="rect">
            <a:avLst/>
          </a:prstGeom>
          <a:solidFill>
            <a:srgbClr val="000000">
              <a:alpha val="85098"/>
            </a:srgbClr>
          </a:solidFill>
        </p:spPr>
        <p:txBody>
          <a:bodyPr wrap="square" lIns="153538" tIns="153538" rIns="0" bIns="153538" numCol="1" rtlCol="0">
            <a:noAutofit/>
          </a:bodyPr>
          <a:lstStyle/>
          <a:p>
            <a:pPr defTabSz="913936" fontAlgn="base">
              <a:spcBef>
                <a:spcPts val="1008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b="1" kern="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913936" fontAlgn="base">
              <a:spcBef>
                <a:spcPts val="1008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b="1" kern="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913936" fontAlgn="base">
              <a:spcBef>
                <a:spcPts val="1008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00" b="1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Mobility Report</a:t>
            </a:r>
          </a:p>
          <a:p>
            <a:pPr algn="ctr" defTabSz="913936" fontAlgn="base">
              <a:spcBef>
                <a:spcPts val="252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“Mobile Device Management is Dead. Long Live Enterprise Mobile Management!”</a:t>
            </a:r>
          </a:p>
          <a:p>
            <a:pPr defTabSz="913936" fontAlgn="base">
              <a:spcBef>
                <a:spcPts val="252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b="1" kern="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913936" fontAlgn="base">
              <a:spcBef>
                <a:spcPts val="252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b="1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“WINNERS”</a:t>
            </a:r>
          </a:p>
          <a:p>
            <a:pPr marL="99960" defTabSz="913936" fontAlgn="base">
              <a:spcBef>
                <a:spcPts val="252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b="1" kern="0" dirty="0">
                <a:solidFill>
                  <a:srgbClr val="F0AB00"/>
                </a:solidFill>
                <a:ea typeface="Arial Unicode MS" pitchFamily="34" charset="-128"/>
                <a:cs typeface="Arial Unicode MS" pitchFamily="34" charset="-128"/>
              </a:rPr>
              <a:t>SAP</a:t>
            </a:r>
          </a:p>
          <a:p>
            <a:pPr marL="99960" defTabSz="913936" fontAlgn="base">
              <a:spcBef>
                <a:spcPts val="252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b="1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Antenna</a:t>
            </a:r>
          </a:p>
          <a:p>
            <a:pPr marL="99960" defTabSz="913936" fontAlgn="base">
              <a:spcBef>
                <a:spcPts val="252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b="1" kern="0" dirty="0" err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Boxtone</a:t>
            </a:r>
            <a:endParaRPr lang="en-US" b="1" kern="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435" y="1394610"/>
            <a:ext cx="1373331" cy="86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 descr="http://www.twelvebytwelve.org/storage/yg-signature.png?__SQUARESPACE_CACHEVERSION=12905314550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1094" y="1394612"/>
            <a:ext cx="1251962" cy="8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9805" y="1240603"/>
            <a:ext cx="2835250" cy="5120770"/>
          </a:xfrm>
          <a:prstGeom prst="rect">
            <a:avLst/>
          </a:prstGeom>
          <a:solidFill>
            <a:srgbClr val="000000">
              <a:alpha val="85098"/>
            </a:srgbClr>
          </a:solidFill>
        </p:spPr>
        <p:txBody>
          <a:bodyPr wrap="square" lIns="153538" tIns="153538" rIns="0" bIns="153538" numCol="1" rtlCol="0">
            <a:noAutofit/>
          </a:bodyPr>
          <a:lstStyle/>
          <a:p>
            <a:pPr defTabSz="913936" fontAlgn="base">
              <a:spcBef>
                <a:spcPts val="1008"/>
              </a:spcBef>
              <a:spcAft>
                <a:spcPct val="0"/>
              </a:spcAft>
              <a:buClr>
                <a:srgbClr val="F0AB00"/>
              </a:buClr>
              <a:buSzPct val="80000"/>
              <a:tabLst>
                <a:tab pos="2740233" algn="r"/>
              </a:tabLst>
            </a:pPr>
            <a:endParaRPr lang="en-US" b="1" kern="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913936" fontAlgn="base">
              <a:spcBef>
                <a:spcPts val="1008"/>
              </a:spcBef>
              <a:spcAft>
                <a:spcPct val="0"/>
              </a:spcAft>
              <a:buClr>
                <a:srgbClr val="F0AB00"/>
              </a:buClr>
              <a:buSzPct val="80000"/>
              <a:tabLst>
                <a:tab pos="2740233" algn="r"/>
              </a:tabLst>
            </a:pPr>
            <a:endParaRPr lang="en-US" b="1" kern="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913936" fontAlgn="base">
              <a:spcBef>
                <a:spcPts val="252"/>
              </a:spcBef>
              <a:spcAft>
                <a:spcPct val="0"/>
              </a:spcAft>
              <a:buClr>
                <a:srgbClr val="FFFFFF"/>
              </a:buClr>
              <a:buSzPct val="100000"/>
              <a:tabLst>
                <a:tab pos="2740233" algn="r"/>
              </a:tabLst>
            </a:pPr>
            <a:r>
              <a:rPr lang="en-US" sz="5000" kern="0" dirty="0">
                <a:solidFill>
                  <a:srgbClr val="F0AB00"/>
                </a:solidFill>
                <a:ea typeface="Arial Unicode MS" pitchFamily="34" charset="-128"/>
                <a:cs typeface="Arial Unicode MS" pitchFamily="34" charset="-128"/>
              </a:rPr>
              <a:t>#</a:t>
            </a:r>
            <a:r>
              <a:rPr lang="en-US" sz="6700" b="1" kern="0" dirty="0">
                <a:solidFill>
                  <a:srgbClr val="F0AB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</a:p>
          <a:p>
            <a:pPr defTabSz="913936" fontAlgn="base">
              <a:spcBef>
                <a:spcPts val="252"/>
              </a:spcBef>
              <a:spcAft>
                <a:spcPts val="504"/>
              </a:spcAft>
              <a:buClr>
                <a:srgbClr val="FFFFFF"/>
              </a:buClr>
              <a:buSzPct val="100000"/>
              <a:tabLst>
                <a:tab pos="2740233" algn="r"/>
              </a:tabLst>
            </a:pPr>
            <a:r>
              <a:rPr lang="en-US" b="1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Gartner ranks SAP as the industry leader in Mobile </a:t>
            </a:r>
            <a:br>
              <a:rPr lang="en-US" b="1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US" b="1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App Platforms.</a:t>
            </a:r>
          </a:p>
          <a:p>
            <a:pPr defTabSz="913936" fontAlgn="base">
              <a:spcBef>
                <a:spcPts val="252"/>
              </a:spcBef>
              <a:spcAft>
                <a:spcPts val="504"/>
              </a:spcAft>
              <a:buClr>
                <a:srgbClr val="FFFFFF"/>
              </a:buClr>
              <a:buSzPct val="100000"/>
              <a:tabLst>
                <a:tab pos="2740233" algn="r"/>
              </a:tabLst>
            </a:pPr>
            <a:endParaRPr lang="en-US" b="1" kern="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913936" fontAlgn="base">
              <a:spcBef>
                <a:spcPts val="252"/>
              </a:spcBef>
              <a:spcAft>
                <a:spcPts val="504"/>
              </a:spcAft>
              <a:buClr>
                <a:srgbClr val="FFFFFF"/>
              </a:buClr>
              <a:buSzPct val="100000"/>
              <a:tabLst>
                <a:tab pos="2740233" algn="r"/>
              </a:tabLst>
            </a:pPr>
            <a:r>
              <a:rPr lang="en-US" b="1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Completeness of Vision</a:t>
            </a:r>
          </a:p>
          <a:p>
            <a:pPr defTabSz="913936" fontAlgn="base">
              <a:spcBef>
                <a:spcPts val="252"/>
              </a:spcBef>
              <a:spcAft>
                <a:spcPts val="504"/>
              </a:spcAft>
              <a:buClr>
                <a:srgbClr val="FFFFFF"/>
              </a:buClr>
              <a:buSzPct val="100000"/>
              <a:tabLst>
                <a:tab pos="2740233" algn="r"/>
              </a:tabLst>
            </a:pPr>
            <a:endParaRPr lang="en-US" b="1" kern="0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913936" fontAlgn="base">
              <a:spcBef>
                <a:spcPts val="252"/>
              </a:spcBef>
              <a:spcAft>
                <a:spcPts val="504"/>
              </a:spcAft>
              <a:buClr>
                <a:srgbClr val="FFFFFF"/>
              </a:buClr>
              <a:buSzPct val="100000"/>
              <a:tabLst>
                <a:tab pos="2740233" algn="r"/>
              </a:tabLst>
            </a:pPr>
            <a:r>
              <a:rPr lang="en-US" b="1" kern="0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Ability to Execute</a:t>
            </a:r>
          </a:p>
        </p:txBody>
      </p:sp>
      <p:pic>
        <p:nvPicPr>
          <p:cNvPr id="15" name="Picture 17" descr="http://cloudtimes.org/wp-content/uploads/2012/04/Gartner_logo.png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03" y="1584232"/>
            <a:ext cx="1462430" cy="44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49171" y="4501057"/>
            <a:ext cx="231805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9171" y="5259901"/>
            <a:ext cx="231805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7011" y="6361373"/>
            <a:ext cx="18236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936"/>
            <a:r>
              <a:rPr lang="en-US" sz="8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Source: </a:t>
            </a:r>
            <a:r>
              <a:rPr lang="en-US" sz="800" dirty="0">
                <a:solidFill>
                  <a:srgbClr val="000000"/>
                </a:solidFill>
              </a:rPr>
              <a:t>IDC Report, September 2012.</a:t>
            </a:r>
            <a:endParaRPr lang="en-US" sz="700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467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052" y="324000"/>
            <a:ext cx="8496000" cy="756000"/>
          </a:xfrm>
        </p:spPr>
        <p:txBody>
          <a:bodyPr/>
          <a:lstStyle/>
          <a:p>
            <a:r>
              <a:rPr lang="en-US" dirty="0" smtClean="0"/>
              <a:t>M2M Application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 bwMode="gray">
          <a:xfrm>
            <a:off x="253704" y="4012317"/>
            <a:ext cx="8562934" cy="436633"/>
          </a:xfrm>
          <a:prstGeom prst="rect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400" b="1" kern="0" dirty="0">
                <a:solidFill>
                  <a:srgbClr val="FFFFFF"/>
                </a:solidFill>
              </a:rPr>
              <a:t>M2M Applications – Data &amp; Analytics Visualization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38440" y="2424424"/>
            <a:ext cx="1016840" cy="930217"/>
            <a:chOff x="3118377" y="2424424"/>
            <a:chExt cx="1016840" cy="930217"/>
          </a:xfrm>
        </p:grpSpPr>
        <p:sp>
          <p:nvSpPr>
            <p:cNvPr id="69" name="Rectangle 68"/>
            <p:cNvSpPr/>
            <p:nvPr/>
          </p:nvSpPr>
          <p:spPr bwMode="gray">
            <a:xfrm>
              <a:off x="3118377" y="2424424"/>
              <a:ext cx="1016840" cy="930217"/>
            </a:xfrm>
            <a:prstGeom prst="rect">
              <a:avLst/>
            </a:prstGeom>
            <a:solidFill>
              <a:schemeClr val="bg2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tIns="91440" bIns="91440" anchor="b" anchorCtr="0"/>
            <a:lstStyle/>
            <a:p>
              <a:pPr algn="ctr" defTabSz="766083" eaLnBrk="0" hangingPunct="0">
                <a:defRPr/>
              </a:pPr>
              <a:r>
                <a:rPr lang="en-US" sz="1000" b="1" kern="0" dirty="0">
                  <a:solidFill>
                    <a:sysClr val="windowText" lastClr="000000"/>
                  </a:solidFill>
                </a:rPr>
                <a:t>Operational</a:t>
              </a:r>
            </a:p>
            <a:p>
              <a:pPr algn="ctr" defTabSz="766083" eaLnBrk="0" hangingPunct="0">
                <a:defRPr/>
              </a:pPr>
              <a:r>
                <a:rPr lang="en-US" sz="1000" b="1" kern="0" dirty="0">
                  <a:solidFill>
                    <a:sysClr val="windowText" lastClr="000000"/>
                  </a:solidFill>
                </a:rPr>
                <a:t>Reports / KPI</a:t>
              </a:r>
            </a:p>
          </p:txBody>
        </p:sp>
        <p:pic>
          <p:nvPicPr>
            <p:cNvPr id="76" name="Picture 30" descr="\\psf\Host\Users\eric\Graphic Tank\Misc Icons v1a_Gears.png"/>
            <p:cNvPicPr>
              <a:picLocks noChangeAspect="1" noChangeArrowheads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979" y="2424425"/>
              <a:ext cx="504681" cy="556397"/>
            </a:xfrm>
            <a:prstGeom prst="rect">
              <a:avLst/>
            </a:prstGeom>
            <a:noFill/>
          </p:spPr>
        </p:pic>
      </p:grpSp>
      <p:grpSp>
        <p:nvGrpSpPr>
          <p:cNvPr id="14" name="Group 13"/>
          <p:cNvGrpSpPr/>
          <p:nvPr/>
        </p:nvGrpSpPr>
        <p:grpSpPr>
          <a:xfrm>
            <a:off x="3523034" y="2424424"/>
            <a:ext cx="1016840" cy="930217"/>
            <a:chOff x="4202971" y="2424424"/>
            <a:chExt cx="1016840" cy="930217"/>
          </a:xfrm>
        </p:grpSpPr>
        <p:sp>
          <p:nvSpPr>
            <p:cNvPr id="70" name="Rectangle 69"/>
            <p:cNvSpPr/>
            <p:nvPr/>
          </p:nvSpPr>
          <p:spPr bwMode="gray">
            <a:xfrm>
              <a:off x="4202971" y="2424424"/>
              <a:ext cx="1016840" cy="930217"/>
            </a:xfrm>
            <a:prstGeom prst="rect">
              <a:avLst/>
            </a:prstGeom>
            <a:solidFill>
              <a:schemeClr val="bg2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tIns="91440" bIns="91440" anchor="b" anchorCtr="0"/>
            <a:lstStyle/>
            <a:p>
              <a:pPr algn="ctr" defTabSz="766083" eaLnBrk="0" hangingPunct="0">
                <a:defRPr/>
              </a:pPr>
              <a:r>
                <a:rPr lang="en-US" sz="1000" b="1" kern="0" dirty="0">
                  <a:solidFill>
                    <a:sysClr val="windowText" lastClr="000000"/>
                  </a:solidFill>
                </a:rPr>
                <a:t>Data Insights</a:t>
              </a:r>
            </a:p>
          </p:txBody>
        </p:sp>
        <p:pic>
          <p:nvPicPr>
            <p:cNvPr id="77" name="Picture 3" descr="\\psf\Host\Users\eric\Graphic Tank\Case Study Icons v1b-24.png"/>
            <p:cNvPicPr>
              <a:picLocks noChangeAspect="1" noChangeArrowheads="1"/>
            </p:cNvPicPr>
            <p:nvPr/>
          </p:nvPicPr>
          <p:blipFill>
            <a:blip r:embed="rId3">
              <a:biLevel thresh="75000"/>
            </a:blip>
            <a:srcRect/>
            <a:stretch>
              <a:fillRect/>
            </a:stretch>
          </p:blipFill>
          <p:spPr bwMode="auto">
            <a:xfrm>
              <a:off x="4536079" y="2525857"/>
              <a:ext cx="297677" cy="454965"/>
            </a:xfrm>
            <a:prstGeom prst="rect">
              <a:avLst/>
            </a:prstGeom>
            <a:noFill/>
          </p:spPr>
        </p:pic>
      </p:grpSp>
      <p:grpSp>
        <p:nvGrpSpPr>
          <p:cNvPr id="12" name="Group 11"/>
          <p:cNvGrpSpPr/>
          <p:nvPr/>
        </p:nvGrpSpPr>
        <p:grpSpPr>
          <a:xfrm>
            <a:off x="266530" y="2424424"/>
            <a:ext cx="2101710" cy="930217"/>
            <a:chOff x="946467" y="2424424"/>
            <a:chExt cx="2101710" cy="930217"/>
          </a:xfrm>
        </p:grpSpPr>
        <p:sp>
          <p:nvSpPr>
            <p:cNvPr id="67" name="Rectangle 66"/>
            <p:cNvSpPr/>
            <p:nvPr/>
          </p:nvSpPr>
          <p:spPr bwMode="gray">
            <a:xfrm>
              <a:off x="946467" y="2424424"/>
              <a:ext cx="1016840" cy="930217"/>
            </a:xfrm>
            <a:prstGeom prst="rect">
              <a:avLst/>
            </a:prstGeom>
            <a:solidFill>
              <a:schemeClr val="bg2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tIns="91440" bIns="91440" anchor="b" anchorCtr="0"/>
            <a:lstStyle/>
            <a:p>
              <a:pPr algn="ctr" defTabSz="766083" eaLnBrk="0" hangingPunct="0">
                <a:defRPr/>
              </a:pPr>
              <a:r>
                <a:rPr lang="en-US" sz="1000" b="1" kern="0" dirty="0">
                  <a:solidFill>
                    <a:sysClr val="windowText" lastClr="000000"/>
                  </a:solidFill>
                </a:rPr>
                <a:t>Real Time Dashboards</a:t>
              </a:r>
            </a:p>
          </p:txBody>
        </p:sp>
        <p:sp>
          <p:nvSpPr>
            <p:cNvPr id="68" name="Rectangle 67"/>
            <p:cNvSpPr/>
            <p:nvPr/>
          </p:nvSpPr>
          <p:spPr bwMode="gray">
            <a:xfrm>
              <a:off x="2031337" y="2424424"/>
              <a:ext cx="1016840" cy="930217"/>
            </a:xfrm>
            <a:prstGeom prst="rect">
              <a:avLst/>
            </a:prstGeom>
            <a:solidFill>
              <a:schemeClr val="bg2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tIns="91440" bIns="91440" anchor="b" anchorCtr="0"/>
            <a:lstStyle/>
            <a:p>
              <a:pPr algn="ctr" defTabSz="766083" eaLnBrk="0" hangingPunct="0">
                <a:defRPr/>
              </a:pPr>
              <a:r>
                <a:rPr lang="en-US" sz="1000" b="1" kern="0" dirty="0">
                  <a:solidFill>
                    <a:sysClr val="windowText" lastClr="000000"/>
                  </a:solidFill>
                </a:rPr>
                <a:t>Notifications &amp; Actions</a:t>
              </a:r>
            </a:p>
          </p:txBody>
        </p:sp>
        <p:pic>
          <p:nvPicPr>
            <p:cNvPr id="75" name="Picture 6" descr="\\psf\Host\Users\eric\Graphic Tank\The Best Icons Black-09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57395" y="2480569"/>
              <a:ext cx="442790" cy="500253"/>
            </a:xfrm>
            <a:prstGeom prst="rect">
              <a:avLst/>
            </a:prstGeom>
            <a:noFill/>
          </p:spPr>
        </p:pic>
        <p:pic>
          <p:nvPicPr>
            <p:cNvPr id="78" name="Picture 4" descr="\\psf\Host\Users\eric\Graphic Tank\Run Better Icons_COLLABORATE Color.png"/>
            <p:cNvPicPr>
              <a:picLocks noChangeAspect="1" noChangeArrowheads="1"/>
            </p:cNvPicPr>
            <p:nvPr/>
          </p:nvPicPr>
          <p:blipFill>
            <a:blip r:embed="rId5" cstate="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94" r="1594"/>
            <a:stretch>
              <a:fillRect/>
            </a:stretch>
          </p:blipFill>
          <p:spPr bwMode="auto">
            <a:xfrm>
              <a:off x="2347633" y="2432310"/>
              <a:ext cx="346922" cy="548512"/>
            </a:xfrm>
            <a:prstGeom prst="rect">
              <a:avLst/>
            </a:prstGeom>
            <a:noFill/>
          </p:spPr>
        </p:pic>
      </p:grpSp>
      <p:grpSp>
        <p:nvGrpSpPr>
          <p:cNvPr id="19" name="Group 18"/>
          <p:cNvGrpSpPr/>
          <p:nvPr/>
        </p:nvGrpSpPr>
        <p:grpSpPr>
          <a:xfrm>
            <a:off x="5678210" y="2424424"/>
            <a:ext cx="1016840" cy="930217"/>
            <a:chOff x="6358147" y="2424424"/>
            <a:chExt cx="1016840" cy="930217"/>
          </a:xfrm>
        </p:grpSpPr>
        <p:sp>
          <p:nvSpPr>
            <p:cNvPr id="72" name="Rectangle 71"/>
            <p:cNvSpPr/>
            <p:nvPr/>
          </p:nvSpPr>
          <p:spPr bwMode="gray">
            <a:xfrm>
              <a:off x="6358147" y="2424424"/>
              <a:ext cx="1016840" cy="930217"/>
            </a:xfrm>
            <a:prstGeom prst="rect">
              <a:avLst/>
            </a:prstGeom>
            <a:solidFill>
              <a:schemeClr val="bg2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tIns="91440" bIns="91440" anchor="b" anchorCtr="0"/>
            <a:lstStyle/>
            <a:p>
              <a:pPr algn="ctr" defTabSz="766083" eaLnBrk="0" hangingPunct="0">
                <a:defRPr/>
              </a:pPr>
              <a:r>
                <a:rPr lang="en-US" sz="1000" b="1" kern="0" dirty="0">
                  <a:solidFill>
                    <a:sysClr val="windowText" lastClr="000000"/>
                  </a:solidFill>
                </a:rPr>
                <a:t>Personalized Portals</a:t>
              </a:r>
            </a:p>
          </p:txBody>
        </p:sp>
        <p:pic>
          <p:nvPicPr>
            <p:cNvPr id="79" name="Picture 10" descr="\\psf\Host\Users\eric\Graphic Tank\c2.png"/>
            <p:cNvPicPr>
              <a:picLocks noChangeAspect="1" noChangeArrowheads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9136" y="2461821"/>
              <a:ext cx="273309" cy="519001"/>
            </a:xfrm>
            <a:prstGeom prst="rect">
              <a:avLst/>
            </a:prstGeom>
            <a:noFill/>
          </p:spPr>
        </p:pic>
      </p:grpSp>
      <p:grpSp>
        <p:nvGrpSpPr>
          <p:cNvPr id="22" name="Group 21"/>
          <p:cNvGrpSpPr/>
          <p:nvPr/>
        </p:nvGrpSpPr>
        <p:grpSpPr>
          <a:xfrm>
            <a:off x="6754535" y="2424424"/>
            <a:ext cx="1016840" cy="930217"/>
            <a:chOff x="7434472" y="2424424"/>
            <a:chExt cx="1016840" cy="930217"/>
          </a:xfrm>
        </p:grpSpPr>
        <p:sp>
          <p:nvSpPr>
            <p:cNvPr id="74" name="Rectangle 73"/>
            <p:cNvSpPr/>
            <p:nvPr/>
          </p:nvSpPr>
          <p:spPr bwMode="gray">
            <a:xfrm>
              <a:off x="7434472" y="2424424"/>
              <a:ext cx="1016840" cy="930217"/>
            </a:xfrm>
            <a:prstGeom prst="rect">
              <a:avLst/>
            </a:prstGeom>
            <a:solidFill>
              <a:schemeClr val="bg2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tIns="91440" bIns="91440" anchor="b" anchorCtr="0"/>
            <a:lstStyle/>
            <a:p>
              <a:pPr algn="ctr" defTabSz="766083" eaLnBrk="0" hangingPunct="0">
                <a:defRPr/>
              </a:pPr>
              <a:r>
                <a:rPr lang="en-US" sz="1000" b="1" kern="0" dirty="0">
                  <a:solidFill>
                    <a:sysClr val="windowText" lastClr="000000"/>
                  </a:solidFill>
                </a:rPr>
                <a:t>Consumer Apps</a:t>
              </a: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66038" y="2507127"/>
              <a:ext cx="558800" cy="473695"/>
            </a:xfrm>
            <a:prstGeom prst="rect">
              <a:avLst/>
            </a:prstGeom>
          </p:spPr>
        </p:pic>
      </p:grpSp>
      <p:pic>
        <p:nvPicPr>
          <p:cNvPr id="88" name="Picture 87" descr="IMG_0019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632" y="1338075"/>
            <a:ext cx="1026397" cy="1034933"/>
          </a:xfrm>
          <a:prstGeom prst="rect">
            <a:avLst/>
          </a:prstGeom>
        </p:spPr>
      </p:pic>
      <p:pic>
        <p:nvPicPr>
          <p:cNvPr id="89" name="Picture 88" descr="SNAG-0016.png"/>
          <p:cNvPicPr>
            <a:picLocks noGrp="1" noChangeAspect="1"/>
          </p:cNvPicPr>
          <p:nvPr isPhoto="1"/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151" y="1327893"/>
            <a:ext cx="982662" cy="1045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28340" y="1328733"/>
            <a:ext cx="1060150" cy="105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4230" y="1321459"/>
            <a:ext cx="1024861" cy="1051548"/>
          </a:xfrm>
          <a:prstGeom prst="rect">
            <a:avLst/>
          </a:prstGeom>
        </p:spPr>
      </p:pic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4364" y="1344521"/>
            <a:ext cx="823724" cy="102848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4587093" y="1315904"/>
            <a:ext cx="1078289" cy="1028486"/>
            <a:chOff x="4273327" y="292959"/>
            <a:chExt cx="1078289" cy="1028486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3327" y="292959"/>
              <a:ext cx="1078289" cy="1028486"/>
            </a:xfrm>
            <a:prstGeom prst="rect">
              <a:avLst/>
            </a:prstGeom>
          </p:spPr>
        </p:pic>
        <p:pic>
          <p:nvPicPr>
            <p:cNvPr id="97" name="Picture 96" descr="IMG_0021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6569" y="421236"/>
              <a:ext cx="870460" cy="779216"/>
            </a:xfrm>
            <a:prstGeom prst="rect">
              <a:avLst/>
            </a:prstGeom>
          </p:spPr>
        </p:pic>
      </p:grpSp>
      <p:pic>
        <p:nvPicPr>
          <p:cNvPr id="100" name="Picture 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365" y="1344521"/>
            <a:ext cx="965524" cy="102848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26619" y="2821543"/>
            <a:ext cx="8198376" cy="2044349"/>
            <a:chOff x="898665" y="4463487"/>
            <a:chExt cx="8198376" cy="2044349"/>
          </a:xfrm>
        </p:grpSpPr>
        <p:sp>
          <p:nvSpPr>
            <p:cNvPr id="178" name="Rectangle 177"/>
            <p:cNvSpPr/>
            <p:nvPr/>
          </p:nvSpPr>
          <p:spPr bwMode="gray">
            <a:xfrm>
              <a:off x="3159592" y="5221351"/>
              <a:ext cx="2267150" cy="1141664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lIns="91425" tIns="45712" rIns="91425" bIns="45712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  <a:cs typeface="Arial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417503" y="5500045"/>
              <a:ext cx="580658" cy="491917"/>
              <a:chOff x="6959150" y="347957"/>
              <a:chExt cx="542167" cy="623087"/>
            </a:xfrm>
          </p:grpSpPr>
          <p:sp>
            <p:nvSpPr>
              <p:cNvPr id="139" name="Flowchart: Magnetic Disk 201"/>
              <p:cNvSpPr/>
              <p:nvPr/>
            </p:nvSpPr>
            <p:spPr>
              <a:xfrm>
                <a:off x="6959150" y="704007"/>
                <a:ext cx="542167" cy="267037"/>
              </a:xfrm>
              <a:prstGeom prst="flowChartMagneticDisk">
                <a:avLst/>
              </a:prstGeom>
              <a:solidFill>
                <a:schemeClr val="accent2"/>
              </a:solidFill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lowchart: Magnetic Disk 202"/>
              <p:cNvSpPr/>
              <p:nvPr/>
            </p:nvSpPr>
            <p:spPr>
              <a:xfrm>
                <a:off x="6959150" y="525982"/>
                <a:ext cx="542167" cy="267037"/>
              </a:xfrm>
              <a:prstGeom prst="flowChartMagneticDisk">
                <a:avLst/>
              </a:prstGeom>
              <a:solidFill>
                <a:schemeClr val="accent2"/>
              </a:solidFill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Flowchart: Magnetic Disk 203"/>
              <p:cNvSpPr/>
              <p:nvPr/>
            </p:nvSpPr>
            <p:spPr>
              <a:xfrm>
                <a:off x="6959150" y="347957"/>
                <a:ext cx="542167" cy="267037"/>
              </a:xfrm>
              <a:prstGeom prst="flowChartMagneticDisk">
                <a:avLst/>
              </a:prstGeom>
              <a:solidFill>
                <a:schemeClr val="accent2"/>
              </a:solidFill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17" descr="e01e1b07-81ca-2e10-4bb9-b8462dae299c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2700" y="5431722"/>
              <a:ext cx="609600" cy="6096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665288" y="5991962"/>
              <a:ext cx="347090" cy="276983"/>
            </a:xfrm>
            <a:prstGeom prst="rect">
              <a:avLst/>
            </a:prstGeom>
            <a:noFill/>
          </p:spPr>
          <p:txBody>
            <a:bodyPr wrap="none" lIns="91425" tIns="45712" rIns="91425" bIns="45712" rtlCol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200" kern="0" dirty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IQ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47123" y="5991962"/>
              <a:ext cx="612187" cy="276983"/>
            </a:xfrm>
            <a:prstGeom prst="rect">
              <a:avLst/>
            </a:prstGeom>
            <a:noFill/>
          </p:spPr>
          <p:txBody>
            <a:bodyPr wrap="none" lIns="91425" tIns="45712" rIns="91425" bIns="45712" rtlCol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200" kern="0" dirty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HANA</a:t>
              </a:r>
            </a:p>
          </p:txBody>
        </p:sp>
        <p:cxnSp>
          <p:nvCxnSpPr>
            <p:cNvPr id="28" name="Straight Connector 221"/>
            <p:cNvCxnSpPr>
              <a:stCxn id="140" idx="4"/>
              <a:endCxn id="18" idx="1"/>
            </p:cNvCxnSpPr>
            <p:nvPr/>
          </p:nvCxnSpPr>
          <p:spPr>
            <a:xfrm flipV="1">
              <a:off x="3998162" y="5736521"/>
              <a:ext cx="494539" cy="9482"/>
            </a:xfrm>
            <a:prstGeom prst="straightConnector1">
              <a:avLst/>
            </a:prstGeom>
            <a:ln w="28575" cmpd="sng">
              <a:solidFill>
                <a:srgbClr val="CDCDCD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21"/>
            <p:cNvCxnSpPr>
              <a:stCxn id="178" idx="1"/>
              <a:endCxn id="187" idx="3"/>
            </p:cNvCxnSpPr>
            <p:nvPr/>
          </p:nvCxnSpPr>
          <p:spPr>
            <a:xfrm flipH="1" flipV="1">
              <a:off x="2146866" y="5767059"/>
              <a:ext cx="1012727" cy="25125"/>
            </a:xfrm>
            <a:prstGeom prst="straightConnector1">
              <a:avLst/>
            </a:prstGeom>
            <a:ln w="28575" cmpd="sng">
              <a:solidFill>
                <a:srgbClr val="CDCDCD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78"/>
            <p:cNvSpPr txBox="1"/>
            <p:nvPr/>
          </p:nvSpPr>
          <p:spPr>
            <a:xfrm>
              <a:off x="3284081" y="5119790"/>
              <a:ext cx="894415" cy="27698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91425" tIns="45712" rIns="91425" bIns="45712" rtlCol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200" kern="0" dirty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M2M Data</a:t>
              </a:r>
            </a:p>
          </p:txBody>
        </p:sp>
        <p:sp>
          <p:nvSpPr>
            <p:cNvPr id="180" name="Rectangle 179"/>
            <p:cNvSpPr/>
            <p:nvPr/>
          </p:nvSpPr>
          <p:spPr bwMode="gray">
            <a:xfrm>
              <a:off x="3147099" y="4599077"/>
              <a:ext cx="2279643" cy="52071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lIns="91425" tIns="45712" rIns="91425" bIns="45712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  <a:cs typeface="Arial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232252" y="4463487"/>
              <a:ext cx="1633750" cy="27698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91425" tIns="45712" rIns="91425" bIns="45712" rtlCol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200" kern="0" dirty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Predictive Algorithms</a:t>
              </a:r>
            </a:p>
          </p:txBody>
        </p:sp>
        <p:pic>
          <p:nvPicPr>
            <p:cNvPr id="181" name="Picture 180" descr="d03c4d70-86c4-2b10-1ba4-fae72a4e6ac0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1181" y="4599078"/>
              <a:ext cx="579656" cy="520711"/>
            </a:xfrm>
            <a:prstGeom prst="rect">
              <a:avLst/>
            </a:prstGeom>
          </p:spPr>
        </p:pic>
        <p:pic>
          <p:nvPicPr>
            <p:cNvPr id="182" name="Picture 181" descr="d03c4d70-86c4-2b10-1ba4-fae72a4e6ac0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9250" y="4599078"/>
              <a:ext cx="579656" cy="520711"/>
            </a:xfrm>
            <a:prstGeom prst="rect">
              <a:avLst/>
            </a:prstGeom>
          </p:spPr>
        </p:pic>
        <p:sp>
          <p:nvSpPr>
            <p:cNvPr id="187" name="Rectangle 186"/>
            <p:cNvSpPr/>
            <p:nvPr/>
          </p:nvSpPr>
          <p:spPr bwMode="gray">
            <a:xfrm>
              <a:off x="898665" y="5171101"/>
              <a:ext cx="1248201" cy="1191914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lIns="91425" tIns="45712" rIns="91425" bIns="45712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  <a:cs typeface="Arial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988581" y="5056134"/>
              <a:ext cx="809130" cy="27698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91425" tIns="45712" rIns="91425" bIns="45712" rtlCol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200" kern="0" dirty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Charging</a:t>
              </a:r>
            </a:p>
          </p:txBody>
        </p:sp>
        <p:sp>
          <p:nvSpPr>
            <p:cNvPr id="191" name="Rectangle 190"/>
            <p:cNvSpPr/>
            <p:nvPr/>
          </p:nvSpPr>
          <p:spPr bwMode="gray">
            <a:xfrm>
              <a:off x="5811271" y="5530942"/>
              <a:ext cx="1027398" cy="52071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lIns="91425" tIns="45712" rIns="91425" bIns="45712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bg1"/>
                </a:solidFill>
                <a:cs typeface="Arial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5837001" y="5395352"/>
              <a:ext cx="911848" cy="27698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91425" tIns="45712" rIns="91425" bIns="45712" rtlCol="0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200" kern="0" dirty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Integration</a:t>
              </a:r>
            </a:p>
          </p:txBody>
        </p:sp>
        <p:cxnSp>
          <p:nvCxnSpPr>
            <p:cNvPr id="193" name="Straight Connector 221"/>
            <p:cNvCxnSpPr>
              <a:stCxn id="191" idx="1"/>
              <a:endCxn id="178" idx="3"/>
            </p:cNvCxnSpPr>
            <p:nvPr/>
          </p:nvCxnSpPr>
          <p:spPr>
            <a:xfrm flipH="1">
              <a:off x="5426742" y="5791299"/>
              <a:ext cx="384528" cy="885"/>
            </a:xfrm>
            <a:prstGeom prst="straightConnector1">
              <a:avLst/>
            </a:prstGeom>
            <a:ln w="28575" cmpd="sng">
              <a:solidFill>
                <a:srgbClr val="CDCDCD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7" name="Picture 196" descr="Taxonomy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1216" y="5691102"/>
              <a:ext cx="389864" cy="350219"/>
            </a:xfrm>
            <a:prstGeom prst="rect">
              <a:avLst/>
            </a:prstGeom>
          </p:spPr>
        </p:pic>
        <p:pic>
          <p:nvPicPr>
            <p:cNvPr id="198" name="Picture 3" descr="C:\Users\D052377\Desktop\JD\SAP_Business_Suite_7.jpg"/>
            <p:cNvPicPr>
              <a:picLocks noChangeAspect="1" noChangeArrowheads="1"/>
            </p:cNvPicPr>
            <p:nvPr/>
          </p:nvPicPr>
          <p:blipFill>
            <a:blip r:embed="rId19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3614" y="5171101"/>
              <a:ext cx="1883427" cy="1219800"/>
            </a:xfrm>
            <a:prstGeom prst="rect">
              <a:avLst/>
            </a:prstGeom>
            <a:noFill/>
          </p:spPr>
        </p:pic>
        <p:cxnSp>
          <p:nvCxnSpPr>
            <p:cNvPr id="199" name="Straight Connector 221"/>
            <p:cNvCxnSpPr>
              <a:stCxn id="198" idx="1"/>
              <a:endCxn id="191" idx="3"/>
            </p:cNvCxnSpPr>
            <p:nvPr/>
          </p:nvCxnSpPr>
          <p:spPr>
            <a:xfrm flipH="1">
              <a:off x="6838668" y="5781002"/>
              <a:ext cx="374946" cy="10297"/>
            </a:xfrm>
            <a:prstGeom prst="straightConnector1">
              <a:avLst/>
            </a:prstGeom>
            <a:ln w="28575" cmpd="sng">
              <a:solidFill>
                <a:srgbClr val="CDCDCD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4" name="Picture 4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653"/>
            <a:stretch/>
          </p:blipFill>
          <p:spPr bwMode="auto">
            <a:xfrm>
              <a:off x="1070214" y="5389881"/>
              <a:ext cx="867435" cy="88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2" name="TextBox 241"/>
            <p:cNvSpPr txBox="1"/>
            <p:nvPr/>
          </p:nvSpPr>
          <p:spPr>
            <a:xfrm>
              <a:off x="3293127" y="6230853"/>
              <a:ext cx="2032122" cy="27698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91425" tIns="45712" rIns="91425" bIns="45712" rtlCol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200" kern="0" dirty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Complex Event Processing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9793" y="4637563"/>
              <a:ext cx="548994" cy="414937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253704" y="3384669"/>
            <a:ext cx="8562934" cy="592915"/>
            <a:chOff x="253703" y="3384669"/>
            <a:chExt cx="8562934" cy="592915"/>
          </a:xfrm>
        </p:grpSpPr>
        <p:sp>
          <p:nvSpPr>
            <p:cNvPr id="62" name="Rounded Rectangle 61"/>
            <p:cNvSpPr/>
            <p:nvPr/>
          </p:nvSpPr>
          <p:spPr bwMode="gray">
            <a:xfrm>
              <a:off x="3510205" y="3384669"/>
              <a:ext cx="1016840" cy="592915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6350" algn="ctr">
              <a:noFill/>
              <a:miter lim="800000"/>
              <a:headEnd/>
              <a:tailEnd/>
            </a:ln>
          </p:spPr>
          <p:txBody>
            <a:bodyPr lIns="75413" tIns="60332" rIns="75413" bIns="60332" rtlCol="0" anchor="ctr"/>
            <a:lstStyle/>
            <a:p>
              <a:pPr algn="ctr" defTabSz="766083" eaLnBrk="0" hangingPunct="0">
                <a:defRPr/>
              </a:pPr>
              <a:r>
                <a:rPr lang="en-US" sz="1000" b="1" kern="0" dirty="0">
                  <a:solidFill>
                    <a:schemeClr val="bg1"/>
                  </a:solidFill>
                </a:rPr>
                <a:t>Data Scientists</a:t>
              </a:r>
            </a:p>
          </p:txBody>
        </p:sp>
        <p:sp>
          <p:nvSpPr>
            <p:cNvPr id="63" name="Rounded Rectangle 62"/>
            <p:cNvSpPr/>
            <p:nvPr/>
          </p:nvSpPr>
          <p:spPr bwMode="gray">
            <a:xfrm>
              <a:off x="5665381" y="3384669"/>
              <a:ext cx="1016840" cy="592915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6350" algn="ctr">
              <a:noFill/>
              <a:miter lim="800000"/>
              <a:headEnd/>
              <a:tailEnd/>
            </a:ln>
          </p:spPr>
          <p:txBody>
            <a:bodyPr lIns="75413" tIns="60332" rIns="75413" bIns="60332" rtlCol="0" anchor="ctr"/>
            <a:lstStyle/>
            <a:p>
              <a:pPr algn="ctr" defTabSz="766083" eaLnBrk="0" hangingPunct="0">
                <a:defRPr/>
              </a:pPr>
              <a:r>
                <a:rPr lang="en-US" sz="1000" b="1" kern="0" dirty="0">
                  <a:solidFill>
                    <a:schemeClr val="bg1"/>
                  </a:solidFill>
                </a:rPr>
                <a:t>Customers Suppliers</a:t>
              </a:r>
            </a:p>
          </p:txBody>
        </p:sp>
        <p:sp>
          <p:nvSpPr>
            <p:cNvPr id="64" name="Rounded Rectangle 63"/>
            <p:cNvSpPr/>
            <p:nvPr/>
          </p:nvSpPr>
          <p:spPr bwMode="gray">
            <a:xfrm>
              <a:off x="2425611" y="3384669"/>
              <a:ext cx="1016840" cy="592915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6350" algn="ctr">
              <a:noFill/>
              <a:miter lim="800000"/>
              <a:headEnd/>
              <a:tailEnd/>
            </a:ln>
          </p:spPr>
          <p:txBody>
            <a:bodyPr lIns="75413" tIns="60332" rIns="75413" bIns="60332" rtlCol="0" anchor="ctr"/>
            <a:lstStyle/>
            <a:p>
              <a:pPr algn="ctr" defTabSz="766083" eaLnBrk="0" hangingPunct="0">
                <a:defRPr/>
              </a:pPr>
              <a:r>
                <a:rPr lang="en-US" sz="1000" b="1" kern="0" dirty="0">
                  <a:solidFill>
                    <a:schemeClr val="bg1"/>
                  </a:solidFill>
                </a:rPr>
                <a:t>Operations / Executive Management</a:t>
              </a:r>
            </a:p>
          </p:txBody>
        </p:sp>
        <p:sp>
          <p:nvSpPr>
            <p:cNvPr id="65" name="Rounded Rectangle 64"/>
            <p:cNvSpPr/>
            <p:nvPr/>
          </p:nvSpPr>
          <p:spPr bwMode="gray">
            <a:xfrm>
              <a:off x="4587092" y="3384669"/>
              <a:ext cx="1016840" cy="592915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6350" algn="ctr">
              <a:noFill/>
              <a:miter lim="800000"/>
              <a:headEnd/>
              <a:tailEnd/>
            </a:ln>
          </p:spPr>
          <p:txBody>
            <a:bodyPr lIns="75413" tIns="60332" rIns="75413" bIns="60332" rtlCol="0" anchor="ctr"/>
            <a:lstStyle/>
            <a:p>
              <a:pPr algn="ctr" defTabSz="766083" eaLnBrk="0" hangingPunct="0">
                <a:defRPr/>
              </a:pPr>
              <a:r>
                <a:rPr lang="en-US" sz="1000" b="1" kern="0" dirty="0">
                  <a:solidFill>
                    <a:schemeClr val="bg1"/>
                  </a:solidFill>
                </a:rPr>
                <a:t>Mobile Work Force</a:t>
              </a:r>
            </a:p>
          </p:txBody>
        </p:sp>
        <p:sp>
          <p:nvSpPr>
            <p:cNvPr id="66" name="Rounded Rectangle 65"/>
            <p:cNvSpPr/>
            <p:nvPr/>
          </p:nvSpPr>
          <p:spPr bwMode="gray">
            <a:xfrm>
              <a:off x="253703" y="3384669"/>
              <a:ext cx="2104554" cy="592915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6350" algn="ctr">
              <a:noFill/>
              <a:miter lim="800000"/>
              <a:headEnd/>
              <a:tailEnd/>
            </a:ln>
          </p:spPr>
          <p:txBody>
            <a:bodyPr lIns="75413" tIns="60332" rIns="75413" bIns="60332" rtlCol="0" anchor="ctr"/>
            <a:lstStyle/>
            <a:p>
              <a:pPr algn="ctr" defTabSz="766083" eaLnBrk="0" hangingPunct="0">
                <a:defRPr/>
              </a:pPr>
              <a:r>
                <a:rPr lang="en-US" sz="1000" b="1" kern="0" dirty="0">
                  <a:solidFill>
                    <a:schemeClr val="bg1"/>
                  </a:solidFill>
                </a:rPr>
                <a:t>Operations</a:t>
              </a:r>
            </a:p>
          </p:txBody>
        </p:sp>
        <p:sp>
          <p:nvSpPr>
            <p:cNvPr id="73" name="Rounded Rectangle 72"/>
            <p:cNvSpPr/>
            <p:nvPr/>
          </p:nvSpPr>
          <p:spPr bwMode="gray">
            <a:xfrm>
              <a:off x="6741706" y="3384669"/>
              <a:ext cx="1016840" cy="592915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6350" algn="ctr">
              <a:noFill/>
              <a:miter lim="800000"/>
              <a:headEnd/>
              <a:tailEnd/>
            </a:ln>
          </p:spPr>
          <p:txBody>
            <a:bodyPr lIns="75413" tIns="60332" rIns="75413" bIns="60332" rtlCol="0" anchor="ctr"/>
            <a:lstStyle/>
            <a:p>
              <a:pPr algn="ctr" defTabSz="766083" eaLnBrk="0" hangingPunct="0">
                <a:defRPr/>
              </a:pPr>
              <a:r>
                <a:rPr lang="en-US" sz="1000" b="1" kern="0" dirty="0">
                  <a:solidFill>
                    <a:schemeClr val="bg1"/>
                  </a:solidFill>
                </a:rPr>
                <a:t>Consumers</a:t>
              </a:r>
            </a:p>
          </p:txBody>
        </p:sp>
        <p:sp>
          <p:nvSpPr>
            <p:cNvPr id="118" name="Rounded Rectangle 117"/>
            <p:cNvSpPr/>
            <p:nvPr/>
          </p:nvSpPr>
          <p:spPr bwMode="gray">
            <a:xfrm>
              <a:off x="7799797" y="3384669"/>
              <a:ext cx="1016840" cy="592915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6350" algn="ctr">
              <a:noFill/>
              <a:miter lim="800000"/>
              <a:headEnd/>
              <a:tailEnd/>
            </a:ln>
          </p:spPr>
          <p:txBody>
            <a:bodyPr lIns="75413" tIns="60332" rIns="75413" bIns="60332" rtlCol="0" anchor="ctr"/>
            <a:lstStyle/>
            <a:p>
              <a:pPr algn="ctr" defTabSz="766083" eaLnBrk="0" hangingPunct="0">
                <a:defRPr/>
              </a:pPr>
              <a:r>
                <a:rPr lang="en-US" sz="1000" b="1" kern="0" dirty="0">
                  <a:solidFill>
                    <a:schemeClr val="bg1"/>
                  </a:solidFill>
                </a:rPr>
                <a:t>Social</a:t>
              </a:r>
            </a:p>
            <a:p>
              <a:pPr algn="ctr" defTabSz="766083" eaLnBrk="0" hangingPunct="0">
                <a:defRPr/>
              </a:pPr>
              <a:r>
                <a:rPr lang="en-US" sz="1000" b="1" kern="0" dirty="0">
                  <a:solidFill>
                    <a:schemeClr val="bg1"/>
                  </a:solidFill>
                </a:rPr>
                <a:t>Media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828567" y="2424195"/>
            <a:ext cx="1016840" cy="930217"/>
            <a:chOff x="7815738" y="2424195"/>
            <a:chExt cx="1016840" cy="930217"/>
          </a:xfrm>
        </p:grpSpPr>
        <p:sp>
          <p:nvSpPr>
            <p:cNvPr id="115" name="Rectangle 114"/>
            <p:cNvSpPr/>
            <p:nvPr/>
          </p:nvSpPr>
          <p:spPr bwMode="gray">
            <a:xfrm>
              <a:off x="7815738" y="2424195"/>
              <a:ext cx="1016840" cy="930217"/>
            </a:xfrm>
            <a:prstGeom prst="rect">
              <a:avLst/>
            </a:prstGeom>
            <a:solidFill>
              <a:schemeClr val="bg2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tIns="91440" bIns="91440" anchor="b" anchorCtr="0"/>
            <a:lstStyle/>
            <a:p>
              <a:pPr algn="ctr" defTabSz="766083" eaLnBrk="0" hangingPunct="0">
                <a:defRPr/>
              </a:pPr>
              <a:r>
                <a:rPr lang="en-US" sz="1000" b="1" kern="0" dirty="0">
                  <a:solidFill>
                    <a:sysClr val="windowText" lastClr="000000"/>
                  </a:solidFill>
                </a:rPr>
                <a:t>Consumer Apps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2" cstate="print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87548" y="2445138"/>
              <a:ext cx="627187" cy="609888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5738" y="1321445"/>
            <a:ext cx="1000899" cy="1051562"/>
          </a:xfrm>
          <a:prstGeom prst="rect">
            <a:avLst/>
          </a:prstGeom>
        </p:spPr>
      </p:pic>
      <p:grpSp>
        <p:nvGrpSpPr>
          <p:cNvPr id="224" name="Group 223"/>
          <p:cNvGrpSpPr/>
          <p:nvPr/>
        </p:nvGrpSpPr>
        <p:grpSpPr>
          <a:xfrm>
            <a:off x="4597225" y="2415817"/>
            <a:ext cx="1016840" cy="930217"/>
            <a:chOff x="4597225" y="2415817"/>
            <a:chExt cx="1016840" cy="930217"/>
          </a:xfrm>
        </p:grpSpPr>
        <p:grpSp>
          <p:nvGrpSpPr>
            <p:cNvPr id="16" name="Group 15"/>
            <p:cNvGrpSpPr/>
            <p:nvPr/>
          </p:nvGrpSpPr>
          <p:grpSpPr>
            <a:xfrm>
              <a:off x="4597225" y="2415817"/>
              <a:ext cx="1016840" cy="930217"/>
              <a:chOff x="5279858" y="2424424"/>
              <a:chExt cx="1016840" cy="930217"/>
            </a:xfrm>
          </p:grpSpPr>
          <p:sp>
            <p:nvSpPr>
              <p:cNvPr id="71" name="Rectangle 70"/>
              <p:cNvSpPr/>
              <p:nvPr/>
            </p:nvSpPr>
            <p:spPr bwMode="gray">
              <a:xfrm>
                <a:off x="5279858" y="2424424"/>
                <a:ext cx="1016840" cy="930217"/>
              </a:xfrm>
              <a:prstGeom prst="rect">
                <a:avLst/>
              </a:prstGeom>
              <a:solidFill>
                <a:schemeClr val="bg2"/>
              </a:solidFill>
              <a:ln w="12700" algn="ctr">
                <a:noFill/>
                <a:round/>
                <a:headEnd/>
                <a:tailEnd/>
              </a:ln>
              <a:effectLst/>
            </p:spPr>
            <p:txBody>
              <a:bodyPr tIns="91440" bIns="91440" anchor="b" anchorCtr="0"/>
              <a:lstStyle/>
              <a:p>
                <a:pPr algn="ctr" defTabSz="766083" eaLnBrk="0" hangingPunct="0">
                  <a:defRPr/>
                </a:pPr>
                <a:r>
                  <a:rPr lang="en-US" sz="1000" b="1" kern="0" dirty="0">
                    <a:solidFill>
                      <a:sysClr val="windowText" lastClr="000000"/>
                    </a:solidFill>
                  </a:rPr>
                  <a:t>Mobile Apps</a:t>
                </a:r>
              </a:p>
            </p:txBody>
          </p:sp>
          <p:pic>
            <p:nvPicPr>
              <p:cNvPr id="85" name="Picture 84"/>
              <p:cNvPicPr>
                <a:picLocks noChangeAspect="1"/>
              </p:cNvPicPr>
              <p:nvPr/>
            </p:nvPicPr>
            <p:blipFill rotWithShape="1">
              <a:blip r:embed="rId2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515377" y="2480569"/>
                <a:ext cx="540033" cy="609243"/>
              </a:xfrm>
              <a:prstGeom prst="rect">
                <a:avLst/>
              </a:prstGeom>
            </p:spPr>
          </p:pic>
        </p:grpSp>
        <p:pic>
          <p:nvPicPr>
            <p:cNvPr id="84" name="Picture 2" descr="\\psf\Home\Desktop\Graphics Tank\Building Icons_v1b-15.png"/>
            <p:cNvPicPr>
              <a:picLocks noChangeAspect="1" noChangeArrowheads="1"/>
            </p:cNvPicPr>
            <p:nvPr/>
          </p:nvPicPr>
          <p:blipFill>
            <a:blip r:embed="rId25" cstate="print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064967">
              <a:off x="4784445" y="2430725"/>
              <a:ext cx="266382" cy="303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967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194E-6 2.2415E-6 L 0.00139 0.2380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1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4-02 at 12.18.54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2415"/>
            <a:ext cx="9144000" cy="629224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43140" y="2291836"/>
            <a:ext cx="7620563" cy="1823847"/>
            <a:chOff x="743140" y="3904382"/>
            <a:chExt cx="7620563" cy="1823847"/>
          </a:xfrm>
        </p:grpSpPr>
        <p:sp>
          <p:nvSpPr>
            <p:cNvPr id="3" name="Rectangle 2"/>
            <p:cNvSpPr/>
            <p:nvPr/>
          </p:nvSpPr>
          <p:spPr bwMode="gray">
            <a:xfrm>
              <a:off x="743140" y="3904382"/>
              <a:ext cx="7620563" cy="1823847"/>
            </a:xfrm>
            <a:prstGeom prst="rect">
              <a:avLst/>
            </a:prstGeom>
            <a:solidFill>
              <a:srgbClr val="FFFFFF"/>
            </a:solidFill>
            <a:ln w="38100" cmpd="sng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51232" y="4088663"/>
              <a:ext cx="7377354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The number of internet </a:t>
              </a:r>
              <a:r>
                <a:rPr lang="en-US" sz="4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devices in </a:t>
              </a:r>
              <a:r>
                <a:rPr lang="en-US" sz="4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1984</a:t>
              </a:r>
              <a:r>
                <a:rPr lang="en-US" sz="4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n-US" sz="4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was</a:t>
              </a:r>
              <a:r>
                <a:rPr lang="en-US" sz="4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n-US" sz="4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1,000</a:t>
              </a:r>
              <a:endParaRPr lang="en-US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72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gray">
          <a:xfrm>
            <a:off x="285513" y="3833945"/>
            <a:ext cx="8361357" cy="2601545"/>
          </a:xfrm>
          <a:prstGeom prst="rect">
            <a:avLst/>
          </a:prstGeom>
          <a:solidFill>
            <a:srgbClr val="FFFFFF"/>
          </a:solidFill>
          <a:ln w="6350" algn="ctr">
            <a:solidFill>
              <a:srgbClr val="000090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247026" y="1080000"/>
            <a:ext cx="8361357" cy="2601545"/>
          </a:xfrm>
          <a:prstGeom prst="rect">
            <a:avLst/>
          </a:prstGeom>
          <a:solidFill>
            <a:srgbClr val="FFFFFF"/>
          </a:solidFill>
          <a:ln w="6350" algn="ctr">
            <a:solidFill>
              <a:srgbClr val="000090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– Creating Business Value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68163" y="1208277"/>
            <a:ext cx="3024417" cy="2370647"/>
          </a:xfrm>
        </p:spPr>
        <p:txBody>
          <a:bodyPr/>
          <a:lstStyle/>
          <a:p>
            <a:pPr marL="285750" indent="-285750">
              <a:buClr>
                <a:srgbClr val="000090"/>
              </a:buClr>
              <a:buFont typeface="Wingdings" charset="2"/>
              <a:buChar char="v"/>
            </a:pPr>
            <a:r>
              <a:rPr lang="en-US" dirty="0" smtClean="0"/>
              <a:t>Improved Efficiency</a:t>
            </a:r>
          </a:p>
          <a:p>
            <a:pPr marL="285750" indent="-285750">
              <a:buClr>
                <a:srgbClr val="000090"/>
              </a:buClr>
              <a:buFont typeface="Wingdings" charset="2"/>
              <a:buChar char="v"/>
            </a:pPr>
            <a:r>
              <a:rPr lang="en-US" dirty="0" smtClean="0"/>
              <a:t>Reduce Costs</a:t>
            </a:r>
          </a:p>
          <a:p>
            <a:pPr marL="285750" indent="-285750">
              <a:buClr>
                <a:srgbClr val="000090"/>
              </a:buClr>
              <a:buFont typeface="Wingdings" charset="2"/>
              <a:buChar char="v"/>
            </a:pPr>
            <a:r>
              <a:rPr lang="en-US" dirty="0" smtClean="0"/>
              <a:t>Asset Tracking</a:t>
            </a:r>
          </a:p>
          <a:p>
            <a:pPr marL="285750" indent="-285750">
              <a:buClr>
                <a:srgbClr val="000090"/>
              </a:buClr>
              <a:buFont typeface="Wingdings" charset="2"/>
              <a:buChar char="v"/>
            </a:pPr>
            <a:r>
              <a:rPr lang="en-US" dirty="0" smtClean="0"/>
              <a:t>Quality Improvements</a:t>
            </a:r>
          </a:p>
          <a:p>
            <a:pPr marL="285750" indent="-285750">
              <a:buClr>
                <a:srgbClr val="000090"/>
              </a:buClr>
              <a:buFont typeface="Wingdings" charset="2"/>
              <a:buChar char="v"/>
            </a:pPr>
            <a:r>
              <a:rPr lang="en-US" dirty="0" smtClean="0"/>
              <a:t>Supplier Management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45" y="1513764"/>
            <a:ext cx="4021284" cy="1629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32" b="82126" l="18930" r="8065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609" r="11275" b="25772"/>
          <a:stretch/>
        </p:blipFill>
        <p:spPr>
          <a:xfrm>
            <a:off x="551656" y="4016319"/>
            <a:ext cx="2745444" cy="2251135"/>
          </a:xfrm>
          <a:prstGeom prst="rect">
            <a:avLst/>
          </a:prstGeom>
        </p:spPr>
      </p:pic>
      <p:sp>
        <p:nvSpPr>
          <p:cNvPr id="7" name="Text Placeholder 5"/>
          <p:cNvSpPr txBox="1">
            <a:spLocks/>
          </p:cNvSpPr>
          <p:nvPr/>
        </p:nvSpPr>
        <p:spPr bwMode="gray">
          <a:xfrm>
            <a:off x="4968163" y="4466686"/>
            <a:ext cx="3614559" cy="1451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620"/>
              </a:spcBef>
              <a:buClr>
                <a:schemeClr val="accent1"/>
              </a:buClr>
              <a:buSzPct val="80000"/>
              <a:buFontTx/>
              <a:buNone/>
              <a:defRPr sz="1800" b="1" kern="1200">
                <a:solidFill>
                  <a:schemeClr val="tx1"/>
                </a:solidFill>
                <a:latin typeface="BentonSans Regular"/>
                <a:ea typeface="+mn-ea"/>
                <a:cs typeface="BentonSans Regular"/>
              </a:defRPr>
            </a:lvl1pPr>
            <a:lvl2pPr marL="0" indent="0" algn="l" defTabSz="914400" rtl="0" eaLnBrk="1" latinLnBrk="0" hangingPunct="1">
              <a:spcBef>
                <a:spcPts val="5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BentonSans Regular"/>
                <a:ea typeface="+mn-ea"/>
                <a:cs typeface="BentonSans Regular"/>
              </a:defRPr>
            </a:lvl2pPr>
            <a:lvl3pPr marL="269875" indent="-180975" algn="l" defTabSz="914400" rtl="0" eaLnBrk="1" latinLnBrk="0" hangingPunct="1">
              <a:spcBef>
                <a:spcPts val="42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600" kern="1200">
                <a:solidFill>
                  <a:schemeClr val="tx1"/>
                </a:solidFill>
                <a:latin typeface="BentonSans Regular"/>
                <a:ea typeface="+mn-ea"/>
                <a:cs typeface="BentonSans Regular"/>
              </a:defRPr>
            </a:lvl3pPr>
            <a:lvl4pPr marL="447675" indent="-177800" algn="l" defTabSz="914400" rtl="0" eaLnBrk="1" latinLnBrk="0" hangingPunct="1">
              <a:spcBef>
                <a:spcPts val="420"/>
              </a:spcBef>
              <a:buClr>
                <a:schemeClr val="accent2"/>
              </a:buClr>
              <a:buSzPct val="100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BentonSans Regular"/>
                <a:ea typeface="+mn-ea"/>
                <a:cs typeface="BentonSans Regular"/>
              </a:defRPr>
            </a:lvl4pPr>
            <a:lvl5pPr marL="627063" indent="-179388" algn="l" defTabSz="914400" rtl="0" eaLnBrk="1" latinLnBrk="0" hangingPunct="1">
              <a:spcBef>
                <a:spcPts val="252"/>
              </a:spcBef>
              <a:buClr>
                <a:schemeClr val="accent2"/>
              </a:buClr>
              <a:buSzPct val="100000"/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BentonSans Regular"/>
                <a:ea typeface="+mn-ea"/>
                <a:cs typeface="BentonSans Regular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000090"/>
              </a:buClr>
              <a:buFont typeface="Wingdings" charset="2"/>
              <a:buChar char="v"/>
            </a:pPr>
            <a:r>
              <a:rPr lang="en-US" dirty="0" smtClean="0"/>
              <a:t>New end user interactions</a:t>
            </a:r>
          </a:p>
          <a:p>
            <a:pPr marL="285750" indent="-285750">
              <a:buClr>
                <a:srgbClr val="000090"/>
              </a:buClr>
              <a:buFont typeface="Wingdings" charset="2"/>
              <a:buChar char="v"/>
            </a:pPr>
            <a:r>
              <a:rPr lang="en-US" dirty="0" smtClean="0"/>
              <a:t>Dynamic pricing models</a:t>
            </a:r>
          </a:p>
          <a:p>
            <a:pPr marL="285750" indent="-285750">
              <a:buClr>
                <a:srgbClr val="000090"/>
              </a:buClr>
              <a:buFont typeface="Wingdings" charset="2"/>
              <a:buChar char="v"/>
            </a:pPr>
            <a:r>
              <a:rPr lang="en-US" dirty="0" smtClean="0"/>
              <a:t>New product &amp; service models</a:t>
            </a:r>
          </a:p>
        </p:txBody>
      </p:sp>
    </p:spTree>
    <p:extLst>
      <p:ext uri="{BB962C8B-B14F-4D97-AF65-F5344CB8AC3E}">
        <p14:creationId xmlns:p14="http://schemas.microsoft.com/office/powerpoint/2010/main" val="6707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gray">
          <a:xfrm>
            <a:off x="285513" y="3833945"/>
            <a:ext cx="8361357" cy="2601545"/>
          </a:xfrm>
          <a:prstGeom prst="rect">
            <a:avLst/>
          </a:prstGeom>
          <a:solidFill>
            <a:srgbClr val="FFFFFF"/>
          </a:solidFill>
          <a:ln w="6350" algn="ctr">
            <a:solidFill>
              <a:srgbClr val="000090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247026" y="1080000"/>
            <a:ext cx="8361357" cy="2601545"/>
          </a:xfrm>
          <a:prstGeom prst="rect">
            <a:avLst/>
          </a:prstGeom>
          <a:solidFill>
            <a:srgbClr val="FFFFFF"/>
          </a:solidFill>
          <a:ln w="6350" algn="ctr">
            <a:solidFill>
              <a:srgbClr val="000090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– Opportunities for all of us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431" y="1452003"/>
            <a:ext cx="3024417" cy="1767745"/>
          </a:xfrm>
        </p:spPr>
        <p:txBody>
          <a:bodyPr/>
          <a:lstStyle/>
          <a:p>
            <a:pPr marL="285750" indent="-285750">
              <a:buClr>
                <a:srgbClr val="000090"/>
              </a:buClr>
              <a:buFont typeface="Wingdings" charset="2"/>
              <a:buChar char="²"/>
            </a:pPr>
            <a:r>
              <a:rPr lang="en-US" dirty="0" smtClean="0"/>
              <a:t>Device Identity</a:t>
            </a:r>
          </a:p>
          <a:p>
            <a:pPr marL="285750" indent="-285750">
              <a:buClr>
                <a:srgbClr val="000090"/>
              </a:buClr>
              <a:buFont typeface="Wingdings" charset="2"/>
              <a:buChar char="²"/>
            </a:pPr>
            <a:r>
              <a:rPr lang="en-US" dirty="0" smtClean="0"/>
              <a:t>Bi directional trust</a:t>
            </a:r>
          </a:p>
          <a:p>
            <a:pPr marL="285750" indent="-285750">
              <a:buClr>
                <a:srgbClr val="000090"/>
              </a:buClr>
              <a:buFont typeface="Wingdings" charset="2"/>
              <a:buChar char="²"/>
            </a:pPr>
            <a:r>
              <a:rPr lang="en-US" dirty="0" smtClean="0"/>
              <a:t>Secure encryption</a:t>
            </a:r>
          </a:p>
          <a:p>
            <a:pPr marL="285750" indent="-285750">
              <a:buClr>
                <a:srgbClr val="000090"/>
              </a:buClr>
              <a:buFont typeface="Wingdings" charset="2"/>
              <a:buChar char="²"/>
            </a:pPr>
            <a:r>
              <a:rPr lang="en-US" dirty="0" smtClean="0"/>
              <a:t>Internet standards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56" y="1208277"/>
            <a:ext cx="3416300" cy="238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55" r="982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809" y="4027892"/>
            <a:ext cx="2371988" cy="2189527"/>
          </a:xfrm>
          <a:prstGeom prst="rect">
            <a:avLst/>
          </a:prstGeom>
        </p:spPr>
      </p:pic>
      <p:sp>
        <p:nvSpPr>
          <p:cNvPr id="11" name="Text Placeholder 5"/>
          <p:cNvSpPr txBox="1">
            <a:spLocks/>
          </p:cNvSpPr>
          <p:nvPr/>
        </p:nvSpPr>
        <p:spPr bwMode="gray">
          <a:xfrm>
            <a:off x="5173431" y="4260675"/>
            <a:ext cx="2384507" cy="17677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620"/>
              </a:spcBef>
              <a:buClr>
                <a:schemeClr val="accent1"/>
              </a:buClr>
              <a:buSzPct val="80000"/>
              <a:buFontTx/>
              <a:buNone/>
              <a:defRPr sz="1800" b="1" kern="1200">
                <a:solidFill>
                  <a:schemeClr val="tx1"/>
                </a:solidFill>
                <a:latin typeface="BentonSans Regular"/>
                <a:ea typeface="+mn-ea"/>
                <a:cs typeface="BentonSans Regular"/>
              </a:defRPr>
            </a:lvl1pPr>
            <a:lvl2pPr marL="0" indent="0" algn="l" defTabSz="914400" rtl="0" eaLnBrk="1" latinLnBrk="0" hangingPunct="1">
              <a:spcBef>
                <a:spcPts val="5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BentonSans Regular"/>
                <a:ea typeface="+mn-ea"/>
                <a:cs typeface="BentonSans Regular"/>
              </a:defRPr>
            </a:lvl2pPr>
            <a:lvl3pPr marL="269875" indent="-180975" algn="l" defTabSz="914400" rtl="0" eaLnBrk="1" latinLnBrk="0" hangingPunct="1">
              <a:spcBef>
                <a:spcPts val="42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600" kern="1200">
                <a:solidFill>
                  <a:schemeClr val="tx1"/>
                </a:solidFill>
                <a:latin typeface="BentonSans Regular"/>
                <a:ea typeface="+mn-ea"/>
                <a:cs typeface="BentonSans Regular"/>
              </a:defRPr>
            </a:lvl3pPr>
            <a:lvl4pPr marL="447675" indent="-177800" algn="l" defTabSz="914400" rtl="0" eaLnBrk="1" latinLnBrk="0" hangingPunct="1">
              <a:spcBef>
                <a:spcPts val="420"/>
              </a:spcBef>
              <a:buClr>
                <a:schemeClr val="accent2"/>
              </a:buClr>
              <a:buSzPct val="100000"/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BentonSans Regular"/>
                <a:ea typeface="+mn-ea"/>
                <a:cs typeface="BentonSans Regular"/>
              </a:defRPr>
            </a:lvl4pPr>
            <a:lvl5pPr marL="627063" indent="-179388" algn="l" defTabSz="914400" rtl="0" eaLnBrk="1" latinLnBrk="0" hangingPunct="1">
              <a:spcBef>
                <a:spcPts val="252"/>
              </a:spcBef>
              <a:buClr>
                <a:schemeClr val="accent2"/>
              </a:buClr>
              <a:buSzPct val="100000"/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BentonSans Regular"/>
                <a:ea typeface="+mn-ea"/>
                <a:cs typeface="BentonSans Regular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000090"/>
              </a:buClr>
              <a:buFont typeface="Wingdings" charset="2"/>
              <a:buChar char="²"/>
            </a:pPr>
            <a:r>
              <a:rPr lang="en-US" dirty="0" smtClean="0"/>
              <a:t>Data privacy</a:t>
            </a:r>
          </a:p>
          <a:p>
            <a:pPr marL="285750" indent="-285750">
              <a:buClr>
                <a:srgbClr val="000090"/>
              </a:buClr>
              <a:buFont typeface="Wingdings" charset="2"/>
              <a:buChar char="²"/>
            </a:pPr>
            <a:r>
              <a:rPr lang="en-US" dirty="0" smtClean="0"/>
              <a:t>Legal liabilities</a:t>
            </a:r>
          </a:p>
          <a:p>
            <a:pPr marL="285750" indent="-285750">
              <a:buClr>
                <a:srgbClr val="000090"/>
              </a:buClr>
              <a:buFont typeface="Wingdings" charset="2"/>
              <a:buChar char="²"/>
            </a:pPr>
            <a:r>
              <a:rPr lang="en-US" dirty="0" smtClean="0"/>
              <a:t>IT v/s Business</a:t>
            </a:r>
          </a:p>
          <a:p>
            <a:pPr marL="285750" indent="-285750">
              <a:buClr>
                <a:srgbClr val="000090"/>
              </a:buClr>
              <a:buFont typeface="Wingdings" charset="2"/>
              <a:buChar char="²"/>
            </a:pPr>
            <a:r>
              <a:rPr lang="en-US" dirty="0" smtClean="0"/>
              <a:t>Govt. regulations</a:t>
            </a:r>
          </a:p>
        </p:txBody>
      </p:sp>
    </p:spTree>
    <p:extLst>
      <p:ext uri="{BB962C8B-B14F-4D97-AF65-F5344CB8AC3E}">
        <p14:creationId xmlns:p14="http://schemas.microsoft.com/office/powerpoint/2010/main" val="37300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760"/>
            <a:ext cx="9140496" cy="6349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7037" l="935" r="882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82" r="12202" b="2328"/>
          <a:stretch/>
        </p:blipFill>
        <p:spPr>
          <a:xfrm>
            <a:off x="2344531" y="166760"/>
            <a:ext cx="6777017" cy="38611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34308" y="4297773"/>
            <a:ext cx="3887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Alan Kay - Xerox’s </a:t>
            </a:r>
            <a:r>
              <a:rPr lang="en-US" b="1" dirty="0"/>
              <a:t>Palo Alto Research Center (PARC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39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822651\AppData\Local\Microsoft\Windows\Temporary Internet Files\Content.IE5\V9OD1JTN\272265_l_srgb_s_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12526" y="1607397"/>
            <a:ext cx="7912100" cy="3419687"/>
            <a:chOff x="612526" y="1607397"/>
            <a:chExt cx="7912100" cy="3419687"/>
          </a:xfrm>
        </p:grpSpPr>
        <p:pic>
          <p:nvPicPr>
            <p:cNvPr id="9" name="Picture 8" descr="Screen Shot 2013-04-02 at 11.16.49 AM.pn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alphaModFix amt="7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526" y="1607397"/>
              <a:ext cx="7912100" cy="341968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49963" y="3796302"/>
              <a:ext cx="1112293" cy="112352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</p:spTree>
    <p:extLst>
      <p:ext uri="{BB962C8B-B14F-4D97-AF65-F5344CB8AC3E}">
        <p14:creationId xmlns:p14="http://schemas.microsoft.com/office/powerpoint/2010/main" val="138084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Hollywood or Reality?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7221" y="1207646"/>
            <a:ext cx="36973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Hello </a:t>
            </a:r>
            <a:r>
              <a:rPr lang="en-US" sz="3200" dirty="0"/>
              <a:t>Mr. </a:t>
            </a:r>
            <a:r>
              <a:rPr lang="en-US" sz="3200" dirty="0" err="1"/>
              <a:t>Yakamoto</a:t>
            </a:r>
            <a:r>
              <a:rPr lang="en-US" sz="3200" dirty="0"/>
              <a:t> and welcome back to the GAP!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925" y="3028870"/>
            <a:ext cx="4294057" cy="2857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43251" y="1412888"/>
            <a:ext cx="369737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Self Driving Cars </a:t>
            </a:r>
            <a:endParaRPr lang="en-US" sz="3200" dirty="0"/>
          </a:p>
        </p:txBody>
      </p:sp>
      <p:pic>
        <p:nvPicPr>
          <p:cNvPr id="7" name="Minority_Report_Scene_Gap_Stor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281" y="3028870"/>
            <a:ext cx="4200644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100000">
                <p:cTn id="14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4000" y="324000"/>
            <a:ext cx="8496000" cy="756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Mobile Information Factories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387" y="5588982"/>
            <a:ext cx="8121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800" i="1" kern="0" dirty="0" smtClean="0">
                <a:solidFill>
                  <a:srgbClr val="999999"/>
                </a:solidFill>
                <a:latin typeface="BentonSans Regular"/>
                <a:ea typeface="Arial Unicode MS" pitchFamily="34" charset="-128"/>
                <a:cs typeface="BentonSans Regular"/>
              </a:rPr>
              <a:t>John Deere doesn’t make tractors but rather “sophisticated mobile information factories”</a:t>
            </a:r>
            <a:r>
              <a:rPr lang="en-US" sz="1800" i="1" kern="0" baseline="30000" dirty="0" smtClean="0">
                <a:solidFill>
                  <a:srgbClr val="999999"/>
                </a:solidFill>
                <a:latin typeface="BentonSans Regular"/>
                <a:ea typeface="Arial Unicode MS" pitchFamily="34" charset="-128"/>
                <a:cs typeface="BentonSans Regular"/>
              </a:rPr>
              <a:t>*</a:t>
            </a:r>
          </a:p>
        </p:txBody>
      </p:sp>
      <p:sp>
        <p:nvSpPr>
          <p:cNvPr id="9" name="Rectangle 8"/>
          <p:cNvSpPr/>
          <p:nvPr/>
        </p:nvSpPr>
        <p:spPr>
          <a:xfrm>
            <a:off x="4445790" y="2141286"/>
            <a:ext cx="4231903" cy="295465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Clr>
                <a:schemeClr val="accent1"/>
              </a:buClr>
              <a:buFont typeface="Arial"/>
              <a:buChar char="•"/>
            </a:pPr>
            <a:r>
              <a:rPr lang="en-US" dirty="0" smtClean="0">
                <a:latin typeface="BentonSans Regular"/>
                <a:cs typeface="BentonSans Regular"/>
              </a:rPr>
              <a:t>GPS shows where it is</a:t>
            </a:r>
          </a:p>
          <a:p>
            <a:pPr marL="285750" indent="-285750">
              <a:spcBef>
                <a:spcPts val="1800"/>
              </a:spcBef>
              <a:buClr>
                <a:schemeClr val="accent1"/>
              </a:buClr>
              <a:buFont typeface="Arial"/>
              <a:buChar char="•"/>
            </a:pPr>
            <a:r>
              <a:rPr lang="en-US" dirty="0" smtClean="0">
                <a:latin typeface="BentonSans Regular"/>
                <a:cs typeface="BentonSans Regular"/>
              </a:rPr>
              <a:t>Microwave sensors measure cotton flow</a:t>
            </a:r>
          </a:p>
          <a:p>
            <a:pPr marL="285750" indent="-285750">
              <a:spcBef>
                <a:spcPts val="1800"/>
              </a:spcBef>
              <a:buClr>
                <a:schemeClr val="accent1"/>
              </a:buClr>
              <a:buFont typeface="Arial"/>
              <a:buChar char="•"/>
            </a:pPr>
            <a:r>
              <a:rPr lang="en-US" dirty="0" smtClean="0">
                <a:latin typeface="BentonSans Regular"/>
                <a:cs typeface="BentonSans Regular"/>
              </a:rPr>
              <a:t>RFID tags let processors know the origin of each bundle</a:t>
            </a:r>
            <a:endParaRPr lang="en-US" dirty="0">
              <a:latin typeface="BentonSans Regular"/>
              <a:cs typeface="BentonSans Regular"/>
            </a:endParaRPr>
          </a:p>
          <a:p>
            <a:pPr marL="285750" indent="-285750">
              <a:spcBef>
                <a:spcPts val="1800"/>
              </a:spcBef>
              <a:buClr>
                <a:schemeClr val="accent1"/>
              </a:buClr>
              <a:buFont typeface="Arial"/>
              <a:buChar char="•"/>
            </a:pPr>
            <a:r>
              <a:rPr lang="en-US" dirty="0" smtClean="0">
                <a:latin typeface="BentonSans Regular"/>
                <a:cs typeface="BentonSans Regular"/>
              </a:rPr>
              <a:t>Wireless communications</a:t>
            </a:r>
          </a:p>
          <a:p>
            <a:pPr marL="285750" indent="-285750">
              <a:spcBef>
                <a:spcPts val="1800"/>
              </a:spcBef>
              <a:buClr>
                <a:schemeClr val="accent1"/>
              </a:buClr>
              <a:buFont typeface="Arial"/>
              <a:buChar char="•"/>
            </a:pPr>
            <a:r>
              <a:rPr lang="en-US" dirty="0" smtClean="0">
                <a:latin typeface="BentonSans Regular"/>
                <a:cs typeface="BentonSans Regular"/>
              </a:rPr>
              <a:t>Computing power of 8 PCs</a:t>
            </a:r>
            <a:endParaRPr lang="en-US" dirty="0">
              <a:latin typeface="BentonSans Regular"/>
              <a:cs typeface="BentonSans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7558" y="6592580"/>
            <a:ext cx="23163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kern="0" dirty="0" smtClean="0">
                <a:solidFill>
                  <a:srgbClr val="FFFFFF"/>
                </a:solidFill>
                <a:latin typeface="BentonSans Regular"/>
                <a:ea typeface="Arial Unicode MS" pitchFamily="34" charset="-128"/>
                <a:cs typeface="BentonSans Regular"/>
              </a:rPr>
              <a:t>* Quote from John Deere CEO Bob Lane</a:t>
            </a:r>
          </a:p>
        </p:txBody>
      </p:sp>
      <p:pic>
        <p:nvPicPr>
          <p:cNvPr id="4" name="Picture 3" descr="Cotton-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71" y="2629499"/>
            <a:ext cx="3690409" cy="2866091"/>
          </a:xfrm>
          <a:prstGeom prst="rect">
            <a:avLst/>
          </a:prstGeom>
        </p:spPr>
      </p:pic>
      <p:pic>
        <p:nvPicPr>
          <p:cNvPr id="5" name="Picture 4" descr="john-deere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456" y="1674970"/>
            <a:ext cx="1528796" cy="8888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">
          <a:xfrm>
            <a:off x="324000" y="2408722"/>
            <a:ext cx="891186" cy="470794"/>
          </a:xfrm>
          <a:prstGeom prst="rect">
            <a:avLst/>
          </a:prstGeom>
          <a:solidFill>
            <a:srgbClr val="FFFFFF"/>
          </a:solidFill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215186" y="1282376"/>
            <a:ext cx="5572259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b="1" i="1" kern="0" dirty="0">
                <a:solidFill>
                  <a:srgbClr val="000000"/>
                </a:solidFill>
                <a:latin typeface="BentonSans Regular"/>
                <a:ea typeface="Arial Unicode MS" pitchFamily="34" charset="-128"/>
                <a:cs typeface="BentonSans Regular"/>
              </a:rPr>
              <a:t>70% of all computer chips </a:t>
            </a:r>
            <a:r>
              <a:rPr lang="en-US" sz="1600" b="1" i="1" kern="0" dirty="0" smtClean="0">
                <a:solidFill>
                  <a:srgbClr val="000000"/>
                </a:solidFill>
                <a:latin typeface="BentonSans Regular"/>
                <a:ea typeface="Arial Unicode MS" pitchFamily="34" charset="-128"/>
                <a:cs typeface="BentonSans Regular"/>
              </a:rPr>
              <a:t>do </a:t>
            </a:r>
            <a:r>
              <a:rPr lang="en-US" sz="1600" b="1" i="1" kern="0" dirty="0">
                <a:solidFill>
                  <a:srgbClr val="000000"/>
                </a:solidFill>
                <a:latin typeface="BentonSans Regular"/>
                <a:ea typeface="Arial Unicode MS" pitchFamily="34" charset="-128"/>
                <a:cs typeface="BentonSans Regular"/>
              </a:rPr>
              <a:t>not go in to computers</a:t>
            </a:r>
          </a:p>
        </p:txBody>
      </p:sp>
    </p:spTree>
    <p:extLst>
      <p:ext uri="{BB962C8B-B14F-4D97-AF65-F5344CB8AC3E}">
        <p14:creationId xmlns:p14="http://schemas.microsoft.com/office/powerpoint/2010/main" val="21395714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0" y="169933"/>
            <a:ext cx="9151309" cy="637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14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93" y="1070511"/>
            <a:ext cx="4135544" cy="23262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3524" y="226656"/>
            <a:ext cx="473336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r>
              <a:rPr lang="en-US" sz="2000" dirty="0"/>
              <a:t>Beijing plans to invest 5 billion </a:t>
            </a:r>
            <a:r>
              <a:rPr lang="en-US" sz="2000" dirty="0" err="1"/>
              <a:t>yuan</a:t>
            </a:r>
            <a:r>
              <a:rPr lang="en-US" sz="2000" dirty="0"/>
              <a:t> ($800 million) in the </a:t>
            </a:r>
            <a:r>
              <a:rPr lang="en-US" sz="2000" dirty="0" err="1"/>
              <a:t>IoT</a:t>
            </a:r>
            <a:r>
              <a:rPr lang="en-US" sz="2000" dirty="0"/>
              <a:t> industry by 2015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Ministry of Information and Technology estimates China's </a:t>
            </a:r>
            <a:r>
              <a:rPr lang="en-US" sz="2000" dirty="0" err="1"/>
              <a:t>IoT</a:t>
            </a:r>
            <a:r>
              <a:rPr lang="en-US" sz="2000" dirty="0"/>
              <a:t> market will hit 500 billion </a:t>
            </a:r>
            <a:r>
              <a:rPr lang="en-US" sz="2000" dirty="0" err="1"/>
              <a:t>yuan</a:t>
            </a:r>
            <a:r>
              <a:rPr lang="en-US" sz="2000" dirty="0"/>
              <a:t> ($80.3 billion) by 2015, then double to 1 trillion </a:t>
            </a:r>
            <a:r>
              <a:rPr lang="en-US" sz="2000" dirty="0" err="1"/>
              <a:t>yuan</a:t>
            </a:r>
            <a:r>
              <a:rPr lang="en-US" sz="2000" dirty="0"/>
              <a:t> ($166 billion) by 2020.</a:t>
            </a:r>
          </a:p>
        </p:txBody>
      </p:sp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338" y="3823322"/>
            <a:ext cx="6196015" cy="262032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4538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Driving This Change?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 bwMode="gray">
          <a:xfrm>
            <a:off x="5772888" y="1392612"/>
            <a:ext cx="522098" cy="1077944"/>
          </a:xfrm>
          <a:prstGeom prst="downArrow">
            <a:avLst/>
          </a:prstGeom>
          <a:gradFill flip="none" rotWithShape="1">
            <a:gsLst>
              <a:gs pos="0">
                <a:schemeClr val="accent4"/>
              </a:gs>
              <a:gs pos="100000">
                <a:srgbClr val="FFFFFF"/>
              </a:gs>
            </a:gsLst>
            <a:lin ang="16200000" scaled="0"/>
            <a:tileRect/>
          </a:gradFill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BentonSans Regular"/>
              <a:ea typeface="Arial Unicode MS" pitchFamily="34" charset="-128"/>
              <a:cs typeface="BentonSans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8098" y="1539981"/>
            <a:ext cx="8601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kern="0" dirty="0" smtClean="0">
                <a:latin typeface="BentonSans Regular"/>
                <a:ea typeface="Arial Unicode MS" pitchFamily="34" charset="-128"/>
                <a:cs typeface="BentonSans Regular"/>
              </a:rPr>
              <a:t>Sensor</a:t>
            </a:r>
            <a:br>
              <a:rPr lang="en-US" sz="1600" kern="0" dirty="0" smtClean="0">
                <a:latin typeface="BentonSans Regular"/>
                <a:ea typeface="Arial Unicode MS" pitchFamily="34" charset="-128"/>
                <a:cs typeface="BentonSans Regular"/>
              </a:rPr>
            </a:br>
            <a:r>
              <a:rPr lang="en-US" sz="1600" kern="0" dirty="0" smtClean="0">
                <a:solidFill>
                  <a:srgbClr val="666666"/>
                </a:solidFill>
                <a:latin typeface="BentonSans Regular"/>
                <a:ea typeface="Arial Unicode MS" pitchFamily="34" charset="-128"/>
                <a:cs typeface="BentonSans Regular"/>
              </a:rPr>
              <a:t>Cost</a:t>
            </a:r>
          </a:p>
        </p:txBody>
      </p:sp>
      <p:sp>
        <p:nvSpPr>
          <p:cNvPr id="8" name="Down Arrow 7"/>
          <p:cNvSpPr/>
          <p:nvPr/>
        </p:nvSpPr>
        <p:spPr bwMode="gray">
          <a:xfrm rot="10800000">
            <a:off x="5772889" y="2958475"/>
            <a:ext cx="662941" cy="1181662"/>
          </a:xfrm>
          <a:prstGeom prst="downArrow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6200000" scaled="0"/>
            <a:tileRect/>
          </a:gradFill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BentonSans Regular"/>
              <a:ea typeface="Arial Unicode MS" pitchFamily="34" charset="-128"/>
              <a:cs typeface="BentonSans Regula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1734" y="3393803"/>
            <a:ext cx="12234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kern="0" dirty="0" smtClean="0">
                <a:solidFill>
                  <a:srgbClr val="666666"/>
                </a:solidFill>
                <a:latin typeface="BentonSans Regular"/>
                <a:ea typeface="Arial Unicode MS" pitchFamily="34" charset="-128"/>
                <a:cs typeface="BentonSans Regular"/>
              </a:rPr>
              <a:t>Wireless </a:t>
            </a:r>
            <a:br>
              <a:rPr lang="en-US" sz="1600" kern="0" dirty="0" smtClean="0">
                <a:solidFill>
                  <a:srgbClr val="666666"/>
                </a:solidFill>
                <a:latin typeface="BentonSans Regular"/>
                <a:ea typeface="Arial Unicode MS" pitchFamily="34" charset="-128"/>
                <a:cs typeface="BentonSans Regular"/>
              </a:rPr>
            </a:br>
            <a:r>
              <a:rPr lang="en-US" sz="1600" kern="0" dirty="0" smtClean="0">
                <a:solidFill>
                  <a:srgbClr val="666666"/>
                </a:solidFill>
                <a:latin typeface="BentonSans Regular"/>
                <a:ea typeface="Arial Unicode MS" pitchFamily="34" charset="-128"/>
                <a:cs typeface="BentonSans Regular"/>
              </a:rPr>
              <a:t>Availability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1079999"/>
            <a:ext cx="4657057" cy="162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55" y="2821137"/>
            <a:ext cx="2892353" cy="1713620"/>
          </a:xfrm>
          <a:prstGeom prst="rect">
            <a:avLst/>
          </a:prstGeom>
        </p:spPr>
      </p:pic>
      <p:pic>
        <p:nvPicPr>
          <p:cNvPr id="16" name="Picture 15" descr="Screen Shot 2013-04-07 at 6.36.16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25572"/>
            <a:ext cx="2567211" cy="1473069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65444" y="4625572"/>
            <a:ext cx="2716516" cy="140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Down Arrow 17"/>
          <p:cNvSpPr/>
          <p:nvPr/>
        </p:nvSpPr>
        <p:spPr bwMode="gray">
          <a:xfrm rot="10800000">
            <a:off x="5805637" y="4195288"/>
            <a:ext cx="662941" cy="1181662"/>
          </a:xfrm>
          <a:prstGeom prst="downArrow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6200000" scaled="0"/>
            <a:tileRect/>
          </a:gradFill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BentonSans Regular"/>
              <a:ea typeface="Arial Unicode MS" pitchFamily="34" charset="-128"/>
              <a:cs typeface="BentonSans Regular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68578" y="4793658"/>
            <a:ext cx="1200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kern="0" dirty="0" err="1" smtClean="0">
                <a:latin typeface="BentonSans Regular"/>
                <a:ea typeface="Arial Unicode MS" pitchFamily="34" charset="-128"/>
                <a:cs typeface="BentonSans Regular"/>
              </a:rPr>
              <a:t>Yotta</a:t>
            </a:r>
            <a:r>
              <a:rPr lang="en-US" sz="1600" kern="0" dirty="0" smtClean="0">
                <a:latin typeface="BentonSans Regular"/>
                <a:ea typeface="Arial Unicode MS" pitchFamily="34" charset="-128"/>
                <a:cs typeface="BentonSans Regular"/>
              </a:rPr>
              <a:t> Data</a:t>
            </a:r>
            <a:endParaRPr lang="en-US" sz="1600" kern="0" dirty="0" smtClean="0">
              <a:solidFill>
                <a:srgbClr val="666666"/>
              </a:solidFill>
              <a:latin typeface="BentonSans Regular"/>
              <a:ea typeface="Arial Unicode MS" pitchFamily="34" charset="-128"/>
              <a:cs typeface="BentonSans Regular"/>
            </a:endParaRPr>
          </a:p>
        </p:txBody>
      </p:sp>
      <p:sp>
        <p:nvSpPr>
          <p:cNvPr id="20" name="Down Arrow 19"/>
          <p:cNvSpPr/>
          <p:nvPr/>
        </p:nvSpPr>
        <p:spPr bwMode="gray">
          <a:xfrm>
            <a:off x="5913732" y="5424739"/>
            <a:ext cx="522098" cy="1077944"/>
          </a:xfrm>
          <a:prstGeom prst="downArrow">
            <a:avLst/>
          </a:prstGeom>
          <a:gradFill flip="none" rotWithShape="1">
            <a:gsLst>
              <a:gs pos="0">
                <a:schemeClr val="accent4"/>
              </a:gs>
              <a:gs pos="100000">
                <a:srgbClr val="FFFFFF"/>
              </a:gs>
            </a:gsLst>
            <a:lin ang="16200000" scaled="0"/>
            <a:tileRect/>
          </a:gradFill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BentonSans Regular"/>
              <a:ea typeface="Arial Unicode MS" pitchFamily="34" charset="-128"/>
              <a:cs typeface="BentonSans Regular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8098" y="5513865"/>
            <a:ext cx="11178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kern="0" dirty="0" smtClean="0">
                <a:latin typeface="BentonSans Regular"/>
                <a:ea typeface="Arial Unicode MS" pitchFamily="34" charset="-128"/>
                <a:cs typeface="BentonSans Regular"/>
              </a:rPr>
              <a:t>Hardware</a:t>
            </a:r>
            <a:br>
              <a:rPr lang="en-US" sz="1600" kern="0" dirty="0" smtClean="0">
                <a:latin typeface="BentonSans Regular"/>
                <a:ea typeface="Arial Unicode MS" pitchFamily="34" charset="-128"/>
                <a:cs typeface="BentonSans Regular"/>
              </a:rPr>
            </a:br>
            <a:r>
              <a:rPr lang="en-US" sz="1600" kern="0" dirty="0" smtClean="0">
                <a:solidFill>
                  <a:srgbClr val="666666"/>
                </a:solidFill>
                <a:latin typeface="BentonSans Regular"/>
                <a:ea typeface="Arial Unicode MS" pitchFamily="34" charset="-128"/>
                <a:cs typeface="BentonSans Regular"/>
              </a:rPr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23614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oneM2M Logo 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2237" y="1535114"/>
            <a:ext cx="6715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8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Ericsson Capital TT" charset="0"/>
              </a:rPr>
              <a:t>Standards Accelerating </a:t>
            </a:r>
            <a:r>
              <a:rPr lang="en-US" dirty="0">
                <a:latin typeface="Ericsson Capital TT" charset="0"/>
              </a:rPr>
              <a:t>W</a:t>
            </a:r>
            <a:r>
              <a:rPr lang="en-US" dirty="0" smtClean="0">
                <a:latin typeface="Ericsson Capital TT" charset="0"/>
              </a:rPr>
              <a:t>idespread </a:t>
            </a:r>
            <a:r>
              <a:rPr lang="en-US" dirty="0">
                <a:latin typeface="Ericsson Capital TT" charset="0"/>
              </a:rPr>
              <a:t>A</a:t>
            </a:r>
            <a:r>
              <a:rPr lang="en-US" dirty="0" smtClean="0">
                <a:latin typeface="Ericsson Capital TT" charset="0"/>
              </a:rPr>
              <a:t>doption</a:t>
            </a:r>
            <a:endParaRPr lang="en-US" dirty="0">
              <a:latin typeface="Ericsson Capital TT" charset="0"/>
            </a:endParaRPr>
          </a:p>
        </p:txBody>
      </p:sp>
      <p:sp>
        <p:nvSpPr>
          <p:cNvPr id="246788" name="Content Placeholder 2"/>
          <p:cNvSpPr>
            <a:spLocks noGrp="1"/>
          </p:cNvSpPr>
          <p:nvPr>
            <p:ph idx="4294967295"/>
          </p:nvPr>
        </p:nvSpPr>
        <p:spPr>
          <a:xfrm>
            <a:off x="396478" y="1800226"/>
            <a:ext cx="3727847" cy="3851275"/>
          </a:xfrm>
        </p:spPr>
        <p:txBody>
          <a:bodyPr/>
          <a:lstStyle/>
          <a:p>
            <a:r>
              <a:rPr lang="en-US">
                <a:latin typeface="Arial" charset="0"/>
              </a:rPr>
              <a:t>IP and Embedded Web Services</a:t>
            </a:r>
          </a:p>
          <a:p>
            <a:pPr lvl="1"/>
            <a:r>
              <a:rPr lang="en-US">
                <a:latin typeface="Arial" charset="0"/>
              </a:rPr>
              <a:t>Standardization in IETF</a:t>
            </a:r>
          </a:p>
          <a:p>
            <a:pPr lvl="1"/>
            <a:r>
              <a:rPr lang="en-US">
                <a:latin typeface="Arial" charset="0"/>
              </a:rPr>
              <a:t>Application framework in IPSO Alliance</a:t>
            </a:r>
          </a:p>
          <a:p>
            <a:pPr lvl="1"/>
            <a:r>
              <a:rPr lang="en-US">
                <a:latin typeface="Arial" charset="0"/>
              </a:rPr>
              <a:t>Liaisons between IPSO Alliance and other device-oriented alliances</a:t>
            </a:r>
          </a:p>
          <a:p>
            <a:pPr lvl="1"/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Momentum in industry and standardization</a:t>
            </a:r>
          </a:p>
          <a:p>
            <a:pPr lvl="1"/>
            <a:r>
              <a:rPr lang="en-US">
                <a:latin typeface="Arial" charset="0"/>
              </a:rPr>
              <a:t>Embedded web services in ETSI, ZigBee, OMA</a:t>
            </a:r>
          </a:p>
          <a:p>
            <a:pPr lvl="1"/>
            <a:r>
              <a:rPr lang="en-US">
                <a:latin typeface="Arial" charset="0"/>
              </a:rPr>
              <a:t>Products available and deployed</a:t>
            </a:r>
          </a:p>
        </p:txBody>
      </p:sp>
      <p:pic>
        <p:nvPicPr>
          <p:cNvPr id="246789" name="Picture 68" descr="Screen Shot 2012-02-13 at 9.06.0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2068514"/>
            <a:ext cx="1922860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0" name="Picture 70" descr="Zigbee 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2691" y="2994026"/>
            <a:ext cx="66317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1" name="Picture 7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2475" y="3457576"/>
            <a:ext cx="5715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6792" name="Group 97"/>
          <p:cNvGrpSpPr>
            <a:grpSpLocks/>
          </p:cNvGrpSpPr>
          <p:nvPr/>
        </p:nvGrpSpPr>
        <p:grpSpPr bwMode="auto">
          <a:xfrm>
            <a:off x="5718572" y="2927350"/>
            <a:ext cx="713184" cy="1536700"/>
            <a:chOff x="3896925" y="3076067"/>
            <a:chExt cx="495055" cy="865135"/>
          </a:xfrm>
        </p:grpSpPr>
        <p:pic>
          <p:nvPicPr>
            <p:cNvPr id="246793" name="Picture 69" descr="ietflogo2f.gi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6926" y="3076067"/>
              <a:ext cx="477288" cy="233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794" name="Picture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6925" y="3661131"/>
              <a:ext cx="495055" cy="280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3"/>
            <p:cNvSpPr>
              <a:spLocks noChangeAspect="1" noEditPoints="1"/>
            </p:cNvSpPr>
            <p:nvPr/>
          </p:nvSpPr>
          <p:spPr bwMode="auto">
            <a:xfrm>
              <a:off x="3896925" y="3345975"/>
              <a:ext cx="467782" cy="277058"/>
            </a:xfrm>
            <a:custGeom>
              <a:avLst/>
              <a:gdLst>
                <a:gd name="T0" fmla="*/ 2147483647 w 487"/>
                <a:gd name="T1" fmla="*/ 659080270 h 287"/>
                <a:gd name="T2" fmla="*/ 2147483647 w 487"/>
                <a:gd name="T3" fmla="*/ 2147483647 h 287"/>
                <a:gd name="T4" fmla="*/ 2147483647 w 487"/>
                <a:gd name="T5" fmla="*/ 1079770919 h 287"/>
                <a:gd name="T6" fmla="*/ 2147483647 w 487"/>
                <a:gd name="T7" fmla="*/ 799312983 h 287"/>
                <a:gd name="T8" fmla="*/ 2147483647 w 487"/>
                <a:gd name="T9" fmla="*/ 883449615 h 287"/>
                <a:gd name="T10" fmla="*/ 1984904859 w 487"/>
                <a:gd name="T11" fmla="*/ 1318160540 h 287"/>
                <a:gd name="T12" fmla="*/ 1661124216 w 487"/>
                <a:gd name="T13" fmla="*/ 1318160540 h 287"/>
                <a:gd name="T14" fmla="*/ 1858208085 w 487"/>
                <a:gd name="T15" fmla="*/ 1037702603 h 287"/>
                <a:gd name="T16" fmla="*/ 2147483647 w 487"/>
                <a:gd name="T17" fmla="*/ 238389620 h 287"/>
                <a:gd name="T18" fmla="*/ 2147483647 w 487"/>
                <a:gd name="T19" fmla="*/ 420690649 h 287"/>
                <a:gd name="T20" fmla="*/ 2147483647 w 487"/>
                <a:gd name="T21" fmla="*/ 98160652 h 287"/>
                <a:gd name="T22" fmla="*/ 2083446793 w 487"/>
                <a:gd name="T23" fmla="*/ 602987934 h 287"/>
                <a:gd name="T24" fmla="*/ 0 w 487"/>
                <a:gd name="T25" fmla="*/ 1149887276 h 287"/>
                <a:gd name="T26" fmla="*/ 1590737120 w 487"/>
                <a:gd name="T27" fmla="*/ 939541951 h 287"/>
                <a:gd name="T28" fmla="*/ 1449966679 w 487"/>
                <a:gd name="T29" fmla="*/ 1107818960 h 287"/>
                <a:gd name="T30" fmla="*/ 1590737120 w 487"/>
                <a:gd name="T31" fmla="*/ 1542529885 h 287"/>
                <a:gd name="T32" fmla="*/ 1703356474 w 487"/>
                <a:gd name="T33" fmla="*/ 1570577925 h 287"/>
                <a:gd name="T34" fmla="*/ 1787820989 w 487"/>
                <a:gd name="T35" fmla="*/ 1570577925 h 287"/>
                <a:gd name="T36" fmla="*/ 2147483647 w 487"/>
                <a:gd name="T37" fmla="*/ 1472413528 h 287"/>
                <a:gd name="T38" fmla="*/ 2147483647 w 487"/>
                <a:gd name="T39" fmla="*/ 1037702603 h 287"/>
                <a:gd name="T40" fmla="*/ 2147483647 w 487"/>
                <a:gd name="T41" fmla="*/ 1037702603 h 287"/>
                <a:gd name="T42" fmla="*/ 2147483647 w 487"/>
                <a:gd name="T43" fmla="*/ 1290116244 h 287"/>
                <a:gd name="T44" fmla="*/ 2147483647 w 487"/>
                <a:gd name="T45" fmla="*/ 2147483647 h 287"/>
                <a:gd name="T46" fmla="*/ 2147483647 w 487"/>
                <a:gd name="T47" fmla="*/ 2147483647 h 287"/>
                <a:gd name="T48" fmla="*/ 2147483647 w 487"/>
                <a:gd name="T49" fmla="*/ 2147483647 h 287"/>
                <a:gd name="T50" fmla="*/ 2147483647 w 487"/>
                <a:gd name="T51" fmla="*/ 2147483647 h 287"/>
                <a:gd name="T52" fmla="*/ 2147483647 w 487"/>
                <a:gd name="T53" fmla="*/ 2147483647 h 287"/>
                <a:gd name="T54" fmla="*/ 2147483647 w 487"/>
                <a:gd name="T55" fmla="*/ 2147483647 h 287"/>
                <a:gd name="T56" fmla="*/ 2147483647 w 487"/>
                <a:gd name="T57" fmla="*/ 2147483647 h 287"/>
                <a:gd name="T58" fmla="*/ 2147483647 w 487"/>
                <a:gd name="T59" fmla="*/ 2147483647 h 287"/>
                <a:gd name="T60" fmla="*/ 2147483647 w 487"/>
                <a:gd name="T61" fmla="*/ 2147483647 h 287"/>
                <a:gd name="T62" fmla="*/ 2147483647 w 487"/>
                <a:gd name="T63" fmla="*/ 2147483647 h 287"/>
                <a:gd name="T64" fmla="*/ 2147483647 w 487"/>
                <a:gd name="T65" fmla="*/ 2147483647 h 287"/>
                <a:gd name="T66" fmla="*/ 985411844 w 487"/>
                <a:gd name="T67" fmla="*/ 2147483647 h 287"/>
                <a:gd name="T68" fmla="*/ 915028499 w 487"/>
                <a:gd name="T69" fmla="*/ 2147483647 h 287"/>
                <a:gd name="T70" fmla="*/ 1548508614 w 487"/>
                <a:gd name="T71" fmla="*/ 2147483647 h 287"/>
                <a:gd name="T72" fmla="*/ 2147483647 w 487"/>
                <a:gd name="T73" fmla="*/ 2147483647 h 287"/>
                <a:gd name="T74" fmla="*/ 2147483647 w 487"/>
                <a:gd name="T75" fmla="*/ 2147483647 h 287"/>
                <a:gd name="T76" fmla="*/ 2147483647 w 487"/>
                <a:gd name="T77" fmla="*/ 2147483647 h 287"/>
                <a:gd name="T78" fmla="*/ 2147483647 w 487"/>
                <a:gd name="T79" fmla="*/ 2147483647 h 287"/>
                <a:gd name="T80" fmla="*/ 2147483647 w 487"/>
                <a:gd name="T81" fmla="*/ 2147483647 h 287"/>
                <a:gd name="T82" fmla="*/ 2147483647 w 487"/>
                <a:gd name="T83" fmla="*/ 2147483647 h 287"/>
                <a:gd name="T84" fmla="*/ 2147483647 w 487"/>
                <a:gd name="T85" fmla="*/ 2147483647 h 287"/>
                <a:gd name="T86" fmla="*/ 1379579583 w 487"/>
                <a:gd name="T87" fmla="*/ 2147483647 h 287"/>
                <a:gd name="T88" fmla="*/ 1520353775 w 487"/>
                <a:gd name="T89" fmla="*/ 2147483647 h 287"/>
                <a:gd name="T90" fmla="*/ 1379579583 w 487"/>
                <a:gd name="T91" fmla="*/ 2147483647 h 287"/>
                <a:gd name="T92" fmla="*/ 1773743570 w 487"/>
                <a:gd name="T93" fmla="*/ 2147483647 h 287"/>
                <a:gd name="T94" fmla="*/ 2147483647 w 487"/>
                <a:gd name="T95" fmla="*/ 2147483647 h 287"/>
                <a:gd name="T96" fmla="*/ 2147483647 w 487"/>
                <a:gd name="T97" fmla="*/ 2147483647 h 287"/>
                <a:gd name="T98" fmla="*/ 2147483647 w 487"/>
                <a:gd name="T99" fmla="*/ 2147483647 h 287"/>
                <a:gd name="T100" fmla="*/ 2147483647 w 487"/>
                <a:gd name="T101" fmla="*/ 2147483647 h 287"/>
                <a:gd name="T102" fmla="*/ 2147483647 w 487"/>
                <a:gd name="T103" fmla="*/ 2147483647 h 287"/>
                <a:gd name="T104" fmla="*/ 2147483647 w 487"/>
                <a:gd name="T105" fmla="*/ 2147483647 h 287"/>
                <a:gd name="T106" fmla="*/ 2147483647 w 487"/>
                <a:gd name="T107" fmla="*/ 2147483647 h 2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87"/>
                <a:gd name="T163" fmla="*/ 0 h 287"/>
                <a:gd name="T164" fmla="*/ 487 w 487"/>
                <a:gd name="T165" fmla="*/ 287 h 28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87" h="287">
                  <a:moveTo>
                    <a:pt x="409" y="59"/>
                  </a:moveTo>
                  <a:cubicBezTo>
                    <a:pt x="415" y="61"/>
                    <a:pt x="422" y="63"/>
                    <a:pt x="427" y="63"/>
                  </a:cubicBezTo>
                  <a:cubicBezTo>
                    <a:pt x="434" y="63"/>
                    <a:pt x="479" y="63"/>
                    <a:pt x="479" y="63"/>
                  </a:cubicBezTo>
                  <a:cubicBezTo>
                    <a:pt x="483" y="63"/>
                    <a:pt x="487" y="59"/>
                    <a:pt x="487" y="55"/>
                  </a:cubicBezTo>
                  <a:cubicBezTo>
                    <a:pt x="487" y="50"/>
                    <a:pt x="483" y="47"/>
                    <a:pt x="479" y="47"/>
                  </a:cubicBezTo>
                  <a:cubicBezTo>
                    <a:pt x="479" y="47"/>
                    <a:pt x="434" y="47"/>
                    <a:pt x="427" y="47"/>
                  </a:cubicBezTo>
                  <a:cubicBezTo>
                    <a:pt x="424" y="47"/>
                    <a:pt x="419" y="46"/>
                    <a:pt x="414" y="44"/>
                  </a:cubicBezTo>
                  <a:cubicBezTo>
                    <a:pt x="410" y="42"/>
                    <a:pt x="405" y="45"/>
                    <a:pt x="404" y="49"/>
                  </a:cubicBezTo>
                  <a:cubicBezTo>
                    <a:pt x="402" y="53"/>
                    <a:pt x="404" y="57"/>
                    <a:pt x="409" y="59"/>
                  </a:cubicBezTo>
                  <a:close/>
                  <a:moveTo>
                    <a:pt x="479" y="186"/>
                  </a:moveTo>
                  <a:cubicBezTo>
                    <a:pt x="425" y="186"/>
                    <a:pt x="425" y="186"/>
                    <a:pt x="425" y="186"/>
                  </a:cubicBezTo>
                  <a:cubicBezTo>
                    <a:pt x="419" y="179"/>
                    <a:pt x="401" y="160"/>
                    <a:pt x="381" y="140"/>
                  </a:cubicBezTo>
                  <a:cubicBezTo>
                    <a:pt x="369" y="127"/>
                    <a:pt x="356" y="114"/>
                    <a:pt x="345" y="104"/>
                  </a:cubicBezTo>
                  <a:cubicBezTo>
                    <a:pt x="334" y="93"/>
                    <a:pt x="325" y="85"/>
                    <a:pt x="318" y="81"/>
                  </a:cubicBezTo>
                  <a:cubicBezTo>
                    <a:pt x="316" y="79"/>
                    <a:pt x="314" y="78"/>
                    <a:pt x="311" y="77"/>
                  </a:cubicBezTo>
                  <a:cubicBezTo>
                    <a:pt x="310" y="77"/>
                    <a:pt x="310" y="77"/>
                    <a:pt x="309" y="76"/>
                  </a:cubicBezTo>
                  <a:cubicBezTo>
                    <a:pt x="297" y="71"/>
                    <a:pt x="282" y="68"/>
                    <a:pt x="266" y="66"/>
                  </a:cubicBezTo>
                  <a:cubicBezTo>
                    <a:pt x="247" y="63"/>
                    <a:pt x="229" y="60"/>
                    <a:pt x="223" y="58"/>
                  </a:cubicBezTo>
                  <a:cubicBezTo>
                    <a:pt x="220" y="58"/>
                    <a:pt x="218" y="57"/>
                    <a:pt x="216" y="57"/>
                  </a:cubicBezTo>
                  <a:cubicBezTo>
                    <a:pt x="216" y="57"/>
                    <a:pt x="215" y="57"/>
                    <a:pt x="215" y="57"/>
                  </a:cubicBezTo>
                  <a:cubicBezTo>
                    <a:pt x="213" y="56"/>
                    <a:pt x="210" y="56"/>
                    <a:pt x="208" y="56"/>
                  </a:cubicBezTo>
                  <a:cubicBezTo>
                    <a:pt x="206" y="56"/>
                    <a:pt x="205" y="56"/>
                    <a:pt x="203" y="56"/>
                  </a:cubicBezTo>
                  <a:cubicBezTo>
                    <a:pt x="200" y="57"/>
                    <a:pt x="198" y="57"/>
                    <a:pt x="195" y="58"/>
                  </a:cubicBezTo>
                  <a:cubicBezTo>
                    <a:pt x="192" y="59"/>
                    <a:pt x="190" y="60"/>
                    <a:pt x="187" y="62"/>
                  </a:cubicBezTo>
                  <a:cubicBezTo>
                    <a:pt x="187" y="62"/>
                    <a:pt x="187" y="62"/>
                    <a:pt x="187" y="63"/>
                  </a:cubicBezTo>
                  <a:cubicBezTo>
                    <a:pt x="187" y="63"/>
                    <a:pt x="187" y="63"/>
                    <a:pt x="187" y="63"/>
                  </a:cubicBezTo>
                  <a:cubicBezTo>
                    <a:pt x="187" y="63"/>
                    <a:pt x="187" y="63"/>
                    <a:pt x="187" y="63"/>
                  </a:cubicBezTo>
                  <a:cubicBezTo>
                    <a:pt x="186" y="63"/>
                    <a:pt x="186" y="64"/>
                    <a:pt x="184" y="65"/>
                  </a:cubicBezTo>
                  <a:cubicBezTo>
                    <a:pt x="181" y="68"/>
                    <a:pt x="175" y="74"/>
                    <a:pt x="167" y="80"/>
                  </a:cubicBezTo>
                  <a:cubicBezTo>
                    <a:pt x="160" y="86"/>
                    <a:pt x="150" y="91"/>
                    <a:pt x="141" y="94"/>
                  </a:cubicBezTo>
                  <a:cubicBezTo>
                    <a:pt x="138" y="95"/>
                    <a:pt x="134" y="96"/>
                    <a:pt x="131" y="96"/>
                  </a:cubicBezTo>
                  <a:cubicBezTo>
                    <a:pt x="131" y="96"/>
                    <a:pt x="130" y="96"/>
                    <a:pt x="129" y="96"/>
                  </a:cubicBezTo>
                  <a:cubicBezTo>
                    <a:pt x="129" y="96"/>
                    <a:pt x="128" y="96"/>
                    <a:pt x="128" y="96"/>
                  </a:cubicBezTo>
                  <a:cubicBezTo>
                    <a:pt x="127" y="96"/>
                    <a:pt x="126" y="96"/>
                    <a:pt x="125" y="96"/>
                  </a:cubicBezTo>
                  <a:cubicBezTo>
                    <a:pt x="120" y="96"/>
                    <a:pt x="119" y="95"/>
                    <a:pt x="118" y="9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7" y="93"/>
                    <a:pt x="117" y="92"/>
                    <a:pt x="117" y="90"/>
                  </a:cubicBezTo>
                  <a:cubicBezTo>
                    <a:pt x="117" y="88"/>
                    <a:pt x="118" y="86"/>
                    <a:pt x="118" y="83"/>
                  </a:cubicBezTo>
                  <a:cubicBezTo>
                    <a:pt x="119" y="82"/>
                    <a:pt x="122" y="80"/>
                    <a:pt x="126" y="77"/>
                  </a:cubicBezTo>
                  <a:cubicBezTo>
                    <a:pt x="128" y="76"/>
                    <a:pt x="130" y="75"/>
                    <a:pt x="132" y="74"/>
                  </a:cubicBezTo>
                  <a:cubicBezTo>
                    <a:pt x="139" y="69"/>
                    <a:pt x="147" y="64"/>
                    <a:pt x="154" y="58"/>
                  </a:cubicBezTo>
                  <a:cubicBezTo>
                    <a:pt x="156" y="57"/>
                    <a:pt x="157" y="56"/>
                    <a:pt x="158" y="55"/>
                  </a:cubicBezTo>
                  <a:cubicBezTo>
                    <a:pt x="166" y="49"/>
                    <a:pt x="179" y="40"/>
                    <a:pt x="192" y="32"/>
                  </a:cubicBezTo>
                  <a:cubicBezTo>
                    <a:pt x="198" y="28"/>
                    <a:pt x="205" y="24"/>
                    <a:pt x="210" y="21"/>
                  </a:cubicBezTo>
                  <a:cubicBezTo>
                    <a:pt x="215" y="18"/>
                    <a:pt x="219" y="17"/>
                    <a:pt x="220" y="17"/>
                  </a:cubicBezTo>
                  <a:cubicBezTo>
                    <a:pt x="220" y="17"/>
                    <a:pt x="220" y="17"/>
                    <a:pt x="221" y="16"/>
                  </a:cubicBezTo>
                  <a:cubicBezTo>
                    <a:pt x="222" y="16"/>
                    <a:pt x="225" y="16"/>
                    <a:pt x="229" y="16"/>
                  </a:cubicBezTo>
                  <a:cubicBezTo>
                    <a:pt x="242" y="16"/>
                    <a:pt x="266" y="17"/>
                    <a:pt x="287" y="19"/>
                  </a:cubicBezTo>
                  <a:cubicBezTo>
                    <a:pt x="308" y="20"/>
                    <a:pt x="327" y="21"/>
                    <a:pt x="331" y="22"/>
                  </a:cubicBezTo>
                  <a:cubicBezTo>
                    <a:pt x="333" y="22"/>
                    <a:pt x="341" y="26"/>
                    <a:pt x="350" y="30"/>
                  </a:cubicBezTo>
                  <a:cubicBezTo>
                    <a:pt x="359" y="34"/>
                    <a:pt x="369" y="40"/>
                    <a:pt x="378" y="44"/>
                  </a:cubicBezTo>
                  <a:cubicBezTo>
                    <a:pt x="382" y="46"/>
                    <a:pt x="387" y="45"/>
                    <a:pt x="389" y="41"/>
                  </a:cubicBezTo>
                  <a:cubicBezTo>
                    <a:pt x="391" y="37"/>
                    <a:pt x="389" y="32"/>
                    <a:pt x="386" y="30"/>
                  </a:cubicBezTo>
                  <a:cubicBezTo>
                    <a:pt x="377" y="26"/>
                    <a:pt x="366" y="20"/>
                    <a:pt x="357" y="16"/>
                  </a:cubicBezTo>
                  <a:cubicBezTo>
                    <a:pt x="348" y="11"/>
                    <a:pt x="340" y="8"/>
                    <a:pt x="334" y="7"/>
                  </a:cubicBezTo>
                  <a:cubicBezTo>
                    <a:pt x="328" y="5"/>
                    <a:pt x="309" y="4"/>
                    <a:pt x="288" y="3"/>
                  </a:cubicBezTo>
                  <a:cubicBezTo>
                    <a:pt x="266" y="1"/>
                    <a:pt x="243" y="0"/>
                    <a:pt x="229" y="0"/>
                  </a:cubicBezTo>
                  <a:cubicBezTo>
                    <a:pt x="223" y="0"/>
                    <a:pt x="220" y="0"/>
                    <a:pt x="217" y="1"/>
                  </a:cubicBezTo>
                  <a:cubicBezTo>
                    <a:pt x="212" y="2"/>
                    <a:pt x="208" y="4"/>
                    <a:pt x="202" y="7"/>
                  </a:cubicBezTo>
                  <a:cubicBezTo>
                    <a:pt x="186" y="16"/>
                    <a:pt x="161" y="32"/>
                    <a:pt x="148" y="43"/>
                  </a:cubicBezTo>
                  <a:cubicBezTo>
                    <a:pt x="148" y="43"/>
                    <a:pt x="147" y="44"/>
                    <a:pt x="147" y="44"/>
                  </a:cubicBezTo>
                  <a:cubicBezTo>
                    <a:pt x="125" y="45"/>
                    <a:pt x="106" y="52"/>
                    <a:pt x="88" y="60"/>
                  </a:cubicBezTo>
                  <a:cubicBezTo>
                    <a:pt x="69" y="67"/>
                    <a:pt x="52" y="74"/>
                    <a:pt x="3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4" y="74"/>
                    <a:pt x="0" y="78"/>
                    <a:pt x="0" y="82"/>
                  </a:cubicBezTo>
                  <a:cubicBezTo>
                    <a:pt x="0" y="86"/>
                    <a:pt x="4" y="90"/>
                    <a:pt x="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57" y="90"/>
                    <a:pt x="75" y="82"/>
                    <a:pt x="94" y="74"/>
                  </a:cubicBezTo>
                  <a:cubicBezTo>
                    <a:pt x="100" y="72"/>
                    <a:pt x="107" y="69"/>
                    <a:pt x="113" y="67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112" y="68"/>
                    <a:pt x="111" y="68"/>
                    <a:pt x="111" y="69"/>
                  </a:cubicBezTo>
                  <a:cubicBezTo>
                    <a:pt x="110" y="69"/>
                    <a:pt x="110" y="69"/>
                    <a:pt x="110" y="69"/>
                  </a:cubicBezTo>
                  <a:cubicBezTo>
                    <a:pt x="109" y="70"/>
                    <a:pt x="109" y="70"/>
                    <a:pt x="108" y="71"/>
                  </a:cubicBezTo>
                  <a:cubicBezTo>
                    <a:pt x="107" y="72"/>
                    <a:pt x="107" y="72"/>
                    <a:pt x="106" y="73"/>
                  </a:cubicBezTo>
                  <a:cubicBezTo>
                    <a:pt x="105" y="74"/>
                    <a:pt x="103" y="76"/>
                    <a:pt x="103" y="79"/>
                  </a:cubicBezTo>
                  <a:cubicBezTo>
                    <a:pt x="103" y="79"/>
                    <a:pt x="102" y="80"/>
                    <a:pt x="102" y="81"/>
                  </a:cubicBezTo>
                  <a:cubicBezTo>
                    <a:pt x="102" y="83"/>
                    <a:pt x="101" y="87"/>
                    <a:pt x="101" y="90"/>
                  </a:cubicBezTo>
                  <a:cubicBezTo>
                    <a:pt x="101" y="95"/>
                    <a:pt x="102" y="101"/>
                    <a:pt x="107" y="106"/>
                  </a:cubicBezTo>
                  <a:cubicBezTo>
                    <a:pt x="109" y="107"/>
                    <a:pt x="111" y="109"/>
                    <a:pt x="113" y="110"/>
                  </a:cubicBezTo>
                  <a:cubicBezTo>
                    <a:pt x="113" y="110"/>
                    <a:pt x="113" y="110"/>
                    <a:pt x="113" y="110"/>
                  </a:cubicBezTo>
                  <a:cubicBezTo>
                    <a:pt x="114" y="110"/>
                    <a:pt x="115" y="110"/>
                    <a:pt x="116" y="111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117" y="111"/>
                    <a:pt x="118" y="111"/>
                    <a:pt x="118" y="111"/>
                  </a:cubicBezTo>
                  <a:cubicBezTo>
                    <a:pt x="119" y="111"/>
                    <a:pt x="119" y="112"/>
                    <a:pt x="119" y="112"/>
                  </a:cubicBezTo>
                  <a:cubicBezTo>
                    <a:pt x="120" y="112"/>
                    <a:pt x="120" y="112"/>
                    <a:pt x="121" y="112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3" y="112"/>
                    <a:pt x="124" y="112"/>
                    <a:pt x="124" y="112"/>
                  </a:cubicBezTo>
                  <a:cubicBezTo>
                    <a:pt x="125" y="112"/>
                    <a:pt x="126" y="112"/>
                    <a:pt x="126" y="112"/>
                  </a:cubicBezTo>
                  <a:cubicBezTo>
                    <a:pt x="127" y="112"/>
                    <a:pt x="127" y="112"/>
                    <a:pt x="127" y="112"/>
                  </a:cubicBezTo>
                  <a:cubicBezTo>
                    <a:pt x="127" y="112"/>
                    <a:pt x="127" y="112"/>
                    <a:pt x="127" y="112"/>
                  </a:cubicBezTo>
                  <a:cubicBezTo>
                    <a:pt x="127" y="112"/>
                    <a:pt x="127" y="112"/>
                    <a:pt x="128" y="112"/>
                  </a:cubicBezTo>
                  <a:cubicBezTo>
                    <a:pt x="129" y="112"/>
                    <a:pt x="130" y="112"/>
                    <a:pt x="131" y="112"/>
                  </a:cubicBezTo>
                  <a:cubicBezTo>
                    <a:pt x="132" y="112"/>
                    <a:pt x="132" y="112"/>
                    <a:pt x="132" y="112"/>
                  </a:cubicBezTo>
                  <a:cubicBezTo>
                    <a:pt x="140" y="112"/>
                    <a:pt x="148" y="109"/>
                    <a:pt x="155" y="106"/>
                  </a:cubicBezTo>
                  <a:cubicBezTo>
                    <a:pt x="156" y="106"/>
                    <a:pt x="156" y="105"/>
                    <a:pt x="157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61" y="103"/>
                    <a:pt x="164" y="101"/>
                    <a:pt x="167" y="100"/>
                  </a:cubicBezTo>
                  <a:cubicBezTo>
                    <a:pt x="170" y="97"/>
                    <a:pt x="174" y="95"/>
                    <a:pt x="177" y="93"/>
                  </a:cubicBezTo>
                  <a:cubicBezTo>
                    <a:pt x="183" y="88"/>
                    <a:pt x="188" y="83"/>
                    <a:pt x="192" y="80"/>
                  </a:cubicBezTo>
                  <a:cubicBezTo>
                    <a:pt x="195" y="77"/>
                    <a:pt x="197" y="75"/>
                    <a:pt x="198" y="74"/>
                  </a:cubicBezTo>
                  <a:cubicBezTo>
                    <a:pt x="198" y="74"/>
                    <a:pt x="200" y="73"/>
                    <a:pt x="203" y="73"/>
                  </a:cubicBezTo>
                  <a:cubicBezTo>
                    <a:pt x="203" y="72"/>
                    <a:pt x="204" y="72"/>
                    <a:pt x="204" y="72"/>
                  </a:cubicBezTo>
                  <a:cubicBezTo>
                    <a:pt x="204" y="72"/>
                    <a:pt x="204" y="72"/>
                    <a:pt x="204" y="72"/>
                  </a:cubicBezTo>
                  <a:cubicBezTo>
                    <a:pt x="205" y="72"/>
                    <a:pt x="207" y="72"/>
                    <a:pt x="208" y="72"/>
                  </a:cubicBezTo>
                  <a:cubicBezTo>
                    <a:pt x="211" y="72"/>
                    <a:pt x="214" y="72"/>
                    <a:pt x="218" y="74"/>
                  </a:cubicBezTo>
                  <a:cubicBezTo>
                    <a:pt x="218" y="74"/>
                    <a:pt x="218" y="74"/>
                    <a:pt x="218" y="74"/>
                  </a:cubicBezTo>
                  <a:cubicBezTo>
                    <a:pt x="218" y="74"/>
                    <a:pt x="218" y="74"/>
                    <a:pt x="218" y="74"/>
                  </a:cubicBezTo>
                  <a:cubicBezTo>
                    <a:pt x="227" y="76"/>
                    <a:pt x="248" y="79"/>
                    <a:pt x="268" y="83"/>
                  </a:cubicBezTo>
                  <a:cubicBezTo>
                    <a:pt x="278" y="85"/>
                    <a:pt x="288" y="87"/>
                    <a:pt x="296" y="89"/>
                  </a:cubicBezTo>
                  <a:cubicBezTo>
                    <a:pt x="299" y="90"/>
                    <a:pt x="302" y="91"/>
                    <a:pt x="304" y="92"/>
                  </a:cubicBezTo>
                  <a:cubicBezTo>
                    <a:pt x="306" y="92"/>
                    <a:pt x="308" y="93"/>
                    <a:pt x="310" y="94"/>
                  </a:cubicBezTo>
                  <a:cubicBezTo>
                    <a:pt x="310" y="94"/>
                    <a:pt x="310" y="94"/>
                    <a:pt x="310" y="94"/>
                  </a:cubicBezTo>
                  <a:cubicBezTo>
                    <a:pt x="310" y="94"/>
                    <a:pt x="310" y="94"/>
                    <a:pt x="310" y="94"/>
                  </a:cubicBezTo>
                  <a:cubicBezTo>
                    <a:pt x="313" y="97"/>
                    <a:pt x="323" y="105"/>
                    <a:pt x="334" y="115"/>
                  </a:cubicBezTo>
                  <a:cubicBezTo>
                    <a:pt x="350" y="131"/>
                    <a:pt x="371" y="152"/>
                    <a:pt x="387" y="169"/>
                  </a:cubicBezTo>
                  <a:cubicBezTo>
                    <a:pt x="396" y="178"/>
                    <a:pt x="403" y="186"/>
                    <a:pt x="408" y="191"/>
                  </a:cubicBezTo>
                  <a:cubicBezTo>
                    <a:pt x="409" y="192"/>
                    <a:pt x="409" y="193"/>
                    <a:pt x="410" y="193"/>
                  </a:cubicBezTo>
                  <a:cubicBezTo>
                    <a:pt x="417" y="201"/>
                    <a:pt x="417" y="201"/>
                    <a:pt x="417" y="201"/>
                  </a:cubicBezTo>
                  <a:cubicBezTo>
                    <a:pt x="418" y="202"/>
                    <a:pt x="418" y="202"/>
                    <a:pt x="418" y="202"/>
                  </a:cubicBezTo>
                  <a:cubicBezTo>
                    <a:pt x="418" y="202"/>
                    <a:pt x="418" y="202"/>
                    <a:pt x="418" y="202"/>
                  </a:cubicBezTo>
                  <a:cubicBezTo>
                    <a:pt x="420" y="204"/>
                    <a:pt x="421" y="207"/>
                    <a:pt x="421" y="209"/>
                  </a:cubicBezTo>
                  <a:cubicBezTo>
                    <a:pt x="421" y="212"/>
                    <a:pt x="420" y="215"/>
                    <a:pt x="418" y="217"/>
                  </a:cubicBezTo>
                  <a:cubicBezTo>
                    <a:pt x="416" y="219"/>
                    <a:pt x="413" y="220"/>
                    <a:pt x="410" y="220"/>
                  </a:cubicBezTo>
                  <a:cubicBezTo>
                    <a:pt x="408" y="220"/>
                    <a:pt x="405" y="219"/>
                    <a:pt x="403" y="217"/>
                  </a:cubicBezTo>
                  <a:cubicBezTo>
                    <a:pt x="361" y="175"/>
                    <a:pt x="361" y="175"/>
                    <a:pt x="361" y="175"/>
                  </a:cubicBezTo>
                  <a:cubicBezTo>
                    <a:pt x="358" y="171"/>
                    <a:pt x="353" y="171"/>
                    <a:pt x="350" y="175"/>
                  </a:cubicBezTo>
                  <a:cubicBezTo>
                    <a:pt x="348" y="176"/>
                    <a:pt x="347" y="178"/>
                    <a:pt x="347" y="180"/>
                  </a:cubicBezTo>
                  <a:cubicBezTo>
                    <a:pt x="347" y="182"/>
                    <a:pt x="348" y="184"/>
                    <a:pt x="350" y="186"/>
                  </a:cubicBezTo>
                  <a:cubicBezTo>
                    <a:pt x="388" y="224"/>
                    <a:pt x="388" y="224"/>
                    <a:pt x="388" y="224"/>
                  </a:cubicBezTo>
                  <a:cubicBezTo>
                    <a:pt x="390" y="226"/>
                    <a:pt x="391" y="229"/>
                    <a:pt x="391" y="231"/>
                  </a:cubicBezTo>
                  <a:cubicBezTo>
                    <a:pt x="391" y="234"/>
                    <a:pt x="390" y="237"/>
                    <a:pt x="388" y="239"/>
                  </a:cubicBezTo>
                  <a:cubicBezTo>
                    <a:pt x="385" y="241"/>
                    <a:pt x="383" y="242"/>
                    <a:pt x="380" y="242"/>
                  </a:cubicBezTo>
                  <a:cubicBezTo>
                    <a:pt x="377" y="242"/>
                    <a:pt x="375" y="241"/>
                    <a:pt x="373" y="239"/>
                  </a:cubicBezTo>
                  <a:cubicBezTo>
                    <a:pt x="328" y="194"/>
                    <a:pt x="328" y="194"/>
                    <a:pt x="328" y="194"/>
                  </a:cubicBezTo>
                  <a:cubicBezTo>
                    <a:pt x="325" y="191"/>
                    <a:pt x="320" y="191"/>
                    <a:pt x="317" y="194"/>
                  </a:cubicBezTo>
                  <a:cubicBezTo>
                    <a:pt x="315" y="196"/>
                    <a:pt x="314" y="198"/>
                    <a:pt x="314" y="200"/>
                  </a:cubicBezTo>
                  <a:cubicBezTo>
                    <a:pt x="314" y="202"/>
                    <a:pt x="315" y="204"/>
                    <a:pt x="317" y="205"/>
                  </a:cubicBezTo>
                  <a:cubicBezTo>
                    <a:pt x="354" y="243"/>
                    <a:pt x="354" y="243"/>
                    <a:pt x="354" y="243"/>
                  </a:cubicBezTo>
                  <a:cubicBezTo>
                    <a:pt x="356" y="245"/>
                    <a:pt x="357" y="247"/>
                    <a:pt x="357" y="250"/>
                  </a:cubicBezTo>
                  <a:cubicBezTo>
                    <a:pt x="357" y="253"/>
                    <a:pt x="356" y="255"/>
                    <a:pt x="354" y="257"/>
                  </a:cubicBezTo>
                  <a:cubicBezTo>
                    <a:pt x="352" y="260"/>
                    <a:pt x="349" y="261"/>
                    <a:pt x="346" y="261"/>
                  </a:cubicBezTo>
                  <a:cubicBezTo>
                    <a:pt x="344" y="261"/>
                    <a:pt x="341" y="260"/>
                    <a:pt x="339" y="257"/>
                  </a:cubicBezTo>
                  <a:cubicBezTo>
                    <a:pt x="305" y="224"/>
                    <a:pt x="305" y="224"/>
                    <a:pt x="305" y="224"/>
                  </a:cubicBezTo>
                  <a:cubicBezTo>
                    <a:pt x="302" y="221"/>
                    <a:pt x="297" y="221"/>
                    <a:pt x="294" y="224"/>
                  </a:cubicBezTo>
                  <a:cubicBezTo>
                    <a:pt x="292" y="225"/>
                    <a:pt x="292" y="227"/>
                    <a:pt x="292" y="229"/>
                  </a:cubicBezTo>
                  <a:cubicBezTo>
                    <a:pt x="292" y="232"/>
                    <a:pt x="292" y="234"/>
                    <a:pt x="294" y="235"/>
                  </a:cubicBezTo>
                  <a:cubicBezTo>
                    <a:pt x="313" y="255"/>
                    <a:pt x="313" y="255"/>
                    <a:pt x="313" y="255"/>
                  </a:cubicBezTo>
                  <a:cubicBezTo>
                    <a:pt x="314" y="256"/>
                    <a:pt x="315" y="258"/>
                    <a:pt x="315" y="260"/>
                  </a:cubicBezTo>
                  <a:cubicBezTo>
                    <a:pt x="315" y="263"/>
                    <a:pt x="314" y="266"/>
                    <a:pt x="312" y="268"/>
                  </a:cubicBezTo>
                  <a:cubicBezTo>
                    <a:pt x="310" y="270"/>
                    <a:pt x="307" y="271"/>
                    <a:pt x="304" y="271"/>
                  </a:cubicBezTo>
                  <a:cubicBezTo>
                    <a:pt x="302" y="271"/>
                    <a:pt x="299" y="270"/>
                    <a:pt x="297" y="268"/>
                  </a:cubicBezTo>
                  <a:cubicBezTo>
                    <a:pt x="284" y="255"/>
                    <a:pt x="284" y="255"/>
                    <a:pt x="284" y="255"/>
                  </a:cubicBezTo>
                  <a:cubicBezTo>
                    <a:pt x="284" y="255"/>
                    <a:pt x="280" y="252"/>
                    <a:pt x="275" y="247"/>
                  </a:cubicBezTo>
                  <a:cubicBezTo>
                    <a:pt x="278" y="244"/>
                    <a:pt x="278" y="244"/>
                    <a:pt x="278" y="244"/>
                  </a:cubicBezTo>
                  <a:cubicBezTo>
                    <a:pt x="284" y="239"/>
                    <a:pt x="287" y="232"/>
                    <a:pt x="286" y="224"/>
                  </a:cubicBezTo>
                  <a:cubicBezTo>
                    <a:pt x="287" y="217"/>
                    <a:pt x="284" y="210"/>
                    <a:pt x="278" y="205"/>
                  </a:cubicBezTo>
                  <a:cubicBezTo>
                    <a:pt x="273" y="199"/>
                    <a:pt x="266" y="197"/>
                    <a:pt x="259" y="197"/>
                  </a:cubicBezTo>
                  <a:cubicBezTo>
                    <a:pt x="258" y="197"/>
                    <a:pt x="258" y="197"/>
                    <a:pt x="258" y="197"/>
                  </a:cubicBezTo>
                  <a:cubicBezTo>
                    <a:pt x="258" y="197"/>
                    <a:pt x="258" y="196"/>
                    <a:pt x="258" y="196"/>
                  </a:cubicBezTo>
                  <a:cubicBezTo>
                    <a:pt x="258" y="189"/>
                    <a:pt x="256" y="182"/>
                    <a:pt x="250" y="177"/>
                  </a:cubicBezTo>
                  <a:cubicBezTo>
                    <a:pt x="245" y="171"/>
                    <a:pt x="237" y="169"/>
                    <a:pt x="230" y="169"/>
                  </a:cubicBezTo>
                  <a:cubicBezTo>
                    <a:pt x="227" y="169"/>
                    <a:pt x="223" y="169"/>
                    <a:pt x="220" y="171"/>
                  </a:cubicBezTo>
                  <a:cubicBezTo>
                    <a:pt x="219" y="166"/>
                    <a:pt x="216" y="161"/>
                    <a:pt x="213" y="158"/>
                  </a:cubicBezTo>
                  <a:cubicBezTo>
                    <a:pt x="207" y="152"/>
                    <a:pt x="200" y="150"/>
                    <a:pt x="193" y="150"/>
                  </a:cubicBezTo>
                  <a:cubicBezTo>
                    <a:pt x="186" y="150"/>
                    <a:pt x="179" y="152"/>
                    <a:pt x="173" y="158"/>
                  </a:cubicBezTo>
                  <a:cubicBezTo>
                    <a:pt x="142" y="189"/>
                    <a:pt x="142" y="189"/>
                    <a:pt x="142" y="189"/>
                  </a:cubicBezTo>
                  <a:cubicBezTo>
                    <a:pt x="141" y="185"/>
                    <a:pt x="139" y="181"/>
                    <a:pt x="136" y="178"/>
                  </a:cubicBezTo>
                  <a:cubicBezTo>
                    <a:pt x="131" y="173"/>
                    <a:pt x="123" y="170"/>
                    <a:pt x="116" y="170"/>
                  </a:cubicBezTo>
                  <a:cubicBezTo>
                    <a:pt x="109" y="170"/>
                    <a:pt x="102" y="173"/>
                    <a:pt x="97" y="178"/>
                  </a:cubicBezTo>
                  <a:cubicBezTo>
                    <a:pt x="70" y="205"/>
                    <a:pt x="70" y="205"/>
                    <a:pt x="70" y="205"/>
                  </a:cubicBezTo>
                  <a:cubicBezTo>
                    <a:pt x="66" y="209"/>
                    <a:pt x="63" y="215"/>
                    <a:pt x="62" y="221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4" y="221"/>
                    <a:pt x="0" y="225"/>
                    <a:pt x="0" y="229"/>
                  </a:cubicBezTo>
                  <a:cubicBezTo>
                    <a:pt x="0" y="233"/>
                    <a:pt x="4" y="237"/>
                    <a:pt x="8" y="237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6" y="240"/>
                    <a:pt x="68" y="242"/>
                    <a:pt x="70" y="244"/>
                  </a:cubicBezTo>
                  <a:cubicBezTo>
                    <a:pt x="76" y="250"/>
                    <a:pt x="83" y="252"/>
                    <a:pt x="90" y="252"/>
                  </a:cubicBezTo>
                  <a:cubicBezTo>
                    <a:pt x="90" y="252"/>
                    <a:pt x="90" y="252"/>
                    <a:pt x="90" y="252"/>
                  </a:cubicBezTo>
                  <a:cubicBezTo>
                    <a:pt x="97" y="252"/>
                    <a:pt x="104" y="249"/>
                    <a:pt x="110" y="244"/>
                  </a:cubicBezTo>
                  <a:cubicBezTo>
                    <a:pt x="110" y="244"/>
                    <a:pt x="110" y="244"/>
                    <a:pt x="110" y="244"/>
                  </a:cubicBezTo>
                  <a:cubicBezTo>
                    <a:pt x="111" y="242"/>
                    <a:pt x="111" y="242"/>
                    <a:pt x="111" y="242"/>
                  </a:cubicBezTo>
                  <a:cubicBezTo>
                    <a:pt x="113" y="246"/>
                    <a:pt x="115" y="250"/>
                    <a:pt x="118" y="253"/>
                  </a:cubicBezTo>
                  <a:cubicBezTo>
                    <a:pt x="123" y="258"/>
                    <a:pt x="131" y="261"/>
                    <a:pt x="138" y="261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5" y="261"/>
                    <a:pt x="152" y="258"/>
                    <a:pt x="157" y="253"/>
                  </a:cubicBezTo>
                  <a:cubicBezTo>
                    <a:pt x="160" y="250"/>
                    <a:pt x="160" y="250"/>
                    <a:pt x="160" y="250"/>
                  </a:cubicBezTo>
                  <a:cubicBezTo>
                    <a:pt x="161" y="254"/>
                    <a:pt x="163" y="258"/>
                    <a:pt x="166" y="261"/>
                  </a:cubicBezTo>
                  <a:cubicBezTo>
                    <a:pt x="172" y="266"/>
                    <a:pt x="179" y="269"/>
                    <a:pt x="186" y="269"/>
                  </a:cubicBezTo>
                  <a:cubicBezTo>
                    <a:pt x="186" y="269"/>
                    <a:pt x="186" y="269"/>
                    <a:pt x="186" y="269"/>
                  </a:cubicBezTo>
                  <a:cubicBezTo>
                    <a:pt x="193" y="269"/>
                    <a:pt x="200" y="266"/>
                    <a:pt x="206" y="261"/>
                  </a:cubicBezTo>
                  <a:cubicBezTo>
                    <a:pt x="206" y="261"/>
                    <a:pt x="206" y="261"/>
                    <a:pt x="206" y="261"/>
                  </a:cubicBezTo>
                  <a:cubicBezTo>
                    <a:pt x="206" y="260"/>
                    <a:pt x="206" y="260"/>
                    <a:pt x="206" y="260"/>
                  </a:cubicBezTo>
                  <a:cubicBezTo>
                    <a:pt x="207" y="264"/>
                    <a:pt x="210" y="267"/>
                    <a:pt x="213" y="270"/>
                  </a:cubicBezTo>
                  <a:cubicBezTo>
                    <a:pt x="218" y="276"/>
                    <a:pt x="225" y="279"/>
                    <a:pt x="232" y="279"/>
                  </a:cubicBezTo>
                  <a:cubicBezTo>
                    <a:pt x="232" y="279"/>
                    <a:pt x="232" y="279"/>
                    <a:pt x="232" y="279"/>
                  </a:cubicBezTo>
                  <a:cubicBezTo>
                    <a:pt x="239" y="279"/>
                    <a:pt x="247" y="276"/>
                    <a:pt x="252" y="270"/>
                  </a:cubicBezTo>
                  <a:cubicBezTo>
                    <a:pt x="252" y="270"/>
                    <a:pt x="252" y="270"/>
                    <a:pt x="252" y="270"/>
                  </a:cubicBezTo>
                  <a:cubicBezTo>
                    <a:pt x="264" y="259"/>
                    <a:pt x="264" y="259"/>
                    <a:pt x="264" y="259"/>
                  </a:cubicBezTo>
                  <a:cubicBezTo>
                    <a:pt x="266" y="261"/>
                    <a:pt x="268" y="262"/>
                    <a:pt x="270" y="264"/>
                  </a:cubicBezTo>
                  <a:cubicBezTo>
                    <a:pt x="272" y="265"/>
                    <a:pt x="273" y="266"/>
                    <a:pt x="273" y="266"/>
                  </a:cubicBezTo>
                  <a:cubicBezTo>
                    <a:pt x="285" y="279"/>
                    <a:pt x="285" y="279"/>
                    <a:pt x="285" y="279"/>
                  </a:cubicBezTo>
                  <a:cubicBezTo>
                    <a:pt x="291" y="284"/>
                    <a:pt x="297" y="287"/>
                    <a:pt x="304" y="287"/>
                  </a:cubicBezTo>
                  <a:cubicBezTo>
                    <a:pt x="304" y="287"/>
                    <a:pt x="304" y="287"/>
                    <a:pt x="304" y="287"/>
                  </a:cubicBezTo>
                  <a:cubicBezTo>
                    <a:pt x="311" y="287"/>
                    <a:pt x="318" y="284"/>
                    <a:pt x="323" y="279"/>
                  </a:cubicBezTo>
                  <a:cubicBezTo>
                    <a:pt x="326" y="276"/>
                    <a:pt x="328" y="273"/>
                    <a:pt x="329" y="270"/>
                  </a:cubicBezTo>
                  <a:cubicBezTo>
                    <a:pt x="334" y="274"/>
                    <a:pt x="340" y="277"/>
                    <a:pt x="346" y="277"/>
                  </a:cubicBezTo>
                  <a:cubicBezTo>
                    <a:pt x="353" y="277"/>
                    <a:pt x="360" y="274"/>
                    <a:pt x="365" y="269"/>
                  </a:cubicBezTo>
                  <a:cubicBezTo>
                    <a:pt x="369" y="265"/>
                    <a:pt x="371" y="261"/>
                    <a:pt x="372" y="257"/>
                  </a:cubicBezTo>
                  <a:cubicBezTo>
                    <a:pt x="375" y="257"/>
                    <a:pt x="377" y="258"/>
                    <a:pt x="380" y="258"/>
                  </a:cubicBezTo>
                  <a:cubicBezTo>
                    <a:pt x="387" y="258"/>
                    <a:pt x="394" y="255"/>
                    <a:pt x="399" y="250"/>
                  </a:cubicBezTo>
                  <a:cubicBezTo>
                    <a:pt x="403" y="246"/>
                    <a:pt x="405" y="241"/>
                    <a:pt x="406" y="235"/>
                  </a:cubicBezTo>
                  <a:cubicBezTo>
                    <a:pt x="408" y="236"/>
                    <a:pt x="409" y="236"/>
                    <a:pt x="410" y="236"/>
                  </a:cubicBezTo>
                  <a:cubicBezTo>
                    <a:pt x="417" y="236"/>
                    <a:pt x="424" y="233"/>
                    <a:pt x="429" y="228"/>
                  </a:cubicBezTo>
                  <a:cubicBezTo>
                    <a:pt x="434" y="223"/>
                    <a:pt x="437" y="216"/>
                    <a:pt x="437" y="209"/>
                  </a:cubicBezTo>
                  <a:cubicBezTo>
                    <a:pt x="437" y="207"/>
                    <a:pt x="437" y="204"/>
                    <a:pt x="436" y="202"/>
                  </a:cubicBezTo>
                  <a:cubicBezTo>
                    <a:pt x="479" y="202"/>
                    <a:pt x="479" y="202"/>
                    <a:pt x="479" y="202"/>
                  </a:cubicBezTo>
                  <a:cubicBezTo>
                    <a:pt x="483" y="202"/>
                    <a:pt x="487" y="198"/>
                    <a:pt x="487" y="194"/>
                  </a:cubicBezTo>
                  <a:cubicBezTo>
                    <a:pt x="487" y="190"/>
                    <a:pt x="483" y="186"/>
                    <a:pt x="479" y="186"/>
                  </a:cubicBezTo>
                  <a:close/>
                  <a:moveTo>
                    <a:pt x="98" y="233"/>
                  </a:moveTo>
                  <a:cubicBezTo>
                    <a:pt x="98" y="233"/>
                    <a:pt x="98" y="233"/>
                    <a:pt x="98" y="233"/>
                  </a:cubicBezTo>
                  <a:cubicBezTo>
                    <a:pt x="96" y="235"/>
                    <a:pt x="93" y="236"/>
                    <a:pt x="90" y="236"/>
                  </a:cubicBezTo>
                  <a:cubicBezTo>
                    <a:pt x="87" y="236"/>
                    <a:pt x="84" y="235"/>
                    <a:pt x="82" y="233"/>
                  </a:cubicBezTo>
                  <a:cubicBezTo>
                    <a:pt x="79" y="230"/>
                    <a:pt x="78" y="227"/>
                    <a:pt x="78" y="224"/>
                  </a:cubicBezTo>
                  <a:cubicBezTo>
                    <a:pt x="78" y="221"/>
                    <a:pt x="79" y="218"/>
                    <a:pt x="82" y="216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10" y="187"/>
                    <a:pt x="113" y="186"/>
                    <a:pt x="116" y="186"/>
                  </a:cubicBezTo>
                  <a:cubicBezTo>
                    <a:pt x="119" y="186"/>
                    <a:pt x="122" y="187"/>
                    <a:pt x="125" y="190"/>
                  </a:cubicBezTo>
                  <a:cubicBezTo>
                    <a:pt x="127" y="192"/>
                    <a:pt x="128" y="195"/>
                    <a:pt x="128" y="198"/>
                  </a:cubicBezTo>
                  <a:cubicBezTo>
                    <a:pt x="128" y="201"/>
                    <a:pt x="127" y="204"/>
                    <a:pt x="125" y="206"/>
                  </a:cubicBezTo>
                  <a:lnTo>
                    <a:pt x="98" y="233"/>
                  </a:lnTo>
                  <a:close/>
                  <a:moveTo>
                    <a:pt x="166" y="221"/>
                  </a:moveTo>
                  <a:cubicBezTo>
                    <a:pt x="146" y="241"/>
                    <a:pt x="146" y="241"/>
                    <a:pt x="146" y="241"/>
                  </a:cubicBezTo>
                  <a:cubicBezTo>
                    <a:pt x="144" y="244"/>
                    <a:pt x="141" y="245"/>
                    <a:pt x="138" y="245"/>
                  </a:cubicBezTo>
                  <a:cubicBezTo>
                    <a:pt x="135" y="245"/>
                    <a:pt x="132" y="244"/>
                    <a:pt x="129" y="241"/>
                  </a:cubicBezTo>
                  <a:cubicBezTo>
                    <a:pt x="127" y="239"/>
                    <a:pt x="126" y="236"/>
                    <a:pt x="126" y="233"/>
                  </a:cubicBezTo>
                  <a:cubicBezTo>
                    <a:pt x="126" y="230"/>
                    <a:pt x="127" y="227"/>
                    <a:pt x="129" y="224"/>
                  </a:cubicBezTo>
                  <a:cubicBezTo>
                    <a:pt x="185" y="169"/>
                    <a:pt x="185" y="169"/>
                    <a:pt x="185" y="169"/>
                  </a:cubicBezTo>
                  <a:cubicBezTo>
                    <a:pt x="187" y="167"/>
                    <a:pt x="190" y="166"/>
                    <a:pt x="193" y="166"/>
                  </a:cubicBezTo>
                  <a:cubicBezTo>
                    <a:pt x="196" y="166"/>
                    <a:pt x="199" y="167"/>
                    <a:pt x="201" y="169"/>
                  </a:cubicBezTo>
                  <a:cubicBezTo>
                    <a:pt x="204" y="171"/>
                    <a:pt x="205" y="174"/>
                    <a:pt x="205" y="177"/>
                  </a:cubicBezTo>
                  <a:cubicBezTo>
                    <a:pt x="205" y="181"/>
                    <a:pt x="204" y="184"/>
                    <a:pt x="201" y="186"/>
                  </a:cubicBezTo>
                  <a:cubicBezTo>
                    <a:pt x="166" y="221"/>
                    <a:pt x="166" y="221"/>
                    <a:pt x="166" y="221"/>
                  </a:cubicBezTo>
                  <a:cubicBezTo>
                    <a:pt x="166" y="221"/>
                    <a:pt x="166" y="221"/>
                    <a:pt x="166" y="221"/>
                  </a:cubicBezTo>
                  <a:close/>
                  <a:moveTo>
                    <a:pt x="213" y="231"/>
                  </a:moveTo>
                  <a:cubicBezTo>
                    <a:pt x="194" y="249"/>
                    <a:pt x="194" y="249"/>
                    <a:pt x="194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2" y="252"/>
                    <a:pt x="189" y="253"/>
                    <a:pt x="186" y="253"/>
                  </a:cubicBezTo>
                  <a:cubicBezTo>
                    <a:pt x="183" y="253"/>
                    <a:pt x="180" y="252"/>
                    <a:pt x="177" y="249"/>
                  </a:cubicBezTo>
                  <a:cubicBezTo>
                    <a:pt x="175" y="247"/>
                    <a:pt x="174" y="244"/>
                    <a:pt x="174" y="241"/>
                  </a:cubicBezTo>
                  <a:cubicBezTo>
                    <a:pt x="174" y="238"/>
                    <a:pt x="175" y="235"/>
                    <a:pt x="177" y="233"/>
                  </a:cubicBezTo>
                  <a:cubicBezTo>
                    <a:pt x="213" y="197"/>
                    <a:pt x="213" y="197"/>
                    <a:pt x="213" y="197"/>
                  </a:cubicBezTo>
                  <a:cubicBezTo>
                    <a:pt x="213" y="197"/>
                    <a:pt x="213" y="197"/>
                    <a:pt x="213" y="197"/>
                  </a:cubicBezTo>
                  <a:cubicBezTo>
                    <a:pt x="222" y="188"/>
                    <a:pt x="222" y="188"/>
                    <a:pt x="222" y="188"/>
                  </a:cubicBezTo>
                  <a:cubicBezTo>
                    <a:pt x="224" y="186"/>
                    <a:pt x="227" y="185"/>
                    <a:pt x="230" y="185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90"/>
                    <a:pt x="242" y="193"/>
                    <a:pt x="242" y="196"/>
                  </a:cubicBezTo>
                  <a:cubicBezTo>
                    <a:pt x="242" y="200"/>
                    <a:pt x="241" y="202"/>
                    <a:pt x="239" y="205"/>
                  </a:cubicBezTo>
                  <a:cubicBezTo>
                    <a:pt x="213" y="231"/>
                    <a:pt x="213" y="231"/>
                    <a:pt x="213" y="231"/>
                  </a:cubicBezTo>
                  <a:cubicBezTo>
                    <a:pt x="213" y="231"/>
                    <a:pt x="213" y="231"/>
                    <a:pt x="213" y="231"/>
                  </a:cubicBezTo>
                  <a:close/>
                  <a:moveTo>
                    <a:pt x="267" y="233"/>
                  </a:moveTo>
                  <a:cubicBezTo>
                    <a:pt x="241" y="259"/>
                    <a:pt x="241" y="259"/>
                    <a:pt x="241" y="259"/>
                  </a:cubicBezTo>
                  <a:cubicBezTo>
                    <a:pt x="238" y="262"/>
                    <a:pt x="235" y="263"/>
                    <a:pt x="232" y="263"/>
                  </a:cubicBezTo>
                  <a:cubicBezTo>
                    <a:pt x="229" y="263"/>
                    <a:pt x="226" y="261"/>
                    <a:pt x="224" y="259"/>
                  </a:cubicBezTo>
                  <a:cubicBezTo>
                    <a:pt x="222" y="257"/>
                    <a:pt x="220" y="254"/>
                    <a:pt x="220" y="251"/>
                  </a:cubicBezTo>
                  <a:cubicBezTo>
                    <a:pt x="220" y="248"/>
                    <a:pt x="222" y="245"/>
                    <a:pt x="224" y="242"/>
                  </a:cubicBezTo>
                  <a:cubicBezTo>
                    <a:pt x="250" y="216"/>
                    <a:pt x="250" y="216"/>
                    <a:pt x="250" y="216"/>
                  </a:cubicBezTo>
                  <a:cubicBezTo>
                    <a:pt x="250" y="216"/>
                    <a:pt x="250" y="216"/>
                    <a:pt x="250" y="216"/>
                  </a:cubicBezTo>
                  <a:cubicBezTo>
                    <a:pt x="250" y="216"/>
                    <a:pt x="250" y="216"/>
                    <a:pt x="250" y="216"/>
                  </a:cubicBezTo>
                  <a:cubicBezTo>
                    <a:pt x="253" y="214"/>
                    <a:pt x="256" y="213"/>
                    <a:pt x="259" y="213"/>
                  </a:cubicBezTo>
                  <a:cubicBezTo>
                    <a:pt x="262" y="213"/>
                    <a:pt x="265" y="214"/>
                    <a:pt x="267" y="216"/>
                  </a:cubicBezTo>
                  <a:cubicBezTo>
                    <a:pt x="269" y="218"/>
                    <a:pt x="270" y="221"/>
                    <a:pt x="270" y="224"/>
                  </a:cubicBezTo>
                  <a:cubicBezTo>
                    <a:pt x="270" y="228"/>
                    <a:pt x="269" y="231"/>
                    <a:pt x="267" y="2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sv-SE">
                <a:ea typeface="MS PGothic" charset="0"/>
              </a:endParaRPr>
            </a:p>
          </p:txBody>
        </p:sp>
      </p:grpSp>
      <p:pic>
        <p:nvPicPr>
          <p:cNvPr id="246796" name="Picture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360" y="4052888"/>
            <a:ext cx="8763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7" name="Picture 75" descr="ETSI_Logo.gi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693863"/>
            <a:ext cx="1048941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98" name="Freeform 24"/>
          <p:cNvSpPr>
            <a:spLocks/>
          </p:cNvSpPr>
          <p:nvPr/>
        </p:nvSpPr>
        <p:spPr bwMode="auto">
          <a:xfrm>
            <a:off x="6550819" y="3382964"/>
            <a:ext cx="345281" cy="454025"/>
          </a:xfrm>
          <a:custGeom>
            <a:avLst/>
            <a:gdLst>
              <a:gd name="T0" fmla="*/ 2147483647 w 293"/>
              <a:gd name="T1" fmla="*/ 2147483647 h 226"/>
              <a:gd name="T2" fmla="*/ 2147483647 w 293"/>
              <a:gd name="T3" fmla="*/ 2147483647 h 226"/>
              <a:gd name="T4" fmla="*/ 2147483647 w 293"/>
              <a:gd name="T5" fmla="*/ 2147483647 h 226"/>
              <a:gd name="T6" fmla="*/ 0 w 293"/>
              <a:gd name="T7" fmla="*/ 2147483647 h 226"/>
              <a:gd name="T8" fmla="*/ 2147483647 w 293"/>
              <a:gd name="T9" fmla="*/ 2147483647 h 226"/>
              <a:gd name="T10" fmla="*/ 2147483647 w 293"/>
              <a:gd name="T11" fmla="*/ 2147483647 h 226"/>
              <a:gd name="T12" fmla="*/ 2147483647 w 293"/>
              <a:gd name="T13" fmla="*/ 2147483647 h 226"/>
              <a:gd name="T14" fmla="*/ 2147483647 w 293"/>
              <a:gd name="T15" fmla="*/ 2147483647 h 226"/>
              <a:gd name="T16" fmla="*/ 2147483647 w 293"/>
              <a:gd name="T17" fmla="*/ 0 h 226"/>
              <a:gd name="T18" fmla="*/ 2147483647 w 293"/>
              <a:gd name="T19" fmla="*/ 2147483647 h 226"/>
              <a:gd name="T20" fmla="*/ 2147483647 w 293"/>
              <a:gd name="T21" fmla="*/ 2147483647 h 226"/>
              <a:gd name="T22" fmla="*/ 2147483647 w 293"/>
              <a:gd name="T23" fmla="*/ 2147483647 h 226"/>
              <a:gd name="T24" fmla="*/ 2147483647 w 293"/>
              <a:gd name="T25" fmla="*/ 2147483647 h 226"/>
              <a:gd name="T26" fmla="*/ 2147483647 w 293"/>
              <a:gd name="T27" fmla="*/ 2147483647 h 226"/>
              <a:gd name="T28" fmla="*/ 2147483647 w 293"/>
              <a:gd name="T29" fmla="*/ 2147483647 h 226"/>
              <a:gd name="T30" fmla="*/ 2147483647 w 293"/>
              <a:gd name="T31" fmla="*/ 2147483647 h 226"/>
              <a:gd name="T32" fmla="*/ 2147483647 w 293"/>
              <a:gd name="T33" fmla="*/ 2147483647 h 226"/>
              <a:gd name="T34" fmla="*/ 2147483647 w 293"/>
              <a:gd name="T35" fmla="*/ 2147483647 h 226"/>
              <a:gd name="T36" fmla="*/ 2147483647 w 293"/>
              <a:gd name="T37" fmla="*/ 2147483647 h 226"/>
              <a:gd name="T38" fmla="*/ 2147483647 w 293"/>
              <a:gd name="T39" fmla="*/ 2147483647 h 226"/>
              <a:gd name="T40" fmla="*/ 2147483647 w 293"/>
              <a:gd name="T41" fmla="*/ 2147483647 h 226"/>
              <a:gd name="T42" fmla="*/ 2147483647 w 293"/>
              <a:gd name="T43" fmla="*/ 2147483647 h 226"/>
              <a:gd name="T44" fmla="*/ 2147483647 w 293"/>
              <a:gd name="T45" fmla="*/ 2147483647 h 226"/>
              <a:gd name="T46" fmla="*/ 2147483647 w 293"/>
              <a:gd name="T47" fmla="*/ 2147483647 h 226"/>
              <a:gd name="T48" fmla="*/ 2147483647 w 293"/>
              <a:gd name="T49" fmla="*/ 2147483647 h 226"/>
              <a:gd name="T50" fmla="*/ 2147483647 w 293"/>
              <a:gd name="T51" fmla="*/ 2147483647 h 226"/>
              <a:gd name="T52" fmla="*/ 2147483647 w 293"/>
              <a:gd name="T53" fmla="*/ 2147483647 h 226"/>
              <a:gd name="T54" fmla="*/ 2147483647 w 293"/>
              <a:gd name="T55" fmla="*/ 2147483647 h 226"/>
              <a:gd name="T56" fmla="*/ 2147483647 w 293"/>
              <a:gd name="T57" fmla="*/ 2147483647 h 226"/>
              <a:gd name="T58" fmla="*/ 2147483647 w 293"/>
              <a:gd name="T59" fmla="*/ 2147483647 h 226"/>
              <a:gd name="T60" fmla="*/ 2147483647 w 293"/>
              <a:gd name="T61" fmla="*/ 2147483647 h 226"/>
              <a:gd name="T62" fmla="*/ 2147483647 w 293"/>
              <a:gd name="T63" fmla="*/ 2147483647 h 226"/>
              <a:gd name="T64" fmla="*/ 2147483647 w 293"/>
              <a:gd name="T65" fmla="*/ 2147483647 h 226"/>
              <a:gd name="T66" fmla="*/ 2147483647 w 293"/>
              <a:gd name="T67" fmla="*/ 2147483647 h 226"/>
              <a:gd name="T68" fmla="*/ 2147483647 w 293"/>
              <a:gd name="T69" fmla="*/ 2147483647 h 226"/>
              <a:gd name="T70" fmla="*/ 2147483647 w 293"/>
              <a:gd name="T71" fmla="*/ 2147483647 h 226"/>
              <a:gd name="T72" fmla="*/ 2147483647 w 293"/>
              <a:gd name="T73" fmla="*/ 2147483647 h 226"/>
              <a:gd name="T74" fmla="*/ 2147483647 w 293"/>
              <a:gd name="T75" fmla="*/ 2147483647 h 226"/>
              <a:gd name="T76" fmla="*/ 2147483647 w 293"/>
              <a:gd name="T77" fmla="*/ 2147483647 h 226"/>
              <a:gd name="T78" fmla="*/ 2147483647 w 293"/>
              <a:gd name="T79" fmla="*/ 2147483647 h 226"/>
              <a:gd name="T80" fmla="*/ 2147483647 w 293"/>
              <a:gd name="T81" fmla="*/ 2147483647 h 226"/>
              <a:gd name="T82" fmla="*/ 2147483647 w 293"/>
              <a:gd name="T83" fmla="*/ 2147483647 h 226"/>
              <a:gd name="T84" fmla="*/ 2147483647 w 293"/>
              <a:gd name="T85" fmla="*/ 2147483647 h 22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3" h="226">
                <a:moveTo>
                  <a:pt x="144" y="218"/>
                </a:moveTo>
                <a:cubicBezTo>
                  <a:pt x="140" y="213"/>
                  <a:pt x="139" y="207"/>
                  <a:pt x="139" y="200"/>
                </a:cubicBezTo>
                <a:cubicBezTo>
                  <a:pt x="139" y="200"/>
                  <a:pt x="139" y="200"/>
                  <a:pt x="139" y="200"/>
                </a:cubicBezTo>
                <a:cubicBezTo>
                  <a:pt x="139" y="197"/>
                  <a:pt x="139" y="194"/>
                  <a:pt x="139" y="191"/>
                </a:cubicBezTo>
                <a:cubicBezTo>
                  <a:pt x="139" y="191"/>
                  <a:pt x="139" y="191"/>
                  <a:pt x="139" y="191"/>
                </a:cubicBezTo>
                <a:cubicBezTo>
                  <a:pt x="22" y="191"/>
                  <a:pt x="22" y="191"/>
                  <a:pt x="22" y="191"/>
                </a:cubicBezTo>
                <a:cubicBezTo>
                  <a:pt x="10" y="191"/>
                  <a:pt x="0" y="181"/>
                  <a:pt x="0" y="169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5"/>
                  <a:pt x="10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39" y="32"/>
                  <a:pt x="139" y="29"/>
                  <a:pt x="139" y="26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39" y="19"/>
                  <a:pt x="140" y="13"/>
                  <a:pt x="143" y="8"/>
                </a:cubicBezTo>
                <a:cubicBezTo>
                  <a:pt x="143" y="8"/>
                  <a:pt x="143" y="8"/>
                  <a:pt x="143" y="8"/>
                </a:cubicBezTo>
                <a:cubicBezTo>
                  <a:pt x="147" y="3"/>
                  <a:pt x="153" y="0"/>
                  <a:pt x="158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65" y="0"/>
                  <a:pt x="171" y="3"/>
                  <a:pt x="176" y="7"/>
                </a:cubicBezTo>
                <a:cubicBezTo>
                  <a:pt x="176" y="7"/>
                  <a:pt x="176" y="7"/>
                  <a:pt x="176" y="7"/>
                </a:cubicBezTo>
                <a:cubicBezTo>
                  <a:pt x="177" y="7"/>
                  <a:pt x="177" y="7"/>
                  <a:pt x="177" y="8"/>
                </a:cubicBezTo>
                <a:cubicBezTo>
                  <a:pt x="177" y="8"/>
                  <a:pt x="177" y="8"/>
                  <a:pt x="177" y="8"/>
                </a:cubicBezTo>
                <a:cubicBezTo>
                  <a:pt x="178" y="8"/>
                  <a:pt x="178" y="8"/>
                  <a:pt x="179" y="9"/>
                </a:cubicBezTo>
                <a:cubicBezTo>
                  <a:pt x="179" y="9"/>
                  <a:pt x="179" y="9"/>
                  <a:pt x="179" y="9"/>
                </a:cubicBezTo>
                <a:cubicBezTo>
                  <a:pt x="180" y="10"/>
                  <a:pt x="182" y="11"/>
                  <a:pt x="184" y="13"/>
                </a:cubicBezTo>
                <a:cubicBezTo>
                  <a:pt x="184" y="13"/>
                  <a:pt x="184" y="13"/>
                  <a:pt x="184" y="13"/>
                </a:cubicBezTo>
                <a:cubicBezTo>
                  <a:pt x="189" y="17"/>
                  <a:pt x="196" y="22"/>
                  <a:pt x="203" y="28"/>
                </a:cubicBezTo>
                <a:cubicBezTo>
                  <a:pt x="203" y="28"/>
                  <a:pt x="203" y="28"/>
                  <a:pt x="203" y="28"/>
                </a:cubicBezTo>
                <a:cubicBezTo>
                  <a:pt x="206" y="31"/>
                  <a:pt x="207" y="36"/>
                  <a:pt x="204" y="39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2" y="43"/>
                  <a:pt x="197" y="43"/>
                  <a:pt x="193" y="40"/>
                </a:cubicBezTo>
                <a:cubicBezTo>
                  <a:pt x="193" y="40"/>
                  <a:pt x="193" y="40"/>
                  <a:pt x="193" y="40"/>
                </a:cubicBezTo>
                <a:cubicBezTo>
                  <a:pt x="179" y="29"/>
                  <a:pt x="168" y="21"/>
                  <a:pt x="167" y="20"/>
                </a:cubicBezTo>
                <a:cubicBezTo>
                  <a:pt x="167" y="20"/>
                  <a:pt x="167" y="20"/>
                  <a:pt x="167" y="20"/>
                </a:cubicBezTo>
                <a:cubicBezTo>
                  <a:pt x="163" y="17"/>
                  <a:pt x="160" y="16"/>
                  <a:pt x="158" y="16"/>
                </a:cubicBezTo>
                <a:cubicBezTo>
                  <a:pt x="158" y="16"/>
                  <a:pt x="158" y="16"/>
                  <a:pt x="158" y="16"/>
                </a:cubicBezTo>
                <a:cubicBezTo>
                  <a:pt x="157" y="16"/>
                  <a:pt x="157" y="16"/>
                  <a:pt x="157" y="17"/>
                </a:cubicBezTo>
                <a:cubicBezTo>
                  <a:pt x="157" y="17"/>
                  <a:pt x="157" y="17"/>
                  <a:pt x="157" y="17"/>
                </a:cubicBezTo>
                <a:cubicBezTo>
                  <a:pt x="156" y="18"/>
                  <a:pt x="155" y="21"/>
                  <a:pt x="155" y="27"/>
                </a:cubicBezTo>
                <a:cubicBezTo>
                  <a:pt x="155" y="27"/>
                  <a:pt x="155" y="27"/>
                  <a:pt x="155" y="27"/>
                </a:cubicBezTo>
                <a:cubicBezTo>
                  <a:pt x="155" y="31"/>
                  <a:pt x="155" y="36"/>
                  <a:pt x="155" y="43"/>
                </a:cubicBezTo>
                <a:cubicBezTo>
                  <a:pt x="155" y="43"/>
                  <a:pt x="155" y="43"/>
                  <a:pt x="155" y="43"/>
                </a:cubicBezTo>
                <a:cubicBezTo>
                  <a:pt x="155" y="47"/>
                  <a:pt x="151" y="51"/>
                  <a:pt x="147" y="51"/>
                </a:cubicBezTo>
                <a:cubicBezTo>
                  <a:pt x="147" y="51"/>
                  <a:pt x="147" y="51"/>
                  <a:pt x="147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19" y="51"/>
                  <a:pt x="16" y="54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169"/>
                  <a:pt x="16" y="169"/>
                  <a:pt x="16" y="169"/>
                </a:cubicBezTo>
                <a:cubicBezTo>
                  <a:pt x="16" y="172"/>
                  <a:pt x="19" y="175"/>
                  <a:pt x="22" y="175"/>
                </a:cubicBezTo>
                <a:cubicBezTo>
                  <a:pt x="22" y="175"/>
                  <a:pt x="22" y="175"/>
                  <a:pt x="22" y="175"/>
                </a:cubicBezTo>
                <a:cubicBezTo>
                  <a:pt x="147" y="175"/>
                  <a:pt x="147" y="175"/>
                  <a:pt x="147" y="175"/>
                </a:cubicBezTo>
                <a:cubicBezTo>
                  <a:pt x="151" y="175"/>
                  <a:pt x="155" y="179"/>
                  <a:pt x="155" y="183"/>
                </a:cubicBezTo>
                <a:cubicBezTo>
                  <a:pt x="155" y="183"/>
                  <a:pt x="155" y="183"/>
                  <a:pt x="155" y="183"/>
                </a:cubicBezTo>
                <a:cubicBezTo>
                  <a:pt x="155" y="190"/>
                  <a:pt x="155" y="196"/>
                  <a:pt x="155" y="200"/>
                </a:cubicBezTo>
                <a:cubicBezTo>
                  <a:pt x="155" y="200"/>
                  <a:pt x="155" y="200"/>
                  <a:pt x="155" y="200"/>
                </a:cubicBezTo>
                <a:cubicBezTo>
                  <a:pt x="155" y="205"/>
                  <a:pt x="156" y="208"/>
                  <a:pt x="157" y="209"/>
                </a:cubicBezTo>
                <a:cubicBezTo>
                  <a:pt x="157" y="209"/>
                  <a:pt x="157" y="209"/>
                  <a:pt x="157" y="209"/>
                </a:cubicBezTo>
                <a:cubicBezTo>
                  <a:pt x="158" y="210"/>
                  <a:pt x="158" y="210"/>
                  <a:pt x="159" y="210"/>
                </a:cubicBezTo>
                <a:cubicBezTo>
                  <a:pt x="159" y="210"/>
                  <a:pt x="159" y="210"/>
                  <a:pt x="159" y="210"/>
                </a:cubicBezTo>
                <a:cubicBezTo>
                  <a:pt x="160" y="210"/>
                  <a:pt x="163" y="209"/>
                  <a:pt x="167" y="207"/>
                </a:cubicBezTo>
                <a:cubicBezTo>
                  <a:pt x="167" y="207"/>
                  <a:pt x="167" y="207"/>
                  <a:pt x="167" y="207"/>
                </a:cubicBezTo>
                <a:cubicBezTo>
                  <a:pt x="179" y="196"/>
                  <a:pt x="260" y="133"/>
                  <a:pt x="271" y="124"/>
                </a:cubicBezTo>
                <a:cubicBezTo>
                  <a:pt x="271" y="124"/>
                  <a:pt x="271" y="124"/>
                  <a:pt x="271" y="124"/>
                </a:cubicBezTo>
                <a:cubicBezTo>
                  <a:pt x="276" y="120"/>
                  <a:pt x="277" y="117"/>
                  <a:pt x="277" y="113"/>
                </a:cubicBezTo>
                <a:cubicBezTo>
                  <a:pt x="277" y="113"/>
                  <a:pt x="277" y="113"/>
                  <a:pt x="277" y="113"/>
                </a:cubicBezTo>
                <a:cubicBezTo>
                  <a:pt x="277" y="109"/>
                  <a:pt x="276" y="107"/>
                  <a:pt x="271" y="103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70" y="102"/>
                  <a:pt x="242" y="79"/>
                  <a:pt x="215" y="58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12" y="55"/>
                  <a:pt x="211" y="50"/>
                  <a:pt x="214" y="47"/>
                </a:cubicBezTo>
                <a:cubicBezTo>
                  <a:pt x="214" y="47"/>
                  <a:pt x="214" y="47"/>
                  <a:pt x="214" y="47"/>
                </a:cubicBezTo>
                <a:cubicBezTo>
                  <a:pt x="216" y="43"/>
                  <a:pt x="221" y="43"/>
                  <a:pt x="225" y="45"/>
                </a:cubicBezTo>
                <a:cubicBezTo>
                  <a:pt x="225" y="45"/>
                  <a:pt x="225" y="45"/>
                  <a:pt x="225" y="45"/>
                </a:cubicBezTo>
                <a:cubicBezTo>
                  <a:pt x="252" y="67"/>
                  <a:pt x="280" y="89"/>
                  <a:pt x="282" y="90"/>
                </a:cubicBezTo>
                <a:cubicBezTo>
                  <a:pt x="282" y="90"/>
                  <a:pt x="282" y="90"/>
                  <a:pt x="282" y="90"/>
                </a:cubicBezTo>
                <a:cubicBezTo>
                  <a:pt x="288" y="96"/>
                  <a:pt x="293" y="104"/>
                  <a:pt x="293" y="113"/>
                </a:cubicBezTo>
                <a:cubicBezTo>
                  <a:pt x="293" y="113"/>
                  <a:pt x="293" y="113"/>
                  <a:pt x="293" y="113"/>
                </a:cubicBezTo>
                <a:cubicBezTo>
                  <a:pt x="293" y="122"/>
                  <a:pt x="288" y="131"/>
                  <a:pt x="282" y="136"/>
                </a:cubicBezTo>
                <a:cubicBezTo>
                  <a:pt x="282" y="136"/>
                  <a:pt x="282" y="136"/>
                  <a:pt x="282" y="136"/>
                </a:cubicBezTo>
                <a:cubicBezTo>
                  <a:pt x="270" y="145"/>
                  <a:pt x="189" y="20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2" y="223"/>
                  <a:pt x="166" y="226"/>
                  <a:pt x="159" y="226"/>
                </a:cubicBezTo>
                <a:cubicBezTo>
                  <a:pt x="159" y="226"/>
                  <a:pt x="159" y="226"/>
                  <a:pt x="159" y="226"/>
                </a:cubicBezTo>
                <a:cubicBezTo>
                  <a:pt x="159" y="226"/>
                  <a:pt x="159" y="226"/>
                  <a:pt x="159" y="226"/>
                </a:cubicBezTo>
                <a:cubicBezTo>
                  <a:pt x="159" y="226"/>
                  <a:pt x="159" y="226"/>
                  <a:pt x="159" y="226"/>
                </a:cubicBezTo>
                <a:cubicBezTo>
                  <a:pt x="153" y="226"/>
                  <a:pt x="147" y="223"/>
                  <a:pt x="144" y="218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6799" name="Picture 81" descr="Screen Shot 2012-02-14 at 6.31.46 A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7785" y="4292601"/>
            <a:ext cx="350044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6800" name="Group 96"/>
          <p:cNvGrpSpPr>
            <a:grpSpLocks/>
          </p:cNvGrpSpPr>
          <p:nvPr/>
        </p:nvGrpSpPr>
        <p:grpSpPr bwMode="auto">
          <a:xfrm>
            <a:off x="5618560" y="5102225"/>
            <a:ext cx="957263" cy="1314450"/>
            <a:chOff x="2951821" y="5229200"/>
            <a:chExt cx="1208099" cy="1170130"/>
          </a:xfrm>
        </p:grpSpPr>
        <p:pic>
          <p:nvPicPr>
            <p:cNvPr id="246801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830" y="5229200"/>
              <a:ext cx="1080120" cy="60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802" name="Picture 78" descr="Screen Shot 2012-02-14 at 6.27.49 AM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1821" y="5842486"/>
              <a:ext cx="1170130" cy="23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803" name="Picture 95" descr="Screen Shot 2012-02-14 at 6.36.07 AM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825" y="6182126"/>
              <a:ext cx="1163095" cy="217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6804" name="Freeform 24"/>
          <p:cNvSpPr>
            <a:spLocks/>
          </p:cNvSpPr>
          <p:nvPr/>
        </p:nvSpPr>
        <p:spPr bwMode="auto">
          <a:xfrm flipH="1">
            <a:off x="5230416" y="3382964"/>
            <a:ext cx="346472" cy="454025"/>
          </a:xfrm>
          <a:custGeom>
            <a:avLst/>
            <a:gdLst>
              <a:gd name="T0" fmla="*/ 2147483647 w 293"/>
              <a:gd name="T1" fmla="*/ 2147483647 h 226"/>
              <a:gd name="T2" fmla="*/ 2147483647 w 293"/>
              <a:gd name="T3" fmla="*/ 2147483647 h 226"/>
              <a:gd name="T4" fmla="*/ 2147483647 w 293"/>
              <a:gd name="T5" fmla="*/ 2147483647 h 226"/>
              <a:gd name="T6" fmla="*/ 0 w 293"/>
              <a:gd name="T7" fmla="*/ 2147483647 h 226"/>
              <a:gd name="T8" fmla="*/ 2147483647 w 293"/>
              <a:gd name="T9" fmla="*/ 2147483647 h 226"/>
              <a:gd name="T10" fmla="*/ 2147483647 w 293"/>
              <a:gd name="T11" fmla="*/ 2147483647 h 226"/>
              <a:gd name="T12" fmla="*/ 2147483647 w 293"/>
              <a:gd name="T13" fmla="*/ 2147483647 h 226"/>
              <a:gd name="T14" fmla="*/ 2147483647 w 293"/>
              <a:gd name="T15" fmla="*/ 2147483647 h 226"/>
              <a:gd name="T16" fmla="*/ 2147483647 w 293"/>
              <a:gd name="T17" fmla="*/ 0 h 226"/>
              <a:gd name="T18" fmla="*/ 2147483647 w 293"/>
              <a:gd name="T19" fmla="*/ 2147483647 h 226"/>
              <a:gd name="T20" fmla="*/ 2147483647 w 293"/>
              <a:gd name="T21" fmla="*/ 2147483647 h 226"/>
              <a:gd name="T22" fmla="*/ 2147483647 w 293"/>
              <a:gd name="T23" fmla="*/ 2147483647 h 226"/>
              <a:gd name="T24" fmla="*/ 2147483647 w 293"/>
              <a:gd name="T25" fmla="*/ 2147483647 h 226"/>
              <a:gd name="T26" fmla="*/ 2147483647 w 293"/>
              <a:gd name="T27" fmla="*/ 2147483647 h 226"/>
              <a:gd name="T28" fmla="*/ 2147483647 w 293"/>
              <a:gd name="T29" fmla="*/ 2147483647 h 226"/>
              <a:gd name="T30" fmla="*/ 2147483647 w 293"/>
              <a:gd name="T31" fmla="*/ 2147483647 h 226"/>
              <a:gd name="T32" fmla="*/ 2147483647 w 293"/>
              <a:gd name="T33" fmla="*/ 2147483647 h 226"/>
              <a:gd name="T34" fmla="*/ 2147483647 w 293"/>
              <a:gd name="T35" fmla="*/ 2147483647 h 226"/>
              <a:gd name="T36" fmla="*/ 2147483647 w 293"/>
              <a:gd name="T37" fmla="*/ 2147483647 h 226"/>
              <a:gd name="T38" fmla="*/ 2147483647 w 293"/>
              <a:gd name="T39" fmla="*/ 2147483647 h 226"/>
              <a:gd name="T40" fmla="*/ 2147483647 w 293"/>
              <a:gd name="T41" fmla="*/ 2147483647 h 226"/>
              <a:gd name="T42" fmla="*/ 2147483647 w 293"/>
              <a:gd name="T43" fmla="*/ 2147483647 h 226"/>
              <a:gd name="T44" fmla="*/ 2147483647 w 293"/>
              <a:gd name="T45" fmla="*/ 2147483647 h 226"/>
              <a:gd name="T46" fmla="*/ 2147483647 w 293"/>
              <a:gd name="T47" fmla="*/ 2147483647 h 226"/>
              <a:gd name="T48" fmla="*/ 2147483647 w 293"/>
              <a:gd name="T49" fmla="*/ 2147483647 h 226"/>
              <a:gd name="T50" fmla="*/ 2147483647 w 293"/>
              <a:gd name="T51" fmla="*/ 2147483647 h 226"/>
              <a:gd name="T52" fmla="*/ 2147483647 w 293"/>
              <a:gd name="T53" fmla="*/ 2147483647 h 226"/>
              <a:gd name="T54" fmla="*/ 2147483647 w 293"/>
              <a:gd name="T55" fmla="*/ 2147483647 h 226"/>
              <a:gd name="T56" fmla="*/ 2147483647 w 293"/>
              <a:gd name="T57" fmla="*/ 2147483647 h 226"/>
              <a:gd name="T58" fmla="*/ 2147483647 w 293"/>
              <a:gd name="T59" fmla="*/ 2147483647 h 226"/>
              <a:gd name="T60" fmla="*/ 2147483647 w 293"/>
              <a:gd name="T61" fmla="*/ 2147483647 h 226"/>
              <a:gd name="T62" fmla="*/ 2147483647 w 293"/>
              <a:gd name="T63" fmla="*/ 2147483647 h 226"/>
              <a:gd name="T64" fmla="*/ 2147483647 w 293"/>
              <a:gd name="T65" fmla="*/ 2147483647 h 226"/>
              <a:gd name="T66" fmla="*/ 2147483647 w 293"/>
              <a:gd name="T67" fmla="*/ 2147483647 h 226"/>
              <a:gd name="T68" fmla="*/ 2147483647 w 293"/>
              <a:gd name="T69" fmla="*/ 2147483647 h 226"/>
              <a:gd name="T70" fmla="*/ 2147483647 w 293"/>
              <a:gd name="T71" fmla="*/ 2147483647 h 226"/>
              <a:gd name="T72" fmla="*/ 2147483647 w 293"/>
              <a:gd name="T73" fmla="*/ 2147483647 h 226"/>
              <a:gd name="T74" fmla="*/ 2147483647 w 293"/>
              <a:gd name="T75" fmla="*/ 2147483647 h 226"/>
              <a:gd name="T76" fmla="*/ 2147483647 w 293"/>
              <a:gd name="T77" fmla="*/ 2147483647 h 226"/>
              <a:gd name="T78" fmla="*/ 2147483647 w 293"/>
              <a:gd name="T79" fmla="*/ 2147483647 h 226"/>
              <a:gd name="T80" fmla="*/ 2147483647 w 293"/>
              <a:gd name="T81" fmla="*/ 2147483647 h 226"/>
              <a:gd name="T82" fmla="*/ 2147483647 w 293"/>
              <a:gd name="T83" fmla="*/ 2147483647 h 226"/>
              <a:gd name="T84" fmla="*/ 2147483647 w 293"/>
              <a:gd name="T85" fmla="*/ 2147483647 h 22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3" h="226">
                <a:moveTo>
                  <a:pt x="144" y="218"/>
                </a:moveTo>
                <a:cubicBezTo>
                  <a:pt x="140" y="213"/>
                  <a:pt x="139" y="207"/>
                  <a:pt x="139" y="200"/>
                </a:cubicBezTo>
                <a:cubicBezTo>
                  <a:pt x="139" y="200"/>
                  <a:pt x="139" y="200"/>
                  <a:pt x="139" y="200"/>
                </a:cubicBezTo>
                <a:cubicBezTo>
                  <a:pt x="139" y="197"/>
                  <a:pt x="139" y="194"/>
                  <a:pt x="139" y="191"/>
                </a:cubicBezTo>
                <a:cubicBezTo>
                  <a:pt x="139" y="191"/>
                  <a:pt x="139" y="191"/>
                  <a:pt x="139" y="191"/>
                </a:cubicBezTo>
                <a:cubicBezTo>
                  <a:pt x="22" y="191"/>
                  <a:pt x="22" y="191"/>
                  <a:pt x="22" y="191"/>
                </a:cubicBezTo>
                <a:cubicBezTo>
                  <a:pt x="10" y="191"/>
                  <a:pt x="0" y="181"/>
                  <a:pt x="0" y="169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5"/>
                  <a:pt x="10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39" y="32"/>
                  <a:pt x="139" y="29"/>
                  <a:pt x="139" y="26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39" y="19"/>
                  <a:pt x="140" y="13"/>
                  <a:pt x="143" y="8"/>
                </a:cubicBezTo>
                <a:cubicBezTo>
                  <a:pt x="143" y="8"/>
                  <a:pt x="143" y="8"/>
                  <a:pt x="143" y="8"/>
                </a:cubicBezTo>
                <a:cubicBezTo>
                  <a:pt x="147" y="3"/>
                  <a:pt x="153" y="0"/>
                  <a:pt x="158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65" y="0"/>
                  <a:pt x="171" y="3"/>
                  <a:pt x="176" y="7"/>
                </a:cubicBezTo>
                <a:cubicBezTo>
                  <a:pt x="176" y="7"/>
                  <a:pt x="176" y="7"/>
                  <a:pt x="176" y="7"/>
                </a:cubicBezTo>
                <a:cubicBezTo>
                  <a:pt x="177" y="7"/>
                  <a:pt x="177" y="7"/>
                  <a:pt x="177" y="8"/>
                </a:cubicBezTo>
                <a:cubicBezTo>
                  <a:pt x="177" y="8"/>
                  <a:pt x="177" y="8"/>
                  <a:pt x="177" y="8"/>
                </a:cubicBezTo>
                <a:cubicBezTo>
                  <a:pt x="178" y="8"/>
                  <a:pt x="178" y="8"/>
                  <a:pt x="179" y="9"/>
                </a:cubicBezTo>
                <a:cubicBezTo>
                  <a:pt x="179" y="9"/>
                  <a:pt x="179" y="9"/>
                  <a:pt x="179" y="9"/>
                </a:cubicBezTo>
                <a:cubicBezTo>
                  <a:pt x="180" y="10"/>
                  <a:pt x="182" y="11"/>
                  <a:pt x="184" y="13"/>
                </a:cubicBezTo>
                <a:cubicBezTo>
                  <a:pt x="184" y="13"/>
                  <a:pt x="184" y="13"/>
                  <a:pt x="184" y="13"/>
                </a:cubicBezTo>
                <a:cubicBezTo>
                  <a:pt x="189" y="17"/>
                  <a:pt x="196" y="22"/>
                  <a:pt x="203" y="28"/>
                </a:cubicBezTo>
                <a:cubicBezTo>
                  <a:pt x="203" y="28"/>
                  <a:pt x="203" y="28"/>
                  <a:pt x="203" y="28"/>
                </a:cubicBezTo>
                <a:cubicBezTo>
                  <a:pt x="206" y="31"/>
                  <a:pt x="207" y="36"/>
                  <a:pt x="204" y="39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2" y="43"/>
                  <a:pt x="197" y="43"/>
                  <a:pt x="193" y="40"/>
                </a:cubicBezTo>
                <a:cubicBezTo>
                  <a:pt x="193" y="40"/>
                  <a:pt x="193" y="40"/>
                  <a:pt x="193" y="40"/>
                </a:cubicBezTo>
                <a:cubicBezTo>
                  <a:pt x="179" y="29"/>
                  <a:pt x="168" y="21"/>
                  <a:pt x="167" y="20"/>
                </a:cubicBezTo>
                <a:cubicBezTo>
                  <a:pt x="167" y="20"/>
                  <a:pt x="167" y="20"/>
                  <a:pt x="167" y="20"/>
                </a:cubicBezTo>
                <a:cubicBezTo>
                  <a:pt x="163" y="17"/>
                  <a:pt x="160" y="16"/>
                  <a:pt x="158" y="16"/>
                </a:cubicBezTo>
                <a:cubicBezTo>
                  <a:pt x="158" y="16"/>
                  <a:pt x="158" y="16"/>
                  <a:pt x="158" y="16"/>
                </a:cubicBezTo>
                <a:cubicBezTo>
                  <a:pt x="157" y="16"/>
                  <a:pt x="157" y="16"/>
                  <a:pt x="157" y="17"/>
                </a:cubicBezTo>
                <a:cubicBezTo>
                  <a:pt x="157" y="17"/>
                  <a:pt x="157" y="17"/>
                  <a:pt x="157" y="17"/>
                </a:cubicBezTo>
                <a:cubicBezTo>
                  <a:pt x="156" y="18"/>
                  <a:pt x="155" y="21"/>
                  <a:pt x="155" y="27"/>
                </a:cubicBezTo>
                <a:cubicBezTo>
                  <a:pt x="155" y="27"/>
                  <a:pt x="155" y="27"/>
                  <a:pt x="155" y="27"/>
                </a:cubicBezTo>
                <a:cubicBezTo>
                  <a:pt x="155" y="31"/>
                  <a:pt x="155" y="36"/>
                  <a:pt x="155" y="43"/>
                </a:cubicBezTo>
                <a:cubicBezTo>
                  <a:pt x="155" y="43"/>
                  <a:pt x="155" y="43"/>
                  <a:pt x="155" y="43"/>
                </a:cubicBezTo>
                <a:cubicBezTo>
                  <a:pt x="155" y="47"/>
                  <a:pt x="151" y="51"/>
                  <a:pt x="147" y="51"/>
                </a:cubicBezTo>
                <a:cubicBezTo>
                  <a:pt x="147" y="51"/>
                  <a:pt x="147" y="51"/>
                  <a:pt x="147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19" y="51"/>
                  <a:pt x="16" y="54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169"/>
                  <a:pt x="16" y="169"/>
                  <a:pt x="16" y="169"/>
                </a:cubicBezTo>
                <a:cubicBezTo>
                  <a:pt x="16" y="172"/>
                  <a:pt x="19" y="175"/>
                  <a:pt x="22" y="175"/>
                </a:cubicBezTo>
                <a:cubicBezTo>
                  <a:pt x="22" y="175"/>
                  <a:pt x="22" y="175"/>
                  <a:pt x="22" y="175"/>
                </a:cubicBezTo>
                <a:cubicBezTo>
                  <a:pt x="147" y="175"/>
                  <a:pt x="147" y="175"/>
                  <a:pt x="147" y="175"/>
                </a:cubicBezTo>
                <a:cubicBezTo>
                  <a:pt x="151" y="175"/>
                  <a:pt x="155" y="179"/>
                  <a:pt x="155" y="183"/>
                </a:cubicBezTo>
                <a:cubicBezTo>
                  <a:pt x="155" y="183"/>
                  <a:pt x="155" y="183"/>
                  <a:pt x="155" y="183"/>
                </a:cubicBezTo>
                <a:cubicBezTo>
                  <a:pt x="155" y="190"/>
                  <a:pt x="155" y="196"/>
                  <a:pt x="155" y="200"/>
                </a:cubicBezTo>
                <a:cubicBezTo>
                  <a:pt x="155" y="200"/>
                  <a:pt x="155" y="200"/>
                  <a:pt x="155" y="200"/>
                </a:cubicBezTo>
                <a:cubicBezTo>
                  <a:pt x="155" y="205"/>
                  <a:pt x="156" y="208"/>
                  <a:pt x="157" y="209"/>
                </a:cubicBezTo>
                <a:cubicBezTo>
                  <a:pt x="157" y="209"/>
                  <a:pt x="157" y="209"/>
                  <a:pt x="157" y="209"/>
                </a:cubicBezTo>
                <a:cubicBezTo>
                  <a:pt x="158" y="210"/>
                  <a:pt x="158" y="210"/>
                  <a:pt x="159" y="210"/>
                </a:cubicBezTo>
                <a:cubicBezTo>
                  <a:pt x="159" y="210"/>
                  <a:pt x="159" y="210"/>
                  <a:pt x="159" y="210"/>
                </a:cubicBezTo>
                <a:cubicBezTo>
                  <a:pt x="160" y="210"/>
                  <a:pt x="163" y="209"/>
                  <a:pt x="167" y="207"/>
                </a:cubicBezTo>
                <a:cubicBezTo>
                  <a:pt x="167" y="207"/>
                  <a:pt x="167" y="207"/>
                  <a:pt x="167" y="207"/>
                </a:cubicBezTo>
                <a:cubicBezTo>
                  <a:pt x="179" y="196"/>
                  <a:pt x="260" y="133"/>
                  <a:pt x="271" y="124"/>
                </a:cubicBezTo>
                <a:cubicBezTo>
                  <a:pt x="271" y="124"/>
                  <a:pt x="271" y="124"/>
                  <a:pt x="271" y="124"/>
                </a:cubicBezTo>
                <a:cubicBezTo>
                  <a:pt x="276" y="120"/>
                  <a:pt x="277" y="117"/>
                  <a:pt x="277" y="113"/>
                </a:cubicBezTo>
                <a:cubicBezTo>
                  <a:pt x="277" y="113"/>
                  <a:pt x="277" y="113"/>
                  <a:pt x="277" y="113"/>
                </a:cubicBezTo>
                <a:cubicBezTo>
                  <a:pt x="277" y="109"/>
                  <a:pt x="276" y="107"/>
                  <a:pt x="271" y="103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70" y="102"/>
                  <a:pt x="242" y="79"/>
                  <a:pt x="215" y="58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12" y="55"/>
                  <a:pt x="211" y="50"/>
                  <a:pt x="214" y="47"/>
                </a:cubicBezTo>
                <a:cubicBezTo>
                  <a:pt x="214" y="47"/>
                  <a:pt x="214" y="47"/>
                  <a:pt x="214" y="47"/>
                </a:cubicBezTo>
                <a:cubicBezTo>
                  <a:pt x="216" y="43"/>
                  <a:pt x="221" y="43"/>
                  <a:pt x="225" y="45"/>
                </a:cubicBezTo>
                <a:cubicBezTo>
                  <a:pt x="225" y="45"/>
                  <a:pt x="225" y="45"/>
                  <a:pt x="225" y="45"/>
                </a:cubicBezTo>
                <a:cubicBezTo>
                  <a:pt x="252" y="67"/>
                  <a:pt x="280" y="89"/>
                  <a:pt x="282" y="90"/>
                </a:cubicBezTo>
                <a:cubicBezTo>
                  <a:pt x="282" y="90"/>
                  <a:pt x="282" y="90"/>
                  <a:pt x="282" y="90"/>
                </a:cubicBezTo>
                <a:cubicBezTo>
                  <a:pt x="288" y="96"/>
                  <a:pt x="293" y="104"/>
                  <a:pt x="293" y="113"/>
                </a:cubicBezTo>
                <a:cubicBezTo>
                  <a:pt x="293" y="113"/>
                  <a:pt x="293" y="113"/>
                  <a:pt x="293" y="113"/>
                </a:cubicBezTo>
                <a:cubicBezTo>
                  <a:pt x="293" y="122"/>
                  <a:pt x="288" y="131"/>
                  <a:pt x="282" y="136"/>
                </a:cubicBezTo>
                <a:cubicBezTo>
                  <a:pt x="282" y="136"/>
                  <a:pt x="282" y="136"/>
                  <a:pt x="282" y="136"/>
                </a:cubicBezTo>
                <a:cubicBezTo>
                  <a:pt x="270" y="145"/>
                  <a:pt x="189" y="20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2" y="223"/>
                  <a:pt x="166" y="226"/>
                  <a:pt x="159" y="226"/>
                </a:cubicBezTo>
                <a:cubicBezTo>
                  <a:pt x="159" y="226"/>
                  <a:pt x="159" y="226"/>
                  <a:pt x="159" y="226"/>
                </a:cubicBezTo>
                <a:cubicBezTo>
                  <a:pt x="159" y="226"/>
                  <a:pt x="159" y="226"/>
                  <a:pt x="159" y="226"/>
                </a:cubicBezTo>
                <a:cubicBezTo>
                  <a:pt x="159" y="226"/>
                  <a:pt x="159" y="226"/>
                  <a:pt x="159" y="226"/>
                </a:cubicBezTo>
                <a:cubicBezTo>
                  <a:pt x="153" y="226"/>
                  <a:pt x="147" y="223"/>
                  <a:pt x="144" y="218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05" name="Freeform 24"/>
          <p:cNvSpPr>
            <a:spLocks/>
          </p:cNvSpPr>
          <p:nvPr/>
        </p:nvSpPr>
        <p:spPr bwMode="auto">
          <a:xfrm rot="-5400000">
            <a:off x="5813426" y="2353866"/>
            <a:ext cx="488950" cy="321469"/>
          </a:xfrm>
          <a:custGeom>
            <a:avLst/>
            <a:gdLst>
              <a:gd name="T0" fmla="*/ 2147483647 w 293"/>
              <a:gd name="T1" fmla="*/ 2147483647 h 226"/>
              <a:gd name="T2" fmla="*/ 2147483647 w 293"/>
              <a:gd name="T3" fmla="*/ 2147483647 h 226"/>
              <a:gd name="T4" fmla="*/ 2147483647 w 293"/>
              <a:gd name="T5" fmla="*/ 2147483647 h 226"/>
              <a:gd name="T6" fmla="*/ 0 w 293"/>
              <a:gd name="T7" fmla="*/ 2147483647 h 226"/>
              <a:gd name="T8" fmla="*/ 2147483647 w 293"/>
              <a:gd name="T9" fmla="*/ 2147483647 h 226"/>
              <a:gd name="T10" fmla="*/ 2147483647 w 293"/>
              <a:gd name="T11" fmla="*/ 2147483647 h 226"/>
              <a:gd name="T12" fmla="*/ 2147483647 w 293"/>
              <a:gd name="T13" fmla="*/ 2147483647 h 226"/>
              <a:gd name="T14" fmla="*/ 2147483647 w 293"/>
              <a:gd name="T15" fmla="*/ 2147483647 h 226"/>
              <a:gd name="T16" fmla="*/ 2147483647 w 293"/>
              <a:gd name="T17" fmla="*/ 0 h 226"/>
              <a:gd name="T18" fmla="*/ 2147483647 w 293"/>
              <a:gd name="T19" fmla="*/ 2147483647 h 226"/>
              <a:gd name="T20" fmla="*/ 2147483647 w 293"/>
              <a:gd name="T21" fmla="*/ 2147483647 h 226"/>
              <a:gd name="T22" fmla="*/ 2147483647 w 293"/>
              <a:gd name="T23" fmla="*/ 2147483647 h 226"/>
              <a:gd name="T24" fmla="*/ 2147483647 w 293"/>
              <a:gd name="T25" fmla="*/ 2147483647 h 226"/>
              <a:gd name="T26" fmla="*/ 2147483647 w 293"/>
              <a:gd name="T27" fmla="*/ 2147483647 h 226"/>
              <a:gd name="T28" fmla="*/ 2147483647 w 293"/>
              <a:gd name="T29" fmla="*/ 2147483647 h 226"/>
              <a:gd name="T30" fmla="*/ 2147483647 w 293"/>
              <a:gd name="T31" fmla="*/ 2147483647 h 226"/>
              <a:gd name="T32" fmla="*/ 2147483647 w 293"/>
              <a:gd name="T33" fmla="*/ 2147483647 h 226"/>
              <a:gd name="T34" fmla="*/ 2147483647 w 293"/>
              <a:gd name="T35" fmla="*/ 2147483647 h 226"/>
              <a:gd name="T36" fmla="*/ 2147483647 w 293"/>
              <a:gd name="T37" fmla="*/ 2147483647 h 226"/>
              <a:gd name="T38" fmla="*/ 2147483647 w 293"/>
              <a:gd name="T39" fmla="*/ 2147483647 h 226"/>
              <a:gd name="T40" fmla="*/ 2147483647 w 293"/>
              <a:gd name="T41" fmla="*/ 2147483647 h 226"/>
              <a:gd name="T42" fmla="*/ 2147483647 w 293"/>
              <a:gd name="T43" fmla="*/ 2147483647 h 226"/>
              <a:gd name="T44" fmla="*/ 2147483647 w 293"/>
              <a:gd name="T45" fmla="*/ 2147483647 h 226"/>
              <a:gd name="T46" fmla="*/ 2147483647 w 293"/>
              <a:gd name="T47" fmla="*/ 2147483647 h 226"/>
              <a:gd name="T48" fmla="*/ 2147483647 w 293"/>
              <a:gd name="T49" fmla="*/ 2147483647 h 226"/>
              <a:gd name="T50" fmla="*/ 2147483647 w 293"/>
              <a:gd name="T51" fmla="*/ 2147483647 h 226"/>
              <a:gd name="T52" fmla="*/ 2147483647 w 293"/>
              <a:gd name="T53" fmla="*/ 2147483647 h 226"/>
              <a:gd name="T54" fmla="*/ 2147483647 w 293"/>
              <a:gd name="T55" fmla="*/ 2147483647 h 226"/>
              <a:gd name="T56" fmla="*/ 2147483647 w 293"/>
              <a:gd name="T57" fmla="*/ 2147483647 h 226"/>
              <a:gd name="T58" fmla="*/ 2147483647 w 293"/>
              <a:gd name="T59" fmla="*/ 2147483647 h 226"/>
              <a:gd name="T60" fmla="*/ 2147483647 w 293"/>
              <a:gd name="T61" fmla="*/ 2147483647 h 226"/>
              <a:gd name="T62" fmla="*/ 2147483647 w 293"/>
              <a:gd name="T63" fmla="*/ 2147483647 h 226"/>
              <a:gd name="T64" fmla="*/ 2147483647 w 293"/>
              <a:gd name="T65" fmla="*/ 2147483647 h 226"/>
              <a:gd name="T66" fmla="*/ 2147483647 w 293"/>
              <a:gd name="T67" fmla="*/ 2147483647 h 226"/>
              <a:gd name="T68" fmla="*/ 2147483647 w 293"/>
              <a:gd name="T69" fmla="*/ 2147483647 h 226"/>
              <a:gd name="T70" fmla="*/ 2147483647 w 293"/>
              <a:gd name="T71" fmla="*/ 2147483647 h 226"/>
              <a:gd name="T72" fmla="*/ 2147483647 w 293"/>
              <a:gd name="T73" fmla="*/ 2147483647 h 226"/>
              <a:gd name="T74" fmla="*/ 2147483647 w 293"/>
              <a:gd name="T75" fmla="*/ 2147483647 h 226"/>
              <a:gd name="T76" fmla="*/ 2147483647 w 293"/>
              <a:gd name="T77" fmla="*/ 2147483647 h 226"/>
              <a:gd name="T78" fmla="*/ 2147483647 w 293"/>
              <a:gd name="T79" fmla="*/ 2147483647 h 226"/>
              <a:gd name="T80" fmla="*/ 2147483647 w 293"/>
              <a:gd name="T81" fmla="*/ 2147483647 h 226"/>
              <a:gd name="T82" fmla="*/ 2147483647 w 293"/>
              <a:gd name="T83" fmla="*/ 2147483647 h 226"/>
              <a:gd name="T84" fmla="*/ 2147483647 w 293"/>
              <a:gd name="T85" fmla="*/ 2147483647 h 22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3" h="226">
                <a:moveTo>
                  <a:pt x="144" y="218"/>
                </a:moveTo>
                <a:cubicBezTo>
                  <a:pt x="140" y="213"/>
                  <a:pt x="139" y="207"/>
                  <a:pt x="139" y="200"/>
                </a:cubicBezTo>
                <a:cubicBezTo>
                  <a:pt x="139" y="200"/>
                  <a:pt x="139" y="200"/>
                  <a:pt x="139" y="200"/>
                </a:cubicBezTo>
                <a:cubicBezTo>
                  <a:pt x="139" y="197"/>
                  <a:pt x="139" y="194"/>
                  <a:pt x="139" y="191"/>
                </a:cubicBezTo>
                <a:cubicBezTo>
                  <a:pt x="139" y="191"/>
                  <a:pt x="139" y="191"/>
                  <a:pt x="139" y="191"/>
                </a:cubicBezTo>
                <a:cubicBezTo>
                  <a:pt x="22" y="191"/>
                  <a:pt x="22" y="191"/>
                  <a:pt x="22" y="191"/>
                </a:cubicBezTo>
                <a:cubicBezTo>
                  <a:pt x="10" y="191"/>
                  <a:pt x="0" y="181"/>
                  <a:pt x="0" y="169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5"/>
                  <a:pt x="10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39" y="32"/>
                  <a:pt x="139" y="29"/>
                  <a:pt x="139" y="26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39" y="19"/>
                  <a:pt x="140" y="13"/>
                  <a:pt x="143" y="8"/>
                </a:cubicBezTo>
                <a:cubicBezTo>
                  <a:pt x="143" y="8"/>
                  <a:pt x="143" y="8"/>
                  <a:pt x="143" y="8"/>
                </a:cubicBezTo>
                <a:cubicBezTo>
                  <a:pt x="147" y="3"/>
                  <a:pt x="153" y="0"/>
                  <a:pt x="158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65" y="0"/>
                  <a:pt x="171" y="3"/>
                  <a:pt x="176" y="7"/>
                </a:cubicBezTo>
                <a:cubicBezTo>
                  <a:pt x="176" y="7"/>
                  <a:pt x="176" y="7"/>
                  <a:pt x="176" y="7"/>
                </a:cubicBezTo>
                <a:cubicBezTo>
                  <a:pt x="177" y="7"/>
                  <a:pt x="177" y="7"/>
                  <a:pt x="177" y="8"/>
                </a:cubicBezTo>
                <a:cubicBezTo>
                  <a:pt x="177" y="8"/>
                  <a:pt x="177" y="8"/>
                  <a:pt x="177" y="8"/>
                </a:cubicBezTo>
                <a:cubicBezTo>
                  <a:pt x="178" y="8"/>
                  <a:pt x="178" y="8"/>
                  <a:pt x="179" y="9"/>
                </a:cubicBezTo>
                <a:cubicBezTo>
                  <a:pt x="179" y="9"/>
                  <a:pt x="179" y="9"/>
                  <a:pt x="179" y="9"/>
                </a:cubicBezTo>
                <a:cubicBezTo>
                  <a:pt x="180" y="10"/>
                  <a:pt x="182" y="11"/>
                  <a:pt x="184" y="13"/>
                </a:cubicBezTo>
                <a:cubicBezTo>
                  <a:pt x="184" y="13"/>
                  <a:pt x="184" y="13"/>
                  <a:pt x="184" y="13"/>
                </a:cubicBezTo>
                <a:cubicBezTo>
                  <a:pt x="189" y="17"/>
                  <a:pt x="196" y="22"/>
                  <a:pt x="203" y="28"/>
                </a:cubicBezTo>
                <a:cubicBezTo>
                  <a:pt x="203" y="28"/>
                  <a:pt x="203" y="28"/>
                  <a:pt x="203" y="28"/>
                </a:cubicBezTo>
                <a:cubicBezTo>
                  <a:pt x="206" y="31"/>
                  <a:pt x="207" y="36"/>
                  <a:pt x="204" y="39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2" y="43"/>
                  <a:pt x="197" y="43"/>
                  <a:pt x="193" y="40"/>
                </a:cubicBezTo>
                <a:cubicBezTo>
                  <a:pt x="193" y="40"/>
                  <a:pt x="193" y="40"/>
                  <a:pt x="193" y="40"/>
                </a:cubicBezTo>
                <a:cubicBezTo>
                  <a:pt x="179" y="29"/>
                  <a:pt x="168" y="21"/>
                  <a:pt x="167" y="20"/>
                </a:cubicBezTo>
                <a:cubicBezTo>
                  <a:pt x="167" y="20"/>
                  <a:pt x="167" y="20"/>
                  <a:pt x="167" y="20"/>
                </a:cubicBezTo>
                <a:cubicBezTo>
                  <a:pt x="163" y="17"/>
                  <a:pt x="160" y="16"/>
                  <a:pt x="158" y="16"/>
                </a:cubicBezTo>
                <a:cubicBezTo>
                  <a:pt x="158" y="16"/>
                  <a:pt x="158" y="16"/>
                  <a:pt x="158" y="16"/>
                </a:cubicBezTo>
                <a:cubicBezTo>
                  <a:pt x="157" y="16"/>
                  <a:pt x="157" y="16"/>
                  <a:pt x="157" y="17"/>
                </a:cubicBezTo>
                <a:cubicBezTo>
                  <a:pt x="157" y="17"/>
                  <a:pt x="157" y="17"/>
                  <a:pt x="157" y="17"/>
                </a:cubicBezTo>
                <a:cubicBezTo>
                  <a:pt x="156" y="18"/>
                  <a:pt x="155" y="21"/>
                  <a:pt x="155" y="27"/>
                </a:cubicBezTo>
                <a:cubicBezTo>
                  <a:pt x="155" y="27"/>
                  <a:pt x="155" y="27"/>
                  <a:pt x="155" y="27"/>
                </a:cubicBezTo>
                <a:cubicBezTo>
                  <a:pt x="155" y="31"/>
                  <a:pt x="155" y="36"/>
                  <a:pt x="155" y="43"/>
                </a:cubicBezTo>
                <a:cubicBezTo>
                  <a:pt x="155" y="43"/>
                  <a:pt x="155" y="43"/>
                  <a:pt x="155" y="43"/>
                </a:cubicBezTo>
                <a:cubicBezTo>
                  <a:pt x="155" y="47"/>
                  <a:pt x="151" y="51"/>
                  <a:pt x="147" y="51"/>
                </a:cubicBezTo>
                <a:cubicBezTo>
                  <a:pt x="147" y="51"/>
                  <a:pt x="147" y="51"/>
                  <a:pt x="147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19" y="51"/>
                  <a:pt x="16" y="54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169"/>
                  <a:pt x="16" y="169"/>
                  <a:pt x="16" y="169"/>
                </a:cubicBezTo>
                <a:cubicBezTo>
                  <a:pt x="16" y="172"/>
                  <a:pt x="19" y="175"/>
                  <a:pt x="22" y="175"/>
                </a:cubicBezTo>
                <a:cubicBezTo>
                  <a:pt x="22" y="175"/>
                  <a:pt x="22" y="175"/>
                  <a:pt x="22" y="175"/>
                </a:cubicBezTo>
                <a:cubicBezTo>
                  <a:pt x="147" y="175"/>
                  <a:pt x="147" y="175"/>
                  <a:pt x="147" y="175"/>
                </a:cubicBezTo>
                <a:cubicBezTo>
                  <a:pt x="151" y="175"/>
                  <a:pt x="155" y="179"/>
                  <a:pt x="155" y="183"/>
                </a:cubicBezTo>
                <a:cubicBezTo>
                  <a:pt x="155" y="183"/>
                  <a:pt x="155" y="183"/>
                  <a:pt x="155" y="183"/>
                </a:cubicBezTo>
                <a:cubicBezTo>
                  <a:pt x="155" y="190"/>
                  <a:pt x="155" y="196"/>
                  <a:pt x="155" y="200"/>
                </a:cubicBezTo>
                <a:cubicBezTo>
                  <a:pt x="155" y="200"/>
                  <a:pt x="155" y="200"/>
                  <a:pt x="155" y="200"/>
                </a:cubicBezTo>
                <a:cubicBezTo>
                  <a:pt x="155" y="205"/>
                  <a:pt x="156" y="208"/>
                  <a:pt x="157" y="209"/>
                </a:cubicBezTo>
                <a:cubicBezTo>
                  <a:pt x="157" y="209"/>
                  <a:pt x="157" y="209"/>
                  <a:pt x="157" y="209"/>
                </a:cubicBezTo>
                <a:cubicBezTo>
                  <a:pt x="158" y="210"/>
                  <a:pt x="158" y="210"/>
                  <a:pt x="159" y="210"/>
                </a:cubicBezTo>
                <a:cubicBezTo>
                  <a:pt x="159" y="210"/>
                  <a:pt x="159" y="210"/>
                  <a:pt x="159" y="210"/>
                </a:cubicBezTo>
                <a:cubicBezTo>
                  <a:pt x="160" y="210"/>
                  <a:pt x="163" y="209"/>
                  <a:pt x="167" y="207"/>
                </a:cubicBezTo>
                <a:cubicBezTo>
                  <a:pt x="167" y="207"/>
                  <a:pt x="167" y="207"/>
                  <a:pt x="167" y="207"/>
                </a:cubicBezTo>
                <a:cubicBezTo>
                  <a:pt x="179" y="196"/>
                  <a:pt x="260" y="133"/>
                  <a:pt x="271" y="124"/>
                </a:cubicBezTo>
                <a:cubicBezTo>
                  <a:pt x="271" y="124"/>
                  <a:pt x="271" y="124"/>
                  <a:pt x="271" y="124"/>
                </a:cubicBezTo>
                <a:cubicBezTo>
                  <a:pt x="276" y="120"/>
                  <a:pt x="277" y="117"/>
                  <a:pt x="277" y="113"/>
                </a:cubicBezTo>
                <a:cubicBezTo>
                  <a:pt x="277" y="113"/>
                  <a:pt x="277" y="113"/>
                  <a:pt x="277" y="113"/>
                </a:cubicBezTo>
                <a:cubicBezTo>
                  <a:pt x="277" y="109"/>
                  <a:pt x="276" y="107"/>
                  <a:pt x="271" y="103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70" y="102"/>
                  <a:pt x="242" y="79"/>
                  <a:pt x="215" y="58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12" y="55"/>
                  <a:pt x="211" y="50"/>
                  <a:pt x="214" y="47"/>
                </a:cubicBezTo>
                <a:cubicBezTo>
                  <a:pt x="214" y="47"/>
                  <a:pt x="214" y="47"/>
                  <a:pt x="214" y="47"/>
                </a:cubicBezTo>
                <a:cubicBezTo>
                  <a:pt x="216" y="43"/>
                  <a:pt x="221" y="43"/>
                  <a:pt x="225" y="45"/>
                </a:cubicBezTo>
                <a:cubicBezTo>
                  <a:pt x="225" y="45"/>
                  <a:pt x="225" y="45"/>
                  <a:pt x="225" y="45"/>
                </a:cubicBezTo>
                <a:cubicBezTo>
                  <a:pt x="252" y="67"/>
                  <a:pt x="280" y="89"/>
                  <a:pt x="282" y="90"/>
                </a:cubicBezTo>
                <a:cubicBezTo>
                  <a:pt x="282" y="90"/>
                  <a:pt x="282" y="90"/>
                  <a:pt x="282" y="90"/>
                </a:cubicBezTo>
                <a:cubicBezTo>
                  <a:pt x="288" y="96"/>
                  <a:pt x="293" y="104"/>
                  <a:pt x="293" y="113"/>
                </a:cubicBezTo>
                <a:cubicBezTo>
                  <a:pt x="293" y="113"/>
                  <a:pt x="293" y="113"/>
                  <a:pt x="293" y="113"/>
                </a:cubicBezTo>
                <a:cubicBezTo>
                  <a:pt x="293" y="122"/>
                  <a:pt x="288" y="131"/>
                  <a:pt x="282" y="136"/>
                </a:cubicBezTo>
                <a:cubicBezTo>
                  <a:pt x="282" y="136"/>
                  <a:pt x="282" y="136"/>
                  <a:pt x="282" y="136"/>
                </a:cubicBezTo>
                <a:cubicBezTo>
                  <a:pt x="270" y="145"/>
                  <a:pt x="189" y="20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2" y="223"/>
                  <a:pt x="166" y="226"/>
                  <a:pt x="159" y="226"/>
                </a:cubicBezTo>
                <a:cubicBezTo>
                  <a:pt x="159" y="226"/>
                  <a:pt x="159" y="226"/>
                  <a:pt x="159" y="226"/>
                </a:cubicBezTo>
                <a:cubicBezTo>
                  <a:pt x="159" y="226"/>
                  <a:pt x="159" y="226"/>
                  <a:pt x="159" y="226"/>
                </a:cubicBezTo>
                <a:cubicBezTo>
                  <a:pt x="159" y="226"/>
                  <a:pt x="159" y="226"/>
                  <a:pt x="159" y="226"/>
                </a:cubicBezTo>
                <a:cubicBezTo>
                  <a:pt x="153" y="226"/>
                  <a:pt x="147" y="223"/>
                  <a:pt x="144" y="218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06" name="Freeform 24"/>
          <p:cNvSpPr>
            <a:spLocks/>
          </p:cNvSpPr>
          <p:nvPr/>
        </p:nvSpPr>
        <p:spPr bwMode="auto">
          <a:xfrm rot="5400000" flipV="1">
            <a:off x="5814219" y="4645423"/>
            <a:ext cx="487363" cy="321469"/>
          </a:xfrm>
          <a:custGeom>
            <a:avLst/>
            <a:gdLst>
              <a:gd name="T0" fmla="*/ 2147483647 w 293"/>
              <a:gd name="T1" fmla="*/ 2147483647 h 226"/>
              <a:gd name="T2" fmla="*/ 2147483647 w 293"/>
              <a:gd name="T3" fmla="*/ 2147483647 h 226"/>
              <a:gd name="T4" fmla="*/ 2147483647 w 293"/>
              <a:gd name="T5" fmla="*/ 2147483647 h 226"/>
              <a:gd name="T6" fmla="*/ 0 w 293"/>
              <a:gd name="T7" fmla="*/ 2147483647 h 226"/>
              <a:gd name="T8" fmla="*/ 2147483647 w 293"/>
              <a:gd name="T9" fmla="*/ 2147483647 h 226"/>
              <a:gd name="T10" fmla="*/ 2147483647 w 293"/>
              <a:gd name="T11" fmla="*/ 2147483647 h 226"/>
              <a:gd name="T12" fmla="*/ 2147483647 w 293"/>
              <a:gd name="T13" fmla="*/ 2147483647 h 226"/>
              <a:gd name="T14" fmla="*/ 2147483647 w 293"/>
              <a:gd name="T15" fmla="*/ 2147483647 h 226"/>
              <a:gd name="T16" fmla="*/ 2147483647 w 293"/>
              <a:gd name="T17" fmla="*/ 0 h 226"/>
              <a:gd name="T18" fmla="*/ 2147483647 w 293"/>
              <a:gd name="T19" fmla="*/ 2147483647 h 226"/>
              <a:gd name="T20" fmla="*/ 2147483647 w 293"/>
              <a:gd name="T21" fmla="*/ 2147483647 h 226"/>
              <a:gd name="T22" fmla="*/ 2147483647 w 293"/>
              <a:gd name="T23" fmla="*/ 2147483647 h 226"/>
              <a:gd name="T24" fmla="*/ 2147483647 w 293"/>
              <a:gd name="T25" fmla="*/ 2147483647 h 226"/>
              <a:gd name="T26" fmla="*/ 2147483647 w 293"/>
              <a:gd name="T27" fmla="*/ 2147483647 h 226"/>
              <a:gd name="T28" fmla="*/ 2147483647 w 293"/>
              <a:gd name="T29" fmla="*/ 2147483647 h 226"/>
              <a:gd name="T30" fmla="*/ 2147483647 w 293"/>
              <a:gd name="T31" fmla="*/ 2147483647 h 226"/>
              <a:gd name="T32" fmla="*/ 2147483647 w 293"/>
              <a:gd name="T33" fmla="*/ 2147483647 h 226"/>
              <a:gd name="T34" fmla="*/ 2147483647 w 293"/>
              <a:gd name="T35" fmla="*/ 2147483647 h 226"/>
              <a:gd name="T36" fmla="*/ 2147483647 w 293"/>
              <a:gd name="T37" fmla="*/ 2147483647 h 226"/>
              <a:gd name="T38" fmla="*/ 2147483647 w 293"/>
              <a:gd name="T39" fmla="*/ 2147483647 h 226"/>
              <a:gd name="T40" fmla="*/ 2147483647 w 293"/>
              <a:gd name="T41" fmla="*/ 2147483647 h 226"/>
              <a:gd name="T42" fmla="*/ 2147483647 w 293"/>
              <a:gd name="T43" fmla="*/ 2147483647 h 226"/>
              <a:gd name="T44" fmla="*/ 2147483647 w 293"/>
              <a:gd name="T45" fmla="*/ 2147483647 h 226"/>
              <a:gd name="T46" fmla="*/ 2147483647 w 293"/>
              <a:gd name="T47" fmla="*/ 2147483647 h 226"/>
              <a:gd name="T48" fmla="*/ 2147483647 w 293"/>
              <a:gd name="T49" fmla="*/ 2147483647 h 226"/>
              <a:gd name="T50" fmla="*/ 2147483647 w 293"/>
              <a:gd name="T51" fmla="*/ 2147483647 h 226"/>
              <a:gd name="T52" fmla="*/ 2147483647 w 293"/>
              <a:gd name="T53" fmla="*/ 2147483647 h 226"/>
              <a:gd name="T54" fmla="*/ 2147483647 w 293"/>
              <a:gd name="T55" fmla="*/ 2147483647 h 226"/>
              <a:gd name="T56" fmla="*/ 2147483647 w 293"/>
              <a:gd name="T57" fmla="*/ 2147483647 h 226"/>
              <a:gd name="T58" fmla="*/ 2147483647 w 293"/>
              <a:gd name="T59" fmla="*/ 2147483647 h 226"/>
              <a:gd name="T60" fmla="*/ 2147483647 w 293"/>
              <a:gd name="T61" fmla="*/ 2147483647 h 226"/>
              <a:gd name="T62" fmla="*/ 2147483647 w 293"/>
              <a:gd name="T63" fmla="*/ 2147483647 h 226"/>
              <a:gd name="T64" fmla="*/ 2147483647 w 293"/>
              <a:gd name="T65" fmla="*/ 2147483647 h 226"/>
              <a:gd name="T66" fmla="*/ 2147483647 w 293"/>
              <a:gd name="T67" fmla="*/ 2147483647 h 226"/>
              <a:gd name="T68" fmla="*/ 2147483647 w 293"/>
              <a:gd name="T69" fmla="*/ 2147483647 h 226"/>
              <a:gd name="T70" fmla="*/ 2147483647 w 293"/>
              <a:gd name="T71" fmla="*/ 2147483647 h 226"/>
              <a:gd name="T72" fmla="*/ 2147483647 w 293"/>
              <a:gd name="T73" fmla="*/ 2147483647 h 226"/>
              <a:gd name="T74" fmla="*/ 2147483647 w 293"/>
              <a:gd name="T75" fmla="*/ 2147483647 h 226"/>
              <a:gd name="T76" fmla="*/ 2147483647 w 293"/>
              <a:gd name="T77" fmla="*/ 2147483647 h 226"/>
              <a:gd name="T78" fmla="*/ 2147483647 w 293"/>
              <a:gd name="T79" fmla="*/ 2147483647 h 226"/>
              <a:gd name="T80" fmla="*/ 2147483647 w 293"/>
              <a:gd name="T81" fmla="*/ 2147483647 h 226"/>
              <a:gd name="T82" fmla="*/ 2147483647 w 293"/>
              <a:gd name="T83" fmla="*/ 2147483647 h 226"/>
              <a:gd name="T84" fmla="*/ 2147483647 w 293"/>
              <a:gd name="T85" fmla="*/ 2147483647 h 22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3" h="226">
                <a:moveTo>
                  <a:pt x="144" y="218"/>
                </a:moveTo>
                <a:cubicBezTo>
                  <a:pt x="140" y="213"/>
                  <a:pt x="139" y="207"/>
                  <a:pt x="139" y="200"/>
                </a:cubicBezTo>
                <a:cubicBezTo>
                  <a:pt x="139" y="200"/>
                  <a:pt x="139" y="200"/>
                  <a:pt x="139" y="200"/>
                </a:cubicBezTo>
                <a:cubicBezTo>
                  <a:pt x="139" y="197"/>
                  <a:pt x="139" y="194"/>
                  <a:pt x="139" y="191"/>
                </a:cubicBezTo>
                <a:cubicBezTo>
                  <a:pt x="139" y="191"/>
                  <a:pt x="139" y="191"/>
                  <a:pt x="139" y="191"/>
                </a:cubicBezTo>
                <a:cubicBezTo>
                  <a:pt x="22" y="191"/>
                  <a:pt x="22" y="191"/>
                  <a:pt x="22" y="191"/>
                </a:cubicBezTo>
                <a:cubicBezTo>
                  <a:pt x="10" y="191"/>
                  <a:pt x="0" y="181"/>
                  <a:pt x="0" y="169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5"/>
                  <a:pt x="10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39" y="32"/>
                  <a:pt x="139" y="29"/>
                  <a:pt x="139" y="26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39" y="19"/>
                  <a:pt x="140" y="13"/>
                  <a:pt x="143" y="8"/>
                </a:cubicBezTo>
                <a:cubicBezTo>
                  <a:pt x="143" y="8"/>
                  <a:pt x="143" y="8"/>
                  <a:pt x="143" y="8"/>
                </a:cubicBezTo>
                <a:cubicBezTo>
                  <a:pt x="147" y="3"/>
                  <a:pt x="153" y="0"/>
                  <a:pt x="158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65" y="0"/>
                  <a:pt x="171" y="3"/>
                  <a:pt x="176" y="7"/>
                </a:cubicBezTo>
                <a:cubicBezTo>
                  <a:pt x="176" y="7"/>
                  <a:pt x="176" y="7"/>
                  <a:pt x="176" y="7"/>
                </a:cubicBezTo>
                <a:cubicBezTo>
                  <a:pt x="177" y="7"/>
                  <a:pt x="177" y="7"/>
                  <a:pt x="177" y="8"/>
                </a:cubicBezTo>
                <a:cubicBezTo>
                  <a:pt x="177" y="8"/>
                  <a:pt x="177" y="8"/>
                  <a:pt x="177" y="8"/>
                </a:cubicBezTo>
                <a:cubicBezTo>
                  <a:pt x="178" y="8"/>
                  <a:pt x="178" y="8"/>
                  <a:pt x="179" y="9"/>
                </a:cubicBezTo>
                <a:cubicBezTo>
                  <a:pt x="179" y="9"/>
                  <a:pt x="179" y="9"/>
                  <a:pt x="179" y="9"/>
                </a:cubicBezTo>
                <a:cubicBezTo>
                  <a:pt x="180" y="10"/>
                  <a:pt x="182" y="11"/>
                  <a:pt x="184" y="13"/>
                </a:cubicBezTo>
                <a:cubicBezTo>
                  <a:pt x="184" y="13"/>
                  <a:pt x="184" y="13"/>
                  <a:pt x="184" y="13"/>
                </a:cubicBezTo>
                <a:cubicBezTo>
                  <a:pt x="189" y="17"/>
                  <a:pt x="196" y="22"/>
                  <a:pt x="203" y="28"/>
                </a:cubicBezTo>
                <a:cubicBezTo>
                  <a:pt x="203" y="28"/>
                  <a:pt x="203" y="28"/>
                  <a:pt x="203" y="28"/>
                </a:cubicBezTo>
                <a:cubicBezTo>
                  <a:pt x="206" y="31"/>
                  <a:pt x="207" y="36"/>
                  <a:pt x="204" y="39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2" y="43"/>
                  <a:pt x="197" y="43"/>
                  <a:pt x="193" y="40"/>
                </a:cubicBezTo>
                <a:cubicBezTo>
                  <a:pt x="193" y="40"/>
                  <a:pt x="193" y="40"/>
                  <a:pt x="193" y="40"/>
                </a:cubicBezTo>
                <a:cubicBezTo>
                  <a:pt x="179" y="29"/>
                  <a:pt x="168" y="21"/>
                  <a:pt x="167" y="20"/>
                </a:cubicBezTo>
                <a:cubicBezTo>
                  <a:pt x="167" y="20"/>
                  <a:pt x="167" y="20"/>
                  <a:pt x="167" y="20"/>
                </a:cubicBezTo>
                <a:cubicBezTo>
                  <a:pt x="163" y="17"/>
                  <a:pt x="160" y="16"/>
                  <a:pt x="158" y="16"/>
                </a:cubicBezTo>
                <a:cubicBezTo>
                  <a:pt x="158" y="16"/>
                  <a:pt x="158" y="16"/>
                  <a:pt x="158" y="16"/>
                </a:cubicBezTo>
                <a:cubicBezTo>
                  <a:pt x="157" y="16"/>
                  <a:pt x="157" y="16"/>
                  <a:pt x="157" y="17"/>
                </a:cubicBezTo>
                <a:cubicBezTo>
                  <a:pt x="157" y="17"/>
                  <a:pt x="157" y="17"/>
                  <a:pt x="157" y="17"/>
                </a:cubicBezTo>
                <a:cubicBezTo>
                  <a:pt x="156" y="18"/>
                  <a:pt x="155" y="21"/>
                  <a:pt x="155" y="27"/>
                </a:cubicBezTo>
                <a:cubicBezTo>
                  <a:pt x="155" y="27"/>
                  <a:pt x="155" y="27"/>
                  <a:pt x="155" y="27"/>
                </a:cubicBezTo>
                <a:cubicBezTo>
                  <a:pt x="155" y="31"/>
                  <a:pt x="155" y="36"/>
                  <a:pt x="155" y="43"/>
                </a:cubicBezTo>
                <a:cubicBezTo>
                  <a:pt x="155" y="43"/>
                  <a:pt x="155" y="43"/>
                  <a:pt x="155" y="43"/>
                </a:cubicBezTo>
                <a:cubicBezTo>
                  <a:pt x="155" y="47"/>
                  <a:pt x="151" y="51"/>
                  <a:pt x="147" y="51"/>
                </a:cubicBezTo>
                <a:cubicBezTo>
                  <a:pt x="147" y="51"/>
                  <a:pt x="147" y="51"/>
                  <a:pt x="147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19" y="51"/>
                  <a:pt x="16" y="54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169"/>
                  <a:pt x="16" y="169"/>
                  <a:pt x="16" y="169"/>
                </a:cubicBezTo>
                <a:cubicBezTo>
                  <a:pt x="16" y="172"/>
                  <a:pt x="19" y="175"/>
                  <a:pt x="22" y="175"/>
                </a:cubicBezTo>
                <a:cubicBezTo>
                  <a:pt x="22" y="175"/>
                  <a:pt x="22" y="175"/>
                  <a:pt x="22" y="175"/>
                </a:cubicBezTo>
                <a:cubicBezTo>
                  <a:pt x="147" y="175"/>
                  <a:pt x="147" y="175"/>
                  <a:pt x="147" y="175"/>
                </a:cubicBezTo>
                <a:cubicBezTo>
                  <a:pt x="151" y="175"/>
                  <a:pt x="155" y="179"/>
                  <a:pt x="155" y="183"/>
                </a:cubicBezTo>
                <a:cubicBezTo>
                  <a:pt x="155" y="183"/>
                  <a:pt x="155" y="183"/>
                  <a:pt x="155" y="183"/>
                </a:cubicBezTo>
                <a:cubicBezTo>
                  <a:pt x="155" y="190"/>
                  <a:pt x="155" y="196"/>
                  <a:pt x="155" y="200"/>
                </a:cubicBezTo>
                <a:cubicBezTo>
                  <a:pt x="155" y="200"/>
                  <a:pt x="155" y="200"/>
                  <a:pt x="155" y="200"/>
                </a:cubicBezTo>
                <a:cubicBezTo>
                  <a:pt x="155" y="205"/>
                  <a:pt x="156" y="208"/>
                  <a:pt x="157" y="209"/>
                </a:cubicBezTo>
                <a:cubicBezTo>
                  <a:pt x="157" y="209"/>
                  <a:pt x="157" y="209"/>
                  <a:pt x="157" y="209"/>
                </a:cubicBezTo>
                <a:cubicBezTo>
                  <a:pt x="158" y="210"/>
                  <a:pt x="158" y="210"/>
                  <a:pt x="159" y="210"/>
                </a:cubicBezTo>
                <a:cubicBezTo>
                  <a:pt x="159" y="210"/>
                  <a:pt x="159" y="210"/>
                  <a:pt x="159" y="210"/>
                </a:cubicBezTo>
                <a:cubicBezTo>
                  <a:pt x="160" y="210"/>
                  <a:pt x="163" y="209"/>
                  <a:pt x="167" y="207"/>
                </a:cubicBezTo>
                <a:cubicBezTo>
                  <a:pt x="167" y="207"/>
                  <a:pt x="167" y="207"/>
                  <a:pt x="167" y="207"/>
                </a:cubicBezTo>
                <a:cubicBezTo>
                  <a:pt x="179" y="196"/>
                  <a:pt x="260" y="133"/>
                  <a:pt x="271" y="124"/>
                </a:cubicBezTo>
                <a:cubicBezTo>
                  <a:pt x="271" y="124"/>
                  <a:pt x="271" y="124"/>
                  <a:pt x="271" y="124"/>
                </a:cubicBezTo>
                <a:cubicBezTo>
                  <a:pt x="276" y="120"/>
                  <a:pt x="277" y="117"/>
                  <a:pt x="277" y="113"/>
                </a:cubicBezTo>
                <a:cubicBezTo>
                  <a:pt x="277" y="113"/>
                  <a:pt x="277" y="113"/>
                  <a:pt x="277" y="113"/>
                </a:cubicBezTo>
                <a:cubicBezTo>
                  <a:pt x="277" y="109"/>
                  <a:pt x="276" y="107"/>
                  <a:pt x="271" y="103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70" y="102"/>
                  <a:pt x="242" y="79"/>
                  <a:pt x="215" y="58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12" y="55"/>
                  <a:pt x="211" y="50"/>
                  <a:pt x="214" y="47"/>
                </a:cubicBezTo>
                <a:cubicBezTo>
                  <a:pt x="214" y="47"/>
                  <a:pt x="214" y="47"/>
                  <a:pt x="214" y="47"/>
                </a:cubicBezTo>
                <a:cubicBezTo>
                  <a:pt x="216" y="43"/>
                  <a:pt x="221" y="43"/>
                  <a:pt x="225" y="45"/>
                </a:cubicBezTo>
                <a:cubicBezTo>
                  <a:pt x="225" y="45"/>
                  <a:pt x="225" y="45"/>
                  <a:pt x="225" y="45"/>
                </a:cubicBezTo>
                <a:cubicBezTo>
                  <a:pt x="252" y="67"/>
                  <a:pt x="280" y="89"/>
                  <a:pt x="282" y="90"/>
                </a:cubicBezTo>
                <a:cubicBezTo>
                  <a:pt x="282" y="90"/>
                  <a:pt x="282" y="90"/>
                  <a:pt x="282" y="90"/>
                </a:cubicBezTo>
                <a:cubicBezTo>
                  <a:pt x="288" y="96"/>
                  <a:pt x="293" y="104"/>
                  <a:pt x="293" y="113"/>
                </a:cubicBezTo>
                <a:cubicBezTo>
                  <a:pt x="293" y="113"/>
                  <a:pt x="293" y="113"/>
                  <a:pt x="293" y="113"/>
                </a:cubicBezTo>
                <a:cubicBezTo>
                  <a:pt x="293" y="122"/>
                  <a:pt x="288" y="131"/>
                  <a:pt x="282" y="136"/>
                </a:cubicBezTo>
                <a:cubicBezTo>
                  <a:pt x="282" y="136"/>
                  <a:pt x="282" y="136"/>
                  <a:pt x="282" y="136"/>
                </a:cubicBezTo>
                <a:cubicBezTo>
                  <a:pt x="270" y="145"/>
                  <a:pt x="189" y="20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2" y="223"/>
                  <a:pt x="166" y="226"/>
                  <a:pt x="159" y="226"/>
                </a:cubicBezTo>
                <a:cubicBezTo>
                  <a:pt x="159" y="226"/>
                  <a:pt x="159" y="226"/>
                  <a:pt x="159" y="226"/>
                </a:cubicBezTo>
                <a:cubicBezTo>
                  <a:pt x="159" y="226"/>
                  <a:pt x="159" y="226"/>
                  <a:pt x="159" y="226"/>
                </a:cubicBezTo>
                <a:cubicBezTo>
                  <a:pt x="159" y="226"/>
                  <a:pt x="159" y="226"/>
                  <a:pt x="159" y="226"/>
                </a:cubicBezTo>
                <a:cubicBezTo>
                  <a:pt x="153" y="226"/>
                  <a:pt x="147" y="223"/>
                  <a:pt x="144" y="218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6807" name="Picture 1" descr="OmaLogo200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2372" y="1239838"/>
            <a:ext cx="90368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7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eBook Production&amp;quot;&quot;/&gt;&lt;property id=&quot;20307&quot; value=&quot;352&quot;/&gt;&lt;/object&gt;&lt;object type=&quot;3&quot; unique_id=&quot;10005&quot;&gt;&lt;property id=&quot;20148&quot; value=&quot;5&quot;/&gt;&lt;property id=&quot;20300&quot; value=&quot;Slide 2 - &amp;quot;Slides 1-9: Production Standards and Guidelines&amp;#x0D;&amp;#x0A;Slides 10-20: eBook Template&amp;quot;&quot;/&gt;&lt;property id=&quot;20307&quot; value=&quot;353&quot;/&gt;&lt;/object&gt;&lt;object type=&quot;3&quot; unique_id=&quot;10006&quot;&gt;&lt;property id=&quot;20148&quot; value=&quot;5&quot;/&gt;&lt;property id=&quot;20300&quot; value=&quot;Slide 3 - &amp;quot;eBook Production&amp;amp;#x09;&amp;quot;&quot;/&gt;&lt;property id=&quot;20307&quot; value=&quot;343&quot;/&gt;&lt;/object&gt;&lt;object type=&quot;3&quot; unique_id=&quot;10007&quot;&gt;&lt;property id=&quot;20148&quot; value=&quot;5&quot;/&gt;&lt;property id=&quot;20300&quot; value=&quot;Slide 4 - &amp;quot;eBook Production 1/2&amp;amp;#x09;&amp;quot;&quot;/&gt;&lt;property id=&quot;20307&quot; value=&quot;344&quot;/&gt;&lt;/object&gt;&lt;object type=&quot;3&quot; unique_id=&quot;10008&quot;&gt;&lt;property id=&quot;20148&quot; value=&quot;5&quot;/&gt;&lt;property id=&quot;20300&quot; value=&quot;Slide 5 - &amp;quot;eBook Production 2/2&amp;amp;#x09;&amp;quot;&quot;/&gt;&lt;property id=&quot;20307&quot; value=&quot;359&quot;/&gt;&lt;/object&gt;&lt;object type=&quot;3&quot; unique_id=&quot;10009&quot;&gt;&lt;property id=&quot;20148&quot; value=&quot;5&quot;/&gt;&lt;property id=&quot;20300&quot; value=&quot;Slide 6 - &amp;quot;Standards and Guidelines for eBook Creation&amp;quot;&quot;/&gt;&lt;property id=&quot;20307&quot; value=&quot;345&quot;/&gt;&lt;/object&gt;&lt;object type=&quot;3&quot; unique_id=&quot;10010&quot;&gt;&lt;property id=&quot;20148&quot; value=&quot;5&quot;/&gt;&lt;property id=&quot;20300&quot; value=&quot;Slide 7 - &amp;quot;Standards and Guidelines for eBook Creation&amp;quot;&quot;/&gt;&lt;property id=&quot;20307&quot; value=&quot;346&quot;/&gt;&lt;/object&gt;&lt;object type=&quot;3&quot; unique_id=&quot;10011&quot;&gt;&lt;property id=&quot;20148&quot; value=&quot;5&quot;/&gt;&lt;property id=&quot;20300&quot; value=&quot;Slide 8 - &amp;quot;Standards and Guidelines for eBook Creation&amp;quot;&quot;/&gt;&lt;property id=&quot;20307&quot; value=&quot;347&quot;/&gt;&lt;/object&gt;&lt;object type=&quot;3&quot; unique_id=&quot;10012&quot;&gt;&lt;property id=&quot;20148&quot; value=&quot;5&quot;/&gt;&lt;property id=&quot;20300&quot; value=&quot;Slide 9 - &amp;quot;Standards and Guidelines for eBook Creation&amp;quot;&quot;/&gt;&lt;property id=&quot;20307&quot; value=&quot;348&quot;/&gt;&lt;/object&gt;&lt;object type=&quot;3&quot; unique_id=&quot;10013&quot;&gt;&lt;property id=&quot;20148&quot; value=&quot;5&quot;/&gt;&lt;property id=&quot;20300&quot; value=&quot;Slide 10 - &amp;quot;Standards and Guidelines for eBook Creation&amp;quot;&quot;/&gt;&lt;property id=&quot;20307&quot; value=&quot;349&quot;/&gt;&lt;/object&gt;&lt;object type=&quot;3&quot; unique_id=&quot;10014&quot;&gt;&lt;property id=&quot;20148&quot; value=&quot;5&quot;/&gt;&lt;property id=&quot;20300&quot; value=&quot;Slide 11 - &amp;quot;Production Team Expectations&amp;quot;&quot;/&gt;&lt;property id=&quot;20307&quot; value=&quot;350&quot;/&gt;&lt;/object&gt;&lt;object type=&quot;3&quot; unique_id=&quot;10015&quot;&gt;&lt;property id=&quot;20148&quot; value=&quot;5&quot;/&gt;&lt;property id=&quot;20300&quot; value=&quot;Slide 12 - &amp;quot;Resources&amp;quot;&quot;/&gt;&lt;property id=&quot;20307&quot; value=&quot;351&quot;/&gt;&lt;/object&gt;&lt;object type=&quot;3&quot; unique_id=&quot;10016&quot;&gt;&lt;property id=&quot;20148&quot; value=&quot;5&quot;/&gt;&lt;property id=&quot;20300&quot; value=&quot;Slide 13 - &amp;quot;Title of the eBook&amp;#x0D;&amp;#x0A;This is the Subtitle&amp;quot;&quot;/&gt;&lt;property id=&quot;20307&quot; value=&quot;333&quot;/&gt;&lt;/object&gt;&lt;object type=&quot;3&quot; unique_id=&quot;10017&quot;&gt;&lt;property id=&quot;20148&quot; value=&quot;5&quot;/&gt;&lt;property id=&quot;20300&quot; value=&quot;Slide 14 - &amp;quot;Objectives Slide&amp;quot;&quot;/&gt;&lt;property id=&quot;20307&quot; value=&quot;337&quot;/&gt;&lt;/object&gt;&lt;object type=&quot;3&quot; unique_id=&quot;10018&quot;&gt;&lt;property id=&quot;20148&quot; value=&quot;5&quot;/&gt;&lt;property id=&quot;20300&quot; value=&quot;Slide 15 - &amp;quot;Business Example (optional)&amp;quot;&quot;/&gt;&lt;property id=&quot;20307&quot; value=&quot;339&quot;/&gt;&lt;/object&gt;&lt;object type=&quot;3&quot; unique_id=&quot;10019&quot;&gt;&lt;property id=&quot;20148&quot; value=&quot;5&quot;/&gt;&lt;property id=&quot;20300&quot; value=&quot;Slide 16 - &amp;quot;Agenda&amp;quot;&quot;/&gt;&lt;property id=&quot;20307&quot; value=&quot;340&quot;/&gt;&lt;/object&gt;&lt;object type=&quot;3&quot; unique_id=&quot;10020&quot;&gt;&lt;property id=&quot;20148&quot; value=&quot;5&quot;/&gt;&lt;property id=&quot;20300&quot; value=&quot;Slide 17 - &amp;quot;Insert page title&amp;#x0D;&amp;#x0A;Subtitle &amp;quot;&quot;/&gt;&lt;property id=&quot;20307&quot; value=&quot;325&quot;/&gt;&lt;/object&gt;&lt;object type=&quot;3&quot; unique_id=&quot;10021&quot;&gt;&lt;property id=&quot;20148&quot; value=&quot;5&quot;/&gt;&lt;property id=&quot;20300&quot; value=&quot;Slide 18 - &amp;quot;Images 1/4&amp;quot;&quot;/&gt;&lt;property id=&quot;20307&quot; value=&quot;286&quot;/&gt;&lt;/object&gt;&lt;object type=&quot;3&quot; unique_id=&quot;10022&quot;&gt;&lt;property id=&quot;20148&quot; value=&quot;5&quot;/&gt;&lt;property id=&quot;20300&quot; value=&quot;Slide 19 - &amp;quot;Images 2/4&amp;quot;&quot;/&gt;&lt;property id=&quot;20307&quot; value=&quot;285&quot;/&gt;&lt;/object&gt;&lt;object type=&quot;3&quot; unique_id=&quot;10023&quot;&gt;&lt;property id=&quot;20148&quot; value=&quot;5&quot;/&gt;&lt;property id=&quot;20300&quot; value=&quot;Slide 20 - &amp;quot;Images 3/4&amp;quot;&quot;/&gt;&lt;property id=&quot;20307&quot; value=&quot;291&quot;/&gt;&lt;/object&gt;&lt;object type=&quot;3&quot; unique_id=&quot;10024&quot;&gt;&lt;property id=&quot;20148&quot; value=&quot;5&quot;/&gt;&lt;property id=&quot;20300&quot; value=&quot;Slide 21 - &amp;quot;Images 4/4&amp;quot;&quot;/&gt;&lt;property id=&quot;20307&quot; value=&quot;287&quot;/&gt;&lt;/object&gt;&lt;object type=&quot;3&quot; unique_id=&quot;10025&quot;&gt;&lt;property id=&quot;20148&quot; value=&quot;5&quot;/&gt;&lt;property id=&quot;20300&quot; value=&quot;Slide 22 - &amp;quot;Animations (optional)&amp;quot;&quot;/&gt;&lt;property id=&quot;20307&quot; value=&quot;341&quot;/&gt;&lt;/object&gt;&lt;object type=&quot;3&quot; unique_id=&quot;10026&quot;&gt;&lt;property id=&quot;20148&quot; value=&quot;5&quot;/&gt;&lt;property id=&quot;20300&quot; value=&quot;Slide 23 - &amp;quot;Animation: New Text  Appear (optional)&amp;quot;&quot;/&gt;&lt;property id=&quot;20307&quot; value=&quot;356&quot;/&gt;&lt;/object&gt;&lt;object type=&quot;3&quot; unique_id=&quot;10027&quot;&gt;&lt;property id=&quot;20148&quot; value=&quot;5&quot;/&gt;&lt;property id=&quot;20300&quot; value=&quot;Slide 24 - &amp;quot;Check Your Understanding (Quiz Question Example)&amp;quot;&quot;/&gt;&lt;property id=&quot;20307&quot; value=&quot;358&quot;/&gt;&lt;/object&gt;&lt;object type=&quot;3&quot; unique_id=&quot;10028&quot;&gt;&lt;property id=&quot;20148&quot; value=&quot;5&quot;/&gt;&lt;property id=&quot;20300&quot; value=&quot;Slide 25 - &amp;quot;Divider page&amp;quot;&quot;/&gt;&lt;property id=&quot;20307&quot; value=&quot;282&quot;/&gt;&lt;/object&gt;&lt;object type=&quot;3&quot; unique_id=&quot;10029&quot;&gt;&lt;property id=&quot;20148&quot; value=&quot;5&quot;/&gt;&lt;property id=&quot;20300&quot; value=&quot;Slide 26 - &amp;quot;Demo 1 (Placeholder Slide)&amp;quot;&quot;/&gt;&lt;property id=&quot;20307&quot; value=&quot;354&quot;/&gt;&lt;/object&gt;&lt;object type=&quot;3&quot; unique_id=&quot;10030&quot;&gt;&lt;property id=&quot;20148&quot; value=&quot;5&quot;/&gt;&lt;property id=&quot;20300&quot; value=&quot;Slide 27 - &amp;quot;Lesson Summary&amp;quot;&quot;/&gt;&lt;property id=&quot;20307&quot; value=&quot;360&quot;/&gt;&lt;/object&gt;&lt;object type=&quot;3&quot; unique_id=&quot;10031&quot;&gt;&lt;property id=&quot;20148&quot; value=&quot;5&quot;/&gt;&lt;property id=&quot;20300&quot; value=&quot;Slide 28 - &amp;quot;Related Information (optional)&amp;quot;&quot;/&gt;&lt;property id=&quot;20307&quot; value=&quot;361&quot;/&gt;&lt;/object&gt;&lt;object type=&quot;3&quot; unique_id=&quot;10032&quot;&gt;&lt;property id=&quot;20148&quot; value=&quot;5&quot;/&gt;&lt;property id=&quot;20300&quot; value=&quot;Slide 29 - &amp;quot;Thank You!&amp;quot;&quot;/&gt;&lt;property id=&quot;20307&quot; value=&quot;310&quot;/&gt;&lt;/object&gt;&lt;/object&gt;&lt;/object&gt;&lt;/database&gt;"/>
  <p:tag name="ARTICULATE_PROJECT_OPEN" val="0"/>
</p:tagLst>
</file>

<file path=ppt/theme/theme1.xml><?xml version="1.0" encoding="utf-8"?>
<a:theme xmlns:a="http://schemas.openxmlformats.org/drawingml/2006/main" name="SAP_2011_v1.0">
  <a:themeElements>
    <a:clrScheme name="SAP_Colors2011">
      <a:dk1>
        <a:srgbClr val="000000"/>
      </a:dk1>
      <a:lt1>
        <a:srgbClr val="FFFFFF"/>
      </a:lt1>
      <a:dk2>
        <a:srgbClr val="008FCC"/>
      </a:dk2>
      <a:lt2>
        <a:srgbClr val="CCCCCC"/>
      </a:lt2>
      <a:accent1>
        <a:srgbClr val="F0AB00"/>
      </a:accent1>
      <a:accent2>
        <a:srgbClr val="666666"/>
      </a:accent2>
      <a:accent3>
        <a:srgbClr val="226CA9"/>
      </a:accent3>
      <a:accent4>
        <a:srgbClr val="8AB54E"/>
      </a:accent4>
      <a:accent5>
        <a:srgbClr val="D4652D"/>
      </a:accent5>
      <a:accent6>
        <a:srgbClr val="6B2982"/>
      </a:accent6>
      <a:hlink>
        <a:srgbClr val="666666"/>
      </a:hlink>
      <a:folHlink>
        <a:srgbClr val="CCCCCC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6350" algn="ctr">
          <a:noFill/>
          <a:miter lim="800000"/>
          <a:headEnd/>
          <a:tailEnd/>
        </a:ln>
      </a:spPr>
      <a:bodyPr lIns="90000" tIns="72000" rIns="90000" bIns="72000" rtlCol="0" anchor="ctr"/>
      <a:lstStyle>
        <a:defPPr marR="0" algn="ctr" defTabSz="91440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tabLst/>
          <a:defRPr kumimoji="0" b="0" i="0" u="none" strike="noStrike" kern="0" cap="none" spc="0" normalizeH="0" baseline="0" noProof="0" dirty="0" smtClean="0">
            <a:ln>
              <a:noFill/>
            </a:ln>
            <a:effectLst/>
            <a:uLnTx/>
            <a:uFillTx/>
            <a:ea typeface="Arial Unicode MS" pitchFamily="34" charset="-128"/>
            <a:cs typeface="Arial Unicode MS" pitchFamily="34" charset="-128"/>
          </a:defRPr>
        </a:defPPr>
      </a:lst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fontAlgn="base"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defRPr sz="1800" kern="0" dirty="0" smtClean="0">
            <a:ea typeface="Arial Unicode MS" pitchFamily="34" charset="-128"/>
            <a:cs typeface="Arial Unicode MS" pitchFamily="34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AP_Colors2011">
      <a:dk1>
        <a:srgbClr val="000000"/>
      </a:dk1>
      <a:lt1>
        <a:srgbClr val="FFFFFF"/>
      </a:lt1>
      <a:dk2>
        <a:srgbClr val="00AFE3"/>
      </a:dk2>
      <a:lt2>
        <a:srgbClr val="CCCCCC"/>
      </a:lt2>
      <a:accent1>
        <a:srgbClr val="FDB913"/>
      </a:accent1>
      <a:accent2>
        <a:srgbClr val="626366"/>
      </a:accent2>
      <a:accent3>
        <a:srgbClr val="0082C9"/>
      </a:accent3>
      <a:accent4>
        <a:srgbClr val="4BBE44"/>
      </a:accent4>
      <a:accent5>
        <a:srgbClr val="B1D249"/>
      </a:accent5>
      <a:accent6>
        <a:srgbClr val="80298F"/>
      </a:accent6>
      <a:hlink>
        <a:srgbClr val="04357B"/>
      </a:hlink>
      <a:folHlink>
        <a:srgbClr val="999999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AP_Colors2011">
      <a:dk1>
        <a:srgbClr val="000000"/>
      </a:dk1>
      <a:lt1>
        <a:srgbClr val="FFFFFF"/>
      </a:lt1>
      <a:dk2>
        <a:srgbClr val="00AFE3"/>
      </a:dk2>
      <a:lt2>
        <a:srgbClr val="CCCCCC"/>
      </a:lt2>
      <a:accent1>
        <a:srgbClr val="FDB913"/>
      </a:accent1>
      <a:accent2>
        <a:srgbClr val="626366"/>
      </a:accent2>
      <a:accent3>
        <a:srgbClr val="0082C9"/>
      </a:accent3>
      <a:accent4>
        <a:srgbClr val="4BBE44"/>
      </a:accent4>
      <a:accent5>
        <a:srgbClr val="B1D249"/>
      </a:accent5>
      <a:accent6>
        <a:srgbClr val="80298F"/>
      </a:accent6>
      <a:hlink>
        <a:srgbClr val="04357B"/>
      </a:hlink>
      <a:folHlink>
        <a:srgbClr val="999999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SAP_2011_v1.0</Template>
  <TotalTime>0</TotalTime>
  <Words>953</Words>
  <Application>Microsoft Office PowerPoint</Application>
  <PresentationFormat>Bildschirmpräsentation (4:3)</PresentationFormat>
  <Paragraphs>227</Paragraphs>
  <Slides>22</Slides>
  <Notes>7</Notes>
  <HiddenSlides>1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SAP_2011_v1.0</vt:lpstr>
      <vt:lpstr>Run Connected</vt:lpstr>
      <vt:lpstr>PowerPoint-Präsentation</vt:lpstr>
      <vt:lpstr>PowerPoint-Präsentation</vt:lpstr>
      <vt:lpstr>Hollywood or Reality?</vt:lpstr>
      <vt:lpstr>Mobile Information Factories</vt:lpstr>
      <vt:lpstr>PowerPoint-Präsentation</vt:lpstr>
      <vt:lpstr>PowerPoint-Präsentation</vt:lpstr>
      <vt:lpstr>What is Driving This Change?</vt:lpstr>
      <vt:lpstr>Standards Accelerating Widespread Adoption</vt:lpstr>
      <vt:lpstr>PowerPoint-Präsentation</vt:lpstr>
      <vt:lpstr>Business apps: Fastest growing app category on App Store </vt:lpstr>
      <vt:lpstr>Big Data Characteristics Big Data is not new and can be solved because of emerging affordable solutions</vt:lpstr>
      <vt:lpstr>Data Never Sleeps</vt:lpstr>
      <vt:lpstr>Big Data is Deluging</vt:lpstr>
      <vt:lpstr>M2M Data Problem</vt:lpstr>
      <vt:lpstr>Simplifying the Internet of Things</vt:lpstr>
      <vt:lpstr>Why SAP ?</vt:lpstr>
      <vt:lpstr>Analyst rank SAP as LEADER in Enterprise Mobility</vt:lpstr>
      <vt:lpstr>M2M Application</vt:lpstr>
      <vt:lpstr>IoT – Creating Business Value</vt:lpstr>
      <vt:lpstr>IoT – Opportunities for all of us</vt:lpstr>
      <vt:lpstr>PowerPoint-Präsentation</vt:lpstr>
    </vt:vector>
  </TitlesOfParts>
  <Company>SAP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Presentation Title</dc:title>
  <dc:creator>d019534</dc:creator>
  <cp:lastModifiedBy>admin</cp:lastModifiedBy>
  <cp:revision>283</cp:revision>
  <dcterms:created xsi:type="dcterms:W3CDTF">2011-01-18T10:17:19Z</dcterms:created>
  <dcterms:modified xsi:type="dcterms:W3CDTF">2013-05-06T06:53:55Z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797593714</vt:i4>
  </property>
  <property fmtid="{D5CDD505-2E9C-101B-9397-08002B2CF9AE}" pid="3" name="_NewReviewCycle">
    <vt:lpwstr/>
  </property>
  <property fmtid="{D5CDD505-2E9C-101B-9397-08002B2CF9AE}" pid="4" name="_EmailSubject">
    <vt:lpwstr>ACTION: E-Learning Production</vt:lpwstr>
  </property>
  <property fmtid="{D5CDD505-2E9C-101B-9397-08002B2CF9AE}" pid="5" name="_AuthorEmail">
    <vt:lpwstr>jim.jaquet@sap.com</vt:lpwstr>
  </property>
  <property fmtid="{D5CDD505-2E9C-101B-9397-08002B2CF9AE}" pid="6" name="_AuthorEmailDisplayName">
    <vt:lpwstr>Jaquet, Jim</vt:lpwstr>
  </property>
  <property fmtid="{D5CDD505-2E9C-101B-9397-08002B2CF9AE}" pid="7" name="_PreviousAdHocReviewCycleID">
    <vt:i4>565756075</vt:i4>
  </property>
  <property fmtid="{D5CDD505-2E9C-101B-9397-08002B2CF9AE}" pid="8" name="ArticulateUseProject">
    <vt:lpwstr>1</vt:lpwstr>
  </property>
  <property fmtid="{D5CDD505-2E9C-101B-9397-08002B2CF9AE}" pid="9" name="ArticulatePath">
    <vt:lpwstr>ebook_Template_Inbox_April_2011</vt:lpwstr>
  </property>
  <property fmtid="{D5CDD505-2E9C-101B-9397-08002B2CF9AE}" pid="10" name="ArticulateGUID">
    <vt:lpwstr>43C136B0-BE71-451E-9700-926D1C7A2982</vt:lpwstr>
  </property>
  <property fmtid="{D5CDD505-2E9C-101B-9397-08002B2CF9AE}" pid="11" name="ArticulateProjectFull">
    <vt:lpwstr>\\dwdfkps\KPS\070_KTP_Dev\Prod_Serv\E_Media_Postprod\2_eBook_Production\01_Templates_2013\01_eBook_Template_Jan_2013_incl_instruction.ppta</vt:lpwstr>
  </property>
</Properties>
</file>