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306" r:id="rId2"/>
    <p:sldId id="279" r:id="rId3"/>
    <p:sldId id="285" r:id="rId4"/>
    <p:sldId id="311" r:id="rId5"/>
    <p:sldId id="318" r:id="rId6"/>
    <p:sldId id="312" r:id="rId7"/>
    <p:sldId id="313" r:id="rId8"/>
    <p:sldId id="314" r:id="rId9"/>
    <p:sldId id="315" r:id="rId10"/>
    <p:sldId id="317" r:id="rId11"/>
    <p:sldId id="316" r:id="rId12"/>
    <p:sldId id="286" r:id="rId13"/>
  </p:sldIdLst>
  <p:sldSz cx="9144000" cy="6858000" type="screen4x3"/>
  <p:notesSz cx="7099300" cy="10234613"/>
  <p:embeddedFontLst>
    <p:embeddedFont>
      <p:font typeface="Tele-GroteskUlt" charset="0"/>
      <p:regular r:id="rId16"/>
    </p:embeddedFont>
    <p:embeddedFont>
      <p:font typeface="Gulim" pitchFamily="34" charset="-127"/>
      <p:regular r:id="rId17"/>
    </p:embeddedFont>
    <p:embeddedFont>
      <p:font typeface="Tele-GroteskHal" charset="0"/>
      <p:regular r:id="rId18"/>
    </p:embeddedFont>
    <p:embeddedFont>
      <p:font typeface="TeleGrotesk Headline Ultra" charset="0"/>
      <p:bold r:id="rId19"/>
    </p:embeddedFont>
    <p:embeddedFont>
      <p:font typeface="MS PGothic" pitchFamily="34" charset="-128"/>
      <p:regular r:id="rId20"/>
    </p:embeddedFont>
    <p:embeddedFont>
      <p:font typeface="Tele-GroteskFet" charset="0"/>
      <p:bold r:id="rId21"/>
    </p:embeddedFont>
    <p:embeddedFont>
      <p:font typeface="Tele-GroteskNor" charset="0"/>
      <p:regular r:id="rId22"/>
    </p:embeddedFont>
  </p:embeddedFontLst>
  <p:custDataLst>
    <p:tags r:id="rId23"/>
  </p:custDataLst>
  <p:defaultTextStyle>
    <a:defPPr>
      <a:defRPr lang="de-DE"/>
    </a:defPPr>
    <a:lvl1pPr algn="l" defTabSz="457200" rtl="0" fontAlgn="base">
      <a:lnSpc>
        <a:spcPts val="1800"/>
      </a:lnSpc>
      <a:spcBef>
        <a:spcPct val="25000"/>
      </a:spcBef>
      <a:spcAft>
        <a:spcPct val="0"/>
      </a:spcAft>
      <a:buClr>
        <a:schemeClr val="tx2"/>
      </a:buClr>
      <a:buFont typeface="Wingdings" pitchFamily="2" charset="2"/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1pPr>
    <a:lvl2pPr marL="457200" algn="l" defTabSz="457200" rtl="0" fontAlgn="base">
      <a:lnSpc>
        <a:spcPts val="1800"/>
      </a:lnSpc>
      <a:spcBef>
        <a:spcPct val="25000"/>
      </a:spcBef>
      <a:spcAft>
        <a:spcPct val="0"/>
      </a:spcAft>
      <a:buClr>
        <a:schemeClr val="tx2"/>
      </a:buClr>
      <a:buFont typeface="Wingdings" pitchFamily="2" charset="2"/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2pPr>
    <a:lvl3pPr marL="914400" algn="l" defTabSz="457200" rtl="0" fontAlgn="base">
      <a:lnSpc>
        <a:spcPts val="1800"/>
      </a:lnSpc>
      <a:spcBef>
        <a:spcPct val="25000"/>
      </a:spcBef>
      <a:spcAft>
        <a:spcPct val="0"/>
      </a:spcAft>
      <a:buClr>
        <a:schemeClr val="tx2"/>
      </a:buClr>
      <a:buFont typeface="Wingdings" pitchFamily="2" charset="2"/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3pPr>
    <a:lvl4pPr marL="1371600" algn="l" defTabSz="457200" rtl="0" fontAlgn="base">
      <a:lnSpc>
        <a:spcPts val="1800"/>
      </a:lnSpc>
      <a:spcBef>
        <a:spcPct val="25000"/>
      </a:spcBef>
      <a:spcAft>
        <a:spcPct val="0"/>
      </a:spcAft>
      <a:buClr>
        <a:schemeClr val="tx2"/>
      </a:buClr>
      <a:buFont typeface="Wingdings" pitchFamily="2" charset="2"/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4pPr>
    <a:lvl5pPr marL="1828800" algn="l" defTabSz="457200" rtl="0" fontAlgn="base">
      <a:lnSpc>
        <a:spcPts val="1800"/>
      </a:lnSpc>
      <a:spcBef>
        <a:spcPct val="25000"/>
      </a:spcBef>
      <a:spcAft>
        <a:spcPct val="0"/>
      </a:spcAft>
      <a:buClr>
        <a:schemeClr val="tx2"/>
      </a:buClr>
      <a:buFont typeface="Wingdings" pitchFamily="2" charset="2"/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ele-GroteskFe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29E"/>
    <a:srgbClr val="427BAB"/>
    <a:srgbClr val="9F4C97"/>
    <a:srgbClr val="368F9A"/>
    <a:srgbClr val="64B9E4"/>
    <a:srgbClr val="EDA95A"/>
    <a:srgbClr val="FDD167"/>
    <a:srgbClr val="BA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8" autoAdjust="0"/>
    <p:restoredTop sz="87300" autoAdjust="0"/>
  </p:normalViewPr>
  <p:slideViewPr>
    <p:cSldViewPr snapToGrid="0" snapToObjects="1">
      <p:cViewPr>
        <p:scale>
          <a:sx n="100" d="100"/>
          <a:sy n="100" d="100"/>
        </p:scale>
        <p:origin x="-1752" y="-372"/>
      </p:cViewPr>
      <p:guideLst>
        <p:guide orient="horz" pos="210"/>
        <p:guide orient="horz" pos="710"/>
        <p:guide orient="horz" pos="1117"/>
        <p:guide orient="horz" pos="829"/>
        <p:guide orient="horz" pos="3634"/>
        <p:guide orient="horz" pos="3816"/>
        <p:guide orient="horz" pos="4124"/>
        <p:guide orient="horz" pos="4004"/>
        <p:guide pos="2922"/>
        <p:guide pos="201"/>
        <p:guide pos="5556"/>
        <p:guide pos="2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408" y="-96"/>
      </p:cViewPr>
      <p:guideLst>
        <p:guide orient="horz" pos="3224"/>
        <p:guide pos="309"/>
        <p:guide pos="4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314950" y="9647238"/>
            <a:ext cx="1150938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01.10.2012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492125" y="9647238"/>
            <a:ext cx="4679950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608763" y="9647238"/>
            <a:ext cx="490537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82F80CB-B977-45A9-A5EA-35F00B08C4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grpSp>
        <p:nvGrpSpPr>
          <p:cNvPr id="86021" name="Gruppieren 31"/>
          <p:cNvGrpSpPr>
            <a:grpSpLocks noChangeAspect="1"/>
          </p:cNvGrpSpPr>
          <p:nvPr/>
        </p:nvGrpSpPr>
        <p:grpSpPr bwMode="auto">
          <a:xfrm>
            <a:off x="490538" y="169863"/>
            <a:ext cx="6118225" cy="266700"/>
            <a:chOff x="321317" y="6153149"/>
            <a:chExt cx="8498833" cy="371475"/>
          </a:xfrm>
        </p:grpSpPr>
        <p:sp>
          <p:nvSpPr>
            <p:cNvPr id="33" name="Freeform 9"/>
            <p:cNvSpPr>
              <a:spLocks noChangeAspect="1" noEditPoints="1"/>
            </p:cNvSpPr>
            <p:nvPr userDrawn="1"/>
          </p:nvSpPr>
          <p:spPr bwMode="auto">
            <a:xfrm>
              <a:off x="7307384" y="6310141"/>
              <a:ext cx="1512766" cy="12161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793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59518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ags" Target="../tags/tag23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77838" y="1012825"/>
            <a:ext cx="6113462" cy="4586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82600" y="5765800"/>
            <a:ext cx="6127750" cy="37433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314950" y="9647238"/>
            <a:ext cx="1150938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01.10.2012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gray">
          <a:xfrm>
            <a:off x="492125" y="9647238"/>
            <a:ext cx="4679950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gray">
          <a:xfrm>
            <a:off x="6608763" y="9647238"/>
            <a:ext cx="490537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ED1188D-4CCF-4D25-9BE3-A81F7B1126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46087" name="Picture 10" descr="TSY_Logo_3c_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538" y="169863"/>
            <a:ext cx="18494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4818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41288" indent="-141288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322263" indent="-179388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501650" indent="-177800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695325" indent="-192088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889000" indent="-192088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sz="10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4013" indent="-354013">
              <a:buClr>
                <a:srgbClr val="E50077"/>
              </a:buClr>
              <a:buFont typeface="Wingdings" pitchFamily="2" charset="2"/>
              <a:buNone/>
            </a:pPr>
            <a:endParaRPr lang="de-DE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TSY_Logo_3c_n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137275"/>
            <a:ext cx="2774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04800" y="1773238"/>
            <a:ext cx="8496300" cy="1655762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TITELMASTERFORMAT DURCH KLICKEN BEARBEITEN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04800" y="3676650"/>
            <a:ext cx="8496300" cy="328613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Tuesday, April 30, 2013</a:t>
            </a:r>
            <a:endParaRPr lang="en-US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– Markus Lindemann - GCC Embedded Machine 2 Machine Solutions –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10CA-1197-4B3F-9E91-B661195346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773238"/>
            <a:ext cx="4171950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773238"/>
            <a:ext cx="4171950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April 30, 2013</a:t>
            </a:r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12BE-6E35-42C9-89CE-1DCC6BE1C04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773238"/>
            <a:ext cx="8496300" cy="42846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Tuesday, April 30, 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557E-1816-4B76-B1C3-E017FD3D34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April 30, 2013</a:t>
            </a:r>
            <a:endParaRPr lang="en-US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DBEA-264E-458D-90F4-573402FB9A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0" hidden="1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304800" y="333375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304800" y="1773238"/>
            <a:ext cx="849630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 bwMode="gray">
          <a:xfrm>
            <a:off x="6804025" y="6357938"/>
            <a:ext cx="18002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 dirty="0" smtClean="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en-US" dirty="0"/>
              <a:t>Tuesday, April 30,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 bwMode="gray">
          <a:xfrm>
            <a:off x="2557463" y="6357938"/>
            <a:ext cx="4102100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 bwMode="gray">
          <a:xfrm>
            <a:off x="8540750" y="6357938"/>
            <a:ext cx="2889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fld id="{CE146CF1-8116-401A-AB6B-38CACBAD94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3080" name="Picture 55" descr="TSY_Logo_3c_p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19088" y="6346825"/>
            <a:ext cx="20034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.v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notesSlide" Target="../notesSlides/notesSlide10.xml"/><Relationship Id="rId26" Type="http://schemas.openxmlformats.org/officeDocument/2006/relationships/hyperlink" Target="http://www.sap.de/" TargetMode="External"/><Relationship Id="rId3" Type="http://schemas.openxmlformats.org/officeDocument/2006/relationships/tags" Target="../tags/tag107.xml"/><Relationship Id="rId21" Type="http://schemas.openxmlformats.org/officeDocument/2006/relationships/image" Target="../media/image42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slideLayout" Target="../slideLayouts/slideLayout4.xml"/><Relationship Id="rId25" Type="http://schemas.openxmlformats.org/officeDocument/2006/relationships/image" Target="../media/image46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image" Target="../media/image41.jpe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45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44.jpeg"/><Relationship Id="rId28" Type="http://schemas.openxmlformats.org/officeDocument/2006/relationships/image" Target="../media/image47.png"/><Relationship Id="rId10" Type="http://schemas.openxmlformats.org/officeDocument/2006/relationships/tags" Target="../tags/tag114.xml"/><Relationship Id="rId19" Type="http://schemas.openxmlformats.org/officeDocument/2006/relationships/image" Target="../media/image1.emf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43.wmf"/><Relationship Id="rId27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tags" Target="../tags/tag162.xml"/><Relationship Id="rId47" Type="http://schemas.openxmlformats.org/officeDocument/2006/relationships/image" Target="../media/image48.png"/><Relationship Id="rId50" Type="http://schemas.openxmlformats.org/officeDocument/2006/relationships/hyperlink" Target="http://www.carolinabarcode.com/images/BarcodeScanner/HandHeldBarcodeScanner.jpg" TargetMode="External"/><Relationship Id="rId55" Type="http://schemas.openxmlformats.org/officeDocument/2006/relationships/image" Target="../media/image53.jpe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image" Target="../media/image1.emf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tags" Target="../tags/tag161.xml"/><Relationship Id="rId54" Type="http://schemas.openxmlformats.org/officeDocument/2006/relationships/image" Target="../media/image52.jpe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notesSlide" Target="../notesSlides/notesSlide11.xml"/><Relationship Id="rId53" Type="http://schemas.openxmlformats.org/officeDocument/2006/relationships/image" Target="../media/image51.jpe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49" Type="http://schemas.openxmlformats.org/officeDocument/2006/relationships/image" Target="../media/image49.jpe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slideLayout" Target="../slideLayouts/slideLayout4.xml"/><Relationship Id="rId52" Type="http://schemas.openxmlformats.org/officeDocument/2006/relationships/hyperlink" Target="http://www.google.de/imgres?imgurl=http://www.manager-magazin.de/img/0,1020,469535,00.jpg&amp;imgrefurl=http://www.manager-magazin.de/koepfe/unternehmerarchiv/0,2828,grossbild-469535-356006,00.html&amp;usg=__XnKENOyTLJ7obDHDCbvBrF0l0BA=&amp;h=303&amp;w=420&amp;sz=22&amp;hl=de&amp;start=7&amp;sig2=klqHsIEQITht62bSkPC2Iw&amp;itbs=1&amp;tbnid=H9fSKPIefoJAYM:&amp;tbnh=90&amp;tbnw=125&amp;prev=/images?q=schmitz+cargobull&amp;hl=de&amp;gbv=2&amp;tbs=isch:1&amp;ei=ULvOS5OHIaKqmwOMtr05" TargetMode="Externa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tags" Target="../tags/tag163.xml"/><Relationship Id="rId48" Type="http://schemas.openxmlformats.org/officeDocument/2006/relationships/hyperlink" Target="http://www.google.de/imgres?imgurl=http://nordic.zetes.com/files/fil_5080.JPG&amp;imgrefurl=http://nordic.zetes.com/en/fiches/corporate/media-centre/case-studies/sdf.cfm&amp;usg=__baJFtBAIloK4Z0aUPxJDp8oJ5tA=&amp;h=319&amp;w=500&amp;sz=78&amp;hl=de&amp;start=14&amp;sig2=dhQ-lnbE2bT0jURoxyuTDg&amp;itbs=1&amp;tbnid=A4Yg7kUD1kyxJM:&amp;tbnh=83&amp;tbnw=130&amp;prev=/images?q=cross+docking&amp;hl=de&amp;sa=N&amp;gbv=2&amp;ndsp=18&amp;tbs=isch:1&amp;ei=gxPPS5TKD5H0mQPLk8Q_" TargetMode="External"/><Relationship Id="rId56" Type="http://schemas.openxmlformats.org/officeDocument/2006/relationships/image" Target="../media/image9.png"/><Relationship Id="rId8" Type="http://schemas.openxmlformats.org/officeDocument/2006/relationships/tags" Target="../tags/tag128.xml"/><Relationship Id="rId51" Type="http://schemas.openxmlformats.org/officeDocument/2006/relationships/image" Target="../media/image50.jpeg"/><Relationship Id="rId3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hyperlink" Target="mailto:j.hollenhorst@telekom.de" TargetMode="Externa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p.de/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3.png"/><Relationship Id="rId5" Type="http://schemas.openxmlformats.org/officeDocument/2006/relationships/tags" Target="../tags/tag41.xml"/><Relationship Id="rId10" Type="http://schemas.openxmlformats.org/officeDocument/2006/relationships/image" Target="../media/image12.jpeg"/><Relationship Id="rId4" Type="http://schemas.openxmlformats.org/officeDocument/2006/relationships/tags" Target="../tags/tag40.xml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16.png"/><Relationship Id="rId50" Type="http://schemas.openxmlformats.org/officeDocument/2006/relationships/image" Target="../media/image19.png"/><Relationship Id="rId55" Type="http://schemas.openxmlformats.org/officeDocument/2006/relationships/image" Target="../media/image23.jpeg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41" Type="http://schemas.openxmlformats.org/officeDocument/2006/relationships/tags" Target="../tags/tag82.xml"/><Relationship Id="rId54" Type="http://schemas.openxmlformats.org/officeDocument/2006/relationships/hyperlink" Target="http://www.hamburg-port-authority.de/" TargetMode="External"/><Relationship Id="rId62" Type="http://schemas.openxmlformats.org/officeDocument/2006/relationships/image" Target="../media/image30.jpe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image" Target="../media/image14.jpeg"/><Relationship Id="rId53" Type="http://schemas.openxmlformats.org/officeDocument/2006/relationships/image" Target="../media/image22.png"/><Relationship Id="rId58" Type="http://schemas.openxmlformats.org/officeDocument/2006/relationships/image" Target="../media/image26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image" Target="../media/image18.png"/><Relationship Id="rId57" Type="http://schemas.openxmlformats.org/officeDocument/2006/relationships/image" Target="../media/image25.jpeg"/><Relationship Id="rId61" Type="http://schemas.openxmlformats.org/officeDocument/2006/relationships/image" Target="../media/image29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image" Target="../media/image1.emf"/><Relationship Id="rId52" Type="http://schemas.openxmlformats.org/officeDocument/2006/relationships/image" Target="../media/image21.png"/><Relationship Id="rId60" Type="http://schemas.openxmlformats.org/officeDocument/2006/relationships/image" Target="../media/image28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notesSlide" Target="../notesSlides/notesSlide5.xml"/><Relationship Id="rId48" Type="http://schemas.openxmlformats.org/officeDocument/2006/relationships/image" Target="../media/image17.png"/><Relationship Id="rId56" Type="http://schemas.openxmlformats.org/officeDocument/2006/relationships/image" Target="../media/image24.jpeg"/><Relationship Id="rId8" Type="http://schemas.openxmlformats.org/officeDocument/2006/relationships/tags" Target="../tags/tag49.xml"/><Relationship Id="rId51" Type="http://schemas.openxmlformats.org/officeDocument/2006/relationships/image" Target="../media/image20.png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image" Target="../media/image15.jpeg"/><Relationship Id="rId5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1.jpe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32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.emf"/><Relationship Id="rId2" Type="http://schemas.openxmlformats.org/officeDocument/2006/relationships/tags" Target="../tags/tag86.xml"/><Relationship Id="rId16" Type="http://schemas.openxmlformats.org/officeDocument/2006/relationships/image" Target="../media/image35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89.xml"/><Relationship Id="rId15" Type="http://schemas.openxmlformats.org/officeDocument/2006/relationships/image" Target="../media/image34.png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6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8.png"/><Relationship Id="rId5" Type="http://schemas.openxmlformats.org/officeDocument/2006/relationships/tags" Target="../tags/tag98.xml"/><Relationship Id="rId10" Type="http://schemas.openxmlformats.org/officeDocument/2006/relationships/image" Target="../media/image37.png"/><Relationship Id="rId4" Type="http://schemas.openxmlformats.org/officeDocument/2006/relationships/tags" Target="../tags/tag97.xml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4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39.png"/><Relationship Id="rId5" Type="http://schemas.openxmlformats.org/officeDocument/2006/relationships/tags" Target="../tags/tag103.xml"/><Relationship Id="rId10" Type="http://schemas.openxmlformats.org/officeDocument/2006/relationships/image" Target="../media/image7.jpeg"/><Relationship Id="rId4" Type="http://schemas.openxmlformats.org/officeDocument/2006/relationships/tags" Target="../tags/tag102.xm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gray">
          <a:xfrm>
            <a:off x="0" y="-1588"/>
            <a:ext cx="9144000" cy="686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26" name="Object 2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Object 2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7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el 3"/>
          <p:cNvSpPr>
            <a:spLocks/>
          </p:cNvSpPr>
          <p:nvPr>
            <p:custDataLst>
              <p:tags r:id="rId4"/>
            </p:custDataLst>
          </p:nvPr>
        </p:nvSpPr>
        <p:spPr bwMode="invGray">
          <a:xfrm>
            <a:off x="339725" y="4402138"/>
            <a:ext cx="8510588" cy="2144712"/>
          </a:xfrm>
          <a:prstGeom prst="rect">
            <a:avLst/>
          </a:prstGeom>
          <a:solidFill>
            <a:srgbClr val="E20074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>
              <a:lnSpc>
                <a:spcPts val="4000"/>
              </a:lnSpc>
              <a:spcBef>
                <a:spcPct val="0"/>
              </a:spcBef>
              <a:buClrTx/>
              <a:buFontTx/>
              <a:buNone/>
            </a:pPr>
            <a:endParaRPr lang="de-DE" sz="4000">
              <a:solidFill>
                <a:schemeClr val="tx2"/>
              </a:solidFill>
              <a:latin typeface="Tele-GroteskUlt" pitchFamily="2" charset="0"/>
            </a:endParaRPr>
          </a:p>
        </p:txBody>
      </p:sp>
      <p:sp>
        <p:nvSpPr>
          <p:cNvPr id="1030" name="Titel 3"/>
          <p:cNvSpPr>
            <a:spLocks/>
          </p:cNvSpPr>
          <p:nvPr>
            <p:custDataLst>
              <p:tags r:id="rId5"/>
            </p:custDataLst>
          </p:nvPr>
        </p:nvSpPr>
        <p:spPr bwMode="invGray">
          <a:xfrm>
            <a:off x="330200" y="3340100"/>
            <a:ext cx="8186738" cy="3189288"/>
          </a:xfrm>
          <a:prstGeom prst="rect">
            <a:avLst/>
          </a:prstGeom>
          <a:solidFill>
            <a:srgbClr val="E20074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>
              <a:lnSpc>
                <a:spcPts val="4000"/>
              </a:lnSpc>
              <a:spcBef>
                <a:spcPct val="0"/>
              </a:spcBef>
              <a:buClrTx/>
              <a:buFontTx/>
              <a:buNone/>
            </a:pPr>
            <a:endParaRPr lang="de-DE" sz="4000">
              <a:solidFill>
                <a:schemeClr val="tx2"/>
              </a:solidFill>
              <a:latin typeface="Tele-GroteskUlt" pitchFamily="2" charset="0"/>
            </a:endParaRPr>
          </a:p>
        </p:txBody>
      </p:sp>
      <p:sp>
        <p:nvSpPr>
          <p:cNvPr id="21" name="Titelplatzhalter 1"/>
          <p:cNvSpPr txBox="1">
            <a:spLocks/>
          </p:cNvSpPr>
          <p:nvPr>
            <p:custDataLst>
              <p:tags r:id="rId6"/>
            </p:custDataLst>
          </p:nvPr>
        </p:nvSpPr>
        <p:spPr bwMode="ltGray">
          <a:xfrm>
            <a:off x="330200" y="3608388"/>
            <a:ext cx="7737475" cy="2921000"/>
          </a:xfrm>
          <a:prstGeom prst="rect">
            <a:avLst/>
          </a:prstGeom>
          <a:solidFill>
            <a:srgbClr val="E20074"/>
          </a:solidFill>
          <a:ln w="9525">
            <a:noFill/>
            <a:miter lim="800000"/>
            <a:headEnd/>
            <a:tailEnd/>
          </a:ln>
        </p:spPr>
        <p:txBody>
          <a:bodyPr lIns="144000" tIns="0" rIns="0" bIns="0"/>
          <a:lstStyle>
            <a:lvl1pPr>
              <a:defRPr sz="40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de-DE" dirty="0">
              <a:latin typeface="Tele-GroteskUlt" pitchFamily="2" charset="0"/>
              <a:ea typeface="+mj-ea"/>
              <a:cs typeface="TeleGrotesk Headline Ultra"/>
            </a:endParaRPr>
          </a:p>
        </p:txBody>
      </p:sp>
      <p:sp>
        <p:nvSpPr>
          <p:cNvPr id="1032" name="Titelplatzhalter 1"/>
          <p:cNvSpPr txBox="1">
            <a:spLocks/>
          </p:cNvSpPr>
          <p:nvPr>
            <p:custDataLst>
              <p:tags r:id="rId7"/>
            </p:custDataLst>
          </p:nvPr>
        </p:nvSpPr>
        <p:spPr bwMode="white">
          <a:xfrm>
            <a:off x="330200" y="3608388"/>
            <a:ext cx="77374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sz="3200" dirty="0"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rPr>
              <a:t>SMART PORT LOGISTICS – CLOUD SERVICES </a:t>
            </a:r>
            <a:r>
              <a:rPr lang="de-DE" sz="3200"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rPr>
              <a:t>FOR </a:t>
            </a:r>
            <a:r>
              <a:rPr lang="de-DE" sz="3200" smtClean="0"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rPr>
              <a:t>A SMART </a:t>
            </a:r>
            <a:r>
              <a:rPr lang="de-DE" sz="3200" dirty="0"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rPr>
              <a:t>APPROACH CONTROL WITHIN HAMBURG HARBOUR</a:t>
            </a:r>
          </a:p>
        </p:txBody>
      </p:sp>
      <p:sp>
        <p:nvSpPr>
          <p:cNvPr id="1033" name="Textplatzhalter 2"/>
          <p:cNvSpPr txBox="1">
            <a:spLocks/>
          </p:cNvSpPr>
          <p:nvPr>
            <p:custDataLst>
              <p:tags r:id="rId8"/>
            </p:custDataLst>
          </p:nvPr>
        </p:nvSpPr>
        <p:spPr bwMode="white">
          <a:xfrm>
            <a:off x="479425" y="4943475"/>
            <a:ext cx="75882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DE" sz="2400">
                <a:latin typeface="Tele-GroteskNor" pitchFamily="2" charset="0"/>
              </a:rPr>
              <a:t>Markus Lindemann, GCC Embedded &amp; M2M Solutions</a:t>
            </a:r>
          </a:p>
        </p:txBody>
      </p:sp>
      <p:pic>
        <p:nvPicPr>
          <p:cNvPr id="1034" name="Picture 13" descr="TSY_Logo_3c_n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/>
          <a:srcRect/>
          <a:stretch>
            <a:fillRect/>
          </a:stretch>
        </p:blipFill>
        <p:spPr bwMode="black">
          <a:xfrm>
            <a:off x="495300" y="5959475"/>
            <a:ext cx="2774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093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02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smtClean="0">
                <a:cs typeface="TeleGrotesk Headline Ultra" pitchFamily="2" charset="0"/>
              </a:rPr>
              <a:t>SMART PORT LOGISTICS</a:t>
            </a:r>
            <a:br>
              <a:rPr smtClean="0">
                <a:cs typeface="TeleGrotesk Headline Ultra" pitchFamily="2" charset="0"/>
              </a:rPr>
            </a:br>
            <a:r>
              <a:rPr smtClean="0">
                <a:latin typeface="Tele-GroteskNor" pitchFamily="2" charset="0"/>
                <a:cs typeface="Tele-GroteskNor" pitchFamily="2" charset="0"/>
              </a:rPr>
              <a:t>FIELD TRIAL PARTICIPANTS</a:t>
            </a:r>
            <a:r>
              <a:rPr lang="en-US" smtClean="0">
                <a:cs typeface="TeleGrotesk Headline Ultra" pitchFamily="2" charset="0"/>
              </a:rPr>
              <a:t/>
            </a:r>
            <a:br>
              <a:rPr lang="en-US" smtClean="0">
                <a:cs typeface="TeleGrotesk Headline Ultra" pitchFamily="2" charset="0"/>
              </a:rPr>
            </a:br>
            <a:endParaRPr lang="en-US" smtClean="0">
              <a:latin typeface="Tele-GroteskNor" pitchFamily="2" charset="0"/>
              <a:cs typeface="TeleGrotesk Headline Ultra" pitchFamily="2" charset="0"/>
            </a:endParaRPr>
          </a:p>
        </p:txBody>
      </p:sp>
      <p:grpSp>
        <p:nvGrpSpPr>
          <p:cNvPr id="18439" name="Group 10"/>
          <p:cNvGrpSpPr>
            <a:grpSpLocks/>
          </p:cNvGrpSpPr>
          <p:nvPr/>
        </p:nvGrpSpPr>
        <p:grpSpPr bwMode="auto">
          <a:xfrm>
            <a:off x="1174750" y="1760538"/>
            <a:ext cx="6337300" cy="4248150"/>
            <a:chOff x="884" y="935"/>
            <a:chExt cx="3992" cy="2676"/>
          </a:xfrm>
        </p:grpSpPr>
        <p:sp>
          <p:nvSpPr>
            <p:cNvPr id="18453" name="Oval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610" y="1298"/>
              <a:ext cx="2540" cy="1950"/>
            </a:xfrm>
            <a:prstGeom prst="ellipse">
              <a:avLst/>
            </a:prstGeom>
            <a:gradFill rotWithShape="1">
              <a:gsLst>
                <a:gs pos="0">
                  <a:srgbClr val="F6A8D1"/>
                </a:gs>
                <a:gs pos="39999">
                  <a:srgbClr val="EF39A1"/>
                </a:gs>
                <a:gs pos="41000">
                  <a:srgbClr val="E20074"/>
                </a:gs>
                <a:gs pos="100000">
                  <a:srgbClr val="A80058"/>
                </a:gs>
              </a:gsLst>
              <a:lin ang="5400000" scaled="1"/>
            </a:gradFill>
            <a:ln w="6350" algn="ctr">
              <a:solidFill>
                <a:srgbClr val="A80058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/>
              <a:r>
                <a:rPr lang="de-DE" sz="3200"/>
                <a:t>Smart Port</a:t>
              </a:r>
            </a:p>
            <a:p>
              <a:pPr algn="ctr"/>
              <a:r>
                <a:rPr lang="de-DE" sz="3200"/>
                <a:t>Logistics</a:t>
              </a:r>
            </a:p>
          </p:txBody>
        </p:sp>
        <p:sp>
          <p:nvSpPr>
            <p:cNvPr id="18454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290" y="935"/>
              <a:ext cx="1180" cy="635"/>
            </a:xfrm>
            <a:prstGeom prst="ellipse">
              <a:avLst/>
            </a:prstGeom>
            <a:solidFill>
              <a:schemeClr val="bg1"/>
            </a:solidFill>
            <a:ln w="1270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/>
              <a:endParaRPr lang="en-US" sz="1600"/>
            </a:p>
          </p:txBody>
        </p:sp>
        <p:sp>
          <p:nvSpPr>
            <p:cNvPr id="18455" name="Oval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290" y="2976"/>
              <a:ext cx="1180" cy="635"/>
            </a:xfrm>
            <a:prstGeom prst="ellipse">
              <a:avLst/>
            </a:prstGeom>
            <a:solidFill>
              <a:schemeClr val="bg1"/>
            </a:solidFill>
            <a:ln w="1270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/>
              <a:endParaRPr lang="en-US" sz="1600"/>
            </a:p>
          </p:txBody>
        </p:sp>
        <p:sp>
          <p:nvSpPr>
            <p:cNvPr id="18456" name="Oval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696" y="1480"/>
              <a:ext cx="1180" cy="635"/>
            </a:xfrm>
            <a:prstGeom prst="ellipse">
              <a:avLst/>
            </a:prstGeom>
            <a:solidFill>
              <a:schemeClr val="bg1"/>
            </a:solidFill>
            <a:ln w="1270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/>
              <a:endParaRPr lang="en-US" sz="1600"/>
            </a:p>
          </p:txBody>
        </p:sp>
        <p:sp>
          <p:nvSpPr>
            <p:cNvPr id="18457" name="Oval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696" y="2432"/>
              <a:ext cx="1180" cy="635"/>
            </a:xfrm>
            <a:prstGeom prst="ellipse">
              <a:avLst/>
            </a:prstGeom>
            <a:solidFill>
              <a:schemeClr val="bg1"/>
            </a:solidFill>
            <a:ln w="1270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/>
              <a:endParaRPr lang="en-US" sz="1600"/>
            </a:p>
          </p:txBody>
        </p:sp>
        <p:sp>
          <p:nvSpPr>
            <p:cNvPr id="18458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884" y="1480"/>
              <a:ext cx="1180" cy="635"/>
            </a:xfrm>
            <a:prstGeom prst="ellipse">
              <a:avLst/>
            </a:prstGeom>
            <a:solidFill>
              <a:schemeClr val="bg1"/>
            </a:solidFill>
            <a:ln w="1270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/>
              <a:endParaRPr lang="en-US" sz="1600"/>
            </a:p>
          </p:txBody>
        </p:sp>
        <p:sp>
          <p:nvSpPr>
            <p:cNvPr id="18459" name="Oval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884" y="2432"/>
              <a:ext cx="1180" cy="635"/>
            </a:xfrm>
            <a:prstGeom prst="ellipse">
              <a:avLst/>
            </a:prstGeom>
            <a:solidFill>
              <a:schemeClr val="bg1"/>
            </a:solidFill>
            <a:ln w="1270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/>
              <a:endParaRPr lang="en-US" sz="1600"/>
            </a:p>
          </p:txBody>
        </p:sp>
        <p:sp>
          <p:nvSpPr>
            <p:cNvPr id="18460" name="Oval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3696" y="2432"/>
              <a:ext cx="1180" cy="635"/>
            </a:xfrm>
            <a:prstGeom prst="ellipse">
              <a:avLst/>
            </a:prstGeom>
            <a:gradFill rotWithShape="1">
              <a:gsLst>
                <a:gs pos="0">
                  <a:srgbClr val="F5F5F5"/>
                </a:gs>
                <a:gs pos="39999">
                  <a:srgbClr val="DCDCDC"/>
                </a:gs>
                <a:gs pos="41000">
                  <a:srgbClr val="BEBEBE"/>
                </a:gs>
                <a:gs pos="100000">
                  <a:srgbClr val="7D7D7D"/>
                </a:gs>
              </a:gsLst>
              <a:lin ang="5400000" scaled="1"/>
            </a:gradFill>
            <a:ln w="6350" algn="ctr">
              <a:solidFill>
                <a:srgbClr val="A3A3A3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/>
              <a:r>
                <a:rPr lang="de-DE" sz="1600">
                  <a:cs typeface="Times New Roman" pitchFamily="18" charset="0"/>
                </a:rPr>
                <a:t>Traffic Data</a:t>
              </a:r>
            </a:p>
          </p:txBody>
        </p:sp>
      </p:grpSp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20"/>
          <a:srcRect r="146" b="504"/>
          <a:stretch>
            <a:fillRect/>
          </a:stretch>
        </p:blipFill>
        <p:spPr bwMode="auto">
          <a:xfrm>
            <a:off x="231775" y="2203450"/>
            <a:ext cx="12620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5675" y="2265363"/>
            <a:ext cx="160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4" descr="TSY_PPT_Label_neu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/>
          <a:srcRect t="-4539" r="71606" b="1210"/>
          <a:stretch>
            <a:fillRect/>
          </a:stretch>
        </p:blipFill>
        <p:spPr bwMode="gray">
          <a:xfrm>
            <a:off x="220663" y="5143500"/>
            <a:ext cx="21875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http://i82.servimg.com/u/f82/13/52/73/06/logo1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321425" y="2032000"/>
            <a:ext cx="2165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" descr="http://www.grundschulewehdel.de/images/10_glomb1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24763" y="2876550"/>
            <a:ext cx="11779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518400" y="4830763"/>
            <a:ext cx="10652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408363" y="1762125"/>
            <a:ext cx="1873250" cy="1008063"/>
          </a:xfrm>
          <a:prstGeom prst="ellipse">
            <a:avLst/>
          </a:prstGeom>
          <a:gradFill rotWithShape="1">
            <a:gsLst>
              <a:gs pos="0">
                <a:srgbClr val="F5F5F5"/>
              </a:gs>
              <a:gs pos="39999">
                <a:srgbClr val="DCDCDC"/>
              </a:gs>
              <a:gs pos="41000">
                <a:srgbClr val="BEBEBE"/>
              </a:gs>
              <a:gs pos="100000">
                <a:srgbClr val="7D7D7D"/>
              </a:gs>
            </a:gsLst>
            <a:lin ang="5400000" scaled="1"/>
          </a:gradFill>
          <a:ln w="6350" algn="ctr">
            <a:solidFill>
              <a:srgbClr val="A3A3A3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de-DE" sz="1600">
                <a:cs typeface="Times New Roman" pitchFamily="18" charset="0"/>
              </a:rPr>
              <a:t>Parking Space Provider</a:t>
            </a:r>
          </a:p>
        </p:txBody>
      </p:sp>
      <p:sp>
        <p:nvSpPr>
          <p:cNvPr id="18447" name="Oval 1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408363" y="5011738"/>
            <a:ext cx="1873250" cy="1008062"/>
          </a:xfrm>
          <a:prstGeom prst="ellipse">
            <a:avLst/>
          </a:prstGeom>
          <a:gradFill rotWithShape="1">
            <a:gsLst>
              <a:gs pos="0">
                <a:srgbClr val="F5F5F5"/>
              </a:gs>
              <a:gs pos="39999">
                <a:srgbClr val="DCDCDC"/>
              </a:gs>
              <a:gs pos="41000">
                <a:srgbClr val="BEBEBE"/>
              </a:gs>
              <a:gs pos="100000">
                <a:srgbClr val="7D7D7D"/>
              </a:gs>
            </a:gsLst>
            <a:lin ang="5400000" scaled="1"/>
          </a:gradFill>
          <a:ln w="6350" algn="ctr">
            <a:solidFill>
              <a:srgbClr val="A3A3A3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de-DE" sz="1600">
                <a:cs typeface="Times New Roman" pitchFamily="18" charset="0"/>
              </a:rPr>
              <a:t>Business Web Cloud Service Provider</a:t>
            </a:r>
          </a:p>
        </p:txBody>
      </p:sp>
      <p:sp>
        <p:nvSpPr>
          <p:cNvPr id="18448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640388" y="2627313"/>
            <a:ext cx="1873250" cy="1008062"/>
          </a:xfrm>
          <a:prstGeom prst="ellipse">
            <a:avLst/>
          </a:prstGeom>
          <a:gradFill rotWithShape="1">
            <a:gsLst>
              <a:gs pos="0">
                <a:srgbClr val="F5F5F5"/>
              </a:gs>
              <a:gs pos="39999">
                <a:srgbClr val="DCDCDC"/>
              </a:gs>
              <a:gs pos="41000">
                <a:srgbClr val="BEBEBE"/>
              </a:gs>
              <a:gs pos="100000">
                <a:srgbClr val="7D7D7D"/>
              </a:gs>
            </a:gsLst>
            <a:lin ang="5400000" scaled="1"/>
          </a:gradFill>
          <a:ln w="6350" algn="ctr">
            <a:solidFill>
              <a:srgbClr val="A3A3A3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de-DE" sz="1600">
                <a:cs typeface="Times New Roman" pitchFamily="18" charset="0"/>
              </a:rPr>
              <a:t>Freight Forwarder</a:t>
            </a:r>
          </a:p>
        </p:txBody>
      </p:sp>
      <p:sp>
        <p:nvSpPr>
          <p:cNvPr id="18449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76338" y="2627313"/>
            <a:ext cx="1873250" cy="1008062"/>
          </a:xfrm>
          <a:prstGeom prst="ellipse">
            <a:avLst/>
          </a:prstGeom>
          <a:gradFill rotWithShape="1">
            <a:gsLst>
              <a:gs pos="0">
                <a:srgbClr val="F5F5F5"/>
              </a:gs>
              <a:gs pos="39999">
                <a:srgbClr val="DCDCDC"/>
              </a:gs>
              <a:gs pos="41000">
                <a:srgbClr val="BEBEBE"/>
              </a:gs>
              <a:gs pos="100000">
                <a:srgbClr val="7D7D7D"/>
              </a:gs>
            </a:gsLst>
            <a:lin ang="5400000" scaled="1"/>
          </a:gradFill>
          <a:ln w="6350" algn="ctr">
            <a:solidFill>
              <a:srgbClr val="A3A3A3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de-DE" sz="1600">
                <a:cs typeface="Times New Roman" pitchFamily="18" charset="0"/>
              </a:rPr>
              <a:t>Port Road Management</a:t>
            </a:r>
          </a:p>
        </p:txBody>
      </p:sp>
      <p:sp>
        <p:nvSpPr>
          <p:cNvPr id="18450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176338" y="4138613"/>
            <a:ext cx="1873250" cy="1008062"/>
          </a:xfrm>
          <a:prstGeom prst="ellipse">
            <a:avLst/>
          </a:prstGeom>
          <a:gradFill rotWithShape="1">
            <a:gsLst>
              <a:gs pos="0">
                <a:srgbClr val="F5F5F5"/>
              </a:gs>
              <a:gs pos="39999">
                <a:srgbClr val="DCDCDC"/>
              </a:gs>
              <a:gs pos="41000">
                <a:srgbClr val="BEBEBE"/>
              </a:gs>
              <a:gs pos="100000">
                <a:srgbClr val="7D7D7D"/>
              </a:gs>
            </a:gsLst>
            <a:lin ang="5400000" scaled="1"/>
          </a:gradFill>
          <a:ln w="6350" algn="ctr">
            <a:solidFill>
              <a:srgbClr val="A3A3A3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de-DE" sz="1600">
                <a:cs typeface="Times New Roman" pitchFamily="18" charset="0"/>
              </a:rPr>
              <a:t>Telematic One Cloud Service Provider</a:t>
            </a:r>
          </a:p>
        </p:txBody>
      </p:sp>
      <p:pic>
        <p:nvPicPr>
          <p:cNvPr id="18451" name="Picture 2" descr="SAP Logo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230813" y="5819775"/>
            <a:ext cx="720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430588" y="1347788"/>
            <a:ext cx="17700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04025" y="6357938"/>
            <a:ext cx="18002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3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357938"/>
            <a:ext cx="4102100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0" y="6357938"/>
            <a:ext cx="2889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1093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02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sz="2800" smtClean="0">
                <a:cs typeface="TeleGrotesk Headline Ultra" pitchFamily="2" charset="0"/>
              </a:rPr>
              <a:t>INTEGRATION &amp; ENCAPSULATION OF M2M FUNCTIONALI-TIES WITHIN DT‘S M2M INTEGRATION PLATFORM. SERVICE EXPOSURE THROUGH AN OPEN SERVICE MARKETPLACE</a:t>
            </a:r>
            <a:br>
              <a:rPr sz="2800" smtClean="0">
                <a:cs typeface="TeleGrotesk Headline Ultra" pitchFamily="2" charset="0"/>
              </a:rPr>
            </a:br>
            <a:r>
              <a:rPr lang="en-US" sz="2800" smtClean="0">
                <a:cs typeface="TeleGrotesk Headline Ultra" pitchFamily="2" charset="0"/>
              </a:rPr>
              <a:t> </a:t>
            </a:r>
            <a:br>
              <a:rPr lang="en-US" sz="2800" smtClean="0">
                <a:cs typeface="TeleGrotesk Headline Ultra" pitchFamily="2" charset="0"/>
              </a:rPr>
            </a:br>
            <a:endParaRPr lang="en-US" sz="2800" smtClean="0">
              <a:latin typeface="Tele-GroteskNor" pitchFamily="2" charset="0"/>
              <a:cs typeface="TeleGrotesk Headline Ultra" pitchFamily="2" charset="0"/>
            </a:endParaRPr>
          </a:p>
        </p:txBody>
      </p:sp>
      <p:sp>
        <p:nvSpPr>
          <p:cNvPr id="7" name="Abgerundetes Rechteck 6"/>
          <p:cNvSpPr/>
          <p:nvPr>
            <p:custDataLst>
              <p:tags r:id="rId3"/>
            </p:custDataLst>
          </p:nvPr>
        </p:nvSpPr>
        <p:spPr bwMode="gray">
          <a:xfrm>
            <a:off x="323850" y="2457450"/>
            <a:ext cx="5832475" cy="2246313"/>
          </a:xfrm>
          <a:prstGeom prst="roundRect">
            <a:avLst>
              <a:gd name="adj" fmla="val 4756"/>
            </a:avLst>
          </a:prstGeom>
          <a:solidFill>
            <a:srgbClr val="FFFFFF">
              <a:lumMod val="9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lnSpc>
                <a:spcPct val="90000"/>
              </a:lnSpc>
              <a:spcBef>
                <a:spcPts val="200"/>
              </a:spcBef>
              <a:buClr>
                <a:srgbClr val="E20074"/>
              </a:buClr>
              <a:buSzPct val="75000"/>
              <a:defRPr/>
            </a:pPr>
            <a:endParaRPr lang="en-US" sz="1600" kern="0" dirty="0">
              <a:solidFill>
                <a:srgbClr val="000000"/>
              </a:solidFill>
              <a:latin typeface="Tele-GroteskHal" pitchFamily="2" charset="0"/>
              <a:cs typeface="Arial" charset="0"/>
            </a:endParaRPr>
          </a:p>
        </p:txBody>
      </p:sp>
      <p:grpSp>
        <p:nvGrpSpPr>
          <p:cNvPr id="19464" name="Group 14"/>
          <p:cNvGrpSpPr>
            <a:grpSpLocks noChangeAspect="1"/>
          </p:cNvGrpSpPr>
          <p:nvPr/>
        </p:nvGrpSpPr>
        <p:grpSpPr bwMode="auto">
          <a:xfrm>
            <a:off x="490538" y="2816225"/>
            <a:ext cx="5516562" cy="1801813"/>
            <a:chOff x="2437" y="2527"/>
            <a:chExt cx="2025" cy="1570"/>
          </a:xfrm>
        </p:grpSpPr>
        <p:sp>
          <p:nvSpPr>
            <p:cNvPr id="19542" name="Freeform 15"/>
            <p:cNvSpPr>
              <a:spLocks noChangeAspect="1"/>
            </p:cNvSpPr>
            <p:nvPr/>
          </p:nvSpPr>
          <p:spPr bwMode="auto">
            <a:xfrm>
              <a:off x="3786" y="3572"/>
              <a:ext cx="676" cy="525"/>
            </a:xfrm>
            <a:custGeom>
              <a:avLst/>
              <a:gdLst>
                <a:gd name="T0" fmla="*/ 279 w 676"/>
                <a:gd name="T1" fmla="*/ 3 h 525"/>
                <a:gd name="T2" fmla="*/ 288 w 676"/>
                <a:gd name="T3" fmla="*/ 10 h 525"/>
                <a:gd name="T4" fmla="*/ 290 w 676"/>
                <a:gd name="T5" fmla="*/ 19 h 525"/>
                <a:gd name="T6" fmla="*/ 287 w 676"/>
                <a:gd name="T7" fmla="*/ 30 h 525"/>
                <a:gd name="T8" fmla="*/ 274 w 676"/>
                <a:gd name="T9" fmla="*/ 49 h 525"/>
                <a:gd name="T10" fmla="*/ 262 w 676"/>
                <a:gd name="T11" fmla="*/ 70 h 525"/>
                <a:gd name="T12" fmla="*/ 259 w 676"/>
                <a:gd name="T13" fmla="*/ 82 h 525"/>
                <a:gd name="T14" fmla="*/ 260 w 676"/>
                <a:gd name="T15" fmla="*/ 93 h 525"/>
                <a:gd name="T16" fmla="*/ 270 w 676"/>
                <a:gd name="T17" fmla="*/ 114 h 525"/>
                <a:gd name="T18" fmla="*/ 283 w 676"/>
                <a:gd name="T19" fmla="*/ 126 h 525"/>
                <a:gd name="T20" fmla="*/ 296 w 676"/>
                <a:gd name="T21" fmla="*/ 132 h 525"/>
                <a:gd name="T22" fmla="*/ 319 w 676"/>
                <a:gd name="T23" fmla="*/ 139 h 525"/>
                <a:gd name="T24" fmla="*/ 350 w 676"/>
                <a:gd name="T25" fmla="*/ 141 h 525"/>
                <a:gd name="T26" fmla="*/ 381 w 676"/>
                <a:gd name="T27" fmla="*/ 133 h 525"/>
                <a:gd name="T28" fmla="*/ 396 w 676"/>
                <a:gd name="T29" fmla="*/ 124 h 525"/>
                <a:gd name="T30" fmla="*/ 411 w 676"/>
                <a:gd name="T31" fmla="*/ 108 h 525"/>
                <a:gd name="T32" fmla="*/ 417 w 676"/>
                <a:gd name="T33" fmla="*/ 95 h 525"/>
                <a:gd name="T34" fmla="*/ 417 w 676"/>
                <a:gd name="T35" fmla="*/ 82 h 525"/>
                <a:gd name="T36" fmla="*/ 406 w 676"/>
                <a:gd name="T37" fmla="*/ 58 h 525"/>
                <a:gd name="T38" fmla="*/ 387 w 676"/>
                <a:gd name="T39" fmla="*/ 30 h 525"/>
                <a:gd name="T40" fmla="*/ 383 w 676"/>
                <a:gd name="T41" fmla="*/ 18 h 525"/>
                <a:gd name="T42" fmla="*/ 385 w 676"/>
                <a:gd name="T43" fmla="*/ 11 h 525"/>
                <a:gd name="T44" fmla="*/ 393 w 676"/>
                <a:gd name="T45" fmla="*/ 4 h 525"/>
                <a:gd name="T46" fmla="*/ 676 w 676"/>
                <a:gd name="T47" fmla="*/ 0 h 525"/>
                <a:gd name="T48" fmla="*/ 0 w 676"/>
                <a:gd name="T49" fmla="*/ 329 h 525"/>
                <a:gd name="T50" fmla="*/ 8 w 676"/>
                <a:gd name="T51" fmla="*/ 312 h 525"/>
                <a:gd name="T52" fmla="*/ 15 w 676"/>
                <a:gd name="T53" fmla="*/ 307 h 525"/>
                <a:gd name="T54" fmla="*/ 27 w 676"/>
                <a:gd name="T55" fmla="*/ 309 h 525"/>
                <a:gd name="T56" fmla="*/ 58 w 676"/>
                <a:gd name="T57" fmla="*/ 330 h 525"/>
                <a:gd name="T58" fmla="*/ 79 w 676"/>
                <a:gd name="T59" fmla="*/ 340 h 525"/>
                <a:gd name="T60" fmla="*/ 92 w 676"/>
                <a:gd name="T61" fmla="*/ 341 h 525"/>
                <a:gd name="T62" fmla="*/ 107 w 676"/>
                <a:gd name="T63" fmla="*/ 336 h 525"/>
                <a:gd name="T64" fmla="*/ 119 w 676"/>
                <a:gd name="T65" fmla="*/ 328 h 525"/>
                <a:gd name="T66" fmla="*/ 128 w 676"/>
                <a:gd name="T67" fmla="*/ 316 h 525"/>
                <a:gd name="T68" fmla="*/ 135 w 676"/>
                <a:gd name="T69" fmla="*/ 301 h 525"/>
                <a:gd name="T70" fmla="*/ 140 w 676"/>
                <a:gd name="T71" fmla="*/ 278 h 525"/>
                <a:gd name="T72" fmla="*/ 141 w 676"/>
                <a:gd name="T73" fmla="*/ 248 h 525"/>
                <a:gd name="T74" fmla="*/ 133 w 676"/>
                <a:gd name="T75" fmla="*/ 220 h 525"/>
                <a:gd name="T76" fmla="*/ 125 w 676"/>
                <a:gd name="T77" fmla="*/ 205 h 525"/>
                <a:gd name="T78" fmla="*/ 113 w 676"/>
                <a:gd name="T79" fmla="*/ 193 h 525"/>
                <a:gd name="T80" fmla="*/ 98 w 676"/>
                <a:gd name="T81" fmla="*/ 185 h 525"/>
                <a:gd name="T82" fmla="*/ 84 w 676"/>
                <a:gd name="T83" fmla="*/ 182 h 525"/>
                <a:gd name="T84" fmla="*/ 72 w 676"/>
                <a:gd name="T85" fmla="*/ 186 h 525"/>
                <a:gd name="T86" fmla="*/ 49 w 676"/>
                <a:gd name="T87" fmla="*/ 198 h 525"/>
                <a:gd name="T88" fmla="*/ 29 w 676"/>
                <a:gd name="T89" fmla="*/ 211 h 525"/>
                <a:gd name="T90" fmla="*/ 18 w 676"/>
                <a:gd name="T91" fmla="*/ 215 h 525"/>
                <a:gd name="T92" fmla="*/ 11 w 676"/>
                <a:gd name="T93" fmla="*/ 213 h 525"/>
                <a:gd name="T94" fmla="*/ 4 w 676"/>
                <a:gd name="T95" fmla="*/ 204 h 525"/>
                <a:gd name="T96" fmla="*/ 0 w 676"/>
                <a:gd name="T97" fmla="*/ 0 h 5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6"/>
                <a:gd name="T148" fmla="*/ 0 h 525"/>
                <a:gd name="T149" fmla="*/ 676 w 676"/>
                <a:gd name="T150" fmla="*/ 525 h 5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6" h="525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0"/>
                  </a:lnTo>
                  <a:lnTo>
                    <a:pt x="261" y="74"/>
                  </a:lnTo>
                  <a:lnTo>
                    <a:pt x="260" y="78"/>
                  </a:lnTo>
                  <a:lnTo>
                    <a:pt x="259" y="82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0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2"/>
                  </a:lnTo>
                  <a:lnTo>
                    <a:pt x="415" y="73"/>
                  </a:lnTo>
                  <a:lnTo>
                    <a:pt x="411" y="66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7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5"/>
                  </a:lnTo>
                  <a:lnTo>
                    <a:pt x="0" y="525"/>
                  </a:lnTo>
                  <a:lnTo>
                    <a:pt x="0" y="329"/>
                  </a:lnTo>
                  <a:lnTo>
                    <a:pt x="2" y="322"/>
                  </a:lnTo>
                  <a:lnTo>
                    <a:pt x="5" y="316"/>
                  </a:lnTo>
                  <a:lnTo>
                    <a:pt x="8" y="312"/>
                  </a:lnTo>
                  <a:lnTo>
                    <a:pt x="10" y="310"/>
                  </a:lnTo>
                  <a:lnTo>
                    <a:pt x="12" y="309"/>
                  </a:lnTo>
                  <a:lnTo>
                    <a:pt x="15" y="307"/>
                  </a:lnTo>
                  <a:lnTo>
                    <a:pt x="19" y="307"/>
                  </a:lnTo>
                  <a:lnTo>
                    <a:pt x="23" y="307"/>
                  </a:lnTo>
                  <a:lnTo>
                    <a:pt x="27" y="309"/>
                  </a:lnTo>
                  <a:lnTo>
                    <a:pt x="35" y="314"/>
                  </a:lnTo>
                  <a:lnTo>
                    <a:pt x="44" y="320"/>
                  </a:lnTo>
                  <a:lnTo>
                    <a:pt x="58" y="330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7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8"/>
                  </a:lnTo>
                  <a:lnTo>
                    <a:pt x="122" y="324"/>
                  </a:lnTo>
                  <a:lnTo>
                    <a:pt x="125" y="320"/>
                  </a:lnTo>
                  <a:lnTo>
                    <a:pt x="128" y="316"/>
                  </a:lnTo>
                  <a:lnTo>
                    <a:pt x="131" y="311"/>
                  </a:lnTo>
                  <a:lnTo>
                    <a:pt x="133" y="306"/>
                  </a:lnTo>
                  <a:lnTo>
                    <a:pt x="135" y="301"/>
                  </a:lnTo>
                  <a:lnTo>
                    <a:pt x="137" y="296"/>
                  </a:lnTo>
                  <a:lnTo>
                    <a:pt x="139" y="285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7"/>
                  </a:lnTo>
                  <a:lnTo>
                    <a:pt x="113" y="193"/>
                  </a:lnTo>
                  <a:lnTo>
                    <a:pt x="107" y="190"/>
                  </a:lnTo>
                  <a:lnTo>
                    <a:pt x="102" y="187"/>
                  </a:lnTo>
                  <a:lnTo>
                    <a:pt x="98" y="185"/>
                  </a:lnTo>
                  <a:lnTo>
                    <a:pt x="93" y="184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4"/>
                  </a:lnTo>
                  <a:lnTo>
                    <a:pt x="76" y="184"/>
                  </a:lnTo>
                  <a:lnTo>
                    <a:pt x="72" y="186"/>
                  </a:lnTo>
                  <a:lnTo>
                    <a:pt x="64" y="189"/>
                  </a:lnTo>
                  <a:lnTo>
                    <a:pt x="56" y="193"/>
                  </a:lnTo>
                  <a:lnTo>
                    <a:pt x="49" y="198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20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43" name="Freeform 16"/>
            <p:cNvSpPr>
              <a:spLocks noChangeAspect="1"/>
            </p:cNvSpPr>
            <p:nvPr/>
          </p:nvSpPr>
          <p:spPr bwMode="auto">
            <a:xfrm>
              <a:off x="3645" y="2908"/>
              <a:ext cx="817" cy="806"/>
            </a:xfrm>
            <a:custGeom>
              <a:avLst/>
              <a:gdLst>
                <a:gd name="T0" fmla="*/ 47 w 817"/>
                <a:gd name="T1" fmla="*/ 324 h 806"/>
                <a:gd name="T2" fmla="*/ 64 w 817"/>
                <a:gd name="T3" fmla="*/ 324 h 806"/>
                <a:gd name="T4" fmla="*/ 91 w 817"/>
                <a:gd name="T5" fmla="*/ 338 h 806"/>
                <a:gd name="T6" fmla="*/ 116 w 817"/>
                <a:gd name="T7" fmla="*/ 354 h 806"/>
                <a:gd name="T8" fmla="*/ 130 w 817"/>
                <a:gd name="T9" fmla="*/ 353 h 806"/>
                <a:gd name="T10" fmla="*/ 139 w 817"/>
                <a:gd name="T11" fmla="*/ 341 h 806"/>
                <a:gd name="T12" fmla="*/ 418 w 817"/>
                <a:gd name="T13" fmla="*/ 138 h 806"/>
                <a:gd name="T14" fmla="*/ 432 w 817"/>
                <a:gd name="T15" fmla="*/ 126 h 806"/>
                <a:gd name="T16" fmla="*/ 427 w 817"/>
                <a:gd name="T17" fmla="*/ 108 h 806"/>
                <a:gd name="T18" fmla="*/ 407 w 817"/>
                <a:gd name="T19" fmla="*/ 77 h 806"/>
                <a:gd name="T20" fmla="*/ 401 w 817"/>
                <a:gd name="T21" fmla="*/ 57 h 806"/>
                <a:gd name="T22" fmla="*/ 406 w 817"/>
                <a:gd name="T23" fmla="*/ 34 h 806"/>
                <a:gd name="T24" fmla="*/ 422 w 817"/>
                <a:gd name="T25" fmla="*/ 17 h 806"/>
                <a:gd name="T26" fmla="*/ 446 w 817"/>
                <a:gd name="T27" fmla="*/ 5 h 806"/>
                <a:gd name="T28" fmla="*/ 474 w 817"/>
                <a:gd name="T29" fmla="*/ 0 h 806"/>
                <a:gd name="T30" fmla="*/ 503 w 817"/>
                <a:gd name="T31" fmla="*/ 2 h 806"/>
                <a:gd name="T32" fmla="*/ 524 w 817"/>
                <a:gd name="T33" fmla="*/ 9 h 806"/>
                <a:gd name="T34" fmla="*/ 545 w 817"/>
                <a:gd name="T35" fmla="*/ 24 h 806"/>
                <a:gd name="T36" fmla="*/ 556 w 817"/>
                <a:gd name="T37" fmla="*/ 42 h 806"/>
                <a:gd name="T38" fmla="*/ 556 w 817"/>
                <a:gd name="T39" fmla="*/ 64 h 806"/>
                <a:gd name="T40" fmla="*/ 547 w 817"/>
                <a:gd name="T41" fmla="*/ 83 h 806"/>
                <a:gd name="T42" fmla="*/ 525 w 817"/>
                <a:gd name="T43" fmla="*/ 114 h 806"/>
                <a:gd name="T44" fmla="*/ 524 w 817"/>
                <a:gd name="T45" fmla="*/ 128 h 806"/>
                <a:gd name="T46" fmla="*/ 532 w 817"/>
                <a:gd name="T47" fmla="*/ 136 h 806"/>
                <a:gd name="T48" fmla="*/ 817 w 817"/>
                <a:gd name="T49" fmla="*/ 141 h 806"/>
                <a:gd name="T50" fmla="*/ 531 w 817"/>
                <a:gd name="T51" fmla="*/ 670 h 806"/>
                <a:gd name="T52" fmla="*/ 524 w 817"/>
                <a:gd name="T53" fmla="*/ 680 h 806"/>
                <a:gd name="T54" fmla="*/ 527 w 817"/>
                <a:gd name="T55" fmla="*/ 694 h 806"/>
                <a:gd name="T56" fmla="*/ 547 w 817"/>
                <a:gd name="T57" fmla="*/ 722 h 806"/>
                <a:gd name="T58" fmla="*/ 558 w 817"/>
                <a:gd name="T59" fmla="*/ 752 h 806"/>
                <a:gd name="T60" fmla="*/ 554 w 817"/>
                <a:gd name="T61" fmla="*/ 769 h 806"/>
                <a:gd name="T62" fmla="*/ 537 w 817"/>
                <a:gd name="T63" fmla="*/ 788 h 806"/>
                <a:gd name="T64" fmla="*/ 510 w 817"/>
                <a:gd name="T65" fmla="*/ 802 h 806"/>
                <a:gd name="T66" fmla="*/ 477 w 817"/>
                <a:gd name="T67" fmla="*/ 806 h 806"/>
                <a:gd name="T68" fmla="*/ 441 w 817"/>
                <a:gd name="T69" fmla="*/ 798 h 806"/>
                <a:gd name="T70" fmla="*/ 419 w 817"/>
                <a:gd name="T71" fmla="*/ 786 h 806"/>
                <a:gd name="T72" fmla="*/ 404 w 817"/>
                <a:gd name="T73" fmla="*/ 767 h 806"/>
                <a:gd name="T74" fmla="*/ 400 w 817"/>
                <a:gd name="T75" fmla="*/ 750 h 806"/>
                <a:gd name="T76" fmla="*/ 406 w 817"/>
                <a:gd name="T77" fmla="*/ 728 h 806"/>
                <a:gd name="T78" fmla="*/ 424 w 817"/>
                <a:gd name="T79" fmla="*/ 700 h 806"/>
                <a:gd name="T80" fmla="*/ 432 w 817"/>
                <a:gd name="T81" fmla="*/ 682 h 806"/>
                <a:gd name="T82" fmla="*/ 428 w 817"/>
                <a:gd name="T83" fmla="*/ 673 h 806"/>
                <a:gd name="T84" fmla="*/ 412 w 817"/>
                <a:gd name="T85" fmla="*/ 664 h 806"/>
                <a:gd name="T86" fmla="*/ 135 w 817"/>
                <a:gd name="T87" fmla="*/ 453 h 806"/>
                <a:gd name="T88" fmla="*/ 125 w 817"/>
                <a:gd name="T89" fmla="*/ 446 h 806"/>
                <a:gd name="T90" fmla="*/ 110 w 817"/>
                <a:gd name="T91" fmla="*/ 451 h 806"/>
                <a:gd name="T92" fmla="*/ 74 w 817"/>
                <a:gd name="T93" fmla="*/ 476 h 806"/>
                <a:gd name="T94" fmla="*/ 54 w 817"/>
                <a:gd name="T95" fmla="*/ 482 h 806"/>
                <a:gd name="T96" fmla="*/ 37 w 817"/>
                <a:gd name="T97" fmla="*/ 478 h 806"/>
                <a:gd name="T98" fmla="*/ 17 w 817"/>
                <a:gd name="T99" fmla="*/ 461 h 806"/>
                <a:gd name="T100" fmla="*/ 4 w 817"/>
                <a:gd name="T101" fmla="*/ 433 h 806"/>
                <a:gd name="T102" fmla="*/ 0 w 817"/>
                <a:gd name="T103" fmla="*/ 401 h 806"/>
                <a:gd name="T104" fmla="*/ 7 w 817"/>
                <a:gd name="T105" fmla="*/ 365 h 806"/>
                <a:gd name="T106" fmla="*/ 19 w 817"/>
                <a:gd name="T107" fmla="*/ 342 h 8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6"/>
                <a:gd name="T164" fmla="*/ 817 w 817"/>
                <a:gd name="T165" fmla="*/ 806 h 8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6">
                  <a:moveTo>
                    <a:pt x="33" y="330"/>
                  </a:moveTo>
                  <a:lnTo>
                    <a:pt x="38" y="327"/>
                  </a:lnTo>
                  <a:lnTo>
                    <a:pt x="43" y="325"/>
                  </a:lnTo>
                  <a:lnTo>
                    <a:pt x="47" y="324"/>
                  </a:lnTo>
                  <a:lnTo>
                    <a:pt x="51" y="323"/>
                  </a:lnTo>
                  <a:lnTo>
                    <a:pt x="56" y="323"/>
                  </a:lnTo>
                  <a:lnTo>
                    <a:pt x="60" y="323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1" y="338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19" y="355"/>
                  </a:lnTo>
                  <a:lnTo>
                    <a:pt x="122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6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7"/>
                  </a:lnTo>
                  <a:lnTo>
                    <a:pt x="404" y="71"/>
                  </a:lnTo>
                  <a:lnTo>
                    <a:pt x="403" y="67"/>
                  </a:lnTo>
                  <a:lnTo>
                    <a:pt x="402" y="64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1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3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3"/>
                  </a:lnTo>
                  <a:lnTo>
                    <a:pt x="537" y="17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4"/>
                  </a:lnTo>
                  <a:lnTo>
                    <a:pt x="555" y="68"/>
                  </a:lnTo>
                  <a:lnTo>
                    <a:pt x="551" y="75"/>
                  </a:lnTo>
                  <a:lnTo>
                    <a:pt x="549" y="79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9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4"/>
                  </a:lnTo>
                  <a:lnTo>
                    <a:pt x="545" y="664"/>
                  </a:lnTo>
                  <a:lnTo>
                    <a:pt x="535" y="668"/>
                  </a:lnTo>
                  <a:lnTo>
                    <a:pt x="531" y="670"/>
                  </a:lnTo>
                  <a:lnTo>
                    <a:pt x="528" y="672"/>
                  </a:lnTo>
                  <a:lnTo>
                    <a:pt x="526" y="675"/>
                  </a:lnTo>
                  <a:lnTo>
                    <a:pt x="524" y="677"/>
                  </a:lnTo>
                  <a:lnTo>
                    <a:pt x="524" y="680"/>
                  </a:lnTo>
                  <a:lnTo>
                    <a:pt x="523" y="682"/>
                  </a:lnTo>
                  <a:lnTo>
                    <a:pt x="524" y="685"/>
                  </a:lnTo>
                  <a:lnTo>
                    <a:pt x="524" y="688"/>
                  </a:lnTo>
                  <a:lnTo>
                    <a:pt x="527" y="694"/>
                  </a:lnTo>
                  <a:lnTo>
                    <a:pt x="531" y="701"/>
                  </a:lnTo>
                  <a:lnTo>
                    <a:pt x="536" y="708"/>
                  </a:lnTo>
                  <a:lnTo>
                    <a:pt x="542" y="715"/>
                  </a:lnTo>
                  <a:lnTo>
                    <a:pt x="547" y="722"/>
                  </a:lnTo>
                  <a:lnTo>
                    <a:pt x="551" y="730"/>
                  </a:lnTo>
                  <a:lnTo>
                    <a:pt x="555" y="738"/>
                  </a:lnTo>
                  <a:lnTo>
                    <a:pt x="558" y="746"/>
                  </a:lnTo>
                  <a:lnTo>
                    <a:pt x="558" y="752"/>
                  </a:lnTo>
                  <a:lnTo>
                    <a:pt x="558" y="756"/>
                  </a:lnTo>
                  <a:lnTo>
                    <a:pt x="557" y="760"/>
                  </a:lnTo>
                  <a:lnTo>
                    <a:pt x="556" y="764"/>
                  </a:lnTo>
                  <a:lnTo>
                    <a:pt x="554" y="769"/>
                  </a:lnTo>
                  <a:lnTo>
                    <a:pt x="552" y="773"/>
                  </a:lnTo>
                  <a:lnTo>
                    <a:pt x="545" y="781"/>
                  </a:lnTo>
                  <a:lnTo>
                    <a:pt x="541" y="785"/>
                  </a:lnTo>
                  <a:lnTo>
                    <a:pt x="537" y="788"/>
                  </a:lnTo>
                  <a:lnTo>
                    <a:pt x="529" y="794"/>
                  </a:lnTo>
                  <a:lnTo>
                    <a:pt x="524" y="796"/>
                  </a:lnTo>
                  <a:lnTo>
                    <a:pt x="520" y="798"/>
                  </a:lnTo>
                  <a:lnTo>
                    <a:pt x="510" y="802"/>
                  </a:lnTo>
                  <a:lnTo>
                    <a:pt x="503" y="803"/>
                  </a:lnTo>
                  <a:lnTo>
                    <a:pt x="498" y="804"/>
                  </a:lnTo>
                  <a:lnTo>
                    <a:pt x="488" y="805"/>
                  </a:lnTo>
                  <a:lnTo>
                    <a:pt x="477" y="806"/>
                  </a:lnTo>
                  <a:lnTo>
                    <a:pt x="466" y="805"/>
                  </a:lnTo>
                  <a:lnTo>
                    <a:pt x="456" y="803"/>
                  </a:lnTo>
                  <a:lnTo>
                    <a:pt x="446" y="800"/>
                  </a:lnTo>
                  <a:lnTo>
                    <a:pt x="441" y="798"/>
                  </a:lnTo>
                  <a:lnTo>
                    <a:pt x="436" y="796"/>
                  </a:lnTo>
                  <a:lnTo>
                    <a:pt x="427" y="792"/>
                  </a:lnTo>
                  <a:lnTo>
                    <a:pt x="423" y="789"/>
                  </a:lnTo>
                  <a:lnTo>
                    <a:pt x="419" y="786"/>
                  </a:lnTo>
                  <a:lnTo>
                    <a:pt x="412" y="780"/>
                  </a:lnTo>
                  <a:lnTo>
                    <a:pt x="409" y="776"/>
                  </a:lnTo>
                  <a:lnTo>
                    <a:pt x="407" y="772"/>
                  </a:lnTo>
                  <a:lnTo>
                    <a:pt x="404" y="767"/>
                  </a:lnTo>
                  <a:lnTo>
                    <a:pt x="402" y="763"/>
                  </a:lnTo>
                  <a:lnTo>
                    <a:pt x="401" y="758"/>
                  </a:lnTo>
                  <a:lnTo>
                    <a:pt x="400" y="754"/>
                  </a:lnTo>
                  <a:lnTo>
                    <a:pt x="400" y="750"/>
                  </a:lnTo>
                  <a:lnTo>
                    <a:pt x="400" y="744"/>
                  </a:lnTo>
                  <a:lnTo>
                    <a:pt x="401" y="740"/>
                  </a:lnTo>
                  <a:lnTo>
                    <a:pt x="402" y="736"/>
                  </a:lnTo>
                  <a:lnTo>
                    <a:pt x="406" y="728"/>
                  </a:lnTo>
                  <a:lnTo>
                    <a:pt x="410" y="721"/>
                  </a:lnTo>
                  <a:lnTo>
                    <a:pt x="415" y="713"/>
                  </a:lnTo>
                  <a:lnTo>
                    <a:pt x="420" y="706"/>
                  </a:lnTo>
                  <a:lnTo>
                    <a:pt x="424" y="700"/>
                  </a:lnTo>
                  <a:lnTo>
                    <a:pt x="428" y="694"/>
                  </a:lnTo>
                  <a:lnTo>
                    <a:pt x="431" y="688"/>
                  </a:lnTo>
                  <a:lnTo>
                    <a:pt x="432" y="685"/>
                  </a:lnTo>
                  <a:lnTo>
                    <a:pt x="432" y="682"/>
                  </a:lnTo>
                  <a:lnTo>
                    <a:pt x="432" y="680"/>
                  </a:lnTo>
                  <a:lnTo>
                    <a:pt x="431" y="677"/>
                  </a:lnTo>
                  <a:lnTo>
                    <a:pt x="430" y="675"/>
                  </a:lnTo>
                  <a:lnTo>
                    <a:pt x="428" y="673"/>
                  </a:lnTo>
                  <a:lnTo>
                    <a:pt x="425" y="670"/>
                  </a:lnTo>
                  <a:lnTo>
                    <a:pt x="421" y="668"/>
                  </a:lnTo>
                  <a:lnTo>
                    <a:pt x="417" y="666"/>
                  </a:lnTo>
                  <a:lnTo>
                    <a:pt x="412" y="664"/>
                  </a:lnTo>
                  <a:lnTo>
                    <a:pt x="141" y="664"/>
                  </a:lnTo>
                  <a:lnTo>
                    <a:pt x="141" y="468"/>
                  </a:lnTo>
                  <a:lnTo>
                    <a:pt x="137" y="458"/>
                  </a:lnTo>
                  <a:lnTo>
                    <a:pt x="135" y="453"/>
                  </a:lnTo>
                  <a:lnTo>
                    <a:pt x="133" y="451"/>
                  </a:lnTo>
                  <a:lnTo>
                    <a:pt x="130" y="448"/>
                  </a:lnTo>
                  <a:lnTo>
                    <a:pt x="128" y="447"/>
                  </a:lnTo>
                  <a:lnTo>
                    <a:pt x="125" y="446"/>
                  </a:lnTo>
                  <a:lnTo>
                    <a:pt x="122" y="446"/>
                  </a:lnTo>
                  <a:lnTo>
                    <a:pt x="119" y="447"/>
                  </a:lnTo>
                  <a:lnTo>
                    <a:pt x="116" y="448"/>
                  </a:lnTo>
                  <a:lnTo>
                    <a:pt x="110" y="451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2" y="471"/>
                  </a:lnTo>
                  <a:lnTo>
                    <a:pt x="74" y="476"/>
                  </a:lnTo>
                  <a:lnTo>
                    <a:pt x="70" y="478"/>
                  </a:lnTo>
                  <a:lnTo>
                    <a:pt x="66" y="479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5" y="481"/>
                  </a:lnTo>
                  <a:lnTo>
                    <a:pt x="41" y="480"/>
                  </a:lnTo>
                  <a:lnTo>
                    <a:pt x="37" y="478"/>
                  </a:lnTo>
                  <a:lnTo>
                    <a:pt x="32" y="476"/>
                  </a:lnTo>
                  <a:lnTo>
                    <a:pt x="24" y="469"/>
                  </a:lnTo>
                  <a:lnTo>
                    <a:pt x="21" y="465"/>
                  </a:lnTo>
                  <a:lnTo>
                    <a:pt x="17" y="461"/>
                  </a:lnTo>
                  <a:lnTo>
                    <a:pt x="12" y="452"/>
                  </a:lnTo>
                  <a:lnTo>
                    <a:pt x="9" y="447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2" y="427"/>
                  </a:lnTo>
                  <a:lnTo>
                    <a:pt x="1" y="422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5"/>
                  </a:lnTo>
                  <a:lnTo>
                    <a:pt x="29" y="332"/>
                  </a:lnTo>
                  <a:lnTo>
                    <a:pt x="33" y="330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44" name="Freeform 17"/>
            <p:cNvSpPr>
              <a:spLocks noChangeAspect="1"/>
            </p:cNvSpPr>
            <p:nvPr/>
          </p:nvSpPr>
          <p:spPr bwMode="auto">
            <a:xfrm>
              <a:off x="2972" y="3430"/>
              <a:ext cx="955" cy="667"/>
            </a:xfrm>
            <a:custGeom>
              <a:avLst/>
              <a:gdLst>
                <a:gd name="T0" fmla="*/ 134 w 955"/>
                <a:gd name="T1" fmla="*/ 454 h 667"/>
                <a:gd name="T2" fmla="*/ 123 w 955"/>
                <a:gd name="T3" fmla="*/ 449 h 667"/>
                <a:gd name="T4" fmla="*/ 105 w 955"/>
                <a:gd name="T5" fmla="*/ 457 h 667"/>
                <a:gd name="T6" fmla="*/ 76 w 955"/>
                <a:gd name="T7" fmla="*/ 477 h 667"/>
                <a:gd name="T8" fmla="*/ 51 w 955"/>
                <a:gd name="T9" fmla="*/ 483 h 667"/>
                <a:gd name="T10" fmla="*/ 33 w 955"/>
                <a:gd name="T11" fmla="*/ 477 h 667"/>
                <a:gd name="T12" fmla="*/ 12 w 955"/>
                <a:gd name="T13" fmla="*/ 454 h 667"/>
                <a:gd name="T14" fmla="*/ 3 w 955"/>
                <a:gd name="T15" fmla="*/ 430 h 667"/>
                <a:gd name="T16" fmla="*/ 1 w 955"/>
                <a:gd name="T17" fmla="*/ 391 h 667"/>
                <a:gd name="T18" fmla="*/ 9 w 955"/>
                <a:gd name="T19" fmla="*/ 361 h 667"/>
                <a:gd name="T20" fmla="*/ 26 w 955"/>
                <a:gd name="T21" fmla="*/ 338 h 667"/>
                <a:gd name="T22" fmla="*/ 44 w 955"/>
                <a:gd name="T23" fmla="*/ 327 h 667"/>
                <a:gd name="T24" fmla="*/ 61 w 955"/>
                <a:gd name="T25" fmla="*/ 326 h 667"/>
                <a:gd name="T26" fmla="*/ 92 w 955"/>
                <a:gd name="T27" fmla="*/ 341 h 667"/>
                <a:gd name="T28" fmla="*/ 118 w 955"/>
                <a:gd name="T29" fmla="*/ 356 h 667"/>
                <a:gd name="T30" fmla="*/ 129 w 955"/>
                <a:gd name="T31" fmla="*/ 356 h 667"/>
                <a:gd name="T32" fmla="*/ 138 w 955"/>
                <a:gd name="T33" fmla="*/ 346 h 667"/>
                <a:gd name="T34" fmla="*/ 412 w 955"/>
                <a:gd name="T35" fmla="*/ 142 h 667"/>
                <a:gd name="T36" fmla="*/ 428 w 955"/>
                <a:gd name="T37" fmla="*/ 134 h 667"/>
                <a:gd name="T38" fmla="*/ 431 w 955"/>
                <a:gd name="T39" fmla="*/ 120 h 667"/>
                <a:gd name="T40" fmla="*/ 419 w 955"/>
                <a:gd name="T41" fmla="*/ 99 h 667"/>
                <a:gd name="T42" fmla="*/ 401 w 955"/>
                <a:gd name="T43" fmla="*/ 70 h 667"/>
                <a:gd name="T44" fmla="*/ 398 w 955"/>
                <a:gd name="T45" fmla="*/ 53 h 667"/>
                <a:gd name="T46" fmla="*/ 402 w 955"/>
                <a:gd name="T47" fmla="*/ 40 h 667"/>
                <a:gd name="T48" fmla="*/ 414 w 955"/>
                <a:gd name="T49" fmla="*/ 23 h 667"/>
                <a:gd name="T50" fmla="*/ 440 w 955"/>
                <a:gd name="T51" fmla="*/ 8 h 667"/>
                <a:gd name="T52" fmla="*/ 476 w 955"/>
                <a:gd name="T53" fmla="*/ 0 h 667"/>
                <a:gd name="T54" fmla="*/ 518 w 955"/>
                <a:gd name="T55" fmla="*/ 8 h 667"/>
                <a:gd name="T56" fmla="*/ 536 w 955"/>
                <a:gd name="T57" fmla="*/ 18 h 667"/>
                <a:gd name="T58" fmla="*/ 551 w 955"/>
                <a:gd name="T59" fmla="*/ 34 h 667"/>
                <a:gd name="T60" fmla="*/ 557 w 955"/>
                <a:gd name="T61" fmla="*/ 51 h 667"/>
                <a:gd name="T62" fmla="*/ 551 w 955"/>
                <a:gd name="T63" fmla="*/ 75 h 667"/>
                <a:gd name="T64" fmla="*/ 526 w 955"/>
                <a:gd name="T65" fmla="*/ 111 h 667"/>
                <a:gd name="T66" fmla="*/ 522 w 955"/>
                <a:gd name="T67" fmla="*/ 128 h 667"/>
                <a:gd name="T68" fmla="*/ 531 w 955"/>
                <a:gd name="T69" fmla="*/ 138 h 667"/>
                <a:gd name="T70" fmla="*/ 814 w 955"/>
                <a:gd name="T71" fmla="*/ 338 h 667"/>
                <a:gd name="T72" fmla="*/ 822 w 955"/>
                <a:gd name="T73" fmla="*/ 353 h 667"/>
                <a:gd name="T74" fmla="*/ 832 w 955"/>
                <a:gd name="T75" fmla="*/ 357 h 667"/>
                <a:gd name="T76" fmla="*/ 850 w 955"/>
                <a:gd name="T77" fmla="*/ 350 h 667"/>
                <a:gd name="T78" fmla="*/ 882 w 955"/>
                <a:gd name="T79" fmla="*/ 329 h 667"/>
                <a:gd name="T80" fmla="*/ 898 w 955"/>
                <a:gd name="T81" fmla="*/ 324 h 667"/>
                <a:gd name="T82" fmla="*/ 916 w 955"/>
                <a:gd name="T83" fmla="*/ 329 h 667"/>
                <a:gd name="T84" fmla="*/ 932 w 955"/>
                <a:gd name="T85" fmla="*/ 341 h 667"/>
                <a:gd name="T86" fmla="*/ 948 w 955"/>
                <a:gd name="T87" fmla="*/ 366 h 667"/>
                <a:gd name="T88" fmla="*/ 955 w 955"/>
                <a:gd name="T89" fmla="*/ 397 h 667"/>
                <a:gd name="T90" fmla="*/ 951 w 955"/>
                <a:gd name="T91" fmla="*/ 435 h 667"/>
                <a:gd name="T92" fmla="*/ 940 w 955"/>
                <a:gd name="T93" fmla="*/ 459 h 667"/>
                <a:gd name="T94" fmla="*/ 927 w 955"/>
                <a:gd name="T95" fmla="*/ 474 h 667"/>
                <a:gd name="T96" fmla="*/ 909 w 955"/>
                <a:gd name="T97" fmla="*/ 483 h 667"/>
                <a:gd name="T98" fmla="*/ 888 w 955"/>
                <a:gd name="T99" fmla="*/ 481 h 667"/>
                <a:gd name="T100" fmla="*/ 851 w 955"/>
                <a:gd name="T101" fmla="*/ 457 h 667"/>
                <a:gd name="T102" fmla="*/ 832 w 955"/>
                <a:gd name="T103" fmla="*/ 449 h 667"/>
                <a:gd name="T104" fmla="*/ 822 w 955"/>
                <a:gd name="T105" fmla="*/ 453 h 667"/>
                <a:gd name="T106" fmla="*/ 814 w 955"/>
                <a:gd name="T107" fmla="*/ 469 h 6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5"/>
                <a:gd name="T163" fmla="*/ 0 h 667"/>
                <a:gd name="T164" fmla="*/ 955 w 955"/>
                <a:gd name="T165" fmla="*/ 667 h 6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5" h="667">
                  <a:moveTo>
                    <a:pt x="142" y="471"/>
                  </a:moveTo>
                  <a:lnTo>
                    <a:pt x="138" y="461"/>
                  </a:lnTo>
                  <a:lnTo>
                    <a:pt x="136" y="457"/>
                  </a:lnTo>
                  <a:lnTo>
                    <a:pt x="134" y="454"/>
                  </a:lnTo>
                  <a:lnTo>
                    <a:pt x="131" y="451"/>
                  </a:lnTo>
                  <a:lnTo>
                    <a:pt x="129" y="450"/>
                  </a:lnTo>
                  <a:lnTo>
                    <a:pt x="126" y="449"/>
                  </a:lnTo>
                  <a:lnTo>
                    <a:pt x="123" y="449"/>
                  </a:lnTo>
                  <a:lnTo>
                    <a:pt x="121" y="449"/>
                  </a:lnTo>
                  <a:lnTo>
                    <a:pt x="118" y="450"/>
                  </a:lnTo>
                  <a:lnTo>
                    <a:pt x="112" y="452"/>
                  </a:lnTo>
                  <a:lnTo>
                    <a:pt x="105" y="457"/>
                  </a:lnTo>
                  <a:lnTo>
                    <a:pt x="98" y="461"/>
                  </a:lnTo>
                  <a:lnTo>
                    <a:pt x="91" y="467"/>
                  </a:lnTo>
                  <a:lnTo>
                    <a:pt x="83" y="472"/>
                  </a:lnTo>
                  <a:lnTo>
                    <a:pt x="76" y="477"/>
                  </a:lnTo>
                  <a:lnTo>
                    <a:pt x="68" y="481"/>
                  </a:lnTo>
                  <a:lnTo>
                    <a:pt x="59" y="483"/>
                  </a:lnTo>
                  <a:lnTo>
                    <a:pt x="55" y="483"/>
                  </a:lnTo>
                  <a:lnTo>
                    <a:pt x="51" y="483"/>
                  </a:lnTo>
                  <a:lnTo>
                    <a:pt x="47" y="483"/>
                  </a:lnTo>
                  <a:lnTo>
                    <a:pt x="42" y="482"/>
                  </a:lnTo>
                  <a:lnTo>
                    <a:pt x="38" y="480"/>
                  </a:lnTo>
                  <a:lnTo>
                    <a:pt x="33" y="477"/>
                  </a:lnTo>
                  <a:lnTo>
                    <a:pt x="25" y="470"/>
                  </a:lnTo>
                  <a:lnTo>
                    <a:pt x="21" y="467"/>
                  </a:lnTo>
                  <a:lnTo>
                    <a:pt x="18" y="463"/>
                  </a:lnTo>
                  <a:lnTo>
                    <a:pt x="12" y="454"/>
                  </a:lnTo>
                  <a:lnTo>
                    <a:pt x="10" y="450"/>
                  </a:lnTo>
                  <a:lnTo>
                    <a:pt x="7" y="445"/>
                  </a:lnTo>
                  <a:lnTo>
                    <a:pt x="4" y="435"/>
                  </a:lnTo>
                  <a:lnTo>
                    <a:pt x="3" y="430"/>
                  </a:lnTo>
                  <a:lnTo>
                    <a:pt x="2" y="425"/>
                  </a:lnTo>
                  <a:lnTo>
                    <a:pt x="0" y="413"/>
                  </a:lnTo>
                  <a:lnTo>
                    <a:pt x="0" y="402"/>
                  </a:lnTo>
                  <a:lnTo>
                    <a:pt x="1" y="391"/>
                  </a:lnTo>
                  <a:lnTo>
                    <a:pt x="3" y="381"/>
                  </a:lnTo>
                  <a:lnTo>
                    <a:pt x="5" y="371"/>
                  </a:lnTo>
                  <a:lnTo>
                    <a:pt x="7" y="366"/>
                  </a:lnTo>
                  <a:lnTo>
                    <a:pt x="9" y="361"/>
                  </a:lnTo>
                  <a:lnTo>
                    <a:pt x="14" y="353"/>
                  </a:lnTo>
                  <a:lnTo>
                    <a:pt x="17" y="348"/>
                  </a:lnTo>
                  <a:lnTo>
                    <a:pt x="19" y="345"/>
                  </a:lnTo>
                  <a:lnTo>
                    <a:pt x="26" y="338"/>
                  </a:lnTo>
                  <a:lnTo>
                    <a:pt x="30" y="335"/>
                  </a:lnTo>
                  <a:lnTo>
                    <a:pt x="34" y="332"/>
                  </a:lnTo>
                  <a:lnTo>
                    <a:pt x="39" y="329"/>
                  </a:lnTo>
                  <a:lnTo>
                    <a:pt x="44" y="327"/>
                  </a:lnTo>
                  <a:lnTo>
                    <a:pt x="48" y="326"/>
                  </a:lnTo>
                  <a:lnTo>
                    <a:pt x="53" y="326"/>
                  </a:lnTo>
                  <a:lnTo>
                    <a:pt x="57" y="324"/>
                  </a:lnTo>
                  <a:lnTo>
                    <a:pt x="61" y="326"/>
                  </a:lnTo>
                  <a:lnTo>
                    <a:pt x="70" y="328"/>
                  </a:lnTo>
                  <a:lnTo>
                    <a:pt x="78" y="331"/>
                  </a:lnTo>
                  <a:lnTo>
                    <a:pt x="85" y="336"/>
                  </a:lnTo>
                  <a:lnTo>
                    <a:pt x="92" y="341"/>
                  </a:lnTo>
                  <a:lnTo>
                    <a:pt x="99" y="345"/>
                  </a:lnTo>
                  <a:lnTo>
                    <a:pt x="106" y="350"/>
                  </a:lnTo>
                  <a:lnTo>
                    <a:pt x="112" y="354"/>
                  </a:lnTo>
                  <a:lnTo>
                    <a:pt x="118" y="356"/>
                  </a:lnTo>
                  <a:lnTo>
                    <a:pt x="121" y="357"/>
                  </a:lnTo>
                  <a:lnTo>
                    <a:pt x="123" y="357"/>
                  </a:lnTo>
                  <a:lnTo>
                    <a:pt x="126" y="357"/>
                  </a:lnTo>
                  <a:lnTo>
                    <a:pt x="129" y="356"/>
                  </a:lnTo>
                  <a:lnTo>
                    <a:pt x="131" y="355"/>
                  </a:lnTo>
                  <a:lnTo>
                    <a:pt x="133" y="353"/>
                  </a:lnTo>
                  <a:lnTo>
                    <a:pt x="136" y="350"/>
                  </a:lnTo>
                  <a:lnTo>
                    <a:pt x="138" y="346"/>
                  </a:lnTo>
                  <a:lnTo>
                    <a:pt x="140" y="342"/>
                  </a:lnTo>
                  <a:lnTo>
                    <a:pt x="142" y="336"/>
                  </a:lnTo>
                  <a:lnTo>
                    <a:pt x="142" y="142"/>
                  </a:lnTo>
                  <a:lnTo>
                    <a:pt x="412" y="142"/>
                  </a:lnTo>
                  <a:lnTo>
                    <a:pt x="418" y="140"/>
                  </a:lnTo>
                  <a:lnTo>
                    <a:pt x="422" y="138"/>
                  </a:lnTo>
                  <a:lnTo>
                    <a:pt x="425" y="136"/>
                  </a:lnTo>
                  <a:lnTo>
                    <a:pt x="428" y="134"/>
                  </a:lnTo>
                  <a:lnTo>
                    <a:pt x="429" y="131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3" y="92"/>
                  </a:lnTo>
                  <a:lnTo>
                    <a:pt x="408" y="85"/>
                  </a:lnTo>
                  <a:lnTo>
                    <a:pt x="404" y="77"/>
                  </a:lnTo>
                  <a:lnTo>
                    <a:pt x="401" y="70"/>
                  </a:lnTo>
                  <a:lnTo>
                    <a:pt x="399" y="66"/>
                  </a:lnTo>
                  <a:lnTo>
                    <a:pt x="399" y="61"/>
                  </a:lnTo>
                  <a:lnTo>
                    <a:pt x="398" y="57"/>
                  </a:lnTo>
                  <a:lnTo>
                    <a:pt x="398" y="53"/>
                  </a:lnTo>
                  <a:lnTo>
                    <a:pt x="399" y="51"/>
                  </a:lnTo>
                  <a:lnTo>
                    <a:pt x="399" y="49"/>
                  </a:lnTo>
                  <a:lnTo>
                    <a:pt x="400" y="44"/>
                  </a:lnTo>
                  <a:lnTo>
                    <a:pt x="402" y="40"/>
                  </a:lnTo>
                  <a:lnTo>
                    <a:pt x="405" y="35"/>
                  </a:lnTo>
                  <a:lnTo>
                    <a:pt x="408" y="30"/>
                  </a:lnTo>
                  <a:lnTo>
                    <a:pt x="411" y="27"/>
                  </a:lnTo>
                  <a:lnTo>
                    <a:pt x="414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0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4"/>
                  </a:lnTo>
                  <a:lnTo>
                    <a:pt x="553" y="38"/>
                  </a:lnTo>
                  <a:lnTo>
                    <a:pt x="555" y="43"/>
                  </a:lnTo>
                  <a:lnTo>
                    <a:pt x="557" y="47"/>
                  </a:lnTo>
                  <a:lnTo>
                    <a:pt x="557" y="51"/>
                  </a:lnTo>
                  <a:lnTo>
                    <a:pt x="557" y="55"/>
                  </a:lnTo>
                  <a:lnTo>
                    <a:pt x="557" y="59"/>
                  </a:lnTo>
                  <a:lnTo>
                    <a:pt x="555" y="67"/>
                  </a:lnTo>
                  <a:lnTo>
                    <a:pt x="551" y="75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1"/>
                  </a:lnTo>
                  <a:lnTo>
                    <a:pt x="525" y="134"/>
                  </a:lnTo>
                  <a:lnTo>
                    <a:pt x="528" y="136"/>
                  </a:lnTo>
                  <a:lnTo>
                    <a:pt x="531" y="138"/>
                  </a:lnTo>
                  <a:lnTo>
                    <a:pt x="535" y="140"/>
                  </a:lnTo>
                  <a:lnTo>
                    <a:pt x="540" y="142"/>
                  </a:lnTo>
                  <a:lnTo>
                    <a:pt x="814" y="142"/>
                  </a:lnTo>
                  <a:lnTo>
                    <a:pt x="814" y="338"/>
                  </a:lnTo>
                  <a:lnTo>
                    <a:pt x="816" y="343"/>
                  </a:lnTo>
                  <a:lnTo>
                    <a:pt x="818" y="347"/>
                  </a:lnTo>
                  <a:lnTo>
                    <a:pt x="820" y="350"/>
                  </a:lnTo>
                  <a:lnTo>
                    <a:pt x="822" y="353"/>
                  </a:lnTo>
                  <a:lnTo>
                    <a:pt x="825" y="355"/>
                  </a:lnTo>
                  <a:lnTo>
                    <a:pt x="827" y="356"/>
                  </a:lnTo>
                  <a:lnTo>
                    <a:pt x="830" y="357"/>
                  </a:lnTo>
                  <a:lnTo>
                    <a:pt x="832" y="357"/>
                  </a:lnTo>
                  <a:lnTo>
                    <a:pt x="835" y="357"/>
                  </a:lnTo>
                  <a:lnTo>
                    <a:pt x="838" y="356"/>
                  </a:lnTo>
                  <a:lnTo>
                    <a:pt x="843" y="354"/>
                  </a:lnTo>
                  <a:lnTo>
                    <a:pt x="850" y="350"/>
                  </a:lnTo>
                  <a:lnTo>
                    <a:pt x="856" y="345"/>
                  </a:lnTo>
                  <a:lnTo>
                    <a:pt x="870" y="335"/>
                  </a:lnTo>
                  <a:lnTo>
                    <a:pt x="878" y="331"/>
                  </a:lnTo>
                  <a:lnTo>
                    <a:pt x="882" y="329"/>
                  </a:lnTo>
                  <a:lnTo>
                    <a:pt x="886" y="328"/>
                  </a:lnTo>
                  <a:lnTo>
                    <a:pt x="890" y="327"/>
                  </a:lnTo>
                  <a:lnTo>
                    <a:pt x="894" y="326"/>
                  </a:lnTo>
                  <a:lnTo>
                    <a:pt x="898" y="324"/>
                  </a:lnTo>
                  <a:lnTo>
                    <a:pt x="903" y="326"/>
                  </a:lnTo>
                  <a:lnTo>
                    <a:pt x="907" y="326"/>
                  </a:lnTo>
                  <a:lnTo>
                    <a:pt x="911" y="327"/>
                  </a:lnTo>
                  <a:lnTo>
                    <a:pt x="916" y="329"/>
                  </a:lnTo>
                  <a:lnTo>
                    <a:pt x="921" y="332"/>
                  </a:lnTo>
                  <a:lnTo>
                    <a:pt x="925" y="335"/>
                  </a:lnTo>
                  <a:lnTo>
                    <a:pt x="929" y="338"/>
                  </a:lnTo>
                  <a:lnTo>
                    <a:pt x="932" y="341"/>
                  </a:lnTo>
                  <a:lnTo>
                    <a:pt x="936" y="345"/>
                  </a:lnTo>
                  <a:lnTo>
                    <a:pt x="941" y="353"/>
                  </a:lnTo>
                  <a:lnTo>
                    <a:pt x="946" y="361"/>
                  </a:lnTo>
                  <a:lnTo>
                    <a:pt x="948" y="366"/>
                  </a:lnTo>
                  <a:lnTo>
                    <a:pt x="950" y="371"/>
                  </a:lnTo>
                  <a:lnTo>
                    <a:pt x="953" y="381"/>
                  </a:lnTo>
                  <a:lnTo>
                    <a:pt x="954" y="391"/>
                  </a:lnTo>
                  <a:lnTo>
                    <a:pt x="955" y="397"/>
                  </a:lnTo>
                  <a:lnTo>
                    <a:pt x="955" y="402"/>
                  </a:lnTo>
                  <a:lnTo>
                    <a:pt x="955" y="413"/>
                  </a:lnTo>
                  <a:lnTo>
                    <a:pt x="954" y="425"/>
                  </a:lnTo>
                  <a:lnTo>
                    <a:pt x="951" y="435"/>
                  </a:lnTo>
                  <a:lnTo>
                    <a:pt x="948" y="445"/>
                  </a:lnTo>
                  <a:lnTo>
                    <a:pt x="946" y="450"/>
                  </a:lnTo>
                  <a:lnTo>
                    <a:pt x="943" y="454"/>
                  </a:lnTo>
                  <a:lnTo>
                    <a:pt x="940" y="459"/>
                  </a:lnTo>
                  <a:lnTo>
                    <a:pt x="937" y="463"/>
                  </a:lnTo>
                  <a:lnTo>
                    <a:pt x="934" y="467"/>
                  </a:lnTo>
                  <a:lnTo>
                    <a:pt x="931" y="470"/>
                  </a:lnTo>
                  <a:lnTo>
                    <a:pt x="927" y="474"/>
                  </a:lnTo>
                  <a:lnTo>
                    <a:pt x="922" y="477"/>
                  </a:lnTo>
                  <a:lnTo>
                    <a:pt x="917" y="480"/>
                  </a:lnTo>
                  <a:lnTo>
                    <a:pt x="913" y="482"/>
                  </a:lnTo>
                  <a:lnTo>
                    <a:pt x="909" y="483"/>
                  </a:lnTo>
                  <a:lnTo>
                    <a:pt x="904" y="483"/>
                  </a:lnTo>
                  <a:lnTo>
                    <a:pt x="900" y="483"/>
                  </a:lnTo>
                  <a:lnTo>
                    <a:pt x="896" y="483"/>
                  </a:lnTo>
                  <a:lnTo>
                    <a:pt x="888" y="481"/>
                  </a:lnTo>
                  <a:lnTo>
                    <a:pt x="880" y="477"/>
                  </a:lnTo>
                  <a:lnTo>
                    <a:pt x="872" y="472"/>
                  </a:lnTo>
                  <a:lnTo>
                    <a:pt x="857" y="462"/>
                  </a:lnTo>
                  <a:lnTo>
                    <a:pt x="851" y="457"/>
                  </a:lnTo>
                  <a:lnTo>
                    <a:pt x="844" y="453"/>
                  </a:lnTo>
                  <a:lnTo>
                    <a:pt x="838" y="450"/>
                  </a:lnTo>
                  <a:lnTo>
                    <a:pt x="835" y="449"/>
                  </a:lnTo>
                  <a:lnTo>
                    <a:pt x="832" y="449"/>
                  </a:lnTo>
                  <a:lnTo>
                    <a:pt x="830" y="449"/>
                  </a:lnTo>
                  <a:lnTo>
                    <a:pt x="827" y="450"/>
                  </a:lnTo>
                  <a:lnTo>
                    <a:pt x="824" y="451"/>
                  </a:lnTo>
                  <a:lnTo>
                    <a:pt x="822" y="453"/>
                  </a:lnTo>
                  <a:lnTo>
                    <a:pt x="820" y="456"/>
                  </a:lnTo>
                  <a:lnTo>
                    <a:pt x="818" y="459"/>
                  </a:lnTo>
                  <a:lnTo>
                    <a:pt x="816" y="464"/>
                  </a:lnTo>
                  <a:lnTo>
                    <a:pt x="814" y="469"/>
                  </a:lnTo>
                  <a:lnTo>
                    <a:pt x="814" y="667"/>
                  </a:lnTo>
                  <a:lnTo>
                    <a:pt x="142" y="667"/>
                  </a:lnTo>
                  <a:lnTo>
                    <a:pt x="142" y="471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45" name="Freeform 18"/>
            <p:cNvSpPr>
              <a:spLocks noChangeAspect="1"/>
            </p:cNvSpPr>
            <p:nvPr/>
          </p:nvSpPr>
          <p:spPr bwMode="auto">
            <a:xfrm>
              <a:off x="3113" y="2908"/>
              <a:ext cx="673" cy="664"/>
            </a:xfrm>
            <a:custGeom>
              <a:avLst/>
              <a:gdLst>
                <a:gd name="T0" fmla="*/ 11 w 673"/>
                <a:gd name="T1" fmla="*/ 449 h 664"/>
                <a:gd name="T2" fmla="*/ 27 w 673"/>
                <a:gd name="T3" fmla="*/ 448 h 664"/>
                <a:gd name="T4" fmla="*/ 60 w 673"/>
                <a:gd name="T5" fmla="*/ 471 h 664"/>
                <a:gd name="T6" fmla="*/ 85 w 673"/>
                <a:gd name="T7" fmla="*/ 482 h 664"/>
                <a:gd name="T8" fmla="*/ 109 w 673"/>
                <a:gd name="T9" fmla="*/ 476 h 664"/>
                <a:gd name="T10" fmla="*/ 132 w 673"/>
                <a:gd name="T11" fmla="*/ 447 h 664"/>
                <a:gd name="T12" fmla="*/ 142 w 673"/>
                <a:gd name="T13" fmla="*/ 412 h 664"/>
                <a:gd name="T14" fmla="*/ 135 w 673"/>
                <a:gd name="T15" fmla="*/ 365 h 664"/>
                <a:gd name="T16" fmla="*/ 116 w 673"/>
                <a:gd name="T17" fmla="*/ 335 h 664"/>
                <a:gd name="T18" fmla="*/ 92 w 673"/>
                <a:gd name="T19" fmla="*/ 323 h 664"/>
                <a:gd name="T20" fmla="*/ 67 w 673"/>
                <a:gd name="T21" fmla="*/ 328 h 664"/>
                <a:gd name="T22" fmla="*/ 26 w 673"/>
                <a:gd name="T23" fmla="*/ 354 h 664"/>
                <a:gd name="T24" fmla="*/ 11 w 673"/>
                <a:gd name="T25" fmla="*/ 352 h 664"/>
                <a:gd name="T26" fmla="*/ 0 w 673"/>
                <a:gd name="T27" fmla="*/ 334 h 664"/>
                <a:gd name="T28" fmla="*/ 283 w 673"/>
                <a:gd name="T29" fmla="*/ 135 h 664"/>
                <a:gd name="T30" fmla="*/ 290 w 673"/>
                <a:gd name="T31" fmla="*/ 123 h 664"/>
                <a:gd name="T32" fmla="*/ 278 w 673"/>
                <a:gd name="T33" fmla="*/ 99 h 664"/>
                <a:gd name="T34" fmla="*/ 258 w 673"/>
                <a:gd name="T35" fmla="*/ 65 h 664"/>
                <a:gd name="T36" fmla="*/ 259 w 673"/>
                <a:gd name="T37" fmla="*/ 43 h 664"/>
                <a:gd name="T38" fmla="*/ 273 w 673"/>
                <a:gd name="T39" fmla="*/ 22 h 664"/>
                <a:gd name="T40" fmla="*/ 304 w 673"/>
                <a:gd name="T41" fmla="*/ 5 h 664"/>
                <a:gd name="T42" fmla="*/ 356 w 673"/>
                <a:gd name="T43" fmla="*/ 1 h 664"/>
                <a:gd name="T44" fmla="*/ 390 w 673"/>
                <a:gd name="T45" fmla="*/ 15 h 664"/>
                <a:gd name="T46" fmla="*/ 410 w 673"/>
                <a:gd name="T47" fmla="*/ 32 h 664"/>
                <a:gd name="T48" fmla="*/ 416 w 673"/>
                <a:gd name="T49" fmla="*/ 54 h 664"/>
                <a:gd name="T50" fmla="*/ 394 w 673"/>
                <a:gd name="T51" fmla="*/ 98 h 664"/>
                <a:gd name="T52" fmla="*/ 381 w 673"/>
                <a:gd name="T53" fmla="*/ 123 h 664"/>
                <a:gd name="T54" fmla="*/ 388 w 673"/>
                <a:gd name="T55" fmla="*/ 135 h 664"/>
                <a:gd name="T56" fmla="*/ 673 w 673"/>
                <a:gd name="T57" fmla="*/ 334 h 664"/>
                <a:gd name="T58" fmla="*/ 662 w 673"/>
                <a:gd name="T59" fmla="*/ 353 h 664"/>
                <a:gd name="T60" fmla="*/ 648 w 673"/>
                <a:gd name="T61" fmla="*/ 354 h 664"/>
                <a:gd name="T62" fmla="*/ 615 w 673"/>
                <a:gd name="T63" fmla="*/ 333 h 664"/>
                <a:gd name="T64" fmla="*/ 587 w 673"/>
                <a:gd name="T65" fmla="*/ 323 h 664"/>
                <a:gd name="T66" fmla="*/ 565 w 673"/>
                <a:gd name="T67" fmla="*/ 330 h 664"/>
                <a:gd name="T68" fmla="*/ 545 w 673"/>
                <a:gd name="T69" fmla="*/ 350 h 664"/>
                <a:gd name="T70" fmla="*/ 532 w 673"/>
                <a:gd name="T71" fmla="*/ 390 h 664"/>
                <a:gd name="T72" fmla="*/ 535 w 673"/>
                <a:gd name="T73" fmla="*/ 433 h 664"/>
                <a:gd name="T74" fmla="*/ 549 w 673"/>
                <a:gd name="T75" fmla="*/ 461 h 664"/>
                <a:gd name="T76" fmla="*/ 568 w 673"/>
                <a:gd name="T77" fmla="*/ 478 h 664"/>
                <a:gd name="T78" fmla="*/ 590 w 673"/>
                <a:gd name="T79" fmla="*/ 482 h 664"/>
                <a:gd name="T80" fmla="*/ 628 w 673"/>
                <a:gd name="T81" fmla="*/ 460 h 664"/>
                <a:gd name="T82" fmla="*/ 651 w 673"/>
                <a:gd name="T83" fmla="*/ 447 h 664"/>
                <a:gd name="T84" fmla="*/ 665 w 673"/>
                <a:gd name="T85" fmla="*/ 451 h 664"/>
                <a:gd name="T86" fmla="*/ 673 w 673"/>
                <a:gd name="T87" fmla="*/ 664 h 664"/>
                <a:gd name="T88" fmla="*/ 383 w 673"/>
                <a:gd name="T89" fmla="*/ 654 h 664"/>
                <a:gd name="T90" fmla="*/ 382 w 673"/>
                <a:gd name="T91" fmla="*/ 639 h 664"/>
                <a:gd name="T92" fmla="*/ 405 w 673"/>
                <a:gd name="T93" fmla="*/ 605 h 664"/>
                <a:gd name="T94" fmla="*/ 416 w 673"/>
                <a:gd name="T95" fmla="*/ 572 h 664"/>
                <a:gd name="T96" fmla="*/ 403 w 673"/>
                <a:gd name="T97" fmla="*/ 546 h 664"/>
                <a:gd name="T98" fmla="*/ 377 w 673"/>
                <a:gd name="T99" fmla="*/ 529 h 664"/>
                <a:gd name="T100" fmla="*/ 335 w 673"/>
                <a:gd name="T101" fmla="*/ 522 h 664"/>
                <a:gd name="T102" fmla="*/ 294 w 673"/>
                <a:gd name="T103" fmla="*/ 531 h 664"/>
                <a:gd name="T104" fmla="*/ 267 w 673"/>
                <a:gd name="T105" fmla="*/ 551 h 664"/>
                <a:gd name="T106" fmla="*/ 257 w 673"/>
                <a:gd name="T107" fmla="*/ 574 h 664"/>
                <a:gd name="T108" fmla="*/ 263 w 673"/>
                <a:gd name="T109" fmla="*/ 599 h 664"/>
                <a:gd name="T110" fmla="*/ 287 w 673"/>
                <a:gd name="T111" fmla="*/ 634 h 664"/>
                <a:gd name="T112" fmla="*/ 289 w 673"/>
                <a:gd name="T113" fmla="*/ 650 h 664"/>
                <a:gd name="T114" fmla="*/ 274 w 673"/>
                <a:gd name="T115" fmla="*/ 662 h 6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4"/>
                <a:gd name="T176" fmla="*/ 673 w 673"/>
                <a:gd name="T177" fmla="*/ 664 h 6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4">
                  <a:moveTo>
                    <a:pt x="1" y="468"/>
                  </a:moveTo>
                  <a:lnTo>
                    <a:pt x="4" y="458"/>
                  </a:lnTo>
                  <a:lnTo>
                    <a:pt x="7" y="454"/>
                  </a:lnTo>
                  <a:lnTo>
                    <a:pt x="9" y="451"/>
                  </a:lnTo>
                  <a:lnTo>
                    <a:pt x="11" y="449"/>
                  </a:lnTo>
                  <a:lnTo>
                    <a:pt x="13" y="447"/>
                  </a:lnTo>
                  <a:lnTo>
                    <a:pt x="16" y="447"/>
                  </a:lnTo>
                  <a:lnTo>
                    <a:pt x="19" y="446"/>
                  </a:lnTo>
                  <a:lnTo>
                    <a:pt x="23" y="447"/>
                  </a:lnTo>
                  <a:lnTo>
                    <a:pt x="27" y="448"/>
                  </a:lnTo>
                  <a:lnTo>
                    <a:pt x="30" y="450"/>
                  </a:lnTo>
                  <a:lnTo>
                    <a:pt x="34" y="452"/>
                  </a:lnTo>
                  <a:lnTo>
                    <a:pt x="42" y="459"/>
                  </a:lnTo>
                  <a:lnTo>
                    <a:pt x="51" y="465"/>
                  </a:lnTo>
                  <a:lnTo>
                    <a:pt x="60" y="471"/>
                  </a:lnTo>
                  <a:lnTo>
                    <a:pt x="65" y="474"/>
                  </a:lnTo>
                  <a:lnTo>
                    <a:pt x="70" y="477"/>
                  </a:lnTo>
                  <a:lnTo>
                    <a:pt x="75" y="479"/>
                  </a:lnTo>
                  <a:lnTo>
                    <a:pt x="80" y="481"/>
                  </a:lnTo>
                  <a:lnTo>
                    <a:pt x="85" y="482"/>
                  </a:lnTo>
                  <a:lnTo>
                    <a:pt x="90" y="482"/>
                  </a:lnTo>
                  <a:lnTo>
                    <a:pt x="95" y="482"/>
                  </a:lnTo>
                  <a:lnTo>
                    <a:pt x="100" y="481"/>
                  </a:lnTo>
                  <a:lnTo>
                    <a:pt x="104" y="479"/>
                  </a:lnTo>
                  <a:lnTo>
                    <a:pt x="109" y="476"/>
                  </a:lnTo>
                  <a:lnTo>
                    <a:pt x="117" y="469"/>
                  </a:lnTo>
                  <a:lnTo>
                    <a:pt x="121" y="465"/>
                  </a:lnTo>
                  <a:lnTo>
                    <a:pt x="124" y="461"/>
                  </a:lnTo>
                  <a:lnTo>
                    <a:pt x="130" y="452"/>
                  </a:lnTo>
                  <a:lnTo>
                    <a:pt x="132" y="447"/>
                  </a:lnTo>
                  <a:lnTo>
                    <a:pt x="134" y="443"/>
                  </a:lnTo>
                  <a:lnTo>
                    <a:pt x="138" y="433"/>
                  </a:lnTo>
                  <a:lnTo>
                    <a:pt x="139" y="427"/>
                  </a:lnTo>
                  <a:lnTo>
                    <a:pt x="140" y="422"/>
                  </a:lnTo>
                  <a:lnTo>
                    <a:pt x="142" y="412"/>
                  </a:lnTo>
                  <a:lnTo>
                    <a:pt x="142" y="401"/>
                  </a:lnTo>
                  <a:lnTo>
                    <a:pt x="141" y="390"/>
                  </a:lnTo>
                  <a:lnTo>
                    <a:pt x="139" y="380"/>
                  </a:lnTo>
                  <a:lnTo>
                    <a:pt x="136" y="370"/>
                  </a:lnTo>
                  <a:lnTo>
                    <a:pt x="135" y="365"/>
                  </a:lnTo>
                  <a:lnTo>
                    <a:pt x="133" y="360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5"/>
                  </a:lnTo>
                  <a:lnTo>
                    <a:pt x="112" y="332"/>
                  </a:lnTo>
                  <a:lnTo>
                    <a:pt x="108" y="330"/>
                  </a:lnTo>
                  <a:lnTo>
                    <a:pt x="103" y="327"/>
                  </a:lnTo>
                  <a:lnTo>
                    <a:pt x="98" y="325"/>
                  </a:lnTo>
                  <a:lnTo>
                    <a:pt x="92" y="323"/>
                  </a:lnTo>
                  <a:lnTo>
                    <a:pt x="87" y="323"/>
                  </a:lnTo>
                  <a:lnTo>
                    <a:pt x="82" y="323"/>
                  </a:lnTo>
                  <a:lnTo>
                    <a:pt x="77" y="324"/>
                  </a:lnTo>
                  <a:lnTo>
                    <a:pt x="72" y="326"/>
                  </a:lnTo>
                  <a:lnTo>
                    <a:pt x="67" y="328"/>
                  </a:lnTo>
                  <a:lnTo>
                    <a:pt x="58" y="333"/>
                  </a:lnTo>
                  <a:lnTo>
                    <a:pt x="49" y="339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19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9"/>
                  </a:lnTo>
                  <a:lnTo>
                    <a:pt x="0" y="334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7"/>
                  </a:lnTo>
                  <a:lnTo>
                    <a:pt x="261" y="73"/>
                  </a:lnTo>
                  <a:lnTo>
                    <a:pt x="260" y="69"/>
                  </a:lnTo>
                  <a:lnTo>
                    <a:pt x="258" y="65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30"/>
                  </a:lnTo>
                  <a:lnTo>
                    <a:pt x="270" y="26"/>
                  </a:lnTo>
                  <a:lnTo>
                    <a:pt x="273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5"/>
                  </a:lnTo>
                  <a:lnTo>
                    <a:pt x="395" y="17"/>
                  </a:lnTo>
                  <a:lnTo>
                    <a:pt x="399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7"/>
                  </a:lnTo>
                  <a:lnTo>
                    <a:pt x="410" y="75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1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1" y="141"/>
                  </a:lnTo>
                  <a:lnTo>
                    <a:pt x="673" y="141"/>
                  </a:lnTo>
                  <a:lnTo>
                    <a:pt x="673" y="334"/>
                  </a:lnTo>
                  <a:lnTo>
                    <a:pt x="671" y="340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4" y="355"/>
                  </a:lnTo>
                  <a:lnTo>
                    <a:pt x="651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8"/>
                  </a:lnTo>
                  <a:lnTo>
                    <a:pt x="615" y="333"/>
                  </a:lnTo>
                  <a:lnTo>
                    <a:pt x="608" y="329"/>
                  </a:lnTo>
                  <a:lnTo>
                    <a:pt x="600" y="326"/>
                  </a:lnTo>
                  <a:lnTo>
                    <a:pt x="596" y="324"/>
                  </a:lnTo>
                  <a:lnTo>
                    <a:pt x="592" y="323"/>
                  </a:lnTo>
                  <a:lnTo>
                    <a:pt x="587" y="323"/>
                  </a:lnTo>
                  <a:lnTo>
                    <a:pt x="583" y="323"/>
                  </a:lnTo>
                  <a:lnTo>
                    <a:pt x="579" y="324"/>
                  </a:lnTo>
                  <a:lnTo>
                    <a:pt x="574" y="325"/>
                  </a:lnTo>
                  <a:lnTo>
                    <a:pt x="570" y="327"/>
                  </a:lnTo>
                  <a:lnTo>
                    <a:pt x="565" y="330"/>
                  </a:lnTo>
                  <a:lnTo>
                    <a:pt x="561" y="332"/>
                  </a:lnTo>
                  <a:lnTo>
                    <a:pt x="557" y="335"/>
                  </a:lnTo>
                  <a:lnTo>
                    <a:pt x="554" y="339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60"/>
                  </a:lnTo>
                  <a:lnTo>
                    <a:pt x="538" y="365"/>
                  </a:lnTo>
                  <a:lnTo>
                    <a:pt x="537" y="370"/>
                  </a:lnTo>
                  <a:lnTo>
                    <a:pt x="534" y="380"/>
                  </a:lnTo>
                  <a:lnTo>
                    <a:pt x="532" y="390"/>
                  </a:lnTo>
                  <a:lnTo>
                    <a:pt x="532" y="395"/>
                  </a:lnTo>
                  <a:lnTo>
                    <a:pt x="531" y="401"/>
                  </a:lnTo>
                  <a:lnTo>
                    <a:pt x="532" y="412"/>
                  </a:lnTo>
                  <a:lnTo>
                    <a:pt x="533" y="422"/>
                  </a:lnTo>
                  <a:lnTo>
                    <a:pt x="535" y="433"/>
                  </a:lnTo>
                  <a:lnTo>
                    <a:pt x="539" y="443"/>
                  </a:lnTo>
                  <a:lnTo>
                    <a:pt x="541" y="447"/>
                  </a:lnTo>
                  <a:lnTo>
                    <a:pt x="543" y="452"/>
                  </a:lnTo>
                  <a:lnTo>
                    <a:pt x="546" y="457"/>
                  </a:lnTo>
                  <a:lnTo>
                    <a:pt x="549" y="461"/>
                  </a:lnTo>
                  <a:lnTo>
                    <a:pt x="552" y="465"/>
                  </a:lnTo>
                  <a:lnTo>
                    <a:pt x="556" y="469"/>
                  </a:lnTo>
                  <a:lnTo>
                    <a:pt x="560" y="473"/>
                  </a:lnTo>
                  <a:lnTo>
                    <a:pt x="564" y="476"/>
                  </a:lnTo>
                  <a:lnTo>
                    <a:pt x="568" y="478"/>
                  </a:lnTo>
                  <a:lnTo>
                    <a:pt x="573" y="480"/>
                  </a:lnTo>
                  <a:lnTo>
                    <a:pt x="577" y="481"/>
                  </a:lnTo>
                  <a:lnTo>
                    <a:pt x="581" y="482"/>
                  </a:lnTo>
                  <a:lnTo>
                    <a:pt x="585" y="482"/>
                  </a:lnTo>
                  <a:lnTo>
                    <a:pt x="590" y="482"/>
                  </a:lnTo>
                  <a:lnTo>
                    <a:pt x="598" y="479"/>
                  </a:lnTo>
                  <a:lnTo>
                    <a:pt x="602" y="478"/>
                  </a:lnTo>
                  <a:lnTo>
                    <a:pt x="606" y="475"/>
                  </a:lnTo>
                  <a:lnTo>
                    <a:pt x="614" y="471"/>
                  </a:lnTo>
                  <a:lnTo>
                    <a:pt x="628" y="460"/>
                  </a:lnTo>
                  <a:lnTo>
                    <a:pt x="635" y="454"/>
                  </a:lnTo>
                  <a:lnTo>
                    <a:pt x="642" y="450"/>
                  </a:lnTo>
                  <a:lnTo>
                    <a:pt x="645" y="449"/>
                  </a:lnTo>
                  <a:lnTo>
                    <a:pt x="648" y="447"/>
                  </a:lnTo>
                  <a:lnTo>
                    <a:pt x="651" y="447"/>
                  </a:lnTo>
                  <a:lnTo>
                    <a:pt x="654" y="446"/>
                  </a:lnTo>
                  <a:lnTo>
                    <a:pt x="657" y="447"/>
                  </a:lnTo>
                  <a:lnTo>
                    <a:pt x="660" y="447"/>
                  </a:lnTo>
                  <a:lnTo>
                    <a:pt x="662" y="449"/>
                  </a:lnTo>
                  <a:lnTo>
                    <a:pt x="665" y="451"/>
                  </a:lnTo>
                  <a:lnTo>
                    <a:pt x="667" y="454"/>
                  </a:lnTo>
                  <a:lnTo>
                    <a:pt x="669" y="459"/>
                  </a:lnTo>
                  <a:lnTo>
                    <a:pt x="671" y="463"/>
                  </a:lnTo>
                  <a:lnTo>
                    <a:pt x="673" y="469"/>
                  </a:lnTo>
                  <a:lnTo>
                    <a:pt x="673" y="664"/>
                  </a:lnTo>
                  <a:lnTo>
                    <a:pt x="403" y="664"/>
                  </a:lnTo>
                  <a:lnTo>
                    <a:pt x="392" y="660"/>
                  </a:lnTo>
                  <a:lnTo>
                    <a:pt x="388" y="658"/>
                  </a:lnTo>
                  <a:lnTo>
                    <a:pt x="385" y="656"/>
                  </a:lnTo>
                  <a:lnTo>
                    <a:pt x="383" y="654"/>
                  </a:lnTo>
                  <a:lnTo>
                    <a:pt x="382" y="650"/>
                  </a:lnTo>
                  <a:lnTo>
                    <a:pt x="381" y="648"/>
                  </a:lnTo>
                  <a:lnTo>
                    <a:pt x="380" y="645"/>
                  </a:lnTo>
                  <a:lnTo>
                    <a:pt x="381" y="642"/>
                  </a:lnTo>
                  <a:lnTo>
                    <a:pt x="382" y="639"/>
                  </a:lnTo>
                  <a:lnTo>
                    <a:pt x="384" y="633"/>
                  </a:lnTo>
                  <a:lnTo>
                    <a:pt x="388" y="626"/>
                  </a:lnTo>
                  <a:lnTo>
                    <a:pt x="393" y="620"/>
                  </a:lnTo>
                  <a:lnTo>
                    <a:pt x="399" y="612"/>
                  </a:lnTo>
                  <a:lnTo>
                    <a:pt x="405" y="605"/>
                  </a:lnTo>
                  <a:lnTo>
                    <a:pt x="410" y="597"/>
                  </a:lnTo>
                  <a:lnTo>
                    <a:pt x="413" y="589"/>
                  </a:lnTo>
                  <a:lnTo>
                    <a:pt x="416" y="581"/>
                  </a:lnTo>
                  <a:lnTo>
                    <a:pt x="416" y="577"/>
                  </a:lnTo>
                  <a:lnTo>
                    <a:pt x="416" y="572"/>
                  </a:lnTo>
                  <a:lnTo>
                    <a:pt x="416" y="568"/>
                  </a:lnTo>
                  <a:lnTo>
                    <a:pt x="414" y="564"/>
                  </a:lnTo>
                  <a:lnTo>
                    <a:pt x="413" y="559"/>
                  </a:lnTo>
                  <a:lnTo>
                    <a:pt x="410" y="555"/>
                  </a:lnTo>
                  <a:lnTo>
                    <a:pt x="403" y="546"/>
                  </a:lnTo>
                  <a:lnTo>
                    <a:pt x="399" y="542"/>
                  </a:lnTo>
                  <a:lnTo>
                    <a:pt x="395" y="539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7" y="529"/>
                  </a:lnTo>
                  <a:lnTo>
                    <a:pt x="367" y="525"/>
                  </a:lnTo>
                  <a:lnTo>
                    <a:pt x="362" y="524"/>
                  </a:lnTo>
                  <a:lnTo>
                    <a:pt x="356" y="523"/>
                  </a:lnTo>
                  <a:lnTo>
                    <a:pt x="346" y="522"/>
                  </a:lnTo>
                  <a:lnTo>
                    <a:pt x="335" y="522"/>
                  </a:lnTo>
                  <a:lnTo>
                    <a:pt x="324" y="522"/>
                  </a:lnTo>
                  <a:lnTo>
                    <a:pt x="314" y="524"/>
                  </a:lnTo>
                  <a:lnTo>
                    <a:pt x="304" y="527"/>
                  </a:lnTo>
                  <a:lnTo>
                    <a:pt x="299" y="529"/>
                  </a:lnTo>
                  <a:lnTo>
                    <a:pt x="294" y="531"/>
                  </a:lnTo>
                  <a:lnTo>
                    <a:pt x="285" y="535"/>
                  </a:lnTo>
                  <a:lnTo>
                    <a:pt x="281" y="538"/>
                  </a:lnTo>
                  <a:lnTo>
                    <a:pt x="277" y="541"/>
                  </a:lnTo>
                  <a:lnTo>
                    <a:pt x="270" y="548"/>
                  </a:lnTo>
                  <a:lnTo>
                    <a:pt x="267" y="551"/>
                  </a:lnTo>
                  <a:lnTo>
                    <a:pt x="264" y="556"/>
                  </a:lnTo>
                  <a:lnTo>
                    <a:pt x="261" y="561"/>
                  </a:lnTo>
                  <a:lnTo>
                    <a:pt x="259" y="565"/>
                  </a:lnTo>
                  <a:lnTo>
                    <a:pt x="258" y="570"/>
                  </a:lnTo>
                  <a:lnTo>
                    <a:pt x="257" y="574"/>
                  </a:lnTo>
                  <a:lnTo>
                    <a:pt x="257" y="579"/>
                  </a:lnTo>
                  <a:lnTo>
                    <a:pt x="258" y="583"/>
                  </a:lnTo>
                  <a:lnTo>
                    <a:pt x="258" y="587"/>
                  </a:lnTo>
                  <a:lnTo>
                    <a:pt x="260" y="591"/>
                  </a:lnTo>
                  <a:lnTo>
                    <a:pt x="263" y="599"/>
                  </a:lnTo>
                  <a:lnTo>
                    <a:pt x="267" y="607"/>
                  </a:lnTo>
                  <a:lnTo>
                    <a:pt x="272" y="614"/>
                  </a:lnTo>
                  <a:lnTo>
                    <a:pt x="278" y="621"/>
                  </a:lnTo>
                  <a:lnTo>
                    <a:pt x="283" y="627"/>
                  </a:lnTo>
                  <a:lnTo>
                    <a:pt x="287" y="634"/>
                  </a:lnTo>
                  <a:lnTo>
                    <a:pt x="289" y="639"/>
                  </a:lnTo>
                  <a:lnTo>
                    <a:pt x="290" y="642"/>
                  </a:lnTo>
                  <a:lnTo>
                    <a:pt x="290" y="645"/>
                  </a:lnTo>
                  <a:lnTo>
                    <a:pt x="290" y="647"/>
                  </a:lnTo>
                  <a:lnTo>
                    <a:pt x="289" y="650"/>
                  </a:lnTo>
                  <a:lnTo>
                    <a:pt x="288" y="653"/>
                  </a:lnTo>
                  <a:lnTo>
                    <a:pt x="286" y="656"/>
                  </a:lnTo>
                  <a:lnTo>
                    <a:pt x="283" y="658"/>
                  </a:lnTo>
                  <a:lnTo>
                    <a:pt x="279" y="660"/>
                  </a:lnTo>
                  <a:lnTo>
                    <a:pt x="274" y="662"/>
                  </a:lnTo>
                  <a:lnTo>
                    <a:pt x="268" y="664"/>
                  </a:lnTo>
                  <a:lnTo>
                    <a:pt x="1" y="664"/>
                  </a:lnTo>
                  <a:lnTo>
                    <a:pt x="1" y="468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46" name="Freeform 19"/>
            <p:cNvSpPr>
              <a:spLocks noChangeAspect="1"/>
            </p:cNvSpPr>
            <p:nvPr/>
          </p:nvSpPr>
          <p:spPr bwMode="auto">
            <a:xfrm>
              <a:off x="2437" y="3573"/>
              <a:ext cx="677" cy="524"/>
            </a:xfrm>
            <a:custGeom>
              <a:avLst/>
              <a:gdLst>
                <a:gd name="T0" fmla="*/ 673 w 677"/>
                <a:gd name="T1" fmla="*/ 204 h 524"/>
                <a:gd name="T2" fmla="*/ 666 w 677"/>
                <a:gd name="T3" fmla="*/ 212 h 524"/>
                <a:gd name="T4" fmla="*/ 656 w 677"/>
                <a:gd name="T5" fmla="*/ 213 h 524"/>
                <a:gd name="T6" fmla="*/ 641 w 677"/>
                <a:gd name="T7" fmla="*/ 206 h 524"/>
                <a:gd name="T8" fmla="*/ 620 w 677"/>
                <a:gd name="T9" fmla="*/ 192 h 524"/>
                <a:gd name="T10" fmla="*/ 601 w 677"/>
                <a:gd name="T11" fmla="*/ 183 h 524"/>
                <a:gd name="T12" fmla="*/ 588 w 677"/>
                <a:gd name="T13" fmla="*/ 181 h 524"/>
                <a:gd name="T14" fmla="*/ 575 w 677"/>
                <a:gd name="T15" fmla="*/ 186 h 524"/>
                <a:gd name="T16" fmla="*/ 562 w 677"/>
                <a:gd name="T17" fmla="*/ 194 h 524"/>
                <a:gd name="T18" fmla="*/ 550 w 677"/>
                <a:gd name="T19" fmla="*/ 209 h 524"/>
                <a:gd name="T20" fmla="*/ 541 w 677"/>
                <a:gd name="T21" fmla="*/ 227 h 524"/>
                <a:gd name="T22" fmla="*/ 536 w 677"/>
                <a:gd name="T23" fmla="*/ 253 h 524"/>
                <a:gd name="T24" fmla="*/ 537 w 677"/>
                <a:gd name="T25" fmla="*/ 281 h 524"/>
                <a:gd name="T26" fmla="*/ 545 w 677"/>
                <a:gd name="T27" fmla="*/ 306 h 524"/>
                <a:gd name="T28" fmla="*/ 554 w 677"/>
                <a:gd name="T29" fmla="*/ 319 h 524"/>
                <a:gd name="T30" fmla="*/ 564 w 677"/>
                <a:gd name="T31" fmla="*/ 330 h 524"/>
                <a:gd name="T32" fmla="*/ 578 w 677"/>
                <a:gd name="T33" fmla="*/ 338 h 524"/>
                <a:gd name="T34" fmla="*/ 591 w 677"/>
                <a:gd name="T35" fmla="*/ 340 h 524"/>
                <a:gd name="T36" fmla="*/ 611 w 677"/>
                <a:gd name="T37" fmla="*/ 333 h 524"/>
                <a:gd name="T38" fmla="*/ 640 w 677"/>
                <a:gd name="T39" fmla="*/ 314 h 524"/>
                <a:gd name="T40" fmla="*/ 658 w 677"/>
                <a:gd name="T41" fmla="*/ 305 h 524"/>
                <a:gd name="T42" fmla="*/ 666 w 677"/>
                <a:gd name="T43" fmla="*/ 307 h 524"/>
                <a:gd name="T44" fmla="*/ 673 w 677"/>
                <a:gd name="T45" fmla="*/ 315 h 524"/>
                <a:gd name="T46" fmla="*/ 677 w 677"/>
                <a:gd name="T47" fmla="*/ 523 h 524"/>
                <a:gd name="T48" fmla="*/ 274 w 677"/>
                <a:gd name="T49" fmla="*/ 0 h 524"/>
                <a:gd name="T50" fmla="*/ 285 w 677"/>
                <a:gd name="T51" fmla="*/ 6 h 524"/>
                <a:gd name="T52" fmla="*/ 291 w 677"/>
                <a:gd name="T53" fmla="*/ 13 h 524"/>
                <a:gd name="T54" fmla="*/ 291 w 677"/>
                <a:gd name="T55" fmla="*/ 21 h 524"/>
                <a:gd name="T56" fmla="*/ 283 w 677"/>
                <a:gd name="T57" fmla="*/ 35 h 524"/>
                <a:gd name="T58" fmla="*/ 269 w 677"/>
                <a:gd name="T59" fmla="*/ 56 h 524"/>
                <a:gd name="T60" fmla="*/ 261 w 677"/>
                <a:gd name="T61" fmla="*/ 75 h 524"/>
                <a:gd name="T62" fmla="*/ 260 w 677"/>
                <a:gd name="T63" fmla="*/ 89 h 524"/>
                <a:gd name="T64" fmla="*/ 262 w 677"/>
                <a:gd name="T65" fmla="*/ 98 h 524"/>
                <a:gd name="T66" fmla="*/ 269 w 677"/>
                <a:gd name="T67" fmla="*/ 110 h 524"/>
                <a:gd name="T68" fmla="*/ 279 w 677"/>
                <a:gd name="T69" fmla="*/ 121 h 524"/>
                <a:gd name="T70" fmla="*/ 300 w 677"/>
                <a:gd name="T71" fmla="*/ 133 h 524"/>
                <a:gd name="T72" fmla="*/ 327 w 677"/>
                <a:gd name="T73" fmla="*/ 139 h 524"/>
                <a:gd name="T74" fmla="*/ 359 w 677"/>
                <a:gd name="T75" fmla="*/ 139 h 524"/>
                <a:gd name="T76" fmla="*/ 384 w 677"/>
                <a:gd name="T77" fmla="*/ 131 h 524"/>
                <a:gd name="T78" fmla="*/ 397 w 677"/>
                <a:gd name="T79" fmla="*/ 122 h 524"/>
                <a:gd name="T80" fmla="*/ 408 w 677"/>
                <a:gd name="T81" fmla="*/ 112 h 524"/>
                <a:gd name="T82" fmla="*/ 416 w 677"/>
                <a:gd name="T83" fmla="*/ 99 h 524"/>
                <a:gd name="T84" fmla="*/ 417 w 677"/>
                <a:gd name="T85" fmla="*/ 86 h 524"/>
                <a:gd name="T86" fmla="*/ 415 w 677"/>
                <a:gd name="T87" fmla="*/ 73 h 524"/>
                <a:gd name="T88" fmla="*/ 396 w 677"/>
                <a:gd name="T89" fmla="*/ 43 h 524"/>
                <a:gd name="T90" fmla="*/ 384 w 677"/>
                <a:gd name="T91" fmla="*/ 24 h 524"/>
                <a:gd name="T92" fmla="*/ 383 w 677"/>
                <a:gd name="T93" fmla="*/ 13 h 524"/>
                <a:gd name="T94" fmla="*/ 389 w 677"/>
                <a:gd name="T95" fmla="*/ 6 h 524"/>
                <a:gd name="T96" fmla="*/ 401 w 677"/>
                <a:gd name="T97" fmla="*/ 0 h 5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7"/>
                <a:gd name="T148" fmla="*/ 0 h 524"/>
                <a:gd name="T149" fmla="*/ 677 w 677"/>
                <a:gd name="T150" fmla="*/ 524 h 5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7" h="524">
                  <a:moveTo>
                    <a:pt x="677" y="0"/>
                  </a:moveTo>
                  <a:lnTo>
                    <a:pt x="677" y="195"/>
                  </a:lnTo>
                  <a:lnTo>
                    <a:pt x="673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6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6" y="213"/>
                  </a:lnTo>
                  <a:lnTo>
                    <a:pt x="653" y="212"/>
                  </a:lnTo>
                  <a:lnTo>
                    <a:pt x="647" y="210"/>
                  </a:lnTo>
                  <a:lnTo>
                    <a:pt x="641" y="206"/>
                  </a:lnTo>
                  <a:lnTo>
                    <a:pt x="634" y="201"/>
                  </a:lnTo>
                  <a:lnTo>
                    <a:pt x="628" y="196"/>
                  </a:lnTo>
                  <a:lnTo>
                    <a:pt x="620" y="192"/>
                  </a:lnTo>
                  <a:lnTo>
                    <a:pt x="613" y="187"/>
                  </a:lnTo>
                  <a:lnTo>
                    <a:pt x="605" y="184"/>
                  </a:lnTo>
                  <a:lnTo>
                    <a:pt x="601" y="183"/>
                  </a:lnTo>
                  <a:lnTo>
                    <a:pt x="597" y="181"/>
                  </a:lnTo>
                  <a:lnTo>
                    <a:pt x="593" y="181"/>
                  </a:lnTo>
                  <a:lnTo>
                    <a:pt x="588" y="181"/>
                  </a:lnTo>
                  <a:lnTo>
                    <a:pt x="584" y="183"/>
                  </a:lnTo>
                  <a:lnTo>
                    <a:pt x="580" y="184"/>
                  </a:lnTo>
                  <a:lnTo>
                    <a:pt x="575" y="186"/>
                  </a:lnTo>
                  <a:lnTo>
                    <a:pt x="569" y="188"/>
                  </a:lnTo>
                  <a:lnTo>
                    <a:pt x="566" y="191"/>
                  </a:lnTo>
                  <a:lnTo>
                    <a:pt x="562" y="194"/>
                  </a:lnTo>
                  <a:lnTo>
                    <a:pt x="559" y="197"/>
                  </a:lnTo>
                  <a:lnTo>
                    <a:pt x="555" y="201"/>
                  </a:lnTo>
                  <a:lnTo>
                    <a:pt x="550" y="209"/>
                  </a:lnTo>
                  <a:lnTo>
                    <a:pt x="545" y="218"/>
                  </a:lnTo>
                  <a:lnTo>
                    <a:pt x="543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7" y="248"/>
                  </a:lnTo>
                  <a:lnTo>
                    <a:pt x="536" y="253"/>
                  </a:lnTo>
                  <a:lnTo>
                    <a:pt x="536" y="259"/>
                  </a:lnTo>
                  <a:lnTo>
                    <a:pt x="536" y="269"/>
                  </a:lnTo>
                  <a:lnTo>
                    <a:pt x="537" y="281"/>
                  </a:lnTo>
                  <a:lnTo>
                    <a:pt x="540" y="291"/>
                  </a:lnTo>
                  <a:lnTo>
                    <a:pt x="543" y="301"/>
                  </a:lnTo>
                  <a:lnTo>
                    <a:pt x="545" y="306"/>
                  </a:lnTo>
                  <a:lnTo>
                    <a:pt x="548" y="311"/>
                  </a:lnTo>
                  <a:lnTo>
                    <a:pt x="551" y="315"/>
                  </a:lnTo>
                  <a:lnTo>
                    <a:pt x="554" y="319"/>
                  </a:lnTo>
                  <a:lnTo>
                    <a:pt x="557" y="323"/>
                  </a:lnTo>
                  <a:lnTo>
                    <a:pt x="560" y="327"/>
                  </a:lnTo>
                  <a:lnTo>
                    <a:pt x="564" y="330"/>
                  </a:lnTo>
                  <a:lnTo>
                    <a:pt x="568" y="333"/>
                  </a:lnTo>
                  <a:lnTo>
                    <a:pt x="574" y="336"/>
                  </a:lnTo>
                  <a:lnTo>
                    <a:pt x="578" y="338"/>
                  </a:lnTo>
                  <a:lnTo>
                    <a:pt x="582" y="339"/>
                  </a:lnTo>
                  <a:lnTo>
                    <a:pt x="587" y="340"/>
                  </a:lnTo>
                  <a:lnTo>
                    <a:pt x="591" y="340"/>
                  </a:lnTo>
                  <a:lnTo>
                    <a:pt x="595" y="339"/>
                  </a:lnTo>
                  <a:lnTo>
                    <a:pt x="603" y="337"/>
                  </a:lnTo>
                  <a:lnTo>
                    <a:pt x="611" y="333"/>
                  </a:lnTo>
                  <a:lnTo>
                    <a:pt x="619" y="329"/>
                  </a:lnTo>
                  <a:lnTo>
                    <a:pt x="633" y="318"/>
                  </a:lnTo>
                  <a:lnTo>
                    <a:pt x="640" y="314"/>
                  </a:lnTo>
                  <a:lnTo>
                    <a:pt x="646" y="309"/>
                  </a:lnTo>
                  <a:lnTo>
                    <a:pt x="653" y="306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1"/>
                  </a:lnTo>
                  <a:lnTo>
                    <a:pt x="673" y="315"/>
                  </a:lnTo>
                  <a:lnTo>
                    <a:pt x="675" y="319"/>
                  </a:lnTo>
                  <a:lnTo>
                    <a:pt x="677" y="324"/>
                  </a:lnTo>
                  <a:lnTo>
                    <a:pt x="677" y="523"/>
                  </a:lnTo>
                  <a:lnTo>
                    <a:pt x="0" y="52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8" y="8"/>
                  </a:lnTo>
                  <a:lnTo>
                    <a:pt x="290" y="10"/>
                  </a:lnTo>
                  <a:lnTo>
                    <a:pt x="291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1" y="21"/>
                  </a:lnTo>
                  <a:lnTo>
                    <a:pt x="290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9" y="42"/>
                  </a:lnTo>
                  <a:lnTo>
                    <a:pt x="274" y="49"/>
                  </a:lnTo>
                  <a:lnTo>
                    <a:pt x="269" y="56"/>
                  </a:lnTo>
                  <a:lnTo>
                    <a:pt x="265" y="63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60" y="89"/>
                  </a:lnTo>
                  <a:lnTo>
                    <a:pt x="260" y="91"/>
                  </a:lnTo>
                  <a:lnTo>
                    <a:pt x="260" y="93"/>
                  </a:lnTo>
                  <a:lnTo>
                    <a:pt x="262" y="98"/>
                  </a:lnTo>
                  <a:lnTo>
                    <a:pt x="263" y="102"/>
                  </a:lnTo>
                  <a:lnTo>
                    <a:pt x="266" y="107"/>
                  </a:lnTo>
                  <a:lnTo>
                    <a:pt x="269" y="110"/>
                  </a:lnTo>
                  <a:lnTo>
                    <a:pt x="272" y="114"/>
                  </a:lnTo>
                  <a:lnTo>
                    <a:pt x="275" y="118"/>
                  </a:lnTo>
                  <a:lnTo>
                    <a:pt x="279" y="121"/>
                  </a:lnTo>
                  <a:lnTo>
                    <a:pt x="287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5" y="135"/>
                  </a:lnTo>
                  <a:lnTo>
                    <a:pt x="315" y="138"/>
                  </a:lnTo>
                  <a:lnTo>
                    <a:pt x="327" y="139"/>
                  </a:lnTo>
                  <a:lnTo>
                    <a:pt x="337" y="140"/>
                  </a:lnTo>
                  <a:lnTo>
                    <a:pt x="348" y="140"/>
                  </a:lnTo>
                  <a:lnTo>
                    <a:pt x="359" y="139"/>
                  </a:lnTo>
                  <a:lnTo>
                    <a:pt x="369" y="136"/>
                  </a:lnTo>
                  <a:lnTo>
                    <a:pt x="379" y="133"/>
                  </a:lnTo>
                  <a:lnTo>
                    <a:pt x="384" y="131"/>
                  </a:lnTo>
                  <a:lnTo>
                    <a:pt x="388" y="128"/>
                  </a:lnTo>
                  <a:lnTo>
                    <a:pt x="393" y="125"/>
                  </a:lnTo>
                  <a:lnTo>
                    <a:pt x="397" y="122"/>
                  </a:lnTo>
                  <a:lnTo>
                    <a:pt x="401" y="119"/>
                  </a:lnTo>
                  <a:lnTo>
                    <a:pt x="404" y="116"/>
                  </a:lnTo>
                  <a:lnTo>
                    <a:pt x="408" y="112"/>
                  </a:lnTo>
                  <a:lnTo>
                    <a:pt x="411" y="108"/>
                  </a:lnTo>
                  <a:lnTo>
                    <a:pt x="414" y="103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7" y="81"/>
                  </a:lnTo>
                  <a:lnTo>
                    <a:pt x="416" y="77"/>
                  </a:lnTo>
                  <a:lnTo>
                    <a:pt x="415" y="73"/>
                  </a:lnTo>
                  <a:lnTo>
                    <a:pt x="411" y="65"/>
                  </a:lnTo>
                  <a:lnTo>
                    <a:pt x="407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18"/>
                  </a:lnTo>
                  <a:lnTo>
                    <a:pt x="383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9" y="6"/>
                  </a:lnTo>
                  <a:lnTo>
                    <a:pt x="392" y="4"/>
                  </a:lnTo>
                  <a:lnTo>
                    <a:pt x="396" y="2"/>
                  </a:lnTo>
                  <a:lnTo>
                    <a:pt x="401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47" name="Freeform 20"/>
            <p:cNvSpPr>
              <a:spLocks noChangeAspect="1"/>
            </p:cNvSpPr>
            <p:nvPr/>
          </p:nvSpPr>
          <p:spPr bwMode="auto">
            <a:xfrm>
              <a:off x="3645" y="2527"/>
              <a:ext cx="817" cy="522"/>
            </a:xfrm>
            <a:custGeom>
              <a:avLst/>
              <a:gdLst>
                <a:gd name="T0" fmla="*/ 538 w 817"/>
                <a:gd name="T1" fmla="*/ 519 h 522"/>
                <a:gd name="T2" fmla="*/ 527 w 817"/>
                <a:gd name="T3" fmla="*/ 512 h 522"/>
                <a:gd name="T4" fmla="*/ 524 w 817"/>
                <a:gd name="T5" fmla="*/ 503 h 522"/>
                <a:gd name="T6" fmla="*/ 530 w 817"/>
                <a:gd name="T7" fmla="*/ 487 h 522"/>
                <a:gd name="T8" fmla="*/ 551 w 817"/>
                <a:gd name="T9" fmla="*/ 456 h 522"/>
                <a:gd name="T10" fmla="*/ 557 w 817"/>
                <a:gd name="T11" fmla="*/ 439 h 522"/>
                <a:gd name="T12" fmla="*/ 556 w 817"/>
                <a:gd name="T13" fmla="*/ 423 h 522"/>
                <a:gd name="T14" fmla="*/ 553 w 817"/>
                <a:gd name="T15" fmla="*/ 414 h 522"/>
                <a:gd name="T16" fmla="*/ 545 w 817"/>
                <a:gd name="T17" fmla="*/ 403 h 522"/>
                <a:gd name="T18" fmla="*/ 528 w 817"/>
                <a:gd name="T19" fmla="*/ 391 h 522"/>
                <a:gd name="T20" fmla="*/ 513 w 817"/>
                <a:gd name="T21" fmla="*/ 385 h 522"/>
                <a:gd name="T22" fmla="*/ 489 w 817"/>
                <a:gd name="T23" fmla="*/ 381 h 522"/>
                <a:gd name="T24" fmla="*/ 453 w 817"/>
                <a:gd name="T25" fmla="*/ 383 h 522"/>
                <a:gd name="T26" fmla="*/ 432 w 817"/>
                <a:gd name="T27" fmla="*/ 391 h 522"/>
                <a:gd name="T28" fmla="*/ 418 w 817"/>
                <a:gd name="T29" fmla="*/ 401 h 522"/>
                <a:gd name="T30" fmla="*/ 406 w 817"/>
                <a:gd name="T31" fmla="*/ 414 h 522"/>
                <a:gd name="T32" fmla="*/ 401 w 817"/>
                <a:gd name="T33" fmla="*/ 428 h 522"/>
                <a:gd name="T34" fmla="*/ 400 w 817"/>
                <a:gd name="T35" fmla="*/ 441 h 522"/>
                <a:gd name="T36" fmla="*/ 406 w 817"/>
                <a:gd name="T37" fmla="*/ 458 h 522"/>
                <a:gd name="T38" fmla="*/ 420 w 817"/>
                <a:gd name="T39" fmla="*/ 480 h 522"/>
                <a:gd name="T40" fmla="*/ 431 w 817"/>
                <a:gd name="T41" fmla="*/ 498 h 522"/>
                <a:gd name="T42" fmla="*/ 431 w 817"/>
                <a:gd name="T43" fmla="*/ 506 h 522"/>
                <a:gd name="T44" fmla="*/ 427 w 817"/>
                <a:gd name="T45" fmla="*/ 514 h 522"/>
                <a:gd name="T46" fmla="*/ 416 w 817"/>
                <a:gd name="T47" fmla="*/ 520 h 522"/>
                <a:gd name="T48" fmla="*/ 141 w 817"/>
                <a:gd name="T49" fmla="*/ 325 h 522"/>
                <a:gd name="T50" fmla="*/ 130 w 817"/>
                <a:gd name="T51" fmla="*/ 307 h 522"/>
                <a:gd name="T52" fmla="*/ 122 w 817"/>
                <a:gd name="T53" fmla="*/ 305 h 522"/>
                <a:gd name="T54" fmla="*/ 110 w 817"/>
                <a:gd name="T55" fmla="*/ 310 h 522"/>
                <a:gd name="T56" fmla="*/ 82 w 817"/>
                <a:gd name="T57" fmla="*/ 329 h 522"/>
                <a:gd name="T58" fmla="*/ 70 w 817"/>
                <a:gd name="T59" fmla="*/ 336 h 522"/>
                <a:gd name="T60" fmla="*/ 54 w 817"/>
                <a:gd name="T61" fmla="*/ 340 h 522"/>
                <a:gd name="T62" fmla="*/ 41 w 817"/>
                <a:gd name="T63" fmla="*/ 338 h 522"/>
                <a:gd name="T64" fmla="*/ 24 w 817"/>
                <a:gd name="T65" fmla="*/ 327 h 522"/>
                <a:gd name="T66" fmla="*/ 12 w 817"/>
                <a:gd name="T67" fmla="*/ 311 h 522"/>
                <a:gd name="T68" fmla="*/ 4 w 817"/>
                <a:gd name="T69" fmla="*/ 292 h 522"/>
                <a:gd name="T70" fmla="*/ 0 w 817"/>
                <a:gd name="T71" fmla="*/ 271 h 522"/>
                <a:gd name="T72" fmla="*/ 3 w 817"/>
                <a:gd name="T73" fmla="*/ 238 h 522"/>
                <a:gd name="T74" fmla="*/ 9 w 817"/>
                <a:gd name="T75" fmla="*/ 218 h 522"/>
                <a:gd name="T76" fmla="*/ 19 w 817"/>
                <a:gd name="T77" fmla="*/ 201 h 522"/>
                <a:gd name="T78" fmla="*/ 33 w 817"/>
                <a:gd name="T79" fmla="*/ 189 h 522"/>
                <a:gd name="T80" fmla="*/ 47 w 817"/>
                <a:gd name="T81" fmla="*/ 183 h 522"/>
                <a:gd name="T82" fmla="*/ 60 w 817"/>
                <a:gd name="T83" fmla="*/ 182 h 522"/>
                <a:gd name="T84" fmla="*/ 76 w 817"/>
                <a:gd name="T85" fmla="*/ 188 h 522"/>
                <a:gd name="T86" fmla="*/ 98 w 817"/>
                <a:gd name="T87" fmla="*/ 202 h 522"/>
                <a:gd name="T88" fmla="*/ 116 w 817"/>
                <a:gd name="T89" fmla="*/ 213 h 522"/>
                <a:gd name="T90" fmla="*/ 125 w 817"/>
                <a:gd name="T91" fmla="*/ 214 h 522"/>
                <a:gd name="T92" fmla="*/ 132 w 817"/>
                <a:gd name="T93" fmla="*/ 210 h 522"/>
                <a:gd name="T94" fmla="*/ 141 w 817"/>
                <a:gd name="T95" fmla="*/ 195 h 522"/>
                <a:gd name="T96" fmla="*/ 817 w 817"/>
                <a:gd name="T97" fmla="*/ 522 h 5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2"/>
                <a:gd name="T149" fmla="*/ 817 w 817"/>
                <a:gd name="T150" fmla="*/ 522 h 5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2">
                  <a:moveTo>
                    <a:pt x="817" y="522"/>
                  </a:moveTo>
                  <a:lnTo>
                    <a:pt x="546" y="522"/>
                  </a:lnTo>
                  <a:lnTo>
                    <a:pt x="538" y="519"/>
                  </a:lnTo>
                  <a:lnTo>
                    <a:pt x="533" y="517"/>
                  </a:lnTo>
                  <a:lnTo>
                    <a:pt x="528" y="513"/>
                  </a:lnTo>
                  <a:lnTo>
                    <a:pt x="527" y="512"/>
                  </a:lnTo>
                  <a:lnTo>
                    <a:pt x="526" y="510"/>
                  </a:lnTo>
                  <a:lnTo>
                    <a:pt x="524" y="507"/>
                  </a:lnTo>
                  <a:lnTo>
                    <a:pt x="524" y="503"/>
                  </a:lnTo>
                  <a:lnTo>
                    <a:pt x="524" y="499"/>
                  </a:lnTo>
                  <a:lnTo>
                    <a:pt x="525" y="495"/>
                  </a:lnTo>
                  <a:lnTo>
                    <a:pt x="530" y="487"/>
                  </a:lnTo>
                  <a:lnTo>
                    <a:pt x="537" y="477"/>
                  </a:lnTo>
                  <a:lnTo>
                    <a:pt x="547" y="464"/>
                  </a:lnTo>
                  <a:lnTo>
                    <a:pt x="551" y="456"/>
                  </a:lnTo>
                  <a:lnTo>
                    <a:pt x="555" y="449"/>
                  </a:lnTo>
                  <a:lnTo>
                    <a:pt x="557" y="442"/>
                  </a:lnTo>
                  <a:lnTo>
                    <a:pt x="557" y="439"/>
                  </a:lnTo>
                  <a:lnTo>
                    <a:pt x="558" y="435"/>
                  </a:lnTo>
                  <a:lnTo>
                    <a:pt x="558" y="429"/>
                  </a:lnTo>
                  <a:lnTo>
                    <a:pt x="556" y="423"/>
                  </a:lnTo>
                  <a:lnTo>
                    <a:pt x="556" y="420"/>
                  </a:lnTo>
                  <a:lnTo>
                    <a:pt x="555" y="418"/>
                  </a:lnTo>
                  <a:lnTo>
                    <a:pt x="553" y="414"/>
                  </a:lnTo>
                  <a:lnTo>
                    <a:pt x="551" y="410"/>
                  </a:lnTo>
                  <a:lnTo>
                    <a:pt x="548" y="406"/>
                  </a:lnTo>
                  <a:lnTo>
                    <a:pt x="545" y="403"/>
                  </a:lnTo>
                  <a:lnTo>
                    <a:pt x="541" y="400"/>
                  </a:lnTo>
                  <a:lnTo>
                    <a:pt x="533" y="394"/>
                  </a:lnTo>
                  <a:lnTo>
                    <a:pt x="528" y="391"/>
                  </a:lnTo>
                  <a:lnTo>
                    <a:pt x="523" y="389"/>
                  </a:lnTo>
                  <a:lnTo>
                    <a:pt x="518" y="387"/>
                  </a:lnTo>
                  <a:lnTo>
                    <a:pt x="513" y="385"/>
                  </a:lnTo>
                  <a:lnTo>
                    <a:pt x="500" y="382"/>
                  </a:lnTo>
                  <a:lnTo>
                    <a:pt x="495" y="381"/>
                  </a:lnTo>
                  <a:lnTo>
                    <a:pt x="489" y="381"/>
                  </a:lnTo>
                  <a:lnTo>
                    <a:pt x="477" y="380"/>
                  </a:lnTo>
                  <a:lnTo>
                    <a:pt x="465" y="381"/>
                  </a:lnTo>
                  <a:lnTo>
                    <a:pt x="453" y="383"/>
                  </a:lnTo>
                  <a:lnTo>
                    <a:pt x="442" y="386"/>
                  </a:lnTo>
                  <a:lnTo>
                    <a:pt x="437" y="389"/>
                  </a:lnTo>
                  <a:lnTo>
                    <a:pt x="432" y="391"/>
                  </a:lnTo>
                  <a:lnTo>
                    <a:pt x="427" y="394"/>
                  </a:lnTo>
                  <a:lnTo>
                    <a:pt x="422" y="397"/>
                  </a:lnTo>
                  <a:lnTo>
                    <a:pt x="418" y="401"/>
                  </a:lnTo>
                  <a:lnTo>
                    <a:pt x="413" y="405"/>
                  </a:lnTo>
                  <a:lnTo>
                    <a:pt x="410" y="409"/>
                  </a:lnTo>
                  <a:lnTo>
                    <a:pt x="406" y="414"/>
                  </a:lnTo>
                  <a:lnTo>
                    <a:pt x="404" y="418"/>
                  </a:lnTo>
                  <a:lnTo>
                    <a:pt x="402" y="423"/>
                  </a:lnTo>
                  <a:lnTo>
                    <a:pt x="401" y="428"/>
                  </a:lnTo>
                  <a:lnTo>
                    <a:pt x="400" y="432"/>
                  </a:lnTo>
                  <a:lnTo>
                    <a:pt x="400" y="436"/>
                  </a:lnTo>
                  <a:lnTo>
                    <a:pt x="400" y="441"/>
                  </a:lnTo>
                  <a:lnTo>
                    <a:pt x="401" y="446"/>
                  </a:lnTo>
                  <a:lnTo>
                    <a:pt x="402" y="450"/>
                  </a:lnTo>
                  <a:lnTo>
                    <a:pt x="406" y="458"/>
                  </a:lnTo>
                  <a:lnTo>
                    <a:pt x="410" y="466"/>
                  </a:lnTo>
                  <a:lnTo>
                    <a:pt x="415" y="473"/>
                  </a:lnTo>
                  <a:lnTo>
                    <a:pt x="420" y="480"/>
                  </a:lnTo>
                  <a:lnTo>
                    <a:pt x="424" y="486"/>
                  </a:lnTo>
                  <a:lnTo>
                    <a:pt x="428" y="492"/>
                  </a:lnTo>
                  <a:lnTo>
                    <a:pt x="431" y="498"/>
                  </a:lnTo>
                  <a:lnTo>
                    <a:pt x="431" y="501"/>
                  </a:lnTo>
                  <a:lnTo>
                    <a:pt x="432" y="504"/>
                  </a:lnTo>
                  <a:lnTo>
                    <a:pt x="431" y="506"/>
                  </a:lnTo>
                  <a:lnTo>
                    <a:pt x="431" y="509"/>
                  </a:lnTo>
                  <a:lnTo>
                    <a:pt x="429" y="511"/>
                  </a:lnTo>
                  <a:lnTo>
                    <a:pt x="427" y="514"/>
                  </a:lnTo>
                  <a:lnTo>
                    <a:pt x="424" y="516"/>
                  </a:lnTo>
                  <a:lnTo>
                    <a:pt x="421" y="518"/>
                  </a:lnTo>
                  <a:lnTo>
                    <a:pt x="416" y="520"/>
                  </a:lnTo>
                  <a:lnTo>
                    <a:pt x="411" y="522"/>
                  </a:lnTo>
                  <a:lnTo>
                    <a:pt x="141" y="522"/>
                  </a:lnTo>
                  <a:lnTo>
                    <a:pt x="141" y="325"/>
                  </a:lnTo>
                  <a:lnTo>
                    <a:pt x="137" y="315"/>
                  </a:lnTo>
                  <a:lnTo>
                    <a:pt x="133" y="309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5" y="305"/>
                  </a:lnTo>
                  <a:lnTo>
                    <a:pt x="122" y="305"/>
                  </a:lnTo>
                  <a:lnTo>
                    <a:pt x="119" y="306"/>
                  </a:lnTo>
                  <a:lnTo>
                    <a:pt x="116" y="307"/>
                  </a:lnTo>
                  <a:lnTo>
                    <a:pt x="110" y="310"/>
                  </a:lnTo>
                  <a:lnTo>
                    <a:pt x="103" y="314"/>
                  </a:lnTo>
                  <a:lnTo>
                    <a:pt x="96" y="319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7"/>
                  </a:lnTo>
                  <a:lnTo>
                    <a:pt x="21" y="323"/>
                  </a:lnTo>
                  <a:lnTo>
                    <a:pt x="18" y="319"/>
                  </a:lnTo>
                  <a:lnTo>
                    <a:pt x="12" y="311"/>
                  </a:lnTo>
                  <a:lnTo>
                    <a:pt x="10" y="306"/>
                  </a:lnTo>
                  <a:lnTo>
                    <a:pt x="7" y="302"/>
                  </a:lnTo>
                  <a:lnTo>
                    <a:pt x="4" y="292"/>
                  </a:lnTo>
                  <a:lnTo>
                    <a:pt x="3" y="286"/>
                  </a:lnTo>
                  <a:lnTo>
                    <a:pt x="2" y="281"/>
                  </a:lnTo>
                  <a:lnTo>
                    <a:pt x="0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8" y="186"/>
                  </a:lnTo>
                  <a:lnTo>
                    <a:pt x="43" y="184"/>
                  </a:lnTo>
                  <a:lnTo>
                    <a:pt x="47" y="183"/>
                  </a:lnTo>
                  <a:lnTo>
                    <a:pt x="52" y="182"/>
                  </a:lnTo>
                  <a:lnTo>
                    <a:pt x="56" y="182"/>
                  </a:lnTo>
                  <a:lnTo>
                    <a:pt x="60" y="182"/>
                  </a:lnTo>
                  <a:lnTo>
                    <a:pt x="64" y="183"/>
                  </a:lnTo>
                  <a:lnTo>
                    <a:pt x="68" y="184"/>
                  </a:lnTo>
                  <a:lnTo>
                    <a:pt x="76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19" y="214"/>
                  </a:lnTo>
                  <a:lnTo>
                    <a:pt x="122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5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2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48" name="Freeform 21"/>
            <p:cNvSpPr>
              <a:spLocks noChangeAspect="1"/>
            </p:cNvSpPr>
            <p:nvPr/>
          </p:nvSpPr>
          <p:spPr bwMode="auto">
            <a:xfrm>
              <a:off x="2972" y="2527"/>
              <a:ext cx="814" cy="522"/>
            </a:xfrm>
            <a:custGeom>
              <a:avLst/>
              <a:gdLst>
                <a:gd name="T0" fmla="*/ 133 w 814"/>
                <a:gd name="T1" fmla="*/ 310 h 522"/>
                <a:gd name="T2" fmla="*/ 123 w 814"/>
                <a:gd name="T3" fmla="*/ 305 h 522"/>
                <a:gd name="T4" fmla="*/ 105 w 814"/>
                <a:gd name="T5" fmla="*/ 313 h 522"/>
                <a:gd name="T6" fmla="*/ 76 w 814"/>
                <a:gd name="T7" fmla="*/ 333 h 522"/>
                <a:gd name="T8" fmla="*/ 51 w 814"/>
                <a:gd name="T9" fmla="*/ 340 h 522"/>
                <a:gd name="T10" fmla="*/ 33 w 814"/>
                <a:gd name="T11" fmla="*/ 334 h 522"/>
                <a:gd name="T12" fmla="*/ 12 w 814"/>
                <a:gd name="T13" fmla="*/ 311 h 522"/>
                <a:gd name="T14" fmla="*/ 3 w 814"/>
                <a:gd name="T15" fmla="*/ 286 h 522"/>
                <a:gd name="T16" fmla="*/ 1 w 814"/>
                <a:gd name="T17" fmla="*/ 249 h 522"/>
                <a:gd name="T18" fmla="*/ 9 w 814"/>
                <a:gd name="T19" fmla="*/ 218 h 522"/>
                <a:gd name="T20" fmla="*/ 26 w 814"/>
                <a:gd name="T21" fmla="*/ 194 h 522"/>
                <a:gd name="T22" fmla="*/ 44 w 814"/>
                <a:gd name="T23" fmla="*/ 184 h 522"/>
                <a:gd name="T24" fmla="*/ 61 w 814"/>
                <a:gd name="T25" fmla="*/ 182 h 522"/>
                <a:gd name="T26" fmla="*/ 85 w 814"/>
                <a:gd name="T27" fmla="*/ 192 h 522"/>
                <a:gd name="T28" fmla="*/ 112 w 814"/>
                <a:gd name="T29" fmla="*/ 210 h 522"/>
                <a:gd name="T30" fmla="*/ 126 w 814"/>
                <a:gd name="T31" fmla="*/ 214 h 522"/>
                <a:gd name="T32" fmla="*/ 136 w 814"/>
                <a:gd name="T33" fmla="*/ 207 h 522"/>
                <a:gd name="T34" fmla="*/ 142 w 814"/>
                <a:gd name="T35" fmla="*/ 0 h 522"/>
                <a:gd name="T36" fmla="*/ 810 w 814"/>
                <a:gd name="T37" fmla="*/ 204 h 522"/>
                <a:gd name="T38" fmla="*/ 801 w 814"/>
                <a:gd name="T39" fmla="*/ 213 h 522"/>
                <a:gd name="T40" fmla="*/ 789 w 814"/>
                <a:gd name="T41" fmla="*/ 213 h 522"/>
                <a:gd name="T42" fmla="*/ 757 w 814"/>
                <a:gd name="T43" fmla="*/ 192 h 522"/>
                <a:gd name="T44" fmla="*/ 737 w 814"/>
                <a:gd name="T45" fmla="*/ 183 h 522"/>
                <a:gd name="T46" fmla="*/ 720 w 814"/>
                <a:gd name="T47" fmla="*/ 183 h 522"/>
                <a:gd name="T48" fmla="*/ 702 w 814"/>
                <a:gd name="T49" fmla="*/ 191 h 522"/>
                <a:gd name="T50" fmla="*/ 687 w 814"/>
                <a:gd name="T51" fmla="*/ 209 h 522"/>
                <a:gd name="T52" fmla="*/ 675 w 814"/>
                <a:gd name="T53" fmla="*/ 238 h 522"/>
                <a:gd name="T54" fmla="*/ 673 w 814"/>
                <a:gd name="T55" fmla="*/ 271 h 522"/>
                <a:gd name="T56" fmla="*/ 682 w 814"/>
                <a:gd name="T57" fmla="*/ 306 h 522"/>
                <a:gd name="T58" fmla="*/ 694 w 814"/>
                <a:gd name="T59" fmla="*/ 323 h 522"/>
                <a:gd name="T60" fmla="*/ 710 w 814"/>
                <a:gd name="T61" fmla="*/ 336 h 522"/>
                <a:gd name="T62" fmla="*/ 727 w 814"/>
                <a:gd name="T63" fmla="*/ 340 h 522"/>
                <a:gd name="T64" fmla="*/ 755 w 814"/>
                <a:gd name="T65" fmla="*/ 329 h 522"/>
                <a:gd name="T66" fmla="*/ 783 w 814"/>
                <a:gd name="T67" fmla="*/ 309 h 522"/>
                <a:gd name="T68" fmla="*/ 801 w 814"/>
                <a:gd name="T69" fmla="*/ 306 h 522"/>
                <a:gd name="T70" fmla="*/ 810 w 814"/>
                <a:gd name="T71" fmla="*/ 316 h 522"/>
                <a:gd name="T72" fmla="*/ 544 w 814"/>
                <a:gd name="T73" fmla="*/ 522 h 522"/>
                <a:gd name="T74" fmla="*/ 524 w 814"/>
                <a:gd name="T75" fmla="*/ 512 h 522"/>
                <a:gd name="T76" fmla="*/ 522 w 814"/>
                <a:gd name="T77" fmla="*/ 501 h 522"/>
                <a:gd name="T78" fmla="*/ 534 w 814"/>
                <a:gd name="T79" fmla="*/ 479 h 522"/>
                <a:gd name="T80" fmla="*/ 554 w 814"/>
                <a:gd name="T81" fmla="*/ 448 h 522"/>
                <a:gd name="T82" fmla="*/ 557 w 814"/>
                <a:gd name="T83" fmla="*/ 426 h 522"/>
                <a:gd name="T84" fmla="*/ 544 w 814"/>
                <a:gd name="T85" fmla="*/ 405 h 522"/>
                <a:gd name="T86" fmla="*/ 522 w 814"/>
                <a:gd name="T87" fmla="*/ 390 h 522"/>
                <a:gd name="T88" fmla="*/ 497 w 814"/>
                <a:gd name="T89" fmla="*/ 382 h 522"/>
                <a:gd name="T90" fmla="*/ 455 w 814"/>
                <a:gd name="T91" fmla="*/ 383 h 522"/>
                <a:gd name="T92" fmla="*/ 426 w 814"/>
                <a:gd name="T93" fmla="*/ 394 h 522"/>
                <a:gd name="T94" fmla="*/ 408 w 814"/>
                <a:gd name="T95" fmla="*/ 410 h 522"/>
                <a:gd name="T96" fmla="*/ 399 w 814"/>
                <a:gd name="T97" fmla="*/ 428 h 522"/>
                <a:gd name="T98" fmla="*/ 399 w 814"/>
                <a:gd name="T99" fmla="*/ 446 h 522"/>
                <a:gd name="T100" fmla="*/ 413 w 814"/>
                <a:gd name="T101" fmla="*/ 473 h 522"/>
                <a:gd name="T102" fmla="*/ 430 w 814"/>
                <a:gd name="T103" fmla="*/ 498 h 522"/>
                <a:gd name="T104" fmla="*/ 430 w 814"/>
                <a:gd name="T105" fmla="*/ 509 h 522"/>
                <a:gd name="T106" fmla="*/ 420 w 814"/>
                <a:gd name="T107" fmla="*/ 518 h 522"/>
                <a:gd name="T108" fmla="*/ 142 w 814"/>
                <a:gd name="T109" fmla="*/ 327 h 5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2"/>
                <a:gd name="T167" fmla="*/ 814 w 814"/>
                <a:gd name="T168" fmla="*/ 522 h 5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2">
                  <a:moveTo>
                    <a:pt x="142" y="327"/>
                  </a:moveTo>
                  <a:lnTo>
                    <a:pt x="138" y="317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6"/>
                  </a:lnTo>
                  <a:lnTo>
                    <a:pt x="126" y="305"/>
                  </a:lnTo>
                  <a:lnTo>
                    <a:pt x="123" y="305"/>
                  </a:lnTo>
                  <a:lnTo>
                    <a:pt x="121" y="306"/>
                  </a:lnTo>
                  <a:lnTo>
                    <a:pt x="118" y="306"/>
                  </a:lnTo>
                  <a:lnTo>
                    <a:pt x="112" y="309"/>
                  </a:lnTo>
                  <a:lnTo>
                    <a:pt x="105" y="313"/>
                  </a:lnTo>
                  <a:lnTo>
                    <a:pt x="98" y="318"/>
                  </a:lnTo>
                  <a:lnTo>
                    <a:pt x="91" y="324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3" y="334"/>
                  </a:lnTo>
                  <a:lnTo>
                    <a:pt x="25" y="327"/>
                  </a:lnTo>
                  <a:lnTo>
                    <a:pt x="21" y="323"/>
                  </a:lnTo>
                  <a:lnTo>
                    <a:pt x="18" y="319"/>
                  </a:lnTo>
                  <a:lnTo>
                    <a:pt x="12" y="311"/>
                  </a:lnTo>
                  <a:lnTo>
                    <a:pt x="10" y="306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6"/>
                  </a:lnTo>
                  <a:lnTo>
                    <a:pt x="2" y="281"/>
                  </a:lnTo>
                  <a:lnTo>
                    <a:pt x="0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4"/>
                  </a:lnTo>
                  <a:lnTo>
                    <a:pt x="30" y="191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4" y="184"/>
                  </a:lnTo>
                  <a:lnTo>
                    <a:pt x="48" y="183"/>
                  </a:lnTo>
                  <a:lnTo>
                    <a:pt x="53" y="182"/>
                  </a:lnTo>
                  <a:lnTo>
                    <a:pt x="57" y="182"/>
                  </a:lnTo>
                  <a:lnTo>
                    <a:pt x="61" y="182"/>
                  </a:lnTo>
                  <a:lnTo>
                    <a:pt x="66" y="183"/>
                  </a:lnTo>
                  <a:lnTo>
                    <a:pt x="70" y="184"/>
                  </a:lnTo>
                  <a:lnTo>
                    <a:pt x="78" y="188"/>
                  </a:lnTo>
                  <a:lnTo>
                    <a:pt x="85" y="192"/>
                  </a:lnTo>
                  <a:lnTo>
                    <a:pt x="92" y="197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4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5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5" y="214"/>
                  </a:lnTo>
                  <a:lnTo>
                    <a:pt x="792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2"/>
                  </a:lnTo>
                  <a:lnTo>
                    <a:pt x="749" y="188"/>
                  </a:lnTo>
                  <a:lnTo>
                    <a:pt x="745" y="186"/>
                  </a:lnTo>
                  <a:lnTo>
                    <a:pt x="741" y="184"/>
                  </a:lnTo>
                  <a:lnTo>
                    <a:pt x="737" y="183"/>
                  </a:lnTo>
                  <a:lnTo>
                    <a:pt x="733" y="182"/>
                  </a:lnTo>
                  <a:lnTo>
                    <a:pt x="729" y="182"/>
                  </a:lnTo>
                  <a:lnTo>
                    <a:pt x="724" y="182"/>
                  </a:lnTo>
                  <a:lnTo>
                    <a:pt x="720" y="183"/>
                  </a:lnTo>
                  <a:lnTo>
                    <a:pt x="715" y="184"/>
                  </a:lnTo>
                  <a:lnTo>
                    <a:pt x="711" y="186"/>
                  </a:lnTo>
                  <a:lnTo>
                    <a:pt x="706" y="189"/>
                  </a:lnTo>
                  <a:lnTo>
                    <a:pt x="702" y="191"/>
                  </a:lnTo>
                  <a:lnTo>
                    <a:pt x="699" y="194"/>
                  </a:lnTo>
                  <a:lnTo>
                    <a:pt x="695" y="198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9"/>
                  </a:lnTo>
                  <a:lnTo>
                    <a:pt x="673" y="254"/>
                  </a:lnTo>
                  <a:lnTo>
                    <a:pt x="673" y="260"/>
                  </a:lnTo>
                  <a:lnTo>
                    <a:pt x="673" y="271"/>
                  </a:lnTo>
                  <a:lnTo>
                    <a:pt x="674" y="281"/>
                  </a:lnTo>
                  <a:lnTo>
                    <a:pt x="677" y="292"/>
                  </a:lnTo>
                  <a:lnTo>
                    <a:pt x="680" y="302"/>
                  </a:lnTo>
                  <a:lnTo>
                    <a:pt x="682" y="306"/>
                  </a:lnTo>
                  <a:lnTo>
                    <a:pt x="685" y="311"/>
                  </a:lnTo>
                  <a:lnTo>
                    <a:pt x="687" y="315"/>
                  </a:lnTo>
                  <a:lnTo>
                    <a:pt x="690" y="319"/>
                  </a:lnTo>
                  <a:lnTo>
                    <a:pt x="694" y="323"/>
                  </a:lnTo>
                  <a:lnTo>
                    <a:pt x="697" y="327"/>
                  </a:lnTo>
                  <a:lnTo>
                    <a:pt x="701" y="331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4"/>
                  </a:lnTo>
                  <a:lnTo>
                    <a:pt x="769" y="319"/>
                  </a:lnTo>
                  <a:lnTo>
                    <a:pt x="776" y="314"/>
                  </a:lnTo>
                  <a:lnTo>
                    <a:pt x="783" y="309"/>
                  </a:lnTo>
                  <a:lnTo>
                    <a:pt x="789" y="307"/>
                  </a:lnTo>
                  <a:lnTo>
                    <a:pt x="792" y="306"/>
                  </a:lnTo>
                  <a:lnTo>
                    <a:pt x="795" y="305"/>
                  </a:lnTo>
                  <a:lnTo>
                    <a:pt x="801" y="306"/>
                  </a:lnTo>
                  <a:lnTo>
                    <a:pt x="803" y="307"/>
                  </a:lnTo>
                  <a:lnTo>
                    <a:pt x="806" y="310"/>
                  </a:lnTo>
                  <a:lnTo>
                    <a:pt x="808" y="312"/>
                  </a:lnTo>
                  <a:lnTo>
                    <a:pt x="810" y="316"/>
                  </a:lnTo>
                  <a:lnTo>
                    <a:pt x="812" y="320"/>
                  </a:lnTo>
                  <a:lnTo>
                    <a:pt x="814" y="326"/>
                  </a:lnTo>
                  <a:lnTo>
                    <a:pt x="814" y="522"/>
                  </a:lnTo>
                  <a:lnTo>
                    <a:pt x="544" y="522"/>
                  </a:lnTo>
                  <a:lnTo>
                    <a:pt x="533" y="518"/>
                  </a:lnTo>
                  <a:lnTo>
                    <a:pt x="529" y="516"/>
                  </a:lnTo>
                  <a:lnTo>
                    <a:pt x="526" y="514"/>
                  </a:lnTo>
                  <a:lnTo>
                    <a:pt x="524" y="512"/>
                  </a:lnTo>
                  <a:lnTo>
                    <a:pt x="523" y="509"/>
                  </a:lnTo>
                  <a:lnTo>
                    <a:pt x="522" y="506"/>
                  </a:lnTo>
                  <a:lnTo>
                    <a:pt x="521" y="504"/>
                  </a:lnTo>
                  <a:lnTo>
                    <a:pt x="522" y="501"/>
                  </a:lnTo>
                  <a:lnTo>
                    <a:pt x="523" y="498"/>
                  </a:lnTo>
                  <a:lnTo>
                    <a:pt x="525" y="492"/>
                  </a:lnTo>
                  <a:lnTo>
                    <a:pt x="530" y="485"/>
                  </a:lnTo>
                  <a:lnTo>
                    <a:pt x="534" y="479"/>
                  </a:lnTo>
                  <a:lnTo>
                    <a:pt x="540" y="471"/>
                  </a:lnTo>
                  <a:lnTo>
                    <a:pt x="546" y="464"/>
                  </a:lnTo>
                  <a:lnTo>
                    <a:pt x="551" y="456"/>
                  </a:lnTo>
                  <a:lnTo>
                    <a:pt x="554" y="448"/>
                  </a:lnTo>
                  <a:lnTo>
                    <a:pt x="557" y="439"/>
                  </a:lnTo>
                  <a:lnTo>
                    <a:pt x="557" y="435"/>
                  </a:lnTo>
                  <a:lnTo>
                    <a:pt x="557" y="430"/>
                  </a:lnTo>
                  <a:lnTo>
                    <a:pt x="557" y="426"/>
                  </a:lnTo>
                  <a:lnTo>
                    <a:pt x="555" y="422"/>
                  </a:lnTo>
                  <a:lnTo>
                    <a:pt x="554" y="418"/>
                  </a:lnTo>
                  <a:lnTo>
                    <a:pt x="551" y="413"/>
                  </a:lnTo>
                  <a:lnTo>
                    <a:pt x="544" y="405"/>
                  </a:lnTo>
                  <a:lnTo>
                    <a:pt x="540" y="402"/>
                  </a:lnTo>
                  <a:lnTo>
                    <a:pt x="536" y="398"/>
                  </a:lnTo>
                  <a:lnTo>
                    <a:pt x="527" y="393"/>
                  </a:lnTo>
                  <a:lnTo>
                    <a:pt x="522" y="390"/>
                  </a:lnTo>
                  <a:lnTo>
                    <a:pt x="518" y="388"/>
                  </a:lnTo>
                  <a:lnTo>
                    <a:pt x="508" y="385"/>
                  </a:lnTo>
                  <a:lnTo>
                    <a:pt x="503" y="383"/>
                  </a:lnTo>
                  <a:lnTo>
                    <a:pt x="497" y="382"/>
                  </a:lnTo>
                  <a:lnTo>
                    <a:pt x="487" y="381"/>
                  </a:lnTo>
                  <a:lnTo>
                    <a:pt x="476" y="381"/>
                  </a:lnTo>
                  <a:lnTo>
                    <a:pt x="465" y="381"/>
                  </a:lnTo>
                  <a:lnTo>
                    <a:pt x="455" y="383"/>
                  </a:lnTo>
                  <a:lnTo>
                    <a:pt x="445" y="386"/>
                  </a:lnTo>
                  <a:lnTo>
                    <a:pt x="440" y="388"/>
                  </a:lnTo>
                  <a:lnTo>
                    <a:pt x="435" y="390"/>
                  </a:lnTo>
                  <a:lnTo>
                    <a:pt x="426" y="394"/>
                  </a:lnTo>
                  <a:lnTo>
                    <a:pt x="422" y="397"/>
                  </a:lnTo>
                  <a:lnTo>
                    <a:pt x="418" y="400"/>
                  </a:lnTo>
                  <a:lnTo>
                    <a:pt x="411" y="407"/>
                  </a:lnTo>
                  <a:lnTo>
                    <a:pt x="408" y="410"/>
                  </a:lnTo>
                  <a:lnTo>
                    <a:pt x="405" y="414"/>
                  </a:lnTo>
                  <a:lnTo>
                    <a:pt x="402" y="419"/>
                  </a:lnTo>
                  <a:lnTo>
                    <a:pt x="400" y="423"/>
                  </a:lnTo>
                  <a:lnTo>
                    <a:pt x="399" y="428"/>
                  </a:lnTo>
                  <a:lnTo>
                    <a:pt x="398" y="432"/>
                  </a:lnTo>
                  <a:lnTo>
                    <a:pt x="398" y="437"/>
                  </a:lnTo>
                  <a:lnTo>
                    <a:pt x="399" y="441"/>
                  </a:lnTo>
                  <a:lnTo>
                    <a:pt x="399" y="446"/>
                  </a:lnTo>
                  <a:lnTo>
                    <a:pt x="401" y="450"/>
                  </a:lnTo>
                  <a:lnTo>
                    <a:pt x="404" y="458"/>
                  </a:lnTo>
                  <a:lnTo>
                    <a:pt x="408" y="466"/>
                  </a:lnTo>
                  <a:lnTo>
                    <a:pt x="413" y="473"/>
                  </a:lnTo>
                  <a:lnTo>
                    <a:pt x="419" y="480"/>
                  </a:lnTo>
                  <a:lnTo>
                    <a:pt x="423" y="486"/>
                  </a:lnTo>
                  <a:lnTo>
                    <a:pt x="427" y="492"/>
                  </a:lnTo>
                  <a:lnTo>
                    <a:pt x="430" y="498"/>
                  </a:lnTo>
                  <a:lnTo>
                    <a:pt x="431" y="501"/>
                  </a:lnTo>
                  <a:lnTo>
                    <a:pt x="431" y="504"/>
                  </a:lnTo>
                  <a:lnTo>
                    <a:pt x="431" y="506"/>
                  </a:lnTo>
                  <a:lnTo>
                    <a:pt x="430" y="509"/>
                  </a:lnTo>
                  <a:lnTo>
                    <a:pt x="429" y="511"/>
                  </a:lnTo>
                  <a:lnTo>
                    <a:pt x="427" y="514"/>
                  </a:lnTo>
                  <a:lnTo>
                    <a:pt x="424" y="516"/>
                  </a:lnTo>
                  <a:lnTo>
                    <a:pt x="420" y="518"/>
                  </a:lnTo>
                  <a:lnTo>
                    <a:pt x="415" y="520"/>
                  </a:lnTo>
                  <a:lnTo>
                    <a:pt x="410" y="522"/>
                  </a:lnTo>
                  <a:lnTo>
                    <a:pt x="142" y="522"/>
                  </a:lnTo>
                  <a:lnTo>
                    <a:pt x="142" y="327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49" name="Freeform 22"/>
            <p:cNvSpPr>
              <a:spLocks noChangeAspect="1"/>
            </p:cNvSpPr>
            <p:nvPr/>
          </p:nvSpPr>
          <p:spPr bwMode="auto">
            <a:xfrm>
              <a:off x="2437" y="2907"/>
              <a:ext cx="818" cy="807"/>
            </a:xfrm>
            <a:custGeom>
              <a:avLst/>
              <a:gdLst>
                <a:gd name="T0" fmla="*/ 388 w 818"/>
                <a:gd name="T1" fmla="*/ 673 h 807"/>
                <a:gd name="T2" fmla="*/ 383 w 818"/>
                <a:gd name="T3" fmla="*/ 683 h 807"/>
                <a:gd name="T4" fmla="*/ 391 w 818"/>
                <a:gd name="T5" fmla="*/ 702 h 807"/>
                <a:gd name="T6" fmla="*/ 411 w 818"/>
                <a:gd name="T7" fmla="*/ 731 h 807"/>
                <a:gd name="T8" fmla="*/ 417 w 818"/>
                <a:gd name="T9" fmla="*/ 757 h 807"/>
                <a:gd name="T10" fmla="*/ 411 w 818"/>
                <a:gd name="T11" fmla="*/ 774 h 807"/>
                <a:gd name="T12" fmla="*/ 388 w 818"/>
                <a:gd name="T13" fmla="*/ 795 h 807"/>
                <a:gd name="T14" fmla="*/ 364 w 818"/>
                <a:gd name="T15" fmla="*/ 804 h 807"/>
                <a:gd name="T16" fmla="*/ 327 w 818"/>
                <a:gd name="T17" fmla="*/ 806 h 807"/>
                <a:gd name="T18" fmla="*/ 295 w 818"/>
                <a:gd name="T19" fmla="*/ 798 h 807"/>
                <a:gd name="T20" fmla="*/ 272 w 818"/>
                <a:gd name="T21" fmla="*/ 781 h 807"/>
                <a:gd name="T22" fmla="*/ 261 w 818"/>
                <a:gd name="T23" fmla="*/ 764 h 807"/>
                <a:gd name="T24" fmla="*/ 260 w 818"/>
                <a:gd name="T25" fmla="*/ 745 h 807"/>
                <a:gd name="T26" fmla="*/ 275 w 818"/>
                <a:gd name="T27" fmla="*/ 714 h 807"/>
                <a:gd name="T28" fmla="*/ 290 w 818"/>
                <a:gd name="T29" fmla="*/ 689 h 807"/>
                <a:gd name="T30" fmla="*/ 290 w 818"/>
                <a:gd name="T31" fmla="*/ 678 h 807"/>
                <a:gd name="T32" fmla="*/ 280 w 818"/>
                <a:gd name="T33" fmla="*/ 669 h 807"/>
                <a:gd name="T34" fmla="*/ 0 w 818"/>
                <a:gd name="T35" fmla="*/ 142 h 807"/>
                <a:gd name="T36" fmla="*/ 284 w 818"/>
                <a:gd name="T37" fmla="*/ 136 h 807"/>
                <a:gd name="T38" fmla="*/ 291 w 818"/>
                <a:gd name="T39" fmla="*/ 126 h 807"/>
                <a:gd name="T40" fmla="*/ 289 w 818"/>
                <a:gd name="T41" fmla="*/ 115 h 807"/>
                <a:gd name="T42" fmla="*/ 275 w 818"/>
                <a:gd name="T43" fmla="*/ 93 h 807"/>
                <a:gd name="T44" fmla="*/ 261 w 818"/>
                <a:gd name="T45" fmla="*/ 66 h 807"/>
                <a:gd name="T46" fmla="*/ 260 w 818"/>
                <a:gd name="T47" fmla="*/ 48 h 807"/>
                <a:gd name="T48" fmla="*/ 269 w 818"/>
                <a:gd name="T49" fmla="*/ 30 h 807"/>
                <a:gd name="T50" fmla="*/ 287 w 818"/>
                <a:gd name="T51" fmla="*/ 14 h 807"/>
                <a:gd name="T52" fmla="*/ 315 w 818"/>
                <a:gd name="T53" fmla="*/ 3 h 807"/>
                <a:gd name="T54" fmla="*/ 359 w 818"/>
                <a:gd name="T55" fmla="*/ 2 h 807"/>
                <a:gd name="T56" fmla="*/ 388 w 818"/>
                <a:gd name="T57" fmla="*/ 12 h 807"/>
                <a:gd name="T58" fmla="*/ 404 w 818"/>
                <a:gd name="T59" fmla="*/ 25 h 807"/>
                <a:gd name="T60" fmla="*/ 416 w 818"/>
                <a:gd name="T61" fmla="*/ 42 h 807"/>
                <a:gd name="T62" fmla="*/ 417 w 818"/>
                <a:gd name="T63" fmla="*/ 59 h 807"/>
                <a:gd name="T64" fmla="*/ 406 w 818"/>
                <a:gd name="T65" fmla="*/ 84 h 807"/>
                <a:gd name="T66" fmla="*/ 385 w 818"/>
                <a:gd name="T67" fmla="*/ 115 h 807"/>
                <a:gd name="T68" fmla="*/ 383 w 818"/>
                <a:gd name="T69" fmla="*/ 127 h 807"/>
                <a:gd name="T70" fmla="*/ 391 w 818"/>
                <a:gd name="T71" fmla="*/ 136 h 807"/>
                <a:gd name="T72" fmla="*/ 677 w 818"/>
                <a:gd name="T73" fmla="*/ 142 h 807"/>
                <a:gd name="T74" fmla="*/ 683 w 818"/>
                <a:gd name="T75" fmla="*/ 349 h 807"/>
                <a:gd name="T76" fmla="*/ 692 w 818"/>
                <a:gd name="T77" fmla="*/ 356 h 807"/>
                <a:gd name="T78" fmla="*/ 707 w 818"/>
                <a:gd name="T79" fmla="*/ 352 h 807"/>
                <a:gd name="T80" fmla="*/ 742 w 818"/>
                <a:gd name="T81" fmla="*/ 330 h 807"/>
                <a:gd name="T82" fmla="*/ 762 w 818"/>
                <a:gd name="T83" fmla="*/ 324 h 807"/>
                <a:gd name="T84" fmla="*/ 780 w 818"/>
                <a:gd name="T85" fmla="*/ 328 h 807"/>
                <a:gd name="T86" fmla="*/ 795 w 818"/>
                <a:gd name="T87" fmla="*/ 340 h 807"/>
                <a:gd name="T88" fmla="*/ 811 w 818"/>
                <a:gd name="T89" fmla="*/ 366 h 807"/>
                <a:gd name="T90" fmla="*/ 818 w 818"/>
                <a:gd name="T91" fmla="*/ 396 h 807"/>
                <a:gd name="T92" fmla="*/ 814 w 818"/>
                <a:gd name="T93" fmla="*/ 434 h 807"/>
                <a:gd name="T94" fmla="*/ 803 w 818"/>
                <a:gd name="T95" fmla="*/ 458 h 807"/>
                <a:gd name="T96" fmla="*/ 790 w 818"/>
                <a:gd name="T97" fmla="*/ 474 h 807"/>
                <a:gd name="T98" fmla="*/ 773 w 818"/>
                <a:gd name="T99" fmla="*/ 482 h 807"/>
                <a:gd name="T100" fmla="*/ 752 w 818"/>
                <a:gd name="T101" fmla="*/ 480 h 807"/>
                <a:gd name="T102" fmla="*/ 714 w 818"/>
                <a:gd name="T103" fmla="*/ 455 h 807"/>
                <a:gd name="T104" fmla="*/ 699 w 818"/>
                <a:gd name="T105" fmla="*/ 448 h 807"/>
                <a:gd name="T106" fmla="*/ 687 w 818"/>
                <a:gd name="T107" fmla="*/ 450 h 807"/>
                <a:gd name="T108" fmla="*/ 679 w 818"/>
                <a:gd name="T109" fmla="*/ 464 h 8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7"/>
                <a:gd name="T167" fmla="*/ 818 w 818"/>
                <a:gd name="T168" fmla="*/ 807 h 8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7">
                  <a:moveTo>
                    <a:pt x="405" y="665"/>
                  </a:moveTo>
                  <a:lnTo>
                    <a:pt x="395" y="669"/>
                  </a:lnTo>
                  <a:lnTo>
                    <a:pt x="391" y="671"/>
                  </a:lnTo>
                  <a:lnTo>
                    <a:pt x="388" y="673"/>
                  </a:lnTo>
                  <a:lnTo>
                    <a:pt x="385" y="676"/>
                  </a:lnTo>
                  <a:lnTo>
                    <a:pt x="384" y="678"/>
                  </a:lnTo>
                  <a:lnTo>
                    <a:pt x="383" y="681"/>
                  </a:lnTo>
                  <a:lnTo>
                    <a:pt x="383" y="683"/>
                  </a:lnTo>
                  <a:lnTo>
                    <a:pt x="383" y="686"/>
                  </a:lnTo>
                  <a:lnTo>
                    <a:pt x="384" y="689"/>
                  </a:lnTo>
                  <a:lnTo>
                    <a:pt x="387" y="695"/>
                  </a:lnTo>
                  <a:lnTo>
                    <a:pt x="391" y="702"/>
                  </a:lnTo>
                  <a:lnTo>
                    <a:pt x="395" y="709"/>
                  </a:lnTo>
                  <a:lnTo>
                    <a:pt x="401" y="716"/>
                  </a:lnTo>
                  <a:lnTo>
                    <a:pt x="406" y="723"/>
                  </a:lnTo>
                  <a:lnTo>
                    <a:pt x="411" y="731"/>
                  </a:lnTo>
                  <a:lnTo>
                    <a:pt x="415" y="739"/>
                  </a:lnTo>
                  <a:lnTo>
                    <a:pt x="417" y="747"/>
                  </a:lnTo>
                  <a:lnTo>
                    <a:pt x="417" y="753"/>
                  </a:lnTo>
                  <a:lnTo>
                    <a:pt x="417" y="757"/>
                  </a:lnTo>
                  <a:lnTo>
                    <a:pt x="417" y="761"/>
                  </a:lnTo>
                  <a:lnTo>
                    <a:pt x="416" y="766"/>
                  </a:lnTo>
                  <a:lnTo>
                    <a:pt x="414" y="770"/>
                  </a:lnTo>
                  <a:lnTo>
                    <a:pt x="411" y="774"/>
                  </a:lnTo>
                  <a:lnTo>
                    <a:pt x="404" y="782"/>
                  </a:lnTo>
                  <a:lnTo>
                    <a:pt x="401" y="786"/>
                  </a:lnTo>
                  <a:lnTo>
                    <a:pt x="397" y="789"/>
                  </a:lnTo>
                  <a:lnTo>
                    <a:pt x="388" y="795"/>
                  </a:lnTo>
                  <a:lnTo>
                    <a:pt x="384" y="797"/>
                  </a:lnTo>
                  <a:lnTo>
                    <a:pt x="379" y="799"/>
                  </a:lnTo>
                  <a:lnTo>
                    <a:pt x="369" y="803"/>
                  </a:lnTo>
                  <a:lnTo>
                    <a:pt x="364" y="804"/>
                  </a:lnTo>
                  <a:lnTo>
                    <a:pt x="359" y="805"/>
                  </a:lnTo>
                  <a:lnTo>
                    <a:pt x="348" y="807"/>
                  </a:lnTo>
                  <a:lnTo>
                    <a:pt x="337" y="807"/>
                  </a:lnTo>
                  <a:lnTo>
                    <a:pt x="327" y="806"/>
                  </a:lnTo>
                  <a:lnTo>
                    <a:pt x="315" y="804"/>
                  </a:lnTo>
                  <a:lnTo>
                    <a:pt x="305" y="801"/>
                  </a:lnTo>
                  <a:lnTo>
                    <a:pt x="300" y="800"/>
                  </a:lnTo>
                  <a:lnTo>
                    <a:pt x="295" y="798"/>
                  </a:lnTo>
                  <a:lnTo>
                    <a:pt x="287" y="793"/>
                  </a:lnTo>
                  <a:lnTo>
                    <a:pt x="282" y="790"/>
                  </a:lnTo>
                  <a:lnTo>
                    <a:pt x="279" y="787"/>
                  </a:lnTo>
                  <a:lnTo>
                    <a:pt x="272" y="781"/>
                  </a:lnTo>
                  <a:lnTo>
                    <a:pt x="269" y="777"/>
                  </a:lnTo>
                  <a:lnTo>
                    <a:pt x="266" y="773"/>
                  </a:lnTo>
                  <a:lnTo>
                    <a:pt x="263" y="769"/>
                  </a:lnTo>
                  <a:lnTo>
                    <a:pt x="261" y="764"/>
                  </a:lnTo>
                  <a:lnTo>
                    <a:pt x="260" y="760"/>
                  </a:lnTo>
                  <a:lnTo>
                    <a:pt x="260" y="755"/>
                  </a:lnTo>
                  <a:lnTo>
                    <a:pt x="259" y="751"/>
                  </a:lnTo>
                  <a:lnTo>
                    <a:pt x="260" y="745"/>
                  </a:lnTo>
                  <a:lnTo>
                    <a:pt x="262" y="737"/>
                  </a:lnTo>
                  <a:lnTo>
                    <a:pt x="265" y="729"/>
                  </a:lnTo>
                  <a:lnTo>
                    <a:pt x="270" y="722"/>
                  </a:lnTo>
                  <a:lnTo>
                    <a:pt x="275" y="714"/>
                  </a:lnTo>
                  <a:lnTo>
                    <a:pt x="279" y="707"/>
                  </a:lnTo>
                  <a:lnTo>
                    <a:pt x="284" y="701"/>
                  </a:lnTo>
                  <a:lnTo>
                    <a:pt x="288" y="695"/>
                  </a:lnTo>
                  <a:lnTo>
                    <a:pt x="290" y="689"/>
                  </a:lnTo>
                  <a:lnTo>
                    <a:pt x="291" y="686"/>
                  </a:lnTo>
                  <a:lnTo>
                    <a:pt x="291" y="683"/>
                  </a:lnTo>
                  <a:lnTo>
                    <a:pt x="291" y="681"/>
                  </a:lnTo>
                  <a:lnTo>
                    <a:pt x="290" y="678"/>
                  </a:lnTo>
                  <a:lnTo>
                    <a:pt x="289" y="676"/>
                  </a:lnTo>
                  <a:lnTo>
                    <a:pt x="287" y="673"/>
                  </a:lnTo>
                  <a:lnTo>
                    <a:pt x="284" y="671"/>
                  </a:lnTo>
                  <a:lnTo>
                    <a:pt x="280" y="669"/>
                  </a:lnTo>
                  <a:lnTo>
                    <a:pt x="276" y="667"/>
                  </a:lnTo>
                  <a:lnTo>
                    <a:pt x="270" y="665"/>
                  </a:lnTo>
                  <a:lnTo>
                    <a:pt x="0" y="665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3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8"/>
                  </a:lnTo>
                  <a:lnTo>
                    <a:pt x="262" y="70"/>
                  </a:lnTo>
                  <a:lnTo>
                    <a:pt x="261" y="66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5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8"/>
                  </a:lnTo>
                  <a:lnTo>
                    <a:pt x="413" y="72"/>
                  </a:lnTo>
                  <a:lnTo>
                    <a:pt x="411" y="76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6"/>
                  </a:lnTo>
                  <a:lnTo>
                    <a:pt x="679" y="341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5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4"/>
                  </a:lnTo>
                  <a:lnTo>
                    <a:pt x="742" y="330"/>
                  </a:lnTo>
                  <a:lnTo>
                    <a:pt x="750" y="327"/>
                  </a:lnTo>
                  <a:lnTo>
                    <a:pt x="754" y="325"/>
                  </a:lnTo>
                  <a:lnTo>
                    <a:pt x="758" y="324"/>
                  </a:lnTo>
                  <a:lnTo>
                    <a:pt x="762" y="324"/>
                  </a:lnTo>
                  <a:lnTo>
                    <a:pt x="766" y="324"/>
                  </a:lnTo>
                  <a:lnTo>
                    <a:pt x="771" y="325"/>
                  </a:lnTo>
                  <a:lnTo>
                    <a:pt x="775" y="326"/>
                  </a:lnTo>
                  <a:lnTo>
                    <a:pt x="780" y="328"/>
                  </a:lnTo>
                  <a:lnTo>
                    <a:pt x="785" y="331"/>
                  </a:lnTo>
                  <a:lnTo>
                    <a:pt x="788" y="333"/>
                  </a:lnTo>
                  <a:lnTo>
                    <a:pt x="792" y="336"/>
                  </a:lnTo>
                  <a:lnTo>
                    <a:pt x="795" y="340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1"/>
                  </a:lnTo>
                  <a:lnTo>
                    <a:pt x="811" y="366"/>
                  </a:lnTo>
                  <a:lnTo>
                    <a:pt x="813" y="371"/>
                  </a:lnTo>
                  <a:lnTo>
                    <a:pt x="815" y="381"/>
                  </a:lnTo>
                  <a:lnTo>
                    <a:pt x="817" y="391"/>
                  </a:lnTo>
                  <a:lnTo>
                    <a:pt x="818" y="396"/>
                  </a:lnTo>
                  <a:lnTo>
                    <a:pt x="818" y="402"/>
                  </a:lnTo>
                  <a:lnTo>
                    <a:pt x="818" y="413"/>
                  </a:lnTo>
                  <a:lnTo>
                    <a:pt x="816" y="423"/>
                  </a:lnTo>
                  <a:lnTo>
                    <a:pt x="814" y="434"/>
                  </a:lnTo>
                  <a:lnTo>
                    <a:pt x="811" y="444"/>
                  </a:lnTo>
                  <a:lnTo>
                    <a:pt x="809" y="448"/>
                  </a:lnTo>
                  <a:lnTo>
                    <a:pt x="806" y="453"/>
                  </a:lnTo>
                  <a:lnTo>
                    <a:pt x="803" y="458"/>
                  </a:lnTo>
                  <a:lnTo>
                    <a:pt x="800" y="462"/>
                  </a:lnTo>
                  <a:lnTo>
                    <a:pt x="797" y="466"/>
                  </a:lnTo>
                  <a:lnTo>
                    <a:pt x="794" y="470"/>
                  </a:lnTo>
                  <a:lnTo>
                    <a:pt x="790" y="474"/>
                  </a:lnTo>
                  <a:lnTo>
                    <a:pt x="786" y="477"/>
                  </a:lnTo>
                  <a:lnTo>
                    <a:pt x="781" y="479"/>
                  </a:lnTo>
                  <a:lnTo>
                    <a:pt x="777" y="481"/>
                  </a:lnTo>
                  <a:lnTo>
                    <a:pt x="773" y="482"/>
                  </a:lnTo>
                  <a:lnTo>
                    <a:pt x="768" y="483"/>
                  </a:lnTo>
                  <a:lnTo>
                    <a:pt x="764" y="483"/>
                  </a:lnTo>
                  <a:lnTo>
                    <a:pt x="760" y="483"/>
                  </a:lnTo>
                  <a:lnTo>
                    <a:pt x="752" y="480"/>
                  </a:lnTo>
                  <a:lnTo>
                    <a:pt x="744" y="477"/>
                  </a:lnTo>
                  <a:lnTo>
                    <a:pt x="736" y="472"/>
                  </a:lnTo>
                  <a:lnTo>
                    <a:pt x="721" y="461"/>
                  </a:lnTo>
                  <a:lnTo>
                    <a:pt x="714" y="455"/>
                  </a:lnTo>
                  <a:lnTo>
                    <a:pt x="708" y="451"/>
                  </a:lnTo>
                  <a:lnTo>
                    <a:pt x="705" y="450"/>
                  </a:lnTo>
                  <a:lnTo>
                    <a:pt x="702" y="448"/>
                  </a:lnTo>
                  <a:lnTo>
                    <a:pt x="699" y="448"/>
                  </a:lnTo>
                  <a:lnTo>
                    <a:pt x="695" y="447"/>
                  </a:lnTo>
                  <a:lnTo>
                    <a:pt x="692" y="448"/>
                  </a:lnTo>
                  <a:lnTo>
                    <a:pt x="690" y="448"/>
                  </a:lnTo>
                  <a:lnTo>
                    <a:pt x="687" y="450"/>
                  </a:lnTo>
                  <a:lnTo>
                    <a:pt x="685" y="452"/>
                  </a:lnTo>
                  <a:lnTo>
                    <a:pt x="683" y="455"/>
                  </a:lnTo>
                  <a:lnTo>
                    <a:pt x="681" y="459"/>
                  </a:lnTo>
                  <a:lnTo>
                    <a:pt x="679" y="464"/>
                  </a:lnTo>
                  <a:lnTo>
                    <a:pt x="677" y="469"/>
                  </a:lnTo>
                  <a:lnTo>
                    <a:pt x="677" y="665"/>
                  </a:lnTo>
                  <a:lnTo>
                    <a:pt x="405" y="665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50" name="Freeform 23"/>
            <p:cNvSpPr>
              <a:spLocks noChangeAspect="1"/>
            </p:cNvSpPr>
            <p:nvPr/>
          </p:nvSpPr>
          <p:spPr bwMode="auto">
            <a:xfrm>
              <a:off x="2437" y="2527"/>
              <a:ext cx="677" cy="522"/>
            </a:xfrm>
            <a:custGeom>
              <a:avLst/>
              <a:gdLst>
                <a:gd name="T0" fmla="*/ 675 w 677"/>
                <a:gd name="T1" fmla="*/ 196 h 522"/>
                <a:gd name="T2" fmla="*/ 669 w 677"/>
                <a:gd name="T3" fmla="*/ 207 h 522"/>
                <a:gd name="T4" fmla="*/ 661 w 677"/>
                <a:gd name="T5" fmla="*/ 213 h 522"/>
                <a:gd name="T6" fmla="*/ 650 w 677"/>
                <a:gd name="T7" fmla="*/ 212 h 522"/>
                <a:gd name="T8" fmla="*/ 634 w 677"/>
                <a:gd name="T9" fmla="*/ 202 h 522"/>
                <a:gd name="T10" fmla="*/ 615 w 677"/>
                <a:gd name="T11" fmla="*/ 189 h 522"/>
                <a:gd name="T12" fmla="*/ 601 w 677"/>
                <a:gd name="T13" fmla="*/ 184 h 522"/>
                <a:gd name="T14" fmla="*/ 589 w 677"/>
                <a:gd name="T15" fmla="*/ 182 h 522"/>
                <a:gd name="T16" fmla="*/ 578 w 677"/>
                <a:gd name="T17" fmla="*/ 184 h 522"/>
                <a:gd name="T18" fmla="*/ 566 w 677"/>
                <a:gd name="T19" fmla="*/ 190 h 522"/>
                <a:gd name="T20" fmla="*/ 556 w 677"/>
                <a:gd name="T21" fmla="*/ 198 h 522"/>
                <a:gd name="T22" fmla="*/ 542 w 677"/>
                <a:gd name="T23" fmla="*/ 222 h 522"/>
                <a:gd name="T24" fmla="*/ 537 w 677"/>
                <a:gd name="T25" fmla="*/ 241 h 522"/>
                <a:gd name="T26" fmla="*/ 535 w 677"/>
                <a:gd name="T27" fmla="*/ 273 h 522"/>
                <a:gd name="T28" fmla="*/ 539 w 677"/>
                <a:gd name="T29" fmla="*/ 294 h 522"/>
                <a:gd name="T30" fmla="*/ 548 w 677"/>
                <a:gd name="T31" fmla="*/ 312 h 522"/>
                <a:gd name="T32" fmla="*/ 562 w 677"/>
                <a:gd name="T33" fmla="*/ 330 h 522"/>
                <a:gd name="T34" fmla="*/ 577 w 677"/>
                <a:gd name="T35" fmla="*/ 338 h 522"/>
                <a:gd name="T36" fmla="*/ 590 w 677"/>
                <a:gd name="T37" fmla="*/ 340 h 522"/>
                <a:gd name="T38" fmla="*/ 603 w 677"/>
                <a:gd name="T39" fmla="*/ 337 h 522"/>
                <a:gd name="T40" fmla="*/ 619 w 677"/>
                <a:gd name="T41" fmla="*/ 329 h 522"/>
                <a:gd name="T42" fmla="*/ 650 w 677"/>
                <a:gd name="T43" fmla="*/ 308 h 522"/>
                <a:gd name="T44" fmla="*/ 658 w 677"/>
                <a:gd name="T45" fmla="*/ 306 h 522"/>
                <a:gd name="T46" fmla="*/ 666 w 677"/>
                <a:gd name="T47" fmla="*/ 308 h 522"/>
                <a:gd name="T48" fmla="*/ 673 w 677"/>
                <a:gd name="T49" fmla="*/ 317 h 522"/>
                <a:gd name="T50" fmla="*/ 405 w 677"/>
                <a:gd name="T51" fmla="*/ 522 h 522"/>
                <a:gd name="T52" fmla="*/ 388 w 677"/>
                <a:gd name="T53" fmla="*/ 513 h 522"/>
                <a:gd name="T54" fmla="*/ 383 w 677"/>
                <a:gd name="T55" fmla="*/ 506 h 522"/>
                <a:gd name="T56" fmla="*/ 385 w 677"/>
                <a:gd name="T57" fmla="*/ 495 h 522"/>
                <a:gd name="T58" fmla="*/ 406 w 677"/>
                <a:gd name="T59" fmla="*/ 463 h 522"/>
                <a:gd name="T60" fmla="*/ 416 w 677"/>
                <a:gd name="T61" fmla="*/ 441 h 522"/>
                <a:gd name="T62" fmla="*/ 417 w 677"/>
                <a:gd name="T63" fmla="*/ 429 h 522"/>
                <a:gd name="T64" fmla="*/ 414 w 677"/>
                <a:gd name="T65" fmla="*/ 418 h 522"/>
                <a:gd name="T66" fmla="*/ 407 w 677"/>
                <a:gd name="T67" fmla="*/ 406 h 522"/>
                <a:gd name="T68" fmla="*/ 392 w 677"/>
                <a:gd name="T69" fmla="*/ 393 h 522"/>
                <a:gd name="T70" fmla="*/ 377 w 677"/>
                <a:gd name="T71" fmla="*/ 386 h 522"/>
                <a:gd name="T72" fmla="*/ 355 w 677"/>
                <a:gd name="T73" fmla="*/ 381 h 522"/>
                <a:gd name="T74" fmla="*/ 325 w 677"/>
                <a:gd name="T75" fmla="*/ 381 h 522"/>
                <a:gd name="T76" fmla="*/ 296 w 677"/>
                <a:gd name="T77" fmla="*/ 388 h 522"/>
                <a:gd name="T78" fmla="*/ 281 w 677"/>
                <a:gd name="T79" fmla="*/ 397 h 522"/>
                <a:gd name="T80" fmla="*/ 269 w 677"/>
                <a:gd name="T81" fmla="*/ 409 h 522"/>
                <a:gd name="T82" fmla="*/ 261 w 677"/>
                <a:gd name="T83" fmla="*/ 423 h 522"/>
                <a:gd name="T84" fmla="*/ 259 w 677"/>
                <a:gd name="T85" fmla="*/ 436 h 522"/>
                <a:gd name="T86" fmla="*/ 262 w 677"/>
                <a:gd name="T87" fmla="*/ 450 h 522"/>
                <a:gd name="T88" fmla="*/ 274 w 677"/>
                <a:gd name="T89" fmla="*/ 472 h 522"/>
                <a:gd name="T90" fmla="*/ 288 w 677"/>
                <a:gd name="T91" fmla="*/ 492 h 522"/>
                <a:gd name="T92" fmla="*/ 291 w 677"/>
                <a:gd name="T93" fmla="*/ 503 h 522"/>
                <a:gd name="T94" fmla="*/ 289 w 677"/>
                <a:gd name="T95" fmla="*/ 511 h 522"/>
                <a:gd name="T96" fmla="*/ 280 w 677"/>
                <a:gd name="T97" fmla="*/ 517 h 522"/>
                <a:gd name="T98" fmla="*/ 0 w 677"/>
                <a:gd name="T99" fmla="*/ 522 h 5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2"/>
                <a:gd name="T152" fmla="*/ 677 w 677"/>
                <a:gd name="T153" fmla="*/ 522 h 5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2">
                  <a:moveTo>
                    <a:pt x="677" y="0"/>
                  </a:moveTo>
                  <a:lnTo>
                    <a:pt x="677" y="193"/>
                  </a:lnTo>
                  <a:lnTo>
                    <a:pt x="675" y="196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7"/>
                  </a:lnTo>
                  <a:lnTo>
                    <a:pt x="620" y="192"/>
                  </a:lnTo>
                  <a:lnTo>
                    <a:pt x="615" y="189"/>
                  </a:lnTo>
                  <a:lnTo>
                    <a:pt x="610" y="187"/>
                  </a:lnTo>
                  <a:lnTo>
                    <a:pt x="606" y="185"/>
                  </a:lnTo>
                  <a:lnTo>
                    <a:pt x="601" y="184"/>
                  </a:lnTo>
                  <a:lnTo>
                    <a:pt x="597" y="183"/>
                  </a:lnTo>
                  <a:lnTo>
                    <a:pt x="593" y="182"/>
                  </a:lnTo>
                  <a:lnTo>
                    <a:pt x="589" y="182"/>
                  </a:lnTo>
                  <a:lnTo>
                    <a:pt x="586" y="183"/>
                  </a:lnTo>
                  <a:lnTo>
                    <a:pt x="582" y="183"/>
                  </a:lnTo>
                  <a:lnTo>
                    <a:pt x="578" y="184"/>
                  </a:lnTo>
                  <a:lnTo>
                    <a:pt x="574" y="186"/>
                  </a:lnTo>
                  <a:lnTo>
                    <a:pt x="569" y="188"/>
                  </a:lnTo>
                  <a:lnTo>
                    <a:pt x="566" y="190"/>
                  </a:lnTo>
                  <a:lnTo>
                    <a:pt x="562" y="192"/>
                  </a:lnTo>
                  <a:lnTo>
                    <a:pt x="559" y="195"/>
                  </a:lnTo>
                  <a:lnTo>
                    <a:pt x="556" y="198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3"/>
                  </a:lnTo>
                  <a:lnTo>
                    <a:pt x="535" y="263"/>
                  </a:lnTo>
                  <a:lnTo>
                    <a:pt x="535" y="273"/>
                  </a:lnTo>
                  <a:lnTo>
                    <a:pt x="536" y="279"/>
                  </a:lnTo>
                  <a:lnTo>
                    <a:pt x="537" y="284"/>
                  </a:lnTo>
                  <a:lnTo>
                    <a:pt x="539" y="294"/>
                  </a:lnTo>
                  <a:lnTo>
                    <a:pt x="543" y="303"/>
                  </a:lnTo>
                  <a:lnTo>
                    <a:pt x="545" y="308"/>
                  </a:lnTo>
                  <a:lnTo>
                    <a:pt x="548" y="312"/>
                  </a:lnTo>
                  <a:lnTo>
                    <a:pt x="552" y="319"/>
                  </a:lnTo>
                  <a:lnTo>
                    <a:pt x="557" y="325"/>
                  </a:lnTo>
                  <a:lnTo>
                    <a:pt x="562" y="330"/>
                  </a:lnTo>
                  <a:lnTo>
                    <a:pt x="568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8"/>
                  </a:lnTo>
                  <a:lnTo>
                    <a:pt x="647" y="309"/>
                  </a:lnTo>
                  <a:lnTo>
                    <a:pt x="650" y="308"/>
                  </a:lnTo>
                  <a:lnTo>
                    <a:pt x="653" y="307"/>
                  </a:lnTo>
                  <a:lnTo>
                    <a:pt x="656" y="306"/>
                  </a:lnTo>
                  <a:lnTo>
                    <a:pt x="658" y="306"/>
                  </a:lnTo>
                  <a:lnTo>
                    <a:pt x="661" y="306"/>
                  </a:lnTo>
                  <a:lnTo>
                    <a:pt x="664" y="307"/>
                  </a:lnTo>
                  <a:lnTo>
                    <a:pt x="666" y="308"/>
                  </a:lnTo>
                  <a:lnTo>
                    <a:pt x="668" y="310"/>
                  </a:lnTo>
                  <a:lnTo>
                    <a:pt x="671" y="313"/>
                  </a:lnTo>
                  <a:lnTo>
                    <a:pt x="673" y="317"/>
                  </a:lnTo>
                  <a:lnTo>
                    <a:pt x="677" y="328"/>
                  </a:lnTo>
                  <a:lnTo>
                    <a:pt x="677" y="522"/>
                  </a:lnTo>
                  <a:lnTo>
                    <a:pt x="405" y="522"/>
                  </a:lnTo>
                  <a:lnTo>
                    <a:pt x="398" y="519"/>
                  </a:lnTo>
                  <a:lnTo>
                    <a:pt x="392" y="516"/>
                  </a:lnTo>
                  <a:lnTo>
                    <a:pt x="388" y="513"/>
                  </a:lnTo>
                  <a:lnTo>
                    <a:pt x="386" y="511"/>
                  </a:lnTo>
                  <a:lnTo>
                    <a:pt x="385" y="510"/>
                  </a:lnTo>
                  <a:lnTo>
                    <a:pt x="383" y="506"/>
                  </a:lnTo>
                  <a:lnTo>
                    <a:pt x="383" y="502"/>
                  </a:lnTo>
                  <a:lnTo>
                    <a:pt x="383" y="499"/>
                  </a:lnTo>
                  <a:lnTo>
                    <a:pt x="385" y="495"/>
                  </a:lnTo>
                  <a:lnTo>
                    <a:pt x="390" y="486"/>
                  </a:lnTo>
                  <a:lnTo>
                    <a:pt x="396" y="477"/>
                  </a:lnTo>
                  <a:lnTo>
                    <a:pt x="406" y="463"/>
                  </a:lnTo>
                  <a:lnTo>
                    <a:pt x="411" y="456"/>
                  </a:lnTo>
                  <a:lnTo>
                    <a:pt x="414" y="448"/>
                  </a:lnTo>
                  <a:lnTo>
                    <a:pt x="416" y="441"/>
                  </a:lnTo>
                  <a:lnTo>
                    <a:pt x="417" y="438"/>
                  </a:lnTo>
                  <a:lnTo>
                    <a:pt x="417" y="435"/>
                  </a:lnTo>
                  <a:lnTo>
                    <a:pt x="417" y="429"/>
                  </a:lnTo>
                  <a:lnTo>
                    <a:pt x="416" y="422"/>
                  </a:lnTo>
                  <a:lnTo>
                    <a:pt x="415" y="420"/>
                  </a:lnTo>
                  <a:lnTo>
                    <a:pt x="414" y="418"/>
                  </a:lnTo>
                  <a:lnTo>
                    <a:pt x="412" y="414"/>
                  </a:lnTo>
                  <a:lnTo>
                    <a:pt x="410" y="410"/>
                  </a:lnTo>
                  <a:lnTo>
                    <a:pt x="407" y="406"/>
                  </a:lnTo>
                  <a:lnTo>
                    <a:pt x="404" y="402"/>
                  </a:lnTo>
                  <a:lnTo>
                    <a:pt x="400" y="399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8"/>
                  </a:lnTo>
                  <a:lnTo>
                    <a:pt x="377" y="386"/>
                  </a:lnTo>
                  <a:lnTo>
                    <a:pt x="372" y="385"/>
                  </a:lnTo>
                  <a:lnTo>
                    <a:pt x="361" y="382"/>
                  </a:lnTo>
                  <a:lnTo>
                    <a:pt x="355" y="381"/>
                  </a:lnTo>
                  <a:lnTo>
                    <a:pt x="349" y="380"/>
                  </a:lnTo>
                  <a:lnTo>
                    <a:pt x="337" y="380"/>
                  </a:lnTo>
                  <a:lnTo>
                    <a:pt x="325" y="381"/>
                  </a:lnTo>
                  <a:lnTo>
                    <a:pt x="313" y="383"/>
                  </a:lnTo>
                  <a:lnTo>
                    <a:pt x="301" y="386"/>
                  </a:lnTo>
                  <a:lnTo>
                    <a:pt x="296" y="388"/>
                  </a:lnTo>
                  <a:lnTo>
                    <a:pt x="291" y="391"/>
                  </a:lnTo>
                  <a:lnTo>
                    <a:pt x="286" y="394"/>
                  </a:lnTo>
                  <a:lnTo>
                    <a:pt x="281" y="397"/>
                  </a:lnTo>
                  <a:lnTo>
                    <a:pt x="277" y="400"/>
                  </a:lnTo>
                  <a:lnTo>
                    <a:pt x="273" y="404"/>
                  </a:lnTo>
                  <a:lnTo>
                    <a:pt x="269" y="409"/>
                  </a:lnTo>
                  <a:lnTo>
                    <a:pt x="266" y="413"/>
                  </a:lnTo>
                  <a:lnTo>
                    <a:pt x="263" y="418"/>
                  </a:lnTo>
                  <a:lnTo>
                    <a:pt x="261" y="423"/>
                  </a:lnTo>
                  <a:lnTo>
                    <a:pt x="260" y="427"/>
                  </a:lnTo>
                  <a:lnTo>
                    <a:pt x="259" y="432"/>
                  </a:lnTo>
                  <a:lnTo>
                    <a:pt x="259" y="436"/>
                  </a:lnTo>
                  <a:lnTo>
                    <a:pt x="260" y="440"/>
                  </a:lnTo>
                  <a:lnTo>
                    <a:pt x="260" y="445"/>
                  </a:lnTo>
                  <a:lnTo>
                    <a:pt x="262" y="450"/>
                  </a:lnTo>
                  <a:lnTo>
                    <a:pt x="265" y="457"/>
                  </a:lnTo>
                  <a:lnTo>
                    <a:pt x="269" y="465"/>
                  </a:lnTo>
                  <a:lnTo>
                    <a:pt x="274" y="472"/>
                  </a:lnTo>
                  <a:lnTo>
                    <a:pt x="279" y="479"/>
                  </a:lnTo>
                  <a:lnTo>
                    <a:pt x="284" y="486"/>
                  </a:lnTo>
                  <a:lnTo>
                    <a:pt x="288" y="492"/>
                  </a:lnTo>
                  <a:lnTo>
                    <a:pt x="290" y="498"/>
                  </a:lnTo>
                  <a:lnTo>
                    <a:pt x="291" y="501"/>
                  </a:lnTo>
                  <a:lnTo>
                    <a:pt x="291" y="503"/>
                  </a:lnTo>
                  <a:lnTo>
                    <a:pt x="291" y="506"/>
                  </a:lnTo>
                  <a:lnTo>
                    <a:pt x="290" y="508"/>
                  </a:lnTo>
                  <a:lnTo>
                    <a:pt x="289" y="511"/>
                  </a:lnTo>
                  <a:lnTo>
                    <a:pt x="286" y="513"/>
                  </a:lnTo>
                  <a:lnTo>
                    <a:pt x="284" y="515"/>
                  </a:lnTo>
                  <a:lnTo>
                    <a:pt x="280" y="517"/>
                  </a:lnTo>
                  <a:lnTo>
                    <a:pt x="276" y="520"/>
                  </a:lnTo>
                  <a:lnTo>
                    <a:pt x="270" y="521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465" name="Gruppieren 95"/>
          <p:cNvGrpSpPr>
            <a:grpSpLocks/>
          </p:cNvGrpSpPr>
          <p:nvPr/>
        </p:nvGrpSpPr>
        <p:grpSpPr bwMode="auto">
          <a:xfrm>
            <a:off x="323850" y="1519238"/>
            <a:ext cx="8496300" cy="612775"/>
            <a:chOff x="323850" y="1519696"/>
            <a:chExt cx="8496300" cy="865188"/>
          </a:xfrm>
        </p:grpSpPr>
        <p:sp>
          <p:nvSpPr>
            <p:cNvPr id="19540" name="Abgerundetes Rechteck 1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323850" y="1519696"/>
              <a:ext cx="8496300" cy="865188"/>
            </a:xfrm>
            <a:prstGeom prst="roundRect">
              <a:avLst>
                <a:gd name="adj" fmla="val 10282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sp>
          <p:nvSpPr>
            <p:cNvPr id="20" name="AutoShape 3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395288" y="1593662"/>
              <a:ext cx="8353425" cy="717254"/>
            </a:xfrm>
            <a:prstGeom prst="roundRect">
              <a:avLst>
                <a:gd name="adj" fmla="val 12352"/>
              </a:avLst>
            </a:prstGeom>
            <a:solidFill>
              <a:srgbClr val="FFFFFF"/>
            </a:solid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1971" tIns="82800" rIns="17993" bIns="35986" anchor="ctr"/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  <a:buClr>
                  <a:srgbClr val="E20074"/>
                </a:buClr>
                <a:buSzPct val="75000"/>
                <a:defRPr/>
              </a:pPr>
              <a:endParaRPr lang="en-US" sz="1600" kern="0">
                <a:solidFill>
                  <a:srgbClr val="E20074"/>
                </a:solidFill>
                <a:cs typeface="Arial" charset="0"/>
              </a:endParaRPr>
            </a:p>
          </p:txBody>
        </p:sp>
      </p:grpSp>
      <p:sp>
        <p:nvSpPr>
          <p:cNvPr id="19466" name="AutoShape 20"/>
          <p:cNvSpPr>
            <a:spLocks noChangeArrowheads="1"/>
          </p:cNvSpPr>
          <p:nvPr/>
        </p:nvSpPr>
        <p:spPr bwMode="gray">
          <a:xfrm rot="10800000">
            <a:off x="1525588" y="2205038"/>
            <a:ext cx="296862" cy="1444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rot="10800000"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7" name="AutoShape 30"/>
          <p:cNvSpPr>
            <a:spLocks noChangeArrowheads="1"/>
          </p:cNvSpPr>
          <p:nvPr/>
        </p:nvSpPr>
        <p:spPr bwMode="gray">
          <a:xfrm rot="10800000">
            <a:off x="4424363" y="2205038"/>
            <a:ext cx="296862" cy="1444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rot="10800000"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8" name="AutoShape 31"/>
          <p:cNvSpPr>
            <a:spLocks noChangeArrowheads="1"/>
          </p:cNvSpPr>
          <p:nvPr/>
        </p:nvSpPr>
        <p:spPr bwMode="gray">
          <a:xfrm rot="10800000">
            <a:off x="7847013" y="2205038"/>
            <a:ext cx="296862" cy="1444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rot="10800000"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9" name="AutoShape 78"/>
          <p:cNvSpPr>
            <a:spLocks noChangeArrowheads="1"/>
          </p:cNvSpPr>
          <p:nvPr/>
        </p:nvSpPr>
        <p:spPr bwMode="gray">
          <a:xfrm>
            <a:off x="7847013" y="4733925"/>
            <a:ext cx="296862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470" name="Gruppieren 129"/>
          <p:cNvGrpSpPr>
            <a:grpSpLocks/>
          </p:cNvGrpSpPr>
          <p:nvPr/>
        </p:nvGrpSpPr>
        <p:grpSpPr bwMode="auto">
          <a:xfrm>
            <a:off x="7402513" y="4945063"/>
            <a:ext cx="1187450" cy="1116012"/>
            <a:chOff x="7341638" y="4819200"/>
            <a:chExt cx="1188000" cy="1116000"/>
          </a:xfrm>
        </p:grpSpPr>
        <p:sp>
          <p:nvSpPr>
            <p:cNvPr id="19534" name="Abgerundetes Rechteck 2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7341638" y="4819200"/>
              <a:ext cx="1188000" cy="1116000"/>
            </a:xfrm>
            <a:prstGeom prst="roundRect">
              <a:avLst>
                <a:gd name="adj" fmla="val 8574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grpSp>
          <p:nvGrpSpPr>
            <p:cNvPr id="19535" name="Gruppieren 122"/>
            <p:cNvGrpSpPr>
              <a:grpSpLocks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7392038" y="4870225"/>
              <a:ext cx="1087200" cy="1013950"/>
              <a:chOff x="7442438" y="4921250"/>
              <a:chExt cx="1087200" cy="1013950"/>
            </a:xfrm>
          </p:grpSpPr>
          <p:sp>
            <p:nvSpPr>
              <p:cNvPr id="28" name="AutoShape 74" descr="Verlauf_weiss_grau_umgekehrt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7444449" y="4921024"/>
                <a:ext cx="1084765" cy="869941"/>
              </a:xfrm>
              <a:prstGeom prst="roundRect">
                <a:avLst>
                  <a:gd name="adj" fmla="val 10219"/>
                </a:avLst>
              </a:prstGeom>
              <a:solidFill>
                <a:srgbClr val="FFFFFF"/>
              </a:solidFill>
              <a:ln w="6350" algn="ctr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 lIns="71971" tIns="82800" rIns="17993" bIns="35986" anchor="ctr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E20074"/>
                  </a:buClr>
                  <a:buSzPct val="75000"/>
                  <a:defRPr/>
                </a:pPr>
                <a:endParaRPr lang="en-US" sz="1600" kern="0">
                  <a:solidFill>
                    <a:srgbClr val="E20074"/>
                  </a:solidFill>
                  <a:cs typeface="Arial" charset="0"/>
                </a:endParaRPr>
              </a:p>
            </p:txBody>
          </p:sp>
          <p:pic>
            <p:nvPicPr>
              <p:cNvPr id="29" name="Picture 92"/>
              <p:cNvPicPr preferRelativeResize="0"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47" cstate="print"/>
              <a:srcRect/>
              <a:stretch>
                <a:fillRect/>
              </a:stretch>
            </p:blipFill>
            <p:spPr bwMode="auto">
              <a:xfrm>
                <a:off x="7480913" y="4956607"/>
                <a:ext cx="1011600" cy="728157"/>
              </a:xfrm>
              <a:prstGeom prst="roundRect">
                <a:avLst>
                  <a:gd name="adj" fmla="val 11286"/>
                </a:avLst>
              </a:prstGeom>
              <a:noFill/>
            </p:spPr>
          </p:pic>
          <p:sp>
            <p:nvSpPr>
              <p:cNvPr id="19538" name="Freeform 12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gray">
              <a:xfrm rot="10800000">
                <a:off x="7442438" y="5647200"/>
                <a:ext cx="1087200" cy="288000"/>
              </a:xfrm>
              <a:custGeom>
                <a:avLst/>
                <a:gdLst>
                  <a:gd name="T0" fmla="*/ 1087200 w 499"/>
                  <a:gd name="T1" fmla="*/ 76235 h 102"/>
                  <a:gd name="T2" fmla="*/ 1026195 w 499"/>
                  <a:gd name="T3" fmla="*/ 0 h 102"/>
                  <a:gd name="T4" fmla="*/ 61005 w 499"/>
                  <a:gd name="T5" fmla="*/ 0 h 102"/>
                  <a:gd name="T6" fmla="*/ 0 w 499"/>
                  <a:gd name="T7" fmla="*/ 76235 h 102"/>
                  <a:gd name="T8" fmla="*/ 0 w 499"/>
                  <a:gd name="T9" fmla="*/ 288000 h 102"/>
                  <a:gd name="T10" fmla="*/ 1087200 w 499"/>
                  <a:gd name="T11" fmla="*/ 288000 h 102"/>
                  <a:gd name="T12" fmla="*/ 1087200 w 499"/>
                  <a:gd name="T13" fmla="*/ 76235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9"/>
                  <a:gd name="T22" fmla="*/ 0 h 102"/>
                  <a:gd name="T23" fmla="*/ 499 w 499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9" h="102">
                    <a:moveTo>
                      <a:pt x="499" y="27"/>
                    </a:moveTo>
                    <a:cubicBezTo>
                      <a:pt x="499" y="12"/>
                      <a:pt x="487" y="0"/>
                      <a:pt x="4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57"/>
                      <a:pt x="0" y="81"/>
                      <a:pt x="0" y="102"/>
                    </a:cubicBezTo>
                    <a:cubicBezTo>
                      <a:pt x="499" y="102"/>
                      <a:pt x="499" y="102"/>
                      <a:pt x="499" y="102"/>
                    </a:cubicBezTo>
                    <a:lnTo>
                      <a:pt x="499" y="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DBDBD"/>
                  </a:gs>
                  <a:gs pos="39999">
                    <a:srgbClr val="7F7F7F"/>
                  </a:gs>
                  <a:gs pos="41000">
                    <a:srgbClr val="595959"/>
                  </a:gs>
                  <a:gs pos="100000">
                    <a:srgbClr val="262626"/>
                  </a:gs>
                </a:gsLst>
                <a:lin ang="5400000" scaled="1"/>
              </a:gradFill>
              <a:ln w="6350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endParaRPr lang="de-DE"/>
              </a:p>
            </p:txBody>
          </p:sp>
          <p:sp>
            <p:nvSpPr>
              <p:cNvPr id="19539" name="AutoShape 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7443788" y="5716588"/>
                <a:ext cx="1085850" cy="130175"/>
              </a:xfrm>
              <a:prstGeom prst="roundRect">
                <a:avLst>
                  <a:gd name="adj" fmla="val 27449"/>
                </a:avLst>
              </a:prstGeom>
              <a:noFill/>
              <a:ln w="6350" algn="ctr">
                <a:noFill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pPr algn="ctr">
                  <a:lnSpc>
                    <a:spcPct val="80000"/>
                  </a:lnSpc>
                  <a:buClr>
                    <a:srgbClr val="E20074"/>
                  </a:buClr>
                  <a:buSzPct val="75000"/>
                </a:pPr>
                <a:r>
                  <a:rPr lang="de-DE" sz="1200">
                    <a:solidFill>
                      <a:srgbClr val="FFFFFF"/>
                    </a:solidFill>
                    <a:ea typeface="MS PGothic" pitchFamily="34" charset="-128"/>
                    <a:cs typeface="Arial" charset="0"/>
                  </a:rPr>
                  <a:t>3rd Party Services</a:t>
                </a:r>
              </a:p>
            </p:txBody>
          </p:sp>
        </p:grpSp>
      </p:grpSp>
      <p:sp>
        <p:nvSpPr>
          <p:cNvPr id="19471" name="AutoShape 82"/>
          <p:cNvSpPr>
            <a:spLocks noChangeArrowheads="1"/>
          </p:cNvSpPr>
          <p:nvPr/>
        </p:nvSpPr>
        <p:spPr bwMode="gray">
          <a:xfrm>
            <a:off x="4510088" y="4727575"/>
            <a:ext cx="296862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472" name="Gruppieren 130"/>
          <p:cNvGrpSpPr>
            <a:grpSpLocks/>
          </p:cNvGrpSpPr>
          <p:nvPr/>
        </p:nvGrpSpPr>
        <p:grpSpPr bwMode="auto">
          <a:xfrm>
            <a:off x="4064000" y="4938713"/>
            <a:ext cx="1189038" cy="1116012"/>
            <a:chOff x="4449231" y="4819200"/>
            <a:chExt cx="1188000" cy="1116000"/>
          </a:xfrm>
        </p:grpSpPr>
        <p:sp>
          <p:nvSpPr>
            <p:cNvPr id="19528" name="Abgerundetes Rechteck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4449231" y="4819200"/>
              <a:ext cx="1188000" cy="1116000"/>
            </a:xfrm>
            <a:prstGeom prst="roundRect">
              <a:avLst>
                <a:gd name="adj" fmla="val 8574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grpSp>
          <p:nvGrpSpPr>
            <p:cNvPr id="19529" name="Gruppieren 120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499631" y="4870225"/>
              <a:ext cx="1087200" cy="1013950"/>
              <a:chOff x="4589463" y="4921250"/>
              <a:chExt cx="1087200" cy="1013950"/>
            </a:xfrm>
          </p:grpSpPr>
          <p:sp>
            <p:nvSpPr>
              <p:cNvPr id="36" name="AutoShape 74" descr="Verlauf_weiss_grau_umgekehrt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91405" y="4921024"/>
                <a:ext cx="1084902" cy="869941"/>
              </a:xfrm>
              <a:prstGeom prst="roundRect">
                <a:avLst>
                  <a:gd name="adj" fmla="val 10219"/>
                </a:avLst>
              </a:prstGeom>
              <a:solidFill>
                <a:srgbClr val="FFFFFF"/>
              </a:solidFill>
              <a:ln w="6350" algn="ctr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 lIns="71971" tIns="82800" rIns="17993" bIns="35986" anchor="ctr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E20074"/>
                  </a:buClr>
                  <a:buSzPct val="75000"/>
                  <a:defRPr/>
                </a:pPr>
                <a:endParaRPr lang="en-US" sz="1600" kern="0">
                  <a:solidFill>
                    <a:srgbClr val="E20074"/>
                  </a:solidFill>
                  <a:cs typeface="Arial" charset="0"/>
                </a:endParaRPr>
              </a:p>
            </p:txBody>
          </p:sp>
          <p:pic>
            <p:nvPicPr>
              <p:cNvPr id="37" name="Picture 115" descr="fil_5080">
                <a:hlinkClick r:id="rId48"/>
              </p:cNvPr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9" cstate="print"/>
              <a:srcRect b="-12815"/>
              <a:stretch>
                <a:fillRect/>
              </a:stretch>
            </p:blipFill>
            <p:spPr bwMode="auto">
              <a:xfrm>
                <a:off x="4627938" y="4956607"/>
                <a:ext cx="1011600" cy="759981"/>
              </a:xfrm>
              <a:prstGeom prst="roundRect">
                <a:avLst>
                  <a:gd name="adj" fmla="val 11286"/>
                </a:avLst>
              </a:prstGeom>
              <a:noFill/>
            </p:spPr>
          </p:pic>
          <p:sp>
            <p:nvSpPr>
              <p:cNvPr id="19532" name="Freeform 12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gray">
              <a:xfrm rot="10800000">
                <a:off x="4589463" y="5647200"/>
                <a:ext cx="1087200" cy="288000"/>
              </a:xfrm>
              <a:custGeom>
                <a:avLst/>
                <a:gdLst>
                  <a:gd name="T0" fmla="*/ 1087200 w 499"/>
                  <a:gd name="T1" fmla="*/ 76235 h 102"/>
                  <a:gd name="T2" fmla="*/ 1026195 w 499"/>
                  <a:gd name="T3" fmla="*/ 0 h 102"/>
                  <a:gd name="T4" fmla="*/ 61005 w 499"/>
                  <a:gd name="T5" fmla="*/ 0 h 102"/>
                  <a:gd name="T6" fmla="*/ 0 w 499"/>
                  <a:gd name="T7" fmla="*/ 76235 h 102"/>
                  <a:gd name="T8" fmla="*/ 0 w 499"/>
                  <a:gd name="T9" fmla="*/ 288000 h 102"/>
                  <a:gd name="T10" fmla="*/ 1087200 w 499"/>
                  <a:gd name="T11" fmla="*/ 288000 h 102"/>
                  <a:gd name="T12" fmla="*/ 1087200 w 499"/>
                  <a:gd name="T13" fmla="*/ 76235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9"/>
                  <a:gd name="T22" fmla="*/ 0 h 102"/>
                  <a:gd name="T23" fmla="*/ 499 w 499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9" h="102">
                    <a:moveTo>
                      <a:pt x="499" y="27"/>
                    </a:moveTo>
                    <a:cubicBezTo>
                      <a:pt x="499" y="12"/>
                      <a:pt x="487" y="0"/>
                      <a:pt x="4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57"/>
                      <a:pt x="0" y="81"/>
                      <a:pt x="0" y="102"/>
                    </a:cubicBezTo>
                    <a:cubicBezTo>
                      <a:pt x="499" y="102"/>
                      <a:pt x="499" y="102"/>
                      <a:pt x="499" y="102"/>
                    </a:cubicBezTo>
                    <a:lnTo>
                      <a:pt x="499" y="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DBDBD"/>
                  </a:gs>
                  <a:gs pos="39999">
                    <a:srgbClr val="7F7F7F"/>
                  </a:gs>
                  <a:gs pos="41000">
                    <a:srgbClr val="595959"/>
                  </a:gs>
                  <a:gs pos="100000">
                    <a:srgbClr val="262626"/>
                  </a:gs>
                </a:gsLst>
                <a:lin ang="5400000" scaled="1"/>
              </a:gradFill>
              <a:ln w="6350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endParaRPr lang="de-DE"/>
              </a:p>
            </p:txBody>
          </p:sp>
          <p:sp>
            <p:nvSpPr>
              <p:cNvPr id="19533" name="AutoShape 5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589463" y="5716588"/>
                <a:ext cx="1085850" cy="130175"/>
              </a:xfrm>
              <a:prstGeom prst="roundRect">
                <a:avLst>
                  <a:gd name="adj" fmla="val 27449"/>
                </a:avLst>
              </a:prstGeom>
              <a:noFill/>
              <a:ln w="6350" algn="ctr">
                <a:noFill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r>
                  <a:rPr lang="de-DE" sz="1200">
                    <a:solidFill>
                      <a:srgbClr val="FFFFFF"/>
                    </a:solidFill>
                    <a:ea typeface="MS PGothic" pitchFamily="34" charset="-128"/>
                    <a:cs typeface="Arial" charset="0"/>
                  </a:rPr>
                  <a:t>Infrastructure</a:t>
                </a:r>
              </a:p>
            </p:txBody>
          </p:sp>
        </p:grpSp>
      </p:grpSp>
      <p:sp>
        <p:nvSpPr>
          <p:cNvPr id="19473" name="AutoShape 83"/>
          <p:cNvSpPr>
            <a:spLocks noChangeArrowheads="1"/>
          </p:cNvSpPr>
          <p:nvPr/>
        </p:nvSpPr>
        <p:spPr bwMode="gray">
          <a:xfrm>
            <a:off x="5757863" y="4727575"/>
            <a:ext cx="296862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474" name="Gruppieren 133"/>
          <p:cNvGrpSpPr>
            <a:grpSpLocks/>
          </p:cNvGrpSpPr>
          <p:nvPr/>
        </p:nvGrpSpPr>
        <p:grpSpPr bwMode="auto">
          <a:xfrm>
            <a:off x="5311775" y="4938713"/>
            <a:ext cx="1187450" cy="1116012"/>
            <a:chOff x="5855062" y="4819200"/>
            <a:chExt cx="1188000" cy="1116000"/>
          </a:xfrm>
        </p:grpSpPr>
        <p:sp>
          <p:nvSpPr>
            <p:cNvPr id="19522" name="Abgerundetes Rechteck 4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5855062" y="4819200"/>
              <a:ext cx="1188000" cy="1116000"/>
            </a:xfrm>
            <a:prstGeom prst="roundRect">
              <a:avLst>
                <a:gd name="adj" fmla="val 8574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grpSp>
          <p:nvGrpSpPr>
            <p:cNvPr id="19523" name="Gruppieren 121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905462" y="4870225"/>
              <a:ext cx="1087201" cy="1013950"/>
              <a:chOff x="5956537" y="4921250"/>
              <a:chExt cx="1087201" cy="1013950"/>
            </a:xfrm>
          </p:grpSpPr>
          <p:sp>
            <p:nvSpPr>
              <p:cNvPr id="44" name="AutoShape 74" descr="Verlauf_weiss_grau_umgekehrt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5956960" y="4921024"/>
                <a:ext cx="1084765" cy="869941"/>
              </a:xfrm>
              <a:prstGeom prst="roundRect">
                <a:avLst>
                  <a:gd name="adj" fmla="val 10219"/>
                </a:avLst>
              </a:prstGeom>
              <a:solidFill>
                <a:srgbClr val="FFFFFF"/>
              </a:solidFill>
              <a:ln w="6350" algn="ctr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 lIns="71971" tIns="82800" rIns="17993" bIns="35986" anchor="ctr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E20074"/>
                  </a:buClr>
                  <a:buSzPct val="75000"/>
                  <a:defRPr/>
                </a:pPr>
                <a:endParaRPr lang="en-US" sz="1600" kern="0">
                  <a:solidFill>
                    <a:srgbClr val="E20074"/>
                  </a:solidFill>
                  <a:cs typeface="Arial" charset="0"/>
                </a:endParaRPr>
              </a:p>
            </p:txBody>
          </p:sp>
          <p:pic>
            <p:nvPicPr>
              <p:cNvPr id="45" name="Picture 113" descr="Vollbild anzeigen">
                <a:hlinkClick r:id="rId50"/>
              </p:cNvPr>
              <p:cNvPicPr preferRelativeResize="0"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1" cstate="print"/>
              <a:srcRect t="22964"/>
              <a:stretch>
                <a:fillRect/>
              </a:stretch>
            </p:blipFill>
            <p:spPr bwMode="auto">
              <a:xfrm>
                <a:off x="5993662" y="4956607"/>
                <a:ext cx="1011600" cy="776649"/>
              </a:xfrm>
              <a:prstGeom prst="roundRect">
                <a:avLst>
                  <a:gd name="adj" fmla="val 11286"/>
                </a:avLst>
              </a:prstGeom>
              <a:noFill/>
            </p:spPr>
          </p:pic>
          <p:sp>
            <p:nvSpPr>
              <p:cNvPr id="19526" name="Freeform 12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gray">
              <a:xfrm rot="10800000">
                <a:off x="5956538" y="5647200"/>
                <a:ext cx="1087200" cy="288000"/>
              </a:xfrm>
              <a:custGeom>
                <a:avLst/>
                <a:gdLst>
                  <a:gd name="T0" fmla="*/ 1087200 w 499"/>
                  <a:gd name="T1" fmla="*/ 76235 h 102"/>
                  <a:gd name="T2" fmla="*/ 1026195 w 499"/>
                  <a:gd name="T3" fmla="*/ 0 h 102"/>
                  <a:gd name="T4" fmla="*/ 61005 w 499"/>
                  <a:gd name="T5" fmla="*/ 0 h 102"/>
                  <a:gd name="T6" fmla="*/ 0 w 499"/>
                  <a:gd name="T7" fmla="*/ 76235 h 102"/>
                  <a:gd name="T8" fmla="*/ 0 w 499"/>
                  <a:gd name="T9" fmla="*/ 288000 h 102"/>
                  <a:gd name="T10" fmla="*/ 1087200 w 499"/>
                  <a:gd name="T11" fmla="*/ 288000 h 102"/>
                  <a:gd name="T12" fmla="*/ 1087200 w 499"/>
                  <a:gd name="T13" fmla="*/ 76235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9"/>
                  <a:gd name="T22" fmla="*/ 0 h 102"/>
                  <a:gd name="T23" fmla="*/ 499 w 499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9" h="102">
                    <a:moveTo>
                      <a:pt x="499" y="27"/>
                    </a:moveTo>
                    <a:cubicBezTo>
                      <a:pt x="499" y="12"/>
                      <a:pt x="487" y="0"/>
                      <a:pt x="4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57"/>
                      <a:pt x="0" y="81"/>
                      <a:pt x="0" y="102"/>
                    </a:cubicBezTo>
                    <a:cubicBezTo>
                      <a:pt x="499" y="102"/>
                      <a:pt x="499" y="102"/>
                      <a:pt x="499" y="102"/>
                    </a:cubicBezTo>
                    <a:lnTo>
                      <a:pt x="499" y="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DBDBD"/>
                  </a:gs>
                  <a:gs pos="39999">
                    <a:srgbClr val="7F7F7F"/>
                  </a:gs>
                  <a:gs pos="41000">
                    <a:srgbClr val="595959"/>
                  </a:gs>
                  <a:gs pos="100000">
                    <a:srgbClr val="262626"/>
                  </a:gs>
                </a:gsLst>
                <a:lin ang="5400000" scaled="1"/>
              </a:gradFill>
              <a:ln w="6350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endParaRPr lang="de-DE"/>
              </a:p>
            </p:txBody>
          </p:sp>
          <p:sp>
            <p:nvSpPr>
              <p:cNvPr id="19527" name="AutoShap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5957888" y="5716588"/>
                <a:ext cx="1085850" cy="130175"/>
              </a:xfrm>
              <a:prstGeom prst="roundRect">
                <a:avLst>
                  <a:gd name="adj" fmla="val 27449"/>
                </a:avLst>
              </a:prstGeom>
              <a:noFill/>
              <a:ln w="6350" algn="ctr">
                <a:noFill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r>
                  <a:rPr lang="de-DE" sz="1200">
                    <a:solidFill>
                      <a:srgbClr val="FFFFFF"/>
                    </a:solidFill>
                    <a:ea typeface="MS PGothic" pitchFamily="34" charset="-128"/>
                    <a:cs typeface="Arial" charset="0"/>
                  </a:rPr>
                  <a:t>Devices</a:t>
                </a:r>
              </a:p>
            </p:txBody>
          </p:sp>
        </p:grpSp>
      </p:grpSp>
      <p:sp>
        <p:nvSpPr>
          <p:cNvPr id="19475" name="AutoShape 80"/>
          <p:cNvSpPr>
            <a:spLocks noChangeArrowheads="1"/>
          </p:cNvSpPr>
          <p:nvPr/>
        </p:nvSpPr>
        <p:spPr bwMode="gray">
          <a:xfrm>
            <a:off x="2016125" y="4727575"/>
            <a:ext cx="296863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476" name="Gruppieren 132"/>
          <p:cNvGrpSpPr>
            <a:grpSpLocks/>
          </p:cNvGrpSpPr>
          <p:nvPr/>
        </p:nvGrpSpPr>
        <p:grpSpPr bwMode="auto">
          <a:xfrm>
            <a:off x="1570038" y="4938713"/>
            <a:ext cx="1189037" cy="1116012"/>
            <a:chOff x="1731901" y="4819200"/>
            <a:chExt cx="1188000" cy="1116000"/>
          </a:xfrm>
        </p:grpSpPr>
        <p:sp>
          <p:nvSpPr>
            <p:cNvPr id="19516" name="Abgerundetes Rechteck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1731901" y="4819200"/>
              <a:ext cx="1188000" cy="1116000"/>
            </a:xfrm>
            <a:prstGeom prst="roundRect">
              <a:avLst>
                <a:gd name="adj" fmla="val 8574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grpSp>
          <p:nvGrpSpPr>
            <p:cNvPr id="19517" name="Gruppieren 118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1782301" y="4870225"/>
              <a:ext cx="1087201" cy="1013950"/>
              <a:chOff x="1851263" y="4921250"/>
              <a:chExt cx="1087201" cy="1013950"/>
            </a:xfrm>
          </p:grpSpPr>
          <p:sp>
            <p:nvSpPr>
              <p:cNvPr id="52" name="AutoShape 74" descr="Verlauf_weiss_grau_umgekehrt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853204" y="4921024"/>
                <a:ext cx="1084903" cy="869941"/>
              </a:xfrm>
              <a:prstGeom prst="roundRect">
                <a:avLst>
                  <a:gd name="adj" fmla="val 10219"/>
                </a:avLst>
              </a:prstGeom>
              <a:solidFill>
                <a:srgbClr val="FFFFFF"/>
              </a:solidFill>
              <a:ln w="6350" algn="ctr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 lIns="71971" tIns="82800" rIns="17993" bIns="35986" anchor="ctr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E20074"/>
                  </a:buClr>
                  <a:buSzPct val="75000"/>
                  <a:defRPr/>
                </a:pPr>
                <a:endParaRPr lang="en-US" sz="1600" kern="0">
                  <a:solidFill>
                    <a:srgbClr val="E20074"/>
                  </a:solidFill>
                  <a:cs typeface="Arial" charset="0"/>
                </a:endParaRPr>
              </a:p>
            </p:txBody>
          </p:sp>
          <p:pic>
            <p:nvPicPr>
              <p:cNvPr id="53" name="Picture 110" descr="0,1020,469535,00">
                <a:hlinkClick r:id="rId52"/>
              </p:cNvPr>
              <p:cNvPicPr preferRelativeResize="0"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3" cstate="print"/>
              <a:srcRect b="-8699"/>
              <a:stretch>
                <a:fillRect/>
              </a:stretch>
            </p:blipFill>
            <p:spPr bwMode="auto">
              <a:xfrm>
                <a:off x="1889739" y="4956607"/>
                <a:ext cx="1011600" cy="759981"/>
              </a:xfrm>
              <a:prstGeom prst="roundRect">
                <a:avLst>
                  <a:gd name="adj" fmla="val 11286"/>
                </a:avLst>
              </a:prstGeom>
              <a:noFill/>
            </p:spPr>
          </p:pic>
          <p:sp>
            <p:nvSpPr>
              <p:cNvPr id="19520" name="Freeform 12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gray">
              <a:xfrm rot="10800000">
                <a:off x="1851263" y="5647200"/>
                <a:ext cx="1087200" cy="288000"/>
              </a:xfrm>
              <a:custGeom>
                <a:avLst/>
                <a:gdLst>
                  <a:gd name="T0" fmla="*/ 1087200 w 499"/>
                  <a:gd name="T1" fmla="*/ 76235 h 102"/>
                  <a:gd name="T2" fmla="*/ 1026195 w 499"/>
                  <a:gd name="T3" fmla="*/ 0 h 102"/>
                  <a:gd name="T4" fmla="*/ 61005 w 499"/>
                  <a:gd name="T5" fmla="*/ 0 h 102"/>
                  <a:gd name="T6" fmla="*/ 0 w 499"/>
                  <a:gd name="T7" fmla="*/ 76235 h 102"/>
                  <a:gd name="T8" fmla="*/ 0 w 499"/>
                  <a:gd name="T9" fmla="*/ 288000 h 102"/>
                  <a:gd name="T10" fmla="*/ 1087200 w 499"/>
                  <a:gd name="T11" fmla="*/ 288000 h 102"/>
                  <a:gd name="T12" fmla="*/ 1087200 w 499"/>
                  <a:gd name="T13" fmla="*/ 76235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9"/>
                  <a:gd name="T22" fmla="*/ 0 h 102"/>
                  <a:gd name="T23" fmla="*/ 499 w 499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9" h="102">
                    <a:moveTo>
                      <a:pt x="499" y="27"/>
                    </a:moveTo>
                    <a:cubicBezTo>
                      <a:pt x="499" y="12"/>
                      <a:pt x="487" y="0"/>
                      <a:pt x="4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57"/>
                      <a:pt x="0" y="81"/>
                      <a:pt x="0" y="102"/>
                    </a:cubicBezTo>
                    <a:cubicBezTo>
                      <a:pt x="499" y="102"/>
                      <a:pt x="499" y="102"/>
                      <a:pt x="499" y="102"/>
                    </a:cubicBezTo>
                    <a:lnTo>
                      <a:pt x="499" y="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DBDBD"/>
                  </a:gs>
                  <a:gs pos="39999">
                    <a:srgbClr val="7F7F7F"/>
                  </a:gs>
                  <a:gs pos="41000">
                    <a:srgbClr val="595959"/>
                  </a:gs>
                  <a:gs pos="100000">
                    <a:srgbClr val="262626"/>
                  </a:gs>
                </a:gsLst>
                <a:lin ang="5400000" scaled="1"/>
              </a:gradFill>
              <a:ln w="6350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endParaRPr lang="de-DE"/>
              </a:p>
            </p:txBody>
          </p:sp>
          <p:sp>
            <p:nvSpPr>
              <p:cNvPr id="19521" name="AutoShape 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852613" y="5716588"/>
                <a:ext cx="1085850" cy="130175"/>
              </a:xfrm>
              <a:prstGeom prst="roundRect">
                <a:avLst>
                  <a:gd name="adj" fmla="val 27449"/>
                </a:avLst>
              </a:prstGeom>
              <a:noFill/>
              <a:ln w="6350" algn="ctr">
                <a:noFill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r>
                  <a:rPr lang="de-DE" sz="1200">
                    <a:solidFill>
                      <a:srgbClr val="FFFFFF"/>
                    </a:solidFill>
                    <a:ea typeface="MS PGothic" pitchFamily="34" charset="-128"/>
                    <a:cs typeface="Arial" charset="0"/>
                  </a:rPr>
                  <a:t>Trailer</a:t>
                </a:r>
              </a:p>
            </p:txBody>
          </p:sp>
        </p:grpSp>
      </p:grpSp>
      <p:sp>
        <p:nvSpPr>
          <p:cNvPr id="19477" name="AutoShape 79"/>
          <p:cNvSpPr>
            <a:spLocks noChangeArrowheads="1"/>
          </p:cNvSpPr>
          <p:nvPr/>
        </p:nvSpPr>
        <p:spPr bwMode="gray">
          <a:xfrm>
            <a:off x="769938" y="4727575"/>
            <a:ext cx="296862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478" name="Gruppieren 94"/>
          <p:cNvGrpSpPr>
            <a:grpSpLocks/>
          </p:cNvGrpSpPr>
          <p:nvPr/>
        </p:nvGrpSpPr>
        <p:grpSpPr bwMode="auto">
          <a:xfrm>
            <a:off x="323850" y="4938713"/>
            <a:ext cx="1187450" cy="1116012"/>
            <a:chOff x="323850" y="4938713"/>
            <a:chExt cx="1187450" cy="1116012"/>
          </a:xfrm>
        </p:grpSpPr>
        <p:sp>
          <p:nvSpPr>
            <p:cNvPr id="19510" name="Abgerundetes Rechteck 5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23850" y="4938713"/>
              <a:ext cx="1187450" cy="1116012"/>
            </a:xfrm>
            <a:prstGeom prst="roundRect">
              <a:avLst>
                <a:gd name="adj" fmla="val 8574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grpSp>
          <p:nvGrpSpPr>
            <p:cNvPr id="19511" name="Gruppieren 117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374227" y="4989739"/>
              <a:ext cx="1086697" cy="1013961"/>
              <a:chOff x="485775" y="4921250"/>
              <a:chExt cx="1087200" cy="1013950"/>
            </a:xfrm>
          </p:grpSpPr>
          <p:sp>
            <p:nvSpPr>
              <p:cNvPr id="60" name="AutoShape 74" descr="Verlauf_weiss_grau_umgekehrt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87787" y="4921024"/>
                <a:ext cx="1084764" cy="869941"/>
              </a:xfrm>
              <a:prstGeom prst="roundRect">
                <a:avLst>
                  <a:gd name="adj" fmla="val 10219"/>
                </a:avLst>
              </a:prstGeom>
              <a:solidFill>
                <a:srgbClr val="FFFFFF"/>
              </a:solidFill>
              <a:ln w="6350" algn="ctr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 lIns="71971" tIns="82800" rIns="17993" bIns="35986" anchor="ctr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E20074"/>
                  </a:buClr>
                  <a:buSzPct val="75000"/>
                  <a:defRPr/>
                </a:pPr>
                <a:endParaRPr lang="en-US" sz="1600" kern="0">
                  <a:solidFill>
                    <a:srgbClr val="E20074"/>
                  </a:solidFill>
                  <a:cs typeface="Arial" charset="0"/>
                </a:endParaRPr>
              </a:p>
            </p:txBody>
          </p:sp>
          <p:pic>
            <p:nvPicPr>
              <p:cNvPr id="61" name="Picture 77" descr="MAN_Transporteffizienz_Technologie_1a"/>
              <p:cNvPicPr preferRelativeResize="0"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524250" y="4956607"/>
                <a:ext cx="1011600" cy="686129"/>
              </a:xfrm>
              <a:prstGeom prst="roundRect">
                <a:avLst>
                  <a:gd name="adj" fmla="val 11286"/>
                </a:avLst>
              </a:prstGeom>
              <a:noFill/>
            </p:spPr>
          </p:pic>
          <p:sp>
            <p:nvSpPr>
              <p:cNvPr id="19514" name="Freeform 12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gray">
              <a:xfrm rot="10800000">
                <a:off x="485775" y="5647200"/>
                <a:ext cx="1087200" cy="288000"/>
              </a:xfrm>
              <a:custGeom>
                <a:avLst/>
                <a:gdLst>
                  <a:gd name="T0" fmla="*/ 1087200 w 499"/>
                  <a:gd name="T1" fmla="*/ 76235 h 102"/>
                  <a:gd name="T2" fmla="*/ 1026195 w 499"/>
                  <a:gd name="T3" fmla="*/ 0 h 102"/>
                  <a:gd name="T4" fmla="*/ 61005 w 499"/>
                  <a:gd name="T5" fmla="*/ 0 h 102"/>
                  <a:gd name="T6" fmla="*/ 0 w 499"/>
                  <a:gd name="T7" fmla="*/ 76235 h 102"/>
                  <a:gd name="T8" fmla="*/ 0 w 499"/>
                  <a:gd name="T9" fmla="*/ 288000 h 102"/>
                  <a:gd name="T10" fmla="*/ 1087200 w 499"/>
                  <a:gd name="T11" fmla="*/ 288000 h 102"/>
                  <a:gd name="T12" fmla="*/ 1087200 w 499"/>
                  <a:gd name="T13" fmla="*/ 76235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9"/>
                  <a:gd name="T22" fmla="*/ 0 h 102"/>
                  <a:gd name="T23" fmla="*/ 499 w 499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9" h="102">
                    <a:moveTo>
                      <a:pt x="499" y="27"/>
                    </a:moveTo>
                    <a:cubicBezTo>
                      <a:pt x="499" y="12"/>
                      <a:pt x="487" y="0"/>
                      <a:pt x="4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57"/>
                      <a:pt x="0" y="81"/>
                      <a:pt x="0" y="102"/>
                    </a:cubicBezTo>
                    <a:cubicBezTo>
                      <a:pt x="499" y="102"/>
                      <a:pt x="499" y="102"/>
                      <a:pt x="499" y="102"/>
                    </a:cubicBezTo>
                    <a:lnTo>
                      <a:pt x="499" y="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DBDBD"/>
                  </a:gs>
                  <a:gs pos="39999">
                    <a:srgbClr val="7F7F7F"/>
                  </a:gs>
                  <a:gs pos="41000">
                    <a:srgbClr val="595959"/>
                  </a:gs>
                  <a:gs pos="100000">
                    <a:srgbClr val="262626"/>
                  </a:gs>
                </a:gsLst>
                <a:lin ang="5400000" scaled="1"/>
              </a:gradFill>
              <a:ln w="6350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endParaRPr lang="de-DE"/>
              </a:p>
            </p:txBody>
          </p:sp>
          <p:sp>
            <p:nvSpPr>
              <p:cNvPr id="19515" name="AutoShape 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85775" y="5716588"/>
                <a:ext cx="1085850" cy="130175"/>
              </a:xfrm>
              <a:prstGeom prst="roundRect">
                <a:avLst>
                  <a:gd name="adj" fmla="val 27449"/>
                </a:avLst>
              </a:prstGeom>
              <a:noFill/>
              <a:ln w="6350" algn="ctr">
                <a:noFill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r>
                  <a:rPr lang="de-DE" sz="1200">
                    <a:solidFill>
                      <a:srgbClr val="FFFFFF"/>
                    </a:solidFill>
                    <a:ea typeface="MS PGothic" pitchFamily="34" charset="-128"/>
                    <a:cs typeface="Arial" charset="0"/>
                  </a:rPr>
                  <a:t>Truck &amp; Bus</a:t>
                </a:r>
              </a:p>
            </p:txBody>
          </p:sp>
        </p:grpSp>
      </p:grpSp>
      <p:sp>
        <p:nvSpPr>
          <p:cNvPr id="19479" name="AutoShape 81"/>
          <p:cNvSpPr>
            <a:spLocks noChangeArrowheads="1"/>
          </p:cNvSpPr>
          <p:nvPr/>
        </p:nvSpPr>
        <p:spPr bwMode="gray">
          <a:xfrm>
            <a:off x="3263900" y="4727575"/>
            <a:ext cx="296863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480" name="Gruppieren 131"/>
          <p:cNvGrpSpPr>
            <a:grpSpLocks/>
          </p:cNvGrpSpPr>
          <p:nvPr/>
        </p:nvGrpSpPr>
        <p:grpSpPr bwMode="auto">
          <a:xfrm>
            <a:off x="2817813" y="4938713"/>
            <a:ext cx="1187450" cy="1116012"/>
            <a:chOff x="3101423" y="4819200"/>
            <a:chExt cx="1188000" cy="1116000"/>
          </a:xfrm>
        </p:grpSpPr>
        <p:sp>
          <p:nvSpPr>
            <p:cNvPr id="19504" name="Abgerundetes Rechteck 6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101423" y="4819200"/>
              <a:ext cx="1188000" cy="1116000"/>
            </a:xfrm>
            <a:prstGeom prst="roundRect">
              <a:avLst>
                <a:gd name="adj" fmla="val 8574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grpSp>
          <p:nvGrpSpPr>
            <p:cNvPr id="19505" name="Gruppieren 119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151823" y="4870225"/>
              <a:ext cx="1087200" cy="1013950"/>
              <a:chOff x="3221038" y="4921250"/>
              <a:chExt cx="1087200" cy="1013950"/>
            </a:xfrm>
          </p:grpSpPr>
          <p:sp>
            <p:nvSpPr>
              <p:cNvPr id="68" name="AutoShape 74" descr="Verlauf_weiss_grau_umgekehrt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3223049" y="4921024"/>
                <a:ext cx="1084765" cy="869941"/>
              </a:xfrm>
              <a:prstGeom prst="roundRect">
                <a:avLst>
                  <a:gd name="adj" fmla="val 10219"/>
                </a:avLst>
              </a:prstGeom>
              <a:solidFill>
                <a:srgbClr val="FFFFFF"/>
              </a:solidFill>
              <a:ln w="6350" algn="ctr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 lIns="71971" tIns="82800" rIns="17993" bIns="35986" anchor="ctr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E20074"/>
                  </a:buClr>
                  <a:buSzPct val="75000"/>
                  <a:defRPr/>
                </a:pPr>
                <a:endParaRPr lang="en-US" sz="1600" kern="0">
                  <a:solidFill>
                    <a:srgbClr val="E20074"/>
                  </a:solidFill>
                  <a:cs typeface="Arial" charset="0"/>
                </a:endParaRPr>
              </a:p>
            </p:txBody>
          </p:sp>
          <p:pic>
            <p:nvPicPr>
              <p:cNvPr id="69" name="Picture 3" descr="C:\Users\chveit\Documents\50_Medien\02_PPT\Bilder\DTAG\11592_28452_powerpoint_(rgb)_30-11-2013.jp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55" cstate="print"/>
              <a:srcRect l="43592" t="29249" b="5644"/>
              <a:stretch>
                <a:fillRect/>
              </a:stretch>
            </p:blipFill>
            <p:spPr bwMode="auto">
              <a:xfrm>
                <a:off x="3260018" y="4956607"/>
                <a:ext cx="1010591" cy="779031"/>
              </a:xfrm>
              <a:prstGeom prst="roundRect">
                <a:avLst>
                  <a:gd name="adj" fmla="val 11286"/>
                </a:avLst>
              </a:prstGeom>
              <a:noFill/>
            </p:spPr>
          </p:pic>
          <p:sp>
            <p:nvSpPr>
              <p:cNvPr id="19508" name="Freeform 12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 rot="10800000">
                <a:off x="3221038" y="5647200"/>
                <a:ext cx="1087200" cy="288000"/>
              </a:xfrm>
              <a:custGeom>
                <a:avLst/>
                <a:gdLst>
                  <a:gd name="T0" fmla="*/ 1087200 w 499"/>
                  <a:gd name="T1" fmla="*/ 76235 h 102"/>
                  <a:gd name="T2" fmla="*/ 1026195 w 499"/>
                  <a:gd name="T3" fmla="*/ 0 h 102"/>
                  <a:gd name="T4" fmla="*/ 61005 w 499"/>
                  <a:gd name="T5" fmla="*/ 0 h 102"/>
                  <a:gd name="T6" fmla="*/ 0 w 499"/>
                  <a:gd name="T7" fmla="*/ 76235 h 102"/>
                  <a:gd name="T8" fmla="*/ 0 w 499"/>
                  <a:gd name="T9" fmla="*/ 288000 h 102"/>
                  <a:gd name="T10" fmla="*/ 1087200 w 499"/>
                  <a:gd name="T11" fmla="*/ 288000 h 102"/>
                  <a:gd name="T12" fmla="*/ 1087200 w 499"/>
                  <a:gd name="T13" fmla="*/ 76235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9"/>
                  <a:gd name="T22" fmla="*/ 0 h 102"/>
                  <a:gd name="T23" fmla="*/ 499 w 499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9" h="102">
                    <a:moveTo>
                      <a:pt x="499" y="27"/>
                    </a:moveTo>
                    <a:cubicBezTo>
                      <a:pt x="499" y="12"/>
                      <a:pt x="487" y="0"/>
                      <a:pt x="4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57"/>
                      <a:pt x="0" y="81"/>
                      <a:pt x="0" y="102"/>
                    </a:cubicBezTo>
                    <a:cubicBezTo>
                      <a:pt x="499" y="102"/>
                      <a:pt x="499" y="102"/>
                      <a:pt x="499" y="102"/>
                    </a:cubicBezTo>
                    <a:lnTo>
                      <a:pt x="499" y="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DBDBD"/>
                  </a:gs>
                  <a:gs pos="39999">
                    <a:srgbClr val="7F7F7F"/>
                  </a:gs>
                  <a:gs pos="41000">
                    <a:srgbClr val="595959"/>
                  </a:gs>
                  <a:gs pos="100000">
                    <a:srgbClr val="262626"/>
                  </a:gs>
                </a:gsLst>
                <a:lin ang="5400000" scaled="1"/>
              </a:gradFill>
              <a:ln w="6350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endParaRPr lang="de-DE"/>
              </a:p>
            </p:txBody>
          </p:sp>
          <p:sp>
            <p:nvSpPr>
              <p:cNvPr id="19509" name="AutoShape 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3221038" y="5716588"/>
                <a:ext cx="1085850" cy="130175"/>
              </a:xfrm>
              <a:prstGeom prst="roundRect">
                <a:avLst>
                  <a:gd name="adj" fmla="val 27449"/>
                </a:avLst>
              </a:prstGeom>
              <a:noFill/>
              <a:ln w="6350" algn="ctr">
                <a:noFill/>
                <a:round/>
                <a:headEnd/>
                <a:tailEnd/>
              </a:ln>
            </p:spPr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r>
                  <a:rPr lang="de-DE" sz="1200">
                    <a:solidFill>
                      <a:srgbClr val="FFFFFF"/>
                    </a:solidFill>
                    <a:ea typeface="MS PGothic" pitchFamily="34" charset="-128"/>
                    <a:cs typeface="Arial" charset="0"/>
                  </a:rPr>
                  <a:t>Goods</a:t>
                </a:r>
              </a:p>
            </p:txBody>
          </p:sp>
        </p:grpSp>
      </p:grpSp>
      <p:grpSp>
        <p:nvGrpSpPr>
          <p:cNvPr id="19481" name="Gruppieren 106"/>
          <p:cNvGrpSpPr>
            <a:grpSpLocks noChangeAspect="1"/>
          </p:cNvGrpSpPr>
          <p:nvPr/>
        </p:nvGrpSpPr>
        <p:grpSpPr bwMode="auto">
          <a:xfrm>
            <a:off x="6400800" y="2840038"/>
            <a:ext cx="2536825" cy="1690687"/>
            <a:chOff x="7244474" y="2537656"/>
            <a:chExt cx="1467985" cy="978657"/>
          </a:xfrm>
        </p:grpSpPr>
        <p:grpSp>
          <p:nvGrpSpPr>
            <p:cNvPr id="19497" name="Gruppieren 10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7323138" y="2568576"/>
              <a:ext cx="1318313" cy="877887"/>
              <a:chOff x="7323138" y="2568576"/>
              <a:chExt cx="1318313" cy="877887"/>
            </a:xfrm>
          </p:grpSpPr>
          <p:sp>
            <p:nvSpPr>
              <p:cNvPr id="19499" name="Ellipse 74"/>
              <p:cNvSpPr>
                <a:spLocks noChangeArrowheads="1"/>
              </p:cNvSpPr>
              <p:nvPr/>
            </p:nvSpPr>
            <p:spPr bwMode="auto">
              <a:xfrm>
                <a:off x="7806284" y="2568576"/>
                <a:ext cx="652958" cy="723901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220663" indent="-220663">
                  <a:lnSpc>
                    <a:spcPct val="90000"/>
                  </a:lnSpc>
                  <a:spcBef>
                    <a:spcPct val="50000"/>
                  </a:spcBef>
                  <a:buClr>
                    <a:srgbClr val="E20074"/>
                  </a:buClr>
                  <a:buSzPct val="75000"/>
                </a:pPr>
                <a:endParaRPr lang="de-DE" sz="2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500" name="Ellipse 75"/>
              <p:cNvSpPr>
                <a:spLocks noChangeArrowheads="1"/>
              </p:cNvSpPr>
              <p:nvPr/>
            </p:nvSpPr>
            <p:spPr bwMode="auto">
              <a:xfrm>
                <a:off x="7442437" y="2722562"/>
                <a:ext cx="652958" cy="723901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220663" indent="-220663">
                  <a:lnSpc>
                    <a:spcPct val="90000"/>
                  </a:lnSpc>
                  <a:spcBef>
                    <a:spcPct val="50000"/>
                  </a:spcBef>
                  <a:buClr>
                    <a:srgbClr val="E20074"/>
                  </a:buClr>
                  <a:buSzPct val="75000"/>
                </a:pPr>
                <a:endParaRPr lang="de-DE" sz="2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501" name="Ellipse 76"/>
              <p:cNvSpPr>
                <a:spLocks noChangeArrowheads="1"/>
              </p:cNvSpPr>
              <p:nvPr/>
            </p:nvSpPr>
            <p:spPr bwMode="auto">
              <a:xfrm>
                <a:off x="7876680" y="2701924"/>
                <a:ext cx="652958" cy="723901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220663" indent="-220663">
                  <a:lnSpc>
                    <a:spcPct val="90000"/>
                  </a:lnSpc>
                  <a:spcBef>
                    <a:spcPct val="50000"/>
                  </a:spcBef>
                  <a:buClr>
                    <a:srgbClr val="E20074"/>
                  </a:buClr>
                  <a:buSzPct val="75000"/>
                </a:pPr>
                <a:endParaRPr lang="de-DE" sz="2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502" name="Ellipse 77"/>
              <p:cNvSpPr>
                <a:spLocks noChangeArrowheads="1"/>
              </p:cNvSpPr>
              <p:nvPr/>
            </p:nvSpPr>
            <p:spPr bwMode="auto">
              <a:xfrm>
                <a:off x="8277033" y="2905347"/>
                <a:ext cx="364418" cy="42545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220663" indent="-220663">
                  <a:lnSpc>
                    <a:spcPct val="90000"/>
                  </a:lnSpc>
                  <a:spcBef>
                    <a:spcPct val="50000"/>
                  </a:spcBef>
                  <a:buClr>
                    <a:srgbClr val="E20074"/>
                  </a:buClr>
                  <a:buSzPct val="75000"/>
                </a:pPr>
                <a:endParaRPr lang="de-DE" sz="2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503" name="Ellipse 78"/>
              <p:cNvSpPr>
                <a:spLocks noChangeArrowheads="1"/>
              </p:cNvSpPr>
              <p:nvPr/>
            </p:nvSpPr>
            <p:spPr bwMode="auto">
              <a:xfrm>
                <a:off x="7323138" y="2924174"/>
                <a:ext cx="364418" cy="42545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220663" indent="-220663">
                  <a:lnSpc>
                    <a:spcPct val="90000"/>
                  </a:lnSpc>
                  <a:spcBef>
                    <a:spcPct val="50000"/>
                  </a:spcBef>
                  <a:buClr>
                    <a:srgbClr val="E20074"/>
                  </a:buClr>
                  <a:buSzPct val="75000"/>
                </a:pPr>
                <a:endParaRPr lang="de-DE" sz="2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74" name="Freeform 5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gray">
            <a:xfrm>
              <a:off x="7244474" y="2537656"/>
              <a:ext cx="1467985" cy="978657"/>
            </a:xfrm>
            <a:custGeom>
              <a:avLst/>
              <a:gdLst/>
              <a:ahLst/>
              <a:cxnLst>
                <a:cxn ang="0">
                  <a:pos x="742" y="196"/>
                </a:cxn>
                <a:cxn ang="0">
                  <a:pos x="501" y="0"/>
                </a:cxn>
                <a:cxn ang="0">
                  <a:pos x="301" y="105"/>
                </a:cxn>
                <a:cxn ang="0">
                  <a:pos x="255" y="96"/>
                </a:cxn>
                <a:cxn ang="0">
                  <a:pos x="117" y="213"/>
                </a:cxn>
                <a:cxn ang="0">
                  <a:pos x="0" y="358"/>
                </a:cxn>
                <a:cxn ang="0">
                  <a:pos x="146" y="503"/>
                </a:cxn>
                <a:cxn ang="0">
                  <a:pos x="178" y="500"/>
                </a:cxn>
                <a:cxn ang="0">
                  <a:pos x="367" y="572"/>
                </a:cxn>
                <a:cxn ang="0">
                  <a:pos x="510" y="535"/>
                </a:cxn>
                <a:cxn ang="0">
                  <a:pos x="573" y="549"/>
                </a:cxn>
                <a:cxn ang="0">
                  <a:pos x="685" y="503"/>
                </a:cxn>
                <a:cxn ang="0">
                  <a:pos x="702" y="503"/>
                </a:cxn>
                <a:cxn ang="0">
                  <a:pos x="860" y="347"/>
                </a:cxn>
                <a:cxn ang="0">
                  <a:pos x="742" y="196"/>
                </a:cxn>
                <a:cxn ang="0">
                  <a:pos x="679" y="446"/>
                </a:cxn>
                <a:cxn ang="0">
                  <a:pos x="662" y="441"/>
                </a:cxn>
                <a:cxn ang="0">
                  <a:pos x="599" y="489"/>
                </a:cxn>
                <a:cxn ang="0">
                  <a:pos x="507" y="466"/>
                </a:cxn>
                <a:cxn ang="0">
                  <a:pos x="493" y="478"/>
                </a:cxn>
                <a:cxn ang="0">
                  <a:pos x="367" y="517"/>
                </a:cxn>
                <a:cxn ang="0">
                  <a:pos x="203" y="449"/>
                </a:cxn>
                <a:cxn ang="0">
                  <a:pos x="192" y="435"/>
                </a:cxn>
                <a:cxn ang="0">
                  <a:pos x="192" y="435"/>
                </a:cxn>
                <a:cxn ang="0">
                  <a:pos x="57" y="358"/>
                </a:cxn>
                <a:cxn ang="0">
                  <a:pos x="169" y="267"/>
                </a:cxn>
                <a:cxn ang="0">
                  <a:pos x="166" y="241"/>
                </a:cxn>
                <a:cxn ang="0">
                  <a:pos x="258" y="150"/>
                </a:cxn>
                <a:cxn ang="0">
                  <a:pos x="324" y="173"/>
                </a:cxn>
                <a:cxn ang="0">
                  <a:pos x="332" y="162"/>
                </a:cxn>
                <a:cxn ang="0">
                  <a:pos x="501" y="56"/>
                </a:cxn>
                <a:cxn ang="0">
                  <a:pos x="688" y="222"/>
                </a:cxn>
                <a:cxn ang="0">
                  <a:pos x="691" y="244"/>
                </a:cxn>
                <a:cxn ang="0">
                  <a:pos x="714" y="244"/>
                </a:cxn>
                <a:cxn ang="0">
                  <a:pos x="802" y="347"/>
                </a:cxn>
                <a:cxn ang="0">
                  <a:pos x="679" y="446"/>
                </a:cxn>
              </a:cxnLst>
              <a:rect l="0" t="0" r="r" b="b"/>
              <a:pathLst>
                <a:path w="860" h="572">
                  <a:moveTo>
                    <a:pt x="742" y="196"/>
                  </a:moveTo>
                  <a:cubicBezTo>
                    <a:pt x="719" y="82"/>
                    <a:pt x="619" y="0"/>
                    <a:pt x="501" y="0"/>
                  </a:cubicBezTo>
                  <a:cubicBezTo>
                    <a:pt x="421" y="0"/>
                    <a:pt x="347" y="39"/>
                    <a:pt x="301" y="105"/>
                  </a:cubicBezTo>
                  <a:cubicBezTo>
                    <a:pt x="286" y="99"/>
                    <a:pt x="272" y="96"/>
                    <a:pt x="255" y="96"/>
                  </a:cubicBezTo>
                  <a:cubicBezTo>
                    <a:pt x="186" y="96"/>
                    <a:pt x="126" y="148"/>
                    <a:pt x="117" y="213"/>
                  </a:cubicBezTo>
                  <a:cubicBezTo>
                    <a:pt x="51" y="227"/>
                    <a:pt x="0" y="287"/>
                    <a:pt x="0" y="358"/>
                  </a:cubicBezTo>
                  <a:cubicBezTo>
                    <a:pt x="0" y="438"/>
                    <a:pt x="66" y="503"/>
                    <a:pt x="146" y="503"/>
                  </a:cubicBezTo>
                  <a:cubicBezTo>
                    <a:pt x="157" y="503"/>
                    <a:pt x="166" y="500"/>
                    <a:pt x="178" y="500"/>
                  </a:cubicBezTo>
                  <a:cubicBezTo>
                    <a:pt x="229" y="546"/>
                    <a:pt x="295" y="572"/>
                    <a:pt x="367" y="572"/>
                  </a:cubicBezTo>
                  <a:cubicBezTo>
                    <a:pt x="418" y="572"/>
                    <a:pt x="467" y="560"/>
                    <a:pt x="510" y="535"/>
                  </a:cubicBezTo>
                  <a:cubicBezTo>
                    <a:pt x="530" y="543"/>
                    <a:pt x="553" y="549"/>
                    <a:pt x="573" y="549"/>
                  </a:cubicBezTo>
                  <a:cubicBezTo>
                    <a:pt x="616" y="549"/>
                    <a:pt x="656" y="532"/>
                    <a:pt x="685" y="503"/>
                  </a:cubicBezTo>
                  <a:cubicBezTo>
                    <a:pt x="691" y="503"/>
                    <a:pt x="696" y="503"/>
                    <a:pt x="702" y="503"/>
                  </a:cubicBezTo>
                  <a:cubicBezTo>
                    <a:pt x="788" y="503"/>
                    <a:pt x="860" y="432"/>
                    <a:pt x="860" y="347"/>
                  </a:cubicBezTo>
                  <a:cubicBezTo>
                    <a:pt x="860" y="276"/>
                    <a:pt x="811" y="213"/>
                    <a:pt x="742" y="196"/>
                  </a:cubicBezTo>
                  <a:close/>
                  <a:moveTo>
                    <a:pt x="679" y="446"/>
                  </a:moveTo>
                  <a:cubicBezTo>
                    <a:pt x="671" y="444"/>
                    <a:pt x="662" y="441"/>
                    <a:pt x="662" y="441"/>
                  </a:cubicBezTo>
                  <a:cubicBezTo>
                    <a:pt x="662" y="441"/>
                    <a:pt x="645" y="478"/>
                    <a:pt x="599" y="489"/>
                  </a:cubicBezTo>
                  <a:cubicBezTo>
                    <a:pt x="544" y="503"/>
                    <a:pt x="507" y="466"/>
                    <a:pt x="507" y="466"/>
                  </a:cubicBezTo>
                  <a:cubicBezTo>
                    <a:pt x="493" y="478"/>
                    <a:pt x="493" y="478"/>
                    <a:pt x="493" y="478"/>
                  </a:cubicBezTo>
                  <a:cubicBezTo>
                    <a:pt x="456" y="503"/>
                    <a:pt x="413" y="517"/>
                    <a:pt x="367" y="517"/>
                  </a:cubicBezTo>
                  <a:cubicBezTo>
                    <a:pt x="307" y="517"/>
                    <a:pt x="249" y="492"/>
                    <a:pt x="203" y="449"/>
                  </a:cubicBezTo>
                  <a:cubicBezTo>
                    <a:pt x="192" y="435"/>
                    <a:pt x="192" y="435"/>
                    <a:pt x="192" y="435"/>
                  </a:cubicBezTo>
                  <a:cubicBezTo>
                    <a:pt x="192" y="435"/>
                    <a:pt x="192" y="435"/>
                    <a:pt x="192" y="435"/>
                  </a:cubicBezTo>
                  <a:cubicBezTo>
                    <a:pt x="149" y="463"/>
                    <a:pt x="60" y="441"/>
                    <a:pt x="57" y="358"/>
                  </a:cubicBezTo>
                  <a:cubicBezTo>
                    <a:pt x="54" y="313"/>
                    <a:pt x="94" y="253"/>
                    <a:pt x="169" y="267"/>
                  </a:cubicBezTo>
                  <a:cubicBezTo>
                    <a:pt x="169" y="259"/>
                    <a:pt x="166" y="250"/>
                    <a:pt x="166" y="241"/>
                  </a:cubicBezTo>
                  <a:cubicBezTo>
                    <a:pt x="169" y="193"/>
                    <a:pt x="209" y="150"/>
                    <a:pt x="258" y="150"/>
                  </a:cubicBezTo>
                  <a:cubicBezTo>
                    <a:pt x="284" y="150"/>
                    <a:pt x="309" y="159"/>
                    <a:pt x="324" y="17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67" y="93"/>
                    <a:pt x="433" y="56"/>
                    <a:pt x="501" y="56"/>
                  </a:cubicBezTo>
                  <a:cubicBezTo>
                    <a:pt x="596" y="59"/>
                    <a:pt x="676" y="128"/>
                    <a:pt x="688" y="222"/>
                  </a:cubicBezTo>
                  <a:cubicBezTo>
                    <a:pt x="691" y="244"/>
                    <a:pt x="691" y="244"/>
                    <a:pt x="691" y="244"/>
                  </a:cubicBezTo>
                  <a:cubicBezTo>
                    <a:pt x="691" y="244"/>
                    <a:pt x="705" y="244"/>
                    <a:pt x="714" y="244"/>
                  </a:cubicBezTo>
                  <a:cubicBezTo>
                    <a:pt x="765" y="253"/>
                    <a:pt x="802" y="296"/>
                    <a:pt x="802" y="347"/>
                  </a:cubicBezTo>
                  <a:cubicBezTo>
                    <a:pt x="802" y="409"/>
                    <a:pt x="742" y="458"/>
                    <a:pt x="679" y="4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tIns="21600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de-DE" sz="2000" dirty="0">
                  <a:solidFill>
                    <a:srgbClr val="E20074"/>
                  </a:solidFill>
                  <a:cs typeface="Arial" charset="0"/>
                </a:rPr>
                <a:t> </a:t>
              </a:r>
              <a:r>
                <a:rPr lang="de-DE" sz="2400" dirty="0">
                  <a:solidFill>
                    <a:srgbClr val="427BAB"/>
                  </a:solidFill>
                  <a:cs typeface="Arial" charset="0"/>
                </a:rPr>
                <a:t>Service</a:t>
              </a:r>
              <a:br>
                <a:rPr lang="de-DE" sz="2400" dirty="0">
                  <a:solidFill>
                    <a:srgbClr val="427BAB"/>
                  </a:solidFill>
                  <a:cs typeface="Arial" charset="0"/>
                </a:rPr>
              </a:br>
              <a:r>
                <a:rPr lang="de-DE" sz="2400" dirty="0" err="1">
                  <a:solidFill>
                    <a:srgbClr val="427BAB"/>
                  </a:solidFill>
                  <a:cs typeface="Arial" charset="0"/>
                </a:rPr>
                <a:t>Marketplace</a:t>
              </a:r>
              <a:endParaRPr lang="de-DE" sz="2000" dirty="0">
                <a:solidFill>
                  <a:srgbClr val="427BAB"/>
                </a:solidFill>
                <a:cs typeface="Arial" charset="0"/>
              </a:endParaRPr>
            </a:p>
          </p:txBody>
        </p:sp>
      </p:grpSp>
      <p:sp>
        <p:nvSpPr>
          <p:cNvPr id="19482" name="AutoShape 124"/>
          <p:cNvSpPr>
            <a:spLocks noChangeArrowheads="1"/>
          </p:cNvSpPr>
          <p:nvPr/>
        </p:nvSpPr>
        <p:spPr bwMode="gray">
          <a:xfrm>
            <a:off x="3273425" y="1649413"/>
            <a:ext cx="2622550" cy="352425"/>
          </a:xfrm>
          <a:prstGeom prst="homePlate">
            <a:avLst>
              <a:gd name="adj" fmla="val 41893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72000" tIns="72000" rIns="72000" bIns="7200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40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Freight Forwarders</a:t>
            </a:r>
          </a:p>
        </p:txBody>
      </p:sp>
      <p:sp>
        <p:nvSpPr>
          <p:cNvPr id="19483" name="AutoShape 123"/>
          <p:cNvSpPr>
            <a:spLocks noChangeArrowheads="1"/>
          </p:cNvSpPr>
          <p:nvPr/>
        </p:nvSpPr>
        <p:spPr bwMode="gray">
          <a:xfrm>
            <a:off x="574675" y="1649413"/>
            <a:ext cx="2679700" cy="352425"/>
          </a:xfrm>
          <a:prstGeom prst="homePlate">
            <a:avLst>
              <a:gd name="adj" fmla="val 4189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36000" tIns="0" rIns="72000" bIns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40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Truck- &amp; Trailer OEMs</a:t>
            </a:r>
          </a:p>
        </p:txBody>
      </p:sp>
      <p:sp>
        <p:nvSpPr>
          <p:cNvPr id="19484" name="AutoShape 125"/>
          <p:cNvSpPr>
            <a:spLocks noChangeArrowheads="1"/>
          </p:cNvSpPr>
          <p:nvPr/>
        </p:nvSpPr>
        <p:spPr bwMode="gray">
          <a:xfrm>
            <a:off x="5924550" y="1649413"/>
            <a:ext cx="2655888" cy="352425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36000" tIns="0" rIns="72000" bIns="0"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40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Logistic Network Operators</a:t>
            </a:r>
          </a:p>
        </p:txBody>
      </p:sp>
      <p:sp>
        <p:nvSpPr>
          <p:cNvPr id="19485" name="Rechteck 82"/>
          <p:cNvSpPr>
            <a:spLocks noChangeArrowheads="1"/>
          </p:cNvSpPr>
          <p:nvPr/>
        </p:nvSpPr>
        <p:spPr bwMode="auto">
          <a:xfrm>
            <a:off x="2413000" y="2484438"/>
            <a:ext cx="2724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de-DE">
                <a:solidFill>
                  <a:srgbClr val="E20074"/>
                </a:solidFill>
                <a:cs typeface="Arial" charset="0"/>
              </a:rPr>
              <a:t>M2M Integration Platform</a:t>
            </a:r>
            <a:br>
              <a:rPr lang="de-DE">
                <a:solidFill>
                  <a:srgbClr val="E20074"/>
                </a:solidFill>
                <a:cs typeface="Arial" charset="0"/>
              </a:rPr>
            </a:br>
            <a:endParaRPr lang="de-DE">
              <a:solidFill>
                <a:srgbClr val="E20074"/>
              </a:solidFill>
              <a:cs typeface="Arial" charset="0"/>
            </a:endParaRPr>
          </a:p>
        </p:txBody>
      </p:sp>
      <p:sp>
        <p:nvSpPr>
          <p:cNvPr id="19486" name="AutoShape 78"/>
          <p:cNvSpPr>
            <a:spLocks noChangeArrowheads="1"/>
          </p:cNvSpPr>
          <p:nvPr/>
        </p:nvSpPr>
        <p:spPr bwMode="gray">
          <a:xfrm rot="5400000">
            <a:off x="6115050" y="3613150"/>
            <a:ext cx="296863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DBDBD"/>
              </a:gs>
              <a:gs pos="39999">
                <a:srgbClr val="7F7F7F"/>
              </a:gs>
              <a:gs pos="41000">
                <a:srgbClr val="595959"/>
              </a:gs>
              <a:gs pos="100000">
                <a:srgbClr val="262626"/>
              </a:gs>
            </a:gsLst>
            <a:lin ang="5400000" scaled="1"/>
          </a:gradFill>
          <a:ln w="6350" algn="ctr">
            <a:solidFill>
              <a:srgbClr val="333333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87" name="TextBox 16"/>
          <p:cNvSpPr txBox="1">
            <a:spLocks noChangeArrowheads="1"/>
          </p:cNvSpPr>
          <p:nvPr/>
        </p:nvSpPr>
        <p:spPr bwMode="auto">
          <a:xfrm>
            <a:off x="4633913" y="4221163"/>
            <a:ext cx="1003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>
                <a:solidFill>
                  <a:schemeClr val="tx2"/>
                </a:solidFill>
              </a:rPr>
              <a:t>Data Collection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9488" name="TextBox 109"/>
          <p:cNvSpPr txBox="1">
            <a:spLocks noChangeArrowheads="1"/>
          </p:cNvSpPr>
          <p:nvPr/>
        </p:nvSpPr>
        <p:spPr bwMode="auto">
          <a:xfrm>
            <a:off x="788988" y="4217988"/>
            <a:ext cx="1196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>
                <a:solidFill>
                  <a:schemeClr val="tx2"/>
                </a:solidFill>
              </a:rPr>
              <a:t>Device Abstraction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9489" name="TextBox 110"/>
          <p:cNvSpPr txBox="1">
            <a:spLocks noChangeArrowheads="1"/>
          </p:cNvSpPr>
          <p:nvPr/>
        </p:nvSpPr>
        <p:spPr bwMode="auto">
          <a:xfrm>
            <a:off x="769938" y="3546475"/>
            <a:ext cx="1279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de-DE" sz="1100">
                <a:solidFill>
                  <a:schemeClr val="tx2"/>
                </a:solidFill>
              </a:rPr>
              <a:t>Remote</a:t>
            </a:r>
            <a:br>
              <a:rPr lang="de-DE" sz="1100">
                <a:solidFill>
                  <a:schemeClr val="tx2"/>
                </a:solidFill>
              </a:rPr>
            </a:br>
            <a:r>
              <a:rPr lang="de-DE" sz="1100">
                <a:solidFill>
                  <a:schemeClr val="tx2"/>
                </a:solidFill>
              </a:rPr>
              <a:t>Device Management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9490" name="TextBox 111"/>
          <p:cNvSpPr txBox="1">
            <a:spLocks noChangeArrowheads="1"/>
          </p:cNvSpPr>
          <p:nvPr/>
        </p:nvSpPr>
        <p:spPr bwMode="auto">
          <a:xfrm>
            <a:off x="4549775" y="3606800"/>
            <a:ext cx="1042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100">
                <a:solidFill>
                  <a:schemeClr val="tx2"/>
                </a:solidFill>
              </a:rPr>
              <a:t>Data Integration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9491" name="TextBox 112"/>
          <p:cNvSpPr txBox="1">
            <a:spLocks noChangeArrowheads="1"/>
          </p:cNvSpPr>
          <p:nvPr/>
        </p:nvSpPr>
        <p:spPr bwMode="auto">
          <a:xfrm>
            <a:off x="2700338" y="3492500"/>
            <a:ext cx="11080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de-DE" sz="1100">
                <a:solidFill>
                  <a:schemeClr val="tx2"/>
                </a:solidFill>
              </a:rPr>
              <a:t>Complex</a:t>
            </a:r>
            <a:br>
              <a:rPr lang="de-DE" sz="1100">
                <a:solidFill>
                  <a:schemeClr val="tx2"/>
                </a:solidFill>
              </a:rPr>
            </a:br>
            <a:r>
              <a:rPr lang="de-DE" sz="1100">
                <a:solidFill>
                  <a:schemeClr val="tx2"/>
                </a:solidFill>
              </a:rPr>
              <a:t>Event Processing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9492" name="TextBox 113"/>
          <p:cNvSpPr txBox="1">
            <a:spLocks noChangeArrowheads="1"/>
          </p:cNvSpPr>
          <p:nvPr/>
        </p:nvSpPr>
        <p:spPr bwMode="auto">
          <a:xfrm>
            <a:off x="806450" y="2957513"/>
            <a:ext cx="114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100">
                <a:solidFill>
                  <a:schemeClr val="tx2"/>
                </a:solidFill>
              </a:rPr>
              <a:t>Logistics Services</a:t>
            </a:r>
            <a:endParaRPr lang="en-US" sz="1100">
              <a:solidFill>
                <a:schemeClr val="tx2"/>
              </a:solidFill>
            </a:endParaRPr>
          </a:p>
        </p:txBody>
      </p:sp>
      <p:pic>
        <p:nvPicPr>
          <p:cNvPr id="19493" name="Grafik 10" descr="T_Kurzform_weiss_4C.png"/>
          <p:cNvPicPr>
            <a:picLocks noChangeAspect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713" y="2413000"/>
            <a:ext cx="1411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4" name="TextBox 130"/>
          <p:cNvSpPr txBox="1">
            <a:spLocks noChangeArrowheads="1"/>
          </p:cNvSpPr>
          <p:nvPr/>
        </p:nvSpPr>
        <p:spPr bwMode="auto">
          <a:xfrm>
            <a:off x="2817813" y="4110038"/>
            <a:ext cx="887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DE" sz="1100">
                <a:solidFill>
                  <a:schemeClr val="tx2"/>
                </a:solidFill>
              </a:rPr>
              <a:t>Connectivity</a:t>
            </a:r>
            <a:br>
              <a:rPr lang="de-DE" sz="1100">
                <a:solidFill>
                  <a:schemeClr val="tx2"/>
                </a:solidFill>
              </a:rPr>
            </a:br>
            <a:r>
              <a:rPr lang="de-DE" sz="1100">
                <a:solidFill>
                  <a:schemeClr val="tx2"/>
                </a:solidFill>
              </a:rPr>
              <a:t>Management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9495" name="TextBox 131"/>
          <p:cNvSpPr txBox="1">
            <a:spLocks noChangeArrowheads="1"/>
          </p:cNvSpPr>
          <p:nvPr/>
        </p:nvSpPr>
        <p:spPr bwMode="auto">
          <a:xfrm>
            <a:off x="2781300" y="2906713"/>
            <a:ext cx="101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de-DE" sz="1100">
                <a:solidFill>
                  <a:schemeClr val="tx2"/>
                </a:solidFill>
              </a:rPr>
              <a:t>Connected Car </a:t>
            </a:r>
            <a:br>
              <a:rPr lang="de-DE" sz="1100">
                <a:solidFill>
                  <a:schemeClr val="tx2"/>
                </a:solidFill>
              </a:rPr>
            </a:br>
            <a:r>
              <a:rPr lang="de-DE" sz="1100">
                <a:solidFill>
                  <a:schemeClr val="tx2"/>
                </a:solidFill>
              </a:rPr>
              <a:t>Services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9496" name="TextBox 132"/>
          <p:cNvSpPr txBox="1">
            <a:spLocks noChangeArrowheads="1"/>
          </p:cNvSpPr>
          <p:nvPr/>
        </p:nvSpPr>
        <p:spPr bwMode="auto">
          <a:xfrm>
            <a:off x="4311650" y="2894013"/>
            <a:ext cx="1611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de-DE" sz="1100">
                <a:solidFill>
                  <a:schemeClr val="tx2"/>
                </a:solidFill>
              </a:rPr>
              <a:t>other „Connected Things“ </a:t>
            </a:r>
            <a:br>
              <a:rPr lang="de-DE" sz="1100">
                <a:solidFill>
                  <a:schemeClr val="tx2"/>
                </a:solidFill>
              </a:rPr>
            </a:br>
            <a:r>
              <a:rPr lang="de-DE" sz="1100">
                <a:solidFill>
                  <a:schemeClr val="tx2"/>
                </a:solidFill>
              </a:rPr>
              <a:t>Services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95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04025" y="6357938"/>
            <a:ext cx="18002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9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357938"/>
            <a:ext cx="4102100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0" y="6357938"/>
            <a:ext cx="2889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cs typeface="TeleGrotesk Headline Ultra" pitchFamily="2" charset="0"/>
              </a:rPr>
              <a:t>THANK YOU!</a:t>
            </a:r>
          </a:p>
        </p:txBody>
      </p:sp>
      <p:sp>
        <p:nvSpPr>
          <p:cNvPr id="4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143250"/>
            <a:ext cx="4965700" cy="2695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CDCDC"/>
              </a:gs>
            </a:gsLst>
            <a:lin ang="5400000" scaled="1"/>
          </a:gra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lIns="90000" tIns="46800" rIns="90000" bIns="46800"/>
          <a:lstStyle/>
          <a:p>
            <a:pPr marL="180975" indent="-180975" defTabSz="685800">
              <a:lnSpc>
                <a:spcPct val="90000"/>
              </a:lnSpc>
              <a:spcAft>
                <a:spcPct val="30000"/>
              </a:spcAft>
              <a:buClr>
                <a:srgbClr val="E20074"/>
              </a:buClr>
              <a:buFont typeface="Wingdings" pitchFamily="2" charset="2"/>
              <a:buChar char="§"/>
              <a:defRPr/>
            </a:pPr>
            <a:endParaRPr lang="en-GB" sz="1600">
              <a:solidFill>
                <a:srgbClr val="000000"/>
              </a:solidFill>
              <a:latin typeface="+mn-lt"/>
              <a:ea typeface="Gulim" pitchFamily="34" charset="-127"/>
              <a:cs typeface="Arial" pitchFamily="34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558800" y="3367088"/>
          <a:ext cx="4452938" cy="2795579"/>
        </p:xfrm>
        <a:graphic>
          <a:graphicData uri="http://schemas.openxmlformats.org/drawingml/2006/table">
            <a:tbl>
              <a:tblPr/>
              <a:tblGrid>
                <a:gridCol w="717550"/>
                <a:gridCol w="37353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Tele-GroteskNor" pitchFamily="2" charset="0"/>
                        <a:cs typeface="Arial" pitchFamily="34" charset="0"/>
                      </a:endParaRPr>
                    </a:p>
                  </a:txBody>
                  <a:tcPr marL="0" marR="46800" marT="0" marB="108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ele-GroteskFet" pitchFamily="2" charset="0"/>
                        </a:rPr>
                        <a:t>Markus Lindemann</a:t>
                      </a:r>
                    </a:p>
                  </a:txBody>
                  <a:tcPr marL="108000" marR="46800" marT="0" marB="2160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Fet" pitchFamily="2" charset="0"/>
                          <a:cs typeface="Arial" pitchFamily="34" charset="0"/>
                        </a:rPr>
                        <a:t>Contact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Tele-GroteskFet" pitchFamily="2" charset="0"/>
                      </a:endParaRPr>
                    </a:p>
                  </a:txBody>
                  <a:tcPr marL="0" marR="46800" marT="0" marB="10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Nor" pitchFamily="2" charset="0"/>
                        </a:rPr>
                        <a:t>Telefon    +49 5361 186-526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Nor" pitchFamily="2" charset="0"/>
                        </a:rPr>
                        <a:t>Mobile     +49 151 14823333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Nor" pitchFamily="2" charset="0"/>
                        </a:rPr>
                        <a:t>E-Mail       </a:t>
                      </a:r>
                      <a:r>
                        <a:rPr kumimoji="0" lang="en-US" sz="16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Nor" pitchFamily="2" charset="0"/>
                          <a:ea typeface="+mn-ea"/>
                          <a:cs typeface="+mn-cs"/>
                          <a:hlinkClick r:id="rId7"/>
                        </a:rPr>
                        <a:t>markus.lindemann@t-systems.com</a:t>
                      </a:r>
                    </a:p>
                  </a:txBody>
                  <a:tcPr marL="108000" marR="46800" marT="0" marB="18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Tele-GroteskFet" pitchFamily="2" charset="0"/>
                        <a:cs typeface="Arial" pitchFamily="34" charset="0"/>
                      </a:endParaRPr>
                    </a:p>
                  </a:txBody>
                  <a:tcPr marL="0" marR="46800" marT="0" marB="10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Nor" pitchFamily="2" charset="0"/>
                          <a:cs typeface="Arial" pitchFamily="34" charset="0"/>
                        </a:rPr>
                        <a:t>Head of Global Competence Center</a:t>
                      </a:r>
                      <a:b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Nor" pitchFamily="2" charset="0"/>
                          <a:cs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Nor" pitchFamily="2" charset="0"/>
                          <a:cs typeface="Arial" pitchFamily="34" charset="0"/>
                        </a:rPr>
                        <a:t>Embedded &amp; Machine 2 Machine Solutions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ele-GroteskNor" pitchFamily="2" charset="0"/>
                          <a:cs typeface="Arial" pitchFamily="34" charset="0"/>
                        </a:rPr>
                        <a:t>Alessandro-Volta-Str. 11, 38440 Wolfsburg</a:t>
                      </a:r>
                      <a:endParaRPr kumimoji="0" lang="en-US" sz="1600" b="0" i="0" u="sng" strike="noStrike" cap="none" normalizeH="0" baseline="0" noProof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Tele-GroteskNor" pitchFamily="2" charset="0"/>
                        <a:cs typeface="Arial" pitchFamily="34" charset="0"/>
                      </a:endParaRPr>
                    </a:p>
                  </a:txBody>
                  <a:tcPr marL="108000" marR="46800" marT="0" marB="18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Tele-GroteskNor" pitchFamily="2" charset="0"/>
                        <a:cs typeface="Arial" pitchFamily="34" charset="0"/>
                      </a:endParaRPr>
                    </a:p>
                  </a:txBody>
                  <a:tcPr marL="0" marR="46800" marT="0" marB="10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600" b="0" i="0" u="sng" strike="noStrike" cap="none" normalizeH="0" baseline="0" noProof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Tele-GroteskNor" pitchFamily="2" charset="0"/>
                        <a:cs typeface="Arial" pitchFamily="34" charset="0"/>
                      </a:endParaRPr>
                    </a:p>
                  </a:txBody>
                  <a:tcPr marL="108000" marR="46800" marT="0" marB="18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921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92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9221" name="Picture 1038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02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eleGrotesk Headline Ultra" pitchFamily="2" charset="0"/>
              </a:rPr>
              <a:t>SMART PORT LOGISTICS	       </a:t>
            </a:r>
            <a:r>
              <a:rPr lang="en-US" smtClean="0">
                <a:latin typeface="Tele-GroteskNor" pitchFamily="2" charset="0"/>
                <a:cs typeface="Tele-GroteskNor" pitchFamily="2" charset="0"/>
              </a:rPr>
              <a:t>POWERED BY</a:t>
            </a:r>
            <a:r>
              <a:rPr lang="en-US" smtClean="0">
                <a:cs typeface="TeleGrotesk Headline Ultra" pitchFamily="2" charset="0"/>
              </a:rPr>
              <a:t/>
            </a:r>
            <a:br>
              <a:rPr lang="en-US" smtClean="0">
                <a:cs typeface="TeleGrotesk Headline Ultra" pitchFamily="2" charset="0"/>
              </a:rPr>
            </a:br>
            <a:r>
              <a:rPr lang="en-US" smtClean="0">
                <a:cs typeface="TeleGrotesk Headline Ultra" pitchFamily="2" charset="0"/>
              </a:rPr>
              <a:t> </a:t>
            </a:r>
            <a:br>
              <a:rPr lang="en-US" smtClean="0">
                <a:cs typeface="TeleGrotesk Headline Ultra" pitchFamily="2" charset="0"/>
              </a:rPr>
            </a:br>
            <a:endParaRPr lang="en-US" smtClean="0">
              <a:latin typeface="Tele-GroteskNor" pitchFamily="2" charset="0"/>
              <a:cs typeface="TeleGrotesk Headline Ultra" pitchFamily="2" charset="0"/>
            </a:endParaRPr>
          </a:p>
        </p:txBody>
      </p:sp>
      <p:sp>
        <p:nvSpPr>
          <p:cNvPr id="9223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9224" name="Grafik 7" descr="HH.jpg"/>
          <p:cNvPicPr>
            <a:picLocks noChangeAspect="1"/>
          </p:cNvPicPr>
          <p:nvPr/>
        </p:nvPicPr>
        <p:blipFill>
          <a:blip r:embed="rId6"/>
          <a:srcRect l="15878" r="16785" b="-603"/>
          <a:stretch>
            <a:fillRect/>
          </a:stretch>
        </p:blipFill>
        <p:spPr bwMode="auto">
          <a:xfrm>
            <a:off x="0" y="1031875"/>
            <a:ext cx="91440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5" name="Gruppieren 9"/>
          <p:cNvGrpSpPr>
            <a:grpSpLocks/>
          </p:cNvGrpSpPr>
          <p:nvPr/>
        </p:nvGrpSpPr>
        <p:grpSpPr bwMode="auto">
          <a:xfrm>
            <a:off x="6958013" y="141288"/>
            <a:ext cx="1995487" cy="885825"/>
            <a:chOff x="6958013" y="219075"/>
            <a:chExt cx="1995487" cy="885825"/>
          </a:xfrm>
        </p:grpSpPr>
        <p:pic>
          <p:nvPicPr>
            <p:cNvPr id="9226" name="Picture 4" descr="http://www.fraujansen.de/bilder/preview/agenturprofil/hpa_logo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58013" y="219075"/>
              <a:ext cx="985837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 descr="SAP Log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31188" y="230188"/>
              <a:ext cx="72231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Grafik 10" descr="T_Kurzform_weiss_4C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37400" y="642938"/>
              <a:ext cx="14112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nhaltsplatzhalter 5" descr="Luftbild Hafe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763" y="1182688"/>
            <a:ext cx="9178926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PORT OF HAMBURG</a:t>
            </a:r>
            <a:br>
              <a:rPr lang="en-US" dirty="0" smtClean="0"/>
            </a:br>
            <a:r>
              <a:rPr lang="en-US" dirty="0" smtClean="0"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FACTS &amp; FIGURES</a:t>
            </a:r>
          </a:p>
        </p:txBody>
      </p:sp>
      <p:pic>
        <p:nvPicPr>
          <p:cNvPr id="10246" name="Picture 8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7338" y="4679950"/>
            <a:ext cx="2376487" cy="122396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95250">
              <a:lnSpc>
                <a:spcPct val="90000"/>
              </a:lnSpc>
              <a:defRPr/>
            </a:pPr>
            <a:r>
              <a:rPr lang="en-US" sz="1600" dirty="0">
                <a:solidFill>
                  <a:schemeClr val="tx2"/>
                </a:solidFill>
                <a:latin typeface="Tele-GroteskUlt" pitchFamily="2" charset="0"/>
              </a:rPr>
              <a:t>PORT INFRASTRUCTURE</a:t>
            </a:r>
          </a:p>
          <a:p>
            <a:pPr marL="27305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Tele-GroteskNor" pitchFamily="2" charset="0"/>
              </a:rPr>
              <a:t>ROAD 		132 km</a:t>
            </a:r>
          </a:p>
          <a:p>
            <a:pPr marL="27305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Tele-GroteskNor" pitchFamily="2" charset="0"/>
              </a:rPr>
              <a:t>Railway		300 km</a:t>
            </a:r>
          </a:p>
          <a:p>
            <a:pPr marL="27305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Tele-GroteskNor" pitchFamily="2" charset="0"/>
              </a:rPr>
              <a:t>Quay Wall		52 km</a:t>
            </a:r>
          </a:p>
          <a:p>
            <a:pPr marL="27305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Tele-GroteskNor" pitchFamily="2" charset="0"/>
              </a:rPr>
              <a:t>Land		7.156 ha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04025" y="6357938"/>
            <a:ext cx="18002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357938"/>
            <a:ext cx="4102100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0" y="6357938"/>
            <a:ext cx="2889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:\1 - Daten\1 - Land HH\03 - Akquise und Projekte\HPA\20110704_SMART PORT LOGICTICS\20110701_F und E Phase AQUARIUS bis 09.2012\20120809_MarCom\10-Pager und Newsletter\background_fla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eleGrotesk Headline Ultra" pitchFamily="2" charset="0"/>
              </a:rPr>
              <a:t>HAMBURG PORT AUTHORITY - HPA</a:t>
            </a:r>
            <a:br>
              <a:rPr lang="en-US" smtClean="0">
                <a:cs typeface="TeleGrotesk Headline Ultra" pitchFamily="2" charset="0"/>
              </a:rPr>
            </a:br>
            <a:r>
              <a:rPr lang="en-US" smtClean="0">
                <a:latin typeface="Tele-GroteskNor" pitchFamily="2" charset="0"/>
                <a:cs typeface="Tele-GroteskNor" pitchFamily="2" charset="0"/>
              </a:rPr>
              <a:t>PORT ROAD MANAGEMENT</a:t>
            </a:r>
            <a:br>
              <a:rPr lang="en-US" smtClean="0">
                <a:latin typeface="Tele-GroteskNor" pitchFamily="2" charset="0"/>
                <a:cs typeface="Tele-GroteskNor" pitchFamily="2" charset="0"/>
              </a:rPr>
            </a:br>
            <a:endParaRPr lang="en-US" smtClean="0">
              <a:latin typeface="Tele-GroteskNor" pitchFamily="2" charset="0"/>
              <a:cs typeface="Tele-GroteskNor" pitchFamily="2" charset="0"/>
            </a:endParaRPr>
          </a:p>
        </p:txBody>
      </p:sp>
      <p:sp>
        <p:nvSpPr>
          <p:cNvPr id="9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309938" y="1336675"/>
            <a:ext cx="5327650" cy="482441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77800">
              <a:lnSpc>
                <a:spcPct val="150000"/>
              </a:lnSpc>
              <a:buClrTx/>
              <a:defRPr/>
            </a:pPr>
            <a:r>
              <a:rPr lang="en-US" b="1">
                <a:solidFill>
                  <a:schemeClr val="tx1"/>
                </a:solidFill>
              </a:rPr>
              <a:t>Basic elements of Port Road Management (PRM)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comprehensive traffic detection (induction loops, video detection, Weigh in Motion (WIM), Bluetooth)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dynamic traffic information boards, to minimize the effects</a:t>
            </a:r>
            <a:b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</a:br>
            <a: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of grid disturbances</a:t>
            </a:r>
          </a:p>
          <a:p>
            <a:pPr>
              <a:lnSpc>
                <a:spcPct val="80000"/>
              </a:lnSpc>
              <a:buClrTx/>
              <a:defRPr/>
            </a:pPr>
            <a:endParaRPr lang="en-US" sz="800">
              <a:solidFill>
                <a:schemeClr val="tx1"/>
              </a:solidFill>
            </a:endParaRPr>
          </a:p>
          <a:p>
            <a:pPr marL="177800">
              <a:lnSpc>
                <a:spcPct val="150000"/>
              </a:lnSpc>
              <a:buClrTx/>
              <a:defRPr/>
            </a:pPr>
            <a:r>
              <a:rPr lang="en-US" b="1">
                <a:solidFill>
                  <a:schemeClr val="tx1"/>
                </a:solidFill>
              </a:rPr>
              <a:t>Concept PRM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graphical representation of information on the overall situation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text panels for track-based information at strategic nodes</a:t>
            </a:r>
          </a:p>
          <a:p>
            <a:pPr>
              <a:lnSpc>
                <a:spcPct val="80000"/>
              </a:lnSpc>
              <a:buClrTx/>
              <a:defRPr/>
            </a:pPr>
            <a:endParaRPr lang="en-US" sz="800">
              <a:solidFill>
                <a:schemeClr val="tx1"/>
              </a:solidFill>
            </a:endParaRPr>
          </a:p>
          <a:p>
            <a:pPr marL="177800">
              <a:lnSpc>
                <a:spcPct val="150000"/>
              </a:lnSpc>
              <a:buClrTx/>
              <a:defRPr/>
            </a:pPr>
            <a:r>
              <a:rPr lang="en-US" b="1">
                <a:solidFill>
                  <a:schemeClr val="tx1"/>
                </a:solidFill>
              </a:rPr>
              <a:t>Ideas for a individual traffic steering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driver gets information from the Port Road Management Center in time about the traffic situation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messages are also available for the driver after passing the graphical information displays.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1600">
                <a:solidFill>
                  <a:schemeClr val="tx1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drivers get offered value-added services (eg, display of free parking at the next two rest houses on the route, traffic conditions)</a:t>
            </a:r>
          </a:p>
        </p:txBody>
      </p:sp>
      <p:grpSp>
        <p:nvGrpSpPr>
          <p:cNvPr id="11273" name="Group 17"/>
          <p:cNvGrpSpPr>
            <a:grpSpLocks/>
          </p:cNvGrpSpPr>
          <p:nvPr/>
        </p:nvGrpSpPr>
        <p:grpSpPr bwMode="auto">
          <a:xfrm>
            <a:off x="400050" y="1450975"/>
            <a:ext cx="2470150" cy="4576763"/>
            <a:chOff x="204" y="527"/>
            <a:chExt cx="1678" cy="3221"/>
          </a:xfrm>
        </p:grpSpPr>
        <p:sp>
          <p:nvSpPr>
            <p:cNvPr id="11274" name="AutoShape 15" descr="Verlauf_weiss_grau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04" y="527"/>
              <a:ext cx="1678" cy="3221"/>
            </a:xfrm>
            <a:prstGeom prst="roundRect">
              <a:avLst>
                <a:gd name="adj" fmla="val 5366"/>
              </a:avLst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694800" rIns="72000" bIns="72000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n-US" sz="1300">
                <a:cs typeface="Times New Roman" pitchFamily="18" charset="0"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27" y="550"/>
              <a:ext cx="1632" cy="3177"/>
            </a:xfrm>
            <a:prstGeom prst="roundRect">
              <a:avLst>
                <a:gd name="adj" fmla="val 3903"/>
              </a:avLst>
            </a:prstGeom>
            <a:blipFill dpi="0" rotWithShape="1">
              <a:blip r:embed="rId11" cstate="print"/>
              <a:srcRect/>
              <a:stretch>
                <a:fillRect r="-93701"/>
              </a:stretch>
            </a:blipFill>
            <a:ln w="63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de-DE" sz="1600">
                <a:cs typeface="Times New Roman" pitchFamily="18" charset="0"/>
              </a:endParaRPr>
            </a:p>
          </p:txBody>
        </p:sp>
      </p:grpSp>
      <p:sp>
        <p:nvSpPr>
          <p:cNvPr id="1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04025" y="6357938"/>
            <a:ext cx="18002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357938"/>
            <a:ext cx="4102100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0" y="6357938"/>
            <a:ext cx="2889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bgerundetes Rechteck 1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74898" y="4716405"/>
            <a:ext cx="3254507" cy="1636712"/>
          </a:xfrm>
          <a:prstGeom prst="roundRect">
            <a:avLst>
              <a:gd name="adj" fmla="val 1991"/>
            </a:avLst>
          </a:prstGeom>
          <a:solidFill>
            <a:srgbClr val="64B9E4"/>
          </a:solidFill>
          <a:ln w="6350" algn="ctr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>
              <a:lnSpc>
                <a:spcPct val="90000"/>
              </a:lnSpc>
              <a:spcBef>
                <a:spcPts val="200"/>
              </a:spcBef>
              <a:buClr>
                <a:srgbClr val="E20074"/>
              </a:buClr>
              <a:buSzPct val="75000"/>
            </a:pPr>
            <a:endParaRPr lang="en-US" sz="1600">
              <a:solidFill>
                <a:srgbClr val="000000"/>
              </a:solidFill>
              <a:latin typeface="Tele-GroteskHal" pitchFamily="2" charset="0"/>
              <a:cs typeface="Arial" charset="0"/>
            </a:endParaRPr>
          </a:p>
        </p:txBody>
      </p:sp>
      <p:pic>
        <p:nvPicPr>
          <p:cNvPr id="13318" name="Picture 1093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02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eleGrotesk Headline Ultra" pitchFamily="2" charset="0"/>
              </a:rPr>
              <a:t>VISION</a:t>
            </a:r>
            <a:br>
              <a:rPr lang="en-US" smtClean="0">
                <a:cs typeface="TeleGrotesk Headline Ultra" pitchFamily="2" charset="0"/>
              </a:rPr>
            </a:br>
            <a:r>
              <a:rPr lang="en-US" smtClean="0">
                <a:latin typeface="Tele-GroteskNor" pitchFamily="2" charset="0"/>
                <a:cs typeface="Tele-GroteskNor" pitchFamily="2" charset="0"/>
              </a:rPr>
              <a:t>INTERMODAL TRAFFIC MANAGEMENT </a:t>
            </a:r>
            <a:br>
              <a:rPr lang="en-US" smtClean="0">
                <a:latin typeface="Tele-GroteskNor" pitchFamily="2" charset="0"/>
                <a:cs typeface="Tele-GroteskNor" pitchFamily="2" charset="0"/>
              </a:rPr>
            </a:br>
            <a:endParaRPr lang="en-US" smtClean="0">
              <a:latin typeface="Tele-GroteskNor" pitchFamily="2" charset="0"/>
              <a:cs typeface="Tele-GroteskNor" pitchFamily="2" charset="0"/>
            </a:endParaRPr>
          </a:p>
        </p:txBody>
      </p:sp>
      <p:grpSp>
        <p:nvGrpSpPr>
          <p:cNvPr id="13320" name="Gruppieren 176"/>
          <p:cNvGrpSpPr>
            <a:grpSpLocks/>
          </p:cNvGrpSpPr>
          <p:nvPr/>
        </p:nvGrpSpPr>
        <p:grpSpPr bwMode="auto">
          <a:xfrm>
            <a:off x="4641603" y="4010773"/>
            <a:ext cx="2076450" cy="539750"/>
            <a:chOff x="4415589" y="4068298"/>
            <a:chExt cx="2075932" cy="540000"/>
          </a:xfrm>
        </p:grpSpPr>
        <p:sp>
          <p:nvSpPr>
            <p:cNvPr id="13405" name="Abgerundetes Rechteck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4439521" y="4068298"/>
              <a:ext cx="2052000" cy="540000"/>
            </a:xfrm>
            <a:prstGeom prst="roundRect">
              <a:avLst>
                <a:gd name="adj" fmla="val 5852"/>
              </a:avLst>
            </a:prstGeom>
            <a:solidFill>
              <a:srgbClr val="64B9E4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sp>
          <p:nvSpPr>
            <p:cNvPr id="13406" name="Textfeld 140"/>
            <p:cNvSpPr txBox="1">
              <a:spLocks noChangeArrowheads="1"/>
            </p:cNvSpPr>
            <p:nvPr/>
          </p:nvSpPr>
          <p:spPr bwMode="auto">
            <a:xfrm>
              <a:off x="4415589" y="4107317"/>
              <a:ext cx="16176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sz="12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Trucking</a:t>
              </a:r>
              <a:r>
                <a:rPr lang="de-DE" sz="12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Co, </a:t>
              </a:r>
              <a:r>
                <a:rPr lang="de-DE" sz="12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Freight</a:t>
              </a:r>
              <a:r>
                <a:rPr lang="de-DE" sz="12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de-DE" sz="12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Forwarders</a:t>
              </a:r>
              <a:endParaRPr lang="de-DE" sz="12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3407" name="Gruppieren 154"/>
            <p:cNvGrpSpPr>
              <a:grpSpLocks noChangeAspect="1"/>
            </p:cNvGrpSpPr>
            <p:nvPr/>
          </p:nvGrpSpPr>
          <p:grpSpPr bwMode="auto">
            <a:xfrm>
              <a:off x="5979797" y="4140298"/>
              <a:ext cx="447156" cy="396000"/>
              <a:chOff x="6678020" y="3606265"/>
              <a:chExt cx="849600" cy="752400"/>
            </a:xfrm>
          </p:grpSpPr>
          <p:sp>
            <p:nvSpPr>
              <p:cNvPr id="13408" name="Abgerundetes Rechteck 5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6678020" y="3606265"/>
                <a:ext cx="849600" cy="752400"/>
              </a:xfrm>
              <a:prstGeom prst="roundRect">
                <a:avLst>
                  <a:gd name="adj" fmla="val 5537"/>
                </a:avLst>
              </a:prstGeom>
              <a:solidFill>
                <a:srgbClr val="F2F2F2"/>
              </a:solidFill>
              <a:ln w="6350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/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  <a:buClr>
                    <a:srgbClr val="E20074"/>
                  </a:buClr>
                  <a:buSzPct val="75000"/>
                </a:pPr>
                <a:endParaRPr lang="en-US" sz="1600">
                  <a:solidFill>
                    <a:srgbClr val="000000"/>
                  </a:solidFill>
                  <a:latin typeface="Tele-GroteskHal" pitchFamily="2" charset="0"/>
                  <a:cs typeface="Arial" charset="0"/>
                </a:endParaRPr>
              </a:p>
            </p:txBody>
          </p:sp>
          <p:pic>
            <p:nvPicPr>
              <p:cNvPr id="13409" name="Picture 9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714677" y="3642740"/>
                <a:ext cx="776287" cy="679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3321" name="Gruppieren 171"/>
          <p:cNvGrpSpPr>
            <a:grpSpLocks/>
          </p:cNvGrpSpPr>
          <p:nvPr/>
        </p:nvGrpSpPr>
        <p:grpSpPr bwMode="auto">
          <a:xfrm>
            <a:off x="6110288" y="147638"/>
            <a:ext cx="1728787" cy="1406525"/>
            <a:chOff x="6223842" y="247115"/>
            <a:chExt cx="1728358" cy="1407675"/>
          </a:xfrm>
        </p:grpSpPr>
        <p:sp>
          <p:nvSpPr>
            <p:cNvPr id="13400" name="Abgerundetes Rechteck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45153" y="247115"/>
              <a:ext cx="1692000" cy="1407675"/>
            </a:xfrm>
            <a:prstGeom prst="roundRect">
              <a:avLst>
                <a:gd name="adj" fmla="val 1991"/>
              </a:avLst>
            </a:prstGeom>
            <a:solidFill>
              <a:srgbClr val="64B9E4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sp>
          <p:nvSpPr>
            <p:cNvPr id="13401" name="Textfeld 145"/>
            <p:cNvSpPr txBox="1">
              <a:spLocks noChangeArrowheads="1"/>
            </p:cNvSpPr>
            <p:nvPr/>
          </p:nvSpPr>
          <p:spPr bwMode="auto">
            <a:xfrm>
              <a:off x="6223842" y="1216575"/>
              <a:ext cx="17283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Parking Operator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Information about free slots</a:t>
              </a:r>
            </a:p>
          </p:txBody>
        </p:sp>
        <p:grpSp>
          <p:nvGrpSpPr>
            <p:cNvPr id="13402" name="Gruppieren 143"/>
            <p:cNvGrpSpPr>
              <a:grpSpLocks/>
            </p:cNvGrpSpPr>
            <p:nvPr/>
          </p:nvGrpSpPr>
          <p:grpSpPr bwMode="auto">
            <a:xfrm>
              <a:off x="6312799" y="312937"/>
              <a:ext cx="1296000" cy="885600"/>
              <a:chOff x="6789049" y="425075"/>
              <a:chExt cx="1296000" cy="885600"/>
            </a:xfrm>
          </p:grpSpPr>
          <p:sp>
            <p:nvSpPr>
              <p:cNvPr id="13403" name="Abgerundetes Rechteck 5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6789049" y="425075"/>
                <a:ext cx="1296000" cy="885600"/>
              </a:xfrm>
              <a:prstGeom prst="roundRect">
                <a:avLst>
                  <a:gd name="adj" fmla="val 5537"/>
                </a:avLst>
              </a:prstGeom>
              <a:solidFill>
                <a:srgbClr val="F2F2F2"/>
              </a:solidFill>
              <a:ln w="6350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/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  <a:buClr>
                    <a:srgbClr val="E20074"/>
                  </a:buClr>
                  <a:buSzPct val="75000"/>
                </a:pPr>
                <a:endParaRPr lang="en-US" sz="1600">
                  <a:solidFill>
                    <a:srgbClr val="000000"/>
                  </a:solidFill>
                  <a:latin typeface="Tele-GroteskHal" pitchFamily="2" charset="0"/>
                  <a:cs typeface="Arial" charset="0"/>
                </a:endParaRPr>
              </a:p>
            </p:txBody>
          </p:sp>
          <p:pic>
            <p:nvPicPr>
              <p:cNvPr id="13404" name="Picture 4" descr="http://www.autohof-guide.de/images/stories/pikto/ah_bilder/a24_14.jpg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824274" y="460682"/>
                <a:ext cx="1225550" cy="814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397" name="Abgerundetes Rechteck 1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029375" y="1533525"/>
            <a:ext cx="864000" cy="799312"/>
          </a:xfrm>
          <a:prstGeom prst="roundRect">
            <a:avLst>
              <a:gd name="adj" fmla="val 1991"/>
            </a:avLst>
          </a:prstGeom>
          <a:solidFill>
            <a:srgbClr val="64B9E4"/>
          </a:solidFill>
          <a:ln w="6350" algn="ctr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>
              <a:lnSpc>
                <a:spcPct val="90000"/>
              </a:lnSpc>
              <a:spcBef>
                <a:spcPts val="200"/>
              </a:spcBef>
              <a:buClr>
                <a:srgbClr val="E20074"/>
              </a:buClr>
              <a:buSzPct val="75000"/>
            </a:pPr>
            <a:endParaRPr lang="en-US" sz="1600">
              <a:solidFill>
                <a:srgbClr val="000000"/>
              </a:solidFill>
              <a:latin typeface="Tele-GroteskHal" pitchFamily="2" charset="0"/>
              <a:cs typeface="Arial" charset="0"/>
            </a:endParaRPr>
          </a:p>
        </p:txBody>
      </p:sp>
      <p:sp>
        <p:nvSpPr>
          <p:cNvPr id="13399" name="Rechteck 50"/>
          <p:cNvSpPr>
            <a:spLocks noChangeArrowheads="1"/>
          </p:cNvSpPr>
          <p:nvPr/>
        </p:nvSpPr>
        <p:spPr bwMode="auto">
          <a:xfrm>
            <a:off x="7442200" y="2362145"/>
            <a:ext cx="952500" cy="4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Container Terminals</a:t>
            </a:r>
          </a:p>
        </p:txBody>
      </p:sp>
      <p:cxnSp>
        <p:nvCxnSpPr>
          <p:cNvPr id="71" name="Gerade Verbindung mit Pfeil 70"/>
          <p:cNvCxnSpPr/>
          <p:nvPr/>
        </p:nvCxnSpPr>
        <p:spPr>
          <a:xfrm flipH="1" flipV="1">
            <a:off x="3349625" y="5134791"/>
            <a:ext cx="3175" cy="3222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Textfeld 29"/>
          <p:cNvSpPr txBox="1">
            <a:spLocks noChangeArrowheads="1"/>
          </p:cNvSpPr>
          <p:nvPr/>
        </p:nvSpPr>
        <p:spPr bwMode="auto">
          <a:xfrm>
            <a:off x="2609850" y="6073003"/>
            <a:ext cx="1476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000">
                <a:solidFill>
                  <a:srgbClr val="000000"/>
                </a:solidFill>
                <a:latin typeface="Arial" charset="0"/>
                <a:cs typeface="Arial" charset="0"/>
              </a:rPr>
              <a:t>TelematicOne Units</a:t>
            </a:r>
          </a:p>
        </p:txBody>
      </p:sp>
      <p:cxnSp>
        <p:nvCxnSpPr>
          <p:cNvPr id="77" name="Gerade Verbindung mit Pfeil 76"/>
          <p:cNvCxnSpPr/>
          <p:nvPr/>
        </p:nvCxnSpPr>
        <p:spPr bwMode="auto">
          <a:xfrm flipH="1" flipV="1">
            <a:off x="4738688" y="5142728"/>
            <a:ext cx="3175" cy="3238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7" name="Gruppieren 156"/>
          <p:cNvGrpSpPr>
            <a:grpSpLocks/>
          </p:cNvGrpSpPr>
          <p:nvPr/>
        </p:nvGrpSpPr>
        <p:grpSpPr bwMode="auto">
          <a:xfrm>
            <a:off x="8029575" y="2868613"/>
            <a:ext cx="863600" cy="863600"/>
            <a:chOff x="7916684" y="3458391"/>
            <a:chExt cx="864000" cy="863799"/>
          </a:xfrm>
        </p:grpSpPr>
        <p:sp>
          <p:nvSpPr>
            <p:cNvPr id="13395" name="Abgerundetes Rechteck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7916684" y="3458391"/>
              <a:ext cx="864000" cy="863799"/>
            </a:xfrm>
            <a:prstGeom prst="roundRect">
              <a:avLst>
                <a:gd name="adj" fmla="val 1991"/>
              </a:avLst>
            </a:prstGeom>
            <a:solidFill>
              <a:srgbClr val="64B9E4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3396" name="Picture 2" descr="http://www.dakosy.de/uploads/pics/DAK-Transparent_05.gif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8042684" y="3521417"/>
              <a:ext cx="612000" cy="73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9" name="Picture 300" descr="PERSONAS_V3_2B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3075872" y="3757044"/>
            <a:ext cx="1889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0" name="Gruppieren 147"/>
          <p:cNvGrpSpPr>
            <a:grpSpLocks/>
          </p:cNvGrpSpPr>
          <p:nvPr/>
        </p:nvGrpSpPr>
        <p:grpSpPr bwMode="auto">
          <a:xfrm>
            <a:off x="111125" y="2517775"/>
            <a:ext cx="1878013" cy="985838"/>
            <a:chOff x="111107" y="2403771"/>
            <a:chExt cx="1878023" cy="985331"/>
          </a:xfrm>
        </p:grpSpPr>
        <p:sp>
          <p:nvSpPr>
            <p:cNvPr id="13391" name="Abgerundetes Rechteck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111107" y="2403771"/>
              <a:ext cx="1878023" cy="985331"/>
            </a:xfrm>
            <a:prstGeom prst="roundRect">
              <a:avLst>
                <a:gd name="adj" fmla="val 4662"/>
              </a:avLst>
            </a:prstGeom>
            <a:solidFill>
              <a:srgbClr val="64B9E4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3392" name="Picture 219" descr="bahn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294217" y="2872883"/>
              <a:ext cx="1577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3" name="Textfeld 167"/>
            <p:cNvSpPr txBox="1">
              <a:spLocks noChangeArrowheads="1"/>
            </p:cNvSpPr>
            <p:nvPr/>
          </p:nvSpPr>
          <p:spPr bwMode="auto">
            <a:xfrm>
              <a:off x="119478" y="3060208"/>
              <a:ext cx="1808163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TransPort – Rail Basic</a:t>
              </a:r>
            </a:p>
          </p:txBody>
        </p:sp>
        <p:pic>
          <p:nvPicPr>
            <p:cNvPr id="13394" name="Picture 2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171980" y="2506170"/>
              <a:ext cx="973137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1" name="Gruppieren 146"/>
          <p:cNvGrpSpPr>
            <a:grpSpLocks/>
          </p:cNvGrpSpPr>
          <p:nvPr/>
        </p:nvGrpSpPr>
        <p:grpSpPr bwMode="auto">
          <a:xfrm>
            <a:off x="603250" y="1311275"/>
            <a:ext cx="1763713" cy="827088"/>
            <a:chOff x="603312" y="1482666"/>
            <a:chExt cx="1764000" cy="828000"/>
          </a:xfrm>
        </p:grpSpPr>
        <p:sp>
          <p:nvSpPr>
            <p:cNvPr id="13387" name="Abgerundetes Rechteck 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03312" y="1482666"/>
              <a:ext cx="1764000" cy="828000"/>
            </a:xfrm>
            <a:prstGeom prst="roundRect">
              <a:avLst>
                <a:gd name="adj" fmla="val 4662"/>
              </a:avLst>
            </a:prstGeom>
            <a:solidFill>
              <a:srgbClr val="64B9E4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3388" name="Picture 143" descr="schiff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 rot="10800000" flipH="1" flipV="1">
              <a:off x="989185" y="1851027"/>
              <a:ext cx="1293812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9" name="Textfeld 167"/>
            <p:cNvSpPr txBox="1">
              <a:spLocks noChangeArrowheads="1"/>
            </p:cNvSpPr>
            <p:nvPr/>
          </p:nvSpPr>
          <p:spPr bwMode="auto">
            <a:xfrm>
              <a:off x="1402292" y="1565277"/>
              <a:ext cx="64611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PRISE</a:t>
              </a:r>
            </a:p>
          </p:txBody>
        </p:sp>
        <p:pic>
          <p:nvPicPr>
            <p:cNvPr id="13390" name="Picture 2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685284" y="1565277"/>
              <a:ext cx="661987" cy="48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32" name="Picture 300" descr="PERSONAS_V3_2B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691188" y="1763713"/>
            <a:ext cx="1889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3" name="Gruppieren 174"/>
          <p:cNvGrpSpPr>
            <a:grpSpLocks/>
          </p:cNvGrpSpPr>
          <p:nvPr/>
        </p:nvGrpSpPr>
        <p:grpSpPr bwMode="auto">
          <a:xfrm>
            <a:off x="2443163" y="1250950"/>
            <a:ext cx="3667125" cy="2733675"/>
            <a:chOff x="2443368" y="1327399"/>
            <a:chExt cx="3666709" cy="2733425"/>
          </a:xfrm>
        </p:grpSpPr>
        <p:sp>
          <p:nvSpPr>
            <p:cNvPr id="13366" name="Ellipse 116"/>
            <p:cNvSpPr>
              <a:spLocks noChangeArrowheads="1"/>
            </p:cNvSpPr>
            <p:nvPr/>
          </p:nvSpPr>
          <p:spPr bwMode="auto">
            <a:xfrm>
              <a:off x="3505219" y="3248025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67" name="Ellipse 117"/>
            <p:cNvSpPr>
              <a:spLocks noChangeArrowheads="1"/>
            </p:cNvSpPr>
            <p:nvPr/>
          </p:nvSpPr>
          <p:spPr bwMode="auto">
            <a:xfrm>
              <a:off x="3390900" y="3400425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Ellipse 87"/>
            <p:cNvSpPr/>
            <p:nvPr/>
          </p:nvSpPr>
          <p:spPr bwMode="auto">
            <a:xfrm>
              <a:off x="4292595" y="3371912"/>
              <a:ext cx="201590" cy="152386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  <a:defRPr/>
              </a:pPr>
              <a:endParaRPr lang="de-DE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9" name="Ellipse 127"/>
            <p:cNvSpPr>
              <a:spLocks noChangeArrowheads="1"/>
            </p:cNvSpPr>
            <p:nvPr/>
          </p:nvSpPr>
          <p:spPr bwMode="auto">
            <a:xfrm>
              <a:off x="4787918" y="1741050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70" name="Ellipse 128"/>
            <p:cNvSpPr>
              <a:spLocks noChangeArrowheads="1"/>
            </p:cNvSpPr>
            <p:nvPr/>
          </p:nvSpPr>
          <p:spPr bwMode="auto">
            <a:xfrm>
              <a:off x="4787918" y="1935162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Ellipse 91"/>
            <p:cNvSpPr/>
            <p:nvPr/>
          </p:nvSpPr>
          <p:spPr bwMode="auto">
            <a:xfrm>
              <a:off x="4991016" y="2049646"/>
              <a:ext cx="201590" cy="152386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  <a:defRPr/>
              </a:pPr>
              <a:endParaRPr lang="de-DE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llipse 93"/>
            <p:cNvSpPr/>
            <p:nvPr/>
          </p:nvSpPr>
          <p:spPr bwMode="auto">
            <a:xfrm>
              <a:off x="2768768" y="2794115"/>
              <a:ext cx="203177" cy="152386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  <a:defRPr/>
              </a:pPr>
              <a:endParaRPr lang="de-DE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3" name="Ellipse 123"/>
            <p:cNvSpPr>
              <a:spLocks noChangeArrowheads="1"/>
            </p:cNvSpPr>
            <p:nvPr/>
          </p:nvSpPr>
          <p:spPr bwMode="auto">
            <a:xfrm>
              <a:off x="3505219" y="2127250"/>
              <a:ext cx="203181" cy="153987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74" name="Ellipse 124"/>
            <p:cNvSpPr>
              <a:spLocks noChangeArrowheads="1"/>
            </p:cNvSpPr>
            <p:nvPr/>
          </p:nvSpPr>
          <p:spPr bwMode="auto">
            <a:xfrm>
              <a:off x="3025784" y="2851150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75" name="Ellipse 116"/>
            <p:cNvSpPr>
              <a:spLocks noChangeArrowheads="1"/>
            </p:cNvSpPr>
            <p:nvPr/>
          </p:nvSpPr>
          <p:spPr bwMode="auto">
            <a:xfrm>
              <a:off x="5552845" y="2754313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76" name="Ellipse 117"/>
            <p:cNvSpPr>
              <a:spLocks noChangeArrowheads="1"/>
            </p:cNvSpPr>
            <p:nvPr/>
          </p:nvSpPr>
          <p:spPr bwMode="auto">
            <a:xfrm>
              <a:off x="5349664" y="2540000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Ellipse 98"/>
            <p:cNvSpPr/>
            <p:nvPr/>
          </p:nvSpPr>
          <p:spPr bwMode="auto">
            <a:xfrm>
              <a:off x="5284671" y="2851260"/>
              <a:ext cx="201589" cy="152386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  <a:defRPr/>
              </a:pPr>
              <a:endParaRPr lang="de-DE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8" name="Ellipse 116"/>
            <p:cNvSpPr>
              <a:spLocks noChangeArrowheads="1"/>
            </p:cNvSpPr>
            <p:nvPr/>
          </p:nvSpPr>
          <p:spPr bwMode="auto">
            <a:xfrm>
              <a:off x="4494222" y="3219450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79" name="Ellipse 117"/>
            <p:cNvSpPr>
              <a:spLocks noChangeArrowheads="1"/>
            </p:cNvSpPr>
            <p:nvPr/>
          </p:nvSpPr>
          <p:spPr bwMode="auto">
            <a:xfrm>
              <a:off x="4686327" y="3436524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Ellipse 101"/>
            <p:cNvSpPr/>
            <p:nvPr/>
          </p:nvSpPr>
          <p:spPr bwMode="auto">
            <a:xfrm>
              <a:off x="5006889" y="3284608"/>
              <a:ext cx="201590" cy="152386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  <a:defRPr/>
              </a:pPr>
              <a:endParaRPr lang="de-DE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5"/>
            <p:cNvSpPr>
              <a:spLocks noChangeAspect="1" noEditPoints="1"/>
            </p:cNvSpPr>
            <p:nvPr>
              <p:custDataLst>
                <p:tags r:id="rId34"/>
              </p:custDataLst>
            </p:nvPr>
          </p:nvSpPr>
          <p:spPr bwMode="gray">
            <a:xfrm>
              <a:off x="2443368" y="1327399"/>
              <a:ext cx="3666709" cy="2733425"/>
            </a:xfrm>
            <a:custGeom>
              <a:avLst/>
              <a:gdLst/>
              <a:ahLst/>
              <a:cxnLst>
                <a:cxn ang="0">
                  <a:pos x="742" y="196"/>
                </a:cxn>
                <a:cxn ang="0">
                  <a:pos x="501" y="0"/>
                </a:cxn>
                <a:cxn ang="0">
                  <a:pos x="301" y="105"/>
                </a:cxn>
                <a:cxn ang="0">
                  <a:pos x="255" y="96"/>
                </a:cxn>
                <a:cxn ang="0">
                  <a:pos x="117" y="213"/>
                </a:cxn>
                <a:cxn ang="0">
                  <a:pos x="0" y="358"/>
                </a:cxn>
                <a:cxn ang="0">
                  <a:pos x="146" y="503"/>
                </a:cxn>
                <a:cxn ang="0">
                  <a:pos x="178" y="500"/>
                </a:cxn>
                <a:cxn ang="0">
                  <a:pos x="367" y="572"/>
                </a:cxn>
                <a:cxn ang="0">
                  <a:pos x="510" y="535"/>
                </a:cxn>
                <a:cxn ang="0">
                  <a:pos x="573" y="549"/>
                </a:cxn>
                <a:cxn ang="0">
                  <a:pos x="685" y="503"/>
                </a:cxn>
                <a:cxn ang="0">
                  <a:pos x="702" y="503"/>
                </a:cxn>
                <a:cxn ang="0">
                  <a:pos x="860" y="347"/>
                </a:cxn>
                <a:cxn ang="0">
                  <a:pos x="742" y="196"/>
                </a:cxn>
                <a:cxn ang="0">
                  <a:pos x="679" y="446"/>
                </a:cxn>
                <a:cxn ang="0">
                  <a:pos x="662" y="441"/>
                </a:cxn>
                <a:cxn ang="0">
                  <a:pos x="599" y="489"/>
                </a:cxn>
                <a:cxn ang="0">
                  <a:pos x="507" y="466"/>
                </a:cxn>
                <a:cxn ang="0">
                  <a:pos x="493" y="478"/>
                </a:cxn>
                <a:cxn ang="0">
                  <a:pos x="367" y="517"/>
                </a:cxn>
                <a:cxn ang="0">
                  <a:pos x="203" y="449"/>
                </a:cxn>
                <a:cxn ang="0">
                  <a:pos x="192" y="435"/>
                </a:cxn>
                <a:cxn ang="0">
                  <a:pos x="192" y="435"/>
                </a:cxn>
                <a:cxn ang="0">
                  <a:pos x="57" y="358"/>
                </a:cxn>
                <a:cxn ang="0">
                  <a:pos x="169" y="267"/>
                </a:cxn>
                <a:cxn ang="0">
                  <a:pos x="166" y="241"/>
                </a:cxn>
                <a:cxn ang="0">
                  <a:pos x="258" y="150"/>
                </a:cxn>
                <a:cxn ang="0">
                  <a:pos x="324" y="173"/>
                </a:cxn>
                <a:cxn ang="0">
                  <a:pos x="332" y="162"/>
                </a:cxn>
                <a:cxn ang="0">
                  <a:pos x="501" y="56"/>
                </a:cxn>
                <a:cxn ang="0">
                  <a:pos x="688" y="222"/>
                </a:cxn>
                <a:cxn ang="0">
                  <a:pos x="691" y="244"/>
                </a:cxn>
                <a:cxn ang="0">
                  <a:pos x="714" y="244"/>
                </a:cxn>
                <a:cxn ang="0">
                  <a:pos x="802" y="347"/>
                </a:cxn>
                <a:cxn ang="0">
                  <a:pos x="679" y="446"/>
                </a:cxn>
              </a:cxnLst>
              <a:rect l="0" t="0" r="r" b="b"/>
              <a:pathLst>
                <a:path w="860" h="572">
                  <a:moveTo>
                    <a:pt x="742" y="196"/>
                  </a:moveTo>
                  <a:cubicBezTo>
                    <a:pt x="719" y="82"/>
                    <a:pt x="619" y="0"/>
                    <a:pt x="501" y="0"/>
                  </a:cubicBezTo>
                  <a:cubicBezTo>
                    <a:pt x="421" y="0"/>
                    <a:pt x="347" y="39"/>
                    <a:pt x="301" y="105"/>
                  </a:cubicBezTo>
                  <a:cubicBezTo>
                    <a:pt x="286" y="99"/>
                    <a:pt x="272" y="96"/>
                    <a:pt x="255" y="96"/>
                  </a:cubicBezTo>
                  <a:cubicBezTo>
                    <a:pt x="186" y="96"/>
                    <a:pt x="126" y="148"/>
                    <a:pt x="117" y="213"/>
                  </a:cubicBezTo>
                  <a:cubicBezTo>
                    <a:pt x="51" y="227"/>
                    <a:pt x="0" y="287"/>
                    <a:pt x="0" y="358"/>
                  </a:cubicBezTo>
                  <a:cubicBezTo>
                    <a:pt x="0" y="438"/>
                    <a:pt x="66" y="503"/>
                    <a:pt x="146" y="503"/>
                  </a:cubicBezTo>
                  <a:cubicBezTo>
                    <a:pt x="157" y="503"/>
                    <a:pt x="166" y="500"/>
                    <a:pt x="178" y="500"/>
                  </a:cubicBezTo>
                  <a:cubicBezTo>
                    <a:pt x="229" y="546"/>
                    <a:pt x="295" y="572"/>
                    <a:pt x="367" y="572"/>
                  </a:cubicBezTo>
                  <a:cubicBezTo>
                    <a:pt x="418" y="572"/>
                    <a:pt x="467" y="560"/>
                    <a:pt x="510" y="535"/>
                  </a:cubicBezTo>
                  <a:cubicBezTo>
                    <a:pt x="530" y="543"/>
                    <a:pt x="553" y="549"/>
                    <a:pt x="573" y="549"/>
                  </a:cubicBezTo>
                  <a:cubicBezTo>
                    <a:pt x="616" y="549"/>
                    <a:pt x="656" y="532"/>
                    <a:pt x="685" y="503"/>
                  </a:cubicBezTo>
                  <a:cubicBezTo>
                    <a:pt x="691" y="503"/>
                    <a:pt x="696" y="503"/>
                    <a:pt x="702" y="503"/>
                  </a:cubicBezTo>
                  <a:cubicBezTo>
                    <a:pt x="788" y="503"/>
                    <a:pt x="860" y="432"/>
                    <a:pt x="860" y="347"/>
                  </a:cubicBezTo>
                  <a:cubicBezTo>
                    <a:pt x="860" y="276"/>
                    <a:pt x="811" y="213"/>
                    <a:pt x="742" y="196"/>
                  </a:cubicBezTo>
                  <a:close/>
                  <a:moveTo>
                    <a:pt x="679" y="446"/>
                  </a:moveTo>
                  <a:cubicBezTo>
                    <a:pt x="671" y="444"/>
                    <a:pt x="662" y="441"/>
                    <a:pt x="662" y="441"/>
                  </a:cubicBezTo>
                  <a:cubicBezTo>
                    <a:pt x="662" y="441"/>
                    <a:pt x="645" y="478"/>
                    <a:pt x="599" y="489"/>
                  </a:cubicBezTo>
                  <a:cubicBezTo>
                    <a:pt x="544" y="503"/>
                    <a:pt x="507" y="466"/>
                    <a:pt x="507" y="466"/>
                  </a:cubicBezTo>
                  <a:cubicBezTo>
                    <a:pt x="493" y="478"/>
                    <a:pt x="493" y="478"/>
                    <a:pt x="493" y="478"/>
                  </a:cubicBezTo>
                  <a:cubicBezTo>
                    <a:pt x="456" y="503"/>
                    <a:pt x="413" y="517"/>
                    <a:pt x="367" y="517"/>
                  </a:cubicBezTo>
                  <a:cubicBezTo>
                    <a:pt x="307" y="517"/>
                    <a:pt x="249" y="492"/>
                    <a:pt x="203" y="449"/>
                  </a:cubicBezTo>
                  <a:cubicBezTo>
                    <a:pt x="192" y="435"/>
                    <a:pt x="192" y="435"/>
                    <a:pt x="192" y="435"/>
                  </a:cubicBezTo>
                  <a:cubicBezTo>
                    <a:pt x="192" y="435"/>
                    <a:pt x="192" y="435"/>
                    <a:pt x="192" y="435"/>
                  </a:cubicBezTo>
                  <a:cubicBezTo>
                    <a:pt x="149" y="463"/>
                    <a:pt x="60" y="441"/>
                    <a:pt x="57" y="358"/>
                  </a:cubicBezTo>
                  <a:cubicBezTo>
                    <a:pt x="54" y="313"/>
                    <a:pt x="94" y="253"/>
                    <a:pt x="169" y="267"/>
                  </a:cubicBezTo>
                  <a:cubicBezTo>
                    <a:pt x="169" y="259"/>
                    <a:pt x="166" y="250"/>
                    <a:pt x="166" y="241"/>
                  </a:cubicBezTo>
                  <a:cubicBezTo>
                    <a:pt x="169" y="193"/>
                    <a:pt x="209" y="150"/>
                    <a:pt x="258" y="150"/>
                  </a:cubicBezTo>
                  <a:cubicBezTo>
                    <a:pt x="284" y="150"/>
                    <a:pt x="309" y="159"/>
                    <a:pt x="324" y="17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67" y="93"/>
                    <a:pt x="433" y="56"/>
                    <a:pt x="501" y="56"/>
                  </a:cubicBezTo>
                  <a:cubicBezTo>
                    <a:pt x="596" y="59"/>
                    <a:pt x="676" y="128"/>
                    <a:pt x="688" y="222"/>
                  </a:cubicBezTo>
                  <a:cubicBezTo>
                    <a:pt x="691" y="244"/>
                    <a:pt x="691" y="244"/>
                    <a:pt x="691" y="244"/>
                  </a:cubicBezTo>
                  <a:cubicBezTo>
                    <a:pt x="691" y="244"/>
                    <a:pt x="705" y="244"/>
                    <a:pt x="714" y="244"/>
                  </a:cubicBezTo>
                  <a:cubicBezTo>
                    <a:pt x="765" y="253"/>
                    <a:pt x="802" y="296"/>
                    <a:pt x="802" y="347"/>
                  </a:cubicBezTo>
                  <a:cubicBezTo>
                    <a:pt x="802" y="409"/>
                    <a:pt x="742" y="458"/>
                    <a:pt x="679" y="4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tIns="21600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E20074"/>
                  </a:solidFill>
                  <a:cs typeface="Arial" charset="0"/>
                </a:rPr>
                <a:t>Private Cloud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000">
                  <a:solidFill>
                    <a:srgbClr val="E20074"/>
                  </a:solidFill>
                  <a:cs typeface="Arial" charset="0"/>
                </a:rPr>
                <a:t>Information feed from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000">
                  <a:solidFill>
                    <a:srgbClr val="E20074"/>
                  </a:solidFill>
                  <a:cs typeface="Arial" charset="0"/>
                </a:rPr>
                <a:t>various information platforms</a:t>
              </a:r>
              <a:endParaRPr lang="en-US" sz="1000">
                <a:solidFill>
                  <a:srgbClr val="427BAB"/>
                </a:solidFill>
                <a:cs typeface="Arial" charset="0"/>
              </a:endParaRPr>
            </a:p>
          </p:txBody>
        </p:sp>
        <p:sp>
          <p:nvSpPr>
            <p:cNvPr id="84" name="Ellipse 83"/>
            <p:cNvSpPr/>
            <p:nvPr/>
          </p:nvSpPr>
          <p:spPr bwMode="auto">
            <a:xfrm>
              <a:off x="3251313" y="3171905"/>
              <a:ext cx="201590" cy="152386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  <a:defRPr/>
              </a:pPr>
              <a:endParaRPr lang="de-DE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3" name="Ellipse 127"/>
            <p:cNvSpPr>
              <a:spLocks noChangeArrowheads="1"/>
            </p:cNvSpPr>
            <p:nvPr/>
          </p:nvSpPr>
          <p:spPr bwMode="auto">
            <a:xfrm>
              <a:off x="4089428" y="1901834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Ellipse 89"/>
            <p:cNvSpPr/>
            <p:nvPr/>
          </p:nvSpPr>
          <p:spPr bwMode="auto">
            <a:xfrm>
              <a:off x="3887829" y="2129014"/>
              <a:ext cx="201589" cy="152386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  <a:defRPr/>
              </a:pPr>
              <a:endParaRPr lang="de-DE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5" name="Ellipse 123"/>
            <p:cNvSpPr>
              <a:spLocks noChangeArrowheads="1"/>
            </p:cNvSpPr>
            <p:nvPr/>
          </p:nvSpPr>
          <p:spPr bwMode="auto">
            <a:xfrm>
              <a:off x="2983449" y="2640807"/>
              <a:ext cx="203181" cy="153987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86" name="Ellipse 124"/>
            <p:cNvSpPr>
              <a:spLocks noChangeArrowheads="1"/>
            </p:cNvSpPr>
            <p:nvPr/>
          </p:nvSpPr>
          <p:spPr bwMode="auto">
            <a:xfrm>
              <a:off x="2768609" y="3017838"/>
              <a:ext cx="203181" cy="152400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3335" name="Gruppieren 172"/>
          <p:cNvGrpSpPr>
            <a:grpSpLocks/>
          </p:cNvGrpSpPr>
          <p:nvPr/>
        </p:nvGrpSpPr>
        <p:grpSpPr bwMode="auto">
          <a:xfrm>
            <a:off x="284163" y="3933825"/>
            <a:ext cx="1903412" cy="1874838"/>
            <a:chOff x="284118" y="3590982"/>
            <a:chExt cx="1903085" cy="1874089"/>
          </a:xfrm>
        </p:grpSpPr>
        <p:sp>
          <p:nvSpPr>
            <p:cNvPr id="13350" name="Abgerundetes Rechteck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308710" y="3590982"/>
              <a:ext cx="1835688" cy="1872000"/>
            </a:xfrm>
            <a:prstGeom prst="roundRect">
              <a:avLst>
                <a:gd name="adj" fmla="val 1991"/>
              </a:avLst>
            </a:prstGeom>
            <a:solidFill>
              <a:srgbClr val="64B9E4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sp>
          <p:nvSpPr>
            <p:cNvPr id="13351" name="Textfeld 167"/>
            <p:cNvSpPr txBox="1">
              <a:spLocks noChangeArrowheads="1"/>
            </p:cNvSpPr>
            <p:nvPr/>
          </p:nvSpPr>
          <p:spPr bwMode="auto">
            <a:xfrm>
              <a:off x="284118" y="4880296"/>
              <a:ext cx="190308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Port Road Management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 &amp;</a:t>
              </a:r>
              <a:br>
                <a: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Traffic Information</a:t>
              </a:r>
            </a:p>
          </p:txBody>
        </p:sp>
        <p:sp>
          <p:nvSpPr>
            <p:cNvPr id="13352" name="Abgerundetes Rechteck 5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35052" y="3855420"/>
              <a:ext cx="1018800" cy="1018800"/>
            </a:xfrm>
            <a:prstGeom prst="roundRect">
              <a:avLst>
                <a:gd name="adj" fmla="val 5537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3353" name="Picture 2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671377" y="3891745"/>
              <a:ext cx="94615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4" name="Picture 78" descr="http://www.hamburg-port-authority.de/templates/hpa2.0/images/head_logo.jpg">
              <a:hlinkClick r:id="rId54"/>
            </p:cNvPr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410327" y="3671083"/>
              <a:ext cx="6572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6" name="Gruppieren 165"/>
          <p:cNvGrpSpPr>
            <a:grpSpLocks/>
          </p:cNvGrpSpPr>
          <p:nvPr/>
        </p:nvGrpSpPr>
        <p:grpSpPr bwMode="auto">
          <a:xfrm>
            <a:off x="4306888" y="5452291"/>
            <a:ext cx="863600" cy="673100"/>
            <a:chOff x="4317032" y="5135152"/>
            <a:chExt cx="864000" cy="673200"/>
          </a:xfrm>
        </p:grpSpPr>
        <p:sp>
          <p:nvSpPr>
            <p:cNvPr id="13348" name="Abgerundetes Rechteck 5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4317032" y="5135152"/>
              <a:ext cx="864000" cy="673200"/>
            </a:xfrm>
            <a:prstGeom prst="roundRect">
              <a:avLst>
                <a:gd name="adj" fmla="val 5537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3349" name="Picture 2" descr="http://de.images.man-mn.com/typo3temp/pics/fdc34f0070.jpg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4353745" y="5171715"/>
              <a:ext cx="7905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Abgerundetes Rechteck 70"/>
          <p:cNvSpPr>
            <a:spLocks noChangeArrowheads="1"/>
          </p:cNvSpPr>
          <p:nvPr/>
        </p:nvSpPr>
        <p:spPr bwMode="auto">
          <a:xfrm>
            <a:off x="4945273" y="5229218"/>
            <a:ext cx="681037" cy="414338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800" dirty="0">
                <a:latin typeface="Arial" pitchFamily="34" charset="0"/>
                <a:cs typeface="Arial" pitchFamily="34" charset="0"/>
              </a:rPr>
              <a:t>Telematic Front-End</a:t>
            </a:r>
          </a:p>
        </p:txBody>
      </p:sp>
      <p:grpSp>
        <p:nvGrpSpPr>
          <p:cNvPr id="13338" name="Gruppieren 166"/>
          <p:cNvGrpSpPr>
            <a:grpSpLocks/>
          </p:cNvGrpSpPr>
          <p:nvPr/>
        </p:nvGrpSpPr>
        <p:grpSpPr bwMode="auto">
          <a:xfrm>
            <a:off x="2916238" y="5452291"/>
            <a:ext cx="863600" cy="673100"/>
            <a:chOff x="4317032" y="5135152"/>
            <a:chExt cx="864000" cy="673200"/>
          </a:xfrm>
        </p:grpSpPr>
        <p:sp>
          <p:nvSpPr>
            <p:cNvPr id="13346" name="Abgerundetes Rechteck 5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4317032" y="5135152"/>
              <a:ext cx="864000" cy="673200"/>
            </a:xfrm>
            <a:prstGeom prst="roundRect">
              <a:avLst>
                <a:gd name="adj" fmla="val 5537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3347" name="Picture 2" descr="http://de.images.man-mn.com/typo3temp/pics/fdc34f0070.jpg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4353745" y="5171715"/>
              <a:ext cx="7905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9" name="Gruppieren 157"/>
          <p:cNvGrpSpPr>
            <a:grpSpLocks/>
          </p:cNvGrpSpPr>
          <p:nvPr/>
        </p:nvGrpSpPr>
        <p:grpSpPr bwMode="auto">
          <a:xfrm>
            <a:off x="2555045" y="5228453"/>
            <a:ext cx="630238" cy="431800"/>
            <a:chOff x="3127375" y="5616575"/>
            <a:chExt cx="630238" cy="431800"/>
          </a:xfrm>
        </p:grpSpPr>
        <p:pic>
          <p:nvPicPr>
            <p:cNvPr id="13344" name="Picture 3" descr="C:\Data\Reinecke\Work\0_BizWeb\Aquarius\Meetings\Workshop_111201\Galaxy_Tab.JPG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3127375" y="5616575"/>
              <a:ext cx="63023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5" name="Picture 3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3175001" y="5652294"/>
              <a:ext cx="534987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40" name="Textfeld 29"/>
          <p:cNvSpPr txBox="1">
            <a:spLocks noChangeArrowheads="1"/>
          </p:cNvSpPr>
          <p:nvPr/>
        </p:nvSpPr>
        <p:spPr bwMode="auto">
          <a:xfrm>
            <a:off x="4000500" y="6073003"/>
            <a:ext cx="1476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000">
                <a:solidFill>
                  <a:srgbClr val="000000"/>
                </a:solidFill>
                <a:latin typeface="Arial" charset="0"/>
                <a:cs typeface="Arial" charset="0"/>
              </a:rPr>
              <a:t>Other Telematics Units</a:t>
            </a:r>
          </a:p>
        </p:txBody>
      </p:sp>
      <p:sp>
        <p:nvSpPr>
          <p:cNvPr id="9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04025" y="6357938"/>
            <a:ext cx="18002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10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357938"/>
            <a:ext cx="4102100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10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0" y="6357938"/>
            <a:ext cx="2889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5</a:t>
            </a:fld>
            <a:endParaRPr lang="en-US" dirty="0" smtClean="0"/>
          </a:p>
        </p:txBody>
      </p:sp>
      <p:grpSp>
        <p:nvGrpSpPr>
          <p:cNvPr id="104" name="Gruppieren 103"/>
          <p:cNvGrpSpPr/>
          <p:nvPr/>
        </p:nvGrpSpPr>
        <p:grpSpPr>
          <a:xfrm rot="19761410">
            <a:off x="5885630" y="1847519"/>
            <a:ext cx="1008000" cy="108016"/>
            <a:chOff x="6395189" y="2690772"/>
            <a:chExt cx="913285" cy="108016"/>
          </a:xfrm>
        </p:grpSpPr>
        <p:sp>
          <p:nvSpPr>
            <p:cNvPr id="13343" name="AutoShape 3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10800000">
              <a:off x="6395189" y="2690788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AutoShape 3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547589" y="2690772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8" name="Gruppieren 107"/>
          <p:cNvGrpSpPr/>
          <p:nvPr/>
        </p:nvGrpSpPr>
        <p:grpSpPr>
          <a:xfrm rot="1780300">
            <a:off x="2439084" y="1826612"/>
            <a:ext cx="540000" cy="108016"/>
            <a:chOff x="6395189" y="2690772"/>
            <a:chExt cx="913285" cy="108016"/>
          </a:xfrm>
        </p:grpSpPr>
        <p:sp>
          <p:nvSpPr>
            <p:cNvPr id="109" name="AutoShape 3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0800000">
              <a:off x="6395189" y="2690788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AutoShape 3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547589" y="2690772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2033448" y="2948147"/>
            <a:ext cx="360000" cy="108016"/>
            <a:chOff x="6395189" y="2690772"/>
            <a:chExt cx="913285" cy="108016"/>
          </a:xfrm>
        </p:grpSpPr>
        <p:sp>
          <p:nvSpPr>
            <p:cNvPr id="112" name="AutoShape 3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10800000">
              <a:off x="6395189" y="2690788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" name="AutoShape 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547589" y="2690772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4" name="Gruppieren 113"/>
          <p:cNvGrpSpPr/>
          <p:nvPr/>
        </p:nvGrpSpPr>
        <p:grpSpPr>
          <a:xfrm rot="19048310">
            <a:off x="2086740" y="4011502"/>
            <a:ext cx="1008000" cy="108016"/>
            <a:chOff x="6395189" y="2690772"/>
            <a:chExt cx="913285" cy="108016"/>
          </a:xfrm>
        </p:grpSpPr>
        <p:sp>
          <p:nvSpPr>
            <p:cNvPr id="115" name="AutoShape 3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10800000">
              <a:off x="6395189" y="2690788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AutoShape 3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547589" y="2690772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7" name="Gruppieren 116"/>
          <p:cNvGrpSpPr/>
          <p:nvPr/>
        </p:nvGrpSpPr>
        <p:grpSpPr>
          <a:xfrm rot="5931507">
            <a:off x="3635559" y="4306244"/>
            <a:ext cx="540000" cy="108016"/>
            <a:chOff x="6395189" y="2690772"/>
            <a:chExt cx="913285" cy="108016"/>
          </a:xfrm>
        </p:grpSpPr>
        <p:sp>
          <p:nvSpPr>
            <p:cNvPr id="118" name="AutoShape 3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10800000">
              <a:off x="6395189" y="2690788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" name="AutoShap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547589" y="2690772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0" name="Gruppieren 119"/>
          <p:cNvGrpSpPr/>
          <p:nvPr/>
        </p:nvGrpSpPr>
        <p:grpSpPr>
          <a:xfrm rot="2576718">
            <a:off x="5376569" y="3798642"/>
            <a:ext cx="288000" cy="108016"/>
            <a:chOff x="6395189" y="2690772"/>
            <a:chExt cx="913285" cy="108016"/>
          </a:xfrm>
        </p:grpSpPr>
        <p:sp>
          <p:nvSpPr>
            <p:cNvPr id="121" name="AutoShape 3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6395189" y="2690788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AutoShape 3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47589" y="2690772"/>
              <a:ext cx="760885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1" name="Gruppieren 180"/>
          <p:cNvGrpSpPr/>
          <p:nvPr/>
        </p:nvGrpSpPr>
        <p:grpSpPr>
          <a:xfrm rot="1446168">
            <a:off x="6030697" y="3744062"/>
            <a:ext cx="1620000" cy="108016"/>
            <a:chOff x="2086740" y="4011469"/>
            <a:chExt cx="1620000" cy="108016"/>
          </a:xfrm>
        </p:grpSpPr>
        <p:grpSp>
          <p:nvGrpSpPr>
            <p:cNvPr id="182" name="Gruppieren 63"/>
            <p:cNvGrpSpPr/>
            <p:nvPr/>
          </p:nvGrpSpPr>
          <p:grpSpPr>
            <a:xfrm>
              <a:off x="2086740" y="4011469"/>
              <a:ext cx="1620000" cy="108016"/>
              <a:chOff x="6395189" y="2690772"/>
              <a:chExt cx="913285" cy="108016"/>
            </a:xfrm>
          </p:grpSpPr>
          <p:sp>
            <p:nvSpPr>
              <p:cNvPr id="202" name="AutoShape 3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10800000">
                <a:off x="6395189" y="2690788"/>
                <a:ext cx="760885" cy="108000"/>
              </a:xfrm>
              <a:prstGeom prst="chevron">
                <a:avLst>
                  <a:gd name="adj" fmla="val 44158"/>
                </a:avLst>
              </a:prstGeom>
              <a:solidFill>
                <a:srgbClr val="7C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3" name="AutoShape 3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547589" y="2690772"/>
                <a:ext cx="760885" cy="108000"/>
              </a:xfrm>
              <a:prstGeom prst="chevron">
                <a:avLst>
                  <a:gd name="adj" fmla="val 44158"/>
                </a:avLst>
              </a:prstGeom>
              <a:solidFill>
                <a:srgbClr val="7C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83" name="Rechteck 182"/>
            <p:cNvSpPr/>
            <p:nvPr/>
          </p:nvSpPr>
          <p:spPr>
            <a:xfrm>
              <a:off x="2209800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2358506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2284153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2432859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258156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2507212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2655918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2804624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2730271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2878977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3027683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2953330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3102036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3250742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3176389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332509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3473801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3399448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354815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04" name="Gruppieren 203"/>
          <p:cNvGrpSpPr/>
          <p:nvPr/>
        </p:nvGrpSpPr>
        <p:grpSpPr>
          <a:xfrm rot="20742228">
            <a:off x="6211979" y="2280580"/>
            <a:ext cx="1620000" cy="108016"/>
            <a:chOff x="2086740" y="4011469"/>
            <a:chExt cx="1620000" cy="108016"/>
          </a:xfrm>
        </p:grpSpPr>
        <p:grpSp>
          <p:nvGrpSpPr>
            <p:cNvPr id="205" name="Gruppieren 63"/>
            <p:cNvGrpSpPr/>
            <p:nvPr/>
          </p:nvGrpSpPr>
          <p:grpSpPr>
            <a:xfrm>
              <a:off x="2086740" y="4011469"/>
              <a:ext cx="1620000" cy="108016"/>
              <a:chOff x="6395189" y="2690772"/>
              <a:chExt cx="913285" cy="108016"/>
            </a:xfrm>
          </p:grpSpPr>
          <p:sp>
            <p:nvSpPr>
              <p:cNvPr id="225" name="AutoShape 3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10800000">
                <a:off x="6395189" y="2690788"/>
                <a:ext cx="760885" cy="108000"/>
              </a:xfrm>
              <a:prstGeom prst="chevron">
                <a:avLst>
                  <a:gd name="adj" fmla="val 44158"/>
                </a:avLst>
              </a:prstGeom>
              <a:solidFill>
                <a:srgbClr val="7C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6" name="AutoShape 3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547589" y="2690772"/>
                <a:ext cx="760885" cy="108000"/>
              </a:xfrm>
              <a:prstGeom prst="chevron">
                <a:avLst>
                  <a:gd name="adj" fmla="val 44158"/>
                </a:avLst>
              </a:prstGeom>
              <a:solidFill>
                <a:srgbClr val="7C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06" name="Rechteck 205"/>
            <p:cNvSpPr/>
            <p:nvPr/>
          </p:nvSpPr>
          <p:spPr>
            <a:xfrm>
              <a:off x="2209800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2358506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2284153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2432859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258156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2507212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2655918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2804624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2730271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2878977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3027683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2953330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3102036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3250742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3176389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332509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3473801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3399448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354815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27" name="Gruppieren 226"/>
          <p:cNvGrpSpPr/>
          <p:nvPr/>
        </p:nvGrpSpPr>
        <p:grpSpPr>
          <a:xfrm rot="525480">
            <a:off x="6238125" y="3043413"/>
            <a:ext cx="1620000" cy="108016"/>
            <a:chOff x="2086740" y="4011469"/>
            <a:chExt cx="1620000" cy="108016"/>
          </a:xfrm>
        </p:grpSpPr>
        <p:grpSp>
          <p:nvGrpSpPr>
            <p:cNvPr id="228" name="Gruppieren 63"/>
            <p:cNvGrpSpPr/>
            <p:nvPr/>
          </p:nvGrpSpPr>
          <p:grpSpPr>
            <a:xfrm>
              <a:off x="2086740" y="4011469"/>
              <a:ext cx="1620000" cy="108016"/>
              <a:chOff x="6395189" y="2690772"/>
              <a:chExt cx="913285" cy="108016"/>
            </a:xfrm>
          </p:grpSpPr>
          <p:sp>
            <p:nvSpPr>
              <p:cNvPr id="248" name="AutoShape 3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10800000">
                <a:off x="6395189" y="2690788"/>
                <a:ext cx="760885" cy="108000"/>
              </a:xfrm>
              <a:prstGeom prst="chevron">
                <a:avLst>
                  <a:gd name="adj" fmla="val 44158"/>
                </a:avLst>
              </a:prstGeom>
              <a:solidFill>
                <a:srgbClr val="7C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" name="AutoShape 3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547589" y="2690772"/>
                <a:ext cx="760885" cy="108000"/>
              </a:xfrm>
              <a:prstGeom prst="chevron">
                <a:avLst>
                  <a:gd name="adj" fmla="val 44158"/>
                </a:avLst>
              </a:prstGeom>
              <a:solidFill>
                <a:srgbClr val="7C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29" name="Rechteck 228"/>
            <p:cNvSpPr/>
            <p:nvPr/>
          </p:nvSpPr>
          <p:spPr>
            <a:xfrm>
              <a:off x="2209800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2358506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2284153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2432859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258156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2507212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2655918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2804624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2730271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2878977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3027683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2953330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3102036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3250742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3176389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332509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3473801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3399448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3548155" y="4011477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56" name="Gruppieren 255"/>
          <p:cNvGrpSpPr/>
          <p:nvPr/>
        </p:nvGrpSpPr>
        <p:grpSpPr>
          <a:xfrm rot="5400000">
            <a:off x="8261008" y="2532941"/>
            <a:ext cx="405730" cy="108000"/>
            <a:chOff x="3193935" y="4006711"/>
            <a:chExt cx="405730" cy="108000"/>
          </a:xfrm>
        </p:grpSpPr>
        <p:sp>
          <p:nvSpPr>
            <p:cNvPr id="257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0800000">
              <a:off x="3193935" y="4006711"/>
              <a:ext cx="252000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8" name="AutoShap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7665" y="4006711"/>
              <a:ext cx="252000" cy="108000"/>
            </a:xfrm>
            <a:prstGeom prst="chevron">
              <a:avLst>
                <a:gd name="adj" fmla="val 44158"/>
              </a:avLst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9" name="Rechteck 258"/>
            <p:cNvSpPr/>
            <p:nvPr/>
          </p:nvSpPr>
          <p:spPr>
            <a:xfrm>
              <a:off x="3344345" y="4006711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0" name="Rechteck 259"/>
            <p:cNvSpPr/>
            <p:nvPr/>
          </p:nvSpPr>
          <p:spPr>
            <a:xfrm>
              <a:off x="3409172" y="4006711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3480609" y="4006711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2" name="Rechteck 261"/>
            <p:cNvSpPr/>
            <p:nvPr/>
          </p:nvSpPr>
          <p:spPr>
            <a:xfrm>
              <a:off x="3280555" y="4006711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73" name="Gruppieren 272"/>
          <p:cNvGrpSpPr/>
          <p:nvPr/>
        </p:nvGrpSpPr>
        <p:grpSpPr>
          <a:xfrm>
            <a:off x="6894423" y="4260850"/>
            <a:ext cx="2018001" cy="2016000"/>
            <a:chOff x="6875373" y="4127500"/>
            <a:chExt cx="2018001" cy="2016000"/>
          </a:xfrm>
        </p:grpSpPr>
        <p:sp>
          <p:nvSpPr>
            <p:cNvPr id="13355" name="Abgerundetes Rechteck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875373" y="4127500"/>
              <a:ext cx="2018001" cy="2016000"/>
            </a:xfrm>
            <a:prstGeom prst="roundRect">
              <a:avLst>
                <a:gd name="adj" fmla="val 1991"/>
              </a:avLst>
            </a:prstGeom>
            <a:solidFill>
              <a:srgbClr val="64B9E4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sp>
          <p:nvSpPr>
            <p:cNvPr id="13359" name="Textfeld 145"/>
            <p:cNvSpPr txBox="1">
              <a:spLocks noChangeArrowheads="1"/>
            </p:cNvSpPr>
            <p:nvPr/>
          </p:nvSpPr>
          <p:spPr bwMode="auto">
            <a:xfrm>
              <a:off x="7146549" y="5664896"/>
              <a:ext cx="1474607" cy="46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Systems of other </a:t>
              </a:r>
              <a:br>
                <a: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Stakeholders</a:t>
              </a:r>
            </a:p>
          </p:txBody>
        </p:sp>
        <p:grpSp>
          <p:nvGrpSpPr>
            <p:cNvPr id="269" name="Gruppieren 268"/>
            <p:cNvGrpSpPr/>
            <p:nvPr/>
          </p:nvGrpSpPr>
          <p:grpSpPr>
            <a:xfrm>
              <a:off x="6958742" y="4205752"/>
              <a:ext cx="1295581" cy="885467"/>
              <a:chOff x="7168292" y="4215277"/>
              <a:chExt cx="1295581" cy="885467"/>
            </a:xfrm>
          </p:grpSpPr>
          <p:sp>
            <p:nvSpPr>
              <p:cNvPr id="13364" name="Abgerundetes Rechteck 5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7168292" y="4215277"/>
                <a:ext cx="1295581" cy="885467"/>
              </a:xfrm>
              <a:prstGeom prst="roundRect">
                <a:avLst>
                  <a:gd name="adj" fmla="val 5537"/>
                </a:avLst>
              </a:prstGeom>
              <a:solidFill>
                <a:srgbClr val="F2F2F2"/>
              </a:solidFill>
              <a:ln w="6350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/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  <a:buClr>
                    <a:srgbClr val="E20074"/>
                  </a:buClr>
                  <a:buSzPct val="75000"/>
                </a:pPr>
                <a:endParaRPr lang="en-US" sz="1600">
                  <a:solidFill>
                    <a:srgbClr val="000000"/>
                  </a:solidFill>
                  <a:latin typeface="Tele-GroteskHal" pitchFamily="2" charset="0"/>
                  <a:cs typeface="Arial" charset="0"/>
                </a:endParaRPr>
              </a:p>
            </p:txBody>
          </p:sp>
          <p:pic>
            <p:nvPicPr>
              <p:cNvPr id="13414" name="Picture 102"/>
              <p:cNvPicPr>
                <a:picLocks noChangeAspect="1" noChangeArrowheads="1"/>
              </p:cNvPicPr>
              <p:nvPr/>
            </p:nvPicPr>
            <p:blipFill>
              <a:blip r:embed="rId59"/>
              <a:srcRect/>
              <a:stretch>
                <a:fillRect/>
              </a:stretch>
            </p:blipFill>
            <p:spPr bwMode="gray">
              <a:xfrm>
                <a:off x="7204101" y="4253992"/>
                <a:ext cx="1223963" cy="8080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/>
                <a:tailEnd/>
              </a:ln>
            </p:spPr>
          </p:pic>
        </p:grpSp>
        <p:grpSp>
          <p:nvGrpSpPr>
            <p:cNvPr id="267" name="Gruppieren 266"/>
            <p:cNvGrpSpPr/>
            <p:nvPr/>
          </p:nvGrpSpPr>
          <p:grpSpPr>
            <a:xfrm>
              <a:off x="7197088" y="4445991"/>
              <a:ext cx="1295581" cy="885467"/>
              <a:chOff x="9669282" y="5612606"/>
              <a:chExt cx="1295581" cy="885467"/>
            </a:xfrm>
          </p:grpSpPr>
          <p:sp>
            <p:nvSpPr>
              <p:cNvPr id="13362" name="Abgerundetes Rechteck 5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9669282" y="5612606"/>
                <a:ext cx="1295581" cy="885467"/>
              </a:xfrm>
              <a:prstGeom prst="roundRect">
                <a:avLst>
                  <a:gd name="adj" fmla="val 5537"/>
                </a:avLst>
              </a:prstGeom>
              <a:solidFill>
                <a:srgbClr val="F2F2F2"/>
              </a:solidFill>
              <a:ln w="6350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/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  <a:buClr>
                    <a:srgbClr val="E20074"/>
                  </a:buClr>
                  <a:buSzPct val="75000"/>
                </a:pPr>
                <a:endParaRPr lang="en-US" sz="1600">
                  <a:solidFill>
                    <a:srgbClr val="000000"/>
                  </a:solidFill>
                  <a:latin typeface="Tele-GroteskHal" pitchFamily="2" charset="0"/>
                  <a:cs typeface="Arial" charset="0"/>
                </a:endParaRPr>
              </a:p>
            </p:txBody>
          </p:sp>
          <p:pic>
            <p:nvPicPr>
              <p:cNvPr id="13413" name="Picture 101"/>
              <p:cNvPicPr>
                <a:picLocks noChangeAspect="1" noChangeArrowheads="1"/>
              </p:cNvPicPr>
              <p:nvPr/>
            </p:nvPicPr>
            <p:blipFill>
              <a:blip r:embed="rId60"/>
              <a:srcRect/>
              <a:stretch>
                <a:fillRect/>
              </a:stretch>
            </p:blipFill>
            <p:spPr bwMode="gray">
              <a:xfrm>
                <a:off x="9705091" y="5651321"/>
                <a:ext cx="1223963" cy="8080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/>
                <a:tailEnd/>
              </a:ln>
            </p:spPr>
          </p:pic>
        </p:grpSp>
        <p:grpSp>
          <p:nvGrpSpPr>
            <p:cNvPr id="265" name="Gruppieren 264"/>
            <p:cNvGrpSpPr/>
            <p:nvPr/>
          </p:nvGrpSpPr>
          <p:grpSpPr>
            <a:xfrm>
              <a:off x="7507584" y="4748213"/>
              <a:ext cx="1295581" cy="885467"/>
              <a:chOff x="9478767" y="4159648"/>
              <a:chExt cx="1295581" cy="885467"/>
            </a:xfrm>
          </p:grpSpPr>
          <p:sp>
            <p:nvSpPr>
              <p:cNvPr id="13360" name="Abgerundetes Rechteck 5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478767" y="4159648"/>
                <a:ext cx="1295581" cy="885467"/>
              </a:xfrm>
              <a:prstGeom prst="roundRect">
                <a:avLst>
                  <a:gd name="adj" fmla="val 5537"/>
                </a:avLst>
              </a:prstGeom>
              <a:solidFill>
                <a:srgbClr val="F2F2F2"/>
              </a:solidFill>
              <a:ln w="6350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/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  <a:buClr>
                    <a:srgbClr val="E20074"/>
                  </a:buClr>
                  <a:buSzPct val="75000"/>
                </a:pPr>
                <a:endParaRPr lang="en-US" sz="1600">
                  <a:solidFill>
                    <a:srgbClr val="000000"/>
                  </a:solidFill>
                  <a:latin typeface="Tele-GroteskHal" pitchFamily="2" charset="0"/>
                  <a:cs typeface="Arial" charset="0"/>
                </a:endParaRPr>
              </a:p>
            </p:txBody>
          </p:sp>
          <p:pic>
            <p:nvPicPr>
              <p:cNvPr id="13412" name="Picture 100"/>
              <p:cNvPicPr>
                <a:picLocks noChangeAspect="1" noChangeArrowheads="1"/>
              </p:cNvPicPr>
              <p:nvPr/>
            </p:nvPicPr>
            <p:blipFill>
              <a:blip r:embed="rId61"/>
              <a:srcRect/>
              <a:stretch>
                <a:fillRect/>
              </a:stretch>
            </p:blipFill>
            <p:spPr bwMode="gray">
              <a:xfrm>
                <a:off x="9514576" y="4198363"/>
                <a:ext cx="1223963" cy="8080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/>
                <a:tailEnd/>
              </a:ln>
            </p:spPr>
          </p:pic>
        </p:grpSp>
      </p:grpSp>
      <p:grpSp>
        <p:nvGrpSpPr>
          <p:cNvPr id="274" name="Gruppieren 273"/>
          <p:cNvGrpSpPr/>
          <p:nvPr/>
        </p:nvGrpSpPr>
        <p:grpSpPr>
          <a:xfrm>
            <a:off x="8119375" y="1591181"/>
            <a:ext cx="684000" cy="684000"/>
            <a:chOff x="8182275" y="1611168"/>
            <a:chExt cx="684000" cy="684000"/>
          </a:xfrm>
        </p:grpSpPr>
        <p:sp>
          <p:nvSpPr>
            <p:cNvPr id="271" name="Abgerundetes Rechteck 5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8182275" y="1611168"/>
              <a:ext cx="684000" cy="684000"/>
            </a:xfrm>
            <a:prstGeom prst="roundRect">
              <a:avLst>
                <a:gd name="adj" fmla="val 5537"/>
              </a:avLst>
            </a:prstGeom>
            <a:solidFill>
              <a:srgbClr val="F2F2F2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3398" name="Picture 2" descr="C:\Data\Reinecke\Work\0_BizWeb\Aquarius\Meetings\Workshop_111213\Container.jpg"/>
            <p:cNvPicPr>
              <a:picLocks noChangeAspect="1" noChangeArrowheads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8218275" y="1647132"/>
              <a:ext cx="612000" cy="61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5" name="Abgerundetes Rechteck 70"/>
          <p:cNvSpPr>
            <a:spLocks noChangeArrowheads="1"/>
          </p:cNvSpPr>
          <p:nvPr/>
        </p:nvSpPr>
        <p:spPr bwMode="auto">
          <a:xfrm>
            <a:off x="2555046" y="4798856"/>
            <a:ext cx="3071264" cy="335935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Telematic Front-End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3544A6-CCD7-43FF-8B3A-0160FCEDD2C8}" type="datetime1">
              <a:rPr lang="en-US"/>
              <a:pPr/>
              <a:t>5/2/2013</a:t>
            </a:fld>
            <a:endParaRPr lang="en-US"/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– strictly confidential, confidential, internal, public –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F5312A-03F2-4B66-9FF2-5819F93F500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4341" name="Picture 1093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02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eleGrotesk Headline Ultra" pitchFamily="2" charset="0"/>
              </a:rPr>
              <a:t>VISION: INTERMODAL TRAFFIC MANAGEMENT </a:t>
            </a:r>
            <a:br>
              <a:rPr lang="en-US" smtClean="0">
                <a:cs typeface="TeleGrotesk Headline Ultra" pitchFamily="2" charset="0"/>
              </a:rPr>
            </a:br>
            <a:endParaRPr lang="en-US" smtClean="0">
              <a:latin typeface="Tele-GroteskNor" pitchFamily="2" charset="0"/>
              <a:cs typeface="TeleGrotesk Headline Ultra" pitchFamily="2" charset="0"/>
            </a:endParaRPr>
          </a:p>
        </p:txBody>
      </p:sp>
      <p:pic>
        <p:nvPicPr>
          <p:cNvPr id="14343" name="Picture 2" descr="D:\1 - Daten\1 - Land HH\03 - Akquise und Projekte\HPA\20110704_SMART PORT LOGICTICS\20110701_F und E Phase AQUARIUS bis 09.2012\20120809_MarCom\10-Pager und Newsletter\Material Newsletter\T Systems_AchimMulthaupt-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feld 15"/>
          <p:cNvSpPr txBox="1">
            <a:spLocks noChangeArrowheads="1"/>
          </p:cNvSpPr>
          <p:nvPr/>
        </p:nvSpPr>
        <p:spPr bwMode="auto">
          <a:xfrm>
            <a:off x="0" y="2854325"/>
            <a:ext cx="9144000" cy="2924175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2400" b="1" kern="0">
                <a:solidFill>
                  <a:srgbClr val="000000"/>
                </a:solidFill>
                <a:latin typeface="Arial" charset="0"/>
                <a:cs typeface="Arial" charset="0"/>
              </a:rPr>
              <a:t>Once the </a:t>
            </a:r>
            <a:r>
              <a:rPr lang="en-US" sz="4400" b="1" kern="0">
                <a:solidFill>
                  <a:srgbClr val="427BAB"/>
                </a:solidFill>
                <a:latin typeface="Arial" charset="0"/>
                <a:cs typeface="Arial" charset="0"/>
              </a:rPr>
              <a:t>information</a:t>
            </a:r>
            <a:r>
              <a:rPr lang="en-US" sz="4400" b="1" ker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kern="0">
                <a:solidFill>
                  <a:srgbClr val="000000"/>
                </a:solidFill>
                <a:latin typeface="Arial" charset="0"/>
                <a:cs typeface="Arial" charset="0"/>
              </a:rPr>
              <a:t>of the three transport modes </a:t>
            </a:r>
            <a:r>
              <a:rPr lang="en-US" sz="2400" b="1" kern="0">
                <a:solidFill>
                  <a:srgbClr val="000000"/>
                </a:solidFill>
                <a:latin typeface="Arial" charset="0"/>
                <a:cs typeface="Arial" charset="0"/>
              </a:rPr>
              <a:t> are </a:t>
            </a:r>
            <a:r>
              <a:rPr lang="en-US" sz="3600" b="1" kern="0">
                <a:solidFill>
                  <a:srgbClr val="427BAB"/>
                </a:solidFill>
                <a:latin typeface="Arial" charset="0"/>
                <a:cs typeface="Arial" charset="0"/>
              </a:rPr>
              <a:t>united </a:t>
            </a:r>
            <a:r>
              <a:rPr lang="en-US" sz="2400" b="1" kern="0">
                <a:solidFill>
                  <a:srgbClr val="000000"/>
                </a:solidFill>
                <a:latin typeface="Arial" charset="0"/>
                <a:cs typeface="Arial" charset="0"/>
              </a:rPr>
              <a:t>in  one system, […] the Port of Hamburg could take </a:t>
            </a:r>
            <a:r>
              <a:rPr lang="en-US" sz="3600" b="1" kern="0">
                <a:solidFill>
                  <a:srgbClr val="427BAB"/>
                </a:solidFill>
                <a:latin typeface="Arial" charset="0"/>
                <a:cs typeface="Arial" charset="0"/>
              </a:rPr>
              <a:t> a leadership</a:t>
            </a:r>
            <a:r>
              <a:rPr lang="en-US" sz="4000" b="1" kern="0">
                <a:solidFill>
                  <a:srgbClr val="427BAB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kern="0">
                <a:solidFill>
                  <a:srgbClr val="000000"/>
                </a:solidFill>
                <a:latin typeface="Arial" charset="0"/>
                <a:cs typeface="Arial" charset="0"/>
              </a:rPr>
              <a:t>over other competitors in </a:t>
            </a:r>
            <a:r>
              <a:rPr lang="en-US" sz="3200" b="1" kern="0">
                <a:solidFill>
                  <a:srgbClr val="000000"/>
                </a:solidFill>
                <a:latin typeface="Arial" charset="0"/>
                <a:cs typeface="Arial" charset="0"/>
              </a:rPr>
              <a:t>IT-supported business processes </a:t>
            </a:r>
            <a:r>
              <a:rPr lang="en-US" sz="2400" b="1" kern="0">
                <a:solidFill>
                  <a:srgbClr val="000000"/>
                </a:solidFill>
                <a:latin typeface="Arial" charset="0"/>
                <a:cs typeface="Arial" charset="0"/>
              </a:rPr>
              <a:t>in port industry</a:t>
            </a:r>
            <a:r>
              <a:rPr lang="en-US" sz="3200" b="1" kern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093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02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smtClean="0">
                <a:cs typeface="TeleGrotesk Headline Ultra" pitchFamily="2" charset="0"/>
              </a:rPr>
              <a:t>INFRASTRUCTURE AND SERVICE PROVIDERS FEED THE SYSTEM WITH UP-TO-DATE INFORMATION AND ENABLE USERS TO MAKE SMART DECISIONS</a:t>
            </a:r>
            <a:r>
              <a:rPr lang="en-US" smtClean="0">
                <a:cs typeface="TeleGrotesk Headline Ultra" pitchFamily="2" charset="0"/>
              </a:rPr>
              <a:t> </a:t>
            </a:r>
            <a:br>
              <a:rPr lang="en-US" smtClean="0">
                <a:cs typeface="TeleGrotesk Headline Ultra" pitchFamily="2" charset="0"/>
              </a:rPr>
            </a:br>
            <a:endParaRPr lang="en-US" smtClean="0">
              <a:latin typeface="Tele-GroteskNor" pitchFamily="2" charset="0"/>
              <a:cs typeface="TeleGrotesk Headline Ultra" pitchFamily="2" charset="0"/>
            </a:endParaRPr>
          </a:p>
        </p:txBody>
      </p:sp>
      <p:grpSp>
        <p:nvGrpSpPr>
          <p:cNvPr id="15367" name="Gruppieren 30"/>
          <p:cNvGrpSpPr>
            <a:grpSpLocks/>
          </p:cNvGrpSpPr>
          <p:nvPr/>
        </p:nvGrpSpPr>
        <p:grpSpPr bwMode="auto">
          <a:xfrm>
            <a:off x="4432300" y="2070100"/>
            <a:ext cx="2970213" cy="2522538"/>
            <a:chOff x="4537075" y="1812925"/>
            <a:chExt cx="2970213" cy="2522538"/>
          </a:xfrm>
        </p:grpSpPr>
        <p:sp>
          <p:nvSpPr>
            <p:cNvPr id="15386" name="Abgerundetes Rechteck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4537075" y="1812925"/>
              <a:ext cx="2970213" cy="2522538"/>
            </a:xfrm>
            <a:prstGeom prst="roundRect">
              <a:avLst>
                <a:gd name="adj" fmla="val 3176"/>
              </a:avLst>
            </a:prstGeom>
            <a:solidFill>
              <a:srgbClr val="3C729E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5387" name="Picture 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09907" y="1884361"/>
              <a:ext cx="2824550" cy="2379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8" name="Gruppieren 27"/>
          <p:cNvGrpSpPr>
            <a:grpSpLocks/>
          </p:cNvGrpSpPr>
          <p:nvPr/>
        </p:nvGrpSpPr>
        <p:grpSpPr bwMode="auto">
          <a:xfrm>
            <a:off x="466725" y="1768475"/>
            <a:ext cx="3217863" cy="1712913"/>
            <a:chOff x="466725" y="1892300"/>
            <a:chExt cx="3217863" cy="1712913"/>
          </a:xfrm>
        </p:grpSpPr>
        <p:sp>
          <p:nvSpPr>
            <p:cNvPr id="15384" name="Abgerundetes Rechteck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66725" y="1892300"/>
              <a:ext cx="3217863" cy="1712913"/>
            </a:xfrm>
            <a:prstGeom prst="roundRect">
              <a:avLst>
                <a:gd name="adj" fmla="val 4662"/>
              </a:avLst>
            </a:prstGeom>
            <a:solidFill>
              <a:srgbClr val="427BAB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5385" name="Picture 1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38334" y="1964967"/>
              <a:ext cx="3074646" cy="1567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9" name="Gruppieren 28"/>
          <p:cNvGrpSpPr>
            <a:grpSpLocks/>
          </p:cNvGrpSpPr>
          <p:nvPr/>
        </p:nvGrpSpPr>
        <p:grpSpPr bwMode="auto">
          <a:xfrm>
            <a:off x="274638" y="3267075"/>
            <a:ext cx="2606675" cy="1735138"/>
            <a:chOff x="274638" y="3390900"/>
            <a:chExt cx="2606675" cy="1735138"/>
          </a:xfrm>
        </p:grpSpPr>
        <p:sp>
          <p:nvSpPr>
            <p:cNvPr id="15382" name="Abgerundetes Rechteck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74638" y="3390900"/>
              <a:ext cx="2606675" cy="1735138"/>
            </a:xfrm>
            <a:prstGeom prst="roundRect">
              <a:avLst>
                <a:gd name="adj" fmla="val 4662"/>
              </a:avLst>
            </a:prstGeom>
            <a:solidFill>
              <a:srgbClr val="3C729E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5383" name="Picture 9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7099" y="3462391"/>
              <a:ext cx="2461754" cy="159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0" name="Gruppieren 29"/>
          <p:cNvGrpSpPr>
            <a:grpSpLocks/>
          </p:cNvGrpSpPr>
          <p:nvPr/>
        </p:nvGrpSpPr>
        <p:grpSpPr bwMode="auto">
          <a:xfrm>
            <a:off x="5799138" y="3844925"/>
            <a:ext cx="3041650" cy="2371725"/>
            <a:chOff x="5837238" y="3949700"/>
            <a:chExt cx="3041650" cy="2371725"/>
          </a:xfrm>
        </p:grpSpPr>
        <p:sp>
          <p:nvSpPr>
            <p:cNvPr id="15375" name="Abgerundetes Rechteck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837238" y="3949700"/>
              <a:ext cx="3041650" cy="2371725"/>
            </a:xfrm>
            <a:prstGeom prst="roundRect">
              <a:avLst>
                <a:gd name="adj" fmla="val 4662"/>
              </a:avLst>
            </a:prstGeom>
            <a:solidFill>
              <a:srgbClr val="3C729E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grpSp>
          <p:nvGrpSpPr>
            <p:cNvPr id="15376" name="Group 10"/>
            <p:cNvGrpSpPr>
              <a:grpSpLocks/>
            </p:cNvGrpSpPr>
            <p:nvPr/>
          </p:nvGrpSpPr>
          <p:grpSpPr bwMode="auto">
            <a:xfrm>
              <a:off x="5908589" y="4021455"/>
              <a:ext cx="2898949" cy="2228216"/>
              <a:chOff x="4791075" y="2271713"/>
              <a:chExt cx="4216400" cy="3452812"/>
            </a:xfrm>
          </p:grpSpPr>
          <p:pic>
            <p:nvPicPr>
              <p:cNvPr id="15377" name="Picture 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791075" y="2271713"/>
                <a:ext cx="4216400" cy="3452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Ellipse 5"/>
              <p:cNvSpPr>
                <a:spLocks noChangeAspect="1"/>
              </p:cNvSpPr>
              <p:nvPr/>
            </p:nvSpPr>
            <p:spPr>
              <a:xfrm>
                <a:off x="5095982" y="3496286"/>
                <a:ext cx="1099061" cy="1057786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e-DE" sz="800" b="1" dirty="0" err="1">
                    <a:solidFill>
                      <a:srgbClr val="FFFFFF"/>
                    </a:solidFill>
                  </a:rPr>
                  <a:t>geofence</a:t>
                </a:r>
                <a:r>
                  <a:rPr lang="de-DE" sz="800" b="1" dirty="0">
                    <a:solidFill>
                      <a:srgbClr val="FFFFFF"/>
                    </a:solidFill>
                  </a:rPr>
                  <a:t> M</a:t>
                </a:r>
              </a:p>
            </p:txBody>
          </p:sp>
          <p:sp>
            <p:nvSpPr>
              <p:cNvPr id="22" name="Ellipse 6"/>
              <p:cNvSpPr>
                <a:spLocks noChangeAspect="1"/>
              </p:cNvSpPr>
              <p:nvPr/>
            </p:nvSpPr>
            <p:spPr>
              <a:xfrm>
                <a:off x="5733253" y="4000578"/>
                <a:ext cx="1099061" cy="105778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8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e-DE" sz="800" b="1" dirty="0" err="1">
                    <a:solidFill>
                      <a:srgbClr val="FFFFFF"/>
                    </a:solidFill>
                  </a:rPr>
                  <a:t>geofence</a:t>
                </a:r>
                <a:r>
                  <a:rPr lang="de-DE" sz="800" b="1" dirty="0">
                    <a:solidFill>
                      <a:srgbClr val="FFFFFF"/>
                    </a:solidFill>
                  </a:rPr>
                  <a:t> N</a:t>
                </a:r>
              </a:p>
            </p:txBody>
          </p:sp>
          <p:sp>
            <p:nvSpPr>
              <p:cNvPr id="23" name="Ellipse 7"/>
              <p:cNvSpPr>
                <a:spLocks noChangeAspect="1"/>
              </p:cNvSpPr>
              <p:nvPr/>
            </p:nvSpPr>
            <p:spPr>
              <a:xfrm>
                <a:off x="6982397" y="4189996"/>
                <a:ext cx="1099061" cy="105778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e-DE" sz="800" b="1" dirty="0" err="1">
                    <a:solidFill>
                      <a:srgbClr val="FFFFFF"/>
                    </a:solidFill>
                  </a:rPr>
                  <a:t>geofence</a:t>
                </a:r>
                <a:r>
                  <a:rPr lang="de-DE" sz="800" b="1" dirty="0">
                    <a:solidFill>
                      <a:srgbClr val="FFFFFF"/>
                    </a:solidFill>
                  </a:rPr>
                  <a:t> O</a:t>
                </a:r>
              </a:p>
            </p:txBody>
          </p:sp>
          <p:sp>
            <p:nvSpPr>
              <p:cNvPr id="24" name="Ellipse 8"/>
              <p:cNvSpPr>
                <a:spLocks noChangeAspect="1"/>
              </p:cNvSpPr>
              <p:nvPr/>
            </p:nvSpPr>
            <p:spPr>
              <a:xfrm>
                <a:off x="7305650" y="3343768"/>
                <a:ext cx="1099061" cy="1057786"/>
              </a:xfrm>
              <a:prstGeom prst="ellipse">
                <a:avLst/>
              </a:prstGeom>
              <a:solidFill>
                <a:srgbClr val="CCFF99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e-DE" sz="800" b="1" dirty="0" err="1">
                    <a:solidFill>
                      <a:srgbClr val="FFFFFF"/>
                    </a:solidFill>
                  </a:rPr>
                  <a:t>geofence</a:t>
                </a:r>
                <a:r>
                  <a:rPr lang="de-DE" sz="800" b="1" dirty="0">
                    <a:solidFill>
                      <a:srgbClr val="FFFFFF"/>
                    </a:solidFill>
                  </a:rPr>
                  <a:t> P</a:t>
                </a:r>
              </a:p>
            </p:txBody>
          </p:sp>
        </p:grpSp>
      </p:grpSp>
      <p:grpSp>
        <p:nvGrpSpPr>
          <p:cNvPr id="15371" name="Gruppieren 35"/>
          <p:cNvGrpSpPr>
            <a:grpSpLocks/>
          </p:cNvGrpSpPr>
          <p:nvPr/>
        </p:nvGrpSpPr>
        <p:grpSpPr bwMode="auto">
          <a:xfrm>
            <a:off x="7599363" y="2590800"/>
            <a:ext cx="1079500" cy="904875"/>
            <a:chOff x="7637463" y="2637810"/>
            <a:chExt cx="1079500" cy="904262"/>
          </a:xfrm>
        </p:grpSpPr>
        <p:sp>
          <p:nvSpPr>
            <p:cNvPr id="15373" name="AutoShape 3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37463" y="2637810"/>
              <a:ext cx="1079500" cy="360362"/>
            </a:xfrm>
            <a:prstGeom prst="chevron">
              <a:avLst>
                <a:gd name="adj" fmla="val 38333"/>
              </a:avLst>
            </a:prstGeom>
            <a:solidFill>
              <a:srgbClr val="3C72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4" name="AutoShape 3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8086782" y="2911891"/>
              <a:ext cx="900000" cy="360362"/>
            </a:xfrm>
            <a:prstGeom prst="homePlate">
              <a:avLst>
                <a:gd name="adj" fmla="val 53893"/>
              </a:avLst>
            </a:prstGeom>
            <a:solidFill>
              <a:srgbClr val="3C729E"/>
            </a:solidFill>
            <a:ln w="9525">
              <a:noFill/>
              <a:miter lim="800000"/>
              <a:headEnd/>
              <a:tailEnd/>
            </a:ln>
          </p:spPr>
          <p:txBody>
            <a:bodyPr wrap="none" lIns="144000" rIns="144000" anchor="ctr"/>
            <a:lstStyle/>
            <a:p>
              <a:pPr defTabSz="914400">
                <a:lnSpc>
                  <a:spcPct val="90000"/>
                </a:lnSpc>
                <a:buClrTx/>
                <a:buFontTx/>
                <a:buNone/>
              </a:pPr>
              <a:endParaRPr lang="en-US" sz="1400">
                <a:cs typeface="Arial" charset="0"/>
              </a:endParaRPr>
            </a:p>
          </p:txBody>
        </p:sp>
      </p:grpSp>
      <p:sp>
        <p:nvSpPr>
          <p:cNvPr id="15372" name="AutoShape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44838" y="3730625"/>
            <a:ext cx="1079500" cy="360363"/>
          </a:xfrm>
          <a:prstGeom prst="chevron">
            <a:avLst>
              <a:gd name="adj" fmla="val 38332"/>
            </a:avLst>
          </a:prstGeom>
          <a:solidFill>
            <a:srgbClr val="3C72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04025" y="6357938"/>
            <a:ext cx="18002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2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357938"/>
            <a:ext cx="4102100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0" y="6357938"/>
            <a:ext cx="2889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093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02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TeleGrotesk Headline Ultra" pitchFamily="2" charset="0"/>
              </a:rPr>
              <a:t>INFRASTRUCTURE USERS GET PERSONALIZED SET OF RELEVANT TRAFFIC &amp; INFRASTRUCTURE INFORMATION RIGHT IN TIME TO OPTIMIZE THEIR BUSINESS</a:t>
            </a:r>
            <a:r>
              <a:rPr lang="en-US" dirty="0" smtClean="0">
                <a:cs typeface="TeleGrotesk Headline Ultra" pitchFamily="2" charset="0"/>
              </a:rPr>
              <a:t> </a:t>
            </a:r>
            <a:br>
              <a:rPr lang="en-US" dirty="0" smtClean="0">
                <a:cs typeface="TeleGrotesk Headline Ultra" pitchFamily="2" charset="0"/>
              </a:rPr>
            </a:br>
            <a:endParaRPr lang="en-US" dirty="0" smtClean="0">
              <a:latin typeface="Tele-GroteskNor" pitchFamily="2" charset="0"/>
              <a:cs typeface="TeleGrotesk Headline Ultra" pitchFamily="2" charset="0"/>
            </a:endParaRPr>
          </a:p>
        </p:txBody>
      </p:sp>
      <p:grpSp>
        <p:nvGrpSpPr>
          <p:cNvPr id="16391" name="Gruppieren 17"/>
          <p:cNvGrpSpPr>
            <a:grpSpLocks/>
          </p:cNvGrpSpPr>
          <p:nvPr/>
        </p:nvGrpSpPr>
        <p:grpSpPr bwMode="auto">
          <a:xfrm>
            <a:off x="371475" y="2492375"/>
            <a:ext cx="4373563" cy="3384550"/>
            <a:chOff x="371475" y="2635250"/>
            <a:chExt cx="4373563" cy="3384550"/>
          </a:xfrm>
        </p:grpSpPr>
        <p:sp>
          <p:nvSpPr>
            <p:cNvPr id="16398" name="Abgerundetes Rechteck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71475" y="2635250"/>
              <a:ext cx="4373563" cy="3384550"/>
            </a:xfrm>
            <a:prstGeom prst="roundRect">
              <a:avLst>
                <a:gd name="adj" fmla="val 2153"/>
              </a:avLst>
            </a:prstGeom>
            <a:solidFill>
              <a:srgbClr val="3C729E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6399" name="Picture 2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4420" y="2707262"/>
              <a:ext cx="4227675" cy="324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2" name="Gruppieren 16"/>
          <p:cNvGrpSpPr>
            <a:grpSpLocks/>
          </p:cNvGrpSpPr>
          <p:nvPr/>
        </p:nvGrpSpPr>
        <p:grpSpPr bwMode="auto">
          <a:xfrm>
            <a:off x="4360863" y="1952625"/>
            <a:ext cx="3203575" cy="2390775"/>
            <a:chOff x="4360863" y="2095500"/>
            <a:chExt cx="3203575" cy="2390775"/>
          </a:xfrm>
        </p:grpSpPr>
        <p:sp>
          <p:nvSpPr>
            <p:cNvPr id="16396" name="Abgerundetes Rechteck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360863" y="2095500"/>
              <a:ext cx="3203575" cy="2390775"/>
            </a:xfrm>
            <a:prstGeom prst="roundRect">
              <a:avLst>
                <a:gd name="adj" fmla="val 3403"/>
              </a:avLst>
            </a:prstGeom>
            <a:solidFill>
              <a:srgbClr val="3C729E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6397" name="Picture 2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32853" y="2167870"/>
              <a:ext cx="3059594" cy="224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3" name="Gruppieren 15"/>
          <p:cNvGrpSpPr>
            <a:grpSpLocks/>
          </p:cNvGrpSpPr>
          <p:nvPr/>
        </p:nvGrpSpPr>
        <p:grpSpPr bwMode="auto">
          <a:xfrm>
            <a:off x="5816600" y="4081463"/>
            <a:ext cx="2868613" cy="1474787"/>
            <a:chOff x="5816600" y="4224338"/>
            <a:chExt cx="2868613" cy="1474787"/>
          </a:xfrm>
        </p:grpSpPr>
        <p:sp>
          <p:nvSpPr>
            <p:cNvPr id="16394" name="Abgerundetes Rechteck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816600" y="4224338"/>
              <a:ext cx="2868613" cy="1474787"/>
            </a:xfrm>
            <a:prstGeom prst="roundRect">
              <a:avLst>
                <a:gd name="adj" fmla="val 4662"/>
              </a:avLst>
            </a:prstGeom>
            <a:solidFill>
              <a:srgbClr val="3C729E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6395" name="Picture 2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888838" y="4296279"/>
              <a:ext cx="2724137" cy="1330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04025" y="6357938"/>
            <a:ext cx="18002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357938"/>
            <a:ext cx="4102100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0" y="6357938"/>
            <a:ext cx="2889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093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02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smtClean="0">
                <a:cs typeface="TeleGrotesk Headline Ultra" pitchFamily="2" charset="0"/>
              </a:rPr>
              <a:t>FLOATING CAR DATA FROM FREIGHT FORWARDERS PROVIDE A VALUABLE INPUT TO INFRASTRUCTURE ASSESSMENT AND OPTIMIZATION</a:t>
            </a:r>
            <a:br>
              <a:rPr smtClean="0">
                <a:cs typeface="TeleGrotesk Headline Ultra" pitchFamily="2" charset="0"/>
              </a:rPr>
            </a:br>
            <a:r>
              <a:rPr lang="en-US" smtClean="0">
                <a:cs typeface="TeleGrotesk Headline Ultra" pitchFamily="2" charset="0"/>
              </a:rPr>
              <a:t/>
            </a:r>
            <a:br>
              <a:rPr lang="en-US" smtClean="0">
                <a:cs typeface="TeleGrotesk Headline Ultra" pitchFamily="2" charset="0"/>
              </a:rPr>
            </a:br>
            <a:endParaRPr lang="en-US" smtClean="0">
              <a:latin typeface="Tele-GroteskNor" pitchFamily="2" charset="0"/>
              <a:cs typeface="TeleGrotesk Headline Ultra" pitchFamily="2" charset="0"/>
            </a:endParaRPr>
          </a:p>
        </p:txBody>
      </p:sp>
      <p:pic>
        <p:nvPicPr>
          <p:cNvPr id="17415" name="Picture 4" descr="http://www.fraujansen.de/bilder/preview/agenturprofil/hpa_log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163" y="5472113"/>
            <a:ext cx="10906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Gruppieren 15"/>
          <p:cNvGrpSpPr>
            <a:grpSpLocks/>
          </p:cNvGrpSpPr>
          <p:nvPr/>
        </p:nvGrpSpPr>
        <p:grpSpPr bwMode="auto">
          <a:xfrm>
            <a:off x="195263" y="1647825"/>
            <a:ext cx="5849937" cy="3671888"/>
            <a:chOff x="195263" y="1695450"/>
            <a:chExt cx="5849937" cy="3671888"/>
          </a:xfrm>
        </p:grpSpPr>
        <p:sp>
          <p:nvSpPr>
            <p:cNvPr id="17423" name="Abgerundetes Rechteck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95263" y="1695450"/>
              <a:ext cx="5849937" cy="3671888"/>
            </a:xfrm>
            <a:prstGeom prst="roundRect">
              <a:avLst>
                <a:gd name="adj" fmla="val 1792"/>
              </a:avLst>
            </a:prstGeom>
            <a:solidFill>
              <a:srgbClr val="3C729E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7424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6731" y="1766942"/>
              <a:ext cx="5707002" cy="352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7" name="Gruppieren 14"/>
          <p:cNvGrpSpPr>
            <a:grpSpLocks/>
          </p:cNvGrpSpPr>
          <p:nvPr/>
        </p:nvGrpSpPr>
        <p:grpSpPr bwMode="auto">
          <a:xfrm>
            <a:off x="4757738" y="2857500"/>
            <a:ext cx="4078287" cy="3448050"/>
            <a:chOff x="4757738" y="2790825"/>
            <a:chExt cx="4078287" cy="3448050"/>
          </a:xfrm>
        </p:grpSpPr>
        <p:sp>
          <p:nvSpPr>
            <p:cNvPr id="17421" name="Abgerundetes Rechteck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4757738" y="2790825"/>
              <a:ext cx="4078287" cy="3448050"/>
            </a:xfrm>
            <a:prstGeom prst="roundRect">
              <a:avLst>
                <a:gd name="adj" fmla="val 1931"/>
              </a:avLst>
            </a:prstGeom>
            <a:solidFill>
              <a:srgbClr val="3C729E"/>
            </a:solidFill>
            <a:ln w="6350" algn="ctr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rgbClr val="E20074"/>
                </a:buClr>
                <a:buSzPct val="75000"/>
              </a:pPr>
              <a:endParaRPr lang="en-US" sz="1600">
                <a:solidFill>
                  <a:srgbClr val="000000"/>
                </a:solidFill>
                <a:latin typeface="Tele-GroteskHal" pitchFamily="2" charset="0"/>
                <a:cs typeface="Arial" charset="0"/>
              </a:endParaRPr>
            </a:p>
          </p:txBody>
        </p:sp>
        <p:pic>
          <p:nvPicPr>
            <p:cNvPr id="17422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30217" y="2863688"/>
              <a:ext cx="3933330" cy="33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8" name="Gruppieren 19"/>
          <p:cNvGrpSpPr>
            <a:grpSpLocks/>
          </p:cNvGrpSpPr>
          <p:nvPr/>
        </p:nvGrpSpPr>
        <p:grpSpPr bwMode="auto">
          <a:xfrm>
            <a:off x="6540500" y="1816100"/>
            <a:ext cx="1079500" cy="900113"/>
            <a:chOff x="6540500" y="1815600"/>
            <a:chExt cx="1079500" cy="900000"/>
          </a:xfrm>
        </p:grpSpPr>
        <p:sp>
          <p:nvSpPr>
            <p:cNvPr id="17419" name="AutoShape 3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40500" y="1820863"/>
              <a:ext cx="1079500" cy="360362"/>
            </a:xfrm>
            <a:prstGeom prst="chevron">
              <a:avLst>
                <a:gd name="adj" fmla="val 38333"/>
              </a:avLst>
            </a:prstGeom>
            <a:solidFill>
              <a:srgbClr val="3C72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20" name="AutoShape 3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5400000">
              <a:off x="6989819" y="2085419"/>
              <a:ext cx="900000" cy="360362"/>
            </a:xfrm>
            <a:prstGeom prst="homePlate">
              <a:avLst>
                <a:gd name="adj" fmla="val 53893"/>
              </a:avLst>
            </a:prstGeom>
            <a:solidFill>
              <a:srgbClr val="3C729E"/>
            </a:solidFill>
            <a:ln w="9525">
              <a:noFill/>
              <a:miter lim="800000"/>
              <a:headEnd/>
              <a:tailEnd/>
            </a:ln>
          </p:spPr>
          <p:txBody>
            <a:bodyPr wrap="none" lIns="144000" rIns="144000" anchor="ctr"/>
            <a:lstStyle/>
            <a:p>
              <a:pPr defTabSz="914400">
                <a:lnSpc>
                  <a:spcPct val="90000"/>
                </a:lnSpc>
                <a:buClrTx/>
                <a:buFontTx/>
                <a:buNone/>
              </a:pPr>
              <a:endParaRPr lang="en-US" sz="1400">
                <a:cs typeface="Arial" charset="0"/>
              </a:endParaRPr>
            </a:p>
          </p:txBody>
        </p:sp>
      </p:grpSp>
      <p:sp>
        <p:nvSpPr>
          <p:cNvPr id="1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04025" y="6357938"/>
            <a:ext cx="18002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Monday, May 6, 2013</a:t>
            </a:r>
            <a:endParaRPr lang="en-US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357938"/>
            <a:ext cx="4102100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– Markus Lindemann / GCC Embedded M2M Solutions   -   public –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0" y="6357938"/>
            <a:ext cx="288925" cy="2873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797AD3-219A-4074-BF3B-C74C333E9EDD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TCON_GUIDELINES" val="FALSE"/>
  <p:tag name="THINKCELLUNDODONOTDELETE" val="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rm_hCMpk.V4ND6ZZemN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QqnB2.WE.Z0O2t9_A83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fxnBch402_90SMjRvaR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QqnB2.WE.Z0O2t9_A83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kM8v9sp0OX0C9SevYMc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ivOsztlUOxk62Ro4Jt8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bPGI7BM0SN.OfK2YrG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cX27A9JUuquuZxptGdE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DB9ueHSEeunZRkpSuhz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KMbwF3E02ZxuuXmNtRS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IxT8VuHU.LloOpn5UpR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QElPxsdEOqkdPwQwa7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_e3Zzc10yEs3j2i0FOJ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UfXXeSSEC_JbXnSB4MF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RFKifVBUycUTDq7dV1k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y_gQ2wcECZXkTCJwRl.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_HuOOzw0O3tOx3G7To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XDHxfbCk2Bjq1Ra0uOe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QqnB2.WE.Z0O2t9_A83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SBh1oNnUmNSiA3ZiwZY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Wk28YQxkOkEN4iPrsal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tur8_Na7SUiFxEt44XIlg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12nkH8_EuoRF3prPH6G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qa3k45cakkSYbiNsILe33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YKhNPvqEmxL4BtSp6Pd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8InCTo0kG856IPIb94j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cw_enx8mBkWNwfduk0Xou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wnqjuEWUCGn51fiFmlp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Jmh9q5ILP0G3Sw2SvnHR8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zkHqwE1EKJo2TcPfAsW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2V1fEj0eFdoV4v9kTn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TKnXy824EizbCn6wV.k4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wpY.fY3qQE.2b0Gv4CnPN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XkJmbIqk.E6r5XMWXJ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OyLey.E18UyAFzDbUux3u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ePVugLt0qoQVblp4Ugq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LDOvPXV0KofPogdzm1d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nJ7hqYeafU.RUmvUmb6UL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6q_tJ43d5kq.wqhUZ61DG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qfomtj3UiPESyTzybNR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pJ37LR1WmEy7wRCp0o0eJ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DZcpNPUkKAx_CBkWk_g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WGQ5HMLEK9_VOeZskjo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HUzkQZRmkKRM.hS03UT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Bdb95U_6jEq2ZbjkYJxEy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tqnF9gb02PWRuy46yh_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elg43OQUkKefrDERGI5Z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vasGn0JkWZfbN1.78_4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ec7NJnNE2JjpRjTnOgS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HiZDDU_3O0qqmv7kiUGLz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Jgcosc_PyECXDFd_wixUy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sVSTUloUG1lXZ5h3MAo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3jq9nPnzaUCyZL1evftNk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ojGqalTUOvMmlIowLP1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tOzbgqZEm59YP3heCkT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a21nUlZYpEi7.uOy4k5nK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n5Ort9u_mEabdXfTQdlTQ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oj6yE3v1vUOoxOjt9aip9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iuc6HueUKxC4PTAerzD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g0.FjenUaRFKFTBb4y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_mjOvzZkOfWxBsBmch2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OXNuRzOUSFtRFKPfcW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XNec9CQE.lu4sBAr6zk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bq8MdRfEWID4GqyIjv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IO_BqzvE2iRr9MX5uT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lnxbAye0yidQm86ZWHr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q_7YG62kK7j6GQRtDw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rm_hCMpk.V4ND6ZZem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1TUNhWBkyOtHGPROigs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MZXEdFeUGCrnOJ734kQ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F3Klk_UyH1CAoGOJx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MZXEdFeUGCrnOJ734k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F3Klk_UyH1CAoGOJx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3YlSUFEe2Gobitp6ku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QqnB2.WE.Z0O2t9_A83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Wk28YQxkOkEN4iPrsal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QqnB2.WE.Z0O2t9_A83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QqnB2.WE.Z0O2t9_A83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Ooj_HUE6FWYO8hN6FX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fxnBch402_90SMjRva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QqnB2.WE.Z0O2t9_A83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k3bDo1bcEahYaiW0BcqS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KOM_Master_DE_RC6 Kopie">
  <a:themeElements>
    <a:clrScheme name="TELEKOM_Master_DE_RC6 Kopie 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T Farben">
      <a:dk1>
        <a:srgbClr val="646464"/>
      </a:dk1>
      <a:lt1>
        <a:srgbClr val="FFFFFF"/>
      </a:lt1>
      <a:dk2>
        <a:srgbClr val="E20074"/>
      </a:dk2>
      <a:lt2>
        <a:srgbClr val="FFFFFF"/>
      </a:lt2>
      <a:accent1>
        <a:srgbClr val="427BAB"/>
      </a:accent1>
      <a:accent2>
        <a:srgbClr val="FDD167"/>
      </a:accent2>
      <a:accent3>
        <a:srgbClr val="646464"/>
      </a:accent3>
      <a:accent4>
        <a:srgbClr val="64B9E4"/>
      </a:accent4>
      <a:accent5>
        <a:srgbClr val="9D9D9D"/>
      </a:accent5>
      <a:accent6>
        <a:srgbClr val="DADADA"/>
      </a:accent6>
      <a:hlink>
        <a:srgbClr val="646464"/>
      </a:hlink>
      <a:folHlink>
        <a:srgbClr val="9D9D9D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497</Words>
  <Application>Microsoft Office PowerPoint</Application>
  <PresentationFormat>Bildschirmpräsentation (4:3)</PresentationFormat>
  <Paragraphs>116</Paragraphs>
  <Slides>12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4" baseType="lpstr">
      <vt:lpstr>Arial</vt:lpstr>
      <vt:lpstr>Tele-GroteskUlt</vt:lpstr>
      <vt:lpstr>Gulim</vt:lpstr>
      <vt:lpstr>Tele-GroteskHal</vt:lpstr>
      <vt:lpstr>TeleGrotesk Headline Ultra</vt:lpstr>
      <vt:lpstr>MS PGothic</vt:lpstr>
      <vt:lpstr>Wingdings</vt:lpstr>
      <vt:lpstr>Tele-GroteskFet</vt:lpstr>
      <vt:lpstr>Tele-GroteskNor</vt:lpstr>
      <vt:lpstr>Times New Roman</vt:lpstr>
      <vt:lpstr>TELEKOM_Master_DE_RC6 Kopie</vt:lpstr>
      <vt:lpstr>think-cell Slide</vt:lpstr>
      <vt:lpstr>PowerPoint-Präsentation</vt:lpstr>
      <vt:lpstr>SMART PORT LOGISTICS        POWERED BY   </vt:lpstr>
      <vt:lpstr>PORT OF HAMBURG FACTS &amp; FIGURES</vt:lpstr>
      <vt:lpstr>HAMBURG PORT AUTHORITY - HPA PORT ROAD MANAGEMENT </vt:lpstr>
      <vt:lpstr>VISION INTERMODAL TRAFFIC MANAGEMENT  </vt:lpstr>
      <vt:lpstr>VISION: INTERMODAL TRAFFIC MANAGEMENT  </vt:lpstr>
      <vt:lpstr>INFRASTRUCTURE AND SERVICE PROVIDERS FEED THE SYSTEM WITH UP-TO-DATE INFORMATION AND ENABLE USERS TO MAKE SMART DECISIONS  </vt:lpstr>
      <vt:lpstr>INFRASTRUCTURE USERS GET PERSONALIZED SET OF RELEVANT TRAFFIC &amp; INFRASTRUCTURE INFORMATION RIGHT IN TIME TO OPTIMIZE THEIR BUSINESS  </vt:lpstr>
      <vt:lpstr>FLOATING CAR DATA FROM FREIGHT FORWARDERS PROVIDE A VALUABLE INPUT TO INFRASTRUCTURE ASSESSMENT AND OPTIMIZATION  </vt:lpstr>
      <vt:lpstr>SMART PORT LOGISTICS FIELD TRIAL PARTICIPANTS </vt:lpstr>
      <vt:lpstr>INTEGRATION &amp; ENCAPSULATION OF M2M FUNCTIONALI-TIES WITHIN DT‘S M2M INTEGRATION PLATFORM. SERVICE EXPOSURE THROUGH AN OPEN SERVICE MARKETPLACE   </vt:lpstr>
      <vt:lpstr>THANK YOU!</vt:lpstr>
    </vt:vector>
  </TitlesOfParts>
  <Company>Interbrand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SPL - Cloud Services</dc:subject>
  <dc:creator>Markus Lindemann</dc:creator>
  <cp:lastModifiedBy>Muenchner Kreis Office</cp:lastModifiedBy>
  <cp:revision>956</cp:revision>
  <cp:lastPrinted>2012-09-04T09:22:48Z</cp:lastPrinted>
  <dcterms:created xsi:type="dcterms:W3CDTF">2011-07-07T11:12:14Z</dcterms:created>
  <dcterms:modified xsi:type="dcterms:W3CDTF">2013-05-02T06:51:55Z</dcterms:modified>
  <cp:contentStatus>Freigegeben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000800bc140000000000010250600207f980073804f000</vt:lpwstr>
  </property>
</Properties>
</file>