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handoutMasterIdLst>
    <p:handoutMasterId r:id="rId14"/>
  </p:handoutMasterIdLst>
  <p:sldIdLst>
    <p:sldId id="291" r:id="rId4"/>
    <p:sldId id="305" r:id="rId5"/>
    <p:sldId id="309" r:id="rId6"/>
    <p:sldId id="310" r:id="rId7"/>
    <p:sldId id="311" r:id="rId8"/>
    <p:sldId id="312" r:id="rId9"/>
    <p:sldId id="319" r:id="rId10"/>
    <p:sldId id="317" r:id="rId11"/>
    <p:sldId id="258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290" autoAdjust="0"/>
  </p:normalViewPr>
  <p:slideViewPr>
    <p:cSldViewPr snapToGrid="0" snapToObjects="1">
      <p:cViewPr>
        <p:scale>
          <a:sx n="130" d="100"/>
          <a:sy n="130" d="100"/>
        </p:scale>
        <p:origin x="-1912" y="-2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70FB2-66EE-6448-8CC7-59734B8091E8}" type="datetimeFigureOut">
              <a:rPr lang="en-US" smtClean="0"/>
              <a:t>6/5/13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ACA27-1B14-2E4D-87A3-D8ED8EA82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354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AE853-31F9-664C-B168-74BDD9C740BA}" type="datetimeFigureOut">
              <a:rPr lang="en-US" smtClean="0"/>
              <a:t>6/5/13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324EE-FB46-A749-9E7E-8595368B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601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 lIns="90121" tIns="44269" rIns="90121" bIns="44269"/>
          <a:lstStyle/>
          <a:p>
            <a:pPr defTabSz="728663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7E06-1AEC-AE4C-8E87-B04DA87306A5}" type="datetime3">
              <a:rPr lang="en-US" smtClean="0"/>
              <a:t>6 May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6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24A3-59EC-1F43-85B5-2AC9E5C5E7CF}" type="datetime3">
              <a:rPr lang="en-US" smtClean="0"/>
              <a:t>6 May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985574A-385B-D142-B24B-6718298C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1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1798-E784-AD4E-B346-F5562889750C}" type="datetime3">
              <a:rPr lang="en-US" smtClean="0"/>
              <a:t>6 May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985574A-385B-D142-B24B-6718298C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63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21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3298"/>
            <a:ext cx="7772400" cy="1102519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934"/>
            <a:ext cx="6400800" cy="13144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686799" y="68661"/>
            <a:ext cx="3725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35534-343C-F24D-BBAD-0A3F1F9141B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6" name="Picture 5" descr="Logo_trans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24" y="4106565"/>
            <a:ext cx="2879735" cy="48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95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686799" y="68661"/>
            <a:ext cx="3725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35534-343C-F24D-BBAD-0A3F1F9141B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5" name="Picture 4" descr="Logo_trans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18" y="4692038"/>
            <a:ext cx="1665282" cy="2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15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686799" y="68661"/>
            <a:ext cx="3725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35534-343C-F24D-BBAD-0A3F1F9141B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5" name="Picture 4" descr="Logo_trans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18" y="4692038"/>
            <a:ext cx="1665282" cy="2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01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819" y="799072"/>
            <a:ext cx="4150981" cy="379555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99072"/>
            <a:ext cx="4115238" cy="379555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686799" y="68661"/>
            <a:ext cx="3725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35534-343C-F24D-BBAD-0A3F1F9141B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6" name="Picture 5" descr="Logo_trans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18" y="4692038"/>
            <a:ext cx="1665282" cy="2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02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818" y="806472"/>
            <a:ext cx="4152569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4818" y="1286294"/>
            <a:ext cx="4152570" cy="33083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806472"/>
            <a:ext cx="4118414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286294"/>
            <a:ext cx="4118412" cy="33083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686799" y="68661"/>
            <a:ext cx="3725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35534-343C-F24D-BBAD-0A3F1F9141B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8" name="Picture 7" descr="Logo_trans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18" y="4692038"/>
            <a:ext cx="1665282" cy="2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93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686799" y="68661"/>
            <a:ext cx="3725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35534-343C-F24D-BBAD-0A3F1F9141B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4" name="Picture 3" descr="Logo_trans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18" y="4692038"/>
            <a:ext cx="1665282" cy="2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46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686799" y="68661"/>
            <a:ext cx="3725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35534-343C-F24D-BBAD-0A3F1F9141B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3" name="Picture 2" descr="Logo_trans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18" y="4692038"/>
            <a:ext cx="1665282" cy="2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23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686799" y="68661"/>
            <a:ext cx="3725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35534-343C-F24D-BBAD-0A3F1F9141B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6" name="Picture 5" descr="Logo_trans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18" y="4692038"/>
            <a:ext cx="1665282" cy="2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3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0A4D-0267-0B47-8B28-CD8DBAED3078}" type="datetime3">
              <a:rPr lang="en-US" smtClean="0"/>
              <a:t>6 May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985574A-385B-D142-B24B-6718298C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51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686799" y="68661"/>
            <a:ext cx="3725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35534-343C-F24D-BBAD-0A3F1F9141B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6" name="Picture 5" descr="Logo_trans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18" y="4692038"/>
            <a:ext cx="1665282" cy="2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72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686799" y="68661"/>
            <a:ext cx="3725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35534-343C-F24D-BBAD-0A3F1F9141B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5" name="Picture 4" descr="Logo_trans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18" y="4692038"/>
            <a:ext cx="1665282" cy="2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5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686799" y="68661"/>
            <a:ext cx="3725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35534-343C-F24D-BBAD-0A3F1F9141B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5" name="Picture 4" descr="Logo_trans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18" y="4692038"/>
            <a:ext cx="1665282" cy="2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32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6455040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031597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de-DE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42846" y="4940634"/>
            <a:ext cx="6044766" cy="97023"/>
          </a:xfrm>
          <a:prstGeom prst="rect">
            <a:avLst/>
          </a:prstGeom>
          <a:ln/>
        </p:spPr>
        <p:txBody>
          <a:bodyPr lIns="72567" tIns="36283" rIns="72567" bIns="36283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28B4CF"/>
                </a:solidFill>
                <a:latin typeface="Arial" charset="0"/>
                <a:cs typeface="Arial" charset="0"/>
              </a:rPr>
              <a:t>Wolfgang Nagel, Volker Held, April 2011</a:t>
            </a:r>
            <a:endParaRPr lang="en-US" dirty="0">
              <a:solidFill>
                <a:srgbClr val="28B4C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7031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2720-3B49-114A-8C3F-87ED4526A2CF}" type="datetime3">
              <a:rPr lang="en-US" smtClean="0"/>
              <a:t>6 May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985574A-385B-D142-B24B-6718298C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7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C15F-272B-6C4C-837C-AA05DBD67351}" type="datetime3">
              <a:rPr lang="en-US" smtClean="0"/>
              <a:t>6 May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985574A-385B-D142-B24B-6718298C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3054-DB93-574B-8475-800E04093DA5}" type="datetime3">
              <a:rPr lang="en-US" smtClean="0"/>
              <a:t>6 May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Presentation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985574A-385B-D142-B24B-6718298C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2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BFC5-832D-1542-8AC9-277F2317EFB9}" type="datetime3">
              <a:rPr lang="en-US" smtClean="0"/>
              <a:t>6 May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Presentation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985574A-385B-D142-B24B-6718298C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5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87BF-4396-0540-AEB8-209E0399D8A7}" type="datetime3">
              <a:rPr lang="en-US" smtClean="0"/>
              <a:t>6 May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Presentation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985574A-385B-D142-B24B-6718298C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9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4EE3-DE54-8F4F-8A5E-6C909552E806}" type="datetime3">
              <a:rPr lang="en-US" smtClean="0"/>
              <a:t>6 May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985574A-385B-D142-B24B-6718298C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4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B2AD-B17B-F542-AEE0-FA590C588A55}" type="datetime3">
              <a:rPr lang="en-US" smtClean="0"/>
              <a:t>6 May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985574A-385B-D142-B24B-6718298C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1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theme" Target="../theme/theme3.xm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DE904-3E08-3345-8D11-A9B6421113FD}" type="datetime3">
              <a:rPr lang="en-US" smtClean="0"/>
              <a:t>6 May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ln>
                  <a:noFill/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Presentation</a:t>
            </a:r>
            <a:endParaRPr lang="en-US" dirty="0"/>
          </a:p>
        </p:txBody>
      </p:sp>
      <p:pic>
        <p:nvPicPr>
          <p:cNvPr id="7" name="Picture 6" descr="Logo_transp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10" y="4643962"/>
            <a:ext cx="2905083" cy="4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819" y="205980"/>
            <a:ext cx="8418619" cy="488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819" y="821267"/>
            <a:ext cx="8418619" cy="3773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686799" y="68661"/>
            <a:ext cx="37253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35534-343C-F24D-BBAD-0A3F1F9141B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663" y="4755307"/>
            <a:ext cx="16760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BABAC"/>
                </a:solidFill>
                <a:latin typeface="Arial"/>
              </a:rPr>
              <a:t>© Cumulocity GmbH 2013</a:t>
            </a:r>
            <a:endParaRPr lang="en-US" sz="1000" dirty="0">
              <a:solidFill>
                <a:srgbClr val="ABABA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087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indent="0"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1950" indent="-269875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355600" algn="l" defTabSz="457200" rtl="0" eaLnBrk="1" latinLnBrk="0" hangingPunct="1">
        <a:spcBef>
          <a:spcPct val="20000"/>
        </a:spcBef>
        <a:buFont typeface="Arial"/>
        <a:buChar char="–"/>
        <a:tabLst>
          <a:tab pos="627063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3525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82663" indent="-263525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177800" algn="l" defTabSz="457200" rtl="0" eaLnBrk="1" latinLnBrk="0" hangingPunct="1">
        <a:spcBef>
          <a:spcPct val="20000"/>
        </a:spcBef>
        <a:buFont typeface="Arial"/>
        <a:buChar char="»"/>
        <a:tabLst>
          <a:tab pos="1074738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567" tIns="36283" rIns="72567" bIns="36283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60472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E132"/>
              </a:buClr>
            </a:pPr>
            <a:endParaRPr lang="en-US" sz="1300" dirty="0" smtClean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490" y="168846"/>
            <a:ext cx="7700211" cy="61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2643" name="Text Box 3"/>
          <p:cNvSpPr txBox="1">
            <a:spLocks noChangeArrowheads="1"/>
          </p:cNvSpPr>
          <p:nvPr/>
        </p:nvSpPr>
        <p:spPr bwMode="auto">
          <a:xfrm>
            <a:off x="243152" y="4841090"/>
            <a:ext cx="3045060" cy="99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">
              <a:solidFill>
                <a:srgbClr val="28B4CF"/>
              </a:solidFill>
              <a:latin typeface="Arial" charset="0"/>
              <a:cs typeface="Arial" charset="0"/>
            </a:endParaRPr>
          </a:p>
        </p:txBody>
      </p:sp>
      <p:sp>
        <p:nvSpPr>
          <p:cNvPr id="1843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90" y="897152"/>
            <a:ext cx="8638800" cy="367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" name="Rectangle 49"/>
          <p:cNvSpPr>
            <a:spLocks noChangeArrowheads="1"/>
          </p:cNvSpPr>
          <p:nvPr userDrawn="1"/>
        </p:nvSpPr>
        <p:spPr bwMode="auto">
          <a:xfrm>
            <a:off x="254490" y="4940634"/>
            <a:ext cx="213292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4400" eaLnBrk="0" hangingPunct="0">
              <a:tabLst>
                <a:tab pos="357795" algn="l"/>
              </a:tabLst>
              <a:defRPr/>
            </a:pPr>
            <a:fld id="{84F421FE-6695-4E65-B89E-2BEA647BD4B0}" type="slidenum">
              <a:rPr lang="en-US" sz="600" kern="0">
                <a:solidFill>
                  <a:srgbClr val="000000"/>
                </a:solidFill>
                <a:latin typeface="Arial" charset="0"/>
                <a:cs typeface="Arial" charset="0"/>
              </a:rPr>
              <a:pPr defTabSz="914400" eaLnBrk="0" hangingPunct="0">
                <a:tabLst>
                  <a:tab pos="357795" algn="l"/>
                </a:tabLst>
                <a:defRPr/>
              </a:pPr>
              <a:t>‹#›</a:t>
            </a:fld>
            <a:r>
              <a:rPr lang="en-US" sz="6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	© Cumulocity GmbH 2012</a:t>
            </a:r>
          </a:p>
        </p:txBody>
      </p:sp>
      <p:pic>
        <p:nvPicPr>
          <p:cNvPr id="18443" name="Picture 1" descr="Cumulocity_Claim_transp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579265" y="4705005"/>
            <a:ext cx="1564735" cy="40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71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68717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68717A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68717A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68717A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68717A"/>
          </a:solidFill>
          <a:latin typeface="Arial" charset="0"/>
        </a:defRPr>
      </a:lvl5pPr>
      <a:lvl6pPr marL="362834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6pPr>
      <a:lvl7pPr marL="725668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7pPr>
      <a:lvl8pPr marL="1088502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8pPr>
      <a:lvl9pPr marL="1451336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9pPr>
    </p:titleStyle>
    <p:bodyStyle>
      <a:lvl1pPr marL="272125" indent="-2721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214173" indent="-2129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600">
          <a:solidFill>
            <a:schemeClr val="tx1"/>
          </a:solidFill>
          <a:latin typeface="+mn-lt"/>
        </a:defRPr>
      </a:lvl2pPr>
      <a:lvl3pPr marL="445983" indent="-221732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628661" indent="-181417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4pPr>
      <a:lvl5pPr marL="759684" indent="-129764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100">
          <a:solidFill>
            <a:schemeClr val="tx1"/>
          </a:solidFill>
          <a:latin typeface="+mn-lt"/>
        </a:defRPr>
      </a:lvl5pPr>
      <a:lvl6pPr marL="1122518" indent="-129764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100">
          <a:solidFill>
            <a:schemeClr val="tx1"/>
          </a:solidFill>
          <a:latin typeface="+mn-lt"/>
        </a:defRPr>
      </a:lvl6pPr>
      <a:lvl7pPr marL="1485352" indent="-129764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100">
          <a:solidFill>
            <a:schemeClr val="tx1"/>
          </a:solidFill>
          <a:latin typeface="+mn-lt"/>
        </a:defRPr>
      </a:lvl7pPr>
      <a:lvl8pPr marL="1848186" indent="-129764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100">
          <a:solidFill>
            <a:schemeClr val="tx1"/>
          </a:solidFill>
          <a:latin typeface="+mn-lt"/>
        </a:defRPr>
      </a:lvl8pPr>
      <a:lvl9pPr marL="2211020" indent="-129764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7256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834" algn="l" defTabSz="7256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668" algn="l" defTabSz="7256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502" algn="l" defTabSz="7256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336" algn="l" defTabSz="7256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70" algn="l" defTabSz="7256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004" algn="l" defTabSz="7256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39837" algn="l" defTabSz="7256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671" algn="l" defTabSz="7256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emf"/><Relationship Id="rId3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0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bernd.gross@cumulocity.com" TargetMode="External"/><Relationship Id="rId3" Type="http://schemas.openxmlformats.org/officeDocument/2006/relationships/hyperlink" Target="http://www.cumulocity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461" y="323436"/>
            <a:ext cx="8155354" cy="660002"/>
          </a:xfrm>
        </p:spPr>
        <p:txBody>
          <a:bodyPr/>
          <a:lstStyle/>
          <a:p>
            <a:r>
              <a:rPr lang="en-US" sz="2800" dirty="0"/>
              <a:t>‚Internet der Dinge’ - </a:t>
            </a:r>
            <a:r>
              <a:rPr lang="en-US" sz="2800" dirty="0" err="1"/>
              <a:t>Chancen</a:t>
            </a:r>
            <a:r>
              <a:rPr lang="en-US" sz="2800" dirty="0"/>
              <a:t> und </a:t>
            </a:r>
            <a:r>
              <a:rPr lang="en-US" sz="2800" dirty="0" err="1"/>
              <a:t>Herausforderungen</a:t>
            </a:r>
            <a:r>
              <a:rPr lang="en-US" sz="2800" dirty="0"/>
              <a:t> </a:t>
            </a:r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err="1"/>
              <a:t>bestehende</a:t>
            </a:r>
            <a:r>
              <a:rPr lang="en-US" sz="2800" dirty="0"/>
              <a:t> </a:t>
            </a:r>
            <a:r>
              <a:rPr lang="en-US" sz="2800" dirty="0" err="1" smtClean="0"/>
              <a:t>Unternehmen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2551" y="1607364"/>
            <a:ext cx="6400800" cy="812799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Bernd Groß – Geschäftsführer, Cumulocity GmbH</a:t>
            </a:r>
          </a:p>
        </p:txBody>
      </p:sp>
      <p:sp>
        <p:nvSpPr>
          <p:cNvPr id="5" name="Rectangle 4"/>
          <p:cNvSpPr/>
          <p:nvPr/>
        </p:nvSpPr>
        <p:spPr>
          <a:xfrm>
            <a:off x="3612504" y="4746823"/>
            <a:ext cx="49039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666666"/>
                </a:solidFill>
              </a:rPr>
              <a:t>Cumulocity</a:t>
            </a:r>
            <a:r>
              <a:rPr lang="en-US" sz="1200" dirty="0" smtClean="0">
                <a:solidFill>
                  <a:srgbClr val="666666"/>
                </a:solidFill>
              </a:rPr>
              <a:t> - A compound word from ‘</a:t>
            </a:r>
            <a:r>
              <a:rPr lang="en-US" sz="1200" b="1" dirty="0" smtClean="0">
                <a:solidFill>
                  <a:srgbClr val="666666"/>
                </a:solidFill>
              </a:rPr>
              <a:t>Cumu</a:t>
            </a:r>
            <a:r>
              <a:rPr lang="en-US" sz="1200" dirty="0" smtClean="0">
                <a:solidFill>
                  <a:srgbClr val="666666"/>
                </a:solidFill>
              </a:rPr>
              <a:t>lus Cloud’ and ‘Ve</a:t>
            </a:r>
            <a:r>
              <a:rPr lang="en-US" sz="1200" b="1" dirty="0" smtClean="0">
                <a:solidFill>
                  <a:srgbClr val="666666"/>
                </a:solidFill>
              </a:rPr>
              <a:t>locity</a:t>
            </a:r>
            <a:r>
              <a:rPr lang="en-US" sz="1200" dirty="0" smtClean="0">
                <a:solidFill>
                  <a:srgbClr val="666666"/>
                </a:solidFill>
              </a:rPr>
              <a:t>’</a:t>
            </a:r>
            <a:endParaRPr lang="en-US" sz="12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4277" y="9149"/>
            <a:ext cx="850602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Arial"/>
              </a:rPr>
              <a:t>Three categories of M2M Applications (1/3)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27049" y="3869847"/>
            <a:ext cx="8655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/>
              <a:t>‘Creating </a:t>
            </a:r>
            <a:r>
              <a:rPr lang="en-US" sz="1600" dirty="0"/>
              <a:t>a virtual image of the real </a:t>
            </a:r>
            <a:r>
              <a:rPr lang="en-US" sz="1600" dirty="0" smtClean="0"/>
              <a:t>world’</a:t>
            </a:r>
          </a:p>
          <a:p>
            <a:pPr lvl="1"/>
            <a:r>
              <a:rPr lang="en-US" sz="1600" dirty="0" smtClean="0"/>
              <a:t>‘You </a:t>
            </a:r>
            <a:r>
              <a:rPr lang="en-US" sz="1600" dirty="0"/>
              <a:t>can only manage what you can </a:t>
            </a:r>
            <a:r>
              <a:rPr lang="en-US" sz="1600" dirty="0" smtClean="0"/>
              <a:t>measure’</a:t>
            </a:r>
            <a:endParaRPr lang="en-US" sz="1600" dirty="0"/>
          </a:p>
          <a:p>
            <a:pPr lvl="1"/>
            <a:r>
              <a:rPr lang="en-US" sz="1600" dirty="0"/>
              <a:t>Examples: </a:t>
            </a:r>
            <a:r>
              <a:rPr lang="en-US" sz="1600" dirty="0" smtClean="0"/>
              <a:t>remote </a:t>
            </a:r>
            <a:r>
              <a:rPr lang="en-US" sz="1600" dirty="0"/>
              <a:t>maintenance, </a:t>
            </a:r>
            <a:r>
              <a:rPr lang="en-US" sz="1600" dirty="0" smtClean="0"/>
              <a:t>smart </a:t>
            </a:r>
            <a:r>
              <a:rPr lang="en-US" sz="1600" dirty="0"/>
              <a:t>city use </a:t>
            </a:r>
            <a:r>
              <a:rPr lang="en-US" sz="1600" dirty="0" smtClean="0"/>
              <a:t>cases, supply chain </a:t>
            </a:r>
            <a:endParaRPr lang="en-US" sz="16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586174" y="545191"/>
            <a:ext cx="6340231" cy="3255040"/>
            <a:chOff x="576405" y="545191"/>
            <a:chExt cx="6340231" cy="325504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4771526" y="2088903"/>
              <a:ext cx="1756751" cy="1389381"/>
            </a:xfrm>
            <a:prstGeom prst="roundRect">
              <a:avLst/>
            </a:prstGeom>
            <a:solidFill>
              <a:srgbClr val="28B4C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567" tIns="36283" rIns="72567" bIns="36283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60472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en-US" sz="900" b="1" dirty="0">
                <a:solidFill>
                  <a:schemeClr val="bg1"/>
                </a:solidFill>
                <a:latin typeface="Colaborate-Bold Regular"/>
                <a:cs typeface="Colaborate-Bold Regular"/>
              </a:endParaRPr>
            </a:p>
            <a:p>
              <a:pPr algn="ctr" defTabSz="60472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en-US" sz="900" b="1" dirty="0">
                <a:solidFill>
                  <a:schemeClr val="bg1"/>
                </a:solidFill>
                <a:latin typeface="Colaborate-Bold Regular"/>
                <a:cs typeface="Colaborate-Bold Regular"/>
              </a:endParaRPr>
            </a:p>
            <a:p>
              <a:pPr algn="ctr" defTabSz="60472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en-US" sz="900" b="1" dirty="0" smtClean="0">
                <a:solidFill>
                  <a:schemeClr val="bg1"/>
                </a:solidFill>
                <a:latin typeface="Colaborate-Bold Regular"/>
                <a:cs typeface="Colaborate-Bold Regular"/>
              </a:endParaRPr>
            </a:p>
            <a:p>
              <a:pPr algn="ctr" defTabSz="604723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r>
                <a:rPr lang="en-US" sz="900" b="1" dirty="0" smtClean="0">
                  <a:solidFill>
                    <a:schemeClr val="bg1"/>
                  </a:solidFill>
                  <a:latin typeface="Colaborate-Bold Regular"/>
                  <a:cs typeface="Colaborate-Bold Regular"/>
                </a:rPr>
                <a:t>Device Operations</a:t>
              </a:r>
              <a:endParaRPr lang="en-US" sz="900" b="1" dirty="0">
                <a:solidFill>
                  <a:schemeClr val="bg1"/>
                </a:solidFill>
                <a:latin typeface="Colaborate-Bold Regular"/>
                <a:cs typeface="Colaborate-Bold Regular"/>
              </a:endParaRPr>
            </a:p>
          </p:txBody>
        </p:sp>
        <p:cxnSp>
          <p:nvCxnSpPr>
            <p:cNvPr id="13" name="Straight Connector 12"/>
            <p:cNvCxnSpPr>
              <a:stCxn id="24" idx="3"/>
            </p:cNvCxnSpPr>
            <p:nvPr/>
          </p:nvCxnSpPr>
          <p:spPr bwMode="auto">
            <a:xfrm>
              <a:off x="2427671" y="1570424"/>
              <a:ext cx="1626581" cy="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AF2D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2042278" y="2309748"/>
              <a:ext cx="1941673" cy="9696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AF2D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2113386" y="3040651"/>
              <a:ext cx="1849211" cy="9233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AF2D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1006407" y="545191"/>
              <a:ext cx="5545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#1 Business Process optimization</a:t>
              </a:r>
              <a:endPara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4775597" y="1288263"/>
              <a:ext cx="1756751" cy="501413"/>
            </a:xfrm>
            <a:prstGeom prst="roundRect">
              <a:avLst/>
            </a:prstGeom>
            <a:solidFill>
              <a:srgbClr val="8CC32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567" tIns="36283" rIns="72567" bIns="3628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604723" eaLnBrk="0" fontAlgn="base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r>
                <a:rPr lang="en-US" sz="1200" b="1" dirty="0" smtClean="0">
                  <a:solidFill>
                    <a:schemeClr val="bg1"/>
                  </a:solidFill>
                  <a:latin typeface="Colaborate-Bold Regular"/>
                  <a:cs typeface="Colaborate-Bold Regular"/>
                </a:rPr>
                <a:t>Enterprise IT e.g. ERP</a:t>
              </a:r>
              <a:endParaRPr lang="en-US" sz="1200" b="1" dirty="0">
                <a:solidFill>
                  <a:schemeClr val="bg1"/>
                </a:solidFill>
                <a:latin typeface="Colaborate-Bold Regular"/>
                <a:cs typeface="Colaborate-Bold Regular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flipV="1">
              <a:off x="4454845" y="3029656"/>
              <a:ext cx="1090404" cy="3925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1697970" y="3443857"/>
              <a:ext cx="1374703" cy="257941"/>
            </a:xfrm>
            <a:prstGeom prst="rect">
              <a:avLst/>
            </a:prstGeom>
            <a:noFill/>
          </p:spPr>
          <p:txBody>
            <a:bodyPr wrap="square" lIns="72567" tIns="36283" rIns="72567" bIns="36283" rtlCol="0">
              <a:spAutoFit/>
            </a:bodyPr>
            <a:lstStyle/>
            <a:p>
              <a:r>
                <a:rPr lang="en-US" sz="1200" b="1" dirty="0" smtClean="0">
                  <a:solidFill>
                    <a:srgbClr val="FFAF2D"/>
                  </a:solidFill>
                  <a:latin typeface="Colaborate-Bold Regular"/>
                  <a:cs typeface="Colaborate-Bold Regular"/>
                </a:rPr>
                <a:t>Devices</a:t>
              </a:r>
              <a:endParaRPr lang="en-US" sz="1200" b="1" dirty="0">
                <a:solidFill>
                  <a:srgbClr val="FFAF2D"/>
                </a:solidFill>
                <a:latin typeface="Colaborate-Bold Regular"/>
                <a:cs typeface="Colaborate-Bold Regular"/>
              </a:endParaRPr>
            </a:p>
          </p:txBody>
        </p:sp>
        <p:pic>
          <p:nvPicPr>
            <p:cNvPr id="22" name="Picture 21" descr="Screen Shot 2012-11-18 at 13.09.12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306" b="42690"/>
            <a:stretch/>
          </p:blipFill>
          <p:spPr>
            <a:xfrm>
              <a:off x="4829737" y="2288598"/>
              <a:ext cx="1615763" cy="63165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7971" y="1251806"/>
              <a:ext cx="729700" cy="63723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7971" y="1967193"/>
              <a:ext cx="729700" cy="63723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7970" y="2673201"/>
              <a:ext cx="729701" cy="637237"/>
            </a:xfrm>
            <a:prstGeom prst="rect">
              <a:avLst/>
            </a:prstGeom>
          </p:spPr>
        </p:pic>
        <p:sp>
          <p:nvSpPr>
            <p:cNvPr id="31" name="Rounded Rectangle 30"/>
            <p:cNvSpPr/>
            <p:nvPr/>
          </p:nvSpPr>
          <p:spPr>
            <a:xfrm>
              <a:off x="576405" y="934061"/>
              <a:ext cx="6340231" cy="2866170"/>
            </a:xfrm>
            <a:prstGeom prst="roundRect">
              <a:avLst/>
            </a:prstGeom>
            <a:noFill/>
            <a:ln w="76200" cmpd="sng">
              <a:solidFill>
                <a:srgbClr val="28B4C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076815" y="1191039"/>
              <a:ext cx="189984" cy="19444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190978" y="1500545"/>
              <a:ext cx="189984" cy="19444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7399" y="1815758"/>
              <a:ext cx="189984" cy="19444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190978" y="2124995"/>
              <a:ext cx="189984" cy="19444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076815" y="2454326"/>
              <a:ext cx="189984" cy="19444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190978" y="2741198"/>
              <a:ext cx="189984" cy="19444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077399" y="3065282"/>
              <a:ext cx="189984" cy="19444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22889" y="3452240"/>
              <a:ext cx="1343993" cy="2579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567" tIns="36283" rIns="72567" bIns="36283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2"/>
                  </a:solidFill>
                  <a:latin typeface="Colaborate-Bold Regular"/>
                  <a:cs typeface="Colaborate-Bold Regular"/>
                </a:rPr>
                <a:t>Sensors</a:t>
              </a:r>
              <a:endParaRPr lang="en-US" sz="1200" b="1" dirty="0">
                <a:solidFill>
                  <a:schemeClr val="accent2"/>
                </a:solidFill>
                <a:latin typeface="Colaborate-Bold Regular"/>
                <a:cs typeface="Colaborate-Bold Regular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 flipV="1">
              <a:off x="4411865" y="1589709"/>
              <a:ext cx="1090404" cy="3925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8CC323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Rounded Rectangle 22"/>
            <p:cNvSpPr/>
            <p:nvPr/>
          </p:nvSpPr>
          <p:spPr bwMode="auto">
            <a:xfrm rot="16200000">
              <a:off x="3096507" y="2145179"/>
              <a:ext cx="2190021" cy="476187"/>
            </a:xfrm>
            <a:prstGeom prst="roundRect">
              <a:avLst>
                <a:gd name="adj" fmla="val 19639"/>
              </a:avLst>
            </a:prstGeom>
            <a:solidFill>
              <a:srgbClr val="28B4C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567" tIns="36283" rIns="72567" bIns="36283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604723" eaLnBrk="0" fontAlgn="base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r>
                <a:rPr lang="en-US" sz="1200" b="1" dirty="0" smtClean="0">
                  <a:solidFill>
                    <a:schemeClr val="bg1"/>
                  </a:solidFill>
                  <a:latin typeface="Colaborate-Bold Regular"/>
                  <a:cs typeface="Colaborate-Bold Regular"/>
                </a:rPr>
                <a:t>Middleware layer </a:t>
              </a:r>
              <a:br>
                <a:rPr lang="en-US" sz="1200" b="1" dirty="0" smtClean="0">
                  <a:solidFill>
                    <a:schemeClr val="bg1"/>
                  </a:solidFill>
                  <a:latin typeface="Colaborate-Bold Regular"/>
                  <a:cs typeface="Colaborate-Bold Regular"/>
                </a:rPr>
              </a:br>
              <a:r>
                <a:rPr lang="en-US" sz="1200" b="1" dirty="0" smtClean="0">
                  <a:solidFill>
                    <a:schemeClr val="bg1"/>
                  </a:solidFill>
                  <a:latin typeface="Colaborate-Bold Regular"/>
                  <a:cs typeface="Colaborate-Bold Regular"/>
                </a:rPr>
                <a:t>e.g. Cloud Platform</a:t>
              </a:r>
              <a:endParaRPr lang="en-US" sz="1200" b="1" dirty="0">
                <a:solidFill>
                  <a:schemeClr val="bg1"/>
                </a:solidFill>
                <a:latin typeface="Colaborate-Bold Regular"/>
                <a:cs typeface="Colaborate-Bold Regular"/>
              </a:endParaRPr>
            </a:p>
          </p:txBody>
        </p:sp>
        <p:sp>
          <p:nvSpPr>
            <p:cNvPr id="17" name="Cloud 16"/>
            <p:cNvSpPr/>
            <p:nvPr/>
          </p:nvSpPr>
          <p:spPr bwMode="auto">
            <a:xfrm>
              <a:off x="2563991" y="1116757"/>
              <a:ext cx="1226491" cy="2605097"/>
            </a:xfrm>
            <a:prstGeom prst="cloud">
              <a:avLst/>
            </a:prstGeom>
            <a:solidFill>
              <a:srgbClr val="5A5A5A">
                <a:alpha val="40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604723" eaLnBrk="0" fontAlgn="base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en-US" sz="7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Colaborate-Bold Regular"/>
                <a:cs typeface="Colaborate-Bold Regular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00760" y="1589112"/>
              <a:ext cx="1017364" cy="719605"/>
            </a:xfrm>
            <a:prstGeom prst="rect">
              <a:avLst/>
            </a:prstGeom>
            <a:noFill/>
          </p:spPr>
          <p:txBody>
            <a:bodyPr wrap="square" lIns="72567" tIns="36283" rIns="72567" bIns="36283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olaborate-Bold Regular"/>
                  <a:cs typeface="Colaborate-Bold Regular"/>
                </a:rPr>
                <a:t>Wide</a:t>
              </a:r>
              <a:br>
                <a:rPr lang="en-US" sz="1400" b="1" dirty="0">
                  <a:solidFill>
                    <a:schemeClr val="bg1"/>
                  </a:solidFill>
                  <a:latin typeface="Colaborate-Bold Regular"/>
                  <a:cs typeface="Colaborate-Bold Regular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Colaborate-Bold Regular"/>
                  <a:cs typeface="Colaborate-Bold Regular"/>
                </a:rPr>
                <a:t>Area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olaborate-Bold Regular"/>
                  <a:cs typeface="Colaborate-Bold Regular"/>
                </a:rPr>
                <a:t>Network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16733" y="3002661"/>
              <a:ext cx="10628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Operations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60" name="Straight Connector 59"/>
            <p:cNvCxnSpPr>
              <a:stCxn id="12" idx="2"/>
              <a:endCxn id="20" idx="0"/>
            </p:cNvCxnSpPr>
            <p:nvPr/>
          </p:nvCxnSpPr>
          <p:spPr bwMode="auto">
            <a:xfrm flipH="1">
              <a:off x="5649902" y="1789676"/>
              <a:ext cx="4071" cy="299227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8CC323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5" name="TextBox 64"/>
          <p:cNvSpPr txBox="1"/>
          <p:nvPr/>
        </p:nvSpPr>
        <p:spPr>
          <a:xfrm>
            <a:off x="7102894" y="2196983"/>
            <a:ext cx="1865390" cy="147732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Often </a:t>
            </a:r>
          </a:p>
          <a:p>
            <a:pPr algn="ctr"/>
            <a:r>
              <a:rPr lang="en-US" dirty="0" smtClean="0"/>
              <a:t>requires a</a:t>
            </a:r>
          </a:p>
          <a:p>
            <a:pPr algn="ctr"/>
            <a:r>
              <a:rPr lang="en-US" dirty="0" smtClean="0"/>
              <a:t>Business</a:t>
            </a:r>
          </a:p>
          <a:p>
            <a:pPr algn="ctr"/>
            <a:r>
              <a:rPr lang="en-US" dirty="0" smtClean="0"/>
              <a:t>Transformation</a:t>
            </a:r>
          </a:p>
          <a:p>
            <a:pPr algn="ctr"/>
            <a:r>
              <a:rPr lang="en-US" dirty="0" smtClean="0"/>
              <a:t>Approach (PPP)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27008" y="1092716"/>
            <a:ext cx="15416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Shift moved from </a:t>
            </a:r>
            <a:br>
              <a:rPr lang="en-US" sz="1400" dirty="0" smtClean="0"/>
            </a:br>
            <a:r>
              <a:rPr lang="en-US" sz="1400" dirty="0" smtClean="0"/>
              <a:t>large to medium</a:t>
            </a:r>
            <a:br>
              <a:rPr lang="en-US" sz="1400" dirty="0" smtClean="0"/>
            </a:br>
            <a:r>
              <a:rPr lang="en-US" sz="1400" dirty="0" smtClean="0"/>
              <a:t>small enterprises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6118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4277" y="9149"/>
            <a:ext cx="850602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Arial"/>
              </a:rPr>
              <a:t>Three categories of M2M Applications (2/3)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9123" y="3889106"/>
            <a:ext cx="7819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New Business Model based on usage </a:t>
            </a:r>
            <a:r>
              <a:rPr lang="en-US" dirty="0"/>
              <a:t>based </a:t>
            </a:r>
            <a:r>
              <a:rPr lang="en-US" dirty="0" smtClean="0"/>
              <a:t>pricing, </a:t>
            </a:r>
            <a:br>
              <a:rPr lang="en-US" dirty="0" smtClean="0"/>
            </a:br>
            <a:r>
              <a:rPr lang="en-US" dirty="0" smtClean="0"/>
              <a:t>event based pricing</a:t>
            </a:r>
            <a:endParaRPr lang="en-US" dirty="0"/>
          </a:p>
          <a:p>
            <a:pPr lvl="1"/>
            <a:r>
              <a:rPr lang="en-US" dirty="0"/>
              <a:t>Examples: UBI, </a:t>
            </a:r>
            <a:r>
              <a:rPr lang="en-US" dirty="0" smtClean="0"/>
              <a:t>Printing, Coffee machine, ‘</a:t>
            </a:r>
            <a:r>
              <a:rPr lang="en-US" dirty="0" err="1" smtClean="0"/>
              <a:t>TaaS</a:t>
            </a:r>
            <a:r>
              <a:rPr lang="en-US" dirty="0" smtClean="0"/>
              <a:t>’ etc</a:t>
            </a:r>
            <a:r>
              <a:rPr lang="en-US" dirty="0"/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6405" y="545191"/>
            <a:ext cx="7668826" cy="3255040"/>
            <a:chOff x="576405" y="545191"/>
            <a:chExt cx="7668826" cy="3255040"/>
          </a:xfrm>
        </p:grpSpPr>
        <p:cxnSp>
          <p:nvCxnSpPr>
            <p:cNvPr id="13" name="Straight Connector 12"/>
            <p:cNvCxnSpPr>
              <a:stCxn id="24" idx="3"/>
            </p:cNvCxnSpPr>
            <p:nvPr/>
          </p:nvCxnSpPr>
          <p:spPr bwMode="auto">
            <a:xfrm>
              <a:off x="2427671" y="1570424"/>
              <a:ext cx="1626581" cy="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AF2D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2042278" y="2309748"/>
              <a:ext cx="1941673" cy="9696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AF2D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2113386" y="3040651"/>
              <a:ext cx="1849211" cy="9233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AF2D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1006407" y="545191"/>
              <a:ext cx="5545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#</a:t>
              </a:r>
              <a:r>
                <a:rPr 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/>
                </a:rPr>
                <a:t>2 Introducing new Business Model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flipV="1">
              <a:off x="4454845" y="3029656"/>
              <a:ext cx="1090404" cy="3925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28B4C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1697970" y="3443857"/>
              <a:ext cx="1374703" cy="257941"/>
            </a:xfrm>
            <a:prstGeom prst="rect">
              <a:avLst/>
            </a:prstGeom>
            <a:noFill/>
          </p:spPr>
          <p:txBody>
            <a:bodyPr wrap="square" lIns="72567" tIns="36283" rIns="72567" bIns="36283" rtlCol="0">
              <a:spAutoFit/>
            </a:bodyPr>
            <a:lstStyle/>
            <a:p>
              <a:r>
                <a:rPr lang="en-US" sz="1200" b="1" dirty="0" smtClean="0">
                  <a:solidFill>
                    <a:srgbClr val="FFAF2D"/>
                  </a:solidFill>
                  <a:latin typeface="Colaborate-Bold Regular"/>
                  <a:cs typeface="Colaborate-Bold Regular"/>
                </a:rPr>
                <a:t>Devices</a:t>
              </a:r>
              <a:endParaRPr lang="en-US" sz="1200" b="1" dirty="0">
                <a:solidFill>
                  <a:srgbClr val="FFAF2D"/>
                </a:solidFill>
                <a:latin typeface="Colaborate-Bold Regular"/>
                <a:cs typeface="Colaborate-Bold Regular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971" y="1251806"/>
              <a:ext cx="729700" cy="63723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971" y="1967193"/>
              <a:ext cx="729700" cy="63723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970" y="2673201"/>
              <a:ext cx="729701" cy="637237"/>
            </a:xfrm>
            <a:prstGeom prst="rect">
              <a:avLst/>
            </a:prstGeom>
          </p:spPr>
        </p:pic>
        <p:sp>
          <p:nvSpPr>
            <p:cNvPr id="31" name="Rounded Rectangle 30"/>
            <p:cNvSpPr/>
            <p:nvPr/>
          </p:nvSpPr>
          <p:spPr>
            <a:xfrm>
              <a:off x="576405" y="934061"/>
              <a:ext cx="7668826" cy="2866170"/>
            </a:xfrm>
            <a:prstGeom prst="roundRect">
              <a:avLst/>
            </a:prstGeom>
            <a:noFill/>
            <a:ln w="762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076815" y="1191039"/>
              <a:ext cx="189984" cy="19444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190978" y="1500545"/>
              <a:ext cx="189984" cy="19444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7399" y="1815758"/>
              <a:ext cx="189984" cy="19444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190978" y="2124995"/>
              <a:ext cx="189984" cy="19444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076815" y="2454326"/>
              <a:ext cx="189984" cy="19444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190978" y="2741198"/>
              <a:ext cx="189984" cy="19444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077399" y="3065282"/>
              <a:ext cx="189984" cy="19444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22889" y="3452240"/>
              <a:ext cx="1343993" cy="2579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567" tIns="36283" rIns="72567" bIns="36283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2"/>
                  </a:solidFill>
                  <a:latin typeface="Colaborate-Bold Regular"/>
                  <a:cs typeface="Colaborate-Bold Regular"/>
                </a:rPr>
                <a:t>Sensors</a:t>
              </a:r>
              <a:endParaRPr lang="en-US" sz="1200" b="1" dirty="0">
                <a:solidFill>
                  <a:schemeClr val="accent2"/>
                </a:solidFill>
                <a:latin typeface="Colaborate-Bold Regular"/>
                <a:cs typeface="Colaborate-Bold Regular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 flipV="1">
              <a:off x="4411865" y="1589709"/>
              <a:ext cx="1090404" cy="3925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Rounded Rectangle 22"/>
            <p:cNvSpPr/>
            <p:nvPr/>
          </p:nvSpPr>
          <p:spPr bwMode="auto">
            <a:xfrm rot="16200000">
              <a:off x="3096507" y="2145179"/>
              <a:ext cx="2190021" cy="476187"/>
            </a:xfrm>
            <a:prstGeom prst="roundRect">
              <a:avLst>
                <a:gd name="adj" fmla="val 19639"/>
              </a:avLst>
            </a:prstGeom>
            <a:solidFill>
              <a:srgbClr val="28B4C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567" tIns="36283" rIns="72567" bIns="36283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604723" eaLnBrk="0" fontAlgn="base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r>
                <a:rPr lang="en-US" sz="1200" b="1" dirty="0" smtClean="0">
                  <a:solidFill>
                    <a:schemeClr val="bg1"/>
                  </a:solidFill>
                  <a:latin typeface="Colaborate-Bold Regular"/>
                  <a:cs typeface="Colaborate-Bold Regular"/>
                </a:rPr>
                <a:t>Middleware layer </a:t>
              </a:r>
              <a:br>
                <a:rPr lang="en-US" sz="1200" b="1" dirty="0" smtClean="0">
                  <a:solidFill>
                    <a:schemeClr val="bg1"/>
                  </a:solidFill>
                  <a:latin typeface="Colaborate-Bold Regular"/>
                  <a:cs typeface="Colaborate-Bold Regular"/>
                </a:rPr>
              </a:br>
              <a:r>
                <a:rPr lang="en-US" sz="1200" b="1" dirty="0" smtClean="0">
                  <a:solidFill>
                    <a:schemeClr val="bg1"/>
                  </a:solidFill>
                  <a:latin typeface="Colaborate-Bold Regular"/>
                  <a:cs typeface="Colaborate-Bold Regular"/>
                </a:rPr>
                <a:t>e.g. Cloud Platform</a:t>
              </a:r>
              <a:endParaRPr lang="en-US" sz="1200" b="1" dirty="0">
                <a:solidFill>
                  <a:schemeClr val="bg1"/>
                </a:solidFill>
                <a:latin typeface="Colaborate-Bold Regular"/>
                <a:cs typeface="Colaborate-Bold Regular"/>
              </a:endParaRPr>
            </a:p>
          </p:txBody>
        </p:sp>
        <p:sp>
          <p:nvSpPr>
            <p:cNvPr id="17" name="Cloud 16"/>
            <p:cNvSpPr/>
            <p:nvPr/>
          </p:nvSpPr>
          <p:spPr bwMode="auto">
            <a:xfrm>
              <a:off x="2563991" y="1116757"/>
              <a:ext cx="1226491" cy="2605097"/>
            </a:xfrm>
            <a:prstGeom prst="cloud">
              <a:avLst/>
            </a:prstGeom>
            <a:solidFill>
              <a:srgbClr val="5A5A5A">
                <a:alpha val="40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604723" eaLnBrk="0" fontAlgn="base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en-US" sz="7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Colaborate-Bold Regular"/>
                <a:cs typeface="Colaborate-Bold Regular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00760" y="1589112"/>
              <a:ext cx="1017364" cy="719605"/>
            </a:xfrm>
            <a:prstGeom prst="rect">
              <a:avLst/>
            </a:prstGeom>
            <a:noFill/>
          </p:spPr>
          <p:txBody>
            <a:bodyPr wrap="square" lIns="72567" tIns="36283" rIns="72567" bIns="36283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olaborate-Bold Regular"/>
                  <a:cs typeface="Colaborate-Bold Regular"/>
                </a:rPr>
                <a:t>Wide</a:t>
              </a:r>
              <a:br>
                <a:rPr lang="en-US" sz="1400" b="1" dirty="0">
                  <a:solidFill>
                    <a:schemeClr val="bg1"/>
                  </a:solidFill>
                  <a:latin typeface="Colaborate-Bold Regular"/>
                  <a:cs typeface="Colaborate-Bold Regular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Colaborate-Bold Regular"/>
                  <a:cs typeface="Colaborate-Bold Regular"/>
                </a:rPr>
                <a:t>Area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olaborate-Bold Regular"/>
                  <a:cs typeface="Colaborate-Bold Regular"/>
                </a:rPr>
                <a:t>Network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16733" y="3002661"/>
              <a:ext cx="10628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Operations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7260" y="1418734"/>
              <a:ext cx="3313971" cy="18623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334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4277" y="18918"/>
            <a:ext cx="850602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Arial"/>
              </a:rPr>
              <a:t>Three categories of M2M Applications (3/3)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797" y="3903739"/>
            <a:ext cx="8294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Example – Connected vending solution with advertising billboard, cashless payment, ‘</a:t>
            </a:r>
            <a:r>
              <a:rPr lang="en-US" dirty="0"/>
              <a:t>30min </a:t>
            </a:r>
            <a:r>
              <a:rPr lang="en-US" dirty="0" err="1" smtClean="0"/>
              <a:t>WiFi</a:t>
            </a:r>
            <a:r>
              <a:rPr lang="en-US" dirty="0" smtClean="0"/>
              <a:t> access</a:t>
            </a:r>
            <a:r>
              <a:rPr lang="en-US" dirty="0"/>
              <a:t>’ when purchasing a </a:t>
            </a:r>
            <a:r>
              <a:rPr lang="en-US" dirty="0" smtClean="0"/>
              <a:t>drink, </a:t>
            </a:r>
            <a:r>
              <a:rPr lang="en-US" dirty="0"/>
              <a:t>Telematics data monetization</a:t>
            </a:r>
          </a:p>
          <a:p>
            <a:pPr lvl="1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76405" y="545191"/>
            <a:ext cx="8173895" cy="3255040"/>
            <a:chOff x="576405" y="545191"/>
            <a:chExt cx="8173895" cy="3255040"/>
          </a:xfrm>
        </p:grpSpPr>
        <p:cxnSp>
          <p:nvCxnSpPr>
            <p:cNvPr id="13" name="Straight Connector 12"/>
            <p:cNvCxnSpPr>
              <a:stCxn id="24" idx="3"/>
            </p:cNvCxnSpPr>
            <p:nvPr/>
          </p:nvCxnSpPr>
          <p:spPr bwMode="auto">
            <a:xfrm>
              <a:off x="2427671" y="1570424"/>
              <a:ext cx="1626581" cy="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AF2D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2042278" y="2309748"/>
              <a:ext cx="1941673" cy="9696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AF2D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2113386" y="3040651"/>
              <a:ext cx="1849211" cy="9233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AF2D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1006406" y="545191"/>
              <a:ext cx="7743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#3 New Service Offering/ New Revenue Streams (big data emerging) </a:t>
              </a:r>
              <a:endPara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flipV="1">
              <a:off x="4454845" y="3029656"/>
              <a:ext cx="1090404" cy="3925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1697970" y="3443857"/>
              <a:ext cx="1374703" cy="257941"/>
            </a:xfrm>
            <a:prstGeom prst="rect">
              <a:avLst/>
            </a:prstGeom>
            <a:noFill/>
          </p:spPr>
          <p:txBody>
            <a:bodyPr wrap="square" lIns="72567" tIns="36283" rIns="72567" bIns="36283" rtlCol="0">
              <a:spAutoFit/>
            </a:bodyPr>
            <a:lstStyle/>
            <a:p>
              <a:r>
                <a:rPr lang="en-US" sz="1200" b="1" dirty="0" smtClean="0">
                  <a:solidFill>
                    <a:srgbClr val="FFAF2D"/>
                  </a:solidFill>
                  <a:latin typeface="Colaborate-Bold Regular"/>
                  <a:cs typeface="Colaborate-Bold Regular"/>
                </a:rPr>
                <a:t>Devices</a:t>
              </a:r>
              <a:endParaRPr lang="en-US" sz="1200" b="1" dirty="0">
                <a:solidFill>
                  <a:srgbClr val="FFAF2D"/>
                </a:solidFill>
                <a:latin typeface="Colaborate-Bold Regular"/>
                <a:cs typeface="Colaborate-Bold Regular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971" y="1251806"/>
              <a:ext cx="729700" cy="63723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971" y="1967193"/>
              <a:ext cx="729700" cy="63723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970" y="2673201"/>
              <a:ext cx="729701" cy="637237"/>
            </a:xfrm>
            <a:prstGeom prst="rect">
              <a:avLst/>
            </a:prstGeom>
          </p:spPr>
        </p:pic>
        <p:sp>
          <p:nvSpPr>
            <p:cNvPr id="31" name="Rounded Rectangle 30"/>
            <p:cNvSpPr/>
            <p:nvPr/>
          </p:nvSpPr>
          <p:spPr>
            <a:xfrm>
              <a:off x="576405" y="934061"/>
              <a:ext cx="7981441" cy="2866170"/>
            </a:xfrm>
            <a:prstGeom prst="roundRect">
              <a:avLst/>
            </a:prstGeom>
            <a:noFill/>
            <a:ln w="76200" cmpd="sng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076815" y="1191039"/>
              <a:ext cx="189984" cy="19444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190978" y="1500545"/>
              <a:ext cx="189984" cy="19444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77399" y="1815758"/>
              <a:ext cx="189984" cy="19444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190978" y="2124995"/>
              <a:ext cx="189984" cy="19444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076815" y="2454326"/>
              <a:ext cx="189984" cy="19444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190978" y="2741198"/>
              <a:ext cx="189984" cy="19444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077399" y="3065282"/>
              <a:ext cx="189984" cy="19444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22889" y="3452240"/>
              <a:ext cx="1343993" cy="2579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567" tIns="36283" rIns="72567" bIns="36283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2"/>
                  </a:solidFill>
                  <a:latin typeface="Colaborate-Bold Regular"/>
                  <a:cs typeface="Colaborate-Bold Regular"/>
                </a:rPr>
                <a:t>Sensors</a:t>
              </a:r>
              <a:endParaRPr lang="en-US" sz="1200" b="1" dirty="0">
                <a:solidFill>
                  <a:schemeClr val="accent2"/>
                </a:solidFill>
                <a:latin typeface="Colaborate-Bold Regular"/>
                <a:cs typeface="Colaborate-Bold Regular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 flipV="1">
              <a:off x="4411865" y="1589709"/>
              <a:ext cx="1090404" cy="3925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Rounded Rectangle 22"/>
            <p:cNvSpPr/>
            <p:nvPr/>
          </p:nvSpPr>
          <p:spPr bwMode="auto">
            <a:xfrm rot="16200000">
              <a:off x="3096507" y="2145179"/>
              <a:ext cx="2190021" cy="476187"/>
            </a:xfrm>
            <a:prstGeom prst="roundRect">
              <a:avLst>
                <a:gd name="adj" fmla="val 19639"/>
              </a:avLst>
            </a:prstGeom>
            <a:solidFill>
              <a:srgbClr val="28B4C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567" tIns="36283" rIns="72567" bIns="36283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604723" eaLnBrk="0" fontAlgn="base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r>
                <a:rPr lang="en-US" sz="1200" b="1" dirty="0" smtClean="0">
                  <a:solidFill>
                    <a:schemeClr val="bg1"/>
                  </a:solidFill>
                  <a:latin typeface="Colaborate-Bold Regular"/>
                  <a:cs typeface="Colaborate-Bold Regular"/>
                </a:rPr>
                <a:t>Middleware layer </a:t>
              </a:r>
              <a:br>
                <a:rPr lang="en-US" sz="1200" b="1" dirty="0" smtClean="0">
                  <a:solidFill>
                    <a:schemeClr val="bg1"/>
                  </a:solidFill>
                  <a:latin typeface="Colaborate-Bold Regular"/>
                  <a:cs typeface="Colaborate-Bold Regular"/>
                </a:rPr>
              </a:br>
              <a:r>
                <a:rPr lang="en-US" sz="1200" b="1" dirty="0" smtClean="0">
                  <a:solidFill>
                    <a:schemeClr val="bg1"/>
                  </a:solidFill>
                  <a:latin typeface="Colaborate-Bold Regular"/>
                  <a:cs typeface="Colaborate-Bold Regular"/>
                </a:rPr>
                <a:t>e.g. Cloud Platform</a:t>
              </a:r>
              <a:endParaRPr lang="en-US" sz="1200" b="1" dirty="0">
                <a:solidFill>
                  <a:schemeClr val="bg1"/>
                </a:solidFill>
                <a:latin typeface="Colaborate-Bold Regular"/>
                <a:cs typeface="Colaborate-Bold Regular"/>
              </a:endParaRPr>
            </a:p>
          </p:txBody>
        </p:sp>
        <p:sp>
          <p:nvSpPr>
            <p:cNvPr id="17" name="Cloud 16"/>
            <p:cNvSpPr/>
            <p:nvPr/>
          </p:nvSpPr>
          <p:spPr bwMode="auto">
            <a:xfrm>
              <a:off x="2563991" y="1116757"/>
              <a:ext cx="1226491" cy="2605097"/>
            </a:xfrm>
            <a:prstGeom prst="cloud">
              <a:avLst/>
            </a:prstGeom>
            <a:solidFill>
              <a:srgbClr val="5A5A5A">
                <a:alpha val="40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604723" eaLnBrk="0" fontAlgn="base" hangingPunct="0">
                <a:lnSpc>
                  <a:spcPct val="90000"/>
                </a:lnSpc>
                <a:spcBef>
                  <a:spcPct val="30000"/>
                </a:spcBef>
                <a:buClr>
                  <a:schemeClr val="accent1"/>
                </a:buClr>
              </a:pPr>
              <a:endParaRPr lang="en-US" sz="7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Colaborate-Bold Regular"/>
                <a:cs typeface="Colaborate-Bold Regular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00760" y="1589112"/>
              <a:ext cx="1017364" cy="719605"/>
            </a:xfrm>
            <a:prstGeom prst="rect">
              <a:avLst/>
            </a:prstGeom>
            <a:noFill/>
          </p:spPr>
          <p:txBody>
            <a:bodyPr wrap="square" lIns="72567" tIns="36283" rIns="72567" bIns="36283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olaborate-Bold Regular"/>
                  <a:cs typeface="Colaborate-Bold Regular"/>
                </a:rPr>
                <a:t>Wide</a:t>
              </a:r>
              <a:br>
                <a:rPr lang="en-US" sz="1400" b="1" dirty="0">
                  <a:solidFill>
                    <a:schemeClr val="bg1"/>
                  </a:solidFill>
                  <a:latin typeface="Colaborate-Bold Regular"/>
                  <a:cs typeface="Colaborate-Bold Regular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Colaborate-Bold Regular"/>
                  <a:cs typeface="Colaborate-Bold Regular"/>
                </a:rPr>
                <a:t>Area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olaborate-Bold Regular"/>
                  <a:cs typeface="Colaborate-Bold Regular"/>
                </a:rPr>
                <a:t>Network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16733" y="3002661"/>
              <a:ext cx="10628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Operations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2280" y="1367914"/>
              <a:ext cx="3456022" cy="1942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334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819" y="127826"/>
            <a:ext cx="8418619" cy="488288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And in the future?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76284" y="1101415"/>
            <a:ext cx="4217832" cy="764502"/>
          </a:xfrm>
          <a:prstGeom prst="roundRect">
            <a:avLst>
              <a:gd name="adj" fmla="val 30832"/>
            </a:avLst>
          </a:prstGeom>
          <a:noFill/>
          <a:ln w="7620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476284" y="2152587"/>
            <a:ext cx="4217832" cy="764502"/>
          </a:xfrm>
          <a:prstGeom prst="roundRect">
            <a:avLst>
              <a:gd name="adj" fmla="val 30832"/>
            </a:avLst>
          </a:prstGeom>
          <a:noFill/>
          <a:ln w="762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476284" y="3222751"/>
            <a:ext cx="4217832" cy="764502"/>
          </a:xfrm>
          <a:prstGeom prst="roundRect">
            <a:avLst>
              <a:gd name="adj" fmla="val 30832"/>
            </a:avLst>
          </a:prstGeom>
          <a:noFill/>
          <a:ln w="762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15264" y="1312466"/>
            <a:ext cx="3917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#1 Business Process optimization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4735" y="2359270"/>
            <a:ext cx="410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#2 Introducing new Business Model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15264" y="3305395"/>
            <a:ext cx="2891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#3 New Service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Offering/</a:t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</a:b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New Revenue Streams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</p:txBody>
      </p:sp>
      <p:sp>
        <p:nvSpPr>
          <p:cNvPr id="66" name="Cloud 65"/>
          <p:cNvSpPr/>
          <p:nvPr/>
        </p:nvSpPr>
        <p:spPr>
          <a:xfrm>
            <a:off x="5587998" y="1274885"/>
            <a:ext cx="3028463" cy="2168769"/>
          </a:xfrm>
          <a:prstGeom prst="cloud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?</a:t>
            </a:r>
            <a:endParaRPr lang="en-US" sz="6000" dirty="0"/>
          </a:p>
        </p:txBody>
      </p:sp>
      <p:sp>
        <p:nvSpPr>
          <p:cNvPr id="67" name="Isosceles Triangle 66"/>
          <p:cNvSpPr/>
          <p:nvPr/>
        </p:nvSpPr>
        <p:spPr>
          <a:xfrm rot="5400000">
            <a:off x="3729887" y="2334296"/>
            <a:ext cx="2885838" cy="42007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56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819" y="127826"/>
            <a:ext cx="8418619" cy="488288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And in the future?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76284" y="1101415"/>
            <a:ext cx="4217832" cy="764502"/>
          </a:xfrm>
          <a:prstGeom prst="roundRect">
            <a:avLst>
              <a:gd name="adj" fmla="val 30832"/>
            </a:avLst>
          </a:prstGeom>
          <a:noFill/>
          <a:ln w="7620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76284" y="2152587"/>
            <a:ext cx="4217832" cy="764502"/>
          </a:xfrm>
          <a:prstGeom prst="roundRect">
            <a:avLst>
              <a:gd name="adj" fmla="val 30832"/>
            </a:avLst>
          </a:prstGeom>
          <a:noFill/>
          <a:ln w="762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76284" y="3222751"/>
            <a:ext cx="4217832" cy="764502"/>
          </a:xfrm>
          <a:prstGeom prst="roundRect">
            <a:avLst>
              <a:gd name="adj" fmla="val 30832"/>
            </a:avLst>
          </a:prstGeom>
          <a:noFill/>
          <a:ln w="762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15264" y="1312466"/>
            <a:ext cx="3917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Arial"/>
              </a:rPr>
              <a:t>#1 Business Process optimization</a:t>
            </a:r>
            <a:endParaRPr lang="en-US" sz="1400" b="1" dirty="0">
              <a:solidFill>
                <a:srgbClr val="000000">
                  <a:lumMod val="65000"/>
                  <a:lumOff val="3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4735" y="2359270"/>
            <a:ext cx="410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Arial"/>
              </a:rPr>
              <a:t>#2 Introducing new Business Model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15264" y="3305395"/>
            <a:ext cx="2891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Arial"/>
              </a:rPr>
              <a:t>#3 New Service </a:t>
            </a:r>
            <a:r>
              <a:rPr lang="en-US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Arial"/>
              </a:rPr>
              <a:t>Offering/</a:t>
            </a:r>
            <a:br>
              <a:rPr lang="en-US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Arial"/>
              </a:rPr>
              <a:t>New Revenue Streams</a:t>
            </a:r>
            <a:endParaRPr lang="en-US" sz="1400" b="1" dirty="0">
              <a:solidFill>
                <a:srgbClr val="000000">
                  <a:lumMod val="65000"/>
                  <a:lumOff val="3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82845" y="235285"/>
            <a:ext cx="3634153" cy="4278097"/>
          </a:xfrm>
          <a:prstGeom prst="cloud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cs typeface="Arial"/>
              </a:rPr>
              <a:t>‘Internet of Things’ </a:t>
            </a:r>
            <a:r>
              <a:rPr lang="en-US" sz="2000" b="1" dirty="0" smtClean="0">
                <a:solidFill>
                  <a:prstClr val="white"/>
                </a:solidFill>
                <a:cs typeface="Arial"/>
              </a:rPr>
              <a:t>=&gt; </a:t>
            </a:r>
            <a:r>
              <a:rPr lang="en-US" sz="2000" b="1" dirty="0" err="1" smtClean="0">
                <a:solidFill>
                  <a:prstClr val="white"/>
                </a:solidFill>
                <a:cs typeface="Arial"/>
              </a:rPr>
              <a:t>Mashups</a:t>
            </a:r>
            <a:endParaRPr lang="en-US" sz="1200" b="1" dirty="0" smtClean="0">
              <a:solidFill>
                <a:prstClr val="white"/>
              </a:solidFill>
              <a:cs typeface="Arial"/>
            </a:endParaRPr>
          </a:p>
          <a:p>
            <a:pPr algn="ctr"/>
            <a:r>
              <a:rPr lang="en-US" sz="2000" b="1" dirty="0" smtClean="0">
                <a:solidFill>
                  <a:prstClr val="white"/>
                </a:solidFill>
                <a:cs typeface="Arial"/>
              </a:rPr>
              <a:t>Everything will be Connected </a:t>
            </a:r>
            <a:r>
              <a:rPr lang="en-US" sz="2000" b="1" u="sng" dirty="0" smtClean="0">
                <a:solidFill>
                  <a:prstClr val="white"/>
                </a:solidFill>
                <a:cs typeface="Arial"/>
              </a:rPr>
              <a:t>across</a:t>
            </a:r>
            <a:r>
              <a:rPr lang="en-US" sz="2000" b="1" dirty="0" smtClean="0">
                <a:solidFill>
                  <a:prstClr val="white"/>
                </a:solidFill>
                <a:cs typeface="Arial"/>
              </a:rPr>
              <a:t> different verticals</a:t>
            </a:r>
            <a:r>
              <a:rPr lang="en-US" sz="1600" b="1" dirty="0" smtClean="0">
                <a:solidFill>
                  <a:prstClr val="white"/>
                </a:solidFill>
                <a:cs typeface="Arial"/>
              </a:rPr>
              <a:t/>
            </a:r>
            <a:br>
              <a:rPr lang="en-US" sz="1600" b="1" dirty="0" smtClean="0">
                <a:solidFill>
                  <a:prstClr val="white"/>
                </a:solidFill>
                <a:cs typeface="Arial"/>
              </a:rPr>
            </a:br>
            <a:r>
              <a:rPr lang="en-US" sz="1600" b="1" dirty="0" smtClean="0">
                <a:solidFill>
                  <a:prstClr val="white"/>
                </a:solidFill>
                <a:cs typeface="Arial"/>
              </a:rPr>
              <a:t>Telematics/ Logistic, </a:t>
            </a:r>
          </a:p>
          <a:p>
            <a:pPr algn="ctr"/>
            <a:r>
              <a:rPr lang="en-US" sz="1600" b="1" dirty="0" smtClean="0">
                <a:solidFill>
                  <a:prstClr val="white"/>
                </a:solidFill>
                <a:cs typeface="Arial"/>
              </a:rPr>
              <a:t>Energy, Health, Industry 4.0, Smart City, Retail etc.</a:t>
            </a:r>
            <a:endParaRPr lang="en-US" sz="1050" b="1" dirty="0" smtClean="0">
              <a:solidFill>
                <a:prstClr val="white"/>
              </a:solidFill>
              <a:cs typeface="Arial"/>
            </a:endParaRPr>
          </a:p>
        </p:txBody>
      </p:sp>
      <p:sp>
        <p:nvSpPr>
          <p:cNvPr id="13" name="Isosceles Triangle 12"/>
          <p:cNvSpPr/>
          <p:nvPr/>
        </p:nvSpPr>
        <p:spPr>
          <a:xfrm rot="5400000">
            <a:off x="3661504" y="2334296"/>
            <a:ext cx="2885838" cy="42007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5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06" name="Rectangle 2"/>
          <p:cNvSpPr>
            <a:spLocks noChangeArrowheads="1"/>
          </p:cNvSpPr>
          <p:nvPr/>
        </p:nvSpPr>
        <p:spPr bwMode="auto">
          <a:xfrm>
            <a:off x="205356" y="276850"/>
            <a:ext cx="8345254" cy="42589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2500" b="1" dirty="0" smtClean="0">
                <a:solidFill>
                  <a:schemeClr val="bg1">
                    <a:lumMod val="50000"/>
                  </a:schemeClr>
                </a:solidFill>
              </a:rPr>
              <a:t>Challenges for ‘Industrial M2M’</a:t>
            </a:r>
            <a:endParaRPr lang="en-US" sz="25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8" name="AutoShape 14"/>
          <p:cNvSpPr>
            <a:spLocks noChangeArrowheads="1"/>
          </p:cNvSpPr>
          <p:nvPr/>
        </p:nvSpPr>
        <p:spPr bwMode="auto">
          <a:xfrm>
            <a:off x="524758" y="3063151"/>
            <a:ext cx="2508368" cy="985327"/>
          </a:xfrm>
          <a:prstGeom prst="roundRect">
            <a:avLst>
              <a:gd name="adj" fmla="val 1259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lIns="72567" tIns="72567" rIns="72567" bIns="36283" anchor="b"/>
          <a:lstStyle/>
          <a:p>
            <a:pPr algn="ctr">
              <a:defRPr/>
            </a:pPr>
            <a:endParaRPr lang="de-DE" sz="1000" dirty="0"/>
          </a:p>
        </p:txBody>
      </p:sp>
      <p:sp>
        <p:nvSpPr>
          <p:cNvPr id="190" name="AutoShape 16"/>
          <p:cNvSpPr>
            <a:spLocks noChangeArrowheads="1"/>
          </p:cNvSpPr>
          <p:nvPr/>
        </p:nvSpPr>
        <p:spPr bwMode="auto">
          <a:xfrm>
            <a:off x="541984" y="1047005"/>
            <a:ext cx="2413875" cy="636620"/>
          </a:xfrm>
          <a:prstGeom prst="roundRect">
            <a:avLst>
              <a:gd name="adj" fmla="val 4898"/>
            </a:avLst>
          </a:prstGeom>
          <a:solidFill>
            <a:schemeClr val="accent2"/>
          </a:solidFill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71424" tIns="71424" rIns="71424" bIns="71424" anchor="ctr"/>
          <a:lstStyle/>
          <a:p>
            <a:pPr algn="ctr" defTabSz="604723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/>
            </a:pPr>
            <a:r>
              <a:rPr lang="en-US" sz="1300" b="1" dirty="0" smtClean="0">
                <a:solidFill>
                  <a:schemeClr val="bg1"/>
                </a:solidFill>
              </a:rPr>
              <a:t>Industry 4.0 applications/ </a:t>
            </a:r>
            <a:br>
              <a:rPr lang="en-US" sz="1300" b="1" dirty="0" smtClean="0">
                <a:solidFill>
                  <a:schemeClr val="bg1"/>
                </a:solidFill>
              </a:rPr>
            </a:br>
            <a:r>
              <a:rPr lang="en-US" sz="1300" b="1" dirty="0" smtClean="0">
                <a:solidFill>
                  <a:schemeClr val="bg1"/>
                </a:solidFill>
              </a:rPr>
              <a:t>IT backend</a:t>
            </a:r>
            <a:endParaRPr lang="de-DE" sz="1300" b="1" dirty="0">
              <a:solidFill>
                <a:schemeClr val="bg1"/>
              </a:solidFill>
            </a:endParaRPr>
          </a:p>
        </p:txBody>
      </p:sp>
      <p:sp>
        <p:nvSpPr>
          <p:cNvPr id="195" name="AutoShape 14"/>
          <p:cNvSpPr>
            <a:spLocks noChangeArrowheads="1"/>
          </p:cNvSpPr>
          <p:nvPr/>
        </p:nvSpPr>
        <p:spPr bwMode="auto">
          <a:xfrm>
            <a:off x="678678" y="3224690"/>
            <a:ext cx="2139840" cy="212551"/>
          </a:xfrm>
          <a:prstGeom prst="roundRect">
            <a:avLst>
              <a:gd name="adj" fmla="val 1259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lIns="72567" tIns="72567" rIns="72567" bIns="36283" anchor="ctr"/>
          <a:lstStyle/>
          <a:p>
            <a:pPr algn="ctr">
              <a:defRPr/>
            </a:pPr>
            <a:r>
              <a:rPr lang="de-DE" sz="1100" dirty="0" smtClean="0">
                <a:solidFill>
                  <a:schemeClr val="bg1"/>
                </a:solidFill>
              </a:rPr>
              <a:t>Embedded Computing</a:t>
            </a:r>
            <a:endParaRPr lang="de-DE" sz="1100" dirty="0">
              <a:solidFill>
                <a:schemeClr val="bg1"/>
              </a:solidFill>
            </a:endParaRPr>
          </a:p>
        </p:txBody>
      </p:sp>
      <p:cxnSp>
        <p:nvCxnSpPr>
          <p:cNvPr id="196" name="Straight Connector 195"/>
          <p:cNvCxnSpPr/>
          <p:nvPr/>
        </p:nvCxnSpPr>
        <p:spPr>
          <a:xfrm flipH="1" flipV="1">
            <a:off x="1741115" y="1683419"/>
            <a:ext cx="37796" cy="1496932"/>
          </a:xfrm>
          <a:prstGeom prst="line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7" name="Cloud 196"/>
          <p:cNvSpPr/>
          <p:nvPr/>
        </p:nvSpPr>
        <p:spPr bwMode="auto">
          <a:xfrm>
            <a:off x="794787" y="1930387"/>
            <a:ext cx="1762350" cy="980844"/>
          </a:xfrm>
          <a:prstGeom prst="clou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C2C2C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79988" tIns="87994" rIns="179988" bIns="87994" anchor="ctr"/>
          <a:lstStyle/>
          <a:p>
            <a:pPr defTabSz="846612"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567" name="TextBox 197"/>
          <p:cNvSpPr txBox="1">
            <a:spLocks noChangeArrowheads="1"/>
          </p:cNvSpPr>
          <p:nvPr/>
        </p:nvSpPr>
        <p:spPr bwMode="auto">
          <a:xfrm>
            <a:off x="956048" y="2180463"/>
            <a:ext cx="1445229" cy="47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567" tIns="36283" rIns="72567" bIns="36283">
            <a:spAutoFit/>
          </a:bodyPr>
          <a:lstStyle/>
          <a:p>
            <a:pPr algn="ctr"/>
            <a:r>
              <a:rPr lang="en-US" sz="1300" b="1" dirty="0"/>
              <a:t>Communication</a:t>
            </a:r>
            <a:br>
              <a:rPr lang="en-US" sz="1300" b="1" dirty="0"/>
            </a:br>
            <a:r>
              <a:rPr lang="en-US" sz="1300" b="1" dirty="0"/>
              <a:t>network</a:t>
            </a:r>
          </a:p>
        </p:txBody>
      </p:sp>
      <p:pic>
        <p:nvPicPr>
          <p:cNvPr id="23568" name="Picture 29" descr="1d3p0125_PEOPLE_LIFESTYLE_4"/>
          <p:cNvPicPr>
            <a:picLocks noChangeAspect="1" noChangeArrowheads="1"/>
          </p:cNvPicPr>
          <p:nvPr/>
        </p:nvPicPr>
        <p:blipFill>
          <a:blip r:embed="rId3" cstate="print">
            <a:lum bright="36000"/>
            <a:grayscl/>
          </a:blip>
          <a:srcRect/>
          <a:stretch>
            <a:fillRect/>
          </a:stretch>
        </p:blipFill>
        <p:spPr bwMode="auto">
          <a:xfrm>
            <a:off x="4645072" y="4453026"/>
            <a:ext cx="343939" cy="25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30" descr="1d3p0125_PEOPLE_LIFESTYLE_4"/>
          <p:cNvPicPr>
            <a:picLocks noChangeAspect="1" noChangeArrowheads="1"/>
          </p:cNvPicPr>
          <p:nvPr/>
        </p:nvPicPr>
        <p:blipFill>
          <a:blip r:embed="rId4" cstate="print">
            <a:lum bright="36000"/>
            <a:grayscl/>
          </a:blip>
          <a:srcRect/>
          <a:stretch>
            <a:fillRect/>
          </a:stretch>
        </p:blipFill>
        <p:spPr bwMode="auto">
          <a:xfrm>
            <a:off x="3978610" y="4247638"/>
            <a:ext cx="343940" cy="25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31" descr="1d3p0125_PEOPLE_LIFESTYLE_4"/>
          <p:cNvPicPr>
            <a:picLocks noChangeAspect="1" noChangeArrowheads="1"/>
          </p:cNvPicPr>
          <p:nvPr/>
        </p:nvPicPr>
        <p:blipFill>
          <a:blip r:embed="rId5" cstate="print">
            <a:lum bright="36000"/>
            <a:grayscl/>
          </a:blip>
          <a:srcRect/>
          <a:stretch>
            <a:fillRect/>
          </a:stretch>
        </p:blipFill>
        <p:spPr bwMode="auto">
          <a:xfrm>
            <a:off x="3768215" y="4453026"/>
            <a:ext cx="342680" cy="25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32" descr="1d3p0125_PEOPLE_LIFESTYLE_4"/>
          <p:cNvPicPr>
            <a:picLocks noChangeAspect="1" noChangeArrowheads="1"/>
          </p:cNvPicPr>
          <p:nvPr/>
        </p:nvPicPr>
        <p:blipFill>
          <a:blip r:embed="rId6" cstate="print">
            <a:lum bright="36000"/>
            <a:grayscl/>
          </a:blip>
          <a:srcRect/>
          <a:stretch>
            <a:fillRect/>
          </a:stretch>
        </p:blipFill>
        <p:spPr bwMode="auto">
          <a:xfrm>
            <a:off x="4207903" y="4453026"/>
            <a:ext cx="343940" cy="25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33" descr="1d3p0125_PEOPLE_LIFESTYLE_4"/>
          <p:cNvPicPr>
            <a:picLocks noChangeAspect="1" noChangeArrowheads="1"/>
          </p:cNvPicPr>
          <p:nvPr/>
        </p:nvPicPr>
        <p:blipFill>
          <a:blip r:embed="rId7" cstate="print">
            <a:lum bright="36000"/>
            <a:grayscl/>
          </a:blip>
          <a:srcRect/>
          <a:stretch>
            <a:fillRect/>
          </a:stretch>
        </p:blipFill>
        <p:spPr bwMode="auto">
          <a:xfrm>
            <a:off x="4855467" y="4247638"/>
            <a:ext cx="345199" cy="25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3" name="Picture 34" descr="1d3p0125_PEOPLE_LIFESTYLE_4"/>
          <p:cNvPicPr>
            <a:picLocks noChangeAspect="1" noChangeArrowheads="1"/>
          </p:cNvPicPr>
          <p:nvPr/>
        </p:nvPicPr>
        <p:blipFill>
          <a:blip r:embed="rId8" cstate="print">
            <a:lum bright="36000"/>
            <a:grayscl/>
          </a:blip>
          <a:srcRect/>
          <a:stretch>
            <a:fillRect/>
          </a:stretch>
        </p:blipFill>
        <p:spPr bwMode="auto">
          <a:xfrm>
            <a:off x="4418299" y="4247638"/>
            <a:ext cx="341419" cy="25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35" descr="1d3p0125_PEOPLE_LIFESTYLE_4"/>
          <p:cNvPicPr>
            <a:picLocks noChangeAspect="1" noChangeArrowheads="1"/>
          </p:cNvPicPr>
          <p:nvPr/>
        </p:nvPicPr>
        <p:blipFill>
          <a:blip r:embed="rId9" cstate="print">
            <a:lum bright="36000"/>
            <a:grayscl/>
          </a:blip>
          <a:srcRect/>
          <a:stretch>
            <a:fillRect/>
          </a:stretch>
        </p:blipFill>
        <p:spPr bwMode="auto">
          <a:xfrm>
            <a:off x="3522544" y="4247638"/>
            <a:ext cx="359058" cy="25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5" name="Picture 36" descr="1d3p0125_PEOPLE_LIFESTYLE_4"/>
          <p:cNvPicPr>
            <a:picLocks noChangeAspect="1" noChangeArrowheads="1"/>
          </p:cNvPicPr>
          <p:nvPr/>
        </p:nvPicPr>
        <p:blipFill>
          <a:blip r:embed="rId10" cstate="print">
            <a:lum bright="36000"/>
            <a:grayscl/>
          </a:blip>
          <a:srcRect/>
          <a:stretch>
            <a:fillRect/>
          </a:stretch>
        </p:blipFill>
        <p:spPr bwMode="auto">
          <a:xfrm>
            <a:off x="5084759" y="4453026"/>
            <a:ext cx="342680" cy="25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6" name="Picture 37" descr="1d3p0125_PEOPLE_LIFESTYLE_4"/>
          <p:cNvPicPr>
            <a:picLocks noChangeAspect="1" noChangeArrowheads="1"/>
          </p:cNvPicPr>
          <p:nvPr/>
        </p:nvPicPr>
        <p:blipFill>
          <a:blip r:embed="rId3" cstate="print">
            <a:lum bright="36000"/>
            <a:grayscl/>
          </a:blip>
          <a:srcRect/>
          <a:stretch>
            <a:fillRect/>
          </a:stretch>
        </p:blipFill>
        <p:spPr bwMode="auto">
          <a:xfrm>
            <a:off x="2643168" y="4247638"/>
            <a:ext cx="343940" cy="25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7" name="Picture 38" descr="1d3p0125_PEOPLE_LIFESTYLE_4"/>
          <p:cNvPicPr>
            <a:picLocks noChangeAspect="1" noChangeArrowheads="1"/>
          </p:cNvPicPr>
          <p:nvPr/>
        </p:nvPicPr>
        <p:blipFill>
          <a:blip r:embed="rId11" cstate="print">
            <a:lum bright="36000"/>
            <a:grayscl/>
          </a:blip>
          <a:srcRect/>
          <a:stretch>
            <a:fillRect/>
          </a:stretch>
        </p:blipFill>
        <p:spPr bwMode="auto">
          <a:xfrm>
            <a:off x="2206000" y="4247638"/>
            <a:ext cx="345199" cy="25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8" name="Picture 40" descr="1d3p0125_PEOPLE_LIFESTYLE_4"/>
          <p:cNvPicPr>
            <a:picLocks noChangeAspect="1" noChangeArrowheads="1"/>
          </p:cNvPicPr>
          <p:nvPr/>
        </p:nvPicPr>
        <p:blipFill>
          <a:blip r:embed="rId10" cstate="print">
            <a:lum bright="36000"/>
            <a:grayscl/>
          </a:blip>
          <a:srcRect/>
          <a:stretch>
            <a:fillRect/>
          </a:stretch>
        </p:blipFill>
        <p:spPr bwMode="auto">
          <a:xfrm>
            <a:off x="3082856" y="4247638"/>
            <a:ext cx="342680" cy="25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9" name="Picture 41" descr="1d3p0125_PEOPLE_LIFESTYLE_4"/>
          <p:cNvPicPr>
            <a:picLocks noChangeAspect="1" noChangeArrowheads="1"/>
          </p:cNvPicPr>
          <p:nvPr/>
        </p:nvPicPr>
        <p:blipFill>
          <a:blip r:embed="rId12" cstate="print">
            <a:lum bright="36000"/>
            <a:grayscl/>
          </a:blip>
          <a:srcRect/>
          <a:stretch>
            <a:fillRect/>
          </a:stretch>
        </p:blipFill>
        <p:spPr bwMode="auto">
          <a:xfrm>
            <a:off x="1994345" y="4463106"/>
            <a:ext cx="345199" cy="25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0" name="Picture 42" descr="1d3p0125_PEOPLE_LIFESTYLE_4"/>
          <p:cNvPicPr>
            <a:picLocks noChangeAspect="1" noChangeArrowheads="1"/>
          </p:cNvPicPr>
          <p:nvPr/>
        </p:nvPicPr>
        <p:blipFill>
          <a:blip r:embed="rId7" cstate="print">
            <a:lum bright="36000"/>
            <a:grayscl/>
          </a:blip>
          <a:srcRect/>
          <a:stretch>
            <a:fillRect/>
          </a:stretch>
        </p:blipFill>
        <p:spPr bwMode="auto">
          <a:xfrm>
            <a:off x="2871202" y="4463106"/>
            <a:ext cx="345199" cy="25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1" name="Picture 43" descr="1d3p0125_PEOPLE_LIFESTYLE_4"/>
          <p:cNvPicPr>
            <a:picLocks noChangeAspect="1" noChangeArrowheads="1"/>
          </p:cNvPicPr>
          <p:nvPr/>
        </p:nvPicPr>
        <p:blipFill>
          <a:blip r:embed="rId8" cstate="print">
            <a:lum bright="36000"/>
            <a:grayscl/>
          </a:blip>
          <a:srcRect/>
          <a:stretch>
            <a:fillRect/>
          </a:stretch>
        </p:blipFill>
        <p:spPr bwMode="auto">
          <a:xfrm>
            <a:off x="2436552" y="4463106"/>
            <a:ext cx="338900" cy="25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2" name="Picture 44" descr="1d3p0125_PEOPLE_LIFESTYLE_4"/>
          <p:cNvPicPr>
            <a:picLocks noChangeAspect="1" noChangeArrowheads="1"/>
          </p:cNvPicPr>
          <p:nvPr/>
        </p:nvPicPr>
        <p:blipFill>
          <a:blip r:embed="rId9" cstate="print">
            <a:lum bright="36000"/>
            <a:grayscl/>
          </a:blip>
          <a:srcRect/>
          <a:stretch>
            <a:fillRect/>
          </a:stretch>
        </p:blipFill>
        <p:spPr bwMode="auto">
          <a:xfrm>
            <a:off x="1539538" y="4463106"/>
            <a:ext cx="359058" cy="25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3" name="Picture 45" descr="1d3p0125_PEOPLE_LIFESTYLE_4"/>
          <p:cNvPicPr>
            <a:picLocks noChangeAspect="1" noChangeArrowheads="1"/>
          </p:cNvPicPr>
          <p:nvPr/>
        </p:nvPicPr>
        <p:blipFill>
          <a:blip r:embed="rId13" cstate="print">
            <a:lum bright="36000"/>
            <a:grayscl/>
          </a:blip>
          <a:srcRect/>
          <a:stretch>
            <a:fillRect/>
          </a:stretch>
        </p:blipFill>
        <p:spPr bwMode="auto">
          <a:xfrm>
            <a:off x="3310889" y="4453026"/>
            <a:ext cx="343940" cy="25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4" name="Picture 46" descr="1d3p0125_PEOPLE_LIFESTYLE_4"/>
          <p:cNvPicPr>
            <a:picLocks noChangeAspect="1" noChangeArrowheads="1"/>
          </p:cNvPicPr>
          <p:nvPr/>
        </p:nvPicPr>
        <p:blipFill>
          <a:blip r:embed="rId5" cstate="print">
            <a:lum bright="36000"/>
            <a:grayscl/>
          </a:blip>
          <a:srcRect/>
          <a:stretch>
            <a:fillRect/>
          </a:stretch>
        </p:blipFill>
        <p:spPr bwMode="auto">
          <a:xfrm>
            <a:off x="1766311" y="4247638"/>
            <a:ext cx="343940" cy="25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5" name="Picture 47" descr="1d3p0125_PEOPLE_LIFESTYLE_4"/>
          <p:cNvPicPr>
            <a:picLocks noChangeAspect="1" noChangeArrowheads="1"/>
          </p:cNvPicPr>
          <p:nvPr/>
        </p:nvPicPr>
        <p:blipFill>
          <a:blip r:embed="rId9" cstate="print">
            <a:lum bright="36000"/>
            <a:grayscl/>
          </a:blip>
          <a:srcRect/>
          <a:stretch>
            <a:fillRect/>
          </a:stretch>
        </p:blipFill>
        <p:spPr bwMode="auto">
          <a:xfrm>
            <a:off x="5303974" y="4247638"/>
            <a:ext cx="359058" cy="25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6" name="Picture 37" descr="1d3p0125_PEOPLE_LIFESTYLE_4"/>
          <p:cNvPicPr>
            <a:picLocks noChangeAspect="1" noChangeArrowheads="1"/>
          </p:cNvPicPr>
          <p:nvPr/>
        </p:nvPicPr>
        <p:blipFill>
          <a:blip r:embed="rId3" cstate="print">
            <a:lum bright="36000"/>
            <a:grayscl/>
          </a:blip>
          <a:srcRect/>
          <a:stretch>
            <a:fillRect/>
          </a:stretch>
        </p:blipFill>
        <p:spPr bwMode="auto">
          <a:xfrm>
            <a:off x="1317804" y="4243858"/>
            <a:ext cx="343940" cy="25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7" name="Picture 38" descr="1d3p0125_PEOPLE_LIFESTYLE_4"/>
          <p:cNvPicPr>
            <a:picLocks noChangeAspect="1" noChangeArrowheads="1"/>
          </p:cNvPicPr>
          <p:nvPr/>
        </p:nvPicPr>
        <p:blipFill>
          <a:blip r:embed="rId11" cstate="print">
            <a:lum bright="36000"/>
            <a:grayscl/>
          </a:blip>
          <a:srcRect/>
          <a:stretch>
            <a:fillRect/>
          </a:stretch>
        </p:blipFill>
        <p:spPr bwMode="auto">
          <a:xfrm>
            <a:off x="880637" y="4243858"/>
            <a:ext cx="345199" cy="25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8" name="Picture 41" descr="1d3p0125_PEOPLE_LIFESTYLE_4"/>
          <p:cNvPicPr>
            <a:picLocks noChangeAspect="1" noChangeArrowheads="1"/>
          </p:cNvPicPr>
          <p:nvPr/>
        </p:nvPicPr>
        <p:blipFill>
          <a:blip r:embed="rId12" cstate="print">
            <a:lum bright="36000"/>
            <a:grayscl/>
          </a:blip>
          <a:srcRect/>
          <a:stretch>
            <a:fillRect/>
          </a:stretch>
        </p:blipFill>
        <p:spPr bwMode="auto">
          <a:xfrm>
            <a:off x="668982" y="4459326"/>
            <a:ext cx="345199" cy="25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9" name="Picture 43" descr="1d3p0125_PEOPLE_LIFESTYLE_4"/>
          <p:cNvPicPr>
            <a:picLocks noChangeAspect="1" noChangeArrowheads="1"/>
          </p:cNvPicPr>
          <p:nvPr/>
        </p:nvPicPr>
        <p:blipFill>
          <a:blip r:embed="rId8" cstate="print">
            <a:lum bright="36000"/>
            <a:grayscl/>
          </a:blip>
          <a:srcRect/>
          <a:stretch>
            <a:fillRect/>
          </a:stretch>
        </p:blipFill>
        <p:spPr bwMode="auto">
          <a:xfrm>
            <a:off x="1111189" y="4459326"/>
            <a:ext cx="338900" cy="25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0" name="Picture 44" descr="1d3p0125_PEOPLE_LIFESTYLE_4"/>
          <p:cNvPicPr>
            <a:picLocks noChangeAspect="1" noChangeArrowheads="1"/>
          </p:cNvPicPr>
          <p:nvPr/>
        </p:nvPicPr>
        <p:blipFill>
          <a:blip r:embed="rId9" cstate="print">
            <a:lum bright="36000"/>
            <a:grayscl/>
          </a:blip>
          <a:srcRect/>
          <a:stretch>
            <a:fillRect/>
          </a:stretch>
        </p:blipFill>
        <p:spPr bwMode="auto">
          <a:xfrm>
            <a:off x="214175" y="4459326"/>
            <a:ext cx="359058" cy="25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1" name="Picture 46" descr="1d3p0125_PEOPLE_LIFESTYLE_4"/>
          <p:cNvPicPr>
            <a:picLocks noChangeAspect="1" noChangeArrowheads="1"/>
          </p:cNvPicPr>
          <p:nvPr/>
        </p:nvPicPr>
        <p:blipFill>
          <a:blip r:embed="rId5" cstate="print">
            <a:lum bright="36000"/>
            <a:grayscl/>
          </a:blip>
          <a:srcRect/>
          <a:stretch>
            <a:fillRect/>
          </a:stretch>
        </p:blipFill>
        <p:spPr bwMode="auto">
          <a:xfrm>
            <a:off x="440948" y="4243858"/>
            <a:ext cx="343940" cy="25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1813" y="686433"/>
            <a:ext cx="5571926" cy="3274151"/>
          </a:xfrm>
          <a:prstGeom prst="rect">
            <a:avLst/>
          </a:prstGeom>
          <a:noFill/>
        </p:spPr>
        <p:txBody>
          <a:bodyPr wrap="square" lIns="72567" tIns="36283" rIns="72567" bIns="36283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1600" b="1" dirty="0"/>
              <a:t>C</a:t>
            </a:r>
            <a:r>
              <a:rPr lang="en-US" sz="1600" b="1" dirty="0" smtClean="0"/>
              <a:t>ustomized </a:t>
            </a:r>
            <a:r>
              <a:rPr lang="en-US" sz="1600" b="1" dirty="0"/>
              <a:t>software and hardware development</a:t>
            </a:r>
            <a:endParaRPr lang="en-US" dirty="0"/>
          </a:p>
          <a:p>
            <a:pPr marL="495118" lvl="1" indent="-132284">
              <a:buBlip>
                <a:blip r:embed="rId14"/>
              </a:buBlip>
              <a:defRPr/>
            </a:pPr>
            <a:r>
              <a:rPr lang="en-US" sz="1600" dirty="0"/>
              <a:t> </a:t>
            </a:r>
            <a:r>
              <a:rPr lang="en-US" sz="1600" dirty="0" smtClean="0"/>
              <a:t>Expensive </a:t>
            </a:r>
            <a:r>
              <a:rPr lang="en-US" sz="1600" dirty="0"/>
              <a:t>and long </a:t>
            </a:r>
            <a:r>
              <a:rPr lang="en-US" sz="1600" dirty="0" smtClean="0"/>
              <a:t>development time</a:t>
            </a:r>
          </a:p>
          <a:p>
            <a:pPr marL="495118" lvl="1" indent="-132284">
              <a:buBlip>
                <a:blip r:embed="rId14"/>
              </a:buBlip>
              <a:defRPr/>
            </a:pPr>
            <a:r>
              <a:rPr lang="en-US" sz="1600" dirty="0"/>
              <a:t> </a:t>
            </a:r>
            <a:r>
              <a:rPr lang="en-US" sz="1600" dirty="0" smtClean="0"/>
              <a:t>Vendor lock-in?</a:t>
            </a:r>
          </a:p>
          <a:p>
            <a:pPr marL="495118" lvl="1" indent="-132284">
              <a:buBlip>
                <a:blip r:embed="rId14"/>
              </a:buBlip>
              <a:defRPr/>
            </a:pPr>
            <a:r>
              <a:rPr lang="en-US" sz="1600" dirty="0"/>
              <a:t> </a:t>
            </a:r>
            <a:r>
              <a:rPr lang="en-US" sz="1600" dirty="0" smtClean="0"/>
              <a:t>Standardization still emerging</a:t>
            </a:r>
          </a:p>
          <a:p>
            <a:pPr marL="495118" lvl="1" indent="-132284">
              <a:buBlip>
                <a:blip r:embed="rId14"/>
              </a:buBlip>
              <a:defRPr/>
            </a:pPr>
            <a:r>
              <a:rPr lang="en-US" sz="1600" dirty="0"/>
              <a:t> </a:t>
            </a:r>
            <a:r>
              <a:rPr lang="en-US" sz="1600" dirty="0" smtClean="0"/>
              <a:t>Integration into existing backend systems e.g. ERP vs. renewal of IT</a:t>
            </a:r>
            <a:endParaRPr lang="en-US" sz="1600" dirty="0"/>
          </a:p>
          <a:p>
            <a:pPr marL="285750" indent="-285750">
              <a:buFont typeface="Arial"/>
              <a:buChar char="•"/>
              <a:defRPr/>
            </a:pPr>
            <a:r>
              <a:rPr lang="en-US" sz="1600" b="1" dirty="0" smtClean="0"/>
              <a:t>Closed </a:t>
            </a:r>
            <a:r>
              <a:rPr lang="en-US" sz="1600" b="1" dirty="0" smtClean="0"/>
              <a:t>usage</a:t>
            </a:r>
            <a:r>
              <a:rPr lang="en-US" sz="1600" b="1" dirty="0"/>
              <a:t>, closed systems – Innovations</a:t>
            </a:r>
            <a:r>
              <a:rPr lang="en-US" sz="1600" b="1" dirty="0" smtClean="0"/>
              <a:t>?</a:t>
            </a:r>
            <a:endParaRPr lang="en-US" sz="1600" b="1" dirty="0" smtClean="0"/>
          </a:p>
          <a:p>
            <a:pPr marL="285750" indent="-285750">
              <a:buFont typeface="Arial"/>
              <a:buChar char="•"/>
              <a:defRPr/>
            </a:pPr>
            <a:r>
              <a:rPr lang="en-US" sz="1600" b="1" dirty="0" smtClean="0"/>
              <a:t>Interworking with the ‘Connected World</a:t>
            </a:r>
            <a:r>
              <a:rPr lang="en-US" sz="1600" b="1" dirty="0" smtClean="0"/>
              <a:t>’</a:t>
            </a:r>
            <a:endParaRPr lang="en-US" sz="1600" b="1" dirty="0"/>
          </a:p>
          <a:p>
            <a:pPr lvl="1">
              <a:buBlip>
                <a:blip r:embed="rId14"/>
              </a:buBlip>
              <a:defRPr/>
            </a:pPr>
            <a:r>
              <a:rPr lang="en-US" sz="1600" dirty="0"/>
              <a:t> </a:t>
            </a:r>
            <a:r>
              <a:rPr lang="en-US" sz="1600" dirty="0" smtClean="0"/>
              <a:t>Internet business model is based on Data </a:t>
            </a:r>
            <a:r>
              <a:rPr lang="en-US" sz="1600" dirty="0" smtClean="0"/>
              <a:t>Monetization</a:t>
            </a:r>
          </a:p>
          <a:p>
            <a:pPr lvl="2">
              <a:buBlip>
                <a:blip r:embed="rId14"/>
              </a:buBlip>
              <a:defRPr/>
            </a:pPr>
            <a:r>
              <a:rPr lang="en-US" sz="1600" dirty="0"/>
              <a:t> </a:t>
            </a:r>
            <a:r>
              <a:rPr lang="en-US" sz="1600" dirty="0" smtClean="0"/>
              <a:t>consumer is advertising base</a:t>
            </a:r>
          </a:p>
          <a:p>
            <a:pPr lvl="2">
              <a:buBlip>
                <a:blip r:embed="rId14"/>
              </a:buBlip>
              <a:defRPr/>
            </a:pPr>
            <a:r>
              <a:rPr lang="en-US" sz="1600" dirty="0" smtClean="0"/>
              <a:t> enterprise is usage based based</a:t>
            </a:r>
            <a:endParaRPr lang="en-US" sz="1600" dirty="0"/>
          </a:p>
          <a:p>
            <a:pPr lvl="1">
              <a:buFontTx/>
              <a:buBlip>
                <a:blip r:embed="rId14"/>
              </a:buBlip>
              <a:defRPr/>
            </a:pPr>
            <a:r>
              <a:rPr lang="en-US" sz="1600" dirty="0" smtClean="0"/>
              <a:t> Do I produce a Product or a connected smart object?</a:t>
            </a:r>
            <a:endParaRPr lang="en-US" sz="1600" dirty="0"/>
          </a:p>
        </p:txBody>
      </p:sp>
      <p:sp>
        <p:nvSpPr>
          <p:cNvPr id="34" name="AutoShape 14"/>
          <p:cNvSpPr>
            <a:spLocks noChangeArrowheads="1"/>
          </p:cNvSpPr>
          <p:nvPr/>
        </p:nvSpPr>
        <p:spPr bwMode="auto">
          <a:xfrm>
            <a:off x="676276" y="3483365"/>
            <a:ext cx="2139840" cy="212551"/>
          </a:xfrm>
          <a:prstGeom prst="roundRect">
            <a:avLst>
              <a:gd name="adj" fmla="val 1259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lIns="72567" tIns="72567" rIns="72567" bIns="36283" anchor="ctr"/>
          <a:lstStyle/>
          <a:p>
            <a:pPr algn="ctr">
              <a:defRPr/>
            </a:pPr>
            <a:r>
              <a:rPr lang="de-DE" sz="1100" dirty="0" smtClean="0">
                <a:solidFill>
                  <a:schemeClr val="bg1"/>
                </a:solidFill>
              </a:rPr>
              <a:t>Industrie 4.0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35" name="AutoShape 14"/>
          <p:cNvSpPr>
            <a:spLocks noChangeArrowheads="1"/>
          </p:cNvSpPr>
          <p:nvPr/>
        </p:nvSpPr>
        <p:spPr bwMode="auto">
          <a:xfrm>
            <a:off x="682141" y="3743224"/>
            <a:ext cx="2139840" cy="212551"/>
          </a:xfrm>
          <a:prstGeom prst="roundRect">
            <a:avLst>
              <a:gd name="adj" fmla="val 1259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lIns="72567" tIns="72567" rIns="72567" bIns="36283" anchor="ctr"/>
          <a:lstStyle/>
          <a:p>
            <a:pPr algn="ctr">
              <a:defRPr/>
            </a:pPr>
            <a:r>
              <a:rPr lang="de-DE" sz="1100" dirty="0" smtClean="0">
                <a:solidFill>
                  <a:schemeClr val="bg1"/>
                </a:solidFill>
              </a:rPr>
              <a:t>Automation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14256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8371859" y="1596408"/>
            <a:ext cx="8001" cy="489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 bwMode="auto">
          <a:xfrm>
            <a:off x="7918427" y="850564"/>
            <a:ext cx="914235" cy="9143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72562" tIns="72562" rIns="72562" bIns="36281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1A1A1A"/>
                </a:solidFill>
                <a:latin typeface="Arial" charset="0"/>
                <a:cs typeface="Arial" charset="0"/>
              </a:rPr>
              <a:t>…</a:t>
            </a:r>
            <a:endParaRPr lang="en-US" b="1" dirty="0">
              <a:solidFill>
                <a:srgbClr val="1A1A1A"/>
              </a:solidFill>
              <a:latin typeface="Arial" charset="0"/>
              <a:cs typeface="Arial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945569" y="1580774"/>
            <a:ext cx="0" cy="4771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748229" y="1587653"/>
            <a:ext cx="8001" cy="489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525860" y="1580774"/>
            <a:ext cx="8001" cy="489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2" idx="4"/>
          </p:cNvCxnSpPr>
          <p:nvPr/>
        </p:nvCxnSpPr>
        <p:spPr>
          <a:xfrm>
            <a:off x="5101323" y="1738176"/>
            <a:ext cx="8001" cy="489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 bwMode="auto">
          <a:xfrm>
            <a:off x="7072428" y="834930"/>
            <a:ext cx="914235" cy="9143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72562" tIns="72562" rIns="72562" bIns="36281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1A1A1A"/>
                </a:solidFill>
                <a:latin typeface="Arial" charset="0"/>
                <a:cs typeface="Arial" charset="0"/>
              </a:rPr>
              <a:t>Industry</a:t>
            </a:r>
            <a:r>
              <a:rPr lang="en-US" sz="1300" dirty="0">
                <a:solidFill>
                  <a:srgbClr val="1A1A1A"/>
                </a:solidFill>
                <a:latin typeface="Arial" charset="0"/>
                <a:cs typeface="Arial" charset="0"/>
              </a:rPr>
              <a:t/>
            </a:r>
            <a:br>
              <a:rPr lang="en-US" sz="1300" dirty="0">
                <a:solidFill>
                  <a:srgbClr val="1A1A1A"/>
                </a:solidFill>
                <a:latin typeface="Arial" charset="0"/>
                <a:cs typeface="Arial" charset="0"/>
              </a:rPr>
            </a:br>
            <a:r>
              <a:rPr lang="en-US" sz="1300" dirty="0" smtClean="0">
                <a:solidFill>
                  <a:srgbClr val="1A1A1A"/>
                </a:solidFill>
                <a:latin typeface="Arial" charset="0"/>
                <a:cs typeface="Arial" charset="0"/>
              </a:rPr>
              <a:t>4.0</a:t>
            </a:r>
            <a:endParaRPr lang="en-US" sz="1300" dirty="0">
              <a:solidFill>
                <a:srgbClr val="1A1A1A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6289835" y="823801"/>
            <a:ext cx="914235" cy="9143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72562" tIns="72562" rIns="72562" bIns="36281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1A1A1A"/>
                </a:solidFill>
                <a:latin typeface="Arial" charset="0"/>
                <a:cs typeface="Arial" charset="0"/>
              </a:rPr>
              <a:t>Retail</a:t>
            </a:r>
            <a:endParaRPr lang="en-US" sz="1300" dirty="0">
              <a:solidFill>
                <a:srgbClr val="1A1A1A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AutoShape 252"/>
          <p:cNvSpPr>
            <a:spLocks noChangeArrowheads="1"/>
          </p:cNvSpPr>
          <p:nvPr/>
        </p:nvSpPr>
        <p:spPr bwMode="auto">
          <a:xfrm>
            <a:off x="4464540" y="722923"/>
            <a:ext cx="4445504" cy="3858846"/>
          </a:xfrm>
          <a:prstGeom prst="roundRect">
            <a:avLst>
              <a:gd name="adj" fmla="val 9414"/>
            </a:avLst>
          </a:prstGeom>
          <a:noFill/>
          <a:ln w="76200" cmpd="sng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1419" tIns="37137" rIns="71419" bIns="37137" anchor="t"/>
          <a:lstStyle/>
          <a:p>
            <a:pPr algn="ctr" defTabSz="604684" eaLnBrk="0" fontAlgn="base" hangingPunct="0">
              <a:lnSpc>
                <a:spcPct val="90000"/>
              </a:lnSpc>
              <a:spcBef>
                <a:spcPts val="397"/>
              </a:spcBef>
              <a:spcAft>
                <a:spcPct val="0"/>
              </a:spcAft>
              <a:buClr>
                <a:srgbClr val="FFCC00"/>
              </a:buClr>
            </a:pPr>
            <a:endParaRPr lang="en-US" sz="1300">
              <a:solidFill>
                <a:srgbClr val="FFFFFF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34" y="65614"/>
            <a:ext cx="8635510" cy="495461"/>
          </a:xfrm>
        </p:spPr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  <a:latin typeface="Arial"/>
              </a:rPr>
              <a:t>Shift from Closed Systems to Open Systems</a:t>
            </a:r>
            <a:endParaRPr lang="en-US" sz="1900" b="0" dirty="0">
              <a:solidFill>
                <a:schemeClr val="tx1"/>
              </a:solidFill>
            </a:endParaRPr>
          </a:p>
        </p:txBody>
      </p:sp>
      <p:sp>
        <p:nvSpPr>
          <p:cNvPr id="6" name="AutoShape 252"/>
          <p:cNvSpPr>
            <a:spLocks noChangeArrowheads="1"/>
          </p:cNvSpPr>
          <p:nvPr/>
        </p:nvSpPr>
        <p:spPr bwMode="auto">
          <a:xfrm>
            <a:off x="1496985" y="782126"/>
            <a:ext cx="1125952" cy="3921006"/>
          </a:xfrm>
          <a:prstGeom prst="roundRect">
            <a:avLst>
              <a:gd name="adj" fmla="val 18407"/>
            </a:avLst>
          </a:prstGeom>
          <a:solidFill>
            <a:schemeClr val="tx2"/>
          </a:solidFill>
          <a:ln w="28575"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1419" tIns="37137" rIns="71419" bIns="37137" anchor="t"/>
          <a:lstStyle/>
          <a:p>
            <a:pPr algn="ctr" defTabSz="604684" eaLnBrk="0" fontAlgn="base" hangingPunct="0">
              <a:lnSpc>
                <a:spcPct val="90000"/>
              </a:lnSpc>
              <a:spcBef>
                <a:spcPts val="397"/>
              </a:spcBef>
              <a:spcAft>
                <a:spcPct val="0"/>
              </a:spcAft>
              <a:buClr>
                <a:srgbClr val="FFCC00"/>
              </a:buClr>
            </a:pPr>
            <a:endParaRPr lang="en-US" sz="1300">
              <a:solidFill>
                <a:srgbClr val="FFFFFF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10" name="AutoShape 6"/>
          <p:cNvSpPr>
            <a:spLocks noChangeAspect="1" noChangeArrowheads="1"/>
          </p:cNvSpPr>
          <p:nvPr/>
        </p:nvSpPr>
        <p:spPr bwMode="auto">
          <a:xfrm rot="16200000">
            <a:off x="678078" y="2342786"/>
            <a:ext cx="2802321" cy="893014"/>
          </a:xfrm>
          <a:prstGeom prst="chevron">
            <a:avLst>
              <a:gd name="adj" fmla="val 12105"/>
            </a:avLst>
          </a:prstGeom>
          <a:solidFill>
            <a:srgbClr val="E6E6E6"/>
          </a:solidFill>
          <a:ln w="12700" algn="ctr">
            <a:noFill/>
            <a:miter lim="800000"/>
            <a:headEnd/>
            <a:tailEnd/>
          </a:ln>
        </p:spPr>
        <p:txBody>
          <a:bodyPr vert="eaVert" wrap="none" lIns="71419" tIns="71419" rIns="71419" bIns="71419" anchor="ctr"/>
          <a:lstStyle/>
          <a:p>
            <a:pPr algn="ctr" defTabSz="604684" eaLnBrk="0" fontAlgn="base" hangingPunct="0">
              <a:lnSpc>
                <a:spcPct val="90000"/>
              </a:lnSpc>
              <a:spcBef>
                <a:spcPts val="397"/>
              </a:spcBef>
              <a:spcAft>
                <a:spcPct val="0"/>
              </a:spcAft>
              <a:buClr>
                <a:srgbClr val="FFCC00"/>
              </a:buClr>
            </a:pPr>
            <a:endParaRPr lang="en-US" sz="11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pic>
        <p:nvPicPr>
          <p:cNvPr id="267" name="Picture 14" descr="1d3p0125_PEOPLE_LIFESTYLE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585" y="1230907"/>
            <a:ext cx="417011" cy="3144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71" name="Text Box 243" descr="1d3p0125_PEOPLE_LIFESTYLE_4"/>
          <p:cNvSpPr txBox="1">
            <a:spLocks noChangeArrowheads="1"/>
          </p:cNvSpPr>
          <p:nvPr/>
        </p:nvSpPr>
        <p:spPr bwMode="auto">
          <a:xfrm>
            <a:off x="1800703" y="1532562"/>
            <a:ext cx="588276" cy="2898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71419" tIns="71419" rIns="71419" bIns="71419">
            <a:spAutoFit/>
          </a:bodyPr>
          <a:lstStyle/>
          <a:p>
            <a:pPr algn="ctr" defTabSz="604684" eaLnBrk="0" fontAlgn="base" hangingPunct="0">
              <a:lnSpc>
                <a:spcPct val="90000"/>
              </a:lnSpc>
              <a:spcBef>
                <a:spcPts val="397"/>
              </a:spcBef>
              <a:spcAft>
                <a:spcPct val="0"/>
              </a:spcAft>
              <a:buClr>
                <a:srgbClr val="FFCC00"/>
              </a:buClr>
            </a:pPr>
            <a:r>
              <a:rPr lang="en-US" sz="1000" dirty="0">
                <a:solidFill>
                  <a:srgbClr val="68717A"/>
                </a:solidFill>
                <a:latin typeface="Arial" charset="0"/>
                <a:ea typeface="MS PGothic" pitchFamily="34" charset="-128"/>
                <a:cs typeface="Arial" charset="0"/>
              </a:rPr>
              <a:t>Vertical</a:t>
            </a:r>
          </a:p>
        </p:txBody>
      </p:sp>
      <p:grpSp>
        <p:nvGrpSpPr>
          <p:cNvPr id="273" name="Group 205"/>
          <p:cNvGrpSpPr>
            <a:grpSpLocks/>
          </p:cNvGrpSpPr>
          <p:nvPr/>
        </p:nvGrpSpPr>
        <p:grpSpPr bwMode="auto">
          <a:xfrm>
            <a:off x="1725568" y="1761180"/>
            <a:ext cx="685714" cy="2271818"/>
            <a:chOff x="336" y="1253"/>
            <a:chExt cx="128" cy="2268"/>
          </a:xfrm>
          <a:solidFill>
            <a:schemeClr val="accent2"/>
          </a:solidFill>
        </p:grpSpPr>
        <p:sp>
          <p:nvSpPr>
            <p:cNvPr id="317" name="AutoShape 206"/>
            <p:cNvSpPr>
              <a:spLocks noChangeAspect="1" noChangeArrowheads="1"/>
            </p:cNvSpPr>
            <p:nvPr/>
          </p:nvSpPr>
          <p:spPr bwMode="auto">
            <a:xfrm rot="-5400000">
              <a:off x="286" y="1303"/>
              <a:ext cx="227" cy="128"/>
            </a:xfrm>
            <a:prstGeom prst="chevron">
              <a:avLst>
                <a:gd name="adj" fmla="val 11568"/>
              </a:avLst>
            </a:prstGeom>
            <a:grpFill/>
            <a:ln w="12700" algn="ctr">
              <a:noFill/>
              <a:miter lim="800000"/>
              <a:headEnd/>
              <a:tailEnd/>
            </a:ln>
          </p:spPr>
          <p:txBody>
            <a:bodyPr vert="eaVert" wrap="none" lIns="90000" tIns="46800" rIns="90000" bIns="46800" anchor="ctr"/>
            <a:lstStyle/>
            <a:p>
              <a:pPr algn="ctr" defTabSz="604684" eaLnBrk="0" fontAlgn="base" hangingPunct="0">
                <a:lnSpc>
                  <a:spcPct val="90000"/>
                </a:lnSpc>
                <a:spcBef>
                  <a:spcPts val="397"/>
                </a:spcBef>
                <a:spcAft>
                  <a:spcPct val="0"/>
                </a:spcAft>
                <a:buClr>
                  <a:srgbClr val="FFCC00"/>
                </a:buClr>
              </a:pPr>
              <a:endParaRPr lang="en-US" sz="11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18" name="AutoShape 207"/>
            <p:cNvSpPr>
              <a:spLocks noChangeAspect="1" noChangeArrowheads="1"/>
            </p:cNvSpPr>
            <p:nvPr/>
          </p:nvSpPr>
          <p:spPr bwMode="auto">
            <a:xfrm rot="-5400000">
              <a:off x="286" y="3196"/>
              <a:ext cx="227" cy="128"/>
            </a:xfrm>
            <a:prstGeom prst="chevron">
              <a:avLst>
                <a:gd name="adj" fmla="val 11568"/>
              </a:avLst>
            </a:prstGeom>
            <a:grpFill/>
            <a:ln w="12700" algn="ctr">
              <a:noFill/>
              <a:miter lim="800000"/>
              <a:headEnd/>
              <a:tailEnd/>
            </a:ln>
          </p:spPr>
          <p:txBody>
            <a:bodyPr vert="eaVert" wrap="none" lIns="90000" tIns="46800" rIns="90000" bIns="46800" anchor="ctr"/>
            <a:lstStyle/>
            <a:p>
              <a:pPr algn="ctr" defTabSz="604684" eaLnBrk="0" fontAlgn="base" hangingPunct="0">
                <a:lnSpc>
                  <a:spcPct val="90000"/>
                </a:lnSpc>
                <a:spcBef>
                  <a:spcPts val="397"/>
                </a:spcBef>
                <a:spcAft>
                  <a:spcPct val="0"/>
                </a:spcAft>
                <a:buClr>
                  <a:srgbClr val="FFCC00"/>
                </a:buClr>
              </a:pPr>
              <a:endParaRPr lang="en-US" sz="11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19" name="AutoShape 208"/>
            <p:cNvSpPr>
              <a:spLocks noChangeAspect="1" noChangeArrowheads="1"/>
            </p:cNvSpPr>
            <p:nvPr/>
          </p:nvSpPr>
          <p:spPr bwMode="auto">
            <a:xfrm rot="-5400000">
              <a:off x="332" y="3389"/>
              <a:ext cx="136" cy="128"/>
            </a:xfrm>
            <a:prstGeom prst="chevron">
              <a:avLst>
                <a:gd name="adj" fmla="val 12504"/>
              </a:avLst>
            </a:prstGeom>
            <a:grpFill/>
            <a:ln w="12700" algn="ctr">
              <a:noFill/>
              <a:miter lim="800000"/>
              <a:headEnd/>
              <a:tailEnd/>
            </a:ln>
          </p:spPr>
          <p:txBody>
            <a:bodyPr vert="eaVert" wrap="none" lIns="90000" tIns="46800" rIns="90000" bIns="46800" anchor="ctr"/>
            <a:lstStyle/>
            <a:p>
              <a:pPr algn="ctr" defTabSz="604684" eaLnBrk="0" fontAlgn="base" hangingPunct="0">
                <a:lnSpc>
                  <a:spcPct val="90000"/>
                </a:lnSpc>
                <a:spcBef>
                  <a:spcPts val="397"/>
                </a:spcBef>
                <a:spcAft>
                  <a:spcPct val="0"/>
                </a:spcAft>
                <a:buClr>
                  <a:srgbClr val="FFCC00"/>
                </a:buClr>
              </a:pPr>
              <a:endParaRPr lang="en-US" sz="11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0" name="AutoShape 209"/>
            <p:cNvSpPr>
              <a:spLocks noChangeAspect="1" noChangeArrowheads="1"/>
            </p:cNvSpPr>
            <p:nvPr/>
          </p:nvSpPr>
          <p:spPr bwMode="auto">
            <a:xfrm rot="-5400000">
              <a:off x="195" y="2866"/>
              <a:ext cx="409" cy="128"/>
            </a:xfrm>
            <a:prstGeom prst="chevron">
              <a:avLst>
                <a:gd name="adj" fmla="val 10947"/>
              </a:avLst>
            </a:prstGeom>
            <a:grpFill/>
            <a:ln w="12700" algn="ctr">
              <a:noFill/>
              <a:miter lim="800000"/>
              <a:headEnd/>
              <a:tailEnd/>
            </a:ln>
          </p:spPr>
          <p:txBody>
            <a:bodyPr vert="eaVert" wrap="none" lIns="90000" tIns="46800" rIns="90000" bIns="46800" anchor="ctr"/>
            <a:lstStyle/>
            <a:p>
              <a:pPr algn="ctr" defTabSz="604684" eaLnBrk="0" fontAlgn="base" hangingPunct="0">
                <a:lnSpc>
                  <a:spcPct val="90000"/>
                </a:lnSpc>
                <a:spcBef>
                  <a:spcPts val="397"/>
                </a:spcBef>
                <a:spcAft>
                  <a:spcPct val="0"/>
                </a:spcAft>
                <a:buClr>
                  <a:srgbClr val="FFCC00"/>
                </a:buClr>
              </a:pPr>
              <a:endParaRPr lang="en-US" sz="11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1" name="AutoShape 210"/>
            <p:cNvSpPr>
              <a:spLocks noChangeAspect="1" noChangeArrowheads="1"/>
            </p:cNvSpPr>
            <p:nvPr/>
          </p:nvSpPr>
          <p:spPr bwMode="auto">
            <a:xfrm rot="-5400000">
              <a:off x="332" y="2580"/>
              <a:ext cx="136" cy="128"/>
            </a:xfrm>
            <a:prstGeom prst="chevron">
              <a:avLst>
                <a:gd name="adj" fmla="val 12504"/>
              </a:avLst>
            </a:prstGeom>
            <a:grpFill/>
            <a:ln w="12700" algn="ctr">
              <a:noFill/>
              <a:miter lim="800000"/>
              <a:headEnd/>
              <a:tailEnd/>
            </a:ln>
          </p:spPr>
          <p:txBody>
            <a:bodyPr vert="eaVert" wrap="none" lIns="90000" tIns="46800" rIns="90000" bIns="46800" anchor="ctr"/>
            <a:lstStyle/>
            <a:p>
              <a:pPr algn="ctr" defTabSz="604684" eaLnBrk="0" fontAlgn="base" hangingPunct="0">
                <a:lnSpc>
                  <a:spcPct val="90000"/>
                </a:lnSpc>
                <a:spcBef>
                  <a:spcPts val="397"/>
                </a:spcBef>
                <a:spcAft>
                  <a:spcPct val="0"/>
                </a:spcAft>
                <a:buClr>
                  <a:srgbClr val="FFCC00"/>
                </a:buClr>
              </a:pPr>
              <a:endParaRPr lang="en-US" sz="11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2" name="AutoShape 211"/>
            <p:cNvSpPr>
              <a:spLocks noChangeAspect="1" noChangeArrowheads="1"/>
            </p:cNvSpPr>
            <p:nvPr/>
          </p:nvSpPr>
          <p:spPr bwMode="auto">
            <a:xfrm rot="-5400000">
              <a:off x="332" y="2432"/>
              <a:ext cx="136" cy="128"/>
            </a:xfrm>
            <a:prstGeom prst="chevron">
              <a:avLst>
                <a:gd name="adj" fmla="val 12504"/>
              </a:avLst>
            </a:prstGeom>
            <a:grpFill/>
            <a:ln w="12700" algn="ctr">
              <a:noFill/>
              <a:miter lim="800000"/>
              <a:headEnd/>
              <a:tailEnd/>
            </a:ln>
          </p:spPr>
          <p:txBody>
            <a:bodyPr vert="eaVert" wrap="none" lIns="90000" tIns="46800" rIns="90000" bIns="46800" anchor="ctr"/>
            <a:lstStyle/>
            <a:p>
              <a:pPr algn="ctr" defTabSz="604684" eaLnBrk="0" fontAlgn="base" hangingPunct="0">
                <a:lnSpc>
                  <a:spcPct val="90000"/>
                </a:lnSpc>
                <a:spcBef>
                  <a:spcPts val="397"/>
                </a:spcBef>
                <a:spcAft>
                  <a:spcPct val="0"/>
                </a:spcAft>
                <a:buClr>
                  <a:srgbClr val="FFCC00"/>
                </a:buClr>
              </a:pPr>
              <a:endParaRPr lang="en-US" sz="11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3" name="AutoShape 212"/>
            <p:cNvSpPr>
              <a:spLocks noChangeAspect="1" noChangeArrowheads="1"/>
            </p:cNvSpPr>
            <p:nvPr/>
          </p:nvSpPr>
          <p:spPr bwMode="auto">
            <a:xfrm rot="-5400000">
              <a:off x="226" y="2179"/>
              <a:ext cx="347" cy="128"/>
            </a:xfrm>
            <a:prstGeom prst="chevron">
              <a:avLst>
                <a:gd name="adj" fmla="val 13291"/>
              </a:avLst>
            </a:prstGeom>
            <a:grpFill/>
            <a:ln w="12700" algn="ctr">
              <a:noFill/>
              <a:miter lim="800000"/>
              <a:headEnd/>
              <a:tailEnd/>
            </a:ln>
          </p:spPr>
          <p:txBody>
            <a:bodyPr vert="eaVert" wrap="none" lIns="90000" tIns="46800" rIns="90000" bIns="46800" anchor="ctr"/>
            <a:lstStyle/>
            <a:p>
              <a:pPr algn="ctr" defTabSz="604684" eaLnBrk="0" fontAlgn="base" hangingPunct="0">
                <a:lnSpc>
                  <a:spcPct val="90000"/>
                </a:lnSpc>
                <a:spcBef>
                  <a:spcPts val="397"/>
                </a:spcBef>
                <a:spcAft>
                  <a:spcPct val="0"/>
                </a:spcAft>
                <a:buClr>
                  <a:srgbClr val="FFCC00"/>
                </a:buClr>
              </a:pPr>
              <a:endParaRPr lang="en-US" sz="11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4" name="AutoShape 213"/>
            <p:cNvSpPr>
              <a:spLocks noChangeAspect="1" noChangeArrowheads="1"/>
            </p:cNvSpPr>
            <p:nvPr/>
          </p:nvSpPr>
          <p:spPr bwMode="auto">
            <a:xfrm rot="-5400000">
              <a:off x="237" y="1829"/>
              <a:ext cx="326" cy="128"/>
            </a:xfrm>
            <a:prstGeom prst="chevron">
              <a:avLst>
                <a:gd name="adj" fmla="val 14067"/>
              </a:avLst>
            </a:prstGeom>
            <a:grpFill/>
            <a:ln w="12700" algn="ctr">
              <a:noFill/>
              <a:miter lim="800000"/>
              <a:headEnd/>
              <a:tailEnd/>
            </a:ln>
          </p:spPr>
          <p:txBody>
            <a:bodyPr vert="eaVert" wrap="none" lIns="90000" tIns="46800" rIns="90000" bIns="46800" anchor="ctr"/>
            <a:lstStyle/>
            <a:p>
              <a:pPr algn="ctr" defTabSz="604684" eaLnBrk="0" fontAlgn="base" hangingPunct="0">
                <a:lnSpc>
                  <a:spcPct val="90000"/>
                </a:lnSpc>
                <a:spcBef>
                  <a:spcPts val="397"/>
                </a:spcBef>
                <a:spcAft>
                  <a:spcPct val="0"/>
                </a:spcAft>
                <a:buClr>
                  <a:srgbClr val="FFCC00"/>
                </a:buClr>
              </a:pPr>
              <a:endParaRPr lang="en-US" sz="11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25" name="AutoShape 214"/>
            <p:cNvSpPr>
              <a:spLocks noChangeAspect="1" noChangeArrowheads="1"/>
            </p:cNvSpPr>
            <p:nvPr/>
          </p:nvSpPr>
          <p:spPr bwMode="auto">
            <a:xfrm rot="-5400000">
              <a:off x="286" y="1541"/>
              <a:ext cx="227" cy="128"/>
            </a:xfrm>
            <a:prstGeom prst="chevron">
              <a:avLst>
                <a:gd name="adj" fmla="val 13284"/>
              </a:avLst>
            </a:prstGeom>
            <a:grpFill/>
            <a:ln w="12700" algn="ctr">
              <a:noFill/>
              <a:miter lim="800000"/>
              <a:headEnd/>
              <a:tailEnd/>
            </a:ln>
          </p:spPr>
          <p:txBody>
            <a:bodyPr vert="eaVert" wrap="none" lIns="90000" tIns="46800" rIns="90000" bIns="46800" anchor="ctr"/>
            <a:lstStyle/>
            <a:p>
              <a:pPr algn="ctr" defTabSz="604684" eaLnBrk="0" fontAlgn="base" hangingPunct="0">
                <a:lnSpc>
                  <a:spcPct val="90000"/>
                </a:lnSpc>
                <a:spcBef>
                  <a:spcPts val="397"/>
                </a:spcBef>
                <a:spcAft>
                  <a:spcPct val="0"/>
                </a:spcAft>
                <a:buClr>
                  <a:srgbClr val="FFCC00"/>
                </a:buClr>
              </a:pPr>
              <a:endParaRPr lang="en-US" sz="11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75" name="AutoShape 255"/>
          <p:cNvSpPr>
            <a:spLocks noChangeArrowheads="1"/>
          </p:cNvSpPr>
          <p:nvPr/>
        </p:nvSpPr>
        <p:spPr bwMode="auto">
          <a:xfrm>
            <a:off x="274534" y="2609141"/>
            <a:ext cx="1041220" cy="656161"/>
          </a:xfrm>
          <a:prstGeom prst="roundRect">
            <a:avLst>
              <a:gd name="adj" fmla="val 18407"/>
            </a:avLst>
          </a:prstGeom>
          <a:solidFill>
            <a:schemeClr val="tx2"/>
          </a:solidFill>
          <a:ln w="28575" algn="ctr">
            <a:noFill/>
            <a:round/>
            <a:headEnd/>
            <a:tailEnd/>
          </a:ln>
        </p:spPr>
        <p:txBody>
          <a:bodyPr lIns="71419" tIns="37137" rIns="71419" bIns="37137" anchor="ctr"/>
          <a:lstStyle/>
          <a:p>
            <a:pPr defTabSz="604684" eaLnBrk="0" fontAlgn="base" hangingPunct="0">
              <a:lnSpc>
                <a:spcPct val="90000"/>
              </a:lnSpc>
              <a:spcBef>
                <a:spcPts val="397"/>
              </a:spcBef>
              <a:spcAft>
                <a:spcPct val="0"/>
              </a:spcAft>
              <a:buClr>
                <a:srgbClr val="FFCC00"/>
              </a:buClr>
            </a:pPr>
            <a:r>
              <a:rPr lang="en-US" sz="1900" smtClean="0">
                <a:solidFill>
                  <a:srgbClr val="333333"/>
                </a:solidFill>
                <a:latin typeface="Arial" charset="0"/>
                <a:ea typeface="MS PGothic" pitchFamily="34" charset="-128"/>
                <a:cs typeface="Arial" charset="0"/>
              </a:rPr>
              <a:t>Closed</a:t>
            </a:r>
            <a:br>
              <a:rPr lang="en-US" sz="1900" smtClean="0">
                <a:solidFill>
                  <a:srgbClr val="333333"/>
                </a:solidFill>
                <a:latin typeface="Arial" charset="0"/>
                <a:ea typeface="MS PGothic" pitchFamily="34" charset="-128"/>
                <a:cs typeface="Arial" charset="0"/>
              </a:rPr>
            </a:br>
            <a:r>
              <a:rPr lang="en-US" sz="1900" smtClean="0">
                <a:solidFill>
                  <a:srgbClr val="333333"/>
                </a:solidFill>
                <a:latin typeface="Arial" charset="0"/>
                <a:ea typeface="MS PGothic" pitchFamily="34" charset="-128"/>
                <a:cs typeface="Arial" charset="0"/>
              </a:rPr>
              <a:t>System</a:t>
            </a:r>
            <a:endParaRPr lang="en-US" sz="1900">
              <a:solidFill>
                <a:srgbClr val="333333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1043083" y="782126"/>
            <a:ext cx="2045998" cy="464660"/>
          </a:xfrm>
          <a:prstGeom prst="rect">
            <a:avLst/>
          </a:prstGeom>
          <a:noFill/>
        </p:spPr>
        <p:txBody>
          <a:bodyPr wrap="square" lIns="72562" tIns="36281" rIns="72562" bIns="36281" rtlCol="0">
            <a:spAutoFit/>
          </a:bodyPr>
          <a:lstStyle/>
          <a:p>
            <a:pPr algn="ctr" defTabSz="604684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CC00"/>
              </a:buClr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 charset="0"/>
              </a:rPr>
              <a:t>Bespoke </a:t>
            </a:r>
            <a:br>
              <a:rPr lang="en-US" sz="1400" dirty="0" smtClean="0">
                <a:solidFill>
                  <a:srgbClr val="FFFFFF"/>
                </a:solidFill>
                <a:latin typeface="Arial"/>
                <a:cs typeface="Arial" charset="0"/>
              </a:rPr>
            </a:br>
            <a:r>
              <a:rPr lang="en-US" sz="1400" dirty="0" smtClean="0">
                <a:solidFill>
                  <a:srgbClr val="FFFFFF"/>
                </a:solidFill>
                <a:latin typeface="Arial"/>
                <a:cs typeface="Arial" charset="0"/>
              </a:rPr>
              <a:t>Solution</a:t>
            </a:r>
          </a:p>
        </p:txBody>
      </p:sp>
      <p:pic>
        <p:nvPicPr>
          <p:cNvPr id="353" name="Picture 38" descr="1d3p0125_PEOPLE_LIFESTYLE_4"/>
          <p:cNvPicPr>
            <a:picLocks noChangeAspect="1" noChangeArrowheads="1"/>
          </p:cNvPicPr>
          <p:nvPr/>
        </p:nvPicPr>
        <p:blipFill>
          <a:blip r:embed="rId4" cstate="print">
            <a:lum bright="36000"/>
            <a:grayscl/>
          </a:blip>
          <a:srcRect/>
          <a:stretch>
            <a:fillRect/>
          </a:stretch>
        </p:blipFill>
        <p:spPr bwMode="auto">
          <a:xfrm>
            <a:off x="2131202" y="4178303"/>
            <a:ext cx="345199" cy="25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4" name="Picture 41" descr="1d3p0125_PEOPLE_LIFESTYLE_4"/>
          <p:cNvPicPr>
            <a:picLocks noChangeAspect="1" noChangeArrowheads="1"/>
          </p:cNvPicPr>
          <p:nvPr/>
        </p:nvPicPr>
        <p:blipFill>
          <a:blip r:embed="rId5" cstate="print">
            <a:lum bright="36000"/>
            <a:grayscl/>
          </a:blip>
          <a:srcRect/>
          <a:stretch>
            <a:fillRect/>
          </a:stretch>
        </p:blipFill>
        <p:spPr bwMode="auto">
          <a:xfrm>
            <a:off x="1919547" y="4393769"/>
            <a:ext cx="345199" cy="25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" name="Picture 43" descr="1d3p0125_PEOPLE_LIFESTYLE_4"/>
          <p:cNvPicPr>
            <a:picLocks noChangeAspect="1" noChangeArrowheads="1"/>
          </p:cNvPicPr>
          <p:nvPr/>
        </p:nvPicPr>
        <p:blipFill>
          <a:blip r:embed="rId6" cstate="print">
            <a:lum bright="36000"/>
            <a:grayscl/>
          </a:blip>
          <a:srcRect/>
          <a:stretch>
            <a:fillRect/>
          </a:stretch>
        </p:blipFill>
        <p:spPr bwMode="auto">
          <a:xfrm>
            <a:off x="2273832" y="4393769"/>
            <a:ext cx="338900" cy="25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6" name="Picture 44" descr="1d3p0125_PEOPLE_LIFESTYLE_4"/>
          <p:cNvPicPr>
            <a:picLocks noChangeAspect="1" noChangeArrowheads="1"/>
          </p:cNvPicPr>
          <p:nvPr/>
        </p:nvPicPr>
        <p:blipFill>
          <a:blip r:embed="rId7" cstate="print">
            <a:lum bright="36000"/>
            <a:grayscl/>
          </a:blip>
          <a:srcRect/>
          <a:stretch>
            <a:fillRect/>
          </a:stretch>
        </p:blipFill>
        <p:spPr bwMode="auto">
          <a:xfrm>
            <a:off x="1533122" y="4393769"/>
            <a:ext cx="359058" cy="25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" name="Picture 46" descr="1d3p0125_PEOPLE_LIFESTYLE_4"/>
          <p:cNvPicPr>
            <a:picLocks noChangeAspect="1" noChangeArrowheads="1"/>
          </p:cNvPicPr>
          <p:nvPr/>
        </p:nvPicPr>
        <p:blipFill>
          <a:blip r:embed="rId8" cstate="print">
            <a:lum bright="36000"/>
            <a:grayscl/>
          </a:blip>
          <a:srcRect/>
          <a:stretch>
            <a:fillRect/>
          </a:stretch>
        </p:blipFill>
        <p:spPr bwMode="auto">
          <a:xfrm>
            <a:off x="1691512" y="4178303"/>
            <a:ext cx="343940" cy="25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 bwMode="auto">
          <a:xfrm>
            <a:off x="2794857" y="2339504"/>
            <a:ext cx="1554402" cy="1148599"/>
          </a:xfrm>
          <a:prstGeom prst="rightArrow">
            <a:avLst/>
          </a:prstGeom>
          <a:solidFill>
            <a:srgbClr val="4BACC6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71419" tIns="37137" rIns="71419" bIns="3713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604684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CC00"/>
              </a:buClr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Open  System</a:t>
            </a:r>
          </a:p>
        </p:txBody>
      </p:sp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4592282" y="1914769"/>
            <a:ext cx="4082795" cy="2322148"/>
          </a:xfrm>
          <a:prstGeom prst="roundRect">
            <a:avLst>
              <a:gd name="adj" fmla="val 4898"/>
            </a:avLst>
          </a:prstGeom>
          <a:solidFill>
            <a:srgbClr val="28B4CF"/>
          </a:solidFill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71419" tIns="71419" rIns="71419" bIns="71419" anchor="ctr"/>
          <a:lstStyle/>
          <a:p>
            <a:pPr algn="ctr" defTabSz="604684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CC00"/>
              </a:buClr>
            </a:pPr>
            <a:endParaRPr lang="en-US" sz="13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AutoShape 20"/>
          <p:cNvSpPr>
            <a:spLocks noChangeArrowheads="1"/>
          </p:cNvSpPr>
          <p:nvPr/>
        </p:nvSpPr>
        <p:spPr bwMode="auto">
          <a:xfrm>
            <a:off x="4806479" y="2057905"/>
            <a:ext cx="3731829" cy="191998"/>
          </a:xfrm>
          <a:prstGeom prst="roundRect">
            <a:avLst>
              <a:gd name="adj" fmla="val 1541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2851" tIns="42851" rIns="42851" bIns="42851" anchor="ctr"/>
          <a:lstStyle/>
          <a:p>
            <a:pPr algn="ctr" defTabSz="604684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CC00"/>
              </a:buClr>
            </a:pPr>
            <a:r>
              <a:rPr lang="en-US" sz="1300" dirty="0" smtClean="0">
                <a:solidFill>
                  <a:srgbClr val="AF0033"/>
                </a:solidFill>
                <a:latin typeface="Arial" charset="0"/>
                <a:cs typeface="Arial" charset="0"/>
              </a:rPr>
              <a:t>Open REST APIs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489789" y="823801"/>
            <a:ext cx="914235" cy="9143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72562" tIns="72562" rIns="72562" bIns="36281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1A1A1A"/>
                </a:solidFill>
                <a:latin typeface="Arial" charset="0"/>
                <a:cs typeface="Arial" charset="0"/>
              </a:rPr>
              <a:t>Health</a:t>
            </a:r>
            <a:endParaRPr lang="en-US" sz="1300" dirty="0">
              <a:solidFill>
                <a:srgbClr val="1A1A1A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592282" y="823801"/>
            <a:ext cx="1018081" cy="9143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72562" tIns="72562" rIns="72562" bIns="36281" anchor="ctr"/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1A1A1A"/>
                </a:solidFill>
                <a:latin typeface="Arial" charset="0"/>
                <a:cs typeface="Arial" charset="0"/>
              </a:rPr>
              <a:t>Telematics</a:t>
            </a:r>
            <a:endParaRPr lang="en-US" sz="1300" dirty="0">
              <a:solidFill>
                <a:srgbClr val="1A1A1A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7181" y="4225319"/>
            <a:ext cx="2108914" cy="319492"/>
          </a:xfrm>
          <a:prstGeom prst="rect">
            <a:avLst/>
          </a:prstGeom>
          <a:noFill/>
        </p:spPr>
        <p:txBody>
          <a:bodyPr wrap="square" lIns="72562" tIns="36281" rIns="72562" bIns="36281" rtlCol="0">
            <a:spAutoFit/>
          </a:bodyPr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Any device, sensor </a:t>
            </a: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AutoShape 20"/>
          <p:cNvSpPr>
            <a:spLocks noChangeArrowheads="1"/>
          </p:cNvSpPr>
          <p:nvPr/>
        </p:nvSpPr>
        <p:spPr bwMode="auto">
          <a:xfrm>
            <a:off x="4804379" y="3947299"/>
            <a:ext cx="3731829" cy="192616"/>
          </a:xfrm>
          <a:prstGeom prst="roundRect">
            <a:avLst>
              <a:gd name="adj" fmla="val 1541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2851" tIns="42851" rIns="42851" bIns="42851" anchor="ctr"/>
          <a:lstStyle/>
          <a:p>
            <a:pPr algn="ctr" defTabSz="604684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CC00"/>
              </a:buClr>
            </a:pPr>
            <a:r>
              <a:rPr lang="en-US" sz="1300" dirty="0" smtClean="0">
                <a:solidFill>
                  <a:srgbClr val="AF0033"/>
                </a:solidFill>
                <a:latin typeface="Arial" charset="0"/>
                <a:cs typeface="Arial" charset="0"/>
              </a:rPr>
              <a:t>Open REST </a:t>
            </a:r>
            <a:r>
              <a:rPr lang="en-US" sz="1300" dirty="0" smtClean="0">
                <a:solidFill>
                  <a:srgbClr val="AF0033"/>
                </a:solidFill>
                <a:latin typeface="Arial" charset="0"/>
                <a:cs typeface="Arial" charset="0"/>
              </a:rPr>
              <a:t>APIs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0864" y="3267227"/>
            <a:ext cx="3547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Device Cloud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Cloud based storage 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&amp; Device Management as a Service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06478" y="2249903"/>
            <a:ext cx="3731829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Application C</a:t>
            </a:r>
            <a:r>
              <a:rPr lang="en-US" sz="1600" dirty="0" smtClean="0">
                <a:solidFill>
                  <a:srgbClr val="FFFFFF"/>
                </a:solidFill>
              </a:rPr>
              <a:t>loud</a:t>
            </a:r>
          </a:p>
          <a:p>
            <a:pPr algn="ctr" defTabSz="604684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CC00"/>
              </a:buClr>
            </a:pPr>
            <a:r>
              <a:rPr lang="en-US" sz="1200" dirty="0">
                <a:solidFill>
                  <a:srgbClr val="FFFFFF"/>
                </a:solidFill>
                <a:latin typeface="Arial" charset="0"/>
                <a:cs typeface="Arial" charset="0"/>
              </a:rPr>
              <a:t>Monitor, Control, Analyze, </a:t>
            </a:r>
            <a:br>
              <a:rPr lang="en-US" sz="1200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Manage etc.</a:t>
            </a:r>
            <a:endParaRPr lang="en-US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720591" y="3154976"/>
            <a:ext cx="3817717" cy="0"/>
          </a:xfrm>
          <a:prstGeom prst="line">
            <a:avLst/>
          </a:prstGeom>
          <a:ln w="76200" cmpd="sng">
            <a:solidFill>
              <a:srgbClr val="FFFF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804379" y="2500902"/>
            <a:ext cx="593887" cy="1165075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DB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05545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0A4D-0267-0B47-8B28-CD8DBAED3078}" type="datetime3">
              <a:rPr lang="en-US" smtClean="0"/>
              <a:t>6 May 2013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658504"/>
            <a:ext cx="4536504" cy="185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accent5"/>
                </a:solidFill>
              </a:rPr>
              <a:t>Bernd Gross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5"/>
                </a:solidFill>
              </a:rPr>
              <a:t>Geschäftsführer Cumulocity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5"/>
                </a:solidFill>
              </a:rPr>
              <a:t>Phone: +49 172 40 84 116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5"/>
                </a:solidFill>
              </a:rPr>
              <a:t>Email: </a:t>
            </a:r>
            <a:r>
              <a:rPr lang="en-US" sz="2000" u="sng" dirty="0" smtClean="0">
                <a:solidFill>
                  <a:schemeClr val="accent5"/>
                </a:solidFill>
                <a:hlinkClick r:id="rId2"/>
              </a:rPr>
              <a:t>bernd.gross@cumulocity.com</a:t>
            </a:r>
          </a:p>
          <a:p>
            <a:pPr marL="0" indent="0">
              <a:buNone/>
            </a:pPr>
            <a:r>
              <a:rPr lang="en-US" sz="2000" u="sng" dirty="0" smtClean="0">
                <a:solidFill>
                  <a:schemeClr val="accent5"/>
                </a:solidFill>
                <a:hlinkClick r:id="rId3"/>
              </a:rPr>
              <a:t>www.cumulocity.com</a:t>
            </a:r>
            <a:endParaRPr lang="en-US" sz="2000" u="sng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3468866" y="852209"/>
            <a:ext cx="2043147" cy="58477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Thank you!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147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8Y">
  <a:themeElements>
    <a:clrScheme name="Custom 4">
      <a:dk1>
        <a:srgbClr val="000000"/>
      </a:dk1>
      <a:lt1>
        <a:sysClr val="window" lastClr="FFFFFF"/>
      </a:lt1>
      <a:dk2>
        <a:srgbClr val="ABABAC"/>
      </a:dk2>
      <a:lt2>
        <a:srgbClr val="D5D6D7"/>
      </a:lt2>
      <a:accent1>
        <a:srgbClr val="28B4CF"/>
      </a:accent1>
      <a:accent2>
        <a:srgbClr val="8CC323"/>
      </a:accent2>
      <a:accent3>
        <a:srgbClr val="FFE132"/>
      </a:accent3>
      <a:accent4>
        <a:srgbClr val="FFAF2D"/>
      </a:accent4>
      <a:accent5>
        <a:srgbClr val="48B4D9"/>
      </a:accent5>
      <a:accent6>
        <a:srgbClr val="F79646"/>
      </a:accent6>
      <a:hlink>
        <a:srgbClr val="0000FF"/>
      </a:hlink>
      <a:folHlink>
        <a:srgbClr val="800080"/>
      </a:folHlink>
    </a:clrScheme>
    <a:fontScheme name="Cumulocity">
      <a:majorFont>
        <a:latin typeface="Chalet LondonNineteenSixty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Nokia Siemens Networks template_white-bg_with_texture2">
  <a:themeElements>
    <a:clrScheme name="Custom 4">
      <a:dk1>
        <a:srgbClr val="28B4CF"/>
      </a:dk1>
      <a:lt1>
        <a:srgbClr val="FFFFFF"/>
      </a:lt1>
      <a:dk2>
        <a:srgbClr val="A3A6AD"/>
      </a:dk2>
      <a:lt2>
        <a:srgbClr val="68717A"/>
      </a:lt2>
      <a:accent1>
        <a:srgbClr val="FFE132"/>
      </a:accent1>
      <a:accent2>
        <a:srgbClr val="FFAF2D"/>
      </a:accent2>
      <a:accent3>
        <a:srgbClr val="EAEAEA"/>
      </a:accent3>
      <a:accent4>
        <a:srgbClr val="1A1A1A"/>
      </a:accent4>
      <a:accent5>
        <a:srgbClr val="28C323"/>
      </a:accent5>
      <a:accent6>
        <a:srgbClr val="AA0F1E"/>
      </a:accent6>
      <a:hlink>
        <a:srgbClr val="28B4CF"/>
      </a:hlink>
      <a:folHlink>
        <a:srgbClr val="EAEAEA"/>
      </a:folHlink>
    </a:clrScheme>
    <a:fontScheme name="10_Nokia Siemens Networks template_FOR INTERNAL U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FFCC00"/>
            </a:gs>
            <a:gs pos="100000">
              <a:srgbClr val="FFE066"/>
            </a:gs>
          </a:gsLst>
          <a:lin ang="16200000" scaled="1"/>
          <a:tileRect/>
        </a:gradFill>
        <a:ln w="28575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762000" rtl="0" eaLnBrk="0" fontAlgn="base" latinLnBrk="0" hangingPunct="0">
          <a:lnSpc>
            <a:spcPct val="90000"/>
          </a:lnSpc>
          <a:spcBef>
            <a:spcPct val="30000"/>
          </a:spcBef>
          <a:buClr>
            <a:schemeClr val="accent1"/>
          </a:buClr>
          <a:buSzTx/>
          <a:buFontTx/>
          <a:buNone/>
          <a:tabLst/>
          <a:defRPr kumimoji="0" sz="160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_Nokia Siemens Networks template_FOR INTERNAL USE 1">
        <a:dk1>
          <a:srgbClr val="000000"/>
        </a:dk1>
        <a:lt1>
          <a:srgbClr val="FFFFFF"/>
        </a:lt1>
        <a:dk2>
          <a:srgbClr val="A3A6AD"/>
        </a:dk2>
        <a:lt2>
          <a:srgbClr val="68717A"/>
        </a:lt2>
        <a:accent1>
          <a:srgbClr val="FFD308"/>
        </a:accent1>
        <a:accent2>
          <a:srgbClr val="FFAF00"/>
        </a:accent2>
        <a:accent3>
          <a:srgbClr val="FFFFFF"/>
        </a:accent3>
        <a:accent4>
          <a:srgbClr val="000000"/>
        </a:accent4>
        <a:accent5>
          <a:srgbClr val="FFE6AA"/>
        </a:accent5>
        <a:accent6>
          <a:srgbClr val="E79E00"/>
        </a:accent6>
        <a:hlink>
          <a:srgbClr val="7F10A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4">
    <a:dk1>
      <a:srgbClr val="000000"/>
    </a:dk1>
    <a:lt1>
      <a:sysClr val="window" lastClr="FFFFFF"/>
    </a:lt1>
    <a:dk2>
      <a:srgbClr val="ABABAC"/>
    </a:dk2>
    <a:lt2>
      <a:srgbClr val="D5D6D7"/>
    </a:lt2>
    <a:accent1>
      <a:srgbClr val="28B4CF"/>
    </a:accent1>
    <a:accent2>
      <a:srgbClr val="8CC323"/>
    </a:accent2>
    <a:accent3>
      <a:srgbClr val="FFE132"/>
    </a:accent3>
    <a:accent4>
      <a:srgbClr val="FFAF2D"/>
    </a:accent4>
    <a:accent5>
      <a:srgbClr val="48B4D9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10727</TotalTime>
  <Words>412</Words>
  <Application>Microsoft Macintosh PowerPoint</Application>
  <PresentationFormat>On-screen Show (16:9)</PresentationFormat>
  <Paragraphs>98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C8Y</vt:lpstr>
      <vt:lpstr>4_Nokia Siemens Networks template_white-bg_with_texture2</vt:lpstr>
      <vt:lpstr>‚Internet der Dinge’ - Chancen und Herausforderungen für bestehende Unternehmen</vt:lpstr>
      <vt:lpstr>PowerPoint Presentation</vt:lpstr>
      <vt:lpstr>PowerPoint Presentation</vt:lpstr>
      <vt:lpstr>PowerPoint Presentation</vt:lpstr>
      <vt:lpstr>And in the future?</vt:lpstr>
      <vt:lpstr>And in the future?</vt:lpstr>
      <vt:lpstr>PowerPoint Presentation</vt:lpstr>
      <vt:lpstr>Shift from Closed Systems to Open Systems</vt:lpstr>
      <vt:lpstr>PowerPoint Presentation</vt:lpstr>
    </vt:vector>
  </TitlesOfParts>
  <Company>Nokia Siemens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Cumulocity Company Overview</dc:title>
  <dc:creator>Bernd Gross</dc:creator>
  <cp:lastModifiedBy>Bernd Gross</cp:lastModifiedBy>
  <cp:revision>105</cp:revision>
  <dcterms:created xsi:type="dcterms:W3CDTF">2013-01-15T14:06:57Z</dcterms:created>
  <dcterms:modified xsi:type="dcterms:W3CDTF">2013-05-06T09:09:43Z</dcterms:modified>
</cp:coreProperties>
</file>