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13"/>
  </p:notesMasterIdLst>
  <p:handoutMasterIdLst>
    <p:handoutMasterId r:id="rId14"/>
  </p:handoutMasterIdLst>
  <p:sldIdLst>
    <p:sldId id="331" r:id="rId3"/>
    <p:sldId id="273" r:id="rId4"/>
    <p:sldId id="356" r:id="rId5"/>
    <p:sldId id="352" r:id="rId6"/>
    <p:sldId id="357" r:id="rId7"/>
    <p:sldId id="366" r:id="rId8"/>
    <p:sldId id="364" r:id="rId9"/>
    <p:sldId id="358" r:id="rId10"/>
    <p:sldId id="367" r:id="rId11"/>
    <p:sldId id="360" r:id="rId12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C3E0"/>
    <a:srgbClr val="A91E9B"/>
    <a:srgbClr val="FF1AC5"/>
    <a:srgbClr val="696668"/>
    <a:srgbClr val="FFD624"/>
    <a:srgbClr val="0F5494"/>
    <a:srgbClr val="3E6FD2"/>
    <a:srgbClr val="F2F2F2"/>
    <a:srgbClr val="3166CF"/>
    <a:srgbClr val="2D5E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114" autoAdjust="0"/>
    <p:restoredTop sz="87241" autoAdjust="0"/>
  </p:normalViewPr>
  <p:slideViewPr>
    <p:cSldViewPr snapToGrid="0">
      <p:cViewPr varScale="1">
        <p:scale>
          <a:sx n="47" d="100"/>
          <a:sy n="47" d="100"/>
        </p:scale>
        <p:origin x="-11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2850" y="-7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506" y="0"/>
            <a:ext cx="3077137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673"/>
            <a:ext cx="3077137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506" y="9720673"/>
            <a:ext cx="3077137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2F7776CC-8A48-46D5-9BD3-9D75BCEB6B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950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506" y="0"/>
            <a:ext cx="3077137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599" y="4861155"/>
            <a:ext cx="5680103" cy="460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673"/>
            <a:ext cx="3077137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506" y="9720673"/>
            <a:ext cx="3077137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70483E53-BE98-43D5-846B-BFA1271CC6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70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01CDA6-F9AA-428E-A4CE-AFAC0339F4BE}" type="slidenum">
              <a:rPr lang="en-GB"/>
              <a:pPr/>
              <a:t>2</a:t>
            </a:fld>
            <a:endParaRPr lang="en-GB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01CDA6-F9AA-428E-A4CE-AFAC0339F4BE}" type="slidenum">
              <a:rPr lang="en-GB"/>
              <a:pPr/>
              <a:t>3</a:t>
            </a:fld>
            <a:endParaRPr lang="en-GB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01CDA6-F9AA-428E-A4CE-AFAC0339F4BE}" type="slidenum">
              <a:rPr lang="en-GB"/>
              <a:pPr/>
              <a:t>4</a:t>
            </a:fld>
            <a:endParaRPr lang="en-GB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01CDA6-F9AA-428E-A4CE-AFAC0339F4BE}" type="slidenum">
              <a:rPr lang="en-GB"/>
              <a:pPr/>
              <a:t>5</a:t>
            </a:fld>
            <a:endParaRPr lang="en-GB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01CDA6-F9AA-428E-A4CE-AFAC0339F4BE}" type="slidenum">
              <a:rPr lang="en-GB"/>
              <a:pPr/>
              <a:t>6</a:t>
            </a:fld>
            <a:endParaRPr lang="en-GB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01CDA6-F9AA-428E-A4CE-AFAC0339F4BE}" type="slidenum">
              <a:rPr lang="en-GB"/>
              <a:pPr/>
              <a:t>7</a:t>
            </a:fld>
            <a:endParaRPr lang="en-GB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01CDA6-F9AA-428E-A4CE-AFAC0339F4BE}" type="slidenum">
              <a:rPr lang="en-GB"/>
              <a:pPr/>
              <a:t>8</a:t>
            </a:fld>
            <a:endParaRPr lang="en-GB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905250" y="309563"/>
            <a:ext cx="1584325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688" y="6669088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B0D01E4-D460-458F-BFDB-2DFD3DF8FFF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58859-1424-4E7F-9A4A-8BF7898AA4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E4F78-207F-4E4A-B014-01A1D1012E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7E9B-7104-480B-9EE4-293757E6CC40}" type="datetimeFigureOut">
              <a:rPr lang="en-GB" smtClean="0"/>
              <a:t>05/05/2013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AD0BF-02DC-4596-8034-B4E6CD2397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715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sz="1800" b="0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09563"/>
            <a:ext cx="15843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230688" y="6669088"/>
            <a:ext cx="684212" cy="215900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  <a:latin typeface="Verdana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090BEB4-0671-4E07-AAC0-74E630963EC7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652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  <a:latin typeface="Verdana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59593F-0086-4CCF-BD96-DF43DF2F562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436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2D0388-9919-452E-B534-E233FE50FCC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263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C288A3-8A53-41AC-AED4-28CF2AD5BC4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362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F3905D-0EC1-4152-AACA-DFCA1BB1F8F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5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484B47-CF41-4D9B-B781-727D1B0A54D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964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AE0587-33E8-406C-9083-9BE07CB04A3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136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D487A-6D61-402C-B41A-8FF0AAF29A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C1F470-DBE6-456A-A94D-E3E608862E4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49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67BF86-41A7-4DE3-AACE-F50B3067AD9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886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51C2F1-C39D-4D14-B9F7-D101AB03686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2517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93D3B1-07F0-4107-89DF-A7E6B897616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893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sz="1800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692150"/>
            <a:ext cx="143668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24075" y="2420938"/>
            <a:ext cx="5040313" cy="790575"/>
          </a:xfrm>
        </p:spPr>
        <p:txBody>
          <a:bodyPr/>
          <a:lstStyle>
            <a:lvl1pPr marL="3175" algn="ctr">
              <a:defRPr sz="52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 algn="ctr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744010832"/>
      </p:ext>
    </p:extLst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F6B3C-474F-40F0-AB37-233C679685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3FA4C-F29B-45E3-AC61-ADAF00564B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20F80-7AEF-4E22-90B9-03B083EE37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83508-D776-4BBB-B07B-E10D1ECA0A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60268-4996-4933-9132-1827561DF4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DDC35-9428-4B65-9F70-FA1B9EAA96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32D0A-ED37-4270-B361-440E54B7D5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Et dolor fragum</a:t>
            </a:r>
            <a:endParaRPr lang="en-GB" smtClean="0"/>
          </a:p>
          <a:p>
            <a:pPr lvl="1"/>
            <a:r>
              <a:rPr lang="en-GB" smtClean="0"/>
              <a:t>Et dolor fragum</a:t>
            </a:r>
          </a:p>
          <a:p>
            <a:pPr lvl="2"/>
            <a:r>
              <a:rPr lang="en-GB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DFBE497-6CC3-40AD-AB0C-A03094DB68B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709" r:id="rId12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Et dolor fragum</a:t>
            </a:r>
            <a:endParaRPr lang="en-GB" smtClean="0"/>
          </a:p>
          <a:p>
            <a:pPr lvl="1"/>
            <a:r>
              <a:rPr lang="en-GB" smtClean="0"/>
              <a:t>Et dolor fragum</a:t>
            </a:r>
          </a:p>
          <a:p>
            <a:pPr lvl="2"/>
            <a:r>
              <a:rPr lang="en-GB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3D0CF5C-B2C2-410C-AEBF-F19C7EE195D0}" type="slidenum">
              <a:rPr lang="en-GB">
                <a:solidFill>
                  <a:srgbClr val="000000"/>
                </a:solidFill>
                <a:ea typeface="MS PGothic" pitchFamily="34" charset="-128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922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MS PGothic" pitchFamily="34" charset="-128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MS PGothic" pitchFamily="34" charset="-128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MS PGothic" pitchFamily="34" charset="-128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MS PGothic" pitchFamily="34" charset="-128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MS PGothic" pitchFamily="34" charset="-128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F5494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23953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14339" name="Content Placeholder 2"/>
          <p:cNvSpPr>
            <a:spLocks noGrp="1"/>
          </p:cNvSpPr>
          <p:nvPr>
            <p:ph type="subTitle" idx="1"/>
          </p:nvPr>
        </p:nvSpPr>
        <p:spPr>
          <a:xfrm>
            <a:off x="827088" y="3141663"/>
            <a:ext cx="7016750" cy="1752600"/>
          </a:xfrm>
        </p:spPr>
        <p:txBody>
          <a:bodyPr/>
          <a:lstStyle/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</p:txBody>
      </p:sp>
      <p:sp>
        <p:nvSpPr>
          <p:cNvPr id="14342" name="Rectangle 16"/>
          <p:cNvSpPr txBox="1">
            <a:spLocks noChangeArrowheads="1"/>
          </p:cNvSpPr>
          <p:nvPr/>
        </p:nvSpPr>
        <p:spPr bwMode="auto">
          <a:xfrm>
            <a:off x="670716" y="4419426"/>
            <a:ext cx="8040095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" rIns="0" bIns="10800" anchor="b"/>
          <a:lstStyle>
            <a:lvl1pPr marL="3175" indent="-358775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en-US" sz="2400" b="0" dirty="0">
                <a:solidFill>
                  <a:srgbClr val="FFFFFF"/>
                </a:solidFill>
              </a:rPr>
              <a:t/>
            </a:r>
            <a:br>
              <a:rPr lang="en-US" sz="2400" b="0" dirty="0">
                <a:solidFill>
                  <a:srgbClr val="FFFFFF"/>
                </a:solidFill>
              </a:rPr>
            </a:br>
            <a:r>
              <a:rPr lang="en-US" sz="2400" b="0" dirty="0">
                <a:solidFill>
                  <a:srgbClr val="FFFFFF"/>
                </a:solidFill>
              </a:rPr>
              <a:t/>
            </a:r>
            <a:br>
              <a:rPr lang="en-US" sz="2400" b="0" dirty="0">
                <a:solidFill>
                  <a:srgbClr val="FFFFFF"/>
                </a:solidFill>
              </a:rPr>
            </a:br>
            <a:r>
              <a:rPr lang="en-US" sz="2400" b="0" dirty="0" smtClean="0">
                <a:solidFill>
                  <a:srgbClr val="FFFFFF"/>
                </a:solidFill>
              </a:rPr>
              <a:t>Peter Friess</a:t>
            </a:r>
            <a:r>
              <a:rPr lang="en-US" sz="3200" b="0" dirty="0">
                <a:solidFill>
                  <a:srgbClr val="FFFFFF"/>
                </a:solidFill>
              </a:rPr>
              <a:t/>
            </a:r>
            <a:br>
              <a:rPr lang="en-US" sz="3200" b="0" dirty="0">
                <a:solidFill>
                  <a:srgbClr val="FFFFFF"/>
                </a:solidFill>
              </a:rPr>
            </a:br>
            <a:r>
              <a:rPr lang="en-US" sz="1600" b="0" dirty="0">
                <a:solidFill>
                  <a:schemeClr val="bg1"/>
                </a:solidFill>
              </a:rPr>
              <a:t>EC Coordinator Internet of Things European Research Cluster</a:t>
            </a:r>
            <a:br>
              <a:rPr lang="en-US" sz="1600" b="0" dirty="0">
                <a:solidFill>
                  <a:schemeClr val="bg1"/>
                </a:solidFill>
              </a:rPr>
            </a:br>
            <a:r>
              <a:rPr lang="en-US" sz="1600" b="0" dirty="0" smtClean="0">
                <a:solidFill>
                  <a:srgbClr val="FFFFFF"/>
                </a:solidFill>
              </a:rPr>
              <a:t>DG CONNECT</a:t>
            </a:r>
            <a:r>
              <a:rPr lang="en-GB" sz="1600" b="0" dirty="0" smtClean="0">
                <a:solidFill>
                  <a:srgbClr val="FFFFFF"/>
                </a:solidFill>
              </a:rPr>
              <a:t> </a:t>
            </a:r>
            <a:r>
              <a:rPr lang="en-GB" sz="1600" b="0" dirty="0">
                <a:solidFill>
                  <a:srgbClr val="FFFFFF"/>
                </a:solidFill>
              </a:rPr>
              <a:t>- DG for </a:t>
            </a:r>
            <a:r>
              <a:rPr lang="en-GB" sz="1600" b="0" dirty="0" err="1">
                <a:solidFill>
                  <a:srgbClr val="FFFFFF"/>
                </a:solidFill>
              </a:rPr>
              <a:t>Communciations</a:t>
            </a:r>
            <a:r>
              <a:rPr lang="en-GB" sz="1600" b="0" dirty="0">
                <a:solidFill>
                  <a:srgbClr val="FFFFFF"/>
                </a:solidFill>
              </a:rPr>
              <a:t> Networks, Content and </a:t>
            </a:r>
            <a:r>
              <a:rPr lang="en-GB" sz="1600" b="0" dirty="0" smtClean="0">
                <a:solidFill>
                  <a:srgbClr val="FFFFFF"/>
                </a:solidFill>
              </a:rPr>
              <a:t>Technology</a:t>
            </a:r>
            <a:endParaRPr lang="en-GB" sz="1600" b="0" dirty="0">
              <a:solidFill>
                <a:srgbClr val="FFFFFF"/>
              </a:solidFill>
            </a:endParaRPr>
          </a:p>
          <a:p>
            <a:r>
              <a:rPr lang="en-US" sz="1600" b="0" dirty="0" smtClean="0">
                <a:solidFill>
                  <a:srgbClr val="FF0000"/>
                </a:solidFill>
              </a:rPr>
              <a:t>European </a:t>
            </a:r>
            <a:r>
              <a:rPr lang="en-US" sz="1600" b="0" dirty="0">
                <a:solidFill>
                  <a:srgbClr val="FF0000"/>
                </a:solidFill>
              </a:rPr>
              <a:t>Commission</a:t>
            </a:r>
            <a:endParaRPr lang="en-GB" sz="1600" b="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70649" y="6713454"/>
            <a:ext cx="1763303" cy="92333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algn="r"/>
            <a:r>
              <a:rPr lang="en-GB" sz="600" dirty="0" smtClean="0">
                <a:solidFill>
                  <a:schemeClr val="bg1"/>
                </a:solidFill>
              </a:rPr>
              <a:t>Images source: Internet wallpaper sites </a:t>
            </a:r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21028" y="1391954"/>
            <a:ext cx="5554655" cy="3897813"/>
          </a:xfrm>
          <a:noFill/>
        </p:spPr>
        <p:txBody>
          <a:bodyPr anchor="ctr" anchorCtr="1"/>
          <a:lstStyle/>
          <a:p>
            <a:pPr algn="l">
              <a:lnSpc>
                <a:spcPct val="120000"/>
              </a:lnSpc>
            </a:pPr>
            <a:r>
              <a:rPr lang="en-GB" sz="4400" b="0" dirty="0">
                <a:solidFill>
                  <a:schemeClr val="bg1"/>
                </a:solidFill>
              </a:rPr>
              <a:t>O</a:t>
            </a:r>
            <a:r>
              <a:rPr lang="en-GB" sz="4400" b="0" dirty="0" smtClean="0">
                <a:solidFill>
                  <a:schemeClr val="bg1"/>
                </a:solidFill>
              </a:rPr>
              <a:t>ur world</a:t>
            </a:r>
            <a:r>
              <a:rPr lang="en-GB" sz="4400" b="0" dirty="0">
                <a:solidFill>
                  <a:schemeClr val="bg1"/>
                </a:solidFill>
              </a:rPr>
              <a:t/>
            </a:r>
            <a:br>
              <a:rPr lang="en-GB" sz="4400" b="0" dirty="0">
                <a:solidFill>
                  <a:schemeClr val="bg1"/>
                </a:solidFill>
              </a:rPr>
            </a:br>
            <a:r>
              <a:rPr lang="en-GB" sz="4400" b="0" dirty="0" smtClean="0">
                <a:solidFill>
                  <a:schemeClr val="bg1"/>
                </a:solidFill>
              </a:rPr>
              <a:t>of Smart Objects</a:t>
            </a:r>
            <a:br>
              <a:rPr lang="en-GB" sz="4400" b="0" dirty="0" smtClean="0">
                <a:solidFill>
                  <a:schemeClr val="bg1"/>
                </a:solidFill>
              </a:rPr>
            </a:br>
            <a:r>
              <a:rPr lang="en-GB" sz="4400" b="0" dirty="0" smtClean="0">
                <a:solidFill>
                  <a:schemeClr val="bg1"/>
                </a:solidFill>
              </a:rPr>
              <a:t>of</a:t>
            </a:r>
            <a:r>
              <a:rPr lang="en-GB" sz="4400" b="0" dirty="0">
                <a:solidFill>
                  <a:schemeClr val="bg1"/>
                </a:solidFill>
              </a:rPr>
              <a:t> T</a:t>
            </a:r>
            <a:r>
              <a:rPr lang="en-GB" sz="4400" b="0" dirty="0" smtClean="0">
                <a:solidFill>
                  <a:schemeClr val="bg1"/>
                </a:solidFill>
              </a:rPr>
              <a:t>omorrow</a:t>
            </a:r>
            <a:endParaRPr lang="en-US" sz="4000" b="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6" y="963284"/>
            <a:ext cx="1356851" cy="742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digitalWorld"/>
          <p:cNvPicPr>
            <a:picLocks noChangeAspect="1" noChangeArrowheads="1"/>
          </p:cNvPicPr>
          <p:nvPr/>
        </p:nvPicPr>
        <p:blipFill rotWithShape="1">
          <a:blip r:embed="rId3" cstate="email">
            <a:lum bright="12000" contrast="2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160" y="337274"/>
            <a:ext cx="3096344" cy="475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79199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944523" y="5766575"/>
            <a:ext cx="54395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000" dirty="0" err="1" smtClean="0">
                <a:solidFill>
                  <a:srgbClr val="000000"/>
                </a:solidFill>
              </a:rPr>
              <a:t>www.internet</a:t>
            </a:r>
            <a:r>
              <a:rPr lang="de-DE" sz="2000" dirty="0" smtClean="0">
                <a:solidFill>
                  <a:srgbClr val="000000"/>
                </a:solidFill>
              </a:rPr>
              <a:t>-of-things-research.eu</a:t>
            </a:r>
            <a:endParaRPr lang="de-DE" sz="2000" dirty="0">
              <a:solidFill>
                <a:srgbClr val="000000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48" y="416597"/>
            <a:ext cx="3873552" cy="242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17000"/>
                    </a14:imgEffect>
                  </a14:imgLayer>
                </a14:imgProps>
              </a:ext>
            </a:extLst>
          </a:blip>
          <a:srcRect l="8586" t="20409" r="14786" b="33569"/>
          <a:stretch/>
        </p:blipFill>
        <p:spPr>
          <a:xfrm>
            <a:off x="2018512" y="4038600"/>
            <a:ext cx="5287283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ideomixrol.files.wordpress.com/2011/07/bilete-de-avion-www-air-tickets-ro-bucuresti-los-angeles-871-eur-bucuresti-larnaca-151-eur-bucuresti-sankt-petersburg-166-eur-bucuresti-124-eur-bucuresti-lille-647-eur-bucuresti-lisab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90" y="-1"/>
            <a:ext cx="9274629" cy="69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4524" y="205466"/>
            <a:ext cx="7399860" cy="461665"/>
          </a:xfrm>
          <a:prstGeom prst="rect">
            <a:avLst/>
          </a:prstGeom>
          <a:solidFill>
            <a:schemeClr val="bg1">
              <a:alpha val="97000"/>
            </a:scheme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/>
            </a:lvl1pPr>
          </a:lstStyle>
          <a:p>
            <a:r>
              <a:rPr lang="en-GB" b="0" dirty="0" smtClean="0">
                <a:solidFill>
                  <a:schemeClr val="tx1"/>
                </a:solidFill>
              </a:rPr>
              <a:t>The  Internet of Things has finally arrived</a:t>
            </a:r>
            <a:endParaRPr lang="en-GB" b="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9300" y="4589819"/>
            <a:ext cx="7084262" cy="2239074"/>
          </a:xfrm>
          <a:prstGeom prst="rect">
            <a:avLst/>
          </a:prstGeom>
          <a:solidFill>
            <a:schemeClr val="bg1">
              <a:alpha val="97000"/>
            </a:scheme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/>
            </a:lvl1pPr>
          </a:lstStyle>
          <a:p>
            <a:pPr marL="261938">
              <a:lnSpc>
                <a:spcPct val="130000"/>
              </a:lnSpc>
            </a:pPr>
            <a:r>
              <a:rPr lang="en-GB" sz="1800" b="0" dirty="0" smtClean="0">
                <a:solidFill>
                  <a:schemeClr val="tx1"/>
                </a:solidFill>
              </a:rPr>
              <a:t>_Attention of many governments</a:t>
            </a:r>
          </a:p>
          <a:p>
            <a:pPr marL="261938">
              <a:lnSpc>
                <a:spcPct val="130000"/>
              </a:lnSpc>
            </a:pPr>
            <a:r>
              <a:rPr lang="en-GB" sz="1800" b="0" dirty="0" smtClean="0">
                <a:solidFill>
                  <a:schemeClr val="tx1"/>
                </a:solidFill>
              </a:rPr>
              <a:t>_Industrial stakeholders are taking up the subject</a:t>
            </a:r>
            <a:endParaRPr lang="en-GB" sz="1800" b="0" dirty="0">
              <a:solidFill>
                <a:schemeClr val="tx1"/>
              </a:solidFill>
            </a:endParaRPr>
          </a:p>
          <a:p>
            <a:pPr marL="261938">
              <a:lnSpc>
                <a:spcPct val="130000"/>
              </a:lnSpc>
            </a:pPr>
            <a:r>
              <a:rPr lang="en-GB" sz="1800" b="0" dirty="0" smtClean="0">
                <a:solidFill>
                  <a:schemeClr val="tx1"/>
                </a:solidFill>
              </a:rPr>
              <a:t>_End-users get more used to smart devices</a:t>
            </a:r>
          </a:p>
          <a:p>
            <a:pPr marL="261938">
              <a:lnSpc>
                <a:spcPct val="130000"/>
              </a:lnSpc>
            </a:pPr>
            <a:r>
              <a:rPr lang="en-GB" sz="1800" b="0" dirty="0" smtClean="0">
                <a:solidFill>
                  <a:schemeClr val="tx1"/>
                </a:solidFill>
              </a:rPr>
              <a:t>_Powerful </a:t>
            </a:r>
            <a:r>
              <a:rPr lang="en-GB" sz="1800" b="0" dirty="0">
                <a:solidFill>
                  <a:schemeClr val="tx1"/>
                </a:solidFill>
              </a:rPr>
              <a:t>combination with various approaches – </a:t>
            </a:r>
            <a:r>
              <a:rPr lang="en-GB" sz="1800" b="0" dirty="0" smtClean="0">
                <a:solidFill>
                  <a:schemeClr val="tx1"/>
                </a:solidFill>
              </a:rPr>
              <a:t/>
            </a:r>
            <a:br>
              <a:rPr lang="en-GB" sz="1800" b="0" dirty="0" smtClean="0">
                <a:solidFill>
                  <a:schemeClr val="tx1"/>
                </a:solidFill>
              </a:rPr>
            </a:br>
            <a:r>
              <a:rPr lang="en-GB" sz="1800" b="0" dirty="0" smtClean="0">
                <a:solidFill>
                  <a:schemeClr val="tx1"/>
                </a:solidFill>
              </a:rPr>
              <a:t>  Cloud</a:t>
            </a:r>
            <a:r>
              <a:rPr lang="en-GB" sz="1800" b="0" dirty="0">
                <a:solidFill>
                  <a:schemeClr val="tx1"/>
                </a:solidFill>
              </a:rPr>
              <a:t>, Future Internet, Big Data, robotics</a:t>
            </a:r>
            <a:r>
              <a:rPr lang="en-GB" sz="1800" b="0" dirty="0" smtClean="0">
                <a:solidFill>
                  <a:schemeClr val="tx1"/>
                </a:solidFill>
              </a:rPr>
              <a:t>…</a:t>
            </a:r>
          </a:p>
          <a:p>
            <a:pPr marL="261938">
              <a:lnSpc>
                <a:spcPct val="130000"/>
              </a:lnSpc>
            </a:pPr>
            <a:r>
              <a:rPr lang="en-GB" sz="1800" b="0" dirty="0" smtClean="0">
                <a:solidFill>
                  <a:schemeClr val="tx1"/>
                </a:solidFill>
              </a:rPr>
              <a:t>_Emerging business models like M2M, ,IOTS, IOE… </a:t>
            </a:r>
            <a:endParaRPr lang="en-GB" sz="1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41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11794" b="3536"/>
          <a:stretch/>
        </p:blipFill>
        <p:spPr>
          <a:xfrm>
            <a:off x="-70560" y="-74414"/>
            <a:ext cx="9366703" cy="69853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723" y="100942"/>
            <a:ext cx="7795320" cy="830997"/>
          </a:xfrm>
          <a:prstGeom prst="rect">
            <a:avLst/>
          </a:prstGeom>
          <a:solidFill>
            <a:srgbClr val="0000FF">
              <a:alpha val="96000"/>
            </a:srgb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/>
            </a:lvl1pPr>
          </a:lstStyle>
          <a:p>
            <a:r>
              <a:rPr lang="en-GB" b="0" dirty="0" smtClean="0">
                <a:solidFill>
                  <a:srgbClr val="FFFFFF"/>
                </a:solidFill>
              </a:rPr>
              <a:t>Major </a:t>
            </a:r>
            <a:r>
              <a:rPr lang="en-GB" b="0" dirty="0">
                <a:solidFill>
                  <a:srgbClr val="FFFFFF"/>
                </a:solidFill>
              </a:rPr>
              <a:t>Internet of Things application areas for the </a:t>
            </a:r>
            <a:r>
              <a:rPr lang="en-GB" b="0" dirty="0" smtClean="0">
                <a:solidFill>
                  <a:srgbClr val="FFFFFF"/>
                </a:solidFill>
              </a:rPr>
              <a:t>moment</a:t>
            </a:r>
            <a:endParaRPr lang="en-GB" b="0" dirty="0">
              <a:solidFill>
                <a:srgbClr val="FFFFFF"/>
              </a:solidFill>
            </a:endParaRPr>
          </a:p>
        </p:txBody>
      </p:sp>
      <p:sp>
        <p:nvSpPr>
          <p:cNvPr id="6" name="Parallelogram 5"/>
          <p:cNvSpPr/>
          <p:nvPr/>
        </p:nvSpPr>
        <p:spPr>
          <a:xfrm>
            <a:off x="123479" y="3371362"/>
            <a:ext cx="4321984" cy="3329339"/>
          </a:xfrm>
          <a:custGeom>
            <a:avLst/>
            <a:gdLst>
              <a:gd name="connsiteX0" fmla="*/ 0 w 2522483"/>
              <a:gd name="connsiteY0" fmla="*/ 1478917 h 1478917"/>
              <a:gd name="connsiteX1" fmla="*/ 0 w 2522483"/>
              <a:gd name="connsiteY1" fmla="*/ 0 h 1478917"/>
              <a:gd name="connsiteX2" fmla="*/ 2522483 w 2522483"/>
              <a:gd name="connsiteY2" fmla="*/ 0 h 1478917"/>
              <a:gd name="connsiteX3" fmla="*/ 2522483 w 2522483"/>
              <a:gd name="connsiteY3" fmla="*/ 1478917 h 1478917"/>
              <a:gd name="connsiteX4" fmla="*/ 0 w 2522483"/>
              <a:gd name="connsiteY4" fmla="*/ 1478917 h 1478917"/>
              <a:gd name="connsiteX0" fmla="*/ 582111 w 3104594"/>
              <a:gd name="connsiteY0" fmla="*/ 1496559 h 1496559"/>
              <a:gd name="connsiteX1" fmla="*/ 0 w 3104594"/>
              <a:gd name="connsiteY1" fmla="*/ 0 h 1496559"/>
              <a:gd name="connsiteX2" fmla="*/ 3104594 w 3104594"/>
              <a:gd name="connsiteY2" fmla="*/ 17642 h 1496559"/>
              <a:gd name="connsiteX3" fmla="*/ 3104594 w 3104594"/>
              <a:gd name="connsiteY3" fmla="*/ 1496559 h 1496559"/>
              <a:gd name="connsiteX4" fmla="*/ 582111 w 3104594"/>
              <a:gd name="connsiteY4" fmla="*/ 1496559 h 1496559"/>
              <a:gd name="connsiteX0" fmla="*/ 158758 w 2681241"/>
              <a:gd name="connsiteY0" fmla="*/ 1514200 h 1514200"/>
              <a:gd name="connsiteX1" fmla="*/ 0 w 2681241"/>
              <a:gd name="connsiteY1" fmla="*/ 0 h 1514200"/>
              <a:gd name="connsiteX2" fmla="*/ 2681241 w 2681241"/>
              <a:gd name="connsiteY2" fmla="*/ 35283 h 1514200"/>
              <a:gd name="connsiteX3" fmla="*/ 2681241 w 2681241"/>
              <a:gd name="connsiteY3" fmla="*/ 1514200 h 1514200"/>
              <a:gd name="connsiteX4" fmla="*/ 158758 w 2681241"/>
              <a:gd name="connsiteY4" fmla="*/ 1514200 h 1514200"/>
              <a:gd name="connsiteX0" fmla="*/ 158758 w 3951302"/>
              <a:gd name="connsiteY0" fmla="*/ 1514200 h 1514200"/>
              <a:gd name="connsiteX1" fmla="*/ 0 w 3951302"/>
              <a:gd name="connsiteY1" fmla="*/ 0 h 1514200"/>
              <a:gd name="connsiteX2" fmla="*/ 3951302 w 3951302"/>
              <a:gd name="connsiteY2" fmla="*/ 176412 h 1514200"/>
              <a:gd name="connsiteX3" fmla="*/ 2681241 w 3951302"/>
              <a:gd name="connsiteY3" fmla="*/ 1514200 h 1514200"/>
              <a:gd name="connsiteX4" fmla="*/ 158758 w 3951302"/>
              <a:gd name="connsiteY4" fmla="*/ 1514200 h 1514200"/>
              <a:gd name="connsiteX0" fmla="*/ 158758 w 4198259"/>
              <a:gd name="connsiteY0" fmla="*/ 1514200 h 3260675"/>
              <a:gd name="connsiteX1" fmla="*/ 0 w 4198259"/>
              <a:gd name="connsiteY1" fmla="*/ 0 h 3260675"/>
              <a:gd name="connsiteX2" fmla="*/ 3951302 w 4198259"/>
              <a:gd name="connsiteY2" fmla="*/ 176412 h 3260675"/>
              <a:gd name="connsiteX3" fmla="*/ 4198259 w 4198259"/>
              <a:gd name="connsiteY3" fmla="*/ 3260675 h 3260675"/>
              <a:gd name="connsiteX4" fmla="*/ 158758 w 4198259"/>
              <a:gd name="connsiteY4" fmla="*/ 1514200 h 3260675"/>
              <a:gd name="connsiteX0" fmla="*/ 335156 w 4198259"/>
              <a:gd name="connsiteY0" fmla="*/ 3313599 h 3313599"/>
              <a:gd name="connsiteX1" fmla="*/ 0 w 4198259"/>
              <a:gd name="connsiteY1" fmla="*/ 0 h 3313599"/>
              <a:gd name="connsiteX2" fmla="*/ 3951302 w 4198259"/>
              <a:gd name="connsiteY2" fmla="*/ 176412 h 3313599"/>
              <a:gd name="connsiteX3" fmla="*/ 4198259 w 4198259"/>
              <a:gd name="connsiteY3" fmla="*/ 3260675 h 3313599"/>
              <a:gd name="connsiteX4" fmla="*/ 335156 w 4198259"/>
              <a:gd name="connsiteY4" fmla="*/ 3313599 h 3313599"/>
              <a:gd name="connsiteX0" fmla="*/ 335156 w 4198259"/>
              <a:gd name="connsiteY0" fmla="*/ 3366522 h 3366522"/>
              <a:gd name="connsiteX1" fmla="*/ 0 w 4198259"/>
              <a:gd name="connsiteY1" fmla="*/ 52923 h 3366522"/>
              <a:gd name="connsiteX2" fmla="*/ 4110060 w 4198259"/>
              <a:gd name="connsiteY2" fmla="*/ 0 h 3366522"/>
              <a:gd name="connsiteX3" fmla="*/ 4198259 w 4198259"/>
              <a:gd name="connsiteY3" fmla="*/ 3313598 h 3366522"/>
              <a:gd name="connsiteX4" fmla="*/ 335156 w 4198259"/>
              <a:gd name="connsiteY4" fmla="*/ 3366522 h 3366522"/>
              <a:gd name="connsiteX0" fmla="*/ 182183 w 4198259"/>
              <a:gd name="connsiteY0" fmla="*/ 3366522 h 3366522"/>
              <a:gd name="connsiteX1" fmla="*/ 0 w 4198259"/>
              <a:gd name="connsiteY1" fmla="*/ 52923 h 3366522"/>
              <a:gd name="connsiteX2" fmla="*/ 4110060 w 4198259"/>
              <a:gd name="connsiteY2" fmla="*/ 0 h 3366522"/>
              <a:gd name="connsiteX3" fmla="*/ 4198259 w 4198259"/>
              <a:gd name="connsiteY3" fmla="*/ 3313598 h 3366522"/>
              <a:gd name="connsiteX4" fmla="*/ 182183 w 4198259"/>
              <a:gd name="connsiteY4" fmla="*/ 3366522 h 3366522"/>
              <a:gd name="connsiteX0" fmla="*/ 182183 w 4110060"/>
              <a:gd name="connsiteY0" fmla="*/ 3366522 h 3366522"/>
              <a:gd name="connsiteX1" fmla="*/ 0 w 4110060"/>
              <a:gd name="connsiteY1" fmla="*/ 52923 h 3366522"/>
              <a:gd name="connsiteX2" fmla="*/ 4110060 w 4110060"/>
              <a:gd name="connsiteY2" fmla="*/ 0 h 3366522"/>
              <a:gd name="connsiteX3" fmla="*/ 4096276 w 4110060"/>
              <a:gd name="connsiteY3" fmla="*/ 3295084 h 3366522"/>
              <a:gd name="connsiteX4" fmla="*/ 182183 w 4110060"/>
              <a:gd name="connsiteY4" fmla="*/ 3366522 h 3366522"/>
              <a:gd name="connsiteX0" fmla="*/ 182183 w 4164502"/>
              <a:gd name="connsiteY0" fmla="*/ 3366522 h 3366522"/>
              <a:gd name="connsiteX1" fmla="*/ 0 w 4164502"/>
              <a:gd name="connsiteY1" fmla="*/ 52923 h 3366522"/>
              <a:gd name="connsiteX2" fmla="*/ 4110060 w 4164502"/>
              <a:gd name="connsiteY2" fmla="*/ 0 h 3366522"/>
              <a:gd name="connsiteX3" fmla="*/ 4164264 w 4164502"/>
              <a:gd name="connsiteY3" fmla="*/ 3276570 h 3366522"/>
              <a:gd name="connsiteX4" fmla="*/ 182183 w 4164502"/>
              <a:gd name="connsiteY4" fmla="*/ 3366522 h 336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4502" h="3366522">
                <a:moveTo>
                  <a:pt x="182183" y="3366522"/>
                </a:moveTo>
                <a:lnTo>
                  <a:pt x="0" y="52923"/>
                </a:lnTo>
                <a:lnTo>
                  <a:pt x="4110060" y="0"/>
                </a:lnTo>
                <a:cubicBezTo>
                  <a:pt x="4105465" y="1098361"/>
                  <a:pt x="4168859" y="2178209"/>
                  <a:pt x="4164264" y="3276570"/>
                </a:cubicBezTo>
                <a:lnTo>
                  <a:pt x="182183" y="3366522"/>
                </a:lnTo>
                <a:close/>
              </a:path>
            </a:pathLst>
          </a:custGeom>
          <a:solidFill>
            <a:srgbClr val="A5C3E0">
              <a:alpha val="96000"/>
            </a:srgbClr>
          </a:solidFill>
        </p:spPr>
        <p:txBody>
          <a:bodyPr wrap="square" lIns="0" tIns="93600" rtlCol="0">
            <a:noAutofit/>
          </a:bodyPr>
          <a:lstStyle/>
          <a:p>
            <a:pPr marL="354013">
              <a:lnSpc>
                <a:spcPct val="120000"/>
              </a:lnSpc>
            </a:pPr>
            <a:r>
              <a:rPr lang="en-GB" sz="1800" b="0" dirty="0">
                <a:solidFill>
                  <a:schemeClr val="tx1"/>
                </a:solidFill>
              </a:rPr>
              <a:t>_Smart Cities (and regions)</a:t>
            </a:r>
          </a:p>
          <a:p>
            <a:pPr marL="354013">
              <a:lnSpc>
                <a:spcPct val="120000"/>
              </a:lnSpc>
            </a:pPr>
            <a:r>
              <a:rPr lang="en-GB" sz="1800" b="0" dirty="0">
                <a:solidFill>
                  <a:schemeClr val="tx1"/>
                </a:solidFill>
              </a:rPr>
              <a:t>_Smart Car and mobility</a:t>
            </a:r>
          </a:p>
          <a:p>
            <a:pPr marL="354013">
              <a:lnSpc>
                <a:spcPct val="120000"/>
              </a:lnSpc>
            </a:pPr>
            <a:r>
              <a:rPr lang="en-GB" sz="1800" b="0" dirty="0">
                <a:solidFill>
                  <a:schemeClr val="tx1"/>
                </a:solidFill>
              </a:rPr>
              <a:t>_Smart Energy</a:t>
            </a:r>
          </a:p>
          <a:p>
            <a:pPr marL="354013">
              <a:lnSpc>
                <a:spcPct val="120000"/>
              </a:lnSpc>
            </a:pPr>
            <a:r>
              <a:rPr lang="en-GB" sz="1800" b="0" dirty="0">
                <a:solidFill>
                  <a:schemeClr val="tx1"/>
                </a:solidFill>
              </a:rPr>
              <a:t>_Smart Home /assisted living</a:t>
            </a:r>
          </a:p>
          <a:p>
            <a:pPr marL="354013">
              <a:lnSpc>
                <a:spcPct val="120000"/>
              </a:lnSpc>
            </a:pPr>
            <a:r>
              <a:rPr lang="en-GB" sz="1800" b="0" dirty="0">
                <a:solidFill>
                  <a:schemeClr val="tx1"/>
                </a:solidFill>
              </a:rPr>
              <a:t>_Smart Industries</a:t>
            </a:r>
          </a:p>
          <a:p>
            <a:pPr marL="354013">
              <a:lnSpc>
                <a:spcPct val="120000"/>
              </a:lnSpc>
            </a:pPr>
            <a:r>
              <a:rPr lang="en-GB" sz="1800" b="0" dirty="0">
                <a:solidFill>
                  <a:schemeClr val="tx1"/>
                </a:solidFill>
              </a:rPr>
              <a:t>_Public safety</a:t>
            </a:r>
          </a:p>
          <a:p>
            <a:pPr marL="354013">
              <a:lnSpc>
                <a:spcPct val="120000"/>
              </a:lnSpc>
            </a:pPr>
            <a:r>
              <a:rPr lang="en-GB" sz="1800" b="0" dirty="0">
                <a:solidFill>
                  <a:schemeClr val="tx1"/>
                </a:solidFill>
              </a:rPr>
              <a:t>_Disaster prevention</a:t>
            </a:r>
          </a:p>
          <a:p>
            <a:pPr marL="354013">
              <a:lnSpc>
                <a:spcPct val="120000"/>
              </a:lnSpc>
            </a:pPr>
            <a:r>
              <a:rPr lang="en-GB" sz="1800" b="0" dirty="0">
                <a:solidFill>
                  <a:schemeClr val="tx1"/>
                </a:solidFill>
              </a:rPr>
              <a:t>_Agriculture </a:t>
            </a:r>
          </a:p>
          <a:p>
            <a:pPr marL="354013">
              <a:lnSpc>
                <a:spcPct val="120000"/>
              </a:lnSpc>
            </a:pPr>
            <a:r>
              <a:rPr lang="en-GB" sz="1800" b="0" dirty="0">
                <a:solidFill>
                  <a:schemeClr val="tx1"/>
                </a:solidFill>
              </a:rPr>
              <a:t>_Tourism</a:t>
            </a:r>
          </a:p>
          <a:p>
            <a:pPr marL="354013">
              <a:lnSpc>
                <a:spcPct val="120000"/>
              </a:lnSpc>
            </a:pPr>
            <a:r>
              <a:rPr lang="en-GB" sz="1800" b="0" dirty="0">
                <a:solidFill>
                  <a:schemeClr val="tx1"/>
                </a:solidFill>
              </a:rPr>
              <a:t>_….</a:t>
            </a:r>
          </a:p>
        </p:txBody>
      </p:sp>
    </p:spTree>
    <p:extLst>
      <p:ext uri="{BB962C8B-B14F-4D97-AF65-F5344CB8AC3E}">
        <p14:creationId xmlns:p14="http://schemas.microsoft.com/office/powerpoint/2010/main" val="7742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0/03/Olton_Texas_grain_silos_2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921" y="-35283"/>
            <a:ext cx="9313784" cy="702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1329615">
            <a:off x="307535" y="696468"/>
            <a:ext cx="5239425" cy="923330"/>
          </a:xfrm>
          <a:prstGeom prst="rect">
            <a:avLst/>
          </a:prstGeom>
          <a:solidFill>
            <a:schemeClr val="bg1">
              <a:alpha val="97000"/>
            </a:scheme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/>
            </a:lvl1pPr>
          </a:lstStyle>
          <a:p>
            <a:r>
              <a:rPr lang="en-GB" sz="1800" b="0" dirty="0" smtClean="0">
                <a:solidFill>
                  <a:schemeClr val="tx1"/>
                </a:solidFill>
              </a:rPr>
              <a:t>But what about the current mind set…</a:t>
            </a:r>
          </a:p>
          <a:p>
            <a:endParaRPr lang="en-GB" sz="1800" b="0" dirty="0" smtClean="0">
              <a:solidFill>
                <a:schemeClr val="tx1"/>
              </a:solidFill>
            </a:endParaRPr>
          </a:p>
          <a:p>
            <a:r>
              <a:rPr lang="en-GB" sz="1800" b="0" dirty="0" smtClean="0">
                <a:solidFill>
                  <a:schemeClr val="tx1"/>
                </a:solidFill>
              </a:rPr>
              <a:t>… Vertical application silos</a:t>
            </a:r>
          </a:p>
        </p:txBody>
      </p:sp>
    </p:spTree>
    <p:extLst>
      <p:ext uri="{BB962C8B-B14F-4D97-AF65-F5344CB8AC3E}">
        <p14:creationId xmlns:p14="http://schemas.microsoft.com/office/powerpoint/2010/main" val="359071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hq.dpics.org/wallpapers/65/Complexity_Without_Tex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47034" y="-1"/>
            <a:ext cx="9312820" cy="695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34371">
            <a:off x="3527180" y="442001"/>
            <a:ext cx="5583659" cy="1163977"/>
          </a:xfrm>
          <a:prstGeom prst="rect">
            <a:avLst/>
          </a:prstGeom>
          <a:solidFill>
            <a:schemeClr val="tx1">
              <a:alpha val="96000"/>
            </a:schemeClr>
          </a:solidFill>
        </p:spPr>
        <p:txBody>
          <a:bodyPr wrap="square" tIns="187200" bIns="234000" rtlCol="0">
            <a:spAutoFit/>
          </a:bodyPr>
          <a:lstStyle>
            <a:defPPr>
              <a:defRPr lang="fr-FR"/>
            </a:defPPr>
            <a:lvl1pPr>
              <a:defRPr sz="2400"/>
            </a:lvl1pPr>
          </a:lstStyle>
          <a:p>
            <a:pPr algn="ctr"/>
            <a:r>
              <a:rPr lang="en-GB" b="0" dirty="0" smtClean="0">
                <a:solidFill>
                  <a:srgbClr val="FF0000"/>
                </a:solidFill>
              </a:rPr>
              <a:t>Why does the Internet of Things not really work today?</a:t>
            </a:r>
            <a:endParaRPr lang="en-GB" sz="1800" b="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559" y="2065966"/>
            <a:ext cx="6539928" cy="466027"/>
          </a:xfrm>
          <a:prstGeom prst="rect">
            <a:avLst/>
          </a:prstGeom>
          <a:solidFill>
            <a:schemeClr val="tx1">
              <a:alpha val="96000"/>
            </a:schemeClr>
          </a:solidFill>
        </p:spPr>
        <p:txBody>
          <a:bodyPr wrap="square" lIns="216000" tIns="93600" rIns="180000" bIns="93600" rtlCol="0">
            <a:spAutoFit/>
          </a:bodyPr>
          <a:lstStyle>
            <a:defPPr>
              <a:defRPr lang="fr-FR"/>
            </a:defPPr>
            <a:lvl1pPr>
              <a:defRPr sz="2400"/>
            </a:lvl1pPr>
          </a:lstStyle>
          <a:p>
            <a:r>
              <a:rPr lang="en-GB" sz="1800" b="0" dirty="0" smtClean="0">
                <a:solidFill>
                  <a:schemeClr val="bg1"/>
                </a:solidFill>
              </a:rPr>
              <a:t>No forward approach towards universal numbering</a:t>
            </a:r>
            <a:endParaRPr lang="en-GB" sz="1800" b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118" y="2697493"/>
            <a:ext cx="7314779" cy="468723"/>
          </a:xfrm>
          <a:prstGeom prst="rect">
            <a:avLst/>
          </a:prstGeom>
          <a:solidFill>
            <a:schemeClr val="tx1">
              <a:alpha val="96000"/>
            </a:schemeClr>
          </a:solidFill>
        </p:spPr>
        <p:txBody>
          <a:bodyPr wrap="square" lIns="216000" tIns="93600" rIns="180000" bIns="93600" rtlCol="0">
            <a:spAutoFit/>
          </a:bodyPr>
          <a:lstStyle>
            <a:defPPr>
              <a:defRPr lang="fr-FR"/>
            </a:defPPr>
            <a:lvl1pPr>
              <a:defRPr sz="2400"/>
            </a:lvl1pPr>
          </a:lstStyle>
          <a:p>
            <a:r>
              <a:rPr lang="en-GB" sz="1800" b="0" dirty="0" smtClean="0">
                <a:solidFill>
                  <a:schemeClr val="bg1"/>
                </a:solidFill>
              </a:rPr>
              <a:t>Not enough push on multi purpose sensor networks </a:t>
            </a:r>
            <a:endParaRPr lang="en-GB" sz="1800" b="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310" y="3293763"/>
            <a:ext cx="5721973" cy="466027"/>
          </a:xfrm>
          <a:prstGeom prst="rect">
            <a:avLst/>
          </a:prstGeom>
          <a:solidFill>
            <a:schemeClr val="tx1">
              <a:alpha val="96000"/>
            </a:schemeClr>
          </a:solidFill>
        </p:spPr>
        <p:txBody>
          <a:bodyPr wrap="square" lIns="216000" tIns="93600" rIns="180000" bIns="93600" rtlCol="0">
            <a:spAutoFit/>
          </a:bodyPr>
          <a:lstStyle>
            <a:defPPr>
              <a:defRPr lang="fr-FR"/>
            </a:defPPr>
            <a:lvl1pPr>
              <a:defRPr sz="2400"/>
            </a:lvl1pPr>
          </a:lstStyle>
          <a:p>
            <a:r>
              <a:rPr lang="en-GB" sz="1800" b="0" dirty="0" smtClean="0">
                <a:solidFill>
                  <a:schemeClr val="bg1"/>
                </a:solidFill>
              </a:rPr>
              <a:t>No solid IOT architectures  </a:t>
            </a:r>
            <a:endParaRPr lang="en-GB" sz="1800" b="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2711" y="4167324"/>
            <a:ext cx="5639262" cy="466027"/>
          </a:xfrm>
          <a:prstGeom prst="rect">
            <a:avLst/>
          </a:prstGeom>
          <a:solidFill>
            <a:schemeClr val="tx1">
              <a:alpha val="96000"/>
            </a:schemeClr>
          </a:solidFill>
        </p:spPr>
        <p:txBody>
          <a:bodyPr wrap="square" lIns="216000" tIns="93600" rIns="180000" bIns="93600" rtlCol="0">
            <a:spAutoFit/>
          </a:bodyPr>
          <a:lstStyle>
            <a:defPPr>
              <a:defRPr lang="fr-FR"/>
            </a:defPPr>
            <a:lvl1pPr>
              <a:defRPr sz="2400"/>
            </a:lvl1pPr>
          </a:lstStyle>
          <a:p>
            <a:r>
              <a:rPr lang="en-GB" sz="1800" b="0" dirty="0" smtClean="0">
                <a:solidFill>
                  <a:schemeClr val="bg1"/>
                </a:solidFill>
              </a:rPr>
              <a:t>Missing semantic interoperability</a:t>
            </a:r>
            <a:endParaRPr lang="en-GB" sz="1800" b="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2589" y="4731760"/>
            <a:ext cx="6842293" cy="466027"/>
          </a:xfrm>
          <a:prstGeom prst="rect">
            <a:avLst/>
          </a:prstGeom>
          <a:solidFill>
            <a:schemeClr val="tx1">
              <a:alpha val="96000"/>
            </a:schemeClr>
          </a:solidFill>
        </p:spPr>
        <p:txBody>
          <a:bodyPr wrap="square" lIns="216000" tIns="93600" rIns="180000" bIns="93600" rtlCol="0">
            <a:spAutoFit/>
          </a:bodyPr>
          <a:lstStyle>
            <a:defPPr>
              <a:defRPr lang="fr-FR"/>
            </a:defPPr>
            <a:lvl1pPr>
              <a:defRPr sz="2400"/>
            </a:lvl1pPr>
          </a:lstStyle>
          <a:p>
            <a:r>
              <a:rPr lang="en-GB" sz="1800" b="0" dirty="0" smtClean="0">
                <a:solidFill>
                  <a:schemeClr val="bg1"/>
                </a:solidFill>
              </a:rPr>
              <a:t>No clear models for ownership of data</a:t>
            </a:r>
            <a:endParaRPr lang="en-GB" sz="1800" b="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883" y="5336516"/>
            <a:ext cx="5652799" cy="466027"/>
          </a:xfrm>
          <a:prstGeom prst="rect">
            <a:avLst/>
          </a:prstGeom>
          <a:solidFill>
            <a:schemeClr val="tx1">
              <a:alpha val="96000"/>
            </a:schemeClr>
          </a:solidFill>
        </p:spPr>
        <p:txBody>
          <a:bodyPr wrap="square" lIns="216000" tIns="93600" rIns="180000" bIns="93600" rtlCol="0">
            <a:spAutoFit/>
          </a:bodyPr>
          <a:lstStyle>
            <a:defPPr>
              <a:defRPr lang="fr-FR"/>
            </a:defPPr>
            <a:lvl1pPr>
              <a:defRPr sz="2400"/>
            </a:lvl1pPr>
          </a:lstStyle>
          <a:p>
            <a:r>
              <a:rPr lang="en-GB" sz="1800" b="0" dirty="0" smtClean="0">
                <a:solidFill>
                  <a:schemeClr val="bg1"/>
                </a:solidFill>
              </a:rPr>
              <a:t>No augmented and rich interfaces </a:t>
            </a:r>
            <a:endParaRPr lang="en-GB" sz="1800" b="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6913" y="6265409"/>
            <a:ext cx="7808775" cy="466027"/>
          </a:xfrm>
          <a:prstGeom prst="rect">
            <a:avLst/>
          </a:prstGeom>
          <a:solidFill>
            <a:schemeClr val="tx1">
              <a:alpha val="96000"/>
            </a:schemeClr>
          </a:solidFill>
        </p:spPr>
        <p:txBody>
          <a:bodyPr wrap="square" lIns="216000" tIns="93600" rIns="180000" bIns="93600" rtlCol="0">
            <a:spAutoFit/>
          </a:bodyPr>
          <a:lstStyle>
            <a:defPPr>
              <a:defRPr lang="fr-FR"/>
            </a:defPPr>
            <a:lvl1pPr>
              <a:defRPr sz="2400"/>
            </a:lvl1pPr>
          </a:lstStyle>
          <a:p>
            <a:r>
              <a:rPr lang="en-GB" sz="1800" b="0" dirty="0" smtClean="0">
                <a:solidFill>
                  <a:schemeClr val="bg1"/>
                </a:solidFill>
              </a:rPr>
              <a:t>Too much focus on existing technology / business approaches </a:t>
            </a:r>
            <a:endParaRPr lang="en-GB" sz="1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53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5421" y="0"/>
            <a:ext cx="9466977" cy="70555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33217" y="4221878"/>
            <a:ext cx="7489341" cy="2710744"/>
          </a:xfrm>
          <a:prstGeom prst="rect">
            <a:avLst/>
          </a:prstGeom>
          <a:solidFill>
            <a:srgbClr val="A91E9B">
              <a:alpha val="96000"/>
            </a:srgbClr>
          </a:solidFill>
        </p:spPr>
        <p:txBody>
          <a:bodyPr wrap="square" lIns="216000" tIns="93600" rIns="180000" bIns="93600" rtlCol="0">
            <a:spAutoFit/>
          </a:bodyPr>
          <a:lstStyle>
            <a:defPPr>
              <a:defRPr lang="en-GB"/>
            </a:defPPr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 marL="112713" indent="-112713">
              <a:lnSpc>
                <a:spcPct val="120000"/>
              </a:lnSpc>
              <a:spcAft>
                <a:spcPts val="600"/>
              </a:spcAft>
              <a:buFont typeface="Lucida Grande"/>
              <a:buChar char="_"/>
            </a:pPr>
            <a:r>
              <a:rPr lang="en-US" sz="1600" dirty="0" smtClean="0"/>
              <a:t>Real</a:t>
            </a:r>
            <a:r>
              <a:rPr lang="en-US" sz="1600" dirty="0"/>
              <a:t>-time interoperability of </a:t>
            </a:r>
            <a:r>
              <a:rPr lang="en-US" sz="1600" dirty="0" smtClean="0"/>
              <a:t>real </a:t>
            </a:r>
            <a:r>
              <a:rPr lang="en-US" sz="1600" dirty="0"/>
              <a:t>and virtual </a:t>
            </a:r>
            <a:r>
              <a:rPr lang="en-US" sz="1600" dirty="0" smtClean="0"/>
              <a:t>objects</a:t>
            </a:r>
          </a:p>
          <a:p>
            <a:pPr marL="112713" indent="-112713">
              <a:lnSpc>
                <a:spcPct val="120000"/>
              </a:lnSpc>
              <a:spcAft>
                <a:spcPts val="600"/>
              </a:spcAft>
              <a:buFont typeface="Lucida Grande"/>
              <a:buChar char="_"/>
            </a:pPr>
            <a:r>
              <a:rPr lang="en-US" sz="1600" dirty="0" smtClean="0"/>
              <a:t>Generic IOT platforms for smart connected objects</a:t>
            </a:r>
          </a:p>
          <a:p>
            <a:pPr marL="112713" indent="-112713">
              <a:lnSpc>
                <a:spcPct val="120000"/>
              </a:lnSpc>
              <a:spcAft>
                <a:spcPts val="600"/>
              </a:spcAft>
              <a:buFont typeface="Lucida Grande"/>
              <a:buChar char="_"/>
            </a:pPr>
            <a:r>
              <a:rPr lang="en-US" sz="1600" dirty="0"/>
              <a:t>Security and Privacy design related to less controlled environments</a:t>
            </a:r>
            <a:endParaRPr lang="en-US" sz="1600" dirty="0" smtClean="0"/>
          </a:p>
          <a:p>
            <a:pPr marL="112713" indent="-112713">
              <a:lnSpc>
                <a:spcPct val="120000"/>
              </a:lnSpc>
              <a:spcAft>
                <a:spcPts val="600"/>
              </a:spcAft>
              <a:buFont typeface="Lucida Grande"/>
              <a:buChar char="_"/>
            </a:pPr>
            <a:r>
              <a:rPr lang="en-US" sz="1600" dirty="0" smtClean="0"/>
              <a:t>Integration </a:t>
            </a:r>
            <a:r>
              <a:rPr lang="en-US" sz="1600" dirty="0"/>
              <a:t>of results from </a:t>
            </a:r>
            <a:r>
              <a:rPr lang="en-US" sz="1600" dirty="0" err="1"/>
              <a:t>nano</a:t>
            </a:r>
            <a:r>
              <a:rPr lang="en-US" sz="1600" dirty="0"/>
              <a:t>, bio and </a:t>
            </a:r>
            <a:r>
              <a:rPr lang="en-US" sz="1600" dirty="0" err="1"/>
              <a:t>neuro</a:t>
            </a:r>
            <a:r>
              <a:rPr lang="en-US" sz="1600" dirty="0"/>
              <a:t> </a:t>
            </a:r>
            <a:r>
              <a:rPr lang="en-US" sz="1600" dirty="0" smtClean="0"/>
              <a:t>sciences</a:t>
            </a:r>
          </a:p>
          <a:p>
            <a:pPr marL="112713" indent="-112713">
              <a:lnSpc>
                <a:spcPct val="120000"/>
              </a:lnSpc>
              <a:spcAft>
                <a:spcPts val="600"/>
              </a:spcAft>
              <a:buFont typeface="Lucida Grande"/>
              <a:buChar char="_"/>
            </a:pPr>
            <a:r>
              <a:rPr lang="en-US" sz="1600" dirty="0" smtClean="0"/>
              <a:t>Application of autonomous</a:t>
            </a:r>
            <a:r>
              <a:rPr lang="en-US" sz="1600" dirty="0"/>
              <a:t>/self-</a:t>
            </a:r>
            <a:r>
              <a:rPr lang="en-US" sz="1600" dirty="0" err="1"/>
              <a:t>organising</a:t>
            </a:r>
            <a:r>
              <a:rPr lang="en-US" sz="1600" dirty="0"/>
              <a:t> system </a:t>
            </a:r>
            <a:r>
              <a:rPr lang="en-US" sz="1600" dirty="0" err="1"/>
              <a:t>behaviour</a:t>
            </a:r>
            <a:endParaRPr lang="en-US" sz="1600" dirty="0"/>
          </a:p>
          <a:p>
            <a:pPr marL="112713" indent="-112713">
              <a:lnSpc>
                <a:spcPct val="120000"/>
              </a:lnSpc>
              <a:spcAft>
                <a:spcPts val="600"/>
              </a:spcAft>
              <a:buFont typeface="Lucida Grande"/>
              <a:buChar char="_"/>
            </a:pPr>
            <a:r>
              <a:rPr lang="en-US" sz="1600" dirty="0" smtClean="0"/>
              <a:t>Real-time </a:t>
            </a:r>
            <a:r>
              <a:rPr lang="en-US" sz="1600" dirty="0"/>
              <a:t>models and design methods </a:t>
            </a:r>
            <a:r>
              <a:rPr lang="en-US" sz="1600" dirty="0" smtClean="0"/>
              <a:t>for service development</a:t>
            </a:r>
          </a:p>
          <a:p>
            <a:pPr marL="112713" indent="-112713">
              <a:lnSpc>
                <a:spcPct val="120000"/>
              </a:lnSpc>
              <a:spcAft>
                <a:spcPts val="600"/>
              </a:spcAft>
              <a:buFont typeface="Lucida Grande"/>
              <a:buChar char="_"/>
            </a:pPr>
            <a:r>
              <a:rPr lang="en-US" sz="1600" dirty="0" smtClean="0"/>
              <a:t>.</a:t>
            </a:r>
            <a:r>
              <a:rPr lang="en-US" sz="1600" dirty="0"/>
              <a:t>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28310" y="120432"/>
            <a:ext cx="7515526" cy="720132"/>
          </a:xfrm>
          <a:prstGeom prst="rect">
            <a:avLst/>
          </a:prstGeom>
          <a:solidFill>
            <a:srgbClr val="0000FF">
              <a:alpha val="97000"/>
            </a:srgbClr>
          </a:solidFill>
        </p:spPr>
        <p:txBody>
          <a:bodyPr wrap="square" rtlCol="0" anchor="ctr" anchorCtr="0">
            <a:noAutofit/>
          </a:bodyPr>
          <a:lstStyle>
            <a:defPPr>
              <a:defRPr lang="fr-FR"/>
            </a:defPPr>
            <a:lvl1pPr>
              <a:defRPr sz="2400"/>
            </a:lvl1pPr>
          </a:lstStyle>
          <a:p>
            <a:r>
              <a:rPr lang="en-GB" sz="3200" b="0" dirty="0" smtClean="0">
                <a:solidFill>
                  <a:srgbClr val="FFFFFF"/>
                </a:solidFill>
              </a:rPr>
              <a:t>  Future research and innovation</a:t>
            </a:r>
          </a:p>
        </p:txBody>
      </p:sp>
    </p:spTree>
    <p:extLst>
      <p:ext uri="{BB962C8B-B14F-4D97-AF65-F5344CB8AC3E}">
        <p14:creationId xmlns:p14="http://schemas.microsoft.com/office/powerpoint/2010/main" val="170323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lcsnap-2013-05-03-09h39m23s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9232900" cy="6946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649" y="2621795"/>
            <a:ext cx="3275427" cy="26229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719406"/>
            <a:ext cx="3378200" cy="23733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0362" y="279399"/>
            <a:ext cx="5261738" cy="3580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541" y="3340100"/>
            <a:ext cx="5727700" cy="337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5982" y="3708400"/>
            <a:ext cx="2825350" cy="271958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800" y="485752"/>
            <a:ext cx="3377090" cy="555648"/>
          </a:xfrm>
          <a:prstGeom prst="rect">
            <a:avLst/>
          </a:prstGeom>
          <a:solidFill>
            <a:schemeClr val="bg1">
              <a:lumMod val="65000"/>
              <a:alpha val="97000"/>
            </a:schemeClr>
          </a:solidFill>
        </p:spPr>
        <p:txBody>
          <a:bodyPr wrap="square" rtlCol="0" anchor="ctr" anchorCtr="0">
            <a:noAutofit/>
          </a:bodyPr>
          <a:lstStyle>
            <a:defPPr>
              <a:defRPr lang="fr-FR"/>
            </a:defPPr>
            <a:lvl1pPr>
              <a:defRPr sz="2400"/>
            </a:lvl1pPr>
          </a:lstStyle>
          <a:p>
            <a:r>
              <a:rPr lang="en-GB" sz="3200" b="0" dirty="0" smtClean="0">
                <a:solidFill>
                  <a:schemeClr val="tx1"/>
                </a:solidFill>
              </a:rPr>
              <a:t> From sensor…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40200" y="3254352"/>
            <a:ext cx="4000500" cy="555648"/>
          </a:xfrm>
          <a:prstGeom prst="rect">
            <a:avLst/>
          </a:prstGeom>
          <a:solidFill>
            <a:schemeClr val="bg1">
              <a:lumMod val="65000"/>
              <a:alpha val="97000"/>
            </a:schemeClr>
          </a:solidFill>
        </p:spPr>
        <p:txBody>
          <a:bodyPr wrap="square" rtlCol="0" anchor="ctr" anchorCtr="0">
            <a:noAutofit/>
          </a:bodyPr>
          <a:lstStyle>
            <a:defPPr>
              <a:defRPr lang="fr-FR"/>
            </a:defPPr>
            <a:lvl1pPr>
              <a:defRPr sz="2400"/>
            </a:lvl1pPr>
          </a:lstStyle>
          <a:p>
            <a:r>
              <a:rPr lang="en-GB" sz="3200" b="0" dirty="0" smtClean="0">
                <a:solidFill>
                  <a:schemeClr val="tx1"/>
                </a:solidFill>
              </a:rPr>
              <a:t> …to smart object</a:t>
            </a:r>
          </a:p>
        </p:txBody>
      </p:sp>
    </p:spTree>
    <p:extLst>
      <p:ext uri="{BB962C8B-B14F-4D97-AF65-F5344CB8AC3E}">
        <p14:creationId xmlns:p14="http://schemas.microsoft.com/office/powerpoint/2010/main" val="89599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2000"/>
                    </a14:imgEffect>
                    <a14:imgEffect>
                      <a14:colorTemperature colorTemp="4000"/>
                    </a14:imgEffect>
                    <a14:imgEffect>
                      <a14:saturation sat="78000"/>
                    </a14:imgEffect>
                    <a14:imgEffect>
                      <a14:brightnessContrast bright="-12000" contrast="28000"/>
                    </a14:imgEffect>
                  </a14:imgLayer>
                </a14:imgProps>
              </a:ext>
            </a:extLst>
          </a:blip>
          <a:srcRect r="14253" b="7356"/>
          <a:stretch/>
        </p:blipFill>
        <p:spPr>
          <a:xfrm>
            <a:off x="-85140" y="0"/>
            <a:ext cx="9303845" cy="6962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172" y="2798133"/>
            <a:ext cx="2305651" cy="648512"/>
          </a:xfrm>
          <a:prstGeom prst="rect">
            <a:avLst/>
          </a:prstGeom>
          <a:solidFill>
            <a:schemeClr val="bg1">
              <a:alpha val="96000"/>
            </a:schemeClr>
          </a:solidFill>
        </p:spPr>
        <p:txBody>
          <a:bodyPr wrap="square" lIns="36000" tIns="46800" rIns="36000" bIns="46800" rtlCol="0">
            <a:spAutoFit/>
          </a:bodyPr>
          <a:lstStyle>
            <a:defPPr>
              <a:defRPr lang="fr-FR"/>
            </a:defPPr>
            <a:lvl1pPr>
              <a:defRPr sz="2400"/>
            </a:lvl1pPr>
          </a:lstStyle>
          <a:p>
            <a:r>
              <a:rPr lang="en-GB" sz="1800" b="0" dirty="0" smtClean="0">
                <a:solidFill>
                  <a:srgbClr val="000000"/>
                </a:solidFill>
              </a:rPr>
              <a:t>Connect sensors 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smtClean="0">
                <a:solidFill>
                  <a:srgbClr val="000000"/>
                </a:solidFill>
              </a:rPr>
              <a:t>and objects</a:t>
            </a:r>
            <a:endParaRPr lang="en-GB" sz="1800" b="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6154" y="5288100"/>
            <a:ext cx="3778319" cy="560506"/>
          </a:xfrm>
          <a:prstGeom prst="rect">
            <a:avLst/>
          </a:prstGeom>
          <a:solidFill>
            <a:srgbClr val="0000FF">
              <a:alpha val="96000"/>
            </a:srgbClr>
          </a:solidFill>
        </p:spPr>
        <p:txBody>
          <a:bodyPr wrap="square" lIns="36000" tIns="46800" rIns="36000" bIns="46800" rtlCol="0" anchor="ctr" anchorCtr="0">
            <a:noAutofit/>
          </a:bodyPr>
          <a:lstStyle>
            <a:defPPr>
              <a:defRPr lang="en-GB"/>
            </a:defPPr>
            <a:lvl1pPr>
              <a:defRPr sz="1800" b="0">
                <a:solidFill>
                  <a:srgbClr val="000000"/>
                </a:solidFill>
              </a:defRPr>
            </a:lvl1pPr>
          </a:lstStyle>
          <a:p>
            <a:pPr algn="ctr"/>
            <a:r>
              <a:rPr lang="en-GB" dirty="0" smtClean="0">
                <a:solidFill>
                  <a:srgbClr val="FFFFFF"/>
                </a:solidFill>
              </a:rPr>
              <a:t>Technological change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8074" y="1751438"/>
            <a:ext cx="1898300" cy="648512"/>
          </a:xfrm>
          <a:prstGeom prst="rect">
            <a:avLst/>
          </a:prstGeom>
          <a:solidFill>
            <a:schemeClr val="bg1">
              <a:alpha val="96000"/>
            </a:schemeClr>
          </a:solidFill>
        </p:spPr>
        <p:txBody>
          <a:bodyPr wrap="square" lIns="36000" tIns="46800" rIns="36000" bIns="46800" rtlCol="0">
            <a:spAutoFit/>
          </a:bodyPr>
          <a:lstStyle>
            <a:defPPr>
              <a:defRPr lang="fr-FR"/>
            </a:defPPr>
            <a:lvl1pPr>
              <a:defRPr sz="2400"/>
            </a:lvl1pPr>
          </a:lstStyle>
          <a:p>
            <a:r>
              <a:rPr lang="en-GB" sz="1800" b="0" dirty="0" smtClean="0">
                <a:solidFill>
                  <a:srgbClr val="000000"/>
                </a:solidFill>
              </a:rPr>
              <a:t>Connect application silos</a:t>
            </a:r>
            <a:endParaRPr lang="en-GB" sz="1800" b="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7770" y="1035144"/>
            <a:ext cx="1536200" cy="648512"/>
          </a:xfrm>
          <a:prstGeom prst="rect">
            <a:avLst/>
          </a:prstGeom>
          <a:solidFill>
            <a:schemeClr val="bg1">
              <a:alpha val="96000"/>
            </a:schemeClr>
          </a:solidFill>
        </p:spPr>
        <p:txBody>
          <a:bodyPr wrap="square" lIns="36000" tIns="46800" rIns="36000" bIns="46800" rtlCol="0">
            <a:spAutoFit/>
          </a:bodyPr>
          <a:lstStyle>
            <a:defPPr>
              <a:defRPr lang="fr-FR"/>
            </a:defPPr>
            <a:lvl1pPr>
              <a:defRPr sz="2400"/>
            </a:lvl1pPr>
          </a:lstStyle>
          <a:p>
            <a:r>
              <a:rPr lang="en-GB" sz="1800" b="0" dirty="0" smtClean="0">
                <a:solidFill>
                  <a:srgbClr val="000000"/>
                </a:solidFill>
              </a:rPr>
              <a:t>Master the virtual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33439" y="488131"/>
            <a:ext cx="1523356" cy="648512"/>
          </a:xfrm>
          <a:prstGeom prst="rect">
            <a:avLst/>
          </a:prstGeom>
          <a:solidFill>
            <a:schemeClr val="bg1">
              <a:alpha val="96000"/>
            </a:schemeClr>
          </a:solidFill>
        </p:spPr>
        <p:txBody>
          <a:bodyPr wrap="square" lIns="36000" tIns="46800" rIns="36000" bIns="46800" rtlCol="0">
            <a:spAutoFit/>
          </a:bodyPr>
          <a:lstStyle>
            <a:defPPr>
              <a:defRPr lang="fr-FR"/>
            </a:defPPr>
            <a:lvl1pPr>
              <a:defRPr sz="2400"/>
            </a:lvl1pPr>
          </a:lstStyle>
          <a:p>
            <a:r>
              <a:rPr lang="en-GB" sz="1800" b="0" dirty="0" smtClean="0">
                <a:solidFill>
                  <a:srgbClr val="000000"/>
                </a:solidFill>
              </a:rPr>
              <a:t>Explore new</a:t>
            </a:r>
          </a:p>
          <a:p>
            <a:r>
              <a:rPr lang="en-GB" sz="1800" b="0" dirty="0" smtClean="0">
                <a:solidFill>
                  <a:srgbClr val="000000"/>
                </a:solidFill>
              </a:rPr>
              <a:t>worlds</a:t>
            </a:r>
            <a:endParaRPr lang="en-GB" sz="1800" b="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0185" y="300627"/>
            <a:ext cx="5278609" cy="687207"/>
          </a:xfrm>
          <a:prstGeom prst="rect">
            <a:avLst/>
          </a:prstGeom>
          <a:solidFill>
            <a:schemeClr val="tx1">
              <a:alpha val="96000"/>
            </a:schemeClr>
          </a:solidFill>
        </p:spPr>
        <p:txBody>
          <a:bodyPr wrap="square" lIns="36000" tIns="46800" rIns="36000" bIns="46800" rtlCol="0" anchor="ctr" anchorCtr="0">
            <a:noAutofit/>
          </a:bodyPr>
          <a:lstStyle>
            <a:defPPr>
              <a:defRPr lang="fr-FR"/>
            </a:defPPr>
            <a:lvl1pPr>
              <a:defRPr sz="2400"/>
            </a:lvl1pPr>
          </a:lstStyle>
          <a:p>
            <a:r>
              <a:rPr lang="en-GB" b="0" dirty="0">
                <a:solidFill>
                  <a:srgbClr val="FFFFFF"/>
                </a:solidFill>
              </a:rPr>
              <a:t> Towards the IOT universe(s)…</a:t>
            </a:r>
            <a:endParaRPr lang="en-GB" sz="1000" b="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4417" y="3825470"/>
            <a:ext cx="2528481" cy="560506"/>
          </a:xfrm>
          <a:prstGeom prst="rect">
            <a:avLst/>
          </a:prstGeom>
          <a:solidFill>
            <a:srgbClr val="0000FF">
              <a:alpha val="96000"/>
            </a:srgbClr>
          </a:solidFill>
        </p:spPr>
        <p:txBody>
          <a:bodyPr wrap="square" lIns="36000" tIns="46800" rIns="36000" bIns="46800" rtlCol="0" anchor="ctr" anchorCtr="0">
            <a:noAutofit/>
          </a:bodyPr>
          <a:lstStyle>
            <a:defPPr>
              <a:defRPr lang="en-GB"/>
            </a:defPPr>
            <a:lvl1pPr>
              <a:defRPr sz="1800" b="0">
                <a:solidFill>
                  <a:srgbClr val="000000"/>
                </a:solidFill>
              </a:defRPr>
            </a:lvl1pPr>
          </a:lstStyle>
          <a:p>
            <a:pPr algn="ctr"/>
            <a:r>
              <a:rPr lang="en-GB" dirty="0" smtClean="0">
                <a:solidFill>
                  <a:srgbClr val="FFFFFF"/>
                </a:solidFill>
              </a:rPr>
              <a:t>Societal change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6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" r="9740" b="9148"/>
          <a:stretch/>
        </p:blipFill>
        <p:spPr>
          <a:xfrm>
            <a:off x="-88911" y="1"/>
            <a:ext cx="9354413" cy="6993238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83" y="1128954"/>
            <a:ext cx="1567350" cy="98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61481" y="772298"/>
            <a:ext cx="5953177" cy="1965925"/>
          </a:xfrm>
          <a:prstGeom prst="rect">
            <a:avLst/>
          </a:prstGeom>
          <a:solidFill>
            <a:schemeClr val="accent6">
              <a:lumMod val="40000"/>
              <a:lumOff val="60000"/>
              <a:alpha val="96000"/>
            </a:schemeClr>
          </a:solidFill>
        </p:spPr>
        <p:txBody>
          <a:bodyPr wrap="square" lIns="216000" tIns="93600" rIns="180000" bIns="93600" rtlCol="0">
            <a:spAutoFit/>
          </a:bodyPr>
          <a:lstStyle>
            <a:defPPr>
              <a:defRPr lang="en-GB"/>
            </a:defPPr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chemeClr val="tx1"/>
                </a:solidFill>
              </a:rPr>
              <a:t>Research</a:t>
            </a:r>
          </a:p>
          <a:p>
            <a:pPr marL="112713" indent="-112713">
              <a:lnSpc>
                <a:spcPct val="120000"/>
              </a:lnSpc>
              <a:spcAft>
                <a:spcPts val="600"/>
              </a:spcAft>
              <a:buFont typeface="Lucida Grande"/>
              <a:buChar char="_"/>
            </a:pPr>
            <a:r>
              <a:rPr lang="en-US" sz="1600" dirty="0" smtClean="0">
                <a:solidFill>
                  <a:schemeClr val="tx1"/>
                </a:solidFill>
              </a:rPr>
              <a:t>FP: 70 MEUR direct funding in three calls</a:t>
            </a:r>
          </a:p>
          <a:p>
            <a:pPr marL="112713" indent="-112713">
              <a:lnSpc>
                <a:spcPct val="120000"/>
              </a:lnSpc>
              <a:spcAft>
                <a:spcPts val="600"/>
              </a:spcAft>
              <a:buFont typeface="Lucida Grande"/>
              <a:buChar char="_"/>
            </a:pPr>
            <a:r>
              <a:rPr lang="en-US" sz="1600" dirty="0" smtClean="0">
                <a:solidFill>
                  <a:schemeClr val="tx1"/>
                </a:solidFill>
              </a:rPr>
              <a:t>H2020: IOT cross-objective and related to networks</a:t>
            </a:r>
          </a:p>
          <a:p>
            <a:pPr marL="112713" indent="-112713">
              <a:lnSpc>
                <a:spcPct val="120000"/>
              </a:lnSpc>
              <a:spcAft>
                <a:spcPts val="600"/>
              </a:spcAft>
              <a:buFont typeface="Lucida Grande"/>
              <a:buChar char="_"/>
            </a:pPr>
            <a:r>
              <a:rPr lang="en-US" sz="1600" dirty="0" smtClean="0">
                <a:solidFill>
                  <a:schemeClr val="tx1"/>
                </a:solidFill>
              </a:rPr>
              <a:t>IERC – Internet of Things European Research cluster</a:t>
            </a:r>
          </a:p>
          <a:p>
            <a:pPr marL="112713" indent="-112713">
              <a:lnSpc>
                <a:spcPct val="120000"/>
              </a:lnSpc>
              <a:spcAft>
                <a:spcPts val="600"/>
              </a:spcAft>
              <a:buFont typeface="Lucida Grande"/>
              <a:buChar char="_"/>
            </a:pPr>
            <a:r>
              <a:rPr lang="en-US" sz="1600" dirty="0" smtClean="0">
                <a:solidFill>
                  <a:schemeClr val="tx1"/>
                </a:solidFill>
              </a:rPr>
              <a:t>IOT Pan-European research area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9224" y="282237"/>
            <a:ext cx="2372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F5494"/>
                </a:solidFill>
              </a:rPr>
              <a:t>EC support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2783" y="4797635"/>
            <a:ext cx="5953177" cy="1888981"/>
          </a:xfrm>
          <a:prstGeom prst="rect">
            <a:avLst/>
          </a:prstGeom>
          <a:solidFill>
            <a:schemeClr val="accent6">
              <a:lumMod val="40000"/>
              <a:lumOff val="60000"/>
              <a:alpha val="96000"/>
            </a:schemeClr>
          </a:solidFill>
        </p:spPr>
        <p:txBody>
          <a:bodyPr wrap="square" lIns="216000" tIns="93600" rIns="180000" bIns="93600" rtlCol="0">
            <a:spAutoFit/>
          </a:bodyPr>
          <a:lstStyle>
            <a:defPPr>
              <a:defRPr lang="en-GB"/>
            </a:defPPr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chemeClr val="tx1"/>
                </a:solidFill>
              </a:rPr>
              <a:t>Politics / society</a:t>
            </a:r>
            <a:endParaRPr lang="en-US" sz="1600" b="1" dirty="0">
              <a:solidFill>
                <a:schemeClr val="tx1"/>
              </a:solidFill>
            </a:endParaRPr>
          </a:p>
          <a:p>
            <a:pPr marL="112713" indent="-112713">
              <a:lnSpc>
                <a:spcPct val="120000"/>
              </a:lnSpc>
              <a:spcAft>
                <a:spcPts val="600"/>
              </a:spcAft>
              <a:buFont typeface="Lucida Grande"/>
              <a:buChar char="_"/>
            </a:pPr>
            <a:r>
              <a:rPr lang="en-US" sz="1600" dirty="0" smtClean="0">
                <a:solidFill>
                  <a:schemeClr val="tx1"/>
                </a:solidFill>
              </a:rPr>
              <a:t>Promotion of </a:t>
            </a:r>
            <a:r>
              <a:rPr lang="en-US" sz="1600" dirty="0" err="1" smtClean="0">
                <a:solidFill>
                  <a:schemeClr val="tx1"/>
                </a:solidFill>
              </a:rPr>
              <a:t>standardisation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and </a:t>
            </a:r>
            <a:r>
              <a:rPr lang="en-US" sz="1600" dirty="0" smtClean="0">
                <a:solidFill>
                  <a:schemeClr val="tx1"/>
                </a:solidFill>
              </a:rPr>
              <a:t>interoperability</a:t>
            </a:r>
          </a:p>
          <a:p>
            <a:pPr marL="112713" indent="-112713">
              <a:lnSpc>
                <a:spcPct val="120000"/>
              </a:lnSpc>
              <a:spcAft>
                <a:spcPts val="600"/>
              </a:spcAft>
              <a:buFont typeface="Lucida Grande"/>
              <a:buChar char="_"/>
            </a:pPr>
            <a:r>
              <a:rPr lang="en-US" sz="1600" dirty="0" smtClean="0">
                <a:solidFill>
                  <a:schemeClr val="tx1"/>
                </a:solidFill>
              </a:rPr>
              <a:t>Advancement in </a:t>
            </a:r>
            <a:r>
              <a:rPr lang="en-US" sz="1600" dirty="0" err="1" smtClean="0">
                <a:solidFill>
                  <a:schemeClr val="tx1"/>
                </a:solidFill>
              </a:rPr>
              <a:t>competive</a:t>
            </a:r>
            <a:r>
              <a:rPr lang="en-US" sz="1600" dirty="0" smtClean="0">
                <a:solidFill>
                  <a:schemeClr val="tx1"/>
                </a:solidFill>
              </a:rPr>
              <a:t> mobile access</a:t>
            </a:r>
          </a:p>
          <a:p>
            <a:pPr marL="112713" indent="-112713">
              <a:lnSpc>
                <a:spcPct val="120000"/>
              </a:lnSpc>
              <a:spcAft>
                <a:spcPts val="600"/>
              </a:spcAft>
              <a:buFont typeface="Lucida Grande"/>
              <a:buChar char="_"/>
            </a:pPr>
            <a:r>
              <a:rPr lang="en-US" sz="1600" dirty="0" smtClean="0">
                <a:solidFill>
                  <a:schemeClr val="tx1"/>
                </a:solidFill>
              </a:rPr>
              <a:t>Promotion and orientation of </a:t>
            </a:r>
            <a:r>
              <a:rPr lang="en-US" sz="1600" dirty="0">
                <a:solidFill>
                  <a:schemeClr val="tx1"/>
                </a:solidFill>
              </a:rPr>
              <a:t>EU values and norms </a:t>
            </a:r>
            <a:r>
              <a:rPr lang="en-US" sz="1600" dirty="0" smtClean="0">
                <a:solidFill>
                  <a:schemeClr val="tx1"/>
                </a:solidFill>
              </a:rPr>
              <a:t>(privacy </a:t>
            </a:r>
            <a:r>
              <a:rPr lang="en-US" sz="1600" dirty="0">
                <a:solidFill>
                  <a:schemeClr val="tx1"/>
                </a:solidFill>
              </a:rPr>
              <a:t>by </a:t>
            </a:r>
            <a:r>
              <a:rPr lang="en-US" sz="1600" dirty="0" smtClean="0">
                <a:solidFill>
                  <a:schemeClr val="tx1"/>
                </a:solidFill>
              </a:rPr>
              <a:t>design, data protection directive)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8405" y="2974366"/>
            <a:ext cx="5953177" cy="1593515"/>
          </a:xfrm>
          <a:prstGeom prst="rect">
            <a:avLst/>
          </a:prstGeom>
          <a:solidFill>
            <a:schemeClr val="accent6">
              <a:lumMod val="40000"/>
              <a:lumOff val="60000"/>
              <a:alpha val="96000"/>
            </a:schemeClr>
          </a:solidFill>
        </p:spPr>
        <p:txBody>
          <a:bodyPr wrap="square" lIns="216000" tIns="93600" rIns="180000" bIns="93600" rtlCol="0">
            <a:spAutoFit/>
          </a:bodyPr>
          <a:lstStyle>
            <a:defPPr>
              <a:defRPr lang="en-GB"/>
            </a:defPPr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600" b="1" dirty="0" smtClean="0">
                <a:solidFill>
                  <a:schemeClr val="tx1"/>
                </a:solidFill>
              </a:rPr>
              <a:t>Innovation / take-up</a:t>
            </a:r>
          </a:p>
          <a:p>
            <a:pPr marL="112713" indent="-112713">
              <a:lnSpc>
                <a:spcPct val="120000"/>
              </a:lnSpc>
              <a:spcAft>
                <a:spcPts val="600"/>
              </a:spcAft>
              <a:buFont typeface="Lucida Grande"/>
              <a:buChar char="_"/>
            </a:pPr>
            <a:r>
              <a:rPr lang="en-US" sz="1600" dirty="0" smtClean="0">
                <a:solidFill>
                  <a:schemeClr val="tx1"/>
                </a:solidFill>
              </a:rPr>
              <a:t>Encourage industry initiatives</a:t>
            </a:r>
          </a:p>
          <a:p>
            <a:pPr marL="112713" indent="-112713">
              <a:lnSpc>
                <a:spcPct val="120000"/>
              </a:lnSpc>
              <a:spcAft>
                <a:spcPts val="600"/>
              </a:spcAft>
              <a:buFont typeface="Lucida Grande"/>
              <a:buChar char="_"/>
            </a:pPr>
            <a:r>
              <a:rPr lang="en-US" sz="1600" dirty="0" smtClean="0">
                <a:solidFill>
                  <a:schemeClr val="tx1"/>
                </a:solidFill>
              </a:rPr>
              <a:t>Build </a:t>
            </a:r>
            <a:r>
              <a:rPr lang="en-US" sz="1600" dirty="0">
                <a:solidFill>
                  <a:schemeClr val="tx1"/>
                </a:solidFill>
              </a:rPr>
              <a:t>public sector </a:t>
            </a:r>
            <a:r>
              <a:rPr lang="en-US" sz="1600" dirty="0" smtClean="0">
                <a:solidFill>
                  <a:schemeClr val="tx1"/>
                </a:solidFill>
              </a:rPr>
              <a:t>leadership</a:t>
            </a:r>
          </a:p>
          <a:p>
            <a:pPr marL="112713" indent="-112713">
              <a:lnSpc>
                <a:spcPct val="120000"/>
              </a:lnSpc>
              <a:spcAft>
                <a:spcPts val="600"/>
              </a:spcAft>
              <a:buFont typeface="Lucida Grande"/>
              <a:buChar char="_"/>
            </a:pPr>
            <a:r>
              <a:rPr lang="en-US" sz="1600" dirty="0" smtClean="0">
                <a:solidFill>
                  <a:schemeClr val="tx1"/>
                </a:solidFill>
              </a:rPr>
              <a:t>Venture </a:t>
            </a:r>
            <a:r>
              <a:rPr lang="en-US" sz="1600" dirty="0">
                <a:solidFill>
                  <a:schemeClr val="tx1"/>
                </a:solidFill>
              </a:rPr>
              <a:t>c</a:t>
            </a:r>
            <a:r>
              <a:rPr lang="en-US" sz="1600" dirty="0" smtClean="0">
                <a:solidFill>
                  <a:schemeClr val="tx1"/>
                </a:solidFill>
              </a:rPr>
              <a:t>apital funding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30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3985</TotalTime>
  <Words>319</Words>
  <Application>Microsoft Office PowerPoint</Application>
  <PresentationFormat>On-screen Show (4:3)</PresentationFormat>
  <Paragraphs>74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Default Design</vt:lpstr>
      <vt:lpstr>1_Default Design</vt:lpstr>
      <vt:lpstr>Our world of Smart Objects of Tomorrow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pf</cp:lastModifiedBy>
  <cp:revision>489</cp:revision>
  <cp:lastPrinted>2012-09-21T09:23:36Z</cp:lastPrinted>
  <dcterms:created xsi:type="dcterms:W3CDTF">2011-10-28T10:25:18Z</dcterms:created>
  <dcterms:modified xsi:type="dcterms:W3CDTF">2013-05-05T08:15:58Z</dcterms:modified>
</cp:coreProperties>
</file>