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8" r:id="rId2"/>
    <p:sldId id="461" r:id="rId3"/>
    <p:sldId id="384" r:id="rId4"/>
    <p:sldId id="462" r:id="rId5"/>
    <p:sldId id="464" r:id="rId6"/>
    <p:sldId id="463" r:id="rId7"/>
    <p:sldId id="465" r:id="rId8"/>
    <p:sldId id="466" r:id="rId9"/>
    <p:sldId id="467" r:id="rId10"/>
    <p:sldId id="468" r:id="rId11"/>
    <p:sldId id="469" r:id="rId12"/>
    <p:sldId id="470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74" r:id="rId28"/>
    <p:sldId id="376" r:id="rId29"/>
    <p:sldId id="388" r:id="rId30"/>
  </p:sldIdLst>
  <p:sldSz cx="9144000" cy="6858000" type="letter"/>
  <p:notesSz cx="6858000" cy="9144000"/>
  <p:embeddedFontLst>
    <p:embeddedFont>
      <p:font typeface="Gill Sans Light" charset="0"/>
      <p:regular r:id="rId33"/>
    </p:embeddedFont>
    <p:embeddedFont>
      <p:font typeface="GE Inspira" charset="0"/>
      <p:regular r:id="rId34"/>
      <p:bold r:id="rId35"/>
      <p:italic r:id="rId36"/>
      <p:boldItalic r:id="rId37"/>
    </p:embeddedFont>
    <p:embeddedFont>
      <p:font typeface="ＭＳ Ｐゴシック" charset="-128"/>
      <p:regular r:id="rId38"/>
    </p:embeddedFont>
    <p:embeddedFont>
      <p:font typeface="Tahoma" pitchFamily="34" charset="0"/>
      <p:regular r:id="rId39"/>
      <p:bold r:id="rId40"/>
    </p:embeddedFont>
    <p:embeddedFont>
      <p:font typeface="ＭＳ 明朝" pitchFamily="49" charset="-128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Franklin Gothic Medium" pitchFamily="34" charset="0"/>
      <p:regular r:id="rId46"/>
      <p:italic r:id="rId47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1607287" algn="l" defTabSz="321457" rtl="0" eaLnBrk="1" latinLnBrk="0" hangingPunct="1"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1928744" algn="l" defTabSz="321457" rtl="0" eaLnBrk="1" latinLnBrk="0" hangingPunct="1"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2250201" algn="l" defTabSz="321457" rtl="0" eaLnBrk="1" latinLnBrk="0" hangingPunct="1"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2571659" algn="l" defTabSz="321457" rtl="0" eaLnBrk="1" latinLnBrk="0" hangingPunct="1">
      <a:defRPr sz="30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C35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484" autoAdjust="0"/>
    <p:restoredTop sz="96691" autoAdjust="0"/>
  </p:normalViewPr>
  <p:slideViewPr>
    <p:cSldViewPr snapToGrid="0">
      <p:cViewPr>
        <p:scale>
          <a:sx n="70" d="100"/>
          <a:sy n="70" d="100"/>
        </p:scale>
        <p:origin x="-13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C397-DEA2-ED4D-86A8-C3F2E40DA29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88C94-544C-F14B-BB86-84113B43E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0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887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 Sans Light" charset="0"/>
        <a:ea typeface="ＭＳ Ｐゴシック" charset="0"/>
        <a:cs typeface="ＭＳ Ｐゴシック" charset="0"/>
      </a:defRPr>
    </a:lvl1pPr>
    <a:lvl2pPr marL="32145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2pPr>
    <a:lvl3pPr marL="642915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3pPr>
    <a:lvl4pPr marL="964372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4pPr>
    <a:lvl5pPr marL="1285829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5pPr>
    <a:lvl6pPr marL="1607287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a little bit about our company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Gartner 2011 Cool Vendor</a:t>
            </a:r>
            <a:r>
              <a:rPr lang="en-US" baseline="0" dirty="0" smtClean="0"/>
              <a:t> -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6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We are just at the beginning of this connected revolution ---- let me give you some numbers</a:t>
            </a:r>
          </a:p>
          <a:p>
            <a:pPr eaLnBrk="1" hangingPunct="1">
              <a:defRPr/>
            </a:pP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2010 </a:t>
            </a:r>
          </a:p>
          <a:p>
            <a:pPr eaLnBrk="1" hangingPunct="1"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2020  50X increase....</a:t>
            </a:r>
          </a:p>
          <a:p>
            <a:pPr eaLnBrk="1" hangingPunct="1"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25 years 1000X increase</a:t>
            </a:r>
          </a:p>
          <a:p>
            <a:pPr eaLnBrk="1" hangingPunct="1">
              <a:defRPr/>
            </a:pP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we are in the first phase of the connected revolution which will lead to</a:t>
            </a: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 even greater opportunities for innovation and a step change in business efficiency</a:t>
            </a:r>
          </a:p>
          <a:p>
            <a:pPr eaLnBrk="1" hangingPunct="1">
              <a:defRPr/>
            </a:pPr>
            <a:endParaRPr lang="en-US" baseline="0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defRPr/>
            </a:pPr>
            <a:r>
              <a:rPr lang="en-US" baseline="0" dirty="0" smtClean="0">
                <a:latin typeface="Helvetica" charset="0"/>
                <a:cs typeface="Helvetica" charset="0"/>
                <a:sym typeface="Helvetica" charset="0"/>
              </a:rPr>
              <a:t>But only if we capitalize on it</a:t>
            </a: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define each type of Thing.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51D627-DCFB-483C-A2C6-83B1B938F2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This is where ThingWorx</a:t>
            </a:r>
            <a:r>
              <a:rPr lang="en-US" sz="800" baseline="0" dirty="0" smtClean="0">
                <a:latin typeface="Lucida Grande" charset="0"/>
                <a:cs typeface="Lucida Grande" charset="0"/>
                <a:sym typeface="Lucida Grande" charset="0"/>
              </a:rPr>
              <a:t> comes in</a:t>
            </a: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Started 3.5 years ago </a:t>
            </a:r>
          </a:p>
          <a:p>
            <a:pPr eaLnBrk="1" hangingPunct="1">
              <a:defRPr/>
            </a:pP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We have built the 1st Platform designed specifically to build and run Connected Applications</a:t>
            </a:r>
          </a:p>
          <a:p>
            <a:pPr eaLnBrk="1" hangingPunct="1">
              <a:defRPr/>
            </a:pP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Applications that connected people - systems/data and smart things</a:t>
            </a:r>
          </a:p>
          <a:p>
            <a:pPr eaLnBrk="1" hangingPunct="1">
              <a:defRPr/>
            </a:pP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We profess and our customers experience between a 5 - 10x reduction in App Development time</a:t>
            </a:r>
          </a:p>
          <a:p>
            <a:pPr eaLnBrk="1" hangingPunct="1">
              <a:defRPr/>
            </a:pPr>
            <a:endParaRPr lang="en-US" sz="8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800" dirty="0" smtClean="0">
                <a:latin typeface="Lucida Grande" charset="0"/>
                <a:cs typeface="Lucida Grande" charset="0"/>
                <a:sym typeface="Lucida Grande" charset="0"/>
              </a:rPr>
              <a:t>Critical advantage as we imagine and develop the Millions of applications required to make the CW a reality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5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24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1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985" y="1437680"/>
            <a:ext cx="2160984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31" y="1437680"/>
            <a:ext cx="6375797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97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67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9929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1" y="3705820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705820"/>
            <a:ext cx="4268391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7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6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68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423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8845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86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31" y="1437680"/>
            <a:ext cx="8643938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31" y="3705820"/>
            <a:ext cx="8643938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 Inspira"/>
          <a:ea typeface="+mj-ea"/>
          <a:cs typeface="GE Inspira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E Inspira"/>
          <a:ea typeface="+mn-ea"/>
          <a:cs typeface="GE Inspira"/>
          <a:sym typeface="Gill Sans Light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E Inspira"/>
          <a:ea typeface="+mn-ea"/>
          <a:cs typeface="GE Inspira"/>
          <a:sym typeface="Gill Sans Light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E Inspira"/>
          <a:ea typeface="+mn-ea"/>
          <a:cs typeface="GE Inspira"/>
          <a:sym typeface="Gill Sans Light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E Inspira"/>
          <a:ea typeface="+mn-ea"/>
          <a:cs typeface="GE Inspira"/>
          <a:sym typeface="Gill Sans Light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E Inspira"/>
          <a:ea typeface="+mn-ea"/>
          <a:cs typeface="GE Inspira"/>
          <a:sym typeface="Gill Sans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75.png"/><Relationship Id="rId18" Type="http://schemas.microsoft.com/office/2007/relationships/hdphoto" Target="../media/hdphoto4.wdp"/><Relationship Id="rId26" Type="http://schemas.openxmlformats.org/officeDocument/2006/relationships/image" Target="../media/image84.jpeg"/><Relationship Id="rId3" Type="http://schemas.openxmlformats.org/officeDocument/2006/relationships/image" Target="../media/image70.png"/><Relationship Id="rId21" Type="http://schemas.microsoft.com/office/2007/relationships/hdphoto" Target="../media/hdphoto13.wdp"/><Relationship Id="rId7" Type="http://schemas.openxmlformats.org/officeDocument/2006/relationships/image" Target="../media/image72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74.png"/><Relationship Id="rId24" Type="http://schemas.openxmlformats.org/officeDocument/2006/relationships/image" Target="../media/image82.jpeg"/><Relationship Id="rId5" Type="http://schemas.openxmlformats.org/officeDocument/2006/relationships/image" Target="../media/image71.png"/><Relationship Id="rId15" Type="http://schemas.microsoft.com/office/2007/relationships/hdphoto" Target="../media/hdphoto12.wdp"/><Relationship Id="rId23" Type="http://schemas.openxmlformats.org/officeDocument/2006/relationships/image" Target="../media/image81.jpeg"/><Relationship Id="rId10" Type="http://schemas.microsoft.com/office/2007/relationships/hdphoto" Target="../media/hdphoto10.wdp"/><Relationship Id="rId19" Type="http://schemas.openxmlformats.org/officeDocument/2006/relationships/image" Target="../media/image78.png"/><Relationship Id="rId4" Type="http://schemas.microsoft.com/office/2007/relationships/hdphoto" Target="../media/hdphoto7.wdp"/><Relationship Id="rId9" Type="http://schemas.openxmlformats.org/officeDocument/2006/relationships/image" Target="../media/image73.png"/><Relationship Id="rId14" Type="http://schemas.openxmlformats.org/officeDocument/2006/relationships/image" Target="../media/image76.png"/><Relationship Id="rId22" Type="http://schemas.openxmlformats.org/officeDocument/2006/relationships/image" Target="../media/image80.jpeg"/><Relationship Id="rId27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9" Type="http://schemas.microsoft.com/office/2007/relationships/hdphoto" Target="../media/hdphoto15.wdp"/><Relationship Id="rId3" Type="http://schemas.openxmlformats.org/officeDocument/2006/relationships/image" Target="../media/image7.png"/><Relationship Id="rId21" Type="http://schemas.openxmlformats.org/officeDocument/2006/relationships/image" Target="../media/image103.png"/><Relationship Id="rId34" Type="http://schemas.openxmlformats.org/officeDocument/2006/relationships/image" Target="../media/image115.png"/><Relationship Id="rId42" Type="http://schemas.openxmlformats.org/officeDocument/2006/relationships/image" Target="../media/image2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jpeg"/><Relationship Id="rId25" Type="http://schemas.openxmlformats.org/officeDocument/2006/relationships/image" Target="../media/image107.png"/><Relationship Id="rId33" Type="http://schemas.openxmlformats.org/officeDocument/2006/relationships/image" Target="../media/image114.png"/><Relationship Id="rId38" Type="http://schemas.openxmlformats.org/officeDocument/2006/relationships/image" Target="../media/image116.png"/><Relationship Id="rId2" Type="http://schemas.openxmlformats.org/officeDocument/2006/relationships/image" Target="../media/image22.png"/><Relationship Id="rId16" Type="http://schemas.openxmlformats.org/officeDocument/2006/relationships/image" Target="../media/image98.jpeg"/><Relationship Id="rId20" Type="http://schemas.openxmlformats.org/officeDocument/2006/relationships/image" Target="../media/image102.jpeg"/><Relationship Id="rId29" Type="http://schemas.openxmlformats.org/officeDocument/2006/relationships/image" Target="../media/image111.png"/><Relationship Id="rId41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microsoft.com/office/2007/relationships/hdphoto" Target="../media/hdphoto14.wdp"/><Relationship Id="rId37" Type="http://schemas.microsoft.com/office/2007/relationships/hdphoto" Target="../media/hdphoto4.wdp"/><Relationship Id="rId40" Type="http://schemas.openxmlformats.org/officeDocument/2006/relationships/image" Target="../media/image117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jpeg"/><Relationship Id="rId36" Type="http://schemas.openxmlformats.org/officeDocument/2006/relationships/image" Target="../media/image19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4" Type="http://schemas.openxmlformats.org/officeDocument/2006/relationships/image" Target="../media/image24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gif"/><Relationship Id="rId27" Type="http://schemas.openxmlformats.org/officeDocument/2006/relationships/image" Target="../media/image109.jpeg"/><Relationship Id="rId30" Type="http://schemas.openxmlformats.org/officeDocument/2006/relationships/image" Target="../media/image112.png"/><Relationship Id="rId35" Type="http://schemas.openxmlformats.org/officeDocument/2006/relationships/image" Target="../media/image15.jpeg"/><Relationship Id="rId43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microsoft.com/office/2007/relationships/hdphoto" Target="../media/hdphoto4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openxmlformats.org/officeDocument/2006/relationships/image" Target="../media/image15.jpeg"/><Relationship Id="rId19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312539"/>
            <a:ext cx="8643938" cy="59114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/>
              <a:t>Powering the Connected </a:t>
            </a:r>
            <a:r>
              <a:rPr lang="en-US" sz="3200" i="1" dirty="0" smtClean="0"/>
              <a:t>World</a:t>
            </a:r>
            <a:r>
              <a:rPr lang="en-US" sz="2800" i="1" dirty="0" smtClean="0"/>
              <a:t>™</a:t>
            </a:r>
            <a:r>
              <a:rPr lang="en-US" sz="3400" i="1" dirty="0"/>
              <a:t/>
            </a:r>
            <a:br>
              <a:rPr lang="en-US" sz="3400" i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83" y="2125266"/>
            <a:ext cx="6084465" cy="1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25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2096"/>
            <a:ext cx="8643938" cy="762000"/>
          </a:xfrm>
        </p:spPr>
        <p:txBody>
          <a:bodyPr/>
          <a:lstStyle/>
          <a:p>
            <a:r>
              <a:rPr lang="en-US" dirty="0" smtClean="0"/>
              <a:t>What is Required to Remove the Application Bottleneck?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2197290"/>
            <a:ext cx="8643938" cy="4187589"/>
          </a:xfrm>
        </p:spPr>
        <p:txBody>
          <a:bodyPr/>
          <a:lstStyle/>
          <a:p>
            <a:r>
              <a:rPr lang="en-US" dirty="0" smtClean="0"/>
              <a:t>Ubiquitous Connectivity</a:t>
            </a:r>
          </a:p>
          <a:p>
            <a:endParaRPr lang="en-US" dirty="0"/>
          </a:p>
          <a:p>
            <a:r>
              <a:rPr lang="en-US" dirty="0" smtClean="0"/>
              <a:t>Easily Extensible, Business Oriented Semantic Models and the Tools to Create Them</a:t>
            </a:r>
          </a:p>
          <a:p>
            <a:endParaRPr lang="en-US" dirty="0"/>
          </a:p>
          <a:p>
            <a:r>
              <a:rPr lang="en-US" dirty="0" smtClean="0"/>
              <a:t>Remove the Dependency on the Programmer or IT Specialist for Generating Interactive Applications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6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Ubiquitous Connectivity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528" y="2324279"/>
            <a:ext cx="8928243" cy="1163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latin typeface="GE Inspira" pitchFamily="34" charset="0"/>
            </a:endParaRPr>
          </a:p>
          <a:p>
            <a:r>
              <a:rPr lang="en-US" sz="1600" b="1" dirty="0" smtClean="0">
                <a:latin typeface="GE Inspira" pitchFamily="34" charset="0"/>
              </a:rPr>
              <a:t/>
            </a:r>
            <a:br>
              <a:rPr lang="en-US" sz="1600" b="1" dirty="0" smtClean="0">
                <a:latin typeface="GE Inspira" pitchFamily="34" charset="0"/>
              </a:rPr>
            </a:br>
            <a:r>
              <a:rPr lang="en-US" sz="1600" b="1" dirty="0" smtClean="0">
                <a:latin typeface="GE Inspira" pitchFamily="34" charset="0"/>
              </a:rPr>
              <a:t/>
            </a:r>
            <a:br>
              <a:rPr lang="en-US" sz="1600" b="1" dirty="0" smtClean="0">
                <a:latin typeface="GE Inspira" pitchFamily="34" charset="0"/>
              </a:rPr>
            </a:br>
            <a:r>
              <a:rPr lang="en-US" sz="1600" b="1" dirty="0" smtClean="0">
                <a:latin typeface="GE Inspira" pitchFamily="34" charset="0"/>
              </a:rPr>
              <a:t>App Server (Cloud, Customer Data Center, On-Premise, Embedded)</a:t>
            </a:r>
            <a:endParaRPr lang="en-US" sz="1600" b="1" dirty="0">
              <a:latin typeface="GE Inspir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0529" y="2532992"/>
            <a:ext cx="8928242" cy="596649"/>
          </a:xfrm>
          <a:prstGeom prst="rect">
            <a:avLst/>
          </a:prstGeom>
          <a:solidFill>
            <a:srgbClr val="008000">
              <a:alpha val="89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GE Inspira" pitchFamily="34" charset="0"/>
              </a:rPr>
              <a:t>Application Enablement Platform                </a:t>
            </a:r>
            <a:endParaRPr lang="en-US" sz="1600" b="1" dirty="0">
              <a:latin typeface="GE Inspira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166957" y="2613384"/>
            <a:ext cx="960232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Dev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Studio</a:t>
            </a:r>
            <a:endParaRPr lang="en-US" sz="12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190238" y="2613384"/>
            <a:ext cx="810605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App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Services</a:t>
            </a:r>
            <a:endParaRPr lang="en-US" sz="12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8053590" y="2624336"/>
            <a:ext cx="946940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External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Integration</a:t>
            </a:r>
            <a:endParaRPr lang="en-US" sz="12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060450" y="2624336"/>
            <a:ext cx="927682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App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Templates</a:t>
            </a:r>
            <a:endParaRPr lang="en-US" sz="1200" dirty="0">
              <a:solidFill>
                <a:schemeClr val="tx1"/>
              </a:solidFill>
              <a:latin typeface="GE Inspira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97439" y="2613384"/>
            <a:ext cx="918148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GE Inspira" pitchFamily="34" charset="0"/>
              </a:rPr>
              <a:t>Data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GE Inspira" pitchFamily="34" charset="0"/>
              </a:rPr>
              <a:t>Storage</a:t>
            </a:r>
            <a:endParaRPr lang="en-US" sz="1100" dirty="0">
              <a:solidFill>
                <a:schemeClr val="tx1"/>
              </a:solidFill>
              <a:latin typeface="GE Inspir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402" y="1137527"/>
            <a:ext cx="8912224" cy="1388766"/>
            <a:chOff x="121402" y="1137527"/>
            <a:chExt cx="8912224" cy="1388766"/>
          </a:xfrm>
        </p:grpSpPr>
        <p:sp>
          <p:nvSpPr>
            <p:cNvPr id="110" name="Rectangle 109"/>
            <p:cNvSpPr/>
            <p:nvPr/>
          </p:nvSpPr>
          <p:spPr>
            <a:xfrm>
              <a:off x="121402" y="2331129"/>
              <a:ext cx="4862787" cy="1951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GE Inspira" pitchFamily="34" charset="0"/>
                </a:rPr>
                <a:t>Platform APIS</a:t>
              </a:r>
              <a:endParaRPr lang="en-US" sz="12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031143" y="2343770"/>
              <a:ext cx="2002483" cy="1825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GE Inspira" pitchFamily="34" charset="0"/>
                </a:rPr>
                <a:t>External APIS</a:t>
              </a:r>
              <a:endParaRPr lang="en-US" sz="12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962793" y="2331128"/>
              <a:ext cx="2057841" cy="1951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GE Inspira" pitchFamily="34" charset="0"/>
                </a:rPr>
                <a:t>Business App Integration</a:t>
              </a:r>
              <a:endParaRPr lang="en-US" sz="12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85991" y="1137527"/>
              <a:ext cx="8663600" cy="1206243"/>
              <a:chOff x="185991" y="798289"/>
              <a:chExt cx="8663600" cy="1206243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185991" y="805141"/>
                <a:ext cx="730414" cy="6028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latin typeface="GE Inspira" pitchFamily="34" charset="0"/>
                  </a:rPr>
                  <a:t>App 1</a:t>
                </a:r>
                <a:endParaRPr lang="en-US" sz="1200" dirty="0">
                  <a:solidFill>
                    <a:schemeClr val="bg1"/>
                  </a:solidFill>
                  <a:latin typeface="GE Inspira" pitchFamily="34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1743256" y="1234444"/>
                <a:ext cx="599768" cy="721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/>
              <p:cNvSpPr/>
              <p:nvPr/>
            </p:nvSpPr>
            <p:spPr>
              <a:xfrm>
                <a:off x="1012842" y="805141"/>
                <a:ext cx="730414" cy="60285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GE Inspira" pitchFamily="34" charset="0"/>
                  </a:rPr>
                  <a:t>App 2</a:t>
                </a:r>
                <a:endParaRPr lang="en-US" sz="1200" dirty="0">
                  <a:latin typeface="GE Inspira" pitchFamily="34" charset="0"/>
                </a:endParaRPr>
              </a:p>
            </p:txBody>
          </p:sp>
          <p:cxnSp>
            <p:nvCxnSpPr>
              <p:cNvPr id="128" name="Straight Arrow Connector 127"/>
              <p:cNvCxnSpPr>
                <a:stCxn id="122" idx="2"/>
              </p:cNvCxnSpPr>
              <p:nvPr/>
            </p:nvCxnSpPr>
            <p:spPr>
              <a:xfrm>
                <a:off x="551198" y="1407996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/>
              <p:cNvSpPr/>
              <p:nvPr/>
            </p:nvSpPr>
            <p:spPr>
              <a:xfrm>
                <a:off x="2014352" y="805141"/>
                <a:ext cx="730414" cy="60285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GE Inspira" pitchFamily="34" charset="0"/>
                  </a:rPr>
                  <a:t>App N</a:t>
                </a:r>
                <a:endParaRPr lang="en-US" sz="1200" dirty="0">
                  <a:latin typeface="GE Inspira" pitchFamily="34" charset="0"/>
                </a:endParaRPr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>
              <a:xfrm>
                <a:off x="2378357" y="1407996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/>
              <p:cNvSpPr/>
              <p:nvPr/>
            </p:nvSpPr>
            <p:spPr>
              <a:xfrm>
                <a:off x="5044636" y="817782"/>
                <a:ext cx="793828" cy="6028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i="1" dirty="0" smtClean="0">
                    <a:latin typeface="GE Inspira" pitchFamily="34" charset="0"/>
                  </a:rPr>
                  <a:t/>
                </a:r>
                <a:br>
                  <a:rPr lang="en-US" sz="900" i="1" dirty="0" smtClean="0">
                    <a:latin typeface="GE Inspira" pitchFamily="34" charset="0"/>
                  </a:rPr>
                </a:br>
                <a:r>
                  <a:rPr lang="en-US" sz="900" dirty="0" smtClean="0">
                    <a:latin typeface="GE Inspira" pitchFamily="34" charset="0"/>
                  </a:rPr>
                  <a:t>ERP/CRM</a:t>
                </a:r>
              </a:p>
              <a:p>
                <a:pPr algn="ctr"/>
                <a:r>
                  <a:rPr lang="en-US" sz="900" dirty="0" smtClean="0">
                    <a:latin typeface="GE Inspira" pitchFamily="34" charset="0"/>
                  </a:rPr>
                  <a:t>EAM</a:t>
                </a:r>
                <a:endParaRPr lang="en-US" sz="900" dirty="0">
                  <a:latin typeface="GE Inspira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195252" y="817783"/>
                <a:ext cx="790411" cy="60285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atin typeface="GE Inspira" pitchFamily="34" charset="0"/>
                  </a:rPr>
                  <a:t/>
                </a:r>
                <a:br>
                  <a:rPr lang="en-US" sz="900" dirty="0" smtClean="0">
                    <a:latin typeface="GE Inspira" pitchFamily="34" charset="0"/>
                  </a:rPr>
                </a:br>
                <a:r>
                  <a:rPr lang="en-US" sz="900" dirty="0" smtClean="0">
                    <a:latin typeface="GE Inspira" pitchFamily="34" charset="0"/>
                  </a:rPr>
                  <a:t>Content &amp; Services</a:t>
                </a:r>
                <a:endParaRPr lang="en-US" sz="900" dirty="0">
                  <a:latin typeface="GE Inspira" pitchFamily="34" charset="0"/>
                </a:endParaRPr>
              </a:p>
            </p:txBody>
          </p:sp>
          <p:cxnSp>
            <p:nvCxnSpPr>
              <p:cNvPr id="142" name="Straight Arrow Connector 141"/>
              <p:cNvCxnSpPr>
                <a:stCxn id="141" idx="2"/>
              </p:cNvCxnSpPr>
              <p:nvPr/>
            </p:nvCxnSpPr>
            <p:spPr>
              <a:xfrm>
                <a:off x="7590458" y="1420638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ctangle 142"/>
              <p:cNvSpPr/>
              <p:nvPr/>
            </p:nvSpPr>
            <p:spPr>
              <a:xfrm>
                <a:off x="8059180" y="817782"/>
                <a:ext cx="790411" cy="60285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GE Inspira" pitchFamily="34" charset="0"/>
                  </a:rPr>
                  <a:t/>
                </a:r>
                <a:br>
                  <a:rPr lang="en-US" sz="900" dirty="0" smtClean="0">
                    <a:solidFill>
                      <a:schemeClr val="bg1"/>
                    </a:solidFill>
                    <a:latin typeface="GE Inspira" pitchFamily="34" charset="0"/>
                  </a:rPr>
                </a:br>
                <a:r>
                  <a:rPr lang="en-US" sz="900" dirty="0" smtClean="0">
                    <a:solidFill>
                      <a:schemeClr val="bg1"/>
                    </a:solidFill>
                    <a:latin typeface="GE Inspira" pitchFamily="34" charset="0"/>
                  </a:rPr>
                  <a:t>Social </a:t>
                </a:r>
                <a:br>
                  <a:rPr lang="en-US" sz="900" dirty="0" smtClean="0">
                    <a:solidFill>
                      <a:schemeClr val="bg1"/>
                    </a:solidFill>
                    <a:latin typeface="GE Inspira" pitchFamily="34" charset="0"/>
                  </a:rPr>
                </a:br>
                <a:r>
                  <a:rPr lang="en-US" sz="900" dirty="0" smtClean="0">
                    <a:solidFill>
                      <a:schemeClr val="bg1"/>
                    </a:solidFill>
                    <a:latin typeface="GE Inspira" pitchFamily="34" charset="0"/>
                  </a:rPr>
                  <a:t>Sources</a:t>
                </a:r>
                <a:endParaRPr lang="en-US" sz="900" dirty="0">
                  <a:solidFill>
                    <a:schemeClr val="bg1"/>
                  </a:solidFill>
                  <a:latin typeface="GE Inspira" pitchFamily="34" charset="0"/>
                </a:endParaRPr>
              </a:p>
            </p:txBody>
          </p:sp>
          <p:cxnSp>
            <p:nvCxnSpPr>
              <p:cNvPr id="144" name="Straight Arrow Connector 143"/>
              <p:cNvCxnSpPr>
                <a:stCxn id="143" idx="2"/>
              </p:cNvCxnSpPr>
              <p:nvPr/>
            </p:nvCxnSpPr>
            <p:spPr>
              <a:xfrm>
                <a:off x="8454386" y="1420637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ounded Rectangle 144"/>
              <p:cNvSpPr/>
              <p:nvPr/>
            </p:nvSpPr>
            <p:spPr>
              <a:xfrm>
                <a:off x="3763928" y="798289"/>
                <a:ext cx="860334" cy="6028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GE Inspira" pitchFamily="34" charset="0"/>
                  </a:rPr>
                  <a:t>Native Mobile Apps</a:t>
                </a:r>
                <a:endParaRPr lang="en-US" sz="1050" dirty="0">
                  <a:solidFill>
                    <a:schemeClr val="tx1"/>
                  </a:solidFill>
                  <a:latin typeface="GE Inspira" pitchFamily="34" charset="0"/>
                </a:endParaRPr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>
                <a:off x="4194095" y="1401145"/>
                <a:ext cx="0" cy="58389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ounded Rectangle 146"/>
              <p:cNvSpPr/>
              <p:nvPr/>
            </p:nvSpPr>
            <p:spPr>
              <a:xfrm>
                <a:off x="2842685" y="798290"/>
                <a:ext cx="820056" cy="602856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GE Inspira" pitchFamily="34" charset="0"/>
                  </a:rPr>
                  <a:t>HTML5 User Interface</a:t>
                </a:r>
                <a:endParaRPr lang="en-US" sz="1050" dirty="0">
                  <a:solidFill>
                    <a:schemeClr val="tx1"/>
                  </a:solidFill>
                  <a:latin typeface="GE Inspira" pitchFamily="34" charset="0"/>
                </a:endParaRPr>
              </a:p>
            </p:txBody>
          </p:sp>
          <p:cxnSp>
            <p:nvCxnSpPr>
              <p:cNvPr id="148" name="Straight Arrow Connector 147"/>
              <p:cNvCxnSpPr/>
              <p:nvPr/>
            </p:nvCxnSpPr>
            <p:spPr>
              <a:xfrm>
                <a:off x="3238662" y="1401146"/>
                <a:ext cx="0" cy="58389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Rectangle 148"/>
              <p:cNvSpPr/>
              <p:nvPr/>
            </p:nvSpPr>
            <p:spPr>
              <a:xfrm>
                <a:off x="5959292" y="817783"/>
                <a:ext cx="961222" cy="6028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i="1" dirty="0" smtClean="0">
                    <a:latin typeface="GE Inspira" pitchFamily="34" charset="0"/>
                  </a:rPr>
                  <a:t/>
                </a:r>
                <a:br>
                  <a:rPr lang="en-US" sz="900" i="1" dirty="0" smtClean="0">
                    <a:latin typeface="GE Inspira" pitchFamily="34" charset="0"/>
                  </a:rPr>
                </a:br>
                <a:r>
                  <a:rPr lang="en-US" sz="900" dirty="0" smtClean="0">
                    <a:latin typeface="GE Inspira" pitchFamily="34" charset="0"/>
                  </a:rPr>
                  <a:t>Micropayments</a:t>
                </a:r>
              </a:p>
              <a:p>
                <a:pPr algn="ctr"/>
                <a:r>
                  <a:rPr lang="en-US" sz="900" dirty="0" smtClean="0">
                    <a:latin typeface="GE Inspira" pitchFamily="34" charset="0"/>
                  </a:rPr>
                  <a:t>Service Mgmt</a:t>
                </a:r>
                <a:endParaRPr lang="en-US" sz="900" dirty="0">
                  <a:latin typeface="GE Inspira" pitchFamily="34" charset="0"/>
                </a:endParaRPr>
              </a:p>
            </p:txBody>
          </p:sp>
          <p:cxnSp>
            <p:nvCxnSpPr>
              <p:cNvPr id="150" name="Straight Arrow Connector 149"/>
              <p:cNvCxnSpPr>
                <a:stCxn id="149" idx="2"/>
              </p:cNvCxnSpPr>
              <p:nvPr/>
            </p:nvCxnSpPr>
            <p:spPr>
              <a:xfrm>
                <a:off x="6439903" y="1420638"/>
                <a:ext cx="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5460280" y="1413260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6439903" y="1401146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Picture 15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9828" y="828350"/>
                <a:ext cx="176370" cy="192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4" name="Picture 15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5184" y="834639"/>
                <a:ext cx="181855" cy="185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5" name="Picture 28" descr="http://t3.gstatic.com/images?q=tbn:ANd9GcSwnf5RJlUF6J27ZX8s7vQ69zUsJ9AHO2QuznSNRotzR4VTNaMtNQ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7602914" y="843380"/>
                <a:ext cx="146735" cy="146735"/>
              </a:xfrm>
              <a:prstGeom prst="rect">
                <a:avLst/>
              </a:prstGeom>
              <a:noFill/>
            </p:spPr>
          </p:pic>
          <p:pic>
            <p:nvPicPr>
              <p:cNvPr id="156" name="Picture 8" descr="Logo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408106" y="843380"/>
                <a:ext cx="160338" cy="160338"/>
              </a:xfrm>
              <a:prstGeom prst="rect">
                <a:avLst/>
              </a:prstGeom>
              <a:noFill/>
            </p:spPr>
          </p:pic>
          <p:pic>
            <p:nvPicPr>
              <p:cNvPr id="157" name="Picture 10" descr="http://blog.arnold.k12.ne.us/files/2011/10/Weather-Icon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225026" y="850227"/>
                <a:ext cx="147739" cy="147739"/>
              </a:xfrm>
              <a:prstGeom prst="rect">
                <a:avLst/>
              </a:prstGeom>
              <a:noFill/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7797773" y="857455"/>
                <a:ext cx="121823" cy="116976"/>
              </a:xfrm>
              <a:prstGeom prst="rect">
                <a:avLst/>
              </a:prstGeom>
            </p:spPr>
          </p:pic>
          <p:cxnSp>
            <p:nvCxnSpPr>
              <p:cNvPr id="159" name="Straight Arrow Connector 158"/>
              <p:cNvCxnSpPr/>
              <p:nvPr/>
            </p:nvCxnSpPr>
            <p:spPr>
              <a:xfrm>
                <a:off x="1377092" y="1401146"/>
                <a:ext cx="0" cy="5838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0" name="Picture 2" descr="http://www.bayforce.com/wp-content/uploads/2012/05/jam-logo.gi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559567" y="1190610"/>
              <a:ext cx="233173" cy="146594"/>
            </a:xfrm>
            <a:prstGeom prst="rect">
              <a:avLst/>
            </a:prstGeom>
            <a:noFill/>
          </p:spPr>
        </p:pic>
      </p:grpSp>
      <p:sp>
        <p:nvSpPr>
          <p:cNvPr id="167" name="Rounded Rectangle 166"/>
          <p:cNvSpPr/>
          <p:nvPr/>
        </p:nvSpPr>
        <p:spPr>
          <a:xfrm>
            <a:off x="6092952" y="2624336"/>
            <a:ext cx="927682" cy="390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Device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GE Inspira" pitchFamily="34" charset="0"/>
              </a:rPr>
              <a:t>Cloud</a:t>
            </a:r>
            <a:endParaRPr lang="en-US" sz="1200" dirty="0">
              <a:solidFill>
                <a:schemeClr val="tx1"/>
              </a:solidFill>
              <a:latin typeface="GE Inspir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78" y="3486062"/>
            <a:ext cx="6928919" cy="2990938"/>
            <a:chOff x="990678" y="3486062"/>
            <a:chExt cx="6928919" cy="2990938"/>
          </a:xfrm>
        </p:grpSpPr>
        <p:cxnSp>
          <p:nvCxnSpPr>
            <p:cNvPr id="65" name="Straight Connector 64"/>
            <p:cNvCxnSpPr>
              <a:endCxn id="68" idx="0"/>
            </p:cNvCxnSpPr>
            <p:nvPr/>
          </p:nvCxnSpPr>
          <p:spPr>
            <a:xfrm flipH="1">
              <a:off x="1452402" y="4184989"/>
              <a:ext cx="608930" cy="451811"/>
            </a:xfrm>
            <a:prstGeom prst="line">
              <a:avLst/>
            </a:prstGeom>
            <a:ln>
              <a:solidFill>
                <a:srgbClr val="458C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15899" y="5679944"/>
              <a:ext cx="592034" cy="709968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1205794" y="4636800"/>
              <a:ext cx="493215" cy="609205"/>
              <a:chOff x="870591" y="4005245"/>
              <a:chExt cx="493215" cy="1063533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70591" y="4005245"/>
                <a:ext cx="493215" cy="493215"/>
              </a:xfrm>
              <a:prstGeom prst="rect">
                <a:avLst/>
              </a:prstGeom>
            </p:spPr>
          </p:pic>
          <p:cxnSp>
            <p:nvCxnSpPr>
              <p:cNvPr id="69" name="Straight Arrow Connector 68"/>
              <p:cNvCxnSpPr/>
              <p:nvPr/>
            </p:nvCxnSpPr>
            <p:spPr>
              <a:xfrm>
                <a:off x="1046290" y="4451338"/>
                <a:ext cx="0" cy="61744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>
            <a:xfrm>
              <a:off x="5218550" y="4855218"/>
              <a:ext cx="0" cy="519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624296" y="5314344"/>
              <a:ext cx="1168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GE Inspira" pitchFamily="34" charset="0"/>
                </a:rPr>
                <a:t>Sensors,</a:t>
              </a:r>
              <a:br>
                <a:rPr lang="en-US" sz="1200" dirty="0" smtClean="0">
                  <a:latin typeface="GE Inspira" pitchFamily="34" charset="0"/>
                </a:rPr>
              </a:br>
              <a:r>
                <a:rPr lang="en-US" sz="1200" dirty="0" smtClean="0">
                  <a:latin typeface="GE Inspira" pitchFamily="34" charset="0"/>
                </a:rPr>
                <a:t>Machines,</a:t>
              </a:r>
            </a:p>
            <a:p>
              <a:pPr algn="ctr"/>
              <a:r>
                <a:rPr lang="en-US" sz="1200" dirty="0" smtClean="0">
                  <a:latin typeface="GE Inspira" pitchFamily="34" charset="0"/>
                </a:rPr>
                <a:t>Devices,</a:t>
              </a:r>
            </a:p>
            <a:p>
              <a:pPr algn="ctr"/>
              <a:r>
                <a:rPr lang="en-US" sz="1200" dirty="0" smtClean="0">
                  <a:latin typeface="GE Inspira" pitchFamily="34" charset="0"/>
                </a:rPr>
                <a:t>Systems</a:t>
              </a:r>
              <a:endParaRPr lang="en-US" sz="1200" dirty="0">
                <a:latin typeface="GE Inspir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948689" y="4636800"/>
              <a:ext cx="493215" cy="609205"/>
              <a:chOff x="870591" y="4005245"/>
              <a:chExt cx="493215" cy="1063533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70591" y="4005245"/>
                <a:ext cx="493215" cy="493215"/>
              </a:xfrm>
              <a:prstGeom prst="rect">
                <a:avLst/>
              </a:prstGeom>
            </p:spPr>
          </p:pic>
          <p:cxnSp>
            <p:nvCxnSpPr>
              <p:cNvPr id="75" name="Straight Arrow Connector 74"/>
              <p:cNvCxnSpPr/>
              <p:nvPr/>
            </p:nvCxnSpPr>
            <p:spPr>
              <a:xfrm>
                <a:off x="1046290" y="4451338"/>
                <a:ext cx="0" cy="61744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>
              <a:endCxn id="73" idx="0"/>
            </p:cNvCxnSpPr>
            <p:nvPr/>
          </p:nvCxnSpPr>
          <p:spPr>
            <a:xfrm flipH="1">
              <a:off x="2195297" y="4170787"/>
              <a:ext cx="158562" cy="466013"/>
            </a:xfrm>
            <a:prstGeom prst="line">
              <a:avLst/>
            </a:prstGeom>
            <a:ln>
              <a:solidFill>
                <a:srgbClr val="458C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688" y="5650985"/>
              <a:ext cx="405169" cy="7007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450" y="5737836"/>
              <a:ext cx="733478" cy="68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8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852" y="5679944"/>
              <a:ext cx="695767" cy="6785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4973303" y="5854998"/>
              <a:ext cx="547229" cy="547229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62413" y="5679944"/>
              <a:ext cx="797056" cy="797056"/>
            </a:xfrm>
            <a:prstGeom prst="rect">
              <a:avLst/>
            </a:prstGeom>
          </p:spPr>
        </p:pic>
        <p:grpSp>
          <p:nvGrpSpPr>
            <p:cNvPr id="95" name="Group 94"/>
            <p:cNvGrpSpPr/>
            <p:nvPr/>
          </p:nvGrpSpPr>
          <p:grpSpPr>
            <a:xfrm>
              <a:off x="2915480" y="4636800"/>
              <a:ext cx="493215" cy="609205"/>
              <a:chOff x="1837382" y="4068759"/>
              <a:chExt cx="493215" cy="1063533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7382" y="4068759"/>
                <a:ext cx="493215" cy="493215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>
                <a:off x="2013081" y="4514852"/>
                <a:ext cx="0" cy="61744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Arrow Connector 101"/>
            <p:cNvCxnSpPr/>
            <p:nvPr/>
          </p:nvCxnSpPr>
          <p:spPr>
            <a:xfrm>
              <a:off x="6301019" y="4855218"/>
              <a:ext cx="0" cy="519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7488076" y="4855218"/>
              <a:ext cx="0" cy="519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930465" y="4184989"/>
              <a:ext cx="160714" cy="451811"/>
            </a:xfrm>
            <a:prstGeom prst="line">
              <a:avLst/>
            </a:prstGeom>
            <a:ln>
              <a:solidFill>
                <a:srgbClr val="458C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4815105" y="5374709"/>
              <a:ext cx="781629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Dev Cloud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Agent</a:t>
              </a:r>
              <a:endParaRPr lang="en-US" sz="10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54726" y="5360511"/>
              <a:ext cx="647509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3</a:t>
              </a:r>
              <a:r>
                <a:rPr lang="en-US" sz="1000" baseline="30000" dirty="0" smtClean="0">
                  <a:solidFill>
                    <a:schemeClr val="tx1"/>
                  </a:solidFill>
                  <a:latin typeface="GE Inspira" pitchFamily="34" charset="0"/>
                </a:rPr>
                <a:t>rd</a:t>
              </a:r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 Party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Agent</a:t>
              </a:r>
              <a:endParaRPr lang="en-US" sz="10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31144" y="5360511"/>
              <a:ext cx="858667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GE Inspira" pitchFamily="34" charset="0"/>
                </a:rPr>
                <a:t>ThingWorx</a:t>
              </a:r>
              <a:endParaRPr lang="en-US" sz="1000" dirty="0" smtClean="0">
                <a:solidFill>
                  <a:schemeClr val="tx1"/>
                </a:solidFill>
                <a:latin typeface="GE Inspira" pitchFamily="34" charset="0"/>
              </a:endParaRPr>
            </a:p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GE Inspira" pitchFamily="34" charset="0"/>
                </a:rPr>
                <a:t>Microserver</a:t>
              </a:r>
              <a:endParaRPr lang="en-US" sz="10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90678" y="5295851"/>
              <a:ext cx="781629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Direct to API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845864" y="5281653"/>
              <a:ext cx="647509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3</a:t>
              </a:r>
              <a:r>
                <a:rPr lang="en-US" sz="1000" baseline="30000" dirty="0" smtClean="0">
                  <a:solidFill>
                    <a:schemeClr val="tx1"/>
                  </a:solidFill>
                  <a:latin typeface="GE Inspira" pitchFamily="34" charset="0"/>
                </a:rPr>
                <a:t>rd</a:t>
              </a:r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 Party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GE Inspira" pitchFamily="34" charset="0"/>
                </a:rPr>
                <a:t>Agent</a:t>
              </a:r>
              <a:endParaRPr lang="en-US" sz="10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661845" y="5295851"/>
              <a:ext cx="858667" cy="355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GE Inspira" pitchFamily="34" charset="0"/>
                </a:rPr>
                <a:t>ThingWorx</a:t>
              </a:r>
              <a:endParaRPr lang="en-US" sz="1000" dirty="0" smtClean="0">
                <a:solidFill>
                  <a:schemeClr val="tx1"/>
                </a:solidFill>
                <a:latin typeface="GE Inspira" pitchFamily="34" charset="0"/>
              </a:endParaRPr>
            </a:p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GE Inspira" pitchFamily="34" charset="0"/>
                </a:rPr>
                <a:t>Microserver</a:t>
              </a:r>
              <a:endParaRPr lang="en-US" sz="10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353857" y="3486062"/>
              <a:ext cx="3565740" cy="1360718"/>
              <a:chOff x="5412322" y="3292149"/>
              <a:chExt cx="1757864" cy="1269827"/>
            </a:xfrm>
            <a:solidFill>
              <a:srgbClr val="00B0F0"/>
            </a:solidFill>
          </p:grpSpPr>
          <p:sp>
            <p:nvSpPr>
              <p:cNvPr id="162" name="Rectangle 161"/>
              <p:cNvSpPr/>
              <p:nvPr/>
            </p:nvSpPr>
            <p:spPr>
              <a:xfrm>
                <a:off x="5412322" y="3293649"/>
                <a:ext cx="1757864" cy="126832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GE Inspira" pitchFamily="34" charset="0"/>
                  </a:rPr>
                  <a:t/>
                </a:r>
                <a:br>
                  <a:rPr lang="en-US" sz="1400" dirty="0" smtClean="0">
                    <a:solidFill>
                      <a:schemeClr val="tx1"/>
                    </a:solidFill>
                    <a:latin typeface="GE Inspira" pitchFamily="34" charset="0"/>
                  </a:rPr>
                </a:br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GE Inspira" pitchFamily="34" charset="0"/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GE Inspira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5412322" y="3292149"/>
                <a:ext cx="959926" cy="30991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GE Inspira" pitchFamily="34" charset="0"/>
                  </a:rPr>
                  <a:t>APIs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6315004" y="3487674"/>
              <a:ext cx="1604591" cy="899219"/>
              <a:chOff x="4656946" y="3202868"/>
              <a:chExt cx="1757864" cy="899219"/>
            </a:xfrm>
            <a:solidFill>
              <a:srgbClr val="00B0F0"/>
            </a:solidFill>
          </p:grpSpPr>
          <p:sp>
            <p:nvSpPr>
              <p:cNvPr id="165" name="Rectangle 164"/>
              <p:cNvSpPr/>
              <p:nvPr/>
            </p:nvSpPr>
            <p:spPr>
              <a:xfrm>
                <a:off x="4656946" y="3524917"/>
                <a:ext cx="1757864" cy="57717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GE Inspira" pitchFamily="34" charset="0"/>
                  </a:rPr>
                  <a:t>Provisioning Platform</a:t>
                </a:r>
                <a:endParaRPr lang="en-US" sz="1400" dirty="0">
                  <a:solidFill>
                    <a:schemeClr val="tx1"/>
                  </a:solidFill>
                  <a:latin typeface="GE Inspira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656946" y="3202868"/>
                <a:ext cx="1757864" cy="32204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GE Inspira" pitchFamily="34" charset="0"/>
                  </a:rPr>
                  <a:t>APIs</a:t>
                </a:r>
              </a:p>
            </p:txBody>
          </p:sp>
        </p:grpSp>
        <p:sp>
          <p:nvSpPr>
            <p:cNvPr id="168" name="Rectangle 167"/>
            <p:cNvSpPr/>
            <p:nvPr/>
          </p:nvSpPr>
          <p:spPr>
            <a:xfrm>
              <a:off x="4353857" y="3818161"/>
              <a:ext cx="1947162" cy="10370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GE Inspira" pitchFamily="34" charset="0"/>
                </a:rPr>
                <a:t>3</a:t>
              </a:r>
              <a:r>
                <a:rPr lang="en-US" sz="1400" baseline="30000" dirty="0" smtClean="0">
                  <a:solidFill>
                    <a:schemeClr val="tx1"/>
                  </a:solidFill>
                  <a:latin typeface="GE Inspira" pitchFamily="34" charset="0"/>
                </a:rPr>
                <a:t>rd</a:t>
              </a:r>
              <a:r>
                <a:rPr lang="en-US" sz="1400" dirty="0" smtClean="0">
                  <a:solidFill>
                    <a:schemeClr val="tx1"/>
                  </a:solidFill>
                  <a:latin typeface="GE Inspira" pitchFamily="34" charset="0"/>
                </a:rPr>
                <a:t> Party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GE Inspira" pitchFamily="34" charset="0"/>
                </a:rPr>
                <a:t>Device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GE Inspira" pitchFamily="34" charset="0"/>
                </a:rPr>
                <a:t>Clouds</a:t>
              </a:r>
              <a:endParaRPr lang="en-US" sz="1400" dirty="0">
                <a:solidFill>
                  <a:schemeClr val="tx1"/>
                </a:solidFill>
                <a:latin typeface="GE Inspira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092951" y="4386893"/>
              <a:ext cx="1826645" cy="459887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GE Inspira" pitchFamily="34" charset="0"/>
                </a:rPr>
                <a:t>Mobile Network</a:t>
              </a:r>
              <a:endParaRPr lang="en-US" sz="1400" dirty="0">
                <a:latin typeface="GE Inspira" pitchFamily="34" charset="0"/>
              </a:endParaRPr>
            </a:p>
          </p:txBody>
        </p:sp>
        <p:sp>
          <p:nvSpPr>
            <p:cNvPr id="170" name="Cloud 169"/>
            <p:cNvSpPr/>
            <p:nvPr/>
          </p:nvSpPr>
          <p:spPr>
            <a:xfrm>
              <a:off x="1377092" y="3574194"/>
              <a:ext cx="3301615" cy="859446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404040"/>
                  </a:solidFill>
                  <a:effectLst/>
                  <a:latin typeface="GE Inspira" pitchFamily="34" charset="0"/>
                  <a:ea typeface="Times New Roman"/>
                  <a:cs typeface="Tahoma"/>
                </a:rPr>
                <a:t>Internet</a:t>
              </a:r>
              <a:endParaRPr lang="en-US" sz="1000" dirty="0">
                <a:solidFill>
                  <a:srgbClr val="404040"/>
                </a:solidFill>
                <a:effectLst/>
                <a:latin typeface="GE Inspira" pitchFamily="34" charset="0"/>
                <a:ea typeface="Calibri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7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4709"/>
            <a:ext cx="8229600" cy="1143000"/>
          </a:xfrm>
        </p:spPr>
        <p:txBody>
          <a:bodyPr/>
          <a:lstStyle/>
          <a:p>
            <a:r>
              <a:rPr lang="en-US" sz="4800" dirty="0" smtClean="0"/>
              <a:t>Extensible, Business Oriented Semantic Modeling</a:t>
            </a:r>
            <a:endParaRPr lang="en-US" sz="4800" dirty="0"/>
          </a:p>
        </p:txBody>
      </p:sp>
      <p:sp>
        <p:nvSpPr>
          <p:cNvPr id="5" name="Rectangular Callout 4"/>
          <p:cNvSpPr/>
          <p:nvPr/>
        </p:nvSpPr>
        <p:spPr>
          <a:xfrm>
            <a:off x="611823" y="2269076"/>
            <a:ext cx="2187328" cy="376795"/>
          </a:xfrm>
          <a:prstGeom prst="wedgeRectCallout">
            <a:avLst>
              <a:gd name="adj1" fmla="val 86003"/>
              <a:gd name="adj2" fmla="val 30064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Properties</a:t>
            </a:r>
            <a:endParaRPr lang="en-US" sz="2000" dirty="0"/>
          </a:p>
        </p:txBody>
      </p:sp>
      <p:sp>
        <p:nvSpPr>
          <p:cNvPr id="7" name="Rectangular Callout 6"/>
          <p:cNvSpPr/>
          <p:nvPr/>
        </p:nvSpPr>
        <p:spPr>
          <a:xfrm flipH="1">
            <a:off x="6046494" y="2223122"/>
            <a:ext cx="2187328" cy="376795"/>
          </a:xfrm>
          <a:prstGeom prst="wedgeRectCallout">
            <a:avLst>
              <a:gd name="adj1" fmla="val 89225"/>
              <a:gd name="adj2" fmla="val 25387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Services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579861" y="3812316"/>
            <a:ext cx="2187328" cy="376795"/>
          </a:xfrm>
          <a:prstGeom prst="wedgeRectCallout">
            <a:avLst>
              <a:gd name="adj1" fmla="val 83299"/>
              <a:gd name="adj2" fmla="val 854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 flipH="1">
            <a:off x="6046494" y="3812315"/>
            <a:ext cx="2187328" cy="376795"/>
          </a:xfrm>
          <a:prstGeom prst="wedgeRectCallout">
            <a:avLst>
              <a:gd name="adj1" fmla="val 89866"/>
              <a:gd name="adj2" fmla="val -1926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Subscriptions</a:t>
            </a:r>
            <a:endParaRPr lang="en-US" sz="20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99908" y="5378157"/>
            <a:ext cx="2187328" cy="376795"/>
          </a:xfrm>
          <a:prstGeom prst="wedgeRectCallout">
            <a:avLst>
              <a:gd name="adj1" fmla="val 86001"/>
              <a:gd name="adj2" fmla="val -32284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Mashups</a:t>
            </a:r>
            <a:endParaRPr lang="en-US" sz="2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046494" y="5189759"/>
            <a:ext cx="2187328" cy="376795"/>
          </a:xfrm>
          <a:prstGeom prst="wedgeRectCallout">
            <a:avLst>
              <a:gd name="adj1" fmla="val -103648"/>
              <a:gd name="adj2" fmla="val -28733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Contained Things</a:t>
            </a:r>
            <a:endParaRPr lang="en-US" sz="2000" dirty="0"/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2534" r="3165" b="12555"/>
          <a:stretch>
            <a:fillRect/>
          </a:stretch>
        </p:blipFill>
        <p:spPr bwMode="auto">
          <a:xfrm>
            <a:off x="3581400" y="3375574"/>
            <a:ext cx="1295400" cy="10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2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74638"/>
            <a:ext cx="8598090" cy="1143000"/>
          </a:xfrm>
        </p:spPr>
        <p:txBody>
          <a:bodyPr>
            <a:noAutofit/>
          </a:bodyPr>
          <a:lstStyle/>
          <a:p>
            <a:r>
              <a:rPr lang="en-US" sz="4800" dirty="0"/>
              <a:t>Removing The Programmer / IT Specialist From the Equation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86" t="9950" b="4943"/>
          <a:stretch>
            <a:fillRect/>
          </a:stretch>
        </p:blipFill>
        <p:spPr bwMode="auto">
          <a:xfrm>
            <a:off x="0" y="1333231"/>
            <a:ext cx="9144000" cy="489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231" y="2804330"/>
            <a:ext cx="20796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2500366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67 0.15264 L -2.77778E-6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5" t="9917" b="4547"/>
          <a:stretch>
            <a:fillRect/>
          </a:stretch>
        </p:blipFill>
        <p:spPr bwMode="auto">
          <a:xfrm>
            <a:off x="0" y="1332086"/>
            <a:ext cx="9144000" cy="491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844" y="2891975"/>
            <a:ext cx="16271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755828484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65 0.03608 L 2.5E-6 -1.008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795" t="10284" b="3514"/>
          <a:stretch>
            <a:fillRect/>
          </a:stretch>
        </p:blipFill>
        <p:spPr bwMode="auto">
          <a:xfrm>
            <a:off x="0" y="1374894"/>
            <a:ext cx="9118322" cy="494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6707" t="9959"/>
          <a:stretch>
            <a:fillRect/>
          </a:stretch>
        </p:blipFill>
        <p:spPr bwMode="auto">
          <a:xfrm>
            <a:off x="107063" y="3588343"/>
            <a:ext cx="1940146" cy="1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428620253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0555E-6 L 0.38021 -0.1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9917" b="3880"/>
          <a:stretch>
            <a:fillRect/>
          </a:stretch>
        </p:blipFill>
        <p:spPr bwMode="auto">
          <a:xfrm>
            <a:off x="0" y="1384273"/>
            <a:ext cx="9200271" cy="501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188" y="4221319"/>
            <a:ext cx="16271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14611936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9454E-6 L -0.42691 -0.14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834" t="9917" b="3880"/>
          <a:stretch>
            <a:fillRect/>
          </a:stretch>
        </p:blipFill>
        <p:spPr bwMode="auto">
          <a:xfrm>
            <a:off x="0" y="1344926"/>
            <a:ext cx="9169912" cy="49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19700" y="2803427"/>
            <a:ext cx="2085975" cy="2181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5038" t="2990" b="13010"/>
          <a:stretch>
            <a:fillRect/>
          </a:stretch>
        </p:blipFill>
        <p:spPr bwMode="auto">
          <a:xfrm>
            <a:off x="104775" y="4498877"/>
            <a:ext cx="1974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8973154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5408 -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954" t="10108" b="4071"/>
          <a:stretch>
            <a:fillRect/>
          </a:stretch>
        </p:blipFill>
        <p:spPr bwMode="auto">
          <a:xfrm>
            <a:off x="0" y="1400346"/>
            <a:ext cx="9144000" cy="49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3991195"/>
            <a:ext cx="14811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698020123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5896E-6 L -0.22152 -0.03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72" t="10299" b="3689"/>
          <a:stretch>
            <a:fillRect/>
          </a:stretch>
        </p:blipFill>
        <p:spPr bwMode="auto">
          <a:xfrm>
            <a:off x="0" y="1398760"/>
            <a:ext cx="9144000" cy="49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33" t="51550" r="77164" b="45526"/>
          <a:stretch>
            <a:fillRect/>
          </a:stretch>
        </p:blipFill>
        <p:spPr bwMode="auto">
          <a:xfrm>
            <a:off x="3953020" y="5370342"/>
            <a:ext cx="1941342" cy="1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3114887173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11 -0.23266 L 1.94444E-6 2.9047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Speaker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4" y="953060"/>
            <a:ext cx="8871044" cy="5011003"/>
          </a:xfrm>
        </p:spPr>
        <p:txBody>
          <a:bodyPr/>
          <a:lstStyle/>
          <a:p>
            <a:pPr marL="117475" indent="0" algn="ctr">
              <a:buNone/>
            </a:pPr>
            <a:r>
              <a:rPr lang="en-US" dirty="0" smtClean="0"/>
              <a:t>John Canosa</a:t>
            </a:r>
          </a:p>
          <a:p>
            <a:pPr marL="117475" indent="0" algn="ctr">
              <a:buNone/>
            </a:pPr>
            <a:endParaRPr lang="en-US" sz="1600" dirty="0" smtClean="0"/>
          </a:p>
          <a:p>
            <a:r>
              <a:rPr lang="en-US" sz="2800" b="1" i="1" dirty="0" smtClean="0"/>
              <a:t>Late 1980’s </a:t>
            </a:r>
            <a:r>
              <a:rPr lang="en-US" sz="2800" dirty="0" smtClean="0"/>
              <a:t>– </a:t>
            </a:r>
            <a:r>
              <a:rPr lang="en-US" sz="2800" dirty="0"/>
              <a:t>University of Rochester, </a:t>
            </a:r>
            <a:r>
              <a:rPr lang="en-US" sz="2800" dirty="0" smtClean="0"/>
              <a:t>Laboratory </a:t>
            </a:r>
            <a:r>
              <a:rPr lang="en-US" sz="2800" dirty="0"/>
              <a:t>for Laser </a:t>
            </a:r>
            <a:r>
              <a:rPr lang="en-US" sz="2800" dirty="0" smtClean="0"/>
              <a:t>Energetics.  Developed one of World’s  Largest System of Networked Microcontrollers.  10,000+ points of sensing &amp; control.  </a:t>
            </a:r>
          </a:p>
          <a:p>
            <a:r>
              <a:rPr lang="en-US" sz="2800" b="1" i="1" dirty="0" smtClean="0"/>
              <a:t>Late 1990’s </a:t>
            </a:r>
            <a:r>
              <a:rPr lang="en-US" sz="2800" dirty="0" smtClean="0"/>
              <a:t>– Questra Corporation CTO.  Pioneer in Web secure based remote monitoring / remote services application.</a:t>
            </a:r>
          </a:p>
          <a:p>
            <a:r>
              <a:rPr lang="en-US" sz="2800" b="1" i="1" dirty="0" smtClean="0"/>
              <a:t>Present </a:t>
            </a:r>
            <a:r>
              <a:rPr lang="en-US" sz="2800" dirty="0" smtClean="0"/>
              <a:t>- ThingWorx.  The first true application platform for rapidly developing and deploying for M2M/</a:t>
            </a:r>
            <a:r>
              <a:rPr lang="en-US" sz="2800" dirty="0" err="1" smtClean="0"/>
              <a:t>IoT</a:t>
            </a:r>
            <a:r>
              <a:rPr lang="en-US" sz="2800" dirty="0" smtClean="0"/>
              <a:t> applications.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40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191" t="10108" b="3880"/>
          <a:stretch>
            <a:fillRect/>
          </a:stretch>
        </p:blipFill>
        <p:spPr bwMode="auto">
          <a:xfrm>
            <a:off x="0" y="1393250"/>
            <a:ext cx="9150175" cy="497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4135" t="55510" b="39870"/>
          <a:stretch>
            <a:fillRect/>
          </a:stretch>
        </p:blipFill>
        <p:spPr bwMode="auto">
          <a:xfrm>
            <a:off x="7680960" y="4019843"/>
            <a:ext cx="1469215" cy="2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1356731764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2766E-6 L -0.48854 0.09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191" t="10108" b="3880"/>
          <a:stretch>
            <a:fillRect/>
          </a:stretch>
        </p:blipFill>
        <p:spPr bwMode="auto">
          <a:xfrm>
            <a:off x="0" y="1393250"/>
            <a:ext cx="9150175" cy="497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5753" t="72712" r="29212" b="14445"/>
          <a:stretch>
            <a:fillRect/>
          </a:stretch>
        </p:blipFill>
        <p:spPr bwMode="auto">
          <a:xfrm>
            <a:off x="2214987" y="3760076"/>
            <a:ext cx="3943594" cy="7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CB5CE"/>
              </a:clrFrom>
              <a:clrTo>
                <a:srgbClr val="9CB5CE">
                  <a:alpha val="0"/>
                </a:srgbClr>
              </a:clrTo>
            </a:clrChange>
          </a:blip>
          <a:srcRect l="56830" t="63127" r="41264" b="33249"/>
          <a:stretch>
            <a:fillRect/>
          </a:stretch>
        </p:blipFill>
        <p:spPr bwMode="auto">
          <a:xfrm>
            <a:off x="4278588" y="4702239"/>
            <a:ext cx="232229" cy="27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704351828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6725E-6 L 0.49305 -0.376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723" t="17737" r="8977" b="13142"/>
          <a:stretch>
            <a:fillRect/>
          </a:stretch>
        </p:blipFill>
        <p:spPr bwMode="auto">
          <a:xfrm>
            <a:off x="14063" y="1467842"/>
            <a:ext cx="9129937" cy="49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1527924822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723" t="17546" r="9096" b="12721"/>
          <a:stretch>
            <a:fillRect/>
          </a:stretch>
        </p:blipFill>
        <p:spPr bwMode="auto">
          <a:xfrm>
            <a:off x="0" y="1465717"/>
            <a:ext cx="9144000" cy="49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67345341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0723" t="17164" r="9147" b="12335"/>
          <a:stretch>
            <a:fillRect/>
          </a:stretch>
        </p:blipFill>
        <p:spPr bwMode="auto">
          <a:xfrm>
            <a:off x="0" y="1442956"/>
            <a:ext cx="9144000" cy="502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656379603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723" t="17355" r="9096" b="12462"/>
          <a:stretch>
            <a:fillRect/>
          </a:stretch>
        </p:blipFill>
        <p:spPr bwMode="auto">
          <a:xfrm>
            <a:off x="-6036" y="1453661"/>
            <a:ext cx="9145963" cy="50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15037508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723" t="17355" r="9096" b="12653"/>
          <a:stretch>
            <a:fillRect/>
          </a:stretch>
        </p:blipFill>
        <p:spPr bwMode="auto">
          <a:xfrm>
            <a:off x="0" y="1452101"/>
            <a:ext cx="9135059" cy="49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307" y="-121154"/>
            <a:ext cx="85980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sz="4800" kern="0" dirty="0" smtClean="0"/>
              <a:t>Removing The Programmer / IT Specialist From the Equation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993046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/>
          <p:cNvGrpSpPr/>
          <p:nvPr/>
        </p:nvGrpSpPr>
        <p:grpSpPr>
          <a:xfrm>
            <a:off x="1371600" y="1456904"/>
            <a:ext cx="1828800" cy="1828800"/>
            <a:chOff x="1371600" y="685800"/>
            <a:chExt cx="1828800" cy="1828800"/>
          </a:xfrm>
        </p:grpSpPr>
        <p:sp>
          <p:nvSpPr>
            <p:cNvPr id="190" name="Oval 189"/>
            <p:cNvSpPr/>
            <p:nvPr/>
          </p:nvSpPr>
          <p:spPr bwMode="auto">
            <a:xfrm>
              <a:off x="1371600" y="685800"/>
              <a:ext cx="1828800" cy="1828800"/>
            </a:xfrm>
            <a:prstGeom prst="ellipse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en-US"/>
            </a:p>
          </p:txBody>
        </p:sp>
        <p:pic>
          <p:nvPicPr>
            <p:cNvPr id="191" name="Picture 190" descr="cloud2.png"/>
            <p:cNvPicPr>
              <a:picLocks noChangeAspect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307" y="1143000"/>
              <a:ext cx="1295400" cy="762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5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39000"/>
                      </a14:imgEffect>
                      <a14:imgEffect>
                        <a14:brightnessContrast bright="-35000" contras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9142" y="1539044"/>
              <a:ext cx="404293" cy="137356"/>
            </a:xfrm>
            <a:prstGeom prst="rect">
              <a:avLst/>
            </a:prstGeom>
          </p:spPr>
        </p:pic>
        <p:pic>
          <p:nvPicPr>
            <p:cNvPr id="193" name="Picture 192" descr="weather.png"/>
            <p:cNvPicPr>
              <a:picLocks noChangeAspect="1"/>
            </p:cNvPicPr>
            <p:nvPr/>
          </p:nvPicPr>
          <p:blipFill>
            <a:blip r:embed="rId7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489" y="1456291"/>
              <a:ext cx="221431" cy="26830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/>
            </p:cNvPicPr>
            <p:nvPr/>
          </p:nvPicPr>
          <p:blipFill>
            <a:blip r:embed="rId9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16769" y="1371600"/>
              <a:ext cx="209423" cy="20476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11">
              <a:alphaModFix/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7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9800" y="1324733"/>
              <a:ext cx="227031" cy="208484"/>
            </a:xfrm>
            <a:prstGeom prst="rect">
              <a:avLst/>
            </a:prstGeom>
          </p:spPr>
        </p:pic>
        <p:grpSp>
          <p:nvGrpSpPr>
            <p:cNvPr id="196" name="Group 195"/>
            <p:cNvGrpSpPr/>
            <p:nvPr/>
          </p:nvGrpSpPr>
          <p:grpSpPr>
            <a:xfrm>
              <a:off x="1524000" y="1425249"/>
              <a:ext cx="512089" cy="581070"/>
              <a:chOff x="3114324" y="3774392"/>
              <a:chExt cx="358921" cy="37855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3114324" y="3774392"/>
                <a:ext cx="202195" cy="259253"/>
                <a:chOff x="3459242" y="3163238"/>
                <a:chExt cx="519453" cy="687053"/>
              </a:xfrm>
            </p:grpSpPr>
            <p:sp>
              <p:nvSpPr>
                <p:cNvPr id="215" name="Can 214"/>
                <p:cNvSpPr/>
                <p:nvPr/>
              </p:nvSpPr>
              <p:spPr>
                <a:xfrm>
                  <a:off x="3466259" y="3617690"/>
                  <a:ext cx="506086" cy="232601"/>
                </a:xfrm>
                <a:prstGeom prst="can">
                  <a:avLst>
                    <a:gd name="adj" fmla="val 50000"/>
                  </a:avLst>
                </a:prstGeom>
                <a:solidFill>
                  <a:srgbClr val="1F497D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3491718" y="3732567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3460841" y="3590803"/>
                  <a:ext cx="517854" cy="14630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grpSp>
              <p:nvGrpSpPr>
                <p:cNvPr id="218" name="Group 217"/>
                <p:cNvGrpSpPr/>
                <p:nvPr/>
              </p:nvGrpSpPr>
              <p:grpSpPr>
                <a:xfrm>
                  <a:off x="3459242" y="3163238"/>
                  <a:ext cx="519453" cy="512117"/>
                  <a:chOff x="3459242" y="3163238"/>
                  <a:chExt cx="519453" cy="512117"/>
                </a:xfrm>
              </p:grpSpPr>
              <p:sp>
                <p:nvSpPr>
                  <p:cNvPr id="220" name="Can 219"/>
                  <p:cNvSpPr/>
                  <p:nvPr/>
                </p:nvSpPr>
                <p:spPr>
                  <a:xfrm>
                    <a:off x="3466259" y="3442754"/>
                    <a:ext cx="506086" cy="2326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1F497D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3460841" y="3419228"/>
                    <a:ext cx="517854" cy="14630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3459242" y="3163238"/>
                    <a:ext cx="519218" cy="346767"/>
                    <a:chOff x="3459242" y="3163238"/>
                    <a:chExt cx="519218" cy="346767"/>
                  </a:xfrm>
                </p:grpSpPr>
                <p:grpSp>
                  <p:nvGrpSpPr>
                    <p:cNvPr id="223" name="Group 222"/>
                    <p:cNvGrpSpPr/>
                    <p:nvPr/>
                  </p:nvGrpSpPr>
                  <p:grpSpPr>
                    <a:xfrm>
                      <a:off x="3459242" y="3163238"/>
                      <a:ext cx="519218" cy="346767"/>
                      <a:chOff x="3459242" y="3163238"/>
                      <a:chExt cx="519218" cy="346767"/>
                    </a:xfrm>
                  </p:grpSpPr>
                  <p:sp>
                    <p:nvSpPr>
                      <p:cNvPr id="225" name="Can 224"/>
                      <p:cNvSpPr/>
                      <p:nvPr/>
                    </p:nvSpPr>
                    <p:spPr>
                      <a:xfrm>
                        <a:off x="3466259" y="3277404"/>
                        <a:ext cx="506086" cy="2326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1F497D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Helvetica"/>
                        </a:endParaRPr>
                      </a:p>
                    </p:txBody>
                  </p:sp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3459242" y="3163238"/>
                        <a:ext cx="519218" cy="235077"/>
                        <a:chOff x="3459242" y="3163238"/>
                        <a:chExt cx="519218" cy="235077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3460606" y="3252011"/>
                          <a:ext cx="517854" cy="146304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Helvetica"/>
                            <a:ea typeface="+mn-ea"/>
                            <a:cs typeface="Helvetica"/>
                          </a:endParaRPr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3459242" y="3163238"/>
                          <a:ext cx="516043" cy="170500"/>
                        </a:xfrm>
                        <a:prstGeom prst="ellipse">
                          <a:avLst/>
                        </a:prstGeom>
                        <a:solidFill>
                          <a:srgbClr val="1F497D"/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Helvetica"/>
                            <a:ea typeface="+mn-ea"/>
                            <a:cs typeface="Helvetica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4" name="Oval 223"/>
                    <p:cNvSpPr/>
                    <p:nvPr/>
                  </p:nvSpPr>
                  <p:spPr>
                    <a:xfrm>
                      <a:off x="3491718" y="3398315"/>
                      <a:ext cx="36340" cy="5668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</p:grpSp>
            <p:sp>
              <p:nvSpPr>
                <p:cNvPr id="219" name="Oval 218"/>
                <p:cNvSpPr/>
                <p:nvPr/>
              </p:nvSpPr>
              <p:spPr>
                <a:xfrm>
                  <a:off x="3491718" y="3561001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3220249" y="3819351"/>
                <a:ext cx="252996" cy="333600"/>
                <a:chOff x="3459240" y="3163237"/>
                <a:chExt cx="519456" cy="687055"/>
              </a:xfrm>
            </p:grpSpPr>
            <p:sp>
              <p:nvSpPr>
                <p:cNvPr id="201" name="Can 200"/>
                <p:cNvSpPr/>
                <p:nvPr/>
              </p:nvSpPr>
              <p:spPr>
                <a:xfrm>
                  <a:off x="3466257" y="3617691"/>
                  <a:ext cx="506087" cy="232601"/>
                </a:xfrm>
                <a:prstGeom prst="can">
                  <a:avLst>
                    <a:gd name="adj" fmla="val 50000"/>
                  </a:avLst>
                </a:prstGeom>
                <a:solidFill>
                  <a:srgbClr val="1F497D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491718" y="3732567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3460841" y="3590793"/>
                  <a:ext cx="517855" cy="14630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grpSp>
              <p:nvGrpSpPr>
                <p:cNvPr id="204" name="Group 203"/>
                <p:cNvGrpSpPr/>
                <p:nvPr/>
              </p:nvGrpSpPr>
              <p:grpSpPr>
                <a:xfrm>
                  <a:off x="3459240" y="3163237"/>
                  <a:ext cx="519455" cy="512117"/>
                  <a:chOff x="3459240" y="3163237"/>
                  <a:chExt cx="519455" cy="512117"/>
                </a:xfrm>
              </p:grpSpPr>
              <p:sp>
                <p:nvSpPr>
                  <p:cNvPr id="206" name="Can 205"/>
                  <p:cNvSpPr/>
                  <p:nvPr/>
                </p:nvSpPr>
                <p:spPr>
                  <a:xfrm>
                    <a:off x="3466257" y="3442753"/>
                    <a:ext cx="506087" cy="2326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1F497D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3460840" y="3419229"/>
                    <a:ext cx="517855" cy="14630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3459240" y="3163237"/>
                    <a:ext cx="519219" cy="346769"/>
                    <a:chOff x="3459240" y="3163237"/>
                    <a:chExt cx="519219" cy="346769"/>
                  </a:xfrm>
                </p:grpSpPr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3459240" y="3163237"/>
                      <a:ext cx="519219" cy="346769"/>
                      <a:chOff x="3459240" y="3163237"/>
                      <a:chExt cx="519219" cy="346769"/>
                    </a:xfrm>
                  </p:grpSpPr>
                  <p:sp>
                    <p:nvSpPr>
                      <p:cNvPr id="211" name="Can 210"/>
                      <p:cNvSpPr/>
                      <p:nvPr/>
                    </p:nvSpPr>
                    <p:spPr>
                      <a:xfrm>
                        <a:off x="3466259" y="3277405"/>
                        <a:ext cx="506086" cy="2326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1F497D"/>
                      </a:solidFill>
                      <a:ln w="952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Helvetica"/>
                        </a:endParaRPr>
                      </a:p>
                    </p:txBody>
                  </p:sp>
                  <p:grpSp>
                    <p:nvGrpSpPr>
                      <p:cNvPr id="212" name="Group 211"/>
                      <p:cNvGrpSpPr/>
                      <p:nvPr/>
                    </p:nvGrpSpPr>
                    <p:grpSpPr>
                      <a:xfrm>
                        <a:off x="3459240" y="3163237"/>
                        <a:ext cx="519219" cy="235086"/>
                        <a:chOff x="3459240" y="3163237"/>
                        <a:chExt cx="519219" cy="235086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3460604" y="3252019"/>
                          <a:ext cx="517855" cy="146304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Helvetica"/>
                            <a:ea typeface="+mn-ea"/>
                            <a:cs typeface="Helvetica"/>
                          </a:endParaRPr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3459240" y="3163237"/>
                          <a:ext cx="516043" cy="170500"/>
                        </a:xfrm>
                        <a:prstGeom prst="ellipse">
                          <a:avLst/>
                        </a:prstGeom>
                        <a:solidFill>
                          <a:srgbClr val="1F497D"/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Helvetica"/>
                            <a:ea typeface="+mn-ea"/>
                            <a:cs typeface="Helvetica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10" name="Oval 209"/>
                    <p:cNvSpPr/>
                    <p:nvPr/>
                  </p:nvSpPr>
                  <p:spPr>
                    <a:xfrm>
                      <a:off x="3491718" y="3398315"/>
                      <a:ext cx="36340" cy="5668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</p:grpSp>
            <p:sp>
              <p:nvSpPr>
                <p:cNvPr id="205" name="Oval 204"/>
                <p:cNvSpPr/>
                <p:nvPr/>
              </p:nvSpPr>
              <p:spPr>
                <a:xfrm>
                  <a:off x="3491718" y="3561001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</p:grpSp>
        <p:pic>
          <p:nvPicPr>
            <p:cNvPr id="197" name="Picture 196" descr="oracle.png"/>
            <p:cNvPicPr>
              <a:picLocks noChangeAspect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705" y="1718658"/>
              <a:ext cx="533400" cy="110142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14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37000" contrast="6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93107" y="1676400"/>
              <a:ext cx="304800" cy="152400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3602928" y="4428704"/>
            <a:ext cx="1828800" cy="1828800"/>
            <a:chOff x="3581400" y="3657600"/>
            <a:chExt cx="1828800" cy="1828800"/>
          </a:xfrm>
        </p:grpSpPr>
        <p:sp>
          <p:nvSpPr>
            <p:cNvPr id="230" name="Oval 229"/>
            <p:cNvSpPr/>
            <p:nvPr/>
          </p:nvSpPr>
          <p:spPr bwMode="auto">
            <a:xfrm>
              <a:off x="3581400" y="3657600"/>
              <a:ext cx="1828800" cy="1828800"/>
            </a:xfrm>
            <a:prstGeom prst="ellipse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3810000" y="4038600"/>
              <a:ext cx="1356974" cy="1219200"/>
              <a:chOff x="-3276600" y="4267200"/>
              <a:chExt cx="1356974" cy="1219200"/>
            </a:xfrm>
          </p:grpSpPr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16" cstate="email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276600" y="4267200"/>
                <a:ext cx="575490" cy="594975"/>
              </a:xfrm>
              <a:prstGeom prst="rect">
                <a:avLst/>
              </a:prstGeom>
            </p:spPr>
          </p:pic>
          <p:pic>
            <p:nvPicPr>
              <p:cNvPr id="233" name="Picture 232" descr="truck.png"/>
              <p:cNvPicPr>
                <a:picLocks noChangeAspect="1"/>
              </p:cNvPicPr>
              <p:nvPr/>
            </p:nvPicPr>
            <p:blipFill>
              <a:blip r:embed="rId17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contras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8000" y="4876800"/>
                <a:ext cx="970874" cy="609600"/>
              </a:xfrm>
              <a:prstGeom prst="rect">
                <a:avLst/>
              </a:prstGeom>
            </p:spPr>
          </p:pic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19" cstate="email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514601" y="4267200"/>
                <a:ext cx="594975" cy="615112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/>
          <p:cNvGrpSpPr/>
          <p:nvPr/>
        </p:nvGrpSpPr>
        <p:grpSpPr>
          <a:xfrm>
            <a:off x="5791200" y="1456904"/>
            <a:ext cx="1828800" cy="1828800"/>
            <a:chOff x="5181600" y="914400"/>
            <a:chExt cx="1828800" cy="1828800"/>
          </a:xfrm>
        </p:grpSpPr>
        <p:sp>
          <p:nvSpPr>
            <p:cNvPr id="149" name="Oval 148"/>
            <p:cNvSpPr/>
            <p:nvPr/>
          </p:nvSpPr>
          <p:spPr bwMode="auto">
            <a:xfrm>
              <a:off x="5181600" y="914400"/>
              <a:ext cx="1828800" cy="1828800"/>
            </a:xfrm>
            <a:prstGeom prst="ellipse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en-US"/>
            </a:p>
          </p:txBody>
        </p:sp>
        <p:pic>
          <p:nvPicPr>
            <p:cNvPr id="150" name="Picture 149" descr="people3.png"/>
            <p:cNvPicPr>
              <a:picLocks noChangeAspect="1"/>
            </p:cNvPicPr>
            <p:nvPr/>
          </p:nvPicPr>
          <p:blipFill>
            <a:blip r:embed="rId20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371600"/>
              <a:ext cx="1122311" cy="89949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38400" y="1456904"/>
            <a:ext cx="4114800" cy="4038196"/>
            <a:chOff x="2492501" y="959068"/>
            <a:chExt cx="4114800" cy="4038196"/>
          </a:xfrm>
        </p:grpSpPr>
        <p:sp>
          <p:nvSpPr>
            <p:cNvPr id="58" name="Block Arc 57"/>
            <p:cNvSpPr/>
            <p:nvPr/>
          </p:nvSpPr>
          <p:spPr>
            <a:xfrm rot="5400000">
              <a:off x="2542481" y="932444"/>
              <a:ext cx="4038196" cy="4091444"/>
            </a:xfrm>
            <a:prstGeom prst="blockArc">
              <a:avLst>
                <a:gd name="adj1" fmla="val 10800000"/>
                <a:gd name="adj2" fmla="val 35614"/>
                <a:gd name="adj3" fmla="val 10077"/>
              </a:avLst>
            </a:prstGeom>
            <a:solidFill>
              <a:srgbClr val="5DBA47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16200000">
              <a:off x="2517087" y="934482"/>
              <a:ext cx="4038196" cy="4087368"/>
            </a:xfrm>
            <a:prstGeom prst="blockArc">
              <a:avLst>
                <a:gd name="adj1" fmla="val 10800000"/>
                <a:gd name="adj2" fmla="val 35614"/>
                <a:gd name="adj3" fmla="val 10077"/>
              </a:avLst>
            </a:prstGeom>
            <a:solidFill>
              <a:srgbClr val="21418A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390" y="5724104"/>
            <a:ext cx="7966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E Inspira"/>
                <a:cs typeface="GE Inspira"/>
              </a:rPr>
              <a:t>Only Complete Platform Designed to Build &amp; Run Applications Connecting</a:t>
            </a:r>
            <a:endParaRPr lang="en-US" sz="1800" dirty="0">
              <a:latin typeface="GE Inspira"/>
              <a:cs typeface="GE Inspir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15741" y="5734284"/>
            <a:ext cx="51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 Inspira"/>
                <a:cs typeface="GE Inspira"/>
              </a:rPr>
              <a:t>Build and Run Applications Connecting</a:t>
            </a:r>
            <a:endParaRPr lang="en-US" sz="2400" i="1" dirty="0">
              <a:latin typeface="GE Inspira"/>
              <a:cs typeface="GE Inspira"/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2819400" y="2142704"/>
            <a:ext cx="3505200" cy="2971801"/>
            <a:chOff x="2819400" y="1447800"/>
            <a:chExt cx="3505200" cy="2971801"/>
          </a:xfrm>
        </p:grpSpPr>
        <p:grpSp>
          <p:nvGrpSpPr>
            <p:cNvPr id="307" name="Group 306"/>
            <p:cNvGrpSpPr/>
            <p:nvPr/>
          </p:nvGrpSpPr>
          <p:grpSpPr>
            <a:xfrm>
              <a:off x="3397563" y="1447800"/>
              <a:ext cx="2543910" cy="1579496"/>
              <a:chOff x="826228" y="1434995"/>
              <a:chExt cx="1700825" cy="125205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0" name="Rectangle 369"/>
              <p:cNvSpPr/>
              <p:nvPr/>
            </p:nvSpPr>
            <p:spPr>
              <a:xfrm>
                <a:off x="826228" y="1434995"/>
                <a:ext cx="1700825" cy="12520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1" name="Straight Connector 370"/>
              <p:cNvCxnSpPr/>
              <p:nvPr/>
            </p:nvCxnSpPr>
            <p:spPr>
              <a:xfrm>
                <a:off x="1484403" y="2263836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1484403" y="2380978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73" name="Picture 372" descr="Screen Shot 2012-12-03 at 4.02.43 PM.png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2419" y="1617560"/>
                <a:ext cx="1342671" cy="40749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</p:pic>
          <p:sp>
            <p:nvSpPr>
              <p:cNvPr id="374" name="Rectangle 373"/>
              <p:cNvSpPr/>
              <p:nvPr/>
            </p:nvSpPr>
            <p:spPr>
              <a:xfrm>
                <a:off x="1054400" y="2219442"/>
                <a:ext cx="341470" cy="309846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1484403" y="2496437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826228" y="1466267"/>
                <a:ext cx="1700825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08" name="Group 307"/>
            <p:cNvGrpSpPr/>
            <p:nvPr/>
          </p:nvGrpSpPr>
          <p:grpSpPr>
            <a:xfrm>
              <a:off x="2819400" y="2213956"/>
              <a:ext cx="2349710" cy="1641763"/>
              <a:chOff x="826228" y="1434995"/>
              <a:chExt cx="1700825" cy="125205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37" name="Rectangle 336"/>
              <p:cNvSpPr/>
              <p:nvPr/>
            </p:nvSpPr>
            <p:spPr>
              <a:xfrm>
                <a:off x="826228" y="1434995"/>
                <a:ext cx="1700825" cy="12520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8" name="Straight Connector 337"/>
              <p:cNvCxnSpPr/>
              <p:nvPr/>
            </p:nvCxnSpPr>
            <p:spPr>
              <a:xfrm>
                <a:off x="1266576" y="1990936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1266576" y="2104118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40" name="Rectangle 339"/>
              <p:cNvSpPr/>
              <p:nvPr/>
            </p:nvSpPr>
            <p:spPr>
              <a:xfrm>
                <a:off x="1277071" y="1582943"/>
                <a:ext cx="870687" cy="309846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1" name="Straight Connector 340"/>
              <p:cNvCxnSpPr/>
              <p:nvPr/>
            </p:nvCxnSpPr>
            <p:spPr>
              <a:xfrm>
                <a:off x="1266576" y="2217300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826228" y="1466267"/>
                <a:ext cx="1700825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1266576" y="2330481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854488" y="1830126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854488" y="1903285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854488" y="1965948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854488" y="2028611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851803" y="2101771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849118" y="2254171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849118" y="2327330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849118" y="2389993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849118" y="2452656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846433" y="2525816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1266576" y="2435125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1266576" y="2508284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1266576" y="2570947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1266576" y="2633610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1837588" y="2433856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1837588" y="2507015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1837588" y="2569678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1837588" y="2632341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2171704" y="1830126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2171704" y="1903285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2171704" y="1965948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2171704" y="2028611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2171704" y="2217300"/>
                <a:ext cx="3101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171704" y="2290459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171704" y="2353122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2171704" y="2415785"/>
                <a:ext cx="31017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09" name="Group 308"/>
            <p:cNvGrpSpPr/>
            <p:nvPr/>
          </p:nvGrpSpPr>
          <p:grpSpPr>
            <a:xfrm>
              <a:off x="4553884" y="2542308"/>
              <a:ext cx="1770716" cy="1233818"/>
              <a:chOff x="826228" y="1434995"/>
              <a:chExt cx="1700825" cy="125205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0" name="Rectangle 329"/>
              <p:cNvSpPr/>
              <p:nvPr/>
            </p:nvSpPr>
            <p:spPr>
              <a:xfrm>
                <a:off x="826228" y="1434995"/>
                <a:ext cx="1700825" cy="12520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1" name="Straight Connector 330"/>
              <p:cNvCxnSpPr/>
              <p:nvPr/>
            </p:nvCxnSpPr>
            <p:spPr>
              <a:xfrm>
                <a:off x="1484403" y="2263836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1484403" y="2380978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33" name="Picture 332" descr="Screen Shot 2012-12-03 at 4.02.43 PM.png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2419" y="1617560"/>
                <a:ext cx="1342671" cy="40749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</p:pic>
          <p:sp>
            <p:nvSpPr>
              <p:cNvPr id="334" name="Rectangle 333"/>
              <p:cNvSpPr/>
              <p:nvPr/>
            </p:nvSpPr>
            <p:spPr>
              <a:xfrm>
                <a:off x="1054400" y="2219442"/>
                <a:ext cx="341470" cy="3098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5" name="Straight Connector 334"/>
              <p:cNvCxnSpPr/>
              <p:nvPr/>
            </p:nvCxnSpPr>
            <p:spPr>
              <a:xfrm>
                <a:off x="1484403" y="2496437"/>
                <a:ext cx="87068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826228" y="1466267"/>
                <a:ext cx="1700825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10" name="Group 309"/>
            <p:cNvGrpSpPr/>
            <p:nvPr/>
          </p:nvGrpSpPr>
          <p:grpSpPr>
            <a:xfrm>
              <a:off x="4038600" y="3199013"/>
              <a:ext cx="936562" cy="1128076"/>
              <a:chOff x="4316990" y="1748587"/>
              <a:chExt cx="978770" cy="1245496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4439933" y="1857212"/>
                <a:ext cx="738531" cy="1022294"/>
                <a:chOff x="826228" y="1434995"/>
                <a:chExt cx="1700825" cy="12520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826228" y="1434995"/>
                  <a:ext cx="1700825" cy="125205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1484403" y="2263836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484403" y="2380978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326" name="Picture 325" descr="Screen Shot 2012-12-03 at 4.02.43 PM.png"/>
                <p:cNvPicPr>
                  <a:picLocks noChangeAspect="1"/>
                </p:cNvPicPr>
                <p:nvPr/>
              </p:nvPicPr>
              <p:blipFill>
                <a:blip r:embed="rId2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419" y="1617560"/>
                  <a:ext cx="1342671" cy="40749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pic>
            <p:sp>
              <p:nvSpPr>
                <p:cNvPr id="327" name="Rectangle 326"/>
                <p:cNvSpPr/>
                <p:nvPr/>
              </p:nvSpPr>
              <p:spPr>
                <a:xfrm>
                  <a:off x="1054400" y="2219442"/>
                  <a:ext cx="341470" cy="30984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484403" y="2496437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826228" y="1466267"/>
                  <a:ext cx="170082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322" name="Picture 321" descr="ipad.png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16990" y="1748587"/>
                <a:ext cx="978770" cy="124549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11" name="Group 310"/>
            <p:cNvGrpSpPr/>
            <p:nvPr/>
          </p:nvGrpSpPr>
          <p:grpSpPr>
            <a:xfrm rot="5400000">
              <a:off x="4539030" y="3712737"/>
              <a:ext cx="892234" cy="521493"/>
              <a:chOff x="1704689" y="1087979"/>
              <a:chExt cx="1429363" cy="79077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12" name="Group 311"/>
              <p:cNvGrpSpPr/>
              <p:nvPr/>
            </p:nvGrpSpPr>
            <p:grpSpPr>
              <a:xfrm rot="16200000">
                <a:off x="2048817" y="953571"/>
                <a:ext cx="639733" cy="1054595"/>
                <a:chOff x="826228" y="1434995"/>
                <a:chExt cx="1700825" cy="125205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826228" y="1434995"/>
                  <a:ext cx="1700825" cy="125205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1484403" y="2263836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1484403" y="2380978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317" name="Picture 316" descr="Screen Shot 2012-12-03 at 4.02.43 PM.png"/>
                <p:cNvPicPr>
                  <a:picLocks noChangeAspect="1"/>
                </p:cNvPicPr>
                <p:nvPr/>
              </p:nvPicPr>
              <p:blipFill>
                <a:blip r:embed="rId2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419" y="1617560"/>
                  <a:ext cx="1342671" cy="40749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pic>
            <p:sp>
              <p:nvSpPr>
                <p:cNvPr id="318" name="Rectangle 317"/>
                <p:cNvSpPr/>
                <p:nvPr/>
              </p:nvSpPr>
              <p:spPr>
                <a:xfrm>
                  <a:off x="1054400" y="2219442"/>
                  <a:ext cx="341470" cy="30984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484403" y="2496437"/>
                  <a:ext cx="8706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0" name="Straight Connector 319"/>
                <p:cNvCxnSpPr/>
                <p:nvPr/>
              </p:nvCxnSpPr>
              <p:spPr>
                <a:xfrm>
                  <a:off x="826228" y="1466267"/>
                  <a:ext cx="170082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313" name="Picture 312" descr="iphone.png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2023983" y="768685"/>
                <a:ext cx="790775" cy="1429363"/>
              </a:xfrm>
              <a:prstGeom prst="rect">
                <a:avLst/>
              </a:prstGeom>
            </p:spPr>
          </p:pic>
        </p:grpSp>
      </p:grpSp>
      <p:sp>
        <p:nvSpPr>
          <p:cNvPr id="187" name="Rectangle 15"/>
          <p:cNvSpPr>
            <a:spLocks/>
          </p:cNvSpPr>
          <p:nvPr/>
        </p:nvSpPr>
        <p:spPr bwMode="auto">
          <a:xfrm>
            <a:off x="1600200" y="2383427"/>
            <a:ext cx="5715000" cy="2121477"/>
          </a:xfrm>
          <a:prstGeom prst="rect">
            <a:avLst/>
          </a:prstGeom>
          <a:solidFill>
            <a:srgbClr val="458C35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lIns="0" tIns="0" rIns="0" bIns="0" anchor="ctr"/>
          <a:lstStyle/>
          <a:p>
            <a:r>
              <a:rPr lang="en-US" sz="7200" dirty="0" smtClean="0">
                <a:solidFill>
                  <a:srgbClr val="FFFFFF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10X </a:t>
            </a:r>
            <a:r>
              <a:rPr lang="en-US" sz="7200" dirty="0">
                <a:solidFill>
                  <a:srgbClr val="FFFFFF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Faster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50031" y="6024342"/>
            <a:ext cx="8643938" cy="901898"/>
            <a:chOff x="250031" y="5567142"/>
            <a:chExt cx="8643938" cy="901898"/>
          </a:xfrm>
        </p:grpSpPr>
        <p:sp>
          <p:nvSpPr>
            <p:cNvPr id="133" name="Rectangle 12"/>
            <p:cNvSpPr>
              <a:spLocks/>
            </p:cNvSpPr>
            <p:nvPr/>
          </p:nvSpPr>
          <p:spPr bwMode="auto">
            <a:xfrm>
              <a:off x="250031" y="5567142"/>
              <a:ext cx="8643938" cy="9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GE Inspira"/>
                  <a:ea typeface="ＭＳ Ｐゴシック" charset="0"/>
                  <a:cs typeface="GE Inspira"/>
                </a:rPr>
                <a:t>PEOPLE  SYSTEMS  THINGS </a:t>
              </a:r>
            </a:p>
          </p:txBody>
        </p:sp>
        <p:sp>
          <p:nvSpPr>
            <p:cNvPr id="134" name="Oval 13"/>
            <p:cNvSpPr>
              <a:spLocks noChangeAspect="1"/>
            </p:cNvSpPr>
            <p:nvPr/>
          </p:nvSpPr>
          <p:spPr bwMode="auto">
            <a:xfrm>
              <a:off x="3398520" y="591312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000">
                <a:latin typeface="GE Inspira"/>
                <a:cs typeface="GE Inspira"/>
              </a:endParaRPr>
            </a:p>
          </p:txBody>
        </p:sp>
        <p:sp>
          <p:nvSpPr>
            <p:cNvPr id="135" name="Oval 13"/>
            <p:cNvSpPr>
              <a:spLocks noChangeAspect="1"/>
            </p:cNvSpPr>
            <p:nvPr/>
          </p:nvSpPr>
          <p:spPr bwMode="auto">
            <a:xfrm>
              <a:off x="5562600" y="591312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000">
                <a:latin typeface="GE Inspira"/>
                <a:cs typeface="GE Inspira"/>
              </a:endParaRPr>
            </a:p>
          </p:txBody>
        </p:sp>
      </p:grpSp>
      <p:sp>
        <p:nvSpPr>
          <p:cNvPr id="138" name="Title 4"/>
          <p:cNvSpPr>
            <a:spLocks noGrp="1"/>
          </p:cNvSpPr>
          <p:nvPr>
            <p:ph type="title"/>
          </p:nvPr>
        </p:nvSpPr>
        <p:spPr>
          <a:xfrm>
            <a:off x="304800" y="698320"/>
            <a:ext cx="8643938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Summary:  Mass Deployment of M2M Requires a Major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748E-6 4.51703E-6 L -0.14989 0.10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95" y="50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552E-7 -3.58382E-6 L 0.15825 0.099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3" y="4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3581E-7 4.04624E-6 L -7.23581E-7 -0.133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188" grpId="0"/>
      <p:bldP spid="18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1219200" y="2050584"/>
            <a:ext cx="6706285" cy="4038600"/>
            <a:chOff x="1219200" y="1600200"/>
            <a:chExt cx="6706285" cy="4038600"/>
          </a:xfrm>
        </p:grpSpPr>
        <p:cxnSp>
          <p:nvCxnSpPr>
            <p:cNvPr id="146" name="Straight Connector 145"/>
            <p:cNvCxnSpPr/>
            <p:nvPr/>
          </p:nvCxnSpPr>
          <p:spPr bwMode="auto">
            <a:xfrm>
              <a:off x="1371600" y="3657600"/>
              <a:ext cx="3276600" cy="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1219200" y="1905000"/>
              <a:ext cx="3505200" cy="17526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3352800" y="1600200"/>
              <a:ext cx="1524000" cy="22098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/>
            <p:cNvCxnSpPr/>
            <p:nvPr/>
          </p:nvCxnSpPr>
          <p:spPr bwMode="auto">
            <a:xfrm flipH="1">
              <a:off x="4876800" y="1600200"/>
              <a:ext cx="685800" cy="22098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/>
            <p:cNvCxnSpPr/>
            <p:nvPr/>
          </p:nvCxnSpPr>
          <p:spPr bwMode="auto">
            <a:xfrm flipH="1">
              <a:off x="4876800" y="2209800"/>
              <a:ext cx="2895600" cy="16002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>
              <a:stCxn id="106" idx="0"/>
            </p:cNvCxnSpPr>
            <p:nvPr/>
          </p:nvCxnSpPr>
          <p:spPr bwMode="auto">
            <a:xfrm flipH="1">
              <a:off x="6057900" y="3733800"/>
              <a:ext cx="1867585" cy="168612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H="1" flipV="1">
              <a:off x="4876800" y="3810000"/>
              <a:ext cx="2971800" cy="16002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>
              <a:stCxn id="118" idx="0"/>
            </p:cNvCxnSpPr>
            <p:nvPr/>
          </p:nvCxnSpPr>
          <p:spPr bwMode="auto">
            <a:xfrm flipV="1">
              <a:off x="1608104" y="3997904"/>
              <a:ext cx="2083793" cy="1259896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3352800" y="3810000"/>
              <a:ext cx="1524000" cy="14478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/>
            <p:nvPr/>
          </p:nvCxnSpPr>
          <p:spPr bwMode="auto">
            <a:xfrm flipV="1">
              <a:off x="4419600" y="3810000"/>
              <a:ext cx="457200" cy="18288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/>
            <p:nvPr/>
          </p:nvCxnSpPr>
          <p:spPr bwMode="auto">
            <a:xfrm flipH="1" flipV="1">
              <a:off x="4876800" y="3810000"/>
              <a:ext cx="533400" cy="16764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4876800" y="3810000"/>
              <a:ext cx="1219200" cy="1219200"/>
            </a:xfrm>
            <a:prstGeom prst="line">
              <a:avLst/>
            </a:prstGeom>
            <a:solidFill>
              <a:srgbClr val="6C7472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7" name="Picture 46" descr="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88784"/>
            <a:ext cx="3195804" cy="2037576"/>
          </a:xfrm>
          <a:prstGeom prst="rect">
            <a:avLst/>
          </a:prstGeom>
        </p:spPr>
      </p:pic>
      <p:pic>
        <p:nvPicPr>
          <p:cNvPr id="48" name="Picture 47" descr="thingwor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86" y="3955584"/>
            <a:ext cx="1958964" cy="441482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-76200" y="1593385"/>
            <a:ext cx="2448014" cy="1648598"/>
            <a:chOff x="0" y="1143001"/>
            <a:chExt cx="2448014" cy="1648598"/>
          </a:xfrm>
        </p:grpSpPr>
        <p:grpSp>
          <p:nvGrpSpPr>
            <p:cNvPr id="62" name="Group 61"/>
            <p:cNvGrpSpPr/>
            <p:nvPr/>
          </p:nvGrpSpPr>
          <p:grpSpPr>
            <a:xfrm>
              <a:off x="152400" y="1143001"/>
              <a:ext cx="2209800" cy="1371600"/>
              <a:chOff x="152400" y="1143001"/>
              <a:chExt cx="2209800" cy="1371600"/>
            </a:xfrm>
          </p:grpSpPr>
          <p:pic>
            <p:nvPicPr>
              <p:cNvPr id="50" name="Picture 49" descr="cloud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143001"/>
                <a:ext cx="2209800" cy="1371600"/>
              </a:xfrm>
              <a:prstGeom prst="rect">
                <a:avLst/>
              </a:prstGeom>
              <a:effectLst>
                <a:glow rad="114300">
                  <a:schemeClr val="accent2">
                    <a:alpha val="17000"/>
                  </a:schemeClr>
                </a:glow>
              </a:effectLst>
            </p:spPr>
          </p:pic>
          <p:pic>
            <p:nvPicPr>
              <p:cNvPr id="58" name="Picture 57" descr="Ericsson_logo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014" y="1609136"/>
                <a:ext cx="505186" cy="448264"/>
              </a:xfrm>
              <a:prstGeom prst="rect">
                <a:avLst/>
              </a:prstGeom>
            </p:spPr>
          </p:pic>
          <p:pic>
            <p:nvPicPr>
              <p:cNvPr id="59" name="Picture 2" descr="http://www.nphase.com/sites/all/themes/nphase/logo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3400" y="1600200"/>
                <a:ext cx="940931" cy="262585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Jasper Wireless Inc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43000" y="2133600"/>
                <a:ext cx="835890" cy="304400"/>
              </a:xfrm>
              <a:prstGeom prst="rect">
                <a:avLst/>
              </a:prstGeom>
              <a:noFill/>
            </p:spPr>
          </p:pic>
          <p:pic>
            <p:nvPicPr>
              <p:cNvPr id="61" name="Picture 6" descr="Orange logo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33400" y="2057400"/>
                <a:ext cx="381000" cy="381001"/>
              </a:xfrm>
              <a:prstGeom prst="rect">
                <a:avLst/>
              </a:prstGeom>
              <a:noFill/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0" y="2514600"/>
              <a:ext cx="244801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365F91"/>
                  </a:solidFill>
                  <a:latin typeface="+mn-lt"/>
                  <a:ea typeface="Tahoma"/>
                  <a:cs typeface="Tahoma"/>
                </a:rPr>
                <a:t>Device Connectivity Platforms</a:t>
              </a:r>
              <a:endParaRPr lang="en-US" sz="2400" b="1" dirty="0">
                <a:effectLst/>
                <a:latin typeface="+mn-lt"/>
                <a:ea typeface="ＭＳ 明朝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86000" y="1517185"/>
            <a:ext cx="2133600" cy="1219200"/>
            <a:chOff x="3733800" y="1295400"/>
            <a:chExt cx="2448014" cy="1419999"/>
          </a:xfrm>
        </p:grpSpPr>
        <p:grpSp>
          <p:nvGrpSpPr>
            <p:cNvPr id="66" name="Group 65"/>
            <p:cNvGrpSpPr/>
            <p:nvPr/>
          </p:nvGrpSpPr>
          <p:grpSpPr>
            <a:xfrm>
              <a:off x="3962400" y="1295400"/>
              <a:ext cx="2057400" cy="1146275"/>
              <a:chOff x="3962400" y="1295400"/>
              <a:chExt cx="2057400" cy="1146275"/>
            </a:xfrm>
          </p:grpSpPr>
          <p:pic>
            <p:nvPicPr>
              <p:cNvPr id="54" name="Picture 53" descr="cloud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1295400"/>
                <a:ext cx="2057400" cy="1146275"/>
              </a:xfrm>
              <a:prstGeom prst="rect">
                <a:avLst/>
              </a:prstGeom>
              <a:effectLst>
                <a:glow rad="114300">
                  <a:schemeClr val="accent2">
                    <a:alpha val="17000"/>
                  </a:schemeClr>
                </a:glow>
              </a:effectLst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4419600" y="1600200"/>
                <a:ext cx="1031417" cy="299987"/>
              </a:xfrm>
              <a:prstGeom prst="rect">
                <a:avLst/>
              </a:prstGeom>
            </p:spPr>
          </p:pic>
          <p:pic>
            <p:nvPicPr>
              <p:cNvPr id="64" name="Picture 10" descr="http://open.sen.se/static/img/layout/logo_black_120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5105400" y="2057400"/>
                <a:ext cx="790660" cy="197665"/>
              </a:xfrm>
              <a:prstGeom prst="rect">
                <a:avLst/>
              </a:prstGeom>
              <a:noFill/>
            </p:spPr>
          </p:pic>
          <p:pic>
            <p:nvPicPr>
              <p:cNvPr id="65" name="Picture 10" descr="EVRYTH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191000" y="1981200"/>
                <a:ext cx="738449" cy="366198"/>
              </a:xfrm>
              <a:prstGeom prst="rect">
                <a:avLst/>
              </a:prstGeom>
              <a:noFill/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3733800" y="2438400"/>
              <a:ext cx="244801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365F91"/>
                  </a:solidFill>
                  <a:latin typeface="+mn-lt"/>
                  <a:ea typeface="Tahoma"/>
                  <a:cs typeface="Tahoma"/>
                </a:rPr>
                <a:t>IoT Data Services</a:t>
              </a:r>
              <a:endParaRPr lang="en-US" sz="2400" b="1" dirty="0">
                <a:effectLst/>
                <a:latin typeface="+mn-lt"/>
                <a:ea typeface="ＭＳ 明朝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33786" y="1440984"/>
            <a:ext cx="2448014" cy="1419999"/>
            <a:chOff x="4714786" y="1066800"/>
            <a:chExt cx="2448014" cy="1419999"/>
          </a:xfrm>
        </p:grpSpPr>
        <p:grpSp>
          <p:nvGrpSpPr>
            <p:cNvPr id="71" name="Group 70"/>
            <p:cNvGrpSpPr/>
            <p:nvPr/>
          </p:nvGrpSpPr>
          <p:grpSpPr>
            <a:xfrm>
              <a:off x="4714786" y="1066800"/>
              <a:ext cx="2448014" cy="1419999"/>
              <a:chOff x="3733800" y="1295400"/>
              <a:chExt cx="2448014" cy="1419999"/>
            </a:xfrm>
          </p:grpSpPr>
          <p:pic>
            <p:nvPicPr>
              <p:cNvPr id="74" name="Picture 73" descr="cloud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1295400"/>
                <a:ext cx="2057400" cy="1146275"/>
              </a:xfrm>
              <a:prstGeom prst="rect">
                <a:avLst/>
              </a:prstGeom>
              <a:effectLst>
                <a:glow rad="114300">
                  <a:schemeClr val="accent2">
                    <a:alpha val="17000"/>
                  </a:schemeClr>
                </a:glow>
              </a:effec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3733800" y="2438400"/>
                <a:ext cx="2448014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365F91"/>
                    </a:solidFill>
                    <a:latin typeface="+mn-lt"/>
                    <a:ea typeface="Tahoma"/>
                    <a:cs typeface="Tahoma"/>
                  </a:rPr>
                  <a:t>Cloud Services</a:t>
                </a:r>
                <a:endParaRPr lang="en-US" sz="2400" b="1" dirty="0">
                  <a:effectLst/>
                  <a:latin typeface="+mn-lt"/>
                  <a:ea typeface="ＭＳ 明朝"/>
                </a:endParaRP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943600" y="1828800"/>
              <a:ext cx="932936" cy="27717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172200" y="1447800"/>
              <a:ext cx="428777" cy="41171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4" cstate="screen"/>
            <a:srcRect/>
            <a:stretch/>
          </p:blipFill>
          <p:spPr>
            <a:xfrm>
              <a:off x="5334000" y="1295400"/>
              <a:ext cx="782561" cy="279680"/>
            </a:xfrm>
            <a:prstGeom prst="rect">
              <a:avLst/>
            </a:prstGeom>
          </p:spPr>
        </p:pic>
        <p:pic>
          <p:nvPicPr>
            <p:cNvPr id="81" name="Picture 32" descr="http://www.commoncrawl.org/wp-content/uploads/2012/01/AWS_LOGO_CMYK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105400" y="1752600"/>
              <a:ext cx="835063" cy="304467"/>
            </a:xfrm>
            <a:prstGeom prst="rect">
              <a:avLst/>
            </a:prstGeom>
            <a:noFill/>
          </p:spPr>
        </p:pic>
        <p:pic>
          <p:nvPicPr>
            <p:cNvPr id="82" name="Picture 28" descr="http://t3.gstatic.com/images?q=tbn:ANd9GcSwnf5RJlUF6J27ZX8s7vQ69zUsJ9AHO2QuznSNRotzR4VTNaMtNQ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791200" y="1524000"/>
              <a:ext cx="320175" cy="320175"/>
            </a:xfrm>
            <a:prstGeom prst="rect">
              <a:avLst/>
            </a:prstGeom>
            <a:noFill/>
          </p:spPr>
        </p:pic>
      </p:grpSp>
      <p:grpSp>
        <p:nvGrpSpPr>
          <p:cNvPr id="96" name="Group 95"/>
          <p:cNvGrpSpPr/>
          <p:nvPr/>
        </p:nvGrpSpPr>
        <p:grpSpPr>
          <a:xfrm>
            <a:off x="-76200" y="3373786"/>
            <a:ext cx="2743200" cy="1648598"/>
            <a:chOff x="152400" y="2819400"/>
            <a:chExt cx="2743200" cy="1648598"/>
          </a:xfrm>
        </p:grpSpPr>
        <p:grpSp>
          <p:nvGrpSpPr>
            <p:cNvPr id="84" name="Group 83"/>
            <p:cNvGrpSpPr/>
            <p:nvPr/>
          </p:nvGrpSpPr>
          <p:grpSpPr>
            <a:xfrm>
              <a:off x="152400" y="2819400"/>
              <a:ext cx="2743200" cy="1648598"/>
              <a:chOff x="0" y="1143001"/>
              <a:chExt cx="2448014" cy="1648598"/>
            </a:xfrm>
          </p:grpSpPr>
          <p:pic>
            <p:nvPicPr>
              <p:cNvPr id="87" name="Picture 86" descr="cloud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143001"/>
                <a:ext cx="2209800" cy="1371600"/>
              </a:xfrm>
              <a:prstGeom prst="rect">
                <a:avLst/>
              </a:prstGeom>
              <a:effectLst>
                <a:glow rad="114300">
                  <a:schemeClr val="accent2">
                    <a:alpha val="17000"/>
                  </a:schemeClr>
                </a:glow>
              </a:effec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0" y="2514600"/>
                <a:ext cx="2448014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365F91"/>
                    </a:solidFill>
                    <a:latin typeface="+mn-lt"/>
                    <a:ea typeface="Tahoma"/>
                    <a:cs typeface="Tahoma"/>
                  </a:rPr>
                  <a:t>Business Applications</a:t>
                </a:r>
                <a:endParaRPr lang="en-US" sz="2400" b="1" dirty="0">
                  <a:effectLst/>
                  <a:latin typeface="+mn-lt"/>
                  <a:ea typeface="ＭＳ 明朝"/>
                </a:endParaRPr>
              </a:p>
            </p:txBody>
          </p:sp>
        </p:grpSp>
        <p:pic>
          <p:nvPicPr>
            <p:cNvPr id="94" name="Picture 24" descr="http://www.awdesigns.com/images/applications/IBM_Maximo_logo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1295400" y="3581400"/>
              <a:ext cx="1244585" cy="441829"/>
            </a:xfrm>
            <a:prstGeom prst="rect">
              <a:avLst/>
            </a:prstGeom>
            <a:noFill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8" cstate="screen"/>
            <a:stretch>
              <a:fillRect/>
            </a:stretch>
          </p:blipFill>
          <p:spPr>
            <a:xfrm>
              <a:off x="782462" y="3934543"/>
              <a:ext cx="1477007" cy="25645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/>
          </p:blipFill>
          <p:spPr>
            <a:xfrm>
              <a:off x="792866" y="3247877"/>
              <a:ext cx="1264534" cy="333523"/>
            </a:xfrm>
            <a:prstGeom prst="rect">
              <a:avLst/>
            </a:prstGeom>
          </p:spPr>
        </p:pic>
        <p:pic>
          <p:nvPicPr>
            <p:cNvPr id="95" name="Picture 26" descr="http://t0.gstatic.com/images?q=tbn:ANd9GcSvwov8cjpyybnLaHnWdT7MXobPzmu0xQhUFwGIhhuIGFMpxpwSrw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588262" y="3581400"/>
              <a:ext cx="630938" cy="312502"/>
            </a:xfrm>
            <a:prstGeom prst="rect">
              <a:avLst/>
            </a:prstGeom>
            <a:noFill/>
          </p:spPr>
        </p:pic>
      </p:grpSp>
      <p:pic>
        <p:nvPicPr>
          <p:cNvPr id="56" name="Picture 55" descr="clou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34" y="1923105"/>
            <a:ext cx="2286000" cy="1295400"/>
          </a:xfrm>
          <a:prstGeom prst="rect">
            <a:avLst/>
          </a:prstGeom>
          <a:effectLst>
            <a:glow rad="114300">
              <a:schemeClr val="accent2">
                <a:alpha val="17000"/>
              </a:schemeClr>
            </a:glo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7210957" y="2187109"/>
            <a:ext cx="679450" cy="336550"/>
          </a:xfrm>
          <a:prstGeom prst="rect">
            <a:avLst/>
          </a:prstGeom>
        </p:spPr>
      </p:pic>
      <p:pic>
        <p:nvPicPr>
          <p:cNvPr id="98" name="Picture 8" descr="http://www.videonewswire.com/obps_images/17610.gif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082" y="2454185"/>
            <a:ext cx="802906" cy="694043"/>
          </a:xfrm>
          <a:prstGeom prst="rect">
            <a:avLst/>
          </a:prstGeom>
          <a:noFill/>
        </p:spPr>
      </p:pic>
      <p:pic>
        <p:nvPicPr>
          <p:cNvPr id="100" name="Picture 8" descr="eurotech logo"/>
          <p:cNvPicPr>
            <a:picLocks noChangeAspect="1" noChangeArrowheads="1"/>
          </p:cNvPicPr>
          <p:nvPr/>
        </p:nvPicPr>
        <p:blipFill>
          <a:blip r:embed="rId23"/>
          <a:srcRect l="31353" t="3839"/>
          <a:stretch>
            <a:fillRect/>
          </a:stretch>
        </p:blipFill>
        <p:spPr bwMode="auto">
          <a:xfrm>
            <a:off x="6951968" y="2891596"/>
            <a:ext cx="868888" cy="348545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6537020" y="3207484"/>
            <a:ext cx="244801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365F91"/>
                </a:solidFill>
                <a:latin typeface="+mn-lt"/>
                <a:ea typeface="Tahoma"/>
                <a:cs typeface="Tahoma"/>
              </a:rPr>
              <a:t>Device Clouds</a:t>
            </a:r>
            <a:endParaRPr lang="en-US" sz="2400" b="1" dirty="0">
              <a:effectLst/>
              <a:latin typeface="+mn-lt"/>
              <a:ea typeface="ＭＳ 明朝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934200" y="3726984"/>
            <a:ext cx="2133600" cy="1258370"/>
            <a:chOff x="6781800" y="4572000"/>
            <a:chExt cx="2133600" cy="1258370"/>
          </a:xfrm>
        </p:grpSpPr>
        <p:grpSp>
          <p:nvGrpSpPr>
            <p:cNvPr id="107" name="Group 106"/>
            <p:cNvGrpSpPr/>
            <p:nvPr/>
          </p:nvGrpSpPr>
          <p:grpSpPr>
            <a:xfrm>
              <a:off x="6781800" y="4572000"/>
              <a:ext cx="2133600" cy="1258370"/>
              <a:chOff x="3733800" y="1295400"/>
              <a:chExt cx="2448014" cy="1465620"/>
            </a:xfrm>
          </p:grpSpPr>
          <p:pic>
            <p:nvPicPr>
              <p:cNvPr id="110" name="Picture 109" descr="cloud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399" y="1295400"/>
                <a:ext cx="2057400" cy="1146275"/>
              </a:xfrm>
              <a:prstGeom prst="rect">
                <a:avLst/>
              </a:prstGeom>
              <a:effectLst>
                <a:glow rad="114300">
                  <a:schemeClr val="accent2">
                    <a:alpha val="17000"/>
                  </a:schemeClr>
                </a:glow>
              </a:effectLst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3733800" y="2438400"/>
                <a:ext cx="2448014" cy="3226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365F91"/>
                    </a:solidFill>
                    <a:latin typeface="+mn-lt"/>
                    <a:ea typeface="Tahoma"/>
                    <a:cs typeface="Tahoma"/>
                  </a:rPr>
                  <a:t>Social Services</a:t>
                </a:r>
                <a:endParaRPr lang="en-US" sz="2400" b="1" dirty="0">
                  <a:effectLst/>
                  <a:latin typeface="+mn-lt"/>
                  <a:ea typeface="ＭＳ 明朝"/>
                </a:endParaRPr>
              </a:p>
            </p:txBody>
          </p:sp>
        </p:grpSp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800600"/>
              <a:ext cx="422807" cy="46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5" cstate="screen"/>
            <a:stretch>
              <a:fillRect/>
            </a:stretch>
          </p:blipFill>
          <p:spPr>
            <a:xfrm>
              <a:off x="7848600" y="4909224"/>
              <a:ext cx="577176" cy="57717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29200"/>
              <a:ext cx="458569" cy="46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up 120"/>
          <p:cNvGrpSpPr/>
          <p:nvPr/>
        </p:nvGrpSpPr>
        <p:grpSpPr>
          <a:xfrm>
            <a:off x="76200" y="5174784"/>
            <a:ext cx="2743200" cy="1496199"/>
            <a:chOff x="76200" y="4876800"/>
            <a:chExt cx="2743200" cy="1496199"/>
          </a:xfrm>
        </p:grpSpPr>
        <p:pic>
          <p:nvPicPr>
            <p:cNvPr id="52" name="Picture 51" descr="cloud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876800"/>
              <a:ext cx="2046720" cy="1222475"/>
            </a:xfrm>
            <a:prstGeom prst="rect">
              <a:avLst/>
            </a:prstGeom>
            <a:effectLst>
              <a:glow rad="114300">
                <a:schemeClr val="accent2">
                  <a:alpha val="17000"/>
                </a:schemeClr>
              </a:glow>
            </a:effectLst>
          </p:spPr>
        </p:pic>
        <p:pic>
          <p:nvPicPr>
            <p:cNvPr id="115" name="Picture 20" descr="http://t1.gstatic.com/images?q=tbn:ANd9GcS3hvWrjki-rt2Y9lQS8HpuOmLAEQfwmd1e5hsDp5yCBMwzzumQ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762000" y="5656937"/>
              <a:ext cx="741905" cy="362863"/>
            </a:xfrm>
            <a:prstGeom prst="rect">
              <a:avLst/>
            </a:prstGeom>
            <a:noFill/>
          </p:spPr>
        </p:pic>
        <p:pic>
          <p:nvPicPr>
            <p:cNvPr id="117" name="Picture 12" descr="http://t1.gstatic.com/images?q=tbn:ANd9GcSXCn0R7lHaTd_tC5tyBfUMIagpBfRrLWBBimSkFcz-wnkGBKRBmw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914400" y="5105400"/>
              <a:ext cx="832103" cy="305030"/>
            </a:xfrm>
            <a:prstGeom prst="rect">
              <a:avLst/>
            </a:prstGeom>
            <a:no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235007" y="5410200"/>
              <a:ext cx="746193" cy="17330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981200" y="5638800"/>
              <a:ext cx="304800" cy="304800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76200" y="6096000"/>
              <a:ext cx="27432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365F91"/>
                  </a:solidFill>
                  <a:latin typeface="+mn-lt"/>
                  <a:ea typeface="Tahoma"/>
                  <a:cs typeface="Tahoma"/>
                </a:rPr>
                <a:t>Industrial Systems</a:t>
              </a:r>
              <a:endParaRPr lang="en-US" sz="2400" b="1" dirty="0">
                <a:effectLst/>
                <a:latin typeface="+mn-lt"/>
                <a:ea typeface="ＭＳ 明朝"/>
              </a:endParaRPr>
            </a:p>
          </p:txBody>
        </p:sp>
      </p:grpSp>
      <p:pic>
        <p:nvPicPr>
          <p:cNvPr id="122" name="Picture 15"/>
          <p:cNvPicPr>
            <a:picLocks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84384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3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724400" y="5936784"/>
            <a:ext cx="533400" cy="543008"/>
          </a:xfrm>
          <a:prstGeom prst="rect">
            <a:avLst/>
          </a:prstGeom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79584"/>
            <a:ext cx="4449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5" name="Picture 124" descr="TW Gear.jpg"/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5FFF3"/>
              </a:clrFrom>
              <a:clrTo>
                <a:srgbClr val="F5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5705515"/>
            <a:ext cx="381000" cy="383669"/>
          </a:xfrm>
          <a:prstGeom prst="rect">
            <a:avLst/>
          </a:prstGeom>
        </p:spPr>
      </p:pic>
      <p:pic>
        <p:nvPicPr>
          <p:cNvPr id="126" name="Picture 125" descr="truck.png"/>
          <p:cNvPicPr>
            <a:picLocks noChangeAspect="1"/>
          </p:cNvPicPr>
          <p:nvPr/>
        </p:nvPicPr>
        <p:blipFill>
          <a:blip r:embed="rId36">
            <a:duotone>
              <a:srgbClr val="4F81BD">
                <a:shade val="45000"/>
                <a:satMod val="135000"/>
              </a:srgb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555784"/>
            <a:ext cx="914400" cy="51605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8">
            <a:duotone>
              <a:srgbClr val="007BB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3507">
            <a:off x="3490153" y="5323079"/>
            <a:ext cx="403489" cy="392210"/>
          </a:xfrm>
          <a:prstGeom prst="rect">
            <a:avLst/>
          </a:prstGeom>
        </p:spPr>
      </p:pic>
      <p:pic>
        <p:nvPicPr>
          <p:cNvPr id="128" name="Picture 127" descr="TW Gear.jpg"/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5FFF3"/>
              </a:clrFrom>
              <a:clrTo>
                <a:srgbClr val="F5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5250984"/>
            <a:ext cx="381000" cy="38366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0" cstate="email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380" y="5936784"/>
            <a:ext cx="522820" cy="50881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1" cstate="email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5959163"/>
            <a:ext cx="381000" cy="358621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8">
            <a:duotone>
              <a:srgbClr val="007BBE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59217">
            <a:off x="4317170" y="5531531"/>
            <a:ext cx="403489" cy="392210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>
          <a:xfrm>
            <a:off x="2514600" y="65463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365F91"/>
                </a:solidFill>
                <a:latin typeface="+mn-lt"/>
                <a:ea typeface="Tahoma"/>
                <a:cs typeface="Tahoma"/>
              </a:rPr>
              <a:t>Sensor, Devices, Gateways, Equipment, Mobile Assets</a:t>
            </a:r>
            <a:endParaRPr lang="en-US" sz="1200" b="1" dirty="0">
              <a:latin typeface="+mn-lt"/>
              <a:ea typeface="ＭＳ 明朝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6553200" y="5098584"/>
            <a:ext cx="2362200" cy="1648599"/>
            <a:chOff x="6805812" y="4648200"/>
            <a:chExt cx="2362200" cy="1648599"/>
          </a:xfrm>
        </p:grpSpPr>
        <p:grpSp>
          <p:nvGrpSpPr>
            <p:cNvPr id="142" name="Group 141"/>
            <p:cNvGrpSpPr/>
            <p:nvPr/>
          </p:nvGrpSpPr>
          <p:grpSpPr>
            <a:xfrm>
              <a:off x="7086600" y="4648200"/>
              <a:ext cx="1631156" cy="1414463"/>
              <a:chOff x="6946107" y="4876800"/>
              <a:chExt cx="1631156" cy="1414463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7162800" y="4876800"/>
                <a:ext cx="1414463" cy="1414463"/>
              </a:xfrm>
              <a:prstGeom prst="ellipse">
                <a:avLst/>
              </a:prstGeom>
              <a:solidFill>
                <a:schemeClr val="accent5">
                  <a:lumMod val="75000"/>
                  <a:alpha val="2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2915"/>
                <a:endParaRPr lang="en-US"/>
              </a:p>
            </p:txBody>
          </p:sp>
          <p:pic>
            <p:nvPicPr>
              <p:cNvPr id="133" name="Picture 132" descr="people.png"/>
              <p:cNvPicPr>
                <a:picLocks noChangeAspect="1"/>
              </p:cNvPicPr>
              <p:nvPr/>
            </p:nvPicPr>
            <p:blipFill>
              <a:blip r:embed="rId42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107" y="5288755"/>
                <a:ext cx="1135133" cy="695325"/>
              </a:xfrm>
              <a:prstGeom prst="rect">
                <a:avLst/>
              </a:prstGeom>
            </p:spPr>
          </p:pic>
          <p:grpSp>
            <p:nvGrpSpPr>
              <p:cNvPr id="134" name="Group 133"/>
              <p:cNvGrpSpPr/>
              <p:nvPr/>
            </p:nvGrpSpPr>
            <p:grpSpPr>
              <a:xfrm>
                <a:off x="7589044" y="5162550"/>
                <a:ext cx="964406" cy="982266"/>
                <a:chOff x="2692400" y="2514600"/>
                <a:chExt cx="1625600" cy="1625600"/>
              </a:xfrm>
            </p:grpSpPr>
            <p:pic>
              <p:nvPicPr>
                <p:cNvPr id="135" name="Picture 134" descr="Television-Alt.png"/>
                <p:cNvPicPr>
                  <a:picLocks noChangeAspect="1"/>
                </p:cNvPicPr>
                <p:nvPr/>
              </p:nvPicPr>
              <p:blipFill>
                <a:blip r:embed="rId44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400" y="2514600"/>
                  <a:ext cx="1625600" cy="1625600"/>
                </a:xfrm>
                <a:prstGeom prst="rect">
                  <a:avLst/>
                </a:prstGeom>
              </p:spPr>
            </p:pic>
            <p:sp>
              <p:nvSpPr>
                <p:cNvPr id="136" name="Rectangle 135"/>
                <p:cNvSpPr/>
                <p:nvPr/>
              </p:nvSpPr>
              <p:spPr bwMode="auto">
                <a:xfrm>
                  <a:off x="2997200" y="2971800"/>
                  <a:ext cx="960120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42915"/>
                  <a:endParaRPr lang="en-US"/>
                </a:p>
              </p:txBody>
            </p:sp>
            <p:grpSp>
              <p:nvGrpSpPr>
                <p:cNvPr id="137" name="Group 136"/>
                <p:cNvGrpSpPr/>
                <p:nvPr/>
              </p:nvGrpSpPr>
              <p:grpSpPr>
                <a:xfrm>
                  <a:off x="3721467" y="3276600"/>
                  <a:ext cx="504384" cy="683039"/>
                  <a:chOff x="5724796" y="3749842"/>
                  <a:chExt cx="596900" cy="766432"/>
                </a:xfrm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5724796" y="3749842"/>
                    <a:ext cx="596900" cy="766432"/>
                    <a:chOff x="5724796" y="3749842"/>
                    <a:chExt cx="596900" cy="766432"/>
                  </a:xfrm>
                </p:grpSpPr>
                <p:sp>
                  <p:nvSpPr>
                    <p:cNvPr id="140" name="Rounded Rectangle 139"/>
                    <p:cNvSpPr/>
                    <p:nvPr/>
                  </p:nvSpPr>
                  <p:spPr>
                    <a:xfrm>
                      <a:off x="5724796" y="3749842"/>
                      <a:ext cx="596900" cy="766432"/>
                    </a:xfrm>
                    <a:prstGeom prst="roundRect">
                      <a:avLst>
                        <a:gd name="adj" fmla="val 3369"/>
                      </a:avLst>
                    </a:prstGeom>
                    <a:solidFill>
                      <a:sysClr val="window" lastClr="FFFFFF"/>
                    </a:solidFill>
                    <a:ln w="50800" cap="flat" cmpd="sng" algn="ctr">
                      <a:solidFill>
                        <a:srgbClr val="39639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defTabSz="6429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300" kern="0">
                        <a:solidFill>
                          <a:sysClr val="window" lastClr="FFFFFF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5724796" y="4414737"/>
                      <a:ext cx="596900" cy="96373"/>
                    </a:xfrm>
                    <a:prstGeom prst="rect">
                      <a:avLst/>
                    </a:prstGeom>
                    <a:solidFill>
                      <a:srgbClr val="39639D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defTabSz="6429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300" kern="0">
                        <a:solidFill>
                          <a:sysClr val="window" lastClr="FFFFFF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  <p:sp>
                <p:nvSpPr>
                  <p:cNvPr id="139" name="Oval 138"/>
                  <p:cNvSpPr/>
                  <p:nvPr/>
                </p:nvSpPr>
                <p:spPr>
                  <a:xfrm>
                    <a:off x="5994141" y="4438461"/>
                    <a:ext cx="63500" cy="64924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4291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00" kern="0">
                      <a:solidFill>
                        <a:sysClr val="window" lastClr="FFFFFF"/>
                      </a:solidFill>
                      <a:latin typeface="Helvetica"/>
                      <a:ea typeface="+mn-ea"/>
                      <a:cs typeface="Helvetica"/>
                    </a:endParaRPr>
                  </a:p>
                </p:txBody>
              </p:sp>
            </p:grpSp>
          </p:grpSp>
        </p:grpSp>
        <p:sp>
          <p:nvSpPr>
            <p:cNvPr id="144" name="Rectangle 143"/>
            <p:cNvSpPr/>
            <p:nvPr/>
          </p:nvSpPr>
          <p:spPr>
            <a:xfrm>
              <a:off x="6805812" y="6019800"/>
              <a:ext cx="2362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365F91"/>
                  </a:solidFill>
                  <a:latin typeface="+mn-lt"/>
                  <a:ea typeface="Tahoma"/>
                  <a:cs typeface="Tahoma"/>
                </a:rPr>
                <a:t>Human Interface</a:t>
              </a:r>
              <a:endParaRPr lang="en-US" sz="1200" b="1" dirty="0">
                <a:latin typeface="+mn-lt"/>
                <a:ea typeface="ＭＳ 明朝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52912"/>
            <a:ext cx="8643938" cy="762000"/>
          </a:xfrm>
        </p:spPr>
        <p:txBody>
          <a:bodyPr/>
          <a:lstStyle/>
          <a:p>
            <a:r>
              <a:rPr lang="en-US" sz="4800" dirty="0" err="1"/>
              <a:t>Vielen</a:t>
            </a:r>
            <a:r>
              <a:rPr lang="en-US" sz="4800" dirty="0"/>
              <a:t> Dank </a:t>
            </a:r>
            <a:r>
              <a:rPr lang="en-US" sz="4800" dirty="0" err="1"/>
              <a:t>für</a:t>
            </a:r>
            <a:r>
              <a:rPr lang="en-US" sz="4800" dirty="0"/>
              <a:t> </a:t>
            </a:r>
            <a:r>
              <a:rPr lang="en-US" sz="4800" dirty="0" err="1"/>
              <a:t>Ihre</a:t>
            </a:r>
            <a:r>
              <a:rPr lang="en-US" sz="4800" dirty="0"/>
              <a:t> </a:t>
            </a:r>
            <a:r>
              <a:rPr lang="en-US" sz="4800" dirty="0" err="1"/>
              <a:t>Zeit</a:t>
            </a:r>
            <a:r>
              <a:rPr lang="en-US" sz="4800" dirty="0"/>
              <a:t> und </a:t>
            </a:r>
            <a:r>
              <a:rPr lang="en-US" sz="4800" dirty="0" err="1"/>
              <a:t>Aufmerksamkeit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229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1546225"/>
            <a:ext cx="77724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600" b="1" kern="1200" cap="all">
                <a:solidFill>
                  <a:schemeClr val="accent1"/>
                </a:solidFill>
                <a:latin typeface="Helvetica Neue"/>
                <a:ea typeface="+mj-ea"/>
                <a:cs typeface="Helvetica Neue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ctr"/>
            <a:r>
              <a:rPr lang="en-US" dirty="0" smtClean="0">
                <a:solidFill>
                  <a:srgbClr val="414141"/>
                </a:solidFill>
                <a:latin typeface="GE Inspira" pitchFamily="34" charset="0"/>
              </a:rPr>
              <a:t>The 1</a:t>
            </a:r>
            <a:r>
              <a:rPr lang="en-US" baseline="30000" dirty="0" smtClean="0">
                <a:solidFill>
                  <a:srgbClr val="414141"/>
                </a:solidFill>
                <a:latin typeface="GE Inspira" pitchFamily="34" charset="0"/>
              </a:rPr>
              <a:t>st</a:t>
            </a:r>
            <a:r>
              <a:rPr lang="en-US" dirty="0" smtClean="0">
                <a:solidFill>
                  <a:srgbClr val="414141"/>
                </a:solidFill>
                <a:latin typeface="GE Inspira" pitchFamily="34" charset="0"/>
              </a:rPr>
              <a:t> Application Platform for the Connected World</a:t>
            </a:r>
            <a:endParaRPr lang="en-US" dirty="0">
              <a:solidFill>
                <a:srgbClr val="414141"/>
              </a:solidFill>
              <a:latin typeface="GE Inspi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4825"/>
            <a:ext cx="6084465" cy="1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7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2600" y="41154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GE Inspira"/>
                <a:cs typeface="GE Inspira"/>
              </a:rPr>
              <a:t>Founded 2009, Successful Software Entrepreneurs</a:t>
            </a:r>
          </a:p>
          <a:p>
            <a:pPr algn="l"/>
            <a:endParaRPr lang="en-US" sz="2400" dirty="0" smtClean="0">
              <a:latin typeface="GE Inspira"/>
              <a:cs typeface="GE Inspira"/>
            </a:endParaRPr>
          </a:p>
          <a:p>
            <a:pPr algn="l"/>
            <a:r>
              <a:rPr lang="en-US" sz="2400" dirty="0" smtClean="0">
                <a:latin typeface="GE Inspira"/>
                <a:cs typeface="GE Inspira"/>
              </a:rPr>
              <a:t>Venture Backed (SFE)</a:t>
            </a:r>
          </a:p>
          <a:p>
            <a:pPr algn="l"/>
            <a:endParaRPr lang="en-US" sz="2400" dirty="0">
              <a:latin typeface="GE Inspira"/>
              <a:cs typeface="GE Inspira"/>
            </a:endParaRPr>
          </a:p>
          <a:p>
            <a:pPr lvl="0" algn="l"/>
            <a:r>
              <a:rPr lang="en-US" sz="2400" dirty="0" smtClean="0">
                <a:latin typeface="GE Inspira"/>
                <a:cs typeface="GE Inspira"/>
              </a:rPr>
              <a:t>Disruptive, Successful &amp; Growing Rapidly</a:t>
            </a:r>
          </a:p>
          <a:p>
            <a:pPr lvl="0" algn="l"/>
            <a:endParaRPr lang="en-US" sz="2400" dirty="0">
              <a:latin typeface="GE Inspira"/>
              <a:cs typeface="GE Inspira"/>
            </a:endParaRPr>
          </a:p>
          <a:p>
            <a:pPr lvl="0" algn="l"/>
            <a:r>
              <a:rPr lang="en-US" sz="2400" dirty="0" smtClean="0">
                <a:latin typeface="GE Inspira"/>
                <a:cs typeface="GE Inspira"/>
              </a:rPr>
              <a:t>Recognized Leader</a:t>
            </a:r>
            <a:endParaRPr lang="en-US" sz="2400" dirty="0">
              <a:latin typeface="GE Inspira"/>
              <a:cs typeface="GE Inspira"/>
            </a:endParaRPr>
          </a:p>
          <a:p>
            <a:pPr algn="l"/>
            <a:endParaRPr lang="en-US" sz="2400" dirty="0" smtClean="0">
              <a:latin typeface="GE Inspira"/>
              <a:cs typeface="GE Inspira"/>
            </a:endParaRPr>
          </a:p>
          <a:p>
            <a:pPr algn="l"/>
            <a:endParaRPr lang="en-US" sz="2400" dirty="0">
              <a:latin typeface="GE Inspira"/>
              <a:cs typeface="GE Inspira"/>
            </a:endParaRPr>
          </a:p>
          <a:p>
            <a:pPr algn="l"/>
            <a:endParaRPr lang="en-US" sz="2400" dirty="0" smtClean="0">
              <a:latin typeface="GE Inspira"/>
              <a:cs typeface="GE Inspira"/>
            </a:endParaRPr>
          </a:p>
          <a:p>
            <a:pPr algn="l"/>
            <a:endParaRPr lang="en-US" sz="2400" dirty="0" smtClean="0">
              <a:latin typeface="GE Inspira"/>
              <a:cs typeface="GE Inspir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6400" y="3397329"/>
            <a:ext cx="7543800" cy="1972395"/>
            <a:chOff x="1143000" y="5494793"/>
            <a:chExt cx="7543800" cy="1972395"/>
          </a:xfrm>
        </p:grpSpPr>
        <p:grpSp>
          <p:nvGrpSpPr>
            <p:cNvPr id="22" name="Group 21"/>
            <p:cNvGrpSpPr/>
            <p:nvPr/>
          </p:nvGrpSpPr>
          <p:grpSpPr>
            <a:xfrm>
              <a:off x="1752600" y="5494793"/>
              <a:ext cx="6934200" cy="1892142"/>
              <a:chOff x="1752600" y="5494793"/>
              <a:chExt cx="6934200" cy="189214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752600" y="5494793"/>
                <a:ext cx="5714663" cy="793671"/>
                <a:chOff x="1752600" y="5494793"/>
                <a:chExt cx="5714663" cy="793671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1752600" y="5570993"/>
                  <a:ext cx="1676400" cy="61468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frost_award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000" y="5494793"/>
                  <a:ext cx="838200" cy="793671"/>
                </a:xfrm>
                <a:prstGeom prst="rect">
                  <a:avLst/>
                </a:prstGeom>
              </p:spPr>
            </p:pic>
            <p:pic>
              <p:nvPicPr>
                <p:cNvPr id="19" name="Picture 18" descr="12_VCA_logo.jpg.jpe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00" y="5647193"/>
                  <a:ext cx="1752263" cy="4577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 descr="hr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6596722"/>
                <a:ext cx="2819400" cy="790213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1143000" y="6636191"/>
              <a:ext cx="4800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eaLnBrk="0" hangingPunct="0"/>
              <a:r>
                <a:rPr lang="en-US" sz="1600" i="1" kern="0" dirty="0">
                  <a:latin typeface="GE Inspira"/>
                  <a:ea typeface="ヒラギノ角ゴ ProN W3"/>
                  <a:cs typeface="GE Inspira"/>
                </a:rPr>
                <a:t>“ThingWorx is re-defining the concept of </a:t>
              </a:r>
              <a:endParaRPr lang="en-US" sz="1600" i="1" kern="0" dirty="0" smtClean="0">
                <a:latin typeface="GE Inspira"/>
                <a:ea typeface="ヒラギノ角ゴ ProN W3"/>
                <a:cs typeface="GE Inspira"/>
              </a:endParaRPr>
            </a:p>
            <a:p>
              <a:pPr lvl="0" algn="l" eaLnBrk="0" hangingPunct="0"/>
              <a:r>
                <a:rPr lang="en-US" sz="1600" i="1" kern="0" dirty="0" smtClean="0">
                  <a:latin typeface="GE Inspira"/>
                  <a:ea typeface="ヒラギノ角ゴ ProN W3"/>
                  <a:cs typeface="GE Inspira"/>
                </a:rPr>
                <a:t>connected </a:t>
              </a:r>
              <a:r>
                <a:rPr lang="en-US" sz="1600" i="1" kern="0" dirty="0">
                  <a:latin typeface="GE Inspira"/>
                  <a:ea typeface="ヒラギノ角ゴ ProN W3"/>
                  <a:cs typeface="GE Inspira"/>
                </a:rPr>
                <a:t>platforms and creating a new market meta-category”</a:t>
              </a:r>
            </a:p>
          </p:txBody>
        </p:sp>
      </p:grpSp>
      <p:pic>
        <p:nvPicPr>
          <p:cNvPr id="27" name="Picture 26" descr="thingwor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28669" y="2748131"/>
            <a:ext cx="6086136" cy="1371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2600" y="2362200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endParaRPr lang="en-US" sz="2400" dirty="0">
              <a:latin typeface="GE Inspira"/>
              <a:cs typeface="GE Inspir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5638800"/>
            <a:ext cx="7086600" cy="835537"/>
            <a:chOff x="1752600" y="5638800"/>
            <a:chExt cx="7086600" cy="8355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638800"/>
              <a:ext cx="1496009" cy="83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76600" y="5715000"/>
              <a:ext cx="556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smtClean="0"/>
                <a:t>2013 Winner: </a:t>
              </a:r>
            </a:p>
            <a:p>
              <a:r>
                <a:rPr lang="en-US" sz="1800" b="1" dirty="0" smtClean="0"/>
                <a:t> Best Platform </a:t>
              </a:r>
              <a:r>
                <a:rPr lang="en-US" sz="1800" b="1" dirty="0"/>
                <a:t>for Enabling Third Party </a:t>
              </a:r>
              <a:r>
                <a:rPr lang="en-US" sz="1800" b="1" dirty="0" smtClean="0"/>
                <a:t>Developers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875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7248"/>
            <a:ext cx="8643938" cy="762000"/>
          </a:xfrm>
        </p:spPr>
        <p:txBody>
          <a:bodyPr/>
          <a:lstStyle/>
          <a:p>
            <a:r>
              <a:rPr lang="en-US" sz="4000" dirty="0" smtClean="0"/>
              <a:t>Some Misguided Thinking About Mass Adoption of M2M/</a:t>
            </a:r>
            <a:r>
              <a:rPr lang="en-US" sz="4000" dirty="0" err="1" smtClean="0"/>
              <a:t>IoT</a:t>
            </a:r>
            <a:endParaRPr lang="en-US" sz="4000" dirty="0"/>
          </a:p>
        </p:txBody>
      </p:sp>
      <p:pic>
        <p:nvPicPr>
          <p:cNvPr id="4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2547">
            <a:off x="1056601" y="5572880"/>
            <a:ext cx="260775" cy="2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279">
            <a:off x="2637738" y="5570158"/>
            <a:ext cx="260775" cy="2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145">
            <a:off x="1807158" y="5571643"/>
            <a:ext cx="260775" cy="2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27019" y="5905612"/>
            <a:ext cx="429176" cy="451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</a:blip>
          <a:srcRect b="15090"/>
          <a:stretch/>
        </p:blipFill>
        <p:spPr>
          <a:xfrm>
            <a:off x="2374459" y="5794686"/>
            <a:ext cx="716537" cy="639920"/>
          </a:xfrm>
          <a:prstGeom prst="rect">
            <a:avLst/>
          </a:prstGeom>
        </p:spPr>
      </p:pic>
      <p:pic>
        <p:nvPicPr>
          <p:cNvPr id="9" name="Picture 8" descr="Black-Tap-Water-128.png"/>
          <p:cNvPicPr>
            <a:picLocks noChangeAspect="1"/>
          </p:cNvPicPr>
          <p:nvPr/>
        </p:nvPicPr>
        <p:blipFill>
          <a:blip r:embed="rId5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6668" y="5859397"/>
            <a:ext cx="614864" cy="646714"/>
          </a:xfrm>
          <a:prstGeom prst="rect">
            <a:avLst/>
          </a:prstGeom>
        </p:spPr>
      </p:pic>
      <p:pic>
        <p:nvPicPr>
          <p:cNvPr id="10" name="Picture 9" descr="firewall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0" y="5479247"/>
            <a:ext cx="400878" cy="298335"/>
          </a:xfrm>
          <a:prstGeom prst="rect">
            <a:avLst/>
          </a:prstGeom>
        </p:spPr>
      </p:pic>
      <p:pic>
        <p:nvPicPr>
          <p:cNvPr id="12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82">
            <a:off x="3443481" y="5621718"/>
            <a:ext cx="261491" cy="2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080157" y="5677740"/>
            <a:ext cx="348109" cy="116661"/>
            <a:chOff x="-1175744" y="2619616"/>
            <a:chExt cx="965336" cy="2940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 b="69543"/>
            <a:stretch/>
          </p:blipFill>
          <p:spPr>
            <a:xfrm>
              <a:off x="-1175744" y="2619616"/>
              <a:ext cx="965336" cy="294013"/>
            </a:xfrm>
            <a:prstGeom prst="rect">
              <a:avLst/>
            </a:prstGeom>
          </p:spPr>
        </p:pic>
        <p:pic>
          <p:nvPicPr>
            <p:cNvPr id="15" name="Picture 14" descr="TW Gear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558864" y="2702821"/>
              <a:ext cx="172910" cy="16842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050048" y="5930403"/>
            <a:ext cx="435878" cy="468824"/>
          </a:xfrm>
          <a:prstGeom prst="rect">
            <a:avLst/>
          </a:prstGeom>
        </p:spPr>
      </p:pic>
      <p:pic>
        <p:nvPicPr>
          <p:cNvPr id="17" name="Picture 16" descr="mri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0" y="5834628"/>
            <a:ext cx="751704" cy="6546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rot="6293725">
            <a:off x="3416289" y="5951709"/>
            <a:ext cx="590232" cy="548756"/>
          </a:xfrm>
          <a:prstGeom prst="rect">
            <a:avLst/>
          </a:prstGeom>
        </p:spPr>
      </p:pic>
      <p:pic>
        <p:nvPicPr>
          <p:cNvPr id="21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1767">
            <a:off x="6011035" y="5565440"/>
            <a:ext cx="261662" cy="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irewall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32" y="5319352"/>
            <a:ext cx="401139" cy="321490"/>
          </a:xfrm>
          <a:prstGeom prst="rect">
            <a:avLst/>
          </a:prstGeom>
        </p:spPr>
      </p:pic>
      <p:pic>
        <p:nvPicPr>
          <p:cNvPr id="23" name="Picture 2" descr="\\psf\Home\Desktop\Graphics Tank\Building Icons_v1b-15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64967">
            <a:off x="7715307" y="5624083"/>
            <a:ext cx="261662" cy="2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truck.png"/>
          <p:cNvPicPr>
            <a:picLocks noChangeAspect="1"/>
          </p:cNvPicPr>
          <p:nvPr/>
        </p:nvPicPr>
        <p:blipFill>
          <a:blip r:embed="rId15">
            <a:duotone>
              <a:srgbClr val="4F81BD">
                <a:shade val="45000"/>
                <a:satMod val="135000"/>
              </a:srgb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01" y="5944932"/>
            <a:ext cx="827975" cy="5242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72508" y="5849412"/>
            <a:ext cx="468346" cy="542489"/>
          </a:xfrm>
          <a:prstGeom prst="rect">
            <a:avLst/>
          </a:prstGeom>
        </p:spPr>
      </p:pic>
      <p:pic>
        <p:nvPicPr>
          <p:cNvPr id="27" name="Picture 26" descr="factory.png"/>
          <p:cNvPicPr>
            <a:picLocks noChangeAspect="1"/>
          </p:cNvPicPr>
          <p:nvPr/>
        </p:nvPicPr>
        <p:blipFill>
          <a:blip r:embed="rId18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31" y="5684405"/>
            <a:ext cx="672839" cy="708130"/>
          </a:xfrm>
          <a:prstGeom prst="rect">
            <a:avLst/>
          </a:prstGeom>
        </p:spPr>
      </p:pic>
      <p:pic>
        <p:nvPicPr>
          <p:cNvPr id="28" name="Picture 27" descr="Clou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58" y="2653077"/>
            <a:ext cx="3201494" cy="20583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561765" y="1385199"/>
            <a:ext cx="352227" cy="519028"/>
            <a:chOff x="3459242" y="3163238"/>
            <a:chExt cx="519453" cy="687053"/>
          </a:xfrm>
        </p:grpSpPr>
        <p:sp>
          <p:nvSpPr>
            <p:cNvPr id="30" name="Can 29"/>
            <p:cNvSpPr/>
            <p:nvPr/>
          </p:nvSpPr>
          <p:spPr>
            <a:xfrm>
              <a:off x="3466259" y="3617690"/>
              <a:ext cx="506086" cy="232601"/>
            </a:xfrm>
            <a:prstGeom prst="can">
              <a:avLst>
                <a:gd name="adj" fmla="val 5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491718" y="3732567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460841" y="3590803"/>
              <a:ext cx="517854" cy="14630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59242" y="3163238"/>
              <a:ext cx="519453" cy="512117"/>
              <a:chOff x="3459242" y="3163238"/>
              <a:chExt cx="519453" cy="512117"/>
            </a:xfrm>
          </p:grpSpPr>
          <p:sp>
            <p:nvSpPr>
              <p:cNvPr id="35" name="Can 34"/>
              <p:cNvSpPr/>
              <p:nvPr/>
            </p:nvSpPr>
            <p:spPr>
              <a:xfrm>
                <a:off x="3466259" y="3442754"/>
                <a:ext cx="506086" cy="232601"/>
              </a:xfrm>
              <a:prstGeom prst="can">
                <a:avLst>
                  <a:gd name="adj" fmla="val 50000"/>
                </a:avLst>
              </a:prstGeom>
              <a:solidFill>
                <a:srgbClr val="1F497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60841" y="3419228"/>
                <a:ext cx="517854" cy="14630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459242" y="3163238"/>
                <a:ext cx="519218" cy="346767"/>
                <a:chOff x="3459242" y="3163238"/>
                <a:chExt cx="519218" cy="346767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459242" y="3163238"/>
                  <a:ext cx="519218" cy="346767"/>
                  <a:chOff x="3459242" y="3163238"/>
                  <a:chExt cx="519218" cy="346767"/>
                </a:xfrm>
              </p:grpSpPr>
              <p:sp>
                <p:nvSpPr>
                  <p:cNvPr id="40" name="Can 39"/>
                  <p:cNvSpPr/>
                  <p:nvPr/>
                </p:nvSpPr>
                <p:spPr>
                  <a:xfrm>
                    <a:off x="3466259" y="3277404"/>
                    <a:ext cx="506086" cy="2326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1F497D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3459242" y="3163238"/>
                    <a:ext cx="519218" cy="235077"/>
                    <a:chOff x="3459242" y="3163238"/>
                    <a:chExt cx="519218" cy="235077"/>
                  </a:xfrm>
                </p:grpSpPr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3460606" y="3252011"/>
                      <a:ext cx="517854" cy="14630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459242" y="3163238"/>
                      <a:ext cx="516043" cy="170500"/>
                    </a:xfrm>
                    <a:prstGeom prst="ellipse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</p:grpSp>
            <p:sp>
              <p:nvSpPr>
                <p:cNvPr id="39" name="Oval 38"/>
                <p:cNvSpPr/>
                <p:nvPr/>
              </p:nvSpPr>
              <p:spPr>
                <a:xfrm>
                  <a:off x="3491718" y="3398315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</p:grpSp>
        <p:sp>
          <p:nvSpPr>
            <p:cNvPr id="34" name="Oval 33"/>
            <p:cNvSpPr/>
            <p:nvPr/>
          </p:nvSpPr>
          <p:spPr>
            <a:xfrm>
              <a:off x="3491718" y="3561001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10955" y="1578315"/>
            <a:ext cx="352227" cy="519028"/>
            <a:chOff x="3459242" y="3163238"/>
            <a:chExt cx="519453" cy="687053"/>
          </a:xfrm>
        </p:grpSpPr>
        <p:sp>
          <p:nvSpPr>
            <p:cNvPr id="60" name="Can 59"/>
            <p:cNvSpPr/>
            <p:nvPr/>
          </p:nvSpPr>
          <p:spPr>
            <a:xfrm>
              <a:off x="3466259" y="3617690"/>
              <a:ext cx="506086" cy="232601"/>
            </a:xfrm>
            <a:prstGeom prst="can">
              <a:avLst>
                <a:gd name="adj" fmla="val 5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491718" y="3732567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460841" y="3590803"/>
              <a:ext cx="517854" cy="14630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459242" y="3163238"/>
              <a:ext cx="519453" cy="512117"/>
              <a:chOff x="3459242" y="3163238"/>
              <a:chExt cx="519453" cy="512117"/>
            </a:xfrm>
          </p:grpSpPr>
          <p:sp>
            <p:nvSpPr>
              <p:cNvPr id="65" name="Can 64"/>
              <p:cNvSpPr/>
              <p:nvPr/>
            </p:nvSpPr>
            <p:spPr>
              <a:xfrm>
                <a:off x="3466259" y="3442754"/>
                <a:ext cx="506086" cy="232601"/>
              </a:xfrm>
              <a:prstGeom prst="can">
                <a:avLst>
                  <a:gd name="adj" fmla="val 50000"/>
                </a:avLst>
              </a:prstGeom>
              <a:solidFill>
                <a:srgbClr val="1F497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460841" y="3419228"/>
                <a:ext cx="517854" cy="14630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459242" y="3163238"/>
                <a:ext cx="519218" cy="346767"/>
                <a:chOff x="3459242" y="3163238"/>
                <a:chExt cx="519218" cy="346767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3459242" y="3163238"/>
                  <a:ext cx="519218" cy="346767"/>
                  <a:chOff x="3459242" y="3163238"/>
                  <a:chExt cx="519218" cy="346767"/>
                </a:xfrm>
              </p:grpSpPr>
              <p:sp>
                <p:nvSpPr>
                  <p:cNvPr id="70" name="Can 69"/>
                  <p:cNvSpPr/>
                  <p:nvPr/>
                </p:nvSpPr>
                <p:spPr>
                  <a:xfrm>
                    <a:off x="3466259" y="3277404"/>
                    <a:ext cx="506086" cy="2326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1F497D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459242" y="3163238"/>
                    <a:ext cx="519218" cy="235077"/>
                    <a:chOff x="3459242" y="3163238"/>
                    <a:chExt cx="519218" cy="235077"/>
                  </a:xfrm>
                </p:grpSpPr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3460606" y="3252011"/>
                      <a:ext cx="517854" cy="14630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459242" y="3163238"/>
                      <a:ext cx="516043" cy="170500"/>
                    </a:xfrm>
                    <a:prstGeom prst="ellipse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</p:grpSp>
            <p:sp>
              <p:nvSpPr>
                <p:cNvPr id="69" name="Oval 68"/>
                <p:cNvSpPr/>
                <p:nvPr/>
              </p:nvSpPr>
              <p:spPr>
                <a:xfrm>
                  <a:off x="3491718" y="3398315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</p:grpSp>
        <p:sp>
          <p:nvSpPr>
            <p:cNvPr id="64" name="Oval 63"/>
            <p:cNvSpPr/>
            <p:nvPr/>
          </p:nvSpPr>
          <p:spPr>
            <a:xfrm>
              <a:off x="3491718" y="3561001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863355" y="1730715"/>
            <a:ext cx="352227" cy="519028"/>
            <a:chOff x="3459242" y="3163238"/>
            <a:chExt cx="519453" cy="687053"/>
          </a:xfrm>
        </p:grpSpPr>
        <p:sp>
          <p:nvSpPr>
            <p:cNvPr id="90" name="Can 89"/>
            <p:cNvSpPr/>
            <p:nvPr/>
          </p:nvSpPr>
          <p:spPr>
            <a:xfrm>
              <a:off x="3466259" y="3617690"/>
              <a:ext cx="506086" cy="232601"/>
            </a:xfrm>
            <a:prstGeom prst="can">
              <a:avLst>
                <a:gd name="adj" fmla="val 5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491718" y="3732567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460841" y="3590803"/>
              <a:ext cx="517854" cy="14630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459242" y="3163238"/>
              <a:ext cx="519453" cy="512117"/>
              <a:chOff x="3459242" y="3163238"/>
              <a:chExt cx="519453" cy="512117"/>
            </a:xfrm>
          </p:grpSpPr>
          <p:sp>
            <p:nvSpPr>
              <p:cNvPr id="95" name="Can 94"/>
              <p:cNvSpPr/>
              <p:nvPr/>
            </p:nvSpPr>
            <p:spPr>
              <a:xfrm>
                <a:off x="3466259" y="3442754"/>
                <a:ext cx="506086" cy="232601"/>
              </a:xfrm>
              <a:prstGeom prst="can">
                <a:avLst>
                  <a:gd name="adj" fmla="val 50000"/>
                </a:avLst>
              </a:prstGeom>
              <a:solidFill>
                <a:srgbClr val="1F497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460841" y="3419228"/>
                <a:ext cx="517854" cy="14630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3459242" y="3163238"/>
                <a:ext cx="519218" cy="346767"/>
                <a:chOff x="3459242" y="3163238"/>
                <a:chExt cx="519218" cy="346767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3459242" y="3163238"/>
                  <a:ext cx="519218" cy="346767"/>
                  <a:chOff x="3459242" y="3163238"/>
                  <a:chExt cx="519218" cy="346767"/>
                </a:xfrm>
              </p:grpSpPr>
              <p:sp>
                <p:nvSpPr>
                  <p:cNvPr id="100" name="Can 99"/>
                  <p:cNvSpPr/>
                  <p:nvPr/>
                </p:nvSpPr>
                <p:spPr>
                  <a:xfrm>
                    <a:off x="3466259" y="3277404"/>
                    <a:ext cx="506086" cy="2326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1F497D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endParaRPr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3459242" y="3163238"/>
                    <a:ext cx="519218" cy="235077"/>
                    <a:chOff x="3459242" y="3163238"/>
                    <a:chExt cx="519218" cy="235077"/>
                  </a:xfrm>
                </p:grpSpPr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3460606" y="3252011"/>
                      <a:ext cx="517854" cy="14630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3459242" y="3163238"/>
                      <a:ext cx="516043" cy="170500"/>
                    </a:xfrm>
                    <a:prstGeom prst="ellipse">
                      <a:avLst/>
                    </a:prstGeom>
                    <a:solidFill>
                      <a:srgbClr val="1F497D"/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Helvetica"/>
                        <a:ea typeface="+mn-ea"/>
                        <a:cs typeface="Helvetica"/>
                      </a:endParaRPr>
                    </a:p>
                  </p:txBody>
                </p:sp>
              </p:grpSp>
            </p:grpSp>
            <p:sp>
              <p:nvSpPr>
                <p:cNvPr id="99" name="Oval 98"/>
                <p:cNvSpPr/>
                <p:nvPr/>
              </p:nvSpPr>
              <p:spPr>
                <a:xfrm>
                  <a:off x="3491718" y="3398315"/>
                  <a:ext cx="36340" cy="566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</p:grpSp>
        <p:sp>
          <p:nvSpPr>
            <p:cNvPr id="94" name="Oval 93"/>
            <p:cNvSpPr/>
            <p:nvPr/>
          </p:nvSpPr>
          <p:spPr>
            <a:xfrm>
              <a:off x="3491718" y="3561001"/>
              <a:ext cx="36340" cy="5668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sp>
        <p:nvSpPr>
          <p:cNvPr id="105" name="Rounded Rectangle 104"/>
          <p:cNvSpPr/>
          <p:nvPr/>
        </p:nvSpPr>
        <p:spPr>
          <a:xfrm>
            <a:off x="1861631" y="1595508"/>
            <a:ext cx="1453802" cy="439116"/>
          </a:xfrm>
          <a:prstGeom prst="roundRect">
            <a:avLst>
              <a:gd name="adj" fmla="val 38098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“Big Data”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42194" y="3691479"/>
            <a:ext cx="1561843" cy="439116"/>
          </a:xfrm>
          <a:prstGeom prst="roundRect">
            <a:avLst>
              <a:gd name="adj" fmla="val 38098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Cloud”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8" name="Picture 107" descr="people.png"/>
          <p:cNvPicPr>
            <a:picLocks noChangeAspect="1"/>
          </p:cNvPicPr>
          <p:nvPr/>
        </p:nvPicPr>
        <p:blipFill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71" y="1549811"/>
            <a:ext cx="1135133" cy="695325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5755408" y="1423606"/>
            <a:ext cx="964406" cy="982266"/>
            <a:chOff x="2692400" y="2514600"/>
            <a:chExt cx="1625600" cy="1625600"/>
          </a:xfrm>
        </p:grpSpPr>
        <p:pic>
          <p:nvPicPr>
            <p:cNvPr id="110" name="Picture 109" descr="Television-Alt.png"/>
            <p:cNvPicPr>
              <a:picLocks noChangeAspect="1"/>
            </p:cNvPicPr>
            <p:nvPr/>
          </p:nvPicPr>
          <p:blipFill>
            <a:blip r:embed="rId23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400" y="2514600"/>
              <a:ext cx="1625600" cy="162560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 bwMode="auto">
            <a:xfrm>
              <a:off x="2997200" y="2971800"/>
              <a:ext cx="96012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915"/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721467" y="3276600"/>
              <a:ext cx="504384" cy="683039"/>
              <a:chOff x="5724796" y="3749842"/>
              <a:chExt cx="596900" cy="766432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5724796" y="3749842"/>
                <a:ext cx="596900" cy="766432"/>
                <a:chOff x="5724796" y="3749842"/>
                <a:chExt cx="596900" cy="766432"/>
              </a:xfrm>
            </p:grpSpPr>
            <p:sp>
              <p:nvSpPr>
                <p:cNvPr id="115" name="Rounded Rectangle 114"/>
                <p:cNvSpPr/>
                <p:nvPr/>
              </p:nvSpPr>
              <p:spPr>
                <a:xfrm>
                  <a:off x="5724796" y="3749842"/>
                  <a:ext cx="596900" cy="766432"/>
                </a:xfrm>
                <a:prstGeom prst="roundRect">
                  <a:avLst>
                    <a:gd name="adj" fmla="val 3369"/>
                  </a:avLst>
                </a:prstGeom>
                <a:solidFill>
                  <a:sysClr val="window" lastClr="FFFFFF"/>
                </a:solidFill>
                <a:ln w="50800" cap="flat" cmpd="sng" algn="ctr">
                  <a:solidFill>
                    <a:srgbClr val="39639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291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>
                    <a:solidFill>
                      <a:sysClr val="window" lastClr="FFFFFF"/>
                    </a:solidFill>
                    <a:latin typeface="Helvetica"/>
                    <a:ea typeface="+mn-ea"/>
                    <a:cs typeface="Helvetica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5724796" y="4414737"/>
                  <a:ext cx="596900" cy="96373"/>
                </a:xfrm>
                <a:prstGeom prst="rect">
                  <a:avLst/>
                </a:prstGeom>
                <a:solidFill>
                  <a:srgbClr val="39639D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291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>
                    <a:solidFill>
                      <a:sysClr val="window" lastClr="FFFFFF"/>
                    </a:solidFill>
                    <a:latin typeface="Helvetica"/>
                    <a:ea typeface="+mn-ea"/>
                    <a:cs typeface="Helvetica"/>
                  </a:endParaRPr>
                </a:p>
              </p:txBody>
            </p:sp>
          </p:grpSp>
          <p:sp>
            <p:nvSpPr>
              <p:cNvPr id="114" name="Oval 113"/>
              <p:cNvSpPr/>
              <p:nvPr/>
            </p:nvSpPr>
            <p:spPr>
              <a:xfrm>
                <a:off x="5994141" y="4438461"/>
                <a:ext cx="63500" cy="6492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429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</p:grpSp>
      </p:grpSp>
      <p:sp>
        <p:nvSpPr>
          <p:cNvPr id="107" name="Rounded Rectangle 106"/>
          <p:cNvSpPr/>
          <p:nvPr/>
        </p:nvSpPr>
        <p:spPr>
          <a:xfrm>
            <a:off x="6165784" y="1316430"/>
            <a:ext cx="2170530" cy="552809"/>
          </a:xfrm>
          <a:prstGeom prst="roundRect">
            <a:avLst>
              <a:gd name="adj" fmla="val 38098"/>
            </a:avLst>
          </a:prstGeom>
          <a:solidFill>
            <a:srgbClr val="008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Answer” (42!)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8" name="Straight Arrow Connector 117"/>
          <p:cNvCxnSpPr>
            <a:stCxn id="108" idx="1"/>
          </p:cNvCxnSpPr>
          <p:nvPr/>
        </p:nvCxnSpPr>
        <p:spPr bwMode="auto">
          <a:xfrm flipH="1">
            <a:off x="4215582" y="1897474"/>
            <a:ext cx="896889" cy="10828"/>
          </a:xfrm>
          <a:prstGeom prst="straightConnector1">
            <a:avLst/>
          </a:prstGeom>
          <a:solidFill>
            <a:srgbClr val="6C7472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 flipH="1" flipV="1">
            <a:off x="4311118" y="1897473"/>
            <a:ext cx="896889" cy="1"/>
          </a:xfrm>
          <a:prstGeom prst="straightConnector1">
            <a:avLst/>
          </a:prstGeom>
          <a:solidFill>
            <a:srgbClr val="6C7472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3" name="Picture 122" descr="people.png"/>
          <p:cNvPicPr>
            <a:picLocks noChangeAspect="1"/>
          </p:cNvPicPr>
          <p:nvPr/>
        </p:nvPicPr>
        <p:blipFill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9" y="3044168"/>
            <a:ext cx="1002024" cy="613547"/>
          </a:xfrm>
          <a:prstGeom prst="rect">
            <a:avLst/>
          </a:prstGeom>
        </p:spPr>
      </p:pic>
      <p:sp>
        <p:nvSpPr>
          <p:cNvPr id="125" name="Rounded Rectangular Callout 124"/>
          <p:cNvSpPr/>
          <p:nvPr/>
        </p:nvSpPr>
        <p:spPr>
          <a:xfrm flipH="1">
            <a:off x="158165" y="2364928"/>
            <a:ext cx="1537707" cy="625204"/>
          </a:xfrm>
          <a:prstGeom prst="wedgeRoundRectCallout">
            <a:avLst>
              <a:gd name="adj1" fmla="val -2045"/>
              <a:gd name="adj2" fmla="val 75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we need is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IPv</a:t>
            </a:r>
            <a:r>
              <a:rPr lang="en-US" sz="1800" kern="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6!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6" name="Picture 125" descr="people.png"/>
          <p:cNvPicPr>
            <a:picLocks noChangeAspect="1"/>
          </p:cNvPicPr>
          <p:nvPr/>
        </p:nvPicPr>
        <p:blipFill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3" y="4570220"/>
            <a:ext cx="1002024" cy="613547"/>
          </a:xfrm>
          <a:prstGeom prst="rect">
            <a:avLst/>
          </a:prstGeom>
        </p:spPr>
      </p:pic>
      <p:sp>
        <p:nvSpPr>
          <p:cNvPr id="127" name="Rounded Rectangular Callout 126"/>
          <p:cNvSpPr/>
          <p:nvPr/>
        </p:nvSpPr>
        <p:spPr>
          <a:xfrm flipH="1">
            <a:off x="1270089" y="3890980"/>
            <a:ext cx="1748765" cy="625204"/>
          </a:xfrm>
          <a:prstGeom prst="wedgeRoundRectCallout">
            <a:avLst>
              <a:gd name="adj1" fmla="val -2045"/>
              <a:gd name="adj2" fmla="val 75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MQTT will Open the Floodgates!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8" name="Picture 127" descr="people.png"/>
          <p:cNvPicPr>
            <a:picLocks noChangeAspect="1"/>
          </p:cNvPicPr>
          <p:nvPr/>
        </p:nvPicPr>
        <p:blipFill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31" y="4570220"/>
            <a:ext cx="1002024" cy="613547"/>
          </a:xfrm>
          <a:prstGeom prst="rect">
            <a:avLst/>
          </a:prstGeom>
        </p:spPr>
      </p:pic>
      <p:sp>
        <p:nvSpPr>
          <p:cNvPr id="129" name="Rounded Rectangular Callout 128"/>
          <p:cNvSpPr/>
          <p:nvPr/>
        </p:nvSpPr>
        <p:spPr>
          <a:xfrm flipH="1">
            <a:off x="6393467" y="3890980"/>
            <a:ext cx="1748765" cy="625204"/>
          </a:xfrm>
          <a:prstGeom prst="wedgeRoundRectCallout">
            <a:avLst>
              <a:gd name="adj1" fmla="val -2045"/>
              <a:gd name="adj2" fmla="val 75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ETSI Standards are the key!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0" name="Picture 129" descr="people.png"/>
          <p:cNvPicPr>
            <a:picLocks noChangeAspect="1"/>
          </p:cNvPicPr>
          <p:nvPr/>
        </p:nvPicPr>
        <p:blipFill>
          <a:blip r:embed="rId2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36" y="3044168"/>
            <a:ext cx="1002024" cy="613547"/>
          </a:xfrm>
          <a:prstGeom prst="rect">
            <a:avLst/>
          </a:prstGeom>
        </p:spPr>
      </p:pic>
      <p:sp>
        <p:nvSpPr>
          <p:cNvPr id="131" name="Rounded Rectangular Callout 130"/>
          <p:cNvSpPr/>
          <p:nvPr/>
        </p:nvSpPr>
        <p:spPr>
          <a:xfrm flipH="1">
            <a:off x="6968472" y="2364928"/>
            <a:ext cx="1748765" cy="625204"/>
          </a:xfrm>
          <a:prstGeom prst="wedgeRoundRectCallout">
            <a:avLst>
              <a:gd name="adj1" fmla="val -2045"/>
              <a:gd name="adj2" fmla="val 75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all about big data!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29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308" y="2130848"/>
            <a:ext cx="8666329" cy="1470049"/>
          </a:xfrm>
        </p:spPr>
        <p:txBody>
          <a:bodyPr/>
          <a:lstStyle/>
          <a:p>
            <a:r>
              <a:rPr lang="en-US" dirty="0" smtClean="0"/>
              <a:t>Mass Adoption is Driven by Value Creation, not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The Value of M2M/</a:t>
            </a:r>
            <a:r>
              <a:rPr lang="en-US" sz="3200" dirty="0" err="1"/>
              <a:t>IoT</a:t>
            </a:r>
            <a:r>
              <a:rPr lang="en-US" sz="3200" dirty="0"/>
              <a:t> Can Only Be Realized Through Applications and </a:t>
            </a:r>
            <a:r>
              <a:rPr lang="en-US" sz="3200" dirty="0" smtClean="0"/>
              <a:t>Interactions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5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4437" y="3286125"/>
            <a:ext cx="1946672" cy="2784946"/>
            <a:chOff x="1214437" y="3286125"/>
            <a:chExt cx="1946672" cy="2784946"/>
          </a:xfrm>
        </p:grpSpPr>
        <p:grpSp>
          <p:nvGrpSpPr>
            <p:cNvPr id="2" name="Group 1"/>
            <p:cNvGrpSpPr/>
            <p:nvPr/>
          </p:nvGrpSpPr>
          <p:grpSpPr>
            <a:xfrm>
              <a:off x="1214437" y="3286125"/>
              <a:ext cx="1946672" cy="2784946"/>
              <a:chOff x="1214437" y="3286125"/>
              <a:chExt cx="1946672" cy="2784946"/>
            </a:xfrm>
          </p:grpSpPr>
          <p:sp>
            <p:nvSpPr>
              <p:cNvPr id="28689" name="Oval 12"/>
              <p:cNvSpPr>
                <a:spLocks/>
              </p:cNvSpPr>
              <p:nvPr/>
            </p:nvSpPr>
            <p:spPr bwMode="auto">
              <a:xfrm>
                <a:off x="1214437" y="3286125"/>
                <a:ext cx="1946672" cy="1946672"/>
              </a:xfrm>
              <a:prstGeom prst="ellipse">
                <a:avLst/>
              </a:prstGeom>
              <a:solidFill>
                <a:srgbClr val="234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GE Inspira" pitchFamily="34" charset="0"/>
                </a:endParaRPr>
              </a:p>
            </p:txBody>
          </p:sp>
          <p:sp>
            <p:nvSpPr>
              <p:cNvPr id="28686" name="Rectangle 16"/>
              <p:cNvSpPr>
                <a:spLocks/>
              </p:cNvSpPr>
              <p:nvPr/>
            </p:nvSpPr>
            <p:spPr bwMode="auto">
              <a:xfrm>
                <a:off x="1798215" y="5608960"/>
                <a:ext cx="814834" cy="462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GE Inspira" pitchFamily="34" charset="0"/>
                    <a:ea typeface="ＭＳ Ｐゴシック" charset="0"/>
                    <a:cs typeface="ＭＳ Ｐゴシック" charset="0"/>
                  </a:rPr>
                  <a:t>2020</a:t>
                </a:r>
              </a:p>
            </p:txBody>
          </p:sp>
        </p:grpSp>
        <p:sp>
          <p:nvSpPr>
            <p:cNvPr id="28685" name="Rectangle 15"/>
            <p:cNvSpPr>
              <a:spLocks/>
            </p:cNvSpPr>
            <p:nvPr/>
          </p:nvSpPr>
          <p:spPr bwMode="auto">
            <a:xfrm>
              <a:off x="1798215" y="4050095"/>
              <a:ext cx="709910" cy="52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400" dirty="0">
                  <a:solidFill>
                    <a:srgbClr val="FFFFFF"/>
                  </a:solidFill>
                  <a:latin typeface="GE Inspira" pitchFamily="34" charset="0"/>
                  <a:ea typeface="ＭＳ Ｐゴシック" charset="0"/>
                  <a:cs typeface="ＭＳ Ｐゴシック" charset="0"/>
                  <a:sym typeface="Franklin Gothic Medium" charset="0"/>
                </a:rPr>
                <a:t>50B</a:t>
              </a:r>
            </a:p>
          </p:txBody>
        </p:sp>
      </p:grpSp>
      <p:sp>
        <p:nvSpPr>
          <p:cNvPr id="28692" name="Oval 7"/>
          <p:cNvSpPr>
            <a:spLocks/>
          </p:cNvSpPr>
          <p:nvPr/>
        </p:nvSpPr>
        <p:spPr bwMode="auto">
          <a:xfrm>
            <a:off x="346026" y="4669111"/>
            <a:ext cx="424160" cy="424160"/>
          </a:xfrm>
          <a:prstGeom prst="ellipse">
            <a:avLst/>
          </a:prstGeom>
          <a:solidFill>
            <a:srgbClr val="2341A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GE Inspira" pitchFamily="34" charset="0"/>
            </a:endParaRPr>
          </a:p>
        </p:txBody>
      </p:sp>
      <p:sp>
        <p:nvSpPr>
          <p:cNvPr id="28693" name="Rectangle 8"/>
          <p:cNvSpPr>
            <a:spLocks/>
          </p:cNvSpPr>
          <p:nvPr/>
        </p:nvSpPr>
        <p:spPr bwMode="auto">
          <a:xfrm>
            <a:off x="420265" y="4753735"/>
            <a:ext cx="2388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solidFill>
                  <a:srgbClr val="FFFFFF"/>
                </a:solidFill>
                <a:latin typeface="GE Inspira" pitchFamily="34" charset="0"/>
                <a:ea typeface="ＭＳ Ｐゴシック" charset="0"/>
                <a:cs typeface="ＭＳ Ｐゴシック" charset="0"/>
                <a:sym typeface="Franklin Gothic Medium" charset="0"/>
              </a:rPr>
              <a:t>1B</a:t>
            </a:r>
            <a:endParaRPr lang="en-US" sz="1700" dirty="0">
              <a:solidFill>
                <a:srgbClr val="FFFFFF"/>
              </a:solidFill>
              <a:latin typeface="GE Inspira" pitchFamily="34" charset="0"/>
              <a:ea typeface="ＭＳ Ｐゴシック" charset="0"/>
              <a:cs typeface="ＭＳ Ｐゴシック" charset="0"/>
              <a:sym typeface="Franklin Gothic Medium" charset="0"/>
            </a:endParaRPr>
          </a:p>
        </p:txBody>
      </p:sp>
      <p:sp>
        <p:nvSpPr>
          <p:cNvPr id="28695" name="Rectangle 10"/>
          <p:cNvSpPr>
            <a:spLocks/>
          </p:cNvSpPr>
          <p:nvPr/>
        </p:nvSpPr>
        <p:spPr bwMode="auto">
          <a:xfrm>
            <a:off x="367234" y="5608960"/>
            <a:ext cx="814834" cy="46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E Inspira" pitchFamily="34" charset="0"/>
                <a:ea typeface="ＭＳ Ｐゴシック" charset="0"/>
                <a:cs typeface="ＭＳ Ｐゴシック" charset="0"/>
              </a:rPr>
              <a:t>2010</a:t>
            </a:r>
          </a:p>
        </p:txBody>
      </p: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2625328" y="-3429000"/>
            <a:ext cx="9786938" cy="9786938"/>
            <a:chOff x="0" y="0"/>
            <a:chExt cx="8768" cy="8768"/>
          </a:xfrm>
        </p:grpSpPr>
        <p:grpSp>
          <p:nvGrpSpPr>
            <p:cNvPr id="28677" name="Group 25"/>
            <p:cNvGrpSpPr>
              <a:grpSpLocks/>
            </p:cNvGrpSpPr>
            <p:nvPr/>
          </p:nvGrpSpPr>
          <p:grpSpPr bwMode="auto">
            <a:xfrm>
              <a:off x="0" y="0"/>
              <a:ext cx="8768" cy="8768"/>
              <a:chOff x="0" y="0"/>
              <a:chExt cx="8768" cy="8768"/>
            </a:xfrm>
          </p:grpSpPr>
          <p:sp>
            <p:nvSpPr>
              <p:cNvPr id="28682" name="Oval 20"/>
              <p:cNvSpPr>
                <a:spLocks/>
              </p:cNvSpPr>
              <p:nvPr/>
            </p:nvSpPr>
            <p:spPr bwMode="auto">
              <a:xfrm>
                <a:off x="0" y="0"/>
                <a:ext cx="8768" cy="8768"/>
              </a:xfrm>
              <a:prstGeom prst="ellipse">
                <a:avLst/>
              </a:prstGeom>
              <a:solidFill>
                <a:srgbClr val="234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GE Inspira" pitchFamily="34" charset="0"/>
                </a:endParaRPr>
              </a:p>
            </p:txBody>
          </p:sp>
          <p:sp>
            <p:nvSpPr>
              <p:cNvPr id="28681" name="Rectangle 24"/>
              <p:cNvSpPr>
                <a:spLocks/>
              </p:cNvSpPr>
              <p:nvPr/>
            </p:nvSpPr>
            <p:spPr bwMode="auto">
              <a:xfrm>
                <a:off x="2638" y="3912"/>
                <a:ext cx="2875" cy="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6700">
                    <a:solidFill>
                      <a:srgbClr val="FFFFFF"/>
                    </a:solidFill>
                    <a:latin typeface="GE Inspira" pitchFamily="34" charset="0"/>
                    <a:ea typeface="ＭＳ Ｐゴシック" charset="0"/>
                    <a:cs typeface="ＭＳ Ｐゴシック" charset="0"/>
                    <a:sym typeface="Franklin Gothic Medium" charset="0"/>
                  </a:rPr>
                  <a:t>1  Trillion</a:t>
                </a:r>
              </a:p>
            </p:txBody>
          </p:sp>
        </p:grpSp>
        <p:sp>
          <p:nvSpPr>
            <p:cNvPr id="28678" name="Rectangle 26"/>
            <p:cNvSpPr>
              <a:spLocks/>
            </p:cNvSpPr>
            <p:nvPr/>
          </p:nvSpPr>
          <p:spPr bwMode="auto">
            <a:xfrm>
              <a:off x="4283" y="8097"/>
              <a:ext cx="73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GE Inspira" pitchFamily="34" charset="0"/>
                  <a:ea typeface="ＭＳ Ｐゴシック" charset="0"/>
                  <a:cs typeface="ＭＳ Ｐゴシック" charset="0"/>
                </a:rPr>
                <a:t>2035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4650" y="-35719"/>
            <a:ext cx="9505386" cy="5144910"/>
            <a:chOff x="334650" y="-35719"/>
            <a:chExt cx="9505386" cy="5144910"/>
          </a:xfrm>
        </p:grpSpPr>
        <p:grpSp>
          <p:nvGrpSpPr>
            <p:cNvPr id="7" name="Group 6"/>
            <p:cNvGrpSpPr/>
            <p:nvPr/>
          </p:nvGrpSpPr>
          <p:grpSpPr>
            <a:xfrm>
              <a:off x="1407781" y="-35719"/>
              <a:ext cx="8432255" cy="4957854"/>
              <a:chOff x="1407781" y="-35719"/>
              <a:chExt cx="8432255" cy="4957854"/>
            </a:xfrm>
          </p:grpSpPr>
          <p:sp>
            <p:nvSpPr>
              <p:cNvPr id="37" name="Oval 12"/>
              <p:cNvSpPr>
                <a:spLocks/>
              </p:cNvSpPr>
              <p:nvPr/>
            </p:nvSpPr>
            <p:spPr bwMode="auto">
              <a:xfrm>
                <a:off x="4382992" y="-35719"/>
                <a:ext cx="5457044" cy="3515188"/>
              </a:xfrm>
              <a:prstGeom prst="ellipse">
                <a:avLst/>
              </a:prstGeom>
              <a:solidFill>
                <a:srgbClr val="234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GE Inspira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07781" y="1597537"/>
                <a:ext cx="6958748" cy="3324598"/>
                <a:chOff x="1407781" y="1597537"/>
                <a:chExt cx="6958748" cy="3324598"/>
              </a:xfrm>
            </p:grpSpPr>
            <p:sp>
              <p:nvSpPr>
                <p:cNvPr id="34" name="Oval 12"/>
                <p:cNvSpPr>
                  <a:spLocks/>
                </p:cNvSpPr>
                <p:nvPr/>
              </p:nvSpPr>
              <p:spPr bwMode="auto">
                <a:xfrm>
                  <a:off x="1407781" y="3479469"/>
                  <a:ext cx="1485545" cy="1442666"/>
                </a:xfrm>
                <a:prstGeom prst="ellipse">
                  <a:avLst/>
                </a:prstGeom>
                <a:solidFill>
                  <a:srgbClr val="2341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GE Inspira" pitchFamily="34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1798215" y="1597537"/>
                  <a:ext cx="6568314" cy="3071574"/>
                  <a:chOff x="2209800" y="1905000"/>
                  <a:chExt cx="6568314" cy="3071574"/>
                </a:xfrm>
              </p:grpSpPr>
              <p:sp>
                <p:nvSpPr>
                  <p:cNvPr id="31" name="Rectangle 15"/>
                  <p:cNvSpPr>
                    <a:spLocks/>
                  </p:cNvSpPr>
                  <p:nvPr/>
                </p:nvSpPr>
                <p:spPr bwMode="auto">
                  <a:xfrm>
                    <a:off x="7689675" y="1905000"/>
                    <a:ext cx="1088439" cy="1107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srgbClr val="FFFF00"/>
                        </a:solidFill>
                        <a:latin typeface="GE Inspira" pitchFamily="34" charset="0"/>
                        <a:ea typeface="ＭＳ Ｐゴシック" charset="0"/>
                        <a:cs typeface="ＭＳ Ｐゴシック" charset="0"/>
                        <a:sym typeface="Franklin Gothic Medium" charset="0"/>
                      </a:rPr>
                      <a:t>100M</a:t>
                    </a:r>
                  </a:p>
                  <a:p>
                    <a:r>
                      <a:rPr lang="en-US" sz="3600" dirty="0" smtClean="0">
                        <a:solidFill>
                          <a:srgbClr val="FFFF00"/>
                        </a:solidFill>
                        <a:latin typeface="GE Inspira" pitchFamily="34" charset="0"/>
                        <a:ea typeface="ＭＳ Ｐゴシック" charset="0"/>
                        <a:cs typeface="ＭＳ Ｐゴシック" charset="0"/>
                        <a:sym typeface="Franklin Gothic Medium" charset="0"/>
                      </a:rPr>
                      <a:t>Apps</a:t>
                    </a:r>
                    <a:endParaRPr lang="en-US" sz="3600" dirty="0">
                      <a:solidFill>
                        <a:srgbClr val="FFFF00"/>
                      </a:solidFill>
                      <a:latin typeface="GE Inspira" pitchFamily="34" charset="0"/>
                      <a:ea typeface="ＭＳ Ｐゴシック" charset="0"/>
                      <a:cs typeface="ＭＳ Ｐゴシック" charset="0"/>
                      <a:sym typeface="Franklin Gothic Medium" charset="0"/>
                    </a:endParaRPr>
                  </a:p>
                </p:txBody>
              </p:sp>
              <p:sp>
                <p:nvSpPr>
                  <p:cNvPr id="30" name="Rectangle 15"/>
                  <p:cNvSpPr>
                    <a:spLocks/>
                  </p:cNvSpPr>
                  <p:nvPr/>
                </p:nvSpPr>
                <p:spPr bwMode="auto">
                  <a:xfrm>
                    <a:off x="2209800" y="4114800"/>
                    <a:ext cx="753411" cy="861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FFFF00"/>
                        </a:solidFill>
                        <a:latin typeface="GE Inspira" pitchFamily="34" charset="0"/>
                        <a:ea typeface="ＭＳ Ｐゴシック" charset="0"/>
                        <a:cs typeface="ＭＳ Ｐゴシック" charset="0"/>
                        <a:sym typeface="Franklin Gothic Medium" charset="0"/>
                      </a:rPr>
                      <a:t>5M</a:t>
                    </a:r>
                  </a:p>
                  <a:p>
                    <a:r>
                      <a:rPr lang="en-US" sz="2800" dirty="0" smtClean="0">
                        <a:solidFill>
                          <a:srgbClr val="FFFF00"/>
                        </a:solidFill>
                        <a:latin typeface="GE Inspira" pitchFamily="34" charset="0"/>
                        <a:ea typeface="ＭＳ Ｐゴシック" charset="0"/>
                        <a:cs typeface="ＭＳ Ｐゴシック" charset="0"/>
                        <a:sym typeface="Franklin Gothic Medium" charset="0"/>
                      </a:rPr>
                      <a:t>Apps</a:t>
                    </a:r>
                    <a:endParaRPr lang="en-US" sz="2800" dirty="0">
                      <a:solidFill>
                        <a:srgbClr val="FFFF00"/>
                      </a:solidFill>
                      <a:latin typeface="GE Inspira" pitchFamily="34" charset="0"/>
                      <a:ea typeface="ＭＳ Ｐゴシック" charset="0"/>
                      <a:cs typeface="ＭＳ Ｐゴシック" charset="0"/>
                      <a:sym typeface="Franklin Gothic Medium" charset="0"/>
                    </a:endParaRPr>
                  </a:p>
                </p:txBody>
              </p:sp>
            </p:grpSp>
          </p:grpSp>
        </p:grpSp>
        <p:sp>
          <p:nvSpPr>
            <p:cNvPr id="39" name="Oval 7"/>
            <p:cNvSpPr>
              <a:spLocks/>
            </p:cNvSpPr>
            <p:nvPr/>
          </p:nvSpPr>
          <p:spPr bwMode="auto">
            <a:xfrm>
              <a:off x="334650" y="4685031"/>
              <a:ext cx="424160" cy="424160"/>
            </a:xfrm>
            <a:prstGeom prst="ellipse">
              <a:avLst/>
            </a:prstGeom>
            <a:solidFill>
              <a:srgbClr val="234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GE Inspira" pitchFamily="34" charset="0"/>
                </a:rPr>
                <a:t>10K</a:t>
              </a:r>
              <a:endParaRPr lang="en-US" sz="1400" dirty="0">
                <a:solidFill>
                  <a:srgbClr val="FFFF00"/>
                </a:solidFill>
                <a:latin typeface="GE Inspi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are the Key to Value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Rapid Application Development is the Bottleneck Holding Back Mass Deployment of M2M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4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60" y="2827408"/>
            <a:ext cx="8643938" cy="762000"/>
          </a:xfrm>
        </p:spPr>
        <p:txBody>
          <a:bodyPr/>
          <a:lstStyle/>
          <a:p>
            <a:r>
              <a:rPr lang="en-US" dirty="0"/>
              <a:t>Applications are the </a:t>
            </a:r>
            <a:r>
              <a:rPr lang="en-US" dirty="0" smtClean="0"/>
              <a:t>               Key </a:t>
            </a:r>
            <a:r>
              <a:rPr lang="en-US" dirty="0"/>
              <a:t>to Value Creation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22701" y="1879599"/>
            <a:ext cx="8592665" cy="4558112"/>
            <a:chOff x="222701" y="1770415"/>
            <a:chExt cx="8592665" cy="4558112"/>
          </a:xfrm>
        </p:grpSpPr>
        <p:sp>
          <p:nvSpPr>
            <p:cNvPr id="4" name="Cloud 3"/>
            <p:cNvSpPr/>
            <p:nvPr/>
          </p:nvSpPr>
          <p:spPr>
            <a:xfrm>
              <a:off x="3184970" y="1770415"/>
              <a:ext cx="1679761" cy="876893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tx1">
                      <a:lumMod val="75000"/>
                    </a:schemeClr>
                  </a:solidFill>
                  <a:effectLst/>
                  <a:ea typeface="Times New Roman"/>
                  <a:cs typeface="Tahoma"/>
                </a:rPr>
                <a:t> </a:t>
              </a:r>
              <a:endParaRPr lang="en-US" sz="1000">
                <a:solidFill>
                  <a:schemeClr val="tx1">
                    <a:lumMod val="75000"/>
                  </a:schemeClr>
                </a:solidFill>
                <a:effectLst/>
                <a:ea typeface="Calibri"/>
                <a:cs typeface="Tahoma"/>
              </a:endParaRPr>
            </a:p>
          </p:txBody>
        </p:sp>
        <p:sp>
          <p:nvSpPr>
            <p:cNvPr id="5" name="Cloud 4"/>
            <p:cNvSpPr/>
            <p:nvPr/>
          </p:nvSpPr>
          <p:spPr>
            <a:xfrm>
              <a:off x="222701" y="3544634"/>
              <a:ext cx="1679761" cy="876893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tx1">
                      <a:lumMod val="75000"/>
                    </a:schemeClr>
                  </a:solidFill>
                  <a:effectLst/>
                  <a:ea typeface="Times New Roman"/>
                  <a:cs typeface="Tahoma"/>
                </a:rPr>
                <a:t> </a:t>
              </a:r>
              <a:endParaRPr lang="en-US" sz="1000">
                <a:solidFill>
                  <a:schemeClr val="tx1">
                    <a:lumMod val="75000"/>
                  </a:schemeClr>
                </a:solidFill>
                <a:effectLst/>
                <a:ea typeface="Calibri"/>
                <a:cs typeface="Tahoma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4362" y="3514952"/>
              <a:ext cx="1798410" cy="774361"/>
              <a:chOff x="1199320" y="0"/>
              <a:chExt cx="2974523" cy="1412725"/>
            </a:xfrm>
          </p:grpSpPr>
          <p:sp>
            <p:nvSpPr>
              <p:cNvPr id="7" name="Cloud 6"/>
              <p:cNvSpPr/>
              <p:nvPr/>
            </p:nvSpPr>
            <p:spPr>
              <a:xfrm rot="21382790">
                <a:off x="1199320" y="0"/>
                <a:ext cx="2974523" cy="1412725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chemeClr val="tx1">
                        <a:lumMod val="75000"/>
                      </a:schemeClr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pic>
            <p:nvPicPr>
              <p:cNvPr id="8" name="Picture 7" descr="TW Gear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8324" y="297971"/>
                <a:ext cx="798960" cy="80483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452" y="3627475"/>
              <a:ext cx="711211" cy="711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0827" y="1886386"/>
              <a:ext cx="1540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n w="1905"/>
                  <a:solidFill>
                    <a:schemeClr val="tx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Big Data Analytics</a:t>
              </a:r>
              <a:endParaRPr lang="en-US" sz="20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93594" y="1928803"/>
              <a:ext cx="222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n w="1905"/>
                  <a:solidFill>
                    <a:schemeClr val="tx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Optimized Operations</a:t>
              </a:r>
              <a:endParaRPr lang="en-US" sz="20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24226" y="3968852"/>
              <a:ext cx="531828" cy="7179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678" y="5503463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/>
            <p:cNvCxnSpPr>
              <a:endCxn id="7" idx="2"/>
            </p:cNvCxnSpPr>
            <p:nvPr/>
          </p:nvCxnSpPr>
          <p:spPr>
            <a:xfrm flipV="1">
              <a:off x="1355387" y="3958558"/>
              <a:ext cx="1736336" cy="102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065788" y="5379525"/>
              <a:ext cx="299611" cy="3087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505" y="5516390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924615" y="5392452"/>
              <a:ext cx="299611" cy="3087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708" y="5003301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136506" y="5077135"/>
              <a:ext cx="299611" cy="3087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3121974" y="5109946"/>
              <a:ext cx="294112" cy="3012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2419863" y="5169386"/>
              <a:ext cx="294112" cy="301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1612030" y="4705721"/>
              <a:ext cx="294112" cy="301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8171" y="2647308"/>
              <a:ext cx="685800" cy="68580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1769132" y="3136962"/>
              <a:ext cx="1450190" cy="5413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616739" y="2540951"/>
              <a:ext cx="2198627" cy="1546151"/>
              <a:chOff x="3886200" y="5257800"/>
              <a:chExt cx="2198627" cy="172763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6200" y="5257800"/>
                <a:ext cx="1752600" cy="12192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108003" y="6400800"/>
                <a:ext cx="1976824" cy="584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1">
                        <a:lumMod val="75000"/>
                      </a:schemeClr>
                    </a:solidFill>
                    <a:latin typeface="+mn-lt"/>
                  </a:rPr>
                  <a:t>Real-time Demand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>
                        <a:lumMod val="75000"/>
                      </a:schemeClr>
                    </a:solidFill>
                    <a:latin typeface="+mn-lt"/>
                  </a:rPr>
                  <a:t>Production Scheduling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451746" y="4859884"/>
              <a:ext cx="1700382" cy="1468643"/>
              <a:chOff x="5791201" y="5273739"/>
              <a:chExt cx="1700382" cy="146864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387038" y="5273739"/>
                <a:ext cx="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6705600" y="5486400"/>
                <a:ext cx="785983" cy="871572"/>
                <a:chOff x="7862129" y="4343400"/>
                <a:chExt cx="1274758" cy="141357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7862129" y="4343400"/>
                  <a:ext cx="1274758" cy="1413572"/>
                  <a:chOff x="7772400" y="4800600"/>
                  <a:chExt cx="1274758" cy="1413572"/>
                </a:xfrm>
              </p:grpSpPr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7772400" y="4800600"/>
                    <a:ext cx="1205671" cy="1205671"/>
                  </a:xfrm>
                  <a:prstGeom prst="rect">
                    <a:avLst/>
                  </a:prstGeom>
                </p:spPr>
              </p:pic>
              <p:sp>
                <p:nvSpPr>
                  <p:cNvPr id="40" name="Rectangle 39"/>
                  <p:cNvSpPr/>
                  <p:nvPr/>
                </p:nvSpPr>
                <p:spPr>
                  <a:xfrm>
                    <a:off x="7892303" y="5714999"/>
                    <a:ext cx="1154855" cy="499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rPr>
                      <a:t>Repair</a:t>
                    </a:r>
                    <a:endParaRPr lang="en-US" sz="1400" dirty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38" name="Picture 37" descr="TW Gear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5FFF3"/>
                    </a:clrFrom>
                    <a:clrTo>
                      <a:srgbClr val="F5FFF3">
                        <a:alpha val="0"/>
                      </a:srgbClr>
                    </a:clrTo>
                  </a:clrChange>
                  <a:duotone>
                    <a:prstClr val="black"/>
                    <a:srgbClr val="1D52FF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8229600" y="4343400"/>
                  <a:ext cx="450664" cy="438962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5791201" y="5791200"/>
                <a:ext cx="995336" cy="951182"/>
                <a:chOff x="6153628" y="5486400"/>
                <a:chExt cx="1614300" cy="154268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6153628" y="5635837"/>
                  <a:ext cx="1614300" cy="1393252"/>
                  <a:chOff x="6153628" y="5635837"/>
                  <a:chExt cx="1614300" cy="1393252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53628" y="5635837"/>
                    <a:ext cx="1066799" cy="1066800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6176297" y="6529916"/>
                    <a:ext cx="1591631" cy="499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rPr>
                      <a:t>Replenish</a:t>
                    </a:r>
                    <a:endParaRPr lang="en-US" sz="1400" dirty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34" name="Picture 33" descr="TW Gear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5FFF3"/>
                    </a:clrFrom>
                    <a:clrTo>
                      <a:srgbClr val="F5FFF3">
                        <a:alpha val="0"/>
                      </a:srgbClr>
                    </a:clrTo>
                  </a:clrChange>
                  <a:duotone>
                    <a:prstClr val="black"/>
                    <a:srgbClr val="1D52FF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6858000" y="5486400"/>
                  <a:ext cx="450664" cy="438962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6"/>
              <a:srcRect l="20245" t="10670" r="55126" b="48113"/>
              <a:stretch/>
            </p:blipFill>
            <p:spPr>
              <a:xfrm rot="3420000">
                <a:off x="6129297" y="5505611"/>
                <a:ext cx="179672" cy="316544"/>
              </a:xfrm>
              <a:prstGeom prst="rect">
                <a:avLst/>
              </a:prstGeom>
            </p:spPr>
          </p:pic>
        </p:grpSp>
        <p:cxnSp>
          <p:nvCxnSpPr>
            <p:cNvPr id="41" name="Straight Arrow Connector 40"/>
            <p:cNvCxnSpPr/>
            <p:nvPr/>
          </p:nvCxnSpPr>
          <p:spPr>
            <a:xfrm flipV="1">
              <a:off x="4760232" y="2793425"/>
              <a:ext cx="1287351" cy="7704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730" y="1997722"/>
              <a:ext cx="483068" cy="52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>
            <a:xfrm flipH="1" flipV="1">
              <a:off x="3756054" y="2594829"/>
              <a:ext cx="268797" cy="8367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3420000">
              <a:off x="5457975" y="4849784"/>
              <a:ext cx="179672" cy="316544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4760232" y="3983081"/>
              <a:ext cx="2872507" cy="1247841"/>
              <a:chOff x="4571341" y="3555810"/>
              <a:chExt cx="2872507" cy="1247841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7968" y="4047771"/>
                <a:ext cx="755880" cy="755880"/>
              </a:xfrm>
              <a:prstGeom prst="rect">
                <a:avLst/>
              </a:prstGeom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>
                <a:off x="4571341" y="3555810"/>
                <a:ext cx="2229228" cy="49196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6983208" y="5257683"/>
              <a:ext cx="671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Traffic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93270" y="188873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Consumer</a:t>
              </a:r>
            </a:p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Sentiment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8864" y="5712973"/>
              <a:ext cx="1359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Smart Vending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6865" y="4395922"/>
              <a:ext cx="12371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Temperature </a:t>
              </a:r>
            </a:p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Forecasting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8982" y="2098740"/>
              <a:ext cx="576645" cy="62642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75772" y="2167002"/>
              <a:ext cx="576645" cy="62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10317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78" y="332096"/>
            <a:ext cx="5597608" cy="762000"/>
          </a:xfrm>
        </p:spPr>
        <p:txBody>
          <a:bodyPr/>
          <a:lstStyle/>
          <a:p>
            <a:r>
              <a:rPr lang="en-US" dirty="0" smtClean="0"/>
              <a:t>Applications </a:t>
            </a:r>
            <a:r>
              <a:rPr lang="en-US" dirty="0"/>
              <a:t>are the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22701" y="1879599"/>
            <a:ext cx="8592665" cy="4558112"/>
            <a:chOff x="222701" y="1770415"/>
            <a:chExt cx="8592665" cy="4558112"/>
          </a:xfrm>
        </p:grpSpPr>
        <p:sp>
          <p:nvSpPr>
            <p:cNvPr id="4" name="Cloud 3"/>
            <p:cNvSpPr/>
            <p:nvPr/>
          </p:nvSpPr>
          <p:spPr>
            <a:xfrm>
              <a:off x="3184970" y="1770415"/>
              <a:ext cx="1679761" cy="876893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tx1">
                      <a:lumMod val="75000"/>
                    </a:schemeClr>
                  </a:solidFill>
                  <a:effectLst/>
                  <a:ea typeface="Times New Roman"/>
                  <a:cs typeface="Tahoma"/>
                </a:rPr>
                <a:t> </a:t>
              </a:r>
              <a:endParaRPr lang="en-US" sz="1000">
                <a:solidFill>
                  <a:schemeClr val="tx1">
                    <a:lumMod val="75000"/>
                  </a:schemeClr>
                </a:solidFill>
                <a:effectLst/>
                <a:ea typeface="Calibri"/>
                <a:cs typeface="Tahoma"/>
              </a:endParaRPr>
            </a:p>
          </p:txBody>
        </p:sp>
        <p:sp>
          <p:nvSpPr>
            <p:cNvPr id="5" name="Cloud 4"/>
            <p:cNvSpPr/>
            <p:nvPr/>
          </p:nvSpPr>
          <p:spPr>
            <a:xfrm>
              <a:off x="222701" y="3544634"/>
              <a:ext cx="1679761" cy="876893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tx1">
                      <a:lumMod val="75000"/>
                    </a:schemeClr>
                  </a:solidFill>
                  <a:effectLst/>
                  <a:ea typeface="Times New Roman"/>
                  <a:cs typeface="Tahoma"/>
                </a:rPr>
                <a:t> </a:t>
              </a:r>
              <a:endParaRPr lang="en-US" sz="1000">
                <a:solidFill>
                  <a:schemeClr val="tx1">
                    <a:lumMod val="75000"/>
                  </a:schemeClr>
                </a:solidFill>
                <a:effectLst/>
                <a:ea typeface="Calibri"/>
                <a:cs typeface="Tahoma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4362" y="3514952"/>
              <a:ext cx="1798410" cy="774361"/>
              <a:chOff x="1199320" y="0"/>
              <a:chExt cx="2974523" cy="1412725"/>
            </a:xfrm>
          </p:grpSpPr>
          <p:sp>
            <p:nvSpPr>
              <p:cNvPr id="7" name="Cloud 6"/>
              <p:cNvSpPr/>
              <p:nvPr/>
            </p:nvSpPr>
            <p:spPr>
              <a:xfrm rot="21382790">
                <a:off x="1199320" y="0"/>
                <a:ext cx="2974523" cy="1412725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chemeClr val="tx1">
                        <a:lumMod val="75000"/>
                      </a:schemeClr>
                    </a:solidFill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pic>
            <p:nvPicPr>
              <p:cNvPr id="8" name="Picture 7" descr="TW Gear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8324" y="297971"/>
                <a:ext cx="798960" cy="80483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452" y="3627475"/>
              <a:ext cx="711211" cy="711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0827" y="1886386"/>
              <a:ext cx="1540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n w="1905"/>
                  <a:solidFill>
                    <a:schemeClr val="tx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Big Data Analytics</a:t>
              </a:r>
              <a:endParaRPr lang="en-US" sz="20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93594" y="1928803"/>
              <a:ext cx="222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n w="1905"/>
                  <a:solidFill>
                    <a:schemeClr val="tx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Optimized Operations</a:t>
              </a:r>
              <a:endParaRPr lang="en-US" sz="2000" b="1" i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24226" y="3968852"/>
              <a:ext cx="531828" cy="7179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678" y="5503463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/>
            <p:cNvCxnSpPr>
              <a:endCxn id="7" idx="2"/>
            </p:cNvCxnSpPr>
            <p:nvPr/>
          </p:nvCxnSpPr>
          <p:spPr>
            <a:xfrm flipV="1">
              <a:off x="1355387" y="3958558"/>
              <a:ext cx="1736336" cy="102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065788" y="5379525"/>
              <a:ext cx="299611" cy="3087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505" y="5516390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924615" y="5392452"/>
              <a:ext cx="299611" cy="3087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708" y="5003301"/>
              <a:ext cx="408817" cy="618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 descr="TW Gea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5FFF3"/>
                </a:clrFrom>
                <a:clrTo>
                  <a:srgbClr val="F5FFF3">
                    <a:alpha val="0"/>
                  </a:srgbClr>
                </a:clrTo>
              </a:clrChange>
              <a:duotone>
                <a:prstClr val="black"/>
                <a:srgbClr val="1D5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136506" y="5077135"/>
              <a:ext cx="299611" cy="3087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3121974" y="5109946"/>
              <a:ext cx="294112" cy="3012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2419863" y="5169386"/>
              <a:ext cx="294112" cy="301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18180000" flipH="1">
              <a:off x="1612030" y="4705721"/>
              <a:ext cx="294112" cy="301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8171" y="2647308"/>
              <a:ext cx="685800" cy="68580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1769132" y="3136962"/>
              <a:ext cx="1450190" cy="5413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616739" y="2540951"/>
              <a:ext cx="2198627" cy="1546151"/>
              <a:chOff x="3886200" y="5257800"/>
              <a:chExt cx="2198627" cy="172763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6200" y="5257800"/>
                <a:ext cx="1752600" cy="12192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108003" y="6400800"/>
                <a:ext cx="1976824" cy="584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1">
                        <a:lumMod val="75000"/>
                      </a:schemeClr>
                    </a:solidFill>
                    <a:latin typeface="+mn-lt"/>
                  </a:rPr>
                  <a:t>Real-time Demand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>
                        <a:lumMod val="75000"/>
                      </a:schemeClr>
                    </a:solidFill>
                    <a:latin typeface="+mn-lt"/>
                  </a:rPr>
                  <a:t>Production Scheduling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451746" y="4859884"/>
              <a:ext cx="1700382" cy="1468643"/>
              <a:chOff x="5791201" y="5273739"/>
              <a:chExt cx="1700382" cy="146864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387038" y="5273739"/>
                <a:ext cx="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6705600" y="5486400"/>
                <a:ext cx="785983" cy="871572"/>
                <a:chOff x="7862129" y="4343400"/>
                <a:chExt cx="1274758" cy="1413572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7862129" y="4343400"/>
                  <a:ext cx="1274758" cy="1413572"/>
                  <a:chOff x="7772400" y="4800600"/>
                  <a:chExt cx="1274758" cy="1413572"/>
                </a:xfrm>
              </p:grpSpPr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7772400" y="4800600"/>
                    <a:ext cx="1205671" cy="1205671"/>
                  </a:xfrm>
                  <a:prstGeom prst="rect">
                    <a:avLst/>
                  </a:prstGeom>
                </p:spPr>
              </p:pic>
              <p:sp>
                <p:nvSpPr>
                  <p:cNvPr id="40" name="Rectangle 39"/>
                  <p:cNvSpPr/>
                  <p:nvPr/>
                </p:nvSpPr>
                <p:spPr>
                  <a:xfrm>
                    <a:off x="7892303" y="5714999"/>
                    <a:ext cx="1154855" cy="499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rPr>
                      <a:t>Repair</a:t>
                    </a:r>
                    <a:endParaRPr lang="en-US" sz="1400" dirty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38" name="Picture 37" descr="TW Gear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5FFF3"/>
                    </a:clrFrom>
                    <a:clrTo>
                      <a:srgbClr val="F5FFF3">
                        <a:alpha val="0"/>
                      </a:srgbClr>
                    </a:clrTo>
                  </a:clrChange>
                  <a:duotone>
                    <a:prstClr val="black"/>
                    <a:srgbClr val="1D52FF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8229600" y="4343400"/>
                  <a:ext cx="450664" cy="438962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5791201" y="5791200"/>
                <a:ext cx="995336" cy="951182"/>
                <a:chOff x="6153628" y="5486400"/>
                <a:chExt cx="1614300" cy="154268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6153628" y="5635837"/>
                  <a:ext cx="1614300" cy="1393252"/>
                  <a:chOff x="6153628" y="5635837"/>
                  <a:chExt cx="1614300" cy="1393252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53628" y="5635837"/>
                    <a:ext cx="1066799" cy="1066800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6176297" y="6529916"/>
                    <a:ext cx="1591631" cy="499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rPr>
                      <a:t>Replenish</a:t>
                    </a:r>
                    <a:endParaRPr lang="en-US" sz="1400" dirty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34" name="Picture 33" descr="TW Gear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5FFF3"/>
                    </a:clrFrom>
                    <a:clrTo>
                      <a:srgbClr val="F5FFF3">
                        <a:alpha val="0"/>
                      </a:srgbClr>
                    </a:clrTo>
                  </a:clrChange>
                  <a:duotone>
                    <a:prstClr val="black"/>
                    <a:srgbClr val="1D52FF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6858000" y="5486400"/>
                  <a:ext cx="450664" cy="438962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6"/>
              <a:srcRect l="20245" t="10670" r="55126" b="48113"/>
              <a:stretch/>
            </p:blipFill>
            <p:spPr>
              <a:xfrm rot="3420000">
                <a:off x="6129297" y="5505611"/>
                <a:ext cx="179672" cy="316544"/>
              </a:xfrm>
              <a:prstGeom prst="rect">
                <a:avLst/>
              </a:prstGeom>
            </p:spPr>
          </p:pic>
        </p:grpSp>
        <p:cxnSp>
          <p:nvCxnSpPr>
            <p:cNvPr id="41" name="Straight Arrow Connector 40"/>
            <p:cNvCxnSpPr/>
            <p:nvPr/>
          </p:nvCxnSpPr>
          <p:spPr>
            <a:xfrm flipV="1">
              <a:off x="4760232" y="2793425"/>
              <a:ext cx="1287351" cy="7704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730" y="1997722"/>
              <a:ext cx="483068" cy="52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>
            <a:xfrm flipH="1" flipV="1">
              <a:off x="3756054" y="2594829"/>
              <a:ext cx="268797" cy="8367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/>
            <a:srcRect l="20245" t="10670" r="55126" b="48113"/>
            <a:stretch/>
          </p:blipFill>
          <p:spPr>
            <a:xfrm rot="3420000">
              <a:off x="5457975" y="4849784"/>
              <a:ext cx="179672" cy="316544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4760232" y="3983081"/>
              <a:ext cx="2872507" cy="1247841"/>
              <a:chOff x="4571341" y="3555810"/>
              <a:chExt cx="2872507" cy="1247841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7968" y="4047771"/>
                <a:ext cx="755880" cy="755880"/>
              </a:xfrm>
              <a:prstGeom prst="rect">
                <a:avLst/>
              </a:prstGeom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>
                <a:off x="4571341" y="3555810"/>
                <a:ext cx="2229228" cy="49196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6983208" y="5257683"/>
              <a:ext cx="671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Traffic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93270" y="188873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Consumer</a:t>
              </a:r>
            </a:p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Sentiment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8864" y="5712973"/>
              <a:ext cx="1359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Smart Vending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6865" y="4395922"/>
              <a:ext cx="12371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Temperature </a:t>
              </a:r>
            </a:p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Forecasting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8982" y="2098740"/>
              <a:ext cx="576645" cy="62642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75772" y="2167002"/>
              <a:ext cx="576645" cy="626423"/>
            </a:xfrm>
            <a:prstGeom prst="rect">
              <a:avLst/>
            </a:prstGeom>
          </p:spPr>
        </p:pic>
      </p:grpSp>
      <p:sp>
        <p:nvSpPr>
          <p:cNvPr id="55" name="Title 1"/>
          <p:cNvSpPr txBox="1">
            <a:spLocks/>
          </p:cNvSpPr>
          <p:nvPr/>
        </p:nvSpPr>
        <p:spPr bwMode="auto">
          <a:xfrm>
            <a:off x="238832" y="1115568"/>
            <a:ext cx="8643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US" kern="0" dirty="0" smtClean="0"/>
              <a:t>Key to Value Creation</a:t>
            </a:r>
            <a:endParaRPr lang="en-US" kern="0" dirty="0"/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296067" y="346267"/>
            <a:ext cx="33144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E Inspira"/>
                <a:ea typeface="+mj-ea"/>
                <a:cs typeface="GE Inspira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/>
            <a:r>
              <a:rPr lang="en-US" i="1" kern="0" dirty="0" smtClean="0">
                <a:solidFill>
                  <a:srgbClr val="FF0000"/>
                </a:solidFill>
              </a:rPr>
              <a:t>Connected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6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9.62072E-7 L 0.17066 9.6207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4"/>
</p:tagLst>
</file>

<file path=ppt/theme/theme1.xml><?xml version="1.0" encoding="utf-8"?>
<a:theme xmlns:a="http://schemas.openxmlformats.org/drawingml/2006/main" name="Title &amp; Subtitle">
  <a:themeElements>
    <a:clrScheme name="Custom 4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5DBA47"/>
      </a:accent1>
      <a:accent2>
        <a:srgbClr val="1F497D"/>
      </a:accent2>
      <a:accent3>
        <a:srgbClr val="FFFFFF"/>
      </a:accent3>
      <a:accent4>
        <a:srgbClr val="363636"/>
      </a:accent4>
      <a:accent5>
        <a:srgbClr val="BABCBC"/>
      </a:accent5>
      <a:accent6>
        <a:srgbClr val="21418A"/>
      </a:accent6>
      <a:hlink>
        <a:srgbClr val="21418A"/>
      </a:hlink>
      <a:folHlink>
        <a:srgbClr val="21418A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Pages>0</Pages>
  <Words>731</Words>
  <Characters>0</Characters>
  <Application>Microsoft Office PowerPoint</Application>
  <PresentationFormat>Letter Paper (8.5x11 in)</PresentationFormat>
  <Lines>0</Lines>
  <Paragraphs>202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Gill Sans Light</vt:lpstr>
      <vt:lpstr>GE Inspira</vt:lpstr>
      <vt:lpstr>ＭＳ Ｐゴシック</vt:lpstr>
      <vt:lpstr>Tahoma</vt:lpstr>
      <vt:lpstr>Times New Roman</vt:lpstr>
      <vt:lpstr>ＭＳ 明朝</vt:lpstr>
      <vt:lpstr>Courier New</vt:lpstr>
      <vt:lpstr>Helvetica</vt:lpstr>
      <vt:lpstr>Calibri</vt:lpstr>
      <vt:lpstr>ヒラギノ角ゴ ProN W3</vt:lpstr>
      <vt:lpstr>Lucida Grande</vt:lpstr>
      <vt:lpstr>Gill Sans</vt:lpstr>
      <vt:lpstr>Franklin Gothic Medium</vt:lpstr>
      <vt:lpstr>Helvetica Neue</vt:lpstr>
      <vt:lpstr>Title &amp; Subtitle</vt:lpstr>
      <vt:lpstr>   Powering the Connected World™  </vt:lpstr>
      <vt:lpstr>Short Speaker Biography</vt:lpstr>
      <vt:lpstr>PowerPoint Presentation</vt:lpstr>
      <vt:lpstr>Some Misguided Thinking About Mass Adoption of M2M/IoT</vt:lpstr>
      <vt:lpstr>Mass Adoption is Driven by Value Creation, not Technology</vt:lpstr>
      <vt:lpstr>PowerPoint Presentation</vt:lpstr>
      <vt:lpstr>Applications are the Key to Value Creation</vt:lpstr>
      <vt:lpstr>Applications are the                Key to Value Creation</vt:lpstr>
      <vt:lpstr>Applications are the </vt:lpstr>
      <vt:lpstr>What is Required to Remove the Application Bottleneck?</vt:lpstr>
      <vt:lpstr>Ubiquitous Connectivity</vt:lpstr>
      <vt:lpstr>Extensible, Business Oriented Semantic Modeling</vt:lpstr>
      <vt:lpstr>Removing The Programmer / IT Specialist From the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 Mass Deployment of M2M Requires a Major Shift</vt:lpstr>
      <vt:lpstr>Vielen Dank für Ihre Zeit und Aufmerksamkeit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dave.westrom</dc:creator>
  <cp:lastModifiedBy>John Canosa</cp:lastModifiedBy>
  <cp:revision>204</cp:revision>
  <dcterms:modified xsi:type="dcterms:W3CDTF">2013-05-06T05:43:13Z</dcterms:modified>
</cp:coreProperties>
</file>