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tags/tag238.xml" ContentType="application/vnd.openxmlformats-officedocument.presentationml.tags+xml"/>
  <Override PartName="/ppt/tags/tag227.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tags/tag216.xml" ContentType="application/vnd.openxmlformats-officedocument.presentationml.tags+xml"/>
  <Override PartName="/ppt/tags/tag252.xml" ContentType="application/vnd.openxmlformats-officedocument.presentationml.tags+xml"/>
  <Default Extension="xml" ContentType="application/xml"/>
  <Override PartName="/ppt/notesMasters/notesMaster1.xml" ContentType="application/vnd.openxmlformats-officedocument.presentationml.notesMaster+xml"/>
  <Override PartName="/ppt/tags/tag38.xml" ContentType="application/vnd.openxmlformats-officedocument.presentationml.tags+xml"/>
  <Override PartName="/ppt/tags/tag85.xml" ContentType="application/vnd.openxmlformats-officedocument.presentationml.tags+xml"/>
  <Override PartName="/ppt/tags/tag189.xml" ContentType="application/vnd.openxmlformats-officedocument.presentationml.tags+xml"/>
  <Override PartName="/ppt/tags/tag241.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178.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Override PartName="/ppt/tags/tag145.xml" ContentType="application/vnd.openxmlformats-officedocument.presentationml.tags+xml"/>
  <Override PartName="/ppt/notesSlides/notesSlide7.xml" ContentType="application/vnd.openxmlformats-officedocument.presentationml.notesSlide+xml"/>
  <Override PartName="/ppt/tags/tag192.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ppt/slides/slide5.xml" ContentType="application/vnd.openxmlformats-officedocument.presentationml.slide+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tags/tag170.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tags/tag246.xml" ContentType="application/vnd.openxmlformats-officedocument.presentationml.tags+xml"/>
  <Default Extension="emf" ContentType="image/x-emf"/>
  <Override PartName="/ppt/tags/tag68.xml" ContentType="application/vnd.openxmlformats-officedocument.presentationml.tags+xml"/>
  <Override PartName="/ppt/tags/tag224.xml" ContentType="application/vnd.openxmlformats-officedocument.presentationml.tags+xml"/>
  <Override PartName="/ppt/tags/tag235.xml" ContentType="application/vnd.openxmlformats-officedocument.presentationml.tags+xml"/>
  <Override PartName="/ppt/presentation.xml" ContentType="application/vnd.openxmlformats-officedocument.presentationml.presentation.main+xml"/>
  <Override PartName="/ppt/tags/tag57.xml" ContentType="application/vnd.openxmlformats-officedocument.presentationml.tags+xml"/>
  <Override PartName="/ppt/tags/tag213.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197.xml" ContentType="application/vnd.openxmlformats-officedocument.presentationml.tags+xml"/>
  <Override PartName="/ppt/tags/tag202.xml" ContentType="application/vnd.openxmlformats-officedocument.presentationml.tags+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notesSlides/notesSlide4.xml" ContentType="application/vnd.openxmlformats-officedocument.presentationml.notesSlide+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tags/tag131.xml" ContentType="application/vnd.openxmlformats-officedocument.presentationml.tags+xml"/>
  <Override PartName="/ppt/tags/tag229.xml" ContentType="application/vnd.openxmlformats-officedocument.presentationml.tags+xml"/>
  <Override PartName="/ppt/slideLayouts/slideLayout4.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tags/tag207.xml" ContentType="application/vnd.openxmlformats-officedocument.presentationml.tags+xml"/>
  <Override PartName="/ppt/tags/tag218.xml" ContentType="application/vnd.openxmlformats-officedocument.presentationml.tags+xml"/>
  <Override PartName="/ppt/tags/tag254.xml" ContentType="application/vnd.openxmlformats-officedocument.presentationml.tags+xml"/>
  <Override PartName="/ppt/slides/slide2.xml" ContentType="application/vnd.openxmlformats-officedocument.presentationml.slide+xml"/>
  <Override PartName="/ppt/tags/tag2.xml" ContentType="application/vnd.openxmlformats-officedocument.presentationml.tags+xml"/>
  <Override PartName="/ppt/tags/tag87.xml" ContentType="application/vnd.openxmlformats-officedocument.presentationml.tags+xml"/>
  <Default Extension="wmf" ContentType="image/x-wmf"/>
  <Override PartName="/ppt/tags/tag243.xml" ContentType="application/vnd.openxmlformats-officedocument.presentationml.tag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tags/tag232.xml" ContentType="application/vnd.openxmlformats-officedocument.presentationml.tags+xml"/>
  <Override PartName="/ppt/tags/tag250.xml" ContentType="application/vnd.openxmlformats-officedocument.presentationml.tags+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187.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47.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tags/tag194.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tags/tag18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tags/tag190.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tags/tag219.xml" ContentType="application/vnd.openxmlformats-officedocument.presentationml.tags+xml"/>
  <Override PartName="/ppt/tags/tag248.xml" ContentType="application/vnd.openxmlformats-officedocument.presentationml.tags+xml"/>
  <Override PartName="/ppt/slides/slide3.xml" ContentType="application/vnd.openxmlformats-officedocument.presentationml.slide+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208.xml" ContentType="application/vnd.openxmlformats-officedocument.presentationml.tags+xml"/>
  <Override PartName="/ppt/tags/tag226.xml" ContentType="application/vnd.openxmlformats-officedocument.presentationml.tags+xml"/>
  <Override PartName="/ppt/tags/tag237.xml" ContentType="application/vnd.openxmlformats-officedocument.presentationml.tags+xml"/>
  <Override PartName="/ppt/tags/tag255.xml" ContentType="application/vnd.openxmlformats-officedocument.presentationml.tags+xml"/>
  <Override PartName="/ppt/tags/tag3.xml" ContentType="application/vnd.openxmlformats-officedocument.presentationml.tags+xml"/>
  <Default Extension="jpeg" ContentType="image/jpeg"/>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tags/tag215.xml" ContentType="application/vnd.openxmlformats-officedocument.presentationml.tags+xml"/>
  <Override PartName="/ppt/tags/tag233.xml" ContentType="application/vnd.openxmlformats-officedocument.presentationml.tags+xml"/>
  <Override PartName="/ppt/tags/tag244.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tags/tag222.xml" ContentType="application/vnd.openxmlformats-officedocument.presentationml.tags+xml"/>
  <Override PartName="/ppt/tags/tag251.xml" ContentType="application/vnd.openxmlformats-officedocument.presentationml.tags+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9.xml" ContentType="application/vnd.openxmlformats-officedocument.presentationml.tags+xml"/>
  <Override PartName="/ppt/tags/tag177.xml" ContentType="application/vnd.openxmlformats-officedocument.presentationml.tags+xml"/>
  <Override PartName="/ppt/tags/tag211.xml" ContentType="application/vnd.openxmlformats-officedocument.presentationml.tags+xml"/>
  <Override PartName="/ppt/tags/tag240.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66.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notesSlides/notesSlide6.xml" ContentType="application/vnd.openxmlformats-officedocument.presentationml.notesSlide+xml"/>
  <Override PartName="/ppt/tags/tag155.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tags/tag180.xml" ContentType="application/vnd.openxmlformats-officedocument.presentationml.tags+xml"/>
  <Override PartName="/ppt/tags/tag191.xml" ContentType="application/vnd.openxmlformats-officedocument.presentationml.tags+xml"/>
  <Override PartName="/ppt/tags/tag249.xml" ContentType="application/vnd.openxmlformats-officedocument.presentationml.tags+xml"/>
  <Override PartName="/ppt/tags/tag122.xml" ContentType="application/vnd.openxmlformats-officedocument.presentationml.tags+xml"/>
  <Override PartName="/ppt/tags/tag209.xml" ContentType="application/vnd.openxmlformats-officedocument.presentationml.tags+xml"/>
  <Override PartName="/ppt/slides/slide4.xml" ContentType="application/vnd.openxmlformats-officedocument.presentationml.slide+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tags/tag245.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234.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slides/slide10.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tags/tag149.xml" ContentType="application/vnd.openxmlformats-officedocument.presentationml.tags+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Default Extension="bin" ContentType="application/vnd.openxmlformats-officedocument.oleObject"/>
  <Override PartName="/ppt/notesSlides/notesSlide3.xml" ContentType="application/vnd.openxmlformats-officedocument.presentationml.notesSlide+xml"/>
  <Override PartName="/ppt/tags/tag141.xml" ContentType="application/vnd.openxmlformats-officedocument.presentationml.tags+xml"/>
  <Override PartName="/ppt/tags/tag228.xml" ContentType="application/vnd.openxmlformats-officedocument.presentationml.tags+xml"/>
  <Override PartName="/ppt/tags/tag239.xml" ContentType="application/vnd.openxmlformats-officedocument.presentationml.tags+xml"/>
  <Override PartName="/ppt/presProps.xml" ContentType="application/vnd.openxmlformats-officedocument.presentationml.presProps+xml"/>
  <Override PartName="/ppt/tags/tag130.xml" ContentType="application/vnd.openxmlformats-officedocument.presentationml.tags+xml"/>
  <Override PartName="/ppt/tags/tag217.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tags/tag206.xml" ContentType="application/vnd.openxmlformats-officedocument.presentationml.tags+xml"/>
  <Override PartName="/ppt/tags/tag253.xml" ContentType="application/vnd.openxmlformats-officedocument.presentationml.tags+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tags/tag179.xml" ContentType="application/vnd.openxmlformats-officedocument.presentationml.tags+xml"/>
  <Override PartName="/ppt/tags/tag231.xml" ContentType="application/vnd.openxmlformats-officedocument.presentationml.tags+xml"/>
  <Override PartName="/ppt/tags/tag242.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220.xml" ContentType="application/vnd.openxmlformats-officedocument.presentationml.tags+xml"/>
  <Default Extension="vml" ContentType="application/vnd.openxmlformats-officedocument.vmlDrawing"/>
  <Override PartName="/ppt/tags/tag53.xml" ContentType="application/vnd.openxmlformats-officedocument.presentationml.tags+xml"/>
  <Default Extension="gif" ContentType="image/gif"/>
  <Override PartName="/ppt/tags/tag157.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tags/tag247.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102.xml" ContentType="application/vnd.openxmlformats-officedocument.presentationml.tags+xml"/>
  <Override PartName="/ppt/tags/tag236.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225.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8" r:id="rId3"/>
    <p:sldId id="269" r:id="rId4"/>
    <p:sldId id="270" r:id="rId5"/>
    <p:sldId id="272" r:id="rId6"/>
    <p:sldId id="273" r:id="rId7"/>
    <p:sldId id="271" r:id="rId8"/>
    <p:sldId id="258" r:id="rId9"/>
    <p:sldId id="295" r:id="rId10"/>
    <p:sldId id="297" r:id="rId11"/>
    <p:sldId id="298" r:id="rId12"/>
    <p:sldId id="299" r:id="rId13"/>
  </p:sldIdLst>
  <p:sldSz cx="9144000" cy="6858000" type="screen4x3"/>
  <p:notesSz cx="6858000" cy="9144000"/>
  <p:custDataLst>
    <p:tags r:id="rId16"/>
  </p:custDataLst>
  <p:defaultTextStyle>
    <a:defPPr>
      <a:defRPr lang="de-DE"/>
    </a:defPPr>
    <a:lvl1pPr algn="l" rtl="0" fontAlgn="base">
      <a:lnSpc>
        <a:spcPct val="90000"/>
      </a:lnSpc>
      <a:spcBef>
        <a:spcPct val="0"/>
      </a:spcBef>
      <a:spcAft>
        <a:spcPct val="0"/>
      </a:spcAft>
      <a:defRPr sz="1400" kern="1200">
        <a:solidFill>
          <a:schemeClr val="tx1"/>
        </a:solidFill>
        <a:latin typeface="Arial" charset="0"/>
        <a:ea typeface="+mn-ea"/>
        <a:cs typeface="+mn-cs"/>
      </a:defRPr>
    </a:lvl1pPr>
    <a:lvl2pPr marL="457200" algn="l" rtl="0" fontAlgn="base">
      <a:lnSpc>
        <a:spcPct val="90000"/>
      </a:lnSpc>
      <a:spcBef>
        <a:spcPct val="0"/>
      </a:spcBef>
      <a:spcAft>
        <a:spcPct val="0"/>
      </a:spcAft>
      <a:defRPr sz="1400" kern="1200">
        <a:solidFill>
          <a:schemeClr val="tx1"/>
        </a:solidFill>
        <a:latin typeface="Arial" charset="0"/>
        <a:ea typeface="+mn-ea"/>
        <a:cs typeface="+mn-cs"/>
      </a:defRPr>
    </a:lvl2pPr>
    <a:lvl3pPr marL="914400" algn="l" rtl="0" fontAlgn="base">
      <a:lnSpc>
        <a:spcPct val="90000"/>
      </a:lnSpc>
      <a:spcBef>
        <a:spcPct val="0"/>
      </a:spcBef>
      <a:spcAft>
        <a:spcPct val="0"/>
      </a:spcAft>
      <a:defRPr sz="1400" kern="1200">
        <a:solidFill>
          <a:schemeClr val="tx1"/>
        </a:solidFill>
        <a:latin typeface="Arial" charset="0"/>
        <a:ea typeface="+mn-ea"/>
        <a:cs typeface="+mn-cs"/>
      </a:defRPr>
    </a:lvl3pPr>
    <a:lvl4pPr marL="1371600" algn="l" rtl="0" fontAlgn="base">
      <a:lnSpc>
        <a:spcPct val="90000"/>
      </a:lnSpc>
      <a:spcBef>
        <a:spcPct val="0"/>
      </a:spcBef>
      <a:spcAft>
        <a:spcPct val="0"/>
      </a:spcAft>
      <a:defRPr sz="1400" kern="1200">
        <a:solidFill>
          <a:schemeClr val="tx1"/>
        </a:solidFill>
        <a:latin typeface="Arial" charset="0"/>
        <a:ea typeface="+mn-ea"/>
        <a:cs typeface="+mn-cs"/>
      </a:defRPr>
    </a:lvl4pPr>
    <a:lvl5pPr marL="1828800" algn="l" rtl="0" fontAlgn="base">
      <a:lnSpc>
        <a:spcPct val="90000"/>
      </a:lnSpc>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presentationPr>
</file>

<file path=ppt/tableStyles.xml><?xml version="1.0" encoding="utf-8"?>
<a:tblStyleLst xmlns:a="http://schemas.openxmlformats.org/drawingml/2006/main" def="{98B0DA1D-E7FB-4493-B2A3-969EF55D34DF}">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829" autoAdjust="0"/>
    <p:restoredTop sz="94629" autoAdjust="0"/>
  </p:normalViewPr>
  <p:slideViewPr>
    <p:cSldViewPr>
      <p:cViewPr varScale="1">
        <p:scale>
          <a:sx n="76" d="100"/>
          <a:sy n="76" d="100"/>
        </p:scale>
        <p:origin x="-1584" y="-84"/>
      </p:cViewPr>
      <p:guideLst>
        <p:guide orient="horz" pos="935"/>
        <p:guide orient="horz" pos="3929"/>
        <p:guide orient="horz" pos="436"/>
        <p:guide orient="horz" pos="4201"/>
        <p:guide orient="horz" pos="732"/>
        <p:guide pos="5587"/>
        <p:guide pos="182"/>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96" d="100"/>
          <a:sy n="96" d="100"/>
        </p:scale>
        <p:origin x="-360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sz="800"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800" smtClean="0">
                <a:latin typeface="Calibri" pitchFamily="34" charset="0"/>
              </a:rPr>
              <a:t>© Detecon</a:t>
            </a:r>
            <a:endParaRPr lang="de-DE" sz="800" dirty="0">
              <a:latin typeface="Calibri"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de-DE" sz="800" smtClean="0">
                <a:latin typeface="Calibri" pitchFamily="34" charset="0"/>
              </a:rPr>
              <a:t>blank.potx</a:t>
            </a:r>
            <a:endParaRPr lang="de-DE" sz="800" dirty="0">
              <a:latin typeface="Calibri"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E315EA-06BA-4541-8C95-93A41C3003BD}" type="slidenum">
              <a:rPr lang="de-DE" sz="800" smtClean="0">
                <a:latin typeface="Calibri" pitchFamily="34" charset="0"/>
              </a:rPr>
              <a:pPr/>
              <a:t>‹Nr.›</a:t>
            </a:fld>
            <a:endParaRPr lang="de-DE" sz="800" dirty="0">
              <a:latin typeface="Calibri"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de-DE" smtClean="0"/>
              <a:t>© Detecon</a:t>
            </a:r>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de-DE" smtClean="0"/>
              <a:t>blank.potx</a:t>
            </a:r>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0692B-E0F8-4B17-BC73-08F725113356}" type="slidenum">
              <a:rPr lang="de-DE" smtClean="0"/>
              <a:pPr/>
              <a:t>‹Nr.›</a:t>
            </a:fld>
            <a:endParaRPr lang="de-DE"/>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dirty="0" smtClean="0"/>
              <a:t>© Detecon</a:t>
            </a:r>
            <a:endParaRPr lang="de-DE" dirty="0"/>
          </a:p>
        </p:txBody>
      </p:sp>
      <p:sp>
        <p:nvSpPr>
          <p:cNvPr id="7" name="Rectangle 7"/>
          <p:cNvSpPr>
            <a:spLocks noGrp="1" noChangeArrowheads="1"/>
          </p:cNvSpPr>
          <p:nvPr>
            <p:ph type="sldNum" sz="quarter" idx="5"/>
          </p:nvPr>
        </p:nvSpPr>
        <p:spPr>
          <a:ln/>
        </p:spPr>
        <p:txBody>
          <a:bodyPr/>
          <a:lstStyle/>
          <a:p>
            <a:fld id="{9F4E2821-7F32-4900-87C6-E860748C2D77}" type="slidenum">
              <a:rPr lang="de-DE"/>
              <a:pPr/>
              <a:t>1</a:t>
            </a:fld>
            <a:endParaRPr lang="de-DE" dirty="0"/>
          </a:p>
        </p:txBody>
      </p:sp>
      <p:sp>
        <p:nvSpPr>
          <p:cNvPr id="235522" name="Rectangle 2"/>
          <p:cNvSpPr>
            <a:spLocks noGrp="1" noRot="1" noChangeAspect="1" noChangeArrowheads="1" noTextEdit="1"/>
          </p:cNvSpPr>
          <p:nvPr>
            <p:ph type="sldImg"/>
          </p:nvPr>
        </p:nvSpPr>
        <p:spPr>
          <a:xfrm>
            <a:off x="1146175" y="685800"/>
            <a:ext cx="4573588" cy="3430588"/>
          </a:xfrm>
          <a:ln/>
        </p:spPr>
      </p:sp>
      <p:sp>
        <p:nvSpPr>
          <p:cNvPr id="235523" name="Rectangle 3"/>
          <p:cNvSpPr>
            <a:spLocks noGrp="1" noChangeArrowheads="1"/>
          </p:cNvSpPr>
          <p:nvPr>
            <p:ph type="body" idx="1"/>
          </p:nvPr>
        </p:nvSpPr>
        <p:spPr>
          <a:xfrm>
            <a:off x="395411" y="4337613"/>
            <a:ext cx="6067179" cy="4117694"/>
          </a:xfrm>
        </p:spPr>
        <p:txBody>
          <a:bodyPr/>
          <a:lstStyle/>
          <a:p>
            <a:endParaRPr lang="de-DE" dirty="0"/>
          </a:p>
        </p:txBody>
      </p:sp>
      <p:sp>
        <p:nvSpPr>
          <p:cNvPr id="6" name="Footer Placeholder 5"/>
          <p:cNvSpPr>
            <a:spLocks noGrp="1"/>
          </p:cNvSpPr>
          <p:nvPr>
            <p:ph type="ftr" sz="quarter" idx="10"/>
          </p:nvPr>
        </p:nvSpPr>
        <p:spPr/>
        <p:txBody>
          <a:bodyPr/>
          <a:lstStyle/>
          <a:p>
            <a:r>
              <a:rPr lang="de-DE" dirty="0" smtClean="0"/>
              <a:t>blank.potx</a:t>
            </a:r>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10</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11</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sz="800" dirty="0" smtClean="0">
                <a:latin typeface="Calibri" pitchFamily="34" charset="0"/>
              </a:rPr>
              <a:t>© Detecon</a:t>
            </a:r>
            <a:endParaRPr lang="en-US"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en-US" sz="900" smtClean="0">
                <a:latin typeface="Calibri" pitchFamily="34" charset="0"/>
              </a:rPr>
              <a:pPr/>
              <a:t>12</a:t>
            </a:fld>
            <a:endParaRPr lang="en-US"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dirty="0"/>
          </a:p>
        </p:txBody>
      </p:sp>
      <p:sp>
        <p:nvSpPr>
          <p:cNvPr id="6" name="Footer Placeholder 5"/>
          <p:cNvSpPr>
            <a:spLocks noGrp="1"/>
          </p:cNvSpPr>
          <p:nvPr>
            <p:ph type="ftr" sz="quarter" idx="10"/>
          </p:nvPr>
        </p:nvSpPr>
        <p:spPr/>
        <p:txBody>
          <a:bodyPr/>
          <a:lstStyle/>
          <a:p>
            <a:r>
              <a:rPr lang="en-US" smtClean="0"/>
              <a:t>blank.potx</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Date Placeholder 3"/>
          <p:cNvSpPr>
            <a:spLocks noGrp="1"/>
          </p:cNvSpPr>
          <p:nvPr>
            <p:ph type="dt" idx="10"/>
          </p:nvPr>
        </p:nvSpPr>
        <p:spPr/>
        <p:txBody>
          <a:bodyPr/>
          <a:lstStyle/>
          <a:p>
            <a:r>
              <a:rPr lang="de-DE" dirty="0" smtClean="0"/>
              <a:t>© Detecon</a:t>
            </a:r>
            <a:endParaRPr lang="de-DE" dirty="0"/>
          </a:p>
        </p:txBody>
      </p:sp>
      <p:sp>
        <p:nvSpPr>
          <p:cNvPr id="5" name="Slide Number Placeholder 4"/>
          <p:cNvSpPr>
            <a:spLocks noGrp="1"/>
          </p:cNvSpPr>
          <p:nvPr>
            <p:ph type="sldNum" sz="quarter" idx="11"/>
          </p:nvPr>
        </p:nvSpPr>
        <p:spPr/>
        <p:txBody>
          <a:bodyPr/>
          <a:lstStyle/>
          <a:p>
            <a:fld id="{0D50692B-E0F8-4B17-BC73-08F725113356}" type="slidenum">
              <a:rPr lang="de-DE" smtClean="0"/>
              <a:pPr/>
              <a:t>2</a:t>
            </a:fld>
            <a:endParaRPr lang="de-DE" dirty="0"/>
          </a:p>
        </p:txBody>
      </p:sp>
      <p:sp>
        <p:nvSpPr>
          <p:cNvPr id="6" name="Footer Placeholder 5"/>
          <p:cNvSpPr>
            <a:spLocks noGrp="1"/>
          </p:cNvSpPr>
          <p:nvPr>
            <p:ph type="ftr" sz="quarter" idx="12"/>
          </p:nvPr>
        </p:nvSpPr>
        <p:spPr/>
        <p:txBody>
          <a:bodyPr/>
          <a:lstStyle/>
          <a:p>
            <a:r>
              <a:rPr lang="de-DE" dirty="0" smtClean="0"/>
              <a:t>blank.potx</a:t>
            </a:r>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3</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4</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5</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6</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7</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8</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z="800" smtClean="0">
                <a:latin typeface="Calibri" pitchFamily="34" charset="0"/>
              </a:rPr>
              <a:t>© Detecon</a:t>
            </a:r>
            <a:endParaRPr lang="de-DE" sz="800" dirty="0">
              <a:latin typeface="Calibri" pitchFamily="34" charset="0"/>
            </a:endParaRPr>
          </a:p>
        </p:txBody>
      </p:sp>
      <p:sp>
        <p:nvSpPr>
          <p:cNvPr id="7" name="Rectangle 7"/>
          <p:cNvSpPr>
            <a:spLocks noGrp="1" noChangeArrowheads="1"/>
          </p:cNvSpPr>
          <p:nvPr>
            <p:ph type="sldNum" sz="quarter" idx="5"/>
          </p:nvPr>
        </p:nvSpPr>
        <p:spPr>
          <a:ln/>
        </p:spPr>
        <p:txBody>
          <a:bodyPr/>
          <a:lstStyle/>
          <a:p>
            <a:fld id="{188A5AD5-53B8-4B46-BB41-800600F583D0}" type="slidenum">
              <a:rPr lang="de-DE" sz="900">
                <a:latin typeface="Calibri" pitchFamily="34" charset="0"/>
              </a:rPr>
              <a:pPr/>
              <a:t>9</a:t>
            </a:fld>
            <a:endParaRPr lang="de-DE" sz="900" dirty="0">
              <a:latin typeface="Calibri"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de-DE" dirty="0"/>
          </a:p>
        </p:txBody>
      </p:sp>
      <p:sp>
        <p:nvSpPr>
          <p:cNvPr id="6" name="Footer Placeholder 5"/>
          <p:cNvSpPr>
            <a:spLocks noGrp="1"/>
          </p:cNvSpPr>
          <p:nvPr>
            <p:ph type="ftr" sz="quarter" idx="10"/>
          </p:nvPr>
        </p:nvSpPr>
        <p:spPr/>
        <p:txBody>
          <a:bodyPr/>
          <a:lstStyle/>
          <a:p>
            <a:r>
              <a:rPr lang="de-DE" smtClean="0"/>
              <a:t>blank.potx</a:t>
            </a:r>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Master" Target="../slideMasters/slideMaster1.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graphicFrame>
        <p:nvGraphicFramePr>
          <p:cNvPr id="5" name="Object 4" hidden="1"/>
          <p:cNvGraphicFramePr>
            <a:graphicFrameLocks/>
          </p:cNvGraphicFramePr>
          <p:nvPr/>
        </p:nvGraphicFramePr>
        <p:xfrm>
          <a:off x="0" y="0"/>
          <a:ext cx="158750" cy="158750"/>
        </p:xfrm>
        <a:graphic>
          <a:graphicData uri="http://schemas.openxmlformats.org/presentationml/2006/ole">
            <p:oleObj spid="_x0000_s1026" name="think-cell Slide" r:id="rId7" imgW="0" imgH="0" progId="TCLayout.ActiveDocument.1">
              <p:embed/>
            </p:oleObj>
          </a:graphicData>
        </a:graphic>
      </p:graphicFrame>
      <p:sp>
        <p:nvSpPr>
          <p:cNvPr id="2" name="Title"/>
          <p:cNvSpPr>
            <a:spLocks noGrp="1"/>
          </p:cNvSpPr>
          <p:nvPr>
            <p:ph type="ctrTitle"/>
            <p:custDataLst>
              <p:tags r:id="rId2"/>
            </p:custDataLst>
          </p:nvPr>
        </p:nvSpPr>
        <p:spPr bwMode="gray">
          <a:xfrm>
            <a:off x="1320800" y="1154112"/>
            <a:ext cx="4013200" cy="1470025"/>
          </a:xfrm>
        </p:spPr>
        <p:txBody>
          <a:bodyPr lIns="0" tIns="0" rIns="0" bIns="0" anchor="t" anchorCtr="0"/>
          <a:lstStyle>
            <a:lvl1pPr algn="r">
              <a:defRPr sz="1600">
                <a:latin typeface="+mn-lt"/>
              </a:defRPr>
            </a:lvl1pPr>
          </a:lstStyle>
          <a:p>
            <a:r>
              <a:rPr lang="de-DE" noProof="0" smtClean="0"/>
              <a:t>Titelmasterformat durch Klicken bearbeiten</a:t>
            </a:r>
            <a:endParaRPr lang="de-DE" noProof="0" dirty="0"/>
          </a:p>
        </p:txBody>
      </p:sp>
      <p:sp>
        <p:nvSpPr>
          <p:cNvPr id="3" name="Subtitle"/>
          <p:cNvSpPr>
            <a:spLocks noGrp="1"/>
          </p:cNvSpPr>
          <p:nvPr>
            <p:ph type="subTitle" idx="1"/>
            <p:custDataLst>
              <p:tags r:id="rId3"/>
            </p:custDataLst>
          </p:nvPr>
        </p:nvSpPr>
        <p:spPr bwMode="gray">
          <a:xfrm>
            <a:off x="2185988" y="2897188"/>
            <a:ext cx="3148011" cy="736600"/>
          </a:xfrm>
        </p:spPr>
        <p:txBody>
          <a:bodyPr lIns="0" tIns="0" rIns="0" bIns="0" anchor="t" anchorCtr="0"/>
          <a:lstStyle>
            <a:lvl1pPr marL="0" indent="0" algn="r">
              <a:spcBef>
                <a:spcPts val="720"/>
              </a:spcBef>
              <a:buNone/>
              <a:defRPr sz="1200" b="0" i="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8" name="Rectangle 28"/>
          <p:cNvSpPr>
            <a:spLocks noChangeArrowheads="1"/>
          </p:cNvSpPr>
          <p:nvPr userDrawn="1">
            <p:custDataLst>
              <p:tags r:id="rId4"/>
            </p:custDataLst>
          </p:nvPr>
        </p:nvSpPr>
        <p:spPr bwMode="gray">
          <a:xfrm>
            <a:off x="1588" y="5719763"/>
            <a:ext cx="9142412" cy="431800"/>
          </a:xfrm>
          <a:prstGeom prst="rect">
            <a:avLst/>
          </a:prstGeom>
          <a:solidFill>
            <a:schemeClr val="bg2"/>
          </a:solidFill>
          <a:ln w="9525">
            <a:noFill/>
            <a:miter lim="800000"/>
            <a:headEnd/>
            <a:tailEnd/>
          </a:ln>
          <a:effectLst/>
        </p:spPr>
        <p:txBody>
          <a:bodyPr wrap="none" lIns="72000" tIns="72000" rIns="72000" bIns="72000" anchor="ctr"/>
          <a:lstStyle/>
          <a:p>
            <a:endParaRPr lang="de-DE"/>
          </a:p>
        </p:txBody>
      </p:sp>
      <p:sp>
        <p:nvSpPr>
          <p:cNvPr id="13" name="Claim"/>
          <p:cNvSpPr>
            <a:spLocks noChangeArrowheads="1"/>
          </p:cNvSpPr>
          <p:nvPr userDrawn="1">
            <p:custDataLst>
              <p:tags r:id="rId5"/>
            </p:custDataLst>
          </p:nvPr>
        </p:nvSpPr>
        <p:spPr bwMode="gray">
          <a:xfrm>
            <a:off x="1587" y="6230937"/>
            <a:ext cx="9142412" cy="431800"/>
          </a:xfrm>
          <a:prstGeom prst="rect">
            <a:avLst/>
          </a:prstGeom>
          <a:solidFill>
            <a:schemeClr val="accent5"/>
          </a:solidFill>
          <a:ln w="9525">
            <a:noFill/>
            <a:miter lim="800000"/>
            <a:headEnd/>
            <a:tailEnd/>
          </a:ln>
          <a:effectLst/>
        </p:spPr>
        <p:txBody>
          <a:bodyPr wrap="none" lIns="396000" tIns="0" rIns="0" bIns="0" anchor="ctr"/>
          <a:lstStyle/>
          <a:p>
            <a:r>
              <a:rPr lang="de-DE" sz="1000" b="1" i="0" smtClean="0">
                <a:solidFill>
                  <a:schemeClr val="bg1"/>
                </a:solidFill>
              </a:rPr>
              <a:t>We make ICT strategies work</a:t>
            </a:r>
            <a:endParaRPr lang="de-DE" sz="1000" b="1" i="0" dirty="0">
              <a:solidFill>
                <a:schemeClr val="bg1"/>
              </a:solidFill>
            </a:endParaRPr>
          </a:p>
        </p:txBody>
      </p:sp>
      <p:pic>
        <p:nvPicPr>
          <p:cNvPr id="14" name="Picture 8" descr="C:\Users\StBerger\Desktop\DeTeCon\Template-Vorlagen\DC_Logo_blue_RGB.png"/>
          <p:cNvPicPr>
            <a:picLocks noChangeAspect="1" noChangeArrowheads="1"/>
          </p:cNvPicPr>
          <p:nvPr userDrawn="1"/>
        </p:nvPicPr>
        <p:blipFill>
          <a:blip r:embed="rId8" cstate="print"/>
          <a:srcRect/>
          <a:stretch>
            <a:fillRect/>
          </a:stretch>
        </p:blipFill>
        <p:spPr bwMode="gray">
          <a:xfrm>
            <a:off x="7753698" y="5807442"/>
            <a:ext cx="1081882" cy="251703"/>
          </a:xfrm>
          <a:prstGeom prst="rect">
            <a:avLst/>
          </a:prstGeom>
          <a:noFill/>
        </p:spPr>
      </p:pic>
      <p:pic>
        <p:nvPicPr>
          <p:cNvPr id="15" name="Picture 3" descr="C:\Users\StBerger\Desktop\DeTeCon\Template-Vorlagen\T-Logo_2.png"/>
          <p:cNvPicPr>
            <a:picLocks noChangeAspect="1" noChangeArrowheads="1"/>
          </p:cNvPicPr>
          <p:nvPr userDrawn="1"/>
        </p:nvPicPr>
        <p:blipFill>
          <a:blip r:embed="rId9" cstate="print"/>
          <a:srcRect/>
          <a:stretch>
            <a:fillRect/>
          </a:stretch>
        </p:blipFill>
        <p:spPr bwMode="gray">
          <a:xfrm>
            <a:off x="395420" y="5772150"/>
            <a:ext cx="846276" cy="354806"/>
          </a:xfrm>
          <a:prstGeom prst="rect">
            <a:avLst/>
          </a:prstGeom>
          <a:noFill/>
        </p:spPr>
      </p:pic>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9" name="Object 8" hidden="1"/>
          <p:cNvGraphicFramePr>
            <a:graphicFrameLocks/>
          </p:cNvGraphicFramePr>
          <p:nvPr/>
        </p:nvGraphicFramePr>
        <p:xfrm>
          <a:off x="0" y="0"/>
          <a:ext cx="158750" cy="158750"/>
        </p:xfrm>
        <a:graphic>
          <a:graphicData uri="http://schemas.openxmlformats.org/presentationml/2006/ole">
            <p:oleObj spid="_x0000_s8193" name="think-cell Slide" r:id="rId3" imgW="0" imgH="0" progId="TCLayout.ActiveDocument.1">
              <p:embed/>
            </p:oleObj>
          </a:graphicData>
        </a:graphic>
      </p:graphicFrame>
      <p:sp>
        <p:nvSpPr>
          <p:cNvPr id="22" name="Text Placeholder 21"/>
          <p:cNvSpPr>
            <a:spLocks noGrp="1"/>
          </p:cNvSpPr>
          <p:nvPr>
            <p:ph type="body" sz="quarter" idx="10" hasCustomPrompt="1"/>
          </p:nvPr>
        </p:nvSpPr>
        <p:spPr>
          <a:xfrm>
            <a:off x="287338" y="295276"/>
            <a:ext cx="8570911" cy="187325"/>
          </a:xfrm>
          <a:solidFill>
            <a:schemeClr val="bg2"/>
          </a:solidFill>
        </p:spPr>
        <p:txBody>
          <a:bodyPr lIns="72000" tIns="0" rIns="0" bIns="0" anchor="ctr" anchorCtr="0"/>
          <a:lstStyle>
            <a:lvl1pPr defTabSz="180975">
              <a:defRPr sz="1000" b="1"/>
            </a:lvl1pPr>
            <a:lvl3pPr>
              <a:buNone/>
              <a:defRPr/>
            </a:lvl3pPr>
          </a:lstStyle>
          <a:p>
            <a:pPr lvl="0"/>
            <a:r>
              <a:rPr lang="de-DE" smtClean="0"/>
              <a:t>X	Click to edit Chapter Heading</a:t>
            </a:r>
            <a:endParaRPr lang="de-DE" dirty="0"/>
          </a:p>
        </p:txBody>
      </p:sp>
      <p:sp>
        <p:nvSpPr>
          <p:cNvPr id="29" name="Text Placeholder 28"/>
          <p:cNvSpPr>
            <a:spLocks noGrp="1"/>
          </p:cNvSpPr>
          <p:nvPr>
            <p:ph type="body" sz="quarter" idx="12"/>
          </p:nvPr>
        </p:nvSpPr>
        <p:spPr>
          <a:xfrm>
            <a:off x="287337" y="1484313"/>
            <a:ext cx="8570910" cy="2665412"/>
          </a:xfrm>
        </p:spPr>
        <p:txBody>
          <a:bodyPr lIns="0" tIns="0" rIns="0" bIns="0"/>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8" name="Title 17"/>
          <p:cNvSpPr>
            <a:spLocks noGrp="1"/>
          </p:cNvSpPr>
          <p:nvPr>
            <p:ph type="title"/>
          </p:nvPr>
        </p:nvSpPr>
        <p:spPr/>
        <p:txBody>
          <a:bodyPr/>
          <a:lstStyle/>
          <a:p>
            <a:r>
              <a:rPr lang="de-DE" smtClean="0"/>
              <a:t>Titelmasterformat durch Klicken bearbeiten</a:t>
            </a:r>
            <a:endParaRPr lang="de-DE"/>
          </a:p>
        </p:txBody>
      </p:sp>
      <p:sp>
        <p:nvSpPr>
          <p:cNvPr id="23" name="Date Placeholder 22"/>
          <p:cNvSpPr>
            <a:spLocks noGrp="1"/>
          </p:cNvSpPr>
          <p:nvPr>
            <p:ph type="dt" sz="half" idx="13"/>
          </p:nvPr>
        </p:nvSpPr>
        <p:spPr/>
        <p:txBody>
          <a:bodyPr/>
          <a:lstStyle/>
          <a:p>
            <a:r>
              <a:rPr lang="de-DE" smtClean="0"/>
              <a:t>© Detecon</a:t>
            </a:r>
            <a:endParaRPr lang="de-DE" dirty="0"/>
          </a:p>
        </p:txBody>
      </p:sp>
      <p:sp>
        <p:nvSpPr>
          <p:cNvPr id="24" name="Slide Number Placeholder 23"/>
          <p:cNvSpPr>
            <a:spLocks noGrp="1"/>
          </p:cNvSpPr>
          <p:nvPr>
            <p:ph type="sldNum" sz="quarter" idx="14"/>
          </p:nvPr>
        </p:nvSpPr>
        <p:spPr/>
        <p:txBody>
          <a:bodyPr/>
          <a:lstStyle/>
          <a:p>
            <a:pPr algn="ctr"/>
            <a:r>
              <a:rPr lang="de-DE" smtClean="0"/>
              <a:t>– </a:t>
            </a:r>
            <a:fld id="{0BE42143-7310-4A8F-A2D9-68016CEE3D5A}" type="slidenum">
              <a:rPr lang="de-DE" smtClean="0"/>
              <a:pPr algn="ctr"/>
              <a:t>‹Nr.›</a:t>
            </a:fld>
            <a:r>
              <a:rPr lang="de-DE" smtClean="0"/>
              <a:t> –</a:t>
            </a:r>
            <a:endParaRPr lang="de-DE" dirty="0"/>
          </a:p>
        </p:txBody>
      </p:sp>
      <p:sp>
        <p:nvSpPr>
          <p:cNvPr id="25" name="Footer Placeholder 24"/>
          <p:cNvSpPr>
            <a:spLocks noGrp="1"/>
          </p:cNvSpPr>
          <p:nvPr>
            <p:ph type="ftr" sz="quarter" idx="15"/>
          </p:nvPr>
        </p:nvSpPr>
        <p:spPr/>
        <p:txBody>
          <a:bodyPr/>
          <a:lstStyle/>
          <a:p>
            <a:r>
              <a:rPr lang="de-DE" smtClean="0"/>
              <a:t>MK_2011_DETECON_SCHLÜSSELTECHNOLOGIEN.PPTX</a:t>
            </a:r>
            <a:endParaRPr lang="de-DE" dirty="0"/>
          </a:p>
        </p:txBody>
      </p:sp>
      <p:pic>
        <p:nvPicPr>
          <p:cNvPr id="10" name="Picture 46"/>
          <p:cNvPicPr>
            <a:picLocks noChangeAspect="1" noChangeArrowheads="1"/>
          </p:cNvPicPr>
          <p:nvPr userDrawn="1"/>
        </p:nvPicPr>
        <p:blipFill>
          <a:blip r:embed="rId4" cstate="print"/>
          <a:srcRect/>
          <a:stretch>
            <a:fillRect/>
          </a:stretch>
        </p:blipFill>
        <p:spPr bwMode="auto">
          <a:xfrm>
            <a:off x="276194" y="6410346"/>
            <a:ext cx="1420911" cy="290567"/>
          </a:xfrm>
          <a:prstGeom prst="rect">
            <a:avLst/>
          </a:prstGeom>
          <a:noFill/>
          <a:ln w="9525" algn="ctr">
            <a:noFill/>
            <a:miter lim="800000"/>
            <a:headEnd/>
            <a:tailEnd/>
          </a:ln>
          <a:effectLst/>
        </p:spPr>
      </p:pic>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graphicFrame>
        <p:nvGraphicFramePr>
          <p:cNvPr id="6" name="Object 5" hidden="1"/>
          <p:cNvGraphicFramePr>
            <a:graphicFrameLocks/>
          </p:cNvGraphicFramePr>
          <p:nvPr/>
        </p:nvGraphicFramePr>
        <p:xfrm>
          <a:off x="0" y="0"/>
          <a:ext cx="158750" cy="158750"/>
        </p:xfrm>
        <a:graphic>
          <a:graphicData uri="http://schemas.openxmlformats.org/presentationml/2006/ole">
            <p:oleObj spid="_x0000_s48130" name="think-cell Slide" r:id="rId3" imgW="0" imgH="0" progId="TCLayout.ActiveDocument.1">
              <p:embed/>
            </p:oleObj>
          </a:graphicData>
        </a:graphic>
      </p:graphicFrame>
      <p:sp>
        <p:nvSpPr>
          <p:cNvPr id="14" name="Date Placeholder 13"/>
          <p:cNvSpPr>
            <a:spLocks noGrp="1"/>
          </p:cNvSpPr>
          <p:nvPr>
            <p:ph type="dt" sz="half" idx="10"/>
          </p:nvPr>
        </p:nvSpPr>
        <p:spPr>
          <a:xfrm rot="16200000">
            <a:off x="8892382" y="6433067"/>
            <a:ext cx="366711" cy="83100"/>
          </a:xfrm>
        </p:spPr>
        <p:txBody>
          <a:bodyPr/>
          <a:lstStyle>
            <a:lvl1pPr>
              <a:defRPr>
                <a:solidFill>
                  <a:schemeClr val="tx1"/>
                </a:solidFill>
              </a:defRPr>
            </a:lvl1pPr>
          </a:lstStyle>
          <a:p>
            <a:r>
              <a:rPr lang="de-DE" smtClean="0"/>
              <a:t>© Detecon</a:t>
            </a:r>
            <a:endParaRPr lang="de-DE" dirty="0"/>
          </a:p>
        </p:txBody>
      </p:sp>
      <p:sp>
        <p:nvSpPr>
          <p:cNvPr id="16" name="Footer Placeholder 15"/>
          <p:cNvSpPr>
            <a:spLocks noGrp="1"/>
          </p:cNvSpPr>
          <p:nvPr>
            <p:ph type="ftr" sz="quarter" idx="12"/>
          </p:nvPr>
        </p:nvSpPr>
        <p:spPr>
          <a:xfrm rot="16200000">
            <a:off x="-1507847" y="5047972"/>
            <a:ext cx="3136900" cy="83100"/>
          </a:xfrm>
          <a:prstGeom prst="rect">
            <a:avLst/>
          </a:prstGeom>
        </p:spPr>
        <p:txBody>
          <a:bodyPr vert="horz" lIns="0" tIns="0" rIns="0" bIns="0" rtlCol="0" anchor="ctr" anchorCtr="0"/>
          <a:lstStyle>
            <a:lvl1pPr algn="l" rtl="0" fontAlgn="base">
              <a:lnSpc>
                <a:spcPct val="90000"/>
              </a:lnSpc>
              <a:spcBef>
                <a:spcPct val="0"/>
              </a:spcBef>
              <a:spcAft>
                <a:spcPct val="0"/>
              </a:spcAft>
              <a:defRPr lang="de-DE" sz="600" kern="1200" smtClean="0">
                <a:solidFill>
                  <a:schemeClr val="tx1"/>
                </a:solidFill>
                <a:latin typeface="+mn-lt"/>
                <a:ea typeface="+mn-ea"/>
                <a:cs typeface="+mn-cs"/>
              </a:defRPr>
            </a:lvl1pPr>
          </a:lstStyle>
          <a:p>
            <a:r>
              <a:rPr lang="de-DE" smtClean="0"/>
              <a:t>MK_2011_DETECON_SCHLÜSSELTECHNOLOGIEN.PPTX</a:t>
            </a:r>
            <a:endParaRPr lang="de-DE" dirty="0"/>
          </a:p>
        </p:txBody>
      </p:sp>
      <p:sp>
        <p:nvSpPr>
          <p:cNvPr id="8" name="Text Placeholder 21"/>
          <p:cNvSpPr>
            <a:spLocks noGrp="1"/>
          </p:cNvSpPr>
          <p:nvPr>
            <p:ph type="body" sz="quarter" idx="13" hasCustomPrompt="1"/>
          </p:nvPr>
        </p:nvSpPr>
        <p:spPr>
          <a:xfrm>
            <a:off x="287338" y="295276"/>
            <a:ext cx="8570911" cy="187325"/>
          </a:xfrm>
          <a:solidFill>
            <a:schemeClr val="bg2"/>
          </a:solidFill>
        </p:spPr>
        <p:txBody>
          <a:bodyPr wrap="none" lIns="72000" tIns="0" rIns="0" bIns="0" anchor="ctr" anchorCtr="0"/>
          <a:lstStyle>
            <a:lvl1pPr marL="0" marR="0" indent="0" algn="l" defTabSz="914400" rtl="0" eaLnBrk="1" fontAlgn="auto" latinLnBrk="0" hangingPunct="1">
              <a:lnSpc>
                <a:spcPct val="100000"/>
              </a:lnSpc>
              <a:spcBef>
                <a:spcPts val="50"/>
              </a:spcBef>
              <a:spcAft>
                <a:spcPts val="0"/>
              </a:spcAft>
              <a:buClr>
                <a:srgbClr val="0033AB"/>
              </a:buClr>
              <a:buSzPct val="80000"/>
              <a:buFont typeface="Wingdings" pitchFamily="2" charset="2"/>
              <a:buNone/>
              <a:tabLst/>
              <a:defRPr sz="1000" b="1" baseline="0"/>
            </a:lvl1pPr>
            <a:lvl3pPr>
              <a:buNone/>
              <a:defRPr/>
            </a:lvl3pPr>
          </a:lstStyle>
          <a:p>
            <a:pPr marL="0" marR="0" lvl="0" indent="0" algn="l" defTabSz="914400" rtl="0" eaLnBrk="1" fontAlgn="auto" latinLnBrk="0" hangingPunct="1">
              <a:lnSpc>
                <a:spcPct val="100000"/>
              </a:lnSpc>
              <a:spcBef>
                <a:spcPts val="50"/>
              </a:spcBef>
              <a:spcAft>
                <a:spcPts val="0"/>
              </a:spcAft>
              <a:buClr>
                <a:srgbClr val="0033AB"/>
              </a:buClr>
              <a:buSzPct val="80000"/>
              <a:buFont typeface="Wingdings" pitchFamily="2" charset="2"/>
              <a:buNone/>
              <a:tabLst/>
              <a:defRPr/>
            </a:pPr>
            <a:r>
              <a:rPr lang="de-DE" smtClean="0"/>
              <a:t>Click to edit Content Title</a:t>
            </a:r>
            <a:endParaRPr lang="de-DE" dirty="0"/>
          </a:p>
        </p:txBody>
      </p:sp>
      <p:pic>
        <p:nvPicPr>
          <p:cNvPr id="11" name="Picture 8" descr="C:\Users\StBerger\Desktop\DeTeCon\Template-Vorlagen\DC_Logo_blue_RGB.png"/>
          <p:cNvPicPr>
            <a:picLocks noChangeAspect="1" noChangeArrowheads="1"/>
          </p:cNvPicPr>
          <p:nvPr userDrawn="1"/>
        </p:nvPicPr>
        <p:blipFill>
          <a:blip r:embed="rId4" cstate="print"/>
          <a:srcRect/>
          <a:stretch>
            <a:fillRect/>
          </a:stretch>
        </p:blipFill>
        <p:spPr bwMode="auto">
          <a:xfrm>
            <a:off x="7776369" y="6412984"/>
            <a:ext cx="1081882" cy="251703"/>
          </a:xfrm>
          <a:prstGeom prst="rect">
            <a:avLst/>
          </a:prstGeom>
          <a:noFill/>
        </p:spPr>
      </p:pic>
      <p:sp>
        <p:nvSpPr>
          <p:cNvPr id="10" name="Slide Number Placeholder 9"/>
          <p:cNvSpPr>
            <a:spLocks noGrp="1"/>
          </p:cNvSpPr>
          <p:nvPr>
            <p:ph type="sldNum" sz="quarter" idx="14"/>
          </p:nvPr>
        </p:nvSpPr>
        <p:spPr>
          <a:xfrm>
            <a:off x="4378325" y="6558764"/>
            <a:ext cx="368691" cy="138499"/>
          </a:xfrm>
        </p:spPr>
        <p:txBody>
          <a:bodyPr/>
          <a:lstStyle/>
          <a:p>
            <a:pPr algn="ctr"/>
            <a:r>
              <a:rPr lang="de-DE" smtClean="0"/>
              <a:t>– </a:t>
            </a:r>
            <a:fld id="{0BE42143-7310-4A8F-A2D9-68016CEE3D5A}" type="slidenum">
              <a:rPr lang="de-DE" smtClean="0"/>
              <a:pPr algn="ctr"/>
              <a:t>‹Nr.›</a:t>
            </a:fld>
            <a:r>
              <a:rPr lang="de-DE" smtClean="0"/>
              <a:t> –</a:t>
            </a:r>
            <a:endParaRPr lang="de-DE" dirty="0"/>
          </a:p>
        </p:txBody>
      </p:sp>
      <p:pic>
        <p:nvPicPr>
          <p:cNvPr id="9" name="Picture 3" descr="C:\Users\StBerger\Desktop\DeTeCon\Template-Vorlagen\Client's logo8blu+bl.png"/>
          <p:cNvPicPr>
            <a:picLocks noChangeAspect="1" noChangeArrowheads="1"/>
          </p:cNvPicPr>
          <p:nvPr userDrawn="1"/>
        </p:nvPicPr>
        <p:blipFill>
          <a:blip r:embed="rId5" cstate="print"/>
          <a:srcRect/>
          <a:stretch>
            <a:fillRect/>
          </a:stretch>
        </p:blipFill>
        <p:spPr bwMode="auto">
          <a:xfrm>
            <a:off x="288925" y="6421438"/>
            <a:ext cx="1133475" cy="247650"/>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o Layout">
    <p:spTree>
      <p:nvGrpSpPr>
        <p:cNvPr id="1" name=""/>
        <p:cNvGrpSpPr/>
        <p:nvPr/>
      </p:nvGrpSpPr>
      <p:grpSpPr>
        <a:xfrm>
          <a:off x="0" y="0"/>
          <a:ext cx="0" cy="0"/>
          <a:chOff x="0" y="0"/>
          <a:chExt cx="0" cy="0"/>
        </a:xfrm>
      </p:grpSpPr>
      <p:graphicFrame>
        <p:nvGraphicFramePr>
          <p:cNvPr id="12" name="Object 11" hidden="1"/>
          <p:cNvGraphicFramePr>
            <a:graphicFrameLocks/>
          </p:cNvGraphicFramePr>
          <p:nvPr/>
        </p:nvGraphicFramePr>
        <p:xfrm>
          <a:off x="0" y="0"/>
          <a:ext cx="158750" cy="158750"/>
        </p:xfrm>
        <a:graphic>
          <a:graphicData uri="http://schemas.openxmlformats.org/presentationml/2006/ole">
            <p:oleObj spid="_x0000_s17410" name="think-cell Slide" r:id="rId4" imgW="0" imgH="0" progId="TCLayout.ActiveDocument.1">
              <p:embed/>
            </p:oleObj>
          </a:graphicData>
        </a:graphic>
      </p:graphicFrame>
      <p:sp>
        <p:nvSpPr>
          <p:cNvPr id="14" name="Date Placeholder 3"/>
          <p:cNvSpPr>
            <a:spLocks noGrp="1"/>
          </p:cNvSpPr>
          <p:nvPr>
            <p:ph type="dt" sz="half" idx="2"/>
            <p:custDataLst>
              <p:tags r:id="rId2"/>
            </p:custDataLst>
          </p:nvPr>
        </p:nvSpPr>
        <p:spPr>
          <a:xfrm rot="16200000">
            <a:off x="8892382" y="6433067"/>
            <a:ext cx="366711" cy="83100"/>
          </a:xfrm>
          <a:prstGeom prst="rect">
            <a:avLst/>
          </a:prstGeom>
        </p:spPr>
        <p:txBody>
          <a:bodyPr vert="horz" wrap="none" lIns="0" tIns="0" rIns="0" bIns="0" rtlCol="0" anchor="ctr" anchorCtr="0">
            <a:spAutoFit/>
          </a:bodyPr>
          <a:lstStyle>
            <a:lvl1pPr algn="l">
              <a:defRPr sz="600">
                <a:solidFill>
                  <a:schemeClr val="tx1"/>
                </a:solidFill>
                <a:latin typeface="+mn-lt"/>
              </a:defRPr>
            </a:lvl1pPr>
          </a:lstStyle>
          <a:p>
            <a:r>
              <a:rPr lang="de-DE" smtClean="0"/>
              <a:t>© Detecon</a:t>
            </a:r>
            <a:endParaRPr lang="de-DE" dirty="0"/>
          </a:p>
        </p:txBody>
      </p:sp>
      <p:sp>
        <p:nvSpPr>
          <p:cNvPr id="7" name="Footer Placeholder 18"/>
          <p:cNvSpPr>
            <a:spLocks noGrp="1"/>
          </p:cNvSpPr>
          <p:nvPr>
            <p:ph type="ftr" sz="quarter" idx="3"/>
          </p:nvPr>
        </p:nvSpPr>
        <p:spPr>
          <a:xfrm rot="16200000">
            <a:off x="-1507847" y="5047972"/>
            <a:ext cx="3136900" cy="83100"/>
          </a:xfrm>
          <a:prstGeom prst="rect">
            <a:avLst/>
          </a:prstGeom>
        </p:spPr>
        <p:txBody>
          <a:bodyPr vert="horz" lIns="0" tIns="0" rIns="0" bIns="0" rtlCol="0" anchor="ctr"/>
          <a:lstStyle>
            <a:lvl1pPr algn="l">
              <a:defRPr sz="600">
                <a:solidFill>
                  <a:sysClr val="windowText" lastClr="000000"/>
                </a:solidFill>
              </a:defRPr>
            </a:lvl1pPr>
          </a:lstStyle>
          <a:p>
            <a:r>
              <a:rPr lang="de-DE" smtClean="0"/>
              <a:t>MK_2011_DETECON_SCHLÜSSELTECHNOLOGIEN.PPTX</a:t>
            </a:r>
            <a:endParaRPr lang="de-DE" dirty="0"/>
          </a:p>
        </p:txBody>
      </p:sp>
      <p:sp>
        <p:nvSpPr>
          <p:cNvPr id="9" name="Slide Number Placeholder 8"/>
          <p:cNvSpPr>
            <a:spLocks noGrp="1"/>
          </p:cNvSpPr>
          <p:nvPr>
            <p:ph type="sldNum" sz="quarter" idx="10"/>
          </p:nvPr>
        </p:nvSpPr>
        <p:spPr>
          <a:xfrm>
            <a:off x="4378325" y="6558764"/>
            <a:ext cx="368691" cy="138499"/>
          </a:xfrm>
        </p:spPr>
        <p:txBody>
          <a:bodyPr/>
          <a:lstStyle/>
          <a:p>
            <a:pPr algn="ctr"/>
            <a:r>
              <a:rPr lang="de-DE" smtClean="0"/>
              <a:t>– </a:t>
            </a:r>
            <a:fld id="{0BE42143-7310-4A8F-A2D9-68016CEE3D5A}" type="slidenum">
              <a:rPr lang="de-DE" smtClean="0"/>
              <a:pPr algn="ctr"/>
              <a:t>‹Nr.›</a:t>
            </a:fld>
            <a:r>
              <a:rPr lang="de-DE" smtClean="0"/>
              <a:t> –</a:t>
            </a:r>
            <a:endParaRPr lang="de-DE"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ags" Target="../tags/tag2.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oleObject" Target="../embeddings/oleObject1.bin"/><Relationship Id="rId5" Type="http://schemas.openxmlformats.org/officeDocument/2006/relationships/theme" Target="../theme/theme1.xml"/><Relationship Id="rId10"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ct 10" hidden="1"/>
          <p:cNvGraphicFramePr>
            <a:graphicFrameLocks/>
          </p:cNvGraphicFramePr>
          <p:nvPr/>
        </p:nvGraphicFramePr>
        <p:xfrm>
          <a:off x="0" y="0"/>
          <a:ext cx="158750" cy="158750"/>
        </p:xfrm>
        <a:graphic>
          <a:graphicData uri="http://schemas.openxmlformats.org/presentationml/2006/ole">
            <p:oleObj spid="_x0000_s2049" name="think-cell Slide" r:id="rId11" imgW="0" imgH="0" progId="TCLayout.ActiveDocument.1">
              <p:embed/>
            </p:oleObj>
          </a:graphicData>
        </a:graphic>
      </p:graphicFrame>
      <p:sp>
        <p:nvSpPr>
          <p:cNvPr id="4" name="Date Placeholder 3"/>
          <p:cNvSpPr>
            <a:spLocks noGrp="1"/>
          </p:cNvSpPr>
          <p:nvPr>
            <p:ph type="dt" sz="half" idx="2"/>
            <p:custDataLst>
              <p:tags r:id="rId7"/>
            </p:custDataLst>
          </p:nvPr>
        </p:nvSpPr>
        <p:spPr>
          <a:xfrm rot="16200000">
            <a:off x="8892382" y="6433067"/>
            <a:ext cx="366711" cy="83100"/>
          </a:xfrm>
          <a:prstGeom prst="rect">
            <a:avLst/>
          </a:prstGeom>
        </p:spPr>
        <p:txBody>
          <a:bodyPr vert="horz" wrap="none" lIns="0" tIns="0" rIns="0" bIns="0" rtlCol="0" anchor="ctr" anchorCtr="0">
            <a:spAutoFit/>
          </a:bodyPr>
          <a:lstStyle>
            <a:lvl1pPr algn="l">
              <a:defRPr sz="600">
                <a:solidFill>
                  <a:schemeClr val="tx1"/>
                </a:solidFill>
                <a:latin typeface="+mn-lt"/>
              </a:defRPr>
            </a:lvl1pPr>
          </a:lstStyle>
          <a:p>
            <a:r>
              <a:rPr lang="de-DE" smtClean="0"/>
              <a:t>© Detecon</a:t>
            </a:r>
            <a:endParaRPr lang="de-DE" dirty="0"/>
          </a:p>
        </p:txBody>
      </p:sp>
      <p:sp>
        <p:nvSpPr>
          <p:cNvPr id="2" name="Title Placeholder 1"/>
          <p:cNvSpPr>
            <a:spLocks noGrp="1"/>
          </p:cNvSpPr>
          <p:nvPr>
            <p:ph type="title"/>
            <p:custDataLst>
              <p:tags r:id="rId8"/>
            </p:custDataLst>
          </p:nvPr>
        </p:nvSpPr>
        <p:spPr>
          <a:xfrm>
            <a:off x="287339" y="687388"/>
            <a:ext cx="8570911" cy="466725"/>
          </a:xfrm>
          <a:prstGeom prst="rect">
            <a:avLst/>
          </a:prstGeom>
        </p:spPr>
        <p:txBody>
          <a:bodyPr vert="horz" lIns="0" tIns="0" rIns="0" bIns="0" rtlCol="0" anchor="t" anchorCtr="0">
            <a:noAutofit/>
          </a:bodyPr>
          <a:lstStyle/>
          <a:p>
            <a:r>
              <a:rPr lang="de-DE" smtClean="0"/>
              <a:t>Titelmasterformat durch Klicken bearbeiten</a:t>
            </a:r>
            <a:endParaRPr lang="de-DE" noProof="0" dirty="0"/>
          </a:p>
        </p:txBody>
      </p:sp>
      <p:sp>
        <p:nvSpPr>
          <p:cNvPr id="3" name="Text Placeholder 2"/>
          <p:cNvSpPr>
            <a:spLocks noGrp="1"/>
          </p:cNvSpPr>
          <p:nvPr>
            <p:ph type="body" idx="1"/>
            <p:custDataLst>
              <p:tags r:id="rId9"/>
            </p:custDataLst>
          </p:nvPr>
        </p:nvSpPr>
        <p:spPr>
          <a:xfrm>
            <a:off x="287338" y="1484312"/>
            <a:ext cx="8570911" cy="2664765"/>
          </a:xfrm>
          <a:prstGeom prst="rect">
            <a:avLst/>
          </a:prstGeom>
        </p:spPr>
        <p:txBody>
          <a:bodyPr vert="horz" lIns="0" tIns="0" rIns="0" bIns="0" rtlCol="0">
            <a:no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noProof="0" dirty="0" smtClean="0"/>
          </a:p>
        </p:txBody>
      </p:sp>
      <p:sp>
        <p:nvSpPr>
          <p:cNvPr id="14" name="OT_FootnoteSource" hidden="1"/>
          <p:cNvSpPr txBox="1"/>
          <p:nvPr>
            <p:custDataLst>
              <p:tags r:id="rId10"/>
            </p:custDataLst>
          </p:nvPr>
        </p:nvSpPr>
        <p:spPr>
          <a:xfrm>
            <a:off x="284163" y="5949077"/>
            <a:ext cx="4152900" cy="246221"/>
          </a:xfrm>
          <a:prstGeom prst="rect">
            <a:avLst/>
          </a:prstGeom>
          <a:noFill/>
        </p:spPr>
        <p:txBody>
          <a:bodyPr vert="horz" wrap="square" lIns="0" tIns="0" rIns="0" bIns="0" rtlCol="0" anchor="t" anchorCtr="0">
            <a:spAutoFit/>
          </a:bodyPr>
          <a:lstStyle/>
          <a:p>
            <a:pPr marL="407988" marR="0" lvl="0" indent="-407988" defTabSz="914400" eaLnBrk="1" fontAlgn="auto" latinLnBrk="0" hangingPunct="1">
              <a:lnSpc>
                <a:spcPct val="100000"/>
              </a:lnSpc>
              <a:spcBef>
                <a:spcPts val="0"/>
              </a:spcBef>
              <a:spcAft>
                <a:spcPts val="0"/>
              </a:spcAft>
              <a:buClrTx/>
              <a:buSzTx/>
              <a:buNone/>
              <a:tabLst>
                <a:tab pos="360363" algn="r"/>
              </a:tabLst>
              <a:defRPr/>
            </a:pPr>
            <a:r>
              <a:rPr lang="de-DE" sz="800" i="1" baseline="0" dirty="0" smtClean="0"/>
              <a:t>	1	Text</a:t>
            </a:r>
          </a:p>
          <a:p>
            <a:pPr marL="407988" marR="0" lvl="0" indent="-407988" defTabSz="914400" eaLnBrk="1" fontAlgn="auto" latinLnBrk="0" hangingPunct="1">
              <a:lnSpc>
                <a:spcPct val="100000"/>
              </a:lnSpc>
              <a:spcBef>
                <a:spcPts val="0"/>
              </a:spcBef>
              <a:spcAft>
                <a:spcPts val="0"/>
              </a:spcAft>
              <a:buClrTx/>
              <a:buSzTx/>
              <a:buNone/>
              <a:tabLst>
                <a:tab pos="360363" algn="r"/>
              </a:tabLst>
              <a:defRPr/>
            </a:pPr>
            <a:r>
              <a:rPr lang="de-DE" sz="800" i="1" baseline="0" dirty="0" smtClean="0"/>
              <a:t>Source:		</a:t>
            </a:r>
            <a:r>
              <a:rPr lang="de-DE" sz="800" i="1" dirty="0" err="1" smtClean="0"/>
              <a:t>FootnoteAnd</a:t>
            </a:r>
            <a:r>
              <a:rPr lang="de-DE" sz="800" i="1" baseline="0" dirty="0" err="1" smtClean="0"/>
              <a:t>Source</a:t>
            </a:r>
            <a:endParaRPr lang="de-DE" sz="800" i="1" baseline="0" dirty="0" smtClean="0"/>
          </a:p>
        </p:txBody>
      </p:sp>
      <p:sp>
        <p:nvSpPr>
          <p:cNvPr id="24" name="OT_TextBox" hidden="1"/>
          <p:cNvSpPr>
            <a:spLocks/>
          </p:cNvSpPr>
          <p:nvPr/>
        </p:nvSpPr>
        <p:spPr>
          <a:xfrm>
            <a:off x="-2484980" y="0"/>
            <a:ext cx="2484981" cy="2151459"/>
          </a:xfrm>
          <a:prstGeom prst="rect">
            <a:avLst/>
          </a:prstGeom>
        </p:spPr>
        <p:txBody>
          <a:bodyPr vert="horz" lIns="108000" tIns="108000" rIns="108000" bIns="108000" rtlCol="0">
            <a:spAutoFit/>
          </a:bodyPr>
          <a:lstStyle>
            <a:lvl1pPr marL="0" indent="0" algn="l" defTabSz="914400" rtl="0" eaLnBrk="1" latinLnBrk="0" hangingPunct="1">
              <a:lnSpc>
                <a:spcPct val="100000"/>
              </a:lnSpc>
              <a:spcBef>
                <a:spcPts val="50"/>
              </a:spcBef>
              <a:buClr>
                <a:srgbClr val="0033AB"/>
              </a:buClr>
              <a:buSzPct val="80000"/>
              <a:buFont typeface="Wingdings" pitchFamily="2" charset="2"/>
              <a:buNone/>
              <a:defRPr sz="1200" b="0"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rgbClr val="00337F"/>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rgbClr val="00337F"/>
              </a:buClr>
              <a:buSzPct val="70000"/>
              <a:buFont typeface="Wingdings" pitchFamily="2" charset="2"/>
              <a:buChar char=""/>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lvl="0"/>
            <a:r>
              <a:rPr lang="de-DE" noProof="0" dirty="0" err="1" smtClean="0"/>
              <a:t>OfficeToolsTextBox</a:t>
            </a:r>
            <a:endParaRPr lang="de-DE" noProof="0" dirty="0" smtClean="0"/>
          </a:p>
          <a:p>
            <a:pPr lvl="1">
              <a:buClr>
                <a:schemeClr val="accent5"/>
              </a:buClr>
            </a:pPr>
            <a:r>
              <a:rPr lang="de-DE" noProof="0" dirty="0" smtClean="0"/>
              <a:t>Zweite Ebene</a:t>
            </a:r>
          </a:p>
          <a:p>
            <a:pPr lvl="2">
              <a:buClr>
                <a:schemeClr val="accent5"/>
              </a:buClr>
            </a:pPr>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Sechste Ebene</a:t>
            </a:r>
          </a:p>
          <a:p>
            <a:pPr lvl="6"/>
            <a:r>
              <a:rPr lang="de-DE" noProof="0" dirty="0" smtClean="0"/>
              <a:t>Siebente Ebene</a:t>
            </a:r>
          </a:p>
          <a:p>
            <a:pPr lvl="7"/>
            <a:r>
              <a:rPr lang="de-DE" noProof="0" dirty="0" smtClean="0"/>
              <a:t>Achte Ebene</a:t>
            </a:r>
          </a:p>
          <a:p>
            <a:pPr lvl="8"/>
            <a:r>
              <a:rPr lang="de-DE" noProof="0" dirty="0" smtClean="0"/>
              <a:t>Neunte Ebene</a:t>
            </a:r>
          </a:p>
        </p:txBody>
      </p:sp>
      <p:pic>
        <p:nvPicPr>
          <p:cNvPr id="26" name="DeteconLogo" descr="C:\Users\StBerger\Desktop\DeTeCon\Template-Vorlagen\DC_Logo_blue_RGB.png"/>
          <p:cNvPicPr>
            <a:picLocks noChangeAspect="1" noChangeArrowheads="1"/>
          </p:cNvPicPr>
          <p:nvPr/>
        </p:nvPicPr>
        <p:blipFill>
          <a:blip r:embed="rId12" cstate="print"/>
          <a:srcRect/>
          <a:stretch>
            <a:fillRect/>
          </a:stretch>
        </p:blipFill>
        <p:spPr bwMode="auto">
          <a:xfrm>
            <a:off x="7776369" y="6412984"/>
            <a:ext cx="1081882" cy="251703"/>
          </a:xfrm>
          <a:prstGeom prst="rect">
            <a:avLst/>
          </a:prstGeom>
          <a:noFill/>
        </p:spPr>
      </p:pic>
      <p:sp>
        <p:nvSpPr>
          <p:cNvPr id="19" name="Footer Placeholder 18"/>
          <p:cNvSpPr>
            <a:spLocks noGrp="1"/>
          </p:cNvSpPr>
          <p:nvPr>
            <p:ph type="ftr" sz="quarter" idx="3"/>
          </p:nvPr>
        </p:nvSpPr>
        <p:spPr>
          <a:xfrm rot="16200000">
            <a:off x="-1507847" y="5047972"/>
            <a:ext cx="3136900" cy="83100"/>
          </a:xfrm>
          <a:prstGeom prst="rect">
            <a:avLst/>
          </a:prstGeom>
        </p:spPr>
        <p:txBody>
          <a:bodyPr vert="horz" lIns="0" tIns="0" rIns="0" bIns="0" rtlCol="0" anchor="ctr"/>
          <a:lstStyle>
            <a:lvl1pPr algn="l">
              <a:defRPr sz="600">
                <a:solidFill>
                  <a:sysClr val="windowText" lastClr="000000"/>
                </a:solidFill>
              </a:defRPr>
            </a:lvl1pPr>
          </a:lstStyle>
          <a:p>
            <a:r>
              <a:rPr lang="de-DE" smtClean="0"/>
              <a:t>MK_2011_DETECON_SCHLÜSSELTECHNOLOGIEN.PPTX</a:t>
            </a:r>
            <a:endParaRPr lang="de-DE" dirty="0"/>
          </a:p>
        </p:txBody>
      </p:sp>
      <p:sp>
        <p:nvSpPr>
          <p:cNvPr id="20" name="Slide Number Placeholder 19"/>
          <p:cNvSpPr>
            <a:spLocks noGrp="1"/>
          </p:cNvSpPr>
          <p:nvPr>
            <p:ph type="sldNum" sz="quarter" idx="4"/>
          </p:nvPr>
        </p:nvSpPr>
        <p:spPr>
          <a:xfrm>
            <a:off x="4378325" y="6558764"/>
            <a:ext cx="368691" cy="138499"/>
          </a:xfrm>
          <a:prstGeom prst="rect">
            <a:avLst/>
          </a:prstGeom>
        </p:spPr>
        <p:txBody>
          <a:bodyPr vert="horz" wrap="none" lIns="0" tIns="0" rIns="0" bIns="0" rtlCol="0" anchor="ctr">
            <a:noAutofit/>
          </a:bodyPr>
          <a:lstStyle>
            <a:lvl1pPr algn="r">
              <a:defRPr sz="900">
                <a:solidFill>
                  <a:schemeClr val="tx1"/>
                </a:solidFill>
              </a:defRPr>
            </a:lvl1pPr>
          </a:lstStyle>
          <a:p>
            <a:pPr algn="ctr"/>
            <a:r>
              <a:rPr lang="de-DE" smtClean="0"/>
              <a:t>– </a:t>
            </a:r>
            <a:fld id="{0BE42143-7310-4A8F-A2D9-68016CEE3D5A}" type="slidenum">
              <a:rPr lang="de-DE" smtClean="0"/>
              <a:pPr algn="ctr"/>
              <a:t>‹Nr.›</a:t>
            </a:fld>
            <a:r>
              <a:rPr lang="de-DE" smtClean="0"/>
              <a:t> –</a:t>
            </a:r>
            <a:endParaRPr lang="de-DE" dirty="0"/>
          </a:p>
        </p:txBody>
      </p:sp>
      <p:pic>
        <p:nvPicPr>
          <p:cNvPr id="27" name="OT_ClientLogo" descr="C:\Users\StBerger\Desktop\DeTeCon\Template-Vorlagen\ClientsLogo.png" hidden="1"/>
          <p:cNvPicPr>
            <a:picLocks noChangeAspect="1" noChangeArrowheads="1"/>
          </p:cNvPicPr>
          <p:nvPr/>
        </p:nvPicPr>
        <p:blipFill>
          <a:blip r:embed="rId13" cstate="print"/>
          <a:srcRect/>
          <a:stretch>
            <a:fillRect/>
          </a:stretch>
        </p:blipFill>
        <p:spPr bwMode="auto">
          <a:xfrm>
            <a:off x="284369" y="6423226"/>
            <a:ext cx="1133475" cy="247650"/>
          </a:xfrm>
          <a:prstGeom prst="rect">
            <a:avLst/>
          </a:prstGeom>
          <a:noFill/>
        </p:spPr>
      </p:pic>
      <p:grpSp>
        <p:nvGrpSpPr>
          <p:cNvPr id="17" name="OT_Sticker" hidden="1"/>
          <p:cNvGrpSpPr/>
          <p:nvPr/>
        </p:nvGrpSpPr>
        <p:grpSpPr>
          <a:xfrm>
            <a:off x="8264523" y="303047"/>
            <a:ext cx="519751" cy="165289"/>
            <a:chOff x="8264523" y="303047"/>
            <a:chExt cx="519751" cy="165289"/>
          </a:xfrm>
        </p:grpSpPr>
        <p:cxnSp>
          <p:nvCxnSpPr>
            <p:cNvPr id="32" name="OT_StickerLine"/>
            <p:cNvCxnSpPr/>
            <p:nvPr/>
          </p:nvCxnSpPr>
          <p:spPr>
            <a:xfrm rot="16200000" flipH="1">
              <a:off x="8181878" y="385692"/>
              <a:ext cx="16528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T_StickerText"/>
            <p:cNvSpPr txBox="1"/>
            <p:nvPr userDrawn="1"/>
          </p:nvSpPr>
          <p:spPr>
            <a:xfrm>
              <a:off x="8286776" y="316443"/>
              <a:ext cx="497498" cy="138499"/>
            </a:xfrm>
            <a:prstGeom prst="rect">
              <a:avLst/>
            </a:prstGeom>
            <a:noFill/>
          </p:spPr>
          <p:txBody>
            <a:bodyPr wrap="none" lIns="36000" tIns="0" rIns="36000" bIns="0" rtlCol="0">
              <a:spAutoFit/>
            </a:bodyPr>
            <a:lstStyle/>
            <a:p>
              <a:pPr algn="r"/>
              <a:r>
                <a:rPr lang="de-DE" sz="1000" b="1" dirty="0" smtClean="0">
                  <a:latin typeface="+mn-lt"/>
                </a:rPr>
                <a:t>Sticker</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6" r:id="rId4"/>
  </p:sldLayoutIdLst>
  <p:transition>
    <p:wipe dir="r"/>
  </p:transition>
  <p:hf hdr="0"/>
  <p:txStyles>
    <p:titleStyle>
      <a:lvl1pPr algn="l" defTabSz="914400" rtl="0" eaLnBrk="1" latinLnBrk="0" hangingPunct="1">
        <a:spcBef>
          <a:spcPct val="0"/>
        </a:spcBef>
        <a:buNone/>
        <a:defRPr sz="1600" b="1" kern="1200">
          <a:solidFill>
            <a:schemeClr val="tx1"/>
          </a:solidFill>
          <a:latin typeface="+mn-lt"/>
          <a:ea typeface="+mj-ea"/>
          <a:cs typeface="+mj-cs"/>
        </a:defRPr>
      </a:lvl1pPr>
    </p:titleStyle>
    <p:bodyStyle>
      <a:lvl1pPr marL="0" indent="0" algn="l" defTabSz="914400" rtl="0" eaLnBrk="1" latinLnBrk="0" hangingPunct="1">
        <a:lnSpc>
          <a:spcPct val="100000"/>
        </a:lnSpc>
        <a:spcBef>
          <a:spcPts val="50"/>
        </a:spcBef>
        <a:buClr>
          <a:srgbClr val="0033AB"/>
        </a:buClr>
        <a:buSzPct val="80000"/>
        <a:buFont typeface="Wingdings" pitchFamily="2" charset="2"/>
        <a:buNone/>
        <a:defRPr sz="1200" b="0"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Char char=""/>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2.xml"/><Relationship Id="rId7" Type="http://schemas.openxmlformats.org/officeDocument/2006/relationships/oleObject" Target="../embeddings/oleObject6.bin"/><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3.xm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210.xml"/><Relationship Id="rId3" Type="http://schemas.openxmlformats.org/officeDocument/2006/relationships/tags" Target="../tags/tag205.xml"/><Relationship Id="rId7" Type="http://schemas.openxmlformats.org/officeDocument/2006/relationships/tags" Target="../tags/tag209.xml"/><Relationship Id="rId2" Type="http://schemas.openxmlformats.org/officeDocument/2006/relationships/tags" Target="../tags/tag204.xml"/><Relationship Id="rId1" Type="http://schemas.openxmlformats.org/officeDocument/2006/relationships/vmlDrawing" Target="../drawings/vmlDrawing14.vml"/><Relationship Id="rId6" Type="http://schemas.openxmlformats.org/officeDocument/2006/relationships/tags" Target="../tags/tag208.xml"/><Relationship Id="rId11" Type="http://schemas.openxmlformats.org/officeDocument/2006/relationships/oleObject" Target="../embeddings/oleObject16.bin"/><Relationship Id="rId5" Type="http://schemas.openxmlformats.org/officeDocument/2006/relationships/tags" Target="../tags/tag207.xml"/><Relationship Id="rId10" Type="http://schemas.openxmlformats.org/officeDocument/2006/relationships/notesSlide" Target="../notesSlides/notesSlide10.xml"/><Relationship Id="rId4" Type="http://schemas.openxmlformats.org/officeDocument/2006/relationships/tags" Target="../tags/tag206.xml"/><Relationship Id="rId9"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tags" Target="../tags/tag217.xml"/><Relationship Id="rId13" Type="http://schemas.openxmlformats.org/officeDocument/2006/relationships/tags" Target="../tags/tag222.xml"/><Relationship Id="rId18" Type="http://schemas.openxmlformats.org/officeDocument/2006/relationships/tags" Target="../tags/tag227.xml"/><Relationship Id="rId26" Type="http://schemas.openxmlformats.org/officeDocument/2006/relationships/tags" Target="../tags/tag235.xml"/><Relationship Id="rId39" Type="http://schemas.openxmlformats.org/officeDocument/2006/relationships/tags" Target="../tags/tag248.xml"/><Relationship Id="rId3" Type="http://schemas.openxmlformats.org/officeDocument/2006/relationships/tags" Target="../tags/tag212.xml"/><Relationship Id="rId21" Type="http://schemas.openxmlformats.org/officeDocument/2006/relationships/tags" Target="../tags/tag230.xml"/><Relationship Id="rId34" Type="http://schemas.openxmlformats.org/officeDocument/2006/relationships/tags" Target="../tags/tag243.xml"/><Relationship Id="rId42" Type="http://schemas.openxmlformats.org/officeDocument/2006/relationships/slideLayout" Target="../slideLayouts/slideLayout2.xml"/><Relationship Id="rId7" Type="http://schemas.openxmlformats.org/officeDocument/2006/relationships/tags" Target="../tags/tag216.xml"/><Relationship Id="rId12" Type="http://schemas.openxmlformats.org/officeDocument/2006/relationships/tags" Target="../tags/tag221.xml"/><Relationship Id="rId17" Type="http://schemas.openxmlformats.org/officeDocument/2006/relationships/tags" Target="../tags/tag226.xml"/><Relationship Id="rId25" Type="http://schemas.openxmlformats.org/officeDocument/2006/relationships/tags" Target="../tags/tag234.xml"/><Relationship Id="rId33" Type="http://schemas.openxmlformats.org/officeDocument/2006/relationships/tags" Target="../tags/tag242.xml"/><Relationship Id="rId38" Type="http://schemas.openxmlformats.org/officeDocument/2006/relationships/tags" Target="../tags/tag247.xml"/><Relationship Id="rId2" Type="http://schemas.openxmlformats.org/officeDocument/2006/relationships/tags" Target="../tags/tag211.xml"/><Relationship Id="rId16" Type="http://schemas.openxmlformats.org/officeDocument/2006/relationships/tags" Target="../tags/tag225.xml"/><Relationship Id="rId20" Type="http://schemas.openxmlformats.org/officeDocument/2006/relationships/tags" Target="../tags/tag229.xml"/><Relationship Id="rId29" Type="http://schemas.openxmlformats.org/officeDocument/2006/relationships/tags" Target="../tags/tag238.xml"/><Relationship Id="rId41" Type="http://schemas.openxmlformats.org/officeDocument/2006/relationships/tags" Target="../tags/tag250.xml"/><Relationship Id="rId1" Type="http://schemas.openxmlformats.org/officeDocument/2006/relationships/vmlDrawing" Target="../drawings/vmlDrawing15.vml"/><Relationship Id="rId6" Type="http://schemas.openxmlformats.org/officeDocument/2006/relationships/tags" Target="../tags/tag215.xml"/><Relationship Id="rId11" Type="http://schemas.openxmlformats.org/officeDocument/2006/relationships/tags" Target="../tags/tag220.xml"/><Relationship Id="rId24" Type="http://schemas.openxmlformats.org/officeDocument/2006/relationships/tags" Target="../tags/tag233.xml"/><Relationship Id="rId32" Type="http://schemas.openxmlformats.org/officeDocument/2006/relationships/tags" Target="../tags/tag241.xml"/><Relationship Id="rId37" Type="http://schemas.openxmlformats.org/officeDocument/2006/relationships/tags" Target="../tags/tag246.xml"/><Relationship Id="rId40" Type="http://schemas.openxmlformats.org/officeDocument/2006/relationships/tags" Target="../tags/tag249.xml"/><Relationship Id="rId45" Type="http://schemas.openxmlformats.org/officeDocument/2006/relationships/oleObject" Target="../embeddings/oleObject18.bin"/><Relationship Id="rId5" Type="http://schemas.openxmlformats.org/officeDocument/2006/relationships/tags" Target="../tags/tag214.xml"/><Relationship Id="rId15" Type="http://schemas.openxmlformats.org/officeDocument/2006/relationships/tags" Target="../tags/tag224.xml"/><Relationship Id="rId23" Type="http://schemas.openxmlformats.org/officeDocument/2006/relationships/tags" Target="../tags/tag232.xml"/><Relationship Id="rId28" Type="http://schemas.openxmlformats.org/officeDocument/2006/relationships/tags" Target="../tags/tag237.xml"/><Relationship Id="rId36" Type="http://schemas.openxmlformats.org/officeDocument/2006/relationships/tags" Target="../tags/tag245.xml"/><Relationship Id="rId10" Type="http://schemas.openxmlformats.org/officeDocument/2006/relationships/tags" Target="../tags/tag219.xml"/><Relationship Id="rId19" Type="http://schemas.openxmlformats.org/officeDocument/2006/relationships/tags" Target="../tags/tag228.xml"/><Relationship Id="rId31" Type="http://schemas.openxmlformats.org/officeDocument/2006/relationships/tags" Target="../tags/tag240.xml"/><Relationship Id="rId44" Type="http://schemas.openxmlformats.org/officeDocument/2006/relationships/oleObject" Target="../embeddings/oleObject17.bin"/><Relationship Id="rId4" Type="http://schemas.openxmlformats.org/officeDocument/2006/relationships/tags" Target="../tags/tag213.xml"/><Relationship Id="rId9" Type="http://schemas.openxmlformats.org/officeDocument/2006/relationships/tags" Target="../tags/tag218.xml"/><Relationship Id="rId14" Type="http://schemas.openxmlformats.org/officeDocument/2006/relationships/tags" Target="../tags/tag223.xml"/><Relationship Id="rId22" Type="http://schemas.openxmlformats.org/officeDocument/2006/relationships/tags" Target="../tags/tag231.xml"/><Relationship Id="rId27" Type="http://schemas.openxmlformats.org/officeDocument/2006/relationships/tags" Target="../tags/tag236.xml"/><Relationship Id="rId30" Type="http://schemas.openxmlformats.org/officeDocument/2006/relationships/tags" Target="../tags/tag239.xml"/><Relationship Id="rId35" Type="http://schemas.openxmlformats.org/officeDocument/2006/relationships/tags" Target="../tags/tag244.xml"/><Relationship Id="rId4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252.xml"/><Relationship Id="rId7" Type="http://schemas.openxmlformats.org/officeDocument/2006/relationships/slideLayout" Target="../slideLayouts/slideLayout2.xml"/><Relationship Id="rId12" Type="http://schemas.openxmlformats.org/officeDocument/2006/relationships/image" Target="../media/image15.jpeg"/><Relationship Id="rId2" Type="http://schemas.openxmlformats.org/officeDocument/2006/relationships/tags" Target="../tags/tag251.xml"/><Relationship Id="rId1" Type="http://schemas.openxmlformats.org/officeDocument/2006/relationships/vmlDrawing" Target="../drawings/vmlDrawing16.vml"/><Relationship Id="rId6" Type="http://schemas.openxmlformats.org/officeDocument/2006/relationships/tags" Target="../tags/tag255.xml"/><Relationship Id="rId11" Type="http://schemas.openxmlformats.org/officeDocument/2006/relationships/hyperlink" Target="http://www.detecon.com/" TargetMode="External"/><Relationship Id="rId5" Type="http://schemas.openxmlformats.org/officeDocument/2006/relationships/tags" Target="../tags/tag254.xml"/><Relationship Id="rId10" Type="http://schemas.openxmlformats.org/officeDocument/2006/relationships/hyperlink" Target="mailto:Hans-Peter.Petry@detecon.com" TargetMode="External"/><Relationship Id="rId4" Type="http://schemas.openxmlformats.org/officeDocument/2006/relationships/tags" Target="../tags/tag253.xml"/><Relationship Id="rId9"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slideLayout" Target="../slideLayouts/slideLayout3.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image" Target="../media/image4.png"/><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vmlDrawing" Target="../drawings/vmlDrawing7.vml"/><Relationship Id="rId6" Type="http://schemas.openxmlformats.org/officeDocument/2006/relationships/tags" Target="../tags/tag30.xml"/><Relationship Id="rId11" Type="http://schemas.openxmlformats.org/officeDocument/2006/relationships/image" Target="../media/image7.jpeg"/><Relationship Id="rId5" Type="http://schemas.openxmlformats.org/officeDocument/2006/relationships/tags" Target="../tags/tag29.xml"/><Relationship Id="rId10" Type="http://schemas.openxmlformats.org/officeDocument/2006/relationships/oleObject" Target="../embeddings/oleObject7.bin"/><Relationship Id="rId4" Type="http://schemas.openxmlformats.org/officeDocument/2006/relationships/tags" Target="../tags/tag28.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vmlDrawing" Target="../drawings/vmlDrawing8.vml"/><Relationship Id="rId6" Type="http://schemas.openxmlformats.org/officeDocument/2006/relationships/tags" Target="../tags/tag36.xml"/><Relationship Id="rId5" Type="http://schemas.openxmlformats.org/officeDocument/2006/relationships/tags" Target="../tags/tag35.xml"/><Relationship Id="rId10" Type="http://schemas.openxmlformats.org/officeDocument/2006/relationships/oleObject" Target="../embeddings/oleObject8.bin"/><Relationship Id="rId4" Type="http://schemas.openxmlformats.org/officeDocument/2006/relationships/tags" Target="../tags/tag34.xml"/><Relationship Id="rId9"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39" Type="http://schemas.openxmlformats.org/officeDocument/2006/relationships/tags" Target="../tags/tag75.xml"/><Relationship Id="rId21" Type="http://schemas.openxmlformats.org/officeDocument/2006/relationships/tags" Target="../tags/tag57.xml"/><Relationship Id="rId34" Type="http://schemas.openxmlformats.org/officeDocument/2006/relationships/tags" Target="../tags/tag70.xml"/><Relationship Id="rId42" Type="http://schemas.openxmlformats.org/officeDocument/2006/relationships/tags" Target="../tags/tag78.xml"/><Relationship Id="rId47" Type="http://schemas.openxmlformats.org/officeDocument/2006/relationships/tags" Target="../tags/tag83.xml"/><Relationship Id="rId50" Type="http://schemas.openxmlformats.org/officeDocument/2006/relationships/tags" Target="../tags/tag86.xml"/><Relationship Id="rId55" Type="http://schemas.openxmlformats.org/officeDocument/2006/relationships/tags" Target="../tags/tag91.xml"/><Relationship Id="rId63" Type="http://schemas.openxmlformats.org/officeDocument/2006/relationships/oleObject" Target="../embeddings/oleObject10.bin"/><Relationship Id="rId7" Type="http://schemas.openxmlformats.org/officeDocument/2006/relationships/tags" Target="../tags/tag43.xml"/><Relationship Id="rId2" Type="http://schemas.openxmlformats.org/officeDocument/2006/relationships/tags" Target="../tags/tag38.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41" Type="http://schemas.openxmlformats.org/officeDocument/2006/relationships/tags" Target="../tags/tag77.xml"/><Relationship Id="rId54" Type="http://schemas.openxmlformats.org/officeDocument/2006/relationships/tags" Target="../tags/tag90.xml"/><Relationship Id="rId62" Type="http://schemas.openxmlformats.org/officeDocument/2006/relationships/oleObject" Target="../embeddings/oleObject9.bin"/><Relationship Id="rId1" Type="http://schemas.openxmlformats.org/officeDocument/2006/relationships/vmlDrawing" Target="../drawings/vmlDrawing9.v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37" Type="http://schemas.openxmlformats.org/officeDocument/2006/relationships/tags" Target="../tags/tag73.xml"/><Relationship Id="rId40" Type="http://schemas.openxmlformats.org/officeDocument/2006/relationships/tags" Target="../tags/tag76.xml"/><Relationship Id="rId45" Type="http://schemas.openxmlformats.org/officeDocument/2006/relationships/tags" Target="../tags/tag81.xml"/><Relationship Id="rId53" Type="http://schemas.openxmlformats.org/officeDocument/2006/relationships/tags" Target="../tags/tag89.xml"/><Relationship Id="rId58" Type="http://schemas.openxmlformats.org/officeDocument/2006/relationships/tags" Target="../tags/tag94.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36" Type="http://schemas.openxmlformats.org/officeDocument/2006/relationships/tags" Target="../tags/tag72.xml"/><Relationship Id="rId49" Type="http://schemas.openxmlformats.org/officeDocument/2006/relationships/tags" Target="../tags/tag85.xml"/><Relationship Id="rId57" Type="http://schemas.openxmlformats.org/officeDocument/2006/relationships/tags" Target="../tags/tag93.xml"/><Relationship Id="rId61" Type="http://schemas.openxmlformats.org/officeDocument/2006/relationships/notesSlide" Target="../notesSlides/notesSlide5.xml"/><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4" Type="http://schemas.openxmlformats.org/officeDocument/2006/relationships/tags" Target="../tags/tag80.xml"/><Relationship Id="rId52" Type="http://schemas.openxmlformats.org/officeDocument/2006/relationships/tags" Target="../tags/tag88.xml"/><Relationship Id="rId60" Type="http://schemas.openxmlformats.org/officeDocument/2006/relationships/slideLayout" Target="../slideLayouts/slideLayout2.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 Id="rId35" Type="http://schemas.openxmlformats.org/officeDocument/2006/relationships/tags" Target="../tags/tag71.xml"/><Relationship Id="rId43" Type="http://schemas.openxmlformats.org/officeDocument/2006/relationships/tags" Target="../tags/tag79.xml"/><Relationship Id="rId48" Type="http://schemas.openxmlformats.org/officeDocument/2006/relationships/tags" Target="../tags/tag84.xml"/><Relationship Id="rId56" Type="http://schemas.openxmlformats.org/officeDocument/2006/relationships/tags" Target="../tags/tag92.xml"/><Relationship Id="rId64" Type="http://schemas.openxmlformats.org/officeDocument/2006/relationships/image" Target="../media/image9.gif"/><Relationship Id="rId8" Type="http://schemas.openxmlformats.org/officeDocument/2006/relationships/tags" Target="../tags/tag44.xml"/><Relationship Id="rId51" Type="http://schemas.openxmlformats.org/officeDocument/2006/relationships/tags" Target="../tags/tag87.xml"/><Relationship Id="rId3" Type="http://schemas.openxmlformats.org/officeDocument/2006/relationships/tags" Target="../tags/tag39.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tags" Target="../tags/tag69.xml"/><Relationship Id="rId38" Type="http://schemas.openxmlformats.org/officeDocument/2006/relationships/tags" Target="../tags/tag74.xml"/><Relationship Id="rId46" Type="http://schemas.openxmlformats.org/officeDocument/2006/relationships/tags" Target="../tags/tag82.xml"/><Relationship Id="rId59" Type="http://schemas.openxmlformats.org/officeDocument/2006/relationships/tags" Target="../tags/tag95.xml"/></Relationships>
</file>

<file path=ppt/slides/_rels/slide6.xml.rels><?xml version="1.0" encoding="UTF-8" standalone="yes"?>
<Relationships xmlns="http://schemas.openxmlformats.org/package/2006/relationships"><Relationship Id="rId13" Type="http://schemas.openxmlformats.org/officeDocument/2006/relationships/tags" Target="../tags/tag107.xml"/><Relationship Id="rId18" Type="http://schemas.openxmlformats.org/officeDocument/2006/relationships/tags" Target="../tags/tag112.xml"/><Relationship Id="rId26" Type="http://schemas.openxmlformats.org/officeDocument/2006/relationships/tags" Target="../tags/tag120.xml"/><Relationship Id="rId39" Type="http://schemas.openxmlformats.org/officeDocument/2006/relationships/tags" Target="../tags/tag133.xml"/><Relationship Id="rId21" Type="http://schemas.openxmlformats.org/officeDocument/2006/relationships/tags" Target="../tags/tag115.xml"/><Relationship Id="rId34" Type="http://schemas.openxmlformats.org/officeDocument/2006/relationships/tags" Target="../tags/tag128.xml"/><Relationship Id="rId42" Type="http://schemas.openxmlformats.org/officeDocument/2006/relationships/tags" Target="../tags/tag136.xml"/><Relationship Id="rId47" Type="http://schemas.openxmlformats.org/officeDocument/2006/relationships/tags" Target="../tags/tag141.xml"/><Relationship Id="rId50" Type="http://schemas.openxmlformats.org/officeDocument/2006/relationships/tags" Target="../tags/tag144.xml"/><Relationship Id="rId55" Type="http://schemas.openxmlformats.org/officeDocument/2006/relationships/tags" Target="../tags/tag149.xml"/><Relationship Id="rId7" Type="http://schemas.openxmlformats.org/officeDocument/2006/relationships/tags" Target="../tags/tag101.xml"/><Relationship Id="rId2" Type="http://schemas.openxmlformats.org/officeDocument/2006/relationships/tags" Target="../tags/tag96.xml"/><Relationship Id="rId16" Type="http://schemas.openxmlformats.org/officeDocument/2006/relationships/tags" Target="../tags/tag110.xml"/><Relationship Id="rId20" Type="http://schemas.openxmlformats.org/officeDocument/2006/relationships/tags" Target="../tags/tag114.xml"/><Relationship Id="rId29" Type="http://schemas.openxmlformats.org/officeDocument/2006/relationships/tags" Target="../tags/tag123.xml"/><Relationship Id="rId41" Type="http://schemas.openxmlformats.org/officeDocument/2006/relationships/tags" Target="../tags/tag135.xml"/><Relationship Id="rId54" Type="http://schemas.openxmlformats.org/officeDocument/2006/relationships/tags" Target="../tags/tag148.xml"/><Relationship Id="rId1" Type="http://schemas.openxmlformats.org/officeDocument/2006/relationships/vmlDrawing" Target="../drawings/vmlDrawing10.vml"/><Relationship Id="rId6" Type="http://schemas.openxmlformats.org/officeDocument/2006/relationships/tags" Target="../tags/tag100.xml"/><Relationship Id="rId11" Type="http://schemas.openxmlformats.org/officeDocument/2006/relationships/tags" Target="../tags/tag105.xml"/><Relationship Id="rId24" Type="http://schemas.openxmlformats.org/officeDocument/2006/relationships/tags" Target="../tags/tag118.xml"/><Relationship Id="rId32" Type="http://schemas.openxmlformats.org/officeDocument/2006/relationships/tags" Target="../tags/tag126.xml"/><Relationship Id="rId37" Type="http://schemas.openxmlformats.org/officeDocument/2006/relationships/tags" Target="../tags/tag131.xml"/><Relationship Id="rId40" Type="http://schemas.openxmlformats.org/officeDocument/2006/relationships/tags" Target="../tags/tag134.xml"/><Relationship Id="rId45" Type="http://schemas.openxmlformats.org/officeDocument/2006/relationships/tags" Target="../tags/tag139.xml"/><Relationship Id="rId53" Type="http://schemas.openxmlformats.org/officeDocument/2006/relationships/tags" Target="../tags/tag147.xml"/><Relationship Id="rId58" Type="http://schemas.openxmlformats.org/officeDocument/2006/relationships/slideLayout" Target="../slideLayouts/slideLayout2.xml"/><Relationship Id="rId5" Type="http://schemas.openxmlformats.org/officeDocument/2006/relationships/tags" Target="../tags/tag99.xml"/><Relationship Id="rId15" Type="http://schemas.openxmlformats.org/officeDocument/2006/relationships/tags" Target="../tags/tag109.xml"/><Relationship Id="rId23" Type="http://schemas.openxmlformats.org/officeDocument/2006/relationships/tags" Target="../tags/tag117.xml"/><Relationship Id="rId28" Type="http://schemas.openxmlformats.org/officeDocument/2006/relationships/tags" Target="../tags/tag122.xml"/><Relationship Id="rId36" Type="http://schemas.openxmlformats.org/officeDocument/2006/relationships/tags" Target="../tags/tag130.xml"/><Relationship Id="rId49" Type="http://schemas.openxmlformats.org/officeDocument/2006/relationships/tags" Target="../tags/tag143.xml"/><Relationship Id="rId57" Type="http://schemas.openxmlformats.org/officeDocument/2006/relationships/tags" Target="../tags/tag151.xml"/><Relationship Id="rId61" Type="http://schemas.openxmlformats.org/officeDocument/2006/relationships/oleObject" Target="../embeddings/oleObject12.bin"/><Relationship Id="rId10" Type="http://schemas.openxmlformats.org/officeDocument/2006/relationships/tags" Target="../tags/tag104.xml"/><Relationship Id="rId19" Type="http://schemas.openxmlformats.org/officeDocument/2006/relationships/tags" Target="../tags/tag113.xml"/><Relationship Id="rId31" Type="http://schemas.openxmlformats.org/officeDocument/2006/relationships/tags" Target="../tags/tag125.xml"/><Relationship Id="rId44" Type="http://schemas.openxmlformats.org/officeDocument/2006/relationships/tags" Target="../tags/tag138.xml"/><Relationship Id="rId52" Type="http://schemas.openxmlformats.org/officeDocument/2006/relationships/tags" Target="../tags/tag146.xml"/><Relationship Id="rId60" Type="http://schemas.openxmlformats.org/officeDocument/2006/relationships/oleObject" Target="../embeddings/oleObject11.bin"/><Relationship Id="rId4" Type="http://schemas.openxmlformats.org/officeDocument/2006/relationships/tags" Target="../tags/tag98.xml"/><Relationship Id="rId9" Type="http://schemas.openxmlformats.org/officeDocument/2006/relationships/tags" Target="../tags/tag103.xml"/><Relationship Id="rId14" Type="http://schemas.openxmlformats.org/officeDocument/2006/relationships/tags" Target="../tags/tag108.xml"/><Relationship Id="rId22" Type="http://schemas.openxmlformats.org/officeDocument/2006/relationships/tags" Target="../tags/tag116.xml"/><Relationship Id="rId27" Type="http://schemas.openxmlformats.org/officeDocument/2006/relationships/tags" Target="../tags/tag121.xml"/><Relationship Id="rId30" Type="http://schemas.openxmlformats.org/officeDocument/2006/relationships/tags" Target="../tags/tag124.xml"/><Relationship Id="rId35" Type="http://schemas.openxmlformats.org/officeDocument/2006/relationships/tags" Target="../tags/tag129.xml"/><Relationship Id="rId43" Type="http://schemas.openxmlformats.org/officeDocument/2006/relationships/tags" Target="../tags/tag137.xml"/><Relationship Id="rId48" Type="http://schemas.openxmlformats.org/officeDocument/2006/relationships/tags" Target="../tags/tag142.xml"/><Relationship Id="rId56" Type="http://schemas.openxmlformats.org/officeDocument/2006/relationships/tags" Target="../tags/tag150.xml"/><Relationship Id="rId8" Type="http://schemas.openxmlformats.org/officeDocument/2006/relationships/tags" Target="../tags/tag102.xml"/><Relationship Id="rId51" Type="http://schemas.openxmlformats.org/officeDocument/2006/relationships/tags" Target="../tags/tag145.xml"/><Relationship Id="rId3" Type="http://schemas.openxmlformats.org/officeDocument/2006/relationships/tags" Target="../tags/tag97.xml"/><Relationship Id="rId12" Type="http://schemas.openxmlformats.org/officeDocument/2006/relationships/tags" Target="../tags/tag106.xml"/><Relationship Id="rId17" Type="http://schemas.openxmlformats.org/officeDocument/2006/relationships/tags" Target="../tags/tag111.xml"/><Relationship Id="rId25" Type="http://schemas.openxmlformats.org/officeDocument/2006/relationships/tags" Target="../tags/tag119.xml"/><Relationship Id="rId33" Type="http://schemas.openxmlformats.org/officeDocument/2006/relationships/tags" Target="../tags/tag127.xml"/><Relationship Id="rId38" Type="http://schemas.openxmlformats.org/officeDocument/2006/relationships/tags" Target="../tags/tag132.xml"/><Relationship Id="rId46" Type="http://schemas.openxmlformats.org/officeDocument/2006/relationships/tags" Target="../tags/tag140.xml"/><Relationship Id="rId5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158.xml"/><Relationship Id="rId13" Type="http://schemas.openxmlformats.org/officeDocument/2006/relationships/tags" Target="../tags/tag163.xml"/><Relationship Id="rId18" Type="http://schemas.openxmlformats.org/officeDocument/2006/relationships/tags" Target="../tags/tag168.xml"/><Relationship Id="rId3" Type="http://schemas.openxmlformats.org/officeDocument/2006/relationships/tags" Target="../tags/tag153.xml"/><Relationship Id="rId21" Type="http://schemas.openxmlformats.org/officeDocument/2006/relationships/tags" Target="../tags/tag171.xml"/><Relationship Id="rId7" Type="http://schemas.openxmlformats.org/officeDocument/2006/relationships/tags" Target="../tags/tag157.xml"/><Relationship Id="rId12" Type="http://schemas.openxmlformats.org/officeDocument/2006/relationships/tags" Target="../tags/tag162.xml"/><Relationship Id="rId17" Type="http://schemas.openxmlformats.org/officeDocument/2006/relationships/tags" Target="../tags/tag167.xml"/><Relationship Id="rId25" Type="http://schemas.openxmlformats.org/officeDocument/2006/relationships/image" Target="../media/image11.png"/><Relationship Id="rId2" Type="http://schemas.openxmlformats.org/officeDocument/2006/relationships/tags" Target="../tags/tag152.xml"/><Relationship Id="rId16" Type="http://schemas.openxmlformats.org/officeDocument/2006/relationships/tags" Target="../tags/tag166.xml"/><Relationship Id="rId20" Type="http://schemas.openxmlformats.org/officeDocument/2006/relationships/tags" Target="../tags/tag170.xml"/><Relationship Id="rId1" Type="http://schemas.openxmlformats.org/officeDocument/2006/relationships/vmlDrawing" Target="../drawings/vmlDrawing11.vml"/><Relationship Id="rId6" Type="http://schemas.openxmlformats.org/officeDocument/2006/relationships/tags" Target="../tags/tag156.xml"/><Relationship Id="rId11" Type="http://schemas.openxmlformats.org/officeDocument/2006/relationships/tags" Target="../tags/tag161.xml"/><Relationship Id="rId24" Type="http://schemas.openxmlformats.org/officeDocument/2006/relationships/oleObject" Target="../embeddings/oleObject13.bin"/><Relationship Id="rId5" Type="http://schemas.openxmlformats.org/officeDocument/2006/relationships/tags" Target="../tags/tag155.xml"/><Relationship Id="rId15" Type="http://schemas.openxmlformats.org/officeDocument/2006/relationships/tags" Target="../tags/tag165.xml"/><Relationship Id="rId23" Type="http://schemas.openxmlformats.org/officeDocument/2006/relationships/notesSlide" Target="../notesSlides/notesSlide7.xml"/><Relationship Id="rId10" Type="http://schemas.openxmlformats.org/officeDocument/2006/relationships/tags" Target="../tags/tag160.xml"/><Relationship Id="rId19" Type="http://schemas.openxmlformats.org/officeDocument/2006/relationships/tags" Target="../tags/tag169.xml"/><Relationship Id="rId4" Type="http://schemas.openxmlformats.org/officeDocument/2006/relationships/tags" Target="../tags/tag154.xml"/><Relationship Id="rId9" Type="http://schemas.openxmlformats.org/officeDocument/2006/relationships/tags" Target="../tags/tag159.xml"/><Relationship Id="rId14" Type="http://schemas.openxmlformats.org/officeDocument/2006/relationships/tags" Target="../tags/tag164.xml"/><Relationship Id="rId2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178.xml"/><Relationship Id="rId13" Type="http://schemas.openxmlformats.org/officeDocument/2006/relationships/tags" Target="../tags/tag183.xml"/><Relationship Id="rId18" Type="http://schemas.openxmlformats.org/officeDocument/2006/relationships/tags" Target="../tags/tag188.xml"/><Relationship Id="rId26" Type="http://schemas.openxmlformats.org/officeDocument/2006/relationships/tags" Target="../tags/tag196.xml"/><Relationship Id="rId3" Type="http://schemas.openxmlformats.org/officeDocument/2006/relationships/tags" Target="../tags/tag173.xml"/><Relationship Id="rId21" Type="http://schemas.openxmlformats.org/officeDocument/2006/relationships/tags" Target="../tags/tag191.xml"/><Relationship Id="rId7" Type="http://schemas.openxmlformats.org/officeDocument/2006/relationships/tags" Target="../tags/tag177.xml"/><Relationship Id="rId12" Type="http://schemas.openxmlformats.org/officeDocument/2006/relationships/tags" Target="../tags/tag182.xml"/><Relationship Id="rId17" Type="http://schemas.openxmlformats.org/officeDocument/2006/relationships/tags" Target="../tags/tag187.xml"/><Relationship Id="rId25" Type="http://schemas.openxmlformats.org/officeDocument/2006/relationships/tags" Target="../tags/tag195.xml"/><Relationship Id="rId2" Type="http://schemas.openxmlformats.org/officeDocument/2006/relationships/tags" Target="../tags/tag172.xml"/><Relationship Id="rId16" Type="http://schemas.openxmlformats.org/officeDocument/2006/relationships/tags" Target="../tags/tag186.xml"/><Relationship Id="rId20" Type="http://schemas.openxmlformats.org/officeDocument/2006/relationships/tags" Target="../tags/tag190.xml"/><Relationship Id="rId29"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tags" Target="../tags/tag176.xml"/><Relationship Id="rId11" Type="http://schemas.openxmlformats.org/officeDocument/2006/relationships/tags" Target="../tags/tag181.xml"/><Relationship Id="rId24" Type="http://schemas.openxmlformats.org/officeDocument/2006/relationships/tags" Target="../tags/tag194.xml"/><Relationship Id="rId5" Type="http://schemas.openxmlformats.org/officeDocument/2006/relationships/tags" Target="../tags/tag175.xml"/><Relationship Id="rId15" Type="http://schemas.openxmlformats.org/officeDocument/2006/relationships/tags" Target="../tags/tag185.xml"/><Relationship Id="rId23" Type="http://schemas.openxmlformats.org/officeDocument/2006/relationships/tags" Target="../tags/tag193.xml"/><Relationship Id="rId28" Type="http://schemas.openxmlformats.org/officeDocument/2006/relationships/tags" Target="../tags/tag198.xml"/><Relationship Id="rId10" Type="http://schemas.openxmlformats.org/officeDocument/2006/relationships/tags" Target="../tags/tag180.xml"/><Relationship Id="rId19" Type="http://schemas.openxmlformats.org/officeDocument/2006/relationships/tags" Target="../tags/tag189.xml"/><Relationship Id="rId31" Type="http://schemas.openxmlformats.org/officeDocument/2006/relationships/oleObject" Target="../embeddings/oleObject14.bin"/><Relationship Id="rId4" Type="http://schemas.openxmlformats.org/officeDocument/2006/relationships/tags" Target="../tags/tag174.xml"/><Relationship Id="rId9" Type="http://schemas.openxmlformats.org/officeDocument/2006/relationships/tags" Target="../tags/tag179.xml"/><Relationship Id="rId14" Type="http://schemas.openxmlformats.org/officeDocument/2006/relationships/tags" Target="../tags/tag184.xml"/><Relationship Id="rId22" Type="http://schemas.openxmlformats.org/officeDocument/2006/relationships/tags" Target="../tags/tag192.xml"/><Relationship Id="rId27" Type="http://schemas.openxmlformats.org/officeDocument/2006/relationships/tags" Target="../tags/tag197.xml"/><Relationship Id="rId30"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200.xml"/><Relationship Id="rId7" Type="http://schemas.openxmlformats.org/officeDocument/2006/relationships/slideLayout" Target="../slideLayouts/slideLayout2.xml"/><Relationship Id="rId2" Type="http://schemas.openxmlformats.org/officeDocument/2006/relationships/tags" Target="../tags/tag199.xml"/><Relationship Id="rId1" Type="http://schemas.openxmlformats.org/officeDocument/2006/relationships/vmlDrawing" Target="../drawings/vmlDrawing13.vml"/><Relationship Id="rId6" Type="http://schemas.openxmlformats.org/officeDocument/2006/relationships/tags" Target="../tags/tag203.xml"/><Relationship Id="rId11" Type="http://schemas.openxmlformats.org/officeDocument/2006/relationships/image" Target="../media/image13.wmf"/><Relationship Id="rId5" Type="http://schemas.openxmlformats.org/officeDocument/2006/relationships/tags" Target="../tags/tag202.xml"/><Relationship Id="rId10" Type="http://schemas.openxmlformats.org/officeDocument/2006/relationships/image" Target="../media/image12.png"/><Relationship Id="rId4" Type="http://schemas.openxmlformats.org/officeDocument/2006/relationships/tags" Target="../tags/tag201.xml"/><Relationship Id="rId9"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2" name="Rectangle 1030"/>
          <p:cNvSpPr>
            <a:spLocks noGrp="1" noChangeArrowheads="1"/>
          </p:cNvSpPr>
          <p:nvPr>
            <p:ph type="subTitle" idx="1"/>
            <p:custDataLst>
              <p:tags r:id="rId2"/>
            </p:custDataLst>
          </p:nvPr>
        </p:nvSpPr>
        <p:spPr bwMode="gray">
          <a:xfrm>
            <a:off x="2185988" y="3143248"/>
            <a:ext cx="3148011" cy="736600"/>
          </a:xfrm>
        </p:spPr>
        <p:txBody>
          <a:bodyPr/>
          <a:lstStyle/>
          <a:p>
            <a:r>
              <a:rPr lang="de-DE" dirty="0" smtClean="0"/>
              <a:t>Dr. Hans-Peter Petry</a:t>
            </a:r>
          </a:p>
          <a:p>
            <a:r>
              <a:rPr lang="de-DE" dirty="0" smtClean="0"/>
              <a:t>Detecon International</a:t>
            </a:r>
          </a:p>
          <a:p>
            <a:endParaRPr lang="de-DE" dirty="0" smtClean="0"/>
          </a:p>
          <a:p>
            <a:r>
              <a:rPr lang="de-DE" dirty="0" smtClean="0"/>
              <a:t>München, November 2011</a:t>
            </a:r>
          </a:p>
          <a:p>
            <a:endParaRPr lang="de-DE" b="0" dirty="0"/>
          </a:p>
        </p:txBody>
      </p:sp>
      <p:sp>
        <p:nvSpPr>
          <p:cNvPr id="234520" name="Rectangle 1048"/>
          <p:cNvSpPr>
            <a:spLocks noGrp="1" noChangeArrowheads="1"/>
          </p:cNvSpPr>
          <p:nvPr>
            <p:ph type="ctrTitle"/>
            <p:custDataLst>
              <p:tags r:id="rId3"/>
            </p:custDataLst>
          </p:nvPr>
        </p:nvSpPr>
        <p:spPr bwMode="gray">
          <a:xfrm>
            <a:off x="1320800" y="1643050"/>
            <a:ext cx="4013200" cy="1470025"/>
          </a:xfrm>
        </p:spPr>
        <p:txBody>
          <a:bodyPr/>
          <a:lstStyle/>
          <a:p>
            <a:r>
              <a:rPr lang="de-DE" dirty="0" smtClean="0"/>
              <a:t>Schlüsseltechnologien</a:t>
            </a:r>
            <a:br>
              <a:rPr lang="de-DE" dirty="0" smtClean="0"/>
            </a:br>
            <a:r>
              <a:rPr lang="de-DE" dirty="0" smtClean="0"/>
              <a:t>für die Zukunft</a:t>
            </a:r>
            <a:endParaRPr lang="de-DE" dirty="0"/>
          </a:p>
        </p:txBody>
      </p:sp>
      <p:graphicFrame>
        <p:nvGraphicFramePr>
          <p:cNvPr id="234516" name="Rectangle 1044" hidden="1"/>
          <p:cNvGraphicFramePr>
            <a:graphicFrameLocks/>
          </p:cNvGraphicFramePr>
          <p:nvPr/>
        </p:nvGraphicFramePr>
        <p:xfrm>
          <a:off x="0" y="0"/>
          <a:ext cx="158750" cy="158750"/>
        </p:xfrm>
        <a:graphic>
          <a:graphicData uri="http://schemas.openxmlformats.org/presentationml/2006/ole">
            <p:oleObj spid="_x0000_s32770" name="think-cell Slide" r:id="rId7" imgW="0" imgH="0" progId="TCLayout.ActiveDocument.1">
              <p:embed/>
            </p:oleObj>
          </a:graphicData>
        </a:graphic>
      </p:graphicFrame>
      <p:pic>
        <p:nvPicPr>
          <p:cNvPr id="5" name="Title Picture" descr="Skyscraper6"/>
          <p:cNvPicPr>
            <a:picLocks noChangeAspect="1" noChangeArrowheads="1"/>
          </p:cNvPicPr>
          <p:nvPr>
            <p:custDataLst>
              <p:tags r:id="rId4"/>
            </p:custDataLst>
          </p:nvPr>
        </p:nvPicPr>
        <p:blipFill>
          <a:blip r:embed="rId8" cstate="print"/>
          <a:srcRect b="12193"/>
          <a:stretch>
            <a:fillRect/>
          </a:stretch>
        </p:blipFill>
        <p:spPr bwMode="gray">
          <a:xfrm>
            <a:off x="5811838" y="1503374"/>
            <a:ext cx="3048000" cy="3568700"/>
          </a:xfrm>
          <a:prstGeom prst="rect">
            <a:avLst/>
          </a:prstGeom>
          <a:noFill/>
        </p:spPr>
      </p:pic>
      <p:sp>
        <p:nvSpPr>
          <p:cNvPr id="6" name="Textplatzhalter 7"/>
          <p:cNvSpPr txBox="1">
            <a:spLocks/>
          </p:cNvSpPr>
          <p:nvPr/>
        </p:nvSpPr>
        <p:spPr bwMode="gray">
          <a:xfrm>
            <a:off x="287338" y="295276"/>
            <a:ext cx="8570911" cy="187325"/>
          </a:xfrm>
          <a:prstGeom prst="rect">
            <a:avLst/>
          </a:prstGeom>
        </p:spPr>
        <p:txBody>
          <a:bodyPr/>
          <a:lstStyle/>
          <a:p>
            <a:pPr marL="0" marR="0" lvl="0" indent="0" algn="l" defTabSz="914400" rtl="0" eaLnBrk="1" fontAlgn="auto" latinLnBrk="0" hangingPunct="1">
              <a:lnSpc>
                <a:spcPct val="100000"/>
              </a:lnSpc>
              <a:spcBef>
                <a:spcPts val="50"/>
              </a:spcBef>
              <a:spcAft>
                <a:spcPts val="0"/>
              </a:spcAft>
              <a:buClr>
                <a:srgbClr val="0033AB"/>
              </a:buClr>
              <a:buSzPct val="80000"/>
              <a:buFont typeface="Wingdings" pitchFamily="2" charset="2"/>
              <a:buNone/>
              <a:tabLst/>
              <a:defRPr/>
            </a:pPr>
            <a:r>
              <a:rPr kumimoji="0" lang="de-DE" sz="1200" b="0" i="0" u="none" strike="noStrike" kern="1200" cap="none" spc="0" normalizeH="0" baseline="0" noProof="0" dirty="0" smtClean="0">
                <a:ln>
                  <a:noFill/>
                </a:ln>
                <a:solidFill>
                  <a:schemeClr val="tx1"/>
                </a:solidFill>
                <a:effectLst/>
                <a:uLnTx/>
                <a:uFillTx/>
                <a:latin typeface="+mn-lt"/>
                <a:ea typeface="+mn-ea"/>
                <a:cs typeface="Arial" pitchFamily="34" charset="0"/>
              </a:rPr>
              <a:t>Content</a:t>
            </a:r>
            <a:endParaRPr kumimoji="0" lang="de-DE" sz="1200" b="0" i="0" u="none" strike="noStrike" kern="1200" cap="none" spc="0" normalizeH="0" baseline="0" noProof="0" dirty="0">
              <a:ln>
                <a:noFill/>
              </a:ln>
              <a:solidFill>
                <a:schemeClr val="tx1"/>
              </a:solidFill>
              <a:effectLst/>
              <a:uLnTx/>
              <a:uFillTx/>
              <a:latin typeface="+mn-lt"/>
              <a:ea typeface="+mn-ea"/>
              <a:cs typeface="Arial" pitchFamily="34" charset="0"/>
            </a:endParaRPr>
          </a:p>
        </p:txBody>
      </p:sp>
      <p:pic>
        <p:nvPicPr>
          <p:cNvPr id="7" name="Picture 46"/>
          <p:cNvPicPr>
            <a:picLocks noChangeAspect="1" noChangeArrowheads="1"/>
          </p:cNvPicPr>
          <p:nvPr/>
        </p:nvPicPr>
        <p:blipFill>
          <a:blip r:embed="rId9" cstate="print"/>
          <a:srcRect/>
          <a:stretch>
            <a:fillRect/>
          </a:stretch>
        </p:blipFill>
        <p:spPr bwMode="auto">
          <a:xfrm>
            <a:off x="188911" y="71414"/>
            <a:ext cx="4168775" cy="852487"/>
          </a:xfrm>
          <a:prstGeom prst="rect">
            <a:avLst/>
          </a:prstGeom>
          <a:noFill/>
          <a:ln w="9525" algn="ctr">
            <a:noFill/>
            <a:miter lim="800000"/>
            <a:headEnd/>
            <a:tailEnd/>
          </a:ln>
          <a:effectLst/>
        </p:spPr>
      </p:pic>
      <p:sp>
        <p:nvSpPr>
          <p:cNvPr id="8" name="Textfeld 7"/>
          <p:cNvSpPr txBox="1"/>
          <p:nvPr/>
        </p:nvSpPr>
        <p:spPr>
          <a:xfrm>
            <a:off x="4404956" y="224923"/>
            <a:ext cx="4471597" cy="590931"/>
          </a:xfrm>
          <a:prstGeom prst="rect">
            <a:avLst/>
          </a:prstGeom>
          <a:noFill/>
        </p:spPr>
        <p:txBody>
          <a:bodyPr wrap="square" rtlCol="0">
            <a:spAutoFit/>
          </a:bodyPr>
          <a:lstStyle/>
          <a:p>
            <a:pPr algn="ctr"/>
            <a:r>
              <a:rPr lang="de-DE" sz="1200" dirty="0" smtClean="0">
                <a:latin typeface="+mn-lt"/>
              </a:rPr>
              <a:t>Mitgliederkonferenz 17. November 2011</a:t>
            </a:r>
          </a:p>
          <a:p>
            <a:pPr algn="ctr"/>
            <a:r>
              <a:rPr lang="de-DE" sz="1200" dirty="0" smtClean="0">
                <a:latin typeface="+mn-lt"/>
              </a:rPr>
              <a:t>High – Tech – Standort Europa – Strategien zur Führerschaft</a:t>
            </a:r>
          </a:p>
          <a:p>
            <a:pPr algn="ctr"/>
            <a:endParaRPr lang="de-DE" sz="1200" dirty="0" smtClean="0">
              <a:latin typeface="+mn-lt"/>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181250" name="think-cell Slide" r:id="rId11"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p:txBody>
          <a:bodyPr/>
          <a:lstStyle/>
          <a:p>
            <a:pPr lvl="0"/>
            <a:r>
              <a:rPr lang="de-DE" dirty="0" smtClean="0"/>
              <a:t>4.  Ausgewählte Themen</a:t>
            </a:r>
          </a:p>
        </p:txBody>
      </p:sp>
      <p:sp>
        <p:nvSpPr>
          <p:cNvPr id="82" name="Title 81"/>
          <p:cNvSpPr>
            <a:spLocks noGrp="1"/>
          </p:cNvSpPr>
          <p:nvPr>
            <p:ph type="title"/>
            <p:custDataLst>
              <p:tags r:id="rId3"/>
            </p:custDataLst>
          </p:nvPr>
        </p:nvSpPr>
        <p:spPr bwMode="gray"/>
        <p:txBody>
          <a:bodyPr/>
          <a:lstStyle/>
          <a:p>
            <a:r>
              <a:rPr lang="de-DE" dirty="0" smtClean="0"/>
              <a:t>Die breitbandige Mobilkommunikation ist eine der bedeutendsten aktuellen und zukünftigen Schlüsseltechnologien. </a:t>
            </a:r>
            <a:r>
              <a:rPr lang="de-DE" dirty="0" smtClean="0"/>
              <a:t>Verbesserungspotenziale liegen auf Systemebene.</a:t>
            </a:r>
            <a:endParaRPr lang="de-DE" dirty="0"/>
          </a:p>
        </p:txBody>
      </p:sp>
      <p:sp>
        <p:nvSpPr>
          <p:cNvPr id="10" name="Date Placeholder 3"/>
          <p:cNvSpPr>
            <a:spLocks noGrp="1"/>
          </p:cNvSpPr>
          <p:nvPr>
            <p:ph type="dt" sz="half" idx="13"/>
            <p:custDataLst>
              <p:tags r:id="rId4"/>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5"/>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6"/>
            </p:custDataLst>
          </p:nvPr>
        </p:nvSpPr>
        <p:spPr bwMode="gray"/>
        <p:txBody>
          <a:bodyPr/>
          <a:lstStyle/>
          <a:p>
            <a:pPr algn="ctr"/>
            <a:r>
              <a:rPr lang="de-DE" smtClean="0"/>
              <a:t>– </a:t>
            </a:r>
            <a:fld id="{0BE42143-7310-4A8F-A2D9-68016CEE3D5A}" type="slidenum">
              <a:rPr lang="de-DE" smtClean="0"/>
              <a:pPr algn="ctr"/>
              <a:t>10</a:t>
            </a:fld>
            <a:r>
              <a:rPr lang="de-DE" smtClean="0"/>
              <a:t> –</a:t>
            </a:r>
            <a:endParaRPr lang="de-DE" dirty="0"/>
          </a:p>
        </p:txBody>
      </p:sp>
      <p:sp>
        <p:nvSpPr>
          <p:cNvPr id="12" name="Rectangle 4"/>
          <p:cNvSpPr>
            <a:spLocks noChangeArrowheads="1"/>
          </p:cNvSpPr>
          <p:nvPr>
            <p:custDataLst>
              <p:tags r:id="rId7"/>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sp>
        <p:nvSpPr>
          <p:cNvPr id="13" name="AutoShape 7"/>
          <p:cNvSpPr>
            <a:spLocks noChangeArrowheads="1"/>
          </p:cNvSpPr>
          <p:nvPr/>
        </p:nvSpPr>
        <p:spPr bwMode="auto">
          <a:xfrm>
            <a:off x="419894" y="1765383"/>
            <a:ext cx="1627188" cy="406400"/>
          </a:xfrm>
          <a:prstGeom prst="homePlate">
            <a:avLst>
              <a:gd name="adj" fmla="val 33329"/>
            </a:avLst>
          </a:prstGeom>
          <a:solidFill>
            <a:schemeClr val="accent1"/>
          </a:solidFill>
          <a:ln w="15875">
            <a:solidFill>
              <a:schemeClr val="bg1"/>
            </a:solidFill>
            <a:miter lim="800000"/>
            <a:headEnd/>
            <a:tailEnd/>
          </a:ln>
        </p:spPr>
        <p:txBody>
          <a:bodyPr lIns="0" tIns="0" rIns="108000" bIns="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buSzPct val="85000"/>
              <a:buFont typeface="Monotype Sorts"/>
              <a:buNone/>
            </a:pPr>
            <a:r>
              <a:rPr lang="de-DE" sz="1400" smtClean="0">
                <a:solidFill>
                  <a:schemeClr val="bg1"/>
                </a:solidFill>
                <a:cs typeface="Arial" charset="0"/>
              </a:rPr>
              <a:t>2G</a:t>
            </a:r>
            <a:endParaRPr lang="de-DE" sz="1400">
              <a:solidFill>
                <a:schemeClr val="bg1"/>
              </a:solidFill>
              <a:cs typeface="Arial" charset="0"/>
            </a:endParaRPr>
          </a:p>
        </p:txBody>
      </p:sp>
      <p:sp>
        <p:nvSpPr>
          <p:cNvPr id="14" name="AutoShape 8"/>
          <p:cNvSpPr>
            <a:spLocks noChangeArrowheads="1"/>
          </p:cNvSpPr>
          <p:nvPr/>
        </p:nvSpPr>
        <p:spPr bwMode="auto">
          <a:xfrm>
            <a:off x="2213769" y="1766970"/>
            <a:ext cx="1627188" cy="406400"/>
          </a:xfrm>
          <a:prstGeom prst="homePlate">
            <a:avLst>
              <a:gd name="adj" fmla="val 30122"/>
            </a:avLst>
          </a:prstGeom>
          <a:solidFill>
            <a:schemeClr val="accent1"/>
          </a:solidFill>
          <a:ln w="15875">
            <a:solidFill>
              <a:schemeClr val="bg1"/>
            </a:solidFill>
            <a:miter lim="800000"/>
            <a:headEnd/>
            <a:tailEnd/>
          </a:ln>
        </p:spPr>
        <p:txBody>
          <a:bodyPr lIns="0" tIns="0" rIns="108000" bIns="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buSzPct val="85000"/>
              <a:buFont typeface="Monotype Sorts"/>
              <a:buNone/>
            </a:pPr>
            <a:r>
              <a:rPr lang="de-DE" sz="1400" smtClean="0">
                <a:solidFill>
                  <a:schemeClr val="bg1"/>
                </a:solidFill>
                <a:cs typeface="Arial" charset="0"/>
              </a:rPr>
              <a:t>3G</a:t>
            </a:r>
            <a:endParaRPr lang="de-DE" sz="1400">
              <a:solidFill>
                <a:schemeClr val="bg1"/>
              </a:solidFill>
              <a:cs typeface="Arial" charset="0"/>
            </a:endParaRPr>
          </a:p>
        </p:txBody>
      </p:sp>
      <p:sp>
        <p:nvSpPr>
          <p:cNvPr id="15" name="AutoShape 9"/>
          <p:cNvSpPr>
            <a:spLocks noChangeArrowheads="1"/>
          </p:cNvSpPr>
          <p:nvPr/>
        </p:nvSpPr>
        <p:spPr bwMode="auto">
          <a:xfrm>
            <a:off x="3971132" y="1768558"/>
            <a:ext cx="1646237" cy="406400"/>
          </a:xfrm>
          <a:prstGeom prst="homePlate">
            <a:avLst>
              <a:gd name="adj" fmla="val 28093"/>
            </a:avLst>
          </a:prstGeom>
          <a:solidFill>
            <a:schemeClr val="accent1"/>
          </a:solidFill>
          <a:ln w="15875">
            <a:solidFill>
              <a:schemeClr val="bg1"/>
            </a:solidFill>
            <a:miter lim="800000"/>
            <a:headEnd/>
            <a:tailEnd/>
          </a:ln>
        </p:spPr>
        <p:txBody>
          <a:bodyPr lIns="0" tIns="0" rIns="108000" bIns="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buSzPct val="85000"/>
              <a:buFont typeface="Monotype Sorts"/>
              <a:buNone/>
            </a:pPr>
            <a:r>
              <a:rPr lang="de-DE" sz="1400" smtClean="0">
                <a:solidFill>
                  <a:schemeClr val="bg1"/>
                </a:solidFill>
                <a:cs typeface="Arial" charset="0"/>
              </a:rPr>
              <a:t>4G</a:t>
            </a:r>
            <a:endParaRPr lang="de-DE" sz="1400">
              <a:solidFill>
                <a:schemeClr val="bg1"/>
              </a:solidFill>
              <a:cs typeface="Arial" charset="0"/>
            </a:endParaRPr>
          </a:p>
        </p:txBody>
      </p:sp>
      <p:sp>
        <p:nvSpPr>
          <p:cNvPr id="16" name="AutoShape 10"/>
          <p:cNvSpPr>
            <a:spLocks noChangeArrowheads="1"/>
          </p:cNvSpPr>
          <p:nvPr/>
        </p:nvSpPr>
        <p:spPr bwMode="auto">
          <a:xfrm>
            <a:off x="5872957" y="1769581"/>
            <a:ext cx="2879725" cy="406400"/>
          </a:xfrm>
          <a:prstGeom prst="homePlate">
            <a:avLst>
              <a:gd name="adj" fmla="val 51800"/>
            </a:avLst>
          </a:prstGeom>
          <a:solidFill>
            <a:schemeClr val="accent1"/>
          </a:solidFill>
          <a:ln w="15875">
            <a:solidFill>
              <a:schemeClr val="bg1"/>
            </a:solidFill>
            <a:miter lim="800000"/>
            <a:headEnd/>
            <a:tailEnd/>
          </a:ln>
        </p:spPr>
        <p:txBody>
          <a:bodyPr lIns="0" tIns="0" rIns="108000" bIns="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buSzPct val="85000"/>
              <a:buFont typeface="Monotype Sorts"/>
              <a:buNone/>
            </a:pPr>
            <a:r>
              <a:rPr lang="de-DE" sz="1400" smtClean="0">
                <a:solidFill>
                  <a:schemeClr val="bg1"/>
                </a:solidFill>
                <a:cs typeface="Arial" charset="0"/>
              </a:rPr>
              <a:t>Was kommt noch?, 5G?</a:t>
            </a:r>
            <a:endParaRPr lang="de-DE" sz="1400" dirty="0">
              <a:solidFill>
                <a:schemeClr val="bg1"/>
              </a:solidFill>
              <a:cs typeface="Arial" charset="0"/>
            </a:endParaRPr>
          </a:p>
        </p:txBody>
      </p:sp>
      <p:sp>
        <p:nvSpPr>
          <p:cNvPr id="17" name="AutoShape 11"/>
          <p:cNvSpPr>
            <a:spLocks noChangeArrowheads="1"/>
          </p:cNvSpPr>
          <p:nvPr/>
        </p:nvSpPr>
        <p:spPr bwMode="auto">
          <a:xfrm>
            <a:off x="391319" y="2262270"/>
            <a:ext cx="1655763" cy="2366963"/>
          </a:xfrm>
          <a:prstGeom prst="downArrow">
            <a:avLst>
              <a:gd name="adj1" fmla="val 98287"/>
              <a:gd name="adj2" fmla="val 23501"/>
            </a:avLst>
          </a:prstGeom>
          <a:solidFill>
            <a:schemeClr val="tx2"/>
          </a:solidFill>
          <a:ln w="15875">
            <a:solidFill>
              <a:schemeClr val="bg1"/>
            </a:solidFill>
            <a:miter lim="800000"/>
            <a:headEnd/>
            <a:tailEnd/>
          </a:ln>
        </p:spPr>
        <p:txBody>
          <a:bodyPr lIns="72000" tIns="108000" rIns="72000" bIns="7200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82563" lvl="1" indent="-180975">
              <a:lnSpc>
                <a:spcPct val="95000"/>
              </a:lnSpc>
              <a:spcBef>
                <a:spcPct val="20000"/>
              </a:spcBef>
              <a:buClr>
                <a:schemeClr val="hlink"/>
              </a:buClr>
              <a:buSzPct val="80000"/>
              <a:buFont typeface="Wingdings" pitchFamily="2" charset="2"/>
              <a:buChar char=""/>
            </a:pPr>
            <a:r>
              <a:rPr lang="de-DE" b="0" smtClean="0"/>
              <a:t>Einzelträger</a:t>
            </a:r>
          </a:p>
          <a:p>
            <a:pPr marL="182563" lvl="1" indent="-180975">
              <a:lnSpc>
                <a:spcPct val="95000"/>
              </a:lnSpc>
              <a:spcBef>
                <a:spcPct val="20000"/>
              </a:spcBef>
              <a:buClr>
                <a:schemeClr val="hlink"/>
              </a:buClr>
              <a:buSzPct val="80000"/>
              <a:buFont typeface="Wingdings" pitchFamily="2" charset="2"/>
              <a:buChar char=""/>
            </a:pPr>
            <a:r>
              <a:rPr lang="de-DE" b="0" smtClean="0"/>
              <a:t>Feste Modulation und Codierung</a:t>
            </a:r>
          </a:p>
          <a:p>
            <a:pPr marL="182563" lvl="1" indent="-180975">
              <a:lnSpc>
                <a:spcPct val="95000"/>
              </a:lnSpc>
              <a:spcBef>
                <a:spcPct val="20000"/>
              </a:spcBef>
              <a:buClr>
                <a:schemeClr val="hlink"/>
              </a:buClr>
              <a:buSzPct val="80000"/>
              <a:buFont typeface="Wingdings" pitchFamily="2" charset="2"/>
              <a:buChar char=""/>
            </a:pPr>
            <a:r>
              <a:rPr lang="de-DE" b="0" smtClean="0"/>
              <a:t>Schmalbandiger Übertragungskanal</a:t>
            </a:r>
          </a:p>
          <a:p>
            <a:pPr marL="182563" lvl="1" indent="-180975">
              <a:lnSpc>
                <a:spcPct val="95000"/>
              </a:lnSpc>
              <a:spcBef>
                <a:spcPct val="20000"/>
              </a:spcBef>
              <a:buClr>
                <a:schemeClr val="hlink"/>
              </a:buClr>
              <a:buSzPct val="80000"/>
              <a:buFont typeface="Wingdings" pitchFamily="2" charset="2"/>
              <a:buChar char=""/>
            </a:pPr>
            <a:r>
              <a:rPr lang="de-DE" b="0" smtClean="0"/>
              <a:t>Statische Planungsstrategien</a:t>
            </a:r>
            <a:endParaRPr lang="de-DE" b="0" dirty="0"/>
          </a:p>
        </p:txBody>
      </p:sp>
      <p:sp>
        <p:nvSpPr>
          <p:cNvPr id="18" name="AutoShape 12"/>
          <p:cNvSpPr>
            <a:spLocks noChangeArrowheads="1"/>
          </p:cNvSpPr>
          <p:nvPr/>
        </p:nvSpPr>
        <p:spPr bwMode="auto">
          <a:xfrm>
            <a:off x="2194719" y="2263858"/>
            <a:ext cx="1655763" cy="2365375"/>
          </a:xfrm>
          <a:prstGeom prst="downArrow">
            <a:avLst>
              <a:gd name="adj1" fmla="val 98287"/>
              <a:gd name="adj2" fmla="val 23485"/>
            </a:avLst>
          </a:prstGeom>
          <a:solidFill>
            <a:schemeClr val="tx2"/>
          </a:solidFill>
          <a:ln w="15875">
            <a:solidFill>
              <a:schemeClr val="bg1"/>
            </a:solidFill>
            <a:miter lim="800000"/>
            <a:headEnd/>
            <a:tailEnd/>
          </a:ln>
        </p:spPr>
        <p:txBody>
          <a:bodyPr lIns="72000" tIns="108000" rIns="72000" bIns="7200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82563" lvl="1" indent="-180975">
              <a:lnSpc>
                <a:spcPct val="95000"/>
              </a:lnSpc>
              <a:spcBef>
                <a:spcPct val="20000"/>
              </a:spcBef>
              <a:buClr>
                <a:schemeClr val="hlink"/>
              </a:buClr>
              <a:buSzPct val="80000"/>
              <a:buFont typeface="Wingdings" pitchFamily="2" charset="2"/>
              <a:buChar char=""/>
            </a:pPr>
            <a:r>
              <a:rPr lang="de-DE" b="0" smtClean="0"/>
              <a:t>Einzelträger</a:t>
            </a:r>
          </a:p>
          <a:p>
            <a:pPr marL="182563" lvl="1" indent="-180975">
              <a:lnSpc>
                <a:spcPct val="95000"/>
              </a:lnSpc>
              <a:spcBef>
                <a:spcPct val="20000"/>
              </a:spcBef>
              <a:buClr>
                <a:schemeClr val="hlink"/>
              </a:buClr>
              <a:buSzPct val="80000"/>
              <a:buFont typeface="Wingdings" pitchFamily="2" charset="2"/>
              <a:buChar char=""/>
            </a:pPr>
            <a:r>
              <a:rPr lang="de-DE" b="0" smtClean="0"/>
              <a:t>Mehrträger</a:t>
            </a:r>
          </a:p>
          <a:p>
            <a:pPr marL="182563" lvl="1" indent="-180975">
              <a:lnSpc>
                <a:spcPct val="95000"/>
              </a:lnSpc>
              <a:spcBef>
                <a:spcPct val="20000"/>
              </a:spcBef>
              <a:buClr>
                <a:schemeClr val="hlink"/>
              </a:buClr>
              <a:buSzPct val="80000"/>
              <a:buFont typeface="Wingdings" pitchFamily="2" charset="2"/>
              <a:buChar char=""/>
            </a:pPr>
            <a:r>
              <a:rPr lang="de-DE" b="0" smtClean="0"/>
              <a:t>Konfiguriebare Modulation und Codierung</a:t>
            </a:r>
          </a:p>
          <a:p>
            <a:pPr marL="182563" lvl="1" indent="-180975">
              <a:lnSpc>
                <a:spcPct val="95000"/>
              </a:lnSpc>
              <a:spcBef>
                <a:spcPct val="20000"/>
              </a:spcBef>
              <a:buClr>
                <a:schemeClr val="hlink"/>
              </a:buClr>
              <a:buSzPct val="80000"/>
              <a:buFont typeface="Wingdings" pitchFamily="2" charset="2"/>
              <a:buChar char=""/>
            </a:pPr>
            <a:r>
              <a:rPr lang="de-DE" b="0" smtClean="0"/>
              <a:t>Breitbandiger Übertragungskanal</a:t>
            </a:r>
          </a:p>
          <a:p>
            <a:pPr marL="182563" lvl="1" indent="-180975">
              <a:lnSpc>
                <a:spcPct val="95000"/>
              </a:lnSpc>
              <a:spcBef>
                <a:spcPct val="20000"/>
              </a:spcBef>
              <a:buClr>
                <a:schemeClr val="hlink"/>
              </a:buClr>
              <a:buSzPct val="80000"/>
              <a:buFont typeface="Wingdings" pitchFamily="2" charset="2"/>
              <a:buChar char=""/>
            </a:pPr>
            <a:r>
              <a:rPr lang="de-DE" b="0" smtClean="0"/>
              <a:t>Statische Planungsstrategien</a:t>
            </a:r>
            <a:endParaRPr lang="de-DE" b="0" dirty="0"/>
          </a:p>
        </p:txBody>
      </p:sp>
      <p:sp>
        <p:nvSpPr>
          <p:cNvPr id="19" name="AutoShape 13"/>
          <p:cNvSpPr>
            <a:spLocks noChangeArrowheads="1"/>
          </p:cNvSpPr>
          <p:nvPr/>
        </p:nvSpPr>
        <p:spPr bwMode="auto">
          <a:xfrm>
            <a:off x="3961607" y="2265445"/>
            <a:ext cx="1655762" cy="2363788"/>
          </a:xfrm>
          <a:prstGeom prst="downArrow">
            <a:avLst>
              <a:gd name="adj1" fmla="val 98287"/>
              <a:gd name="adj2" fmla="val 23470"/>
            </a:avLst>
          </a:prstGeom>
          <a:solidFill>
            <a:schemeClr val="tx2"/>
          </a:solidFill>
          <a:ln w="15875">
            <a:solidFill>
              <a:schemeClr val="bg1"/>
            </a:solidFill>
            <a:miter lim="800000"/>
            <a:headEnd/>
            <a:tailEnd/>
          </a:ln>
        </p:spPr>
        <p:txBody>
          <a:bodyPr lIns="72000" tIns="108000" rIns="72000" bIns="7200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82563" lvl="1" indent="-180975">
              <a:lnSpc>
                <a:spcPct val="95000"/>
              </a:lnSpc>
              <a:spcBef>
                <a:spcPct val="20000"/>
              </a:spcBef>
              <a:buClr>
                <a:schemeClr val="hlink"/>
              </a:buClr>
              <a:buSzPct val="80000"/>
              <a:buFont typeface="Wingdings" pitchFamily="2" charset="2"/>
              <a:buChar char=""/>
            </a:pPr>
            <a:r>
              <a:rPr lang="de-DE" b="0" smtClean="0"/>
              <a:t>Vielträger</a:t>
            </a:r>
          </a:p>
          <a:p>
            <a:pPr marL="182563" lvl="1" indent="-180975">
              <a:lnSpc>
                <a:spcPct val="95000"/>
              </a:lnSpc>
              <a:spcBef>
                <a:spcPct val="20000"/>
              </a:spcBef>
              <a:buClr>
                <a:schemeClr val="hlink"/>
              </a:buClr>
              <a:buSzPct val="80000"/>
              <a:buFont typeface="Wingdings" pitchFamily="2" charset="2"/>
              <a:buChar char=""/>
            </a:pPr>
            <a:r>
              <a:rPr lang="de-DE" b="0" smtClean="0"/>
              <a:t>Adaptive Modulation und Codierung</a:t>
            </a:r>
          </a:p>
          <a:p>
            <a:pPr marL="182563" lvl="1" indent="-180975">
              <a:lnSpc>
                <a:spcPct val="95000"/>
              </a:lnSpc>
              <a:spcBef>
                <a:spcPct val="20000"/>
              </a:spcBef>
              <a:buClr>
                <a:schemeClr val="hlink"/>
              </a:buClr>
              <a:buSzPct val="80000"/>
              <a:buFont typeface="Wingdings" pitchFamily="2" charset="2"/>
              <a:buChar char=""/>
            </a:pPr>
            <a:r>
              <a:rPr lang="de-DE" b="0" smtClean="0"/>
              <a:t>Breitbandiger Übertragungskanal</a:t>
            </a:r>
          </a:p>
          <a:p>
            <a:pPr marL="182563" lvl="1" indent="-180975">
              <a:lnSpc>
                <a:spcPct val="95000"/>
              </a:lnSpc>
              <a:spcBef>
                <a:spcPct val="20000"/>
              </a:spcBef>
              <a:buClr>
                <a:schemeClr val="hlink"/>
              </a:buClr>
              <a:buSzPct val="80000"/>
              <a:buFont typeface="Wingdings" pitchFamily="2" charset="2"/>
              <a:buChar char=""/>
            </a:pPr>
            <a:r>
              <a:rPr lang="de-DE" b="0" smtClean="0"/>
              <a:t>MIMO/AAS</a:t>
            </a:r>
          </a:p>
          <a:p>
            <a:pPr marL="182563" lvl="1" indent="-180975">
              <a:lnSpc>
                <a:spcPct val="95000"/>
              </a:lnSpc>
              <a:spcBef>
                <a:spcPct val="20000"/>
              </a:spcBef>
              <a:buClr>
                <a:schemeClr val="hlink"/>
              </a:buClr>
              <a:buSzPct val="80000"/>
              <a:buFont typeface="Wingdings" pitchFamily="2" charset="2"/>
              <a:buChar char=""/>
            </a:pPr>
            <a:r>
              <a:rPr lang="de-DE" b="0" smtClean="0"/>
              <a:t>Statische Planungsstrategien</a:t>
            </a:r>
            <a:endParaRPr lang="de-DE" b="0" dirty="0"/>
          </a:p>
        </p:txBody>
      </p:sp>
      <p:sp>
        <p:nvSpPr>
          <p:cNvPr id="20" name="Freeform 14"/>
          <p:cNvSpPr>
            <a:spLocks/>
          </p:cNvSpPr>
          <p:nvPr/>
        </p:nvSpPr>
        <p:spPr bwMode="auto">
          <a:xfrm>
            <a:off x="411957" y="4498295"/>
            <a:ext cx="5176837" cy="1681162"/>
          </a:xfrm>
          <a:custGeom>
            <a:avLst/>
            <a:gdLst>
              <a:gd name="T0" fmla="*/ 0 w 1992"/>
              <a:gd name="T1" fmla="*/ 2147483647 h 928"/>
              <a:gd name="T2" fmla="*/ 2147483647 w 1992"/>
              <a:gd name="T3" fmla="*/ 2147483647 h 928"/>
              <a:gd name="T4" fmla="*/ 2147483647 w 1992"/>
              <a:gd name="T5" fmla="*/ 2147483647 h 928"/>
              <a:gd name="T6" fmla="*/ 2147483647 w 1992"/>
              <a:gd name="T7" fmla="*/ 2147483647 h 928"/>
              <a:gd name="T8" fmla="*/ 2147483647 w 1992"/>
              <a:gd name="T9" fmla="*/ 2147483647 h 928"/>
              <a:gd name="T10" fmla="*/ 2147483647 w 1992"/>
              <a:gd name="T11" fmla="*/ 2147483647 h 928"/>
              <a:gd name="T12" fmla="*/ 2147483647 w 1992"/>
              <a:gd name="T13" fmla="*/ 0 h 928"/>
              <a:gd name="T14" fmla="*/ 2147483647 w 1992"/>
              <a:gd name="T15" fmla="*/ 2147483647 h 928"/>
              <a:gd name="T16" fmla="*/ 0 w 1992"/>
              <a:gd name="T17" fmla="*/ 2147483647 h 9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92"/>
              <a:gd name="T28" fmla="*/ 0 h 928"/>
              <a:gd name="T29" fmla="*/ 1992 w 1992"/>
              <a:gd name="T30" fmla="*/ 928 h 9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92" h="928">
                <a:moveTo>
                  <a:pt x="0" y="927"/>
                </a:moveTo>
                <a:lnTo>
                  <a:pt x="335" y="903"/>
                </a:lnTo>
                <a:cubicBezTo>
                  <a:pt x="446" y="892"/>
                  <a:pt x="554" y="889"/>
                  <a:pt x="665" y="877"/>
                </a:cubicBezTo>
                <a:cubicBezTo>
                  <a:pt x="776" y="865"/>
                  <a:pt x="888" y="862"/>
                  <a:pt x="999" y="832"/>
                </a:cubicBezTo>
                <a:cubicBezTo>
                  <a:pt x="1110" y="802"/>
                  <a:pt x="1217" y="759"/>
                  <a:pt x="1328" y="683"/>
                </a:cubicBezTo>
                <a:cubicBezTo>
                  <a:pt x="1439" y="607"/>
                  <a:pt x="1552" y="488"/>
                  <a:pt x="1663" y="374"/>
                </a:cubicBezTo>
                <a:cubicBezTo>
                  <a:pt x="1774" y="260"/>
                  <a:pt x="1923" y="78"/>
                  <a:pt x="1992" y="0"/>
                </a:cubicBezTo>
                <a:lnTo>
                  <a:pt x="1992" y="928"/>
                </a:lnTo>
                <a:lnTo>
                  <a:pt x="0" y="927"/>
                </a:lnTo>
                <a:close/>
              </a:path>
            </a:pathLst>
          </a:custGeom>
          <a:solidFill>
            <a:schemeClr val="accent1"/>
          </a:solidFill>
          <a:ln w="9525">
            <a:solidFill>
              <a:schemeClr val="accent1"/>
            </a:solidFill>
            <a:round/>
            <a:headEnd/>
            <a:tailEn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endParaRPr lang="de-DE"/>
          </a:p>
        </p:txBody>
      </p:sp>
      <p:sp>
        <p:nvSpPr>
          <p:cNvPr id="21" name="Line 15"/>
          <p:cNvSpPr>
            <a:spLocks noChangeShapeType="1"/>
          </p:cNvSpPr>
          <p:nvPr/>
        </p:nvSpPr>
        <p:spPr bwMode="auto">
          <a:xfrm>
            <a:off x="440532" y="6060906"/>
            <a:ext cx="1638300" cy="1588"/>
          </a:xfrm>
          <a:prstGeom prst="line">
            <a:avLst/>
          </a:prstGeom>
          <a:noFill/>
          <a:ln w="19050">
            <a:solidFill>
              <a:schemeClr val="tx1"/>
            </a:solidFill>
            <a:round/>
            <a:headEnd/>
            <a:tailEn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endParaRPr lang="de-DE"/>
          </a:p>
        </p:txBody>
      </p:sp>
      <p:sp>
        <p:nvSpPr>
          <p:cNvPr id="22" name="Line 16"/>
          <p:cNvSpPr>
            <a:spLocks noChangeShapeType="1"/>
          </p:cNvSpPr>
          <p:nvPr/>
        </p:nvSpPr>
        <p:spPr bwMode="auto">
          <a:xfrm>
            <a:off x="3926682" y="6048456"/>
            <a:ext cx="1638300" cy="1588"/>
          </a:xfrm>
          <a:prstGeom prst="line">
            <a:avLst/>
          </a:prstGeom>
          <a:noFill/>
          <a:ln w="19050">
            <a:solidFill>
              <a:schemeClr val="tx1"/>
            </a:solidFill>
            <a:round/>
            <a:headEnd/>
            <a:tailEnd type="triangle" w="lg" len="me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endParaRPr lang="de-DE"/>
          </a:p>
        </p:txBody>
      </p:sp>
      <p:sp>
        <p:nvSpPr>
          <p:cNvPr id="23" name="Rectangle 17"/>
          <p:cNvSpPr>
            <a:spLocks noChangeArrowheads="1"/>
          </p:cNvSpPr>
          <p:nvPr/>
        </p:nvSpPr>
        <p:spPr bwMode="auto">
          <a:xfrm>
            <a:off x="391319" y="5761444"/>
            <a:ext cx="98425" cy="206375"/>
          </a:xfrm>
          <a:prstGeom prst="rect">
            <a:avLst/>
          </a:prstGeom>
          <a:noFill/>
          <a:ln w="9525">
            <a:noFill/>
            <a:miter lim="800000"/>
            <a:headEnd/>
            <a:tailEnd/>
          </a:ln>
        </p:spPr>
        <p:txBody>
          <a:bodyPr wrap="none" lIns="0" tIns="0" rIns="0" bIns="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76213" indent="-176213" algn="ctr" eaLnBrk="0" hangingPunct="0">
              <a:lnSpc>
                <a:spcPct val="95000"/>
              </a:lnSpc>
              <a:spcBef>
                <a:spcPct val="60000"/>
              </a:spcBef>
              <a:buClr>
                <a:srgbClr val="19559B"/>
              </a:buClr>
              <a:buSzPct val="80000"/>
              <a:buFont typeface="ZapfDingbats"/>
              <a:buNone/>
            </a:pPr>
            <a:r>
              <a:rPr lang="de-DE" sz="1400" smtClean="0">
                <a:solidFill>
                  <a:srgbClr val="000000"/>
                </a:solidFill>
                <a:ea typeface="Times New Roman (Hebrew)"/>
                <a:cs typeface="Times New Roman (Hebrew)"/>
              </a:rPr>
              <a:t>1</a:t>
            </a:r>
            <a:endParaRPr lang="de-DE" sz="1400" dirty="0">
              <a:ea typeface="Times New Roman (Hebrew)"/>
              <a:cs typeface="Times New Roman (Hebrew)"/>
            </a:endParaRPr>
          </a:p>
        </p:txBody>
      </p:sp>
      <p:sp>
        <p:nvSpPr>
          <p:cNvPr id="24" name="Rectangle 18"/>
          <p:cNvSpPr>
            <a:spLocks noChangeArrowheads="1"/>
          </p:cNvSpPr>
          <p:nvPr/>
        </p:nvSpPr>
        <p:spPr bwMode="auto">
          <a:xfrm>
            <a:off x="2990057" y="5717694"/>
            <a:ext cx="195262" cy="207962"/>
          </a:xfrm>
          <a:prstGeom prst="rect">
            <a:avLst/>
          </a:prstGeom>
          <a:noFill/>
          <a:ln w="9525">
            <a:noFill/>
            <a:miter lim="800000"/>
            <a:headEnd/>
            <a:tailEnd/>
          </a:ln>
        </p:spPr>
        <p:txBody>
          <a:bodyPr wrap="none" lIns="0" tIns="0" rIns="0" bIns="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76213" indent="-176213" algn="ctr" eaLnBrk="0" hangingPunct="0">
              <a:lnSpc>
                <a:spcPct val="95000"/>
              </a:lnSpc>
              <a:spcBef>
                <a:spcPct val="60000"/>
              </a:spcBef>
              <a:buClr>
                <a:srgbClr val="19559B"/>
              </a:buClr>
              <a:buSzPct val="80000"/>
              <a:buFont typeface="ZapfDingbats"/>
              <a:buNone/>
            </a:pPr>
            <a:r>
              <a:rPr lang="de-DE" sz="1400" smtClean="0">
                <a:solidFill>
                  <a:srgbClr val="000000"/>
                </a:solidFill>
                <a:ea typeface="Times New Roman (Hebrew)"/>
                <a:cs typeface="Times New Roman (Hebrew)"/>
              </a:rPr>
              <a:t>10</a:t>
            </a:r>
            <a:endParaRPr lang="de-DE" sz="1400" dirty="0">
              <a:ea typeface="Times New Roman (Hebrew)"/>
              <a:cs typeface="Times New Roman (Hebrew)"/>
            </a:endParaRPr>
          </a:p>
        </p:txBody>
      </p:sp>
      <p:sp>
        <p:nvSpPr>
          <p:cNvPr id="25" name="Rectangle 19"/>
          <p:cNvSpPr>
            <a:spLocks noChangeArrowheads="1"/>
          </p:cNvSpPr>
          <p:nvPr/>
        </p:nvSpPr>
        <p:spPr bwMode="auto">
          <a:xfrm>
            <a:off x="5214942" y="4423984"/>
            <a:ext cx="293687" cy="207963"/>
          </a:xfrm>
          <a:prstGeom prst="rect">
            <a:avLst/>
          </a:prstGeom>
          <a:noFill/>
          <a:ln w="9525">
            <a:noFill/>
            <a:miter lim="800000"/>
            <a:headEnd/>
            <a:tailEnd/>
          </a:ln>
        </p:spPr>
        <p:txBody>
          <a:bodyPr wrap="none" lIns="0" tIns="0" rIns="0" bIns="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76213" indent="-176213" algn="ctr" eaLnBrk="0" hangingPunct="0">
              <a:lnSpc>
                <a:spcPct val="95000"/>
              </a:lnSpc>
              <a:spcBef>
                <a:spcPct val="60000"/>
              </a:spcBef>
              <a:buClr>
                <a:srgbClr val="19559B"/>
              </a:buClr>
              <a:buSzPct val="80000"/>
              <a:buFont typeface="ZapfDingbats"/>
              <a:buNone/>
            </a:pPr>
            <a:r>
              <a:rPr lang="de-DE" sz="1400" smtClean="0">
                <a:solidFill>
                  <a:srgbClr val="000000"/>
                </a:solidFill>
                <a:ea typeface="Times New Roman (Hebrew)"/>
                <a:cs typeface="Times New Roman (Hebrew)"/>
              </a:rPr>
              <a:t>100</a:t>
            </a:r>
            <a:endParaRPr lang="de-DE" sz="1400" dirty="0">
              <a:ea typeface="Times New Roman (Hebrew)"/>
              <a:cs typeface="Times New Roman (Hebrew)"/>
            </a:endParaRPr>
          </a:p>
        </p:txBody>
      </p:sp>
      <p:sp>
        <p:nvSpPr>
          <p:cNvPr id="26" name="Rectangle 20"/>
          <p:cNvSpPr>
            <a:spLocks noChangeArrowheads="1"/>
          </p:cNvSpPr>
          <p:nvPr/>
        </p:nvSpPr>
        <p:spPr bwMode="auto">
          <a:xfrm>
            <a:off x="3921919" y="5796431"/>
            <a:ext cx="1614488" cy="177800"/>
          </a:xfrm>
          <a:prstGeom prst="rect">
            <a:avLst/>
          </a:prstGeom>
          <a:noFill/>
          <a:ln w="9525">
            <a:noFill/>
            <a:miter lim="800000"/>
            <a:headEnd/>
            <a:tailEnd/>
          </a:ln>
        </p:spPr>
        <p:txBody>
          <a:bodyPr wrap="none" lIns="71438" tIns="0" rIns="72000" bIns="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lnSpc>
                <a:spcPct val="95000"/>
              </a:lnSpc>
              <a:buSzPct val="85000"/>
              <a:buFont typeface="Monotype Sorts"/>
              <a:buNone/>
            </a:pPr>
            <a:r>
              <a:rPr lang="de-DE" smtClean="0"/>
              <a:t> Komplexitätsgrad</a:t>
            </a:r>
            <a:endParaRPr lang="de-DE" dirty="0"/>
          </a:p>
        </p:txBody>
      </p:sp>
      <p:sp>
        <p:nvSpPr>
          <p:cNvPr id="27" name="Line 21"/>
          <p:cNvSpPr>
            <a:spLocks noChangeShapeType="1"/>
          </p:cNvSpPr>
          <p:nvPr/>
        </p:nvSpPr>
        <p:spPr bwMode="auto">
          <a:xfrm>
            <a:off x="5734844" y="1579581"/>
            <a:ext cx="1588" cy="4492625"/>
          </a:xfrm>
          <a:prstGeom prst="line">
            <a:avLst/>
          </a:prstGeom>
          <a:noFill/>
          <a:ln w="9525">
            <a:solidFill>
              <a:schemeClr val="tx1"/>
            </a:solidFill>
            <a:prstDash val="dash"/>
            <a:round/>
            <a:headEnd/>
            <a:tailEn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endParaRPr lang="de-DE"/>
          </a:p>
        </p:txBody>
      </p:sp>
      <p:sp>
        <p:nvSpPr>
          <p:cNvPr id="30" name="AutoShape 25"/>
          <p:cNvSpPr>
            <a:spLocks noChangeArrowheads="1"/>
          </p:cNvSpPr>
          <p:nvPr/>
        </p:nvSpPr>
        <p:spPr bwMode="auto">
          <a:xfrm>
            <a:off x="6579394" y="2308227"/>
            <a:ext cx="2093913" cy="1335087"/>
          </a:xfrm>
          <a:prstGeom prst="wedgeRoundRectCallout">
            <a:avLst>
              <a:gd name="adj1" fmla="val -89759"/>
              <a:gd name="adj2" fmla="val -27995"/>
              <a:gd name="adj3" fmla="val 16667"/>
            </a:avLst>
          </a:prstGeom>
          <a:noFill/>
          <a:ln w="9525" algn="ctr">
            <a:solidFill>
              <a:schemeClr val="accent1"/>
            </a:solidFill>
            <a:miter lim="800000"/>
            <a:headEnd/>
            <a:tailEn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eaLnBrk="0" hangingPunct="0">
              <a:spcBef>
                <a:spcPct val="20000"/>
              </a:spcBef>
            </a:pPr>
            <a:endParaRPr lang="de-DE" sz="1100">
              <a:solidFill>
                <a:srgbClr val="000000"/>
              </a:solidFill>
            </a:endParaRPr>
          </a:p>
        </p:txBody>
      </p:sp>
      <p:sp>
        <p:nvSpPr>
          <p:cNvPr id="31" name="Text Box 26"/>
          <p:cNvSpPr txBox="1">
            <a:spLocks noChangeArrowheads="1"/>
          </p:cNvSpPr>
          <p:nvPr/>
        </p:nvSpPr>
        <p:spPr bwMode="auto">
          <a:xfrm>
            <a:off x="6649244" y="2322031"/>
            <a:ext cx="1994722" cy="1321283"/>
          </a:xfrm>
          <a:prstGeom prst="rect">
            <a:avLst/>
          </a:prstGeom>
          <a:noFill/>
          <a:ln w="9525" algn="ctr">
            <a:noFill/>
            <a:miter lim="800000"/>
            <a:headEnd/>
            <a:tailEnd/>
          </a:ln>
        </p:spPr>
        <p:txBody>
          <a:bodyP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eaLnBrk="0" hangingPunct="0">
              <a:spcBef>
                <a:spcPct val="20000"/>
              </a:spcBef>
            </a:pPr>
            <a:r>
              <a:rPr lang="de-DE" sz="1100" u="sng" dirty="0" smtClean="0">
                <a:solidFill>
                  <a:srgbClr val="000000"/>
                </a:solidFill>
              </a:rPr>
              <a:t>Bemerkung:</a:t>
            </a:r>
          </a:p>
          <a:p>
            <a:pPr algn="ctr" eaLnBrk="0" hangingPunct="0">
              <a:spcBef>
                <a:spcPct val="20000"/>
              </a:spcBef>
            </a:pPr>
            <a:endParaRPr lang="de-DE" sz="400" u="sng" dirty="0" smtClean="0">
              <a:solidFill>
                <a:srgbClr val="000000"/>
              </a:solidFill>
            </a:endParaRPr>
          </a:p>
          <a:p>
            <a:pPr algn="ctr" eaLnBrk="0" hangingPunct="0">
              <a:spcBef>
                <a:spcPct val="20000"/>
              </a:spcBef>
            </a:pPr>
            <a:r>
              <a:rPr lang="de-DE" sz="1100" dirty="0" smtClean="0">
                <a:solidFill>
                  <a:srgbClr val="000000"/>
                </a:solidFill>
              </a:rPr>
              <a:t>Ausreizen der physikalischen Grenzen erhöht Komplexität. Verlagerung der Technologieschwerpunkte wird erforderlich</a:t>
            </a:r>
            <a:endParaRPr lang="de-DE" sz="1100" u="sng" dirty="0" smtClean="0">
              <a:solidFill>
                <a:srgbClr val="000000"/>
              </a:solidFill>
            </a:endParaRPr>
          </a:p>
          <a:p>
            <a:pPr algn="ctr" eaLnBrk="0" hangingPunct="0">
              <a:spcBef>
                <a:spcPct val="20000"/>
              </a:spcBef>
            </a:pPr>
            <a:endParaRPr lang="de-DE" sz="1100" dirty="0">
              <a:solidFill>
                <a:srgbClr val="000000"/>
              </a:solidFill>
            </a:endParaRPr>
          </a:p>
        </p:txBody>
      </p:sp>
      <p:sp>
        <p:nvSpPr>
          <p:cNvPr id="32" name="AutoShape 27"/>
          <p:cNvSpPr>
            <a:spLocks noChangeArrowheads="1"/>
          </p:cNvSpPr>
          <p:nvPr/>
        </p:nvSpPr>
        <p:spPr bwMode="auto">
          <a:xfrm rot="5400000">
            <a:off x="7304882" y="3485716"/>
            <a:ext cx="377825" cy="841375"/>
          </a:xfrm>
          <a:prstGeom prst="rightArrow">
            <a:avLst>
              <a:gd name="adj1" fmla="val 44889"/>
              <a:gd name="adj2" fmla="val 76718"/>
            </a:avLst>
          </a:prstGeom>
          <a:solidFill>
            <a:schemeClr val="bg2"/>
          </a:solidFill>
          <a:ln w="9525" algn="ctr">
            <a:noFill/>
            <a:miter lim="800000"/>
            <a:headEnd/>
            <a:tailEnd/>
          </a:ln>
        </p:spPr>
        <p:txBody>
          <a:bodyPr wrap="none" lIns="72000" tIns="72000" rIns="72000" bIns="72000" anchor="ctr"/>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algn="ctr"/>
            <a:endParaRPr lang="de-DE"/>
          </a:p>
        </p:txBody>
      </p:sp>
      <p:sp>
        <p:nvSpPr>
          <p:cNvPr id="33" name="Rectangle 22"/>
          <p:cNvSpPr>
            <a:spLocks noChangeArrowheads="1"/>
          </p:cNvSpPr>
          <p:nvPr>
            <p:custDataLst>
              <p:tags r:id="rId8"/>
            </p:custDataLst>
          </p:nvPr>
        </p:nvSpPr>
        <p:spPr bwMode="auto">
          <a:xfrm>
            <a:off x="5840225" y="4074946"/>
            <a:ext cx="3176588" cy="2354262"/>
          </a:xfrm>
          <a:prstGeom prst="rect">
            <a:avLst/>
          </a:prstGeom>
          <a:noFill/>
          <a:ln w="9525">
            <a:noFill/>
            <a:miter lim="800000"/>
            <a:headEnd/>
            <a:tailEnd/>
          </a:ln>
        </p:spPr>
        <p:txBody>
          <a:bodyPr lIns="72000" tIns="72000" rIns="72000" bIns="72000"/>
          <a:lstStyle/>
          <a:p>
            <a:pPr marL="182563" lvl="1" indent="-180975">
              <a:spcBef>
                <a:spcPct val="50000"/>
              </a:spcBef>
              <a:buClr>
                <a:schemeClr val="hlink"/>
              </a:buClr>
              <a:buSzPct val="80000"/>
              <a:buFont typeface="Monotype Sorts"/>
              <a:buNone/>
            </a:pPr>
            <a:r>
              <a:rPr lang="de-DE" u="sng" dirty="0" smtClean="0"/>
              <a:t>Schlüsseltechnologien:</a:t>
            </a:r>
          </a:p>
          <a:p>
            <a:pPr marL="182563" lvl="1" indent="-180975">
              <a:spcBef>
                <a:spcPct val="50000"/>
              </a:spcBef>
              <a:buClr>
                <a:schemeClr val="hlink"/>
              </a:buClr>
              <a:buSzPct val="80000"/>
              <a:buFont typeface="Wingdings" pitchFamily="2" charset="2"/>
              <a:buChar char=""/>
            </a:pPr>
            <a:r>
              <a:rPr lang="de-DE" dirty="0" smtClean="0"/>
              <a:t>SDR (Software </a:t>
            </a:r>
            <a:r>
              <a:rPr lang="de-DE" dirty="0" err="1" smtClean="0"/>
              <a:t>Defined</a:t>
            </a:r>
            <a:r>
              <a:rPr lang="de-DE" dirty="0" smtClean="0"/>
              <a:t> Radio) </a:t>
            </a:r>
          </a:p>
          <a:p>
            <a:pPr marL="182563" lvl="1" indent="-180975">
              <a:spcBef>
                <a:spcPct val="50000"/>
              </a:spcBef>
              <a:buClr>
                <a:schemeClr val="hlink"/>
              </a:buClr>
              <a:buSzPct val="80000"/>
              <a:buFont typeface="Wingdings" pitchFamily="2" charset="2"/>
              <a:buChar char=""/>
            </a:pPr>
            <a:r>
              <a:rPr lang="de-DE" dirty="0" smtClean="0"/>
              <a:t>SON (</a:t>
            </a:r>
            <a:r>
              <a:rPr lang="de-DE" dirty="0" err="1" smtClean="0"/>
              <a:t>Self</a:t>
            </a:r>
            <a:r>
              <a:rPr lang="de-DE" dirty="0" smtClean="0"/>
              <a:t> </a:t>
            </a:r>
            <a:r>
              <a:rPr lang="de-DE" dirty="0" err="1" smtClean="0"/>
              <a:t>Organizing</a:t>
            </a:r>
            <a:r>
              <a:rPr lang="de-DE" dirty="0" smtClean="0"/>
              <a:t> Networks)</a:t>
            </a:r>
          </a:p>
          <a:p>
            <a:pPr marL="182563" lvl="1" indent="-180975">
              <a:spcBef>
                <a:spcPct val="50000"/>
              </a:spcBef>
              <a:buClr>
                <a:schemeClr val="hlink"/>
              </a:buClr>
              <a:buSzPct val="80000"/>
              <a:buFont typeface="Wingdings" pitchFamily="2" charset="2"/>
              <a:buChar char=""/>
            </a:pPr>
            <a:r>
              <a:rPr lang="de-DE" dirty="0" err="1" smtClean="0"/>
              <a:t>Cognitive</a:t>
            </a:r>
            <a:r>
              <a:rPr lang="de-DE" dirty="0" smtClean="0"/>
              <a:t> Radio</a:t>
            </a:r>
          </a:p>
          <a:p>
            <a:pPr marL="182563" lvl="1" indent="-180975">
              <a:spcBef>
                <a:spcPct val="50000"/>
              </a:spcBef>
              <a:buClr>
                <a:schemeClr val="hlink"/>
              </a:buClr>
              <a:buSzPct val="80000"/>
              <a:buFont typeface="Wingdings" pitchFamily="2" charset="2"/>
              <a:buChar char=""/>
            </a:pPr>
            <a:r>
              <a:rPr lang="de-DE" dirty="0" smtClean="0"/>
              <a:t>Geometriebasierte Strategien (Mikrozellen, </a:t>
            </a:r>
            <a:r>
              <a:rPr lang="de-DE" dirty="0" err="1" smtClean="0"/>
              <a:t>Offloading</a:t>
            </a:r>
            <a:r>
              <a:rPr lang="de-DE" dirty="0" smtClean="0"/>
              <a:t>)</a:t>
            </a:r>
          </a:p>
          <a:p>
            <a:pPr marL="182563" lvl="1" indent="-180975">
              <a:spcBef>
                <a:spcPct val="50000"/>
              </a:spcBef>
              <a:buClr>
                <a:schemeClr val="hlink"/>
              </a:buClr>
              <a:buSzPct val="80000"/>
              <a:buFont typeface="Wingdings" pitchFamily="2" charset="2"/>
              <a:buChar char=""/>
            </a:pPr>
            <a:r>
              <a:rPr lang="de-DE" dirty="0" smtClean="0"/>
              <a:t>Verteilte Systeme</a:t>
            </a:r>
            <a:endParaRPr lang="de-DE" dirty="0"/>
          </a:p>
        </p:txBody>
      </p:sp>
      <p:sp>
        <p:nvSpPr>
          <p:cNvPr id="35" name="Rectangle 18"/>
          <p:cNvSpPr>
            <a:spLocks noChangeArrowheads="1"/>
          </p:cNvSpPr>
          <p:nvPr/>
        </p:nvSpPr>
        <p:spPr bwMode="auto">
          <a:xfrm>
            <a:off x="2070542" y="1512049"/>
            <a:ext cx="1785950" cy="214314"/>
          </a:xfrm>
          <a:prstGeom prst="rect">
            <a:avLst/>
          </a:prstGeom>
          <a:noFill/>
          <a:ln w="9525">
            <a:noFill/>
            <a:miter lim="800000"/>
            <a:headEnd/>
            <a:tailEnd/>
          </a:ln>
        </p:spPr>
        <p:txBody>
          <a:bodyPr wrap="none" lIns="0" tIns="0" rIns="0" bIns="0"/>
          <a:lstStyle>
            <a:defPPr>
              <a:defRPr lang="de-DE"/>
            </a:defPPr>
            <a:lvl1pPr algn="l" rtl="0" fontAlgn="base">
              <a:spcBef>
                <a:spcPct val="0"/>
              </a:spcBef>
              <a:spcAft>
                <a:spcPct val="0"/>
              </a:spcAft>
              <a:defRPr sz="1200" b="1" kern="1200">
                <a:solidFill>
                  <a:schemeClr val="tx1"/>
                </a:solidFill>
                <a:latin typeface="Arial" charset="0"/>
                <a:ea typeface="+mn-ea"/>
                <a:cs typeface="Times New Roman" pitchFamily="18" charset="0"/>
              </a:defRPr>
            </a:lvl1pPr>
            <a:lvl2pPr marL="457200" algn="l" rtl="0" fontAlgn="base">
              <a:spcBef>
                <a:spcPct val="0"/>
              </a:spcBef>
              <a:spcAft>
                <a:spcPct val="0"/>
              </a:spcAft>
              <a:defRPr sz="1200" b="1" kern="1200">
                <a:solidFill>
                  <a:schemeClr val="tx1"/>
                </a:solidFill>
                <a:latin typeface="Arial" charset="0"/>
                <a:ea typeface="+mn-ea"/>
                <a:cs typeface="Times New Roman" pitchFamily="18" charset="0"/>
              </a:defRPr>
            </a:lvl2pPr>
            <a:lvl3pPr marL="914400" algn="l" rtl="0" fontAlgn="base">
              <a:spcBef>
                <a:spcPct val="0"/>
              </a:spcBef>
              <a:spcAft>
                <a:spcPct val="0"/>
              </a:spcAft>
              <a:defRPr sz="1200" b="1" kern="1200">
                <a:solidFill>
                  <a:schemeClr val="tx1"/>
                </a:solidFill>
                <a:latin typeface="Arial" charset="0"/>
                <a:ea typeface="+mn-ea"/>
                <a:cs typeface="Times New Roman" pitchFamily="18" charset="0"/>
              </a:defRPr>
            </a:lvl3pPr>
            <a:lvl4pPr marL="1371600" algn="l" rtl="0" fontAlgn="base">
              <a:spcBef>
                <a:spcPct val="0"/>
              </a:spcBef>
              <a:spcAft>
                <a:spcPct val="0"/>
              </a:spcAft>
              <a:defRPr sz="1200" b="1" kern="1200">
                <a:solidFill>
                  <a:schemeClr val="tx1"/>
                </a:solidFill>
                <a:latin typeface="Arial" charset="0"/>
                <a:ea typeface="+mn-ea"/>
                <a:cs typeface="Times New Roman" pitchFamily="18" charset="0"/>
              </a:defRPr>
            </a:lvl4pPr>
            <a:lvl5pPr marL="1828800" algn="l" rtl="0" fontAlgn="base">
              <a:spcBef>
                <a:spcPct val="0"/>
              </a:spcBef>
              <a:spcAft>
                <a:spcPct val="0"/>
              </a:spcAft>
              <a:defRPr sz="1200" b="1" kern="1200">
                <a:solidFill>
                  <a:schemeClr val="tx1"/>
                </a:solidFill>
                <a:latin typeface="Arial" charset="0"/>
                <a:ea typeface="+mn-ea"/>
                <a:cs typeface="Times New Roman" pitchFamily="18" charset="0"/>
              </a:defRPr>
            </a:lvl5pPr>
            <a:lvl6pPr marL="2286000" algn="l" defTabSz="914400" rtl="0" eaLnBrk="1" latinLnBrk="0" hangingPunct="1">
              <a:defRPr sz="1200" b="1" kern="1200">
                <a:solidFill>
                  <a:schemeClr val="tx1"/>
                </a:solidFill>
                <a:latin typeface="Arial" charset="0"/>
                <a:ea typeface="+mn-ea"/>
                <a:cs typeface="Times New Roman" pitchFamily="18" charset="0"/>
              </a:defRPr>
            </a:lvl6pPr>
            <a:lvl7pPr marL="2743200" algn="l" defTabSz="914400" rtl="0" eaLnBrk="1" latinLnBrk="0" hangingPunct="1">
              <a:defRPr sz="1200" b="1" kern="1200">
                <a:solidFill>
                  <a:schemeClr val="tx1"/>
                </a:solidFill>
                <a:latin typeface="Arial" charset="0"/>
                <a:ea typeface="+mn-ea"/>
                <a:cs typeface="Times New Roman" pitchFamily="18" charset="0"/>
              </a:defRPr>
            </a:lvl7pPr>
            <a:lvl8pPr marL="3200400" algn="l" defTabSz="914400" rtl="0" eaLnBrk="1" latinLnBrk="0" hangingPunct="1">
              <a:defRPr sz="1200" b="1" kern="1200">
                <a:solidFill>
                  <a:schemeClr val="tx1"/>
                </a:solidFill>
                <a:latin typeface="Arial" charset="0"/>
                <a:ea typeface="+mn-ea"/>
                <a:cs typeface="Times New Roman" pitchFamily="18" charset="0"/>
              </a:defRPr>
            </a:lvl8pPr>
            <a:lvl9pPr marL="3657600" algn="l" defTabSz="914400" rtl="0" eaLnBrk="1" latinLnBrk="0" hangingPunct="1">
              <a:defRPr sz="1200" b="1" kern="1200">
                <a:solidFill>
                  <a:schemeClr val="tx1"/>
                </a:solidFill>
                <a:latin typeface="Arial" charset="0"/>
                <a:ea typeface="+mn-ea"/>
                <a:cs typeface="Times New Roman" pitchFamily="18" charset="0"/>
              </a:defRPr>
            </a:lvl9pPr>
          </a:lstStyle>
          <a:p>
            <a:pPr marL="176213" indent="-176213" algn="ctr" eaLnBrk="0" hangingPunct="0">
              <a:lnSpc>
                <a:spcPct val="95000"/>
              </a:lnSpc>
              <a:spcBef>
                <a:spcPct val="60000"/>
              </a:spcBef>
              <a:buClr>
                <a:srgbClr val="19559B"/>
              </a:buClr>
              <a:buSzPct val="80000"/>
              <a:buFont typeface="ZapfDingbats"/>
              <a:buNone/>
            </a:pPr>
            <a:r>
              <a:rPr lang="de-DE" sz="1400" smtClean="0">
                <a:solidFill>
                  <a:srgbClr val="000000"/>
                </a:solidFill>
                <a:ea typeface="Times New Roman (Hebrew)"/>
                <a:cs typeface="Times New Roman (Hebrew)"/>
              </a:rPr>
              <a:t>Mobilfunkgenerationen</a:t>
            </a:r>
          </a:p>
          <a:p>
            <a:pPr marL="176213" indent="-176213" algn="ctr" eaLnBrk="0" hangingPunct="0">
              <a:lnSpc>
                <a:spcPct val="95000"/>
              </a:lnSpc>
              <a:spcBef>
                <a:spcPct val="60000"/>
              </a:spcBef>
              <a:buClr>
                <a:srgbClr val="19559B"/>
              </a:buClr>
              <a:buSzPct val="80000"/>
              <a:buFont typeface="ZapfDingbats"/>
              <a:buNone/>
            </a:pPr>
            <a:endParaRPr lang="de-DE" sz="1400" dirty="0">
              <a:ea typeface="Times New Roman (Hebrew)"/>
              <a:cs typeface="Times New Roman (Hebrew)"/>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183298" name="think-cell Slide" r:id="rId44" imgW="0" imgH="0" progId="TCLayout.ActiveDocument.1">
              <p:embed/>
            </p:oleObj>
          </a:graphicData>
        </a:graphic>
      </p:graphicFrame>
      <p:sp>
        <p:nvSpPr>
          <p:cNvPr id="13" name="Rechteck 12" hidden="1"/>
          <p:cNvSpPr/>
          <p:nvPr>
            <p:custDataLst>
              <p:tags r:id="rId2"/>
            </p:custDataLst>
          </p:nvPr>
        </p:nvSpPr>
        <p:spPr bwMode="auto">
          <a:xfrm>
            <a:off x="0" y="0"/>
            <a:ext cx="158750" cy="158750"/>
          </a:xfrm>
          <a:prstGeom prst="rect">
            <a:avLst/>
          </a:prstGeom>
          <a:solidFill>
            <a:schemeClr val="bg1"/>
          </a:solidFill>
          <a:ln w="9525" cap="flat" cmpd="sng" algn="ctr">
            <a:solidFill>
              <a:schemeClr val="accent3"/>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a:lnSpc>
                <a:spcPct val="100000"/>
              </a:lnSpc>
            </a:pPr>
            <a:endParaRPr kumimoji="0" lang="en-US" sz="800" b="1" u="none" strike="noStrike" cap="none" normalizeH="0" dirty="0" err="1" smtClean="0">
              <a:ln>
                <a:noFill/>
              </a:ln>
              <a:solidFill>
                <a:schemeClr val="tx1"/>
              </a:solidFill>
              <a:effectLst/>
              <a:latin typeface="Arial"/>
              <a:sym typeface="Arial"/>
            </a:endParaRPr>
          </a:p>
        </p:txBody>
      </p:sp>
      <p:sp>
        <p:nvSpPr>
          <p:cNvPr id="83" name="Text Placeholder 82"/>
          <p:cNvSpPr>
            <a:spLocks noGrp="1"/>
          </p:cNvSpPr>
          <p:nvPr>
            <p:ph type="body" sz="quarter" idx="10"/>
            <p:custDataLst>
              <p:tags r:id="rId3"/>
            </p:custDataLst>
          </p:nvPr>
        </p:nvSpPr>
        <p:spPr bwMode="gray"/>
        <p:txBody>
          <a:bodyPr/>
          <a:lstStyle/>
          <a:p>
            <a:pPr lvl="0"/>
            <a:r>
              <a:rPr lang="de-DE" dirty="0" smtClean="0"/>
              <a:t>5.  Fazit</a:t>
            </a:r>
            <a:endParaRPr lang="de-DE" dirty="0" smtClean="0"/>
          </a:p>
        </p:txBody>
      </p:sp>
      <p:sp>
        <p:nvSpPr>
          <p:cNvPr id="82" name="Title 81"/>
          <p:cNvSpPr>
            <a:spLocks noGrp="1"/>
          </p:cNvSpPr>
          <p:nvPr>
            <p:ph type="title"/>
            <p:custDataLst>
              <p:tags r:id="rId4"/>
            </p:custDataLst>
          </p:nvPr>
        </p:nvSpPr>
        <p:spPr bwMode="gray"/>
        <p:txBody>
          <a:bodyPr/>
          <a:lstStyle/>
          <a:p>
            <a:r>
              <a:rPr lang="de-DE" dirty="0" smtClean="0"/>
              <a:t>Deutschland hat bei Bewertung der Innovationskraft im europäischen und internationalen Umfeld aufgeholt. Künftige Entwicklungen unterstützen den Trend.</a:t>
            </a:r>
            <a:endParaRPr lang="de-DE" dirty="0"/>
          </a:p>
        </p:txBody>
      </p:sp>
      <p:sp>
        <p:nvSpPr>
          <p:cNvPr id="10" name="Date Placeholder 3"/>
          <p:cNvSpPr>
            <a:spLocks noGrp="1"/>
          </p:cNvSpPr>
          <p:nvPr>
            <p:ph type="dt" sz="half" idx="13"/>
            <p:custDataLst>
              <p:tags r:id="rId5"/>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6"/>
            </p:custDataLst>
          </p:nvPr>
        </p:nvSpPr>
        <p:spPr bwMode="gray"/>
        <p:txBody>
          <a:bodyPr/>
          <a:lstStyle/>
          <a:p>
            <a:r>
              <a:rPr lang="de-DE" dirty="0" smtClean="0"/>
              <a:t>MK_2011_DETECON_SCHLÜSSELTECHNOLOGIEN.PPTX</a:t>
            </a:r>
            <a:endParaRPr lang="de-DE" dirty="0"/>
          </a:p>
        </p:txBody>
      </p:sp>
      <p:sp>
        <p:nvSpPr>
          <p:cNvPr id="85" name="Slide Number Placeholder 84"/>
          <p:cNvSpPr>
            <a:spLocks noGrp="1"/>
          </p:cNvSpPr>
          <p:nvPr>
            <p:ph type="sldNum" sz="quarter" idx="14"/>
            <p:custDataLst>
              <p:tags r:id="rId7"/>
            </p:custDataLst>
          </p:nvPr>
        </p:nvSpPr>
        <p:spPr bwMode="gray"/>
        <p:txBody>
          <a:bodyPr/>
          <a:lstStyle/>
          <a:p>
            <a:pPr algn="ctr"/>
            <a:r>
              <a:rPr lang="de-DE" smtClean="0"/>
              <a:t>– </a:t>
            </a:r>
            <a:fld id="{0BE42143-7310-4A8F-A2D9-68016CEE3D5A}" type="slidenum">
              <a:rPr lang="de-DE" smtClean="0"/>
              <a:pPr algn="ctr"/>
              <a:t>11</a:t>
            </a:fld>
            <a:r>
              <a:rPr lang="de-DE" smtClean="0"/>
              <a:t> –</a:t>
            </a:r>
            <a:endParaRPr lang="de-DE" dirty="0"/>
          </a:p>
        </p:txBody>
      </p:sp>
      <p:sp>
        <p:nvSpPr>
          <p:cNvPr id="12" name="Rectangle 4"/>
          <p:cNvSpPr>
            <a:spLocks noChangeArrowheads="1"/>
          </p:cNvSpPr>
          <p:nvPr>
            <p:custDataLst>
              <p:tags r:id="rId8"/>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graphicFrame>
        <p:nvGraphicFramePr>
          <p:cNvPr id="144" name="Objekt 143"/>
          <p:cNvGraphicFramePr>
            <a:graphicFrameLocks noChangeAspect="1"/>
          </p:cNvGraphicFramePr>
          <p:nvPr/>
        </p:nvGraphicFramePr>
        <p:xfrm>
          <a:off x="603250" y="1792288"/>
          <a:ext cx="3114624" cy="4267200"/>
        </p:xfrm>
        <a:graphic>
          <a:graphicData uri="http://schemas.openxmlformats.org/presentationml/2006/ole">
            <p:oleObj spid="_x0000_s183300" name="Diagramm" r:id="rId45" imgW="3114624" imgH="4267200" progId="MSGraph.Chart.8">
              <p:embed followColorScheme="full"/>
            </p:oleObj>
          </a:graphicData>
        </a:graphic>
      </p:graphicFrame>
      <p:sp>
        <p:nvSpPr>
          <p:cNvPr id="316" name="Text Placeholder 82"/>
          <p:cNvSpPr>
            <a:spLocks noGrp="1"/>
          </p:cNvSpPr>
          <p:nvPr>
            <p:custDataLst>
              <p:tags r:id="rId9"/>
            </p:custDataLst>
          </p:nvPr>
        </p:nvSpPr>
        <p:spPr bwMode="auto">
          <a:xfrm>
            <a:off x="3733800" y="5137150"/>
            <a:ext cx="20161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9EB5094-227A-4868-B037-DD8969A08D28}" type="datetime'''''''''''''C''''''''h''''''''''''''''''i''''''''''''''na'">
              <a:rPr lang="en-US" sz="600" b="0" smtClean="0"/>
              <a:pPr/>
              <a:t>China</a:t>
            </a:fld>
            <a:endParaRPr lang="en-US" sz="600" b="0" dirty="0" smtClean="0">
              <a:latin typeface="Arial"/>
              <a:cs typeface="Arial"/>
              <a:sym typeface="Arial"/>
            </a:endParaRPr>
          </a:p>
        </p:txBody>
      </p:sp>
      <p:sp>
        <p:nvSpPr>
          <p:cNvPr id="319" name="Text Placeholder 82"/>
          <p:cNvSpPr>
            <a:spLocks noGrp="1"/>
          </p:cNvSpPr>
          <p:nvPr>
            <p:custDataLst>
              <p:tags r:id="rId10"/>
            </p:custDataLst>
          </p:nvPr>
        </p:nvSpPr>
        <p:spPr bwMode="auto">
          <a:xfrm>
            <a:off x="3733800" y="5908675"/>
            <a:ext cx="2952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FCFF65B3-3204-4B42-AD1F-D777E05A35EB}" type="datetime'''''''''''Br''''''as''''''i''''''l''i''e''''''''n'''">
              <a:rPr lang="en-US" sz="600" b="0" smtClean="0"/>
              <a:pPr/>
              <a:t>Brasilien</a:t>
            </a:fld>
            <a:endParaRPr lang="en-US" sz="600" b="0" dirty="0" smtClean="0">
              <a:latin typeface="Arial"/>
              <a:cs typeface="Arial"/>
              <a:sym typeface="Arial"/>
            </a:endParaRPr>
          </a:p>
        </p:txBody>
      </p:sp>
      <p:sp>
        <p:nvSpPr>
          <p:cNvPr id="288" name="Text Placeholder 82"/>
          <p:cNvSpPr>
            <a:spLocks noGrp="1"/>
          </p:cNvSpPr>
          <p:nvPr>
            <p:custDataLst>
              <p:tags r:id="rId11"/>
            </p:custDataLst>
          </p:nvPr>
        </p:nvSpPr>
        <p:spPr bwMode="auto">
          <a:xfrm>
            <a:off x="3733800" y="3746500"/>
            <a:ext cx="2476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2277B816-185E-40F0-9E2B-266B38B36141}" type="datetime'''T''a''''''''i''''''''''''''''''w''''''a''n'''''''''''">
              <a:rPr lang="en-US" sz="600" b="0" smtClean="0">
                <a:cs typeface="+mn-cs"/>
              </a:rPr>
              <a:pPr/>
              <a:t>Taiwan</a:t>
            </a:fld>
            <a:endParaRPr lang="en-US" sz="600" b="0" dirty="0" smtClean="0">
              <a:latin typeface="Arial"/>
              <a:cs typeface="+mn-cs"/>
              <a:sym typeface="Arial"/>
            </a:endParaRPr>
          </a:p>
        </p:txBody>
      </p:sp>
      <p:sp>
        <p:nvSpPr>
          <p:cNvPr id="276" name="Text Placeholder 82"/>
          <p:cNvSpPr>
            <a:spLocks noGrp="1"/>
          </p:cNvSpPr>
          <p:nvPr>
            <p:custDataLst>
              <p:tags r:id="rId12"/>
            </p:custDataLst>
          </p:nvPr>
        </p:nvSpPr>
        <p:spPr bwMode="auto">
          <a:xfrm>
            <a:off x="3733801" y="3136900"/>
            <a:ext cx="395287"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8A939B7B-07AA-4C5B-A401-D752C5C1B180}" type="datetime'''O''''''''''''''e''''ste''''''''r''''re''''''''''i''ch'''''''">
              <a:rPr lang="en-US" sz="600" b="0" smtClean="0">
                <a:cs typeface="+mn-cs"/>
              </a:rPr>
              <a:pPr/>
              <a:t>Oesterreich</a:t>
            </a:fld>
            <a:endParaRPr lang="en-US" sz="600" b="0" dirty="0" smtClean="0">
              <a:latin typeface="Arial"/>
              <a:cs typeface="+mn-cs"/>
              <a:sym typeface="Arial"/>
            </a:endParaRPr>
          </a:p>
        </p:txBody>
      </p:sp>
      <p:sp>
        <p:nvSpPr>
          <p:cNvPr id="307" name="Text Placeholder 82"/>
          <p:cNvSpPr>
            <a:spLocks noGrp="1"/>
          </p:cNvSpPr>
          <p:nvPr>
            <p:custDataLst>
              <p:tags r:id="rId13"/>
            </p:custDataLst>
          </p:nvPr>
        </p:nvSpPr>
        <p:spPr bwMode="auto">
          <a:xfrm>
            <a:off x="3733800" y="5441950"/>
            <a:ext cx="2095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0852FAF2-6F6E-4106-AD7B-27402B5238D1}" type="datetime'''I''''''''''''''''''''''n''''''d''ie''n'''''''''''''''''''">
              <a:rPr lang="en-US" sz="600" b="0" smtClean="0">
                <a:cs typeface="+mn-cs"/>
              </a:rPr>
              <a:pPr/>
              <a:t>Indien</a:t>
            </a:fld>
            <a:endParaRPr lang="en-US" sz="600" b="0" dirty="0" smtClean="0">
              <a:latin typeface="Arial"/>
              <a:cs typeface="+mn-cs"/>
              <a:sym typeface="Arial"/>
            </a:endParaRPr>
          </a:p>
        </p:txBody>
      </p:sp>
      <p:sp>
        <p:nvSpPr>
          <p:cNvPr id="152" name="Text Placeholder 82"/>
          <p:cNvSpPr>
            <a:spLocks noGrp="1"/>
          </p:cNvSpPr>
          <p:nvPr>
            <p:custDataLst>
              <p:tags r:id="rId14"/>
            </p:custDataLst>
          </p:nvPr>
        </p:nvSpPr>
        <p:spPr bwMode="auto">
          <a:xfrm>
            <a:off x="1539875" y="1622425"/>
            <a:ext cx="336550" cy="182562"/>
          </a:xfrm>
          <a:prstGeom prst="rect">
            <a:avLst/>
          </a:prstGeom>
          <a:noFill/>
          <a:effectLst/>
        </p:spPr>
        <p:txBody>
          <a:bodyPr vert="horz" wrap="non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ctr">
              <a:spcBef>
                <a:spcPct val="0"/>
              </a:spcBef>
            </a:pPr>
            <a:fld id="{65FA9FF9-E9B4-4A23-80A6-89A5347A513D}" type="datetime'''2''''''''''''''0''''''0''''''''''''''''''0'''''">
              <a:rPr lang="en-US" sz="1200" b="0" smtClean="0"/>
              <a:pPr/>
              <a:t>2000</a:t>
            </a:fld>
            <a:endParaRPr lang="en-US" sz="1200" b="0" dirty="0" smtClean="0">
              <a:latin typeface="Arial"/>
              <a:cs typeface="Arial"/>
              <a:sym typeface="Arial"/>
            </a:endParaRPr>
          </a:p>
        </p:txBody>
      </p:sp>
      <p:sp>
        <p:nvSpPr>
          <p:cNvPr id="298" name="Text Placeholder 82"/>
          <p:cNvSpPr>
            <a:spLocks noGrp="1"/>
          </p:cNvSpPr>
          <p:nvPr>
            <p:custDataLst>
              <p:tags r:id="rId15"/>
            </p:custDataLst>
          </p:nvPr>
        </p:nvSpPr>
        <p:spPr bwMode="auto">
          <a:xfrm>
            <a:off x="3733801" y="5603875"/>
            <a:ext cx="3206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2EBAFEC0-5F7A-426E-8F3C-93E8575780FD}" type="datetime'''''R''''''''''u''''''''s''''''s''''l''''''''''''an''''''d'">
              <a:rPr lang="en-US" sz="600" b="0" smtClean="0">
                <a:cs typeface="+mn-cs"/>
              </a:rPr>
              <a:pPr/>
              <a:t>Russland</a:t>
            </a:fld>
            <a:endParaRPr lang="en-US" sz="600" b="0" dirty="0" smtClean="0">
              <a:latin typeface="Arial"/>
              <a:cs typeface="+mn-cs"/>
              <a:sym typeface="Arial"/>
            </a:endParaRPr>
          </a:p>
        </p:txBody>
      </p:sp>
      <p:sp>
        <p:nvSpPr>
          <p:cNvPr id="310" name="Text Placeholder 82"/>
          <p:cNvSpPr>
            <a:spLocks noGrp="1"/>
          </p:cNvSpPr>
          <p:nvPr>
            <p:custDataLst>
              <p:tags r:id="rId16"/>
            </p:custDataLst>
          </p:nvPr>
        </p:nvSpPr>
        <p:spPr bwMode="auto">
          <a:xfrm>
            <a:off x="3733800" y="4984750"/>
            <a:ext cx="2825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AEDD9DB-EFBB-4FB7-948E-80A8DCB41843}" type="datetime'S''''p''''''a''''n''''''i''''''''''''''''e''n'''''''''''''">
              <a:rPr lang="en-US" sz="600" b="0" smtClean="0"/>
              <a:pPr/>
              <a:t>Spanien</a:t>
            </a:fld>
            <a:endParaRPr lang="en-US" sz="600" b="0" dirty="0" smtClean="0">
              <a:latin typeface="Arial"/>
              <a:cs typeface="Arial"/>
              <a:sym typeface="Arial"/>
            </a:endParaRPr>
          </a:p>
        </p:txBody>
      </p:sp>
      <p:sp>
        <p:nvSpPr>
          <p:cNvPr id="159" name="Text Placeholder 82"/>
          <p:cNvSpPr>
            <a:spLocks noGrp="1"/>
          </p:cNvSpPr>
          <p:nvPr>
            <p:custDataLst>
              <p:tags r:id="rId17"/>
            </p:custDataLst>
          </p:nvPr>
        </p:nvSpPr>
        <p:spPr bwMode="auto">
          <a:xfrm>
            <a:off x="2492375" y="1622425"/>
            <a:ext cx="336550" cy="182562"/>
          </a:xfrm>
          <a:prstGeom prst="rect">
            <a:avLst/>
          </a:prstGeom>
          <a:noFill/>
          <a:effectLst/>
        </p:spPr>
        <p:txBody>
          <a:bodyPr vert="horz" wrap="non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ctr">
              <a:spcBef>
                <a:spcPct val="0"/>
              </a:spcBef>
            </a:pPr>
            <a:fld id="{5599CAE4-1ED5-4699-8830-B2B2A827A5D0}" type="datetime'''''''''''''''''''''''''''''''''2''0''''''05'''''''''">
              <a:rPr lang="en-US" sz="1200" b="0" smtClean="0"/>
              <a:pPr/>
              <a:t>2005</a:t>
            </a:fld>
            <a:endParaRPr lang="en-US" sz="1200" b="0" dirty="0" smtClean="0">
              <a:latin typeface="Arial"/>
              <a:cs typeface="Arial"/>
              <a:sym typeface="Arial"/>
            </a:endParaRPr>
          </a:p>
        </p:txBody>
      </p:sp>
      <p:sp>
        <p:nvSpPr>
          <p:cNvPr id="158" name="Text Placeholder 82"/>
          <p:cNvSpPr>
            <a:spLocks noGrp="1"/>
          </p:cNvSpPr>
          <p:nvPr>
            <p:custDataLst>
              <p:tags r:id="rId18"/>
            </p:custDataLst>
          </p:nvPr>
        </p:nvSpPr>
        <p:spPr bwMode="auto">
          <a:xfrm>
            <a:off x="587375" y="1622425"/>
            <a:ext cx="336550" cy="182562"/>
          </a:xfrm>
          <a:prstGeom prst="rect">
            <a:avLst/>
          </a:prstGeom>
          <a:noFill/>
          <a:effectLst/>
        </p:spPr>
        <p:txBody>
          <a:bodyPr vert="horz" wrap="non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ctr">
              <a:spcBef>
                <a:spcPct val="0"/>
              </a:spcBef>
            </a:pPr>
            <a:fld id="{7AABFB32-18DE-4773-85B9-CA40D732DDE4}" type="datetime'''''19''''''''''''''''9''''''''''''''''5'''">
              <a:rPr lang="en-US" sz="1200" b="0" smtClean="0"/>
              <a:pPr/>
              <a:t>1995</a:t>
            </a:fld>
            <a:endParaRPr lang="en-US" sz="1200" b="0" dirty="0" smtClean="0">
              <a:latin typeface="Arial"/>
              <a:cs typeface="Arial"/>
              <a:sym typeface="Arial"/>
            </a:endParaRPr>
          </a:p>
        </p:txBody>
      </p:sp>
      <p:sp>
        <p:nvSpPr>
          <p:cNvPr id="160" name="Text Placeholder 82"/>
          <p:cNvSpPr>
            <a:spLocks noGrp="1"/>
          </p:cNvSpPr>
          <p:nvPr>
            <p:custDataLst>
              <p:tags r:id="rId19"/>
            </p:custDataLst>
          </p:nvPr>
        </p:nvSpPr>
        <p:spPr bwMode="auto">
          <a:xfrm>
            <a:off x="3444875" y="1622425"/>
            <a:ext cx="336550" cy="182562"/>
          </a:xfrm>
          <a:prstGeom prst="rect">
            <a:avLst/>
          </a:prstGeom>
          <a:noFill/>
          <a:effectLst/>
        </p:spPr>
        <p:txBody>
          <a:bodyPr vert="horz" wrap="non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ctr">
              <a:spcBef>
                <a:spcPct val="0"/>
              </a:spcBef>
            </a:pPr>
            <a:fld id="{CA63C603-7380-4CB1-8FC3-649B95545CA4}" type="datetime'''''''''''''''''''2''''''''''''''''''0''10'''''''''''''">
              <a:rPr lang="en-US" sz="1200" b="0" smtClean="0"/>
              <a:pPr/>
              <a:t>2010</a:t>
            </a:fld>
            <a:endParaRPr lang="en-US" sz="1200" b="0" dirty="0" smtClean="0">
              <a:latin typeface="Arial"/>
              <a:cs typeface="Arial"/>
              <a:sym typeface="Arial"/>
            </a:endParaRPr>
          </a:p>
        </p:txBody>
      </p:sp>
      <p:sp>
        <p:nvSpPr>
          <p:cNvPr id="313" name="Text Placeholder 82"/>
          <p:cNvSpPr>
            <a:spLocks noGrp="1"/>
          </p:cNvSpPr>
          <p:nvPr>
            <p:custDataLst>
              <p:tags r:id="rId20"/>
            </p:custDataLst>
          </p:nvPr>
        </p:nvSpPr>
        <p:spPr bwMode="auto">
          <a:xfrm>
            <a:off x="3733801" y="5289550"/>
            <a:ext cx="204787"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3E1BC7FD-E885-4F60-9450-E80E00BEBCA1}" type="datetime'''''''I''''t''ali''''''''''''''''''''''''e''''''''n'''''''">
              <a:rPr lang="en-US" sz="600" b="0" smtClean="0"/>
              <a:pPr/>
              <a:t>Italien</a:t>
            </a:fld>
            <a:endParaRPr lang="en-US" sz="600" b="0" dirty="0" smtClean="0">
              <a:latin typeface="Arial"/>
              <a:cs typeface="Arial"/>
              <a:sym typeface="Arial"/>
            </a:endParaRPr>
          </a:p>
        </p:txBody>
      </p:sp>
      <p:sp>
        <p:nvSpPr>
          <p:cNvPr id="322" name="Text Placeholder 82"/>
          <p:cNvSpPr>
            <a:spLocks noGrp="1"/>
          </p:cNvSpPr>
          <p:nvPr>
            <p:custDataLst>
              <p:tags r:id="rId21"/>
            </p:custDataLst>
          </p:nvPr>
        </p:nvSpPr>
        <p:spPr bwMode="auto">
          <a:xfrm>
            <a:off x="3733800" y="5756275"/>
            <a:ext cx="3238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F7E679E3-5576-4895-8B36-C62C3EF1E1F6}" type="datetime'S''''ü''da''''''''''''''''''''''''fr''''ik''a'''''">
              <a:rPr lang="en-US" sz="600" b="0" smtClean="0"/>
              <a:pPr/>
              <a:t>Südafrika</a:t>
            </a:fld>
            <a:endParaRPr lang="en-US" sz="600" b="0" dirty="0" smtClean="0">
              <a:latin typeface="Arial"/>
              <a:cs typeface="Arial"/>
              <a:sym typeface="Arial"/>
            </a:endParaRPr>
          </a:p>
        </p:txBody>
      </p:sp>
      <p:sp>
        <p:nvSpPr>
          <p:cNvPr id="284" name="Text Placeholder 82"/>
          <p:cNvSpPr>
            <a:spLocks noGrp="1"/>
          </p:cNvSpPr>
          <p:nvPr>
            <p:custDataLst>
              <p:tags r:id="rId22"/>
            </p:custDataLst>
          </p:nvPr>
        </p:nvSpPr>
        <p:spPr bwMode="auto">
          <a:xfrm>
            <a:off x="3733801" y="4518025"/>
            <a:ext cx="192087"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32824A8B-ADCB-4372-A8FD-81926488552D}" type="datetime'''''''''''''I''''''''r''''''''''''la''''n''d'''''''''''''">
              <a:rPr lang="en-US" sz="600" b="0" smtClean="0">
                <a:cs typeface="+mn-cs"/>
              </a:rPr>
              <a:pPr/>
              <a:t>Irland</a:t>
            </a:fld>
            <a:endParaRPr lang="en-US" sz="600" b="0" dirty="0" smtClean="0">
              <a:latin typeface="Arial"/>
              <a:cs typeface="+mn-cs"/>
              <a:sym typeface="Arial"/>
            </a:endParaRPr>
          </a:p>
        </p:txBody>
      </p:sp>
      <p:sp>
        <p:nvSpPr>
          <p:cNvPr id="287" name="Text Placeholder 82"/>
          <p:cNvSpPr>
            <a:spLocks noGrp="1"/>
          </p:cNvSpPr>
          <p:nvPr>
            <p:custDataLst>
              <p:tags r:id="rId23"/>
            </p:custDataLst>
          </p:nvPr>
        </p:nvSpPr>
        <p:spPr bwMode="auto">
          <a:xfrm>
            <a:off x="3733800" y="4670425"/>
            <a:ext cx="32861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B3D6BD7C-A2A0-4AE3-AAF2-595B0C493B4E}" type="datetime'''''S''üd''''k''''''''''o''r''''''e''''''''''''''''''a'''">
              <a:rPr lang="en-US" sz="600" b="0" smtClean="0">
                <a:cs typeface="+mn-cs"/>
              </a:rPr>
              <a:pPr/>
              <a:t>Südkorea</a:t>
            </a:fld>
            <a:endParaRPr lang="en-US" sz="600" b="0" dirty="0" smtClean="0">
              <a:latin typeface="Arial"/>
              <a:cs typeface="+mn-cs"/>
              <a:sym typeface="Arial"/>
            </a:endParaRPr>
          </a:p>
        </p:txBody>
      </p:sp>
      <p:sp>
        <p:nvSpPr>
          <p:cNvPr id="273" name="Text Placeholder 82"/>
          <p:cNvSpPr>
            <a:spLocks noGrp="1"/>
          </p:cNvSpPr>
          <p:nvPr>
            <p:custDataLst>
              <p:tags r:id="rId24"/>
            </p:custDataLst>
          </p:nvPr>
        </p:nvSpPr>
        <p:spPr bwMode="auto">
          <a:xfrm>
            <a:off x="3733800" y="4365625"/>
            <a:ext cx="34131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03677991-18D2-4367-9470-58F844AE7B36}" type="datetime'''A''''''''''''''''us''t''r''''''a''''''''''l''ie''''''''n'''">
              <a:rPr lang="en-US" sz="600" b="0" smtClean="0">
                <a:cs typeface="+mn-cs"/>
              </a:rPr>
              <a:pPr/>
              <a:t>Australien</a:t>
            </a:fld>
            <a:endParaRPr lang="en-US" sz="600" b="0" dirty="0" smtClean="0">
              <a:latin typeface="Arial"/>
              <a:cs typeface="+mn-cs"/>
              <a:sym typeface="Arial"/>
            </a:endParaRPr>
          </a:p>
        </p:txBody>
      </p:sp>
      <p:sp>
        <p:nvSpPr>
          <p:cNvPr id="265" name="Text Placeholder 82"/>
          <p:cNvSpPr>
            <a:spLocks noGrp="1"/>
          </p:cNvSpPr>
          <p:nvPr>
            <p:custDataLst>
              <p:tags r:id="rId25"/>
            </p:custDataLst>
          </p:nvPr>
        </p:nvSpPr>
        <p:spPr bwMode="auto">
          <a:xfrm>
            <a:off x="3733801" y="2974975"/>
            <a:ext cx="350837"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8654900A-2342-4CD8-BFC1-B53F7A141F03}" type="datetime'''''N''o''''r''''''''''''''''''''w''''e''''''''''g''''''e''n'">
              <a:rPr lang="en-US" sz="600" b="0" smtClean="0">
                <a:cs typeface="+mn-cs"/>
              </a:rPr>
              <a:pPr/>
              <a:t>Norwegen</a:t>
            </a:fld>
            <a:endParaRPr lang="en-US" sz="600" b="0" dirty="0" smtClean="0">
              <a:latin typeface="Arial"/>
              <a:cs typeface="+mn-cs"/>
              <a:sym typeface="Arial"/>
            </a:endParaRPr>
          </a:p>
        </p:txBody>
      </p:sp>
      <p:sp>
        <p:nvSpPr>
          <p:cNvPr id="260" name="Text Placeholder 82"/>
          <p:cNvSpPr>
            <a:spLocks noGrp="1"/>
          </p:cNvSpPr>
          <p:nvPr>
            <p:custDataLst>
              <p:tags r:id="rId26"/>
            </p:custDataLst>
          </p:nvPr>
        </p:nvSpPr>
        <p:spPr bwMode="auto">
          <a:xfrm>
            <a:off x="3733800" y="4832350"/>
            <a:ext cx="2095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461D9CB1-CDAF-4557-9FD3-941DF7CB7A3D}" type="datetime'''''''''J''''''''''''''a''''''''''''''''p''''''a''n'''''">
              <a:rPr lang="en-US" sz="600" b="0" smtClean="0">
                <a:cs typeface="+mn-cs"/>
              </a:rPr>
              <a:pPr/>
              <a:t>Japan</a:t>
            </a:fld>
            <a:endParaRPr lang="en-US" sz="600" b="0" dirty="0" smtClean="0">
              <a:latin typeface="Arial"/>
              <a:cs typeface="+mn-cs"/>
              <a:sym typeface="Arial"/>
            </a:endParaRPr>
          </a:p>
        </p:txBody>
      </p:sp>
      <p:sp>
        <p:nvSpPr>
          <p:cNvPr id="259" name="Text Placeholder 82"/>
          <p:cNvSpPr>
            <a:spLocks noGrp="1"/>
          </p:cNvSpPr>
          <p:nvPr>
            <p:custDataLst>
              <p:tags r:id="rId27"/>
            </p:custDataLst>
          </p:nvPr>
        </p:nvSpPr>
        <p:spPr bwMode="auto">
          <a:xfrm>
            <a:off x="3733801" y="4213225"/>
            <a:ext cx="541337"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017A4C08-F09A-495D-ABB8-D32740E16A40}" type="datetime'''''''Gr''''''''o''s''''s''br''i''''ta''n''''ni''e''n'">
              <a:rPr lang="en-US" sz="600" b="0" smtClean="0">
                <a:cs typeface="+mn-cs"/>
              </a:rPr>
              <a:pPr/>
              <a:t>Grossbritannien</a:t>
            </a:fld>
            <a:endParaRPr lang="en-US" sz="600" b="0" dirty="0" smtClean="0">
              <a:latin typeface="Arial"/>
              <a:cs typeface="+mn-cs"/>
              <a:sym typeface="Arial"/>
            </a:endParaRPr>
          </a:p>
        </p:txBody>
      </p:sp>
      <p:sp>
        <p:nvSpPr>
          <p:cNvPr id="241" name="Text Placeholder 82"/>
          <p:cNvSpPr>
            <a:spLocks noGrp="1"/>
          </p:cNvSpPr>
          <p:nvPr>
            <p:custDataLst>
              <p:tags r:id="rId28"/>
            </p:custDataLst>
          </p:nvPr>
        </p:nvSpPr>
        <p:spPr bwMode="auto">
          <a:xfrm>
            <a:off x="3733800" y="2203450"/>
            <a:ext cx="3079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76D6BC12-F31B-451B-9BE5-D664673982FD}" type="datetime'''S''i''''n''''g''''''a''pu''''''''''''''''''''r'''''''''''">
              <a:rPr lang="en-US" sz="600" b="0" smtClean="0">
                <a:cs typeface="+mn-cs"/>
              </a:rPr>
              <a:pPr/>
              <a:t>Singapur</a:t>
            </a:fld>
            <a:endParaRPr lang="en-US" sz="600" b="0" dirty="0" smtClean="0">
              <a:latin typeface="Arial"/>
              <a:cs typeface="+mn-cs"/>
              <a:sym typeface="Arial"/>
            </a:endParaRPr>
          </a:p>
        </p:txBody>
      </p:sp>
      <p:sp>
        <p:nvSpPr>
          <p:cNvPr id="240" name="Text Placeholder 82"/>
          <p:cNvSpPr>
            <a:spLocks noGrp="1"/>
          </p:cNvSpPr>
          <p:nvPr>
            <p:custDataLst>
              <p:tags r:id="rId29"/>
            </p:custDataLst>
          </p:nvPr>
        </p:nvSpPr>
        <p:spPr bwMode="auto">
          <a:xfrm>
            <a:off x="3733800" y="3908425"/>
            <a:ext cx="35401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0F06968-4415-4959-9D2C-1917F4E13D51}" type="datetime'''''''''''D''''''''''''''''ä''ne''m''''''''''''ark'''">
              <a:rPr lang="en-US" sz="600" b="0" smtClean="0"/>
              <a:pPr/>
              <a:t>Dänemark</a:t>
            </a:fld>
            <a:endParaRPr lang="en-US" sz="600" b="0" dirty="0" smtClean="0">
              <a:latin typeface="Arial"/>
              <a:cs typeface="Arial"/>
              <a:sym typeface="Arial"/>
            </a:endParaRPr>
          </a:p>
        </p:txBody>
      </p:sp>
      <p:sp>
        <p:nvSpPr>
          <p:cNvPr id="239" name="Text Placeholder 82"/>
          <p:cNvSpPr>
            <a:spLocks noGrp="1"/>
          </p:cNvSpPr>
          <p:nvPr>
            <p:custDataLst>
              <p:tags r:id="rId30"/>
            </p:custDataLst>
          </p:nvPr>
        </p:nvSpPr>
        <p:spPr bwMode="auto">
          <a:xfrm>
            <a:off x="3733800" y="4060825"/>
            <a:ext cx="3619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EDBD11F5-D394-45F2-BAC0-0C944678FC1E}" type="datetime'F''''''''''''ra''''n''k''''r''e''''''i''''''ch'''''''''''">
              <a:rPr lang="en-US" sz="600" b="0" smtClean="0"/>
              <a:pPr/>
              <a:t>Frankreich</a:t>
            </a:fld>
            <a:endParaRPr lang="en-US" sz="600" b="0" dirty="0" smtClean="0">
              <a:latin typeface="Arial"/>
              <a:cs typeface="Arial"/>
              <a:sym typeface="Arial"/>
            </a:endParaRPr>
          </a:p>
        </p:txBody>
      </p:sp>
      <p:sp>
        <p:nvSpPr>
          <p:cNvPr id="238" name="Text Placeholder 82"/>
          <p:cNvSpPr>
            <a:spLocks noGrp="1"/>
          </p:cNvSpPr>
          <p:nvPr>
            <p:custDataLst>
              <p:tags r:id="rId31"/>
            </p:custDataLst>
          </p:nvPr>
        </p:nvSpPr>
        <p:spPr bwMode="auto">
          <a:xfrm>
            <a:off x="3733801" y="2674937"/>
            <a:ext cx="2952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CB86FDBF-8CEB-4EF8-9BFE-97FC4A0013CB}" type="datetime'''''''Fi''''''''''''nn''''''''l''''''a''''''nd'''''''''''''">
              <a:rPr lang="en-US" sz="600" b="0" smtClean="0">
                <a:cs typeface="+mn-cs"/>
              </a:rPr>
              <a:pPr/>
              <a:t>Finnland</a:t>
            </a:fld>
            <a:endParaRPr lang="en-US" sz="600" b="0" dirty="0" smtClean="0">
              <a:latin typeface="Arial"/>
              <a:cs typeface="+mn-cs"/>
              <a:sym typeface="Arial"/>
            </a:endParaRPr>
          </a:p>
        </p:txBody>
      </p:sp>
      <p:sp>
        <p:nvSpPr>
          <p:cNvPr id="233" name="Text Placeholder 82"/>
          <p:cNvSpPr>
            <a:spLocks noGrp="1"/>
          </p:cNvSpPr>
          <p:nvPr>
            <p:custDataLst>
              <p:tags r:id="rId32"/>
            </p:custDataLst>
          </p:nvPr>
        </p:nvSpPr>
        <p:spPr bwMode="auto">
          <a:xfrm>
            <a:off x="3733800" y="2503487"/>
            <a:ext cx="611187" cy="122237"/>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1432B53-05C8-40CC-9BA4-7B6DDF7FF6B3}" type="datetime'''''D''e''''''''u''ts''''''''''''''ch''''''l''''''''an''''d'">
              <a:rPr lang="en-US" sz="800" smtClean="0">
                <a:cs typeface="+mn-cs"/>
              </a:rPr>
              <a:pPr/>
              <a:t>Deutschland</a:t>
            </a:fld>
            <a:endParaRPr lang="en-US" sz="800" dirty="0" smtClean="0">
              <a:latin typeface="Arial"/>
              <a:cs typeface="+mn-cs"/>
              <a:sym typeface="Arial"/>
            </a:endParaRPr>
          </a:p>
        </p:txBody>
      </p:sp>
      <p:sp>
        <p:nvSpPr>
          <p:cNvPr id="229" name="Text Placeholder 82"/>
          <p:cNvSpPr>
            <a:spLocks noGrp="1"/>
          </p:cNvSpPr>
          <p:nvPr>
            <p:custDataLst>
              <p:tags r:id="rId33"/>
            </p:custDataLst>
          </p:nvPr>
        </p:nvSpPr>
        <p:spPr bwMode="auto">
          <a:xfrm>
            <a:off x="3733800" y="3594100"/>
            <a:ext cx="26511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7C3BC74E-0BFE-4475-8BC0-AE979F0D5583}" type="datetime'''''''''''''Ka''n''''''''''a''''''''''''''''''''da'''''''">
              <a:rPr lang="en-US" sz="600" b="0" smtClean="0">
                <a:cs typeface="+mn-cs"/>
              </a:rPr>
              <a:pPr/>
              <a:t>Kanada</a:t>
            </a:fld>
            <a:endParaRPr lang="en-US" sz="600" b="0" dirty="0" smtClean="0">
              <a:latin typeface="Arial"/>
              <a:cs typeface="+mn-cs"/>
              <a:sym typeface="Arial"/>
            </a:endParaRPr>
          </a:p>
        </p:txBody>
      </p:sp>
      <p:sp>
        <p:nvSpPr>
          <p:cNvPr id="225" name="Text Placeholder 82"/>
          <p:cNvSpPr>
            <a:spLocks noGrp="1"/>
          </p:cNvSpPr>
          <p:nvPr>
            <p:custDataLst>
              <p:tags r:id="rId34"/>
            </p:custDataLst>
          </p:nvPr>
        </p:nvSpPr>
        <p:spPr bwMode="auto">
          <a:xfrm>
            <a:off x="3733801" y="3441700"/>
            <a:ext cx="2571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2CF8D74-5376-4466-BD84-C01C14F06730}" type="datetime'''B''''''''''e''''l''''''gi''e''''''''''''''''''''n'''''''''''">
              <a:rPr lang="en-US" sz="600" b="0" smtClean="0">
                <a:cs typeface="+mn-cs"/>
              </a:rPr>
              <a:pPr/>
              <a:t>Belgien</a:t>
            </a:fld>
            <a:endParaRPr lang="en-US" sz="600" b="0" dirty="0" smtClean="0">
              <a:latin typeface="Arial"/>
              <a:cs typeface="+mn-cs"/>
              <a:sym typeface="Arial"/>
            </a:endParaRPr>
          </a:p>
        </p:txBody>
      </p:sp>
      <p:sp>
        <p:nvSpPr>
          <p:cNvPr id="224" name="Text Placeholder 82"/>
          <p:cNvSpPr>
            <a:spLocks noGrp="1"/>
          </p:cNvSpPr>
          <p:nvPr>
            <p:custDataLst>
              <p:tags r:id="rId35"/>
            </p:custDataLst>
          </p:nvPr>
        </p:nvSpPr>
        <p:spPr bwMode="auto">
          <a:xfrm>
            <a:off x="3733800" y="2360612"/>
            <a:ext cx="35877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66E7432F-52B1-465A-816C-1595C1644231}" type="datetime'''''Sc''h''''''''''''''w''''''''''''''''''''''''e''''d''en'">
              <a:rPr lang="en-US" sz="600" b="0" smtClean="0">
                <a:cs typeface="+mn-cs"/>
              </a:rPr>
              <a:pPr/>
              <a:t>Schweden</a:t>
            </a:fld>
            <a:endParaRPr lang="en-US" sz="600" b="0" dirty="0" smtClean="0">
              <a:latin typeface="Arial"/>
              <a:cs typeface="+mn-cs"/>
              <a:sym typeface="Arial"/>
            </a:endParaRPr>
          </a:p>
        </p:txBody>
      </p:sp>
      <p:sp>
        <p:nvSpPr>
          <p:cNvPr id="223" name="Text Placeholder 82"/>
          <p:cNvSpPr>
            <a:spLocks noGrp="1"/>
          </p:cNvSpPr>
          <p:nvPr>
            <p:custDataLst>
              <p:tags r:id="rId36"/>
            </p:custDataLst>
          </p:nvPr>
        </p:nvSpPr>
        <p:spPr bwMode="auto">
          <a:xfrm>
            <a:off x="3733801" y="2822575"/>
            <a:ext cx="415925"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7EEA1B08-47FE-4B3A-AEFE-B9EDE2CB464A}" type="datetime'N''''''''i''''''''''e''d''''''''''''''''''''''e''r''l''''ande'">
              <a:rPr lang="en-US" sz="600" b="0" smtClean="0">
                <a:cs typeface="+mn-cs"/>
              </a:rPr>
              <a:pPr/>
              <a:t>Niederlande</a:t>
            </a:fld>
            <a:endParaRPr lang="en-US" sz="600" b="0" dirty="0" smtClean="0">
              <a:latin typeface="Arial"/>
              <a:cs typeface="+mn-cs"/>
              <a:sym typeface="Arial"/>
            </a:endParaRPr>
          </a:p>
        </p:txBody>
      </p:sp>
      <p:sp>
        <p:nvSpPr>
          <p:cNvPr id="146" name="Text Placeholder 82"/>
          <p:cNvSpPr>
            <a:spLocks noGrp="1"/>
          </p:cNvSpPr>
          <p:nvPr>
            <p:custDataLst>
              <p:tags r:id="rId37"/>
            </p:custDataLst>
          </p:nvPr>
        </p:nvSpPr>
        <p:spPr bwMode="auto">
          <a:xfrm>
            <a:off x="3733800" y="3289300"/>
            <a:ext cx="157162"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8A045BCB-400F-4074-9A49-5ABC38AD4F02}" type="datetime'''''''''''''''U''''''''''''S''''''''''''''''''A'''''''''''">
              <a:rPr lang="en-US" sz="600" b="0" smtClean="0">
                <a:cs typeface="+mn-cs"/>
              </a:rPr>
              <a:pPr/>
              <a:t>USA</a:t>
            </a:fld>
            <a:endParaRPr lang="en-US" sz="600" b="0" dirty="0" smtClean="0">
              <a:latin typeface="Arial"/>
              <a:cs typeface="+mn-cs"/>
              <a:sym typeface="Arial"/>
            </a:endParaRPr>
          </a:p>
        </p:txBody>
      </p:sp>
      <p:sp>
        <p:nvSpPr>
          <p:cNvPr id="145" name="Text Placeholder 82"/>
          <p:cNvSpPr>
            <a:spLocks noGrp="1"/>
          </p:cNvSpPr>
          <p:nvPr>
            <p:custDataLst>
              <p:tags r:id="rId38"/>
            </p:custDataLst>
          </p:nvPr>
        </p:nvSpPr>
        <p:spPr bwMode="auto">
          <a:xfrm>
            <a:off x="3733800" y="2051050"/>
            <a:ext cx="285750" cy="92075"/>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251E9287-9171-4CB8-A422-3A032B228203}" type="datetime'''''S''''''chw''''''''''''''''''''''''e''''''''''''i''z'">
              <a:rPr lang="en-US" sz="600" b="0" smtClean="0">
                <a:cs typeface="+mn-cs"/>
              </a:rPr>
              <a:pPr/>
              <a:t>Schweiz</a:t>
            </a:fld>
            <a:endParaRPr lang="en-US" sz="600" b="0" dirty="0" smtClean="0">
              <a:latin typeface="Arial"/>
              <a:cs typeface="+mn-cs"/>
              <a:sym typeface="Arial"/>
            </a:endParaRPr>
          </a:p>
        </p:txBody>
      </p:sp>
      <p:sp>
        <p:nvSpPr>
          <p:cNvPr id="429" name="Text Placeholder 82"/>
          <p:cNvSpPr>
            <a:spLocks noGrp="1"/>
          </p:cNvSpPr>
          <p:nvPr>
            <p:custDataLst>
              <p:tags r:id="rId39"/>
            </p:custDataLst>
          </p:nvPr>
        </p:nvSpPr>
        <p:spPr bwMode="auto">
          <a:xfrm>
            <a:off x="323850" y="6059487"/>
            <a:ext cx="4248150" cy="158750"/>
          </a:xfrm>
          <a:prstGeom prst="rect">
            <a:avLst/>
          </a:prstGeom>
          <a:noFill/>
          <a:effectLst/>
        </p:spPr>
        <p:txBody>
          <a:bodyPr vert="horz" wrap="squar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r>
              <a:rPr lang="en-US" sz="800" b="0" i="1" dirty="0" smtClean="0">
                <a:latin typeface="Arial"/>
                <a:cs typeface="Arial"/>
                <a:sym typeface="Arial"/>
              </a:rPr>
              <a:t>Source: BDI  Deutsche Telekom </a:t>
            </a:r>
            <a:r>
              <a:rPr lang="en-US" sz="800" b="0" i="1" dirty="0" err="1" smtClean="0">
                <a:latin typeface="Arial"/>
                <a:cs typeface="Arial"/>
                <a:sym typeface="Arial"/>
              </a:rPr>
              <a:t>Stiftung</a:t>
            </a:r>
            <a:r>
              <a:rPr lang="en-US" sz="800" b="0" i="1" dirty="0" smtClean="0">
                <a:latin typeface="Arial"/>
                <a:cs typeface="Arial"/>
                <a:sym typeface="Arial"/>
              </a:rPr>
              <a:t>, </a:t>
            </a:r>
            <a:r>
              <a:rPr lang="en-US" sz="800" b="0" i="1" dirty="0" err="1" smtClean="0">
                <a:latin typeface="Arial"/>
                <a:cs typeface="Arial"/>
                <a:sym typeface="Arial"/>
              </a:rPr>
              <a:t>Innovationsindikator</a:t>
            </a:r>
            <a:r>
              <a:rPr lang="en-US" sz="800" b="0" i="1" dirty="0" smtClean="0">
                <a:latin typeface="Arial"/>
                <a:cs typeface="Arial"/>
                <a:sym typeface="Arial"/>
              </a:rPr>
              <a:t> 2011 </a:t>
            </a:r>
            <a:endParaRPr lang="en-US" sz="800" b="0" i="1" dirty="0" smtClean="0">
              <a:latin typeface="Arial"/>
              <a:cs typeface="Arial"/>
              <a:sym typeface="Arial"/>
            </a:endParaRPr>
          </a:p>
        </p:txBody>
      </p:sp>
      <p:sp>
        <p:nvSpPr>
          <p:cNvPr id="430" name="Textfeld 429"/>
          <p:cNvSpPr txBox="1"/>
          <p:nvPr>
            <p:custDataLst>
              <p:tags r:id="rId40"/>
            </p:custDataLst>
          </p:nvPr>
        </p:nvSpPr>
        <p:spPr>
          <a:xfrm rot="16200000">
            <a:off x="-1054753" y="3734505"/>
            <a:ext cx="3130985" cy="258532"/>
          </a:xfrm>
          <a:prstGeom prst="rect">
            <a:avLst/>
          </a:prstGeom>
          <a:noFill/>
        </p:spPr>
        <p:txBody>
          <a:bodyPr wrap="none" rtlCol="0">
            <a:spAutoFit/>
          </a:bodyPr>
          <a:lstStyle/>
          <a:p>
            <a:r>
              <a:rPr lang="en-US" sz="1200" b="1" dirty="0" err="1" smtClean="0">
                <a:latin typeface="+mn-lt"/>
              </a:rPr>
              <a:t>Platz</a:t>
            </a:r>
            <a:r>
              <a:rPr lang="en-US" sz="1200" b="1" dirty="0" smtClean="0">
                <a:latin typeface="+mn-lt"/>
              </a:rPr>
              <a:t> </a:t>
            </a:r>
            <a:r>
              <a:rPr lang="en-US" sz="1200" b="1" dirty="0" err="1" smtClean="0">
                <a:latin typeface="+mn-lt"/>
              </a:rPr>
              <a:t>im</a:t>
            </a:r>
            <a:r>
              <a:rPr lang="en-US" sz="1200" b="1" dirty="0" smtClean="0">
                <a:latin typeface="+mn-lt"/>
              </a:rPr>
              <a:t> Ranking “</a:t>
            </a:r>
            <a:r>
              <a:rPr lang="en-US" sz="1200" b="1" dirty="0" err="1" smtClean="0">
                <a:latin typeface="+mn-lt"/>
              </a:rPr>
              <a:t>Innovationsindikator</a:t>
            </a:r>
            <a:r>
              <a:rPr lang="en-US" sz="1200" b="1" dirty="0" smtClean="0">
                <a:latin typeface="+mn-lt"/>
              </a:rPr>
              <a:t>”</a:t>
            </a:r>
            <a:endParaRPr lang="en-US" sz="1200" b="1" dirty="0" smtClean="0">
              <a:latin typeface="+mn-lt"/>
            </a:endParaRPr>
          </a:p>
        </p:txBody>
      </p:sp>
      <p:sp>
        <p:nvSpPr>
          <p:cNvPr id="431" name="Rectangle 22"/>
          <p:cNvSpPr>
            <a:spLocks noChangeArrowheads="1"/>
          </p:cNvSpPr>
          <p:nvPr>
            <p:custDataLst>
              <p:tags r:id="rId41"/>
            </p:custDataLst>
          </p:nvPr>
        </p:nvSpPr>
        <p:spPr bwMode="auto">
          <a:xfrm>
            <a:off x="4500562" y="1635614"/>
            <a:ext cx="4143404" cy="4508030"/>
          </a:xfrm>
          <a:prstGeom prst="rect">
            <a:avLst/>
          </a:prstGeom>
          <a:noFill/>
          <a:ln w="9525">
            <a:noFill/>
            <a:miter lim="800000"/>
            <a:headEnd/>
            <a:tailEnd/>
          </a:ln>
        </p:spPr>
        <p:txBody>
          <a:bodyPr lIns="72000" tIns="72000" rIns="72000" bIns="72000"/>
          <a:lstStyle/>
          <a:p>
            <a:pPr marL="182563" lvl="1" indent="-180975">
              <a:spcBef>
                <a:spcPct val="50000"/>
              </a:spcBef>
              <a:buClr>
                <a:schemeClr val="hlink"/>
              </a:buClr>
              <a:buSzPct val="80000"/>
              <a:buFont typeface="Monotype Sorts"/>
              <a:buNone/>
            </a:pPr>
            <a:r>
              <a:rPr lang="de-DE" u="sng" dirty="0" smtClean="0"/>
              <a:t>Schlussbemerkungen:</a:t>
            </a:r>
          </a:p>
          <a:p>
            <a:pPr marL="182563" lvl="1" indent="-180975">
              <a:spcBef>
                <a:spcPct val="50000"/>
              </a:spcBef>
              <a:buClr>
                <a:schemeClr val="hlink"/>
              </a:buClr>
              <a:buSzPct val="80000"/>
              <a:buFont typeface="Wingdings" pitchFamily="2" charset="2"/>
              <a:buChar char=""/>
            </a:pPr>
            <a:r>
              <a:rPr lang="de-DE" dirty="0" smtClean="0"/>
              <a:t>Künftige Technologielandschaften erfordern mehr und mehr systemisches (holistisches) Denken (Integratoren statt Spezialisten)</a:t>
            </a:r>
          </a:p>
          <a:p>
            <a:pPr marL="182563" lvl="1" indent="-180975">
              <a:spcBef>
                <a:spcPct val="50000"/>
              </a:spcBef>
              <a:buClr>
                <a:schemeClr val="hlink"/>
              </a:buClr>
              <a:buSzPct val="80000"/>
              <a:buFont typeface="Wingdings" pitchFamily="2" charset="2"/>
              <a:buChar char=""/>
            </a:pPr>
            <a:r>
              <a:rPr lang="de-DE" dirty="0" smtClean="0"/>
              <a:t>Die westliche Welt (insbesondere Europa und Deutschland) haben hier unbestreitbare Vorteile die es zu halten und auszubauen gilt</a:t>
            </a:r>
          </a:p>
          <a:p>
            <a:pPr marL="182563" lvl="1" indent="-180975">
              <a:spcBef>
                <a:spcPct val="50000"/>
              </a:spcBef>
              <a:buClr>
                <a:schemeClr val="hlink"/>
              </a:buClr>
              <a:buSzPct val="80000"/>
              <a:buFont typeface="Wingdings" pitchFamily="2" charset="2"/>
              <a:buChar char=""/>
            </a:pPr>
            <a:r>
              <a:rPr lang="de-DE" dirty="0" smtClean="0"/>
              <a:t>Eine langfristige Führerschaft in diesen Bereichen ist keine Utopie, ein noch besseres Bewusstsein muss geschaffen werden</a:t>
            </a:r>
            <a:endParaRPr lang="de-DE" dirty="0" smtClean="0"/>
          </a:p>
          <a:p>
            <a:pPr marL="182563" lvl="1" indent="-180975">
              <a:spcBef>
                <a:spcPct val="50000"/>
              </a:spcBef>
              <a:buClr>
                <a:schemeClr val="hlink"/>
              </a:buClr>
              <a:buSzPct val="80000"/>
              <a:buFont typeface="Wingdings" pitchFamily="2" charset="2"/>
              <a:buChar char=""/>
            </a:pPr>
            <a:r>
              <a:rPr lang="de-DE" dirty="0" smtClean="0"/>
              <a:t>Kleinteiligere Innovationsthemen werden ihre Bedeutung erhalten, insbesondere im Produktionsumfeld ist der Wettbewerb aber enorm und wird weiter zunehmen</a:t>
            </a:r>
          </a:p>
          <a:p>
            <a:pPr marL="182563" lvl="1" indent="-180975">
              <a:spcBef>
                <a:spcPct val="50000"/>
              </a:spcBef>
              <a:buClr>
                <a:schemeClr val="hlink"/>
              </a:buClr>
              <a:buSzPct val="80000"/>
              <a:buFont typeface="Wingdings" pitchFamily="2" charset="2"/>
              <a:buChar char=""/>
            </a:pPr>
            <a:r>
              <a:rPr lang="de-DE" dirty="0" smtClean="0"/>
              <a:t>ICT ist und bleibt einer der wesentlichen </a:t>
            </a:r>
            <a:r>
              <a:rPr lang="de-DE" dirty="0" err="1" smtClean="0"/>
              <a:t>Enabler</a:t>
            </a:r>
            <a:r>
              <a:rPr lang="de-DE" dirty="0" smtClean="0"/>
              <a:t> von Zukunftstrends und muss Top Priorität haben</a:t>
            </a:r>
          </a:p>
          <a:p>
            <a:pPr marL="182563" lvl="1" indent="-180975">
              <a:spcBef>
                <a:spcPct val="50000"/>
              </a:spcBef>
              <a:buClr>
                <a:schemeClr val="hlink"/>
              </a:buClr>
              <a:buSzPct val="80000"/>
              <a:buFont typeface="Wingdings" pitchFamily="2" charset="2"/>
              <a:buChar char=""/>
            </a:pPr>
            <a:r>
              <a:rPr lang="de-DE" dirty="0" smtClean="0"/>
              <a:t>Weitere Verknappung von Ressourcen (Energie, seltene Erden,…) kann neue Spieler erzeugen.</a:t>
            </a:r>
          </a:p>
          <a:p>
            <a:pPr marL="182563" lvl="1" indent="-180975">
              <a:spcBef>
                <a:spcPct val="50000"/>
              </a:spcBef>
              <a:buClr>
                <a:schemeClr val="hlink"/>
              </a:buClr>
              <a:buSzPct val="80000"/>
              <a:buFont typeface="Wingdings" pitchFamily="2" charset="2"/>
              <a:buChar char=""/>
            </a:pPr>
            <a:endParaRPr lang="de-DE" dirty="0" smtClean="0"/>
          </a:p>
          <a:p>
            <a:pPr marL="182563" lvl="1" indent="-180975">
              <a:spcBef>
                <a:spcPct val="50000"/>
              </a:spcBef>
              <a:buClr>
                <a:schemeClr val="hlink"/>
              </a:buClr>
              <a:buSzPct val="80000"/>
              <a:buFont typeface="Wingdings" pitchFamily="2" charset="2"/>
              <a:buChar char=""/>
            </a:pPr>
            <a:endParaRPr lang="de-DE"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185346" name="think-cell Slide" r:id="rId9"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p:txBody>
          <a:bodyPr/>
          <a:lstStyle/>
          <a:p>
            <a:pPr lvl="0"/>
            <a:r>
              <a:rPr lang="en-US" dirty="0" smtClean="0"/>
              <a:t>6.  </a:t>
            </a:r>
            <a:r>
              <a:rPr lang="en-US" dirty="0" smtClean="0"/>
              <a:t>Contact</a:t>
            </a:r>
          </a:p>
        </p:txBody>
      </p:sp>
      <p:sp>
        <p:nvSpPr>
          <p:cNvPr id="10" name="Date Placeholder 3"/>
          <p:cNvSpPr>
            <a:spLocks noGrp="1"/>
          </p:cNvSpPr>
          <p:nvPr>
            <p:ph type="dt" sz="half" idx="13"/>
            <p:custDataLst>
              <p:tags r:id="rId3"/>
            </p:custDataLst>
          </p:nvPr>
        </p:nvSpPr>
        <p:spPr bwMode="gray"/>
        <p:txBody>
          <a:bodyPr/>
          <a:lstStyle/>
          <a:p>
            <a:r>
              <a:rPr lang="en-US" smtClean="0"/>
              <a:t>© Detecon</a:t>
            </a:r>
            <a:endParaRPr lang="en-US" dirty="0"/>
          </a:p>
        </p:txBody>
      </p:sp>
      <p:sp>
        <p:nvSpPr>
          <p:cNvPr id="11" name="Footer Placeholder 4"/>
          <p:cNvSpPr>
            <a:spLocks noGrp="1"/>
          </p:cNvSpPr>
          <p:nvPr>
            <p:ph type="ftr" sz="quarter" idx="15"/>
            <p:custDataLst>
              <p:tags r:id="rId4"/>
            </p:custDataLst>
          </p:nvPr>
        </p:nvSpPr>
        <p:spPr bwMode="gray"/>
        <p:txBody>
          <a:bodyPr/>
          <a:lstStyle/>
          <a:p>
            <a:r>
              <a:rPr lang="en-US" smtClean="0"/>
              <a:t>MK_2011_DETECON_SCHLÜSSELTECHNOLOGIEN.PPTX</a:t>
            </a:r>
            <a:endParaRPr lang="en-US" dirty="0"/>
          </a:p>
        </p:txBody>
      </p:sp>
      <p:sp>
        <p:nvSpPr>
          <p:cNvPr id="85" name="Slide Number Placeholder 84"/>
          <p:cNvSpPr>
            <a:spLocks noGrp="1"/>
          </p:cNvSpPr>
          <p:nvPr>
            <p:ph type="sldNum" sz="quarter" idx="14"/>
            <p:custDataLst>
              <p:tags r:id="rId5"/>
            </p:custDataLst>
          </p:nvPr>
        </p:nvSpPr>
        <p:spPr bwMode="gray"/>
        <p:txBody>
          <a:bodyPr/>
          <a:lstStyle/>
          <a:p>
            <a:pPr algn="ctr"/>
            <a:r>
              <a:rPr lang="en-US" smtClean="0"/>
              <a:t>– </a:t>
            </a:r>
            <a:fld id="{0BE42143-7310-4A8F-A2D9-68016CEE3D5A}" type="slidenum">
              <a:rPr lang="en-US" smtClean="0"/>
              <a:pPr algn="ctr"/>
              <a:t>12</a:t>
            </a:fld>
            <a:r>
              <a:rPr lang="en-US" smtClean="0"/>
              <a:t> –</a:t>
            </a:r>
            <a:endParaRPr lang="en-US" dirty="0"/>
          </a:p>
        </p:txBody>
      </p:sp>
      <p:sp>
        <p:nvSpPr>
          <p:cNvPr id="12" name="Rectangle 4"/>
          <p:cNvSpPr>
            <a:spLocks noChangeArrowheads="1"/>
          </p:cNvSpPr>
          <p:nvPr>
            <p:custDataLst>
              <p:tags r:id="rId6"/>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en-US" sz="1400" b="0"/>
          </a:p>
        </p:txBody>
      </p:sp>
      <p:sp>
        <p:nvSpPr>
          <p:cNvPr id="14" name="Textfeld 13"/>
          <p:cNvSpPr txBox="1"/>
          <p:nvPr/>
        </p:nvSpPr>
        <p:spPr>
          <a:xfrm>
            <a:off x="4113230" y="4287628"/>
            <a:ext cx="2755626" cy="2031325"/>
          </a:xfrm>
          <a:prstGeom prst="rect">
            <a:avLst/>
          </a:prstGeom>
          <a:noFill/>
        </p:spPr>
        <p:txBody>
          <a:bodyPr wrap="none" rtlCol="0">
            <a:spAutoFit/>
          </a:bodyPr>
          <a:lstStyle/>
          <a:p>
            <a:r>
              <a:rPr lang="en-US" dirty="0" smtClean="0">
                <a:latin typeface="+mn-lt"/>
              </a:rPr>
              <a:t>Detecon </a:t>
            </a:r>
            <a:r>
              <a:rPr lang="en-US" dirty="0" smtClean="0">
                <a:latin typeface="+mn-lt"/>
              </a:rPr>
              <a:t>International GmbH</a:t>
            </a:r>
          </a:p>
          <a:p>
            <a:r>
              <a:rPr lang="en-US" dirty="0" smtClean="0">
                <a:latin typeface="+mn-lt"/>
              </a:rPr>
              <a:t>Dr. Hans-Peter </a:t>
            </a:r>
            <a:r>
              <a:rPr lang="en-US" dirty="0" smtClean="0">
                <a:latin typeface="+mn-lt"/>
              </a:rPr>
              <a:t>Petry</a:t>
            </a:r>
          </a:p>
          <a:p>
            <a:r>
              <a:rPr lang="en-US" dirty="0" smtClean="0">
                <a:latin typeface="+mn-lt"/>
              </a:rPr>
              <a:t>Managing Partner</a:t>
            </a:r>
            <a:endParaRPr lang="en-US" dirty="0" smtClean="0">
              <a:latin typeface="+mn-lt"/>
            </a:endParaRPr>
          </a:p>
          <a:p>
            <a:r>
              <a:rPr lang="en-US" dirty="0" err="1" smtClean="0">
                <a:latin typeface="+mn-lt"/>
              </a:rPr>
              <a:t>Oberkasseler</a:t>
            </a:r>
            <a:r>
              <a:rPr lang="en-US" dirty="0" smtClean="0">
                <a:latin typeface="+mn-lt"/>
              </a:rPr>
              <a:t> Str. 2</a:t>
            </a:r>
          </a:p>
          <a:p>
            <a:r>
              <a:rPr lang="en-US" dirty="0" smtClean="0">
                <a:latin typeface="+mn-lt"/>
              </a:rPr>
              <a:t>53227 Bonn (Germany)</a:t>
            </a:r>
          </a:p>
          <a:p>
            <a:r>
              <a:rPr lang="en-US" dirty="0" smtClean="0">
                <a:latin typeface="+mn-lt"/>
              </a:rPr>
              <a:t>Phone:   +49 228 700 2930</a:t>
            </a:r>
          </a:p>
          <a:p>
            <a:r>
              <a:rPr lang="en-US" dirty="0" smtClean="0">
                <a:latin typeface="+mn-lt"/>
              </a:rPr>
              <a:t>Fax:        +49 228 700 2107</a:t>
            </a:r>
          </a:p>
          <a:p>
            <a:r>
              <a:rPr lang="en-US" dirty="0" smtClean="0">
                <a:latin typeface="+mn-lt"/>
                <a:hlinkClick r:id="rId10"/>
              </a:rPr>
              <a:t>Hans-Peter.Petry@detecon.com</a:t>
            </a:r>
            <a:endParaRPr lang="en-US" dirty="0" smtClean="0">
              <a:latin typeface="+mn-lt"/>
            </a:endParaRPr>
          </a:p>
          <a:p>
            <a:r>
              <a:rPr lang="en-US" dirty="0" smtClean="0">
                <a:latin typeface="+mn-lt"/>
                <a:hlinkClick r:id="rId11"/>
              </a:rPr>
              <a:t>www.detecon.com</a:t>
            </a:r>
            <a:endParaRPr lang="en-US" dirty="0" smtClean="0">
              <a:latin typeface="+mn-lt"/>
            </a:endParaRPr>
          </a:p>
          <a:p>
            <a:endParaRPr lang="en-US" dirty="0" smtClean="0">
              <a:latin typeface="+mn-lt"/>
            </a:endParaRPr>
          </a:p>
        </p:txBody>
      </p:sp>
      <p:pic>
        <p:nvPicPr>
          <p:cNvPr id="9" name="Grafik 8" descr="Petry_2.jpg"/>
          <p:cNvPicPr>
            <a:picLocks noChangeAspect="1"/>
          </p:cNvPicPr>
          <p:nvPr/>
        </p:nvPicPr>
        <p:blipFill>
          <a:blip r:embed="rId12" cstate="print"/>
          <a:stretch>
            <a:fillRect/>
          </a:stretch>
        </p:blipFill>
        <p:spPr>
          <a:xfrm>
            <a:off x="6929454" y="3500438"/>
            <a:ext cx="1714512" cy="2571768"/>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r>
              <a:rPr lang="de-DE" dirty="0" smtClean="0"/>
              <a:t>© Detecon</a:t>
            </a:r>
            <a:endParaRPr lang="de-DE" dirty="0"/>
          </a:p>
        </p:txBody>
      </p:sp>
      <p:sp>
        <p:nvSpPr>
          <p:cNvPr id="4" name="Fußzeilenplatzhalter 3"/>
          <p:cNvSpPr>
            <a:spLocks noGrp="1"/>
          </p:cNvSpPr>
          <p:nvPr>
            <p:ph type="ftr" sz="quarter" idx="12"/>
          </p:nvPr>
        </p:nvSpPr>
        <p:spPr bwMode="gray"/>
        <p:txBody>
          <a:bodyPr/>
          <a:lstStyle/>
          <a:p>
            <a:r>
              <a:rPr lang="de-DE" dirty="0" smtClean="0"/>
              <a:t>MK_2011_DETECON_SCHLÜSSELTECHNOLOGIEN.PPTX</a:t>
            </a:r>
            <a:endParaRPr lang="de-DE" dirty="0"/>
          </a:p>
        </p:txBody>
      </p:sp>
      <p:sp>
        <p:nvSpPr>
          <p:cNvPr id="8" name="Textplatzhalter 7"/>
          <p:cNvSpPr>
            <a:spLocks noGrp="1"/>
          </p:cNvSpPr>
          <p:nvPr>
            <p:ph type="body" sz="quarter" idx="13"/>
          </p:nvPr>
        </p:nvSpPr>
        <p:spPr bwMode="gray"/>
        <p:txBody>
          <a:bodyPr/>
          <a:lstStyle/>
          <a:p>
            <a:r>
              <a:rPr lang="de-DE" dirty="0" smtClean="0"/>
              <a:t>Inhalt</a:t>
            </a:r>
            <a:endParaRPr lang="de-DE" dirty="0"/>
          </a:p>
        </p:txBody>
      </p:sp>
      <p:sp>
        <p:nvSpPr>
          <p:cNvPr id="50" name="Slide Number Placeholder 49"/>
          <p:cNvSpPr>
            <a:spLocks noGrp="1"/>
          </p:cNvSpPr>
          <p:nvPr>
            <p:ph type="sldNum" sz="quarter" idx="14"/>
          </p:nvPr>
        </p:nvSpPr>
        <p:spPr bwMode="gray"/>
        <p:txBody>
          <a:bodyPr/>
          <a:lstStyle/>
          <a:p>
            <a:pPr algn="ctr"/>
            <a:r>
              <a:rPr lang="de-DE" dirty="0" smtClean="0"/>
              <a:t>– </a:t>
            </a:r>
            <a:fld id="{0BE42143-7310-4A8F-A2D9-68016CEE3D5A}" type="slidenum">
              <a:rPr lang="de-DE" smtClean="0"/>
              <a:pPr algn="ctr"/>
              <a:t>2</a:t>
            </a:fld>
            <a:r>
              <a:rPr lang="de-DE" dirty="0" smtClean="0"/>
              <a:t> –</a:t>
            </a:r>
            <a:endParaRPr lang="de-DE" dirty="0"/>
          </a:p>
        </p:txBody>
      </p:sp>
      <p:sp>
        <p:nvSpPr>
          <p:cNvPr id="9" name="Rectangle 81"/>
          <p:cNvSpPr>
            <a:spLocks noChangeArrowheads="1"/>
          </p:cNvSpPr>
          <p:nvPr>
            <p:custDataLst>
              <p:tags r:id="rId1"/>
            </p:custDataLst>
          </p:nvPr>
        </p:nvSpPr>
        <p:spPr bwMode="gray">
          <a:xfrm>
            <a:off x="284163" y="2281238"/>
            <a:ext cx="271462" cy="258762"/>
          </a:xfrm>
          <a:prstGeom prst="rect">
            <a:avLst/>
          </a:prstGeom>
          <a:solidFill>
            <a:schemeClr val="accent3"/>
          </a:solidFill>
          <a:ln w="9525" algn="ctr">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3</a:t>
            </a:r>
          </a:p>
        </p:txBody>
      </p:sp>
      <p:sp>
        <p:nvSpPr>
          <p:cNvPr id="10" name="Rectangle 17"/>
          <p:cNvSpPr>
            <a:spLocks noChangeArrowheads="1"/>
          </p:cNvSpPr>
          <p:nvPr>
            <p:custDataLst>
              <p:tags r:id="rId2"/>
            </p:custDataLst>
          </p:nvPr>
        </p:nvSpPr>
        <p:spPr bwMode="gray">
          <a:xfrm>
            <a:off x="284163" y="1477963"/>
            <a:ext cx="271462" cy="258762"/>
          </a:xfrm>
          <a:prstGeom prst="rect">
            <a:avLst/>
          </a:prstGeom>
          <a:solidFill>
            <a:schemeClr val="tx2"/>
          </a:solidFill>
          <a:ln w="9525" algn="ctr">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1</a:t>
            </a:r>
          </a:p>
        </p:txBody>
      </p:sp>
      <p:sp>
        <p:nvSpPr>
          <p:cNvPr id="11" name="Rectangle 103"/>
          <p:cNvSpPr>
            <a:spLocks noChangeArrowheads="1"/>
          </p:cNvSpPr>
          <p:nvPr>
            <p:custDataLst>
              <p:tags r:id="rId3"/>
            </p:custDataLst>
          </p:nvPr>
        </p:nvSpPr>
        <p:spPr bwMode="gray">
          <a:xfrm>
            <a:off x="284163" y="1879600"/>
            <a:ext cx="271462" cy="258763"/>
          </a:xfrm>
          <a:prstGeom prst="rect">
            <a:avLst/>
          </a:prstGeom>
          <a:solidFill>
            <a:schemeClr val="accent3"/>
          </a:solidFill>
          <a:ln w="9525">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2</a:t>
            </a:r>
          </a:p>
        </p:txBody>
      </p:sp>
      <p:sp>
        <p:nvSpPr>
          <p:cNvPr id="12" name="Rectangle 106"/>
          <p:cNvSpPr>
            <a:spLocks noChangeArrowheads="1"/>
          </p:cNvSpPr>
          <p:nvPr>
            <p:custDataLst>
              <p:tags r:id="rId4"/>
            </p:custDataLst>
          </p:nvPr>
        </p:nvSpPr>
        <p:spPr bwMode="gray">
          <a:xfrm>
            <a:off x="284163" y="2682875"/>
            <a:ext cx="271462" cy="258763"/>
          </a:xfrm>
          <a:prstGeom prst="rect">
            <a:avLst/>
          </a:prstGeom>
          <a:solidFill>
            <a:schemeClr val="accent3"/>
          </a:solidFill>
          <a:ln w="9525">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4</a:t>
            </a:r>
          </a:p>
        </p:txBody>
      </p:sp>
      <p:sp>
        <p:nvSpPr>
          <p:cNvPr id="13" name="Rectangle 109"/>
          <p:cNvSpPr>
            <a:spLocks noChangeArrowheads="1"/>
          </p:cNvSpPr>
          <p:nvPr>
            <p:custDataLst>
              <p:tags r:id="rId5"/>
            </p:custDataLst>
          </p:nvPr>
        </p:nvSpPr>
        <p:spPr bwMode="gray">
          <a:xfrm>
            <a:off x="284163" y="3086100"/>
            <a:ext cx="271462" cy="258763"/>
          </a:xfrm>
          <a:prstGeom prst="rect">
            <a:avLst/>
          </a:prstGeom>
          <a:solidFill>
            <a:schemeClr val="accent3"/>
          </a:solidFill>
          <a:ln w="9525">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5</a:t>
            </a:r>
          </a:p>
        </p:txBody>
      </p:sp>
      <p:sp>
        <p:nvSpPr>
          <p:cNvPr id="14" name="Rectangle 112"/>
          <p:cNvSpPr>
            <a:spLocks noChangeArrowheads="1"/>
          </p:cNvSpPr>
          <p:nvPr>
            <p:custDataLst>
              <p:tags r:id="rId6"/>
            </p:custDataLst>
          </p:nvPr>
        </p:nvSpPr>
        <p:spPr bwMode="gray">
          <a:xfrm>
            <a:off x="284163" y="3487738"/>
            <a:ext cx="271462" cy="258762"/>
          </a:xfrm>
          <a:prstGeom prst="rect">
            <a:avLst/>
          </a:prstGeom>
          <a:solidFill>
            <a:schemeClr val="accent3"/>
          </a:solidFill>
          <a:ln w="9525">
            <a:noFill/>
            <a:miter lim="800000"/>
            <a:headEnd/>
            <a:tailEnd/>
          </a:ln>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smtClean="0">
                <a:ln>
                  <a:noFill/>
                </a:ln>
                <a:solidFill>
                  <a:srgbClr val="FFFFFF"/>
                </a:solidFill>
                <a:effectLst/>
                <a:uLnTx/>
                <a:uFillTx/>
              </a:rPr>
              <a:t>6</a:t>
            </a:r>
          </a:p>
        </p:txBody>
      </p:sp>
      <p:sp>
        <p:nvSpPr>
          <p:cNvPr id="17" name="Rectangle 82"/>
          <p:cNvSpPr>
            <a:spLocks noChangeArrowheads="1"/>
          </p:cNvSpPr>
          <p:nvPr>
            <p:custDataLst>
              <p:tags r:id="rId7"/>
            </p:custDataLst>
          </p:nvPr>
        </p:nvSpPr>
        <p:spPr bwMode="gray">
          <a:xfrm>
            <a:off x="563563" y="2281238"/>
            <a:ext cx="8296275" cy="258762"/>
          </a:xfrm>
          <a:prstGeom prst="rect">
            <a:avLst/>
          </a:prstGeom>
          <a:noFill/>
          <a:ln w="9525" algn="ctr">
            <a:noFill/>
            <a:miter lim="800000"/>
            <a:headEnd/>
            <a:tailEnd/>
          </a:ln>
        </p:spPr>
        <p:txBody>
          <a:bodyPr lIns="108000" tIns="0" rIns="0" bIns="0" anchor="ctr"/>
          <a:lstStyle/>
          <a:p>
            <a:pPr algn="l">
              <a:tabLst>
                <a:tab pos="538163" algn="l"/>
              </a:tabLst>
            </a:pPr>
            <a:r>
              <a:rPr lang="de-DE" sz="1200" b="0" dirty="0" smtClean="0"/>
              <a:t>Methodik</a:t>
            </a:r>
            <a:endParaRPr lang="de-DE" sz="1200" b="0" dirty="0"/>
          </a:p>
        </p:txBody>
      </p:sp>
      <p:sp>
        <p:nvSpPr>
          <p:cNvPr id="18" name="Rectangle 100"/>
          <p:cNvSpPr>
            <a:spLocks noChangeArrowheads="1"/>
          </p:cNvSpPr>
          <p:nvPr>
            <p:custDataLst>
              <p:tags r:id="rId8"/>
            </p:custDataLst>
          </p:nvPr>
        </p:nvSpPr>
        <p:spPr bwMode="gray">
          <a:xfrm>
            <a:off x="563563" y="1477963"/>
            <a:ext cx="8296275" cy="258762"/>
          </a:xfrm>
          <a:prstGeom prst="rect">
            <a:avLst/>
          </a:prstGeom>
          <a:solidFill>
            <a:schemeClr val="bg2"/>
          </a:solidFill>
          <a:ln w="9525" algn="ctr">
            <a:noFill/>
            <a:miter lim="800000"/>
            <a:headEnd/>
            <a:tailEnd/>
          </a:ln>
        </p:spPr>
        <p:txBody>
          <a:bodyPr lIns="108000" tIns="0" rIns="0" bIns="0" anchor="ctr"/>
          <a:lstStyle/>
          <a:p>
            <a:pPr algn="l">
              <a:tabLst>
                <a:tab pos="538163" algn="l"/>
              </a:tabLst>
            </a:pPr>
            <a:r>
              <a:rPr lang="de-DE" sz="1200" b="0" dirty="0" smtClean="0"/>
              <a:t>Begriffsklärung</a:t>
            </a:r>
            <a:endParaRPr lang="de-DE" sz="1200" b="0" dirty="0"/>
          </a:p>
        </p:txBody>
      </p:sp>
      <p:sp>
        <p:nvSpPr>
          <p:cNvPr id="19" name="Rectangle 104"/>
          <p:cNvSpPr>
            <a:spLocks noChangeArrowheads="1"/>
          </p:cNvSpPr>
          <p:nvPr>
            <p:custDataLst>
              <p:tags r:id="rId9"/>
            </p:custDataLst>
          </p:nvPr>
        </p:nvSpPr>
        <p:spPr bwMode="gray">
          <a:xfrm>
            <a:off x="563563" y="1879600"/>
            <a:ext cx="8296275" cy="258763"/>
          </a:xfrm>
          <a:prstGeom prst="rect">
            <a:avLst/>
          </a:prstGeom>
          <a:noFill/>
          <a:ln w="9525">
            <a:noFill/>
            <a:miter lim="800000"/>
            <a:headEnd/>
            <a:tailEnd/>
          </a:ln>
        </p:spPr>
        <p:txBody>
          <a:bodyPr lIns="108000" tIns="0" rIns="0" bIns="0" anchor="ctr"/>
          <a:lstStyle/>
          <a:p>
            <a:pPr algn="l">
              <a:tabLst>
                <a:tab pos="538163" algn="l"/>
              </a:tabLst>
            </a:pPr>
            <a:r>
              <a:rPr lang="de-DE" sz="1200" b="0" dirty="0" smtClean="0"/>
              <a:t>Status Quo</a:t>
            </a:r>
            <a:endParaRPr lang="de-DE" sz="1200" b="0" dirty="0"/>
          </a:p>
        </p:txBody>
      </p:sp>
      <p:sp>
        <p:nvSpPr>
          <p:cNvPr id="20" name="Rectangle 107"/>
          <p:cNvSpPr>
            <a:spLocks noChangeArrowheads="1"/>
          </p:cNvSpPr>
          <p:nvPr>
            <p:custDataLst>
              <p:tags r:id="rId10"/>
            </p:custDataLst>
          </p:nvPr>
        </p:nvSpPr>
        <p:spPr bwMode="gray">
          <a:xfrm>
            <a:off x="563563" y="2682875"/>
            <a:ext cx="8296275" cy="258763"/>
          </a:xfrm>
          <a:prstGeom prst="rect">
            <a:avLst/>
          </a:prstGeom>
          <a:noFill/>
          <a:ln w="9525">
            <a:noFill/>
            <a:miter lim="800000"/>
            <a:headEnd/>
            <a:tailEnd/>
          </a:ln>
        </p:spPr>
        <p:txBody>
          <a:bodyPr lIns="108000" tIns="0" rIns="0" bIns="0" anchor="ctr"/>
          <a:lstStyle/>
          <a:p>
            <a:pPr algn="l">
              <a:tabLst>
                <a:tab pos="538163" algn="l"/>
              </a:tabLst>
            </a:pPr>
            <a:r>
              <a:rPr lang="de-DE" sz="1200" b="0" dirty="0" smtClean="0"/>
              <a:t>Ausgewählte Themen</a:t>
            </a:r>
            <a:endParaRPr lang="de-DE" sz="1200" b="0" dirty="0"/>
          </a:p>
        </p:txBody>
      </p:sp>
      <p:sp>
        <p:nvSpPr>
          <p:cNvPr id="21" name="Rectangle 110"/>
          <p:cNvSpPr>
            <a:spLocks noChangeArrowheads="1"/>
          </p:cNvSpPr>
          <p:nvPr>
            <p:custDataLst>
              <p:tags r:id="rId11"/>
            </p:custDataLst>
          </p:nvPr>
        </p:nvSpPr>
        <p:spPr bwMode="gray">
          <a:xfrm>
            <a:off x="563563" y="3086100"/>
            <a:ext cx="8296275" cy="258763"/>
          </a:xfrm>
          <a:prstGeom prst="rect">
            <a:avLst/>
          </a:prstGeom>
          <a:noFill/>
          <a:ln w="9525">
            <a:noFill/>
            <a:miter lim="800000"/>
            <a:headEnd/>
            <a:tailEnd/>
          </a:ln>
        </p:spPr>
        <p:txBody>
          <a:bodyPr lIns="108000" tIns="0" rIns="0" bIns="0" anchor="ctr"/>
          <a:lstStyle/>
          <a:p>
            <a:pPr algn="l">
              <a:tabLst>
                <a:tab pos="538163" algn="l"/>
              </a:tabLst>
            </a:pPr>
            <a:r>
              <a:rPr lang="de-DE" sz="1200" b="0" dirty="0" smtClean="0"/>
              <a:t>Fazit</a:t>
            </a:r>
            <a:endParaRPr lang="de-DE" sz="1200" b="0" dirty="0"/>
          </a:p>
        </p:txBody>
      </p:sp>
      <p:sp>
        <p:nvSpPr>
          <p:cNvPr id="22" name="Rectangle 113"/>
          <p:cNvSpPr>
            <a:spLocks noChangeArrowheads="1"/>
          </p:cNvSpPr>
          <p:nvPr>
            <p:custDataLst>
              <p:tags r:id="rId12"/>
            </p:custDataLst>
          </p:nvPr>
        </p:nvSpPr>
        <p:spPr bwMode="gray">
          <a:xfrm>
            <a:off x="563563" y="3487738"/>
            <a:ext cx="8296275" cy="258762"/>
          </a:xfrm>
          <a:prstGeom prst="rect">
            <a:avLst/>
          </a:prstGeom>
          <a:noFill/>
          <a:ln w="9525">
            <a:noFill/>
            <a:miter lim="800000"/>
            <a:headEnd/>
            <a:tailEnd/>
          </a:ln>
        </p:spPr>
        <p:txBody>
          <a:bodyPr lIns="108000" tIns="0" rIns="0" bIns="0" anchor="ctr"/>
          <a:lstStyle/>
          <a:p>
            <a:pPr algn="l">
              <a:tabLst>
                <a:tab pos="538163" algn="l"/>
              </a:tabLst>
            </a:pPr>
            <a:r>
              <a:rPr lang="de-DE" sz="1200" b="0" dirty="0" smtClean="0"/>
              <a:t>Kontakt</a:t>
            </a:r>
            <a:endParaRPr lang="de-DE" sz="1200" b="0" dirty="0"/>
          </a:p>
        </p:txBody>
      </p:sp>
      <p:pic>
        <p:nvPicPr>
          <p:cNvPr id="23" name="Picture 46"/>
          <p:cNvPicPr>
            <a:picLocks noChangeAspect="1" noChangeArrowheads="1"/>
          </p:cNvPicPr>
          <p:nvPr/>
        </p:nvPicPr>
        <p:blipFill>
          <a:blip r:embed="rId15" cstate="print"/>
          <a:srcRect/>
          <a:stretch>
            <a:fillRect/>
          </a:stretch>
        </p:blipFill>
        <p:spPr bwMode="auto">
          <a:xfrm>
            <a:off x="276194" y="6410346"/>
            <a:ext cx="1420911" cy="290567"/>
          </a:xfrm>
          <a:prstGeom prst="rect">
            <a:avLst/>
          </a:prstGeom>
          <a:noFill/>
          <a:ln w="9525" algn="ctr">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54274" name="think-cell Slide" r:id="rId10"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p:txBody>
          <a:bodyPr/>
          <a:lstStyle/>
          <a:p>
            <a:pPr lvl="0"/>
            <a:r>
              <a:rPr lang="de-DE" dirty="0" smtClean="0"/>
              <a:t>1. Begriffsklärung</a:t>
            </a:r>
          </a:p>
        </p:txBody>
      </p:sp>
      <p:sp>
        <p:nvSpPr>
          <p:cNvPr id="82" name="Title 81"/>
          <p:cNvSpPr>
            <a:spLocks noGrp="1"/>
          </p:cNvSpPr>
          <p:nvPr>
            <p:ph type="title"/>
            <p:custDataLst>
              <p:tags r:id="rId3"/>
            </p:custDataLst>
          </p:nvPr>
        </p:nvSpPr>
        <p:spPr bwMode="gray"/>
        <p:txBody>
          <a:bodyPr/>
          <a:lstStyle/>
          <a:p>
            <a:r>
              <a:rPr lang="de-DE" dirty="0" smtClean="0"/>
              <a:t>Was ist eine Schlüsseltechnologie? - Vorhandene ausgewählte Begriffserklärungen überstreichen weite Bereiche.</a:t>
            </a:r>
            <a:endParaRPr lang="de-DE" dirty="0"/>
          </a:p>
        </p:txBody>
      </p:sp>
      <p:sp>
        <p:nvSpPr>
          <p:cNvPr id="10" name="Date Placeholder 3"/>
          <p:cNvSpPr>
            <a:spLocks noGrp="1"/>
          </p:cNvSpPr>
          <p:nvPr>
            <p:ph type="dt" sz="half" idx="13"/>
            <p:custDataLst>
              <p:tags r:id="rId4"/>
            </p:custDataLst>
          </p:nvPr>
        </p:nvSpPr>
        <p:spPr bwMode="gray"/>
        <p:txBody>
          <a:bodyPr/>
          <a:lstStyle/>
          <a:p>
            <a:r>
              <a:rPr lang="de-DE" dirty="0" smtClean="0"/>
              <a:t>© Detecon</a:t>
            </a:r>
            <a:endParaRPr lang="de-DE" dirty="0"/>
          </a:p>
        </p:txBody>
      </p:sp>
      <p:sp>
        <p:nvSpPr>
          <p:cNvPr id="11" name="Footer Placeholder 4"/>
          <p:cNvSpPr>
            <a:spLocks noGrp="1"/>
          </p:cNvSpPr>
          <p:nvPr>
            <p:ph type="ftr" sz="quarter" idx="15"/>
            <p:custDataLst>
              <p:tags r:id="rId5"/>
            </p:custDataLst>
          </p:nvPr>
        </p:nvSpPr>
        <p:spPr bwMode="gray"/>
        <p:txBody>
          <a:bodyPr/>
          <a:lstStyle/>
          <a:p>
            <a:r>
              <a:rPr lang="de-DE" dirty="0" smtClean="0"/>
              <a:t>MK_2011_DETECON_SCHLÜSSELTECHNOLOGIEN.PPTX</a:t>
            </a:r>
            <a:endParaRPr lang="de-DE" dirty="0"/>
          </a:p>
        </p:txBody>
      </p:sp>
      <p:sp>
        <p:nvSpPr>
          <p:cNvPr id="85" name="Slide Number Placeholder 84"/>
          <p:cNvSpPr>
            <a:spLocks noGrp="1"/>
          </p:cNvSpPr>
          <p:nvPr>
            <p:ph type="sldNum" sz="quarter" idx="14"/>
            <p:custDataLst>
              <p:tags r:id="rId6"/>
            </p:custDataLst>
          </p:nvPr>
        </p:nvSpPr>
        <p:spPr bwMode="gray"/>
        <p:txBody>
          <a:bodyPr/>
          <a:lstStyle/>
          <a:p>
            <a:pPr algn="ctr"/>
            <a:r>
              <a:rPr lang="de-DE" dirty="0" smtClean="0"/>
              <a:t>– </a:t>
            </a:r>
            <a:fld id="{0BE42143-7310-4A8F-A2D9-68016CEE3D5A}" type="slidenum">
              <a:rPr lang="de-DE" smtClean="0"/>
              <a:pPr algn="ctr"/>
              <a:t>3</a:t>
            </a:fld>
            <a:r>
              <a:rPr lang="de-DE" dirty="0" smtClean="0"/>
              <a:t> –</a:t>
            </a:r>
            <a:endParaRPr lang="de-DE" dirty="0"/>
          </a:p>
        </p:txBody>
      </p:sp>
      <p:sp>
        <p:nvSpPr>
          <p:cNvPr id="12" name="Rectangle 4"/>
          <p:cNvSpPr>
            <a:spLocks noChangeArrowheads="1"/>
          </p:cNvSpPr>
          <p:nvPr>
            <p:custDataLst>
              <p:tags r:id="rId7"/>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dirty="0"/>
          </a:p>
        </p:txBody>
      </p:sp>
      <p:sp>
        <p:nvSpPr>
          <p:cNvPr id="38" name="Rechteck 37"/>
          <p:cNvSpPr/>
          <p:nvPr/>
        </p:nvSpPr>
        <p:spPr bwMode="auto">
          <a:xfrm>
            <a:off x="6067432" y="5205433"/>
            <a:ext cx="2643206" cy="914400"/>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bg1"/>
                </a:solidFill>
                <a:effectLst/>
                <a:latin typeface="Arial" charset="0"/>
              </a:rPr>
              <a:t>En</a:t>
            </a:r>
            <a:r>
              <a:rPr lang="de-DE" sz="1200" dirty="0" smtClean="0">
                <a:solidFill>
                  <a:schemeClr val="bg1"/>
                </a:solidFill>
              </a:rPr>
              <a:t>tscheidende</a:t>
            </a:r>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bg1"/>
                </a:solidFill>
                <a:effectLst/>
                <a:latin typeface="Arial" charset="0"/>
              </a:rPr>
              <a:t>Impulse für Wachstumsmärkte</a:t>
            </a:r>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bg1"/>
                </a:solidFill>
                <a:effectLst/>
                <a:latin typeface="Arial" charset="0"/>
              </a:rPr>
              <a:t>von morgen</a:t>
            </a:r>
          </a:p>
        </p:txBody>
      </p:sp>
      <p:sp>
        <p:nvSpPr>
          <p:cNvPr id="39" name="Rechteck 38"/>
          <p:cNvSpPr/>
          <p:nvPr/>
        </p:nvSpPr>
        <p:spPr bwMode="auto">
          <a:xfrm>
            <a:off x="385736" y="1585899"/>
            <a:ext cx="2643206" cy="1424109"/>
          </a:xfrm>
          <a:prstGeom prst="rect">
            <a:avLst/>
          </a:prstGeom>
          <a:solidFill>
            <a:schemeClr val="tx2">
              <a:lumMod val="9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a:t>
            </a:r>
          </a:p>
          <a:p>
            <a:pPr marL="0" marR="0" indent="0" algn="ctr"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Eine vorhandene Technologie, die noch über ein erhebliches</a:t>
            </a:r>
            <a:r>
              <a:rPr kumimoji="0" lang="de-DE" sz="1200" b="0" i="0" u="none" strike="noStrike" cap="none" normalizeH="0" dirty="0" smtClean="0">
                <a:ln>
                  <a:noFill/>
                </a:ln>
                <a:solidFill>
                  <a:schemeClr val="tx1"/>
                </a:solidFill>
                <a:effectLst/>
                <a:latin typeface="Arial" charset="0"/>
              </a:rPr>
              <a:t> Veränderungspotential verfügt</a:t>
            </a:r>
          </a:p>
          <a:p>
            <a:pPr marL="0" marR="0" indent="0" algn="ctr" defTabSz="914400" rtl="0" eaLnBrk="1" fontAlgn="base" latinLnBrk="0" hangingPunct="1">
              <a:lnSpc>
                <a:spcPct val="90000"/>
              </a:lnSpc>
              <a:spcBef>
                <a:spcPct val="0"/>
              </a:spcBef>
              <a:spcAft>
                <a:spcPct val="0"/>
              </a:spcAft>
              <a:buClrTx/>
              <a:buSzTx/>
              <a:buFontTx/>
              <a:buNone/>
              <a:tabLst/>
            </a:pPr>
            <a:endParaRPr lang="de-DE" sz="1200" baseline="0" dirty="0" smtClean="0"/>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1" u="none" strike="noStrike" cap="none" normalizeH="0" dirty="0" smtClean="0">
                <a:ln>
                  <a:noFill/>
                </a:ln>
                <a:solidFill>
                  <a:schemeClr val="tx1"/>
                </a:solidFill>
                <a:effectLst/>
                <a:latin typeface="Arial" charset="0"/>
              </a:rPr>
              <a:t>L.J. Heinrich „Informationsmanagement“</a:t>
            </a:r>
            <a:endParaRPr kumimoji="0" lang="de-DE" sz="1200" b="0" i="1" u="none" strike="noStrike" cap="none" normalizeH="0" baseline="0" dirty="0" smtClean="0">
              <a:ln>
                <a:noFill/>
              </a:ln>
              <a:solidFill>
                <a:schemeClr val="tx1"/>
              </a:solidFill>
              <a:effectLst/>
              <a:latin typeface="Arial" charset="0"/>
            </a:endParaRPr>
          </a:p>
        </p:txBody>
      </p:sp>
      <p:sp>
        <p:nvSpPr>
          <p:cNvPr id="40" name="Rechteck 39"/>
          <p:cNvSpPr/>
          <p:nvPr/>
        </p:nvSpPr>
        <p:spPr bwMode="auto">
          <a:xfrm>
            <a:off x="3286116" y="1590664"/>
            <a:ext cx="2857520" cy="1424109"/>
          </a:xfrm>
          <a:prstGeom prst="rect">
            <a:avLst/>
          </a:prstGeom>
          <a:solidFill>
            <a:schemeClr val="tx2">
              <a:lumMod val="9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Schlüsseltechnologien entwickeln sich aus Schrittmachertechnologien,</a:t>
            </a:r>
            <a:r>
              <a:rPr kumimoji="0" lang="de-DE" sz="1200" b="0" i="0" u="none" strike="noStrike" cap="none" normalizeH="0" dirty="0" smtClean="0">
                <a:ln>
                  <a:noFill/>
                </a:ln>
                <a:solidFill>
                  <a:schemeClr val="tx1"/>
                </a:solidFill>
                <a:effectLst/>
                <a:latin typeface="Arial" charset="0"/>
              </a:rPr>
              <a:t> </a:t>
            </a:r>
            <a:r>
              <a:rPr kumimoji="0" lang="de-DE" sz="1200" b="0" i="0" u="none" strike="noStrike" cap="none" normalizeH="0" baseline="0" dirty="0" smtClean="0">
                <a:ln>
                  <a:noFill/>
                </a:ln>
                <a:solidFill>
                  <a:schemeClr val="tx1"/>
                </a:solidFill>
                <a:effectLst/>
                <a:latin typeface="Arial" charset="0"/>
              </a:rPr>
              <a:t>wenn diese das Stadium von konkreten Produkt- und Prozessinnovationen erreicht haben.</a:t>
            </a:r>
            <a:endParaRPr kumimoji="0" lang="de-DE" sz="1200" b="0" i="0" u="none" strike="noStrike" cap="none" normalizeH="0" dirty="0" smtClean="0">
              <a:ln>
                <a:noFill/>
              </a:ln>
              <a:solidFill>
                <a:schemeClr val="tx1"/>
              </a:solidFill>
              <a:effectLst/>
              <a:latin typeface="Arial" charset="0"/>
            </a:endParaRPr>
          </a:p>
          <a:p>
            <a:pPr marL="0" marR="0" indent="0" algn="ctr" defTabSz="914400" rtl="0" eaLnBrk="1" fontAlgn="base" latinLnBrk="0" hangingPunct="1">
              <a:lnSpc>
                <a:spcPct val="90000"/>
              </a:lnSpc>
              <a:spcBef>
                <a:spcPct val="0"/>
              </a:spcBef>
              <a:spcAft>
                <a:spcPct val="0"/>
              </a:spcAft>
              <a:buClrTx/>
              <a:buSzTx/>
              <a:buFontTx/>
              <a:buNone/>
              <a:tabLst/>
            </a:pPr>
            <a:endParaRPr lang="de-DE" sz="1200" baseline="0" dirty="0" smtClean="0"/>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1" u="none" strike="noStrike" cap="none" normalizeH="0" dirty="0" smtClean="0">
                <a:ln>
                  <a:noFill/>
                </a:ln>
                <a:solidFill>
                  <a:schemeClr val="tx1"/>
                </a:solidFill>
                <a:effectLst/>
                <a:latin typeface="Arial" charset="0"/>
              </a:rPr>
              <a:t>H. </a:t>
            </a:r>
            <a:r>
              <a:rPr kumimoji="0" lang="de-DE" sz="1200" b="0" i="1" u="none" strike="noStrike" cap="none" normalizeH="0" dirty="0" err="1" smtClean="0">
                <a:ln>
                  <a:noFill/>
                </a:ln>
                <a:solidFill>
                  <a:schemeClr val="tx1"/>
                </a:solidFill>
                <a:effectLst/>
                <a:latin typeface="Arial" charset="0"/>
              </a:rPr>
              <a:t>Tschirky</a:t>
            </a:r>
            <a:endParaRPr kumimoji="0" lang="de-DE" sz="1200" b="0" i="1" u="none" strike="noStrike" cap="none" normalizeH="0" dirty="0" smtClean="0">
              <a:ln>
                <a:noFill/>
              </a:ln>
              <a:solidFill>
                <a:schemeClr val="tx1"/>
              </a:solidFill>
              <a:effectLst/>
              <a:latin typeface="Arial" charset="0"/>
            </a:endParaRPr>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1" u="none" strike="noStrike" cap="none" normalizeH="0" dirty="0" smtClean="0">
                <a:ln>
                  <a:noFill/>
                </a:ln>
                <a:solidFill>
                  <a:schemeClr val="tx1"/>
                </a:solidFill>
                <a:effectLst/>
                <a:latin typeface="Arial" charset="0"/>
              </a:rPr>
              <a:t>„Technologiemanagement“</a:t>
            </a:r>
            <a:endParaRPr kumimoji="0" lang="de-DE" sz="1200" b="0" i="1" u="none" strike="noStrike" cap="none" normalizeH="0" baseline="0" dirty="0" smtClean="0">
              <a:ln>
                <a:noFill/>
              </a:ln>
              <a:solidFill>
                <a:schemeClr val="tx1"/>
              </a:solidFill>
              <a:effectLst/>
              <a:latin typeface="Arial" charset="0"/>
            </a:endParaRPr>
          </a:p>
        </p:txBody>
      </p:sp>
      <p:sp>
        <p:nvSpPr>
          <p:cNvPr id="41" name="Rechteck 40"/>
          <p:cNvSpPr/>
          <p:nvPr/>
        </p:nvSpPr>
        <p:spPr bwMode="auto">
          <a:xfrm>
            <a:off x="419075" y="3320445"/>
            <a:ext cx="3286148" cy="2088906"/>
          </a:xfrm>
          <a:prstGeom prst="rect">
            <a:avLst/>
          </a:prstGeom>
          <a:solidFill>
            <a:schemeClr val="tx2">
              <a:lumMod val="9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Schlüsseltechnologien stehen an der Pforte zur Basistechnologie,</a:t>
            </a:r>
            <a:r>
              <a:rPr kumimoji="0" lang="de-DE" sz="1200" b="0" i="0" u="none" strike="noStrike" cap="none" normalizeH="0" dirty="0" smtClean="0">
                <a:ln>
                  <a:noFill/>
                </a:ln>
                <a:solidFill>
                  <a:schemeClr val="tx1"/>
                </a:solidFill>
                <a:effectLst/>
                <a:latin typeface="Arial" charset="0"/>
              </a:rPr>
              <a:t> befinden sich aber noch in einer starken Entwicklungsphase. Sie haben infolge ihres starken Wachstums einen überragenden Einfluss auf die Wettbewerbsfähigkeit. Sie bieten darüber hinaus ein großes Potential für innovative Entwicklungen sowohl im Prozess- als auch im Produktbereich.</a:t>
            </a:r>
          </a:p>
          <a:p>
            <a:pPr marL="0" marR="0" indent="0" algn="ctr" defTabSz="914400" rtl="0" eaLnBrk="1" fontAlgn="base" latinLnBrk="0" hangingPunct="1">
              <a:lnSpc>
                <a:spcPct val="90000"/>
              </a:lnSpc>
              <a:spcBef>
                <a:spcPct val="0"/>
              </a:spcBef>
              <a:spcAft>
                <a:spcPct val="0"/>
              </a:spcAft>
              <a:buClrTx/>
              <a:buSzTx/>
              <a:buFontTx/>
              <a:buNone/>
              <a:tabLst/>
            </a:pPr>
            <a:endParaRPr lang="de-DE" sz="1200" baseline="0" dirty="0" smtClean="0"/>
          </a:p>
          <a:p>
            <a:pPr marL="228600" marR="0" indent="-228600" algn="ctr" defTabSz="914400" rtl="0" eaLnBrk="1" fontAlgn="base" latinLnBrk="0" hangingPunct="1">
              <a:lnSpc>
                <a:spcPct val="90000"/>
              </a:lnSpc>
              <a:spcBef>
                <a:spcPct val="0"/>
              </a:spcBef>
              <a:spcAft>
                <a:spcPct val="0"/>
              </a:spcAft>
              <a:buClrTx/>
              <a:buSzTx/>
              <a:buFontTx/>
              <a:buAutoNum type="alphaUcPeriod"/>
              <a:tabLst/>
            </a:pPr>
            <a:r>
              <a:rPr lang="de-DE" sz="1200" i="1" dirty="0" err="1" smtClean="0"/>
              <a:t>Specker</a:t>
            </a:r>
            <a:endParaRPr lang="de-DE" sz="1200" i="1" dirty="0" smtClean="0"/>
          </a:p>
          <a:p>
            <a:pPr marL="228600" marR="0" indent="-228600" algn="ctr" defTabSz="914400" rtl="0" eaLnBrk="1" fontAlgn="base" latinLnBrk="0" hangingPunct="1">
              <a:lnSpc>
                <a:spcPct val="90000"/>
              </a:lnSpc>
              <a:spcBef>
                <a:spcPct val="0"/>
              </a:spcBef>
              <a:spcAft>
                <a:spcPct val="0"/>
              </a:spcAft>
              <a:buClrTx/>
              <a:buSzTx/>
              <a:tabLst/>
            </a:pPr>
            <a:r>
              <a:rPr kumimoji="0" lang="de-DE" sz="1200" b="0" i="1" u="none" strike="noStrike" cap="none" normalizeH="0" dirty="0" smtClean="0">
                <a:ln>
                  <a:noFill/>
                </a:ln>
                <a:solidFill>
                  <a:schemeClr val="tx1"/>
                </a:solidFill>
                <a:effectLst/>
                <a:latin typeface="Arial" charset="0"/>
              </a:rPr>
              <a:t>„Modellierung von Informationssystemen“</a:t>
            </a:r>
            <a:endParaRPr kumimoji="0" lang="de-DE" sz="1200" b="0" i="1" u="none" strike="noStrike" cap="none" normalizeH="0" baseline="0" dirty="0" smtClean="0">
              <a:ln>
                <a:noFill/>
              </a:ln>
              <a:solidFill>
                <a:schemeClr val="tx1"/>
              </a:solidFill>
              <a:effectLst/>
              <a:latin typeface="Arial" charset="0"/>
            </a:endParaRPr>
          </a:p>
        </p:txBody>
      </p:sp>
      <p:sp>
        <p:nvSpPr>
          <p:cNvPr id="42" name="Rechteck 41"/>
          <p:cNvSpPr/>
          <p:nvPr/>
        </p:nvSpPr>
        <p:spPr bwMode="auto">
          <a:xfrm>
            <a:off x="4000496" y="3654976"/>
            <a:ext cx="2857520" cy="1257909"/>
          </a:xfrm>
          <a:prstGeom prst="rect">
            <a:avLst/>
          </a:prstGeom>
          <a:solidFill>
            <a:schemeClr val="tx2">
              <a:lumMod val="9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Schlüsseltechnologien bestimmen in der späteren Phase die Leistungs- und Differenzierungsmöglichkeiten im Wettbewerb. </a:t>
            </a:r>
          </a:p>
          <a:p>
            <a:pPr marL="0" marR="0" indent="0" algn="ctr" defTabSz="914400" rtl="0" eaLnBrk="1" fontAlgn="base" latinLnBrk="0" hangingPunct="1">
              <a:lnSpc>
                <a:spcPct val="90000"/>
              </a:lnSpc>
              <a:spcBef>
                <a:spcPct val="0"/>
              </a:spcBef>
              <a:spcAft>
                <a:spcPct val="0"/>
              </a:spcAft>
              <a:buClrTx/>
              <a:buSzTx/>
              <a:buFontTx/>
              <a:buNone/>
              <a:tabLst/>
            </a:pPr>
            <a:endParaRPr lang="de-DE" sz="1200" baseline="0" dirty="0" smtClean="0"/>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1" u="none" strike="noStrike" cap="none" normalizeH="0" dirty="0" smtClean="0">
                <a:ln>
                  <a:noFill/>
                </a:ln>
                <a:solidFill>
                  <a:schemeClr val="tx1"/>
                </a:solidFill>
                <a:effectLst/>
                <a:latin typeface="Arial" charset="0"/>
              </a:rPr>
              <a:t>P. Schweizer</a:t>
            </a:r>
          </a:p>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1" u="none" strike="noStrike" cap="none" normalizeH="0" dirty="0" smtClean="0">
                <a:ln>
                  <a:noFill/>
                </a:ln>
                <a:solidFill>
                  <a:schemeClr val="tx1"/>
                </a:solidFill>
                <a:effectLst/>
                <a:latin typeface="Arial" charset="0"/>
              </a:rPr>
              <a:t>„Systematisch Lösungen finden“</a:t>
            </a:r>
            <a:endParaRPr kumimoji="0" lang="de-DE" sz="1200" b="0" i="1" u="none" strike="noStrike" cap="none" normalizeH="0" baseline="0" dirty="0" smtClean="0">
              <a:ln>
                <a:noFill/>
              </a:ln>
              <a:solidFill>
                <a:schemeClr val="tx1"/>
              </a:solidFill>
              <a:effectLst/>
              <a:latin typeface="Arial" charset="0"/>
            </a:endParaRPr>
          </a:p>
        </p:txBody>
      </p:sp>
      <p:pic>
        <p:nvPicPr>
          <p:cNvPr id="54276" name="Picture 4" descr="http://t1.gstatic.com/images?q=tbn:ANd9GcRubr_UY17fwKr-0Zf3y-h9KOjo_kn78qRpTJq4WBOWiqdet3Y9"/>
          <p:cNvPicPr>
            <a:picLocks noChangeAspect="1" noChangeArrowheads="1"/>
          </p:cNvPicPr>
          <p:nvPr/>
        </p:nvPicPr>
        <p:blipFill>
          <a:blip r:embed="rId11" cstate="print"/>
          <a:srcRect/>
          <a:stretch>
            <a:fillRect/>
          </a:stretch>
        </p:blipFill>
        <p:spPr bwMode="auto">
          <a:xfrm>
            <a:off x="7215206" y="1714488"/>
            <a:ext cx="714365" cy="714365"/>
          </a:xfrm>
          <a:prstGeom prst="rect">
            <a:avLst/>
          </a:prstGeom>
          <a:noFill/>
        </p:spPr>
      </p:pic>
      <p:sp>
        <p:nvSpPr>
          <p:cNvPr id="45" name="Rechteck 44"/>
          <p:cNvSpPr/>
          <p:nvPr/>
        </p:nvSpPr>
        <p:spPr bwMode="auto">
          <a:xfrm>
            <a:off x="6429388" y="2569556"/>
            <a:ext cx="2357454" cy="787011"/>
          </a:xfrm>
          <a:prstGeom prst="rect">
            <a:avLst/>
          </a:prstGeom>
          <a:solidFill>
            <a:schemeClr val="bg2">
              <a:lumMod val="9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Arial" charset="0"/>
              </a:rPr>
              <a:t>Prognosen sind unsicher,</a:t>
            </a:r>
          </a:p>
          <a:p>
            <a:pPr marL="0" marR="0" indent="0" algn="ctr" defTabSz="914400" rtl="0" eaLnBrk="1" fontAlgn="base" latinLnBrk="0" hangingPunct="1">
              <a:lnSpc>
                <a:spcPct val="90000"/>
              </a:lnSpc>
              <a:spcBef>
                <a:spcPct val="0"/>
              </a:spcBef>
              <a:spcAft>
                <a:spcPct val="0"/>
              </a:spcAft>
              <a:buClrTx/>
              <a:buSzTx/>
              <a:buFontTx/>
              <a:buNone/>
              <a:tabLst/>
            </a:pPr>
            <a:r>
              <a:rPr lang="de-DE" sz="1000" dirty="0" smtClean="0"/>
              <a:t>vor allem wenn sie die Zukunft</a:t>
            </a:r>
          </a:p>
          <a:p>
            <a:pPr marL="0" marR="0" indent="0" algn="ctr" defTabSz="914400" rtl="0" eaLnBrk="1" fontAlgn="base" latinLnBrk="0" hangingPunct="1">
              <a:lnSpc>
                <a:spcPct val="9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Arial" charset="0"/>
              </a:rPr>
              <a:t>betreffen. </a:t>
            </a:r>
          </a:p>
          <a:p>
            <a:pPr marL="0" marR="0" indent="0" algn="ctr" defTabSz="914400" rtl="0" eaLnBrk="1" fontAlgn="base" latinLnBrk="0" hangingPunct="1">
              <a:lnSpc>
                <a:spcPct val="90000"/>
              </a:lnSpc>
              <a:spcBef>
                <a:spcPct val="0"/>
              </a:spcBef>
              <a:spcAft>
                <a:spcPct val="0"/>
              </a:spcAft>
              <a:buClrTx/>
              <a:buSzTx/>
              <a:buFontTx/>
              <a:buNone/>
              <a:tabLst/>
            </a:pPr>
            <a:endParaRPr lang="de-DE" sz="1000" baseline="0" dirty="0" smtClean="0"/>
          </a:p>
          <a:p>
            <a:pPr marL="0" marR="0" indent="0" algn="ctr" defTabSz="914400" rtl="0" eaLnBrk="1" fontAlgn="base" latinLnBrk="0" hangingPunct="1">
              <a:lnSpc>
                <a:spcPct val="90000"/>
              </a:lnSpc>
              <a:spcBef>
                <a:spcPct val="0"/>
              </a:spcBef>
              <a:spcAft>
                <a:spcPct val="0"/>
              </a:spcAft>
              <a:buClrTx/>
              <a:buSzTx/>
              <a:buFontTx/>
              <a:buNone/>
              <a:tabLst/>
            </a:pPr>
            <a:r>
              <a:rPr kumimoji="0" lang="de-DE" sz="1000" b="0" i="1" u="none" strike="noStrike" cap="none" normalizeH="0" dirty="0" smtClean="0">
                <a:ln>
                  <a:noFill/>
                </a:ln>
                <a:solidFill>
                  <a:schemeClr val="tx1"/>
                </a:solidFill>
                <a:effectLst/>
                <a:latin typeface="Arial" charset="0"/>
              </a:rPr>
              <a:t>K. Valentin</a:t>
            </a:r>
            <a:endParaRPr kumimoji="0" lang="de-DE" sz="1000" b="0" i="1" u="none" strike="noStrike" cap="none" normalizeH="0" baseline="0" dirty="0" smtClean="0">
              <a:ln>
                <a:noFill/>
              </a:ln>
              <a:solidFill>
                <a:schemeClr val="tx1"/>
              </a:solidFill>
              <a:effectLst/>
              <a:latin typeface="Arial" charset="0"/>
            </a:endParaRPr>
          </a:p>
        </p:txBody>
      </p:sp>
      <p:sp>
        <p:nvSpPr>
          <p:cNvPr id="19" name="Pfeil nach rechts 18"/>
          <p:cNvSpPr/>
          <p:nvPr/>
        </p:nvSpPr>
        <p:spPr bwMode="auto">
          <a:xfrm>
            <a:off x="4071934" y="5228576"/>
            <a:ext cx="1928826" cy="843630"/>
          </a:xfrm>
          <a:prstGeom prst="rightArrow">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b="1" i="0" u="none" strike="noStrike" cap="none" normalizeH="0" baseline="0" smtClean="0">
                <a:ln>
                  <a:noFill/>
                </a:ln>
                <a:solidFill>
                  <a:schemeClr val="tx2">
                    <a:lumMod val="50000"/>
                  </a:schemeClr>
                </a:solidFill>
                <a:effectLst/>
                <a:latin typeface="Arial" charset="0"/>
              </a:rPr>
              <a:t>Unsere Definition</a:t>
            </a:r>
            <a:endParaRPr kumimoji="0" lang="de-DE" b="1" i="0" u="none" strike="noStrike" cap="none" normalizeH="0" baseline="0" dirty="0" smtClean="0">
              <a:ln>
                <a:noFill/>
              </a:ln>
              <a:solidFill>
                <a:schemeClr val="tx2">
                  <a:lumMod val="50000"/>
                </a:schemeClr>
              </a:solidFill>
              <a:effectLst/>
              <a:latin typeface="Arial" charset="0"/>
            </a:endParaRPr>
          </a:p>
        </p:txBody>
      </p:sp>
      <p:sp>
        <p:nvSpPr>
          <p:cNvPr id="20" name="Textfeld 19"/>
          <p:cNvSpPr txBox="1"/>
          <p:nvPr/>
        </p:nvSpPr>
        <p:spPr>
          <a:xfrm>
            <a:off x="7881960" y="3429000"/>
            <a:ext cx="883575" cy="674031"/>
          </a:xfrm>
          <a:prstGeom prst="rect">
            <a:avLst/>
          </a:prstGeom>
          <a:noFill/>
        </p:spPr>
        <p:txBody>
          <a:bodyPr wrap="none" rtlCol="0">
            <a:spAutoFit/>
          </a:bodyPr>
          <a:lstStyle/>
          <a:p>
            <a:pPr>
              <a:buFont typeface="Wingdings" pitchFamily="2" charset="2"/>
              <a:buChar char="§"/>
            </a:pPr>
            <a:r>
              <a:rPr lang="de-DE" dirty="0" smtClean="0">
                <a:latin typeface="+mn-lt"/>
              </a:rPr>
              <a:t>  Vision</a:t>
            </a:r>
          </a:p>
          <a:p>
            <a:pPr>
              <a:buFont typeface="Wingdings" pitchFamily="2" charset="2"/>
              <a:buChar char="§"/>
            </a:pPr>
            <a:r>
              <a:rPr lang="de-DE" dirty="0" smtClean="0">
                <a:latin typeface="+mn-lt"/>
              </a:rPr>
              <a:t>  Utopie</a:t>
            </a:r>
          </a:p>
          <a:p>
            <a:pPr>
              <a:buFont typeface="Wingdings" pitchFamily="2" charset="2"/>
              <a:buChar char="§"/>
            </a:pPr>
            <a:r>
              <a:rPr lang="de-DE" dirty="0" smtClean="0">
                <a:latin typeface="+mn-lt"/>
              </a:rPr>
              <a:t>  Risiko</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57346" name="think-cell Slide" r:id="rId10"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p:txBody>
          <a:bodyPr/>
          <a:lstStyle/>
          <a:p>
            <a:pPr lvl="0"/>
            <a:r>
              <a:rPr lang="de-DE" dirty="0" smtClean="0"/>
              <a:t>2. Status Quo</a:t>
            </a:r>
          </a:p>
        </p:txBody>
      </p:sp>
      <p:sp>
        <p:nvSpPr>
          <p:cNvPr id="82" name="Title 81"/>
          <p:cNvSpPr>
            <a:spLocks noGrp="1"/>
          </p:cNvSpPr>
          <p:nvPr>
            <p:ph type="title"/>
            <p:custDataLst>
              <p:tags r:id="rId3"/>
            </p:custDataLst>
          </p:nvPr>
        </p:nvSpPr>
        <p:spPr bwMode="gray"/>
        <p:txBody>
          <a:bodyPr/>
          <a:lstStyle/>
          <a:p>
            <a:r>
              <a:rPr lang="de-DE" dirty="0" smtClean="0"/>
              <a:t>Auch viele Analysten sind sich in den Formulierungen nicht einig. Oft werden Trends und Hypes („</a:t>
            </a:r>
            <a:r>
              <a:rPr lang="de-DE" dirty="0" err="1" smtClean="0"/>
              <a:t>Buzzwords</a:t>
            </a:r>
            <a:r>
              <a:rPr lang="de-DE" dirty="0" smtClean="0"/>
              <a:t>“) bunt gemischt. Die Vielfalt ist groß.</a:t>
            </a:r>
            <a:endParaRPr lang="de-DE" dirty="0"/>
          </a:p>
        </p:txBody>
      </p:sp>
      <p:sp>
        <p:nvSpPr>
          <p:cNvPr id="10" name="Date Placeholder 3"/>
          <p:cNvSpPr>
            <a:spLocks noGrp="1"/>
          </p:cNvSpPr>
          <p:nvPr>
            <p:ph type="dt" sz="half" idx="13"/>
            <p:custDataLst>
              <p:tags r:id="rId4"/>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5"/>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6"/>
            </p:custDataLst>
          </p:nvPr>
        </p:nvSpPr>
        <p:spPr bwMode="gray"/>
        <p:txBody>
          <a:bodyPr/>
          <a:lstStyle/>
          <a:p>
            <a:pPr algn="ctr"/>
            <a:r>
              <a:rPr lang="de-DE" smtClean="0"/>
              <a:t>– </a:t>
            </a:r>
            <a:fld id="{0BE42143-7310-4A8F-A2D9-68016CEE3D5A}" type="slidenum">
              <a:rPr lang="de-DE" smtClean="0"/>
              <a:pPr algn="ctr"/>
              <a:t>4</a:t>
            </a:fld>
            <a:r>
              <a:rPr lang="de-DE" smtClean="0"/>
              <a:t> –</a:t>
            </a:r>
            <a:endParaRPr lang="de-DE" dirty="0"/>
          </a:p>
        </p:txBody>
      </p:sp>
      <p:sp>
        <p:nvSpPr>
          <p:cNvPr id="12" name="Rectangle 4"/>
          <p:cNvSpPr>
            <a:spLocks noChangeArrowheads="1"/>
          </p:cNvSpPr>
          <p:nvPr>
            <p:custDataLst>
              <p:tags r:id="rId7"/>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sp>
        <p:nvSpPr>
          <p:cNvPr id="13" name="Wolke 12"/>
          <p:cNvSpPr/>
          <p:nvPr/>
        </p:nvSpPr>
        <p:spPr bwMode="auto">
          <a:xfrm>
            <a:off x="428597" y="1814502"/>
            <a:ext cx="2643206" cy="2071702"/>
          </a:xfrm>
          <a:prstGeom prst="cloud">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14" name="Textfeld 13"/>
          <p:cNvSpPr txBox="1"/>
          <p:nvPr/>
        </p:nvSpPr>
        <p:spPr>
          <a:xfrm>
            <a:off x="666724" y="2200267"/>
            <a:ext cx="2031325" cy="1338828"/>
          </a:xfrm>
          <a:prstGeom prst="rect">
            <a:avLst/>
          </a:prstGeom>
          <a:noFill/>
        </p:spPr>
        <p:txBody>
          <a:bodyPr wrap="none" rtlCol="0">
            <a:spAutoFit/>
          </a:bodyPr>
          <a:lstStyle/>
          <a:p>
            <a:pPr>
              <a:buFont typeface="Wingdings" pitchFamily="2" charset="2"/>
              <a:buChar char="§"/>
            </a:pPr>
            <a:r>
              <a:rPr lang="de-DE" sz="1000" dirty="0" smtClean="0">
                <a:latin typeface="+mn-lt"/>
              </a:rPr>
              <a:t>  </a:t>
            </a:r>
            <a:r>
              <a:rPr lang="de-DE" sz="1000" dirty="0" err="1" smtClean="0">
                <a:latin typeface="+mn-lt"/>
              </a:rPr>
              <a:t>Virtualisierung</a:t>
            </a:r>
            <a:endParaRPr lang="de-DE" sz="1000" dirty="0" smtClean="0">
              <a:latin typeface="+mn-lt"/>
            </a:endParaRPr>
          </a:p>
          <a:p>
            <a:pPr>
              <a:buFont typeface="Wingdings" pitchFamily="2" charset="2"/>
              <a:buChar char="§"/>
            </a:pPr>
            <a:r>
              <a:rPr lang="de-DE" sz="1000" dirty="0" smtClean="0">
                <a:latin typeface="+mn-lt"/>
              </a:rPr>
              <a:t>  </a:t>
            </a:r>
            <a:r>
              <a:rPr lang="de-DE" sz="1000" dirty="0" err="1" smtClean="0">
                <a:latin typeface="+mn-lt"/>
              </a:rPr>
              <a:t>Cloud</a:t>
            </a:r>
            <a:r>
              <a:rPr lang="de-DE" sz="1000" dirty="0" smtClean="0">
                <a:latin typeface="+mn-lt"/>
              </a:rPr>
              <a:t> Computing</a:t>
            </a:r>
          </a:p>
          <a:p>
            <a:pPr>
              <a:buFont typeface="Wingdings" pitchFamily="2" charset="2"/>
              <a:buChar char="§"/>
            </a:pPr>
            <a:r>
              <a:rPr lang="de-DE" sz="1000" dirty="0" smtClean="0">
                <a:latin typeface="+mn-lt"/>
              </a:rPr>
              <a:t>  Web </a:t>
            </a:r>
            <a:r>
              <a:rPr lang="de-DE" sz="1000" dirty="0" err="1" smtClean="0">
                <a:latin typeface="+mn-lt"/>
              </a:rPr>
              <a:t>oriented</a:t>
            </a:r>
            <a:r>
              <a:rPr lang="de-DE" sz="1000" dirty="0" smtClean="0">
                <a:latin typeface="+mn-lt"/>
              </a:rPr>
              <a:t> </a:t>
            </a:r>
            <a:r>
              <a:rPr lang="de-DE" sz="1000" dirty="0" err="1" smtClean="0">
                <a:latin typeface="+mn-lt"/>
              </a:rPr>
              <a:t>Architectures</a:t>
            </a:r>
            <a:endParaRPr lang="de-DE" sz="1000" dirty="0" smtClean="0">
              <a:latin typeface="+mn-lt"/>
            </a:endParaRPr>
          </a:p>
          <a:p>
            <a:pPr>
              <a:buFont typeface="Wingdings" pitchFamily="2" charset="2"/>
              <a:buChar char="§"/>
            </a:pPr>
            <a:r>
              <a:rPr lang="de-DE" sz="1000" dirty="0" smtClean="0">
                <a:latin typeface="+mn-lt"/>
              </a:rPr>
              <a:t>  Enterprise </a:t>
            </a:r>
            <a:r>
              <a:rPr lang="de-DE" sz="1000" dirty="0" err="1" smtClean="0">
                <a:latin typeface="+mn-lt"/>
              </a:rPr>
              <a:t>Mashups</a:t>
            </a:r>
            <a:endParaRPr lang="de-DE" sz="1000" dirty="0" smtClean="0">
              <a:latin typeface="+mn-lt"/>
            </a:endParaRPr>
          </a:p>
          <a:p>
            <a:pPr>
              <a:buFont typeface="Wingdings" pitchFamily="2" charset="2"/>
              <a:buChar char="§"/>
            </a:pPr>
            <a:r>
              <a:rPr lang="de-DE" sz="1000" dirty="0" smtClean="0">
                <a:latin typeface="+mn-lt"/>
              </a:rPr>
              <a:t>  Spezialisierte Systeme</a:t>
            </a:r>
          </a:p>
          <a:p>
            <a:pPr>
              <a:buFont typeface="Wingdings" pitchFamily="2" charset="2"/>
              <a:buChar char="§"/>
            </a:pPr>
            <a:r>
              <a:rPr lang="de-DE" sz="1000" dirty="0" smtClean="0">
                <a:latin typeface="+mn-lt"/>
              </a:rPr>
              <a:t>  Soziale Software &amp; Netzwerke</a:t>
            </a:r>
          </a:p>
          <a:p>
            <a:pPr>
              <a:buFont typeface="Wingdings" pitchFamily="2" charset="2"/>
              <a:buChar char="§"/>
            </a:pPr>
            <a:r>
              <a:rPr lang="de-DE" sz="1000" dirty="0" smtClean="0">
                <a:latin typeface="+mn-lt"/>
              </a:rPr>
              <a:t>  Unified Communication</a:t>
            </a:r>
          </a:p>
          <a:p>
            <a:pPr>
              <a:buFont typeface="Wingdings" pitchFamily="2" charset="2"/>
              <a:buChar char="§"/>
            </a:pPr>
            <a:r>
              <a:rPr lang="de-DE" sz="1000" dirty="0" smtClean="0">
                <a:latin typeface="+mn-lt"/>
              </a:rPr>
              <a:t>  Business </a:t>
            </a:r>
            <a:r>
              <a:rPr lang="de-DE" sz="1000" dirty="0" err="1" smtClean="0">
                <a:latin typeface="+mn-lt"/>
              </a:rPr>
              <a:t>Intelligence</a:t>
            </a:r>
            <a:endParaRPr lang="de-DE" sz="1000" dirty="0" smtClean="0">
              <a:latin typeface="+mn-lt"/>
            </a:endParaRPr>
          </a:p>
          <a:p>
            <a:pPr>
              <a:buFont typeface="Wingdings" pitchFamily="2" charset="2"/>
              <a:buChar char="§"/>
            </a:pPr>
            <a:r>
              <a:rPr lang="de-DE" sz="1000" dirty="0" smtClean="0">
                <a:latin typeface="+mn-lt"/>
              </a:rPr>
              <a:t>  Green ICT</a:t>
            </a:r>
          </a:p>
        </p:txBody>
      </p:sp>
      <p:sp>
        <p:nvSpPr>
          <p:cNvPr id="15" name="Wolke 14"/>
          <p:cNvSpPr/>
          <p:nvPr/>
        </p:nvSpPr>
        <p:spPr bwMode="auto">
          <a:xfrm>
            <a:off x="785786" y="4000504"/>
            <a:ext cx="2643206" cy="2071702"/>
          </a:xfrm>
          <a:prstGeom prst="cloud">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16" name="Textfeld 15"/>
          <p:cNvSpPr txBox="1"/>
          <p:nvPr/>
        </p:nvSpPr>
        <p:spPr>
          <a:xfrm>
            <a:off x="1014388" y="4414844"/>
            <a:ext cx="2427268" cy="1200329"/>
          </a:xfrm>
          <a:prstGeom prst="rect">
            <a:avLst/>
          </a:prstGeom>
          <a:noFill/>
        </p:spPr>
        <p:txBody>
          <a:bodyPr wrap="none" rtlCol="0">
            <a:spAutoFit/>
          </a:bodyPr>
          <a:lstStyle/>
          <a:p>
            <a:pPr>
              <a:buFont typeface="Wingdings" pitchFamily="2" charset="2"/>
              <a:buChar char="§"/>
            </a:pPr>
            <a:r>
              <a:rPr lang="de-DE" sz="1000" dirty="0" smtClean="0">
                <a:latin typeface="+mn-lt"/>
              </a:rPr>
              <a:t>  Konsumenten werden zu Innovatoren</a:t>
            </a:r>
          </a:p>
          <a:p>
            <a:pPr>
              <a:buFont typeface="Wingdings" pitchFamily="2" charset="2"/>
              <a:buChar char="§"/>
            </a:pPr>
            <a:r>
              <a:rPr lang="de-DE" sz="1000" dirty="0" smtClean="0">
                <a:latin typeface="+mn-lt"/>
              </a:rPr>
              <a:t>  Segmentierte Innovationsprozesse</a:t>
            </a:r>
          </a:p>
          <a:p>
            <a:pPr>
              <a:buFont typeface="Wingdings" pitchFamily="2" charset="2"/>
              <a:buChar char="§"/>
            </a:pPr>
            <a:r>
              <a:rPr lang="de-DE" sz="1000" dirty="0" smtClean="0">
                <a:latin typeface="+mn-lt"/>
              </a:rPr>
              <a:t>  </a:t>
            </a:r>
            <a:r>
              <a:rPr lang="de-DE" sz="1000" dirty="0" err="1" smtClean="0">
                <a:latin typeface="+mn-lt"/>
              </a:rPr>
              <a:t>Crowdsourcing</a:t>
            </a:r>
            <a:r>
              <a:rPr lang="de-DE" sz="1000" dirty="0" smtClean="0">
                <a:latin typeface="+mn-lt"/>
              </a:rPr>
              <a:t> (Talente von </a:t>
            </a:r>
            <a:r>
              <a:rPr lang="de-DE" sz="1000" dirty="0" err="1" smtClean="0">
                <a:latin typeface="+mn-lt"/>
              </a:rPr>
              <a:t>aussen</a:t>
            </a:r>
            <a:r>
              <a:rPr lang="de-DE" sz="1000" dirty="0" smtClean="0">
                <a:latin typeface="+mn-lt"/>
              </a:rPr>
              <a:t>)</a:t>
            </a:r>
          </a:p>
          <a:p>
            <a:pPr>
              <a:buFont typeface="Wingdings" pitchFamily="2" charset="2"/>
              <a:buChar char="§"/>
            </a:pPr>
            <a:r>
              <a:rPr lang="de-DE" sz="1000" dirty="0" smtClean="0">
                <a:latin typeface="+mn-lt"/>
              </a:rPr>
              <a:t>  Mehrwert durch Interaktion</a:t>
            </a:r>
          </a:p>
          <a:p>
            <a:pPr>
              <a:buFont typeface="Wingdings" pitchFamily="2" charset="2"/>
              <a:buChar char="§"/>
            </a:pPr>
            <a:r>
              <a:rPr lang="de-DE" sz="1000" dirty="0" smtClean="0">
                <a:latin typeface="+mn-lt"/>
              </a:rPr>
              <a:t>  Prozessautomatisierung</a:t>
            </a:r>
          </a:p>
          <a:p>
            <a:pPr>
              <a:buFont typeface="Wingdings" pitchFamily="2" charset="2"/>
              <a:buChar char="§"/>
            </a:pPr>
            <a:r>
              <a:rPr lang="de-DE" sz="1000" dirty="0" smtClean="0">
                <a:latin typeface="+mn-lt"/>
              </a:rPr>
              <a:t>  Business </a:t>
            </a:r>
            <a:r>
              <a:rPr lang="de-DE" sz="1000" dirty="0" err="1" smtClean="0">
                <a:latin typeface="+mn-lt"/>
              </a:rPr>
              <a:t>Intelligence</a:t>
            </a:r>
            <a:r>
              <a:rPr lang="de-DE" sz="1000" dirty="0" smtClean="0">
                <a:latin typeface="+mn-lt"/>
              </a:rPr>
              <a:t> Tools</a:t>
            </a:r>
          </a:p>
          <a:p>
            <a:pPr>
              <a:buFont typeface="Wingdings" pitchFamily="2" charset="2"/>
              <a:buChar char="§"/>
            </a:pPr>
            <a:r>
              <a:rPr lang="de-DE" sz="1000" dirty="0" smtClean="0">
                <a:latin typeface="+mn-lt"/>
              </a:rPr>
              <a:t>  Data Mining</a:t>
            </a:r>
          </a:p>
          <a:p>
            <a:pPr>
              <a:buFont typeface="Wingdings" pitchFamily="2" charset="2"/>
              <a:buChar char="§"/>
            </a:pPr>
            <a:r>
              <a:rPr lang="de-DE" sz="1000" dirty="0" smtClean="0">
                <a:latin typeface="+mn-lt"/>
              </a:rPr>
              <a:t>  Neue Geschäftsmodelle</a:t>
            </a:r>
          </a:p>
        </p:txBody>
      </p:sp>
      <p:sp>
        <p:nvSpPr>
          <p:cNvPr id="17" name="Ellipse 16"/>
          <p:cNvSpPr/>
          <p:nvPr/>
        </p:nvSpPr>
        <p:spPr bwMode="auto">
          <a:xfrm>
            <a:off x="2000232" y="1643050"/>
            <a:ext cx="1143008" cy="642942"/>
          </a:xfrm>
          <a:prstGeom prst="ellipse">
            <a:avLst/>
          </a:prstGeom>
          <a:solidFill>
            <a:schemeClr val="tx2">
              <a:lumMod val="75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18" name="Textfeld 17"/>
          <p:cNvSpPr txBox="1"/>
          <p:nvPr/>
        </p:nvSpPr>
        <p:spPr>
          <a:xfrm>
            <a:off x="2214546" y="1752588"/>
            <a:ext cx="705642" cy="424732"/>
          </a:xfrm>
          <a:prstGeom prst="rect">
            <a:avLst/>
          </a:prstGeom>
          <a:noFill/>
        </p:spPr>
        <p:txBody>
          <a:bodyPr wrap="none" rtlCol="0">
            <a:spAutoFit/>
          </a:bodyPr>
          <a:lstStyle/>
          <a:p>
            <a:pPr algn="ctr"/>
            <a:r>
              <a:rPr lang="de-DE" sz="1200" smtClean="0">
                <a:solidFill>
                  <a:schemeClr val="bg1"/>
                </a:solidFill>
                <a:latin typeface="+mn-lt"/>
              </a:rPr>
              <a:t>Gartner</a:t>
            </a:r>
          </a:p>
          <a:p>
            <a:pPr algn="ctr"/>
            <a:r>
              <a:rPr lang="de-DE" sz="1200" smtClean="0">
                <a:solidFill>
                  <a:schemeClr val="bg1"/>
                </a:solidFill>
                <a:latin typeface="+mn-lt"/>
              </a:rPr>
              <a:t>(2008)</a:t>
            </a:r>
            <a:endParaRPr lang="de-DE" sz="1200" dirty="0" smtClean="0">
              <a:solidFill>
                <a:schemeClr val="bg1"/>
              </a:solidFill>
              <a:latin typeface="+mn-lt"/>
            </a:endParaRPr>
          </a:p>
        </p:txBody>
      </p:sp>
      <p:sp>
        <p:nvSpPr>
          <p:cNvPr id="19" name="Ellipse 18"/>
          <p:cNvSpPr/>
          <p:nvPr/>
        </p:nvSpPr>
        <p:spPr bwMode="auto">
          <a:xfrm>
            <a:off x="2357422" y="3714752"/>
            <a:ext cx="1143008" cy="642942"/>
          </a:xfrm>
          <a:prstGeom prst="ellipse">
            <a:avLst/>
          </a:prstGeom>
          <a:solidFill>
            <a:schemeClr val="tx2">
              <a:lumMod val="75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20" name="Textfeld 19"/>
          <p:cNvSpPr txBox="1"/>
          <p:nvPr/>
        </p:nvSpPr>
        <p:spPr>
          <a:xfrm>
            <a:off x="2499600" y="3833815"/>
            <a:ext cx="849913" cy="424732"/>
          </a:xfrm>
          <a:prstGeom prst="rect">
            <a:avLst/>
          </a:prstGeom>
          <a:noFill/>
        </p:spPr>
        <p:txBody>
          <a:bodyPr wrap="none" rtlCol="0">
            <a:spAutoFit/>
          </a:bodyPr>
          <a:lstStyle/>
          <a:p>
            <a:pPr algn="ctr"/>
            <a:r>
              <a:rPr lang="de-DE" sz="1200" smtClean="0">
                <a:solidFill>
                  <a:schemeClr val="bg1"/>
                </a:solidFill>
                <a:latin typeface="+mn-lt"/>
              </a:rPr>
              <a:t>McKinsey</a:t>
            </a:r>
          </a:p>
          <a:p>
            <a:pPr algn="ctr"/>
            <a:r>
              <a:rPr lang="de-DE" sz="1200" smtClean="0">
                <a:solidFill>
                  <a:schemeClr val="bg1"/>
                </a:solidFill>
                <a:latin typeface="+mn-lt"/>
              </a:rPr>
              <a:t>(2008)</a:t>
            </a:r>
            <a:endParaRPr lang="de-DE" sz="1200" dirty="0" smtClean="0">
              <a:solidFill>
                <a:schemeClr val="bg1"/>
              </a:solidFill>
              <a:latin typeface="+mn-lt"/>
            </a:endParaRPr>
          </a:p>
        </p:txBody>
      </p:sp>
      <p:sp>
        <p:nvSpPr>
          <p:cNvPr id="21" name="Wolke 20"/>
          <p:cNvSpPr/>
          <p:nvPr/>
        </p:nvSpPr>
        <p:spPr bwMode="auto">
          <a:xfrm>
            <a:off x="5929322" y="1857364"/>
            <a:ext cx="2643206" cy="2071702"/>
          </a:xfrm>
          <a:prstGeom prst="cloud">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22" name="Textfeld 21"/>
          <p:cNvSpPr txBox="1"/>
          <p:nvPr/>
        </p:nvSpPr>
        <p:spPr>
          <a:xfrm>
            <a:off x="6262699" y="2300279"/>
            <a:ext cx="1973617" cy="1200329"/>
          </a:xfrm>
          <a:prstGeom prst="rect">
            <a:avLst/>
          </a:prstGeom>
          <a:noFill/>
        </p:spPr>
        <p:txBody>
          <a:bodyPr wrap="none" rtlCol="0">
            <a:spAutoFit/>
          </a:bodyPr>
          <a:lstStyle/>
          <a:p>
            <a:pPr>
              <a:buFont typeface="Wingdings" pitchFamily="2" charset="2"/>
              <a:buChar char="§"/>
            </a:pPr>
            <a:r>
              <a:rPr lang="de-DE" sz="1000" dirty="0" smtClean="0">
                <a:latin typeface="+mn-lt"/>
              </a:rPr>
              <a:t>  Service Roboter</a:t>
            </a:r>
          </a:p>
          <a:p>
            <a:pPr>
              <a:buFont typeface="Wingdings" pitchFamily="2" charset="2"/>
              <a:buChar char="§"/>
            </a:pPr>
            <a:r>
              <a:rPr lang="de-DE" sz="1000" dirty="0" smtClean="0">
                <a:latin typeface="+mn-lt"/>
              </a:rPr>
              <a:t>  Mensch Maschine Interaktion</a:t>
            </a:r>
          </a:p>
          <a:p>
            <a:pPr>
              <a:buFont typeface="Wingdings" pitchFamily="2" charset="2"/>
              <a:buChar char="§"/>
            </a:pPr>
            <a:r>
              <a:rPr lang="de-DE" sz="1000" dirty="0" smtClean="0">
                <a:latin typeface="+mn-lt"/>
              </a:rPr>
              <a:t>  Intelligente Materialien</a:t>
            </a:r>
          </a:p>
          <a:p>
            <a:pPr>
              <a:buFont typeface="Wingdings" pitchFamily="2" charset="2"/>
              <a:buChar char="§"/>
            </a:pPr>
            <a:r>
              <a:rPr lang="de-DE" sz="1000" dirty="0" smtClean="0">
                <a:latin typeface="+mn-lt"/>
              </a:rPr>
              <a:t>  NG Internet</a:t>
            </a:r>
          </a:p>
          <a:p>
            <a:pPr>
              <a:buFont typeface="Wingdings" pitchFamily="2" charset="2"/>
              <a:buChar char="§"/>
            </a:pPr>
            <a:r>
              <a:rPr lang="de-DE" sz="1000" dirty="0" smtClean="0">
                <a:latin typeface="+mn-lt"/>
              </a:rPr>
              <a:t>  </a:t>
            </a:r>
            <a:r>
              <a:rPr lang="de-DE" sz="1000" dirty="0" err="1" smtClean="0">
                <a:latin typeface="+mn-lt"/>
              </a:rPr>
              <a:t>Energy</a:t>
            </a:r>
            <a:r>
              <a:rPr lang="de-DE" sz="1000" dirty="0" smtClean="0">
                <a:latin typeface="+mn-lt"/>
              </a:rPr>
              <a:t> </a:t>
            </a:r>
            <a:r>
              <a:rPr lang="de-DE" sz="1000" dirty="0" err="1" smtClean="0">
                <a:latin typeface="+mn-lt"/>
              </a:rPr>
              <a:t>Harvesting</a:t>
            </a:r>
            <a:endParaRPr lang="de-DE" sz="1000" dirty="0" smtClean="0">
              <a:latin typeface="+mn-lt"/>
            </a:endParaRPr>
          </a:p>
          <a:p>
            <a:pPr>
              <a:buFont typeface="Wingdings" pitchFamily="2" charset="2"/>
              <a:buChar char="§"/>
            </a:pPr>
            <a:r>
              <a:rPr lang="de-DE" sz="1000" dirty="0" smtClean="0">
                <a:latin typeface="+mn-lt"/>
              </a:rPr>
              <a:t>  Solarenergie</a:t>
            </a:r>
          </a:p>
          <a:p>
            <a:pPr>
              <a:buFont typeface="Wingdings" pitchFamily="2" charset="2"/>
              <a:buChar char="§"/>
            </a:pPr>
            <a:r>
              <a:rPr lang="de-DE" sz="1000" dirty="0" smtClean="0">
                <a:latin typeface="+mn-lt"/>
              </a:rPr>
              <a:t>  Elektromobilität</a:t>
            </a:r>
          </a:p>
          <a:p>
            <a:pPr>
              <a:buFont typeface="Wingdings" pitchFamily="2" charset="2"/>
              <a:buChar char="§"/>
            </a:pPr>
            <a:r>
              <a:rPr lang="de-DE" sz="1000" dirty="0" smtClean="0">
                <a:latin typeface="+mn-lt"/>
              </a:rPr>
              <a:t>  </a:t>
            </a:r>
            <a:r>
              <a:rPr lang="de-DE" sz="1000" dirty="0" err="1" smtClean="0">
                <a:latin typeface="+mn-lt"/>
              </a:rPr>
              <a:t>Tailored</a:t>
            </a:r>
            <a:r>
              <a:rPr lang="de-DE" sz="1000" dirty="0" smtClean="0">
                <a:latin typeface="+mn-lt"/>
              </a:rPr>
              <a:t> Light</a:t>
            </a:r>
          </a:p>
        </p:txBody>
      </p:sp>
      <p:sp>
        <p:nvSpPr>
          <p:cNvPr id="23" name="Ellipse 22"/>
          <p:cNvSpPr/>
          <p:nvPr/>
        </p:nvSpPr>
        <p:spPr bwMode="auto">
          <a:xfrm>
            <a:off x="7500958" y="1571612"/>
            <a:ext cx="1143008" cy="642942"/>
          </a:xfrm>
          <a:prstGeom prst="ellipse">
            <a:avLst/>
          </a:prstGeom>
          <a:solidFill>
            <a:schemeClr val="tx2">
              <a:lumMod val="75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24" name="Textfeld 23"/>
          <p:cNvSpPr txBox="1"/>
          <p:nvPr/>
        </p:nvSpPr>
        <p:spPr>
          <a:xfrm>
            <a:off x="7600658" y="1690675"/>
            <a:ext cx="934871" cy="424732"/>
          </a:xfrm>
          <a:prstGeom prst="rect">
            <a:avLst/>
          </a:prstGeom>
          <a:noFill/>
        </p:spPr>
        <p:txBody>
          <a:bodyPr wrap="none" rtlCol="0">
            <a:spAutoFit/>
          </a:bodyPr>
          <a:lstStyle/>
          <a:p>
            <a:pPr algn="ctr"/>
            <a:r>
              <a:rPr lang="de-DE" sz="1200" smtClean="0">
                <a:solidFill>
                  <a:schemeClr val="bg1"/>
                </a:solidFill>
                <a:latin typeface="+mn-lt"/>
              </a:rPr>
              <a:t>Fraunhofer</a:t>
            </a:r>
          </a:p>
          <a:p>
            <a:pPr algn="ctr"/>
            <a:r>
              <a:rPr lang="de-DE" sz="1200" smtClean="0">
                <a:solidFill>
                  <a:schemeClr val="bg1"/>
                </a:solidFill>
                <a:latin typeface="+mn-lt"/>
              </a:rPr>
              <a:t>(2010)</a:t>
            </a:r>
            <a:endParaRPr lang="de-DE" sz="1200" dirty="0" smtClean="0">
              <a:solidFill>
                <a:schemeClr val="bg1"/>
              </a:solidFill>
              <a:latin typeface="+mn-lt"/>
            </a:endParaRPr>
          </a:p>
        </p:txBody>
      </p:sp>
      <p:sp>
        <p:nvSpPr>
          <p:cNvPr id="25" name="Wolke 24"/>
          <p:cNvSpPr/>
          <p:nvPr/>
        </p:nvSpPr>
        <p:spPr bwMode="auto">
          <a:xfrm>
            <a:off x="4000496" y="4114805"/>
            <a:ext cx="2643206" cy="2071702"/>
          </a:xfrm>
          <a:prstGeom prst="cloud">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26" name="Textfeld 25"/>
          <p:cNvSpPr txBox="1"/>
          <p:nvPr/>
        </p:nvSpPr>
        <p:spPr>
          <a:xfrm>
            <a:off x="4362448" y="4548195"/>
            <a:ext cx="1574470" cy="1338828"/>
          </a:xfrm>
          <a:prstGeom prst="rect">
            <a:avLst/>
          </a:prstGeom>
          <a:noFill/>
        </p:spPr>
        <p:txBody>
          <a:bodyPr wrap="none" rtlCol="0">
            <a:spAutoFit/>
          </a:bodyPr>
          <a:lstStyle/>
          <a:p>
            <a:pPr>
              <a:buFont typeface="Wingdings" pitchFamily="2" charset="2"/>
              <a:buChar char="§"/>
            </a:pPr>
            <a:r>
              <a:rPr lang="de-DE" sz="1000" dirty="0" smtClean="0">
                <a:latin typeface="+mn-lt"/>
              </a:rPr>
              <a:t>  Windows 7</a:t>
            </a:r>
          </a:p>
          <a:p>
            <a:pPr>
              <a:buFont typeface="Wingdings" pitchFamily="2" charset="2"/>
              <a:buChar char="§"/>
            </a:pPr>
            <a:r>
              <a:rPr lang="de-DE" sz="1000" dirty="0" smtClean="0">
                <a:latin typeface="+mn-lt"/>
              </a:rPr>
              <a:t>  </a:t>
            </a:r>
            <a:r>
              <a:rPr lang="de-DE" sz="1000" dirty="0" err="1" smtClean="0">
                <a:latin typeface="+mn-lt"/>
              </a:rPr>
              <a:t>Virtualisierung</a:t>
            </a:r>
            <a:endParaRPr lang="de-DE" sz="1000" dirty="0" smtClean="0">
              <a:latin typeface="+mn-lt"/>
            </a:endParaRPr>
          </a:p>
          <a:p>
            <a:pPr>
              <a:buFont typeface="Wingdings" pitchFamily="2" charset="2"/>
              <a:buChar char="§"/>
            </a:pPr>
            <a:r>
              <a:rPr lang="de-DE" sz="1000" dirty="0" smtClean="0">
                <a:latin typeface="+mn-lt"/>
              </a:rPr>
              <a:t>  </a:t>
            </a:r>
            <a:r>
              <a:rPr lang="de-DE" sz="1000" dirty="0" err="1" smtClean="0">
                <a:latin typeface="+mn-lt"/>
              </a:rPr>
              <a:t>Cloud</a:t>
            </a:r>
            <a:r>
              <a:rPr lang="de-DE" sz="1000" dirty="0" smtClean="0">
                <a:latin typeface="+mn-lt"/>
              </a:rPr>
              <a:t> Computing</a:t>
            </a:r>
          </a:p>
          <a:p>
            <a:pPr>
              <a:buFont typeface="Wingdings" pitchFamily="2" charset="2"/>
              <a:buChar char="§"/>
            </a:pPr>
            <a:r>
              <a:rPr lang="de-DE" sz="1000" dirty="0" smtClean="0">
                <a:latin typeface="+mn-lt"/>
              </a:rPr>
              <a:t>  Enterprise 2.0</a:t>
            </a:r>
          </a:p>
          <a:p>
            <a:pPr>
              <a:buFont typeface="Wingdings" pitchFamily="2" charset="2"/>
              <a:buChar char="§"/>
            </a:pPr>
            <a:r>
              <a:rPr lang="de-DE" sz="1000" dirty="0" smtClean="0">
                <a:latin typeface="+mn-lt"/>
              </a:rPr>
              <a:t>  BPM</a:t>
            </a:r>
          </a:p>
          <a:p>
            <a:pPr>
              <a:buFont typeface="Wingdings" pitchFamily="2" charset="2"/>
              <a:buChar char="§"/>
            </a:pPr>
            <a:r>
              <a:rPr lang="de-DE" sz="1000" dirty="0" smtClean="0">
                <a:latin typeface="+mn-lt"/>
              </a:rPr>
              <a:t>  Identitätsmanagement</a:t>
            </a:r>
          </a:p>
          <a:p>
            <a:pPr>
              <a:buFont typeface="Wingdings" pitchFamily="2" charset="2"/>
              <a:buChar char="§"/>
            </a:pPr>
            <a:r>
              <a:rPr lang="de-DE" sz="1000" dirty="0" smtClean="0">
                <a:latin typeface="+mn-lt"/>
              </a:rPr>
              <a:t>  CRM</a:t>
            </a:r>
          </a:p>
          <a:p>
            <a:pPr>
              <a:buFont typeface="Wingdings" pitchFamily="2" charset="2"/>
              <a:buChar char="§"/>
            </a:pPr>
            <a:r>
              <a:rPr lang="de-DE" sz="1000" dirty="0" smtClean="0">
                <a:latin typeface="+mn-lt"/>
              </a:rPr>
              <a:t>  Websphäre, </a:t>
            </a:r>
            <a:r>
              <a:rPr lang="de-DE" sz="1000" dirty="0" err="1" smtClean="0">
                <a:latin typeface="+mn-lt"/>
              </a:rPr>
              <a:t>SoA</a:t>
            </a:r>
            <a:endParaRPr lang="de-DE" sz="1000" dirty="0" smtClean="0">
              <a:latin typeface="+mn-lt"/>
            </a:endParaRPr>
          </a:p>
          <a:p>
            <a:pPr>
              <a:buFont typeface="Wingdings" pitchFamily="2" charset="2"/>
              <a:buChar char="§"/>
            </a:pPr>
            <a:r>
              <a:rPr lang="de-DE" sz="1000" dirty="0" smtClean="0">
                <a:latin typeface="+mn-lt"/>
              </a:rPr>
              <a:t>  </a:t>
            </a:r>
            <a:r>
              <a:rPr lang="de-DE" sz="1000" dirty="0" err="1" smtClean="0">
                <a:latin typeface="+mn-lt"/>
              </a:rPr>
              <a:t>Konsumerisierung</a:t>
            </a:r>
            <a:endParaRPr lang="de-DE" sz="1000" dirty="0" smtClean="0">
              <a:latin typeface="+mn-lt"/>
            </a:endParaRPr>
          </a:p>
        </p:txBody>
      </p:sp>
      <p:sp>
        <p:nvSpPr>
          <p:cNvPr id="27" name="Ellipse 26"/>
          <p:cNvSpPr/>
          <p:nvPr/>
        </p:nvSpPr>
        <p:spPr bwMode="auto">
          <a:xfrm>
            <a:off x="5572132" y="3857628"/>
            <a:ext cx="1143008" cy="642942"/>
          </a:xfrm>
          <a:prstGeom prst="ellipse">
            <a:avLst/>
          </a:prstGeom>
          <a:solidFill>
            <a:schemeClr val="tx2">
              <a:lumMod val="75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28" name="Textfeld 27"/>
          <p:cNvSpPr txBox="1"/>
          <p:nvPr/>
        </p:nvSpPr>
        <p:spPr>
          <a:xfrm>
            <a:off x="5756790" y="3976691"/>
            <a:ext cx="764953" cy="424732"/>
          </a:xfrm>
          <a:prstGeom prst="rect">
            <a:avLst/>
          </a:prstGeom>
          <a:noFill/>
        </p:spPr>
        <p:txBody>
          <a:bodyPr wrap="none" rtlCol="0">
            <a:spAutoFit/>
          </a:bodyPr>
          <a:lstStyle/>
          <a:p>
            <a:pPr algn="ctr"/>
            <a:r>
              <a:rPr lang="de-DE" sz="1200" smtClean="0">
                <a:solidFill>
                  <a:schemeClr val="bg1"/>
                </a:solidFill>
                <a:latin typeface="+mn-lt"/>
              </a:rPr>
              <a:t>E-Group</a:t>
            </a:r>
          </a:p>
          <a:p>
            <a:pPr algn="ctr"/>
            <a:r>
              <a:rPr lang="de-DE" sz="1200" smtClean="0">
                <a:solidFill>
                  <a:schemeClr val="bg1"/>
                </a:solidFill>
                <a:latin typeface="+mn-lt"/>
              </a:rPr>
              <a:t>(2009)</a:t>
            </a:r>
            <a:endParaRPr lang="de-DE" sz="1200" dirty="0" smtClean="0">
              <a:solidFill>
                <a:schemeClr val="bg1"/>
              </a:solidFill>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62466" name="think-cell Slide" r:id="rId62" imgW="0" imgH="0" progId="TCLayout.ActiveDocument.1">
              <p:embed/>
            </p:oleObj>
          </a:graphicData>
        </a:graphic>
      </p:graphicFrame>
      <p:sp>
        <p:nvSpPr>
          <p:cNvPr id="31" name="Rechteck 30" hidden="1"/>
          <p:cNvSpPr/>
          <p:nvPr>
            <p:custDataLst>
              <p:tags r:id="rId2"/>
            </p:custDataLst>
          </p:nvPr>
        </p:nvSpPr>
        <p:spPr bwMode="auto">
          <a:xfrm>
            <a:off x="0" y="0"/>
            <a:ext cx="158750" cy="158750"/>
          </a:xfrm>
          <a:prstGeom prst="rect">
            <a:avLst/>
          </a:prstGeom>
          <a:solidFill>
            <a:schemeClr val="bg1"/>
          </a:solidFill>
          <a:ln w="9525" cap="flat" cmpd="sng" algn="ctr">
            <a:solidFill>
              <a:schemeClr val="accent3"/>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a:lnSpc>
                <a:spcPct val="100000"/>
              </a:lnSpc>
            </a:pPr>
            <a:endParaRPr kumimoji="0" lang="en-US" sz="1200" u="none" strike="noStrike" cap="none" normalizeH="0" dirty="0" err="1" smtClean="0">
              <a:ln>
                <a:noFill/>
              </a:ln>
              <a:solidFill>
                <a:schemeClr val="tx1"/>
              </a:solidFill>
              <a:effectLst/>
              <a:latin typeface="Arial"/>
              <a:cs typeface="Arial"/>
              <a:sym typeface="Arial"/>
            </a:endParaRPr>
          </a:p>
        </p:txBody>
      </p:sp>
      <p:sp>
        <p:nvSpPr>
          <p:cNvPr id="83" name="Text Placeholder 82"/>
          <p:cNvSpPr>
            <a:spLocks noGrp="1"/>
          </p:cNvSpPr>
          <p:nvPr>
            <p:ph type="body" sz="quarter" idx="10"/>
            <p:custDataLst>
              <p:tags r:id="rId3"/>
            </p:custDataLst>
          </p:nvPr>
        </p:nvSpPr>
        <p:spPr bwMode="gray"/>
        <p:txBody>
          <a:bodyPr/>
          <a:lstStyle/>
          <a:p>
            <a:pPr lvl="0"/>
            <a:r>
              <a:rPr lang="de-DE" dirty="0" smtClean="0"/>
              <a:t>2. Status Quo</a:t>
            </a:r>
          </a:p>
        </p:txBody>
      </p:sp>
      <p:sp>
        <p:nvSpPr>
          <p:cNvPr id="82" name="Title 81"/>
          <p:cNvSpPr>
            <a:spLocks noGrp="1"/>
          </p:cNvSpPr>
          <p:nvPr>
            <p:ph type="title"/>
            <p:custDataLst>
              <p:tags r:id="rId4"/>
            </p:custDataLst>
          </p:nvPr>
        </p:nvSpPr>
        <p:spPr bwMode="gray"/>
        <p:txBody>
          <a:bodyPr/>
          <a:lstStyle/>
          <a:p>
            <a:r>
              <a:rPr lang="de-DE" dirty="0" smtClean="0"/>
              <a:t>Beispiele aus Technologieinitiativen zeigen Schwerpunkte in einigen (klassischen) Bereichen. Jede Quelle hat ihre eigene Nomenklatur, Ergebnisse sind kleinteilig.</a:t>
            </a:r>
            <a:endParaRPr lang="de-DE" dirty="0"/>
          </a:p>
        </p:txBody>
      </p:sp>
      <p:sp>
        <p:nvSpPr>
          <p:cNvPr id="10" name="Date Placeholder 3"/>
          <p:cNvSpPr>
            <a:spLocks noGrp="1"/>
          </p:cNvSpPr>
          <p:nvPr>
            <p:ph type="dt" sz="half" idx="13"/>
            <p:custDataLst>
              <p:tags r:id="rId5"/>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6"/>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7"/>
            </p:custDataLst>
          </p:nvPr>
        </p:nvSpPr>
        <p:spPr bwMode="gray"/>
        <p:txBody>
          <a:bodyPr/>
          <a:lstStyle/>
          <a:p>
            <a:pPr algn="ctr"/>
            <a:r>
              <a:rPr lang="de-DE" smtClean="0"/>
              <a:t>– </a:t>
            </a:r>
            <a:fld id="{0BE42143-7310-4A8F-A2D9-68016CEE3D5A}" type="slidenum">
              <a:rPr lang="de-DE" smtClean="0"/>
              <a:pPr algn="ctr"/>
              <a:t>5</a:t>
            </a:fld>
            <a:r>
              <a:rPr lang="de-DE" smtClean="0"/>
              <a:t> –</a:t>
            </a:r>
            <a:endParaRPr lang="de-DE" dirty="0"/>
          </a:p>
        </p:txBody>
      </p:sp>
      <p:sp>
        <p:nvSpPr>
          <p:cNvPr id="12" name="Rectangle 4"/>
          <p:cNvSpPr>
            <a:spLocks noChangeArrowheads="1"/>
          </p:cNvSpPr>
          <p:nvPr>
            <p:custDataLst>
              <p:tags r:id="rId8"/>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graphicFrame>
        <p:nvGraphicFramePr>
          <p:cNvPr id="29" name="Objekt 28"/>
          <p:cNvGraphicFramePr>
            <a:graphicFrameLocks noChangeAspect="1"/>
          </p:cNvGraphicFramePr>
          <p:nvPr/>
        </p:nvGraphicFramePr>
        <p:xfrm>
          <a:off x="3411537" y="1527175"/>
          <a:ext cx="3114624" cy="4381555"/>
        </p:xfrm>
        <a:graphic>
          <a:graphicData uri="http://schemas.openxmlformats.org/presentationml/2006/ole">
            <p:oleObj spid="_x0000_s62467" name="Diagramm" r:id="rId63" imgW="3114624" imgH="4381500" progId="MSGraph.Chart.8">
              <p:embed followColorScheme="full"/>
            </p:oleObj>
          </a:graphicData>
        </a:graphic>
      </p:graphicFrame>
      <p:sp>
        <p:nvSpPr>
          <p:cNvPr id="33" name="Text Placeholder 82"/>
          <p:cNvSpPr>
            <a:spLocks noGrp="1"/>
          </p:cNvSpPr>
          <p:nvPr>
            <p:custDataLst>
              <p:tags r:id="rId9"/>
            </p:custDataLst>
          </p:nvPr>
        </p:nvSpPr>
        <p:spPr bwMode="auto">
          <a:xfrm>
            <a:off x="2549525" y="2008187"/>
            <a:ext cx="91281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BBCCBB6D-61C9-46EF-8885-F18053AE582D}" type="datetime'Ba''''uw''''''''i''''''''''r''''t''''''sch''''aft'''''''''''">
              <a:rPr lang="en-US" sz="1200" b="0" smtClean="0"/>
              <a:pPr/>
              <a:t>Bauwirtschaft</a:t>
            </a:fld>
            <a:endParaRPr lang="de-DE" sz="1200" b="0" dirty="0" smtClean="0">
              <a:latin typeface="Arial"/>
              <a:cs typeface="Arial"/>
              <a:sym typeface="Arial"/>
            </a:endParaRPr>
          </a:p>
        </p:txBody>
      </p:sp>
      <p:sp>
        <p:nvSpPr>
          <p:cNvPr id="84" name="Text Placeholder 82"/>
          <p:cNvSpPr>
            <a:spLocks noGrp="1"/>
          </p:cNvSpPr>
          <p:nvPr>
            <p:custDataLst>
              <p:tags r:id="rId10"/>
            </p:custDataLst>
          </p:nvPr>
        </p:nvSpPr>
        <p:spPr bwMode="auto">
          <a:xfrm>
            <a:off x="2214562" y="1627187"/>
            <a:ext cx="12477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331398D2-27D4-4658-B40C-5E5FD650C73B}" type="datetime'''A''utom''ob''''''i''''li''nd''''''''u''strie'''''''">
              <a:rPr lang="en-US" sz="1200" b="0" smtClean="0"/>
              <a:pPr/>
              <a:t>Automobilindustrie</a:t>
            </a:fld>
            <a:endParaRPr lang="de-DE" sz="1200" b="0" dirty="0" smtClean="0">
              <a:latin typeface="Arial"/>
              <a:cs typeface="Arial"/>
              <a:sym typeface="Arial"/>
            </a:endParaRPr>
          </a:p>
        </p:txBody>
      </p:sp>
      <p:sp>
        <p:nvSpPr>
          <p:cNvPr id="42" name="Text Placeholder 82"/>
          <p:cNvSpPr>
            <a:spLocks noGrp="1"/>
          </p:cNvSpPr>
          <p:nvPr>
            <p:custDataLst>
              <p:tags r:id="rId11"/>
            </p:custDataLst>
          </p:nvPr>
        </p:nvSpPr>
        <p:spPr bwMode="auto">
          <a:xfrm>
            <a:off x="2940050" y="2579687"/>
            <a:ext cx="5222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FA5C68AE-5CEE-4E0D-9F00-4747D17A51D0}" type="datetime'''''''''''''''C''''''''h''em''''''i''''e'''''''''''''''''''''">
              <a:rPr lang="en-US" sz="1200" b="0" smtClean="0"/>
              <a:pPr/>
              <a:t>Chemie</a:t>
            </a:fld>
            <a:endParaRPr lang="de-DE" sz="1200" b="0" dirty="0" smtClean="0">
              <a:latin typeface="Arial"/>
              <a:cs typeface="Arial"/>
              <a:sym typeface="Arial"/>
            </a:endParaRPr>
          </a:p>
        </p:txBody>
      </p:sp>
      <p:sp>
        <p:nvSpPr>
          <p:cNvPr id="36" name="Text Placeholder 82"/>
          <p:cNvSpPr>
            <a:spLocks noGrp="1"/>
          </p:cNvSpPr>
          <p:nvPr>
            <p:custDataLst>
              <p:tags r:id="rId12"/>
            </p:custDataLst>
          </p:nvPr>
        </p:nvSpPr>
        <p:spPr bwMode="auto">
          <a:xfrm>
            <a:off x="3903662" y="18176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A7C1C23-C87F-4F4F-9276-1AA68BF5C93A}" type="datetime'''''''''35''''''1'''''''''''''">
              <a:rPr lang="en-US" sz="1200" b="0" smtClean="0"/>
              <a:pPr/>
              <a:t>351</a:t>
            </a:fld>
            <a:endParaRPr lang="de-DE" sz="1200" b="0" dirty="0" smtClean="0">
              <a:latin typeface="Arial"/>
              <a:cs typeface="Arial"/>
              <a:sym typeface="Arial"/>
            </a:endParaRPr>
          </a:p>
        </p:txBody>
      </p:sp>
      <p:sp>
        <p:nvSpPr>
          <p:cNvPr id="32" name="Text Placeholder 82"/>
          <p:cNvSpPr>
            <a:spLocks noGrp="1"/>
          </p:cNvSpPr>
          <p:nvPr>
            <p:custDataLst>
              <p:tags r:id="rId13"/>
            </p:custDataLst>
          </p:nvPr>
        </p:nvSpPr>
        <p:spPr bwMode="auto">
          <a:xfrm>
            <a:off x="2627312" y="1817687"/>
            <a:ext cx="83502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32178253-0977-4041-9EF1-9DFCD2C27EF4}" type="datetime'B''''''''''''a''h''''''nt''e''''c''''h''''n''''ik'''''''''">
              <a:rPr lang="en-US" sz="1200" b="0" smtClean="0"/>
              <a:pPr/>
              <a:t>Bahntechnik</a:t>
            </a:fld>
            <a:endParaRPr lang="de-DE" sz="1200" b="0" dirty="0" smtClean="0">
              <a:latin typeface="Arial"/>
              <a:cs typeface="Arial"/>
              <a:sym typeface="Arial"/>
            </a:endParaRPr>
          </a:p>
        </p:txBody>
      </p:sp>
      <p:sp>
        <p:nvSpPr>
          <p:cNvPr id="38" name="Text Placeholder 82"/>
          <p:cNvSpPr>
            <a:spLocks noGrp="1"/>
          </p:cNvSpPr>
          <p:nvPr>
            <p:custDataLst>
              <p:tags r:id="rId14"/>
            </p:custDataLst>
          </p:nvPr>
        </p:nvSpPr>
        <p:spPr bwMode="auto">
          <a:xfrm>
            <a:off x="4703762" y="2008187"/>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D23104EE-B53E-4536-9D47-B9CC6C4E06B7}" type="datetime'''''1''''''''.''''''''''''2''''''3''''''''''''''''''9'''''">
              <a:rPr lang="en-US" sz="1200" b="0" smtClean="0"/>
              <a:pPr/>
              <a:t>1.239</a:t>
            </a:fld>
            <a:endParaRPr lang="de-DE" sz="1200" b="0" dirty="0" smtClean="0">
              <a:latin typeface="Arial"/>
              <a:cs typeface="Arial"/>
              <a:sym typeface="Arial"/>
            </a:endParaRPr>
          </a:p>
        </p:txBody>
      </p:sp>
      <p:sp>
        <p:nvSpPr>
          <p:cNvPr id="40" name="Text Placeholder 82"/>
          <p:cNvSpPr>
            <a:spLocks noGrp="1"/>
          </p:cNvSpPr>
          <p:nvPr>
            <p:custDataLst>
              <p:tags r:id="rId15"/>
            </p:custDataLst>
          </p:nvPr>
        </p:nvSpPr>
        <p:spPr bwMode="auto">
          <a:xfrm>
            <a:off x="2468562" y="2198687"/>
            <a:ext cx="9937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51A870B5-5C91-4095-87E1-87E05AC130B0}" type="datetime'Bi''''ot''''''''ech''''n''ol''''''''''o''g''''''ie'">
              <a:rPr lang="en-US" sz="1200" b="0" smtClean="0"/>
              <a:pPr/>
              <a:t>Biotechnologie</a:t>
            </a:fld>
            <a:endParaRPr lang="de-DE" sz="1200" b="0" dirty="0" smtClean="0">
              <a:latin typeface="Arial"/>
              <a:cs typeface="Arial"/>
              <a:sym typeface="Arial"/>
            </a:endParaRPr>
          </a:p>
        </p:txBody>
      </p:sp>
      <p:sp>
        <p:nvSpPr>
          <p:cNvPr id="43" name="Text Placeholder 82"/>
          <p:cNvSpPr>
            <a:spLocks noGrp="1"/>
          </p:cNvSpPr>
          <p:nvPr>
            <p:custDataLst>
              <p:tags r:id="rId16"/>
            </p:custDataLst>
          </p:nvPr>
        </p:nvSpPr>
        <p:spPr bwMode="auto">
          <a:xfrm>
            <a:off x="1798637" y="2770187"/>
            <a:ext cx="16637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E0A81F5D-B24D-40FE-A09E-4139BAA73B5C}" type="datetime'Ele''''''k''trot''e''''chni''k/Ele''''''k''tro''n''''i''k'''">
              <a:rPr lang="en-US" sz="1200" b="0" smtClean="0"/>
              <a:pPr/>
              <a:t>Elektrotechnik/Elektronik</a:t>
            </a:fld>
            <a:endParaRPr lang="de-DE" sz="1200" b="0" dirty="0" smtClean="0">
              <a:latin typeface="Arial"/>
              <a:cs typeface="Arial"/>
              <a:sym typeface="Arial"/>
            </a:endParaRPr>
          </a:p>
        </p:txBody>
      </p:sp>
      <p:sp>
        <p:nvSpPr>
          <p:cNvPr id="86" name="Text Placeholder 82"/>
          <p:cNvSpPr>
            <a:spLocks noGrp="1"/>
          </p:cNvSpPr>
          <p:nvPr>
            <p:custDataLst>
              <p:tags r:id="rId17"/>
            </p:custDataLst>
          </p:nvPr>
        </p:nvSpPr>
        <p:spPr bwMode="auto">
          <a:xfrm>
            <a:off x="5256212" y="1627187"/>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62CC777F-2D5F-4590-A178-DA3259329747}" type="datetime'''''''''1''''''''''.8''''''''''5''2'''">
              <a:rPr lang="en-US" sz="1200" b="0" smtClean="0"/>
              <a:pPr/>
              <a:t>1.852</a:t>
            </a:fld>
            <a:endParaRPr lang="de-DE" sz="1200" b="0" dirty="0" smtClean="0">
              <a:latin typeface="Arial"/>
              <a:cs typeface="Arial"/>
              <a:sym typeface="Arial"/>
            </a:endParaRPr>
          </a:p>
        </p:txBody>
      </p:sp>
      <p:sp>
        <p:nvSpPr>
          <p:cNvPr id="41" name="Text Placeholder 82"/>
          <p:cNvSpPr>
            <a:spLocks noGrp="1"/>
          </p:cNvSpPr>
          <p:nvPr>
            <p:custDataLst>
              <p:tags r:id="rId18"/>
            </p:custDataLst>
          </p:nvPr>
        </p:nvSpPr>
        <p:spPr bwMode="auto">
          <a:xfrm>
            <a:off x="2746375" y="2389187"/>
            <a:ext cx="7159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632EAC59-5DE7-4227-A39A-6A0056220064}" type="datetime'Ca''''''''''''l''''''''''l''Ce''''''''n''''''''ter'''''''">
              <a:rPr lang="en-US" sz="1200" b="0" smtClean="0"/>
              <a:pPr/>
              <a:t>CallCenter</a:t>
            </a:fld>
            <a:endParaRPr lang="de-DE" sz="1200" b="0" dirty="0" smtClean="0">
              <a:latin typeface="Arial"/>
              <a:cs typeface="Arial"/>
              <a:sym typeface="Arial"/>
            </a:endParaRPr>
          </a:p>
        </p:txBody>
      </p:sp>
      <p:sp>
        <p:nvSpPr>
          <p:cNvPr id="57" name="Text Placeholder 82"/>
          <p:cNvSpPr>
            <a:spLocks noGrp="1"/>
          </p:cNvSpPr>
          <p:nvPr>
            <p:custDataLst>
              <p:tags r:id="rId19"/>
            </p:custDataLst>
          </p:nvPr>
        </p:nvSpPr>
        <p:spPr bwMode="auto">
          <a:xfrm>
            <a:off x="2328862" y="5237162"/>
            <a:ext cx="11334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9EEA92DB-1B83-4AFB-8ABA-47D5EDE83BAE}" type="datetime'''''N''e''u''e'''''''' W''e''''rk''s''''t''''''''offe'''''''''">
              <a:rPr lang="en-US" sz="1200" b="0" smtClean="0"/>
              <a:pPr/>
              <a:t>Neue Werkstoffe</a:t>
            </a:fld>
            <a:endParaRPr lang="de-DE" sz="1200" b="0" dirty="0" smtClean="0">
              <a:latin typeface="Arial"/>
              <a:cs typeface="Arial"/>
              <a:sym typeface="Arial"/>
            </a:endParaRPr>
          </a:p>
        </p:txBody>
      </p:sp>
      <p:sp>
        <p:nvSpPr>
          <p:cNvPr id="58" name="Text Placeholder 82"/>
          <p:cNvSpPr>
            <a:spLocks noGrp="1"/>
          </p:cNvSpPr>
          <p:nvPr>
            <p:custDataLst>
              <p:tags r:id="rId20"/>
            </p:custDataLst>
          </p:nvPr>
        </p:nvSpPr>
        <p:spPr bwMode="auto">
          <a:xfrm>
            <a:off x="2871787" y="5427662"/>
            <a:ext cx="59055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0C580F58-2EA3-4636-BA9E-E714F567C7CD}" type="datetime'''''''Ph''o''''''ton''''''''''''''ik'''''">
              <a:rPr lang="en-US" sz="1200" b="0" smtClean="0"/>
              <a:pPr/>
              <a:t>Photonik</a:t>
            </a:fld>
            <a:endParaRPr lang="de-DE" sz="1200" b="0" dirty="0" smtClean="0">
              <a:latin typeface="Arial"/>
              <a:cs typeface="Arial"/>
              <a:sym typeface="Arial"/>
            </a:endParaRPr>
          </a:p>
        </p:txBody>
      </p:sp>
      <p:sp>
        <p:nvSpPr>
          <p:cNvPr id="59" name="Text Placeholder 82"/>
          <p:cNvSpPr>
            <a:spLocks noGrp="1"/>
          </p:cNvSpPr>
          <p:nvPr>
            <p:custDataLst>
              <p:tags r:id="rId21"/>
            </p:custDataLst>
          </p:nvPr>
        </p:nvSpPr>
        <p:spPr bwMode="auto">
          <a:xfrm>
            <a:off x="2181225" y="5618162"/>
            <a:ext cx="128111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8341B943-312B-4DC9-8951-E4DCDECBCADB}" type="datetime'Um''''''''''''w''''e''''lttechno''''''''lo''g''''''''''''i''e'">
              <a:rPr lang="en-US" sz="1200" b="0" smtClean="0"/>
              <a:pPr/>
              <a:t>Umwelttechnologie</a:t>
            </a:fld>
            <a:endParaRPr lang="de-DE" sz="1200" b="0" dirty="0" smtClean="0">
              <a:latin typeface="Arial"/>
              <a:cs typeface="Arial"/>
              <a:sym typeface="Arial"/>
            </a:endParaRPr>
          </a:p>
        </p:txBody>
      </p:sp>
      <p:sp>
        <p:nvSpPr>
          <p:cNvPr id="60" name="Text Placeholder 82"/>
          <p:cNvSpPr>
            <a:spLocks noGrp="1"/>
          </p:cNvSpPr>
          <p:nvPr>
            <p:custDataLst>
              <p:tags r:id="rId22"/>
            </p:custDataLst>
          </p:nvPr>
        </p:nvSpPr>
        <p:spPr bwMode="auto">
          <a:xfrm>
            <a:off x="3998912" y="21986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AC8C3C7-E9CA-44C6-9126-BB82D42A68D5}" type="datetime'''''''''''''''''''''''''''''''''''''4''''5''''9'''">
              <a:rPr lang="en-US" sz="1200" b="0" smtClean="0"/>
              <a:pPr/>
              <a:t>459</a:t>
            </a:fld>
            <a:endParaRPr lang="de-DE" sz="1200" b="0" dirty="0" smtClean="0">
              <a:latin typeface="Arial"/>
              <a:cs typeface="Arial"/>
              <a:sym typeface="Arial"/>
            </a:endParaRPr>
          </a:p>
        </p:txBody>
      </p:sp>
      <p:sp>
        <p:nvSpPr>
          <p:cNvPr id="61" name="Text Placeholder 82"/>
          <p:cNvSpPr>
            <a:spLocks noGrp="1"/>
          </p:cNvSpPr>
          <p:nvPr>
            <p:custDataLst>
              <p:tags r:id="rId23"/>
            </p:custDataLst>
          </p:nvPr>
        </p:nvSpPr>
        <p:spPr bwMode="auto">
          <a:xfrm>
            <a:off x="3713162" y="23891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544BC10B-45E9-43BA-BAAD-2E6827C7BC2A}" type="datetime'''''''''''''''''1''''''3''''''5'''''">
              <a:rPr lang="en-US" sz="1200" b="0" smtClean="0"/>
              <a:pPr/>
              <a:t>135</a:t>
            </a:fld>
            <a:endParaRPr lang="de-DE" sz="1200" b="0" dirty="0" smtClean="0">
              <a:latin typeface="Arial"/>
              <a:cs typeface="Arial"/>
              <a:sym typeface="Arial"/>
            </a:endParaRPr>
          </a:p>
        </p:txBody>
      </p:sp>
      <p:sp>
        <p:nvSpPr>
          <p:cNvPr id="44" name="Text Placeholder 82"/>
          <p:cNvSpPr>
            <a:spLocks noGrp="1"/>
          </p:cNvSpPr>
          <p:nvPr>
            <p:custDataLst>
              <p:tags r:id="rId24"/>
            </p:custDataLst>
          </p:nvPr>
        </p:nvSpPr>
        <p:spPr bwMode="auto">
          <a:xfrm>
            <a:off x="2459037" y="2960687"/>
            <a:ext cx="10033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1B0C8B95-10AC-4123-AFCF-80C59E002762}" type="datetime'''E''''n''''''erg''''''''i''''et''''e''c''''''''''''h''nik'">
              <a:rPr lang="en-US" sz="1200" b="0" smtClean="0"/>
              <a:pPr/>
              <a:t>Energietechnik</a:t>
            </a:fld>
            <a:endParaRPr lang="de-DE" sz="1200" b="0" dirty="0" smtClean="0">
              <a:latin typeface="Arial"/>
              <a:cs typeface="Arial"/>
              <a:sym typeface="Arial"/>
            </a:endParaRPr>
          </a:p>
        </p:txBody>
      </p:sp>
      <p:sp>
        <p:nvSpPr>
          <p:cNvPr id="45" name="Text Placeholder 82"/>
          <p:cNvSpPr>
            <a:spLocks noGrp="1"/>
          </p:cNvSpPr>
          <p:nvPr>
            <p:custDataLst>
              <p:tags r:id="rId25"/>
            </p:custDataLst>
          </p:nvPr>
        </p:nvSpPr>
        <p:spPr bwMode="auto">
          <a:xfrm>
            <a:off x="2035175" y="3151187"/>
            <a:ext cx="14271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13560DEB-FACA-46A5-AA95-EB57EE8DD06A}" type="datetime'''''Ernähr''''ung''''''sw''i''''r''''t''s''ch''''aft'">
              <a:rPr lang="en-US" sz="1200" b="0" smtClean="0"/>
              <a:pPr/>
              <a:t>Ernährungswirtschaft</a:t>
            </a:fld>
            <a:endParaRPr lang="de-DE" sz="1200" b="0" dirty="0" smtClean="0">
              <a:latin typeface="Arial"/>
              <a:cs typeface="Arial"/>
              <a:sym typeface="Arial"/>
            </a:endParaRPr>
          </a:p>
        </p:txBody>
      </p:sp>
      <p:sp>
        <p:nvSpPr>
          <p:cNvPr id="46" name="Text Placeholder 82"/>
          <p:cNvSpPr>
            <a:spLocks noGrp="1"/>
          </p:cNvSpPr>
          <p:nvPr>
            <p:custDataLst>
              <p:tags r:id="rId26"/>
            </p:custDataLst>
          </p:nvPr>
        </p:nvSpPr>
        <p:spPr bwMode="auto">
          <a:xfrm>
            <a:off x="1911350" y="3341687"/>
            <a:ext cx="15509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28D5DD23-53C7-4A5A-B611-BFB42329B05B}" type="datetime'Fi''n''an''''z''''''''die''ns''''''''''''tle''i''stun''ge''n'">
              <a:rPr lang="en-US" sz="1200" b="0" smtClean="0"/>
              <a:pPr/>
              <a:t>Finanzdienstleistungen</a:t>
            </a:fld>
            <a:endParaRPr lang="de-DE" sz="1200" b="0" dirty="0" smtClean="0">
              <a:latin typeface="Arial"/>
              <a:cs typeface="Arial"/>
              <a:sym typeface="Arial"/>
            </a:endParaRPr>
          </a:p>
        </p:txBody>
      </p:sp>
      <p:sp>
        <p:nvSpPr>
          <p:cNvPr id="47" name="Text Placeholder 82"/>
          <p:cNvSpPr>
            <a:spLocks noGrp="1"/>
          </p:cNvSpPr>
          <p:nvPr>
            <p:custDataLst>
              <p:tags r:id="rId27"/>
            </p:custDataLst>
          </p:nvPr>
        </p:nvSpPr>
        <p:spPr bwMode="auto">
          <a:xfrm>
            <a:off x="1779587" y="3532187"/>
            <a:ext cx="168275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8A112217-3A64-420E-ADA1-A0BF47AAE987}" type="datetime'''F''or''s''''t''''''''''- und ''''Hol''''z''wirts''chaft'''''">
              <a:rPr lang="en-US" sz="1200" b="0" smtClean="0"/>
              <a:pPr/>
              <a:t>Forst- und Holzwirtschaft</a:t>
            </a:fld>
            <a:endParaRPr lang="de-DE" sz="1200" b="0" dirty="0" smtClean="0">
              <a:latin typeface="Arial"/>
              <a:cs typeface="Arial"/>
              <a:sym typeface="Arial"/>
            </a:endParaRPr>
          </a:p>
        </p:txBody>
      </p:sp>
      <p:sp>
        <p:nvSpPr>
          <p:cNvPr id="48" name="Text Placeholder 82"/>
          <p:cNvSpPr>
            <a:spLocks noGrp="1"/>
          </p:cNvSpPr>
          <p:nvPr>
            <p:custDataLst>
              <p:tags r:id="rId28"/>
            </p:custDataLst>
          </p:nvPr>
        </p:nvSpPr>
        <p:spPr bwMode="auto">
          <a:xfrm>
            <a:off x="3216275" y="3717925"/>
            <a:ext cx="2460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067B4E0E-4612-4655-B4E6-35B3DD8544EA}" type="datetime'''''''I''''''''''C''''''''''''''T'">
              <a:rPr lang="en-US" sz="1200" b="0" smtClean="0"/>
              <a:pPr/>
              <a:t>ICT</a:t>
            </a:fld>
            <a:endParaRPr lang="de-DE" sz="1200" b="0" dirty="0" smtClean="0">
              <a:latin typeface="Arial"/>
              <a:cs typeface="Arial"/>
              <a:sym typeface="Arial"/>
            </a:endParaRPr>
          </a:p>
        </p:txBody>
      </p:sp>
      <p:sp>
        <p:nvSpPr>
          <p:cNvPr id="49" name="Text Placeholder 82"/>
          <p:cNvSpPr>
            <a:spLocks noGrp="1"/>
          </p:cNvSpPr>
          <p:nvPr>
            <p:custDataLst>
              <p:tags r:id="rId29"/>
            </p:custDataLst>
          </p:nvPr>
        </p:nvSpPr>
        <p:spPr bwMode="auto">
          <a:xfrm>
            <a:off x="2947987" y="3903662"/>
            <a:ext cx="51435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74948EAE-D818-4B20-9CA9-2E3B1B512424}" type="datetime'''''''''''''''''''L''ogis''''''t''''''''''''''''''''''ik'''''">
              <a:rPr lang="en-US" sz="1200" b="0" smtClean="0"/>
              <a:pPr/>
              <a:t>Logistik</a:t>
            </a:fld>
            <a:endParaRPr lang="de-DE" sz="1200" b="0" dirty="0" smtClean="0">
              <a:latin typeface="Arial"/>
              <a:cs typeface="Arial"/>
              <a:sym typeface="Arial"/>
            </a:endParaRPr>
          </a:p>
        </p:txBody>
      </p:sp>
      <p:sp>
        <p:nvSpPr>
          <p:cNvPr id="50" name="Text Placeholder 82"/>
          <p:cNvSpPr>
            <a:spLocks noGrp="1"/>
          </p:cNvSpPr>
          <p:nvPr>
            <p:custDataLst>
              <p:tags r:id="rId30"/>
            </p:custDataLst>
          </p:nvPr>
        </p:nvSpPr>
        <p:spPr bwMode="auto">
          <a:xfrm>
            <a:off x="692150" y="4094162"/>
            <a:ext cx="27701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6AB00115-0987-4BA6-89B1-B7D3C04F06AE}" type="datetime'L''u''ft&amp;Ra''um''fa''h''rti''ndustrie&amp;Sat''. Navig''at''''ion'">
              <a:rPr lang="en-US" sz="1200" b="0" smtClean="0"/>
              <a:pPr/>
              <a:t>Luft&amp;Raumfahrtindustrie&amp;Sat. Navigation</a:t>
            </a:fld>
            <a:endParaRPr lang="de-DE" sz="1200" b="0" dirty="0" smtClean="0">
              <a:latin typeface="Arial"/>
              <a:cs typeface="Arial"/>
              <a:sym typeface="Arial"/>
            </a:endParaRPr>
          </a:p>
        </p:txBody>
      </p:sp>
      <p:sp>
        <p:nvSpPr>
          <p:cNvPr id="51" name="Text Placeholder 82"/>
          <p:cNvSpPr>
            <a:spLocks noGrp="1"/>
          </p:cNvSpPr>
          <p:nvPr>
            <p:custDataLst>
              <p:tags r:id="rId31"/>
            </p:custDataLst>
          </p:nvPr>
        </p:nvSpPr>
        <p:spPr bwMode="auto">
          <a:xfrm>
            <a:off x="2476500" y="4284662"/>
            <a:ext cx="98583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07DD2309-5E25-48CC-AB4C-F42923504053}" type="datetime'''''M''''''''as''''''''c''hi''ne''n''''''''''b''au'''''">
              <a:rPr lang="en-US" sz="1200" b="0" smtClean="0"/>
              <a:pPr/>
              <a:t>Maschinenbau</a:t>
            </a:fld>
            <a:endParaRPr lang="de-DE" sz="1200" b="0" dirty="0" smtClean="0">
              <a:latin typeface="Arial"/>
              <a:cs typeface="Arial"/>
              <a:sym typeface="Arial"/>
            </a:endParaRPr>
          </a:p>
        </p:txBody>
      </p:sp>
      <p:sp>
        <p:nvSpPr>
          <p:cNvPr id="52" name="Text Placeholder 82"/>
          <p:cNvSpPr>
            <a:spLocks noGrp="1"/>
          </p:cNvSpPr>
          <p:nvPr>
            <p:custDataLst>
              <p:tags r:id="rId32"/>
            </p:custDataLst>
          </p:nvPr>
        </p:nvSpPr>
        <p:spPr bwMode="auto">
          <a:xfrm>
            <a:off x="2635250" y="4475162"/>
            <a:ext cx="8270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2376D256-02C7-441E-87C3-24B64DF6508E}" type="datetime'Me''''''ch''at''''''r''''''oni''''''''''''''''''''''k'''''''''">
              <a:rPr lang="en-US" sz="1200" b="0" smtClean="0"/>
              <a:pPr/>
              <a:t>Mechatronik</a:t>
            </a:fld>
            <a:endParaRPr lang="de-DE" sz="1200" b="0" dirty="0" smtClean="0">
              <a:latin typeface="Arial"/>
              <a:cs typeface="Arial"/>
              <a:sym typeface="Arial"/>
            </a:endParaRPr>
          </a:p>
        </p:txBody>
      </p:sp>
      <p:sp>
        <p:nvSpPr>
          <p:cNvPr id="54" name="Text Placeholder 82"/>
          <p:cNvSpPr>
            <a:spLocks noGrp="1"/>
          </p:cNvSpPr>
          <p:nvPr>
            <p:custDataLst>
              <p:tags r:id="rId33"/>
            </p:custDataLst>
          </p:nvPr>
        </p:nvSpPr>
        <p:spPr bwMode="auto">
          <a:xfrm>
            <a:off x="2965450" y="4665662"/>
            <a:ext cx="4968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1E5C4601-63D0-48D9-A76A-6597F73C32A5}" type="datetime'''M''''''''e''''''''d''''''''''''''''''''i''''''''''''''en'">
              <a:rPr lang="en-US" sz="1200" b="0" smtClean="0"/>
              <a:pPr/>
              <a:t>Medien</a:t>
            </a:fld>
            <a:endParaRPr lang="de-DE" sz="1200" b="0" dirty="0" smtClean="0">
              <a:latin typeface="Arial"/>
              <a:cs typeface="Arial"/>
              <a:sym typeface="Arial"/>
            </a:endParaRPr>
          </a:p>
        </p:txBody>
      </p:sp>
      <p:sp>
        <p:nvSpPr>
          <p:cNvPr id="55" name="Text Placeholder 82"/>
          <p:cNvSpPr>
            <a:spLocks noGrp="1"/>
          </p:cNvSpPr>
          <p:nvPr>
            <p:custDataLst>
              <p:tags r:id="rId34"/>
            </p:custDataLst>
          </p:nvPr>
        </p:nvSpPr>
        <p:spPr bwMode="auto">
          <a:xfrm>
            <a:off x="2459037" y="4856162"/>
            <a:ext cx="10033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CD460C2C-81BA-4256-9683-D353833D639E}" type="datetime'''M''e''di''''''z''''''''''''i''''''nt''''e''c''h''ni''k'''''">
              <a:rPr lang="en-US" sz="1200" b="0" smtClean="0"/>
              <a:pPr/>
              <a:t>Medizintechnik</a:t>
            </a:fld>
            <a:endParaRPr lang="de-DE" sz="1200" b="0" dirty="0" smtClean="0">
              <a:latin typeface="Arial"/>
              <a:cs typeface="Arial"/>
              <a:sym typeface="Arial"/>
            </a:endParaRPr>
          </a:p>
        </p:txBody>
      </p:sp>
      <p:sp>
        <p:nvSpPr>
          <p:cNvPr id="56" name="Text Placeholder 82"/>
          <p:cNvSpPr>
            <a:spLocks noGrp="1"/>
          </p:cNvSpPr>
          <p:nvPr>
            <p:custDataLst>
              <p:tags r:id="rId35"/>
            </p:custDataLst>
          </p:nvPr>
        </p:nvSpPr>
        <p:spPr bwMode="auto">
          <a:xfrm>
            <a:off x="2325687" y="5046662"/>
            <a:ext cx="113665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597286B9-3114-4C0D-8E6A-E2C2ED71D194}" type="datetime'''Nan''''o''''t''''''e''''c''''''''''hn''o''lo''''''''gie'''''">
              <a:rPr lang="en-US" sz="1200" b="0" smtClean="0"/>
              <a:pPr/>
              <a:t>Nanotechnologie</a:t>
            </a:fld>
            <a:endParaRPr lang="de-DE" sz="1200" b="0" dirty="0" smtClean="0">
              <a:latin typeface="Arial"/>
              <a:cs typeface="Arial"/>
              <a:sym typeface="Arial"/>
            </a:endParaRPr>
          </a:p>
        </p:txBody>
      </p:sp>
      <p:sp>
        <p:nvSpPr>
          <p:cNvPr id="62" name="Text Placeholder 82"/>
          <p:cNvSpPr>
            <a:spLocks noGrp="1"/>
          </p:cNvSpPr>
          <p:nvPr>
            <p:custDataLst>
              <p:tags r:id="rId36"/>
            </p:custDataLst>
          </p:nvPr>
        </p:nvSpPr>
        <p:spPr bwMode="auto">
          <a:xfrm>
            <a:off x="4008437" y="25796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636502D7-BA3E-4C48-BC4C-202C5E090C31}" type="datetime'''''''4''''''''''''''6''4'''''''''''''''''''''''''''">
              <a:rPr lang="en-US" sz="1200" b="0" smtClean="0"/>
              <a:pPr/>
              <a:t>464</a:t>
            </a:fld>
            <a:endParaRPr lang="de-DE" sz="1200" b="0" dirty="0" smtClean="0">
              <a:latin typeface="Arial"/>
              <a:cs typeface="Arial"/>
              <a:sym typeface="Arial"/>
            </a:endParaRPr>
          </a:p>
        </p:txBody>
      </p:sp>
      <p:sp>
        <p:nvSpPr>
          <p:cNvPr id="63" name="Text Placeholder 82"/>
          <p:cNvSpPr>
            <a:spLocks noGrp="1"/>
          </p:cNvSpPr>
          <p:nvPr>
            <p:custDataLst>
              <p:tags r:id="rId37"/>
            </p:custDataLst>
          </p:nvPr>
        </p:nvSpPr>
        <p:spPr bwMode="auto">
          <a:xfrm>
            <a:off x="5284787" y="2770187"/>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CED466F2-D732-49DB-BCFF-AE16908214BE}" type="datetime'''''1''.''888'''''''''''''''''''''''''''''''''">
              <a:rPr lang="en-US" sz="1200" b="0" smtClean="0"/>
              <a:pPr/>
              <a:t>1.888</a:t>
            </a:fld>
            <a:endParaRPr lang="de-DE" sz="1200" b="0" dirty="0" smtClean="0">
              <a:latin typeface="Arial"/>
              <a:cs typeface="Arial"/>
              <a:sym typeface="Arial"/>
            </a:endParaRPr>
          </a:p>
        </p:txBody>
      </p:sp>
      <p:sp>
        <p:nvSpPr>
          <p:cNvPr id="64" name="Text Placeholder 82"/>
          <p:cNvSpPr>
            <a:spLocks noGrp="1"/>
          </p:cNvSpPr>
          <p:nvPr>
            <p:custDataLst>
              <p:tags r:id="rId38"/>
            </p:custDataLst>
          </p:nvPr>
        </p:nvSpPr>
        <p:spPr bwMode="auto">
          <a:xfrm>
            <a:off x="4065587" y="29606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3E90A044-41E7-433F-B407-46E0809ACC7A}" type="datetime'''''''''5''''''''''''''''''''''''''''''''''''2''7'''''''">
              <a:rPr lang="en-US" sz="1200" b="0" smtClean="0"/>
              <a:pPr/>
              <a:t>527</a:t>
            </a:fld>
            <a:endParaRPr lang="de-DE" sz="1200" b="0" dirty="0" smtClean="0">
              <a:latin typeface="Arial"/>
              <a:cs typeface="Arial"/>
              <a:sym typeface="Arial"/>
            </a:endParaRPr>
          </a:p>
        </p:txBody>
      </p:sp>
      <p:sp>
        <p:nvSpPr>
          <p:cNvPr id="65" name="Text Placeholder 82"/>
          <p:cNvSpPr>
            <a:spLocks noGrp="1"/>
          </p:cNvSpPr>
          <p:nvPr>
            <p:custDataLst>
              <p:tags r:id="rId39"/>
            </p:custDataLst>
          </p:nvPr>
        </p:nvSpPr>
        <p:spPr bwMode="auto">
          <a:xfrm>
            <a:off x="4846637" y="3151187"/>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57DE6688-8F47-4AA4-AE9A-E83C546AFF7E}" type="datetime'''''''''''''''''''1''''''.3''9''''''''''''''''8'''''''''">
              <a:rPr lang="en-US" sz="1200" b="0" smtClean="0"/>
              <a:pPr/>
              <a:t>1.398</a:t>
            </a:fld>
            <a:endParaRPr lang="de-DE" sz="1200" b="0" dirty="0" smtClean="0">
              <a:latin typeface="Arial"/>
              <a:cs typeface="Arial"/>
              <a:sym typeface="Arial"/>
            </a:endParaRPr>
          </a:p>
        </p:txBody>
      </p:sp>
      <p:sp>
        <p:nvSpPr>
          <p:cNvPr id="66" name="Text Placeholder 82"/>
          <p:cNvSpPr>
            <a:spLocks noGrp="1"/>
          </p:cNvSpPr>
          <p:nvPr>
            <p:custDataLst>
              <p:tags r:id="rId40"/>
            </p:custDataLst>
          </p:nvPr>
        </p:nvSpPr>
        <p:spPr bwMode="auto">
          <a:xfrm>
            <a:off x="3856037" y="3341687"/>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FB01D39-475E-49CB-A3BE-B9FEBC4CBDE1}" type="datetime'''2''''''''''''''''''''''''9''''''''''''''''''''''''''''7'''''">
              <a:rPr lang="en-US" sz="1200" b="0" smtClean="0"/>
              <a:pPr/>
              <a:t>297</a:t>
            </a:fld>
            <a:endParaRPr lang="de-DE" sz="1200" b="0" dirty="0" smtClean="0">
              <a:latin typeface="Arial"/>
              <a:cs typeface="Arial"/>
              <a:sym typeface="Arial"/>
            </a:endParaRPr>
          </a:p>
        </p:txBody>
      </p:sp>
      <p:sp>
        <p:nvSpPr>
          <p:cNvPr id="67" name="Text Placeholder 82"/>
          <p:cNvSpPr>
            <a:spLocks noGrp="1"/>
          </p:cNvSpPr>
          <p:nvPr>
            <p:custDataLst>
              <p:tags r:id="rId41"/>
            </p:custDataLst>
          </p:nvPr>
        </p:nvSpPr>
        <p:spPr bwMode="auto">
          <a:xfrm>
            <a:off x="5046662" y="3532187"/>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D900BDD1-363A-4960-AD58-7ED53B285625}" type="datetime'''''''1.''''''''6''''''''''''''''''''''''''2''1'''''''">
              <a:rPr lang="en-US" sz="1200" b="0" smtClean="0"/>
              <a:pPr/>
              <a:t>1.621</a:t>
            </a:fld>
            <a:endParaRPr lang="de-DE" sz="1200" b="0" dirty="0" smtClean="0">
              <a:latin typeface="Arial"/>
              <a:cs typeface="Arial"/>
              <a:sym typeface="Arial"/>
            </a:endParaRPr>
          </a:p>
        </p:txBody>
      </p:sp>
      <p:sp>
        <p:nvSpPr>
          <p:cNvPr id="68" name="Text Placeholder 82"/>
          <p:cNvSpPr>
            <a:spLocks noGrp="1"/>
          </p:cNvSpPr>
          <p:nvPr>
            <p:custDataLst>
              <p:tags r:id="rId42"/>
            </p:custDataLst>
          </p:nvPr>
        </p:nvSpPr>
        <p:spPr bwMode="auto">
          <a:xfrm>
            <a:off x="5627687" y="3717925"/>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6776B365-9811-4851-9FE3-50B53CBA2EE8}" type="datetime'2''''''''''''''''''''.''''''''2''''''''''''''6''''7'">
              <a:rPr lang="en-US" sz="1200" b="0" smtClean="0"/>
              <a:pPr/>
              <a:t>2.267</a:t>
            </a:fld>
            <a:endParaRPr lang="de-DE" sz="1200" b="0" dirty="0" smtClean="0">
              <a:latin typeface="Arial"/>
              <a:cs typeface="Arial"/>
              <a:sym typeface="Arial"/>
            </a:endParaRPr>
          </a:p>
        </p:txBody>
      </p:sp>
      <p:sp>
        <p:nvSpPr>
          <p:cNvPr id="69" name="Text Placeholder 82"/>
          <p:cNvSpPr>
            <a:spLocks noGrp="1"/>
          </p:cNvSpPr>
          <p:nvPr>
            <p:custDataLst>
              <p:tags r:id="rId43"/>
            </p:custDataLst>
          </p:nvPr>
        </p:nvSpPr>
        <p:spPr bwMode="auto">
          <a:xfrm>
            <a:off x="4389437" y="39036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C7BB1285-3BD1-4315-AAB3-D73D09C7D474}" type="datetime'''''''''8''''''''9''''''1'''''">
              <a:rPr lang="en-US" sz="1200" b="0" smtClean="0"/>
              <a:pPr/>
              <a:t>891</a:t>
            </a:fld>
            <a:endParaRPr lang="de-DE" sz="1200" b="0" dirty="0" smtClean="0">
              <a:latin typeface="Arial"/>
              <a:cs typeface="Arial"/>
              <a:sym typeface="Arial"/>
            </a:endParaRPr>
          </a:p>
        </p:txBody>
      </p:sp>
      <p:sp>
        <p:nvSpPr>
          <p:cNvPr id="70" name="Text Placeholder 82"/>
          <p:cNvSpPr>
            <a:spLocks noGrp="1"/>
          </p:cNvSpPr>
          <p:nvPr>
            <p:custDataLst>
              <p:tags r:id="rId44"/>
            </p:custDataLst>
          </p:nvPr>
        </p:nvSpPr>
        <p:spPr bwMode="auto">
          <a:xfrm>
            <a:off x="3932237" y="40941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352B3330-303A-4DDD-9AF0-6CD009B1183E}" type="datetime'3''''''''''''''''''''''''''8''''''''''0'''''">
              <a:rPr lang="en-US" sz="1200" b="0" smtClean="0"/>
              <a:pPr/>
              <a:t>380</a:t>
            </a:fld>
            <a:endParaRPr lang="de-DE" sz="1200" b="0" dirty="0" smtClean="0">
              <a:latin typeface="Arial"/>
              <a:cs typeface="Arial"/>
              <a:sym typeface="Arial"/>
            </a:endParaRPr>
          </a:p>
        </p:txBody>
      </p:sp>
      <p:sp>
        <p:nvSpPr>
          <p:cNvPr id="71" name="Text Placeholder 82"/>
          <p:cNvSpPr>
            <a:spLocks noGrp="1"/>
          </p:cNvSpPr>
          <p:nvPr>
            <p:custDataLst>
              <p:tags r:id="rId45"/>
            </p:custDataLst>
          </p:nvPr>
        </p:nvSpPr>
        <p:spPr bwMode="auto">
          <a:xfrm>
            <a:off x="6446837" y="4284662"/>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0E172641-D342-427F-B9D3-71A28B6802A6}" type="datetime'''''''3''''.''''''''''''''''''''''''1''75'''''''''">
              <a:rPr lang="en-US" sz="1200" b="0" smtClean="0"/>
              <a:pPr/>
              <a:t>3.175</a:t>
            </a:fld>
            <a:endParaRPr lang="de-DE" sz="1200" b="0" dirty="0" smtClean="0">
              <a:latin typeface="Arial"/>
              <a:cs typeface="Arial"/>
              <a:sym typeface="Arial"/>
            </a:endParaRPr>
          </a:p>
        </p:txBody>
      </p:sp>
      <p:sp>
        <p:nvSpPr>
          <p:cNvPr id="72" name="Text Placeholder 82"/>
          <p:cNvSpPr>
            <a:spLocks noGrp="1"/>
          </p:cNvSpPr>
          <p:nvPr>
            <p:custDataLst>
              <p:tags r:id="rId46"/>
            </p:custDataLst>
          </p:nvPr>
        </p:nvSpPr>
        <p:spPr bwMode="auto">
          <a:xfrm>
            <a:off x="4484687" y="44751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E5A7B1B3-834D-40C7-9F49-370E9AC0B774}" type="datetime'''''9''''''''''''''''''''''9''''''''''''''''''''''''0'''">
              <a:rPr lang="en-US" sz="1200" b="0" smtClean="0"/>
              <a:pPr/>
              <a:t>990</a:t>
            </a:fld>
            <a:endParaRPr lang="de-DE" sz="1200" b="0" dirty="0" smtClean="0">
              <a:latin typeface="Arial"/>
              <a:cs typeface="Arial"/>
              <a:sym typeface="Arial"/>
            </a:endParaRPr>
          </a:p>
        </p:txBody>
      </p:sp>
      <p:sp>
        <p:nvSpPr>
          <p:cNvPr id="73" name="Text Placeholder 82"/>
          <p:cNvSpPr>
            <a:spLocks noGrp="1"/>
          </p:cNvSpPr>
          <p:nvPr>
            <p:custDataLst>
              <p:tags r:id="rId47"/>
            </p:custDataLst>
          </p:nvPr>
        </p:nvSpPr>
        <p:spPr bwMode="auto">
          <a:xfrm>
            <a:off x="4256087" y="46656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4CFB5171-5075-4A69-9C7A-92415D2CFF61}" type="datetime'''''''''''''''''''''''''7''''''3''7'''''''''''''''">
              <a:rPr lang="en-US" sz="1200" b="0" smtClean="0"/>
              <a:pPr/>
              <a:t>737</a:t>
            </a:fld>
            <a:endParaRPr lang="de-DE" sz="1200" b="0" dirty="0" smtClean="0">
              <a:latin typeface="Arial"/>
              <a:cs typeface="Arial"/>
              <a:sym typeface="Arial"/>
            </a:endParaRPr>
          </a:p>
        </p:txBody>
      </p:sp>
      <p:sp>
        <p:nvSpPr>
          <p:cNvPr id="74" name="Text Placeholder 82"/>
          <p:cNvSpPr>
            <a:spLocks noGrp="1"/>
          </p:cNvSpPr>
          <p:nvPr>
            <p:custDataLst>
              <p:tags r:id="rId48"/>
            </p:custDataLst>
          </p:nvPr>
        </p:nvSpPr>
        <p:spPr bwMode="auto">
          <a:xfrm>
            <a:off x="4522787" y="4856162"/>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11B2B1C1-7AF1-4FB3-8A13-C055EAC41024}" type="datetime'''''''''''''''''1''''''''''''''''''''''''.''0''''3''''''''8'">
              <a:rPr lang="en-US" sz="1200" b="0" smtClean="0"/>
              <a:pPr/>
              <a:t>1.038</a:t>
            </a:fld>
            <a:endParaRPr lang="de-DE" sz="1200" b="0" dirty="0" smtClean="0">
              <a:latin typeface="Arial"/>
              <a:cs typeface="Arial"/>
              <a:sym typeface="Arial"/>
            </a:endParaRPr>
          </a:p>
        </p:txBody>
      </p:sp>
      <p:sp>
        <p:nvSpPr>
          <p:cNvPr id="75" name="Text Placeholder 82"/>
          <p:cNvSpPr>
            <a:spLocks noGrp="1"/>
          </p:cNvSpPr>
          <p:nvPr>
            <p:custDataLst>
              <p:tags r:id="rId49"/>
            </p:custDataLst>
          </p:nvPr>
        </p:nvSpPr>
        <p:spPr bwMode="auto">
          <a:xfrm>
            <a:off x="3694112" y="50466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B4F9A2E6-ABC5-4D6D-ABFE-8BA353734643}" type="datetime'''1''''''''''1''''''''''''''''''''''''''''''''''''5'''''''">
              <a:rPr lang="en-US" sz="1200" b="0" smtClean="0"/>
              <a:pPr/>
              <a:t>115</a:t>
            </a:fld>
            <a:endParaRPr lang="de-DE" sz="1200" b="0" dirty="0" smtClean="0">
              <a:latin typeface="Arial"/>
              <a:cs typeface="Arial"/>
              <a:sym typeface="Arial"/>
            </a:endParaRPr>
          </a:p>
        </p:txBody>
      </p:sp>
      <p:sp>
        <p:nvSpPr>
          <p:cNvPr id="76" name="Text Placeholder 82"/>
          <p:cNvSpPr>
            <a:spLocks noGrp="1"/>
          </p:cNvSpPr>
          <p:nvPr>
            <p:custDataLst>
              <p:tags r:id="rId50"/>
            </p:custDataLst>
          </p:nvPr>
        </p:nvSpPr>
        <p:spPr bwMode="auto">
          <a:xfrm>
            <a:off x="5075237" y="5237162"/>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AC7E693-4A04-4721-8AF0-CB22B5099ACC}" type="datetime'''''''''''''''''''''''''''''''''''1''''''''''''.''''''65''5'">
              <a:rPr lang="en-US" sz="1200" b="0" smtClean="0"/>
              <a:pPr/>
              <a:t>1.655</a:t>
            </a:fld>
            <a:endParaRPr lang="de-DE" sz="1200" b="0" dirty="0" smtClean="0">
              <a:latin typeface="Arial"/>
              <a:cs typeface="Arial"/>
              <a:sym typeface="Arial"/>
            </a:endParaRPr>
          </a:p>
        </p:txBody>
      </p:sp>
      <p:sp>
        <p:nvSpPr>
          <p:cNvPr id="77" name="Text Placeholder 82"/>
          <p:cNvSpPr>
            <a:spLocks noGrp="1"/>
          </p:cNvSpPr>
          <p:nvPr>
            <p:custDataLst>
              <p:tags r:id="rId51"/>
            </p:custDataLst>
          </p:nvPr>
        </p:nvSpPr>
        <p:spPr bwMode="auto">
          <a:xfrm>
            <a:off x="3846512" y="5427662"/>
            <a:ext cx="293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08AE336-76A6-4149-9EC8-F75DCA5A010F}" type="datetime'''''''''''2''''8''''''''''''5'''''''''''''''">
              <a:rPr lang="en-US" sz="1200" b="0" smtClean="0"/>
              <a:pPr/>
              <a:t>285</a:t>
            </a:fld>
            <a:endParaRPr lang="de-DE" sz="1200" b="0" dirty="0" smtClean="0">
              <a:latin typeface="Arial"/>
              <a:cs typeface="Arial"/>
              <a:sym typeface="Arial"/>
            </a:endParaRPr>
          </a:p>
        </p:txBody>
      </p:sp>
      <p:sp>
        <p:nvSpPr>
          <p:cNvPr id="78" name="Text Placeholder 82"/>
          <p:cNvSpPr>
            <a:spLocks noGrp="1"/>
          </p:cNvSpPr>
          <p:nvPr>
            <p:custDataLst>
              <p:tags r:id="rId52"/>
            </p:custDataLst>
          </p:nvPr>
        </p:nvSpPr>
        <p:spPr bwMode="auto">
          <a:xfrm>
            <a:off x="4608512" y="5618162"/>
            <a:ext cx="420687"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E190BBB6-9A40-4977-8018-E3A3A2AC8550}" type="datetime'''1''''''''.''''''''''''''1''3''''''''''''3'''''''">
              <a:rPr lang="en-US" sz="1200" b="0" smtClean="0"/>
              <a:pPr/>
              <a:t>1.133</a:t>
            </a:fld>
            <a:endParaRPr lang="de-DE" sz="1200" b="0" dirty="0" smtClean="0">
              <a:latin typeface="Arial"/>
              <a:cs typeface="Arial"/>
              <a:sym typeface="Arial"/>
            </a:endParaRPr>
          </a:p>
        </p:txBody>
      </p:sp>
      <p:sp>
        <p:nvSpPr>
          <p:cNvPr id="79" name="Text Placeholder 82"/>
          <p:cNvSpPr>
            <a:spLocks noGrp="1"/>
          </p:cNvSpPr>
          <p:nvPr>
            <p:custDataLst>
              <p:tags r:id="rId53"/>
            </p:custDataLst>
          </p:nvPr>
        </p:nvSpPr>
        <p:spPr bwMode="auto">
          <a:xfrm>
            <a:off x="323850" y="6067425"/>
            <a:ext cx="5616575" cy="158750"/>
          </a:xfrm>
          <a:prstGeom prst="rect">
            <a:avLst/>
          </a:prstGeom>
          <a:noFill/>
          <a:effectLst/>
        </p:spPr>
        <p:txBody>
          <a:bodyPr vert="horz" wrap="squar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r>
              <a:rPr lang="de-DE" sz="800" b="0" i="1" smtClean="0">
                <a:latin typeface="Arial"/>
                <a:cs typeface="Arial"/>
                <a:sym typeface="Arial"/>
              </a:rPr>
              <a:t>Quelle: Bayern International – Bayerische Gesellschaft für  Internationale Wirtschaftsbeziehungen </a:t>
            </a:r>
            <a:endParaRPr lang="de-DE" sz="800" b="0" i="1" dirty="0" smtClean="0">
              <a:latin typeface="Arial"/>
              <a:cs typeface="Arial"/>
              <a:sym typeface="Arial"/>
            </a:endParaRPr>
          </a:p>
        </p:txBody>
      </p:sp>
      <p:sp>
        <p:nvSpPr>
          <p:cNvPr id="87" name="Ellipse 86"/>
          <p:cNvSpPr/>
          <p:nvPr>
            <p:custDataLst>
              <p:tags r:id="rId54"/>
            </p:custDataLst>
          </p:nvPr>
        </p:nvSpPr>
        <p:spPr bwMode="auto">
          <a:xfrm>
            <a:off x="6248414" y="4152905"/>
            <a:ext cx="714380" cy="428628"/>
          </a:xfrm>
          <a:prstGeom prst="ellipse">
            <a:avLst/>
          </a:prstGeom>
          <a:noFill/>
          <a:ln w="9525" cap="flat" cmpd="sng" algn="ctr">
            <a:solidFill>
              <a:schemeClr val="tx2">
                <a:lumMod val="5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88" name="Ellipse 87"/>
          <p:cNvSpPr/>
          <p:nvPr>
            <p:custDataLst>
              <p:tags r:id="rId55"/>
            </p:custDataLst>
          </p:nvPr>
        </p:nvSpPr>
        <p:spPr bwMode="auto">
          <a:xfrm>
            <a:off x="5462597" y="3590926"/>
            <a:ext cx="714380" cy="428628"/>
          </a:xfrm>
          <a:prstGeom prst="ellipse">
            <a:avLst/>
          </a:prstGeom>
          <a:noFill/>
          <a:ln w="9525" cap="flat" cmpd="sng" algn="ctr">
            <a:solidFill>
              <a:schemeClr val="tx2">
                <a:lumMod val="5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89" name="Ellipse 88"/>
          <p:cNvSpPr/>
          <p:nvPr>
            <p:custDataLst>
              <p:tags r:id="rId56"/>
            </p:custDataLst>
          </p:nvPr>
        </p:nvSpPr>
        <p:spPr bwMode="auto">
          <a:xfrm>
            <a:off x="5133982" y="2652707"/>
            <a:ext cx="714380" cy="428628"/>
          </a:xfrm>
          <a:prstGeom prst="ellipse">
            <a:avLst/>
          </a:prstGeom>
          <a:noFill/>
          <a:ln w="9525" cap="flat" cmpd="sng" algn="ctr">
            <a:solidFill>
              <a:schemeClr val="tx2">
                <a:lumMod val="5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90" name="Ellipse 89"/>
          <p:cNvSpPr/>
          <p:nvPr>
            <p:custDataLst>
              <p:tags r:id="rId57"/>
            </p:custDataLst>
          </p:nvPr>
        </p:nvSpPr>
        <p:spPr bwMode="auto">
          <a:xfrm>
            <a:off x="5110170" y="1509699"/>
            <a:ext cx="714380" cy="428628"/>
          </a:xfrm>
          <a:prstGeom prst="ellipse">
            <a:avLst/>
          </a:prstGeom>
          <a:noFill/>
          <a:ln w="9525" cap="flat" cmpd="sng" algn="ctr">
            <a:solidFill>
              <a:schemeClr val="tx2">
                <a:lumMod val="50000"/>
              </a:schemeClr>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pic>
        <p:nvPicPr>
          <p:cNvPr id="62468" name="Picture 4" descr="C:\Users\dtc101953\Desktop\wappen-by.gif"/>
          <p:cNvPicPr>
            <a:picLocks noChangeAspect="1" noChangeArrowheads="1"/>
          </p:cNvPicPr>
          <p:nvPr>
            <p:custDataLst>
              <p:tags r:id="rId58"/>
            </p:custDataLst>
          </p:nvPr>
        </p:nvPicPr>
        <p:blipFill>
          <a:blip r:embed="rId64" cstate="print"/>
          <a:srcRect l="61765" b="6249"/>
          <a:stretch>
            <a:fillRect/>
          </a:stretch>
        </p:blipFill>
        <p:spPr bwMode="auto">
          <a:xfrm>
            <a:off x="428596" y="1643050"/>
            <a:ext cx="866765" cy="500066"/>
          </a:xfrm>
          <a:prstGeom prst="rect">
            <a:avLst/>
          </a:prstGeom>
          <a:noFill/>
        </p:spPr>
      </p:pic>
      <p:sp>
        <p:nvSpPr>
          <p:cNvPr id="91" name="Textfeld 90"/>
          <p:cNvSpPr txBox="1"/>
          <p:nvPr>
            <p:custDataLst>
              <p:tags r:id="rId59"/>
            </p:custDataLst>
          </p:nvPr>
        </p:nvSpPr>
        <p:spPr>
          <a:xfrm>
            <a:off x="6215074" y="1571612"/>
            <a:ext cx="2538221" cy="646331"/>
          </a:xfrm>
          <a:prstGeom prst="rect">
            <a:avLst/>
          </a:prstGeom>
          <a:noFill/>
        </p:spPr>
        <p:txBody>
          <a:bodyPr wrap="square" rtlCol="0">
            <a:spAutoFit/>
          </a:bodyPr>
          <a:lstStyle/>
          <a:p>
            <a:pPr algn="ctr">
              <a:lnSpc>
                <a:spcPct val="100000"/>
              </a:lnSpc>
            </a:pPr>
            <a:r>
              <a:rPr lang="de-DE" sz="1200" smtClean="0">
                <a:latin typeface="+mn-lt"/>
              </a:rPr>
              <a:t>Anzahl der</a:t>
            </a:r>
          </a:p>
          <a:p>
            <a:pPr algn="ctr">
              <a:lnSpc>
                <a:spcPct val="100000"/>
              </a:lnSpc>
            </a:pPr>
            <a:r>
              <a:rPr lang="de-DE" sz="1200" smtClean="0">
                <a:latin typeface="+mn-lt"/>
              </a:rPr>
              <a:t>Datenbankeinträge Technologiefirmen</a:t>
            </a:r>
            <a:endParaRPr lang="de-DE" sz="1200" dirty="0" smtClean="0">
              <a:latin typeface="+mn-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63490" name="think-cell Slide" r:id="rId60" imgW="0" imgH="0" progId="TCLayout.ActiveDocument.1">
              <p:embed/>
            </p:oleObj>
          </a:graphicData>
        </a:graphic>
      </p:graphicFrame>
      <p:sp>
        <p:nvSpPr>
          <p:cNvPr id="31" name="Rechteck 30" hidden="1"/>
          <p:cNvSpPr/>
          <p:nvPr>
            <p:custDataLst>
              <p:tags r:id="rId2"/>
            </p:custDataLst>
          </p:nvPr>
        </p:nvSpPr>
        <p:spPr bwMode="auto">
          <a:xfrm>
            <a:off x="0" y="0"/>
            <a:ext cx="158750" cy="158750"/>
          </a:xfrm>
          <a:prstGeom prst="rect">
            <a:avLst/>
          </a:prstGeom>
          <a:solidFill>
            <a:schemeClr val="bg1"/>
          </a:solidFill>
          <a:ln w="9525" cap="flat" cmpd="sng" algn="ctr">
            <a:solidFill>
              <a:schemeClr val="accent3"/>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a:lnSpc>
                <a:spcPct val="100000"/>
              </a:lnSpc>
            </a:pPr>
            <a:endParaRPr kumimoji="0" lang="en-US" sz="1200" u="none" strike="noStrike" cap="none" normalizeH="0" dirty="0" err="1" smtClean="0">
              <a:ln>
                <a:noFill/>
              </a:ln>
              <a:solidFill>
                <a:schemeClr val="tx1"/>
              </a:solidFill>
              <a:effectLst/>
              <a:latin typeface="Arial"/>
              <a:cs typeface="Arial"/>
              <a:sym typeface="Arial"/>
            </a:endParaRPr>
          </a:p>
        </p:txBody>
      </p:sp>
      <p:sp>
        <p:nvSpPr>
          <p:cNvPr id="83" name="Text Placeholder 82"/>
          <p:cNvSpPr>
            <a:spLocks noGrp="1"/>
          </p:cNvSpPr>
          <p:nvPr>
            <p:ph type="body" sz="quarter" idx="10"/>
            <p:custDataLst>
              <p:tags r:id="rId3"/>
            </p:custDataLst>
          </p:nvPr>
        </p:nvSpPr>
        <p:spPr bwMode="gray"/>
        <p:txBody>
          <a:bodyPr/>
          <a:lstStyle/>
          <a:p>
            <a:pPr lvl="0"/>
            <a:r>
              <a:rPr lang="de-DE" dirty="0" smtClean="0"/>
              <a:t>2. Status Quo</a:t>
            </a:r>
          </a:p>
        </p:txBody>
      </p:sp>
      <p:sp>
        <p:nvSpPr>
          <p:cNvPr id="82" name="Title 81"/>
          <p:cNvSpPr>
            <a:spLocks noGrp="1"/>
          </p:cNvSpPr>
          <p:nvPr>
            <p:ph type="title"/>
            <p:custDataLst>
              <p:tags r:id="rId4"/>
            </p:custDataLst>
          </p:nvPr>
        </p:nvSpPr>
        <p:spPr bwMode="gray"/>
        <p:txBody>
          <a:bodyPr/>
          <a:lstStyle/>
          <a:p>
            <a:r>
              <a:rPr lang="de-DE" dirty="0" smtClean="0"/>
              <a:t>Am </a:t>
            </a:r>
            <a:r>
              <a:rPr lang="de-DE" dirty="0" smtClean="0"/>
              <a:t>Beispiel </a:t>
            </a:r>
            <a:r>
              <a:rPr lang="de-DE" dirty="0" smtClean="0"/>
              <a:t>„Green Technology“ wird deutlich, dass aktuelle Börsennotierungen naturgemäß den kurzfristigen Geschäftserfolg zum Ziel haben.</a:t>
            </a:r>
            <a:endParaRPr lang="de-DE" dirty="0"/>
          </a:p>
        </p:txBody>
      </p:sp>
      <p:sp>
        <p:nvSpPr>
          <p:cNvPr id="10" name="Date Placeholder 3"/>
          <p:cNvSpPr>
            <a:spLocks noGrp="1"/>
          </p:cNvSpPr>
          <p:nvPr>
            <p:ph type="dt" sz="half" idx="13"/>
            <p:custDataLst>
              <p:tags r:id="rId5"/>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6"/>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7"/>
            </p:custDataLst>
          </p:nvPr>
        </p:nvSpPr>
        <p:spPr bwMode="gray"/>
        <p:txBody>
          <a:bodyPr/>
          <a:lstStyle/>
          <a:p>
            <a:pPr algn="ctr"/>
            <a:r>
              <a:rPr lang="de-DE" smtClean="0"/>
              <a:t>– </a:t>
            </a:r>
            <a:fld id="{0BE42143-7310-4A8F-A2D9-68016CEE3D5A}" type="slidenum">
              <a:rPr lang="de-DE" smtClean="0"/>
              <a:pPr algn="ctr"/>
              <a:t>6</a:t>
            </a:fld>
            <a:r>
              <a:rPr lang="de-DE" smtClean="0"/>
              <a:t> –</a:t>
            </a:r>
            <a:endParaRPr lang="de-DE" dirty="0"/>
          </a:p>
        </p:txBody>
      </p:sp>
      <p:sp>
        <p:nvSpPr>
          <p:cNvPr id="12" name="Rectangle 4"/>
          <p:cNvSpPr>
            <a:spLocks noChangeArrowheads="1"/>
          </p:cNvSpPr>
          <p:nvPr>
            <p:custDataLst>
              <p:tags r:id="rId8"/>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graphicFrame>
        <p:nvGraphicFramePr>
          <p:cNvPr id="29" name="Objekt 28"/>
          <p:cNvGraphicFramePr>
            <a:graphicFrameLocks noChangeAspect="1"/>
          </p:cNvGraphicFramePr>
          <p:nvPr/>
        </p:nvGraphicFramePr>
        <p:xfrm>
          <a:off x="3548063" y="1598612"/>
          <a:ext cx="3114624" cy="4381555"/>
        </p:xfrm>
        <a:graphic>
          <a:graphicData uri="http://schemas.openxmlformats.org/presentationml/2006/ole">
            <p:oleObj spid="_x0000_s63491" name="Diagramm" r:id="rId61" imgW="3114624" imgH="4381500" progId="MSGraph.Chart.8">
              <p:embed followColorScheme="full"/>
            </p:oleObj>
          </a:graphicData>
        </a:graphic>
      </p:graphicFrame>
      <p:sp>
        <p:nvSpPr>
          <p:cNvPr id="33" name="Text Placeholder 82"/>
          <p:cNvSpPr>
            <a:spLocks noGrp="1"/>
          </p:cNvSpPr>
          <p:nvPr>
            <p:custDataLst>
              <p:tags r:id="rId9"/>
            </p:custDataLst>
          </p:nvPr>
        </p:nvSpPr>
        <p:spPr bwMode="auto">
          <a:xfrm>
            <a:off x="2189162" y="2079625"/>
            <a:ext cx="14097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2FE0AE61-D5D1-4451-96E0-4711D78F4ED6}" type="datetime'B''iof''''u''el''s'''''' &amp; ''''''''''''B''ioene''''r''''gy'">
              <a:rPr lang="en-US" sz="1200" b="0" smtClean="0"/>
              <a:pPr/>
              <a:t>Biofuels &amp; Bioenergy</a:t>
            </a:fld>
            <a:endParaRPr lang="de-DE" sz="1200" b="0" dirty="0" smtClean="0">
              <a:latin typeface="Arial"/>
              <a:cs typeface="Arial"/>
              <a:sym typeface="Arial"/>
            </a:endParaRPr>
          </a:p>
        </p:txBody>
      </p:sp>
      <p:sp>
        <p:nvSpPr>
          <p:cNvPr id="84" name="Text Placeholder 82"/>
          <p:cNvSpPr>
            <a:spLocks noGrp="1"/>
          </p:cNvSpPr>
          <p:nvPr>
            <p:custDataLst>
              <p:tags r:id="rId10"/>
            </p:custDataLst>
          </p:nvPr>
        </p:nvSpPr>
        <p:spPr bwMode="auto">
          <a:xfrm>
            <a:off x="3244850" y="1698625"/>
            <a:ext cx="35401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FD23CF82-82D8-4F95-8F07-4349C7390712}" type="datetime'''''S''''''''o''''''''''''''''''''''''l''''''''''''''ar'">
              <a:rPr lang="en-US" sz="1200" b="0" smtClean="0"/>
              <a:pPr/>
              <a:t>Solar</a:t>
            </a:fld>
            <a:endParaRPr lang="de-DE" sz="1200" b="0" dirty="0" smtClean="0">
              <a:latin typeface="Arial"/>
              <a:cs typeface="Arial"/>
              <a:sym typeface="Arial"/>
            </a:endParaRPr>
          </a:p>
        </p:txBody>
      </p:sp>
      <p:sp>
        <p:nvSpPr>
          <p:cNvPr id="42" name="Text Placeholder 82"/>
          <p:cNvSpPr>
            <a:spLocks noGrp="1"/>
          </p:cNvSpPr>
          <p:nvPr>
            <p:custDataLst>
              <p:tags r:id="rId11"/>
            </p:custDataLst>
          </p:nvPr>
        </p:nvSpPr>
        <p:spPr bwMode="auto">
          <a:xfrm>
            <a:off x="2941637" y="2651125"/>
            <a:ext cx="65722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71575A05-A869-4240-927F-14DA2D623973}" type="datetime'''''''''''''''''''''''''''''R''''e''''''cy''''''''''''cling'''">
              <a:rPr lang="en-US" sz="1200" b="0" smtClean="0"/>
              <a:pPr/>
              <a:t>Recycling</a:t>
            </a:fld>
            <a:endParaRPr lang="de-DE" sz="1200" b="0" dirty="0" smtClean="0">
              <a:latin typeface="Arial"/>
              <a:cs typeface="Arial"/>
              <a:sym typeface="Arial"/>
            </a:endParaRPr>
          </a:p>
        </p:txBody>
      </p:sp>
      <p:sp>
        <p:nvSpPr>
          <p:cNvPr id="36" name="Text Placeholder 82"/>
          <p:cNvSpPr>
            <a:spLocks noGrp="1"/>
          </p:cNvSpPr>
          <p:nvPr>
            <p:custDataLst>
              <p:tags r:id="rId12"/>
            </p:custDataLst>
          </p:nvPr>
        </p:nvSpPr>
        <p:spPr bwMode="auto">
          <a:xfrm>
            <a:off x="5297487" y="1889125"/>
            <a:ext cx="209550"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B6DB4A62-25F9-4F91-AB5C-328A8480E11A}" type="datetime'''''''''''''''''1''''''7'''''''''''''''''''''''''''''">
              <a:rPr lang="en-US" sz="1200" b="0" smtClean="0"/>
              <a:pPr/>
              <a:t>17</a:t>
            </a:fld>
            <a:endParaRPr lang="de-DE" sz="1200" b="0" dirty="0" smtClean="0">
              <a:latin typeface="Arial"/>
              <a:cs typeface="Arial"/>
              <a:sym typeface="Arial"/>
            </a:endParaRPr>
          </a:p>
        </p:txBody>
      </p:sp>
      <p:sp>
        <p:nvSpPr>
          <p:cNvPr id="32" name="Text Placeholder 82"/>
          <p:cNvSpPr>
            <a:spLocks noGrp="1"/>
          </p:cNvSpPr>
          <p:nvPr>
            <p:custDataLst>
              <p:tags r:id="rId13"/>
            </p:custDataLst>
          </p:nvPr>
        </p:nvSpPr>
        <p:spPr bwMode="auto">
          <a:xfrm>
            <a:off x="2062162" y="1889125"/>
            <a:ext cx="15367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99310DB6-E0B9-457A-81E7-B324CC17155C}" type="datetime'T''r''a''n''sport''at''''''ion/Mobil''''''i''''''''t''''y'''''">
              <a:rPr lang="en-US" sz="1200" b="0" smtClean="0"/>
              <a:pPr/>
              <a:t>Transportation/Mobility</a:t>
            </a:fld>
            <a:endParaRPr lang="de-DE" sz="1200" b="0" dirty="0" smtClean="0">
              <a:latin typeface="Arial"/>
              <a:cs typeface="Arial"/>
              <a:sym typeface="Arial"/>
            </a:endParaRPr>
          </a:p>
        </p:txBody>
      </p:sp>
      <p:sp>
        <p:nvSpPr>
          <p:cNvPr id="38" name="Text Placeholder 82"/>
          <p:cNvSpPr>
            <a:spLocks noGrp="1"/>
          </p:cNvSpPr>
          <p:nvPr>
            <p:custDataLst>
              <p:tags r:id="rId14"/>
            </p:custDataLst>
          </p:nvPr>
        </p:nvSpPr>
        <p:spPr bwMode="auto">
          <a:xfrm>
            <a:off x="5011737" y="2079625"/>
            <a:ext cx="209550"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CB239FA2-345C-44EA-AC54-B4B0635719AF}" type="datetime'''''''''''''''1''''''''''''''''''''4'''''''''''''''''''''''''">
              <a:rPr lang="en-US" sz="1200" b="0" smtClean="0"/>
              <a:pPr/>
              <a:t>14</a:t>
            </a:fld>
            <a:endParaRPr lang="de-DE" sz="1200" b="0" dirty="0" smtClean="0">
              <a:latin typeface="Arial"/>
              <a:cs typeface="Arial"/>
              <a:sym typeface="Arial"/>
            </a:endParaRPr>
          </a:p>
        </p:txBody>
      </p:sp>
      <p:sp>
        <p:nvSpPr>
          <p:cNvPr id="40" name="Text Placeholder 82"/>
          <p:cNvSpPr>
            <a:spLocks noGrp="1"/>
          </p:cNvSpPr>
          <p:nvPr>
            <p:custDataLst>
              <p:tags r:id="rId15"/>
            </p:custDataLst>
          </p:nvPr>
        </p:nvSpPr>
        <p:spPr bwMode="auto">
          <a:xfrm>
            <a:off x="2873375" y="2270125"/>
            <a:ext cx="7254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88128854-DA95-4716-B1B6-4B63C59B04A3}" type="datetime'Agri''''''''''''''c''''''''''''''''u''''''lt''''''ur''e'''">
              <a:rPr lang="en-US" sz="1200" b="0" smtClean="0"/>
              <a:pPr/>
              <a:t>Agriculture</a:t>
            </a:fld>
            <a:endParaRPr lang="de-DE" sz="1200" b="0" dirty="0" smtClean="0">
              <a:latin typeface="Arial"/>
              <a:cs typeface="Arial"/>
              <a:sym typeface="Arial"/>
            </a:endParaRPr>
          </a:p>
        </p:txBody>
      </p:sp>
      <p:sp>
        <p:nvSpPr>
          <p:cNvPr id="43" name="Text Placeholder 82"/>
          <p:cNvSpPr>
            <a:spLocks noGrp="1"/>
          </p:cNvSpPr>
          <p:nvPr>
            <p:custDataLst>
              <p:tags r:id="rId16"/>
            </p:custDataLst>
          </p:nvPr>
        </p:nvSpPr>
        <p:spPr bwMode="auto">
          <a:xfrm>
            <a:off x="3043237" y="2841625"/>
            <a:ext cx="55562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4DED040E-0906-4B86-81E3-F58E3FE7D430}" type="datetime'F''u''''e''''''''''l''''''''''''Ce''''''ll'''">
              <a:rPr lang="en-US" sz="1200" b="0" smtClean="0"/>
              <a:pPr/>
              <a:t>FuelCell</a:t>
            </a:fld>
            <a:endParaRPr lang="de-DE" sz="1200" b="0" dirty="0" smtClean="0">
              <a:latin typeface="Arial"/>
              <a:cs typeface="Arial"/>
              <a:sym typeface="Arial"/>
            </a:endParaRPr>
          </a:p>
        </p:txBody>
      </p:sp>
      <p:sp>
        <p:nvSpPr>
          <p:cNvPr id="86" name="Text Placeholder 82"/>
          <p:cNvSpPr>
            <a:spLocks noGrp="1"/>
          </p:cNvSpPr>
          <p:nvPr>
            <p:custDataLst>
              <p:tags r:id="rId17"/>
            </p:custDataLst>
          </p:nvPr>
        </p:nvSpPr>
        <p:spPr bwMode="auto">
          <a:xfrm>
            <a:off x="6583362" y="1698625"/>
            <a:ext cx="209550"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177AA06E-F195-4EF4-BA8F-6671D9947136}" type="datetime'''''''''''''''''''''''''3''''''''''''''''''''1'''''''''">
              <a:rPr lang="en-US" sz="1200" b="0" smtClean="0"/>
              <a:pPr/>
              <a:t>31</a:t>
            </a:fld>
            <a:endParaRPr lang="de-DE" sz="1200" b="0" dirty="0" smtClean="0">
              <a:latin typeface="Arial"/>
              <a:cs typeface="Arial"/>
              <a:sym typeface="Arial"/>
            </a:endParaRPr>
          </a:p>
        </p:txBody>
      </p:sp>
      <p:sp>
        <p:nvSpPr>
          <p:cNvPr id="41" name="Text Placeholder 82"/>
          <p:cNvSpPr>
            <a:spLocks noGrp="1"/>
          </p:cNvSpPr>
          <p:nvPr>
            <p:custDataLst>
              <p:tags r:id="rId18"/>
            </p:custDataLst>
          </p:nvPr>
        </p:nvSpPr>
        <p:spPr bwMode="auto">
          <a:xfrm>
            <a:off x="3252787" y="2460625"/>
            <a:ext cx="3460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9E588B78-255D-4F2C-BBE5-726235DC0A4B}" type="datetime'''''''''''''W''''''''''i''''''''''''''''''''''n''''''d'''''''">
              <a:rPr lang="en-US" sz="1200" b="0" smtClean="0"/>
              <a:pPr/>
              <a:t>Wind</a:t>
            </a:fld>
            <a:endParaRPr lang="de-DE" sz="1200" b="0" dirty="0" smtClean="0">
              <a:latin typeface="Arial"/>
              <a:cs typeface="Arial"/>
              <a:sym typeface="Arial"/>
            </a:endParaRPr>
          </a:p>
        </p:txBody>
      </p:sp>
      <p:sp>
        <p:nvSpPr>
          <p:cNvPr id="57" name="Text Placeholder 82"/>
          <p:cNvSpPr>
            <a:spLocks noGrp="1"/>
          </p:cNvSpPr>
          <p:nvPr>
            <p:custDataLst>
              <p:tags r:id="rId19"/>
            </p:custDataLst>
          </p:nvPr>
        </p:nvSpPr>
        <p:spPr bwMode="auto">
          <a:xfrm>
            <a:off x="3076575" y="5308600"/>
            <a:ext cx="5222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1803B3BB-691A-4AF0-AE3F-7A060BCCA11A}" type="datetime'''''''''''He''at''''''''''''''''i''n''''''''''g'''''">
              <a:rPr lang="en-US" sz="1200" b="0" smtClean="0"/>
              <a:pPr/>
              <a:t>Heating</a:t>
            </a:fld>
            <a:endParaRPr lang="de-DE" sz="1200" b="0" dirty="0" smtClean="0">
              <a:latin typeface="Arial"/>
              <a:cs typeface="Arial"/>
              <a:sym typeface="Arial"/>
            </a:endParaRPr>
          </a:p>
        </p:txBody>
      </p:sp>
      <p:sp>
        <p:nvSpPr>
          <p:cNvPr id="58" name="Text Placeholder 82"/>
          <p:cNvSpPr>
            <a:spLocks noGrp="1"/>
          </p:cNvSpPr>
          <p:nvPr>
            <p:custDataLst>
              <p:tags r:id="rId20"/>
            </p:custDataLst>
          </p:nvPr>
        </p:nvSpPr>
        <p:spPr bwMode="auto">
          <a:xfrm>
            <a:off x="2846387" y="5499100"/>
            <a:ext cx="7524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CE1B7EBE-5C13-4186-AF35-5942D5397564}" type="datetime'''''''''G''''e''o''''''''t''''''''''''''he''''r''''''m''''y'''">
              <a:rPr lang="en-US" sz="1200" b="0" smtClean="0"/>
              <a:pPr/>
              <a:t>Geothermy</a:t>
            </a:fld>
            <a:endParaRPr lang="de-DE" sz="1200" b="0" dirty="0" smtClean="0">
              <a:latin typeface="Arial"/>
              <a:cs typeface="Arial"/>
              <a:sym typeface="Arial"/>
            </a:endParaRPr>
          </a:p>
        </p:txBody>
      </p:sp>
      <p:sp>
        <p:nvSpPr>
          <p:cNvPr id="59" name="Text Placeholder 82"/>
          <p:cNvSpPr>
            <a:spLocks noGrp="1"/>
          </p:cNvSpPr>
          <p:nvPr>
            <p:custDataLst>
              <p:tags r:id="rId21"/>
            </p:custDataLst>
          </p:nvPr>
        </p:nvSpPr>
        <p:spPr bwMode="auto">
          <a:xfrm>
            <a:off x="2543175" y="5689600"/>
            <a:ext cx="105568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B6D85CF6-6075-416D-B0B9-58F37C4F3BAC}" type="datetime'''''En''''e''r''gy'' ''''''''S''tor''''a''''''g''e'">
              <a:rPr lang="en-US" sz="1200" b="0" smtClean="0"/>
              <a:pPr/>
              <a:t>Energy Storage</a:t>
            </a:fld>
            <a:endParaRPr lang="de-DE" sz="1200" b="0" dirty="0" smtClean="0">
              <a:latin typeface="Arial"/>
              <a:cs typeface="Arial"/>
              <a:sym typeface="Arial"/>
            </a:endParaRPr>
          </a:p>
        </p:txBody>
      </p:sp>
      <p:sp>
        <p:nvSpPr>
          <p:cNvPr id="60" name="Text Placeholder 82"/>
          <p:cNvSpPr>
            <a:spLocks noGrp="1"/>
          </p:cNvSpPr>
          <p:nvPr>
            <p:custDataLst>
              <p:tags r:id="rId22"/>
            </p:custDataLst>
          </p:nvPr>
        </p:nvSpPr>
        <p:spPr bwMode="auto">
          <a:xfrm>
            <a:off x="4183062" y="22701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BFCE6A71-42FE-4823-BA82-1501ABE41B22}" type="datetime'''''''''''''''''''''5'''''''''''''''''''''''''''''''''">
              <a:rPr lang="en-US" sz="1200" b="0" smtClean="0"/>
              <a:pPr/>
              <a:t>5</a:t>
            </a:fld>
            <a:endParaRPr lang="de-DE" sz="1200" b="0" dirty="0" smtClean="0">
              <a:latin typeface="Arial"/>
              <a:cs typeface="Arial"/>
              <a:sym typeface="Arial"/>
            </a:endParaRPr>
          </a:p>
        </p:txBody>
      </p:sp>
      <p:sp>
        <p:nvSpPr>
          <p:cNvPr id="61" name="Text Placeholder 82"/>
          <p:cNvSpPr>
            <a:spLocks noGrp="1"/>
          </p:cNvSpPr>
          <p:nvPr>
            <p:custDataLst>
              <p:tags r:id="rId23"/>
            </p:custDataLst>
          </p:nvPr>
        </p:nvSpPr>
        <p:spPr bwMode="auto">
          <a:xfrm>
            <a:off x="4183062" y="24606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0688ED73-7385-4086-84F9-5A1800EB3A59}" type="datetime'''''''''''''''''''''''''5'''''''''''''''''''''''''">
              <a:rPr lang="en-US" sz="1200" b="0" smtClean="0"/>
              <a:pPr/>
              <a:t>5</a:t>
            </a:fld>
            <a:endParaRPr lang="de-DE" sz="1200" b="0" dirty="0" smtClean="0">
              <a:latin typeface="Arial"/>
              <a:cs typeface="Arial"/>
              <a:sym typeface="Arial"/>
            </a:endParaRPr>
          </a:p>
        </p:txBody>
      </p:sp>
      <p:sp>
        <p:nvSpPr>
          <p:cNvPr id="44" name="Text Placeholder 82"/>
          <p:cNvSpPr>
            <a:spLocks noGrp="1"/>
          </p:cNvSpPr>
          <p:nvPr>
            <p:custDataLst>
              <p:tags r:id="rId24"/>
            </p:custDataLst>
          </p:nvPr>
        </p:nvSpPr>
        <p:spPr bwMode="auto">
          <a:xfrm>
            <a:off x="1952625" y="3032125"/>
            <a:ext cx="1646237"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A2C5F2D7-634D-4BCD-BA3A-480830FF6341}" type="datetime'Powe''r ''Plan''''''t T''ec''h''''''''n''ol''''ogy'">
              <a:rPr lang="en-US" sz="1200" b="0" smtClean="0"/>
              <a:pPr/>
              <a:t>Power Plant Technology</a:t>
            </a:fld>
            <a:endParaRPr lang="de-DE" sz="1200" b="0" dirty="0" smtClean="0">
              <a:latin typeface="Arial"/>
              <a:cs typeface="Arial"/>
              <a:sym typeface="Arial"/>
            </a:endParaRPr>
          </a:p>
        </p:txBody>
      </p:sp>
      <p:sp>
        <p:nvSpPr>
          <p:cNvPr id="45" name="Text Placeholder 82"/>
          <p:cNvSpPr>
            <a:spLocks noGrp="1"/>
          </p:cNvSpPr>
          <p:nvPr>
            <p:custDataLst>
              <p:tags r:id="rId25"/>
            </p:custDataLst>
          </p:nvPr>
        </p:nvSpPr>
        <p:spPr bwMode="auto">
          <a:xfrm>
            <a:off x="1893887" y="3222625"/>
            <a:ext cx="17049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EB54967C-D0C2-4C99-A40F-55075183F79B}" type="datetime'''Othe''r ''''Ren''e''''''w''''''ab''le En''er''gy'">
              <a:rPr lang="en-US" sz="1200" b="0" smtClean="0"/>
              <a:pPr/>
              <a:t>Other Renewable Energy</a:t>
            </a:fld>
            <a:endParaRPr lang="de-DE" sz="1200" b="0" dirty="0" smtClean="0">
              <a:latin typeface="Arial"/>
              <a:cs typeface="Arial"/>
              <a:sym typeface="Arial"/>
            </a:endParaRPr>
          </a:p>
        </p:txBody>
      </p:sp>
      <p:sp>
        <p:nvSpPr>
          <p:cNvPr id="46" name="Text Placeholder 82"/>
          <p:cNvSpPr>
            <a:spLocks noGrp="1"/>
          </p:cNvSpPr>
          <p:nvPr>
            <p:custDataLst>
              <p:tags r:id="rId26"/>
            </p:custDataLst>
          </p:nvPr>
        </p:nvSpPr>
        <p:spPr bwMode="auto">
          <a:xfrm>
            <a:off x="471487" y="3413125"/>
            <a:ext cx="31273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9F8BCCAE-6D48-4263-95C3-FEF899DE829E}" type="datetime'Other E''nergy Ef''f''ici''e''ncy'' &amp; ''Emis''sion Reduction'">
              <a:rPr lang="en-US" sz="1200" b="0" smtClean="0"/>
              <a:pPr/>
              <a:t>Other Energy Efficiency &amp; Emission Reduction</a:t>
            </a:fld>
            <a:endParaRPr lang="de-DE" sz="1200" b="0" dirty="0" smtClean="0">
              <a:latin typeface="Arial"/>
              <a:cs typeface="Arial"/>
              <a:sym typeface="Arial"/>
            </a:endParaRPr>
          </a:p>
        </p:txBody>
      </p:sp>
      <p:sp>
        <p:nvSpPr>
          <p:cNvPr id="47" name="Text Placeholder 82"/>
          <p:cNvSpPr>
            <a:spLocks noGrp="1"/>
          </p:cNvSpPr>
          <p:nvPr>
            <p:custDataLst>
              <p:tags r:id="rId27"/>
            </p:custDataLst>
          </p:nvPr>
        </p:nvSpPr>
        <p:spPr bwMode="auto">
          <a:xfrm>
            <a:off x="641350" y="3603625"/>
            <a:ext cx="295751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3FE54DDD-D6A1-4FD8-A9AE-35C642EF5F19}" type="datetime'Other Agri''''cultu''''''re &amp; Res''ources Pr''eser''vation'">
              <a:rPr lang="en-US" sz="1200" b="0" smtClean="0"/>
              <a:pPr/>
              <a:t>Other Agriculture &amp; Resources Preservation</a:t>
            </a:fld>
            <a:endParaRPr lang="de-DE" sz="1200" b="0" dirty="0" smtClean="0">
              <a:latin typeface="Arial"/>
              <a:cs typeface="Arial"/>
              <a:sym typeface="Arial"/>
            </a:endParaRPr>
          </a:p>
        </p:txBody>
      </p:sp>
      <p:sp>
        <p:nvSpPr>
          <p:cNvPr id="48" name="Text Placeholder 82"/>
          <p:cNvSpPr>
            <a:spLocks noGrp="1"/>
          </p:cNvSpPr>
          <p:nvPr>
            <p:custDataLst>
              <p:tags r:id="rId28"/>
            </p:custDataLst>
          </p:nvPr>
        </p:nvSpPr>
        <p:spPr bwMode="auto">
          <a:xfrm>
            <a:off x="3059112" y="3789362"/>
            <a:ext cx="53975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8C1A9A0F-C70A-4DB6-82BB-916E74FE856D}" type="datetime'M''''''''ate''r''''''''''''''''i''''''''''''a''l'">
              <a:rPr lang="en-US" sz="1200" b="0" smtClean="0"/>
              <a:pPr/>
              <a:t>Material</a:t>
            </a:fld>
            <a:endParaRPr lang="de-DE" sz="1200" b="0" dirty="0" smtClean="0">
              <a:latin typeface="Arial"/>
              <a:cs typeface="Arial"/>
              <a:sym typeface="Arial"/>
            </a:endParaRPr>
          </a:p>
        </p:txBody>
      </p:sp>
      <p:sp>
        <p:nvSpPr>
          <p:cNvPr id="49" name="Text Placeholder 82"/>
          <p:cNvSpPr>
            <a:spLocks noGrp="1"/>
          </p:cNvSpPr>
          <p:nvPr>
            <p:custDataLst>
              <p:tags r:id="rId29"/>
            </p:custDataLst>
          </p:nvPr>
        </p:nvSpPr>
        <p:spPr bwMode="auto">
          <a:xfrm>
            <a:off x="2611437" y="3975100"/>
            <a:ext cx="98742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AE9675A6-1B9E-4C20-B4A9-7D0BC5D0021D}" type="datetime'''E''''n''e''''''''''r''''''g''''''y'''' ''S''u''''''''pply'''">
              <a:rPr lang="en-US" sz="1200" b="0" smtClean="0"/>
              <a:pPr/>
              <a:t>Energy Supply</a:t>
            </a:fld>
            <a:endParaRPr lang="de-DE" sz="1200" b="0" dirty="0" smtClean="0">
              <a:latin typeface="Arial"/>
              <a:cs typeface="Arial"/>
              <a:sym typeface="Arial"/>
            </a:endParaRPr>
          </a:p>
        </p:txBody>
      </p:sp>
      <p:sp>
        <p:nvSpPr>
          <p:cNvPr id="50" name="Text Placeholder 82"/>
          <p:cNvSpPr>
            <a:spLocks noGrp="1"/>
          </p:cNvSpPr>
          <p:nvPr>
            <p:custDataLst>
              <p:tags r:id="rId30"/>
            </p:custDataLst>
          </p:nvPr>
        </p:nvSpPr>
        <p:spPr bwMode="auto">
          <a:xfrm>
            <a:off x="3060700" y="4165600"/>
            <a:ext cx="5381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E9AA8EAE-C0EA-4748-81C8-81E8758A804C}" type="datetime'B''''u''''''''ild''''''''''''i''''ng'''''''''''''''''''">
              <a:rPr lang="en-US" sz="1200" b="0" smtClean="0"/>
              <a:pPr/>
              <a:t>Building</a:t>
            </a:fld>
            <a:endParaRPr lang="de-DE" sz="1200" b="0" dirty="0" smtClean="0">
              <a:latin typeface="Arial"/>
              <a:cs typeface="Arial"/>
              <a:sym typeface="Arial"/>
            </a:endParaRPr>
          </a:p>
        </p:txBody>
      </p:sp>
      <p:sp>
        <p:nvSpPr>
          <p:cNvPr id="51" name="Text Placeholder 82"/>
          <p:cNvSpPr>
            <a:spLocks noGrp="1"/>
          </p:cNvSpPr>
          <p:nvPr>
            <p:custDataLst>
              <p:tags r:id="rId31"/>
            </p:custDataLst>
          </p:nvPr>
        </p:nvSpPr>
        <p:spPr bwMode="auto">
          <a:xfrm>
            <a:off x="2430462" y="4356100"/>
            <a:ext cx="1168400"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25F0475E-23AA-45AE-A243-C70C10AC1633}" type="datetime'W''''''''a''''''''ste ''''''Tre''at''''''m''en''t'''''''''">
              <a:rPr lang="en-US" sz="1200" b="0" smtClean="0"/>
              <a:pPr/>
              <a:t>Waste Treatment</a:t>
            </a:fld>
            <a:endParaRPr lang="de-DE" sz="1200" b="0" dirty="0" smtClean="0">
              <a:latin typeface="Arial"/>
              <a:cs typeface="Arial"/>
              <a:sym typeface="Arial"/>
            </a:endParaRPr>
          </a:p>
        </p:txBody>
      </p:sp>
      <p:sp>
        <p:nvSpPr>
          <p:cNvPr id="52" name="Text Placeholder 82"/>
          <p:cNvSpPr>
            <a:spLocks noGrp="1"/>
          </p:cNvSpPr>
          <p:nvPr>
            <p:custDataLst>
              <p:tags r:id="rId32"/>
            </p:custDataLst>
          </p:nvPr>
        </p:nvSpPr>
        <p:spPr bwMode="auto">
          <a:xfrm>
            <a:off x="1873250" y="4546600"/>
            <a:ext cx="172561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0A59265F-DAB1-4D44-93BE-F1C64B58266E}" type="datetime'Ot''her ''''''''''Ser''''v''''ic''es ''&amp; S''upp''''''o''r''t'">
              <a:rPr lang="en-US" sz="1200" b="0" smtClean="0"/>
              <a:pPr/>
              <a:t>Other Services &amp; Support</a:t>
            </a:fld>
            <a:endParaRPr lang="de-DE" sz="1200" b="0" dirty="0" smtClean="0">
              <a:latin typeface="Arial"/>
              <a:cs typeface="Arial"/>
              <a:sym typeface="Arial"/>
            </a:endParaRPr>
          </a:p>
        </p:txBody>
      </p:sp>
      <p:sp>
        <p:nvSpPr>
          <p:cNvPr id="54" name="Text Placeholder 82"/>
          <p:cNvSpPr>
            <a:spLocks noGrp="1"/>
          </p:cNvSpPr>
          <p:nvPr>
            <p:custDataLst>
              <p:tags r:id="rId33"/>
            </p:custDataLst>
          </p:nvPr>
        </p:nvSpPr>
        <p:spPr bwMode="auto">
          <a:xfrm>
            <a:off x="2730500" y="4737100"/>
            <a:ext cx="8683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8D6329FC-C369-4A39-BDAA-59D3CFCFAC51}" type="datetime'''''Lig''ht/''''''''D''''''''''''''''i''spl''''''''a''y'''">
              <a:rPr lang="en-US" sz="1200" b="0" smtClean="0"/>
              <a:pPr/>
              <a:t>Light/Display</a:t>
            </a:fld>
            <a:endParaRPr lang="de-DE" sz="1200" b="0" dirty="0" smtClean="0">
              <a:latin typeface="Arial"/>
              <a:cs typeface="Arial"/>
              <a:sym typeface="Arial"/>
            </a:endParaRPr>
          </a:p>
        </p:txBody>
      </p:sp>
      <p:sp>
        <p:nvSpPr>
          <p:cNvPr id="55" name="Text Placeholder 82"/>
          <p:cNvSpPr>
            <a:spLocks noGrp="1"/>
          </p:cNvSpPr>
          <p:nvPr>
            <p:custDataLst>
              <p:tags r:id="rId34"/>
            </p:custDataLst>
          </p:nvPr>
        </p:nvSpPr>
        <p:spPr bwMode="auto">
          <a:xfrm>
            <a:off x="2514600" y="4927600"/>
            <a:ext cx="1084262"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58C33CA5-8E4E-4A25-B837-175D85D1E1F7}" type="datetime'I''''T''-''''I''nf''''ra''''''s''''t''''''r''''u''c''t''ur''e'">
              <a:rPr lang="en-US" sz="1200" b="0" smtClean="0"/>
              <a:pPr/>
              <a:t>IT-Infrastructure</a:t>
            </a:fld>
            <a:endParaRPr lang="de-DE" sz="1200" b="0" dirty="0" smtClean="0">
              <a:latin typeface="Arial"/>
              <a:cs typeface="Arial"/>
              <a:sym typeface="Arial"/>
            </a:endParaRPr>
          </a:p>
        </p:txBody>
      </p:sp>
      <p:sp>
        <p:nvSpPr>
          <p:cNvPr id="56" name="Text Placeholder 82"/>
          <p:cNvSpPr>
            <a:spLocks noGrp="1"/>
          </p:cNvSpPr>
          <p:nvPr>
            <p:custDataLst>
              <p:tags r:id="rId35"/>
            </p:custDataLst>
          </p:nvPr>
        </p:nvSpPr>
        <p:spPr bwMode="auto">
          <a:xfrm>
            <a:off x="2389187" y="5118100"/>
            <a:ext cx="1209675" cy="182562"/>
          </a:xfrm>
          <a:prstGeom prst="rect">
            <a:avLst/>
          </a:prstGeom>
          <a:noFill/>
          <a:effectLst/>
        </p:spPr>
        <p:txBody>
          <a:bodyPr vert="horz" wrap="none" lIns="0" tIns="0" rIns="0"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lgn="r">
              <a:spcBef>
                <a:spcPct val="0"/>
              </a:spcBef>
            </a:pPr>
            <a:fld id="{D42F2AF4-519C-4F80-A498-976556DD2A7A}" type="datetime'''''In''ves''t''m''e''''n''t ''''F''''''''''''u''n''d''''s'">
              <a:rPr lang="en-US" sz="1200" b="0" smtClean="0"/>
              <a:pPr/>
              <a:t>Investment Funds</a:t>
            </a:fld>
            <a:endParaRPr lang="de-DE" sz="1200" b="0" dirty="0" smtClean="0">
              <a:latin typeface="Arial"/>
              <a:cs typeface="Arial"/>
              <a:sym typeface="Arial"/>
            </a:endParaRPr>
          </a:p>
        </p:txBody>
      </p:sp>
      <p:sp>
        <p:nvSpPr>
          <p:cNvPr id="62" name="Text Placeholder 82"/>
          <p:cNvSpPr>
            <a:spLocks noGrp="1"/>
          </p:cNvSpPr>
          <p:nvPr>
            <p:custDataLst>
              <p:tags r:id="rId36"/>
            </p:custDataLst>
          </p:nvPr>
        </p:nvSpPr>
        <p:spPr bwMode="auto">
          <a:xfrm>
            <a:off x="4002087" y="26511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5B9A0723-8C1B-4106-8F3B-87B90D9228F5}" type="datetime'''''3'''''''''''''''''''''''''''''''">
              <a:rPr lang="en-US" sz="1200" b="0" smtClean="0"/>
              <a:pPr/>
              <a:t>3</a:t>
            </a:fld>
            <a:endParaRPr lang="de-DE" sz="1200" b="0" dirty="0" smtClean="0">
              <a:latin typeface="Arial"/>
              <a:cs typeface="Arial"/>
              <a:sym typeface="Arial"/>
            </a:endParaRPr>
          </a:p>
        </p:txBody>
      </p:sp>
      <p:sp>
        <p:nvSpPr>
          <p:cNvPr id="63" name="Text Placeholder 82"/>
          <p:cNvSpPr>
            <a:spLocks noGrp="1"/>
          </p:cNvSpPr>
          <p:nvPr>
            <p:custDataLst>
              <p:tags r:id="rId37"/>
            </p:custDataLst>
          </p:nvPr>
        </p:nvSpPr>
        <p:spPr bwMode="auto">
          <a:xfrm>
            <a:off x="4002087" y="28416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D7A94A1-38DA-422D-A24C-E3D0BAFE20C4}" type="datetime'''''''''''''''3'''''''''''''">
              <a:rPr lang="en-US" sz="1200" b="0" smtClean="0"/>
              <a:pPr/>
              <a:t>3</a:t>
            </a:fld>
            <a:endParaRPr lang="de-DE" sz="1200" b="0" dirty="0" smtClean="0">
              <a:latin typeface="Arial"/>
              <a:cs typeface="Arial"/>
              <a:sym typeface="Arial"/>
            </a:endParaRPr>
          </a:p>
        </p:txBody>
      </p:sp>
      <p:sp>
        <p:nvSpPr>
          <p:cNvPr id="64" name="Text Placeholder 82"/>
          <p:cNvSpPr>
            <a:spLocks noGrp="1"/>
          </p:cNvSpPr>
          <p:nvPr>
            <p:custDataLst>
              <p:tags r:id="rId38"/>
            </p:custDataLst>
          </p:nvPr>
        </p:nvSpPr>
        <p:spPr bwMode="auto">
          <a:xfrm>
            <a:off x="3906837" y="30321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8695ED66-975B-4B76-8F8E-2934A2E37BEF}" type="datetime'''''''''''''''''''''''''''''''''''''''''2'''''''''''''''''">
              <a:rPr lang="en-US" sz="1200" b="0" smtClean="0"/>
              <a:pPr/>
              <a:t>2</a:t>
            </a:fld>
            <a:endParaRPr lang="de-DE" sz="1200" b="0" dirty="0" smtClean="0">
              <a:latin typeface="Arial"/>
              <a:cs typeface="Arial"/>
              <a:sym typeface="Arial"/>
            </a:endParaRPr>
          </a:p>
        </p:txBody>
      </p:sp>
      <p:sp>
        <p:nvSpPr>
          <p:cNvPr id="65" name="Text Placeholder 82"/>
          <p:cNvSpPr>
            <a:spLocks noGrp="1"/>
          </p:cNvSpPr>
          <p:nvPr>
            <p:custDataLst>
              <p:tags r:id="rId39"/>
            </p:custDataLst>
          </p:nvPr>
        </p:nvSpPr>
        <p:spPr bwMode="auto">
          <a:xfrm>
            <a:off x="3906837" y="32226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04738D9-B839-4C58-B8AC-E3BE8D3498D0}" type="datetime'''''''2'''''''''''''''''''''''''''''''''''''''''''''''''''''">
              <a:rPr lang="en-US" sz="1200" b="0" smtClean="0"/>
              <a:pPr/>
              <a:t>2</a:t>
            </a:fld>
            <a:endParaRPr lang="de-DE" sz="1200" b="0" dirty="0" smtClean="0">
              <a:latin typeface="Arial"/>
              <a:cs typeface="Arial"/>
              <a:sym typeface="Arial"/>
            </a:endParaRPr>
          </a:p>
        </p:txBody>
      </p:sp>
      <p:sp>
        <p:nvSpPr>
          <p:cNvPr id="66" name="Text Placeholder 82"/>
          <p:cNvSpPr>
            <a:spLocks noGrp="1"/>
          </p:cNvSpPr>
          <p:nvPr>
            <p:custDataLst>
              <p:tags r:id="rId40"/>
            </p:custDataLst>
          </p:nvPr>
        </p:nvSpPr>
        <p:spPr bwMode="auto">
          <a:xfrm>
            <a:off x="3906837" y="34131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49ABD545-0940-4F12-BB0A-60340B7E4EB6}" type="datetime'''''''''2'''''''''''''''''''''''''''">
              <a:rPr lang="en-US" sz="1200" b="0" smtClean="0"/>
              <a:pPr/>
              <a:t>2</a:t>
            </a:fld>
            <a:endParaRPr lang="de-DE" sz="1200" b="0" dirty="0" smtClean="0">
              <a:latin typeface="Arial"/>
              <a:cs typeface="Arial"/>
              <a:sym typeface="Arial"/>
            </a:endParaRPr>
          </a:p>
        </p:txBody>
      </p:sp>
      <p:sp>
        <p:nvSpPr>
          <p:cNvPr id="67" name="Text Placeholder 82"/>
          <p:cNvSpPr>
            <a:spLocks noGrp="1"/>
          </p:cNvSpPr>
          <p:nvPr>
            <p:custDataLst>
              <p:tags r:id="rId41"/>
            </p:custDataLst>
          </p:nvPr>
        </p:nvSpPr>
        <p:spPr bwMode="auto">
          <a:xfrm>
            <a:off x="3906837" y="3603625"/>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73E7985F-1D85-4175-BC06-DEC08C4F73B9}" type="datetime'''''''''2'''''''''''''''''''''''''''''''">
              <a:rPr lang="en-US" sz="1200" b="0" smtClean="0"/>
              <a:pPr/>
              <a:t>2</a:t>
            </a:fld>
            <a:endParaRPr lang="de-DE" sz="1200" b="0" dirty="0" smtClean="0">
              <a:latin typeface="Arial"/>
              <a:cs typeface="Arial"/>
              <a:sym typeface="Arial"/>
            </a:endParaRPr>
          </a:p>
        </p:txBody>
      </p:sp>
      <p:sp>
        <p:nvSpPr>
          <p:cNvPr id="68" name="Text Placeholder 82"/>
          <p:cNvSpPr>
            <a:spLocks noGrp="1"/>
          </p:cNvSpPr>
          <p:nvPr>
            <p:custDataLst>
              <p:tags r:id="rId42"/>
            </p:custDataLst>
          </p:nvPr>
        </p:nvSpPr>
        <p:spPr bwMode="auto">
          <a:xfrm>
            <a:off x="3906837" y="3789362"/>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AB99F80A-EE6F-469C-B4F6-287D8175565D}" type="datetime'''''2'''''''''''''''''''''''''''''''''''''''''''''''''''''''''">
              <a:rPr lang="en-US" sz="1200" b="0" smtClean="0"/>
              <a:pPr/>
              <a:t>2</a:t>
            </a:fld>
            <a:endParaRPr lang="de-DE" sz="1200" b="0" dirty="0" smtClean="0">
              <a:latin typeface="Arial"/>
              <a:cs typeface="Arial"/>
              <a:sym typeface="Arial"/>
            </a:endParaRPr>
          </a:p>
        </p:txBody>
      </p:sp>
      <p:sp>
        <p:nvSpPr>
          <p:cNvPr id="69" name="Text Placeholder 82"/>
          <p:cNvSpPr>
            <a:spLocks noGrp="1"/>
          </p:cNvSpPr>
          <p:nvPr>
            <p:custDataLst>
              <p:tags r:id="rId43"/>
            </p:custDataLst>
          </p:nvPr>
        </p:nvSpPr>
        <p:spPr bwMode="auto">
          <a:xfrm>
            <a:off x="3906837" y="39751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938210F7-60B4-4121-86DB-279D67381782}" type="datetime'''''''''''''2'''''''''''''''''''''''''">
              <a:rPr lang="en-US" sz="1200" b="0" smtClean="0"/>
              <a:pPr/>
              <a:t>2</a:t>
            </a:fld>
            <a:endParaRPr lang="de-DE" sz="1200" b="0" dirty="0" smtClean="0">
              <a:latin typeface="Arial"/>
              <a:cs typeface="Arial"/>
              <a:sym typeface="Arial"/>
            </a:endParaRPr>
          </a:p>
        </p:txBody>
      </p:sp>
      <p:sp>
        <p:nvSpPr>
          <p:cNvPr id="70" name="Text Placeholder 82"/>
          <p:cNvSpPr>
            <a:spLocks noGrp="1"/>
          </p:cNvSpPr>
          <p:nvPr>
            <p:custDataLst>
              <p:tags r:id="rId44"/>
            </p:custDataLst>
          </p:nvPr>
        </p:nvSpPr>
        <p:spPr bwMode="auto">
          <a:xfrm>
            <a:off x="3906837" y="41656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E4E3C6D2-8F5C-41E3-BECF-17AB12DA0697}" type="datetime'''''''''''''''2'''''''''''''''''''''''''''''">
              <a:rPr lang="en-US" sz="1200" b="0" smtClean="0"/>
              <a:pPr/>
              <a:t>2</a:t>
            </a:fld>
            <a:endParaRPr lang="de-DE" sz="1200" b="0" dirty="0" smtClean="0">
              <a:latin typeface="Arial"/>
              <a:cs typeface="Arial"/>
              <a:sym typeface="Arial"/>
            </a:endParaRPr>
          </a:p>
        </p:txBody>
      </p:sp>
      <p:sp>
        <p:nvSpPr>
          <p:cNvPr id="71" name="Text Placeholder 82"/>
          <p:cNvSpPr>
            <a:spLocks noGrp="1"/>
          </p:cNvSpPr>
          <p:nvPr>
            <p:custDataLst>
              <p:tags r:id="rId45"/>
            </p:custDataLst>
          </p:nvPr>
        </p:nvSpPr>
        <p:spPr bwMode="auto">
          <a:xfrm>
            <a:off x="3821112" y="43561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FD23BBE5-7F46-4B12-AC4A-4EED5D64E5A0}" type="datetime'''''''''''1'''''''''''''''''''''''''''''''''''''''''''''">
              <a:rPr lang="en-US" sz="1200" b="0" smtClean="0"/>
              <a:pPr/>
              <a:t>1</a:t>
            </a:fld>
            <a:endParaRPr lang="de-DE" sz="1200" b="0" dirty="0" smtClean="0">
              <a:latin typeface="Arial"/>
              <a:cs typeface="Arial"/>
              <a:sym typeface="Arial"/>
            </a:endParaRPr>
          </a:p>
        </p:txBody>
      </p:sp>
      <p:sp>
        <p:nvSpPr>
          <p:cNvPr id="72" name="Text Placeholder 82"/>
          <p:cNvSpPr>
            <a:spLocks noGrp="1"/>
          </p:cNvSpPr>
          <p:nvPr>
            <p:custDataLst>
              <p:tags r:id="rId46"/>
            </p:custDataLst>
          </p:nvPr>
        </p:nvSpPr>
        <p:spPr bwMode="auto">
          <a:xfrm>
            <a:off x="3821112" y="45466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1EA84259-0601-4DB6-9C64-2B2B7DA45F09}" type="datetime'''''''''''''''''''''''''''''''''''''1'''''''''">
              <a:rPr lang="en-US" sz="1200" b="0" smtClean="0"/>
              <a:pPr/>
              <a:t>1</a:t>
            </a:fld>
            <a:endParaRPr lang="de-DE" sz="1200" b="0" dirty="0" smtClean="0">
              <a:latin typeface="Arial"/>
              <a:cs typeface="Arial"/>
              <a:sym typeface="Arial"/>
            </a:endParaRPr>
          </a:p>
        </p:txBody>
      </p:sp>
      <p:sp>
        <p:nvSpPr>
          <p:cNvPr id="73" name="Text Placeholder 82"/>
          <p:cNvSpPr>
            <a:spLocks noGrp="1"/>
          </p:cNvSpPr>
          <p:nvPr>
            <p:custDataLst>
              <p:tags r:id="rId47"/>
            </p:custDataLst>
          </p:nvPr>
        </p:nvSpPr>
        <p:spPr bwMode="auto">
          <a:xfrm>
            <a:off x="3821112" y="47371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F46B1D9C-3A68-4E70-8135-BED5815E9121}" type="datetime'''''''''''''''''''''''''''''''''''''''''''1'''''''">
              <a:rPr lang="en-US" sz="1200" b="0" smtClean="0"/>
              <a:pPr/>
              <a:t>1</a:t>
            </a:fld>
            <a:endParaRPr lang="de-DE" sz="1200" b="0" dirty="0" smtClean="0">
              <a:latin typeface="Arial"/>
              <a:cs typeface="Arial"/>
              <a:sym typeface="Arial"/>
            </a:endParaRPr>
          </a:p>
        </p:txBody>
      </p:sp>
      <p:sp>
        <p:nvSpPr>
          <p:cNvPr id="74" name="Text Placeholder 82"/>
          <p:cNvSpPr>
            <a:spLocks noGrp="1"/>
          </p:cNvSpPr>
          <p:nvPr>
            <p:custDataLst>
              <p:tags r:id="rId48"/>
            </p:custDataLst>
          </p:nvPr>
        </p:nvSpPr>
        <p:spPr bwMode="auto">
          <a:xfrm>
            <a:off x="3821112" y="49276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6ACACE49-2DED-4656-BE29-64D805D79854}" type="datetime'''''''''''''1'''''''''''''''''">
              <a:rPr lang="en-US" sz="1200" b="0" smtClean="0"/>
              <a:pPr/>
              <a:t>1</a:t>
            </a:fld>
            <a:endParaRPr lang="de-DE" sz="1200" b="0" dirty="0" smtClean="0">
              <a:latin typeface="Arial"/>
              <a:cs typeface="Arial"/>
              <a:sym typeface="Arial"/>
            </a:endParaRPr>
          </a:p>
        </p:txBody>
      </p:sp>
      <p:sp>
        <p:nvSpPr>
          <p:cNvPr id="75" name="Text Placeholder 82"/>
          <p:cNvSpPr>
            <a:spLocks noGrp="1"/>
          </p:cNvSpPr>
          <p:nvPr>
            <p:custDataLst>
              <p:tags r:id="rId49"/>
            </p:custDataLst>
          </p:nvPr>
        </p:nvSpPr>
        <p:spPr bwMode="auto">
          <a:xfrm>
            <a:off x="3821112" y="51181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BDF51613-9FE6-426A-A698-9F7BABB72DAD}" type="datetime'''1'''''''''''''''''''''''''''''''''''''''''''''''''">
              <a:rPr lang="en-US" sz="1200" b="0" smtClean="0"/>
              <a:pPr/>
              <a:t>1</a:t>
            </a:fld>
            <a:endParaRPr lang="de-DE" sz="1200" b="0" dirty="0" smtClean="0">
              <a:latin typeface="Arial"/>
              <a:cs typeface="Arial"/>
              <a:sym typeface="Arial"/>
            </a:endParaRPr>
          </a:p>
        </p:txBody>
      </p:sp>
      <p:sp>
        <p:nvSpPr>
          <p:cNvPr id="76" name="Text Placeholder 82"/>
          <p:cNvSpPr>
            <a:spLocks noGrp="1"/>
          </p:cNvSpPr>
          <p:nvPr>
            <p:custDataLst>
              <p:tags r:id="rId50"/>
            </p:custDataLst>
          </p:nvPr>
        </p:nvSpPr>
        <p:spPr bwMode="auto">
          <a:xfrm>
            <a:off x="3821112" y="53086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841F5660-AD61-489A-BBCD-A972AE28984E}" type="datetime'''''''''''''''''''''''''''1'''''''''''''''''''''''''''''''''">
              <a:rPr lang="en-US" sz="1200" b="0" smtClean="0"/>
              <a:pPr/>
              <a:t>1</a:t>
            </a:fld>
            <a:endParaRPr lang="de-DE" sz="1200" b="0" dirty="0" smtClean="0">
              <a:latin typeface="Arial"/>
              <a:cs typeface="Arial"/>
              <a:sym typeface="Arial"/>
            </a:endParaRPr>
          </a:p>
        </p:txBody>
      </p:sp>
      <p:sp>
        <p:nvSpPr>
          <p:cNvPr id="77" name="Text Placeholder 82"/>
          <p:cNvSpPr>
            <a:spLocks noGrp="1"/>
          </p:cNvSpPr>
          <p:nvPr>
            <p:custDataLst>
              <p:tags r:id="rId51"/>
            </p:custDataLst>
          </p:nvPr>
        </p:nvSpPr>
        <p:spPr bwMode="auto">
          <a:xfrm>
            <a:off x="3821112" y="54991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50193249-3479-4BC6-AC47-DC711374D1B4}" type="datetime'''''''''''1'''''''''">
              <a:rPr lang="en-US" sz="1200" b="0" smtClean="0"/>
              <a:pPr/>
              <a:t>1</a:t>
            </a:fld>
            <a:endParaRPr lang="de-DE" sz="1200" b="0" dirty="0" smtClean="0">
              <a:latin typeface="Arial"/>
              <a:cs typeface="Arial"/>
              <a:sym typeface="Arial"/>
            </a:endParaRPr>
          </a:p>
        </p:txBody>
      </p:sp>
      <p:sp>
        <p:nvSpPr>
          <p:cNvPr id="78" name="Text Placeholder 82"/>
          <p:cNvSpPr>
            <a:spLocks noGrp="1"/>
          </p:cNvSpPr>
          <p:nvPr>
            <p:custDataLst>
              <p:tags r:id="rId52"/>
            </p:custDataLst>
          </p:nvPr>
        </p:nvSpPr>
        <p:spPr bwMode="auto">
          <a:xfrm>
            <a:off x="3821112" y="5689600"/>
            <a:ext cx="125412" cy="182562"/>
          </a:xfrm>
          <a:prstGeom prst="rect">
            <a:avLst/>
          </a:prstGeom>
          <a:noFill/>
          <a:effectLst/>
        </p:spPr>
        <p:txBody>
          <a:bodyPr vert="horz" wrap="none" lIns="20637" tIns="0" rIns="20637" bIns="0" rtlCol="0" anchor="ctr"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fld id="{F8CC1D6A-5A09-4ED1-AD4C-B175D61DD0E7}" type="datetime'''''''''''''''''''''''1'''''''''''">
              <a:rPr lang="en-US" sz="1200" b="0" smtClean="0"/>
              <a:pPr/>
              <a:t>1</a:t>
            </a:fld>
            <a:endParaRPr lang="de-DE" sz="1200" b="0" dirty="0" smtClean="0">
              <a:latin typeface="Arial"/>
              <a:cs typeface="Arial"/>
              <a:sym typeface="Arial"/>
            </a:endParaRPr>
          </a:p>
        </p:txBody>
      </p:sp>
      <p:sp>
        <p:nvSpPr>
          <p:cNvPr id="79" name="Text Placeholder 82"/>
          <p:cNvSpPr>
            <a:spLocks noGrp="1"/>
          </p:cNvSpPr>
          <p:nvPr>
            <p:custDataLst>
              <p:tags r:id="rId53"/>
            </p:custDataLst>
          </p:nvPr>
        </p:nvSpPr>
        <p:spPr bwMode="auto">
          <a:xfrm>
            <a:off x="323850" y="6057900"/>
            <a:ext cx="5616575" cy="158750"/>
          </a:xfrm>
          <a:prstGeom prst="rect">
            <a:avLst/>
          </a:prstGeom>
          <a:noFill/>
          <a:effectLst/>
        </p:spPr>
        <p:txBody>
          <a:bodyPr vert="horz" wrap="squar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r>
              <a:rPr lang="de-DE" sz="800" b="0" i="1" smtClean="0">
                <a:latin typeface="Arial"/>
                <a:cs typeface="Arial"/>
                <a:sym typeface="Arial"/>
              </a:rPr>
              <a:t>Quelle: Deutsche Börse, Dezember 2010 </a:t>
            </a:r>
            <a:endParaRPr lang="de-DE" sz="800" b="0" i="1" dirty="0" smtClean="0">
              <a:latin typeface="Arial"/>
              <a:cs typeface="Arial"/>
              <a:sym typeface="Arial"/>
            </a:endParaRPr>
          </a:p>
        </p:txBody>
      </p:sp>
      <p:sp>
        <p:nvSpPr>
          <p:cNvPr id="91" name="Textfeld 90"/>
          <p:cNvSpPr txBox="1"/>
          <p:nvPr>
            <p:custDataLst>
              <p:tags r:id="rId54"/>
            </p:custDataLst>
          </p:nvPr>
        </p:nvSpPr>
        <p:spPr>
          <a:xfrm>
            <a:off x="5357818" y="3786190"/>
            <a:ext cx="2538221" cy="1200329"/>
          </a:xfrm>
          <a:prstGeom prst="rect">
            <a:avLst/>
          </a:prstGeom>
          <a:noFill/>
        </p:spPr>
        <p:txBody>
          <a:bodyPr wrap="square" rtlCol="0">
            <a:spAutoFit/>
          </a:bodyPr>
          <a:lstStyle/>
          <a:p>
            <a:pPr algn="ctr">
              <a:lnSpc>
                <a:spcPct val="100000"/>
              </a:lnSpc>
            </a:pPr>
            <a:r>
              <a:rPr lang="de-DE" sz="1200" smtClean="0">
                <a:latin typeface="+mn-lt"/>
              </a:rPr>
              <a:t>Anteil der  Top100</a:t>
            </a:r>
          </a:p>
          <a:p>
            <a:pPr algn="ctr">
              <a:lnSpc>
                <a:spcPct val="100000"/>
              </a:lnSpc>
            </a:pPr>
            <a:r>
              <a:rPr lang="de-DE" sz="1200" smtClean="0">
                <a:latin typeface="+mn-lt"/>
              </a:rPr>
              <a:t>in der Deutschen Börse</a:t>
            </a:r>
          </a:p>
          <a:p>
            <a:pPr algn="ctr">
              <a:lnSpc>
                <a:spcPct val="100000"/>
              </a:lnSpc>
            </a:pPr>
            <a:r>
              <a:rPr lang="de-DE" sz="1200" smtClean="0">
                <a:latin typeface="+mn-lt"/>
              </a:rPr>
              <a:t>gelisteten nationalen und</a:t>
            </a:r>
          </a:p>
          <a:p>
            <a:pPr algn="ctr">
              <a:lnSpc>
                <a:spcPct val="100000"/>
              </a:lnSpc>
            </a:pPr>
            <a:r>
              <a:rPr lang="de-DE" sz="1200" smtClean="0">
                <a:latin typeface="+mn-lt"/>
              </a:rPr>
              <a:t>internationalen</a:t>
            </a:r>
          </a:p>
          <a:p>
            <a:pPr algn="ctr">
              <a:lnSpc>
                <a:spcPct val="100000"/>
              </a:lnSpc>
            </a:pPr>
            <a:r>
              <a:rPr lang="de-DE" sz="1200" smtClean="0">
                <a:latin typeface="+mn-lt"/>
              </a:rPr>
              <a:t>Unternehmen im Bereich</a:t>
            </a:r>
          </a:p>
          <a:p>
            <a:pPr algn="ctr">
              <a:lnSpc>
                <a:spcPct val="100000"/>
              </a:lnSpc>
            </a:pPr>
            <a:r>
              <a:rPr lang="de-DE" sz="1200" smtClean="0">
                <a:latin typeface="+mn-lt"/>
              </a:rPr>
              <a:t>“</a:t>
            </a:r>
            <a:r>
              <a:rPr lang="de-DE" sz="1200" u="sng" smtClean="0">
                <a:latin typeface="+mn-lt"/>
              </a:rPr>
              <a:t>Green Technology</a:t>
            </a:r>
            <a:r>
              <a:rPr lang="de-DE" sz="1200" smtClean="0">
                <a:latin typeface="+mn-lt"/>
              </a:rPr>
              <a:t>”</a:t>
            </a:r>
            <a:endParaRPr lang="de-DE" sz="1200" dirty="0" smtClean="0">
              <a:latin typeface="+mn-lt"/>
            </a:endParaRPr>
          </a:p>
        </p:txBody>
      </p:sp>
      <p:sp>
        <p:nvSpPr>
          <p:cNvPr id="80" name="Geschweifte Klammer rechts 79"/>
          <p:cNvSpPr/>
          <p:nvPr>
            <p:custDataLst>
              <p:tags r:id="rId55"/>
            </p:custDataLst>
          </p:nvPr>
        </p:nvSpPr>
        <p:spPr>
          <a:xfrm>
            <a:off x="7215206" y="1714488"/>
            <a:ext cx="142876" cy="928694"/>
          </a:xfrm>
          <a:prstGeom prst="rightBrace">
            <a:avLst>
              <a:gd name="adj1" fmla="val 4701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1" name="Textfeld 80"/>
          <p:cNvSpPr txBox="1"/>
          <p:nvPr>
            <p:custDataLst>
              <p:tags r:id="rId56"/>
            </p:custDataLst>
          </p:nvPr>
        </p:nvSpPr>
        <p:spPr>
          <a:xfrm>
            <a:off x="7643834" y="2000240"/>
            <a:ext cx="543739" cy="286232"/>
          </a:xfrm>
          <a:prstGeom prst="rect">
            <a:avLst/>
          </a:prstGeom>
          <a:noFill/>
        </p:spPr>
        <p:txBody>
          <a:bodyPr wrap="none" rtlCol="0">
            <a:spAutoFit/>
          </a:bodyPr>
          <a:lstStyle/>
          <a:p>
            <a:r>
              <a:rPr lang="de-DE" smtClean="0">
                <a:latin typeface="+mn-lt"/>
              </a:rPr>
              <a:t>72%</a:t>
            </a:r>
            <a:endParaRPr lang="de-DE" dirty="0" smtClean="0">
              <a:latin typeface="+mn-lt"/>
            </a:endParaRPr>
          </a:p>
        </p:txBody>
      </p:sp>
      <p:cxnSp>
        <p:nvCxnSpPr>
          <p:cNvPr id="93" name="Gerade Verbindung 92"/>
          <p:cNvCxnSpPr/>
          <p:nvPr>
            <p:custDataLst>
              <p:tags r:id="rId57"/>
            </p:custDataLst>
          </p:nvPr>
        </p:nvCxnSpPr>
        <p:spPr>
          <a:xfrm>
            <a:off x="4429124" y="2643182"/>
            <a:ext cx="271464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61442" name="think-cell Slide" r:id="rId24" imgW="0" imgH="0" progId="TCLayout.ActiveDocument.1">
              <p:embed/>
            </p:oleObj>
          </a:graphicData>
        </a:graphic>
      </p:graphicFrame>
      <p:sp>
        <p:nvSpPr>
          <p:cNvPr id="25" name="Rechteck 24" hidden="1"/>
          <p:cNvSpPr/>
          <p:nvPr>
            <p:custDataLst>
              <p:tags r:id="rId2"/>
            </p:custDataLst>
          </p:nvPr>
        </p:nvSpPr>
        <p:spPr bwMode="auto">
          <a:xfrm>
            <a:off x="0" y="0"/>
            <a:ext cx="158750" cy="158750"/>
          </a:xfrm>
          <a:prstGeom prst="rect">
            <a:avLst/>
          </a:prstGeom>
          <a:solidFill>
            <a:schemeClr val="bg1"/>
          </a:solidFill>
          <a:ln w="9525" cap="flat" cmpd="sng" algn="ctr">
            <a:solidFill>
              <a:schemeClr val="accent3"/>
            </a:solid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a:lnSpc>
                <a:spcPct val="100000"/>
              </a:lnSpc>
            </a:pPr>
            <a:endParaRPr kumimoji="0" lang="en-US" sz="800" i="1" u="none" strike="noStrike" cap="none" normalizeH="0" dirty="0" err="1" smtClean="0">
              <a:ln>
                <a:noFill/>
              </a:ln>
              <a:solidFill>
                <a:schemeClr val="tx1"/>
              </a:solidFill>
              <a:effectLst/>
              <a:latin typeface="Arial"/>
              <a:cs typeface="Arial"/>
              <a:sym typeface="Arial"/>
            </a:endParaRPr>
          </a:p>
        </p:txBody>
      </p:sp>
      <p:sp>
        <p:nvSpPr>
          <p:cNvPr id="83" name="Text Placeholder 82"/>
          <p:cNvSpPr>
            <a:spLocks noGrp="1"/>
          </p:cNvSpPr>
          <p:nvPr>
            <p:ph type="body" sz="quarter" idx="10"/>
            <p:custDataLst>
              <p:tags r:id="rId3"/>
            </p:custDataLst>
          </p:nvPr>
        </p:nvSpPr>
        <p:spPr bwMode="gray"/>
        <p:txBody>
          <a:bodyPr/>
          <a:lstStyle/>
          <a:p>
            <a:pPr lvl="0"/>
            <a:r>
              <a:rPr lang="de-DE" dirty="0" smtClean="0"/>
              <a:t>3. Methodik</a:t>
            </a:r>
          </a:p>
        </p:txBody>
      </p:sp>
      <p:sp>
        <p:nvSpPr>
          <p:cNvPr id="82" name="Title 81"/>
          <p:cNvSpPr>
            <a:spLocks noGrp="1"/>
          </p:cNvSpPr>
          <p:nvPr>
            <p:ph type="title"/>
            <p:custDataLst>
              <p:tags r:id="rId4"/>
            </p:custDataLst>
          </p:nvPr>
        </p:nvSpPr>
        <p:spPr bwMode="gray"/>
        <p:txBody>
          <a:bodyPr/>
          <a:lstStyle/>
          <a:p>
            <a:r>
              <a:rPr lang="de-DE" dirty="0" smtClean="0"/>
              <a:t>Nur langfristige Mega – Trends lassen belastbare Rückschlüsse auf einen notwendigen Fokus bei wesentlichen Schlüsseltechnologien zu.</a:t>
            </a:r>
            <a:endParaRPr lang="de-DE" dirty="0"/>
          </a:p>
        </p:txBody>
      </p:sp>
      <p:sp>
        <p:nvSpPr>
          <p:cNvPr id="10" name="Date Placeholder 3"/>
          <p:cNvSpPr>
            <a:spLocks noGrp="1"/>
          </p:cNvSpPr>
          <p:nvPr>
            <p:ph type="dt" sz="half" idx="13"/>
            <p:custDataLst>
              <p:tags r:id="rId5"/>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6"/>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7"/>
            </p:custDataLst>
          </p:nvPr>
        </p:nvSpPr>
        <p:spPr bwMode="gray"/>
        <p:txBody>
          <a:bodyPr/>
          <a:lstStyle/>
          <a:p>
            <a:pPr algn="ctr"/>
            <a:r>
              <a:rPr lang="de-DE" smtClean="0"/>
              <a:t>– </a:t>
            </a:r>
            <a:fld id="{0BE42143-7310-4A8F-A2D9-68016CEE3D5A}" type="slidenum">
              <a:rPr lang="de-DE" smtClean="0"/>
              <a:pPr algn="ctr"/>
              <a:t>7</a:t>
            </a:fld>
            <a:r>
              <a:rPr lang="de-DE" smtClean="0"/>
              <a:t> –</a:t>
            </a:r>
            <a:endParaRPr lang="de-DE" dirty="0"/>
          </a:p>
        </p:txBody>
      </p:sp>
      <p:sp>
        <p:nvSpPr>
          <p:cNvPr id="12" name="Rectangle 4"/>
          <p:cNvSpPr>
            <a:spLocks noChangeArrowheads="1"/>
          </p:cNvSpPr>
          <p:nvPr>
            <p:custDataLst>
              <p:tags r:id="rId8"/>
            </p:custDataLst>
          </p:nvPr>
        </p:nvSpPr>
        <p:spPr bwMode="auto">
          <a:xfrm>
            <a:off x="284163" y="1485900"/>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pic>
        <p:nvPicPr>
          <p:cNvPr id="9" name="Picture 4" descr="C:\Users\dtc100605\AppData\Local\Microsoft\Windows\Temporary Internet Files\Content.Outlook\V4H5FXLG\buch cover ict 2032.png"/>
          <p:cNvPicPr>
            <a:picLocks noChangeAspect="1" noChangeArrowheads="1"/>
          </p:cNvPicPr>
          <p:nvPr>
            <p:custDataLst>
              <p:tags r:id="rId9"/>
            </p:custDataLst>
          </p:nvPr>
        </p:nvPicPr>
        <p:blipFill>
          <a:blip r:embed="rId25" cstate="screen"/>
          <a:srcRect/>
          <a:stretch>
            <a:fillRect/>
          </a:stretch>
        </p:blipFill>
        <p:spPr bwMode="auto">
          <a:xfrm>
            <a:off x="357158" y="2357430"/>
            <a:ext cx="1350334" cy="2238392"/>
          </a:xfrm>
          <a:prstGeom prst="rect">
            <a:avLst/>
          </a:prstGeom>
          <a:noFill/>
        </p:spPr>
      </p:pic>
      <p:sp>
        <p:nvSpPr>
          <p:cNvPr id="13" name="Rechteck 12"/>
          <p:cNvSpPr/>
          <p:nvPr>
            <p:custDataLst>
              <p:tags r:id="rId10"/>
            </p:custDataLst>
          </p:nvPr>
        </p:nvSpPr>
        <p:spPr bwMode="auto">
          <a:xfrm>
            <a:off x="1995478" y="1700201"/>
            <a:ext cx="1857388" cy="642942"/>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b="0" i="0" u="none" strike="noStrike" cap="none" normalizeH="0" baseline="0" dirty="0" smtClean="0">
                <a:ln>
                  <a:noFill/>
                </a:ln>
                <a:solidFill>
                  <a:schemeClr val="bg1"/>
                </a:solidFill>
                <a:effectLst/>
                <a:latin typeface="Arial" charset="0"/>
              </a:rPr>
              <a:t>Gone East</a:t>
            </a:r>
          </a:p>
        </p:txBody>
      </p:sp>
      <p:sp>
        <p:nvSpPr>
          <p:cNvPr id="14" name="Rechteck 13"/>
          <p:cNvSpPr/>
          <p:nvPr>
            <p:custDataLst>
              <p:tags r:id="rId11"/>
            </p:custDataLst>
          </p:nvPr>
        </p:nvSpPr>
        <p:spPr bwMode="auto">
          <a:xfrm>
            <a:off x="1995478" y="2632467"/>
            <a:ext cx="1857388" cy="642942"/>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b="0" i="0" u="none" strike="noStrike" cap="none" normalizeH="0" baseline="0" dirty="0" err="1" smtClean="0">
                <a:ln>
                  <a:noFill/>
                </a:ln>
                <a:solidFill>
                  <a:schemeClr val="bg1"/>
                </a:solidFill>
                <a:effectLst/>
                <a:latin typeface="Arial" charset="0"/>
              </a:rPr>
              <a:t>Triad</a:t>
            </a:r>
            <a:r>
              <a:rPr kumimoji="0" lang="de-DE" b="0" i="0" u="none" strike="noStrike" cap="none" normalizeH="0" baseline="0" dirty="0" smtClean="0">
                <a:ln>
                  <a:noFill/>
                </a:ln>
                <a:solidFill>
                  <a:schemeClr val="bg1"/>
                </a:solidFill>
                <a:effectLst/>
                <a:latin typeface="Arial" charset="0"/>
              </a:rPr>
              <a:t> </a:t>
            </a:r>
            <a:r>
              <a:rPr kumimoji="0" lang="de-DE" b="0" i="0" u="none" strike="noStrike" cap="none" normalizeH="0" baseline="0" dirty="0" err="1" smtClean="0">
                <a:ln>
                  <a:noFill/>
                </a:ln>
                <a:solidFill>
                  <a:schemeClr val="bg1"/>
                </a:solidFill>
                <a:effectLst/>
                <a:latin typeface="Arial" charset="0"/>
              </a:rPr>
              <a:t>has</a:t>
            </a:r>
            <a:endParaRPr kumimoji="0" lang="de-DE" b="0" i="0" u="none" strike="noStrike" cap="none" normalizeH="0" baseline="0" dirty="0" smtClean="0">
              <a:ln>
                <a:noFill/>
              </a:ln>
              <a:solidFill>
                <a:schemeClr val="bg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de-DE" dirty="0" err="1" smtClean="0">
                <a:solidFill>
                  <a:schemeClr val="bg1"/>
                </a:solidFill>
              </a:rPr>
              <a:t>Aged</a:t>
            </a:r>
            <a:endParaRPr kumimoji="0" lang="de-DE" b="0" i="0" u="none" strike="noStrike" cap="none" normalizeH="0" baseline="0" dirty="0" smtClean="0">
              <a:ln>
                <a:noFill/>
              </a:ln>
              <a:solidFill>
                <a:schemeClr val="bg1"/>
              </a:solidFill>
              <a:effectLst/>
              <a:latin typeface="Arial" charset="0"/>
            </a:endParaRPr>
          </a:p>
        </p:txBody>
      </p:sp>
      <p:sp>
        <p:nvSpPr>
          <p:cNvPr id="15" name="Rechteck 14"/>
          <p:cNvSpPr/>
          <p:nvPr>
            <p:custDataLst>
              <p:tags r:id="rId12"/>
            </p:custDataLst>
          </p:nvPr>
        </p:nvSpPr>
        <p:spPr bwMode="auto">
          <a:xfrm>
            <a:off x="1995478" y="3564733"/>
            <a:ext cx="1857388" cy="642942"/>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b="0" i="0" u="none" strike="noStrike" cap="none" normalizeH="0" baseline="0" dirty="0" err="1" smtClean="0">
                <a:ln>
                  <a:noFill/>
                </a:ln>
                <a:solidFill>
                  <a:schemeClr val="bg1"/>
                </a:solidFill>
                <a:effectLst/>
                <a:latin typeface="Arial" charset="0"/>
              </a:rPr>
              <a:t>Mostly</a:t>
            </a:r>
            <a:endParaRPr kumimoji="0" lang="de-DE" b="0" i="0" u="none" strike="noStrike" cap="none" normalizeH="0" baseline="0" dirty="0" smtClean="0">
              <a:ln>
                <a:noFill/>
              </a:ln>
              <a:solidFill>
                <a:schemeClr val="bg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de-DE" dirty="0" err="1" smtClean="0">
                <a:solidFill>
                  <a:schemeClr val="bg1"/>
                </a:solidFill>
              </a:rPr>
              <a:t>Urbanized</a:t>
            </a:r>
            <a:endParaRPr kumimoji="0" lang="de-DE" b="0" i="0" u="none" strike="noStrike" cap="none" normalizeH="0" baseline="0" dirty="0" smtClean="0">
              <a:ln>
                <a:noFill/>
              </a:ln>
              <a:solidFill>
                <a:schemeClr val="bg1"/>
              </a:solidFill>
              <a:effectLst/>
              <a:latin typeface="Arial" charset="0"/>
            </a:endParaRPr>
          </a:p>
        </p:txBody>
      </p:sp>
      <p:sp>
        <p:nvSpPr>
          <p:cNvPr id="16" name="Rechteck 15"/>
          <p:cNvSpPr/>
          <p:nvPr>
            <p:custDataLst>
              <p:tags r:id="rId13"/>
            </p:custDataLst>
          </p:nvPr>
        </p:nvSpPr>
        <p:spPr bwMode="auto">
          <a:xfrm>
            <a:off x="2000236" y="4496999"/>
            <a:ext cx="1857388" cy="642942"/>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b="0" i="0" u="none" strike="noStrike" cap="none" normalizeH="0" baseline="0" dirty="0" err="1" smtClean="0">
                <a:ln>
                  <a:noFill/>
                </a:ln>
                <a:solidFill>
                  <a:schemeClr val="bg1"/>
                </a:solidFill>
                <a:effectLst/>
                <a:latin typeface="Arial" charset="0"/>
              </a:rPr>
              <a:t>Globalized</a:t>
            </a:r>
            <a:r>
              <a:rPr kumimoji="0" lang="de-DE" b="0" i="0" u="none" strike="noStrike" cap="none" normalizeH="0" baseline="0" dirty="0" smtClean="0">
                <a:ln>
                  <a:noFill/>
                </a:ln>
                <a:solidFill>
                  <a:schemeClr val="bg1"/>
                </a:solidFill>
                <a:effectLst/>
                <a:latin typeface="Arial" charset="0"/>
              </a:rPr>
              <a:t>, </a:t>
            </a:r>
            <a:r>
              <a:rPr kumimoji="0" lang="de-DE" b="0" i="0" u="none" strike="noStrike" cap="none" normalizeH="0" baseline="0" dirty="0" err="1" smtClean="0">
                <a:ln>
                  <a:noFill/>
                </a:ln>
                <a:solidFill>
                  <a:schemeClr val="bg1"/>
                </a:solidFill>
                <a:effectLst/>
                <a:latin typeface="Arial" charset="0"/>
              </a:rPr>
              <a:t>dynamic</a:t>
            </a:r>
            <a:endParaRPr kumimoji="0" lang="de-DE" b="0" i="0" u="none" strike="noStrike" cap="none" normalizeH="0" baseline="0" dirty="0" smtClean="0">
              <a:ln>
                <a:noFill/>
              </a:ln>
              <a:solidFill>
                <a:schemeClr val="bg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de-DE" dirty="0" smtClean="0">
                <a:solidFill>
                  <a:schemeClr val="bg1"/>
                </a:solidFill>
              </a:rPr>
              <a:t>Economy</a:t>
            </a:r>
            <a:endParaRPr kumimoji="0" lang="de-DE" b="0" i="0" u="none" strike="noStrike" cap="none" normalizeH="0" baseline="0" dirty="0" smtClean="0">
              <a:ln>
                <a:noFill/>
              </a:ln>
              <a:solidFill>
                <a:schemeClr val="bg1"/>
              </a:solidFill>
              <a:effectLst/>
              <a:latin typeface="Arial" charset="0"/>
            </a:endParaRPr>
          </a:p>
        </p:txBody>
      </p:sp>
      <p:sp>
        <p:nvSpPr>
          <p:cNvPr id="17" name="Rechteck 16"/>
          <p:cNvSpPr/>
          <p:nvPr>
            <p:custDataLst>
              <p:tags r:id="rId14"/>
            </p:custDataLst>
          </p:nvPr>
        </p:nvSpPr>
        <p:spPr bwMode="auto">
          <a:xfrm>
            <a:off x="2000236" y="5429264"/>
            <a:ext cx="1857388" cy="642942"/>
          </a:xfrm>
          <a:prstGeom prst="rect">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de-DE" dirty="0" smtClean="0">
                <a:solidFill>
                  <a:schemeClr val="bg1"/>
                </a:solidFill>
              </a:rPr>
              <a:t>Green,</a:t>
            </a:r>
          </a:p>
          <a:p>
            <a:pPr marL="0" marR="0" indent="0" algn="ctr" defTabSz="914400" rtl="0" eaLnBrk="1" fontAlgn="base" latinLnBrk="0" hangingPunct="1">
              <a:lnSpc>
                <a:spcPct val="90000"/>
              </a:lnSpc>
              <a:spcBef>
                <a:spcPct val="0"/>
              </a:spcBef>
              <a:spcAft>
                <a:spcPct val="0"/>
              </a:spcAft>
              <a:buClrTx/>
              <a:buSzTx/>
              <a:buFontTx/>
              <a:buNone/>
              <a:tabLst/>
            </a:pPr>
            <a:r>
              <a:rPr lang="de-DE" dirty="0" err="1" smtClean="0">
                <a:solidFill>
                  <a:schemeClr val="bg1"/>
                </a:solidFill>
              </a:rPr>
              <a:t>Greener</a:t>
            </a:r>
            <a:endParaRPr kumimoji="0" lang="de-DE" b="0" i="0" u="none" strike="noStrike" cap="none" normalizeH="0" baseline="0" dirty="0" smtClean="0">
              <a:ln>
                <a:noFill/>
              </a:ln>
              <a:solidFill>
                <a:schemeClr val="bg1"/>
              </a:solidFill>
              <a:effectLst/>
              <a:latin typeface="Arial" charset="0"/>
            </a:endParaRPr>
          </a:p>
        </p:txBody>
      </p:sp>
      <p:sp>
        <p:nvSpPr>
          <p:cNvPr id="19" name="Textfeld 18"/>
          <p:cNvSpPr txBox="1"/>
          <p:nvPr>
            <p:custDataLst>
              <p:tags r:id="rId15"/>
            </p:custDataLst>
          </p:nvPr>
        </p:nvSpPr>
        <p:spPr>
          <a:xfrm>
            <a:off x="3886200" y="1595429"/>
            <a:ext cx="4900642" cy="830997"/>
          </a:xfrm>
          <a:prstGeom prst="rect">
            <a:avLst/>
          </a:prstGeom>
          <a:noFill/>
        </p:spPr>
        <p:txBody>
          <a:bodyPr wrap="square" rtlCol="0">
            <a:spAutoFit/>
          </a:bodyPr>
          <a:lstStyle/>
          <a:p>
            <a:pPr>
              <a:lnSpc>
                <a:spcPct val="100000"/>
              </a:lnSpc>
              <a:buFont typeface="Wingdings" pitchFamily="2" charset="2"/>
              <a:buChar char="§"/>
            </a:pPr>
            <a:r>
              <a:rPr lang="de-DE" sz="1200" dirty="0" smtClean="0">
                <a:latin typeface="+mn-lt"/>
              </a:rPr>
              <a:t>  APAC wird dominant in allen Bereichen (Bevölkerung, Wirtschaft)</a:t>
            </a:r>
          </a:p>
          <a:p>
            <a:pPr>
              <a:lnSpc>
                <a:spcPct val="100000"/>
              </a:lnSpc>
              <a:buFont typeface="Wingdings" pitchFamily="2" charset="2"/>
              <a:buChar char="§"/>
            </a:pPr>
            <a:r>
              <a:rPr lang="de-DE" sz="1200" dirty="0" smtClean="0">
                <a:latin typeface="+mn-lt"/>
              </a:rPr>
              <a:t>  Verstärkt Quelle innovativer Produktentwicklung und Produktion</a:t>
            </a:r>
          </a:p>
          <a:p>
            <a:pPr>
              <a:lnSpc>
                <a:spcPct val="100000"/>
              </a:lnSpc>
              <a:buFont typeface="Wingdings" pitchFamily="2" charset="2"/>
              <a:buChar char="§"/>
            </a:pPr>
            <a:r>
              <a:rPr lang="de-DE" sz="1200" dirty="0" smtClean="0">
                <a:latin typeface="+mn-lt"/>
              </a:rPr>
              <a:t>  Lokale Präsenz europäischer Firmen temporär und skalenkritisch</a:t>
            </a:r>
          </a:p>
          <a:p>
            <a:pPr>
              <a:lnSpc>
                <a:spcPct val="100000"/>
              </a:lnSpc>
              <a:buFont typeface="Wingdings" pitchFamily="2" charset="2"/>
              <a:buChar char="§"/>
            </a:pPr>
            <a:r>
              <a:rPr lang="de-DE" sz="1200" dirty="0" smtClean="0">
                <a:latin typeface="+mn-lt"/>
              </a:rPr>
              <a:t>  </a:t>
            </a:r>
            <a:r>
              <a:rPr lang="de-DE" sz="1200" u="sng" dirty="0" smtClean="0">
                <a:latin typeface="+mn-lt"/>
              </a:rPr>
              <a:t>Kernfrage:</a:t>
            </a:r>
            <a:r>
              <a:rPr lang="de-DE" sz="1200" dirty="0" smtClean="0">
                <a:latin typeface="+mn-lt"/>
              </a:rPr>
              <a:t> was bleibt für Europa?</a:t>
            </a:r>
          </a:p>
        </p:txBody>
      </p:sp>
      <p:sp>
        <p:nvSpPr>
          <p:cNvPr id="20" name="Textfeld 19"/>
          <p:cNvSpPr txBox="1"/>
          <p:nvPr>
            <p:custDataLst>
              <p:tags r:id="rId16"/>
            </p:custDataLst>
          </p:nvPr>
        </p:nvSpPr>
        <p:spPr>
          <a:xfrm>
            <a:off x="3886196" y="2526565"/>
            <a:ext cx="4900642" cy="830997"/>
          </a:xfrm>
          <a:prstGeom prst="rect">
            <a:avLst/>
          </a:prstGeom>
          <a:noFill/>
        </p:spPr>
        <p:txBody>
          <a:bodyPr wrap="square" rtlCol="0">
            <a:spAutoFit/>
          </a:bodyPr>
          <a:lstStyle/>
          <a:p>
            <a:pPr>
              <a:lnSpc>
                <a:spcPct val="100000"/>
              </a:lnSpc>
              <a:buFont typeface="Wingdings" pitchFamily="2" charset="2"/>
              <a:buChar char="§"/>
            </a:pPr>
            <a:r>
              <a:rPr lang="de-DE" sz="1200" dirty="0" smtClean="0">
                <a:latin typeface="+mn-lt"/>
              </a:rPr>
              <a:t>  Lebenserwartung wächst global, Hochtechnologieländer vorneweg</a:t>
            </a:r>
          </a:p>
          <a:p>
            <a:pPr>
              <a:lnSpc>
                <a:spcPct val="100000"/>
              </a:lnSpc>
              <a:buFont typeface="Wingdings" pitchFamily="2" charset="2"/>
              <a:buChar char="§"/>
            </a:pPr>
            <a:r>
              <a:rPr lang="de-DE" sz="1200" dirty="0" smtClean="0">
                <a:latin typeface="+mn-lt"/>
              </a:rPr>
              <a:t>  Veränderte Alterspyramide erfordert neue Angebote</a:t>
            </a:r>
          </a:p>
          <a:p>
            <a:pPr>
              <a:lnSpc>
                <a:spcPct val="100000"/>
              </a:lnSpc>
              <a:buFont typeface="Wingdings" pitchFamily="2" charset="2"/>
              <a:buChar char="§"/>
            </a:pPr>
            <a:r>
              <a:rPr lang="de-DE" sz="1200" dirty="0" smtClean="0">
                <a:latin typeface="+mn-lt"/>
              </a:rPr>
              <a:t>  Gesundheit, Wohlbefinden und Lebensqualität erzeugen Bedarf</a:t>
            </a:r>
          </a:p>
          <a:p>
            <a:pPr>
              <a:lnSpc>
                <a:spcPct val="100000"/>
              </a:lnSpc>
              <a:buFont typeface="Wingdings" pitchFamily="2" charset="2"/>
              <a:buChar char="§"/>
            </a:pPr>
            <a:r>
              <a:rPr lang="de-DE" sz="1200" dirty="0" smtClean="0">
                <a:latin typeface="+mn-lt"/>
              </a:rPr>
              <a:t>  </a:t>
            </a:r>
            <a:r>
              <a:rPr lang="de-DE" sz="1200" u="sng" dirty="0" smtClean="0">
                <a:latin typeface="+mn-lt"/>
              </a:rPr>
              <a:t>Kernfrage:</a:t>
            </a:r>
            <a:r>
              <a:rPr lang="de-DE" sz="1200" dirty="0" smtClean="0">
                <a:latin typeface="+mn-lt"/>
              </a:rPr>
              <a:t> welches Angebot haben wir?</a:t>
            </a:r>
          </a:p>
        </p:txBody>
      </p:sp>
      <p:sp>
        <p:nvSpPr>
          <p:cNvPr id="21" name="Textfeld 20"/>
          <p:cNvSpPr txBox="1"/>
          <p:nvPr>
            <p:custDataLst>
              <p:tags r:id="rId17"/>
            </p:custDataLst>
          </p:nvPr>
        </p:nvSpPr>
        <p:spPr>
          <a:xfrm>
            <a:off x="3886196" y="3460023"/>
            <a:ext cx="4900642" cy="830997"/>
          </a:xfrm>
          <a:prstGeom prst="rect">
            <a:avLst/>
          </a:prstGeom>
          <a:noFill/>
        </p:spPr>
        <p:txBody>
          <a:bodyPr wrap="square" rtlCol="0">
            <a:spAutoFit/>
          </a:bodyPr>
          <a:lstStyle/>
          <a:p>
            <a:pPr>
              <a:lnSpc>
                <a:spcPct val="100000"/>
              </a:lnSpc>
              <a:buFont typeface="Wingdings" pitchFamily="2" charset="2"/>
              <a:buChar char="§"/>
            </a:pPr>
            <a:r>
              <a:rPr lang="de-DE" sz="1200" dirty="0" smtClean="0">
                <a:latin typeface="+mn-lt"/>
              </a:rPr>
              <a:t>  60% + der Bevölkerung lebt in urbanen Bereichen</a:t>
            </a:r>
          </a:p>
          <a:p>
            <a:pPr>
              <a:lnSpc>
                <a:spcPct val="100000"/>
              </a:lnSpc>
              <a:buFont typeface="Wingdings" pitchFamily="2" charset="2"/>
              <a:buChar char="§"/>
            </a:pPr>
            <a:r>
              <a:rPr lang="de-DE" sz="1200" dirty="0" smtClean="0">
                <a:latin typeface="+mn-lt"/>
              </a:rPr>
              <a:t>  </a:t>
            </a:r>
            <a:r>
              <a:rPr lang="de-DE" sz="1200" dirty="0" err="1" smtClean="0">
                <a:latin typeface="+mn-lt"/>
              </a:rPr>
              <a:t>Megacities</a:t>
            </a:r>
            <a:r>
              <a:rPr lang="de-DE" sz="1200" dirty="0" smtClean="0">
                <a:latin typeface="+mn-lt"/>
              </a:rPr>
              <a:t> (&gt; 10 Mio. Einwohner.) als Zentren der Wirtschaft</a:t>
            </a:r>
          </a:p>
          <a:p>
            <a:pPr>
              <a:lnSpc>
                <a:spcPct val="100000"/>
              </a:lnSpc>
              <a:buFont typeface="Wingdings" pitchFamily="2" charset="2"/>
              <a:buChar char="§"/>
            </a:pPr>
            <a:r>
              <a:rPr lang="de-DE" sz="1200" dirty="0" smtClean="0">
                <a:latin typeface="+mn-lt"/>
              </a:rPr>
              <a:t>  Aber: rurale Versorgung mit ökonomischem und politischem Risiko</a:t>
            </a:r>
          </a:p>
          <a:p>
            <a:pPr>
              <a:lnSpc>
                <a:spcPct val="100000"/>
              </a:lnSpc>
              <a:buFont typeface="Wingdings" pitchFamily="2" charset="2"/>
              <a:buChar char="§"/>
            </a:pPr>
            <a:r>
              <a:rPr lang="de-DE" sz="1200" dirty="0" smtClean="0">
                <a:latin typeface="+mn-lt"/>
              </a:rPr>
              <a:t>  </a:t>
            </a:r>
            <a:r>
              <a:rPr lang="de-DE" sz="1200" u="sng" dirty="0" smtClean="0">
                <a:latin typeface="+mn-lt"/>
              </a:rPr>
              <a:t>Kernfrage:</a:t>
            </a:r>
            <a:r>
              <a:rPr lang="de-DE" sz="1200" dirty="0" smtClean="0">
                <a:latin typeface="+mn-lt"/>
              </a:rPr>
              <a:t>  wie lösen wir das Problem der „digital </a:t>
            </a:r>
            <a:r>
              <a:rPr lang="de-DE" sz="1200" dirty="0" err="1" smtClean="0">
                <a:latin typeface="+mn-lt"/>
              </a:rPr>
              <a:t>Divide</a:t>
            </a:r>
            <a:r>
              <a:rPr lang="de-DE" sz="1200" dirty="0" smtClean="0">
                <a:latin typeface="+mn-lt"/>
              </a:rPr>
              <a:t>“?</a:t>
            </a:r>
          </a:p>
        </p:txBody>
      </p:sp>
      <p:sp>
        <p:nvSpPr>
          <p:cNvPr id="22" name="Textfeld 21"/>
          <p:cNvSpPr txBox="1"/>
          <p:nvPr>
            <p:custDataLst>
              <p:tags r:id="rId18"/>
            </p:custDataLst>
          </p:nvPr>
        </p:nvSpPr>
        <p:spPr>
          <a:xfrm>
            <a:off x="3886196" y="4398241"/>
            <a:ext cx="4900642" cy="830997"/>
          </a:xfrm>
          <a:prstGeom prst="rect">
            <a:avLst/>
          </a:prstGeom>
          <a:noFill/>
        </p:spPr>
        <p:txBody>
          <a:bodyPr wrap="square" rtlCol="0">
            <a:spAutoFit/>
          </a:bodyPr>
          <a:lstStyle/>
          <a:p>
            <a:pPr>
              <a:lnSpc>
                <a:spcPct val="100000"/>
              </a:lnSpc>
              <a:buFont typeface="Wingdings" pitchFamily="2" charset="2"/>
              <a:buChar char="§"/>
            </a:pPr>
            <a:r>
              <a:rPr lang="de-DE" sz="1200" dirty="0" smtClean="0">
                <a:latin typeface="+mn-lt"/>
              </a:rPr>
              <a:t>  Multinationale Geschäftsprozesse unabhängig von Firmengröße</a:t>
            </a:r>
          </a:p>
          <a:p>
            <a:pPr>
              <a:lnSpc>
                <a:spcPct val="100000"/>
              </a:lnSpc>
              <a:buFont typeface="Wingdings" pitchFamily="2" charset="2"/>
              <a:buChar char="§"/>
            </a:pPr>
            <a:r>
              <a:rPr lang="de-DE" sz="1200" dirty="0" smtClean="0">
                <a:latin typeface="+mn-lt"/>
              </a:rPr>
              <a:t>  Wertschöpfungsketten kommen und gehen „ad-hoc“ und „real-time“</a:t>
            </a:r>
          </a:p>
          <a:p>
            <a:pPr>
              <a:lnSpc>
                <a:spcPct val="100000"/>
              </a:lnSpc>
              <a:buFont typeface="Wingdings" pitchFamily="2" charset="2"/>
              <a:buChar char="§"/>
            </a:pPr>
            <a:r>
              <a:rPr lang="de-DE" sz="1200" dirty="0" smtClean="0">
                <a:latin typeface="+mn-lt"/>
              </a:rPr>
              <a:t>  ICT als Katalysator für Kollaboration</a:t>
            </a:r>
          </a:p>
          <a:p>
            <a:pPr>
              <a:lnSpc>
                <a:spcPct val="100000"/>
              </a:lnSpc>
              <a:buFont typeface="Wingdings" pitchFamily="2" charset="2"/>
              <a:buChar char="§"/>
            </a:pPr>
            <a:r>
              <a:rPr lang="de-DE" sz="1200" dirty="0" smtClean="0">
                <a:latin typeface="+mn-lt"/>
              </a:rPr>
              <a:t>  </a:t>
            </a:r>
            <a:r>
              <a:rPr lang="de-DE" sz="1200" u="sng" dirty="0" smtClean="0">
                <a:latin typeface="+mn-lt"/>
              </a:rPr>
              <a:t>Kernfrage</a:t>
            </a:r>
            <a:r>
              <a:rPr lang="de-DE" sz="1200" dirty="0" smtClean="0">
                <a:latin typeface="+mn-lt"/>
              </a:rPr>
              <a:t>: wie erstellen wir eine effiziente ICT Infrastruktur?</a:t>
            </a:r>
          </a:p>
        </p:txBody>
      </p:sp>
      <p:sp>
        <p:nvSpPr>
          <p:cNvPr id="23" name="Textfeld 22"/>
          <p:cNvSpPr txBox="1"/>
          <p:nvPr>
            <p:custDataLst>
              <p:tags r:id="rId19"/>
            </p:custDataLst>
          </p:nvPr>
        </p:nvSpPr>
        <p:spPr>
          <a:xfrm>
            <a:off x="3886196" y="5336459"/>
            <a:ext cx="4900642" cy="830997"/>
          </a:xfrm>
          <a:prstGeom prst="rect">
            <a:avLst/>
          </a:prstGeom>
          <a:noFill/>
        </p:spPr>
        <p:txBody>
          <a:bodyPr wrap="square" rtlCol="0">
            <a:spAutoFit/>
          </a:bodyPr>
          <a:lstStyle/>
          <a:p>
            <a:pPr>
              <a:lnSpc>
                <a:spcPct val="100000"/>
              </a:lnSpc>
              <a:buFont typeface="Wingdings" pitchFamily="2" charset="2"/>
              <a:buChar char="§"/>
            </a:pPr>
            <a:r>
              <a:rPr lang="de-DE" sz="1200" dirty="0" smtClean="0">
                <a:latin typeface="+mn-lt"/>
              </a:rPr>
              <a:t>  Ressourcenbewusstsein ist keine Option mehr sondern Standard </a:t>
            </a:r>
          </a:p>
          <a:p>
            <a:pPr>
              <a:lnSpc>
                <a:spcPct val="100000"/>
              </a:lnSpc>
              <a:buFont typeface="Wingdings" pitchFamily="2" charset="2"/>
              <a:buChar char="§"/>
            </a:pPr>
            <a:r>
              <a:rPr lang="de-DE" sz="1200" dirty="0" smtClean="0">
                <a:latin typeface="+mn-lt"/>
              </a:rPr>
              <a:t>  Durchgängige konsequente Umsetzung noch verbesserbar</a:t>
            </a:r>
          </a:p>
          <a:p>
            <a:pPr>
              <a:lnSpc>
                <a:spcPct val="100000"/>
              </a:lnSpc>
              <a:buFont typeface="Wingdings" pitchFamily="2" charset="2"/>
              <a:buChar char="§"/>
            </a:pPr>
            <a:r>
              <a:rPr lang="de-DE" sz="1200" dirty="0" smtClean="0">
                <a:latin typeface="+mn-lt"/>
              </a:rPr>
              <a:t>  Basistechnologien immer noch im Kinderschuhstadium</a:t>
            </a:r>
          </a:p>
          <a:p>
            <a:pPr>
              <a:lnSpc>
                <a:spcPct val="100000"/>
              </a:lnSpc>
              <a:buFont typeface="Wingdings" pitchFamily="2" charset="2"/>
              <a:buChar char="§"/>
            </a:pPr>
            <a:r>
              <a:rPr lang="de-DE" sz="1200" dirty="0" smtClean="0">
                <a:latin typeface="+mn-lt"/>
              </a:rPr>
              <a:t>  </a:t>
            </a:r>
            <a:r>
              <a:rPr lang="de-DE" sz="1200" u="sng" dirty="0" smtClean="0">
                <a:latin typeface="+mn-lt"/>
              </a:rPr>
              <a:t>Kernfrage:</a:t>
            </a:r>
            <a:r>
              <a:rPr lang="de-DE" sz="1200" dirty="0" smtClean="0">
                <a:latin typeface="+mn-lt"/>
              </a:rPr>
              <a:t> wo liegen vielversprechende F&amp;E Themen?</a:t>
            </a:r>
          </a:p>
        </p:txBody>
      </p:sp>
      <p:sp>
        <p:nvSpPr>
          <p:cNvPr id="24" name="Text Placeholder 82"/>
          <p:cNvSpPr>
            <a:spLocks noGrp="1"/>
          </p:cNvSpPr>
          <p:nvPr>
            <p:custDataLst>
              <p:tags r:id="rId20"/>
            </p:custDataLst>
          </p:nvPr>
        </p:nvSpPr>
        <p:spPr bwMode="auto">
          <a:xfrm>
            <a:off x="323850" y="6065837"/>
            <a:ext cx="4248150" cy="158750"/>
          </a:xfrm>
          <a:prstGeom prst="rect">
            <a:avLst/>
          </a:prstGeom>
          <a:noFill/>
          <a:effectLst/>
        </p:spPr>
        <p:txBody>
          <a:bodyPr vert="horz" wrap="square" lIns="0" tIns="0" rIns="0" bIns="0" rtlCol="0" anchor="b" anchorCtr="0">
            <a:noAutofit/>
          </a:bodyPr>
          <a:lstStyle>
            <a:lvl1pPr marL="0" indent="0" algn="l" defTabSz="180975" rtl="0" eaLnBrk="1" latinLnBrk="0" hangingPunct="1">
              <a:lnSpc>
                <a:spcPct val="100000"/>
              </a:lnSpc>
              <a:spcBef>
                <a:spcPts val="50"/>
              </a:spcBef>
              <a:buClr>
                <a:srgbClr val="0033AB"/>
              </a:buClr>
              <a:buSzPct val="80000"/>
              <a:buFont typeface="Wingdings" pitchFamily="2" charset="2"/>
              <a:buNone/>
              <a:defRPr sz="1000" b="1" i="0" kern="1200">
                <a:solidFill>
                  <a:schemeClr val="tx1"/>
                </a:solidFill>
                <a:latin typeface="+mn-lt"/>
                <a:ea typeface="+mn-ea"/>
                <a:cs typeface="Arial" pitchFamily="34" charset="0"/>
              </a:defRPr>
            </a:lvl1pPr>
            <a:lvl2pPr marL="273600" indent="-270000" algn="l" defTabSz="914400" rtl="0" eaLnBrk="1" latinLnBrk="0" hangingPunct="1">
              <a:spcBef>
                <a:spcPts val="720"/>
              </a:spcBef>
              <a:buClr>
                <a:schemeClr val="accent5"/>
              </a:buClr>
              <a:buSzPct val="80000"/>
              <a:buFont typeface="Wingdings" pitchFamily="2" charset="2"/>
              <a:buChar char=""/>
              <a:defRPr sz="1200" kern="1200">
                <a:solidFill>
                  <a:schemeClr val="tx1"/>
                </a:solidFill>
                <a:latin typeface="+mn-lt"/>
                <a:ea typeface="+mn-ea"/>
                <a:cs typeface="+mn-cs"/>
              </a:defRPr>
            </a:lvl2pPr>
            <a:lvl3pPr marL="539750" indent="-269875" algn="l" defTabSz="914400" rtl="0" eaLnBrk="1" latinLnBrk="0" hangingPunct="1">
              <a:lnSpc>
                <a:spcPct val="100000"/>
              </a:lnSpc>
              <a:spcBef>
                <a:spcPts val="720"/>
              </a:spcBef>
              <a:buClr>
                <a:schemeClr val="accent5"/>
              </a:buClr>
              <a:buSzPct val="70000"/>
              <a:buFont typeface="Wingdings" pitchFamily="2" charset="2"/>
              <a:buNone/>
              <a:defRPr sz="1200" kern="1200">
                <a:solidFill>
                  <a:schemeClr val="tx1"/>
                </a:solidFill>
                <a:latin typeface="+mn-lt"/>
                <a:ea typeface="+mn-ea"/>
                <a:cs typeface="+mn-cs"/>
              </a:defRPr>
            </a:lvl3pPr>
            <a:lvl4pPr marL="717550" indent="-165100" algn="l" defTabSz="914400" rtl="0" eaLnBrk="1" latinLnBrk="0" hangingPunct="1">
              <a:lnSpc>
                <a:spcPct val="100000"/>
              </a:lnSpc>
              <a:spcBef>
                <a:spcPts val="600"/>
              </a:spcBef>
              <a:buClrTx/>
              <a:buSzPct val="100000"/>
              <a:buFont typeface="Arial Unicode MS" pitchFamily="34" charset="-128"/>
              <a:buChar char="–"/>
              <a:defRPr sz="1000" kern="1200">
                <a:solidFill>
                  <a:schemeClr val="tx1"/>
                </a:solidFill>
                <a:latin typeface="+mn-lt"/>
                <a:ea typeface="+mn-ea"/>
                <a:cs typeface="+mn-cs"/>
              </a:defRPr>
            </a:lvl4pPr>
            <a:lvl5pPr marL="901700" indent="-184150"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mn-cs"/>
              </a:defRPr>
            </a:lvl5pPr>
            <a:lvl6pPr marL="1079500" indent="-171450"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6pPr>
            <a:lvl7pPr marL="1260475" indent="-180975" algn="l" defTabSz="914400" rtl="0" eaLnBrk="1" latinLnBrk="0" hangingPunct="1">
              <a:lnSpc>
                <a:spcPct val="100000"/>
              </a:lnSpc>
              <a:spcBef>
                <a:spcPts val="50"/>
              </a:spcBef>
              <a:buFont typeface="Arial Unicode MS" pitchFamily="34" charset="-128"/>
              <a:buChar char="–"/>
              <a:defRPr sz="1000" kern="1200">
                <a:solidFill>
                  <a:schemeClr val="tx1"/>
                </a:solidFill>
                <a:latin typeface="+mn-lt"/>
                <a:ea typeface="+mn-ea"/>
                <a:cs typeface="Calibri" pitchFamily="34" charset="0"/>
              </a:defRPr>
            </a:lvl7pPr>
            <a:lvl8pPr marL="1438275" indent="-18097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8pPr>
            <a:lvl9pPr marL="1625600" indent="-187325" algn="l" defTabSz="914400" rtl="0" eaLnBrk="1" latinLnBrk="0" hangingPunct="1">
              <a:lnSpc>
                <a:spcPct val="100000"/>
              </a:lnSpc>
              <a:spcBef>
                <a:spcPts val="50"/>
              </a:spcBef>
              <a:buFont typeface="Arial Unicode MS" pitchFamily="34" charset="-128"/>
              <a:buChar char="–"/>
              <a:defRPr sz="1000" kern="1200" baseline="0">
                <a:solidFill>
                  <a:schemeClr val="tx1"/>
                </a:solidFill>
                <a:latin typeface="+mn-lt"/>
                <a:ea typeface="+mn-ea"/>
                <a:cs typeface="Calibri" pitchFamily="34" charset="0"/>
              </a:defRPr>
            </a:lvl9pPr>
          </a:lstStyle>
          <a:p>
            <a:pPr>
              <a:spcBef>
                <a:spcPct val="0"/>
              </a:spcBef>
            </a:pPr>
            <a:r>
              <a:rPr lang="de-DE" sz="800" b="0" i="1" smtClean="0">
                <a:latin typeface="Arial"/>
                <a:cs typeface="Arial"/>
                <a:sym typeface="Arial"/>
              </a:rPr>
              <a:t>Source: Detecon </a:t>
            </a:r>
            <a:endParaRPr lang="de-DE" sz="800" b="0" i="1" dirty="0" smtClean="0">
              <a:latin typeface="Arial"/>
              <a:cs typeface="Arial"/>
              <a:sym typeface="Arial"/>
            </a:endParaRPr>
          </a:p>
        </p:txBody>
      </p:sp>
      <p:sp>
        <p:nvSpPr>
          <p:cNvPr id="27" name="Geschweifte Klammer links 26"/>
          <p:cNvSpPr/>
          <p:nvPr>
            <p:custDataLst>
              <p:tags r:id="rId21"/>
            </p:custDataLst>
          </p:nvPr>
        </p:nvSpPr>
        <p:spPr>
          <a:xfrm>
            <a:off x="1766868" y="1671625"/>
            <a:ext cx="188595" cy="3500462"/>
          </a:xfrm>
          <a:prstGeom prst="leftBrace">
            <a:avLst>
              <a:gd name="adj1" fmla="val 5631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34818" name="think-cell Slide" r:id="rId31"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p:txBody>
          <a:bodyPr/>
          <a:lstStyle/>
          <a:p>
            <a:pPr lvl="0"/>
            <a:r>
              <a:rPr lang="de-DE" dirty="0" smtClean="0"/>
              <a:t>3. Methodik</a:t>
            </a:r>
          </a:p>
        </p:txBody>
      </p:sp>
      <p:sp>
        <p:nvSpPr>
          <p:cNvPr id="82" name="Title 81"/>
          <p:cNvSpPr>
            <a:spLocks noGrp="1"/>
          </p:cNvSpPr>
          <p:nvPr>
            <p:ph type="title"/>
            <p:custDataLst>
              <p:tags r:id="rId3"/>
            </p:custDataLst>
          </p:nvPr>
        </p:nvSpPr>
        <p:spPr bwMode="gray"/>
        <p:txBody>
          <a:bodyPr/>
          <a:lstStyle/>
          <a:p>
            <a:r>
              <a:rPr lang="de-DE" dirty="0" smtClean="0"/>
              <a:t>Technologieradare </a:t>
            </a:r>
            <a:r>
              <a:rPr lang="de-DE" dirty="0" smtClean="0"/>
              <a:t>sind </a:t>
            </a:r>
            <a:r>
              <a:rPr lang="de-DE" dirty="0" smtClean="0"/>
              <a:t>ein geeignetes Mittel, verschiedenste Technologieinnovationen zu </a:t>
            </a:r>
            <a:r>
              <a:rPr lang="de-DE" dirty="0" err="1" smtClean="0"/>
              <a:t>clustern</a:t>
            </a:r>
            <a:r>
              <a:rPr lang="de-DE" dirty="0" smtClean="0"/>
              <a:t> und zu bewerten. Übergreifende Aspekte können schnell erkannt werden.</a:t>
            </a:r>
            <a:endParaRPr lang="de-DE" dirty="0"/>
          </a:p>
        </p:txBody>
      </p:sp>
      <p:sp>
        <p:nvSpPr>
          <p:cNvPr id="10" name="Date Placeholder 3"/>
          <p:cNvSpPr>
            <a:spLocks noGrp="1"/>
          </p:cNvSpPr>
          <p:nvPr>
            <p:ph type="dt" sz="half" idx="13"/>
            <p:custDataLst>
              <p:tags r:id="rId4"/>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5"/>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6"/>
            </p:custDataLst>
          </p:nvPr>
        </p:nvSpPr>
        <p:spPr bwMode="gray"/>
        <p:txBody>
          <a:bodyPr/>
          <a:lstStyle/>
          <a:p>
            <a:pPr algn="ctr"/>
            <a:r>
              <a:rPr lang="de-DE" smtClean="0"/>
              <a:t>– </a:t>
            </a:r>
            <a:fld id="{0BE42143-7310-4A8F-A2D9-68016CEE3D5A}" type="slidenum">
              <a:rPr lang="de-DE" smtClean="0"/>
              <a:pPr algn="ctr"/>
              <a:t>8</a:t>
            </a:fld>
            <a:r>
              <a:rPr lang="de-DE" smtClean="0"/>
              <a:t> –</a:t>
            </a:r>
            <a:endParaRPr lang="de-DE" dirty="0"/>
          </a:p>
        </p:txBody>
      </p:sp>
      <p:sp>
        <p:nvSpPr>
          <p:cNvPr id="12" name="Rectangle 4"/>
          <p:cNvSpPr>
            <a:spLocks noChangeArrowheads="1"/>
          </p:cNvSpPr>
          <p:nvPr>
            <p:custDataLst>
              <p:tags r:id="rId7"/>
            </p:custDataLst>
          </p:nvPr>
        </p:nvSpPr>
        <p:spPr bwMode="auto">
          <a:xfrm>
            <a:off x="284163" y="1463694"/>
            <a:ext cx="8567737" cy="4751388"/>
          </a:xfrm>
          <a:prstGeom prst="rect">
            <a:avLst/>
          </a:prstGeom>
          <a:noFill/>
          <a:ln w="9525">
            <a:solidFill>
              <a:schemeClr val="tx1"/>
            </a:solidFill>
            <a:miter lim="800000"/>
            <a:headEnd/>
            <a:tailEnd/>
          </a:ln>
        </p:spPr>
        <p:txBody>
          <a:bodyPr lIns="72000" tIns="72000" rIns="72000" bIns="72000"/>
          <a:lstStyle/>
          <a:p>
            <a:pPr marL="268288" lvl="1" indent="-266700">
              <a:spcBef>
                <a:spcPct val="50000"/>
              </a:spcBef>
              <a:buClr>
                <a:schemeClr val="hlink"/>
              </a:buClr>
              <a:buSzPct val="80000"/>
              <a:buFont typeface="Monotype Sorts"/>
              <a:buNone/>
            </a:pPr>
            <a:endParaRPr lang="de-DE" sz="1400" b="0"/>
          </a:p>
        </p:txBody>
      </p:sp>
      <p:sp>
        <p:nvSpPr>
          <p:cNvPr id="17" name="Arc 10"/>
          <p:cNvSpPr>
            <a:spLocks noChangeAspect="1"/>
          </p:cNvSpPr>
          <p:nvPr>
            <p:custDataLst>
              <p:tags r:id="rId8"/>
            </p:custDataLst>
          </p:nvPr>
        </p:nvSpPr>
        <p:spPr bwMode="auto">
          <a:xfrm>
            <a:off x="975534" y="1995599"/>
            <a:ext cx="5066237" cy="3978213"/>
          </a:xfrm>
          <a:custGeom>
            <a:avLst/>
            <a:gdLst>
              <a:gd name="T0" fmla="*/ 280449 w 43200"/>
              <a:gd name="T1" fmla="*/ 3250279 h 32424"/>
              <a:gd name="T2" fmla="*/ 3905922 w 43200"/>
              <a:gd name="T3" fmla="*/ 3252787 h 32424"/>
              <a:gd name="T4" fmla="*/ 2093912 w 43200"/>
              <a:gd name="T5" fmla="*/ 2166920 h 32424"/>
              <a:gd name="T6" fmla="*/ 0 60000 65536"/>
              <a:gd name="T7" fmla="*/ 0 60000 65536"/>
              <a:gd name="T8" fmla="*/ 0 60000 65536"/>
              <a:gd name="T9" fmla="*/ 0 w 43200"/>
              <a:gd name="T10" fmla="*/ 0 h 32424"/>
              <a:gd name="T11" fmla="*/ 43200 w 43200"/>
              <a:gd name="T12" fmla="*/ 32424 h 32424"/>
            </a:gdLst>
            <a:ahLst/>
            <a:cxnLst>
              <a:cxn ang="T6">
                <a:pos x="T0" y="T1"/>
              </a:cxn>
              <a:cxn ang="T7">
                <a:pos x="T2" y="T3"/>
              </a:cxn>
              <a:cxn ang="T8">
                <a:pos x="T4" y="T5"/>
              </a:cxn>
            </a:cxnLst>
            <a:rect l="T9" t="T10" r="T11" b="T12"/>
            <a:pathLst>
              <a:path w="43200" h="32424" fill="none" extrusionOk="0">
                <a:moveTo>
                  <a:pt x="2893" y="32398"/>
                </a:moveTo>
                <a:cubicBezTo>
                  <a:pt x="997" y="29115"/>
                  <a:pt x="0" y="25391"/>
                  <a:pt x="0" y="21600"/>
                </a:cubicBezTo>
                <a:cubicBezTo>
                  <a:pt x="0" y="9670"/>
                  <a:pt x="9670" y="0"/>
                  <a:pt x="21600" y="0"/>
                </a:cubicBezTo>
                <a:cubicBezTo>
                  <a:pt x="33529" y="0"/>
                  <a:pt x="43200" y="9670"/>
                  <a:pt x="43200" y="21600"/>
                </a:cubicBezTo>
                <a:cubicBezTo>
                  <a:pt x="43200" y="25401"/>
                  <a:pt x="42196" y="29134"/>
                  <a:pt x="40292" y="32424"/>
                </a:cubicBezTo>
              </a:path>
              <a:path w="43200" h="32424" stroke="0" extrusionOk="0">
                <a:moveTo>
                  <a:pt x="2893" y="32398"/>
                </a:moveTo>
                <a:cubicBezTo>
                  <a:pt x="997" y="29115"/>
                  <a:pt x="0" y="25391"/>
                  <a:pt x="0" y="21600"/>
                </a:cubicBezTo>
                <a:cubicBezTo>
                  <a:pt x="0" y="9670"/>
                  <a:pt x="9670" y="0"/>
                  <a:pt x="21600" y="0"/>
                </a:cubicBezTo>
                <a:cubicBezTo>
                  <a:pt x="33529" y="0"/>
                  <a:pt x="43200" y="9670"/>
                  <a:pt x="43200" y="21600"/>
                </a:cubicBezTo>
                <a:cubicBezTo>
                  <a:pt x="43200" y="25401"/>
                  <a:pt x="42196" y="29134"/>
                  <a:pt x="40292" y="32424"/>
                </a:cubicBezTo>
                <a:lnTo>
                  <a:pt x="21600" y="21600"/>
                </a:lnTo>
                <a:close/>
              </a:path>
            </a:pathLst>
          </a:custGeom>
          <a:solidFill>
            <a:srgbClr val="DBE2ED"/>
          </a:solidFill>
          <a:ln w="0">
            <a:noFill/>
            <a:round/>
            <a:headEn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18" name="Arc 11"/>
          <p:cNvSpPr>
            <a:spLocks noChangeAspect="1"/>
          </p:cNvSpPr>
          <p:nvPr>
            <p:custDataLst>
              <p:tags r:id="rId9"/>
            </p:custDataLst>
          </p:nvPr>
        </p:nvSpPr>
        <p:spPr bwMode="auto">
          <a:xfrm>
            <a:off x="975534" y="1985891"/>
            <a:ext cx="4943326" cy="3976272"/>
          </a:xfrm>
          <a:custGeom>
            <a:avLst/>
            <a:gdLst>
              <a:gd name="T0" fmla="*/ 280461 w 42150"/>
              <a:gd name="T1" fmla="*/ 3251200 h 32399"/>
              <a:gd name="T2" fmla="*/ 4086225 w 42150"/>
              <a:gd name="T3" fmla="*/ 1499813 h 32399"/>
              <a:gd name="T4" fmla="*/ 2094009 w 42150"/>
              <a:gd name="T5" fmla="*/ 2167534 h 32399"/>
              <a:gd name="T6" fmla="*/ 0 60000 65536"/>
              <a:gd name="T7" fmla="*/ 0 60000 65536"/>
              <a:gd name="T8" fmla="*/ 0 60000 65536"/>
              <a:gd name="T9" fmla="*/ 0 w 42150"/>
              <a:gd name="T10" fmla="*/ 0 h 32399"/>
              <a:gd name="T11" fmla="*/ 42150 w 42150"/>
              <a:gd name="T12" fmla="*/ 32399 h 32399"/>
            </a:gdLst>
            <a:ahLst/>
            <a:cxnLst>
              <a:cxn ang="T6">
                <a:pos x="T0" y="T1"/>
              </a:cxn>
              <a:cxn ang="T7">
                <a:pos x="T2" y="T3"/>
              </a:cxn>
              <a:cxn ang="T8">
                <a:pos x="T4" y="T5"/>
              </a:cxn>
            </a:cxnLst>
            <a:rect l="T9" t="T10" r="T11" b="T12"/>
            <a:pathLst>
              <a:path w="42150" h="32399" fill="none" extrusionOk="0">
                <a:moveTo>
                  <a:pt x="2893" y="32398"/>
                </a:moveTo>
                <a:cubicBezTo>
                  <a:pt x="997" y="29115"/>
                  <a:pt x="0" y="25391"/>
                  <a:pt x="0" y="21600"/>
                </a:cubicBezTo>
                <a:cubicBezTo>
                  <a:pt x="0" y="9670"/>
                  <a:pt x="9670" y="0"/>
                  <a:pt x="21600" y="0"/>
                </a:cubicBezTo>
                <a:cubicBezTo>
                  <a:pt x="30965" y="-1"/>
                  <a:pt x="39264" y="6035"/>
                  <a:pt x="42149" y="14946"/>
                </a:cubicBezTo>
              </a:path>
              <a:path w="42150" h="32399" stroke="0" extrusionOk="0">
                <a:moveTo>
                  <a:pt x="2893" y="32398"/>
                </a:moveTo>
                <a:cubicBezTo>
                  <a:pt x="997" y="29115"/>
                  <a:pt x="0" y="25391"/>
                  <a:pt x="0" y="21600"/>
                </a:cubicBezTo>
                <a:cubicBezTo>
                  <a:pt x="0" y="9670"/>
                  <a:pt x="9670" y="0"/>
                  <a:pt x="21600" y="0"/>
                </a:cubicBezTo>
                <a:cubicBezTo>
                  <a:pt x="30965" y="-1"/>
                  <a:pt x="39264" y="6035"/>
                  <a:pt x="42149" y="14946"/>
                </a:cubicBezTo>
                <a:lnTo>
                  <a:pt x="21600" y="21600"/>
                </a:lnTo>
                <a:close/>
              </a:path>
            </a:pathLst>
          </a:custGeom>
          <a:solidFill>
            <a:srgbClr val="BFCCDF"/>
          </a:solidFill>
          <a:ln w="0">
            <a:noFill/>
            <a:round/>
            <a:headEn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19" name="Arc 12"/>
          <p:cNvSpPr>
            <a:spLocks noChangeAspect="1"/>
          </p:cNvSpPr>
          <p:nvPr>
            <p:custDataLst>
              <p:tags r:id="rId10"/>
            </p:custDataLst>
          </p:nvPr>
        </p:nvSpPr>
        <p:spPr bwMode="auto">
          <a:xfrm>
            <a:off x="975534" y="1989774"/>
            <a:ext cx="3560577" cy="3972389"/>
          </a:xfrm>
          <a:custGeom>
            <a:avLst/>
            <a:gdLst>
              <a:gd name="T0" fmla="*/ 277029 w 30396"/>
              <a:gd name="T1" fmla="*/ 3248025 h 32343"/>
              <a:gd name="T2" fmla="*/ 2943225 w 30396"/>
              <a:gd name="T3" fmla="*/ 187994 h 32343"/>
              <a:gd name="T4" fmla="*/ 2091514 w 30396"/>
              <a:gd name="T5" fmla="*/ 2169166 h 32343"/>
              <a:gd name="T6" fmla="*/ 0 60000 65536"/>
              <a:gd name="T7" fmla="*/ 0 60000 65536"/>
              <a:gd name="T8" fmla="*/ 0 60000 65536"/>
              <a:gd name="T9" fmla="*/ 0 w 30396"/>
              <a:gd name="T10" fmla="*/ 0 h 32343"/>
              <a:gd name="T11" fmla="*/ 30396 w 30396"/>
              <a:gd name="T12" fmla="*/ 32343 h 32343"/>
            </a:gdLst>
            <a:ahLst/>
            <a:cxnLst>
              <a:cxn ang="T6">
                <a:pos x="T0" y="T1"/>
              </a:cxn>
              <a:cxn ang="T7">
                <a:pos x="T2" y="T3"/>
              </a:cxn>
              <a:cxn ang="T8">
                <a:pos x="T4" y="T5"/>
              </a:cxn>
            </a:cxnLst>
            <a:rect l="T9" t="T10" r="T11" b="T12"/>
            <a:pathLst>
              <a:path w="30396" h="32343" fill="none" extrusionOk="0">
                <a:moveTo>
                  <a:pt x="2861" y="32342"/>
                </a:moveTo>
                <a:cubicBezTo>
                  <a:pt x="986" y="29072"/>
                  <a:pt x="0" y="25369"/>
                  <a:pt x="0" y="21600"/>
                </a:cubicBezTo>
                <a:cubicBezTo>
                  <a:pt x="0" y="9670"/>
                  <a:pt x="9670" y="0"/>
                  <a:pt x="21600" y="0"/>
                </a:cubicBezTo>
                <a:cubicBezTo>
                  <a:pt x="24630" y="-1"/>
                  <a:pt x="27627" y="637"/>
                  <a:pt x="30395" y="1872"/>
                </a:cubicBezTo>
              </a:path>
              <a:path w="30396" h="32343" stroke="0" extrusionOk="0">
                <a:moveTo>
                  <a:pt x="2861" y="32342"/>
                </a:moveTo>
                <a:cubicBezTo>
                  <a:pt x="986" y="29072"/>
                  <a:pt x="0" y="25369"/>
                  <a:pt x="0" y="21600"/>
                </a:cubicBezTo>
                <a:cubicBezTo>
                  <a:pt x="0" y="9670"/>
                  <a:pt x="9670" y="0"/>
                  <a:pt x="21600" y="0"/>
                </a:cubicBezTo>
                <a:cubicBezTo>
                  <a:pt x="24630" y="-1"/>
                  <a:pt x="27627" y="637"/>
                  <a:pt x="30395" y="1872"/>
                </a:cubicBezTo>
                <a:lnTo>
                  <a:pt x="21600" y="21600"/>
                </a:lnTo>
                <a:close/>
              </a:path>
            </a:pathLst>
          </a:custGeom>
          <a:solidFill>
            <a:srgbClr val="DBE2ED"/>
          </a:solidFill>
          <a:ln w="0">
            <a:noFill/>
            <a:round/>
            <a:headEn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0" name="Arc 13"/>
          <p:cNvSpPr>
            <a:spLocks noChangeAspect="1"/>
          </p:cNvSpPr>
          <p:nvPr>
            <p:custDataLst>
              <p:tags r:id="rId11"/>
            </p:custDataLst>
          </p:nvPr>
        </p:nvSpPr>
        <p:spPr bwMode="auto">
          <a:xfrm>
            <a:off x="971693" y="2222759"/>
            <a:ext cx="2533118" cy="3739404"/>
          </a:xfrm>
          <a:custGeom>
            <a:avLst/>
            <a:gdLst>
              <a:gd name="T0" fmla="*/ 279964 w 21600"/>
              <a:gd name="T1" fmla="*/ 3057525 h 30480"/>
              <a:gd name="T2" fmla="*/ 1233275 w 21600"/>
              <a:gd name="T3" fmla="*/ 0 h 30480"/>
              <a:gd name="T4" fmla="*/ 2093912 w 21600"/>
              <a:gd name="T5" fmla="*/ 1975254 h 30480"/>
              <a:gd name="T6" fmla="*/ 0 60000 65536"/>
              <a:gd name="T7" fmla="*/ 0 60000 65536"/>
              <a:gd name="T8" fmla="*/ 0 60000 65536"/>
              <a:gd name="T9" fmla="*/ 0 w 21600"/>
              <a:gd name="T10" fmla="*/ 0 h 30480"/>
              <a:gd name="T11" fmla="*/ 21600 w 21600"/>
              <a:gd name="T12" fmla="*/ 30480 h 30480"/>
            </a:gdLst>
            <a:ahLst/>
            <a:cxnLst>
              <a:cxn ang="T6">
                <a:pos x="T0" y="T1"/>
              </a:cxn>
              <a:cxn ang="T7">
                <a:pos x="T2" y="T3"/>
              </a:cxn>
              <a:cxn ang="T8">
                <a:pos x="T4" y="T5"/>
              </a:cxn>
            </a:cxnLst>
            <a:rect l="T9" t="T10" r="T11" b="T12"/>
            <a:pathLst>
              <a:path w="21600" h="30480" fill="none" extrusionOk="0">
                <a:moveTo>
                  <a:pt x="2887" y="30480"/>
                </a:moveTo>
                <a:cubicBezTo>
                  <a:pt x="995" y="27199"/>
                  <a:pt x="0" y="23478"/>
                  <a:pt x="0" y="19691"/>
                </a:cubicBezTo>
                <a:cubicBezTo>
                  <a:pt x="-1" y="11196"/>
                  <a:pt x="4978" y="3491"/>
                  <a:pt x="12721" y="-1"/>
                </a:cubicBezTo>
              </a:path>
              <a:path w="21600" h="30480" stroke="0" extrusionOk="0">
                <a:moveTo>
                  <a:pt x="2887" y="30480"/>
                </a:moveTo>
                <a:cubicBezTo>
                  <a:pt x="995" y="27199"/>
                  <a:pt x="0" y="23478"/>
                  <a:pt x="0" y="19691"/>
                </a:cubicBezTo>
                <a:cubicBezTo>
                  <a:pt x="-1" y="11196"/>
                  <a:pt x="4978" y="3491"/>
                  <a:pt x="12721" y="-1"/>
                </a:cubicBezTo>
                <a:lnTo>
                  <a:pt x="21600" y="19691"/>
                </a:lnTo>
                <a:close/>
              </a:path>
            </a:pathLst>
          </a:custGeom>
          <a:solidFill>
            <a:srgbClr val="BFCCDF"/>
          </a:solidFill>
          <a:ln w="0">
            <a:noFill/>
            <a:round/>
            <a:headEn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1" name="Arc 14"/>
          <p:cNvSpPr>
            <a:spLocks noChangeAspect="1"/>
          </p:cNvSpPr>
          <p:nvPr>
            <p:custDataLst>
              <p:tags r:id="rId12"/>
            </p:custDataLst>
          </p:nvPr>
        </p:nvSpPr>
        <p:spPr bwMode="auto">
          <a:xfrm>
            <a:off x="973613" y="3826470"/>
            <a:ext cx="2531198" cy="2145401"/>
          </a:xfrm>
          <a:custGeom>
            <a:avLst/>
            <a:gdLst>
              <a:gd name="T0" fmla="*/ 280817 w 21600"/>
              <a:gd name="T1" fmla="*/ 1754188 h 17451"/>
              <a:gd name="T2" fmla="*/ 101323 w 21600"/>
              <a:gd name="T3" fmla="*/ 0 h 17451"/>
              <a:gd name="T4" fmla="*/ 2092325 w 21600"/>
              <a:gd name="T5" fmla="*/ 667659 h 17451"/>
              <a:gd name="T6" fmla="*/ 0 60000 65536"/>
              <a:gd name="T7" fmla="*/ 0 60000 65536"/>
              <a:gd name="T8" fmla="*/ 0 60000 65536"/>
              <a:gd name="T9" fmla="*/ 0 w 21600"/>
              <a:gd name="T10" fmla="*/ 0 h 17451"/>
              <a:gd name="T11" fmla="*/ 21600 w 21600"/>
              <a:gd name="T12" fmla="*/ 17451 h 17451"/>
            </a:gdLst>
            <a:ahLst/>
            <a:cxnLst>
              <a:cxn ang="T6">
                <a:pos x="T0" y="T1"/>
              </a:cxn>
              <a:cxn ang="T7">
                <a:pos x="T2" y="T3"/>
              </a:cxn>
              <a:cxn ang="T8">
                <a:pos x="T4" y="T5"/>
              </a:cxn>
            </a:cxnLst>
            <a:rect l="T9" t="T10" r="T11" b="T12"/>
            <a:pathLst>
              <a:path w="21600" h="17451" fill="none" extrusionOk="0">
                <a:moveTo>
                  <a:pt x="2899" y="17450"/>
                </a:moveTo>
                <a:cubicBezTo>
                  <a:pt x="999" y="14165"/>
                  <a:pt x="0" y="10437"/>
                  <a:pt x="0" y="6642"/>
                </a:cubicBezTo>
                <a:cubicBezTo>
                  <a:pt x="-1" y="4387"/>
                  <a:pt x="353" y="2145"/>
                  <a:pt x="1046" y="0"/>
                </a:cubicBezTo>
              </a:path>
              <a:path w="21600" h="17451" stroke="0" extrusionOk="0">
                <a:moveTo>
                  <a:pt x="2899" y="17450"/>
                </a:moveTo>
                <a:cubicBezTo>
                  <a:pt x="999" y="14165"/>
                  <a:pt x="0" y="10437"/>
                  <a:pt x="0" y="6642"/>
                </a:cubicBezTo>
                <a:cubicBezTo>
                  <a:pt x="-1" y="4387"/>
                  <a:pt x="353" y="2145"/>
                  <a:pt x="1046" y="0"/>
                </a:cubicBezTo>
                <a:lnTo>
                  <a:pt x="21600" y="6642"/>
                </a:lnTo>
                <a:close/>
              </a:path>
            </a:pathLst>
          </a:custGeom>
          <a:solidFill>
            <a:srgbClr val="DBE2ED"/>
          </a:solidFill>
          <a:ln w="0">
            <a:noFill/>
            <a:round/>
            <a:headEn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2" name="Arc 15"/>
          <p:cNvSpPr>
            <a:spLocks/>
          </p:cNvSpPr>
          <p:nvPr>
            <p:custDataLst>
              <p:tags r:id="rId13"/>
            </p:custDataLst>
          </p:nvPr>
        </p:nvSpPr>
        <p:spPr bwMode="auto">
          <a:xfrm flipH="1">
            <a:off x="1052353" y="2067436"/>
            <a:ext cx="4912598" cy="3853956"/>
          </a:xfrm>
          <a:custGeom>
            <a:avLst/>
            <a:gdLst>
              <a:gd name="T0" fmla="*/ 276362 w 43200"/>
              <a:gd name="T1" fmla="*/ 3150606 h 32485"/>
              <a:gd name="T2" fmla="*/ 3784181 w 43200"/>
              <a:gd name="T3" fmla="*/ 3151188 h 32485"/>
              <a:gd name="T4" fmla="*/ 2030413 w 43200"/>
              <a:gd name="T5" fmla="*/ 2095295 h 32485"/>
              <a:gd name="T6" fmla="*/ 0 60000 65536"/>
              <a:gd name="T7" fmla="*/ 0 60000 65536"/>
              <a:gd name="T8" fmla="*/ 0 60000 65536"/>
              <a:gd name="T9" fmla="*/ 0 w 43200"/>
              <a:gd name="T10" fmla="*/ 0 h 32485"/>
              <a:gd name="T11" fmla="*/ 43200 w 43200"/>
              <a:gd name="T12" fmla="*/ 32485 h 32485"/>
            </a:gdLst>
            <a:ahLst/>
            <a:cxnLst>
              <a:cxn ang="T6">
                <a:pos x="T0" y="T1"/>
              </a:cxn>
              <a:cxn ang="T7">
                <a:pos x="T2" y="T3"/>
              </a:cxn>
              <a:cxn ang="T8">
                <a:pos x="T4" y="T5"/>
              </a:cxn>
            </a:cxnLst>
            <a:rect l="T9" t="T10" r="T11" b="T12"/>
            <a:pathLst>
              <a:path w="43200" h="32485" fill="none" extrusionOk="0">
                <a:moveTo>
                  <a:pt x="2939" y="32479"/>
                </a:moveTo>
                <a:cubicBezTo>
                  <a:pt x="1014" y="29176"/>
                  <a:pt x="0" y="25422"/>
                  <a:pt x="0" y="21600"/>
                </a:cubicBezTo>
                <a:cubicBezTo>
                  <a:pt x="0" y="9670"/>
                  <a:pt x="9670" y="0"/>
                  <a:pt x="21600" y="0"/>
                </a:cubicBezTo>
                <a:cubicBezTo>
                  <a:pt x="33529" y="0"/>
                  <a:pt x="43200" y="9670"/>
                  <a:pt x="43200" y="21600"/>
                </a:cubicBezTo>
                <a:cubicBezTo>
                  <a:pt x="43200" y="25424"/>
                  <a:pt x="42184" y="29181"/>
                  <a:pt x="40256" y="32484"/>
                </a:cubicBezTo>
              </a:path>
              <a:path w="43200" h="32485" stroke="0" extrusionOk="0">
                <a:moveTo>
                  <a:pt x="2939" y="32479"/>
                </a:moveTo>
                <a:cubicBezTo>
                  <a:pt x="1014" y="29176"/>
                  <a:pt x="0" y="25422"/>
                  <a:pt x="0" y="21600"/>
                </a:cubicBezTo>
                <a:cubicBezTo>
                  <a:pt x="0" y="9670"/>
                  <a:pt x="9670" y="0"/>
                  <a:pt x="21600" y="0"/>
                </a:cubicBezTo>
                <a:cubicBezTo>
                  <a:pt x="33529" y="0"/>
                  <a:pt x="43200" y="9670"/>
                  <a:pt x="43200" y="21600"/>
                </a:cubicBezTo>
                <a:cubicBezTo>
                  <a:pt x="43200" y="25424"/>
                  <a:pt x="42184" y="29181"/>
                  <a:pt x="40256" y="32484"/>
                </a:cubicBezTo>
                <a:lnTo>
                  <a:pt x="21600" y="21600"/>
                </a:lnTo>
                <a:close/>
              </a:path>
            </a:pathLst>
          </a:custGeom>
          <a:noFill/>
          <a:ln w="6350">
            <a:solidFill>
              <a:schemeClr val="folHlink"/>
            </a:solidFill>
            <a:prstDash val="dash"/>
            <a:round/>
            <a:headEnd type="triangle" w="med" len="me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3" name="Arc 16"/>
          <p:cNvSpPr>
            <a:spLocks/>
          </p:cNvSpPr>
          <p:nvPr>
            <p:custDataLst>
              <p:tags r:id="rId14"/>
            </p:custDataLst>
          </p:nvPr>
        </p:nvSpPr>
        <p:spPr bwMode="auto">
          <a:xfrm flipH="1">
            <a:off x="1382676" y="2413030"/>
            <a:ext cx="4253872" cy="3339447"/>
          </a:xfrm>
          <a:custGeom>
            <a:avLst/>
            <a:gdLst>
              <a:gd name="T0" fmla="*/ 236537 w 43200"/>
              <a:gd name="T1" fmla="*/ 2725288 h 32482"/>
              <a:gd name="T2" fmla="*/ 3276926 w 43200"/>
              <a:gd name="T3" fmla="*/ 2730500 h 32482"/>
              <a:gd name="T4" fmla="*/ 1758156 w 43200"/>
              <a:gd name="T5" fmla="*/ 1815738 h 32482"/>
              <a:gd name="T6" fmla="*/ 0 60000 65536"/>
              <a:gd name="T7" fmla="*/ 0 60000 65536"/>
              <a:gd name="T8" fmla="*/ 0 60000 65536"/>
              <a:gd name="T9" fmla="*/ 0 w 43200"/>
              <a:gd name="T10" fmla="*/ 0 h 32482"/>
              <a:gd name="T11" fmla="*/ 43200 w 43200"/>
              <a:gd name="T12" fmla="*/ 32482 h 32482"/>
            </a:gdLst>
            <a:ahLst/>
            <a:cxnLst>
              <a:cxn ang="T6">
                <a:pos x="T0" y="T1"/>
              </a:cxn>
              <a:cxn ang="T7">
                <a:pos x="T2" y="T3"/>
              </a:cxn>
              <a:cxn ang="T8">
                <a:pos x="T4" y="T5"/>
              </a:cxn>
            </a:cxnLst>
            <a:rect l="T9" t="T10" r="T11" b="T12"/>
            <a:pathLst>
              <a:path w="43200" h="32482" fill="none" extrusionOk="0">
                <a:moveTo>
                  <a:pt x="2905" y="32420"/>
                </a:moveTo>
                <a:cubicBezTo>
                  <a:pt x="1002" y="29131"/>
                  <a:pt x="0" y="25399"/>
                  <a:pt x="0" y="21600"/>
                </a:cubicBezTo>
                <a:cubicBezTo>
                  <a:pt x="0" y="9670"/>
                  <a:pt x="9670" y="0"/>
                  <a:pt x="21600" y="0"/>
                </a:cubicBezTo>
                <a:cubicBezTo>
                  <a:pt x="33529" y="0"/>
                  <a:pt x="43200" y="9670"/>
                  <a:pt x="43200" y="21600"/>
                </a:cubicBezTo>
                <a:cubicBezTo>
                  <a:pt x="43200" y="25423"/>
                  <a:pt x="42184" y="29178"/>
                  <a:pt x="40258" y="32481"/>
                </a:cubicBezTo>
              </a:path>
              <a:path w="43200" h="32482" stroke="0" extrusionOk="0">
                <a:moveTo>
                  <a:pt x="2905" y="32420"/>
                </a:moveTo>
                <a:cubicBezTo>
                  <a:pt x="1002" y="29131"/>
                  <a:pt x="0" y="25399"/>
                  <a:pt x="0" y="21600"/>
                </a:cubicBezTo>
                <a:cubicBezTo>
                  <a:pt x="0" y="9670"/>
                  <a:pt x="9670" y="0"/>
                  <a:pt x="21600" y="0"/>
                </a:cubicBezTo>
                <a:cubicBezTo>
                  <a:pt x="33529" y="0"/>
                  <a:pt x="43200" y="9670"/>
                  <a:pt x="43200" y="21600"/>
                </a:cubicBezTo>
                <a:cubicBezTo>
                  <a:pt x="43200" y="25423"/>
                  <a:pt x="42184" y="29178"/>
                  <a:pt x="40258" y="32481"/>
                </a:cubicBezTo>
                <a:lnTo>
                  <a:pt x="21600" y="21600"/>
                </a:lnTo>
                <a:close/>
              </a:path>
            </a:pathLst>
          </a:custGeom>
          <a:noFill/>
          <a:ln w="6350">
            <a:solidFill>
              <a:schemeClr val="folHlink"/>
            </a:solidFill>
            <a:prstDash val="dash"/>
            <a:round/>
            <a:headEnd type="triangle" w="med" len="me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4" name="Arc 17"/>
          <p:cNvSpPr>
            <a:spLocks/>
          </p:cNvSpPr>
          <p:nvPr>
            <p:custDataLst>
              <p:tags r:id="rId15"/>
            </p:custDataLst>
          </p:nvPr>
        </p:nvSpPr>
        <p:spPr bwMode="auto">
          <a:xfrm flipH="1">
            <a:off x="1707238" y="2754740"/>
            <a:ext cx="3602828" cy="2832706"/>
          </a:xfrm>
          <a:custGeom>
            <a:avLst/>
            <a:gdLst>
              <a:gd name="T0" fmla="*/ 200680 w 43200"/>
              <a:gd name="T1" fmla="*/ 2308759 h 32534"/>
              <a:gd name="T2" fmla="*/ 2773264 w 43200"/>
              <a:gd name="T3" fmla="*/ 2316163 h 32534"/>
              <a:gd name="T4" fmla="*/ 1489075 w 43200"/>
              <a:gd name="T5" fmla="*/ 1537749 h 32534"/>
              <a:gd name="T6" fmla="*/ 0 60000 65536"/>
              <a:gd name="T7" fmla="*/ 0 60000 65536"/>
              <a:gd name="T8" fmla="*/ 0 60000 65536"/>
              <a:gd name="T9" fmla="*/ 0 w 43200"/>
              <a:gd name="T10" fmla="*/ 0 h 32534"/>
              <a:gd name="T11" fmla="*/ 43200 w 43200"/>
              <a:gd name="T12" fmla="*/ 32534 h 32534"/>
            </a:gdLst>
            <a:ahLst/>
            <a:cxnLst>
              <a:cxn ang="T6">
                <a:pos x="T0" y="T1"/>
              </a:cxn>
              <a:cxn ang="T7">
                <a:pos x="T2" y="T3"/>
              </a:cxn>
              <a:cxn ang="T8">
                <a:pos x="T4" y="T5"/>
              </a:cxn>
            </a:cxnLst>
            <a:rect l="T9" t="T10" r="T11" b="T12"/>
            <a:pathLst>
              <a:path w="43200" h="32534" fill="none" extrusionOk="0">
                <a:moveTo>
                  <a:pt x="2911" y="32429"/>
                </a:moveTo>
                <a:cubicBezTo>
                  <a:pt x="1004" y="29139"/>
                  <a:pt x="0" y="25403"/>
                  <a:pt x="0" y="21600"/>
                </a:cubicBezTo>
                <a:cubicBezTo>
                  <a:pt x="0" y="9670"/>
                  <a:pt x="9670" y="0"/>
                  <a:pt x="21600" y="0"/>
                </a:cubicBezTo>
                <a:cubicBezTo>
                  <a:pt x="33529" y="0"/>
                  <a:pt x="43200" y="9670"/>
                  <a:pt x="43200" y="21600"/>
                </a:cubicBezTo>
                <a:cubicBezTo>
                  <a:pt x="43200" y="25444"/>
                  <a:pt x="42174" y="29218"/>
                  <a:pt x="40228" y="32534"/>
                </a:cubicBezTo>
              </a:path>
              <a:path w="43200" h="32534" stroke="0" extrusionOk="0">
                <a:moveTo>
                  <a:pt x="2911" y="32429"/>
                </a:moveTo>
                <a:cubicBezTo>
                  <a:pt x="1004" y="29139"/>
                  <a:pt x="0" y="25403"/>
                  <a:pt x="0" y="21600"/>
                </a:cubicBezTo>
                <a:cubicBezTo>
                  <a:pt x="0" y="9670"/>
                  <a:pt x="9670" y="0"/>
                  <a:pt x="21600" y="0"/>
                </a:cubicBezTo>
                <a:cubicBezTo>
                  <a:pt x="33529" y="0"/>
                  <a:pt x="43200" y="9670"/>
                  <a:pt x="43200" y="21600"/>
                </a:cubicBezTo>
                <a:cubicBezTo>
                  <a:pt x="43200" y="25444"/>
                  <a:pt x="42174" y="29218"/>
                  <a:pt x="40228" y="32534"/>
                </a:cubicBezTo>
                <a:lnTo>
                  <a:pt x="21600" y="21600"/>
                </a:lnTo>
                <a:close/>
              </a:path>
            </a:pathLst>
          </a:custGeom>
          <a:noFill/>
          <a:ln w="6350">
            <a:solidFill>
              <a:schemeClr val="folHlink"/>
            </a:solidFill>
            <a:prstDash val="dash"/>
            <a:round/>
            <a:headEnd type="triangle" w="med" len="me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5" name="Arc 18"/>
          <p:cNvSpPr>
            <a:spLocks/>
          </p:cNvSpPr>
          <p:nvPr>
            <p:custDataLst>
              <p:tags r:id="rId16"/>
            </p:custDataLst>
          </p:nvPr>
        </p:nvSpPr>
        <p:spPr bwMode="auto">
          <a:xfrm flipH="1">
            <a:off x="2037561" y="3102276"/>
            <a:ext cx="2940262" cy="2306548"/>
          </a:xfrm>
          <a:custGeom>
            <a:avLst/>
            <a:gdLst>
              <a:gd name="T0" fmla="*/ 164731 w 43200"/>
              <a:gd name="T1" fmla="*/ 1883803 h 32497"/>
              <a:gd name="T2" fmla="*/ 2264494 w 43200"/>
              <a:gd name="T3" fmla="*/ 1885950 h 32497"/>
              <a:gd name="T4" fmla="*/ 1215232 w 43200"/>
              <a:gd name="T5" fmla="*/ 1253547 h 32497"/>
              <a:gd name="T6" fmla="*/ 0 60000 65536"/>
              <a:gd name="T7" fmla="*/ 0 60000 65536"/>
              <a:gd name="T8" fmla="*/ 0 60000 65536"/>
              <a:gd name="T9" fmla="*/ 0 w 43200"/>
              <a:gd name="T10" fmla="*/ 0 h 32497"/>
              <a:gd name="T11" fmla="*/ 43200 w 43200"/>
              <a:gd name="T12" fmla="*/ 32497 h 32497"/>
            </a:gdLst>
            <a:ahLst/>
            <a:cxnLst>
              <a:cxn ang="T6">
                <a:pos x="T0" y="T1"/>
              </a:cxn>
              <a:cxn ang="T7">
                <a:pos x="T2" y="T3"/>
              </a:cxn>
              <a:cxn ang="T8">
                <a:pos x="T4" y="T5"/>
              </a:cxn>
            </a:cxnLst>
            <a:rect l="T9" t="T10" r="T11" b="T12"/>
            <a:pathLst>
              <a:path w="43200" h="32497" fill="none" extrusionOk="0">
                <a:moveTo>
                  <a:pt x="2928" y="32459"/>
                </a:moveTo>
                <a:cubicBezTo>
                  <a:pt x="1010" y="29161"/>
                  <a:pt x="0" y="25415"/>
                  <a:pt x="0" y="21600"/>
                </a:cubicBezTo>
                <a:cubicBezTo>
                  <a:pt x="0" y="9670"/>
                  <a:pt x="9670" y="0"/>
                  <a:pt x="21600" y="0"/>
                </a:cubicBezTo>
                <a:cubicBezTo>
                  <a:pt x="33529" y="0"/>
                  <a:pt x="43200" y="9670"/>
                  <a:pt x="43200" y="21600"/>
                </a:cubicBezTo>
                <a:cubicBezTo>
                  <a:pt x="43200" y="25429"/>
                  <a:pt x="42181" y="29190"/>
                  <a:pt x="40249" y="32496"/>
                </a:cubicBezTo>
              </a:path>
              <a:path w="43200" h="32497" stroke="0" extrusionOk="0">
                <a:moveTo>
                  <a:pt x="2928" y="32459"/>
                </a:moveTo>
                <a:cubicBezTo>
                  <a:pt x="1010" y="29161"/>
                  <a:pt x="0" y="25415"/>
                  <a:pt x="0" y="21600"/>
                </a:cubicBezTo>
                <a:cubicBezTo>
                  <a:pt x="0" y="9670"/>
                  <a:pt x="9670" y="0"/>
                  <a:pt x="21600" y="0"/>
                </a:cubicBezTo>
                <a:cubicBezTo>
                  <a:pt x="33529" y="0"/>
                  <a:pt x="43200" y="9670"/>
                  <a:pt x="43200" y="21600"/>
                </a:cubicBezTo>
                <a:cubicBezTo>
                  <a:pt x="43200" y="25429"/>
                  <a:pt x="42181" y="29190"/>
                  <a:pt x="40249" y="32496"/>
                </a:cubicBezTo>
                <a:lnTo>
                  <a:pt x="21600" y="21600"/>
                </a:lnTo>
                <a:close/>
              </a:path>
            </a:pathLst>
          </a:custGeom>
          <a:noFill/>
          <a:ln w="6350">
            <a:solidFill>
              <a:schemeClr val="folHlink"/>
            </a:solidFill>
            <a:prstDash val="dash"/>
            <a:round/>
            <a:headEnd type="triangle" w="med" len="me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26" name="Arc 19"/>
          <p:cNvSpPr>
            <a:spLocks/>
          </p:cNvSpPr>
          <p:nvPr>
            <p:custDataLst>
              <p:tags r:id="rId17"/>
            </p:custDataLst>
          </p:nvPr>
        </p:nvSpPr>
        <p:spPr bwMode="auto">
          <a:xfrm flipH="1">
            <a:off x="2369805" y="3445928"/>
            <a:ext cx="2279614" cy="1792041"/>
          </a:xfrm>
          <a:custGeom>
            <a:avLst/>
            <a:gdLst>
              <a:gd name="T0" fmla="*/ 126497 w 43200"/>
              <a:gd name="T1" fmla="*/ 1462285 h 32477"/>
              <a:gd name="T2" fmla="*/ 1756164 w 43200"/>
              <a:gd name="T3" fmla="*/ 1465263 h 32477"/>
              <a:gd name="T4" fmla="*/ 942181 w 43200"/>
              <a:gd name="T5" fmla="*/ 974526 h 32477"/>
              <a:gd name="T6" fmla="*/ 0 60000 65536"/>
              <a:gd name="T7" fmla="*/ 0 60000 65536"/>
              <a:gd name="T8" fmla="*/ 0 60000 65536"/>
              <a:gd name="T9" fmla="*/ 0 w 43200"/>
              <a:gd name="T10" fmla="*/ 0 h 32477"/>
              <a:gd name="T11" fmla="*/ 43200 w 43200"/>
              <a:gd name="T12" fmla="*/ 32477 h 32477"/>
            </a:gdLst>
            <a:ahLst/>
            <a:cxnLst>
              <a:cxn ang="T6">
                <a:pos x="T0" y="T1"/>
              </a:cxn>
              <a:cxn ang="T7">
                <a:pos x="T2" y="T3"/>
              </a:cxn>
              <a:cxn ang="T8">
                <a:pos x="T4" y="T5"/>
              </a:cxn>
            </a:cxnLst>
            <a:rect l="T9" t="T10" r="T11" b="T12"/>
            <a:pathLst>
              <a:path w="43200" h="32477" fill="none" extrusionOk="0">
                <a:moveTo>
                  <a:pt x="2900" y="32410"/>
                </a:moveTo>
                <a:cubicBezTo>
                  <a:pt x="1000" y="29124"/>
                  <a:pt x="0" y="25395"/>
                  <a:pt x="0" y="21600"/>
                </a:cubicBezTo>
                <a:cubicBezTo>
                  <a:pt x="0" y="9670"/>
                  <a:pt x="9670" y="0"/>
                  <a:pt x="21600" y="0"/>
                </a:cubicBezTo>
                <a:cubicBezTo>
                  <a:pt x="33529" y="0"/>
                  <a:pt x="43200" y="9670"/>
                  <a:pt x="43200" y="21600"/>
                </a:cubicBezTo>
                <a:cubicBezTo>
                  <a:pt x="43200" y="25421"/>
                  <a:pt x="42185" y="29175"/>
                  <a:pt x="40261" y="32477"/>
                </a:cubicBezTo>
              </a:path>
              <a:path w="43200" h="32477" stroke="0" extrusionOk="0">
                <a:moveTo>
                  <a:pt x="2900" y="32410"/>
                </a:moveTo>
                <a:cubicBezTo>
                  <a:pt x="1000" y="29124"/>
                  <a:pt x="0" y="25395"/>
                  <a:pt x="0" y="21600"/>
                </a:cubicBezTo>
                <a:cubicBezTo>
                  <a:pt x="0" y="9670"/>
                  <a:pt x="9670" y="0"/>
                  <a:pt x="21600" y="0"/>
                </a:cubicBezTo>
                <a:cubicBezTo>
                  <a:pt x="33529" y="0"/>
                  <a:pt x="43200" y="9670"/>
                  <a:pt x="43200" y="21600"/>
                </a:cubicBezTo>
                <a:cubicBezTo>
                  <a:pt x="43200" y="25421"/>
                  <a:pt x="42185" y="29175"/>
                  <a:pt x="40261" y="32477"/>
                </a:cubicBezTo>
                <a:lnTo>
                  <a:pt x="21600" y="21600"/>
                </a:lnTo>
                <a:close/>
              </a:path>
            </a:pathLst>
          </a:custGeom>
          <a:noFill/>
          <a:ln w="6350">
            <a:solidFill>
              <a:schemeClr val="folHlink"/>
            </a:solidFill>
            <a:prstDash val="dash"/>
            <a:round/>
            <a:headEnd type="triangle" w="med" len="med"/>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sp>
        <p:nvSpPr>
          <p:cNvPr id="37" name="Arc 30"/>
          <p:cNvSpPr>
            <a:spLocks noChangeAspect="1"/>
          </p:cNvSpPr>
          <p:nvPr>
            <p:custDataLst>
              <p:tags r:id="rId18"/>
            </p:custDataLst>
          </p:nvPr>
        </p:nvSpPr>
        <p:spPr bwMode="auto">
          <a:xfrm flipH="1">
            <a:off x="714348" y="1721842"/>
            <a:ext cx="5573245" cy="4372346"/>
          </a:xfrm>
          <a:custGeom>
            <a:avLst/>
            <a:gdLst>
              <a:gd name="T0" fmla="*/ 313527 w 43200"/>
              <a:gd name="T1" fmla="*/ 3574390 h 32485"/>
              <a:gd name="T2" fmla="*/ 4293078 w 43200"/>
              <a:gd name="T3" fmla="*/ 3575050 h 32485"/>
              <a:gd name="T4" fmla="*/ 2303463 w 43200"/>
              <a:gd name="T5" fmla="*/ 2377131 h 32485"/>
              <a:gd name="T6" fmla="*/ 0 60000 65536"/>
              <a:gd name="T7" fmla="*/ 0 60000 65536"/>
              <a:gd name="T8" fmla="*/ 0 60000 65536"/>
              <a:gd name="T9" fmla="*/ 0 w 43200"/>
              <a:gd name="T10" fmla="*/ 0 h 32485"/>
              <a:gd name="T11" fmla="*/ 43200 w 43200"/>
              <a:gd name="T12" fmla="*/ 32485 h 32485"/>
            </a:gdLst>
            <a:ahLst/>
            <a:cxnLst>
              <a:cxn ang="T6">
                <a:pos x="T0" y="T1"/>
              </a:cxn>
              <a:cxn ang="T7">
                <a:pos x="T2" y="T3"/>
              </a:cxn>
              <a:cxn ang="T8">
                <a:pos x="T4" y="T5"/>
              </a:cxn>
            </a:cxnLst>
            <a:rect l="T9" t="T10" r="T11" b="T12"/>
            <a:pathLst>
              <a:path w="43200" h="32485" fill="none" extrusionOk="0">
                <a:moveTo>
                  <a:pt x="2939" y="32479"/>
                </a:moveTo>
                <a:cubicBezTo>
                  <a:pt x="1014" y="29176"/>
                  <a:pt x="0" y="25422"/>
                  <a:pt x="0" y="21600"/>
                </a:cubicBezTo>
                <a:cubicBezTo>
                  <a:pt x="0" y="9670"/>
                  <a:pt x="9670" y="0"/>
                  <a:pt x="21600" y="0"/>
                </a:cubicBezTo>
                <a:cubicBezTo>
                  <a:pt x="33529" y="0"/>
                  <a:pt x="43200" y="9670"/>
                  <a:pt x="43200" y="21600"/>
                </a:cubicBezTo>
                <a:cubicBezTo>
                  <a:pt x="43200" y="25424"/>
                  <a:pt x="42184" y="29181"/>
                  <a:pt x="40256" y="32484"/>
                </a:cubicBezTo>
              </a:path>
              <a:path w="43200" h="32485" stroke="0" extrusionOk="0">
                <a:moveTo>
                  <a:pt x="2939" y="32479"/>
                </a:moveTo>
                <a:cubicBezTo>
                  <a:pt x="1014" y="29176"/>
                  <a:pt x="0" y="25422"/>
                  <a:pt x="0" y="21600"/>
                </a:cubicBezTo>
                <a:cubicBezTo>
                  <a:pt x="0" y="9670"/>
                  <a:pt x="9670" y="0"/>
                  <a:pt x="21600" y="0"/>
                </a:cubicBezTo>
                <a:cubicBezTo>
                  <a:pt x="33529" y="0"/>
                  <a:pt x="43200" y="9670"/>
                  <a:pt x="43200" y="21600"/>
                </a:cubicBezTo>
                <a:cubicBezTo>
                  <a:pt x="43200" y="25424"/>
                  <a:pt x="42184" y="29181"/>
                  <a:pt x="40256" y="32484"/>
                </a:cubicBezTo>
                <a:lnTo>
                  <a:pt x="21600" y="21600"/>
                </a:lnTo>
                <a:close/>
              </a:path>
            </a:pathLst>
          </a:custGeom>
          <a:noFill/>
          <a:ln w="34925">
            <a:solidFill>
              <a:srgbClr val="9BAFCD"/>
            </a:solidFill>
            <a:round/>
            <a:headEnd type="triangle" w="med" len="lg"/>
            <a:tailEnd/>
          </a:ln>
        </p:spPr>
        <p:txBody>
          <a:bodyPr wrap="none" lIns="72000" rIns="0" anchor="ct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endParaRPr lang="de-DE"/>
          </a:p>
        </p:txBody>
      </p:sp>
      <p:cxnSp>
        <p:nvCxnSpPr>
          <p:cNvPr id="173" name="Gerade Verbindung 172"/>
          <p:cNvCxnSpPr/>
          <p:nvPr>
            <p:custDataLst>
              <p:tags r:id="rId19"/>
            </p:custDataLst>
          </p:nvPr>
        </p:nvCxnSpPr>
        <p:spPr>
          <a:xfrm>
            <a:off x="2564014" y="5229237"/>
            <a:ext cx="190129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 Box 28"/>
          <p:cNvSpPr txBox="1">
            <a:spLocks noChangeArrowheads="1"/>
          </p:cNvSpPr>
          <p:nvPr>
            <p:custDataLst>
              <p:tags r:id="rId20"/>
            </p:custDataLst>
          </p:nvPr>
        </p:nvSpPr>
        <p:spPr bwMode="auto">
          <a:xfrm>
            <a:off x="3000301" y="5160998"/>
            <a:ext cx="1085801" cy="138499"/>
          </a:xfrm>
          <a:prstGeom prst="rect">
            <a:avLst/>
          </a:prstGeom>
          <a:solidFill>
            <a:schemeClr val="bg1"/>
          </a:solidFill>
          <a:ln w="0" algn="ctr">
            <a:noFill/>
            <a:miter lim="800000"/>
            <a:headEnd/>
            <a:tailEnd/>
          </a:ln>
        </p:spPr>
        <p:txBody>
          <a:bodyPr wrap="none" lIns="36000" tIns="0" rIns="36000" bIns="0">
            <a:spAutoFit/>
          </a:bodyP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pPr algn="r" eaLnBrk="0" hangingPunct="0">
              <a:spcBef>
                <a:spcPct val="50000"/>
              </a:spcBef>
              <a:buClr>
                <a:srgbClr val="19559B"/>
              </a:buClr>
              <a:buFont typeface="Wingdings" pitchFamily="2" charset="2"/>
              <a:buNone/>
              <a:tabLst>
                <a:tab pos="93663" algn="l"/>
                <a:tab pos="176213" algn="l"/>
              </a:tabLst>
            </a:pPr>
            <a:r>
              <a:rPr lang="de-DE" sz="1000" dirty="0" smtClean="0">
                <a:solidFill>
                  <a:srgbClr val="000000"/>
                </a:solidFill>
                <a:cs typeface="Angsana New" pitchFamily="18" charset="-34"/>
              </a:rPr>
              <a:t>Market Presence</a:t>
            </a:r>
            <a:endParaRPr lang="de-DE" sz="1000" dirty="0">
              <a:solidFill>
                <a:srgbClr val="000000"/>
              </a:solidFill>
              <a:cs typeface="Angsana New" pitchFamily="18" charset="-34"/>
            </a:endParaRPr>
          </a:p>
        </p:txBody>
      </p:sp>
      <p:cxnSp>
        <p:nvCxnSpPr>
          <p:cNvPr id="181" name="Gerade Verbindung 180"/>
          <p:cNvCxnSpPr/>
          <p:nvPr>
            <p:custDataLst>
              <p:tags r:id="rId21"/>
            </p:custDataLst>
          </p:nvPr>
        </p:nvCxnSpPr>
        <p:spPr>
          <a:xfrm>
            <a:off x="2245925" y="5403011"/>
            <a:ext cx="250624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4" name="Text Box 28"/>
          <p:cNvSpPr txBox="1">
            <a:spLocks noChangeArrowheads="1"/>
          </p:cNvSpPr>
          <p:nvPr>
            <p:custDataLst>
              <p:tags r:id="rId22"/>
            </p:custDataLst>
          </p:nvPr>
        </p:nvSpPr>
        <p:spPr bwMode="auto">
          <a:xfrm>
            <a:off x="2956531" y="5332798"/>
            <a:ext cx="1157937" cy="138499"/>
          </a:xfrm>
          <a:prstGeom prst="rect">
            <a:avLst/>
          </a:prstGeom>
          <a:solidFill>
            <a:schemeClr val="bg1"/>
          </a:solidFill>
          <a:ln w="0" algn="ctr">
            <a:noFill/>
            <a:miter lim="800000"/>
            <a:headEnd/>
            <a:tailEnd/>
          </a:ln>
        </p:spPr>
        <p:txBody>
          <a:bodyPr wrap="none" lIns="0" tIns="0" rIns="36000" bIns="0">
            <a:spAutoFit/>
          </a:bodyP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pPr algn="r" eaLnBrk="0" hangingPunct="0">
              <a:spcBef>
                <a:spcPct val="50000"/>
              </a:spcBef>
              <a:buClr>
                <a:srgbClr val="19559B"/>
              </a:buClr>
              <a:buFont typeface="Wingdings" pitchFamily="2" charset="2"/>
              <a:buNone/>
              <a:tabLst>
                <a:tab pos="93663" algn="l"/>
                <a:tab pos="176213" algn="l"/>
              </a:tabLst>
            </a:pPr>
            <a:r>
              <a:rPr lang="de-DE" sz="1000" dirty="0" smtClean="0">
                <a:solidFill>
                  <a:srgbClr val="000000"/>
                </a:solidFill>
                <a:cs typeface="Angsana New" pitchFamily="18" charset="-34"/>
              </a:rPr>
              <a:t>Market </a:t>
            </a:r>
            <a:r>
              <a:rPr lang="de-DE" sz="1000" dirty="0" err="1" smtClean="0">
                <a:solidFill>
                  <a:srgbClr val="000000"/>
                </a:solidFill>
                <a:cs typeface="Angsana New" pitchFamily="18" charset="-34"/>
              </a:rPr>
              <a:t>Readiness</a:t>
            </a:r>
            <a:endParaRPr lang="de-DE" sz="1000" dirty="0">
              <a:solidFill>
                <a:srgbClr val="000000"/>
              </a:solidFill>
              <a:cs typeface="Angsana New" pitchFamily="18" charset="-34"/>
            </a:endParaRPr>
          </a:p>
        </p:txBody>
      </p:sp>
      <p:cxnSp>
        <p:nvCxnSpPr>
          <p:cNvPr id="185" name="Gerade Verbindung 184"/>
          <p:cNvCxnSpPr/>
          <p:nvPr>
            <p:custDataLst>
              <p:tags r:id="rId23"/>
            </p:custDataLst>
          </p:nvPr>
        </p:nvCxnSpPr>
        <p:spPr>
          <a:xfrm>
            <a:off x="1952089" y="5581634"/>
            <a:ext cx="311120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5" name="Text Box 28"/>
          <p:cNvSpPr txBox="1">
            <a:spLocks noChangeArrowheads="1"/>
          </p:cNvSpPr>
          <p:nvPr>
            <p:custDataLst>
              <p:tags r:id="rId24"/>
            </p:custDataLst>
          </p:nvPr>
        </p:nvSpPr>
        <p:spPr bwMode="auto">
          <a:xfrm>
            <a:off x="2884108" y="5513241"/>
            <a:ext cx="1302724" cy="138499"/>
          </a:xfrm>
          <a:prstGeom prst="rect">
            <a:avLst/>
          </a:prstGeom>
          <a:solidFill>
            <a:schemeClr val="bg1"/>
          </a:solidFill>
          <a:ln w="0" algn="ctr">
            <a:noFill/>
            <a:miter lim="800000"/>
            <a:headEnd/>
            <a:tailEnd/>
          </a:ln>
        </p:spPr>
        <p:txBody>
          <a:bodyPr wrap="none" lIns="0" tIns="0" rIns="36000" bIns="0">
            <a:spAutoFit/>
          </a:bodyP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pPr algn="r" eaLnBrk="0" hangingPunct="0">
              <a:spcBef>
                <a:spcPct val="50000"/>
              </a:spcBef>
              <a:buClr>
                <a:srgbClr val="19559B"/>
              </a:buClr>
              <a:buFont typeface="Wingdings" pitchFamily="2" charset="2"/>
              <a:buNone/>
              <a:tabLst>
                <a:tab pos="93663" algn="l"/>
                <a:tab pos="176213" algn="l"/>
              </a:tabLst>
            </a:pPr>
            <a:r>
              <a:rPr lang="de-DE" sz="1000" dirty="0" smtClean="0">
                <a:solidFill>
                  <a:srgbClr val="000000"/>
                </a:solidFill>
                <a:cs typeface="Angsana New" pitchFamily="18" charset="-34"/>
              </a:rPr>
              <a:t>Technology </a:t>
            </a:r>
            <a:r>
              <a:rPr lang="de-DE" sz="1000" dirty="0" err="1" smtClean="0">
                <a:solidFill>
                  <a:srgbClr val="000000"/>
                </a:solidFill>
                <a:cs typeface="Angsana New" pitchFamily="18" charset="-34"/>
              </a:rPr>
              <a:t>Concept</a:t>
            </a:r>
            <a:endParaRPr lang="de-DE" sz="1000" dirty="0">
              <a:solidFill>
                <a:srgbClr val="000000"/>
              </a:solidFill>
              <a:cs typeface="Angsana New" pitchFamily="18" charset="-34"/>
            </a:endParaRPr>
          </a:p>
        </p:txBody>
      </p:sp>
      <p:cxnSp>
        <p:nvCxnSpPr>
          <p:cNvPr id="189" name="Gerade Verbindung 188"/>
          <p:cNvCxnSpPr/>
          <p:nvPr>
            <p:custDataLst>
              <p:tags r:id="rId25"/>
            </p:custDataLst>
          </p:nvPr>
        </p:nvCxnSpPr>
        <p:spPr>
          <a:xfrm>
            <a:off x="1692822" y="5744724"/>
            <a:ext cx="3629740" cy="38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6" name="Text Box 28"/>
          <p:cNvSpPr txBox="1">
            <a:spLocks noChangeArrowheads="1"/>
          </p:cNvSpPr>
          <p:nvPr>
            <p:custDataLst>
              <p:tags r:id="rId26"/>
            </p:custDataLst>
          </p:nvPr>
        </p:nvSpPr>
        <p:spPr bwMode="auto">
          <a:xfrm>
            <a:off x="2976948" y="5674769"/>
            <a:ext cx="1151525" cy="138499"/>
          </a:xfrm>
          <a:prstGeom prst="rect">
            <a:avLst/>
          </a:prstGeom>
          <a:solidFill>
            <a:schemeClr val="bg1"/>
          </a:solidFill>
          <a:ln w="0" algn="ctr">
            <a:noFill/>
            <a:miter lim="800000"/>
            <a:headEnd/>
            <a:tailEnd/>
          </a:ln>
        </p:spPr>
        <p:txBody>
          <a:bodyPr wrap="none" lIns="36000" tIns="0" rIns="36000" bIns="0">
            <a:spAutoFit/>
          </a:bodyP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pPr algn="r" eaLnBrk="0" hangingPunct="0">
              <a:spcBef>
                <a:spcPct val="50000"/>
              </a:spcBef>
              <a:buClr>
                <a:srgbClr val="19559B"/>
              </a:buClr>
              <a:buFont typeface="Wingdings" pitchFamily="2" charset="2"/>
              <a:buNone/>
              <a:tabLst>
                <a:tab pos="93663" algn="l"/>
                <a:tab pos="176213" algn="l"/>
              </a:tabLst>
            </a:pPr>
            <a:r>
              <a:rPr lang="de-DE" sz="1000" dirty="0" smtClean="0">
                <a:solidFill>
                  <a:srgbClr val="000000"/>
                </a:solidFill>
                <a:cs typeface="Angsana New" pitchFamily="18" charset="-34"/>
              </a:rPr>
              <a:t>Applied Research</a:t>
            </a:r>
            <a:endParaRPr lang="de-DE" sz="1000" dirty="0">
              <a:solidFill>
                <a:srgbClr val="000000"/>
              </a:solidFill>
              <a:cs typeface="Angsana New" pitchFamily="18" charset="-34"/>
            </a:endParaRPr>
          </a:p>
        </p:txBody>
      </p:sp>
      <p:cxnSp>
        <p:nvCxnSpPr>
          <p:cNvPr id="193" name="Gerade Verbindung 192"/>
          <p:cNvCxnSpPr/>
          <p:nvPr>
            <p:custDataLst>
              <p:tags r:id="rId27"/>
            </p:custDataLst>
          </p:nvPr>
        </p:nvCxnSpPr>
        <p:spPr>
          <a:xfrm>
            <a:off x="1433555" y="5919464"/>
            <a:ext cx="415623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7" name="Text Box 28"/>
          <p:cNvSpPr txBox="1">
            <a:spLocks noChangeArrowheads="1"/>
          </p:cNvSpPr>
          <p:nvPr>
            <p:custDataLst>
              <p:tags r:id="rId28"/>
            </p:custDataLst>
          </p:nvPr>
        </p:nvSpPr>
        <p:spPr bwMode="auto">
          <a:xfrm>
            <a:off x="2970897" y="5844770"/>
            <a:ext cx="1058032" cy="138499"/>
          </a:xfrm>
          <a:prstGeom prst="rect">
            <a:avLst/>
          </a:prstGeom>
          <a:solidFill>
            <a:schemeClr val="bg1"/>
          </a:solidFill>
          <a:ln w="0" algn="ctr">
            <a:noFill/>
            <a:miter lim="800000"/>
            <a:headEnd/>
            <a:tailEnd/>
          </a:ln>
        </p:spPr>
        <p:txBody>
          <a:bodyPr wrap="none" lIns="36000" tIns="0" rIns="36000" bIns="0">
            <a:spAutoFit/>
          </a:bodyPr>
          <a:lstStyle>
            <a:defPPr>
              <a:defRPr lang="de-DE"/>
            </a:defPPr>
            <a:lvl1pPr algn="ctr" rtl="0" fontAlgn="base">
              <a:spcBef>
                <a:spcPct val="0"/>
              </a:spcBef>
              <a:spcAft>
                <a:spcPct val="0"/>
              </a:spcAft>
              <a:defRPr sz="1200" b="1" kern="1200">
                <a:solidFill>
                  <a:schemeClr val="tx1"/>
                </a:solidFill>
                <a:latin typeface="Arial" pitchFamily="34" charset="0"/>
                <a:ea typeface="+mn-ea"/>
                <a:cs typeface="Times New Roman" pitchFamily="18" charset="0"/>
              </a:defRPr>
            </a:lvl1pPr>
            <a:lvl2pPr marL="457200" algn="ctr" rtl="0" fontAlgn="base">
              <a:spcBef>
                <a:spcPct val="0"/>
              </a:spcBef>
              <a:spcAft>
                <a:spcPct val="0"/>
              </a:spcAft>
              <a:defRPr sz="1200" b="1" kern="1200">
                <a:solidFill>
                  <a:schemeClr val="tx1"/>
                </a:solidFill>
                <a:latin typeface="Arial" pitchFamily="34" charset="0"/>
                <a:ea typeface="+mn-ea"/>
                <a:cs typeface="Times New Roman" pitchFamily="18" charset="0"/>
              </a:defRPr>
            </a:lvl2pPr>
            <a:lvl3pPr marL="914400" algn="ctr" rtl="0" fontAlgn="base">
              <a:spcBef>
                <a:spcPct val="0"/>
              </a:spcBef>
              <a:spcAft>
                <a:spcPct val="0"/>
              </a:spcAft>
              <a:defRPr sz="1200" b="1" kern="1200">
                <a:solidFill>
                  <a:schemeClr val="tx1"/>
                </a:solidFill>
                <a:latin typeface="Arial" pitchFamily="34" charset="0"/>
                <a:ea typeface="+mn-ea"/>
                <a:cs typeface="Times New Roman" pitchFamily="18" charset="0"/>
              </a:defRPr>
            </a:lvl3pPr>
            <a:lvl4pPr marL="1371600" algn="ctr" rtl="0" fontAlgn="base">
              <a:spcBef>
                <a:spcPct val="0"/>
              </a:spcBef>
              <a:spcAft>
                <a:spcPct val="0"/>
              </a:spcAft>
              <a:defRPr sz="1200" b="1" kern="1200">
                <a:solidFill>
                  <a:schemeClr val="tx1"/>
                </a:solidFill>
                <a:latin typeface="Arial" pitchFamily="34" charset="0"/>
                <a:ea typeface="+mn-ea"/>
                <a:cs typeface="Times New Roman" pitchFamily="18" charset="0"/>
              </a:defRPr>
            </a:lvl4pPr>
            <a:lvl5pPr marL="1828800" algn="ctr" rtl="0" fontAlgn="base">
              <a:spcBef>
                <a:spcPct val="0"/>
              </a:spcBef>
              <a:spcAft>
                <a:spcPct val="0"/>
              </a:spcAft>
              <a:defRPr sz="1200" b="1" kern="1200">
                <a:solidFill>
                  <a:schemeClr val="tx1"/>
                </a:solidFill>
                <a:latin typeface="Arial" pitchFamily="34" charset="0"/>
                <a:ea typeface="+mn-ea"/>
                <a:cs typeface="Times New Roman" pitchFamily="18" charset="0"/>
              </a:defRPr>
            </a:lvl5pPr>
            <a:lvl6pPr marL="2286000" algn="l" defTabSz="914400" rtl="0" eaLnBrk="1" latinLnBrk="0" hangingPunct="1">
              <a:defRPr sz="1200" b="1" kern="1200">
                <a:solidFill>
                  <a:schemeClr val="tx1"/>
                </a:solidFill>
                <a:latin typeface="Arial" pitchFamily="34" charset="0"/>
                <a:ea typeface="+mn-ea"/>
                <a:cs typeface="Times New Roman" pitchFamily="18" charset="0"/>
              </a:defRPr>
            </a:lvl6pPr>
            <a:lvl7pPr marL="2743200" algn="l" defTabSz="914400" rtl="0" eaLnBrk="1" latinLnBrk="0" hangingPunct="1">
              <a:defRPr sz="1200" b="1" kern="1200">
                <a:solidFill>
                  <a:schemeClr val="tx1"/>
                </a:solidFill>
                <a:latin typeface="Arial" pitchFamily="34" charset="0"/>
                <a:ea typeface="+mn-ea"/>
                <a:cs typeface="Times New Roman" pitchFamily="18" charset="0"/>
              </a:defRPr>
            </a:lvl7pPr>
            <a:lvl8pPr marL="3200400" algn="l" defTabSz="914400" rtl="0" eaLnBrk="1" latinLnBrk="0" hangingPunct="1">
              <a:defRPr sz="1200" b="1" kern="1200">
                <a:solidFill>
                  <a:schemeClr val="tx1"/>
                </a:solidFill>
                <a:latin typeface="Arial" pitchFamily="34" charset="0"/>
                <a:ea typeface="+mn-ea"/>
                <a:cs typeface="Times New Roman" pitchFamily="18" charset="0"/>
              </a:defRPr>
            </a:lvl8pPr>
            <a:lvl9pPr marL="3657600" algn="l" defTabSz="914400" rtl="0" eaLnBrk="1" latinLnBrk="0" hangingPunct="1">
              <a:defRPr sz="1200" b="1" kern="1200">
                <a:solidFill>
                  <a:schemeClr val="tx1"/>
                </a:solidFill>
                <a:latin typeface="Arial" pitchFamily="34" charset="0"/>
                <a:ea typeface="+mn-ea"/>
                <a:cs typeface="Times New Roman" pitchFamily="18" charset="0"/>
              </a:defRPr>
            </a:lvl9pPr>
          </a:lstStyle>
          <a:p>
            <a:pPr algn="r" eaLnBrk="0" hangingPunct="0">
              <a:spcBef>
                <a:spcPct val="50000"/>
              </a:spcBef>
              <a:buClr>
                <a:srgbClr val="19559B"/>
              </a:buClr>
              <a:buFont typeface="Wingdings" pitchFamily="2" charset="2"/>
              <a:buNone/>
              <a:tabLst>
                <a:tab pos="93663" algn="l"/>
                <a:tab pos="176213" algn="l"/>
              </a:tabLst>
            </a:pPr>
            <a:r>
              <a:rPr lang="de-DE" sz="1000" dirty="0" smtClean="0">
                <a:solidFill>
                  <a:srgbClr val="000000"/>
                </a:solidFill>
                <a:cs typeface="Angsana New" pitchFamily="18" charset="-34"/>
              </a:rPr>
              <a:t>Basic Research</a:t>
            </a:r>
            <a:endParaRPr lang="de-DE" sz="1000" dirty="0">
              <a:solidFill>
                <a:srgbClr val="000000"/>
              </a:solidFill>
              <a:cs typeface="Angsana New" pitchFamily="18" charset="-34"/>
            </a:endParaRPr>
          </a:p>
        </p:txBody>
      </p:sp>
      <p:sp>
        <p:nvSpPr>
          <p:cNvPr id="201" name="Textfeld 200"/>
          <p:cNvSpPr txBox="1"/>
          <p:nvPr/>
        </p:nvSpPr>
        <p:spPr>
          <a:xfrm>
            <a:off x="6800828" y="1500740"/>
            <a:ext cx="1766830" cy="2822311"/>
          </a:xfrm>
          <a:prstGeom prst="rect">
            <a:avLst/>
          </a:prstGeom>
          <a:noFill/>
        </p:spPr>
        <p:txBody>
          <a:bodyPr wrap="none" rtlCol="0">
            <a:spAutoFit/>
          </a:bodyPr>
          <a:lstStyle/>
          <a:p>
            <a:r>
              <a:rPr lang="de-DE" sz="1200" u="sng" dirty="0" smtClean="0">
                <a:latin typeface="+mn-lt"/>
              </a:rPr>
              <a:t>Ausgewählte</a:t>
            </a:r>
          </a:p>
          <a:p>
            <a:r>
              <a:rPr lang="de-DE" sz="1200" u="sng" dirty="0" smtClean="0">
                <a:latin typeface="+mn-lt"/>
              </a:rPr>
              <a:t>Segmente:</a:t>
            </a:r>
          </a:p>
          <a:p>
            <a:endParaRPr lang="de-DE" sz="1200" dirty="0" smtClean="0">
              <a:latin typeface="+mn-lt"/>
            </a:endParaRPr>
          </a:p>
          <a:p>
            <a:pPr>
              <a:lnSpc>
                <a:spcPct val="200000"/>
              </a:lnSpc>
              <a:spcBef>
                <a:spcPts val="600"/>
              </a:spcBef>
            </a:pPr>
            <a:r>
              <a:rPr lang="de-DE" sz="1200" dirty="0" smtClean="0">
                <a:latin typeface="+mn-lt"/>
              </a:rPr>
              <a:t>       Travel &amp; Transport</a:t>
            </a:r>
          </a:p>
          <a:p>
            <a:pPr>
              <a:lnSpc>
                <a:spcPct val="200000"/>
              </a:lnSpc>
              <a:spcBef>
                <a:spcPts val="600"/>
              </a:spcBef>
            </a:pPr>
            <a:r>
              <a:rPr lang="de-DE" sz="1200" dirty="0" smtClean="0">
                <a:latin typeface="+mn-lt"/>
              </a:rPr>
              <a:t>       </a:t>
            </a:r>
            <a:r>
              <a:rPr lang="de-DE" sz="1200" dirty="0" err="1" smtClean="0">
                <a:latin typeface="+mn-lt"/>
              </a:rPr>
              <a:t>Health</a:t>
            </a:r>
            <a:endParaRPr lang="de-DE" sz="1200" dirty="0" smtClean="0">
              <a:latin typeface="+mn-lt"/>
            </a:endParaRPr>
          </a:p>
          <a:p>
            <a:pPr>
              <a:lnSpc>
                <a:spcPct val="200000"/>
              </a:lnSpc>
              <a:spcBef>
                <a:spcPts val="600"/>
              </a:spcBef>
            </a:pPr>
            <a:r>
              <a:rPr lang="de-DE" sz="1200" dirty="0" smtClean="0">
                <a:latin typeface="+mn-lt"/>
              </a:rPr>
              <a:t>       </a:t>
            </a:r>
            <a:r>
              <a:rPr lang="de-DE" sz="1200" dirty="0" err="1" smtClean="0">
                <a:latin typeface="+mn-lt"/>
              </a:rPr>
              <a:t>Energy</a:t>
            </a:r>
            <a:endParaRPr lang="de-DE" sz="1200" dirty="0" smtClean="0">
              <a:latin typeface="+mn-lt"/>
            </a:endParaRPr>
          </a:p>
          <a:p>
            <a:pPr>
              <a:lnSpc>
                <a:spcPct val="200000"/>
              </a:lnSpc>
              <a:spcBef>
                <a:spcPts val="600"/>
              </a:spcBef>
            </a:pPr>
            <a:r>
              <a:rPr lang="de-DE" sz="1200" dirty="0" smtClean="0">
                <a:latin typeface="+mn-lt"/>
              </a:rPr>
              <a:t>       Hi-Tech Industries</a:t>
            </a:r>
          </a:p>
          <a:p>
            <a:pPr>
              <a:lnSpc>
                <a:spcPct val="200000"/>
              </a:lnSpc>
              <a:spcBef>
                <a:spcPts val="600"/>
              </a:spcBef>
            </a:pPr>
            <a:r>
              <a:rPr lang="de-DE" sz="1200" dirty="0" smtClean="0">
                <a:latin typeface="+mn-lt"/>
              </a:rPr>
              <a:t>       ICT</a:t>
            </a:r>
          </a:p>
        </p:txBody>
      </p:sp>
      <p:grpSp>
        <p:nvGrpSpPr>
          <p:cNvPr id="41" name="Gruppieren 40"/>
          <p:cNvGrpSpPr/>
          <p:nvPr/>
        </p:nvGrpSpPr>
        <p:grpSpPr>
          <a:xfrm>
            <a:off x="6723748" y="2215437"/>
            <a:ext cx="285752" cy="285752"/>
            <a:chOff x="6529976" y="2457864"/>
            <a:chExt cx="285752" cy="285752"/>
          </a:xfrm>
        </p:grpSpPr>
        <p:sp>
          <p:nvSpPr>
            <p:cNvPr id="39" name="Ellipse 38"/>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40" name="Textfeld 39"/>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1</a:t>
              </a:r>
              <a:endParaRPr lang="de-DE" sz="1200" dirty="0" smtClean="0">
                <a:solidFill>
                  <a:schemeClr val="bg1"/>
                </a:solidFill>
                <a:latin typeface="+mn-lt"/>
              </a:endParaRPr>
            </a:p>
          </p:txBody>
        </p:sp>
      </p:grpSp>
      <p:grpSp>
        <p:nvGrpSpPr>
          <p:cNvPr id="42" name="Gruppieren 41"/>
          <p:cNvGrpSpPr/>
          <p:nvPr/>
        </p:nvGrpSpPr>
        <p:grpSpPr>
          <a:xfrm>
            <a:off x="6731677" y="3068166"/>
            <a:ext cx="285752" cy="285752"/>
            <a:chOff x="6529976" y="2457864"/>
            <a:chExt cx="285752" cy="285752"/>
          </a:xfrm>
        </p:grpSpPr>
        <p:sp>
          <p:nvSpPr>
            <p:cNvPr id="43" name="Ellipse 42"/>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44" name="Textfeld 43"/>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3</a:t>
              </a:r>
              <a:endParaRPr lang="de-DE" sz="1200" dirty="0" smtClean="0">
                <a:solidFill>
                  <a:schemeClr val="bg1"/>
                </a:solidFill>
                <a:latin typeface="+mn-lt"/>
              </a:endParaRPr>
            </a:p>
          </p:txBody>
        </p:sp>
      </p:grpSp>
      <p:grpSp>
        <p:nvGrpSpPr>
          <p:cNvPr id="45" name="Gruppieren 44"/>
          <p:cNvGrpSpPr/>
          <p:nvPr/>
        </p:nvGrpSpPr>
        <p:grpSpPr>
          <a:xfrm>
            <a:off x="6739606" y="2651327"/>
            <a:ext cx="285752" cy="285752"/>
            <a:chOff x="6529976" y="2457864"/>
            <a:chExt cx="285752" cy="285752"/>
          </a:xfrm>
        </p:grpSpPr>
        <p:sp>
          <p:nvSpPr>
            <p:cNvPr id="46" name="Ellipse 45"/>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47" name="Textfeld 46"/>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2</a:t>
              </a:r>
              <a:endParaRPr lang="de-DE" sz="1200" dirty="0" smtClean="0">
                <a:solidFill>
                  <a:schemeClr val="bg1"/>
                </a:solidFill>
                <a:latin typeface="+mn-lt"/>
              </a:endParaRPr>
            </a:p>
          </p:txBody>
        </p:sp>
      </p:grpSp>
      <p:grpSp>
        <p:nvGrpSpPr>
          <p:cNvPr id="48" name="Gruppieren 47"/>
          <p:cNvGrpSpPr/>
          <p:nvPr/>
        </p:nvGrpSpPr>
        <p:grpSpPr>
          <a:xfrm>
            <a:off x="6747535" y="3513580"/>
            <a:ext cx="285752" cy="285752"/>
            <a:chOff x="6529976" y="2457864"/>
            <a:chExt cx="285752" cy="285752"/>
          </a:xfrm>
        </p:grpSpPr>
        <p:sp>
          <p:nvSpPr>
            <p:cNvPr id="49" name="Ellipse 48"/>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50" name="Textfeld 49"/>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4</a:t>
              </a:r>
              <a:endParaRPr lang="de-DE" sz="1200" dirty="0" smtClean="0">
                <a:solidFill>
                  <a:schemeClr val="bg1"/>
                </a:solidFill>
                <a:latin typeface="+mn-lt"/>
              </a:endParaRPr>
            </a:p>
          </p:txBody>
        </p:sp>
      </p:grpSp>
      <p:grpSp>
        <p:nvGrpSpPr>
          <p:cNvPr id="51" name="Gruppieren 50"/>
          <p:cNvGrpSpPr/>
          <p:nvPr/>
        </p:nvGrpSpPr>
        <p:grpSpPr>
          <a:xfrm>
            <a:off x="6755464" y="3958995"/>
            <a:ext cx="285752" cy="285752"/>
            <a:chOff x="6529976" y="2457864"/>
            <a:chExt cx="285752" cy="285752"/>
          </a:xfrm>
        </p:grpSpPr>
        <p:sp>
          <p:nvSpPr>
            <p:cNvPr id="52" name="Ellipse 51"/>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53" name="Textfeld 52"/>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5</a:t>
              </a:r>
              <a:endParaRPr lang="de-DE" sz="1200" dirty="0" smtClean="0">
                <a:solidFill>
                  <a:schemeClr val="bg1"/>
                </a:solidFill>
                <a:latin typeface="+mn-lt"/>
              </a:endParaRPr>
            </a:p>
          </p:txBody>
        </p:sp>
      </p:grpSp>
      <p:grpSp>
        <p:nvGrpSpPr>
          <p:cNvPr id="54" name="Gruppieren 53"/>
          <p:cNvGrpSpPr/>
          <p:nvPr/>
        </p:nvGrpSpPr>
        <p:grpSpPr>
          <a:xfrm>
            <a:off x="571472" y="4729171"/>
            <a:ext cx="285752" cy="285752"/>
            <a:chOff x="6529976" y="2457864"/>
            <a:chExt cx="285752" cy="285752"/>
          </a:xfrm>
        </p:grpSpPr>
        <p:sp>
          <p:nvSpPr>
            <p:cNvPr id="55" name="Ellipse 54"/>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56" name="Textfeld 55"/>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1</a:t>
              </a:r>
              <a:endParaRPr lang="de-DE" sz="1200" dirty="0" smtClean="0">
                <a:solidFill>
                  <a:schemeClr val="bg1"/>
                </a:solidFill>
                <a:latin typeface="+mn-lt"/>
              </a:endParaRPr>
            </a:p>
          </p:txBody>
        </p:sp>
      </p:grpSp>
      <p:grpSp>
        <p:nvGrpSpPr>
          <p:cNvPr id="57" name="Gruppieren 56"/>
          <p:cNvGrpSpPr/>
          <p:nvPr/>
        </p:nvGrpSpPr>
        <p:grpSpPr>
          <a:xfrm>
            <a:off x="1214414" y="2657469"/>
            <a:ext cx="285752" cy="285752"/>
            <a:chOff x="6529976" y="2457864"/>
            <a:chExt cx="285752" cy="285752"/>
          </a:xfrm>
        </p:grpSpPr>
        <p:sp>
          <p:nvSpPr>
            <p:cNvPr id="58" name="Ellipse 57"/>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59" name="Textfeld 58"/>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2</a:t>
              </a:r>
              <a:endParaRPr lang="de-DE" sz="1200" dirty="0" smtClean="0">
                <a:solidFill>
                  <a:schemeClr val="bg1"/>
                </a:solidFill>
                <a:latin typeface="+mn-lt"/>
              </a:endParaRPr>
            </a:p>
          </p:txBody>
        </p:sp>
      </p:grpSp>
      <p:grpSp>
        <p:nvGrpSpPr>
          <p:cNvPr id="60" name="Gruppieren 59"/>
          <p:cNvGrpSpPr/>
          <p:nvPr/>
        </p:nvGrpSpPr>
        <p:grpSpPr>
          <a:xfrm>
            <a:off x="3357554" y="1585899"/>
            <a:ext cx="285752" cy="285752"/>
            <a:chOff x="6529976" y="2457864"/>
            <a:chExt cx="285752" cy="285752"/>
          </a:xfrm>
        </p:grpSpPr>
        <p:sp>
          <p:nvSpPr>
            <p:cNvPr id="61" name="Ellipse 60"/>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62" name="Textfeld 61"/>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3</a:t>
              </a:r>
              <a:endParaRPr lang="de-DE" sz="1200" dirty="0" smtClean="0">
                <a:solidFill>
                  <a:schemeClr val="bg1"/>
                </a:solidFill>
                <a:latin typeface="+mn-lt"/>
              </a:endParaRPr>
            </a:p>
          </p:txBody>
        </p:sp>
      </p:grpSp>
      <p:grpSp>
        <p:nvGrpSpPr>
          <p:cNvPr id="63" name="Gruppieren 62"/>
          <p:cNvGrpSpPr/>
          <p:nvPr/>
        </p:nvGrpSpPr>
        <p:grpSpPr>
          <a:xfrm>
            <a:off x="5481644" y="2586031"/>
            <a:ext cx="285752" cy="285752"/>
            <a:chOff x="6529976" y="2457864"/>
            <a:chExt cx="285752" cy="285752"/>
          </a:xfrm>
        </p:grpSpPr>
        <p:sp>
          <p:nvSpPr>
            <p:cNvPr id="64" name="Ellipse 63"/>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65" name="Textfeld 64"/>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4</a:t>
              </a:r>
              <a:endParaRPr lang="de-DE" sz="1200" dirty="0" smtClean="0">
                <a:solidFill>
                  <a:schemeClr val="bg1"/>
                </a:solidFill>
                <a:latin typeface="+mn-lt"/>
              </a:endParaRPr>
            </a:p>
          </p:txBody>
        </p:sp>
      </p:grpSp>
      <p:grpSp>
        <p:nvGrpSpPr>
          <p:cNvPr id="66" name="Gruppieren 65"/>
          <p:cNvGrpSpPr/>
          <p:nvPr/>
        </p:nvGrpSpPr>
        <p:grpSpPr>
          <a:xfrm>
            <a:off x="6143636" y="4657733"/>
            <a:ext cx="285752" cy="285752"/>
            <a:chOff x="6529976" y="2457864"/>
            <a:chExt cx="285752" cy="285752"/>
          </a:xfrm>
        </p:grpSpPr>
        <p:sp>
          <p:nvSpPr>
            <p:cNvPr id="67" name="Ellipse 66"/>
            <p:cNvSpPr/>
            <p:nvPr/>
          </p:nvSpPr>
          <p:spPr bwMode="auto">
            <a:xfrm>
              <a:off x="6529976" y="2457864"/>
              <a:ext cx="285752" cy="285752"/>
            </a:xfrm>
            <a:prstGeom prst="ellipse">
              <a:avLst/>
            </a:prstGeom>
            <a:solidFill>
              <a:schemeClr val="tx2">
                <a:lumMod val="50000"/>
              </a:schemeClr>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de-DE" sz="1200" b="0" i="0" u="none" strike="noStrike" cap="none" normalizeH="0" baseline="0" dirty="0" err="1" smtClean="0">
                <a:ln>
                  <a:noFill/>
                </a:ln>
                <a:solidFill>
                  <a:schemeClr val="tx1"/>
                </a:solidFill>
                <a:effectLst/>
                <a:latin typeface="Arial" charset="0"/>
              </a:endParaRPr>
            </a:p>
          </p:txBody>
        </p:sp>
        <p:sp>
          <p:nvSpPr>
            <p:cNvPr id="68" name="Textfeld 67"/>
            <p:cNvSpPr txBox="1"/>
            <p:nvPr/>
          </p:nvSpPr>
          <p:spPr>
            <a:xfrm>
              <a:off x="6535262" y="2468590"/>
              <a:ext cx="269626" cy="258532"/>
            </a:xfrm>
            <a:prstGeom prst="rect">
              <a:avLst/>
            </a:prstGeom>
            <a:noFill/>
          </p:spPr>
          <p:txBody>
            <a:bodyPr wrap="none" rtlCol="0">
              <a:spAutoFit/>
            </a:bodyPr>
            <a:lstStyle/>
            <a:p>
              <a:r>
                <a:rPr lang="de-DE" sz="1200" smtClean="0">
                  <a:solidFill>
                    <a:schemeClr val="bg1"/>
                  </a:solidFill>
                  <a:latin typeface="+mn-lt"/>
                </a:rPr>
                <a:t>5</a:t>
              </a:r>
              <a:endParaRPr lang="de-DE" sz="1200" dirty="0" smtClean="0">
                <a:solidFill>
                  <a:schemeClr val="bg1"/>
                </a:solidFill>
                <a:latin typeface="+mn-lt"/>
              </a:endParaRPr>
            </a:p>
          </p:txBody>
        </p:sp>
      </p:grpSp>
      <p:sp>
        <p:nvSpPr>
          <p:cNvPr id="69" name="Textfeld 68"/>
          <p:cNvSpPr txBox="1"/>
          <p:nvPr/>
        </p:nvSpPr>
        <p:spPr>
          <a:xfrm>
            <a:off x="5195269" y="5233996"/>
            <a:ext cx="487634" cy="313932"/>
          </a:xfrm>
          <a:prstGeom prst="rect">
            <a:avLst/>
          </a:prstGeom>
          <a:solidFill>
            <a:srgbClr val="C00000"/>
          </a:solidFill>
        </p:spPr>
        <p:txBody>
          <a:bodyPr wrap="none" rtlCol="0">
            <a:spAutoFit/>
          </a:bodyPr>
          <a:lstStyle/>
          <a:p>
            <a:pPr algn="ctr"/>
            <a:r>
              <a:rPr lang="de-DE" sz="800" smtClean="0">
                <a:solidFill>
                  <a:schemeClr val="bg1"/>
                </a:solidFill>
                <a:latin typeface="+mn-lt"/>
              </a:rPr>
              <a:t>Mobile</a:t>
            </a:r>
          </a:p>
          <a:p>
            <a:pPr algn="ctr"/>
            <a:r>
              <a:rPr lang="de-DE" sz="800" smtClean="0">
                <a:solidFill>
                  <a:schemeClr val="bg1"/>
                </a:solidFill>
                <a:latin typeface="+mn-lt"/>
              </a:rPr>
              <a:t>Cloud</a:t>
            </a:r>
            <a:endParaRPr lang="de-DE" sz="800" dirty="0" smtClean="0">
              <a:solidFill>
                <a:schemeClr val="bg1"/>
              </a:solidFill>
              <a:latin typeface="+mn-lt"/>
            </a:endParaRPr>
          </a:p>
        </p:txBody>
      </p:sp>
      <p:sp>
        <p:nvSpPr>
          <p:cNvPr id="70" name="Textfeld 69"/>
          <p:cNvSpPr txBox="1"/>
          <p:nvPr/>
        </p:nvSpPr>
        <p:spPr>
          <a:xfrm>
            <a:off x="5138412" y="4810071"/>
            <a:ext cx="550151" cy="313932"/>
          </a:xfrm>
          <a:prstGeom prst="rect">
            <a:avLst/>
          </a:prstGeom>
          <a:solidFill>
            <a:srgbClr val="C00000"/>
          </a:solidFill>
        </p:spPr>
        <p:txBody>
          <a:bodyPr wrap="none" rtlCol="0">
            <a:spAutoFit/>
          </a:bodyPr>
          <a:lstStyle/>
          <a:p>
            <a:pPr algn="ctr"/>
            <a:r>
              <a:rPr lang="de-DE" sz="800" smtClean="0">
                <a:solidFill>
                  <a:schemeClr val="bg1"/>
                </a:solidFill>
                <a:latin typeface="+mn-lt"/>
              </a:rPr>
              <a:t>Smart</a:t>
            </a:r>
          </a:p>
          <a:p>
            <a:pPr algn="ctr"/>
            <a:r>
              <a:rPr lang="de-DE" sz="800" smtClean="0">
                <a:solidFill>
                  <a:schemeClr val="bg1"/>
                </a:solidFill>
                <a:latin typeface="+mn-lt"/>
              </a:rPr>
              <a:t>Devices</a:t>
            </a:r>
            <a:endParaRPr lang="de-DE" sz="800" dirty="0" smtClean="0">
              <a:solidFill>
                <a:schemeClr val="bg1"/>
              </a:solidFill>
              <a:latin typeface="+mn-lt"/>
            </a:endParaRPr>
          </a:p>
        </p:txBody>
      </p:sp>
      <p:sp>
        <p:nvSpPr>
          <p:cNvPr id="71" name="Textfeld 70"/>
          <p:cNvSpPr txBox="1"/>
          <p:nvPr/>
        </p:nvSpPr>
        <p:spPr>
          <a:xfrm>
            <a:off x="4709962" y="4171957"/>
            <a:ext cx="506870" cy="313932"/>
          </a:xfrm>
          <a:prstGeom prst="rect">
            <a:avLst/>
          </a:prstGeom>
          <a:solidFill>
            <a:srgbClr val="C00000"/>
          </a:solidFill>
        </p:spPr>
        <p:txBody>
          <a:bodyPr wrap="none" rtlCol="0">
            <a:spAutoFit/>
          </a:bodyPr>
          <a:lstStyle/>
          <a:p>
            <a:pPr algn="ctr"/>
            <a:r>
              <a:rPr lang="de-DE" sz="800" smtClean="0">
                <a:solidFill>
                  <a:schemeClr val="bg1"/>
                </a:solidFill>
                <a:latin typeface="+mn-lt"/>
              </a:rPr>
              <a:t>Smart</a:t>
            </a:r>
          </a:p>
          <a:p>
            <a:pPr algn="ctr"/>
            <a:r>
              <a:rPr lang="de-DE" sz="800" smtClean="0">
                <a:solidFill>
                  <a:schemeClr val="bg1"/>
                </a:solidFill>
                <a:latin typeface="+mn-lt"/>
              </a:rPr>
              <a:t>Agents</a:t>
            </a:r>
            <a:endParaRPr lang="de-DE" sz="800" dirty="0" smtClean="0">
              <a:solidFill>
                <a:schemeClr val="bg1"/>
              </a:solidFill>
              <a:latin typeface="+mn-lt"/>
            </a:endParaRPr>
          </a:p>
        </p:txBody>
      </p:sp>
      <p:sp>
        <p:nvSpPr>
          <p:cNvPr id="72" name="Textfeld 71"/>
          <p:cNvSpPr txBox="1"/>
          <p:nvPr/>
        </p:nvSpPr>
        <p:spPr>
          <a:xfrm>
            <a:off x="4675254" y="4957771"/>
            <a:ext cx="402674" cy="313932"/>
          </a:xfrm>
          <a:prstGeom prst="rect">
            <a:avLst/>
          </a:prstGeom>
          <a:solidFill>
            <a:srgbClr val="C00000"/>
          </a:solidFill>
        </p:spPr>
        <p:txBody>
          <a:bodyPr wrap="none" rtlCol="0">
            <a:spAutoFit/>
          </a:bodyPr>
          <a:lstStyle/>
          <a:p>
            <a:pPr algn="ctr"/>
            <a:r>
              <a:rPr lang="de-DE" sz="800" smtClean="0">
                <a:solidFill>
                  <a:schemeClr val="bg1"/>
                </a:solidFill>
                <a:latin typeface="+mn-lt"/>
              </a:rPr>
              <a:t>Big</a:t>
            </a:r>
          </a:p>
          <a:p>
            <a:pPr algn="ctr"/>
            <a:r>
              <a:rPr lang="de-DE" sz="800" smtClean="0">
                <a:solidFill>
                  <a:schemeClr val="bg1"/>
                </a:solidFill>
                <a:latin typeface="+mn-lt"/>
              </a:rPr>
              <a:t>Data</a:t>
            </a:r>
            <a:endParaRPr lang="de-DE" sz="800" dirty="0" smtClean="0">
              <a:solidFill>
                <a:schemeClr val="bg1"/>
              </a:solidFill>
              <a:latin typeface="+mn-lt"/>
            </a:endParaRPr>
          </a:p>
        </p:txBody>
      </p:sp>
      <p:sp>
        <p:nvSpPr>
          <p:cNvPr id="73" name="Textfeld 72"/>
          <p:cNvSpPr txBox="1"/>
          <p:nvPr/>
        </p:nvSpPr>
        <p:spPr>
          <a:xfrm>
            <a:off x="4026144" y="4448183"/>
            <a:ext cx="436338" cy="313932"/>
          </a:xfrm>
          <a:prstGeom prst="rect">
            <a:avLst/>
          </a:prstGeom>
          <a:solidFill>
            <a:srgbClr val="C00000"/>
          </a:solidFill>
        </p:spPr>
        <p:txBody>
          <a:bodyPr wrap="none" rtlCol="0">
            <a:spAutoFit/>
          </a:bodyPr>
          <a:lstStyle/>
          <a:p>
            <a:pPr algn="ctr"/>
            <a:r>
              <a:rPr lang="de-DE" sz="800" smtClean="0">
                <a:solidFill>
                  <a:schemeClr val="bg1"/>
                </a:solidFill>
                <a:latin typeface="+mn-lt"/>
              </a:rPr>
              <a:t>Lean</a:t>
            </a:r>
          </a:p>
          <a:p>
            <a:pPr algn="ctr"/>
            <a:r>
              <a:rPr lang="de-DE" sz="800" smtClean="0">
                <a:solidFill>
                  <a:schemeClr val="bg1"/>
                </a:solidFill>
                <a:latin typeface="+mn-lt"/>
              </a:rPr>
              <a:t>Telco</a:t>
            </a:r>
            <a:endParaRPr lang="de-DE" sz="800" dirty="0" smtClean="0">
              <a:solidFill>
                <a:schemeClr val="bg1"/>
              </a:solidFill>
              <a:latin typeface="+mn-lt"/>
            </a:endParaRPr>
          </a:p>
        </p:txBody>
      </p:sp>
      <p:sp>
        <p:nvSpPr>
          <p:cNvPr id="74" name="Textfeld 73"/>
          <p:cNvSpPr txBox="1"/>
          <p:nvPr/>
        </p:nvSpPr>
        <p:spPr>
          <a:xfrm>
            <a:off x="1643042" y="4714884"/>
            <a:ext cx="537327" cy="313932"/>
          </a:xfrm>
          <a:prstGeom prst="rect">
            <a:avLst/>
          </a:prstGeom>
          <a:solidFill>
            <a:srgbClr val="C00000"/>
          </a:solidFill>
        </p:spPr>
        <p:txBody>
          <a:bodyPr wrap="none" rtlCol="0">
            <a:spAutoFit/>
          </a:bodyPr>
          <a:lstStyle/>
          <a:p>
            <a:pPr algn="ctr"/>
            <a:r>
              <a:rPr lang="de-DE" sz="800" smtClean="0">
                <a:solidFill>
                  <a:schemeClr val="bg1"/>
                </a:solidFill>
                <a:latin typeface="+mn-lt"/>
              </a:rPr>
              <a:t>CtC</a:t>
            </a:r>
          </a:p>
          <a:p>
            <a:pPr algn="ctr"/>
            <a:r>
              <a:rPr lang="de-DE" sz="800" smtClean="0">
                <a:solidFill>
                  <a:schemeClr val="bg1"/>
                </a:solidFill>
                <a:latin typeface="+mn-lt"/>
              </a:rPr>
              <a:t>Comms</a:t>
            </a:r>
            <a:endParaRPr lang="de-DE" sz="800" dirty="0" smtClean="0">
              <a:solidFill>
                <a:schemeClr val="bg1"/>
              </a:solidFill>
              <a:latin typeface="+mn-lt"/>
            </a:endParaRPr>
          </a:p>
        </p:txBody>
      </p:sp>
      <p:sp>
        <p:nvSpPr>
          <p:cNvPr id="75" name="Textfeld 74"/>
          <p:cNvSpPr txBox="1"/>
          <p:nvPr/>
        </p:nvSpPr>
        <p:spPr>
          <a:xfrm>
            <a:off x="4570909" y="4552957"/>
            <a:ext cx="537327" cy="313932"/>
          </a:xfrm>
          <a:prstGeom prst="rect">
            <a:avLst/>
          </a:prstGeom>
          <a:solidFill>
            <a:srgbClr val="C00000"/>
          </a:solidFill>
        </p:spPr>
        <p:txBody>
          <a:bodyPr wrap="none" rtlCol="0">
            <a:spAutoFit/>
          </a:bodyPr>
          <a:lstStyle/>
          <a:p>
            <a:pPr algn="ctr"/>
            <a:r>
              <a:rPr lang="de-DE" sz="800" smtClean="0">
                <a:solidFill>
                  <a:schemeClr val="bg1"/>
                </a:solidFill>
                <a:latin typeface="+mn-lt"/>
              </a:rPr>
              <a:t>M2M</a:t>
            </a:r>
          </a:p>
          <a:p>
            <a:pPr algn="ctr"/>
            <a:r>
              <a:rPr lang="de-DE" sz="800" smtClean="0">
                <a:solidFill>
                  <a:schemeClr val="bg1"/>
                </a:solidFill>
                <a:latin typeface="+mn-lt"/>
              </a:rPr>
              <a:t>Comms</a:t>
            </a:r>
            <a:endParaRPr lang="de-DE" sz="800" dirty="0" smtClean="0">
              <a:solidFill>
                <a:schemeClr val="bg1"/>
              </a:solidFill>
              <a:latin typeface="+mn-lt"/>
            </a:endParaRPr>
          </a:p>
        </p:txBody>
      </p:sp>
      <p:sp>
        <p:nvSpPr>
          <p:cNvPr id="76" name="Textfeld 75"/>
          <p:cNvSpPr txBox="1"/>
          <p:nvPr/>
        </p:nvSpPr>
        <p:spPr>
          <a:xfrm>
            <a:off x="4065045" y="4838710"/>
            <a:ext cx="453970" cy="203133"/>
          </a:xfrm>
          <a:prstGeom prst="rect">
            <a:avLst/>
          </a:prstGeom>
          <a:solidFill>
            <a:srgbClr val="C00000"/>
          </a:solidFill>
        </p:spPr>
        <p:txBody>
          <a:bodyPr wrap="none" rtlCol="0">
            <a:spAutoFit/>
          </a:bodyPr>
          <a:lstStyle/>
          <a:p>
            <a:pPr algn="ctr"/>
            <a:r>
              <a:rPr lang="de-DE" sz="800" smtClean="0">
                <a:solidFill>
                  <a:schemeClr val="bg1"/>
                </a:solidFill>
                <a:latin typeface="+mn-lt"/>
              </a:rPr>
              <a:t>Cloud</a:t>
            </a:r>
            <a:endParaRPr lang="de-DE" sz="800" dirty="0" smtClean="0">
              <a:solidFill>
                <a:schemeClr val="bg1"/>
              </a:solidFill>
              <a:latin typeface="+mn-lt"/>
            </a:endParaRPr>
          </a:p>
        </p:txBody>
      </p:sp>
      <p:sp>
        <p:nvSpPr>
          <p:cNvPr id="77" name="Textfeld 76"/>
          <p:cNvSpPr txBox="1"/>
          <p:nvPr/>
        </p:nvSpPr>
        <p:spPr>
          <a:xfrm>
            <a:off x="3286116" y="3786190"/>
            <a:ext cx="458780" cy="313932"/>
          </a:xfrm>
          <a:prstGeom prst="rect">
            <a:avLst/>
          </a:prstGeom>
          <a:solidFill>
            <a:srgbClr val="C00000"/>
          </a:solidFill>
        </p:spPr>
        <p:txBody>
          <a:bodyPr wrap="none" rtlCol="0">
            <a:spAutoFit/>
          </a:bodyPr>
          <a:lstStyle/>
          <a:p>
            <a:pPr algn="ctr"/>
            <a:r>
              <a:rPr lang="de-DE" sz="800" smtClean="0">
                <a:solidFill>
                  <a:schemeClr val="bg1"/>
                </a:solidFill>
                <a:latin typeface="+mn-lt"/>
              </a:rPr>
              <a:t>Smart</a:t>
            </a:r>
          </a:p>
          <a:p>
            <a:pPr algn="ctr"/>
            <a:r>
              <a:rPr lang="de-DE" sz="800" smtClean="0">
                <a:solidFill>
                  <a:schemeClr val="bg1"/>
                </a:solidFill>
                <a:latin typeface="+mn-lt"/>
              </a:rPr>
              <a:t>Meter</a:t>
            </a:r>
            <a:endParaRPr lang="de-DE" sz="800" dirty="0" smtClean="0">
              <a:solidFill>
                <a:schemeClr val="bg1"/>
              </a:solidFill>
              <a:latin typeface="+mn-lt"/>
            </a:endParaRPr>
          </a:p>
        </p:txBody>
      </p:sp>
      <p:sp>
        <p:nvSpPr>
          <p:cNvPr id="78" name="Textfeld 77"/>
          <p:cNvSpPr txBox="1"/>
          <p:nvPr/>
        </p:nvSpPr>
        <p:spPr>
          <a:xfrm>
            <a:off x="3000364" y="2786058"/>
            <a:ext cx="470000" cy="313932"/>
          </a:xfrm>
          <a:prstGeom prst="rect">
            <a:avLst/>
          </a:prstGeom>
          <a:solidFill>
            <a:srgbClr val="C00000"/>
          </a:solidFill>
        </p:spPr>
        <p:txBody>
          <a:bodyPr wrap="none" rtlCol="0">
            <a:spAutoFit/>
          </a:bodyPr>
          <a:lstStyle/>
          <a:p>
            <a:pPr algn="ctr"/>
            <a:r>
              <a:rPr lang="de-DE" sz="800" smtClean="0">
                <a:solidFill>
                  <a:schemeClr val="bg1"/>
                </a:solidFill>
                <a:latin typeface="+mn-lt"/>
              </a:rPr>
              <a:t>Smart</a:t>
            </a:r>
          </a:p>
          <a:p>
            <a:pPr algn="ctr"/>
            <a:r>
              <a:rPr lang="de-DE" sz="800" smtClean="0">
                <a:solidFill>
                  <a:schemeClr val="bg1"/>
                </a:solidFill>
                <a:latin typeface="+mn-lt"/>
              </a:rPr>
              <a:t>Grid</a:t>
            </a:r>
            <a:endParaRPr lang="de-DE" sz="800" dirty="0" smtClean="0">
              <a:solidFill>
                <a:schemeClr val="bg1"/>
              </a:solidFill>
              <a:latin typeface="+mn-lt"/>
            </a:endParaRPr>
          </a:p>
        </p:txBody>
      </p:sp>
      <p:sp>
        <p:nvSpPr>
          <p:cNvPr id="79" name="Textfeld 78"/>
          <p:cNvSpPr txBox="1"/>
          <p:nvPr/>
        </p:nvSpPr>
        <p:spPr>
          <a:xfrm>
            <a:off x="3739303" y="2214554"/>
            <a:ext cx="546945" cy="313932"/>
          </a:xfrm>
          <a:prstGeom prst="rect">
            <a:avLst/>
          </a:prstGeom>
          <a:solidFill>
            <a:srgbClr val="C00000"/>
          </a:solidFill>
        </p:spPr>
        <p:txBody>
          <a:bodyPr wrap="none" rtlCol="0">
            <a:spAutoFit/>
          </a:bodyPr>
          <a:lstStyle/>
          <a:p>
            <a:pPr algn="ctr"/>
            <a:r>
              <a:rPr lang="de-DE" sz="800" smtClean="0">
                <a:solidFill>
                  <a:schemeClr val="bg1"/>
                </a:solidFill>
                <a:latin typeface="+mn-lt"/>
              </a:rPr>
              <a:t>Energy</a:t>
            </a:r>
          </a:p>
          <a:p>
            <a:pPr algn="ctr"/>
            <a:r>
              <a:rPr lang="de-DE" sz="800" smtClean="0">
                <a:solidFill>
                  <a:schemeClr val="bg1"/>
                </a:solidFill>
                <a:latin typeface="+mn-lt"/>
              </a:rPr>
              <a:t>Storage</a:t>
            </a:r>
            <a:endParaRPr lang="de-DE" sz="800" dirty="0" smtClean="0">
              <a:solidFill>
                <a:schemeClr val="bg1"/>
              </a:solidFill>
              <a:latin typeface="+mn-lt"/>
            </a:endParaRPr>
          </a:p>
        </p:txBody>
      </p:sp>
      <p:sp>
        <p:nvSpPr>
          <p:cNvPr id="80" name="Textfeld 79"/>
          <p:cNvSpPr txBox="1"/>
          <p:nvPr/>
        </p:nvSpPr>
        <p:spPr>
          <a:xfrm>
            <a:off x="5243645" y="4429132"/>
            <a:ext cx="785793" cy="313932"/>
          </a:xfrm>
          <a:prstGeom prst="rect">
            <a:avLst/>
          </a:prstGeom>
          <a:solidFill>
            <a:srgbClr val="C00000"/>
          </a:solidFill>
        </p:spPr>
        <p:txBody>
          <a:bodyPr wrap="none" rtlCol="0">
            <a:spAutoFit/>
          </a:bodyPr>
          <a:lstStyle/>
          <a:p>
            <a:pPr algn="ctr"/>
            <a:r>
              <a:rPr lang="de-DE" sz="800" smtClean="0">
                <a:solidFill>
                  <a:schemeClr val="bg1"/>
                </a:solidFill>
                <a:latin typeface="+mn-lt"/>
              </a:rPr>
              <a:t>SON</a:t>
            </a:r>
          </a:p>
          <a:p>
            <a:pPr algn="ctr"/>
            <a:r>
              <a:rPr lang="de-DE" sz="800" smtClean="0">
                <a:solidFill>
                  <a:schemeClr val="bg1"/>
                </a:solidFill>
                <a:latin typeface="+mn-lt"/>
              </a:rPr>
              <a:t>Architectures</a:t>
            </a:r>
            <a:endParaRPr lang="de-DE" sz="800" dirty="0" smtClean="0">
              <a:solidFill>
                <a:schemeClr val="bg1"/>
              </a:solidFill>
              <a:latin typeface="+mn-lt"/>
            </a:endParaRPr>
          </a:p>
        </p:txBody>
      </p:sp>
      <p:sp>
        <p:nvSpPr>
          <p:cNvPr id="81" name="Textfeld 80"/>
          <p:cNvSpPr txBox="1"/>
          <p:nvPr/>
        </p:nvSpPr>
        <p:spPr>
          <a:xfrm>
            <a:off x="5272286" y="4037438"/>
            <a:ext cx="692818" cy="313932"/>
          </a:xfrm>
          <a:prstGeom prst="rect">
            <a:avLst/>
          </a:prstGeom>
          <a:solidFill>
            <a:srgbClr val="C00000"/>
          </a:solidFill>
        </p:spPr>
        <p:txBody>
          <a:bodyPr wrap="none" rtlCol="0">
            <a:spAutoFit/>
          </a:bodyPr>
          <a:lstStyle/>
          <a:p>
            <a:pPr algn="ctr"/>
            <a:r>
              <a:rPr lang="de-DE" sz="800" smtClean="0">
                <a:solidFill>
                  <a:schemeClr val="bg1"/>
                </a:solidFill>
                <a:latin typeface="+mn-lt"/>
              </a:rPr>
              <a:t>Distributed</a:t>
            </a:r>
          </a:p>
          <a:p>
            <a:pPr algn="ctr"/>
            <a:r>
              <a:rPr lang="de-DE" sz="800" smtClean="0">
                <a:solidFill>
                  <a:schemeClr val="bg1"/>
                </a:solidFill>
                <a:latin typeface="+mn-lt"/>
              </a:rPr>
              <a:t>Networks</a:t>
            </a:r>
            <a:endParaRPr lang="de-DE" sz="800" dirty="0" smtClean="0">
              <a:solidFill>
                <a:schemeClr val="bg1"/>
              </a:solidFill>
              <a:latin typeface="+mn-lt"/>
            </a:endParaRPr>
          </a:p>
        </p:txBody>
      </p:sp>
      <p:sp>
        <p:nvSpPr>
          <p:cNvPr id="84" name="Textfeld 83"/>
          <p:cNvSpPr txBox="1"/>
          <p:nvPr/>
        </p:nvSpPr>
        <p:spPr>
          <a:xfrm>
            <a:off x="4572000" y="2428868"/>
            <a:ext cx="671979" cy="313932"/>
          </a:xfrm>
          <a:prstGeom prst="rect">
            <a:avLst/>
          </a:prstGeom>
          <a:solidFill>
            <a:srgbClr val="C00000"/>
          </a:solidFill>
        </p:spPr>
        <p:txBody>
          <a:bodyPr wrap="none" rtlCol="0">
            <a:spAutoFit/>
          </a:bodyPr>
          <a:lstStyle/>
          <a:p>
            <a:pPr algn="ctr"/>
            <a:r>
              <a:rPr lang="de-DE" sz="800" smtClean="0">
                <a:solidFill>
                  <a:schemeClr val="bg1"/>
                </a:solidFill>
                <a:latin typeface="+mn-lt"/>
              </a:rPr>
              <a:t>Alternative</a:t>
            </a:r>
          </a:p>
          <a:p>
            <a:pPr algn="ctr"/>
            <a:r>
              <a:rPr lang="de-DE" sz="800" smtClean="0">
                <a:solidFill>
                  <a:schemeClr val="bg1"/>
                </a:solidFill>
                <a:latin typeface="+mn-lt"/>
              </a:rPr>
              <a:t>Materials</a:t>
            </a:r>
            <a:endParaRPr lang="de-DE" sz="800" dirty="0" smtClean="0">
              <a:solidFill>
                <a:schemeClr val="bg1"/>
              </a:solidFill>
              <a:latin typeface="+mn-lt"/>
            </a:endParaRPr>
          </a:p>
        </p:txBody>
      </p:sp>
      <p:sp>
        <p:nvSpPr>
          <p:cNvPr id="86" name="Textfeld 85"/>
          <p:cNvSpPr txBox="1"/>
          <p:nvPr/>
        </p:nvSpPr>
        <p:spPr>
          <a:xfrm>
            <a:off x="1101402" y="4143380"/>
            <a:ext cx="763351" cy="313932"/>
          </a:xfrm>
          <a:prstGeom prst="rect">
            <a:avLst/>
          </a:prstGeom>
          <a:solidFill>
            <a:srgbClr val="C00000"/>
          </a:solidFill>
        </p:spPr>
        <p:txBody>
          <a:bodyPr wrap="none" rtlCol="0">
            <a:spAutoFit/>
          </a:bodyPr>
          <a:lstStyle/>
          <a:p>
            <a:pPr algn="ctr"/>
            <a:r>
              <a:rPr lang="de-DE" sz="800" smtClean="0">
                <a:solidFill>
                  <a:schemeClr val="bg1"/>
                </a:solidFill>
                <a:latin typeface="+mn-lt"/>
              </a:rPr>
              <a:t>Urbanization</a:t>
            </a:r>
          </a:p>
          <a:p>
            <a:pPr algn="ctr"/>
            <a:r>
              <a:rPr lang="de-DE" sz="800" smtClean="0">
                <a:solidFill>
                  <a:schemeClr val="bg1"/>
                </a:solidFill>
                <a:latin typeface="+mn-lt"/>
              </a:rPr>
              <a:t>Networks</a:t>
            </a:r>
            <a:endParaRPr lang="de-DE" sz="800" dirty="0" smtClean="0">
              <a:solidFill>
                <a:schemeClr val="bg1"/>
              </a:solidFill>
              <a:latin typeface="+mn-lt"/>
            </a:endParaRPr>
          </a:p>
        </p:txBody>
      </p:sp>
      <p:sp>
        <p:nvSpPr>
          <p:cNvPr id="87" name="Textfeld 86"/>
          <p:cNvSpPr txBox="1"/>
          <p:nvPr/>
        </p:nvSpPr>
        <p:spPr>
          <a:xfrm>
            <a:off x="6798829" y="4500570"/>
            <a:ext cx="1677062" cy="1255728"/>
          </a:xfrm>
          <a:prstGeom prst="rect">
            <a:avLst/>
          </a:prstGeom>
          <a:noFill/>
        </p:spPr>
        <p:txBody>
          <a:bodyPr wrap="none" rtlCol="0">
            <a:spAutoFit/>
          </a:bodyPr>
          <a:lstStyle/>
          <a:p>
            <a:r>
              <a:rPr lang="de-DE" u="sng" dirty="0" smtClean="0">
                <a:latin typeface="+mn-lt"/>
              </a:rPr>
              <a:t>Gemeinsamkeiten:</a:t>
            </a:r>
          </a:p>
          <a:p>
            <a:r>
              <a:rPr lang="de-DE" dirty="0" smtClean="0">
                <a:latin typeface="+mn-lt"/>
              </a:rPr>
              <a:t>  </a:t>
            </a:r>
          </a:p>
          <a:p>
            <a:pPr>
              <a:buFont typeface="Wingdings" pitchFamily="2" charset="2"/>
              <a:buChar char="§"/>
            </a:pPr>
            <a:r>
              <a:rPr lang="de-DE" dirty="0" smtClean="0">
                <a:latin typeface="+mn-lt"/>
              </a:rPr>
              <a:t>  </a:t>
            </a:r>
            <a:r>
              <a:rPr lang="de-DE" dirty="0" err="1" smtClean="0">
                <a:latin typeface="+mn-lt"/>
              </a:rPr>
              <a:t>Holistics</a:t>
            </a:r>
            <a:r>
              <a:rPr lang="de-DE" dirty="0" smtClean="0">
                <a:latin typeface="+mn-lt"/>
              </a:rPr>
              <a:t> </a:t>
            </a:r>
          </a:p>
          <a:p>
            <a:pPr>
              <a:buFont typeface="Wingdings" pitchFamily="2" charset="2"/>
              <a:buChar char="§"/>
            </a:pPr>
            <a:r>
              <a:rPr lang="de-DE" dirty="0" smtClean="0">
                <a:latin typeface="+mn-lt"/>
              </a:rPr>
              <a:t>  </a:t>
            </a:r>
            <a:r>
              <a:rPr lang="de-DE" dirty="0" err="1" smtClean="0">
                <a:latin typeface="+mn-lt"/>
              </a:rPr>
              <a:t>Ubiquity</a:t>
            </a:r>
            <a:endParaRPr lang="de-DE" dirty="0" smtClean="0">
              <a:latin typeface="+mn-lt"/>
            </a:endParaRPr>
          </a:p>
          <a:p>
            <a:pPr>
              <a:buFont typeface="Wingdings" pitchFamily="2" charset="2"/>
              <a:buChar char="§"/>
            </a:pPr>
            <a:r>
              <a:rPr lang="de-DE" dirty="0" smtClean="0">
                <a:latin typeface="+mn-lt"/>
              </a:rPr>
              <a:t>  </a:t>
            </a:r>
            <a:r>
              <a:rPr lang="de-DE" dirty="0" err="1" smtClean="0">
                <a:latin typeface="+mn-lt"/>
              </a:rPr>
              <a:t>Complexity</a:t>
            </a:r>
            <a:endParaRPr lang="de-DE" dirty="0" smtClean="0">
              <a:latin typeface="+mn-lt"/>
            </a:endParaRPr>
          </a:p>
          <a:p>
            <a:pPr>
              <a:buFont typeface="Wingdings" pitchFamily="2" charset="2"/>
              <a:buChar char="§"/>
            </a:pPr>
            <a:r>
              <a:rPr lang="de-DE" dirty="0" smtClean="0">
                <a:latin typeface="+mn-lt"/>
              </a:rPr>
              <a:t>  </a:t>
            </a:r>
            <a:r>
              <a:rPr lang="de-DE" dirty="0" err="1" smtClean="0">
                <a:latin typeface="+mn-lt"/>
              </a:rPr>
              <a:t>Collaboration</a:t>
            </a:r>
            <a:endParaRPr lang="de-DE" dirty="0" smtClean="0">
              <a:latin typeface="+mn-lt"/>
            </a:endParaRPr>
          </a:p>
        </p:txBody>
      </p:sp>
      <p:sp>
        <p:nvSpPr>
          <p:cNvPr id="88" name="Textfeld 87"/>
          <p:cNvSpPr txBox="1"/>
          <p:nvPr/>
        </p:nvSpPr>
        <p:spPr>
          <a:xfrm>
            <a:off x="2214546" y="3571876"/>
            <a:ext cx="562975" cy="313932"/>
          </a:xfrm>
          <a:prstGeom prst="rect">
            <a:avLst/>
          </a:prstGeom>
          <a:solidFill>
            <a:srgbClr val="C00000"/>
          </a:solidFill>
        </p:spPr>
        <p:txBody>
          <a:bodyPr wrap="none" rtlCol="0">
            <a:spAutoFit/>
          </a:bodyPr>
          <a:lstStyle/>
          <a:p>
            <a:pPr algn="ctr"/>
            <a:r>
              <a:rPr lang="de-DE" sz="800" smtClean="0">
                <a:solidFill>
                  <a:schemeClr val="bg1"/>
                </a:solidFill>
                <a:latin typeface="+mn-lt"/>
              </a:rPr>
              <a:t>Gene</a:t>
            </a:r>
          </a:p>
          <a:p>
            <a:pPr algn="ctr"/>
            <a:r>
              <a:rPr lang="de-DE" sz="800" smtClean="0">
                <a:solidFill>
                  <a:schemeClr val="bg1"/>
                </a:solidFill>
                <a:latin typeface="+mn-lt"/>
              </a:rPr>
              <a:t>Therapy</a:t>
            </a:r>
            <a:endParaRPr lang="de-DE" sz="800" dirty="0" smtClean="0">
              <a:solidFill>
                <a:schemeClr val="bg1"/>
              </a:solidFill>
              <a:latin typeface="+mn-lt"/>
            </a:endParaRPr>
          </a:p>
        </p:txBody>
      </p:sp>
      <p:sp>
        <p:nvSpPr>
          <p:cNvPr id="89" name="Textfeld 88"/>
          <p:cNvSpPr txBox="1"/>
          <p:nvPr/>
        </p:nvSpPr>
        <p:spPr>
          <a:xfrm>
            <a:off x="2153088" y="3060123"/>
            <a:ext cx="614271" cy="313932"/>
          </a:xfrm>
          <a:prstGeom prst="rect">
            <a:avLst/>
          </a:prstGeom>
          <a:solidFill>
            <a:srgbClr val="C00000"/>
          </a:solidFill>
        </p:spPr>
        <p:txBody>
          <a:bodyPr wrap="none" rtlCol="0">
            <a:spAutoFit/>
          </a:bodyPr>
          <a:lstStyle/>
          <a:p>
            <a:pPr algn="ctr"/>
            <a:r>
              <a:rPr lang="de-DE" sz="800" smtClean="0">
                <a:solidFill>
                  <a:schemeClr val="bg1"/>
                </a:solidFill>
                <a:latin typeface="+mn-lt"/>
              </a:rPr>
              <a:t>Mobile</a:t>
            </a:r>
          </a:p>
          <a:p>
            <a:pPr algn="ctr"/>
            <a:r>
              <a:rPr lang="de-DE" sz="800" smtClean="0">
                <a:solidFill>
                  <a:schemeClr val="bg1"/>
                </a:solidFill>
                <a:latin typeface="+mn-lt"/>
              </a:rPr>
              <a:t>E- Health</a:t>
            </a:r>
            <a:endParaRPr lang="de-DE" sz="800" dirty="0" smtClean="0">
              <a:solidFill>
                <a:schemeClr val="bg1"/>
              </a:solidFill>
              <a:latin typeface="+mn-lt"/>
            </a:endParaRPr>
          </a:p>
        </p:txBody>
      </p:sp>
      <p:sp>
        <p:nvSpPr>
          <p:cNvPr id="90" name="Textfeld 89"/>
          <p:cNvSpPr txBox="1"/>
          <p:nvPr/>
        </p:nvSpPr>
        <p:spPr>
          <a:xfrm>
            <a:off x="1790411" y="3821815"/>
            <a:ext cx="367408" cy="203133"/>
          </a:xfrm>
          <a:prstGeom prst="rect">
            <a:avLst/>
          </a:prstGeom>
          <a:solidFill>
            <a:srgbClr val="C00000"/>
          </a:solidFill>
        </p:spPr>
        <p:txBody>
          <a:bodyPr wrap="none" rtlCol="0">
            <a:spAutoFit/>
          </a:bodyPr>
          <a:lstStyle/>
          <a:p>
            <a:pPr algn="ctr"/>
            <a:r>
              <a:rPr lang="de-DE" sz="800" smtClean="0">
                <a:solidFill>
                  <a:schemeClr val="bg1"/>
                </a:solidFill>
                <a:latin typeface="+mn-lt"/>
              </a:rPr>
              <a:t>MIS</a:t>
            </a:r>
            <a:endParaRPr lang="de-DE" sz="800" dirty="0" smtClean="0">
              <a:solidFill>
                <a:schemeClr val="bg1"/>
              </a:solidFill>
              <a:latin typeface="+mn-lt"/>
            </a:endParaRPr>
          </a:p>
        </p:txBody>
      </p:sp>
      <p:sp>
        <p:nvSpPr>
          <p:cNvPr id="91" name="Textfeld 90"/>
          <p:cNvSpPr txBox="1"/>
          <p:nvPr/>
        </p:nvSpPr>
        <p:spPr>
          <a:xfrm>
            <a:off x="2576145" y="4012379"/>
            <a:ext cx="649537" cy="313932"/>
          </a:xfrm>
          <a:prstGeom prst="rect">
            <a:avLst/>
          </a:prstGeom>
          <a:solidFill>
            <a:srgbClr val="C00000"/>
          </a:solidFill>
        </p:spPr>
        <p:txBody>
          <a:bodyPr wrap="none" rtlCol="0">
            <a:spAutoFit/>
          </a:bodyPr>
          <a:lstStyle/>
          <a:p>
            <a:pPr algn="ctr"/>
            <a:r>
              <a:rPr lang="de-DE" sz="800" smtClean="0">
                <a:solidFill>
                  <a:schemeClr val="bg1"/>
                </a:solidFill>
                <a:latin typeface="+mn-lt"/>
              </a:rPr>
              <a:t>Cost</a:t>
            </a:r>
          </a:p>
          <a:p>
            <a:pPr algn="ctr"/>
            <a:r>
              <a:rPr lang="de-DE" sz="800" smtClean="0">
                <a:solidFill>
                  <a:schemeClr val="bg1"/>
                </a:solidFill>
                <a:latin typeface="+mn-lt"/>
              </a:rPr>
              <a:t>Reduction</a:t>
            </a:r>
            <a:endParaRPr lang="de-DE" sz="800" dirty="0" smtClean="0">
              <a:solidFill>
                <a:schemeClr val="bg1"/>
              </a:solidFill>
              <a:latin typeface="+mn-lt"/>
            </a:endParaRPr>
          </a:p>
        </p:txBody>
      </p:sp>
      <p:sp>
        <p:nvSpPr>
          <p:cNvPr id="92" name="Textfeld 91"/>
          <p:cNvSpPr txBox="1"/>
          <p:nvPr/>
        </p:nvSpPr>
        <p:spPr>
          <a:xfrm>
            <a:off x="1544985" y="3416937"/>
            <a:ext cx="596637" cy="313932"/>
          </a:xfrm>
          <a:prstGeom prst="rect">
            <a:avLst/>
          </a:prstGeom>
          <a:solidFill>
            <a:srgbClr val="C00000"/>
          </a:solidFill>
        </p:spPr>
        <p:txBody>
          <a:bodyPr wrap="none" rtlCol="0">
            <a:spAutoFit/>
          </a:bodyPr>
          <a:lstStyle/>
          <a:p>
            <a:pPr algn="ctr"/>
            <a:r>
              <a:rPr lang="de-DE" sz="800" smtClean="0">
                <a:solidFill>
                  <a:schemeClr val="bg1"/>
                </a:solidFill>
                <a:latin typeface="+mn-lt"/>
              </a:rPr>
              <a:t>Nano</a:t>
            </a:r>
          </a:p>
          <a:p>
            <a:pPr algn="ctr"/>
            <a:r>
              <a:rPr lang="de-DE" sz="800" smtClean="0">
                <a:solidFill>
                  <a:schemeClr val="bg1"/>
                </a:solidFill>
                <a:latin typeface="+mn-lt"/>
              </a:rPr>
              <a:t>Medicine</a:t>
            </a:r>
            <a:endParaRPr lang="de-DE" sz="800" dirty="0" smtClean="0">
              <a:solidFill>
                <a:schemeClr val="bg1"/>
              </a:solidFill>
              <a:latin typeface="+mn-lt"/>
            </a:endParaRPr>
          </a:p>
        </p:txBody>
      </p:sp>
      <p:sp>
        <p:nvSpPr>
          <p:cNvPr id="93" name="Textfeld 92"/>
          <p:cNvSpPr txBox="1"/>
          <p:nvPr/>
        </p:nvSpPr>
        <p:spPr>
          <a:xfrm>
            <a:off x="4724284" y="3686572"/>
            <a:ext cx="413895" cy="313932"/>
          </a:xfrm>
          <a:prstGeom prst="rect">
            <a:avLst/>
          </a:prstGeom>
          <a:solidFill>
            <a:srgbClr val="C00000"/>
          </a:solidFill>
        </p:spPr>
        <p:txBody>
          <a:bodyPr wrap="none" rtlCol="0">
            <a:spAutoFit/>
          </a:bodyPr>
          <a:lstStyle/>
          <a:p>
            <a:pPr algn="ctr"/>
            <a:r>
              <a:rPr lang="de-DE" sz="800" smtClean="0">
                <a:solidFill>
                  <a:schemeClr val="bg1"/>
                </a:solidFill>
                <a:latin typeface="+mn-lt"/>
              </a:rPr>
              <a:t>Bio</a:t>
            </a:r>
          </a:p>
          <a:p>
            <a:pPr algn="ctr"/>
            <a:r>
              <a:rPr lang="de-DE" sz="800" smtClean="0">
                <a:solidFill>
                  <a:schemeClr val="bg1"/>
                </a:solidFill>
                <a:latin typeface="+mn-lt"/>
              </a:rPr>
              <a:t>Tech</a:t>
            </a:r>
            <a:endParaRPr lang="de-DE" sz="800" dirty="0" smtClean="0">
              <a:solidFill>
                <a:schemeClr val="bg1"/>
              </a:solidFill>
              <a:latin typeface="+mn-lt"/>
            </a:endParaRPr>
          </a:p>
        </p:txBody>
      </p:sp>
      <p:sp>
        <p:nvSpPr>
          <p:cNvPr id="94" name="Textfeld 93"/>
          <p:cNvSpPr txBox="1"/>
          <p:nvPr/>
        </p:nvSpPr>
        <p:spPr>
          <a:xfrm>
            <a:off x="4000496" y="3929066"/>
            <a:ext cx="522900" cy="313932"/>
          </a:xfrm>
          <a:prstGeom prst="rect">
            <a:avLst/>
          </a:prstGeom>
          <a:solidFill>
            <a:srgbClr val="C00000"/>
          </a:solidFill>
        </p:spPr>
        <p:txBody>
          <a:bodyPr wrap="none" rtlCol="0">
            <a:spAutoFit/>
          </a:bodyPr>
          <a:lstStyle/>
          <a:p>
            <a:pPr algn="ctr"/>
            <a:r>
              <a:rPr lang="de-DE" sz="800" smtClean="0">
                <a:solidFill>
                  <a:schemeClr val="bg1"/>
                </a:solidFill>
                <a:latin typeface="+mn-lt"/>
              </a:rPr>
              <a:t>Optical</a:t>
            </a:r>
          </a:p>
          <a:p>
            <a:pPr algn="ctr"/>
            <a:r>
              <a:rPr lang="de-DE" sz="800" smtClean="0">
                <a:solidFill>
                  <a:schemeClr val="bg1"/>
                </a:solidFill>
                <a:latin typeface="+mn-lt"/>
              </a:rPr>
              <a:t>Tech</a:t>
            </a:r>
            <a:endParaRPr lang="de-DE" sz="800" dirty="0" smtClean="0">
              <a:solidFill>
                <a:schemeClr val="bg1"/>
              </a:solidFill>
              <a:latin typeface="+mn-lt"/>
            </a:endParaRPr>
          </a:p>
        </p:txBody>
      </p:sp>
      <p:sp>
        <p:nvSpPr>
          <p:cNvPr id="95" name="Textfeld 94"/>
          <p:cNvSpPr txBox="1"/>
          <p:nvPr/>
        </p:nvSpPr>
        <p:spPr>
          <a:xfrm>
            <a:off x="3920241" y="3571876"/>
            <a:ext cx="431528" cy="313932"/>
          </a:xfrm>
          <a:prstGeom prst="rect">
            <a:avLst/>
          </a:prstGeom>
          <a:solidFill>
            <a:srgbClr val="C00000"/>
          </a:solidFill>
        </p:spPr>
        <p:txBody>
          <a:bodyPr wrap="none" rtlCol="0">
            <a:spAutoFit/>
          </a:bodyPr>
          <a:lstStyle/>
          <a:p>
            <a:pPr algn="ctr"/>
            <a:r>
              <a:rPr lang="de-DE" sz="800" smtClean="0">
                <a:solidFill>
                  <a:schemeClr val="bg1"/>
                </a:solidFill>
                <a:latin typeface="+mn-lt"/>
              </a:rPr>
              <a:t>Nano</a:t>
            </a:r>
          </a:p>
          <a:p>
            <a:pPr algn="ctr"/>
            <a:r>
              <a:rPr lang="de-DE" sz="800" smtClean="0">
                <a:solidFill>
                  <a:schemeClr val="bg1"/>
                </a:solidFill>
                <a:latin typeface="+mn-lt"/>
              </a:rPr>
              <a:t>Tech</a:t>
            </a:r>
            <a:endParaRPr lang="de-DE" sz="800" dirty="0" smtClean="0">
              <a:solidFill>
                <a:schemeClr val="bg1"/>
              </a:solidFill>
              <a:latin typeface="+mn-lt"/>
            </a:endParaRPr>
          </a:p>
        </p:txBody>
      </p:sp>
      <p:sp>
        <p:nvSpPr>
          <p:cNvPr id="96" name="Textfeld 95"/>
          <p:cNvSpPr txBox="1"/>
          <p:nvPr/>
        </p:nvSpPr>
        <p:spPr>
          <a:xfrm>
            <a:off x="2169262" y="4381632"/>
            <a:ext cx="532518" cy="313932"/>
          </a:xfrm>
          <a:prstGeom prst="rect">
            <a:avLst/>
          </a:prstGeom>
          <a:solidFill>
            <a:srgbClr val="C00000"/>
          </a:solidFill>
        </p:spPr>
        <p:txBody>
          <a:bodyPr wrap="none" rtlCol="0">
            <a:spAutoFit/>
          </a:bodyPr>
          <a:lstStyle/>
          <a:p>
            <a:pPr algn="ctr"/>
            <a:r>
              <a:rPr lang="de-DE" sz="800" smtClean="0">
                <a:solidFill>
                  <a:schemeClr val="bg1"/>
                </a:solidFill>
                <a:latin typeface="+mn-lt"/>
              </a:rPr>
              <a:t>E-</a:t>
            </a:r>
          </a:p>
          <a:p>
            <a:pPr algn="ctr"/>
            <a:r>
              <a:rPr lang="de-DE" sz="800" smtClean="0">
                <a:solidFill>
                  <a:schemeClr val="bg1"/>
                </a:solidFill>
                <a:latin typeface="+mn-lt"/>
              </a:rPr>
              <a:t>Mobility</a:t>
            </a:r>
            <a:endParaRPr lang="de-DE" sz="800" dirty="0" smtClean="0">
              <a:solidFill>
                <a:schemeClr val="bg1"/>
              </a:solidFill>
              <a:latin typeface="+mn-lt"/>
            </a:endParaRPr>
          </a:p>
        </p:txBody>
      </p:sp>
      <p:sp>
        <p:nvSpPr>
          <p:cNvPr id="97" name="Textfeld 96"/>
          <p:cNvSpPr txBox="1"/>
          <p:nvPr/>
        </p:nvSpPr>
        <p:spPr>
          <a:xfrm>
            <a:off x="3331104" y="3440687"/>
            <a:ext cx="511679" cy="313932"/>
          </a:xfrm>
          <a:prstGeom prst="rect">
            <a:avLst/>
          </a:prstGeom>
          <a:solidFill>
            <a:srgbClr val="C00000"/>
          </a:solidFill>
        </p:spPr>
        <p:txBody>
          <a:bodyPr wrap="none" rtlCol="0">
            <a:spAutoFit/>
          </a:bodyPr>
          <a:lstStyle/>
          <a:p>
            <a:pPr algn="ctr"/>
            <a:r>
              <a:rPr lang="de-DE" sz="800" smtClean="0">
                <a:solidFill>
                  <a:schemeClr val="bg1"/>
                </a:solidFill>
                <a:latin typeface="+mn-lt"/>
              </a:rPr>
              <a:t>Alt</a:t>
            </a:r>
          </a:p>
          <a:p>
            <a:pPr algn="ctr"/>
            <a:r>
              <a:rPr lang="de-DE" sz="800" smtClean="0">
                <a:solidFill>
                  <a:schemeClr val="bg1"/>
                </a:solidFill>
                <a:latin typeface="+mn-lt"/>
              </a:rPr>
              <a:t>Energy</a:t>
            </a:r>
            <a:endParaRPr lang="de-DE" sz="800" dirty="0" smtClean="0">
              <a:solidFill>
                <a:schemeClr val="bg1"/>
              </a:solidFill>
              <a:latin typeface="+mn-lt"/>
            </a:endParaRPr>
          </a:p>
        </p:txBody>
      </p:sp>
      <p:sp>
        <p:nvSpPr>
          <p:cNvPr id="98" name="Textfeld 97"/>
          <p:cNvSpPr txBox="1"/>
          <p:nvPr/>
        </p:nvSpPr>
        <p:spPr>
          <a:xfrm>
            <a:off x="1515605" y="5143512"/>
            <a:ext cx="792205" cy="203133"/>
          </a:xfrm>
          <a:prstGeom prst="rect">
            <a:avLst/>
          </a:prstGeom>
          <a:solidFill>
            <a:srgbClr val="C00000"/>
          </a:solidFill>
        </p:spPr>
        <p:txBody>
          <a:bodyPr wrap="none" rtlCol="0">
            <a:spAutoFit/>
          </a:bodyPr>
          <a:lstStyle/>
          <a:p>
            <a:pPr algn="ctr"/>
            <a:r>
              <a:rPr lang="de-DE" sz="800" smtClean="0">
                <a:solidFill>
                  <a:schemeClr val="bg1"/>
                </a:solidFill>
                <a:latin typeface="+mn-lt"/>
              </a:rPr>
              <a:t>Collaboration</a:t>
            </a:r>
            <a:endParaRPr lang="de-DE" sz="800" dirty="0" smtClean="0">
              <a:solidFill>
                <a:schemeClr val="bg1"/>
              </a:solidFill>
              <a:latin typeface="+mn-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303" name="Rectangle 127" hidden="1"/>
          <p:cNvGraphicFramePr>
            <a:graphicFrameLocks/>
          </p:cNvGraphicFramePr>
          <p:nvPr/>
        </p:nvGraphicFramePr>
        <p:xfrm>
          <a:off x="0" y="0"/>
          <a:ext cx="158750" cy="158750"/>
        </p:xfrm>
        <a:graphic>
          <a:graphicData uri="http://schemas.openxmlformats.org/presentationml/2006/ole">
            <p:oleObj spid="_x0000_s114690" name="think-cell Slide" r:id="rId9" imgW="0" imgH="0" progId="TCLayout.ActiveDocument.1">
              <p:embed/>
            </p:oleObj>
          </a:graphicData>
        </a:graphic>
      </p:graphicFrame>
      <p:sp>
        <p:nvSpPr>
          <p:cNvPr id="83" name="Text Placeholder 82"/>
          <p:cNvSpPr>
            <a:spLocks noGrp="1"/>
          </p:cNvSpPr>
          <p:nvPr>
            <p:ph type="body" sz="quarter" idx="10"/>
            <p:custDataLst>
              <p:tags r:id="rId2"/>
            </p:custDataLst>
          </p:nvPr>
        </p:nvSpPr>
        <p:spPr bwMode="gray">
          <a:xfrm>
            <a:off x="287338" y="312717"/>
            <a:ext cx="8570911" cy="187325"/>
          </a:xfrm>
        </p:spPr>
        <p:txBody>
          <a:bodyPr/>
          <a:lstStyle/>
          <a:p>
            <a:pPr lvl="0"/>
            <a:r>
              <a:rPr lang="de-DE" dirty="0" smtClean="0"/>
              <a:t>4. Ausgewählte Themen</a:t>
            </a:r>
          </a:p>
        </p:txBody>
      </p:sp>
      <p:sp>
        <p:nvSpPr>
          <p:cNvPr id="82" name="Title 81"/>
          <p:cNvSpPr>
            <a:spLocks noGrp="1"/>
          </p:cNvSpPr>
          <p:nvPr>
            <p:ph type="title"/>
            <p:custDataLst>
              <p:tags r:id="rId3"/>
            </p:custDataLst>
          </p:nvPr>
        </p:nvSpPr>
        <p:spPr bwMode="gray"/>
        <p:txBody>
          <a:bodyPr/>
          <a:lstStyle/>
          <a:p>
            <a:r>
              <a:rPr lang="de-DE" dirty="0" smtClean="0"/>
              <a:t>Übertragungstechnologien der Telekommunikation basieren auf Naturgesetzen. Eine Steigerung der Leistungsfähigkeit ist nicht mehr über Effizienzgewinn möglich.</a:t>
            </a:r>
            <a:endParaRPr lang="de-DE" dirty="0"/>
          </a:p>
        </p:txBody>
      </p:sp>
      <p:sp>
        <p:nvSpPr>
          <p:cNvPr id="10" name="Date Placeholder 3"/>
          <p:cNvSpPr>
            <a:spLocks noGrp="1"/>
          </p:cNvSpPr>
          <p:nvPr>
            <p:ph type="dt" sz="half" idx="13"/>
            <p:custDataLst>
              <p:tags r:id="rId4"/>
            </p:custDataLst>
          </p:nvPr>
        </p:nvSpPr>
        <p:spPr bwMode="gray"/>
        <p:txBody>
          <a:bodyPr/>
          <a:lstStyle/>
          <a:p>
            <a:r>
              <a:rPr lang="de-DE" smtClean="0"/>
              <a:t>© Detecon</a:t>
            </a:r>
            <a:endParaRPr lang="de-DE" dirty="0"/>
          </a:p>
        </p:txBody>
      </p:sp>
      <p:sp>
        <p:nvSpPr>
          <p:cNvPr id="11" name="Footer Placeholder 4"/>
          <p:cNvSpPr>
            <a:spLocks noGrp="1"/>
          </p:cNvSpPr>
          <p:nvPr>
            <p:ph type="ftr" sz="quarter" idx="15"/>
            <p:custDataLst>
              <p:tags r:id="rId5"/>
            </p:custDataLst>
          </p:nvPr>
        </p:nvSpPr>
        <p:spPr bwMode="gray"/>
        <p:txBody>
          <a:bodyPr/>
          <a:lstStyle/>
          <a:p>
            <a:r>
              <a:rPr lang="de-DE" smtClean="0"/>
              <a:t>MK_2011_DETECON_SCHLÜSSELTECHNOLOGIEN.PPTX</a:t>
            </a:r>
            <a:endParaRPr lang="de-DE" dirty="0"/>
          </a:p>
        </p:txBody>
      </p:sp>
      <p:sp>
        <p:nvSpPr>
          <p:cNvPr id="85" name="Slide Number Placeholder 84"/>
          <p:cNvSpPr>
            <a:spLocks noGrp="1"/>
          </p:cNvSpPr>
          <p:nvPr>
            <p:ph type="sldNum" sz="quarter" idx="14"/>
            <p:custDataLst>
              <p:tags r:id="rId6"/>
            </p:custDataLst>
          </p:nvPr>
        </p:nvSpPr>
        <p:spPr bwMode="gray"/>
        <p:txBody>
          <a:bodyPr/>
          <a:lstStyle/>
          <a:p>
            <a:pPr algn="ctr"/>
            <a:r>
              <a:rPr lang="de-DE" smtClean="0"/>
              <a:t>– </a:t>
            </a:r>
            <a:fld id="{0BE42143-7310-4A8F-A2D9-68016CEE3D5A}" type="slidenum">
              <a:rPr lang="de-DE" smtClean="0"/>
              <a:pPr algn="ctr"/>
              <a:t>9</a:t>
            </a:fld>
            <a:r>
              <a:rPr lang="de-DE" smtClean="0"/>
              <a:t> –</a:t>
            </a:r>
            <a:endParaRPr lang="de-DE" dirty="0"/>
          </a:p>
        </p:txBody>
      </p:sp>
      <p:sp>
        <p:nvSpPr>
          <p:cNvPr id="13" name="Rectangle 7"/>
          <p:cNvSpPr>
            <a:spLocks noChangeArrowheads="1"/>
          </p:cNvSpPr>
          <p:nvPr/>
        </p:nvSpPr>
        <p:spPr bwMode="auto">
          <a:xfrm>
            <a:off x="285720" y="1512049"/>
            <a:ext cx="8572560" cy="4726783"/>
          </a:xfrm>
          <a:prstGeom prst="rect">
            <a:avLst/>
          </a:prstGeom>
          <a:solidFill>
            <a:schemeClr val="bg2"/>
          </a:solidFill>
          <a:ln w="9525">
            <a:noFill/>
            <a:miter lim="800000"/>
            <a:headEnd/>
            <a:tailEnd/>
          </a:ln>
        </p:spPr>
        <p:txBody>
          <a:bodyPr lIns="72000" tIns="72000" rIns="72000" bIns="72000"/>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marL="268288" lvl="1" indent="-266700" algn="l" eaLnBrk="1" hangingPunct="1">
              <a:spcBef>
                <a:spcPct val="50000"/>
              </a:spcBef>
              <a:buClr>
                <a:schemeClr val="hlink"/>
              </a:buClr>
              <a:buSzPct val="80000"/>
              <a:buFont typeface="Monotype Sorts" pitchFamily="2" charset="2"/>
              <a:buNone/>
            </a:pPr>
            <a:endParaRPr lang="de-DE" sz="1400" b="0">
              <a:solidFill>
                <a:schemeClr val="tx1"/>
              </a:solidFill>
            </a:endParaRPr>
          </a:p>
        </p:txBody>
      </p:sp>
      <p:sp>
        <p:nvSpPr>
          <p:cNvPr id="14" name="Rectangle 8"/>
          <p:cNvSpPr>
            <a:spLocks noChangeArrowheads="1"/>
          </p:cNvSpPr>
          <p:nvPr/>
        </p:nvSpPr>
        <p:spPr bwMode="auto">
          <a:xfrm>
            <a:off x="7096125" y="5051445"/>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15" name="Rectangle 9"/>
          <p:cNvSpPr>
            <a:spLocks noChangeArrowheads="1"/>
          </p:cNvSpPr>
          <p:nvPr/>
        </p:nvSpPr>
        <p:spPr bwMode="auto">
          <a:xfrm>
            <a:off x="5661025" y="5051445"/>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16" name="Rectangle 10"/>
          <p:cNvSpPr>
            <a:spLocks noChangeArrowheads="1"/>
          </p:cNvSpPr>
          <p:nvPr/>
        </p:nvSpPr>
        <p:spPr bwMode="auto">
          <a:xfrm>
            <a:off x="4224337" y="5051445"/>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17" name="Rectangle 11"/>
          <p:cNvSpPr>
            <a:spLocks noChangeArrowheads="1"/>
          </p:cNvSpPr>
          <p:nvPr/>
        </p:nvSpPr>
        <p:spPr bwMode="auto">
          <a:xfrm>
            <a:off x="2789237" y="5051445"/>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18" name="Rectangle 12"/>
          <p:cNvSpPr>
            <a:spLocks noChangeArrowheads="1"/>
          </p:cNvSpPr>
          <p:nvPr/>
        </p:nvSpPr>
        <p:spPr bwMode="auto">
          <a:xfrm>
            <a:off x="1352550" y="5051445"/>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19" name="Rectangle 13"/>
          <p:cNvSpPr>
            <a:spLocks noChangeArrowheads="1"/>
          </p:cNvSpPr>
          <p:nvPr/>
        </p:nvSpPr>
        <p:spPr bwMode="auto">
          <a:xfrm>
            <a:off x="7096125" y="4651395"/>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0" name="Rectangle 14"/>
          <p:cNvSpPr>
            <a:spLocks noChangeArrowheads="1"/>
          </p:cNvSpPr>
          <p:nvPr/>
        </p:nvSpPr>
        <p:spPr bwMode="auto">
          <a:xfrm>
            <a:off x="5661025" y="4651395"/>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1" name="Rectangle 15"/>
          <p:cNvSpPr>
            <a:spLocks noChangeArrowheads="1"/>
          </p:cNvSpPr>
          <p:nvPr/>
        </p:nvSpPr>
        <p:spPr bwMode="auto">
          <a:xfrm>
            <a:off x="4224337" y="4651395"/>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2" name="Rectangle 16"/>
          <p:cNvSpPr>
            <a:spLocks noChangeArrowheads="1"/>
          </p:cNvSpPr>
          <p:nvPr/>
        </p:nvSpPr>
        <p:spPr bwMode="auto">
          <a:xfrm>
            <a:off x="2789237" y="4651395"/>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3" name="Rectangle 17"/>
          <p:cNvSpPr>
            <a:spLocks noChangeArrowheads="1"/>
          </p:cNvSpPr>
          <p:nvPr/>
        </p:nvSpPr>
        <p:spPr bwMode="auto">
          <a:xfrm>
            <a:off x="1352550" y="4651395"/>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4" name="Rectangle 18"/>
          <p:cNvSpPr>
            <a:spLocks noChangeArrowheads="1"/>
          </p:cNvSpPr>
          <p:nvPr/>
        </p:nvSpPr>
        <p:spPr bwMode="auto">
          <a:xfrm>
            <a:off x="7096125" y="4249757"/>
            <a:ext cx="1436687" cy="401638"/>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5" name="Rectangle 19"/>
          <p:cNvSpPr>
            <a:spLocks noChangeArrowheads="1"/>
          </p:cNvSpPr>
          <p:nvPr/>
        </p:nvSpPr>
        <p:spPr bwMode="auto">
          <a:xfrm>
            <a:off x="4224337" y="4249757"/>
            <a:ext cx="1436688" cy="401638"/>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6" name="Rectangle 20"/>
          <p:cNvSpPr>
            <a:spLocks noChangeArrowheads="1"/>
          </p:cNvSpPr>
          <p:nvPr/>
        </p:nvSpPr>
        <p:spPr bwMode="auto">
          <a:xfrm>
            <a:off x="2789237" y="4249757"/>
            <a:ext cx="1435100" cy="401638"/>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7" name="Rectangle 21"/>
          <p:cNvSpPr>
            <a:spLocks noChangeArrowheads="1"/>
          </p:cNvSpPr>
          <p:nvPr/>
        </p:nvSpPr>
        <p:spPr bwMode="auto">
          <a:xfrm>
            <a:off x="1352550" y="4249757"/>
            <a:ext cx="1436687" cy="401638"/>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8" name="Rectangle 22"/>
          <p:cNvSpPr>
            <a:spLocks noChangeArrowheads="1"/>
          </p:cNvSpPr>
          <p:nvPr/>
        </p:nvSpPr>
        <p:spPr bwMode="auto">
          <a:xfrm>
            <a:off x="7096125" y="384970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29" name="Rectangle 23"/>
          <p:cNvSpPr>
            <a:spLocks noChangeArrowheads="1"/>
          </p:cNvSpPr>
          <p:nvPr/>
        </p:nvSpPr>
        <p:spPr bwMode="auto">
          <a:xfrm>
            <a:off x="5661025" y="384970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0" name="Rectangle 24"/>
          <p:cNvSpPr>
            <a:spLocks noChangeArrowheads="1"/>
          </p:cNvSpPr>
          <p:nvPr/>
        </p:nvSpPr>
        <p:spPr bwMode="auto">
          <a:xfrm>
            <a:off x="4224337" y="3849707"/>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1" name="Rectangle 25"/>
          <p:cNvSpPr>
            <a:spLocks noChangeArrowheads="1"/>
          </p:cNvSpPr>
          <p:nvPr/>
        </p:nvSpPr>
        <p:spPr bwMode="auto">
          <a:xfrm>
            <a:off x="2789237" y="384970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2" name="Rectangle 26"/>
          <p:cNvSpPr>
            <a:spLocks noChangeArrowheads="1"/>
          </p:cNvSpPr>
          <p:nvPr/>
        </p:nvSpPr>
        <p:spPr bwMode="auto">
          <a:xfrm>
            <a:off x="1352550" y="384970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3" name="Rectangle 27"/>
          <p:cNvSpPr>
            <a:spLocks noChangeArrowheads="1"/>
          </p:cNvSpPr>
          <p:nvPr/>
        </p:nvSpPr>
        <p:spPr bwMode="auto">
          <a:xfrm>
            <a:off x="7096125" y="344965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4" name="Rectangle 28"/>
          <p:cNvSpPr>
            <a:spLocks noChangeArrowheads="1"/>
          </p:cNvSpPr>
          <p:nvPr/>
        </p:nvSpPr>
        <p:spPr bwMode="auto">
          <a:xfrm>
            <a:off x="5661025" y="344965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5" name="Rectangle 29"/>
          <p:cNvSpPr>
            <a:spLocks noChangeArrowheads="1"/>
          </p:cNvSpPr>
          <p:nvPr/>
        </p:nvSpPr>
        <p:spPr bwMode="auto">
          <a:xfrm>
            <a:off x="4224337" y="3449657"/>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6" name="Rectangle 30"/>
          <p:cNvSpPr>
            <a:spLocks noChangeArrowheads="1"/>
          </p:cNvSpPr>
          <p:nvPr/>
        </p:nvSpPr>
        <p:spPr bwMode="auto">
          <a:xfrm>
            <a:off x="2789237" y="344965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7" name="Rectangle 31"/>
          <p:cNvSpPr>
            <a:spLocks noChangeArrowheads="1"/>
          </p:cNvSpPr>
          <p:nvPr/>
        </p:nvSpPr>
        <p:spPr bwMode="auto">
          <a:xfrm>
            <a:off x="1352550" y="344965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8" name="Rectangle 32"/>
          <p:cNvSpPr>
            <a:spLocks noChangeArrowheads="1"/>
          </p:cNvSpPr>
          <p:nvPr/>
        </p:nvSpPr>
        <p:spPr bwMode="auto">
          <a:xfrm>
            <a:off x="7096125" y="304960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39" name="Rectangle 33"/>
          <p:cNvSpPr>
            <a:spLocks noChangeArrowheads="1"/>
          </p:cNvSpPr>
          <p:nvPr/>
        </p:nvSpPr>
        <p:spPr bwMode="auto">
          <a:xfrm>
            <a:off x="5661025" y="304960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0" name="Rectangle 34"/>
          <p:cNvSpPr>
            <a:spLocks noChangeArrowheads="1"/>
          </p:cNvSpPr>
          <p:nvPr/>
        </p:nvSpPr>
        <p:spPr bwMode="auto">
          <a:xfrm>
            <a:off x="4224337" y="3049607"/>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1" name="Rectangle 35"/>
          <p:cNvSpPr>
            <a:spLocks noChangeArrowheads="1"/>
          </p:cNvSpPr>
          <p:nvPr/>
        </p:nvSpPr>
        <p:spPr bwMode="auto">
          <a:xfrm>
            <a:off x="2789237" y="3049607"/>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2" name="Rectangle 36"/>
          <p:cNvSpPr>
            <a:spLocks noChangeArrowheads="1"/>
          </p:cNvSpPr>
          <p:nvPr/>
        </p:nvSpPr>
        <p:spPr bwMode="auto">
          <a:xfrm>
            <a:off x="1352550" y="3049607"/>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3" name="Rectangle 37"/>
          <p:cNvSpPr>
            <a:spLocks noChangeArrowheads="1"/>
          </p:cNvSpPr>
          <p:nvPr/>
        </p:nvSpPr>
        <p:spPr bwMode="auto">
          <a:xfrm>
            <a:off x="7096125" y="2647970"/>
            <a:ext cx="1436687" cy="401637"/>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4" name="Rectangle 38"/>
          <p:cNvSpPr>
            <a:spLocks noChangeArrowheads="1"/>
          </p:cNvSpPr>
          <p:nvPr/>
        </p:nvSpPr>
        <p:spPr bwMode="auto">
          <a:xfrm>
            <a:off x="5661025" y="2647970"/>
            <a:ext cx="1435100" cy="401637"/>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5" name="Rectangle 39"/>
          <p:cNvSpPr>
            <a:spLocks noChangeArrowheads="1"/>
          </p:cNvSpPr>
          <p:nvPr/>
        </p:nvSpPr>
        <p:spPr bwMode="auto">
          <a:xfrm>
            <a:off x="4224337" y="2647970"/>
            <a:ext cx="1436688" cy="401637"/>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6" name="Rectangle 40"/>
          <p:cNvSpPr>
            <a:spLocks noChangeArrowheads="1"/>
          </p:cNvSpPr>
          <p:nvPr/>
        </p:nvSpPr>
        <p:spPr bwMode="auto">
          <a:xfrm>
            <a:off x="2789237" y="2647970"/>
            <a:ext cx="1435100" cy="401637"/>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7" name="Rectangle 41"/>
          <p:cNvSpPr>
            <a:spLocks noChangeArrowheads="1"/>
          </p:cNvSpPr>
          <p:nvPr/>
        </p:nvSpPr>
        <p:spPr bwMode="auto">
          <a:xfrm>
            <a:off x="1352550" y="2647970"/>
            <a:ext cx="1436687" cy="401637"/>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8" name="Rectangle 42"/>
          <p:cNvSpPr>
            <a:spLocks noChangeArrowheads="1"/>
          </p:cNvSpPr>
          <p:nvPr/>
        </p:nvSpPr>
        <p:spPr bwMode="auto">
          <a:xfrm>
            <a:off x="7096125" y="2247920"/>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49" name="Rectangle 43"/>
          <p:cNvSpPr>
            <a:spLocks noChangeArrowheads="1"/>
          </p:cNvSpPr>
          <p:nvPr/>
        </p:nvSpPr>
        <p:spPr bwMode="auto">
          <a:xfrm>
            <a:off x="5661025" y="2247920"/>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0" name="Rectangle 44"/>
          <p:cNvSpPr>
            <a:spLocks noChangeArrowheads="1"/>
          </p:cNvSpPr>
          <p:nvPr/>
        </p:nvSpPr>
        <p:spPr bwMode="auto">
          <a:xfrm>
            <a:off x="4224337" y="2247920"/>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1" name="Rectangle 45"/>
          <p:cNvSpPr>
            <a:spLocks noChangeArrowheads="1"/>
          </p:cNvSpPr>
          <p:nvPr/>
        </p:nvSpPr>
        <p:spPr bwMode="auto">
          <a:xfrm>
            <a:off x="2789237" y="2247920"/>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2" name="Rectangle 46"/>
          <p:cNvSpPr>
            <a:spLocks noChangeArrowheads="1"/>
          </p:cNvSpPr>
          <p:nvPr/>
        </p:nvSpPr>
        <p:spPr bwMode="auto">
          <a:xfrm>
            <a:off x="1352550" y="2247920"/>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3" name="Rectangle 47"/>
          <p:cNvSpPr>
            <a:spLocks noChangeArrowheads="1"/>
          </p:cNvSpPr>
          <p:nvPr/>
        </p:nvSpPr>
        <p:spPr bwMode="auto">
          <a:xfrm>
            <a:off x="7096125" y="1847870"/>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4" name="Rectangle 48"/>
          <p:cNvSpPr>
            <a:spLocks noChangeArrowheads="1"/>
          </p:cNvSpPr>
          <p:nvPr/>
        </p:nvSpPr>
        <p:spPr bwMode="auto">
          <a:xfrm>
            <a:off x="5661025" y="1847870"/>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5" name="Rectangle 49"/>
          <p:cNvSpPr>
            <a:spLocks noChangeArrowheads="1"/>
          </p:cNvSpPr>
          <p:nvPr/>
        </p:nvSpPr>
        <p:spPr bwMode="auto">
          <a:xfrm>
            <a:off x="4224337" y="1847870"/>
            <a:ext cx="1436688"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6" name="Rectangle 50"/>
          <p:cNvSpPr>
            <a:spLocks noChangeArrowheads="1"/>
          </p:cNvSpPr>
          <p:nvPr/>
        </p:nvSpPr>
        <p:spPr bwMode="auto">
          <a:xfrm>
            <a:off x="2789237" y="1847870"/>
            <a:ext cx="1435100"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7" name="Rectangle 51"/>
          <p:cNvSpPr>
            <a:spLocks noChangeArrowheads="1"/>
          </p:cNvSpPr>
          <p:nvPr/>
        </p:nvSpPr>
        <p:spPr bwMode="auto">
          <a:xfrm>
            <a:off x="1352550" y="1847870"/>
            <a:ext cx="1436687" cy="400050"/>
          </a:xfrm>
          <a:prstGeom prst="rect">
            <a:avLst/>
          </a:prstGeom>
          <a:noFill/>
          <a:ln w="9525" algn="ctr">
            <a:noFill/>
            <a:miter lim="800000"/>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eaLnBrk="1" hangingPunct="1">
              <a:spcBef>
                <a:spcPct val="50000"/>
              </a:spcBef>
              <a:buSzPct val="85000"/>
              <a:buFont typeface="Monotype Sorts" pitchFamily="2" charset="2"/>
              <a:buNone/>
            </a:pPr>
            <a:endParaRPr lang="de-DE" sz="1400" b="0">
              <a:solidFill>
                <a:schemeClr val="tx1"/>
              </a:solidFill>
            </a:endParaRPr>
          </a:p>
        </p:txBody>
      </p:sp>
      <p:sp>
        <p:nvSpPr>
          <p:cNvPr id="58" name="Line 52"/>
          <p:cNvSpPr>
            <a:spLocks noChangeShapeType="1"/>
          </p:cNvSpPr>
          <p:nvPr/>
        </p:nvSpPr>
        <p:spPr bwMode="auto">
          <a:xfrm>
            <a:off x="1352550" y="1847870"/>
            <a:ext cx="7180262" cy="0"/>
          </a:xfrm>
          <a:prstGeom prst="line">
            <a:avLst/>
          </a:prstGeom>
          <a:noFill/>
          <a:ln w="12700" cap="sq">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59" name="Line 53"/>
          <p:cNvSpPr>
            <a:spLocks noChangeShapeType="1"/>
          </p:cNvSpPr>
          <p:nvPr/>
        </p:nvSpPr>
        <p:spPr bwMode="auto">
          <a:xfrm>
            <a:off x="1352550" y="2149495"/>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0" name="Line 54"/>
          <p:cNvSpPr>
            <a:spLocks noChangeShapeType="1"/>
          </p:cNvSpPr>
          <p:nvPr/>
        </p:nvSpPr>
        <p:spPr bwMode="auto">
          <a:xfrm>
            <a:off x="1352550" y="2457470"/>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1" name="Line 55"/>
          <p:cNvSpPr>
            <a:spLocks noChangeShapeType="1"/>
          </p:cNvSpPr>
          <p:nvPr/>
        </p:nvSpPr>
        <p:spPr bwMode="auto">
          <a:xfrm>
            <a:off x="1352550" y="3937020"/>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2" name="Line 56"/>
          <p:cNvSpPr>
            <a:spLocks noChangeShapeType="1"/>
          </p:cNvSpPr>
          <p:nvPr/>
        </p:nvSpPr>
        <p:spPr bwMode="auto">
          <a:xfrm>
            <a:off x="1352550" y="4249757"/>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3" name="Line 57"/>
          <p:cNvSpPr>
            <a:spLocks noChangeShapeType="1"/>
          </p:cNvSpPr>
          <p:nvPr/>
        </p:nvSpPr>
        <p:spPr bwMode="auto">
          <a:xfrm>
            <a:off x="1352550" y="4557732"/>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4" name="Line 59"/>
          <p:cNvSpPr>
            <a:spLocks noChangeShapeType="1"/>
          </p:cNvSpPr>
          <p:nvPr/>
        </p:nvSpPr>
        <p:spPr bwMode="auto">
          <a:xfrm>
            <a:off x="1352550" y="4856182"/>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5" name="Line 60"/>
          <p:cNvSpPr>
            <a:spLocks noChangeShapeType="1"/>
          </p:cNvSpPr>
          <p:nvPr/>
        </p:nvSpPr>
        <p:spPr bwMode="auto">
          <a:xfrm>
            <a:off x="1352550" y="5162570"/>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6" name="Line 61"/>
          <p:cNvSpPr>
            <a:spLocks noChangeShapeType="1"/>
          </p:cNvSpPr>
          <p:nvPr/>
        </p:nvSpPr>
        <p:spPr bwMode="auto">
          <a:xfrm>
            <a:off x="1352550" y="5451495"/>
            <a:ext cx="7180262" cy="0"/>
          </a:xfrm>
          <a:prstGeom prst="line">
            <a:avLst/>
          </a:prstGeom>
          <a:noFill/>
          <a:ln w="12700" cap="sq">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7" name="Line 62"/>
          <p:cNvSpPr>
            <a:spLocks noChangeShapeType="1"/>
          </p:cNvSpPr>
          <p:nvPr/>
        </p:nvSpPr>
        <p:spPr bwMode="auto">
          <a:xfrm>
            <a:off x="1352550" y="1847870"/>
            <a:ext cx="0" cy="3603625"/>
          </a:xfrm>
          <a:prstGeom prst="line">
            <a:avLst/>
          </a:prstGeom>
          <a:noFill/>
          <a:ln w="12700" cap="sq">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8" name="Line 63"/>
          <p:cNvSpPr>
            <a:spLocks noChangeShapeType="1"/>
          </p:cNvSpPr>
          <p:nvPr/>
        </p:nvSpPr>
        <p:spPr bwMode="auto">
          <a:xfrm>
            <a:off x="2147887" y="18478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69" name="Line 64"/>
          <p:cNvSpPr>
            <a:spLocks noChangeShapeType="1"/>
          </p:cNvSpPr>
          <p:nvPr/>
        </p:nvSpPr>
        <p:spPr bwMode="auto">
          <a:xfrm>
            <a:off x="2943225" y="18478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0" name="Line 65"/>
          <p:cNvSpPr>
            <a:spLocks noChangeShapeType="1"/>
          </p:cNvSpPr>
          <p:nvPr/>
        </p:nvSpPr>
        <p:spPr bwMode="auto">
          <a:xfrm>
            <a:off x="3738562" y="18478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1" name="Line 66"/>
          <p:cNvSpPr>
            <a:spLocks noChangeShapeType="1"/>
          </p:cNvSpPr>
          <p:nvPr/>
        </p:nvSpPr>
        <p:spPr bwMode="auto">
          <a:xfrm>
            <a:off x="4533900" y="18478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2" name="Line 67"/>
          <p:cNvSpPr>
            <a:spLocks noChangeShapeType="1"/>
          </p:cNvSpPr>
          <p:nvPr/>
        </p:nvSpPr>
        <p:spPr bwMode="auto">
          <a:xfrm>
            <a:off x="8532812" y="1847870"/>
            <a:ext cx="0" cy="3603625"/>
          </a:xfrm>
          <a:prstGeom prst="line">
            <a:avLst/>
          </a:prstGeom>
          <a:noFill/>
          <a:ln w="12700" cap="sq">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3" name="Text Box 68"/>
          <p:cNvSpPr txBox="1">
            <a:spLocks noChangeArrowheads="1"/>
          </p:cNvSpPr>
          <p:nvPr/>
        </p:nvSpPr>
        <p:spPr bwMode="auto">
          <a:xfrm>
            <a:off x="584559" y="1728807"/>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1.0E+15</a:t>
            </a:r>
          </a:p>
        </p:txBody>
      </p:sp>
      <p:sp>
        <p:nvSpPr>
          <p:cNvPr id="74" name="Text Box 69"/>
          <p:cNvSpPr txBox="1">
            <a:spLocks noChangeArrowheads="1"/>
          </p:cNvSpPr>
          <p:nvPr/>
        </p:nvSpPr>
        <p:spPr bwMode="auto">
          <a:xfrm rot="16200000">
            <a:off x="-204478" y="3424154"/>
            <a:ext cx="1380506"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dirty="0" smtClean="0"/>
              <a:t>Datenrate in </a:t>
            </a:r>
            <a:r>
              <a:rPr lang="de-DE" sz="1100" dirty="0"/>
              <a:t>Bit/s</a:t>
            </a:r>
          </a:p>
        </p:txBody>
      </p:sp>
      <p:sp>
        <p:nvSpPr>
          <p:cNvPr id="75" name="Text Box 70"/>
          <p:cNvSpPr txBox="1">
            <a:spLocks noChangeArrowheads="1"/>
          </p:cNvSpPr>
          <p:nvPr/>
        </p:nvSpPr>
        <p:spPr bwMode="auto">
          <a:xfrm>
            <a:off x="1128712" y="5662632"/>
            <a:ext cx="7705956"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a:r>
              <a:rPr lang="de-DE" sz="1100"/>
              <a:t>1990            1995             2000             2005             2010             2015	     2020	   2025            2030            2035</a:t>
            </a:r>
          </a:p>
        </p:txBody>
      </p:sp>
      <p:sp>
        <p:nvSpPr>
          <p:cNvPr id="76" name="Line 72"/>
          <p:cNvSpPr>
            <a:spLocks noChangeShapeType="1"/>
          </p:cNvSpPr>
          <p:nvPr/>
        </p:nvSpPr>
        <p:spPr bwMode="auto">
          <a:xfrm flipV="1">
            <a:off x="1352550" y="2740045"/>
            <a:ext cx="7180262" cy="2711450"/>
          </a:xfrm>
          <a:prstGeom prst="line">
            <a:avLst/>
          </a:prstGeom>
          <a:noFill/>
          <a:ln w="9525">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8" name="Line 73"/>
          <p:cNvSpPr>
            <a:spLocks noChangeShapeType="1"/>
          </p:cNvSpPr>
          <p:nvPr/>
        </p:nvSpPr>
        <p:spPr bwMode="auto">
          <a:xfrm flipV="1">
            <a:off x="1349375" y="2457470"/>
            <a:ext cx="7183437" cy="2705100"/>
          </a:xfrm>
          <a:prstGeom prst="line">
            <a:avLst/>
          </a:prstGeom>
          <a:noFill/>
          <a:ln w="9525">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79" name="Line 74"/>
          <p:cNvSpPr>
            <a:spLocks noChangeShapeType="1"/>
          </p:cNvSpPr>
          <p:nvPr/>
        </p:nvSpPr>
        <p:spPr bwMode="auto">
          <a:xfrm flipV="1">
            <a:off x="1355725" y="1847870"/>
            <a:ext cx="7177087" cy="2709862"/>
          </a:xfrm>
          <a:prstGeom prst="line">
            <a:avLst/>
          </a:prstGeom>
          <a:noFill/>
          <a:ln w="9525">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80" name="Oval 79"/>
          <p:cNvSpPr>
            <a:spLocks noChangeAspect="1" noChangeArrowheads="1"/>
          </p:cNvSpPr>
          <p:nvPr/>
        </p:nvSpPr>
        <p:spPr bwMode="auto">
          <a:xfrm>
            <a:off x="4481512" y="4256107"/>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81" name="Text Box 80"/>
          <p:cNvSpPr txBox="1">
            <a:spLocks noChangeArrowheads="1"/>
          </p:cNvSpPr>
          <p:nvPr/>
        </p:nvSpPr>
        <p:spPr bwMode="auto">
          <a:xfrm>
            <a:off x="4615697" y="4346595"/>
            <a:ext cx="261857"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LTE</a:t>
            </a:r>
          </a:p>
        </p:txBody>
      </p:sp>
      <p:sp>
        <p:nvSpPr>
          <p:cNvPr id="84" name="Oval 81"/>
          <p:cNvSpPr>
            <a:spLocks noChangeAspect="1" noChangeArrowheads="1"/>
          </p:cNvSpPr>
          <p:nvPr/>
        </p:nvSpPr>
        <p:spPr bwMode="auto">
          <a:xfrm>
            <a:off x="5535612" y="3856057"/>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86" name="Text Box 82"/>
          <p:cNvSpPr txBox="1">
            <a:spLocks noChangeArrowheads="1"/>
          </p:cNvSpPr>
          <p:nvPr/>
        </p:nvSpPr>
        <p:spPr bwMode="auto">
          <a:xfrm>
            <a:off x="5596275" y="4003695"/>
            <a:ext cx="364450"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LTE-A</a:t>
            </a:r>
          </a:p>
        </p:txBody>
      </p:sp>
      <p:sp>
        <p:nvSpPr>
          <p:cNvPr id="87" name="Oval 85"/>
          <p:cNvSpPr>
            <a:spLocks noChangeAspect="1" noChangeArrowheads="1"/>
          </p:cNvSpPr>
          <p:nvPr/>
        </p:nvSpPr>
        <p:spPr bwMode="auto">
          <a:xfrm>
            <a:off x="3867150" y="4111645"/>
            <a:ext cx="122237" cy="122237"/>
          </a:xfrm>
          <a:prstGeom prst="ellipse">
            <a:avLst/>
          </a:prstGeom>
          <a:solidFill>
            <a:srgbClr val="FF0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88" name="Oval 87"/>
          <p:cNvSpPr>
            <a:spLocks noChangeAspect="1" noChangeArrowheads="1"/>
          </p:cNvSpPr>
          <p:nvPr/>
        </p:nvSpPr>
        <p:spPr bwMode="auto">
          <a:xfrm>
            <a:off x="3370262" y="4306907"/>
            <a:ext cx="122238" cy="122238"/>
          </a:xfrm>
          <a:prstGeom prst="ellipse">
            <a:avLst/>
          </a:prstGeom>
          <a:solidFill>
            <a:srgbClr val="FF0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89" name="Oval 89"/>
          <p:cNvSpPr>
            <a:spLocks noChangeAspect="1" noChangeArrowheads="1"/>
          </p:cNvSpPr>
          <p:nvPr/>
        </p:nvSpPr>
        <p:spPr bwMode="auto">
          <a:xfrm>
            <a:off x="2943225" y="3875107"/>
            <a:ext cx="122237" cy="122238"/>
          </a:xfrm>
          <a:prstGeom prst="ellipse">
            <a:avLst/>
          </a:prstGeom>
          <a:solidFill>
            <a:srgbClr val="008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90" name="Line 94"/>
          <p:cNvSpPr>
            <a:spLocks noChangeShapeType="1"/>
          </p:cNvSpPr>
          <p:nvPr/>
        </p:nvSpPr>
        <p:spPr bwMode="auto">
          <a:xfrm>
            <a:off x="5329237" y="18351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91" name="Line 95"/>
          <p:cNvSpPr>
            <a:spLocks noChangeShapeType="1"/>
          </p:cNvSpPr>
          <p:nvPr/>
        </p:nvSpPr>
        <p:spPr bwMode="auto">
          <a:xfrm>
            <a:off x="6124575" y="184152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92" name="Line 96"/>
          <p:cNvSpPr>
            <a:spLocks noChangeShapeType="1"/>
          </p:cNvSpPr>
          <p:nvPr/>
        </p:nvSpPr>
        <p:spPr bwMode="auto">
          <a:xfrm>
            <a:off x="6919912" y="18478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93" name="Line 97"/>
          <p:cNvSpPr>
            <a:spLocks noChangeShapeType="1"/>
          </p:cNvSpPr>
          <p:nvPr/>
        </p:nvSpPr>
        <p:spPr bwMode="auto">
          <a:xfrm>
            <a:off x="7715250" y="1835170"/>
            <a:ext cx="0" cy="3603625"/>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94" name="Text Box 98"/>
          <p:cNvSpPr txBox="1">
            <a:spLocks noChangeArrowheads="1"/>
          </p:cNvSpPr>
          <p:nvPr/>
        </p:nvSpPr>
        <p:spPr bwMode="auto">
          <a:xfrm>
            <a:off x="592496" y="2027257"/>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1.0E+14</a:t>
            </a:r>
          </a:p>
        </p:txBody>
      </p:sp>
      <p:sp>
        <p:nvSpPr>
          <p:cNvPr id="95" name="Text Box 99"/>
          <p:cNvSpPr txBox="1">
            <a:spLocks noChangeArrowheads="1"/>
          </p:cNvSpPr>
          <p:nvPr/>
        </p:nvSpPr>
        <p:spPr bwMode="auto">
          <a:xfrm>
            <a:off x="600434" y="2327295"/>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1.0E+13</a:t>
            </a:r>
          </a:p>
        </p:txBody>
      </p:sp>
      <p:sp>
        <p:nvSpPr>
          <p:cNvPr id="96" name="Text Box 101"/>
          <p:cNvSpPr txBox="1">
            <a:spLocks noChangeArrowheads="1"/>
          </p:cNvSpPr>
          <p:nvPr/>
        </p:nvSpPr>
        <p:spPr bwMode="auto">
          <a:xfrm>
            <a:off x="603609" y="2627332"/>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1.0E+12</a:t>
            </a:r>
          </a:p>
        </p:txBody>
      </p:sp>
      <p:sp>
        <p:nvSpPr>
          <p:cNvPr id="97" name="Text Box 102"/>
          <p:cNvSpPr txBox="1">
            <a:spLocks noChangeArrowheads="1"/>
          </p:cNvSpPr>
          <p:nvPr/>
        </p:nvSpPr>
        <p:spPr bwMode="auto">
          <a:xfrm>
            <a:off x="600434" y="5324495"/>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1.0E+03</a:t>
            </a:r>
          </a:p>
        </p:txBody>
      </p:sp>
      <p:sp>
        <p:nvSpPr>
          <p:cNvPr id="98" name="Text Box 105"/>
          <p:cNvSpPr txBox="1">
            <a:spLocks noChangeArrowheads="1"/>
          </p:cNvSpPr>
          <p:nvPr/>
        </p:nvSpPr>
        <p:spPr bwMode="auto">
          <a:xfrm>
            <a:off x="592496" y="5024457"/>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1.0E+04</a:t>
            </a:r>
          </a:p>
        </p:txBody>
      </p:sp>
      <p:sp>
        <p:nvSpPr>
          <p:cNvPr id="99" name="Text Box 106"/>
          <p:cNvSpPr txBox="1">
            <a:spLocks noChangeArrowheads="1"/>
          </p:cNvSpPr>
          <p:nvPr/>
        </p:nvSpPr>
        <p:spPr bwMode="auto">
          <a:xfrm>
            <a:off x="584559" y="4724420"/>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1.0E+05</a:t>
            </a:r>
          </a:p>
        </p:txBody>
      </p:sp>
      <p:sp>
        <p:nvSpPr>
          <p:cNvPr id="100" name="Text Box 107"/>
          <p:cNvSpPr txBox="1">
            <a:spLocks noChangeArrowheads="1"/>
          </p:cNvSpPr>
          <p:nvPr/>
        </p:nvSpPr>
        <p:spPr bwMode="auto">
          <a:xfrm>
            <a:off x="590909" y="4424382"/>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1.0E+06</a:t>
            </a:r>
          </a:p>
        </p:txBody>
      </p:sp>
      <p:sp>
        <p:nvSpPr>
          <p:cNvPr id="101" name="Text Box 108"/>
          <p:cNvSpPr txBox="1">
            <a:spLocks noChangeArrowheads="1"/>
          </p:cNvSpPr>
          <p:nvPr/>
        </p:nvSpPr>
        <p:spPr bwMode="auto">
          <a:xfrm>
            <a:off x="587734" y="4125932"/>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1.0E+07</a:t>
            </a:r>
          </a:p>
        </p:txBody>
      </p:sp>
      <p:sp>
        <p:nvSpPr>
          <p:cNvPr id="102" name="Text Box 109"/>
          <p:cNvSpPr txBox="1">
            <a:spLocks noChangeArrowheads="1"/>
          </p:cNvSpPr>
          <p:nvPr/>
        </p:nvSpPr>
        <p:spPr bwMode="auto">
          <a:xfrm>
            <a:off x="587734" y="3825895"/>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1.0E+08</a:t>
            </a:r>
          </a:p>
        </p:txBody>
      </p:sp>
      <p:sp>
        <p:nvSpPr>
          <p:cNvPr id="103" name="Text Box 110"/>
          <p:cNvSpPr txBox="1">
            <a:spLocks noChangeArrowheads="1"/>
          </p:cNvSpPr>
          <p:nvPr/>
        </p:nvSpPr>
        <p:spPr bwMode="auto">
          <a:xfrm>
            <a:off x="584559" y="3525857"/>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1.0E+09</a:t>
            </a:r>
          </a:p>
        </p:txBody>
      </p:sp>
      <p:sp>
        <p:nvSpPr>
          <p:cNvPr id="104" name="Text Box 111"/>
          <p:cNvSpPr txBox="1">
            <a:spLocks noChangeArrowheads="1"/>
          </p:cNvSpPr>
          <p:nvPr/>
        </p:nvSpPr>
        <p:spPr bwMode="auto">
          <a:xfrm>
            <a:off x="590909" y="3225820"/>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1.0E+10</a:t>
            </a:r>
          </a:p>
        </p:txBody>
      </p:sp>
      <p:sp>
        <p:nvSpPr>
          <p:cNvPr id="105" name="Text Box 112"/>
          <p:cNvSpPr txBox="1">
            <a:spLocks noChangeArrowheads="1"/>
          </p:cNvSpPr>
          <p:nvPr/>
        </p:nvSpPr>
        <p:spPr bwMode="auto">
          <a:xfrm>
            <a:off x="587734" y="2927370"/>
            <a:ext cx="713657"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1.0E+11</a:t>
            </a:r>
          </a:p>
        </p:txBody>
      </p:sp>
      <p:sp>
        <p:nvSpPr>
          <p:cNvPr id="106" name="Line 113"/>
          <p:cNvSpPr>
            <a:spLocks noChangeShapeType="1"/>
          </p:cNvSpPr>
          <p:nvPr/>
        </p:nvSpPr>
        <p:spPr bwMode="auto">
          <a:xfrm>
            <a:off x="1339850" y="2740045"/>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07" name="Line 114"/>
          <p:cNvSpPr>
            <a:spLocks noChangeShapeType="1"/>
          </p:cNvSpPr>
          <p:nvPr/>
        </p:nvSpPr>
        <p:spPr bwMode="auto">
          <a:xfrm>
            <a:off x="1346200" y="3051195"/>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08" name="Line 115"/>
          <p:cNvSpPr>
            <a:spLocks noChangeShapeType="1"/>
          </p:cNvSpPr>
          <p:nvPr/>
        </p:nvSpPr>
        <p:spPr bwMode="auto">
          <a:xfrm>
            <a:off x="1352550" y="3343295"/>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09" name="Line 116"/>
          <p:cNvSpPr>
            <a:spLocks noChangeShapeType="1"/>
          </p:cNvSpPr>
          <p:nvPr/>
        </p:nvSpPr>
        <p:spPr bwMode="auto">
          <a:xfrm>
            <a:off x="1349375" y="3644920"/>
            <a:ext cx="7180262" cy="0"/>
          </a:xfrm>
          <a:prstGeom prst="line">
            <a:avLst/>
          </a:prstGeom>
          <a:noFill/>
          <a:ln w="12700">
            <a:solidFill>
              <a:schemeClr val="tx1"/>
            </a:solidFill>
            <a:prstDash val="dash"/>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10" name="Oval 71"/>
          <p:cNvSpPr>
            <a:spLocks noChangeAspect="1" noChangeArrowheads="1"/>
          </p:cNvSpPr>
          <p:nvPr/>
        </p:nvSpPr>
        <p:spPr bwMode="auto">
          <a:xfrm>
            <a:off x="1608137" y="5194320"/>
            <a:ext cx="122238" cy="122237"/>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1" name="Oval 117"/>
          <p:cNvSpPr>
            <a:spLocks noChangeAspect="1" noChangeArrowheads="1"/>
          </p:cNvSpPr>
          <p:nvPr/>
        </p:nvSpPr>
        <p:spPr bwMode="auto">
          <a:xfrm>
            <a:off x="4735512" y="4089420"/>
            <a:ext cx="122238" cy="122237"/>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2" name="Text Box 118"/>
          <p:cNvSpPr txBox="1">
            <a:spLocks noChangeArrowheads="1"/>
          </p:cNvSpPr>
          <p:nvPr/>
        </p:nvSpPr>
        <p:spPr bwMode="auto">
          <a:xfrm>
            <a:off x="4885142" y="4186257"/>
            <a:ext cx="1007254"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LTE/WiMAX (MIMO)</a:t>
            </a:r>
          </a:p>
        </p:txBody>
      </p:sp>
      <p:sp>
        <p:nvSpPr>
          <p:cNvPr id="113" name="Oval 119"/>
          <p:cNvSpPr>
            <a:spLocks noChangeAspect="1" noChangeArrowheads="1"/>
          </p:cNvSpPr>
          <p:nvPr/>
        </p:nvSpPr>
        <p:spPr bwMode="auto">
          <a:xfrm>
            <a:off x="3154362" y="4691082"/>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4" name="Text Box 120"/>
          <p:cNvSpPr txBox="1">
            <a:spLocks noChangeArrowheads="1"/>
          </p:cNvSpPr>
          <p:nvPr/>
        </p:nvSpPr>
        <p:spPr bwMode="auto">
          <a:xfrm>
            <a:off x="3286470" y="4743470"/>
            <a:ext cx="362847"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UMTS</a:t>
            </a:r>
          </a:p>
        </p:txBody>
      </p:sp>
      <p:sp>
        <p:nvSpPr>
          <p:cNvPr id="115" name="Oval 121"/>
          <p:cNvSpPr>
            <a:spLocks noChangeAspect="1" noChangeArrowheads="1"/>
          </p:cNvSpPr>
          <p:nvPr/>
        </p:nvSpPr>
        <p:spPr bwMode="auto">
          <a:xfrm>
            <a:off x="4237037" y="4287857"/>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6" name="Text Box 122"/>
          <p:cNvSpPr txBox="1">
            <a:spLocks noChangeArrowheads="1"/>
          </p:cNvSpPr>
          <p:nvPr/>
        </p:nvSpPr>
        <p:spPr bwMode="auto">
          <a:xfrm>
            <a:off x="4116485" y="4446607"/>
            <a:ext cx="414143" cy="221599"/>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HSPA,</a:t>
            </a:r>
          </a:p>
          <a:p>
            <a:pPr>
              <a:spcBef>
                <a:spcPct val="0"/>
              </a:spcBef>
            </a:pPr>
            <a:r>
              <a:rPr lang="de-DE" b="0"/>
              <a:t>WiMAX</a:t>
            </a:r>
          </a:p>
        </p:txBody>
      </p:sp>
      <p:sp>
        <p:nvSpPr>
          <p:cNvPr id="117" name="Oval 125"/>
          <p:cNvSpPr>
            <a:spLocks noChangeAspect="1" noChangeArrowheads="1"/>
          </p:cNvSpPr>
          <p:nvPr/>
        </p:nvSpPr>
        <p:spPr bwMode="auto">
          <a:xfrm>
            <a:off x="2941637" y="4773632"/>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8" name="Oval 126"/>
          <p:cNvSpPr>
            <a:spLocks noChangeAspect="1" noChangeArrowheads="1"/>
          </p:cNvSpPr>
          <p:nvPr/>
        </p:nvSpPr>
        <p:spPr bwMode="auto">
          <a:xfrm>
            <a:off x="2652712" y="4922857"/>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19" name="Text Box 127"/>
          <p:cNvSpPr txBox="1">
            <a:spLocks noChangeArrowheads="1"/>
          </p:cNvSpPr>
          <p:nvPr/>
        </p:nvSpPr>
        <p:spPr bwMode="auto">
          <a:xfrm>
            <a:off x="2380285" y="5102245"/>
            <a:ext cx="633754"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CDMA 2000</a:t>
            </a:r>
          </a:p>
        </p:txBody>
      </p:sp>
      <p:sp>
        <p:nvSpPr>
          <p:cNvPr id="120" name="Text Box 128"/>
          <p:cNvSpPr txBox="1">
            <a:spLocks noChangeArrowheads="1"/>
          </p:cNvSpPr>
          <p:nvPr/>
        </p:nvSpPr>
        <p:spPr bwMode="auto">
          <a:xfrm>
            <a:off x="1702416" y="5051445"/>
            <a:ext cx="306742"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GSM</a:t>
            </a:r>
          </a:p>
        </p:txBody>
      </p:sp>
      <p:sp>
        <p:nvSpPr>
          <p:cNvPr id="121" name="Oval 129"/>
          <p:cNvSpPr>
            <a:spLocks noChangeAspect="1" noChangeArrowheads="1"/>
          </p:cNvSpPr>
          <p:nvPr/>
        </p:nvSpPr>
        <p:spPr bwMode="auto">
          <a:xfrm>
            <a:off x="2490787" y="4943495"/>
            <a:ext cx="122238" cy="122237"/>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22" name="Text Box 130"/>
          <p:cNvSpPr txBox="1">
            <a:spLocks noChangeArrowheads="1"/>
          </p:cNvSpPr>
          <p:nvPr/>
        </p:nvSpPr>
        <p:spPr bwMode="auto">
          <a:xfrm>
            <a:off x="2356187" y="4762520"/>
            <a:ext cx="364450"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EDGE</a:t>
            </a:r>
          </a:p>
        </p:txBody>
      </p:sp>
      <p:sp>
        <p:nvSpPr>
          <p:cNvPr id="123" name="Text Box 131"/>
          <p:cNvSpPr txBox="1">
            <a:spLocks noChangeArrowheads="1"/>
          </p:cNvSpPr>
          <p:nvPr/>
        </p:nvSpPr>
        <p:spPr bwMode="auto">
          <a:xfrm>
            <a:off x="2962612" y="4911745"/>
            <a:ext cx="364450"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EVDO</a:t>
            </a:r>
          </a:p>
        </p:txBody>
      </p:sp>
      <p:sp>
        <p:nvSpPr>
          <p:cNvPr id="124" name="Oval 134"/>
          <p:cNvSpPr>
            <a:spLocks noChangeAspect="1" noChangeArrowheads="1"/>
          </p:cNvSpPr>
          <p:nvPr/>
        </p:nvSpPr>
        <p:spPr bwMode="auto">
          <a:xfrm>
            <a:off x="2862262" y="4503757"/>
            <a:ext cx="122238" cy="122238"/>
          </a:xfrm>
          <a:prstGeom prst="ellipse">
            <a:avLst/>
          </a:prstGeom>
          <a:solidFill>
            <a:srgbClr val="FF0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25" name="Line 138"/>
          <p:cNvSpPr>
            <a:spLocks noChangeShapeType="1"/>
          </p:cNvSpPr>
          <p:nvPr/>
        </p:nvSpPr>
        <p:spPr bwMode="auto">
          <a:xfrm flipV="1">
            <a:off x="1346200" y="2149495"/>
            <a:ext cx="7173912" cy="2732087"/>
          </a:xfrm>
          <a:prstGeom prst="line">
            <a:avLst/>
          </a:prstGeom>
          <a:noFill/>
          <a:ln w="9525">
            <a:solidFill>
              <a:schemeClr val="tx1"/>
            </a:solidFill>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26" name="Oval 136"/>
          <p:cNvSpPr>
            <a:spLocks noChangeAspect="1" noChangeArrowheads="1"/>
          </p:cNvSpPr>
          <p:nvPr/>
        </p:nvSpPr>
        <p:spPr bwMode="auto">
          <a:xfrm>
            <a:off x="1355725" y="4806970"/>
            <a:ext cx="122237" cy="122237"/>
          </a:xfrm>
          <a:prstGeom prst="ellipse">
            <a:avLst/>
          </a:prstGeom>
          <a:solidFill>
            <a:srgbClr val="FF0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27" name="Text Box 137"/>
          <p:cNvSpPr txBox="1">
            <a:spLocks noChangeArrowheads="1"/>
          </p:cNvSpPr>
          <p:nvPr/>
        </p:nvSpPr>
        <p:spPr bwMode="auto">
          <a:xfrm>
            <a:off x="1395223" y="4630757"/>
            <a:ext cx="473454"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ISDN 2B</a:t>
            </a:r>
          </a:p>
        </p:txBody>
      </p:sp>
      <p:sp>
        <p:nvSpPr>
          <p:cNvPr id="128" name="Text Box 135"/>
          <p:cNvSpPr txBox="1">
            <a:spLocks noChangeArrowheads="1"/>
          </p:cNvSpPr>
          <p:nvPr/>
        </p:nvSpPr>
        <p:spPr bwMode="auto">
          <a:xfrm>
            <a:off x="2751560" y="4348182"/>
            <a:ext cx="346817"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HDSL</a:t>
            </a:r>
          </a:p>
        </p:txBody>
      </p:sp>
      <p:sp>
        <p:nvSpPr>
          <p:cNvPr id="129" name="Text Box 132"/>
          <p:cNvSpPr txBox="1">
            <a:spLocks noChangeArrowheads="1"/>
          </p:cNvSpPr>
          <p:nvPr/>
        </p:nvSpPr>
        <p:spPr bwMode="auto">
          <a:xfrm>
            <a:off x="3229421" y="4156095"/>
            <a:ext cx="342008"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ADSL</a:t>
            </a:r>
          </a:p>
        </p:txBody>
      </p:sp>
      <p:sp>
        <p:nvSpPr>
          <p:cNvPr id="130" name="Text Box 133"/>
          <p:cNvSpPr txBox="1">
            <a:spLocks noChangeArrowheads="1"/>
          </p:cNvSpPr>
          <p:nvPr/>
        </p:nvSpPr>
        <p:spPr bwMode="auto">
          <a:xfrm>
            <a:off x="3655753" y="3946545"/>
            <a:ext cx="487881"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ADSL 2+</a:t>
            </a:r>
          </a:p>
        </p:txBody>
      </p:sp>
      <p:sp>
        <p:nvSpPr>
          <p:cNvPr id="131" name="Oval 91"/>
          <p:cNvSpPr>
            <a:spLocks noChangeAspect="1" noChangeArrowheads="1"/>
          </p:cNvSpPr>
          <p:nvPr/>
        </p:nvSpPr>
        <p:spPr bwMode="auto">
          <a:xfrm>
            <a:off x="5037137" y="2978170"/>
            <a:ext cx="122238" cy="122237"/>
          </a:xfrm>
          <a:prstGeom prst="ellipse">
            <a:avLst/>
          </a:prstGeom>
          <a:solidFill>
            <a:srgbClr val="008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32" name="Text Box 141"/>
          <p:cNvSpPr txBox="1">
            <a:spLocks noChangeArrowheads="1"/>
          </p:cNvSpPr>
          <p:nvPr/>
        </p:nvSpPr>
        <p:spPr bwMode="auto">
          <a:xfrm>
            <a:off x="3497011" y="3125807"/>
            <a:ext cx="486278"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10 Gbit/s</a:t>
            </a:r>
          </a:p>
        </p:txBody>
      </p:sp>
      <p:sp>
        <p:nvSpPr>
          <p:cNvPr id="133" name="Text Box 143"/>
          <p:cNvSpPr txBox="1">
            <a:spLocks noChangeArrowheads="1"/>
          </p:cNvSpPr>
          <p:nvPr/>
        </p:nvSpPr>
        <p:spPr bwMode="auto">
          <a:xfrm>
            <a:off x="8538028" y="5307032"/>
            <a:ext cx="365806"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1K</a:t>
            </a:r>
          </a:p>
        </p:txBody>
      </p:sp>
      <p:sp>
        <p:nvSpPr>
          <p:cNvPr id="134" name="Text Box 144"/>
          <p:cNvSpPr txBox="1">
            <a:spLocks noChangeArrowheads="1"/>
          </p:cNvSpPr>
          <p:nvPr/>
        </p:nvSpPr>
        <p:spPr bwMode="auto">
          <a:xfrm>
            <a:off x="8518909" y="4427557"/>
            <a:ext cx="380232"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1M</a:t>
            </a:r>
          </a:p>
        </p:txBody>
      </p:sp>
      <p:sp>
        <p:nvSpPr>
          <p:cNvPr id="135" name="Text Box 145"/>
          <p:cNvSpPr txBox="1">
            <a:spLocks noChangeArrowheads="1"/>
          </p:cNvSpPr>
          <p:nvPr/>
        </p:nvSpPr>
        <p:spPr bwMode="auto">
          <a:xfrm>
            <a:off x="8528472" y="3529032"/>
            <a:ext cx="372218"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1G</a:t>
            </a:r>
          </a:p>
        </p:txBody>
      </p:sp>
      <p:sp>
        <p:nvSpPr>
          <p:cNvPr id="136" name="Text Box 146"/>
          <p:cNvSpPr txBox="1">
            <a:spLocks noChangeArrowheads="1"/>
          </p:cNvSpPr>
          <p:nvPr/>
        </p:nvSpPr>
        <p:spPr bwMode="auto">
          <a:xfrm>
            <a:off x="8536518" y="2620982"/>
            <a:ext cx="349776"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1T</a:t>
            </a:r>
          </a:p>
        </p:txBody>
      </p:sp>
      <p:sp>
        <p:nvSpPr>
          <p:cNvPr id="137" name="Text Box 147"/>
          <p:cNvSpPr txBox="1">
            <a:spLocks noChangeArrowheads="1"/>
          </p:cNvSpPr>
          <p:nvPr/>
        </p:nvSpPr>
        <p:spPr bwMode="auto">
          <a:xfrm>
            <a:off x="8539655" y="1712932"/>
            <a:ext cx="357790" cy="244682"/>
          </a:xfrm>
          <a:prstGeom prst="rect">
            <a:avLst/>
          </a:prstGeom>
          <a:noFill/>
          <a:ln w="9525" algn="ctr">
            <a:noFill/>
            <a:miter lim="800000"/>
            <a:headEnd/>
            <a:tailEnd/>
          </a:ln>
        </p:spPr>
        <p:txBody>
          <a:bodyPr wrap="none">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1100"/>
              <a:t>1P</a:t>
            </a:r>
          </a:p>
        </p:txBody>
      </p:sp>
      <p:sp>
        <p:nvSpPr>
          <p:cNvPr id="138" name="Rectangle 149"/>
          <p:cNvSpPr>
            <a:spLocks noChangeArrowheads="1"/>
          </p:cNvSpPr>
          <p:nvPr/>
        </p:nvSpPr>
        <p:spPr bwMode="auto">
          <a:xfrm>
            <a:off x="6124575" y="1853395"/>
            <a:ext cx="2414587" cy="1803400"/>
          </a:xfrm>
          <a:prstGeom prst="rect">
            <a:avLst/>
          </a:prstGeom>
          <a:solidFill>
            <a:schemeClr val="accent1">
              <a:alpha val="58823"/>
            </a:schemeClr>
          </a:solidFill>
          <a:ln w="9525" algn="ctr">
            <a:solidFill>
              <a:schemeClr val="tx1"/>
            </a:solidFill>
            <a:miter lim="800000"/>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39" name="Text Box 150"/>
          <p:cNvSpPr txBox="1">
            <a:spLocks noChangeArrowheads="1"/>
          </p:cNvSpPr>
          <p:nvPr/>
        </p:nvSpPr>
        <p:spPr bwMode="auto">
          <a:xfrm>
            <a:off x="6515100" y="2295545"/>
            <a:ext cx="795337" cy="890587"/>
          </a:xfrm>
          <a:prstGeom prst="rect">
            <a:avLst/>
          </a:prstGeom>
          <a:solidFill>
            <a:schemeClr val="bg2"/>
          </a:solidFill>
          <a:ln w="9525" algn="ctr">
            <a:noFill/>
            <a:miter lim="800000"/>
            <a:headEnd/>
            <a:tailEnd/>
          </a:ln>
        </p:spPr>
        <p:txBody>
          <a:bodyPr tIns="0" bIns="0"/>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r>
              <a:rPr lang="de-DE" sz="6000"/>
              <a:t>?</a:t>
            </a:r>
          </a:p>
        </p:txBody>
      </p:sp>
      <p:sp>
        <p:nvSpPr>
          <p:cNvPr id="140" name="Oval 151"/>
          <p:cNvSpPr>
            <a:spLocks noChangeAspect="1" noChangeArrowheads="1"/>
          </p:cNvSpPr>
          <p:nvPr/>
        </p:nvSpPr>
        <p:spPr bwMode="auto">
          <a:xfrm>
            <a:off x="4192587" y="3703657"/>
            <a:ext cx="122238" cy="122238"/>
          </a:xfrm>
          <a:prstGeom prst="ellipse">
            <a:avLst/>
          </a:prstGeom>
          <a:solidFill>
            <a:srgbClr val="FFCC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41" name="Text Box 152"/>
          <p:cNvSpPr txBox="1">
            <a:spLocks noChangeArrowheads="1"/>
          </p:cNvSpPr>
          <p:nvPr/>
        </p:nvSpPr>
        <p:spPr bwMode="auto">
          <a:xfrm>
            <a:off x="3551829" y="3567132"/>
            <a:ext cx="64016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DOCSIS 3.0</a:t>
            </a:r>
          </a:p>
        </p:txBody>
      </p:sp>
      <p:sp>
        <p:nvSpPr>
          <p:cNvPr id="142" name="Oval 153"/>
          <p:cNvSpPr>
            <a:spLocks noChangeAspect="1" noChangeArrowheads="1"/>
          </p:cNvSpPr>
          <p:nvPr/>
        </p:nvSpPr>
        <p:spPr bwMode="auto">
          <a:xfrm>
            <a:off x="3032125" y="4060845"/>
            <a:ext cx="122237" cy="122237"/>
          </a:xfrm>
          <a:prstGeom prst="ellipse">
            <a:avLst/>
          </a:prstGeom>
          <a:solidFill>
            <a:srgbClr val="FFCC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43" name="Text Box 154"/>
          <p:cNvSpPr txBox="1">
            <a:spLocks noChangeArrowheads="1"/>
          </p:cNvSpPr>
          <p:nvPr/>
        </p:nvSpPr>
        <p:spPr bwMode="auto">
          <a:xfrm>
            <a:off x="2361204" y="4060845"/>
            <a:ext cx="64016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DOCSIS 2.0</a:t>
            </a:r>
          </a:p>
        </p:txBody>
      </p:sp>
      <p:sp>
        <p:nvSpPr>
          <p:cNvPr id="144" name="Oval 155" descr="Diagonal weit nach oben"/>
          <p:cNvSpPr>
            <a:spLocks noChangeAspect="1" noChangeArrowheads="1"/>
          </p:cNvSpPr>
          <p:nvPr/>
        </p:nvSpPr>
        <p:spPr bwMode="auto">
          <a:xfrm>
            <a:off x="4216400" y="3994170"/>
            <a:ext cx="122237" cy="122237"/>
          </a:xfrm>
          <a:prstGeom prst="ellipse">
            <a:avLst/>
          </a:prstGeom>
          <a:pattFill prst="wdUpDiag">
            <a:fgClr>
              <a:srgbClr val="FF0000"/>
            </a:fgClr>
            <a:bgClr>
              <a:schemeClr val="bg1"/>
            </a:bgClr>
          </a:patt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45" name="Oval 156" descr="Diagonal weit nach oben"/>
          <p:cNvSpPr>
            <a:spLocks noChangeAspect="1" noChangeArrowheads="1"/>
          </p:cNvSpPr>
          <p:nvPr/>
        </p:nvSpPr>
        <p:spPr bwMode="auto">
          <a:xfrm>
            <a:off x="4513262" y="3876695"/>
            <a:ext cx="122238" cy="122237"/>
          </a:xfrm>
          <a:prstGeom prst="ellipse">
            <a:avLst/>
          </a:prstGeom>
          <a:pattFill prst="wdUpDiag">
            <a:fgClr>
              <a:srgbClr val="FF0000"/>
            </a:fgClr>
            <a:bgClr>
              <a:schemeClr val="bg1"/>
            </a:bgClr>
          </a:patt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46" name="Text Box 157"/>
          <p:cNvSpPr txBox="1">
            <a:spLocks noChangeArrowheads="1"/>
          </p:cNvSpPr>
          <p:nvPr/>
        </p:nvSpPr>
        <p:spPr bwMode="auto">
          <a:xfrm>
            <a:off x="4337496" y="4089420"/>
            <a:ext cx="342008"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VDSL</a:t>
            </a:r>
          </a:p>
        </p:txBody>
      </p:sp>
      <p:sp>
        <p:nvSpPr>
          <p:cNvPr id="147" name="Text Box 158"/>
          <p:cNvSpPr txBox="1">
            <a:spLocks noChangeArrowheads="1"/>
          </p:cNvSpPr>
          <p:nvPr/>
        </p:nvSpPr>
        <p:spPr bwMode="auto">
          <a:xfrm>
            <a:off x="4662655" y="3937020"/>
            <a:ext cx="39971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VDSL2</a:t>
            </a:r>
          </a:p>
        </p:txBody>
      </p:sp>
      <p:sp>
        <p:nvSpPr>
          <p:cNvPr id="148" name="Text Box 159"/>
          <p:cNvSpPr txBox="1">
            <a:spLocks noChangeArrowheads="1"/>
          </p:cNvSpPr>
          <p:nvPr/>
        </p:nvSpPr>
        <p:spPr bwMode="auto">
          <a:xfrm>
            <a:off x="7944133" y="2824182"/>
            <a:ext cx="375671"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Mobile</a:t>
            </a:r>
          </a:p>
        </p:txBody>
      </p:sp>
      <p:sp>
        <p:nvSpPr>
          <p:cNvPr id="149" name="Text Box 160"/>
          <p:cNvSpPr txBox="1">
            <a:spLocks noChangeArrowheads="1"/>
          </p:cNvSpPr>
          <p:nvPr/>
        </p:nvSpPr>
        <p:spPr bwMode="auto">
          <a:xfrm>
            <a:off x="7755064" y="2541607"/>
            <a:ext cx="73634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Copper/Hybrid</a:t>
            </a:r>
          </a:p>
        </p:txBody>
      </p:sp>
      <p:sp>
        <p:nvSpPr>
          <p:cNvPr id="150" name="Text Box 161"/>
          <p:cNvSpPr txBox="1">
            <a:spLocks noChangeArrowheads="1"/>
          </p:cNvSpPr>
          <p:nvPr/>
        </p:nvSpPr>
        <p:spPr bwMode="auto">
          <a:xfrm>
            <a:off x="7944435" y="2254270"/>
            <a:ext cx="313154"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Coax</a:t>
            </a:r>
          </a:p>
        </p:txBody>
      </p:sp>
      <p:sp>
        <p:nvSpPr>
          <p:cNvPr id="151" name="Text Box 162"/>
          <p:cNvSpPr txBox="1">
            <a:spLocks noChangeArrowheads="1"/>
          </p:cNvSpPr>
          <p:nvPr/>
        </p:nvSpPr>
        <p:spPr bwMode="auto">
          <a:xfrm>
            <a:off x="7953991" y="1960582"/>
            <a:ext cx="306742"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Fiber</a:t>
            </a:r>
          </a:p>
        </p:txBody>
      </p:sp>
      <p:sp>
        <p:nvSpPr>
          <p:cNvPr id="152" name="Line 164"/>
          <p:cNvSpPr>
            <a:spLocks noChangeShapeType="1"/>
          </p:cNvSpPr>
          <p:nvPr/>
        </p:nvSpPr>
        <p:spPr bwMode="auto">
          <a:xfrm flipV="1">
            <a:off x="1343025" y="1841520"/>
            <a:ext cx="6372225" cy="2417762"/>
          </a:xfrm>
          <a:prstGeom prst="line">
            <a:avLst/>
          </a:prstGeom>
          <a:noFill/>
          <a:ln w="9525">
            <a:solidFill>
              <a:schemeClr val="tx1"/>
            </a:solidFill>
            <a:prstDash val="sysDot"/>
            <a:round/>
            <a:headEnd/>
            <a:tailEnd/>
          </a:ln>
        </p:spPr>
        <p:txBody>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53" name="Oval 93"/>
          <p:cNvSpPr>
            <a:spLocks noChangeAspect="1" noChangeArrowheads="1"/>
          </p:cNvSpPr>
          <p:nvPr/>
        </p:nvSpPr>
        <p:spPr bwMode="auto">
          <a:xfrm>
            <a:off x="3995737" y="3178195"/>
            <a:ext cx="122238" cy="122237"/>
          </a:xfrm>
          <a:prstGeom prst="ellipse">
            <a:avLst/>
          </a:prstGeom>
          <a:solidFill>
            <a:srgbClr val="008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54" name="Oval 92"/>
          <p:cNvSpPr>
            <a:spLocks noChangeAspect="1" noChangeArrowheads="1"/>
          </p:cNvSpPr>
          <p:nvPr/>
        </p:nvSpPr>
        <p:spPr bwMode="auto">
          <a:xfrm>
            <a:off x="3690937" y="3289320"/>
            <a:ext cx="122238" cy="122237"/>
          </a:xfrm>
          <a:prstGeom prst="ellipse">
            <a:avLst/>
          </a:prstGeom>
          <a:solidFill>
            <a:srgbClr val="008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55" name="Text Box 140"/>
          <p:cNvSpPr txBox="1">
            <a:spLocks noChangeArrowheads="1"/>
          </p:cNvSpPr>
          <p:nvPr/>
        </p:nvSpPr>
        <p:spPr bwMode="auto">
          <a:xfrm>
            <a:off x="4081211" y="3014682"/>
            <a:ext cx="486278"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40 Gbit/s</a:t>
            </a:r>
          </a:p>
        </p:txBody>
      </p:sp>
      <p:sp>
        <p:nvSpPr>
          <p:cNvPr id="156" name="Text Box 139"/>
          <p:cNvSpPr txBox="1">
            <a:spLocks noChangeArrowheads="1"/>
          </p:cNvSpPr>
          <p:nvPr/>
        </p:nvSpPr>
        <p:spPr bwMode="auto">
          <a:xfrm>
            <a:off x="5060419" y="2794020"/>
            <a:ext cx="54398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100 Gbit/s</a:t>
            </a:r>
          </a:p>
        </p:txBody>
      </p:sp>
      <p:sp>
        <p:nvSpPr>
          <p:cNvPr id="157" name="Text Box 142"/>
          <p:cNvSpPr txBox="1">
            <a:spLocks noChangeArrowheads="1"/>
          </p:cNvSpPr>
          <p:nvPr/>
        </p:nvSpPr>
        <p:spPr bwMode="auto">
          <a:xfrm>
            <a:off x="2375933" y="3792557"/>
            <a:ext cx="548796" cy="110800"/>
          </a:xfrm>
          <a:prstGeom prst="rect">
            <a:avLst/>
          </a:prstGeom>
          <a:solidFill>
            <a:schemeClr val="bg1"/>
          </a:solidFill>
          <a:ln w="9525" algn="ctr">
            <a:noFill/>
            <a:miter lim="800000"/>
            <a:headEnd/>
            <a:tailEnd/>
          </a:ln>
        </p:spPr>
        <p:txBody>
          <a:bodyPr wrap="none" lIns="36000" tIns="0" rIns="36000" bIns="0">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spcBef>
                <a:spcPct val="0"/>
              </a:spcBef>
            </a:pPr>
            <a:r>
              <a:rPr lang="de-DE" b="0"/>
              <a:t>100 Mbit/s</a:t>
            </a:r>
          </a:p>
        </p:txBody>
      </p:sp>
      <p:pic>
        <p:nvPicPr>
          <p:cNvPr id="158" name="Picture 167"/>
          <p:cNvPicPr>
            <a:picLocks noChangeAspect="1" noChangeArrowheads="1"/>
          </p:cNvPicPr>
          <p:nvPr/>
        </p:nvPicPr>
        <p:blipFill>
          <a:blip r:embed="rId10" cstate="print"/>
          <a:srcRect/>
          <a:stretch>
            <a:fillRect/>
          </a:stretch>
        </p:blipFill>
        <p:spPr bwMode="auto">
          <a:xfrm>
            <a:off x="4659312" y="3321070"/>
            <a:ext cx="290513" cy="290512"/>
          </a:xfrm>
          <a:prstGeom prst="rect">
            <a:avLst/>
          </a:prstGeom>
          <a:noFill/>
          <a:ln w="9525">
            <a:noFill/>
            <a:miter lim="800000"/>
            <a:headEnd/>
            <a:tailEnd/>
          </a:ln>
        </p:spPr>
      </p:pic>
      <p:pic>
        <p:nvPicPr>
          <p:cNvPr id="159" name="Picture 168"/>
          <p:cNvPicPr>
            <a:picLocks noChangeAspect="1" noChangeArrowheads="1"/>
          </p:cNvPicPr>
          <p:nvPr/>
        </p:nvPicPr>
        <p:blipFill>
          <a:blip r:embed="rId10" cstate="print"/>
          <a:srcRect/>
          <a:stretch>
            <a:fillRect/>
          </a:stretch>
        </p:blipFill>
        <p:spPr bwMode="auto">
          <a:xfrm>
            <a:off x="4791075" y="3649682"/>
            <a:ext cx="290512" cy="290513"/>
          </a:xfrm>
          <a:prstGeom prst="rect">
            <a:avLst/>
          </a:prstGeom>
          <a:noFill/>
          <a:ln w="9525">
            <a:noFill/>
            <a:miter lim="800000"/>
            <a:headEnd/>
            <a:tailEnd/>
          </a:ln>
        </p:spPr>
      </p:pic>
      <p:pic>
        <p:nvPicPr>
          <p:cNvPr id="160" name="Picture 169"/>
          <p:cNvPicPr>
            <a:picLocks noChangeAspect="1" noChangeArrowheads="1"/>
          </p:cNvPicPr>
          <p:nvPr/>
        </p:nvPicPr>
        <p:blipFill>
          <a:blip r:embed="rId10" cstate="print"/>
          <a:srcRect/>
          <a:stretch>
            <a:fillRect/>
          </a:stretch>
        </p:blipFill>
        <p:spPr bwMode="auto">
          <a:xfrm>
            <a:off x="5692775" y="3625870"/>
            <a:ext cx="290512" cy="290512"/>
          </a:xfrm>
          <a:prstGeom prst="rect">
            <a:avLst/>
          </a:prstGeom>
          <a:noFill/>
          <a:ln w="9525">
            <a:noFill/>
            <a:miter lim="800000"/>
            <a:headEnd/>
            <a:tailEnd/>
          </a:ln>
        </p:spPr>
      </p:pic>
      <p:sp>
        <p:nvSpPr>
          <p:cNvPr id="161" name="Rectangle 159"/>
          <p:cNvSpPr>
            <a:spLocks noChangeArrowheads="1"/>
          </p:cNvSpPr>
          <p:nvPr/>
        </p:nvSpPr>
        <p:spPr bwMode="auto">
          <a:xfrm>
            <a:off x="6124575" y="3937020"/>
            <a:ext cx="2408237" cy="1511300"/>
          </a:xfrm>
          <a:prstGeom prst="rect">
            <a:avLst/>
          </a:prstGeom>
          <a:solidFill>
            <a:schemeClr val="bg1"/>
          </a:solidFill>
          <a:ln w="9525" algn="ctr">
            <a:noFill/>
            <a:miter lim="800000"/>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a:p>
        </p:txBody>
      </p:sp>
      <p:sp>
        <p:nvSpPr>
          <p:cNvPr id="162" name="Oval 170"/>
          <p:cNvSpPr>
            <a:spLocks noChangeAspect="1" noChangeArrowheads="1"/>
          </p:cNvSpPr>
          <p:nvPr/>
        </p:nvSpPr>
        <p:spPr bwMode="auto">
          <a:xfrm>
            <a:off x="6256337" y="4472007"/>
            <a:ext cx="122238" cy="122238"/>
          </a:xfrm>
          <a:prstGeom prst="ellipse">
            <a:avLst/>
          </a:prstGeom>
          <a:solidFill>
            <a:schemeClr val="accent1"/>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63" name="Oval 171"/>
          <p:cNvSpPr>
            <a:spLocks noChangeAspect="1" noChangeArrowheads="1"/>
          </p:cNvSpPr>
          <p:nvPr/>
        </p:nvSpPr>
        <p:spPr bwMode="auto">
          <a:xfrm>
            <a:off x="6259512" y="4237057"/>
            <a:ext cx="122238" cy="122238"/>
          </a:xfrm>
          <a:prstGeom prst="ellipse">
            <a:avLst/>
          </a:prstGeom>
          <a:solidFill>
            <a:srgbClr val="FF0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64" name="Oval 172" descr="Diagonal weit nach oben"/>
          <p:cNvSpPr>
            <a:spLocks noChangeAspect="1" noChangeArrowheads="1"/>
          </p:cNvSpPr>
          <p:nvPr/>
        </p:nvSpPr>
        <p:spPr bwMode="auto">
          <a:xfrm>
            <a:off x="6262687" y="3994170"/>
            <a:ext cx="122238" cy="122237"/>
          </a:xfrm>
          <a:prstGeom prst="ellipse">
            <a:avLst/>
          </a:prstGeom>
          <a:pattFill prst="wdUpDiag">
            <a:fgClr>
              <a:srgbClr val="FF0000"/>
            </a:fgClr>
            <a:bgClr>
              <a:schemeClr val="bg1"/>
            </a:bgClr>
          </a:patt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65" name="Oval 173"/>
          <p:cNvSpPr>
            <a:spLocks noChangeAspect="1" noChangeArrowheads="1"/>
          </p:cNvSpPr>
          <p:nvPr/>
        </p:nvSpPr>
        <p:spPr bwMode="auto">
          <a:xfrm>
            <a:off x="6265862" y="4726007"/>
            <a:ext cx="122238" cy="122238"/>
          </a:xfrm>
          <a:prstGeom prst="ellipse">
            <a:avLst/>
          </a:prstGeom>
          <a:solidFill>
            <a:srgbClr val="FFCC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66" name="Oval 174"/>
          <p:cNvSpPr>
            <a:spLocks noChangeAspect="1" noChangeArrowheads="1"/>
          </p:cNvSpPr>
          <p:nvPr/>
        </p:nvSpPr>
        <p:spPr bwMode="auto">
          <a:xfrm>
            <a:off x="6267450" y="5200670"/>
            <a:ext cx="122237" cy="122237"/>
          </a:xfrm>
          <a:prstGeom prst="ellipse">
            <a:avLst/>
          </a:prstGeom>
          <a:solidFill>
            <a:srgbClr val="00800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67" name="Text Box 175"/>
          <p:cNvSpPr txBox="1">
            <a:spLocks noChangeArrowheads="1"/>
          </p:cNvSpPr>
          <p:nvPr/>
        </p:nvSpPr>
        <p:spPr bwMode="auto">
          <a:xfrm>
            <a:off x="6407150" y="3906857"/>
            <a:ext cx="2136775" cy="1530350"/>
          </a:xfrm>
          <a:prstGeom prst="rect">
            <a:avLst/>
          </a:prstGeom>
          <a:noFill/>
          <a:ln w="9525">
            <a:noFill/>
            <a:miter lim="800000"/>
            <a:headEnd/>
            <a:tailEnd/>
          </a:ln>
        </p:spPr>
        <p:txBody>
          <a:bodyPr>
            <a:spAutoFit/>
          </a:bodyP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pPr algn="l">
              <a:lnSpc>
                <a:spcPct val="125000"/>
              </a:lnSpc>
            </a:pPr>
            <a:r>
              <a:rPr lang="de-DE" sz="1100"/>
              <a:t>Hybrid technologies (FO, CO)</a:t>
            </a:r>
          </a:p>
          <a:p>
            <a:pPr algn="l">
              <a:lnSpc>
                <a:spcPct val="125000"/>
              </a:lnSpc>
            </a:pPr>
            <a:r>
              <a:rPr lang="de-DE" sz="1100"/>
              <a:t>DSL (CO)</a:t>
            </a:r>
          </a:p>
          <a:p>
            <a:pPr algn="l">
              <a:lnSpc>
                <a:spcPct val="125000"/>
              </a:lnSpc>
            </a:pPr>
            <a:r>
              <a:rPr lang="de-DE" sz="1100"/>
              <a:t>Mobile communications</a:t>
            </a:r>
          </a:p>
          <a:p>
            <a:pPr algn="l">
              <a:lnSpc>
                <a:spcPct val="125000"/>
              </a:lnSpc>
            </a:pPr>
            <a:r>
              <a:rPr lang="de-DE" sz="1100"/>
              <a:t>Coaxial Cable</a:t>
            </a:r>
          </a:p>
          <a:p>
            <a:pPr algn="l">
              <a:lnSpc>
                <a:spcPct val="125000"/>
              </a:lnSpc>
            </a:pPr>
            <a:r>
              <a:rPr lang="de-DE" sz="1100"/>
              <a:t>Microwave (max.)</a:t>
            </a:r>
          </a:p>
          <a:p>
            <a:pPr algn="l">
              <a:lnSpc>
                <a:spcPct val="125000"/>
              </a:lnSpc>
            </a:pPr>
            <a:r>
              <a:rPr lang="de-DE" sz="1100"/>
              <a:t>Fiber Optics (FO)</a:t>
            </a:r>
          </a:p>
        </p:txBody>
      </p:sp>
      <p:pic>
        <p:nvPicPr>
          <p:cNvPr id="168" name="Object 164"/>
          <p:cNvPicPr>
            <a:picLocks noChangeAspect="1" noChangeArrowheads="1"/>
          </p:cNvPicPr>
          <p:nvPr/>
        </p:nvPicPr>
        <p:blipFill>
          <a:blip r:embed="rId11" cstate="print"/>
          <a:srcRect/>
          <a:stretch>
            <a:fillRect/>
          </a:stretch>
        </p:blipFill>
        <p:spPr bwMode="auto">
          <a:xfrm>
            <a:off x="1460500" y="2295545"/>
            <a:ext cx="2143125" cy="334962"/>
          </a:xfrm>
          <a:prstGeom prst="rect">
            <a:avLst/>
          </a:prstGeom>
          <a:solidFill>
            <a:schemeClr val="bg1"/>
          </a:solidFill>
          <a:ln w="9525">
            <a:noFill/>
            <a:miter lim="800000"/>
            <a:headEnd/>
            <a:tailEnd/>
          </a:ln>
          <a:effectLst/>
        </p:spPr>
      </p:pic>
      <p:sp>
        <p:nvSpPr>
          <p:cNvPr id="169" name="Oval 174"/>
          <p:cNvSpPr>
            <a:spLocks noChangeAspect="1" noChangeArrowheads="1"/>
          </p:cNvSpPr>
          <p:nvPr/>
        </p:nvSpPr>
        <p:spPr bwMode="auto">
          <a:xfrm>
            <a:off x="6278562" y="4962545"/>
            <a:ext cx="122238" cy="122237"/>
          </a:xfrm>
          <a:prstGeom prst="ellipse">
            <a:avLst/>
          </a:prstGeom>
          <a:solidFill>
            <a:srgbClr val="92D05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70" name="Oval 174"/>
          <p:cNvSpPr>
            <a:spLocks noChangeAspect="1" noChangeArrowheads="1"/>
          </p:cNvSpPr>
          <p:nvPr/>
        </p:nvSpPr>
        <p:spPr bwMode="auto">
          <a:xfrm>
            <a:off x="4473575" y="3509982"/>
            <a:ext cx="120650" cy="122238"/>
          </a:xfrm>
          <a:prstGeom prst="ellipse">
            <a:avLst/>
          </a:prstGeom>
          <a:solidFill>
            <a:srgbClr val="92D05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71" name="Oval 174"/>
          <p:cNvSpPr>
            <a:spLocks noChangeAspect="1" noChangeArrowheads="1"/>
          </p:cNvSpPr>
          <p:nvPr/>
        </p:nvSpPr>
        <p:spPr bwMode="auto">
          <a:xfrm>
            <a:off x="1285875" y="3824307"/>
            <a:ext cx="120650" cy="122238"/>
          </a:xfrm>
          <a:prstGeom prst="ellipse">
            <a:avLst/>
          </a:prstGeom>
          <a:solidFill>
            <a:srgbClr val="92D05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72" name="Oval 174"/>
          <p:cNvSpPr>
            <a:spLocks noChangeAspect="1" noChangeArrowheads="1"/>
          </p:cNvSpPr>
          <p:nvPr/>
        </p:nvSpPr>
        <p:spPr bwMode="auto">
          <a:xfrm>
            <a:off x="2085975" y="3727470"/>
            <a:ext cx="122237" cy="122237"/>
          </a:xfrm>
          <a:prstGeom prst="ellipse">
            <a:avLst/>
          </a:prstGeom>
          <a:solidFill>
            <a:srgbClr val="92D05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73" name="Oval 174"/>
          <p:cNvSpPr>
            <a:spLocks noChangeAspect="1" noChangeArrowheads="1"/>
          </p:cNvSpPr>
          <p:nvPr/>
        </p:nvSpPr>
        <p:spPr bwMode="auto">
          <a:xfrm>
            <a:off x="2882900" y="3587770"/>
            <a:ext cx="120650" cy="122237"/>
          </a:xfrm>
          <a:prstGeom prst="ellipse">
            <a:avLst/>
          </a:prstGeom>
          <a:solidFill>
            <a:srgbClr val="92D050"/>
          </a:solidFill>
          <a:ln w="9525" algn="ctr">
            <a:solidFill>
              <a:schemeClr val="tx1"/>
            </a:solidFill>
            <a:round/>
            <a:headEnd/>
            <a:tailEnd/>
          </a:ln>
        </p:spPr>
        <p:txBody>
          <a:bodyPr wrap="none" anchor="ctr"/>
          <a:lstStyle>
            <a:defPPr>
              <a:defRPr lang="de-DE"/>
            </a:defPPr>
            <a:lvl1pPr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1pPr>
            <a:lvl2pPr marL="4572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2pPr>
            <a:lvl3pPr marL="9144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3pPr>
            <a:lvl4pPr marL="13716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4pPr>
            <a:lvl5pPr marL="1828800" algn="ctr" rtl="0" eaLnBrk="0" fontAlgn="base" hangingPunct="0">
              <a:spcBef>
                <a:spcPct val="20000"/>
              </a:spcBef>
              <a:spcAft>
                <a:spcPct val="0"/>
              </a:spcAft>
              <a:defRPr sz="800" b="1" kern="1200">
                <a:solidFill>
                  <a:srgbClr val="000000"/>
                </a:solidFill>
                <a:latin typeface="Arial" pitchFamily="34" charset="0"/>
                <a:ea typeface="+mn-ea"/>
                <a:cs typeface="Times New Roman" pitchFamily="18" charset="0"/>
              </a:defRPr>
            </a:lvl5pPr>
            <a:lvl6pPr marL="2286000" algn="l" defTabSz="914400" rtl="0" eaLnBrk="1" latinLnBrk="0" hangingPunct="1">
              <a:defRPr sz="800" b="1" kern="1200">
                <a:solidFill>
                  <a:srgbClr val="000000"/>
                </a:solidFill>
                <a:latin typeface="Arial" pitchFamily="34" charset="0"/>
                <a:ea typeface="+mn-ea"/>
                <a:cs typeface="Times New Roman" pitchFamily="18" charset="0"/>
              </a:defRPr>
            </a:lvl6pPr>
            <a:lvl7pPr marL="2743200" algn="l" defTabSz="914400" rtl="0" eaLnBrk="1" latinLnBrk="0" hangingPunct="1">
              <a:defRPr sz="800" b="1" kern="1200">
                <a:solidFill>
                  <a:srgbClr val="000000"/>
                </a:solidFill>
                <a:latin typeface="Arial" pitchFamily="34" charset="0"/>
                <a:ea typeface="+mn-ea"/>
                <a:cs typeface="Times New Roman" pitchFamily="18" charset="0"/>
              </a:defRPr>
            </a:lvl7pPr>
            <a:lvl8pPr marL="3200400" algn="l" defTabSz="914400" rtl="0" eaLnBrk="1" latinLnBrk="0" hangingPunct="1">
              <a:defRPr sz="800" b="1" kern="1200">
                <a:solidFill>
                  <a:srgbClr val="000000"/>
                </a:solidFill>
                <a:latin typeface="Arial" pitchFamily="34" charset="0"/>
                <a:ea typeface="+mn-ea"/>
                <a:cs typeface="Times New Roman" pitchFamily="18" charset="0"/>
              </a:defRPr>
            </a:lvl8pPr>
            <a:lvl9pPr marL="3657600" algn="l" defTabSz="914400" rtl="0" eaLnBrk="1" latinLnBrk="0" hangingPunct="1">
              <a:defRPr sz="800" b="1" kern="1200">
                <a:solidFill>
                  <a:srgbClr val="000000"/>
                </a:solidFill>
                <a:latin typeface="Arial" pitchFamily="34" charset="0"/>
                <a:ea typeface="+mn-ea"/>
                <a:cs typeface="Times New Roman" pitchFamily="18" charset="0"/>
              </a:defRPr>
            </a:lvl9pPr>
          </a:lstStyle>
          <a:p>
            <a:endParaRPr lang="de-DE" sz="1100"/>
          </a:p>
        </p:txBody>
      </p:sp>
      <p:sp>
        <p:nvSpPr>
          <p:cNvPr id="174" name="Wolke 173"/>
          <p:cNvSpPr/>
          <p:nvPr/>
        </p:nvSpPr>
        <p:spPr bwMode="auto">
          <a:xfrm>
            <a:off x="3571868" y="1445582"/>
            <a:ext cx="2643206" cy="1285884"/>
          </a:xfrm>
          <a:prstGeom prst="cloud">
            <a:avLst/>
          </a:prstGeom>
          <a:solidFill>
            <a:schemeClr val="bg1"/>
          </a:solidFill>
          <a:ln w="9525" cap="flat" cmpd="sng" algn="ctr">
            <a:solidFill>
              <a:schemeClr val="accent3"/>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rPr>
              <a:t>Kernfrage:</a:t>
            </a:r>
          </a:p>
          <a:p>
            <a:pPr marL="0" marR="0" indent="0" algn="ctr" defTabSz="914400" rtl="0" eaLnBrk="1" fontAlgn="base" latinLnBrk="0" hangingPunct="1">
              <a:lnSpc>
                <a:spcPct val="90000"/>
              </a:lnSpc>
              <a:spcBef>
                <a:spcPct val="0"/>
              </a:spcBef>
              <a:spcAft>
                <a:spcPct val="0"/>
              </a:spcAft>
              <a:buClrTx/>
              <a:buSzTx/>
              <a:buFontTx/>
              <a:buNone/>
              <a:tabLst/>
            </a:pPr>
            <a:r>
              <a:rPr lang="de-DE" sz="1200" dirty="0" smtClean="0"/>
              <a:t>Wo liegt weiteres</a:t>
            </a:r>
          </a:p>
          <a:p>
            <a:pPr marL="0" marR="0" indent="0" algn="ctr" defTabSz="914400" rtl="0" eaLnBrk="1" fontAlgn="base" latinLnBrk="0" hangingPunct="1">
              <a:lnSpc>
                <a:spcPct val="90000"/>
              </a:lnSpc>
              <a:spcBef>
                <a:spcPct val="0"/>
              </a:spcBef>
              <a:spcAft>
                <a:spcPct val="0"/>
              </a:spcAft>
              <a:buClrTx/>
              <a:buSzTx/>
              <a:buFontTx/>
              <a:buNone/>
              <a:tabLst/>
            </a:pPr>
            <a:r>
              <a:rPr lang="de-DE" sz="1200" dirty="0" smtClean="0"/>
              <a:t>Steigerungspotenzial?</a:t>
            </a:r>
            <a:endParaRPr kumimoji="0" lang="de-DE" sz="12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24&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4.31022790000000010000E+000&quot;&gt;&lt;m_ppcolschidx val=&quot;0&quot;/&gt;&lt;m_rgb r=&quot;eb&quot; g=&quot;1b&quot; b=&quot;3f&quot;/&gt;&lt;/elem&gt;&lt;elem m_fUsage=&quot;2.86547673519000060000E+000&quot;&gt;&lt;m_ppcolschidx val=&quot;0&quot;/&gt;&lt;m_rgb r=&quot;16&quot; g=&quot;c0&quot; b=&quot;3d&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54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4zN6pdgdgUCMU31IRk9a_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iRzXr_XUv0aLGordVoQRa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_5_58YSt3k68JKBmsW6lj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asAlwjEW9kWTwMOzc8.bC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iAD1mWVFq0iE1L6fAKiQO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IqvtjfBvZEGAh9_ku5Jyi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MG4VrL.oXU2X8MUivj5_x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MxGlFb.mZkCcB4pY4b6tQ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PV_yNgscUOCyRgJ64J5A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7RDG8AvcCkGP4B63xY2I9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sOoG38vWAkqPKKgVSPZql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OGSCbvG24E2nBSQCanL1qg"/>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GF0PmnlAqUOW1QO8tInmy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PbDsYp9s6kmF0FUb6eQ85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AW8eDn47qECsd4Uj8DELk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NBFaniz.NUSCL_Q0rC5s7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QySydmjsrU.pGZqL3PWu1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wKJXUb5OkSfdgoDEs4V4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8ZCCRrNw6kKu6Bamm_H2d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qZciG6o8d0alPp9JqMPEg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ZYsrG4E0KEyiNXhgxKKCl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pL3KmnRQ.0.QQtAsVsKSY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LsSsCDwsZU2GRBY0klCO1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1ubaFu5cTE65zJkuId3j4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Y2peTjogqE63X6b7WbnBN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xpIbZHrIKEinFdpAKMIWJ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3xd6Sao8iUSFqxRACp.zS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zU.IMVSKC02XBGTltfZO6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p2oaS2PepkmpYa.bLlJX2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SZ1I2c75DEqFRagNjc5Y.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tDc_Z8dvUmjzvOQbf8Et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Zck94nsTx0eeXbaiid3ng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mMspGRmBC0uflT3HuY3SK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tfADxQB3okS2Ojsc1MZkN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Okmj.bSLxk.GwHzuuAmlA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o2mZmJVDBEyJJ10OoFjxN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JzaxyDNAu0Gmk8YIq8i_V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epPWm9fvUeyFBiX.AL0zw"/>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IEuupHZSJUqhq9SxRPbwl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4oDkVCzglE2MvNlx3tdc.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8e3mcqDNZUO1mjmL_3lOA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99ociYAKckOohRVQPHXhQ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MlvgKT_0xkqXfHvm6F_aZ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s6fYJKX4EkW1wCJYurVLj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gCWc5.pBe0u5PY_KUZd7I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dxAlb.MId0CqaaPWrtbDg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6wC020VdjEy0n4oH6i6hS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ii6h4diWWU.rpXYvgCXWV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MNvobfYQEkuLP15PFT5S9w"/>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BScGu73EK0WnnlB3h4Sxz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kr2hrehu0E6deOIz.Q.Oa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CmZ0hF0tD0WWVXLE8u3SM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zE07Syl7Yk6yMof.a7Pun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bTG8__tlMEmhn1ylRG1vg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U_r9B1Fgz02ONmJsbVqFf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U83MmasY00mVLisOefiB1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xKCzM05WB0CUUjJMesNAq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R.IRb_0TUum7BHRE1xR7w"/>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0fZeEB6SUke7pKAk7k1HWw"/>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lWHewr2tzkSwPwUw5TiShw"/>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H6VnaKalS0ukVZ__lHKTlw"/>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GCXZbqdzpUO8Mnf1nC96_g"/>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GxujuApZgkGViTic5ZQqJ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wz9buWUK5UCkiLmZ9.8ofg"/>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LI3.021Nc0qTDzQtoPINA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b1A.s8oyUy3MN7DmXRaQw"/>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XEglB8YFk06o9jIGhSrmZ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4ofwr33IME2Q75Tq1fhzF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G6OXE6rolEyjc3l88Dl78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8P80ahm08kq9kd7nFVqDOw"/>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DjZcS0cIQ0yCpVpSZv9Atg"/>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fisSyY59TEm_vAz_E85b4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EQoJbUO2nUu6vLv71Pc_F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p9RVvb3SqUSqfFuQiqt4Z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ksqaLRD4H0aQBU3tt63Nyw"/>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OZhxVM1pj0iAqMf5auqFNQ"/>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vV3SjXvNJEau0zw7LW6vyQ"/>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ZGzbbdE6UqpEacb2VYS0w"/>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UoysOv_cu024sZCoXGLCd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0oAKlYrpWEWot1NuVH4Ypg"/>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alycKA2zrUOwInTlc6qYC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UsUX3WYiukW3HRBUSTsWiQ"/>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5EiRPy4fI0ace0MLAkvHTg"/>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uvJJZtelhUqkTqNfGgawQ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GK8yiVWfEE.NY9d.OXdFhw"/>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IHsVOnw1Y0SiMen7YzT1k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g872q2oEFkaGuNS_KKrSaA"/>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ZrsdKBsLDESENwcDoABr_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yV0b.9zGCkKV0S6jeFJS.A"/>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o9rbOibezkWU_vbuYayi8w"/>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W591Ara2JUOOuzeAA6rxS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FmalSJbpK0y9uqZCsts7M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axWTt07I.kWPB7Zrj8sf6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jFKD9YbCu0qcWhM9qfBduQ"/>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4zN6pdgdgUCMU31IRk9a_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PoZ6mAOKuES3gA6xkwFufw"/>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6rCj5IU5SUCXYJOaDt1UKA"/>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XRmNTKl.Kky8VNFGD5sWV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vVbTUWO6NUGBqPvej0hZ0g"/>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HlV6Baol1kSJO91MWXzzL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otyXxIGjgEKJ0H2pgqQCV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b2x_WIZ0EuitOT38ES6iQ"/>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Qj5Vq4tEBEGBTmvrQ9GkS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TWZNEoSjsE2bWjnWFdtXUw"/>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laker.g6dECu0_CIMjiOtw"/>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t3KcetF1a_EWi6GdRKY5bO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OiSupy50U0mZGZDw.SF3gw"/>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uXDKm47khEGa7ypDDOHcAw"/>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lRl1b0V0.0WMMPyT5T27d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zyTpDbVEQkSoqo6xAjaww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tc4sgWOXO0.w32LIDIBRJw"/>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hrgCdlaS80KoMYdnKnHe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3IoqyQhAEawFNxqw8lF7g"/>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esNW3OZZF0C5Nar4oxyiY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WnXxyBVn30iDxLGe1XrQ6w"/>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_OJ1B3lDlk6UWmeyMzczlA"/>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zstStO_.i0CT5BNQIvYDBA"/>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EguyPor14E63wEtjB2LeZ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M371rOaW.EyDEFKyGmxtDg"/>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X546.xQZWUmEa71z613gDg"/>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So2N1GAi6US.OYa0gcgzCw"/>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cHLoUyD0VkSPKCgTNJ53Dw"/>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tt3Zg7409W0SJL9ztR8KOq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6yhhUHeW60Svz04Wo_KpVg"/>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tKcIGQMPX9k.23PyCrYDhNg"/>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KT2NkIGiVEuJgcn5LVSQ9w"/>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tEj6nGX_pHkuzehc.cO1akw"/>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tC1r_IEwZAkKPCJXHM18I3Q"/>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t3GTnUXXyfkyduMxqKT.dAA"/>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tGtpEIgyUCkWTFwBKGGOBHw"/>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uL4g9XkEC06fqZ69NYyM8g"/>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tW8dcLeX82U2dZd_RDrGaaQ"/>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QKSGnrvmbE.qPGfzEqRJ0g"/>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yHQ8JcCoAUmUCNTRZ8box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2.3Rh_XebEi9g76AE9.kCg"/>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aaqrrSx.b0mSdhYTCk84FQ"/>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n_f420IbUubj.gLlYaC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7zT5pBaRYE2RuKZNIQqnv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SxFOa3fMkiXrP39FCd6Y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7sQN1jLpMUGxsbEPyp2aQ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nQTPaVDoGkOhcONh.SIkD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2c1KQm6J20GLUz3zQwejO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zXr_XUv0aLGordVoQRa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_5_58YSt3k68JKBmsW6lj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asAlwjEW9kWTwMOzc8.bC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iAD1mWVFq0iE1L6fAKiQO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IqvtjfBvZEGAh9_ku5Jyi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lmmR55Pdk6fHbYWUR1ME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MG4VrL.oXU2X8MUivj5_x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xGlFb.mZkCcB4pY4b6tQ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7RDG8AvcCkGP4B63xY2I9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sOoG38vWAkqPKKgVSPZql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OGSCbvG24E2nBSQCanL1q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GF0PmnlAqUOW1QO8tInm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PbDsYp9s6kmF0FUb6eQ85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AW8eDn47qECsd4Uj8DELk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NBFaniz.NUSCL_Q0rC5s7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QySydmjsrU.pGZqL3PWu1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ghuFTIPzzEyVScKBM1hwV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DwKJXUb5OkSfdgoDEs4V4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8ZCCRrNw6kKu6Bamm_H2d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ZYsrG4E0KEyiNXhgxKKCl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pL3KmnRQ.0.QQtAsVsKSY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LsSsCDwsZU2GRBY0klCO1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1ubaFu5cTE65zJkuId3j4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Y2peTjogqE63X6b7WbnBN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xpIbZHrIKEinFdpAKMIWJ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3xd6Sao8iUSFqxRACp.zS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zU.IMVSKC02XBGTltfZO6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MtNCQvuwokqkz68mWGmH0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p2oaS2PepkmpYa.bLlJX2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SZ1I2c75DEqFRagNjc5Y.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Zck94nsTx0eeXbaiid3ng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mMspGRmBC0uflT3HuY3SK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tfADxQB3okS2Ojsc1MZkN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Okmj.bSLxk.GwHzuuAmlA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o2mZmJVDBEyJJ10OoFjxN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JzaxyDNAu0Gmk8YIq8i_V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epPWm9fvUeyFBiX.AL0z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IEuupHZSJUqhq9SxRPbwl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Um80L_A9ku63EYq5lA_F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4oDkVCzglE2MvNlx3tdc.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8e3mcqDNZUO1mjmL_3lOA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MlvgKT_0xkqXfHvm6F_aZ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s6fYJKX4EkW1wCJYurVLj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gCWc5.pBe0u5PY_KUZd7I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dxAlb.MId0CqaaPWrtbDg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6wC020VdjEy0n4oH6i6hS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ii6h4diWWU.rpXYvgCXWV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MNvobfYQEkuLP15PFT5S9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BScGu73EK0WnnlB3h4Sxz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8bgrkdlPmU.4dXMHAtEG_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5nvoORTH0a6LvSFCVzL9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SnEZxaEmxEeB4VztV6M9x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DhoukkK7gkytD8fsXRtU_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zF5sizyQhEm4iMZVHLi73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ug_WpgEPzkeOx1tuVRtg4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faM.7tep.kmU890DJSdp9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7zT5pBaRYE2RuKZNIQqnv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sFAdQFjzvUaV2QNFR.V_L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MakZNeGmy0uV3v_6y6tqf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O0sZBMUVwE2PFTYSKFp69A"/>
</p:tagLst>
</file>

<file path=ppt/theme/theme1.xml><?xml version="1.0" encoding="utf-8"?>
<a:theme xmlns:a="http://schemas.openxmlformats.org/drawingml/2006/main" name="blank">
  <a:themeElements>
    <a:clrScheme name="Custom 3">
      <a:dk1>
        <a:srgbClr val="000000"/>
      </a:dk1>
      <a:lt1>
        <a:srgbClr val="FFFFFF"/>
      </a:lt1>
      <a:dk2>
        <a:srgbClr val="C3CFE1"/>
      </a:dk2>
      <a:lt2>
        <a:srgbClr val="E6E6E6"/>
      </a:lt2>
      <a:accent1>
        <a:srgbClr val="6685B3"/>
      </a:accent1>
      <a:accent2>
        <a:srgbClr val="FFAA1F"/>
      </a:accent2>
      <a:accent3>
        <a:srgbClr val="969696"/>
      </a:accent3>
      <a:accent4>
        <a:srgbClr val="BEBEBE"/>
      </a:accent4>
      <a:accent5>
        <a:srgbClr val="00337F"/>
      </a:accent5>
      <a:accent6>
        <a:srgbClr val="4F4F4F"/>
      </a:accent6>
      <a:hlink>
        <a:srgbClr val="00337F"/>
      </a:hlink>
      <a:folHlink>
        <a:srgbClr val="4F4F4F"/>
      </a:folHlink>
    </a:clrScheme>
    <a:fontScheme name="Detec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accent3"/>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1200" b="0" i="0" u="none" strike="noStrike" cap="none" normalizeH="0" baseline="0" dirty="0" err="1" smtClean="0">
            <a:ln>
              <a:noFill/>
            </a:ln>
            <a:solidFill>
              <a:schemeClr val="tx1"/>
            </a:solidFill>
            <a:effectLst/>
            <a:latin typeface="Arial" charset="0"/>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2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1415</Words>
  <Application>Microsoft Office PowerPoint</Application>
  <DocSecurity>0</DocSecurity>
  <PresentationFormat>Bildschirmpräsentation (4:3)</PresentationFormat>
  <Paragraphs>523</Paragraphs>
  <Slides>12</Slides>
  <Notes>12</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12</vt:i4>
      </vt:variant>
    </vt:vector>
  </HeadingPairs>
  <TitlesOfParts>
    <vt:vector size="15" baseType="lpstr">
      <vt:lpstr>blank</vt:lpstr>
      <vt:lpstr>think-cell Slide</vt:lpstr>
      <vt:lpstr>Microsoft Graph-Diagramm</vt:lpstr>
      <vt:lpstr>Schlüsseltechnologien für die Zukunft</vt:lpstr>
      <vt:lpstr>Folie 2</vt:lpstr>
      <vt:lpstr>Was ist eine Schlüsseltechnologie? - Vorhandene ausgewählte Begriffserklärungen überstreichen weite Bereiche.</vt:lpstr>
      <vt:lpstr>Auch viele Analysten sind sich in den Formulierungen nicht einig. Oft werden Trends und Hypes („Buzzwords“) bunt gemischt. Die Vielfalt ist groß.</vt:lpstr>
      <vt:lpstr>Beispiele aus Technologieinitiativen zeigen Schwerpunkte in einigen (klassischen) Bereichen. Jede Quelle hat ihre eigene Nomenklatur, Ergebnisse sind kleinteilig.</vt:lpstr>
      <vt:lpstr>Am Beispiel „Green Technology“ wird deutlich, dass aktuelle Börsennotierungen naturgemäß den kurzfristigen Geschäftserfolg zum Ziel haben.</vt:lpstr>
      <vt:lpstr>Nur langfristige Mega – Trends lassen belastbare Rückschlüsse auf einen notwendigen Fokus bei wesentlichen Schlüsseltechnologien zu.</vt:lpstr>
      <vt:lpstr>Technologieradare sind ein geeignetes Mittel, verschiedenste Technologieinnovationen zu clustern und zu bewerten. Übergreifende Aspekte können schnell erkannt werden.</vt:lpstr>
      <vt:lpstr>Übertragungstechnologien der Telekommunikation basieren auf Naturgesetzen. Eine Steigerung der Leistungsfähigkeit ist nicht mehr über Effizienzgewinn möglich.</vt:lpstr>
      <vt:lpstr>Die breitbandige Mobilkommunikation ist eine der bedeutendsten aktuellen und zukünftigen Schlüsseltechnologien. Verbesserungspotenziale liegen auf Systemebene.</vt:lpstr>
      <vt:lpstr>Deutschland hat bei Bewertung der Innovationskraft im europäischen und internationalen Umfeld aufgeholt. Künftige Entwicklungen unterstützen den Trend.</vt:lpstr>
      <vt:lpstr>Folie 12</vt:lpstr>
    </vt:vector>
  </TitlesOfParts>
  <Company>Detecon International GmbH</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dtc101953</dc:creator>
  <cp:lastModifiedBy>dtc101953</cp:lastModifiedBy>
  <cp:revision>112</cp:revision>
  <cp:lastPrinted>1899-12-29T22:00:00Z</cp:lastPrinted>
  <dcterms:created xsi:type="dcterms:W3CDTF">2011-09-27T08:58:06Z</dcterms:created>
  <dcterms:modified xsi:type="dcterms:W3CDTF">2011-11-16T14:33:28Z</dcterms:modified>
  <cp:contentStatus>27.04.2011</cp:contentStatus>
  <dc:language/>
  <cp:version/>
</cp:coreProperties>
</file>