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Override1.xml" ContentType="application/vnd.openxmlformats-officedocument.themeOverr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341" r:id="rId2"/>
    <p:sldId id="371" r:id="rId3"/>
    <p:sldId id="469" r:id="rId4"/>
    <p:sldId id="394" r:id="rId5"/>
    <p:sldId id="490" r:id="rId6"/>
    <p:sldId id="491" r:id="rId7"/>
    <p:sldId id="492" r:id="rId8"/>
    <p:sldId id="493" r:id="rId9"/>
    <p:sldId id="494" r:id="rId10"/>
  </p:sldIdLst>
  <p:sldSz cx="9906000" cy="6858000" type="A4"/>
  <p:notesSz cx="6797675" cy="9872663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27" autoAdjust="0"/>
    <p:restoredTop sz="99029" autoAdjust="0"/>
  </p:normalViewPr>
  <p:slideViewPr>
    <p:cSldViewPr>
      <p:cViewPr>
        <p:scale>
          <a:sx n="120" d="100"/>
          <a:sy n="120" d="100"/>
        </p:scale>
        <p:origin x="-738" y="-4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633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3633"/>
          </a:xfrm>
          <a:prstGeom prst="rect">
            <a:avLst/>
          </a:prstGeom>
        </p:spPr>
        <p:txBody>
          <a:bodyPr vert="horz" lIns="91410" tIns="45705" rIns="91410" bIns="45705" rtlCol="0"/>
          <a:lstStyle>
            <a:lvl1pPr algn="r">
              <a:defRPr sz="1200"/>
            </a:lvl1pPr>
          </a:lstStyle>
          <a:p>
            <a:fld id="{E23E6CB4-27D7-46DB-BE78-8077C0E44639}" type="datetimeFigureOut">
              <a:rPr lang="en-US" smtClean="0"/>
              <a:t>3/27/2014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8188"/>
            <a:ext cx="5349875" cy="3703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0" tIns="45705" rIns="91410" bIns="457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9"/>
          </a:xfrm>
          <a:prstGeom prst="rect">
            <a:avLst/>
          </a:prstGeom>
        </p:spPr>
        <p:txBody>
          <a:bodyPr vert="horz" lIns="91410" tIns="45705" rIns="91410" bIns="4570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377317"/>
            <a:ext cx="2945659" cy="493633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377317"/>
            <a:ext cx="2945659" cy="493633"/>
          </a:xfrm>
          <a:prstGeom prst="rect">
            <a:avLst/>
          </a:prstGeom>
        </p:spPr>
        <p:txBody>
          <a:bodyPr vert="horz" lIns="91410" tIns="45705" rIns="91410" bIns="45705" rtlCol="0" anchor="b"/>
          <a:lstStyle>
            <a:lvl1pPr algn="r">
              <a:defRPr sz="1200"/>
            </a:lvl1pPr>
          </a:lstStyle>
          <a:p>
            <a:fld id="{6EC198AC-5B3E-4B5F-9C9B-FDEB604CCDB9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426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626" indent="-285626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2501" indent="-228501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599501" indent="-228501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6502" indent="-228501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3502" indent="-228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0502" indent="-228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7503" indent="-228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4502" indent="-2285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/>
            <a:fld id="{1288C8B9-CD98-42C5-9C25-FA3F6500735A}" type="slidenum">
              <a:rPr lang="de-DE">
                <a:latin typeface="Calibri" pitchFamily="34" charset="0"/>
              </a:rPr>
              <a:pPr eaLnBrk="1" hangingPunct="1"/>
              <a:t>1</a:t>
            </a:fld>
            <a:endParaRPr lang="de-DE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12.xml"/><Relationship Id="rId7" Type="http://schemas.openxmlformats.org/officeDocument/2006/relationships/image" Target="../media/image1.emf"/><Relationship Id="rId2" Type="http://schemas.openxmlformats.org/officeDocument/2006/relationships/tags" Target="../tags/tag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1.e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oleObject3.bin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1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(Full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de-D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de-D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375010-C08B-5E40-8CA3-9B626CD524F7}" type="slidenum">
              <a:rPr 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05/01/14</a:t>
            </a: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48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4" name="think-cell Slide" r:id="rId6" imgW="38100" imgH="38100" progId="TCLayout.ActiveDocument.1">
                  <p:embed/>
                </p:oleObj>
              </mc:Choice>
              <mc:Fallback>
                <p:oleObj name="think-cell Slide" r:id="rId6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2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4163" y="6588125"/>
            <a:ext cx="241300" cy="107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700" dirty="0" smtClean="0">
                <a:solidFill>
                  <a:prstClr val="black"/>
                </a:solidFill>
                <a:ea typeface="MS PGothic" charset="0"/>
                <a:cs typeface="Arial" charset="0"/>
              </a:rPr>
              <a:t>eGym</a:t>
            </a:r>
          </a:p>
        </p:txBody>
      </p:sp>
      <p:sp>
        <p:nvSpPr>
          <p:cNvPr id="6" name="Rectangle 13"/>
          <p:cNvSpPr/>
          <p:nvPr>
            <p:custDataLst>
              <p:tags r:id="rId4"/>
            </p:custDataLst>
          </p:nvPr>
        </p:nvSpPr>
        <p:spPr>
          <a:xfrm>
            <a:off x="-11113" y="0"/>
            <a:ext cx="9932988" cy="47625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14"/>
          <p:cNvCxnSpPr/>
          <p:nvPr userDrawn="1"/>
        </p:nvCxnSpPr>
        <p:spPr>
          <a:xfrm>
            <a:off x="271463" y="6488113"/>
            <a:ext cx="9324975" cy="0"/>
          </a:xfrm>
          <a:prstGeom prst="line">
            <a:avLst/>
          </a:prstGeom>
          <a:ln>
            <a:solidFill>
              <a:srgbClr val="00000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92EF72-1656-4D4E-BE57-0AB8EB440E67}" type="slidenum">
              <a:rPr 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05/01/14</a:t>
            </a:r>
            <a:endParaRPr lang="de-DE">
              <a:solidFill>
                <a:prstClr val="black"/>
              </a:solidFill>
            </a:endParaRPr>
          </a:p>
        </p:txBody>
      </p:sp>
      <p:pic>
        <p:nvPicPr>
          <p:cNvPr id="11" name="Picture 2" descr="Z:\Vorlagen\Marketingmaterial\Logo\eGym.png"/>
          <p:cNvPicPr>
            <a:picLocks noChangeAspect="1" noChangeArrowheads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5408" y="100730"/>
            <a:ext cx="1080120" cy="2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606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AC415-262D-044C-9B30-C168F67C2636}" type="slidenum">
              <a:rPr lang="en-US">
                <a:solidFill>
                  <a:prstClr val="black"/>
                </a:solidFill>
              </a:rPr>
              <a:pPr>
                <a:defRPr/>
              </a:pPr>
              <a:t>‹Nr.›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black"/>
                </a:solidFill>
              </a:rPr>
              <a:t>05/01/14</a:t>
            </a:r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95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 hidden="1"/>
          <p:cNvGraphicFramePr>
            <a:graphicFrameLocks noChangeAspect="1"/>
          </p:cNvGraphicFramePr>
          <p:nvPr>
            <p:custDataLst>
              <p:tags r:id="rId3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963" name="think-cell Slide" r:id="rId6" imgW="38100" imgH="38100" progId="TCLayout.ActiveDocument.1">
                  <p:embed/>
                </p:oleObj>
              </mc:Choice>
              <mc:Fallback>
                <p:oleObj name="think-cell Slide" r:id="rId6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2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84163" y="6588125"/>
            <a:ext cx="241300" cy="107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700" dirty="0" smtClean="0">
                <a:solidFill>
                  <a:prstClr val="white"/>
                </a:solidFill>
                <a:ea typeface="MS PGothic" charset="0"/>
                <a:cs typeface="Arial" charset="0"/>
              </a:rPr>
              <a:t>eGym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e-DE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smtClean="0">
                <a:solidFill>
                  <a:prstClr val="white"/>
                </a:solidFill>
              </a:rPr>
              <a:t>05/01/14</a:t>
            </a:r>
            <a:endParaRPr lang="de-DE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97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3.xml"/><Relationship Id="rId13" Type="http://schemas.openxmlformats.org/officeDocument/2006/relationships/tags" Target="../tags/tag8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2.xml"/><Relationship Id="rId12" Type="http://schemas.openxmlformats.org/officeDocument/2006/relationships/tags" Target="../tags/tag7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vmlDrawing" Target="../drawings/vmlDrawing1.vml"/><Relationship Id="rId11" Type="http://schemas.openxmlformats.org/officeDocument/2006/relationships/tags" Target="../tags/tag6.xml"/><Relationship Id="rId5" Type="http://schemas.openxmlformats.org/officeDocument/2006/relationships/theme" Target="../theme/theme1.xml"/><Relationship Id="rId15" Type="http://schemas.openxmlformats.org/officeDocument/2006/relationships/image" Target="../media/image1.emf"/><Relationship Id="rId10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tags" Target="../tags/tag4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 hidden="1"/>
          <p:cNvGraphicFramePr>
            <a:graphicFrameLocks noChangeAspect="1"/>
          </p:cNvGraphicFramePr>
          <p:nvPr>
            <p:custDataLst>
              <p:tags r:id="rId7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9" name="think-cell Slide" r:id="rId14" imgW="38100" imgH="38100" progId="TCLayout.ActiveDocument.1">
                  <p:embed/>
                </p:oleObj>
              </mc:Choice>
              <mc:Fallback>
                <p:oleObj name="think-cell Slide" r:id="rId14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itle Placeholder 1"/>
          <p:cNvSpPr>
            <a:spLocks noGrp="1"/>
          </p:cNvSpPr>
          <p:nvPr>
            <p:ph type="title"/>
            <p:custDataLst>
              <p:tags r:id="rId8"/>
            </p:custDataLst>
          </p:nvPr>
        </p:nvSpPr>
        <p:spPr bwMode="auto">
          <a:xfrm>
            <a:off x="277813" y="593725"/>
            <a:ext cx="93345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  <p:custDataLst>
              <p:tags r:id="rId9"/>
            </p:custDataLst>
          </p:nvPr>
        </p:nvSpPr>
        <p:spPr bwMode="auto">
          <a:xfrm>
            <a:off x="287338" y="1570038"/>
            <a:ext cx="9012237" cy="461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Click to edit Master text styles</a:t>
            </a:r>
          </a:p>
          <a:p>
            <a:pPr lvl="1"/>
            <a:r>
              <a:rPr lang="de-DE"/>
              <a:t>Second level</a:t>
            </a:r>
          </a:p>
          <a:p>
            <a:pPr lvl="2"/>
            <a:r>
              <a:rPr lang="de-DE"/>
              <a:t>Third level</a:t>
            </a:r>
          </a:p>
          <a:p>
            <a:pPr lvl="3"/>
            <a:r>
              <a:rPr lang="de-DE"/>
              <a:t>Fourth level</a:t>
            </a:r>
          </a:p>
          <a:p>
            <a:pPr lvl="4"/>
            <a:r>
              <a:rPr lang="de-DE"/>
              <a:t>Fifth level</a:t>
            </a:r>
          </a:p>
        </p:txBody>
      </p:sp>
      <p:sp>
        <p:nvSpPr>
          <p:cNvPr id="1031" name="TextBox 13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284163" y="6588125"/>
            <a:ext cx="241300" cy="1079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700" dirty="0" smtClean="0">
                <a:solidFill>
                  <a:prstClr val="black"/>
                </a:solidFill>
                <a:ea typeface="MS PGothic" charset="0"/>
                <a:cs typeface="Arial" charset="0"/>
              </a:rPr>
              <a:t>eGym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  <p:custDataLst>
              <p:tags r:id="rId11"/>
            </p:custDataLst>
          </p:nvPr>
        </p:nvSpPr>
        <p:spPr>
          <a:xfrm>
            <a:off x="9072563" y="6573838"/>
            <a:ext cx="539750" cy="184150"/>
          </a:xfrm>
          <a:prstGeom prst="rect">
            <a:avLst/>
          </a:prstGeom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cs typeface="MS PGothic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9B7D5C-DA66-D14B-A720-187DAFEDC9EB}" type="slidenum">
              <a:rPr lang="en-US">
                <a:solidFill>
                  <a:prstClr val="black"/>
                </a:solidFill>
                <a:ea typeface="MS PGothic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en-US" dirty="0">
              <a:solidFill>
                <a:prstClr val="black"/>
              </a:solidFill>
              <a:ea typeface="MS PGothic" charset="0"/>
            </a:endParaRP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  <p:custDataLst>
              <p:tags r:id="rId12"/>
            </p:custDataLst>
          </p:nvPr>
        </p:nvSpPr>
        <p:spPr>
          <a:xfrm>
            <a:off x="273050" y="6692900"/>
            <a:ext cx="419100" cy="10795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700">
                <a:latin typeface="Arial" pitchFamily="34" charset="0"/>
                <a:ea typeface="MS PGothic" pitchFamily="34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mtClean="0">
                <a:solidFill>
                  <a:prstClr val="black"/>
                </a:solidFill>
              </a:rPr>
              <a:t>05/01/14</a:t>
            </a:r>
            <a:endParaRPr lang="de-DE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>
            <p:custDataLst>
              <p:tags r:id="rId13"/>
            </p:custDataLst>
          </p:nvPr>
        </p:nvSpPr>
        <p:spPr>
          <a:xfrm>
            <a:off x="-11113" y="0"/>
            <a:ext cx="9932988" cy="47625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prstClr val="black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271463" y="6488113"/>
            <a:ext cx="9324975" cy="0"/>
          </a:xfrm>
          <a:prstGeom prst="line">
            <a:avLst/>
          </a:prstGeom>
          <a:ln>
            <a:solidFill>
              <a:srgbClr val="000000"/>
            </a:solidFill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Z:\Vorlagen\Marketingmaterial\Logo\eGym.png"/>
          <p:cNvPicPr>
            <a:picLocks noChangeAspect="1" noChangeArrowheads="1"/>
          </p:cNvPicPr>
          <p:nvPr userDrawn="1"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25408" y="100730"/>
            <a:ext cx="1080120" cy="267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6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Book Antiqua" pitchFamily="18" charset="0"/>
        </a:defRPr>
      </a:lvl9pPr>
    </p:titleStyle>
    <p:bodyStyle>
      <a:lvl1pPr marL="182563" indent="-182563" algn="l" rtl="0" eaLnBrk="0" fontAlgn="base" hangingPunct="0">
        <a:spcBef>
          <a:spcPts val="1925"/>
        </a:spcBef>
        <a:spcAft>
          <a:spcPct val="0"/>
        </a:spcAft>
        <a:buFont typeface="Wingdings" charset="0"/>
        <a:buChar char="§"/>
        <a:defRPr sz="1600" kern="1200">
          <a:solidFill>
            <a:schemeClr val="tx1"/>
          </a:solidFill>
          <a:latin typeface="Arial" pitchFamily="34" charset="0"/>
          <a:ea typeface="MS PGothic" panose="020B0600070205080204" pitchFamily="34" charset="-128"/>
          <a:cs typeface="Arial" pitchFamily="34" charset="0"/>
        </a:defRPr>
      </a:lvl1pPr>
      <a:lvl2pPr marL="355600" indent="-171450" algn="l" rtl="0" eaLnBrk="0" fontAlgn="base" hangingPunct="0">
        <a:lnSpc>
          <a:spcPct val="90000"/>
        </a:lnSpc>
        <a:spcBef>
          <a:spcPts val="763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538163" indent="-180975" algn="l" rtl="0" eaLnBrk="0" fontAlgn="base" hangingPunct="0">
        <a:lnSpc>
          <a:spcPct val="90000"/>
        </a:lnSpc>
        <a:spcBef>
          <a:spcPts val="76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719138" indent="-180975" algn="l" rtl="0" eaLnBrk="0" fontAlgn="base" hangingPunct="0">
        <a:lnSpc>
          <a:spcPct val="90000"/>
        </a:lnSpc>
        <a:spcBef>
          <a:spcPts val="763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898525" indent="-179388" algn="l" rtl="0" eaLnBrk="0" fontAlgn="base" hangingPunct="0">
        <a:lnSpc>
          <a:spcPct val="90000"/>
        </a:lnSpc>
        <a:spcBef>
          <a:spcPts val="763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24.xml"/><Relationship Id="rId13" Type="http://schemas.openxmlformats.org/officeDocument/2006/relationships/tags" Target="../tags/tag29.xml"/><Relationship Id="rId18" Type="http://schemas.openxmlformats.org/officeDocument/2006/relationships/image" Target="../media/image2.png"/><Relationship Id="rId3" Type="http://schemas.openxmlformats.org/officeDocument/2006/relationships/tags" Target="../tags/tag19.xml"/><Relationship Id="rId7" Type="http://schemas.openxmlformats.org/officeDocument/2006/relationships/tags" Target="../tags/tag23.xml"/><Relationship Id="rId12" Type="http://schemas.openxmlformats.org/officeDocument/2006/relationships/tags" Target="../tags/tag28.xml"/><Relationship Id="rId17" Type="http://schemas.openxmlformats.org/officeDocument/2006/relationships/image" Target="../media/image6.jpeg"/><Relationship Id="rId2" Type="http://schemas.openxmlformats.org/officeDocument/2006/relationships/tags" Target="../tags/tag18.xml"/><Relationship Id="rId16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6" Type="http://schemas.openxmlformats.org/officeDocument/2006/relationships/tags" Target="../tags/tag22.xml"/><Relationship Id="rId11" Type="http://schemas.openxmlformats.org/officeDocument/2006/relationships/tags" Target="../tags/tag27.xml"/><Relationship Id="rId5" Type="http://schemas.openxmlformats.org/officeDocument/2006/relationships/tags" Target="../tags/tag21.xml"/><Relationship Id="rId15" Type="http://schemas.openxmlformats.org/officeDocument/2006/relationships/oleObject" Target="../embeddings/oleObject4.bin"/><Relationship Id="rId10" Type="http://schemas.openxmlformats.org/officeDocument/2006/relationships/tags" Target="../tags/tag26.xml"/><Relationship Id="rId4" Type="http://schemas.openxmlformats.org/officeDocument/2006/relationships/tags" Target="../tags/tag20.xml"/><Relationship Id="rId9" Type="http://schemas.openxmlformats.org/officeDocument/2006/relationships/tags" Target="../tags/tag25.xml"/><Relationship Id="rId1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18" Type="http://schemas.openxmlformats.org/officeDocument/2006/relationships/tags" Target="../tags/tag46.xml"/><Relationship Id="rId26" Type="http://schemas.openxmlformats.org/officeDocument/2006/relationships/tags" Target="../tags/tag54.xml"/><Relationship Id="rId39" Type="http://schemas.openxmlformats.org/officeDocument/2006/relationships/oleObject" Target="../embeddings/oleObject5.bin"/><Relationship Id="rId3" Type="http://schemas.openxmlformats.org/officeDocument/2006/relationships/tags" Target="../tags/tag31.xml"/><Relationship Id="rId21" Type="http://schemas.openxmlformats.org/officeDocument/2006/relationships/tags" Target="../tags/tag49.xml"/><Relationship Id="rId34" Type="http://schemas.openxmlformats.org/officeDocument/2006/relationships/tags" Target="../tags/tag62.xml"/><Relationship Id="rId42" Type="http://schemas.openxmlformats.org/officeDocument/2006/relationships/image" Target="../media/image8.png"/><Relationship Id="rId47" Type="http://schemas.openxmlformats.org/officeDocument/2006/relationships/image" Target="../media/image13.png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17" Type="http://schemas.openxmlformats.org/officeDocument/2006/relationships/tags" Target="../tags/tag45.xml"/><Relationship Id="rId25" Type="http://schemas.openxmlformats.org/officeDocument/2006/relationships/tags" Target="../tags/tag53.xml"/><Relationship Id="rId33" Type="http://schemas.openxmlformats.org/officeDocument/2006/relationships/tags" Target="../tags/tag61.xml"/><Relationship Id="rId38" Type="http://schemas.openxmlformats.org/officeDocument/2006/relationships/slideLayout" Target="../slideLayouts/slideLayout2.xml"/><Relationship Id="rId46" Type="http://schemas.openxmlformats.org/officeDocument/2006/relationships/image" Target="../media/image12.jpeg"/><Relationship Id="rId2" Type="http://schemas.openxmlformats.org/officeDocument/2006/relationships/tags" Target="../tags/tag30.xml"/><Relationship Id="rId16" Type="http://schemas.openxmlformats.org/officeDocument/2006/relationships/tags" Target="../tags/tag44.xml"/><Relationship Id="rId20" Type="http://schemas.openxmlformats.org/officeDocument/2006/relationships/tags" Target="../tags/tag48.xml"/><Relationship Id="rId29" Type="http://schemas.openxmlformats.org/officeDocument/2006/relationships/tags" Target="../tags/tag57.xml"/><Relationship Id="rId41" Type="http://schemas.openxmlformats.org/officeDocument/2006/relationships/image" Target="../media/image7.png"/><Relationship Id="rId1" Type="http://schemas.openxmlformats.org/officeDocument/2006/relationships/vmlDrawing" Target="../drawings/vmlDrawing5.v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24" Type="http://schemas.openxmlformats.org/officeDocument/2006/relationships/tags" Target="../tags/tag52.xml"/><Relationship Id="rId32" Type="http://schemas.openxmlformats.org/officeDocument/2006/relationships/tags" Target="../tags/tag60.xml"/><Relationship Id="rId37" Type="http://schemas.openxmlformats.org/officeDocument/2006/relationships/tags" Target="../tags/tag65.xml"/><Relationship Id="rId40" Type="http://schemas.openxmlformats.org/officeDocument/2006/relationships/image" Target="../media/image1.emf"/><Relationship Id="rId45" Type="http://schemas.openxmlformats.org/officeDocument/2006/relationships/image" Target="../media/image11.png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23" Type="http://schemas.openxmlformats.org/officeDocument/2006/relationships/tags" Target="../tags/tag51.xml"/><Relationship Id="rId28" Type="http://schemas.openxmlformats.org/officeDocument/2006/relationships/tags" Target="../tags/tag56.xml"/><Relationship Id="rId36" Type="http://schemas.openxmlformats.org/officeDocument/2006/relationships/tags" Target="../tags/tag64.xml"/><Relationship Id="rId10" Type="http://schemas.openxmlformats.org/officeDocument/2006/relationships/tags" Target="../tags/tag38.xml"/><Relationship Id="rId19" Type="http://schemas.openxmlformats.org/officeDocument/2006/relationships/tags" Target="../tags/tag47.xml"/><Relationship Id="rId31" Type="http://schemas.openxmlformats.org/officeDocument/2006/relationships/tags" Target="../tags/tag59.xml"/><Relationship Id="rId44" Type="http://schemas.openxmlformats.org/officeDocument/2006/relationships/image" Target="../media/image10.jpeg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Relationship Id="rId22" Type="http://schemas.openxmlformats.org/officeDocument/2006/relationships/tags" Target="../tags/tag50.xml"/><Relationship Id="rId27" Type="http://schemas.openxmlformats.org/officeDocument/2006/relationships/tags" Target="../tags/tag55.xml"/><Relationship Id="rId30" Type="http://schemas.openxmlformats.org/officeDocument/2006/relationships/tags" Target="../tags/tag58.xml"/><Relationship Id="rId35" Type="http://schemas.openxmlformats.org/officeDocument/2006/relationships/tags" Target="../tags/tag63.xml"/><Relationship Id="rId43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oleObject" Target="../embeddings/oleObject6.bin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slideLayout" Target="../slideLayouts/slideLayout3.xml"/><Relationship Id="rId2" Type="http://schemas.openxmlformats.org/officeDocument/2006/relationships/tags" Target="../tags/tag66.xml"/><Relationship Id="rId1" Type="http://schemas.openxmlformats.org/officeDocument/2006/relationships/vmlDrawing" Target="../drawings/vmlDrawing6.v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82.xml"/><Relationship Id="rId13" Type="http://schemas.openxmlformats.org/officeDocument/2006/relationships/image" Target="../media/image5.emf"/><Relationship Id="rId3" Type="http://schemas.openxmlformats.org/officeDocument/2006/relationships/tags" Target="../tags/tag77.xml"/><Relationship Id="rId7" Type="http://schemas.openxmlformats.org/officeDocument/2006/relationships/tags" Target="../tags/tag81.xml"/><Relationship Id="rId12" Type="http://schemas.openxmlformats.org/officeDocument/2006/relationships/oleObject" Target="../embeddings/oleObject7.bin"/><Relationship Id="rId2" Type="http://schemas.openxmlformats.org/officeDocument/2006/relationships/tags" Target="../tags/tag76.xml"/><Relationship Id="rId1" Type="http://schemas.openxmlformats.org/officeDocument/2006/relationships/vmlDrawing" Target="../drawings/vmlDrawing7.vml"/><Relationship Id="rId6" Type="http://schemas.openxmlformats.org/officeDocument/2006/relationships/tags" Target="../tags/tag80.xml"/><Relationship Id="rId11" Type="http://schemas.openxmlformats.org/officeDocument/2006/relationships/slideLayout" Target="../slideLayouts/slideLayout3.xml"/><Relationship Id="rId5" Type="http://schemas.openxmlformats.org/officeDocument/2006/relationships/tags" Target="../tags/tag79.xml"/><Relationship Id="rId10" Type="http://schemas.openxmlformats.org/officeDocument/2006/relationships/tags" Target="../tags/tag84.xml"/><Relationship Id="rId4" Type="http://schemas.openxmlformats.org/officeDocument/2006/relationships/tags" Target="../tags/tag78.xml"/><Relationship Id="rId9" Type="http://schemas.openxmlformats.org/officeDocument/2006/relationships/tags" Target="../tags/tag83.xml"/><Relationship Id="rId1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91.xml"/><Relationship Id="rId3" Type="http://schemas.openxmlformats.org/officeDocument/2006/relationships/tags" Target="../tags/tag86.xml"/><Relationship Id="rId7" Type="http://schemas.openxmlformats.org/officeDocument/2006/relationships/tags" Target="../tags/tag90.xml"/><Relationship Id="rId2" Type="http://schemas.openxmlformats.org/officeDocument/2006/relationships/tags" Target="../tags/tag85.xml"/><Relationship Id="rId1" Type="http://schemas.openxmlformats.org/officeDocument/2006/relationships/vmlDrawing" Target="../drawings/vmlDrawing8.vml"/><Relationship Id="rId6" Type="http://schemas.openxmlformats.org/officeDocument/2006/relationships/tags" Target="../tags/tag89.xml"/><Relationship Id="rId11" Type="http://schemas.openxmlformats.org/officeDocument/2006/relationships/image" Target="../media/image5.emf"/><Relationship Id="rId5" Type="http://schemas.openxmlformats.org/officeDocument/2006/relationships/tags" Target="../tags/tag88.xml"/><Relationship Id="rId10" Type="http://schemas.openxmlformats.org/officeDocument/2006/relationships/oleObject" Target="../embeddings/oleObject8.bin"/><Relationship Id="rId4" Type="http://schemas.openxmlformats.org/officeDocument/2006/relationships/tags" Target="../tags/tag87.xml"/><Relationship Id="rId9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vmlDrawing" Target="../drawings/vmlDrawing9.vml"/><Relationship Id="rId6" Type="http://schemas.openxmlformats.org/officeDocument/2006/relationships/tags" Target="../tags/tag96.xml"/><Relationship Id="rId11" Type="http://schemas.openxmlformats.org/officeDocument/2006/relationships/image" Target="../media/image5.emf"/><Relationship Id="rId5" Type="http://schemas.openxmlformats.org/officeDocument/2006/relationships/tags" Target="../tags/tag95.xml"/><Relationship Id="rId10" Type="http://schemas.openxmlformats.org/officeDocument/2006/relationships/oleObject" Target="../embeddings/oleObject9.bin"/><Relationship Id="rId4" Type="http://schemas.openxmlformats.org/officeDocument/2006/relationships/tags" Target="../tags/tag94.xml"/><Relationship Id="rId9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105.xml"/><Relationship Id="rId3" Type="http://schemas.openxmlformats.org/officeDocument/2006/relationships/tags" Target="../tags/tag100.xml"/><Relationship Id="rId7" Type="http://schemas.openxmlformats.org/officeDocument/2006/relationships/tags" Target="../tags/tag104.xml"/><Relationship Id="rId2" Type="http://schemas.openxmlformats.org/officeDocument/2006/relationships/tags" Target="../tags/tag99.xml"/><Relationship Id="rId1" Type="http://schemas.openxmlformats.org/officeDocument/2006/relationships/vmlDrawing" Target="../drawings/vmlDrawing10.vml"/><Relationship Id="rId6" Type="http://schemas.openxmlformats.org/officeDocument/2006/relationships/tags" Target="../tags/tag103.xml"/><Relationship Id="rId11" Type="http://schemas.openxmlformats.org/officeDocument/2006/relationships/image" Target="../media/image5.emf"/><Relationship Id="rId5" Type="http://schemas.openxmlformats.org/officeDocument/2006/relationships/tags" Target="../tags/tag102.xml"/><Relationship Id="rId10" Type="http://schemas.openxmlformats.org/officeDocument/2006/relationships/oleObject" Target="../embeddings/oleObject10.bin"/><Relationship Id="rId4" Type="http://schemas.openxmlformats.org/officeDocument/2006/relationships/tags" Target="../tags/tag101.xml"/><Relationship Id="rId9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tags" Target="../tags/tag107.xml"/><Relationship Id="rId7" Type="http://schemas.openxmlformats.org/officeDocument/2006/relationships/slideLayout" Target="../slideLayouts/slideLayout3.xml"/><Relationship Id="rId2" Type="http://schemas.openxmlformats.org/officeDocument/2006/relationships/tags" Target="../tags/tag106.xml"/><Relationship Id="rId1" Type="http://schemas.openxmlformats.org/officeDocument/2006/relationships/vmlDrawing" Target="../drawings/vmlDrawing11.vml"/><Relationship Id="rId6" Type="http://schemas.openxmlformats.org/officeDocument/2006/relationships/tags" Target="../tags/tag110.xml"/><Relationship Id="rId5" Type="http://schemas.openxmlformats.org/officeDocument/2006/relationships/tags" Target="../tags/tag109.xml"/><Relationship Id="rId4" Type="http://schemas.openxmlformats.org/officeDocument/2006/relationships/tags" Target="../tags/tag108.xml"/><Relationship Id="rId9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5" descr="https://mail-attachment.googleusercontent.com/attachment/u/0/?ui=2&amp;ik=abfbe80f6e&amp;view=att&amp;th=13cfcc42e5996999&amp;attid=0.1&amp;disp=inline&amp;realattid=f_hdfwdufp0&amp;safe=1&amp;zw&amp;saduie=AG9B_P_YiuYTGGipv_E05WHu56Tt&amp;sadet=1361450842760&amp;sads=txHQAlp-AP5uHdR29nHWNpWej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099" name="AutoShape 7" descr="https://mail-attachment.googleusercontent.com/attachment/u/0/?ui=2&amp;ik=abfbe80f6e&amp;view=att&amp;th=13cfcc42e5996999&amp;attid=0.1&amp;disp=inline&amp;realattid=f_hdfwdufp0&amp;safe=1&amp;zw&amp;saduie=AG9B_P_YiuYTGGipv_E05WHu56Tt&amp;sadet=1361450842760&amp;sads=txHQAlp-AP5uHdR29nHWNpWejRE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4101" name="Picture 6" descr="C:\Users\Till Jansen\Dropbox\eGym shared\_content eGym\_Frontend\C10 Parallax Home\Assets\egym-public-picture-4.jpg"/>
          <p:cNvPicPr>
            <a:picLocks noChangeAspect="1" noChangeArrowheads="1"/>
          </p:cNvPicPr>
          <p:nvPr/>
        </p:nvPicPr>
        <p:blipFill>
          <a:blip r:embed="rId3" cstate="screen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968375"/>
            <a:ext cx="9906000" cy="429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8" descr="Z:\Vorlagen\Logo\eGym.pn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3050" y="1223963"/>
            <a:ext cx="2670175" cy="661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3" name="TextBox 1"/>
          <p:cNvSpPr txBox="1">
            <a:spLocks noChangeArrowheads="1"/>
          </p:cNvSpPr>
          <p:nvPr/>
        </p:nvSpPr>
        <p:spPr bwMode="auto">
          <a:xfrm>
            <a:off x="2400300" y="5340350"/>
            <a:ext cx="5467350" cy="52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ctr" eaLnBrk="1" hangingPunct="1"/>
            <a:r>
              <a:rPr lang="en-US" sz="2800" b="1" dirty="0"/>
              <a:t>Make Fitness Your Lifestyle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69338" y="6372476"/>
            <a:ext cx="1765870" cy="263791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en-US" sz="1100" dirty="0" smtClean="0">
                <a:latin typeface="Arial" pitchFamily="34" charset="0"/>
                <a:cs typeface="Arial" pitchFamily="34" charset="0"/>
              </a:rPr>
              <a:t>Strictly Confidential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73050" y="6669360"/>
            <a:ext cx="575494" cy="131490"/>
          </a:xfrm>
        </p:spPr>
        <p:txBody>
          <a:bodyPr/>
          <a:lstStyle/>
          <a:p>
            <a:pPr>
              <a:defRPr/>
            </a:pPr>
            <a:r>
              <a:rPr lang="de-DE" dirty="0" smtClean="0">
                <a:solidFill>
                  <a:prstClr val="white"/>
                </a:solidFill>
              </a:rPr>
              <a:t>25/03/2014</a:t>
            </a:r>
            <a:endParaRPr lang="de-DE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45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09457355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9" name="think-cell Slide" r:id="rId15" imgW="448" imgH="451" progId="TCLayout.ActiveDocument.1">
                  <p:embed/>
                </p:oleObj>
              </mc:Choice>
              <mc:Fallback>
                <p:oleObj name="think-cell Slide" r:id="rId15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Our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4"/>
            </p:custDataLst>
          </p:nvPr>
        </p:nvSpPr>
        <p:spPr>
          <a:xfrm>
            <a:off x="704528" y="1268760"/>
            <a:ext cx="8496944" cy="936104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We follow </a:t>
            </a:r>
            <a:r>
              <a:rPr lang="en-US" sz="2400" dirty="0"/>
              <a:t>a B2B2C strategy </a:t>
            </a:r>
            <a:r>
              <a:rPr lang="en-US" sz="2400" dirty="0" smtClean="0"/>
              <a:t>using a “meta franchise” network of gyms to build a comprehensive fitness </a:t>
            </a:r>
            <a:r>
              <a:rPr lang="en-US" sz="2400" dirty="0"/>
              <a:t>platform online</a:t>
            </a:r>
            <a:endParaRPr lang="de-DE" sz="2400" dirty="0"/>
          </a:p>
        </p:txBody>
      </p:sp>
      <p:sp>
        <p:nvSpPr>
          <p:cNvPr id="8" name="Rectangle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6753201" y="2636912"/>
            <a:ext cx="2483056" cy="3378002"/>
          </a:xfrm>
          <a:prstGeom prst="rect">
            <a:avLst/>
          </a:prstGeom>
          <a:solidFill>
            <a:schemeClr val="bg1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ea typeface="MS PGothic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48544" y="2636912"/>
            <a:ext cx="2482180" cy="3378002"/>
          </a:xfrm>
          <a:prstGeom prst="rect">
            <a:avLst/>
          </a:prstGeom>
          <a:solidFill>
            <a:schemeClr val="bg1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ea typeface="MS PGothic" charset="0"/>
              </a:rPr>
              <a:t>Built “Meta Franchise” </a:t>
            </a:r>
            <a:r>
              <a:rPr lang="en-US" sz="1600" dirty="0">
                <a:solidFill>
                  <a:prstClr val="black"/>
                </a:solidFill>
                <a:ea typeface="MS PGothic" charset="0"/>
              </a:rPr>
              <a:t>Network of Gyms</a:t>
            </a:r>
          </a:p>
        </p:txBody>
      </p:sp>
      <p:sp>
        <p:nvSpPr>
          <p:cNvPr id="16" name="TextBox 15"/>
          <p:cNvSpPr txBox="1"/>
          <p:nvPr>
            <p:custDataLst>
              <p:tags r:id="rId6"/>
            </p:custDataLst>
          </p:nvPr>
        </p:nvSpPr>
        <p:spPr>
          <a:xfrm>
            <a:off x="6753201" y="2668872"/>
            <a:ext cx="2483056" cy="340735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olidFill>
                  <a:prstClr val="black"/>
                </a:solidFill>
                <a:ea typeface="MS PGothic" charset="0"/>
              </a:rPr>
              <a:t>Built Fitness Platform</a:t>
            </a:r>
            <a:endParaRPr lang="en-US" sz="1600" dirty="0">
              <a:solidFill>
                <a:prstClr val="black"/>
              </a:solidFill>
              <a:ea typeface="MS PGothic" charset="0"/>
            </a:endParaRPr>
          </a:p>
        </p:txBody>
      </p:sp>
      <p:sp>
        <p:nvSpPr>
          <p:cNvPr id="19" name="Isosceles Triangle 18"/>
          <p:cNvSpPr/>
          <p:nvPr/>
        </p:nvSpPr>
        <p:spPr>
          <a:xfrm rot="5400000">
            <a:off x="3465662" y="4234217"/>
            <a:ext cx="2736304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  <p:custDataLst>
              <p:tags r:id="rId7"/>
            </p:custDataLst>
          </p:nvPr>
        </p:nvSpPr>
        <p:spPr/>
        <p:txBody>
          <a:bodyPr/>
          <a:lstStyle/>
          <a:p>
            <a:pPr>
              <a:defRPr/>
            </a:pPr>
            <a:fld id="{A692EF72-1656-4D4E-BE57-0AB8EB440E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402" name="Picture 2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090" y="3606876"/>
            <a:ext cx="1898107" cy="1728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Isosceles Triangle 16"/>
          <p:cNvSpPr/>
          <p:nvPr>
            <p:custDataLst>
              <p:tags r:id="rId9"/>
            </p:custDataLst>
          </p:nvPr>
        </p:nvSpPr>
        <p:spPr>
          <a:xfrm rot="16200000">
            <a:off x="2864768" y="4254962"/>
            <a:ext cx="2736304" cy="432048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tangle 17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808748" y="2648891"/>
            <a:ext cx="2482180" cy="3378002"/>
          </a:xfrm>
          <a:prstGeom prst="rect">
            <a:avLst/>
          </a:prstGeom>
          <a:solidFill>
            <a:schemeClr val="bg1"/>
          </a:solidFill>
          <a:ln w="9525">
            <a:solidFill>
              <a:srgbClr val="F2F2F2"/>
            </a:solidFill>
            <a:miter lim="800000"/>
            <a:headEnd/>
            <a:tailEnd/>
          </a:ln>
          <a:effectLst>
            <a:outerShdw blurRad="50800" dist="38100" dir="5400000" algn="t" rotWithShape="0">
              <a:srgbClr val="808080">
                <a:alpha val="39998"/>
              </a:srgbClr>
            </a:outerShdw>
          </a:effectLst>
        </p:spPr>
        <p:txBody>
          <a:bodyPr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dirty="0" smtClean="0">
                <a:solidFill>
                  <a:prstClr val="black"/>
                </a:solidFill>
                <a:ea typeface="MS PGothic" charset="0"/>
              </a:rPr>
              <a:t>Establish End </a:t>
            </a:r>
            <a:r>
              <a:rPr lang="en-US" sz="1600" dirty="0">
                <a:solidFill>
                  <a:prstClr val="black"/>
                </a:solidFill>
                <a:ea typeface="MS PGothic" charset="0"/>
              </a:rPr>
              <a:t>C</a:t>
            </a:r>
            <a:r>
              <a:rPr lang="en-US" sz="1600" dirty="0" smtClean="0">
                <a:solidFill>
                  <a:prstClr val="black"/>
                </a:solidFill>
                <a:ea typeface="MS PGothic" charset="0"/>
              </a:rPr>
              <a:t>ustomer </a:t>
            </a:r>
            <a:r>
              <a:rPr lang="en-US" sz="1600" dirty="0">
                <a:solidFill>
                  <a:prstClr val="black"/>
                </a:solidFill>
                <a:ea typeface="MS PGothic" charset="0"/>
              </a:rPr>
              <a:t>C</a:t>
            </a:r>
            <a:r>
              <a:rPr lang="en-US" sz="1600" dirty="0" smtClean="0">
                <a:solidFill>
                  <a:prstClr val="black"/>
                </a:solidFill>
                <a:ea typeface="MS PGothic" charset="0"/>
              </a:rPr>
              <a:t>ontact</a:t>
            </a:r>
            <a:endParaRPr lang="en-US" sz="1600" dirty="0">
              <a:solidFill>
                <a:prstClr val="black"/>
              </a:solidFill>
              <a:ea typeface="MS PGothic" charset="0"/>
            </a:endParaRPr>
          </a:p>
        </p:txBody>
      </p:sp>
      <p:pic>
        <p:nvPicPr>
          <p:cNvPr id="22" name="Picture 2" descr="Z:\Vorlagen\Marketingmaterial\Logo\eGym.png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1492" y="4293096"/>
            <a:ext cx="1073292" cy="265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Elbow Connector 11"/>
          <p:cNvCxnSpPr>
            <a:stCxn id="22" idx="2"/>
            <a:endCxn id="31" idx="1"/>
          </p:cNvCxnSpPr>
          <p:nvPr/>
        </p:nvCxnSpPr>
        <p:spPr>
          <a:xfrm rot="16200000" flipH="1">
            <a:off x="4352321" y="4664786"/>
            <a:ext cx="576436" cy="364802"/>
          </a:xfrm>
          <a:prstGeom prst="bentConnector2">
            <a:avLst/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22" idx="0"/>
            <a:endCxn id="7" idx="1"/>
          </p:cNvCxnSpPr>
          <p:nvPr/>
        </p:nvCxnSpPr>
        <p:spPr>
          <a:xfrm rot="5400000" flipH="1" flipV="1">
            <a:off x="4334636" y="3818748"/>
            <a:ext cx="597850" cy="350846"/>
          </a:xfrm>
          <a:prstGeom prst="bentConnector2">
            <a:avLst/>
          </a:prstGeom>
          <a:ln w="19050">
            <a:solidFill>
              <a:schemeClr val="accent2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7" idx="2"/>
            <a:endCxn id="31" idx="0"/>
          </p:cNvCxnSpPr>
          <p:nvPr/>
        </p:nvCxnSpPr>
        <p:spPr>
          <a:xfrm>
            <a:off x="5313040" y="3933057"/>
            <a:ext cx="13956" cy="964537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00" name="Rectangle 102399"/>
          <p:cNvSpPr/>
          <p:nvPr/>
        </p:nvSpPr>
        <p:spPr>
          <a:xfrm>
            <a:off x="932591" y="3770641"/>
            <a:ext cx="779394" cy="470196"/>
          </a:xfrm>
          <a:prstGeom prst="rect">
            <a:avLst/>
          </a:prstGeom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Customer Acquisition</a:t>
            </a:r>
            <a:endParaRPr lang="de-DE" sz="900" dirty="0"/>
          </a:p>
        </p:txBody>
      </p:sp>
      <p:sp>
        <p:nvSpPr>
          <p:cNvPr id="34" name="Rectangle 33"/>
          <p:cNvSpPr/>
          <p:nvPr/>
        </p:nvSpPr>
        <p:spPr>
          <a:xfrm>
            <a:off x="1711985" y="3770641"/>
            <a:ext cx="721772" cy="470196"/>
          </a:xfrm>
          <a:prstGeom prst="rect">
            <a:avLst/>
          </a:prstGeom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Customer Care</a:t>
            </a:r>
            <a:endParaRPr lang="de-DE" sz="900" dirty="0"/>
          </a:p>
        </p:txBody>
      </p:sp>
      <p:sp>
        <p:nvSpPr>
          <p:cNvPr id="35" name="Rectangle 34"/>
          <p:cNvSpPr/>
          <p:nvPr/>
        </p:nvSpPr>
        <p:spPr>
          <a:xfrm>
            <a:off x="2474908" y="3770641"/>
            <a:ext cx="721772" cy="470196"/>
          </a:xfrm>
          <a:prstGeom prst="rect">
            <a:avLst/>
          </a:prstGeom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900" dirty="0" smtClean="0"/>
              <a:t>Upselling</a:t>
            </a:r>
            <a:endParaRPr lang="de-DE" sz="900" dirty="0"/>
          </a:p>
        </p:txBody>
      </p:sp>
      <p:sp>
        <p:nvSpPr>
          <p:cNvPr id="36" name="Chevron 35"/>
          <p:cNvSpPr/>
          <p:nvPr>
            <p:custDataLst>
              <p:tags r:id="rId11"/>
            </p:custDataLst>
          </p:nvPr>
        </p:nvSpPr>
        <p:spPr>
          <a:xfrm>
            <a:off x="934326" y="4298355"/>
            <a:ext cx="784652" cy="570805"/>
          </a:xfrm>
          <a:prstGeom prst="chevron">
            <a:avLst>
              <a:gd name="adj" fmla="val 1241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37" name="Chevron 36"/>
          <p:cNvSpPr/>
          <p:nvPr>
            <p:custDataLst>
              <p:tags r:id="rId12"/>
            </p:custDataLst>
          </p:nvPr>
        </p:nvSpPr>
        <p:spPr>
          <a:xfrm>
            <a:off x="1713720" y="4289265"/>
            <a:ext cx="784652" cy="570805"/>
          </a:xfrm>
          <a:prstGeom prst="chevron">
            <a:avLst>
              <a:gd name="adj" fmla="val 1241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38" name="Chevron 37"/>
          <p:cNvSpPr/>
          <p:nvPr>
            <p:custDataLst>
              <p:tags r:id="rId13"/>
            </p:custDataLst>
          </p:nvPr>
        </p:nvSpPr>
        <p:spPr>
          <a:xfrm>
            <a:off x="2493114" y="4289700"/>
            <a:ext cx="784652" cy="570805"/>
          </a:xfrm>
          <a:prstGeom prst="chevron">
            <a:avLst>
              <a:gd name="adj" fmla="val 12414"/>
            </a:avLst>
          </a:prstGeom>
          <a:solidFill>
            <a:schemeClr val="accent4">
              <a:lumMod val="40000"/>
              <a:lumOff val="60000"/>
            </a:schemeClr>
          </a:solidFill>
          <a:ln>
            <a:noFill/>
            <a:tailEnd type="none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5326996" y="4221088"/>
            <a:ext cx="885373" cy="371513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r>
              <a:rPr lang="de-DE" sz="900" dirty="0" smtClean="0">
                <a:latin typeface="Arial" pitchFamily="34" charset="0"/>
                <a:cs typeface="Arial" pitchFamily="34" charset="0"/>
              </a:rPr>
              <a:t>Conventional relationship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927934" y="3356992"/>
            <a:ext cx="809042" cy="371513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de-DE" sz="900" dirty="0" smtClean="0">
                <a:latin typeface="Arial" pitchFamily="34" charset="0"/>
                <a:cs typeface="Arial" pitchFamily="34" charset="0"/>
              </a:rPr>
              <a:t>New relationship</a:t>
            </a:r>
          </a:p>
        </p:txBody>
      </p:sp>
      <p:sp>
        <p:nvSpPr>
          <p:cNvPr id="102406" name="Isosceles Triangle 102405"/>
          <p:cNvSpPr/>
          <p:nvPr/>
        </p:nvSpPr>
        <p:spPr>
          <a:xfrm rot="5400000">
            <a:off x="2646409" y="4256659"/>
            <a:ext cx="1800200" cy="28803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50" name="Isosceles Triangle 49"/>
          <p:cNvSpPr/>
          <p:nvPr/>
        </p:nvSpPr>
        <p:spPr>
          <a:xfrm rot="5400000">
            <a:off x="5599866" y="4213518"/>
            <a:ext cx="1800200" cy="288032"/>
          </a:xfrm>
          <a:prstGeom prst="triangle">
            <a:avLst/>
          </a:prstGeom>
          <a:solidFill>
            <a:schemeClr val="bg1">
              <a:lumMod val="75000"/>
            </a:schemeClr>
          </a:solidFill>
          <a:ln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200" dirty="0"/>
          </a:p>
        </p:txBody>
      </p:sp>
      <p:sp>
        <p:nvSpPr>
          <p:cNvPr id="7" name="Rectangle 6"/>
          <p:cNvSpPr/>
          <p:nvPr/>
        </p:nvSpPr>
        <p:spPr>
          <a:xfrm>
            <a:off x="4808984" y="3457435"/>
            <a:ext cx="1008112" cy="475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End Customer</a:t>
            </a:r>
            <a:endParaRPr lang="de-DE" sz="1000" dirty="0"/>
          </a:p>
        </p:txBody>
      </p:sp>
      <p:sp>
        <p:nvSpPr>
          <p:cNvPr id="31" name="Rectangle 30"/>
          <p:cNvSpPr/>
          <p:nvPr/>
        </p:nvSpPr>
        <p:spPr>
          <a:xfrm>
            <a:off x="4822940" y="4897594"/>
            <a:ext cx="1008112" cy="4756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de-DE" sz="1000" dirty="0" smtClean="0"/>
              <a:t>Gyms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1881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Object 17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407947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72" name="think-cell Slide" r:id="rId39" imgW="38100" imgH="38100" progId="TCLayout.ActiveDocument.1">
                  <p:embed/>
                </p:oleObj>
              </mc:Choice>
              <mc:Fallback>
                <p:oleObj name="think-cell Slide" r:id="rId39" imgW="38100" imgH="38100" progId="TCLayout.Active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65111" y="4834682"/>
            <a:ext cx="1451573" cy="845720"/>
            <a:chOff x="365111" y="4834682"/>
            <a:chExt cx="1451573" cy="845720"/>
          </a:xfrm>
        </p:grpSpPr>
        <p:pic>
          <p:nvPicPr>
            <p:cNvPr id="38" name="Picture 26" descr="http://www.zerogravity-fitness.de/images/pages/trainingmethods/adaptiv.png"/>
            <p:cNvPicPr>
              <a:picLocks noChangeAspect="1" noChangeArrowheads="1"/>
            </p:cNvPicPr>
            <p:nvPr>
              <p:custDataLst>
                <p:tags r:id="rId34"/>
              </p:custDataLst>
            </p:nvPr>
          </p:nvPicPr>
          <p:blipFill>
            <a:blip r:embed="rId4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6866"/>
            <a:stretch>
              <a:fillRect/>
            </a:stretch>
          </p:blipFill>
          <p:spPr bwMode="auto">
            <a:xfrm>
              <a:off x="606411" y="4834682"/>
              <a:ext cx="1109935" cy="640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6" name="Straight Arrow Connector 5"/>
            <p:cNvCxnSpPr/>
            <p:nvPr>
              <p:custDataLst>
                <p:tags r:id="rId35"/>
              </p:custDataLst>
            </p:nvPr>
          </p:nvCxnSpPr>
          <p:spPr>
            <a:xfrm>
              <a:off x="574660" y="5468839"/>
              <a:ext cx="1242024" cy="0"/>
            </a:xfrm>
            <a:prstGeom prst="straightConnector1">
              <a:avLst/>
            </a:prstGeom>
            <a:ln>
              <a:solidFill>
                <a:schemeClr val="bg1">
                  <a:lumMod val="65000"/>
                </a:schemeClr>
              </a:solidFill>
              <a:tailEnd type="triangl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>
              <p:custDataLst>
                <p:tags r:id="rId36"/>
              </p:custDataLst>
            </p:nvPr>
          </p:nvSpPr>
          <p:spPr>
            <a:xfrm>
              <a:off x="686315" y="5462914"/>
              <a:ext cx="800100" cy="217488"/>
            </a:xfrm>
            <a:prstGeom prst="rect">
              <a:avLst/>
            </a:prstGeom>
            <a:noFill/>
          </p:spPr>
          <p:txBody>
            <a:bodyPr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dirty="0">
                  <a:solidFill>
                    <a:prstClr val="white">
                      <a:lumMod val="50000"/>
                    </a:prstClr>
                  </a:solidFill>
                  <a:ea typeface="MS PGothic" pitchFamily="34" charset="-128"/>
                  <a:cs typeface="Arial" pitchFamily="34" charset="0"/>
                </a:rPr>
                <a:t>Repetitions</a:t>
              </a:r>
            </a:p>
          </p:txBody>
        </p:sp>
        <p:sp>
          <p:nvSpPr>
            <p:cNvPr id="33" name="TextBox 32"/>
            <p:cNvSpPr txBox="1"/>
            <p:nvPr>
              <p:custDataLst>
                <p:tags r:id="rId37"/>
              </p:custDataLst>
            </p:nvPr>
          </p:nvSpPr>
          <p:spPr>
            <a:xfrm rot="16200000">
              <a:off x="199217" y="5085698"/>
              <a:ext cx="549275" cy="217488"/>
            </a:xfrm>
            <a:prstGeom prst="rect">
              <a:avLst/>
            </a:prstGeom>
            <a:noFill/>
          </p:spPr>
          <p:txBody>
            <a:bodyPr lIns="90000" tIns="46800" rIns="90000" bIns="46800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sz="800" dirty="0">
                  <a:solidFill>
                    <a:prstClr val="white">
                      <a:lumMod val="50000"/>
                    </a:prstClr>
                  </a:solidFill>
                  <a:ea typeface="MS PGothic" pitchFamily="34" charset="-128"/>
                  <a:cs typeface="Arial" pitchFamily="34" charset="0"/>
                </a:rPr>
                <a:t>Weight</a:t>
              </a:r>
            </a:p>
          </p:txBody>
        </p:sp>
      </p:grpSp>
      <p:cxnSp>
        <p:nvCxnSpPr>
          <p:cNvPr id="31" name="Straight Arrow Connector 30"/>
          <p:cNvCxnSpPr/>
          <p:nvPr>
            <p:custDataLst>
              <p:tags r:id="rId3"/>
            </p:custDataLst>
          </p:nvPr>
        </p:nvCxnSpPr>
        <p:spPr>
          <a:xfrm flipV="1">
            <a:off x="573074" y="4795818"/>
            <a:ext cx="0" cy="676275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triangl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58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ea typeface="MS PGothic" charset="0"/>
              </a:rPr>
              <a:t>With smart gym equipment and a CRM system we can significantly improve customer care for gyms</a:t>
            </a:r>
            <a:endParaRPr lang="en-US" dirty="0">
              <a:latin typeface="Arial" charset="0"/>
              <a:ea typeface="MS PGothic" charset="0"/>
            </a:endParaRPr>
          </a:p>
        </p:txBody>
      </p:sp>
      <p:sp>
        <p:nvSpPr>
          <p:cNvPr id="19459" name="Date Placeholder 4"/>
          <p:cNvSpPr>
            <a:spLocks noGrp="1"/>
          </p:cNvSpPr>
          <p:nvPr>
            <p:ph type="dt" sz="quarter" idx="11"/>
            <p:custDataLst>
              <p:tags r:id="rId5"/>
            </p:custDataLst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de-DE" sz="700" smtClean="0">
                <a:solidFill>
                  <a:prstClr val="black"/>
                </a:solidFill>
              </a:rPr>
              <a:t>05/01/14</a:t>
            </a:r>
            <a:endParaRPr lang="de-DE" sz="700">
              <a:solidFill>
                <a:prstClr val="black"/>
              </a:solidFill>
            </a:endParaRPr>
          </a:p>
        </p:txBody>
      </p:sp>
      <p:sp>
        <p:nvSpPr>
          <p:cNvPr id="19468" name="TextBox 3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369103" y="2388434"/>
            <a:ext cx="1561810" cy="60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</a:rPr>
              <a:t>1. Objective based,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 dirty="0">
                <a:solidFill>
                  <a:prstClr val="black"/>
                </a:solidFill>
              </a:rPr>
              <a:t>g</a:t>
            </a:r>
            <a:r>
              <a:rPr lang="en-US" sz="1100" b="1" dirty="0" smtClean="0">
                <a:solidFill>
                  <a:prstClr val="black"/>
                </a:solidFill>
              </a:rPr>
              <a:t>uided, interactive training 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19479" name="TextBox 37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3230525" y="4122799"/>
            <a:ext cx="1809750" cy="60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</a:rPr>
              <a:t>4. Online progress tracking and social comparison</a:t>
            </a:r>
            <a:endParaRPr lang="en-US" sz="1100" dirty="0">
              <a:solidFill>
                <a:prstClr val="black"/>
              </a:solidFill>
            </a:endParaRPr>
          </a:p>
        </p:txBody>
      </p:sp>
      <p:pic>
        <p:nvPicPr>
          <p:cNvPr id="39" name="Picture 28" descr="http://www.zerogravity-fitness.de/images/template/eGym_Cloud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91" t="-836" r="72256" b="76213"/>
          <a:stretch>
            <a:fillRect/>
          </a:stretch>
        </p:blipFill>
        <p:spPr bwMode="auto">
          <a:xfrm>
            <a:off x="4075451" y="4732175"/>
            <a:ext cx="613799" cy="808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30" descr="http://technopsisblog.com/wp-content/uploads/2011/09/wifi-logo2.jp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913" y="4921751"/>
            <a:ext cx="347674" cy="4293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  <p:custDataLst>
              <p:tags r:id="rId10"/>
            </p:custDataLst>
          </p:nvPr>
        </p:nvSpPr>
        <p:spPr/>
        <p:txBody>
          <a:bodyPr/>
          <a:lstStyle/>
          <a:p>
            <a:pPr>
              <a:defRPr/>
            </a:pPr>
            <a:fld id="{A692EF72-1656-4D4E-BE57-0AB8EB440E6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>
            <p:custDataLst>
              <p:tags r:id="rId11"/>
            </p:custDataLst>
          </p:nvPr>
        </p:nvSpPr>
        <p:spPr>
          <a:xfrm>
            <a:off x="4276915" y="3002362"/>
            <a:ext cx="238572" cy="238572"/>
          </a:xfrm>
          <a:prstGeom prst="ellips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1</a:t>
            </a:r>
            <a:endParaRPr lang="en-US" dirty="0"/>
          </a:p>
        </p:txBody>
      </p:sp>
      <p:sp>
        <p:nvSpPr>
          <p:cNvPr id="5" name="Circular Arrow 4"/>
          <p:cNvSpPr/>
          <p:nvPr>
            <p:custDataLst>
              <p:tags r:id="rId12"/>
            </p:custDataLst>
          </p:nvPr>
        </p:nvSpPr>
        <p:spPr>
          <a:xfrm rot="15415520">
            <a:off x="3760298" y="3103395"/>
            <a:ext cx="566785" cy="623615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176633"/>
              <a:gd name="adj5" fmla="val 12500"/>
            </a:avLst>
          </a:prstGeom>
          <a:solidFill>
            <a:srgbClr val="DAF0A8"/>
          </a:solidFill>
          <a:ln>
            <a:solidFill>
              <a:schemeClr val="bg1">
                <a:lumMod val="8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3" name="TextBox 34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3152800" y="2388434"/>
            <a:ext cx="1965201" cy="433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</a:rPr>
              <a:t>3. Optimized equipment training sequence</a:t>
            </a:r>
            <a:endParaRPr lang="en-US" sz="1100" b="1" dirty="0">
              <a:solidFill>
                <a:prstClr val="black"/>
              </a:solidFill>
            </a:endParaRPr>
          </a:p>
        </p:txBody>
      </p:sp>
      <p:sp>
        <p:nvSpPr>
          <p:cNvPr id="34" name="Oval 33"/>
          <p:cNvSpPr/>
          <p:nvPr>
            <p:custDataLst>
              <p:tags r:id="rId14"/>
            </p:custDataLst>
          </p:nvPr>
        </p:nvSpPr>
        <p:spPr>
          <a:xfrm>
            <a:off x="4375373" y="3349088"/>
            <a:ext cx="238572" cy="238572"/>
          </a:xfrm>
          <a:prstGeom prst="ellips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2</a:t>
            </a:r>
            <a:endParaRPr lang="en-US" dirty="0"/>
          </a:p>
        </p:txBody>
      </p:sp>
      <p:sp>
        <p:nvSpPr>
          <p:cNvPr id="35" name="Oval 34"/>
          <p:cNvSpPr/>
          <p:nvPr>
            <p:custDataLst>
              <p:tags r:id="rId15"/>
            </p:custDataLst>
          </p:nvPr>
        </p:nvSpPr>
        <p:spPr>
          <a:xfrm>
            <a:off x="4104867" y="3671936"/>
            <a:ext cx="238572" cy="238572"/>
          </a:xfrm>
          <a:prstGeom prst="ellips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3</a:t>
            </a:r>
            <a:endParaRPr lang="en-US" dirty="0"/>
          </a:p>
        </p:txBody>
      </p:sp>
      <p:pic>
        <p:nvPicPr>
          <p:cNvPr id="36" name="Picture 3" descr="Z:\Vorlagen\Marketingmaterial\Geraete\M6_Ruderzug.jp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684" y="3304535"/>
            <a:ext cx="1614598" cy="1339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>
            <a:endCxn id="37" idx="3"/>
          </p:cNvCxnSpPr>
          <p:nvPr>
            <p:custDataLst>
              <p:tags r:id="rId17"/>
            </p:custDataLst>
          </p:nvPr>
        </p:nvCxnSpPr>
        <p:spPr>
          <a:xfrm flipH="1" flipV="1">
            <a:off x="1538466" y="3388160"/>
            <a:ext cx="1077469" cy="54085"/>
          </a:xfrm>
          <a:prstGeom prst="lin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" name="Picture 4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2" t="3494" r="7423" b="6744"/>
          <a:stretch>
            <a:fillRect/>
          </a:stretch>
        </p:blipFill>
        <p:spPr bwMode="auto">
          <a:xfrm>
            <a:off x="776536" y="3024585"/>
            <a:ext cx="761930" cy="72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18" descr="Z:\Vorlagen\Marketingmaterial\Bilder_Till\iPad_1.jp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 rotWithShape="1">
          <a:blip r:embed="rId4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59"/>
          <a:stretch/>
        </p:blipFill>
        <p:spPr bwMode="auto">
          <a:xfrm>
            <a:off x="5739293" y="2305723"/>
            <a:ext cx="1950011" cy="2651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>
            <p:custDataLst>
              <p:tags r:id="rId20"/>
            </p:custDataLst>
          </p:nvPr>
        </p:nvSpPr>
        <p:spPr>
          <a:xfrm>
            <a:off x="7663796" y="2305723"/>
            <a:ext cx="2067546" cy="1002455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Training plan generation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Activity data tracking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Contract information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Live alerts</a:t>
            </a:r>
          </a:p>
        </p:txBody>
      </p:sp>
      <p:pic>
        <p:nvPicPr>
          <p:cNvPr id="57" name="Picture 29" descr="iPhone App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312" y="4462033"/>
            <a:ext cx="703358" cy="1246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Oval 59"/>
          <p:cNvSpPr/>
          <p:nvPr>
            <p:custDataLst>
              <p:tags r:id="rId22"/>
            </p:custDataLst>
          </p:nvPr>
        </p:nvSpPr>
        <p:spPr>
          <a:xfrm>
            <a:off x="3702769" y="3676349"/>
            <a:ext cx="238572" cy="238572"/>
          </a:xfrm>
          <a:prstGeom prst="ellips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4</a:t>
            </a:r>
            <a:endParaRPr lang="en-US" dirty="0"/>
          </a:p>
        </p:txBody>
      </p:sp>
      <p:sp>
        <p:nvSpPr>
          <p:cNvPr id="61" name="Oval 60"/>
          <p:cNvSpPr/>
          <p:nvPr>
            <p:custDataLst>
              <p:tags r:id="rId23"/>
            </p:custDataLst>
          </p:nvPr>
        </p:nvSpPr>
        <p:spPr>
          <a:xfrm>
            <a:off x="3486745" y="3356992"/>
            <a:ext cx="238572" cy="238572"/>
          </a:xfrm>
          <a:prstGeom prst="ellips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5</a:t>
            </a:r>
            <a:endParaRPr lang="en-US" dirty="0"/>
          </a:p>
        </p:txBody>
      </p:sp>
      <p:sp>
        <p:nvSpPr>
          <p:cNvPr id="28" name="TextBox 27"/>
          <p:cNvSpPr txBox="1"/>
          <p:nvPr>
            <p:custDataLst>
              <p:tags r:id="rId24"/>
            </p:custDataLst>
          </p:nvPr>
        </p:nvSpPr>
        <p:spPr>
          <a:xfrm>
            <a:off x="1280592" y="1628800"/>
            <a:ext cx="3190924" cy="340735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Smart Gym Equipment</a:t>
            </a:r>
          </a:p>
        </p:txBody>
      </p:sp>
      <p:sp>
        <p:nvSpPr>
          <p:cNvPr id="64" name="TextBox 63"/>
          <p:cNvSpPr txBox="1"/>
          <p:nvPr>
            <p:custDataLst>
              <p:tags r:id="rId25"/>
            </p:custDataLst>
          </p:nvPr>
        </p:nvSpPr>
        <p:spPr>
          <a:xfrm>
            <a:off x="5950773" y="1617327"/>
            <a:ext cx="2746796" cy="340735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en-US" sz="1600" dirty="0" smtClean="0">
                <a:latin typeface="Arial" pitchFamily="34" charset="0"/>
                <a:cs typeface="Arial" pitchFamily="34" charset="0"/>
              </a:rPr>
              <a:t>CRM Systems for Gyms</a:t>
            </a:r>
          </a:p>
        </p:txBody>
      </p:sp>
      <p:sp>
        <p:nvSpPr>
          <p:cNvPr id="19470" name="TextBox 38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227336" y="4122799"/>
            <a:ext cx="1845344" cy="602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100" b="1" dirty="0" smtClean="0">
                <a:solidFill>
                  <a:prstClr val="black"/>
                </a:solidFill>
              </a:rPr>
              <a:t>2. Highly effective training due to automatic </a:t>
            </a:r>
            <a:r>
              <a:rPr lang="en-US" sz="1100" b="1" dirty="0">
                <a:solidFill>
                  <a:prstClr val="black"/>
                </a:solidFill>
              </a:rPr>
              <a:t>weight </a:t>
            </a:r>
            <a:r>
              <a:rPr lang="en-US" sz="1100" b="1" dirty="0" smtClean="0">
                <a:solidFill>
                  <a:prstClr val="black"/>
                </a:solidFill>
              </a:rPr>
              <a:t>adjustment</a:t>
            </a:r>
            <a:endParaRPr lang="en-US" sz="1100" b="1" dirty="0">
              <a:solidFill>
                <a:prstClr val="black"/>
              </a:solidFill>
            </a:endParaRPr>
          </a:p>
        </p:txBody>
      </p:sp>
      <p:cxnSp>
        <p:nvCxnSpPr>
          <p:cNvPr id="46" name="Straight Connector 45"/>
          <p:cNvCxnSpPr/>
          <p:nvPr>
            <p:custDataLst>
              <p:tags r:id="rId27"/>
            </p:custDataLst>
          </p:nvPr>
        </p:nvCxnSpPr>
        <p:spPr>
          <a:xfrm flipH="1">
            <a:off x="1817218" y="4029794"/>
            <a:ext cx="806765" cy="1055390"/>
          </a:xfrm>
          <a:prstGeom prst="lin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>
            <p:custDataLst>
              <p:tags r:id="rId28"/>
            </p:custDataLst>
          </p:nvPr>
        </p:nvCxnSpPr>
        <p:spPr>
          <a:xfrm>
            <a:off x="2776384" y="4149080"/>
            <a:ext cx="607294" cy="703293"/>
          </a:xfrm>
          <a:prstGeom prst="line">
            <a:avLst/>
          </a:prstGeom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Curved Left Arrow 70"/>
          <p:cNvSpPr/>
          <p:nvPr>
            <p:custDataLst>
              <p:tags r:id="rId29"/>
            </p:custDataLst>
          </p:nvPr>
        </p:nvSpPr>
        <p:spPr>
          <a:xfrm flipV="1">
            <a:off x="7484781" y="4490920"/>
            <a:ext cx="452165" cy="648352"/>
          </a:xfrm>
          <a:prstGeom prst="curvedLef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800" dirty="0"/>
          </a:p>
        </p:txBody>
      </p:sp>
      <p:sp>
        <p:nvSpPr>
          <p:cNvPr id="72" name="Curved Right Arrow 71"/>
          <p:cNvSpPr/>
          <p:nvPr>
            <p:custDataLst>
              <p:tags r:id="rId30"/>
            </p:custDataLst>
          </p:nvPr>
        </p:nvSpPr>
        <p:spPr>
          <a:xfrm>
            <a:off x="6969224" y="4532196"/>
            <a:ext cx="369508" cy="640354"/>
          </a:xfrm>
          <a:prstGeom prst="curvedRightArrow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sz="2800" dirty="0"/>
          </a:p>
        </p:txBody>
      </p:sp>
      <p:sp>
        <p:nvSpPr>
          <p:cNvPr id="50" name="TextBox 49"/>
          <p:cNvSpPr txBox="1"/>
          <p:nvPr>
            <p:custDataLst>
              <p:tags r:id="rId31"/>
            </p:custDataLst>
          </p:nvPr>
        </p:nvSpPr>
        <p:spPr>
          <a:xfrm>
            <a:off x="8409384" y="4576332"/>
            <a:ext cx="1424608" cy="771623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 smtClean="0">
                <a:latin typeface="Arial" pitchFamily="34" charset="0"/>
                <a:cs typeface="Arial" pitchFamily="34" charset="0"/>
              </a:rPr>
              <a:t>Training plan access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100" dirty="0">
                <a:latin typeface="Arial" pitchFamily="34" charset="0"/>
                <a:cs typeface="Arial" pitchFamily="34" charset="0"/>
              </a:rPr>
              <a:t>A</a:t>
            </a:r>
            <a:r>
              <a:rPr lang="en-US" sz="1100" dirty="0" smtClean="0">
                <a:latin typeface="Arial" pitchFamily="34" charset="0"/>
                <a:cs typeface="Arial" pitchFamily="34" charset="0"/>
              </a:rPr>
              <a:t>ctivity tracking free weights etc.</a:t>
            </a:r>
          </a:p>
        </p:txBody>
      </p:sp>
      <p:sp>
        <p:nvSpPr>
          <p:cNvPr id="76" name="TextBox 75"/>
          <p:cNvSpPr txBox="1"/>
          <p:nvPr>
            <p:custDataLst>
              <p:tags r:id="rId32"/>
            </p:custDataLst>
          </p:nvPr>
        </p:nvSpPr>
        <p:spPr>
          <a:xfrm>
            <a:off x="5717237" y="2041932"/>
            <a:ext cx="1937808" cy="263791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Gym Trainer Tablet App</a:t>
            </a:r>
          </a:p>
        </p:txBody>
      </p:sp>
      <p:sp>
        <p:nvSpPr>
          <p:cNvPr id="77" name="TextBox 76"/>
          <p:cNvSpPr txBox="1"/>
          <p:nvPr>
            <p:custDataLst>
              <p:tags r:id="rId33"/>
            </p:custDataLst>
          </p:nvPr>
        </p:nvSpPr>
        <p:spPr>
          <a:xfrm>
            <a:off x="7632598" y="4122799"/>
            <a:ext cx="1712890" cy="263791"/>
          </a:xfrm>
          <a:prstGeom prst="rect">
            <a:avLst/>
          </a:prstGeom>
          <a:noFill/>
        </p:spPr>
        <p:txBody>
          <a:bodyPr wrap="square" lIns="90000" tIns="46800" rIns="90000" bIns="46800" rtlCol="0">
            <a:spAutoFit/>
          </a:bodyPr>
          <a:lstStyle/>
          <a:p>
            <a:pPr algn="ctr"/>
            <a:r>
              <a:rPr lang="en-US" sz="1100" b="1" dirty="0" smtClean="0">
                <a:latin typeface="Arial" pitchFamily="34" charset="0"/>
                <a:cs typeface="Arial" pitchFamily="34" charset="0"/>
              </a:rPr>
              <a:t>Mobile End-User App</a:t>
            </a:r>
          </a:p>
        </p:txBody>
      </p:sp>
    </p:spTree>
    <p:extLst>
      <p:ext uri="{BB962C8B-B14F-4D97-AF65-F5344CB8AC3E}">
        <p14:creationId xmlns:p14="http://schemas.microsoft.com/office/powerpoint/2010/main" val="174190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282770244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4" name="think-cell Slide" r:id="rId13" imgW="448" imgH="451" progId="TCLayout.ActiveDocument.1">
                  <p:embed/>
                </p:oleObj>
              </mc:Choice>
              <mc:Fallback>
                <p:oleObj name="think-cell Slide" r:id="rId13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1600"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smtClean="0"/>
              <a:t>Company </a:t>
            </a:r>
            <a:r>
              <a:rPr lang="de-DE" dirty="0" err="1" smtClean="0"/>
              <a:t>history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04AC415-262D-044C-9B30-C168F67C26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ectangle 39">
            <a:hlinkClick r:id="" action="ppaction://noaction"/>
          </p:cNvPr>
          <p:cNvSpPr/>
          <p:nvPr>
            <p:custDataLst>
              <p:tags r:id="rId6"/>
            </p:custDataLst>
          </p:nvPr>
        </p:nvSpPr>
        <p:spPr bwMode="gray">
          <a:xfrm>
            <a:off x="2500313" y="2005013"/>
            <a:ext cx="6053087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2010: Initial start, Exist </a:t>
            </a:r>
            <a:r>
              <a:rPr lang="en-US" sz="1600" dirty="0" err="1" smtClean="0"/>
              <a:t>Gründerstipendium</a:t>
            </a:r>
            <a:r>
              <a:rPr lang="en-US" sz="1600" dirty="0"/>
              <a:t> </a:t>
            </a:r>
            <a:endParaRPr lang="en-US" sz="1600" dirty="0" smtClean="0"/>
          </a:p>
        </p:txBody>
      </p:sp>
      <p:sp>
        <p:nvSpPr>
          <p:cNvPr id="91" name="Rectangle 90">
            <a:hlinkClick r:id="" action="ppaction://noaction"/>
          </p:cNvPr>
          <p:cNvSpPr/>
          <p:nvPr>
            <p:custDataLst>
              <p:tags r:id="rId7"/>
            </p:custDataLst>
          </p:nvPr>
        </p:nvSpPr>
        <p:spPr bwMode="gray">
          <a:xfrm>
            <a:off x="2500313" y="2411413"/>
            <a:ext cx="4905375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  <a:sym typeface="Wingdings"/>
              </a:rPr>
              <a:t> </a:t>
            </a:r>
            <a:r>
              <a:rPr lang="en-US" sz="1600" dirty="0" smtClean="0">
                <a:cs typeface="Arial"/>
              </a:rPr>
              <a:t>Result: first prototype </a:t>
            </a:r>
            <a:endParaRPr lang="en-US" sz="1600" dirty="0">
              <a:cs typeface="Arial"/>
            </a:endParaRPr>
          </a:p>
        </p:txBody>
      </p:sp>
      <p:sp>
        <p:nvSpPr>
          <p:cNvPr id="47" name="Rectangle 46">
            <a:hlinkClick r:id="" action="ppaction://noaction"/>
          </p:cNvPr>
          <p:cNvSpPr/>
          <p:nvPr>
            <p:custDataLst>
              <p:tags r:id="rId8"/>
            </p:custDataLst>
          </p:nvPr>
        </p:nvSpPr>
        <p:spPr bwMode="gray">
          <a:xfrm>
            <a:off x="2500313" y="2817813"/>
            <a:ext cx="4905375" cy="407988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2550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</a:rPr>
              <a:t>2011: first institutional money (HTGF, BK)</a:t>
            </a:r>
            <a:endParaRPr lang="en-US" sz="1600" dirty="0">
              <a:cs typeface="Arial"/>
            </a:endParaRPr>
          </a:p>
        </p:txBody>
      </p:sp>
      <p:sp>
        <p:nvSpPr>
          <p:cNvPr id="48" name="Rectangle 47">
            <a:hlinkClick r:id="" action="ppaction://noaction"/>
          </p:cNvPr>
          <p:cNvSpPr/>
          <p:nvPr>
            <p:custDataLst>
              <p:tags r:id="rId9"/>
            </p:custDataLst>
          </p:nvPr>
        </p:nvSpPr>
        <p:spPr bwMode="gray">
          <a:xfrm>
            <a:off x="2500313" y="3225800"/>
            <a:ext cx="4905375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ym typeface="Wingdings"/>
              </a:rPr>
              <a:t> Result: 1 year field test</a:t>
            </a:r>
            <a:endParaRPr lang="en-US" sz="1600" dirty="0"/>
          </a:p>
        </p:txBody>
      </p:sp>
      <p:sp>
        <p:nvSpPr>
          <p:cNvPr id="23" name="Rectangle 22">
            <a:hlinkClick r:id="" action="ppaction://noaction"/>
          </p:cNvPr>
          <p:cNvSpPr/>
          <p:nvPr>
            <p:custDataLst>
              <p:tags r:id="rId10"/>
            </p:custDataLst>
          </p:nvPr>
        </p:nvSpPr>
        <p:spPr bwMode="gray">
          <a:xfrm>
            <a:off x="2500313" y="3632200"/>
            <a:ext cx="6989191" cy="407988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255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</a:rPr>
              <a:t>2012: Series A financing round (Industry professionals)</a:t>
            </a:r>
            <a:endParaRPr lang="en-US" sz="1600" dirty="0">
              <a:cs typeface="Arial"/>
            </a:endParaRPr>
          </a:p>
        </p:txBody>
      </p:sp>
      <p:sp>
        <p:nvSpPr>
          <p:cNvPr id="19" name="Rectangle 18">
            <a:hlinkClick r:id="" action="ppaction://noaction"/>
          </p:cNvPr>
          <p:cNvSpPr/>
          <p:nvPr>
            <p:custDataLst>
              <p:tags r:id="rId11"/>
            </p:custDataLst>
          </p:nvPr>
        </p:nvSpPr>
        <p:spPr bwMode="gray">
          <a:xfrm>
            <a:off x="2500313" y="4040188"/>
            <a:ext cx="4905375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  <a:sym typeface="Wingdings"/>
              </a:rPr>
              <a:t> Result: entering the market 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207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6732658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58" name="think-cell Slide" r:id="rId12" imgW="448" imgH="451" progId="TCLayout.ActiveDocument.1">
                  <p:embed/>
                </p:oleObj>
              </mc:Choice>
              <mc:Fallback>
                <p:oleObj name="think-cell Slide" r:id="rId12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1600"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err="1" smtClean="0"/>
              <a:t>Current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04AC415-262D-044C-9B30-C168F67C26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ectangle 39">
            <a:hlinkClick r:id="" action="ppaction://noaction"/>
          </p:cNvPr>
          <p:cNvSpPr/>
          <p:nvPr>
            <p:custDataLst>
              <p:tags r:id="rId6"/>
            </p:custDataLst>
          </p:nvPr>
        </p:nvSpPr>
        <p:spPr bwMode="gray">
          <a:xfrm>
            <a:off x="3584848" y="2005013"/>
            <a:ext cx="6053087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70 employees</a:t>
            </a:r>
          </a:p>
        </p:txBody>
      </p:sp>
      <p:sp>
        <p:nvSpPr>
          <p:cNvPr id="91" name="Rectangle 90">
            <a:hlinkClick r:id="" action="ppaction://noaction"/>
          </p:cNvPr>
          <p:cNvSpPr/>
          <p:nvPr>
            <p:custDataLst>
              <p:tags r:id="rId7"/>
            </p:custDataLst>
          </p:nvPr>
        </p:nvSpPr>
        <p:spPr bwMode="gray">
          <a:xfrm>
            <a:off x="3584848" y="2411413"/>
            <a:ext cx="6701159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  <a:sym typeface="Wingdings"/>
              </a:rPr>
              <a:t>Sold to 200 gyms within the first year at the market (2013) </a:t>
            </a:r>
            <a:endParaRPr lang="en-US" sz="1600" dirty="0">
              <a:cs typeface="Arial"/>
            </a:endParaRPr>
          </a:p>
        </p:txBody>
      </p:sp>
      <p:sp>
        <p:nvSpPr>
          <p:cNvPr id="47" name="Rectangle 46">
            <a:hlinkClick r:id="" action="ppaction://noaction"/>
          </p:cNvPr>
          <p:cNvSpPr/>
          <p:nvPr>
            <p:custDataLst>
              <p:tags r:id="rId8"/>
            </p:custDataLst>
          </p:nvPr>
        </p:nvSpPr>
        <p:spPr bwMode="gray">
          <a:xfrm>
            <a:off x="3584848" y="2817813"/>
            <a:ext cx="4905375" cy="407988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2550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</a:rPr>
              <a:t>Big product pipeline </a:t>
            </a:r>
            <a:endParaRPr lang="en-US" sz="1600" dirty="0">
              <a:cs typeface="Arial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07975" y="1556792"/>
            <a:ext cx="3060849" cy="3714750"/>
          </a:xfrm>
          <a:prstGeom prst="rect">
            <a:avLst/>
          </a:prstGeom>
          <a:solidFill>
            <a:schemeClr val="bg1"/>
          </a:solidFill>
          <a:ln w="9525">
            <a:solidFill>
              <a:srgbClr val="D9D9D9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0000">
                <a:alpha val="39998"/>
              </a:srgbClr>
            </a:outerShdw>
          </a:effectLst>
        </p:spPr>
        <p:txBody>
          <a:bodyPr lIns="90000" tIns="46800" rIns="90000" bIns="46800" anchor="ctr"/>
          <a:lstStyle>
            <a:lvl1pPr marL="171450" indent="-1714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fontAlgn="base" hangingPunct="1">
              <a:spcBef>
                <a:spcPts val="1200"/>
              </a:spcBef>
              <a:spcAft>
                <a:spcPct val="0"/>
              </a:spcAft>
              <a:buFont typeface="Arial" charset="0"/>
              <a:buChar char="•"/>
              <a:defRPr/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42" t="35284" r="41745" b="24202"/>
          <a:stretch>
            <a:fillRect/>
          </a:stretch>
        </p:blipFill>
        <p:spPr bwMode="auto">
          <a:xfrm>
            <a:off x="552450" y="1764754"/>
            <a:ext cx="2330450" cy="329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93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748011056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83" name="think-cell Slide" r:id="rId10" imgW="448" imgH="451" progId="TCLayout.ActiveDocument.1">
                  <p:embed/>
                </p:oleObj>
              </mc:Choice>
              <mc:Fallback>
                <p:oleObj name="think-cell Slide" r:id="rId10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1600"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on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04AC415-262D-044C-9B30-C168F67C26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0" name="Rectangle 39">
            <a:hlinkClick r:id="" action="ppaction://noaction"/>
          </p:cNvPr>
          <p:cNvSpPr/>
          <p:nvPr>
            <p:custDataLst>
              <p:tags r:id="rId6"/>
            </p:custDataLst>
          </p:nvPr>
        </p:nvSpPr>
        <p:spPr bwMode="gray">
          <a:xfrm>
            <a:off x="2500313" y="2005013"/>
            <a:ext cx="6053087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/>
              <a:t>2010: Initial start, Exist </a:t>
            </a:r>
            <a:r>
              <a:rPr lang="en-US" sz="1600" dirty="0" err="1" smtClean="0"/>
              <a:t>Gründerstipendium</a:t>
            </a:r>
            <a:r>
              <a:rPr lang="en-US" sz="1600" dirty="0"/>
              <a:t> </a:t>
            </a:r>
            <a:r>
              <a:rPr lang="en-US" sz="1600" dirty="0" smtClean="0"/>
              <a:t>(Prof. Picot)</a:t>
            </a:r>
          </a:p>
        </p:txBody>
      </p:sp>
      <p:sp>
        <p:nvSpPr>
          <p:cNvPr id="91" name="Rectangle 90">
            <a:hlinkClick r:id="" action="ppaction://noaction"/>
          </p:cNvPr>
          <p:cNvSpPr/>
          <p:nvPr>
            <p:custDataLst>
              <p:tags r:id="rId7"/>
            </p:custDataLst>
          </p:nvPr>
        </p:nvSpPr>
        <p:spPr bwMode="gray">
          <a:xfrm>
            <a:off x="2500313" y="2411413"/>
            <a:ext cx="4905375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  <a:sym typeface="Wingdings"/>
              </a:rPr>
              <a:t> </a:t>
            </a:r>
            <a:r>
              <a:rPr lang="en-US" sz="1600" dirty="0" smtClean="0">
                <a:cs typeface="Arial"/>
              </a:rPr>
              <a:t>Result: first prototype </a:t>
            </a:r>
            <a:endParaRPr lang="en-US" sz="1600" dirty="0">
              <a:cs typeface="Arial"/>
            </a:endParaRPr>
          </a:p>
        </p:txBody>
      </p:sp>
      <p:sp>
        <p:nvSpPr>
          <p:cNvPr id="12" name="Rectangle 9"/>
          <p:cNvSpPr/>
          <p:nvPr>
            <p:custDataLst>
              <p:tags r:id="rId8"/>
            </p:custDataLst>
          </p:nvPr>
        </p:nvSpPr>
        <p:spPr bwMode="gray">
          <a:xfrm>
            <a:off x="272480" y="3501008"/>
            <a:ext cx="9073008" cy="1944216"/>
          </a:xfrm>
          <a:prstGeom prst="rect">
            <a:avLst/>
          </a:prstGeom>
          <a:solidFill>
            <a:srgbClr val="DFE5EF"/>
          </a:solidFill>
          <a:ln w="3175" cap="flat" cmpd="sng" algn="ctr">
            <a:solidFill>
              <a:srgbClr val="C0C0C0"/>
            </a:solidFill>
            <a:prstDash val="solid"/>
            <a:tailEnd type="none"/>
          </a:ln>
          <a:effectLst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Fundraising relatively easy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High technological risk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>
                <a:cs typeface="Arial"/>
              </a:rPr>
              <a:t>Acquiring </a:t>
            </a:r>
            <a:r>
              <a:rPr lang="en-US" sz="1600" dirty="0" smtClean="0">
                <a:cs typeface="Arial"/>
              </a:rPr>
              <a:t>field test customer, </a:t>
            </a:r>
            <a:r>
              <a:rPr lang="en-US" sz="1600" dirty="0">
                <a:cs typeface="Arial"/>
              </a:rPr>
              <a:t>essential but relatively easy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Biggest challenge: timing </a:t>
            </a:r>
            <a:r>
              <a:rPr lang="en-US" sz="1600" dirty="0" smtClean="0">
                <a:cs typeface="Arial"/>
                <a:sym typeface="Wingdings"/>
              </a:rPr>
              <a:t> prototype completed when money for seed financing round needed.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endParaRPr lang="en-US" sz="1600" dirty="0" smtClean="0"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212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04557603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06" name="think-cell Slide" r:id="rId10" imgW="448" imgH="451" progId="TCLayout.ActiveDocument.1">
                  <p:embed/>
                </p:oleObj>
              </mc:Choice>
              <mc:Fallback>
                <p:oleObj name="think-cell Slide" r:id="rId10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1600"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de-DE" dirty="0" err="1" smtClean="0"/>
              <a:t>Challenges</a:t>
            </a:r>
            <a:r>
              <a:rPr lang="de-DE" dirty="0" smtClean="0"/>
              <a:t> on </a:t>
            </a:r>
            <a:r>
              <a:rPr lang="de-DE" dirty="0" err="1" smtClean="0"/>
              <a:t>every</a:t>
            </a:r>
            <a:r>
              <a:rPr lang="de-DE" dirty="0" smtClean="0"/>
              <a:t> </a:t>
            </a:r>
            <a:r>
              <a:rPr lang="de-DE" dirty="0" err="1" smtClean="0"/>
              <a:t>stage</a:t>
            </a:r>
            <a:endParaRPr lang="de-D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04AC415-262D-044C-9B30-C168F67C26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/>
          <p:nvPr>
            <p:custDataLst>
              <p:tags r:id="rId6"/>
            </p:custDataLst>
          </p:nvPr>
        </p:nvSpPr>
        <p:spPr bwMode="gray">
          <a:xfrm>
            <a:off x="272480" y="3501008"/>
            <a:ext cx="9073008" cy="1728192"/>
          </a:xfrm>
          <a:prstGeom prst="rect">
            <a:avLst/>
          </a:prstGeom>
          <a:solidFill>
            <a:srgbClr val="DFE5EF"/>
          </a:solidFill>
          <a:ln w="3175" cap="flat" cmpd="sng" algn="ctr">
            <a:solidFill>
              <a:srgbClr val="C0C0C0"/>
            </a:solidFill>
            <a:prstDash val="solid"/>
            <a:tailEnd type="none"/>
          </a:ln>
          <a:effectLst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Fundraising relatively easy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Low technological risk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Acquiring first customers: essential but relatively easy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Biggest challenge: fixing problems very fast given a low budget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>
              <a:cs typeface="Arial"/>
            </a:endParaRPr>
          </a:p>
        </p:txBody>
      </p:sp>
      <p:sp>
        <p:nvSpPr>
          <p:cNvPr id="9" name="Rectangle 46">
            <a:hlinkClick r:id="" action="ppaction://noaction"/>
          </p:cNvPr>
          <p:cNvSpPr/>
          <p:nvPr>
            <p:custDataLst>
              <p:tags r:id="rId7"/>
            </p:custDataLst>
          </p:nvPr>
        </p:nvSpPr>
        <p:spPr bwMode="gray">
          <a:xfrm>
            <a:off x="2500313" y="1988840"/>
            <a:ext cx="4905375" cy="407988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2550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</a:rPr>
              <a:t>2011: first institutional money</a:t>
            </a:r>
            <a:endParaRPr lang="en-US" sz="1600" dirty="0">
              <a:cs typeface="Arial"/>
            </a:endParaRPr>
          </a:p>
        </p:txBody>
      </p:sp>
      <p:sp>
        <p:nvSpPr>
          <p:cNvPr id="10" name="Rectangle 47">
            <a:hlinkClick r:id="" action="ppaction://noaction"/>
          </p:cNvPr>
          <p:cNvSpPr/>
          <p:nvPr>
            <p:custDataLst>
              <p:tags r:id="rId8"/>
            </p:custDataLst>
          </p:nvPr>
        </p:nvSpPr>
        <p:spPr bwMode="gray">
          <a:xfrm>
            <a:off x="2500313" y="2396827"/>
            <a:ext cx="4905375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sym typeface="Wingdings"/>
              </a:rPr>
              <a:t> Result: 1 year field test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4554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201468857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30" name="think-cell Slide" r:id="rId10" imgW="448" imgH="451" progId="TCLayout.ActiveDocument.1">
                  <p:embed/>
                </p:oleObj>
              </mc:Choice>
              <mc:Fallback>
                <p:oleObj name="think-cell Slide" r:id="rId10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1600"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Challenges on every stage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04AC415-262D-044C-9B30-C168F67C26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/>
          <p:nvPr>
            <p:custDataLst>
              <p:tags r:id="rId6"/>
            </p:custDataLst>
          </p:nvPr>
        </p:nvSpPr>
        <p:spPr bwMode="gray">
          <a:xfrm>
            <a:off x="272480" y="3501008"/>
            <a:ext cx="9073008" cy="1728192"/>
          </a:xfrm>
          <a:prstGeom prst="rect">
            <a:avLst/>
          </a:prstGeom>
          <a:solidFill>
            <a:srgbClr val="DFE5EF"/>
          </a:solidFill>
          <a:ln w="3175" cap="flat" cmpd="sng" algn="ctr">
            <a:solidFill>
              <a:srgbClr val="C0C0C0"/>
            </a:solidFill>
            <a:prstDash val="solid"/>
            <a:tailEnd type="none"/>
          </a:ln>
          <a:effectLst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Fundraising difficult (higher investment amounts + smart money needed)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Low technological risk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Acquiring customers at scale: challenging 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Biggest challenge: transformation from a creative environment to an execution focused organization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>
              <a:cs typeface="Arial"/>
            </a:endParaRPr>
          </a:p>
        </p:txBody>
      </p:sp>
      <p:sp>
        <p:nvSpPr>
          <p:cNvPr id="11" name="Rectangle 22">
            <a:hlinkClick r:id="" action="ppaction://noaction"/>
          </p:cNvPr>
          <p:cNvSpPr/>
          <p:nvPr>
            <p:custDataLst>
              <p:tags r:id="rId7"/>
            </p:custDataLst>
          </p:nvPr>
        </p:nvSpPr>
        <p:spPr bwMode="gray">
          <a:xfrm>
            <a:off x="2500313" y="1988840"/>
            <a:ext cx="4905375" cy="407988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2550" rtlCol="0" anchor="ctr"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</a:rPr>
              <a:t>2012: Series A financing round</a:t>
            </a:r>
            <a:endParaRPr lang="en-US" sz="1600" dirty="0">
              <a:cs typeface="Arial"/>
            </a:endParaRPr>
          </a:p>
        </p:txBody>
      </p:sp>
      <p:sp>
        <p:nvSpPr>
          <p:cNvPr id="13" name="Rectangle 18">
            <a:hlinkClick r:id="" action="ppaction://noaction"/>
          </p:cNvPr>
          <p:cNvSpPr/>
          <p:nvPr>
            <p:custDataLst>
              <p:tags r:id="rId8"/>
            </p:custDataLst>
          </p:nvPr>
        </p:nvSpPr>
        <p:spPr bwMode="gray">
          <a:xfrm>
            <a:off x="2500313" y="2396828"/>
            <a:ext cx="4905375" cy="406400"/>
          </a:xfrm>
          <a:prstGeom prst="rect">
            <a:avLst/>
          </a:prstGeom>
          <a:noFill/>
          <a:ln w="9525" cap="flat" cmpd="sng" algn="ctr">
            <a:noFill/>
            <a:prstDash val="solid"/>
            <a:tailEnd type="none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DFE5E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tailEnd type="none"/>
              </a14:hiddenLine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lang="en-US" sz="1600" dirty="0" smtClean="0">
                <a:cs typeface="Arial"/>
                <a:sym typeface="Wingdings"/>
              </a:rPr>
              <a:t> Result: entering the market 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04718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683960239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453" name="think-cell Slide" r:id="rId8" imgW="448" imgH="451" progId="TCLayout.ActiveDocument.1">
                  <p:embed/>
                </p:oleObj>
              </mc:Choice>
              <mc:Fallback>
                <p:oleObj name="think-cell Slide" r:id="rId8" imgW="448" imgH="4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>
            <a:solidFill>
              <a:srgbClr val="0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wrap="none" lIns="0" tIns="0" rIns="0" bIns="0" rtlCol="0" anchor="ctr" anchorCtr="0">
            <a:no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de-DE" sz="1600">
              <a:latin typeface="Arial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dirty="0" smtClean="0"/>
              <a:t>eGym today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B04AC415-262D-044C-9B30-C168F67C263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Rectangle 9"/>
          <p:cNvSpPr/>
          <p:nvPr>
            <p:custDataLst>
              <p:tags r:id="rId6"/>
            </p:custDataLst>
          </p:nvPr>
        </p:nvSpPr>
        <p:spPr bwMode="gray">
          <a:xfrm>
            <a:off x="272480" y="1628800"/>
            <a:ext cx="9073008" cy="1728192"/>
          </a:xfrm>
          <a:prstGeom prst="rect">
            <a:avLst/>
          </a:prstGeom>
          <a:solidFill>
            <a:srgbClr val="DFE5EF"/>
          </a:solidFill>
          <a:ln w="3175" cap="flat" cmpd="sng" algn="ctr">
            <a:solidFill>
              <a:srgbClr val="C0C0C0"/>
            </a:solidFill>
            <a:prstDash val="solid"/>
            <a:tailEnd type="none"/>
          </a:ln>
          <a:effectLst/>
          <a:ex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lIns="80963" tIns="80963" rIns="606425" bIns="80963" rtlCol="0" anchor="ctr">
            <a:noAutofit/>
          </a:bodyPr>
          <a:lstStyle/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Going international 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Growing the organization as fast as the revenue growth, not faster, not slower</a:t>
            </a:r>
          </a:p>
          <a:p>
            <a:pPr marL="285750" indent="-285750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sz="1600" dirty="0" smtClean="0">
                <a:cs typeface="Arial"/>
              </a:rPr>
              <a:t>Launching several product lines at the same time</a:t>
            </a: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 smtClean="0">
              <a:cs typeface="Arial"/>
            </a:endParaRPr>
          </a:p>
          <a:p>
            <a:pPr>
              <a:spcBef>
                <a:spcPct val="0"/>
              </a:spcBef>
              <a:spcAft>
                <a:spcPct val="0"/>
              </a:spcAft>
            </a:pP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9480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7839&quot;&gt;&lt;version val=&quot;21066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5&quot;&gt;&lt;elem m_fUsage=&quot;7.25130795070136890000E+000&quot;&gt;&lt;m_ppcolschidx val=&quot;0&quot;/&gt;&lt;m_rgb r=&quot;f&quot; g=&quot;40&quot; b=&quot;7b&quot;/&gt;&lt;/elem&gt;&lt;elem m_fUsage=&quot;1.37358386037596470000E+000&quot;&gt;&lt;m_ppcolschidx val=&quot;0&quot;/&gt;&lt;m_rgb r=&quot;38&quot; g=&quot;c4&quot; b=&quot;35&quot;/&gt;&lt;/elem&gt;&lt;elem m_fUsage=&quot;7.29000000000000090000E-001&quot;&gt;&lt;m_ppcolschidx val=&quot;0&quot;/&gt;&lt;m_rgb r=&quot;28&quot; g=&quot;8c&quot; b=&quot;26&quot;/&gt;&lt;/elem&gt;&lt;elem m_fUsage=&quot;1.16945582195002850000E-001&quot;&gt;&lt;m_ppcolschidx val=&quot;0&quot;/&gt;&lt;m_rgb r=&quot;15&quot; g=&quot;5e&quot; b=&quot;b5&quot;/&gt;&lt;/elem&gt;&lt;elem m_fUsage=&quot;5.81497370030401100000E-002&quot;&gt;&lt;m_ppcolschidx val=&quot;0&quot;/&gt;&lt;m_rgb r=&quot;ff&quot; g=&quot;99&quot; b=&quot;0&quot;/&gt;&lt;/elem&gt;&lt;/m_vecMRU&gt;&lt;/m_mruColor&gt;&lt;m_mapectfillschemeMRU&gt;&lt;key val=&quot;3&quot;/&gt;&lt;elem&gt;&lt;m_nPartnerID val=&quot;530&quot;/&gt;&lt;m_nIndex val=&quot;4&quot;/&gt;&lt;/elem&gt;&lt;/m_mapectfillschemeMRU&gt;&lt;m_eweekdayFirstOfWeek val=&quot;2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&gt;&lt;m_strFormatTime&gt;%1&lt;/m_strFormatTime&gt;&lt;/m_precDefault&gt;&lt;/CDefaultPrec&gt;&lt;CDefaultPrec id=&quot;3&quot;&gt;&lt;m_precDefault/&gt;&lt;/CDefaultPrec&gt;&lt;CDefaultPrec id=&quot;2&quot;&gt;&lt;m_precDefault&gt;&lt;m_chDecimalSymbol&gt;,&lt;/m_chDecimalSymbol&gt;&lt;m_nGroupingDigits val=&quot;3&quot;/&gt;&lt;m_chGroupingSymbol&gt;.&lt;/m_chGroupingSymbol&gt;&lt;m_chDecimalSymbol17909&gt;,&lt;/m_chDecimalSymbol17909&gt;&lt;m_nGroupingDigits17909 val=&quot;3&quot;/&gt;&lt;m_chGroupingSymbol17909&gt;.&lt;/m_chGroupingSymbol17909&gt;&lt;/m_precDefault&gt;&lt;/CDefaultPrec&gt;&lt;/root&gt;"/>
  <p:tag name="THINKCELLUNDODONOTDELETE" val="270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9Uw66OZEew__FkAQ.XWA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mUtMXUmU2C4wBg4Xm.P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xCvMhIY0SSf6VOVOZDBw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R0aGZJ5USB40QzPeEMkw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MmvwdmFUS1Yiczk9x3ng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c9MhdUB0yz4C8mk78QyQ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9vPc5vk0WoTdmSQyXWyA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mUtMXUmU2C4wBg4Xm.PQ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xCvMhIY0SSf6VOVOZDBw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R0aGZJ5USB40QzPeEMkw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MmvwdmFUS1Yiczk9x3ng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ijD8Hn4CkCdYCvSIm03.Q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.Jsb2lC90asACNUDbQQtA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XF9Vc7XUmdD9TKI0poP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9Uw66OZEew__FkAQ.XW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ijD8Hn4CkCdYCvSIm03.Q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6j36wN_kc0m_9JZZk93dQ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7NvxWaDekKL7nn.EbpMtg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Sx5ocYKECDqW4Xo6i7Zw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2TtUtWjBUyCd0FBPc.sW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xom8LnMLkiXKrQi5AAicQ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Tgtho5N6yEKNqD4EQ_ztTg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inNGuXxNUWpzg6aLeiQLg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CrucvsVBUKw9LHhz866eg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tKAz3UT0GG.Naz8qYCag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tKAz3UT0GG.Naz8qYCag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qtKAz3UT0GG.Naz8qYCag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y673hJU1UujJaov8zbKO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sPrigBF.USoWYWr1k9Pi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ZZPZzDGHUynUB205aGxUQ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n_qmunsmxUqybHlmJsH9qA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Icn2msjgUG2h53dYOgp0g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iZY5VcjLUuBqChprmIidQ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H0WVNIqoku5A2XcquIegA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N7W.NdVBUqnz2sFDwlv5w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iuFoYVRt0.o6yXiLJgyqA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eh2.tqVp.kOdbUi5Zv.rr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HT_bZWwPUKtv7n9AOWTl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DzGwUd8HU.v_n8QInYL2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4omG4AhwkOuu7disVzUCg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6lz.7hXEUq6wi6ma5xDjg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CQOl3h6Xk._2zXFXIQ0q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kiQ6IegKR06g5J7db9KbjA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8g2dWxEkE6P6g4hQK0pyg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R3HbkDEzkizeWwIzCbagw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XZ_J5zXIUaarhLQWa1Gjg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97tYMcNfUObCGfwFhyxZQ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5D65ZQc.WEWLEXeVGO3nq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ijD8Hn4CkCdYCvSIm03.Q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_lk8d47D_UCATy4ZZHmTHA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Fa05.D690C.V5ry.NqSgA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QjfNa3BzAkGN_AM2sILzuw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PjTb.JbTrkudWLPXeQrqiQ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JI8sITYDmkmgkMJxX62VGg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UGL61TD.nkuttUK7uoeHdA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NfpiTHk_kOFGYgr7_h21w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9lovTGPI5U2dRJByvTypUA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1k_G809N0UuUG9aO9hXl3w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A6IZLntKEiTPPhApbjve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XF9Vc7XUmdD9TKI0poPg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fgQleooFk6GkZiifV3zAQ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orBzZikgEaUg8d74LUHxA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8TY9_B0UkycBqD7ZNMG9Q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6J7m9wVH0OvAbSJjkVaLg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2w8e6jrQ7U.6sza1z7EOrw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XRflhcriEWDcOY131q6Dg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mUtMXUmU2C4wBg4Xm.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xCvMhIY0SSf6VOVOZDBw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R0aGZJ5USB40QzPeEMk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f9Uw66OZEew__FkAQ.XWA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9HiToKLUCRlTExFpAyx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zd6vo3YU66yLq0om6Q0A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BgIrsNOk6mmVj86nMDb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ze23Olw0OIzJ4vO7HjYg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Hc9MhdUB0yz4C8mk78QyQ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L9vPc5vk0WoTdmSQyXWyA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mUtMXUmU2C4wBg4Xm.PQ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xCvMhIY0SSf6VOVOZDBw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R0aGZJ5USB40QzPeEMk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.Jsb2lC90asACNUDbQQtA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9HiToKLUCRlTExFpAyxQ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zd6vo3YU66yLq0om6Q0A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BgIrsNOk6mmVj86nMDb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43aN1OBtJkKXQFVgc7c0SA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V6pYS1xnUqOsRtHDaV6O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mUtMXUmU2C4wBg4Xm.PQ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xCvMhIY0SSf6VOVOZDB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R0aGZJ5USB40QzPeEMkw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u9HiToKLUCRlTExFpAyxQ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XXF9Vc7XUmdD9TKI0poPg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Gzd6vo3YU66yLq0om6Q0A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MmvwdmFUS1Yiczk9x3ng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EmUtMXUmU2C4wBg4Xm.PQ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sLxCvMhIY0SSf6VOVOZDBw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dUR0aGZJ5USB40QzPeEMkw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j4MmvwdmFUS1Yiczk9x3ng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AiBgIrsNOk6mmVj86nMDb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Crze23Olw0OIzJ4vO7HjYg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Blank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nachsehen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rgbClr val="000000"/>
          </a:solidFill>
          <a:tailEnd type="none"/>
        </a:ln>
      </a:spPr>
      <a:bodyPr rtlCol="0" anchor="ctr"/>
      <a:lstStyle>
        <a:defPPr algn="ctr">
          <a:defRPr sz="1200" dirty="0"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>
          <a:solidFill>
            <a:srgbClr val="000000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0000" tIns="46800" rIns="90000" bIns="46800" rtlCol="0">
        <a:spAutoFit/>
      </a:bodyPr>
      <a:lstStyle>
        <a:defPPr>
          <a:defRPr sz="1200"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Grey 3">
      <a:srgbClr val="939393"/>
    </a:custClr>
    <a:custClr name="Grey 4">
      <a:srgbClr val="696969"/>
    </a:custClr>
    <a:custClr name="Green 1">
      <a:srgbClr val="DAF0A8"/>
    </a:custClr>
    <a:custClr name="Green 2">
      <a:srgbClr val="AFE06E"/>
    </a:custClr>
    <a:custClr name="Green 3">
      <a:srgbClr val="7DB935"/>
    </a:custClr>
    <a:custClr name="Green 4">
      <a:srgbClr val="608B2D"/>
    </a:custClr>
    <a:custClr name="Orange 1">
      <a:srgbClr val="F3CF74"/>
    </a:custClr>
    <a:custClr name="Orange 2">
      <a:srgbClr val="EFB643"/>
    </a:custClr>
    <a:custClr name="Orange 3">
      <a:srgbClr val="F18917"/>
    </a:custClr>
    <a:custClr name="Orange 4">
      <a:srgbClr val="D26308"/>
    </a:custClr>
  </a:custClr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374</Words>
  <Application>Microsoft Office PowerPoint</Application>
  <PresentationFormat>A4-Papier (210x297 mm)</PresentationFormat>
  <Paragraphs>85</Paragraphs>
  <Slides>9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1" baseType="lpstr">
      <vt:lpstr>Blank</vt:lpstr>
      <vt:lpstr>think-cell Slide</vt:lpstr>
      <vt:lpstr>PowerPoint-Präsentation</vt:lpstr>
      <vt:lpstr>Our Vision</vt:lpstr>
      <vt:lpstr>With smart gym equipment and a CRM system we can significantly improve customer care for gyms</vt:lpstr>
      <vt:lpstr>Company history</vt:lpstr>
      <vt:lpstr>Current situation</vt:lpstr>
      <vt:lpstr>Challenges on every stage</vt:lpstr>
      <vt:lpstr>Challenges on every stage</vt:lpstr>
      <vt:lpstr>Challenges on every stage</vt:lpstr>
      <vt:lpstr>eGym today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Till Jansen</dc:creator>
  <cp:lastModifiedBy>Muenchner Kreis Office</cp:lastModifiedBy>
  <cp:revision>528</cp:revision>
  <cp:lastPrinted>2014-03-25T13:57:23Z</cp:lastPrinted>
  <dcterms:created xsi:type="dcterms:W3CDTF">2013-08-08T14:47:53Z</dcterms:created>
  <dcterms:modified xsi:type="dcterms:W3CDTF">2014-03-27T07:43:22Z</dcterms:modified>
</cp:coreProperties>
</file>