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36" r:id="rId3"/>
    <p:sldId id="337" r:id="rId4"/>
    <p:sldId id="332" r:id="rId5"/>
    <p:sldId id="313" r:id="rId6"/>
    <p:sldId id="396" r:id="rId7"/>
    <p:sldId id="339" r:id="rId8"/>
    <p:sldId id="390" r:id="rId9"/>
    <p:sldId id="343" r:id="rId10"/>
    <p:sldId id="345" r:id="rId11"/>
    <p:sldId id="260" r:id="rId12"/>
    <p:sldId id="315" r:id="rId13"/>
    <p:sldId id="334" r:id="rId14"/>
    <p:sldId id="321" r:id="rId15"/>
    <p:sldId id="281" r:id="rId16"/>
    <p:sldId id="391" r:id="rId17"/>
    <p:sldId id="380" r:id="rId18"/>
    <p:sldId id="394" r:id="rId19"/>
    <p:sldId id="382" r:id="rId20"/>
    <p:sldId id="294" r:id="rId21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CCCC"/>
    <a:srgbClr val="FFCC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7112" autoAdjust="0"/>
  </p:normalViewPr>
  <p:slideViewPr>
    <p:cSldViewPr snapToGrid="0">
      <p:cViewPr varScale="1">
        <p:scale>
          <a:sx n="97" d="100"/>
          <a:sy n="97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chikawa\Documents\ichikawa\&#22806;&#37096;&#27963;&#21205;\&#26085;&#29420;&#12471;&#12531;&#12509;&#12472;&#12454;&#12512;\&#26085;&#29420;&#12471;&#12531;&#12509;&#12472;&#12454;&#12512;2012\&#36039;&#26009;\&#22269;&#21029;CO2&#25490;&#20986;&#37327;&#20104;&#28204;english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Sheet1!$A$2:$B$2</c:f>
              <c:strCache>
                <c:ptCount val="1"/>
                <c:pt idx="0">
                  <c:v>North America</c:v>
                </c:pt>
              </c:strCache>
            </c:strRef>
          </c:tx>
          <c:cat>
            <c:numRef>
              <c:f>Sheet1!$C$1:$E$1</c:f>
              <c:numCache>
                <c:formatCode>General</c:formatCode>
                <c:ptCount val="3"/>
                <c:pt idx="0">
                  <c:v>2009</c:v>
                </c:pt>
                <c:pt idx="1">
                  <c:v>2020</c:v>
                </c:pt>
                <c:pt idx="2">
                  <c:v>2030</c:v>
                </c:pt>
              </c:numCache>
            </c:numRef>
          </c:cat>
          <c:val>
            <c:numRef>
              <c:f>Sheet1!$C$2:$E$2</c:f>
              <c:numCache>
                <c:formatCode>General</c:formatCode>
                <c:ptCount val="3"/>
                <c:pt idx="0">
                  <c:v>5602</c:v>
                </c:pt>
                <c:pt idx="1">
                  <c:v>5863</c:v>
                </c:pt>
                <c:pt idx="2">
                  <c:v>5837</c:v>
                </c:pt>
              </c:numCache>
            </c:numRef>
          </c:val>
        </c:ser>
        <c:ser>
          <c:idx val="1"/>
          <c:order val="1"/>
          <c:tx>
            <c:strRef>
              <c:f>Sheet1!$A$3:$B$3</c:f>
              <c:strCache>
                <c:ptCount val="1"/>
                <c:pt idx="0">
                  <c:v>Europe</c:v>
                </c:pt>
              </c:strCache>
            </c:strRef>
          </c:tx>
          <c:cat>
            <c:numRef>
              <c:f>Sheet1!$C$1:$E$1</c:f>
              <c:numCache>
                <c:formatCode>General</c:formatCode>
                <c:ptCount val="3"/>
                <c:pt idx="0">
                  <c:v>2009</c:v>
                </c:pt>
                <c:pt idx="1">
                  <c:v>2020</c:v>
                </c:pt>
                <c:pt idx="2">
                  <c:v>2030</c:v>
                </c:pt>
              </c:numCache>
            </c:numRef>
          </c:cat>
          <c:val>
            <c:numRef>
              <c:f>Sheet1!$C$3:$E$3</c:f>
              <c:numCache>
                <c:formatCode>General</c:formatCode>
                <c:ptCount val="3"/>
                <c:pt idx="0">
                  <c:v>8138</c:v>
                </c:pt>
                <c:pt idx="1">
                  <c:v>10301</c:v>
                </c:pt>
                <c:pt idx="2">
                  <c:v>11337</c:v>
                </c:pt>
              </c:numCache>
            </c:numRef>
          </c:val>
        </c:ser>
        <c:ser>
          <c:idx val="2"/>
          <c:order val="2"/>
          <c:tx>
            <c:strRef>
              <c:f>Sheet1!$A$4:$B$4</c:f>
              <c:strCache>
                <c:ptCount val="1"/>
                <c:pt idx="0">
                  <c:v>Central and South America</c:v>
                </c:pt>
              </c:strCache>
            </c:strRef>
          </c:tx>
          <c:cat>
            <c:numRef>
              <c:f>Sheet1!$C$1:$E$1</c:f>
              <c:numCache>
                <c:formatCode>General</c:formatCode>
                <c:ptCount val="3"/>
                <c:pt idx="0">
                  <c:v>2009</c:v>
                </c:pt>
                <c:pt idx="1">
                  <c:v>2020</c:v>
                </c:pt>
                <c:pt idx="2">
                  <c:v>2030</c:v>
                </c:pt>
              </c:numCache>
            </c:numRef>
          </c:cat>
          <c:val>
            <c:numRef>
              <c:f>Sheet1!$C$4:$E$4</c:f>
              <c:numCache>
                <c:formatCode>General</c:formatCode>
                <c:ptCount val="3"/>
                <c:pt idx="0">
                  <c:v>1534</c:v>
                </c:pt>
                <c:pt idx="1">
                  <c:v>2315</c:v>
                </c:pt>
                <c:pt idx="2">
                  <c:v>3117</c:v>
                </c:pt>
              </c:numCache>
            </c:numRef>
          </c:val>
        </c:ser>
        <c:ser>
          <c:idx val="3"/>
          <c:order val="3"/>
          <c:tx>
            <c:strRef>
              <c:f>Sheet1!$A$5:$B$5</c:f>
              <c:strCache>
                <c:ptCount val="1"/>
                <c:pt idx="0">
                  <c:v>Asia Pasific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cat>
            <c:numRef>
              <c:f>Sheet1!$C$1:$E$1</c:f>
              <c:numCache>
                <c:formatCode>General</c:formatCode>
                <c:ptCount val="3"/>
                <c:pt idx="0">
                  <c:v>2009</c:v>
                </c:pt>
                <c:pt idx="1">
                  <c:v>2020</c:v>
                </c:pt>
                <c:pt idx="2">
                  <c:v>2030</c:v>
                </c:pt>
              </c:numCache>
            </c:numRef>
          </c:cat>
          <c:val>
            <c:numRef>
              <c:f>Sheet1!$C$5:$E$5</c:f>
              <c:numCache>
                <c:formatCode>General</c:formatCode>
                <c:ptCount val="3"/>
                <c:pt idx="0">
                  <c:v>4952</c:v>
                </c:pt>
                <c:pt idx="1">
                  <c:v>14798</c:v>
                </c:pt>
                <c:pt idx="2">
                  <c:v>32596</c:v>
                </c:pt>
              </c:numCache>
            </c:numRef>
          </c:val>
        </c:ser>
        <c:ser>
          <c:idx val="4"/>
          <c:order val="4"/>
          <c:tx>
            <c:strRef>
              <c:f>Sheet1!$A$6:$B$6</c:f>
              <c:strCache>
                <c:ptCount val="1"/>
                <c:pt idx="0">
                  <c:v>Sub-Saharan Africa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Sheet1!$C$1:$E$1</c:f>
              <c:numCache>
                <c:formatCode>General</c:formatCode>
                <c:ptCount val="3"/>
                <c:pt idx="0">
                  <c:v>2009</c:v>
                </c:pt>
                <c:pt idx="1">
                  <c:v>2020</c:v>
                </c:pt>
                <c:pt idx="2">
                  <c:v>2030</c:v>
                </c:pt>
              </c:numCache>
            </c:numRef>
          </c:cat>
          <c:val>
            <c:numRef>
              <c:f>Sheet1!$C$6:$E$6</c:f>
              <c:numCache>
                <c:formatCode>General</c:formatCode>
                <c:ptCount val="3"/>
                <c:pt idx="0">
                  <c:v>256</c:v>
                </c:pt>
                <c:pt idx="1">
                  <c:v>448</c:v>
                </c:pt>
                <c:pt idx="2">
                  <c:v>827</c:v>
                </c:pt>
              </c:numCache>
            </c:numRef>
          </c:val>
        </c:ser>
        <c:ser>
          <c:idx val="5"/>
          <c:order val="5"/>
          <c:tx>
            <c:strRef>
              <c:f>Sheet1!$A$7:$B$7</c:f>
              <c:strCache>
                <c:ptCount val="1"/>
                <c:pt idx="0">
                  <c:v>Middle East and North Africa</c:v>
                </c:pt>
              </c:strCache>
            </c:strRef>
          </c:tx>
          <c:spPr>
            <a:ln w="25400">
              <a:noFill/>
            </a:ln>
          </c:spPr>
          <c:cat>
            <c:numRef>
              <c:f>Sheet1!$C$1:$E$1</c:f>
              <c:numCache>
                <c:formatCode>General</c:formatCode>
                <c:ptCount val="3"/>
                <c:pt idx="0">
                  <c:v>2009</c:v>
                </c:pt>
                <c:pt idx="1">
                  <c:v>2020</c:v>
                </c:pt>
                <c:pt idx="2">
                  <c:v>2030</c:v>
                </c:pt>
              </c:numCache>
            </c:numRef>
          </c:cat>
          <c:val>
            <c:numRef>
              <c:f>Sheet1!$C$7:$E$7</c:f>
              <c:numCache>
                <c:formatCode>General</c:formatCode>
                <c:ptCount val="3"/>
                <c:pt idx="0">
                  <c:v>796</c:v>
                </c:pt>
                <c:pt idx="1">
                  <c:v>1321</c:v>
                </c:pt>
                <c:pt idx="2">
                  <c:v>1966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036736"/>
        <c:axId val="34050816"/>
      </c:areaChart>
      <c:catAx>
        <c:axId val="34036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de-DE"/>
          </a:p>
        </c:txPr>
        <c:crossAx val="34050816"/>
        <c:crosses val="autoZero"/>
        <c:auto val="1"/>
        <c:lblAlgn val="ctr"/>
        <c:lblOffset val="100"/>
        <c:noMultiLvlLbl val="0"/>
      </c:catAx>
      <c:valAx>
        <c:axId val="3405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de-DE"/>
          </a:p>
        </c:txPr>
        <c:crossAx val="34036736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lang="ja-JP" sz="1400"/>
          </a:pPr>
          <a:endParaRPr lang="de-DE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'2-5-2-5'!$D$3</c:f>
              <c:strCache>
                <c:ptCount val="1"/>
                <c:pt idx="0">
                  <c:v>2030</c:v>
                </c:pt>
              </c:strCache>
            </c:strRef>
          </c:tx>
          <c:invertIfNegative val="0"/>
          <c:cat>
            <c:strRef>
              <c:f>'2-5-2-5'!$A$4:$A$13</c:f>
              <c:strCache>
                <c:ptCount val="10"/>
                <c:pt idx="0">
                  <c:v>China</c:v>
                </c:pt>
                <c:pt idx="1">
                  <c:v>USA</c:v>
                </c:pt>
                <c:pt idx="2">
                  <c:v>EU</c:v>
                </c:pt>
                <c:pt idx="3">
                  <c:v>Russia</c:v>
                </c:pt>
                <c:pt idx="4">
                  <c:v>India</c:v>
                </c:pt>
                <c:pt idx="5">
                  <c:v>Japan</c:v>
                </c:pt>
                <c:pt idx="6">
                  <c:v>ASEAN</c:v>
                </c:pt>
                <c:pt idx="7">
                  <c:v>South America</c:v>
                </c:pt>
                <c:pt idx="8">
                  <c:v>Middle East</c:v>
                </c:pt>
                <c:pt idx="9">
                  <c:v>Africa</c:v>
                </c:pt>
              </c:strCache>
            </c:strRef>
          </c:cat>
          <c:val>
            <c:numRef>
              <c:f>'2-5-2-5'!$D$4:$D$13</c:f>
              <c:numCache>
                <c:formatCode>General</c:formatCode>
                <c:ptCount val="10"/>
                <c:pt idx="0">
                  <c:v>11615</c:v>
                </c:pt>
                <c:pt idx="1">
                  <c:v>5535</c:v>
                </c:pt>
                <c:pt idx="2">
                  <c:v>3516</c:v>
                </c:pt>
                <c:pt idx="3">
                  <c:v>1928</c:v>
                </c:pt>
                <c:pt idx="4">
                  <c:v>3362</c:v>
                </c:pt>
                <c:pt idx="5">
                  <c:v>984</c:v>
                </c:pt>
                <c:pt idx="6">
                  <c:v>1992</c:v>
                </c:pt>
                <c:pt idx="7">
                  <c:v>1518</c:v>
                </c:pt>
                <c:pt idx="8">
                  <c:v>2495</c:v>
                </c:pt>
                <c:pt idx="9">
                  <c:v>1247</c:v>
                </c:pt>
              </c:numCache>
            </c:numRef>
          </c:val>
        </c:ser>
        <c:ser>
          <c:idx val="1"/>
          <c:order val="1"/>
          <c:tx>
            <c:strRef>
              <c:f>'2-5-2-5'!$C$3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'2-5-2-5'!$A$4:$A$13</c:f>
              <c:strCache>
                <c:ptCount val="10"/>
                <c:pt idx="0">
                  <c:v>China</c:v>
                </c:pt>
                <c:pt idx="1">
                  <c:v>USA</c:v>
                </c:pt>
                <c:pt idx="2">
                  <c:v>EU</c:v>
                </c:pt>
                <c:pt idx="3">
                  <c:v>Russia</c:v>
                </c:pt>
                <c:pt idx="4">
                  <c:v>India</c:v>
                </c:pt>
                <c:pt idx="5">
                  <c:v>Japan</c:v>
                </c:pt>
                <c:pt idx="6">
                  <c:v>ASEAN</c:v>
                </c:pt>
                <c:pt idx="7">
                  <c:v>South America</c:v>
                </c:pt>
                <c:pt idx="8">
                  <c:v>Middle East</c:v>
                </c:pt>
                <c:pt idx="9">
                  <c:v>Africa</c:v>
                </c:pt>
              </c:strCache>
            </c:strRef>
          </c:cat>
          <c:val>
            <c:numRef>
              <c:f>'2-5-2-5'!$C$4:$C$13</c:f>
              <c:numCache>
                <c:formatCode>General</c:formatCode>
                <c:ptCount val="10"/>
                <c:pt idx="0">
                  <c:v>9583</c:v>
                </c:pt>
                <c:pt idx="1">
                  <c:v>5466</c:v>
                </c:pt>
                <c:pt idx="2">
                  <c:v>3553</c:v>
                </c:pt>
                <c:pt idx="3">
                  <c:v>1726</c:v>
                </c:pt>
                <c:pt idx="4">
                  <c:v>2161</c:v>
                </c:pt>
                <c:pt idx="5">
                  <c:v>1046</c:v>
                </c:pt>
                <c:pt idx="6">
                  <c:v>1432</c:v>
                </c:pt>
                <c:pt idx="7">
                  <c:v>1260</c:v>
                </c:pt>
                <c:pt idx="8">
                  <c:v>1970</c:v>
                </c:pt>
                <c:pt idx="9">
                  <c:v>1054</c:v>
                </c:pt>
              </c:numCache>
            </c:numRef>
          </c:val>
        </c:ser>
        <c:ser>
          <c:idx val="0"/>
          <c:order val="2"/>
          <c:tx>
            <c:strRef>
              <c:f>'2-5-2-5'!$B$3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'2-5-2-5'!$A$4:$A$13</c:f>
              <c:strCache>
                <c:ptCount val="10"/>
                <c:pt idx="0">
                  <c:v>China</c:v>
                </c:pt>
                <c:pt idx="1">
                  <c:v>USA</c:v>
                </c:pt>
                <c:pt idx="2">
                  <c:v>EU</c:v>
                </c:pt>
                <c:pt idx="3">
                  <c:v>Russia</c:v>
                </c:pt>
                <c:pt idx="4">
                  <c:v>India</c:v>
                </c:pt>
                <c:pt idx="5">
                  <c:v>Japan</c:v>
                </c:pt>
                <c:pt idx="6">
                  <c:v>ASEAN</c:v>
                </c:pt>
                <c:pt idx="7">
                  <c:v>South America</c:v>
                </c:pt>
                <c:pt idx="8">
                  <c:v>Middle East</c:v>
                </c:pt>
                <c:pt idx="9">
                  <c:v>Africa</c:v>
                </c:pt>
              </c:strCache>
            </c:strRef>
          </c:cat>
          <c:val>
            <c:numRef>
              <c:f>'2-5-2-5'!$B$4:$B$13</c:f>
              <c:numCache>
                <c:formatCode>General</c:formatCode>
                <c:ptCount val="10"/>
                <c:pt idx="0">
                  <c:v>6071</c:v>
                </c:pt>
                <c:pt idx="1">
                  <c:v>5742</c:v>
                </c:pt>
                <c:pt idx="2">
                  <c:v>3886</c:v>
                </c:pt>
                <c:pt idx="3">
                  <c:v>1574</c:v>
                </c:pt>
                <c:pt idx="4">
                  <c:v>1327</c:v>
                </c:pt>
                <c:pt idx="5">
                  <c:v>1232</c:v>
                </c:pt>
                <c:pt idx="6">
                  <c:v>1013</c:v>
                </c:pt>
                <c:pt idx="7">
                  <c:v>1011</c:v>
                </c:pt>
                <c:pt idx="8">
                  <c:v>1375</c:v>
                </c:pt>
                <c:pt idx="9">
                  <c:v>886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004800"/>
        <c:axId val="35006336"/>
      </c:barChart>
      <c:catAx>
        <c:axId val="3500480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lang="ja-JP" sz="1600"/>
            </a:pPr>
            <a:endParaRPr lang="de-DE"/>
          </a:p>
        </c:txPr>
        <c:crossAx val="35006336"/>
        <c:crosses val="autoZero"/>
        <c:auto val="1"/>
        <c:lblAlgn val="ctr"/>
        <c:lblOffset val="100"/>
        <c:noMultiLvlLbl val="0"/>
      </c:catAx>
      <c:valAx>
        <c:axId val="350063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/>
            </a:pPr>
            <a:endParaRPr lang="de-DE"/>
          </a:p>
        </c:txPr>
        <c:crossAx val="3500480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ja-JP" sz="20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 の値</c:v>
                </c:pt>
              </c:strCache>
            </c:strRef>
          </c:tx>
          <c:marker>
            <c:symbol val="none"/>
          </c:marker>
          <c:xVal>
            <c:numRef>
              <c:f>Sheet1!$A$2:$A$8</c:f>
              <c:numCache>
                <c:formatCode>General</c:formatCode>
                <c:ptCount val="7"/>
                <c:pt idx="0">
                  <c:v>100</c:v>
                </c:pt>
                <c:pt idx="1">
                  <c:v>150</c:v>
                </c:pt>
                <c:pt idx="2">
                  <c:v>200</c:v>
                </c:pt>
                <c:pt idx="3">
                  <c:v>250</c:v>
                </c:pt>
                <c:pt idx="4">
                  <c:v>300</c:v>
                </c:pt>
                <c:pt idx="5">
                  <c:v>320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1.5</c:v>
                </c:pt>
                <c:pt idx="1">
                  <c:v>2.5</c:v>
                </c:pt>
                <c:pt idx="2">
                  <c:v>3.6</c:v>
                </c:pt>
                <c:pt idx="3">
                  <c:v>4</c:v>
                </c:pt>
                <c:pt idx="4">
                  <c:v>2.5</c:v>
                </c:pt>
                <c:pt idx="5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886592"/>
        <c:axId val="33888128"/>
      </c:scatterChart>
      <c:valAx>
        <c:axId val="33886592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 sz="1200" baseline="0"/>
            </a:pPr>
            <a:endParaRPr lang="de-DE"/>
          </a:p>
        </c:txPr>
        <c:crossAx val="33888128"/>
        <c:crosses val="autoZero"/>
        <c:crossBetween val="midCat"/>
      </c:valAx>
      <c:valAx>
        <c:axId val="33888128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lang="ja-JP"/>
            </a:pPr>
            <a:endParaRPr lang="de-DE"/>
          </a:p>
        </c:txPr>
        <c:crossAx val="338865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D0F1F-4CBD-44A9-8BFB-0DBE342EA82C}" type="datetimeFigureOut">
              <a:rPr kumimoji="1" lang="ja-JP" altLang="en-US" smtClean="0"/>
              <a:t>2012/11/19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7EE27-1DCF-41C6-A48F-2D6EC742A916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326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4BBCB-418E-4536-8A15-2C7270974586}" type="datetimeFigureOut">
              <a:rPr kumimoji="1" lang="ja-JP" altLang="en-US" smtClean="0"/>
              <a:t>2012/11/19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3213B-9DB4-43F6-B36F-C38420C93228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95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15min.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3213B-9DB4-43F6-B36F-C38420C9322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878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FAC24-28BF-4410-8669-4730903B6FB2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ノート プレースホルダ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n-US" smtClean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47108" name="スライド番号プレースホルダ 3"/>
          <p:cNvSpPr txBox="1">
            <a:spLocks noChangeArrowheads="1"/>
          </p:cNvSpPr>
          <p:nvPr/>
        </p:nvSpPr>
        <p:spPr bwMode="auto">
          <a:xfrm>
            <a:off x="3816351" y="9371013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043" tIns="44025" rIns="88043" bIns="44025" anchor="b"/>
          <a:lstStyle/>
          <a:p>
            <a:pPr algn="r"/>
            <a:fld id="{D4D9CEDE-8262-4B56-8F9E-F1050D20D52E}" type="slidenum">
              <a:rPr lang="en-US" altLang="ja-JP" sz="1200">
                <a:solidFill>
                  <a:srgbClr val="000000"/>
                </a:solidFill>
                <a:latin typeface="Calibri" pitchFamily="34" charset="0"/>
              </a:rPr>
              <a:pPr algn="r"/>
              <a:t>5</a:t>
            </a:fld>
            <a:endParaRPr lang="en-US" altLang="ja-JP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7B3E5-FCF2-40E3-A26F-57D92A1810A4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ノート プレースホルダ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45060" name="スライド番号プレースホルダ 3"/>
          <p:cNvSpPr txBox="1">
            <a:spLocks noChangeArrowheads="1"/>
          </p:cNvSpPr>
          <p:nvPr/>
        </p:nvSpPr>
        <p:spPr bwMode="auto">
          <a:xfrm>
            <a:off x="3816352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3" tIns="45676" rIns="91343" bIns="45676" anchor="b"/>
          <a:lstStyle/>
          <a:p>
            <a:pPr algn="r"/>
            <a:fld id="{0787315A-8CEE-43A4-A39D-523C75465A88}" type="slidenum">
              <a:rPr lang="en-US" altLang="ja-JP" sz="1200">
                <a:solidFill>
                  <a:srgbClr val="000000"/>
                </a:solidFill>
                <a:latin typeface="Calibri" pitchFamily="34" charset="0"/>
              </a:rPr>
              <a:pPr algn="r"/>
              <a:t>9</a:t>
            </a:fld>
            <a:endParaRPr lang="en-US" altLang="ja-JP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ノート プレースホルダ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n-US" smtClean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49156" name="スライド番号プレースホルダ 3"/>
          <p:cNvSpPr txBox="1">
            <a:spLocks noChangeArrowheads="1"/>
          </p:cNvSpPr>
          <p:nvPr/>
        </p:nvSpPr>
        <p:spPr bwMode="auto">
          <a:xfrm>
            <a:off x="3816352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3" tIns="45676" rIns="91343" bIns="45676" anchor="b"/>
          <a:lstStyle/>
          <a:p>
            <a:pPr algn="r"/>
            <a:fld id="{B4078A74-BBE4-4C73-9363-FDDA17C65977}" type="slidenum">
              <a:rPr lang="en-US" altLang="ja-JP" sz="1200">
                <a:solidFill>
                  <a:srgbClr val="000000"/>
                </a:solidFill>
                <a:latin typeface="Calibri" pitchFamily="34" charset="0"/>
              </a:rPr>
              <a:pPr algn="r"/>
              <a:t>10</a:t>
            </a:fld>
            <a:endParaRPr lang="en-US" altLang="ja-JP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A3C0A-F873-4DED-B801-A7030E7B8E10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C2DFA-79D4-4249-9CDD-CE99CC7516D8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1741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501240-863F-4371-805E-BCA480C74873}" type="slidenum">
              <a:rPr lang="ja-JP" altLang="en-US" smtClean="0"/>
              <a:pPr/>
              <a:t>13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ノート プレースホルダ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en-US" smtClean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70660" name="スライド番号プレースホルダ 3"/>
          <p:cNvSpPr txBox="1">
            <a:spLocks noChangeArrowheads="1"/>
          </p:cNvSpPr>
          <p:nvPr/>
        </p:nvSpPr>
        <p:spPr bwMode="auto">
          <a:xfrm>
            <a:off x="3816352" y="9371013"/>
            <a:ext cx="29178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3" tIns="45676" rIns="91343" bIns="45676" anchor="b"/>
          <a:lstStyle/>
          <a:p>
            <a:pPr algn="r"/>
            <a:fld id="{7B3954C9-F829-4345-B3D2-8B190BD9EF40}" type="slidenum">
              <a:rPr lang="en-US" altLang="ja-JP" sz="1200">
                <a:solidFill>
                  <a:srgbClr val="000000"/>
                </a:solidFill>
                <a:latin typeface="Calibri" pitchFamily="34" charset="0"/>
              </a:rPr>
              <a:pPr algn="r"/>
              <a:t>14</a:t>
            </a:fld>
            <a:endParaRPr lang="en-US" altLang="ja-JP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C9D4-59F2-42EF-A8EF-224837214242}" type="datetimeFigureOut">
              <a:rPr kumimoji="1" lang="ja-JP" altLang="en-US" smtClean="0"/>
              <a:t>2012/11/19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4B01-0CFC-4D17-BC01-942AB442C57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51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C9D4-59F2-42EF-A8EF-224837214242}" type="datetimeFigureOut">
              <a:rPr kumimoji="1" lang="ja-JP" altLang="en-US" smtClean="0"/>
              <a:t>2012/11/19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4B01-0CFC-4D17-BC01-942AB442C57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867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C9D4-59F2-42EF-A8EF-224837214242}" type="datetimeFigureOut">
              <a:rPr kumimoji="1" lang="ja-JP" altLang="en-US" smtClean="0"/>
              <a:t>2012/11/19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4B01-0CFC-4D17-BC01-942AB442C57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61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C9D4-59F2-42EF-A8EF-224837214242}" type="datetimeFigureOut">
              <a:rPr kumimoji="1" lang="ja-JP" altLang="en-US" smtClean="0"/>
              <a:t>2012/11/19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4B01-0CFC-4D17-BC01-942AB442C57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23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C9D4-59F2-42EF-A8EF-224837214242}" type="datetimeFigureOut">
              <a:rPr kumimoji="1" lang="ja-JP" altLang="en-US" smtClean="0"/>
              <a:t>2012/11/19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4B01-0CFC-4D17-BC01-942AB442C57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6554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C9D4-59F2-42EF-A8EF-224837214242}" type="datetimeFigureOut">
              <a:rPr kumimoji="1" lang="ja-JP" altLang="en-US" smtClean="0"/>
              <a:t>2012/11/19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4B01-0CFC-4D17-BC01-942AB442C57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070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C9D4-59F2-42EF-A8EF-224837214242}" type="datetimeFigureOut">
              <a:rPr kumimoji="1" lang="ja-JP" altLang="en-US" smtClean="0"/>
              <a:t>2012/11/19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4B01-0CFC-4D17-BC01-942AB442C57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9340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C9D4-59F2-42EF-A8EF-224837214242}" type="datetimeFigureOut">
              <a:rPr kumimoji="1" lang="ja-JP" altLang="en-US" smtClean="0"/>
              <a:t>2012/11/19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4B01-0CFC-4D17-BC01-942AB442C57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78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C9D4-59F2-42EF-A8EF-224837214242}" type="datetimeFigureOut">
              <a:rPr kumimoji="1" lang="ja-JP" altLang="en-US" smtClean="0"/>
              <a:t>2012/11/19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4B01-0CFC-4D17-BC01-942AB442C57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072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C9D4-59F2-42EF-A8EF-224837214242}" type="datetimeFigureOut">
              <a:rPr kumimoji="1" lang="ja-JP" altLang="en-US" smtClean="0"/>
              <a:t>2012/11/19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4B01-0CFC-4D17-BC01-942AB442C57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390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C9D4-59F2-42EF-A8EF-224837214242}" type="datetimeFigureOut">
              <a:rPr kumimoji="1" lang="ja-JP" altLang="en-US" smtClean="0"/>
              <a:t>2012/11/19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84B01-0CFC-4D17-BC01-942AB442C57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656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CC9D4-59F2-42EF-A8EF-224837214242}" type="datetimeFigureOut">
              <a:rPr kumimoji="1" lang="ja-JP" altLang="en-US" smtClean="0"/>
              <a:t>2012/11/19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84B01-0CFC-4D17-BC01-942AB442C57F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87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hyperlink" Target="http://igpf.gramweb.net/index.php" TargetMode="External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wmf"/><Relationship Id="rId11" Type="http://schemas.openxmlformats.org/officeDocument/2006/relationships/image" Target="../media/image21.png"/><Relationship Id="rId5" Type="http://schemas.openxmlformats.org/officeDocument/2006/relationships/image" Target="../media/image15.wmf"/><Relationship Id="rId10" Type="http://schemas.openxmlformats.org/officeDocument/2006/relationships/image" Target="../media/image20.png"/><Relationship Id="rId4" Type="http://schemas.openxmlformats.org/officeDocument/2006/relationships/image" Target="../media/image14.wmf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wmf"/><Relationship Id="rId7" Type="http://schemas.openxmlformats.org/officeDocument/2006/relationships/image" Target="../media/image26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wmf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wmf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1.jpeg"/><Relationship Id="rId7" Type="http://schemas.openxmlformats.org/officeDocument/2006/relationships/image" Target="../media/image3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wmf"/><Relationship Id="rId5" Type="http://schemas.openxmlformats.org/officeDocument/2006/relationships/image" Target="../media/image30.wmf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ICT Innovation for Global Energy Efficiency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15209" y="3861048"/>
            <a:ext cx="6872808" cy="1752600"/>
          </a:xfrm>
        </p:spPr>
        <p:txBody>
          <a:bodyPr>
            <a:normAutofit fontScale="92500"/>
          </a:bodyPr>
          <a:lstStyle/>
          <a:p>
            <a:r>
              <a:rPr lang="en-US" altLang="ja-JP" dirty="0" smtClean="0"/>
              <a:t>November 21th, 2012</a:t>
            </a:r>
          </a:p>
          <a:p>
            <a:r>
              <a:rPr lang="en-US" altLang="ja-JP" dirty="0" err="1" smtClean="0"/>
              <a:t>Haruhisa</a:t>
            </a:r>
            <a:r>
              <a:rPr lang="en-US" altLang="ja-JP" dirty="0" smtClean="0"/>
              <a:t> </a:t>
            </a:r>
            <a:r>
              <a:rPr lang="en-US" altLang="ja-JP" dirty="0"/>
              <a:t>Ichikawa </a:t>
            </a:r>
            <a:endParaRPr lang="en-US" altLang="ja-JP" dirty="0" smtClean="0"/>
          </a:p>
          <a:p>
            <a:r>
              <a:rPr lang="en-US" altLang="ja-JP" dirty="0" smtClean="0"/>
              <a:t>The </a:t>
            </a:r>
            <a:r>
              <a:rPr kumimoji="1" lang="en-US" altLang="ja-JP" dirty="0" smtClean="0"/>
              <a:t>University of Electro-Communications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566546"/>
            <a:ext cx="7880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GJS2012</a:t>
            </a:r>
          </a:p>
          <a:p>
            <a:r>
              <a:rPr lang="en-US" altLang="ja-JP" dirty="0" smtClean="0"/>
              <a:t>“The Influence of ICT on Energy Efficiency: Perspectives from Germany and Japan”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120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1" y="3643313"/>
            <a:ext cx="3662136" cy="244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正方形/長方形 13"/>
          <p:cNvSpPr>
            <a:spLocks noChangeArrowheads="1"/>
          </p:cNvSpPr>
          <p:nvPr/>
        </p:nvSpPr>
        <p:spPr bwMode="auto">
          <a:xfrm>
            <a:off x="71438" y="1500188"/>
            <a:ext cx="3857625" cy="53578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en-US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220" name="タイトル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843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600" b="1" dirty="0" smtClean="0">
                <a:latin typeface="Calibri" pitchFamily="34" charset="0"/>
                <a:ea typeface="ＭＳ Ｐゴシック" charset="-128"/>
              </a:rPr>
              <a:t>Place &amp; Play-type Broadband Internet Systems with Poor Infrastructures</a:t>
            </a:r>
            <a:endParaRPr lang="en-GB" altLang="ja-JP" sz="2700" dirty="0" smtClean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9221" name="スライド番号プレースホルダ 2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A5642B3-21AC-4E4E-BAAD-FFB8D4965537}" type="slidenum">
              <a:rPr lang="en-US" altLang="ja-JP" sz="1200">
                <a:solidFill>
                  <a:srgbClr val="898989"/>
                </a:solidFill>
                <a:latin typeface="Calibri" pitchFamily="34" charset="0"/>
              </a:rPr>
              <a:pPr algn="r"/>
              <a:t>10</a:t>
            </a:fld>
            <a:endParaRPr lang="en-US" altLang="ja-JP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9222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938" y="4000500"/>
            <a:ext cx="3238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1643063"/>
            <a:ext cx="3297238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図 5" descr="DSCF854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88" y="1571625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5" y="5167998"/>
            <a:ext cx="828675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688" y="3286125"/>
            <a:ext cx="1214437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右矢印 11"/>
          <p:cNvSpPr>
            <a:spLocks/>
          </p:cNvSpPr>
          <p:nvPr/>
        </p:nvSpPr>
        <p:spPr bwMode="auto">
          <a:xfrm rot="4069605">
            <a:off x="6105526" y="3487737"/>
            <a:ext cx="785812" cy="290513"/>
          </a:xfrm>
          <a:custGeom>
            <a:avLst/>
            <a:gdLst>
              <a:gd name="T0" fmla="*/ 14293920 w 21600"/>
              <a:gd name="T1" fmla="*/ 0 h 21600"/>
              <a:gd name="T2" fmla="*/ 28587803 w 21600"/>
              <a:gd name="T3" fmla="*/ 1953660 h 21600"/>
              <a:gd name="T4" fmla="*/ 14293920 w 21600"/>
              <a:gd name="T5" fmla="*/ 3907319 h 21600"/>
              <a:gd name="T6" fmla="*/ 0 w 21600"/>
              <a:gd name="T7" fmla="*/ 1953660 h 21600"/>
              <a:gd name="T8" fmla="*/ 23303037 w 21600"/>
              <a:gd name="T9" fmla="*/ 0 h 21600"/>
              <a:gd name="T10" fmla="*/ 23303037 w 21600"/>
              <a:gd name="T11" fmla="*/ 3907319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9603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7607" y="5400"/>
                </a:lnTo>
                <a:lnTo>
                  <a:pt x="17607" y="0"/>
                </a:lnTo>
                <a:lnTo>
                  <a:pt x="21600" y="10800"/>
                </a:lnTo>
                <a:lnTo>
                  <a:pt x="17607" y="21600"/>
                </a:lnTo>
                <a:lnTo>
                  <a:pt x="17607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9228" name="右矢印 12"/>
          <p:cNvSpPr>
            <a:spLocks/>
          </p:cNvSpPr>
          <p:nvPr/>
        </p:nvSpPr>
        <p:spPr bwMode="auto">
          <a:xfrm>
            <a:off x="3857625" y="3143250"/>
            <a:ext cx="785813" cy="1571625"/>
          </a:xfrm>
          <a:custGeom>
            <a:avLst/>
            <a:gdLst>
              <a:gd name="T0" fmla="*/ 14294120 w 21600"/>
              <a:gd name="T1" fmla="*/ 0 h 21600"/>
              <a:gd name="T2" fmla="*/ 28588203 w 21600"/>
              <a:gd name="T3" fmla="*/ 57176079 h 21600"/>
              <a:gd name="T4" fmla="*/ 14294120 w 21600"/>
              <a:gd name="T5" fmla="*/ 114352085 h 21600"/>
              <a:gd name="T6" fmla="*/ 0 w 21600"/>
              <a:gd name="T7" fmla="*/ 57176079 h 21600"/>
              <a:gd name="T8" fmla="*/ 14294120 w 21600"/>
              <a:gd name="T9" fmla="*/ 0 h 21600"/>
              <a:gd name="T10" fmla="*/ 14294120 w 21600"/>
              <a:gd name="T11" fmla="*/ 114352085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6200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0800" y="5400"/>
                </a:lnTo>
                <a:lnTo>
                  <a:pt x="10800" y="0"/>
                </a:lnTo>
                <a:lnTo>
                  <a:pt x="21600" y="10800"/>
                </a:lnTo>
                <a:lnTo>
                  <a:pt x="10800" y="21600"/>
                </a:lnTo>
                <a:lnTo>
                  <a:pt x="10800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9229" name="テキスト ボックス 14"/>
          <p:cNvSpPr txBox="1">
            <a:spLocks noChangeArrowheads="1"/>
          </p:cNvSpPr>
          <p:nvPr/>
        </p:nvSpPr>
        <p:spPr bwMode="auto">
          <a:xfrm>
            <a:off x="133350" y="6211888"/>
            <a:ext cx="42116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00"/>
                </a:solidFill>
              </a:rPr>
              <a:t>An example of the rural villages in India</a:t>
            </a:r>
            <a:endParaRPr lang="en-GB" altLang="ja-JP">
              <a:solidFill>
                <a:srgbClr val="000000"/>
              </a:solidFill>
            </a:endParaRPr>
          </a:p>
          <a:p>
            <a:r>
              <a:rPr lang="en-US" altLang="ja-JP">
                <a:solidFill>
                  <a:srgbClr val="000000"/>
                </a:solidFill>
              </a:rPr>
              <a:t>(Sharing internet terminal in a village)</a:t>
            </a:r>
            <a:endParaRPr lang="en-GB" altLang="ja-JP">
              <a:solidFill>
                <a:srgbClr val="000000"/>
              </a:solidFill>
            </a:endParaRPr>
          </a:p>
        </p:txBody>
      </p:sp>
      <p:pic>
        <p:nvPicPr>
          <p:cNvPr id="9230" name="Picture 2" descr="C:\Users\ichikawa\Documents\ichikawa\電通大\共同研究受託研究\CREST ULP\CREST南谷先生\2010年中間評価および秋公開シンポジウム準備\2010-7-20 第2回南谷総括との打ち合わせ\キャッシュシステム写真編集-2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788" y="4967973"/>
            <a:ext cx="143986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4672475" y="6124010"/>
            <a:ext cx="4320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An image of P&amp;P System providing broadband internet services to villagers</a:t>
            </a:r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1E99-8C2A-4CB6-8CB6-17C264010FB7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844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雲 1"/>
          <p:cNvSpPr/>
          <p:nvPr/>
        </p:nvSpPr>
        <p:spPr>
          <a:xfrm>
            <a:off x="6228184" y="744948"/>
            <a:ext cx="2915816" cy="259228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Internet</a:t>
            </a:r>
            <a:endParaRPr kumimoji="1" lang="ja-JP" altLang="en-US" sz="2800" dirty="0"/>
          </a:p>
        </p:txBody>
      </p:sp>
      <p:sp>
        <p:nvSpPr>
          <p:cNvPr id="8" name="雲 7"/>
          <p:cNvSpPr/>
          <p:nvPr/>
        </p:nvSpPr>
        <p:spPr>
          <a:xfrm>
            <a:off x="2627784" y="1124744"/>
            <a:ext cx="3096344" cy="165618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Network</a:t>
            </a:r>
            <a:endParaRPr kumimoji="1" lang="ja-JP" altLang="en-US" sz="2800" dirty="0"/>
          </a:p>
        </p:txBody>
      </p:sp>
      <p:sp>
        <p:nvSpPr>
          <p:cNvPr id="10" name="雲 9"/>
          <p:cNvSpPr/>
          <p:nvPr/>
        </p:nvSpPr>
        <p:spPr>
          <a:xfrm>
            <a:off x="6300192" y="4149080"/>
            <a:ext cx="2843808" cy="2592288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/>
              <a:t>Internet</a:t>
            </a:r>
            <a:endParaRPr kumimoji="1" lang="ja-JP" altLang="en-US" sz="2800" dirty="0"/>
          </a:p>
        </p:txBody>
      </p:sp>
      <p:sp>
        <p:nvSpPr>
          <p:cNvPr id="15" name="角丸四角形 14"/>
          <p:cNvSpPr/>
          <p:nvPr/>
        </p:nvSpPr>
        <p:spPr>
          <a:xfrm>
            <a:off x="2915816" y="5013176"/>
            <a:ext cx="2016224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Internet Equivalent</a:t>
            </a:r>
            <a:endParaRPr kumimoji="1" lang="en-US" altLang="ja-JP" sz="2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14" y="1772816"/>
            <a:ext cx="1296144" cy="79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正方形/長方形 19"/>
          <p:cNvSpPr/>
          <p:nvPr/>
        </p:nvSpPr>
        <p:spPr>
          <a:xfrm>
            <a:off x="539552" y="1412776"/>
            <a:ext cx="1516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Internet Users</a:t>
            </a:r>
            <a:endParaRPr lang="ja-JP" alt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157192"/>
            <a:ext cx="1296144" cy="79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正方形/長方形 21"/>
          <p:cNvSpPr/>
          <p:nvPr/>
        </p:nvSpPr>
        <p:spPr>
          <a:xfrm>
            <a:off x="611560" y="4509120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Internet &amp; Ubiquitous Network Users</a:t>
            </a:r>
            <a:endParaRPr lang="ja-JP" altLang="en-US" dirty="0"/>
          </a:p>
        </p:txBody>
      </p:sp>
      <p:cxnSp>
        <p:nvCxnSpPr>
          <p:cNvPr id="24" name="直線矢印コネクタ 23"/>
          <p:cNvCxnSpPr/>
          <p:nvPr/>
        </p:nvCxnSpPr>
        <p:spPr>
          <a:xfrm flipH="1">
            <a:off x="4932040" y="4437112"/>
            <a:ext cx="180020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 flipV="1">
            <a:off x="4932040" y="5589240"/>
            <a:ext cx="194421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下矢印 28"/>
          <p:cNvSpPr/>
          <p:nvPr/>
        </p:nvSpPr>
        <p:spPr>
          <a:xfrm>
            <a:off x="3131840" y="3717032"/>
            <a:ext cx="158417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671310" y="4632230"/>
            <a:ext cx="2577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ULP</a:t>
            </a:r>
            <a:r>
              <a:rPr lang="ja-JP" altLang="en-US" sz="2000" b="1" dirty="0"/>
              <a:t> </a:t>
            </a:r>
            <a:r>
              <a:rPr lang="en-US" altLang="ja-JP" sz="2000" b="1" dirty="0" smtClean="0"/>
              <a:t>Integrated System</a:t>
            </a:r>
            <a:endParaRPr kumimoji="1" lang="ja-JP" altLang="en-US" sz="2000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987824" y="2132856"/>
            <a:ext cx="24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Broadband Connectivity</a:t>
            </a:r>
            <a:endParaRPr kumimoji="1" lang="ja-JP" altLang="en-US" dirty="0"/>
          </a:p>
        </p:txBody>
      </p:sp>
      <p:cxnSp>
        <p:nvCxnSpPr>
          <p:cNvPr id="34" name="直線矢印コネクタ 33"/>
          <p:cNvCxnSpPr>
            <a:stCxn id="1027" idx="3"/>
          </p:cNvCxnSpPr>
          <p:nvPr/>
        </p:nvCxnSpPr>
        <p:spPr>
          <a:xfrm flipV="1">
            <a:off x="2033158" y="2132856"/>
            <a:ext cx="4411050" cy="39443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>
            <a:endCxn id="15" idx="1"/>
          </p:cNvCxnSpPr>
          <p:nvPr/>
        </p:nvCxnSpPr>
        <p:spPr>
          <a:xfrm flipV="1">
            <a:off x="2195736" y="5481228"/>
            <a:ext cx="720080" cy="344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>
            <a:stCxn id="15" idx="3"/>
            <a:endCxn id="10" idx="2"/>
          </p:cNvCxnSpPr>
          <p:nvPr/>
        </p:nvCxnSpPr>
        <p:spPr>
          <a:xfrm flipV="1">
            <a:off x="4932040" y="5445224"/>
            <a:ext cx="1376973" cy="36004"/>
          </a:xfrm>
          <a:prstGeom prst="straightConnector1">
            <a:avLst/>
          </a:prstGeom>
          <a:ln w="28575">
            <a:solidFill>
              <a:schemeClr val="accent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1907704" y="5770744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Broadband Connectivity</a:t>
            </a:r>
            <a:endParaRPr kumimoji="1" lang="ja-JP" altLang="en-US" sz="16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004048" y="544522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Narrowband Connectivity</a:t>
            </a:r>
            <a:endParaRPr kumimoji="1" lang="ja-JP" altLang="en-US" sz="1600" dirty="0"/>
          </a:p>
        </p:txBody>
      </p:sp>
      <p:sp>
        <p:nvSpPr>
          <p:cNvPr id="43" name="上矢印吹き出し 42"/>
          <p:cNvSpPr/>
          <p:nvPr/>
        </p:nvSpPr>
        <p:spPr>
          <a:xfrm>
            <a:off x="3059832" y="5949280"/>
            <a:ext cx="1800200" cy="720080"/>
          </a:xfrm>
          <a:prstGeom prst="up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Electricity by Renewable Energy</a:t>
            </a:r>
            <a:endParaRPr kumimoji="1" lang="ja-JP" altLang="en-US" sz="1600" dirty="0"/>
          </a:p>
        </p:txBody>
      </p:sp>
      <p:sp>
        <p:nvSpPr>
          <p:cNvPr id="44" name="上矢印吹き出し 43"/>
          <p:cNvSpPr/>
          <p:nvPr/>
        </p:nvSpPr>
        <p:spPr>
          <a:xfrm>
            <a:off x="3275856" y="2780928"/>
            <a:ext cx="1800200" cy="720080"/>
          </a:xfrm>
          <a:prstGeom prst="up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600" dirty="0" smtClean="0"/>
              <a:t>Reliable Electrical Power Source</a:t>
            </a:r>
            <a:endParaRPr kumimoji="1" lang="ja-JP" altLang="en-US" sz="1600" dirty="0"/>
          </a:p>
        </p:txBody>
      </p:sp>
      <p:sp>
        <p:nvSpPr>
          <p:cNvPr id="23" name="タイトル 2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altLang="ja-JP" sz="3600" dirty="0" smtClean="0"/>
              <a:t>Functional Concept of </a:t>
            </a:r>
            <a:r>
              <a:rPr kumimoji="1" lang="en-US" altLang="ja-JP" sz="3600" dirty="0" smtClean="0"/>
              <a:t>ULP Integrated System</a:t>
            </a:r>
            <a:endParaRPr kumimoji="1" lang="ja-JP" altLang="en-US" sz="3600" dirty="0"/>
          </a:p>
        </p:txBody>
      </p:sp>
      <p:sp>
        <p:nvSpPr>
          <p:cNvPr id="52226" name="AutoShape 2" descr="data:image/jpeg;base64,/9j/4AAQSkZJRgABAQAAAQABAAD/2wCEAAkGBhISDxQUExQVFBQWGRQVFRcXFRcVFRgaFRQWFBgYGhYXHCYeHBwkHBUUHy8gIycpLCwtFR4yNTAqNiYsLCkBCQoKDgwOFw8PGiwkHyQtKSksKSwtKTAsLCwpKTEsLCwpLCwqKSwsKSwqLCwpLCwtKSkpKSwsLC4sLCwsLCksNf/AABEIAIwAiAMBIgACEQEDEQH/xAAcAAABBQEBAQAAAAAAAAAAAAAGAAEEBQcCAwj/xABZEAABAgMDBAoLCA4JBQAAAAABAgMABBEFEiEGEzGRBxQiM0FRVHLB0RUXNVJhgZShsbLUIzJCU3GSk6IWJCU0RHODhJWls7XT1UNkZcLDxOTl8GJ0pLTS/8QAGQEAAgMBAAAAAAAAAAAAAAAAAAMBAgQF/8QAKhEAAgICAQMDAgcBAAAAAAAAAAECEQMhEhMx8ARBgTJhInGRobHB0RT/2gAMAwEAAhEDEQA/ANsceAIHHgI6iHO761zugxm2yfa8/wBkpeVlZhTCVthRKcKrK1jE6SKBIoOMxWUlFWy8IObpGqwo+dLUnLZZmcwZ2YUu7f326AKEqKlHBISBUqOAiQjKKYQlN+em1VFUrM4JcOYkFTbJlnV5uooFrKb1KgDECFNPsMlglE+g6wo+f/sqcw+3pj9Jf7fHsjKp3l7/AI7Q/wBug5kLDJm9Q0YUMr3h+Hu+Xp6bOjo5ZPcvc8vR/LoOQdFm51hVjDhlm9y9zy5H8ujg5Zvcvd8vb/l0HIOkzdYUYKvKx0iu3n/FaI6LPiOvKlzlk1+kj7BBzBYWz6CpDR8+jKVw/hsyPltFXRIw32SL5bM/pJXsMR1C/wDzs+hIasYAxbry1BKJqZWtRCUJ7KFJUSaAAqkgnE0AqRjBpsZWw+uYureecacYU6lDygtba25gsqBXcTXFJ4E6cRUQKeyssDSbs0RueSXlN/CSAT4xWFFXKd0n+a36sKGCCwnd9a53QYznZSkEKnELVdCQzu1L3tIDpAvcJJrQJGKjo0EjRp3fGud0GM52VppaZm8lW8yjr7Y0hLqn0MhwA4XwlaqK0iuGMKzR5Rpmj00nHImgQcCUoWkBLSAElxK0gABRBQqaCa1UaVRKpx0FVaKr2l+l9RK0K3KnStxTKwVABK5p9oFdTVIblWdA06DHb8uG3FhKihLTk4EKAvFtMpdS68lJO7mXVGgWs0TwcF2K7JqSR75BQpIQEBS1tLcSHA21XfZpaSlS3VblFeDciEKl2Nsvxbfnnn399tPVJCH6cdbZ0eJUNt90D3r44t3bA1bqIiWnFklKVOKqb2bZVMgHhG2FvDOq4ynAGtMKR3tKYrvLvkgP+ZhidiHGu57qtF+gu58fKq2FehYjpNpTPG/4lWyP8SI+1Zj4hzyIdEzHWaf5OvyLqmotRTX2/U9jaUxxv/Otn/7jzVaEzxvU8PZk/wCLHIaf+IX5F/qY4UxMfEOeRD2mCg14xGfmNF5wDi+7HS9Hm5Ovn4S/1t0vR6JZf5O4fzMj0TQh1S73DLuD82UPRNxDReMo+M8duPcaz+ltW+wzb7i1pbBSFuYNpW5abQWrgSFLepUnAVwqdIj0Q05nEt5vNuLrmQ8w6hDigK3A4JhVCdHECRUitYk2a4CtoioS45Zb6UKWtaUKcfUFXL5KgKJOkk0NCTQRR6GrfsR0PlxIUVOKQoSb6EuuF4tKM6GVBDiheukBeB4xWpTWDbY4P3QH4id89qPdUBFnkZln8VJ14+6qjWDfY1UDPg8cvNnXaj3/ADxxMO5XLqLSDaU7pPc1v1YUNKd0n+a36kKNJzixnd9a53QYznZXQC89XkCv/cZjRp3fGud0GM+2UE+7u8W0vTPsA9ELy/SaPT/WC1rIqZk+G2jreQIkTQF94ngXaJrjXuewmo1xGtk3Q+eMWyf/ACkJjqfVR2YHClVq1+VMlLCsY6Z0da+QgyYyRlZh1wvNhYa2u02lQSptsbVQ8qiFApqpaiTXTU8NYiWlblisvONqkGFlpZQpSJMXMKcOivmizycX7nMkG6S9Lj9Xta9JMQBIqrMUDKr63VIdL7SVAOilCypWOg0rTGuHG9twgmlZl4xyZWpOqS96JuS01Yk8/mU2a02uilJvsNFKgmlcU1oaEGhgvGx/ZnIZX6BHVGfbH0iGbZzZSUrS07UG7oKWyDVJIxBBwPDGwpi+GTnG2hPqcaxzqL0D/a+szkMr9Cjqhu17ZnIZX6FHVBFEO11upYdLICng24WgaUKwglANSBiq6NIhxmKsbH9mchlfoEdUMdj+zOQyv0COqPTJCZnVy5M82hp6+oBKKUuUFDuVqFa14YuzEEvRisxZDUpaammU3Wkzkg4lFcElyXmVKu+DooOCKmxwPtQH+xv273XBTb7X3WcNPwqQPH72TmDrxgeshqhlDTR2H8y3VeeMcpbaOnGNpfkius0jNteBqS/eZg02Mfv5P/bTX7zegQs5ijbI40SH7xUYMdjIfb4P9WmvPab5i0HbQZ1psOJTuk/zW/VhQ0p3Sf5rXqwo1nLLCcPurXO6DGZ7LLpD8zTgs9BHy9kWRGmTu+tc7oMZ9smSt+Ydw99JNp12ix1wvI6Q7Am56AnKN43Hfktqvim09FIe0njnZrDErtnzycoTEu2JMlMxh8G1/rTaeqGtORUHJjCpvWsePTKS6dPihHUibljmvPzLSQnAmRmCouAZ+W3s3V42a0cCdHy8EC1iWxLPzDTamHgHFtiomKncqChhcFcTUkEHGDKz5a9LzQpgHGyBxXLLRj4sIB8m7NcU62lm6l5RSGypJupoAqug6KHCmMWnOuIvHjvm35oMcq7RRI2u461My7ThaQmjqHlFKQhKfgoUDUITjWsTMntkKdNqolH1Mqq4ppYSlIOCFLCkkGtMAcRoPBA/aKJpiYnA8609MjMlLi0oKDVqqSUqSKAcIpTjrEjIlp8vSW2AjOImAKpSlKruacwVQAlWmtRwiLdSpcaMjTats2+seb7yUiqlBI4yQBrOEdwPZZZPuTjOaBSW1UvoUBjdN4EKoTpAFPDDJNpWikIqUkm6CAGHMC2TdmPoeK76ixdULqioG8VAg3VYgpCbteHHTpgpgjLkrCceLq7Mmt1xXZd2mgTUn5pGYMUdjhwmVwNK2P5s9XzUMG9o2OTOurocXkK+bLLT/ehSNk3c3uRhmBo+LaV6L0c+WXb17s68YpRTb9kAlkyjtxiqTgizvqzqlHD5ILNjOVWmaSVDDaz+s2g8fRSLyUs5NEDizH1QpUWmT9lhtd/CuaCNbi1nHxiDDNuSKZ5QUJIeU7pP81v1IUKU7pPc1v1YUdM5JYTu+tc7oMZ7sjTwROPf9Mkwo+O0mRGhTu+tc7oMZXstLpNzR/s5g6rTaik1aoZjlxlZWWzaoS28aV3NqHTT3s8lPT5o9bWtVIcmgRUpXaw0mhDbLB17oaoo8ol7h4cSbYr5cD0iPS1V1fnTxuW3Tg/BpaM7wxNsfUSDCzrRAkp1eNM8lOBod1Z7I0+OAvI20xt+WoTiofCPCmmnDj88EMm99zp0DH3ZjgqBWQYxPF73TAXkO59vy/PSPMIJxVwJxTfHJ57Gx5WZAzE1NZ1DkmE3UpAekm3nAU1xzigTSuIHBEfJ/Y1fZnkTT0w24oLU4spQoKWpSSnEk04R4KCNChRrs5g4hGEIhW3JLelnWm1lpa0KQlwVqgqBAVgQcDxGIJJgEIxVZLWU7LSqWnni+tJWS4b1SFLKgN0ScAaaeCLYwIH3A2fthCX3Qa1C3gTU6US970RERbyaildKePgli5XUmBq37SuzUz4JieHF72RbV0xFbtf3VIA0FBrp02Utz01jlvG3L5O1Hgo/ATy+UAvN6aEyo+kl3Vf3DF9kZlAJgUxqGpdw/lAqnqnVGayVsXgzgN9s0fOkZkn0QRbEr9XlDjkrPOrOjph2HE00xHqJRcWgyk+6T/Nb9WFClO6T/Na9SFG85hYTo91a53QYyfZnH2y94bOP1Z5sxrM7vrXO6DGZ7LskXH3aadoKA8c6yOmKyaStl4RcnSAfKJRO2BxKtpOqZbVjrj1n01W+eM2ufBUyEoqJ1sWGpW2DgQTbB+e8gD1YackVFTgCVrCX5pt0Ni+tKJmRl2QsJGndIV4NzTCohSyRfY0dCa3RV2kEqZoQpSUPsKeCApRSh2zmEoWpKSKi8lQGIqQRUViVYzMk2+24hx8lKkqomQeKqAgkCrygCRhWh0x2zk04VJUu64pKUthe159pakoAQkKLYTUhISmpxokVJghk7FW2Ad0OIJE+rE8JSpzHVC5ZYrsPh6eTWwgtO35dx3PtuTTCyhKd4mCNyu8VXAbtbtU4p4caxEXlU2WlIXPTANXbihKTN4XkFKTfS2DUXq0GHFxQM2o8/UhQeUPxNoBOrbCfRTCK3NuK0Mu/LmLS9riY8pbZSahFUv6/w1OU2SrNQKZ54kmprLzisaAGgU2aDCtBhEjto2b8a75LNfwoyRTLg0suj8haXtkdtJX8U79DafRNw62I4Qffz9jWhsmWf8a55LM/woZeybZ4G+OnipKzNf2UZg3eGltz6O1eiZMdl0j4Dh/J2v7RFeUi3Sh9/PghWvPF11x24pvPvWi8hC8F3NohAVd4rySK6KggE0McyRJeB/EDXYz3VHE/JKXfKWloWtNxTglJ1126dyQFTD6gmoqKihoSARXF7PvJeQlSFt33U5tDgAcLbEg8wVqTpFbw8BJIBN00iqLuVrR1Y6PvcHhesfzyc2ILNh12szT+oSn1XHEwKWUjdSuOlyxfOzNJ6dMEuwv98/mMv+3ci0SmRaZoUn3Sf5rfqwoeU7pP81v1YUNMpYTu+Nc7oMZrstvlLzxAOEhXVPsf88caXOb61zugxQZZZLKmqkJCwpssrTeCFFJcS5gogjBSUqxw3NKEEwvJ27WNxfV3oyyZtVQfeSgXyh+0WX276G3Ql9+8hxAWQFAUPjTQ0CgYnpt9kKqqTdWuiQVlcqCaJCR/SHgAGJJpEh7IKeJxl1u0oApw2Y8ugFAC48yVkAYCpNAI8VZAT3BJD5lj/wACFPFGXsaetKOlL+D3TlMwMRKOgjR96EftRWIE9byna1ZAHhYl1HWJxPmj2OQM/wAhT82x/Z4f7AZ7kI+bY/s8SsMU7SIl6ib7spS23wy7Z+WWYPpn4ZCGa4yzPjYlvQqdi6GQE/yFPzbH9nj0byJtFOCZO78gsgeiXhmxOmUpDPBLs+KVlD6J2GUGq/ezXkssPNt2nji7cyFtBWmTqdFSLIP+XhlZAzvBID9T+ywbD8KKgIYOmXR4pKV6J4R0EsD+gT5DK/zCLQZAzvDIDVY/ssdfYDOcg/c3ssTRW0VCiz8Q35DKe3R4vZu6QhBaJBBU1KyLSyCKFOc2ypSQQSDdoSDTEYRefYDOcgH6n9lhvsBnuQp1WP7LEUXTooLPmDtmVSoJSVTNnNtNhaHHM3Ll1srXcNBXOJ00rU0BCSYJ9hNJ2yk8ci39WacT0QzGQc8L1JVbdQUqLblmNKIIoRfZl0qAIwOIqDBVkDki9KvKWtsNISymXaRnA4qgcLpJKcMVKUeDFVAAAKwtOqJlUot2gglO6T/Nb9WFDSndJ/mt+pDw0zFhOb61zugxNuxCnR7o1zugxOEADXYekKFAAqQqQ8KABqQqQ8KABqQqQoeABqQqQ8KABqQqQ8KADm7Cux1DGAChlO6T/Nb9WFDSh+6T/Nb9WHgAlW3MZsJcoVBBrQaTgYG1bKCAT9qv60dcGrjQUKEVERjZDPeDVAAJdtFPJX9aOuF20U8le1ogt7ENd4NULsQz3g1QACXbRTyV/Wjrh+2inkr+tHXBZ2IZ7waoXYhnvBqgAEu2inkr2tHXC7aKeSv60dcFvYhnvBqhCx2e8GqAAS7aCeSva0Qu2inkr+tHX1wWdiGe8GqH7Ds94NUAAl20U8le1o64XbRTyV/Wjrgt7EM94IXYhnvBqgAEu2gnkr+tHXCGyinkr2tEFhshnvBqhGx2e8EAAp20k8le1o64btop5K/rR1wW9iGe8GqF2IZ7waoAKLJmdVMTDkxm1NpUEABVK7lNOCFBKzLpQKJFBCg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517232"/>
            <a:ext cx="261300" cy="23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021288"/>
            <a:ext cx="261300" cy="23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237312"/>
            <a:ext cx="261300" cy="23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直線矢印コネクタ 49"/>
          <p:cNvCxnSpPr/>
          <p:nvPr/>
        </p:nvCxnSpPr>
        <p:spPr>
          <a:xfrm flipV="1">
            <a:off x="683568" y="5517232"/>
            <a:ext cx="14401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flipV="1">
            <a:off x="827584" y="6021288"/>
            <a:ext cx="14401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flipV="1">
            <a:off x="1187624" y="6021288"/>
            <a:ext cx="72008" cy="169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155575" y="951261"/>
            <a:ext cx="2796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Developed Countries</a:t>
            </a:r>
            <a:endParaRPr kumimoji="1" lang="ja-JP" altLang="en-US" sz="24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68501" y="3896181"/>
            <a:ext cx="2857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Developing Countries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377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5462954" y="5126892"/>
            <a:ext cx="2289908" cy="1633416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An Example of Agricultural Productivity Improvement</a:t>
            </a:r>
            <a:endParaRPr kumimoji="1" lang="ja-JP" altLang="en-US" dirty="0"/>
          </a:p>
        </p:txBody>
      </p:sp>
      <p:pic>
        <p:nvPicPr>
          <p:cNvPr id="5" name="Picture 14" descr="C:\Users\kamiyama\AppData\Local\Microsoft\Windows\Temporary Internet Files\Content.IE5\57SLGQYU\MC9002151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693" y="1946901"/>
            <a:ext cx="1646666" cy="1065623"/>
          </a:xfrm>
          <a:prstGeom prst="rect">
            <a:avLst/>
          </a:prstGeom>
          <a:noFill/>
        </p:spPr>
      </p:pic>
      <p:pic>
        <p:nvPicPr>
          <p:cNvPr id="6" name="Picture 16" descr="C:\Users\kamiyama\AppData\Local\Microsoft\Windows\Temporary Internet Files\Content.IE5\57SLGQYU\MC90042895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10" y="5347484"/>
            <a:ext cx="331813" cy="703504"/>
          </a:xfrm>
          <a:prstGeom prst="rect">
            <a:avLst/>
          </a:prstGeom>
          <a:noFill/>
        </p:spPr>
      </p:pic>
      <p:pic>
        <p:nvPicPr>
          <p:cNvPr id="8" name="Picture 18" descr="C:\Users\kamiyama\AppData\Local\Microsoft\Windows\Temporary Internet Files\Content.IE5\CEHKKPZ7\MC90034299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5687" y="5521204"/>
            <a:ext cx="1097280" cy="1089965"/>
          </a:xfrm>
          <a:prstGeom prst="rect">
            <a:avLst/>
          </a:prstGeom>
          <a:noFill/>
        </p:spPr>
      </p:pic>
      <p:pic>
        <p:nvPicPr>
          <p:cNvPr id="10" name="Picture 22" descr="C:\Users\kamiyama\AppData\Local\Microsoft\Windows\Temporary Internet Files\Content.IE5\56PCVNLH\MC90021496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7316" y="3144332"/>
            <a:ext cx="784274" cy="1302421"/>
          </a:xfrm>
          <a:prstGeom prst="rect">
            <a:avLst/>
          </a:prstGeom>
          <a:noFill/>
        </p:spPr>
      </p:pic>
      <p:pic>
        <p:nvPicPr>
          <p:cNvPr id="11" name="Picture 15" descr="C:\Users\kamiyama\AppData\Local\Microsoft\Windows\Temporary Internet Files\Content.IE5\CEHKKPZ7\MC900013282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3" y="3424365"/>
            <a:ext cx="520409" cy="74722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角丸四角形 11"/>
          <p:cNvSpPr/>
          <p:nvPr/>
        </p:nvSpPr>
        <p:spPr>
          <a:xfrm>
            <a:off x="3624377" y="3782645"/>
            <a:ext cx="2729532" cy="7971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P&amp;P Core System</a:t>
            </a:r>
            <a:endParaRPr kumimoji="1" lang="ja-JP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1315" y="2000738"/>
            <a:ext cx="719616" cy="53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44123" y="1550709"/>
            <a:ext cx="3525960" cy="155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11440" y="3597548"/>
            <a:ext cx="1288683" cy="124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82910" y="5101339"/>
            <a:ext cx="1408600" cy="134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グラフ 22"/>
          <p:cNvGraphicFramePr/>
          <p:nvPr/>
        </p:nvGraphicFramePr>
        <p:xfrm>
          <a:off x="5627062" y="5251938"/>
          <a:ext cx="1844430" cy="1461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4" name="テキスト ボックス 23"/>
          <p:cNvSpPr txBox="1"/>
          <p:nvPr/>
        </p:nvSpPr>
        <p:spPr>
          <a:xfrm>
            <a:off x="5572353" y="5111261"/>
            <a:ext cx="1953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Volume of good </a:t>
            </a:r>
            <a:r>
              <a:rPr lang="en-US" altLang="ja-JP" sz="1400" dirty="0" smtClean="0"/>
              <a:t>p</a:t>
            </a:r>
            <a:r>
              <a:rPr kumimoji="1" lang="en-US" altLang="ja-JP" sz="1400" dirty="0" smtClean="0"/>
              <a:t>roduct</a:t>
            </a:r>
            <a:endParaRPr kumimoji="1"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84061" y="6495512"/>
            <a:ext cx="21150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Average weight of p</a:t>
            </a:r>
            <a:r>
              <a:rPr kumimoji="1" lang="en-US" altLang="ja-JP" sz="1200" dirty="0" smtClean="0"/>
              <a:t>roduct [g]</a:t>
            </a:r>
            <a:endParaRPr kumimoji="1" lang="ja-JP" altLang="en-US" sz="1200" dirty="0"/>
          </a:p>
        </p:txBody>
      </p:sp>
      <p:sp>
        <p:nvSpPr>
          <p:cNvPr id="17" name="左右矢印 16"/>
          <p:cNvSpPr/>
          <p:nvPr/>
        </p:nvSpPr>
        <p:spPr>
          <a:xfrm>
            <a:off x="4697046" y="5689600"/>
            <a:ext cx="398585" cy="1719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164862" y="2868246"/>
            <a:ext cx="2935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1. Soil t</a:t>
            </a:r>
            <a:r>
              <a:rPr kumimoji="1" lang="en-US" altLang="ja-JP" sz="1600" dirty="0" smtClean="0"/>
              <a:t>emperature and moisture</a:t>
            </a:r>
          </a:p>
          <a:p>
            <a:r>
              <a:rPr lang="en-US" altLang="ja-JP" sz="1600" dirty="0" smtClean="0"/>
              <a:t>Weather, etc.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14251" y="4911970"/>
            <a:ext cx="3128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2. Design the best agricultural work</a:t>
            </a:r>
          </a:p>
          <a:p>
            <a:r>
              <a:rPr lang="en-US" altLang="ja-JP" sz="1600" dirty="0" smtClean="0"/>
              <a:t>3. </a:t>
            </a:r>
            <a:r>
              <a:rPr kumimoji="1" lang="en-US" altLang="ja-JP" sz="1600" dirty="0" smtClean="0"/>
              <a:t>Find the best timing to harvest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86523" y="3645877"/>
            <a:ext cx="2243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1. Agricultural work log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30216" y="4618892"/>
            <a:ext cx="2141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4. Product Info Upload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650894" y="3262923"/>
            <a:ext cx="2579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5. Product selection and call</a:t>
            </a:r>
            <a:endParaRPr kumimoji="1" lang="ja-JP" altLang="en-US" sz="1600" dirty="0"/>
          </a:p>
        </p:txBody>
      </p:sp>
      <p:cxnSp>
        <p:nvCxnSpPr>
          <p:cNvPr id="27" name="直線矢印コネクタ 26"/>
          <p:cNvCxnSpPr/>
          <p:nvPr/>
        </p:nvCxnSpPr>
        <p:spPr>
          <a:xfrm>
            <a:off x="2117969" y="2657231"/>
            <a:ext cx="2110154" cy="107852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20" idx="0"/>
          </p:cNvCxnSpPr>
          <p:nvPr/>
        </p:nvCxnSpPr>
        <p:spPr>
          <a:xfrm rot="5400000" flipH="1" flipV="1">
            <a:off x="3063632" y="3090986"/>
            <a:ext cx="199290" cy="91049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endCxn id="19" idx="0"/>
          </p:cNvCxnSpPr>
          <p:nvPr/>
        </p:nvCxnSpPr>
        <p:spPr>
          <a:xfrm rot="16200000" flipH="1">
            <a:off x="3544980" y="4278231"/>
            <a:ext cx="1184029" cy="8344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rot="10800000">
            <a:off x="2399906" y="5713048"/>
            <a:ext cx="1054495" cy="273541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V="1">
            <a:off x="2313354" y="3110523"/>
            <a:ext cx="3665418" cy="1883508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rot="16200000" flipV="1">
            <a:off x="8163171" y="3278555"/>
            <a:ext cx="449385" cy="183659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281338" y="6452005"/>
            <a:ext cx="4511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Ref.1  </a:t>
            </a:r>
            <a:r>
              <a:rPr lang="en-US" altLang="ja-JP" sz="1200" dirty="0" smtClean="0">
                <a:hlinkClick r:id="rId13"/>
              </a:rPr>
              <a:t>http://igpf.gramweb.net/index.php</a:t>
            </a:r>
            <a:endParaRPr lang="en-US" altLang="ja-JP" sz="1200" dirty="0" smtClean="0"/>
          </a:p>
          <a:p>
            <a:r>
              <a:rPr lang="en-US" altLang="ja-JP" sz="1200" dirty="0" smtClean="0"/>
              <a:t>Ref. 2 T. Sugiyama, “Entrepreneurial Agriculture,” </a:t>
            </a:r>
            <a:r>
              <a:rPr lang="en-US" altLang="ja-JP" sz="1200" dirty="0" err="1" smtClean="0"/>
              <a:t>Tukiji-Shokan</a:t>
            </a:r>
            <a:r>
              <a:rPr lang="en-US" altLang="ja-JP" sz="1200" dirty="0" smtClean="0"/>
              <a:t>, 2005.</a:t>
            </a:r>
            <a:endParaRPr lang="ja-JP" altLang="en-US" sz="1200" dirty="0"/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1E99-8C2A-4CB6-8CB6-17C264010FB7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43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雲 55"/>
          <p:cNvSpPr/>
          <p:nvPr/>
        </p:nvSpPr>
        <p:spPr>
          <a:xfrm>
            <a:off x="2143125" y="2714625"/>
            <a:ext cx="7000875" cy="4143375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9" name="雲 88"/>
          <p:cNvSpPr/>
          <p:nvPr/>
        </p:nvSpPr>
        <p:spPr>
          <a:xfrm>
            <a:off x="0" y="3933056"/>
            <a:ext cx="2123728" cy="2643188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754063" y="2238276"/>
            <a:ext cx="1857375" cy="140652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 smtClean="0"/>
              <a:t>　　　　　　　　　　　　　　　　　　　　　</a:t>
            </a:r>
            <a:endParaRPr lang="ja-JP" altLang="en-US" dirty="0"/>
          </a:p>
        </p:txBody>
      </p:sp>
      <p:grpSp>
        <p:nvGrpSpPr>
          <p:cNvPr id="2" name="グループ化 79"/>
          <p:cNvGrpSpPr>
            <a:grpSpLocks/>
          </p:cNvGrpSpPr>
          <p:nvPr/>
        </p:nvGrpSpPr>
        <p:grpSpPr bwMode="auto">
          <a:xfrm>
            <a:off x="1979712" y="2636912"/>
            <a:ext cx="541338" cy="587375"/>
            <a:chOff x="1142976" y="2786058"/>
            <a:chExt cx="1000132" cy="785818"/>
          </a:xfrm>
        </p:grpSpPr>
        <p:sp>
          <p:nvSpPr>
            <p:cNvPr id="65" name="平行四辺形 64"/>
            <p:cNvSpPr/>
            <p:nvPr/>
          </p:nvSpPr>
          <p:spPr>
            <a:xfrm>
              <a:off x="1142976" y="3285158"/>
              <a:ext cx="1000132" cy="286718"/>
            </a:xfrm>
            <a:prstGeom prst="parallelogram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1213366" y="2786058"/>
              <a:ext cx="929742" cy="4991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1286691" y="2858268"/>
              <a:ext cx="786027" cy="3568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77" name="雲 76"/>
          <p:cNvSpPr/>
          <p:nvPr/>
        </p:nvSpPr>
        <p:spPr>
          <a:xfrm>
            <a:off x="5357813" y="1214438"/>
            <a:ext cx="3571875" cy="1785937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4" name="正方形/長方形 83"/>
          <p:cNvSpPr/>
          <p:nvPr/>
        </p:nvSpPr>
        <p:spPr>
          <a:xfrm>
            <a:off x="6786563" y="1857375"/>
            <a:ext cx="1143023" cy="4286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dirty="0" smtClean="0">
                <a:solidFill>
                  <a:schemeClr val="tx1"/>
                </a:solidFill>
              </a:rPr>
              <a:t>Servers</a:t>
            </a:r>
            <a:endParaRPr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82" name="角丸四角形 81"/>
          <p:cNvSpPr/>
          <p:nvPr/>
        </p:nvSpPr>
        <p:spPr>
          <a:xfrm>
            <a:off x="6572251" y="1340768"/>
            <a:ext cx="1888181" cy="1016662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/>
          </a:p>
        </p:txBody>
      </p:sp>
      <p:sp>
        <p:nvSpPr>
          <p:cNvPr id="86" name="円/楕円 85"/>
          <p:cNvSpPr/>
          <p:nvPr/>
        </p:nvSpPr>
        <p:spPr>
          <a:xfrm>
            <a:off x="395536" y="6093296"/>
            <a:ext cx="285750" cy="142875"/>
          </a:xfrm>
          <a:prstGeom prst="ellipse">
            <a:avLst/>
          </a:prstGeom>
          <a:solidFill>
            <a:srgbClr val="C646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7" name="円/楕円 86"/>
          <p:cNvSpPr/>
          <p:nvPr/>
        </p:nvSpPr>
        <p:spPr>
          <a:xfrm>
            <a:off x="683568" y="5229200"/>
            <a:ext cx="285750" cy="142875"/>
          </a:xfrm>
          <a:prstGeom prst="ellipse">
            <a:avLst/>
          </a:prstGeom>
          <a:solidFill>
            <a:srgbClr val="C646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8" name="円/楕円 87"/>
          <p:cNvSpPr/>
          <p:nvPr/>
        </p:nvSpPr>
        <p:spPr>
          <a:xfrm>
            <a:off x="467544" y="5499323"/>
            <a:ext cx="266700" cy="161925"/>
          </a:xfrm>
          <a:prstGeom prst="ellipse">
            <a:avLst/>
          </a:prstGeom>
          <a:solidFill>
            <a:srgbClr val="C646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0" name="円/楕円 89"/>
          <p:cNvSpPr/>
          <p:nvPr/>
        </p:nvSpPr>
        <p:spPr>
          <a:xfrm>
            <a:off x="251520" y="5301208"/>
            <a:ext cx="285750" cy="142875"/>
          </a:xfrm>
          <a:prstGeom prst="ellipse">
            <a:avLst/>
          </a:prstGeom>
          <a:solidFill>
            <a:srgbClr val="C646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1" name="円/楕円 90"/>
          <p:cNvSpPr/>
          <p:nvPr/>
        </p:nvSpPr>
        <p:spPr>
          <a:xfrm>
            <a:off x="251520" y="5805264"/>
            <a:ext cx="285750" cy="142875"/>
          </a:xfrm>
          <a:prstGeom prst="ellipse">
            <a:avLst/>
          </a:prstGeom>
          <a:solidFill>
            <a:srgbClr val="C646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207" name="テキスト ボックス 91"/>
          <p:cNvSpPr txBox="1">
            <a:spLocks noChangeArrowheads="1"/>
          </p:cNvSpPr>
          <p:nvPr/>
        </p:nvSpPr>
        <p:spPr bwMode="auto">
          <a:xfrm>
            <a:off x="578520" y="4797152"/>
            <a:ext cx="16174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RFID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and Sensors</a:t>
            </a:r>
            <a:endParaRPr lang="ja-JP" altLang="en-US" sz="1600" dirty="0"/>
          </a:p>
        </p:txBody>
      </p:sp>
      <p:pic>
        <p:nvPicPr>
          <p:cNvPr id="8208" name="Picture 2" descr="C:\Users\ichikawa\AppData\Local\Microsoft\Windows\Temporary Internet Files\Content.IE5\CU2JJDKM\MCj042900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20888"/>
            <a:ext cx="2857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3" descr="C:\Users\ichikawa\AppData\Local\Microsoft\Windows\Temporary Internet Files\Content.IE5\TY4OX23S\MCj0424190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852936"/>
            <a:ext cx="374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テキスト ボックス 92"/>
          <p:cNvSpPr txBox="1">
            <a:spLocks noChangeArrowheads="1"/>
          </p:cNvSpPr>
          <p:nvPr/>
        </p:nvSpPr>
        <p:spPr bwMode="auto">
          <a:xfrm>
            <a:off x="6709742" y="1402928"/>
            <a:ext cx="13020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/>
              <a:t>Data Center</a:t>
            </a:r>
            <a:endParaRPr lang="ja-JP" altLang="en-US" dirty="0"/>
          </a:p>
        </p:txBody>
      </p:sp>
      <p:cxnSp>
        <p:nvCxnSpPr>
          <p:cNvPr id="95" name="直線矢印コネクタ 94"/>
          <p:cNvCxnSpPr/>
          <p:nvPr/>
        </p:nvCxnSpPr>
        <p:spPr>
          <a:xfrm rot="16200000" flipH="1">
            <a:off x="856173" y="2161444"/>
            <a:ext cx="806921" cy="72008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/>
          <p:cNvCxnSpPr/>
          <p:nvPr/>
        </p:nvCxnSpPr>
        <p:spPr>
          <a:xfrm>
            <a:off x="1043608" y="1988840"/>
            <a:ext cx="576064" cy="43204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97"/>
          <p:cNvCxnSpPr/>
          <p:nvPr/>
        </p:nvCxnSpPr>
        <p:spPr>
          <a:xfrm>
            <a:off x="1043608" y="1916832"/>
            <a:ext cx="1100658" cy="653207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4" name="タイトル 108"/>
          <p:cNvSpPr>
            <a:spLocks noGrp="1"/>
          </p:cNvSpPr>
          <p:nvPr>
            <p:ph type="title"/>
          </p:nvPr>
        </p:nvSpPr>
        <p:spPr>
          <a:xfrm>
            <a:off x="0" y="404664"/>
            <a:ext cx="8401080" cy="812054"/>
          </a:xfrm>
        </p:spPr>
        <p:txBody>
          <a:bodyPr>
            <a:normAutofit/>
          </a:bodyPr>
          <a:lstStyle/>
          <a:p>
            <a:r>
              <a:rPr lang="en-US" altLang="ja-JP" sz="4000" b="1" dirty="0" smtClean="0"/>
              <a:t>ULP</a:t>
            </a:r>
            <a:r>
              <a:rPr lang="ja-JP" altLang="en-US" sz="4000" b="1" dirty="0" smtClean="0"/>
              <a:t> </a:t>
            </a:r>
            <a:r>
              <a:rPr lang="en-US" altLang="ja-JP" sz="4000" b="1" dirty="0" smtClean="0"/>
              <a:t>Integrated System</a:t>
            </a:r>
            <a:endParaRPr lang="ja-JP" altLang="en-US" sz="4000" b="1" dirty="0" smtClean="0"/>
          </a:p>
        </p:txBody>
      </p:sp>
      <p:sp>
        <p:nvSpPr>
          <p:cNvPr id="8215" name="テキスト ボックス 109"/>
          <p:cNvSpPr txBox="1">
            <a:spLocks noChangeArrowheads="1"/>
          </p:cNvSpPr>
          <p:nvPr/>
        </p:nvSpPr>
        <p:spPr bwMode="auto">
          <a:xfrm>
            <a:off x="0" y="2125038"/>
            <a:ext cx="83624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800" dirty="0" smtClean="0"/>
              <a:t>Power Supply</a:t>
            </a:r>
            <a:endParaRPr lang="ja-JP" altLang="en-US" sz="800" dirty="0"/>
          </a:p>
        </p:txBody>
      </p:sp>
      <p:pic>
        <p:nvPicPr>
          <p:cNvPr id="8216" name="Picture 2" descr="C:\Users\ichikawa\AppData\Local\Microsoft\Windows\Temporary Internet Files\Content.IE5\TY4OX23S\MCj0432567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313" y="5664671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Picture 2" descr="C:\Users\ichikawa\AppData\Local\Microsoft\Windows\Temporary Internet Files\Content.IE5\TY4OX23S\MCj0432567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869160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2" descr="C:\Users\ichikawa\AppData\Local\Microsoft\Windows\Temporary Internet Files\Content.IE5\TY4OX23S\MCj0432567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3" y="3643313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" name="角丸四角形 129"/>
          <p:cNvSpPr/>
          <p:nvPr/>
        </p:nvSpPr>
        <p:spPr>
          <a:xfrm>
            <a:off x="4499992" y="3356992"/>
            <a:ext cx="2736303" cy="3168352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259" name="Line 326"/>
          <p:cNvSpPr>
            <a:spLocks noChangeShapeType="1"/>
          </p:cNvSpPr>
          <p:nvPr/>
        </p:nvSpPr>
        <p:spPr bwMode="auto">
          <a:xfrm flipH="1">
            <a:off x="5127228" y="4365104"/>
            <a:ext cx="20835" cy="20882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36000" tIns="36000" rIns="36000" bIns="36000" anchor="ctr">
            <a:spAutoFit/>
          </a:bodyPr>
          <a:lstStyle/>
          <a:p>
            <a:endParaRPr lang="ja-JP" altLang="en-US"/>
          </a:p>
        </p:txBody>
      </p:sp>
      <p:sp>
        <p:nvSpPr>
          <p:cNvPr id="8264" name="Text Box 84"/>
          <p:cNvSpPr txBox="1">
            <a:spLocks noChangeArrowheads="1"/>
          </p:cNvSpPr>
          <p:nvPr/>
        </p:nvSpPr>
        <p:spPr bwMode="auto">
          <a:xfrm>
            <a:off x="5026968" y="5445224"/>
            <a:ext cx="26511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ja-JP" altLang="en-US" sz="900" dirty="0">
                <a:latin typeface="HGP創英角ｺﾞｼｯｸUB" pitchFamily="50" charset="-128"/>
                <a:ea typeface="HGP創英角ｺﾞｼｯｸUB" pitchFamily="50" charset="-128"/>
              </a:rPr>
              <a:t>ルータ </a:t>
            </a:r>
          </a:p>
        </p:txBody>
      </p:sp>
      <p:sp>
        <p:nvSpPr>
          <p:cNvPr id="8267" name="Text Box 281"/>
          <p:cNvSpPr txBox="1">
            <a:spLocks noChangeArrowheads="1"/>
          </p:cNvSpPr>
          <p:nvPr/>
        </p:nvSpPr>
        <p:spPr bwMode="auto">
          <a:xfrm>
            <a:off x="5365750" y="3928894"/>
            <a:ext cx="6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 altLang="ja-JP" sz="9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8270" name="Picture 8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5222875"/>
            <a:ext cx="41592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2" name="Picture 314" descr="fxds540apw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5206082"/>
            <a:ext cx="333375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9" name="図 192" descr="太陽電池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412776"/>
            <a:ext cx="85883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00" name="図 271" descr="太陽電池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3140968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01" name="図 276" descr="太陽電池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4437112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02" name="図 277" descr="太陽電池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313" y="5157192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03" name="図 278" descr="太陽電池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4509120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05" name="図 280" descr="太陽電池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96" y="4667225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06" name="図 281" descr="アンテナ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2286000"/>
            <a:ext cx="60801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07" name="図 282" descr="アンテナ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27984" y="2996952"/>
            <a:ext cx="5715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" name="スライド番号プレースホルダ 1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62FCD-FDDF-46EE-8656-12F8D2206D50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185" name="上下矢印 184"/>
          <p:cNvSpPr/>
          <p:nvPr/>
        </p:nvSpPr>
        <p:spPr>
          <a:xfrm rot="14639657">
            <a:off x="4942501" y="2111462"/>
            <a:ext cx="504056" cy="1139417"/>
          </a:xfrm>
          <a:prstGeom prst="upDownArrow">
            <a:avLst/>
          </a:prstGeom>
          <a:solidFill>
            <a:srgbClr val="CCFF99"/>
          </a:solidFill>
          <a:ln>
            <a:solidFill>
              <a:srgbClr val="CCFF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正方形/長方形 188"/>
          <p:cNvSpPr/>
          <p:nvPr/>
        </p:nvSpPr>
        <p:spPr>
          <a:xfrm>
            <a:off x="5004048" y="3140968"/>
            <a:ext cx="1584176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>
                <a:solidFill>
                  <a:sysClr val="windowText" lastClr="000000"/>
                </a:solidFill>
              </a:rPr>
              <a:t>P&amp;P</a:t>
            </a:r>
            <a:r>
              <a:rPr lang="ja-JP" altLang="en-US" sz="1200" dirty="0" smtClean="0">
                <a:solidFill>
                  <a:sysClr val="windowText" lastClr="000000"/>
                </a:solidFill>
              </a:rPr>
              <a:t>コアシステム</a:t>
            </a:r>
            <a:endParaRPr kumimoji="1" lang="ja-JP" altLang="en-US" sz="1200" dirty="0">
              <a:solidFill>
                <a:sysClr val="windowText" lastClr="000000"/>
              </a:solidFill>
            </a:endParaRPr>
          </a:p>
        </p:txBody>
      </p:sp>
      <p:cxnSp>
        <p:nvCxnSpPr>
          <p:cNvPr id="200" name="直線コネクタ 199"/>
          <p:cNvCxnSpPr/>
          <p:nvPr/>
        </p:nvCxnSpPr>
        <p:spPr>
          <a:xfrm>
            <a:off x="5199236" y="5301208"/>
            <a:ext cx="16561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線コネクタ 203"/>
          <p:cNvCxnSpPr/>
          <p:nvPr/>
        </p:nvCxnSpPr>
        <p:spPr>
          <a:xfrm rot="5400000">
            <a:off x="6696236" y="5121188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コネクタ 204"/>
          <p:cNvCxnSpPr/>
          <p:nvPr/>
        </p:nvCxnSpPr>
        <p:spPr>
          <a:xfrm rot="5400000">
            <a:off x="6408204" y="5121188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コネクタ 205"/>
          <p:cNvCxnSpPr/>
          <p:nvPr/>
        </p:nvCxnSpPr>
        <p:spPr>
          <a:xfrm rot="5400000">
            <a:off x="6120172" y="5121188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/>
          <p:cNvCxnSpPr/>
          <p:nvPr/>
        </p:nvCxnSpPr>
        <p:spPr>
          <a:xfrm rot="5400000">
            <a:off x="5904148" y="5193196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コネクタ 208"/>
          <p:cNvCxnSpPr/>
          <p:nvPr/>
        </p:nvCxnSpPr>
        <p:spPr>
          <a:xfrm rot="5400000">
            <a:off x="5544108" y="5193196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83" name="Picture 5" descr="C:\Users\ichikawa\AppData\Local\Microsoft\Windows\Temporary Internet Files\Content.IE5\NGHAYBFS\MCj0428969000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87268" y="4653136"/>
            <a:ext cx="3429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84" name="Picture 5" descr="C:\Users\ichikawa\AppData\Local\Microsoft\Windows\Temporary Internet Files\Content.IE5\NGHAYBFS\MCj0428969000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47308" y="4653136"/>
            <a:ext cx="344488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88" name="Picture 5" descr="C:\Users\ichikawa\AppData\Local\Microsoft\Windows\Temporary Internet Files\Content.IE5\NGHAYBFS\MCj0428969000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35340" y="4653136"/>
            <a:ext cx="3429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89" name="Picture 5" descr="C:\Users\ichikawa\AppData\Local\Microsoft\Windows\Temporary Internet Files\Content.IE5\NGHAYBFS\MCj0428969000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3372" y="4653136"/>
            <a:ext cx="3429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0" name="Picture 5" descr="C:\Users\ichikawa\AppData\Local\Microsoft\Windows\Temporary Internet Files\Content.IE5\NGHAYBFS\MCj0428969000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11404" y="4653136"/>
            <a:ext cx="344488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5" name="直線コネクタ 214"/>
          <p:cNvCxnSpPr/>
          <p:nvPr/>
        </p:nvCxnSpPr>
        <p:spPr>
          <a:xfrm>
            <a:off x="5148064" y="6453336"/>
            <a:ext cx="16561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線コネクタ 215"/>
          <p:cNvCxnSpPr/>
          <p:nvPr/>
        </p:nvCxnSpPr>
        <p:spPr>
          <a:xfrm rot="5400000">
            <a:off x="6624228" y="6273316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直線コネクタ 218"/>
          <p:cNvCxnSpPr/>
          <p:nvPr/>
        </p:nvCxnSpPr>
        <p:spPr>
          <a:xfrm rot="5400000">
            <a:off x="6192180" y="6273316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コネクタ 219"/>
          <p:cNvCxnSpPr/>
          <p:nvPr/>
        </p:nvCxnSpPr>
        <p:spPr>
          <a:xfrm rot="5400000">
            <a:off x="5904148" y="6273316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コネクタ 220"/>
          <p:cNvCxnSpPr/>
          <p:nvPr/>
        </p:nvCxnSpPr>
        <p:spPr>
          <a:xfrm rot="5400000">
            <a:off x="5688124" y="6345324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コネクタ 221"/>
          <p:cNvCxnSpPr/>
          <p:nvPr/>
        </p:nvCxnSpPr>
        <p:spPr>
          <a:xfrm rot="5400000">
            <a:off x="5472100" y="6345324"/>
            <a:ext cx="2160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3" name="Picture 5" descr="C:\Users\ichikawa\AppData\Local\Microsoft\Windows\Temporary Internet Files\Content.IE5\NGHAYBFS\MCj0428969000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15260" y="5805264"/>
            <a:ext cx="3429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" name="Picture 5" descr="C:\Users\ichikawa\AppData\Local\Microsoft\Windows\Temporary Internet Files\Content.IE5\NGHAYBFS\MCj0428969000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03292" y="5805264"/>
            <a:ext cx="344488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" name="Picture 5" descr="C:\Users\ichikawa\AppData\Local\Microsoft\Windows\Temporary Internet Files\Content.IE5\NGHAYBFS\MCj0428969000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91324" y="5798716"/>
            <a:ext cx="3429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" name="Picture 5" descr="C:\Users\ichikawa\AppData\Local\Microsoft\Windows\Temporary Internet Files\Content.IE5\NGHAYBFS\MCj0428969000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79356" y="5798716"/>
            <a:ext cx="3429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" name="Picture 5" descr="C:\Users\ichikawa\AppData\Local\Microsoft\Windows\Temporary Internet Files\Content.IE5\NGHAYBFS\MCj0428969000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67388" y="5805264"/>
            <a:ext cx="344488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1" name="直線コネクタ 240"/>
          <p:cNvCxnSpPr/>
          <p:nvPr/>
        </p:nvCxnSpPr>
        <p:spPr>
          <a:xfrm>
            <a:off x="5148064" y="4357662"/>
            <a:ext cx="1584176" cy="74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線コネクタ 241"/>
          <p:cNvCxnSpPr/>
          <p:nvPr/>
        </p:nvCxnSpPr>
        <p:spPr>
          <a:xfrm rot="5400000">
            <a:off x="5976156" y="4185084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直線コネクタ 244"/>
          <p:cNvCxnSpPr/>
          <p:nvPr/>
        </p:nvCxnSpPr>
        <p:spPr>
          <a:xfrm rot="5400000">
            <a:off x="5400092" y="4185084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72" name="Picture 5" descr="C:\Users\ichikawa\AppData\Local\Microsoft\Windows\Temporary Internet Files\Content.IE5\NGHAYBFS\MCj0428969000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55704" y="3717032"/>
            <a:ext cx="344488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3" name="Picture 5" descr="C:\Users\ichikawa\AppData\Local\Microsoft\Windows\Temporary Internet Files\Content.IE5\NGHAYBFS\MCj0428969000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23656" y="3717032"/>
            <a:ext cx="344488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9" name="直線コネクタ 248"/>
          <p:cNvCxnSpPr/>
          <p:nvPr/>
        </p:nvCxnSpPr>
        <p:spPr>
          <a:xfrm rot="5400000">
            <a:off x="6552220" y="4185084"/>
            <a:ext cx="360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7" name="Picture 5" descr="C:\Users\ichikawa\AppData\Local\Microsoft\Windows\Temporary Internet Files\Content.IE5\NGHAYBFS\MCj04289690000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59760" y="3717032"/>
            <a:ext cx="344488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" name="Picture 2" descr="C:\Users\ichikawa\Documents\ichikawa\電通大\共同研究受託研究\CREST ULP\CREST南谷先生\2010年中間評価および秋公開シンポジウム準備\2010-7-20 第2回南谷総括との打ち合わせ\キャッシュシステム写真編集-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19051" y="4249726"/>
            <a:ext cx="1581360" cy="118602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27" name="直線矢印コネクタ 126"/>
          <p:cNvCxnSpPr/>
          <p:nvPr/>
        </p:nvCxnSpPr>
        <p:spPr>
          <a:xfrm flipV="1">
            <a:off x="7092280" y="6037892"/>
            <a:ext cx="426773" cy="415444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直線矢印コネクタ 127"/>
          <p:cNvCxnSpPr/>
          <p:nvPr/>
        </p:nvCxnSpPr>
        <p:spPr>
          <a:xfrm rot="16200000" flipH="1">
            <a:off x="6974377" y="3701958"/>
            <a:ext cx="713416" cy="361642"/>
          </a:xfrm>
          <a:prstGeom prst="straightConnector1">
            <a:avLst/>
          </a:prstGeom>
          <a:ln w="508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正方形/長方形 128"/>
          <p:cNvSpPr/>
          <p:nvPr/>
        </p:nvSpPr>
        <p:spPr>
          <a:xfrm>
            <a:off x="7515479" y="5436824"/>
            <a:ext cx="1584932" cy="60106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ja-JP" sz="1400" kern="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Suitcase-type P&amp;P core system</a:t>
            </a:r>
            <a:endParaRPr kumimoji="1" lang="ja-JP" altLang="en-US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5" name="テキスト ボックス 109"/>
          <p:cNvSpPr txBox="1">
            <a:spLocks noChangeArrowheads="1"/>
          </p:cNvSpPr>
          <p:nvPr/>
        </p:nvSpPr>
        <p:spPr bwMode="auto">
          <a:xfrm>
            <a:off x="3419872" y="3212976"/>
            <a:ext cx="8238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800" dirty="0" err="1" smtClean="0"/>
              <a:t>Indipendent</a:t>
            </a:r>
            <a:r>
              <a:rPr lang="en-US" altLang="ja-JP" sz="800" dirty="0" smtClean="0"/>
              <a:t> Power Supply</a:t>
            </a:r>
            <a:endParaRPr lang="ja-JP" altLang="en-US" sz="800" dirty="0"/>
          </a:p>
        </p:txBody>
      </p:sp>
      <p:sp>
        <p:nvSpPr>
          <p:cNvPr id="92" name="テキスト ボックス 109"/>
          <p:cNvSpPr txBox="1">
            <a:spLocks noChangeArrowheads="1"/>
          </p:cNvSpPr>
          <p:nvPr/>
        </p:nvSpPr>
        <p:spPr bwMode="auto">
          <a:xfrm>
            <a:off x="4572000" y="4437112"/>
            <a:ext cx="38893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800" dirty="0"/>
              <a:t>電源</a:t>
            </a:r>
          </a:p>
        </p:txBody>
      </p:sp>
      <p:sp>
        <p:nvSpPr>
          <p:cNvPr id="93" name="正方形/長方形 180"/>
          <p:cNvSpPr>
            <a:spLocks noChangeArrowheads="1"/>
          </p:cNvSpPr>
          <p:nvPr/>
        </p:nvSpPr>
        <p:spPr bwMode="auto">
          <a:xfrm>
            <a:off x="684213" y="4221163"/>
            <a:ext cx="1269633" cy="431800"/>
          </a:xfrm>
          <a:prstGeom prst="rect">
            <a:avLst/>
          </a:prstGeom>
          <a:solidFill>
            <a:srgbClr val="FFFFFF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ja-JP" sz="1200" b="1" dirty="0">
                <a:solidFill>
                  <a:srgbClr val="000000"/>
                </a:solidFill>
                <a:latin typeface="Calibri" pitchFamily="34" charset="0"/>
              </a:rPr>
              <a:t>P&amp;P ubiquitous terminal	</a:t>
            </a:r>
          </a:p>
        </p:txBody>
      </p:sp>
      <p:sp>
        <p:nvSpPr>
          <p:cNvPr id="94" name="正方形/長方形 181"/>
          <p:cNvSpPr>
            <a:spLocks noChangeArrowheads="1"/>
          </p:cNvSpPr>
          <p:nvPr/>
        </p:nvSpPr>
        <p:spPr bwMode="auto">
          <a:xfrm>
            <a:off x="900113" y="3716338"/>
            <a:ext cx="1800225" cy="288925"/>
          </a:xfrm>
          <a:prstGeom prst="rect">
            <a:avLst/>
          </a:prstGeom>
          <a:solidFill>
            <a:srgbClr val="FFFFFF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ja-JP" sz="1200" b="1" dirty="0">
                <a:solidFill>
                  <a:srgbClr val="000000"/>
                </a:solidFill>
                <a:latin typeface="Calibri" pitchFamily="34" charset="0"/>
              </a:rPr>
              <a:t>P&amp;P client system</a:t>
            </a:r>
          </a:p>
        </p:txBody>
      </p:sp>
      <p:sp>
        <p:nvSpPr>
          <p:cNvPr id="97" name="正方形/長方形 182"/>
          <p:cNvSpPr>
            <a:spLocks noChangeArrowheads="1"/>
          </p:cNvSpPr>
          <p:nvPr/>
        </p:nvSpPr>
        <p:spPr bwMode="auto">
          <a:xfrm>
            <a:off x="2484438" y="4078288"/>
            <a:ext cx="1439862" cy="503237"/>
          </a:xfrm>
          <a:prstGeom prst="rect">
            <a:avLst/>
          </a:prstGeom>
          <a:solidFill>
            <a:srgbClr val="FFFFFF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ja-JP" sz="1200" b="1">
                <a:solidFill>
                  <a:srgbClr val="000000"/>
                </a:solidFill>
                <a:latin typeface="Calibri" pitchFamily="34" charset="0"/>
              </a:rPr>
              <a:t>P&amp;P access network system</a:t>
            </a:r>
          </a:p>
        </p:txBody>
      </p:sp>
      <p:sp>
        <p:nvSpPr>
          <p:cNvPr id="99" name="正方形/長方形 183"/>
          <p:cNvSpPr>
            <a:spLocks noChangeArrowheads="1"/>
          </p:cNvSpPr>
          <p:nvPr/>
        </p:nvSpPr>
        <p:spPr bwMode="auto">
          <a:xfrm>
            <a:off x="5651500" y="1557338"/>
            <a:ext cx="1008063" cy="576262"/>
          </a:xfrm>
          <a:prstGeom prst="rect">
            <a:avLst/>
          </a:prstGeom>
          <a:solidFill>
            <a:srgbClr val="FFFFFF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GB" altLang="ja-JP" sz="1200" b="1">
                <a:solidFill>
                  <a:srgbClr val="000000"/>
                </a:solidFill>
                <a:latin typeface="Calibri" pitchFamily="34" charset="0"/>
              </a:rPr>
              <a:t>P&amp;P back yard system</a:t>
            </a:r>
            <a:endParaRPr lang="en-US" altLang="ja-JP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0" name="正方形/長方形 188"/>
          <p:cNvSpPr>
            <a:spLocks noChangeArrowheads="1"/>
          </p:cNvSpPr>
          <p:nvPr/>
        </p:nvSpPr>
        <p:spPr bwMode="auto">
          <a:xfrm>
            <a:off x="5003800" y="3141663"/>
            <a:ext cx="1584325" cy="287337"/>
          </a:xfrm>
          <a:prstGeom prst="rect">
            <a:avLst/>
          </a:prstGeom>
          <a:solidFill>
            <a:srgbClr val="FFFFFF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GB" altLang="ja-JP" sz="1200" b="1">
                <a:solidFill>
                  <a:srgbClr val="000000"/>
                </a:solidFill>
                <a:latin typeface="Calibri" pitchFamily="34" charset="0"/>
              </a:rPr>
              <a:t>P&amp;P core system</a:t>
            </a:r>
            <a:endParaRPr lang="en-US" altLang="ja-JP" sz="1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1" name="正方形/長方形 189"/>
          <p:cNvSpPr>
            <a:spLocks noChangeArrowheads="1"/>
          </p:cNvSpPr>
          <p:nvPr/>
        </p:nvSpPr>
        <p:spPr bwMode="auto">
          <a:xfrm>
            <a:off x="4332654" y="2354630"/>
            <a:ext cx="1439863" cy="504825"/>
          </a:xfrm>
          <a:prstGeom prst="rect">
            <a:avLst/>
          </a:prstGeom>
          <a:solidFill>
            <a:srgbClr val="FFFFFF">
              <a:alpha val="50195"/>
            </a:srgbClr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GB" altLang="ja-JP" sz="1200" b="1">
                <a:solidFill>
                  <a:srgbClr val="000000"/>
                </a:solidFill>
                <a:latin typeface="Calibri" pitchFamily="34" charset="0"/>
              </a:rPr>
              <a:t>P&amp;P backbone connected network</a:t>
            </a:r>
            <a:endParaRPr lang="en-US" altLang="ja-JP" sz="1200" b="1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851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" descr="C:\Users\kamiyama\AppData\Local\Microsoft\Windows\Temporary Internet Files\Content.IE5\56PCVNLH\MP900433420[1]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3773488"/>
            <a:ext cx="2474912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370205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タイトル 1"/>
          <p:cNvSpPr txBox="1"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/>
            <a:r>
              <a:rPr lang="en-US" altLang="ja-JP" b="1" dirty="0" smtClean="0">
                <a:latin typeface="Calibri" pitchFamily="34" charset="0"/>
                <a:ea typeface="ＭＳ Ｐゴシック" charset="-128"/>
              </a:rPr>
              <a:t>P&amp;P Internet System</a:t>
            </a:r>
            <a:endParaRPr lang="en-GB" altLang="ja-JP" b="1" dirty="0" smtClean="0"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5" name="Cloud"/>
          <p:cNvSpPr/>
          <p:nvPr/>
        </p:nvSpPr>
        <p:spPr>
          <a:xfrm>
            <a:off x="971550" y="2276475"/>
            <a:ext cx="7215188" cy="13573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949"/>
              <a:gd name="f8" fmla="val 7180"/>
              <a:gd name="f9" fmla="val 841"/>
              <a:gd name="f10" fmla="val 7336"/>
              <a:gd name="f11" fmla="val 8613"/>
              <a:gd name="f12" fmla="val 10137"/>
              <a:gd name="f13" fmla="val -1"/>
              <a:gd name="f14" fmla="val 11192"/>
              <a:gd name="f15" fmla="val 409"/>
              <a:gd name="f16" fmla="val 12169"/>
              <a:gd name="f17" fmla="val 1074"/>
              <a:gd name="f18" fmla="val 12702"/>
              <a:gd name="f19" fmla="val 1063"/>
              <a:gd name="f20" fmla="val 12668"/>
              <a:gd name="f21" fmla="val 685"/>
              <a:gd name="f22" fmla="val 13217"/>
              <a:gd name="f23" fmla="val 475"/>
              <a:gd name="f24" fmla="val 13940"/>
              <a:gd name="f25" fmla="val 14690"/>
              <a:gd name="f26" fmla="val 16325"/>
              <a:gd name="f27" fmla="val 1451"/>
              <a:gd name="f28" fmla="val 17650"/>
              <a:gd name="f29" fmla="val 2655"/>
              <a:gd name="f30" fmla="val 2739"/>
              <a:gd name="f31" fmla="val 2824"/>
              <a:gd name="f32" fmla="val 17643"/>
              <a:gd name="f33" fmla="val 2909"/>
              <a:gd name="f34" fmla="val 17629"/>
              <a:gd name="f35" fmla="val 2897"/>
              <a:gd name="f36" fmla="val 17649"/>
              <a:gd name="f37" fmla="val 3585"/>
              <a:gd name="f38" fmla="val 19288"/>
              <a:gd name="f39" fmla="val 4863"/>
              <a:gd name="f40" fmla="val 20300"/>
              <a:gd name="f41" fmla="val 6247"/>
              <a:gd name="f42" fmla="val 6947"/>
              <a:gd name="f43" fmla="val 20299"/>
              <a:gd name="f44" fmla="val 7635"/>
              <a:gd name="f45" fmla="val 20039"/>
              <a:gd name="f46" fmla="val 8235"/>
              <a:gd name="f47" fmla="val 19546"/>
              <a:gd name="f48" fmla="val 8229"/>
              <a:gd name="f49" fmla="val 19550"/>
              <a:gd name="f50" fmla="val 8855"/>
              <a:gd name="f51" fmla="val 20829"/>
              <a:gd name="f52" fmla="val 9908"/>
              <a:gd name="f53" fmla="val 21597"/>
              <a:gd name="f54" fmla="val 11036"/>
              <a:gd name="f55" fmla="val 12523"/>
              <a:gd name="f56" fmla="val 21596"/>
              <a:gd name="f57" fmla="val 13836"/>
              <a:gd name="f58" fmla="val 20267"/>
              <a:gd name="f59" fmla="val 14267"/>
              <a:gd name="f60" fmla="val 18324"/>
              <a:gd name="f61" fmla="val 14270"/>
              <a:gd name="f62" fmla="val 18350"/>
              <a:gd name="f63" fmla="val 14730"/>
              <a:gd name="f64" fmla="val 18740"/>
              <a:gd name="f65" fmla="val 15260"/>
              <a:gd name="f66" fmla="val 18947"/>
              <a:gd name="f67" fmla="val 15802"/>
              <a:gd name="f68" fmla="val 17390"/>
              <a:gd name="f69" fmla="val 18946"/>
              <a:gd name="f70" fmla="val 18682"/>
              <a:gd name="f71" fmla="val 17205"/>
              <a:gd name="f72" fmla="val 18694"/>
              <a:gd name="f73" fmla="val 15045"/>
              <a:gd name="f74" fmla="val 18689"/>
              <a:gd name="f75" fmla="val 15035"/>
              <a:gd name="f76" fmla="val 20357"/>
              <a:gd name="f77" fmla="val 14710"/>
              <a:gd name="f78" fmla="val 12765"/>
              <a:gd name="f79" fmla="val 10472"/>
              <a:gd name="f80" fmla="val 9456"/>
              <a:gd name="f81" fmla="val 21350"/>
              <a:gd name="f82" fmla="val 8469"/>
              <a:gd name="f83" fmla="val 20896"/>
              <a:gd name="f84" fmla="val 7663"/>
              <a:gd name="f85" fmla="val 20889"/>
              <a:gd name="f86" fmla="val 7661"/>
              <a:gd name="f87" fmla="val 21031"/>
              <a:gd name="f88" fmla="val 7208"/>
              <a:gd name="f89" fmla="val 21105"/>
              <a:gd name="f90" fmla="val 6721"/>
              <a:gd name="f91" fmla="val 6228"/>
              <a:gd name="f92" fmla="val 4588"/>
              <a:gd name="f93" fmla="val 3150"/>
              <a:gd name="f94" fmla="val 19139"/>
              <a:gd name="f95" fmla="val 2719"/>
              <a:gd name="f96" fmla="val 19148"/>
              <a:gd name="f97" fmla="val 2712"/>
              <a:gd name="f98" fmla="val 18940"/>
              <a:gd name="f99" fmla="val 1142"/>
              <a:gd name="f100" fmla="val 17933"/>
              <a:gd name="f101" fmla="val 16758"/>
              <a:gd name="f102" fmla="val 16044"/>
              <a:gd name="f103" fmla="val 15367"/>
              <a:gd name="f104" fmla="val 426"/>
              <a:gd name="f105" fmla="val 14905"/>
              <a:gd name="f106" fmla="val 1165"/>
              <a:gd name="f107" fmla="val 14909"/>
              <a:gd name="f108" fmla="val 1170"/>
              <a:gd name="f109" fmla="val 14497"/>
              <a:gd name="f110" fmla="val 432"/>
              <a:gd name="f111" fmla="val 13855"/>
              <a:gd name="f112" fmla="val 13174"/>
              <a:gd name="f113" fmla="val 12347"/>
              <a:gd name="f114" fmla="val 11590"/>
              <a:gd name="f115" fmla="val 637"/>
              <a:gd name="f116" fmla="val 11221"/>
              <a:gd name="f117" fmla="val 1645"/>
              <a:gd name="f118" fmla="val 11229"/>
              <a:gd name="f119" fmla="val 1694"/>
              <a:gd name="f120" fmla="val 10730"/>
              <a:gd name="f121" fmla="val 1024"/>
              <a:gd name="f122" fmla="val 10058"/>
              <a:gd name="f123" fmla="val 650"/>
              <a:gd name="f124" fmla="val 9358"/>
              <a:gd name="f125" fmla="val 8372"/>
              <a:gd name="f126" fmla="val 649"/>
              <a:gd name="f127" fmla="val 7466"/>
              <a:gd name="f128" fmla="val 1391"/>
              <a:gd name="f129" fmla="val 7003"/>
              <a:gd name="f130" fmla="val 2578"/>
              <a:gd name="f131" fmla="val 6995"/>
              <a:gd name="f132" fmla="val 2602"/>
              <a:gd name="f133" fmla="val 6477"/>
              <a:gd name="f134" fmla="val 2189"/>
              <a:gd name="f135" fmla="val 5888"/>
              <a:gd name="f136" fmla="val 1972"/>
              <a:gd name="f137" fmla="val 5288"/>
              <a:gd name="f138" fmla="val 3423"/>
              <a:gd name="f139" fmla="val 1912"/>
              <a:gd name="f140" fmla="val 4029"/>
              <a:gd name="f141" fmla="val 6567"/>
              <a:gd name="f142" fmla="val 1911"/>
              <a:gd name="f143" fmla="val 6774"/>
              <a:gd name="f144" fmla="val 1922"/>
              <a:gd name="f145" fmla="val 6981"/>
              <a:gd name="f146" fmla="val 1942"/>
              <a:gd name="f147" fmla="val 7186"/>
              <a:gd name="f148" fmla="val 1407"/>
              <a:gd name="f149" fmla="val 12969"/>
              <a:gd name="f150" fmla="val 1786"/>
              <a:gd name="f151" fmla="val 13110"/>
              <a:gd name="f152" fmla="val 2172"/>
              <a:gd name="f153" fmla="val 2228"/>
              <a:gd name="f154" fmla="val 13109"/>
              <a:gd name="f155" fmla="val 2285"/>
              <a:gd name="f156" fmla="val 13107"/>
              <a:gd name="f157" fmla="val 2341"/>
              <a:gd name="f158" fmla="val 13101"/>
              <a:gd name="f159" fmla="val 3099"/>
              <a:gd name="f160" fmla="val 17599"/>
              <a:gd name="f161" fmla="val 3285"/>
              <a:gd name="f162" fmla="val 17535"/>
              <a:gd name="f163" fmla="val 3463"/>
              <a:gd name="f164" fmla="val 17439"/>
              <a:gd name="f165" fmla="val 7895"/>
              <a:gd name="f166" fmla="val 18680"/>
              <a:gd name="f167" fmla="val 7983"/>
              <a:gd name="f168" fmla="val 18985"/>
              <a:gd name="f169" fmla="val 8095"/>
              <a:gd name="f170" fmla="val 19277"/>
              <a:gd name="f171" fmla="val 14336"/>
              <a:gd name="f172" fmla="val 18013"/>
              <a:gd name="f173" fmla="val 14380"/>
              <a:gd name="f174" fmla="val 17693"/>
              <a:gd name="f175" fmla="val 14400"/>
              <a:gd name="f176" fmla="val 17370"/>
              <a:gd name="f177" fmla="val 15034"/>
              <a:gd name="f178" fmla="val 18695"/>
              <a:gd name="f179" fmla="val 15024"/>
              <a:gd name="f180" fmla="val 15013"/>
              <a:gd name="f181" fmla="val 13508"/>
              <a:gd name="f182" fmla="val 18063"/>
              <a:gd name="f183" fmla="val 12136"/>
              <a:gd name="f184" fmla="val 17069"/>
              <a:gd name="f185" fmla="val 11477"/>
              <a:gd name="f186" fmla="val 20165"/>
              <a:gd name="f187" fmla="val 8999"/>
              <a:gd name="f188" fmla="val 20479"/>
              <a:gd name="f189" fmla="val 8635"/>
              <a:gd name="f190" fmla="val 20726"/>
              <a:gd name="f191" fmla="val 8177"/>
              <a:gd name="f192" fmla="val 19186"/>
              <a:gd name="f193" fmla="val 3344"/>
              <a:gd name="f194" fmla="val 3328"/>
              <a:gd name="f195" fmla="val 19187"/>
              <a:gd name="f196" fmla="val 3313"/>
              <a:gd name="f197" fmla="val 3297"/>
              <a:gd name="f198" fmla="val 3101"/>
              <a:gd name="f199" fmla="val 19174"/>
              <a:gd name="f200" fmla="val 2905"/>
              <a:gd name="f201" fmla="val 14754"/>
              <a:gd name="f202" fmla="val 1408"/>
              <a:gd name="f203" fmla="val 14629"/>
              <a:gd name="f204" fmla="val 1679"/>
              <a:gd name="f205" fmla="val 14535"/>
              <a:gd name="f206" fmla="val 1971"/>
              <a:gd name="f207" fmla="val 11140"/>
              <a:gd name="f208" fmla="val 1866"/>
              <a:gd name="f209" fmla="val 11080"/>
              <a:gd name="f210" fmla="val 2099"/>
              <a:gd name="f211" fmla="val 11041"/>
              <a:gd name="f212" fmla="val 2340"/>
              <a:gd name="f213" fmla="val 7645"/>
              <a:gd name="f214" fmla="val 3276"/>
              <a:gd name="f215" fmla="val 7449"/>
              <a:gd name="f216" fmla="val 3016"/>
              <a:gd name="f217" fmla="val 7231"/>
              <a:gd name="f218" fmla="val 2790"/>
              <a:gd name="f219" fmla="val 1966"/>
              <a:gd name="f220" fmla="val 7426"/>
              <a:gd name="f221" fmla="val 2004"/>
              <a:gd name="f222" fmla="val 2056"/>
              <a:gd name="f223" fmla="+- 0 0 -90"/>
              <a:gd name="f224" fmla="*/ f3 1 21600"/>
              <a:gd name="f225" fmla="*/ f4 1 21600"/>
              <a:gd name="f226" fmla="val f5"/>
              <a:gd name="f227" fmla="val f6"/>
              <a:gd name="f228" fmla="*/ f223 f0 1"/>
              <a:gd name="f229" fmla="+- f227 0 f226"/>
              <a:gd name="f230" fmla="*/ f228 1 f2"/>
              <a:gd name="f231" fmla="*/ f229 1 21600"/>
              <a:gd name="f232" fmla="*/ 67 f229 1"/>
              <a:gd name="f233" fmla="*/ 10800 f229 1"/>
              <a:gd name="f234" fmla="*/ 21577 f229 1"/>
              <a:gd name="f235" fmla="*/ 21582 f229 1"/>
              <a:gd name="f236" fmla="*/ 1235 f229 1"/>
              <a:gd name="f237" fmla="*/ 2977 f229 1"/>
              <a:gd name="f238" fmla="*/ 3262 f229 1"/>
              <a:gd name="f239" fmla="*/ 17087 f229 1"/>
              <a:gd name="f240" fmla="*/ 17337 f229 1"/>
              <a:gd name="f241" fmla="+- f230 0 f1"/>
              <a:gd name="f242" fmla="*/ f232 1 21600"/>
              <a:gd name="f243" fmla="*/ f233 1 21600"/>
              <a:gd name="f244" fmla="*/ f234 1 21600"/>
              <a:gd name="f245" fmla="*/ f235 1 21600"/>
              <a:gd name="f246" fmla="*/ f236 1 21600"/>
              <a:gd name="f247" fmla="*/ f237 1 21600"/>
              <a:gd name="f248" fmla="*/ f238 1 21600"/>
              <a:gd name="f249" fmla="*/ f239 1 21600"/>
              <a:gd name="f250" fmla="*/ f240 1 21600"/>
              <a:gd name="f251" fmla="*/ f242 1 f231"/>
              <a:gd name="f252" fmla="*/ f243 1 f231"/>
              <a:gd name="f253" fmla="*/ f244 1 f231"/>
              <a:gd name="f254" fmla="*/ f245 1 f231"/>
              <a:gd name="f255" fmla="*/ f246 1 f231"/>
              <a:gd name="f256" fmla="*/ f247 1 f231"/>
              <a:gd name="f257" fmla="*/ f249 1 f231"/>
              <a:gd name="f258" fmla="*/ f248 1 f231"/>
              <a:gd name="f259" fmla="*/ f250 1 f231"/>
              <a:gd name="f260" fmla="*/ f256 f224 1"/>
              <a:gd name="f261" fmla="*/ f257 f224 1"/>
              <a:gd name="f262" fmla="*/ f259 f225 1"/>
              <a:gd name="f263" fmla="*/ f258 f225 1"/>
              <a:gd name="f264" fmla="*/ f251 f224 1"/>
              <a:gd name="f265" fmla="*/ f252 f225 1"/>
              <a:gd name="f266" fmla="*/ f252 f224 1"/>
              <a:gd name="f267" fmla="*/ f253 f225 1"/>
              <a:gd name="f268" fmla="*/ f254 f224 1"/>
              <a:gd name="f269" fmla="*/ f255 f2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1">
                <a:pos x="f264" y="f265"/>
              </a:cxn>
              <a:cxn ang="f241">
                <a:pos x="f266" y="f267"/>
              </a:cxn>
              <a:cxn ang="f241">
                <a:pos x="f268" y="f265"/>
              </a:cxn>
              <a:cxn ang="f241">
                <a:pos x="f266" y="f269"/>
              </a:cxn>
            </a:cxnLst>
            <a:rect l="f260" t="f263" r="f261" b="f262"/>
            <a:pathLst>
              <a:path w="21600" h="21600">
                <a:moveTo>
                  <a:pt x="f7" y="f8"/>
                </a:moveTo>
                <a:cubicBezTo>
                  <a:pt x="f9" y="f10"/>
                  <a:pt x="f5" y="f11"/>
                  <a:pt x="f5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3" y="f25"/>
                </a:cubicBezTo>
                <a:cubicBezTo>
                  <a:pt x="f23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41" y="f40"/>
                </a:cubicBez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cubicBezTo>
                  <a:pt x="f50" y="f51"/>
                  <a:pt x="f52" y="f53"/>
                  <a:pt x="f54" y="f53"/>
                </a:cubicBezTo>
                <a:cubicBezTo>
                  <a:pt x="f55" y="f56"/>
                  <a:pt x="f57" y="f58"/>
                  <a:pt x="f59" y="f60"/>
                </a:cubicBezTo>
                <a:lnTo>
                  <a:pt x="f61" y="f62"/>
                </a:lnTo>
                <a:cubicBezTo>
                  <a:pt x="f63" y="f64"/>
                  <a:pt x="f65" y="f66"/>
                  <a:pt x="f67" y="f66"/>
                </a:cubicBezTo>
                <a:cubicBezTo>
                  <a:pt x="f68" y="f69"/>
                  <a:pt x="f70" y="f71"/>
                  <a:pt x="f72" y="f73"/>
                </a:cubicBezTo>
                <a:lnTo>
                  <a:pt x="f74" y="f75"/>
                </a:lnTo>
                <a:cubicBezTo>
                  <a:pt x="f76" y="f77"/>
                  <a:pt x="f53" y="f78"/>
                  <a:pt x="f53" y="f79"/>
                </a:cubicBezTo>
                <a:cubicBezTo>
                  <a:pt x="f53" y="f80"/>
                  <a:pt x="f81" y="f82"/>
                  <a:pt x="f83" y="f84"/>
                </a:cubicBezTo>
                <a:lnTo>
                  <a:pt x="f85" y="f86"/>
                </a:lnTo>
                <a:cubicBezTo>
                  <a:pt x="f87" y="f88"/>
                  <a:pt x="f89" y="f90"/>
                  <a:pt x="f89" y="f91"/>
                </a:cubicBezTo>
                <a:cubicBezTo>
                  <a:pt x="f89" y="f92"/>
                  <a:pt x="f43" y="f93"/>
                  <a:pt x="f94" y="f95"/>
                </a:cubicBezTo>
                <a:lnTo>
                  <a:pt x="f96" y="f97"/>
                </a:lnTo>
                <a:cubicBezTo>
                  <a:pt x="f98" y="f99"/>
                  <a:pt x="f100" y="f5"/>
                  <a:pt x="f101" y="f5"/>
                </a:cubicBezTo>
                <a:cubicBezTo>
                  <a:pt x="f102" y="f13"/>
                  <a:pt x="f103" y="f104"/>
                  <a:pt x="f105" y="f106"/>
                </a:cubicBezTo>
                <a:lnTo>
                  <a:pt x="f107" y="f108"/>
                </a:lnTo>
                <a:cubicBezTo>
                  <a:pt x="f109" y="f110"/>
                  <a:pt x="f111" y="f5"/>
                  <a:pt x="f112" y="f5"/>
                </a:cubicBezTo>
                <a:cubicBezTo>
                  <a:pt x="f113" y="f13"/>
                  <a:pt x="f114" y="f115"/>
                  <a:pt x="f116" y="f117"/>
                </a:cubicBezTo>
                <a:lnTo>
                  <a:pt x="f118" y="f119"/>
                </a:lnTo>
                <a:cubicBezTo>
                  <a:pt x="f120" y="f121"/>
                  <a:pt x="f122" y="f123"/>
                  <a:pt x="f124" y="f123"/>
                </a:cubicBezTo>
                <a:cubicBezTo>
                  <a:pt x="f125" y="f126"/>
                  <a:pt x="f127" y="f128"/>
                  <a:pt x="f129" y="f130"/>
                </a:cubicBezTo>
                <a:lnTo>
                  <a:pt x="f131" y="f132"/>
                </a:lnTo>
                <a:cubicBezTo>
                  <a:pt x="f133" y="f134"/>
                  <a:pt x="f135" y="f136"/>
                  <a:pt x="f137" y="f136"/>
                </a:cubicBezTo>
                <a:cubicBezTo>
                  <a:pt x="f138" y="f136"/>
                  <a:pt x="f139" y="f140"/>
                  <a:pt x="f139" y="f141"/>
                </a:cubicBezTo>
                <a:cubicBezTo>
                  <a:pt x="f142" y="f143"/>
                  <a:pt x="f144" y="f145"/>
                  <a:pt x="f146" y="f147"/>
                </a:cubicBezTo>
                <a:close/>
              </a:path>
              <a:path w="21600" h="21600" fill="none">
                <a:moveTo>
                  <a:pt x="f17" y="f18"/>
                </a:moveTo>
                <a:cubicBezTo>
                  <a:pt x="f148" y="f149"/>
                  <a:pt x="f150" y="f151"/>
                  <a:pt x="f152" y="f151"/>
                </a:cubicBezTo>
                <a:cubicBezTo>
                  <a:pt x="f153" y="f154"/>
                  <a:pt x="f155" y="f156"/>
                  <a:pt x="f157" y="f158"/>
                </a:cubicBezTo>
              </a:path>
              <a:path w="21600" h="21600" fill="none">
                <a:moveTo>
                  <a:pt x="f33" y="f34"/>
                </a:moveTo>
                <a:cubicBezTo>
                  <a:pt x="f159" y="f160"/>
                  <a:pt x="f161" y="f162"/>
                  <a:pt x="f163" y="f164"/>
                </a:cubicBezTo>
              </a:path>
              <a:path w="21600" h="21600" fill="none">
                <a:moveTo>
                  <a:pt x="f165" y="f166"/>
                </a:moveTo>
                <a:cubicBezTo>
                  <a:pt x="f167" y="f168"/>
                  <a:pt x="f169" y="f170"/>
                  <a:pt x="f48" y="f49"/>
                </a:cubicBezTo>
              </a:path>
              <a:path w="21600" h="21600" fill="none">
                <a:moveTo>
                  <a:pt x="f59" y="f60"/>
                </a:moveTo>
                <a:cubicBezTo>
                  <a:pt x="f171" y="f172"/>
                  <a:pt x="f173" y="f174"/>
                  <a:pt x="f175" y="f176"/>
                </a:cubicBezTo>
              </a:path>
              <a:path w="21600" h="21600" fill="none">
                <a:moveTo>
                  <a:pt x="f72" y="f73"/>
                </a:moveTo>
                <a:cubicBezTo>
                  <a:pt x="f72" y="f177"/>
                  <a:pt x="f178" y="f179"/>
                  <a:pt x="f178" y="f180"/>
                </a:cubicBezTo>
                <a:cubicBezTo>
                  <a:pt x="f178" y="f181"/>
                  <a:pt x="f182" y="f183"/>
                  <a:pt x="f184" y="f185"/>
                </a:cubicBezTo>
              </a:path>
              <a:path w="21600" h="21600" fill="none">
                <a:moveTo>
                  <a:pt x="f186" y="f187"/>
                </a:moveTo>
                <a:cubicBezTo>
                  <a:pt x="f188" y="f189"/>
                  <a:pt x="f190" y="f191"/>
                  <a:pt x="f85" y="f86"/>
                </a:cubicBezTo>
              </a:path>
              <a:path w="21600" h="21600" fill="none">
                <a:moveTo>
                  <a:pt x="f192" y="f193"/>
                </a:moveTo>
                <a:cubicBezTo>
                  <a:pt x="f192" y="f194"/>
                  <a:pt x="f195" y="f196"/>
                  <a:pt x="f195" y="f197"/>
                </a:cubicBezTo>
                <a:cubicBezTo>
                  <a:pt x="f195" y="f198"/>
                  <a:pt x="f199" y="f200"/>
                  <a:pt x="f96" y="f97"/>
                </a:cubicBezTo>
              </a:path>
              <a:path w="21600" h="21600" fill="none">
                <a:moveTo>
                  <a:pt x="f105" y="f106"/>
                </a:moveTo>
                <a:cubicBezTo>
                  <a:pt x="f201" y="f202"/>
                  <a:pt x="f203" y="f204"/>
                  <a:pt x="f205" y="f206"/>
                </a:cubicBezTo>
              </a:path>
              <a:path w="21600" h="21600" fill="none">
                <a:moveTo>
                  <a:pt x="f116" y="f117"/>
                </a:moveTo>
                <a:cubicBezTo>
                  <a:pt x="f207" y="f208"/>
                  <a:pt x="f209" y="f210"/>
                  <a:pt x="f211" y="f212"/>
                </a:cubicBezTo>
              </a:path>
              <a:path w="21600" h="21600" fill="none">
                <a:moveTo>
                  <a:pt x="f213" y="f214"/>
                </a:moveTo>
                <a:cubicBezTo>
                  <a:pt x="f215" y="f216"/>
                  <a:pt x="f217" y="f218"/>
                  <a:pt x="f131" y="f132"/>
                </a:cubicBezTo>
              </a:path>
              <a:path w="21600" h="21600" fill="none">
                <a:moveTo>
                  <a:pt x="f146" y="f147"/>
                </a:moveTo>
                <a:cubicBezTo>
                  <a:pt x="f219" y="f220"/>
                  <a:pt x="f221" y="f84"/>
                  <a:pt x="f222" y="f165"/>
                </a:cubicBezTo>
              </a:path>
            </a:pathLst>
          </a:custGeom>
          <a:solidFill>
            <a:srgbClr val="EEECE1"/>
          </a:solidFill>
          <a:ln w="9528">
            <a:solidFill>
              <a:srgbClr val="000000"/>
            </a:solidFill>
            <a:prstDash val="solid"/>
            <a:miter/>
          </a:ln>
          <a:effectLst>
            <a:outerShdw dist="107757" dir="2700000" algn="tl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>
              <a:solidFill>
                <a:srgbClr val="000000"/>
              </a:solidFill>
              <a:latin typeface="Calibri"/>
              <a:ea typeface="ＭＳ Ｐゴシック"/>
            </a:endParaRPr>
          </a:p>
        </p:txBody>
      </p:sp>
      <p:pic>
        <p:nvPicPr>
          <p:cNvPr id="30726" name="Picture 5" descr="C:\Users\ichikawa\AppData\Local\Microsoft\Windows\Temporary Internet Files\Content.IE5\NGHAYBFS\MCj04289690000[1]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63" y="4487863"/>
            <a:ext cx="785812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上下矢印 6"/>
          <p:cNvSpPr>
            <a:spLocks/>
          </p:cNvSpPr>
          <p:nvPr/>
        </p:nvSpPr>
        <p:spPr bwMode="auto">
          <a:xfrm>
            <a:off x="6858000" y="3273425"/>
            <a:ext cx="571500" cy="1435100"/>
          </a:xfrm>
          <a:custGeom>
            <a:avLst/>
            <a:gdLst>
              <a:gd name="T0" fmla="*/ 285750 w 571500"/>
              <a:gd name="T1" fmla="*/ 0 h 1435095"/>
              <a:gd name="T2" fmla="*/ 571500 w 571500"/>
              <a:gd name="T3" fmla="*/ 717551 h 1435095"/>
              <a:gd name="T4" fmla="*/ 285750 w 571500"/>
              <a:gd name="T5" fmla="*/ 1435100 h 1435095"/>
              <a:gd name="T6" fmla="*/ 0 w 571500"/>
              <a:gd name="T7" fmla="*/ 717551 h 1435095"/>
              <a:gd name="T8" fmla="*/ 0 w 571500"/>
              <a:gd name="T9" fmla="*/ 285751 h 1435095"/>
              <a:gd name="T10" fmla="*/ 142875 w 571500"/>
              <a:gd name="T11" fmla="*/ 717551 h 1435095"/>
              <a:gd name="T12" fmla="*/ 0 w 571500"/>
              <a:gd name="T13" fmla="*/ 1149349 h 1435095"/>
              <a:gd name="T14" fmla="*/ 571500 w 571500"/>
              <a:gd name="T15" fmla="*/ 1149349 h 1435095"/>
              <a:gd name="T16" fmla="*/ 428625 w 571500"/>
              <a:gd name="T17" fmla="*/ 717551 h 1435095"/>
              <a:gd name="T18" fmla="*/ 571500 w 571500"/>
              <a:gd name="T19" fmla="*/ 285751 h 1435095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1796480 60000 65536"/>
              <a:gd name="T25" fmla="*/ 11796480 60000 65536"/>
              <a:gd name="T26" fmla="*/ 11796480 60000 65536"/>
              <a:gd name="T27" fmla="*/ 0 60000 65536"/>
              <a:gd name="T28" fmla="*/ 0 60000 65536"/>
              <a:gd name="T29" fmla="*/ 0 60000 65536"/>
              <a:gd name="T30" fmla="*/ 142875 w 571500"/>
              <a:gd name="T31" fmla="*/ 142876 h 1435095"/>
              <a:gd name="T32" fmla="*/ 428625 w 571500"/>
              <a:gd name="T33" fmla="*/ 1292220 h 143509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71500" h="1435095">
                <a:moveTo>
                  <a:pt x="0" y="285750"/>
                </a:moveTo>
                <a:lnTo>
                  <a:pt x="285750" y="0"/>
                </a:lnTo>
                <a:lnTo>
                  <a:pt x="571500" y="285750"/>
                </a:lnTo>
                <a:lnTo>
                  <a:pt x="428625" y="285750"/>
                </a:lnTo>
                <a:lnTo>
                  <a:pt x="428625" y="1149345"/>
                </a:lnTo>
                <a:lnTo>
                  <a:pt x="571500" y="1149345"/>
                </a:lnTo>
                <a:lnTo>
                  <a:pt x="285750" y="1435095"/>
                </a:lnTo>
                <a:lnTo>
                  <a:pt x="0" y="1149345"/>
                </a:lnTo>
                <a:lnTo>
                  <a:pt x="142875" y="1149345"/>
                </a:lnTo>
                <a:lnTo>
                  <a:pt x="142875" y="285750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ja-JP" altLang="en-US"/>
          </a:p>
        </p:txBody>
      </p:sp>
      <p:pic>
        <p:nvPicPr>
          <p:cNvPr id="30728" name="Picture 3" descr="C:\Users\kamiyama\AppData\Local\Microsoft\Windows\Temporary Internet Files\Content.IE5\CEHKKPZ7\MC900308051[1]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63" y="5845175"/>
            <a:ext cx="78581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4" descr="C:\Users\kamiyama\AppData\Local\Microsoft\Windows\Temporary Internet Files\Content.IE5\CEHKKPZ7\MM900303446[1]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3" y="4916488"/>
            <a:ext cx="8270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0" name="テキスト ボックス 9"/>
          <p:cNvSpPr txBox="1">
            <a:spLocks noChangeArrowheads="1"/>
          </p:cNvSpPr>
          <p:nvPr/>
        </p:nvSpPr>
        <p:spPr bwMode="auto">
          <a:xfrm>
            <a:off x="7524750" y="3862388"/>
            <a:ext cx="1577975" cy="646112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en-US" altLang="ja-JP">
                <a:solidFill>
                  <a:srgbClr val="000000"/>
                </a:solidFill>
              </a:rPr>
              <a:t>Broadband access line</a:t>
            </a:r>
            <a:endParaRPr lang="en-US" altLang="ja-JP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0731" name="Picture 5" descr="C:\Users\ichikawa\AppData\Local\Microsoft\Windows\Temporary Internet Files\Content.IE5\NGHAYBFS\MCj04289690000[1].wm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0" y="4487863"/>
            <a:ext cx="785813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3" descr="C:\Users\kamiyama\AppData\Local\Microsoft\Windows\Temporary Internet Files\Content.IE5\CEHKKPZ7\MC900308051[1]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500" y="5845175"/>
            <a:ext cx="7858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3" name="上下矢印 12"/>
          <p:cNvSpPr>
            <a:spLocks/>
          </p:cNvSpPr>
          <p:nvPr/>
        </p:nvSpPr>
        <p:spPr bwMode="auto">
          <a:xfrm>
            <a:off x="2071688" y="3344863"/>
            <a:ext cx="142875" cy="1435100"/>
          </a:xfrm>
          <a:custGeom>
            <a:avLst/>
            <a:gdLst>
              <a:gd name="T0" fmla="*/ 71438 w 142875"/>
              <a:gd name="T1" fmla="*/ 0 h 1435095"/>
              <a:gd name="T2" fmla="*/ 142875 w 142875"/>
              <a:gd name="T3" fmla="*/ 717551 h 1435095"/>
              <a:gd name="T4" fmla="*/ 71438 w 142875"/>
              <a:gd name="T5" fmla="*/ 1435100 h 1435095"/>
              <a:gd name="T6" fmla="*/ 0 w 142875"/>
              <a:gd name="T7" fmla="*/ 717551 h 1435095"/>
              <a:gd name="T8" fmla="*/ 0 w 142875"/>
              <a:gd name="T9" fmla="*/ 71438 h 1435095"/>
              <a:gd name="T10" fmla="*/ 35719 w 142875"/>
              <a:gd name="T11" fmla="*/ 717551 h 1435095"/>
              <a:gd name="T12" fmla="*/ 0 w 142875"/>
              <a:gd name="T13" fmla="*/ 1363663 h 1435095"/>
              <a:gd name="T14" fmla="*/ 142875 w 142875"/>
              <a:gd name="T15" fmla="*/ 1363663 h 1435095"/>
              <a:gd name="T16" fmla="*/ 107156 w 142875"/>
              <a:gd name="T17" fmla="*/ 717551 h 1435095"/>
              <a:gd name="T18" fmla="*/ 142875 w 142875"/>
              <a:gd name="T19" fmla="*/ 71438 h 1435095"/>
              <a:gd name="T20" fmla="*/ 17694720 60000 65536"/>
              <a:gd name="T21" fmla="*/ 0 60000 65536"/>
              <a:gd name="T22" fmla="*/ 5898240 60000 65536"/>
              <a:gd name="T23" fmla="*/ 11796480 60000 65536"/>
              <a:gd name="T24" fmla="*/ 11796480 60000 65536"/>
              <a:gd name="T25" fmla="*/ 11796480 60000 65536"/>
              <a:gd name="T26" fmla="*/ 11796480 60000 65536"/>
              <a:gd name="T27" fmla="*/ 0 60000 65536"/>
              <a:gd name="T28" fmla="*/ 0 60000 65536"/>
              <a:gd name="T29" fmla="*/ 0 60000 65536"/>
              <a:gd name="T30" fmla="*/ 35719 w 142875"/>
              <a:gd name="T31" fmla="*/ 35719 h 1435095"/>
              <a:gd name="T32" fmla="*/ 107156 w 142875"/>
              <a:gd name="T33" fmla="*/ 1399376 h 143509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2875" h="1435095">
                <a:moveTo>
                  <a:pt x="0" y="71438"/>
                </a:moveTo>
                <a:lnTo>
                  <a:pt x="71437" y="0"/>
                </a:lnTo>
                <a:lnTo>
                  <a:pt x="142875" y="71438"/>
                </a:lnTo>
                <a:lnTo>
                  <a:pt x="107156" y="71438"/>
                </a:lnTo>
                <a:lnTo>
                  <a:pt x="107156" y="1363658"/>
                </a:lnTo>
                <a:lnTo>
                  <a:pt x="142875" y="1363658"/>
                </a:lnTo>
                <a:lnTo>
                  <a:pt x="71437" y="1435095"/>
                </a:lnTo>
                <a:lnTo>
                  <a:pt x="0" y="1363658"/>
                </a:lnTo>
                <a:lnTo>
                  <a:pt x="35719" y="1363658"/>
                </a:lnTo>
                <a:lnTo>
                  <a:pt x="35719" y="71438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30734" name="テキスト ボックス 13"/>
          <p:cNvSpPr txBox="1">
            <a:spLocks noChangeArrowheads="1"/>
          </p:cNvSpPr>
          <p:nvPr/>
        </p:nvSpPr>
        <p:spPr bwMode="auto">
          <a:xfrm>
            <a:off x="2555875" y="3789363"/>
            <a:ext cx="1728788" cy="646112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en-US" altLang="ja-JP">
                <a:solidFill>
                  <a:srgbClr val="000000"/>
                </a:solidFill>
              </a:rPr>
              <a:t>Narrow band access line</a:t>
            </a:r>
            <a:endParaRPr lang="en-US" altLang="ja-JP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35" name="角丸四角形 14"/>
          <p:cNvSpPr>
            <a:spLocks/>
          </p:cNvSpPr>
          <p:nvPr/>
        </p:nvSpPr>
        <p:spPr bwMode="auto">
          <a:xfrm>
            <a:off x="357188" y="2428875"/>
            <a:ext cx="3357562" cy="4214813"/>
          </a:xfrm>
          <a:custGeom>
            <a:avLst/>
            <a:gdLst>
              <a:gd name="T0" fmla="*/ 1678782 w 3357557"/>
              <a:gd name="T1" fmla="*/ 0 h 4214817"/>
              <a:gd name="T2" fmla="*/ 3357562 w 3357557"/>
              <a:gd name="T3" fmla="*/ 2107407 h 4214817"/>
              <a:gd name="T4" fmla="*/ 1678782 w 3357557"/>
              <a:gd name="T5" fmla="*/ 4214813 h 4214817"/>
              <a:gd name="T6" fmla="*/ 0 w 3357557"/>
              <a:gd name="T7" fmla="*/ 2107407 h 4214817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163904 w 3357557"/>
              <a:gd name="T13" fmla="*/ 163904 h 4214817"/>
              <a:gd name="T14" fmla="*/ 3193653 w 3357557"/>
              <a:gd name="T15" fmla="*/ 4050912 h 4214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57557" h="4214817">
                <a:moveTo>
                  <a:pt x="559593" y="0"/>
                </a:moveTo>
                <a:lnTo>
                  <a:pt x="559592" y="0"/>
                </a:lnTo>
                <a:cubicBezTo>
                  <a:pt x="559592" y="0"/>
                  <a:pt x="559592" y="0"/>
                  <a:pt x="559592" y="0"/>
                </a:cubicBezTo>
                <a:cubicBezTo>
                  <a:pt x="250537" y="0"/>
                  <a:pt x="-1" y="250538"/>
                  <a:pt x="-1" y="559593"/>
                </a:cubicBezTo>
                <a:lnTo>
                  <a:pt x="0" y="3655224"/>
                </a:lnTo>
                <a:cubicBezTo>
                  <a:pt x="0" y="3655224"/>
                  <a:pt x="0" y="3655224"/>
                  <a:pt x="0" y="3655224"/>
                </a:cubicBezTo>
                <a:cubicBezTo>
                  <a:pt x="0" y="3964279"/>
                  <a:pt x="250538" y="4214818"/>
                  <a:pt x="559593" y="4214818"/>
                </a:cubicBezTo>
                <a:lnTo>
                  <a:pt x="2797964" y="4214817"/>
                </a:lnTo>
                <a:cubicBezTo>
                  <a:pt x="3107018" y="4214816"/>
                  <a:pt x="3357557" y="3964278"/>
                  <a:pt x="3357557" y="3655224"/>
                </a:cubicBezTo>
                <a:lnTo>
                  <a:pt x="3357557" y="559593"/>
                </a:lnTo>
                <a:cubicBezTo>
                  <a:pt x="3357557" y="250538"/>
                  <a:pt x="3107018" y="0"/>
                  <a:pt x="2797964" y="0"/>
                </a:cubicBezTo>
                <a:close/>
              </a:path>
            </a:pathLst>
          </a:custGeom>
          <a:noFill/>
          <a:ln w="25402">
            <a:solidFill>
              <a:srgbClr val="C00000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30736" name="角丸四角形 15"/>
          <p:cNvSpPr>
            <a:spLocks/>
          </p:cNvSpPr>
          <p:nvPr/>
        </p:nvSpPr>
        <p:spPr bwMode="auto">
          <a:xfrm>
            <a:off x="5643563" y="2428875"/>
            <a:ext cx="3286125" cy="4214813"/>
          </a:xfrm>
          <a:custGeom>
            <a:avLst/>
            <a:gdLst>
              <a:gd name="T0" fmla="*/ 1643064 w 3286125"/>
              <a:gd name="T1" fmla="*/ 0 h 4214817"/>
              <a:gd name="T2" fmla="*/ 3286125 w 3286125"/>
              <a:gd name="T3" fmla="*/ 2107407 h 4214817"/>
              <a:gd name="T4" fmla="*/ 1643064 w 3286125"/>
              <a:gd name="T5" fmla="*/ 4214813 h 4214817"/>
              <a:gd name="T6" fmla="*/ 0 w 3286125"/>
              <a:gd name="T7" fmla="*/ 2107407 h 4214817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160417 w 3286125"/>
              <a:gd name="T13" fmla="*/ 160417 h 4214817"/>
              <a:gd name="T14" fmla="*/ 3125709 w 3286125"/>
              <a:gd name="T15" fmla="*/ 4054400 h 42148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86125" h="4214817">
                <a:moveTo>
                  <a:pt x="547687" y="0"/>
                </a:moveTo>
                <a:lnTo>
                  <a:pt x="547686" y="0"/>
                </a:lnTo>
                <a:cubicBezTo>
                  <a:pt x="547686" y="0"/>
                  <a:pt x="547686" y="0"/>
                  <a:pt x="547686" y="0"/>
                </a:cubicBezTo>
                <a:cubicBezTo>
                  <a:pt x="245206" y="0"/>
                  <a:pt x="-1" y="245207"/>
                  <a:pt x="-1" y="547687"/>
                </a:cubicBezTo>
                <a:lnTo>
                  <a:pt x="0" y="3667130"/>
                </a:lnTo>
                <a:cubicBezTo>
                  <a:pt x="0" y="3667130"/>
                  <a:pt x="0" y="3667130"/>
                  <a:pt x="0" y="3667130"/>
                </a:cubicBezTo>
                <a:cubicBezTo>
                  <a:pt x="0" y="3969610"/>
                  <a:pt x="245207" y="4214818"/>
                  <a:pt x="547687" y="4214818"/>
                </a:cubicBezTo>
                <a:lnTo>
                  <a:pt x="2738438" y="4214817"/>
                </a:lnTo>
                <a:cubicBezTo>
                  <a:pt x="3040917" y="4214816"/>
                  <a:pt x="3286125" y="3969609"/>
                  <a:pt x="3286125" y="3667130"/>
                </a:cubicBezTo>
                <a:lnTo>
                  <a:pt x="3286125" y="547687"/>
                </a:lnTo>
                <a:cubicBezTo>
                  <a:pt x="3286125" y="245207"/>
                  <a:pt x="3040917" y="0"/>
                  <a:pt x="2738438" y="0"/>
                </a:cubicBezTo>
                <a:close/>
              </a:path>
            </a:pathLst>
          </a:custGeom>
          <a:noFill/>
          <a:ln w="25402">
            <a:solidFill>
              <a:srgbClr val="C00000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30737" name="テキスト ボックス 16"/>
          <p:cNvSpPr txBox="1">
            <a:spLocks noChangeArrowheads="1"/>
          </p:cNvSpPr>
          <p:nvPr/>
        </p:nvSpPr>
        <p:spPr bwMode="auto">
          <a:xfrm>
            <a:off x="449507" y="2551723"/>
            <a:ext cx="3160712" cy="369888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pPr algn="ctr"/>
            <a:r>
              <a:rPr lang="en-GB" altLang="ja-JP">
                <a:solidFill>
                  <a:srgbClr val="000000"/>
                </a:solidFill>
              </a:rPr>
              <a:t>Areas lacking infrastructures </a:t>
            </a:r>
            <a:endParaRPr lang="en-US" altLang="ja-JP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738" name="テキスト ボックス 17"/>
          <p:cNvSpPr txBox="1">
            <a:spLocks noChangeArrowheads="1"/>
          </p:cNvSpPr>
          <p:nvPr/>
        </p:nvSpPr>
        <p:spPr bwMode="auto">
          <a:xfrm>
            <a:off x="5622559" y="2536093"/>
            <a:ext cx="3365500" cy="369888"/>
          </a:xfrm>
          <a:prstGeom prst="rect">
            <a:avLst/>
          </a:prstGeom>
          <a:solidFill>
            <a:srgbClr val="FFFFFF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pPr algn="ctr"/>
            <a:r>
              <a:rPr lang="en-GB" altLang="ja-JP">
                <a:solidFill>
                  <a:srgbClr val="000000"/>
                </a:solidFill>
                <a:cs typeface="Arial" charset="0"/>
              </a:rPr>
              <a:t>Areas  infrastructures prepared</a:t>
            </a:r>
            <a:endParaRPr lang="en-US" altLang="ja-JP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39" name="左矢印 18"/>
          <p:cNvSpPr>
            <a:spLocks noChangeArrowheads="1"/>
          </p:cNvSpPr>
          <p:nvPr/>
        </p:nvSpPr>
        <p:spPr bwMode="auto">
          <a:xfrm>
            <a:off x="2571750" y="5916613"/>
            <a:ext cx="4143375" cy="500062"/>
          </a:xfrm>
          <a:custGeom>
            <a:avLst/>
            <a:gdLst>
              <a:gd name="T0" fmla="*/ 397397187 w 21600"/>
              <a:gd name="T1" fmla="*/ 0 h 21600"/>
              <a:gd name="T2" fmla="*/ 794793990 w 21600"/>
              <a:gd name="T3" fmla="*/ 5788425 h 21600"/>
              <a:gd name="T4" fmla="*/ 397397187 w 21600"/>
              <a:gd name="T5" fmla="*/ 11576828 h 21600"/>
              <a:gd name="T6" fmla="*/ 0 w 21600"/>
              <a:gd name="T7" fmla="*/ 5788425 h 21600"/>
              <a:gd name="T8" fmla="*/ 47945174 w 21600"/>
              <a:gd name="T9" fmla="*/ 0 h 21600"/>
              <a:gd name="T10" fmla="*/ 47945174 w 21600"/>
              <a:gd name="T11" fmla="*/ 11576828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652 w 21600"/>
              <a:gd name="T19" fmla="*/ 5400 h 21600"/>
              <a:gd name="T20" fmla="*/ 21600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600" y="5400"/>
                </a:moveTo>
                <a:lnTo>
                  <a:pt x="1303" y="5400"/>
                </a:lnTo>
                <a:lnTo>
                  <a:pt x="1303" y="0"/>
                </a:lnTo>
                <a:lnTo>
                  <a:pt x="0" y="10800"/>
                </a:lnTo>
                <a:lnTo>
                  <a:pt x="1303" y="21600"/>
                </a:lnTo>
                <a:lnTo>
                  <a:pt x="1303" y="16200"/>
                </a:lnTo>
                <a:lnTo>
                  <a:pt x="21600" y="16200"/>
                </a:lnTo>
                <a:close/>
              </a:path>
            </a:pathLst>
          </a:custGeom>
          <a:solidFill>
            <a:srgbClr val="C00000"/>
          </a:solidFill>
          <a:ln w="25402">
            <a:solidFill>
              <a:srgbClr val="FF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ja-JP">
                <a:solidFill>
                  <a:srgbClr val="FFFFFF"/>
                </a:solidFill>
                <a:latin typeface="Calibri" pitchFamily="34" charset="0"/>
              </a:rPr>
              <a:t>Transporting web content data</a:t>
            </a:r>
          </a:p>
        </p:txBody>
      </p:sp>
      <p:sp>
        <p:nvSpPr>
          <p:cNvPr id="30740" name="正方形/長方形 19"/>
          <p:cNvSpPr>
            <a:spLocks noChangeArrowheads="1"/>
          </p:cNvSpPr>
          <p:nvPr/>
        </p:nvSpPr>
        <p:spPr bwMode="auto">
          <a:xfrm>
            <a:off x="0" y="6604000"/>
            <a:ext cx="23415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>
                <a:solidFill>
                  <a:srgbClr val="000000"/>
                </a:solidFill>
                <a:latin typeface="Calibri" pitchFamily="34" charset="0"/>
              </a:rPr>
              <a:t>http://www.imtfi.uci.edu/imtfi_bopworkshop</a:t>
            </a:r>
          </a:p>
        </p:txBody>
      </p:sp>
      <p:sp>
        <p:nvSpPr>
          <p:cNvPr id="30741" name="テキスト ボックス 3"/>
          <p:cNvSpPr txBox="1">
            <a:spLocks noChangeArrowheads="1"/>
          </p:cNvSpPr>
          <p:nvPr/>
        </p:nvSpPr>
        <p:spPr bwMode="auto">
          <a:xfrm>
            <a:off x="3851275" y="2708275"/>
            <a:ext cx="17208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>
                <a:solidFill>
                  <a:srgbClr val="000000"/>
                </a:solidFill>
              </a:rPr>
              <a:t>Internet</a:t>
            </a:r>
            <a:endParaRPr lang="en-US" altLang="ja-JP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" name="テキスト ボックス 26"/>
          <p:cNvSpPr txBox="1"/>
          <p:nvPr/>
        </p:nvSpPr>
        <p:spPr>
          <a:xfrm>
            <a:off x="180975" y="908050"/>
            <a:ext cx="8963025" cy="1477328"/>
          </a:xfrm>
          <a:prstGeom prst="rect">
            <a:avLst/>
          </a:prstGeom>
          <a:noFill/>
          <a:ln w="28575">
            <a:solidFill>
              <a:srgbClr val="002060"/>
            </a:solidFill>
            <a:prstDash val="solid"/>
            <a:miter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 smtClean="0">
                <a:solidFill>
                  <a:srgbClr val="002060"/>
                </a:solidFill>
                <a:latin typeface="Arial" pitchFamily="34"/>
                <a:ea typeface="ＭＳ Ｐゴシック" pitchFamily="34"/>
                <a:cs typeface="Arial" pitchFamily="34"/>
              </a:rPr>
              <a:t>Provide broadband internet services with poor social infrastructures:</a:t>
            </a:r>
            <a:endParaRPr lang="en-GB" kern="0" dirty="0">
              <a:solidFill>
                <a:srgbClr val="002060"/>
              </a:solidFill>
              <a:latin typeface="Arial" pitchFamily="34"/>
              <a:ea typeface="ＭＳ Ｐゴシック" pitchFamily="34"/>
              <a:cs typeface="Arial" pitchFamily="34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 smtClean="0">
                <a:solidFill>
                  <a:srgbClr val="002060"/>
                </a:solidFill>
                <a:latin typeface="Arial" pitchFamily="34"/>
                <a:ea typeface="ＭＳ Ｐゴシック" pitchFamily="34"/>
                <a:cs typeface="Arial" pitchFamily="34"/>
              </a:rPr>
              <a:t>Store web contents in storage devices at places where </a:t>
            </a:r>
            <a:r>
              <a:rPr lang="en-GB" kern="0" dirty="0">
                <a:solidFill>
                  <a:srgbClr val="002060"/>
                </a:solidFill>
                <a:latin typeface="Arial" pitchFamily="34"/>
                <a:ea typeface="ＭＳ Ｐゴシック" pitchFamily="34"/>
                <a:cs typeface="Arial" pitchFamily="34"/>
              </a:rPr>
              <a:t>broadband </a:t>
            </a:r>
            <a:r>
              <a:rPr lang="en-GB" kern="0" dirty="0" smtClean="0">
                <a:solidFill>
                  <a:srgbClr val="002060"/>
                </a:solidFill>
                <a:latin typeface="Arial" pitchFamily="34"/>
                <a:ea typeface="ＭＳ Ｐゴシック" pitchFamily="34"/>
                <a:cs typeface="Arial" pitchFamily="34"/>
              </a:rPr>
              <a:t>internet access is </a:t>
            </a:r>
            <a:r>
              <a:rPr lang="en-GB" kern="0" dirty="0">
                <a:solidFill>
                  <a:srgbClr val="002060"/>
                </a:solidFill>
                <a:latin typeface="Arial" pitchFamily="34"/>
                <a:ea typeface="ＭＳ Ｐゴシック" pitchFamily="34"/>
                <a:cs typeface="Arial" pitchFamily="34"/>
              </a:rPr>
              <a:t>available.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 smtClean="0">
                <a:solidFill>
                  <a:srgbClr val="002060"/>
                </a:solidFill>
                <a:latin typeface="Arial" pitchFamily="34"/>
                <a:ea typeface="ＭＳ Ｐゴシック" pitchFamily="34"/>
                <a:cs typeface="Arial" pitchFamily="34"/>
              </a:rPr>
              <a:t>Transport and mount the storage devices to the local P&amp;P Core System for the local people usage via broadband </a:t>
            </a:r>
            <a:r>
              <a:rPr lang="en-GB" kern="0" dirty="0" err="1" smtClean="0">
                <a:solidFill>
                  <a:srgbClr val="002060"/>
                </a:solidFill>
                <a:latin typeface="Arial" pitchFamily="34"/>
                <a:ea typeface="ＭＳ Ｐゴシック" pitchFamily="34"/>
                <a:cs typeface="Arial" pitchFamily="34"/>
              </a:rPr>
              <a:t>WiFi</a:t>
            </a:r>
            <a:r>
              <a:rPr lang="en-GB" kern="0" dirty="0" smtClean="0">
                <a:solidFill>
                  <a:srgbClr val="002060"/>
                </a:solidFill>
                <a:latin typeface="Arial" pitchFamily="34"/>
                <a:ea typeface="ＭＳ Ｐゴシック" pitchFamily="34"/>
                <a:cs typeface="Arial" pitchFamily="34"/>
              </a:rPr>
              <a:t> networks.</a:t>
            </a:r>
          </a:p>
        </p:txBody>
      </p:sp>
      <p:pic>
        <p:nvPicPr>
          <p:cNvPr id="30743" name="Picture 2" descr="C:\Users\ichikawa\Documents\ichikawa\電通大\共同研究受託研究\CREST ULP\CREST南谷先生\2010年中間評価および秋公開シンポジウム準備\2010-7-20 第2回南谷総括との打ち合わせ\キャッシュシステム写真編集-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313" y="4857750"/>
            <a:ext cx="11541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スライド番号プレースホル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1E99-8C2A-4CB6-8CB6-17C264010FB7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789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3600" dirty="0" smtClean="0"/>
              <a:t>Challenges for P&amp;P Internet System</a:t>
            </a:r>
            <a:br>
              <a:rPr lang="en-US" altLang="ja-JP" sz="3600" dirty="0" smtClean="0"/>
            </a:br>
            <a:r>
              <a:rPr lang="en-US" altLang="ja-JP" sz="3100" dirty="0" smtClean="0"/>
              <a:t>Estimation and Download of Contents Needed by Users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Download as more contents including contents needed by users as possible</a:t>
            </a:r>
          </a:p>
          <a:p>
            <a:r>
              <a:rPr lang="en-US" altLang="ja-JP" dirty="0" smtClean="0"/>
              <a:t>Download as more contents as possible within  a given minutes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D2AE-2C79-4C67-B505-9834D401CD84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1043608" y="4870901"/>
            <a:ext cx="864096" cy="8640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539552" y="3789040"/>
            <a:ext cx="3456384" cy="25922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2106" y="5733254"/>
            <a:ext cx="1829493" cy="646331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Contents Needed by Users</a:t>
            </a:r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1743742" y="4451699"/>
            <a:ext cx="1046860" cy="10458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17037" y="5202377"/>
            <a:ext cx="2273764" cy="3693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Downloaded Contents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9420" y="3779748"/>
            <a:ext cx="323665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Total Web Contents in the World</a:t>
            </a:r>
            <a:endParaRPr kumimoji="1" lang="ja-JP" altLang="en-US" dirty="0"/>
          </a:p>
        </p:txBody>
      </p:sp>
      <p:sp>
        <p:nvSpPr>
          <p:cNvPr id="11" name="円/楕円 10"/>
          <p:cNvSpPr/>
          <p:nvPr/>
        </p:nvSpPr>
        <p:spPr>
          <a:xfrm>
            <a:off x="5942994" y="4898240"/>
            <a:ext cx="864096" cy="8640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4932040" y="3789040"/>
            <a:ext cx="3456384" cy="25922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5955335" y="4231733"/>
            <a:ext cx="1703509" cy="170350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49919" y="3765161"/>
            <a:ext cx="323665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Total </a:t>
            </a:r>
            <a:r>
              <a:rPr kumimoji="1" lang="en-US" altLang="ja-JP" dirty="0" smtClean="0"/>
              <a:t>Web Contents in the World</a:t>
            </a:r>
            <a:endParaRPr kumimoji="1" lang="ja-JP" altLang="en-US" dirty="0"/>
          </a:p>
        </p:txBody>
      </p:sp>
      <p:sp>
        <p:nvSpPr>
          <p:cNvPr id="17" name="右矢印 16"/>
          <p:cNvSpPr/>
          <p:nvPr/>
        </p:nvSpPr>
        <p:spPr>
          <a:xfrm>
            <a:off x="4067944" y="4328229"/>
            <a:ext cx="864096" cy="755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37800" y="5785293"/>
            <a:ext cx="1829493" cy="646331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Contents Needed by Users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20837" y="4528908"/>
            <a:ext cx="2273764" cy="3693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Downloaded Contents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17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Are </a:t>
            </a:r>
            <a:r>
              <a:rPr kumimoji="1" lang="en-US" altLang="ja-JP" dirty="0" smtClean="0"/>
              <a:t>Smart grids for </a:t>
            </a:r>
            <a:r>
              <a:rPr kumimoji="1" lang="en-US" altLang="ja-JP" dirty="0" err="1" smtClean="0"/>
              <a:t>BoP</a:t>
            </a:r>
            <a:r>
              <a:rPr kumimoji="1" lang="en-US" altLang="ja-JP" dirty="0" smtClean="0"/>
              <a:t> the same as for developed countries?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2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Smart Grid for </a:t>
            </a:r>
            <a:r>
              <a:rPr kumimoji="1" lang="en-US" altLang="ja-JP" dirty="0" err="1" smtClean="0"/>
              <a:t>BoP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67544" y="1483777"/>
            <a:ext cx="6995120" cy="4853136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dirty="0" smtClean="0"/>
              <a:t>Large Population </a:t>
            </a:r>
            <a:r>
              <a:rPr lang="en-US" altLang="ja-JP" dirty="0"/>
              <a:t>N</a:t>
            </a:r>
            <a:r>
              <a:rPr lang="en-US" altLang="ja-JP" dirty="0" smtClean="0"/>
              <a:t>ot Covered by Power Grid</a:t>
            </a:r>
          </a:p>
          <a:p>
            <a:pPr lvl="1"/>
            <a:r>
              <a:rPr lang="en-US" altLang="ja-JP" dirty="0" smtClean="0"/>
              <a:t>Ex) Percentages of households with electricity power supply in Bangladesh in 2008 (Ref. JETRO report, 2011)</a:t>
            </a:r>
          </a:p>
          <a:p>
            <a:pPr lvl="2"/>
            <a:r>
              <a:rPr lang="en-US" altLang="ja-JP" dirty="0" smtClean="0"/>
              <a:t>Average 41%, Urban Area 76%, Rural Area 28%</a:t>
            </a:r>
          </a:p>
          <a:p>
            <a:pPr lvl="2"/>
            <a:r>
              <a:rPr lang="en-US" altLang="ja-JP" dirty="0" smtClean="0"/>
              <a:t>Enhancement of the power grid has been stopped because of the demand-supply gap expansion</a:t>
            </a:r>
          </a:p>
          <a:p>
            <a:pPr lvl="1"/>
            <a:r>
              <a:rPr lang="en-US" altLang="ja-JP" dirty="0" smtClean="0"/>
              <a:t>Applications requiring electricity have different priorities, and acceptable energy costs are different</a:t>
            </a:r>
          </a:p>
          <a:p>
            <a:pPr lvl="2"/>
            <a:r>
              <a:rPr lang="en-US" altLang="ja-JP" dirty="0" smtClean="0"/>
              <a:t>Mobile phone &gt; Lighting &gt; TV, Radio&gt; ..</a:t>
            </a:r>
          </a:p>
          <a:p>
            <a:r>
              <a:rPr lang="en-US" altLang="ja-JP" dirty="0" smtClean="0"/>
              <a:t>Other Social Infrastructures Also Poor</a:t>
            </a:r>
          </a:p>
          <a:p>
            <a:pPr lvl="1"/>
            <a:r>
              <a:rPr lang="en-US" altLang="ja-JP" dirty="0" smtClean="0"/>
              <a:t>Infrastructures for Communications</a:t>
            </a:r>
            <a:r>
              <a:rPr kumimoji="1" lang="en-US" altLang="ja-JP" dirty="0" smtClean="0"/>
              <a:t>, Transportation, Water</a:t>
            </a:r>
            <a:endParaRPr lang="ja-JP" altLang="en-US" dirty="0"/>
          </a:p>
          <a:p>
            <a:pPr lvl="1"/>
            <a:r>
              <a:rPr lang="en-US" altLang="ja-JP" dirty="0" smtClean="0"/>
              <a:t>Integrated design of the infrastructures suitable for </a:t>
            </a:r>
            <a:r>
              <a:rPr lang="en-US" altLang="ja-JP" dirty="0" err="1" smtClean="0"/>
              <a:t>BoP</a:t>
            </a:r>
            <a:r>
              <a:rPr lang="en-US" altLang="ja-JP" dirty="0" smtClean="0"/>
              <a:t>?</a:t>
            </a:r>
          </a:p>
          <a:p>
            <a:pPr lvl="2"/>
            <a:r>
              <a:rPr lang="en-US" altLang="ja-JP" dirty="0" smtClean="0"/>
              <a:t>Ex) Infrastructure for power grid and transportation using electric vehicles</a:t>
            </a:r>
          </a:p>
          <a:p>
            <a:r>
              <a:rPr kumimoji="1" lang="en-US" altLang="ja-JP" dirty="0" smtClean="0"/>
              <a:t>Application Oriented Power Grid</a:t>
            </a:r>
          </a:p>
          <a:p>
            <a:pPr lvl="1"/>
            <a:r>
              <a:rPr lang="en-US" altLang="ja-JP" dirty="0" smtClean="0"/>
              <a:t>Power sources suitable for applications</a:t>
            </a:r>
          </a:p>
          <a:p>
            <a:pPr lvl="1"/>
            <a:r>
              <a:rPr lang="en-US" altLang="ja-JP" dirty="0" smtClean="0"/>
              <a:t>Power grids suitable for applications</a:t>
            </a:r>
          </a:p>
          <a:p>
            <a:pPr lvl="1"/>
            <a:r>
              <a:rPr lang="en-US" altLang="ja-JP" dirty="0" smtClean="0"/>
              <a:t>Internetworking of power grids for applications rather than general power grid</a:t>
            </a:r>
            <a:endParaRPr kumimoji="1" lang="en-US" altLang="ja-JP" dirty="0" smtClean="0"/>
          </a:p>
        </p:txBody>
      </p:sp>
      <p:pic>
        <p:nvPicPr>
          <p:cNvPr id="1026" name="Picture 2" descr="http://livedoor.blogimg.jp/upks/imgs/7/d/7d998e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298" y="3910345"/>
            <a:ext cx="1080120" cy="144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_PrhfDgJbTp4/TMOzCJ-QEjI/AAAAAAAAFOM/wknHldAyPJQ/s200/Kerosen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313" y="2137333"/>
            <a:ext cx="1308090" cy="104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左矢印 1"/>
          <p:cNvSpPr/>
          <p:nvPr/>
        </p:nvSpPr>
        <p:spPr>
          <a:xfrm rot="16039243">
            <a:off x="8148342" y="3329245"/>
            <a:ext cx="28803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75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Installation of Solar Home System in Bangladesh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5" y="1845425"/>
            <a:ext cx="5224898" cy="292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508" y="1695787"/>
            <a:ext cx="2420515" cy="181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960" y="4182915"/>
            <a:ext cx="1583607" cy="20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192190" y="6302833"/>
            <a:ext cx="202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SHS </a:t>
            </a:r>
            <a:r>
              <a:rPr lang="en-US" altLang="ja-JP" dirty="0"/>
              <a:t>I</a:t>
            </a:r>
            <a:r>
              <a:rPr lang="en-US" altLang="ja-JP" dirty="0" smtClean="0"/>
              <a:t>nstalled House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96508" y="3492719"/>
            <a:ext cx="2452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Female Workers Producing SHS Control Panels</a:t>
            </a:r>
            <a:endParaRPr kumimoji="1" lang="ja-JP" altLang="en-US" sz="1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12326" y="5010171"/>
            <a:ext cx="5184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dirty="0" smtClean="0"/>
              <a:t>50 </a:t>
            </a:r>
            <a:r>
              <a:rPr kumimoji="1" lang="en-US" altLang="ja-JP" dirty="0" err="1" smtClean="0"/>
              <a:t>Wp</a:t>
            </a:r>
            <a:r>
              <a:rPr lang="ja-JP" altLang="en-US" dirty="0" smtClean="0"/>
              <a:t> </a:t>
            </a:r>
            <a:r>
              <a:rPr lang="en-US" altLang="ja-JP" dirty="0" smtClean="0"/>
              <a:t>SHS costs $440.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dirty="0" smtClean="0"/>
              <a:t>A commercial-scal</a:t>
            </a:r>
            <a:r>
              <a:rPr lang="en-US" altLang="ja-JP" dirty="0" smtClean="0"/>
              <a:t>e rooftop system could be reduced to $1.20 per </a:t>
            </a:r>
            <a:r>
              <a:rPr lang="en-US" altLang="ja-JP" dirty="0" err="1" smtClean="0"/>
              <a:t>Wp</a:t>
            </a:r>
            <a:r>
              <a:rPr lang="en-US" altLang="ja-JP" dirty="0" smtClean="0"/>
              <a:t> by 2020 from $2.90 per </a:t>
            </a:r>
            <a:r>
              <a:rPr lang="en-US" altLang="ja-JP" dirty="0" err="1" smtClean="0"/>
              <a:t>Wp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ub</a:t>
            </a:r>
            <a:r>
              <a:rPr lang="en-US" altLang="ja-JP" dirty="0" smtClean="0"/>
              <a:t> 2012. (McKinsey estimation)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dirty="0" smtClean="0"/>
              <a:t>This will accelerate the SHS installation in </a:t>
            </a:r>
            <a:r>
              <a:rPr kumimoji="1" lang="en-US" altLang="ja-JP" dirty="0" err="1" smtClean="0"/>
              <a:t>BoP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29766" y="6488668"/>
            <a:ext cx="4129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Ref. IDCOL, “IDCOL Solar Energy Program,” March 201.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5224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Batteries for EV: Useful for Power Grid using Renewable Energy in Developed Countries</a:t>
            </a:r>
            <a:endParaRPr kumimoji="1" lang="ja-JP" altLang="en-US" sz="3200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Cheap:  Battery storing 30kWh for one household will cost less than 30,000 euro in 2020</a:t>
            </a:r>
          </a:p>
          <a:p>
            <a:r>
              <a:rPr lang="en-US" altLang="ja-JP" dirty="0" smtClean="0"/>
              <a:t>Large Capacity: Tens of kWh</a:t>
            </a:r>
          </a:p>
          <a:p>
            <a:pPr lvl="1"/>
            <a:r>
              <a:rPr lang="en-US" altLang="ja-JP" dirty="0" smtClean="0"/>
              <a:t>Short term (min. to tens of min.)  fluctuation of 100 kW solar batteries can be absorbed by 25 kWh battery of one EV</a:t>
            </a:r>
          </a:p>
          <a:p>
            <a:r>
              <a:rPr lang="en-US" altLang="ja-JP" dirty="0" smtClean="0"/>
              <a:t>Large Output: Tens of kW</a:t>
            </a:r>
          </a:p>
          <a:p>
            <a:pPr lvl="1"/>
            <a:r>
              <a:rPr lang="en-US" altLang="ja-JP" dirty="0" smtClean="0"/>
              <a:t>Long term (hours) fluctuation of power generation by 4 kW solar battery for one to two households can be absorbed by 25kWh battery of one EV</a:t>
            </a:r>
          </a:p>
          <a:p>
            <a:pPr lvl="2"/>
            <a:r>
              <a:rPr lang="en-US" altLang="ja-JP" dirty="0" smtClean="0"/>
              <a:t>30%  of surplus power generated by 4kW solar battery can be stored in 10kWh battery.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D2758-AF88-4C0A-A7E1-9CF94090CAF6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ja-JP" dirty="0"/>
              <a:t>Ref.: Electricity Consumption by Typical Family</a:t>
            </a:r>
          </a:p>
          <a:p>
            <a:pPr lvl="1"/>
            <a:r>
              <a:rPr lang="en-US" altLang="ja-JP" dirty="0"/>
              <a:t>295kWh / month</a:t>
            </a:r>
          </a:p>
          <a:p>
            <a:pPr lvl="1"/>
            <a:r>
              <a:rPr lang="en-US" altLang="ja-JP" dirty="0"/>
              <a:t>30kWh / day</a:t>
            </a:r>
          </a:p>
          <a:p>
            <a:pPr lvl="1"/>
            <a:r>
              <a:rPr lang="en-US" altLang="ja-JP" dirty="0"/>
              <a:t>Maximum power consumption: </a:t>
            </a:r>
            <a:r>
              <a:rPr lang="en-US" altLang="ja-JP" dirty="0" smtClean="0"/>
              <a:t>5kW</a:t>
            </a:r>
            <a:endParaRPr lang="en-US" altLang="ja-JP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4694583" y="3302313"/>
            <a:ext cx="4044167" cy="2768337"/>
            <a:chOff x="1922874" y="3852322"/>
            <a:chExt cx="4044167" cy="2768337"/>
          </a:xfrm>
        </p:grpSpPr>
        <p:sp>
          <p:nvSpPr>
            <p:cNvPr id="8" name="円/楕円 7"/>
            <p:cNvSpPr/>
            <p:nvPr/>
          </p:nvSpPr>
          <p:spPr>
            <a:xfrm>
              <a:off x="2506874" y="4122948"/>
              <a:ext cx="576064" cy="1035808"/>
            </a:xfrm>
            <a:prstGeom prst="ellipse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2987824" y="5036896"/>
              <a:ext cx="2664296" cy="984392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2483768" y="3933056"/>
              <a:ext cx="3240360" cy="20882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2483768" y="5338776"/>
              <a:ext cx="3240360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2483768" y="4618696"/>
              <a:ext cx="3240360" cy="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円/楕円 12"/>
            <p:cNvSpPr/>
            <p:nvPr/>
          </p:nvSpPr>
          <p:spPr>
            <a:xfrm>
              <a:off x="2726081" y="4906728"/>
              <a:ext cx="45719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2726081" y="4330664"/>
              <a:ext cx="45719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3806201" y="5122752"/>
              <a:ext cx="45719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4067944" y="5194760"/>
              <a:ext cx="45719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5148064" y="5554800"/>
              <a:ext cx="45719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5148064" y="5805264"/>
              <a:ext cx="45719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3491880" y="5805264"/>
              <a:ext cx="45719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3779912" y="5554800"/>
              <a:ext cx="45719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483768" y="3933056"/>
              <a:ext cx="11983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Battery for EV</a:t>
              </a:r>
              <a:endParaRPr kumimoji="1" lang="ja-JP" altLang="en-US" sz="14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361567" y="6001853"/>
              <a:ext cx="36054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0           20            40            60           80            100</a:t>
              </a:r>
              <a:endParaRPr kumimoji="1" lang="ja-JP" altLang="en-US" sz="1400" dirty="0"/>
            </a:p>
          </p:txBody>
        </p:sp>
        <p:cxnSp>
          <p:nvCxnSpPr>
            <p:cNvPr id="23" name="直線コネクタ 22"/>
            <p:cNvCxnSpPr/>
            <p:nvPr/>
          </p:nvCxnSpPr>
          <p:spPr>
            <a:xfrm>
              <a:off x="3195001" y="6620659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3086989" y="5913276"/>
              <a:ext cx="0" cy="1080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3754439" y="5913276"/>
              <a:ext cx="0" cy="1080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4397007" y="5913276"/>
              <a:ext cx="0" cy="1080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5058896" y="5913276"/>
              <a:ext cx="0" cy="1080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2136723" y="3852322"/>
              <a:ext cx="341760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/>
                <a:t>30</a:t>
              </a:r>
            </a:p>
            <a:p>
              <a:endParaRPr lang="en-US" altLang="ja-JP" sz="1200" dirty="0" smtClean="0"/>
            </a:p>
            <a:p>
              <a:endParaRPr lang="en-US" altLang="ja-JP" sz="1200" dirty="0"/>
            </a:p>
            <a:p>
              <a:endParaRPr kumimoji="1" lang="en-US" altLang="ja-JP" sz="1200" dirty="0" smtClean="0"/>
            </a:p>
            <a:p>
              <a:r>
                <a:rPr kumimoji="1" lang="en-US" altLang="ja-JP" sz="1200" dirty="0" smtClean="0"/>
                <a:t>20</a:t>
              </a:r>
            </a:p>
            <a:p>
              <a:endParaRPr lang="en-US" altLang="ja-JP" sz="1200" dirty="0"/>
            </a:p>
            <a:p>
              <a:endParaRPr kumimoji="1" lang="en-US" altLang="ja-JP" sz="1200" dirty="0" smtClean="0"/>
            </a:p>
            <a:p>
              <a:endParaRPr kumimoji="1" lang="en-US" altLang="ja-JP" sz="1200" dirty="0" smtClean="0"/>
            </a:p>
            <a:p>
              <a:r>
                <a:rPr lang="en-US" altLang="ja-JP" sz="1200" dirty="0" smtClean="0"/>
                <a:t>10</a:t>
              </a:r>
            </a:p>
            <a:p>
              <a:endParaRPr lang="en-US" altLang="ja-JP" sz="1200" dirty="0"/>
            </a:p>
            <a:p>
              <a:endParaRPr lang="en-US" altLang="ja-JP" sz="1200" dirty="0" smtClean="0"/>
            </a:p>
            <a:p>
              <a:r>
                <a:rPr lang="en-US" altLang="ja-JP" sz="1200" dirty="0" smtClean="0"/>
                <a:t>0</a:t>
              </a:r>
              <a:endParaRPr lang="en-US" altLang="ja-JP" sz="1200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683292" y="4527285"/>
              <a:ext cx="1968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/>
                <a:t>Battery for home/professional use</a:t>
              </a:r>
              <a:endParaRPr kumimoji="1" lang="ja-JP" altLang="en-US" sz="1400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2785212" y="4135835"/>
              <a:ext cx="706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Nissan “LEAF”</a:t>
              </a:r>
              <a:endParaRPr kumimoji="1" lang="ja-JP" altLang="en-US" sz="1200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2701542" y="4711899"/>
              <a:ext cx="874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smtClean="0"/>
                <a:t>Mitsubishi “</a:t>
              </a:r>
              <a:r>
                <a:rPr kumimoji="1" lang="en-US" altLang="ja-JP" sz="1200" dirty="0" err="1" smtClean="0"/>
                <a:t>i-MiEV</a:t>
              </a:r>
              <a:r>
                <a:rPr kumimoji="1" lang="en-US" altLang="ja-JP" sz="1200" dirty="0" smtClean="0"/>
                <a:t>”</a:t>
              </a:r>
              <a:endParaRPr kumimoji="1" lang="ja-JP" altLang="en-US" sz="1200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3378296" y="5020256"/>
              <a:ext cx="4507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/>
                <a:t>MHI</a:t>
              </a:r>
              <a:endParaRPr kumimoji="1" lang="ja-JP" altLang="en-US" sz="1200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067944" y="5020256"/>
              <a:ext cx="8084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/>
                <a:t>GS YUASA</a:t>
              </a:r>
              <a:endParaRPr kumimoji="1" lang="ja-JP" altLang="en-US" sz="1200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4736422" y="5324123"/>
              <a:ext cx="9877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/>
                <a:t>ELIIY POWER</a:t>
              </a:r>
              <a:endParaRPr kumimoji="1" lang="ja-JP" altLang="en-US" sz="1200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4610176" y="5688627"/>
              <a:ext cx="5325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/>
                <a:t>SONY</a:t>
              </a:r>
              <a:endParaRPr kumimoji="1" lang="ja-JP" altLang="en-US" sz="1200" dirty="0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802771" y="5456449"/>
              <a:ext cx="439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/>
                <a:t>NEC</a:t>
              </a:r>
              <a:endParaRPr kumimoji="1" lang="ja-JP" altLang="en-US" sz="1200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3530941" y="5690283"/>
              <a:ext cx="4336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200" dirty="0" smtClean="0"/>
                <a:t>BYD</a:t>
              </a:r>
              <a:endParaRPr kumimoji="1" lang="ja-JP" altLang="en-US" sz="1200" dirty="0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3141024" y="6209874"/>
              <a:ext cx="19258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Price (1000 euro) </a:t>
              </a:r>
              <a:r>
                <a:rPr kumimoji="1" lang="en-US" altLang="ja-JP" sz="1400" dirty="0" smtClean="0"/>
                <a:t>/ kWh</a:t>
              </a:r>
              <a:endParaRPr kumimoji="1" lang="ja-JP" altLang="en-US" sz="1400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 rot="16200000">
              <a:off x="1429791" y="4896616"/>
              <a:ext cx="12939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Capacity (kWh)</a:t>
              </a:r>
              <a:endParaRPr kumimoji="1" lang="ja-JP" altLang="en-US" sz="1400" dirty="0"/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5650544" y="6056384"/>
            <a:ext cx="2826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Ref.: Automotive Technology 2011.11, p46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61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Possible ICT Contribution for Global Energy Efficiency and Sustainability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kumimoji="1" lang="en-US" altLang="ja-JP" dirty="0" smtClean="0"/>
              <a:t>Reduce Energy Consumption</a:t>
            </a:r>
          </a:p>
          <a:p>
            <a:pPr lvl="1"/>
            <a:r>
              <a:rPr kumimoji="1" lang="en-US" altLang="ja-JP" dirty="0" smtClean="0"/>
              <a:t>Reduce Inefficient Energy Consumption</a:t>
            </a:r>
          </a:p>
          <a:p>
            <a:pPr lvl="2"/>
            <a:r>
              <a:rPr kumimoji="1" lang="en-US" altLang="ja-JP" dirty="0" smtClean="0"/>
              <a:t>Energy production </a:t>
            </a:r>
            <a:r>
              <a:rPr lang="en-US" altLang="ja-JP" dirty="0"/>
              <a:t>i</a:t>
            </a:r>
            <a:r>
              <a:rPr kumimoji="1" lang="en-US" altLang="ja-JP" dirty="0" smtClean="0"/>
              <a:t>nefficiency</a:t>
            </a:r>
          </a:p>
          <a:p>
            <a:pPr lvl="2"/>
            <a:r>
              <a:rPr kumimoji="1" lang="en-US" altLang="ja-JP" dirty="0" smtClean="0"/>
              <a:t>Energy consumption </a:t>
            </a:r>
            <a:r>
              <a:rPr lang="en-US" altLang="ja-JP" dirty="0"/>
              <a:t>i</a:t>
            </a:r>
            <a:r>
              <a:rPr kumimoji="1" lang="en-US" altLang="ja-JP" dirty="0" smtClean="0"/>
              <a:t>nefficiency</a:t>
            </a:r>
          </a:p>
          <a:p>
            <a:pPr lvl="1"/>
            <a:r>
              <a:rPr lang="en-US" altLang="ja-JP" dirty="0" smtClean="0"/>
              <a:t>Restructure Energy Consuming Activities</a:t>
            </a:r>
          </a:p>
          <a:p>
            <a:pPr lvl="2"/>
            <a:r>
              <a:rPr kumimoji="1" lang="en-US" altLang="ja-JP" dirty="0" smtClean="0"/>
              <a:t>Ex) Restructure economic activities for reducing  the energy consumed for transportation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Reduce Energy Consumption Increase</a:t>
            </a:r>
          </a:p>
          <a:p>
            <a:pPr lvl="2"/>
            <a:r>
              <a:rPr kumimoji="1" lang="en-US" altLang="ja-JP" dirty="0" smtClean="0">
                <a:solidFill>
                  <a:srgbClr val="FF0000"/>
                </a:solidFill>
              </a:rPr>
              <a:t>Innovation for developing countries’ economies not to </a:t>
            </a:r>
            <a:r>
              <a:rPr lang="en-US" altLang="ja-JP" dirty="0" smtClean="0">
                <a:solidFill>
                  <a:srgbClr val="FF0000"/>
                </a:solidFill>
              </a:rPr>
              <a:t>become </a:t>
            </a:r>
            <a:r>
              <a:rPr kumimoji="1" lang="en-US" altLang="ja-JP" dirty="0" smtClean="0">
                <a:solidFill>
                  <a:srgbClr val="FF0000"/>
                </a:solidFill>
              </a:rPr>
              <a:t>energy-intensive</a:t>
            </a:r>
          </a:p>
          <a:p>
            <a:r>
              <a:rPr kumimoji="1" lang="en-US" altLang="ja-JP" dirty="0" smtClean="0"/>
              <a:t>Increase Available Energy Source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Utilize Renewable Energy Source</a:t>
            </a:r>
          </a:p>
          <a:p>
            <a:pPr lvl="2"/>
            <a:r>
              <a:rPr lang="en-US" altLang="ja-JP" dirty="0" smtClean="0">
                <a:solidFill>
                  <a:srgbClr val="FF0000"/>
                </a:solidFill>
              </a:rPr>
              <a:t>Requirements for developing countries’ grids are different from the ones for </a:t>
            </a:r>
            <a:r>
              <a:rPr lang="en-US" altLang="ja-JP" dirty="0" err="1" smtClean="0">
                <a:solidFill>
                  <a:srgbClr val="FF0000"/>
                </a:solidFill>
              </a:rPr>
              <a:t>developped</a:t>
            </a:r>
            <a:r>
              <a:rPr lang="en-US" altLang="ja-JP" dirty="0" smtClean="0">
                <a:solidFill>
                  <a:srgbClr val="FF0000"/>
                </a:solidFill>
              </a:rPr>
              <a:t> countries  </a:t>
            </a:r>
          </a:p>
          <a:p>
            <a:pPr lvl="1"/>
            <a:r>
              <a:rPr lang="en-US" altLang="ja-JP" dirty="0" smtClean="0"/>
              <a:t>Explore New Energy Source</a:t>
            </a:r>
          </a:p>
          <a:p>
            <a:r>
              <a:rPr lang="en-US" altLang="ja-JP" dirty="0" smtClean="0"/>
              <a:t>Reduce Ill Effects of Energy Consumption for Environmental Sustainability</a:t>
            </a:r>
          </a:p>
          <a:p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68044" y="2060848"/>
            <a:ext cx="284380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ICT Contribution estimated in </a:t>
            </a:r>
            <a:r>
              <a:rPr kumimoji="1" lang="en-US" altLang="ja-JP" dirty="0" smtClean="0"/>
              <a:t>SMART 2020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 flipH="1" flipV="1">
            <a:off x="5508104" y="2114418"/>
            <a:ext cx="759940" cy="2695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>
            <a:stCxn id="4" idx="1"/>
          </p:cNvCxnSpPr>
          <p:nvPr/>
        </p:nvCxnSpPr>
        <p:spPr>
          <a:xfrm flipH="1">
            <a:off x="5636046" y="2384014"/>
            <a:ext cx="631998" cy="54093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335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ja-JP" dirty="0"/>
              <a:t>Reduction of Energy Consumption by Developing Countries</a:t>
            </a:r>
            <a:r>
              <a:rPr lang="ja-JP" altLang="en-US" dirty="0"/>
              <a:t> </a:t>
            </a:r>
            <a:r>
              <a:rPr lang="en-US" altLang="ja-JP" dirty="0"/>
              <a:t>Key to Global  Energy </a:t>
            </a:r>
            <a:r>
              <a:rPr lang="en-US" altLang="ja-JP" dirty="0" smtClean="0"/>
              <a:t>Efficiency</a:t>
            </a:r>
          </a:p>
          <a:p>
            <a:r>
              <a:rPr lang="en-US" altLang="ja-JP" dirty="0" smtClean="0"/>
              <a:t>R&amp;D efforts including long-term R&amp;D are required to enable developing countries</a:t>
            </a:r>
            <a:endParaRPr lang="en-US" altLang="ja-JP" dirty="0"/>
          </a:p>
          <a:p>
            <a:pPr lvl="1"/>
            <a:r>
              <a:rPr lang="en-US" altLang="ja-JP" dirty="0"/>
              <a:t>To use energy efficiently for industrialization and </a:t>
            </a:r>
            <a:r>
              <a:rPr lang="en-US" altLang="ja-JP" dirty="0" smtClean="0"/>
              <a:t>urbanization</a:t>
            </a:r>
          </a:p>
          <a:p>
            <a:pPr lvl="1"/>
            <a:r>
              <a:rPr lang="en-US" altLang="ja-JP" dirty="0" smtClean="0"/>
              <a:t>To generate electric power efficiently for its application</a:t>
            </a:r>
            <a:endParaRPr lang="en-US" altLang="ja-JP" dirty="0"/>
          </a:p>
          <a:p>
            <a:pPr lvl="1"/>
            <a:r>
              <a:rPr lang="en-US" altLang="ja-JP" dirty="0"/>
              <a:t>To improve the agricultural productivity  and the living standards at rural </a:t>
            </a:r>
            <a:r>
              <a:rPr lang="en-US" altLang="ja-JP" dirty="0" smtClean="0"/>
              <a:t>areas</a:t>
            </a:r>
          </a:p>
          <a:p>
            <a:r>
              <a:rPr lang="en-US" altLang="ja-JP" dirty="0" smtClean="0"/>
              <a:t>Developed countries would obtain enormous business opportunities by such R&amp;D efforts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117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100" dirty="0" smtClean="0"/>
              <a:t>Developing </a:t>
            </a:r>
            <a:r>
              <a:rPr lang="en-US" altLang="ja-JP" sz="3100" dirty="0"/>
              <a:t>countries are increasing global energy consumption per year by more than 90 %</a:t>
            </a:r>
            <a:endParaRPr kumimoji="1" lang="ja-JP" altLang="en-US" sz="3100" dirty="0"/>
          </a:p>
        </p:txBody>
      </p:sp>
      <p:graphicFrame>
        <p:nvGraphicFramePr>
          <p:cNvPr id="3" name="グラフ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470449"/>
              </p:ext>
            </p:extLst>
          </p:nvPr>
        </p:nvGraphicFramePr>
        <p:xfrm>
          <a:off x="179512" y="2573331"/>
          <a:ext cx="557022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978" y="3225765"/>
            <a:ext cx="306903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796136" y="2302435"/>
            <a:ext cx="305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Top 10 Countries</a:t>
            </a:r>
          </a:p>
          <a:p>
            <a:pPr algn="ctr"/>
            <a:r>
              <a:rPr lang="en-US" altLang="ja-JP" dirty="0" smtClean="0"/>
              <a:t>(billions of 2005 PPP$ and global share)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27784" y="1779215"/>
            <a:ext cx="4055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Middle Class Consumption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2213291"/>
            <a:ext cx="4653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Billions of 2005 PPP$ (purchasing-power-parity)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02284" y="6389553"/>
            <a:ext cx="732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H. </a:t>
            </a:r>
            <a:r>
              <a:rPr lang="en-US" altLang="ja-JP" sz="1400" dirty="0" err="1" smtClean="0"/>
              <a:t>Kharas</a:t>
            </a:r>
            <a:r>
              <a:rPr lang="en-US" altLang="ja-JP" sz="1400" dirty="0" smtClean="0"/>
              <a:t>, “The Emerging Middle Class in Developing Countries,” Brookings Institution, June 2011.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21416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China’s 2030 CO2 Emission Will be 30% of the World Total’s  </a:t>
            </a:r>
            <a:endParaRPr kumimoji="1" lang="ja-JP" altLang="en-US" dirty="0"/>
          </a:p>
        </p:txBody>
      </p:sp>
      <p:graphicFrame>
        <p:nvGraphicFramePr>
          <p:cNvPr id="3" name="グラフ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278519"/>
              </p:ext>
            </p:extLst>
          </p:nvPr>
        </p:nvGraphicFramePr>
        <p:xfrm>
          <a:off x="755576" y="1700808"/>
          <a:ext cx="734481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3923928" y="6381328"/>
            <a:ext cx="3318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IEA “World Energy Outlook 2009”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9621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 txBox="1">
            <a:spLocks noGrp="1"/>
          </p:cNvSpPr>
          <p:nvPr>
            <p:ph type="title"/>
          </p:nvPr>
        </p:nvSpPr>
        <p:spPr>
          <a:xfrm>
            <a:off x="-36513" y="73025"/>
            <a:ext cx="9144001" cy="763588"/>
          </a:xfrm>
        </p:spPr>
        <p:txBody>
          <a:bodyPr/>
          <a:lstStyle/>
          <a:p>
            <a:pPr eaLnBrk="1" hangingPunct="1"/>
            <a:r>
              <a:rPr lang="en-GB" altLang="ja-JP" sz="3200" smtClean="0">
                <a:latin typeface="Calibri" pitchFamily="34" charset="0"/>
                <a:ea typeface="ＭＳ Ｐゴシック" charset="-128"/>
              </a:rPr>
              <a:t>Targeted Market of theULP Integrated System: BoP</a:t>
            </a:r>
          </a:p>
        </p:txBody>
      </p:sp>
      <p:sp>
        <p:nvSpPr>
          <p:cNvPr id="7172" name="テキスト ボックス 4"/>
          <p:cNvSpPr txBox="1">
            <a:spLocks noChangeArrowheads="1"/>
          </p:cNvSpPr>
          <p:nvPr/>
        </p:nvSpPr>
        <p:spPr bwMode="auto">
          <a:xfrm>
            <a:off x="107950" y="942230"/>
            <a:ext cx="8891588" cy="175432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 smtClean="0">
                <a:solidFill>
                  <a:srgbClr val="000000"/>
                </a:solidFill>
              </a:rPr>
              <a:t>Satisfying </a:t>
            </a:r>
            <a:r>
              <a:rPr lang="en-GB" altLang="ja-JP" dirty="0" smtClean="0">
                <a:solidFill>
                  <a:srgbClr val="000000"/>
                </a:solidFill>
              </a:rPr>
              <a:t>the </a:t>
            </a:r>
            <a:r>
              <a:rPr lang="en-GB" altLang="ja-JP" dirty="0">
                <a:solidFill>
                  <a:srgbClr val="000000"/>
                </a:solidFill>
              </a:rPr>
              <a:t>needs </a:t>
            </a:r>
            <a:r>
              <a:rPr lang="en-GB" altLang="ja-JP" dirty="0" smtClean="0">
                <a:solidFill>
                  <a:srgbClr val="000000"/>
                </a:solidFill>
              </a:rPr>
              <a:t>of </a:t>
            </a:r>
            <a:r>
              <a:rPr lang="en-GB" altLang="ja-JP" dirty="0">
                <a:solidFill>
                  <a:srgbClr val="000000"/>
                </a:solidFill>
              </a:rPr>
              <a:t>the </a:t>
            </a:r>
            <a:r>
              <a:rPr lang="en-GB" altLang="ja-JP" dirty="0" smtClean="0">
                <a:solidFill>
                  <a:srgbClr val="000000"/>
                </a:solidFill>
              </a:rPr>
              <a:t>Base of </a:t>
            </a:r>
            <a:r>
              <a:rPr lang="en-GB" altLang="ja-JP" dirty="0">
                <a:solidFill>
                  <a:srgbClr val="000000"/>
                </a:solidFill>
              </a:rPr>
              <a:t>the Pyramid (</a:t>
            </a:r>
            <a:r>
              <a:rPr lang="en-GB" altLang="ja-JP" dirty="0" err="1" smtClean="0">
                <a:solidFill>
                  <a:srgbClr val="000000"/>
                </a:solidFill>
              </a:rPr>
              <a:t>BoP</a:t>
            </a:r>
            <a:r>
              <a:rPr lang="en-GB" altLang="ja-JP" dirty="0" smtClean="0">
                <a:solidFill>
                  <a:srgbClr val="000000"/>
                </a:solidFill>
              </a:rPr>
              <a:t>) is </a:t>
            </a:r>
            <a:r>
              <a:rPr lang="en-GB" altLang="ja-JP" dirty="0">
                <a:solidFill>
                  <a:srgbClr val="000000"/>
                </a:solidFill>
              </a:rPr>
              <a:t>the only way </a:t>
            </a:r>
            <a:r>
              <a:rPr lang="en-GB" altLang="ja-JP" dirty="0" smtClean="0">
                <a:solidFill>
                  <a:srgbClr val="000000"/>
                </a:solidFill>
              </a:rPr>
              <a:t>for long-term sustainable growth of the </a:t>
            </a:r>
            <a:r>
              <a:rPr lang="en-GB" altLang="ja-JP" dirty="0">
                <a:solidFill>
                  <a:srgbClr val="000000"/>
                </a:solidFill>
              </a:rPr>
              <a:t>world (S.L. Hart, “Capitalism at the Crossroads</a:t>
            </a:r>
            <a:r>
              <a:rPr lang="en-GB" altLang="ja-JP" dirty="0" smtClean="0">
                <a:solidFill>
                  <a:srgbClr val="000000"/>
                </a:solidFill>
              </a:rPr>
              <a:t>”)</a:t>
            </a:r>
            <a:endParaRPr lang="en-GB" altLang="ja-JP" dirty="0">
              <a:solidFill>
                <a:srgbClr val="000000"/>
              </a:solidFill>
            </a:endParaRPr>
          </a:p>
          <a:p>
            <a:r>
              <a:rPr lang="en-GB" altLang="ja-JP" dirty="0">
                <a:solidFill>
                  <a:srgbClr val="000000"/>
                </a:solidFill>
              </a:rPr>
              <a:t>     </a:t>
            </a:r>
            <a:r>
              <a:rPr lang="en-US" altLang="ja-JP" dirty="0">
                <a:solidFill>
                  <a:srgbClr val="000000"/>
                </a:solidFill>
              </a:rPr>
              <a:t> ▪</a:t>
            </a:r>
            <a:r>
              <a:rPr lang="en-GB" altLang="ja-JP" dirty="0">
                <a:solidFill>
                  <a:srgbClr val="000000"/>
                </a:solidFill>
              </a:rPr>
              <a:t> Export oriented policies </a:t>
            </a:r>
            <a:r>
              <a:rPr lang="en-GB" altLang="ja-JP" dirty="0" smtClean="0">
                <a:solidFill>
                  <a:srgbClr val="000000"/>
                </a:solidFill>
              </a:rPr>
              <a:t>targeting at the </a:t>
            </a:r>
            <a:r>
              <a:rPr lang="en-GB" altLang="ja-JP" dirty="0">
                <a:solidFill>
                  <a:srgbClr val="000000"/>
                </a:solidFill>
              </a:rPr>
              <a:t>wealthy </a:t>
            </a:r>
            <a:r>
              <a:rPr lang="en-GB" altLang="ja-JP" dirty="0" smtClean="0">
                <a:solidFill>
                  <a:srgbClr val="000000"/>
                </a:solidFill>
              </a:rPr>
              <a:t>class of developed countries </a:t>
            </a:r>
            <a:r>
              <a:rPr lang="en-GB" altLang="ja-JP" dirty="0">
                <a:solidFill>
                  <a:srgbClr val="000000"/>
                </a:solidFill>
              </a:rPr>
              <a:t>led </a:t>
            </a:r>
            <a:r>
              <a:rPr lang="en-GB" altLang="ja-JP" dirty="0" smtClean="0">
                <a:solidFill>
                  <a:srgbClr val="000000"/>
                </a:solidFill>
              </a:rPr>
              <a:t>to</a:t>
            </a:r>
          </a:p>
          <a:p>
            <a:r>
              <a:rPr lang="en-GB" altLang="ja-JP" dirty="0" smtClean="0">
                <a:solidFill>
                  <a:srgbClr val="000000"/>
                </a:solidFill>
              </a:rPr>
              <a:t>        </a:t>
            </a:r>
            <a:r>
              <a:rPr lang="en-GB" altLang="ja-JP" dirty="0">
                <a:solidFill>
                  <a:srgbClr val="000000"/>
                </a:solidFill>
              </a:rPr>
              <a:t>excessive production and global deflation.</a:t>
            </a:r>
          </a:p>
          <a:p>
            <a:r>
              <a:rPr lang="en-GB" altLang="ja-JP" dirty="0">
                <a:solidFill>
                  <a:srgbClr val="000000"/>
                </a:solidFill>
              </a:rPr>
              <a:t>      </a:t>
            </a:r>
            <a:r>
              <a:rPr lang="ja-JP" altLang="ja-JP" dirty="0" smtClean="0">
                <a:solidFill>
                  <a:srgbClr val="000000"/>
                </a:solidFill>
              </a:rPr>
              <a:t>▪</a:t>
            </a:r>
            <a:r>
              <a:rPr lang="en-US" altLang="ja-JP" dirty="0" smtClean="0">
                <a:solidFill>
                  <a:srgbClr val="000000"/>
                </a:solidFill>
              </a:rPr>
              <a:t> </a:t>
            </a:r>
            <a:r>
              <a:rPr lang="en-GB" altLang="ja-JP" dirty="0">
                <a:solidFill>
                  <a:srgbClr val="000000"/>
                </a:solidFill>
              </a:rPr>
              <a:t>The poor at the </a:t>
            </a:r>
            <a:r>
              <a:rPr lang="en-GB" altLang="ja-JP" dirty="0" err="1">
                <a:solidFill>
                  <a:srgbClr val="000000"/>
                </a:solidFill>
              </a:rPr>
              <a:t>BoP</a:t>
            </a:r>
            <a:r>
              <a:rPr lang="en-GB" altLang="ja-JP" dirty="0">
                <a:solidFill>
                  <a:srgbClr val="000000"/>
                </a:solidFill>
              </a:rPr>
              <a:t> live in high cost economies, with </a:t>
            </a:r>
            <a:r>
              <a:rPr lang="en-GB" altLang="ja-JP" dirty="0" smtClean="0">
                <a:solidFill>
                  <a:srgbClr val="000000"/>
                </a:solidFill>
              </a:rPr>
              <a:t>huge </a:t>
            </a:r>
            <a:r>
              <a:rPr lang="en-GB" altLang="ja-JP" dirty="0">
                <a:solidFill>
                  <a:srgbClr val="000000"/>
                </a:solidFill>
              </a:rPr>
              <a:t>consumer </a:t>
            </a:r>
            <a:r>
              <a:rPr lang="en-GB" altLang="ja-JP" dirty="0" smtClean="0">
                <a:solidFill>
                  <a:srgbClr val="000000"/>
                </a:solidFill>
              </a:rPr>
              <a:t>surplus.</a:t>
            </a:r>
            <a:endParaRPr lang="en-GB" altLang="ja-JP" dirty="0">
              <a:solidFill>
                <a:srgbClr val="000000"/>
              </a:solidFill>
            </a:endParaRPr>
          </a:p>
          <a:p>
            <a:r>
              <a:rPr lang="en-GB" altLang="ja-JP" dirty="0">
                <a:solidFill>
                  <a:srgbClr val="000000"/>
                </a:solidFill>
              </a:rPr>
              <a:t>      </a:t>
            </a:r>
            <a:r>
              <a:rPr lang="en-US" altLang="ja-JP" dirty="0" smtClean="0">
                <a:solidFill>
                  <a:srgbClr val="000000"/>
                </a:solidFill>
              </a:rPr>
              <a:t>▪</a:t>
            </a:r>
            <a:r>
              <a:rPr lang="en-GB" altLang="ja-JP" dirty="0" smtClean="0">
                <a:solidFill>
                  <a:srgbClr val="000000"/>
                </a:solidFill>
              </a:rPr>
              <a:t> </a:t>
            </a:r>
            <a:r>
              <a:rPr lang="en-GB" altLang="ja-JP" dirty="0" err="1" smtClean="0">
                <a:solidFill>
                  <a:srgbClr val="000000"/>
                </a:solidFill>
              </a:rPr>
              <a:t>BoP</a:t>
            </a:r>
            <a:r>
              <a:rPr lang="en-GB" altLang="ja-JP" dirty="0" smtClean="0">
                <a:solidFill>
                  <a:srgbClr val="000000"/>
                </a:solidFill>
              </a:rPr>
              <a:t> is often ideal </a:t>
            </a:r>
            <a:r>
              <a:rPr lang="en-GB" altLang="ja-JP" dirty="0">
                <a:solidFill>
                  <a:srgbClr val="000000"/>
                </a:solidFill>
              </a:rPr>
              <a:t>markets for destructive </a:t>
            </a:r>
            <a:r>
              <a:rPr lang="en-GB" altLang="ja-JP" dirty="0" smtClean="0">
                <a:solidFill>
                  <a:srgbClr val="000000"/>
                </a:solidFill>
              </a:rPr>
              <a:t>technologies.</a:t>
            </a:r>
            <a:endParaRPr lang="en-GB" altLang="ja-JP" dirty="0">
              <a:solidFill>
                <a:srgbClr val="000000"/>
              </a:solidFill>
            </a:endParaRPr>
          </a:p>
        </p:txBody>
      </p:sp>
      <p:sp>
        <p:nvSpPr>
          <p:cNvPr id="7173" name="スライド番号プレースホルダ 5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1F30BA7-FFEC-4B44-A20E-D2D068500975}" type="slidenum">
              <a:rPr lang="en-US" altLang="ja-JP" sz="1200">
                <a:solidFill>
                  <a:srgbClr val="898989"/>
                </a:solidFill>
                <a:latin typeface="Calibri" pitchFamily="34" charset="0"/>
              </a:rPr>
              <a:pPr algn="r"/>
              <a:t>5</a:t>
            </a:fld>
            <a:endParaRPr lang="en-US" altLang="ja-JP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1" name="二等辺三角形 10"/>
          <p:cNvSpPr/>
          <p:nvPr/>
        </p:nvSpPr>
        <p:spPr>
          <a:xfrm>
            <a:off x="2843808" y="2986914"/>
            <a:ext cx="3600400" cy="3024336"/>
          </a:xfrm>
          <a:prstGeom prst="triangle">
            <a:avLst>
              <a:gd name="adj" fmla="val 4978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1"/>
          <p:cNvSpPr/>
          <p:nvPr/>
        </p:nvSpPr>
        <p:spPr>
          <a:xfrm>
            <a:off x="3446584" y="2986914"/>
            <a:ext cx="2391507" cy="2016224"/>
          </a:xfrm>
          <a:prstGeom prst="triangle">
            <a:avLst>
              <a:gd name="adj" fmla="val 4978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12"/>
          <p:cNvSpPr/>
          <p:nvPr/>
        </p:nvSpPr>
        <p:spPr>
          <a:xfrm>
            <a:off x="3938954" y="2990821"/>
            <a:ext cx="1406769" cy="1159127"/>
          </a:xfrm>
          <a:prstGeom prst="triangle">
            <a:avLst>
              <a:gd name="adj" fmla="val 49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24749" y="5306625"/>
            <a:ext cx="2484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Base of Pyramid (</a:t>
            </a:r>
            <a:r>
              <a:rPr kumimoji="1" lang="en-US" altLang="ja-JP" sz="2000" dirty="0" err="1" smtClean="0"/>
              <a:t>BoP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36616" y="5330072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$1,500 &gt;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824893" y="4310164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$1,500  ~ $20,000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840893" y="3575511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&gt;$20,000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06645" y="3555970"/>
            <a:ext cx="2380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7.5million ~ 100 million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818555" y="4325794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1.5billion ~ 1.75billion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361725" y="5275363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4billion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14585" y="3063604"/>
            <a:ext cx="2759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Purchasing Power Parity</a:t>
            </a:r>
            <a:endParaRPr kumimoji="1" lang="ja-JP" altLang="en-US" sz="20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756031" y="3028434"/>
            <a:ext cx="1343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Population</a:t>
            </a:r>
            <a:endParaRPr kumimoji="1" lang="ja-JP" altLang="en-US" sz="20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055815" y="5994382"/>
            <a:ext cx="310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World Income Pyramid</a:t>
            </a:r>
            <a:endParaRPr kumimoji="1" lang="ja-JP" altLang="en-US" sz="24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618524" y="6396335"/>
            <a:ext cx="4798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S. L. </a:t>
            </a:r>
            <a:r>
              <a:rPr lang="en-US" altLang="ja-JP" sz="1200" dirty="0" smtClean="0"/>
              <a:t>Hart</a:t>
            </a:r>
            <a:r>
              <a:rPr kumimoji="1" lang="en-US" altLang="ja-JP" sz="1200" dirty="0" smtClean="0"/>
              <a:t>, “Capitalism at the Crossroads –Aligning  Business, Earth and Humanity,” </a:t>
            </a:r>
            <a:r>
              <a:rPr kumimoji="1" lang="en-US" altLang="ja-JP" sz="1200" dirty="0" err="1" smtClean="0"/>
              <a:t>Perason</a:t>
            </a:r>
            <a:r>
              <a:rPr kumimoji="1" lang="en-US" altLang="ja-JP" sz="1200" dirty="0" smtClean="0"/>
              <a:t> Education, 2007.</a:t>
            </a:r>
            <a:endParaRPr kumimoji="1" lang="ja-JP" altLang="en-US" sz="1200" dirty="0"/>
          </a:p>
        </p:txBody>
      </p:sp>
      <p:sp>
        <p:nvSpPr>
          <p:cNvPr id="25" name="スライド番号プレースホル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1E99-8C2A-4CB6-8CB6-17C264010FB7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597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118414" y="2672630"/>
            <a:ext cx="394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10% increase in mobile penetration leads to a 1.2% increase in GDP in the long-run across developing countries.</a:t>
            </a:r>
          </a:p>
          <a:p>
            <a:r>
              <a:rPr lang="en-US" altLang="ja-JP" dirty="0" smtClean="0"/>
              <a:t>(2006-2007, GSM Association)</a:t>
            </a:r>
            <a:endParaRPr kumimoji="1" lang="ja-JP" altLang="en-US" dirty="0"/>
          </a:p>
        </p:txBody>
      </p:sp>
      <p:pic>
        <p:nvPicPr>
          <p:cNvPr id="6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389" y="1861080"/>
            <a:ext cx="3958059" cy="203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389" y="4161672"/>
            <a:ext cx="3935605" cy="200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1940447" y="1521239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Bangladesh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51674" y="390010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India</a:t>
            </a:r>
            <a:endParaRPr kumimoji="1" lang="ja-JP" altLang="en-US" dirty="0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Mobile Phones Have Proved To Increase </a:t>
            </a:r>
            <a:r>
              <a:rPr kumimoji="1" lang="en-US" altLang="ja-JP" dirty="0" err="1" smtClean="0"/>
              <a:t>BoP</a:t>
            </a:r>
            <a:r>
              <a:rPr kumimoji="1" lang="en-US" altLang="ja-JP" dirty="0" smtClean="0"/>
              <a:t> Peoples’ Income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57406" y="6184639"/>
            <a:ext cx="4707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H. Ogata, “Success Factors of Mobile Operators in </a:t>
            </a:r>
            <a:r>
              <a:rPr kumimoji="1" lang="en-US" altLang="ja-JP" sz="1400" dirty="0" err="1" smtClean="0"/>
              <a:t>BoP</a:t>
            </a:r>
            <a:r>
              <a:rPr kumimoji="1" lang="en-US" altLang="ja-JP" sz="1400" dirty="0" smtClean="0"/>
              <a:t> Markets, German-Japanese Symposium, Sept. 2010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211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3184" y="274638"/>
            <a:ext cx="8507288" cy="1143000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ICT Innovations for </a:t>
            </a:r>
            <a:r>
              <a:rPr kumimoji="1" lang="en-US" altLang="ja-JP" sz="3200" dirty="0" err="1" smtClean="0"/>
              <a:t>BoP</a:t>
            </a:r>
            <a:r>
              <a:rPr kumimoji="1" lang="en-US" altLang="ja-JP" sz="3200" dirty="0" smtClean="0"/>
              <a:t> Rural Areas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Key to Global  Energy Efficiency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Developing countries are rapidly increasing global energy consumption by their industrialization and urbanization</a:t>
            </a:r>
          </a:p>
          <a:p>
            <a:pPr lvl="1"/>
            <a:r>
              <a:rPr lang="en-US" altLang="ja-JP" dirty="0" smtClean="0"/>
              <a:t>Innovations are needed to decrease energy consumption by industrialization and urbanization of developing countries.</a:t>
            </a:r>
          </a:p>
          <a:p>
            <a:pPr lvl="1"/>
            <a:r>
              <a:rPr lang="en-US" altLang="ja-JP" dirty="0" smtClean="0"/>
              <a:t>Economic growth by agriculture is more desirable than by secondary industries.</a:t>
            </a:r>
          </a:p>
          <a:p>
            <a:pPr lvl="2"/>
            <a:r>
              <a:rPr lang="en-US" altLang="ja-JP" dirty="0" smtClean="0"/>
              <a:t>Agriculture requires less energy than secondary industries.</a:t>
            </a:r>
          </a:p>
          <a:p>
            <a:r>
              <a:rPr lang="en-US" altLang="ja-JP" dirty="0" smtClean="0"/>
              <a:t>Global energy efficiency and sustainability will be much improved by Innovations for people in rural areas of developing countries to improve the agricultural productivity </a:t>
            </a:r>
            <a:r>
              <a:rPr lang="en-US" altLang="ja-JP" dirty="0"/>
              <a:t> </a:t>
            </a:r>
            <a:r>
              <a:rPr lang="en-US" altLang="ja-JP" dirty="0" smtClean="0"/>
              <a:t>and their living standards.</a:t>
            </a:r>
          </a:p>
          <a:p>
            <a:r>
              <a:rPr lang="en-US" altLang="ja-JP" dirty="0" smtClean="0"/>
              <a:t>ICT infrastructures are indispensable for the innovations, but are missing in large part of </a:t>
            </a:r>
            <a:r>
              <a:rPr lang="en-US" altLang="ja-JP" dirty="0" err="1" smtClean="0"/>
              <a:t>BoP</a:t>
            </a:r>
            <a:r>
              <a:rPr lang="en-US" altLang="ja-JP" dirty="0" smtClean="0"/>
              <a:t> rural areas.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67631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ICT system applied with Ultra low power (ULP) technologies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833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角丸四角形 29"/>
          <p:cNvSpPr>
            <a:spLocks/>
          </p:cNvSpPr>
          <p:nvPr/>
        </p:nvSpPr>
        <p:spPr bwMode="auto">
          <a:xfrm>
            <a:off x="34925" y="1989139"/>
            <a:ext cx="2016125" cy="4176165"/>
          </a:xfrm>
          <a:custGeom>
            <a:avLst/>
            <a:gdLst>
              <a:gd name="T0" fmla="*/ 1008063 w 2016123"/>
              <a:gd name="T1" fmla="*/ 0 h 4797427"/>
              <a:gd name="T2" fmla="*/ 2016125 w 2016123"/>
              <a:gd name="T3" fmla="*/ 2398714 h 4797427"/>
              <a:gd name="T4" fmla="*/ 1008063 w 2016123"/>
              <a:gd name="T5" fmla="*/ 4797425 h 4797427"/>
              <a:gd name="T6" fmla="*/ 0 w 2016123"/>
              <a:gd name="T7" fmla="*/ 2398714 h 4797427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98420 w 2016123"/>
              <a:gd name="T13" fmla="*/ 98420 h 4797427"/>
              <a:gd name="T14" fmla="*/ 1917703 w 2016123"/>
              <a:gd name="T15" fmla="*/ 4699007 h 47974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6123" h="4797427">
                <a:moveTo>
                  <a:pt x="336020" y="0"/>
                </a:moveTo>
                <a:lnTo>
                  <a:pt x="336019" y="0"/>
                </a:lnTo>
                <a:cubicBezTo>
                  <a:pt x="150441" y="0"/>
                  <a:pt x="0" y="150441"/>
                  <a:pt x="0" y="336019"/>
                </a:cubicBezTo>
                <a:lnTo>
                  <a:pt x="0" y="4461407"/>
                </a:lnTo>
                <a:cubicBezTo>
                  <a:pt x="0" y="4646985"/>
                  <a:pt x="150441" y="4797426"/>
                  <a:pt x="336019" y="4797427"/>
                </a:cubicBezTo>
                <a:lnTo>
                  <a:pt x="1680103" y="4797427"/>
                </a:lnTo>
                <a:cubicBezTo>
                  <a:pt x="1865681" y="4797426"/>
                  <a:pt x="2016123" y="4646985"/>
                  <a:pt x="2016123" y="4461407"/>
                </a:cubicBezTo>
                <a:lnTo>
                  <a:pt x="2016123" y="336020"/>
                </a:lnTo>
                <a:cubicBezTo>
                  <a:pt x="2016123" y="150441"/>
                  <a:pt x="1865681" y="0"/>
                  <a:pt x="1680103" y="0"/>
                </a:cubicBezTo>
                <a:close/>
              </a:path>
            </a:pathLst>
          </a:custGeom>
          <a:solidFill>
            <a:srgbClr val="FFFF99"/>
          </a:solidFill>
          <a:ln w="9525">
            <a:noFill/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5123" name="正方形/長方形 4"/>
          <p:cNvSpPr>
            <a:spLocks noChangeArrowheads="1"/>
          </p:cNvSpPr>
          <p:nvPr/>
        </p:nvSpPr>
        <p:spPr bwMode="auto">
          <a:xfrm>
            <a:off x="3779838" y="2381250"/>
            <a:ext cx="5000625" cy="3929063"/>
          </a:xfrm>
          <a:prstGeom prst="rect">
            <a:avLst/>
          </a:prstGeom>
          <a:solidFill>
            <a:srgbClr val="FDEADA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endParaRPr lang="en-US" altLang="ja-JP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124" name="角丸四角形 5"/>
          <p:cNvSpPr>
            <a:spLocks/>
          </p:cNvSpPr>
          <p:nvPr/>
        </p:nvSpPr>
        <p:spPr bwMode="auto">
          <a:xfrm>
            <a:off x="5076825" y="2881313"/>
            <a:ext cx="2951163" cy="1714500"/>
          </a:xfrm>
          <a:custGeom>
            <a:avLst/>
            <a:gdLst>
              <a:gd name="T0" fmla="*/ 1475583 w 2951161"/>
              <a:gd name="T1" fmla="*/ 0 h 1714500"/>
              <a:gd name="T2" fmla="*/ 2951163 w 2951161"/>
              <a:gd name="T3" fmla="*/ 857250 h 1714500"/>
              <a:gd name="T4" fmla="*/ 1475583 w 2951161"/>
              <a:gd name="T5" fmla="*/ 1714500 h 1714500"/>
              <a:gd name="T6" fmla="*/ 0 w 2951161"/>
              <a:gd name="T7" fmla="*/ 857250 h 17145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83696 w 2951161"/>
              <a:gd name="T13" fmla="*/ 83696 h 1714500"/>
              <a:gd name="T14" fmla="*/ 2867465 w 2951161"/>
              <a:gd name="T15" fmla="*/ 1630804 h 17145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51161" h="1714500">
                <a:moveTo>
                  <a:pt x="285750" y="0"/>
                </a:moveTo>
                <a:lnTo>
                  <a:pt x="285749" y="0"/>
                </a:lnTo>
                <a:cubicBezTo>
                  <a:pt x="127934" y="0"/>
                  <a:pt x="0" y="127934"/>
                  <a:pt x="0" y="285749"/>
                </a:cubicBezTo>
                <a:lnTo>
                  <a:pt x="0" y="1428750"/>
                </a:lnTo>
                <a:cubicBezTo>
                  <a:pt x="0" y="1586565"/>
                  <a:pt x="127934" y="1714499"/>
                  <a:pt x="285749" y="1714500"/>
                </a:cubicBezTo>
                <a:lnTo>
                  <a:pt x="2665411" y="1714500"/>
                </a:lnTo>
                <a:cubicBezTo>
                  <a:pt x="2823226" y="1714499"/>
                  <a:pt x="2951161" y="1586565"/>
                  <a:pt x="2951161" y="1428750"/>
                </a:cubicBezTo>
                <a:lnTo>
                  <a:pt x="2951161" y="285750"/>
                </a:lnTo>
                <a:cubicBezTo>
                  <a:pt x="2951161" y="127934"/>
                  <a:pt x="2823226" y="0"/>
                  <a:pt x="2665411" y="0"/>
                </a:cubicBezTo>
                <a:close/>
              </a:path>
            </a:pathLst>
          </a:custGeom>
          <a:solidFill>
            <a:srgbClr val="B9CDE5"/>
          </a:solidFill>
          <a:ln w="25402">
            <a:solidFill>
              <a:srgbClr val="385D8A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5125" name="タイトル 39"/>
          <p:cNvSpPr txBox="1"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ja-JP" dirty="0" smtClean="0">
                <a:latin typeface="Calibri" pitchFamily="34" charset="0"/>
                <a:ea typeface="ＭＳ Ｐゴシック" charset="-128"/>
              </a:rPr>
              <a:t>The Mission of ULP Integrated System Project</a:t>
            </a:r>
          </a:p>
        </p:txBody>
      </p:sp>
      <p:sp>
        <p:nvSpPr>
          <p:cNvPr id="5126" name="スライド番号プレースホルダ 31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99A1B94F-ED03-49F4-919F-EC10D7143CAF}" type="slidenum">
              <a:rPr lang="en-US" altLang="ja-JP" sz="1200">
                <a:solidFill>
                  <a:srgbClr val="898989"/>
                </a:solidFill>
                <a:latin typeface="Calibri" pitchFamily="34" charset="0"/>
              </a:rPr>
              <a:pPr algn="r"/>
              <a:t>9</a:t>
            </a:fld>
            <a:endParaRPr lang="en-US" altLang="ja-JP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127" name="角丸四角形 11"/>
          <p:cNvSpPr>
            <a:spLocks noChangeArrowheads="1"/>
          </p:cNvSpPr>
          <p:nvPr/>
        </p:nvSpPr>
        <p:spPr bwMode="auto">
          <a:xfrm>
            <a:off x="5724525" y="3216275"/>
            <a:ext cx="1655763" cy="357188"/>
          </a:xfrm>
          <a:custGeom>
            <a:avLst/>
            <a:gdLst>
              <a:gd name="T0" fmla="*/ 827882 w 1655758"/>
              <a:gd name="T1" fmla="*/ 0 h 357192"/>
              <a:gd name="T2" fmla="*/ 1655763 w 1655758"/>
              <a:gd name="T3" fmla="*/ 178594 h 357192"/>
              <a:gd name="T4" fmla="*/ 827882 w 1655758"/>
              <a:gd name="T5" fmla="*/ 357188 h 357192"/>
              <a:gd name="T6" fmla="*/ 0 w 1655758"/>
              <a:gd name="T7" fmla="*/ 178594 h 357192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17437 w 1655758"/>
              <a:gd name="T13" fmla="*/ 17437 h 357192"/>
              <a:gd name="T14" fmla="*/ 1638321 w 1655758"/>
              <a:gd name="T15" fmla="*/ 339755 h 357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55758" h="357192">
                <a:moveTo>
                  <a:pt x="59532" y="0"/>
                </a:moveTo>
                <a:lnTo>
                  <a:pt x="59531" y="0"/>
                </a:lnTo>
                <a:cubicBezTo>
                  <a:pt x="26653" y="0"/>
                  <a:pt x="0" y="26653"/>
                  <a:pt x="0" y="59531"/>
                </a:cubicBezTo>
                <a:lnTo>
                  <a:pt x="0" y="297660"/>
                </a:lnTo>
                <a:cubicBezTo>
                  <a:pt x="0" y="330538"/>
                  <a:pt x="26653" y="357191"/>
                  <a:pt x="59531" y="357192"/>
                </a:cubicBezTo>
                <a:lnTo>
                  <a:pt x="1596226" y="357192"/>
                </a:lnTo>
                <a:cubicBezTo>
                  <a:pt x="1629104" y="357191"/>
                  <a:pt x="1655758" y="330538"/>
                  <a:pt x="1655758" y="297660"/>
                </a:cubicBezTo>
                <a:lnTo>
                  <a:pt x="1655758" y="59532"/>
                </a:lnTo>
                <a:cubicBezTo>
                  <a:pt x="1655758" y="26653"/>
                  <a:pt x="1629104" y="0"/>
                  <a:pt x="1596226" y="0"/>
                </a:cubicBezTo>
                <a:close/>
              </a:path>
            </a:pathLst>
          </a:custGeom>
          <a:solidFill>
            <a:srgbClr val="FFCCFF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GB" altLang="ja-JP" sz="1600">
                <a:solidFill>
                  <a:srgbClr val="000000"/>
                </a:solidFill>
                <a:latin typeface="Calibri" pitchFamily="34" charset="0"/>
              </a:rPr>
              <a:t>ULP  component</a:t>
            </a:r>
            <a:endParaRPr lang="en-US" altLang="ja-JP" sz="1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28" name="角丸四角形 12"/>
          <p:cNvSpPr>
            <a:spLocks noChangeArrowheads="1"/>
          </p:cNvSpPr>
          <p:nvPr/>
        </p:nvSpPr>
        <p:spPr bwMode="auto">
          <a:xfrm>
            <a:off x="5148263" y="4024313"/>
            <a:ext cx="1336675" cy="484187"/>
          </a:xfrm>
          <a:custGeom>
            <a:avLst/>
            <a:gdLst>
              <a:gd name="T0" fmla="*/ 668338 w 1336679"/>
              <a:gd name="T1" fmla="*/ 0 h 484183"/>
              <a:gd name="T2" fmla="*/ 1336675 w 1336679"/>
              <a:gd name="T3" fmla="*/ 242094 h 484183"/>
              <a:gd name="T4" fmla="*/ 668338 w 1336679"/>
              <a:gd name="T5" fmla="*/ 484187 h 484183"/>
              <a:gd name="T6" fmla="*/ 0 w 1336679"/>
              <a:gd name="T7" fmla="*/ 242094 h 484183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3636 w 1336679"/>
              <a:gd name="T13" fmla="*/ 23636 h 484183"/>
              <a:gd name="T14" fmla="*/ 1313043 w 1336679"/>
              <a:gd name="T15" fmla="*/ 460547 h 4841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36679" h="484183">
                <a:moveTo>
                  <a:pt x="80697" y="0"/>
                </a:moveTo>
                <a:lnTo>
                  <a:pt x="80696" y="0"/>
                </a:lnTo>
                <a:cubicBezTo>
                  <a:pt x="36129" y="0"/>
                  <a:pt x="0" y="36129"/>
                  <a:pt x="0" y="80696"/>
                </a:cubicBezTo>
                <a:lnTo>
                  <a:pt x="0" y="403486"/>
                </a:lnTo>
                <a:cubicBezTo>
                  <a:pt x="0" y="448053"/>
                  <a:pt x="36129" y="484182"/>
                  <a:pt x="80696" y="484183"/>
                </a:cubicBezTo>
                <a:lnTo>
                  <a:pt x="1255982" y="484183"/>
                </a:lnTo>
                <a:cubicBezTo>
                  <a:pt x="1300549" y="484182"/>
                  <a:pt x="1336679" y="448053"/>
                  <a:pt x="1336679" y="403486"/>
                </a:cubicBezTo>
                <a:lnTo>
                  <a:pt x="1336679" y="80697"/>
                </a:lnTo>
                <a:cubicBezTo>
                  <a:pt x="1336679" y="36129"/>
                  <a:pt x="1300549" y="0"/>
                  <a:pt x="1255982" y="0"/>
                </a:cubicBezTo>
                <a:close/>
              </a:path>
            </a:pathLst>
          </a:custGeom>
          <a:solidFill>
            <a:srgbClr val="FFFFFF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ja-JP" sz="1600">
                <a:solidFill>
                  <a:srgbClr val="000000"/>
                </a:solidFill>
                <a:latin typeface="Calibri" pitchFamily="34" charset="0"/>
              </a:rPr>
              <a:t>ULP component</a:t>
            </a:r>
          </a:p>
        </p:txBody>
      </p:sp>
      <p:sp>
        <p:nvSpPr>
          <p:cNvPr id="5129" name="角丸四角形 13"/>
          <p:cNvSpPr>
            <a:spLocks noChangeArrowheads="1"/>
          </p:cNvSpPr>
          <p:nvPr/>
        </p:nvSpPr>
        <p:spPr bwMode="auto">
          <a:xfrm>
            <a:off x="6646863" y="4024313"/>
            <a:ext cx="1309687" cy="484187"/>
          </a:xfrm>
          <a:custGeom>
            <a:avLst/>
            <a:gdLst>
              <a:gd name="T0" fmla="*/ 654844 w 1309685"/>
              <a:gd name="T1" fmla="*/ 0 h 484183"/>
              <a:gd name="T2" fmla="*/ 1309687 w 1309685"/>
              <a:gd name="T3" fmla="*/ 242094 h 484183"/>
              <a:gd name="T4" fmla="*/ 654844 w 1309685"/>
              <a:gd name="T5" fmla="*/ 484187 h 484183"/>
              <a:gd name="T6" fmla="*/ 0 w 1309685"/>
              <a:gd name="T7" fmla="*/ 242094 h 484183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23636 w 1309685"/>
              <a:gd name="T13" fmla="*/ 23636 h 484183"/>
              <a:gd name="T14" fmla="*/ 1286049 w 1309685"/>
              <a:gd name="T15" fmla="*/ 460547 h 4841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09685" h="484183">
                <a:moveTo>
                  <a:pt x="80697" y="0"/>
                </a:moveTo>
                <a:lnTo>
                  <a:pt x="80696" y="0"/>
                </a:lnTo>
                <a:cubicBezTo>
                  <a:pt x="36129" y="0"/>
                  <a:pt x="0" y="36129"/>
                  <a:pt x="0" y="80696"/>
                </a:cubicBezTo>
                <a:lnTo>
                  <a:pt x="0" y="403486"/>
                </a:lnTo>
                <a:cubicBezTo>
                  <a:pt x="0" y="448053"/>
                  <a:pt x="36129" y="484182"/>
                  <a:pt x="80696" y="484183"/>
                </a:cubicBezTo>
                <a:lnTo>
                  <a:pt x="1228988" y="484183"/>
                </a:lnTo>
                <a:cubicBezTo>
                  <a:pt x="1273555" y="484182"/>
                  <a:pt x="1309685" y="448053"/>
                  <a:pt x="1309685" y="403486"/>
                </a:cubicBezTo>
                <a:lnTo>
                  <a:pt x="1309685" y="80697"/>
                </a:lnTo>
                <a:cubicBezTo>
                  <a:pt x="1309685" y="36129"/>
                  <a:pt x="1273555" y="0"/>
                  <a:pt x="1228988" y="0"/>
                </a:cubicBezTo>
                <a:close/>
              </a:path>
            </a:pathLst>
          </a:custGeom>
          <a:solidFill>
            <a:srgbClr val="FFFFFF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ja-JP" sz="1600">
                <a:solidFill>
                  <a:srgbClr val="000000"/>
                </a:solidFill>
                <a:latin typeface="Calibri" pitchFamily="34" charset="0"/>
              </a:rPr>
              <a:t>ULP component</a:t>
            </a:r>
          </a:p>
        </p:txBody>
      </p:sp>
      <p:cxnSp>
        <p:nvCxnSpPr>
          <p:cNvPr id="5130" name="直線コネクタ 15"/>
          <p:cNvCxnSpPr>
            <a:cxnSpLocks noChangeShapeType="1"/>
            <a:stCxn id="5127" idx="2"/>
            <a:endCxn id="5128" idx="0"/>
          </p:cNvCxnSpPr>
          <p:nvPr/>
        </p:nvCxnSpPr>
        <p:spPr bwMode="auto">
          <a:xfrm rot="5400000">
            <a:off x="5959475" y="3430588"/>
            <a:ext cx="450850" cy="736600"/>
          </a:xfrm>
          <a:prstGeom prst="straightConnector1">
            <a:avLst/>
          </a:prstGeom>
          <a:noFill/>
          <a:ln w="9528">
            <a:solidFill>
              <a:srgbClr val="4A7EBB"/>
            </a:solidFill>
            <a:round/>
            <a:headEnd/>
            <a:tailEnd/>
          </a:ln>
        </p:spPr>
      </p:cxnSp>
      <p:cxnSp>
        <p:nvCxnSpPr>
          <p:cNvPr id="5131" name="直線コネクタ 17"/>
          <p:cNvCxnSpPr>
            <a:cxnSpLocks noChangeShapeType="1"/>
            <a:stCxn id="5127" idx="2"/>
            <a:endCxn id="5129" idx="0"/>
          </p:cNvCxnSpPr>
          <p:nvPr/>
        </p:nvCxnSpPr>
        <p:spPr bwMode="auto">
          <a:xfrm rot="16200000" flipH="1">
            <a:off x="6702425" y="3424238"/>
            <a:ext cx="450850" cy="749300"/>
          </a:xfrm>
          <a:prstGeom prst="straightConnector1">
            <a:avLst/>
          </a:prstGeom>
          <a:noFill/>
          <a:ln w="9528">
            <a:solidFill>
              <a:srgbClr val="4A7EBB"/>
            </a:solidFill>
            <a:round/>
            <a:headEnd/>
            <a:tailEnd/>
          </a:ln>
        </p:spPr>
      </p:cxnSp>
      <p:cxnSp>
        <p:nvCxnSpPr>
          <p:cNvPr id="5132" name="直線コネクタ 19"/>
          <p:cNvCxnSpPr>
            <a:cxnSpLocks noChangeShapeType="1"/>
            <a:stCxn id="5128" idx="1"/>
            <a:endCxn id="5129" idx="3"/>
          </p:cNvCxnSpPr>
          <p:nvPr/>
        </p:nvCxnSpPr>
        <p:spPr bwMode="auto">
          <a:xfrm>
            <a:off x="6484938" y="4265613"/>
            <a:ext cx="161925" cy="1587"/>
          </a:xfrm>
          <a:prstGeom prst="straightConnector1">
            <a:avLst/>
          </a:prstGeom>
          <a:noFill/>
          <a:ln w="9528">
            <a:solidFill>
              <a:srgbClr val="4A7EBB"/>
            </a:solidFill>
            <a:round/>
            <a:headEnd/>
            <a:tailEnd/>
          </a:ln>
        </p:spPr>
      </p:cxnSp>
      <p:sp>
        <p:nvSpPr>
          <p:cNvPr id="5133" name="テキスト ボックス 22"/>
          <p:cNvSpPr txBox="1">
            <a:spLocks noChangeArrowheads="1"/>
          </p:cNvSpPr>
          <p:nvPr/>
        </p:nvSpPr>
        <p:spPr bwMode="auto">
          <a:xfrm>
            <a:off x="5070475" y="3595688"/>
            <a:ext cx="303053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1700" b="1">
                <a:solidFill>
                  <a:srgbClr val="000000"/>
                </a:solidFill>
              </a:rPr>
              <a:t>ULP integration technology</a:t>
            </a:r>
            <a:endParaRPr lang="en-US" altLang="ja-JP" sz="17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34" name="テキスト ボックス 23"/>
          <p:cNvSpPr txBox="1">
            <a:spLocks noChangeArrowheads="1"/>
          </p:cNvSpPr>
          <p:nvPr/>
        </p:nvSpPr>
        <p:spPr bwMode="auto">
          <a:xfrm>
            <a:off x="5137150" y="2852738"/>
            <a:ext cx="1949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>
                <a:solidFill>
                  <a:srgbClr val="000000"/>
                </a:solidFill>
              </a:rPr>
              <a:t>ULP components</a:t>
            </a:r>
          </a:p>
        </p:txBody>
      </p:sp>
      <p:sp>
        <p:nvSpPr>
          <p:cNvPr id="5135" name="角丸四角形 24"/>
          <p:cNvSpPr>
            <a:spLocks/>
          </p:cNvSpPr>
          <p:nvPr/>
        </p:nvSpPr>
        <p:spPr bwMode="auto">
          <a:xfrm>
            <a:off x="3922713" y="5095875"/>
            <a:ext cx="1357312" cy="1081088"/>
          </a:xfrm>
          <a:custGeom>
            <a:avLst/>
            <a:gdLst>
              <a:gd name="T0" fmla="*/ 678657 w 1357307"/>
              <a:gd name="T1" fmla="*/ 0 h 1081085"/>
              <a:gd name="T2" fmla="*/ 1357312 w 1357307"/>
              <a:gd name="T3" fmla="*/ 540545 h 1081085"/>
              <a:gd name="T4" fmla="*/ 678657 w 1357307"/>
              <a:gd name="T5" fmla="*/ 1081088 h 1081085"/>
              <a:gd name="T6" fmla="*/ 0 w 1357307"/>
              <a:gd name="T7" fmla="*/ 540545 h 1081085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52775 w 1357307"/>
              <a:gd name="T13" fmla="*/ 52775 h 1081085"/>
              <a:gd name="T14" fmla="*/ 1304532 w 1357307"/>
              <a:gd name="T15" fmla="*/ 1028310 h 10810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7307" h="1081085">
                <a:moveTo>
                  <a:pt x="180181" y="0"/>
                </a:moveTo>
                <a:lnTo>
                  <a:pt x="180180" y="0"/>
                </a:lnTo>
                <a:cubicBezTo>
                  <a:pt x="80669" y="0"/>
                  <a:pt x="0" y="80669"/>
                  <a:pt x="0" y="180180"/>
                </a:cubicBezTo>
                <a:lnTo>
                  <a:pt x="0" y="900904"/>
                </a:lnTo>
                <a:cubicBezTo>
                  <a:pt x="0" y="1000415"/>
                  <a:pt x="80669" y="1081084"/>
                  <a:pt x="180180" y="1081085"/>
                </a:cubicBezTo>
                <a:lnTo>
                  <a:pt x="1177126" y="1081085"/>
                </a:lnTo>
                <a:cubicBezTo>
                  <a:pt x="1276637" y="1081084"/>
                  <a:pt x="1357307" y="1000415"/>
                  <a:pt x="1357307" y="900904"/>
                </a:cubicBezTo>
                <a:lnTo>
                  <a:pt x="1357307" y="180181"/>
                </a:lnTo>
                <a:cubicBezTo>
                  <a:pt x="1357307" y="80669"/>
                  <a:pt x="1276637" y="0"/>
                  <a:pt x="1177126" y="0"/>
                </a:cubicBezTo>
                <a:close/>
              </a:path>
            </a:pathLst>
          </a:custGeom>
          <a:solidFill>
            <a:srgbClr val="B9CDE5"/>
          </a:solidFill>
          <a:ln w="25402">
            <a:solidFill>
              <a:srgbClr val="385D8A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5136" name="角丸四角形 27"/>
          <p:cNvSpPr>
            <a:spLocks/>
          </p:cNvSpPr>
          <p:nvPr/>
        </p:nvSpPr>
        <p:spPr bwMode="auto">
          <a:xfrm>
            <a:off x="5565775" y="5095875"/>
            <a:ext cx="1357313" cy="1081088"/>
          </a:xfrm>
          <a:custGeom>
            <a:avLst/>
            <a:gdLst>
              <a:gd name="T0" fmla="*/ 678657 w 1357317"/>
              <a:gd name="T1" fmla="*/ 0 h 1081085"/>
              <a:gd name="T2" fmla="*/ 1357313 w 1357317"/>
              <a:gd name="T3" fmla="*/ 540545 h 1081085"/>
              <a:gd name="T4" fmla="*/ 678657 w 1357317"/>
              <a:gd name="T5" fmla="*/ 1081088 h 1081085"/>
              <a:gd name="T6" fmla="*/ 0 w 1357317"/>
              <a:gd name="T7" fmla="*/ 540545 h 1081085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52775 w 1357317"/>
              <a:gd name="T13" fmla="*/ 52775 h 1081085"/>
              <a:gd name="T14" fmla="*/ 1304542 w 1357317"/>
              <a:gd name="T15" fmla="*/ 1028310 h 10810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7317" h="1081085">
                <a:moveTo>
                  <a:pt x="180181" y="0"/>
                </a:moveTo>
                <a:lnTo>
                  <a:pt x="180180" y="0"/>
                </a:lnTo>
                <a:cubicBezTo>
                  <a:pt x="80669" y="0"/>
                  <a:pt x="0" y="80669"/>
                  <a:pt x="0" y="180180"/>
                </a:cubicBezTo>
                <a:lnTo>
                  <a:pt x="0" y="900904"/>
                </a:lnTo>
                <a:cubicBezTo>
                  <a:pt x="0" y="1000415"/>
                  <a:pt x="80669" y="1081084"/>
                  <a:pt x="180180" y="1081085"/>
                </a:cubicBezTo>
                <a:lnTo>
                  <a:pt x="1177136" y="1081085"/>
                </a:lnTo>
                <a:cubicBezTo>
                  <a:pt x="1276647" y="1081084"/>
                  <a:pt x="1357317" y="1000415"/>
                  <a:pt x="1357317" y="900904"/>
                </a:cubicBezTo>
                <a:lnTo>
                  <a:pt x="1357317" y="180181"/>
                </a:lnTo>
                <a:cubicBezTo>
                  <a:pt x="1357317" y="80669"/>
                  <a:pt x="1276647" y="0"/>
                  <a:pt x="1177136" y="0"/>
                </a:cubicBezTo>
                <a:close/>
              </a:path>
            </a:pathLst>
          </a:custGeom>
          <a:solidFill>
            <a:srgbClr val="B9CDE5"/>
          </a:solidFill>
          <a:ln w="25402">
            <a:solidFill>
              <a:srgbClr val="385D8A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ja-JP" altLang="en-US"/>
          </a:p>
        </p:txBody>
      </p:sp>
      <p:sp>
        <p:nvSpPr>
          <p:cNvPr id="5137" name="角丸四角形 28"/>
          <p:cNvSpPr>
            <a:spLocks/>
          </p:cNvSpPr>
          <p:nvPr/>
        </p:nvSpPr>
        <p:spPr bwMode="auto">
          <a:xfrm>
            <a:off x="7208838" y="5095875"/>
            <a:ext cx="1357312" cy="1081088"/>
          </a:xfrm>
          <a:custGeom>
            <a:avLst/>
            <a:gdLst>
              <a:gd name="T0" fmla="*/ 678657 w 1357307"/>
              <a:gd name="T1" fmla="*/ 0 h 1081085"/>
              <a:gd name="T2" fmla="*/ 1357312 w 1357307"/>
              <a:gd name="T3" fmla="*/ 540545 h 1081085"/>
              <a:gd name="T4" fmla="*/ 678657 w 1357307"/>
              <a:gd name="T5" fmla="*/ 1081088 h 1081085"/>
              <a:gd name="T6" fmla="*/ 0 w 1357307"/>
              <a:gd name="T7" fmla="*/ 540545 h 1081085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52775 w 1357307"/>
              <a:gd name="T13" fmla="*/ 52775 h 1081085"/>
              <a:gd name="T14" fmla="*/ 1304532 w 1357307"/>
              <a:gd name="T15" fmla="*/ 1028310 h 10810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7307" h="1081085">
                <a:moveTo>
                  <a:pt x="180181" y="0"/>
                </a:moveTo>
                <a:lnTo>
                  <a:pt x="180180" y="0"/>
                </a:lnTo>
                <a:cubicBezTo>
                  <a:pt x="80669" y="0"/>
                  <a:pt x="0" y="80669"/>
                  <a:pt x="0" y="180180"/>
                </a:cubicBezTo>
                <a:lnTo>
                  <a:pt x="0" y="900904"/>
                </a:lnTo>
                <a:cubicBezTo>
                  <a:pt x="0" y="1000415"/>
                  <a:pt x="80669" y="1081084"/>
                  <a:pt x="180180" y="1081085"/>
                </a:cubicBezTo>
                <a:lnTo>
                  <a:pt x="1177126" y="1081085"/>
                </a:lnTo>
                <a:cubicBezTo>
                  <a:pt x="1276637" y="1081084"/>
                  <a:pt x="1357307" y="1000415"/>
                  <a:pt x="1357307" y="900904"/>
                </a:cubicBezTo>
                <a:lnTo>
                  <a:pt x="1357307" y="180181"/>
                </a:lnTo>
                <a:cubicBezTo>
                  <a:pt x="1357307" y="80669"/>
                  <a:pt x="1276637" y="0"/>
                  <a:pt x="1177126" y="0"/>
                </a:cubicBezTo>
                <a:close/>
              </a:path>
            </a:pathLst>
          </a:custGeom>
          <a:solidFill>
            <a:srgbClr val="B9CDE5"/>
          </a:solidFill>
          <a:ln w="25402">
            <a:solidFill>
              <a:srgbClr val="385D8A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ja-JP" altLang="en-US"/>
          </a:p>
        </p:txBody>
      </p:sp>
      <p:cxnSp>
        <p:nvCxnSpPr>
          <p:cNvPr id="5138" name="直線コネクタ 30"/>
          <p:cNvCxnSpPr>
            <a:cxnSpLocks noChangeShapeType="1"/>
            <a:stCxn id="5124" idx="2"/>
            <a:endCxn id="5135" idx="0"/>
          </p:cNvCxnSpPr>
          <p:nvPr/>
        </p:nvCxnSpPr>
        <p:spPr bwMode="auto">
          <a:xfrm rot="5400000">
            <a:off x="5326063" y="3870325"/>
            <a:ext cx="500062" cy="1951038"/>
          </a:xfrm>
          <a:prstGeom prst="straightConnector1">
            <a:avLst/>
          </a:prstGeom>
          <a:noFill/>
          <a:ln w="9528">
            <a:solidFill>
              <a:srgbClr val="4A7EBB"/>
            </a:solidFill>
            <a:round/>
            <a:headEnd/>
            <a:tailEnd/>
          </a:ln>
        </p:spPr>
      </p:cxnSp>
      <p:cxnSp>
        <p:nvCxnSpPr>
          <p:cNvPr id="5139" name="直線コネクタ 32"/>
          <p:cNvCxnSpPr>
            <a:cxnSpLocks noChangeShapeType="1"/>
            <a:stCxn id="5124" idx="2"/>
            <a:endCxn id="5136" idx="0"/>
          </p:cNvCxnSpPr>
          <p:nvPr/>
        </p:nvCxnSpPr>
        <p:spPr bwMode="auto">
          <a:xfrm rot="5400000">
            <a:off x="6148388" y="4692650"/>
            <a:ext cx="500062" cy="306388"/>
          </a:xfrm>
          <a:prstGeom prst="straightConnector1">
            <a:avLst/>
          </a:prstGeom>
          <a:noFill/>
          <a:ln w="9528">
            <a:solidFill>
              <a:srgbClr val="4A7EBB"/>
            </a:solidFill>
            <a:round/>
            <a:headEnd/>
            <a:tailEnd/>
          </a:ln>
        </p:spPr>
      </p:cxnSp>
      <p:cxnSp>
        <p:nvCxnSpPr>
          <p:cNvPr id="5140" name="直線コネクタ 33"/>
          <p:cNvCxnSpPr>
            <a:cxnSpLocks noChangeShapeType="1"/>
            <a:stCxn id="5124" idx="2"/>
            <a:endCxn id="5137" idx="0"/>
          </p:cNvCxnSpPr>
          <p:nvPr/>
        </p:nvCxnSpPr>
        <p:spPr bwMode="auto">
          <a:xfrm rot="16200000" flipH="1">
            <a:off x="6969126" y="4178300"/>
            <a:ext cx="500062" cy="1335087"/>
          </a:xfrm>
          <a:prstGeom prst="straightConnector1">
            <a:avLst/>
          </a:prstGeom>
          <a:noFill/>
          <a:ln w="9528">
            <a:solidFill>
              <a:srgbClr val="4A7EBB"/>
            </a:solidFill>
            <a:round/>
            <a:headEnd/>
            <a:tailEnd/>
          </a:ln>
        </p:spPr>
      </p:cxnSp>
      <p:cxnSp>
        <p:nvCxnSpPr>
          <p:cNvPr id="5141" name="直線コネクタ 37"/>
          <p:cNvCxnSpPr>
            <a:cxnSpLocks noChangeShapeType="1"/>
            <a:stCxn id="5135" idx="1"/>
            <a:endCxn id="5136" idx="3"/>
          </p:cNvCxnSpPr>
          <p:nvPr/>
        </p:nvCxnSpPr>
        <p:spPr bwMode="auto">
          <a:xfrm>
            <a:off x="5280025" y="5637213"/>
            <a:ext cx="285750" cy="1587"/>
          </a:xfrm>
          <a:prstGeom prst="straightConnector1">
            <a:avLst/>
          </a:prstGeom>
          <a:noFill/>
          <a:ln w="9528">
            <a:solidFill>
              <a:srgbClr val="4A7EBB"/>
            </a:solidFill>
            <a:round/>
            <a:headEnd/>
            <a:tailEnd/>
          </a:ln>
        </p:spPr>
      </p:cxnSp>
      <p:cxnSp>
        <p:nvCxnSpPr>
          <p:cNvPr id="5142" name="直線コネクタ 38"/>
          <p:cNvCxnSpPr>
            <a:cxnSpLocks noChangeShapeType="1"/>
            <a:stCxn id="5136" idx="1"/>
            <a:endCxn id="5137" idx="3"/>
          </p:cNvCxnSpPr>
          <p:nvPr/>
        </p:nvCxnSpPr>
        <p:spPr bwMode="auto">
          <a:xfrm>
            <a:off x="6923088" y="5637213"/>
            <a:ext cx="285750" cy="1587"/>
          </a:xfrm>
          <a:prstGeom prst="straightConnector1">
            <a:avLst/>
          </a:prstGeom>
          <a:noFill/>
          <a:ln w="9528">
            <a:solidFill>
              <a:srgbClr val="4A7EBB"/>
            </a:solidFill>
            <a:round/>
            <a:headEnd/>
            <a:tailEnd/>
          </a:ln>
        </p:spPr>
      </p:cxnSp>
      <p:sp>
        <p:nvSpPr>
          <p:cNvPr id="5143" name="テキスト ボックス 41"/>
          <p:cNvSpPr txBox="1">
            <a:spLocks noChangeArrowheads="1"/>
          </p:cNvSpPr>
          <p:nvPr/>
        </p:nvSpPr>
        <p:spPr bwMode="auto">
          <a:xfrm>
            <a:off x="5003800" y="4667250"/>
            <a:ext cx="3194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0000"/>
                </a:solidFill>
              </a:rPr>
              <a:t>ULP integration technology</a:t>
            </a:r>
            <a:endParaRPr lang="en-GB" altLang="ja-JP" b="1">
              <a:solidFill>
                <a:srgbClr val="000000"/>
              </a:solidFill>
            </a:endParaRPr>
          </a:p>
        </p:txBody>
      </p:sp>
      <p:sp>
        <p:nvSpPr>
          <p:cNvPr id="5144" name="テキスト ボックス 48"/>
          <p:cNvSpPr txBox="1">
            <a:spLocks noChangeArrowheads="1"/>
          </p:cNvSpPr>
          <p:nvPr/>
        </p:nvSpPr>
        <p:spPr bwMode="auto">
          <a:xfrm>
            <a:off x="4500563" y="2381250"/>
            <a:ext cx="3894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ja-JP" sz="2800">
                <a:solidFill>
                  <a:srgbClr val="000000"/>
                </a:solidFill>
              </a:rPr>
              <a:t>ULP Integrated System</a:t>
            </a:r>
          </a:p>
        </p:txBody>
      </p:sp>
      <p:sp>
        <p:nvSpPr>
          <p:cNvPr id="5145" name="右矢印 50"/>
          <p:cNvSpPr>
            <a:spLocks noChangeArrowheads="1"/>
          </p:cNvSpPr>
          <p:nvPr/>
        </p:nvSpPr>
        <p:spPr bwMode="auto">
          <a:xfrm flipH="1">
            <a:off x="2124075" y="2297113"/>
            <a:ext cx="1511300" cy="4032250"/>
          </a:xfrm>
          <a:custGeom>
            <a:avLst/>
            <a:gdLst>
              <a:gd name="T0" fmla="*/ 52871080 w 21600"/>
              <a:gd name="T1" fmla="*/ 0 h 21600"/>
              <a:gd name="T2" fmla="*/ 105742159 w 21600"/>
              <a:gd name="T3" fmla="*/ 376366439 h 21600"/>
              <a:gd name="T4" fmla="*/ 52871080 w 21600"/>
              <a:gd name="T5" fmla="*/ 752732504 h 21600"/>
              <a:gd name="T6" fmla="*/ 0 w 21600"/>
              <a:gd name="T7" fmla="*/ 376366439 h 21600"/>
              <a:gd name="T8" fmla="*/ 52415801 w 21600"/>
              <a:gd name="T9" fmla="*/ 0 h 21600"/>
              <a:gd name="T10" fmla="*/ 52415801 w 21600"/>
              <a:gd name="T11" fmla="*/ 752732504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0 w 21600"/>
              <a:gd name="T19" fmla="*/ 5400 h 21600"/>
              <a:gd name="T20" fmla="*/ 16153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0" y="5400"/>
                </a:moveTo>
                <a:lnTo>
                  <a:pt x="10707" y="5400"/>
                </a:lnTo>
                <a:lnTo>
                  <a:pt x="10707" y="0"/>
                </a:lnTo>
                <a:lnTo>
                  <a:pt x="21600" y="10800"/>
                </a:lnTo>
                <a:lnTo>
                  <a:pt x="10707" y="21600"/>
                </a:lnTo>
                <a:lnTo>
                  <a:pt x="10707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99CCFF"/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GB" altLang="ja-JP">
                <a:solidFill>
                  <a:srgbClr val="000000"/>
                </a:solidFill>
                <a:latin typeface="Calibri" pitchFamily="34" charset="0"/>
              </a:rPr>
              <a:t>“Place &amp; Play Informa-tion System”</a:t>
            </a:r>
          </a:p>
        </p:txBody>
      </p:sp>
      <p:sp>
        <p:nvSpPr>
          <p:cNvPr id="5146" name="テキスト ボックス 51"/>
          <p:cNvSpPr txBox="1">
            <a:spLocks noChangeArrowheads="1"/>
          </p:cNvSpPr>
          <p:nvPr/>
        </p:nvSpPr>
        <p:spPr bwMode="auto">
          <a:xfrm>
            <a:off x="15630" y="3725911"/>
            <a:ext cx="2000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ja-JP" dirty="0">
                <a:solidFill>
                  <a:srgbClr val="000000"/>
                </a:solidFill>
              </a:rPr>
              <a:t>Resolving problems for </a:t>
            </a:r>
            <a:r>
              <a:rPr lang="en-GB" altLang="ja-JP" dirty="0" smtClean="0">
                <a:solidFill>
                  <a:srgbClr val="000000"/>
                </a:solidFill>
              </a:rPr>
              <a:t>humanity</a:t>
            </a:r>
            <a:endParaRPr lang="en-US" altLang="ja-JP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47" name="テキスト ボックス 52"/>
          <p:cNvSpPr txBox="1">
            <a:spLocks noChangeArrowheads="1"/>
          </p:cNvSpPr>
          <p:nvPr/>
        </p:nvSpPr>
        <p:spPr bwMode="auto">
          <a:xfrm>
            <a:off x="31260" y="4678317"/>
            <a:ext cx="19796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ja-JP" dirty="0">
                <a:solidFill>
                  <a:srgbClr val="000000"/>
                </a:solidFill>
              </a:rPr>
              <a:t>Strengthening </a:t>
            </a:r>
            <a:r>
              <a:rPr lang="en-GB" altLang="ja-JP" dirty="0" smtClean="0">
                <a:solidFill>
                  <a:srgbClr val="000000"/>
                </a:solidFill>
              </a:rPr>
              <a:t>Japan’s industrial competitiveness</a:t>
            </a:r>
            <a:endParaRPr lang="en-GB" altLang="ja-JP" dirty="0">
              <a:solidFill>
                <a:srgbClr val="000000"/>
              </a:solidFill>
            </a:endParaRPr>
          </a:p>
        </p:txBody>
      </p:sp>
      <p:sp>
        <p:nvSpPr>
          <p:cNvPr id="5148" name="テキスト ボックス 55"/>
          <p:cNvSpPr txBox="1">
            <a:spLocks noChangeArrowheads="1"/>
          </p:cNvSpPr>
          <p:nvPr/>
        </p:nvSpPr>
        <p:spPr bwMode="auto">
          <a:xfrm>
            <a:off x="3924300" y="5300663"/>
            <a:ext cx="1368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en-US" altLang="ja-JP">
                <a:solidFill>
                  <a:srgbClr val="000000"/>
                </a:solidFill>
              </a:rPr>
              <a:t>ULP component</a:t>
            </a:r>
            <a:endParaRPr lang="en-US" altLang="ja-JP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49" name="テキスト ボックス 56"/>
          <p:cNvSpPr txBox="1">
            <a:spLocks noChangeArrowheads="1"/>
          </p:cNvSpPr>
          <p:nvPr/>
        </p:nvSpPr>
        <p:spPr bwMode="auto">
          <a:xfrm>
            <a:off x="5580063" y="5300663"/>
            <a:ext cx="1365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en-US" altLang="ja-JP">
                <a:solidFill>
                  <a:srgbClr val="000000"/>
                </a:solidFill>
              </a:rPr>
              <a:t>ULP component</a:t>
            </a:r>
            <a:endParaRPr lang="en-US" altLang="ja-JP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50" name="テキスト ボックス 57"/>
          <p:cNvSpPr txBox="1">
            <a:spLocks noChangeArrowheads="1"/>
          </p:cNvSpPr>
          <p:nvPr/>
        </p:nvSpPr>
        <p:spPr bwMode="auto">
          <a:xfrm>
            <a:off x="7164388" y="5300663"/>
            <a:ext cx="14589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/>
            <a:r>
              <a:rPr lang="en-US" altLang="ja-JP">
                <a:solidFill>
                  <a:srgbClr val="000000"/>
                </a:solidFill>
              </a:rPr>
              <a:t>ULP component</a:t>
            </a:r>
            <a:endParaRPr lang="en-US" altLang="ja-JP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51" name="テキスト ボックス 34"/>
          <p:cNvSpPr txBox="1">
            <a:spLocks noChangeArrowheads="1"/>
          </p:cNvSpPr>
          <p:nvPr/>
        </p:nvSpPr>
        <p:spPr bwMode="auto">
          <a:xfrm>
            <a:off x="-36512" y="2348880"/>
            <a:ext cx="21442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ja-JP" dirty="0">
                <a:solidFill>
                  <a:srgbClr val="000000"/>
                </a:solidFill>
              </a:rPr>
              <a:t>Reducing </a:t>
            </a:r>
            <a:r>
              <a:rPr lang="en-GB" altLang="ja-JP" dirty="0" smtClean="0">
                <a:solidFill>
                  <a:srgbClr val="000000"/>
                </a:solidFill>
              </a:rPr>
              <a:t>ICT electric </a:t>
            </a:r>
            <a:r>
              <a:rPr lang="en-GB" altLang="ja-JP" dirty="0">
                <a:solidFill>
                  <a:srgbClr val="000000"/>
                </a:solidFill>
              </a:rPr>
              <a:t>power </a:t>
            </a:r>
            <a:r>
              <a:rPr lang="en-GB" altLang="ja-JP" dirty="0" smtClean="0">
                <a:solidFill>
                  <a:srgbClr val="000000"/>
                </a:solidFill>
              </a:rPr>
              <a:t>consumption</a:t>
            </a:r>
            <a:endParaRPr lang="en-GB" altLang="ja-JP" dirty="0">
              <a:solidFill>
                <a:srgbClr val="000000"/>
              </a:solidFill>
            </a:endParaRPr>
          </a:p>
        </p:txBody>
      </p:sp>
      <p:cxnSp>
        <p:nvCxnSpPr>
          <p:cNvPr id="5152" name="直線矢印コネクタ 36"/>
          <p:cNvCxnSpPr>
            <a:cxnSpLocks noChangeShapeType="1"/>
          </p:cNvCxnSpPr>
          <p:nvPr/>
        </p:nvCxnSpPr>
        <p:spPr bwMode="auto">
          <a:xfrm rot="5400013">
            <a:off x="6588919" y="2153444"/>
            <a:ext cx="1079500" cy="792162"/>
          </a:xfrm>
          <a:prstGeom prst="straightConnector1">
            <a:avLst/>
          </a:prstGeom>
          <a:noFill/>
          <a:ln w="28575">
            <a:solidFill>
              <a:srgbClr val="4A7EBB"/>
            </a:solidFill>
            <a:round/>
            <a:headEnd/>
            <a:tailEnd type="arrow" w="med" len="med"/>
          </a:ln>
        </p:spPr>
      </p:cxnSp>
      <p:sp>
        <p:nvSpPr>
          <p:cNvPr id="5153" name="テキスト ボックス 40"/>
          <p:cNvSpPr txBox="1">
            <a:spLocks noChangeArrowheads="1"/>
          </p:cNvSpPr>
          <p:nvPr/>
        </p:nvSpPr>
        <p:spPr bwMode="auto">
          <a:xfrm>
            <a:off x="6286500" y="1196975"/>
            <a:ext cx="2606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ja-JP">
                <a:solidFill>
                  <a:srgbClr val="FF0000"/>
                </a:solidFill>
              </a:rPr>
              <a:t>ULP components to which the results of ULP Research Area are applied</a:t>
            </a:r>
          </a:p>
        </p:txBody>
      </p:sp>
      <p:sp>
        <p:nvSpPr>
          <p:cNvPr id="5154" name="テキスト ボックス 35"/>
          <p:cNvSpPr txBox="1">
            <a:spLocks noChangeArrowheads="1"/>
          </p:cNvSpPr>
          <p:nvPr/>
        </p:nvSpPr>
        <p:spPr bwMode="auto">
          <a:xfrm>
            <a:off x="1331913" y="1196752"/>
            <a:ext cx="27352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ja-JP" dirty="0">
                <a:solidFill>
                  <a:srgbClr val="FF0000"/>
                </a:solidFill>
              </a:rPr>
              <a:t>5 to 10 years after the completion of ULP Research Area</a:t>
            </a:r>
            <a:endParaRPr lang="en-US" altLang="ja-JP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0" y="2132856"/>
            <a:ext cx="2051720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下矢印 35"/>
          <p:cNvSpPr/>
          <p:nvPr/>
        </p:nvSpPr>
        <p:spPr>
          <a:xfrm>
            <a:off x="755576" y="3140968"/>
            <a:ext cx="57606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6"/>
          <p:cNvSpPr/>
          <p:nvPr/>
        </p:nvSpPr>
        <p:spPr>
          <a:xfrm>
            <a:off x="0" y="3501008"/>
            <a:ext cx="2051720" cy="25922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95536" y="6351711"/>
            <a:ext cx="1222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Market</a:t>
            </a:r>
            <a:r>
              <a:rPr kumimoji="1" lang="en-US" altLang="ja-JP" dirty="0" smtClean="0">
                <a:solidFill>
                  <a:srgbClr val="FF0000"/>
                </a:solidFill>
              </a:rPr>
              <a:t>?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195736" y="6381328"/>
            <a:ext cx="1404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Function</a:t>
            </a:r>
            <a:r>
              <a:rPr kumimoji="1" lang="en-US" altLang="ja-JP" dirty="0" smtClean="0">
                <a:solidFill>
                  <a:srgbClr val="FF0000"/>
                </a:solidFill>
              </a:rPr>
              <a:t>?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0" name="スライド番号プレースホルダ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C1E99-8C2A-4CB6-8CB6-17C264010FB7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595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1414</Words>
  <Application>Microsoft Office PowerPoint</Application>
  <PresentationFormat>Bildschirmpräsentation (4:3)</PresentationFormat>
  <Paragraphs>237</Paragraphs>
  <Slides>20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Office ​​テーマ</vt:lpstr>
      <vt:lpstr>ICT Innovation for Global Energy Efficiency</vt:lpstr>
      <vt:lpstr>Possible ICT Contribution for Global Energy Efficiency and Sustainability</vt:lpstr>
      <vt:lpstr>Developing countries are increasing global energy consumption per year by more than 90 %</vt:lpstr>
      <vt:lpstr>China’s 2030 CO2 Emission Will be 30% of the World Total’s  </vt:lpstr>
      <vt:lpstr>Targeted Market of theULP Integrated System: BoP</vt:lpstr>
      <vt:lpstr>Mobile Phones Have Proved To Increase BoP Peoples’ Income</vt:lpstr>
      <vt:lpstr>ICT Innovations for BoP Rural Areas Key to Global  Energy Efficiency</vt:lpstr>
      <vt:lpstr>ICT system applied with Ultra low power (ULP) technologies</vt:lpstr>
      <vt:lpstr>The Mission of ULP Integrated System Project</vt:lpstr>
      <vt:lpstr>Place &amp; Play-type Broadband Internet Systems with Poor Infrastructures</vt:lpstr>
      <vt:lpstr>Functional Concept of ULP Integrated System</vt:lpstr>
      <vt:lpstr>An Example of Agricultural Productivity Improvement</vt:lpstr>
      <vt:lpstr>ULP Integrated System</vt:lpstr>
      <vt:lpstr>P&amp;P Internet System</vt:lpstr>
      <vt:lpstr>Challenges for P&amp;P Internet System Estimation and Download of Contents Needed by Users</vt:lpstr>
      <vt:lpstr>Are Smart grids for BoP the same as for developed countries?</vt:lpstr>
      <vt:lpstr>Smart Grid for BoP</vt:lpstr>
      <vt:lpstr>Installation of Solar Home System in Bangladesh</vt:lpstr>
      <vt:lpstr>Batteries for EV: Useful for Power Grid using Renewable Energy in Developed Countries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GJS2012</dc:title>
  <dc:creator>ichikawa</dc:creator>
  <cp:lastModifiedBy>Axt</cp:lastModifiedBy>
  <cp:revision>219</cp:revision>
  <cp:lastPrinted>2012-10-29T09:13:16Z</cp:lastPrinted>
  <dcterms:created xsi:type="dcterms:W3CDTF">2012-08-23T09:02:42Z</dcterms:created>
  <dcterms:modified xsi:type="dcterms:W3CDTF">2012-11-19T07:54:03Z</dcterms:modified>
</cp:coreProperties>
</file>