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4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4" r:id="rId1"/>
  </p:sldMasterIdLst>
  <p:notesMasterIdLst>
    <p:notesMasterId r:id="rId18"/>
  </p:notesMasterIdLst>
  <p:handoutMasterIdLst>
    <p:handoutMasterId r:id="rId19"/>
  </p:handoutMasterIdLst>
  <p:sldIdLst>
    <p:sldId id="734" r:id="rId2"/>
    <p:sldId id="735" r:id="rId3"/>
    <p:sldId id="722" r:id="rId4"/>
    <p:sldId id="727" r:id="rId5"/>
    <p:sldId id="726" r:id="rId6"/>
    <p:sldId id="736" r:id="rId7"/>
    <p:sldId id="683" r:id="rId8"/>
    <p:sldId id="695" r:id="rId9"/>
    <p:sldId id="675" r:id="rId10"/>
    <p:sldId id="721" r:id="rId11"/>
    <p:sldId id="728" r:id="rId12"/>
    <p:sldId id="729" r:id="rId13"/>
    <p:sldId id="730" r:id="rId14"/>
    <p:sldId id="732" r:id="rId15"/>
    <p:sldId id="707" r:id="rId16"/>
    <p:sldId id="733" r:id="rId1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  <a:srgbClr val="C0C0C0"/>
    <a:srgbClr val="0000FF"/>
    <a:srgbClr val="FFFFFF"/>
    <a:srgbClr val="869AA9"/>
    <a:srgbClr val="F6F7F8"/>
    <a:srgbClr val="FF9B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54" autoAdjust="0"/>
    <p:restoredTop sz="97326" autoAdjust="0"/>
  </p:normalViewPr>
  <p:slideViewPr>
    <p:cSldViewPr snapToGrid="0">
      <p:cViewPr>
        <p:scale>
          <a:sx n="130" d="100"/>
          <a:sy n="130" d="100"/>
        </p:scale>
        <p:origin x="-72" y="-48"/>
      </p:cViewPr>
      <p:guideLst>
        <p:guide orient="horz" pos="2490"/>
        <p:guide pos="294"/>
        <p:guide pos="5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330" y="-108"/>
      </p:cViewPr>
      <p:guideLst>
        <p:guide orient="horz" pos="3126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7" tIns="44105" rIns="88207" bIns="44105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7" tIns="44105" rIns="88207" bIns="44105" numCol="1" anchor="t" anchorCtr="0" compatLnSpc="1">
            <a:prstTxWarp prst="textNoShape">
              <a:avLst/>
            </a:prstTxWarp>
          </a:bodyPr>
          <a:lstStyle>
            <a:lvl1pPr algn="r" defTabSz="882650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4F84FC4-3034-4B2F-8EBD-1C0FF5AB91D4}" type="datetime1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7" tIns="44105" rIns="88207" bIns="44105" numCol="1" anchor="b" anchorCtr="0" compatLnSpc="1">
            <a:prstTxWarp prst="textNoShape">
              <a:avLst/>
            </a:prstTxWarp>
          </a:bodyPr>
          <a:lstStyle>
            <a:lvl1pPr defTabSz="882650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07" tIns="44105" rIns="88207" bIns="44105" numCol="1" anchor="b" anchorCtr="0" compatLnSpc="1">
            <a:prstTxWarp prst="textNoShape">
              <a:avLst/>
            </a:prstTxWarp>
          </a:bodyPr>
          <a:lstStyle>
            <a:lvl1pPr algn="r" defTabSz="882650" eaLnBrk="0" hangingPunct="0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D947A42-1A5F-4E04-ACFF-877DDD937AE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7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defTabSz="922338">
              <a:defRPr sz="13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algn="r" defTabSz="922338">
              <a:defRPr sz="13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defTabSz="922338">
              <a:defRPr sz="13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algn="r" defTabSz="922338">
              <a:defRPr sz="13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456675E-E7B4-4881-B1C3-0D0FF3D911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436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5988" y="744538"/>
            <a:ext cx="4968875" cy="3725862"/>
          </a:xfrm>
          <a:ln/>
        </p:spPr>
      </p:sp>
      <p:sp>
        <p:nvSpPr>
          <p:cNvPr id="1014786" name="Notizenplatzhalter 2"/>
          <p:cNvSpPr>
            <a:spLocks noGrp="1"/>
          </p:cNvSpPr>
          <p:nvPr>
            <p:ph type="body" idx="1"/>
          </p:nvPr>
        </p:nvSpPr>
        <p:spPr>
          <a:xfrm>
            <a:off x="681038" y="4713288"/>
            <a:ext cx="5435600" cy="4468812"/>
          </a:xfrm>
          <a:noFill/>
          <a:ln/>
        </p:spPr>
        <p:txBody>
          <a:bodyPr lIns="91398" tIns="45700" rIns="91398" bIns="45700"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14787" name="Foliennummernplatzhalt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8" tIns="45700" rIns="91398" bIns="45700" anchor="b"/>
          <a:lstStyle/>
          <a:p>
            <a:pPr algn="r"/>
            <a:fld id="{2ADBA88C-9B2A-4160-96A9-5CCF22A7EB06}" type="slidenum">
              <a:rPr lang="en-US" sz="1200"/>
              <a:pPr algn="r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115" tIns="46058" rIns="92115" bIns="46058" anchor="b"/>
          <a:lstStyle/>
          <a:p>
            <a:pPr algn="r" defTabSz="922338">
              <a:defRPr/>
            </a:pPr>
            <a:fld id="{D9A03D70-F5C3-4B1D-86B3-5CC5FBB18748}" type="slidenum">
              <a:rPr lang="en-US" sz="1300">
                <a:ea typeface="ＭＳ Ｐゴシック" charset="-128"/>
                <a:cs typeface="+mn-cs"/>
              </a:rPr>
              <a:pPr algn="r" defTabSz="922338">
                <a:defRPr/>
              </a:pPr>
              <a:t>10</a:t>
            </a:fld>
            <a:endParaRPr lang="en-US" sz="1300">
              <a:ea typeface="ＭＳ Ｐゴシック" charset="-128"/>
              <a:cs typeface="+mn-cs"/>
            </a:endParaRPr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5638"/>
          </a:xfrm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67288" cy="3724275"/>
          </a:xfrm>
          <a:ln/>
        </p:spPr>
      </p:sp>
      <p:sp>
        <p:nvSpPr>
          <p:cNvPr id="1037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endParaRPr lang="en-GB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2525" cy="3721100"/>
          </a:xfrm>
          <a:ln/>
        </p:spPr>
      </p:sp>
      <p:sp>
        <p:nvSpPr>
          <p:cNvPr id="1043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5638"/>
          </a:xfrm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2525" cy="3721100"/>
          </a:xfrm>
          <a:ln/>
        </p:spPr>
      </p:sp>
      <p:sp>
        <p:nvSpPr>
          <p:cNvPr id="1045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4875"/>
            <a:ext cx="5435600" cy="4465638"/>
          </a:xfrm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532063" y="744538"/>
            <a:ext cx="1617662" cy="1212850"/>
          </a:xfrm>
          <a:ln/>
        </p:spPr>
      </p:sp>
      <p:sp>
        <p:nvSpPr>
          <p:cNvPr id="1016834" name="Notes Placeholder 2"/>
          <p:cNvSpPr>
            <a:spLocks noGrp="1"/>
          </p:cNvSpPr>
          <p:nvPr>
            <p:ph type="body" idx="1"/>
          </p:nvPr>
        </p:nvSpPr>
        <p:spPr>
          <a:xfrm>
            <a:off x="508000" y="2078038"/>
            <a:ext cx="5781675" cy="7104062"/>
          </a:xfrm>
          <a:noFill/>
          <a:ln/>
        </p:spPr>
        <p:txBody>
          <a:bodyPr lIns="95559" tIns="47779" rIns="95559" bIns="47779"/>
          <a:lstStyle/>
          <a:p>
            <a:pPr>
              <a:spcBef>
                <a:spcPct val="0"/>
              </a:spcBef>
            </a:pPr>
            <a:endParaRPr lang="pt-BR" smtClean="0">
              <a:ea typeface="ＭＳ Ｐゴシック"/>
              <a:cs typeface="ＭＳ Ｐゴシック"/>
            </a:endParaRPr>
          </a:p>
        </p:txBody>
      </p:sp>
      <p:sp>
        <p:nvSpPr>
          <p:cNvPr id="1016835" name="Slide Number Placeholder 3"/>
          <p:cNvSpPr txBox="1">
            <a:spLocks noGrp="1"/>
          </p:cNvSpPr>
          <p:nvPr/>
        </p:nvSpPr>
        <p:spPr bwMode="auto">
          <a:xfrm>
            <a:off x="3851275" y="942975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559" tIns="47779" rIns="95559" bIns="47779" anchor="b"/>
          <a:lstStyle/>
          <a:p>
            <a:pPr algn="r" defTabSz="917575"/>
            <a:fld id="{3ED2A95A-E547-4F33-85B3-BB96056FB0A3}" type="slidenum">
              <a:rPr lang="pt-BR" sz="1300">
                <a:latin typeface="Calibri" pitchFamily="34" charset="0"/>
              </a:rPr>
              <a:pPr algn="r" defTabSz="917575"/>
              <a:t>2</a:t>
            </a:fld>
            <a:endParaRPr lang="pt-BR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0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2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54EB0D-AE7E-470E-91B4-96EEBC6E8F32}" type="slidenum">
              <a:rPr lang="en-US" smtClean="0"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025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1025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0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70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1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1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69" name="Rectangle 7"/>
          <p:cNvSpPr txBox="1">
            <a:spLocks noGrp="1" noChangeArrowheads="1"/>
          </p:cNvSpPr>
          <p:nvPr/>
        </p:nvSpPr>
        <p:spPr bwMode="auto">
          <a:xfrm>
            <a:off x="3848100" y="9428163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15" tIns="46058" rIns="92115" bIns="46058" anchor="b"/>
          <a:lstStyle/>
          <a:p>
            <a:pPr algn="r" defTabSz="922338"/>
            <a:fld id="{13E61F8D-7EE2-4C89-9081-EC4F9B66A436}" type="slidenum">
              <a:rPr lang="en-US" sz="1300">
                <a:solidFill>
                  <a:srgbClr val="000000"/>
                </a:solidFill>
              </a:rPr>
              <a:pPr algn="r" defTabSz="922338"/>
              <a:t>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103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7713"/>
            <a:ext cx="4960937" cy="3721100"/>
          </a:xfrm>
          <a:ln/>
        </p:spPr>
      </p:sp>
      <p:sp>
        <p:nvSpPr>
          <p:cNvPr id="103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2462"/>
          </a:xfrm>
          <a:noFill/>
          <a:ln/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263525"/>
            <a:ext cx="2098675" cy="5862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263525"/>
            <a:ext cx="6143625" cy="58626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62" name="Rectangle 5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7338" y="261938"/>
            <a:ext cx="8856662" cy="971550"/>
          </a:xfrm>
          <a:prstGeom prst="rect">
            <a:avLst/>
          </a:prstGeom>
          <a:solidFill>
            <a:srgbClr val="FEFFFF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de-DE" sz="2000">
              <a:solidFill>
                <a:srgbClr val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28" name="footer_month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82800" y="6608763"/>
            <a:ext cx="835025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November 2012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292100" y="263525"/>
            <a:ext cx="664368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52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pic>
        <p:nvPicPr>
          <p:cNvPr id="1029" name="Picture 60" descr="Siemens_petrol_RGB_for ppt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42175" y="465138"/>
            <a:ext cx="1504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8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00888" y="6640513"/>
            <a:ext cx="1647825" cy="1222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 anchor="b">
            <a:spAutoFit/>
          </a:bodyPr>
          <a:lstStyle/>
          <a:p>
            <a:pPr algn="r"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n-US" sz="800" b="1">
                <a:solidFill>
                  <a:srgbClr val="000000"/>
                </a:solidFill>
                <a:latin typeface="Calibri" pitchFamily="34" charset="0"/>
              </a:rPr>
              <a:t>© Siemens AG 2012. All rights reserved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92100" y="6608763"/>
            <a:ext cx="5222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4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sz="1000" b="0" dirty="0">
                <a:latin typeface="Calibri" pitchFamily="34" charset="0"/>
              </a:rPr>
              <a:t>Page </a:t>
            </a:r>
            <a:fld id="{7ED0E9ED-9FFC-4B0F-BE97-FB211CAAB10A}" type="slidenum">
              <a:rPr lang="en-US" sz="1000" b="0">
                <a:latin typeface="Calibri" pitchFamily="34" charset="0"/>
              </a:rPr>
              <a:pPr eaLnBrk="0" hangingPunct="0">
                <a:defRPr/>
              </a:pPr>
              <a:t>‹Nr.›</a:t>
            </a:fld>
            <a:endParaRPr lang="en-US" sz="1000" b="0" dirty="0">
              <a:latin typeface="Calibri" pitchFamily="34" charset="0"/>
            </a:endParaRPr>
          </a:p>
        </p:txBody>
      </p:sp>
      <p:sp>
        <p:nvSpPr>
          <p:cNvPr id="9" name="footer_month"/>
          <p:cNvSpPr txBox="1">
            <a:spLocks noChangeArrowheads="1"/>
          </p:cNvSpPr>
          <p:nvPr userDrawn="1">
            <p:custDataLst>
              <p:tags r:id="rId17"/>
            </p:custDataLst>
          </p:nvPr>
        </p:nvSpPr>
        <p:spPr bwMode="auto">
          <a:xfrm>
            <a:off x="4219575" y="6608763"/>
            <a:ext cx="357188" cy="152400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 anchor="b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CT RTC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4" r:id="rId2"/>
    <p:sldLayoutId id="2147483793" r:id="rId3"/>
    <p:sldLayoutId id="2147483792" r:id="rId4"/>
    <p:sldLayoutId id="2147483791" r:id="rId5"/>
    <p:sldLayoutId id="2147483790" r:id="rId6"/>
    <p:sldLayoutId id="2147483789" r:id="rId7"/>
    <p:sldLayoutId id="2147483788" r:id="rId8"/>
    <p:sldLayoutId id="2147483787" r:id="rId9"/>
    <p:sldLayoutId id="2147483786" r:id="rId10"/>
    <p:sldLayoutId id="2147483785" r:id="rId11"/>
  </p:sldLayoutIdLst>
  <p:timing>
    <p:tnLst>
      <p:par>
        <p:cTn id="1" dur="indefinite" restart="never" nodeType="tmRoot"/>
      </p:par>
    </p:tnLst>
  </p:timing>
  <p:txStyles>
    <p:titleStyle>
      <a:lvl1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2pPr>
      <a:lvl3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3pPr>
      <a:lvl4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4pPr>
      <a:lvl5pPr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5pPr>
      <a:lvl6pPr marL="4572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6pPr>
      <a:lvl7pPr marL="9144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7pPr>
      <a:lvl8pPr marL="13716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8pPr>
      <a:lvl9pPr marL="1828800" algn="l" defTabSz="762000" rtl="0" fontAlgn="base">
        <a:spcBef>
          <a:spcPct val="0"/>
        </a:spcBef>
        <a:spcAft>
          <a:spcPct val="0"/>
        </a:spcAft>
        <a:buFont typeface="Wingdings" pitchFamily="2" charset="2"/>
        <a:defRPr sz="2000" b="1">
          <a:solidFill>
            <a:schemeClr val="tx1"/>
          </a:solidFill>
          <a:latin typeface="Calibri" pitchFamily="34" charset="0"/>
          <a:ea typeface="ＭＳ Ｐゴシック"/>
          <a:cs typeface="ＭＳ Ｐゴシック"/>
        </a:defRPr>
      </a:lvl9pPr>
    </p:titleStyle>
    <p:bodyStyle>
      <a:lvl1pPr marL="342900" indent="-342900" algn="l" defTabSz="762000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4625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 sz="1400">
          <a:solidFill>
            <a:schemeClr val="tx1"/>
          </a:solidFill>
          <a:latin typeface="Arial" charset="0"/>
          <a:ea typeface="+mn-ea"/>
          <a:cs typeface="+mn-cs"/>
        </a:defRPr>
      </a:lvl2pPr>
      <a:lvl3pPr marL="369888" indent="-192088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•"/>
        <a:defRPr sz="1400">
          <a:solidFill>
            <a:schemeClr val="tx1"/>
          </a:solidFill>
          <a:latin typeface="Arial" charset="0"/>
          <a:ea typeface="+mn-ea"/>
          <a:cs typeface="+mn-cs"/>
        </a:defRPr>
      </a:lvl3pPr>
      <a:lvl4pPr marL="536575" indent="-1651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 sz="1400">
          <a:solidFill>
            <a:schemeClr val="tx1"/>
          </a:solidFill>
          <a:latin typeface="Arial" charset="0"/>
          <a:ea typeface="+mn-ea"/>
          <a:cs typeface="+mn-cs"/>
        </a:defRPr>
      </a:lvl4pPr>
      <a:lvl5pPr marL="715963" indent="-177800" algn="l" defTabSz="7620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5pPr>
      <a:lvl6pPr marL="1173163" indent="-177800" algn="l" defTabSz="762000" rtl="0" fontAlgn="base">
        <a:spcBef>
          <a:spcPct val="20000"/>
        </a:spcBef>
        <a:spcAft>
          <a:spcPct val="0"/>
        </a:spcAft>
        <a:buFont typeface="Wingdings" pitchFamily="2" charset="2"/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6pPr>
      <a:lvl7pPr marL="1630363" indent="-177800" algn="l" defTabSz="762000" rtl="0" fontAlgn="base">
        <a:spcBef>
          <a:spcPct val="20000"/>
        </a:spcBef>
        <a:spcAft>
          <a:spcPct val="0"/>
        </a:spcAft>
        <a:buFont typeface="Wingdings" pitchFamily="2" charset="2"/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7pPr>
      <a:lvl8pPr marL="2087563" indent="-177800" algn="l" defTabSz="762000" rtl="0" fontAlgn="base">
        <a:spcBef>
          <a:spcPct val="20000"/>
        </a:spcBef>
        <a:spcAft>
          <a:spcPct val="0"/>
        </a:spcAft>
        <a:buFont typeface="Wingdings" pitchFamily="2" charset="2"/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8pPr>
      <a:lvl9pPr marL="2544763" indent="-177800" algn="l" defTabSz="762000" rtl="0" fontAlgn="base">
        <a:spcBef>
          <a:spcPct val="20000"/>
        </a:spcBef>
        <a:spcAft>
          <a:spcPct val="0"/>
        </a:spcAft>
        <a:buFont typeface="Wingdings" pitchFamily="2" charset="2"/>
        <a:buChar char="»"/>
        <a:defRPr sz="1400">
          <a:solidFill>
            <a:schemeClr val="tx1"/>
          </a:solidFill>
          <a:latin typeface="Arial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2.emf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oleObject" Target="../embeddings/oleObject1.bin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tags" Target="../tags/tag10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9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tags" Target="../tags/tag66.xml"/><Relationship Id="rId26" Type="http://schemas.openxmlformats.org/officeDocument/2006/relationships/tags" Target="../tags/tag74.xml"/><Relationship Id="rId39" Type="http://schemas.openxmlformats.org/officeDocument/2006/relationships/image" Target="../media/image44.emf"/><Relationship Id="rId3" Type="http://schemas.openxmlformats.org/officeDocument/2006/relationships/tags" Target="../tags/tag51.xml"/><Relationship Id="rId21" Type="http://schemas.openxmlformats.org/officeDocument/2006/relationships/tags" Target="../tags/tag69.xml"/><Relationship Id="rId34" Type="http://schemas.openxmlformats.org/officeDocument/2006/relationships/tags" Target="../tags/tag82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5" Type="http://schemas.openxmlformats.org/officeDocument/2006/relationships/tags" Target="../tags/tag73.xml"/><Relationship Id="rId33" Type="http://schemas.openxmlformats.org/officeDocument/2006/relationships/tags" Target="../tags/tag81.xml"/><Relationship Id="rId38" Type="http://schemas.openxmlformats.org/officeDocument/2006/relationships/oleObject" Target="../embeddings/oleObject4.bin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tags" Target="../tags/tag68.xml"/><Relationship Id="rId29" Type="http://schemas.openxmlformats.org/officeDocument/2006/relationships/tags" Target="../tags/tag77.xml"/><Relationship Id="rId41" Type="http://schemas.openxmlformats.org/officeDocument/2006/relationships/image" Target="../media/image46.png"/><Relationship Id="rId1" Type="http://schemas.openxmlformats.org/officeDocument/2006/relationships/vmlDrawing" Target="../drawings/vmlDrawing4.v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24" Type="http://schemas.openxmlformats.org/officeDocument/2006/relationships/tags" Target="../tags/tag72.xml"/><Relationship Id="rId32" Type="http://schemas.openxmlformats.org/officeDocument/2006/relationships/tags" Target="../tags/tag80.xml"/><Relationship Id="rId37" Type="http://schemas.openxmlformats.org/officeDocument/2006/relationships/notesSlide" Target="../notesSlides/notesSlide12.xml"/><Relationship Id="rId40" Type="http://schemas.openxmlformats.org/officeDocument/2006/relationships/image" Target="../media/image45.png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23" Type="http://schemas.openxmlformats.org/officeDocument/2006/relationships/tags" Target="../tags/tag71.xml"/><Relationship Id="rId28" Type="http://schemas.openxmlformats.org/officeDocument/2006/relationships/tags" Target="../tags/tag76.xml"/><Relationship Id="rId36" Type="http://schemas.openxmlformats.org/officeDocument/2006/relationships/slideLayout" Target="../slideLayouts/slideLayout7.xml"/><Relationship Id="rId10" Type="http://schemas.openxmlformats.org/officeDocument/2006/relationships/tags" Target="../tags/tag58.xml"/><Relationship Id="rId19" Type="http://schemas.openxmlformats.org/officeDocument/2006/relationships/tags" Target="../tags/tag67.xml"/><Relationship Id="rId31" Type="http://schemas.openxmlformats.org/officeDocument/2006/relationships/tags" Target="../tags/tag79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Relationship Id="rId22" Type="http://schemas.openxmlformats.org/officeDocument/2006/relationships/tags" Target="../tags/tag70.xml"/><Relationship Id="rId27" Type="http://schemas.openxmlformats.org/officeDocument/2006/relationships/tags" Target="../tags/tag75.xml"/><Relationship Id="rId30" Type="http://schemas.openxmlformats.org/officeDocument/2006/relationships/tags" Target="../tags/tag78.xml"/><Relationship Id="rId35" Type="http://schemas.openxmlformats.org/officeDocument/2006/relationships/tags" Target="../tags/tag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4.xml"/><Relationship Id="rId4" Type="http://schemas.openxmlformats.org/officeDocument/2006/relationships/hyperlink" Target="http://www.hausderzukunft.at/results.html/id679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13" Type="http://schemas.openxmlformats.org/officeDocument/2006/relationships/tags" Target="../tags/tag96.xml"/><Relationship Id="rId18" Type="http://schemas.openxmlformats.org/officeDocument/2006/relationships/tags" Target="../tags/tag101.xml"/><Relationship Id="rId26" Type="http://schemas.openxmlformats.org/officeDocument/2006/relationships/oleObject" Target="../embeddings/oleObject5.bin"/><Relationship Id="rId39" Type="http://schemas.openxmlformats.org/officeDocument/2006/relationships/image" Target="../media/image62.jpeg"/><Relationship Id="rId3" Type="http://schemas.openxmlformats.org/officeDocument/2006/relationships/tags" Target="../tags/tag86.xml"/><Relationship Id="rId21" Type="http://schemas.openxmlformats.org/officeDocument/2006/relationships/tags" Target="../tags/tag104.xml"/><Relationship Id="rId34" Type="http://schemas.openxmlformats.org/officeDocument/2006/relationships/image" Target="../media/image57.jpeg"/><Relationship Id="rId7" Type="http://schemas.openxmlformats.org/officeDocument/2006/relationships/tags" Target="../tags/tag90.xml"/><Relationship Id="rId12" Type="http://schemas.openxmlformats.org/officeDocument/2006/relationships/tags" Target="../tags/tag95.xml"/><Relationship Id="rId17" Type="http://schemas.openxmlformats.org/officeDocument/2006/relationships/tags" Target="../tags/tag100.xml"/><Relationship Id="rId25" Type="http://schemas.openxmlformats.org/officeDocument/2006/relationships/image" Target="../media/image50.png"/><Relationship Id="rId33" Type="http://schemas.openxmlformats.org/officeDocument/2006/relationships/image" Target="../media/image56.jpeg"/><Relationship Id="rId38" Type="http://schemas.openxmlformats.org/officeDocument/2006/relationships/image" Target="../media/image61.jpeg"/><Relationship Id="rId2" Type="http://schemas.openxmlformats.org/officeDocument/2006/relationships/tags" Target="../tags/tag85.xml"/><Relationship Id="rId16" Type="http://schemas.openxmlformats.org/officeDocument/2006/relationships/tags" Target="../tags/tag99.xml"/><Relationship Id="rId20" Type="http://schemas.openxmlformats.org/officeDocument/2006/relationships/tags" Target="../tags/tag103.xml"/><Relationship Id="rId29" Type="http://schemas.openxmlformats.org/officeDocument/2006/relationships/image" Target="../media/image52.png"/><Relationship Id="rId1" Type="http://schemas.openxmlformats.org/officeDocument/2006/relationships/vmlDrawing" Target="../drawings/vmlDrawing5.vml"/><Relationship Id="rId6" Type="http://schemas.openxmlformats.org/officeDocument/2006/relationships/tags" Target="../tags/tag89.xml"/><Relationship Id="rId11" Type="http://schemas.openxmlformats.org/officeDocument/2006/relationships/tags" Target="../tags/tag94.xml"/><Relationship Id="rId24" Type="http://schemas.openxmlformats.org/officeDocument/2006/relationships/notesSlide" Target="../notesSlides/notesSlide16.xml"/><Relationship Id="rId32" Type="http://schemas.openxmlformats.org/officeDocument/2006/relationships/image" Target="../media/image55.jpeg"/><Relationship Id="rId37" Type="http://schemas.openxmlformats.org/officeDocument/2006/relationships/image" Target="../media/image60.jpeg"/><Relationship Id="rId40" Type="http://schemas.openxmlformats.org/officeDocument/2006/relationships/image" Target="../media/image21.png"/><Relationship Id="rId5" Type="http://schemas.openxmlformats.org/officeDocument/2006/relationships/tags" Target="../tags/tag88.xml"/><Relationship Id="rId15" Type="http://schemas.openxmlformats.org/officeDocument/2006/relationships/tags" Target="../tags/tag98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51.jpeg"/><Relationship Id="rId36" Type="http://schemas.openxmlformats.org/officeDocument/2006/relationships/image" Target="../media/image59.jpeg"/><Relationship Id="rId10" Type="http://schemas.openxmlformats.org/officeDocument/2006/relationships/tags" Target="../tags/tag93.xml"/><Relationship Id="rId19" Type="http://schemas.openxmlformats.org/officeDocument/2006/relationships/tags" Target="../tags/tag102.xml"/><Relationship Id="rId31" Type="http://schemas.openxmlformats.org/officeDocument/2006/relationships/image" Target="../media/image54.jpeg"/><Relationship Id="rId4" Type="http://schemas.openxmlformats.org/officeDocument/2006/relationships/tags" Target="../tags/tag87.xml"/><Relationship Id="rId9" Type="http://schemas.openxmlformats.org/officeDocument/2006/relationships/tags" Target="../tags/tag92.xml"/><Relationship Id="rId14" Type="http://schemas.openxmlformats.org/officeDocument/2006/relationships/tags" Target="../tags/tag97.xml"/><Relationship Id="rId22" Type="http://schemas.openxmlformats.org/officeDocument/2006/relationships/tags" Target="../tags/tag105.xml"/><Relationship Id="rId27" Type="http://schemas.openxmlformats.org/officeDocument/2006/relationships/image" Target="../media/image49.emf"/><Relationship Id="rId30" Type="http://schemas.openxmlformats.org/officeDocument/2006/relationships/image" Target="../media/image53.jpeg"/><Relationship Id="rId35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13" Type="http://schemas.openxmlformats.org/officeDocument/2006/relationships/image" Target="../media/image33.jpe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2.jpeg"/><Relationship Id="rId17" Type="http://schemas.openxmlformats.org/officeDocument/2006/relationships/image" Target="../media/image26.jpeg"/><Relationship Id="rId2" Type="http://schemas.openxmlformats.org/officeDocument/2006/relationships/tags" Target="../tags/tag18.xml"/><Relationship Id="rId16" Type="http://schemas.openxmlformats.org/officeDocument/2006/relationships/image" Target="../media/image36.jpeg"/><Relationship Id="rId1" Type="http://schemas.openxmlformats.org/officeDocument/2006/relationships/vmlDrawing" Target="../drawings/vmlDrawing2.vml"/><Relationship Id="rId6" Type="http://schemas.openxmlformats.org/officeDocument/2006/relationships/tags" Target="../tags/tag22.xml"/><Relationship Id="rId11" Type="http://schemas.openxmlformats.org/officeDocument/2006/relationships/image" Target="../media/image31.png"/><Relationship Id="rId5" Type="http://schemas.openxmlformats.org/officeDocument/2006/relationships/tags" Target="../tags/tag21.xml"/><Relationship Id="rId15" Type="http://schemas.openxmlformats.org/officeDocument/2006/relationships/image" Target="../media/image35.png"/><Relationship Id="rId10" Type="http://schemas.openxmlformats.org/officeDocument/2006/relationships/image" Target="../media/image30.emf"/><Relationship Id="rId4" Type="http://schemas.openxmlformats.org/officeDocument/2006/relationships/tags" Target="../tags/tag20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33.jpeg"/><Relationship Id="rId18" Type="http://schemas.openxmlformats.org/officeDocument/2006/relationships/image" Target="../media/image36.jpe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2.jpeg"/><Relationship Id="rId17" Type="http://schemas.openxmlformats.org/officeDocument/2006/relationships/image" Target="../media/image39.jpeg"/><Relationship Id="rId2" Type="http://schemas.openxmlformats.org/officeDocument/2006/relationships/tags" Target="../tags/tag23.xml"/><Relationship Id="rId16" Type="http://schemas.openxmlformats.org/officeDocument/2006/relationships/image" Target="../media/image38.jpeg"/><Relationship Id="rId20" Type="http://schemas.openxmlformats.org/officeDocument/2006/relationships/image" Target="../media/image26.jpeg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image" Target="../media/image31.png"/><Relationship Id="rId5" Type="http://schemas.openxmlformats.org/officeDocument/2006/relationships/tags" Target="../tags/tag26.xml"/><Relationship Id="rId15" Type="http://schemas.openxmlformats.org/officeDocument/2006/relationships/image" Target="../media/image35.png"/><Relationship Id="rId10" Type="http://schemas.openxmlformats.org/officeDocument/2006/relationships/image" Target="../media/image30.emf"/><Relationship Id="rId19" Type="http://schemas.openxmlformats.org/officeDocument/2006/relationships/image" Target="../media/image34.jpeg"/><Relationship Id="rId4" Type="http://schemas.openxmlformats.org/officeDocument/2006/relationships/tags" Target="../tags/tag25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40.png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19.jpe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notesSlide" Target="../notesSlides/notesSlide9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42.jpe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62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763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3763" name="Picture 2" descr="C:\Documents and Settings\z002kd6c\Desktop\presentation\32Brazil~020Rio_de_Janeiro~060Corcovado~122Botafogo_2^1680x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-3175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64" name="Rectangle 2"/>
          <p:cNvSpPr>
            <a:spLocks noGrp="1" noChangeArrowheads="1"/>
          </p:cNvSpPr>
          <p:nvPr>
            <p:ph type="title" idx="4294967295"/>
            <p:custDataLst>
              <p:tags r:id="rId4"/>
            </p:custDataLst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Picture of the Future </a:t>
            </a:r>
            <a:br>
              <a:rPr lang="en-US" sz="3200" smtClean="0"/>
            </a:br>
            <a:r>
              <a:rPr lang="en-US" sz="3200" smtClean="0"/>
              <a:t>Rio de Janeiro 2030 + X</a:t>
            </a:r>
          </a:p>
        </p:txBody>
      </p:sp>
      <p:sp>
        <p:nvSpPr>
          <p:cNvPr id="1013765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79838" y="4381500"/>
            <a:ext cx="5364162" cy="20875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0" rIns="0" bIns="0" anchor="ctr"/>
          <a:lstStyle/>
          <a:p>
            <a:pPr eaLnBrk="0" hangingPunct="0"/>
            <a:endParaRPr lang="en-US" sz="1400" b="1" i="1">
              <a:cs typeface="Arial" charset="0"/>
            </a:endParaRPr>
          </a:p>
        </p:txBody>
      </p:sp>
      <p:sp>
        <p:nvSpPr>
          <p:cNvPr id="1013766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1063" y="4379913"/>
            <a:ext cx="287337" cy="208756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90000" tIns="0" rIns="0" bIns="0" anchor="ctr"/>
          <a:lstStyle/>
          <a:p>
            <a:pPr eaLnBrk="0" hangingPunct="0"/>
            <a:endParaRPr lang="en-US" sz="1400" b="1" i="1">
              <a:cs typeface="Arial" charset="0"/>
            </a:endParaRPr>
          </a:p>
        </p:txBody>
      </p:sp>
      <p:sp>
        <p:nvSpPr>
          <p:cNvPr id="1013767" name="Rectangle 5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7338" y="277813"/>
            <a:ext cx="8856662" cy="971550"/>
          </a:xfrm>
          <a:prstGeom prst="rect">
            <a:avLst/>
          </a:prstGeom>
          <a:solidFill>
            <a:srgbClr val="FEFFFF"/>
          </a:solidFill>
          <a:ln w="635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13768" name="Picture 60" descr="Siemens_petrol_RGB_for ppt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242175" y="465138"/>
            <a:ext cx="1504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69" name="Rectangle 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894138" y="4719638"/>
            <a:ext cx="49498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762000" eaLnBrk="0" hangingPunct="0">
              <a:buFont typeface="Wingdings" pitchFamily="2" charset="2"/>
              <a:buNone/>
            </a:pPr>
            <a:r>
              <a:rPr lang="en-US" sz="2000" b="1"/>
              <a:t>Energy Efficiency and Smart Cities</a:t>
            </a:r>
          </a:p>
          <a:p>
            <a:pPr defTabSz="762000" eaLnBrk="0" hangingPunct="0">
              <a:buFont typeface="Wingdings" pitchFamily="2" charset="2"/>
              <a:buNone/>
            </a:pPr>
            <a:endParaRPr lang="en-US" sz="2000" b="1"/>
          </a:p>
          <a:p>
            <a:pPr defTabSz="762000" eaLnBrk="0" hangingPunct="0">
              <a:buFont typeface="Wingdings" pitchFamily="2" charset="2"/>
              <a:buNone/>
            </a:pPr>
            <a:r>
              <a:rPr lang="en-US" sz="1600" b="1"/>
              <a:t>Dr. Wolfgang Heuring</a:t>
            </a:r>
          </a:p>
          <a:p>
            <a:pPr defTabSz="762000" eaLnBrk="0" hangingPunct="0">
              <a:buFont typeface="Wingdings" pitchFamily="2" charset="2"/>
              <a:buNone/>
            </a:pPr>
            <a:endParaRPr lang="en-US" sz="1600" b="1"/>
          </a:p>
          <a:p>
            <a:pPr defTabSz="762000" eaLnBrk="0" hangingPunct="0">
              <a:buFont typeface="Wingdings" pitchFamily="2" charset="2"/>
              <a:buNone/>
            </a:pPr>
            <a:r>
              <a:rPr lang="en-US" sz="1600" b="1"/>
              <a:t>November 21st, 2012</a:t>
            </a:r>
          </a:p>
          <a:p>
            <a:pPr defTabSz="762000" eaLnBrk="0" hangingPunct="0">
              <a:buFont typeface="Wingdings" pitchFamily="2" charset="2"/>
              <a:buNone/>
            </a:pPr>
            <a:endParaRPr lang="en-US" sz="1600" b="1"/>
          </a:p>
        </p:txBody>
      </p:sp>
      <p:sp>
        <p:nvSpPr>
          <p:cNvPr id="1013770" name="Rectangle 2"/>
          <p:cNvSpPr>
            <a:spLocks noChangeArrowheads="1"/>
          </p:cNvSpPr>
          <p:nvPr/>
        </p:nvSpPr>
        <p:spPr bwMode="auto">
          <a:xfrm>
            <a:off x="539750" y="258763"/>
            <a:ext cx="6597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762000">
              <a:buFont typeface="Wingdings" pitchFamily="2" charset="2"/>
              <a:buNone/>
            </a:pPr>
            <a:r>
              <a:rPr lang="en-US" sz="2000" b="1">
                <a:solidFill>
                  <a:srgbClr val="000000"/>
                </a:solidFill>
              </a:rPr>
              <a:t>Corporate Technology</a:t>
            </a:r>
            <a:endParaRPr lang="de-DE" sz="20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3" name="Rectangle 2"/>
          <p:cNvSpPr>
            <a:spLocks noChangeArrowheads="1"/>
          </p:cNvSpPr>
          <p:nvPr/>
        </p:nvSpPr>
        <p:spPr bwMode="auto">
          <a:xfrm>
            <a:off x="1959113" y="5060950"/>
            <a:ext cx="6596062" cy="1423988"/>
          </a:xfrm>
          <a:prstGeom prst="rect">
            <a:avLst/>
          </a:prstGeom>
          <a:noFill/>
          <a:ln w="57150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/>
          </a:p>
        </p:txBody>
      </p:sp>
      <p:sp>
        <p:nvSpPr>
          <p:cNvPr id="1032194" name="Rectangle 3"/>
          <p:cNvSpPr>
            <a:spLocks noChangeArrowheads="1"/>
          </p:cNvSpPr>
          <p:nvPr/>
        </p:nvSpPr>
        <p:spPr bwMode="auto">
          <a:xfrm>
            <a:off x="2021885" y="5105400"/>
            <a:ext cx="5718175" cy="131921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534988" indent="-352425"/>
            <a:r>
              <a:rPr lang="en-US" sz="1600" b="1" dirty="0"/>
              <a:t>Objectives</a:t>
            </a:r>
          </a:p>
          <a:p>
            <a:pPr marL="534988" indent="-352425">
              <a:buFontTx/>
              <a:buChar char="•"/>
            </a:pPr>
            <a:r>
              <a:rPr lang="en-US" sz="1600" dirty="0"/>
              <a:t>maximum </a:t>
            </a:r>
            <a:r>
              <a:rPr lang="en-US" sz="1600" dirty="0" smtClean="0"/>
              <a:t>revenue and profit </a:t>
            </a:r>
            <a:br>
              <a:rPr lang="en-US" sz="1600" dirty="0" smtClean="0"/>
            </a:br>
            <a:r>
              <a:rPr lang="en-US" sz="1600" dirty="0" smtClean="0"/>
              <a:t>by selling optimized mix of heat </a:t>
            </a:r>
            <a:r>
              <a:rPr lang="en-US" sz="1600" dirty="0"/>
              <a:t>and power</a:t>
            </a:r>
          </a:p>
          <a:p>
            <a:pPr marL="534988" indent="-352425">
              <a:buFontTx/>
              <a:buChar char="•"/>
            </a:pPr>
            <a:r>
              <a:rPr lang="en-US" sz="1600" dirty="0"/>
              <a:t>minimum operation and maintenance costs</a:t>
            </a:r>
          </a:p>
          <a:p>
            <a:pPr marL="534988" indent="-352425">
              <a:buFontTx/>
              <a:buChar char="•"/>
            </a:pPr>
            <a:r>
              <a:rPr lang="en-US" sz="1600" dirty="0"/>
              <a:t>minimum CO2 emissions</a:t>
            </a:r>
          </a:p>
        </p:txBody>
      </p:sp>
      <p:sp>
        <p:nvSpPr>
          <p:cNvPr id="1032195" name="Rectangle 4"/>
          <p:cNvSpPr>
            <a:spLocks noChangeArrowheads="1"/>
          </p:cNvSpPr>
          <p:nvPr/>
        </p:nvSpPr>
        <p:spPr bwMode="auto">
          <a:xfrm>
            <a:off x="1947989" y="1649939"/>
            <a:ext cx="6643687" cy="3417887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solidFill>
                <a:schemeClr val="bg1"/>
              </a:solidFill>
            </a:endParaRPr>
          </a:p>
          <a:p>
            <a:pPr algn="ctr"/>
            <a:endParaRPr lang="en-US" sz="2000" b="1">
              <a:solidFill>
                <a:schemeClr val="bg1"/>
              </a:solidFill>
            </a:endParaRPr>
          </a:p>
          <a:p>
            <a:pPr algn="ctr"/>
            <a:endParaRPr lang="en-US" sz="2000" b="1"/>
          </a:p>
          <a:p>
            <a:pPr algn="ctr"/>
            <a:endParaRPr lang="en-US" sz="2000" b="1"/>
          </a:p>
        </p:txBody>
      </p:sp>
      <p:sp>
        <p:nvSpPr>
          <p:cNvPr id="103219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58763"/>
            <a:ext cx="7461250" cy="809625"/>
          </a:xfrm>
        </p:spPr>
        <p:txBody>
          <a:bodyPr lIns="0" anchor="b"/>
          <a:lstStyle/>
          <a:p>
            <a:pPr eaLnBrk="1" hangingPunct="1"/>
            <a:r>
              <a:rPr lang="en-US" smtClean="0">
                <a:latin typeface="Arial" charset="0"/>
              </a:rPr>
              <a:t>Urban multi-modal energy systems: Combined Heat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and Power Plants optimize production of heat and electricity</a:t>
            </a:r>
            <a:endParaRPr lang="en-US" b="0" smtClean="0">
              <a:latin typeface="Arial" charset="0"/>
            </a:endParaRPr>
          </a:p>
        </p:txBody>
      </p:sp>
      <p:pic>
        <p:nvPicPr>
          <p:cNvPr id="1032202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950" y="1784350"/>
            <a:ext cx="1966913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204" name="Textfeld 17"/>
          <p:cNvSpPr txBox="1">
            <a:spLocks noChangeArrowheads="1"/>
          </p:cNvSpPr>
          <p:nvPr/>
        </p:nvSpPr>
        <p:spPr bwMode="auto">
          <a:xfrm>
            <a:off x="460448" y="1290638"/>
            <a:ext cx="80257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smtClean="0"/>
              <a:t>CONTROL STRATEGY FOR OPTIMIZATION OF HEAT AND POWER GENERATION</a:t>
            </a:r>
            <a:endParaRPr lang="en-US" sz="1600" b="1"/>
          </a:p>
        </p:txBody>
      </p:sp>
      <p:sp>
        <p:nvSpPr>
          <p:cNvPr id="18" name="Rechteck 17"/>
          <p:cNvSpPr/>
          <p:nvPr/>
        </p:nvSpPr>
        <p:spPr>
          <a:xfrm>
            <a:off x="3730763" y="6538913"/>
            <a:ext cx="1916112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1032207" name="Textfeld 19"/>
          <p:cNvSpPr txBox="1">
            <a:spLocks noChangeArrowheads="1"/>
          </p:cNvSpPr>
          <p:nvPr/>
        </p:nvSpPr>
        <p:spPr bwMode="auto">
          <a:xfrm>
            <a:off x="5345250" y="2901950"/>
            <a:ext cx="1790700" cy="24606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Smart Grid field test IRENE</a:t>
            </a:r>
          </a:p>
        </p:txBody>
      </p:sp>
      <p:pic>
        <p:nvPicPr>
          <p:cNvPr id="20" name="Picture 15" descr="Blockheiz0354_2126x1417_300dp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9721" y="2157714"/>
            <a:ext cx="1865037" cy="984247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2839721" y="1746299"/>
            <a:ext cx="1865037" cy="389776"/>
          </a:xfrm>
          <a:prstGeom prst="rect">
            <a:avLst/>
          </a:prstGeom>
          <a:solidFill>
            <a:srgbClr val="0070C0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CHP</a:t>
            </a:r>
            <a:r>
              <a:rPr lang="en-US" sz="1200" b="1" baseline="30000">
                <a:solidFill>
                  <a:schemeClr val="bg1"/>
                </a:solidFill>
              </a:rPr>
              <a:t>1)</a:t>
            </a:r>
            <a:r>
              <a:rPr lang="en-US" sz="1200" b="1">
                <a:solidFill>
                  <a:schemeClr val="bg1"/>
                </a:solidFill>
              </a:rPr>
              <a:t> Unit + </a:t>
            </a:r>
          </a:p>
          <a:p>
            <a:pPr algn="ctr"/>
            <a:r>
              <a:rPr lang="en-US" sz="1200" b="1">
                <a:solidFill>
                  <a:schemeClr val="bg1"/>
                </a:solidFill>
              </a:rPr>
              <a:t>Hot Water Storage</a:t>
            </a:r>
          </a:p>
        </p:txBody>
      </p:sp>
      <p:sp>
        <p:nvSpPr>
          <p:cNvPr id="22" name="Textfeld 44"/>
          <p:cNvSpPr txBox="1">
            <a:spLocks noChangeArrowheads="1"/>
          </p:cNvSpPr>
          <p:nvPr/>
        </p:nvSpPr>
        <p:spPr bwMode="auto">
          <a:xfrm>
            <a:off x="3217545" y="2901031"/>
            <a:ext cx="1097627" cy="24622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/>
              <a:t>Siemens Lab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241025" y="1747445"/>
            <a:ext cx="1952552" cy="389776"/>
          </a:xfrm>
          <a:prstGeom prst="rect">
            <a:avLst/>
          </a:prstGeom>
          <a:solidFill>
            <a:srgbClr val="0070C0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200" b="1" smtClean="0">
                <a:solidFill>
                  <a:schemeClr val="bg1"/>
                </a:solidFill>
              </a:rPr>
              <a:t>Biogas Plant supplying</a:t>
            </a:r>
            <a:br>
              <a:rPr lang="en-US" sz="1200" b="1" smtClean="0">
                <a:solidFill>
                  <a:schemeClr val="bg1"/>
                </a:solidFill>
              </a:rPr>
            </a:br>
            <a:r>
              <a:rPr lang="en-US" sz="1200" b="1" smtClean="0">
                <a:solidFill>
                  <a:schemeClr val="bg1"/>
                </a:solidFill>
              </a:rPr>
              <a:t>5 CHP</a:t>
            </a:r>
            <a:r>
              <a:rPr lang="en-US" sz="1200" b="1" baseline="30000" smtClean="0">
                <a:solidFill>
                  <a:schemeClr val="bg1"/>
                </a:solidFill>
              </a:rPr>
              <a:t>1)</a:t>
            </a:r>
            <a:r>
              <a:rPr lang="en-US" sz="1200" b="1" smtClean="0">
                <a:solidFill>
                  <a:schemeClr val="bg1"/>
                </a:solidFill>
              </a:rPr>
              <a:t> units</a:t>
            </a: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2086481" y="3930652"/>
            <a:ext cx="1831788" cy="100880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      Gas motor</a:t>
            </a:r>
          </a:p>
          <a:p>
            <a:pPr algn="ctr"/>
            <a:r>
              <a:rPr lang="en-US" sz="1600" b="1"/>
              <a:t>  + Generator</a:t>
            </a:r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6236756" y="3899646"/>
            <a:ext cx="2170113" cy="49754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smtClean="0"/>
              <a:t>Thermal Storage and</a:t>
            </a:r>
            <a:br>
              <a:rPr lang="en-US" sz="1600" b="1" smtClean="0"/>
            </a:br>
            <a:r>
              <a:rPr lang="en-US" sz="1600" b="1" smtClean="0"/>
              <a:t>District Heating </a:t>
            </a:r>
            <a:endParaRPr lang="en-US" sz="1600" b="1"/>
          </a:p>
        </p:txBody>
      </p:sp>
      <p:sp>
        <p:nvSpPr>
          <p:cNvPr id="29" name="AutoShape 11"/>
          <p:cNvSpPr>
            <a:spLocks noChangeArrowheads="1"/>
          </p:cNvSpPr>
          <p:nvPr/>
        </p:nvSpPr>
        <p:spPr bwMode="auto">
          <a:xfrm>
            <a:off x="471154" y="3133570"/>
            <a:ext cx="1808163" cy="1061104"/>
          </a:xfrm>
          <a:prstGeom prst="rightArrow">
            <a:avLst>
              <a:gd name="adj1" fmla="val 50000"/>
              <a:gd name="adj2" fmla="val 48914"/>
            </a:avLst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/>
              <a:t>electricity </a:t>
            </a:r>
            <a:r>
              <a:rPr lang="en-US" sz="1600" smtClean="0"/>
              <a:t>tariff</a:t>
            </a:r>
            <a:br>
              <a:rPr lang="en-US" sz="1600" smtClean="0"/>
            </a:br>
            <a:r>
              <a:rPr lang="en-US" sz="1600" smtClean="0"/>
              <a:t>heat demand</a:t>
            </a:r>
            <a:endParaRPr lang="en-US" sz="1600"/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6227792" y="4482350"/>
            <a:ext cx="2170113" cy="49754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 smtClean="0"/>
              <a:t>Power Grid</a:t>
            </a:r>
            <a:endParaRPr lang="en-US" sz="1600" b="1"/>
          </a:p>
        </p:txBody>
      </p:sp>
      <p:sp>
        <p:nvSpPr>
          <p:cNvPr id="31" name="Raute 30"/>
          <p:cNvSpPr/>
          <p:nvPr/>
        </p:nvSpPr>
        <p:spPr bwMode="auto">
          <a:xfrm>
            <a:off x="4563729" y="4195482"/>
            <a:ext cx="484094" cy="484094"/>
          </a:xfrm>
          <a:prstGeom prst="diamond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/>
              <a:cs typeface="ＭＳ Ｐゴシック"/>
            </a:endParaRPr>
          </a:p>
        </p:txBody>
      </p:sp>
      <p:cxnSp>
        <p:nvCxnSpPr>
          <p:cNvPr id="32" name="Gewinkelte Verbindung 31"/>
          <p:cNvCxnSpPr>
            <a:stCxn id="27" idx="3"/>
            <a:endCxn id="31" idx="1"/>
          </p:cNvCxnSpPr>
          <p:nvPr/>
        </p:nvCxnSpPr>
        <p:spPr bwMode="auto">
          <a:xfrm>
            <a:off x="3918269" y="4435056"/>
            <a:ext cx="645460" cy="247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33" name="Gewinkelte Verbindung 32"/>
          <p:cNvCxnSpPr>
            <a:stCxn id="31" idx="3"/>
            <a:endCxn id="28" idx="1"/>
          </p:cNvCxnSpPr>
          <p:nvPr/>
        </p:nvCxnSpPr>
        <p:spPr bwMode="auto">
          <a:xfrm flipV="1">
            <a:off x="5047823" y="4148417"/>
            <a:ext cx="1188933" cy="28911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34" name="Gewinkelte Verbindung 33"/>
          <p:cNvCxnSpPr>
            <a:stCxn id="31" idx="3"/>
            <a:endCxn id="30" idx="1"/>
          </p:cNvCxnSpPr>
          <p:nvPr/>
        </p:nvCxnSpPr>
        <p:spPr bwMode="auto">
          <a:xfrm>
            <a:off x="5047823" y="4437529"/>
            <a:ext cx="1179969" cy="29359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35" name="Textfeld 34"/>
          <p:cNvSpPr txBox="1"/>
          <p:nvPr/>
        </p:nvSpPr>
        <p:spPr>
          <a:xfrm>
            <a:off x="5531915" y="381978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36" name="Textfeld 35"/>
          <p:cNvSpPr txBox="1"/>
          <p:nvPr/>
        </p:nvSpPr>
        <p:spPr>
          <a:xfrm>
            <a:off x="5482610" y="469791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7" name="Rechteck 36"/>
          <p:cNvSpPr/>
          <p:nvPr/>
        </p:nvSpPr>
        <p:spPr bwMode="auto">
          <a:xfrm>
            <a:off x="4267892" y="3348318"/>
            <a:ext cx="1075764" cy="61856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sz="1600" b="1" smtClean="0"/>
              <a:t>Control Strategy</a:t>
            </a:r>
          </a:p>
        </p:txBody>
      </p:sp>
      <p:cxnSp>
        <p:nvCxnSpPr>
          <p:cNvPr id="38" name="Gerade Verbindung mit Pfeil 37"/>
          <p:cNvCxnSpPr>
            <a:stCxn id="37" idx="2"/>
            <a:endCxn id="31" idx="0"/>
          </p:cNvCxnSpPr>
          <p:nvPr/>
        </p:nvCxnSpPr>
        <p:spPr bwMode="auto">
          <a:xfrm>
            <a:off x="4805774" y="3966882"/>
            <a:ext cx="2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39" name="Gerade Verbindung mit Pfeil 38"/>
          <p:cNvCxnSpPr>
            <a:stCxn id="29" idx="3"/>
            <a:endCxn id="37" idx="1"/>
          </p:cNvCxnSpPr>
          <p:nvPr/>
        </p:nvCxnSpPr>
        <p:spPr bwMode="auto">
          <a:xfrm flipV="1">
            <a:off x="2279317" y="3657600"/>
            <a:ext cx="1988575" cy="65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40" name="Textfeld 30"/>
          <p:cNvSpPr txBox="1">
            <a:spLocks noChangeArrowheads="1"/>
          </p:cNvSpPr>
          <p:nvPr/>
        </p:nvSpPr>
        <p:spPr bwMode="auto">
          <a:xfrm>
            <a:off x="5468846" y="6492678"/>
            <a:ext cx="16594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aseline="30000" dirty="0"/>
              <a:t>1) </a:t>
            </a:r>
            <a:r>
              <a:rPr lang="en-US" sz="900" dirty="0"/>
              <a:t>Combined Heat and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4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lIns="0" anchor="b"/>
          <a:lstStyle/>
          <a:p>
            <a:pPr algn="ctr" eaLnBrk="1" hangingPunct="1"/>
            <a:r>
              <a:rPr lang="en-US" sz="3200" smtClean="0">
                <a:latin typeface="Arial" charset="0"/>
              </a:rPr>
              <a:t>Service for the City</a:t>
            </a:r>
            <a:br>
              <a:rPr lang="en-US" sz="3200" smtClean="0">
                <a:latin typeface="Arial" charset="0"/>
              </a:rPr>
            </a:br>
            <a:r>
              <a:rPr lang="en-US" smtClean="0">
                <a:latin typeface="Arial" charset="0"/>
              </a:rPr>
              <a:t>Enhancement of the urban Energy Efficiency as a new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Business Opportunity</a:t>
            </a:r>
          </a:p>
        </p:txBody>
      </p:sp>
      <p:sp>
        <p:nvSpPr>
          <p:cNvPr id="4" name="Rechteck 3"/>
          <p:cNvSpPr/>
          <p:nvPr/>
        </p:nvSpPr>
        <p:spPr>
          <a:xfrm>
            <a:off x="3027363" y="6538913"/>
            <a:ext cx="1916112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0578" name="Object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6350" y="0"/>
          <a:ext cx="1460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0579" name="think-cell Slide" r:id="rId38" imgW="360" imgH="360" progId="">
                  <p:embed/>
                </p:oleObj>
              </mc:Choice>
              <mc:Fallback>
                <p:oleObj name="think-cell Slide" r:id="rId38" imgW="360" imgH="360" progId="">
                  <p:embed/>
                  <p:pic>
                    <p:nvPicPr>
                      <p:cNvPr id="0" name="Picture 2" hidden="1"/>
                      <p:cNvPicPr>
                        <a:picLocks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0"/>
                        <a:ext cx="1460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0579" name="Freeform 3"/>
          <p:cNvSpPr>
            <a:spLocks/>
          </p:cNvSpPr>
          <p:nvPr>
            <p:custDataLst>
              <p:tags r:id="rId3"/>
            </p:custDataLst>
          </p:nvPr>
        </p:nvSpPr>
        <p:spPr bwMode="auto">
          <a:xfrm flipH="1" flipV="1">
            <a:off x="708025" y="3633788"/>
            <a:ext cx="1674813" cy="1709737"/>
          </a:xfrm>
          <a:custGeom>
            <a:avLst/>
            <a:gdLst>
              <a:gd name="T0" fmla="*/ 0 w 1142"/>
              <a:gd name="T1" fmla="*/ 2147483647 h 923"/>
              <a:gd name="T2" fmla="*/ 2147483647 w 1142"/>
              <a:gd name="T3" fmla="*/ 0 h 923"/>
              <a:gd name="T4" fmla="*/ 2147483647 w 1142"/>
              <a:gd name="T5" fmla="*/ 0 h 923"/>
              <a:gd name="T6" fmla="*/ 0 60000 65536"/>
              <a:gd name="T7" fmla="*/ 0 60000 65536"/>
              <a:gd name="T8" fmla="*/ 0 60000 65536"/>
              <a:gd name="T9" fmla="*/ 0 w 1142"/>
              <a:gd name="T10" fmla="*/ 0 h 923"/>
              <a:gd name="T11" fmla="*/ 1142 w 1142"/>
              <a:gd name="T12" fmla="*/ 923 h 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2" h="923">
                <a:moveTo>
                  <a:pt x="0" y="923"/>
                </a:moveTo>
                <a:lnTo>
                  <a:pt x="129" y="0"/>
                </a:lnTo>
                <a:lnTo>
                  <a:pt x="1142" y="0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920580" name="Freeform 4"/>
          <p:cNvSpPr>
            <a:spLocks/>
          </p:cNvSpPr>
          <p:nvPr>
            <p:custDataLst>
              <p:tags r:id="rId4"/>
            </p:custDataLst>
          </p:nvPr>
        </p:nvSpPr>
        <p:spPr bwMode="auto">
          <a:xfrm flipH="1" flipV="1">
            <a:off x="114300" y="3041650"/>
            <a:ext cx="1565275" cy="1562100"/>
          </a:xfrm>
          <a:custGeom>
            <a:avLst/>
            <a:gdLst>
              <a:gd name="T0" fmla="*/ 0 w 1142"/>
              <a:gd name="T1" fmla="*/ 2147483647 h 923"/>
              <a:gd name="T2" fmla="*/ 2147483647 w 1142"/>
              <a:gd name="T3" fmla="*/ 0 h 923"/>
              <a:gd name="T4" fmla="*/ 2147483647 w 1142"/>
              <a:gd name="T5" fmla="*/ 0 h 923"/>
              <a:gd name="T6" fmla="*/ 0 60000 65536"/>
              <a:gd name="T7" fmla="*/ 0 60000 65536"/>
              <a:gd name="T8" fmla="*/ 0 60000 65536"/>
              <a:gd name="T9" fmla="*/ 0 w 1142"/>
              <a:gd name="T10" fmla="*/ 0 h 923"/>
              <a:gd name="T11" fmla="*/ 1142 w 1142"/>
              <a:gd name="T12" fmla="*/ 923 h 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2" h="923">
                <a:moveTo>
                  <a:pt x="0" y="923"/>
                </a:moveTo>
                <a:lnTo>
                  <a:pt x="129" y="0"/>
                </a:lnTo>
                <a:lnTo>
                  <a:pt x="1142" y="0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920581" name="Freeform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2501900" y="3643313"/>
            <a:ext cx="2038350" cy="771525"/>
          </a:xfrm>
          <a:custGeom>
            <a:avLst/>
            <a:gdLst>
              <a:gd name="T0" fmla="*/ 2147483647 w 214"/>
              <a:gd name="T1" fmla="*/ 0 h 81"/>
              <a:gd name="T2" fmla="*/ 2147483647 w 214"/>
              <a:gd name="T3" fmla="*/ 2147483647 h 81"/>
              <a:gd name="T4" fmla="*/ 2147483647 w 214"/>
              <a:gd name="T5" fmla="*/ 2147483647 h 81"/>
              <a:gd name="T6" fmla="*/ 0 w 214"/>
              <a:gd name="T7" fmla="*/ 2147483647 h 81"/>
              <a:gd name="T8" fmla="*/ 2147483647 w 214"/>
              <a:gd name="T9" fmla="*/ 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"/>
              <a:gd name="T16" fmla="*/ 0 h 81"/>
              <a:gd name="T17" fmla="*/ 214 w 214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" h="81">
                <a:moveTo>
                  <a:pt x="98" y="0"/>
                </a:moveTo>
                <a:lnTo>
                  <a:pt x="214" y="41"/>
                </a:lnTo>
                <a:lnTo>
                  <a:pt x="113" y="81"/>
                </a:lnTo>
                <a:lnTo>
                  <a:pt x="0" y="29"/>
                </a:lnTo>
                <a:lnTo>
                  <a:pt x="98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605D5C"/>
              </a:gs>
            </a:gsLst>
            <a:lin ang="189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0582" name="Freeform 6"/>
          <p:cNvSpPr>
            <a:spLocks/>
          </p:cNvSpPr>
          <p:nvPr>
            <p:custDataLst>
              <p:tags r:id="rId6"/>
            </p:custDataLst>
          </p:nvPr>
        </p:nvSpPr>
        <p:spPr bwMode="auto">
          <a:xfrm rot="120000">
            <a:off x="5151438" y="4670425"/>
            <a:ext cx="3411537" cy="1460500"/>
          </a:xfrm>
          <a:custGeom>
            <a:avLst/>
            <a:gdLst>
              <a:gd name="T0" fmla="*/ 2147483647 w 2149"/>
              <a:gd name="T1" fmla="*/ 2147483647 h 920"/>
              <a:gd name="T2" fmla="*/ 2147483647 w 2149"/>
              <a:gd name="T3" fmla="*/ 2147483647 h 920"/>
              <a:gd name="T4" fmla="*/ 2147483647 w 2149"/>
              <a:gd name="T5" fmla="*/ 0 h 920"/>
              <a:gd name="T6" fmla="*/ 2147483647 w 2149"/>
              <a:gd name="T7" fmla="*/ 2147483647 h 920"/>
              <a:gd name="T8" fmla="*/ 0 w 2149"/>
              <a:gd name="T9" fmla="*/ 2147483647 h 920"/>
              <a:gd name="T10" fmla="*/ 2147483647 w 2149"/>
              <a:gd name="T11" fmla="*/ 2147483647 h 920"/>
              <a:gd name="T12" fmla="*/ 2147483647 w 2149"/>
              <a:gd name="T13" fmla="*/ 2147483647 h 920"/>
              <a:gd name="T14" fmla="*/ 2147483647 w 2149"/>
              <a:gd name="T15" fmla="*/ 2147483647 h 92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49"/>
              <a:gd name="T25" fmla="*/ 0 h 920"/>
              <a:gd name="T26" fmla="*/ 2149 w 2149"/>
              <a:gd name="T27" fmla="*/ 920 h 9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49" h="920">
                <a:moveTo>
                  <a:pt x="760" y="115"/>
                </a:moveTo>
                <a:lnTo>
                  <a:pt x="981" y="193"/>
                </a:lnTo>
                <a:lnTo>
                  <a:pt x="1242" y="0"/>
                </a:lnTo>
                <a:lnTo>
                  <a:pt x="2149" y="920"/>
                </a:lnTo>
                <a:lnTo>
                  <a:pt x="0" y="915"/>
                </a:lnTo>
                <a:lnTo>
                  <a:pt x="428" y="600"/>
                </a:lnTo>
                <a:lnTo>
                  <a:pt x="200" y="497"/>
                </a:lnTo>
                <a:lnTo>
                  <a:pt x="760" y="115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605D5C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0583" name="Freeform 7"/>
          <p:cNvSpPr>
            <a:spLocks/>
          </p:cNvSpPr>
          <p:nvPr>
            <p:custDataLst>
              <p:tags r:id="rId7"/>
            </p:custDataLst>
          </p:nvPr>
        </p:nvSpPr>
        <p:spPr bwMode="auto">
          <a:xfrm rot="120000">
            <a:off x="3676650" y="4102100"/>
            <a:ext cx="2546350" cy="1133475"/>
          </a:xfrm>
          <a:custGeom>
            <a:avLst/>
            <a:gdLst>
              <a:gd name="T0" fmla="*/ 2147483647 w 1604"/>
              <a:gd name="T1" fmla="*/ 0 h 714"/>
              <a:gd name="T2" fmla="*/ 2147483647 w 1604"/>
              <a:gd name="T3" fmla="*/ 2147483647 h 714"/>
              <a:gd name="T4" fmla="*/ 2147483647 w 1604"/>
              <a:gd name="T5" fmla="*/ 2147483647 h 714"/>
              <a:gd name="T6" fmla="*/ 0 w 1604"/>
              <a:gd name="T7" fmla="*/ 2147483647 h 714"/>
              <a:gd name="T8" fmla="*/ 2147483647 w 1604"/>
              <a:gd name="T9" fmla="*/ 0 h 7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4"/>
              <a:gd name="T16" fmla="*/ 0 h 714"/>
              <a:gd name="T17" fmla="*/ 1604 w 1604"/>
              <a:gd name="T18" fmla="*/ 714 h 7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4" h="714">
                <a:moveTo>
                  <a:pt x="604" y="0"/>
                </a:moveTo>
                <a:lnTo>
                  <a:pt x="1604" y="349"/>
                </a:lnTo>
                <a:lnTo>
                  <a:pt x="1030" y="714"/>
                </a:lnTo>
                <a:lnTo>
                  <a:pt x="0" y="246"/>
                </a:lnTo>
                <a:lnTo>
                  <a:pt x="604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605D5C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0584" name="Freeform 8"/>
          <p:cNvSpPr>
            <a:spLocks/>
          </p:cNvSpPr>
          <p:nvPr>
            <p:custDataLst>
              <p:tags r:id="rId8"/>
            </p:custDataLst>
          </p:nvPr>
        </p:nvSpPr>
        <p:spPr bwMode="auto">
          <a:xfrm rot="120000">
            <a:off x="2705100" y="3486150"/>
            <a:ext cx="2038350" cy="763588"/>
          </a:xfrm>
          <a:custGeom>
            <a:avLst/>
            <a:gdLst>
              <a:gd name="T0" fmla="*/ 2147483647 w 1284"/>
              <a:gd name="T1" fmla="*/ 0 h 481"/>
              <a:gd name="T2" fmla="*/ 2147483647 w 1284"/>
              <a:gd name="T3" fmla="*/ 2147483647 h 481"/>
              <a:gd name="T4" fmla="*/ 2147483647 w 1284"/>
              <a:gd name="T5" fmla="*/ 2147483647 h 481"/>
              <a:gd name="T6" fmla="*/ 0 w 1284"/>
              <a:gd name="T7" fmla="*/ 2147483647 h 481"/>
              <a:gd name="T8" fmla="*/ 2147483647 w 1284"/>
              <a:gd name="T9" fmla="*/ 0 h 4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4"/>
              <a:gd name="T16" fmla="*/ 0 h 481"/>
              <a:gd name="T17" fmla="*/ 1284 w 1284"/>
              <a:gd name="T18" fmla="*/ 481 h 4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4" h="481">
                <a:moveTo>
                  <a:pt x="589" y="0"/>
                </a:moveTo>
                <a:lnTo>
                  <a:pt x="1284" y="243"/>
                </a:lnTo>
                <a:lnTo>
                  <a:pt x="680" y="481"/>
                </a:lnTo>
                <a:lnTo>
                  <a:pt x="0" y="172"/>
                </a:lnTo>
                <a:lnTo>
                  <a:pt x="589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605D5C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0585" name="Freeform 9"/>
          <p:cNvSpPr>
            <a:spLocks/>
          </p:cNvSpPr>
          <p:nvPr>
            <p:custDataLst>
              <p:tags r:id="rId9"/>
            </p:custDataLst>
          </p:nvPr>
        </p:nvSpPr>
        <p:spPr bwMode="auto">
          <a:xfrm rot="120000">
            <a:off x="1673225" y="3335338"/>
            <a:ext cx="1703388" cy="554037"/>
          </a:xfrm>
          <a:custGeom>
            <a:avLst/>
            <a:gdLst>
              <a:gd name="T0" fmla="*/ 2147483647 w 1073"/>
              <a:gd name="T1" fmla="*/ 0 h 349"/>
              <a:gd name="T2" fmla="*/ 2147483647 w 1073"/>
              <a:gd name="T3" fmla="*/ 2147483647 h 349"/>
              <a:gd name="T4" fmla="*/ 2147483647 w 1073"/>
              <a:gd name="T5" fmla="*/ 2147483647 h 349"/>
              <a:gd name="T6" fmla="*/ 0 w 1073"/>
              <a:gd name="T7" fmla="*/ 2147483647 h 349"/>
              <a:gd name="T8" fmla="*/ 2147483647 w 1073"/>
              <a:gd name="T9" fmla="*/ 0 h 3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3"/>
              <a:gd name="T16" fmla="*/ 0 h 349"/>
              <a:gd name="T17" fmla="*/ 1073 w 1073"/>
              <a:gd name="T18" fmla="*/ 349 h 3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3" h="349">
                <a:moveTo>
                  <a:pt x="558" y="0"/>
                </a:moveTo>
                <a:lnTo>
                  <a:pt x="1073" y="180"/>
                </a:lnTo>
                <a:lnTo>
                  <a:pt x="489" y="349"/>
                </a:lnTo>
                <a:lnTo>
                  <a:pt x="0" y="128"/>
                </a:lnTo>
                <a:lnTo>
                  <a:pt x="558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605D5C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0586" name="Freeform 10"/>
          <p:cNvSpPr>
            <a:spLocks/>
          </p:cNvSpPr>
          <p:nvPr>
            <p:custDataLst>
              <p:tags r:id="rId10"/>
            </p:custDataLst>
          </p:nvPr>
        </p:nvSpPr>
        <p:spPr bwMode="auto">
          <a:xfrm rot="120000">
            <a:off x="981075" y="3060700"/>
            <a:ext cx="1528763" cy="441325"/>
          </a:xfrm>
          <a:custGeom>
            <a:avLst/>
            <a:gdLst>
              <a:gd name="T0" fmla="*/ 2147483647 w 963"/>
              <a:gd name="T1" fmla="*/ 0 h 278"/>
              <a:gd name="T2" fmla="*/ 2147483647 w 963"/>
              <a:gd name="T3" fmla="*/ 2147483647 h 278"/>
              <a:gd name="T4" fmla="*/ 2147483647 w 963"/>
              <a:gd name="T5" fmla="*/ 2147483647 h 278"/>
              <a:gd name="T6" fmla="*/ 0 w 963"/>
              <a:gd name="T7" fmla="*/ 2147483647 h 278"/>
              <a:gd name="T8" fmla="*/ 2147483647 w 963"/>
              <a:gd name="T9" fmla="*/ 0 h 2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3"/>
              <a:gd name="T16" fmla="*/ 0 h 278"/>
              <a:gd name="T17" fmla="*/ 963 w 963"/>
              <a:gd name="T18" fmla="*/ 278 h 2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3" h="278">
                <a:moveTo>
                  <a:pt x="520" y="0"/>
                </a:moveTo>
                <a:lnTo>
                  <a:pt x="963" y="154"/>
                </a:lnTo>
                <a:lnTo>
                  <a:pt x="404" y="278"/>
                </a:lnTo>
                <a:lnTo>
                  <a:pt x="0" y="94"/>
                </a:lnTo>
                <a:lnTo>
                  <a:pt x="520" y="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605D5C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0587" name="Freeform 11"/>
          <p:cNvSpPr>
            <a:spLocks/>
          </p:cNvSpPr>
          <p:nvPr>
            <p:custDataLst>
              <p:tags r:id="rId11"/>
            </p:custDataLst>
          </p:nvPr>
        </p:nvSpPr>
        <p:spPr bwMode="auto">
          <a:xfrm rot="120000">
            <a:off x="460375" y="2835275"/>
            <a:ext cx="1306513" cy="331788"/>
          </a:xfrm>
          <a:custGeom>
            <a:avLst/>
            <a:gdLst>
              <a:gd name="T0" fmla="*/ 0 w 823"/>
              <a:gd name="T1" fmla="*/ 2147483647 h 209"/>
              <a:gd name="T2" fmla="*/ 2147483647 w 823"/>
              <a:gd name="T3" fmla="*/ 0 h 209"/>
              <a:gd name="T4" fmla="*/ 2147483647 w 823"/>
              <a:gd name="T5" fmla="*/ 2147483647 h 209"/>
              <a:gd name="T6" fmla="*/ 2147483647 w 823"/>
              <a:gd name="T7" fmla="*/ 2147483647 h 209"/>
              <a:gd name="T8" fmla="*/ 0 w 823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3"/>
              <a:gd name="T16" fmla="*/ 0 h 209"/>
              <a:gd name="T17" fmla="*/ 823 w 823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3" h="209">
                <a:moveTo>
                  <a:pt x="0" y="71"/>
                </a:moveTo>
                <a:lnTo>
                  <a:pt x="483" y="0"/>
                </a:lnTo>
                <a:lnTo>
                  <a:pt x="823" y="117"/>
                </a:lnTo>
                <a:lnTo>
                  <a:pt x="305" y="209"/>
                </a:lnTo>
                <a:lnTo>
                  <a:pt x="0" y="7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605D5C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0588" name="Freeform 12"/>
          <p:cNvSpPr>
            <a:spLocks/>
          </p:cNvSpPr>
          <p:nvPr>
            <p:custDataLst>
              <p:tags r:id="rId12"/>
            </p:custDataLst>
          </p:nvPr>
        </p:nvSpPr>
        <p:spPr bwMode="auto">
          <a:xfrm>
            <a:off x="476250" y="2589213"/>
            <a:ext cx="1304925" cy="333375"/>
          </a:xfrm>
          <a:custGeom>
            <a:avLst/>
            <a:gdLst>
              <a:gd name="T0" fmla="*/ 0 w 137"/>
              <a:gd name="T1" fmla="*/ 2147483647 h 35"/>
              <a:gd name="T2" fmla="*/ 2147483647 w 137"/>
              <a:gd name="T3" fmla="*/ 0 h 35"/>
              <a:gd name="T4" fmla="*/ 2147483647 w 137"/>
              <a:gd name="T5" fmla="*/ 2147483647 h 35"/>
              <a:gd name="T6" fmla="*/ 2147483647 w 137"/>
              <a:gd name="T7" fmla="*/ 2147483647 h 35"/>
              <a:gd name="T8" fmla="*/ 0 w 137"/>
              <a:gd name="T9" fmla="*/ 2147483647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"/>
              <a:gd name="T16" fmla="*/ 0 h 35"/>
              <a:gd name="T17" fmla="*/ 137 w 137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" h="35">
                <a:moveTo>
                  <a:pt x="0" y="12"/>
                </a:moveTo>
                <a:lnTo>
                  <a:pt x="81" y="0"/>
                </a:lnTo>
                <a:lnTo>
                  <a:pt x="137" y="20"/>
                </a:lnTo>
                <a:lnTo>
                  <a:pt x="51" y="35"/>
                </a:lnTo>
                <a:lnTo>
                  <a:pt x="0" y="12"/>
                </a:lnTo>
                <a:close/>
              </a:path>
            </a:pathLst>
          </a:custGeom>
          <a:solidFill>
            <a:srgbClr val="C3D7EB"/>
          </a:solidFill>
          <a:ln w="9525">
            <a:round/>
            <a:headEnd/>
            <a:tailEnd/>
          </a:ln>
          <a:scene3d>
            <a:camera prst="legacyObliqueBottom"/>
            <a:lightRig rig="legacyFlat3" dir="t"/>
          </a:scene3d>
          <a:sp3d extrusionH="277800" prstMaterial="legacyMatte">
            <a:bevelT w="13500" h="13500" prst="angle"/>
            <a:bevelB w="13500" h="13500" prst="angle"/>
            <a:extrusionClr>
              <a:srgbClr val="C3D7EB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920589" name="Freeform 13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1009650" y="2789238"/>
            <a:ext cx="1524000" cy="447675"/>
          </a:xfrm>
          <a:custGeom>
            <a:avLst/>
            <a:gdLst>
              <a:gd name="T0" fmla="*/ 2147483647 w 160"/>
              <a:gd name="T1" fmla="*/ 0 h 47"/>
              <a:gd name="T2" fmla="*/ 2147483647 w 160"/>
              <a:gd name="T3" fmla="*/ 2147483647 h 47"/>
              <a:gd name="T4" fmla="*/ 2147483647 w 160"/>
              <a:gd name="T5" fmla="*/ 2147483647 h 47"/>
              <a:gd name="T6" fmla="*/ 0 w 160"/>
              <a:gd name="T7" fmla="*/ 2147483647 h 47"/>
              <a:gd name="T8" fmla="*/ 2147483647 w 160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47"/>
              <a:gd name="T17" fmla="*/ 160 w 160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47">
                <a:moveTo>
                  <a:pt x="86" y="0"/>
                </a:moveTo>
                <a:lnTo>
                  <a:pt x="160" y="26"/>
                </a:lnTo>
                <a:lnTo>
                  <a:pt x="67" y="47"/>
                </a:lnTo>
                <a:lnTo>
                  <a:pt x="0" y="16"/>
                </a:lnTo>
                <a:lnTo>
                  <a:pt x="86" y="0"/>
                </a:lnTo>
                <a:close/>
              </a:path>
            </a:pathLst>
          </a:custGeom>
          <a:solidFill>
            <a:srgbClr val="C3D7EB"/>
          </a:solidFill>
          <a:ln w="9525">
            <a:round/>
            <a:headEnd/>
            <a:tailEnd/>
          </a:ln>
          <a:scene3d>
            <a:camera prst="legacyObliqueBottom"/>
            <a:lightRig rig="legacyFlat3" dir="t"/>
          </a:scene3d>
          <a:sp3d extrusionH="277800" prstMaterial="legacyMatte">
            <a:bevelT w="13500" h="13500" prst="angle"/>
            <a:bevelB w="13500" h="13500" prst="angle"/>
            <a:extrusionClr>
              <a:srgbClr val="C3D7EB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920590" name="Freeform 14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1704975" y="3065463"/>
            <a:ext cx="1704975" cy="552450"/>
          </a:xfrm>
          <a:custGeom>
            <a:avLst/>
            <a:gdLst>
              <a:gd name="T0" fmla="*/ 2147483647 w 179"/>
              <a:gd name="T1" fmla="*/ 0 h 58"/>
              <a:gd name="T2" fmla="*/ 2147483647 w 179"/>
              <a:gd name="T3" fmla="*/ 2147483647 h 58"/>
              <a:gd name="T4" fmla="*/ 2147483647 w 179"/>
              <a:gd name="T5" fmla="*/ 2147483647 h 58"/>
              <a:gd name="T6" fmla="*/ 0 w 179"/>
              <a:gd name="T7" fmla="*/ 2147483647 h 58"/>
              <a:gd name="T8" fmla="*/ 2147483647 w 179"/>
              <a:gd name="T9" fmla="*/ 0 h 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58"/>
              <a:gd name="T17" fmla="*/ 179 w 179"/>
              <a:gd name="T18" fmla="*/ 58 h 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58">
                <a:moveTo>
                  <a:pt x="93" y="0"/>
                </a:moveTo>
                <a:lnTo>
                  <a:pt x="179" y="29"/>
                </a:lnTo>
                <a:lnTo>
                  <a:pt x="82" y="58"/>
                </a:lnTo>
                <a:lnTo>
                  <a:pt x="0" y="21"/>
                </a:lnTo>
                <a:lnTo>
                  <a:pt x="93" y="0"/>
                </a:lnTo>
                <a:close/>
              </a:path>
            </a:pathLst>
          </a:custGeom>
          <a:solidFill>
            <a:srgbClr val="C3D7EB"/>
          </a:solidFill>
          <a:ln w="9525">
            <a:round/>
            <a:headEnd/>
            <a:tailEnd/>
          </a:ln>
          <a:scene3d>
            <a:camera prst="legacyObliqueBottom"/>
            <a:lightRig rig="legacyFlat3" dir="t"/>
          </a:scene3d>
          <a:sp3d extrusionH="277800" prstMaterial="legacyMatte">
            <a:bevelT w="13500" h="13500" prst="angle"/>
            <a:bevelB w="13500" h="13500" prst="angle"/>
            <a:extrusionClr>
              <a:srgbClr val="C3D7EB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920591" name="Freeform 15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2562225" y="3379788"/>
            <a:ext cx="2038350" cy="771525"/>
          </a:xfrm>
          <a:custGeom>
            <a:avLst/>
            <a:gdLst>
              <a:gd name="T0" fmla="*/ 2147483647 w 214"/>
              <a:gd name="T1" fmla="*/ 0 h 81"/>
              <a:gd name="T2" fmla="*/ 2147483647 w 214"/>
              <a:gd name="T3" fmla="*/ 2147483647 h 81"/>
              <a:gd name="T4" fmla="*/ 2147483647 w 214"/>
              <a:gd name="T5" fmla="*/ 2147483647 h 81"/>
              <a:gd name="T6" fmla="*/ 0 w 214"/>
              <a:gd name="T7" fmla="*/ 2147483647 h 81"/>
              <a:gd name="T8" fmla="*/ 2147483647 w 214"/>
              <a:gd name="T9" fmla="*/ 0 h 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"/>
              <a:gd name="T16" fmla="*/ 0 h 81"/>
              <a:gd name="T17" fmla="*/ 214 w 214"/>
              <a:gd name="T18" fmla="*/ 81 h 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" h="81">
                <a:moveTo>
                  <a:pt x="98" y="0"/>
                </a:moveTo>
                <a:lnTo>
                  <a:pt x="214" y="41"/>
                </a:lnTo>
                <a:lnTo>
                  <a:pt x="113" y="81"/>
                </a:lnTo>
                <a:lnTo>
                  <a:pt x="0" y="29"/>
                </a:lnTo>
                <a:lnTo>
                  <a:pt x="98" y="0"/>
                </a:lnTo>
                <a:close/>
              </a:path>
            </a:pathLst>
          </a:custGeom>
          <a:solidFill>
            <a:srgbClr val="C8F0BE"/>
          </a:solidFill>
          <a:ln w="9525">
            <a:round/>
            <a:headEnd/>
            <a:tailEnd/>
          </a:ln>
          <a:scene3d>
            <a:camera prst="legacyObliqueBottom"/>
            <a:lightRig rig="legacyFlat3" dir="t"/>
          </a:scene3d>
          <a:sp3d extrusionH="303200" prstMaterial="legacyMatte">
            <a:bevelT w="13500" h="13500" prst="angle"/>
            <a:bevelB w="13500" h="13500" prst="angle"/>
            <a:extrusionClr>
              <a:srgbClr val="C8F0BE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920592" name="Freeform 16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3752850" y="3808413"/>
            <a:ext cx="2543175" cy="1133475"/>
          </a:xfrm>
          <a:custGeom>
            <a:avLst/>
            <a:gdLst>
              <a:gd name="T0" fmla="*/ 2147483647 w 267"/>
              <a:gd name="T1" fmla="*/ 0 h 119"/>
              <a:gd name="T2" fmla="*/ 2147483647 w 267"/>
              <a:gd name="T3" fmla="*/ 2147483647 h 119"/>
              <a:gd name="T4" fmla="*/ 2147483647 w 267"/>
              <a:gd name="T5" fmla="*/ 2147483647 h 119"/>
              <a:gd name="T6" fmla="*/ 0 w 267"/>
              <a:gd name="T7" fmla="*/ 2147483647 h 119"/>
              <a:gd name="T8" fmla="*/ 2147483647 w 267"/>
              <a:gd name="T9" fmla="*/ 0 h 1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9"/>
              <a:gd name="T17" fmla="*/ 267 w 267"/>
              <a:gd name="T18" fmla="*/ 119 h 1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9">
                <a:moveTo>
                  <a:pt x="101" y="0"/>
                </a:moveTo>
                <a:lnTo>
                  <a:pt x="267" y="58"/>
                </a:lnTo>
                <a:lnTo>
                  <a:pt x="171" y="119"/>
                </a:lnTo>
                <a:lnTo>
                  <a:pt x="0" y="41"/>
                </a:lnTo>
                <a:lnTo>
                  <a:pt x="101" y="0"/>
                </a:lnTo>
                <a:close/>
              </a:path>
            </a:pathLst>
          </a:custGeom>
          <a:solidFill>
            <a:srgbClr val="C8F0BE"/>
          </a:solidFill>
          <a:ln w="9525">
            <a:round/>
            <a:headEnd/>
            <a:tailEnd/>
          </a:ln>
          <a:scene3d>
            <a:camera prst="legacyObliqueBottom"/>
            <a:lightRig rig="legacyFlat3" dir="t"/>
          </a:scene3d>
          <a:sp3d extrusionH="303200" prstMaterial="legacyMatte">
            <a:bevelT w="13500" h="13500" prst="angle"/>
            <a:bevelB w="13500" h="13500" prst="angle"/>
            <a:extrusionClr>
              <a:srgbClr val="C8F0BE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920593" name="Freeform 17"/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5248275" y="4227513"/>
            <a:ext cx="3448050" cy="1495425"/>
          </a:xfrm>
          <a:custGeom>
            <a:avLst/>
            <a:gdLst>
              <a:gd name="T0" fmla="*/ 2147483647 w 362"/>
              <a:gd name="T1" fmla="*/ 2147483647 h 157"/>
              <a:gd name="T2" fmla="*/ 2147483647 w 362"/>
              <a:gd name="T3" fmla="*/ 2147483647 h 157"/>
              <a:gd name="T4" fmla="*/ 2147483647 w 362"/>
              <a:gd name="T5" fmla="*/ 0 h 157"/>
              <a:gd name="T6" fmla="*/ 2147483647 w 362"/>
              <a:gd name="T7" fmla="*/ 2147483647 h 157"/>
              <a:gd name="T8" fmla="*/ 0 w 362"/>
              <a:gd name="T9" fmla="*/ 2147483647 h 157"/>
              <a:gd name="T10" fmla="*/ 2147483647 w 362"/>
              <a:gd name="T11" fmla="*/ 2147483647 h 157"/>
              <a:gd name="T12" fmla="*/ 2147483647 w 362"/>
              <a:gd name="T13" fmla="*/ 2147483647 h 157"/>
              <a:gd name="T14" fmla="*/ 2147483647 w 362"/>
              <a:gd name="T15" fmla="*/ 2147483647 h 15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62"/>
              <a:gd name="T25" fmla="*/ 0 h 157"/>
              <a:gd name="T26" fmla="*/ 362 w 362"/>
              <a:gd name="T27" fmla="*/ 157 h 15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62" h="157">
                <a:moveTo>
                  <a:pt x="126" y="19"/>
                </a:moveTo>
                <a:lnTo>
                  <a:pt x="163" y="32"/>
                </a:lnTo>
                <a:lnTo>
                  <a:pt x="207" y="0"/>
                </a:lnTo>
                <a:lnTo>
                  <a:pt x="362" y="157"/>
                </a:lnTo>
                <a:lnTo>
                  <a:pt x="0" y="152"/>
                </a:lnTo>
                <a:lnTo>
                  <a:pt x="71" y="100"/>
                </a:lnTo>
                <a:lnTo>
                  <a:pt x="33" y="82"/>
                </a:lnTo>
                <a:lnTo>
                  <a:pt x="126" y="19"/>
                </a:lnTo>
                <a:close/>
              </a:path>
            </a:pathLst>
          </a:custGeom>
          <a:solidFill>
            <a:srgbClr val="91AAAA"/>
          </a:solidFill>
          <a:ln w="9525">
            <a:round/>
            <a:headEnd/>
            <a:tailEnd/>
          </a:ln>
          <a:scene3d>
            <a:camera prst="legacyObliqueBottom"/>
            <a:lightRig rig="legacyFlat3" dir="t"/>
          </a:scene3d>
          <a:sp3d extrusionH="303200" prstMaterial="legacyMatte">
            <a:bevelT w="13500" h="13500" prst="angle"/>
            <a:bevelB w="13500" h="13500" prst="angle"/>
            <a:extrusionClr>
              <a:srgbClr val="91AAAA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pic>
        <p:nvPicPr>
          <p:cNvPr id="920594" name="Picture 1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/>
          <a:srcRect/>
          <a:stretch>
            <a:fillRect/>
          </a:stretch>
        </p:blipFill>
        <p:spPr bwMode="auto">
          <a:xfrm>
            <a:off x="2943225" y="249396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0595" name="Text Box 1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641350" y="2582863"/>
            <a:ext cx="1149350" cy="377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/>
          <a:p>
            <a:pPr defTabSz="801688"/>
            <a:r>
              <a:rPr lang="en-US" sz="1000" b="1">
                <a:solidFill>
                  <a:srgbClr val="FFFFFF"/>
                </a:solidFill>
              </a:rPr>
              <a:t>Value Chains </a:t>
            </a:r>
          </a:p>
          <a:p>
            <a:pPr defTabSz="801688"/>
            <a:r>
              <a:rPr lang="en-US" sz="1000" b="1">
                <a:solidFill>
                  <a:srgbClr val="FFFFFF"/>
                </a:solidFill>
              </a:rPr>
              <a:t>/Processes</a:t>
            </a:r>
            <a:r>
              <a:rPr lang="en-US" sz="1000"/>
              <a:t> </a:t>
            </a:r>
          </a:p>
        </p:txBody>
      </p:sp>
      <p:sp>
        <p:nvSpPr>
          <p:cNvPr id="920596" name="Text Box 2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4191000" y="4006850"/>
            <a:ext cx="1673225" cy="595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177800" indent="-177800" algn="ctr" defTabSz="801688">
              <a:lnSpc>
                <a:spcPct val="85000"/>
              </a:lnSpc>
              <a:spcBef>
                <a:spcPct val="20000"/>
              </a:spcBef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Business   </a:t>
            </a:r>
          </a:p>
          <a:p>
            <a:pPr marL="177800" indent="-177800" algn="ctr" defTabSz="801688">
              <a:lnSpc>
                <a:spcPct val="85000"/>
              </a:lnSpc>
              <a:spcBef>
                <a:spcPct val="20000"/>
              </a:spcBef>
            </a:pPr>
            <a:r>
              <a:rPr lang="en-US" b="1">
                <a:solidFill>
                  <a:srgbClr val="FFFFFF"/>
                </a:solidFill>
                <a:cs typeface="Arial" charset="0"/>
              </a:rPr>
              <a:t>       Innovation</a:t>
            </a:r>
          </a:p>
        </p:txBody>
      </p:sp>
      <p:sp>
        <p:nvSpPr>
          <p:cNvPr id="920597" name="Text Box 2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5311775" y="5095875"/>
            <a:ext cx="3254375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177800" indent="-177800" algn="ctr" defTabSz="801688">
              <a:lnSpc>
                <a:spcPct val="85000"/>
              </a:lnSpc>
              <a:spcBef>
                <a:spcPct val="20000"/>
              </a:spcBef>
            </a:pPr>
            <a:r>
              <a:rPr lang="en-US" sz="2000" b="1">
                <a:solidFill>
                  <a:srgbClr val="FFFFFF"/>
                </a:solidFill>
                <a:cs typeface="Arial" charset="0"/>
              </a:rPr>
              <a:t>Development of new</a:t>
            </a:r>
            <a:br>
              <a:rPr lang="en-US" sz="2000" b="1">
                <a:solidFill>
                  <a:srgbClr val="FFFFFF"/>
                </a:solidFill>
                <a:cs typeface="Arial" charset="0"/>
              </a:rPr>
            </a:br>
            <a:r>
              <a:rPr lang="en-US" sz="2000" b="1">
                <a:solidFill>
                  <a:srgbClr val="FFFFFF"/>
                </a:solidFill>
                <a:cs typeface="Arial" charset="0"/>
              </a:rPr>
              <a:t>  Business Opportunities</a:t>
            </a:r>
          </a:p>
        </p:txBody>
      </p:sp>
      <p:sp>
        <p:nvSpPr>
          <p:cNvPr id="920598" name="Text Box 2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1506538" y="2873375"/>
            <a:ext cx="401637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177800" indent="-177800" algn="ctr" defTabSz="801688">
              <a:lnSpc>
                <a:spcPct val="85000"/>
              </a:lnSpc>
              <a:spcBef>
                <a:spcPct val="20000"/>
              </a:spcBef>
            </a:pPr>
            <a:r>
              <a:rPr lang="en-US" sz="1200" b="1">
                <a:solidFill>
                  <a:srgbClr val="FFFFFF"/>
                </a:solidFill>
                <a:cs typeface="Arial" charset="0"/>
              </a:rPr>
              <a:t>Data</a:t>
            </a:r>
          </a:p>
        </p:txBody>
      </p:sp>
      <p:sp>
        <p:nvSpPr>
          <p:cNvPr id="920599" name="Text Box 2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2892425" y="3459163"/>
            <a:ext cx="1390650" cy="477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177800" indent="-177800" algn="ctr" defTabSz="801688">
              <a:lnSpc>
                <a:spcPct val="85000"/>
              </a:lnSpc>
              <a:spcBef>
                <a:spcPct val="20000"/>
              </a:spcBef>
            </a:pPr>
            <a:r>
              <a:rPr lang="en-US" sz="1400" b="1">
                <a:solidFill>
                  <a:srgbClr val="FFFFFF"/>
                </a:solidFill>
                <a:cs typeface="Arial" charset="0"/>
              </a:rPr>
              <a:t>Business  </a:t>
            </a:r>
          </a:p>
          <a:p>
            <a:pPr marL="177800" indent="-177800" algn="ctr" defTabSz="801688">
              <a:lnSpc>
                <a:spcPct val="85000"/>
              </a:lnSpc>
              <a:spcBef>
                <a:spcPct val="20000"/>
              </a:spcBef>
            </a:pPr>
            <a:r>
              <a:rPr lang="en-US" sz="1400" b="1">
                <a:solidFill>
                  <a:srgbClr val="FFFFFF"/>
                </a:solidFill>
                <a:cs typeface="Arial" charset="0"/>
              </a:rPr>
              <a:t>      Intelligence </a:t>
            </a:r>
          </a:p>
        </p:txBody>
      </p:sp>
      <p:sp>
        <p:nvSpPr>
          <p:cNvPr id="920600" name="Text Box 2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2143125" y="3105150"/>
            <a:ext cx="749300" cy="420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>
            <a:spAutoFit/>
          </a:bodyPr>
          <a:lstStyle/>
          <a:p>
            <a:pPr marL="177800" indent="-177800" algn="ctr" defTabSz="801688">
              <a:lnSpc>
                <a:spcPct val="85000"/>
              </a:lnSpc>
              <a:spcBef>
                <a:spcPct val="20000"/>
              </a:spcBef>
            </a:pPr>
            <a:r>
              <a:rPr lang="en-US" sz="1200" b="1">
                <a:solidFill>
                  <a:srgbClr val="FFFFFF"/>
                </a:solidFill>
                <a:cs typeface="Arial" charset="0"/>
              </a:rPr>
              <a:t>Data</a:t>
            </a:r>
          </a:p>
          <a:p>
            <a:pPr marL="177800" indent="-177800" algn="ctr" defTabSz="801688">
              <a:lnSpc>
                <a:spcPct val="85000"/>
              </a:lnSpc>
              <a:spcBef>
                <a:spcPct val="20000"/>
              </a:spcBef>
            </a:pPr>
            <a:r>
              <a:rPr lang="en-US" sz="1200" b="1">
                <a:solidFill>
                  <a:srgbClr val="FFFFFF"/>
                </a:solidFill>
                <a:cs typeface="Arial" charset="0"/>
              </a:rPr>
              <a:t>Analytics</a:t>
            </a:r>
          </a:p>
        </p:txBody>
      </p:sp>
      <p:sp>
        <p:nvSpPr>
          <p:cNvPr id="920601" name="Text Box 2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15950" y="4721225"/>
            <a:ext cx="1727200" cy="620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 tIns="36000" rIns="36000" bIns="36000">
            <a:spAutoFit/>
          </a:bodyPr>
          <a:lstStyle/>
          <a:p>
            <a:pPr algn="ctr"/>
            <a:r>
              <a:rPr lang="en-US" sz="1200"/>
              <a:t>ICT </a:t>
            </a:r>
          </a:p>
          <a:p>
            <a:pPr>
              <a:buFontTx/>
              <a:buChar char="•"/>
            </a:pPr>
            <a:r>
              <a:rPr lang="en-US" sz="1200"/>
              <a:t> Data Mining</a:t>
            </a:r>
          </a:p>
          <a:p>
            <a:pPr>
              <a:buFontTx/>
              <a:buChar char="•"/>
            </a:pPr>
            <a:r>
              <a:rPr lang="en-US" sz="1200"/>
              <a:t> Internet of Things</a:t>
            </a:r>
          </a:p>
        </p:txBody>
      </p:sp>
      <p:sp>
        <p:nvSpPr>
          <p:cNvPr id="920602" name="Text Box 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183063" y="2386013"/>
            <a:ext cx="1927225" cy="620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 tIns="36000" rIns="36000" bIns="36000">
            <a:spAutoFit/>
          </a:bodyPr>
          <a:lstStyle/>
          <a:p>
            <a:r>
              <a:rPr lang="en-US" sz="1200"/>
              <a:t>Interpretation of the data and derivation of business opportunities </a:t>
            </a:r>
          </a:p>
        </p:txBody>
      </p:sp>
      <p:sp>
        <p:nvSpPr>
          <p:cNvPr id="920603" name="Text Box 2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881313" y="4892675"/>
            <a:ext cx="1784350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 tIns="36000" rIns="36000" bIns="36000">
            <a:spAutoFit/>
          </a:bodyPr>
          <a:lstStyle/>
          <a:p>
            <a:pPr algn="ctr"/>
            <a:r>
              <a:rPr lang="en-US" sz="1200"/>
              <a:t>Development of suitable business models</a:t>
            </a:r>
          </a:p>
        </p:txBody>
      </p:sp>
      <p:sp>
        <p:nvSpPr>
          <p:cNvPr id="920604" name="Text Box 2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19850" y="2181225"/>
            <a:ext cx="2724150" cy="174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 tIns="36000" rIns="36000" bIns="36000">
            <a:spAutoFit/>
          </a:bodyPr>
          <a:lstStyle/>
          <a:p>
            <a:pPr>
              <a:buFontTx/>
              <a:buChar char="•"/>
            </a:pPr>
            <a:r>
              <a:rPr lang="en-US" sz="1000"/>
              <a:t> Preventive Maintenance (Cost reduction)</a:t>
            </a:r>
          </a:p>
          <a:p>
            <a:pPr>
              <a:buFontTx/>
              <a:buChar char="•"/>
            </a:pPr>
            <a:r>
              <a:rPr lang="en-US" sz="1000"/>
              <a:t> Design of Tariff models </a:t>
            </a:r>
            <a:br>
              <a:rPr lang="en-US" sz="1000"/>
            </a:br>
            <a:r>
              <a:rPr lang="en-US" sz="1000"/>
              <a:t>  (Generation of Revenue)</a:t>
            </a:r>
          </a:p>
          <a:p>
            <a:pPr>
              <a:buFontTx/>
              <a:buChar char="•"/>
            </a:pPr>
            <a:r>
              <a:rPr lang="en-US" sz="1000"/>
              <a:t> Support for the extension of the infrastructure </a:t>
            </a:r>
          </a:p>
          <a:p>
            <a:pPr>
              <a:buFontTx/>
              <a:buChar char="•"/>
            </a:pPr>
            <a:r>
              <a:rPr lang="en-US" sz="1000"/>
              <a:t> Segmentation of the customer base</a:t>
            </a:r>
            <a:br>
              <a:rPr lang="en-US" sz="1000"/>
            </a:br>
            <a:r>
              <a:rPr lang="en-US" sz="1000"/>
              <a:t>  (focused offerings)</a:t>
            </a:r>
          </a:p>
          <a:p>
            <a:pPr>
              <a:buFontTx/>
              <a:buChar char="•"/>
            </a:pPr>
            <a:r>
              <a:rPr lang="en-US" sz="1000"/>
              <a:t> Optimization of the configuration of the</a:t>
            </a:r>
            <a:br>
              <a:rPr lang="en-US" sz="1000"/>
            </a:br>
            <a:r>
              <a:rPr lang="en-US" sz="1000"/>
              <a:t>   infrastructure</a:t>
            </a:r>
          </a:p>
          <a:p>
            <a:pPr>
              <a:buFontTx/>
              <a:buChar char="•"/>
            </a:pPr>
            <a:r>
              <a:rPr lang="en-US" sz="1000"/>
              <a:t> Optimization of urban services by improved</a:t>
            </a:r>
            <a:br>
              <a:rPr lang="en-US" sz="1000"/>
            </a:br>
            <a:r>
              <a:rPr lang="en-US" sz="1000"/>
              <a:t>  coordination between domains </a:t>
            </a:r>
          </a:p>
          <a:p>
            <a:pPr>
              <a:buFontTx/>
              <a:buChar char="•"/>
            </a:pPr>
            <a:r>
              <a:rPr lang="en-US" sz="1000"/>
              <a:t> Benchmarking of energy concepts in the field</a:t>
            </a:r>
          </a:p>
        </p:txBody>
      </p:sp>
      <p:sp>
        <p:nvSpPr>
          <p:cNvPr id="920605" name="Text Box 2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95288" y="1570038"/>
            <a:ext cx="3240087" cy="431800"/>
          </a:xfrm>
          <a:prstGeom prst="rect">
            <a:avLst/>
          </a:prstGeom>
          <a:solidFill>
            <a:srgbClr val="C3D7EB"/>
          </a:solidFill>
          <a:ln w="9525">
            <a:miter lim="800000"/>
            <a:headEnd/>
            <a:tailEnd/>
          </a:ln>
          <a:scene3d>
            <a:camera prst="legacyObliqueBottom"/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C3D7EB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85000"/>
              </a:lnSpc>
            </a:pPr>
            <a:r>
              <a:rPr lang="en-US" sz="1400" b="1">
                <a:solidFill>
                  <a:schemeClr val="bg1"/>
                </a:solidFill>
              </a:rPr>
              <a:t>Technology</a:t>
            </a:r>
          </a:p>
        </p:txBody>
      </p:sp>
      <p:sp>
        <p:nvSpPr>
          <p:cNvPr id="920606" name="Text Box 30"/>
          <p:cNvSpPr txBox="1">
            <a:spLocks noChangeArrowheads="1"/>
          </p:cNvSpPr>
          <p:nvPr/>
        </p:nvSpPr>
        <p:spPr bwMode="auto">
          <a:xfrm>
            <a:off x="3730625" y="1570038"/>
            <a:ext cx="2659063" cy="430212"/>
          </a:xfrm>
          <a:prstGeom prst="rect">
            <a:avLst/>
          </a:prstGeom>
          <a:solidFill>
            <a:srgbClr val="C8F0BE"/>
          </a:solidFill>
          <a:ln w="9525">
            <a:miter lim="800000"/>
            <a:headEnd/>
            <a:tailEnd/>
          </a:ln>
          <a:scene3d>
            <a:camera prst="legacyObliqueBottom"/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C8F0BE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85000"/>
              </a:lnSpc>
            </a:pPr>
            <a:r>
              <a:rPr lang="en-US" sz="1400" b="1">
                <a:solidFill>
                  <a:schemeClr val="bg1"/>
                </a:solidFill>
              </a:rPr>
              <a:t>Business</a:t>
            </a:r>
          </a:p>
        </p:txBody>
      </p:sp>
      <p:sp>
        <p:nvSpPr>
          <p:cNvPr id="920607" name="Freeform 31"/>
          <p:cNvSpPr>
            <a:spLocks/>
          </p:cNvSpPr>
          <p:nvPr>
            <p:custDataLst>
              <p:tags r:id="rId30"/>
            </p:custDataLst>
          </p:nvPr>
        </p:nvSpPr>
        <p:spPr bwMode="auto">
          <a:xfrm>
            <a:off x="3995738" y="3125788"/>
            <a:ext cx="1674812" cy="303212"/>
          </a:xfrm>
          <a:custGeom>
            <a:avLst/>
            <a:gdLst>
              <a:gd name="T0" fmla="*/ 0 w 1142"/>
              <a:gd name="T1" fmla="*/ 2147483647 h 923"/>
              <a:gd name="T2" fmla="*/ 2147483647 w 1142"/>
              <a:gd name="T3" fmla="*/ 0 h 923"/>
              <a:gd name="T4" fmla="*/ 2147483647 w 1142"/>
              <a:gd name="T5" fmla="*/ 0 h 923"/>
              <a:gd name="T6" fmla="*/ 0 60000 65536"/>
              <a:gd name="T7" fmla="*/ 0 60000 65536"/>
              <a:gd name="T8" fmla="*/ 0 60000 65536"/>
              <a:gd name="T9" fmla="*/ 0 w 1142"/>
              <a:gd name="T10" fmla="*/ 0 h 923"/>
              <a:gd name="T11" fmla="*/ 1142 w 1142"/>
              <a:gd name="T12" fmla="*/ 923 h 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2" h="923">
                <a:moveTo>
                  <a:pt x="0" y="923"/>
                </a:moveTo>
                <a:lnTo>
                  <a:pt x="129" y="0"/>
                </a:lnTo>
                <a:lnTo>
                  <a:pt x="1142" y="0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920608" name="Freeform 32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10800000">
            <a:off x="3068638" y="4575175"/>
            <a:ext cx="1673225" cy="925513"/>
          </a:xfrm>
          <a:custGeom>
            <a:avLst/>
            <a:gdLst>
              <a:gd name="T0" fmla="*/ 0 w 1142"/>
              <a:gd name="T1" fmla="*/ 2147483647 h 923"/>
              <a:gd name="T2" fmla="*/ 2147483647 w 1142"/>
              <a:gd name="T3" fmla="*/ 0 h 923"/>
              <a:gd name="T4" fmla="*/ 2147483647 w 1142"/>
              <a:gd name="T5" fmla="*/ 0 h 923"/>
              <a:gd name="T6" fmla="*/ 0 60000 65536"/>
              <a:gd name="T7" fmla="*/ 0 60000 65536"/>
              <a:gd name="T8" fmla="*/ 0 60000 65536"/>
              <a:gd name="T9" fmla="*/ 0 w 1142"/>
              <a:gd name="T10" fmla="*/ 0 h 923"/>
              <a:gd name="T11" fmla="*/ 1142 w 1142"/>
              <a:gd name="T12" fmla="*/ 923 h 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2" h="923">
                <a:moveTo>
                  <a:pt x="0" y="923"/>
                </a:moveTo>
                <a:lnTo>
                  <a:pt x="129" y="0"/>
                </a:lnTo>
                <a:lnTo>
                  <a:pt x="1142" y="0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920609" name="Freeform 33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6716713" y="4156075"/>
            <a:ext cx="1674812" cy="536575"/>
          </a:xfrm>
          <a:custGeom>
            <a:avLst/>
            <a:gdLst>
              <a:gd name="T0" fmla="*/ 0 w 1142"/>
              <a:gd name="T1" fmla="*/ 2147483647 h 923"/>
              <a:gd name="T2" fmla="*/ 2147483647 w 1142"/>
              <a:gd name="T3" fmla="*/ 0 h 923"/>
              <a:gd name="T4" fmla="*/ 2147483647 w 1142"/>
              <a:gd name="T5" fmla="*/ 0 h 923"/>
              <a:gd name="T6" fmla="*/ 0 60000 65536"/>
              <a:gd name="T7" fmla="*/ 0 60000 65536"/>
              <a:gd name="T8" fmla="*/ 0 60000 65536"/>
              <a:gd name="T9" fmla="*/ 0 w 1142"/>
              <a:gd name="T10" fmla="*/ 0 h 923"/>
              <a:gd name="T11" fmla="*/ 1142 w 1142"/>
              <a:gd name="T12" fmla="*/ 923 h 9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42" h="923">
                <a:moveTo>
                  <a:pt x="0" y="923"/>
                </a:moveTo>
                <a:lnTo>
                  <a:pt x="129" y="0"/>
                </a:lnTo>
                <a:lnTo>
                  <a:pt x="1142" y="0"/>
                </a:lnTo>
              </a:path>
            </a:pathLst>
          </a:custGeom>
          <a:noFill/>
          <a:ln w="9525" cap="flat" cmpd="sng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wrap="none" lIns="36000" tIns="36000" rIns="36000" bIns="36000" anchor="ctr"/>
          <a:lstStyle/>
          <a:p>
            <a:endParaRPr lang="en-US"/>
          </a:p>
        </p:txBody>
      </p:sp>
      <p:sp>
        <p:nvSpPr>
          <p:cNvPr id="920610" name="RectanNcCfwp1CAg0C6Bt9Z6WU4Ng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150938" y="6586538"/>
            <a:ext cx="1733550" cy="122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defTabSz="762000" eaLnBrk="0" hangingPunct="0">
              <a:spcBef>
                <a:spcPct val="30000"/>
              </a:spcBef>
              <a:buFont typeface="Wingdings" pitchFamily="2" charset="2"/>
              <a:buNone/>
              <a:tabLst>
                <a:tab pos="180975" algn="l"/>
                <a:tab pos="3810000" algn="l"/>
                <a:tab pos="3911600" algn="l"/>
                <a:tab pos="4953000" algn="l"/>
              </a:tabLst>
            </a:pPr>
            <a:r>
              <a:rPr lang="en-US" sz="800"/>
              <a:t>Source: Leverage Service @ Siemens</a:t>
            </a:r>
          </a:p>
        </p:txBody>
      </p:sp>
      <p:sp>
        <p:nvSpPr>
          <p:cNvPr id="920611" name="Text Box 3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86525" y="1570038"/>
            <a:ext cx="2406650" cy="430212"/>
          </a:xfrm>
          <a:prstGeom prst="rect">
            <a:avLst/>
          </a:prstGeom>
          <a:solidFill>
            <a:srgbClr val="91AAAA"/>
          </a:solidFill>
          <a:ln w="9525">
            <a:miter lim="800000"/>
            <a:headEnd/>
            <a:tailEnd/>
          </a:ln>
          <a:scene3d>
            <a:camera prst="legacyObliqueBottom"/>
            <a:lightRig rig="legacyFlat3" dir="t"/>
          </a:scene3d>
          <a:sp3d prstMaterial="legacyMatte">
            <a:bevelT w="13500" h="13500" prst="angle"/>
            <a:bevelB w="13500" h="13500" prst="angle"/>
            <a:extrusionClr>
              <a:srgbClr val="91AAAA"/>
            </a:extrusionClr>
          </a:sp3d>
        </p:spPr>
        <p:txBody>
          <a:bodyPr anchor="ctr">
            <a:flatTx/>
          </a:bodyPr>
          <a:lstStyle/>
          <a:p>
            <a:pPr algn="ctr">
              <a:lnSpc>
                <a:spcPct val="85000"/>
              </a:lnSpc>
            </a:pPr>
            <a:r>
              <a:rPr lang="en-US" sz="1400" b="1">
                <a:solidFill>
                  <a:schemeClr val="bg1"/>
                </a:solidFill>
              </a:rPr>
              <a:t>Customer</a:t>
            </a:r>
          </a:p>
        </p:txBody>
      </p:sp>
      <p:sp>
        <p:nvSpPr>
          <p:cNvPr id="920612" name="Rectangle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39750" y="260350"/>
            <a:ext cx="82200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en-US" sz="2000" b="1"/>
              <a:t>Service for the City</a:t>
            </a:r>
            <a:br>
              <a:rPr lang="en-US" sz="2000" b="1"/>
            </a:br>
            <a:r>
              <a:rPr lang="en-US" sz="2000" b="1"/>
              <a:t>From the data to new business opportunities</a:t>
            </a:r>
          </a:p>
        </p:txBody>
      </p:sp>
      <p:sp>
        <p:nvSpPr>
          <p:cNvPr id="650279" name="Rectangle 39"/>
          <p:cNvSpPr>
            <a:spLocks noChangeArrowheads="1"/>
          </p:cNvSpPr>
          <p:nvPr/>
        </p:nvSpPr>
        <p:spPr bwMode="auto">
          <a:xfrm>
            <a:off x="76200" y="3540125"/>
            <a:ext cx="1390650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buFontTx/>
              <a:buChar char="•"/>
              <a:defRPr/>
            </a:pPr>
            <a:r>
              <a:rPr lang="en-US" sz="1200"/>
              <a:t> Properties of the </a:t>
            </a:r>
            <a:br>
              <a:rPr lang="en-US" sz="1200"/>
            </a:br>
            <a:r>
              <a:rPr lang="en-US" sz="1200"/>
              <a:t>  Equipment</a:t>
            </a:r>
          </a:p>
          <a:p>
            <a:pPr>
              <a:buFontTx/>
              <a:buChar char="•"/>
              <a:defRPr/>
            </a:pPr>
            <a:r>
              <a:rPr lang="en-US" sz="1200"/>
              <a:t> Load flow</a:t>
            </a:r>
          </a:p>
          <a:p>
            <a:pPr>
              <a:buFontTx/>
              <a:buChar char="•"/>
              <a:defRPr/>
            </a:pPr>
            <a:r>
              <a:rPr lang="en-US" sz="1200"/>
              <a:t> Power consumption</a:t>
            </a:r>
          </a:p>
          <a:p>
            <a:pPr>
              <a:buFontTx/>
              <a:buChar char="•"/>
              <a:defRPr/>
            </a:pPr>
            <a:r>
              <a:rPr lang="en-US" sz="1200"/>
              <a:t> Service-Data</a:t>
            </a:r>
            <a:endParaRPr lang="en-US" sz="2000"/>
          </a:p>
        </p:txBody>
      </p:sp>
      <p:sp>
        <p:nvSpPr>
          <p:cNvPr id="920614" name="Text Box 41"/>
          <p:cNvSpPr txBox="1">
            <a:spLocks noChangeArrowheads="1"/>
          </p:cNvSpPr>
          <p:nvPr/>
        </p:nvSpPr>
        <p:spPr bwMode="auto">
          <a:xfrm>
            <a:off x="207963" y="2101850"/>
            <a:ext cx="1500187" cy="414338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en-US" sz="1000"/>
              <a:t>Installed Base </a:t>
            </a:r>
            <a:r>
              <a:rPr lang="en-US" sz="1000">
                <a:sym typeface="Symbol" pitchFamily="18" charset="2"/>
              </a:rPr>
              <a:t></a:t>
            </a:r>
            <a:r>
              <a:rPr lang="en-US" sz="1000"/>
              <a:t/>
            </a:r>
            <a:br>
              <a:rPr lang="en-US" sz="1000"/>
            </a:br>
            <a:r>
              <a:rPr lang="en-US" sz="1000"/>
              <a:t>tied Capital</a:t>
            </a:r>
          </a:p>
        </p:txBody>
      </p:sp>
      <p:pic>
        <p:nvPicPr>
          <p:cNvPr id="920615" name="Picture 3"/>
          <p:cNvPicPr>
            <a:picLocks noChangeAspect="1"/>
          </p:cNvPicPr>
          <p:nvPr/>
        </p:nvPicPr>
        <p:blipFill>
          <a:blip r:embed="rId41"/>
          <a:srcRect/>
          <a:stretch>
            <a:fillRect/>
          </a:stretch>
        </p:blipFill>
        <p:spPr bwMode="auto">
          <a:xfrm>
            <a:off x="1704975" y="2103438"/>
            <a:ext cx="1292225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hteck 39"/>
          <p:cNvSpPr/>
          <p:nvPr/>
        </p:nvSpPr>
        <p:spPr>
          <a:xfrm>
            <a:off x="3027363" y="6538913"/>
            <a:ext cx="1916112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337" name="Picture 3" descr="aspern-luftbild-a5-cschreinerkast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" y="1249363"/>
            <a:ext cx="7724775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027363" y="6538913"/>
            <a:ext cx="1916112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833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47700" y="1914525"/>
            <a:ext cx="7772400" cy="1470025"/>
          </a:xfrm>
        </p:spPr>
        <p:txBody>
          <a:bodyPr lIns="0" anchor="b"/>
          <a:lstStyle/>
          <a:p>
            <a:pPr algn="ctr" eaLnBrk="1" hangingPunct="1"/>
            <a:r>
              <a:rPr lang="en-US" sz="3200" smtClean="0"/>
              <a:t>Implementation in a City</a:t>
            </a:r>
            <a:br>
              <a:rPr lang="en-US" sz="3200" smtClean="0"/>
            </a:br>
            <a:r>
              <a:rPr lang="en-US" sz="2400" smtClean="0"/>
              <a:t>Project Vienna‘s Urban Lakeside - Aspern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38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33400" y="1466850"/>
            <a:ext cx="8226425" cy="46815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en-US" sz="1600" dirty="0" err="1" smtClean="0">
                <a:latin typeface="Arial" charset="0"/>
              </a:rPr>
              <a:t>Aspern</a:t>
            </a:r>
            <a:r>
              <a:rPr lang="en-US" sz="1600" dirty="0" smtClean="0">
                <a:latin typeface="Arial" charset="0"/>
              </a:rPr>
              <a:t> – one of the most important city extension programs in Europe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en-US" sz="1600" dirty="0" smtClean="0">
                <a:latin typeface="Arial" charset="0"/>
              </a:rPr>
              <a:t>Area: 240 ha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en-US" sz="1600" dirty="0" smtClean="0">
                <a:latin typeface="Arial" charset="0"/>
              </a:rPr>
              <a:t>Residential area for 20.000 inhabitants and 20.000 work places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endParaRPr lang="en-US" sz="1600" dirty="0" smtClean="0">
              <a:latin typeface="Arial" charset="0"/>
            </a:endParaRPr>
          </a:p>
          <a:p>
            <a:pPr eaLnBrk="1" hangingPunct="1">
              <a:spcBef>
                <a:spcPct val="45000"/>
              </a:spcBef>
              <a:buFontTx/>
              <a:buNone/>
            </a:pPr>
            <a:r>
              <a:rPr lang="en-US" sz="1600" b="1" dirty="0" smtClean="0">
                <a:latin typeface="Arial" charset="0"/>
              </a:rPr>
              <a:t>4 principles: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en-US" sz="1600" dirty="0" smtClean="0">
                <a:latin typeface="Arial" charset="0"/>
              </a:rPr>
              <a:t>Public space and micro climate (to investigate the relations between building and outdoor amenity) 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en-US" sz="1600" dirty="0" smtClean="0">
                <a:latin typeface="Arial" charset="0"/>
              </a:rPr>
              <a:t>Cross-building energy distribution (to investigate the options of inter-building energy exchange) 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en-US" sz="1600" dirty="0" smtClean="0">
                <a:latin typeface="Arial" charset="0"/>
              </a:rPr>
              <a:t>Demonstration buildings for residential, office and production</a:t>
            </a:r>
            <a:r>
              <a:rPr lang="en-US" sz="1600" dirty="0" smtClean="0"/>
              <a:t> </a:t>
            </a:r>
          </a:p>
          <a:p>
            <a:pPr eaLnBrk="1" hangingPunct="1">
              <a:spcBef>
                <a:spcPct val="45000"/>
              </a:spcBef>
              <a:buFontTx/>
              <a:buChar char="•"/>
            </a:pPr>
            <a:r>
              <a:rPr lang="en-US" sz="1600" dirty="0" smtClean="0"/>
              <a:t>Monitoring (evaluation of the achievement of goals)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eaLnBrk="1" hangingPunct="1">
              <a:spcBef>
                <a:spcPct val="45000"/>
              </a:spcBef>
              <a:buFontTx/>
              <a:buNone/>
            </a:pPr>
            <a:r>
              <a:rPr lang="de-DE" sz="1600" dirty="0" smtClean="0"/>
              <a:t>Source: </a:t>
            </a:r>
            <a:r>
              <a:rPr lang="en-US" sz="1600" dirty="0" smtClean="0">
                <a:hlinkClick r:id="rId4"/>
              </a:rPr>
              <a:t>http://www.hausderzukunft.at/results.html/id6793</a:t>
            </a:r>
            <a:r>
              <a:rPr lang="en-US" sz="1600" dirty="0" smtClean="0"/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3027363" y="6538913"/>
            <a:ext cx="1916112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0387" name="Rectangle 3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9750" y="260350"/>
            <a:ext cx="8220075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en-US" sz="2000" b="1"/>
              <a:t>Vienna‘s Urban Lakeside - Aspern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433" name="Picture 2" descr="luftbild-mai-2012-c-red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2434" name="Oval 3"/>
          <p:cNvSpPr>
            <a:spLocks noChangeArrowheads="1"/>
          </p:cNvSpPr>
          <p:nvPr/>
        </p:nvSpPr>
        <p:spPr bwMode="auto">
          <a:xfrm>
            <a:off x="5705475" y="4770438"/>
            <a:ext cx="1679575" cy="1273175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435" name="AutoShape 4"/>
          <p:cNvSpPr>
            <a:spLocks noChangeArrowheads="1"/>
          </p:cNvSpPr>
          <p:nvPr/>
        </p:nvSpPr>
        <p:spPr bwMode="auto">
          <a:xfrm>
            <a:off x="3556000" y="5886450"/>
            <a:ext cx="2195513" cy="647700"/>
          </a:xfrm>
          <a:prstGeom prst="wedgeRoundRectCallout">
            <a:avLst>
              <a:gd name="adj1" fmla="val 56148"/>
              <a:gd name="adj2" fmla="val -79903"/>
              <a:gd name="adj3" fmla="val 16667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/>
          <a:lstStyle/>
          <a:p>
            <a:pPr algn="ctr"/>
            <a:r>
              <a:rPr lang="en-US"/>
              <a:t>Innovation quarter</a:t>
            </a:r>
          </a:p>
          <a:p>
            <a:pPr algn="ctr"/>
            <a:r>
              <a:rPr lang="en-US"/>
              <a:t>(recently opened)</a:t>
            </a:r>
          </a:p>
        </p:txBody>
      </p:sp>
      <p:sp>
        <p:nvSpPr>
          <p:cNvPr id="1042436" name="AutoShape 5"/>
          <p:cNvSpPr>
            <a:spLocks noChangeArrowheads="1"/>
          </p:cNvSpPr>
          <p:nvPr/>
        </p:nvSpPr>
        <p:spPr bwMode="auto">
          <a:xfrm>
            <a:off x="1714500" y="4430713"/>
            <a:ext cx="2619375" cy="323850"/>
          </a:xfrm>
          <a:prstGeom prst="wedgeRoundRectCallout">
            <a:avLst>
              <a:gd name="adj1" fmla="val 70546"/>
              <a:gd name="adj2" fmla="val 681"/>
              <a:gd name="adj3" fmla="val 16667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/>
          <a:lstStyle/>
          <a:p>
            <a:pPr algn="ctr"/>
            <a:r>
              <a:rPr lang="en-US"/>
              <a:t>Track of the subway</a:t>
            </a:r>
          </a:p>
        </p:txBody>
      </p:sp>
      <p:sp>
        <p:nvSpPr>
          <p:cNvPr id="1042437" name="AutoShape 6"/>
          <p:cNvSpPr>
            <a:spLocks noChangeArrowheads="1"/>
          </p:cNvSpPr>
          <p:nvPr/>
        </p:nvSpPr>
        <p:spPr bwMode="auto">
          <a:xfrm>
            <a:off x="4416425" y="2012950"/>
            <a:ext cx="1738313" cy="323850"/>
          </a:xfrm>
          <a:prstGeom prst="wedgeRoundRectCallout">
            <a:avLst>
              <a:gd name="adj1" fmla="val 48449"/>
              <a:gd name="adj2" fmla="val 157843"/>
              <a:gd name="adj3" fmla="val 16667"/>
            </a:avLst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prstShdw prst="shdw17" dist="17961" dir="2700000">
              <a:srgbClr val="000099"/>
            </a:prstShdw>
          </a:effectLst>
        </p:spPr>
        <p:txBody>
          <a:bodyPr/>
          <a:lstStyle/>
          <a:p>
            <a:pPr algn="ctr"/>
            <a:r>
              <a:rPr lang="en-US"/>
              <a:t>Artificial lake</a:t>
            </a:r>
          </a:p>
        </p:txBody>
      </p:sp>
      <p:sp>
        <p:nvSpPr>
          <p:cNvPr id="839688" name="Text Box 8"/>
          <p:cNvSpPr txBox="1">
            <a:spLocks noChangeArrowheads="1"/>
          </p:cNvSpPr>
          <p:nvPr/>
        </p:nvSpPr>
        <p:spPr bwMode="auto">
          <a:xfrm>
            <a:off x="989013" y="790575"/>
            <a:ext cx="7342187" cy="3968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/>
              <a:t>Bird‘s view on the status of the development of the district</a:t>
            </a:r>
          </a:p>
        </p:txBody>
      </p:sp>
      <p:sp>
        <p:nvSpPr>
          <p:cNvPr id="1042439" name="Textfeld 9"/>
          <p:cNvSpPr txBox="1">
            <a:spLocks noChangeArrowheads="1"/>
          </p:cNvSpPr>
          <p:nvPr/>
        </p:nvSpPr>
        <p:spPr bwMode="auto">
          <a:xfrm>
            <a:off x="152400" y="6611938"/>
            <a:ext cx="3000375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Source: </a:t>
            </a:r>
            <a:r>
              <a:rPr lang="en-US" sz="900">
                <a:solidFill>
                  <a:schemeClr val="hlink"/>
                </a:solidFill>
              </a:rPr>
              <a:t>http://www.aspern-seestadt.at/downloads/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03" name="Bild 8" descr="hintergrund_aspern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/>
          <a:srcRect/>
          <a:stretch>
            <a:fillRect/>
          </a:stretch>
        </p:blipFill>
        <p:spPr bwMode="auto">
          <a:xfrm>
            <a:off x="458788" y="1258888"/>
            <a:ext cx="868521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602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03" name="think-cell Slide" r:id="rId26" imgW="360" imgH="360" progId="">
                  <p:embed/>
                </p:oleObj>
              </mc:Choice>
              <mc:Fallback>
                <p:oleObj name="think-cell Slide" r:id="rId26" imgW="360" imgH="360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1604" name="Gruppieren 7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794500" y="4851400"/>
            <a:ext cx="1860550" cy="1657350"/>
            <a:chOff x="7041232" y="5085184"/>
            <a:chExt cx="2016224" cy="1656184"/>
          </a:xfrm>
        </p:grpSpPr>
        <p:sp>
          <p:nvSpPr>
            <p:cNvPr id="921638" name="Rechteck 50"/>
            <p:cNvSpPr>
              <a:spLocks noChangeArrowheads="1"/>
            </p:cNvSpPr>
            <p:nvPr/>
          </p:nvSpPr>
          <p:spPr bwMode="auto">
            <a:xfrm>
              <a:off x="7041232" y="5085184"/>
              <a:ext cx="2016224" cy="1656184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ヒラギノ角ゴ Pro W3"/>
                <a:cs typeface="ヒラギノ角ゴ Pro W3"/>
              </a:endParaRPr>
            </a:p>
          </p:txBody>
        </p:sp>
        <p:pic>
          <p:nvPicPr>
            <p:cNvPr id="921639" name="Picture 4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7257256" y="5949280"/>
              <a:ext cx="936104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640" name="Picture 5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8477888" y="5877272"/>
              <a:ext cx="440049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1641" name="Text Box 45"/>
            <p:cNvSpPr txBox="1">
              <a:spLocks noChangeArrowheads="1"/>
            </p:cNvSpPr>
            <p:nvPr/>
          </p:nvSpPr>
          <p:spPr bwMode="auto">
            <a:xfrm>
              <a:off x="7306162" y="5215267"/>
              <a:ext cx="1525931" cy="63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  <a:cs typeface="Arial" charset="0"/>
                </a:rPr>
                <a:t>User Interaction</a:t>
              </a:r>
            </a:p>
            <a:p>
              <a:pPr algn="ctr"/>
              <a:r>
                <a:rPr lang="en-US" sz="1200">
                  <a:latin typeface="Calibri" pitchFamily="34" charset="0"/>
                  <a:cs typeface="Arial" charset="0"/>
                </a:rPr>
                <a:t>„Consumer to Grid</a:t>
              </a:r>
              <a:r>
                <a:rPr lang="ja-JP" altLang="en-US" sz="1200">
                  <a:latin typeface="Calibri" pitchFamily="34" charset="0"/>
                  <a:cs typeface="Arial" charset="0"/>
                </a:rPr>
                <a:t>“</a:t>
              </a:r>
              <a:r>
                <a:rPr lang="en-US" altLang="ja-JP" sz="1200">
                  <a:latin typeface="Calibri" pitchFamily="34" charset="0"/>
                  <a:cs typeface="Arial" charset="0"/>
                </a:rPr>
                <a:t/>
              </a:r>
              <a:br>
                <a:rPr lang="en-US" altLang="ja-JP" sz="1200">
                  <a:latin typeface="Calibri" pitchFamily="34" charset="0"/>
                  <a:cs typeface="Arial" charset="0"/>
                </a:rPr>
              </a:br>
              <a:r>
                <a:rPr lang="en-US" altLang="ja-JP" sz="1200">
                  <a:latin typeface="Calibri" pitchFamily="34" charset="0"/>
                  <a:cs typeface="Arial" charset="0"/>
                </a:rPr>
                <a:t>Home-Automation</a:t>
              </a:r>
              <a:endParaRPr lang="en-US" sz="120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921605" name="AutoShape 4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-8530888">
            <a:off x="6478588" y="4524375"/>
            <a:ext cx="466725" cy="468313"/>
          </a:xfrm>
          <a:prstGeom prst="rightArrow">
            <a:avLst>
              <a:gd name="adj1" fmla="val 50000"/>
              <a:gd name="adj2" fmla="val 33468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AT">
              <a:cs typeface="Arial" charset="0"/>
            </a:endParaRPr>
          </a:p>
        </p:txBody>
      </p:sp>
      <p:sp>
        <p:nvSpPr>
          <p:cNvPr id="921606" name="Rechteck 5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51300" y="4851400"/>
            <a:ext cx="1860550" cy="165735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ea typeface="ヒラギノ角ゴ Pro W3"/>
              <a:cs typeface="ヒラギノ角ゴ Pro W3"/>
            </a:endParaRPr>
          </a:p>
        </p:txBody>
      </p:sp>
      <p:pic>
        <p:nvPicPr>
          <p:cNvPr id="921607" name="Picture 6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/>
          <a:srcRect/>
          <a:stretch>
            <a:fillRect/>
          </a:stretch>
        </p:blipFill>
        <p:spPr bwMode="auto">
          <a:xfrm>
            <a:off x="4383088" y="5427663"/>
            <a:ext cx="12430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08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59263" y="4995863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  <a:cs typeface="Arial" charset="0"/>
              </a:rPr>
              <a:t>Energy Storage</a:t>
            </a:r>
            <a:br>
              <a:rPr lang="en-US" sz="1200" b="1">
                <a:latin typeface="Calibri" pitchFamily="34" charset="0"/>
                <a:cs typeface="Arial" charset="0"/>
              </a:rPr>
            </a:br>
            <a:r>
              <a:rPr lang="en-US" sz="1200">
                <a:latin typeface="Calibri" pitchFamily="34" charset="0"/>
                <a:cs typeface="Arial" charset="0"/>
              </a:rPr>
              <a:t>electrical &amp; thermal</a:t>
            </a:r>
          </a:p>
        </p:txBody>
      </p:sp>
      <p:sp>
        <p:nvSpPr>
          <p:cNvPr id="921609" name="AutoShape 4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 rot="-5400000">
            <a:off x="4664075" y="4456113"/>
            <a:ext cx="503238" cy="430212"/>
          </a:xfrm>
          <a:prstGeom prst="rightArrow">
            <a:avLst>
              <a:gd name="adj1" fmla="val 50000"/>
              <a:gd name="adj2" fmla="val 39149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de-AT">
              <a:cs typeface="Arial" charset="0"/>
            </a:endParaRPr>
          </a:p>
        </p:txBody>
      </p:sp>
      <p:grpSp>
        <p:nvGrpSpPr>
          <p:cNvPr id="921610" name="Gruppieren 75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1633538" y="1284288"/>
            <a:ext cx="2790825" cy="1657350"/>
            <a:chOff x="3368824" y="908720"/>
            <a:chExt cx="3024336" cy="1656184"/>
          </a:xfrm>
        </p:grpSpPr>
        <p:sp>
          <p:nvSpPr>
            <p:cNvPr id="921632" name="Rechteck 62"/>
            <p:cNvSpPr>
              <a:spLocks noChangeArrowheads="1"/>
            </p:cNvSpPr>
            <p:nvPr/>
          </p:nvSpPr>
          <p:spPr bwMode="auto">
            <a:xfrm>
              <a:off x="3368824" y="908720"/>
              <a:ext cx="3024336" cy="1656184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ヒラギノ角ゴ Pro W3"/>
                <a:cs typeface="ヒラギノ角ゴ Pro W3"/>
              </a:endParaRPr>
            </a:p>
          </p:txBody>
        </p:sp>
        <p:pic>
          <p:nvPicPr>
            <p:cNvPr id="921633" name="Picture 40" descr="Photovoltaikmodul von Sharp&#10;Entwickelt für hohen Energieertrag. Durch den Aufbau sind sie extrem widerstandsfähig gegen Witterungseinflüsse."/>
            <p:cNvPicPr>
              <a:picLocks noChangeAspect="1" noChangeArrowheads="1"/>
            </p:cNvPicPr>
            <p:nvPr/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885929" y="1485280"/>
              <a:ext cx="415925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634" name="Picture 41" descr="Photovoltaikmodul von Sharp&#10;Entwickelt für hohen Energieertrag. Durch den Aufbau sind sie extrem widerstandsfähig gegen Witterungseinflüsse."/>
            <p:cNvPicPr>
              <a:picLocks noChangeAspect="1" noChangeArrowheads="1"/>
            </p:cNvPicPr>
            <p:nvPr/>
          </p:nvPicPr>
          <p:blipFill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581774" y="1556717"/>
              <a:ext cx="415925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635" name="Picture 43" descr="Photovoltaikmodul von Sharp&#10;Entwickelt für hohen Energieertrag. Durch den Aufbau sind sie extrem widerstandsfähig gegen Witterungseinflüsse."/>
            <p:cNvPicPr>
              <a:picLocks noChangeAspect="1" noChangeArrowheads="1"/>
            </p:cNvPicPr>
            <p:nvPr/>
          </p:nvPicPr>
          <p:blipFill>
            <a:blip r:embed="rId3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85048" y="1599580"/>
              <a:ext cx="412750" cy="74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1636" name="Text Box 45"/>
            <p:cNvSpPr txBox="1">
              <a:spLocks noChangeArrowheads="1"/>
            </p:cNvSpPr>
            <p:nvPr/>
          </p:nvSpPr>
          <p:spPr bwMode="auto">
            <a:xfrm>
              <a:off x="4106844" y="980107"/>
              <a:ext cx="1470881" cy="1004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  <a:cs typeface="Arial" charset="0"/>
                </a:rPr>
                <a:t>Decentralized </a:t>
              </a:r>
            </a:p>
            <a:p>
              <a:pPr algn="ctr"/>
              <a:r>
                <a:rPr lang="en-US" sz="1200" b="1">
                  <a:latin typeface="Calibri" pitchFamily="34" charset="0"/>
                  <a:cs typeface="Arial" charset="0"/>
                </a:rPr>
                <a:t>Renewable Energy</a:t>
              </a:r>
            </a:p>
            <a:p>
              <a:pPr algn="ctr"/>
              <a:r>
                <a:rPr lang="en-US" sz="1200">
                  <a:latin typeface="Calibri" pitchFamily="34" charset="0"/>
                  <a:cs typeface="Arial" charset="0"/>
                </a:rPr>
                <a:t>Photovoltaics</a:t>
              </a:r>
            </a:p>
            <a:p>
              <a:pPr algn="ctr"/>
              <a:r>
                <a:rPr lang="en-US" sz="1200">
                  <a:latin typeface="Calibri" pitchFamily="34" charset="0"/>
                  <a:cs typeface="Arial" charset="0"/>
                </a:rPr>
                <a:t>Solar thermal</a:t>
              </a:r>
            </a:p>
            <a:p>
              <a:pPr algn="ctr"/>
              <a:r>
                <a:rPr lang="en-US" sz="1200">
                  <a:latin typeface="Calibri" pitchFamily="34" charset="0"/>
                  <a:cs typeface="Arial" charset="0"/>
                </a:rPr>
                <a:t>Micro Wind</a:t>
              </a:r>
            </a:p>
          </p:txBody>
        </p:sp>
        <p:pic>
          <p:nvPicPr>
            <p:cNvPr id="921637" name="Picture 7"/>
            <p:cNvPicPr>
              <a:picLocks noChangeAspect="1" noChangeArrowheads="1"/>
            </p:cNvPicPr>
            <p:nvPr/>
          </p:nvPicPr>
          <p:blipFill>
            <a:blip r:embed="rId33"/>
            <a:srcRect/>
            <a:stretch>
              <a:fillRect/>
            </a:stretch>
          </p:blipFill>
          <p:spPr bwMode="auto">
            <a:xfrm>
              <a:off x="3462612" y="1435596"/>
              <a:ext cx="842316" cy="105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611" name="AutoShape 4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 rot="3956722">
            <a:off x="3311525" y="2913063"/>
            <a:ext cx="503238" cy="430212"/>
          </a:xfrm>
          <a:prstGeom prst="rightArrow">
            <a:avLst>
              <a:gd name="adj1" fmla="val 50000"/>
              <a:gd name="adj2" fmla="val 39149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de-AT">
              <a:cs typeface="Arial" charset="0"/>
            </a:endParaRPr>
          </a:p>
        </p:txBody>
      </p:sp>
      <p:pic>
        <p:nvPicPr>
          <p:cNvPr id="921612" name="Picture 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/>
          <a:srcRect/>
          <a:stretch>
            <a:fillRect/>
          </a:stretch>
        </p:blipFill>
        <p:spPr bwMode="auto">
          <a:xfrm>
            <a:off x="6945313" y="3484563"/>
            <a:ext cx="82708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13" name="Text 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737350" y="3197225"/>
            <a:ext cx="1266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  <a:cs typeface="Arial" charset="0"/>
              </a:rPr>
              <a:t>Mobility Services</a:t>
            </a:r>
          </a:p>
        </p:txBody>
      </p:sp>
      <p:sp>
        <p:nvSpPr>
          <p:cNvPr id="921614" name="AutoShape 4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 rot="10800000">
            <a:off x="6480175" y="3660775"/>
            <a:ext cx="465138" cy="468313"/>
          </a:xfrm>
          <a:prstGeom prst="rightArrow">
            <a:avLst>
              <a:gd name="adj1" fmla="val 50000"/>
              <a:gd name="adj2" fmla="val 33468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de-AT">
              <a:cs typeface="Arial" charset="0"/>
            </a:endParaRPr>
          </a:p>
        </p:txBody>
      </p:sp>
      <p:sp>
        <p:nvSpPr>
          <p:cNvPr id="921615" name="Textfeld 7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890838" y="3482975"/>
            <a:ext cx="3405187" cy="823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SMART INTEGRATION</a:t>
            </a:r>
            <a:br>
              <a:rPr lang="en-US" sz="2800" b="1">
                <a:solidFill>
                  <a:srgbClr val="C00000"/>
                </a:solidFill>
                <a:latin typeface="Calibri" pitchFamily="34" charset="0"/>
                <a:cs typeface="Arial" charset="0"/>
              </a:rPr>
            </a:br>
            <a:r>
              <a:rPr lang="en-US" sz="2000" b="1">
                <a:solidFill>
                  <a:srgbClr val="C00000"/>
                </a:solidFill>
                <a:latin typeface="Calibri" pitchFamily="34" charset="0"/>
                <a:cs typeface="Arial" charset="0"/>
              </a:rPr>
              <a:t>Life, Home and Work</a:t>
            </a:r>
          </a:p>
        </p:txBody>
      </p:sp>
      <p:pic>
        <p:nvPicPr>
          <p:cNvPr id="921616" name="Picture 9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/>
          <a:srcRect/>
          <a:stretch>
            <a:fillRect/>
          </a:stretch>
        </p:blipFill>
        <p:spPr bwMode="auto">
          <a:xfrm>
            <a:off x="1030288" y="3265488"/>
            <a:ext cx="117951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17" name="AutoShape 4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225675" y="3660775"/>
            <a:ext cx="466725" cy="468313"/>
          </a:xfrm>
          <a:prstGeom prst="rightArrow">
            <a:avLst>
              <a:gd name="adj1" fmla="val 50000"/>
              <a:gd name="adj2" fmla="val 33468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>
              <a:cs typeface="Arial" charset="0"/>
            </a:endParaRPr>
          </a:p>
        </p:txBody>
      </p:sp>
      <p:sp>
        <p:nvSpPr>
          <p:cNvPr id="921618" name="Text Box 45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12813" y="2905125"/>
            <a:ext cx="1377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  <a:cs typeface="Arial" charset="0"/>
              </a:rPr>
              <a:t>LED Street Lighting</a:t>
            </a:r>
          </a:p>
        </p:txBody>
      </p:sp>
      <p:pic>
        <p:nvPicPr>
          <p:cNvPr id="921619" name="Picture 40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6"/>
          <a:srcRect/>
          <a:stretch>
            <a:fillRect/>
          </a:stretch>
        </p:blipFill>
        <p:spPr bwMode="auto">
          <a:xfrm>
            <a:off x="7877175" y="3536950"/>
            <a:ext cx="989013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1620" name="Gruppieren 42"/>
          <p:cNvGrpSpPr>
            <a:grpSpLocks/>
          </p:cNvGrpSpPr>
          <p:nvPr>
            <p:custDataLst>
              <p:tags r:id="rId20"/>
            </p:custDataLst>
          </p:nvPr>
        </p:nvGrpSpPr>
        <p:grpSpPr bwMode="auto">
          <a:xfrm>
            <a:off x="755650" y="4851400"/>
            <a:ext cx="2525713" cy="1657350"/>
            <a:chOff x="415925" y="5084763"/>
            <a:chExt cx="2736850" cy="1657350"/>
          </a:xfrm>
        </p:grpSpPr>
        <p:sp>
          <p:nvSpPr>
            <p:cNvPr id="921627" name="Rechteck 49"/>
            <p:cNvSpPr>
              <a:spLocks noChangeArrowheads="1"/>
            </p:cNvSpPr>
            <p:nvPr/>
          </p:nvSpPr>
          <p:spPr bwMode="auto">
            <a:xfrm>
              <a:off x="415925" y="5084763"/>
              <a:ext cx="2736850" cy="1657350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ea typeface="ヒラギノ角ゴ Pro W3"/>
                <a:cs typeface="ヒラギノ角ゴ Pro W3"/>
              </a:endParaRPr>
            </a:p>
          </p:txBody>
        </p:sp>
        <p:sp>
          <p:nvSpPr>
            <p:cNvPr id="921628" name="Text Box 45"/>
            <p:cNvSpPr txBox="1">
              <a:spLocks noChangeArrowheads="1"/>
            </p:cNvSpPr>
            <p:nvPr/>
          </p:nvSpPr>
          <p:spPr bwMode="auto">
            <a:xfrm>
              <a:off x="852858" y="5229226"/>
              <a:ext cx="1752891" cy="1004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1">
                  <a:latin typeface="Calibri" pitchFamily="34" charset="0"/>
                  <a:cs typeface="Arial" charset="0"/>
                </a:rPr>
                <a:t>Smart Grid</a:t>
              </a:r>
              <a:br>
                <a:rPr lang="en-US" sz="1200" b="1">
                  <a:latin typeface="Calibri" pitchFamily="34" charset="0"/>
                  <a:cs typeface="Arial" charset="0"/>
                </a:rPr>
              </a:br>
              <a:r>
                <a:rPr lang="en-US" sz="1200" b="1">
                  <a:latin typeface="Calibri" pitchFamily="34" charset="0"/>
                  <a:cs typeface="Arial" charset="0"/>
                </a:rPr>
                <a:t>Network &amp; Control</a:t>
              </a:r>
            </a:p>
            <a:p>
              <a:pPr algn="ctr"/>
              <a:r>
                <a:rPr lang="en-US" sz="1200">
                  <a:latin typeface="Calibri" pitchFamily="34" charset="0"/>
                  <a:cs typeface="Arial" charset="0"/>
                </a:rPr>
                <a:t>Control Heat pumps</a:t>
              </a:r>
            </a:p>
            <a:p>
              <a:pPr algn="ctr"/>
              <a:r>
                <a:rPr lang="en-US" sz="1200">
                  <a:latin typeface="Calibri" pitchFamily="34" charset="0"/>
                  <a:cs typeface="Arial" charset="0"/>
                </a:rPr>
                <a:t>Charging Infrastructure</a:t>
              </a:r>
            </a:p>
            <a:p>
              <a:pPr algn="ctr"/>
              <a:endParaRPr lang="en-US" sz="1200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921629" name="Picture 29" descr="waermepumpen01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426944" y="6034310"/>
              <a:ext cx="590668" cy="629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630" name="Picture 40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1562848" y="6070227"/>
              <a:ext cx="713769" cy="599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1631" name="Picture 41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560512" y="6093296"/>
              <a:ext cx="895676" cy="575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21621" name="AutoShape 4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-2352039">
            <a:off x="2635250" y="4525963"/>
            <a:ext cx="465138" cy="468312"/>
          </a:xfrm>
          <a:prstGeom prst="rightArrow">
            <a:avLst>
              <a:gd name="adj1" fmla="val 50000"/>
              <a:gd name="adj2" fmla="val 33468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AT">
              <a:cs typeface="Arial" charset="0"/>
            </a:endParaRPr>
          </a:p>
        </p:txBody>
      </p:sp>
      <p:sp>
        <p:nvSpPr>
          <p:cNvPr id="921622" name="Rechteck 62"/>
          <p:cNvSpPr>
            <a:spLocks noChangeArrowheads="1"/>
          </p:cNvSpPr>
          <p:nvPr/>
        </p:nvSpPr>
        <p:spPr bwMode="auto">
          <a:xfrm>
            <a:off x="5245100" y="1271588"/>
            <a:ext cx="2790825" cy="16573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ea typeface="ヒラギノ角ゴ Pro W3"/>
              <a:cs typeface="ヒラギノ角ゴ Pro W3"/>
            </a:endParaRPr>
          </a:p>
        </p:txBody>
      </p:sp>
      <p:sp>
        <p:nvSpPr>
          <p:cNvPr id="921623" name="Text Box 45"/>
          <p:cNvSpPr txBox="1">
            <a:spLocks noChangeArrowheads="1"/>
          </p:cNvSpPr>
          <p:nvPr/>
        </p:nvSpPr>
        <p:spPr bwMode="auto">
          <a:xfrm>
            <a:off x="5946775" y="1412875"/>
            <a:ext cx="1368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  <a:cs typeface="Arial" charset="0"/>
              </a:rPr>
              <a:t>Urban Data Center</a:t>
            </a:r>
            <a:endParaRPr lang="en-US" sz="1200">
              <a:latin typeface="Calibri" pitchFamily="34" charset="0"/>
              <a:cs typeface="Arial" charset="0"/>
            </a:endParaRPr>
          </a:p>
        </p:txBody>
      </p:sp>
      <p:sp>
        <p:nvSpPr>
          <p:cNvPr id="921624" name="AutoShape 4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 rot="6666577">
            <a:off x="5688013" y="2894012"/>
            <a:ext cx="503238" cy="430213"/>
          </a:xfrm>
          <a:prstGeom prst="rightArrow">
            <a:avLst>
              <a:gd name="adj1" fmla="val 50000"/>
              <a:gd name="adj2" fmla="val 39148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de-AT">
              <a:cs typeface="Arial" charset="0"/>
            </a:endParaRPr>
          </a:p>
        </p:txBody>
      </p:sp>
      <p:pic>
        <p:nvPicPr>
          <p:cNvPr id="921625" name="Picture 37"/>
          <p:cNvPicPr>
            <a:picLocks noChangeAspect="1" noChangeArrowheads="1"/>
          </p:cNvPicPr>
          <p:nvPr/>
        </p:nvPicPr>
        <p:blipFill>
          <a:blip r:embed="rId40"/>
          <a:srcRect/>
          <a:stretch>
            <a:fillRect/>
          </a:stretch>
        </p:blipFill>
        <p:spPr bwMode="auto">
          <a:xfrm>
            <a:off x="6138863" y="1978025"/>
            <a:ext cx="9048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26" name="Rectangle 2"/>
          <p:cNvSpPr>
            <a:spLocks noChangeArrowheads="1"/>
          </p:cNvSpPr>
          <p:nvPr/>
        </p:nvSpPr>
        <p:spPr bwMode="auto">
          <a:xfrm>
            <a:off x="539750" y="588963"/>
            <a:ext cx="86217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/>
            <a:r>
              <a:rPr lang="en-US" sz="2000" b="1"/>
              <a:t>Area of research planned for the Living Lab in </a:t>
            </a:r>
            <a:br>
              <a:rPr lang="en-US" sz="2000" b="1"/>
            </a:br>
            <a:r>
              <a:rPr lang="en-US" sz="2000" b="1"/>
              <a:t>Urban Lakeside - Aspern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09" name="Rectangle 5"/>
          <p:cNvSpPr txBox="1">
            <a:spLocks noChangeArrowheads="1"/>
          </p:cNvSpPr>
          <p:nvPr/>
        </p:nvSpPr>
        <p:spPr bwMode="auto">
          <a:xfrm>
            <a:off x="292100" y="263525"/>
            <a:ext cx="6643688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52000" tIns="0" rIns="0" bIns="0" anchor="ctr"/>
          <a:lstStyle/>
          <a:p>
            <a:pPr defTabSz="762000">
              <a:buFont typeface="Wingdings" pitchFamily="2" charset="2"/>
              <a:buNone/>
            </a:pPr>
            <a:r>
              <a:rPr lang="en-US" sz="2000" b="1">
                <a:cs typeface="Arial" charset="0"/>
              </a:rPr>
              <a:t>Picture of the Future for cities:</a:t>
            </a:r>
            <a:br>
              <a:rPr lang="en-US" sz="2000" b="1">
                <a:cs typeface="Arial" charset="0"/>
              </a:rPr>
            </a:br>
            <a:r>
              <a:rPr lang="en-US" sz="2000" b="1">
                <a:cs typeface="Arial" charset="0"/>
              </a:rPr>
              <a:t>Energy Efficiency and Smart Cities </a:t>
            </a:r>
            <a:endParaRPr lang="en-US">
              <a:cs typeface="Arial" charset="0"/>
            </a:endParaRPr>
          </a:p>
        </p:txBody>
      </p:sp>
      <p:cxnSp>
        <p:nvCxnSpPr>
          <p:cNvPr id="105" name="Gerade Verbindung 104"/>
          <p:cNvCxnSpPr>
            <a:stCxn id="150" idx="0"/>
            <a:endCxn id="1015871" idx="2"/>
          </p:cNvCxnSpPr>
          <p:nvPr/>
        </p:nvCxnSpPr>
        <p:spPr bwMode="auto">
          <a:xfrm flipH="1" flipV="1">
            <a:off x="6369050" y="4079875"/>
            <a:ext cx="2006600" cy="69691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1" name="Gerade Verbindung 180"/>
          <p:cNvCxnSpPr>
            <a:stCxn id="145" idx="2"/>
          </p:cNvCxnSpPr>
          <p:nvPr/>
        </p:nvCxnSpPr>
        <p:spPr bwMode="auto">
          <a:xfrm flipH="1">
            <a:off x="6440488" y="3025775"/>
            <a:ext cx="1935162" cy="67310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3" name="Gerade Verbindung 182"/>
          <p:cNvCxnSpPr>
            <a:stCxn id="100" idx="0"/>
          </p:cNvCxnSpPr>
          <p:nvPr/>
        </p:nvCxnSpPr>
        <p:spPr bwMode="auto">
          <a:xfrm flipV="1">
            <a:off x="903288" y="4165600"/>
            <a:ext cx="2189162" cy="612775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4" name="Gerade Verbindung 183"/>
          <p:cNvCxnSpPr>
            <a:stCxn id="99" idx="0"/>
          </p:cNvCxnSpPr>
          <p:nvPr/>
        </p:nvCxnSpPr>
        <p:spPr bwMode="auto">
          <a:xfrm flipV="1">
            <a:off x="2149475" y="4125913"/>
            <a:ext cx="1465263" cy="652462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5" name="Gerade Verbindung 184"/>
          <p:cNvCxnSpPr>
            <a:stCxn id="98" idx="0"/>
          </p:cNvCxnSpPr>
          <p:nvPr/>
        </p:nvCxnSpPr>
        <p:spPr bwMode="auto">
          <a:xfrm flipV="1">
            <a:off x="3394075" y="4119563"/>
            <a:ext cx="1082675" cy="657225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6" name="Gerade Verbindung 185"/>
          <p:cNvCxnSpPr>
            <a:stCxn id="96" idx="0"/>
          </p:cNvCxnSpPr>
          <p:nvPr/>
        </p:nvCxnSpPr>
        <p:spPr bwMode="auto">
          <a:xfrm flipV="1">
            <a:off x="4640263" y="4211638"/>
            <a:ext cx="0" cy="566737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7" name="Gerade Verbindung 186"/>
          <p:cNvCxnSpPr>
            <a:stCxn id="101" idx="0"/>
          </p:cNvCxnSpPr>
          <p:nvPr/>
        </p:nvCxnSpPr>
        <p:spPr bwMode="auto">
          <a:xfrm flipH="1" flipV="1">
            <a:off x="5168900" y="4067175"/>
            <a:ext cx="715963" cy="709613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8" name="Gerade Verbindung 187"/>
          <p:cNvCxnSpPr>
            <a:stCxn id="97" idx="0"/>
          </p:cNvCxnSpPr>
          <p:nvPr/>
        </p:nvCxnSpPr>
        <p:spPr bwMode="auto">
          <a:xfrm flipH="1" flipV="1">
            <a:off x="6127750" y="4138613"/>
            <a:ext cx="1003300" cy="638175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Retângulo 78"/>
          <p:cNvSpPr>
            <a:spLocks noChangeArrowheads="1"/>
          </p:cNvSpPr>
          <p:nvPr/>
        </p:nvSpPr>
        <p:spPr bwMode="auto">
          <a:xfrm>
            <a:off x="287338" y="3452813"/>
            <a:ext cx="1893887" cy="900112"/>
          </a:xfrm>
          <a:prstGeom prst="stripedRightArrow">
            <a:avLst>
              <a:gd name="adj1" fmla="val 65152"/>
              <a:gd name="adj2" fmla="val 50000"/>
            </a:avLst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~300 trends</a:t>
            </a:r>
          </a:p>
        </p:txBody>
      </p:sp>
      <p:sp>
        <p:nvSpPr>
          <p:cNvPr id="120" name="Rectangle 39"/>
          <p:cNvSpPr>
            <a:spLocks noChangeArrowheads="1"/>
          </p:cNvSpPr>
          <p:nvPr/>
        </p:nvSpPr>
        <p:spPr bwMode="auto">
          <a:xfrm>
            <a:off x="309563" y="1384300"/>
            <a:ext cx="1187450" cy="1630363"/>
          </a:xfrm>
          <a:prstGeom prst="rect">
            <a:avLst/>
          </a:prstGeom>
          <a:solidFill>
            <a:srgbClr val="009933"/>
          </a:solidFill>
          <a:ln w="25400">
            <a:solidFill>
              <a:srgbClr val="009933"/>
            </a:solidFill>
            <a:miter lim="800000"/>
            <a:headEnd/>
            <a:tailEnd/>
          </a:ln>
        </p:spPr>
        <p:txBody>
          <a:bodyPr wrap="none" lIns="36000" tIns="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ADMINISTRATION &amp; </a:t>
            </a:r>
            <a:b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STRATEGIC PLANNING</a:t>
            </a:r>
          </a:p>
        </p:txBody>
      </p:sp>
      <p:pic>
        <p:nvPicPr>
          <p:cNvPr id="1015820" name="Picture 10" descr="ADM e-gov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563" y="1751013"/>
            <a:ext cx="11874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" name="Rectangle 36"/>
          <p:cNvSpPr>
            <a:spLocks noChangeArrowheads="1"/>
          </p:cNvSpPr>
          <p:nvPr/>
        </p:nvSpPr>
        <p:spPr bwMode="auto">
          <a:xfrm>
            <a:off x="309563" y="2455863"/>
            <a:ext cx="1187450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IT/IC technologies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 err="1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Metropol</a:t>
            </a: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. alignment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Holistic urban planning</a:t>
            </a:r>
          </a:p>
        </p:txBody>
      </p:sp>
      <p:sp>
        <p:nvSpPr>
          <p:cNvPr id="1015822" name="Rectangle 43"/>
          <p:cNvSpPr>
            <a:spLocks noChangeArrowheads="1"/>
          </p:cNvSpPr>
          <p:nvPr/>
        </p:nvSpPr>
        <p:spPr bwMode="auto">
          <a:xfrm>
            <a:off x="1554163" y="1384300"/>
            <a:ext cx="1189037" cy="1630363"/>
          </a:xfrm>
          <a:prstGeom prst="rect">
            <a:avLst/>
          </a:prstGeom>
          <a:solidFill>
            <a:srgbClr val="009933"/>
          </a:solidFill>
          <a:ln w="25400">
            <a:solidFill>
              <a:srgbClr val="009933"/>
            </a:solidFill>
            <a:miter lim="800000"/>
            <a:headEnd/>
            <a:tailEnd/>
          </a:ln>
        </p:spPr>
        <p:txBody>
          <a:bodyPr lIns="36000" tIns="0" rIns="36000" bIns="36000"/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ARCHITECTURE &amp;</a:t>
            </a:r>
          </a:p>
          <a:p>
            <a:pPr algn="ctr" eaLnBrk="0" hangingPunct="0">
              <a:buFont typeface="Wingdings" pitchFamily="2" charset="2"/>
              <a:buNone/>
            </a:pPr>
            <a:r>
              <a:rPr lang="en-US" sz="800">
                <a:solidFill>
                  <a:srgbClr val="FFFFFF"/>
                </a:solidFill>
                <a:cs typeface="Arial" charset="0"/>
              </a:rPr>
              <a:t>BUILDINGS</a:t>
            </a:r>
          </a:p>
        </p:txBody>
      </p:sp>
      <p:pic>
        <p:nvPicPr>
          <p:cNvPr id="1015823" name="Picture 16" descr="architectur"/>
          <p:cNvPicPr preferRelativeResize="0"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4163" y="1751013"/>
            <a:ext cx="118903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" name="Rectangle 39"/>
          <p:cNvSpPr>
            <a:spLocks noChangeArrowheads="1"/>
          </p:cNvSpPr>
          <p:nvPr/>
        </p:nvSpPr>
        <p:spPr bwMode="auto">
          <a:xfrm>
            <a:off x="1554163" y="2455863"/>
            <a:ext cx="1189037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Decentralization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Retrofit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Energy efficiency</a:t>
            </a:r>
          </a:p>
        </p:txBody>
      </p:sp>
      <p:sp>
        <p:nvSpPr>
          <p:cNvPr id="130" name="Rectangle 47"/>
          <p:cNvSpPr>
            <a:spLocks noChangeArrowheads="1"/>
          </p:cNvSpPr>
          <p:nvPr/>
        </p:nvSpPr>
        <p:spPr bwMode="auto">
          <a:xfrm>
            <a:off x="2800350" y="1384300"/>
            <a:ext cx="1187450" cy="1630363"/>
          </a:xfrm>
          <a:prstGeom prst="rect">
            <a:avLst/>
          </a:prstGeom>
          <a:solidFill>
            <a:srgbClr val="009933"/>
          </a:solidFill>
          <a:ln w="25400">
            <a:solidFill>
              <a:srgbClr val="009933"/>
            </a:solidFill>
            <a:miter lim="800000"/>
            <a:headEnd/>
            <a:tailEnd/>
          </a:ln>
        </p:spPr>
        <p:txBody>
          <a:bodyPr lIns="36000" tIns="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INFORMATION &amp; COMUNICATION TECHNOLOGIES</a:t>
            </a:r>
          </a:p>
        </p:txBody>
      </p:sp>
      <p:pic>
        <p:nvPicPr>
          <p:cNvPr id="1015826" name="Picture 1" descr="C:\Documents and Settings\z002kd6c\Desktop\POF RIO - Imagens - Snapshots\Eklis-11.jpg"/>
          <p:cNvPicPr preferRelativeResize="0"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00350" y="1751013"/>
            <a:ext cx="11874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" name="Rectangle 42"/>
          <p:cNvSpPr>
            <a:spLocks noChangeArrowheads="1"/>
          </p:cNvSpPr>
          <p:nvPr/>
        </p:nvSpPr>
        <p:spPr bwMode="auto">
          <a:xfrm>
            <a:off x="2800350" y="2455863"/>
            <a:ext cx="1187450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ICT as a backbone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TV platform as a standard</a:t>
            </a:r>
          </a:p>
        </p:txBody>
      </p:sp>
      <p:sp>
        <p:nvSpPr>
          <p:cNvPr id="135" name="Rectangle 47"/>
          <p:cNvSpPr>
            <a:spLocks noChangeArrowheads="1"/>
          </p:cNvSpPr>
          <p:nvPr/>
        </p:nvSpPr>
        <p:spPr bwMode="auto">
          <a:xfrm>
            <a:off x="4044950" y="1384300"/>
            <a:ext cx="1189038" cy="1630363"/>
          </a:xfrm>
          <a:prstGeom prst="rect">
            <a:avLst/>
          </a:prstGeom>
          <a:solidFill>
            <a:srgbClr val="009933"/>
          </a:solidFill>
          <a:ln w="25400">
            <a:solidFill>
              <a:srgbClr val="009933"/>
            </a:solidFill>
            <a:miter lim="800000"/>
            <a:headEnd/>
            <a:tailEnd/>
          </a:ln>
        </p:spPr>
        <p:txBody>
          <a:bodyPr lIns="36000" tIns="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EDUCATION</a:t>
            </a:r>
          </a:p>
        </p:txBody>
      </p:sp>
      <p:pic>
        <p:nvPicPr>
          <p:cNvPr id="1015829" name="Picture 12" descr="education"/>
          <p:cNvPicPr preferRelativeResize="0"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44950" y="1751013"/>
            <a:ext cx="118903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Rectangle 45"/>
          <p:cNvSpPr>
            <a:spLocks noChangeArrowheads="1"/>
          </p:cNvSpPr>
          <p:nvPr/>
        </p:nvSpPr>
        <p:spPr bwMode="auto">
          <a:xfrm>
            <a:off x="4044950" y="2455863"/>
            <a:ext cx="1189038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Dual education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Education as asset</a:t>
            </a:r>
          </a:p>
        </p:txBody>
      </p:sp>
      <p:sp>
        <p:nvSpPr>
          <p:cNvPr id="140" name="Rectangle 47"/>
          <p:cNvSpPr>
            <a:spLocks noChangeArrowheads="1"/>
          </p:cNvSpPr>
          <p:nvPr/>
        </p:nvSpPr>
        <p:spPr bwMode="auto">
          <a:xfrm>
            <a:off x="5291138" y="1384300"/>
            <a:ext cx="1187450" cy="1630363"/>
          </a:xfrm>
          <a:prstGeom prst="rect">
            <a:avLst/>
          </a:prstGeom>
          <a:solidFill>
            <a:srgbClr val="009933"/>
          </a:solidFill>
          <a:ln w="25400">
            <a:solidFill>
              <a:srgbClr val="009933"/>
            </a:solidFill>
            <a:miter lim="800000"/>
            <a:headEnd/>
            <a:tailEnd/>
          </a:ln>
        </p:spPr>
        <p:txBody>
          <a:bodyPr lIns="36000" tIns="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URBAN PLANNING &amp;</a:t>
            </a:r>
            <a:b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CITY SHAPE</a:t>
            </a:r>
          </a:p>
        </p:txBody>
      </p:sp>
      <p:sp>
        <p:nvSpPr>
          <p:cNvPr id="142" name="Rectangle 48"/>
          <p:cNvSpPr>
            <a:spLocks noChangeArrowheads="1"/>
          </p:cNvSpPr>
          <p:nvPr/>
        </p:nvSpPr>
        <p:spPr bwMode="auto">
          <a:xfrm>
            <a:off x="5291138" y="2455863"/>
            <a:ext cx="1187450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dirty="0">
                <a:ea typeface="ＭＳ Ｐゴシック" charset="-128"/>
                <a:cs typeface="+mn-cs"/>
              </a:rPr>
              <a:t>Urban infrastructure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latin typeface="Arial" pitchFamily="34" charset="0"/>
                <a:ea typeface="ＭＳ Ｐゴシック" charset="-128"/>
                <a:cs typeface="Arial" pitchFamily="34" charset="0"/>
              </a:rPr>
              <a:t>Sustainable urban environment</a:t>
            </a:r>
          </a:p>
        </p:txBody>
      </p:sp>
      <p:sp>
        <p:nvSpPr>
          <p:cNvPr id="145" name="Rectangle 7"/>
          <p:cNvSpPr>
            <a:spLocks noChangeArrowheads="1"/>
          </p:cNvSpPr>
          <p:nvPr/>
        </p:nvSpPr>
        <p:spPr bwMode="auto">
          <a:xfrm>
            <a:off x="7781925" y="1382713"/>
            <a:ext cx="1187450" cy="1630362"/>
          </a:xfrm>
          <a:prstGeom prst="rect">
            <a:avLst/>
          </a:prstGeom>
          <a:solidFill>
            <a:srgbClr val="CC000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36000" tIns="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HEALTHCARE &amp; WELLBEING</a:t>
            </a:r>
          </a:p>
        </p:txBody>
      </p:sp>
      <p:pic>
        <p:nvPicPr>
          <p:cNvPr id="1015834" name="Picture 11" descr="Healthcare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1925" y="1770063"/>
            <a:ext cx="11874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7" name="Rectangle 51"/>
          <p:cNvSpPr>
            <a:spLocks noChangeArrowheads="1"/>
          </p:cNvSpPr>
          <p:nvPr/>
        </p:nvSpPr>
        <p:spPr bwMode="auto">
          <a:xfrm>
            <a:off x="7781925" y="2473325"/>
            <a:ext cx="1187450" cy="539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Decentralization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Prevention</a:t>
            </a:r>
          </a:p>
        </p:txBody>
      </p:sp>
      <p:sp>
        <p:nvSpPr>
          <p:cNvPr id="150" name="Rectangle 15"/>
          <p:cNvSpPr>
            <a:spLocks noChangeArrowheads="1"/>
          </p:cNvSpPr>
          <p:nvPr/>
        </p:nvSpPr>
        <p:spPr bwMode="auto">
          <a:xfrm>
            <a:off x="7781925" y="4789488"/>
            <a:ext cx="1187450" cy="1631950"/>
          </a:xfrm>
          <a:prstGeom prst="rect">
            <a:avLst/>
          </a:prstGeom>
          <a:solidFill>
            <a:srgbClr val="CC000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36000" tIns="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WORK &amp; LEISURE</a:t>
            </a:r>
          </a:p>
        </p:txBody>
      </p:sp>
      <p:pic>
        <p:nvPicPr>
          <p:cNvPr id="1015837" name="Picture 12" descr="offseide work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81925" y="5162550"/>
            <a:ext cx="11874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Rectangle 54"/>
          <p:cNvSpPr>
            <a:spLocks noChangeArrowheads="1"/>
          </p:cNvSpPr>
          <p:nvPr/>
        </p:nvSpPr>
        <p:spPr bwMode="auto">
          <a:xfrm>
            <a:off x="7781925" y="5862638"/>
            <a:ext cx="1187450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Flexibility of work processes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Elderly people employed</a:t>
            </a:r>
          </a:p>
        </p:txBody>
      </p:sp>
      <p:sp>
        <p:nvSpPr>
          <p:cNvPr id="101" name="Rectangle 35"/>
          <p:cNvSpPr>
            <a:spLocks noChangeArrowheads="1"/>
          </p:cNvSpPr>
          <p:nvPr/>
        </p:nvSpPr>
        <p:spPr bwMode="auto">
          <a:xfrm>
            <a:off x="5291138" y="4789488"/>
            <a:ext cx="1187450" cy="1631950"/>
          </a:xfrm>
          <a:prstGeom prst="rect">
            <a:avLst/>
          </a:prstGeom>
          <a:solidFill>
            <a:srgbClr val="CC000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36000" tIns="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SAFETY &amp; SECURITY</a:t>
            </a:r>
          </a:p>
        </p:txBody>
      </p:sp>
      <p:sp>
        <p:nvSpPr>
          <p:cNvPr id="117" name="Rectangle 67"/>
          <p:cNvSpPr>
            <a:spLocks noChangeArrowheads="1"/>
          </p:cNvSpPr>
          <p:nvPr/>
        </p:nvSpPr>
        <p:spPr bwMode="auto">
          <a:xfrm>
            <a:off x="5291138" y="5862638"/>
            <a:ext cx="1187450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Pacification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Emergency mgmt.</a:t>
            </a:r>
          </a:p>
        </p:txBody>
      </p:sp>
      <p:pic>
        <p:nvPicPr>
          <p:cNvPr id="1015841" name="Picture 9" descr="safetysociety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91138" y="5157788"/>
            <a:ext cx="11874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Rectangle 31"/>
          <p:cNvSpPr>
            <a:spLocks noChangeArrowheads="1"/>
          </p:cNvSpPr>
          <p:nvPr/>
        </p:nvSpPr>
        <p:spPr bwMode="auto">
          <a:xfrm>
            <a:off x="309563" y="4791075"/>
            <a:ext cx="1187450" cy="1630363"/>
          </a:xfrm>
          <a:prstGeom prst="rect">
            <a:avLst/>
          </a:prstGeom>
          <a:solidFill>
            <a:srgbClr val="003399"/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lIns="36000" tIns="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RECYCLING / WASTE</a:t>
            </a:r>
            <a:b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MANAGEMENT</a:t>
            </a:r>
          </a:p>
        </p:txBody>
      </p:sp>
      <p:sp>
        <p:nvSpPr>
          <p:cNvPr id="115" name="Rectangle 65"/>
          <p:cNvSpPr>
            <a:spLocks noChangeArrowheads="1"/>
          </p:cNvSpPr>
          <p:nvPr/>
        </p:nvSpPr>
        <p:spPr bwMode="auto">
          <a:xfrm>
            <a:off x="309563" y="5862638"/>
            <a:ext cx="1187450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latin typeface="Arial" pitchFamily="34" charset="0"/>
                <a:ea typeface="ＭＳ Ｐゴシック" charset="-128"/>
                <a:cs typeface="Arial" pitchFamily="34" charset="0"/>
              </a:rPr>
              <a:t>No landfill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latin typeface="Arial" pitchFamily="34" charset="0"/>
                <a:ea typeface="ＭＳ Ｐゴシック" charset="-128"/>
                <a:cs typeface="Arial" pitchFamily="34" charset="0"/>
              </a:rPr>
              <a:t>Waste as a resource</a:t>
            </a:r>
          </a:p>
        </p:txBody>
      </p:sp>
      <p:pic>
        <p:nvPicPr>
          <p:cNvPr id="1015844" name="Picture 10" descr="Waste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9563" y="5157788"/>
            <a:ext cx="11874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" name="Rectangle 23"/>
          <p:cNvSpPr>
            <a:spLocks noChangeArrowheads="1"/>
          </p:cNvSpPr>
          <p:nvPr/>
        </p:nvSpPr>
        <p:spPr bwMode="auto">
          <a:xfrm>
            <a:off x="2800350" y="4789488"/>
            <a:ext cx="1187450" cy="1631950"/>
          </a:xfrm>
          <a:prstGeom prst="rect">
            <a:avLst/>
          </a:prstGeom>
          <a:solidFill>
            <a:srgbClr val="003399"/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lIns="36000" tIns="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MOBILITY OF </a:t>
            </a:r>
            <a:b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PEOPLE &amp; GOODS</a:t>
            </a:r>
          </a:p>
        </p:txBody>
      </p:sp>
      <p:sp>
        <p:nvSpPr>
          <p:cNvPr id="111" name="Rectangle 61"/>
          <p:cNvSpPr>
            <a:spLocks noChangeArrowheads="1"/>
          </p:cNvSpPr>
          <p:nvPr/>
        </p:nvSpPr>
        <p:spPr bwMode="auto">
          <a:xfrm>
            <a:off x="2800350" y="5862638"/>
            <a:ext cx="1187450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latin typeface="Arial" pitchFamily="34" charset="0"/>
                <a:ea typeface="ＭＳ Ｐゴシック" charset="-128"/>
                <a:cs typeface="Arial" pitchFamily="34" charset="0"/>
              </a:rPr>
              <a:t>Closed loop for mass transportation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latin typeface="Arial" pitchFamily="34" charset="0"/>
                <a:ea typeface="ＭＳ Ｐゴシック" charset="-128"/>
                <a:cs typeface="Arial" pitchFamily="34" charset="0"/>
              </a:rPr>
              <a:t>In feed lines</a:t>
            </a:r>
          </a:p>
        </p:txBody>
      </p:sp>
      <p:pic>
        <p:nvPicPr>
          <p:cNvPr id="1015847" name="Picture 14" descr="Eklis-13"/>
          <p:cNvPicPr preferRelativeResize="0"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00350" y="5157788"/>
            <a:ext cx="118745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" name="Rectangle 19"/>
          <p:cNvSpPr>
            <a:spLocks noChangeArrowheads="1"/>
          </p:cNvSpPr>
          <p:nvPr/>
        </p:nvSpPr>
        <p:spPr bwMode="auto">
          <a:xfrm>
            <a:off x="6535738" y="4789488"/>
            <a:ext cx="1189037" cy="1631950"/>
          </a:xfrm>
          <a:prstGeom prst="rect">
            <a:avLst/>
          </a:prstGeom>
          <a:solidFill>
            <a:srgbClr val="CC0000"/>
          </a:solidFill>
          <a:ln w="254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lIns="36000" tIns="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SOCIAL DIVIDE</a:t>
            </a:r>
          </a:p>
        </p:txBody>
      </p:sp>
      <p:sp>
        <p:nvSpPr>
          <p:cNvPr id="107" name="Rectangle 57"/>
          <p:cNvSpPr>
            <a:spLocks noChangeArrowheads="1"/>
          </p:cNvSpPr>
          <p:nvPr/>
        </p:nvSpPr>
        <p:spPr bwMode="auto">
          <a:xfrm>
            <a:off x="6535738" y="5862638"/>
            <a:ext cx="1189037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Social inclusion</a:t>
            </a:r>
          </a:p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Increasing middle class</a:t>
            </a:r>
          </a:p>
        </p:txBody>
      </p:sp>
      <p:pic>
        <p:nvPicPr>
          <p:cNvPr id="1015850" name="Picture 12" descr="integrated society"/>
          <p:cNvPicPr preferRelativeResize="0"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535738" y="5157788"/>
            <a:ext cx="118903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ectangle 11"/>
          <p:cNvSpPr>
            <a:spLocks noChangeArrowheads="1"/>
          </p:cNvSpPr>
          <p:nvPr/>
        </p:nvSpPr>
        <p:spPr bwMode="auto">
          <a:xfrm>
            <a:off x="4044950" y="4791075"/>
            <a:ext cx="1189038" cy="1630363"/>
          </a:xfrm>
          <a:prstGeom prst="rect">
            <a:avLst/>
          </a:prstGeom>
          <a:solidFill>
            <a:srgbClr val="003399"/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lIns="36000" tIns="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ENERGY SUPPLY </a:t>
            </a:r>
            <a:b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AND DISTRIBUTION</a:t>
            </a:r>
          </a:p>
        </p:txBody>
      </p:sp>
      <p:sp>
        <p:nvSpPr>
          <p:cNvPr id="109" name="Rectangle 59"/>
          <p:cNvSpPr>
            <a:spLocks noChangeArrowheads="1"/>
          </p:cNvSpPr>
          <p:nvPr/>
        </p:nvSpPr>
        <p:spPr bwMode="auto">
          <a:xfrm>
            <a:off x="4044950" y="5862638"/>
            <a:ext cx="1189038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latin typeface="Arial" pitchFamily="34" charset="0"/>
                <a:ea typeface="ＭＳ Ｐゴシック" charset="-128"/>
                <a:cs typeface="Arial" pitchFamily="34" charset="0"/>
              </a:rPr>
              <a:t>Centralized and decentralized energy generation</a:t>
            </a:r>
          </a:p>
        </p:txBody>
      </p:sp>
      <p:pic>
        <p:nvPicPr>
          <p:cNvPr id="1015853" name="Picture 15" descr="Energy microgrid snapshot"/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44950" y="5157788"/>
            <a:ext cx="118903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" name="Rectangle 27"/>
          <p:cNvSpPr>
            <a:spLocks noChangeArrowheads="1"/>
          </p:cNvSpPr>
          <p:nvPr/>
        </p:nvSpPr>
        <p:spPr bwMode="auto">
          <a:xfrm>
            <a:off x="1554163" y="4791075"/>
            <a:ext cx="1189037" cy="1630363"/>
          </a:xfrm>
          <a:prstGeom prst="rect">
            <a:avLst/>
          </a:prstGeom>
          <a:solidFill>
            <a:srgbClr val="003399"/>
          </a:solidFill>
          <a:ln w="25400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lIns="36000" tIns="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WATER / WASTE </a:t>
            </a:r>
            <a:b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WATER SUPPLY </a:t>
            </a:r>
            <a:b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AND DISTRIBUTION</a:t>
            </a:r>
          </a:p>
        </p:txBody>
      </p:sp>
      <p:sp>
        <p:nvSpPr>
          <p:cNvPr id="113" name="Rectangle 63"/>
          <p:cNvSpPr>
            <a:spLocks noChangeArrowheads="1"/>
          </p:cNvSpPr>
          <p:nvPr/>
        </p:nvSpPr>
        <p:spPr bwMode="auto">
          <a:xfrm>
            <a:off x="1554163" y="5862638"/>
            <a:ext cx="1189037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latin typeface="Arial" pitchFamily="34" charset="0"/>
                <a:ea typeface="ＭＳ Ｐゴシック" charset="-128"/>
                <a:cs typeface="Arial" pitchFamily="34" charset="0"/>
              </a:rPr>
              <a:t>Water treatment</a:t>
            </a:r>
          </a:p>
        </p:txBody>
      </p:sp>
      <p:pic>
        <p:nvPicPr>
          <p:cNvPr id="1015856" name="Picture 12" descr="water"/>
          <p:cNvPicPr preferRelativeResize="0"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54163" y="5157788"/>
            <a:ext cx="118903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85283" name="Gerade Verbindung 2785282"/>
          <p:cNvCxnSpPr>
            <a:stCxn id="120" idx="2"/>
          </p:cNvCxnSpPr>
          <p:nvPr/>
        </p:nvCxnSpPr>
        <p:spPr bwMode="auto">
          <a:xfrm>
            <a:off x="903288" y="3027363"/>
            <a:ext cx="2078037" cy="595312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Gerade Verbindung 175"/>
          <p:cNvCxnSpPr>
            <a:stCxn id="127" idx="2"/>
          </p:cNvCxnSpPr>
          <p:nvPr/>
        </p:nvCxnSpPr>
        <p:spPr bwMode="auto">
          <a:xfrm>
            <a:off x="2149475" y="3014663"/>
            <a:ext cx="1465263" cy="633412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7" name="Gerade Verbindung 176"/>
          <p:cNvCxnSpPr>
            <a:stCxn id="132" idx="2"/>
          </p:cNvCxnSpPr>
          <p:nvPr/>
        </p:nvCxnSpPr>
        <p:spPr bwMode="auto">
          <a:xfrm>
            <a:off x="3394075" y="3014663"/>
            <a:ext cx="1082675" cy="642937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8" name="Gerade Verbindung 177"/>
          <p:cNvCxnSpPr>
            <a:stCxn id="135" idx="2"/>
          </p:cNvCxnSpPr>
          <p:nvPr/>
        </p:nvCxnSpPr>
        <p:spPr bwMode="auto">
          <a:xfrm>
            <a:off x="4640263" y="3027363"/>
            <a:ext cx="0" cy="609600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9" name="Gerade Verbindung 178"/>
          <p:cNvCxnSpPr>
            <a:stCxn id="142" idx="2"/>
          </p:cNvCxnSpPr>
          <p:nvPr/>
        </p:nvCxnSpPr>
        <p:spPr bwMode="auto">
          <a:xfrm flipH="1">
            <a:off x="5168900" y="3014663"/>
            <a:ext cx="715963" cy="633412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0" name="Gerade Verbindung 179"/>
          <p:cNvCxnSpPr>
            <a:stCxn id="74" idx="2"/>
            <a:endCxn id="1015873" idx="0"/>
          </p:cNvCxnSpPr>
          <p:nvPr/>
        </p:nvCxnSpPr>
        <p:spPr bwMode="auto">
          <a:xfrm flipH="1">
            <a:off x="6054725" y="3027363"/>
            <a:ext cx="1076325" cy="620712"/>
          </a:xfrm>
          <a:prstGeom prst="line">
            <a:avLst/>
          </a:prstGeom>
          <a:solidFill>
            <a:schemeClr val="bg2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4" name="Retângulo 78"/>
          <p:cNvSpPr>
            <a:spLocks noChangeArrowheads="1"/>
          </p:cNvSpPr>
          <p:nvPr/>
        </p:nvSpPr>
        <p:spPr bwMode="auto">
          <a:xfrm>
            <a:off x="3001963" y="3586163"/>
            <a:ext cx="3592512" cy="638175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rgbClr val="FFFFFF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14 Trend Clusters</a:t>
            </a:r>
          </a:p>
        </p:txBody>
      </p:sp>
      <p:sp>
        <p:nvSpPr>
          <p:cNvPr id="1015864" name="Rechteck 2785279"/>
          <p:cNvSpPr>
            <a:spLocks noChangeArrowheads="1"/>
          </p:cNvSpPr>
          <p:nvPr/>
        </p:nvSpPr>
        <p:spPr bwMode="auto">
          <a:xfrm>
            <a:off x="5300663" y="3589338"/>
            <a:ext cx="142875" cy="90487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buFont typeface="Wingdings" pitchFamily="2" charset="2"/>
              <a:buNone/>
            </a:pPr>
            <a:endParaRPr lang="en-US" sz="1000" b="1">
              <a:cs typeface="Arial" charset="0"/>
            </a:endParaRPr>
          </a:p>
        </p:txBody>
      </p:sp>
      <p:sp>
        <p:nvSpPr>
          <p:cNvPr id="1015865" name="Rechteck 120"/>
          <p:cNvSpPr>
            <a:spLocks noChangeArrowheads="1"/>
          </p:cNvSpPr>
          <p:nvPr/>
        </p:nvSpPr>
        <p:spPr bwMode="auto">
          <a:xfrm>
            <a:off x="5449888" y="3686175"/>
            <a:ext cx="142875" cy="144463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buFont typeface="Wingdings" pitchFamily="2" charset="2"/>
              <a:buNone/>
            </a:pPr>
            <a:endParaRPr lang="en-US" sz="1000" b="1">
              <a:cs typeface="Arial" charset="0"/>
            </a:endParaRPr>
          </a:p>
        </p:txBody>
      </p:sp>
      <p:sp>
        <p:nvSpPr>
          <p:cNvPr id="1015866" name="Rechteck 123"/>
          <p:cNvSpPr>
            <a:spLocks noChangeArrowheads="1"/>
          </p:cNvSpPr>
          <p:nvPr/>
        </p:nvSpPr>
        <p:spPr bwMode="auto">
          <a:xfrm>
            <a:off x="5600700" y="3836988"/>
            <a:ext cx="142875" cy="144462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buFont typeface="Wingdings" pitchFamily="2" charset="2"/>
              <a:buNone/>
            </a:pPr>
            <a:endParaRPr lang="en-US" sz="1000" b="1">
              <a:cs typeface="Arial" charset="0"/>
            </a:endParaRPr>
          </a:p>
        </p:txBody>
      </p:sp>
      <p:sp>
        <p:nvSpPr>
          <p:cNvPr id="1015867" name="Rechteck 125"/>
          <p:cNvSpPr>
            <a:spLocks noChangeArrowheads="1"/>
          </p:cNvSpPr>
          <p:nvPr/>
        </p:nvSpPr>
        <p:spPr bwMode="auto">
          <a:xfrm>
            <a:off x="5749925" y="3987800"/>
            <a:ext cx="142875" cy="144463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buFont typeface="Wingdings" pitchFamily="2" charset="2"/>
              <a:buNone/>
            </a:pPr>
            <a:endParaRPr lang="en-US" sz="1000" b="1">
              <a:cs typeface="Arial" charset="0"/>
            </a:endParaRPr>
          </a:p>
        </p:txBody>
      </p:sp>
      <p:sp>
        <p:nvSpPr>
          <p:cNvPr id="1015868" name="Rechteck 128"/>
          <p:cNvSpPr>
            <a:spLocks noChangeArrowheads="1"/>
          </p:cNvSpPr>
          <p:nvPr/>
        </p:nvSpPr>
        <p:spPr bwMode="auto">
          <a:xfrm>
            <a:off x="5900738" y="4138613"/>
            <a:ext cx="142875" cy="85725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buFont typeface="Wingdings" pitchFamily="2" charset="2"/>
              <a:buNone/>
            </a:pPr>
            <a:endParaRPr lang="en-US" sz="1000" b="1">
              <a:cs typeface="Arial" charset="0"/>
            </a:endParaRPr>
          </a:p>
        </p:txBody>
      </p:sp>
      <p:sp>
        <p:nvSpPr>
          <p:cNvPr id="1015869" name="Rechteck 166"/>
          <p:cNvSpPr>
            <a:spLocks noChangeArrowheads="1"/>
          </p:cNvSpPr>
          <p:nvPr/>
        </p:nvSpPr>
        <p:spPr bwMode="auto">
          <a:xfrm>
            <a:off x="6450013" y="3589338"/>
            <a:ext cx="142875" cy="138112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buFont typeface="Wingdings" pitchFamily="2" charset="2"/>
              <a:buNone/>
            </a:pPr>
            <a:endParaRPr lang="en-US" sz="1000" b="1">
              <a:cs typeface="Arial" charset="0"/>
            </a:endParaRPr>
          </a:p>
        </p:txBody>
      </p:sp>
      <p:sp>
        <p:nvSpPr>
          <p:cNvPr id="1015870" name="Rechteck 170"/>
          <p:cNvSpPr>
            <a:spLocks noChangeArrowheads="1"/>
          </p:cNvSpPr>
          <p:nvPr/>
        </p:nvSpPr>
        <p:spPr bwMode="auto">
          <a:xfrm>
            <a:off x="6453188" y="4079875"/>
            <a:ext cx="142875" cy="144463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buFont typeface="Wingdings" pitchFamily="2" charset="2"/>
              <a:buNone/>
            </a:pPr>
            <a:endParaRPr lang="en-US" sz="1000" b="1">
              <a:cs typeface="Arial" charset="0"/>
            </a:endParaRPr>
          </a:p>
        </p:txBody>
      </p:sp>
      <p:sp>
        <p:nvSpPr>
          <p:cNvPr id="1015871" name="Rechteck 171"/>
          <p:cNvSpPr>
            <a:spLocks noChangeArrowheads="1"/>
          </p:cNvSpPr>
          <p:nvPr/>
        </p:nvSpPr>
        <p:spPr bwMode="auto">
          <a:xfrm>
            <a:off x="6297613" y="3935413"/>
            <a:ext cx="142875" cy="144462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buFont typeface="Wingdings" pitchFamily="2" charset="2"/>
              <a:buNone/>
            </a:pPr>
            <a:endParaRPr lang="en-US" sz="1000" b="1">
              <a:cs typeface="Arial" charset="0"/>
            </a:endParaRPr>
          </a:p>
        </p:txBody>
      </p:sp>
      <p:sp>
        <p:nvSpPr>
          <p:cNvPr id="1015872" name="Rechteck 172"/>
          <p:cNvSpPr>
            <a:spLocks noChangeArrowheads="1"/>
          </p:cNvSpPr>
          <p:nvPr/>
        </p:nvSpPr>
        <p:spPr bwMode="auto">
          <a:xfrm>
            <a:off x="6140450" y="3792538"/>
            <a:ext cx="142875" cy="142875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buFont typeface="Wingdings" pitchFamily="2" charset="2"/>
              <a:buNone/>
            </a:pPr>
            <a:endParaRPr lang="en-US" sz="1000" b="1">
              <a:cs typeface="Arial" charset="0"/>
            </a:endParaRPr>
          </a:p>
        </p:txBody>
      </p:sp>
      <p:sp>
        <p:nvSpPr>
          <p:cNvPr id="1015873" name="Rechteck 173"/>
          <p:cNvSpPr>
            <a:spLocks noChangeArrowheads="1"/>
          </p:cNvSpPr>
          <p:nvPr/>
        </p:nvSpPr>
        <p:spPr bwMode="auto">
          <a:xfrm>
            <a:off x="5983288" y="3648075"/>
            <a:ext cx="142875" cy="144463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buFont typeface="Wingdings" pitchFamily="2" charset="2"/>
              <a:buNone/>
            </a:pPr>
            <a:endParaRPr lang="en-US" sz="1000" b="1">
              <a:cs typeface="Arial" charset="0"/>
            </a:endParaRPr>
          </a:p>
        </p:txBody>
      </p:sp>
      <p:sp>
        <p:nvSpPr>
          <p:cNvPr id="1015874" name="Rechteck 174"/>
          <p:cNvSpPr>
            <a:spLocks noChangeArrowheads="1"/>
          </p:cNvSpPr>
          <p:nvPr/>
        </p:nvSpPr>
        <p:spPr bwMode="auto">
          <a:xfrm>
            <a:off x="5826125" y="3589338"/>
            <a:ext cx="142875" cy="71437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wrap="none" lIns="0" tIns="0" rIns="0" bIns="0" anchor="ctr"/>
          <a:lstStyle/>
          <a:p>
            <a:pPr>
              <a:buFont typeface="Wingdings" pitchFamily="2" charset="2"/>
              <a:buNone/>
            </a:pPr>
            <a:endParaRPr lang="en-US" sz="1000" b="1">
              <a:cs typeface="Arial" charset="0"/>
            </a:endParaRPr>
          </a:p>
        </p:txBody>
      </p:sp>
      <p:sp>
        <p:nvSpPr>
          <p:cNvPr id="74" name="Rectangle 47"/>
          <p:cNvSpPr>
            <a:spLocks noChangeArrowheads="1"/>
          </p:cNvSpPr>
          <p:nvPr/>
        </p:nvSpPr>
        <p:spPr bwMode="auto">
          <a:xfrm>
            <a:off x="6535738" y="1384300"/>
            <a:ext cx="1189037" cy="1630363"/>
          </a:xfrm>
          <a:prstGeom prst="rect">
            <a:avLst/>
          </a:prstGeom>
          <a:solidFill>
            <a:srgbClr val="009933"/>
          </a:solidFill>
          <a:ln w="25400">
            <a:solidFill>
              <a:srgbClr val="009933"/>
            </a:solidFill>
            <a:miter lim="800000"/>
            <a:headEnd/>
            <a:tailEnd/>
          </a:ln>
        </p:spPr>
        <p:txBody>
          <a:bodyPr lIns="36000" tIns="0" rIns="36000" bIns="360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0" dirty="0">
                <a:solidFill>
                  <a:srgbClr val="FFFFFF"/>
                </a:solidFill>
                <a:latin typeface="Arial" pitchFamily="34" charset="0"/>
                <a:ea typeface="+mn-ea"/>
                <a:cs typeface="Arial" pitchFamily="34" charset="0"/>
              </a:rPr>
              <a:t>ECONOMY</a:t>
            </a:r>
          </a:p>
        </p:txBody>
      </p:sp>
      <p:pic>
        <p:nvPicPr>
          <p:cNvPr id="1015876" name="Picture 12" descr="oil"/>
          <p:cNvPicPr preferRelativeResize="0"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35738" y="1751013"/>
            <a:ext cx="118903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48"/>
          <p:cNvSpPr>
            <a:spLocks noChangeArrowheads="1"/>
          </p:cNvSpPr>
          <p:nvPr/>
        </p:nvSpPr>
        <p:spPr bwMode="auto">
          <a:xfrm>
            <a:off x="6535738" y="2455863"/>
            <a:ext cx="1189037" cy="55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36000" rIns="36000" anchor="ctr"/>
          <a:lstStyle/>
          <a:p>
            <a:pPr marL="85725" indent="-85725" fontAlgn="auto">
              <a:spcBef>
                <a:spcPts val="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en-US" sz="800" kern="0" dirty="0">
                <a:solidFill>
                  <a:sysClr val="windowText" lastClr="000000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Increase of economical development in different areas</a:t>
            </a:r>
          </a:p>
        </p:txBody>
      </p:sp>
      <p:pic>
        <p:nvPicPr>
          <p:cNvPr id="1015878" name="Grafik 76" descr="Bild1.jp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292725" y="1749425"/>
            <a:ext cx="1184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9976" name="Oval 72"/>
          <p:cNvSpPr>
            <a:spLocks noChangeArrowheads="1"/>
          </p:cNvSpPr>
          <p:nvPr/>
        </p:nvSpPr>
        <p:spPr bwMode="auto">
          <a:xfrm>
            <a:off x="3843338" y="4572000"/>
            <a:ext cx="1549400" cy="1971675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9977" name="Oval 73"/>
          <p:cNvSpPr>
            <a:spLocks noChangeArrowheads="1"/>
          </p:cNvSpPr>
          <p:nvPr/>
        </p:nvSpPr>
        <p:spPr bwMode="auto">
          <a:xfrm>
            <a:off x="1346200" y="4579938"/>
            <a:ext cx="1549400" cy="1971675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9978" name="Oval 74"/>
          <p:cNvSpPr>
            <a:spLocks noChangeArrowheads="1"/>
          </p:cNvSpPr>
          <p:nvPr/>
        </p:nvSpPr>
        <p:spPr bwMode="auto">
          <a:xfrm>
            <a:off x="2616200" y="1189038"/>
            <a:ext cx="1549400" cy="1971675"/>
          </a:xfrm>
          <a:prstGeom prst="ellips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58763"/>
            <a:ext cx="6597650" cy="809625"/>
          </a:xfrm>
        </p:spPr>
        <p:txBody>
          <a:bodyPr lIns="0" anchor="b"/>
          <a:lstStyle/>
          <a:p>
            <a:pPr eaLnBrk="1" hangingPunct="1"/>
            <a:r>
              <a:rPr lang="en-US" smtClean="0">
                <a:latin typeface="Arial" charset="0"/>
              </a:rPr>
              <a:t>The goal: improvement of energy efficiency in cities</a:t>
            </a:r>
            <a:endParaRPr lang="de-DE" smtClean="0"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3027363" y="6538913"/>
            <a:ext cx="1916112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7859" name="Text Box 9"/>
          <p:cNvSpPr txBox="1">
            <a:spLocks noChangeArrowheads="1"/>
          </p:cNvSpPr>
          <p:nvPr/>
        </p:nvSpPr>
        <p:spPr bwMode="auto">
          <a:xfrm>
            <a:off x="539750" y="1719263"/>
            <a:ext cx="3646488" cy="366712"/>
          </a:xfrm>
          <a:prstGeom prst="rect">
            <a:avLst/>
          </a:prstGeom>
          <a:solidFill>
            <a:srgbClr val="EAEAEA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858585"/>
            </a:prstShdw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The main levers are</a:t>
            </a:r>
          </a:p>
        </p:txBody>
      </p:sp>
      <p:grpSp>
        <p:nvGrpSpPr>
          <p:cNvPr id="1017860" name="Group 16"/>
          <p:cNvGrpSpPr>
            <a:grpSpLocks/>
          </p:cNvGrpSpPr>
          <p:nvPr/>
        </p:nvGrpSpPr>
        <p:grpSpPr bwMode="auto">
          <a:xfrm>
            <a:off x="746125" y="2439988"/>
            <a:ext cx="7605713" cy="431800"/>
            <a:chOff x="414" y="1366"/>
            <a:chExt cx="4791" cy="272"/>
          </a:xfrm>
        </p:grpSpPr>
        <p:sp>
          <p:nvSpPr>
            <p:cNvPr id="1017871" name="Text Box 5"/>
            <p:cNvSpPr txBox="1">
              <a:spLocks noChangeArrowheads="1"/>
            </p:cNvSpPr>
            <p:nvPr/>
          </p:nvSpPr>
          <p:spPr bwMode="auto">
            <a:xfrm>
              <a:off x="1207" y="1366"/>
              <a:ext cx="3998" cy="272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7A99"/>
              </a:prstShdw>
            </a:effec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/>
                <a:t>Technologies (e.g., energy conversion and storage)</a:t>
              </a:r>
            </a:p>
          </p:txBody>
        </p:sp>
        <p:sp>
          <p:nvSpPr>
            <p:cNvPr id="1017872" name="AutoShape 12"/>
            <p:cNvSpPr>
              <a:spLocks noChangeArrowheads="1"/>
            </p:cNvSpPr>
            <p:nvPr/>
          </p:nvSpPr>
          <p:spPr bwMode="auto">
            <a:xfrm>
              <a:off x="414" y="1366"/>
              <a:ext cx="311" cy="272"/>
            </a:xfrm>
            <a:prstGeom prst="rightArrow">
              <a:avLst>
                <a:gd name="adj1" fmla="val 50000"/>
                <a:gd name="adj2" fmla="val 28585"/>
              </a:avLst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7A7A99"/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7861" name="Group 16"/>
          <p:cNvGrpSpPr>
            <a:grpSpLocks/>
          </p:cNvGrpSpPr>
          <p:nvPr/>
        </p:nvGrpSpPr>
        <p:grpSpPr bwMode="auto">
          <a:xfrm>
            <a:off x="746125" y="3221038"/>
            <a:ext cx="7605713" cy="431800"/>
            <a:chOff x="470" y="1829"/>
            <a:chExt cx="4791" cy="272"/>
          </a:xfrm>
        </p:grpSpPr>
        <p:sp>
          <p:nvSpPr>
            <p:cNvPr id="1017869" name="Text Box 6"/>
            <p:cNvSpPr txBox="1">
              <a:spLocks noChangeArrowheads="1"/>
            </p:cNvSpPr>
            <p:nvPr/>
          </p:nvSpPr>
          <p:spPr bwMode="auto">
            <a:xfrm>
              <a:off x="1263" y="1829"/>
              <a:ext cx="3998" cy="272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7A99"/>
              </a:prstShdw>
            </a:effec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/>
                <a:t>Behavior of people (e.g. awareness, responsible actions)</a:t>
              </a:r>
            </a:p>
          </p:txBody>
        </p:sp>
        <p:sp>
          <p:nvSpPr>
            <p:cNvPr id="1017870" name="AutoShape 13"/>
            <p:cNvSpPr>
              <a:spLocks noChangeArrowheads="1"/>
            </p:cNvSpPr>
            <p:nvPr/>
          </p:nvSpPr>
          <p:spPr bwMode="auto">
            <a:xfrm>
              <a:off x="470" y="1829"/>
              <a:ext cx="311" cy="272"/>
            </a:xfrm>
            <a:prstGeom prst="rightArrow">
              <a:avLst>
                <a:gd name="adj1" fmla="val 50000"/>
                <a:gd name="adj2" fmla="val 28585"/>
              </a:avLst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7A7A99"/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7862" name="Group 18"/>
          <p:cNvGrpSpPr>
            <a:grpSpLocks/>
          </p:cNvGrpSpPr>
          <p:nvPr/>
        </p:nvGrpSpPr>
        <p:grpSpPr bwMode="auto">
          <a:xfrm>
            <a:off x="746125" y="4002088"/>
            <a:ext cx="7605713" cy="431800"/>
            <a:chOff x="414" y="2178"/>
            <a:chExt cx="4791" cy="272"/>
          </a:xfrm>
        </p:grpSpPr>
        <p:sp>
          <p:nvSpPr>
            <p:cNvPr id="1017867" name="Text Box 7"/>
            <p:cNvSpPr txBox="1">
              <a:spLocks noChangeArrowheads="1"/>
            </p:cNvSpPr>
            <p:nvPr/>
          </p:nvSpPr>
          <p:spPr bwMode="auto">
            <a:xfrm>
              <a:off x="1207" y="2178"/>
              <a:ext cx="3998" cy="272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7A99"/>
              </a:prstShdw>
            </a:effec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/>
                <a:t>Urban policies and regulations (e.g., incentive systems)</a:t>
              </a:r>
            </a:p>
          </p:txBody>
        </p:sp>
        <p:sp>
          <p:nvSpPr>
            <p:cNvPr id="1017868" name="AutoShape 14"/>
            <p:cNvSpPr>
              <a:spLocks noChangeArrowheads="1"/>
            </p:cNvSpPr>
            <p:nvPr/>
          </p:nvSpPr>
          <p:spPr bwMode="auto">
            <a:xfrm>
              <a:off x="414" y="2178"/>
              <a:ext cx="311" cy="272"/>
            </a:xfrm>
            <a:prstGeom prst="rightArrow">
              <a:avLst>
                <a:gd name="adj1" fmla="val 50000"/>
                <a:gd name="adj2" fmla="val 28585"/>
              </a:avLst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7A7A99"/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17863" name="Group 19"/>
          <p:cNvGrpSpPr>
            <a:grpSpLocks/>
          </p:cNvGrpSpPr>
          <p:nvPr/>
        </p:nvGrpSpPr>
        <p:grpSpPr bwMode="auto">
          <a:xfrm>
            <a:off x="746125" y="4784725"/>
            <a:ext cx="7605713" cy="719138"/>
            <a:chOff x="414" y="2585"/>
            <a:chExt cx="4791" cy="453"/>
          </a:xfrm>
        </p:grpSpPr>
        <p:sp>
          <p:nvSpPr>
            <p:cNvPr id="1017865" name="Text Box 8"/>
            <p:cNvSpPr txBox="1">
              <a:spLocks noChangeArrowheads="1"/>
            </p:cNvSpPr>
            <p:nvPr/>
          </p:nvSpPr>
          <p:spPr bwMode="auto">
            <a:xfrm>
              <a:off x="1207" y="2585"/>
              <a:ext cx="3998" cy="453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7A7A99"/>
              </a:prstShdw>
            </a:effectLst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/>
                <a:t>Infrastructure (e.g., properties and  configuration of the </a:t>
              </a:r>
              <a:r>
                <a:rPr lang="en-US" smtClean="0"/>
                <a:t>installed </a:t>
              </a:r>
              <a:r>
                <a:rPr lang="en-US"/>
                <a:t>base) </a:t>
              </a:r>
            </a:p>
          </p:txBody>
        </p:sp>
        <p:sp>
          <p:nvSpPr>
            <p:cNvPr id="1017866" name="AutoShape 15"/>
            <p:cNvSpPr>
              <a:spLocks noChangeArrowheads="1"/>
            </p:cNvSpPr>
            <p:nvPr/>
          </p:nvSpPr>
          <p:spPr bwMode="auto">
            <a:xfrm>
              <a:off x="414" y="2675"/>
              <a:ext cx="311" cy="272"/>
            </a:xfrm>
            <a:prstGeom prst="rightArrow">
              <a:avLst>
                <a:gd name="adj1" fmla="val 50000"/>
                <a:gd name="adj2" fmla="val 28585"/>
              </a:avLst>
            </a:prstGeom>
            <a:solidFill>
              <a:srgbClr val="EAEAEA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7A7A99"/>
              </a:prst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17864" name="footer_month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9575" y="6608763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CT RTC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9905" name="Group 14"/>
          <p:cNvGrpSpPr>
            <a:grpSpLocks/>
          </p:cNvGrpSpPr>
          <p:nvPr/>
        </p:nvGrpSpPr>
        <p:grpSpPr bwMode="auto">
          <a:xfrm>
            <a:off x="336550" y="5135563"/>
            <a:ext cx="5289550" cy="958850"/>
            <a:chOff x="374" y="3235"/>
            <a:chExt cx="3332" cy="604"/>
          </a:xfrm>
        </p:grpSpPr>
        <p:sp>
          <p:nvSpPr>
            <p:cNvPr id="1019925" name="AutoShape 4"/>
            <p:cNvSpPr>
              <a:spLocks noChangeArrowheads="1"/>
            </p:cNvSpPr>
            <p:nvPr/>
          </p:nvSpPr>
          <p:spPr bwMode="auto">
            <a:xfrm>
              <a:off x="1508" y="3235"/>
              <a:ext cx="2198" cy="604"/>
            </a:xfrm>
            <a:prstGeom prst="homePlate">
              <a:avLst>
                <a:gd name="adj" fmla="val 90977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/>
                <a:t>Smart Grid</a:t>
              </a:r>
            </a:p>
          </p:txBody>
        </p:sp>
        <p:pic>
          <p:nvPicPr>
            <p:cNvPr id="1019926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4" y="3235"/>
              <a:ext cx="1044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9906" name="Group 15"/>
          <p:cNvGrpSpPr>
            <a:grpSpLocks/>
          </p:cNvGrpSpPr>
          <p:nvPr/>
        </p:nvGrpSpPr>
        <p:grpSpPr bwMode="auto">
          <a:xfrm>
            <a:off x="528638" y="3983038"/>
            <a:ext cx="5516562" cy="958850"/>
            <a:chOff x="857" y="2508"/>
            <a:chExt cx="3475" cy="604"/>
          </a:xfrm>
        </p:grpSpPr>
        <p:sp>
          <p:nvSpPr>
            <p:cNvPr id="1019923" name="AutoShape 5"/>
            <p:cNvSpPr>
              <a:spLocks noChangeArrowheads="1"/>
            </p:cNvSpPr>
            <p:nvPr/>
          </p:nvSpPr>
          <p:spPr bwMode="auto">
            <a:xfrm>
              <a:off x="2134" y="2508"/>
              <a:ext cx="2198" cy="604"/>
            </a:xfrm>
            <a:prstGeom prst="homePlate">
              <a:avLst>
                <a:gd name="adj" fmla="val 90977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/>
                <a:t>Multi-modal Energy Network</a:t>
              </a:r>
            </a:p>
          </p:txBody>
        </p:sp>
        <p:pic>
          <p:nvPicPr>
            <p:cNvPr id="1019924" name="Picture 22" descr="deschematic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7" y="2508"/>
              <a:ext cx="1188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19907" name="Group 17"/>
          <p:cNvGrpSpPr>
            <a:grpSpLocks/>
          </p:cNvGrpSpPr>
          <p:nvPr/>
        </p:nvGrpSpPr>
        <p:grpSpPr bwMode="auto">
          <a:xfrm>
            <a:off x="2074863" y="1681163"/>
            <a:ext cx="4884737" cy="958850"/>
            <a:chOff x="2507" y="1059"/>
            <a:chExt cx="3077" cy="604"/>
          </a:xfrm>
        </p:grpSpPr>
        <p:sp>
          <p:nvSpPr>
            <p:cNvPr id="1019921" name="AutoShape 7"/>
            <p:cNvSpPr>
              <a:spLocks noChangeArrowheads="1"/>
            </p:cNvSpPr>
            <p:nvPr/>
          </p:nvSpPr>
          <p:spPr bwMode="auto">
            <a:xfrm>
              <a:off x="3386" y="1059"/>
              <a:ext cx="2198" cy="604"/>
            </a:xfrm>
            <a:prstGeom prst="homePlate">
              <a:avLst>
                <a:gd name="adj" fmla="val 90977"/>
              </a:avLst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8C8C8C"/>
              </a:prstShdw>
            </a:effectLst>
          </p:spPr>
          <p:txBody>
            <a:bodyPr wrap="none" anchor="ctr"/>
            <a:lstStyle/>
            <a:p>
              <a:pPr algn="ctr"/>
              <a:r>
                <a:rPr lang="en-US"/>
                <a:t>Development of new</a:t>
              </a:r>
              <a:br>
                <a:rPr lang="en-US"/>
              </a:br>
              <a:r>
                <a:rPr lang="en-US"/>
                <a:t>business models</a:t>
              </a:r>
            </a:p>
          </p:txBody>
        </p:sp>
        <p:pic>
          <p:nvPicPr>
            <p:cNvPr id="48" name="Picture 23" descr="businessMode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507" y="1059"/>
              <a:ext cx="803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74997"/>
                </a:srgbClr>
              </a:outerShdw>
            </a:effectLst>
          </p:spPr>
        </p:pic>
      </p:grpSp>
      <p:grpSp>
        <p:nvGrpSpPr>
          <p:cNvPr id="1019908" name="Group 17"/>
          <p:cNvGrpSpPr>
            <a:grpSpLocks/>
          </p:cNvGrpSpPr>
          <p:nvPr/>
        </p:nvGrpSpPr>
        <p:grpSpPr bwMode="auto">
          <a:xfrm>
            <a:off x="404813" y="2827338"/>
            <a:ext cx="6138862" cy="958850"/>
            <a:chOff x="929" y="1781"/>
            <a:chExt cx="3867" cy="604"/>
          </a:xfrm>
        </p:grpSpPr>
        <p:grpSp>
          <p:nvGrpSpPr>
            <p:cNvPr id="1019916" name="Group 16"/>
            <p:cNvGrpSpPr>
              <a:grpSpLocks/>
            </p:cNvGrpSpPr>
            <p:nvPr/>
          </p:nvGrpSpPr>
          <p:grpSpPr bwMode="auto">
            <a:xfrm>
              <a:off x="2102" y="1781"/>
              <a:ext cx="2694" cy="604"/>
              <a:chOff x="2264" y="1765"/>
              <a:chExt cx="2694" cy="604"/>
            </a:xfrm>
          </p:grpSpPr>
          <p:sp>
            <p:nvSpPr>
              <p:cNvPr id="1019919" name="AutoShape 6"/>
              <p:cNvSpPr>
                <a:spLocks noChangeArrowheads="1"/>
              </p:cNvSpPr>
              <p:nvPr/>
            </p:nvSpPr>
            <p:spPr bwMode="auto">
              <a:xfrm>
                <a:off x="2760" y="1765"/>
                <a:ext cx="2198" cy="604"/>
              </a:xfrm>
              <a:prstGeom prst="homePlate">
                <a:avLst>
                  <a:gd name="adj" fmla="val 90977"/>
                </a:avLst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8C8C8C"/>
                </a:prstShdw>
              </a:effectLst>
            </p:spPr>
            <p:txBody>
              <a:bodyPr wrap="none" anchor="ctr"/>
              <a:lstStyle/>
              <a:p>
                <a:r>
                  <a:rPr lang="en-US" dirty="0"/>
                  <a:t>Monitoring of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- Energy Consumption</a:t>
                </a:r>
              </a:p>
              <a:p>
                <a:r>
                  <a:rPr lang="en-US" dirty="0" smtClean="0"/>
                  <a:t>- Installed Base</a:t>
                </a:r>
                <a:endParaRPr lang="en-US" dirty="0"/>
              </a:p>
            </p:txBody>
          </p:sp>
          <p:pic>
            <p:nvPicPr>
              <p:cNvPr id="1019920" name="Picture 3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264" y="1766"/>
                <a:ext cx="415" cy="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19917" name="Picture 3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929" y="1781"/>
              <a:ext cx="834" cy="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2275" name="AutoShape 19"/>
            <p:cNvSpPr>
              <a:spLocks noChangeArrowheads="1"/>
            </p:cNvSpPr>
            <p:nvPr/>
          </p:nvSpPr>
          <p:spPr bwMode="auto">
            <a:xfrm>
              <a:off x="1847" y="1989"/>
              <a:ext cx="170" cy="18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91188" name="Text Box 20"/>
          <p:cNvSpPr txBox="1">
            <a:spLocks noChangeArrowheads="1"/>
          </p:cNvSpPr>
          <p:nvPr/>
        </p:nvSpPr>
        <p:spPr bwMode="auto">
          <a:xfrm>
            <a:off x="7005638" y="1866900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19910" name="AutoShape 21"/>
          <p:cNvSpPr>
            <a:spLocks/>
          </p:cNvSpPr>
          <p:nvPr/>
        </p:nvSpPr>
        <p:spPr bwMode="auto">
          <a:xfrm>
            <a:off x="6731000" y="3919538"/>
            <a:ext cx="522288" cy="2293937"/>
          </a:xfrm>
          <a:prstGeom prst="rightBrace">
            <a:avLst>
              <a:gd name="adj1" fmla="val 36601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9911" name="AutoShape 22"/>
          <p:cNvSpPr>
            <a:spLocks/>
          </p:cNvSpPr>
          <p:nvPr/>
        </p:nvSpPr>
        <p:spPr bwMode="auto">
          <a:xfrm>
            <a:off x="6732588" y="1524000"/>
            <a:ext cx="522287" cy="2293938"/>
          </a:xfrm>
          <a:prstGeom prst="rightBrace">
            <a:avLst>
              <a:gd name="adj1" fmla="val 36601"/>
              <a:gd name="adj2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19912" name="Text Box 23"/>
          <p:cNvSpPr txBox="1">
            <a:spLocks noChangeArrowheads="1"/>
          </p:cNvSpPr>
          <p:nvPr/>
        </p:nvSpPr>
        <p:spPr bwMode="auto">
          <a:xfrm>
            <a:off x="7212013" y="1427163"/>
            <a:ext cx="1708150" cy="5053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r>
              <a:rPr lang="de-DE"/>
              <a:t>Combination of </a:t>
            </a:r>
          </a:p>
          <a:p>
            <a:pPr algn="ctr">
              <a:spcBef>
                <a:spcPct val="50000"/>
              </a:spcBef>
            </a:pPr>
            <a:r>
              <a:rPr lang="de-DE" b="1"/>
              <a:t>Business Intelligence</a:t>
            </a:r>
            <a:r>
              <a:rPr lang="de-DE"/>
              <a:t> </a:t>
            </a:r>
          </a:p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r>
              <a:rPr lang="de-DE"/>
              <a:t>and</a:t>
            </a:r>
          </a:p>
          <a:p>
            <a:pPr algn="ctr">
              <a:spcBef>
                <a:spcPct val="50000"/>
              </a:spcBef>
            </a:pPr>
            <a:endParaRPr lang="de-DE"/>
          </a:p>
          <a:p>
            <a:pPr algn="ctr">
              <a:spcBef>
                <a:spcPct val="50000"/>
              </a:spcBef>
            </a:pPr>
            <a:r>
              <a:rPr lang="de-DE" b="1"/>
              <a:t>Innovative </a:t>
            </a:r>
          </a:p>
          <a:p>
            <a:pPr algn="ctr">
              <a:spcBef>
                <a:spcPct val="50000"/>
              </a:spcBef>
            </a:pPr>
            <a:r>
              <a:rPr lang="de-DE" b="1"/>
              <a:t>Infrastructure</a:t>
            </a:r>
          </a:p>
          <a:p>
            <a:pPr algn="ctr">
              <a:spcBef>
                <a:spcPct val="50000"/>
              </a:spcBef>
            </a:pPr>
            <a:r>
              <a:rPr lang="de-DE" b="1"/>
              <a:t>Solutions</a:t>
            </a:r>
          </a:p>
          <a:p>
            <a:pPr algn="ctr">
              <a:spcBef>
                <a:spcPct val="50000"/>
              </a:spcBef>
            </a:pPr>
            <a:endParaRPr lang="de-DE" b="1"/>
          </a:p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2" name="Rechteck 21"/>
          <p:cNvSpPr/>
          <p:nvPr/>
        </p:nvSpPr>
        <p:spPr>
          <a:xfrm>
            <a:off x="3027363" y="6538913"/>
            <a:ext cx="1916112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9914" name="Rectangle 2"/>
          <p:cNvSpPr>
            <a:spLocks noChangeArrowheads="1"/>
          </p:cNvSpPr>
          <p:nvPr/>
        </p:nvSpPr>
        <p:spPr bwMode="auto">
          <a:xfrm>
            <a:off x="539750" y="258763"/>
            <a:ext cx="69072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defTabSz="762000">
              <a:buFont typeface="Wingdings" pitchFamily="2" charset="2"/>
              <a:buNone/>
            </a:pPr>
            <a:r>
              <a:rPr lang="en-US" sz="2000" b="1"/>
              <a:t>Systemic approach to realize energy efficiency in the city</a:t>
            </a:r>
            <a:endParaRPr lang="de-DE" sz="2000" b="1"/>
          </a:p>
        </p:txBody>
      </p:sp>
      <p:sp>
        <p:nvSpPr>
          <p:cNvPr id="1019915" name="footer_month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9575" y="6608763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CT RTC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3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lIns="0" anchor="b"/>
          <a:lstStyle/>
          <a:p>
            <a:pPr algn="ctr" eaLnBrk="1" hangingPunct="1"/>
            <a:r>
              <a:rPr lang="en-US" sz="3200" smtClean="0">
                <a:latin typeface="Arial" charset="0"/>
              </a:rPr>
              <a:t>Infrastructure for urban </a:t>
            </a:r>
            <a:br>
              <a:rPr lang="en-US" sz="3200" smtClean="0">
                <a:latin typeface="Arial" charset="0"/>
              </a:rPr>
            </a:br>
            <a:r>
              <a:rPr lang="en-US" sz="3200" smtClean="0">
                <a:latin typeface="Arial" charset="0"/>
              </a:rPr>
              <a:t>energy supply</a:t>
            </a:r>
            <a:endParaRPr lang="de-DE" sz="3200" smtClean="0"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027363" y="6538913"/>
            <a:ext cx="1916112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1955" name="footer_month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9575" y="6608763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CT RTC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rafik 45" descr="PB09091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826934" y="2636807"/>
            <a:ext cx="1878666" cy="133069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sp>
        <p:nvSpPr>
          <p:cNvPr id="1024002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58763"/>
            <a:ext cx="6829425" cy="809625"/>
          </a:xfrm>
        </p:spPr>
        <p:txBody>
          <a:bodyPr lIns="0" anchor="b"/>
          <a:lstStyle/>
          <a:p>
            <a:pPr eaLnBrk="1" hangingPunct="1"/>
            <a:r>
              <a:rPr lang="en-US" smtClean="0">
                <a:latin typeface="Arial" charset="0"/>
              </a:rPr>
              <a:t>Upgrading Smart Grids to multi-modal energy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networks enables high overall energy efficiency in cities</a:t>
            </a:r>
          </a:p>
        </p:txBody>
      </p:sp>
      <p:sp>
        <p:nvSpPr>
          <p:cNvPr id="1024004" name="Rectangle 61"/>
          <p:cNvSpPr>
            <a:spLocks noChangeArrowheads="1"/>
          </p:cNvSpPr>
          <p:nvPr/>
        </p:nvSpPr>
        <p:spPr bwMode="auto">
          <a:xfrm>
            <a:off x="404813" y="2934600"/>
            <a:ext cx="665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05" name="Rectangle 62"/>
          <p:cNvSpPr>
            <a:spLocks noChangeArrowheads="1"/>
          </p:cNvSpPr>
          <p:nvPr/>
        </p:nvSpPr>
        <p:spPr bwMode="auto">
          <a:xfrm>
            <a:off x="1069975" y="2664725"/>
            <a:ext cx="674688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06" name="Rectangle 63"/>
          <p:cNvSpPr>
            <a:spLocks noChangeArrowheads="1"/>
          </p:cNvSpPr>
          <p:nvPr/>
        </p:nvSpPr>
        <p:spPr bwMode="auto">
          <a:xfrm>
            <a:off x="1609725" y="2034488"/>
            <a:ext cx="6302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013" name="Text Box 72"/>
          <p:cNvSpPr txBox="1">
            <a:spLocks noChangeArrowheads="1"/>
          </p:cNvSpPr>
          <p:nvPr/>
        </p:nvSpPr>
        <p:spPr bwMode="auto">
          <a:xfrm>
            <a:off x="6825345" y="2081659"/>
            <a:ext cx="2318655" cy="241413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1600" b="1" dirty="0"/>
              <a:t>Key question:</a:t>
            </a:r>
          </a:p>
          <a:p>
            <a:pPr>
              <a:spcBef>
                <a:spcPct val="50000"/>
              </a:spcBef>
            </a:pPr>
            <a:r>
              <a:rPr lang="en-US" sz="1600" dirty="0"/>
              <a:t>How to network and operate the infrastructures for power generation, energy storage, heat/cold and water in a smart way?</a:t>
            </a:r>
          </a:p>
        </p:txBody>
      </p:sp>
      <p:grpSp>
        <p:nvGrpSpPr>
          <p:cNvPr id="6" name="Gruppieren 35"/>
          <p:cNvGrpSpPr>
            <a:grpSpLocks/>
          </p:cNvGrpSpPr>
          <p:nvPr/>
        </p:nvGrpSpPr>
        <p:grpSpPr bwMode="auto">
          <a:xfrm>
            <a:off x="2625499" y="2172394"/>
            <a:ext cx="1916112" cy="1799760"/>
            <a:chOff x="6814812" y="4764575"/>
            <a:chExt cx="1914851" cy="1762529"/>
          </a:xfrm>
        </p:grpSpPr>
        <p:pic>
          <p:nvPicPr>
            <p:cNvPr id="1024030" name="Grafik 33" descr="IMG_0424.jp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26872" y="5262513"/>
              <a:ext cx="1890965" cy="1264591"/>
            </a:xfrm>
            <a:prstGeom prst="rect">
              <a:avLst/>
            </a:prstGeom>
            <a:noFill/>
            <a:ln w="19050">
              <a:solidFill>
                <a:srgbClr val="869AA9"/>
              </a:solidFill>
              <a:miter lim="800000"/>
              <a:headEnd/>
              <a:tailEnd/>
            </a:ln>
          </p:spPr>
        </p:pic>
        <p:sp>
          <p:nvSpPr>
            <p:cNvPr id="1024031" name="Text Box 27"/>
            <p:cNvSpPr txBox="1">
              <a:spLocks noChangeArrowheads="1"/>
            </p:cNvSpPr>
            <p:nvPr/>
          </p:nvSpPr>
          <p:spPr bwMode="auto">
            <a:xfrm>
              <a:off x="6814812" y="4764575"/>
              <a:ext cx="1914851" cy="501562"/>
            </a:xfrm>
            <a:prstGeom prst="rect">
              <a:avLst/>
            </a:prstGeom>
            <a:solidFill>
              <a:srgbClr val="869AA9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Storage Systems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 smtClean="0">
                  <a:solidFill>
                    <a:schemeClr val="bg1"/>
                  </a:solidFill>
                </a:rPr>
                <a:t>(Li-Ion Battery)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024018" name="Textfeld 58"/>
          <p:cNvSpPr txBox="1">
            <a:spLocks noChangeArrowheads="1"/>
          </p:cNvSpPr>
          <p:nvPr/>
        </p:nvSpPr>
        <p:spPr bwMode="auto">
          <a:xfrm>
            <a:off x="468093" y="1451654"/>
            <a:ext cx="48985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MULTI-MODAL ENERGY SYSTEMS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2917145" y="6528027"/>
            <a:ext cx="1914525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4016" name="Picture 12"/>
          <p:cNvPicPr>
            <a:picLocks noChangeAspect="1" noChangeArrowheads="1"/>
          </p:cNvPicPr>
          <p:nvPr/>
        </p:nvPicPr>
        <p:blipFill>
          <a:blip r:embed="rId6"/>
          <a:srcRect l="-603"/>
          <a:stretch>
            <a:fillRect/>
          </a:stretch>
        </p:blipFill>
        <p:spPr bwMode="auto">
          <a:xfrm>
            <a:off x="439058" y="2560402"/>
            <a:ext cx="1908175" cy="1398588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024019" name="Grafik 40" descr="Windturbine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913" y="2604852"/>
            <a:ext cx="914546" cy="135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20" name="Text Box 27"/>
          <p:cNvSpPr txBox="1">
            <a:spLocks noChangeArrowheads="1"/>
          </p:cNvSpPr>
          <p:nvPr/>
        </p:nvSpPr>
        <p:spPr bwMode="auto">
          <a:xfrm>
            <a:off x="431743" y="2166702"/>
            <a:ext cx="1931067" cy="501650"/>
          </a:xfrm>
          <a:prstGeom prst="rect">
            <a:avLst/>
          </a:prstGeom>
          <a:solidFill>
            <a:srgbClr val="869AA9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Renewable </a:t>
            </a:r>
            <a:br>
              <a:rPr lang="en-US" sz="1400" b="1">
                <a:solidFill>
                  <a:schemeClr val="bg1"/>
                </a:solidFill>
              </a:rPr>
            </a:br>
            <a:r>
              <a:rPr lang="en-US" sz="1400" b="1">
                <a:solidFill>
                  <a:schemeClr val="bg1"/>
                </a:solidFill>
              </a:rPr>
              <a:t>Power Generation</a:t>
            </a:r>
          </a:p>
        </p:txBody>
      </p:sp>
      <p:pic>
        <p:nvPicPr>
          <p:cNvPr id="5" name="Group 3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99075" y="4201873"/>
            <a:ext cx="1951038" cy="1779588"/>
          </a:xfrm>
          <a:prstGeom prst="rect">
            <a:avLst/>
          </a:prstGeom>
          <a:noFill/>
        </p:spPr>
      </p:pic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632133" y="4213607"/>
            <a:ext cx="1909763" cy="1754188"/>
            <a:chOff x="340" y="2749"/>
            <a:chExt cx="1203" cy="1105"/>
          </a:xfrm>
        </p:grpSpPr>
        <p:pic>
          <p:nvPicPr>
            <p:cNvPr id="1024034" name="Picture 15" descr="Blockheiz0354_2126x1417_300dpi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40" y="3051"/>
              <a:ext cx="1203" cy="803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1024035" name="Text Box 23"/>
            <p:cNvSpPr txBox="1">
              <a:spLocks noChangeArrowheads="1"/>
            </p:cNvSpPr>
            <p:nvPr/>
          </p:nvSpPr>
          <p:spPr bwMode="auto">
            <a:xfrm>
              <a:off x="340" y="2749"/>
              <a:ext cx="1203" cy="318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CHP</a:t>
              </a:r>
              <a:r>
                <a:rPr lang="en-US" sz="1400" b="1" baseline="30000" dirty="0">
                  <a:solidFill>
                    <a:schemeClr val="bg1"/>
                  </a:solidFill>
                </a:rPr>
                <a:t>1)</a:t>
              </a:r>
              <a:r>
                <a:rPr lang="en-US" sz="1400" b="1" dirty="0">
                  <a:solidFill>
                    <a:schemeClr val="bg1"/>
                  </a:solidFill>
                </a:rPr>
                <a:t> Unit + 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Hot Water Storage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434131" y="4212879"/>
            <a:ext cx="1909762" cy="1763639"/>
            <a:chOff x="1702" y="2735"/>
            <a:chExt cx="1203" cy="1118"/>
          </a:xfrm>
        </p:grpSpPr>
        <p:pic>
          <p:nvPicPr>
            <p:cNvPr id="1024032" name="Picture 16" descr="Waermepumpe0384_2126x1417_300dpi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702" y="3052"/>
              <a:ext cx="1202" cy="801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1024033" name="Text Box 26"/>
            <p:cNvSpPr txBox="1">
              <a:spLocks noChangeArrowheads="1"/>
            </p:cNvSpPr>
            <p:nvPr/>
          </p:nvSpPr>
          <p:spPr bwMode="auto">
            <a:xfrm>
              <a:off x="1702" y="2735"/>
              <a:ext cx="1203" cy="318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Heat Pump + </a:t>
              </a:r>
            </a:p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Hot Water Storage</a:t>
              </a:r>
            </a:p>
          </p:txBody>
        </p:sp>
      </p:grpSp>
      <p:sp>
        <p:nvSpPr>
          <p:cNvPr id="1024028" name="Textfeld 30"/>
          <p:cNvSpPr txBox="1">
            <a:spLocks noChangeArrowheads="1"/>
          </p:cNvSpPr>
          <p:nvPr/>
        </p:nvSpPr>
        <p:spPr bwMode="auto">
          <a:xfrm>
            <a:off x="7225199" y="6344977"/>
            <a:ext cx="165942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baseline="30000" dirty="0"/>
              <a:t>1) </a:t>
            </a:r>
            <a:r>
              <a:rPr lang="en-US" sz="900" dirty="0"/>
              <a:t>Combined Heat and Power</a:t>
            </a:r>
          </a:p>
        </p:txBody>
      </p:sp>
      <p:sp>
        <p:nvSpPr>
          <p:cNvPr id="1024029" name="footer_month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19575" y="6608763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CT RTC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4797199" y="2163872"/>
            <a:ext cx="1916112" cy="501447"/>
          </a:xfrm>
          <a:prstGeom prst="rect">
            <a:avLst/>
          </a:prstGeom>
          <a:solidFill>
            <a:srgbClr val="869AA9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Storage Systems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(</a:t>
            </a:r>
            <a:r>
              <a:rPr lang="en-US" sz="1400" b="1" dirty="0" err="1" smtClean="0">
                <a:solidFill>
                  <a:schemeClr val="bg1"/>
                </a:solidFill>
              </a:rPr>
              <a:t>Elektrolyzer</a:t>
            </a:r>
            <a:r>
              <a:rPr lang="en-US" sz="1400" b="1" dirty="0" smtClean="0">
                <a:solidFill>
                  <a:schemeClr val="bg1"/>
                </a:solidFill>
              </a:rPr>
              <a:t>)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38" name="Plus 37"/>
          <p:cNvSpPr/>
          <p:nvPr/>
        </p:nvSpPr>
        <p:spPr bwMode="auto">
          <a:xfrm>
            <a:off x="2348180" y="2918765"/>
            <a:ext cx="285292" cy="285293"/>
          </a:xfrm>
          <a:prstGeom prst="mathPlus">
            <a:avLst/>
          </a:prstGeom>
          <a:solidFill>
            <a:srgbClr val="BFBFBF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C0C0C0"/>
              </a:solidFill>
              <a:effectLst/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4" name="Plus 43"/>
          <p:cNvSpPr/>
          <p:nvPr/>
        </p:nvSpPr>
        <p:spPr bwMode="auto">
          <a:xfrm>
            <a:off x="4534146" y="2924861"/>
            <a:ext cx="285292" cy="285293"/>
          </a:xfrm>
          <a:prstGeom prst="mathPlus">
            <a:avLst/>
          </a:prstGeom>
          <a:solidFill>
            <a:srgbClr val="BFBFBF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C0C0C0"/>
              </a:solidFill>
              <a:effectLst/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5" name="Plus 44"/>
          <p:cNvSpPr/>
          <p:nvPr/>
        </p:nvSpPr>
        <p:spPr bwMode="auto">
          <a:xfrm>
            <a:off x="2339645" y="4892650"/>
            <a:ext cx="285292" cy="285293"/>
          </a:xfrm>
          <a:prstGeom prst="mathPlus">
            <a:avLst/>
          </a:prstGeom>
          <a:solidFill>
            <a:srgbClr val="BFBFBF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C0C0C0"/>
              </a:solidFill>
              <a:effectLst/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7" name="Plus 46"/>
          <p:cNvSpPr/>
          <p:nvPr/>
        </p:nvSpPr>
        <p:spPr bwMode="auto">
          <a:xfrm>
            <a:off x="4532926" y="4898746"/>
            <a:ext cx="285292" cy="285293"/>
          </a:xfrm>
          <a:prstGeom prst="mathPlus">
            <a:avLst/>
          </a:prstGeom>
          <a:solidFill>
            <a:srgbClr val="BFBFBF"/>
          </a:solidFill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rgbClr val="C0C0C0"/>
              </a:solidFill>
              <a:effectLst/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666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7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7" name="Rectangle 3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539750" y="325438"/>
            <a:ext cx="8223250" cy="809625"/>
          </a:xfrm>
        </p:spPr>
        <p:txBody>
          <a:bodyPr lIns="0" anchor="b"/>
          <a:lstStyle/>
          <a:p>
            <a:pPr eaLnBrk="1" hangingPunct="1"/>
            <a:r>
              <a:rPr lang="en-US" smtClean="0">
                <a:latin typeface="Arial" charset="0"/>
              </a:rPr>
              <a:t>Self-Organizing Energy Automation Systems </a:t>
            </a:r>
            <a:br>
              <a:rPr lang="en-US" smtClean="0">
                <a:latin typeface="Arial" charset="0"/>
              </a:rPr>
            </a:br>
            <a:r>
              <a:rPr lang="en-US" smtClean="0">
                <a:latin typeface="Arial" charset="0"/>
              </a:rPr>
              <a:t>(SO EASY) have shown their potential for smart power networks</a:t>
            </a:r>
            <a:endParaRPr lang="de-DE" smtClean="0">
              <a:latin typeface="Arial" charset="0"/>
            </a:endParaRPr>
          </a:p>
        </p:txBody>
      </p:sp>
      <p:sp>
        <p:nvSpPr>
          <p:cNvPr id="11366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0825" y="1268413"/>
            <a:ext cx="8893175" cy="5256212"/>
          </a:xfrm>
          <a:prstGeom prst="rect">
            <a:avLst/>
          </a:prstGeom>
          <a:solidFill>
            <a:srgbClr val="F6F7F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669" name="Gruppieren 13"/>
          <p:cNvGrpSpPr>
            <a:grpSpLocks/>
          </p:cNvGrpSpPr>
          <p:nvPr/>
        </p:nvGrpSpPr>
        <p:grpSpPr bwMode="auto">
          <a:xfrm>
            <a:off x="2187575" y="1277938"/>
            <a:ext cx="6956425" cy="5246687"/>
            <a:chOff x="2187380" y="1277938"/>
            <a:chExt cx="6956620" cy="5246687"/>
          </a:xfrm>
        </p:grpSpPr>
        <p:pic>
          <p:nvPicPr>
            <p:cNvPr id="113689" name="Picture 5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/>
            <a:srcRect l="14354" t="1440" r="830" b="6030"/>
            <a:stretch>
              <a:fillRect/>
            </a:stretch>
          </p:blipFill>
          <p:spPr bwMode="auto">
            <a:xfrm>
              <a:off x="2272553" y="1277938"/>
              <a:ext cx="6871447" cy="524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690" name="Textfeld 6"/>
            <p:cNvSpPr txBox="1">
              <a:spLocks noChangeArrowheads="1"/>
            </p:cNvSpPr>
            <p:nvPr/>
          </p:nvSpPr>
          <p:spPr bwMode="auto">
            <a:xfrm>
              <a:off x="3106280" y="4047565"/>
              <a:ext cx="87716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Personal </a:t>
              </a:r>
              <a:br>
                <a:rPr lang="de-DE" sz="1200" b="1"/>
              </a:br>
              <a:r>
                <a:rPr lang="de-DE" sz="1200" b="1"/>
                <a:t>Energy </a:t>
              </a:r>
              <a:br>
                <a:rPr lang="de-DE" sz="1200" b="1"/>
              </a:br>
              <a:r>
                <a:rPr lang="de-DE" sz="1200" b="1"/>
                <a:t>Agent</a:t>
              </a:r>
            </a:p>
          </p:txBody>
        </p:sp>
        <p:sp>
          <p:nvSpPr>
            <p:cNvPr id="113691" name="Textfeld 7"/>
            <p:cNvSpPr txBox="1">
              <a:spLocks noChangeArrowheads="1"/>
            </p:cNvSpPr>
            <p:nvPr/>
          </p:nvSpPr>
          <p:spPr bwMode="auto">
            <a:xfrm>
              <a:off x="5798483" y="4078941"/>
              <a:ext cx="7729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Balance</a:t>
              </a:r>
              <a:br>
                <a:rPr lang="de-DE" sz="1200" b="1"/>
              </a:br>
              <a:r>
                <a:rPr lang="de-DE" sz="1200" b="1"/>
                <a:t>Master</a:t>
              </a:r>
            </a:p>
          </p:txBody>
        </p:sp>
        <p:sp>
          <p:nvSpPr>
            <p:cNvPr id="113692" name="Textfeld 8"/>
            <p:cNvSpPr txBox="1">
              <a:spLocks noChangeArrowheads="1"/>
            </p:cNvSpPr>
            <p:nvPr/>
          </p:nvSpPr>
          <p:spPr bwMode="auto">
            <a:xfrm>
              <a:off x="6752007" y="5428129"/>
              <a:ext cx="9188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Electricity</a:t>
              </a:r>
              <a:br>
                <a:rPr lang="de-DE" sz="1200" b="1"/>
              </a:br>
              <a:r>
                <a:rPr lang="de-DE" sz="1200" b="1"/>
                <a:t>Police</a:t>
              </a:r>
            </a:p>
          </p:txBody>
        </p:sp>
        <p:sp>
          <p:nvSpPr>
            <p:cNvPr id="113693" name="Textfeld 9"/>
            <p:cNvSpPr txBox="1">
              <a:spLocks noChangeArrowheads="1"/>
            </p:cNvSpPr>
            <p:nvPr/>
          </p:nvSpPr>
          <p:spPr bwMode="auto">
            <a:xfrm>
              <a:off x="7495649" y="2778312"/>
              <a:ext cx="937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Network</a:t>
              </a:r>
              <a:br>
                <a:rPr lang="de-DE" sz="1200" b="1"/>
              </a:br>
              <a:r>
                <a:rPr lang="de-DE" sz="1200" b="1"/>
                <a:t>Transport </a:t>
              </a:r>
              <a:br>
                <a:rPr lang="de-DE" sz="1200" b="1"/>
              </a:br>
              <a:r>
                <a:rPr lang="de-DE" sz="1200" b="1"/>
                <a:t>Agent</a:t>
              </a:r>
            </a:p>
          </p:txBody>
        </p:sp>
        <p:sp>
          <p:nvSpPr>
            <p:cNvPr id="113694" name="Textfeld 10"/>
            <p:cNvSpPr txBox="1">
              <a:spLocks noChangeArrowheads="1"/>
            </p:cNvSpPr>
            <p:nvPr/>
          </p:nvSpPr>
          <p:spPr bwMode="auto">
            <a:xfrm>
              <a:off x="3360763" y="5440829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Area</a:t>
              </a:r>
            </a:p>
            <a:p>
              <a:pPr algn="ctr"/>
              <a:r>
                <a:rPr lang="de-DE" sz="1200" b="1"/>
                <a:t>Administrator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187380" y="1425575"/>
              <a:ext cx="1120806" cy="1546225"/>
            </a:xfrm>
            <a:prstGeom prst="rect">
              <a:avLst/>
            </a:prstGeom>
            <a:solidFill>
              <a:srgbClr val="F6F7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13670" name="Text Box 10"/>
          <p:cNvSpPr txBox="1">
            <a:spLocks noChangeArrowheads="1"/>
          </p:cNvSpPr>
          <p:nvPr/>
        </p:nvSpPr>
        <p:spPr bwMode="auto">
          <a:xfrm>
            <a:off x="346075" y="2470150"/>
            <a:ext cx="237013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Customer Benefit: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Significant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  reduction </a:t>
            </a:r>
            <a:r>
              <a:rPr lang="en-US" sz="1600" smtClean="0"/>
              <a:t>of </a:t>
            </a:r>
            <a:r>
              <a:rPr lang="en-US" sz="1600" smtClean="0"/>
              <a:t>CAPEX 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>
              <a:spcAft>
                <a:spcPts val="600"/>
              </a:spcAft>
            </a:pPr>
            <a:r>
              <a:rPr lang="en-US" sz="1600" b="1" dirty="0"/>
              <a:t>Design Principles: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600" dirty="0"/>
              <a:t> Keep as much </a:t>
            </a:r>
            <a:br>
              <a:rPr lang="en-US" sz="1600" dirty="0"/>
            </a:br>
            <a:r>
              <a:rPr lang="en-US" sz="1600" dirty="0"/>
              <a:t>  functionality as </a:t>
            </a:r>
            <a:br>
              <a:rPr lang="en-US" sz="1600" dirty="0"/>
            </a:br>
            <a:r>
              <a:rPr lang="en-US" sz="1600" dirty="0"/>
              <a:t>  possible on lower  </a:t>
            </a:r>
            <a:br>
              <a:rPr lang="en-US" sz="1600" dirty="0"/>
            </a:br>
            <a:r>
              <a:rPr lang="en-US" sz="1600" dirty="0"/>
              <a:t>  layers.</a:t>
            </a:r>
          </a:p>
          <a:p>
            <a:pPr>
              <a:spcAft>
                <a:spcPts val="600"/>
              </a:spcAft>
              <a:buFont typeface="Arial" charset="0"/>
              <a:buChar char="•"/>
            </a:pPr>
            <a:r>
              <a:rPr lang="en-US" sz="1600" dirty="0"/>
              <a:t> Use plug and play </a:t>
            </a:r>
            <a:br>
              <a:rPr lang="en-US" sz="1600" dirty="0"/>
            </a:br>
            <a:r>
              <a:rPr lang="en-US" sz="1600" dirty="0"/>
              <a:t>  for engineering.</a:t>
            </a:r>
          </a:p>
        </p:txBody>
      </p:sp>
      <p:sp>
        <p:nvSpPr>
          <p:cNvPr id="113671" name="Textfeld 14"/>
          <p:cNvSpPr txBox="1">
            <a:spLocks noChangeArrowheads="1"/>
          </p:cNvSpPr>
          <p:nvPr/>
        </p:nvSpPr>
        <p:spPr bwMode="auto">
          <a:xfrm>
            <a:off x="354012" y="1398588"/>
            <a:ext cx="47463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SO </a:t>
            </a:r>
            <a:r>
              <a:rPr lang="en-US" sz="1600" b="1" dirty="0"/>
              <a:t>EASY </a:t>
            </a:r>
            <a:r>
              <a:rPr lang="en-US" sz="1600" b="1" dirty="0" smtClean="0"/>
              <a:t>ARCHITECTURE FOR </a:t>
            </a:r>
            <a:r>
              <a:rPr lang="en-US" sz="1600" b="1" dirty="0"/>
              <a:t>POWER </a:t>
            </a:r>
            <a:r>
              <a:rPr lang="en-US" sz="1600" b="1" dirty="0" smtClean="0"/>
              <a:t>GRIDS</a:t>
            </a:r>
            <a:br>
              <a:rPr lang="en-US" sz="1600" b="1" dirty="0" smtClean="0"/>
            </a:br>
            <a:r>
              <a:rPr lang="en-US" sz="1600" dirty="0" smtClean="0"/>
              <a:t>(SCHEMATIC)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b="1" dirty="0"/>
          </a:p>
        </p:txBody>
      </p:sp>
      <p:pic>
        <p:nvPicPr>
          <p:cNvPr id="113672" name="Picture 46" descr="Solar%20Panel%20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641118">
            <a:off x="3332957" y="3469481"/>
            <a:ext cx="2428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3" name="Picture 46" descr="Solar%20Panel%20ico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641118">
            <a:off x="5892006" y="1805782"/>
            <a:ext cx="2444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74" name="Picture 46" descr="Solar%20Panel%20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641118">
            <a:off x="5960269" y="5195094"/>
            <a:ext cx="2428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Grafik 27" descr="IMG_0424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7788275" y="1450975"/>
            <a:ext cx="808038" cy="541338"/>
          </a:xfrm>
          <a:prstGeom prst="rect">
            <a:avLst/>
          </a:prstGeom>
          <a:ln w="19050">
            <a:solidFill>
              <a:srgbClr val="869A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676" name="Grafik 28" descr="PEA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7438" y="17081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01938" y="2887663"/>
            <a:ext cx="731837" cy="5397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3678" name="Textfeld 22"/>
          <p:cNvSpPr txBox="1">
            <a:spLocks noChangeArrowheads="1"/>
          </p:cNvSpPr>
          <p:nvPr/>
        </p:nvSpPr>
        <p:spPr bwMode="auto">
          <a:xfrm>
            <a:off x="4697413" y="2895600"/>
            <a:ext cx="33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*)</a:t>
            </a:r>
            <a:endParaRPr lang="en-US" sz="1600"/>
          </a:p>
        </p:txBody>
      </p:sp>
      <p:sp>
        <p:nvSpPr>
          <p:cNvPr id="113679" name="Textfeld 23"/>
          <p:cNvSpPr txBox="1">
            <a:spLocks noChangeArrowheads="1"/>
          </p:cNvSpPr>
          <p:nvPr/>
        </p:nvSpPr>
        <p:spPr bwMode="auto">
          <a:xfrm>
            <a:off x="5732463" y="2330450"/>
            <a:ext cx="3349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*)</a:t>
            </a:r>
            <a:endParaRPr lang="en-US" sz="1600"/>
          </a:p>
        </p:txBody>
      </p:sp>
      <p:sp>
        <p:nvSpPr>
          <p:cNvPr id="113680" name="Textfeld 24"/>
          <p:cNvSpPr txBox="1">
            <a:spLocks noChangeArrowheads="1"/>
          </p:cNvSpPr>
          <p:nvPr/>
        </p:nvSpPr>
        <p:spPr bwMode="auto">
          <a:xfrm>
            <a:off x="6759575" y="2281238"/>
            <a:ext cx="33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*)</a:t>
            </a:r>
            <a:endParaRPr lang="en-US" sz="1600"/>
          </a:p>
        </p:txBody>
      </p:sp>
      <p:sp>
        <p:nvSpPr>
          <p:cNvPr id="113681" name="Textfeld 25"/>
          <p:cNvSpPr txBox="1">
            <a:spLocks noChangeArrowheads="1"/>
          </p:cNvSpPr>
          <p:nvPr/>
        </p:nvSpPr>
        <p:spPr bwMode="auto">
          <a:xfrm>
            <a:off x="8375650" y="4033838"/>
            <a:ext cx="3333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*)</a:t>
            </a:r>
            <a:endParaRPr lang="en-US" sz="1600"/>
          </a:p>
        </p:txBody>
      </p:sp>
      <p:sp>
        <p:nvSpPr>
          <p:cNvPr id="113682" name="Textfeld 28"/>
          <p:cNvSpPr txBox="1">
            <a:spLocks noChangeArrowheads="1"/>
          </p:cNvSpPr>
          <p:nvPr/>
        </p:nvSpPr>
        <p:spPr bwMode="auto">
          <a:xfrm>
            <a:off x="5622925" y="5773738"/>
            <a:ext cx="334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*)</a:t>
            </a:r>
            <a:endParaRPr lang="en-US" sz="1600"/>
          </a:p>
        </p:txBody>
      </p:sp>
      <p:sp>
        <p:nvSpPr>
          <p:cNvPr id="113683" name="Textfeld 29"/>
          <p:cNvSpPr txBox="1">
            <a:spLocks noChangeArrowheads="1"/>
          </p:cNvSpPr>
          <p:nvPr/>
        </p:nvSpPr>
        <p:spPr bwMode="auto">
          <a:xfrm>
            <a:off x="6488113" y="5400675"/>
            <a:ext cx="333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*)</a:t>
            </a:r>
            <a:endParaRPr lang="en-US" sz="1600"/>
          </a:p>
        </p:txBody>
      </p:sp>
      <p:sp>
        <p:nvSpPr>
          <p:cNvPr id="113684" name="Textfeld 30"/>
          <p:cNvSpPr txBox="1">
            <a:spLocks noChangeArrowheads="1"/>
          </p:cNvSpPr>
          <p:nvPr/>
        </p:nvSpPr>
        <p:spPr bwMode="auto">
          <a:xfrm>
            <a:off x="7635875" y="1639888"/>
            <a:ext cx="333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*)</a:t>
            </a:r>
            <a:endParaRPr lang="en-US" sz="1600"/>
          </a:p>
        </p:txBody>
      </p:sp>
      <p:sp>
        <p:nvSpPr>
          <p:cNvPr id="113685" name="Textfeld 31"/>
          <p:cNvSpPr txBox="1">
            <a:spLocks noChangeArrowheads="1"/>
          </p:cNvSpPr>
          <p:nvPr/>
        </p:nvSpPr>
        <p:spPr bwMode="auto">
          <a:xfrm>
            <a:off x="7234238" y="6280150"/>
            <a:ext cx="190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*) Personal Energy Agent</a:t>
            </a:r>
            <a:endParaRPr lang="en-US" sz="1200"/>
          </a:p>
        </p:txBody>
      </p:sp>
      <p:pic>
        <p:nvPicPr>
          <p:cNvPr id="34" name="Grafik 33" descr="Windturbine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06925" y="1952625"/>
            <a:ext cx="504825" cy="758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Rechteck 32"/>
          <p:cNvSpPr/>
          <p:nvPr/>
        </p:nvSpPr>
        <p:spPr>
          <a:xfrm>
            <a:off x="3027363" y="6538913"/>
            <a:ext cx="1916112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3688" name="footer_month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19575" y="6608763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CT RTC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62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163" name="think-cell Slide" r:id="rId9" imgW="360" imgH="360" progId="">
                  <p:embed/>
                </p:oleObj>
              </mc:Choice>
              <mc:Fallback>
                <p:oleObj name="think-cell Slide" r:id="rId9" imgW="360" imgH="360" progId="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163" name="Rectangle 3"/>
          <p:cNvSpPr>
            <a:spLocks noGrp="1" noChangeArrowheads="1"/>
          </p:cNvSpPr>
          <p:nvPr>
            <p:ph type="title" idx="4294967295"/>
            <p:custDataLst>
              <p:tags r:id="rId3"/>
            </p:custDataLst>
          </p:nvPr>
        </p:nvSpPr>
        <p:spPr>
          <a:xfrm>
            <a:off x="539750" y="325438"/>
            <a:ext cx="8223250" cy="809625"/>
          </a:xfrm>
        </p:spPr>
        <p:txBody>
          <a:bodyPr lIns="0" anchor="b"/>
          <a:lstStyle/>
          <a:p>
            <a:pPr eaLnBrk="1" hangingPunct="1"/>
            <a:r>
              <a:rPr lang="en-US" dirty="0" smtClean="0">
                <a:latin typeface="Arial" charset="0"/>
              </a:rPr>
              <a:t>Self-Organizing  Energy Automation Systems 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can be upgraded to multi-modal energy networks</a:t>
            </a:r>
            <a:endParaRPr lang="de-DE" dirty="0" smtClean="0">
              <a:latin typeface="Arial" charset="0"/>
            </a:endParaRPr>
          </a:p>
        </p:txBody>
      </p:sp>
      <p:sp>
        <p:nvSpPr>
          <p:cNvPr id="604164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0825" y="1268413"/>
            <a:ext cx="8893175" cy="5256212"/>
          </a:xfrm>
          <a:prstGeom prst="rect">
            <a:avLst/>
          </a:prstGeom>
          <a:solidFill>
            <a:srgbClr val="F6F7F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165" name="Gruppieren 13"/>
          <p:cNvGrpSpPr>
            <a:grpSpLocks/>
          </p:cNvGrpSpPr>
          <p:nvPr/>
        </p:nvGrpSpPr>
        <p:grpSpPr bwMode="auto">
          <a:xfrm>
            <a:off x="2187575" y="1277938"/>
            <a:ext cx="6956425" cy="5246687"/>
            <a:chOff x="2187380" y="1277938"/>
            <a:chExt cx="6956620" cy="5246687"/>
          </a:xfrm>
        </p:grpSpPr>
        <p:pic>
          <p:nvPicPr>
            <p:cNvPr id="604188" name="Picture 5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/>
            <a:srcRect l="14354" t="1440" r="830" b="6030"/>
            <a:stretch>
              <a:fillRect/>
            </a:stretch>
          </p:blipFill>
          <p:spPr bwMode="auto">
            <a:xfrm>
              <a:off x="2272553" y="1277938"/>
              <a:ext cx="6871447" cy="5246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189" name="Textfeld 6"/>
            <p:cNvSpPr txBox="1">
              <a:spLocks noChangeArrowheads="1"/>
            </p:cNvSpPr>
            <p:nvPr/>
          </p:nvSpPr>
          <p:spPr bwMode="auto">
            <a:xfrm>
              <a:off x="3106280" y="4047565"/>
              <a:ext cx="87716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Personal </a:t>
              </a:r>
              <a:br>
                <a:rPr lang="de-DE" sz="1200" b="1"/>
              </a:br>
              <a:r>
                <a:rPr lang="de-DE" sz="1200" b="1"/>
                <a:t>Energy </a:t>
              </a:r>
              <a:br>
                <a:rPr lang="de-DE" sz="1200" b="1"/>
              </a:br>
              <a:r>
                <a:rPr lang="de-DE" sz="1200" b="1"/>
                <a:t>Agent</a:t>
              </a:r>
            </a:p>
          </p:txBody>
        </p:sp>
        <p:sp>
          <p:nvSpPr>
            <p:cNvPr id="604190" name="Textfeld 7"/>
            <p:cNvSpPr txBox="1">
              <a:spLocks noChangeArrowheads="1"/>
            </p:cNvSpPr>
            <p:nvPr/>
          </p:nvSpPr>
          <p:spPr bwMode="auto">
            <a:xfrm>
              <a:off x="5798483" y="4078941"/>
              <a:ext cx="7729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Balance</a:t>
              </a:r>
              <a:br>
                <a:rPr lang="de-DE" sz="1200" b="1"/>
              </a:br>
              <a:r>
                <a:rPr lang="de-DE" sz="1200" b="1"/>
                <a:t>Master</a:t>
              </a:r>
            </a:p>
          </p:txBody>
        </p:sp>
        <p:sp>
          <p:nvSpPr>
            <p:cNvPr id="604191" name="Textfeld 8"/>
            <p:cNvSpPr txBox="1">
              <a:spLocks noChangeArrowheads="1"/>
            </p:cNvSpPr>
            <p:nvPr/>
          </p:nvSpPr>
          <p:spPr bwMode="auto">
            <a:xfrm>
              <a:off x="6752007" y="5428129"/>
              <a:ext cx="9188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Electricity</a:t>
              </a:r>
              <a:br>
                <a:rPr lang="de-DE" sz="1200" b="1"/>
              </a:br>
              <a:r>
                <a:rPr lang="de-DE" sz="1200" b="1"/>
                <a:t>Police</a:t>
              </a:r>
            </a:p>
          </p:txBody>
        </p:sp>
        <p:sp>
          <p:nvSpPr>
            <p:cNvPr id="604192" name="Textfeld 9"/>
            <p:cNvSpPr txBox="1">
              <a:spLocks noChangeArrowheads="1"/>
            </p:cNvSpPr>
            <p:nvPr/>
          </p:nvSpPr>
          <p:spPr bwMode="auto">
            <a:xfrm>
              <a:off x="7495649" y="2778312"/>
              <a:ext cx="93762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Network</a:t>
              </a:r>
              <a:br>
                <a:rPr lang="de-DE" sz="1200" b="1"/>
              </a:br>
              <a:r>
                <a:rPr lang="de-DE" sz="1200" b="1"/>
                <a:t>Transport </a:t>
              </a:r>
              <a:br>
                <a:rPr lang="de-DE" sz="1200" b="1"/>
              </a:br>
              <a:r>
                <a:rPr lang="de-DE" sz="1200" b="1"/>
                <a:t>Agent</a:t>
              </a:r>
            </a:p>
          </p:txBody>
        </p:sp>
        <p:sp>
          <p:nvSpPr>
            <p:cNvPr id="604193" name="Textfeld 10"/>
            <p:cNvSpPr txBox="1">
              <a:spLocks noChangeArrowheads="1"/>
            </p:cNvSpPr>
            <p:nvPr/>
          </p:nvSpPr>
          <p:spPr bwMode="auto">
            <a:xfrm>
              <a:off x="3360763" y="5440829"/>
              <a:ext cx="11929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DE" sz="1200" b="1"/>
                <a:t>Area</a:t>
              </a:r>
            </a:p>
            <a:p>
              <a:pPr algn="ctr"/>
              <a:r>
                <a:rPr lang="de-DE" sz="1200" b="1"/>
                <a:t>Administrator</a:t>
              </a:r>
            </a:p>
          </p:txBody>
        </p:sp>
        <p:sp>
          <p:nvSpPr>
            <p:cNvPr id="13" name="Rechteck 12"/>
            <p:cNvSpPr/>
            <p:nvPr/>
          </p:nvSpPr>
          <p:spPr>
            <a:xfrm>
              <a:off x="2187380" y="1425575"/>
              <a:ext cx="1120806" cy="1546225"/>
            </a:xfrm>
            <a:prstGeom prst="rect">
              <a:avLst/>
            </a:prstGeom>
            <a:solidFill>
              <a:srgbClr val="F6F7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604166" name="Text Box 10"/>
          <p:cNvSpPr txBox="1">
            <a:spLocks noChangeArrowheads="1"/>
          </p:cNvSpPr>
          <p:nvPr/>
        </p:nvSpPr>
        <p:spPr bwMode="auto">
          <a:xfrm>
            <a:off x="346075" y="2443163"/>
            <a:ext cx="2505075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spcAft>
                <a:spcPts val="600"/>
              </a:spcAft>
            </a:pPr>
            <a:r>
              <a:rPr lang="en-US" sz="1600" b="1" dirty="0"/>
              <a:t>Extensions</a:t>
            </a:r>
            <a:r>
              <a:rPr lang="de-DE" sz="1600" b="1" dirty="0"/>
              <a:t>:</a:t>
            </a:r>
          </a:p>
          <a:p>
            <a:pPr marL="174625" indent="-174625">
              <a:spcAft>
                <a:spcPts val="600"/>
              </a:spcAft>
              <a:buFontTx/>
              <a:buChar char="•"/>
            </a:pPr>
            <a:r>
              <a:rPr lang="en-US" sz="1600" dirty="0"/>
              <a:t>District cooling &amp; heating</a:t>
            </a:r>
            <a:r>
              <a:rPr lang="de-DE" sz="1600" dirty="0"/>
              <a:t>, </a:t>
            </a:r>
            <a:r>
              <a:rPr lang="en-US" sz="1600" dirty="0"/>
              <a:t>water networks</a:t>
            </a:r>
            <a:r>
              <a:rPr lang="de-DE" sz="1600" dirty="0"/>
              <a:t>, Power </a:t>
            </a:r>
            <a:r>
              <a:rPr lang="de-DE" sz="1600" dirty="0" err="1"/>
              <a:t>to</a:t>
            </a:r>
            <a:r>
              <a:rPr lang="de-DE" sz="1600" dirty="0"/>
              <a:t> Gas (H</a:t>
            </a:r>
            <a:r>
              <a:rPr lang="de-DE" sz="1600" baseline="-25000" dirty="0"/>
              <a:t>2</a:t>
            </a:r>
            <a:r>
              <a:rPr lang="de-DE" sz="1600" dirty="0"/>
              <a:t>)</a:t>
            </a:r>
            <a:endParaRPr lang="de-DE" sz="1600" dirty="0">
              <a:solidFill>
                <a:srgbClr val="FF0000"/>
              </a:solidFill>
            </a:endParaRPr>
          </a:p>
          <a:p>
            <a:pPr marL="174625" indent="-174625">
              <a:spcAft>
                <a:spcPts val="600"/>
              </a:spcAft>
              <a:buFont typeface="Arial" charset="0"/>
              <a:buChar char="•"/>
            </a:pPr>
            <a:r>
              <a:rPr lang="en-US" sz="1600" dirty="0"/>
              <a:t>Coupling via conversion units (e.g. compression chiller).</a:t>
            </a:r>
          </a:p>
          <a:p>
            <a:pPr marL="174625" indent="-174625">
              <a:spcAft>
                <a:spcPts val="600"/>
              </a:spcAft>
              <a:buFont typeface="Arial" charset="0"/>
              <a:buChar char="•"/>
            </a:pPr>
            <a:r>
              <a:rPr lang="en-US" sz="1600" dirty="0"/>
              <a:t>Energy agents </a:t>
            </a:r>
            <a:br>
              <a:rPr lang="en-US" sz="1600" dirty="0"/>
            </a:br>
            <a:r>
              <a:rPr lang="en-US" sz="1600" dirty="0"/>
              <a:t>(PEA) provide </a:t>
            </a:r>
            <a:br>
              <a:rPr lang="en-US" sz="1600" dirty="0"/>
            </a:br>
            <a:r>
              <a:rPr lang="en-US" sz="1600" dirty="0"/>
              <a:t>interface to the </a:t>
            </a:r>
            <a:br>
              <a:rPr lang="en-US" sz="1600" dirty="0"/>
            </a:br>
            <a:r>
              <a:rPr lang="en-US" sz="1600" dirty="0"/>
              <a:t>new sub-systems too.</a:t>
            </a:r>
          </a:p>
          <a:p>
            <a:pPr marL="174625" indent="-174625">
              <a:spcAft>
                <a:spcPts val="600"/>
              </a:spcAft>
            </a:pPr>
            <a:endParaRPr lang="de-DE" sz="1600" dirty="0"/>
          </a:p>
        </p:txBody>
      </p:sp>
      <p:pic>
        <p:nvPicPr>
          <p:cNvPr id="604167" name="Picture 46" descr="Solar%20Panel%20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641118">
            <a:off x="3332957" y="3469481"/>
            <a:ext cx="242888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68" name="Picture 46" descr="Solar%20Panel%20ico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641118">
            <a:off x="5892006" y="1805782"/>
            <a:ext cx="24447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69" name="Picture 46" descr="Solar%20Panel%20icon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641118">
            <a:off x="5960269" y="5195094"/>
            <a:ext cx="242887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6" descr="Waermepumpe0384_2126x1417_300dpi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69238" y="4454525"/>
            <a:ext cx="811212" cy="54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604171" name="Grafik 28" descr="PEA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437438" y="1708150"/>
            <a:ext cx="36036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5" descr="Blockheiz0354_2126x1417_300dpi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072188" y="5786438"/>
            <a:ext cx="809625" cy="541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31" name="Picture 19" descr="0211201132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194175" y="5899150"/>
            <a:ext cx="809625" cy="541338"/>
          </a:xfrm>
          <a:prstGeom prst="rect">
            <a:avLst/>
          </a:prstGeom>
          <a:solidFill>
            <a:srgbClr val="0070C0"/>
          </a:solidFill>
          <a:ln w="12700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604174" name="Grafik 31" descr="PEA.p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257925" y="5478463"/>
            <a:ext cx="36036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801938" y="2887663"/>
            <a:ext cx="731837" cy="5397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Grafik 36" descr="IMG_0424.jp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>
          <a:xfrm>
            <a:off x="7788275" y="1450975"/>
            <a:ext cx="808038" cy="541338"/>
          </a:xfrm>
          <a:prstGeom prst="rect">
            <a:avLst/>
          </a:prstGeom>
          <a:ln w="19050">
            <a:solidFill>
              <a:srgbClr val="869A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4177" name="Textfeld 14"/>
          <p:cNvSpPr txBox="1">
            <a:spLocks noChangeArrowheads="1"/>
          </p:cNvSpPr>
          <p:nvPr/>
        </p:nvSpPr>
        <p:spPr bwMode="auto">
          <a:xfrm>
            <a:off x="354013" y="1398588"/>
            <a:ext cx="37831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 smtClean="0"/>
              <a:t>MULTI-MODAL ENERGY NETWORKS</a:t>
            </a:r>
            <a:br>
              <a:rPr lang="en-US" sz="1600" b="1" dirty="0" smtClean="0"/>
            </a:br>
            <a:r>
              <a:rPr lang="en-US" sz="1600" dirty="0" smtClean="0"/>
              <a:t>(SCHEMATIC)</a:t>
            </a:r>
            <a:endParaRPr lang="en-US" sz="1600" dirty="0"/>
          </a:p>
        </p:txBody>
      </p:sp>
      <p:sp>
        <p:nvSpPr>
          <p:cNvPr id="604178" name="Textfeld 25"/>
          <p:cNvSpPr txBox="1">
            <a:spLocks noChangeArrowheads="1"/>
          </p:cNvSpPr>
          <p:nvPr/>
        </p:nvSpPr>
        <p:spPr bwMode="auto">
          <a:xfrm>
            <a:off x="4697413" y="2895600"/>
            <a:ext cx="333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*)</a:t>
            </a:r>
            <a:endParaRPr lang="en-US" sz="1600"/>
          </a:p>
        </p:txBody>
      </p:sp>
      <p:sp>
        <p:nvSpPr>
          <p:cNvPr id="604179" name="Textfeld 26"/>
          <p:cNvSpPr txBox="1">
            <a:spLocks noChangeArrowheads="1"/>
          </p:cNvSpPr>
          <p:nvPr/>
        </p:nvSpPr>
        <p:spPr bwMode="auto">
          <a:xfrm>
            <a:off x="5732463" y="2330450"/>
            <a:ext cx="3349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*)</a:t>
            </a:r>
            <a:endParaRPr lang="en-US" sz="1600"/>
          </a:p>
        </p:txBody>
      </p:sp>
      <p:sp>
        <p:nvSpPr>
          <p:cNvPr id="604180" name="Textfeld 27"/>
          <p:cNvSpPr txBox="1">
            <a:spLocks noChangeArrowheads="1"/>
          </p:cNvSpPr>
          <p:nvPr/>
        </p:nvSpPr>
        <p:spPr bwMode="auto">
          <a:xfrm>
            <a:off x="8361363" y="4033838"/>
            <a:ext cx="334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*)</a:t>
            </a:r>
            <a:endParaRPr lang="en-US" sz="1600"/>
          </a:p>
        </p:txBody>
      </p:sp>
      <p:sp>
        <p:nvSpPr>
          <p:cNvPr id="604181" name="Textfeld 28"/>
          <p:cNvSpPr txBox="1">
            <a:spLocks noChangeArrowheads="1"/>
          </p:cNvSpPr>
          <p:nvPr/>
        </p:nvSpPr>
        <p:spPr bwMode="auto">
          <a:xfrm>
            <a:off x="5622925" y="5773738"/>
            <a:ext cx="334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*)</a:t>
            </a:r>
            <a:endParaRPr lang="en-US" sz="1600"/>
          </a:p>
        </p:txBody>
      </p:sp>
      <p:sp>
        <p:nvSpPr>
          <p:cNvPr id="604182" name="Textfeld 31"/>
          <p:cNvSpPr txBox="1">
            <a:spLocks noChangeArrowheads="1"/>
          </p:cNvSpPr>
          <p:nvPr/>
        </p:nvSpPr>
        <p:spPr bwMode="auto">
          <a:xfrm>
            <a:off x="6488113" y="5400675"/>
            <a:ext cx="333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*)</a:t>
            </a:r>
            <a:endParaRPr lang="en-US" sz="1600"/>
          </a:p>
        </p:txBody>
      </p:sp>
      <p:sp>
        <p:nvSpPr>
          <p:cNvPr id="604183" name="Textfeld 33"/>
          <p:cNvSpPr txBox="1">
            <a:spLocks noChangeArrowheads="1"/>
          </p:cNvSpPr>
          <p:nvPr/>
        </p:nvSpPr>
        <p:spPr bwMode="auto">
          <a:xfrm>
            <a:off x="7635875" y="1639888"/>
            <a:ext cx="3333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/>
              <a:t>*)</a:t>
            </a:r>
            <a:endParaRPr lang="en-US" sz="1600"/>
          </a:p>
        </p:txBody>
      </p:sp>
      <p:sp>
        <p:nvSpPr>
          <p:cNvPr id="604184" name="Textfeld 34"/>
          <p:cNvSpPr txBox="1">
            <a:spLocks noChangeArrowheads="1"/>
          </p:cNvSpPr>
          <p:nvPr/>
        </p:nvSpPr>
        <p:spPr bwMode="auto">
          <a:xfrm>
            <a:off x="7234238" y="6280150"/>
            <a:ext cx="190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/>
              <a:t>*) Personal Energy Agent</a:t>
            </a:r>
            <a:endParaRPr lang="en-US" sz="1200"/>
          </a:p>
        </p:txBody>
      </p:sp>
      <p:pic>
        <p:nvPicPr>
          <p:cNvPr id="36" name="Grafik 35" descr="Windturbine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606925" y="1952625"/>
            <a:ext cx="504825" cy="758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Rechteck 33"/>
          <p:cNvSpPr/>
          <p:nvPr/>
        </p:nvSpPr>
        <p:spPr>
          <a:xfrm>
            <a:off x="3027363" y="6538913"/>
            <a:ext cx="1916112" cy="1889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4187" name="footer_month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19575" y="6608763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CT RTC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5" name="Rectangle 2"/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539750" y="150813"/>
            <a:ext cx="7219950" cy="939800"/>
          </a:xfrm>
        </p:spPr>
        <p:txBody>
          <a:bodyPr lIns="0" anchor="b"/>
          <a:lstStyle/>
          <a:p>
            <a:pPr eaLnBrk="1" hangingPunct="1"/>
            <a:r>
              <a:rPr lang="en-US" dirty="0" smtClean="0">
                <a:latin typeface="Arial" charset="0"/>
                <a:sym typeface="Wingdings" pitchFamily="2" charset="2"/>
              </a:rPr>
              <a:t>District cooling offers a potential to</a:t>
            </a:r>
            <a:br>
              <a:rPr lang="en-US" dirty="0" smtClean="0">
                <a:latin typeface="Arial" charset="0"/>
                <a:sym typeface="Wingdings" pitchFamily="2" charset="2"/>
              </a:rPr>
            </a:br>
            <a:r>
              <a:rPr lang="en-US" dirty="0" smtClean="0">
                <a:latin typeface="Arial" charset="0"/>
                <a:sym typeface="Wingdings" pitchFamily="2" charset="2"/>
              </a:rPr>
              <a:t>reduce power demand by 50 % compared to local A/C</a:t>
            </a:r>
          </a:p>
        </p:txBody>
      </p:sp>
      <p:sp>
        <p:nvSpPr>
          <p:cNvPr id="1882115" name="Rectangle 3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00"/>
              </a:solidFill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030147" name="Rectangle 4" hidden="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wrap="none" lIns="25400" tIns="0" rIns="25400" bIns="0" anchor="ctr"/>
          <a:lstStyle/>
          <a:p>
            <a:pPr algn="ctr" defTabSz="762000" eaLnBrk="0" hangingPunct="0">
              <a:buClr>
                <a:srgbClr val="FFFFFF"/>
              </a:buClr>
              <a:buFont typeface="Wingdings" pitchFamily="2" charset="2"/>
              <a:buNone/>
            </a:pPr>
            <a:r>
              <a:rPr lang="en-US" sz="1200" b="1">
                <a:solidFill>
                  <a:srgbClr val="FFFFFF"/>
                </a:solidFill>
                <a:latin typeface="ArialS"/>
                <a:ea typeface="ArialS"/>
                <a:cs typeface="ArialS"/>
                <a:sym typeface="Wingdings" pitchFamily="2" charset="2"/>
              </a:rPr>
              <a:t>54</a:t>
            </a:r>
          </a:p>
        </p:txBody>
      </p:sp>
      <p:sp>
        <p:nvSpPr>
          <p:cNvPr id="1882118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3375" y="4148138"/>
            <a:ext cx="3351213" cy="333375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00"/>
              </a:solidFill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882119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005263" y="2738438"/>
            <a:ext cx="5138737" cy="3333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00"/>
              </a:solidFill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88212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005263" y="4143375"/>
            <a:ext cx="5138737" cy="3333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00"/>
              </a:solidFill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88212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005263" y="5549900"/>
            <a:ext cx="5138737" cy="333375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00"/>
              </a:solidFill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882122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4200" y="2738438"/>
            <a:ext cx="3100388" cy="333375"/>
          </a:xfrm>
          <a:prstGeom prst="rect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00"/>
              </a:solidFill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882124" name="RectanNcCfwp1CAg0C6Bt9Z6WU4Ng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0838" y="6451600"/>
            <a:ext cx="3182937" cy="152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defTabSz="762000" eaLnBrk="0" hangingPunct="0">
              <a:spcBef>
                <a:spcPct val="30000"/>
              </a:spcBef>
              <a:buFont typeface="Wingdings" pitchFamily="2" charset="2"/>
              <a:buNone/>
              <a:tabLst>
                <a:tab pos="180975" algn="l"/>
                <a:tab pos="3810000" algn="l"/>
                <a:tab pos="3911600" algn="l"/>
                <a:tab pos="4953000" algn="l"/>
              </a:tabLst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  <a:sym typeface="Wingdings" pitchFamily="2" charset="2"/>
              </a:rPr>
              <a:t>Sources: International District Energy Association (IDEA)</a:t>
            </a:r>
          </a:p>
        </p:txBody>
      </p:sp>
      <p:sp>
        <p:nvSpPr>
          <p:cNvPr id="1030154" name="Rectangle 13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05263" y="1890713"/>
            <a:ext cx="5138737" cy="33178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252000" tIns="72000" rIns="72000" bIns="72000"/>
          <a:lstStyle/>
          <a:p>
            <a:pPr algn="ctr" eaLnBrk="0" hangingPunct="0">
              <a:buFont typeface="Wingdings" pitchFamily="2" charset="2"/>
              <a:buNone/>
            </a:pPr>
            <a:r>
              <a:rPr lang="de-DE" sz="1600" b="1">
                <a:solidFill>
                  <a:srgbClr val="FFFFFF"/>
                </a:solidFill>
                <a:sym typeface="Wingdings" pitchFamily="2" charset="2"/>
              </a:rPr>
              <a:t>Facts and figures</a:t>
            </a:r>
          </a:p>
        </p:txBody>
      </p:sp>
      <p:sp>
        <p:nvSpPr>
          <p:cNvPr id="1882126" name="Rectangle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7975" y="1890713"/>
            <a:ext cx="3386138" cy="33178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/>
        </p:spPr>
        <p:txBody>
          <a:bodyPr lIns="252000" tIns="72000" rIns="72000" bIns="72000"/>
          <a:lstStyle/>
          <a:p>
            <a:pPr algn="ctr" eaLnBrk="0" hangingPunct="0">
              <a:buFont typeface="Wingdings" pitchFamily="2" charset="2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sym typeface="Wingdings" pitchFamily="2" charset="2"/>
              </a:rPr>
              <a:t>Benefit</a:t>
            </a:r>
            <a:endParaRPr lang="de-DE" sz="1600" b="1" dirty="0">
              <a:solidFill>
                <a:srgbClr val="FFFFFF"/>
              </a:solidFill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030156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87550" y="3895725"/>
            <a:ext cx="1509713" cy="850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10000"/>
              </a:spcBef>
              <a:buFont typeface="Wingdings" pitchFamily="2" charset="2"/>
              <a:buNone/>
            </a:pPr>
            <a:r>
              <a:rPr lang="en-US" sz="1400" b="1">
                <a:solidFill>
                  <a:srgbClr val="000000"/>
                </a:solidFill>
                <a:sym typeface="Wingdings" pitchFamily="2" charset="2"/>
              </a:rPr>
              <a:t>High efficiency and peak load reduction using thermal storage</a:t>
            </a:r>
          </a:p>
        </p:txBody>
      </p:sp>
      <p:sp>
        <p:nvSpPr>
          <p:cNvPr id="1882128" name="Rectangle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07975" y="2738438"/>
            <a:ext cx="1597025" cy="3333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00"/>
              </a:solidFill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882129" name="Rectangle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7975" y="4143375"/>
            <a:ext cx="1597025" cy="3333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00"/>
              </a:solidFill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882130" name="Rectangle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06388" y="5514975"/>
            <a:ext cx="1597025" cy="333375"/>
          </a:xfrm>
          <a:prstGeom prst="rect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00"/>
              </a:solidFill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1030160" name="Picture 22" descr="deschematic"/>
          <p:cNvPicPr>
            <a:picLocks noChangeAspect="1" noChangeArrowheads="1"/>
          </p:cNvPicPr>
          <p:nvPr/>
        </p:nvPicPr>
        <p:blipFill>
          <a:blip r:embed="rId25"/>
          <a:srcRect b="2821"/>
          <a:stretch>
            <a:fillRect/>
          </a:stretch>
        </p:blipFill>
        <p:spPr bwMode="auto">
          <a:xfrm>
            <a:off x="307975" y="2251075"/>
            <a:ext cx="1570038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161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924050" y="2552700"/>
            <a:ext cx="1598613" cy="671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95250" algn="ctr">
              <a:lnSpc>
                <a:spcPct val="105000"/>
              </a:lnSpc>
              <a:spcBef>
                <a:spcPct val="10000"/>
              </a:spcBef>
              <a:buFont typeface="Wingdings" pitchFamily="2" charset="2"/>
              <a:buNone/>
              <a:tabLst>
                <a:tab pos="1079500" algn="l"/>
              </a:tabLst>
            </a:pPr>
            <a:r>
              <a:rPr lang="en-US" sz="1400" b="1" dirty="0">
                <a:solidFill>
                  <a:srgbClr val="000000"/>
                </a:solidFill>
                <a:sym typeface="Wingdings" pitchFamily="2" charset="2"/>
              </a:rPr>
              <a:t>Comfortable and reliable cooling for communities</a:t>
            </a:r>
            <a:endParaRPr lang="de-DE" sz="1400" b="1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1882136" name="AutoShape 2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 rot="5400000">
            <a:off x="3532188" y="4210050"/>
            <a:ext cx="609600" cy="20002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lIns="0" tIns="0" rIns="0" bIns="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 b="1">
              <a:solidFill>
                <a:srgbClr val="000000"/>
              </a:solidFill>
              <a:latin typeface="Arial" pitchFamily="34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1030163" name="Text Box 2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936750" y="5018088"/>
            <a:ext cx="1717675" cy="1373187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spcBef>
                <a:spcPct val="10000"/>
              </a:spcBef>
            </a:pPr>
            <a:r>
              <a:rPr lang="en-US" sz="1400" b="1">
                <a:solidFill>
                  <a:srgbClr val="000000"/>
                </a:solidFill>
                <a:sym typeface="Wingdings" pitchFamily="2" charset="2"/>
              </a:rPr>
              <a:t>Targeting zero CO</a:t>
            </a:r>
            <a:r>
              <a:rPr lang="en-US" sz="1400" b="1" baseline="-25000">
                <a:solidFill>
                  <a:srgbClr val="000000"/>
                </a:solidFill>
                <a:sym typeface="Wingdings" pitchFamily="2" charset="2"/>
              </a:rPr>
              <a:t>2</a:t>
            </a:r>
            <a:r>
              <a:rPr lang="en-US" sz="1400" b="1">
                <a:solidFill>
                  <a:srgbClr val="000000"/>
                </a:solidFill>
                <a:sym typeface="Wingdings" pitchFamily="2" charset="2"/>
              </a:rPr>
              <a:t> emission by implementing renewable power plants</a:t>
            </a:r>
          </a:p>
        </p:txBody>
      </p:sp>
      <p:pic>
        <p:nvPicPr>
          <p:cNvPr id="1030164" name="Picture 31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011613" y="2246313"/>
            <a:ext cx="5132387" cy="3803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30165" name="Picture 8" descr="LesMees-0008090"/>
          <p:cNvPicPr preferRelativeResize="0"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296863" y="5049838"/>
            <a:ext cx="1595437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166" name="Textfeld 30"/>
          <p:cNvSpPr txBox="1">
            <a:spLocks noChangeArrowheads="1"/>
          </p:cNvSpPr>
          <p:nvPr/>
        </p:nvSpPr>
        <p:spPr bwMode="auto">
          <a:xfrm>
            <a:off x="4000500" y="6124575"/>
            <a:ext cx="1714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/>
              <a:t>TES  Thermal Energy Storage</a:t>
            </a:r>
          </a:p>
        </p:txBody>
      </p:sp>
      <p:pic>
        <p:nvPicPr>
          <p:cNvPr id="1030167" name="Picture 54" descr="BildNo2"/>
          <p:cNvPicPr preferRelativeResize="0"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28"/>
          <a:srcRect/>
          <a:stretch>
            <a:fillRect/>
          </a:stretch>
        </p:blipFill>
        <p:spPr bwMode="auto">
          <a:xfrm>
            <a:off x="336550" y="3638550"/>
            <a:ext cx="154622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168" name="Rectangle 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55613" y="1410970"/>
            <a:ext cx="87836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r>
              <a:rPr lang="en-US" sz="1600" b="1" dirty="0" smtClean="0"/>
              <a:t>BENEFITS OF URBAN MULTI-MODAL ENERGY SYTEMS</a:t>
            </a:r>
            <a:br>
              <a:rPr lang="en-US" sz="1600" b="1" dirty="0" smtClean="0"/>
            </a:br>
            <a:r>
              <a:rPr lang="en-US" sz="1600" b="1" dirty="0" smtClean="0"/>
              <a:t>EXAMPLE: DISTRICT COOLING</a:t>
            </a:r>
            <a:endParaRPr lang="de-DE" sz="1600" b="1" dirty="0"/>
          </a:p>
        </p:txBody>
      </p:sp>
      <p:sp>
        <p:nvSpPr>
          <p:cNvPr id="1030169" name="footer_month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219575" y="6608763"/>
            <a:ext cx="3571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US" sz="1000">
                <a:solidFill>
                  <a:srgbClr val="000000"/>
                </a:solidFill>
                <a:latin typeface="Calibri" pitchFamily="34" charset="0"/>
              </a:rPr>
              <a:t>CT RTC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  <p:tag name="THINKCELLSHAPEDONOTDELETE" val="pvJKouSspQ0y7uoBiizVzs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R555nHIEWdtMij4sQhW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UcFaT8skWmmInVaN.Y3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f3Kq4VnpkOp07zpVRsLR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Ds_w6FM0yM9ScdISVgGg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m7nR3hk0.lE34b2sURQ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Xuf.TqpUuIYUy7CuLS3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_PNdbJhkybamHbf1IAL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  <p:tag name="THINKCELLSHAPEDONOTDELETE" val="pMTQnxiYts0eAokq2eq7v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4O4WF3S0ixSDcvUe2a.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r.t1S_KUOXkp28p4sG0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KnhU08lE.VhQmsRSVFZ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KnhU08lE.VhQmsRSVF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KnhU08lE.VhQmsRSVFZ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KnhU08lE.VhQmsRSVFZ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fuY3zjpkaaJAbczuWrQ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KnhU08lE.VhQmsRSVFZ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gtN8msXkiuEmNGunzO2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KnhU08lE.VhQmsRSVFZ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BxT3prT0.jXQqXtV89l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sfuY3zjpkaaJAbczuWrQ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gtN8msXkiuEmNGunzO2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KnhU08lE.VhQmsRSVFZ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BxT3prT0.jXQqXtV89l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rbWhXaAES5nv2KKwCWa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  <p:tag name="THINKCELLSTATEDONOTDELETE" val="C5B7Q4tAvUa6QSdASAIoe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SmaW8pTUaEoMzPHPI5J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j7gqknNEqENZgn6cAtN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0zTILKu06hRlqGGJxVS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.c2ElZIkGqqVgWw24mX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yEojstfka7vFUMvaAZs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qmTztGqUSTYobW0eoP7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3B8_uZWlkajwkJNaj3mY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RS3GJaDkqjHytLIR_Cq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X5NasOIUKpP5b_s5uwL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Tu8WRkLU6PjJ7zw33Gj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z9GNSp5UiKU7NtHuVao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ne2ESmeU6NowbBklHtN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ltwXjS0UaKmpQ22ifBT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Nk9ElGCketHmrifzmxR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8ElrnlPka0dRZ4FcvFe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yZxYRaD0u3tRq07vj9a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SeNjKHU0KVOvLnHF.MB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z9GNSp5UiKU7NtHuVao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1KdyDGrBUScIa9rgAnVa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dW_3L9jkO8fuZcmW4p5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rbWhXaAES5nv2KKwCWa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KnhU08lE.VhQmsRSVFZ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KnhU08lE.VhQmsRSVFZ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Pk8Xwd506OtyqP7Qtkd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PxbvE3y02MXl1_qarvU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ri0YkC_06.12d8vrqb3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9vQAFC8Uyqa.qwKLNAv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BxEsNoKUyGmMy7c2Cuc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g0_ghRikKW8f6_AyxBL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mHUh.6Mk66fIarWPmdl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qU6cruKEu5QfL3APEKV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0..AWJhkKrqFnX4PDYX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7Kueop0U.yxPsn7jQSr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LJC0Bi60Ww357MajNEq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tkeRh.yp0qCT8AdEf8Ou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7dIuR3J0GrXagoDWGE.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vzGIG3yk2MVpVGJ7Z15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Je0Ci32EmkXzC2_vCb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CclP8qE0GYhRtl2W2ot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p6QBpadiUe28G_YgWctS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hPngGCV0iYvb4y0pvwx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p368oAX0aIjLf0d2Tm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hsT9wEzUW_2rRuuvOYg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BUnqbnBhUW3BVNy7p7yu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aOw57y4kueanm3B0Xh2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YFCuCefEOCeIIKuf9N7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bi7ifa_EOGFZ77MVTV6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0VbawNW0662qpFTsF4e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.Hv3r0ukuIOsiqkysmK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TOFQt.jkmq3EoitadWn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6afuSBDUWQXqaWFoZsH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NL3.qbMFkSCjSFC5J5ma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MxwdDMVUC024W3MjmI3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f4Ch.avEGF.914uROi2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tOsdk3kHEmBXNh5uVlh3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a1cqGNWk2mF4hlKtrlv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6UdAfhTUuTb0CWYr_5r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CvdoF9nkyzMZhyx9D0b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CvdoF9nkyzMZhyx9D0b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ro9_cDuU.h9YItOnrjM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HUYP.m8Umtzp8x1oBH5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THOh7i_kic6EiCrj__c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KZpXoQ4USd6eH0u6EcW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kQEb3Z9ESl1o6IhU16T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_BDW8ewv0uOxWwU_gyTj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rVG3aLY0ybIDugTluRi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BX33pcsEuVlp1SNRjuN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KVQfbzNCUOOJOqZHEEm3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_PNdbJhkybamHbf1IAL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T08MRVFUm1uhXQgtqm8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bzX90gbUSj.4s9SbpZhw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aOgFUvHk2a_.6RVqhSI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bbya8K5kC5GprIZbiRb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1ad_suB0y2lNJackV86g"/>
</p:tagLst>
</file>

<file path=ppt/theme/theme1.xml><?xml version="1.0" encoding="utf-8"?>
<a:theme xmlns:a="http://schemas.openxmlformats.org/drawingml/2006/main" name="3_Default">
  <a:themeElements>
    <a:clrScheme name="3_Default 1">
      <a:dk1>
        <a:srgbClr val="000000"/>
      </a:dk1>
      <a:lt1>
        <a:srgbClr val="FFFFFF"/>
      </a:lt1>
      <a:dk2>
        <a:srgbClr val="999999"/>
      </a:dk2>
      <a:lt2>
        <a:srgbClr val="FFFFFF"/>
      </a:lt2>
      <a:accent1>
        <a:srgbClr val="CCCCCC"/>
      </a:accent1>
      <a:accent2>
        <a:srgbClr val="96B4D7"/>
      </a:accent2>
      <a:accent3>
        <a:srgbClr val="FFFFFF"/>
      </a:accent3>
      <a:accent4>
        <a:srgbClr val="000000"/>
      </a:accent4>
      <a:accent5>
        <a:srgbClr val="E2E2E2"/>
      </a:accent5>
      <a:accent6>
        <a:srgbClr val="87A3C3"/>
      </a:accent6>
      <a:hlink>
        <a:srgbClr val="3366AA"/>
      </a:hlink>
      <a:folHlink>
        <a:srgbClr val="CC0000"/>
      </a:folHlink>
    </a:clrScheme>
    <a:fontScheme name="3_Default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ＭＳ Ｐゴシック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/>
            <a:cs typeface="ＭＳ Ｐゴシック"/>
          </a:defRPr>
        </a:defPPr>
      </a:lstStyle>
    </a:lnDef>
  </a:objectDefaults>
  <a:extraClrSchemeLst>
    <a:extraClrScheme>
      <a:clrScheme name="3_Default 1">
        <a:dk1>
          <a:srgbClr val="000000"/>
        </a:dk1>
        <a:lt1>
          <a:srgbClr val="FFFFFF"/>
        </a:lt1>
        <a:dk2>
          <a:srgbClr val="999999"/>
        </a:dk2>
        <a:lt2>
          <a:srgbClr val="FFFFFF"/>
        </a:lt2>
        <a:accent1>
          <a:srgbClr val="CCCCCC"/>
        </a:accent1>
        <a:accent2>
          <a:srgbClr val="96B4D7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A3C3"/>
        </a:accent6>
        <a:hlink>
          <a:srgbClr val="3366AA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728</Words>
  <Application>Microsoft Office PowerPoint</Application>
  <PresentationFormat>Bildschirmpräsentation (4:3)</PresentationFormat>
  <Paragraphs>237</Paragraphs>
  <Slides>16</Slides>
  <Notes>16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8" baseType="lpstr">
      <vt:lpstr>3_Default</vt:lpstr>
      <vt:lpstr>think-cell Slide</vt:lpstr>
      <vt:lpstr>Picture of the Future  Rio de Janeiro 2030 + X</vt:lpstr>
      <vt:lpstr>PowerPoint-Präsentation</vt:lpstr>
      <vt:lpstr>The goal: improvement of energy efficiency in cities</vt:lpstr>
      <vt:lpstr>PowerPoint-Präsentation</vt:lpstr>
      <vt:lpstr>Infrastructure for urban  energy supply</vt:lpstr>
      <vt:lpstr>Upgrading Smart Grids to multi-modal energy  networks enables high overall energy efficiency in cities</vt:lpstr>
      <vt:lpstr>Self-Organizing Energy Automation Systems  (SO EASY) have shown their potential for smart power networks</vt:lpstr>
      <vt:lpstr>Self-Organizing  Energy Automation Systems   can be upgraded to multi-modal energy networks</vt:lpstr>
      <vt:lpstr>District cooling offers a potential to reduce power demand by 50 % compared to local A/C</vt:lpstr>
      <vt:lpstr>Urban multi-modal energy systems: Combined Heat  and Power Plants optimize production of heat and electricity</vt:lpstr>
      <vt:lpstr>Service for the City Enhancement of the urban Energy Efficiency as a new  Business Opportunity</vt:lpstr>
      <vt:lpstr>PowerPoint-Präsentation</vt:lpstr>
      <vt:lpstr>Implementation in a City Project Vienna‘s Urban Lakeside - Aspern</vt:lpstr>
      <vt:lpstr>PowerPoint-Präsentation</vt:lpstr>
      <vt:lpstr>PowerPoint-Präsentation</vt:lpstr>
      <vt:lpstr>PowerPoint-Präsentation</vt:lpstr>
    </vt:vector>
  </TitlesOfParts>
  <Company>Siemens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Cities</dc:title>
  <dc:creator>Pawlitzki, Doris</dc:creator>
  <cp:lastModifiedBy>CSGmbH</cp:lastModifiedBy>
  <cp:revision>1637</cp:revision>
  <dcterms:created xsi:type="dcterms:W3CDTF">2011-10-17T13:29:58Z</dcterms:created>
  <dcterms:modified xsi:type="dcterms:W3CDTF">2012-11-21T13:21:52Z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351462189</vt:i4>
  </property>
  <property fmtid="{D5CDD505-2E9C-101B-9397-08002B2CF9AE}" pid="3" name="_NewReviewCycle">
    <vt:lpwstr/>
  </property>
  <property fmtid="{D5CDD505-2E9C-101B-9397-08002B2CF9AE}" pid="4" name="_EmailSubject">
    <vt:lpwstr>Letzter Stand Präsentation Dr. Heuring für Münchner Kreis Mitgliederkonferenz 21.11.2012</vt:lpwstr>
  </property>
  <property fmtid="{D5CDD505-2E9C-101B-9397-08002B2CF9AE}" pid="5" name="_AuthorEmail">
    <vt:lpwstr>Doris.Pawlitzki@siemens.com</vt:lpwstr>
  </property>
  <property fmtid="{D5CDD505-2E9C-101B-9397-08002B2CF9AE}" pid="6" name="_AuthorEmailDisplayName">
    <vt:lpwstr>Pawlitzki, Doris</vt:lpwstr>
  </property>
</Properties>
</file>