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  <p:sldMasterId id="2147483671" r:id="rId2"/>
    <p:sldMasterId id="2147483750" r:id="rId3"/>
  </p:sldMasterIdLst>
  <p:notesMasterIdLst>
    <p:notesMasterId r:id="rId28"/>
  </p:notesMasterIdLst>
  <p:handoutMasterIdLst>
    <p:handoutMasterId r:id="rId29"/>
  </p:handoutMasterIdLst>
  <p:sldIdLst>
    <p:sldId id="419" r:id="rId4"/>
    <p:sldId id="415" r:id="rId5"/>
    <p:sldId id="369" r:id="rId6"/>
    <p:sldId id="373" r:id="rId7"/>
    <p:sldId id="380" r:id="rId8"/>
    <p:sldId id="393" r:id="rId9"/>
    <p:sldId id="388" r:id="rId10"/>
    <p:sldId id="365" r:id="rId11"/>
    <p:sldId id="394" r:id="rId12"/>
    <p:sldId id="387" r:id="rId13"/>
    <p:sldId id="395" r:id="rId14"/>
    <p:sldId id="406" r:id="rId15"/>
    <p:sldId id="416" r:id="rId16"/>
    <p:sldId id="417" r:id="rId17"/>
    <p:sldId id="407" r:id="rId18"/>
    <p:sldId id="408" r:id="rId19"/>
    <p:sldId id="409" r:id="rId20"/>
    <p:sldId id="420" r:id="rId21"/>
    <p:sldId id="396" r:id="rId22"/>
    <p:sldId id="299" r:id="rId23"/>
    <p:sldId id="313" r:id="rId24"/>
    <p:sldId id="422" r:id="rId25"/>
    <p:sldId id="421" r:id="rId26"/>
    <p:sldId id="335" r:id="rId27"/>
  </p:sldIdLst>
  <p:sldSz cx="9144000" cy="6858000" type="screen4x3"/>
  <p:notesSz cx="6662738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1F3362"/>
    <a:srgbClr val="DDDDDD"/>
    <a:srgbClr val="B7BCD6"/>
    <a:srgbClr val="1F3367"/>
    <a:srgbClr val="AF0331"/>
    <a:srgbClr val="D48625"/>
    <a:srgbClr val="605E5C"/>
    <a:srgbClr val="001A4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561" autoAdjust="0"/>
  </p:normalViewPr>
  <p:slideViewPr>
    <p:cSldViewPr snapToObjects="1" showGuides="1">
      <p:cViewPr varScale="1">
        <p:scale>
          <a:sx n="99" d="100"/>
          <a:sy n="99" d="100"/>
        </p:scale>
        <p:origin x="-450" y="-102"/>
      </p:cViewPr>
      <p:guideLst>
        <p:guide orient="horz" pos="2160"/>
        <p:guide orient="horz" pos="971"/>
        <p:guide orient="horz" pos="965"/>
        <p:guide pos="5610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71" d="100"/>
          <a:sy n="71" d="100"/>
        </p:scale>
        <p:origin x="-2268" y="-102"/>
      </p:cViewPr>
      <p:guideLst>
        <p:guide orient="horz" pos="3120"/>
        <p:guide pos="2098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45" tIns="45272" rIns="90545" bIns="45272" numCol="1" anchor="t" anchorCtr="0" compatLnSpc="1">
            <a:prstTxWarp prst="textNoShape">
              <a:avLst/>
            </a:prstTxWarp>
          </a:bodyPr>
          <a:lstStyle>
            <a:lvl1pPr defTabSz="904875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45" tIns="45272" rIns="90545" bIns="45272" numCol="1" anchor="t" anchorCtr="0" compatLnSpc="1">
            <a:prstTxWarp prst="textNoShape">
              <a:avLst/>
            </a:prstTxWarp>
          </a:bodyPr>
          <a:lstStyle>
            <a:lvl1pPr algn="r" defTabSz="904875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741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45" tIns="45272" rIns="90545" bIns="45272" numCol="1" anchor="b" anchorCtr="0" compatLnSpc="1">
            <a:prstTxWarp prst="textNoShape">
              <a:avLst/>
            </a:prstTxWarp>
          </a:bodyPr>
          <a:lstStyle>
            <a:lvl1pPr defTabSz="904875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741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1070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45" tIns="45272" rIns="90545" bIns="45272" numCol="1" anchor="b" anchorCtr="0" compatLnSpc="1">
            <a:prstTxWarp prst="textNoShape">
              <a:avLst/>
            </a:prstTxWarp>
          </a:bodyPr>
          <a:lstStyle>
            <a:lvl1pPr algn="r" defTabSz="904875">
              <a:defRPr sz="1200">
                <a:latin typeface="Times New Roman" pitchFamily="18" charset="0"/>
              </a:defRPr>
            </a:lvl1pPr>
          </a:lstStyle>
          <a:p>
            <a:fld id="{7FBAD64A-972B-489F-9474-084DCDF0D7EC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45" tIns="45272" rIns="90545" bIns="45272" numCol="1" anchor="t" anchorCtr="0" compatLnSpc="1">
            <a:prstTxWarp prst="textNoShape">
              <a:avLst/>
            </a:prstTxWarp>
          </a:bodyPr>
          <a:lstStyle>
            <a:lvl1pPr defTabSz="904875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45" tIns="45272" rIns="90545" bIns="45272" numCol="1" anchor="t" anchorCtr="0" compatLnSpc="1">
            <a:prstTxWarp prst="textNoShape">
              <a:avLst/>
            </a:prstTxWarp>
          </a:bodyPr>
          <a:lstStyle>
            <a:lvl1pPr algn="r" defTabSz="904875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97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705350"/>
            <a:ext cx="4887912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45" tIns="45272" rIns="90545" bIns="452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Hier klicken, um Master-Textformat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53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45" tIns="45272" rIns="90545" bIns="45272" numCol="1" anchor="b" anchorCtr="0" compatLnSpc="1">
            <a:prstTxWarp prst="textNoShape">
              <a:avLst/>
            </a:prstTxWarp>
          </a:bodyPr>
          <a:lstStyle>
            <a:lvl1pPr defTabSz="904875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53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1070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45" tIns="45272" rIns="90545" bIns="45272" numCol="1" anchor="b" anchorCtr="0" compatLnSpc="1">
            <a:prstTxWarp prst="textNoShape">
              <a:avLst/>
            </a:prstTxWarp>
          </a:bodyPr>
          <a:lstStyle>
            <a:lvl1pPr algn="r" defTabSz="904875">
              <a:defRPr sz="1200">
                <a:latin typeface="Times New Roman" pitchFamily="18" charset="0"/>
              </a:defRPr>
            </a:lvl1pPr>
          </a:lstStyle>
          <a:p>
            <a:fld id="{EA2E16D3-1D46-4A35-A177-D8F745E94032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 txBox="1">
            <a:spLocks noGrp="1" noChangeArrowheads="1"/>
          </p:cNvSpPr>
          <p:nvPr/>
        </p:nvSpPr>
        <p:spPr bwMode="auto">
          <a:xfrm>
            <a:off x="3778250" y="9410700"/>
            <a:ext cx="28844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04" tIns="46252" rIns="92504" bIns="46252" anchor="b"/>
          <a:lstStyle/>
          <a:p>
            <a:pPr algn="r" defTabSz="923925"/>
            <a:fld id="{732B2E5B-DDEE-49DF-9C0B-9D63D2CA1C9B}" type="slidenum">
              <a:rPr lang="de-DE" sz="1200">
                <a:latin typeface="Times New Roman" pitchFamily="18" charset="0"/>
              </a:rPr>
              <a:pPr algn="r" defTabSz="923925"/>
              <a:t>18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1363"/>
            <a:ext cx="4953000" cy="3714750"/>
          </a:xfrm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05350"/>
            <a:ext cx="4887912" cy="4459288"/>
          </a:xfrm>
        </p:spPr>
        <p:txBody>
          <a:bodyPr lIns="92504" tIns="46252" rIns="92504" bIns="46252"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2950"/>
            <a:ext cx="4951412" cy="3713163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Char char="•"/>
            </a:pPr>
            <a:r>
              <a:rPr kumimoji="0" lang="de-DE" sz="3600" smtClean="0">
                <a:latin typeface="Arial" pitchFamily="34" charset="0"/>
              </a:rPr>
              <a:t>(anstatt lediglich unmittelbar auf Sensorinformationen zu reagieren)</a:t>
            </a:r>
          </a:p>
          <a:p>
            <a:endParaRPr lang="de-DE" sz="36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2950"/>
            <a:ext cx="4951412" cy="3713163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 txBox="1">
            <a:spLocks noGrp="1" noChangeArrowheads="1"/>
          </p:cNvSpPr>
          <p:nvPr/>
        </p:nvSpPr>
        <p:spPr bwMode="auto">
          <a:xfrm>
            <a:off x="3778250" y="9410700"/>
            <a:ext cx="28844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04" tIns="46252" rIns="92504" bIns="46252" anchor="b"/>
          <a:lstStyle/>
          <a:p>
            <a:pPr algn="r" defTabSz="923925"/>
            <a:fld id="{FD257FED-0B44-4C78-981D-E05EA49EC3A6}" type="slidenum">
              <a:rPr lang="de-DE" sz="1200">
                <a:latin typeface="Times New Roman" pitchFamily="18" charset="0"/>
              </a:rPr>
              <a:pPr algn="r" defTabSz="923925"/>
              <a:t>13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1363"/>
            <a:ext cx="4953000" cy="3714750"/>
          </a:xfrm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05350"/>
            <a:ext cx="4887912" cy="4459288"/>
          </a:xfrm>
        </p:spPr>
        <p:txBody>
          <a:bodyPr lIns="92504" tIns="46252" rIns="92504" bIns="46252"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 txBox="1">
            <a:spLocks noGrp="1" noChangeArrowheads="1"/>
          </p:cNvSpPr>
          <p:nvPr/>
        </p:nvSpPr>
        <p:spPr bwMode="auto">
          <a:xfrm>
            <a:off x="3778250" y="9410700"/>
            <a:ext cx="28844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04" tIns="46252" rIns="92504" bIns="46252" anchor="b"/>
          <a:lstStyle/>
          <a:p>
            <a:pPr algn="r" defTabSz="923925"/>
            <a:fld id="{0EA2D733-B5FC-43B1-A896-3D2911042E4B}" type="slidenum">
              <a:rPr lang="de-DE" sz="1200">
                <a:latin typeface="Times New Roman" pitchFamily="18" charset="0"/>
              </a:rPr>
              <a:pPr algn="r" defTabSz="923925"/>
              <a:t>14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1363"/>
            <a:ext cx="4953000" cy="3714750"/>
          </a:xfrm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05350"/>
            <a:ext cx="4887912" cy="4459288"/>
          </a:xfrm>
        </p:spPr>
        <p:txBody>
          <a:bodyPr lIns="92504" tIns="46252" rIns="92504" bIns="46252"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3778250" y="9410700"/>
            <a:ext cx="28844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04" tIns="46252" rIns="92504" bIns="46252" anchor="b"/>
          <a:lstStyle/>
          <a:p>
            <a:pPr algn="r" defTabSz="923925"/>
            <a:fld id="{F555E853-7870-41DC-BFC8-76B18A500248}" type="slidenum">
              <a:rPr lang="de-DE" sz="1200">
                <a:latin typeface="Times New Roman" pitchFamily="18" charset="0"/>
              </a:rPr>
              <a:pPr algn="r" defTabSz="923925"/>
              <a:t>15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1363"/>
            <a:ext cx="4953000" cy="3714750"/>
          </a:xfrm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05350"/>
            <a:ext cx="4887912" cy="4459288"/>
          </a:xfrm>
        </p:spPr>
        <p:txBody>
          <a:bodyPr lIns="92504" tIns="46252" rIns="92504" bIns="46252"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 txBox="1">
            <a:spLocks noGrp="1" noChangeArrowheads="1"/>
          </p:cNvSpPr>
          <p:nvPr/>
        </p:nvSpPr>
        <p:spPr bwMode="auto">
          <a:xfrm>
            <a:off x="3778250" y="9410700"/>
            <a:ext cx="28844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04" tIns="46252" rIns="92504" bIns="46252" anchor="b"/>
          <a:lstStyle/>
          <a:p>
            <a:pPr algn="r" defTabSz="923925"/>
            <a:fld id="{71EBBE43-2183-4374-9523-9DC3BD36FA1B}" type="slidenum">
              <a:rPr lang="de-DE" sz="1200">
                <a:latin typeface="Times New Roman" pitchFamily="18" charset="0"/>
              </a:rPr>
              <a:pPr algn="r" defTabSz="923925"/>
              <a:t>16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1363"/>
            <a:ext cx="4953000" cy="3714750"/>
          </a:xfrm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05350"/>
            <a:ext cx="4887912" cy="4459288"/>
          </a:xfrm>
        </p:spPr>
        <p:txBody>
          <a:bodyPr lIns="92504" tIns="46252" rIns="92504" bIns="46252"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 txBox="1">
            <a:spLocks noGrp="1" noChangeArrowheads="1"/>
          </p:cNvSpPr>
          <p:nvPr/>
        </p:nvSpPr>
        <p:spPr bwMode="auto">
          <a:xfrm>
            <a:off x="3778250" y="9410700"/>
            <a:ext cx="28844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04" tIns="46252" rIns="92504" bIns="46252" anchor="b"/>
          <a:lstStyle/>
          <a:p>
            <a:pPr algn="r" defTabSz="923925"/>
            <a:fld id="{72396471-552D-446E-98FD-8D5DBB0752DF}" type="slidenum">
              <a:rPr lang="de-DE" sz="1200">
                <a:latin typeface="Times New Roman" pitchFamily="18" charset="0"/>
              </a:rPr>
              <a:pPr algn="r" defTabSz="923925"/>
              <a:t>17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1363"/>
            <a:ext cx="4953000" cy="3714750"/>
          </a:xfrm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05350"/>
            <a:ext cx="4887912" cy="4459288"/>
          </a:xfrm>
        </p:spPr>
        <p:txBody>
          <a:bodyPr lIns="92504" tIns="46252" rIns="92504" bIns="46252"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rgbClr val="001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WB_Logo 2cm N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300038"/>
            <a:ext cx="7191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TUM_Logo 1,5cm N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96863"/>
            <a:ext cx="4699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688013" y="295275"/>
            <a:ext cx="2413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bg1"/>
                </a:solidFill>
                <a:latin typeface="Arial" charset="0"/>
              </a:rPr>
              <a:t>Institut für Werkzeugmaschinen</a:t>
            </a:r>
          </a:p>
          <a:p>
            <a:pPr>
              <a:defRPr/>
            </a:pPr>
            <a:r>
              <a:rPr lang="de-DE" sz="1200" b="1">
                <a:solidFill>
                  <a:schemeClr val="bg1"/>
                </a:solidFill>
                <a:latin typeface="Arial" charset="0"/>
              </a:rPr>
              <a:t>und Betriebswissenschaften</a:t>
            </a:r>
          </a:p>
          <a:p>
            <a:pPr>
              <a:defRPr/>
            </a:pPr>
            <a:r>
              <a:rPr lang="de-DE" sz="1200">
                <a:solidFill>
                  <a:schemeClr val="bg1"/>
                </a:solidFill>
                <a:latin typeface="Arial" charset="0"/>
              </a:rPr>
              <a:t>Prof. Dr.-Ing. M. Zäh</a:t>
            </a:r>
          </a:p>
          <a:p>
            <a:pPr>
              <a:defRPr/>
            </a:pPr>
            <a:r>
              <a:rPr lang="de-DE" sz="1200">
                <a:solidFill>
                  <a:schemeClr val="bg1"/>
                </a:solidFill>
                <a:latin typeface="Arial" charset="0"/>
              </a:rPr>
              <a:t>Prof. Dr.-Ing. G. Reinhart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971550" y="6527800"/>
            <a:ext cx="1584325" cy="244475"/>
          </a:xfrm>
          <a:noFill/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fld id="{3BC43C02-4645-4CB8-A65C-5603D813715F}" type="datetime1">
              <a:rPr lang="de-DE"/>
              <a:pPr>
                <a:defRPr/>
              </a:pPr>
              <a:t>12.11.2010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14313" y="6527800"/>
            <a:ext cx="1404937" cy="396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1">
                <a:solidFill>
                  <a:schemeClr val="folHlink"/>
                </a:solidFill>
              </a:defRPr>
            </a:lvl1pPr>
          </a:lstStyle>
          <a:p>
            <a:r>
              <a:rPr lang="de-DE"/>
              <a:t>© iwb 2007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de-DE"/>
              <a:t>Seite </a:t>
            </a:r>
            <a:fld id="{BBEFE3E6-F093-48F6-AB3F-134521A6EE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CC2FE3DD-7DD9-494E-927F-4ACAD6411E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09B7E-B6D6-4F38-B48D-2D0C26589079}" type="datetime1">
              <a:rPr lang="de-DE"/>
              <a:pPr/>
              <a:t>12.11.2010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8138" y="300038"/>
            <a:ext cx="2132012" cy="61531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300038"/>
            <a:ext cx="6248400" cy="61531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A293D564-A6CE-45FA-968B-875297A1DA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13078-4A59-499F-BFFE-0510EBF0B742}" type="datetime1">
              <a:rPr lang="de-DE"/>
              <a:pPr/>
              <a:t>12.11.2010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287338" y="300038"/>
            <a:ext cx="8532812" cy="61531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2C936D21-B950-4A3D-BC09-211CC4B6E6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34265-74F6-4BBF-BE63-23D0CC6CCABB}" type="datetime1">
              <a:rPr lang="de-DE"/>
              <a:pPr/>
              <a:t>12.11.2010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300038"/>
            <a:ext cx="5184775" cy="7254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7338" y="1989138"/>
            <a:ext cx="4189412" cy="44640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989138"/>
            <a:ext cx="4191000" cy="44640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924A01D-FA49-4B08-B9DB-04C3CCE2DB5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D66E9-ABD0-4D46-B06D-1DE7CEA14E7D}" type="datetime1">
              <a:rPr lang="de-DE"/>
              <a:pPr/>
              <a:t>12.11.2010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300038"/>
            <a:ext cx="5184775" cy="7254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989138"/>
            <a:ext cx="4189412" cy="44640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29150" y="1989138"/>
            <a:ext cx="4191000" cy="21558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29150" y="4297363"/>
            <a:ext cx="4191000" cy="21558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5FCBC55-E8DA-4646-9660-76BBD6D8DB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334D54-38F5-44BB-824E-2BB66A8E1CB6}" type="datetime1">
              <a:rPr lang="de-DE"/>
              <a:pPr/>
              <a:t>12.11.2010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rgbClr val="001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WB_Logo 2cm N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300038"/>
            <a:ext cx="7191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TUM_Logo 1,5cm N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96863"/>
            <a:ext cx="4699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688013" y="295275"/>
            <a:ext cx="2413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bg1"/>
                </a:solidFill>
                <a:latin typeface="Arial" charset="0"/>
              </a:rPr>
              <a:t>Institut für Werkzeugmaschinen</a:t>
            </a:r>
          </a:p>
          <a:p>
            <a:pPr>
              <a:defRPr/>
            </a:pPr>
            <a:r>
              <a:rPr lang="de-DE" sz="1200" b="1">
                <a:solidFill>
                  <a:schemeClr val="bg1"/>
                </a:solidFill>
                <a:latin typeface="Arial" charset="0"/>
              </a:rPr>
              <a:t>und Betriebswissenschaften</a:t>
            </a:r>
          </a:p>
          <a:p>
            <a:pPr>
              <a:defRPr/>
            </a:pPr>
            <a:r>
              <a:rPr lang="de-DE" sz="1200">
                <a:solidFill>
                  <a:schemeClr val="bg1"/>
                </a:solidFill>
                <a:latin typeface="Arial" charset="0"/>
              </a:rPr>
              <a:t>Prof. Dr.-Ing. M. Zäh</a:t>
            </a:r>
          </a:p>
          <a:p>
            <a:pPr>
              <a:defRPr/>
            </a:pPr>
            <a:r>
              <a:rPr lang="de-DE" sz="1200">
                <a:solidFill>
                  <a:schemeClr val="bg1"/>
                </a:solidFill>
                <a:latin typeface="Arial" charset="0"/>
              </a:rPr>
              <a:t>Prof. Dr.-Ing. G. Reinhart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971550" y="6527800"/>
            <a:ext cx="1584325" cy="244475"/>
          </a:xfrm>
          <a:noFill/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fld id="{1C1E474A-9D75-46CD-BCCE-41FADA6C6CE8}" type="datetime1">
              <a:rPr lang="de-DE"/>
              <a:pPr>
                <a:defRPr/>
              </a:pPr>
              <a:t>12.11.2010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14313" y="6527800"/>
            <a:ext cx="1404937" cy="396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1">
                <a:solidFill>
                  <a:schemeClr val="folHlink"/>
                </a:solidFill>
              </a:defRPr>
            </a:lvl1pPr>
          </a:lstStyle>
          <a:p>
            <a:r>
              <a:rPr lang="de-DE"/>
              <a:t>© iwb 2007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de-DE"/>
              <a:t>Seite </a:t>
            </a:r>
            <a:fld id="{9CF8FE51-412E-4A78-847E-65195388DD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CD4921A5-9353-47D8-9D62-BF1181EA25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6333AC-5EED-4379-8300-5B875337E7DA}" type="datetime1">
              <a:rPr lang="de-DE"/>
              <a:pPr/>
              <a:t>12.11.2010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73EECEA-66DF-4ED1-A1B9-D050787410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5BD822-B369-4831-AD04-C7621BA90C03}" type="datetime1">
              <a:rPr lang="de-DE"/>
              <a:pPr/>
              <a:t>12.11.2010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989138"/>
            <a:ext cx="4189412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989138"/>
            <a:ext cx="41910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AB3B45C-B150-4228-8DDE-39FBC32F03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B5BA71-1908-4C74-900C-34F252231AFD}" type="datetime1">
              <a:rPr lang="de-DE"/>
              <a:pPr/>
              <a:t>12.11.2010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B6B90DA6-7B28-44DA-A699-3204E93B247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4E31C-2E6B-4F7A-A246-006FDAC971E0}" type="datetime1">
              <a:rPr lang="de-DE"/>
              <a:pPr/>
              <a:t>12.11.2010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95D0B85-3FD5-49CE-9225-67138D816CB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3F7BD1-B7FC-42A0-A526-B061C166F278}" type="datetime1">
              <a:rPr lang="de-DE"/>
              <a:pPr/>
              <a:t>12.11.2010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C018921-C1F8-432F-B843-B3B533C311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2A360-403D-4669-A846-8C369F8A21CD}" type="datetime1">
              <a:rPr lang="de-DE"/>
              <a:pPr/>
              <a:t>12.11.2010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48D0A6E-58E8-4B19-BBDC-BE6D45A702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C1738D-1371-4143-BAA9-A618D76CE8CE}" type="datetime1">
              <a:rPr lang="de-DE"/>
              <a:pPr/>
              <a:t>12.11.2010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954BC862-000B-429B-9B2E-79CC205D5D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AF1A31-B92B-4359-8079-F5C59F6B648E}" type="datetime1">
              <a:rPr lang="de-DE"/>
              <a:pPr/>
              <a:t>12.11.2010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3E853F1-64A7-4A9A-8D48-FF37674FB7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42066-1C20-418A-8F0F-9C220E74F052}" type="datetime1">
              <a:rPr lang="de-DE"/>
              <a:pPr/>
              <a:t>12.11.2010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7A8EAFEE-FF72-4BA4-AA00-D4212538C78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DF80F-3C6F-425D-BE33-63776904B756}" type="datetime1">
              <a:rPr lang="de-DE"/>
              <a:pPr/>
              <a:t>12.11.2010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8138" y="300038"/>
            <a:ext cx="2132012" cy="61531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300038"/>
            <a:ext cx="6248400" cy="61531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2EDC3E7F-8F05-49FA-B46B-8256ACB8E7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89977-37B5-4D92-85AC-06BED169E52F}" type="datetime1">
              <a:rPr lang="de-DE"/>
              <a:pPr/>
              <a:t>12.11.2010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rgbClr val="001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IWB_Logo 2cm N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300038"/>
            <a:ext cx="719137" cy="719137"/>
          </a:xfrm>
          <a:prstGeom prst="rect">
            <a:avLst/>
          </a:prstGeom>
          <a:noFill/>
        </p:spPr>
      </p:pic>
      <p:sp>
        <p:nvSpPr>
          <p:cNvPr id="171011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971550" y="6527800"/>
            <a:ext cx="1584325" cy="244475"/>
          </a:xfrm>
        </p:spPr>
        <p:txBody>
          <a:bodyPr/>
          <a:lstStyle>
            <a:lvl1pPr>
              <a:defRPr b="1"/>
            </a:lvl1pPr>
          </a:lstStyle>
          <a:p>
            <a:fld id="{565D41E0-2E37-43BC-B933-AFFC63B67B3F}" type="datetime1">
              <a:rPr lang="de-DE"/>
              <a:pPr/>
              <a:t>12.11.2010</a:t>
            </a:fld>
            <a:endParaRPr lang="de-DE"/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313" y="6527800"/>
            <a:ext cx="1404937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1">
                <a:solidFill>
                  <a:schemeClr val="folHlink"/>
                </a:solidFill>
              </a:defRPr>
            </a:lvl1pPr>
          </a:lstStyle>
          <a:p>
            <a:endParaRPr lang="de-DE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/>
              <a:t>Seite </a:t>
            </a:r>
            <a:fld id="{5E3F2128-B61B-4187-8477-C5D34288F8B1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171014" name="Picture 6" descr="TUM_Logo 1,5cm N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96863"/>
            <a:ext cx="469900" cy="539750"/>
          </a:xfrm>
          <a:prstGeom prst="rect">
            <a:avLst/>
          </a:prstGeom>
          <a:noFill/>
        </p:spPr>
      </p:pic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5688013" y="295275"/>
            <a:ext cx="2413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Institut für Werkzeugmaschinen</a:t>
            </a:r>
          </a:p>
          <a:p>
            <a:r>
              <a:rPr lang="de-DE" sz="1200" b="1">
                <a:solidFill>
                  <a:schemeClr val="bg1"/>
                </a:solidFill>
              </a:rPr>
              <a:t>und Betriebswissenschaften</a:t>
            </a:r>
          </a:p>
          <a:p>
            <a:r>
              <a:rPr lang="de-DE" sz="1200">
                <a:solidFill>
                  <a:schemeClr val="bg1"/>
                </a:solidFill>
              </a:rPr>
              <a:t>Prof. Dr.-Ing. M. Zäh</a:t>
            </a:r>
          </a:p>
          <a:p>
            <a:r>
              <a:rPr lang="de-DE" sz="1200">
                <a:solidFill>
                  <a:schemeClr val="bg1"/>
                </a:solidFill>
              </a:rPr>
              <a:t>Prof. Dr.-Ing. G. Reinhart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E341647-EAD7-4B9F-A264-CFC8D8FBCEB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767E7DE-8807-4586-8E83-79F88783BD7D}" type="datetime1">
              <a:rPr lang="de-DE"/>
              <a:pPr/>
              <a:t>12.11.2010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55FF7D3-2BF0-4787-B590-8CF271FE1F4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2446AAC-23E3-4651-BF1A-F9EC7CB4FEC2}" type="datetime1">
              <a:rPr lang="de-DE"/>
              <a:pPr/>
              <a:t>12.11.2010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989138"/>
            <a:ext cx="4189412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989138"/>
            <a:ext cx="41910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452554DB-02CC-49FB-9F7E-903AB20FA27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E14B6D0-73E5-4A6E-B90B-48BB215B237C}" type="datetime1">
              <a:rPr lang="de-DE"/>
              <a:pPr/>
              <a:t>12.11.2010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3A2FA857-4A83-458F-91DF-BA0DB682F0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4D91D-4773-440D-91D5-59D9FD5629BA}" type="datetime1">
              <a:rPr lang="de-DE"/>
              <a:pPr/>
              <a:t>12.11.2010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0BA931D-FE84-4FD4-AA68-2331E7EB441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847428F-D434-44F2-8962-974133B107C6}" type="datetime1">
              <a:rPr lang="de-DE"/>
              <a:pPr/>
              <a:t>12.11.2010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589BF973-E7E8-4FC6-87A6-F5534F51EDD1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D131A74-5CDB-4C34-81E7-F78BC7B5944C}" type="datetime1">
              <a:rPr lang="de-DE"/>
              <a:pPr/>
              <a:t>12.11.2010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9088D8BD-E714-49F1-BD9C-1D359469374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788C506-9F60-44D2-9112-CDF2B7841E0D}" type="datetime1">
              <a:rPr lang="de-DE"/>
              <a:pPr/>
              <a:t>12.11.2010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52008E2-FE5B-41CE-8390-70C2B4616B0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8101641-E772-4215-8C2A-788583768CBD}" type="datetime1">
              <a:rPr lang="de-DE"/>
              <a:pPr/>
              <a:t>12.11.2010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8BB9908-C870-4E89-8B0C-51D96E1332F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18C17BC-C50F-433F-AA3F-097BD2678901}" type="datetime1">
              <a:rPr lang="de-DE"/>
              <a:pPr/>
              <a:t>12.11.2010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5D47C527-0C7D-45F2-A5D5-C2280BAAA9B6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1EA0893-58D4-46FE-AEB5-11CC77DD3334}" type="datetime1">
              <a:rPr lang="de-DE"/>
              <a:pPr/>
              <a:t>12.11.2010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8138" y="300038"/>
            <a:ext cx="2132012" cy="61531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300038"/>
            <a:ext cx="6248400" cy="61531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B0E1E1E-032E-49B1-9ABC-AEC72741D2E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CADFD91-03FD-47B2-80E9-BFBC68F4726D}" type="datetime1">
              <a:rPr lang="de-DE"/>
              <a:pPr/>
              <a:t>12.11.2010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989138"/>
            <a:ext cx="4189412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989138"/>
            <a:ext cx="41910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8D0B371-A7E8-4FD9-A33E-9098312B40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3A6E8-1CA4-4C79-A4DF-853808D28D5B}" type="datetime1">
              <a:rPr lang="de-DE"/>
              <a:pPr/>
              <a:t>12.11.2010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9345377-28C5-4446-AC30-4D7DD4DF8B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C49BC-D709-4E5E-861D-2046C94977CB}" type="datetime1">
              <a:rPr lang="de-DE"/>
              <a:pPr/>
              <a:t>12.11.2010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2E7FBEC-000E-43FD-9F48-E78E8C6EB1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3F24B-D24C-4EE1-A6BF-FE3C062D7283}" type="datetime1">
              <a:rPr lang="de-DE"/>
              <a:pPr/>
              <a:t>12.11.2010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11FC495-9240-4807-AA18-B86AF56335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B0BFF-0125-440C-99C8-3099693E16BB}" type="datetime1">
              <a:rPr lang="de-DE"/>
              <a:pPr/>
              <a:t>12.11.2010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9B87246-F34A-4A94-A2B8-B1D93C662C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C20FE-D565-4AA0-9A22-9DF1EB239B37}" type="datetime1">
              <a:rPr lang="de-DE"/>
              <a:pPr/>
              <a:t>12.11.2010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CFDF7AC-47FC-48E9-9542-523D643EB2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BBCFE8-6A12-441A-B689-1218FFA8B56F}" type="datetime1">
              <a:rPr lang="de-DE"/>
              <a:pPr/>
              <a:t>12.11.2010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001A4A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latin typeface="Arial" charset="0"/>
            </a:endParaRPr>
          </a:p>
        </p:txBody>
      </p:sp>
      <p:sp>
        <p:nvSpPr>
          <p:cNvPr id="60006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35938" y="6527800"/>
            <a:ext cx="10080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>
                <a:solidFill>
                  <a:schemeClr val="folHlink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9EE97D88-68A3-495A-92F8-9021B2CB59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989138"/>
            <a:ext cx="853281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00070" name="Rectangle 6"/>
          <p:cNvSpPr>
            <a:spLocks noChangeArrowheads="1"/>
          </p:cNvSpPr>
          <p:nvPr/>
        </p:nvSpPr>
        <p:spPr bwMode="auto">
          <a:xfrm>
            <a:off x="5688013" y="295275"/>
            <a:ext cx="2413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bg1"/>
                </a:solidFill>
                <a:latin typeface="Arial" charset="0"/>
              </a:rPr>
              <a:t>Institut für Werkzeugmaschinen</a:t>
            </a:r>
          </a:p>
          <a:p>
            <a:pPr>
              <a:defRPr/>
            </a:pPr>
            <a:r>
              <a:rPr lang="de-DE" sz="1200" b="1">
                <a:solidFill>
                  <a:schemeClr val="bg1"/>
                </a:solidFill>
                <a:latin typeface="Arial" charset="0"/>
              </a:rPr>
              <a:t>und Betriebswissenschaften</a:t>
            </a:r>
          </a:p>
          <a:p>
            <a:pPr>
              <a:defRPr/>
            </a:pPr>
            <a:r>
              <a:rPr lang="de-DE" sz="1200">
                <a:solidFill>
                  <a:schemeClr val="bg1"/>
                </a:solidFill>
                <a:latin typeface="Arial" charset="0"/>
              </a:rPr>
              <a:t>Prof. Dr.-Ing. M. Zäh</a:t>
            </a:r>
          </a:p>
          <a:p>
            <a:pPr>
              <a:defRPr/>
            </a:pPr>
            <a:r>
              <a:rPr lang="de-DE" sz="1200">
                <a:solidFill>
                  <a:schemeClr val="bg1"/>
                </a:solidFill>
                <a:latin typeface="Arial" charset="0"/>
              </a:rPr>
              <a:t>Prof. Dr.-Ing. G. Reinhart</a:t>
            </a:r>
          </a:p>
        </p:txBody>
      </p:sp>
      <p:sp>
        <p:nvSpPr>
          <p:cNvPr id="600071" name="Text Box 7"/>
          <p:cNvSpPr txBox="1">
            <a:spLocks noChangeArrowheads="1"/>
          </p:cNvSpPr>
          <p:nvPr/>
        </p:nvSpPr>
        <p:spPr bwMode="auto">
          <a:xfrm>
            <a:off x="287338" y="6527800"/>
            <a:ext cx="684212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DE" sz="2400">
              <a:latin typeface="Arial" charset="0"/>
            </a:endParaRPr>
          </a:p>
        </p:txBody>
      </p:sp>
      <p:sp>
        <p:nvSpPr>
          <p:cNvPr id="600072" name="Text Box 8"/>
          <p:cNvSpPr txBox="1">
            <a:spLocks noChangeArrowheads="1"/>
          </p:cNvSpPr>
          <p:nvPr/>
        </p:nvSpPr>
        <p:spPr bwMode="auto">
          <a:xfrm>
            <a:off x="287338" y="6527800"/>
            <a:ext cx="9366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000">
                <a:solidFill>
                  <a:schemeClr val="folHlink"/>
                </a:solidFill>
              </a:rPr>
              <a:t>© </a:t>
            </a:r>
            <a:r>
              <a:rPr lang="de-DE" sz="1000" i="1">
                <a:solidFill>
                  <a:schemeClr val="folHlink"/>
                </a:solidFill>
              </a:rPr>
              <a:t>iwb</a:t>
            </a:r>
            <a:r>
              <a:rPr lang="de-DE" sz="1000">
                <a:solidFill>
                  <a:schemeClr val="folHlink"/>
                </a:solidFill>
              </a:rPr>
              <a:t> 2008</a:t>
            </a:r>
          </a:p>
        </p:txBody>
      </p:sp>
      <p:sp>
        <p:nvSpPr>
          <p:cNvPr id="3081" name="Rectangle 9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87338" y="300038"/>
            <a:ext cx="51847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pic>
        <p:nvPicPr>
          <p:cNvPr id="3082" name="Picture 10" descr="IWB_Logo 2cm Ne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01013" y="300038"/>
            <a:ext cx="7191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8134350" y="6526213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000">
                <a:solidFill>
                  <a:schemeClr val="folHlink"/>
                </a:solidFill>
              </a:rPr>
              <a:t>Seite </a:t>
            </a:r>
            <a:fld id="{370FC262-ED0F-4D1F-84EB-E8E762160692}" type="slidenum">
              <a:rPr lang="de-DE" sz="1000">
                <a:solidFill>
                  <a:schemeClr val="folHlink"/>
                </a:solidFill>
              </a:rPr>
              <a:pPr/>
              <a:t>‹Nr.›</a:t>
            </a:fld>
            <a:endParaRPr lang="de-DE" sz="1000">
              <a:solidFill>
                <a:schemeClr val="folHlink"/>
              </a:solidFill>
            </a:endParaRP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527800"/>
            <a:ext cx="15128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>
                <a:solidFill>
                  <a:schemeClr val="folHlink"/>
                </a:solidFill>
              </a:defRPr>
            </a:lvl1pPr>
          </a:lstStyle>
          <a:p>
            <a:fld id="{C727BFB5-73B4-41C9-AE1F-A75E35CA22D2}" type="datetime1">
              <a:rPr lang="de-DE"/>
              <a:pPr/>
              <a:t>12.11.2010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ransition spd="med">
    <p:wipe dir="r"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95350" indent="-174625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257300" indent="-18097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619250" indent="-180975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076450" indent="-180975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533650" indent="-180975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2990850" indent="-180975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448050" indent="-180975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001A4A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latin typeface="Arial" charset="0"/>
            </a:endParaRPr>
          </a:p>
        </p:txBody>
      </p:sp>
      <p:sp>
        <p:nvSpPr>
          <p:cNvPr id="6021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35938" y="6527800"/>
            <a:ext cx="10080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>
                <a:solidFill>
                  <a:schemeClr val="folHlink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B0B13AB0-4915-4B3D-81B2-F46464915D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989138"/>
            <a:ext cx="853281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02118" name="Text Box 6"/>
          <p:cNvSpPr txBox="1">
            <a:spLocks noChangeArrowheads="1"/>
          </p:cNvSpPr>
          <p:nvPr/>
        </p:nvSpPr>
        <p:spPr bwMode="auto">
          <a:xfrm>
            <a:off x="287338" y="6527800"/>
            <a:ext cx="684212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DE" sz="2400">
              <a:latin typeface="Arial" charset="0"/>
            </a:endParaRPr>
          </a:p>
        </p:txBody>
      </p:sp>
      <p:sp>
        <p:nvSpPr>
          <p:cNvPr id="602119" name="Text Box 7"/>
          <p:cNvSpPr txBox="1">
            <a:spLocks noChangeArrowheads="1"/>
          </p:cNvSpPr>
          <p:nvPr/>
        </p:nvSpPr>
        <p:spPr bwMode="auto">
          <a:xfrm>
            <a:off x="287338" y="6527800"/>
            <a:ext cx="9366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000">
                <a:solidFill>
                  <a:schemeClr val="folHlink"/>
                </a:solidFill>
              </a:rPr>
              <a:t>© </a:t>
            </a:r>
            <a:r>
              <a:rPr lang="de-DE" sz="1000" i="1">
                <a:solidFill>
                  <a:schemeClr val="folHlink"/>
                </a:solidFill>
              </a:rPr>
              <a:t>iwb</a:t>
            </a:r>
            <a:r>
              <a:rPr lang="de-DE" sz="1000">
                <a:solidFill>
                  <a:schemeClr val="folHlink"/>
                </a:solidFill>
              </a:rPr>
              <a:t> 2008</a:t>
            </a:r>
          </a:p>
        </p:txBody>
      </p:sp>
      <p:sp>
        <p:nvSpPr>
          <p:cNvPr id="4104" name="Rectangle 8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87338" y="300038"/>
            <a:ext cx="51847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pic>
        <p:nvPicPr>
          <p:cNvPr id="4105" name="Picture 9" descr="IWB_Logo 2cm Ne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01013" y="300038"/>
            <a:ext cx="7191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527800"/>
            <a:ext cx="15128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>
                <a:solidFill>
                  <a:schemeClr val="folHlink"/>
                </a:solidFill>
              </a:defRPr>
            </a:lvl1pPr>
          </a:lstStyle>
          <a:p>
            <a:fld id="{54A9B1B8-0FDF-4864-A7D1-C0FA72BE824F}" type="datetime1">
              <a:rPr lang="de-DE"/>
              <a:pPr/>
              <a:t>12.11.2010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1A4A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1A4A"/>
          </a:solidFill>
          <a:latin typeface="+mn-lt"/>
        </a:defRPr>
      </a:lvl2pPr>
      <a:lvl3pPr marL="895350" indent="-174625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1A4A"/>
          </a:solidFill>
          <a:latin typeface="+mn-lt"/>
        </a:defRPr>
      </a:lvl3pPr>
      <a:lvl4pPr marL="1257300" indent="-18097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1A4A"/>
          </a:solidFill>
          <a:latin typeface="+mn-lt"/>
        </a:defRPr>
      </a:lvl4pPr>
      <a:lvl5pPr marL="1619250" indent="-180975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1A4A"/>
          </a:solidFill>
          <a:latin typeface="+mn-lt"/>
        </a:defRPr>
      </a:lvl5pPr>
      <a:lvl6pPr marL="2076450" indent="-180975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1A4A"/>
          </a:solidFill>
          <a:latin typeface="+mn-lt"/>
        </a:defRPr>
      </a:lvl6pPr>
      <a:lvl7pPr marL="2533650" indent="-180975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1A4A"/>
          </a:solidFill>
          <a:latin typeface="+mn-lt"/>
        </a:defRPr>
      </a:lvl7pPr>
      <a:lvl8pPr marL="2990850" indent="-180975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1A4A"/>
          </a:solidFill>
          <a:latin typeface="+mn-lt"/>
        </a:defRPr>
      </a:lvl8pPr>
      <a:lvl9pPr marL="3448050" indent="-180975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1A4A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001A4A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35938" y="6527800"/>
            <a:ext cx="10080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>
                <a:solidFill>
                  <a:schemeClr val="folHlink"/>
                </a:solidFill>
              </a:defRPr>
            </a:lvl1pPr>
          </a:lstStyle>
          <a:p>
            <a:r>
              <a:rPr lang="de-DE"/>
              <a:t>Seite </a:t>
            </a:r>
            <a:fld id="{E5E6C168-C9E3-42EB-BE4C-61F1985A8E1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989138"/>
            <a:ext cx="853281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287338" y="6527800"/>
            <a:ext cx="684212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sz="2400"/>
          </a:p>
        </p:txBody>
      </p:sp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287338" y="6527800"/>
            <a:ext cx="9366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000">
                <a:solidFill>
                  <a:schemeClr val="folHlink"/>
                </a:solidFill>
              </a:rPr>
              <a:t>© </a:t>
            </a:r>
            <a:r>
              <a:rPr lang="de-DE" sz="1000" i="1">
                <a:solidFill>
                  <a:schemeClr val="folHlink"/>
                </a:solidFill>
              </a:rPr>
              <a:t>iwb</a:t>
            </a:r>
            <a:r>
              <a:rPr lang="de-DE" sz="1000">
                <a:solidFill>
                  <a:schemeClr val="folHlink"/>
                </a:solidFill>
              </a:rPr>
              <a:t> 2008</a:t>
            </a:r>
          </a:p>
        </p:txBody>
      </p:sp>
      <p:sp>
        <p:nvSpPr>
          <p:cNvPr id="169992" name="Rectangle 8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87338" y="300038"/>
            <a:ext cx="51847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pic>
        <p:nvPicPr>
          <p:cNvPr id="169993" name="Picture 9" descr="IWB_Logo 2cm Ne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01013" y="300038"/>
            <a:ext cx="719137" cy="719137"/>
          </a:xfrm>
          <a:prstGeom prst="rect">
            <a:avLst/>
          </a:prstGeom>
          <a:noFill/>
        </p:spPr>
      </p:pic>
      <p:sp>
        <p:nvSpPr>
          <p:cNvPr id="16999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527800"/>
            <a:ext cx="15128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>
                <a:solidFill>
                  <a:schemeClr val="folHlink"/>
                </a:solidFill>
              </a:defRPr>
            </a:lvl1pPr>
          </a:lstStyle>
          <a:p>
            <a:fld id="{BBA93C9D-0906-43D5-B154-F48F1473C167}" type="datetime1">
              <a:rPr lang="de-DE"/>
              <a:pPr/>
              <a:t>12.11.2010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 spd="med">
    <p:wipe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34" charset="0"/>
        </a:defRPr>
      </a:lvl9pPr>
    </p:titleStyle>
    <p:bodyStyle>
      <a:lvl1pPr marL="180975" indent="-1809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1A4A"/>
          </a:solidFill>
          <a:latin typeface="+mn-lt"/>
          <a:ea typeface="+mn-ea"/>
          <a:cs typeface="+mn-cs"/>
        </a:defRPr>
      </a:lvl1pPr>
      <a:lvl2pPr marL="541338" indent="-180975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1A4A"/>
          </a:solidFill>
          <a:latin typeface="+mn-lt"/>
        </a:defRPr>
      </a:lvl2pPr>
      <a:lvl3pPr marL="895350" indent="-174625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1A4A"/>
          </a:solidFill>
          <a:latin typeface="+mn-lt"/>
        </a:defRPr>
      </a:lvl3pPr>
      <a:lvl4pPr marL="1257300" indent="-180975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1A4A"/>
          </a:solidFill>
          <a:latin typeface="+mn-lt"/>
        </a:defRPr>
      </a:lvl4pPr>
      <a:lvl5pPr marL="1619250" indent="-180975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1A4A"/>
          </a:solidFill>
          <a:latin typeface="+mn-lt"/>
        </a:defRPr>
      </a:lvl5pPr>
      <a:lvl6pPr marL="2076450" indent="-180975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1A4A"/>
          </a:solidFill>
          <a:latin typeface="+mn-lt"/>
        </a:defRPr>
      </a:lvl6pPr>
      <a:lvl7pPr marL="2533650" indent="-180975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1A4A"/>
          </a:solidFill>
          <a:latin typeface="+mn-lt"/>
        </a:defRPr>
      </a:lvl7pPr>
      <a:lvl8pPr marL="2990850" indent="-180975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1A4A"/>
          </a:solidFill>
          <a:latin typeface="+mn-lt"/>
        </a:defRPr>
      </a:lvl8pPr>
      <a:lvl9pPr marL="3448050" indent="-180975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1A4A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4.jpe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22.em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23.em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4.jpeg"/><Relationship Id="rId4" Type="http://schemas.openxmlformats.org/officeDocument/2006/relationships/image" Target="../media/image24.jpeg"/><Relationship Id="rId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2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4.jpeg"/><Relationship Id="rId4" Type="http://schemas.openxmlformats.org/officeDocument/2006/relationships/image" Target="../media/image26.jpeg"/><Relationship Id="rId9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7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4.jpeg"/><Relationship Id="rId4" Type="http://schemas.openxmlformats.org/officeDocument/2006/relationships/image" Target="../media/image28.jpeg"/><Relationship Id="rId9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9.jpe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287338" y="1520825"/>
            <a:ext cx="8245212" cy="2555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DIE INTELLIGENTE FABRIK = DIE </a:t>
            </a:r>
            <a:r>
              <a:rPr lang="de-DE" sz="2400" b="1" dirty="0">
                <a:solidFill>
                  <a:schemeClr val="bg1"/>
                </a:solidFill>
              </a:rPr>
              <a:t>KOGNITIVE </a:t>
            </a:r>
            <a:r>
              <a:rPr lang="de-DE" sz="2400" b="1" dirty="0" smtClean="0">
                <a:solidFill>
                  <a:schemeClr val="bg1"/>
                </a:solidFill>
              </a:rPr>
              <a:t>FABRIK </a:t>
            </a:r>
            <a:endParaRPr lang="de-DE" sz="2400" b="1" dirty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Münchner Kreis Embedded Systems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MÜNCHEN, 17.11.2010</a:t>
            </a:r>
            <a:endParaRPr lang="de-DE" sz="2400" dirty="0">
              <a:solidFill>
                <a:schemeClr val="bg1"/>
              </a:solidFill>
            </a:endParaRPr>
          </a:p>
          <a:p>
            <a:endParaRPr lang="de-DE" sz="2400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PROF. DR.-ING. MICHAEL F. ZÄH</a:t>
            </a:r>
          </a:p>
        </p:txBody>
      </p:sp>
      <p:pic>
        <p:nvPicPr>
          <p:cNvPr id="253955" name="Picture 3" descr="digits"/>
          <p:cNvPicPr>
            <a:picLocks noChangeAspect="1" noChangeArrowheads="1"/>
          </p:cNvPicPr>
          <p:nvPr/>
        </p:nvPicPr>
        <p:blipFill>
          <a:blip r:embed="rId2" cstate="print"/>
          <a:srcRect r="9499"/>
          <a:stretch>
            <a:fillRect/>
          </a:stretch>
        </p:blipFill>
        <p:spPr bwMode="auto">
          <a:xfrm>
            <a:off x="1187450" y="3429000"/>
            <a:ext cx="7956550" cy="27908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/>
          <a:p>
            <a:fld id="{0F2F4281-6658-43F8-A64F-2D9AC7EE5CA3}" type="datetime1">
              <a:rPr lang="de-DE"/>
              <a:pPr/>
              <a:t>12.11.2010</a:t>
            </a:fld>
            <a:endParaRPr lang="de-DE"/>
          </a:p>
        </p:txBody>
      </p:sp>
      <p:sp>
        <p:nvSpPr>
          <p:cNvPr id="194569" name="AutoShape 9"/>
          <p:cNvSpPr>
            <a:spLocks noChangeArrowheads="1"/>
          </p:cNvSpPr>
          <p:nvPr/>
        </p:nvSpPr>
        <p:spPr bwMode="auto">
          <a:xfrm rot="-2700000">
            <a:off x="2266950" y="4357688"/>
            <a:ext cx="4200525" cy="431800"/>
          </a:xfrm>
          <a:custGeom>
            <a:avLst/>
            <a:gdLst>
              <a:gd name="G0" fmla="+- 19238 0 0"/>
              <a:gd name="G1" fmla="+- 3732 0 0"/>
              <a:gd name="G2" fmla="+- 21600 0 3732"/>
              <a:gd name="G3" fmla="+- 10800 0 3732"/>
              <a:gd name="G4" fmla="+- 21600 0 19238"/>
              <a:gd name="G5" fmla="*/ G4 G3 10800"/>
              <a:gd name="G6" fmla="+- 21600 0 G5"/>
              <a:gd name="T0" fmla="*/ 19238 w 21600"/>
              <a:gd name="T1" fmla="*/ 0 h 21600"/>
              <a:gd name="T2" fmla="*/ 0 w 21600"/>
              <a:gd name="T3" fmla="*/ 10800 h 21600"/>
              <a:gd name="T4" fmla="*/ 19238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238" y="0"/>
                </a:moveTo>
                <a:lnTo>
                  <a:pt x="19238" y="3732"/>
                </a:lnTo>
                <a:lnTo>
                  <a:pt x="3375" y="3732"/>
                </a:lnTo>
                <a:lnTo>
                  <a:pt x="3375" y="17868"/>
                </a:lnTo>
                <a:lnTo>
                  <a:pt x="19238" y="17868"/>
                </a:lnTo>
                <a:lnTo>
                  <a:pt x="19238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732"/>
                </a:moveTo>
                <a:lnTo>
                  <a:pt x="1350" y="17868"/>
                </a:lnTo>
                <a:lnTo>
                  <a:pt x="2700" y="17868"/>
                </a:lnTo>
                <a:lnTo>
                  <a:pt x="2700" y="3732"/>
                </a:lnTo>
                <a:close/>
              </a:path>
              <a:path w="21600" h="21600">
                <a:moveTo>
                  <a:pt x="0" y="3732"/>
                </a:moveTo>
                <a:lnTo>
                  <a:pt x="0" y="17868"/>
                </a:lnTo>
                <a:lnTo>
                  <a:pt x="675" y="17868"/>
                </a:lnTo>
                <a:lnTo>
                  <a:pt x="675" y="373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de-DE"/>
          </a:p>
        </p:txBody>
      </p:sp>
      <p:grpSp>
        <p:nvGrpSpPr>
          <p:cNvPr id="194605" name="Group 45"/>
          <p:cNvGrpSpPr>
            <a:grpSpLocks noChangeAspect="1"/>
          </p:cNvGrpSpPr>
          <p:nvPr/>
        </p:nvGrpSpPr>
        <p:grpSpPr bwMode="auto">
          <a:xfrm>
            <a:off x="5724525" y="2128838"/>
            <a:ext cx="2886075" cy="1466850"/>
            <a:chOff x="3606" y="845"/>
            <a:chExt cx="1956" cy="994"/>
          </a:xfrm>
        </p:grpSpPr>
        <p:sp>
          <p:nvSpPr>
            <p:cNvPr id="194571" name="Oval 11"/>
            <p:cNvSpPr>
              <a:spLocks noChangeAspect="1" noChangeArrowheads="1"/>
            </p:cNvSpPr>
            <p:nvPr/>
          </p:nvSpPr>
          <p:spPr bwMode="auto">
            <a:xfrm>
              <a:off x="3606" y="845"/>
              <a:ext cx="1956" cy="994"/>
            </a:xfrm>
            <a:prstGeom prst="ellipse">
              <a:avLst/>
            </a:prstGeom>
            <a:solidFill>
              <a:schemeClr val="tx1"/>
            </a:solidFill>
            <a:ln w="42926" cap="rnd" algn="ctr">
              <a:noFill/>
              <a:round/>
              <a:headEnd/>
              <a:tailEnd/>
            </a:ln>
            <a:effectLst/>
          </p:spPr>
          <p:txBody>
            <a:bodyPr lIns="198000" anchor="ctr"/>
            <a:lstStyle/>
            <a:p>
              <a:pPr algn="ctr" defTabSz="3765550"/>
              <a:r>
                <a:rPr lang="de-DE" sz="1800" b="1">
                  <a:solidFill>
                    <a:schemeClr val="bg1"/>
                  </a:solidFill>
                </a:rPr>
                <a:t>Kognitive Fabrik</a:t>
              </a:r>
            </a:p>
            <a:p>
              <a:pPr algn="ctr" defTabSz="3765550"/>
              <a:endParaRPr lang="de-DE" sz="1800" b="1">
                <a:solidFill>
                  <a:schemeClr val="bg1"/>
                </a:solidFill>
              </a:endParaRPr>
            </a:p>
            <a:p>
              <a:pPr algn="ctr" defTabSz="3765550"/>
              <a:endParaRPr lang="de-DE" sz="1800" b="1">
                <a:solidFill>
                  <a:schemeClr val="bg1"/>
                </a:solidFill>
              </a:endParaRPr>
            </a:p>
            <a:p>
              <a:pPr algn="ctr" defTabSz="3765550"/>
              <a:endParaRPr lang="de-DE" sz="1800" b="1">
                <a:solidFill>
                  <a:schemeClr val="bg1"/>
                </a:solidFill>
              </a:endParaRPr>
            </a:p>
          </p:txBody>
        </p:sp>
        <p:grpSp>
          <p:nvGrpSpPr>
            <p:cNvPr id="194604" name="Group 44"/>
            <p:cNvGrpSpPr>
              <a:grpSpLocks noChangeAspect="1"/>
            </p:cNvGrpSpPr>
            <p:nvPr/>
          </p:nvGrpSpPr>
          <p:grpSpPr bwMode="auto">
            <a:xfrm>
              <a:off x="4288" y="1216"/>
              <a:ext cx="606" cy="558"/>
              <a:chOff x="4288" y="1216"/>
              <a:chExt cx="606" cy="558"/>
            </a:xfrm>
          </p:grpSpPr>
          <p:pic>
            <p:nvPicPr>
              <p:cNvPr id="194573" name="Picture 13" descr="backgr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06" y="1216"/>
                <a:ext cx="588" cy="558"/>
              </a:xfrm>
              <a:prstGeom prst="rect">
                <a:avLst/>
              </a:prstGeom>
              <a:noFill/>
            </p:spPr>
          </p:pic>
          <p:sp>
            <p:nvSpPr>
              <p:cNvPr id="194574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4288" y="1254"/>
                <a:ext cx="323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de-DE" sz="2000" b="1">
                    <a:solidFill>
                      <a:srgbClr val="5F5F5F"/>
                    </a:solidFill>
                    <a:latin typeface="Times New Roman" pitchFamily="18" charset="0"/>
                  </a:rPr>
                  <a:t>KI</a:t>
                </a:r>
              </a:p>
            </p:txBody>
          </p:sp>
          <p:grpSp>
            <p:nvGrpSpPr>
              <p:cNvPr id="194575" name="Group 15"/>
              <p:cNvGrpSpPr>
                <a:grpSpLocks noChangeAspect="1"/>
              </p:cNvGrpSpPr>
              <p:nvPr/>
            </p:nvGrpSpPr>
            <p:grpSpPr bwMode="auto">
              <a:xfrm>
                <a:off x="4698" y="1276"/>
                <a:ext cx="131" cy="149"/>
                <a:chOff x="918" y="1298"/>
                <a:chExt cx="457" cy="517"/>
              </a:xfrm>
            </p:grpSpPr>
            <p:sp>
              <p:nvSpPr>
                <p:cNvPr id="194576" name="AutoShap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922" y="1694"/>
                  <a:ext cx="453" cy="12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5F5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194577" name="AutoShap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975" y="1653"/>
                  <a:ext cx="346" cy="12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F5F5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194578" name="AutoShape 18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893" y="1534"/>
                  <a:ext cx="346" cy="9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F5F5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194579" name="AutoShape 19"/>
                <p:cNvSpPr>
                  <a:spLocks noChangeAspect="1" noChangeArrowheads="1"/>
                </p:cNvSpPr>
                <p:nvPr/>
              </p:nvSpPr>
              <p:spPr bwMode="auto">
                <a:xfrm rot="8100000">
                  <a:off x="918" y="1368"/>
                  <a:ext cx="265" cy="7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F5F5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194580" name="AutoShape 20"/>
                <p:cNvSpPr>
                  <a:spLocks noChangeAspect="1" noChangeArrowheads="1"/>
                </p:cNvSpPr>
                <p:nvPr/>
              </p:nvSpPr>
              <p:spPr bwMode="auto">
                <a:xfrm rot="13500000">
                  <a:off x="1083" y="1359"/>
                  <a:ext cx="196" cy="7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F5F5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194581" name="AutoShape 21"/>
                <p:cNvSpPr>
                  <a:spLocks noChangeAspect="1" noChangeArrowheads="1"/>
                </p:cNvSpPr>
                <p:nvPr/>
              </p:nvSpPr>
              <p:spPr bwMode="auto">
                <a:xfrm rot="3600000" flipH="1">
                  <a:off x="1188" y="1468"/>
                  <a:ext cx="134" cy="4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F5F5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</p:grpSp>
          <p:pic>
            <p:nvPicPr>
              <p:cNvPr id="194582" name="Picture 22" descr="whee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19" y="1583"/>
                <a:ext cx="155" cy="15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94583" name="Group 23"/>
          <p:cNvGrpSpPr>
            <a:grpSpLocks/>
          </p:cNvGrpSpPr>
          <p:nvPr/>
        </p:nvGrpSpPr>
        <p:grpSpPr bwMode="auto">
          <a:xfrm>
            <a:off x="250825" y="5076825"/>
            <a:ext cx="3419475" cy="1439863"/>
            <a:chOff x="1020" y="2908"/>
            <a:chExt cx="1633" cy="771"/>
          </a:xfrm>
        </p:grpSpPr>
        <p:sp>
          <p:nvSpPr>
            <p:cNvPr id="194584" name="Rectangle 24"/>
            <p:cNvSpPr>
              <a:spLocks noChangeArrowheads="1"/>
            </p:cNvSpPr>
            <p:nvPr/>
          </p:nvSpPr>
          <p:spPr bwMode="auto">
            <a:xfrm>
              <a:off x="1020" y="2908"/>
              <a:ext cx="1633" cy="77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94585" name="Rectangle 25"/>
            <p:cNvSpPr>
              <a:spLocks noChangeArrowheads="1"/>
            </p:cNvSpPr>
            <p:nvPr/>
          </p:nvSpPr>
          <p:spPr bwMode="auto">
            <a:xfrm>
              <a:off x="1837" y="2908"/>
              <a:ext cx="816" cy="77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/>
              <a:r>
                <a:rPr lang="de-DE" b="1">
                  <a:solidFill>
                    <a:schemeClr val="bg1"/>
                  </a:solidFill>
                </a:rPr>
                <a:t>Konventionelle </a:t>
              </a:r>
              <a:br>
                <a:rPr lang="de-DE" b="1">
                  <a:solidFill>
                    <a:schemeClr val="bg1"/>
                  </a:solidFill>
                </a:rPr>
              </a:br>
              <a:r>
                <a:rPr lang="de-DE" b="1">
                  <a:solidFill>
                    <a:schemeClr val="bg1"/>
                  </a:solidFill>
                </a:rPr>
                <a:t>Produktions-</a:t>
              </a:r>
              <a:br>
                <a:rPr lang="de-DE" b="1">
                  <a:solidFill>
                    <a:schemeClr val="bg1"/>
                  </a:solidFill>
                </a:rPr>
              </a:br>
              <a:r>
                <a:rPr lang="de-DE" b="1">
                  <a:solidFill>
                    <a:schemeClr val="bg1"/>
                  </a:solidFill>
                </a:rPr>
                <a:t>systeme</a:t>
              </a:r>
            </a:p>
          </p:txBody>
        </p:sp>
      </p:grpSp>
      <p:pic>
        <p:nvPicPr>
          <p:cNvPr id="194586" name="Picture 26" descr="Bild1_cur"/>
          <p:cNvPicPr>
            <a:picLocks noChangeAspect="1" noChangeArrowheads="1"/>
          </p:cNvPicPr>
          <p:nvPr/>
        </p:nvPicPr>
        <p:blipFill>
          <a:blip r:embed="rId5" cstate="print"/>
          <a:srcRect l="13628"/>
          <a:stretch>
            <a:fillRect/>
          </a:stretch>
        </p:blipFill>
        <p:spPr bwMode="auto">
          <a:xfrm>
            <a:off x="265113" y="5094288"/>
            <a:ext cx="1547812" cy="1411287"/>
          </a:xfrm>
          <a:prstGeom prst="rect">
            <a:avLst/>
          </a:prstGeom>
          <a:noFill/>
        </p:spPr>
      </p:pic>
      <p:sp>
        <p:nvSpPr>
          <p:cNvPr id="194589" name="Rectangle 29"/>
          <p:cNvSpPr>
            <a:spLocks noChangeArrowheads="1"/>
          </p:cNvSpPr>
          <p:nvPr/>
        </p:nvSpPr>
        <p:spPr bwMode="auto">
          <a:xfrm>
            <a:off x="5591175" y="3698875"/>
            <a:ext cx="3419475" cy="323850"/>
          </a:xfrm>
          <a:prstGeom prst="rect">
            <a:avLst/>
          </a:prstGeom>
          <a:solidFill>
            <a:schemeClr val="tx1"/>
          </a:solidFill>
          <a:ln w="42926" cap="rnd" algn="ctr">
            <a:noFill/>
            <a:miter lim="800000"/>
            <a:headEnd/>
            <a:tailEnd/>
          </a:ln>
          <a:effectLst/>
        </p:spPr>
        <p:txBody>
          <a:bodyPr lIns="198000" anchor="ctr"/>
          <a:lstStyle/>
          <a:p>
            <a:pPr algn="ctr" defTabSz="3765550"/>
            <a:r>
              <a:rPr lang="de-DE" sz="1400" b="1">
                <a:solidFill>
                  <a:schemeClr val="bg1"/>
                </a:solidFill>
              </a:rPr>
              <a:t>Flexibilitäten</a:t>
            </a:r>
          </a:p>
        </p:txBody>
      </p:sp>
      <p:sp>
        <p:nvSpPr>
          <p:cNvPr id="194594" name="Rectangle 34"/>
          <p:cNvSpPr>
            <a:spLocks noChangeArrowheads="1"/>
          </p:cNvSpPr>
          <p:nvPr/>
        </p:nvSpPr>
        <p:spPr bwMode="auto">
          <a:xfrm>
            <a:off x="1439863" y="3429000"/>
            <a:ext cx="3419475" cy="431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46800" rIns="0" bIns="46800" anchor="ctr"/>
          <a:lstStyle/>
          <a:p>
            <a:pPr marL="177800" indent="-177800" algn="ctr"/>
            <a:r>
              <a:rPr lang="de-DE" sz="1400" b="1"/>
              <a:t>Lernen </a:t>
            </a:r>
            <a:r>
              <a:rPr lang="de-DE" sz="1400"/>
              <a:t>– kontinuierliche Optimierung </a:t>
            </a:r>
            <a:br>
              <a:rPr lang="de-DE" sz="1400"/>
            </a:br>
            <a:r>
              <a:rPr lang="de-DE" sz="1400"/>
              <a:t>durch Erfahrung</a:t>
            </a:r>
          </a:p>
        </p:txBody>
      </p:sp>
      <p:sp>
        <p:nvSpPr>
          <p:cNvPr id="194595" name="Rectangle 35"/>
          <p:cNvSpPr>
            <a:spLocks noChangeArrowheads="1"/>
          </p:cNvSpPr>
          <p:nvPr/>
        </p:nvSpPr>
        <p:spPr bwMode="auto">
          <a:xfrm>
            <a:off x="1898650" y="2600325"/>
            <a:ext cx="3419475" cy="323850"/>
          </a:xfrm>
          <a:prstGeom prst="rect">
            <a:avLst/>
          </a:prstGeom>
          <a:solidFill>
            <a:schemeClr val="tx1"/>
          </a:solidFill>
          <a:ln w="42926" cap="rnd" algn="ctr">
            <a:noFill/>
            <a:miter lim="800000"/>
            <a:headEnd/>
            <a:tailEnd/>
          </a:ln>
          <a:effectLst/>
        </p:spPr>
        <p:txBody>
          <a:bodyPr lIns="198000" anchor="ctr"/>
          <a:lstStyle/>
          <a:p>
            <a:pPr algn="ctr" defTabSz="3765550"/>
            <a:r>
              <a:rPr lang="de-DE" sz="1400" b="1">
                <a:solidFill>
                  <a:schemeClr val="bg1"/>
                </a:solidFill>
              </a:rPr>
              <a:t>Kognitive Fähigkeiten</a:t>
            </a:r>
          </a:p>
        </p:txBody>
      </p:sp>
      <p:sp>
        <p:nvSpPr>
          <p:cNvPr id="194602" name="Rectangle 2"/>
          <p:cNvSpPr>
            <a:spLocks noChangeAspect="1" noChangeArrowheads="1"/>
          </p:cNvSpPr>
          <p:nvPr/>
        </p:nvSpPr>
        <p:spPr bwMode="auto">
          <a:xfrm>
            <a:off x="287338" y="300038"/>
            <a:ext cx="51847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de-DE" sz="2100" b="1">
                <a:solidFill>
                  <a:schemeClr val="bg1"/>
                </a:solidFill>
              </a:rPr>
              <a:t>Ziele der Kognitiven Fabrik</a:t>
            </a:r>
          </a:p>
        </p:txBody>
      </p:sp>
      <p:sp>
        <p:nvSpPr>
          <p:cNvPr id="194606" name="Rectangle 46"/>
          <p:cNvSpPr>
            <a:spLocks noChangeArrowheads="1"/>
          </p:cNvSpPr>
          <p:nvPr/>
        </p:nvSpPr>
        <p:spPr bwMode="auto">
          <a:xfrm>
            <a:off x="323850" y="1557338"/>
            <a:ext cx="85328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de-DE" sz="2200" b="1">
                <a:solidFill>
                  <a:srgbClr val="001A4A"/>
                </a:solidFill>
              </a:rPr>
              <a:t>Was kann Kognition in technischen Systemen?</a:t>
            </a:r>
            <a:br>
              <a:rPr lang="de-DE" sz="2200" b="1">
                <a:solidFill>
                  <a:srgbClr val="001A4A"/>
                </a:solidFill>
              </a:rPr>
            </a:br>
            <a:r>
              <a:rPr lang="de-DE" sz="2200" b="1">
                <a:solidFill>
                  <a:srgbClr val="001A4A"/>
                </a:solidFill>
              </a:rPr>
              <a:t>Welche Möglichkeiten bietet Kognition?</a:t>
            </a:r>
          </a:p>
        </p:txBody>
      </p:sp>
      <p:sp>
        <p:nvSpPr>
          <p:cNvPr id="194610" name="Rectangle 50"/>
          <p:cNvSpPr>
            <a:spLocks noChangeArrowheads="1"/>
          </p:cNvSpPr>
          <p:nvPr/>
        </p:nvSpPr>
        <p:spPr bwMode="auto">
          <a:xfrm>
            <a:off x="3762375" y="6102350"/>
            <a:ext cx="3419475" cy="2555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177800" indent="-177800" algn="ctr"/>
            <a:r>
              <a:rPr lang="de-DE" sz="1400" b="1"/>
              <a:t>…</a:t>
            </a:r>
          </a:p>
        </p:txBody>
      </p:sp>
      <p:sp>
        <p:nvSpPr>
          <p:cNvPr id="194616" name="Rectangle 56"/>
          <p:cNvSpPr>
            <a:spLocks noChangeArrowheads="1"/>
          </p:cNvSpPr>
          <p:nvPr/>
        </p:nvSpPr>
        <p:spPr bwMode="auto">
          <a:xfrm>
            <a:off x="757238" y="3897313"/>
            <a:ext cx="3419475" cy="635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46800" rIns="0" bIns="46800" anchor="ctr"/>
          <a:lstStyle/>
          <a:p>
            <a:pPr marL="177800" indent="-177800" algn="ctr"/>
            <a:r>
              <a:rPr lang="de-DE" sz="1400" b="1"/>
              <a:t>Wissen </a:t>
            </a:r>
            <a:r>
              <a:rPr lang="de-DE" sz="1400"/>
              <a:t>– Datenbanken mit Modellen </a:t>
            </a:r>
            <a:br>
              <a:rPr lang="de-DE" sz="1400"/>
            </a:br>
            <a:r>
              <a:rPr lang="de-DE" sz="1400"/>
              <a:t>von Maschinen, Produkten sowie Produktions- und Prozessabläufen</a:t>
            </a:r>
          </a:p>
        </p:txBody>
      </p:sp>
      <p:sp>
        <p:nvSpPr>
          <p:cNvPr id="194618" name="Rectangle 58"/>
          <p:cNvSpPr>
            <a:spLocks noChangeArrowheads="1"/>
          </p:cNvSpPr>
          <p:nvPr/>
        </p:nvSpPr>
        <p:spPr bwMode="auto">
          <a:xfrm>
            <a:off x="250825" y="4581525"/>
            <a:ext cx="3419475" cy="431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46800" rIns="0" bIns="46800" anchor="ctr"/>
          <a:lstStyle/>
          <a:p>
            <a:pPr marL="177800" indent="-177800" algn="ctr"/>
            <a:r>
              <a:rPr lang="de-DE" sz="1400" b="1"/>
              <a:t>Wahrnehmung </a:t>
            </a:r>
            <a:r>
              <a:rPr lang="de-DE" sz="1400"/>
              <a:t>– Erfassung von Produktions-, Prozess- und Produktdaten</a:t>
            </a:r>
          </a:p>
        </p:txBody>
      </p:sp>
      <p:sp>
        <p:nvSpPr>
          <p:cNvPr id="194620" name="Rectangle 60"/>
          <p:cNvSpPr>
            <a:spLocks noChangeArrowheads="1"/>
          </p:cNvSpPr>
          <p:nvPr/>
        </p:nvSpPr>
        <p:spPr bwMode="auto">
          <a:xfrm>
            <a:off x="1898650" y="2960688"/>
            <a:ext cx="3419475" cy="431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46800" rIns="0" bIns="46800" anchor="ctr"/>
          <a:lstStyle/>
          <a:p>
            <a:pPr marL="177800" indent="-177800" algn="ctr"/>
            <a:r>
              <a:rPr lang="de-DE" sz="1400" b="1"/>
              <a:t>Planung </a:t>
            </a:r>
            <a:r>
              <a:rPr lang="de-DE" sz="1400"/>
              <a:t>– adaptive, kontext-sensitive Produktions- und Prozessplanung</a:t>
            </a:r>
          </a:p>
        </p:txBody>
      </p:sp>
      <p:sp>
        <p:nvSpPr>
          <p:cNvPr id="194621" name="Rectangle 61"/>
          <p:cNvSpPr>
            <a:spLocks noChangeArrowheads="1"/>
          </p:cNvSpPr>
          <p:nvPr/>
        </p:nvSpPr>
        <p:spPr bwMode="auto">
          <a:xfrm>
            <a:off x="5133975" y="4057650"/>
            <a:ext cx="3419475" cy="431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46800" rIns="0" bIns="46800" anchor="ctr"/>
          <a:lstStyle/>
          <a:p>
            <a:pPr marL="177800" indent="-177800" algn="ctr"/>
            <a:r>
              <a:rPr lang="de-DE" sz="1400" b="1"/>
              <a:t>Maschinen </a:t>
            </a:r>
            <a:r>
              <a:rPr lang="de-DE" sz="1400"/>
              <a:t>– erhöhte Autonomie </a:t>
            </a:r>
            <a:br>
              <a:rPr lang="de-DE" sz="1400"/>
            </a:br>
            <a:r>
              <a:rPr lang="de-DE" sz="1400"/>
              <a:t>der Produktionsressourcen</a:t>
            </a:r>
          </a:p>
        </p:txBody>
      </p:sp>
      <p:sp>
        <p:nvSpPr>
          <p:cNvPr id="194622" name="Rectangle 62"/>
          <p:cNvSpPr>
            <a:spLocks noChangeArrowheads="1"/>
          </p:cNvSpPr>
          <p:nvPr/>
        </p:nvSpPr>
        <p:spPr bwMode="auto">
          <a:xfrm>
            <a:off x="4683125" y="4518025"/>
            <a:ext cx="3419475" cy="6334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46800" rIns="0" bIns="46800" anchor="ctr"/>
          <a:lstStyle/>
          <a:p>
            <a:pPr marL="177800" indent="-177800" algn="ctr"/>
            <a:r>
              <a:rPr lang="de-DE" sz="1400" b="1"/>
              <a:t>Produktion </a:t>
            </a:r>
            <a:r>
              <a:rPr lang="de-DE" sz="1400"/>
              <a:t>– dynamische Produktionsabläufe in Abhängigkeit der aktuellen Situation und Zustände</a:t>
            </a:r>
          </a:p>
        </p:txBody>
      </p:sp>
      <p:sp>
        <p:nvSpPr>
          <p:cNvPr id="194623" name="Rectangle 63"/>
          <p:cNvSpPr>
            <a:spLocks noChangeArrowheads="1"/>
          </p:cNvSpPr>
          <p:nvPr/>
        </p:nvSpPr>
        <p:spPr bwMode="auto">
          <a:xfrm>
            <a:off x="4060825" y="5176838"/>
            <a:ext cx="3419475" cy="431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46800" rIns="0" bIns="46800" anchor="ctr"/>
          <a:lstStyle/>
          <a:p>
            <a:pPr marL="177800" indent="-177800" algn="ctr"/>
            <a:r>
              <a:rPr lang="de-DE" sz="1400" b="1"/>
              <a:t>Produkte </a:t>
            </a:r>
            <a:r>
              <a:rPr lang="de-DE" sz="1400"/>
              <a:t>– anpassbar an neue, kundenspezifische Produkte</a:t>
            </a:r>
          </a:p>
        </p:txBody>
      </p:sp>
      <p:sp>
        <p:nvSpPr>
          <p:cNvPr id="194624" name="Rectangle 64"/>
          <p:cNvSpPr>
            <a:spLocks noChangeArrowheads="1"/>
          </p:cNvSpPr>
          <p:nvPr/>
        </p:nvSpPr>
        <p:spPr bwMode="auto">
          <a:xfrm>
            <a:off x="3762375" y="5641975"/>
            <a:ext cx="3419475" cy="431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46800" rIns="0" bIns="46800" anchor="ctr"/>
          <a:lstStyle/>
          <a:p>
            <a:pPr marL="177800" indent="-177800" algn="ctr"/>
            <a:r>
              <a:rPr lang="de-DE" sz="1400" b="1"/>
              <a:t>Interaktion </a:t>
            </a:r>
            <a:r>
              <a:rPr lang="de-DE" sz="1400"/>
              <a:t>– flexible Mensch-</a:t>
            </a:r>
            <a:br>
              <a:rPr lang="de-DE" sz="1400"/>
            </a:br>
            <a:r>
              <a:rPr lang="de-DE" sz="1400"/>
              <a:t>Maschine-Interaktion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/>
          <a:p>
            <a:fld id="{2F801C69-FFA0-4B0B-BCD8-8C41614923C6}" type="datetime1">
              <a:rPr lang="de-DE"/>
              <a:pPr/>
              <a:t>12.11.2010</a:t>
            </a:fld>
            <a:endParaRPr lang="de-DE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7338" y="1989138"/>
            <a:ext cx="8532812" cy="2209800"/>
          </a:xfrm>
          <a:noFill/>
          <a:ln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de-DE" smtClean="0">
                <a:solidFill>
                  <a:schemeClr val="bg2"/>
                </a:solidFill>
              </a:rPr>
              <a:t>Ausgangssituation</a:t>
            </a:r>
          </a:p>
          <a:p>
            <a:pPr marL="457200" indent="-457200">
              <a:buFontTx/>
              <a:buAutoNum type="arabicPeriod"/>
            </a:pPr>
            <a:r>
              <a:rPr lang="de-DE" smtClean="0">
                <a:solidFill>
                  <a:schemeClr val="bg2"/>
                </a:solidFill>
              </a:rPr>
              <a:t>Kognitive Technische Systeme (KTS)</a:t>
            </a:r>
          </a:p>
          <a:p>
            <a:pPr marL="457200" indent="-457200">
              <a:buFontTx/>
              <a:buAutoNum type="arabicPeriod"/>
            </a:pPr>
            <a:r>
              <a:rPr lang="de-DE" smtClean="0">
                <a:solidFill>
                  <a:schemeClr val="bg2"/>
                </a:solidFill>
              </a:rPr>
              <a:t>Ziele der Kognitiven Fabrik</a:t>
            </a:r>
          </a:p>
          <a:p>
            <a:pPr marL="457200" indent="-457200">
              <a:buFontTx/>
              <a:buAutoNum type="arabicPeriod"/>
            </a:pPr>
            <a:r>
              <a:rPr lang="de-DE" b="1" smtClean="0">
                <a:solidFill>
                  <a:srgbClr val="001A4A"/>
                </a:solidFill>
              </a:rPr>
              <a:t>Beispielanwendungen</a:t>
            </a:r>
          </a:p>
          <a:p>
            <a:pPr marL="457200" indent="-457200">
              <a:buFontTx/>
              <a:buAutoNum type="arabicPeriod"/>
            </a:pPr>
            <a:r>
              <a:rPr lang="de-DE" smtClean="0">
                <a:solidFill>
                  <a:schemeClr val="bg2"/>
                </a:solidFill>
              </a:rPr>
              <a:t>Zusammenfassung</a:t>
            </a:r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4535488" y="1700213"/>
            <a:ext cx="4284662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endParaRPr lang="de-DE" sz="2400"/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287338" y="1520825"/>
            <a:ext cx="853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8288" indent="-268288">
              <a:spcBef>
                <a:spcPct val="20000"/>
              </a:spcBef>
            </a:pPr>
            <a:r>
              <a:rPr lang="de-DE" sz="2400" b="1">
                <a:solidFill>
                  <a:srgbClr val="001A4A"/>
                </a:solidFill>
              </a:rPr>
              <a:t>Gliederung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/>
          <a:p>
            <a:fld id="{548C9A92-FA4B-41E3-B738-E1FB33257C09}" type="datetime1">
              <a:rPr lang="de-DE"/>
              <a:pPr/>
              <a:t>12.11.2010</a:t>
            </a:fld>
            <a:endParaRPr lang="de-DE"/>
          </a:p>
        </p:txBody>
      </p:sp>
      <p:pic>
        <p:nvPicPr>
          <p:cNvPr id="229381" name="Picture 5" descr="_MG_6866"/>
          <p:cNvPicPr>
            <a:picLocks noChangeAspect="1" noChangeArrowheads="1"/>
          </p:cNvPicPr>
          <p:nvPr/>
        </p:nvPicPr>
        <p:blipFill>
          <a:blip r:embed="rId2" cstate="print"/>
          <a:srcRect l="8109" t="21910" r="14558" b="22107"/>
          <a:stretch>
            <a:fillRect/>
          </a:stretch>
        </p:blipFill>
        <p:spPr bwMode="auto">
          <a:xfrm>
            <a:off x="1758950" y="3570288"/>
            <a:ext cx="5648325" cy="2954337"/>
          </a:xfrm>
          <a:prstGeom prst="rect">
            <a:avLst/>
          </a:prstGeom>
          <a:noFill/>
        </p:spPr>
      </p:pic>
      <p:sp>
        <p:nvSpPr>
          <p:cNvPr id="229390" name="Line 14"/>
          <p:cNvSpPr>
            <a:spLocks noChangeShapeType="1"/>
          </p:cNvSpPr>
          <p:nvPr/>
        </p:nvSpPr>
        <p:spPr bwMode="auto">
          <a:xfrm>
            <a:off x="1212850" y="3133725"/>
            <a:ext cx="3340100" cy="2225675"/>
          </a:xfrm>
          <a:prstGeom prst="line">
            <a:avLst/>
          </a:prstGeom>
          <a:noFill/>
          <a:ln w="57150">
            <a:solidFill>
              <a:srgbClr val="B7BCD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29391" name="Line 15"/>
          <p:cNvSpPr>
            <a:spLocks noChangeShapeType="1"/>
          </p:cNvSpPr>
          <p:nvPr/>
        </p:nvSpPr>
        <p:spPr bwMode="auto">
          <a:xfrm flipH="1">
            <a:off x="6650038" y="3095625"/>
            <a:ext cx="311150" cy="1014413"/>
          </a:xfrm>
          <a:prstGeom prst="line">
            <a:avLst/>
          </a:prstGeom>
          <a:noFill/>
          <a:ln w="57150">
            <a:solidFill>
              <a:srgbClr val="B7BCD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29392" name="Line 16"/>
          <p:cNvSpPr>
            <a:spLocks noChangeShapeType="1"/>
          </p:cNvSpPr>
          <p:nvPr/>
        </p:nvSpPr>
        <p:spPr bwMode="auto">
          <a:xfrm flipH="1">
            <a:off x="7172325" y="4648200"/>
            <a:ext cx="611188" cy="711200"/>
          </a:xfrm>
          <a:prstGeom prst="line">
            <a:avLst/>
          </a:prstGeom>
          <a:noFill/>
          <a:ln w="57150">
            <a:solidFill>
              <a:srgbClr val="B7BCD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29393" name="Line 17"/>
          <p:cNvSpPr>
            <a:spLocks noChangeShapeType="1"/>
          </p:cNvSpPr>
          <p:nvPr/>
        </p:nvSpPr>
        <p:spPr bwMode="auto">
          <a:xfrm>
            <a:off x="4254500" y="3105150"/>
            <a:ext cx="993775" cy="2032000"/>
          </a:xfrm>
          <a:prstGeom prst="line">
            <a:avLst/>
          </a:prstGeom>
          <a:noFill/>
          <a:ln w="57150">
            <a:solidFill>
              <a:srgbClr val="B7BCD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29394" name="Rectangle 34"/>
          <p:cNvSpPr>
            <a:spLocks noChangeArrowheads="1"/>
          </p:cNvSpPr>
          <p:nvPr/>
        </p:nvSpPr>
        <p:spPr bwMode="auto">
          <a:xfrm>
            <a:off x="323850" y="1531938"/>
            <a:ext cx="853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de-DE" sz="2400" b="1"/>
              <a:t>Demonstrationsplattform der Kognitiven Fabrik </a:t>
            </a:r>
            <a:endParaRPr lang="en-US" sz="2400" b="1"/>
          </a:p>
        </p:txBody>
      </p:sp>
      <p:sp>
        <p:nvSpPr>
          <p:cNvPr id="229396" name="Rectangle 2"/>
          <p:cNvSpPr>
            <a:spLocks noChangeAspect="1" noChangeArrowheads="1"/>
          </p:cNvSpPr>
          <p:nvPr/>
        </p:nvSpPr>
        <p:spPr bwMode="auto">
          <a:xfrm>
            <a:off x="287338" y="300038"/>
            <a:ext cx="51847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de-DE" sz="2100" b="1">
                <a:solidFill>
                  <a:schemeClr val="bg1"/>
                </a:solidFill>
              </a:rPr>
              <a:t>Beispielanwendungen</a:t>
            </a:r>
          </a:p>
        </p:txBody>
      </p:sp>
      <p:sp>
        <p:nvSpPr>
          <p:cNvPr id="229403" name="Line 27"/>
          <p:cNvSpPr>
            <a:spLocks noChangeShapeType="1"/>
          </p:cNvSpPr>
          <p:nvPr/>
        </p:nvSpPr>
        <p:spPr bwMode="auto">
          <a:xfrm>
            <a:off x="1484313" y="4945063"/>
            <a:ext cx="1792287" cy="698500"/>
          </a:xfrm>
          <a:prstGeom prst="line">
            <a:avLst/>
          </a:prstGeom>
          <a:noFill/>
          <a:ln w="57150">
            <a:solidFill>
              <a:srgbClr val="B7BCD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229408" name="Group 32"/>
          <p:cNvGrpSpPr>
            <a:grpSpLocks/>
          </p:cNvGrpSpPr>
          <p:nvPr/>
        </p:nvGrpSpPr>
        <p:grpSpPr bwMode="auto">
          <a:xfrm>
            <a:off x="3776663" y="2147888"/>
            <a:ext cx="2398712" cy="1065212"/>
            <a:chOff x="2253" y="1221"/>
            <a:chExt cx="1511" cy="671"/>
          </a:xfrm>
        </p:grpSpPr>
        <p:sp>
          <p:nvSpPr>
            <p:cNvPr id="229388" name="Text Box 12"/>
            <p:cNvSpPr txBox="1">
              <a:spLocks noChangeArrowheads="1"/>
            </p:cNvSpPr>
            <p:nvPr/>
          </p:nvSpPr>
          <p:spPr bwMode="auto">
            <a:xfrm>
              <a:off x="2969" y="1326"/>
              <a:ext cx="795" cy="460"/>
            </a:xfrm>
            <a:prstGeom prst="rect">
              <a:avLst/>
            </a:prstGeom>
            <a:noFill/>
            <a:ln w="1079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de-DE" sz="1400"/>
                <a:t>Mensch-Roboter-Kooperation</a:t>
              </a:r>
            </a:p>
          </p:txBody>
        </p:sp>
        <p:pic>
          <p:nvPicPr>
            <p:cNvPr id="229382" name="Picture 6" descr="IMG_0844_zugeschn_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53" y="1221"/>
              <a:ext cx="717" cy="671"/>
            </a:xfrm>
            <a:prstGeom prst="rect">
              <a:avLst/>
            </a:prstGeom>
            <a:noFill/>
          </p:spPr>
        </p:pic>
      </p:grpSp>
      <p:grpSp>
        <p:nvGrpSpPr>
          <p:cNvPr id="229407" name="Group 31"/>
          <p:cNvGrpSpPr>
            <a:grpSpLocks/>
          </p:cNvGrpSpPr>
          <p:nvPr/>
        </p:nvGrpSpPr>
        <p:grpSpPr bwMode="auto">
          <a:xfrm>
            <a:off x="642938" y="2147888"/>
            <a:ext cx="2849562" cy="1065212"/>
            <a:chOff x="315" y="1221"/>
            <a:chExt cx="1795" cy="671"/>
          </a:xfrm>
        </p:grpSpPr>
        <p:sp>
          <p:nvSpPr>
            <p:cNvPr id="229386" name="Text Box 10"/>
            <p:cNvSpPr txBox="1">
              <a:spLocks noChangeArrowheads="1"/>
            </p:cNvSpPr>
            <p:nvPr/>
          </p:nvSpPr>
          <p:spPr bwMode="auto">
            <a:xfrm>
              <a:off x="984" y="1259"/>
              <a:ext cx="1126" cy="594"/>
            </a:xfrm>
            <a:prstGeom prst="rect">
              <a:avLst/>
            </a:prstGeom>
            <a:noFill/>
            <a:ln w="1079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de-DE" sz="1400"/>
                <a:t>Selbstoptimierende</a:t>
              </a:r>
              <a:br>
                <a:rPr lang="de-DE" sz="1400"/>
              </a:br>
              <a:r>
                <a:rPr lang="de-DE" sz="1400"/>
                <a:t>Produktions-planung und </a:t>
              </a:r>
              <a:br>
                <a:rPr lang="de-DE" sz="1400"/>
              </a:br>
              <a:r>
                <a:rPr lang="de-DE" sz="1400"/>
                <a:t>-steuerung</a:t>
              </a:r>
            </a:p>
          </p:txBody>
        </p:sp>
        <p:pic>
          <p:nvPicPr>
            <p:cNvPr id="229383" name="Picture 7" descr="IMG_0818_12"/>
            <p:cNvPicPr>
              <a:picLocks noChangeAspect="1" noChangeArrowheads="1"/>
            </p:cNvPicPr>
            <p:nvPr/>
          </p:nvPicPr>
          <p:blipFill>
            <a:blip r:embed="rId4" cstate="print"/>
            <a:srcRect t="8415" b="8150"/>
            <a:stretch>
              <a:fillRect/>
            </a:stretch>
          </p:blipFill>
          <p:spPr bwMode="auto">
            <a:xfrm>
              <a:off x="315" y="1221"/>
              <a:ext cx="668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9409" name="Group 33"/>
          <p:cNvGrpSpPr>
            <a:grpSpLocks/>
          </p:cNvGrpSpPr>
          <p:nvPr/>
        </p:nvGrpSpPr>
        <p:grpSpPr bwMode="auto">
          <a:xfrm>
            <a:off x="6459538" y="2147888"/>
            <a:ext cx="2241550" cy="1065212"/>
            <a:chOff x="3979" y="1221"/>
            <a:chExt cx="1412" cy="671"/>
          </a:xfrm>
        </p:grpSpPr>
        <p:sp>
          <p:nvSpPr>
            <p:cNvPr id="229389" name="Text Box 13"/>
            <p:cNvSpPr txBox="1">
              <a:spLocks noChangeArrowheads="1"/>
            </p:cNvSpPr>
            <p:nvPr/>
          </p:nvSpPr>
          <p:spPr bwMode="auto">
            <a:xfrm>
              <a:off x="4596" y="1259"/>
              <a:ext cx="795" cy="594"/>
            </a:xfrm>
            <a:prstGeom prst="rect">
              <a:avLst/>
            </a:prstGeom>
            <a:noFill/>
            <a:ln w="1079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de-DE" sz="1400"/>
                <a:t>Autonome Qualitäts-</a:t>
              </a:r>
              <a:br>
                <a:rPr lang="de-DE" sz="1400"/>
              </a:br>
              <a:r>
                <a:rPr lang="de-DE" sz="1400"/>
                <a:t>sicherungs-systeme</a:t>
              </a:r>
            </a:p>
          </p:txBody>
        </p:sp>
        <p:pic>
          <p:nvPicPr>
            <p:cNvPr id="229384" name="Picture 8" descr="DSCN1747"/>
            <p:cNvPicPr>
              <a:picLocks noChangeAspect="1" noChangeArrowheads="1"/>
            </p:cNvPicPr>
            <p:nvPr/>
          </p:nvPicPr>
          <p:blipFill>
            <a:blip r:embed="rId5" cstate="print">
              <a:lum bright="6000" contrast="12000"/>
            </a:blip>
            <a:srcRect l="9409" r="2596"/>
            <a:stretch>
              <a:fillRect/>
            </a:stretch>
          </p:blipFill>
          <p:spPr bwMode="auto">
            <a:xfrm>
              <a:off x="3979" y="1221"/>
              <a:ext cx="621" cy="671"/>
            </a:xfrm>
            <a:prstGeom prst="rect">
              <a:avLst/>
            </a:prstGeom>
            <a:noFill/>
          </p:spPr>
        </p:pic>
      </p:grpSp>
      <p:grpSp>
        <p:nvGrpSpPr>
          <p:cNvPr id="229412" name="Group 36"/>
          <p:cNvGrpSpPr>
            <a:grpSpLocks/>
          </p:cNvGrpSpPr>
          <p:nvPr/>
        </p:nvGrpSpPr>
        <p:grpSpPr bwMode="auto">
          <a:xfrm>
            <a:off x="7712075" y="4098925"/>
            <a:ext cx="1323975" cy="2417763"/>
            <a:chOff x="4768" y="2380"/>
            <a:chExt cx="834" cy="1523"/>
          </a:xfrm>
        </p:grpSpPr>
        <p:sp>
          <p:nvSpPr>
            <p:cNvPr id="229387" name="Text Box 11"/>
            <p:cNvSpPr txBox="1">
              <a:spLocks noChangeArrowheads="1"/>
            </p:cNvSpPr>
            <p:nvPr/>
          </p:nvSpPr>
          <p:spPr bwMode="auto">
            <a:xfrm>
              <a:off x="4768" y="3309"/>
              <a:ext cx="834" cy="594"/>
            </a:xfrm>
            <a:prstGeom prst="rect">
              <a:avLst/>
            </a:prstGeom>
            <a:noFill/>
            <a:ln w="1079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/>
                <a:t>Adaptive Werkerunter-stützung in der Montage</a:t>
              </a:r>
            </a:p>
          </p:txBody>
        </p:sp>
        <p:pic>
          <p:nvPicPr>
            <p:cNvPr id="229385" name="Picture 9" descr="_MG_700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68" y="2380"/>
              <a:ext cx="575" cy="934"/>
            </a:xfrm>
            <a:prstGeom prst="rect">
              <a:avLst/>
            </a:prstGeom>
            <a:noFill/>
          </p:spPr>
        </p:pic>
      </p:grpSp>
      <p:grpSp>
        <p:nvGrpSpPr>
          <p:cNvPr id="229410" name="Group 34"/>
          <p:cNvGrpSpPr>
            <a:grpSpLocks/>
          </p:cNvGrpSpPr>
          <p:nvPr/>
        </p:nvGrpSpPr>
        <p:grpSpPr bwMode="auto">
          <a:xfrm>
            <a:off x="425450" y="4157663"/>
            <a:ext cx="1263650" cy="2244725"/>
            <a:chOff x="178" y="2648"/>
            <a:chExt cx="796" cy="1414"/>
          </a:xfrm>
        </p:grpSpPr>
        <p:sp>
          <p:nvSpPr>
            <p:cNvPr id="229404" name="Text Box 28"/>
            <p:cNvSpPr txBox="1">
              <a:spLocks noChangeArrowheads="1"/>
            </p:cNvSpPr>
            <p:nvPr/>
          </p:nvSpPr>
          <p:spPr bwMode="auto">
            <a:xfrm>
              <a:off x="178" y="3334"/>
              <a:ext cx="796" cy="728"/>
            </a:xfrm>
            <a:prstGeom prst="rect">
              <a:avLst/>
            </a:prstGeom>
            <a:noFill/>
            <a:ln w="1079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de-DE" sz="1400"/>
                <a:t>Autonome Fertigungs-planung und Maschinen-steuerung</a:t>
              </a:r>
            </a:p>
          </p:txBody>
        </p:sp>
        <p:pic>
          <p:nvPicPr>
            <p:cNvPr id="17419" name="Picture 11" descr="IMG_1480b"/>
            <p:cNvPicPr>
              <a:picLocks noChangeAspect="1" noChangeArrowheads="1"/>
            </p:cNvPicPr>
            <p:nvPr/>
          </p:nvPicPr>
          <p:blipFill>
            <a:blip r:embed="rId7" cstate="print">
              <a:lum bright="12000"/>
            </a:blip>
            <a:srcRect l="52087" t="29353" r="4076"/>
            <a:stretch>
              <a:fillRect/>
            </a:stretch>
          </p:blipFill>
          <p:spPr bwMode="auto">
            <a:xfrm>
              <a:off x="178" y="2648"/>
              <a:ext cx="690" cy="6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/>
          <a:p>
            <a:fld id="{839BC620-9632-4E47-BD76-0203AB1D51DC}" type="datetime1">
              <a:rPr lang="de-DE"/>
              <a:pPr/>
              <a:t>12.11.2010</a:t>
            </a:fld>
            <a:endParaRPr lang="de-DE"/>
          </a:p>
        </p:txBody>
      </p:sp>
      <p:sp>
        <p:nvSpPr>
          <p:cNvPr id="245763" name="Rectangle 2"/>
          <p:cNvSpPr>
            <a:spLocks noChangeAspect="1" noChangeArrowheads="1"/>
          </p:cNvSpPr>
          <p:nvPr/>
        </p:nvSpPr>
        <p:spPr bwMode="auto">
          <a:xfrm>
            <a:off x="287338" y="300038"/>
            <a:ext cx="51847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de-DE" sz="2100" b="1">
                <a:solidFill>
                  <a:schemeClr val="bg1"/>
                </a:solidFill>
              </a:rPr>
              <a:t>Beispielanwendungen</a:t>
            </a:r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258763" y="1477963"/>
            <a:ext cx="8629650" cy="2513012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marL="266700" indent="-180975">
              <a:lnSpc>
                <a:spcPct val="80000"/>
              </a:lnSpc>
              <a:spcBef>
                <a:spcPct val="20000"/>
              </a:spcBef>
            </a:pPr>
            <a:endParaRPr lang="de-DE" sz="1400"/>
          </a:p>
        </p:txBody>
      </p:sp>
      <p:sp>
        <p:nvSpPr>
          <p:cNvPr id="245795" name="Freeform 35"/>
          <p:cNvSpPr>
            <a:spLocks/>
          </p:cNvSpPr>
          <p:nvPr/>
        </p:nvSpPr>
        <p:spPr bwMode="auto">
          <a:xfrm>
            <a:off x="247650" y="3971925"/>
            <a:ext cx="8639175" cy="35242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222"/>
              </a:cxn>
              <a:cxn ang="0">
                <a:pos x="1044" y="222"/>
              </a:cxn>
              <a:cxn ang="0">
                <a:pos x="5442" y="18"/>
              </a:cxn>
              <a:cxn ang="0">
                <a:pos x="6" y="0"/>
              </a:cxn>
            </a:cxnLst>
            <a:rect l="0" t="0" r="r" b="b"/>
            <a:pathLst>
              <a:path w="5442" h="222">
                <a:moveTo>
                  <a:pt x="6" y="0"/>
                </a:moveTo>
                <a:lnTo>
                  <a:pt x="0" y="222"/>
                </a:lnTo>
                <a:lnTo>
                  <a:pt x="1044" y="222"/>
                </a:lnTo>
                <a:lnTo>
                  <a:pt x="5442" y="18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endParaRPr lang="de-DE"/>
          </a:p>
        </p:txBody>
      </p:sp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179388" y="6416675"/>
            <a:ext cx="17287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de-DE"/>
          </a:p>
        </p:txBody>
      </p:sp>
      <p:grpSp>
        <p:nvGrpSpPr>
          <p:cNvPr id="245780" name="Group 20"/>
          <p:cNvGrpSpPr>
            <a:grpSpLocks/>
          </p:cNvGrpSpPr>
          <p:nvPr/>
        </p:nvGrpSpPr>
        <p:grpSpPr bwMode="auto">
          <a:xfrm>
            <a:off x="7267575" y="4359275"/>
            <a:ext cx="1630363" cy="2114550"/>
            <a:chOff x="4578" y="2746"/>
            <a:chExt cx="1027" cy="1332"/>
          </a:xfrm>
        </p:grpSpPr>
        <p:sp>
          <p:nvSpPr>
            <p:cNvPr id="245781" name="Text Box 21"/>
            <p:cNvSpPr txBox="1">
              <a:spLocks noChangeArrowheads="1"/>
            </p:cNvSpPr>
            <p:nvPr/>
          </p:nvSpPr>
          <p:spPr bwMode="auto">
            <a:xfrm>
              <a:off x="4578" y="3770"/>
              <a:ext cx="102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46800" rIns="0" bIns="46800">
              <a:spAutoFit/>
            </a:bodyPr>
            <a:lstStyle/>
            <a:p>
              <a:r>
                <a:rPr lang="de-DE" sz="1300" b="1"/>
                <a:t>Autonome Qualitäts-</a:t>
              </a:r>
              <a:br>
                <a:rPr lang="de-DE" sz="1300" b="1"/>
              </a:br>
              <a:r>
                <a:rPr lang="de-DE" sz="1300" b="1"/>
                <a:t>sicherungssysteme</a:t>
              </a:r>
            </a:p>
          </p:txBody>
        </p:sp>
        <p:pic>
          <p:nvPicPr>
            <p:cNvPr id="245782" name="Picture 22" descr="DSCN1747"/>
            <p:cNvPicPr>
              <a:picLocks noChangeArrowheads="1"/>
            </p:cNvPicPr>
            <p:nvPr/>
          </p:nvPicPr>
          <p:blipFill>
            <a:blip r:embed="rId3" cstate="print"/>
            <a:srcRect l="9409" r="2596"/>
            <a:stretch>
              <a:fillRect/>
            </a:stretch>
          </p:blipFill>
          <p:spPr bwMode="auto">
            <a:xfrm>
              <a:off x="4578" y="2746"/>
              <a:ext cx="1020" cy="1020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  <p:grpSp>
        <p:nvGrpSpPr>
          <p:cNvPr id="245783" name="Group 23"/>
          <p:cNvGrpSpPr>
            <a:grpSpLocks/>
          </p:cNvGrpSpPr>
          <p:nvPr/>
        </p:nvGrpSpPr>
        <p:grpSpPr bwMode="auto">
          <a:xfrm>
            <a:off x="268288" y="4359275"/>
            <a:ext cx="1687512" cy="2312988"/>
            <a:chOff x="169" y="2746"/>
            <a:chExt cx="1063" cy="1457"/>
          </a:xfrm>
        </p:grpSpPr>
        <p:sp>
          <p:nvSpPr>
            <p:cNvPr id="245784" name="Text Box 24"/>
            <p:cNvSpPr txBox="1">
              <a:spLocks noChangeArrowheads="1"/>
            </p:cNvSpPr>
            <p:nvPr/>
          </p:nvSpPr>
          <p:spPr bwMode="auto">
            <a:xfrm>
              <a:off x="169" y="3770"/>
              <a:ext cx="1063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46800" rIns="0" bIns="46800">
              <a:spAutoFit/>
            </a:bodyPr>
            <a:lstStyle/>
            <a:p>
              <a:r>
                <a:rPr lang="de-DE" sz="1300" b="1"/>
                <a:t>Auton. Fertigungs-planung und Maschinensteuerung</a:t>
              </a:r>
            </a:p>
          </p:txBody>
        </p:sp>
        <p:pic>
          <p:nvPicPr>
            <p:cNvPr id="17419" name="Picture 11" descr="IMG_1480b"/>
            <p:cNvPicPr>
              <a:picLocks noChangeArrowheads="1"/>
            </p:cNvPicPr>
            <p:nvPr/>
          </p:nvPicPr>
          <p:blipFill>
            <a:blip r:embed="rId4" cstate="print"/>
            <a:srcRect l="52087" t="29353" r="4076"/>
            <a:stretch>
              <a:fillRect/>
            </a:stretch>
          </p:blipFill>
          <p:spPr bwMode="auto">
            <a:xfrm>
              <a:off x="169" y="2746"/>
              <a:ext cx="1020" cy="1020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  <p:grpSp>
        <p:nvGrpSpPr>
          <p:cNvPr id="245786" name="Group 26"/>
          <p:cNvGrpSpPr>
            <a:grpSpLocks/>
          </p:cNvGrpSpPr>
          <p:nvPr/>
        </p:nvGrpSpPr>
        <p:grpSpPr bwMode="auto">
          <a:xfrm>
            <a:off x="3756025" y="4359275"/>
            <a:ext cx="1619250" cy="2114550"/>
            <a:chOff x="2354" y="2746"/>
            <a:chExt cx="1020" cy="1332"/>
          </a:xfrm>
        </p:grpSpPr>
        <p:sp>
          <p:nvSpPr>
            <p:cNvPr id="245787" name="Text Box 27"/>
            <p:cNvSpPr txBox="1">
              <a:spLocks noChangeArrowheads="1"/>
            </p:cNvSpPr>
            <p:nvPr/>
          </p:nvSpPr>
          <p:spPr bwMode="auto">
            <a:xfrm>
              <a:off x="2354" y="3770"/>
              <a:ext cx="99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46800" rIns="0" bIns="46800">
              <a:spAutoFit/>
            </a:bodyPr>
            <a:lstStyle/>
            <a:p>
              <a:r>
                <a:rPr lang="de-DE" sz="1300" b="1"/>
                <a:t>Mensch-Roboter-</a:t>
              </a:r>
              <a:br>
                <a:rPr lang="de-DE" sz="1300" b="1"/>
              </a:br>
              <a:r>
                <a:rPr lang="de-DE" sz="1300" b="1"/>
                <a:t>Kooperation</a:t>
              </a:r>
            </a:p>
          </p:txBody>
        </p:sp>
        <p:pic>
          <p:nvPicPr>
            <p:cNvPr id="245788" name="Picture 28" descr="IMG_0822_16"/>
            <p:cNvPicPr>
              <a:picLocks noChangeArrowheads="1"/>
            </p:cNvPicPr>
            <p:nvPr/>
          </p:nvPicPr>
          <p:blipFill>
            <a:blip r:embed="rId5" cstate="print"/>
            <a:srcRect t="14616"/>
            <a:stretch>
              <a:fillRect/>
            </a:stretch>
          </p:blipFill>
          <p:spPr bwMode="auto">
            <a:xfrm>
              <a:off x="2354" y="2746"/>
              <a:ext cx="1020" cy="1020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  <p:grpSp>
        <p:nvGrpSpPr>
          <p:cNvPr id="245789" name="Group 29"/>
          <p:cNvGrpSpPr>
            <a:grpSpLocks/>
          </p:cNvGrpSpPr>
          <p:nvPr/>
        </p:nvGrpSpPr>
        <p:grpSpPr bwMode="auto">
          <a:xfrm>
            <a:off x="2008188" y="4359275"/>
            <a:ext cx="1625600" cy="2312988"/>
            <a:chOff x="1259" y="2746"/>
            <a:chExt cx="1024" cy="1457"/>
          </a:xfrm>
        </p:grpSpPr>
        <p:sp>
          <p:nvSpPr>
            <p:cNvPr id="245790" name="Text Box 30"/>
            <p:cNvSpPr txBox="1">
              <a:spLocks noChangeArrowheads="1"/>
            </p:cNvSpPr>
            <p:nvPr/>
          </p:nvSpPr>
          <p:spPr bwMode="auto">
            <a:xfrm>
              <a:off x="1259" y="3770"/>
              <a:ext cx="1024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46800" rIns="0" bIns="46800">
              <a:spAutoFit/>
            </a:bodyPr>
            <a:lstStyle/>
            <a:p>
              <a:r>
                <a:rPr lang="de-DE" sz="1300" b="1"/>
                <a:t>Selbstoptimierende</a:t>
              </a:r>
              <a:br>
                <a:rPr lang="de-DE" sz="1300" b="1"/>
              </a:br>
              <a:r>
                <a:rPr lang="de-DE" sz="1300" b="1"/>
                <a:t>Produktionsplanung</a:t>
              </a:r>
              <a:br>
                <a:rPr lang="de-DE" sz="1300" b="1"/>
              </a:br>
              <a:r>
                <a:rPr lang="de-DE" sz="1300" b="1"/>
                <a:t>und -steuerung</a:t>
              </a:r>
            </a:p>
          </p:txBody>
        </p:sp>
        <p:pic>
          <p:nvPicPr>
            <p:cNvPr id="245791" name="Picture 31" descr="IMG_0818_12"/>
            <p:cNvPicPr>
              <a:picLocks noChangeArrowheads="1"/>
            </p:cNvPicPr>
            <p:nvPr/>
          </p:nvPicPr>
          <p:blipFill>
            <a:blip r:embed="rId6" cstate="print"/>
            <a:srcRect t="8415" b="8150"/>
            <a:stretch>
              <a:fillRect/>
            </a:stretch>
          </p:blipFill>
          <p:spPr bwMode="auto">
            <a:xfrm>
              <a:off x="1259" y="2746"/>
              <a:ext cx="1020" cy="1020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  <p:grpSp>
        <p:nvGrpSpPr>
          <p:cNvPr id="245792" name="Group 32"/>
          <p:cNvGrpSpPr>
            <a:grpSpLocks/>
          </p:cNvGrpSpPr>
          <p:nvPr/>
        </p:nvGrpSpPr>
        <p:grpSpPr bwMode="auto">
          <a:xfrm>
            <a:off x="5510213" y="4359275"/>
            <a:ext cx="1619250" cy="2312988"/>
            <a:chOff x="3471" y="2746"/>
            <a:chExt cx="1020" cy="1457"/>
          </a:xfrm>
        </p:grpSpPr>
        <p:sp>
          <p:nvSpPr>
            <p:cNvPr id="245793" name="Text Box 33"/>
            <p:cNvSpPr txBox="1">
              <a:spLocks noChangeArrowheads="1"/>
            </p:cNvSpPr>
            <p:nvPr/>
          </p:nvSpPr>
          <p:spPr bwMode="auto">
            <a:xfrm>
              <a:off x="3471" y="3770"/>
              <a:ext cx="965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46800" rIns="0" bIns="46800">
              <a:spAutoFit/>
            </a:bodyPr>
            <a:lstStyle/>
            <a:p>
              <a:r>
                <a:rPr lang="de-DE" sz="1300" b="1"/>
                <a:t>Adaptive Werker-</a:t>
              </a:r>
              <a:br>
                <a:rPr lang="de-DE" sz="1300" b="1"/>
              </a:br>
              <a:r>
                <a:rPr lang="de-DE" sz="1300" b="1"/>
                <a:t>unterstützung in der Montage</a:t>
              </a:r>
            </a:p>
          </p:txBody>
        </p:sp>
        <p:pic>
          <p:nvPicPr>
            <p:cNvPr id="245794" name="Picture 3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71" y="2746"/>
              <a:ext cx="1020" cy="1020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  <p:pic>
        <p:nvPicPr>
          <p:cNvPr id="245796" name="Picture 3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1963" y="2000250"/>
            <a:ext cx="40957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97" name="Text Box 37"/>
          <p:cNvSpPr txBox="1">
            <a:spLocks noChangeArrowheads="1"/>
          </p:cNvSpPr>
          <p:nvPr/>
        </p:nvSpPr>
        <p:spPr bwMode="auto">
          <a:xfrm>
            <a:off x="4664075" y="1477963"/>
            <a:ext cx="4241800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180975" indent="-180975">
              <a:spcAft>
                <a:spcPct val="20000"/>
              </a:spcAft>
            </a:pPr>
            <a:r>
              <a:rPr lang="de-DE" b="1"/>
              <a:t>Autonome Fertigungsplanung</a:t>
            </a:r>
          </a:p>
          <a:p>
            <a:pPr marL="180975" indent="-180975">
              <a:buFontTx/>
              <a:buChar char="•"/>
            </a:pPr>
            <a:r>
              <a:rPr lang="de-DE" sz="1400"/>
              <a:t>Modellierung von Maschinen- und Werkzeugfähigkeiten</a:t>
            </a:r>
          </a:p>
          <a:p>
            <a:pPr marL="180975" indent="-180975">
              <a:buFontTx/>
              <a:buChar char="•"/>
            </a:pPr>
            <a:r>
              <a:rPr lang="de-DE" sz="1400"/>
              <a:t>Erfassung von aktuellen Produktzuständen und automatische Erstellung eines Produktmodells</a:t>
            </a:r>
          </a:p>
          <a:p>
            <a:pPr marL="180975" indent="-180975">
              <a:buFontTx/>
              <a:buChar char="•"/>
            </a:pPr>
            <a:r>
              <a:rPr lang="de-DE" sz="1400"/>
              <a:t>Formale Beschreibung von Bearbeitungsvorgängen (shape grammars)</a:t>
            </a:r>
          </a:p>
          <a:p>
            <a:pPr marL="180975" indent="-180975">
              <a:buFontTx/>
              <a:buChar char="•"/>
            </a:pPr>
            <a:r>
              <a:rPr lang="de-DE" sz="1400"/>
              <a:t>Selbstständige Planung und Optimierung von Bearbeitungsvorgängen in Abhängigkeit des aktuellen Zustandes der Maschinen und Anlagen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/>
          <a:p>
            <a:fld id="{D16BF27F-1F7E-4CD9-9E24-B6AA14E36AAA}" type="datetime1">
              <a:rPr lang="de-DE"/>
              <a:pPr/>
              <a:t>12.11.2010</a:t>
            </a:fld>
            <a:endParaRPr lang="de-DE"/>
          </a:p>
        </p:txBody>
      </p:sp>
      <p:sp>
        <p:nvSpPr>
          <p:cNvPr id="247810" name="Rectangle 2"/>
          <p:cNvSpPr>
            <a:spLocks noChangeAspect="1" noChangeArrowheads="1"/>
          </p:cNvSpPr>
          <p:nvPr/>
        </p:nvSpPr>
        <p:spPr bwMode="auto">
          <a:xfrm>
            <a:off x="287338" y="300038"/>
            <a:ext cx="51847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de-DE" sz="2100" b="1">
                <a:solidFill>
                  <a:schemeClr val="bg1"/>
                </a:solidFill>
              </a:rPr>
              <a:t>Beispielanwendungen</a:t>
            </a:r>
          </a:p>
        </p:txBody>
      </p:sp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258763" y="1477963"/>
            <a:ext cx="8629650" cy="2513012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marL="266700" indent="-180975">
              <a:lnSpc>
                <a:spcPct val="80000"/>
              </a:lnSpc>
              <a:spcBef>
                <a:spcPct val="20000"/>
              </a:spcBef>
            </a:pPr>
            <a:endParaRPr lang="de-DE" sz="1400"/>
          </a:p>
        </p:txBody>
      </p:sp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3905250" y="1477963"/>
            <a:ext cx="4981575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180975" indent="-180975">
              <a:spcAft>
                <a:spcPct val="20000"/>
              </a:spcAft>
            </a:pPr>
            <a:r>
              <a:rPr lang="de-DE" b="1"/>
              <a:t>Identifikation impliziter Steuerungsstrategien</a:t>
            </a:r>
          </a:p>
          <a:p>
            <a:pPr marL="180975" indent="-180975"/>
            <a:r>
              <a:rPr lang="de-DE" sz="1400"/>
              <a:t>Motivation</a:t>
            </a:r>
          </a:p>
          <a:p>
            <a:pPr marL="180975" indent="-180975">
              <a:buFontTx/>
              <a:buChar char="•"/>
            </a:pPr>
            <a:r>
              <a:rPr lang="de-DE" sz="1400"/>
              <a:t>Zunehmender betriebsbegleitender Einsatz der Ablaufsimulation</a:t>
            </a:r>
          </a:p>
          <a:p>
            <a:pPr marL="180975" indent="-180975">
              <a:buFontTx/>
              <a:buChar char="•"/>
            </a:pPr>
            <a:r>
              <a:rPr lang="de-DE" sz="1400"/>
              <a:t>Hohe Anforderungen an Genauigkeit und Realitätsbezug</a:t>
            </a:r>
          </a:p>
          <a:p>
            <a:pPr marL="180975" indent="-180975">
              <a:buFontTx/>
              <a:buChar char="•"/>
            </a:pPr>
            <a:r>
              <a:rPr lang="de-DE" sz="1400"/>
              <a:t>Hoher manueller Aufwand zur Aufnahme impliziter menschlicher Entscheidungsstrategien</a:t>
            </a:r>
          </a:p>
          <a:p>
            <a:pPr marL="180975" indent="-180975"/>
            <a:r>
              <a:rPr lang="de-DE" sz="1400"/>
              <a:t>Zielsetzung</a:t>
            </a:r>
          </a:p>
          <a:p>
            <a:pPr marL="180975" indent="-180975">
              <a:buFontTx/>
              <a:buChar char="•"/>
            </a:pPr>
            <a:r>
              <a:rPr lang="de-DE" sz="1400"/>
              <a:t>Identifikation impliziter Steuerungsstrategien mit Hilfe von Verfahren der Mustererkennung</a:t>
            </a:r>
          </a:p>
        </p:txBody>
      </p:sp>
      <p:pic>
        <p:nvPicPr>
          <p:cNvPr id="2478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" y="1584325"/>
            <a:ext cx="2651125" cy="2332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47814" name="Freeform 6"/>
          <p:cNvSpPr>
            <a:spLocks/>
          </p:cNvSpPr>
          <p:nvPr/>
        </p:nvSpPr>
        <p:spPr bwMode="auto">
          <a:xfrm>
            <a:off x="247650" y="3971925"/>
            <a:ext cx="8639175" cy="35242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222"/>
              </a:cxn>
              <a:cxn ang="0">
                <a:pos x="1044" y="222"/>
              </a:cxn>
              <a:cxn ang="0">
                <a:pos x="5442" y="18"/>
              </a:cxn>
              <a:cxn ang="0">
                <a:pos x="6" y="0"/>
              </a:cxn>
            </a:cxnLst>
            <a:rect l="0" t="0" r="r" b="b"/>
            <a:pathLst>
              <a:path w="5442" h="222">
                <a:moveTo>
                  <a:pt x="6" y="0"/>
                </a:moveTo>
                <a:lnTo>
                  <a:pt x="0" y="222"/>
                </a:lnTo>
                <a:lnTo>
                  <a:pt x="1044" y="222"/>
                </a:lnTo>
                <a:lnTo>
                  <a:pt x="5442" y="18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endParaRPr lang="de-DE"/>
          </a:p>
        </p:txBody>
      </p:sp>
      <p:sp>
        <p:nvSpPr>
          <p:cNvPr id="247815" name="Rectangle 7"/>
          <p:cNvSpPr>
            <a:spLocks noChangeArrowheads="1"/>
          </p:cNvSpPr>
          <p:nvPr/>
        </p:nvSpPr>
        <p:spPr bwMode="auto">
          <a:xfrm>
            <a:off x="179388" y="6416675"/>
            <a:ext cx="17287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de-DE"/>
          </a:p>
        </p:txBody>
      </p:sp>
      <p:grpSp>
        <p:nvGrpSpPr>
          <p:cNvPr id="247816" name="Group 8"/>
          <p:cNvGrpSpPr>
            <a:grpSpLocks/>
          </p:cNvGrpSpPr>
          <p:nvPr/>
        </p:nvGrpSpPr>
        <p:grpSpPr bwMode="auto">
          <a:xfrm>
            <a:off x="7267575" y="4359275"/>
            <a:ext cx="1630363" cy="2114550"/>
            <a:chOff x="4578" y="2746"/>
            <a:chExt cx="1027" cy="1332"/>
          </a:xfrm>
        </p:grpSpPr>
        <p:sp>
          <p:nvSpPr>
            <p:cNvPr id="247817" name="Text Box 9"/>
            <p:cNvSpPr txBox="1">
              <a:spLocks noChangeArrowheads="1"/>
            </p:cNvSpPr>
            <p:nvPr/>
          </p:nvSpPr>
          <p:spPr bwMode="auto">
            <a:xfrm>
              <a:off x="4578" y="3770"/>
              <a:ext cx="102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46800" rIns="0" bIns="46800">
              <a:spAutoFit/>
            </a:bodyPr>
            <a:lstStyle/>
            <a:p>
              <a:r>
                <a:rPr lang="de-DE" sz="1300" b="1"/>
                <a:t>Autonome Qualitäts-</a:t>
              </a:r>
              <a:br>
                <a:rPr lang="de-DE" sz="1300" b="1"/>
              </a:br>
              <a:r>
                <a:rPr lang="de-DE" sz="1300" b="1"/>
                <a:t>sicherungssysteme</a:t>
              </a:r>
            </a:p>
          </p:txBody>
        </p:sp>
        <p:pic>
          <p:nvPicPr>
            <p:cNvPr id="247818" name="Picture 10" descr="DSCN1747"/>
            <p:cNvPicPr>
              <a:picLocks noChangeArrowheads="1"/>
            </p:cNvPicPr>
            <p:nvPr/>
          </p:nvPicPr>
          <p:blipFill>
            <a:blip r:embed="rId4" cstate="print"/>
            <a:srcRect l="9409" r="2596"/>
            <a:stretch>
              <a:fillRect/>
            </a:stretch>
          </p:blipFill>
          <p:spPr bwMode="auto">
            <a:xfrm>
              <a:off x="4578" y="2746"/>
              <a:ext cx="1020" cy="1020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  <p:grpSp>
        <p:nvGrpSpPr>
          <p:cNvPr id="247819" name="Group 11"/>
          <p:cNvGrpSpPr>
            <a:grpSpLocks/>
          </p:cNvGrpSpPr>
          <p:nvPr/>
        </p:nvGrpSpPr>
        <p:grpSpPr bwMode="auto">
          <a:xfrm>
            <a:off x="268288" y="4359275"/>
            <a:ext cx="1687512" cy="2312988"/>
            <a:chOff x="169" y="2746"/>
            <a:chExt cx="1063" cy="1457"/>
          </a:xfrm>
        </p:grpSpPr>
        <p:sp>
          <p:nvSpPr>
            <p:cNvPr id="247820" name="Text Box 12"/>
            <p:cNvSpPr txBox="1">
              <a:spLocks noChangeArrowheads="1"/>
            </p:cNvSpPr>
            <p:nvPr/>
          </p:nvSpPr>
          <p:spPr bwMode="auto">
            <a:xfrm>
              <a:off x="169" y="3770"/>
              <a:ext cx="1063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46800" rIns="0" bIns="46800">
              <a:spAutoFit/>
            </a:bodyPr>
            <a:lstStyle/>
            <a:p>
              <a:r>
                <a:rPr lang="de-DE" sz="1300" b="1"/>
                <a:t>Auton. Fertigungs-planung und Maschinensteuerung</a:t>
              </a:r>
            </a:p>
          </p:txBody>
        </p:sp>
        <p:pic>
          <p:nvPicPr>
            <p:cNvPr id="17419" name="Picture 11" descr="IMG_1480b"/>
            <p:cNvPicPr>
              <a:picLocks noChangeArrowheads="1"/>
            </p:cNvPicPr>
            <p:nvPr/>
          </p:nvPicPr>
          <p:blipFill>
            <a:blip r:embed="rId5" cstate="print"/>
            <a:srcRect l="52087" t="29353" r="4076"/>
            <a:stretch>
              <a:fillRect/>
            </a:stretch>
          </p:blipFill>
          <p:spPr bwMode="auto">
            <a:xfrm>
              <a:off x="169" y="2746"/>
              <a:ext cx="1020" cy="1020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  <p:grpSp>
        <p:nvGrpSpPr>
          <p:cNvPr id="247822" name="Group 14"/>
          <p:cNvGrpSpPr>
            <a:grpSpLocks/>
          </p:cNvGrpSpPr>
          <p:nvPr/>
        </p:nvGrpSpPr>
        <p:grpSpPr bwMode="auto">
          <a:xfrm>
            <a:off x="3756025" y="4359275"/>
            <a:ext cx="1619250" cy="2114550"/>
            <a:chOff x="2354" y="2746"/>
            <a:chExt cx="1020" cy="1332"/>
          </a:xfrm>
        </p:grpSpPr>
        <p:sp>
          <p:nvSpPr>
            <p:cNvPr id="247823" name="Text Box 15"/>
            <p:cNvSpPr txBox="1">
              <a:spLocks noChangeArrowheads="1"/>
            </p:cNvSpPr>
            <p:nvPr/>
          </p:nvSpPr>
          <p:spPr bwMode="auto">
            <a:xfrm>
              <a:off x="2354" y="3770"/>
              <a:ext cx="99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46800" rIns="0" bIns="46800">
              <a:spAutoFit/>
            </a:bodyPr>
            <a:lstStyle/>
            <a:p>
              <a:r>
                <a:rPr lang="de-DE" sz="1300" b="1"/>
                <a:t>Mensch-Roboter-</a:t>
              </a:r>
              <a:br>
                <a:rPr lang="de-DE" sz="1300" b="1"/>
              </a:br>
              <a:r>
                <a:rPr lang="de-DE" sz="1300" b="1"/>
                <a:t>Kooperation</a:t>
              </a:r>
            </a:p>
          </p:txBody>
        </p:sp>
        <p:pic>
          <p:nvPicPr>
            <p:cNvPr id="247824" name="Picture 16" descr="IMG_0822_16"/>
            <p:cNvPicPr>
              <a:picLocks noChangeArrowheads="1"/>
            </p:cNvPicPr>
            <p:nvPr/>
          </p:nvPicPr>
          <p:blipFill>
            <a:blip r:embed="rId6" cstate="print"/>
            <a:srcRect t="14616"/>
            <a:stretch>
              <a:fillRect/>
            </a:stretch>
          </p:blipFill>
          <p:spPr bwMode="auto">
            <a:xfrm>
              <a:off x="2354" y="2746"/>
              <a:ext cx="1020" cy="1020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  <p:grpSp>
        <p:nvGrpSpPr>
          <p:cNvPr id="247825" name="Group 17"/>
          <p:cNvGrpSpPr>
            <a:grpSpLocks/>
          </p:cNvGrpSpPr>
          <p:nvPr/>
        </p:nvGrpSpPr>
        <p:grpSpPr bwMode="auto">
          <a:xfrm>
            <a:off x="2008188" y="4359275"/>
            <a:ext cx="1625600" cy="2312988"/>
            <a:chOff x="1259" y="2746"/>
            <a:chExt cx="1024" cy="1457"/>
          </a:xfrm>
        </p:grpSpPr>
        <p:sp>
          <p:nvSpPr>
            <p:cNvPr id="247826" name="Text Box 18"/>
            <p:cNvSpPr txBox="1">
              <a:spLocks noChangeArrowheads="1"/>
            </p:cNvSpPr>
            <p:nvPr/>
          </p:nvSpPr>
          <p:spPr bwMode="auto">
            <a:xfrm>
              <a:off x="1259" y="3770"/>
              <a:ext cx="1024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46800" rIns="0" bIns="46800">
              <a:spAutoFit/>
            </a:bodyPr>
            <a:lstStyle/>
            <a:p>
              <a:r>
                <a:rPr lang="de-DE" sz="1300" b="1"/>
                <a:t>Selbstoptimierende</a:t>
              </a:r>
              <a:br>
                <a:rPr lang="de-DE" sz="1300" b="1"/>
              </a:br>
              <a:r>
                <a:rPr lang="de-DE" sz="1300" b="1"/>
                <a:t>Produktionsplanung</a:t>
              </a:r>
              <a:br>
                <a:rPr lang="de-DE" sz="1300" b="1"/>
              </a:br>
              <a:r>
                <a:rPr lang="de-DE" sz="1300" b="1"/>
                <a:t>und -steuerung</a:t>
              </a:r>
            </a:p>
          </p:txBody>
        </p:sp>
        <p:pic>
          <p:nvPicPr>
            <p:cNvPr id="247827" name="Picture 19" descr="IMG_0818_12"/>
            <p:cNvPicPr>
              <a:picLocks noChangeArrowheads="1"/>
            </p:cNvPicPr>
            <p:nvPr/>
          </p:nvPicPr>
          <p:blipFill>
            <a:blip r:embed="rId7" cstate="print"/>
            <a:srcRect t="8415" b="8150"/>
            <a:stretch>
              <a:fillRect/>
            </a:stretch>
          </p:blipFill>
          <p:spPr bwMode="auto">
            <a:xfrm>
              <a:off x="1259" y="2746"/>
              <a:ext cx="1020" cy="1020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  <p:grpSp>
        <p:nvGrpSpPr>
          <p:cNvPr id="247828" name="Group 20"/>
          <p:cNvGrpSpPr>
            <a:grpSpLocks/>
          </p:cNvGrpSpPr>
          <p:nvPr/>
        </p:nvGrpSpPr>
        <p:grpSpPr bwMode="auto">
          <a:xfrm>
            <a:off x="5510213" y="4359275"/>
            <a:ext cx="1619250" cy="2312988"/>
            <a:chOff x="3471" y="2746"/>
            <a:chExt cx="1020" cy="1457"/>
          </a:xfrm>
        </p:grpSpPr>
        <p:sp>
          <p:nvSpPr>
            <p:cNvPr id="247829" name="Text Box 21"/>
            <p:cNvSpPr txBox="1">
              <a:spLocks noChangeArrowheads="1"/>
            </p:cNvSpPr>
            <p:nvPr/>
          </p:nvSpPr>
          <p:spPr bwMode="auto">
            <a:xfrm>
              <a:off x="3471" y="3770"/>
              <a:ext cx="965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46800" rIns="0" bIns="46800">
              <a:spAutoFit/>
            </a:bodyPr>
            <a:lstStyle/>
            <a:p>
              <a:r>
                <a:rPr lang="de-DE" sz="1300" b="1"/>
                <a:t>Adaptive Werker-</a:t>
              </a:r>
              <a:br>
                <a:rPr lang="de-DE" sz="1300" b="1"/>
              </a:br>
              <a:r>
                <a:rPr lang="de-DE" sz="1300" b="1"/>
                <a:t>unterstützung in der Montage</a:t>
              </a:r>
            </a:p>
          </p:txBody>
        </p:sp>
        <p:pic>
          <p:nvPicPr>
            <p:cNvPr id="247830" name="Picture 2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71" y="2746"/>
              <a:ext cx="1020" cy="1020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/>
          <a:p>
            <a:fld id="{59A513AA-070A-43E3-B61D-D51D1AD9FD47}" type="datetime1">
              <a:rPr lang="de-DE"/>
              <a:pPr/>
              <a:t>12.11.2010</a:t>
            </a:fld>
            <a:endParaRPr lang="de-DE"/>
          </a:p>
        </p:txBody>
      </p:sp>
      <p:sp>
        <p:nvSpPr>
          <p:cNvPr id="230407" name="Rectangle 2"/>
          <p:cNvSpPr>
            <a:spLocks noChangeAspect="1" noChangeArrowheads="1"/>
          </p:cNvSpPr>
          <p:nvPr/>
        </p:nvSpPr>
        <p:spPr bwMode="auto">
          <a:xfrm>
            <a:off x="287338" y="300038"/>
            <a:ext cx="51847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de-DE" sz="2100" b="1">
                <a:solidFill>
                  <a:schemeClr val="bg1"/>
                </a:solidFill>
              </a:rPr>
              <a:t>Beispielanwendungen</a:t>
            </a: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auto">
          <a:xfrm>
            <a:off x="258763" y="1477963"/>
            <a:ext cx="8629650" cy="2513012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marL="266700" indent="-180975">
              <a:lnSpc>
                <a:spcPct val="80000"/>
              </a:lnSpc>
              <a:spcBef>
                <a:spcPct val="20000"/>
              </a:spcBef>
            </a:pPr>
            <a:endParaRPr lang="de-DE" sz="1400"/>
          </a:p>
        </p:txBody>
      </p:sp>
      <p:pic>
        <p:nvPicPr>
          <p:cNvPr id="230418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562100"/>
            <a:ext cx="1712913" cy="1408113"/>
          </a:xfrm>
          <a:prstGeom prst="rect">
            <a:avLst/>
          </a:prstGeom>
          <a:noFill/>
          <a:ln w="10795">
            <a:noFill/>
            <a:miter lim="800000"/>
            <a:headEnd/>
            <a:tailEnd/>
          </a:ln>
          <a:effectLst/>
        </p:spPr>
      </p:pic>
      <p:pic>
        <p:nvPicPr>
          <p:cNvPr id="230420" name="Picture 20" descr="DSCN1730"/>
          <p:cNvPicPr>
            <a:picLocks noChangeAspect="1" noChangeArrowheads="1"/>
          </p:cNvPicPr>
          <p:nvPr/>
        </p:nvPicPr>
        <p:blipFill>
          <a:blip r:embed="rId4" cstate="print"/>
          <a:srcRect r="18750"/>
          <a:stretch>
            <a:fillRect/>
          </a:stretch>
        </p:blipFill>
        <p:spPr bwMode="auto">
          <a:xfrm>
            <a:off x="2211388" y="2133600"/>
            <a:ext cx="1712912" cy="171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30451" name="Freeform 51"/>
          <p:cNvSpPr>
            <a:spLocks/>
          </p:cNvSpPr>
          <p:nvPr/>
        </p:nvSpPr>
        <p:spPr bwMode="auto">
          <a:xfrm>
            <a:off x="257175" y="3981450"/>
            <a:ext cx="8629650" cy="352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86" y="222"/>
              </a:cxn>
              <a:cxn ang="0">
                <a:pos x="2124" y="222"/>
              </a:cxn>
              <a:cxn ang="0">
                <a:pos x="5436" y="6"/>
              </a:cxn>
              <a:cxn ang="0">
                <a:pos x="0" y="0"/>
              </a:cxn>
            </a:cxnLst>
            <a:rect l="0" t="0" r="r" b="b"/>
            <a:pathLst>
              <a:path w="5436" h="222">
                <a:moveTo>
                  <a:pt x="0" y="0"/>
                </a:moveTo>
                <a:lnTo>
                  <a:pt x="1086" y="222"/>
                </a:lnTo>
                <a:lnTo>
                  <a:pt x="2124" y="222"/>
                </a:lnTo>
                <a:lnTo>
                  <a:pt x="5436" y="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endParaRPr lang="de-DE"/>
          </a:p>
        </p:txBody>
      </p:sp>
      <p:grpSp>
        <p:nvGrpSpPr>
          <p:cNvPr id="230435" name="Group 35"/>
          <p:cNvGrpSpPr>
            <a:grpSpLocks/>
          </p:cNvGrpSpPr>
          <p:nvPr/>
        </p:nvGrpSpPr>
        <p:grpSpPr bwMode="auto">
          <a:xfrm>
            <a:off x="7267575" y="4359275"/>
            <a:ext cx="1630363" cy="2114550"/>
            <a:chOff x="4578" y="2746"/>
            <a:chExt cx="1027" cy="1332"/>
          </a:xfrm>
        </p:grpSpPr>
        <p:sp>
          <p:nvSpPr>
            <p:cNvPr id="230436" name="Text Box 36"/>
            <p:cNvSpPr txBox="1">
              <a:spLocks noChangeArrowheads="1"/>
            </p:cNvSpPr>
            <p:nvPr/>
          </p:nvSpPr>
          <p:spPr bwMode="auto">
            <a:xfrm>
              <a:off x="4578" y="3770"/>
              <a:ext cx="102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46800" rIns="0" bIns="46800">
              <a:spAutoFit/>
            </a:bodyPr>
            <a:lstStyle/>
            <a:p>
              <a:r>
                <a:rPr lang="de-DE" sz="1300" b="1"/>
                <a:t>Autonome Qualitäts-</a:t>
              </a:r>
              <a:br>
                <a:rPr lang="de-DE" sz="1300" b="1"/>
              </a:br>
              <a:r>
                <a:rPr lang="de-DE" sz="1300" b="1"/>
                <a:t>sicherungssysteme</a:t>
              </a:r>
            </a:p>
          </p:txBody>
        </p:sp>
        <p:pic>
          <p:nvPicPr>
            <p:cNvPr id="230437" name="Picture 37" descr="DSCN1747"/>
            <p:cNvPicPr>
              <a:picLocks noChangeArrowheads="1"/>
            </p:cNvPicPr>
            <p:nvPr/>
          </p:nvPicPr>
          <p:blipFill>
            <a:blip r:embed="rId5" cstate="print"/>
            <a:srcRect l="9409" r="2596"/>
            <a:stretch>
              <a:fillRect/>
            </a:stretch>
          </p:blipFill>
          <p:spPr bwMode="auto">
            <a:xfrm>
              <a:off x="4578" y="2746"/>
              <a:ext cx="1020" cy="1020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  <p:grpSp>
        <p:nvGrpSpPr>
          <p:cNvPr id="230441" name="Group 41"/>
          <p:cNvGrpSpPr>
            <a:grpSpLocks/>
          </p:cNvGrpSpPr>
          <p:nvPr/>
        </p:nvGrpSpPr>
        <p:grpSpPr bwMode="auto">
          <a:xfrm>
            <a:off x="3756025" y="4359275"/>
            <a:ext cx="1619250" cy="2114550"/>
            <a:chOff x="2354" y="2746"/>
            <a:chExt cx="1020" cy="1332"/>
          </a:xfrm>
        </p:grpSpPr>
        <p:sp>
          <p:nvSpPr>
            <p:cNvPr id="230442" name="Text Box 42"/>
            <p:cNvSpPr txBox="1">
              <a:spLocks noChangeArrowheads="1"/>
            </p:cNvSpPr>
            <p:nvPr/>
          </p:nvSpPr>
          <p:spPr bwMode="auto">
            <a:xfrm>
              <a:off x="2354" y="3770"/>
              <a:ext cx="99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46800" rIns="0" bIns="46800">
              <a:spAutoFit/>
            </a:bodyPr>
            <a:lstStyle/>
            <a:p>
              <a:r>
                <a:rPr lang="de-DE" sz="1300" b="1"/>
                <a:t>Mensch-Roboter-</a:t>
              </a:r>
              <a:br>
                <a:rPr lang="de-DE" sz="1300" b="1"/>
              </a:br>
              <a:r>
                <a:rPr lang="de-DE" sz="1300" b="1"/>
                <a:t>Kooperation</a:t>
              </a:r>
            </a:p>
          </p:txBody>
        </p:sp>
        <p:pic>
          <p:nvPicPr>
            <p:cNvPr id="230443" name="Picture 43" descr="IMG_0822_16"/>
            <p:cNvPicPr>
              <a:picLocks noChangeArrowheads="1"/>
            </p:cNvPicPr>
            <p:nvPr/>
          </p:nvPicPr>
          <p:blipFill>
            <a:blip r:embed="rId6" cstate="print"/>
            <a:srcRect t="14616"/>
            <a:stretch>
              <a:fillRect/>
            </a:stretch>
          </p:blipFill>
          <p:spPr bwMode="auto">
            <a:xfrm>
              <a:off x="2354" y="2746"/>
              <a:ext cx="1020" cy="1020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  <p:grpSp>
        <p:nvGrpSpPr>
          <p:cNvPr id="230444" name="Group 44"/>
          <p:cNvGrpSpPr>
            <a:grpSpLocks/>
          </p:cNvGrpSpPr>
          <p:nvPr/>
        </p:nvGrpSpPr>
        <p:grpSpPr bwMode="auto">
          <a:xfrm>
            <a:off x="2008188" y="4359275"/>
            <a:ext cx="1625600" cy="2312988"/>
            <a:chOff x="1259" y="2746"/>
            <a:chExt cx="1024" cy="1457"/>
          </a:xfrm>
        </p:grpSpPr>
        <p:sp>
          <p:nvSpPr>
            <p:cNvPr id="230445" name="Text Box 45"/>
            <p:cNvSpPr txBox="1">
              <a:spLocks noChangeArrowheads="1"/>
            </p:cNvSpPr>
            <p:nvPr/>
          </p:nvSpPr>
          <p:spPr bwMode="auto">
            <a:xfrm>
              <a:off x="1259" y="3770"/>
              <a:ext cx="1024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46800" rIns="0" bIns="46800">
              <a:spAutoFit/>
            </a:bodyPr>
            <a:lstStyle/>
            <a:p>
              <a:r>
                <a:rPr lang="de-DE" sz="1300" b="1"/>
                <a:t>Selbstoptimierende</a:t>
              </a:r>
              <a:br>
                <a:rPr lang="de-DE" sz="1300" b="1"/>
              </a:br>
              <a:r>
                <a:rPr lang="de-DE" sz="1300" b="1"/>
                <a:t>Produktionsplanung</a:t>
              </a:r>
              <a:br>
                <a:rPr lang="de-DE" sz="1300" b="1"/>
              </a:br>
              <a:r>
                <a:rPr lang="de-DE" sz="1300" b="1"/>
                <a:t>und -steuerung</a:t>
              </a:r>
            </a:p>
          </p:txBody>
        </p:sp>
        <p:pic>
          <p:nvPicPr>
            <p:cNvPr id="230446" name="Picture 46" descr="IMG_0818_12"/>
            <p:cNvPicPr>
              <a:picLocks noChangeArrowheads="1"/>
            </p:cNvPicPr>
            <p:nvPr/>
          </p:nvPicPr>
          <p:blipFill>
            <a:blip r:embed="rId7" cstate="print"/>
            <a:srcRect t="8415" b="8150"/>
            <a:stretch>
              <a:fillRect/>
            </a:stretch>
          </p:blipFill>
          <p:spPr bwMode="auto">
            <a:xfrm>
              <a:off x="1259" y="2746"/>
              <a:ext cx="1020" cy="1020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  <p:grpSp>
        <p:nvGrpSpPr>
          <p:cNvPr id="230447" name="Group 47"/>
          <p:cNvGrpSpPr>
            <a:grpSpLocks/>
          </p:cNvGrpSpPr>
          <p:nvPr/>
        </p:nvGrpSpPr>
        <p:grpSpPr bwMode="auto">
          <a:xfrm>
            <a:off x="5510213" y="4359275"/>
            <a:ext cx="1619250" cy="2312988"/>
            <a:chOff x="3471" y="2746"/>
            <a:chExt cx="1020" cy="1457"/>
          </a:xfrm>
        </p:grpSpPr>
        <p:sp>
          <p:nvSpPr>
            <p:cNvPr id="230448" name="Text Box 48"/>
            <p:cNvSpPr txBox="1">
              <a:spLocks noChangeArrowheads="1"/>
            </p:cNvSpPr>
            <p:nvPr/>
          </p:nvSpPr>
          <p:spPr bwMode="auto">
            <a:xfrm>
              <a:off x="3471" y="3770"/>
              <a:ext cx="965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46800" rIns="0" bIns="46800">
              <a:spAutoFit/>
            </a:bodyPr>
            <a:lstStyle/>
            <a:p>
              <a:r>
                <a:rPr lang="de-DE" sz="1300" b="1"/>
                <a:t>Adaptive Werker-</a:t>
              </a:r>
              <a:br>
                <a:rPr lang="de-DE" sz="1300" b="1"/>
              </a:br>
              <a:r>
                <a:rPr lang="de-DE" sz="1300" b="1"/>
                <a:t>unterstützung in der Montage</a:t>
              </a:r>
            </a:p>
          </p:txBody>
        </p:sp>
        <p:pic>
          <p:nvPicPr>
            <p:cNvPr id="230449" name="Picture 4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71" y="2746"/>
              <a:ext cx="1020" cy="1020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  <p:sp>
        <p:nvSpPr>
          <p:cNvPr id="230453" name="Rectangle 53"/>
          <p:cNvSpPr>
            <a:spLocks noChangeArrowheads="1"/>
          </p:cNvSpPr>
          <p:nvPr/>
        </p:nvSpPr>
        <p:spPr bwMode="auto">
          <a:xfrm>
            <a:off x="179388" y="6416675"/>
            <a:ext cx="17287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de-DE"/>
          </a:p>
        </p:txBody>
      </p:sp>
      <p:grpSp>
        <p:nvGrpSpPr>
          <p:cNvPr id="230438" name="Group 38"/>
          <p:cNvGrpSpPr>
            <a:grpSpLocks/>
          </p:cNvGrpSpPr>
          <p:nvPr/>
        </p:nvGrpSpPr>
        <p:grpSpPr bwMode="auto">
          <a:xfrm>
            <a:off x="268288" y="4359275"/>
            <a:ext cx="1687512" cy="2312988"/>
            <a:chOff x="169" y="2746"/>
            <a:chExt cx="1063" cy="1457"/>
          </a:xfrm>
        </p:grpSpPr>
        <p:sp>
          <p:nvSpPr>
            <p:cNvPr id="230439" name="Text Box 39"/>
            <p:cNvSpPr txBox="1">
              <a:spLocks noChangeArrowheads="1"/>
            </p:cNvSpPr>
            <p:nvPr/>
          </p:nvSpPr>
          <p:spPr bwMode="auto">
            <a:xfrm>
              <a:off x="169" y="3770"/>
              <a:ext cx="1063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46800" rIns="0" bIns="46800">
              <a:spAutoFit/>
            </a:bodyPr>
            <a:lstStyle/>
            <a:p>
              <a:r>
                <a:rPr lang="de-DE" sz="1300" b="1"/>
                <a:t>Auton. Fertigungs-planung und Maschinensteuerung</a:t>
              </a:r>
            </a:p>
          </p:txBody>
        </p:sp>
        <p:pic>
          <p:nvPicPr>
            <p:cNvPr id="17419" name="Picture 11" descr="IMG_1480b"/>
            <p:cNvPicPr>
              <a:picLocks noChangeArrowheads="1"/>
            </p:cNvPicPr>
            <p:nvPr/>
          </p:nvPicPr>
          <p:blipFill>
            <a:blip r:embed="rId9" cstate="print"/>
            <a:srcRect l="52087" t="29353" r="4076"/>
            <a:stretch>
              <a:fillRect/>
            </a:stretch>
          </p:blipFill>
          <p:spPr bwMode="auto">
            <a:xfrm>
              <a:off x="169" y="2746"/>
              <a:ext cx="1020" cy="1020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  <p:sp>
        <p:nvSpPr>
          <p:cNvPr id="230454" name="Text Box 54"/>
          <p:cNvSpPr txBox="1">
            <a:spLocks noChangeArrowheads="1"/>
          </p:cNvSpPr>
          <p:nvPr/>
        </p:nvSpPr>
        <p:spPr bwMode="auto">
          <a:xfrm>
            <a:off x="3905250" y="1477963"/>
            <a:ext cx="49815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180975" indent="-180975">
              <a:lnSpc>
                <a:spcPct val="80000"/>
              </a:lnSpc>
              <a:spcAft>
                <a:spcPct val="20000"/>
              </a:spcAft>
            </a:pPr>
            <a:r>
              <a:rPr lang="de-DE" b="1"/>
              <a:t>Selbstoptimierende Produktionsplanung 	</a:t>
            </a:r>
          </a:p>
          <a:p>
            <a:pPr marL="180975" indent="-180975">
              <a:lnSpc>
                <a:spcPct val="80000"/>
              </a:lnSpc>
              <a:spcAft>
                <a:spcPct val="20000"/>
              </a:spcAft>
            </a:pPr>
            <a:r>
              <a:rPr lang="de-DE" b="1"/>
              <a:t>und -steuerung</a:t>
            </a:r>
          </a:p>
          <a:p>
            <a:pPr marL="180975" indent="-180975"/>
            <a:r>
              <a:rPr lang="de-DE" sz="1400"/>
              <a:t>Motivation</a:t>
            </a:r>
          </a:p>
          <a:p>
            <a:pPr marL="180975" indent="-180975">
              <a:buFontTx/>
              <a:buChar char="•"/>
            </a:pPr>
            <a:r>
              <a:rPr lang="de-DE" sz="1400"/>
              <a:t>Bisher erfolgt nur eine starre und explizite Programmierung von Produktionsabläufen</a:t>
            </a:r>
          </a:p>
          <a:p>
            <a:pPr marL="180975" indent="-180975"/>
            <a:r>
              <a:rPr lang="de-DE" sz="1400"/>
              <a:t>Zielsetzung</a:t>
            </a:r>
          </a:p>
          <a:p>
            <a:pPr marL="180975" indent="-180975">
              <a:buFontTx/>
              <a:buChar char="•"/>
            </a:pPr>
            <a:r>
              <a:rPr lang="de-DE" sz="1400"/>
              <a:t>Vorgabe „Was ist zu tun“ anstatt  „Wie ist es zu tun“</a:t>
            </a:r>
          </a:p>
          <a:p>
            <a:pPr marL="180975" indent="-180975">
              <a:buFontTx/>
              <a:buChar char="•"/>
            </a:pPr>
            <a:r>
              <a:rPr lang="de-DE" sz="1400"/>
              <a:t>Selbstständige Planung und Optimierung der Abläufe zur Laufzeit  durch die Komponenten des Produktionssystems</a:t>
            </a:r>
          </a:p>
          <a:p>
            <a:pPr marL="180975" indent="-180975">
              <a:buFontTx/>
              <a:buChar char="•"/>
            </a:pPr>
            <a:r>
              <a:rPr lang="de-DE" sz="1400"/>
              <a:t>Integration dezentraler, produktbezogener Informationen (z.B. Qualitätsdaten) in die Steuerung (z.B. per RFID)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/>
          <a:p>
            <a:fld id="{1968BDB5-0114-44DF-B8BD-2AD13E4EA5ED}" type="datetime1">
              <a:rPr lang="de-DE"/>
              <a:pPr/>
              <a:t>12.11.2010</a:t>
            </a:fld>
            <a:endParaRPr lang="de-DE"/>
          </a:p>
        </p:txBody>
      </p:sp>
      <p:sp>
        <p:nvSpPr>
          <p:cNvPr id="232454" name="Rectangle 2"/>
          <p:cNvSpPr>
            <a:spLocks noChangeAspect="1" noChangeArrowheads="1"/>
          </p:cNvSpPr>
          <p:nvPr/>
        </p:nvSpPr>
        <p:spPr bwMode="auto">
          <a:xfrm>
            <a:off x="287338" y="300038"/>
            <a:ext cx="51847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de-DE" sz="2100" b="1">
                <a:solidFill>
                  <a:schemeClr val="bg1"/>
                </a:solidFill>
              </a:rPr>
              <a:t>Beispielanwendungen</a:t>
            </a:r>
          </a:p>
        </p:txBody>
      </p:sp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258763" y="1477963"/>
            <a:ext cx="8629650" cy="2513012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marL="266700" indent="-180975">
              <a:lnSpc>
                <a:spcPct val="80000"/>
              </a:lnSpc>
              <a:spcBef>
                <a:spcPct val="20000"/>
              </a:spcBef>
            </a:pPr>
            <a:endParaRPr lang="de-DE" sz="1400"/>
          </a:p>
        </p:txBody>
      </p:sp>
      <p:sp>
        <p:nvSpPr>
          <p:cNvPr id="232463" name="Text Box 15"/>
          <p:cNvSpPr txBox="1">
            <a:spLocks noChangeArrowheads="1"/>
          </p:cNvSpPr>
          <p:nvPr/>
        </p:nvSpPr>
        <p:spPr bwMode="auto">
          <a:xfrm>
            <a:off x="3895725" y="1477963"/>
            <a:ext cx="4991100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180975" indent="-180975">
              <a:spcAft>
                <a:spcPct val="20000"/>
              </a:spcAft>
            </a:pPr>
            <a:r>
              <a:rPr lang="de-DE" b="1"/>
              <a:t>Mensch-Roboter-Kooperation</a:t>
            </a:r>
          </a:p>
          <a:p>
            <a:pPr marL="180975" indent="-180975"/>
            <a:r>
              <a:rPr lang="de-DE" sz="1400"/>
              <a:t>Motivation</a:t>
            </a:r>
          </a:p>
          <a:p>
            <a:pPr marL="180975" indent="-180975">
              <a:buFontTx/>
              <a:buChar char="•"/>
            </a:pPr>
            <a:r>
              <a:rPr lang="de-DE" sz="1400"/>
              <a:t>Bisher keine Kooperation zwischen Mensch und Roboter</a:t>
            </a:r>
          </a:p>
          <a:p>
            <a:pPr marL="180975" indent="-180975"/>
            <a:r>
              <a:rPr lang="de-DE" sz="1400"/>
              <a:t>Zielsetzung</a:t>
            </a:r>
          </a:p>
          <a:p>
            <a:pPr marL="180975" indent="-180975">
              <a:buFontTx/>
              <a:buChar char="•"/>
            </a:pPr>
            <a:r>
              <a:rPr lang="de-DE" sz="1400"/>
              <a:t>Gemeinsame Handhabung und Montage von Bauteilen</a:t>
            </a:r>
          </a:p>
          <a:p>
            <a:pPr marL="180975" indent="-180975">
              <a:buFontTx/>
              <a:buChar char="•"/>
            </a:pPr>
            <a:r>
              <a:rPr lang="de-DE" sz="1400"/>
              <a:t>Multimodale Bedienerschnittstellen (z.B. Sprach-erkennung, Gestenerkennung, Abstandsmessung) </a:t>
            </a:r>
          </a:p>
          <a:p>
            <a:pPr marL="180975" indent="-180975">
              <a:buFontTx/>
              <a:buChar char="•"/>
            </a:pPr>
            <a:r>
              <a:rPr lang="de-DE" sz="1400"/>
              <a:t>Automatische Positionserkennung von Werkstücken</a:t>
            </a:r>
          </a:p>
          <a:p>
            <a:pPr marL="180975" indent="-180975">
              <a:buFontTx/>
              <a:buChar char="•"/>
            </a:pPr>
            <a:r>
              <a:rPr lang="de-DE" sz="1400"/>
              <a:t>Autonome, dynamische Bewegungs- und Bahnplanung unter Berücksichtigung der Position, Qualifikation und Disposition des Menschen</a:t>
            </a:r>
          </a:p>
        </p:txBody>
      </p:sp>
      <p:pic>
        <p:nvPicPr>
          <p:cNvPr id="232464" name="Picture 16" descr="IMG_0844_zugeschn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71625"/>
            <a:ext cx="1711325" cy="1601788"/>
          </a:xfrm>
          <a:prstGeom prst="rect">
            <a:avLst/>
          </a:prstGeom>
          <a:noFill/>
        </p:spPr>
      </p:pic>
      <p:pic>
        <p:nvPicPr>
          <p:cNvPr id="232465" name="Picture 17" descr="IMG_3335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750" y="2509838"/>
            <a:ext cx="1712913" cy="1390650"/>
          </a:xfrm>
          <a:prstGeom prst="rect">
            <a:avLst/>
          </a:prstGeom>
          <a:noFill/>
        </p:spPr>
      </p:pic>
      <p:sp>
        <p:nvSpPr>
          <p:cNvPr id="232493" name="Freeform 45"/>
          <p:cNvSpPr>
            <a:spLocks/>
          </p:cNvSpPr>
          <p:nvPr/>
        </p:nvSpPr>
        <p:spPr bwMode="auto">
          <a:xfrm>
            <a:off x="257175" y="3981450"/>
            <a:ext cx="8629650" cy="352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96" y="216"/>
              </a:cxn>
              <a:cxn ang="0">
                <a:pos x="3228" y="222"/>
              </a:cxn>
              <a:cxn ang="0">
                <a:pos x="5436" y="6"/>
              </a:cxn>
              <a:cxn ang="0">
                <a:pos x="0" y="0"/>
              </a:cxn>
            </a:cxnLst>
            <a:rect l="0" t="0" r="r" b="b"/>
            <a:pathLst>
              <a:path w="5436" h="222">
                <a:moveTo>
                  <a:pt x="0" y="0"/>
                </a:moveTo>
                <a:lnTo>
                  <a:pt x="2196" y="216"/>
                </a:lnTo>
                <a:lnTo>
                  <a:pt x="3228" y="222"/>
                </a:lnTo>
                <a:lnTo>
                  <a:pt x="5436" y="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endParaRPr lang="de-DE"/>
          </a:p>
        </p:txBody>
      </p:sp>
      <p:grpSp>
        <p:nvGrpSpPr>
          <p:cNvPr id="232478" name="Group 30"/>
          <p:cNvGrpSpPr>
            <a:grpSpLocks/>
          </p:cNvGrpSpPr>
          <p:nvPr/>
        </p:nvGrpSpPr>
        <p:grpSpPr bwMode="auto">
          <a:xfrm>
            <a:off x="7267575" y="4359275"/>
            <a:ext cx="1630363" cy="2114550"/>
            <a:chOff x="4578" y="2746"/>
            <a:chExt cx="1027" cy="1332"/>
          </a:xfrm>
        </p:grpSpPr>
        <p:sp>
          <p:nvSpPr>
            <p:cNvPr id="232479" name="Text Box 31"/>
            <p:cNvSpPr txBox="1">
              <a:spLocks noChangeArrowheads="1"/>
            </p:cNvSpPr>
            <p:nvPr/>
          </p:nvSpPr>
          <p:spPr bwMode="auto">
            <a:xfrm>
              <a:off x="4578" y="3770"/>
              <a:ext cx="102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46800" rIns="0" bIns="46800">
              <a:spAutoFit/>
            </a:bodyPr>
            <a:lstStyle/>
            <a:p>
              <a:r>
                <a:rPr lang="de-DE" sz="1300" b="1"/>
                <a:t>Autonome Qualitäts-</a:t>
              </a:r>
              <a:br>
                <a:rPr lang="de-DE" sz="1300" b="1"/>
              </a:br>
              <a:r>
                <a:rPr lang="de-DE" sz="1300" b="1"/>
                <a:t>sicherungssysteme</a:t>
              </a:r>
            </a:p>
          </p:txBody>
        </p:sp>
        <p:pic>
          <p:nvPicPr>
            <p:cNvPr id="232480" name="Picture 32" descr="DSCN1747"/>
            <p:cNvPicPr>
              <a:picLocks noChangeArrowheads="1"/>
            </p:cNvPicPr>
            <p:nvPr/>
          </p:nvPicPr>
          <p:blipFill>
            <a:blip r:embed="rId5" cstate="print"/>
            <a:srcRect l="9409" r="2596"/>
            <a:stretch>
              <a:fillRect/>
            </a:stretch>
          </p:blipFill>
          <p:spPr bwMode="auto">
            <a:xfrm>
              <a:off x="4578" y="2746"/>
              <a:ext cx="1020" cy="1020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  <p:grpSp>
        <p:nvGrpSpPr>
          <p:cNvPr id="232484" name="Group 36"/>
          <p:cNvGrpSpPr>
            <a:grpSpLocks/>
          </p:cNvGrpSpPr>
          <p:nvPr/>
        </p:nvGrpSpPr>
        <p:grpSpPr bwMode="auto">
          <a:xfrm>
            <a:off x="3756025" y="4359275"/>
            <a:ext cx="1619250" cy="2114550"/>
            <a:chOff x="2354" y="2746"/>
            <a:chExt cx="1020" cy="1332"/>
          </a:xfrm>
        </p:grpSpPr>
        <p:sp>
          <p:nvSpPr>
            <p:cNvPr id="232485" name="Text Box 37"/>
            <p:cNvSpPr txBox="1">
              <a:spLocks noChangeArrowheads="1"/>
            </p:cNvSpPr>
            <p:nvPr/>
          </p:nvSpPr>
          <p:spPr bwMode="auto">
            <a:xfrm>
              <a:off x="2354" y="3770"/>
              <a:ext cx="99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46800" rIns="0" bIns="46800">
              <a:spAutoFit/>
            </a:bodyPr>
            <a:lstStyle/>
            <a:p>
              <a:r>
                <a:rPr lang="de-DE" sz="1300" b="1"/>
                <a:t>Mensch-Roboter-</a:t>
              </a:r>
              <a:br>
                <a:rPr lang="de-DE" sz="1300" b="1"/>
              </a:br>
              <a:r>
                <a:rPr lang="de-DE" sz="1300" b="1"/>
                <a:t>Kooperation</a:t>
              </a:r>
            </a:p>
          </p:txBody>
        </p:sp>
        <p:pic>
          <p:nvPicPr>
            <p:cNvPr id="232486" name="Picture 38" descr="IMG_0822_16"/>
            <p:cNvPicPr>
              <a:picLocks noChangeArrowheads="1"/>
            </p:cNvPicPr>
            <p:nvPr/>
          </p:nvPicPr>
          <p:blipFill>
            <a:blip r:embed="rId6" cstate="print"/>
            <a:srcRect t="14616"/>
            <a:stretch>
              <a:fillRect/>
            </a:stretch>
          </p:blipFill>
          <p:spPr bwMode="auto">
            <a:xfrm>
              <a:off x="2354" y="2746"/>
              <a:ext cx="1020" cy="1020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  <p:grpSp>
        <p:nvGrpSpPr>
          <p:cNvPr id="232487" name="Group 39"/>
          <p:cNvGrpSpPr>
            <a:grpSpLocks/>
          </p:cNvGrpSpPr>
          <p:nvPr/>
        </p:nvGrpSpPr>
        <p:grpSpPr bwMode="auto">
          <a:xfrm>
            <a:off x="2008188" y="4359275"/>
            <a:ext cx="1625600" cy="2312988"/>
            <a:chOff x="1259" y="2746"/>
            <a:chExt cx="1024" cy="1457"/>
          </a:xfrm>
        </p:grpSpPr>
        <p:sp>
          <p:nvSpPr>
            <p:cNvPr id="232488" name="Text Box 40"/>
            <p:cNvSpPr txBox="1">
              <a:spLocks noChangeArrowheads="1"/>
            </p:cNvSpPr>
            <p:nvPr/>
          </p:nvSpPr>
          <p:spPr bwMode="auto">
            <a:xfrm>
              <a:off x="1259" y="3770"/>
              <a:ext cx="1024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46800" rIns="0" bIns="46800">
              <a:spAutoFit/>
            </a:bodyPr>
            <a:lstStyle/>
            <a:p>
              <a:r>
                <a:rPr lang="de-DE" sz="1300" b="1"/>
                <a:t>Selbstoptimierende</a:t>
              </a:r>
              <a:br>
                <a:rPr lang="de-DE" sz="1300" b="1"/>
              </a:br>
              <a:r>
                <a:rPr lang="de-DE" sz="1300" b="1"/>
                <a:t>Produktionsplanung</a:t>
              </a:r>
              <a:br>
                <a:rPr lang="de-DE" sz="1300" b="1"/>
              </a:br>
              <a:r>
                <a:rPr lang="de-DE" sz="1300" b="1"/>
                <a:t>und -steuerung</a:t>
              </a:r>
            </a:p>
          </p:txBody>
        </p:sp>
        <p:pic>
          <p:nvPicPr>
            <p:cNvPr id="232489" name="Picture 41" descr="IMG_0818_12"/>
            <p:cNvPicPr>
              <a:picLocks noChangeArrowheads="1"/>
            </p:cNvPicPr>
            <p:nvPr/>
          </p:nvPicPr>
          <p:blipFill>
            <a:blip r:embed="rId7" cstate="print"/>
            <a:srcRect t="8415" b="8150"/>
            <a:stretch>
              <a:fillRect/>
            </a:stretch>
          </p:blipFill>
          <p:spPr bwMode="auto">
            <a:xfrm>
              <a:off x="1259" y="2746"/>
              <a:ext cx="1020" cy="1020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  <p:grpSp>
        <p:nvGrpSpPr>
          <p:cNvPr id="232490" name="Group 42"/>
          <p:cNvGrpSpPr>
            <a:grpSpLocks/>
          </p:cNvGrpSpPr>
          <p:nvPr/>
        </p:nvGrpSpPr>
        <p:grpSpPr bwMode="auto">
          <a:xfrm>
            <a:off x="5510213" y="4359275"/>
            <a:ext cx="1619250" cy="2312988"/>
            <a:chOff x="3471" y="2746"/>
            <a:chExt cx="1020" cy="1457"/>
          </a:xfrm>
        </p:grpSpPr>
        <p:sp>
          <p:nvSpPr>
            <p:cNvPr id="232491" name="Text Box 43"/>
            <p:cNvSpPr txBox="1">
              <a:spLocks noChangeArrowheads="1"/>
            </p:cNvSpPr>
            <p:nvPr/>
          </p:nvSpPr>
          <p:spPr bwMode="auto">
            <a:xfrm>
              <a:off x="3471" y="3770"/>
              <a:ext cx="965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46800" rIns="0" bIns="46800">
              <a:spAutoFit/>
            </a:bodyPr>
            <a:lstStyle/>
            <a:p>
              <a:r>
                <a:rPr lang="de-DE" sz="1300" b="1"/>
                <a:t>Adaptive Werker-</a:t>
              </a:r>
              <a:br>
                <a:rPr lang="de-DE" sz="1300" b="1"/>
              </a:br>
              <a:r>
                <a:rPr lang="de-DE" sz="1300" b="1"/>
                <a:t>unterstützung in der Montage</a:t>
              </a:r>
            </a:p>
          </p:txBody>
        </p:sp>
        <p:pic>
          <p:nvPicPr>
            <p:cNvPr id="232492" name="Picture 4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71" y="2746"/>
              <a:ext cx="1020" cy="1020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  <p:sp>
        <p:nvSpPr>
          <p:cNvPr id="232494" name="Rectangle 46"/>
          <p:cNvSpPr>
            <a:spLocks noChangeArrowheads="1"/>
          </p:cNvSpPr>
          <p:nvPr/>
        </p:nvSpPr>
        <p:spPr bwMode="auto">
          <a:xfrm>
            <a:off x="179388" y="6416675"/>
            <a:ext cx="17287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de-DE"/>
          </a:p>
        </p:txBody>
      </p:sp>
      <p:grpSp>
        <p:nvGrpSpPr>
          <p:cNvPr id="232481" name="Group 33"/>
          <p:cNvGrpSpPr>
            <a:grpSpLocks/>
          </p:cNvGrpSpPr>
          <p:nvPr/>
        </p:nvGrpSpPr>
        <p:grpSpPr bwMode="auto">
          <a:xfrm>
            <a:off x="268288" y="4359275"/>
            <a:ext cx="1687512" cy="2312988"/>
            <a:chOff x="169" y="2746"/>
            <a:chExt cx="1063" cy="1457"/>
          </a:xfrm>
        </p:grpSpPr>
        <p:sp>
          <p:nvSpPr>
            <p:cNvPr id="232482" name="Text Box 34"/>
            <p:cNvSpPr txBox="1">
              <a:spLocks noChangeArrowheads="1"/>
            </p:cNvSpPr>
            <p:nvPr/>
          </p:nvSpPr>
          <p:spPr bwMode="auto">
            <a:xfrm>
              <a:off x="169" y="3770"/>
              <a:ext cx="1063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46800" rIns="0" bIns="46800">
              <a:spAutoFit/>
            </a:bodyPr>
            <a:lstStyle/>
            <a:p>
              <a:r>
                <a:rPr lang="de-DE" sz="1300" b="1"/>
                <a:t>Auton. Fertigungs-planung und Maschinensteuerung</a:t>
              </a:r>
            </a:p>
          </p:txBody>
        </p:sp>
        <p:pic>
          <p:nvPicPr>
            <p:cNvPr id="17419" name="Picture 11" descr="IMG_1480b"/>
            <p:cNvPicPr>
              <a:picLocks noChangeArrowheads="1"/>
            </p:cNvPicPr>
            <p:nvPr/>
          </p:nvPicPr>
          <p:blipFill>
            <a:blip r:embed="rId9" cstate="print"/>
            <a:srcRect l="52087" t="29353" r="4076"/>
            <a:stretch>
              <a:fillRect/>
            </a:stretch>
          </p:blipFill>
          <p:spPr bwMode="auto">
            <a:xfrm>
              <a:off x="169" y="2746"/>
              <a:ext cx="1020" cy="1020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/>
          <a:p>
            <a:fld id="{BF03ACFC-2DDA-4C49-A179-361EDEA0FA4C}" type="datetime1">
              <a:rPr lang="de-DE"/>
              <a:pPr/>
              <a:t>12.11.2010</a:t>
            </a:fld>
            <a:endParaRPr lang="de-DE"/>
          </a:p>
        </p:txBody>
      </p:sp>
      <p:sp>
        <p:nvSpPr>
          <p:cNvPr id="234502" name="Rectangle 2"/>
          <p:cNvSpPr>
            <a:spLocks noChangeAspect="1" noChangeArrowheads="1"/>
          </p:cNvSpPr>
          <p:nvPr/>
        </p:nvSpPr>
        <p:spPr bwMode="auto">
          <a:xfrm>
            <a:off x="287338" y="300038"/>
            <a:ext cx="51847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de-DE" sz="2100" b="1">
                <a:solidFill>
                  <a:schemeClr val="bg1"/>
                </a:solidFill>
              </a:rPr>
              <a:t>Beispielanwendungen</a:t>
            </a:r>
          </a:p>
        </p:txBody>
      </p:sp>
      <p:sp>
        <p:nvSpPr>
          <p:cNvPr id="234503" name="Rectangle 7"/>
          <p:cNvSpPr>
            <a:spLocks noChangeArrowheads="1"/>
          </p:cNvSpPr>
          <p:nvPr/>
        </p:nvSpPr>
        <p:spPr bwMode="auto">
          <a:xfrm>
            <a:off x="258763" y="1477963"/>
            <a:ext cx="8629650" cy="2513012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marL="266700" indent="-180975">
              <a:lnSpc>
                <a:spcPct val="80000"/>
              </a:lnSpc>
              <a:spcBef>
                <a:spcPct val="20000"/>
              </a:spcBef>
            </a:pPr>
            <a:endParaRPr lang="de-DE" sz="1400"/>
          </a:p>
        </p:txBody>
      </p:sp>
      <p:sp>
        <p:nvSpPr>
          <p:cNvPr id="234511" name="Text Box 15"/>
          <p:cNvSpPr txBox="1">
            <a:spLocks noChangeArrowheads="1"/>
          </p:cNvSpPr>
          <p:nvPr/>
        </p:nvSpPr>
        <p:spPr bwMode="auto">
          <a:xfrm>
            <a:off x="4010025" y="1477963"/>
            <a:ext cx="4876800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180975" indent="-180975">
              <a:spcAft>
                <a:spcPct val="20000"/>
              </a:spcAft>
            </a:pPr>
            <a:r>
              <a:rPr lang="de-DE" b="1"/>
              <a:t>Adaptive Werkerunterstützung in der Montage</a:t>
            </a:r>
          </a:p>
          <a:p>
            <a:pPr marL="180975" indent="-180975"/>
            <a:r>
              <a:rPr lang="de-DE" sz="1400"/>
              <a:t>Motivation</a:t>
            </a:r>
          </a:p>
          <a:p>
            <a:pPr marL="180975" indent="-180975">
              <a:buFontTx/>
              <a:buChar char="•"/>
            </a:pPr>
            <a:r>
              <a:rPr lang="de-DE" sz="1400"/>
              <a:t>Heute nur deterministische Abläufe in bestehenden Assistenzsystemen</a:t>
            </a:r>
          </a:p>
          <a:p>
            <a:pPr marL="180975" indent="-180975">
              <a:buFontTx/>
              <a:buChar char="•"/>
            </a:pPr>
            <a:r>
              <a:rPr lang="de-DE" sz="1400"/>
              <a:t>Bisher keine Berücksichtigung von aktuellen Produktzuständen und vom Montageumfeld</a:t>
            </a:r>
          </a:p>
          <a:p>
            <a:pPr marL="180975" indent="-180975"/>
            <a:r>
              <a:rPr lang="de-DE" sz="1400"/>
              <a:t>Zielsetzung</a:t>
            </a:r>
          </a:p>
          <a:p>
            <a:pPr marL="180975" indent="-180975">
              <a:buFontTx/>
              <a:buChar char="•"/>
            </a:pPr>
            <a:r>
              <a:rPr lang="de-DE" sz="1400"/>
              <a:t>Situative Bereitstellung von Montageanweisungen</a:t>
            </a:r>
          </a:p>
          <a:p>
            <a:pPr marL="180975" indent="-180975">
              <a:buFontTx/>
              <a:buChar char="•"/>
            </a:pPr>
            <a:r>
              <a:rPr lang="de-DE" sz="1400"/>
              <a:t>Einbindung von Augmented-Reality-Werkzeugen zur Informationsvisualisierung</a:t>
            </a:r>
          </a:p>
        </p:txBody>
      </p:sp>
      <p:pic>
        <p:nvPicPr>
          <p:cNvPr id="234512" name="Picture 16" descr="_MG_7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25" y="1562100"/>
            <a:ext cx="1439863" cy="2341563"/>
          </a:xfrm>
          <a:prstGeom prst="rect">
            <a:avLst/>
          </a:prstGeom>
          <a:noFill/>
        </p:spPr>
      </p:pic>
      <p:pic>
        <p:nvPicPr>
          <p:cNvPr id="234513" name="Picture 17" descr="IMG_0805_12"/>
          <p:cNvPicPr>
            <a:picLocks noChangeArrowheads="1"/>
          </p:cNvPicPr>
          <p:nvPr/>
        </p:nvPicPr>
        <p:blipFill>
          <a:blip r:embed="rId4" cstate="print">
            <a:lum bright="18000" contrast="12000"/>
          </a:blip>
          <a:srcRect l="10089" r="19539"/>
          <a:stretch>
            <a:fillRect/>
          </a:stretch>
        </p:blipFill>
        <p:spPr bwMode="auto">
          <a:xfrm>
            <a:off x="2024063" y="1895475"/>
            <a:ext cx="1870075" cy="20081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34515" name="Rectangle 19"/>
          <p:cNvSpPr>
            <a:spLocks noChangeArrowheads="1"/>
          </p:cNvSpPr>
          <p:nvPr/>
        </p:nvSpPr>
        <p:spPr bwMode="auto">
          <a:xfrm>
            <a:off x="179388" y="6416675"/>
            <a:ext cx="17287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34537" name="Freeform 41"/>
          <p:cNvSpPr>
            <a:spLocks/>
          </p:cNvSpPr>
          <p:nvPr/>
        </p:nvSpPr>
        <p:spPr bwMode="auto">
          <a:xfrm>
            <a:off x="257175" y="3981450"/>
            <a:ext cx="8629650" cy="342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94" y="216"/>
              </a:cxn>
              <a:cxn ang="0">
                <a:pos x="4332" y="216"/>
              </a:cxn>
              <a:cxn ang="0">
                <a:pos x="5436" y="6"/>
              </a:cxn>
              <a:cxn ang="0">
                <a:pos x="0" y="0"/>
              </a:cxn>
            </a:cxnLst>
            <a:rect l="0" t="0" r="r" b="b"/>
            <a:pathLst>
              <a:path w="5436" h="216">
                <a:moveTo>
                  <a:pt x="0" y="0"/>
                </a:moveTo>
                <a:lnTo>
                  <a:pt x="3294" y="216"/>
                </a:lnTo>
                <a:lnTo>
                  <a:pt x="4332" y="216"/>
                </a:lnTo>
                <a:lnTo>
                  <a:pt x="5436" y="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endParaRPr lang="de-DE"/>
          </a:p>
        </p:txBody>
      </p:sp>
      <p:grpSp>
        <p:nvGrpSpPr>
          <p:cNvPr id="234536" name="Group 40"/>
          <p:cNvGrpSpPr>
            <a:grpSpLocks/>
          </p:cNvGrpSpPr>
          <p:nvPr/>
        </p:nvGrpSpPr>
        <p:grpSpPr bwMode="auto">
          <a:xfrm>
            <a:off x="7267575" y="4359275"/>
            <a:ext cx="1630363" cy="2114550"/>
            <a:chOff x="4578" y="2746"/>
            <a:chExt cx="1027" cy="1332"/>
          </a:xfrm>
        </p:grpSpPr>
        <p:sp>
          <p:nvSpPr>
            <p:cNvPr id="234516" name="Text Box 20"/>
            <p:cNvSpPr txBox="1">
              <a:spLocks noChangeArrowheads="1"/>
            </p:cNvSpPr>
            <p:nvPr/>
          </p:nvSpPr>
          <p:spPr bwMode="auto">
            <a:xfrm>
              <a:off x="4578" y="3770"/>
              <a:ext cx="102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46800" rIns="0" bIns="46800">
              <a:spAutoFit/>
            </a:bodyPr>
            <a:lstStyle/>
            <a:p>
              <a:r>
                <a:rPr lang="de-DE" sz="1300" b="1"/>
                <a:t>Autonome Qualitäts-</a:t>
              </a:r>
              <a:br>
                <a:rPr lang="de-DE" sz="1300" b="1"/>
              </a:br>
              <a:r>
                <a:rPr lang="de-DE" sz="1300" b="1"/>
                <a:t>sicherungssysteme</a:t>
              </a:r>
            </a:p>
          </p:txBody>
        </p:sp>
        <p:pic>
          <p:nvPicPr>
            <p:cNvPr id="234521" name="Picture 25" descr="DSCN1747"/>
            <p:cNvPicPr>
              <a:picLocks noChangeArrowheads="1"/>
            </p:cNvPicPr>
            <p:nvPr/>
          </p:nvPicPr>
          <p:blipFill>
            <a:blip r:embed="rId5" cstate="print"/>
            <a:srcRect l="9409" r="2596"/>
            <a:stretch>
              <a:fillRect/>
            </a:stretch>
          </p:blipFill>
          <p:spPr bwMode="auto">
            <a:xfrm>
              <a:off x="4578" y="2746"/>
              <a:ext cx="1020" cy="1020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  <p:grpSp>
        <p:nvGrpSpPr>
          <p:cNvPr id="234532" name="Group 36"/>
          <p:cNvGrpSpPr>
            <a:grpSpLocks/>
          </p:cNvGrpSpPr>
          <p:nvPr/>
        </p:nvGrpSpPr>
        <p:grpSpPr bwMode="auto">
          <a:xfrm>
            <a:off x="268288" y="4359275"/>
            <a:ext cx="1687512" cy="2312988"/>
            <a:chOff x="169" y="2746"/>
            <a:chExt cx="1063" cy="1457"/>
          </a:xfrm>
        </p:grpSpPr>
        <p:sp>
          <p:nvSpPr>
            <p:cNvPr id="234517" name="Text Box 21"/>
            <p:cNvSpPr txBox="1">
              <a:spLocks noChangeArrowheads="1"/>
            </p:cNvSpPr>
            <p:nvPr/>
          </p:nvSpPr>
          <p:spPr bwMode="auto">
            <a:xfrm>
              <a:off x="169" y="3770"/>
              <a:ext cx="1063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46800" rIns="0" bIns="46800">
              <a:spAutoFit/>
            </a:bodyPr>
            <a:lstStyle/>
            <a:p>
              <a:r>
                <a:rPr lang="de-DE" sz="1300" b="1"/>
                <a:t>Auton. Fertigungs-planung und Maschinensteuerung</a:t>
              </a:r>
            </a:p>
          </p:txBody>
        </p:sp>
        <p:pic>
          <p:nvPicPr>
            <p:cNvPr id="17419" name="Picture 11" descr="IMG_1480b"/>
            <p:cNvPicPr>
              <a:picLocks noChangeArrowheads="1"/>
            </p:cNvPicPr>
            <p:nvPr/>
          </p:nvPicPr>
          <p:blipFill>
            <a:blip r:embed="rId6" cstate="print"/>
            <a:srcRect l="52087" t="29353" r="4076"/>
            <a:stretch>
              <a:fillRect/>
            </a:stretch>
          </p:blipFill>
          <p:spPr bwMode="auto">
            <a:xfrm>
              <a:off x="169" y="2746"/>
              <a:ext cx="1020" cy="1020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  <p:grpSp>
        <p:nvGrpSpPr>
          <p:cNvPr id="234534" name="Group 38"/>
          <p:cNvGrpSpPr>
            <a:grpSpLocks/>
          </p:cNvGrpSpPr>
          <p:nvPr/>
        </p:nvGrpSpPr>
        <p:grpSpPr bwMode="auto">
          <a:xfrm>
            <a:off x="3756025" y="4359275"/>
            <a:ext cx="1619250" cy="2114550"/>
            <a:chOff x="2354" y="2746"/>
            <a:chExt cx="1020" cy="1332"/>
          </a:xfrm>
        </p:grpSpPr>
        <p:sp>
          <p:nvSpPr>
            <p:cNvPr id="234518" name="Text Box 22"/>
            <p:cNvSpPr txBox="1">
              <a:spLocks noChangeArrowheads="1"/>
            </p:cNvSpPr>
            <p:nvPr/>
          </p:nvSpPr>
          <p:spPr bwMode="auto">
            <a:xfrm>
              <a:off x="2354" y="3770"/>
              <a:ext cx="99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46800" rIns="0" bIns="46800">
              <a:spAutoFit/>
            </a:bodyPr>
            <a:lstStyle/>
            <a:p>
              <a:r>
                <a:rPr lang="de-DE" sz="1300" b="1"/>
                <a:t>Mensch-Roboter-</a:t>
              </a:r>
              <a:br>
                <a:rPr lang="de-DE" sz="1300" b="1"/>
              </a:br>
              <a:r>
                <a:rPr lang="de-DE" sz="1300" b="1"/>
                <a:t>Kooperation</a:t>
              </a:r>
            </a:p>
          </p:txBody>
        </p:sp>
        <p:pic>
          <p:nvPicPr>
            <p:cNvPr id="234523" name="Picture 27" descr="IMG_0822_16"/>
            <p:cNvPicPr>
              <a:picLocks noChangeArrowheads="1"/>
            </p:cNvPicPr>
            <p:nvPr/>
          </p:nvPicPr>
          <p:blipFill>
            <a:blip r:embed="rId7" cstate="print"/>
            <a:srcRect t="14616"/>
            <a:stretch>
              <a:fillRect/>
            </a:stretch>
          </p:blipFill>
          <p:spPr bwMode="auto">
            <a:xfrm>
              <a:off x="2354" y="2746"/>
              <a:ext cx="1020" cy="1020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  <p:grpSp>
        <p:nvGrpSpPr>
          <p:cNvPr id="234533" name="Group 37"/>
          <p:cNvGrpSpPr>
            <a:grpSpLocks/>
          </p:cNvGrpSpPr>
          <p:nvPr/>
        </p:nvGrpSpPr>
        <p:grpSpPr bwMode="auto">
          <a:xfrm>
            <a:off x="2008188" y="4359275"/>
            <a:ext cx="1625600" cy="2312988"/>
            <a:chOff x="1259" y="2746"/>
            <a:chExt cx="1024" cy="1457"/>
          </a:xfrm>
        </p:grpSpPr>
        <p:sp>
          <p:nvSpPr>
            <p:cNvPr id="234519" name="Text Box 23"/>
            <p:cNvSpPr txBox="1">
              <a:spLocks noChangeArrowheads="1"/>
            </p:cNvSpPr>
            <p:nvPr/>
          </p:nvSpPr>
          <p:spPr bwMode="auto">
            <a:xfrm>
              <a:off x="1259" y="3770"/>
              <a:ext cx="1024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46800" rIns="0" bIns="46800">
              <a:spAutoFit/>
            </a:bodyPr>
            <a:lstStyle/>
            <a:p>
              <a:r>
                <a:rPr lang="de-DE" sz="1300" b="1"/>
                <a:t>Selbstoptimierende</a:t>
              </a:r>
              <a:br>
                <a:rPr lang="de-DE" sz="1300" b="1"/>
              </a:br>
              <a:r>
                <a:rPr lang="de-DE" sz="1300" b="1"/>
                <a:t>Produktionsplanung</a:t>
              </a:r>
              <a:br>
                <a:rPr lang="de-DE" sz="1300" b="1"/>
              </a:br>
              <a:r>
                <a:rPr lang="de-DE" sz="1300" b="1"/>
                <a:t>und -steuerung</a:t>
              </a:r>
            </a:p>
          </p:txBody>
        </p:sp>
        <p:pic>
          <p:nvPicPr>
            <p:cNvPr id="234524" name="Picture 28" descr="IMG_0818_12"/>
            <p:cNvPicPr>
              <a:picLocks noChangeArrowheads="1"/>
            </p:cNvPicPr>
            <p:nvPr/>
          </p:nvPicPr>
          <p:blipFill>
            <a:blip r:embed="rId8" cstate="print"/>
            <a:srcRect t="8415" b="8150"/>
            <a:stretch>
              <a:fillRect/>
            </a:stretch>
          </p:blipFill>
          <p:spPr bwMode="auto">
            <a:xfrm>
              <a:off x="1259" y="2746"/>
              <a:ext cx="1020" cy="1020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  <p:grpSp>
        <p:nvGrpSpPr>
          <p:cNvPr id="234535" name="Group 39"/>
          <p:cNvGrpSpPr>
            <a:grpSpLocks/>
          </p:cNvGrpSpPr>
          <p:nvPr/>
        </p:nvGrpSpPr>
        <p:grpSpPr bwMode="auto">
          <a:xfrm>
            <a:off x="5510213" y="4359275"/>
            <a:ext cx="1619250" cy="2312988"/>
            <a:chOff x="3471" y="2746"/>
            <a:chExt cx="1020" cy="1457"/>
          </a:xfrm>
        </p:grpSpPr>
        <p:sp>
          <p:nvSpPr>
            <p:cNvPr id="234520" name="Text Box 24"/>
            <p:cNvSpPr txBox="1">
              <a:spLocks noChangeArrowheads="1"/>
            </p:cNvSpPr>
            <p:nvPr/>
          </p:nvSpPr>
          <p:spPr bwMode="auto">
            <a:xfrm>
              <a:off x="3471" y="3770"/>
              <a:ext cx="965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46800" rIns="0" bIns="46800">
              <a:spAutoFit/>
            </a:bodyPr>
            <a:lstStyle/>
            <a:p>
              <a:r>
                <a:rPr lang="de-DE" sz="1300" b="1"/>
                <a:t>Adaptive Werker-</a:t>
              </a:r>
              <a:br>
                <a:rPr lang="de-DE" sz="1300" b="1"/>
              </a:br>
              <a:r>
                <a:rPr lang="de-DE" sz="1300" b="1"/>
                <a:t>unterstützung in der Montage</a:t>
              </a:r>
            </a:p>
          </p:txBody>
        </p:sp>
        <p:pic>
          <p:nvPicPr>
            <p:cNvPr id="234525" name="Picture 2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471" y="2746"/>
              <a:ext cx="1020" cy="1020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/>
          <a:p>
            <a:fld id="{AF9E3434-149A-4C8E-A66C-2689AC6E4608}" type="datetime1">
              <a:rPr lang="de-DE"/>
              <a:pPr/>
              <a:t>12.11.2010</a:t>
            </a:fld>
            <a:endParaRPr lang="de-DE"/>
          </a:p>
        </p:txBody>
      </p:sp>
      <p:sp>
        <p:nvSpPr>
          <p:cNvPr id="254978" name="Rectangle 2"/>
          <p:cNvSpPr>
            <a:spLocks noChangeAspect="1" noChangeArrowheads="1"/>
          </p:cNvSpPr>
          <p:nvPr/>
        </p:nvSpPr>
        <p:spPr bwMode="auto">
          <a:xfrm>
            <a:off x="287338" y="300038"/>
            <a:ext cx="51847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de-DE" sz="2100" b="1">
                <a:solidFill>
                  <a:schemeClr val="bg1"/>
                </a:solidFill>
              </a:rPr>
              <a:t>Beispielanwendungen</a:t>
            </a: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258763" y="1477963"/>
            <a:ext cx="8629650" cy="2513012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266700" indent="-180975">
              <a:lnSpc>
                <a:spcPct val="80000"/>
              </a:lnSpc>
              <a:spcBef>
                <a:spcPct val="20000"/>
              </a:spcBef>
            </a:pPr>
            <a:endParaRPr lang="de-DE" sz="1400"/>
          </a:p>
        </p:txBody>
      </p:sp>
      <p:pic>
        <p:nvPicPr>
          <p:cNvPr id="254980" name="Picture 4" descr="_MG_71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3" y="1562100"/>
            <a:ext cx="3238500" cy="2339975"/>
          </a:xfrm>
          <a:prstGeom prst="rect">
            <a:avLst/>
          </a:prstGeom>
          <a:noFill/>
        </p:spPr>
      </p:pic>
      <p:sp>
        <p:nvSpPr>
          <p:cNvPr id="254982" name="Freeform 6"/>
          <p:cNvSpPr>
            <a:spLocks/>
          </p:cNvSpPr>
          <p:nvPr/>
        </p:nvSpPr>
        <p:spPr bwMode="auto">
          <a:xfrm>
            <a:off x="257175" y="3981450"/>
            <a:ext cx="8639175" cy="3524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4404" y="222"/>
              </a:cxn>
              <a:cxn ang="0">
                <a:pos x="5436" y="222"/>
              </a:cxn>
              <a:cxn ang="0">
                <a:pos x="5442" y="0"/>
              </a:cxn>
              <a:cxn ang="0">
                <a:pos x="0" y="6"/>
              </a:cxn>
            </a:cxnLst>
            <a:rect l="0" t="0" r="r" b="b"/>
            <a:pathLst>
              <a:path w="5442" h="222">
                <a:moveTo>
                  <a:pt x="0" y="6"/>
                </a:moveTo>
                <a:lnTo>
                  <a:pt x="4404" y="222"/>
                </a:lnTo>
                <a:lnTo>
                  <a:pt x="5436" y="222"/>
                </a:lnTo>
                <a:lnTo>
                  <a:pt x="5442" y="0"/>
                </a:lnTo>
                <a:lnTo>
                  <a:pt x="0" y="6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endParaRPr lang="de-DE"/>
          </a:p>
        </p:txBody>
      </p:sp>
      <p:grpSp>
        <p:nvGrpSpPr>
          <p:cNvPr id="254983" name="Group 7"/>
          <p:cNvGrpSpPr>
            <a:grpSpLocks/>
          </p:cNvGrpSpPr>
          <p:nvPr/>
        </p:nvGrpSpPr>
        <p:grpSpPr bwMode="auto">
          <a:xfrm>
            <a:off x="7267575" y="4359275"/>
            <a:ext cx="1630363" cy="2114550"/>
            <a:chOff x="4578" y="2746"/>
            <a:chExt cx="1027" cy="1332"/>
          </a:xfrm>
        </p:grpSpPr>
        <p:sp>
          <p:nvSpPr>
            <p:cNvPr id="254984" name="Text Box 8"/>
            <p:cNvSpPr txBox="1">
              <a:spLocks noChangeArrowheads="1"/>
            </p:cNvSpPr>
            <p:nvPr/>
          </p:nvSpPr>
          <p:spPr bwMode="auto">
            <a:xfrm>
              <a:off x="4578" y="3770"/>
              <a:ext cx="102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46800" rIns="0" bIns="46800">
              <a:spAutoFit/>
            </a:bodyPr>
            <a:lstStyle/>
            <a:p>
              <a:r>
                <a:rPr lang="de-DE" sz="1300" b="1"/>
                <a:t>Autonome Qualitäts-</a:t>
              </a:r>
              <a:br>
                <a:rPr lang="de-DE" sz="1300" b="1"/>
              </a:br>
              <a:r>
                <a:rPr lang="de-DE" sz="1300" b="1"/>
                <a:t>sicherungssysteme</a:t>
              </a:r>
            </a:p>
          </p:txBody>
        </p:sp>
        <p:pic>
          <p:nvPicPr>
            <p:cNvPr id="254985" name="Picture 9" descr="DSCN1747"/>
            <p:cNvPicPr>
              <a:picLocks noChangeArrowheads="1"/>
            </p:cNvPicPr>
            <p:nvPr/>
          </p:nvPicPr>
          <p:blipFill>
            <a:blip r:embed="rId4" cstate="print"/>
            <a:srcRect l="9409" r="2596"/>
            <a:stretch>
              <a:fillRect/>
            </a:stretch>
          </p:blipFill>
          <p:spPr bwMode="auto">
            <a:xfrm>
              <a:off x="4578" y="2746"/>
              <a:ext cx="1020" cy="1020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  <p:grpSp>
        <p:nvGrpSpPr>
          <p:cNvPr id="254986" name="Group 10"/>
          <p:cNvGrpSpPr>
            <a:grpSpLocks/>
          </p:cNvGrpSpPr>
          <p:nvPr/>
        </p:nvGrpSpPr>
        <p:grpSpPr bwMode="auto">
          <a:xfrm>
            <a:off x="3756025" y="4359275"/>
            <a:ext cx="1619250" cy="2114550"/>
            <a:chOff x="2354" y="2746"/>
            <a:chExt cx="1020" cy="1332"/>
          </a:xfrm>
        </p:grpSpPr>
        <p:sp>
          <p:nvSpPr>
            <p:cNvPr id="254987" name="Text Box 11"/>
            <p:cNvSpPr txBox="1">
              <a:spLocks noChangeArrowheads="1"/>
            </p:cNvSpPr>
            <p:nvPr/>
          </p:nvSpPr>
          <p:spPr bwMode="auto">
            <a:xfrm>
              <a:off x="2354" y="3770"/>
              <a:ext cx="99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46800" rIns="0" bIns="46800">
              <a:spAutoFit/>
            </a:bodyPr>
            <a:lstStyle/>
            <a:p>
              <a:r>
                <a:rPr lang="de-DE" sz="1300" b="1"/>
                <a:t>Mensch-Roboter-</a:t>
              </a:r>
              <a:br>
                <a:rPr lang="de-DE" sz="1300" b="1"/>
              </a:br>
              <a:r>
                <a:rPr lang="de-DE" sz="1300" b="1"/>
                <a:t>Kooperation</a:t>
              </a:r>
            </a:p>
          </p:txBody>
        </p:sp>
        <p:pic>
          <p:nvPicPr>
            <p:cNvPr id="254988" name="Picture 12" descr="IMG_0822_16"/>
            <p:cNvPicPr>
              <a:picLocks noChangeArrowheads="1"/>
            </p:cNvPicPr>
            <p:nvPr/>
          </p:nvPicPr>
          <p:blipFill>
            <a:blip r:embed="rId5" cstate="print"/>
            <a:srcRect t="14616"/>
            <a:stretch>
              <a:fillRect/>
            </a:stretch>
          </p:blipFill>
          <p:spPr bwMode="auto">
            <a:xfrm>
              <a:off x="2354" y="2746"/>
              <a:ext cx="1020" cy="1020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  <p:grpSp>
        <p:nvGrpSpPr>
          <p:cNvPr id="254989" name="Group 13"/>
          <p:cNvGrpSpPr>
            <a:grpSpLocks/>
          </p:cNvGrpSpPr>
          <p:nvPr/>
        </p:nvGrpSpPr>
        <p:grpSpPr bwMode="auto">
          <a:xfrm>
            <a:off x="2008188" y="4359275"/>
            <a:ext cx="1625600" cy="2312988"/>
            <a:chOff x="1259" y="2746"/>
            <a:chExt cx="1024" cy="1457"/>
          </a:xfrm>
        </p:grpSpPr>
        <p:sp>
          <p:nvSpPr>
            <p:cNvPr id="254990" name="Text Box 14"/>
            <p:cNvSpPr txBox="1">
              <a:spLocks noChangeArrowheads="1"/>
            </p:cNvSpPr>
            <p:nvPr/>
          </p:nvSpPr>
          <p:spPr bwMode="auto">
            <a:xfrm>
              <a:off x="1259" y="3770"/>
              <a:ext cx="1024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46800" rIns="0" bIns="46800">
              <a:spAutoFit/>
            </a:bodyPr>
            <a:lstStyle/>
            <a:p>
              <a:r>
                <a:rPr lang="de-DE" sz="1300" b="1"/>
                <a:t>Selbstoptimierende</a:t>
              </a:r>
              <a:br>
                <a:rPr lang="de-DE" sz="1300" b="1"/>
              </a:br>
              <a:r>
                <a:rPr lang="de-DE" sz="1300" b="1"/>
                <a:t>Produktionsplanung</a:t>
              </a:r>
              <a:br>
                <a:rPr lang="de-DE" sz="1300" b="1"/>
              </a:br>
              <a:r>
                <a:rPr lang="de-DE" sz="1300" b="1"/>
                <a:t>und -steuerung</a:t>
              </a:r>
            </a:p>
          </p:txBody>
        </p:sp>
        <p:pic>
          <p:nvPicPr>
            <p:cNvPr id="254991" name="Picture 15" descr="IMG_0818_12"/>
            <p:cNvPicPr>
              <a:picLocks noChangeArrowheads="1"/>
            </p:cNvPicPr>
            <p:nvPr/>
          </p:nvPicPr>
          <p:blipFill>
            <a:blip r:embed="rId6" cstate="print"/>
            <a:srcRect t="8415" b="8150"/>
            <a:stretch>
              <a:fillRect/>
            </a:stretch>
          </p:blipFill>
          <p:spPr bwMode="auto">
            <a:xfrm>
              <a:off x="1259" y="2746"/>
              <a:ext cx="1020" cy="1020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  <p:grpSp>
        <p:nvGrpSpPr>
          <p:cNvPr id="254992" name="Group 16"/>
          <p:cNvGrpSpPr>
            <a:grpSpLocks/>
          </p:cNvGrpSpPr>
          <p:nvPr/>
        </p:nvGrpSpPr>
        <p:grpSpPr bwMode="auto">
          <a:xfrm>
            <a:off x="5510213" y="4359275"/>
            <a:ext cx="1619250" cy="2312988"/>
            <a:chOff x="3471" y="2746"/>
            <a:chExt cx="1020" cy="1457"/>
          </a:xfrm>
        </p:grpSpPr>
        <p:sp>
          <p:nvSpPr>
            <p:cNvPr id="254993" name="Text Box 17"/>
            <p:cNvSpPr txBox="1">
              <a:spLocks noChangeArrowheads="1"/>
            </p:cNvSpPr>
            <p:nvPr/>
          </p:nvSpPr>
          <p:spPr bwMode="auto">
            <a:xfrm>
              <a:off x="3471" y="3770"/>
              <a:ext cx="965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46800" rIns="0" bIns="46800">
              <a:spAutoFit/>
            </a:bodyPr>
            <a:lstStyle/>
            <a:p>
              <a:r>
                <a:rPr lang="de-DE" sz="1300" b="1"/>
                <a:t>Adaptive Werker-</a:t>
              </a:r>
              <a:br>
                <a:rPr lang="de-DE" sz="1300" b="1"/>
              </a:br>
              <a:r>
                <a:rPr lang="de-DE" sz="1300" b="1"/>
                <a:t>unterstützung in der Montage</a:t>
              </a:r>
            </a:p>
          </p:txBody>
        </p:sp>
        <p:pic>
          <p:nvPicPr>
            <p:cNvPr id="254994" name="Picture 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71" y="2746"/>
              <a:ext cx="1020" cy="1020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  <p:sp>
        <p:nvSpPr>
          <p:cNvPr id="254995" name="Rectangle 19"/>
          <p:cNvSpPr>
            <a:spLocks noChangeArrowheads="1"/>
          </p:cNvSpPr>
          <p:nvPr/>
        </p:nvSpPr>
        <p:spPr bwMode="auto">
          <a:xfrm>
            <a:off x="179388" y="6416675"/>
            <a:ext cx="17287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de-DE"/>
          </a:p>
        </p:txBody>
      </p:sp>
      <p:grpSp>
        <p:nvGrpSpPr>
          <p:cNvPr id="254996" name="Group 20"/>
          <p:cNvGrpSpPr>
            <a:grpSpLocks/>
          </p:cNvGrpSpPr>
          <p:nvPr/>
        </p:nvGrpSpPr>
        <p:grpSpPr bwMode="auto">
          <a:xfrm>
            <a:off x="268288" y="4359275"/>
            <a:ext cx="1687512" cy="2312988"/>
            <a:chOff x="169" y="2746"/>
            <a:chExt cx="1063" cy="1457"/>
          </a:xfrm>
        </p:grpSpPr>
        <p:sp>
          <p:nvSpPr>
            <p:cNvPr id="254997" name="Text Box 21"/>
            <p:cNvSpPr txBox="1">
              <a:spLocks noChangeArrowheads="1"/>
            </p:cNvSpPr>
            <p:nvPr/>
          </p:nvSpPr>
          <p:spPr bwMode="auto">
            <a:xfrm>
              <a:off x="169" y="3770"/>
              <a:ext cx="1063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46800" rIns="0" bIns="46800">
              <a:spAutoFit/>
            </a:bodyPr>
            <a:lstStyle/>
            <a:p>
              <a:r>
                <a:rPr lang="de-DE" sz="1300" b="1"/>
                <a:t>Auton. Fertigungs-planung und Maschinensteuerung</a:t>
              </a:r>
            </a:p>
          </p:txBody>
        </p:sp>
        <p:pic>
          <p:nvPicPr>
            <p:cNvPr id="17419" name="Picture 11" descr="IMG_1480b"/>
            <p:cNvPicPr>
              <a:picLocks noChangeArrowheads="1"/>
            </p:cNvPicPr>
            <p:nvPr/>
          </p:nvPicPr>
          <p:blipFill>
            <a:blip r:embed="rId8" cstate="print"/>
            <a:srcRect l="52087" t="29353" r="4076"/>
            <a:stretch>
              <a:fillRect/>
            </a:stretch>
          </p:blipFill>
          <p:spPr bwMode="auto">
            <a:xfrm>
              <a:off x="169" y="2746"/>
              <a:ext cx="1020" cy="1020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  <p:sp>
        <p:nvSpPr>
          <p:cNvPr id="254999" name="Text Box 23"/>
          <p:cNvSpPr txBox="1">
            <a:spLocks noChangeArrowheads="1"/>
          </p:cNvSpPr>
          <p:nvPr/>
        </p:nvSpPr>
        <p:spPr bwMode="auto">
          <a:xfrm>
            <a:off x="3873500" y="1477963"/>
            <a:ext cx="5013325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46800" rIns="36000" bIns="46800">
            <a:spAutoFit/>
          </a:bodyPr>
          <a:lstStyle/>
          <a:p>
            <a:pPr marL="180975" indent="-180975">
              <a:spcAft>
                <a:spcPct val="20000"/>
              </a:spcAft>
            </a:pPr>
            <a:r>
              <a:rPr lang="de-DE" b="1"/>
              <a:t>Autonome Qualitätssicherungssysteme</a:t>
            </a:r>
          </a:p>
          <a:p>
            <a:pPr marL="180975" indent="-180975"/>
            <a:r>
              <a:rPr lang="de-DE" sz="1400"/>
              <a:t>Motivation</a:t>
            </a:r>
          </a:p>
          <a:p>
            <a:pPr marL="180975" indent="-180975">
              <a:buFontTx/>
              <a:buChar char="•"/>
            </a:pPr>
            <a:r>
              <a:rPr lang="de-DE" sz="1400"/>
              <a:t>Hoher Konfigurations- und Programmieraufwand </a:t>
            </a:r>
          </a:p>
          <a:p>
            <a:pPr marL="180975" indent="-180975">
              <a:buFontTx/>
              <a:buChar char="•"/>
            </a:pPr>
            <a:r>
              <a:rPr lang="de-DE" sz="1400"/>
              <a:t>Keine Werkerselbstprüfung aufgrund der System-komplexität möglich</a:t>
            </a:r>
          </a:p>
          <a:p>
            <a:pPr marL="180975" indent="-180975"/>
            <a:r>
              <a:rPr lang="de-DE" sz="1400"/>
              <a:t>Zielsetzung</a:t>
            </a:r>
          </a:p>
          <a:p>
            <a:pPr marL="180975" indent="-180975">
              <a:buFontTx/>
              <a:buChar char="•"/>
            </a:pPr>
            <a:r>
              <a:rPr lang="de-DE" sz="1400"/>
              <a:t>Reduzierung von Nebenzeiten durch Wegfall von Programmiervorgängen bei wechselnden Messobjekten</a:t>
            </a:r>
          </a:p>
          <a:p>
            <a:pPr marL="180975" indent="-180975">
              <a:buFontTx/>
              <a:buChar char="•"/>
            </a:pPr>
            <a:r>
              <a:rPr lang="de-DE" sz="1400"/>
              <a:t>Intuitive Bedienung, geringerer Einarbeitungsaufwand für Nicht-Experten</a:t>
            </a:r>
          </a:p>
          <a:p>
            <a:pPr marL="180975" indent="-180975">
              <a:buFontTx/>
              <a:buChar char="•"/>
            </a:pPr>
            <a:r>
              <a:rPr lang="de-DE" sz="1400"/>
              <a:t>Reduzierung der Produktionskosten, Steigerung der Qualität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/>
          <a:p>
            <a:fld id="{276C0D84-E8C5-45B5-BA68-CDD76E3E7B51}" type="datetime1">
              <a:rPr lang="de-DE"/>
              <a:pPr/>
              <a:t>12.11.2010</a:t>
            </a:fld>
            <a:endParaRPr lang="de-DE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7338" y="1989138"/>
            <a:ext cx="8532812" cy="2209800"/>
          </a:xfrm>
          <a:noFill/>
          <a:ln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de-DE" smtClean="0">
                <a:solidFill>
                  <a:schemeClr val="bg2"/>
                </a:solidFill>
              </a:rPr>
              <a:t>Ausgangssituation</a:t>
            </a:r>
          </a:p>
          <a:p>
            <a:pPr marL="457200" indent="-457200">
              <a:buFontTx/>
              <a:buAutoNum type="arabicPeriod"/>
            </a:pPr>
            <a:r>
              <a:rPr lang="de-DE" smtClean="0">
                <a:solidFill>
                  <a:schemeClr val="bg2"/>
                </a:solidFill>
              </a:rPr>
              <a:t>Kognitive Technische Systeme (KTS)</a:t>
            </a:r>
          </a:p>
          <a:p>
            <a:pPr marL="457200" indent="-457200">
              <a:buFontTx/>
              <a:buAutoNum type="arabicPeriod"/>
            </a:pPr>
            <a:r>
              <a:rPr lang="de-DE" smtClean="0">
                <a:solidFill>
                  <a:schemeClr val="bg2"/>
                </a:solidFill>
              </a:rPr>
              <a:t>Ziele der Kognitiven Fabrik</a:t>
            </a:r>
          </a:p>
          <a:p>
            <a:pPr marL="457200" indent="-457200">
              <a:buFontTx/>
              <a:buAutoNum type="arabicPeriod"/>
            </a:pPr>
            <a:r>
              <a:rPr lang="de-DE" smtClean="0">
                <a:solidFill>
                  <a:schemeClr val="bg2"/>
                </a:solidFill>
              </a:rPr>
              <a:t>Beispielanwendungen</a:t>
            </a:r>
          </a:p>
          <a:p>
            <a:pPr marL="457200" indent="-457200">
              <a:buFontTx/>
              <a:buAutoNum type="arabicPeriod"/>
            </a:pPr>
            <a:r>
              <a:rPr lang="de-DE" b="1" smtClean="0">
                <a:solidFill>
                  <a:srgbClr val="001A4A"/>
                </a:solidFill>
              </a:rPr>
              <a:t>Zusammenfassung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4535488" y="1700213"/>
            <a:ext cx="4284662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endParaRPr lang="de-DE" sz="2400"/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287338" y="1520825"/>
            <a:ext cx="853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8288" indent="-268288">
              <a:spcBef>
                <a:spcPct val="20000"/>
              </a:spcBef>
            </a:pPr>
            <a:r>
              <a:rPr lang="de-DE" sz="2400" b="1">
                <a:solidFill>
                  <a:srgbClr val="001A4A"/>
                </a:solidFill>
              </a:rPr>
              <a:t>Gliederung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/>
          <a:p>
            <a:fld id="{5E1F4FC4-EB27-4B62-A606-FB6A82126216}" type="datetime1">
              <a:rPr lang="de-DE"/>
              <a:pPr/>
              <a:t>12.11.2010</a:t>
            </a:fld>
            <a:endParaRPr lang="de-DE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7338" y="1989138"/>
            <a:ext cx="8532812" cy="2209800"/>
          </a:xfrm>
          <a:noFill/>
          <a:ln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de-DE" smtClean="0">
                <a:solidFill>
                  <a:srgbClr val="001A4A"/>
                </a:solidFill>
              </a:rPr>
              <a:t>Ausgangssituation</a:t>
            </a:r>
          </a:p>
          <a:p>
            <a:pPr marL="457200" indent="-457200">
              <a:buFontTx/>
              <a:buAutoNum type="arabicPeriod"/>
            </a:pPr>
            <a:r>
              <a:rPr lang="de-DE" smtClean="0">
                <a:solidFill>
                  <a:srgbClr val="001A4A"/>
                </a:solidFill>
              </a:rPr>
              <a:t>Kognitive Technische Systeme (KTS)</a:t>
            </a:r>
          </a:p>
          <a:p>
            <a:pPr marL="457200" indent="-457200">
              <a:buFontTx/>
              <a:buAutoNum type="arabicPeriod"/>
            </a:pPr>
            <a:r>
              <a:rPr lang="de-DE" smtClean="0">
                <a:solidFill>
                  <a:srgbClr val="001A4A"/>
                </a:solidFill>
              </a:rPr>
              <a:t>Ziele der Kognitiven Fabrik</a:t>
            </a:r>
          </a:p>
          <a:p>
            <a:pPr marL="457200" indent="-457200">
              <a:buFontTx/>
              <a:buAutoNum type="arabicPeriod"/>
            </a:pPr>
            <a:r>
              <a:rPr lang="de-DE" smtClean="0">
                <a:solidFill>
                  <a:srgbClr val="001A4A"/>
                </a:solidFill>
              </a:rPr>
              <a:t>Beispielanwendungen</a:t>
            </a:r>
          </a:p>
          <a:p>
            <a:pPr marL="457200" indent="-457200">
              <a:buFontTx/>
              <a:buAutoNum type="arabicPeriod"/>
            </a:pPr>
            <a:r>
              <a:rPr lang="de-DE" smtClean="0">
                <a:solidFill>
                  <a:srgbClr val="001A4A"/>
                </a:solidFill>
              </a:rPr>
              <a:t>Zusammenfassung</a:t>
            </a: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4535488" y="1700213"/>
            <a:ext cx="4284662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endParaRPr lang="de-DE" sz="2400"/>
          </a:p>
        </p:txBody>
      </p:sp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287338" y="1520825"/>
            <a:ext cx="853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8288" indent="-268288">
              <a:spcBef>
                <a:spcPct val="20000"/>
              </a:spcBef>
            </a:pPr>
            <a:r>
              <a:rPr lang="de-DE" sz="2400" b="1">
                <a:solidFill>
                  <a:srgbClr val="001A4A"/>
                </a:solidFill>
              </a:rPr>
              <a:t>Gliederung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/>
          <a:p>
            <a:fld id="{8707BB1F-4B47-4FA0-A6A5-36467E73113B}" type="datetime1">
              <a:rPr lang="de-DE"/>
              <a:pPr/>
              <a:t>12.11.2010</a:t>
            </a:fld>
            <a:endParaRPr lang="de-DE"/>
          </a:p>
        </p:txBody>
      </p:sp>
      <p:sp>
        <p:nvSpPr>
          <p:cNvPr id="27650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Zusammenfassung</a:t>
            </a: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287338" y="1489075"/>
            <a:ext cx="8532812" cy="5038725"/>
          </a:xfrm>
          <a:prstGeom prst="rect">
            <a:avLst/>
          </a:prstGeom>
          <a:solidFill>
            <a:schemeClr val="accent1"/>
          </a:solidFill>
          <a:ln w="28575" algn="ctr">
            <a:noFill/>
            <a:round/>
            <a:headEnd/>
            <a:tailEnd type="stealth" w="med" len="med"/>
          </a:ln>
        </p:spPr>
        <p:txBody>
          <a:bodyPr wrap="none" lIns="90000" tIns="46800" rIns="90000" bIns="46800"/>
          <a:lstStyle/>
          <a:p>
            <a:pPr algn="ctr"/>
            <a:endParaRPr lang="de-DE" b="1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31813" y="1725613"/>
            <a:ext cx="8078787" cy="720725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1" hangingPunct="1"/>
            <a:r>
              <a:rPr lang="de-DE" b="1">
                <a:solidFill>
                  <a:schemeClr val="bg1"/>
                </a:solidFill>
                <a:ea typeface="ＭＳ Ｐゴシック" charset="-128"/>
              </a:rPr>
              <a:t>Konventionelle Produktionsparadigmen erreichen ihre Grenzen </a:t>
            </a:r>
          </a:p>
          <a:p>
            <a:pPr algn="ctr" eaLnBrk="1" hangingPunct="1"/>
            <a:r>
              <a:rPr lang="de-DE" b="1">
                <a:solidFill>
                  <a:schemeClr val="bg1"/>
                </a:solidFill>
                <a:ea typeface="ＭＳ Ｐゴシック" charset="-128"/>
              </a:rPr>
              <a:t>Flexibilität </a:t>
            </a:r>
            <a:r>
              <a:rPr lang="de-DE" b="1">
                <a:solidFill>
                  <a:schemeClr val="bg1"/>
                </a:solidFill>
                <a:ea typeface="ＭＳ Ｐゴシック" charset="-128"/>
                <a:sym typeface="Wingdings" pitchFamily="2" charset="2"/>
              </a:rPr>
              <a:t> Produktionsleistung</a:t>
            </a:r>
            <a:endParaRPr lang="de-DE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5672" name="AutoShape 72"/>
          <p:cNvSpPr>
            <a:spLocks noChangeArrowheads="1"/>
          </p:cNvSpPr>
          <p:nvPr/>
        </p:nvSpPr>
        <p:spPr bwMode="auto">
          <a:xfrm rot="10800000">
            <a:off x="3276600" y="2517775"/>
            <a:ext cx="2592388" cy="120650"/>
          </a:xfrm>
          <a:prstGeom prst="triangle">
            <a:avLst>
              <a:gd name="adj" fmla="val 50000"/>
            </a:avLst>
          </a:prstGeom>
          <a:solidFill>
            <a:srgbClr val="001A4A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rot="10800000" wrap="none" lIns="90000" tIns="46800" rIns="90000" bIns="46800" anchor="ctr"/>
          <a:lstStyle/>
          <a:p>
            <a:pPr algn="ctr">
              <a:defRPr/>
            </a:pPr>
            <a:endParaRPr lang="de-DE" sz="1800">
              <a:latin typeface="Arial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33400" y="2751138"/>
            <a:ext cx="8078788" cy="6477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1" hangingPunct="1"/>
            <a:r>
              <a:rPr lang="de-DE" b="1">
                <a:solidFill>
                  <a:schemeClr val="bg1"/>
                </a:solidFill>
                <a:ea typeface="ＭＳ Ｐゴシック" charset="-128"/>
              </a:rPr>
              <a:t>Integration von kognitiven Fähigkeiten zur Erhöhung der Flexibilität, </a:t>
            </a:r>
            <a:br>
              <a:rPr lang="de-DE" b="1">
                <a:solidFill>
                  <a:schemeClr val="bg1"/>
                </a:solidFill>
                <a:ea typeface="ＭＳ Ｐゴシック" charset="-128"/>
              </a:rPr>
            </a:br>
            <a:r>
              <a:rPr lang="de-DE" b="1">
                <a:solidFill>
                  <a:schemeClr val="bg1"/>
                </a:solidFill>
                <a:ea typeface="ＭＳ Ｐゴシック" charset="-128"/>
              </a:rPr>
              <a:t>Wandlungsfähigkeit und Agilität in Produktionsumgebungen</a:t>
            </a:r>
          </a:p>
        </p:txBody>
      </p:sp>
      <p:sp>
        <p:nvSpPr>
          <p:cNvPr id="27725" name="AutoShape 6"/>
          <p:cNvSpPr>
            <a:spLocks noChangeArrowheads="1"/>
          </p:cNvSpPr>
          <p:nvPr/>
        </p:nvSpPr>
        <p:spPr bwMode="auto">
          <a:xfrm>
            <a:off x="6502400" y="3540125"/>
            <a:ext cx="1624013" cy="19177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44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/>
            <a:endParaRPr lang="de-DE" sz="2400">
              <a:solidFill>
                <a:srgbClr val="484848"/>
              </a:solidFill>
            </a:endParaRPr>
          </a:p>
        </p:txBody>
      </p:sp>
      <p:grpSp>
        <p:nvGrpSpPr>
          <p:cNvPr id="27732" name="Group 84"/>
          <p:cNvGrpSpPr>
            <a:grpSpLocks/>
          </p:cNvGrpSpPr>
          <p:nvPr/>
        </p:nvGrpSpPr>
        <p:grpSpPr bwMode="auto">
          <a:xfrm>
            <a:off x="3749675" y="3540125"/>
            <a:ext cx="2125663" cy="1295400"/>
            <a:chOff x="2260" y="2323"/>
            <a:chExt cx="1339" cy="816"/>
          </a:xfrm>
        </p:grpSpPr>
        <p:pic>
          <p:nvPicPr>
            <p:cNvPr id="27726" name="Picture 10" descr="Bild1"/>
            <p:cNvPicPr>
              <a:picLocks noChangeAspect="1" noChangeArrowheads="1"/>
            </p:cNvPicPr>
            <p:nvPr/>
          </p:nvPicPr>
          <p:blipFill>
            <a:blip r:embed="rId4" cstate="print"/>
            <a:srcRect l="4042" t="6219" r="4256" b="8049"/>
            <a:stretch>
              <a:fillRect/>
            </a:stretch>
          </p:blipFill>
          <p:spPr bwMode="auto">
            <a:xfrm>
              <a:off x="2278" y="2386"/>
              <a:ext cx="1293" cy="703"/>
            </a:xfrm>
            <a:prstGeom prst="rect">
              <a:avLst/>
            </a:prstGeom>
            <a:noFill/>
            <a:ln w="28448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  <p:sp>
          <p:nvSpPr>
            <p:cNvPr id="27727" name="AutoShape 6" descr="Bild1"/>
            <p:cNvSpPr>
              <a:spLocks noChangeArrowheads="1"/>
            </p:cNvSpPr>
            <p:nvPr/>
          </p:nvSpPr>
          <p:spPr bwMode="auto">
            <a:xfrm>
              <a:off x="2260" y="2323"/>
              <a:ext cx="1339" cy="816"/>
            </a:xfrm>
            <a:prstGeom prst="rect">
              <a:avLst/>
            </a:prstGeom>
            <a:noFill/>
            <a:ln w="28448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/>
              <a:endParaRPr lang="de-DE" sz="2400">
                <a:solidFill>
                  <a:srgbClr val="484848"/>
                </a:solidFill>
              </a:endParaRPr>
            </a:p>
          </p:txBody>
        </p:sp>
      </p:grpSp>
      <p:sp>
        <p:nvSpPr>
          <p:cNvPr id="27728" name="AutoShape 6" descr="Bild1"/>
          <p:cNvSpPr>
            <a:spLocks noChangeArrowheads="1"/>
          </p:cNvSpPr>
          <p:nvPr/>
        </p:nvSpPr>
        <p:spPr bwMode="auto">
          <a:xfrm>
            <a:off x="555625" y="3540125"/>
            <a:ext cx="2566988" cy="1847850"/>
          </a:xfrm>
          <a:prstGeom prst="rect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28448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/>
            <a:endParaRPr lang="de-DE" sz="2400">
              <a:solidFill>
                <a:srgbClr val="484848"/>
              </a:solidFill>
            </a:endParaRPr>
          </a:p>
        </p:txBody>
      </p:sp>
      <p:sp>
        <p:nvSpPr>
          <p:cNvPr id="27729" name="Text Box 7"/>
          <p:cNvSpPr txBox="1">
            <a:spLocks noChangeArrowheads="1"/>
          </p:cNvSpPr>
          <p:nvPr/>
        </p:nvSpPr>
        <p:spPr bwMode="auto">
          <a:xfrm>
            <a:off x="736600" y="5457825"/>
            <a:ext cx="224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de-DE" sz="1800"/>
              <a:t>Selbstlernende </a:t>
            </a:r>
            <a:br>
              <a:rPr lang="de-DE" sz="1800"/>
            </a:br>
            <a:r>
              <a:rPr lang="de-DE" sz="1800"/>
              <a:t>Produktionssysteme</a:t>
            </a:r>
            <a:endParaRPr lang="de-DE" sz="1800" i="1"/>
          </a:p>
        </p:txBody>
      </p:sp>
      <p:sp>
        <p:nvSpPr>
          <p:cNvPr id="27730" name="Text Box 8"/>
          <p:cNvSpPr txBox="1">
            <a:spLocks noChangeArrowheads="1"/>
          </p:cNvSpPr>
          <p:nvPr/>
        </p:nvSpPr>
        <p:spPr bwMode="auto">
          <a:xfrm>
            <a:off x="6362700" y="5530850"/>
            <a:ext cx="1949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de-DE" sz="1800"/>
              <a:t>Adaptive Werker-</a:t>
            </a:r>
            <a:br>
              <a:rPr lang="de-DE" sz="1800"/>
            </a:br>
            <a:r>
              <a:rPr lang="de-DE" sz="1800"/>
              <a:t>unterstützung </a:t>
            </a:r>
            <a:br>
              <a:rPr lang="de-DE" sz="1800"/>
            </a:br>
            <a:r>
              <a:rPr lang="de-DE" sz="1800"/>
              <a:t>in der Montage</a:t>
            </a:r>
            <a:endParaRPr lang="de-DE" sz="1800" i="1"/>
          </a:p>
        </p:txBody>
      </p:sp>
      <p:sp>
        <p:nvSpPr>
          <p:cNvPr id="27731" name="Text Box 9"/>
          <p:cNvSpPr txBox="1">
            <a:spLocks noChangeArrowheads="1"/>
          </p:cNvSpPr>
          <p:nvPr/>
        </p:nvSpPr>
        <p:spPr bwMode="auto">
          <a:xfrm>
            <a:off x="3849688" y="4908550"/>
            <a:ext cx="1949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de-DE" sz="1800"/>
              <a:t>Mensch-Roboter-</a:t>
            </a:r>
            <a:br>
              <a:rPr lang="de-DE" sz="1800"/>
            </a:br>
            <a:r>
              <a:rPr lang="de-DE" sz="1800"/>
              <a:t>Kooperation</a:t>
            </a:r>
            <a:endParaRPr lang="de-DE" sz="1800" i="1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287338" y="2057400"/>
            <a:ext cx="6013450" cy="36623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>
                <a:solidFill>
                  <a:schemeClr val="bg1"/>
                </a:solidFill>
              </a:rPr>
              <a:t>Prof. Dr.-Ing. Michael F. Zäh</a:t>
            </a:r>
          </a:p>
          <a:p>
            <a:endParaRPr lang="de-DE" sz="1800" b="1">
              <a:solidFill>
                <a:schemeClr val="bg1"/>
              </a:solidFill>
            </a:endParaRPr>
          </a:p>
          <a:p>
            <a:r>
              <a:rPr lang="de-DE" sz="1800" b="1">
                <a:solidFill>
                  <a:schemeClr val="bg1"/>
                </a:solidFill>
              </a:rPr>
              <a:t>Zimmer 	</a:t>
            </a:r>
            <a:r>
              <a:rPr lang="de-DE" sz="1800">
                <a:solidFill>
                  <a:schemeClr val="bg1"/>
                </a:solidFill>
              </a:rPr>
              <a:t>2311 </a:t>
            </a:r>
          </a:p>
          <a:p>
            <a:r>
              <a:rPr lang="de-DE" sz="1800" b="1">
                <a:solidFill>
                  <a:schemeClr val="bg1"/>
                </a:solidFill>
              </a:rPr>
              <a:t>Tel         </a:t>
            </a:r>
            <a:r>
              <a:rPr lang="de-DE" sz="1800">
                <a:solidFill>
                  <a:schemeClr val="bg1"/>
                </a:solidFill>
              </a:rPr>
              <a:t>+ 49</a:t>
            </a:r>
            <a:r>
              <a:rPr lang="de-DE" sz="1800" b="1">
                <a:solidFill>
                  <a:schemeClr val="bg1"/>
                </a:solidFill>
              </a:rPr>
              <a:t> </a:t>
            </a:r>
            <a:r>
              <a:rPr lang="de-DE" sz="1800">
                <a:solidFill>
                  <a:schemeClr val="bg1"/>
                </a:solidFill>
              </a:rPr>
              <a:t>(0) 89 / 289 - 15501 </a:t>
            </a:r>
          </a:p>
          <a:p>
            <a:r>
              <a:rPr lang="de-DE" sz="1800" b="1">
                <a:solidFill>
                  <a:schemeClr val="bg1"/>
                </a:solidFill>
              </a:rPr>
              <a:t>Fax  	</a:t>
            </a:r>
            <a:r>
              <a:rPr lang="de-DE" sz="1800">
                <a:solidFill>
                  <a:schemeClr val="bg1"/>
                </a:solidFill>
              </a:rPr>
              <a:t>+ 49</a:t>
            </a:r>
            <a:r>
              <a:rPr lang="de-DE" sz="1800" b="1">
                <a:solidFill>
                  <a:schemeClr val="bg1"/>
                </a:solidFill>
              </a:rPr>
              <a:t> </a:t>
            </a:r>
            <a:r>
              <a:rPr lang="de-DE" sz="1800">
                <a:solidFill>
                  <a:schemeClr val="bg1"/>
                </a:solidFill>
              </a:rPr>
              <a:t>(0) 89 / 289 - 15555 </a:t>
            </a:r>
          </a:p>
          <a:p>
            <a:r>
              <a:rPr lang="de-DE" sz="1800" b="1">
                <a:solidFill>
                  <a:schemeClr val="bg1"/>
                </a:solidFill>
              </a:rPr>
              <a:t>E-Mail: 	</a:t>
            </a:r>
            <a:r>
              <a:rPr lang="de-DE" sz="1800">
                <a:solidFill>
                  <a:schemeClr val="bg1"/>
                </a:solidFill>
              </a:rPr>
              <a:t>michael.zaeh@iwb.tum.de</a:t>
            </a:r>
          </a:p>
          <a:p>
            <a:endParaRPr lang="de-DE" sz="1800">
              <a:solidFill>
                <a:schemeClr val="bg1"/>
              </a:solidFill>
            </a:endParaRPr>
          </a:p>
          <a:p>
            <a:r>
              <a:rPr lang="de-DE" sz="1800" b="1">
                <a:solidFill>
                  <a:schemeClr val="bg1"/>
                </a:solidFill>
              </a:rPr>
              <a:t>Adresse</a:t>
            </a:r>
          </a:p>
          <a:p>
            <a:r>
              <a:rPr lang="de-DE" sz="1800" i="1">
                <a:solidFill>
                  <a:schemeClr val="bg1"/>
                </a:solidFill>
              </a:rPr>
              <a:t>iwb</a:t>
            </a:r>
            <a:r>
              <a:rPr lang="de-DE" sz="1800">
                <a:solidFill>
                  <a:schemeClr val="bg1"/>
                </a:solidFill>
              </a:rPr>
              <a:t> – Technische Universität München</a:t>
            </a:r>
            <a:br>
              <a:rPr lang="de-DE" sz="1800">
                <a:solidFill>
                  <a:schemeClr val="bg1"/>
                </a:solidFill>
              </a:rPr>
            </a:br>
            <a:r>
              <a:rPr lang="de-DE" sz="1800">
                <a:solidFill>
                  <a:schemeClr val="bg1"/>
                </a:solidFill>
              </a:rPr>
              <a:t>Boltzmannstraße 15</a:t>
            </a:r>
            <a:br>
              <a:rPr lang="de-DE" sz="1800">
                <a:solidFill>
                  <a:schemeClr val="bg1"/>
                </a:solidFill>
              </a:rPr>
            </a:br>
            <a:r>
              <a:rPr lang="de-DE" sz="1800">
                <a:solidFill>
                  <a:schemeClr val="bg1"/>
                </a:solidFill>
              </a:rPr>
              <a:t>85748 Garching</a:t>
            </a:r>
          </a:p>
          <a:p>
            <a:endParaRPr lang="de-DE" sz="1800">
              <a:solidFill>
                <a:schemeClr val="bg1"/>
              </a:solidFill>
            </a:endParaRPr>
          </a:p>
          <a:p>
            <a:r>
              <a:rPr lang="de-DE" sz="1800">
                <a:solidFill>
                  <a:schemeClr val="bg1"/>
                </a:solidFill>
              </a:rPr>
              <a:t>www.iwb.tum.de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287338" y="1520825"/>
            <a:ext cx="853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>
              <a:spcBef>
                <a:spcPct val="20000"/>
              </a:spcBef>
            </a:pPr>
            <a:r>
              <a:rPr lang="en-US" sz="2400" b="1">
                <a:solidFill>
                  <a:schemeClr val="bg1"/>
                </a:solidFill>
              </a:rPr>
              <a:t>Kontakt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82625" y="6227763"/>
            <a:ext cx="1155700" cy="500062"/>
          </a:xfrm>
          <a:prstGeom prst="rect">
            <a:avLst/>
          </a:prstGeom>
          <a:solidFill>
            <a:srgbClr val="001A4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de-DE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/>
          <a:p>
            <a:fld id="{2444D33C-9BAE-40DE-8454-38B935DA2063}" type="datetime1">
              <a:rPr lang="de-DE"/>
              <a:pPr/>
              <a:t>12.11.2010</a:t>
            </a:fld>
            <a:endParaRPr lang="de-DE"/>
          </a:p>
        </p:txBody>
      </p:sp>
      <p:sp>
        <p:nvSpPr>
          <p:cNvPr id="144386" name="Rectangle 2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Kognitive Technische Systeme</a:t>
            </a:r>
            <a:endParaRPr lang="en-US" smtClean="0"/>
          </a:p>
        </p:txBody>
      </p:sp>
      <p:sp>
        <p:nvSpPr>
          <p:cNvPr id="144387" name="Rectangle 19"/>
          <p:cNvSpPr>
            <a:spLocks noChangeArrowheads="1"/>
          </p:cNvSpPr>
          <p:nvPr/>
        </p:nvSpPr>
        <p:spPr bwMode="auto">
          <a:xfrm>
            <a:off x="1331913" y="2565400"/>
            <a:ext cx="6249987" cy="35909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eaLnBrk="1" hangingPunct="1"/>
            <a:endParaRPr lang="de-DE" sz="1400">
              <a:ea typeface="ＭＳ Ｐゴシック" charset="-128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95450" y="2828925"/>
            <a:ext cx="5524500" cy="3316288"/>
            <a:chOff x="1495" y="1736"/>
            <a:chExt cx="3480" cy="2089"/>
          </a:xfrm>
        </p:grpSpPr>
        <p:sp>
          <p:nvSpPr>
            <p:cNvPr id="144388" name="Line 5"/>
            <p:cNvSpPr>
              <a:spLocks noChangeShapeType="1"/>
            </p:cNvSpPr>
            <p:nvPr/>
          </p:nvSpPr>
          <p:spPr bwMode="auto">
            <a:xfrm>
              <a:off x="1754" y="3460"/>
              <a:ext cx="24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44389" name="Line 6"/>
            <p:cNvSpPr>
              <a:spLocks noChangeShapeType="1"/>
            </p:cNvSpPr>
            <p:nvPr/>
          </p:nvSpPr>
          <p:spPr bwMode="auto">
            <a:xfrm flipV="1">
              <a:off x="1763" y="1736"/>
              <a:ext cx="0" cy="17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44390" name="Text Box 7"/>
            <p:cNvSpPr txBox="1">
              <a:spLocks noChangeArrowheads="1"/>
            </p:cNvSpPr>
            <p:nvPr/>
          </p:nvSpPr>
          <p:spPr bwMode="auto">
            <a:xfrm rot="-5400000">
              <a:off x="808" y="2482"/>
              <a:ext cx="158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Produktivität</a:t>
              </a:r>
            </a:p>
          </p:txBody>
        </p:sp>
        <p:sp>
          <p:nvSpPr>
            <p:cNvPr id="144391" name="Line 8"/>
            <p:cNvSpPr>
              <a:spLocks noChangeShapeType="1"/>
            </p:cNvSpPr>
            <p:nvPr/>
          </p:nvSpPr>
          <p:spPr bwMode="auto">
            <a:xfrm flipV="1">
              <a:off x="2140" y="2779"/>
              <a:ext cx="499" cy="6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44392" name="Line 9"/>
            <p:cNvSpPr>
              <a:spLocks noChangeShapeType="1"/>
            </p:cNvSpPr>
            <p:nvPr/>
          </p:nvSpPr>
          <p:spPr bwMode="auto">
            <a:xfrm flipV="1">
              <a:off x="2639" y="1797"/>
              <a:ext cx="725" cy="9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stealth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44393" name="Freeform 10"/>
            <p:cNvSpPr>
              <a:spLocks/>
            </p:cNvSpPr>
            <p:nvPr/>
          </p:nvSpPr>
          <p:spPr bwMode="auto">
            <a:xfrm>
              <a:off x="2639" y="2371"/>
              <a:ext cx="952" cy="408"/>
            </a:xfrm>
            <a:custGeom>
              <a:avLst/>
              <a:gdLst>
                <a:gd name="T0" fmla="*/ 0 w 952"/>
                <a:gd name="T1" fmla="*/ 1028223839 h 408"/>
                <a:gd name="T2" fmla="*/ 1141631679 w 952"/>
                <a:gd name="T3" fmla="*/ 0 h 408"/>
                <a:gd name="T4" fmla="*/ 2147483647 w 952"/>
                <a:gd name="T5" fmla="*/ 1028223839 h 408"/>
                <a:gd name="T6" fmla="*/ 0 60000 65536"/>
                <a:gd name="T7" fmla="*/ 0 60000 65536"/>
                <a:gd name="T8" fmla="*/ 0 60000 65536"/>
                <a:gd name="T9" fmla="*/ 0 w 952"/>
                <a:gd name="T10" fmla="*/ 0 h 408"/>
                <a:gd name="T11" fmla="*/ 952 w 952"/>
                <a:gd name="T12" fmla="*/ 408 h 4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52" h="408">
                  <a:moveTo>
                    <a:pt x="0" y="408"/>
                  </a:moveTo>
                  <a:cubicBezTo>
                    <a:pt x="147" y="204"/>
                    <a:pt x="294" y="0"/>
                    <a:pt x="453" y="0"/>
                  </a:cubicBezTo>
                  <a:cubicBezTo>
                    <a:pt x="612" y="0"/>
                    <a:pt x="782" y="204"/>
                    <a:pt x="952" y="40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stealth" w="med" len="med"/>
            </a:ln>
          </p:spPr>
          <p:txBody>
            <a:bodyPr wrap="none" lIns="90000" tIns="46800" rIns="90000" bIns="46800" anchor="ctr"/>
            <a:lstStyle/>
            <a:p>
              <a:endParaRPr lang="de-DE" sz="1800"/>
            </a:p>
          </p:txBody>
        </p:sp>
        <p:sp>
          <p:nvSpPr>
            <p:cNvPr id="144394" name="Line 11"/>
            <p:cNvSpPr>
              <a:spLocks noChangeShapeType="1"/>
            </p:cNvSpPr>
            <p:nvPr/>
          </p:nvSpPr>
          <p:spPr bwMode="auto">
            <a:xfrm flipV="1">
              <a:off x="2616" y="1736"/>
              <a:ext cx="0" cy="17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44395" name="Text Box 12"/>
            <p:cNvSpPr txBox="1">
              <a:spLocks noChangeArrowheads="1"/>
            </p:cNvSpPr>
            <p:nvPr/>
          </p:nvSpPr>
          <p:spPr bwMode="auto">
            <a:xfrm>
              <a:off x="2304" y="3442"/>
              <a:ext cx="63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heute</a:t>
              </a:r>
            </a:p>
          </p:txBody>
        </p:sp>
        <p:sp>
          <p:nvSpPr>
            <p:cNvPr id="144396" name="Text Box 13"/>
            <p:cNvSpPr txBox="1">
              <a:spLocks noChangeArrowheads="1"/>
            </p:cNvSpPr>
            <p:nvPr/>
          </p:nvSpPr>
          <p:spPr bwMode="auto">
            <a:xfrm>
              <a:off x="3229" y="3459"/>
              <a:ext cx="174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Grad der Automatisierung / Komplexität</a:t>
              </a:r>
            </a:p>
          </p:txBody>
        </p:sp>
        <p:sp>
          <p:nvSpPr>
            <p:cNvPr id="144397" name="Text Box 14"/>
            <p:cNvSpPr txBox="1">
              <a:spLocks noChangeArrowheads="1"/>
            </p:cNvSpPr>
            <p:nvPr/>
          </p:nvSpPr>
          <p:spPr bwMode="auto">
            <a:xfrm>
              <a:off x="3637" y="2779"/>
              <a:ext cx="104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konventionelle Automatisierung</a:t>
              </a:r>
            </a:p>
          </p:txBody>
        </p:sp>
        <p:sp>
          <p:nvSpPr>
            <p:cNvPr id="144398" name="Text Box 15"/>
            <p:cNvSpPr txBox="1">
              <a:spLocks noChangeArrowheads="1"/>
            </p:cNvSpPr>
            <p:nvPr/>
          </p:nvSpPr>
          <p:spPr bwMode="auto">
            <a:xfrm>
              <a:off x="3364" y="1796"/>
              <a:ext cx="145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kognitive Automatisierung</a:t>
              </a:r>
            </a:p>
          </p:txBody>
        </p:sp>
      </p:grpSp>
      <p:sp>
        <p:nvSpPr>
          <p:cNvPr id="144399" name="Text Box 16"/>
          <p:cNvSpPr txBox="1">
            <a:spLocks noChangeArrowheads="1"/>
          </p:cNvSpPr>
          <p:nvPr/>
        </p:nvSpPr>
        <p:spPr bwMode="auto">
          <a:xfrm>
            <a:off x="6300788" y="6180138"/>
            <a:ext cx="2447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de-DE" sz="1200" i="1"/>
              <a:t>Quelle</a:t>
            </a:r>
            <a:r>
              <a:rPr lang="de-DE" sz="1200"/>
              <a:t>: PUTZER &amp; ONKEN 2003</a:t>
            </a:r>
          </a:p>
        </p:txBody>
      </p:sp>
      <p:sp>
        <p:nvSpPr>
          <p:cNvPr id="144400" name="Rectangle 34"/>
          <p:cNvSpPr>
            <a:spLocks noChangeArrowheads="1"/>
          </p:cNvSpPr>
          <p:nvPr/>
        </p:nvSpPr>
        <p:spPr bwMode="auto">
          <a:xfrm>
            <a:off x="323850" y="1557338"/>
            <a:ext cx="85328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de-DE" sz="2400" b="1">
                <a:solidFill>
                  <a:srgbClr val="001A4A"/>
                </a:solidFill>
              </a:rPr>
              <a:t>Konventionelle Automatisierung ist nicht in der Lage, die steigende Komplexität zu beherrschen.</a:t>
            </a:r>
            <a:endParaRPr lang="en-US" sz="2400" b="1">
              <a:solidFill>
                <a:srgbClr val="001A4A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/>
          <a:p>
            <a:fld id="{1A0C6F35-B659-4C68-B38C-B0D4F5E76F11}" type="datetime1">
              <a:rPr lang="de-DE"/>
              <a:pPr/>
              <a:t>12.11.2010</a:t>
            </a:fld>
            <a:endParaRPr lang="de-DE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7175" y="2233613"/>
            <a:ext cx="5105400" cy="4305300"/>
          </a:xfrm>
          <a:solidFill>
            <a:schemeClr val="bg2"/>
          </a:solidFill>
        </p:spPr>
        <p:txBody>
          <a:bodyPr anchor="ctr"/>
          <a:lstStyle/>
          <a:p>
            <a:pPr marL="266700">
              <a:spcBef>
                <a:spcPct val="50000"/>
              </a:spcBef>
            </a:pPr>
            <a:r>
              <a:rPr lang="de-DE" sz="1400" b="1" smtClean="0"/>
              <a:t>Wahrnehmung</a:t>
            </a:r>
            <a:br>
              <a:rPr lang="de-DE" sz="1400" b="1" smtClean="0"/>
            </a:br>
            <a:r>
              <a:rPr lang="de-DE" sz="1400" smtClean="0"/>
              <a:t>Verteilte und drahtlose Sensoren, 3D-Sensorik, Interpretation von Sensorsignalen</a:t>
            </a:r>
          </a:p>
          <a:p>
            <a:pPr marL="266700">
              <a:spcBef>
                <a:spcPct val="50000"/>
              </a:spcBef>
            </a:pPr>
            <a:r>
              <a:rPr lang="de-DE" sz="1400" b="1" smtClean="0"/>
              <a:t>Situations-Bewusstsein und Diagnose</a:t>
            </a:r>
            <a:r>
              <a:rPr lang="de-DE" sz="1400" smtClean="0"/>
              <a:t/>
            </a:r>
            <a:br>
              <a:rPr lang="de-DE" sz="1400" smtClean="0"/>
            </a:br>
            <a:r>
              <a:rPr lang="de-DE" sz="1400" smtClean="0"/>
              <a:t>Beurteilung von Maschinenkonfigurationen und </a:t>
            </a:r>
            <a:br>
              <a:rPr lang="de-DE" sz="1400" smtClean="0"/>
            </a:br>
            <a:r>
              <a:rPr lang="de-DE" sz="1400" smtClean="0"/>
              <a:t>-zuständen, Ermittlung von Störungen und deren Ursachen</a:t>
            </a:r>
          </a:p>
          <a:p>
            <a:pPr marL="266700">
              <a:spcBef>
                <a:spcPct val="50000"/>
              </a:spcBef>
            </a:pPr>
            <a:r>
              <a:rPr lang="de-DE" sz="1400" b="1" smtClean="0"/>
              <a:t>Wissen und Lernen</a:t>
            </a:r>
            <a:r>
              <a:rPr lang="de-DE" sz="1400" smtClean="0"/>
              <a:t/>
            </a:r>
            <a:br>
              <a:rPr lang="de-DE" sz="1400" smtClean="0"/>
            </a:br>
            <a:r>
              <a:rPr lang="de-DE" sz="1400" smtClean="0"/>
              <a:t>Auswertung von laufenden Prozessen und Produktions-abläufen, Bildung von Prozessmodellen und -parametern, kontinuierliche Optimierung</a:t>
            </a:r>
          </a:p>
          <a:p>
            <a:pPr marL="266700">
              <a:spcBef>
                <a:spcPct val="50000"/>
              </a:spcBef>
            </a:pPr>
            <a:r>
              <a:rPr lang="de-DE" sz="1400" b="1" smtClean="0"/>
              <a:t>Aktionsplanung</a:t>
            </a:r>
            <a:br>
              <a:rPr lang="de-DE" sz="1400" b="1" smtClean="0"/>
            </a:br>
            <a:r>
              <a:rPr lang="de-DE" sz="1400" smtClean="0"/>
              <a:t>Erstellung von stabilen und adaptiven Prozessplänen, Koordination von Tätigkeiten, Bearbeitung von unvorhergesehenen Ereignissen</a:t>
            </a:r>
          </a:p>
          <a:p>
            <a:pPr marL="266700">
              <a:spcBef>
                <a:spcPct val="50000"/>
              </a:spcBef>
            </a:pPr>
            <a:r>
              <a:rPr lang="de-DE" sz="1400" b="1" smtClean="0"/>
              <a:t>Interaktion</a:t>
            </a:r>
            <a:br>
              <a:rPr lang="de-DE" sz="1400" b="1" smtClean="0"/>
            </a:br>
            <a:r>
              <a:rPr lang="de-DE" sz="1400" smtClean="0"/>
              <a:t>Sich wechselseitig beeinflussende Assistenzsysteme, Mensch-Maschine-Kooperation</a:t>
            </a:r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5726113" y="1557338"/>
            <a:ext cx="3309937" cy="1155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36000" tIns="46800" rIns="36000" bIns="46800">
            <a:spAutoFit/>
          </a:bodyPr>
          <a:lstStyle/>
          <a:p>
            <a:pPr marL="182563" indent="-182563">
              <a:buFontTx/>
              <a:buChar char="•"/>
            </a:pPr>
            <a:r>
              <a:rPr lang="de-DE" sz="1400">
                <a:solidFill>
                  <a:schemeClr val="bg1"/>
                </a:solidFill>
              </a:rPr>
              <a:t>Flexible Materialhandhabung</a:t>
            </a:r>
          </a:p>
          <a:p>
            <a:pPr marL="182563" indent="-182563">
              <a:buFontTx/>
              <a:buChar char="•"/>
            </a:pPr>
            <a:r>
              <a:rPr lang="de-DE" sz="1400">
                <a:solidFill>
                  <a:schemeClr val="bg1"/>
                </a:solidFill>
              </a:rPr>
              <a:t>Dynamische Produktionssteuerung und -überwachung</a:t>
            </a:r>
          </a:p>
          <a:p>
            <a:pPr marL="182563" indent="-182563">
              <a:buFontTx/>
              <a:buChar char="•"/>
            </a:pPr>
            <a:r>
              <a:rPr lang="de-DE" sz="1400">
                <a:solidFill>
                  <a:schemeClr val="bg1"/>
                </a:solidFill>
              </a:rPr>
              <a:t>Automatisierte Qualitätsprüfung</a:t>
            </a:r>
          </a:p>
          <a:p>
            <a:pPr marL="182563" indent="-182563">
              <a:buFontTx/>
              <a:buChar char="•"/>
            </a:pPr>
            <a:r>
              <a:rPr lang="de-DE" sz="1400">
                <a:solidFill>
                  <a:schemeClr val="bg1"/>
                </a:solidFill>
              </a:rPr>
              <a:t>Automatisiertes Update von Modellen</a:t>
            </a: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5726113" y="2832100"/>
            <a:ext cx="3309937" cy="7302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36000" tIns="46800" rIns="36000" bIns="46800">
            <a:spAutoFit/>
          </a:bodyPr>
          <a:lstStyle/>
          <a:p>
            <a:pPr marL="182563" indent="-182563">
              <a:buFontTx/>
              <a:buChar char="•"/>
            </a:pPr>
            <a:r>
              <a:rPr lang="de-DE" sz="1400">
                <a:solidFill>
                  <a:schemeClr val="bg1"/>
                </a:solidFill>
              </a:rPr>
              <a:t>Online-Zustandsüberwachung</a:t>
            </a:r>
          </a:p>
          <a:p>
            <a:pPr marL="182563" indent="-182563">
              <a:buFontTx/>
              <a:buChar char="•"/>
            </a:pPr>
            <a:r>
              <a:rPr lang="de-DE" sz="1400">
                <a:solidFill>
                  <a:schemeClr val="bg1"/>
                </a:solidFill>
              </a:rPr>
              <a:t>Zustandsgeregelte Instandhaltung</a:t>
            </a:r>
          </a:p>
          <a:p>
            <a:pPr marL="182563" indent="-182563">
              <a:buFontTx/>
              <a:buChar char="•"/>
            </a:pPr>
            <a:r>
              <a:rPr lang="de-DE" sz="1400">
                <a:solidFill>
                  <a:schemeClr val="bg1"/>
                </a:solidFill>
              </a:rPr>
              <a:t>Prozesskontrolle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5726113" y="3683000"/>
            <a:ext cx="3309937" cy="11557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36000" tIns="46800" rIns="36000" bIns="46800">
            <a:spAutoFit/>
          </a:bodyPr>
          <a:lstStyle/>
          <a:p>
            <a:pPr marL="182563" indent="-182563">
              <a:buFontTx/>
              <a:buChar char="•"/>
            </a:pPr>
            <a:r>
              <a:rPr lang="de-DE" sz="1400">
                <a:solidFill>
                  <a:schemeClr val="bg1"/>
                </a:solidFill>
              </a:rPr>
              <a:t>Automatisiertes Hochfahren der Produktion und Einstellung von Prozessparametern</a:t>
            </a:r>
          </a:p>
          <a:p>
            <a:pPr marL="182563" indent="-182563">
              <a:buFontTx/>
              <a:buChar char="•"/>
            </a:pPr>
            <a:r>
              <a:rPr lang="de-DE" sz="1400">
                <a:solidFill>
                  <a:schemeClr val="bg1"/>
                </a:solidFill>
              </a:rPr>
              <a:t>Überführung impliziten Wissens der Meister u. Werker in explizites Wissen</a:t>
            </a: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5726113" y="4957763"/>
            <a:ext cx="3309937" cy="7302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36000" tIns="46800" rIns="36000" bIns="46800">
            <a:spAutoFit/>
          </a:bodyPr>
          <a:lstStyle/>
          <a:p>
            <a:pPr marL="182563" indent="-182563">
              <a:buFontTx/>
              <a:buChar char="•"/>
            </a:pPr>
            <a:r>
              <a:rPr lang="de-DE" sz="1400">
                <a:solidFill>
                  <a:schemeClr val="bg1"/>
                </a:solidFill>
              </a:rPr>
              <a:t>Autonome Montagesysteme: Rekonfiguration, Aufgaben- und Bewegungsplanung</a:t>
            </a:r>
          </a:p>
        </p:txBody>
      </p:sp>
      <p:sp>
        <p:nvSpPr>
          <p:cNvPr id="181255" name="Text Box 7"/>
          <p:cNvSpPr txBox="1">
            <a:spLocks noChangeArrowheads="1"/>
          </p:cNvSpPr>
          <p:nvPr/>
        </p:nvSpPr>
        <p:spPr bwMode="auto">
          <a:xfrm>
            <a:off x="5726113" y="5808663"/>
            <a:ext cx="3309937" cy="7302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36000" tIns="46800" rIns="36000" bIns="46800">
            <a:spAutoFit/>
          </a:bodyPr>
          <a:lstStyle/>
          <a:p>
            <a:pPr marL="182563" indent="-182563">
              <a:buFontTx/>
              <a:buChar char="•"/>
            </a:pPr>
            <a:r>
              <a:rPr lang="de-DE" sz="1400">
                <a:solidFill>
                  <a:schemeClr val="bg1"/>
                </a:solidFill>
              </a:rPr>
              <a:t>Mensch-Roboter-Kooperation</a:t>
            </a:r>
          </a:p>
          <a:p>
            <a:pPr marL="182563" indent="-182563">
              <a:buFontTx/>
              <a:buChar char="•"/>
            </a:pPr>
            <a:r>
              <a:rPr lang="de-DE" sz="1400">
                <a:solidFill>
                  <a:schemeClr val="bg1"/>
                </a:solidFill>
              </a:rPr>
              <a:t>Anleitungs- und Assistenzsysteme</a:t>
            </a:r>
          </a:p>
          <a:p>
            <a:pPr marL="182563" indent="-182563">
              <a:buFontTx/>
              <a:buChar char="•"/>
            </a:pPr>
            <a:r>
              <a:rPr lang="de-DE" sz="1400">
                <a:solidFill>
                  <a:schemeClr val="bg1"/>
                </a:solidFill>
              </a:rPr>
              <a:t>Mentale Modelle der Benutzer</a:t>
            </a:r>
          </a:p>
        </p:txBody>
      </p:sp>
      <p:pic>
        <p:nvPicPr>
          <p:cNvPr id="181256" name="Picture 8" descr="brai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0250" y="2038350"/>
            <a:ext cx="1054100" cy="815975"/>
          </a:xfrm>
          <a:prstGeom prst="rect">
            <a:avLst/>
          </a:prstGeom>
          <a:noFill/>
        </p:spPr>
      </p:pic>
      <p:sp>
        <p:nvSpPr>
          <p:cNvPr id="181258" name="Rectangle 2"/>
          <p:cNvSpPr>
            <a:spLocks noChangeAspect="1" noChangeArrowheads="1"/>
          </p:cNvSpPr>
          <p:nvPr/>
        </p:nvSpPr>
        <p:spPr bwMode="auto">
          <a:xfrm>
            <a:off x="287338" y="300038"/>
            <a:ext cx="51847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de-DE" sz="2100" b="1">
                <a:solidFill>
                  <a:schemeClr val="bg1"/>
                </a:solidFill>
              </a:rPr>
              <a:t>Ziele der Kognitiven Fabrik</a:t>
            </a:r>
          </a:p>
        </p:txBody>
      </p:sp>
      <p:sp>
        <p:nvSpPr>
          <p:cNvPr id="181260" name="Rectangle 34"/>
          <p:cNvSpPr>
            <a:spLocks noChangeArrowheads="1"/>
          </p:cNvSpPr>
          <p:nvPr/>
        </p:nvSpPr>
        <p:spPr bwMode="auto">
          <a:xfrm>
            <a:off x="323850" y="1541463"/>
            <a:ext cx="853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de-DE" sz="2400" b="1"/>
              <a:t>Kognitive Fähigkeiten in der Fabrik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animBg="1"/>
      <p:bldP spid="181252" grpId="0" animBg="1"/>
      <p:bldP spid="181253" grpId="0" animBg="1"/>
      <p:bldP spid="181254" grpId="0" animBg="1"/>
      <p:bldP spid="18125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/>
          <a:p>
            <a:fld id="{79119388-CFA1-4C4C-9929-9BA2673008D4}" type="datetime1">
              <a:rPr lang="de-DE"/>
              <a:pPr/>
              <a:t>12.11.2010</a:t>
            </a:fld>
            <a:endParaRPr lang="de-DE"/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304800" y="1474788"/>
            <a:ext cx="8532813" cy="5040312"/>
          </a:xfrm>
          <a:prstGeom prst="rect">
            <a:avLst/>
          </a:prstGeom>
          <a:solidFill>
            <a:schemeClr val="accent1"/>
          </a:solidFill>
          <a:ln w="28575" algn="ctr">
            <a:noFill/>
            <a:round/>
            <a:headEnd/>
            <a:tailEnd type="stealth" w="med" len="med"/>
          </a:ln>
        </p:spPr>
        <p:txBody>
          <a:bodyPr wrap="none" lIns="90000" tIns="46800" rIns="90000" bIns="46800"/>
          <a:lstStyle/>
          <a:p>
            <a:pPr algn="ctr"/>
            <a:endParaRPr lang="de-DE" b="1"/>
          </a:p>
        </p:txBody>
      </p:sp>
      <p:sp>
        <p:nvSpPr>
          <p:cNvPr id="2052" name="Rectangle 3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Danksagung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68313" y="3833813"/>
            <a:ext cx="7091362" cy="431800"/>
          </a:xfrm>
          <a:prstGeom prst="rect">
            <a:avLst/>
          </a:prstGeom>
          <a:solidFill>
            <a:srgbClr val="001A4A"/>
          </a:solidFill>
          <a:ln w="28575" algn="ctr">
            <a:noFill/>
            <a:round/>
            <a:headEnd/>
            <a:tailEnd type="stealth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spcBef>
                <a:spcPct val="50000"/>
              </a:spcBef>
              <a:tabLst>
                <a:tab pos="196850" algn="l"/>
              </a:tabLst>
            </a:pPr>
            <a:r>
              <a:rPr lang="de-DE" sz="1400">
                <a:solidFill>
                  <a:schemeClr val="bg1"/>
                </a:solidFill>
              </a:rPr>
              <a:t>Informatik IX  - Bildverstehen und wissensbasierte Systeme (Prof. M. Beetz)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66725" y="3333750"/>
            <a:ext cx="7092950" cy="431800"/>
          </a:xfrm>
          <a:prstGeom prst="rect">
            <a:avLst/>
          </a:prstGeom>
          <a:solidFill>
            <a:srgbClr val="001A4A"/>
          </a:solidFill>
          <a:ln w="28575" algn="ctr">
            <a:noFill/>
            <a:round/>
            <a:headEnd/>
            <a:tailEnd type="stealth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spcBef>
                <a:spcPct val="50000"/>
              </a:spcBef>
              <a:tabLst>
                <a:tab pos="196850" algn="l"/>
              </a:tabLst>
            </a:pPr>
            <a:r>
              <a:rPr lang="de-DE" sz="1400">
                <a:solidFill>
                  <a:schemeClr val="bg1"/>
                </a:solidFill>
              </a:rPr>
              <a:t>Informatik VI  - Echtzeitsysteme und Robotik (Prof. A. Knoll)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68313" y="2833688"/>
            <a:ext cx="7091362" cy="431800"/>
          </a:xfrm>
          <a:prstGeom prst="rect">
            <a:avLst/>
          </a:prstGeom>
          <a:solidFill>
            <a:srgbClr val="001A4A"/>
          </a:solidFill>
          <a:ln w="28575" algn="ctr">
            <a:noFill/>
            <a:round/>
            <a:headEnd/>
            <a:tailEnd type="stealth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spcBef>
                <a:spcPct val="50000"/>
              </a:spcBef>
              <a:tabLst>
                <a:tab pos="196850" algn="l"/>
              </a:tabLst>
            </a:pPr>
            <a:r>
              <a:rPr lang="de-DE" sz="1400">
                <a:solidFill>
                  <a:schemeClr val="bg1"/>
                </a:solidFill>
              </a:rPr>
              <a:t>Lehrstuhl für Mensch-Maschine-Kommunikation (Prof. G. Rigoll)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66725" y="1628775"/>
            <a:ext cx="8032750" cy="590550"/>
          </a:xfrm>
          <a:prstGeom prst="rect">
            <a:avLst/>
          </a:prstGeom>
          <a:solidFill>
            <a:srgbClr val="001A4A"/>
          </a:solidFill>
          <a:ln w="28575" algn="ctr">
            <a:noFill/>
            <a:round/>
            <a:headEnd/>
            <a:tailEnd type="stealth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spcBef>
                <a:spcPct val="40000"/>
              </a:spcBef>
              <a:tabLst>
                <a:tab pos="196850" algn="l"/>
              </a:tabLst>
            </a:pPr>
            <a:r>
              <a:rPr lang="de-DE" sz="1800" b="1">
                <a:solidFill>
                  <a:schemeClr val="bg1"/>
                </a:solidFill>
              </a:rPr>
              <a:t>Wir danken unseren Forschungspartnern: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68313" y="4333875"/>
            <a:ext cx="7091362" cy="431800"/>
          </a:xfrm>
          <a:prstGeom prst="rect">
            <a:avLst/>
          </a:prstGeom>
          <a:solidFill>
            <a:srgbClr val="001A4A"/>
          </a:solidFill>
          <a:ln w="28575" algn="ctr">
            <a:noFill/>
            <a:round/>
            <a:headEnd/>
            <a:tailEnd type="stealth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spcBef>
                <a:spcPct val="50000"/>
              </a:spcBef>
              <a:tabLst>
                <a:tab pos="196850" algn="l"/>
              </a:tabLst>
            </a:pPr>
            <a:r>
              <a:rPr lang="de-DE" sz="1400">
                <a:solidFill>
                  <a:schemeClr val="bg1"/>
                </a:solidFill>
              </a:rPr>
              <a:t>Lehrstuhl für Steuerungs- und Regelungstechnik (Prof. O. Stursberg)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66725" y="4833938"/>
            <a:ext cx="7091363" cy="431800"/>
          </a:xfrm>
          <a:prstGeom prst="rect">
            <a:avLst/>
          </a:prstGeom>
          <a:solidFill>
            <a:srgbClr val="001A4A"/>
          </a:solidFill>
          <a:ln w="28575" algn="ctr">
            <a:noFill/>
            <a:round/>
            <a:headEnd/>
            <a:tailEnd type="stealth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spcBef>
                <a:spcPct val="50000"/>
              </a:spcBef>
              <a:tabLst>
                <a:tab pos="196850" algn="l"/>
              </a:tabLst>
            </a:pPr>
            <a:r>
              <a:rPr lang="de-DE" sz="1400">
                <a:solidFill>
                  <a:schemeClr val="bg1"/>
                </a:solidFill>
              </a:rPr>
              <a:t>Lehrstuhl für Ergonomie (Prof. H. Bubb)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8313" y="5334000"/>
            <a:ext cx="7091362" cy="431800"/>
          </a:xfrm>
          <a:prstGeom prst="rect">
            <a:avLst/>
          </a:prstGeom>
          <a:solidFill>
            <a:srgbClr val="001A4A"/>
          </a:solidFill>
          <a:ln w="28575" algn="ctr">
            <a:noFill/>
            <a:round/>
            <a:headEnd/>
            <a:tailEnd type="stealth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spcBef>
                <a:spcPct val="50000"/>
              </a:spcBef>
              <a:tabLst>
                <a:tab pos="196850" algn="l"/>
              </a:tabLst>
            </a:pPr>
            <a:r>
              <a:rPr lang="de-DE" sz="1400">
                <a:solidFill>
                  <a:schemeClr val="bg1"/>
                </a:solidFill>
              </a:rPr>
              <a:t>Lehrstuhl für allgemeine und experimentelle Psychologie (Prof. H. Müller)</a:t>
            </a:r>
          </a:p>
        </p:txBody>
      </p:sp>
      <p:grpSp>
        <p:nvGrpSpPr>
          <p:cNvPr id="2093" name="Group 45"/>
          <p:cNvGrpSpPr>
            <a:grpSpLocks/>
          </p:cNvGrpSpPr>
          <p:nvPr/>
        </p:nvGrpSpPr>
        <p:grpSpPr bwMode="auto">
          <a:xfrm>
            <a:off x="7694613" y="3333750"/>
            <a:ext cx="808037" cy="430213"/>
            <a:chOff x="4847" y="2123"/>
            <a:chExt cx="509" cy="271"/>
          </a:xfrm>
        </p:grpSpPr>
        <p:sp>
          <p:nvSpPr>
            <p:cNvPr id="10" name="Rectangle 7"/>
            <p:cNvSpPr>
              <a:spLocks noChangeAspect="1" noChangeArrowheads="1"/>
            </p:cNvSpPr>
            <p:nvPr/>
          </p:nvSpPr>
          <p:spPr bwMode="auto">
            <a:xfrm>
              <a:off x="4847" y="2123"/>
              <a:ext cx="509" cy="271"/>
            </a:xfrm>
            <a:prstGeom prst="rect">
              <a:avLst/>
            </a:prstGeom>
            <a:solidFill>
              <a:srgbClr val="001A4A"/>
            </a:solidFill>
            <a:ln w="28575" algn="ctr">
              <a:noFill/>
              <a:round/>
              <a:headEnd/>
              <a:tailEnd type="stealth" w="med" len="med"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90000" tIns="46800" rIns="90000" bIns="46800" anchor="ctr"/>
            <a:lstStyle/>
            <a:p>
              <a:pPr>
                <a:tabLst>
                  <a:tab pos="3497263" algn="ctr"/>
                </a:tabLst>
                <a:defRPr/>
              </a:pPr>
              <a:endParaRPr lang="de-DE" sz="1400" b="1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2062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1" y="2135"/>
              <a:ext cx="222" cy="227"/>
            </a:xfrm>
            <a:prstGeom prst="rect">
              <a:avLst/>
            </a:prstGeom>
            <a:noFill/>
          </p:spPr>
        </p:pic>
      </p:grpSp>
      <p:grpSp>
        <p:nvGrpSpPr>
          <p:cNvPr id="2092" name="Group 44"/>
          <p:cNvGrpSpPr>
            <a:grpSpLocks/>
          </p:cNvGrpSpPr>
          <p:nvPr/>
        </p:nvGrpSpPr>
        <p:grpSpPr bwMode="auto">
          <a:xfrm>
            <a:off x="7694613" y="3833813"/>
            <a:ext cx="808037" cy="430212"/>
            <a:chOff x="4847" y="2486"/>
            <a:chExt cx="509" cy="271"/>
          </a:xfrm>
        </p:grpSpPr>
        <p:sp>
          <p:nvSpPr>
            <p:cNvPr id="11" name="Rectangle 7"/>
            <p:cNvSpPr>
              <a:spLocks noChangeAspect="1" noChangeArrowheads="1"/>
            </p:cNvSpPr>
            <p:nvPr/>
          </p:nvSpPr>
          <p:spPr bwMode="auto">
            <a:xfrm>
              <a:off x="4847" y="2486"/>
              <a:ext cx="509" cy="271"/>
            </a:xfrm>
            <a:prstGeom prst="rect">
              <a:avLst/>
            </a:prstGeom>
            <a:solidFill>
              <a:srgbClr val="001A4A"/>
            </a:solidFill>
            <a:ln w="28575" algn="ctr">
              <a:noFill/>
              <a:round/>
              <a:headEnd/>
              <a:tailEnd type="stealth" w="med" len="med"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90000" tIns="46800" rIns="90000" bIns="46800" anchor="ctr"/>
            <a:lstStyle/>
            <a:p>
              <a:pPr>
                <a:tabLst>
                  <a:tab pos="3497263" algn="ctr"/>
                </a:tabLst>
                <a:defRPr/>
              </a:pPr>
              <a:endParaRPr lang="de-DE" sz="1400" b="1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2064" name="Picture 2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91" y="2500"/>
              <a:ext cx="222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90" name="Group 42"/>
          <p:cNvGrpSpPr>
            <a:grpSpLocks/>
          </p:cNvGrpSpPr>
          <p:nvPr/>
        </p:nvGrpSpPr>
        <p:grpSpPr bwMode="auto">
          <a:xfrm>
            <a:off x="7694613" y="4833938"/>
            <a:ext cx="808037" cy="430212"/>
            <a:chOff x="4847" y="3312"/>
            <a:chExt cx="509" cy="271"/>
          </a:xfrm>
        </p:grpSpPr>
        <p:sp>
          <p:nvSpPr>
            <p:cNvPr id="13" name="Rectangle 7"/>
            <p:cNvSpPr>
              <a:spLocks noChangeAspect="1" noChangeArrowheads="1"/>
            </p:cNvSpPr>
            <p:nvPr/>
          </p:nvSpPr>
          <p:spPr bwMode="auto">
            <a:xfrm>
              <a:off x="4847" y="3312"/>
              <a:ext cx="509" cy="271"/>
            </a:xfrm>
            <a:prstGeom prst="rect">
              <a:avLst/>
            </a:prstGeom>
            <a:solidFill>
              <a:srgbClr val="001A4A"/>
            </a:solidFill>
            <a:ln w="28575" algn="ctr">
              <a:noFill/>
              <a:round/>
              <a:headEnd/>
              <a:tailEnd type="stealth" w="med" len="med"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90000" tIns="46800" rIns="90000" bIns="46800" anchor="ctr"/>
            <a:lstStyle/>
            <a:p>
              <a:pPr>
                <a:tabLst>
                  <a:tab pos="3497263" algn="ctr"/>
                </a:tabLst>
                <a:defRPr/>
              </a:pPr>
              <a:endParaRPr lang="de-DE" sz="1400" b="1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2068" name="Picture 19" descr="LogoKor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76" y="3327"/>
              <a:ext cx="453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89" name="Group 41"/>
          <p:cNvGrpSpPr>
            <a:grpSpLocks/>
          </p:cNvGrpSpPr>
          <p:nvPr/>
        </p:nvGrpSpPr>
        <p:grpSpPr bwMode="auto">
          <a:xfrm>
            <a:off x="7694613" y="5334000"/>
            <a:ext cx="808037" cy="430213"/>
            <a:chOff x="4847" y="3702"/>
            <a:chExt cx="509" cy="271"/>
          </a:xfrm>
        </p:grpSpPr>
        <p:sp>
          <p:nvSpPr>
            <p:cNvPr id="12" name="Rectangle 7"/>
            <p:cNvSpPr>
              <a:spLocks noChangeAspect="1" noChangeArrowheads="1"/>
            </p:cNvSpPr>
            <p:nvPr/>
          </p:nvSpPr>
          <p:spPr bwMode="auto">
            <a:xfrm>
              <a:off x="4847" y="3702"/>
              <a:ext cx="509" cy="271"/>
            </a:xfrm>
            <a:prstGeom prst="rect">
              <a:avLst/>
            </a:prstGeom>
            <a:solidFill>
              <a:srgbClr val="001A4A"/>
            </a:solidFill>
            <a:ln w="28575" algn="ctr">
              <a:noFill/>
              <a:round/>
              <a:headEnd/>
              <a:tailEnd type="stealth" w="med" len="med"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90000" tIns="46800" rIns="90000" bIns="46800" anchor="ctr"/>
            <a:lstStyle/>
            <a:p>
              <a:pPr>
                <a:tabLst>
                  <a:tab pos="3497263" algn="ctr"/>
                </a:tabLst>
                <a:defRPr/>
              </a:pPr>
              <a:endParaRPr lang="de-DE" sz="1400" b="1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2069" name="Picture 21" descr="Logo All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79" y="3730"/>
              <a:ext cx="227" cy="226"/>
            </a:xfrm>
            <a:prstGeom prst="rect">
              <a:avLst/>
            </a:prstGeom>
            <a:noFill/>
          </p:spPr>
        </p:pic>
      </p:grp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68313" y="2333625"/>
            <a:ext cx="7091362" cy="431800"/>
          </a:xfrm>
          <a:prstGeom prst="rect">
            <a:avLst/>
          </a:prstGeom>
          <a:solidFill>
            <a:srgbClr val="001A4A"/>
          </a:solidFill>
          <a:ln w="28575" algn="ctr">
            <a:noFill/>
            <a:round/>
            <a:headEnd/>
            <a:tailEnd type="stealth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spcBef>
                <a:spcPct val="50000"/>
              </a:spcBef>
              <a:tabLst>
                <a:tab pos="196850" algn="l"/>
              </a:tabLst>
            </a:pPr>
            <a:r>
              <a:rPr lang="de-DE" sz="1400">
                <a:solidFill>
                  <a:schemeClr val="bg1"/>
                </a:solidFill>
              </a:rPr>
              <a:t>Lehrstuhl für Produktentwicklung  (Prof. K. Shea)</a:t>
            </a:r>
          </a:p>
        </p:txBody>
      </p:sp>
      <p:grpSp>
        <p:nvGrpSpPr>
          <p:cNvPr id="2095" name="Group 47"/>
          <p:cNvGrpSpPr>
            <a:grpSpLocks/>
          </p:cNvGrpSpPr>
          <p:nvPr/>
        </p:nvGrpSpPr>
        <p:grpSpPr bwMode="auto">
          <a:xfrm>
            <a:off x="7694613" y="2333625"/>
            <a:ext cx="808037" cy="430213"/>
            <a:chOff x="4847" y="1470"/>
            <a:chExt cx="509" cy="271"/>
          </a:xfrm>
        </p:grpSpPr>
        <p:sp>
          <p:nvSpPr>
            <p:cNvPr id="16" name="Rectangle 7"/>
            <p:cNvSpPr>
              <a:spLocks noChangeAspect="1" noChangeArrowheads="1"/>
            </p:cNvSpPr>
            <p:nvPr/>
          </p:nvSpPr>
          <p:spPr bwMode="auto">
            <a:xfrm>
              <a:off x="4847" y="1470"/>
              <a:ext cx="509" cy="271"/>
            </a:xfrm>
            <a:prstGeom prst="rect">
              <a:avLst/>
            </a:prstGeom>
            <a:solidFill>
              <a:srgbClr val="001A4A"/>
            </a:solidFill>
            <a:ln w="28575" algn="ctr">
              <a:noFill/>
              <a:round/>
              <a:headEnd/>
              <a:tailEnd type="stealth" w="med" len="med"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90000" tIns="46800" rIns="90000" bIns="46800" anchor="ctr"/>
            <a:lstStyle/>
            <a:p>
              <a:pPr>
                <a:tabLst>
                  <a:tab pos="3497263" algn="ctr"/>
                </a:tabLst>
                <a:defRPr/>
              </a:pPr>
              <a:endParaRPr lang="de-DE" sz="1400" b="1">
                <a:solidFill>
                  <a:schemeClr val="bg1"/>
                </a:solidFill>
                <a:latin typeface="Arial" charset="0"/>
              </a:endParaRPr>
            </a:p>
          </p:txBody>
        </p:sp>
        <p:graphicFrame>
          <p:nvGraphicFramePr>
            <p:cNvPr id="2084" name="Object 8"/>
            <p:cNvGraphicFramePr>
              <a:graphicFrameLocks noChangeAspect="1"/>
            </p:cNvGraphicFramePr>
            <p:nvPr/>
          </p:nvGraphicFramePr>
          <p:xfrm>
            <a:off x="4971" y="1486"/>
            <a:ext cx="262" cy="227"/>
          </p:xfrm>
          <a:graphic>
            <a:graphicData uri="http://schemas.openxmlformats.org/presentationml/2006/ole">
              <p:oleObj spid="_x0000_s2084" name="Bitmap" r:id="rId7" imgW="27561905" imgH="1467055" progId="PBrush">
                <p:embed/>
              </p:oleObj>
            </a:graphicData>
          </a:graphic>
        </p:graphicFrame>
      </p:grp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68313" y="5834063"/>
            <a:ext cx="7091362" cy="431800"/>
          </a:xfrm>
          <a:prstGeom prst="rect">
            <a:avLst/>
          </a:prstGeom>
          <a:solidFill>
            <a:srgbClr val="001A4A"/>
          </a:solidFill>
          <a:ln w="28575" algn="ctr">
            <a:noFill/>
            <a:round/>
            <a:headEnd/>
            <a:tailEnd type="stealth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spcBef>
                <a:spcPct val="50000"/>
              </a:spcBef>
              <a:tabLst>
                <a:tab pos="196850" algn="l"/>
              </a:tabLst>
            </a:pPr>
            <a:r>
              <a:rPr lang="de-DE" sz="1400">
                <a:solidFill>
                  <a:schemeClr val="bg1"/>
                </a:solidFill>
              </a:rPr>
              <a:t>Cluster Koordinator: Prof. M. Buss</a:t>
            </a:r>
          </a:p>
        </p:txBody>
      </p:sp>
      <p:grpSp>
        <p:nvGrpSpPr>
          <p:cNvPr id="2108" name="Group 60"/>
          <p:cNvGrpSpPr>
            <a:grpSpLocks/>
          </p:cNvGrpSpPr>
          <p:nvPr/>
        </p:nvGrpSpPr>
        <p:grpSpPr bwMode="auto">
          <a:xfrm>
            <a:off x="7694613" y="5835650"/>
            <a:ext cx="808037" cy="430213"/>
            <a:chOff x="4847" y="3675"/>
            <a:chExt cx="509" cy="271"/>
          </a:xfrm>
        </p:grpSpPr>
        <p:sp>
          <p:nvSpPr>
            <p:cNvPr id="18" name="Rectangle 7"/>
            <p:cNvSpPr>
              <a:spLocks noChangeAspect="1" noChangeArrowheads="1"/>
            </p:cNvSpPr>
            <p:nvPr/>
          </p:nvSpPr>
          <p:spPr bwMode="auto">
            <a:xfrm>
              <a:off x="4847" y="3675"/>
              <a:ext cx="509" cy="271"/>
            </a:xfrm>
            <a:prstGeom prst="rect">
              <a:avLst/>
            </a:prstGeom>
            <a:solidFill>
              <a:srgbClr val="001A4A"/>
            </a:solidFill>
            <a:ln w="28575" algn="ctr">
              <a:noFill/>
              <a:round/>
              <a:headEnd/>
              <a:tailEnd type="stealth" w="med" len="med"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90000" tIns="46800" rIns="90000" bIns="46800" anchor="ctr"/>
            <a:lstStyle/>
            <a:p>
              <a:pPr>
                <a:tabLst>
                  <a:tab pos="3497263" algn="ctr"/>
                </a:tabLst>
                <a:defRPr/>
              </a:pPr>
              <a:endParaRPr lang="de-DE" sz="1400" b="1">
                <a:solidFill>
                  <a:schemeClr val="bg1"/>
                </a:solidFill>
                <a:latin typeface="Arial" charset="0"/>
              </a:endParaRPr>
            </a:p>
          </p:txBody>
        </p:sp>
        <p:grpSp>
          <p:nvGrpSpPr>
            <p:cNvPr id="2107" name="Group 59"/>
            <p:cNvGrpSpPr>
              <a:grpSpLocks noChangeAspect="1"/>
            </p:cNvGrpSpPr>
            <p:nvPr/>
          </p:nvGrpSpPr>
          <p:grpSpPr bwMode="auto">
            <a:xfrm>
              <a:off x="5006" y="3697"/>
              <a:ext cx="191" cy="227"/>
              <a:chOff x="-1842" y="767"/>
              <a:chExt cx="1842" cy="2187"/>
            </a:xfrm>
          </p:grpSpPr>
          <p:sp>
            <p:nvSpPr>
              <p:cNvPr id="2103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-1842" y="767"/>
                <a:ext cx="1842" cy="21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pic>
            <p:nvPicPr>
              <p:cNvPr id="2102" name="Picture 54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-1842" y="767"/>
                <a:ext cx="1842" cy="2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2110" name="Group 62"/>
          <p:cNvGrpSpPr>
            <a:grpSpLocks/>
          </p:cNvGrpSpPr>
          <p:nvPr/>
        </p:nvGrpSpPr>
        <p:grpSpPr bwMode="auto">
          <a:xfrm>
            <a:off x="7694613" y="2833688"/>
            <a:ext cx="808037" cy="430212"/>
            <a:chOff x="4847" y="1785"/>
            <a:chExt cx="509" cy="271"/>
          </a:xfrm>
        </p:grpSpPr>
        <p:sp>
          <p:nvSpPr>
            <p:cNvPr id="4" name="Rectangle 7"/>
            <p:cNvSpPr>
              <a:spLocks noChangeAspect="1" noChangeArrowheads="1"/>
            </p:cNvSpPr>
            <p:nvPr/>
          </p:nvSpPr>
          <p:spPr bwMode="auto">
            <a:xfrm>
              <a:off x="4847" y="1785"/>
              <a:ext cx="509" cy="271"/>
            </a:xfrm>
            <a:prstGeom prst="rect">
              <a:avLst/>
            </a:prstGeom>
            <a:solidFill>
              <a:srgbClr val="001A4A"/>
            </a:solidFill>
            <a:ln w="28575" algn="ctr">
              <a:noFill/>
              <a:round/>
              <a:headEnd/>
              <a:tailEnd type="stealth" w="med" len="med"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90000" tIns="46800" rIns="90000" bIns="46800" anchor="ctr"/>
            <a:lstStyle/>
            <a:p>
              <a:pPr>
                <a:tabLst>
                  <a:tab pos="3497263" algn="ctr"/>
                </a:tabLst>
                <a:defRPr/>
              </a:pPr>
              <a:endParaRPr lang="de-DE" sz="14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086" name="Rectangle 38"/>
            <p:cNvSpPr>
              <a:spLocks noChangeArrowheads="1"/>
            </p:cNvSpPr>
            <p:nvPr/>
          </p:nvSpPr>
          <p:spPr bwMode="auto">
            <a:xfrm>
              <a:off x="4880" y="1839"/>
              <a:ext cx="433" cy="1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pic>
          <p:nvPicPr>
            <p:cNvPr id="2109" name="Picture 61" descr="mmk-logo_schwarz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03" y="1879"/>
              <a:ext cx="398" cy="97"/>
            </a:xfrm>
            <a:prstGeom prst="rect">
              <a:avLst/>
            </a:prstGeom>
            <a:noFill/>
          </p:spPr>
        </p:pic>
      </p:grpSp>
      <p:grpSp>
        <p:nvGrpSpPr>
          <p:cNvPr id="2111" name="Group 63"/>
          <p:cNvGrpSpPr>
            <a:grpSpLocks/>
          </p:cNvGrpSpPr>
          <p:nvPr/>
        </p:nvGrpSpPr>
        <p:grpSpPr bwMode="auto">
          <a:xfrm>
            <a:off x="7688263" y="4330700"/>
            <a:ext cx="808037" cy="430213"/>
            <a:chOff x="4847" y="3675"/>
            <a:chExt cx="509" cy="271"/>
          </a:xfrm>
        </p:grpSpPr>
        <p:sp>
          <p:nvSpPr>
            <p:cNvPr id="14" name="Rectangle 7"/>
            <p:cNvSpPr>
              <a:spLocks noChangeAspect="1" noChangeArrowheads="1"/>
            </p:cNvSpPr>
            <p:nvPr/>
          </p:nvSpPr>
          <p:spPr bwMode="auto">
            <a:xfrm>
              <a:off x="4847" y="3675"/>
              <a:ext cx="509" cy="271"/>
            </a:xfrm>
            <a:prstGeom prst="rect">
              <a:avLst/>
            </a:prstGeom>
            <a:solidFill>
              <a:srgbClr val="001A4A"/>
            </a:solidFill>
            <a:ln w="28575" algn="ctr">
              <a:noFill/>
              <a:round/>
              <a:headEnd/>
              <a:tailEnd type="stealth" w="med" len="med"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90000" tIns="46800" rIns="90000" bIns="46800" anchor="ctr"/>
            <a:lstStyle/>
            <a:p>
              <a:pPr>
                <a:tabLst>
                  <a:tab pos="3497263" algn="ctr"/>
                </a:tabLst>
                <a:defRPr/>
              </a:pPr>
              <a:endParaRPr lang="de-DE" sz="1400" b="1">
                <a:solidFill>
                  <a:schemeClr val="bg1"/>
                </a:solidFill>
                <a:latin typeface="Arial" charset="0"/>
              </a:endParaRPr>
            </a:p>
          </p:txBody>
        </p:sp>
        <p:grpSp>
          <p:nvGrpSpPr>
            <p:cNvPr id="2113" name="Group 65"/>
            <p:cNvGrpSpPr>
              <a:grpSpLocks noChangeAspect="1"/>
            </p:cNvGrpSpPr>
            <p:nvPr/>
          </p:nvGrpSpPr>
          <p:grpSpPr bwMode="auto">
            <a:xfrm>
              <a:off x="5006" y="3697"/>
              <a:ext cx="191" cy="227"/>
              <a:chOff x="-1842" y="767"/>
              <a:chExt cx="1842" cy="2187"/>
            </a:xfrm>
          </p:grpSpPr>
          <p:sp>
            <p:nvSpPr>
              <p:cNvPr id="2114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-1842" y="767"/>
                <a:ext cx="1842" cy="21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pic>
            <p:nvPicPr>
              <p:cNvPr id="2115" name="Picture 67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-1842" y="767"/>
                <a:ext cx="1842" cy="2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/>
          <a:p>
            <a:fld id="{780BA8AF-6CD7-4A64-AF1D-D8CCF24E160F}" type="datetime1">
              <a:rPr lang="de-DE"/>
              <a:pPr/>
              <a:t>12.11.2010</a:t>
            </a:fld>
            <a:endParaRPr lang="de-DE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7338" y="1989138"/>
            <a:ext cx="8532812" cy="2209800"/>
          </a:xfrm>
          <a:noFill/>
          <a:ln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de-DE" b="1" smtClean="0">
                <a:solidFill>
                  <a:srgbClr val="001A4A"/>
                </a:solidFill>
              </a:rPr>
              <a:t>Ausgangssituation</a:t>
            </a:r>
          </a:p>
          <a:p>
            <a:pPr marL="457200" indent="-457200">
              <a:buFontTx/>
              <a:buAutoNum type="arabicPeriod"/>
            </a:pPr>
            <a:r>
              <a:rPr lang="de-DE" smtClean="0">
                <a:solidFill>
                  <a:schemeClr val="bg2"/>
                </a:solidFill>
              </a:rPr>
              <a:t>Kognitive Technische Systeme (KTS)</a:t>
            </a:r>
          </a:p>
          <a:p>
            <a:pPr marL="457200" indent="-457200">
              <a:buFontTx/>
              <a:buAutoNum type="arabicPeriod"/>
            </a:pPr>
            <a:r>
              <a:rPr lang="de-DE" smtClean="0">
                <a:solidFill>
                  <a:schemeClr val="bg2"/>
                </a:solidFill>
              </a:rPr>
              <a:t>Ziele der Kognitiven Fabrik</a:t>
            </a:r>
          </a:p>
          <a:p>
            <a:pPr marL="457200" indent="-457200">
              <a:buFontTx/>
              <a:buAutoNum type="arabicPeriod"/>
            </a:pPr>
            <a:r>
              <a:rPr lang="de-DE" smtClean="0">
                <a:solidFill>
                  <a:schemeClr val="bg2"/>
                </a:solidFill>
              </a:rPr>
              <a:t>Beispielanwendungen</a:t>
            </a:r>
          </a:p>
          <a:p>
            <a:pPr marL="457200" indent="-457200">
              <a:buFontTx/>
              <a:buAutoNum type="arabicPeriod"/>
            </a:pPr>
            <a:r>
              <a:rPr lang="de-DE" smtClean="0">
                <a:solidFill>
                  <a:schemeClr val="bg2"/>
                </a:solidFill>
              </a:rPr>
              <a:t>Zusammenfassung</a:t>
            </a: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4535488" y="1700213"/>
            <a:ext cx="4284662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endParaRPr lang="de-DE" sz="2400"/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287338" y="1520825"/>
            <a:ext cx="853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8288" indent="-268288">
              <a:spcBef>
                <a:spcPct val="20000"/>
              </a:spcBef>
            </a:pPr>
            <a:r>
              <a:rPr lang="de-DE" sz="2400" b="1">
                <a:solidFill>
                  <a:srgbClr val="001A4A"/>
                </a:solidFill>
              </a:rPr>
              <a:t>Gliederung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/>
          <a:p>
            <a:fld id="{3D416F28-1793-4260-B903-DC810D62FB49}" type="datetime1">
              <a:rPr lang="de-DE"/>
              <a:pPr/>
              <a:t>12.11.2010</a:t>
            </a:fld>
            <a:endParaRPr lang="de-DE"/>
          </a:p>
        </p:txBody>
      </p:sp>
      <p:sp>
        <p:nvSpPr>
          <p:cNvPr id="160778" name="Text Box 16"/>
          <p:cNvSpPr txBox="1">
            <a:spLocks noChangeArrowheads="1"/>
          </p:cNvSpPr>
          <p:nvPr/>
        </p:nvSpPr>
        <p:spPr bwMode="auto">
          <a:xfrm>
            <a:off x="468313" y="5146675"/>
            <a:ext cx="3959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6800" rIns="0" bIns="46800">
            <a:spAutoFit/>
          </a:bodyPr>
          <a:lstStyle/>
          <a:p>
            <a:r>
              <a:rPr lang="de-DE" sz="1400"/>
              <a:t>Hoch automatisiertes Produktionssystem als Vision der 90er Jahre</a:t>
            </a:r>
            <a:endParaRPr lang="en-US" sz="1400"/>
          </a:p>
        </p:txBody>
      </p:sp>
      <p:sp>
        <p:nvSpPr>
          <p:cNvPr id="160770" name="Rectangle 28"/>
          <p:cNvSpPr>
            <a:spLocks noChangeArrowheads="1"/>
          </p:cNvSpPr>
          <p:nvPr/>
        </p:nvSpPr>
        <p:spPr bwMode="auto">
          <a:xfrm>
            <a:off x="2843213" y="274638"/>
            <a:ext cx="577215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sz="2100" b="1">
              <a:solidFill>
                <a:schemeClr val="bg1"/>
              </a:solidFill>
            </a:endParaRPr>
          </a:p>
        </p:txBody>
      </p:sp>
      <p:pic>
        <p:nvPicPr>
          <p:cNvPr id="160771" name="Picture 193"/>
          <p:cNvPicPr preferRelativeResize="0"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1176" t="2174" r="34369" b="3024"/>
          <a:stretch>
            <a:fillRect/>
          </a:stretch>
        </p:blipFill>
        <p:spPr>
          <a:xfrm>
            <a:off x="468313" y="2205038"/>
            <a:ext cx="4067175" cy="2898775"/>
          </a:xfrm>
          <a:solidFill>
            <a:schemeClr val="accent1"/>
          </a:solidFill>
          <a:ln w="28575" cap="flat" algn="ctr">
            <a:solidFill>
              <a:schemeClr val="tx1"/>
            </a:solidFill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60772" name="Rectangle 5"/>
          <p:cNvSpPr>
            <a:spLocks noChangeAspect="1" noChangeArrowheads="1"/>
          </p:cNvSpPr>
          <p:nvPr/>
        </p:nvSpPr>
        <p:spPr bwMode="auto">
          <a:xfrm>
            <a:off x="287338" y="300038"/>
            <a:ext cx="51847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de-DE" sz="2100" b="1">
                <a:solidFill>
                  <a:schemeClr val="bg1"/>
                </a:solidFill>
              </a:rPr>
              <a:t>Ausgangssituation</a:t>
            </a:r>
          </a:p>
        </p:txBody>
      </p:sp>
      <p:sp>
        <p:nvSpPr>
          <p:cNvPr id="160773" name="Rectangle 34"/>
          <p:cNvSpPr>
            <a:spLocks noChangeArrowheads="1"/>
          </p:cNvSpPr>
          <p:nvPr/>
        </p:nvSpPr>
        <p:spPr bwMode="auto">
          <a:xfrm>
            <a:off x="287338" y="1311275"/>
            <a:ext cx="85328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de-DE" sz="2400" b="1">
                <a:solidFill>
                  <a:srgbClr val="001A4A"/>
                </a:solidFill>
              </a:rPr>
              <a:t>Menschliches Kognition als treibende Kraft für autonome Systeme</a:t>
            </a:r>
            <a:endParaRPr lang="en-US" sz="2400" b="1">
              <a:solidFill>
                <a:srgbClr val="001A4A"/>
              </a:solidFill>
            </a:endParaRPr>
          </a:p>
        </p:txBody>
      </p:sp>
      <p:sp>
        <p:nvSpPr>
          <p:cNvPr id="160774" name="Text Box 16"/>
          <p:cNvSpPr txBox="1">
            <a:spLocks noChangeArrowheads="1"/>
          </p:cNvSpPr>
          <p:nvPr/>
        </p:nvSpPr>
        <p:spPr bwMode="auto">
          <a:xfrm>
            <a:off x="2667000" y="5389563"/>
            <a:ext cx="17605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6800" rIns="0" bIns="46800">
            <a:spAutoFit/>
          </a:bodyPr>
          <a:lstStyle/>
          <a:p>
            <a:r>
              <a:rPr lang="en-US" sz="1200" i="1"/>
              <a:t>Quelle</a:t>
            </a:r>
            <a:r>
              <a:rPr lang="en-US" sz="1200"/>
              <a:t>: LORENZEN 1993</a:t>
            </a:r>
          </a:p>
        </p:txBody>
      </p:sp>
      <p:sp>
        <p:nvSpPr>
          <p:cNvPr id="160775" name="Rectangle 12"/>
          <p:cNvSpPr>
            <a:spLocks noChangeArrowheads="1"/>
          </p:cNvSpPr>
          <p:nvPr/>
        </p:nvSpPr>
        <p:spPr bwMode="auto">
          <a:xfrm>
            <a:off x="4859338" y="2165350"/>
            <a:ext cx="4105275" cy="95091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eaLnBrk="1" hangingPunct="1"/>
            <a:r>
              <a:rPr lang="de-DE">
                <a:ea typeface="ＭＳ Ｐゴシック" charset="-128"/>
              </a:rPr>
              <a:t>Hoch automatisierte Systeme ohne menschliche Interaktion sind lange Zeit eine Vision gewesen.</a:t>
            </a:r>
            <a:endParaRPr lang="en-US">
              <a:ea typeface="ＭＳ Ｐゴシック" charset="-128"/>
            </a:endParaRPr>
          </a:p>
        </p:txBody>
      </p:sp>
      <p:sp>
        <p:nvSpPr>
          <p:cNvPr id="160776" name="Rectangle 13"/>
          <p:cNvSpPr>
            <a:spLocks noChangeArrowheads="1"/>
          </p:cNvSpPr>
          <p:nvPr/>
        </p:nvSpPr>
        <p:spPr bwMode="auto">
          <a:xfrm>
            <a:off x="4859338" y="3540125"/>
            <a:ext cx="4106862" cy="949325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eaLnBrk="1" hangingPunct="1"/>
            <a:r>
              <a:rPr lang="de-DE">
                <a:ea typeface="ＭＳ Ｐゴシック" charset="-128"/>
              </a:rPr>
              <a:t>Reine Automatisierung ignoriert die kognitiven Fähigkeiten des Menschen.</a:t>
            </a:r>
            <a:endParaRPr lang="en-US">
              <a:ea typeface="ＭＳ Ｐゴシック" charset="-128"/>
            </a:endParaRPr>
          </a:p>
        </p:txBody>
      </p:sp>
      <p:sp>
        <p:nvSpPr>
          <p:cNvPr id="160777" name="Rectangle 14"/>
          <p:cNvSpPr>
            <a:spLocks noChangeArrowheads="1"/>
          </p:cNvSpPr>
          <p:nvPr/>
        </p:nvSpPr>
        <p:spPr bwMode="auto">
          <a:xfrm>
            <a:off x="4859338" y="4913313"/>
            <a:ext cx="4106862" cy="1614487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eaLnBrk="1" hangingPunct="1"/>
            <a:r>
              <a:rPr lang="de-DE">
                <a:ea typeface="ＭＳ Ｐゴシック" charset="-128"/>
              </a:rPr>
              <a:t>Menschliche Kognition ermöglicht eine Fabrikumgebung, die in hohem Grade </a:t>
            </a:r>
          </a:p>
          <a:p>
            <a:pPr marL="628650" lvl="1" indent="-171450" eaLnBrk="1" hangingPunct="1">
              <a:buFontTx/>
              <a:buChar char="•"/>
            </a:pPr>
            <a:r>
              <a:rPr lang="de-DE">
                <a:ea typeface="ＭＳ Ｐゴシック" charset="-128"/>
              </a:rPr>
              <a:t>anpassungsfähig, </a:t>
            </a:r>
          </a:p>
          <a:p>
            <a:pPr marL="628650" lvl="1" indent="-171450" eaLnBrk="1" hangingPunct="1">
              <a:buFontTx/>
              <a:buChar char="•"/>
            </a:pPr>
            <a:r>
              <a:rPr lang="de-DE">
                <a:ea typeface="ＭＳ Ｐゴシック" charset="-128"/>
              </a:rPr>
              <a:t>flexibel und </a:t>
            </a:r>
          </a:p>
          <a:p>
            <a:pPr marL="628650" lvl="1" indent="-171450" eaLnBrk="1" hangingPunct="1">
              <a:buFontTx/>
              <a:buChar char="•"/>
            </a:pPr>
            <a:r>
              <a:rPr lang="de-DE">
                <a:ea typeface="ＭＳ Ｐゴシック" charset="-128"/>
              </a:rPr>
              <a:t>zuverlässig ist.</a:t>
            </a:r>
            <a:endParaRPr lang="en-US">
              <a:ea typeface="ＭＳ Ｐゴシック" charset="-128"/>
            </a:endParaRP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468313" y="5735638"/>
            <a:ext cx="4067175" cy="792162"/>
          </a:xfrm>
          <a:prstGeom prst="rect">
            <a:avLst/>
          </a:prstGeom>
          <a:solidFill>
            <a:srgbClr val="AF033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1" hangingPunct="1"/>
            <a:r>
              <a:rPr lang="de-DE" sz="1800" b="1">
                <a:solidFill>
                  <a:schemeClr val="bg1"/>
                </a:solidFill>
                <a:ea typeface="ＭＳ Ｐゴシック" charset="-128"/>
              </a:rPr>
              <a:t>Künstliche Kognition als Basis </a:t>
            </a:r>
            <a:br>
              <a:rPr lang="de-DE" sz="1800" b="1">
                <a:solidFill>
                  <a:schemeClr val="bg1"/>
                </a:solidFill>
                <a:ea typeface="ＭＳ Ｐゴシック" charset="-128"/>
              </a:rPr>
            </a:br>
            <a:r>
              <a:rPr lang="de-DE" sz="1800" b="1">
                <a:solidFill>
                  <a:schemeClr val="bg1"/>
                </a:solidFill>
                <a:ea typeface="ＭＳ Ｐゴシック" charset="-128"/>
              </a:rPr>
              <a:t>für weitere Verbesserungen</a:t>
            </a:r>
            <a:endParaRPr lang="en-US" sz="1800" b="1">
              <a:solidFill>
                <a:schemeClr val="bg1"/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/>
          <a:p>
            <a:fld id="{C0E55BA4-7B83-4D44-95B5-533CDECF49FE}" type="datetime1">
              <a:rPr lang="de-DE"/>
              <a:pPr/>
              <a:t>12.11.2010</a:t>
            </a:fld>
            <a:endParaRPr lang="de-DE"/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287338" y="5900738"/>
            <a:ext cx="8651875" cy="623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tabLst>
                <a:tab pos="452438" algn="l"/>
                <a:tab pos="2509838" algn="l"/>
                <a:tab pos="3048000" algn="l"/>
                <a:tab pos="5467350" algn="l"/>
                <a:tab pos="6007100" algn="l"/>
              </a:tabLst>
            </a:pPr>
            <a:r>
              <a:rPr lang="de-DE" sz="1400" b="1"/>
              <a:t>TS: 	Transferstraße	FMS: 	Flexibles Fertigungssystem	CNC: 	CNC-Maschine</a:t>
            </a:r>
          </a:p>
          <a:p>
            <a:pPr>
              <a:spcBef>
                <a:spcPct val="50000"/>
              </a:spcBef>
              <a:tabLst>
                <a:tab pos="452438" algn="l"/>
                <a:tab pos="2509838" algn="l"/>
                <a:tab pos="3048000" algn="l"/>
                <a:tab pos="5467350" algn="l"/>
                <a:tab pos="6007100" algn="l"/>
              </a:tabLst>
            </a:pPr>
            <a:r>
              <a:rPr lang="de-DE" sz="1400" b="1"/>
              <a:t>FTS: 	Flexible Transferstraße	FMC: 	Flexible Fertigungszelle	MWF: 	Manuelle Werkstattfertigung</a:t>
            </a:r>
          </a:p>
        </p:txBody>
      </p:sp>
      <p:grpSp>
        <p:nvGrpSpPr>
          <p:cNvPr id="180254" name="Group 30"/>
          <p:cNvGrpSpPr>
            <a:grpSpLocks/>
          </p:cNvGrpSpPr>
          <p:nvPr/>
        </p:nvGrpSpPr>
        <p:grpSpPr bwMode="auto">
          <a:xfrm>
            <a:off x="1316038" y="2103438"/>
            <a:ext cx="6596062" cy="3532187"/>
            <a:chOff x="582" y="1325"/>
            <a:chExt cx="4155" cy="2225"/>
          </a:xfrm>
        </p:grpSpPr>
        <p:sp>
          <p:nvSpPr>
            <p:cNvPr id="180228" name="Rectangle 98"/>
            <p:cNvSpPr>
              <a:spLocks noChangeArrowheads="1"/>
            </p:cNvSpPr>
            <p:nvPr/>
          </p:nvSpPr>
          <p:spPr bwMode="auto">
            <a:xfrm>
              <a:off x="1491" y="1677"/>
              <a:ext cx="545" cy="852"/>
            </a:xfrm>
            <a:prstGeom prst="rect">
              <a:avLst/>
            </a:prstGeom>
            <a:solidFill>
              <a:srgbClr val="1F54FF">
                <a:alpha val="85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73800" tIns="38376" rIns="73800" bIns="38376"/>
            <a:lstStyle/>
            <a:p>
              <a:r>
                <a:rPr lang="en-US" sz="1400" b="1"/>
                <a:t>TS</a:t>
              </a:r>
            </a:p>
          </p:txBody>
        </p:sp>
        <p:sp>
          <p:nvSpPr>
            <p:cNvPr id="180229" name="Rectangle 99"/>
            <p:cNvSpPr>
              <a:spLocks noChangeArrowheads="1"/>
            </p:cNvSpPr>
            <p:nvPr/>
          </p:nvSpPr>
          <p:spPr bwMode="auto">
            <a:xfrm>
              <a:off x="1827" y="2183"/>
              <a:ext cx="454" cy="473"/>
            </a:xfrm>
            <a:prstGeom prst="rect">
              <a:avLst/>
            </a:prstGeom>
            <a:solidFill>
              <a:srgbClr val="33CCCC">
                <a:alpha val="85001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73800" tIns="38376" rIns="73800" bIns="38376"/>
            <a:lstStyle/>
            <a:p>
              <a:r>
                <a:rPr lang="en-US" sz="1400" b="1"/>
                <a:t>FTS</a:t>
              </a:r>
            </a:p>
          </p:txBody>
        </p:sp>
        <p:sp>
          <p:nvSpPr>
            <p:cNvPr id="180230" name="Rectangle 100"/>
            <p:cNvSpPr>
              <a:spLocks noChangeArrowheads="1"/>
            </p:cNvSpPr>
            <p:nvPr/>
          </p:nvSpPr>
          <p:spPr bwMode="auto">
            <a:xfrm>
              <a:off x="2160" y="2337"/>
              <a:ext cx="652" cy="518"/>
            </a:xfrm>
            <a:prstGeom prst="rect">
              <a:avLst/>
            </a:prstGeom>
            <a:solidFill>
              <a:srgbClr val="1C9022">
                <a:alpha val="75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73800" tIns="38376" rIns="73800" bIns="38376"/>
            <a:lstStyle/>
            <a:p>
              <a:r>
                <a:rPr lang="en-US" sz="1400" b="1"/>
                <a:t>FMS</a:t>
              </a:r>
            </a:p>
          </p:txBody>
        </p:sp>
        <p:sp>
          <p:nvSpPr>
            <p:cNvPr id="180231" name="Rectangle 101"/>
            <p:cNvSpPr>
              <a:spLocks noChangeArrowheads="1"/>
            </p:cNvSpPr>
            <p:nvPr/>
          </p:nvSpPr>
          <p:spPr bwMode="auto">
            <a:xfrm>
              <a:off x="2337" y="2643"/>
              <a:ext cx="695" cy="316"/>
            </a:xfrm>
            <a:prstGeom prst="rect">
              <a:avLst/>
            </a:prstGeom>
            <a:solidFill>
              <a:srgbClr val="FFCC00">
                <a:alpha val="85001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73800" tIns="38376" rIns="73800" bIns="38376"/>
            <a:lstStyle/>
            <a:p>
              <a:r>
                <a:rPr lang="en-US" sz="1400" b="1"/>
                <a:t>FMC</a:t>
              </a:r>
            </a:p>
          </p:txBody>
        </p:sp>
        <p:sp>
          <p:nvSpPr>
            <p:cNvPr id="180232" name="Rectangle 102"/>
            <p:cNvSpPr>
              <a:spLocks noChangeArrowheads="1"/>
            </p:cNvSpPr>
            <p:nvPr/>
          </p:nvSpPr>
          <p:spPr bwMode="auto">
            <a:xfrm>
              <a:off x="2775" y="2830"/>
              <a:ext cx="880" cy="250"/>
            </a:xfrm>
            <a:prstGeom prst="rect">
              <a:avLst/>
            </a:prstGeom>
            <a:solidFill>
              <a:srgbClr val="D80000">
                <a:alpha val="8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73800" tIns="38376" rIns="73800" bIns="38376"/>
            <a:lstStyle/>
            <a:p>
              <a:r>
                <a:rPr lang="en-US" sz="1400" b="1"/>
                <a:t>CNC</a:t>
              </a:r>
            </a:p>
          </p:txBody>
        </p:sp>
        <p:sp>
          <p:nvSpPr>
            <p:cNvPr id="180233" name="Text Box 30"/>
            <p:cNvSpPr txBox="1">
              <a:spLocks noChangeArrowheads="1"/>
            </p:cNvSpPr>
            <p:nvPr/>
          </p:nvSpPr>
          <p:spPr bwMode="auto">
            <a:xfrm>
              <a:off x="582" y="1325"/>
              <a:ext cx="91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800" tIns="38376" rIns="73800" bIns="38376"/>
            <a:lstStyle/>
            <a:p>
              <a:pPr algn="ctr"/>
              <a:r>
                <a:rPr lang="de-DE" sz="1300" b="1"/>
                <a:t>Stückzahl pro Zeiteinheit</a:t>
              </a:r>
              <a:endParaRPr lang="en-US" sz="1300"/>
            </a:p>
          </p:txBody>
        </p:sp>
        <p:sp>
          <p:nvSpPr>
            <p:cNvPr id="180234" name="Text Box 31"/>
            <p:cNvSpPr txBox="1">
              <a:spLocks noChangeArrowheads="1"/>
            </p:cNvSpPr>
            <p:nvPr/>
          </p:nvSpPr>
          <p:spPr bwMode="auto">
            <a:xfrm>
              <a:off x="3774" y="3333"/>
              <a:ext cx="963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800" tIns="38376" rIns="73800" bIns="38376"/>
            <a:lstStyle/>
            <a:p>
              <a:pPr algn="ctr"/>
              <a:r>
                <a:rPr lang="de-DE" sz="1300" b="1"/>
                <a:t>Flexibilität, </a:t>
              </a:r>
              <a:br>
                <a:rPr lang="de-DE" sz="1300" b="1"/>
              </a:br>
              <a:r>
                <a:rPr lang="de-DE" sz="1300" b="1"/>
                <a:t>Varianten</a:t>
              </a:r>
              <a:endParaRPr lang="en-US" sz="1300"/>
            </a:p>
          </p:txBody>
        </p:sp>
        <p:grpSp>
          <p:nvGrpSpPr>
            <p:cNvPr id="180235" name="Group 96"/>
            <p:cNvGrpSpPr>
              <a:grpSpLocks/>
            </p:cNvGrpSpPr>
            <p:nvPr/>
          </p:nvGrpSpPr>
          <p:grpSpPr bwMode="auto">
            <a:xfrm>
              <a:off x="2194" y="3184"/>
              <a:ext cx="1662" cy="195"/>
              <a:chOff x="939" y="2985"/>
              <a:chExt cx="856" cy="173"/>
            </a:xfrm>
          </p:grpSpPr>
          <p:sp>
            <p:nvSpPr>
              <p:cNvPr id="180236" name="Rectangle 93"/>
              <p:cNvSpPr>
                <a:spLocks noChangeArrowheads="1"/>
              </p:cNvSpPr>
              <p:nvPr/>
            </p:nvSpPr>
            <p:spPr bwMode="auto">
              <a:xfrm>
                <a:off x="939" y="2985"/>
                <a:ext cx="5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3800" tIns="38376" rIns="73800" bIns="38376"/>
              <a:lstStyle/>
              <a:p>
                <a:pPr algn="ctr"/>
                <a:endParaRPr lang="de-DE" sz="1400"/>
              </a:p>
            </p:txBody>
          </p:sp>
          <p:sp>
            <p:nvSpPr>
              <p:cNvPr id="180237" name="Rectangle 94"/>
              <p:cNvSpPr>
                <a:spLocks noChangeArrowheads="1"/>
              </p:cNvSpPr>
              <p:nvPr/>
            </p:nvSpPr>
            <p:spPr bwMode="auto">
              <a:xfrm>
                <a:off x="1337" y="2985"/>
                <a:ext cx="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3800" tIns="38376" rIns="73800" bIns="38376"/>
              <a:lstStyle/>
              <a:p>
                <a:pPr algn="ctr"/>
                <a:endParaRPr lang="de-DE" sz="1400"/>
              </a:p>
            </p:txBody>
          </p:sp>
          <p:sp>
            <p:nvSpPr>
              <p:cNvPr id="180238" name="Rectangle 95"/>
              <p:cNvSpPr>
                <a:spLocks noChangeArrowheads="1"/>
              </p:cNvSpPr>
              <p:nvPr/>
            </p:nvSpPr>
            <p:spPr bwMode="auto">
              <a:xfrm>
                <a:off x="1736" y="2985"/>
                <a:ext cx="5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3800" tIns="38376" rIns="73800" bIns="38376"/>
              <a:lstStyle/>
              <a:p>
                <a:pPr algn="ctr"/>
                <a:endParaRPr lang="de-DE" sz="1400"/>
              </a:p>
            </p:txBody>
          </p:sp>
        </p:grpSp>
        <p:sp>
          <p:nvSpPr>
            <p:cNvPr id="180239" name="Rectangle 102"/>
            <p:cNvSpPr>
              <a:spLocks noChangeArrowheads="1"/>
            </p:cNvSpPr>
            <p:nvPr/>
          </p:nvSpPr>
          <p:spPr bwMode="auto">
            <a:xfrm>
              <a:off x="3070" y="2898"/>
              <a:ext cx="884" cy="356"/>
            </a:xfrm>
            <a:prstGeom prst="rect">
              <a:avLst/>
            </a:prstGeom>
            <a:solidFill>
              <a:srgbClr val="993300">
                <a:alpha val="85001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73800" tIns="38376" rIns="73800" bIns="38376"/>
            <a:lstStyle/>
            <a:p>
              <a:r>
                <a:rPr lang="en-US" sz="1400" b="1"/>
                <a:t>MWF</a:t>
              </a:r>
            </a:p>
          </p:txBody>
        </p:sp>
        <p:sp>
          <p:nvSpPr>
            <p:cNvPr id="180240" name="Text Box 16"/>
            <p:cNvSpPr txBox="1">
              <a:spLocks noChangeArrowheads="1"/>
            </p:cNvSpPr>
            <p:nvPr/>
          </p:nvSpPr>
          <p:spPr bwMode="auto">
            <a:xfrm>
              <a:off x="1705" y="3310"/>
              <a:ext cx="2140" cy="2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tabLst>
                  <a:tab pos="1162050" algn="l"/>
                  <a:tab pos="2422525" algn="l"/>
                </a:tabLst>
              </a:pPr>
              <a:r>
                <a:rPr lang="de-DE" sz="1300"/>
                <a:t>gering	mittel	hoch</a:t>
              </a:r>
              <a:endParaRPr lang="en-US" sz="1300"/>
            </a:p>
          </p:txBody>
        </p:sp>
        <p:sp>
          <p:nvSpPr>
            <p:cNvPr id="180241" name="Text Box 17"/>
            <p:cNvSpPr txBox="1">
              <a:spLocks noChangeArrowheads="1"/>
            </p:cNvSpPr>
            <p:nvPr/>
          </p:nvSpPr>
          <p:spPr bwMode="auto">
            <a:xfrm>
              <a:off x="956" y="1723"/>
              <a:ext cx="564" cy="12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de-DE" sz="1300"/>
                <a:t>hoch</a:t>
              </a:r>
            </a:p>
            <a:p>
              <a:endParaRPr lang="de-DE" sz="1300"/>
            </a:p>
            <a:p>
              <a:endParaRPr lang="de-DE" sz="1300"/>
            </a:p>
            <a:p>
              <a:endParaRPr lang="de-DE" sz="1300"/>
            </a:p>
            <a:p>
              <a:endParaRPr lang="de-DE" sz="1300"/>
            </a:p>
            <a:p>
              <a:r>
                <a:rPr lang="de-DE" sz="1300"/>
                <a:t>mittel</a:t>
              </a:r>
            </a:p>
            <a:p>
              <a:endParaRPr lang="de-DE" sz="1300"/>
            </a:p>
            <a:p>
              <a:endParaRPr lang="de-DE" sz="1300"/>
            </a:p>
            <a:p>
              <a:endParaRPr lang="de-DE" sz="1300"/>
            </a:p>
            <a:p>
              <a:endParaRPr lang="de-DE" sz="1300"/>
            </a:p>
            <a:p>
              <a:r>
                <a:rPr lang="de-DE" sz="1300"/>
                <a:t>gering</a:t>
              </a:r>
              <a:endParaRPr lang="en-US" sz="1300"/>
            </a:p>
          </p:txBody>
        </p:sp>
        <p:sp>
          <p:nvSpPr>
            <p:cNvPr id="180242" name="AutoShape 18"/>
            <p:cNvSpPr>
              <a:spLocks noChangeArrowheads="1"/>
            </p:cNvSpPr>
            <p:nvPr/>
          </p:nvSpPr>
          <p:spPr bwMode="auto">
            <a:xfrm rot="-23796449">
              <a:off x="2901" y="2265"/>
              <a:ext cx="344" cy="167"/>
            </a:xfrm>
            <a:prstGeom prst="rightArrow">
              <a:avLst>
                <a:gd name="adj1" fmla="val 47009"/>
                <a:gd name="adj2" fmla="val 76654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0243" name="AutoShape 19"/>
            <p:cNvSpPr>
              <a:spLocks noChangeArrowheads="1"/>
            </p:cNvSpPr>
            <p:nvPr/>
          </p:nvSpPr>
          <p:spPr bwMode="auto">
            <a:xfrm rot="16200000">
              <a:off x="3374" y="2459"/>
              <a:ext cx="401" cy="167"/>
            </a:xfrm>
            <a:prstGeom prst="rightArrow">
              <a:avLst>
                <a:gd name="adj1" fmla="val 52750"/>
                <a:gd name="adj2" fmla="val 7634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pic>
          <p:nvPicPr>
            <p:cNvPr id="180244" name="Picture 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99" y="2042"/>
              <a:ext cx="380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180245" name="Oval 21"/>
            <p:cNvSpPr>
              <a:spLocks noChangeArrowheads="1"/>
            </p:cNvSpPr>
            <p:nvPr/>
          </p:nvSpPr>
          <p:spPr bwMode="auto">
            <a:xfrm>
              <a:off x="3107" y="1729"/>
              <a:ext cx="957" cy="55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0000" tIns="46800" rIns="90000" bIns="46800" anchor="ctr"/>
            <a:lstStyle/>
            <a:p>
              <a:pPr algn="r"/>
              <a:endParaRPr lang="de-DE" sz="1400"/>
            </a:p>
          </p:txBody>
        </p:sp>
        <p:sp>
          <p:nvSpPr>
            <p:cNvPr id="180246" name="Text Box 22"/>
            <p:cNvSpPr txBox="1">
              <a:spLocks noChangeArrowheads="1"/>
            </p:cNvSpPr>
            <p:nvPr/>
          </p:nvSpPr>
          <p:spPr bwMode="auto">
            <a:xfrm>
              <a:off x="3198" y="1759"/>
              <a:ext cx="816" cy="30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46800" rIns="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/>
                <a:t>Kognitive</a:t>
              </a:r>
              <a:br>
                <a:rPr lang="en-US" sz="1300" b="1"/>
              </a:br>
              <a:r>
                <a:rPr lang="en-US" sz="1300" b="1"/>
                <a:t>Fabrik</a:t>
              </a:r>
            </a:p>
          </p:txBody>
        </p:sp>
        <p:sp>
          <p:nvSpPr>
            <p:cNvPr id="180247" name="Freeform 23"/>
            <p:cNvSpPr>
              <a:spLocks/>
            </p:cNvSpPr>
            <p:nvPr/>
          </p:nvSpPr>
          <p:spPr bwMode="auto">
            <a:xfrm>
              <a:off x="1494" y="1430"/>
              <a:ext cx="2633" cy="18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50"/>
                </a:cxn>
                <a:cxn ang="0">
                  <a:pos x="2744" y="2450"/>
                </a:cxn>
              </a:cxnLst>
              <a:rect l="0" t="0" r="r" b="b"/>
              <a:pathLst>
                <a:path w="2744" h="2450">
                  <a:moveTo>
                    <a:pt x="0" y="0"/>
                  </a:moveTo>
                  <a:lnTo>
                    <a:pt x="0" y="2450"/>
                  </a:lnTo>
                  <a:lnTo>
                    <a:pt x="2744" y="2450"/>
                  </a:ln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</p:grpSp>
      <p:sp>
        <p:nvSpPr>
          <p:cNvPr id="180249" name="Rectangle 2"/>
          <p:cNvSpPr>
            <a:spLocks noChangeAspect="1" noChangeArrowheads="1"/>
          </p:cNvSpPr>
          <p:nvPr/>
        </p:nvSpPr>
        <p:spPr bwMode="auto">
          <a:xfrm>
            <a:off x="287338" y="300038"/>
            <a:ext cx="51847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2100" b="1">
                <a:solidFill>
                  <a:schemeClr val="bg1"/>
                </a:solidFill>
              </a:rPr>
              <a:t>Ausgangssituation</a:t>
            </a:r>
          </a:p>
        </p:txBody>
      </p:sp>
      <p:sp>
        <p:nvSpPr>
          <p:cNvPr id="180251" name="AutoShape 4"/>
          <p:cNvSpPr>
            <a:spLocks noChangeArrowheads="1"/>
          </p:cNvSpPr>
          <p:nvPr/>
        </p:nvSpPr>
        <p:spPr bwMode="auto">
          <a:xfrm>
            <a:off x="287338" y="2027238"/>
            <a:ext cx="8651875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90000" bIns="90000"/>
          <a:lstStyle/>
          <a:p>
            <a:endParaRPr lang="de-DE" sz="1400" b="1"/>
          </a:p>
        </p:txBody>
      </p:sp>
      <p:sp>
        <p:nvSpPr>
          <p:cNvPr id="180252" name="AutoShape 4"/>
          <p:cNvSpPr>
            <a:spLocks noChangeArrowheads="1"/>
          </p:cNvSpPr>
          <p:nvPr/>
        </p:nvSpPr>
        <p:spPr bwMode="auto">
          <a:xfrm>
            <a:off x="287338" y="5651500"/>
            <a:ext cx="865187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90000" bIns="90000"/>
          <a:lstStyle/>
          <a:p>
            <a:endParaRPr lang="de-DE" sz="1400" b="1"/>
          </a:p>
        </p:txBody>
      </p:sp>
      <p:sp>
        <p:nvSpPr>
          <p:cNvPr id="180253" name="Rectangle 34"/>
          <p:cNvSpPr>
            <a:spLocks noChangeArrowheads="1"/>
          </p:cNvSpPr>
          <p:nvPr/>
        </p:nvSpPr>
        <p:spPr bwMode="auto">
          <a:xfrm>
            <a:off x="323850" y="1557338"/>
            <a:ext cx="853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de-DE" sz="2400" b="1">
                <a:solidFill>
                  <a:srgbClr val="001A4A"/>
                </a:solidFill>
              </a:rPr>
              <a:t>Einordnung bestehender Fertigungssysteme</a:t>
            </a:r>
            <a:endParaRPr lang="en-US" sz="2400" b="1">
              <a:solidFill>
                <a:srgbClr val="001A4A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/>
          <a:p>
            <a:fld id="{7183B8E4-47FA-4E60-9A22-EEF0CC717B78}" type="datetime1">
              <a:rPr lang="de-DE"/>
              <a:pPr/>
              <a:t>12.11.2010</a:t>
            </a:fld>
            <a:endParaRPr lang="de-DE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7338" y="1989138"/>
            <a:ext cx="8532812" cy="2209800"/>
          </a:xfrm>
          <a:noFill/>
          <a:ln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de-DE" smtClean="0">
                <a:solidFill>
                  <a:schemeClr val="bg2"/>
                </a:solidFill>
              </a:rPr>
              <a:t>Ausgangssituation</a:t>
            </a:r>
          </a:p>
          <a:p>
            <a:pPr marL="457200" indent="-457200">
              <a:buFontTx/>
              <a:buAutoNum type="arabicPeriod"/>
            </a:pPr>
            <a:r>
              <a:rPr lang="de-DE" b="1" smtClean="0">
                <a:solidFill>
                  <a:srgbClr val="001A4A"/>
                </a:solidFill>
              </a:rPr>
              <a:t>Kognitive Technische Systeme (KTS)</a:t>
            </a:r>
          </a:p>
          <a:p>
            <a:pPr marL="457200" indent="-457200">
              <a:buFontTx/>
              <a:buAutoNum type="arabicPeriod"/>
            </a:pPr>
            <a:r>
              <a:rPr lang="de-DE" smtClean="0">
                <a:solidFill>
                  <a:schemeClr val="bg2"/>
                </a:solidFill>
              </a:rPr>
              <a:t>Ziele der Kognitiven Fabrik</a:t>
            </a:r>
          </a:p>
          <a:p>
            <a:pPr marL="457200" indent="-457200">
              <a:buFontTx/>
              <a:buAutoNum type="arabicPeriod"/>
            </a:pPr>
            <a:r>
              <a:rPr lang="de-DE" smtClean="0">
                <a:solidFill>
                  <a:schemeClr val="bg2"/>
                </a:solidFill>
              </a:rPr>
              <a:t>Beispielanwendungen</a:t>
            </a:r>
          </a:p>
          <a:p>
            <a:pPr marL="457200" indent="-457200">
              <a:buFontTx/>
              <a:buAutoNum type="arabicPeriod"/>
            </a:pPr>
            <a:r>
              <a:rPr lang="de-DE" smtClean="0">
                <a:solidFill>
                  <a:schemeClr val="bg2"/>
                </a:solidFill>
              </a:rPr>
              <a:t>Zusammenfassung</a:t>
            </a:r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4535488" y="1700213"/>
            <a:ext cx="4284662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endParaRPr lang="de-DE" sz="2400"/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287338" y="1520825"/>
            <a:ext cx="853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8288" indent="-268288">
              <a:spcBef>
                <a:spcPct val="20000"/>
              </a:spcBef>
            </a:pPr>
            <a:r>
              <a:rPr lang="de-DE" sz="2400" b="1">
                <a:solidFill>
                  <a:srgbClr val="001A4A"/>
                </a:solidFill>
              </a:rPr>
              <a:t>Gliederung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/>
          <a:p>
            <a:fld id="{4558E3FA-03B5-4D10-86AD-16E369D0132B}" type="datetime1">
              <a:rPr lang="de-DE"/>
              <a:pPr/>
              <a:t>12.11.2010</a:t>
            </a:fld>
            <a:endParaRPr lang="de-DE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633913" y="3717925"/>
            <a:ext cx="3509962" cy="200660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marL="266700" indent="-180975" eaLnBrk="1" hangingPunct="1">
              <a:buFontTx/>
              <a:buChar char="•"/>
            </a:pPr>
            <a:r>
              <a:rPr lang="de-DE" sz="1400">
                <a:ea typeface="ＭＳ Ｐゴシック" charset="-128"/>
              </a:rPr>
              <a:t>Fähigkeit, komplexes Verhalten aufgrund von </a:t>
            </a:r>
            <a:r>
              <a:rPr lang="de-DE" sz="1400" b="1">
                <a:ea typeface="ＭＳ Ｐゴシック" charset="-128"/>
              </a:rPr>
              <a:t>langfristigen Zielen und Absichten</a:t>
            </a:r>
            <a:r>
              <a:rPr lang="de-DE" sz="1400">
                <a:ea typeface="ＭＳ Ｐゴシック" charset="-128"/>
              </a:rPr>
              <a:t> auszuführen. </a:t>
            </a:r>
          </a:p>
          <a:p>
            <a:pPr marL="266700" indent="-180975" eaLnBrk="1" hangingPunct="1">
              <a:buFontTx/>
              <a:buChar char="•"/>
            </a:pPr>
            <a:r>
              <a:rPr lang="de-DE" sz="1400">
                <a:ea typeface="ＭＳ Ｐゴシック" charset="-128"/>
              </a:rPr>
              <a:t>Mechanismen, die </a:t>
            </a:r>
            <a:r>
              <a:rPr lang="de-DE" sz="1400" b="1">
                <a:ea typeface="ＭＳ Ｐゴシック" charset="-128"/>
              </a:rPr>
              <a:t>Reflex- und Gewohnheitsreaktionen überschreiben</a:t>
            </a:r>
            <a:r>
              <a:rPr lang="de-DE" sz="1400">
                <a:ea typeface="ＭＳ Ｐゴシック" charset="-128"/>
              </a:rPr>
              <a:t>, um das Verhalten </a:t>
            </a:r>
            <a:br>
              <a:rPr lang="de-DE" sz="1400">
                <a:ea typeface="ＭＳ Ｐゴシック" charset="-128"/>
              </a:rPr>
            </a:br>
            <a:r>
              <a:rPr lang="de-DE" sz="1400">
                <a:ea typeface="ＭＳ Ｐゴシック" charset="-128"/>
              </a:rPr>
              <a:t>mit den Zielen in Einklang zu bringen.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633913" y="3141663"/>
            <a:ext cx="3509962" cy="504825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1" hangingPunct="1"/>
            <a:r>
              <a:rPr lang="de-DE" sz="1400" b="1">
                <a:solidFill>
                  <a:schemeClr val="bg1"/>
                </a:solidFill>
                <a:ea typeface="ＭＳ Ｐゴシック" charset="-128"/>
              </a:rPr>
              <a:t>Kognitive Steuerung und Aktionsplanung</a:t>
            </a:r>
          </a:p>
        </p:txBody>
      </p:sp>
      <p:sp>
        <p:nvSpPr>
          <p:cNvPr id="196610" name="Rectangle 2"/>
          <p:cNvSpPr>
            <a:spLocks noChangeAspect="1" noChangeArrowheads="1"/>
          </p:cNvSpPr>
          <p:nvPr/>
        </p:nvSpPr>
        <p:spPr bwMode="auto">
          <a:xfrm>
            <a:off x="287338" y="300038"/>
            <a:ext cx="51847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de-DE" sz="2100" b="1">
                <a:solidFill>
                  <a:schemeClr val="bg1"/>
                </a:solidFill>
              </a:rPr>
              <a:t>Kognitive Technische Systeme</a:t>
            </a:r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323850" y="1557338"/>
            <a:ext cx="853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8288" indent="-268288">
              <a:spcBef>
                <a:spcPct val="20000"/>
              </a:spcBef>
            </a:pPr>
            <a:r>
              <a:rPr lang="de-DE" sz="2400" b="1">
                <a:solidFill>
                  <a:srgbClr val="001A4A"/>
                </a:solidFill>
              </a:rPr>
              <a:t>Definitionen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44563" y="2505075"/>
            <a:ext cx="7199312" cy="56515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1" hangingPunct="1"/>
            <a:r>
              <a:rPr lang="de-DE" sz="1800" b="1">
                <a:solidFill>
                  <a:schemeClr val="bg1"/>
                </a:solidFill>
                <a:ea typeface="ＭＳ Ｐゴシック" charset="-128"/>
              </a:rPr>
              <a:t>Kognitive Technische Systeme (KTS)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944563" y="3717925"/>
            <a:ext cx="3509962" cy="200660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eaLnBrk="1" hangingPunct="1"/>
            <a:r>
              <a:rPr lang="de-DE" sz="1400">
                <a:ea typeface="ＭＳ Ｐゴシック" charset="-128"/>
              </a:rPr>
              <a:t>Mechanismen zur Informationsverarbeitung wie</a:t>
            </a:r>
          </a:p>
          <a:p>
            <a:pPr marL="361950" lvl="1" indent="-180975" eaLnBrk="1" hangingPunct="1">
              <a:buFontTx/>
              <a:buChar char="•"/>
            </a:pPr>
            <a:r>
              <a:rPr lang="de-DE" sz="1400">
                <a:ea typeface="ＭＳ Ｐゴシック" charset="-128"/>
              </a:rPr>
              <a:t>Beobachten </a:t>
            </a:r>
          </a:p>
          <a:p>
            <a:pPr marL="361950" lvl="1" indent="-180975" eaLnBrk="1" hangingPunct="1">
              <a:buFontTx/>
              <a:buChar char="•"/>
            </a:pPr>
            <a:r>
              <a:rPr lang="de-DE" sz="1400">
                <a:ea typeface="ＭＳ Ｐゴシック" charset="-128"/>
              </a:rPr>
              <a:t>Erkennen</a:t>
            </a:r>
          </a:p>
          <a:p>
            <a:pPr marL="361950" lvl="1" indent="-180975" eaLnBrk="1" hangingPunct="1">
              <a:buFontTx/>
              <a:buChar char="•"/>
            </a:pPr>
            <a:r>
              <a:rPr lang="de-DE" sz="1400">
                <a:ea typeface="ＭＳ Ｐゴシック" charset="-128"/>
              </a:rPr>
              <a:t>Erinnern</a:t>
            </a:r>
          </a:p>
          <a:p>
            <a:pPr marL="361950" lvl="1" indent="-180975" eaLnBrk="1" hangingPunct="1">
              <a:buFontTx/>
              <a:buChar char="•"/>
            </a:pPr>
            <a:r>
              <a:rPr lang="de-DE" sz="1400">
                <a:ea typeface="ＭＳ Ｐゴシック" charset="-128"/>
              </a:rPr>
              <a:t>Handeln </a:t>
            </a:r>
          </a:p>
          <a:p>
            <a:pPr marL="361950" lvl="1" indent="-180975" eaLnBrk="1" hangingPunct="1">
              <a:buFontTx/>
              <a:buChar char="•"/>
            </a:pPr>
            <a:r>
              <a:rPr lang="de-DE" sz="1400">
                <a:ea typeface="ＭＳ Ｐゴシック" charset="-128"/>
              </a:rPr>
              <a:t>Lernen </a:t>
            </a:r>
          </a:p>
          <a:p>
            <a:pPr marL="361950" lvl="1" indent="-180975" eaLnBrk="1" hangingPunct="1">
              <a:buFontTx/>
              <a:buChar char="•"/>
            </a:pPr>
            <a:r>
              <a:rPr lang="de-DE" sz="1400" b="1">
                <a:ea typeface="ＭＳ Ｐゴシック" charset="-128"/>
              </a:rPr>
              <a:t>Planen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944563" y="3141663"/>
            <a:ext cx="3509962" cy="504825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1" hangingPunct="1"/>
            <a:r>
              <a:rPr lang="de-DE" sz="1400" b="1">
                <a:solidFill>
                  <a:schemeClr val="bg1"/>
                </a:solidFill>
                <a:ea typeface="ＭＳ Ｐゴシック" charset="-128"/>
              </a:rPr>
              <a:t>Kognitive Fähigkeiten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/>
          <a:p>
            <a:fld id="{3B65D79A-CC37-4A92-B4A6-115F6FF21875}" type="datetime1">
              <a:rPr lang="de-DE"/>
              <a:pPr/>
              <a:t>12.11.2010</a:t>
            </a:fld>
            <a:endParaRPr lang="de-DE"/>
          </a:p>
        </p:txBody>
      </p:sp>
      <p:sp>
        <p:nvSpPr>
          <p:cNvPr id="146435" name="Rectangle 5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Kognitive Technische Systeme</a:t>
            </a:r>
          </a:p>
        </p:txBody>
      </p:sp>
      <p:sp>
        <p:nvSpPr>
          <p:cNvPr id="146440" name="Rectangle 34"/>
          <p:cNvSpPr>
            <a:spLocks noChangeArrowheads="1"/>
          </p:cNvSpPr>
          <p:nvPr/>
        </p:nvSpPr>
        <p:spPr bwMode="auto">
          <a:xfrm>
            <a:off x="611450" y="5765270"/>
            <a:ext cx="7776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8288" indent="-268288">
              <a:spcBef>
                <a:spcPct val="20000"/>
              </a:spcBef>
            </a:pPr>
            <a:r>
              <a:rPr lang="de-DE" sz="2000" b="1" u="sng" dirty="0" smtClean="0">
                <a:solidFill>
                  <a:srgbClr val="001A4A"/>
                </a:solidFill>
              </a:rPr>
              <a:t>Voraussetzung: </a:t>
            </a:r>
            <a:r>
              <a:rPr lang="de-DE" sz="2000" b="1" dirty="0" smtClean="0"/>
              <a:t>Embedded </a:t>
            </a:r>
            <a:r>
              <a:rPr lang="de-DE" sz="2000" b="1" dirty="0" smtClean="0"/>
              <a:t>Systems/Components/Computing</a:t>
            </a:r>
            <a:endParaRPr lang="de-DE" sz="2000" b="1" dirty="0">
              <a:solidFill>
                <a:srgbClr val="001A4A"/>
              </a:solidFill>
            </a:endParaRPr>
          </a:p>
        </p:txBody>
      </p:sp>
      <p:grpSp>
        <p:nvGrpSpPr>
          <p:cNvPr id="26" name="Gruppieren 25"/>
          <p:cNvGrpSpPr/>
          <p:nvPr/>
        </p:nvGrpSpPr>
        <p:grpSpPr>
          <a:xfrm>
            <a:off x="611450" y="1556740"/>
            <a:ext cx="7776900" cy="3816530"/>
            <a:chOff x="876300" y="2349500"/>
            <a:chExt cx="7512050" cy="3548063"/>
          </a:xfrm>
        </p:grpSpPr>
        <p:sp>
          <p:nvSpPr>
            <p:cNvPr id="43" name="Freihandform 42"/>
            <p:cNvSpPr/>
            <p:nvPr/>
          </p:nvSpPr>
          <p:spPr bwMode="auto">
            <a:xfrm>
              <a:off x="876300" y="4630738"/>
              <a:ext cx="6910388" cy="1266825"/>
            </a:xfrm>
            <a:custGeom>
              <a:avLst/>
              <a:gdLst>
                <a:gd name="connsiteX0" fmla="*/ 0 w 4049486"/>
                <a:gd name="connsiteY0" fmla="*/ 1059543 h 1074057"/>
                <a:gd name="connsiteX1" fmla="*/ 145143 w 4049486"/>
                <a:gd name="connsiteY1" fmla="*/ 391886 h 1074057"/>
                <a:gd name="connsiteX2" fmla="*/ 522514 w 4049486"/>
                <a:gd name="connsiteY2" fmla="*/ 130629 h 1074057"/>
                <a:gd name="connsiteX3" fmla="*/ 1596571 w 4049486"/>
                <a:gd name="connsiteY3" fmla="*/ 43543 h 1074057"/>
                <a:gd name="connsiteX4" fmla="*/ 2061028 w 4049486"/>
                <a:gd name="connsiteY4" fmla="*/ 391886 h 1074057"/>
                <a:gd name="connsiteX5" fmla="*/ 2902857 w 4049486"/>
                <a:gd name="connsiteY5" fmla="*/ 116114 h 1074057"/>
                <a:gd name="connsiteX6" fmla="*/ 3396343 w 4049486"/>
                <a:gd name="connsiteY6" fmla="*/ 58057 h 1074057"/>
                <a:gd name="connsiteX7" fmla="*/ 3672114 w 4049486"/>
                <a:gd name="connsiteY7" fmla="*/ 232229 h 1074057"/>
                <a:gd name="connsiteX8" fmla="*/ 4049486 w 4049486"/>
                <a:gd name="connsiteY8" fmla="*/ 1074057 h 107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9486" h="1074057">
                  <a:moveTo>
                    <a:pt x="0" y="1059543"/>
                  </a:moveTo>
                  <a:cubicBezTo>
                    <a:pt x="29028" y="803124"/>
                    <a:pt x="58057" y="546705"/>
                    <a:pt x="145143" y="391886"/>
                  </a:cubicBezTo>
                  <a:cubicBezTo>
                    <a:pt x="232229" y="237067"/>
                    <a:pt x="280609" y="188686"/>
                    <a:pt x="522514" y="130629"/>
                  </a:cubicBezTo>
                  <a:cubicBezTo>
                    <a:pt x="764419" y="72572"/>
                    <a:pt x="1340152" y="0"/>
                    <a:pt x="1596571" y="43543"/>
                  </a:cubicBezTo>
                  <a:cubicBezTo>
                    <a:pt x="1852990" y="87086"/>
                    <a:pt x="1843314" y="379791"/>
                    <a:pt x="2061028" y="391886"/>
                  </a:cubicBezTo>
                  <a:cubicBezTo>
                    <a:pt x="2278742" y="403981"/>
                    <a:pt x="2680305" y="171752"/>
                    <a:pt x="2902857" y="116114"/>
                  </a:cubicBezTo>
                  <a:cubicBezTo>
                    <a:pt x="3125410" y="60476"/>
                    <a:pt x="3268133" y="38704"/>
                    <a:pt x="3396343" y="58057"/>
                  </a:cubicBezTo>
                  <a:cubicBezTo>
                    <a:pt x="3524553" y="77410"/>
                    <a:pt x="3563257" y="62896"/>
                    <a:pt x="3672114" y="232229"/>
                  </a:cubicBezTo>
                  <a:cubicBezTo>
                    <a:pt x="3780971" y="401562"/>
                    <a:pt x="3984172" y="938590"/>
                    <a:pt x="4049486" y="1074057"/>
                  </a:cubicBezTo>
                </a:path>
              </a:pathLst>
            </a:custGeom>
            <a:gradFill flip="none" rotWithShape="1">
              <a:gsLst>
                <a:gs pos="50000">
                  <a:srgbClr val="B7BCD6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46436" name="Textfeld 44"/>
            <p:cNvSpPr txBox="1">
              <a:spLocks noChangeArrowheads="1"/>
            </p:cNvSpPr>
            <p:nvPr/>
          </p:nvSpPr>
          <p:spPr bwMode="auto">
            <a:xfrm>
              <a:off x="2366963" y="5305425"/>
              <a:ext cx="3929062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b="1"/>
                <a:t>Umgebung/</a:t>
              </a:r>
            </a:p>
            <a:p>
              <a:pPr algn="ctr"/>
              <a:r>
                <a:rPr lang="de-DE" b="1"/>
                <a:t>Produktionsprozess</a:t>
              </a:r>
            </a:p>
          </p:txBody>
        </p:sp>
        <p:cxnSp>
          <p:nvCxnSpPr>
            <p:cNvPr id="146437" name="Gerade Verbindung 46"/>
            <p:cNvCxnSpPr>
              <a:cxnSpLocks noChangeShapeType="1"/>
            </p:cNvCxnSpPr>
            <p:nvPr/>
          </p:nvCxnSpPr>
          <p:spPr bwMode="auto">
            <a:xfrm flipV="1">
              <a:off x="6907213" y="4583113"/>
              <a:ext cx="420687" cy="568325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triangle" w="med" len="lg"/>
              <a:tailEnd type="triangle" w="med" len="lg"/>
            </a:ln>
          </p:spPr>
        </p:cxnSp>
        <p:sp>
          <p:nvSpPr>
            <p:cNvPr id="57" name="Abgerundetes Rechteck 56"/>
            <p:cNvSpPr>
              <a:spLocks noChangeArrowheads="1"/>
            </p:cNvSpPr>
            <p:nvPr/>
          </p:nvSpPr>
          <p:spPr bwMode="auto">
            <a:xfrm>
              <a:off x="6453188" y="3795713"/>
              <a:ext cx="1935162" cy="690562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28575" algn="ctr">
              <a:noFill/>
              <a:round/>
              <a:headEnd/>
              <a:tailEnd type="stealth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1" hangingPunct="1"/>
              <a:r>
                <a:rPr lang="de-DE" b="1">
                  <a:ea typeface="ＭＳ Ｐゴシック" charset="-128"/>
                </a:rPr>
                <a:t>Mensch</a:t>
              </a:r>
            </a:p>
          </p:txBody>
        </p:sp>
        <p:cxnSp>
          <p:nvCxnSpPr>
            <p:cNvPr id="146439" name="Gewinkelte Verbindung 50"/>
            <p:cNvCxnSpPr>
              <a:cxnSpLocks noChangeShapeType="1"/>
            </p:cNvCxnSpPr>
            <p:nvPr/>
          </p:nvCxnSpPr>
          <p:spPr bwMode="auto">
            <a:xfrm>
              <a:off x="5986463" y="2927350"/>
              <a:ext cx="1439862" cy="719138"/>
            </a:xfrm>
            <a:prstGeom prst="bentConnector2">
              <a:avLst/>
            </a:prstGeom>
            <a:noFill/>
            <a:ln w="38100" algn="ctr">
              <a:solidFill>
                <a:schemeClr val="tx1"/>
              </a:solidFill>
              <a:round/>
              <a:headEnd type="triangle" w="med" len="lg"/>
              <a:tailEnd type="triangle" w="med" len="lg"/>
            </a:ln>
          </p:spPr>
        </p:cxnSp>
        <p:sp>
          <p:nvSpPr>
            <p:cNvPr id="146441" name="Rechteck 41"/>
            <p:cNvSpPr>
              <a:spLocks noChangeArrowheads="1"/>
            </p:cNvSpPr>
            <p:nvPr/>
          </p:nvSpPr>
          <p:spPr bwMode="auto">
            <a:xfrm>
              <a:off x="876300" y="2349500"/>
              <a:ext cx="4992688" cy="2168525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round/>
              <a:headEnd/>
              <a:tailEnd type="stealth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algn="ctr" eaLnBrk="1" hangingPunct="1"/>
              <a:r>
                <a:rPr lang="de-DE" b="1">
                  <a:ea typeface="ＭＳ Ｐゴシック" charset="-128"/>
                </a:rPr>
                <a:t>Kognitive Systemarchitektur </a:t>
              </a: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2581275" y="3295650"/>
              <a:ext cx="1584325" cy="393700"/>
            </a:xfrm>
            <a:prstGeom prst="rect">
              <a:avLst/>
            </a:prstGeom>
            <a:solidFill>
              <a:srgbClr val="1F3362"/>
            </a:solidFill>
            <a:ln w="28575" cap="flat" cmpd="sng" algn="ctr">
              <a:noFill/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pPr algn="ctr"/>
              <a:r>
                <a:rPr lang="de-DE" sz="1200" b="1">
                  <a:solidFill>
                    <a:schemeClr val="bg1"/>
                  </a:solidFill>
                </a:rPr>
                <a:t>Planen &amp; </a:t>
              </a:r>
              <a:br>
                <a:rPr lang="de-DE" sz="1200" b="1">
                  <a:solidFill>
                    <a:schemeClr val="bg1"/>
                  </a:solidFill>
                </a:rPr>
              </a:br>
              <a:r>
                <a:rPr lang="de-DE" sz="1200" b="1">
                  <a:solidFill>
                    <a:schemeClr val="bg1"/>
                  </a:solidFill>
                </a:rPr>
                <a:t>kognitive Steuerung</a:t>
              </a:r>
            </a:p>
          </p:txBody>
        </p:sp>
        <p:cxnSp>
          <p:nvCxnSpPr>
            <p:cNvPr id="146443" name="Gerade Verbindung mit Pfeil 35"/>
            <p:cNvCxnSpPr>
              <a:cxnSpLocks noChangeShapeType="1"/>
            </p:cNvCxnSpPr>
            <p:nvPr/>
          </p:nvCxnSpPr>
          <p:spPr bwMode="auto">
            <a:xfrm rot="5400000" flipH="1" flipV="1">
              <a:off x="975519" y="3539332"/>
              <a:ext cx="942975" cy="1587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146444" name="Gerade Verbindung mit Pfeil 36"/>
            <p:cNvCxnSpPr>
              <a:cxnSpLocks noChangeShapeType="1"/>
            </p:cNvCxnSpPr>
            <p:nvPr/>
          </p:nvCxnSpPr>
          <p:spPr bwMode="auto">
            <a:xfrm rot="5400000" flipH="1" flipV="1">
              <a:off x="1687513" y="4668838"/>
              <a:ext cx="444500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146445" name="Gerade Verbindung mit Pfeil 39"/>
            <p:cNvCxnSpPr>
              <a:cxnSpLocks noChangeShapeType="1"/>
            </p:cNvCxnSpPr>
            <p:nvPr/>
          </p:nvCxnSpPr>
          <p:spPr bwMode="auto">
            <a:xfrm rot="16200000" flipH="1">
              <a:off x="4398169" y="4839494"/>
              <a:ext cx="792162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sp>
          <p:nvSpPr>
            <p:cNvPr id="58" name="Rechteck 57"/>
            <p:cNvSpPr/>
            <p:nvPr/>
          </p:nvSpPr>
          <p:spPr bwMode="auto">
            <a:xfrm>
              <a:off x="1203325" y="2674938"/>
              <a:ext cx="1423988" cy="393700"/>
            </a:xfrm>
            <a:prstGeom prst="rect">
              <a:avLst/>
            </a:prstGeom>
            <a:solidFill>
              <a:srgbClr val="1F3362"/>
            </a:solidFill>
            <a:ln w="28575" cap="flat" cmpd="sng" algn="ctr">
              <a:noFill/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pPr algn="ctr"/>
              <a:r>
                <a:rPr lang="de-DE" sz="1200" b="1">
                  <a:solidFill>
                    <a:schemeClr val="bg1"/>
                  </a:solidFill>
                </a:rPr>
                <a:t>Lernen &amp; </a:t>
              </a:r>
              <a:br>
                <a:rPr lang="de-DE" sz="1200" b="1">
                  <a:solidFill>
                    <a:schemeClr val="bg1"/>
                  </a:solidFill>
                </a:rPr>
              </a:br>
              <a:r>
                <a:rPr lang="de-DE" sz="1200" b="1">
                  <a:solidFill>
                    <a:schemeClr val="bg1"/>
                  </a:solidFill>
                </a:rPr>
                <a:t>Ableiten</a:t>
              </a:r>
            </a:p>
          </p:txBody>
        </p:sp>
        <p:sp>
          <p:nvSpPr>
            <p:cNvPr id="59" name="Rechteck 58"/>
            <p:cNvSpPr/>
            <p:nvPr/>
          </p:nvSpPr>
          <p:spPr bwMode="auto">
            <a:xfrm>
              <a:off x="1203325" y="3997325"/>
              <a:ext cx="1423988" cy="392113"/>
            </a:xfrm>
            <a:prstGeom prst="rect">
              <a:avLst/>
            </a:prstGeom>
            <a:solidFill>
              <a:srgbClr val="1F3362"/>
            </a:solidFill>
            <a:ln w="28575" cap="flat" cmpd="sng" algn="ctr">
              <a:noFill/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pPr algn="ctr"/>
              <a:r>
                <a:rPr lang="de-DE" sz="1200" b="1" i="1">
                  <a:solidFill>
                    <a:schemeClr val="bg1"/>
                  </a:solidFill>
                </a:rPr>
                <a:t>Sensoren</a:t>
              </a:r>
            </a:p>
            <a:p>
              <a:pPr algn="ctr"/>
              <a:r>
                <a:rPr lang="de-DE" sz="1200" b="1">
                  <a:solidFill>
                    <a:schemeClr val="bg1"/>
                  </a:solidFill>
                </a:rPr>
                <a:t>Wahrnehmung</a:t>
              </a:r>
            </a:p>
          </p:txBody>
        </p:sp>
        <p:sp>
          <p:nvSpPr>
            <p:cNvPr id="60" name="Rechteck 59"/>
            <p:cNvSpPr/>
            <p:nvPr/>
          </p:nvSpPr>
          <p:spPr bwMode="auto">
            <a:xfrm>
              <a:off x="4117975" y="2674938"/>
              <a:ext cx="1423988" cy="393700"/>
            </a:xfrm>
            <a:prstGeom prst="rect">
              <a:avLst/>
            </a:prstGeom>
            <a:solidFill>
              <a:srgbClr val="1F3362"/>
            </a:solidFill>
            <a:ln w="28575" cap="flat" cmpd="sng" algn="ctr">
              <a:noFill/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pPr algn="ctr"/>
              <a:r>
                <a:rPr lang="de-DE" sz="1200" b="1">
                  <a:solidFill>
                    <a:schemeClr val="bg1"/>
                  </a:solidFill>
                </a:rPr>
                <a:t>Wissen &amp;</a:t>
              </a:r>
              <a:br>
                <a:rPr lang="de-DE" sz="1200" b="1">
                  <a:solidFill>
                    <a:schemeClr val="bg1"/>
                  </a:solidFill>
                </a:rPr>
              </a:br>
              <a:r>
                <a:rPr lang="de-DE" sz="1200" b="1">
                  <a:solidFill>
                    <a:schemeClr val="bg1"/>
                  </a:solidFill>
                </a:rPr>
                <a:t>Modelle</a:t>
              </a:r>
            </a:p>
          </p:txBody>
        </p:sp>
        <p:sp>
          <p:nvSpPr>
            <p:cNvPr id="61" name="Rechteck 60"/>
            <p:cNvSpPr/>
            <p:nvPr/>
          </p:nvSpPr>
          <p:spPr bwMode="auto">
            <a:xfrm>
              <a:off x="4117975" y="3997325"/>
              <a:ext cx="1423988" cy="392113"/>
            </a:xfrm>
            <a:prstGeom prst="rect">
              <a:avLst/>
            </a:prstGeom>
            <a:solidFill>
              <a:srgbClr val="1F3362"/>
            </a:solidFill>
            <a:ln w="28575" cap="flat" cmpd="sng" algn="ctr">
              <a:noFill/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pPr algn="ctr"/>
              <a:r>
                <a:rPr lang="de-DE" sz="1200" b="1" i="1">
                  <a:solidFill>
                    <a:schemeClr val="bg1"/>
                  </a:solidFill>
                </a:rPr>
                <a:t>Aktoren</a:t>
              </a:r>
            </a:p>
            <a:p>
              <a:pPr algn="ctr"/>
              <a:r>
                <a:rPr lang="de-DE" sz="1200" b="1">
                  <a:solidFill>
                    <a:schemeClr val="bg1"/>
                  </a:solidFill>
                </a:rPr>
                <a:t>Handeln</a:t>
              </a:r>
            </a:p>
          </p:txBody>
        </p:sp>
        <p:cxnSp>
          <p:nvCxnSpPr>
            <p:cNvPr id="146450" name="Form 70"/>
            <p:cNvCxnSpPr>
              <a:cxnSpLocks noChangeShapeType="1"/>
              <a:stCxn id="58" idx="2"/>
            </p:cNvCxnSpPr>
            <p:nvPr/>
          </p:nvCxnSpPr>
          <p:spPr bwMode="auto">
            <a:xfrm rot="16200000" flipH="1">
              <a:off x="2074070" y="2910681"/>
              <a:ext cx="360362" cy="676275"/>
            </a:xfrm>
            <a:prstGeom prst="curvedConnector2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146451" name="Form 73"/>
            <p:cNvCxnSpPr>
              <a:cxnSpLocks noChangeShapeType="1"/>
              <a:stCxn id="59" idx="0"/>
            </p:cNvCxnSpPr>
            <p:nvPr/>
          </p:nvCxnSpPr>
          <p:spPr bwMode="auto">
            <a:xfrm rot="16200000">
              <a:off x="2042320" y="3447256"/>
              <a:ext cx="423862" cy="676275"/>
            </a:xfrm>
            <a:prstGeom prst="curvedConnector2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146452" name="Form 75"/>
            <p:cNvCxnSpPr>
              <a:cxnSpLocks noChangeShapeType="1"/>
              <a:stCxn id="60" idx="2"/>
            </p:cNvCxnSpPr>
            <p:nvPr/>
          </p:nvCxnSpPr>
          <p:spPr bwMode="auto">
            <a:xfrm rot="5400000">
              <a:off x="4323557" y="2885281"/>
              <a:ext cx="323850" cy="690563"/>
            </a:xfrm>
            <a:prstGeom prst="curvedConnector2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146453" name="Form 77"/>
            <p:cNvCxnSpPr>
              <a:cxnSpLocks noChangeShapeType="1"/>
              <a:endCxn id="61" idx="0"/>
            </p:cNvCxnSpPr>
            <p:nvPr/>
          </p:nvCxnSpPr>
          <p:spPr bwMode="auto">
            <a:xfrm>
              <a:off x="4140200" y="3573463"/>
              <a:ext cx="690563" cy="423862"/>
            </a:xfrm>
            <a:prstGeom prst="curvedConnector2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146454" name="Gerade Verbindung mit Pfeil 80"/>
            <p:cNvCxnSpPr>
              <a:cxnSpLocks noChangeShapeType="1"/>
              <a:stCxn id="58" idx="3"/>
              <a:endCxn id="60" idx="1"/>
            </p:cNvCxnSpPr>
            <p:nvPr/>
          </p:nvCxnSpPr>
          <p:spPr bwMode="auto">
            <a:xfrm>
              <a:off x="2627313" y="2871788"/>
              <a:ext cx="1490662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lg"/>
            </a:ln>
          </p:spPr>
        </p:cxn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/>
          <a:p>
            <a:fld id="{B70CADB5-3B1C-494F-A1C3-049970F353A2}" type="datetime1">
              <a:rPr lang="de-DE"/>
              <a:pPr/>
              <a:t>12.11.2010</a:t>
            </a:fld>
            <a:endParaRPr lang="de-DE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7338" y="1989138"/>
            <a:ext cx="8532812" cy="2209800"/>
          </a:xfrm>
          <a:noFill/>
          <a:ln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de-DE" smtClean="0">
                <a:solidFill>
                  <a:schemeClr val="bg2"/>
                </a:solidFill>
              </a:rPr>
              <a:t>Ausgangssituation</a:t>
            </a:r>
          </a:p>
          <a:p>
            <a:pPr marL="457200" indent="-457200">
              <a:buFontTx/>
              <a:buAutoNum type="arabicPeriod"/>
            </a:pPr>
            <a:r>
              <a:rPr lang="de-DE" smtClean="0">
                <a:solidFill>
                  <a:schemeClr val="bg2"/>
                </a:solidFill>
              </a:rPr>
              <a:t>Kognitive Technische Systeme (KTS)</a:t>
            </a:r>
          </a:p>
          <a:p>
            <a:pPr marL="457200" indent="-457200">
              <a:buFontTx/>
              <a:buAutoNum type="arabicPeriod"/>
            </a:pPr>
            <a:r>
              <a:rPr lang="de-DE" b="1" smtClean="0">
                <a:solidFill>
                  <a:srgbClr val="001A4A"/>
                </a:solidFill>
              </a:rPr>
              <a:t>Ziele der Kognitiven Fabrik</a:t>
            </a:r>
          </a:p>
          <a:p>
            <a:pPr marL="457200" indent="-457200">
              <a:buFontTx/>
              <a:buAutoNum type="arabicPeriod"/>
            </a:pPr>
            <a:r>
              <a:rPr lang="de-DE" smtClean="0">
                <a:solidFill>
                  <a:schemeClr val="bg2"/>
                </a:solidFill>
              </a:rPr>
              <a:t>Beispielanwendungen</a:t>
            </a:r>
          </a:p>
          <a:p>
            <a:pPr marL="457200" indent="-457200">
              <a:buFontTx/>
              <a:buAutoNum type="arabicPeriod"/>
            </a:pPr>
            <a:r>
              <a:rPr lang="de-DE" smtClean="0">
                <a:solidFill>
                  <a:schemeClr val="bg2"/>
                </a:solidFill>
              </a:rPr>
              <a:t>Zusammenfassung</a:t>
            </a: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4535488" y="1700213"/>
            <a:ext cx="4284662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endParaRPr lang="de-DE" sz="2400"/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287338" y="1520825"/>
            <a:ext cx="853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8288" indent="-268288">
              <a:spcBef>
                <a:spcPct val="20000"/>
              </a:spcBef>
            </a:pPr>
            <a:r>
              <a:rPr lang="de-DE" sz="2400" b="1">
                <a:solidFill>
                  <a:srgbClr val="001A4A"/>
                </a:solidFill>
              </a:rPr>
              <a:t>Gliederung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2">
      <a:dk1>
        <a:srgbClr val="001A4A"/>
      </a:dk1>
      <a:lt1>
        <a:srgbClr val="FFFFFF"/>
      </a:lt1>
      <a:dk2>
        <a:srgbClr val="000000"/>
      </a:dk2>
      <a:lt2>
        <a:srgbClr val="B7BCD6"/>
      </a:lt2>
      <a:accent1>
        <a:srgbClr val="B7BCD6"/>
      </a:accent1>
      <a:accent2>
        <a:srgbClr val="DA0018"/>
      </a:accent2>
      <a:accent3>
        <a:srgbClr val="FFFFFF"/>
      </a:accent3>
      <a:accent4>
        <a:srgbClr val="00143E"/>
      </a:accent4>
      <a:accent5>
        <a:srgbClr val="D8DAE8"/>
      </a:accent5>
      <a:accent6>
        <a:srgbClr val="C50015"/>
      </a:accent6>
      <a:hlink>
        <a:srgbClr val="80FF21"/>
      </a:hlink>
      <a:folHlink>
        <a:srgbClr val="605E5C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605E5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65453"/>
        </a:accent6>
        <a:hlink>
          <a:srgbClr val="605E5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1A4A"/>
        </a:dk1>
        <a:lt1>
          <a:srgbClr val="FFFFFF"/>
        </a:lt1>
        <a:dk2>
          <a:srgbClr val="000000"/>
        </a:dk2>
        <a:lt2>
          <a:srgbClr val="B7BCD6"/>
        </a:lt2>
        <a:accent1>
          <a:srgbClr val="B7BCD6"/>
        </a:accent1>
        <a:accent2>
          <a:srgbClr val="DA0018"/>
        </a:accent2>
        <a:accent3>
          <a:srgbClr val="FFFFFF"/>
        </a:accent3>
        <a:accent4>
          <a:srgbClr val="00143E"/>
        </a:accent4>
        <a:accent5>
          <a:srgbClr val="D8DAE8"/>
        </a:accent5>
        <a:accent6>
          <a:srgbClr val="C50015"/>
        </a:accent6>
        <a:hlink>
          <a:srgbClr val="80FF21"/>
        </a:hlink>
        <a:folHlink>
          <a:srgbClr val="605E5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050704_iwb_Musterpräse">
  <a:themeElements>
    <a:clrScheme name="1_050704_iwb_Musterpräse 4">
      <a:dk1>
        <a:srgbClr val="001A4A"/>
      </a:dk1>
      <a:lt1>
        <a:srgbClr val="FFFFFF"/>
      </a:lt1>
      <a:dk2>
        <a:srgbClr val="000000"/>
      </a:dk2>
      <a:lt2>
        <a:srgbClr val="B7BCD6"/>
      </a:lt2>
      <a:accent1>
        <a:srgbClr val="B7BCD6"/>
      </a:accent1>
      <a:accent2>
        <a:srgbClr val="DA0018"/>
      </a:accent2>
      <a:accent3>
        <a:srgbClr val="FFFFFF"/>
      </a:accent3>
      <a:accent4>
        <a:srgbClr val="00143E"/>
      </a:accent4>
      <a:accent5>
        <a:srgbClr val="D8DAE8"/>
      </a:accent5>
      <a:accent6>
        <a:srgbClr val="C50015"/>
      </a:accent6>
      <a:hlink>
        <a:srgbClr val="80FF21"/>
      </a:hlink>
      <a:folHlink>
        <a:srgbClr val="605E5C"/>
      </a:folHlink>
    </a:clrScheme>
    <a:fontScheme name="1_050704_iwb_Musterprä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050704_iwb_Musterpräse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704_iwb_Musterpräse 2">
        <a:dk1>
          <a:srgbClr val="1D3D69"/>
        </a:dk1>
        <a:lt1>
          <a:srgbClr val="FFFFFF"/>
        </a:lt1>
        <a:dk2>
          <a:srgbClr val="000000"/>
        </a:dk2>
        <a:lt2>
          <a:srgbClr val="BFBFBF"/>
        </a:lt2>
        <a:accent1>
          <a:srgbClr val="A6AFCA"/>
        </a:accent1>
        <a:accent2>
          <a:srgbClr val="DA0018"/>
        </a:accent2>
        <a:accent3>
          <a:srgbClr val="FFFFFF"/>
        </a:accent3>
        <a:accent4>
          <a:srgbClr val="173359"/>
        </a:accent4>
        <a:accent5>
          <a:srgbClr val="D0D4E1"/>
        </a:accent5>
        <a:accent6>
          <a:srgbClr val="C50015"/>
        </a:accent6>
        <a:hlink>
          <a:srgbClr val="80FF21"/>
        </a:hlink>
        <a:folHlink>
          <a:srgbClr val="605E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704_iwb_Musterpräs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605E5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65453"/>
        </a:accent6>
        <a:hlink>
          <a:srgbClr val="605E5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704_iwb_Musterpräse 4">
        <a:dk1>
          <a:srgbClr val="001A4A"/>
        </a:dk1>
        <a:lt1>
          <a:srgbClr val="FFFFFF"/>
        </a:lt1>
        <a:dk2>
          <a:srgbClr val="000000"/>
        </a:dk2>
        <a:lt2>
          <a:srgbClr val="B7BCD6"/>
        </a:lt2>
        <a:accent1>
          <a:srgbClr val="B7BCD6"/>
        </a:accent1>
        <a:accent2>
          <a:srgbClr val="DA0018"/>
        </a:accent2>
        <a:accent3>
          <a:srgbClr val="FFFFFF"/>
        </a:accent3>
        <a:accent4>
          <a:srgbClr val="00143E"/>
        </a:accent4>
        <a:accent5>
          <a:srgbClr val="D8DAE8"/>
        </a:accent5>
        <a:accent6>
          <a:srgbClr val="C50015"/>
        </a:accent6>
        <a:hlink>
          <a:srgbClr val="80FF21"/>
        </a:hlink>
        <a:folHlink>
          <a:srgbClr val="605E5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050704_iwb_Musterpräse">
  <a:themeElements>
    <a:clrScheme name="3_050704_iwb_Musterpräse 4">
      <a:dk1>
        <a:srgbClr val="001A4A"/>
      </a:dk1>
      <a:lt1>
        <a:srgbClr val="FFFFFF"/>
      </a:lt1>
      <a:dk2>
        <a:srgbClr val="000000"/>
      </a:dk2>
      <a:lt2>
        <a:srgbClr val="B7BCD6"/>
      </a:lt2>
      <a:accent1>
        <a:srgbClr val="B7BCD6"/>
      </a:accent1>
      <a:accent2>
        <a:srgbClr val="DA0018"/>
      </a:accent2>
      <a:accent3>
        <a:srgbClr val="FFFFFF"/>
      </a:accent3>
      <a:accent4>
        <a:srgbClr val="00143E"/>
      </a:accent4>
      <a:accent5>
        <a:srgbClr val="D8DAE8"/>
      </a:accent5>
      <a:accent6>
        <a:srgbClr val="C50015"/>
      </a:accent6>
      <a:hlink>
        <a:srgbClr val="80FF21"/>
      </a:hlink>
      <a:folHlink>
        <a:srgbClr val="605E5C"/>
      </a:folHlink>
    </a:clrScheme>
    <a:fontScheme name="3_050704_iwb_Musterprä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050704_iwb_Musterpräse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050704_iwb_Musterpräse 2">
        <a:dk1>
          <a:srgbClr val="1D3D69"/>
        </a:dk1>
        <a:lt1>
          <a:srgbClr val="FFFFFF"/>
        </a:lt1>
        <a:dk2>
          <a:srgbClr val="000000"/>
        </a:dk2>
        <a:lt2>
          <a:srgbClr val="BFBFBF"/>
        </a:lt2>
        <a:accent1>
          <a:srgbClr val="A6AFCA"/>
        </a:accent1>
        <a:accent2>
          <a:srgbClr val="DA0018"/>
        </a:accent2>
        <a:accent3>
          <a:srgbClr val="FFFFFF"/>
        </a:accent3>
        <a:accent4>
          <a:srgbClr val="173359"/>
        </a:accent4>
        <a:accent5>
          <a:srgbClr val="D0D4E1"/>
        </a:accent5>
        <a:accent6>
          <a:srgbClr val="C50015"/>
        </a:accent6>
        <a:hlink>
          <a:srgbClr val="80FF21"/>
        </a:hlink>
        <a:folHlink>
          <a:srgbClr val="605E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050704_iwb_Musterpräs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605E5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65453"/>
        </a:accent6>
        <a:hlink>
          <a:srgbClr val="605E5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050704_iwb_Musterpräse 4">
        <a:dk1>
          <a:srgbClr val="001A4A"/>
        </a:dk1>
        <a:lt1>
          <a:srgbClr val="FFFFFF"/>
        </a:lt1>
        <a:dk2>
          <a:srgbClr val="000000"/>
        </a:dk2>
        <a:lt2>
          <a:srgbClr val="B7BCD6"/>
        </a:lt2>
        <a:accent1>
          <a:srgbClr val="B7BCD6"/>
        </a:accent1>
        <a:accent2>
          <a:srgbClr val="DA0018"/>
        </a:accent2>
        <a:accent3>
          <a:srgbClr val="FFFFFF"/>
        </a:accent3>
        <a:accent4>
          <a:srgbClr val="00143E"/>
        </a:accent4>
        <a:accent5>
          <a:srgbClr val="D8DAE8"/>
        </a:accent5>
        <a:accent6>
          <a:srgbClr val="C50015"/>
        </a:accent6>
        <a:hlink>
          <a:srgbClr val="80FF21"/>
        </a:hlink>
        <a:folHlink>
          <a:srgbClr val="605E5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882</Words>
  <Application>Microsoft Office PowerPoint</Application>
  <PresentationFormat>Bildschirmpräsentation (4:3)</PresentationFormat>
  <Paragraphs>294</Paragraphs>
  <Slides>24</Slides>
  <Notes>14</Notes>
  <HiddenSlides>0</HiddenSlides>
  <MMClips>0</MMClips>
  <ScaleCrop>false</ScaleCrop>
  <HeadingPairs>
    <vt:vector size="6" baseType="variant"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blank</vt:lpstr>
      <vt:lpstr>1_050704_iwb_Musterpräse</vt:lpstr>
      <vt:lpstr>3_050704_iwb_Musterpräse</vt:lpstr>
      <vt:lpstr>Bitmap</vt:lpstr>
      <vt:lpstr>Folie 1</vt:lpstr>
      <vt:lpstr>Folie 2</vt:lpstr>
      <vt:lpstr>Folie 3</vt:lpstr>
      <vt:lpstr>Folie 4</vt:lpstr>
      <vt:lpstr>Folie 5</vt:lpstr>
      <vt:lpstr>Folie 6</vt:lpstr>
      <vt:lpstr>Folie 7</vt:lpstr>
      <vt:lpstr>Kognitive Technische Systeme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Zusammenfassung</vt:lpstr>
      <vt:lpstr>Folie 21</vt:lpstr>
      <vt:lpstr>Kognitive Technische Systeme</vt:lpstr>
      <vt:lpstr>Folie 23</vt:lpstr>
      <vt:lpstr>Danksagung</vt:lpstr>
    </vt:vector>
  </TitlesOfParts>
  <Company>iwb TU Muenchen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lc</dc:creator>
  <cp:lastModifiedBy>Michael Zäh</cp:lastModifiedBy>
  <cp:revision>268</cp:revision>
  <cp:lastPrinted>1601-01-01T00:00:00Z</cp:lastPrinted>
  <dcterms:created xsi:type="dcterms:W3CDTF">2006-11-10T16:00:11Z</dcterms:created>
  <dcterms:modified xsi:type="dcterms:W3CDTF">2010-11-12T13:28:44Z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  <property fmtid="{D5CDD505-2E9C-101B-9397-08002B2CF9AE}" pid="3" name="LCID">
    <vt:i4>1031</vt:i4>
  </property>
</Properties>
</file>