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12" r:id="rId3"/>
    <p:sldId id="313" r:id="rId4"/>
    <p:sldId id="322" r:id="rId5"/>
    <p:sldId id="314" r:id="rId6"/>
    <p:sldId id="317" r:id="rId7"/>
    <p:sldId id="280" r:id="rId8"/>
    <p:sldId id="269" r:id="rId9"/>
    <p:sldId id="270" r:id="rId10"/>
    <p:sldId id="273" r:id="rId11"/>
    <p:sldId id="272" r:id="rId12"/>
    <p:sldId id="284" r:id="rId13"/>
    <p:sldId id="285" r:id="rId14"/>
    <p:sldId id="298" r:id="rId15"/>
    <p:sldId id="299" r:id="rId16"/>
    <p:sldId id="300" r:id="rId17"/>
    <p:sldId id="301" r:id="rId18"/>
    <p:sldId id="302" r:id="rId19"/>
    <p:sldId id="319" r:id="rId20"/>
    <p:sldId id="320" r:id="rId21"/>
    <p:sldId id="321" r:id="rId22"/>
    <p:sldId id="323" r:id="rId23"/>
    <p:sldId id="282" r:id="rId24"/>
    <p:sldId id="274" r:id="rId25"/>
  </p:sldIdLst>
  <p:sldSz cx="9144000" cy="6858000" type="screen4x3"/>
  <p:notesSz cx="6794500" cy="9906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C0"/>
    <a:srgbClr val="FBF9B9"/>
    <a:srgbClr val="F4F9B9"/>
    <a:srgbClr val="00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15" autoAdjust="0"/>
  </p:normalViewPr>
  <p:slideViewPr>
    <p:cSldViewPr showGuides="1">
      <p:cViewPr varScale="1">
        <p:scale>
          <a:sx n="86" d="100"/>
          <a:sy n="86" d="100"/>
        </p:scale>
        <p:origin x="-109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E639D-567D-49D1-A6C4-3BD5D782B149}" type="datetimeFigureOut">
              <a:rPr lang="de-DE" smtClean="0"/>
              <a:pPr/>
              <a:t>17.11.2010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802A4-2E35-4C85-8E37-F2408B9A41B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AC62E-D6BC-4850-AC2D-DBF4F4154504}" type="datetimeFigureOut">
              <a:rPr lang="de-DE" smtClean="0"/>
              <a:pPr/>
              <a:t>17.11.2010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98204-DE73-459B-BC96-C8F8090635B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8816ABC7-4D98-4C12-BA86-0EE1349A303E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2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04074"/>
            <a:ext cx="5433998" cy="45556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6DD9C1A-22BF-4C94-BBC2-38FC5EE20952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12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481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481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04074"/>
            <a:ext cx="5433998" cy="45556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7075452-8C2E-45B4-BC38-3C8BECCEF066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13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04074"/>
            <a:ext cx="5433998" cy="45556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BE7E3D65-5A92-4AE5-B515-944BD6A3EEBE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14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440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440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04074"/>
            <a:ext cx="5433998" cy="45556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197DE2F-1E36-4979-87F2-BCFA46EEF6FE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15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04074"/>
            <a:ext cx="5433998" cy="45556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9A13311-6B09-4369-9511-526751830DBF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16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50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501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04074"/>
            <a:ext cx="5433998" cy="45556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82E611AD-2DFF-47FB-A249-6427B7C8BA2B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17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04074"/>
            <a:ext cx="5433998" cy="45556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95D2950-21E4-4DB3-8600-DB7F79356590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18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542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542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04074"/>
            <a:ext cx="5433998" cy="45556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B1DB147-9733-4E01-A7D2-E4A626F32C0F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19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04074"/>
            <a:ext cx="5433998" cy="45556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8FCA067-9D28-4C74-BEF6-21C41985881E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20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583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583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04074"/>
            <a:ext cx="5433998" cy="4456743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0" algn="l"/>
                <a:tab pos="920618" algn="l"/>
                <a:tab pos="1841236" algn="l"/>
                <a:tab pos="2761854" algn="l"/>
                <a:tab pos="3682472" algn="l"/>
                <a:tab pos="4603090" algn="l"/>
                <a:tab pos="5523708" algn="l"/>
                <a:tab pos="6444325" algn="l"/>
                <a:tab pos="7364943" algn="l"/>
                <a:tab pos="8285561" algn="l"/>
                <a:tab pos="9206179" algn="l"/>
                <a:tab pos="10126797" algn="l"/>
              </a:tabLst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58373" name="Text Box 3"/>
          <p:cNvSpPr txBox="1">
            <a:spLocks noChangeArrowheads="1"/>
          </p:cNvSpPr>
          <p:nvPr/>
        </p:nvSpPr>
        <p:spPr bwMode="auto">
          <a:xfrm>
            <a:off x="3847547" y="9408147"/>
            <a:ext cx="2943749" cy="49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787" tIns="46393" rIns="92787" bIns="46393" anchor="b"/>
          <a:lstStyle/>
          <a:p>
            <a:pPr algn="r">
              <a:tabLst>
                <a:tab pos="0" algn="l"/>
                <a:tab pos="920618" algn="l"/>
                <a:tab pos="1841236" algn="l"/>
                <a:tab pos="2761854" algn="l"/>
                <a:tab pos="3682472" algn="l"/>
                <a:tab pos="4603090" algn="l"/>
                <a:tab pos="5523708" algn="l"/>
                <a:tab pos="6444325" algn="l"/>
                <a:tab pos="7364943" algn="l"/>
                <a:tab pos="8285561" algn="l"/>
                <a:tab pos="9206179" algn="l"/>
                <a:tab pos="10126797" algn="l"/>
              </a:tabLst>
            </a:pPr>
            <a:fld id="{56467EF1-0312-47E0-90C9-1FDEDAA67030}" type="slidenum">
              <a:rPr lang="de-DE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20618" algn="l"/>
                  <a:tab pos="1841236" algn="l"/>
                  <a:tab pos="2761854" algn="l"/>
                  <a:tab pos="3682472" algn="l"/>
                  <a:tab pos="4603090" algn="l"/>
                  <a:tab pos="5523708" algn="l"/>
                  <a:tab pos="6444325" algn="l"/>
                  <a:tab pos="7364943" algn="l"/>
                  <a:tab pos="8285561" algn="l"/>
                  <a:tab pos="9206179" algn="l"/>
                  <a:tab pos="10126797" algn="l"/>
                </a:tabLst>
              </a:pPr>
              <a:t>20</a:t>
            </a:fld>
            <a:endParaRPr lang="de-DE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8A2AFD45-54A4-4542-803B-BCC27922F444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21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04074"/>
            <a:ext cx="5433998" cy="4456743"/>
          </a:xfrm>
          <a:noFill/>
          <a:ln/>
        </p:spPr>
        <p:txBody>
          <a:bodyPr wrap="none" anchor="ctr"/>
          <a:lstStyle/>
          <a:p>
            <a:pPr>
              <a:spcBef>
                <a:spcPct val="0"/>
              </a:spcBef>
              <a:tabLst>
                <a:tab pos="0" algn="l"/>
                <a:tab pos="920618" algn="l"/>
                <a:tab pos="1841236" algn="l"/>
                <a:tab pos="2761854" algn="l"/>
                <a:tab pos="3682472" algn="l"/>
                <a:tab pos="4603090" algn="l"/>
                <a:tab pos="5523708" algn="l"/>
                <a:tab pos="6444325" algn="l"/>
                <a:tab pos="7364943" algn="l"/>
                <a:tab pos="8285561" algn="l"/>
                <a:tab pos="9206179" algn="l"/>
                <a:tab pos="10126797" algn="l"/>
              </a:tabLst>
            </a:pPr>
            <a:endParaRPr lang="en-US" dirty="0" smtClean="0">
              <a:latin typeface="Calibri" pitchFamily="34" charset="0"/>
            </a:endParaRPr>
          </a:p>
        </p:txBody>
      </p:sp>
      <p:sp>
        <p:nvSpPr>
          <p:cNvPr id="59397" name="Text Box 3"/>
          <p:cNvSpPr txBox="1">
            <a:spLocks noChangeArrowheads="1"/>
          </p:cNvSpPr>
          <p:nvPr/>
        </p:nvSpPr>
        <p:spPr bwMode="auto">
          <a:xfrm>
            <a:off x="3847547" y="9408147"/>
            <a:ext cx="2943749" cy="49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787" tIns="46393" rIns="92787" bIns="46393" anchor="b"/>
          <a:lstStyle/>
          <a:p>
            <a:pPr algn="r">
              <a:tabLst>
                <a:tab pos="0" algn="l"/>
                <a:tab pos="920618" algn="l"/>
                <a:tab pos="1841236" algn="l"/>
                <a:tab pos="2761854" algn="l"/>
                <a:tab pos="3682472" algn="l"/>
                <a:tab pos="4603090" algn="l"/>
                <a:tab pos="5523708" algn="l"/>
                <a:tab pos="6444325" algn="l"/>
                <a:tab pos="7364943" algn="l"/>
                <a:tab pos="8285561" algn="l"/>
                <a:tab pos="9206179" algn="l"/>
                <a:tab pos="10126797" algn="l"/>
              </a:tabLst>
            </a:pPr>
            <a:fld id="{4583470F-E659-4FE8-9405-B8D8F2904D3C}" type="slidenum">
              <a:rPr lang="de-DE" sz="1200">
                <a:solidFill>
                  <a:srgbClr val="000000"/>
                </a:solidFill>
                <a:latin typeface="Calibri" pitchFamily="34" charset="0"/>
              </a:rPr>
              <a:pPr algn="r">
                <a:tabLst>
                  <a:tab pos="0" algn="l"/>
                  <a:tab pos="920618" algn="l"/>
                  <a:tab pos="1841236" algn="l"/>
                  <a:tab pos="2761854" algn="l"/>
                  <a:tab pos="3682472" algn="l"/>
                  <a:tab pos="4603090" algn="l"/>
                  <a:tab pos="5523708" algn="l"/>
                  <a:tab pos="6444325" algn="l"/>
                  <a:tab pos="7364943" algn="l"/>
                  <a:tab pos="8285561" algn="l"/>
                  <a:tab pos="9206179" algn="l"/>
                  <a:tab pos="10126797" algn="l"/>
                </a:tabLst>
              </a:pPr>
              <a:t>21</a:t>
            </a:fld>
            <a:endParaRPr lang="de-DE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88337016-6435-4085-9C51-9F6CDCC80497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3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04074"/>
            <a:ext cx="5433998" cy="45556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  <a:tabLst>
                <a:tab pos="0" algn="l"/>
                <a:tab pos="449263" algn="l"/>
                <a:tab pos="901700" algn="l"/>
                <a:tab pos="1354138" algn="l"/>
                <a:tab pos="1806575" algn="l"/>
                <a:tab pos="2259013" algn="l"/>
                <a:tab pos="2711450" algn="l"/>
                <a:tab pos="3163888" algn="l"/>
                <a:tab pos="3614738" algn="l"/>
                <a:tab pos="4067175" algn="l"/>
                <a:tab pos="4519613" algn="l"/>
                <a:tab pos="4972050" algn="l"/>
                <a:tab pos="5424488" algn="l"/>
                <a:tab pos="5876925" algn="l"/>
                <a:tab pos="6329363" algn="l"/>
                <a:tab pos="6781800" algn="l"/>
                <a:tab pos="7232650" algn="l"/>
                <a:tab pos="7685088" algn="l"/>
                <a:tab pos="8137525" algn="l"/>
                <a:tab pos="8589963" algn="l"/>
                <a:tab pos="9042400" algn="l"/>
              </a:tabLst>
            </a:pPr>
            <a:fld id="{30AF9165-D93D-4E6F-A6F2-A737855576B7}" type="slidenum">
              <a:rPr lang="de-DE" smtClean="0">
                <a:latin typeface="Calibri" pitchFamily="34" charset="0"/>
                <a:ea typeface="Bitstream Vera Sans"/>
                <a:cs typeface="Bitstream Vera Sans"/>
              </a:rPr>
              <a:pPr>
                <a:buFont typeface="Times New Roman" pitchFamily="18" charset="0"/>
                <a:buNone/>
                <a:tabLst>
                  <a:tab pos="0" algn="l"/>
                  <a:tab pos="449263" algn="l"/>
                  <a:tab pos="901700" algn="l"/>
                  <a:tab pos="1354138" algn="l"/>
                  <a:tab pos="1806575" algn="l"/>
                  <a:tab pos="2259013" algn="l"/>
                  <a:tab pos="2711450" algn="l"/>
                  <a:tab pos="3163888" algn="l"/>
                  <a:tab pos="3614738" algn="l"/>
                  <a:tab pos="4067175" algn="l"/>
                  <a:tab pos="4519613" algn="l"/>
                  <a:tab pos="4972050" algn="l"/>
                  <a:tab pos="5424488" algn="l"/>
                  <a:tab pos="5876925" algn="l"/>
                  <a:tab pos="6329363" algn="l"/>
                  <a:tab pos="6781800" algn="l"/>
                  <a:tab pos="7232650" algn="l"/>
                  <a:tab pos="7685088" algn="l"/>
                  <a:tab pos="8137525" algn="l"/>
                  <a:tab pos="8589963" algn="l"/>
                  <a:tab pos="9042400" algn="l"/>
                </a:tabLst>
              </a:pPr>
              <a:t>22</a:t>
            </a:fld>
            <a:endParaRPr lang="de-DE" smtClean="0">
              <a:latin typeface="Calibri" pitchFamily="34" charset="0"/>
              <a:ea typeface="Bitstream Vera Sans"/>
              <a:cs typeface="Bitstream Vera Sans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46514" y="9405938"/>
            <a:ext cx="2941637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768" tIns="46384" rIns="92768" bIns="46384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9263" algn="l"/>
                <a:tab pos="901700" algn="l"/>
                <a:tab pos="1354138" algn="l"/>
                <a:tab pos="1806575" algn="l"/>
                <a:tab pos="2259013" algn="l"/>
                <a:tab pos="2711450" algn="l"/>
                <a:tab pos="3163888" algn="l"/>
                <a:tab pos="3614738" algn="l"/>
                <a:tab pos="4067175" algn="l"/>
                <a:tab pos="4519613" algn="l"/>
                <a:tab pos="4972050" algn="l"/>
                <a:tab pos="5424488" algn="l"/>
                <a:tab pos="5876925" algn="l"/>
                <a:tab pos="6329363" algn="l"/>
                <a:tab pos="6781800" algn="l"/>
                <a:tab pos="7232650" algn="l"/>
                <a:tab pos="7685088" algn="l"/>
                <a:tab pos="8137525" algn="l"/>
                <a:tab pos="8589963" algn="l"/>
                <a:tab pos="9042400" algn="l"/>
              </a:tabLst>
            </a:pPr>
            <a:fld id="{F3CD335A-FCD4-4152-8CB2-FB574223106C}" type="slidenum">
              <a:rPr lang="de-DE" sz="1200">
                <a:solidFill>
                  <a:srgbClr val="000000"/>
                </a:solidFill>
                <a:latin typeface="Calibri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9263" algn="l"/>
                  <a:tab pos="901700" algn="l"/>
                  <a:tab pos="1354138" algn="l"/>
                  <a:tab pos="1806575" algn="l"/>
                  <a:tab pos="2259013" algn="l"/>
                  <a:tab pos="2711450" algn="l"/>
                  <a:tab pos="3163888" algn="l"/>
                  <a:tab pos="3614738" algn="l"/>
                  <a:tab pos="4067175" algn="l"/>
                  <a:tab pos="4519613" algn="l"/>
                  <a:tab pos="4972050" algn="l"/>
                  <a:tab pos="5424488" algn="l"/>
                  <a:tab pos="5876925" algn="l"/>
                  <a:tab pos="6329363" algn="l"/>
                  <a:tab pos="6781800" algn="l"/>
                  <a:tab pos="7232650" algn="l"/>
                  <a:tab pos="7685088" algn="l"/>
                  <a:tab pos="8137525" algn="l"/>
                  <a:tab pos="8589963" algn="l"/>
                  <a:tab pos="9042400" algn="l"/>
                </a:tabLst>
              </a:pPr>
              <a:t>22</a:t>
            </a:fld>
            <a:endParaRPr lang="de-DE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49825" cy="3713163"/>
          </a:xfrm>
          <a:solidFill>
            <a:srgbClr val="FFFFFF"/>
          </a:solidFill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3764"/>
            <a:ext cx="5430838" cy="4548187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  <a:tabLst>
                <a:tab pos="0" algn="l"/>
                <a:tab pos="449263" algn="l"/>
                <a:tab pos="901700" algn="l"/>
                <a:tab pos="1354138" algn="l"/>
                <a:tab pos="1806575" algn="l"/>
                <a:tab pos="2259013" algn="l"/>
                <a:tab pos="2711450" algn="l"/>
                <a:tab pos="3163888" algn="l"/>
                <a:tab pos="3614738" algn="l"/>
                <a:tab pos="4067175" algn="l"/>
                <a:tab pos="4519613" algn="l"/>
                <a:tab pos="4972050" algn="l"/>
                <a:tab pos="5424488" algn="l"/>
                <a:tab pos="5876925" algn="l"/>
                <a:tab pos="6329363" algn="l"/>
                <a:tab pos="6781800" algn="l"/>
                <a:tab pos="7232650" algn="l"/>
                <a:tab pos="7685088" algn="l"/>
                <a:tab pos="8137525" algn="l"/>
                <a:tab pos="8589963" algn="l"/>
                <a:tab pos="9042400" algn="l"/>
              </a:tabLst>
            </a:pPr>
            <a:fld id="{8E1D4DCA-C5ED-402B-9934-C8DA12D275D5}" type="slidenum">
              <a:rPr lang="de-DE" smtClean="0">
                <a:latin typeface="Calibri" pitchFamily="34" charset="0"/>
                <a:ea typeface="Bitstream Vera Sans"/>
                <a:cs typeface="Bitstream Vera Sans"/>
              </a:rPr>
              <a:pPr>
                <a:buFont typeface="Times New Roman" pitchFamily="18" charset="0"/>
                <a:buNone/>
                <a:tabLst>
                  <a:tab pos="0" algn="l"/>
                  <a:tab pos="449263" algn="l"/>
                  <a:tab pos="901700" algn="l"/>
                  <a:tab pos="1354138" algn="l"/>
                  <a:tab pos="1806575" algn="l"/>
                  <a:tab pos="2259013" algn="l"/>
                  <a:tab pos="2711450" algn="l"/>
                  <a:tab pos="3163888" algn="l"/>
                  <a:tab pos="3614738" algn="l"/>
                  <a:tab pos="4067175" algn="l"/>
                  <a:tab pos="4519613" algn="l"/>
                  <a:tab pos="4972050" algn="l"/>
                  <a:tab pos="5424488" algn="l"/>
                  <a:tab pos="5876925" algn="l"/>
                  <a:tab pos="6329363" algn="l"/>
                  <a:tab pos="6781800" algn="l"/>
                  <a:tab pos="7232650" algn="l"/>
                  <a:tab pos="7685088" algn="l"/>
                  <a:tab pos="8137525" algn="l"/>
                  <a:tab pos="8589963" algn="l"/>
                  <a:tab pos="9042400" algn="l"/>
                </a:tabLst>
              </a:pPr>
              <a:t>23</a:t>
            </a:fld>
            <a:endParaRPr lang="de-DE" smtClean="0">
              <a:latin typeface="Calibri" pitchFamily="34" charset="0"/>
              <a:ea typeface="Bitstream Vera Sans"/>
              <a:cs typeface="Bitstream Vera Sans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3846513" y="9405938"/>
            <a:ext cx="2941637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768" tIns="46384" rIns="92768" bIns="46384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9263" algn="l"/>
                <a:tab pos="901700" algn="l"/>
                <a:tab pos="1354138" algn="l"/>
                <a:tab pos="1806575" algn="l"/>
                <a:tab pos="2259013" algn="l"/>
                <a:tab pos="2711450" algn="l"/>
                <a:tab pos="3163888" algn="l"/>
                <a:tab pos="3614738" algn="l"/>
                <a:tab pos="4067175" algn="l"/>
                <a:tab pos="4519613" algn="l"/>
                <a:tab pos="4972050" algn="l"/>
                <a:tab pos="5424488" algn="l"/>
                <a:tab pos="5876925" algn="l"/>
                <a:tab pos="6329363" algn="l"/>
                <a:tab pos="6781800" algn="l"/>
                <a:tab pos="7232650" algn="l"/>
                <a:tab pos="7685088" algn="l"/>
                <a:tab pos="8137525" algn="l"/>
                <a:tab pos="8589963" algn="l"/>
                <a:tab pos="9042400" algn="l"/>
              </a:tabLst>
            </a:pPr>
            <a:fld id="{9D87060A-4A0B-4578-A431-D4F5EBBA2F4D}" type="slidenum">
              <a:rPr lang="de-DE" sz="1200">
                <a:solidFill>
                  <a:srgbClr val="000000"/>
                </a:solidFill>
                <a:latin typeface="Calibri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9263" algn="l"/>
                  <a:tab pos="901700" algn="l"/>
                  <a:tab pos="1354138" algn="l"/>
                  <a:tab pos="1806575" algn="l"/>
                  <a:tab pos="2259013" algn="l"/>
                  <a:tab pos="2711450" algn="l"/>
                  <a:tab pos="3163888" algn="l"/>
                  <a:tab pos="3614738" algn="l"/>
                  <a:tab pos="4067175" algn="l"/>
                  <a:tab pos="4519613" algn="l"/>
                  <a:tab pos="4972050" algn="l"/>
                  <a:tab pos="5424488" algn="l"/>
                  <a:tab pos="5876925" algn="l"/>
                  <a:tab pos="6329363" algn="l"/>
                  <a:tab pos="6781800" algn="l"/>
                  <a:tab pos="7232650" algn="l"/>
                  <a:tab pos="7685088" algn="l"/>
                  <a:tab pos="8137525" algn="l"/>
                  <a:tab pos="8589963" algn="l"/>
                  <a:tab pos="9042400" algn="l"/>
                </a:tabLst>
              </a:pPr>
              <a:t>23</a:t>
            </a:fld>
            <a:endParaRPr lang="de-DE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49825" cy="3713163"/>
          </a:xfrm>
          <a:solidFill>
            <a:srgbClr val="FFFFFF"/>
          </a:solidFill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3763"/>
            <a:ext cx="5430838" cy="4548187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  <a:tabLst>
                <a:tab pos="0" algn="l"/>
                <a:tab pos="449263" algn="l"/>
                <a:tab pos="901700" algn="l"/>
                <a:tab pos="1354138" algn="l"/>
                <a:tab pos="1806575" algn="l"/>
                <a:tab pos="2259013" algn="l"/>
                <a:tab pos="2711450" algn="l"/>
                <a:tab pos="3163888" algn="l"/>
                <a:tab pos="3614738" algn="l"/>
                <a:tab pos="4067175" algn="l"/>
                <a:tab pos="4519613" algn="l"/>
                <a:tab pos="4972050" algn="l"/>
                <a:tab pos="5424488" algn="l"/>
                <a:tab pos="5876925" algn="l"/>
                <a:tab pos="6329363" algn="l"/>
                <a:tab pos="6781800" algn="l"/>
                <a:tab pos="7232650" algn="l"/>
                <a:tab pos="7685088" algn="l"/>
                <a:tab pos="8137525" algn="l"/>
                <a:tab pos="8589963" algn="l"/>
                <a:tab pos="9042400" algn="l"/>
              </a:tabLst>
            </a:pPr>
            <a:fld id="{9145BE35-5D4D-427A-96FA-07D934658FBF}" type="slidenum">
              <a:rPr lang="de-DE" smtClean="0">
                <a:latin typeface="Calibri" pitchFamily="34" charset="0"/>
                <a:ea typeface="Bitstream Vera Sans"/>
                <a:cs typeface="Bitstream Vera Sans"/>
              </a:rPr>
              <a:pPr>
                <a:buFont typeface="Times New Roman" pitchFamily="18" charset="0"/>
                <a:buNone/>
                <a:tabLst>
                  <a:tab pos="0" algn="l"/>
                  <a:tab pos="449263" algn="l"/>
                  <a:tab pos="901700" algn="l"/>
                  <a:tab pos="1354138" algn="l"/>
                  <a:tab pos="1806575" algn="l"/>
                  <a:tab pos="2259013" algn="l"/>
                  <a:tab pos="2711450" algn="l"/>
                  <a:tab pos="3163888" algn="l"/>
                  <a:tab pos="3614738" algn="l"/>
                  <a:tab pos="4067175" algn="l"/>
                  <a:tab pos="4519613" algn="l"/>
                  <a:tab pos="4972050" algn="l"/>
                  <a:tab pos="5424488" algn="l"/>
                  <a:tab pos="5876925" algn="l"/>
                  <a:tab pos="6329363" algn="l"/>
                  <a:tab pos="6781800" algn="l"/>
                  <a:tab pos="7232650" algn="l"/>
                  <a:tab pos="7685088" algn="l"/>
                  <a:tab pos="8137525" algn="l"/>
                  <a:tab pos="8589963" algn="l"/>
                  <a:tab pos="9042400" algn="l"/>
                </a:tabLst>
              </a:pPr>
              <a:t>24</a:t>
            </a:fld>
            <a:endParaRPr lang="de-DE" smtClean="0">
              <a:latin typeface="Calibri" pitchFamily="34" charset="0"/>
              <a:ea typeface="Bitstream Vera Sans"/>
              <a:cs typeface="Bitstream Vera Sans"/>
            </a:endParaRPr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3846513" y="9405938"/>
            <a:ext cx="2941637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768" tIns="46384" rIns="92768" bIns="46384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9263" algn="l"/>
                <a:tab pos="901700" algn="l"/>
                <a:tab pos="1354138" algn="l"/>
                <a:tab pos="1806575" algn="l"/>
                <a:tab pos="2259013" algn="l"/>
                <a:tab pos="2711450" algn="l"/>
                <a:tab pos="3163888" algn="l"/>
                <a:tab pos="3614738" algn="l"/>
                <a:tab pos="4067175" algn="l"/>
                <a:tab pos="4519613" algn="l"/>
                <a:tab pos="4972050" algn="l"/>
                <a:tab pos="5424488" algn="l"/>
                <a:tab pos="5876925" algn="l"/>
                <a:tab pos="6329363" algn="l"/>
                <a:tab pos="6781800" algn="l"/>
                <a:tab pos="7232650" algn="l"/>
                <a:tab pos="7685088" algn="l"/>
                <a:tab pos="8137525" algn="l"/>
                <a:tab pos="8589963" algn="l"/>
                <a:tab pos="9042400" algn="l"/>
              </a:tabLst>
            </a:pPr>
            <a:fld id="{65D9EE18-6B39-4D36-AEEC-9EB59CB2A030}" type="slidenum">
              <a:rPr lang="de-DE" sz="1200">
                <a:solidFill>
                  <a:srgbClr val="000000"/>
                </a:solidFill>
                <a:latin typeface="Calibri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9263" algn="l"/>
                  <a:tab pos="901700" algn="l"/>
                  <a:tab pos="1354138" algn="l"/>
                  <a:tab pos="1806575" algn="l"/>
                  <a:tab pos="2259013" algn="l"/>
                  <a:tab pos="2711450" algn="l"/>
                  <a:tab pos="3163888" algn="l"/>
                  <a:tab pos="3614738" algn="l"/>
                  <a:tab pos="4067175" algn="l"/>
                  <a:tab pos="4519613" algn="l"/>
                  <a:tab pos="4972050" algn="l"/>
                  <a:tab pos="5424488" algn="l"/>
                  <a:tab pos="5876925" algn="l"/>
                  <a:tab pos="6329363" algn="l"/>
                  <a:tab pos="6781800" algn="l"/>
                  <a:tab pos="7232650" algn="l"/>
                  <a:tab pos="7685088" algn="l"/>
                  <a:tab pos="8137525" algn="l"/>
                  <a:tab pos="8589963" algn="l"/>
                  <a:tab pos="9042400" algn="l"/>
                </a:tabLst>
              </a:pPr>
              <a:t>24</a:t>
            </a:fld>
            <a:endParaRPr lang="de-DE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49825" cy="3713163"/>
          </a:xfrm>
          <a:solidFill>
            <a:srgbClr val="FFFFFF"/>
          </a:solidFill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3763"/>
            <a:ext cx="5430838" cy="4548187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  <a:tabLst>
                <a:tab pos="0" algn="l"/>
                <a:tab pos="449263" algn="l"/>
                <a:tab pos="901700" algn="l"/>
                <a:tab pos="1354138" algn="l"/>
                <a:tab pos="1806575" algn="l"/>
                <a:tab pos="2259013" algn="l"/>
                <a:tab pos="2711450" algn="l"/>
                <a:tab pos="3163888" algn="l"/>
                <a:tab pos="3614738" algn="l"/>
                <a:tab pos="4067175" algn="l"/>
                <a:tab pos="4519613" algn="l"/>
                <a:tab pos="4972050" algn="l"/>
                <a:tab pos="5424488" algn="l"/>
                <a:tab pos="5876925" algn="l"/>
                <a:tab pos="6329363" algn="l"/>
                <a:tab pos="6781800" algn="l"/>
                <a:tab pos="7232650" algn="l"/>
                <a:tab pos="7685088" algn="l"/>
                <a:tab pos="8137525" algn="l"/>
                <a:tab pos="8589963" algn="l"/>
                <a:tab pos="9042400" algn="l"/>
              </a:tabLst>
            </a:pPr>
            <a:fld id="{30AF9165-D93D-4E6F-A6F2-A737855576B7}" type="slidenum">
              <a:rPr lang="de-DE" smtClean="0">
                <a:latin typeface="Calibri" pitchFamily="34" charset="0"/>
                <a:ea typeface="Bitstream Vera Sans"/>
                <a:cs typeface="Bitstream Vera Sans"/>
              </a:rPr>
              <a:pPr>
                <a:buFont typeface="Times New Roman" pitchFamily="18" charset="0"/>
                <a:buNone/>
                <a:tabLst>
                  <a:tab pos="0" algn="l"/>
                  <a:tab pos="449263" algn="l"/>
                  <a:tab pos="901700" algn="l"/>
                  <a:tab pos="1354138" algn="l"/>
                  <a:tab pos="1806575" algn="l"/>
                  <a:tab pos="2259013" algn="l"/>
                  <a:tab pos="2711450" algn="l"/>
                  <a:tab pos="3163888" algn="l"/>
                  <a:tab pos="3614738" algn="l"/>
                  <a:tab pos="4067175" algn="l"/>
                  <a:tab pos="4519613" algn="l"/>
                  <a:tab pos="4972050" algn="l"/>
                  <a:tab pos="5424488" algn="l"/>
                  <a:tab pos="5876925" algn="l"/>
                  <a:tab pos="6329363" algn="l"/>
                  <a:tab pos="6781800" algn="l"/>
                  <a:tab pos="7232650" algn="l"/>
                  <a:tab pos="7685088" algn="l"/>
                  <a:tab pos="8137525" algn="l"/>
                  <a:tab pos="8589963" algn="l"/>
                  <a:tab pos="9042400" algn="l"/>
                </a:tabLst>
              </a:pPr>
              <a:t>4</a:t>
            </a:fld>
            <a:endParaRPr lang="de-DE" smtClean="0">
              <a:latin typeface="Calibri" pitchFamily="34" charset="0"/>
              <a:ea typeface="Bitstream Vera Sans"/>
              <a:cs typeface="Bitstream Vera Sans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46514" y="9405938"/>
            <a:ext cx="2941637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768" tIns="46384" rIns="92768" bIns="46384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9263" algn="l"/>
                <a:tab pos="901700" algn="l"/>
                <a:tab pos="1354138" algn="l"/>
                <a:tab pos="1806575" algn="l"/>
                <a:tab pos="2259013" algn="l"/>
                <a:tab pos="2711450" algn="l"/>
                <a:tab pos="3163888" algn="l"/>
                <a:tab pos="3614738" algn="l"/>
                <a:tab pos="4067175" algn="l"/>
                <a:tab pos="4519613" algn="l"/>
                <a:tab pos="4972050" algn="l"/>
                <a:tab pos="5424488" algn="l"/>
                <a:tab pos="5876925" algn="l"/>
                <a:tab pos="6329363" algn="l"/>
                <a:tab pos="6781800" algn="l"/>
                <a:tab pos="7232650" algn="l"/>
                <a:tab pos="7685088" algn="l"/>
                <a:tab pos="8137525" algn="l"/>
                <a:tab pos="8589963" algn="l"/>
                <a:tab pos="9042400" algn="l"/>
              </a:tabLst>
            </a:pPr>
            <a:fld id="{F3CD335A-FCD4-4152-8CB2-FB574223106C}" type="slidenum">
              <a:rPr lang="de-DE" sz="1200">
                <a:solidFill>
                  <a:srgbClr val="000000"/>
                </a:solidFill>
                <a:latin typeface="Calibri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9263" algn="l"/>
                  <a:tab pos="901700" algn="l"/>
                  <a:tab pos="1354138" algn="l"/>
                  <a:tab pos="1806575" algn="l"/>
                  <a:tab pos="2259013" algn="l"/>
                  <a:tab pos="2711450" algn="l"/>
                  <a:tab pos="3163888" algn="l"/>
                  <a:tab pos="3614738" algn="l"/>
                  <a:tab pos="4067175" algn="l"/>
                  <a:tab pos="4519613" algn="l"/>
                  <a:tab pos="4972050" algn="l"/>
                  <a:tab pos="5424488" algn="l"/>
                  <a:tab pos="5876925" algn="l"/>
                  <a:tab pos="6329363" algn="l"/>
                  <a:tab pos="6781800" algn="l"/>
                  <a:tab pos="7232650" algn="l"/>
                  <a:tab pos="7685088" algn="l"/>
                  <a:tab pos="8137525" algn="l"/>
                  <a:tab pos="8589963" algn="l"/>
                  <a:tab pos="9042400" algn="l"/>
                </a:tabLst>
              </a:pPr>
              <a:t>4</a:t>
            </a:fld>
            <a:endParaRPr lang="de-DE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49825" cy="3713163"/>
          </a:xfrm>
          <a:solidFill>
            <a:srgbClr val="FFFFFF"/>
          </a:solidFill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3764"/>
            <a:ext cx="5430838" cy="4548187"/>
          </a:xfrm>
          <a:noFill/>
          <a:ln/>
        </p:spPr>
        <p:txBody>
          <a:bodyPr wrap="none" anchor="ctr"/>
          <a:lstStyle/>
          <a:p>
            <a:r>
              <a:rPr lang="de-DE" dirty="0" smtClean="0">
                <a:latin typeface="Times New Roman" pitchFamily="18" charset="0"/>
              </a:rPr>
              <a:t>Systemdienstleistungen</a:t>
            </a:r>
            <a:r>
              <a:rPr lang="de-DE" baseline="0" dirty="0" smtClean="0">
                <a:latin typeface="Times New Roman" pitchFamily="18" charset="0"/>
              </a:rPr>
              <a:t> im Netz: Spannungshaltung, Frequenzregulierung, Blindleistungskompensation</a:t>
            </a:r>
          </a:p>
          <a:p>
            <a:r>
              <a:rPr lang="de-DE" baseline="0" dirty="0" smtClean="0">
                <a:latin typeface="Times New Roman" pitchFamily="18" charset="0"/>
              </a:rPr>
              <a:t>Smart </a:t>
            </a:r>
            <a:r>
              <a:rPr lang="de-DE" baseline="0" dirty="0" err="1" smtClean="0">
                <a:latin typeface="Times New Roman" pitchFamily="18" charset="0"/>
              </a:rPr>
              <a:t>Protection</a:t>
            </a:r>
            <a:r>
              <a:rPr lang="de-DE" baseline="0" dirty="0" smtClean="0">
                <a:latin typeface="Times New Roman" pitchFamily="18" charset="0"/>
              </a:rPr>
              <a:t>: IKT basierte Schutztechnik </a:t>
            </a:r>
            <a:endParaRPr lang="de-DE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  <a:tabLst>
                <a:tab pos="0" algn="l"/>
                <a:tab pos="449263" algn="l"/>
                <a:tab pos="901700" algn="l"/>
                <a:tab pos="1354138" algn="l"/>
                <a:tab pos="1806575" algn="l"/>
                <a:tab pos="2259013" algn="l"/>
                <a:tab pos="2711450" algn="l"/>
                <a:tab pos="3163888" algn="l"/>
                <a:tab pos="3614738" algn="l"/>
                <a:tab pos="4067175" algn="l"/>
                <a:tab pos="4519613" algn="l"/>
                <a:tab pos="4972050" algn="l"/>
                <a:tab pos="5424488" algn="l"/>
                <a:tab pos="5876925" algn="l"/>
                <a:tab pos="6329363" algn="l"/>
                <a:tab pos="6781800" algn="l"/>
                <a:tab pos="7232650" algn="l"/>
                <a:tab pos="7685088" algn="l"/>
                <a:tab pos="8137525" algn="l"/>
                <a:tab pos="8589963" algn="l"/>
                <a:tab pos="9042400" algn="l"/>
              </a:tabLst>
            </a:pPr>
            <a:fld id="{30AF9165-D93D-4E6F-A6F2-A737855576B7}" type="slidenum">
              <a:rPr lang="de-DE" smtClean="0">
                <a:latin typeface="Calibri" pitchFamily="34" charset="0"/>
                <a:ea typeface="Bitstream Vera Sans"/>
                <a:cs typeface="Bitstream Vera Sans"/>
              </a:rPr>
              <a:pPr>
                <a:buFont typeface="Times New Roman" pitchFamily="18" charset="0"/>
                <a:buNone/>
                <a:tabLst>
                  <a:tab pos="0" algn="l"/>
                  <a:tab pos="449263" algn="l"/>
                  <a:tab pos="901700" algn="l"/>
                  <a:tab pos="1354138" algn="l"/>
                  <a:tab pos="1806575" algn="l"/>
                  <a:tab pos="2259013" algn="l"/>
                  <a:tab pos="2711450" algn="l"/>
                  <a:tab pos="3163888" algn="l"/>
                  <a:tab pos="3614738" algn="l"/>
                  <a:tab pos="4067175" algn="l"/>
                  <a:tab pos="4519613" algn="l"/>
                  <a:tab pos="4972050" algn="l"/>
                  <a:tab pos="5424488" algn="l"/>
                  <a:tab pos="5876925" algn="l"/>
                  <a:tab pos="6329363" algn="l"/>
                  <a:tab pos="6781800" algn="l"/>
                  <a:tab pos="7232650" algn="l"/>
                  <a:tab pos="7685088" algn="l"/>
                  <a:tab pos="8137525" algn="l"/>
                  <a:tab pos="8589963" algn="l"/>
                  <a:tab pos="9042400" algn="l"/>
                </a:tabLst>
              </a:pPr>
              <a:t>5</a:t>
            </a:fld>
            <a:endParaRPr lang="de-DE" smtClean="0">
              <a:latin typeface="Calibri" pitchFamily="34" charset="0"/>
              <a:ea typeface="Bitstream Vera Sans"/>
              <a:cs typeface="Bitstream Vera Sans"/>
            </a:endParaRPr>
          </a:p>
        </p:txBody>
      </p:sp>
      <p:sp>
        <p:nvSpPr>
          <p:cNvPr id="45059" name="Text Box 1"/>
          <p:cNvSpPr txBox="1">
            <a:spLocks noChangeArrowheads="1"/>
          </p:cNvSpPr>
          <p:nvPr/>
        </p:nvSpPr>
        <p:spPr bwMode="auto">
          <a:xfrm>
            <a:off x="3846514" y="9405938"/>
            <a:ext cx="2941637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768" tIns="46384" rIns="92768" bIns="46384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9263" algn="l"/>
                <a:tab pos="901700" algn="l"/>
                <a:tab pos="1354138" algn="l"/>
                <a:tab pos="1806575" algn="l"/>
                <a:tab pos="2259013" algn="l"/>
                <a:tab pos="2711450" algn="l"/>
                <a:tab pos="3163888" algn="l"/>
                <a:tab pos="3614738" algn="l"/>
                <a:tab pos="4067175" algn="l"/>
                <a:tab pos="4519613" algn="l"/>
                <a:tab pos="4972050" algn="l"/>
                <a:tab pos="5424488" algn="l"/>
                <a:tab pos="5876925" algn="l"/>
                <a:tab pos="6329363" algn="l"/>
                <a:tab pos="6781800" algn="l"/>
                <a:tab pos="7232650" algn="l"/>
                <a:tab pos="7685088" algn="l"/>
                <a:tab pos="8137525" algn="l"/>
                <a:tab pos="8589963" algn="l"/>
                <a:tab pos="9042400" algn="l"/>
              </a:tabLst>
            </a:pPr>
            <a:fld id="{F3CD335A-FCD4-4152-8CB2-FB574223106C}" type="slidenum">
              <a:rPr lang="de-DE" sz="1200">
                <a:solidFill>
                  <a:srgbClr val="000000"/>
                </a:solidFill>
                <a:latin typeface="Calibri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9263" algn="l"/>
                  <a:tab pos="901700" algn="l"/>
                  <a:tab pos="1354138" algn="l"/>
                  <a:tab pos="1806575" algn="l"/>
                  <a:tab pos="2259013" algn="l"/>
                  <a:tab pos="2711450" algn="l"/>
                  <a:tab pos="3163888" algn="l"/>
                  <a:tab pos="3614738" algn="l"/>
                  <a:tab pos="4067175" algn="l"/>
                  <a:tab pos="4519613" algn="l"/>
                  <a:tab pos="4972050" algn="l"/>
                  <a:tab pos="5424488" algn="l"/>
                  <a:tab pos="5876925" algn="l"/>
                  <a:tab pos="6329363" algn="l"/>
                  <a:tab pos="6781800" algn="l"/>
                  <a:tab pos="7232650" algn="l"/>
                  <a:tab pos="7685088" algn="l"/>
                  <a:tab pos="8137525" algn="l"/>
                  <a:tab pos="8589963" algn="l"/>
                  <a:tab pos="9042400" algn="l"/>
                </a:tabLst>
              </a:pPr>
              <a:t>5</a:t>
            </a:fld>
            <a:endParaRPr lang="de-DE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49825" cy="3713163"/>
          </a:xfrm>
          <a:solidFill>
            <a:srgbClr val="FFFFFF"/>
          </a:solidFill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3764"/>
            <a:ext cx="5430838" cy="4548187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  <a:tabLst>
                <a:tab pos="0" algn="l"/>
                <a:tab pos="449263" algn="l"/>
                <a:tab pos="901700" algn="l"/>
                <a:tab pos="1354138" algn="l"/>
                <a:tab pos="1806575" algn="l"/>
                <a:tab pos="2259013" algn="l"/>
                <a:tab pos="2711450" algn="l"/>
                <a:tab pos="3163888" algn="l"/>
                <a:tab pos="3614738" algn="l"/>
                <a:tab pos="4067175" algn="l"/>
                <a:tab pos="4519613" algn="l"/>
                <a:tab pos="4972050" algn="l"/>
                <a:tab pos="5424488" algn="l"/>
                <a:tab pos="5876925" algn="l"/>
                <a:tab pos="6329363" algn="l"/>
                <a:tab pos="6781800" algn="l"/>
                <a:tab pos="7232650" algn="l"/>
                <a:tab pos="7685088" algn="l"/>
                <a:tab pos="8137525" algn="l"/>
                <a:tab pos="8589963" algn="l"/>
                <a:tab pos="9042400" algn="l"/>
              </a:tabLst>
            </a:pPr>
            <a:fld id="{8E1D4DCA-C5ED-402B-9934-C8DA12D275D5}" type="slidenum">
              <a:rPr lang="de-DE" smtClean="0">
                <a:latin typeface="Calibri" pitchFamily="34" charset="0"/>
                <a:ea typeface="Bitstream Vera Sans"/>
                <a:cs typeface="Bitstream Vera Sans"/>
              </a:rPr>
              <a:pPr>
                <a:buFont typeface="Times New Roman" pitchFamily="18" charset="0"/>
                <a:buNone/>
                <a:tabLst>
                  <a:tab pos="0" algn="l"/>
                  <a:tab pos="449263" algn="l"/>
                  <a:tab pos="901700" algn="l"/>
                  <a:tab pos="1354138" algn="l"/>
                  <a:tab pos="1806575" algn="l"/>
                  <a:tab pos="2259013" algn="l"/>
                  <a:tab pos="2711450" algn="l"/>
                  <a:tab pos="3163888" algn="l"/>
                  <a:tab pos="3614738" algn="l"/>
                  <a:tab pos="4067175" algn="l"/>
                  <a:tab pos="4519613" algn="l"/>
                  <a:tab pos="4972050" algn="l"/>
                  <a:tab pos="5424488" algn="l"/>
                  <a:tab pos="5876925" algn="l"/>
                  <a:tab pos="6329363" algn="l"/>
                  <a:tab pos="6781800" algn="l"/>
                  <a:tab pos="7232650" algn="l"/>
                  <a:tab pos="7685088" algn="l"/>
                  <a:tab pos="8137525" algn="l"/>
                  <a:tab pos="8589963" algn="l"/>
                  <a:tab pos="9042400" algn="l"/>
                </a:tabLst>
              </a:pPr>
              <a:t>7</a:t>
            </a:fld>
            <a:endParaRPr lang="de-DE" smtClean="0">
              <a:latin typeface="Calibri" pitchFamily="34" charset="0"/>
              <a:ea typeface="Bitstream Vera Sans"/>
              <a:cs typeface="Bitstream Vera Sans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3846513" y="9405938"/>
            <a:ext cx="2941637" cy="493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2768" tIns="46384" rIns="92768" bIns="46384" anchor="b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9263" algn="l"/>
                <a:tab pos="901700" algn="l"/>
                <a:tab pos="1354138" algn="l"/>
                <a:tab pos="1806575" algn="l"/>
                <a:tab pos="2259013" algn="l"/>
                <a:tab pos="2711450" algn="l"/>
                <a:tab pos="3163888" algn="l"/>
                <a:tab pos="3614738" algn="l"/>
                <a:tab pos="4067175" algn="l"/>
                <a:tab pos="4519613" algn="l"/>
                <a:tab pos="4972050" algn="l"/>
                <a:tab pos="5424488" algn="l"/>
                <a:tab pos="5876925" algn="l"/>
                <a:tab pos="6329363" algn="l"/>
                <a:tab pos="6781800" algn="l"/>
                <a:tab pos="7232650" algn="l"/>
                <a:tab pos="7685088" algn="l"/>
                <a:tab pos="8137525" algn="l"/>
                <a:tab pos="8589963" algn="l"/>
                <a:tab pos="9042400" algn="l"/>
              </a:tabLst>
            </a:pPr>
            <a:fld id="{9D87060A-4A0B-4578-A431-D4F5EBBA2F4D}" type="slidenum">
              <a:rPr lang="de-DE" sz="1200">
                <a:solidFill>
                  <a:srgbClr val="000000"/>
                </a:solidFill>
                <a:latin typeface="Calibri" pitchFamily="34" charset="0"/>
              </a:rPr>
              <a:pPr algn="r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49263" algn="l"/>
                  <a:tab pos="901700" algn="l"/>
                  <a:tab pos="1354138" algn="l"/>
                  <a:tab pos="1806575" algn="l"/>
                  <a:tab pos="2259013" algn="l"/>
                  <a:tab pos="2711450" algn="l"/>
                  <a:tab pos="3163888" algn="l"/>
                  <a:tab pos="3614738" algn="l"/>
                  <a:tab pos="4067175" algn="l"/>
                  <a:tab pos="4519613" algn="l"/>
                  <a:tab pos="4972050" algn="l"/>
                  <a:tab pos="5424488" algn="l"/>
                  <a:tab pos="5876925" algn="l"/>
                  <a:tab pos="6329363" algn="l"/>
                  <a:tab pos="6781800" algn="l"/>
                  <a:tab pos="7232650" algn="l"/>
                  <a:tab pos="7685088" algn="l"/>
                  <a:tab pos="8137525" algn="l"/>
                  <a:tab pos="8589963" algn="l"/>
                  <a:tab pos="9042400" algn="l"/>
                </a:tabLst>
              </a:pPr>
              <a:t>7</a:t>
            </a:fld>
            <a:endParaRPr lang="de-DE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49825" cy="3713163"/>
          </a:xfrm>
          <a:solidFill>
            <a:srgbClr val="FFFFFF"/>
          </a:solidFill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3763"/>
            <a:ext cx="5430838" cy="4548187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  <a:tabLst>
                <a:tab pos="0" algn="l"/>
                <a:tab pos="919163" algn="l"/>
                <a:tab pos="1839913" algn="l"/>
                <a:tab pos="2760663" algn="l"/>
                <a:tab pos="3681413" algn="l"/>
                <a:tab pos="4602163" algn="l"/>
                <a:tab pos="5522913" algn="l"/>
                <a:tab pos="6443663" algn="l"/>
                <a:tab pos="7364413" algn="l"/>
                <a:tab pos="8285163" algn="l"/>
                <a:tab pos="9205913" algn="l"/>
                <a:tab pos="10126663" algn="l"/>
              </a:tabLst>
            </a:pPr>
            <a:fld id="{57AC1CC2-EF42-4EF4-B6D3-8CF33B72E9C3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  <a:tabLst>
                  <a:tab pos="0" algn="l"/>
                  <a:tab pos="919163" algn="l"/>
                  <a:tab pos="1839913" algn="l"/>
                  <a:tab pos="2760663" algn="l"/>
                  <a:tab pos="3681413" algn="l"/>
                  <a:tab pos="4602163" algn="l"/>
                  <a:tab pos="5522913" algn="l"/>
                  <a:tab pos="6443663" algn="l"/>
                  <a:tab pos="7364413" algn="l"/>
                  <a:tab pos="8285163" algn="l"/>
                  <a:tab pos="9205913" algn="l"/>
                  <a:tab pos="10126663" algn="l"/>
                </a:tabLst>
              </a:pPr>
              <a:t>8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3763"/>
            <a:ext cx="5434013" cy="4556125"/>
          </a:xfrm>
          <a:noFill/>
          <a:ln/>
        </p:spPr>
        <p:txBody>
          <a:bodyPr wrap="none" anchor="ctr"/>
          <a:lstStyle/>
          <a:p>
            <a:endParaRPr 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  <a:tabLst>
                <a:tab pos="0" algn="l"/>
                <a:tab pos="919163" algn="l"/>
                <a:tab pos="1839913" algn="l"/>
                <a:tab pos="2760663" algn="l"/>
                <a:tab pos="3681413" algn="l"/>
                <a:tab pos="4602163" algn="l"/>
                <a:tab pos="5522913" algn="l"/>
                <a:tab pos="6443663" algn="l"/>
                <a:tab pos="7364413" algn="l"/>
                <a:tab pos="8285163" algn="l"/>
                <a:tab pos="9205913" algn="l"/>
                <a:tab pos="10126663" algn="l"/>
              </a:tabLst>
            </a:pPr>
            <a:fld id="{CC18A583-890C-46A6-ADAE-E68C0A480498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  <a:tabLst>
                  <a:tab pos="0" algn="l"/>
                  <a:tab pos="919163" algn="l"/>
                  <a:tab pos="1839913" algn="l"/>
                  <a:tab pos="2760663" algn="l"/>
                  <a:tab pos="3681413" algn="l"/>
                  <a:tab pos="4602163" algn="l"/>
                  <a:tab pos="5522913" algn="l"/>
                  <a:tab pos="6443663" algn="l"/>
                  <a:tab pos="7364413" algn="l"/>
                  <a:tab pos="8285163" algn="l"/>
                  <a:tab pos="9205913" algn="l"/>
                  <a:tab pos="10126663" algn="l"/>
                </a:tabLst>
              </a:pPr>
              <a:t>9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706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706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3763"/>
            <a:ext cx="5434013" cy="455612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  <a:tabLst>
                <a:tab pos="0" algn="l"/>
                <a:tab pos="919163" algn="l"/>
                <a:tab pos="1839913" algn="l"/>
                <a:tab pos="2760663" algn="l"/>
                <a:tab pos="3681413" algn="l"/>
                <a:tab pos="4602163" algn="l"/>
                <a:tab pos="5522913" algn="l"/>
                <a:tab pos="6443663" algn="l"/>
                <a:tab pos="7364413" algn="l"/>
                <a:tab pos="8285163" algn="l"/>
                <a:tab pos="9205913" algn="l"/>
                <a:tab pos="10126663" algn="l"/>
              </a:tabLst>
            </a:pPr>
            <a:fld id="{2B199FAA-5355-4AA9-A98D-6B82B2E5F3D3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  <a:tabLst>
                  <a:tab pos="0" algn="l"/>
                  <a:tab pos="919163" algn="l"/>
                  <a:tab pos="1839913" algn="l"/>
                  <a:tab pos="2760663" algn="l"/>
                  <a:tab pos="3681413" algn="l"/>
                  <a:tab pos="4602163" algn="l"/>
                  <a:tab pos="5522913" algn="l"/>
                  <a:tab pos="6443663" algn="l"/>
                  <a:tab pos="7364413" algn="l"/>
                  <a:tab pos="8285163" algn="l"/>
                  <a:tab pos="9205913" algn="l"/>
                  <a:tab pos="10126663" algn="l"/>
                </a:tabLst>
              </a:pPr>
              <a:t>10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03763"/>
            <a:ext cx="5434013" cy="455612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D44D6AFA-5252-478B-8073-A3AD69D1D12F}" type="slidenum">
              <a:rPr lang="de-DE" smtClean="0">
                <a:latin typeface="Calibri" pitchFamily="34" charset="0"/>
              </a:rPr>
              <a:pPr>
                <a:buFont typeface="Times New Roman" pitchFamily="18" charset="0"/>
                <a:buNone/>
              </a:pPr>
              <a:t>11</a:t>
            </a:fld>
            <a:endParaRPr lang="de-DE" smtClean="0">
              <a:latin typeface="Calibri" pitchFamily="34" charset="0"/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51413" cy="3713163"/>
          </a:xfrm>
          <a:solidFill>
            <a:srgbClr val="FFFFFF"/>
          </a:solidFill>
          <a:ln/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04074"/>
            <a:ext cx="5433998" cy="4555675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04.11.2010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45E3-30FD-4121-A9B4-9040BC6D7C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04.11.2010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45E3-30FD-4121-A9B4-9040BC6D7C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04.11.2010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45E3-30FD-4121-A9B4-9040BC6D7C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04.11.2010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45E3-30FD-4121-A9B4-9040BC6D7C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04.11.2010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45E3-30FD-4121-A9B4-9040BC6D7C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04.11.2010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45E3-30FD-4121-A9B4-9040BC6D7C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04.11.2010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45E3-30FD-4121-A9B4-9040BC6D7C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04.11.2010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45E3-30FD-4121-A9B4-9040BC6D7C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04.11.2010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45E3-30FD-4121-A9B4-9040BC6D7C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04.11.2010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45E3-30FD-4121-A9B4-9040BC6D7C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04.11.2010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945E3-30FD-4121-A9B4-9040BC6D7CF5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wm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0.wmf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3.wmf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6.wmf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39.wmf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wm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Relationship Id="rId9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062664" cy="1658615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Einführung in Embedded Systems und Eckpunkte der Nationalen Roadmap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102224"/>
            <a:ext cx="6400800" cy="1270992"/>
          </a:xfrm>
        </p:spPr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Prof. Dr. Werner Damm</a:t>
            </a:r>
          </a:p>
          <a:p>
            <a:r>
              <a:rPr lang="de-DE" dirty="0" smtClean="0">
                <a:solidFill>
                  <a:schemeClr val="tx1"/>
                </a:solidFill>
              </a:rPr>
              <a:t>SafeTRANS / OFFIS Vorstand</a:t>
            </a:r>
          </a:p>
        </p:txBody>
      </p:sp>
      <p:pic>
        <p:nvPicPr>
          <p:cNvPr id="4" name="Picture 8" descr="D:\Franzi\Logos\ST\ST-Logo24cm_RGB.jpg"/>
          <p:cNvPicPr>
            <a:picLocks noChangeAspect="1" noChangeArrowheads="1"/>
          </p:cNvPicPr>
          <p:nvPr/>
        </p:nvPicPr>
        <p:blipFill>
          <a:blip r:embed="rId2" cstate="print"/>
          <a:srcRect t="10436" r="6530"/>
          <a:stretch>
            <a:fillRect/>
          </a:stretch>
        </p:blipFill>
        <p:spPr bwMode="auto">
          <a:xfrm>
            <a:off x="6387800" y="66666"/>
            <a:ext cx="2720704" cy="1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971600" y="1316360"/>
            <a:ext cx="7200800" cy="103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Münchner Kreis</a:t>
            </a: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179512" y="6309320"/>
            <a:ext cx="2880320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2000" i="1" noProof="0" dirty="0" smtClean="0">
                <a:solidFill>
                  <a:schemeClr val="tx1">
                    <a:tint val="75000"/>
                  </a:schemeClr>
                </a:solidFill>
              </a:rPr>
              <a:t>München, 17. November 2010</a:t>
            </a:r>
            <a:endParaRPr kumimoji="0" lang="de-DE" sz="20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6314FB1-9ACF-45D5-B67A-58E829AED85A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10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41988" name="Text Box 1"/>
          <p:cNvSpPr txBox="1">
            <a:spLocks noChangeArrowheads="1"/>
          </p:cNvSpPr>
          <p:nvPr/>
        </p:nvSpPr>
        <p:spPr bwMode="auto">
          <a:xfrm>
            <a:off x="539750" y="-36513"/>
            <a:ext cx="7453313" cy="80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 err="1" smtClean="0">
                <a:solidFill>
                  <a:srgbClr val="000000"/>
                </a:solidFill>
                <a:latin typeface="Calibri" pitchFamily="34" charset="0"/>
              </a:rPr>
              <a:t>Aufbau</a:t>
            </a: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1989" name="Grafik 5" descr="Überblick_NRMES_mitFSP_100124_ohnePuT_dt.jpg"/>
          <p:cNvPicPr>
            <a:picLocks noChangeAspect="1"/>
          </p:cNvPicPr>
          <p:nvPr/>
        </p:nvPicPr>
        <p:blipFill>
          <a:blip r:embed="rId3" cstate="print"/>
          <a:srcRect l="1765"/>
          <a:stretch>
            <a:fillRect/>
          </a:stretch>
        </p:blipFill>
        <p:spPr bwMode="auto">
          <a:xfrm>
            <a:off x="157351" y="548680"/>
            <a:ext cx="864950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 descr="ST-Logo24cm_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4401" y="0"/>
            <a:ext cx="1532055" cy="6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539750" y="263525"/>
            <a:ext cx="6661150" cy="80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>
                <a:solidFill>
                  <a:srgbClr val="000000"/>
                </a:solidFill>
                <a:latin typeface="Calibri" pitchFamily="34" charset="0"/>
              </a:rPr>
              <a:t>Forschungsschwerpunkte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 l="14523" t="13704" r="11884" b="15369"/>
          <a:stretch>
            <a:fillRect/>
          </a:stretch>
        </p:blipFill>
        <p:spPr bwMode="auto">
          <a:xfrm>
            <a:off x="928688" y="1000125"/>
            <a:ext cx="5776912" cy="567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CBD5954-CB85-4345-963E-6570545D683A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11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7" name="Grafik 6" descr="ST-Logo24cm_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0"/>
            <a:ext cx="270033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 cstate="print"/>
          <a:srcRect l="6465" t="5251" r="3430" b="1683"/>
          <a:stretch>
            <a:fillRect/>
          </a:stretch>
        </p:blipFill>
        <p:spPr bwMode="auto">
          <a:xfrm>
            <a:off x="2000250" y="1285875"/>
            <a:ext cx="5429250" cy="5449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066800" y="1368425"/>
            <a:ext cx="3609975" cy="3273425"/>
            <a:chOff x="672" y="862"/>
            <a:chExt cx="2274" cy="2062"/>
          </a:xfrm>
        </p:grpSpPr>
        <p:pic>
          <p:nvPicPr>
            <p:cNvPr id="1741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2768" t="4532" r="5714" b="14954"/>
            <a:stretch>
              <a:fillRect/>
            </a:stretch>
          </p:blipFill>
          <p:spPr bwMode="auto">
            <a:xfrm>
              <a:off x="1306" y="1484"/>
              <a:ext cx="1640" cy="144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741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r="26270"/>
            <a:stretch>
              <a:fillRect/>
            </a:stretch>
          </p:blipFill>
          <p:spPr bwMode="auto">
            <a:xfrm>
              <a:off x="672" y="862"/>
              <a:ext cx="1522" cy="14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3502025" y="1314450"/>
            <a:ext cx="4641850" cy="59055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2388"/>
              </a:lnSpc>
              <a:tabLst>
                <a:tab pos="1588" algn="l"/>
                <a:tab pos="915988" algn="l"/>
                <a:tab pos="1830388" algn="l"/>
                <a:tab pos="2744788" algn="l"/>
                <a:tab pos="3659188" algn="l"/>
                <a:tab pos="4573588" algn="l"/>
                <a:tab pos="5487988" algn="l"/>
                <a:tab pos="6402388" algn="l"/>
                <a:tab pos="7316788" algn="l"/>
                <a:tab pos="8231188" algn="l"/>
                <a:tab pos="9145588" algn="l"/>
                <a:tab pos="10059988" algn="l"/>
              </a:tabLst>
            </a:pPr>
            <a:r>
              <a:rPr lang="en-US">
                <a:solidFill>
                  <a:srgbClr val="000000"/>
                </a:solidFill>
              </a:rPr>
              <a:t>Verteilte Echtzeit Situationserkennug </a:t>
            </a:r>
          </a:p>
          <a:p>
            <a:pPr>
              <a:lnSpc>
                <a:spcPts val="2388"/>
              </a:lnSpc>
              <a:tabLst>
                <a:tab pos="1588" algn="l"/>
                <a:tab pos="915988" algn="l"/>
                <a:tab pos="1830388" algn="l"/>
                <a:tab pos="2744788" algn="l"/>
                <a:tab pos="3659188" algn="l"/>
                <a:tab pos="4573588" algn="l"/>
                <a:tab pos="5487988" algn="l"/>
                <a:tab pos="6402388" algn="l"/>
                <a:tab pos="7316788" algn="l"/>
                <a:tab pos="8231188" algn="l"/>
                <a:tab pos="9145588" algn="l"/>
                <a:tab pos="10059988" algn="l"/>
              </a:tabLst>
            </a:pPr>
            <a:r>
              <a:rPr lang="en-US">
                <a:solidFill>
                  <a:srgbClr val="000000"/>
                </a:solidFill>
              </a:rPr>
              <a:t>und Lösungsfindung</a:t>
            </a:r>
          </a:p>
        </p:txBody>
      </p: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08ECB09-43C6-4234-A841-B0B631A51936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12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7416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5094288"/>
            <a:ext cx="5916612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 descr="ST-Logo24cm_RGB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663" y="0"/>
            <a:ext cx="270033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539750" y="134938"/>
            <a:ext cx="666115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lnSpc>
                <a:spcPts val="3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 err="1">
                <a:solidFill>
                  <a:srgbClr val="000000"/>
                </a:solidFill>
                <a:latin typeface="Calibri" pitchFamily="34" charset="0"/>
              </a:rPr>
              <a:t>Verteilte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itchFamily="34" charset="0"/>
              </a:rPr>
              <a:t>Echtzeit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itchFamily="34" charset="0"/>
              </a:rPr>
              <a:t>Situationserfassung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br>
              <a:rPr lang="en-US" sz="32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und </a:t>
            </a:r>
            <a:r>
              <a:rPr lang="en-US" sz="3200" b="1" dirty="0" err="1">
                <a:solidFill>
                  <a:srgbClr val="000000"/>
                </a:solidFill>
                <a:latin typeface="Calibri" pitchFamily="34" charset="0"/>
              </a:rPr>
              <a:t>Lösungsfindung</a:t>
            </a: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9688"/>
            <a:ext cx="9158288" cy="5405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A59FF36-AE5B-451E-AE46-F6C5A5044D5D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8" name="Grafik 7" descr="ST-Logo24cm_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0"/>
            <a:ext cx="270033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539750" y="134938"/>
            <a:ext cx="6661150" cy="1066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lnSpc>
                <a:spcPts val="3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 err="1">
                <a:solidFill>
                  <a:srgbClr val="000000"/>
                </a:solidFill>
                <a:latin typeface="Calibri" pitchFamily="34" charset="0"/>
              </a:rPr>
              <a:t>Verteilte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itchFamily="34" charset="0"/>
              </a:rPr>
              <a:t>Echtzeit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itchFamily="34" charset="0"/>
              </a:rPr>
              <a:t>Situationserfassung</a:t>
            </a: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br>
              <a:rPr lang="en-US" sz="3200" b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3200" b="1" dirty="0">
                <a:solidFill>
                  <a:srgbClr val="000000"/>
                </a:solidFill>
                <a:latin typeface="Calibri" pitchFamily="34" charset="0"/>
              </a:rPr>
              <a:t>und </a:t>
            </a:r>
            <a:r>
              <a:rPr lang="en-US" sz="3200" b="1" dirty="0" err="1">
                <a:solidFill>
                  <a:srgbClr val="000000"/>
                </a:solidFill>
                <a:latin typeface="Calibri" pitchFamily="34" charset="0"/>
              </a:rPr>
              <a:t>Lösungsfindung</a:t>
            </a:r>
            <a:endParaRPr lang="en-US" sz="3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 cstate="print"/>
          <a:srcRect l="3247" t="5208" r="3247" b="2081"/>
          <a:stretch>
            <a:fillRect/>
          </a:stretch>
        </p:blipFill>
        <p:spPr bwMode="auto">
          <a:xfrm>
            <a:off x="857250" y="1047750"/>
            <a:ext cx="5857875" cy="566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539750" y="263525"/>
            <a:ext cx="6661150" cy="80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>
                <a:solidFill>
                  <a:srgbClr val="000000"/>
                </a:solidFill>
                <a:latin typeface="Calibri" pitchFamily="34" charset="0"/>
              </a:rPr>
              <a:t>Seamless Interaction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57375" y="1143000"/>
            <a:ext cx="3311525" cy="2705100"/>
            <a:chOff x="1170" y="720"/>
            <a:chExt cx="2086" cy="1704"/>
          </a:xfrm>
        </p:grpSpPr>
        <p:pic>
          <p:nvPicPr>
            <p:cNvPr id="1332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70" y="917"/>
              <a:ext cx="2086" cy="15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3321" name="Text Box 5"/>
            <p:cNvSpPr txBox="1">
              <a:spLocks noChangeArrowheads="1"/>
            </p:cNvSpPr>
            <p:nvPr/>
          </p:nvSpPr>
          <p:spPr bwMode="auto">
            <a:xfrm>
              <a:off x="1170" y="720"/>
              <a:ext cx="1374" cy="1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388"/>
                </a:lnSpc>
                <a:tabLst>
                  <a:tab pos="342900" algn="l"/>
                  <a:tab pos="1257300" algn="l"/>
                  <a:tab pos="2171700" algn="l"/>
                  <a:tab pos="3086100" algn="l"/>
                  <a:tab pos="4000500" algn="l"/>
                  <a:tab pos="4914900" algn="l"/>
                  <a:tab pos="5829300" algn="l"/>
                  <a:tab pos="6743700" algn="l"/>
                  <a:tab pos="7658100" algn="l"/>
                  <a:tab pos="8572500" algn="l"/>
                  <a:tab pos="9486900" algn="l"/>
                  <a:tab pos="10401300" algn="l"/>
                </a:tabLst>
              </a:pPr>
              <a:r>
                <a:rPr lang="en-US">
                  <a:solidFill>
                    <a:srgbClr val="000000"/>
                  </a:solidFill>
                </a:rPr>
                <a:t>Seamless Interaction</a:t>
              </a:r>
            </a:p>
          </p:txBody>
        </p:sp>
      </p:grp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73DB51E-8839-41DA-8E1D-0323FD9ED80E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14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331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6225" y="4689475"/>
            <a:ext cx="5916613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 descr="ST-Logo24cm_RGB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0"/>
            <a:ext cx="270033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539750" y="263525"/>
            <a:ext cx="6661150" cy="80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>
                <a:solidFill>
                  <a:srgbClr val="000000"/>
                </a:solidFill>
                <a:latin typeface="Calibri" pitchFamily="34" charset="0"/>
              </a:rPr>
              <a:t>Autonome Systeme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 l="4965" t="4492" r="1721" b="3369"/>
          <a:stretch>
            <a:fillRect/>
          </a:stretch>
        </p:blipFill>
        <p:spPr bwMode="auto">
          <a:xfrm>
            <a:off x="928688" y="1135063"/>
            <a:ext cx="5643562" cy="550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705225" y="1928813"/>
            <a:ext cx="4349750" cy="3294062"/>
            <a:chOff x="2334" y="1215"/>
            <a:chExt cx="2740" cy="2075"/>
          </a:xfrm>
        </p:grpSpPr>
        <p:pic>
          <p:nvPicPr>
            <p:cNvPr id="1536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0" y="1316"/>
              <a:ext cx="2735" cy="19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5369" name="Text Box 5"/>
            <p:cNvSpPr txBox="1">
              <a:spLocks noChangeArrowheads="1"/>
            </p:cNvSpPr>
            <p:nvPr/>
          </p:nvSpPr>
          <p:spPr bwMode="auto">
            <a:xfrm>
              <a:off x="2334" y="1215"/>
              <a:ext cx="1329" cy="1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388"/>
                </a:lnSpc>
                <a:tabLst>
                  <a:tab pos="342900" algn="l"/>
                  <a:tab pos="1257300" algn="l"/>
                  <a:tab pos="2171700" algn="l"/>
                  <a:tab pos="3086100" algn="l"/>
                  <a:tab pos="4000500" algn="l"/>
                  <a:tab pos="4914900" algn="l"/>
                  <a:tab pos="5829300" algn="l"/>
                  <a:tab pos="6743700" algn="l"/>
                  <a:tab pos="7658100" algn="l"/>
                  <a:tab pos="8572500" algn="l"/>
                  <a:tab pos="9486900" algn="l"/>
                  <a:tab pos="10401300" algn="l"/>
                </a:tabLst>
              </a:pPr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Autonome Systeme</a:t>
              </a:r>
            </a:p>
          </p:txBody>
        </p:sp>
      </p:grp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0EC963F-0989-45F1-ABEB-2348ECEF7D52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00" y="5454650"/>
            <a:ext cx="6015038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 descr="ST-Logo24cm_RGB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0"/>
            <a:ext cx="270033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539750" y="263525"/>
            <a:ext cx="6661150" cy="80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>
                <a:solidFill>
                  <a:srgbClr val="000000"/>
                </a:solidFill>
                <a:latin typeface="Calibri" pitchFamily="34" charset="0"/>
              </a:rPr>
              <a:t>Sichere Systeme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 l="3430" t="5206" r="2419" b="2081"/>
          <a:stretch>
            <a:fillRect/>
          </a:stretch>
        </p:blipFill>
        <p:spPr bwMode="auto">
          <a:xfrm>
            <a:off x="1427163" y="1162050"/>
            <a:ext cx="5589587" cy="5348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97025" y="3114675"/>
            <a:ext cx="3903663" cy="3135313"/>
            <a:chOff x="1006" y="1962"/>
            <a:chExt cx="2459" cy="1975"/>
          </a:xfrm>
        </p:grpSpPr>
        <p:pic>
          <p:nvPicPr>
            <p:cNvPr id="1946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06" y="2162"/>
              <a:ext cx="2459" cy="17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9465" name="Text Box 5"/>
            <p:cNvSpPr txBox="1">
              <a:spLocks noChangeArrowheads="1"/>
            </p:cNvSpPr>
            <p:nvPr/>
          </p:nvSpPr>
          <p:spPr bwMode="auto">
            <a:xfrm>
              <a:off x="1006" y="1962"/>
              <a:ext cx="1488" cy="1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2388"/>
                </a:lnSpc>
                <a:tabLst>
                  <a:tab pos="342900" algn="l"/>
                  <a:tab pos="1257300" algn="l"/>
                  <a:tab pos="2171700" algn="l"/>
                  <a:tab pos="3086100" algn="l"/>
                  <a:tab pos="4000500" algn="l"/>
                  <a:tab pos="4914900" algn="l"/>
                  <a:tab pos="5829300" algn="l"/>
                  <a:tab pos="6743700" algn="l"/>
                  <a:tab pos="7658100" algn="l"/>
                  <a:tab pos="8572500" algn="l"/>
                  <a:tab pos="9486900" algn="l"/>
                  <a:tab pos="10401300" algn="l"/>
                </a:tabLst>
              </a:pPr>
              <a:r>
                <a:rPr lang="en-US">
                  <a:solidFill>
                    <a:srgbClr val="000000"/>
                  </a:solidFill>
                </a:rPr>
                <a:t>Sichere Systeme</a:t>
              </a:r>
            </a:p>
          </p:txBody>
        </p:sp>
      </p:grpSp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8E9BC4-7C60-40F0-9BCA-5A84AE51E6DF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16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946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" y="1133475"/>
            <a:ext cx="594995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 descr="ST-Logo24cm_RGB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0"/>
            <a:ext cx="270033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 cstate="print"/>
          <a:srcRect l="5246" t="5208" r="3163" b="4164"/>
          <a:stretch>
            <a:fillRect/>
          </a:stretch>
        </p:blipFill>
        <p:spPr bwMode="auto">
          <a:xfrm>
            <a:off x="1736725" y="1162050"/>
            <a:ext cx="5235575" cy="5176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539750" y="263525"/>
            <a:ext cx="6661150" cy="80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>
                <a:solidFill>
                  <a:srgbClr val="000000"/>
                </a:solidFill>
                <a:latin typeface="Calibri" pitchFamily="34" charset="0"/>
              </a:rPr>
              <a:t>Architekturprinzipien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1785938" y="4119563"/>
            <a:ext cx="2851150" cy="2263775"/>
          </a:xfrm>
          <a:prstGeom prst="rect">
            <a:avLst/>
          </a:prstGeom>
          <a:solidFill>
            <a:srgbClr val="92A0B1"/>
          </a:solidFill>
          <a:ln w="255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4214813"/>
            <a:ext cx="2838450" cy="2178050"/>
            <a:chOff x="1135" y="2655"/>
            <a:chExt cx="1788" cy="137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172" y="2655"/>
              <a:ext cx="1612" cy="227"/>
              <a:chOff x="1172" y="2655"/>
              <a:chExt cx="1612" cy="227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1172" y="2655"/>
                <a:ext cx="1612" cy="227"/>
                <a:chOff x="1172" y="2655"/>
                <a:chExt cx="1612" cy="227"/>
              </a:xfrm>
            </p:grpSpPr>
            <p:sp>
              <p:nvSpPr>
                <p:cNvPr id="22726" name="Freeform 7"/>
                <p:cNvSpPr>
                  <a:spLocks noChangeArrowheads="1"/>
                </p:cNvSpPr>
                <p:nvPr/>
              </p:nvSpPr>
              <p:spPr bwMode="auto">
                <a:xfrm>
                  <a:off x="1172" y="2655"/>
                  <a:ext cx="1613" cy="228"/>
                </a:xfrm>
                <a:custGeom>
                  <a:avLst/>
                  <a:gdLst>
                    <a:gd name="T0" fmla="*/ 2147483647 w 780"/>
                    <a:gd name="T1" fmla="*/ 2147483647 h 124"/>
                    <a:gd name="T2" fmla="*/ 2147483647 w 780"/>
                    <a:gd name="T3" fmla="*/ 2147483647 h 124"/>
                    <a:gd name="T4" fmla="*/ 2147483647 w 780"/>
                    <a:gd name="T5" fmla="*/ 2147483647 h 124"/>
                    <a:gd name="T6" fmla="*/ 2147483647 w 780"/>
                    <a:gd name="T7" fmla="*/ 2147483647 h 124"/>
                    <a:gd name="T8" fmla="*/ 2147483647 w 780"/>
                    <a:gd name="T9" fmla="*/ 2147483647 h 124"/>
                    <a:gd name="T10" fmla="*/ 2147483647 w 780"/>
                    <a:gd name="T11" fmla="*/ 2147483647 h 124"/>
                    <a:gd name="T12" fmla="*/ 2147483647 w 780"/>
                    <a:gd name="T13" fmla="*/ 2147483647 h 124"/>
                    <a:gd name="T14" fmla="*/ 2147483647 w 780"/>
                    <a:gd name="T15" fmla="*/ 2147483647 h 124"/>
                    <a:gd name="T16" fmla="*/ 2147483647 w 780"/>
                    <a:gd name="T17" fmla="*/ 2147483647 h 124"/>
                    <a:gd name="T18" fmla="*/ 2147483647 w 780"/>
                    <a:gd name="T19" fmla="*/ 2147483647 h 124"/>
                    <a:gd name="T20" fmla="*/ 2147483647 w 780"/>
                    <a:gd name="T21" fmla="*/ 2147483647 h 124"/>
                    <a:gd name="T22" fmla="*/ 2147483647 w 780"/>
                    <a:gd name="T23" fmla="*/ 2147483647 h 12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780"/>
                    <a:gd name="T37" fmla="*/ 0 h 124"/>
                    <a:gd name="T38" fmla="*/ 780 w 780"/>
                    <a:gd name="T39" fmla="*/ 124 h 12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780" h="124">
                      <a:moveTo>
                        <a:pt x="408" y="14"/>
                      </a:moveTo>
                      <a:cubicBezTo>
                        <a:pt x="456" y="8"/>
                        <a:pt x="631" y="0"/>
                        <a:pt x="695" y="10"/>
                      </a:cubicBezTo>
                      <a:cubicBezTo>
                        <a:pt x="731" y="21"/>
                        <a:pt x="764" y="24"/>
                        <a:pt x="772" y="42"/>
                      </a:cubicBezTo>
                      <a:cubicBezTo>
                        <a:pt x="780" y="60"/>
                        <a:pt x="771" y="92"/>
                        <a:pt x="730" y="94"/>
                      </a:cubicBezTo>
                      <a:cubicBezTo>
                        <a:pt x="695" y="86"/>
                        <a:pt x="612" y="87"/>
                        <a:pt x="557" y="87"/>
                      </a:cubicBezTo>
                      <a:cubicBezTo>
                        <a:pt x="517" y="90"/>
                        <a:pt x="495" y="119"/>
                        <a:pt x="456" y="123"/>
                      </a:cubicBezTo>
                      <a:cubicBezTo>
                        <a:pt x="419" y="124"/>
                        <a:pt x="360" y="119"/>
                        <a:pt x="322" y="111"/>
                      </a:cubicBezTo>
                      <a:cubicBezTo>
                        <a:pt x="285" y="103"/>
                        <a:pt x="276" y="76"/>
                        <a:pt x="231" y="73"/>
                      </a:cubicBezTo>
                      <a:cubicBezTo>
                        <a:pt x="171" y="71"/>
                        <a:pt x="84" y="93"/>
                        <a:pt x="51" y="93"/>
                      </a:cubicBezTo>
                      <a:cubicBezTo>
                        <a:pt x="15" y="91"/>
                        <a:pt x="0" y="63"/>
                        <a:pt x="12" y="44"/>
                      </a:cubicBezTo>
                      <a:cubicBezTo>
                        <a:pt x="23" y="25"/>
                        <a:pt x="130" y="12"/>
                        <a:pt x="170" y="9"/>
                      </a:cubicBezTo>
                      <a:cubicBezTo>
                        <a:pt x="245" y="11"/>
                        <a:pt x="308" y="12"/>
                        <a:pt x="408" y="14"/>
                      </a:cubicBez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27" name="Freeform 8"/>
                <p:cNvSpPr>
                  <a:spLocks noChangeArrowheads="1"/>
                </p:cNvSpPr>
                <p:nvPr/>
              </p:nvSpPr>
              <p:spPr bwMode="auto">
                <a:xfrm>
                  <a:off x="2009" y="2677"/>
                  <a:ext cx="23" cy="6"/>
                </a:xfrm>
                <a:custGeom>
                  <a:avLst/>
                  <a:gdLst>
                    <a:gd name="T0" fmla="*/ 0 w 124"/>
                    <a:gd name="T1" fmla="*/ 0 h 33"/>
                    <a:gd name="T2" fmla="*/ 0 w 124"/>
                    <a:gd name="T3" fmla="*/ 0 h 33"/>
                    <a:gd name="T4" fmla="*/ 0 w 124"/>
                    <a:gd name="T5" fmla="*/ 0 h 33"/>
                    <a:gd name="T6" fmla="*/ 0 w 124"/>
                    <a:gd name="T7" fmla="*/ 0 h 33"/>
                    <a:gd name="T8" fmla="*/ 0 w 124"/>
                    <a:gd name="T9" fmla="*/ 0 h 33"/>
                    <a:gd name="T10" fmla="*/ 0 w 124"/>
                    <a:gd name="T11" fmla="*/ 0 h 33"/>
                    <a:gd name="T12" fmla="*/ 0 w 124"/>
                    <a:gd name="T13" fmla="*/ 0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4"/>
                    <a:gd name="T22" fmla="*/ 0 h 33"/>
                    <a:gd name="T23" fmla="*/ 124 w 124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4" h="33">
                      <a:moveTo>
                        <a:pt x="34" y="11"/>
                      </a:moveTo>
                      <a:lnTo>
                        <a:pt x="0" y="11"/>
                      </a:lnTo>
                      <a:lnTo>
                        <a:pt x="0" y="33"/>
                      </a:lnTo>
                      <a:lnTo>
                        <a:pt x="34" y="33"/>
                      </a:lnTo>
                      <a:lnTo>
                        <a:pt x="124" y="22"/>
                      </a:lnTo>
                      <a:lnTo>
                        <a:pt x="124" y="0"/>
                      </a:lnTo>
                      <a:lnTo>
                        <a:pt x="34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28" name="Freeform 9"/>
                <p:cNvSpPr>
                  <a:spLocks noChangeArrowheads="1"/>
                </p:cNvSpPr>
                <p:nvPr/>
              </p:nvSpPr>
              <p:spPr bwMode="auto">
                <a:xfrm>
                  <a:off x="2044" y="2675"/>
                  <a:ext cx="17" cy="6"/>
                </a:xfrm>
                <a:custGeom>
                  <a:avLst/>
                  <a:gdLst>
                    <a:gd name="T0" fmla="*/ 0 w 89"/>
                    <a:gd name="T1" fmla="*/ 0 h 33"/>
                    <a:gd name="T2" fmla="*/ 0 w 89"/>
                    <a:gd name="T3" fmla="*/ 0 h 33"/>
                    <a:gd name="T4" fmla="*/ 0 w 89"/>
                    <a:gd name="T5" fmla="*/ 0 h 33"/>
                    <a:gd name="T6" fmla="*/ 0 w 89"/>
                    <a:gd name="T7" fmla="*/ 0 h 33"/>
                    <a:gd name="T8" fmla="*/ 0 w 89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3"/>
                    <a:gd name="T17" fmla="*/ 89 w 89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3">
                      <a:moveTo>
                        <a:pt x="0" y="11"/>
                      </a:moveTo>
                      <a:lnTo>
                        <a:pt x="0" y="33"/>
                      </a:lnTo>
                      <a:lnTo>
                        <a:pt x="89" y="22"/>
                      </a:lnTo>
                      <a:lnTo>
                        <a:pt x="89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29" name="Rectangle 10"/>
                <p:cNvSpPr>
                  <a:spLocks noChangeArrowheads="1"/>
                </p:cNvSpPr>
                <p:nvPr/>
              </p:nvSpPr>
              <p:spPr bwMode="auto">
                <a:xfrm>
                  <a:off x="2073" y="2673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30" name="Rectangle 11"/>
                <p:cNvSpPr>
                  <a:spLocks noChangeArrowheads="1"/>
                </p:cNvSpPr>
                <p:nvPr/>
              </p:nvSpPr>
              <p:spPr bwMode="auto">
                <a:xfrm>
                  <a:off x="2102" y="2672"/>
                  <a:ext cx="16" cy="3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31" name="Freeform 12"/>
                <p:cNvSpPr>
                  <a:spLocks noChangeArrowheads="1"/>
                </p:cNvSpPr>
                <p:nvPr/>
              </p:nvSpPr>
              <p:spPr bwMode="auto">
                <a:xfrm>
                  <a:off x="2131" y="2670"/>
                  <a:ext cx="16" cy="4"/>
                </a:xfrm>
                <a:custGeom>
                  <a:avLst/>
                  <a:gdLst>
                    <a:gd name="T0" fmla="*/ 0 w 90"/>
                    <a:gd name="T1" fmla="*/ 0 h 22"/>
                    <a:gd name="T2" fmla="*/ 0 w 90"/>
                    <a:gd name="T3" fmla="*/ 0 h 22"/>
                    <a:gd name="T4" fmla="*/ 0 w 90"/>
                    <a:gd name="T5" fmla="*/ 0 h 22"/>
                    <a:gd name="T6" fmla="*/ 0 w 90"/>
                    <a:gd name="T7" fmla="*/ 0 h 22"/>
                    <a:gd name="T8" fmla="*/ 0 w 90"/>
                    <a:gd name="T9" fmla="*/ 0 h 22"/>
                    <a:gd name="T10" fmla="*/ 0 w 90"/>
                    <a:gd name="T11" fmla="*/ 0 h 2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22"/>
                    <a:gd name="T20" fmla="*/ 90 w 90"/>
                    <a:gd name="T21" fmla="*/ 22 h 2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22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11" y="22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32" name="Freeform 13"/>
                <p:cNvSpPr>
                  <a:spLocks noChangeArrowheads="1"/>
                </p:cNvSpPr>
                <p:nvPr/>
              </p:nvSpPr>
              <p:spPr bwMode="auto">
                <a:xfrm>
                  <a:off x="2160" y="2668"/>
                  <a:ext cx="16" cy="5"/>
                </a:xfrm>
                <a:custGeom>
                  <a:avLst/>
                  <a:gdLst>
                    <a:gd name="T0" fmla="*/ 0 w 89"/>
                    <a:gd name="T1" fmla="*/ 0 h 33"/>
                    <a:gd name="T2" fmla="*/ 0 w 89"/>
                    <a:gd name="T3" fmla="*/ 0 h 33"/>
                    <a:gd name="T4" fmla="*/ 0 w 89"/>
                    <a:gd name="T5" fmla="*/ 0 h 33"/>
                    <a:gd name="T6" fmla="*/ 0 w 89"/>
                    <a:gd name="T7" fmla="*/ 0 h 33"/>
                    <a:gd name="T8" fmla="*/ 0 w 89"/>
                    <a:gd name="T9" fmla="*/ 0 h 33"/>
                    <a:gd name="T10" fmla="*/ 0 w 89"/>
                    <a:gd name="T11" fmla="*/ 0 h 33"/>
                    <a:gd name="T12" fmla="*/ 0 w 89"/>
                    <a:gd name="T13" fmla="*/ 0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33"/>
                    <a:gd name="T23" fmla="*/ 89 w 89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33">
                      <a:moveTo>
                        <a:pt x="0" y="11"/>
                      </a:moveTo>
                      <a:lnTo>
                        <a:pt x="0" y="33"/>
                      </a:lnTo>
                      <a:lnTo>
                        <a:pt x="56" y="22"/>
                      </a:lnTo>
                      <a:lnTo>
                        <a:pt x="89" y="22"/>
                      </a:lnTo>
                      <a:lnTo>
                        <a:pt x="89" y="0"/>
                      </a:lnTo>
                      <a:lnTo>
                        <a:pt x="45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33" name="Rectangle 14"/>
                <p:cNvSpPr>
                  <a:spLocks noChangeArrowheads="1"/>
                </p:cNvSpPr>
                <p:nvPr/>
              </p:nvSpPr>
              <p:spPr bwMode="auto">
                <a:xfrm>
                  <a:off x="2189" y="2668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34" name="Rectangle 15"/>
                <p:cNvSpPr>
                  <a:spLocks noChangeArrowheads="1"/>
                </p:cNvSpPr>
                <p:nvPr/>
              </p:nvSpPr>
              <p:spPr bwMode="auto">
                <a:xfrm>
                  <a:off x="2218" y="2666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35" name="Rectangle 16"/>
                <p:cNvSpPr>
                  <a:spLocks noChangeArrowheads="1"/>
                </p:cNvSpPr>
                <p:nvPr/>
              </p:nvSpPr>
              <p:spPr bwMode="auto">
                <a:xfrm>
                  <a:off x="2247" y="2666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36" name="Rectangle 17"/>
                <p:cNvSpPr>
                  <a:spLocks noChangeArrowheads="1"/>
                </p:cNvSpPr>
                <p:nvPr/>
              </p:nvSpPr>
              <p:spPr bwMode="auto">
                <a:xfrm>
                  <a:off x="2276" y="2664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37" name="Rectangle 18"/>
                <p:cNvSpPr>
                  <a:spLocks noChangeArrowheads="1"/>
                </p:cNvSpPr>
                <p:nvPr/>
              </p:nvSpPr>
              <p:spPr bwMode="auto">
                <a:xfrm>
                  <a:off x="2304" y="2664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38" name="Rectangle 19"/>
                <p:cNvSpPr>
                  <a:spLocks noChangeArrowheads="1"/>
                </p:cNvSpPr>
                <p:nvPr/>
              </p:nvSpPr>
              <p:spPr bwMode="auto">
                <a:xfrm>
                  <a:off x="2334" y="2664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39" name="Freeform 20"/>
                <p:cNvSpPr>
                  <a:spLocks noChangeArrowheads="1"/>
                </p:cNvSpPr>
                <p:nvPr/>
              </p:nvSpPr>
              <p:spPr bwMode="auto">
                <a:xfrm>
                  <a:off x="2362" y="2662"/>
                  <a:ext cx="16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4"/>
                    <a:gd name="T17" fmla="*/ 89 w 89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4">
                      <a:moveTo>
                        <a:pt x="0" y="11"/>
                      </a:moveTo>
                      <a:lnTo>
                        <a:pt x="0" y="34"/>
                      </a:lnTo>
                      <a:lnTo>
                        <a:pt x="89" y="23"/>
                      </a:lnTo>
                      <a:lnTo>
                        <a:pt x="89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40" name="Rectangle 21"/>
                <p:cNvSpPr>
                  <a:spLocks noChangeArrowheads="1"/>
                </p:cNvSpPr>
                <p:nvPr/>
              </p:nvSpPr>
              <p:spPr bwMode="auto">
                <a:xfrm>
                  <a:off x="2391" y="2662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41" name="Freeform 22"/>
                <p:cNvSpPr>
                  <a:spLocks noChangeArrowheads="1"/>
                </p:cNvSpPr>
                <p:nvPr/>
              </p:nvSpPr>
              <p:spPr bwMode="auto">
                <a:xfrm>
                  <a:off x="2420" y="2662"/>
                  <a:ext cx="17" cy="4"/>
                </a:xfrm>
                <a:custGeom>
                  <a:avLst/>
                  <a:gdLst>
                    <a:gd name="T0" fmla="*/ 0 w 90"/>
                    <a:gd name="T1" fmla="*/ 0 h 23"/>
                    <a:gd name="T2" fmla="*/ 0 w 90"/>
                    <a:gd name="T3" fmla="*/ 0 h 23"/>
                    <a:gd name="T4" fmla="*/ 0 w 90"/>
                    <a:gd name="T5" fmla="*/ 0 h 23"/>
                    <a:gd name="T6" fmla="*/ 0 w 90"/>
                    <a:gd name="T7" fmla="*/ 0 h 23"/>
                    <a:gd name="T8" fmla="*/ 0 w 90"/>
                    <a:gd name="T9" fmla="*/ 0 h 23"/>
                    <a:gd name="T10" fmla="*/ 0 w 90"/>
                    <a:gd name="T11" fmla="*/ 0 h 23"/>
                    <a:gd name="T12" fmla="*/ 0 w 90"/>
                    <a:gd name="T13" fmla="*/ 0 h 2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23"/>
                    <a:gd name="T23" fmla="*/ 90 w 90"/>
                    <a:gd name="T24" fmla="*/ 23 h 2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23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56" y="23"/>
                      </a:lnTo>
                      <a:lnTo>
                        <a:pt x="90" y="23"/>
                      </a:lnTo>
                      <a:lnTo>
                        <a:pt x="90" y="0"/>
                      </a:lnTo>
                      <a:lnTo>
                        <a:pt x="6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42" name="Freeform 23"/>
                <p:cNvSpPr>
                  <a:spLocks noChangeArrowheads="1"/>
                </p:cNvSpPr>
                <p:nvPr/>
              </p:nvSpPr>
              <p:spPr bwMode="auto">
                <a:xfrm>
                  <a:off x="2449" y="2662"/>
                  <a:ext cx="17" cy="6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34"/>
                    <a:gd name="T17" fmla="*/ 90 w 90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34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90" y="34"/>
                      </a:lnTo>
                      <a:lnTo>
                        <a:pt x="90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43" name="Rectangle 24"/>
                <p:cNvSpPr>
                  <a:spLocks noChangeArrowheads="1"/>
                </p:cNvSpPr>
                <p:nvPr/>
              </p:nvSpPr>
              <p:spPr bwMode="auto">
                <a:xfrm>
                  <a:off x="2478" y="2664"/>
                  <a:ext cx="15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44" name="Freeform 25"/>
                <p:cNvSpPr>
                  <a:spLocks noChangeArrowheads="1"/>
                </p:cNvSpPr>
                <p:nvPr/>
              </p:nvSpPr>
              <p:spPr bwMode="auto">
                <a:xfrm>
                  <a:off x="2507" y="2664"/>
                  <a:ext cx="17" cy="4"/>
                </a:xfrm>
                <a:custGeom>
                  <a:avLst/>
                  <a:gdLst>
                    <a:gd name="T0" fmla="*/ 0 w 89"/>
                    <a:gd name="T1" fmla="*/ 0 h 23"/>
                    <a:gd name="T2" fmla="*/ 0 w 89"/>
                    <a:gd name="T3" fmla="*/ 0 h 23"/>
                    <a:gd name="T4" fmla="*/ 0 w 89"/>
                    <a:gd name="T5" fmla="*/ 0 h 23"/>
                    <a:gd name="T6" fmla="*/ 0 w 89"/>
                    <a:gd name="T7" fmla="*/ 0 h 23"/>
                    <a:gd name="T8" fmla="*/ 0 w 89"/>
                    <a:gd name="T9" fmla="*/ 0 h 23"/>
                    <a:gd name="T10" fmla="*/ 0 w 89"/>
                    <a:gd name="T11" fmla="*/ 0 h 23"/>
                    <a:gd name="T12" fmla="*/ 0 w 89"/>
                    <a:gd name="T13" fmla="*/ 0 h 2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23"/>
                    <a:gd name="T23" fmla="*/ 89 w 89"/>
                    <a:gd name="T24" fmla="*/ 23 h 2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23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22" y="23"/>
                      </a:lnTo>
                      <a:lnTo>
                        <a:pt x="89" y="23"/>
                      </a:lnTo>
                      <a:lnTo>
                        <a:pt x="89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45" name="Freeform 26"/>
                <p:cNvSpPr>
                  <a:spLocks noChangeArrowheads="1"/>
                </p:cNvSpPr>
                <p:nvPr/>
              </p:nvSpPr>
              <p:spPr bwMode="auto">
                <a:xfrm>
                  <a:off x="2536" y="2666"/>
                  <a:ext cx="17" cy="4"/>
                </a:xfrm>
                <a:custGeom>
                  <a:avLst/>
                  <a:gdLst>
                    <a:gd name="T0" fmla="*/ 0 w 90"/>
                    <a:gd name="T1" fmla="*/ 0 h 22"/>
                    <a:gd name="T2" fmla="*/ 0 w 90"/>
                    <a:gd name="T3" fmla="*/ 0 h 22"/>
                    <a:gd name="T4" fmla="*/ 0 w 90"/>
                    <a:gd name="T5" fmla="*/ 0 h 22"/>
                    <a:gd name="T6" fmla="*/ 0 w 90"/>
                    <a:gd name="T7" fmla="*/ 0 h 22"/>
                    <a:gd name="T8" fmla="*/ 0 w 90"/>
                    <a:gd name="T9" fmla="*/ 0 h 22"/>
                    <a:gd name="T10" fmla="*/ 0 w 90"/>
                    <a:gd name="T11" fmla="*/ 0 h 22"/>
                    <a:gd name="T12" fmla="*/ 0 w 90"/>
                    <a:gd name="T13" fmla="*/ 0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22"/>
                    <a:gd name="T23" fmla="*/ 90 w 90"/>
                    <a:gd name="T24" fmla="*/ 22 h 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22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67" y="22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7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46" name="Rectangle 27"/>
                <p:cNvSpPr>
                  <a:spLocks noChangeArrowheads="1"/>
                </p:cNvSpPr>
                <p:nvPr/>
              </p:nvSpPr>
              <p:spPr bwMode="auto">
                <a:xfrm>
                  <a:off x="2565" y="2668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47" name="Freeform 28"/>
                <p:cNvSpPr>
                  <a:spLocks noChangeArrowheads="1"/>
                </p:cNvSpPr>
                <p:nvPr/>
              </p:nvSpPr>
              <p:spPr bwMode="auto">
                <a:xfrm>
                  <a:off x="2593" y="2670"/>
                  <a:ext cx="16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w 89"/>
                    <a:gd name="T11" fmla="*/ 0 h 34"/>
                    <a:gd name="T12" fmla="*/ 0 w 89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34"/>
                    <a:gd name="T23" fmla="*/ 89 w 89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34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78" y="34"/>
                      </a:lnTo>
                      <a:lnTo>
                        <a:pt x="89" y="34"/>
                      </a:lnTo>
                      <a:lnTo>
                        <a:pt x="89" y="11"/>
                      </a:lnTo>
                      <a:lnTo>
                        <a:pt x="78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48" name="Freeform 29"/>
                <p:cNvSpPr>
                  <a:spLocks noChangeArrowheads="1"/>
                </p:cNvSpPr>
                <p:nvPr/>
              </p:nvSpPr>
              <p:spPr bwMode="auto">
                <a:xfrm>
                  <a:off x="2621" y="2675"/>
                  <a:ext cx="16" cy="7"/>
                </a:xfrm>
                <a:custGeom>
                  <a:avLst/>
                  <a:gdLst>
                    <a:gd name="T0" fmla="*/ 0 w 90"/>
                    <a:gd name="T1" fmla="*/ 0 h 44"/>
                    <a:gd name="T2" fmla="*/ 0 w 90"/>
                    <a:gd name="T3" fmla="*/ 0 h 44"/>
                    <a:gd name="T4" fmla="*/ 0 w 90"/>
                    <a:gd name="T5" fmla="*/ 0 h 44"/>
                    <a:gd name="T6" fmla="*/ 0 w 90"/>
                    <a:gd name="T7" fmla="*/ 0 h 44"/>
                    <a:gd name="T8" fmla="*/ 0 w 90"/>
                    <a:gd name="T9" fmla="*/ 0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44"/>
                    <a:gd name="T17" fmla="*/ 90 w 90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44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90" y="44"/>
                      </a:lnTo>
                      <a:lnTo>
                        <a:pt x="90" y="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49" name="Freeform 30"/>
                <p:cNvSpPr>
                  <a:spLocks noChangeArrowheads="1"/>
                </p:cNvSpPr>
                <p:nvPr/>
              </p:nvSpPr>
              <p:spPr bwMode="auto">
                <a:xfrm>
                  <a:off x="2649" y="2681"/>
                  <a:ext cx="16" cy="7"/>
                </a:xfrm>
                <a:custGeom>
                  <a:avLst/>
                  <a:gdLst>
                    <a:gd name="T0" fmla="*/ 0 w 90"/>
                    <a:gd name="T1" fmla="*/ 0 h 45"/>
                    <a:gd name="T2" fmla="*/ 0 w 90"/>
                    <a:gd name="T3" fmla="*/ 0 h 45"/>
                    <a:gd name="T4" fmla="*/ 0 w 90"/>
                    <a:gd name="T5" fmla="*/ 0 h 45"/>
                    <a:gd name="T6" fmla="*/ 0 w 90"/>
                    <a:gd name="T7" fmla="*/ 0 h 45"/>
                    <a:gd name="T8" fmla="*/ 0 w 90"/>
                    <a:gd name="T9" fmla="*/ 0 h 45"/>
                    <a:gd name="T10" fmla="*/ 0 w 90"/>
                    <a:gd name="T11" fmla="*/ 0 h 45"/>
                    <a:gd name="T12" fmla="*/ 0 w 90"/>
                    <a:gd name="T13" fmla="*/ 0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45"/>
                    <a:gd name="T23" fmla="*/ 90 w 90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45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67" y="45"/>
                      </a:lnTo>
                      <a:lnTo>
                        <a:pt x="90" y="45"/>
                      </a:lnTo>
                      <a:lnTo>
                        <a:pt x="90" y="23"/>
                      </a:lnTo>
                      <a:lnTo>
                        <a:pt x="78" y="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50" name="Freeform 31"/>
                <p:cNvSpPr>
                  <a:spLocks noChangeArrowheads="1"/>
                </p:cNvSpPr>
                <p:nvPr/>
              </p:nvSpPr>
              <p:spPr bwMode="auto">
                <a:xfrm>
                  <a:off x="2677" y="2688"/>
                  <a:ext cx="15" cy="7"/>
                </a:xfrm>
                <a:custGeom>
                  <a:avLst/>
                  <a:gdLst>
                    <a:gd name="T0" fmla="*/ 0 w 89"/>
                    <a:gd name="T1" fmla="*/ 0 h 45"/>
                    <a:gd name="T2" fmla="*/ 0 w 89"/>
                    <a:gd name="T3" fmla="*/ 0 h 45"/>
                    <a:gd name="T4" fmla="*/ 0 w 89"/>
                    <a:gd name="T5" fmla="*/ 0 h 45"/>
                    <a:gd name="T6" fmla="*/ 0 w 89"/>
                    <a:gd name="T7" fmla="*/ 0 h 45"/>
                    <a:gd name="T8" fmla="*/ 0 w 89"/>
                    <a:gd name="T9" fmla="*/ 0 h 45"/>
                    <a:gd name="T10" fmla="*/ 0 w 89"/>
                    <a:gd name="T11" fmla="*/ 0 h 45"/>
                    <a:gd name="T12" fmla="*/ 0 w 89"/>
                    <a:gd name="T13" fmla="*/ 0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45"/>
                    <a:gd name="T23" fmla="*/ 89 w 89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45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56" y="34"/>
                      </a:lnTo>
                      <a:lnTo>
                        <a:pt x="89" y="45"/>
                      </a:lnTo>
                      <a:lnTo>
                        <a:pt x="89" y="22"/>
                      </a:lnTo>
                      <a:lnTo>
                        <a:pt x="67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51" name="Freeform 32"/>
                <p:cNvSpPr>
                  <a:spLocks noChangeArrowheads="1"/>
                </p:cNvSpPr>
                <p:nvPr/>
              </p:nvSpPr>
              <p:spPr bwMode="auto">
                <a:xfrm>
                  <a:off x="2704" y="2695"/>
                  <a:ext cx="17" cy="8"/>
                </a:xfrm>
                <a:custGeom>
                  <a:avLst/>
                  <a:gdLst>
                    <a:gd name="T0" fmla="*/ 0 w 90"/>
                    <a:gd name="T1" fmla="*/ 0 h 45"/>
                    <a:gd name="T2" fmla="*/ 0 w 90"/>
                    <a:gd name="T3" fmla="*/ 0 h 45"/>
                    <a:gd name="T4" fmla="*/ 0 w 90"/>
                    <a:gd name="T5" fmla="*/ 0 h 45"/>
                    <a:gd name="T6" fmla="*/ 0 w 90"/>
                    <a:gd name="T7" fmla="*/ 0 h 45"/>
                    <a:gd name="T8" fmla="*/ 0 w 90"/>
                    <a:gd name="T9" fmla="*/ 0 h 45"/>
                    <a:gd name="T10" fmla="*/ 0 w 90"/>
                    <a:gd name="T11" fmla="*/ 0 h 45"/>
                    <a:gd name="T12" fmla="*/ 0 w 90"/>
                    <a:gd name="T13" fmla="*/ 0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45"/>
                    <a:gd name="T23" fmla="*/ 90 w 90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45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23" y="22"/>
                      </a:lnTo>
                      <a:lnTo>
                        <a:pt x="79" y="45"/>
                      </a:lnTo>
                      <a:lnTo>
                        <a:pt x="90" y="22"/>
                      </a:lnTo>
                      <a:lnTo>
                        <a:pt x="3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52" name="Freeform 33"/>
                <p:cNvSpPr>
                  <a:spLocks noChangeArrowheads="1"/>
                </p:cNvSpPr>
                <p:nvPr/>
              </p:nvSpPr>
              <p:spPr bwMode="auto">
                <a:xfrm>
                  <a:off x="2729" y="2705"/>
                  <a:ext cx="19" cy="9"/>
                </a:xfrm>
                <a:custGeom>
                  <a:avLst/>
                  <a:gdLst>
                    <a:gd name="T0" fmla="*/ 0 w 100"/>
                    <a:gd name="T1" fmla="*/ 0 h 56"/>
                    <a:gd name="T2" fmla="*/ 0 w 100"/>
                    <a:gd name="T3" fmla="*/ 0 h 56"/>
                    <a:gd name="T4" fmla="*/ 0 w 100"/>
                    <a:gd name="T5" fmla="*/ 0 h 56"/>
                    <a:gd name="T6" fmla="*/ 0 w 100"/>
                    <a:gd name="T7" fmla="*/ 0 h 56"/>
                    <a:gd name="T8" fmla="*/ 0 w 100"/>
                    <a:gd name="T9" fmla="*/ 0 h 56"/>
                    <a:gd name="T10" fmla="*/ 0 w 100"/>
                    <a:gd name="T11" fmla="*/ 0 h 56"/>
                    <a:gd name="T12" fmla="*/ 0 w 100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0"/>
                    <a:gd name="T22" fmla="*/ 0 h 56"/>
                    <a:gd name="T23" fmla="*/ 100 w 100"/>
                    <a:gd name="T24" fmla="*/ 56 h 5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0" h="56">
                      <a:moveTo>
                        <a:pt x="11" y="0"/>
                      </a:moveTo>
                      <a:lnTo>
                        <a:pt x="0" y="22"/>
                      </a:lnTo>
                      <a:lnTo>
                        <a:pt x="78" y="56"/>
                      </a:lnTo>
                      <a:lnTo>
                        <a:pt x="89" y="56"/>
                      </a:lnTo>
                      <a:lnTo>
                        <a:pt x="100" y="33"/>
                      </a:lnTo>
                      <a:lnTo>
                        <a:pt x="89" y="33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53" name="Freeform 34"/>
                <p:cNvSpPr>
                  <a:spLocks noChangeArrowheads="1"/>
                </p:cNvSpPr>
                <p:nvPr/>
              </p:nvSpPr>
              <p:spPr bwMode="auto">
                <a:xfrm>
                  <a:off x="2756" y="2717"/>
                  <a:ext cx="13" cy="15"/>
                </a:xfrm>
                <a:custGeom>
                  <a:avLst/>
                  <a:gdLst>
                    <a:gd name="T0" fmla="*/ 0 w 67"/>
                    <a:gd name="T1" fmla="*/ 0 h 90"/>
                    <a:gd name="T2" fmla="*/ 0 w 67"/>
                    <a:gd name="T3" fmla="*/ 0 h 90"/>
                    <a:gd name="T4" fmla="*/ 0 w 67"/>
                    <a:gd name="T5" fmla="*/ 0 h 90"/>
                    <a:gd name="T6" fmla="*/ 0 w 67"/>
                    <a:gd name="T7" fmla="*/ 0 h 90"/>
                    <a:gd name="T8" fmla="*/ 0 w 67"/>
                    <a:gd name="T9" fmla="*/ 0 h 90"/>
                    <a:gd name="T10" fmla="*/ 0 w 67"/>
                    <a:gd name="T11" fmla="*/ 0 h 90"/>
                    <a:gd name="T12" fmla="*/ 0 w 67"/>
                    <a:gd name="T13" fmla="*/ 0 h 90"/>
                    <a:gd name="T14" fmla="*/ 0 w 67"/>
                    <a:gd name="T15" fmla="*/ 0 h 90"/>
                    <a:gd name="T16" fmla="*/ 0 w 67"/>
                    <a:gd name="T17" fmla="*/ 0 h 90"/>
                    <a:gd name="T18" fmla="*/ 0 w 67"/>
                    <a:gd name="T19" fmla="*/ 0 h 9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7"/>
                    <a:gd name="T31" fmla="*/ 0 h 90"/>
                    <a:gd name="T32" fmla="*/ 67 w 67"/>
                    <a:gd name="T33" fmla="*/ 90 h 9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7" h="90">
                      <a:moveTo>
                        <a:pt x="11" y="0"/>
                      </a:moveTo>
                      <a:lnTo>
                        <a:pt x="0" y="22"/>
                      </a:lnTo>
                      <a:lnTo>
                        <a:pt x="11" y="34"/>
                      </a:lnTo>
                      <a:lnTo>
                        <a:pt x="22" y="22"/>
                      </a:lnTo>
                      <a:lnTo>
                        <a:pt x="11" y="22"/>
                      </a:lnTo>
                      <a:lnTo>
                        <a:pt x="56" y="90"/>
                      </a:lnTo>
                      <a:lnTo>
                        <a:pt x="67" y="78"/>
                      </a:lnTo>
                      <a:lnTo>
                        <a:pt x="34" y="22"/>
                      </a:lnTo>
                      <a:lnTo>
                        <a:pt x="22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54" name="Freeform 35"/>
                <p:cNvSpPr>
                  <a:spLocks noChangeArrowheads="1"/>
                </p:cNvSpPr>
                <p:nvPr/>
              </p:nvSpPr>
              <p:spPr bwMode="auto">
                <a:xfrm>
                  <a:off x="2768" y="2739"/>
                  <a:ext cx="5" cy="17"/>
                </a:xfrm>
                <a:custGeom>
                  <a:avLst/>
                  <a:gdLst>
                    <a:gd name="T0" fmla="*/ 0 w 23"/>
                    <a:gd name="T1" fmla="*/ 0 h 101"/>
                    <a:gd name="T2" fmla="*/ 0 w 23"/>
                    <a:gd name="T3" fmla="*/ 0 h 101"/>
                    <a:gd name="T4" fmla="*/ 0 w 23"/>
                    <a:gd name="T5" fmla="*/ 0 h 101"/>
                    <a:gd name="T6" fmla="*/ 0 w 23"/>
                    <a:gd name="T7" fmla="*/ 0 h 101"/>
                    <a:gd name="T8" fmla="*/ 0 w 23"/>
                    <a:gd name="T9" fmla="*/ 0 h 101"/>
                    <a:gd name="T10" fmla="*/ 0 w 23"/>
                    <a:gd name="T11" fmla="*/ 0 h 101"/>
                    <a:gd name="T12" fmla="*/ 0 w 23"/>
                    <a:gd name="T13" fmla="*/ 0 h 1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"/>
                    <a:gd name="T22" fmla="*/ 0 h 101"/>
                    <a:gd name="T23" fmla="*/ 23 w 23"/>
                    <a:gd name="T24" fmla="*/ 101 h 10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" h="101">
                      <a:moveTo>
                        <a:pt x="12" y="0"/>
                      </a:moveTo>
                      <a:lnTo>
                        <a:pt x="0" y="12"/>
                      </a:lnTo>
                      <a:lnTo>
                        <a:pt x="0" y="34"/>
                      </a:lnTo>
                      <a:lnTo>
                        <a:pt x="0" y="101"/>
                      </a:lnTo>
                      <a:lnTo>
                        <a:pt x="23" y="101"/>
                      </a:lnTo>
                      <a:lnTo>
                        <a:pt x="23" y="34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55" name="Freeform 36"/>
                <p:cNvSpPr>
                  <a:spLocks noChangeArrowheads="1"/>
                </p:cNvSpPr>
                <p:nvPr/>
              </p:nvSpPr>
              <p:spPr bwMode="auto">
                <a:xfrm>
                  <a:off x="2765" y="2767"/>
                  <a:ext cx="9" cy="15"/>
                </a:xfrm>
                <a:custGeom>
                  <a:avLst/>
                  <a:gdLst>
                    <a:gd name="T0" fmla="*/ 0 w 45"/>
                    <a:gd name="T1" fmla="*/ 0 h 90"/>
                    <a:gd name="T2" fmla="*/ 0 w 45"/>
                    <a:gd name="T3" fmla="*/ 0 h 90"/>
                    <a:gd name="T4" fmla="*/ 0 w 45"/>
                    <a:gd name="T5" fmla="*/ 0 h 90"/>
                    <a:gd name="T6" fmla="*/ 0 w 45"/>
                    <a:gd name="T7" fmla="*/ 0 h 90"/>
                    <a:gd name="T8" fmla="*/ 0 w 45"/>
                    <a:gd name="T9" fmla="*/ 0 h 90"/>
                    <a:gd name="T10" fmla="*/ 0 w 45"/>
                    <a:gd name="T11" fmla="*/ 0 h 90"/>
                    <a:gd name="T12" fmla="*/ 0 w 45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5"/>
                    <a:gd name="T22" fmla="*/ 0 h 90"/>
                    <a:gd name="T23" fmla="*/ 45 w 45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5" h="90">
                      <a:moveTo>
                        <a:pt x="45" y="0"/>
                      </a:moveTo>
                      <a:lnTo>
                        <a:pt x="22" y="0"/>
                      </a:lnTo>
                      <a:lnTo>
                        <a:pt x="11" y="56"/>
                      </a:lnTo>
                      <a:lnTo>
                        <a:pt x="0" y="79"/>
                      </a:lnTo>
                      <a:lnTo>
                        <a:pt x="11" y="90"/>
                      </a:lnTo>
                      <a:lnTo>
                        <a:pt x="34" y="56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56" name="Freeform 37"/>
                <p:cNvSpPr>
                  <a:spLocks noChangeArrowheads="1"/>
                </p:cNvSpPr>
                <p:nvPr/>
              </p:nvSpPr>
              <p:spPr bwMode="auto">
                <a:xfrm>
                  <a:off x="2752" y="2789"/>
                  <a:ext cx="13" cy="15"/>
                </a:xfrm>
                <a:custGeom>
                  <a:avLst/>
                  <a:gdLst>
                    <a:gd name="T0" fmla="*/ 0 w 67"/>
                    <a:gd name="T1" fmla="*/ 0 h 89"/>
                    <a:gd name="T2" fmla="*/ 0 w 67"/>
                    <a:gd name="T3" fmla="*/ 0 h 89"/>
                    <a:gd name="T4" fmla="*/ 0 w 67"/>
                    <a:gd name="T5" fmla="*/ 0 h 89"/>
                    <a:gd name="T6" fmla="*/ 0 w 67"/>
                    <a:gd name="T7" fmla="*/ 0 h 89"/>
                    <a:gd name="T8" fmla="*/ 0 w 67"/>
                    <a:gd name="T9" fmla="*/ 0 h 89"/>
                    <a:gd name="T10" fmla="*/ 0 w 67"/>
                    <a:gd name="T11" fmla="*/ 0 h 89"/>
                    <a:gd name="T12" fmla="*/ 0 w 67"/>
                    <a:gd name="T13" fmla="*/ 0 h 89"/>
                    <a:gd name="T14" fmla="*/ 0 w 67"/>
                    <a:gd name="T15" fmla="*/ 0 h 89"/>
                    <a:gd name="T16" fmla="*/ 0 w 67"/>
                    <a:gd name="T17" fmla="*/ 0 h 89"/>
                    <a:gd name="T18" fmla="*/ 0 w 67"/>
                    <a:gd name="T19" fmla="*/ 0 h 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7"/>
                    <a:gd name="T31" fmla="*/ 0 h 89"/>
                    <a:gd name="T32" fmla="*/ 67 w 67"/>
                    <a:gd name="T33" fmla="*/ 89 h 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7" h="89">
                      <a:moveTo>
                        <a:pt x="67" y="11"/>
                      </a:moveTo>
                      <a:lnTo>
                        <a:pt x="56" y="0"/>
                      </a:lnTo>
                      <a:lnTo>
                        <a:pt x="44" y="11"/>
                      </a:lnTo>
                      <a:lnTo>
                        <a:pt x="56" y="11"/>
                      </a:lnTo>
                      <a:lnTo>
                        <a:pt x="56" y="0"/>
                      </a:lnTo>
                      <a:lnTo>
                        <a:pt x="0" y="67"/>
                      </a:lnTo>
                      <a:lnTo>
                        <a:pt x="11" y="89"/>
                      </a:lnTo>
                      <a:lnTo>
                        <a:pt x="67" y="22"/>
                      </a:lnTo>
                      <a:lnTo>
                        <a:pt x="67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57" name="Freeform 38"/>
                <p:cNvSpPr>
                  <a:spLocks noChangeArrowheads="1"/>
                </p:cNvSpPr>
                <p:nvPr/>
              </p:nvSpPr>
              <p:spPr bwMode="auto">
                <a:xfrm>
                  <a:off x="2729" y="2807"/>
                  <a:ext cx="15" cy="12"/>
                </a:xfrm>
                <a:custGeom>
                  <a:avLst/>
                  <a:gdLst>
                    <a:gd name="T0" fmla="*/ 0 w 79"/>
                    <a:gd name="T1" fmla="*/ 0 h 67"/>
                    <a:gd name="T2" fmla="*/ 0 w 79"/>
                    <a:gd name="T3" fmla="*/ 0 h 67"/>
                    <a:gd name="T4" fmla="*/ 0 w 79"/>
                    <a:gd name="T5" fmla="*/ 0 h 67"/>
                    <a:gd name="T6" fmla="*/ 0 w 79"/>
                    <a:gd name="T7" fmla="*/ 0 h 67"/>
                    <a:gd name="T8" fmla="*/ 0 w 79"/>
                    <a:gd name="T9" fmla="*/ 0 h 67"/>
                    <a:gd name="T10" fmla="*/ 0 w 79"/>
                    <a:gd name="T11" fmla="*/ 0 h 67"/>
                    <a:gd name="T12" fmla="*/ 0 w 79"/>
                    <a:gd name="T13" fmla="*/ 0 h 6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9"/>
                    <a:gd name="T22" fmla="*/ 0 h 67"/>
                    <a:gd name="T23" fmla="*/ 79 w 79"/>
                    <a:gd name="T24" fmla="*/ 67 h 6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9" h="67">
                      <a:moveTo>
                        <a:pt x="79" y="22"/>
                      </a:moveTo>
                      <a:lnTo>
                        <a:pt x="68" y="0"/>
                      </a:lnTo>
                      <a:lnTo>
                        <a:pt x="23" y="44"/>
                      </a:lnTo>
                      <a:lnTo>
                        <a:pt x="0" y="44"/>
                      </a:lnTo>
                      <a:lnTo>
                        <a:pt x="12" y="67"/>
                      </a:lnTo>
                      <a:lnTo>
                        <a:pt x="34" y="67"/>
                      </a:lnTo>
                      <a:lnTo>
                        <a:pt x="79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58" name="Freeform 39"/>
                <p:cNvSpPr>
                  <a:spLocks noChangeArrowheads="1"/>
                </p:cNvSpPr>
                <p:nvPr/>
              </p:nvSpPr>
              <p:spPr bwMode="auto">
                <a:xfrm>
                  <a:off x="2700" y="2818"/>
                  <a:ext cx="17" cy="9"/>
                </a:xfrm>
                <a:custGeom>
                  <a:avLst/>
                  <a:gdLst>
                    <a:gd name="T0" fmla="*/ 0 w 89"/>
                    <a:gd name="T1" fmla="*/ 0 h 56"/>
                    <a:gd name="T2" fmla="*/ 0 w 89"/>
                    <a:gd name="T3" fmla="*/ 0 h 56"/>
                    <a:gd name="T4" fmla="*/ 0 w 89"/>
                    <a:gd name="T5" fmla="*/ 0 h 56"/>
                    <a:gd name="T6" fmla="*/ 0 w 89"/>
                    <a:gd name="T7" fmla="*/ 0 h 56"/>
                    <a:gd name="T8" fmla="*/ 0 w 89"/>
                    <a:gd name="T9" fmla="*/ 0 h 56"/>
                    <a:gd name="T10" fmla="*/ 0 w 89"/>
                    <a:gd name="T11" fmla="*/ 0 h 56"/>
                    <a:gd name="T12" fmla="*/ 0 w 89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56"/>
                    <a:gd name="T23" fmla="*/ 89 w 89"/>
                    <a:gd name="T24" fmla="*/ 56 h 5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56">
                      <a:moveTo>
                        <a:pt x="89" y="22"/>
                      </a:moveTo>
                      <a:lnTo>
                        <a:pt x="78" y="0"/>
                      </a:lnTo>
                      <a:lnTo>
                        <a:pt x="34" y="22"/>
                      </a:lnTo>
                      <a:lnTo>
                        <a:pt x="0" y="33"/>
                      </a:lnTo>
                      <a:lnTo>
                        <a:pt x="0" y="56"/>
                      </a:lnTo>
                      <a:lnTo>
                        <a:pt x="45" y="45"/>
                      </a:lnTo>
                      <a:lnTo>
                        <a:pt x="89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59" name="Freeform 40"/>
                <p:cNvSpPr>
                  <a:spLocks noChangeArrowheads="1"/>
                </p:cNvSpPr>
                <p:nvPr/>
              </p:nvSpPr>
              <p:spPr bwMode="auto">
                <a:xfrm>
                  <a:off x="2673" y="2824"/>
                  <a:ext cx="16" cy="6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w 90"/>
                    <a:gd name="T11" fmla="*/ 0 h 34"/>
                    <a:gd name="T12" fmla="*/ 0 w 90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4"/>
                    <a:gd name="T23" fmla="*/ 90 w 90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4">
                      <a:moveTo>
                        <a:pt x="90" y="23"/>
                      </a:moveTo>
                      <a:lnTo>
                        <a:pt x="90" y="0"/>
                      </a:lnTo>
                      <a:lnTo>
                        <a:pt x="45" y="12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45" y="34"/>
                      </a:lnTo>
                      <a:lnTo>
                        <a:pt x="90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60" name="Freeform 41"/>
                <p:cNvSpPr>
                  <a:spLocks noChangeArrowheads="1"/>
                </p:cNvSpPr>
                <p:nvPr/>
              </p:nvSpPr>
              <p:spPr bwMode="auto">
                <a:xfrm>
                  <a:off x="2643" y="2820"/>
                  <a:ext cx="17" cy="6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w 90"/>
                    <a:gd name="T11" fmla="*/ 0 h 34"/>
                    <a:gd name="T12" fmla="*/ 0 w 90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4"/>
                    <a:gd name="T23" fmla="*/ 90 w 90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4">
                      <a:moveTo>
                        <a:pt x="90" y="34"/>
                      </a:moveTo>
                      <a:lnTo>
                        <a:pt x="90" y="11"/>
                      </a:lnTo>
                      <a:lnTo>
                        <a:pt x="34" y="0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23" y="22"/>
                      </a:lnTo>
                      <a:lnTo>
                        <a:pt x="90" y="34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61" name="Freeform 42"/>
                <p:cNvSpPr>
                  <a:spLocks noChangeArrowheads="1"/>
                </p:cNvSpPr>
                <p:nvPr/>
              </p:nvSpPr>
              <p:spPr bwMode="auto">
                <a:xfrm>
                  <a:off x="2613" y="2818"/>
                  <a:ext cx="17" cy="6"/>
                </a:xfrm>
                <a:custGeom>
                  <a:avLst/>
                  <a:gdLst>
                    <a:gd name="T0" fmla="*/ 0 w 89"/>
                    <a:gd name="T1" fmla="*/ 0 h 33"/>
                    <a:gd name="T2" fmla="*/ 0 w 89"/>
                    <a:gd name="T3" fmla="*/ 0 h 33"/>
                    <a:gd name="T4" fmla="*/ 0 w 89"/>
                    <a:gd name="T5" fmla="*/ 0 h 33"/>
                    <a:gd name="T6" fmla="*/ 0 w 89"/>
                    <a:gd name="T7" fmla="*/ 0 h 33"/>
                    <a:gd name="T8" fmla="*/ 0 w 89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3"/>
                    <a:gd name="T17" fmla="*/ 89 w 89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3">
                      <a:moveTo>
                        <a:pt x="89" y="33"/>
                      </a:moveTo>
                      <a:lnTo>
                        <a:pt x="89" y="11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89" y="3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62" name="Rectangle 43"/>
                <p:cNvSpPr>
                  <a:spLocks noChangeArrowheads="1"/>
                </p:cNvSpPr>
                <p:nvPr/>
              </p:nvSpPr>
              <p:spPr bwMode="auto">
                <a:xfrm>
                  <a:off x="2585" y="2817"/>
                  <a:ext cx="16" cy="3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63" name="Freeform 44"/>
                <p:cNvSpPr>
                  <a:spLocks noChangeArrowheads="1"/>
                </p:cNvSpPr>
                <p:nvPr/>
              </p:nvSpPr>
              <p:spPr bwMode="auto">
                <a:xfrm>
                  <a:off x="2557" y="2814"/>
                  <a:ext cx="16" cy="4"/>
                </a:xfrm>
                <a:custGeom>
                  <a:avLst/>
                  <a:gdLst>
                    <a:gd name="T0" fmla="*/ 0 w 90"/>
                    <a:gd name="T1" fmla="*/ 0 h 23"/>
                    <a:gd name="T2" fmla="*/ 0 w 90"/>
                    <a:gd name="T3" fmla="*/ 0 h 23"/>
                    <a:gd name="T4" fmla="*/ 0 w 90"/>
                    <a:gd name="T5" fmla="*/ 0 h 23"/>
                    <a:gd name="T6" fmla="*/ 0 w 90"/>
                    <a:gd name="T7" fmla="*/ 0 h 23"/>
                    <a:gd name="T8" fmla="*/ 0 w 90"/>
                    <a:gd name="T9" fmla="*/ 0 h 23"/>
                    <a:gd name="T10" fmla="*/ 0 w 90"/>
                    <a:gd name="T11" fmla="*/ 0 h 23"/>
                    <a:gd name="T12" fmla="*/ 0 w 90"/>
                    <a:gd name="T13" fmla="*/ 0 h 2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23"/>
                    <a:gd name="T23" fmla="*/ 90 w 90"/>
                    <a:gd name="T24" fmla="*/ 23 h 2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23">
                      <a:moveTo>
                        <a:pt x="90" y="23"/>
                      </a:moveTo>
                      <a:lnTo>
                        <a:pt x="90" y="0"/>
                      </a:lnTo>
                      <a:lnTo>
                        <a:pt x="56" y="0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45" y="23"/>
                      </a:lnTo>
                      <a:lnTo>
                        <a:pt x="90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64" name="Rectangle 45"/>
                <p:cNvSpPr>
                  <a:spLocks noChangeArrowheads="1"/>
                </p:cNvSpPr>
                <p:nvPr/>
              </p:nvSpPr>
              <p:spPr bwMode="auto">
                <a:xfrm>
                  <a:off x="2528" y="2814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65" name="Rectangle 46"/>
                <p:cNvSpPr>
                  <a:spLocks noChangeArrowheads="1"/>
                </p:cNvSpPr>
                <p:nvPr/>
              </p:nvSpPr>
              <p:spPr bwMode="auto">
                <a:xfrm>
                  <a:off x="2499" y="2813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66" name="Rectangle 47"/>
                <p:cNvSpPr>
                  <a:spLocks noChangeArrowheads="1"/>
                </p:cNvSpPr>
                <p:nvPr/>
              </p:nvSpPr>
              <p:spPr bwMode="auto">
                <a:xfrm>
                  <a:off x="2470" y="2813"/>
                  <a:ext cx="15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67" name="Rectangle 48"/>
                <p:cNvSpPr>
                  <a:spLocks noChangeArrowheads="1"/>
                </p:cNvSpPr>
                <p:nvPr/>
              </p:nvSpPr>
              <p:spPr bwMode="auto">
                <a:xfrm>
                  <a:off x="2441" y="2813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68" name="Freeform 49"/>
                <p:cNvSpPr>
                  <a:spLocks noChangeArrowheads="1"/>
                </p:cNvSpPr>
                <p:nvPr/>
              </p:nvSpPr>
              <p:spPr bwMode="auto">
                <a:xfrm>
                  <a:off x="2412" y="2813"/>
                  <a:ext cx="17" cy="4"/>
                </a:xfrm>
                <a:custGeom>
                  <a:avLst/>
                  <a:gdLst>
                    <a:gd name="T0" fmla="*/ 0 w 89"/>
                    <a:gd name="T1" fmla="*/ 0 h 23"/>
                    <a:gd name="T2" fmla="*/ 0 w 89"/>
                    <a:gd name="T3" fmla="*/ 0 h 23"/>
                    <a:gd name="T4" fmla="*/ 0 w 89"/>
                    <a:gd name="T5" fmla="*/ 0 h 23"/>
                    <a:gd name="T6" fmla="*/ 0 w 89"/>
                    <a:gd name="T7" fmla="*/ 0 h 23"/>
                    <a:gd name="T8" fmla="*/ 0 w 89"/>
                    <a:gd name="T9" fmla="*/ 0 h 23"/>
                    <a:gd name="T10" fmla="*/ 0 w 89"/>
                    <a:gd name="T11" fmla="*/ 0 h 23"/>
                    <a:gd name="T12" fmla="*/ 0 w 89"/>
                    <a:gd name="T13" fmla="*/ 0 h 23"/>
                    <a:gd name="T14" fmla="*/ 0 w 89"/>
                    <a:gd name="T15" fmla="*/ 0 h 23"/>
                    <a:gd name="T16" fmla="*/ 0 w 89"/>
                    <a:gd name="T17" fmla="*/ 0 h 23"/>
                    <a:gd name="T18" fmla="*/ 0 w 89"/>
                    <a:gd name="T19" fmla="*/ 0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9"/>
                    <a:gd name="T31" fmla="*/ 0 h 23"/>
                    <a:gd name="T32" fmla="*/ 89 w 89"/>
                    <a:gd name="T33" fmla="*/ 23 h 2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9" h="23">
                      <a:moveTo>
                        <a:pt x="89" y="23"/>
                      </a:moveTo>
                      <a:lnTo>
                        <a:pt x="89" y="0"/>
                      </a:lnTo>
                      <a:lnTo>
                        <a:pt x="33" y="0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33" y="23"/>
                      </a:lnTo>
                      <a:lnTo>
                        <a:pt x="22" y="11"/>
                      </a:lnTo>
                      <a:lnTo>
                        <a:pt x="22" y="23"/>
                      </a:lnTo>
                      <a:lnTo>
                        <a:pt x="89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69" name="Rectangle 50"/>
                <p:cNvSpPr>
                  <a:spLocks noChangeArrowheads="1"/>
                </p:cNvSpPr>
                <p:nvPr/>
              </p:nvSpPr>
              <p:spPr bwMode="auto">
                <a:xfrm>
                  <a:off x="2383" y="2813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70" name="Freeform 51"/>
                <p:cNvSpPr>
                  <a:spLocks noChangeArrowheads="1"/>
                </p:cNvSpPr>
                <p:nvPr/>
              </p:nvSpPr>
              <p:spPr bwMode="auto">
                <a:xfrm>
                  <a:off x="2354" y="2813"/>
                  <a:ext cx="16" cy="4"/>
                </a:xfrm>
                <a:custGeom>
                  <a:avLst/>
                  <a:gdLst>
                    <a:gd name="T0" fmla="*/ 0 w 90"/>
                    <a:gd name="T1" fmla="*/ 0 h 23"/>
                    <a:gd name="T2" fmla="*/ 0 w 90"/>
                    <a:gd name="T3" fmla="*/ 0 h 23"/>
                    <a:gd name="T4" fmla="*/ 0 w 90"/>
                    <a:gd name="T5" fmla="*/ 0 h 23"/>
                    <a:gd name="T6" fmla="*/ 0 w 90"/>
                    <a:gd name="T7" fmla="*/ 0 h 23"/>
                    <a:gd name="T8" fmla="*/ 0 w 90"/>
                    <a:gd name="T9" fmla="*/ 0 h 23"/>
                    <a:gd name="T10" fmla="*/ 0 w 90"/>
                    <a:gd name="T11" fmla="*/ 0 h 23"/>
                    <a:gd name="T12" fmla="*/ 0 w 90"/>
                    <a:gd name="T13" fmla="*/ 0 h 2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23"/>
                    <a:gd name="T23" fmla="*/ 90 w 90"/>
                    <a:gd name="T24" fmla="*/ 23 h 2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23">
                      <a:moveTo>
                        <a:pt x="90" y="23"/>
                      </a:moveTo>
                      <a:lnTo>
                        <a:pt x="90" y="0"/>
                      </a:lnTo>
                      <a:lnTo>
                        <a:pt x="67" y="0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78" y="23"/>
                      </a:lnTo>
                      <a:lnTo>
                        <a:pt x="90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71" name="Rectangle 52"/>
                <p:cNvSpPr>
                  <a:spLocks noChangeArrowheads="1"/>
                </p:cNvSpPr>
                <p:nvPr/>
              </p:nvSpPr>
              <p:spPr bwMode="auto">
                <a:xfrm>
                  <a:off x="2325" y="2813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72" name="Freeform 53"/>
                <p:cNvSpPr>
                  <a:spLocks noChangeArrowheads="1"/>
                </p:cNvSpPr>
                <p:nvPr/>
              </p:nvSpPr>
              <p:spPr bwMode="auto">
                <a:xfrm>
                  <a:off x="2298" y="2814"/>
                  <a:ext cx="15" cy="6"/>
                </a:xfrm>
                <a:custGeom>
                  <a:avLst/>
                  <a:gdLst>
                    <a:gd name="T0" fmla="*/ 0 w 78"/>
                    <a:gd name="T1" fmla="*/ 0 h 34"/>
                    <a:gd name="T2" fmla="*/ 0 w 78"/>
                    <a:gd name="T3" fmla="*/ 0 h 34"/>
                    <a:gd name="T4" fmla="*/ 0 w 78"/>
                    <a:gd name="T5" fmla="*/ 0 h 34"/>
                    <a:gd name="T6" fmla="*/ 0 w 78"/>
                    <a:gd name="T7" fmla="*/ 0 h 34"/>
                    <a:gd name="T8" fmla="*/ 0 w 78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"/>
                    <a:gd name="T16" fmla="*/ 0 h 34"/>
                    <a:gd name="T17" fmla="*/ 78 w 78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" h="34">
                      <a:moveTo>
                        <a:pt x="78" y="23"/>
                      </a:moveTo>
                      <a:lnTo>
                        <a:pt x="78" y="0"/>
                      </a:lnTo>
                      <a:lnTo>
                        <a:pt x="0" y="12"/>
                      </a:lnTo>
                      <a:lnTo>
                        <a:pt x="0" y="34"/>
                      </a:lnTo>
                      <a:lnTo>
                        <a:pt x="78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73" name="Freeform 54"/>
                <p:cNvSpPr>
                  <a:spLocks noChangeArrowheads="1"/>
                </p:cNvSpPr>
                <p:nvPr/>
              </p:nvSpPr>
              <p:spPr bwMode="auto">
                <a:xfrm>
                  <a:off x="2269" y="2820"/>
                  <a:ext cx="17" cy="8"/>
                </a:xfrm>
                <a:custGeom>
                  <a:avLst/>
                  <a:gdLst>
                    <a:gd name="T0" fmla="*/ 0 w 90"/>
                    <a:gd name="T1" fmla="*/ 0 h 45"/>
                    <a:gd name="T2" fmla="*/ 0 w 90"/>
                    <a:gd name="T3" fmla="*/ 0 h 45"/>
                    <a:gd name="T4" fmla="*/ 0 w 90"/>
                    <a:gd name="T5" fmla="*/ 0 h 45"/>
                    <a:gd name="T6" fmla="*/ 0 w 90"/>
                    <a:gd name="T7" fmla="*/ 0 h 45"/>
                    <a:gd name="T8" fmla="*/ 0 w 90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45"/>
                    <a:gd name="T17" fmla="*/ 90 w 90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45">
                      <a:moveTo>
                        <a:pt x="90" y="22"/>
                      </a:moveTo>
                      <a:lnTo>
                        <a:pt x="90" y="0"/>
                      </a:lnTo>
                      <a:lnTo>
                        <a:pt x="0" y="22"/>
                      </a:lnTo>
                      <a:lnTo>
                        <a:pt x="0" y="45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74" name="Freeform 55"/>
                <p:cNvSpPr>
                  <a:spLocks noChangeArrowheads="1"/>
                </p:cNvSpPr>
                <p:nvPr/>
              </p:nvSpPr>
              <p:spPr bwMode="auto">
                <a:xfrm>
                  <a:off x="2243" y="2828"/>
                  <a:ext cx="16" cy="9"/>
                </a:xfrm>
                <a:custGeom>
                  <a:avLst/>
                  <a:gdLst>
                    <a:gd name="T0" fmla="*/ 0 w 89"/>
                    <a:gd name="T1" fmla="*/ 0 h 56"/>
                    <a:gd name="T2" fmla="*/ 0 w 89"/>
                    <a:gd name="T3" fmla="*/ 0 h 56"/>
                    <a:gd name="T4" fmla="*/ 0 w 89"/>
                    <a:gd name="T5" fmla="*/ 0 h 56"/>
                    <a:gd name="T6" fmla="*/ 0 w 89"/>
                    <a:gd name="T7" fmla="*/ 0 h 56"/>
                    <a:gd name="T8" fmla="*/ 0 w 89"/>
                    <a:gd name="T9" fmla="*/ 0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56"/>
                    <a:gd name="T17" fmla="*/ 89 w 89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56">
                      <a:moveTo>
                        <a:pt x="89" y="22"/>
                      </a:moveTo>
                      <a:lnTo>
                        <a:pt x="78" y="0"/>
                      </a:lnTo>
                      <a:lnTo>
                        <a:pt x="0" y="33"/>
                      </a:lnTo>
                      <a:lnTo>
                        <a:pt x="11" y="56"/>
                      </a:lnTo>
                      <a:lnTo>
                        <a:pt x="89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75" name="Freeform 56"/>
                <p:cNvSpPr>
                  <a:spLocks noChangeArrowheads="1"/>
                </p:cNvSpPr>
                <p:nvPr/>
              </p:nvSpPr>
              <p:spPr bwMode="auto">
                <a:xfrm>
                  <a:off x="2215" y="2838"/>
                  <a:ext cx="17" cy="12"/>
                </a:xfrm>
                <a:custGeom>
                  <a:avLst/>
                  <a:gdLst>
                    <a:gd name="T0" fmla="*/ 0 w 90"/>
                    <a:gd name="T1" fmla="*/ 0 h 67"/>
                    <a:gd name="T2" fmla="*/ 0 w 90"/>
                    <a:gd name="T3" fmla="*/ 0 h 67"/>
                    <a:gd name="T4" fmla="*/ 0 w 90"/>
                    <a:gd name="T5" fmla="*/ 0 h 67"/>
                    <a:gd name="T6" fmla="*/ 0 w 90"/>
                    <a:gd name="T7" fmla="*/ 0 h 67"/>
                    <a:gd name="T8" fmla="*/ 0 w 90"/>
                    <a:gd name="T9" fmla="*/ 0 h 67"/>
                    <a:gd name="T10" fmla="*/ 0 w 90"/>
                    <a:gd name="T11" fmla="*/ 0 h 67"/>
                    <a:gd name="T12" fmla="*/ 0 w 90"/>
                    <a:gd name="T13" fmla="*/ 0 h 6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67"/>
                    <a:gd name="T23" fmla="*/ 90 w 90"/>
                    <a:gd name="T24" fmla="*/ 67 h 6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67">
                      <a:moveTo>
                        <a:pt x="90" y="22"/>
                      </a:moveTo>
                      <a:lnTo>
                        <a:pt x="78" y="0"/>
                      </a:lnTo>
                      <a:lnTo>
                        <a:pt x="11" y="45"/>
                      </a:lnTo>
                      <a:lnTo>
                        <a:pt x="0" y="45"/>
                      </a:lnTo>
                      <a:lnTo>
                        <a:pt x="11" y="67"/>
                      </a:lnTo>
                      <a:lnTo>
                        <a:pt x="22" y="67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76" name="Freeform 57"/>
                <p:cNvSpPr>
                  <a:spLocks noChangeArrowheads="1"/>
                </p:cNvSpPr>
                <p:nvPr/>
              </p:nvSpPr>
              <p:spPr bwMode="auto">
                <a:xfrm>
                  <a:off x="2191" y="2851"/>
                  <a:ext cx="16" cy="9"/>
                </a:xfrm>
                <a:custGeom>
                  <a:avLst/>
                  <a:gdLst>
                    <a:gd name="T0" fmla="*/ 0 w 89"/>
                    <a:gd name="T1" fmla="*/ 0 h 56"/>
                    <a:gd name="T2" fmla="*/ 0 w 89"/>
                    <a:gd name="T3" fmla="*/ 0 h 56"/>
                    <a:gd name="T4" fmla="*/ 0 w 89"/>
                    <a:gd name="T5" fmla="*/ 0 h 56"/>
                    <a:gd name="T6" fmla="*/ 0 w 89"/>
                    <a:gd name="T7" fmla="*/ 0 h 56"/>
                    <a:gd name="T8" fmla="*/ 0 w 89"/>
                    <a:gd name="T9" fmla="*/ 0 h 56"/>
                    <a:gd name="T10" fmla="*/ 0 w 89"/>
                    <a:gd name="T11" fmla="*/ 0 h 56"/>
                    <a:gd name="T12" fmla="*/ 0 w 89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56"/>
                    <a:gd name="T23" fmla="*/ 89 w 89"/>
                    <a:gd name="T24" fmla="*/ 56 h 5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56">
                      <a:moveTo>
                        <a:pt x="89" y="23"/>
                      </a:moveTo>
                      <a:lnTo>
                        <a:pt x="78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lnTo>
                        <a:pt x="11" y="56"/>
                      </a:lnTo>
                      <a:lnTo>
                        <a:pt x="22" y="56"/>
                      </a:lnTo>
                      <a:lnTo>
                        <a:pt x="89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77" name="Freeform 58"/>
                <p:cNvSpPr>
                  <a:spLocks noChangeArrowheads="1"/>
                </p:cNvSpPr>
                <p:nvPr/>
              </p:nvSpPr>
              <p:spPr bwMode="auto">
                <a:xfrm>
                  <a:off x="2164" y="2862"/>
                  <a:ext cx="16" cy="9"/>
                </a:xfrm>
                <a:custGeom>
                  <a:avLst/>
                  <a:gdLst>
                    <a:gd name="T0" fmla="*/ 0 w 90"/>
                    <a:gd name="T1" fmla="*/ 0 h 55"/>
                    <a:gd name="T2" fmla="*/ 0 w 90"/>
                    <a:gd name="T3" fmla="*/ 0 h 55"/>
                    <a:gd name="T4" fmla="*/ 0 w 90"/>
                    <a:gd name="T5" fmla="*/ 0 h 55"/>
                    <a:gd name="T6" fmla="*/ 0 w 90"/>
                    <a:gd name="T7" fmla="*/ 0 h 55"/>
                    <a:gd name="T8" fmla="*/ 0 w 90"/>
                    <a:gd name="T9" fmla="*/ 0 h 55"/>
                    <a:gd name="T10" fmla="*/ 0 w 90"/>
                    <a:gd name="T11" fmla="*/ 0 h 55"/>
                    <a:gd name="T12" fmla="*/ 0 w 90"/>
                    <a:gd name="T13" fmla="*/ 0 h 5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55"/>
                    <a:gd name="T23" fmla="*/ 90 w 90"/>
                    <a:gd name="T24" fmla="*/ 55 h 5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55">
                      <a:moveTo>
                        <a:pt x="90" y="22"/>
                      </a:moveTo>
                      <a:lnTo>
                        <a:pt x="79" y="0"/>
                      </a:lnTo>
                      <a:lnTo>
                        <a:pt x="23" y="22"/>
                      </a:lnTo>
                      <a:lnTo>
                        <a:pt x="0" y="33"/>
                      </a:lnTo>
                      <a:lnTo>
                        <a:pt x="11" y="55"/>
                      </a:lnTo>
                      <a:lnTo>
                        <a:pt x="34" y="44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78" name="Freeform 59"/>
                <p:cNvSpPr>
                  <a:spLocks noChangeArrowheads="1"/>
                </p:cNvSpPr>
                <p:nvPr/>
              </p:nvSpPr>
              <p:spPr bwMode="auto">
                <a:xfrm>
                  <a:off x="2137" y="2871"/>
                  <a:ext cx="17" cy="8"/>
                </a:xfrm>
                <a:custGeom>
                  <a:avLst/>
                  <a:gdLst>
                    <a:gd name="T0" fmla="*/ 0 w 89"/>
                    <a:gd name="T1" fmla="*/ 0 h 45"/>
                    <a:gd name="T2" fmla="*/ 0 w 89"/>
                    <a:gd name="T3" fmla="*/ 0 h 45"/>
                    <a:gd name="T4" fmla="*/ 0 w 89"/>
                    <a:gd name="T5" fmla="*/ 0 h 45"/>
                    <a:gd name="T6" fmla="*/ 0 w 89"/>
                    <a:gd name="T7" fmla="*/ 0 h 45"/>
                    <a:gd name="T8" fmla="*/ 0 w 89"/>
                    <a:gd name="T9" fmla="*/ 0 h 45"/>
                    <a:gd name="T10" fmla="*/ 0 w 89"/>
                    <a:gd name="T11" fmla="*/ 0 h 45"/>
                    <a:gd name="T12" fmla="*/ 0 w 89"/>
                    <a:gd name="T13" fmla="*/ 0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45"/>
                    <a:gd name="T23" fmla="*/ 89 w 89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45">
                      <a:moveTo>
                        <a:pt x="89" y="23"/>
                      </a:moveTo>
                      <a:lnTo>
                        <a:pt x="78" y="0"/>
                      </a:lnTo>
                      <a:lnTo>
                        <a:pt x="22" y="12"/>
                      </a:lnTo>
                      <a:lnTo>
                        <a:pt x="0" y="23"/>
                      </a:lnTo>
                      <a:lnTo>
                        <a:pt x="0" y="45"/>
                      </a:lnTo>
                      <a:lnTo>
                        <a:pt x="33" y="34"/>
                      </a:lnTo>
                      <a:lnTo>
                        <a:pt x="89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79" name="Freeform 60"/>
                <p:cNvSpPr>
                  <a:spLocks noChangeArrowheads="1"/>
                </p:cNvSpPr>
                <p:nvPr/>
              </p:nvSpPr>
              <p:spPr bwMode="auto">
                <a:xfrm>
                  <a:off x="2108" y="2877"/>
                  <a:ext cx="17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w 89"/>
                    <a:gd name="T11" fmla="*/ 0 h 34"/>
                    <a:gd name="T12" fmla="*/ 0 w 89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34"/>
                    <a:gd name="T23" fmla="*/ 89 w 89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34">
                      <a:moveTo>
                        <a:pt x="89" y="22"/>
                      </a:moveTo>
                      <a:lnTo>
                        <a:pt x="89" y="0"/>
                      </a:lnTo>
                      <a:lnTo>
                        <a:pt x="33" y="11"/>
                      </a:lnTo>
                      <a:lnTo>
                        <a:pt x="0" y="11"/>
                      </a:lnTo>
                      <a:lnTo>
                        <a:pt x="0" y="34"/>
                      </a:lnTo>
                      <a:lnTo>
                        <a:pt x="33" y="34"/>
                      </a:lnTo>
                      <a:lnTo>
                        <a:pt x="89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80" name="Freeform 61"/>
                <p:cNvSpPr>
                  <a:spLocks noChangeArrowheads="1"/>
                </p:cNvSpPr>
                <p:nvPr/>
              </p:nvSpPr>
              <p:spPr bwMode="auto">
                <a:xfrm>
                  <a:off x="2079" y="2879"/>
                  <a:ext cx="16" cy="4"/>
                </a:xfrm>
                <a:custGeom>
                  <a:avLst/>
                  <a:gdLst>
                    <a:gd name="T0" fmla="*/ 0 w 90"/>
                    <a:gd name="T1" fmla="*/ 0 h 23"/>
                    <a:gd name="T2" fmla="*/ 0 w 90"/>
                    <a:gd name="T3" fmla="*/ 0 h 23"/>
                    <a:gd name="T4" fmla="*/ 0 w 90"/>
                    <a:gd name="T5" fmla="*/ 0 h 23"/>
                    <a:gd name="T6" fmla="*/ 0 w 90"/>
                    <a:gd name="T7" fmla="*/ 0 h 23"/>
                    <a:gd name="T8" fmla="*/ 0 w 90"/>
                    <a:gd name="T9" fmla="*/ 0 h 23"/>
                    <a:gd name="T10" fmla="*/ 0 w 90"/>
                    <a:gd name="T11" fmla="*/ 0 h 23"/>
                    <a:gd name="T12" fmla="*/ 0 w 90"/>
                    <a:gd name="T13" fmla="*/ 0 h 23"/>
                    <a:gd name="T14" fmla="*/ 0 w 90"/>
                    <a:gd name="T15" fmla="*/ 0 h 23"/>
                    <a:gd name="T16" fmla="*/ 0 w 90"/>
                    <a:gd name="T17" fmla="*/ 0 h 23"/>
                    <a:gd name="T18" fmla="*/ 0 w 90"/>
                    <a:gd name="T19" fmla="*/ 0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23"/>
                    <a:gd name="T32" fmla="*/ 90 w 90"/>
                    <a:gd name="T33" fmla="*/ 23 h 2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23">
                      <a:moveTo>
                        <a:pt x="90" y="23"/>
                      </a:moveTo>
                      <a:lnTo>
                        <a:pt x="90" y="0"/>
                      </a:lnTo>
                      <a:lnTo>
                        <a:pt x="23" y="0"/>
                      </a:lnTo>
                      <a:lnTo>
                        <a:pt x="23" y="11"/>
                      </a:lnTo>
                      <a:lnTo>
                        <a:pt x="34" y="0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23" y="23"/>
                      </a:lnTo>
                      <a:lnTo>
                        <a:pt x="34" y="23"/>
                      </a:lnTo>
                      <a:lnTo>
                        <a:pt x="90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81" name="Rectangle 62"/>
                <p:cNvSpPr>
                  <a:spLocks noChangeArrowheads="1"/>
                </p:cNvSpPr>
                <p:nvPr/>
              </p:nvSpPr>
              <p:spPr bwMode="auto">
                <a:xfrm>
                  <a:off x="2050" y="2879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82" name="Rectangle 63"/>
                <p:cNvSpPr>
                  <a:spLocks noChangeArrowheads="1"/>
                </p:cNvSpPr>
                <p:nvPr/>
              </p:nvSpPr>
              <p:spPr bwMode="auto">
                <a:xfrm>
                  <a:off x="2021" y="2877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83" name="Freeform 64"/>
                <p:cNvSpPr>
                  <a:spLocks noChangeArrowheads="1"/>
                </p:cNvSpPr>
                <p:nvPr/>
              </p:nvSpPr>
              <p:spPr bwMode="auto">
                <a:xfrm>
                  <a:off x="1992" y="2875"/>
                  <a:ext cx="17" cy="6"/>
                </a:xfrm>
                <a:custGeom>
                  <a:avLst/>
                  <a:gdLst>
                    <a:gd name="T0" fmla="*/ 0 w 89"/>
                    <a:gd name="T1" fmla="*/ 0 h 33"/>
                    <a:gd name="T2" fmla="*/ 0 w 89"/>
                    <a:gd name="T3" fmla="*/ 0 h 33"/>
                    <a:gd name="T4" fmla="*/ 0 w 89"/>
                    <a:gd name="T5" fmla="*/ 0 h 33"/>
                    <a:gd name="T6" fmla="*/ 0 w 89"/>
                    <a:gd name="T7" fmla="*/ 0 h 33"/>
                    <a:gd name="T8" fmla="*/ 0 w 89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3"/>
                    <a:gd name="T17" fmla="*/ 89 w 89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3">
                      <a:moveTo>
                        <a:pt x="89" y="33"/>
                      </a:moveTo>
                      <a:lnTo>
                        <a:pt x="89" y="11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89" y="3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84" name="Freeform 65"/>
                <p:cNvSpPr>
                  <a:spLocks noChangeArrowheads="1"/>
                </p:cNvSpPr>
                <p:nvPr/>
              </p:nvSpPr>
              <p:spPr bwMode="auto">
                <a:xfrm>
                  <a:off x="1964" y="2874"/>
                  <a:ext cx="16" cy="5"/>
                </a:xfrm>
                <a:custGeom>
                  <a:avLst/>
                  <a:gdLst>
                    <a:gd name="T0" fmla="*/ 0 w 90"/>
                    <a:gd name="T1" fmla="*/ 0 h 33"/>
                    <a:gd name="T2" fmla="*/ 0 w 90"/>
                    <a:gd name="T3" fmla="*/ 0 h 33"/>
                    <a:gd name="T4" fmla="*/ 0 w 90"/>
                    <a:gd name="T5" fmla="*/ 0 h 33"/>
                    <a:gd name="T6" fmla="*/ 0 w 90"/>
                    <a:gd name="T7" fmla="*/ 0 h 33"/>
                    <a:gd name="T8" fmla="*/ 0 w 90"/>
                    <a:gd name="T9" fmla="*/ 0 h 33"/>
                    <a:gd name="T10" fmla="*/ 0 w 90"/>
                    <a:gd name="T11" fmla="*/ 0 h 33"/>
                    <a:gd name="T12" fmla="*/ 0 w 90"/>
                    <a:gd name="T13" fmla="*/ 0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3"/>
                    <a:gd name="T23" fmla="*/ 90 w 90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3">
                      <a:moveTo>
                        <a:pt x="90" y="33"/>
                      </a:moveTo>
                      <a:lnTo>
                        <a:pt x="90" y="11"/>
                      </a:lnTo>
                      <a:lnTo>
                        <a:pt x="79" y="0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67" y="22"/>
                      </a:lnTo>
                      <a:lnTo>
                        <a:pt x="90" y="3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85" name="Freeform 66"/>
                <p:cNvSpPr>
                  <a:spLocks noChangeArrowheads="1"/>
                </p:cNvSpPr>
                <p:nvPr/>
              </p:nvSpPr>
              <p:spPr bwMode="auto">
                <a:xfrm>
                  <a:off x="1937" y="2870"/>
                  <a:ext cx="16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4"/>
                    <a:gd name="T17" fmla="*/ 89 w 89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4">
                      <a:moveTo>
                        <a:pt x="89" y="34"/>
                      </a:moveTo>
                      <a:lnTo>
                        <a:pt x="89" y="11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89" y="34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86" name="Rectangle 67"/>
                <p:cNvSpPr>
                  <a:spLocks noChangeArrowheads="1"/>
                </p:cNvSpPr>
                <p:nvPr/>
              </p:nvSpPr>
              <p:spPr bwMode="auto">
                <a:xfrm>
                  <a:off x="1908" y="2868"/>
                  <a:ext cx="16" cy="3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87" name="Freeform 68"/>
                <p:cNvSpPr>
                  <a:spLocks noChangeArrowheads="1"/>
                </p:cNvSpPr>
                <p:nvPr/>
              </p:nvSpPr>
              <p:spPr bwMode="auto">
                <a:xfrm>
                  <a:off x="1879" y="2864"/>
                  <a:ext cx="16" cy="6"/>
                </a:xfrm>
                <a:custGeom>
                  <a:avLst/>
                  <a:gdLst>
                    <a:gd name="T0" fmla="*/ 0 w 90"/>
                    <a:gd name="T1" fmla="*/ 0 h 33"/>
                    <a:gd name="T2" fmla="*/ 0 w 90"/>
                    <a:gd name="T3" fmla="*/ 0 h 33"/>
                    <a:gd name="T4" fmla="*/ 0 w 90"/>
                    <a:gd name="T5" fmla="*/ 0 h 33"/>
                    <a:gd name="T6" fmla="*/ 0 w 90"/>
                    <a:gd name="T7" fmla="*/ 0 h 33"/>
                    <a:gd name="T8" fmla="*/ 0 w 90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33"/>
                    <a:gd name="T17" fmla="*/ 90 w 90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33">
                      <a:moveTo>
                        <a:pt x="90" y="33"/>
                      </a:moveTo>
                      <a:lnTo>
                        <a:pt x="90" y="11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90" y="3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88" name="Freeform 69"/>
                <p:cNvSpPr>
                  <a:spLocks noChangeArrowheads="1"/>
                </p:cNvSpPr>
                <p:nvPr/>
              </p:nvSpPr>
              <p:spPr bwMode="auto">
                <a:xfrm>
                  <a:off x="1850" y="2859"/>
                  <a:ext cx="16" cy="7"/>
                </a:xfrm>
                <a:custGeom>
                  <a:avLst/>
                  <a:gdLst>
                    <a:gd name="T0" fmla="*/ 0 w 90"/>
                    <a:gd name="T1" fmla="*/ 0 h 45"/>
                    <a:gd name="T2" fmla="*/ 0 w 90"/>
                    <a:gd name="T3" fmla="*/ 0 h 45"/>
                    <a:gd name="T4" fmla="*/ 0 w 90"/>
                    <a:gd name="T5" fmla="*/ 0 h 45"/>
                    <a:gd name="T6" fmla="*/ 0 w 90"/>
                    <a:gd name="T7" fmla="*/ 0 h 45"/>
                    <a:gd name="T8" fmla="*/ 0 w 90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45"/>
                    <a:gd name="T17" fmla="*/ 90 w 90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45">
                      <a:moveTo>
                        <a:pt x="90" y="45"/>
                      </a:moveTo>
                      <a:lnTo>
                        <a:pt x="90" y="23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89" name="Freeform 70"/>
                <p:cNvSpPr>
                  <a:spLocks noChangeArrowheads="1"/>
                </p:cNvSpPr>
                <p:nvPr/>
              </p:nvSpPr>
              <p:spPr bwMode="auto">
                <a:xfrm>
                  <a:off x="1821" y="2853"/>
                  <a:ext cx="16" cy="7"/>
                </a:xfrm>
                <a:custGeom>
                  <a:avLst/>
                  <a:gdLst>
                    <a:gd name="T0" fmla="*/ 0 w 89"/>
                    <a:gd name="T1" fmla="*/ 0 h 44"/>
                    <a:gd name="T2" fmla="*/ 0 w 89"/>
                    <a:gd name="T3" fmla="*/ 0 h 44"/>
                    <a:gd name="T4" fmla="*/ 0 w 89"/>
                    <a:gd name="T5" fmla="*/ 0 h 44"/>
                    <a:gd name="T6" fmla="*/ 0 w 89"/>
                    <a:gd name="T7" fmla="*/ 0 h 44"/>
                    <a:gd name="T8" fmla="*/ 0 w 89"/>
                    <a:gd name="T9" fmla="*/ 0 h 44"/>
                    <a:gd name="T10" fmla="*/ 0 w 89"/>
                    <a:gd name="T11" fmla="*/ 0 h 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9"/>
                    <a:gd name="T19" fmla="*/ 0 h 44"/>
                    <a:gd name="T20" fmla="*/ 89 w 89"/>
                    <a:gd name="T21" fmla="*/ 44 h 4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9" h="44">
                      <a:moveTo>
                        <a:pt x="89" y="44"/>
                      </a:moveTo>
                      <a:lnTo>
                        <a:pt x="89" y="22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89" y="44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90" name="Freeform 71"/>
                <p:cNvSpPr>
                  <a:spLocks noChangeArrowheads="1"/>
                </p:cNvSpPr>
                <p:nvPr/>
              </p:nvSpPr>
              <p:spPr bwMode="auto">
                <a:xfrm>
                  <a:off x="1794" y="2844"/>
                  <a:ext cx="16" cy="9"/>
                </a:xfrm>
                <a:custGeom>
                  <a:avLst/>
                  <a:gdLst>
                    <a:gd name="T0" fmla="*/ 0 w 90"/>
                    <a:gd name="T1" fmla="*/ 0 h 56"/>
                    <a:gd name="T2" fmla="*/ 0 w 90"/>
                    <a:gd name="T3" fmla="*/ 0 h 56"/>
                    <a:gd name="T4" fmla="*/ 0 w 90"/>
                    <a:gd name="T5" fmla="*/ 0 h 56"/>
                    <a:gd name="T6" fmla="*/ 0 w 90"/>
                    <a:gd name="T7" fmla="*/ 0 h 56"/>
                    <a:gd name="T8" fmla="*/ 0 w 90"/>
                    <a:gd name="T9" fmla="*/ 0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56"/>
                    <a:gd name="T17" fmla="*/ 90 w 90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56">
                      <a:moveTo>
                        <a:pt x="79" y="56"/>
                      </a:moveTo>
                      <a:lnTo>
                        <a:pt x="90" y="33"/>
                      </a:lnTo>
                      <a:lnTo>
                        <a:pt x="11" y="0"/>
                      </a:lnTo>
                      <a:lnTo>
                        <a:pt x="0" y="22"/>
                      </a:lnTo>
                      <a:lnTo>
                        <a:pt x="79" y="56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91" name="Freeform 72"/>
                <p:cNvSpPr>
                  <a:spLocks noChangeArrowheads="1"/>
                </p:cNvSpPr>
                <p:nvPr/>
              </p:nvSpPr>
              <p:spPr bwMode="auto">
                <a:xfrm>
                  <a:off x="1769" y="2831"/>
                  <a:ext cx="17" cy="12"/>
                </a:xfrm>
                <a:custGeom>
                  <a:avLst/>
                  <a:gdLst>
                    <a:gd name="T0" fmla="*/ 0 w 89"/>
                    <a:gd name="T1" fmla="*/ 0 h 67"/>
                    <a:gd name="T2" fmla="*/ 0 w 89"/>
                    <a:gd name="T3" fmla="*/ 0 h 67"/>
                    <a:gd name="T4" fmla="*/ 0 w 89"/>
                    <a:gd name="T5" fmla="*/ 0 h 67"/>
                    <a:gd name="T6" fmla="*/ 0 w 89"/>
                    <a:gd name="T7" fmla="*/ 0 h 67"/>
                    <a:gd name="T8" fmla="*/ 0 w 89"/>
                    <a:gd name="T9" fmla="*/ 0 h 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67"/>
                    <a:gd name="T17" fmla="*/ 89 w 89"/>
                    <a:gd name="T18" fmla="*/ 67 h 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67">
                      <a:moveTo>
                        <a:pt x="78" y="67"/>
                      </a:moveTo>
                      <a:lnTo>
                        <a:pt x="89" y="45"/>
                      </a:lnTo>
                      <a:lnTo>
                        <a:pt x="11" y="0"/>
                      </a:lnTo>
                      <a:lnTo>
                        <a:pt x="0" y="23"/>
                      </a:lnTo>
                      <a:lnTo>
                        <a:pt x="78" y="67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92" name="Freeform 73"/>
                <p:cNvSpPr>
                  <a:spLocks noChangeArrowheads="1"/>
                </p:cNvSpPr>
                <p:nvPr/>
              </p:nvSpPr>
              <p:spPr bwMode="auto">
                <a:xfrm>
                  <a:off x="1745" y="2817"/>
                  <a:ext cx="16" cy="11"/>
                </a:xfrm>
                <a:custGeom>
                  <a:avLst/>
                  <a:gdLst>
                    <a:gd name="T0" fmla="*/ 0 w 90"/>
                    <a:gd name="T1" fmla="*/ 0 h 67"/>
                    <a:gd name="T2" fmla="*/ 0 w 90"/>
                    <a:gd name="T3" fmla="*/ 0 h 67"/>
                    <a:gd name="T4" fmla="*/ 0 w 90"/>
                    <a:gd name="T5" fmla="*/ 0 h 67"/>
                    <a:gd name="T6" fmla="*/ 0 w 90"/>
                    <a:gd name="T7" fmla="*/ 0 h 67"/>
                    <a:gd name="T8" fmla="*/ 0 w 90"/>
                    <a:gd name="T9" fmla="*/ 0 h 67"/>
                    <a:gd name="T10" fmla="*/ 0 w 90"/>
                    <a:gd name="T11" fmla="*/ 0 h 67"/>
                    <a:gd name="T12" fmla="*/ 0 w 90"/>
                    <a:gd name="T13" fmla="*/ 0 h 6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67"/>
                    <a:gd name="T23" fmla="*/ 90 w 90"/>
                    <a:gd name="T24" fmla="*/ 67 h 6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67">
                      <a:moveTo>
                        <a:pt x="79" y="67"/>
                      </a:moveTo>
                      <a:lnTo>
                        <a:pt x="90" y="44"/>
                      </a:lnTo>
                      <a:lnTo>
                        <a:pt x="34" y="11"/>
                      </a:lnTo>
                      <a:lnTo>
                        <a:pt x="12" y="0"/>
                      </a:lnTo>
                      <a:lnTo>
                        <a:pt x="0" y="22"/>
                      </a:lnTo>
                      <a:lnTo>
                        <a:pt x="23" y="33"/>
                      </a:lnTo>
                      <a:lnTo>
                        <a:pt x="79" y="67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93" name="Freeform 74"/>
                <p:cNvSpPr>
                  <a:spLocks noChangeArrowheads="1"/>
                </p:cNvSpPr>
                <p:nvPr/>
              </p:nvSpPr>
              <p:spPr bwMode="auto">
                <a:xfrm>
                  <a:off x="1720" y="2804"/>
                  <a:ext cx="16" cy="11"/>
                </a:xfrm>
                <a:custGeom>
                  <a:avLst/>
                  <a:gdLst>
                    <a:gd name="T0" fmla="*/ 0 w 90"/>
                    <a:gd name="T1" fmla="*/ 0 h 67"/>
                    <a:gd name="T2" fmla="*/ 0 w 90"/>
                    <a:gd name="T3" fmla="*/ 0 h 67"/>
                    <a:gd name="T4" fmla="*/ 0 w 90"/>
                    <a:gd name="T5" fmla="*/ 0 h 67"/>
                    <a:gd name="T6" fmla="*/ 0 w 90"/>
                    <a:gd name="T7" fmla="*/ 0 h 67"/>
                    <a:gd name="T8" fmla="*/ 0 w 90"/>
                    <a:gd name="T9" fmla="*/ 0 h 67"/>
                    <a:gd name="T10" fmla="*/ 0 w 90"/>
                    <a:gd name="T11" fmla="*/ 0 h 67"/>
                    <a:gd name="T12" fmla="*/ 0 w 90"/>
                    <a:gd name="T13" fmla="*/ 0 h 6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67"/>
                    <a:gd name="T23" fmla="*/ 90 w 90"/>
                    <a:gd name="T24" fmla="*/ 67 h 6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67">
                      <a:moveTo>
                        <a:pt x="79" y="67"/>
                      </a:moveTo>
                      <a:lnTo>
                        <a:pt x="90" y="45"/>
                      </a:lnTo>
                      <a:lnTo>
                        <a:pt x="56" y="23"/>
                      </a:lnTo>
                      <a:lnTo>
                        <a:pt x="11" y="0"/>
                      </a:lnTo>
                      <a:lnTo>
                        <a:pt x="0" y="23"/>
                      </a:lnTo>
                      <a:lnTo>
                        <a:pt x="45" y="45"/>
                      </a:lnTo>
                      <a:lnTo>
                        <a:pt x="79" y="67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94" name="Freeform 75"/>
                <p:cNvSpPr>
                  <a:spLocks noChangeArrowheads="1"/>
                </p:cNvSpPr>
                <p:nvPr/>
              </p:nvSpPr>
              <p:spPr bwMode="auto">
                <a:xfrm>
                  <a:off x="1693" y="2795"/>
                  <a:ext cx="16" cy="9"/>
                </a:xfrm>
                <a:custGeom>
                  <a:avLst/>
                  <a:gdLst>
                    <a:gd name="T0" fmla="*/ 0 w 89"/>
                    <a:gd name="T1" fmla="*/ 0 h 56"/>
                    <a:gd name="T2" fmla="*/ 0 w 89"/>
                    <a:gd name="T3" fmla="*/ 0 h 56"/>
                    <a:gd name="T4" fmla="*/ 0 w 89"/>
                    <a:gd name="T5" fmla="*/ 0 h 56"/>
                    <a:gd name="T6" fmla="*/ 0 w 89"/>
                    <a:gd name="T7" fmla="*/ 0 h 56"/>
                    <a:gd name="T8" fmla="*/ 0 w 89"/>
                    <a:gd name="T9" fmla="*/ 0 h 56"/>
                    <a:gd name="T10" fmla="*/ 0 w 89"/>
                    <a:gd name="T11" fmla="*/ 0 h 56"/>
                    <a:gd name="T12" fmla="*/ 0 w 89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56"/>
                    <a:gd name="T23" fmla="*/ 89 w 89"/>
                    <a:gd name="T24" fmla="*/ 56 h 5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56">
                      <a:moveTo>
                        <a:pt x="78" y="56"/>
                      </a:moveTo>
                      <a:lnTo>
                        <a:pt x="89" y="34"/>
                      </a:lnTo>
                      <a:lnTo>
                        <a:pt x="89" y="23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78" y="45"/>
                      </a:lnTo>
                      <a:lnTo>
                        <a:pt x="78" y="56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95" name="Freeform 76"/>
                <p:cNvSpPr>
                  <a:spLocks noChangeArrowheads="1"/>
                </p:cNvSpPr>
                <p:nvPr/>
              </p:nvSpPr>
              <p:spPr bwMode="auto">
                <a:xfrm>
                  <a:off x="1665" y="2789"/>
                  <a:ext cx="16" cy="6"/>
                </a:xfrm>
                <a:custGeom>
                  <a:avLst/>
                  <a:gdLst>
                    <a:gd name="T0" fmla="*/ 0 w 90"/>
                    <a:gd name="T1" fmla="*/ 0 h 33"/>
                    <a:gd name="T2" fmla="*/ 0 w 90"/>
                    <a:gd name="T3" fmla="*/ 0 h 33"/>
                    <a:gd name="T4" fmla="*/ 0 w 90"/>
                    <a:gd name="T5" fmla="*/ 0 h 33"/>
                    <a:gd name="T6" fmla="*/ 0 w 90"/>
                    <a:gd name="T7" fmla="*/ 0 h 33"/>
                    <a:gd name="T8" fmla="*/ 0 w 90"/>
                    <a:gd name="T9" fmla="*/ 0 h 33"/>
                    <a:gd name="T10" fmla="*/ 0 w 90"/>
                    <a:gd name="T11" fmla="*/ 0 h 33"/>
                    <a:gd name="T12" fmla="*/ 0 w 90"/>
                    <a:gd name="T13" fmla="*/ 0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3"/>
                    <a:gd name="T23" fmla="*/ 90 w 90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3">
                      <a:moveTo>
                        <a:pt x="90" y="33"/>
                      </a:moveTo>
                      <a:lnTo>
                        <a:pt x="90" y="11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78" y="33"/>
                      </a:lnTo>
                      <a:lnTo>
                        <a:pt x="90" y="3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96" name="Freeform 77"/>
                <p:cNvSpPr>
                  <a:spLocks noChangeArrowheads="1"/>
                </p:cNvSpPr>
                <p:nvPr/>
              </p:nvSpPr>
              <p:spPr bwMode="auto">
                <a:xfrm>
                  <a:off x="1637" y="2787"/>
                  <a:ext cx="17" cy="4"/>
                </a:xfrm>
                <a:custGeom>
                  <a:avLst/>
                  <a:gdLst>
                    <a:gd name="T0" fmla="*/ 0 w 90"/>
                    <a:gd name="T1" fmla="*/ 0 h 22"/>
                    <a:gd name="T2" fmla="*/ 0 w 90"/>
                    <a:gd name="T3" fmla="*/ 0 h 22"/>
                    <a:gd name="T4" fmla="*/ 0 w 90"/>
                    <a:gd name="T5" fmla="*/ 0 h 22"/>
                    <a:gd name="T6" fmla="*/ 0 w 90"/>
                    <a:gd name="T7" fmla="*/ 0 h 22"/>
                    <a:gd name="T8" fmla="*/ 0 w 90"/>
                    <a:gd name="T9" fmla="*/ 0 h 22"/>
                    <a:gd name="T10" fmla="*/ 0 w 90"/>
                    <a:gd name="T11" fmla="*/ 0 h 22"/>
                    <a:gd name="T12" fmla="*/ 0 w 90"/>
                    <a:gd name="T13" fmla="*/ 0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22"/>
                    <a:gd name="T23" fmla="*/ 90 w 90"/>
                    <a:gd name="T24" fmla="*/ 22 h 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22">
                      <a:moveTo>
                        <a:pt x="90" y="22"/>
                      </a:moveTo>
                      <a:lnTo>
                        <a:pt x="90" y="0"/>
                      </a:lnTo>
                      <a:lnTo>
                        <a:pt x="68" y="0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68" y="22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97" name="Rectangle 78"/>
                <p:cNvSpPr>
                  <a:spLocks noChangeArrowheads="1"/>
                </p:cNvSpPr>
                <p:nvPr/>
              </p:nvSpPr>
              <p:spPr bwMode="auto">
                <a:xfrm>
                  <a:off x="1608" y="2787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98" name="Rectangle 79"/>
                <p:cNvSpPr>
                  <a:spLocks noChangeArrowheads="1"/>
                </p:cNvSpPr>
                <p:nvPr/>
              </p:nvSpPr>
              <p:spPr bwMode="auto">
                <a:xfrm>
                  <a:off x="1579" y="2789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99" name="Rectangle 80"/>
                <p:cNvSpPr>
                  <a:spLocks noChangeArrowheads="1"/>
                </p:cNvSpPr>
                <p:nvPr/>
              </p:nvSpPr>
              <p:spPr bwMode="auto">
                <a:xfrm>
                  <a:off x="1549" y="2791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00" name="Freeform 81"/>
                <p:cNvSpPr>
                  <a:spLocks noChangeArrowheads="1"/>
                </p:cNvSpPr>
                <p:nvPr/>
              </p:nvSpPr>
              <p:spPr bwMode="auto">
                <a:xfrm>
                  <a:off x="1521" y="2793"/>
                  <a:ext cx="17" cy="5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34"/>
                    <a:gd name="T17" fmla="*/ 90 w 90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34">
                      <a:moveTo>
                        <a:pt x="90" y="22"/>
                      </a:moveTo>
                      <a:lnTo>
                        <a:pt x="90" y="0"/>
                      </a:lnTo>
                      <a:lnTo>
                        <a:pt x="0" y="11"/>
                      </a:lnTo>
                      <a:lnTo>
                        <a:pt x="0" y="34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01" name="Freeform 82"/>
                <p:cNvSpPr>
                  <a:spLocks noChangeArrowheads="1"/>
                </p:cNvSpPr>
                <p:nvPr/>
              </p:nvSpPr>
              <p:spPr bwMode="auto">
                <a:xfrm>
                  <a:off x="1492" y="2796"/>
                  <a:ext cx="17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w 89"/>
                    <a:gd name="T11" fmla="*/ 0 h 34"/>
                    <a:gd name="T12" fmla="*/ 0 w 89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34"/>
                    <a:gd name="T23" fmla="*/ 89 w 89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34">
                      <a:moveTo>
                        <a:pt x="89" y="23"/>
                      </a:moveTo>
                      <a:lnTo>
                        <a:pt x="89" y="0"/>
                      </a:lnTo>
                      <a:lnTo>
                        <a:pt x="11" y="0"/>
                      </a:lnTo>
                      <a:lnTo>
                        <a:pt x="0" y="12"/>
                      </a:lnTo>
                      <a:lnTo>
                        <a:pt x="0" y="34"/>
                      </a:lnTo>
                      <a:lnTo>
                        <a:pt x="22" y="23"/>
                      </a:lnTo>
                      <a:lnTo>
                        <a:pt x="89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02" name="Freeform 83"/>
                <p:cNvSpPr>
                  <a:spLocks noChangeArrowheads="1"/>
                </p:cNvSpPr>
                <p:nvPr/>
              </p:nvSpPr>
              <p:spPr bwMode="auto">
                <a:xfrm>
                  <a:off x="1463" y="2800"/>
                  <a:ext cx="17" cy="5"/>
                </a:xfrm>
                <a:custGeom>
                  <a:avLst/>
                  <a:gdLst>
                    <a:gd name="T0" fmla="*/ 0 w 89"/>
                    <a:gd name="T1" fmla="*/ 0 h 33"/>
                    <a:gd name="T2" fmla="*/ 0 w 89"/>
                    <a:gd name="T3" fmla="*/ 0 h 33"/>
                    <a:gd name="T4" fmla="*/ 0 w 89"/>
                    <a:gd name="T5" fmla="*/ 0 h 33"/>
                    <a:gd name="T6" fmla="*/ 0 w 89"/>
                    <a:gd name="T7" fmla="*/ 0 h 33"/>
                    <a:gd name="T8" fmla="*/ 0 w 89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3"/>
                    <a:gd name="T17" fmla="*/ 89 w 89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3">
                      <a:moveTo>
                        <a:pt x="89" y="22"/>
                      </a:moveTo>
                      <a:lnTo>
                        <a:pt x="89" y="0"/>
                      </a:lnTo>
                      <a:lnTo>
                        <a:pt x="0" y="11"/>
                      </a:lnTo>
                      <a:lnTo>
                        <a:pt x="0" y="33"/>
                      </a:lnTo>
                      <a:lnTo>
                        <a:pt x="89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03" name="Freeform 84"/>
                <p:cNvSpPr>
                  <a:spLocks noChangeArrowheads="1"/>
                </p:cNvSpPr>
                <p:nvPr/>
              </p:nvSpPr>
              <p:spPr bwMode="auto">
                <a:xfrm>
                  <a:off x="1435" y="2804"/>
                  <a:ext cx="16" cy="5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w 90"/>
                    <a:gd name="T11" fmla="*/ 0 h 34"/>
                    <a:gd name="T12" fmla="*/ 0 w 90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4"/>
                    <a:gd name="T23" fmla="*/ 90 w 90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4">
                      <a:moveTo>
                        <a:pt x="90" y="23"/>
                      </a:moveTo>
                      <a:lnTo>
                        <a:pt x="90" y="0"/>
                      </a:lnTo>
                      <a:lnTo>
                        <a:pt x="34" y="0"/>
                      </a:lnTo>
                      <a:lnTo>
                        <a:pt x="0" y="11"/>
                      </a:lnTo>
                      <a:lnTo>
                        <a:pt x="0" y="34"/>
                      </a:lnTo>
                      <a:lnTo>
                        <a:pt x="45" y="23"/>
                      </a:lnTo>
                      <a:lnTo>
                        <a:pt x="90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04" name="Freeform 85"/>
                <p:cNvSpPr>
                  <a:spLocks noChangeArrowheads="1"/>
                </p:cNvSpPr>
                <p:nvPr/>
              </p:nvSpPr>
              <p:spPr bwMode="auto">
                <a:xfrm>
                  <a:off x="1408" y="2807"/>
                  <a:ext cx="16" cy="6"/>
                </a:xfrm>
                <a:custGeom>
                  <a:avLst/>
                  <a:gdLst>
                    <a:gd name="T0" fmla="*/ 0 w 89"/>
                    <a:gd name="T1" fmla="*/ 0 h 33"/>
                    <a:gd name="T2" fmla="*/ 0 w 89"/>
                    <a:gd name="T3" fmla="*/ 0 h 33"/>
                    <a:gd name="T4" fmla="*/ 0 w 89"/>
                    <a:gd name="T5" fmla="*/ 0 h 33"/>
                    <a:gd name="T6" fmla="*/ 0 w 89"/>
                    <a:gd name="T7" fmla="*/ 0 h 33"/>
                    <a:gd name="T8" fmla="*/ 0 w 89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3"/>
                    <a:gd name="T17" fmla="*/ 89 w 89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3">
                      <a:moveTo>
                        <a:pt x="89" y="22"/>
                      </a:moveTo>
                      <a:lnTo>
                        <a:pt x="89" y="0"/>
                      </a:lnTo>
                      <a:lnTo>
                        <a:pt x="0" y="11"/>
                      </a:lnTo>
                      <a:lnTo>
                        <a:pt x="0" y="33"/>
                      </a:lnTo>
                      <a:lnTo>
                        <a:pt x="89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05" name="Freeform 86"/>
                <p:cNvSpPr>
                  <a:spLocks noChangeArrowheads="1"/>
                </p:cNvSpPr>
                <p:nvPr/>
              </p:nvSpPr>
              <p:spPr bwMode="auto">
                <a:xfrm>
                  <a:off x="1379" y="2811"/>
                  <a:ext cx="16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w 89"/>
                    <a:gd name="T11" fmla="*/ 0 h 34"/>
                    <a:gd name="T12" fmla="*/ 0 w 89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34"/>
                    <a:gd name="T23" fmla="*/ 89 w 89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34">
                      <a:moveTo>
                        <a:pt x="89" y="22"/>
                      </a:moveTo>
                      <a:lnTo>
                        <a:pt x="89" y="0"/>
                      </a:lnTo>
                      <a:lnTo>
                        <a:pt x="67" y="0"/>
                      </a:lnTo>
                      <a:lnTo>
                        <a:pt x="0" y="11"/>
                      </a:lnTo>
                      <a:lnTo>
                        <a:pt x="0" y="34"/>
                      </a:lnTo>
                      <a:lnTo>
                        <a:pt x="78" y="22"/>
                      </a:lnTo>
                      <a:lnTo>
                        <a:pt x="89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06" name="Freeform 87"/>
                <p:cNvSpPr>
                  <a:spLocks noChangeArrowheads="1"/>
                </p:cNvSpPr>
                <p:nvPr/>
              </p:nvSpPr>
              <p:spPr bwMode="auto">
                <a:xfrm>
                  <a:off x="1349" y="2814"/>
                  <a:ext cx="16" cy="6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34"/>
                    <a:gd name="T17" fmla="*/ 90 w 90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34">
                      <a:moveTo>
                        <a:pt x="90" y="23"/>
                      </a:moveTo>
                      <a:lnTo>
                        <a:pt x="90" y="0"/>
                      </a:lnTo>
                      <a:lnTo>
                        <a:pt x="0" y="12"/>
                      </a:lnTo>
                      <a:lnTo>
                        <a:pt x="0" y="34"/>
                      </a:lnTo>
                      <a:lnTo>
                        <a:pt x="90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07" name="Freeform 88"/>
                <p:cNvSpPr>
                  <a:spLocks noChangeArrowheads="1"/>
                </p:cNvSpPr>
                <p:nvPr/>
              </p:nvSpPr>
              <p:spPr bwMode="auto">
                <a:xfrm>
                  <a:off x="1320" y="2818"/>
                  <a:ext cx="16" cy="6"/>
                </a:xfrm>
                <a:custGeom>
                  <a:avLst/>
                  <a:gdLst>
                    <a:gd name="T0" fmla="*/ 0 w 90"/>
                    <a:gd name="T1" fmla="*/ 0 h 33"/>
                    <a:gd name="T2" fmla="*/ 0 w 90"/>
                    <a:gd name="T3" fmla="*/ 0 h 33"/>
                    <a:gd name="T4" fmla="*/ 0 w 90"/>
                    <a:gd name="T5" fmla="*/ 0 h 33"/>
                    <a:gd name="T6" fmla="*/ 0 w 90"/>
                    <a:gd name="T7" fmla="*/ 0 h 33"/>
                    <a:gd name="T8" fmla="*/ 0 w 90"/>
                    <a:gd name="T9" fmla="*/ 0 h 33"/>
                    <a:gd name="T10" fmla="*/ 0 w 90"/>
                    <a:gd name="T11" fmla="*/ 0 h 33"/>
                    <a:gd name="T12" fmla="*/ 0 w 90"/>
                    <a:gd name="T13" fmla="*/ 0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3"/>
                    <a:gd name="T23" fmla="*/ 90 w 90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3">
                      <a:moveTo>
                        <a:pt x="90" y="22"/>
                      </a:moveTo>
                      <a:lnTo>
                        <a:pt x="90" y="0"/>
                      </a:lnTo>
                      <a:lnTo>
                        <a:pt x="23" y="11"/>
                      </a:lnTo>
                      <a:lnTo>
                        <a:pt x="0" y="11"/>
                      </a:lnTo>
                      <a:lnTo>
                        <a:pt x="0" y="33"/>
                      </a:lnTo>
                      <a:lnTo>
                        <a:pt x="34" y="33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08" name="Freeform 89"/>
                <p:cNvSpPr>
                  <a:spLocks noChangeArrowheads="1"/>
                </p:cNvSpPr>
                <p:nvPr/>
              </p:nvSpPr>
              <p:spPr bwMode="auto">
                <a:xfrm>
                  <a:off x="1291" y="2822"/>
                  <a:ext cx="16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w 89"/>
                    <a:gd name="T11" fmla="*/ 0 h 3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9"/>
                    <a:gd name="T19" fmla="*/ 0 h 34"/>
                    <a:gd name="T20" fmla="*/ 89 w 89"/>
                    <a:gd name="T21" fmla="*/ 34 h 3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9" h="34">
                      <a:moveTo>
                        <a:pt x="89" y="23"/>
                      </a:moveTo>
                      <a:lnTo>
                        <a:pt x="89" y="0"/>
                      </a:lnTo>
                      <a:lnTo>
                        <a:pt x="78" y="0"/>
                      </a:lnTo>
                      <a:lnTo>
                        <a:pt x="0" y="11"/>
                      </a:lnTo>
                      <a:lnTo>
                        <a:pt x="0" y="34"/>
                      </a:lnTo>
                      <a:lnTo>
                        <a:pt x="89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09" name="Freeform 90"/>
                <p:cNvSpPr>
                  <a:spLocks noChangeArrowheads="1"/>
                </p:cNvSpPr>
                <p:nvPr/>
              </p:nvSpPr>
              <p:spPr bwMode="auto">
                <a:xfrm>
                  <a:off x="1264" y="2822"/>
                  <a:ext cx="15" cy="6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w 90"/>
                    <a:gd name="T11" fmla="*/ 0 h 34"/>
                    <a:gd name="T12" fmla="*/ 0 w 90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4"/>
                    <a:gd name="T23" fmla="*/ 90 w 90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4">
                      <a:moveTo>
                        <a:pt x="90" y="34"/>
                      </a:moveTo>
                      <a:lnTo>
                        <a:pt x="90" y="11"/>
                      </a:lnTo>
                      <a:lnTo>
                        <a:pt x="78" y="11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78" y="34"/>
                      </a:lnTo>
                      <a:lnTo>
                        <a:pt x="90" y="34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10" name="Freeform 91"/>
                <p:cNvSpPr>
                  <a:spLocks noChangeArrowheads="1"/>
                </p:cNvSpPr>
                <p:nvPr/>
              </p:nvSpPr>
              <p:spPr bwMode="auto">
                <a:xfrm>
                  <a:off x="1233" y="2814"/>
                  <a:ext cx="19" cy="10"/>
                </a:xfrm>
                <a:custGeom>
                  <a:avLst/>
                  <a:gdLst>
                    <a:gd name="T0" fmla="*/ 0 w 101"/>
                    <a:gd name="T1" fmla="*/ 0 h 56"/>
                    <a:gd name="T2" fmla="*/ 0 w 101"/>
                    <a:gd name="T3" fmla="*/ 0 h 56"/>
                    <a:gd name="T4" fmla="*/ 0 w 101"/>
                    <a:gd name="T5" fmla="*/ 0 h 56"/>
                    <a:gd name="T6" fmla="*/ 0 w 101"/>
                    <a:gd name="T7" fmla="*/ 0 h 56"/>
                    <a:gd name="T8" fmla="*/ 0 w 101"/>
                    <a:gd name="T9" fmla="*/ 0 h 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1"/>
                    <a:gd name="T16" fmla="*/ 0 h 56"/>
                    <a:gd name="T17" fmla="*/ 101 w 101"/>
                    <a:gd name="T18" fmla="*/ 56 h 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1" h="56">
                      <a:moveTo>
                        <a:pt x="90" y="56"/>
                      </a:moveTo>
                      <a:lnTo>
                        <a:pt x="101" y="34"/>
                      </a:lnTo>
                      <a:lnTo>
                        <a:pt x="11" y="0"/>
                      </a:lnTo>
                      <a:lnTo>
                        <a:pt x="0" y="23"/>
                      </a:lnTo>
                      <a:lnTo>
                        <a:pt x="90" y="56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11" name="Freeform 92"/>
                <p:cNvSpPr>
                  <a:spLocks noChangeArrowheads="1"/>
                </p:cNvSpPr>
                <p:nvPr/>
              </p:nvSpPr>
              <p:spPr bwMode="auto">
                <a:xfrm>
                  <a:off x="1211" y="2802"/>
                  <a:ext cx="15" cy="12"/>
                </a:xfrm>
                <a:custGeom>
                  <a:avLst/>
                  <a:gdLst>
                    <a:gd name="T0" fmla="*/ 0 w 78"/>
                    <a:gd name="T1" fmla="*/ 0 h 78"/>
                    <a:gd name="T2" fmla="*/ 0 w 78"/>
                    <a:gd name="T3" fmla="*/ 0 h 78"/>
                    <a:gd name="T4" fmla="*/ 0 w 78"/>
                    <a:gd name="T5" fmla="*/ 0 h 78"/>
                    <a:gd name="T6" fmla="*/ 0 w 78"/>
                    <a:gd name="T7" fmla="*/ 0 h 78"/>
                    <a:gd name="T8" fmla="*/ 0 w 78"/>
                    <a:gd name="T9" fmla="*/ 0 h 78"/>
                    <a:gd name="T10" fmla="*/ 0 w 78"/>
                    <a:gd name="T11" fmla="*/ 0 h 78"/>
                    <a:gd name="T12" fmla="*/ 0 w 78"/>
                    <a:gd name="T13" fmla="*/ 0 h 7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8"/>
                    <a:gd name="T22" fmla="*/ 0 h 78"/>
                    <a:gd name="T23" fmla="*/ 78 w 78"/>
                    <a:gd name="T24" fmla="*/ 78 h 7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8" h="78">
                      <a:moveTo>
                        <a:pt x="67" y="78"/>
                      </a:moveTo>
                      <a:lnTo>
                        <a:pt x="78" y="56"/>
                      </a:lnTo>
                      <a:lnTo>
                        <a:pt x="11" y="11"/>
                      </a:lnTo>
                      <a:lnTo>
                        <a:pt x="11" y="0"/>
                      </a:lnTo>
                      <a:lnTo>
                        <a:pt x="0" y="22"/>
                      </a:lnTo>
                      <a:lnTo>
                        <a:pt x="0" y="34"/>
                      </a:lnTo>
                      <a:lnTo>
                        <a:pt x="67" y="78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12" name="Freeform 93"/>
                <p:cNvSpPr>
                  <a:spLocks noChangeArrowheads="1"/>
                </p:cNvSpPr>
                <p:nvPr/>
              </p:nvSpPr>
              <p:spPr bwMode="auto">
                <a:xfrm>
                  <a:off x="1192" y="2782"/>
                  <a:ext cx="11" cy="14"/>
                </a:xfrm>
                <a:custGeom>
                  <a:avLst/>
                  <a:gdLst>
                    <a:gd name="T0" fmla="*/ 0 w 56"/>
                    <a:gd name="T1" fmla="*/ 0 h 89"/>
                    <a:gd name="T2" fmla="*/ 0 w 56"/>
                    <a:gd name="T3" fmla="*/ 0 h 89"/>
                    <a:gd name="T4" fmla="*/ 0 w 56"/>
                    <a:gd name="T5" fmla="*/ 0 h 89"/>
                    <a:gd name="T6" fmla="*/ 0 w 56"/>
                    <a:gd name="T7" fmla="*/ 0 h 89"/>
                    <a:gd name="T8" fmla="*/ 0 w 56"/>
                    <a:gd name="T9" fmla="*/ 0 h 89"/>
                    <a:gd name="T10" fmla="*/ 0 w 56"/>
                    <a:gd name="T11" fmla="*/ 0 h 89"/>
                    <a:gd name="T12" fmla="*/ 0 w 56"/>
                    <a:gd name="T13" fmla="*/ 0 h 8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6"/>
                    <a:gd name="T22" fmla="*/ 0 h 89"/>
                    <a:gd name="T23" fmla="*/ 56 w 56"/>
                    <a:gd name="T24" fmla="*/ 89 h 8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6" h="89">
                      <a:moveTo>
                        <a:pt x="45" y="89"/>
                      </a:moveTo>
                      <a:lnTo>
                        <a:pt x="56" y="67"/>
                      </a:lnTo>
                      <a:lnTo>
                        <a:pt x="45" y="56"/>
                      </a:lnTo>
                      <a:lnTo>
                        <a:pt x="12" y="0"/>
                      </a:lnTo>
                      <a:lnTo>
                        <a:pt x="0" y="11"/>
                      </a:lnTo>
                      <a:lnTo>
                        <a:pt x="34" y="78"/>
                      </a:lnTo>
                      <a:lnTo>
                        <a:pt x="45" y="89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13" name="Freeform 94"/>
                <p:cNvSpPr>
                  <a:spLocks noChangeArrowheads="1"/>
                </p:cNvSpPr>
                <p:nvPr/>
              </p:nvSpPr>
              <p:spPr bwMode="auto">
                <a:xfrm>
                  <a:off x="1187" y="2758"/>
                  <a:ext cx="6" cy="15"/>
                </a:xfrm>
                <a:custGeom>
                  <a:avLst/>
                  <a:gdLst>
                    <a:gd name="T0" fmla="*/ 0 w 33"/>
                    <a:gd name="T1" fmla="*/ 0 h 90"/>
                    <a:gd name="T2" fmla="*/ 0 w 33"/>
                    <a:gd name="T3" fmla="*/ 0 h 90"/>
                    <a:gd name="T4" fmla="*/ 0 w 33"/>
                    <a:gd name="T5" fmla="*/ 0 h 90"/>
                    <a:gd name="T6" fmla="*/ 0 w 33"/>
                    <a:gd name="T7" fmla="*/ 0 h 90"/>
                    <a:gd name="T8" fmla="*/ 0 w 33"/>
                    <a:gd name="T9" fmla="*/ 0 h 90"/>
                    <a:gd name="T10" fmla="*/ 0 w 33"/>
                    <a:gd name="T11" fmla="*/ 0 h 90"/>
                    <a:gd name="T12" fmla="*/ 0 w 33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3"/>
                    <a:gd name="T22" fmla="*/ 0 h 90"/>
                    <a:gd name="T23" fmla="*/ 33 w 33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3" h="90">
                      <a:moveTo>
                        <a:pt x="11" y="90"/>
                      </a:moveTo>
                      <a:lnTo>
                        <a:pt x="33" y="90"/>
                      </a:lnTo>
                      <a:lnTo>
                        <a:pt x="22" y="34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11" y="9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14" name="Freeform 95"/>
                <p:cNvSpPr>
                  <a:spLocks noChangeArrowheads="1"/>
                </p:cNvSpPr>
                <p:nvPr/>
              </p:nvSpPr>
              <p:spPr bwMode="auto">
                <a:xfrm>
                  <a:off x="1191" y="2734"/>
                  <a:ext cx="8" cy="14"/>
                </a:xfrm>
                <a:custGeom>
                  <a:avLst/>
                  <a:gdLst>
                    <a:gd name="T0" fmla="*/ 0 w 45"/>
                    <a:gd name="T1" fmla="*/ 0 h 89"/>
                    <a:gd name="T2" fmla="*/ 0 w 45"/>
                    <a:gd name="T3" fmla="*/ 0 h 89"/>
                    <a:gd name="T4" fmla="*/ 0 w 45"/>
                    <a:gd name="T5" fmla="*/ 0 h 89"/>
                    <a:gd name="T6" fmla="*/ 0 w 45"/>
                    <a:gd name="T7" fmla="*/ 0 h 89"/>
                    <a:gd name="T8" fmla="*/ 0 w 45"/>
                    <a:gd name="T9" fmla="*/ 0 h 89"/>
                    <a:gd name="T10" fmla="*/ 0 w 45"/>
                    <a:gd name="T11" fmla="*/ 0 h 89"/>
                    <a:gd name="T12" fmla="*/ 0 w 45"/>
                    <a:gd name="T13" fmla="*/ 0 h 8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5"/>
                    <a:gd name="T22" fmla="*/ 0 h 89"/>
                    <a:gd name="T23" fmla="*/ 45 w 45"/>
                    <a:gd name="T24" fmla="*/ 89 h 8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5" h="89">
                      <a:moveTo>
                        <a:pt x="0" y="78"/>
                      </a:moveTo>
                      <a:lnTo>
                        <a:pt x="11" y="89"/>
                      </a:lnTo>
                      <a:lnTo>
                        <a:pt x="45" y="22"/>
                      </a:lnTo>
                      <a:lnTo>
                        <a:pt x="45" y="11"/>
                      </a:lnTo>
                      <a:lnTo>
                        <a:pt x="34" y="0"/>
                      </a:lnTo>
                      <a:lnTo>
                        <a:pt x="34" y="11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15" name="Freeform 96"/>
                <p:cNvSpPr>
                  <a:spLocks noChangeArrowheads="1"/>
                </p:cNvSpPr>
                <p:nvPr/>
              </p:nvSpPr>
              <p:spPr bwMode="auto">
                <a:xfrm>
                  <a:off x="1207" y="2717"/>
                  <a:ext cx="16" cy="12"/>
                </a:xfrm>
                <a:custGeom>
                  <a:avLst/>
                  <a:gdLst>
                    <a:gd name="T0" fmla="*/ 0 w 89"/>
                    <a:gd name="T1" fmla="*/ 0 h 67"/>
                    <a:gd name="T2" fmla="*/ 0 w 89"/>
                    <a:gd name="T3" fmla="*/ 0 h 67"/>
                    <a:gd name="T4" fmla="*/ 0 w 89"/>
                    <a:gd name="T5" fmla="*/ 0 h 67"/>
                    <a:gd name="T6" fmla="*/ 0 w 89"/>
                    <a:gd name="T7" fmla="*/ 0 h 67"/>
                    <a:gd name="T8" fmla="*/ 0 w 89"/>
                    <a:gd name="T9" fmla="*/ 0 h 67"/>
                    <a:gd name="T10" fmla="*/ 0 w 89"/>
                    <a:gd name="T11" fmla="*/ 0 h 67"/>
                    <a:gd name="T12" fmla="*/ 0 w 89"/>
                    <a:gd name="T13" fmla="*/ 0 h 6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67"/>
                    <a:gd name="T23" fmla="*/ 89 w 89"/>
                    <a:gd name="T24" fmla="*/ 67 h 6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67">
                      <a:moveTo>
                        <a:pt x="0" y="45"/>
                      </a:moveTo>
                      <a:lnTo>
                        <a:pt x="11" y="67"/>
                      </a:lnTo>
                      <a:lnTo>
                        <a:pt x="45" y="45"/>
                      </a:lnTo>
                      <a:lnTo>
                        <a:pt x="89" y="22"/>
                      </a:lnTo>
                      <a:lnTo>
                        <a:pt x="78" y="0"/>
                      </a:lnTo>
                      <a:lnTo>
                        <a:pt x="33" y="22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16" name="Freeform 97"/>
                <p:cNvSpPr>
                  <a:spLocks noChangeArrowheads="1"/>
                </p:cNvSpPr>
                <p:nvPr/>
              </p:nvSpPr>
              <p:spPr bwMode="auto">
                <a:xfrm>
                  <a:off x="1231" y="2708"/>
                  <a:ext cx="16" cy="9"/>
                </a:xfrm>
                <a:custGeom>
                  <a:avLst/>
                  <a:gdLst>
                    <a:gd name="T0" fmla="*/ 0 w 90"/>
                    <a:gd name="T1" fmla="*/ 0 h 56"/>
                    <a:gd name="T2" fmla="*/ 0 w 90"/>
                    <a:gd name="T3" fmla="*/ 0 h 56"/>
                    <a:gd name="T4" fmla="*/ 0 w 90"/>
                    <a:gd name="T5" fmla="*/ 0 h 56"/>
                    <a:gd name="T6" fmla="*/ 0 w 90"/>
                    <a:gd name="T7" fmla="*/ 0 h 56"/>
                    <a:gd name="T8" fmla="*/ 0 w 90"/>
                    <a:gd name="T9" fmla="*/ 0 h 56"/>
                    <a:gd name="T10" fmla="*/ 0 w 90"/>
                    <a:gd name="T11" fmla="*/ 0 h 56"/>
                    <a:gd name="T12" fmla="*/ 0 w 90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56"/>
                    <a:gd name="T23" fmla="*/ 90 w 90"/>
                    <a:gd name="T24" fmla="*/ 56 h 5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56">
                      <a:moveTo>
                        <a:pt x="0" y="34"/>
                      </a:moveTo>
                      <a:lnTo>
                        <a:pt x="11" y="56"/>
                      </a:lnTo>
                      <a:lnTo>
                        <a:pt x="78" y="34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67" y="11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17" name="Freeform 98"/>
                <p:cNvSpPr>
                  <a:spLocks noChangeArrowheads="1"/>
                </p:cNvSpPr>
                <p:nvPr/>
              </p:nvSpPr>
              <p:spPr bwMode="auto">
                <a:xfrm>
                  <a:off x="1260" y="2703"/>
                  <a:ext cx="16" cy="7"/>
                </a:xfrm>
                <a:custGeom>
                  <a:avLst/>
                  <a:gdLst>
                    <a:gd name="T0" fmla="*/ 0 w 89"/>
                    <a:gd name="T1" fmla="*/ 0 h 44"/>
                    <a:gd name="T2" fmla="*/ 0 w 89"/>
                    <a:gd name="T3" fmla="*/ 0 h 44"/>
                    <a:gd name="T4" fmla="*/ 0 w 89"/>
                    <a:gd name="T5" fmla="*/ 0 h 44"/>
                    <a:gd name="T6" fmla="*/ 0 w 89"/>
                    <a:gd name="T7" fmla="*/ 0 h 44"/>
                    <a:gd name="T8" fmla="*/ 0 w 89"/>
                    <a:gd name="T9" fmla="*/ 0 h 44"/>
                    <a:gd name="T10" fmla="*/ 0 w 89"/>
                    <a:gd name="T11" fmla="*/ 0 h 44"/>
                    <a:gd name="T12" fmla="*/ 0 w 89"/>
                    <a:gd name="T13" fmla="*/ 0 h 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44"/>
                    <a:gd name="T23" fmla="*/ 89 w 89"/>
                    <a:gd name="T24" fmla="*/ 44 h 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44">
                      <a:moveTo>
                        <a:pt x="0" y="22"/>
                      </a:moveTo>
                      <a:lnTo>
                        <a:pt x="0" y="44"/>
                      </a:lnTo>
                      <a:lnTo>
                        <a:pt x="33" y="33"/>
                      </a:lnTo>
                      <a:lnTo>
                        <a:pt x="89" y="22"/>
                      </a:lnTo>
                      <a:lnTo>
                        <a:pt x="89" y="0"/>
                      </a:lnTo>
                      <a:lnTo>
                        <a:pt x="22" y="11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18" name="Freeform 99"/>
                <p:cNvSpPr>
                  <a:spLocks noChangeArrowheads="1"/>
                </p:cNvSpPr>
                <p:nvPr/>
              </p:nvSpPr>
              <p:spPr bwMode="auto">
                <a:xfrm>
                  <a:off x="1289" y="2697"/>
                  <a:ext cx="14" cy="6"/>
                </a:xfrm>
                <a:custGeom>
                  <a:avLst/>
                  <a:gdLst>
                    <a:gd name="T0" fmla="*/ 0 w 78"/>
                    <a:gd name="T1" fmla="*/ 0 h 34"/>
                    <a:gd name="T2" fmla="*/ 0 w 78"/>
                    <a:gd name="T3" fmla="*/ 0 h 34"/>
                    <a:gd name="T4" fmla="*/ 0 w 78"/>
                    <a:gd name="T5" fmla="*/ 0 h 34"/>
                    <a:gd name="T6" fmla="*/ 0 w 78"/>
                    <a:gd name="T7" fmla="*/ 0 h 34"/>
                    <a:gd name="T8" fmla="*/ 0 w 78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"/>
                    <a:gd name="T16" fmla="*/ 0 h 34"/>
                    <a:gd name="T17" fmla="*/ 78 w 78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" h="34">
                      <a:moveTo>
                        <a:pt x="0" y="11"/>
                      </a:moveTo>
                      <a:lnTo>
                        <a:pt x="0" y="34"/>
                      </a:lnTo>
                      <a:lnTo>
                        <a:pt x="78" y="22"/>
                      </a:lnTo>
                      <a:lnTo>
                        <a:pt x="78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19" name="Freeform 100"/>
                <p:cNvSpPr>
                  <a:spLocks noChangeArrowheads="1"/>
                </p:cNvSpPr>
                <p:nvPr/>
              </p:nvSpPr>
              <p:spPr bwMode="auto">
                <a:xfrm>
                  <a:off x="1316" y="2692"/>
                  <a:ext cx="16" cy="7"/>
                </a:xfrm>
                <a:custGeom>
                  <a:avLst/>
                  <a:gdLst>
                    <a:gd name="T0" fmla="*/ 0 w 90"/>
                    <a:gd name="T1" fmla="*/ 0 h 45"/>
                    <a:gd name="T2" fmla="*/ 0 w 90"/>
                    <a:gd name="T3" fmla="*/ 0 h 45"/>
                    <a:gd name="T4" fmla="*/ 0 w 90"/>
                    <a:gd name="T5" fmla="*/ 0 h 45"/>
                    <a:gd name="T6" fmla="*/ 0 w 90"/>
                    <a:gd name="T7" fmla="*/ 0 h 45"/>
                    <a:gd name="T8" fmla="*/ 0 w 90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45"/>
                    <a:gd name="T17" fmla="*/ 90 w 90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45">
                      <a:moveTo>
                        <a:pt x="0" y="23"/>
                      </a:moveTo>
                      <a:lnTo>
                        <a:pt x="0" y="45"/>
                      </a:lnTo>
                      <a:lnTo>
                        <a:pt x="90" y="23"/>
                      </a:lnTo>
                      <a:lnTo>
                        <a:pt x="90" y="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20" name="Freeform 101"/>
                <p:cNvSpPr>
                  <a:spLocks noChangeArrowheads="1"/>
                </p:cNvSpPr>
                <p:nvPr/>
              </p:nvSpPr>
              <p:spPr bwMode="auto">
                <a:xfrm>
                  <a:off x="1345" y="2688"/>
                  <a:ext cx="16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4"/>
                    <a:gd name="T17" fmla="*/ 89 w 89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4">
                      <a:moveTo>
                        <a:pt x="0" y="11"/>
                      </a:moveTo>
                      <a:lnTo>
                        <a:pt x="0" y="34"/>
                      </a:lnTo>
                      <a:lnTo>
                        <a:pt x="89" y="22"/>
                      </a:lnTo>
                      <a:lnTo>
                        <a:pt x="89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21" name="Freeform 102"/>
                <p:cNvSpPr>
                  <a:spLocks noChangeArrowheads="1"/>
                </p:cNvSpPr>
                <p:nvPr/>
              </p:nvSpPr>
              <p:spPr bwMode="auto">
                <a:xfrm>
                  <a:off x="1375" y="2683"/>
                  <a:ext cx="16" cy="7"/>
                </a:xfrm>
                <a:custGeom>
                  <a:avLst/>
                  <a:gdLst>
                    <a:gd name="T0" fmla="*/ 0 w 89"/>
                    <a:gd name="T1" fmla="*/ 0 h 45"/>
                    <a:gd name="T2" fmla="*/ 0 w 89"/>
                    <a:gd name="T3" fmla="*/ 0 h 45"/>
                    <a:gd name="T4" fmla="*/ 0 w 89"/>
                    <a:gd name="T5" fmla="*/ 0 h 45"/>
                    <a:gd name="T6" fmla="*/ 0 w 89"/>
                    <a:gd name="T7" fmla="*/ 0 h 45"/>
                    <a:gd name="T8" fmla="*/ 0 w 89"/>
                    <a:gd name="T9" fmla="*/ 0 h 45"/>
                    <a:gd name="T10" fmla="*/ 0 w 89"/>
                    <a:gd name="T11" fmla="*/ 0 h 45"/>
                    <a:gd name="T12" fmla="*/ 0 w 89"/>
                    <a:gd name="T13" fmla="*/ 0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45"/>
                    <a:gd name="T23" fmla="*/ 89 w 89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45">
                      <a:moveTo>
                        <a:pt x="0" y="23"/>
                      </a:moveTo>
                      <a:lnTo>
                        <a:pt x="0" y="45"/>
                      </a:lnTo>
                      <a:lnTo>
                        <a:pt x="89" y="23"/>
                      </a:lnTo>
                      <a:lnTo>
                        <a:pt x="89" y="0"/>
                      </a:lnTo>
                      <a:lnTo>
                        <a:pt x="78" y="0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22" name="Freeform 103"/>
                <p:cNvSpPr>
                  <a:spLocks noChangeArrowheads="1"/>
                </p:cNvSpPr>
                <p:nvPr/>
              </p:nvSpPr>
              <p:spPr bwMode="auto">
                <a:xfrm>
                  <a:off x="1403" y="2679"/>
                  <a:ext cx="17" cy="7"/>
                </a:xfrm>
                <a:custGeom>
                  <a:avLst/>
                  <a:gdLst>
                    <a:gd name="T0" fmla="*/ 0 w 90"/>
                    <a:gd name="T1" fmla="*/ 0 h 45"/>
                    <a:gd name="T2" fmla="*/ 0 w 90"/>
                    <a:gd name="T3" fmla="*/ 0 h 45"/>
                    <a:gd name="T4" fmla="*/ 0 w 90"/>
                    <a:gd name="T5" fmla="*/ 0 h 45"/>
                    <a:gd name="T6" fmla="*/ 0 w 90"/>
                    <a:gd name="T7" fmla="*/ 0 h 45"/>
                    <a:gd name="T8" fmla="*/ 0 w 90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45"/>
                    <a:gd name="T17" fmla="*/ 90 w 90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45">
                      <a:moveTo>
                        <a:pt x="0" y="22"/>
                      </a:moveTo>
                      <a:lnTo>
                        <a:pt x="0" y="45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23" name="Freeform 104"/>
                <p:cNvSpPr>
                  <a:spLocks noChangeArrowheads="1"/>
                </p:cNvSpPr>
                <p:nvPr/>
              </p:nvSpPr>
              <p:spPr bwMode="auto">
                <a:xfrm>
                  <a:off x="1432" y="2677"/>
                  <a:ext cx="17" cy="6"/>
                </a:xfrm>
                <a:custGeom>
                  <a:avLst/>
                  <a:gdLst>
                    <a:gd name="T0" fmla="*/ 0 w 90"/>
                    <a:gd name="T1" fmla="*/ 0 h 33"/>
                    <a:gd name="T2" fmla="*/ 0 w 90"/>
                    <a:gd name="T3" fmla="*/ 0 h 33"/>
                    <a:gd name="T4" fmla="*/ 0 w 90"/>
                    <a:gd name="T5" fmla="*/ 0 h 33"/>
                    <a:gd name="T6" fmla="*/ 0 w 90"/>
                    <a:gd name="T7" fmla="*/ 0 h 33"/>
                    <a:gd name="T8" fmla="*/ 0 w 90"/>
                    <a:gd name="T9" fmla="*/ 0 h 33"/>
                    <a:gd name="T10" fmla="*/ 0 w 90"/>
                    <a:gd name="T11" fmla="*/ 0 h 33"/>
                    <a:gd name="T12" fmla="*/ 0 w 90"/>
                    <a:gd name="T13" fmla="*/ 0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3"/>
                    <a:gd name="T23" fmla="*/ 90 w 90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3">
                      <a:moveTo>
                        <a:pt x="0" y="11"/>
                      </a:moveTo>
                      <a:lnTo>
                        <a:pt x="0" y="33"/>
                      </a:lnTo>
                      <a:lnTo>
                        <a:pt x="56" y="22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45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24" name="Freeform 105"/>
                <p:cNvSpPr>
                  <a:spLocks noChangeArrowheads="1"/>
                </p:cNvSpPr>
                <p:nvPr/>
              </p:nvSpPr>
              <p:spPr bwMode="auto">
                <a:xfrm>
                  <a:off x="1459" y="2673"/>
                  <a:ext cx="17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w 89"/>
                    <a:gd name="T11" fmla="*/ 0 h 34"/>
                    <a:gd name="T12" fmla="*/ 0 w 89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34"/>
                    <a:gd name="T23" fmla="*/ 89 w 89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34">
                      <a:moveTo>
                        <a:pt x="0" y="12"/>
                      </a:moveTo>
                      <a:lnTo>
                        <a:pt x="0" y="34"/>
                      </a:lnTo>
                      <a:lnTo>
                        <a:pt x="33" y="34"/>
                      </a:lnTo>
                      <a:lnTo>
                        <a:pt x="89" y="23"/>
                      </a:lnTo>
                      <a:lnTo>
                        <a:pt x="89" y="0"/>
                      </a:lnTo>
                      <a:lnTo>
                        <a:pt x="22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25" name="Rectangle 106"/>
                <p:cNvSpPr>
                  <a:spLocks noChangeArrowheads="1"/>
                </p:cNvSpPr>
                <p:nvPr/>
              </p:nvSpPr>
              <p:spPr bwMode="auto">
                <a:xfrm>
                  <a:off x="1488" y="2672"/>
                  <a:ext cx="17" cy="3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26" name="Freeform 107"/>
                <p:cNvSpPr>
                  <a:spLocks noChangeArrowheads="1"/>
                </p:cNvSpPr>
                <p:nvPr/>
              </p:nvSpPr>
              <p:spPr bwMode="auto">
                <a:xfrm>
                  <a:off x="1516" y="2670"/>
                  <a:ext cx="17" cy="4"/>
                </a:xfrm>
                <a:custGeom>
                  <a:avLst/>
                  <a:gdLst>
                    <a:gd name="T0" fmla="*/ 0 w 90"/>
                    <a:gd name="T1" fmla="*/ 0 h 22"/>
                    <a:gd name="T2" fmla="*/ 0 w 90"/>
                    <a:gd name="T3" fmla="*/ 0 h 22"/>
                    <a:gd name="T4" fmla="*/ 0 w 90"/>
                    <a:gd name="T5" fmla="*/ 0 h 22"/>
                    <a:gd name="T6" fmla="*/ 0 w 90"/>
                    <a:gd name="T7" fmla="*/ 0 h 22"/>
                    <a:gd name="T8" fmla="*/ 0 w 90"/>
                    <a:gd name="T9" fmla="*/ 0 h 22"/>
                    <a:gd name="T10" fmla="*/ 0 w 90"/>
                    <a:gd name="T11" fmla="*/ 0 h 22"/>
                    <a:gd name="T12" fmla="*/ 0 w 90"/>
                    <a:gd name="T13" fmla="*/ 0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22"/>
                    <a:gd name="T23" fmla="*/ 90 w 90"/>
                    <a:gd name="T24" fmla="*/ 22 h 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22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34" y="22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3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27" name="Rectangle 108"/>
                <p:cNvSpPr>
                  <a:spLocks noChangeArrowheads="1"/>
                </p:cNvSpPr>
                <p:nvPr/>
              </p:nvSpPr>
              <p:spPr bwMode="auto">
                <a:xfrm>
                  <a:off x="1545" y="2670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28" name="Freeform 109"/>
                <p:cNvSpPr>
                  <a:spLocks noChangeArrowheads="1"/>
                </p:cNvSpPr>
                <p:nvPr/>
              </p:nvSpPr>
              <p:spPr bwMode="auto">
                <a:xfrm>
                  <a:off x="1575" y="2672"/>
                  <a:ext cx="16" cy="3"/>
                </a:xfrm>
                <a:custGeom>
                  <a:avLst/>
                  <a:gdLst>
                    <a:gd name="T0" fmla="*/ 0 w 90"/>
                    <a:gd name="T1" fmla="*/ 0 h 23"/>
                    <a:gd name="T2" fmla="*/ 0 w 90"/>
                    <a:gd name="T3" fmla="*/ 0 h 23"/>
                    <a:gd name="T4" fmla="*/ 0 w 90"/>
                    <a:gd name="T5" fmla="*/ 0 h 23"/>
                    <a:gd name="T6" fmla="*/ 0 w 90"/>
                    <a:gd name="T7" fmla="*/ 0 h 23"/>
                    <a:gd name="T8" fmla="*/ 0 w 90"/>
                    <a:gd name="T9" fmla="*/ 0 h 23"/>
                    <a:gd name="T10" fmla="*/ 0 w 90"/>
                    <a:gd name="T11" fmla="*/ 0 h 23"/>
                    <a:gd name="T12" fmla="*/ 0 w 90"/>
                    <a:gd name="T13" fmla="*/ 0 h 2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23"/>
                    <a:gd name="T23" fmla="*/ 90 w 90"/>
                    <a:gd name="T24" fmla="*/ 23 h 2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23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23" y="23"/>
                      </a:lnTo>
                      <a:lnTo>
                        <a:pt x="90" y="23"/>
                      </a:lnTo>
                      <a:lnTo>
                        <a:pt x="90" y="0"/>
                      </a:lnTo>
                      <a:lnTo>
                        <a:pt x="3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29" name="Rectangle 110"/>
                <p:cNvSpPr>
                  <a:spLocks noChangeArrowheads="1"/>
                </p:cNvSpPr>
                <p:nvPr/>
              </p:nvSpPr>
              <p:spPr bwMode="auto">
                <a:xfrm>
                  <a:off x="1604" y="2672"/>
                  <a:ext cx="16" cy="3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30" name="Freeform 111"/>
                <p:cNvSpPr>
                  <a:spLocks noChangeArrowheads="1"/>
                </p:cNvSpPr>
                <p:nvPr/>
              </p:nvSpPr>
              <p:spPr bwMode="auto">
                <a:xfrm>
                  <a:off x="1633" y="2672"/>
                  <a:ext cx="17" cy="5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w 90"/>
                    <a:gd name="T11" fmla="*/ 0 h 34"/>
                    <a:gd name="T12" fmla="*/ 0 w 90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4"/>
                    <a:gd name="T23" fmla="*/ 90 w 90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4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11" y="23"/>
                      </a:lnTo>
                      <a:lnTo>
                        <a:pt x="90" y="34"/>
                      </a:lnTo>
                      <a:lnTo>
                        <a:pt x="90" y="11"/>
                      </a:lnTo>
                      <a:lnTo>
                        <a:pt x="2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31" name="Rectangle 112"/>
                <p:cNvSpPr>
                  <a:spLocks noChangeArrowheads="1"/>
                </p:cNvSpPr>
                <p:nvPr/>
              </p:nvSpPr>
              <p:spPr bwMode="auto">
                <a:xfrm>
                  <a:off x="1662" y="2673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32" name="Freeform 113"/>
                <p:cNvSpPr>
                  <a:spLocks noChangeArrowheads="1"/>
                </p:cNvSpPr>
                <p:nvPr/>
              </p:nvSpPr>
              <p:spPr bwMode="auto">
                <a:xfrm>
                  <a:off x="1691" y="2673"/>
                  <a:ext cx="16" cy="4"/>
                </a:xfrm>
                <a:custGeom>
                  <a:avLst/>
                  <a:gdLst>
                    <a:gd name="T0" fmla="*/ 0 w 90"/>
                    <a:gd name="T1" fmla="*/ 0 h 23"/>
                    <a:gd name="T2" fmla="*/ 0 w 90"/>
                    <a:gd name="T3" fmla="*/ 0 h 23"/>
                    <a:gd name="T4" fmla="*/ 0 w 90"/>
                    <a:gd name="T5" fmla="*/ 0 h 23"/>
                    <a:gd name="T6" fmla="*/ 0 w 90"/>
                    <a:gd name="T7" fmla="*/ 0 h 23"/>
                    <a:gd name="T8" fmla="*/ 0 w 90"/>
                    <a:gd name="T9" fmla="*/ 0 h 23"/>
                    <a:gd name="T10" fmla="*/ 0 w 90"/>
                    <a:gd name="T11" fmla="*/ 0 h 23"/>
                    <a:gd name="T12" fmla="*/ 0 w 90"/>
                    <a:gd name="T13" fmla="*/ 0 h 2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23"/>
                    <a:gd name="T23" fmla="*/ 90 w 90"/>
                    <a:gd name="T24" fmla="*/ 23 h 2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23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90" y="23"/>
                      </a:lnTo>
                      <a:lnTo>
                        <a:pt x="90" y="0"/>
                      </a:lnTo>
                      <a:lnTo>
                        <a:pt x="1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33" name="Rectangle 114"/>
                <p:cNvSpPr>
                  <a:spLocks noChangeArrowheads="1"/>
                </p:cNvSpPr>
                <p:nvPr/>
              </p:nvSpPr>
              <p:spPr bwMode="auto">
                <a:xfrm>
                  <a:off x="1720" y="2673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34" name="Freeform 115"/>
                <p:cNvSpPr>
                  <a:spLocks noChangeArrowheads="1"/>
                </p:cNvSpPr>
                <p:nvPr/>
              </p:nvSpPr>
              <p:spPr bwMode="auto">
                <a:xfrm>
                  <a:off x="1749" y="2673"/>
                  <a:ext cx="16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w 89"/>
                    <a:gd name="T11" fmla="*/ 0 h 34"/>
                    <a:gd name="T12" fmla="*/ 0 w 89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34"/>
                    <a:gd name="T23" fmla="*/ 89 w 89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34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0" y="34"/>
                      </a:lnTo>
                      <a:lnTo>
                        <a:pt x="89" y="34"/>
                      </a:lnTo>
                      <a:lnTo>
                        <a:pt x="89" y="12"/>
                      </a:lnTo>
                      <a:lnTo>
                        <a:pt x="11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35" name="Rectangle 116"/>
                <p:cNvSpPr>
                  <a:spLocks noChangeArrowheads="1"/>
                </p:cNvSpPr>
                <p:nvPr/>
              </p:nvSpPr>
              <p:spPr bwMode="auto">
                <a:xfrm>
                  <a:off x="1777" y="2675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36" name="Freeform 117"/>
                <p:cNvSpPr>
                  <a:spLocks noChangeArrowheads="1"/>
                </p:cNvSpPr>
                <p:nvPr/>
              </p:nvSpPr>
              <p:spPr bwMode="auto">
                <a:xfrm>
                  <a:off x="1806" y="2675"/>
                  <a:ext cx="17" cy="4"/>
                </a:xfrm>
                <a:custGeom>
                  <a:avLst/>
                  <a:gdLst>
                    <a:gd name="T0" fmla="*/ 0 w 90"/>
                    <a:gd name="T1" fmla="*/ 0 h 22"/>
                    <a:gd name="T2" fmla="*/ 0 w 90"/>
                    <a:gd name="T3" fmla="*/ 0 h 22"/>
                    <a:gd name="T4" fmla="*/ 0 w 90"/>
                    <a:gd name="T5" fmla="*/ 0 h 22"/>
                    <a:gd name="T6" fmla="*/ 0 w 90"/>
                    <a:gd name="T7" fmla="*/ 0 h 22"/>
                    <a:gd name="T8" fmla="*/ 0 w 90"/>
                    <a:gd name="T9" fmla="*/ 0 h 22"/>
                    <a:gd name="T10" fmla="*/ 0 w 90"/>
                    <a:gd name="T11" fmla="*/ 0 h 22"/>
                    <a:gd name="T12" fmla="*/ 0 w 90"/>
                    <a:gd name="T13" fmla="*/ 0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22"/>
                    <a:gd name="T23" fmla="*/ 90 w 90"/>
                    <a:gd name="T24" fmla="*/ 22 h 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22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12" y="22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2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37" name="Rectangle 118"/>
                <p:cNvSpPr>
                  <a:spLocks noChangeArrowheads="1"/>
                </p:cNvSpPr>
                <p:nvPr/>
              </p:nvSpPr>
              <p:spPr bwMode="auto">
                <a:xfrm>
                  <a:off x="1835" y="2675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38" name="Freeform 119"/>
                <p:cNvSpPr>
                  <a:spLocks noChangeArrowheads="1"/>
                </p:cNvSpPr>
                <p:nvPr/>
              </p:nvSpPr>
              <p:spPr bwMode="auto">
                <a:xfrm>
                  <a:off x="1865" y="2677"/>
                  <a:ext cx="16" cy="4"/>
                </a:xfrm>
                <a:custGeom>
                  <a:avLst/>
                  <a:gdLst>
                    <a:gd name="T0" fmla="*/ 0 w 89"/>
                    <a:gd name="T1" fmla="*/ 0 h 22"/>
                    <a:gd name="T2" fmla="*/ 0 w 89"/>
                    <a:gd name="T3" fmla="*/ 0 h 22"/>
                    <a:gd name="T4" fmla="*/ 0 w 89"/>
                    <a:gd name="T5" fmla="*/ 0 h 22"/>
                    <a:gd name="T6" fmla="*/ 0 w 89"/>
                    <a:gd name="T7" fmla="*/ 0 h 22"/>
                    <a:gd name="T8" fmla="*/ 0 w 89"/>
                    <a:gd name="T9" fmla="*/ 0 h 22"/>
                    <a:gd name="T10" fmla="*/ 0 w 89"/>
                    <a:gd name="T11" fmla="*/ 0 h 22"/>
                    <a:gd name="T12" fmla="*/ 0 w 89"/>
                    <a:gd name="T13" fmla="*/ 0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22"/>
                    <a:gd name="T23" fmla="*/ 89 w 89"/>
                    <a:gd name="T24" fmla="*/ 22 h 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22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45" y="22"/>
                      </a:lnTo>
                      <a:lnTo>
                        <a:pt x="89" y="22"/>
                      </a:lnTo>
                      <a:lnTo>
                        <a:pt x="89" y="0"/>
                      </a:lnTo>
                      <a:lnTo>
                        <a:pt x="5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39" name="Rectangle 120"/>
                <p:cNvSpPr>
                  <a:spLocks noChangeArrowheads="1"/>
                </p:cNvSpPr>
                <p:nvPr/>
              </p:nvSpPr>
              <p:spPr bwMode="auto">
                <a:xfrm>
                  <a:off x="1893" y="2677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40" name="Rectangle 121"/>
                <p:cNvSpPr>
                  <a:spLocks noChangeArrowheads="1"/>
                </p:cNvSpPr>
                <p:nvPr/>
              </p:nvSpPr>
              <p:spPr bwMode="auto">
                <a:xfrm>
                  <a:off x="1922" y="2677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41" name="Freeform 122"/>
                <p:cNvSpPr>
                  <a:spLocks noChangeArrowheads="1"/>
                </p:cNvSpPr>
                <p:nvPr/>
              </p:nvSpPr>
              <p:spPr bwMode="auto">
                <a:xfrm>
                  <a:off x="1951" y="2677"/>
                  <a:ext cx="17" cy="6"/>
                </a:xfrm>
                <a:custGeom>
                  <a:avLst/>
                  <a:gdLst>
                    <a:gd name="T0" fmla="*/ 0 w 90"/>
                    <a:gd name="T1" fmla="*/ 0 h 33"/>
                    <a:gd name="T2" fmla="*/ 0 w 90"/>
                    <a:gd name="T3" fmla="*/ 0 h 33"/>
                    <a:gd name="T4" fmla="*/ 0 w 90"/>
                    <a:gd name="T5" fmla="*/ 0 h 33"/>
                    <a:gd name="T6" fmla="*/ 0 w 90"/>
                    <a:gd name="T7" fmla="*/ 0 h 33"/>
                    <a:gd name="T8" fmla="*/ 0 w 90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33"/>
                    <a:gd name="T17" fmla="*/ 90 w 90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33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90" y="33"/>
                      </a:lnTo>
                      <a:lnTo>
                        <a:pt x="90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842" name="Rectangle 123"/>
                <p:cNvSpPr>
                  <a:spLocks noChangeArrowheads="1"/>
                </p:cNvSpPr>
                <p:nvPr/>
              </p:nvSpPr>
              <p:spPr bwMode="auto">
                <a:xfrm>
                  <a:off x="1980" y="2679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22723" name="Rectangle 124"/>
              <p:cNvSpPr>
                <a:spLocks noChangeArrowheads="1"/>
              </p:cNvSpPr>
              <p:nvPr/>
            </p:nvSpPr>
            <p:spPr bwMode="auto">
              <a:xfrm>
                <a:off x="1875" y="2668"/>
                <a:ext cx="225" cy="126"/>
              </a:xfrm>
              <a:prstGeom prst="rect">
                <a:avLst/>
              </a:prstGeom>
              <a:solidFill>
                <a:srgbClr val="BFD0E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724" name="Rectangle 125"/>
              <p:cNvSpPr>
                <a:spLocks noChangeArrowheads="1"/>
              </p:cNvSpPr>
              <p:nvPr/>
            </p:nvSpPr>
            <p:spPr bwMode="auto">
              <a:xfrm>
                <a:off x="1830" y="2683"/>
                <a:ext cx="309" cy="144"/>
              </a:xfrm>
              <a:prstGeom prst="rect">
                <a:avLst/>
              </a:prstGeom>
              <a:solidFill>
                <a:srgbClr val="BFD0E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500" b="1" i="1">
                    <a:solidFill>
                      <a:srgbClr val="0000FF"/>
                    </a:solidFill>
                    <a:latin typeface="Times New Roman" pitchFamily="18" charset="0"/>
                  </a:rPr>
                  <a:t>Flight</a:t>
                </a:r>
              </a:p>
            </p:txBody>
          </p:sp>
          <p:sp>
            <p:nvSpPr>
              <p:cNvPr id="22725" name="Rectangle 126"/>
              <p:cNvSpPr>
                <a:spLocks noChangeArrowheads="1"/>
              </p:cNvSpPr>
              <p:nvPr/>
            </p:nvSpPr>
            <p:spPr bwMode="auto">
              <a:xfrm>
                <a:off x="1793" y="2731"/>
                <a:ext cx="383" cy="144"/>
              </a:xfrm>
              <a:prstGeom prst="rect">
                <a:avLst/>
              </a:prstGeom>
              <a:solidFill>
                <a:srgbClr val="BFD0E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500" b="1" i="1">
                    <a:solidFill>
                      <a:srgbClr val="0000FF"/>
                    </a:solidFill>
                    <a:latin typeface="Times New Roman" pitchFamily="18" charset="0"/>
                  </a:rPr>
                  <a:t>Control</a:t>
                </a:r>
              </a:p>
            </p:txBody>
          </p:sp>
        </p:grpSp>
        <p:sp>
          <p:nvSpPr>
            <p:cNvPr id="21516" name="Rectangle 127"/>
            <p:cNvSpPr>
              <a:spLocks noChangeArrowheads="1"/>
            </p:cNvSpPr>
            <p:nvPr/>
          </p:nvSpPr>
          <p:spPr bwMode="auto">
            <a:xfrm>
              <a:off x="1453" y="2677"/>
              <a:ext cx="124" cy="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17" name="Rectangle 128"/>
            <p:cNvSpPr>
              <a:spLocks noChangeArrowheads="1"/>
            </p:cNvSpPr>
            <p:nvPr/>
          </p:nvSpPr>
          <p:spPr bwMode="auto">
            <a:xfrm>
              <a:off x="2116" y="2679"/>
              <a:ext cx="124" cy="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18" name="Rectangle 129"/>
            <p:cNvSpPr>
              <a:spLocks noChangeArrowheads="1"/>
            </p:cNvSpPr>
            <p:nvPr/>
          </p:nvSpPr>
          <p:spPr bwMode="auto">
            <a:xfrm>
              <a:off x="1728" y="2679"/>
              <a:ext cx="124" cy="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19" name="Freeform 130"/>
            <p:cNvSpPr>
              <a:spLocks noChangeArrowheads="1"/>
            </p:cNvSpPr>
            <p:nvPr/>
          </p:nvSpPr>
          <p:spPr bwMode="auto">
            <a:xfrm>
              <a:off x="1153" y="3028"/>
              <a:ext cx="314" cy="272"/>
            </a:xfrm>
            <a:custGeom>
              <a:avLst/>
              <a:gdLst>
                <a:gd name="T0" fmla="*/ 2147483647 w 152"/>
                <a:gd name="T1" fmla="*/ 2147483647 h 148"/>
                <a:gd name="T2" fmla="*/ 2147483647 w 152"/>
                <a:gd name="T3" fmla="*/ 2147483647 h 148"/>
                <a:gd name="T4" fmla="*/ 2147483647 w 152"/>
                <a:gd name="T5" fmla="*/ 2147483647 h 148"/>
                <a:gd name="T6" fmla="*/ 2147483647 w 152"/>
                <a:gd name="T7" fmla="*/ 2147483647 h 148"/>
                <a:gd name="T8" fmla="*/ 2147483647 w 152"/>
                <a:gd name="T9" fmla="*/ 2147483647 h 148"/>
                <a:gd name="T10" fmla="*/ 2147483647 w 152"/>
                <a:gd name="T11" fmla="*/ 2147483647 h 148"/>
                <a:gd name="T12" fmla="*/ 2147483647 w 152"/>
                <a:gd name="T13" fmla="*/ 2147483647 h 148"/>
                <a:gd name="T14" fmla="*/ 2147483647 w 152"/>
                <a:gd name="T15" fmla="*/ 2147483647 h 148"/>
                <a:gd name="T16" fmla="*/ 2147483647 w 152"/>
                <a:gd name="T17" fmla="*/ 2147483647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2"/>
                <a:gd name="T28" fmla="*/ 0 h 148"/>
                <a:gd name="T29" fmla="*/ 152 w 152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2" h="148">
                  <a:moveTo>
                    <a:pt x="92" y="134"/>
                  </a:moveTo>
                  <a:cubicBezTo>
                    <a:pt x="109" y="130"/>
                    <a:pt x="122" y="121"/>
                    <a:pt x="132" y="113"/>
                  </a:cubicBezTo>
                  <a:cubicBezTo>
                    <a:pt x="142" y="105"/>
                    <a:pt x="148" y="100"/>
                    <a:pt x="150" y="87"/>
                  </a:cubicBezTo>
                  <a:cubicBezTo>
                    <a:pt x="152" y="75"/>
                    <a:pt x="149" y="51"/>
                    <a:pt x="144" y="39"/>
                  </a:cubicBezTo>
                  <a:cubicBezTo>
                    <a:pt x="140" y="27"/>
                    <a:pt x="138" y="19"/>
                    <a:pt x="121" y="14"/>
                  </a:cubicBezTo>
                  <a:cubicBezTo>
                    <a:pt x="104" y="9"/>
                    <a:pt x="63" y="0"/>
                    <a:pt x="44" y="9"/>
                  </a:cubicBezTo>
                  <a:cubicBezTo>
                    <a:pt x="24" y="17"/>
                    <a:pt x="5" y="47"/>
                    <a:pt x="2" y="68"/>
                  </a:cubicBezTo>
                  <a:cubicBezTo>
                    <a:pt x="0" y="89"/>
                    <a:pt x="14" y="126"/>
                    <a:pt x="29" y="137"/>
                  </a:cubicBezTo>
                  <a:cubicBezTo>
                    <a:pt x="44" y="148"/>
                    <a:pt x="75" y="138"/>
                    <a:pt x="92" y="134"/>
                  </a:cubicBezTo>
                  <a:close/>
                </a:path>
              </a:pathLst>
            </a:custGeom>
            <a:solidFill>
              <a:srgbClr val="BFD0E7"/>
            </a:solidFill>
            <a:ln w="68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20" name="Freeform 131"/>
            <p:cNvSpPr>
              <a:spLocks noChangeArrowheads="1"/>
            </p:cNvSpPr>
            <p:nvPr/>
          </p:nvSpPr>
          <p:spPr bwMode="auto">
            <a:xfrm>
              <a:off x="2389" y="2995"/>
              <a:ext cx="424" cy="272"/>
            </a:xfrm>
            <a:custGeom>
              <a:avLst/>
              <a:gdLst>
                <a:gd name="T0" fmla="*/ 2147483647 w 205"/>
                <a:gd name="T1" fmla="*/ 2147483647 h 148"/>
                <a:gd name="T2" fmla="*/ 2147483647 w 205"/>
                <a:gd name="T3" fmla="*/ 2147483647 h 148"/>
                <a:gd name="T4" fmla="*/ 2147483647 w 205"/>
                <a:gd name="T5" fmla="*/ 2147483647 h 148"/>
                <a:gd name="T6" fmla="*/ 2147483647 w 205"/>
                <a:gd name="T7" fmla="*/ 2147483647 h 148"/>
                <a:gd name="T8" fmla="*/ 2147483647 w 205"/>
                <a:gd name="T9" fmla="*/ 2147483647 h 148"/>
                <a:gd name="T10" fmla="*/ 2147483647 w 205"/>
                <a:gd name="T11" fmla="*/ 2147483647 h 148"/>
                <a:gd name="T12" fmla="*/ 2147483647 w 205"/>
                <a:gd name="T13" fmla="*/ 2147483647 h 148"/>
                <a:gd name="T14" fmla="*/ 2147483647 w 205"/>
                <a:gd name="T15" fmla="*/ 2147483647 h 148"/>
                <a:gd name="T16" fmla="*/ 2147483647 w 205"/>
                <a:gd name="T17" fmla="*/ 2147483647 h 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5"/>
                <a:gd name="T28" fmla="*/ 0 h 148"/>
                <a:gd name="T29" fmla="*/ 205 w 205"/>
                <a:gd name="T30" fmla="*/ 148 h 1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5" h="148">
                  <a:moveTo>
                    <a:pt x="83" y="13"/>
                  </a:moveTo>
                  <a:cubicBezTo>
                    <a:pt x="60" y="17"/>
                    <a:pt x="42" y="25"/>
                    <a:pt x="28" y="33"/>
                  </a:cubicBezTo>
                  <a:cubicBezTo>
                    <a:pt x="15" y="40"/>
                    <a:pt x="7" y="46"/>
                    <a:pt x="4" y="58"/>
                  </a:cubicBezTo>
                  <a:cubicBezTo>
                    <a:pt x="0" y="70"/>
                    <a:pt x="3" y="94"/>
                    <a:pt x="9" y="106"/>
                  </a:cubicBezTo>
                  <a:cubicBezTo>
                    <a:pt x="15" y="119"/>
                    <a:pt x="17" y="126"/>
                    <a:pt x="39" y="132"/>
                  </a:cubicBezTo>
                  <a:cubicBezTo>
                    <a:pt x="62" y="137"/>
                    <a:pt x="116" y="148"/>
                    <a:pt x="143" y="140"/>
                  </a:cubicBezTo>
                  <a:cubicBezTo>
                    <a:pt x="170" y="131"/>
                    <a:pt x="197" y="103"/>
                    <a:pt x="201" y="81"/>
                  </a:cubicBezTo>
                  <a:cubicBezTo>
                    <a:pt x="205" y="60"/>
                    <a:pt x="188" y="23"/>
                    <a:pt x="168" y="11"/>
                  </a:cubicBezTo>
                  <a:cubicBezTo>
                    <a:pt x="148" y="0"/>
                    <a:pt x="106" y="10"/>
                    <a:pt x="83" y="13"/>
                  </a:cubicBezTo>
                  <a:close/>
                </a:path>
              </a:pathLst>
            </a:custGeom>
            <a:solidFill>
              <a:srgbClr val="BFD0E7"/>
            </a:solidFill>
            <a:ln w="68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5" name="Group 132"/>
            <p:cNvGrpSpPr>
              <a:grpSpLocks/>
            </p:cNvGrpSpPr>
            <p:nvPr/>
          </p:nvGrpSpPr>
          <p:grpSpPr bwMode="auto">
            <a:xfrm>
              <a:off x="1192" y="3392"/>
              <a:ext cx="1590" cy="603"/>
              <a:chOff x="1192" y="3392"/>
              <a:chExt cx="1590" cy="603"/>
            </a:xfrm>
          </p:grpSpPr>
          <p:grpSp>
            <p:nvGrpSpPr>
              <p:cNvPr id="6" name="Group 133"/>
              <p:cNvGrpSpPr>
                <a:grpSpLocks/>
              </p:cNvGrpSpPr>
              <p:nvPr/>
            </p:nvGrpSpPr>
            <p:grpSpPr bwMode="auto">
              <a:xfrm>
                <a:off x="1192" y="3392"/>
                <a:ext cx="1590" cy="603"/>
                <a:chOff x="1192" y="3392"/>
                <a:chExt cx="1590" cy="603"/>
              </a:xfrm>
            </p:grpSpPr>
            <p:sp>
              <p:nvSpPr>
                <p:cNvPr id="22580" name="Freeform 134"/>
                <p:cNvSpPr>
                  <a:spLocks noChangeArrowheads="1"/>
                </p:cNvSpPr>
                <p:nvPr/>
              </p:nvSpPr>
              <p:spPr bwMode="auto">
                <a:xfrm>
                  <a:off x="1192" y="3392"/>
                  <a:ext cx="1591" cy="604"/>
                </a:xfrm>
                <a:custGeom>
                  <a:avLst/>
                  <a:gdLst>
                    <a:gd name="T0" fmla="*/ 2147483647 w 769"/>
                    <a:gd name="T1" fmla="*/ 2147483647 h 329"/>
                    <a:gd name="T2" fmla="*/ 2147483647 w 769"/>
                    <a:gd name="T3" fmla="*/ 2147483647 h 329"/>
                    <a:gd name="T4" fmla="*/ 2147483647 w 769"/>
                    <a:gd name="T5" fmla="*/ 2147483647 h 329"/>
                    <a:gd name="T6" fmla="*/ 2147483647 w 769"/>
                    <a:gd name="T7" fmla="*/ 2147483647 h 329"/>
                    <a:gd name="T8" fmla="*/ 2147483647 w 769"/>
                    <a:gd name="T9" fmla="*/ 2147483647 h 329"/>
                    <a:gd name="T10" fmla="*/ 2147483647 w 769"/>
                    <a:gd name="T11" fmla="*/ 2147483647 h 329"/>
                    <a:gd name="T12" fmla="*/ 2147483647 w 769"/>
                    <a:gd name="T13" fmla="*/ 2147483647 h 329"/>
                    <a:gd name="T14" fmla="*/ 2147483647 w 769"/>
                    <a:gd name="T15" fmla="*/ 2147483647 h 329"/>
                    <a:gd name="T16" fmla="*/ 2147483647 w 769"/>
                    <a:gd name="T17" fmla="*/ 2147483647 h 329"/>
                    <a:gd name="T18" fmla="*/ 2147483647 w 769"/>
                    <a:gd name="T19" fmla="*/ 2147483647 h 329"/>
                    <a:gd name="T20" fmla="*/ 2147483647 w 769"/>
                    <a:gd name="T21" fmla="*/ 2147483647 h 329"/>
                    <a:gd name="T22" fmla="*/ 2147483647 w 769"/>
                    <a:gd name="T23" fmla="*/ 2147483647 h 329"/>
                    <a:gd name="T24" fmla="*/ 2147483647 w 769"/>
                    <a:gd name="T25" fmla="*/ 2147483647 h 329"/>
                    <a:gd name="T26" fmla="*/ 2147483647 w 769"/>
                    <a:gd name="T27" fmla="*/ 2147483647 h 329"/>
                    <a:gd name="T28" fmla="*/ 2147483647 w 769"/>
                    <a:gd name="T29" fmla="*/ 2147483647 h 329"/>
                    <a:gd name="T30" fmla="*/ 2147483647 w 769"/>
                    <a:gd name="T31" fmla="*/ 2147483647 h 32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69"/>
                    <a:gd name="T49" fmla="*/ 0 h 329"/>
                    <a:gd name="T50" fmla="*/ 769 w 769"/>
                    <a:gd name="T51" fmla="*/ 329 h 32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69" h="329">
                      <a:moveTo>
                        <a:pt x="594" y="327"/>
                      </a:moveTo>
                      <a:cubicBezTo>
                        <a:pt x="643" y="322"/>
                        <a:pt x="655" y="306"/>
                        <a:pt x="674" y="285"/>
                      </a:cubicBezTo>
                      <a:cubicBezTo>
                        <a:pt x="693" y="264"/>
                        <a:pt x="697" y="239"/>
                        <a:pt x="708" y="201"/>
                      </a:cubicBezTo>
                      <a:cubicBezTo>
                        <a:pt x="719" y="162"/>
                        <a:pt x="769" y="77"/>
                        <a:pt x="741" y="55"/>
                      </a:cubicBezTo>
                      <a:cubicBezTo>
                        <a:pt x="713" y="32"/>
                        <a:pt x="584" y="76"/>
                        <a:pt x="541" y="67"/>
                      </a:cubicBezTo>
                      <a:cubicBezTo>
                        <a:pt x="498" y="59"/>
                        <a:pt x="511" y="0"/>
                        <a:pt x="484" y="2"/>
                      </a:cubicBezTo>
                      <a:cubicBezTo>
                        <a:pt x="458" y="5"/>
                        <a:pt x="423" y="81"/>
                        <a:pt x="384" y="82"/>
                      </a:cubicBezTo>
                      <a:cubicBezTo>
                        <a:pt x="346" y="83"/>
                        <a:pt x="286" y="10"/>
                        <a:pt x="256" y="8"/>
                      </a:cubicBezTo>
                      <a:cubicBezTo>
                        <a:pt x="226" y="7"/>
                        <a:pt x="241" y="68"/>
                        <a:pt x="203" y="74"/>
                      </a:cubicBezTo>
                      <a:cubicBezTo>
                        <a:pt x="165" y="80"/>
                        <a:pt x="56" y="23"/>
                        <a:pt x="28" y="45"/>
                      </a:cubicBezTo>
                      <a:cubicBezTo>
                        <a:pt x="0" y="67"/>
                        <a:pt x="28" y="168"/>
                        <a:pt x="34" y="204"/>
                      </a:cubicBezTo>
                      <a:cubicBezTo>
                        <a:pt x="41" y="241"/>
                        <a:pt x="56" y="246"/>
                        <a:pt x="66" y="263"/>
                      </a:cubicBezTo>
                      <a:cubicBezTo>
                        <a:pt x="76" y="280"/>
                        <a:pt x="79" y="296"/>
                        <a:pt x="96" y="307"/>
                      </a:cubicBezTo>
                      <a:cubicBezTo>
                        <a:pt x="112" y="318"/>
                        <a:pt x="117" y="327"/>
                        <a:pt x="163" y="328"/>
                      </a:cubicBezTo>
                      <a:cubicBezTo>
                        <a:pt x="210" y="329"/>
                        <a:pt x="303" y="314"/>
                        <a:pt x="375" y="314"/>
                      </a:cubicBezTo>
                      <a:lnTo>
                        <a:pt x="594" y="327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81" name="Freeform 135"/>
                <p:cNvSpPr>
                  <a:spLocks noChangeArrowheads="1"/>
                </p:cNvSpPr>
                <p:nvPr/>
              </p:nvSpPr>
              <p:spPr bwMode="auto">
                <a:xfrm>
                  <a:off x="2414" y="3989"/>
                  <a:ext cx="23" cy="5"/>
                </a:xfrm>
                <a:custGeom>
                  <a:avLst/>
                  <a:gdLst>
                    <a:gd name="T0" fmla="*/ 0 w 123"/>
                    <a:gd name="T1" fmla="*/ 0 h 34"/>
                    <a:gd name="T2" fmla="*/ 0 w 123"/>
                    <a:gd name="T3" fmla="*/ 0 h 34"/>
                    <a:gd name="T4" fmla="*/ 0 w 123"/>
                    <a:gd name="T5" fmla="*/ 0 h 34"/>
                    <a:gd name="T6" fmla="*/ 0 w 123"/>
                    <a:gd name="T7" fmla="*/ 0 h 34"/>
                    <a:gd name="T8" fmla="*/ 0 w 123"/>
                    <a:gd name="T9" fmla="*/ 0 h 34"/>
                    <a:gd name="T10" fmla="*/ 0 w 123"/>
                    <a:gd name="T11" fmla="*/ 0 h 34"/>
                    <a:gd name="T12" fmla="*/ 0 w 123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3"/>
                    <a:gd name="T22" fmla="*/ 0 h 34"/>
                    <a:gd name="T23" fmla="*/ 123 w 123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3" h="34">
                      <a:moveTo>
                        <a:pt x="33" y="12"/>
                      </a:moveTo>
                      <a:lnTo>
                        <a:pt x="0" y="12"/>
                      </a:lnTo>
                      <a:lnTo>
                        <a:pt x="0" y="34"/>
                      </a:lnTo>
                      <a:lnTo>
                        <a:pt x="33" y="34"/>
                      </a:lnTo>
                      <a:lnTo>
                        <a:pt x="123" y="23"/>
                      </a:lnTo>
                      <a:lnTo>
                        <a:pt x="123" y="0"/>
                      </a:lnTo>
                      <a:lnTo>
                        <a:pt x="33" y="1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82" name="Freeform 136"/>
                <p:cNvSpPr>
                  <a:spLocks noChangeArrowheads="1"/>
                </p:cNvSpPr>
                <p:nvPr/>
              </p:nvSpPr>
              <p:spPr bwMode="auto">
                <a:xfrm>
                  <a:off x="2449" y="3983"/>
                  <a:ext cx="17" cy="8"/>
                </a:xfrm>
                <a:custGeom>
                  <a:avLst/>
                  <a:gdLst>
                    <a:gd name="T0" fmla="*/ 0 w 90"/>
                    <a:gd name="T1" fmla="*/ 0 h 45"/>
                    <a:gd name="T2" fmla="*/ 0 w 90"/>
                    <a:gd name="T3" fmla="*/ 0 h 45"/>
                    <a:gd name="T4" fmla="*/ 0 w 90"/>
                    <a:gd name="T5" fmla="*/ 0 h 45"/>
                    <a:gd name="T6" fmla="*/ 0 w 90"/>
                    <a:gd name="T7" fmla="*/ 0 h 45"/>
                    <a:gd name="T8" fmla="*/ 0 w 90"/>
                    <a:gd name="T9" fmla="*/ 0 h 45"/>
                    <a:gd name="T10" fmla="*/ 0 w 90"/>
                    <a:gd name="T11" fmla="*/ 0 h 45"/>
                    <a:gd name="T12" fmla="*/ 0 w 90"/>
                    <a:gd name="T13" fmla="*/ 0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45"/>
                    <a:gd name="T23" fmla="*/ 90 w 90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45">
                      <a:moveTo>
                        <a:pt x="0" y="22"/>
                      </a:moveTo>
                      <a:lnTo>
                        <a:pt x="0" y="45"/>
                      </a:lnTo>
                      <a:lnTo>
                        <a:pt x="34" y="45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22" y="22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83" name="Freeform 137"/>
                <p:cNvSpPr>
                  <a:spLocks noChangeArrowheads="1"/>
                </p:cNvSpPr>
                <p:nvPr/>
              </p:nvSpPr>
              <p:spPr bwMode="auto">
                <a:xfrm>
                  <a:off x="2479" y="3978"/>
                  <a:ext cx="16" cy="7"/>
                </a:xfrm>
                <a:custGeom>
                  <a:avLst/>
                  <a:gdLst>
                    <a:gd name="T0" fmla="*/ 0 w 89"/>
                    <a:gd name="T1" fmla="*/ 0 h 45"/>
                    <a:gd name="T2" fmla="*/ 0 w 89"/>
                    <a:gd name="T3" fmla="*/ 0 h 45"/>
                    <a:gd name="T4" fmla="*/ 0 w 89"/>
                    <a:gd name="T5" fmla="*/ 0 h 45"/>
                    <a:gd name="T6" fmla="*/ 0 w 89"/>
                    <a:gd name="T7" fmla="*/ 0 h 45"/>
                    <a:gd name="T8" fmla="*/ 0 w 89"/>
                    <a:gd name="T9" fmla="*/ 0 h 45"/>
                    <a:gd name="T10" fmla="*/ 0 w 89"/>
                    <a:gd name="T11" fmla="*/ 0 h 45"/>
                    <a:gd name="T12" fmla="*/ 0 w 89"/>
                    <a:gd name="T13" fmla="*/ 0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45"/>
                    <a:gd name="T23" fmla="*/ 89 w 89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45">
                      <a:moveTo>
                        <a:pt x="0" y="23"/>
                      </a:moveTo>
                      <a:lnTo>
                        <a:pt x="0" y="45"/>
                      </a:lnTo>
                      <a:lnTo>
                        <a:pt x="33" y="34"/>
                      </a:lnTo>
                      <a:lnTo>
                        <a:pt x="89" y="23"/>
                      </a:lnTo>
                      <a:lnTo>
                        <a:pt x="78" y="0"/>
                      </a:lnTo>
                      <a:lnTo>
                        <a:pt x="22" y="11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84" name="Freeform 138"/>
                <p:cNvSpPr>
                  <a:spLocks noChangeArrowheads="1"/>
                </p:cNvSpPr>
                <p:nvPr/>
              </p:nvSpPr>
              <p:spPr bwMode="auto">
                <a:xfrm>
                  <a:off x="2503" y="3967"/>
                  <a:ext cx="17" cy="9"/>
                </a:xfrm>
                <a:custGeom>
                  <a:avLst/>
                  <a:gdLst>
                    <a:gd name="T0" fmla="*/ 0 w 90"/>
                    <a:gd name="T1" fmla="*/ 0 h 56"/>
                    <a:gd name="T2" fmla="*/ 0 w 90"/>
                    <a:gd name="T3" fmla="*/ 0 h 56"/>
                    <a:gd name="T4" fmla="*/ 0 w 90"/>
                    <a:gd name="T5" fmla="*/ 0 h 56"/>
                    <a:gd name="T6" fmla="*/ 0 w 90"/>
                    <a:gd name="T7" fmla="*/ 0 h 56"/>
                    <a:gd name="T8" fmla="*/ 0 w 90"/>
                    <a:gd name="T9" fmla="*/ 0 h 56"/>
                    <a:gd name="T10" fmla="*/ 0 w 90"/>
                    <a:gd name="T11" fmla="*/ 0 h 56"/>
                    <a:gd name="T12" fmla="*/ 0 w 90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56"/>
                    <a:gd name="T23" fmla="*/ 90 w 90"/>
                    <a:gd name="T24" fmla="*/ 56 h 5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56">
                      <a:moveTo>
                        <a:pt x="0" y="34"/>
                      </a:moveTo>
                      <a:lnTo>
                        <a:pt x="11" y="56"/>
                      </a:lnTo>
                      <a:lnTo>
                        <a:pt x="23" y="56"/>
                      </a:lnTo>
                      <a:lnTo>
                        <a:pt x="90" y="22"/>
                      </a:lnTo>
                      <a:lnTo>
                        <a:pt x="79" y="0"/>
                      </a:lnTo>
                      <a:lnTo>
                        <a:pt x="11" y="34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85" name="Freeform 139"/>
                <p:cNvSpPr>
                  <a:spLocks noChangeArrowheads="1"/>
                </p:cNvSpPr>
                <p:nvPr/>
              </p:nvSpPr>
              <p:spPr bwMode="auto">
                <a:xfrm>
                  <a:off x="2529" y="3952"/>
                  <a:ext cx="16" cy="13"/>
                </a:xfrm>
                <a:custGeom>
                  <a:avLst/>
                  <a:gdLst>
                    <a:gd name="T0" fmla="*/ 0 w 89"/>
                    <a:gd name="T1" fmla="*/ 0 h 79"/>
                    <a:gd name="T2" fmla="*/ 0 w 89"/>
                    <a:gd name="T3" fmla="*/ 0 h 79"/>
                    <a:gd name="T4" fmla="*/ 0 w 89"/>
                    <a:gd name="T5" fmla="*/ 0 h 79"/>
                    <a:gd name="T6" fmla="*/ 0 w 89"/>
                    <a:gd name="T7" fmla="*/ 0 h 79"/>
                    <a:gd name="T8" fmla="*/ 0 w 89"/>
                    <a:gd name="T9" fmla="*/ 0 h 79"/>
                    <a:gd name="T10" fmla="*/ 0 w 89"/>
                    <a:gd name="T11" fmla="*/ 0 h 79"/>
                    <a:gd name="T12" fmla="*/ 0 w 89"/>
                    <a:gd name="T13" fmla="*/ 0 h 7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79"/>
                    <a:gd name="T23" fmla="*/ 89 w 89"/>
                    <a:gd name="T24" fmla="*/ 79 h 7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79">
                      <a:moveTo>
                        <a:pt x="0" y="56"/>
                      </a:moveTo>
                      <a:lnTo>
                        <a:pt x="11" y="79"/>
                      </a:lnTo>
                      <a:lnTo>
                        <a:pt x="89" y="23"/>
                      </a:lnTo>
                      <a:lnTo>
                        <a:pt x="78" y="0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86" name="Freeform 140"/>
                <p:cNvSpPr>
                  <a:spLocks noChangeArrowheads="1"/>
                </p:cNvSpPr>
                <p:nvPr/>
              </p:nvSpPr>
              <p:spPr bwMode="auto">
                <a:xfrm>
                  <a:off x="2551" y="3934"/>
                  <a:ext cx="16" cy="14"/>
                </a:xfrm>
                <a:custGeom>
                  <a:avLst/>
                  <a:gdLst>
                    <a:gd name="T0" fmla="*/ 0 w 78"/>
                    <a:gd name="T1" fmla="*/ 0 h 89"/>
                    <a:gd name="T2" fmla="*/ 0 w 78"/>
                    <a:gd name="T3" fmla="*/ 0 h 89"/>
                    <a:gd name="T4" fmla="*/ 0 w 78"/>
                    <a:gd name="T5" fmla="*/ 0 h 89"/>
                    <a:gd name="T6" fmla="*/ 0 w 78"/>
                    <a:gd name="T7" fmla="*/ 0 h 89"/>
                    <a:gd name="T8" fmla="*/ 0 w 78"/>
                    <a:gd name="T9" fmla="*/ 0 h 89"/>
                    <a:gd name="T10" fmla="*/ 0 w 78"/>
                    <a:gd name="T11" fmla="*/ 0 h 89"/>
                    <a:gd name="T12" fmla="*/ 0 w 78"/>
                    <a:gd name="T13" fmla="*/ 0 h 8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8"/>
                    <a:gd name="T22" fmla="*/ 0 h 89"/>
                    <a:gd name="T23" fmla="*/ 78 w 78"/>
                    <a:gd name="T24" fmla="*/ 89 h 8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8" h="89">
                      <a:moveTo>
                        <a:pt x="0" y="67"/>
                      </a:moveTo>
                      <a:lnTo>
                        <a:pt x="11" y="89"/>
                      </a:lnTo>
                      <a:lnTo>
                        <a:pt x="44" y="67"/>
                      </a:lnTo>
                      <a:lnTo>
                        <a:pt x="78" y="22"/>
                      </a:lnTo>
                      <a:lnTo>
                        <a:pt x="67" y="0"/>
                      </a:lnTo>
                      <a:lnTo>
                        <a:pt x="33" y="44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87" name="Freeform 141"/>
                <p:cNvSpPr>
                  <a:spLocks noChangeArrowheads="1"/>
                </p:cNvSpPr>
                <p:nvPr/>
              </p:nvSpPr>
              <p:spPr bwMode="auto">
                <a:xfrm>
                  <a:off x="2572" y="3915"/>
                  <a:ext cx="15" cy="15"/>
                </a:xfrm>
                <a:custGeom>
                  <a:avLst/>
                  <a:gdLst>
                    <a:gd name="T0" fmla="*/ 0 w 78"/>
                    <a:gd name="T1" fmla="*/ 0 h 89"/>
                    <a:gd name="T2" fmla="*/ 0 w 78"/>
                    <a:gd name="T3" fmla="*/ 0 h 89"/>
                    <a:gd name="T4" fmla="*/ 0 w 78"/>
                    <a:gd name="T5" fmla="*/ 0 h 89"/>
                    <a:gd name="T6" fmla="*/ 0 w 78"/>
                    <a:gd name="T7" fmla="*/ 0 h 89"/>
                    <a:gd name="T8" fmla="*/ 0 w 78"/>
                    <a:gd name="T9" fmla="*/ 0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"/>
                    <a:gd name="T16" fmla="*/ 0 h 89"/>
                    <a:gd name="T17" fmla="*/ 78 w 78"/>
                    <a:gd name="T18" fmla="*/ 89 h 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" h="89">
                      <a:moveTo>
                        <a:pt x="0" y="67"/>
                      </a:moveTo>
                      <a:lnTo>
                        <a:pt x="11" y="89"/>
                      </a:lnTo>
                      <a:lnTo>
                        <a:pt x="78" y="22"/>
                      </a:lnTo>
                      <a:lnTo>
                        <a:pt x="67" y="0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88" name="Freeform 142"/>
                <p:cNvSpPr>
                  <a:spLocks noChangeArrowheads="1"/>
                </p:cNvSpPr>
                <p:nvPr/>
              </p:nvSpPr>
              <p:spPr bwMode="auto">
                <a:xfrm>
                  <a:off x="2591" y="3897"/>
                  <a:ext cx="12" cy="13"/>
                </a:xfrm>
                <a:custGeom>
                  <a:avLst/>
                  <a:gdLst>
                    <a:gd name="T0" fmla="*/ 0 w 68"/>
                    <a:gd name="T1" fmla="*/ 0 h 78"/>
                    <a:gd name="T2" fmla="*/ 0 w 68"/>
                    <a:gd name="T3" fmla="*/ 0 h 78"/>
                    <a:gd name="T4" fmla="*/ 0 w 68"/>
                    <a:gd name="T5" fmla="*/ 0 h 78"/>
                    <a:gd name="T6" fmla="*/ 0 w 68"/>
                    <a:gd name="T7" fmla="*/ 0 h 78"/>
                    <a:gd name="T8" fmla="*/ 0 w 68"/>
                    <a:gd name="T9" fmla="*/ 0 h 78"/>
                    <a:gd name="T10" fmla="*/ 0 w 68"/>
                    <a:gd name="T11" fmla="*/ 0 h 78"/>
                    <a:gd name="T12" fmla="*/ 0 w 68"/>
                    <a:gd name="T13" fmla="*/ 0 h 7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78"/>
                    <a:gd name="T23" fmla="*/ 68 w 68"/>
                    <a:gd name="T24" fmla="*/ 78 h 7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78">
                      <a:moveTo>
                        <a:pt x="0" y="56"/>
                      </a:moveTo>
                      <a:lnTo>
                        <a:pt x="12" y="78"/>
                      </a:lnTo>
                      <a:lnTo>
                        <a:pt x="56" y="33"/>
                      </a:lnTo>
                      <a:lnTo>
                        <a:pt x="68" y="11"/>
                      </a:lnTo>
                      <a:lnTo>
                        <a:pt x="56" y="0"/>
                      </a:lnTo>
                      <a:lnTo>
                        <a:pt x="45" y="11"/>
                      </a:lnTo>
                      <a:lnTo>
                        <a:pt x="0" y="56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89" name="Freeform 143"/>
                <p:cNvSpPr>
                  <a:spLocks noChangeArrowheads="1"/>
                </p:cNvSpPr>
                <p:nvPr/>
              </p:nvSpPr>
              <p:spPr bwMode="auto">
                <a:xfrm>
                  <a:off x="2607" y="3873"/>
                  <a:ext cx="11" cy="15"/>
                </a:xfrm>
                <a:custGeom>
                  <a:avLst/>
                  <a:gdLst>
                    <a:gd name="T0" fmla="*/ 0 w 56"/>
                    <a:gd name="T1" fmla="*/ 0 h 90"/>
                    <a:gd name="T2" fmla="*/ 0 w 56"/>
                    <a:gd name="T3" fmla="*/ 0 h 90"/>
                    <a:gd name="T4" fmla="*/ 0 w 56"/>
                    <a:gd name="T5" fmla="*/ 0 h 90"/>
                    <a:gd name="T6" fmla="*/ 0 w 56"/>
                    <a:gd name="T7" fmla="*/ 0 h 90"/>
                    <a:gd name="T8" fmla="*/ 0 w 56"/>
                    <a:gd name="T9" fmla="*/ 0 h 90"/>
                    <a:gd name="T10" fmla="*/ 0 w 56"/>
                    <a:gd name="T11" fmla="*/ 0 h 90"/>
                    <a:gd name="T12" fmla="*/ 0 w 56"/>
                    <a:gd name="T13" fmla="*/ 0 h 90"/>
                    <a:gd name="T14" fmla="*/ 0 w 56"/>
                    <a:gd name="T15" fmla="*/ 0 h 90"/>
                    <a:gd name="T16" fmla="*/ 0 w 56"/>
                    <a:gd name="T17" fmla="*/ 0 h 90"/>
                    <a:gd name="T18" fmla="*/ 0 w 56"/>
                    <a:gd name="T19" fmla="*/ 0 h 9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6"/>
                    <a:gd name="T31" fmla="*/ 0 h 90"/>
                    <a:gd name="T32" fmla="*/ 56 w 56"/>
                    <a:gd name="T33" fmla="*/ 90 h 90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6" h="90">
                      <a:moveTo>
                        <a:pt x="0" y="78"/>
                      </a:moveTo>
                      <a:lnTo>
                        <a:pt x="11" y="90"/>
                      </a:lnTo>
                      <a:lnTo>
                        <a:pt x="22" y="78"/>
                      </a:lnTo>
                      <a:lnTo>
                        <a:pt x="34" y="67"/>
                      </a:lnTo>
                      <a:lnTo>
                        <a:pt x="56" y="11"/>
                      </a:lnTo>
                      <a:lnTo>
                        <a:pt x="34" y="0"/>
                      </a:lnTo>
                      <a:lnTo>
                        <a:pt x="11" y="67"/>
                      </a:lnTo>
                      <a:lnTo>
                        <a:pt x="22" y="67"/>
                      </a:lnTo>
                      <a:lnTo>
                        <a:pt x="11" y="56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90" name="Freeform 144"/>
                <p:cNvSpPr>
                  <a:spLocks noChangeArrowheads="1"/>
                </p:cNvSpPr>
                <p:nvPr/>
              </p:nvSpPr>
              <p:spPr bwMode="auto">
                <a:xfrm>
                  <a:off x="2619" y="3849"/>
                  <a:ext cx="12" cy="17"/>
                </a:xfrm>
                <a:custGeom>
                  <a:avLst/>
                  <a:gdLst>
                    <a:gd name="T0" fmla="*/ 0 w 56"/>
                    <a:gd name="T1" fmla="*/ 0 h 100"/>
                    <a:gd name="T2" fmla="*/ 0 w 56"/>
                    <a:gd name="T3" fmla="*/ 0 h 100"/>
                    <a:gd name="T4" fmla="*/ 0 w 56"/>
                    <a:gd name="T5" fmla="*/ 0 h 100"/>
                    <a:gd name="T6" fmla="*/ 0 w 56"/>
                    <a:gd name="T7" fmla="*/ 0 h 100"/>
                    <a:gd name="T8" fmla="*/ 0 w 56"/>
                    <a:gd name="T9" fmla="*/ 0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100"/>
                    <a:gd name="T17" fmla="*/ 56 w 56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100">
                      <a:moveTo>
                        <a:pt x="0" y="89"/>
                      </a:moveTo>
                      <a:lnTo>
                        <a:pt x="22" y="100"/>
                      </a:lnTo>
                      <a:lnTo>
                        <a:pt x="56" y="11"/>
                      </a:lnTo>
                      <a:lnTo>
                        <a:pt x="34" y="0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91" name="Freeform 145"/>
                <p:cNvSpPr>
                  <a:spLocks noChangeArrowheads="1"/>
                </p:cNvSpPr>
                <p:nvPr/>
              </p:nvSpPr>
              <p:spPr bwMode="auto">
                <a:xfrm>
                  <a:off x="2629" y="3825"/>
                  <a:ext cx="8" cy="17"/>
                </a:xfrm>
                <a:custGeom>
                  <a:avLst/>
                  <a:gdLst>
                    <a:gd name="T0" fmla="*/ 0 w 45"/>
                    <a:gd name="T1" fmla="*/ 0 h 101"/>
                    <a:gd name="T2" fmla="*/ 0 w 45"/>
                    <a:gd name="T3" fmla="*/ 0 h 101"/>
                    <a:gd name="T4" fmla="*/ 0 w 45"/>
                    <a:gd name="T5" fmla="*/ 0 h 101"/>
                    <a:gd name="T6" fmla="*/ 0 w 45"/>
                    <a:gd name="T7" fmla="*/ 0 h 101"/>
                    <a:gd name="T8" fmla="*/ 0 w 45"/>
                    <a:gd name="T9" fmla="*/ 0 h 101"/>
                    <a:gd name="T10" fmla="*/ 0 w 45"/>
                    <a:gd name="T11" fmla="*/ 0 h 101"/>
                    <a:gd name="T12" fmla="*/ 0 w 45"/>
                    <a:gd name="T13" fmla="*/ 0 h 1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5"/>
                    <a:gd name="T22" fmla="*/ 0 h 101"/>
                    <a:gd name="T23" fmla="*/ 45 w 45"/>
                    <a:gd name="T24" fmla="*/ 101 h 10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5" h="101">
                      <a:moveTo>
                        <a:pt x="0" y="90"/>
                      </a:moveTo>
                      <a:lnTo>
                        <a:pt x="22" y="101"/>
                      </a:lnTo>
                      <a:lnTo>
                        <a:pt x="34" y="34"/>
                      </a:lnTo>
                      <a:lnTo>
                        <a:pt x="45" y="11"/>
                      </a:lnTo>
                      <a:lnTo>
                        <a:pt x="22" y="0"/>
                      </a:lnTo>
                      <a:lnTo>
                        <a:pt x="11" y="34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92" name="Freeform 146"/>
                <p:cNvSpPr>
                  <a:spLocks noChangeArrowheads="1"/>
                </p:cNvSpPr>
                <p:nvPr/>
              </p:nvSpPr>
              <p:spPr bwMode="auto">
                <a:xfrm>
                  <a:off x="2637" y="3801"/>
                  <a:ext cx="9" cy="15"/>
                </a:xfrm>
                <a:custGeom>
                  <a:avLst/>
                  <a:gdLst>
                    <a:gd name="T0" fmla="*/ 0 w 45"/>
                    <a:gd name="T1" fmla="*/ 0 h 90"/>
                    <a:gd name="T2" fmla="*/ 0 w 45"/>
                    <a:gd name="T3" fmla="*/ 0 h 90"/>
                    <a:gd name="T4" fmla="*/ 0 w 45"/>
                    <a:gd name="T5" fmla="*/ 0 h 90"/>
                    <a:gd name="T6" fmla="*/ 0 w 45"/>
                    <a:gd name="T7" fmla="*/ 0 h 90"/>
                    <a:gd name="T8" fmla="*/ 0 w 45"/>
                    <a:gd name="T9" fmla="*/ 0 h 90"/>
                    <a:gd name="T10" fmla="*/ 0 w 45"/>
                    <a:gd name="T11" fmla="*/ 0 h 90"/>
                    <a:gd name="T12" fmla="*/ 0 w 45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5"/>
                    <a:gd name="T22" fmla="*/ 0 h 90"/>
                    <a:gd name="T23" fmla="*/ 45 w 45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5" h="90">
                      <a:moveTo>
                        <a:pt x="0" y="79"/>
                      </a:moveTo>
                      <a:lnTo>
                        <a:pt x="22" y="90"/>
                      </a:lnTo>
                      <a:lnTo>
                        <a:pt x="33" y="45"/>
                      </a:lnTo>
                      <a:lnTo>
                        <a:pt x="45" y="12"/>
                      </a:lnTo>
                      <a:lnTo>
                        <a:pt x="22" y="0"/>
                      </a:lnTo>
                      <a:lnTo>
                        <a:pt x="11" y="45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93" name="Freeform 147"/>
                <p:cNvSpPr>
                  <a:spLocks noChangeArrowheads="1"/>
                </p:cNvSpPr>
                <p:nvPr/>
              </p:nvSpPr>
              <p:spPr bwMode="auto">
                <a:xfrm>
                  <a:off x="2644" y="3776"/>
                  <a:ext cx="11" cy="16"/>
                </a:xfrm>
                <a:custGeom>
                  <a:avLst/>
                  <a:gdLst>
                    <a:gd name="T0" fmla="*/ 0 w 56"/>
                    <a:gd name="T1" fmla="*/ 0 h 100"/>
                    <a:gd name="T2" fmla="*/ 0 w 56"/>
                    <a:gd name="T3" fmla="*/ 0 h 100"/>
                    <a:gd name="T4" fmla="*/ 0 w 56"/>
                    <a:gd name="T5" fmla="*/ 0 h 100"/>
                    <a:gd name="T6" fmla="*/ 0 w 56"/>
                    <a:gd name="T7" fmla="*/ 0 h 100"/>
                    <a:gd name="T8" fmla="*/ 0 w 56"/>
                    <a:gd name="T9" fmla="*/ 0 h 100"/>
                    <a:gd name="T10" fmla="*/ 0 w 56"/>
                    <a:gd name="T11" fmla="*/ 0 h 100"/>
                    <a:gd name="T12" fmla="*/ 0 w 56"/>
                    <a:gd name="T13" fmla="*/ 0 h 1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6"/>
                    <a:gd name="T22" fmla="*/ 0 h 100"/>
                    <a:gd name="T23" fmla="*/ 56 w 56"/>
                    <a:gd name="T24" fmla="*/ 100 h 1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6" h="100">
                      <a:moveTo>
                        <a:pt x="0" y="89"/>
                      </a:moveTo>
                      <a:lnTo>
                        <a:pt x="23" y="100"/>
                      </a:lnTo>
                      <a:lnTo>
                        <a:pt x="34" y="67"/>
                      </a:lnTo>
                      <a:lnTo>
                        <a:pt x="56" y="11"/>
                      </a:lnTo>
                      <a:lnTo>
                        <a:pt x="34" y="0"/>
                      </a:lnTo>
                      <a:lnTo>
                        <a:pt x="12" y="67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94" name="Freeform 148"/>
                <p:cNvSpPr>
                  <a:spLocks noChangeArrowheads="1"/>
                </p:cNvSpPr>
                <p:nvPr/>
              </p:nvSpPr>
              <p:spPr bwMode="auto">
                <a:xfrm>
                  <a:off x="2653" y="3752"/>
                  <a:ext cx="10" cy="15"/>
                </a:xfrm>
                <a:custGeom>
                  <a:avLst/>
                  <a:gdLst>
                    <a:gd name="T0" fmla="*/ 0 w 56"/>
                    <a:gd name="T1" fmla="*/ 0 h 90"/>
                    <a:gd name="T2" fmla="*/ 0 w 56"/>
                    <a:gd name="T3" fmla="*/ 0 h 90"/>
                    <a:gd name="T4" fmla="*/ 0 w 56"/>
                    <a:gd name="T5" fmla="*/ 0 h 90"/>
                    <a:gd name="T6" fmla="*/ 0 w 56"/>
                    <a:gd name="T7" fmla="*/ 0 h 90"/>
                    <a:gd name="T8" fmla="*/ 0 w 56"/>
                    <a:gd name="T9" fmla="*/ 0 h 90"/>
                    <a:gd name="T10" fmla="*/ 0 w 56"/>
                    <a:gd name="T11" fmla="*/ 0 h 90"/>
                    <a:gd name="T12" fmla="*/ 0 w 56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6"/>
                    <a:gd name="T22" fmla="*/ 0 h 90"/>
                    <a:gd name="T23" fmla="*/ 56 w 56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6" h="90">
                      <a:moveTo>
                        <a:pt x="0" y="79"/>
                      </a:moveTo>
                      <a:lnTo>
                        <a:pt x="23" y="90"/>
                      </a:lnTo>
                      <a:lnTo>
                        <a:pt x="34" y="67"/>
                      </a:lnTo>
                      <a:lnTo>
                        <a:pt x="56" y="11"/>
                      </a:lnTo>
                      <a:lnTo>
                        <a:pt x="34" y="0"/>
                      </a:lnTo>
                      <a:lnTo>
                        <a:pt x="11" y="56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95" name="Freeform 149"/>
                <p:cNvSpPr>
                  <a:spLocks noChangeArrowheads="1"/>
                </p:cNvSpPr>
                <p:nvPr/>
              </p:nvSpPr>
              <p:spPr bwMode="auto">
                <a:xfrm>
                  <a:off x="2663" y="3726"/>
                  <a:ext cx="8" cy="17"/>
                </a:xfrm>
                <a:custGeom>
                  <a:avLst/>
                  <a:gdLst>
                    <a:gd name="T0" fmla="*/ 0 w 45"/>
                    <a:gd name="T1" fmla="*/ 0 h 101"/>
                    <a:gd name="T2" fmla="*/ 0 w 45"/>
                    <a:gd name="T3" fmla="*/ 0 h 101"/>
                    <a:gd name="T4" fmla="*/ 0 w 45"/>
                    <a:gd name="T5" fmla="*/ 0 h 101"/>
                    <a:gd name="T6" fmla="*/ 0 w 45"/>
                    <a:gd name="T7" fmla="*/ 0 h 101"/>
                    <a:gd name="T8" fmla="*/ 0 w 45"/>
                    <a:gd name="T9" fmla="*/ 0 h 101"/>
                    <a:gd name="T10" fmla="*/ 0 w 45"/>
                    <a:gd name="T11" fmla="*/ 0 h 101"/>
                    <a:gd name="T12" fmla="*/ 0 w 45"/>
                    <a:gd name="T13" fmla="*/ 0 h 1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5"/>
                    <a:gd name="T22" fmla="*/ 0 h 101"/>
                    <a:gd name="T23" fmla="*/ 45 w 45"/>
                    <a:gd name="T24" fmla="*/ 101 h 10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5" h="101">
                      <a:moveTo>
                        <a:pt x="0" y="90"/>
                      </a:moveTo>
                      <a:lnTo>
                        <a:pt x="23" y="101"/>
                      </a:lnTo>
                      <a:lnTo>
                        <a:pt x="45" y="23"/>
                      </a:lnTo>
                      <a:lnTo>
                        <a:pt x="45" y="12"/>
                      </a:lnTo>
                      <a:lnTo>
                        <a:pt x="23" y="0"/>
                      </a:lnTo>
                      <a:lnTo>
                        <a:pt x="23" y="23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96" name="Freeform 150"/>
                <p:cNvSpPr>
                  <a:spLocks noChangeArrowheads="1"/>
                </p:cNvSpPr>
                <p:nvPr/>
              </p:nvSpPr>
              <p:spPr bwMode="auto">
                <a:xfrm>
                  <a:off x="2673" y="3704"/>
                  <a:ext cx="10" cy="15"/>
                </a:xfrm>
                <a:custGeom>
                  <a:avLst/>
                  <a:gdLst>
                    <a:gd name="T0" fmla="*/ 0 w 56"/>
                    <a:gd name="T1" fmla="*/ 0 h 90"/>
                    <a:gd name="T2" fmla="*/ 0 w 56"/>
                    <a:gd name="T3" fmla="*/ 0 h 90"/>
                    <a:gd name="T4" fmla="*/ 0 w 56"/>
                    <a:gd name="T5" fmla="*/ 0 h 90"/>
                    <a:gd name="T6" fmla="*/ 0 w 56"/>
                    <a:gd name="T7" fmla="*/ 0 h 90"/>
                    <a:gd name="T8" fmla="*/ 0 w 56"/>
                    <a:gd name="T9" fmla="*/ 0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90"/>
                    <a:gd name="T17" fmla="*/ 56 w 56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90">
                      <a:moveTo>
                        <a:pt x="0" y="78"/>
                      </a:moveTo>
                      <a:lnTo>
                        <a:pt x="23" y="90"/>
                      </a:lnTo>
                      <a:lnTo>
                        <a:pt x="56" y="11"/>
                      </a:lnTo>
                      <a:lnTo>
                        <a:pt x="3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97" name="Freeform 151"/>
                <p:cNvSpPr>
                  <a:spLocks noChangeArrowheads="1"/>
                </p:cNvSpPr>
                <p:nvPr/>
              </p:nvSpPr>
              <p:spPr bwMode="auto">
                <a:xfrm>
                  <a:off x="2683" y="3680"/>
                  <a:ext cx="12" cy="15"/>
                </a:xfrm>
                <a:custGeom>
                  <a:avLst/>
                  <a:gdLst>
                    <a:gd name="T0" fmla="*/ 0 w 56"/>
                    <a:gd name="T1" fmla="*/ 0 h 89"/>
                    <a:gd name="T2" fmla="*/ 0 w 56"/>
                    <a:gd name="T3" fmla="*/ 0 h 89"/>
                    <a:gd name="T4" fmla="*/ 0 w 56"/>
                    <a:gd name="T5" fmla="*/ 0 h 89"/>
                    <a:gd name="T6" fmla="*/ 0 w 56"/>
                    <a:gd name="T7" fmla="*/ 0 h 89"/>
                    <a:gd name="T8" fmla="*/ 0 w 56"/>
                    <a:gd name="T9" fmla="*/ 0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89"/>
                    <a:gd name="T17" fmla="*/ 56 w 56"/>
                    <a:gd name="T18" fmla="*/ 89 h 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89">
                      <a:moveTo>
                        <a:pt x="0" y="78"/>
                      </a:moveTo>
                      <a:lnTo>
                        <a:pt x="23" y="89"/>
                      </a:lnTo>
                      <a:lnTo>
                        <a:pt x="56" y="11"/>
                      </a:lnTo>
                      <a:lnTo>
                        <a:pt x="3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98" name="Freeform 152"/>
                <p:cNvSpPr>
                  <a:spLocks noChangeArrowheads="1"/>
                </p:cNvSpPr>
                <p:nvPr/>
              </p:nvSpPr>
              <p:spPr bwMode="auto">
                <a:xfrm>
                  <a:off x="2693" y="3656"/>
                  <a:ext cx="10" cy="15"/>
                </a:xfrm>
                <a:custGeom>
                  <a:avLst/>
                  <a:gdLst>
                    <a:gd name="T0" fmla="*/ 0 w 56"/>
                    <a:gd name="T1" fmla="*/ 0 h 90"/>
                    <a:gd name="T2" fmla="*/ 0 w 56"/>
                    <a:gd name="T3" fmla="*/ 0 h 90"/>
                    <a:gd name="T4" fmla="*/ 0 w 56"/>
                    <a:gd name="T5" fmla="*/ 0 h 90"/>
                    <a:gd name="T6" fmla="*/ 0 w 56"/>
                    <a:gd name="T7" fmla="*/ 0 h 90"/>
                    <a:gd name="T8" fmla="*/ 0 w 56"/>
                    <a:gd name="T9" fmla="*/ 0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90"/>
                    <a:gd name="T17" fmla="*/ 56 w 56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90">
                      <a:moveTo>
                        <a:pt x="0" y="78"/>
                      </a:moveTo>
                      <a:lnTo>
                        <a:pt x="23" y="90"/>
                      </a:lnTo>
                      <a:lnTo>
                        <a:pt x="56" y="11"/>
                      </a:lnTo>
                      <a:lnTo>
                        <a:pt x="3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599" name="Freeform 153"/>
                <p:cNvSpPr>
                  <a:spLocks noChangeArrowheads="1"/>
                </p:cNvSpPr>
                <p:nvPr/>
              </p:nvSpPr>
              <p:spPr bwMode="auto">
                <a:xfrm>
                  <a:off x="2707" y="3632"/>
                  <a:ext cx="8" cy="15"/>
                </a:xfrm>
                <a:custGeom>
                  <a:avLst/>
                  <a:gdLst>
                    <a:gd name="T0" fmla="*/ 0 w 45"/>
                    <a:gd name="T1" fmla="*/ 0 h 90"/>
                    <a:gd name="T2" fmla="*/ 0 w 45"/>
                    <a:gd name="T3" fmla="*/ 0 h 90"/>
                    <a:gd name="T4" fmla="*/ 0 w 45"/>
                    <a:gd name="T5" fmla="*/ 0 h 90"/>
                    <a:gd name="T6" fmla="*/ 0 w 45"/>
                    <a:gd name="T7" fmla="*/ 0 h 90"/>
                    <a:gd name="T8" fmla="*/ 0 w 45"/>
                    <a:gd name="T9" fmla="*/ 0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90"/>
                    <a:gd name="T17" fmla="*/ 45 w 45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90">
                      <a:moveTo>
                        <a:pt x="0" y="79"/>
                      </a:moveTo>
                      <a:lnTo>
                        <a:pt x="23" y="90"/>
                      </a:lnTo>
                      <a:lnTo>
                        <a:pt x="45" y="12"/>
                      </a:lnTo>
                      <a:lnTo>
                        <a:pt x="23" y="0"/>
                      </a:lnTo>
                      <a:lnTo>
                        <a:pt x="0" y="79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00" name="Freeform 154"/>
                <p:cNvSpPr>
                  <a:spLocks noChangeArrowheads="1"/>
                </p:cNvSpPr>
                <p:nvPr/>
              </p:nvSpPr>
              <p:spPr bwMode="auto">
                <a:xfrm>
                  <a:off x="2716" y="3607"/>
                  <a:ext cx="8" cy="16"/>
                </a:xfrm>
                <a:custGeom>
                  <a:avLst/>
                  <a:gdLst>
                    <a:gd name="T0" fmla="*/ 0 w 45"/>
                    <a:gd name="T1" fmla="*/ 0 h 100"/>
                    <a:gd name="T2" fmla="*/ 0 w 45"/>
                    <a:gd name="T3" fmla="*/ 0 h 100"/>
                    <a:gd name="T4" fmla="*/ 0 w 45"/>
                    <a:gd name="T5" fmla="*/ 0 h 100"/>
                    <a:gd name="T6" fmla="*/ 0 w 45"/>
                    <a:gd name="T7" fmla="*/ 0 h 100"/>
                    <a:gd name="T8" fmla="*/ 0 w 45"/>
                    <a:gd name="T9" fmla="*/ 0 h 100"/>
                    <a:gd name="T10" fmla="*/ 0 w 45"/>
                    <a:gd name="T11" fmla="*/ 0 h 100"/>
                    <a:gd name="T12" fmla="*/ 0 w 45"/>
                    <a:gd name="T13" fmla="*/ 0 h 1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5"/>
                    <a:gd name="T22" fmla="*/ 0 h 100"/>
                    <a:gd name="T23" fmla="*/ 45 w 45"/>
                    <a:gd name="T24" fmla="*/ 100 h 1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5" h="100">
                      <a:moveTo>
                        <a:pt x="0" y="89"/>
                      </a:moveTo>
                      <a:lnTo>
                        <a:pt x="23" y="100"/>
                      </a:lnTo>
                      <a:lnTo>
                        <a:pt x="34" y="56"/>
                      </a:lnTo>
                      <a:lnTo>
                        <a:pt x="45" y="11"/>
                      </a:lnTo>
                      <a:lnTo>
                        <a:pt x="23" y="0"/>
                      </a:lnTo>
                      <a:lnTo>
                        <a:pt x="11" y="56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01" name="Freeform 155"/>
                <p:cNvSpPr>
                  <a:spLocks noChangeArrowheads="1"/>
                </p:cNvSpPr>
                <p:nvPr/>
              </p:nvSpPr>
              <p:spPr bwMode="auto">
                <a:xfrm>
                  <a:off x="2724" y="3583"/>
                  <a:ext cx="8" cy="16"/>
                </a:xfrm>
                <a:custGeom>
                  <a:avLst/>
                  <a:gdLst>
                    <a:gd name="T0" fmla="*/ 0 w 45"/>
                    <a:gd name="T1" fmla="*/ 0 h 101"/>
                    <a:gd name="T2" fmla="*/ 0 w 45"/>
                    <a:gd name="T3" fmla="*/ 0 h 101"/>
                    <a:gd name="T4" fmla="*/ 0 w 45"/>
                    <a:gd name="T5" fmla="*/ 0 h 101"/>
                    <a:gd name="T6" fmla="*/ 0 w 45"/>
                    <a:gd name="T7" fmla="*/ 0 h 101"/>
                    <a:gd name="T8" fmla="*/ 0 w 45"/>
                    <a:gd name="T9" fmla="*/ 0 h 1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101"/>
                    <a:gd name="T17" fmla="*/ 45 w 45"/>
                    <a:gd name="T18" fmla="*/ 101 h 1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101">
                      <a:moveTo>
                        <a:pt x="0" y="90"/>
                      </a:moveTo>
                      <a:lnTo>
                        <a:pt x="22" y="101"/>
                      </a:lnTo>
                      <a:lnTo>
                        <a:pt x="45" y="11"/>
                      </a:lnTo>
                      <a:lnTo>
                        <a:pt x="22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02" name="Freeform 156"/>
                <p:cNvSpPr>
                  <a:spLocks noChangeArrowheads="1"/>
                </p:cNvSpPr>
                <p:nvPr/>
              </p:nvSpPr>
              <p:spPr bwMode="auto">
                <a:xfrm>
                  <a:off x="2733" y="3559"/>
                  <a:ext cx="9" cy="15"/>
                </a:xfrm>
                <a:custGeom>
                  <a:avLst/>
                  <a:gdLst>
                    <a:gd name="T0" fmla="*/ 0 w 45"/>
                    <a:gd name="T1" fmla="*/ 0 h 89"/>
                    <a:gd name="T2" fmla="*/ 0 w 45"/>
                    <a:gd name="T3" fmla="*/ 0 h 89"/>
                    <a:gd name="T4" fmla="*/ 0 w 45"/>
                    <a:gd name="T5" fmla="*/ 0 h 89"/>
                    <a:gd name="T6" fmla="*/ 0 w 45"/>
                    <a:gd name="T7" fmla="*/ 0 h 89"/>
                    <a:gd name="T8" fmla="*/ 0 w 45"/>
                    <a:gd name="T9" fmla="*/ 0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89"/>
                    <a:gd name="T17" fmla="*/ 45 w 45"/>
                    <a:gd name="T18" fmla="*/ 89 h 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89">
                      <a:moveTo>
                        <a:pt x="0" y="78"/>
                      </a:moveTo>
                      <a:lnTo>
                        <a:pt x="22" y="89"/>
                      </a:lnTo>
                      <a:lnTo>
                        <a:pt x="45" y="11"/>
                      </a:lnTo>
                      <a:lnTo>
                        <a:pt x="22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03" name="Freeform 157"/>
                <p:cNvSpPr>
                  <a:spLocks noChangeArrowheads="1"/>
                </p:cNvSpPr>
                <p:nvPr/>
              </p:nvSpPr>
              <p:spPr bwMode="auto">
                <a:xfrm>
                  <a:off x="2739" y="3532"/>
                  <a:ext cx="5" cy="15"/>
                </a:xfrm>
                <a:custGeom>
                  <a:avLst/>
                  <a:gdLst>
                    <a:gd name="T0" fmla="*/ 0 w 23"/>
                    <a:gd name="T1" fmla="*/ 0 h 89"/>
                    <a:gd name="T2" fmla="*/ 0 w 23"/>
                    <a:gd name="T3" fmla="*/ 0 h 89"/>
                    <a:gd name="T4" fmla="*/ 0 w 23"/>
                    <a:gd name="T5" fmla="*/ 0 h 89"/>
                    <a:gd name="T6" fmla="*/ 0 w 23"/>
                    <a:gd name="T7" fmla="*/ 0 h 89"/>
                    <a:gd name="T8" fmla="*/ 0 w 23"/>
                    <a:gd name="T9" fmla="*/ 0 h 89"/>
                    <a:gd name="T10" fmla="*/ 0 w 23"/>
                    <a:gd name="T11" fmla="*/ 0 h 89"/>
                    <a:gd name="T12" fmla="*/ 0 w 23"/>
                    <a:gd name="T13" fmla="*/ 0 h 8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"/>
                    <a:gd name="T22" fmla="*/ 0 h 89"/>
                    <a:gd name="T23" fmla="*/ 23 w 23"/>
                    <a:gd name="T24" fmla="*/ 89 h 8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" h="89">
                      <a:moveTo>
                        <a:pt x="0" y="89"/>
                      </a:moveTo>
                      <a:lnTo>
                        <a:pt x="23" y="89"/>
                      </a:lnTo>
                      <a:lnTo>
                        <a:pt x="23" y="56"/>
                      </a:lnTo>
                      <a:lnTo>
                        <a:pt x="23" y="0"/>
                      </a:lnTo>
                      <a:lnTo>
                        <a:pt x="0" y="0"/>
                      </a:lnTo>
                      <a:lnTo>
                        <a:pt x="0" y="56"/>
                      </a:lnTo>
                      <a:lnTo>
                        <a:pt x="0" y="89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04" name="Freeform 158"/>
                <p:cNvSpPr>
                  <a:spLocks noChangeArrowheads="1"/>
                </p:cNvSpPr>
                <p:nvPr/>
              </p:nvSpPr>
              <p:spPr bwMode="auto">
                <a:xfrm>
                  <a:off x="2735" y="3507"/>
                  <a:ext cx="9" cy="15"/>
                </a:xfrm>
                <a:custGeom>
                  <a:avLst/>
                  <a:gdLst>
                    <a:gd name="T0" fmla="*/ 0 w 45"/>
                    <a:gd name="T1" fmla="*/ 0 h 90"/>
                    <a:gd name="T2" fmla="*/ 0 w 45"/>
                    <a:gd name="T3" fmla="*/ 0 h 90"/>
                    <a:gd name="T4" fmla="*/ 0 w 45"/>
                    <a:gd name="T5" fmla="*/ 0 h 90"/>
                    <a:gd name="T6" fmla="*/ 0 w 45"/>
                    <a:gd name="T7" fmla="*/ 0 h 90"/>
                    <a:gd name="T8" fmla="*/ 0 w 45"/>
                    <a:gd name="T9" fmla="*/ 0 h 90"/>
                    <a:gd name="T10" fmla="*/ 0 w 45"/>
                    <a:gd name="T11" fmla="*/ 0 h 90"/>
                    <a:gd name="T12" fmla="*/ 0 w 45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5"/>
                    <a:gd name="T22" fmla="*/ 0 h 90"/>
                    <a:gd name="T23" fmla="*/ 45 w 45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5" h="90">
                      <a:moveTo>
                        <a:pt x="22" y="90"/>
                      </a:moveTo>
                      <a:lnTo>
                        <a:pt x="45" y="90"/>
                      </a:lnTo>
                      <a:lnTo>
                        <a:pt x="34" y="34"/>
                      </a:lnTo>
                      <a:lnTo>
                        <a:pt x="22" y="0"/>
                      </a:lnTo>
                      <a:lnTo>
                        <a:pt x="0" y="11"/>
                      </a:lnTo>
                      <a:lnTo>
                        <a:pt x="11" y="34"/>
                      </a:lnTo>
                      <a:lnTo>
                        <a:pt x="22" y="9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05" name="Freeform 159"/>
                <p:cNvSpPr>
                  <a:spLocks noChangeArrowheads="1"/>
                </p:cNvSpPr>
                <p:nvPr/>
              </p:nvSpPr>
              <p:spPr bwMode="auto">
                <a:xfrm>
                  <a:off x="2716" y="3487"/>
                  <a:ext cx="17" cy="13"/>
                </a:xfrm>
                <a:custGeom>
                  <a:avLst/>
                  <a:gdLst>
                    <a:gd name="T0" fmla="*/ 0 w 90"/>
                    <a:gd name="T1" fmla="*/ 0 h 78"/>
                    <a:gd name="T2" fmla="*/ 0 w 90"/>
                    <a:gd name="T3" fmla="*/ 0 h 78"/>
                    <a:gd name="T4" fmla="*/ 0 w 90"/>
                    <a:gd name="T5" fmla="*/ 0 h 78"/>
                    <a:gd name="T6" fmla="*/ 0 w 90"/>
                    <a:gd name="T7" fmla="*/ 0 h 78"/>
                    <a:gd name="T8" fmla="*/ 0 w 90"/>
                    <a:gd name="T9" fmla="*/ 0 h 78"/>
                    <a:gd name="T10" fmla="*/ 0 w 90"/>
                    <a:gd name="T11" fmla="*/ 0 h 78"/>
                    <a:gd name="T12" fmla="*/ 0 w 90"/>
                    <a:gd name="T13" fmla="*/ 0 h 7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78"/>
                    <a:gd name="T23" fmla="*/ 90 w 90"/>
                    <a:gd name="T24" fmla="*/ 78 h 7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78">
                      <a:moveTo>
                        <a:pt x="79" y="78"/>
                      </a:moveTo>
                      <a:lnTo>
                        <a:pt x="90" y="56"/>
                      </a:lnTo>
                      <a:lnTo>
                        <a:pt x="56" y="22"/>
                      </a:lnTo>
                      <a:lnTo>
                        <a:pt x="11" y="0"/>
                      </a:lnTo>
                      <a:lnTo>
                        <a:pt x="0" y="22"/>
                      </a:lnTo>
                      <a:lnTo>
                        <a:pt x="45" y="45"/>
                      </a:lnTo>
                      <a:lnTo>
                        <a:pt x="79" y="78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06" name="Freeform 160"/>
                <p:cNvSpPr>
                  <a:spLocks noChangeArrowheads="1"/>
                </p:cNvSpPr>
                <p:nvPr/>
              </p:nvSpPr>
              <p:spPr bwMode="auto">
                <a:xfrm>
                  <a:off x="2692" y="3480"/>
                  <a:ext cx="17" cy="7"/>
                </a:xfrm>
                <a:custGeom>
                  <a:avLst/>
                  <a:gdLst>
                    <a:gd name="T0" fmla="*/ 0 w 90"/>
                    <a:gd name="T1" fmla="*/ 0 h 45"/>
                    <a:gd name="T2" fmla="*/ 0 w 90"/>
                    <a:gd name="T3" fmla="*/ 0 h 45"/>
                    <a:gd name="T4" fmla="*/ 0 w 90"/>
                    <a:gd name="T5" fmla="*/ 0 h 45"/>
                    <a:gd name="T6" fmla="*/ 0 w 90"/>
                    <a:gd name="T7" fmla="*/ 0 h 45"/>
                    <a:gd name="T8" fmla="*/ 0 w 90"/>
                    <a:gd name="T9" fmla="*/ 0 h 45"/>
                    <a:gd name="T10" fmla="*/ 0 w 90"/>
                    <a:gd name="T11" fmla="*/ 0 h 45"/>
                    <a:gd name="T12" fmla="*/ 0 w 90"/>
                    <a:gd name="T13" fmla="*/ 0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45"/>
                    <a:gd name="T23" fmla="*/ 90 w 90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45">
                      <a:moveTo>
                        <a:pt x="90" y="45"/>
                      </a:moveTo>
                      <a:lnTo>
                        <a:pt x="90" y="23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11" y="23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07" name="Freeform 161"/>
                <p:cNvSpPr>
                  <a:spLocks noChangeArrowheads="1"/>
                </p:cNvSpPr>
                <p:nvPr/>
              </p:nvSpPr>
              <p:spPr bwMode="auto">
                <a:xfrm>
                  <a:off x="2663" y="3478"/>
                  <a:ext cx="16" cy="7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w 90"/>
                    <a:gd name="T11" fmla="*/ 0 h 34"/>
                    <a:gd name="T12" fmla="*/ 0 w 90"/>
                    <a:gd name="T13" fmla="*/ 0 h 34"/>
                    <a:gd name="T14" fmla="*/ 0 w 90"/>
                    <a:gd name="T15" fmla="*/ 0 h 34"/>
                    <a:gd name="T16" fmla="*/ 0 w 90"/>
                    <a:gd name="T17" fmla="*/ 0 h 34"/>
                    <a:gd name="T18" fmla="*/ 0 w 90"/>
                    <a:gd name="T19" fmla="*/ 0 h 3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34"/>
                    <a:gd name="T32" fmla="*/ 90 w 90"/>
                    <a:gd name="T33" fmla="*/ 34 h 3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34">
                      <a:moveTo>
                        <a:pt x="90" y="34"/>
                      </a:moveTo>
                      <a:lnTo>
                        <a:pt x="90" y="11"/>
                      </a:lnTo>
                      <a:lnTo>
                        <a:pt x="56" y="0"/>
                      </a:lnTo>
                      <a:lnTo>
                        <a:pt x="45" y="0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56" y="22"/>
                      </a:lnTo>
                      <a:lnTo>
                        <a:pt x="56" y="11"/>
                      </a:lnTo>
                      <a:lnTo>
                        <a:pt x="45" y="22"/>
                      </a:lnTo>
                      <a:lnTo>
                        <a:pt x="90" y="34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08" name="Freeform 162"/>
                <p:cNvSpPr>
                  <a:spLocks noChangeArrowheads="1"/>
                </p:cNvSpPr>
                <p:nvPr/>
              </p:nvSpPr>
              <p:spPr bwMode="auto">
                <a:xfrm>
                  <a:off x="2633" y="3478"/>
                  <a:ext cx="17" cy="7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w 90"/>
                    <a:gd name="T11" fmla="*/ 0 h 3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4"/>
                    <a:gd name="T20" fmla="*/ 90 w 90"/>
                    <a:gd name="T21" fmla="*/ 34 h 3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4">
                      <a:moveTo>
                        <a:pt x="90" y="22"/>
                      </a:moveTo>
                      <a:lnTo>
                        <a:pt x="90" y="0"/>
                      </a:lnTo>
                      <a:lnTo>
                        <a:pt x="79" y="0"/>
                      </a:lnTo>
                      <a:lnTo>
                        <a:pt x="0" y="11"/>
                      </a:lnTo>
                      <a:lnTo>
                        <a:pt x="0" y="34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09" name="Freeform 163"/>
                <p:cNvSpPr>
                  <a:spLocks noChangeArrowheads="1"/>
                </p:cNvSpPr>
                <p:nvPr/>
              </p:nvSpPr>
              <p:spPr bwMode="auto">
                <a:xfrm>
                  <a:off x="2604" y="3480"/>
                  <a:ext cx="17" cy="7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4"/>
                    <a:gd name="T17" fmla="*/ 89 w 89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4">
                      <a:moveTo>
                        <a:pt x="89" y="23"/>
                      </a:moveTo>
                      <a:lnTo>
                        <a:pt x="89" y="0"/>
                      </a:lnTo>
                      <a:lnTo>
                        <a:pt x="0" y="11"/>
                      </a:lnTo>
                      <a:lnTo>
                        <a:pt x="0" y="34"/>
                      </a:lnTo>
                      <a:lnTo>
                        <a:pt x="89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10" name="Freeform 164"/>
                <p:cNvSpPr>
                  <a:spLocks noChangeArrowheads="1"/>
                </p:cNvSpPr>
                <p:nvPr/>
              </p:nvSpPr>
              <p:spPr bwMode="auto">
                <a:xfrm>
                  <a:off x="2576" y="3483"/>
                  <a:ext cx="17" cy="5"/>
                </a:xfrm>
                <a:custGeom>
                  <a:avLst/>
                  <a:gdLst>
                    <a:gd name="T0" fmla="*/ 0 w 90"/>
                    <a:gd name="T1" fmla="*/ 0 h 33"/>
                    <a:gd name="T2" fmla="*/ 0 w 90"/>
                    <a:gd name="T3" fmla="*/ 0 h 33"/>
                    <a:gd name="T4" fmla="*/ 0 w 90"/>
                    <a:gd name="T5" fmla="*/ 0 h 33"/>
                    <a:gd name="T6" fmla="*/ 0 w 90"/>
                    <a:gd name="T7" fmla="*/ 0 h 33"/>
                    <a:gd name="T8" fmla="*/ 0 w 90"/>
                    <a:gd name="T9" fmla="*/ 0 h 33"/>
                    <a:gd name="T10" fmla="*/ 0 w 90"/>
                    <a:gd name="T11" fmla="*/ 0 h 3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0"/>
                    <a:gd name="T19" fmla="*/ 0 h 33"/>
                    <a:gd name="T20" fmla="*/ 90 w 90"/>
                    <a:gd name="T21" fmla="*/ 33 h 3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0" h="33">
                      <a:moveTo>
                        <a:pt x="90" y="22"/>
                      </a:moveTo>
                      <a:lnTo>
                        <a:pt x="90" y="0"/>
                      </a:lnTo>
                      <a:lnTo>
                        <a:pt x="78" y="0"/>
                      </a:lnTo>
                      <a:lnTo>
                        <a:pt x="0" y="11"/>
                      </a:lnTo>
                      <a:lnTo>
                        <a:pt x="0" y="33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11" name="Freeform 165"/>
                <p:cNvSpPr>
                  <a:spLocks noChangeArrowheads="1"/>
                </p:cNvSpPr>
                <p:nvPr/>
              </p:nvSpPr>
              <p:spPr bwMode="auto">
                <a:xfrm>
                  <a:off x="2547" y="3487"/>
                  <a:ext cx="16" cy="7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34"/>
                    <a:gd name="T17" fmla="*/ 90 w 90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34">
                      <a:moveTo>
                        <a:pt x="90" y="22"/>
                      </a:moveTo>
                      <a:lnTo>
                        <a:pt x="90" y="0"/>
                      </a:lnTo>
                      <a:lnTo>
                        <a:pt x="0" y="11"/>
                      </a:lnTo>
                      <a:lnTo>
                        <a:pt x="0" y="34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12" name="Freeform 166"/>
                <p:cNvSpPr>
                  <a:spLocks noChangeArrowheads="1"/>
                </p:cNvSpPr>
                <p:nvPr/>
              </p:nvSpPr>
              <p:spPr bwMode="auto">
                <a:xfrm>
                  <a:off x="2517" y="3490"/>
                  <a:ext cx="17" cy="8"/>
                </a:xfrm>
                <a:custGeom>
                  <a:avLst/>
                  <a:gdLst>
                    <a:gd name="T0" fmla="*/ 0 w 89"/>
                    <a:gd name="T1" fmla="*/ 0 h 45"/>
                    <a:gd name="T2" fmla="*/ 0 w 89"/>
                    <a:gd name="T3" fmla="*/ 0 h 45"/>
                    <a:gd name="T4" fmla="*/ 0 w 89"/>
                    <a:gd name="T5" fmla="*/ 0 h 45"/>
                    <a:gd name="T6" fmla="*/ 0 w 89"/>
                    <a:gd name="T7" fmla="*/ 0 h 45"/>
                    <a:gd name="T8" fmla="*/ 0 w 89"/>
                    <a:gd name="T9" fmla="*/ 0 h 45"/>
                    <a:gd name="T10" fmla="*/ 0 w 89"/>
                    <a:gd name="T11" fmla="*/ 0 h 45"/>
                    <a:gd name="T12" fmla="*/ 0 w 89"/>
                    <a:gd name="T13" fmla="*/ 0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45"/>
                    <a:gd name="T23" fmla="*/ 89 w 89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45">
                      <a:moveTo>
                        <a:pt x="89" y="23"/>
                      </a:moveTo>
                      <a:lnTo>
                        <a:pt x="89" y="0"/>
                      </a:lnTo>
                      <a:lnTo>
                        <a:pt x="56" y="12"/>
                      </a:lnTo>
                      <a:lnTo>
                        <a:pt x="0" y="23"/>
                      </a:lnTo>
                      <a:lnTo>
                        <a:pt x="0" y="45"/>
                      </a:lnTo>
                      <a:lnTo>
                        <a:pt x="67" y="34"/>
                      </a:lnTo>
                      <a:lnTo>
                        <a:pt x="89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13" name="Freeform 167"/>
                <p:cNvSpPr>
                  <a:spLocks noChangeArrowheads="1"/>
                </p:cNvSpPr>
                <p:nvPr/>
              </p:nvSpPr>
              <p:spPr bwMode="auto">
                <a:xfrm>
                  <a:off x="2491" y="3497"/>
                  <a:ext cx="15" cy="5"/>
                </a:xfrm>
                <a:custGeom>
                  <a:avLst/>
                  <a:gdLst>
                    <a:gd name="T0" fmla="*/ 0 w 78"/>
                    <a:gd name="T1" fmla="*/ 0 h 34"/>
                    <a:gd name="T2" fmla="*/ 0 w 78"/>
                    <a:gd name="T3" fmla="*/ 0 h 34"/>
                    <a:gd name="T4" fmla="*/ 0 w 78"/>
                    <a:gd name="T5" fmla="*/ 0 h 34"/>
                    <a:gd name="T6" fmla="*/ 0 w 78"/>
                    <a:gd name="T7" fmla="*/ 0 h 34"/>
                    <a:gd name="T8" fmla="*/ 0 w 78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"/>
                    <a:gd name="T16" fmla="*/ 0 h 34"/>
                    <a:gd name="T17" fmla="*/ 78 w 78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" h="34">
                      <a:moveTo>
                        <a:pt x="78" y="22"/>
                      </a:moveTo>
                      <a:lnTo>
                        <a:pt x="78" y="0"/>
                      </a:lnTo>
                      <a:lnTo>
                        <a:pt x="0" y="11"/>
                      </a:lnTo>
                      <a:lnTo>
                        <a:pt x="0" y="34"/>
                      </a:lnTo>
                      <a:lnTo>
                        <a:pt x="78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14" name="Freeform 168"/>
                <p:cNvSpPr>
                  <a:spLocks noChangeArrowheads="1"/>
                </p:cNvSpPr>
                <p:nvPr/>
              </p:nvSpPr>
              <p:spPr bwMode="auto">
                <a:xfrm>
                  <a:off x="2461" y="3499"/>
                  <a:ext cx="16" cy="6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w 90"/>
                    <a:gd name="T11" fmla="*/ 0 h 34"/>
                    <a:gd name="T12" fmla="*/ 0 w 90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4"/>
                    <a:gd name="T23" fmla="*/ 90 w 90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4">
                      <a:moveTo>
                        <a:pt x="90" y="23"/>
                      </a:moveTo>
                      <a:lnTo>
                        <a:pt x="90" y="0"/>
                      </a:lnTo>
                      <a:lnTo>
                        <a:pt x="11" y="12"/>
                      </a:lnTo>
                      <a:lnTo>
                        <a:pt x="0" y="12"/>
                      </a:lnTo>
                      <a:lnTo>
                        <a:pt x="0" y="34"/>
                      </a:lnTo>
                      <a:lnTo>
                        <a:pt x="23" y="34"/>
                      </a:lnTo>
                      <a:lnTo>
                        <a:pt x="90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15" name="Freeform 169"/>
                <p:cNvSpPr>
                  <a:spLocks noChangeArrowheads="1"/>
                </p:cNvSpPr>
                <p:nvPr/>
              </p:nvSpPr>
              <p:spPr bwMode="auto">
                <a:xfrm>
                  <a:off x="2433" y="3504"/>
                  <a:ext cx="16" cy="7"/>
                </a:xfrm>
                <a:custGeom>
                  <a:avLst/>
                  <a:gdLst>
                    <a:gd name="T0" fmla="*/ 0 w 89"/>
                    <a:gd name="T1" fmla="*/ 0 h 45"/>
                    <a:gd name="T2" fmla="*/ 0 w 89"/>
                    <a:gd name="T3" fmla="*/ 0 h 45"/>
                    <a:gd name="T4" fmla="*/ 0 w 89"/>
                    <a:gd name="T5" fmla="*/ 0 h 45"/>
                    <a:gd name="T6" fmla="*/ 0 w 89"/>
                    <a:gd name="T7" fmla="*/ 0 h 45"/>
                    <a:gd name="T8" fmla="*/ 0 w 89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45"/>
                    <a:gd name="T17" fmla="*/ 89 w 89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45">
                      <a:moveTo>
                        <a:pt x="89" y="22"/>
                      </a:moveTo>
                      <a:lnTo>
                        <a:pt x="89" y="0"/>
                      </a:lnTo>
                      <a:lnTo>
                        <a:pt x="0" y="22"/>
                      </a:lnTo>
                      <a:lnTo>
                        <a:pt x="0" y="45"/>
                      </a:lnTo>
                      <a:lnTo>
                        <a:pt x="89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16" name="Freeform 170"/>
                <p:cNvSpPr>
                  <a:spLocks noChangeArrowheads="1"/>
                </p:cNvSpPr>
                <p:nvPr/>
              </p:nvSpPr>
              <p:spPr bwMode="auto">
                <a:xfrm>
                  <a:off x="2404" y="3508"/>
                  <a:ext cx="17" cy="7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w 89"/>
                    <a:gd name="T11" fmla="*/ 0 h 34"/>
                    <a:gd name="T12" fmla="*/ 0 w 89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34"/>
                    <a:gd name="T23" fmla="*/ 89 w 89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34">
                      <a:moveTo>
                        <a:pt x="89" y="23"/>
                      </a:moveTo>
                      <a:lnTo>
                        <a:pt x="89" y="0"/>
                      </a:lnTo>
                      <a:lnTo>
                        <a:pt x="0" y="12"/>
                      </a:lnTo>
                      <a:lnTo>
                        <a:pt x="0" y="34"/>
                      </a:lnTo>
                      <a:lnTo>
                        <a:pt x="11" y="34"/>
                      </a:lnTo>
                      <a:lnTo>
                        <a:pt x="89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17" name="Freeform 171"/>
                <p:cNvSpPr>
                  <a:spLocks noChangeArrowheads="1"/>
                </p:cNvSpPr>
                <p:nvPr/>
              </p:nvSpPr>
              <p:spPr bwMode="auto">
                <a:xfrm>
                  <a:off x="2375" y="3511"/>
                  <a:ext cx="17" cy="7"/>
                </a:xfrm>
                <a:custGeom>
                  <a:avLst/>
                  <a:gdLst>
                    <a:gd name="T0" fmla="*/ 0 w 90"/>
                    <a:gd name="T1" fmla="*/ 0 h 33"/>
                    <a:gd name="T2" fmla="*/ 0 w 90"/>
                    <a:gd name="T3" fmla="*/ 0 h 33"/>
                    <a:gd name="T4" fmla="*/ 0 w 90"/>
                    <a:gd name="T5" fmla="*/ 0 h 33"/>
                    <a:gd name="T6" fmla="*/ 0 w 90"/>
                    <a:gd name="T7" fmla="*/ 0 h 33"/>
                    <a:gd name="T8" fmla="*/ 0 w 90"/>
                    <a:gd name="T9" fmla="*/ 0 h 33"/>
                    <a:gd name="T10" fmla="*/ 0 w 90"/>
                    <a:gd name="T11" fmla="*/ 0 h 33"/>
                    <a:gd name="T12" fmla="*/ 0 w 90"/>
                    <a:gd name="T13" fmla="*/ 0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3"/>
                    <a:gd name="T23" fmla="*/ 90 w 90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3">
                      <a:moveTo>
                        <a:pt x="90" y="22"/>
                      </a:moveTo>
                      <a:lnTo>
                        <a:pt x="90" y="0"/>
                      </a:lnTo>
                      <a:lnTo>
                        <a:pt x="11" y="11"/>
                      </a:lnTo>
                      <a:lnTo>
                        <a:pt x="0" y="11"/>
                      </a:lnTo>
                      <a:lnTo>
                        <a:pt x="0" y="33"/>
                      </a:lnTo>
                      <a:lnTo>
                        <a:pt x="22" y="33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18" name="Freeform 172"/>
                <p:cNvSpPr>
                  <a:spLocks noChangeArrowheads="1"/>
                </p:cNvSpPr>
                <p:nvPr/>
              </p:nvSpPr>
              <p:spPr bwMode="auto">
                <a:xfrm>
                  <a:off x="2345" y="3514"/>
                  <a:ext cx="17" cy="3"/>
                </a:xfrm>
                <a:custGeom>
                  <a:avLst/>
                  <a:gdLst>
                    <a:gd name="T0" fmla="*/ 0 w 90"/>
                    <a:gd name="T1" fmla="*/ 0 h 22"/>
                    <a:gd name="T2" fmla="*/ 0 w 90"/>
                    <a:gd name="T3" fmla="*/ 0 h 22"/>
                    <a:gd name="T4" fmla="*/ 0 w 90"/>
                    <a:gd name="T5" fmla="*/ 0 h 22"/>
                    <a:gd name="T6" fmla="*/ 0 w 90"/>
                    <a:gd name="T7" fmla="*/ 0 h 22"/>
                    <a:gd name="T8" fmla="*/ 0 w 90"/>
                    <a:gd name="T9" fmla="*/ 0 h 22"/>
                    <a:gd name="T10" fmla="*/ 0 w 90"/>
                    <a:gd name="T11" fmla="*/ 0 h 22"/>
                    <a:gd name="T12" fmla="*/ 0 w 90"/>
                    <a:gd name="T13" fmla="*/ 0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22"/>
                    <a:gd name="T23" fmla="*/ 90 w 90"/>
                    <a:gd name="T24" fmla="*/ 22 h 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22">
                      <a:moveTo>
                        <a:pt x="90" y="22"/>
                      </a:moveTo>
                      <a:lnTo>
                        <a:pt x="90" y="0"/>
                      </a:lnTo>
                      <a:lnTo>
                        <a:pt x="23" y="0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34" y="22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19" name="Freeform 173"/>
                <p:cNvSpPr>
                  <a:spLocks noChangeArrowheads="1"/>
                </p:cNvSpPr>
                <p:nvPr/>
              </p:nvSpPr>
              <p:spPr bwMode="auto">
                <a:xfrm>
                  <a:off x="2317" y="3513"/>
                  <a:ext cx="16" cy="5"/>
                </a:xfrm>
                <a:custGeom>
                  <a:avLst/>
                  <a:gdLst>
                    <a:gd name="T0" fmla="*/ 0 w 89"/>
                    <a:gd name="T1" fmla="*/ 0 h 33"/>
                    <a:gd name="T2" fmla="*/ 0 w 89"/>
                    <a:gd name="T3" fmla="*/ 0 h 33"/>
                    <a:gd name="T4" fmla="*/ 0 w 89"/>
                    <a:gd name="T5" fmla="*/ 0 h 33"/>
                    <a:gd name="T6" fmla="*/ 0 w 89"/>
                    <a:gd name="T7" fmla="*/ 0 h 33"/>
                    <a:gd name="T8" fmla="*/ 0 w 89"/>
                    <a:gd name="T9" fmla="*/ 0 h 33"/>
                    <a:gd name="T10" fmla="*/ 0 w 89"/>
                    <a:gd name="T11" fmla="*/ 0 h 33"/>
                    <a:gd name="T12" fmla="*/ 0 w 89"/>
                    <a:gd name="T13" fmla="*/ 0 h 33"/>
                    <a:gd name="T14" fmla="*/ 0 w 89"/>
                    <a:gd name="T15" fmla="*/ 0 h 33"/>
                    <a:gd name="T16" fmla="*/ 0 w 89"/>
                    <a:gd name="T17" fmla="*/ 0 h 33"/>
                    <a:gd name="T18" fmla="*/ 0 w 89"/>
                    <a:gd name="T19" fmla="*/ 0 h 3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9"/>
                    <a:gd name="T31" fmla="*/ 0 h 33"/>
                    <a:gd name="T32" fmla="*/ 89 w 89"/>
                    <a:gd name="T33" fmla="*/ 33 h 3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9" h="33">
                      <a:moveTo>
                        <a:pt x="89" y="33"/>
                      </a:moveTo>
                      <a:lnTo>
                        <a:pt x="89" y="11"/>
                      </a:lnTo>
                      <a:lnTo>
                        <a:pt x="67" y="11"/>
                      </a:lnTo>
                      <a:lnTo>
                        <a:pt x="67" y="22"/>
                      </a:lnTo>
                      <a:lnTo>
                        <a:pt x="78" y="11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67" y="33"/>
                      </a:lnTo>
                      <a:lnTo>
                        <a:pt x="78" y="33"/>
                      </a:lnTo>
                      <a:lnTo>
                        <a:pt x="89" y="3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20" name="Freeform 174"/>
                <p:cNvSpPr>
                  <a:spLocks noChangeArrowheads="1"/>
                </p:cNvSpPr>
                <p:nvPr/>
              </p:nvSpPr>
              <p:spPr bwMode="auto">
                <a:xfrm>
                  <a:off x="2289" y="3507"/>
                  <a:ext cx="16" cy="7"/>
                </a:xfrm>
                <a:custGeom>
                  <a:avLst/>
                  <a:gdLst>
                    <a:gd name="T0" fmla="*/ 0 w 89"/>
                    <a:gd name="T1" fmla="*/ 0 h 45"/>
                    <a:gd name="T2" fmla="*/ 0 w 89"/>
                    <a:gd name="T3" fmla="*/ 0 h 45"/>
                    <a:gd name="T4" fmla="*/ 0 w 89"/>
                    <a:gd name="T5" fmla="*/ 0 h 45"/>
                    <a:gd name="T6" fmla="*/ 0 w 89"/>
                    <a:gd name="T7" fmla="*/ 0 h 45"/>
                    <a:gd name="T8" fmla="*/ 0 w 89"/>
                    <a:gd name="T9" fmla="*/ 0 h 45"/>
                    <a:gd name="T10" fmla="*/ 0 w 89"/>
                    <a:gd name="T11" fmla="*/ 0 h 45"/>
                    <a:gd name="T12" fmla="*/ 0 w 89"/>
                    <a:gd name="T13" fmla="*/ 0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45"/>
                    <a:gd name="T23" fmla="*/ 89 w 89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45">
                      <a:moveTo>
                        <a:pt x="89" y="45"/>
                      </a:moveTo>
                      <a:lnTo>
                        <a:pt x="89" y="23"/>
                      </a:lnTo>
                      <a:lnTo>
                        <a:pt x="45" y="11"/>
                      </a:lnTo>
                      <a:lnTo>
                        <a:pt x="11" y="0"/>
                      </a:lnTo>
                      <a:lnTo>
                        <a:pt x="0" y="23"/>
                      </a:lnTo>
                      <a:lnTo>
                        <a:pt x="33" y="34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21" name="Freeform 175"/>
                <p:cNvSpPr>
                  <a:spLocks noChangeArrowheads="1"/>
                </p:cNvSpPr>
                <p:nvPr/>
              </p:nvSpPr>
              <p:spPr bwMode="auto">
                <a:xfrm>
                  <a:off x="2265" y="3490"/>
                  <a:ext cx="15" cy="15"/>
                </a:xfrm>
                <a:custGeom>
                  <a:avLst/>
                  <a:gdLst>
                    <a:gd name="T0" fmla="*/ 0 w 78"/>
                    <a:gd name="T1" fmla="*/ 0 h 90"/>
                    <a:gd name="T2" fmla="*/ 0 w 78"/>
                    <a:gd name="T3" fmla="*/ 0 h 90"/>
                    <a:gd name="T4" fmla="*/ 0 w 78"/>
                    <a:gd name="T5" fmla="*/ 0 h 90"/>
                    <a:gd name="T6" fmla="*/ 0 w 78"/>
                    <a:gd name="T7" fmla="*/ 0 h 90"/>
                    <a:gd name="T8" fmla="*/ 0 w 78"/>
                    <a:gd name="T9" fmla="*/ 0 h 90"/>
                    <a:gd name="T10" fmla="*/ 0 w 78"/>
                    <a:gd name="T11" fmla="*/ 0 h 90"/>
                    <a:gd name="T12" fmla="*/ 0 w 78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8"/>
                    <a:gd name="T22" fmla="*/ 0 h 90"/>
                    <a:gd name="T23" fmla="*/ 78 w 78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8" h="90">
                      <a:moveTo>
                        <a:pt x="67" y="90"/>
                      </a:moveTo>
                      <a:lnTo>
                        <a:pt x="78" y="68"/>
                      </a:lnTo>
                      <a:lnTo>
                        <a:pt x="44" y="34"/>
                      </a:lnTo>
                      <a:lnTo>
                        <a:pt x="11" y="0"/>
                      </a:lnTo>
                      <a:lnTo>
                        <a:pt x="0" y="23"/>
                      </a:lnTo>
                      <a:lnTo>
                        <a:pt x="33" y="56"/>
                      </a:lnTo>
                      <a:lnTo>
                        <a:pt x="67" y="9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22" name="Freeform 176"/>
                <p:cNvSpPr>
                  <a:spLocks noChangeArrowheads="1"/>
                </p:cNvSpPr>
                <p:nvPr/>
              </p:nvSpPr>
              <p:spPr bwMode="auto">
                <a:xfrm>
                  <a:off x="2249" y="3471"/>
                  <a:ext cx="13" cy="15"/>
                </a:xfrm>
                <a:custGeom>
                  <a:avLst/>
                  <a:gdLst>
                    <a:gd name="T0" fmla="*/ 0 w 67"/>
                    <a:gd name="T1" fmla="*/ 0 h 90"/>
                    <a:gd name="T2" fmla="*/ 0 w 67"/>
                    <a:gd name="T3" fmla="*/ 0 h 90"/>
                    <a:gd name="T4" fmla="*/ 0 w 67"/>
                    <a:gd name="T5" fmla="*/ 0 h 90"/>
                    <a:gd name="T6" fmla="*/ 0 w 67"/>
                    <a:gd name="T7" fmla="*/ 0 h 90"/>
                    <a:gd name="T8" fmla="*/ 0 w 67"/>
                    <a:gd name="T9" fmla="*/ 0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90"/>
                    <a:gd name="T17" fmla="*/ 67 w 67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90">
                      <a:moveTo>
                        <a:pt x="56" y="90"/>
                      </a:moveTo>
                      <a:lnTo>
                        <a:pt x="67" y="79"/>
                      </a:lnTo>
                      <a:lnTo>
                        <a:pt x="11" y="0"/>
                      </a:lnTo>
                      <a:lnTo>
                        <a:pt x="0" y="11"/>
                      </a:lnTo>
                      <a:lnTo>
                        <a:pt x="56" y="9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23" name="Freeform 177"/>
                <p:cNvSpPr>
                  <a:spLocks noChangeArrowheads="1"/>
                </p:cNvSpPr>
                <p:nvPr/>
              </p:nvSpPr>
              <p:spPr bwMode="auto">
                <a:xfrm>
                  <a:off x="2239" y="3446"/>
                  <a:ext cx="11" cy="16"/>
                </a:xfrm>
                <a:custGeom>
                  <a:avLst/>
                  <a:gdLst>
                    <a:gd name="T0" fmla="*/ 0 w 56"/>
                    <a:gd name="T1" fmla="*/ 0 h 100"/>
                    <a:gd name="T2" fmla="*/ 0 w 56"/>
                    <a:gd name="T3" fmla="*/ 0 h 100"/>
                    <a:gd name="T4" fmla="*/ 0 w 56"/>
                    <a:gd name="T5" fmla="*/ 0 h 100"/>
                    <a:gd name="T6" fmla="*/ 0 w 56"/>
                    <a:gd name="T7" fmla="*/ 0 h 100"/>
                    <a:gd name="T8" fmla="*/ 0 w 56"/>
                    <a:gd name="T9" fmla="*/ 0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"/>
                    <a:gd name="T16" fmla="*/ 0 h 100"/>
                    <a:gd name="T17" fmla="*/ 56 w 56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" h="100">
                      <a:moveTo>
                        <a:pt x="34" y="100"/>
                      </a:moveTo>
                      <a:lnTo>
                        <a:pt x="56" y="89"/>
                      </a:lnTo>
                      <a:lnTo>
                        <a:pt x="23" y="0"/>
                      </a:lnTo>
                      <a:lnTo>
                        <a:pt x="0" y="11"/>
                      </a:lnTo>
                      <a:lnTo>
                        <a:pt x="34" y="10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24" name="Freeform 178"/>
                <p:cNvSpPr>
                  <a:spLocks noChangeArrowheads="1"/>
                </p:cNvSpPr>
                <p:nvPr/>
              </p:nvSpPr>
              <p:spPr bwMode="auto">
                <a:xfrm>
                  <a:off x="2228" y="3422"/>
                  <a:ext cx="10" cy="17"/>
                </a:xfrm>
                <a:custGeom>
                  <a:avLst/>
                  <a:gdLst>
                    <a:gd name="T0" fmla="*/ 0 w 56"/>
                    <a:gd name="T1" fmla="*/ 0 h 101"/>
                    <a:gd name="T2" fmla="*/ 0 w 56"/>
                    <a:gd name="T3" fmla="*/ 0 h 101"/>
                    <a:gd name="T4" fmla="*/ 0 w 56"/>
                    <a:gd name="T5" fmla="*/ 0 h 101"/>
                    <a:gd name="T6" fmla="*/ 0 w 56"/>
                    <a:gd name="T7" fmla="*/ 0 h 101"/>
                    <a:gd name="T8" fmla="*/ 0 w 56"/>
                    <a:gd name="T9" fmla="*/ 0 h 101"/>
                    <a:gd name="T10" fmla="*/ 0 w 56"/>
                    <a:gd name="T11" fmla="*/ 0 h 101"/>
                    <a:gd name="T12" fmla="*/ 0 w 56"/>
                    <a:gd name="T13" fmla="*/ 0 h 1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6"/>
                    <a:gd name="T22" fmla="*/ 0 h 101"/>
                    <a:gd name="T23" fmla="*/ 56 w 56"/>
                    <a:gd name="T24" fmla="*/ 101 h 10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6" h="101">
                      <a:moveTo>
                        <a:pt x="34" y="101"/>
                      </a:moveTo>
                      <a:lnTo>
                        <a:pt x="56" y="90"/>
                      </a:lnTo>
                      <a:lnTo>
                        <a:pt x="34" y="34"/>
                      </a:lnTo>
                      <a:lnTo>
                        <a:pt x="11" y="0"/>
                      </a:lnTo>
                      <a:lnTo>
                        <a:pt x="0" y="11"/>
                      </a:lnTo>
                      <a:lnTo>
                        <a:pt x="11" y="34"/>
                      </a:lnTo>
                      <a:lnTo>
                        <a:pt x="34" y="10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25" name="Freeform 179"/>
                <p:cNvSpPr>
                  <a:spLocks noChangeArrowheads="1"/>
                </p:cNvSpPr>
                <p:nvPr/>
              </p:nvSpPr>
              <p:spPr bwMode="auto">
                <a:xfrm>
                  <a:off x="2214" y="3401"/>
                  <a:ext cx="12" cy="14"/>
                </a:xfrm>
                <a:custGeom>
                  <a:avLst/>
                  <a:gdLst>
                    <a:gd name="T0" fmla="*/ 0 w 67"/>
                    <a:gd name="T1" fmla="*/ 0 h 89"/>
                    <a:gd name="T2" fmla="*/ 0 w 67"/>
                    <a:gd name="T3" fmla="*/ 0 h 89"/>
                    <a:gd name="T4" fmla="*/ 0 w 67"/>
                    <a:gd name="T5" fmla="*/ 0 h 89"/>
                    <a:gd name="T6" fmla="*/ 0 w 67"/>
                    <a:gd name="T7" fmla="*/ 0 h 89"/>
                    <a:gd name="T8" fmla="*/ 0 w 67"/>
                    <a:gd name="T9" fmla="*/ 0 h 89"/>
                    <a:gd name="T10" fmla="*/ 0 w 67"/>
                    <a:gd name="T11" fmla="*/ 0 h 89"/>
                    <a:gd name="T12" fmla="*/ 0 w 67"/>
                    <a:gd name="T13" fmla="*/ 0 h 89"/>
                    <a:gd name="T14" fmla="*/ 0 w 67"/>
                    <a:gd name="T15" fmla="*/ 0 h 89"/>
                    <a:gd name="T16" fmla="*/ 0 w 67"/>
                    <a:gd name="T17" fmla="*/ 0 h 89"/>
                    <a:gd name="T18" fmla="*/ 0 w 67"/>
                    <a:gd name="T19" fmla="*/ 0 h 89"/>
                    <a:gd name="T20" fmla="*/ 0 w 67"/>
                    <a:gd name="T21" fmla="*/ 0 h 89"/>
                    <a:gd name="T22" fmla="*/ 0 w 67"/>
                    <a:gd name="T23" fmla="*/ 0 h 8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7"/>
                    <a:gd name="T37" fmla="*/ 0 h 89"/>
                    <a:gd name="T38" fmla="*/ 67 w 67"/>
                    <a:gd name="T39" fmla="*/ 89 h 89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7" h="89">
                      <a:moveTo>
                        <a:pt x="56" y="89"/>
                      </a:moveTo>
                      <a:lnTo>
                        <a:pt x="67" y="78"/>
                      </a:lnTo>
                      <a:lnTo>
                        <a:pt x="56" y="56"/>
                      </a:lnTo>
                      <a:lnTo>
                        <a:pt x="56" y="45"/>
                      </a:lnTo>
                      <a:lnTo>
                        <a:pt x="22" y="11"/>
                      </a:lnTo>
                      <a:lnTo>
                        <a:pt x="11" y="0"/>
                      </a:lnTo>
                      <a:lnTo>
                        <a:pt x="0" y="22"/>
                      </a:lnTo>
                      <a:lnTo>
                        <a:pt x="11" y="33"/>
                      </a:lnTo>
                      <a:lnTo>
                        <a:pt x="45" y="67"/>
                      </a:lnTo>
                      <a:lnTo>
                        <a:pt x="45" y="56"/>
                      </a:lnTo>
                      <a:lnTo>
                        <a:pt x="33" y="56"/>
                      </a:lnTo>
                      <a:lnTo>
                        <a:pt x="56" y="89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26" name="Freeform 180"/>
                <p:cNvSpPr>
                  <a:spLocks noChangeArrowheads="1"/>
                </p:cNvSpPr>
                <p:nvPr/>
              </p:nvSpPr>
              <p:spPr bwMode="auto">
                <a:xfrm>
                  <a:off x="2189" y="3394"/>
                  <a:ext cx="17" cy="5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w 90"/>
                    <a:gd name="T11" fmla="*/ 0 h 34"/>
                    <a:gd name="T12" fmla="*/ 0 w 90"/>
                    <a:gd name="T13" fmla="*/ 0 h 34"/>
                    <a:gd name="T14" fmla="*/ 0 w 90"/>
                    <a:gd name="T15" fmla="*/ 0 h 34"/>
                    <a:gd name="T16" fmla="*/ 0 w 90"/>
                    <a:gd name="T17" fmla="*/ 0 h 34"/>
                    <a:gd name="T18" fmla="*/ 0 w 90"/>
                    <a:gd name="T19" fmla="*/ 0 h 34"/>
                    <a:gd name="T20" fmla="*/ 0 w 90"/>
                    <a:gd name="T21" fmla="*/ 0 h 34"/>
                    <a:gd name="T22" fmla="*/ 0 w 90"/>
                    <a:gd name="T23" fmla="*/ 0 h 3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0"/>
                    <a:gd name="T37" fmla="*/ 0 h 34"/>
                    <a:gd name="T38" fmla="*/ 90 w 90"/>
                    <a:gd name="T39" fmla="*/ 34 h 3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0" h="34">
                      <a:moveTo>
                        <a:pt x="79" y="34"/>
                      </a:moveTo>
                      <a:lnTo>
                        <a:pt x="90" y="11"/>
                      </a:lnTo>
                      <a:lnTo>
                        <a:pt x="79" y="0"/>
                      </a:lnTo>
                      <a:lnTo>
                        <a:pt x="68" y="0"/>
                      </a:lnTo>
                      <a:lnTo>
                        <a:pt x="23" y="0"/>
                      </a:lnTo>
                      <a:lnTo>
                        <a:pt x="0" y="11"/>
                      </a:lnTo>
                      <a:lnTo>
                        <a:pt x="0" y="34"/>
                      </a:lnTo>
                      <a:lnTo>
                        <a:pt x="23" y="22"/>
                      </a:lnTo>
                      <a:lnTo>
                        <a:pt x="79" y="22"/>
                      </a:lnTo>
                      <a:lnTo>
                        <a:pt x="79" y="11"/>
                      </a:lnTo>
                      <a:lnTo>
                        <a:pt x="68" y="22"/>
                      </a:lnTo>
                      <a:lnTo>
                        <a:pt x="79" y="34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27" name="Freeform 181"/>
                <p:cNvSpPr>
                  <a:spLocks noChangeArrowheads="1"/>
                </p:cNvSpPr>
                <p:nvPr/>
              </p:nvSpPr>
              <p:spPr bwMode="auto">
                <a:xfrm>
                  <a:off x="2161" y="3399"/>
                  <a:ext cx="17" cy="12"/>
                </a:xfrm>
                <a:custGeom>
                  <a:avLst/>
                  <a:gdLst>
                    <a:gd name="T0" fmla="*/ 0 w 90"/>
                    <a:gd name="T1" fmla="*/ 0 h 67"/>
                    <a:gd name="T2" fmla="*/ 0 w 90"/>
                    <a:gd name="T3" fmla="*/ 0 h 67"/>
                    <a:gd name="T4" fmla="*/ 0 w 90"/>
                    <a:gd name="T5" fmla="*/ 0 h 67"/>
                    <a:gd name="T6" fmla="*/ 0 w 90"/>
                    <a:gd name="T7" fmla="*/ 0 h 67"/>
                    <a:gd name="T8" fmla="*/ 0 w 90"/>
                    <a:gd name="T9" fmla="*/ 0 h 67"/>
                    <a:gd name="T10" fmla="*/ 0 w 90"/>
                    <a:gd name="T11" fmla="*/ 0 h 67"/>
                    <a:gd name="T12" fmla="*/ 0 w 90"/>
                    <a:gd name="T13" fmla="*/ 0 h 6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67"/>
                    <a:gd name="T23" fmla="*/ 90 w 90"/>
                    <a:gd name="T24" fmla="*/ 67 h 6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67">
                      <a:moveTo>
                        <a:pt x="90" y="22"/>
                      </a:moveTo>
                      <a:lnTo>
                        <a:pt x="78" y="0"/>
                      </a:lnTo>
                      <a:lnTo>
                        <a:pt x="45" y="11"/>
                      </a:lnTo>
                      <a:lnTo>
                        <a:pt x="0" y="44"/>
                      </a:lnTo>
                      <a:lnTo>
                        <a:pt x="11" y="67"/>
                      </a:lnTo>
                      <a:lnTo>
                        <a:pt x="56" y="33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28" name="Freeform 182"/>
                <p:cNvSpPr>
                  <a:spLocks noChangeArrowheads="1"/>
                </p:cNvSpPr>
                <p:nvPr/>
              </p:nvSpPr>
              <p:spPr bwMode="auto">
                <a:xfrm>
                  <a:off x="2141" y="3413"/>
                  <a:ext cx="14" cy="15"/>
                </a:xfrm>
                <a:custGeom>
                  <a:avLst/>
                  <a:gdLst>
                    <a:gd name="T0" fmla="*/ 0 w 78"/>
                    <a:gd name="T1" fmla="*/ 0 h 90"/>
                    <a:gd name="T2" fmla="*/ 0 w 78"/>
                    <a:gd name="T3" fmla="*/ 0 h 90"/>
                    <a:gd name="T4" fmla="*/ 0 w 78"/>
                    <a:gd name="T5" fmla="*/ 0 h 90"/>
                    <a:gd name="T6" fmla="*/ 0 w 78"/>
                    <a:gd name="T7" fmla="*/ 0 h 90"/>
                    <a:gd name="T8" fmla="*/ 0 w 78"/>
                    <a:gd name="T9" fmla="*/ 0 h 90"/>
                    <a:gd name="T10" fmla="*/ 0 w 78"/>
                    <a:gd name="T11" fmla="*/ 0 h 90"/>
                    <a:gd name="T12" fmla="*/ 0 w 78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8"/>
                    <a:gd name="T22" fmla="*/ 0 h 90"/>
                    <a:gd name="T23" fmla="*/ 78 w 78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8" h="90">
                      <a:moveTo>
                        <a:pt x="78" y="23"/>
                      </a:moveTo>
                      <a:lnTo>
                        <a:pt x="67" y="0"/>
                      </a:lnTo>
                      <a:lnTo>
                        <a:pt x="34" y="34"/>
                      </a:lnTo>
                      <a:lnTo>
                        <a:pt x="0" y="67"/>
                      </a:lnTo>
                      <a:lnTo>
                        <a:pt x="11" y="90"/>
                      </a:lnTo>
                      <a:lnTo>
                        <a:pt x="45" y="56"/>
                      </a:lnTo>
                      <a:lnTo>
                        <a:pt x="78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29" name="Freeform 183"/>
                <p:cNvSpPr>
                  <a:spLocks noChangeArrowheads="1"/>
                </p:cNvSpPr>
                <p:nvPr/>
              </p:nvSpPr>
              <p:spPr bwMode="auto">
                <a:xfrm>
                  <a:off x="2123" y="3433"/>
                  <a:ext cx="12" cy="15"/>
                </a:xfrm>
                <a:custGeom>
                  <a:avLst/>
                  <a:gdLst>
                    <a:gd name="T0" fmla="*/ 0 w 67"/>
                    <a:gd name="T1" fmla="*/ 0 h 90"/>
                    <a:gd name="T2" fmla="*/ 0 w 67"/>
                    <a:gd name="T3" fmla="*/ 0 h 90"/>
                    <a:gd name="T4" fmla="*/ 0 w 67"/>
                    <a:gd name="T5" fmla="*/ 0 h 90"/>
                    <a:gd name="T6" fmla="*/ 0 w 67"/>
                    <a:gd name="T7" fmla="*/ 0 h 90"/>
                    <a:gd name="T8" fmla="*/ 0 w 67"/>
                    <a:gd name="T9" fmla="*/ 0 h 90"/>
                    <a:gd name="T10" fmla="*/ 0 w 67"/>
                    <a:gd name="T11" fmla="*/ 0 h 90"/>
                    <a:gd name="T12" fmla="*/ 0 w 67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"/>
                    <a:gd name="T22" fmla="*/ 0 h 90"/>
                    <a:gd name="T23" fmla="*/ 67 w 67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" h="90">
                      <a:moveTo>
                        <a:pt x="67" y="23"/>
                      </a:moveTo>
                      <a:lnTo>
                        <a:pt x="56" y="0"/>
                      </a:lnTo>
                      <a:lnTo>
                        <a:pt x="11" y="45"/>
                      </a:lnTo>
                      <a:lnTo>
                        <a:pt x="0" y="68"/>
                      </a:lnTo>
                      <a:lnTo>
                        <a:pt x="11" y="90"/>
                      </a:lnTo>
                      <a:lnTo>
                        <a:pt x="23" y="68"/>
                      </a:lnTo>
                      <a:lnTo>
                        <a:pt x="67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30" name="Freeform 184"/>
                <p:cNvSpPr>
                  <a:spLocks noChangeArrowheads="1"/>
                </p:cNvSpPr>
                <p:nvPr/>
              </p:nvSpPr>
              <p:spPr bwMode="auto">
                <a:xfrm>
                  <a:off x="2104" y="3451"/>
                  <a:ext cx="13" cy="15"/>
                </a:xfrm>
                <a:custGeom>
                  <a:avLst/>
                  <a:gdLst>
                    <a:gd name="T0" fmla="*/ 0 w 68"/>
                    <a:gd name="T1" fmla="*/ 0 h 90"/>
                    <a:gd name="T2" fmla="*/ 0 w 68"/>
                    <a:gd name="T3" fmla="*/ 0 h 90"/>
                    <a:gd name="T4" fmla="*/ 0 w 68"/>
                    <a:gd name="T5" fmla="*/ 0 h 90"/>
                    <a:gd name="T6" fmla="*/ 0 w 68"/>
                    <a:gd name="T7" fmla="*/ 0 h 90"/>
                    <a:gd name="T8" fmla="*/ 0 w 68"/>
                    <a:gd name="T9" fmla="*/ 0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"/>
                    <a:gd name="T16" fmla="*/ 0 h 90"/>
                    <a:gd name="T17" fmla="*/ 68 w 68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" h="90">
                      <a:moveTo>
                        <a:pt x="68" y="23"/>
                      </a:moveTo>
                      <a:lnTo>
                        <a:pt x="56" y="0"/>
                      </a:lnTo>
                      <a:lnTo>
                        <a:pt x="0" y="67"/>
                      </a:lnTo>
                      <a:lnTo>
                        <a:pt x="12" y="90"/>
                      </a:lnTo>
                      <a:lnTo>
                        <a:pt x="68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31" name="Freeform 185"/>
                <p:cNvSpPr>
                  <a:spLocks noChangeArrowheads="1"/>
                </p:cNvSpPr>
                <p:nvPr/>
              </p:nvSpPr>
              <p:spPr bwMode="auto">
                <a:xfrm>
                  <a:off x="2084" y="3473"/>
                  <a:ext cx="14" cy="14"/>
                </a:xfrm>
                <a:custGeom>
                  <a:avLst/>
                  <a:gdLst>
                    <a:gd name="T0" fmla="*/ 0 w 78"/>
                    <a:gd name="T1" fmla="*/ 0 h 90"/>
                    <a:gd name="T2" fmla="*/ 0 w 78"/>
                    <a:gd name="T3" fmla="*/ 0 h 90"/>
                    <a:gd name="T4" fmla="*/ 0 w 78"/>
                    <a:gd name="T5" fmla="*/ 0 h 90"/>
                    <a:gd name="T6" fmla="*/ 0 w 78"/>
                    <a:gd name="T7" fmla="*/ 0 h 90"/>
                    <a:gd name="T8" fmla="*/ 0 w 78"/>
                    <a:gd name="T9" fmla="*/ 0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"/>
                    <a:gd name="T16" fmla="*/ 0 h 90"/>
                    <a:gd name="T17" fmla="*/ 78 w 78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" h="90">
                      <a:moveTo>
                        <a:pt x="78" y="23"/>
                      </a:moveTo>
                      <a:lnTo>
                        <a:pt x="67" y="0"/>
                      </a:lnTo>
                      <a:lnTo>
                        <a:pt x="0" y="68"/>
                      </a:lnTo>
                      <a:lnTo>
                        <a:pt x="11" y="90"/>
                      </a:lnTo>
                      <a:lnTo>
                        <a:pt x="78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32" name="Freeform 186"/>
                <p:cNvSpPr>
                  <a:spLocks noChangeArrowheads="1"/>
                </p:cNvSpPr>
                <p:nvPr/>
              </p:nvSpPr>
              <p:spPr bwMode="auto">
                <a:xfrm>
                  <a:off x="2065" y="3490"/>
                  <a:ext cx="13" cy="15"/>
                </a:xfrm>
                <a:custGeom>
                  <a:avLst/>
                  <a:gdLst>
                    <a:gd name="T0" fmla="*/ 0 w 67"/>
                    <a:gd name="T1" fmla="*/ 0 h 90"/>
                    <a:gd name="T2" fmla="*/ 0 w 67"/>
                    <a:gd name="T3" fmla="*/ 0 h 90"/>
                    <a:gd name="T4" fmla="*/ 0 w 67"/>
                    <a:gd name="T5" fmla="*/ 0 h 90"/>
                    <a:gd name="T6" fmla="*/ 0 w 67"/>
                    <a:gd name="T7" fmla="*/ 0 h 90"/>
                    <a:gd name="T8" fmla="*/ 0 w 67"/>
                    <a:gd name="T9" fmla="*/ 0 h 90"/>
                    <a:gd name="T10" fmla="*/ 0 w 67"/>
                    <a:gd name="T11" fmla="*/ 0 h 90"/>
                    <a:gd name="T12" fmla="*/ 0 w 67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"/>
                    <a:gd name="T22" fmla="*/ 0 h 90"/>
                    <a:gd name="T23" fmla="*/ 67 w 67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" h="90">
                      <a:moveTo>
                        <a:pt x="67" y="23"/>
                      </a:moveTo>
                      <a:lnTo>
                        <a:pt x="56" y="0"/>
                      </a:lnTo>
                      <a:lnTo>
                        <a:pt x="33" y="23"/>
                      </a:lnTo>
                      <a:lnTo>
                        <a:pt x="0" y="68"/>
                      </a:lnTo>
                      <a:lnTo>
                        <a:pt x="11" y="90"/>
                      </a:lnTo>
                      <a:lnTo>
                        <a:pt x="45" y="45"/>
                      </a:lnTo>
                      <a:lnTo>
                        <a:pt x="67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33" name="Freeform 187"/>
                <p:cNvSpPr>
                  <a:spLocks noChangeArrowheads="1"/>
                </p:cNvSpPr>
                <p:nvPr/>
              </p:nvSpPr>
              <p:spPr bwMode="auto">
                <a:xfrm>
                  <a:off x="2042" y="3508"/>
                  <a:ext cx="15" cy="14"/>
                </a:xfrm>
                <a:custGeom>
                  <a:avLst/>
                  <a:gdLst>
                    <a:gd name="T0" fmla="*/ 0 w 78"/>
                    <a:gd name="T1" fmla="*/ 0 h 79"/>
                    <a:gd name="T2" fmla="*/ 0 w 78"/>
                    <a:gd name="T3" fmla="*/ 0 h 79"/>
                    <a:gd name="T4" fmla="*/ 0 w 78"/>
                    <a:gd name="T5" fmla="*/ 0 h 79"/>
                    <a:gd name="T6" fmla="*/ 0 w 78"/>
                    <a:gd name="T7" fmla="*/ 0 h 79"/>
                    <a:gd name="T8" fmla="*/ 0 w 78"/>
                    <a:gd name="T9" fmla="*/ 0 h 79"/>
                    <a:gd name="T10" fmla="*/ 0 w 78"/>
                    <a:gd name="T11" fmla="*/ 0 h 79"/>
                    <a:gd name="T12" fmla="*/ 0 w 78"/>
                    <a:gd name="T13" fmla="*/ 0 h 7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8"/>
                    <a:gd name="T22" fmla="*/ 0 h 79"/>
                    <a:gd name="T23" fmla="*/ 78 w 78"/>
                    <a:gd name="T24" fmla="*/ 79 h 7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8" h="79">
                      <a:moveTo>
                        <a:pt x="78" y="23"/>
                      </a:moveTo>
                      <a:lnTo>
                        <a:pt x="67" y="0"/>
                      </a:lnTo>
                      <a:lnTo>
                        <a:pt x="11" y="56"/>
                      </a:lnTo>
                      <a:lnTo>
                        <a:pt x="0" y="56"/>
                      </a:lnTo>
                      <a:lnTo>
                        <a:pt x="11" y="79"/>
                      </a:lnTo>
                      <a:lnTo>
                        <a:pt x="22" y="79"/>
                      </a:lnTo>
                      <a:lnTo>
                        <a:pt x="78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34" name="Freeform 188"/>
                <p:cNvSpPr>
                  <a:spLocks noChangeArrowheads="1"/>
                </p:cNvSpPr>
                <p:nvPr/>
              </p:nvSpPr>
              <p:spPr bwMode="auto">
                <a:xfrm>
                  <a:off x="2018" y="3525"/>
                  <a:ext cx="16" cy="11"/>
                </a:xfrm>
                <a:custGeom>
                  <a:avLst/>
                  <a:gdLst>
                    <a:gd name="T0" fmla="*/ 0 w 90"/>
                    <a:gd name="T1" fmla="*/ 0 h 67"/>
                    <a:gd name="T2" fmla="*/ 0 w 90"/>
                    <a:gd name="T3" fmla="*/ 0 h 67"/>
                    <a:gd name="T4" fmla="*/ 0 w 90"/>
                    <a:gd name="T5" fmla="*/ 0 h 67"/>
                    <a:gd name="T6" fmla="*/ 0 w 90"/>
                    <a:gd name="T7" fmla="*/ 0 h 67"/>
                    <a:gd name="T8" fmla="*/ 0 w 90"/>
                    <a:gd name="T9" fmla="*/ 0 h 67"/>
                    <a:gd name="T10" fmla="*/ 0 w 90"/>
                    <a:gd name="T11" fmla="*/ 0 h 67"/>
                    <a:gd name="T12" fmla="*/ 0 w 90"/>
                    <a:gd name="T13" fmla="*/ 0 h 6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67"/>
                    <a:gd name="T23" fmla="*/ 90 w 90"/>
                    <a:gd name="T24" fmla="*/ 67 h 6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67">
                      <a:moveTo>
                        <a:pt x="90" y="22"/>
                      </a:moveTo>
                      <a:lnTo>
                        <a:pt x="79" y="0"/>
                      </a:lnTo>
                      <a:lnTo>
                        <a:pt x="67" y="11"/>
                      </a:lnTo>
                      <a:lnTo>
                        <a:pt x="0" y="45"/>
                      </a:lnTo>
                      <a:lnTo>
                        <a:pt x="11" y="67"/>
                      </a:lnTo>
                      <a:lnTo>
                        <a:pt x="79" y="34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35" name="Freeform 189"/>
                <p:cNvSpPr>
                  <a:spLocks noChangeArrowheads="1"/>
                </p:cNvSpPr>
                <p:nvPr/>
              </p:nvSpPr>
              <p:spPr bwMode="auto">
                <a:xfrm>
                  <a:off x="1993" y="3537"/>
                  <a:ext cx="16" cy="7"/>
                </a:xfrm>
                <a:custGeom>
                  <a:avLst/>
                  <a:gdLst>
                    <a:gd name="T0" fmla="*/ 0 w 89"/>
                    <a:gd name="T1" fmla="*/ 0 h 45"/>
                    <a:gd name="T2" fmla="*/ 0 w 89"/>
                    <a:gd name="T3" fmla="*/ 0 h 45"/>
                    <a:gd name="T4" fmla="*/ 0 w 89"/>
                    <a:gd name="T5" fmla="*/ 0 h 45"/>
                    <a:gd name="T6" fmla="*/ 0 w 89"/>
                    <a:gd name="T7" fmla="*/ 0 h 45"/>
                    <a:gd name="T8" fmla="*/ 0 w 89"/>
                    <a:gd name="T9" fmla="*/ 0 h 45"/>
                    <a:gd name="T10" fmla="*/ 0 w 89"/>
                    <a:gd name="T11" fmla="*/ 0 h 45"/>
                    <a:gd name="T12" fmla="*/ 0 w 89"/>
                    <a:gd name="T13" fmla="*/ 0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45"/>
                    <a:gd name="T23" fmla="*/ 89 w 89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45">
                      <a:moveTo>
                        <a:pt x="89" y="23"/>
                      </a:moveTo>
                      <a:lnTo>
                        <a:pt x="78" y="0"/>
                      </a:lnTo>
                      <a:lnTo>
                        <a:pt x="45" y="11"/>
                      </a:lnTo>
                      <a:lnTo>
                        <a:pt x="0" y="23"/>
                      </a:lnTo>
                      <a:lnTo>
                        <a:pt x="0" y="45"/>
                      </a:lnTo>
                      <a:lnTo>
                        <a:pt x="56" y="34"/>
                      </a:lnTo>
                      <a:lnTo>
                        <a:pt x="89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36" name="Freeform 190"/>
                <p:cNvSpPr>
                  <a:spLocks noChangeArrowheads="1"/>
                </p:cNvSpPr>
                <p:nvPr/>
              </p:nvSpPr>
              <p:spPr bwMode="auto">
                <a:xfrm>
                  <a:off x="1964" y="3537"/>
                  <a:ext cx="17" cy="7"/>
                </a:xfrm>
                <a:custGeom>
                  <a:avLst/>
                  <a:gdLst>
                    <a:gd name="T0" fmla="*/ 0 w 90"/>
                    <a:gd name="T1" fmla="*/ 0 h 45"/>
                    <a:gd name="T2" fmla="*/ 0 w 90"/>
                    <a:gd name="T3" fmla="*/ 0 h 45"/>
                    <a:gd name="T4" fmla="*/ 0 w 90"/>
                    <a:gd name="T5" fmla="*/ 0 h 45"/>
                    <a:gd name="T6" fmla="*/ 0 w 90"/>
                    <a:gd name="T7" fmla="*/ 0 h 45"/>
                    <a:gd name="T8" fmla="*/ 0 w 90"/>
                    <a:gd name="T9" fmla="*/ 0 h 45"/>
                    <a:gd name="T10" fmla="*/ 0 w 90"/>
                    <a:gd name="T11" fmla="*/ 0 h 45"/>
                    <a:gd name="T12" fmla="*/ 0 w 90"/>
                    <a:gd name="T13" fmla="*/ 0 h 45"/>
                    <a:gd name="T14" fmla="*/ 0 w 90"/>
                    <a:gd name="T15" fmla="*/ 0 h 45"/>
                    <a:gd name="T16" fmla="*/ 0 w 90"/>
                    <a:gd name="T17" fmla="*/ 0 h 45"/>
                    <a:gd name="T18" fmla="*/ 0 w 90"/>
                    <a:gd name="T19" fmla="*/ 0 h 4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45"/>
                    <a:gd name="T32" fmla="*/ 90 w 90"/>
                    <a:gd name="T33" fmla="*/ 45 h 4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45">
                      <a:moveTo>
                        <a:pt x="90" y="45"/>
                      </a:moveTo>
                      <a:lnTo>
                        <a:pt x="90" y="23"/>
                      </a:lnTo>
                      <a:lnTo>
                        <a:pt x="34" y="11"/>
                      </a:lnTo>
                      <a:lnTo>
                        <a:pt x="45" y="23"/>
                      </a:lnTo>
                      <a:lnTo>
                        <a:pt x="45" y="11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34" y="34"/>
                      </a:lnTo>
                      <a:lnTo>
                        <a:pt x="45" y="34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37" name="Freeform 191"/>
                <p:cNvSpPr>
                  <a:spLocks noChangeArrowheads="1"/>
                </p:cNvSpPr>
                <p:nvPr/>
              </p:nvSpPr>
              <p:spPr bwMode="auto">
                <a:xfrm>
                  <a:off x="1935" y="3527"/>
                  <a:ext cx="18" cy="9"/>
                </a:xfrm>
                <a:custGeom>
                  <a:avLst/>
                  <a:gdLst>
                    <a:gd name="T0" fmla="*/ 0 w 101"/>
                    <a:gd name="T1" fmla="*/ 0 h 56"/>
                    <a:gd name="T2" fmla="*/ 0 w 101"/>
                    <a:gd name="T3" fmla="*/ 0 h 56"/>
                    <a:gd name="T4" fmla="*/ 0 w 101"/>
                    <a:gd name="T5" fmla="*/ 0 h 56"/>
                    <a:gd name="T6" fmla="*/ 0 w 101"/>
                    <a:gd name="T7" fmla="*/ 0 h 56"/>
                    <a:gd name="T8" fmla="*/ 0 w 101"/>
                    <a:gd name="T9" fmla="*/ 0 h 56"/>
                    <a:gd name="T10" fmla="*/ 0 w 101"/>
                    <a:gd name="T11" fmla="*/ 0 h 56"/>
                    <a:gd name="T12" fmla="*/ 0 w 101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1"/>
                    <a:gd name="T22" fmla="*/ 0 h 56"/>
                    <a:gd name="T23" fmla="*/ 101 w 101"/>
                    <a:gd name="T24" fmla="*/ 56 h 5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1" h="56">
                      <a:moveTo>
                        <a:pt x="90" y="56"/>
                      </a:moveTo>
                      <a:lnTo>
                        <a:pt x="101" y="34"/>
                      </a:lnTo>
                      <a:lnTo>
                        <a:pt x="23" y="11"/>
                      </a:lnTo>
                      <a:lnTo>
                        <a:pt x="12" y="0"/>
                      </a:lnTo>
                      <a:lnTo>
                        <a:pt x="0" y="23"/>
                      </a:lnTo>
                      <a:lnTo>
                        <a:pt x="12" y="34"/>
                      </a:lnTo>
                      <a:lnTo>
                        <a:pt x="90" y="56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38" name="Freeform 192"/>
                <p:cNvSpPr>
                  <a:spLocks noChangeArrowheads="1"/>
                </p:cNvSpPr>
                <p:nvPr/>
              </p:nvSpPr>
              <p:spPr bwMode="auto">
                <a:xfrm>
                  <a:off x="1909" y="3514"/>
                  <a:ext cx="17" cy="11"/>
                </a:xfrm>
                <a:custGeom>
                  <a:avLst/>
                  <a:gdLst>
                    <a:gd name="T0" fmla="*/ 0 w 90"/>
                    <a:gd name="T1" fmla="*/ 0 h 67"/>
                    <a:gd name="T2" fmla="*/ 0 w 90"/>
                    <a:gd name="T3" fmla="*/ 0 h 67"/>
                    <a:gd name="T4" fmla="*/ 0 w 90"/>
                    <a:gd name="T5" fmla="*/ 0 h 67"/>
                    <a:gd name="T6" fmla="*/ 0 w 90"/>
                    <a:gd name="T7" fmla="*/ 0 h 67"/>
                    <a:gd name="T8" fmla="*/ 0 w 90"/>
                    <a:gd name="T9" fmla="*/ 0 h 67"/>
                    <a:gd name="T10" fmla="*/ 0 w 90"/>
                    <a:gd name="T11" fmla="*/ 0 h 67"/>
                    <a:gd name="T12" fmla="*/ 0 w 90"/>
                    <a:gd name="T13" fmla="*/ 0 h 6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67"/>
                    <a:gd name="T23" fmla="*/ 90 w 90"/>
                    <a:gd name="T24" fmla="*/ 67 h 6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67">
                      <a:moveTo>
                        <a:pt x="78" y="67"/>
                      </a:moveTo>
                      <a:lnTo>
                        <a:pt x="90" y="45"/>
                      </a:lnTo>
                      <a:lnTo>
                        <a:pt x="67" y="34"/>
                      </a:lnTo>
                      <a:lnTo>
                        <a:pt x="11" y="0"/>
                      </a:lnTo>
                      <a:lnTo>
                        <a:pt x="0" y="22"/>
                      </a:lnTo>
                      <a:lnTo>
                        <a:pt x="56" y="56"/>
                      </a:lnTo>
                      <a:lnTo>
                        <a:pt x="78" y="67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39" name="Freeform 193"/>
                <p:cNvSpPr>
                  <a:spLocks noChangeArrowheads="1"/>
                </p:cNvSpPr>
                <p:nvPr/>
              </p:nvSpPr>
              <p:spPr bwMode="auto">
                <a:xfrm>
                  <a:off x="1887" y="3499"/>
                  <a:ext cx="14" cy="13"/>
                </a:xfrm>
                <a:custGeom>
                  <a:avLst/>
                  <a:gdLst>
                    <a:gd name="T0" fmla="*/ 0 w 78"/>
                    <a:gd name="T1" fmla="*/ 0 h 79"/>
                    <a:gd name="T2" fmla="*/ 0 w 78"/>
                    <a:gd name="T3" fmla="*/ 0 h 79"/>
                    <a:gd name="T4" fmla="*/ 0 w 78"/>
                    <a:gd name="T5" fmla="*/ 0 h 79"/>
                    <a:gd name="T6" fmla="*/ 0 w 78"/>
                    <a:gd name="T7" fmla="*/ 0 h 79"/>
                    <a:gd name="T8" fmla="*/ 0 w 78"/>
                    <a:gd name="T9" fmla="*/ 0 h 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"/>
                    <a:gd name="T16" fmla="*/ 0 h 79"/>
                    <a:gd name="T17" fmla="*/ 78 w 78"/>
                    <a:gd name="T18" fmla="*/ 79 h 7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" h="79">
                      <a:moveTo>
                        <a:pt x="67" y="79"/>
                      </a:moveTo>
                      <a:lnTo>
                        <a:pt x="78" y="56"/>
                      </a:lnTo>
                      <a:lnTo>
                        <a:pt x="11" y="0"/>
                      </a:lnTo>
                      <a:lnTo>
                        <a:pt x="0" y="23"/>
                      </a:lnTo>
                      <a:lnTo>
                        <a:pt x="67" y="79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40" name="Freeform 194"/>
                <p:cNvSpPr>
                  <a:spLocks noChangeArrowheads="1"/>
                </p:cNvSpPr>
                <p:nvPr/>
              </p:nvSpPr>
              <p:spPr bwMode="auto">
                <a:xfrm>
                  <a:off x="1862" y="3485"/>
                  <a:ext cx="17" cy="13"/>
                </a:xfrm>
                <a:custGeom>
                  <a:avLst/>
                  <a:gdLst>
                    <a:gd name="T0" fmla="*/ 0 w 89"/>
                    <a:gd name="T1" fmla="*/ 0 h 78"/>
                    <a:gd name="T2" fmla="*/ 0 w 89"/>
                    <a:gd name="T3" fmla="*/ 0 h 78"/>
                    <a:gd name="T4" fmla="*/ 0 w 89"/>
                    <a:gd name="T5" fmla="*/ 0 h 78"/>
                    <a:gd name="T6" fmla="*/ 0 w 89"/>
                    <a:gd name="T7" fmla="*/ 0 h 78"/>
                    <a:gd name="T8" fmla="*/ 0 w 89"/>
                    <a:gd name="T9" fmla="*/ 0 h 7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78"/>
                    <a:gd name="T17" fmla="*/ 89 w 89"/>
                    <a:gd name="T18" fmla="*/ 78 h 7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78">
                      <a:moveTo>
                        <a:pt x="78" y="78"/>
                      </a:moveTo>
                      <a:lnTo>
                        <a:pt x="89" y="56"/>
                      </a:lnTo>
                      <a:lnTo>
                        <a:pt x="11" y="0"/>
                      </a:lnTo>
                      <a:lnTo>
                        <a:pt x="0" y="22"/>
                      </a:lnTo>
                      <a:lnTo>
                        <a:pt x="78" y="78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41" name="Freeform 195"/>
                <p:cNvSpPr>
                  <a:spLocks noChangeArrowheads="1"/>
                </p:cNvSpPr>
                <p:nvPr/>
              </p:nvSpPr>
              <p:spPr bwMode="auto">
                <a:xfrm>
                  <a:off x="1839" y="3471"/>
                  <a:ext cx="17" cy="11"/>
                </a:xfrm>
                <a:custGeom>
                  <a:avLst/>
                  <a:gdLst>
                    <a:gd name="T0" fmla="*/ 0 w 90"/>
                    <a:gd name="T1" fmla="*/ 0 h 67"/>
                    <a:gd name="T2" fmla="*/ 0 w 90"/>
                    <a:gd name="T3" fmla="*/ 0 h 67"/>
                    <a:gd name="T4" fmla="*/ 0 w 90"/>
                    <a:gd name="T5" fmla="*/ 0 h 67"/>
                    <a:gd name="T6" fmla="*/ 0 w 90"/>
                    <a:gd name="T7" fmla="*/ 0 h 67"/>
                    <a:gd name="T8" fmla="*/ 0 w 90"/>
                    <a:gd name="T9" fmla="*/ 0 h 67"/>
                    <a:gd name="T10" fmla="*/ 0 w 90"/>
                    <a:gd name="T11" fmla="*/ 0 h 67"/>
                    <a:gd name="T12" fmla="*/ 0 w 90"/>
                    <a:gd name="T13" fmla="*/ 0 h 6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67"/>
                    <a:gd name="T23" fmla="*/ 90 w 90"/>
                    <a:gd name="T24" fmla="*/ 67 h 6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67">
                      <a:moveTo>
                        <a:pt x="79" y="67"/>
                      </a:moveTo>
                      <a:lnTo>
                        <a:pt x="90" y="45"/>
                      </a:lnTo>
                      <a:lnTo>
                        <a:pt x="56" y="23"/>
                      </a:lnTo>
                      <a:lnTo>
                        <a:pt x="12" y="0"/>
                      </a:lnTo>
                      <a:lnTo>
                        <a:pt x="0" y="23"/>
                      </a:lnTo>
                      <a:lnTo>
                        <a:pt x="45" y="45"/>
                      </a:lnTo>
                      <a:lnTo>
                        <a:pt x="79" y="67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42" name="Freeform 196"/>
                <p:cNvSpPr>
                  <a:spLocks noChangeArrowheads="1"/>
                </p:cNvSpPr>
                <p:nvPr/>
              </p:nvSpPr>
              <p:spPr bwMode="auto">
                <a:xfrm>
                  <a:off x="1817" y="3454"/>
                  <a:ext cx="16" cy="14"/>
                </a:xfrm>
                <a:custGeom>
                  <a:avLst/>
                  <a:gdLst>
                    <a:gd name="T0" fmla="*/ 0 w 90"/>
                    <a:gd name="T1" fmla="*/ 0 h 79"/>
                    <a:gd name="T2" fmla="*/ 0 w 90"/>
                    <a:gd name="T3" fmla="*/ 0 h 79"/>
                    <a:gd name="T4" fmla="*/ 0 w 90"/>
                    <a:gd name="T5" fmla="*/ 0 h 79"/>
                    <a:gd name="T6" fmla="*/ 0 w 90"/>
                    <a:gd name="T7" fmla="*/ 0 h 79"/>
                    <a:gd name="T8" fmla="*/ 0 w 90"/>
                    <a:gd name="T9" fmla="*/ 0 h 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79"/>
                    <a:gd name="T17" fmla="*/ 90 w 90"/>
                    <a:gd name="T18" fmla="*/ 79 h 7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79">
                      <a:moveTo>
                        <a:pt x="79" y="79"/>
                      </a:moveTo>
                      <a:lnTo>
                        <a:pt x="90" y="56"/>
                      </a:lnTo>
                      <a:lnTo>
                        <a:pt x="12" y="0"/>
                      </a:lnTo>
                      <a:lnTo>
                        <a:pt x="0" y="23"/>
                      </a:lnTo>
                      <a:lnTo>
                        <a:pt x="79" y="79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43" name="Freeform 197"/>
                <p:cNvSpPr>
                  <a:spLocks noChangeArrowheads="1"/>
                </p:cNvSpPr>
                <p:nvPr/>
              </p:nvSpPr>
              <p:spPr bwMode="auto">
                <a:xfrm>
                  <a:off x="1794" y="3439"/>
                  <a:ext cx="15" cy="11"/>
                </a:xfrm>
                <a:custGeom>
                  <a:avLst/>
                  <a:gdLst>
                    <a:gd name="T0" fmla="*/ 0 w 79"/>
                    <a:gd name="T1" fmla="*/ 0 h 67"/>
                    <a:gd name="T2" fmla="*/ 0 w 79"/>
                    <a:gd name="T3" fmla="*/ 0 h 67"/>
                    <a:gd name="T4" fmla="*/ 0 w 79"/>
                    <a:gd name="T5" fmla="*/ 0 h 67"/>
                    <a:gd name="T6" fmla="*/ 0 w 79"/>
                    <a:gd name="T7" fmla="*/ 0 h 67"/>
                    <a:gd name="T8" fmla="*/ 0 w 79"/>
                    <a:gd name="T9" fmla="*/ 0 h 6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"/>
                    <a:gd name="T16" fmla="*/ 0 h 67"/>
                    <a:gd name="T17" fmla="*/ 79 w 79"/>
                    <a:gd name="T18" fmla="*/ 67 h 6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" h="67">
                      <a:moveTo>
                        <a:pt x="67" y="67"/>
                      </a:moveTo>
                      <a:lnTo>
                        <a:pt x="79" y="45"/>
                      </a:lnTo>
                      <a:lnTo>
                        <a:pt x="11" y="0"/>
                      </a:lnTo>
                      <a:lnTo>
                        <a:pt x="0" y="22"/>
                      </a:lnTo>
                      <a:lnTo>
                        <a:pt x="67" y="67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44" name="Freeform 198"/>
                <p:cNvSpPr>
                  <a:spLocks noChangeArrowheads="1"/>
                </p:cNvSpPr>
                <p:nvPr/>
              </p:nvSpPr>
              <p:spPr bwMode="auto">
                <a:xfrm>
                  <a:off x="1771" y="3422"/>
                  <a:ext cx="15" cy="13"/>
                </a:xfrm>
                <a:custGeom>
                  <a:avLst/>
                  <a:gdLst>
                    <a:gd name="T0" fmla="*/ 0 w 78"/>
                    <a:gd name="T1" fmla="*/ 0 h 79"/>
                    <a:gd name="T2" fmla="*/ 0 w 78"/>
                    <a:gd name="T3" fmla="*/ 0 h 79"/>
                    <a:gd name="T4" fmla="*/ 0 w 78"/>
                    <a:gd name="T5" fmla="*/ 0 h 79"/>
                    <a:gd name="T6" fmla="*/ 0 w 78"/>
                    <a:gd name="T7" fmla="*/ 0 h 79"/>
                    <a:gd name="T8" fmla="*/ 0 w 78"/>
                    <a:gd name="T9" fmla="*/ 0 h 79"/>
                    <a:gd name="T10" fmla="*/ 0 w 78"/>
                    <a:gd name="T11" fmla="*/ 0 h 79"/>
                    <a:gd name="T12" fmla="*/ 0 w 78"/>
                    <a:gd name="T13" fmla="*/ 0 h 7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8"/>
                    <a:gd name="T22" fmla="*/ 0 h 79"/>
                    <a:gd name="T23" fmla="*/ 78 w 78"/>
                    <a:gd name="T24" fmla="*/ 79 h 7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8" h="79">
                      <a:moveTo>
                        <a:pt x="67" y="79"/>
                      </a:moveTo>
                      <a:lnTo>
                        <a:pt x="78" y="56"/>
                      </a:lnTo>
                      <a:lnTo>
                        <a:pt x="45" y="34"/>
                      </a:lnTo>
                      <a:lnTo>
                        <a:pt x="11" y="0"/>
                      </a:lnTo>
                      <a:lnTo>
                        <a:pt x="0" y="23"/>
                      </a:lnTo>
                      <a:lnTo>
                        <a:pt x="34" y="56"/>
                      </a:lnTo>
                      <a:lnTo>
                        <a:pt x="67" y="79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45" name="Freeform 199"/>
                <p:cNvSpPr>
                  <a:spLocks noChangeArrowheads="1"/>
                </p:cNvSpPr>
                <p:nvPr/>
              </p:nvSpPr>
              <p:spPr bwMode="auto">
                <a:xfrm>
                  <a:off x="1744" y="3411"/>
                  <a:ext cx="17" cy="9"/>
                </a:xfrm>
                <a:custGeom>
                  <a:avLst/>
                  <a:gdLst>
                    <a:gd name="T0" fmla="*/ 0 w 90"/>
                    <a:gd name="T1" fmla="*/ 0 h 56"/>
                    <a:gd name="T2" fmla="*/ 0 w 90"/>
                    <a:gd name="T3" fmla="*/ 0 h 56"/>
                    <a:gd name="T4" fmla="*/ 0 w 90"/>
                    <a:gd name="T5" fmla="*/ 0 h 56"/>
                    <a:gd name="T6" fmla="*/ 0 w 90"/>
                    <a:gd name="T7" fmla="*/ 0 h 56"/>
                    <a:gd name="T8" fmla="*/ 0 w 90"/>
                    <a:gd name="T9" fmla="*/ 0 h 56"/>
                    <a:gd name="T10" fmla="*/ 0 w 90"/>
                    <a:gd name="T11" fmla="*/ 0 h 56"/>
                    <a:gd name="T12" fmla="*/ 0 w 90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56"/>
                    <a:gd name="T23" fmla="*/ 90 w 90"/>
                    <a:gd name="T24" fmla="*/ 56 h 5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56">
                      <a:moveTo>
                        <a:pt x="79" y="56"/>
                      </a:moveTo>
                      <a:lnTo>
                        <a:pt x="90" y="34"/>
                      </a:lnTo>
                      <a:lnTo>
                        <a:pt x="23" y="0"/>
                      </a:lnTo>
                      <a:lnTo>
                        <a:pt x="12" y="0"/>
                      </a:lnTo>
                      <a:lnTo>
                        <a:pt x="0" y="22"/>
                      </a:lnTo>
                      <a:lnTo>
                        <a:pt x="12" y="22"/>
                      </a:lnTo>
                      <a:lnTo>
                        <a:pt x="79" y="56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46" name="Freeform 200"/>
                <p:cNvSpPr>
                  <a:spLocks noChangeArrowheads="1"/>
                </p:cNvSpPr>
                <p:nvPr/>
              </p:nvSpPr>
              <p:spPr bwMode="auto">
                <a:xfrm>
                  <a:off x="1717" y="3404"/>
                  <a:ext cx="19" cy="6"/>
                </a:xfrm>
                <a:custGeom>
                  <a:avLst/>
                  <a:gdLst>
                    <a:gd name="T0" fmla="*/ 0 w 101"/>
                    <a:gd name="T1" fmla="*/ 0 h 34"/>
                    <a:gd name="T2" fmla="*/ 0 w 101"/>
                    <a:gd name="T3" fmla="*/ 0 h 34"/>
                    <a:gd name="T4" fmla="*/ 0 w 101"/>
                    <a:gd name="T5" fmla="*/ 0 h 34"/>
                    <a:gd name="T6" fmla="*/ 0 w 101"/>
                    <a:gd name="T7" fmla="*/ 0 h 34"/>
                    <a:gd name="T8" fmla="*/ 0 w 101"/>
                    <a:gd name="T9" fmla="*/ 0 h 34"/>
                    <a:gd name="T10" fmla="*/ 0 w 101"/>
                    <a:gd name="T11" fmla="*/ 0 h 34"/>
                    <a:gd name="T12" fmla="*/ 0 w 101"/>
                    <a:gd name="T13" fmla="*/ 0 h 34"/>
                    <a:gd name="T14" fmla="*/ 0 w 101"/>
                    <a:gd name="T15" fmla="*/ 0 h 34"/>
                    <a:gd name="T16" fmla="*/ 0 w 101"/>
                    <a:gd name="T17" fmla="*/ 0 h 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1"/>
                    <a:gd name="T28" fmla="*/ 0 h 34"/>
                    <a:gd name="T29" fmla="*/ 101 w 101"/>
                    <a:gd name="T30" fmla="*/ 34 h 3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1" h="34">
                      <a:moveTo>
                        <a:pt x="90" y="34"/>
                      </a:moveTo>
                      <a:lnTo>
                        <a:pt x="101" y="11"/>
                      </a:lnTo>
                      <a:lnTo>
                        <a:pt x="90" y="11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22" y="23"/>
                      </a:lnTo>
                      <a:lnTo>
                        <a:pt x="78" y="34"/>
                      </a:lnTo>
                      <a:lnTo>
                        <a:pt x="90" y="34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47" name="Freeform 201"/>
                <p:cNvSpPr>
                  <a:spLocks noChangeArrowheads="1"/>
                </p:cNvSpPr>
                <p:nvPr/>
              </p:nvSpPr>
              <p:spPr bwMode="auto">
                <a:xfrm>
                  <a:off x="1693" y="3405"/>
                  <a:ext cx="14" cy="15"/>
                </a:xfrm>
                <a:custGeom>
                  <a:avLst/>
                  <a:gdLst>
                    <a:gd name="T0" fmla="*/ 0 w 78"/>
                    <a:gd name="T1" fmla="*/ 0 h 79"/>
                    <a:gd name="T2" fmla="*/ 0 w 78"/>
                    <a:gd name="T3" fmla="*/ 0 h 79"/>
                    <a:gd name="T4" fmla="*/ 0 w 78"/>
                    <a:gd name="T5" fmla="*/ 0 h 79"/>
                    <a:gd name="T6" fmla="*/ 0 w 78"/>
                    <a:gd name="T7" fmla="*/ 0 h 79"/>
                    <a:gd name="T8" fmla="*/ 0 w 78"/>
                    <a:gd name="T9" fmla="*/ 0 h 79"/>
                    <a:gd name="T10" fmla="*/ 0 w 78"/>
                    <a:gd name="T11" fmla="*/ 0 h 79"/>
                    <a:gd name="T12" fmla="*/ 0 w 78"/>
                    <a:gd name="T13" fmla="*/ 0 h 79"/>
                    <a:gd name="T14" fmla="*/ 0 w 78"/>
                    <a:gd name="T15" fmla="*/ 0 h 79"/>
                    <a:gd name="T16" fmla="*/ 0 w 78"/>
                    <a:gd name="T17" fmla="*/ 0 h 7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8"/>
                    <a:gd name="T28" fmla="*/ 0 h 79"/>
                    <a:gd name="T29" fmla="*/ 78 w 78"/>
                    <a:gd name="T30" fmla="*/ 79 h 7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8" h="79">
                      <a:moveTo>
                        <a:pt x="78" y="23"/>
                      </a:moveTo>
                      <a:lnTo>
                        <a:pt x="67" y="0"/>
                      </a:lnTo>
                      <a:lnTo>
                        <a:pt x="44" y="12"/>
                      </a:lnTo>
                      <a:lnTo>
                        <a:pt x="11" y="45"/>
                      </a:lnTo>
                      <a:lnTo>
                        <a:pt x="0" y="68"/>
                      </a:lnTo>
                      <a:lnTo>
                        <a:pt x="11" y="79"/>
                      </a:lnTo>
                      <a:lnTo>
                        <a:pt x="22" y="68"/>
                      </a:lnTo>
                      <a:lnTo>
                        <a:pt x="56" y="34"/>
                      </a:lnTo>
                      <a:lnTo>
                        <a:pt x="78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48" name="Freeform 202"/>
                <p:cNvSpPr>
                  <a:spLocks noChangeArrowheads="1"/>
                </p:cNvSpPr>
                <p:nvPr/>
              </p:nvSpPr>
              <p:spPr bwMode="auto">
                <a:xfrm>
                  <a:off x="1680" y="3427"/>
                  <a:ext cx="9" cy="14"/>
                </a:xfrm>
                <a:custGeom>
                  <a:avLst/>
                  <a:gdLst>
                    <a:gd name="T0" fmla="*/ 0 w 45"/>
                    <a:gd name="T1" fmla="*/ 0 h 89"/>
                    <a:gd name="T2" fmla="*/ 0 w 45"/>
                    <a:gd name="T3" fmla="*/ 0 h 89"/>
                    <a:gd name="T4" fmla="*/ 0 w 45"/>
                    <a:gd name="T5" fmla="*/ 0 h 89"/>
                    <a:gd name="T6" fmla="*/ 0 w 45"/>
                    <a:gd name="T7" fmla="*/ 0 h 89"/>
                    <a:gd name="T8" fmla="*/ 0 w 45"/>
                    <a:gd name="T9" fmla="*/ 0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89"/>
                    <a:gd name="T17" fmla="*/ 45 w 45"/>
                    <a:gd name="T18" fmla="*/ 89 h 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89">
                      <a:moveTo>
                        <a:pt x="45" y="11"/>
                      </a:moveTo>
                      <a:lnTo>
                        <a:pt x="34" y="0"/>
                      </a:lnTo>
                      <a:lnTo>
                        <a:pt x="0" y="78"/>
                      </a:lnTo>
                      <a:lnTo>
                        <a:pt x="12" y="89"/>
                      </a:lnTo>
                      <a:lnTo>
                        <a:pt x="45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49" name="Freeform 203"/>
                <p:cNvSpPr>
                  <a:spLocks noChangeArrowheads="1"/>
                </p:cNvSpPr>
                <p:nvPr/>
              </p:nvSpPr>
              <p:spPr bwMode="auto">
                <a:xfrm>
                  <a:off x="1669" y="3451"/>
                  <a:ext cx="8" cy="17"/>
                </a:xfrm>
                <a:custGeom>
                  <a:avLst/>
                  <a:gdLst>
                    <a:gd name="T0" fmla="*/ 0 w 45"/>
                    <a:gd name="T1" fmla="*/ 0 h 101"/>
                    <a:gd name="T2" fmla="*/ 0 w 45"/>
                    <a:gd name="T3" fmla="*/ 0 h 101"/>
                    <a:gd name="T4" fmla="*/ 0 w 45"/>
                    <a:gd name="T5" fmla="*/ 0 h 101"/>
                    <a:gd name="T6" fmla="*/ 0 w 45"/>
                    <a:gd name="T7" fmla="*/ 0 h 101"/>
                    <a:gd name="T8" fmla="*/ 0 w 45"/>
                    <a:gd name="T9" fmla="*/ 0 h 101"/>
                    <a:gd name="T10" fmla="*/ 0 w 45"/>
                    <a:gd name="T11" fmla="*/ 0 h 101"/>
                    <a:gd name="T12" fmla="*/ 0 w 45"/>
                    <a:gd name="T13" fmla="*/ 0 h 1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5"/>
                    <a:gd name="T22" fmla="*/ 0 h 101"/>
                    <a:gd name="T23" fmla="*/ 45 w 45"/>
                    <a:gd name="T24" fmla="*/ 101 h 10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5" h="101">
                      <a:moveTo>
                        <a:pt x="45" y="11"/>
                      </a:moveTo>
                      <a:lnTo>
                        <a:pt x="23" y="0"/>
                      </a:lnTo>
                      <a:lnTo>
                        <a:pt x="12" y="67"/>
                      </a:lnTo>
                      <a:lnTo>
                        <a:pt x="0" y="90"/>
                      </a:lnTo>
                      <a:lnTo>
                        <a:pt x="23" y="101"/>
                      </a:lnTo>
                      <a:lnTo>
                        <a:pt x="34" y="67"/>
                      </a:lnTo>
                      <a:lnTo>
                        <a:pt x="45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50" name="Freeform 204"/>
                <p:cNvSpPr>
                  <a:spLocks noChangeArrowheads="1"/>
                </p:cNvSpPr>
                <p:nvPr/>
              </p:nvSpPr>
              <p:spPr bwMode="auto">
                <a:xfrm>
                  <a:off x="1662" y="3475"/>
                  <a:ext cx="8" cy="17"/>
                </a:xfrm>
                <a:custGeom>
                  <a:avLst/>
                  <a:gdLst>
                    <a:gd name="T0" fmla="*/ 0 w 44"/>
                    <a:gd name="T1" fmla="*/ 0 h 100"/>
                    <a:gd name="T2" fmla="*/ 0 w 44"/>
                    <a:gd name="T3" fmla="*/ 0 h 100"/>
                    <a:gd name="T4" fmla="*/ 0 w 44"/>
                    <a:gd name="T5" fmla="*/ 0 h 100"/>
                    <a:gd name="T6" fmla="*/ 0 w 44"/>
                    <a:gd name="T7" fmla="*/ 0 h 100"/>
                    <a:gd name="T8" fmla="*/ 0 w 44"/>
                    <a:gd name="T9" fmla="*/ 0 h 100"/>
                    <a:gd name="T10" fmla="*/ 0 w 44"/>
                    <a:gd name="T11" fmla="*/ 0 h 100"/>
                    <a:gd name="T12" fmla="*/ 0 w 44"/>
                    <a:gd name="T13" fmla="*/ 0 h 100"/>
                    <a:gd name="T14" fmla="*/ 0 w 44"/>
                    <a:gd name="T15" fmla="*/ 0 h 100"/>
                    <a:gd name="T16" fmla="*/ 0 w 44"/>
                    <a:gd name="T17" fmla="*/ 0 h 100"/>
                    <a:gd name="T18" fmla="*/ 0 w 44"/>
                    <a:gd name="T19" fmla="*/ 0 h 100"/>
                    <a:gd name="T20" fmla="*/ 0 w 44"/>
                    <a:gd name="T21" fmla="*/ 0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44"/>
                    <a:gd name="T34" fmla="*/ 0 h 100"/>
                    <a:gd name="T35" fmla="*/ 44 w 44"/>
                    <a:gd name="T36" fmla="*/ 100 h 100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44" h="100">
                      <a:moveTo>
                        <a:pt x="44" y="11"/>
                      </a:moveTo>
                      <a:lnTo>
                        <a:pt x="22" y="0"/>
                      </a:lnTo>
                      <a:lnTo>
                        <a:pt x="11" y="56"/>
                      </a:lnTo>
                      <a:lnTo>
                        <a:pt x="22" y="56"/>
                      </a:lnTo>
                      <a:lnTo>
                        <a:pt x="11" y="44"/>
                      </a:lnTo>
                      <a:lnTo>
                        <a:pt x="0" y="89"/>
                      </a:lnTo>
                      <a:lnTo>
                        <a:pt x="11" y="100"/>
                      </a:lnTo>
                      <a:lnTo>
                        <a:pt x="22" y="67"/>
                      </a:lnTo>
                      <a:lnTo>
                        <a:pt x="33" y="56"/>
                      </a:lnTo>
                      <a:lnTo>
                        <a:pt x="44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51" name="Freeform 205"/>
                <p:cNvSpPr>
                  <a:spLocks noChangeArrowheads="1"/>
                </p:cNvSpPr>
                <p:nvPr/>
              </p:nvSpPr>
              <p:spPr bwMode="auto">
                <a:xfrm>
                  <a:off x="1645" y="3499"/>
                  <a:ext cx="12" cy="14"/>
                </a:xfrm>
                <a:custGeom>
                  <a:avLst/>
                  <a:gdLst>
                    <a:gd name="T0" fmla="*/ 0 w 67"/>
                    <a:gd name="T1" fmla="*/ 0 h 90"/>
                    <a:gd name="T2" fmla="*/ 0 w 67"/>
                    <a:gd name="T3" fmla="*/ 0 h 90"/>
                    <a:gd name="T4" fmla="*/ 0 w 67"/>
                    <a:gd name="T5" fmla="*/ 0 h 90"/>
                    <a:gd name="T6" fmla="*/ 0 w 67"/>
                    <a:gd name="T7" fmla="*/ 0 h 90"/>
                    <a:gd name="T8" fmla="*/ 0 w 67"/>
                    <a:gd name="T9" fmla="*/ 0 h 90"/>
                    <a:gd name="T10" fmla="*/ 0 w 67"/>
                    <a:gd name="T11" fmla="*/ 0 h 90"/>
                    <a:gd name="T12" fmla="*/ 0 w 67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"/>
                    <a:gd name="T22" fmla="*/ 0 h 90"/>
                    <a:gd name="T23" fmla="*/ 67 w 67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" h="90">
                      <a:moveTo>
                        <a:pt x="67" y="11"/>
                      </a:moveTo>
                      <a:lnTo>
                        <a:pt x="56" y="0"/>
                      </a:lnTo>
                      <a:lnTo>
                        <a:pt x="45" y="23"/>
                      </a:lnTo>
                      <a:lnTo>
                        <a:pt x="0" y="67"/>
                      </a:lnTo>
                      <a:lnTo>
                        <a:pt x="11" y="90"/>
                      </a:lnTo>
                      <a:lnTo>
                        <a:pt x="56" y="45"/>
                      </a:lnTo>
                      <a:lnTo>
                        <a:pt x="67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52" name="Freeform 206"/>
                <p:cNvSpPr>
                  <a:spLocks noChangeArrowheads="1"/>
                </p:cNvSpPr>
                <p:nvPr/>
              </p:nvSpPr>
              <p:spPr bwMode="auto">
                <a:xfrm>
                  <a:off x="1621" y="3516"/>
                  <a:ext cx="17" cy="11"/>
                </a:xfrm>
                <a:custGeom>
                  <a:avLst/>
                  <a:gdLst>
                    <a:gd name="T0" fmla="*/ 0 w 90"/>
                    <a:gd name="T1" fmla="*/ 0 h 67"/>
                    <a:gd name="T2" fmla="*/ 0 w 90"/>
                    <a:gd name="T3" fmla="*/ 0 h 67"/>
                    <a:gd name="T4" fmla="*/ 0 w 90"/>
                    <a:gd name="T5" fmla="*/ 0 h 67"/>
                    <a:gd name="T6" fmla="*/ 0 w 90"/>
                    <a:gd name="T7" fmla="*/ 0 h 67"/>
                    <a:gd name="T8" fmla="*/ 0 w 90"/>
                    <a:gd name="T9" fmla="*/ 0 h 67"/>
                    <a:gd name="T10" fmla="*/ 0 w 90"/>
                    <a:gd name="T11" fmla="*/ 0 h 67"/>
                    <a:gd name="T12" fmla="*/ 0 w 90"/>
                    <a:gd name="T13" fmla="*/ 0 h 67"/>
                    <a:gd name="T14" fmla="*/ 0 w 90"/>
                    <a:gd name="T15" fmla="*/ 0 h 67"/>
                    <a:gd name="T16" fmla="*/ 0 w 90"/>
                    <a:gd name="T17" fmla="*/ 0 h 6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0"/>
                    <a:gd name="T28" fmla="*/ 0 h 67"/>
                    <a:gd name="T29" fmla="*/ 90 w 90"/>
                    <a:gd name="T30" fmla="*/ 67 h 6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0" h="67">
                      <a:moveTo>
                        <a:pt x="90" y="23"/>
                      </a:moveTo>
                      <a:lnTo>
                        <a:pt x="78" y="0"/>
                      </a:lnTo>
                      <a:lnTo>
                        <a:pt x="67" y="0"/>
                      </a:lnTo>
                      <a:lnTo>
                        <a:pt x="11" y="34"/>
                      </a:lnTo>
                      <a:lnTo>
                        <a:pt x="0" y="45"/>
                      </a:lnTo>
                      <a:lnTo>
                        <a:pt x="0" y="67"/>
                      </a:lnTo>
                      <a:lnTo>
                        <a:pt x="22" y="56"/>
                      </a:lnTo>
                      <a:lnTo>
                        <a:pt x="78" y="23"/>
                      </a:lnTo>
                      <a:lnTo>
                        <a:pt x="90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53" name="Freeform 207"/>
                <p:cNvSpPr>
                  <a:spLocks noChangeArrowheads="1"/>
                </p:cNvSpPr>
                <p:nvPr/>
              </p:nvSpPr>
              <p:spPr bwMode="auto">
                <a:xfrm>
                  <a:off x="1593" y="3525"/>
                  <a:ext cx="17" cy="4"/>
                </a:xfrm>
                <a:custGeom>
                  <a:avLst/>
                  <a:gdLst>
                    <a:gd name="T0" fmla="*/ 0 w 90"/>
                    <a:gd name="T1" fmla="*/ 0 h 22"/>
                    <a:gd name="T2" fmla="*/ 0 w 90"/>
                    <a:gd name="T3" fmla="*/ 0 h 22"/>
                    <a:gd name="T4" fmla="*/ 0 w 90"/>
                    <a:gd name="T5" fmla="*/ 0 h 22"/>
                    <a:gd name="T6" fmla="*/ 0 w 90"/>
                    <a:gd name="T7" fmla="*/ 0 h 22"/>
                    <a:gd name="T8" fmla="*/ 0 w 90"/>
                    <a:gd name="T9" fmla="*/ 0 h 22"/>
                    <a:gd name="T10" fmla="*/ 0 w 90"/>
                    <a:gd name="T11" fmla="*/ 0 h 22"/>
                    <a:gd name="T12" fmla="*/ 0 w 90"/>
                    <a:gd name="T13" fmla="*/ 0 h 22"/>
                    <a:gd name="T14" fmla="*/ 0 w 90"/>
                    <a:gd name="T15" fmla="*/ 0 h 22"/>
                    <a:gd name="T16" fmla="*/ 0 w 90"/>
                    <a:gd name="T17" fmla="*/ 0 h 22"/>
                    <a:gd name="T18" fmla="*/ 0 w 90"/>
                    <a:gd name="T19" fmla="*/ 0 h 2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22"/>
                    <a:gd name="T32" fmla="*/ 90 w 90"/>
                    <a:gd name="T33" fmla="*/ 22 h 2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22">
                      <a:moveTo>
                        <a:pt x="90" y="22"/>
                      </a:moveTo>
                      <a:lnTo>
                        <a:pt x="90" y="0"/>
                      </a:lnTo>
                      <a:lnTo>
                        <a:pt x="11" y="0"/>
                      </a:lnTo>
                      <a:lnTo>
                        <a:pt x="11" y="11"/>
                      </a:lnTo>
                      <a:lnTo>
                        <a:pt x="23" y="0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11" y="22"/>
                      </a:lnTo>
                      <a:lnTo>
                        <a:pt x="23" y="22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54" name="Freeform 208"/>
                <p:cNvSpPr>
                  <a:spLocks noChangeArrowheads="1"/>
                </p:cNvSpPr>
                <p:nvPr/>
              </p:nvSpPr>
              <p:spPr bwMode="auto">
                <a:xfrm>
                  <a:off x="1567" y="3523"/>
                  <a:ext cx="14" cy="6"/>
                </a:xfrm>
                <a:custGeom>
                  <a:avLst/>
                  <a:gdLst>
                    <a:gd name="T0" fmla="*/ 0 w 78"/>
                    <a:gd name="T1" fmla="*/ 0 h 33"/>
                    <a:gd name="T2" fmla="*/ 0 w 78"/>
                    <a:gd name="T3" fmla="*/ 0 h 33"/>
                    <a:gd name="T4" fmla="*/ 0 w 78"/>
                    <a:gd name="T5" fmla="*/ 0 h 33"/>
                    <a:gd name="T6" fmla="*/ 0 w 78"/>
                    <a:gd name="T7" fmla="*/ 0 h 33"/>
                    <a:gd name="T8" fmla="*/ 0 w 78"/>
                    <a:gd name="T9" fmla="*/ 0 h 33"/>
                    <a:gd name="T10" fmla="*/ 0 w 78"/>
                    <a:gd name="T11" fmla="*/ 0 h 33"/>
                    <a:gd name="T12" fmla="*/ 0 w 78"/>
                    <a:gd name="T13" fmla="*/ 0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8"/>
                    <a:gd name="T22" fmla="*/ 0 h 33"/>
                    <a:gd name="T23" fmla="*/ 78 w 78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8" h="33">
                      <a:moveTo>
                        <a:pt x="78" y="33"/>
                      </a:moveTo>
                      <a:lnTo>
                        <a:pt x="78" y="11"/>
                      </a:lnTo>
                      <a:lnTo>
                        <a:pt x="56" y="11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44" y="33"/>
                      </a:lnTo>
                      <a:lnTo>
                        <a:pt x="78" y="3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55" name="Freeform 209"/>
                <p:cNvSpPr>
                  <a:spLocks noChangeArrowheads="1"/>
                </p:cNvSpPr>
                <p:nvPr/>
              </p:nvSpPr>
              <p:spPr bwMode="auto">
                <a:xfrm>
                  <a:off x="1537" y="3518"/>
                  <a:ext cx="17" cy="8"/>
                </a:xfrm>
                <a:custGeom>
                  <a:avLst/>
                  <a:gdLst>
                    <a:gd name="T0" fmla="*/ 0 w 90"/>
                    <a:gd name="T1" fmla="*/ 0 h 45"/>
                    <a:gd name="T2" fmla="*/ 0 w 90"/>
                    <a:gd name="T3" fmla="*/ 0 h 45"/>
                    <a:gd name="T4" fmla="*/ 0 w 90"/>
                    <a:gd name="T5" fmla="*/ 0 h 45"/>
                    <a:gd name="T6" fmla="*/ 0 w 90"/>
                    <a:gd name="T7" fmla="*/ 0 h 45"/>
                    <a:gd name="T8" fmla="*/ 0 w 90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45"/>
                    <a:gd name="T17" fmla="*/ 90 w 90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45">
                      <a:moveTo>
                        <a:pt x="90" y="45"/>
                      </a:moveTo>
                      <a:lnTo>
                        <a:pt x="90" y="23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56" name="Freeform 210"/>
                <p:cNvSpPr>
                  <a:spLocks noChangeArrowheads="1"/>
                </p:cNvSpPr>
                <p:nvPr/>
              </p:nvSpPr>
              <p:spPr bwMode="auto">
                <a:xfrm>
                  <a:off x="1509" y="3511"/>
                  <a:ext cx="16" cy="8"/>
                </a:xfrm>
                <a:custGeom>
                  <a:avLst/>
                  <a:gdLst>
                    <a:gd name="T0" fmla="*/ 0 w 90"/>
                    <a:gd name="T1" fmla="*/ 0 h 44"/>
                    <a:gd name="T2" fmla="*/ 0 w 90"/>
                    <a:gd name="T3" fmla="*/ 0 h 44"/>
                    <a:gd name="T4" fmla="*/ 0 w 90"/>
                    <a:gd name="T5" fmla="*/ 0 h 44"/>
                    <a:gd name="T6" fmla="*/ 0 w 90"/>
                    <a:gd name="T7" fmla="*/ 0 h 44"/>
                    <a:gd name="T8" fmla="*/ 0 w 90"/>
                    <a:gd name="T9" fmla="*/ 0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44"/>
                    <a:gd name="T17" fmla="*/ 90 w 90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44">
                      <a:moveTo>
                        <a:pt x="90" y="44"/>
                      </a:moveTo>
                      <a:lnTo>
                        <a:pt x="90" y="22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90" y="44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57" name="Freeform 211"/>
                <p:cNvSpPr>
                  <a:spLocks noChangeArrowheads="1"/>
                </p:cNvSpPr>
                <p:nvPr/>
              </p:nvSpPr>
              <p:spPr bwMode="auto">
                <a:xfrm>
                  <a:off x="1481" y="3504"/>
                  <a:ext cx="16" cy="7"/>
                </a:xfrm>
                <a:custGeom>
                  <a:avLst/>
                  <a:gdLst>
                    <a:gd name="T0" fmla="*/ 0 w 89"/>
                    <a:gd name="T1" fmla="*/ 0 h 45"/>
                    <a:gd name="T2" fmla="*/ 0 w 89"/>
                    <a:gd name="T3" fmla="*/ 0 h 45"/>
                    <a:gd name="T4" fmla="*/ 0 w 89"/>
                    <a:gd name="T5" fmla="*/ 0 h 45"/>
                    <a:gd name="T6" fmla="*/ 0 w 89"/>
                    <a:gd name="T7" fmla="*/ 0 h 45"/>
                    <a:gd name="T8" fmla="*/ 0 w 89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45"/>
                    <a:gd name="T17" fmla="*/ 89 w 89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45">
                      <a:moveTo>
                        <a:pt x="89" y="45"/>
                      </a:moveTo>
                      <a:lnTo>
                        <a:pt x="89" y="22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58" name="Freeform 212"/>
                <p:cNvSpPr>
                  <a:spLocks noChangeArrowheads="1"/>
                </p:cNvSpPr>
                <p:nvPr/>
              </p:nvSpPr>
              <p:spPr bwMode="auto">
                <a:xfrm>
                  <a:off x="1455" y="3497"/>
                  <a:ext cx="14" cy="7"/>
                </a:xfrm>
                <a:custGeom>
                  <a:avLst/>
                  <a:gdLst>
                    <a:gd name="T0" fmla="*/ 0 w 79"/>
                    <a:gd name="T1" fmla="*/ 0 h 45"/>
                    <a:gd name="T2" fmla="*/ 0 w 79"/>
                    <a:gd name="T3" fmla="*/ 0 h 45"/>
                    <a:gd name="T4" fmla="*/ 0 w 79"/>
                    <a:gd name="T5" fmla="*/ 0 h 45"/>
                    <a:gd name="T6" fmla="*/ 0 w 79"/>
                    <a:gd name="T7" fmla="*/ 0 h 45"/>
                    <a:gd name="T8" fmla="*/ 0 w 79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"/>
                    <a:gd name="T16" fmla="*/ 0 h 45"/>
                    <a:gd name="T17" fmla="*/ 79 w 79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" h="45">
                      <a:moveTo>
                        <a:pt x="79" y="45"/>
                      </a:moveTo>
                      <a:lnTo>
                        <a:pt x="79" y="22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79" y="45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59" name="Freeform 213"/>
                <p:cNvSpPr>
                  <a:spLocks noChangeArrowheads="1"/>
                </p:cNvSpPr>
                <p:nvPr/>
              </p:nvSpPr>
              <p:spPr bwMode="auto">
                <a:xfrm>
                  <a:off x="1425" y="3489"/>
                  <a:ext cx="17" cy="8"/>
                </a:xfrm>
                <a:custGeom>
                  <a:avLst/>
                  <a:gdLst>
                    <a:gd name="T0" fmla="*/ 0 w 90"/>
                    <a:gd name="T1" fmla="*/ 0 h 45"/>
                    <a:gd name="T2" fmla="*/ 0 w 90"/>
                    <a:gd name="T3" fmla="*/ 0 h 45"/>
                    <a:gd name="T4" fmla="*/ 0 w 90"/>
                    <a:gd name="T5" fmla="*/ 0 h 45"/>
                    <a:gd name="T6" fmla="*/ 0 w 90"/>
                    <a:gd name="T7" fmla="*/ 0 h 45"/>
                    <a:gd name="T8" fmla="*/ 0 w 90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45"/>
                    <a:gd name="T17" fmla="*/ 90 w 90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45">
                      <a:moveTo>
                        <a:pt x="90" y="45"/>
                      </a:moveTo>
                      <a:lnTo>
                        <a:pt x="90" y="23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60" name="Freeform 214"/>
                <p:cNvSpPr>
                  <a:spLocks noChangeArrowheads="1"/>
                </p:cNvSpPr>
                <p:nvPr/>
              </p:nvSpPr>
              <p:spPr bwMode="auto">
                <a:xfrm>
                  <a:off x="1399" y="3482"/>
                  <a:ext cx="14" cy="7"/>
                </a:xfrm>
                <a:custGeom>
                  <a:avLst/>
                  <a:gdLst>
                    <a:gd name="T0" fmla="*/ 0 w 78"/>
                    <a:gd name="T1" fmla="*/ 0 h 45"/>
                    <a:gd name="T2" fmla="*/ 0 w 78"/>
                    <a:gd name="T3" fmla="*/ 0 h 45"/>
                    <a:gd name="T4" fmla="*/ 0 w 78"/>
                    <a:gd name="T5" fmla="*/ 0 h 45"/>
                    <a:gd name="T6" fmla="*/ 0 w 78"/>
                    <a:gd name="T7" fmla="*/ 0 h 45"/>
                    <a:gd name="T8" fmla="*/ 0 w 78"/>
                    <a:gd name="T9" fmla="*/ 0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"/>
                    <a:gd name="T16" fmla="*/ 0 h 45"/>
                    <a:gd name="T17" fmla="*/ 78 w 78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" h="45">
                      <a:moveTo>
                        <a:pt x="78" y="45"/>
                      </a:moveTo>
                      <a:lnTo>
                        <a:pt x="78" y="23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78" y="45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61" name="Freeform 215"/>
                <p:cNvSpPr>
                  <a:spLocks noChangeArrowheads="1"/>
                </p:cNvSpPr>
                <p:nvPr/>
              </p:nvSpPr>
              <p:spPr bwMode="auto">
                <a:xfrm>
                  <a:off x="1369" y="3475"/>
                  <a:ext cx="17" cy="7"/>
                </a:xfrm>
                <a:custGeom>
                  <a:avLst/>
                  <a:gdLst>
                    <a:gd name="T0" fmla="*/ 0 w 90"/>
                    <a:gd name="T1" fmla="*/ 0 h 44"/>
                    <a:gd name="T2" fmla="*/ 0 w 90"/>
                    <a:gd name="T3" fmla="*/ 0 h 44"/>
                    <a:gd name="T4" fmla="*/ 0 w 90"/>
                    <a:gd name="T5" fmla="*/ 0 h 44"/>
                    <a:gd name="T6" fmla="*/ 0 w 90"/>
                    <a:gd name="T7" fmla="*/ 0 h 44"/>
                    <a:gd name="T8" fmla="*/ 0 w 90"/>
                    <a:gd name="T9" fmla="*/ 0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44"/>
                    <a:gd name="T17" fmla="*/ 90 w 90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44">
                      <a:moveTo>
                        <a:pt x="90" y="44"/>
                      </a:moveTo>
                      <a:lnTo>
                        <a:pt x="90" y="22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90" y="44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62" name="Freeform 216"/>
                <p:cNvSpPr>
                  <a:spLocks noChangeArrowheads="1"/>
                </p:cNvSpPr>
                <p:nvPr/>
              </p:nvSpPr>
              <p:spPr bwMode="auto">
                <a:xfrm>
                  <a:off x="1343" y="3468"/>
                  <a:ext cx="15" cy="7"/>
                </a:xfrm>
                <a:custGeom>
                  <a:avLst/>
                  <a:gdLst>
                    <a:gd name="T0" fmla="*/ 0 w 78"/>
                    <a:gd name="T1" fmla="*/ 0 h 45"/>
                    <a:gd name="T2" fmla="*/ 0 w 78"/>
                    <a:gd name="T3" fmla="*/ 0 h 45"/>
                    <a:gd name="T4" fmla="*/ 0 w 78"/>
                    <a:gd name="T5" fmla="*/ 0 h 45"/>
                    <a:gd name="T6" fmla="*/ 0 w 78"/>
                    <a:gd name="T7" fmla="*/ 0 h 45"/>
                    <a:gd name="T8" fmla="*/ 0 w 78"/>
                    <a:gd name="T9" fmla="*/ 0 h 45"/>
                    <a:gd name="T10" fmla="*/ 0 w 78"/>
                    <a:gd name="T11" fmla="*/ 0 h 45"/>
                    <a:gd name="T12" fmla="*/ 0 w 78"/>
                    <a:gd name="T13" fmla="*/ 0 h 4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8"/>
                    <a:gd name="T22" fmla="*/ 0 h 45"/>
                    <a:gd name="T23" fmla="*/ 78 w 78"/>
                    <a:gd name="T24" fmla="*/ 45 h 4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8" h="45">
                      <a:moveTo>
                        <a:pt x="78" y="45"/>
                      </a:moveTo>
                      <a:lnTo>
                        <a:pt x="78" y="22"/>
                      </a:lnTo>
                      <a:lnTo>
                        <a:pt x="11" y="0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78" y="45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63" name="Freeform 217"/>
                <p:cNvSpPr>
                  <a:spLocks noChangeArrowheads="1"/>
                </p:cNvSpPr>
                <p:nvPr/>
              </p:nvSpPr>
              <p:spPr bwMode="auto">
                <a:xfrm>
                  <a:off x="1314" y="3466"/>
                  <a:ext cx="17" cy="5"/>
                </a:xfrm>
                <a:custGeom>
                  <a:avLst/>
                  <a:gdLst>
                    <a:gd name="T0" fmla="*/ 0 w 89"/>
                    <a:gd name="T1" fmla="*/ 0 h 33"/>
                    <a:gd name="T2" fmla="*/ 0 w 89"/>
                    <a:gd name="T3" fmla="*/ 0 h 33"/>
                    <a:gd name="T4" fmla="*/ 0 w 89"/>
                    <a:gd name="T5" fmla="*/ 0 h 33"/>
                    <a:gd name="T6" fmla="*/ 0 w 89"/>
                    <a:gd name="T7" fmla="*/ 0 h 33"/>
                    <a:gd name="T8" fmla="*/ 0 w 89"/>
                    <a:gd name="T9" fmla="*/ 0 h 33"/>
                    <a:gd name="T10" fmla="*/ 0 w 89"/>
                    <a:gd name="T11" fmla="*/ 0 h 33"/>
                    <a:gd name="T12" fmla="*/ 0 w 89"/>
                    <a:gd name="T13" fmla="*/ 0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33"/>
                    <a:gd name="T23" fmla="*/ 89 w 89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33">
                      <a:moveTo>
                        <a:pt x="89" y="33"/>
                      </a:moveTo>
                      <a:lnTo>
                        <a:pt x="89" y="1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22" y="22"/>
                      </a:lnTo>
                      <a:lnTo>
                        <a:pt x="89" y="3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64" name="Freeform 218"/>
                <p:cNvSpPr>
                  <a:spLocks noChangeArrowheads="1"/>
                </p:cNvSpPr>
                <p:nvPr/>
              </p:nvSpPr>
              <p:spPr bwMode="auto">
                <a:xfrm>
                  <a:off x="1285" y="3463"/>
                  <a:ext cx="17" cy="5"/>
                </a:xfrm>
                <a:custGeom>
                  <a:avLst/>
                  <a:gdLst>
                    <a:gd name="T0" fmla="*/ 0 w 90"/>
                    <a:gd name="T1" fmla="*/ 0 h 23"/>
                    <a:gd name="T2" fmla="*/ 0 w 90"/>
                    <a:gd name="T3" fmla="*/ 0 h 23"/>
                    <a:gd name="T4" fmla="*/ 0 w 90"/>
                    <a:gd name="T5" fmla="*/ 0 h 23"/>
                    <a:gd name="T6" fmla="*/ 0 w 90"/>
                    <a:gd name="T7" fmla="*/ 0 h 23"/>
                    <a:gd name="T8" fmla="*/ 0 w 90"/>
                    <a:gd name="T9" fmla="*/ 0 h 23"/>
                    <a:gd name="T10" fmla="*/ 0 w 90"/>
                    <a:gd name="T11" fmla="*/ 0 h 23"/>
                    <a:gd name="T12" fmla="*/ 0 w 90"/>
                    <a:gd name="T13" fmla="*/ 0 h 23"/>
                    <a:gd name="T14" fmla="*/ 0 w 90"/>
                    <a:gd name="T15" fmla="*/ 0 h 23"/>
                    <a:gd name="T16" fmla="*/ 0 w 90"/>
                    <a:gd name="T17" fmla="*/ 0 h 23"/>
                    <a:gd name="T18" fmla="*/ 0 w 90"/>
                    <a:gd name="T19" fmla="*/ 0 h 2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23"/>
                    <a:gd name="T32" fmla="*/ 90 w 90"/>
                    <a:gd name="T33" fmla="*/ 23 h 2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23">
                      <a:moveTo>
                        <a:pt x="90" y="23"/>
                      </a:moveTo>
                      <a:lnTo>
                        <a:pt x="90" y="0"/>
                      </a:lnTo>
                      <a:lnTo>
                        <a:pt x="79" y="0"/>
                      </a:lnTo>
                      <a:lnTo>
                        <a:pt x="67" y="0"/>
                      </a:ln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79" y="23"/>
                      </a:lnTo>
                      <a:lnTo>
                        <a:pt x="67" y="12"/>
                      </a:lnTo>
                      <a:lnTo>
                        <a:pt x="67" y="23"/>
                      </a:lnTo>
                      <a:lnTo>
                        <a:pt x="90" y="23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65" name="Freeform 219"/>
                <p:cNvSpPr>
                  <a:spLocks noChangeArrowheads="1"/>
                </p:cNvSpPr>
                <p:nvPr/>
              </p:nvSpPr>
              <p:spPr bwMode="auto">
                <a:xfrm>
                  <a:off x="1256" y="3466"/>
                  <a:ext cx="17" cy="7"/>
                </a:xfrm>
                <a:custGeom>
                  <a:avLst/>
                  <a:gdLst>
                    <a:gd name="T0" fmla="*/ 0 w 90"/>
                    <a:gd name="T1" fmla="*/ 0 h 44"/>
                    <a:gd name="T2" fmla="*/ 0 w 90"/>
                    <a:gd name="T3" fmla="*/ 0 h 44"/>
                    <a:gd name="T4" fmla="*/ 0 w 90"/>
                    <a:gd name="T5" fmla="*/ 0 h 44"/>
                    <a:gd name="T6" fmla="*/ 0 w 90"/>
                    <a:gd name="T7" fmla="*/ 0 h 44"/>
                    <a:gd name="T8" fmla="*/ 0 w 90"/>
                    <a:gd name="T9" fmla="*/ 0 h 44"/>
                    <a:gd name="T10" fmla="*/ 0 w 90"/>
                    <a:gd name="T11" fmla="*/ 0 h 44"/>
                    <a:gd name="T12" fmla="*/ 0 w 90"/>
                    <a:gd name="T13" fmla="*/ 0 h 4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44"/>
                    <a:gd name="T23" fmla="*/ 90 w 90"/>
                    <a:gd name="T24" fmla="*/ 44 h 4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44">
                      <a:moveTo>
                        <a:pt x="90" y="22"/>
                      </a:moveTo>
                      <a:lnTo>
                        <a:pt x="90" y="0"/>
                      </a:lnTo>
                      <a:lnTo>
                        <a:pt x="34" y="11"/>
                      </a:lnTo>
                      <a:lnTo>
                        <a:pt x="0" y="22"/>
                      </a:lnTo>
                      <a:lnTo>
                        <a:pt x="12" y="44"/>
                      </a:lnTo>
                      <a:lnTo>
                        <a:pt x="45" y="33"/>
                      </a:lnTo>
                      <a:lnTo>
                        <a:pt x="90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66" name="Freeform 220"/>
                <p:cNvSpPr>
                  <a:spLocks noChangeArrowheads="1"/>
                </p:cNvSpPr>
                <p:nvPr/>
              </p:nvSpPr>
              <p:spPr bwMode="auto">
                <a:xfrm>
                  <a:off x="1235" y="3476"/>
                  <a:ext cx="13" cy="15"/>
                </a:xfrm>
                <a:custGeom>
                  <a:avLst/>
                  <a:gdLst>
                    <a:gd name="T0" fmla="*/ 0 w 68"/>
                    <a:gd name="T1" fmla="*/ 0 h 89"/>
                    <a:gd name="T2" fmla="*/ 0 w 68"/>
                    <a:gd name="T3" fmla="*/ 0 h 89"/>
                    <a:gd name="T4" fmla="*/ 0 w 68"/>
                    <a:gd name="T5" fmla="*/ 0 h 89"/>
                    <a:gd name="T6" fmla="*/ 0 w 68"/>
                    <a:gd name="T7" fmla="*/ 0 h 89"/>
                    <a:gd name="T8" fmla="*/ 0 w 68"/>
                    <a:gd name="T9" fmla="*/ 0 h 89"/>
                    <a:gd name="T10" fmla="*/ 0 w 68"/>
                    <a:gd name="T11" fmla="*/ 0 h 89"/>
                    <a:gd name="T12" fmla="*/ 0 w 68"/>
                    <a:gd name="T13" fmla="*/ 0 h 8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89"/>
                    <a:gd name="T23" fmla="*/ 68 w 68"/>
                    <a:gd name="T24" fmla="*/ 89 h 8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89">
                      <a:moveTo>
                        <a:pt x="68" y="22"/>
                      </a:moveTo>
                      <a:lnTo>
                        <a:pt x="56" y="0"/>
                      </a:lnTo>
                      <a:lnTo>
                        <a:pt x="23" y="33"/>
                      </a:lnTo>
                      <a:lnTo>
                        <a:pt x="0" y="78"/>
                      </a:lnTo>
                      <a:lnTo>
                        <a:pt x="12" y="89"/>
                      </a:lnTo>
                      <a:lnTo>
                        <a:pt x="34" y="56"/>
                      </a:lnTo>
                      <a:lnTo>
                        <a:pt x="68" y="2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67" name="Freeform 221"/>
                <p:cNvSpPr>
                  <a:spLocks noChangeArrowheads="1"/>
                </p:cNvSpPr>
                <p:nvPr/>
              </p:nvSpPr>
              <p:spPr bwMode="auto">
                <a:xfrm>
                  <a:off x="1225" y="3499"/>
                  <a:ext cx="8" cy="14"/>
                </a:xfrm>
                <a:custGeom>
                  <a:avLst/>
                  <a:gdLst>
                    <a:gd name="T0" fmla="*/ 0 w 45"/>
                    <a:gd name="T1" fmla="*/ 0 h 90"/>
                    <a:gd name="T2" fmla="*/ 0 w 45"/>
                    <a:gd name="T3" fmla="*/ 0 h 90"/>
                    <a:gd name="T4" fmla="*/ 0 w 45"/>
                    <a:gd name="T5" fmla="*/ 0 h 90"/>
                    <a:gd name="T6" fmla="*/ 0 w 45"/>
                    <a:gd name="T7" fmla="*/ 0 h 90"/>
                    <a:gd name="T8" fmla="*/ 0 w 45"/>
                    <a:gd name="T9" fmla="*/ 0 h 90"/>
                    <a:gd name="T10" fmla="*/ 0 w 45"/>
                    <a:gd name="T11" fmla="*/ 0 h 90"/>
                    <a:gd name="T12" fmla="*/ 0 w 45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5"/>
                    <a:gd name="T22" fmla="*/ 0 h 90"/>
                    <a:gd name="T23" fmla="*/ 45 w 45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5" h="90">
                      <a:moveTo>
                        <a:pt x="45" y="11"/>
                      </a:moveTo>
                      <a:lnTo>
                        <a:pt x="23" y="0"/>
                      </a:lnTo>
                      <a:lnTo>
                        <a:pt x="12" y="79"/>
                      </a:lnTo>
                      <a:lnTo>
                        <a:pt x="0" y="90"/>
                      </a:lnTo>
                      <a:lnTo>
                        <a:pt x="23" y="90"/>
                      </a:lnTo>
                      <a:lnTo>
                        <a:pt x="34" y="79"/>
                      </a:lnTo>
                      <a:lnTo>
                        <a:pt x="45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68" name="Freeform 222"/>
                <p:cNvSpPr>
                  <a:spLocks noChangeArrowheads="1"/>
                </p:cNvSpPr>
                <p:nvPr/>
              </p:nvSpPr>
              <p:spPr bwMode="auto">
                <a:xfrm>
                  <a:off x="1223" y="3523"/>
                  <a:ext cx="6" cy="15"/>
                </a:xfrm>
                <a:custGeom>
                  <a:avLst/>
                  <a:gdLst>
                    <a:gd name="T0" fmla="*/ 0 w 34"/>
                    <a:gd name="T1" fmla="*/ 0 h 89"/>
                    <a:gd name="T2" fmla="*/ 0 w 34"/>
                    <a:gd name="T3" fmla="*/ 0 h 89"/>
                    <a:gd name="T4" fmla="*/ 0 w 34"/>
                    <a:gd name="T5" fmla="*/ 0 h 89"/>
                    <a:gd name="T6" fmla="*/ 0 w 34"/>
                    <a:gd name="T7" fmla="*/ 0 h 89"/>
                    <a:gd name="T8" fmla="*/ 0 w 34"/>
                    <a:gd name="T9" fmla="*/ 0 h 89"/>
                    <a:gd name="T10" fmla="*/ 0 w 34"/>
                    <a:gd name="T11" fmla="*/ 0 h 89"/>
                    <a:gd name="T12" fmla="*/ 0 w 34"/>
                    <a:gd name="T13" fmla="*/ 0 h 8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4"/>
                    <a:gd name="T22" fmla="*/ 0 h 89"/>
                    <a:gd name="T23" fmla="*/ 34 w 34"/>
                    <a:gd name="T24" fmla="*/ 89 h 8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4" h="89">
                      <a:moveTo>
                        <a:pt x="34" y="0"/>
                      </a:moveTo>
                      <a:lnTo>
                        <a:pt x="11" y="0"/>
                      </a:lnTo>
                      <a:lnTo>
                        <a:pt x="0" y="22"/>
                      </a:lnTo>
                      <a:lnTo>
                        <a:pt x="0" y="89"/>
                      </a:lnTo>
                      <a:lnTo>
                        <a:pt x="23" y="89"/>
                      </a:lnTo>
                      <a:lnTo>
                        <a:pt x="23" y="22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69" name="Rectangle 223"/>
                <p:cNvSpPr>
                  <a:spLocks noChangeArrowheads="1"/>
                </p:cNvSpPr>
                <p:nvPr/>
              </p:nvSpPr>
              <p:spPr bwMode="auto">
                <a:xfrm>
                  <a:off x="1223" y="3549"/>
                  <a:ext cx="5" cy="1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70" name="Freeform 224"/>
                <p:cNvSpPr>
                  <a:spLocks noChangeArrowheads="1"/>
                </p:cNvSpPr>
                <p:nvPr/>
              </p:nvSpPr>
              <p:spPr bwMode="auto">
                <a:xfrm>
                  <a:off x="1223" y="3575"/>
                  <a:ext cx="6" cy="15"/>
                </a:xfrm>
                <a:custGeom>
                  <a:avLst/>
                  <a:gdLst>
                    <a:gd name="T0" fmla="*/ 0 w 34"/>
                    <a:gd name="T1" fmla="*/ 0 h 90"/>
                    <a:gd name="T2" fmla="*/ 0 w 34"/>
                    <a:gd name="T3" fmla="*/ 0 h 90"/>
                    <a:gd name="T4" fmla="*/ 0 w 34"/>
                    <a:gd name="T5" fmla="*/ 0 h 90"/>
                    <a:gd name="T6" fmla="*/ 0 w 34"/>
                    <a:gd name="T7" fmla="*/ 0 h 90"/>
                    <a:gd name="T8" fmla="*/ 0 w 34"/>
                    <a:gd name="T9" fmla="*/ 0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90"/>
                    <a:gd name="T17" fmla="*/ 34 w 34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90">
                      <a:moveTo>
                        <a:pt x="23" y="0"/>
                      </a:moveTo>
                      <a:lnTo>
                        <a:pt x="0" y="0"/>
                      </a:lnTo>
                      <a:lnTo>
                        <a:pt x="11" y="90"/>
                      </a:lnTo>
                      <a:lnTo>
                        <a:pt x="34" y="9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71" name="Freeform 225"/>
                <p:cNvSpPr>
                  <a:spLocks noChangeArrowheads="1"/>
                </p:cNvSpPr>
                <p:nvPr/>
              </p:nvSpPr>
              <p:spPr bwMode="auto">
                <a:xfrm>
                  <a:off x="1227" y="3600"/>
                  <a:ext cx="6" cy="15"/>
                </a:xfrm>
                <a:custGeom>
                  <a:avLst/>
                  <a:gdLst>
                    <a:gd name="T0" fmla="*/ 0 w 33"/>
                    <a:gd name="T1" fmla="*/ 0 h 90"/>
                    <a:gd name="T2" fmla="*/ 0 w 33"/>
                    <a:gd name="T3" fmla="*/ 0 h 90"/>
                    <a:gd name="T4" fmla="*/ 0 w 33"/>
                    <a:gd name="T5" fmla="*/ 0 h 90"/>
                    <a:gd name="T6" fmla="*/ 0 w 33"/>
                    <a:gd name="T7" fmla="*/ 0 h 90"/>
                    <a:gd name="T8" fmla="*/ 0 w 33"/>
                    <a:gd name="T9" fmla="*/ 0 h 90"/>
                    <a:gd name="T10" fmla="*/ 0 w 33"/>
                    <a:gd name="T11" fmla="*/ 0 h 90"/>
                    <a:gd name="T12" fmla="*/ 0 w 33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3"/>
                    <a:gd name="T22" fmla="*/ 0 h 90"/>
                    <a:gd name="T23" fmla="*/ 33 w 33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3" h="90">
                      <a:moveTo>
                        <a:pt x="22" y="0"/>
                      </a:moveTo>
                      <a:lnTo>
                        <a:pt x="0" y="0"/>
                      </a:lnTo>
                      <a:lnTo>
                        <a:pt x="0" y="56"/>
                      </a:lnTo>
                      <a:lnTo>
                        <a:pt x="11" y="90"/>
                      </a:lnTo>
                      <a:lnTo>
                        <a:pt x="33" y="90"/>
                      </a:lnTo>
                      <a:lnTo>
                        <a:pt x="22" y="5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72" name="Freeform 226"/>
                <p:cNvSpPr>
                  <a:spLocks noChangeArrowheads="1"/>
                </p:cNvSpPr>
                <p:nvPr/>
              </p:nvSpPr>
              <p:spPr bwMode="auto">
                <a:xfrm>
                  <a:off x="1231" y="3627"/>
                  <a:ext cx="6" cy="15"/>
                </a:xfrm>
                <a:custGeom>
                  <a:avLst/>
                  <a:gdLst>
                    <a:gd name="T0" fmla="*/ 0 w 34"/>
                    <a:gd name="T1" fmla="*/ 0 h 89"/>
                    <a:gd name="T2" fmla="*/ 0 w 34"/>
                    <a:gd name="T3" fmla="*/ 0 h 89"/>
                    <a:gd name="T4" fmla="*/ 0 w 34"/>
                    <a:gd name="T5" fmla="*/ 0 h 89"/>
                    <a:gd name="T6" fmla="*/ 0 w 34"/>
                    <a:gd name="T7" fmla="*/ 0 h 89"/>
                    <a:gd name="T8" fmla="*/ 0 w 34"/>
                    <a:gd name="T9" fmla="*/ 0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89"/>
                    <a:gd name="T17" fmla="*/ 34 w 34"/>
                    <a:gd name="T18" fmla="*/ 89 h 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89">
                      <a:moveTo>
                        <a:pt x="22" y="0"/>
                      </a:moveTo>
                      <a:lnTo>
                        <a:pt x="0" y="0"/>
                      </a:lnTo>
                      <a:lnTo>
                        <a:pt x="11" y="89"/>
                      </a:lnTo>
                      <a:lnTo>
                        <a:pt x="34" y="89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73" name="Freeform 227"/>
                <p:cNvSpPr>
                  <a:spLocks noChangeArrowheads="1"/>
                </p:cNvSpPr>
                <p:nvPr/>
              </p:nvSpPr>
              <p:spPr bwMode="auto">
                <a:xfrm>
                  <a:off x="1235" y="3653"/>
                  <a:ext cx="6" cy="15"/>
                </a:xfrm>
                <a:custGeom>
                  <a:avLst/>
                  <a:gdLst>
                    <a:gd name="T0" fmla="*/ 0 w 34"/>
                    <a:gd name="T1" fmla="*/ 0 h 89"/>
                    <a:gd name="T2" fmla="*/ 0 w 34"/>
                    <a:gd name="T3" fmla="*/ 0 h 89"/>
                    <a:gd name="T4" fmla="*/ 0 w 34"/>
                    <a:gd name="T5" fmla="*/ 0 h 89"/>
                    <a:gd name="T6" fmla="*/ 0 w 34"/>
                    <a:gd name="T7" fmla="*/ 0 h 89"/>
                    <a:gd name="T8" fmla="*/ 0 w 34"/>
                    <a:gd name="T9" fmla="*/ 0 h 89"/>
                    <a:gd name="T10" fmla="*/ 0 w 34"/>
                    <a:gd name="T11" fmla="*/ 0 h 89"/>
                    <a:gd name="T12" fmla="*/ 0 w 34"/>
                    <a:gd name="T13" fmla="*/ 0 h 8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4"/>
                    <a:gd name="T22" fmla="*/ 0 h 89"/>
                    <a:gd name="T23" fmla="*/ 34 w 34"/>
                    <a:gd name="T24" fmla="*/ 89 h 8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4" h="89">
                      <a:moveTo>
                        <a:pt x="23" y="0"/>
                      </a:moveTo>
                      <a:lnTo>
                        <a:pt x="0" y="0"/>
                      </a:lnTo>
                      <a:lnTo>
                        <a:pt x="0" y="22"/>
                      </a:lnTo>
                      <a:lnTo>
                        <a:pt x="12" y="89"/>
                      </a:lnTo>
                      <a:lnTo>
                        <a:pt x="34" y="89"/>
                      </a:lnTo>
                      <a:lnTo>
                        <a:pt x="23" y="22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74" name="Freeform 228"/>
                <p:cNvSpPr>
                  <a:spLocks noChangeArrowheads="1"/>
                </p:cNvSpPr>
                <p:nvPr/>
              </p:nvSpPr>
              <p:spPr bwMode="auto">
                <a:xfrm>
                  <a:off x="1240" y="3678"/>
                  <a:ext cx="8" cy="14"/>
                </a:xfrm>
                <a:custGeom>
                  <a:avLst/>
                  <a:gdLst>
                    <a:gd name="T0" fmla="*/ 0 w 45"/>
                    <a:gd name="T1" fmla="*/ 0 h 79"/>
                    <a:gd name="T2" fmla="*/ 0 w 45"/>
                    <a:gd name="T3" fmla="*/ 0 h 79"/>
                    <a:gd name="T4" fmla="*/ 0 w 45"/>
                    <a:gd name="T5" fmla="*/ 0 h 79"/>
                    <a:gd name="T6" fmla="*/ 0 w 45"/>
                    <a:gd name="T7" fmla="*/ 0 h 79"/>
                    <a:gd name="T8" fmla="*/ 0 w 45"/>
                    <a:gd name="T9" fmla="*/ 0 h 7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79"/>
                    <a:gd name="T17" fmla="*/ 45 w 45"/>
                    <a:gd name="T18" fmla="*/ 79 h 7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79">
                      <a:moveTo>
                        <a:pt x="22" y="0"/>
                      </a:moveTo>
                      <a:lnTo>
                        <a:pt x="0" y="0"/>
                      </a:lnTo>
                      <a:lnTo>
                        <a:pt x="22" y="79"/>
                      </a:lnTo>
                      <a:lnTo>
                        <a:pt x="45" y="79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75" name="Freeform 229"/>
                <p:cNvSpPr>
                  <a:spLocks noChangeArrowheads="1"/>
                </p:cNvSpPr>
                <p:nvPr/>
              </p:nvSpPr>
              <p:spPr bwMode="auto">
                <a:xfrm>
                  <a:off x="1246" y="3702"/>
                  <a:ext cx="8" cy="15"/>
                </a:xfrm>
                <a:custGeom>
                  <a:avLst/>
                  <a:gdLst>
                    <a:gd name="T0" fmla="*/ 0 w 45"/>
                    <a:gd name="T1" fmla="*/ 0 h 89"/>
                    <a:gd name="T2" fmla="*/ 0 w 45"/>
                    <a:gd name="T3" fmla="*/ 0 h 89"/>
                    <a:gd name="T4" fmla="*/ 0 w 45"/>
                    <a:gd name="T5" fmla="*/ 0 h 89"/>
                    <a:gd name="T6" fmla="*/ 0 w 45"/>
                    <a:gd name="T7" fmla="*/ 0 h 89"/>
                    <a:gd name="T8" fmla="*/ 0 w 45"/>
                    <a:gd name="T9" fmla="*/ 0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"/>
                    <a:gd name="T16" fmla="*/ 0 h 89"/>
                    <a:gd name="T17" fmla="*/ 45 w 45"/>
                    <a:gd name="T18" fmla="*/ 89 h 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" h="89">
                      <a:moveTo>
                        <a:pt x="23" y="0"/>
                      </a:moveTo>
                      <a:lnTo>
                        <a:pt x="0" y="0"/>
                      </a:lnTo>
                      <a:lnTo>
                        <a:pt x="23" y="89"/>
                      </a:lnTo>
                      <a:lnTo>
                        <a:pt x="45" y="89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76" name="Freeform 230"/>
                <p:cNvSpPr>
                  <a:spLocks noChangeArrowheads="1"/>
                </p:cNvSpPr>
                <p:nvPr/>
              </p:nvSpPr>
              <p:spPr bwMode="auto">
                <a:xfrm>
                  <a:off x="1252" y="3728"/>
                  <a:ext cx="6" cy="14"/>
                </a:xfrm>
                <a:custGeom>
                  <a:avLst/>
                  <a:gdLst>
                    <a:gd name="T0" fmla="*/ 0 w 34"/>
                    <a:gd name="T1" fmla="*/ 0 h 89"/>
                    <a:gd name="T2" fmla="*/ 0 w 34"/>
                    <a:gd name="T3" fmla="*/ 0 h 89"/>
                    <a:gd name="T4" fmla="*/ 0 w 34"/>
                    <a:gd name="T5" fmla="*/ 0 h 89"/>
                    <a:gd name="T6" fmla="*/ 0 w 34"/>
                    <a:gd name="T7" fmla="*/ 0 h 89"/>
                    <a:gd name="T8" fmla="*/ 0 w 34"/>
                    <a:gd name="T9" fmla="*/ 0 h 89"/>
                    <a:gd name="T10" fmla="*/ 0 w 34"/>
                    <a:gd name="T11" fmla="*/ 0 h 89"/>
                    <a:gd name="T12" fmla="*/ 0 w 34"/>
                    <a:gd name="T13" fmla="*/ 0 h 8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4"/>
                    <a:gd name="T22" fmla="*/ 0 h 89"/>
                    <a:gd name="T23" fmla="*/ 34 w 34"/>
                    <a:gd name="T24" fmla="*/ 89 h 8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4" h="89">
                      <a:moveTo>
                        <a:pt x="22" y="0"/>
                      </a:moveTo>
                      <a:lnTo>
                        <a:pt x="0" y="0"/>
                      </a:lnTo>
                      <a:lnTo>
                        <a:pt x="11" y="56"/>
                      </a:lnTo>
                      <a:lnTo>
                        <a:pt x="11" y="89"/>
                      </a:lnTo>
                      <a:lnTo>
                        <a:pt x="34" y="89"/>
                      </a:lnTo>
                      <a:lnTo>
                        <a:pt x="34" y="56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77" name="Freeform 231"/>
                <p:cNvSpPr>
                  <a:spLocks noChangeArrowheads="1"/>
                </p:cNvSpPr>
                <p:nvPr/>
              </p:nvSpPr>
              <p:spPr bwMode="auto">
                <a:xfrm>
                  <a:off x="1258" y="3753"/>
                  <a:ext cx="6" cy="15"/>
                </a:xfrm>
                <a:custGeom>
                  <a:avLst/>
                  <a:gdLst>
                    <a:gd name="T0" fmla="*/ 0 w 33"/>
                    <a:gd name="T1" fmla="*/ 0 h 90"/>
                    <a:gd name="T2" fmla="*/ 0 w 33"/>
                    <a:gd name="T3" fmla="*/ 0 h 90"/>
                    <a:gd name="T4" fmla="*/ 0 w 33"/>
                    <a:gd name="T5" fmla="*/ 0 h 90"/>
                    <a:gd name="T6" fmla="*/ 0 w 33"/>
                    <a:gd name="T7" fmla="*/ 0 h 90"/>
                    <a:gd name="T8" fmla="*/ 0 w 33"/>
                    <a:gd name="T9" fmla="*/ 0 h 90"/>
                    <a:gd name="T10" fmla="*/ 0 w 33"/>
                    <a:gd name="T11" fmla="*/ 0 h 90"/>
                    <a:gd name="T12" fmla="*/ 0 w 33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3"/>
                    <a:gd name="T22" fmla="*/ 0 h 90"/>
                    <a:gd name="T23" fmla="*/ 33 w 33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3" h="90">
                      <a:moveTo>
                        <a:pt x="22" y="0"/>
                      </a:moveTo>
                      <a:lnTo>
                        <a:pt x="0" y="0"/>
                      </a:lnTo>
                      <a:lnTo>
                        <a:pt x="11" y="79"/>
                      </a:lnTo>
                      <a:lnTo>
                        <a:pt x="11" y="90"/>
                      </a:lnTo>
                      <a:lnTo>
                        <a:pt x="33" y="90"/>
                      </a:lnTo>
                      <a:lnTo>
                        <a:pt x="33" y="79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78" name="Freeform 232"/>
                <p:cNvSpPr>
                  <a:spLocks noChangeArrowheads="1"/>
                </p:cNvSpPr>
                <p:nvPr/>
              </p:nvSpPr>
              <p:spPr bwMode="auto">
                <a:xfrm>
                  <a:off x="1264" y="3777"/>
                  <a:ext cx="9" cy="17"/>
                </a:xfrm>
                <a:custGeom>
                  <a:avLst/>
                  <a:gdLst>
                    <a:gd name="T0" fmla="*/ 0 w 45"/>
                    <a:gd name="T1" fmla="*/ 0 h 101"/>
                    <a:gd name="T2" fmla="*/ 0 w 45"/>
                    <a:gd name="T3" fmla="*/ 0 h 101"/>
                    <a:gd name="T4" fmla="*/ 0 w 45"/>
                    <a:gd name="T5" fmla="*/ 0 h 101"/>
                    <a:gd name="T6" fmla="*/ 0 w 45"/>
                    <a:gd name="T7" fmla="*/ 0 h 101"/>
                    <a:gd name="T8" fmla="*/ 0 w 45"/>
                    <a:gd name="T9" fmla="*/ 0 h 101"/>
                    <a:gd name="T10" fmla="*/ 0 w 45"/>
                    <a:gd name="T11" fmla="*/ 0 h 101"/>
                    <a:gd name="T12" fmla="*/ 0 w 45"/>
                    <a:gd name="T13" fmla="*/ 0 h 1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5"/>
                    <a:gd name="T22" fmla="*/ 0 h 101"/>
                    <a:gd name="T23" fmla="*/ 45 w 45"/>
                    <a:gd name="T24" fmla="*/ 101 h 10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5" h="101">
                      <a:moveTo>
                        <a:pt x="23" y="0"/>
                      </a:moveTo>
                      <a:lnTo>
                        <a:pt x="0" y="0"/>
                      </a:lnTo>
                      <a:lnTo>
                        <a:pt x="11" y="67"/>
                      </a:lnTo>
                      <a:lnTo>
                        <a:pt x="23" y="101"/>
                      </a:lnTo>
                      <a:lnTo>
                        <a:pt x="45" y="89"/>
                      </a:lnTo>
                      <a:lnTo>
                        <a:pt x="34" y="67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79" name="Freeform 233"/>
                <p:cNvSpPr>
                  <a:spLocks noChangeArrowheads="1"/>
                </p:cNvSpPr>
                <p:nvPr/>
              </p:nvSpPr>
              <p:spPr bwMode="auto">
                <a:xfrm>
                  <a:off x="1273" y="3801"/>
                  <a:ext cx="8" cy="17"/>
                </a:xfrm>
                <a:custGeom>
                  <a:avLst/>
                  <a:gdLst>
                    <a:gd name="T0" fmla="*/ 0 w 45"/>
                    <a:gd name="T1" fmla="*/ 0 h 101"/>
                    <a:gd name="T2" fmla="*/ 0 w 45"/>
                    <a:gd name="T3" fmla="*/ 0 h 101"/>
                    <a:gd name="T4" fmla="*/ 0 w 45"/>
                    <a:gd name="T5" fmla="*/ 0 h 101"/>
                    <a:gd name="T6" fmla="*/ 0 w 45"/>
                    <a:gd name="T7" fmla="*/ 0 h 101"/>
                    <a:gd name="T8" fmla="*/ 0 w 45"/>
                    <a:gd name="T9" fmla="*/ 0 h 101"/>
                    <a:gd name="T10" fmla="*/ 0 w 45"/>
                    <a:gd name="T11" fmla="*/ 0 h 101"/>
                    <a:gd name="T12" fmla="*/ 0 w 45"/>
                    <a:gd name="T13" fmla="*/ 0 h 1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5"/>
                    <a:gd name="T22" fmla="*/ 0 h 101"/>
                    <a:gd name="T23" fmla="*/ 45 w 45"/>
                    <a:gd name="T24" fmla="*/ 101 h 10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5" h="101">
                      <a:moveTo>
                        <a:pt x="22" y="0"/>
                      </a:moveTo>
                      <a:lnTo>
                        <a:pt x="0" y="12"/>
                      </a:lnTo>
                      <a:lnTo>
                        <a:pt x="11" y="34"/>
                      </a:lnTo>
                      <a:lnTo>
                        <a:pt x="34" y="101"/>
                      </a:lnTo>
                      <a:lnTo>
                        <a:pt x="45" y="90"/>
                      </a:lnTo>
                      <a:lnTo>
                        <a:pt x="34" y="34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80" name="Freeform 234"/>
                <p:cNvSpPr>
                  <a:spLocks noChangeArrowheads="1"/>
                </p:cNvSpPr>
                <p:nvPr/>
              </p:nvSpPr>
              <p:spPr bwMode="auto">
                <a:xfrm>
                  <a:off x="1285" y="3825"/>
                  <a:ext cx="12" cy="15"/>
                </a:xfrm>
                <a:custGeom>
                  <a:avLst/>
                  <a:gdLst>
                    <a:gd name="T0" fmla="*/ 0 w 67"/>
                    <a:gd name="T1" fmla="*/ 0 h 90"/>
                    <a:gd name="T2" fmla="*/ 0 w 67"/>
                    <a:gd name="T3" fmla="*/ 0 h 90"/>
                    <a:gd name="T4" fmla="*/ 0 w 67"/>
                    <a:gd name="T5" fmla="*/ 0 h 90"/>
                    <a:gd name="T6" fmla="*/ 0 w 67"/>
                    <a:gd name="T7" fmla="*/ 0 h 90"/>
                    <a:gd name="T8" fmla="*/ 0 w 67"/>
                    <a:gd name="T9" fmla="*/ 0 h 90"/>
                    <a:gd name="T10" fmla="*/ 0 w 67"/>
                    <a:gd name="T11" fmla="*/ 0 h 90"/>
                    <a:gd name="T12" fmla="*/ 0 w 67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"/>
                    <a:gd name="T22" fmla="*/ 0 h 90"/>
                    <a:gd name="T23" fmla="*/ 67 w 67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" h="90">
                      <a:moveTo>
                        <a:pt x="11" y="0"/>
                      </a:moveTo>
                      <a:lnTo>
                        <a:pt x="0" y="11"/>
                      </a:lnTo>
                      <a:lnTo>
                        <a:pt x="34" y="67"/>
                      </a:lnTo>
                      <a:lnTo>
                        <a:pt x="56" y="90"/>
                      </a:lnTo>
                      <a:lnTo>
                        <a:pt x="67" y="67"/>
                      </a:lnTo>
                      <a:lnTo>
                        <a:pt x="45" y="45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81" name="Freeform 235"/>
                <p:cNvSpPr>
                  <a:spLocks noChangeArrowheads="1"/>
                </p:cNvSpPr>
                <p:nvPr/>
              </p:nvSpPr>
              <p:spPr bwMode="auto">
                <a:xfrm>
                  <a:off x="1304" y="3844"/>
                  <a:ext cx="12" cy="16"/>
                </a:xfrm>
                <a:custGeom>
                  <a:avLst/>
                  <a:gdLst>
                    <a:gd name="T0" fmla="*/ 0 w 67"/>
                    <a:gd name="T1" fmla="*/ 0 h 101"/>
                    <a:gd name="T2" fmla="*/ 0 w 67"/>
                    <a:gd name="T3" fmla="*/ 0 h 101"/>
                    <a:gd name="T4" fmla="*/ 0 w 67"/>
                    <a:gd name="T5" fmla="*/ 0 h 101"/>
                    <a:gd name="T6" fmla="*/ 0 w 67"/>
                    <a:gd name="T7" fmla="*/ 0 h 101"/>
                    <a:gd name="T8" fmla="*/ 0 w 67"/>
                    <a:gd name="T9" fmla="*/ 0 h 101"/>
                    <a:gd name="T10" fmla="*/ 0 w 67"/>
                    <a:gd name="T11" fmla="*/ 0 h 101"/>
                    <a:gd name="T12" fmla="*/ 0 w 67"/>
                    <a:gd name="T13" fmla="*/ 0 h 10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"/>
                    <a:gd name="T22" fmla="*/ 0 h 101"/>
                    <a:gd name="T23" fmla="*/ 67 w 67"/>
                    <a:gd name="T24" fmla="*/ 101 h 10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" h="101">
                      <a:moveTo>
                        <a:pt x="11" y="0"/>
                      </a:moveTo>
                      <a:lnTo>
                        <a:pt x="0" y="22"/>
                      </a:lnTo>
                      <a:lnTo>
                        <a:pt x="33" y="78"/>
                      </a:lnTo>
                      <a:lnTo>
                        <a:pt x="56" y="101"/>
                      </a:lnTo>
                      <a:lnTo>
                        <a:pt x="67" y="78"/>
                      </a:lnTo>
                      <a:lnTo>
                        <a:pt x="45" y="5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82" name="Freeform 236"/>
                <p:cNvSpPr>
                  <a:spLocks noChangeArrowheads="1"/>
                </p:cNvSpPr>
                <p:nvPr/>
              </p:nvSpPr>
              <p:spPr bwMode="auto">
                <a:xfrm>
                  <a:off x="1320" y="3865"/>
                  <a:ext cx="12" cy="15"/>
                </a:xfrm>
                <a:custGeom>
                  <a:avLst/>
                  <a:gdLst>
                    <a:gd name="T0" fmla="*/ 0 w 68"/>
                    <a:gd name="T1" fmla="*/ 0 h 90"/>
                    <a:gd name="T2" fmla="*/ 0 w 68"/>
                    <a:gd name="T3" fmla="*/ 0 h 90"/>
                    <a:gd name="T4" fmla="*/ 0 w 68"/>
                    <a:gd name="T5" fmla="*/ 0 h 90"/>
                    <a:gd name="T6" fmla="*/ 0 w 68"/>
                    <a:gd name="T7" fmla="*/ 0 h 90"/>
                    <a:gd name="T8" fmla="*/ 0 w 68"/>
                    <a:gd name="T9" fmla="*/ 0 h 90"/>
                    <a:gd name="T10" fmla="*/ 0 w 68"/>
                    <a:gd name="T11" fmla="*/ 0 h 90"/>
                    <a:gd name="T12" fmla="*/ 0 w 68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8"/>
                    <a:gd name="T22" fmla="*/ 0 h 90"/>
                    <a:gd name="T23" fmla="*/ 68 w 68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8" h="90">
                      <a:moveTo>
                        <a:pt x="12" y="0"/>
                      </a:moveTo>
                      <a:lnTo>
                        <a:pt x="0" y="11"/>
                      </a:lnTo>
                      <a:lnTo>
                        <a:pt x="45" y="67"/>
                      </a:lnTo>
                      <a:lnTo>
                        <a:pt x="56" y="90"/>
                      </a:lnTo>
                      <a:lnTo>
                        <a:pt x="68" y="79"/>
                      </a:lnTo>
                      <a:lnTo>
                        <a:pt x="56" y="56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83" name="Freeform 237"/>
                <p:cNvSpPr>
                  <a:spLocks noChangeArrowheads="1"/>
                </p:cNvSpPr>
                <p:nvPr/>
              </p:nvSpPr>
              <p:spPr bwMode="auto">
                <a:xfrm>
                  <a:off x="1335" y="3888"/>
                  <a:ext cx="10" cy="14"/>
                </a:xfrm>
                <a:custGeom>
                  <a:avLst/>
                  <a:gdLst>
                    <a:gd name="T0" fmla="*/ 0 w 56"/>
                    <a:gd name="T1" fmla="*/ 0 h 89"/>
                    <a:gd name="T2" fmla="*/ 0 w 56"/>
                    <a:gd name="T3" fmla="*/ 0 h 89"/>
                    <a:gd name="T4" fmla="*/ 0 w 56"/>
                    <a:gd name="T5" fmla="*/ 0 h 89"/>
                    <a:gd name="T6" fmla="*/ 0 w 56"/>
                    <a:gd name="T7" fmla="*/ 0 h 89"/>
                    <a:gd name="T8" fmla="*/ 0 w 56"/>
                    <a:gd name="T9" fmla="*/ 0 h 89"/>
                    <a:gd name="T10" fmla="*/ 0 w 56"/>
                    <a:gd name="T11" fmla="*/ 0 h 89"/>
                    <a:gd name="T12" fmla="*/ 0 w 56"/>
                    <a:gd name="T13" fmla="*/ 0 h 89"/>
                    <a:gd name="T14" fmla="*/ 0 w 56"/>
                    <a:gd name="T15" fmla="*/ 0 h 89"/>
                    <a:gd name="T16" fmla="*/ 0 w 56"/>
                    <a:gd name="T17" fmla="*/ 0 h 89"/>
                    <a:gd name="T18" fmla="*/ 0 w 56"/>
                    <a:gd name="T19" fmla="*/ 0 h 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6"/>
                    <a:gd name="T31" fmla="*/ 0 h 89"/>
                    <a:gd name="T32" fmla="*/ 56 w 56"/>
                    <a:gd name="T33" fmla="*/ 89 h 8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6" h="89">
                      <a:moveTo>
                        <a:pt x="11" y="0"/>
                      </a:moveTo>
                      <a:lnTo>
                        <a:pt x="0" y="11"/>
                      </a:lnTo>
                      <a:lnTo>
                        <a:pt x="33" y="78"/>
                      </a:lnTo>
                      <a:lnTo>
                        <a:pt x="45" y="67"/>
                      </a:lnTo>
                      <a:lnTo>
                        <a:pt x="33" y="67"/>
                      </a:lnTo>
                      <a:lnTo>
                        <a:pt x="45" y="89"/>
                      </a:lnTo>
                      <a:lnTo>
                        <a:pt x="56" y="78"/>
                      </a:lnTo>
                      <a:lnTo>
                        <a:pt x="56" y="67"/>
                      </a:lnTo>
                      <a:lnTo>
                        <a:pt x="45" y="56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84" name="Freeform 238"/>
                <p:cNvSpPr>
                  <a:spLocks noChangeArrowheads="1"/>
                </p:cNvSpPr>
                <p:nvPr/>
              </p:nvSpPr>
              <p:spPr bwMode="auto">
                <a:xfrm>
                  <a:off x="1349" y="3912"/>
                  <a:ext cx="11" cy="13"/>
                </a:xfrm>
                <a:custGeom>
                  <a:avLst/>
                  <a:gdLst>
                    <a:gd name="T0" fmla="*/ 0 w 56"/>
                    <a:gd name="T1" fmla="*/ 0 h 79"/>
                    <a:gd name="T2" fmla="*/ 0 w 56"/>
                    <a:gd name="T3" fmla="*/ 0 h 79"/>
                    <a:gd name="T4" fmla="*/ 0 w 56"/>
                    <a:gd name="T5" fmla="*/ 0 h 79"/>
                    <a:gd name="T6" fmla="*/ 0 w 56"/>
                    <a:gd name="T7" fmla="*/ 0 h 79"/>
                    <a:gd name="T8" fmla="*/ 0 w 56"/>
                    <a:gd name="T9" fmla="*/ 0 h 79"/>
                    <a:gd name="T10" fmla="*/ 0 w 56"/>
                    <a:gd name="T11" fmla="*/ 0 h 79"/>
                    <a:gd name="T12" fmla="*/ 0 w 56"/>
                    <a:gd name="T13" fmla="*/ 0 h 79"/>
                    <a:gd name="T14" fmla="*/ 0 w 56"/>
                    <a:gd name="T15" fmla="*/ 0 h 79"/>
                    <a:gd name="T16" fmla="*/ 0 w 56"/>
                    <a:gd name="T17" fmla="*/ 0 h 79"/>
                    <a:gd name="T18" fmla="*/ 0 w 56"/>
                    <a:gd name="T19" fmla="*/ 0 h 7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6"/>
                    <a:gd name="T31" fmla="*/ 0 h 79"/>
                    <a:gd name="T32" fmla="*/ 56 w 56"/>
                    <a:gd name="T33" fmla="*/ 79 h 7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6" h="79">
                      <a:moveTo>
                        <a:pt x="11" y="0"/>
                      </a:moveTo>
                      <a:lnTo>
                        <a:pt x="0" y="11"/>
                      </a:lnTo>
                      <a:lnTo>
                        <a:pt x="11" y="45"/>
                      </a:lnTo>
                      <a:lnTo>
                        <a:pt x="23" y="56"/>
                      </a:lnTo>
                      <a:lnTo>
                        <a:pt x="45" y="79"/>
                      </a:lnTo>
                      <a:lnTo>
                        <a:pt x="56" y="67"/>
                      </a:lnTo>
                      <a:lnTo>
                        <a:pt x="34" y="34"/>
                      </a:lnTo>
                      <a:lnTo>
                        <a:pt x="23" y="45"/>
                      </a:lnTo>
                      <a:lnTo>
                        <a:pt x="34" y="45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85" name="Freeform 239"/>
                <p:cNvSpPr>
                  <a:spLocks noChangeArrowheads="1"/>
                </p:cNvSpPr>
                <p:nvPr/>
              </p:nvSpPr>
              <p:spPr bwMode="auto">
                <a:xfrm>
                  <a:off x="1364" y="3932"/>
                  <a:ext cx="12" cy="14"/>
                </a:xfrm>
                <a:custGeom>
                  <a:avLst/>
                  <a:gdLst>
                    <a:gd name="T0" fmla="*/ 0 w 67"/>
                    <a:gd name="T1" fmla="*/ 0 h 90"/>
                    <a:gd name="T2" fmla="*/ 0 w 67"/>
                    <a:gd name="T3" fmla="*/ 0 h 90"/>
                    <a:gd name="T4" fmla="*/ 0 w 67"/>
                    <a:gd name="T5" fmla="*/ 0 h 90"/>
                    <a:gd name="T6" fmla="*/ 0 w 67"/>
                    <a:gd name="T7" fmla="*/ 0 h 90"/>
                    <a:gd name="T8" fmla="*/ 0 w 67"/>
                    <a:gd name="T9" fmla="*/ 0 h 90"/>
                    <a:gd name="T10" fmla="*/ 0 w 67"/>
                    <a:gd name="T11" fmla="*/ 0 h 90"/>
                    <a:gd name="T12" fmla="*/ 0 w 67"/>
                    <a:gd name="T13" fmla="*/ 0 h 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"/>
                    <a:gd name="T22" fmla="*/ 0 h 90"/>
                    <a:gd name="T23" fmla="*/ 67 w 67"/>
                    <a:gd name="T24" fmla="*/ 90 h 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" h="90">
                      <a:moveTo>
                        <a:pt x="11" y="0"/>
                      </a:moveTo>
                      <a:lnTo>
                        <a:pt x="0" y="12"/>
                      </a:lnTo>
                      <a:lnTo>
                        <a:pt x="22" y="56"/>
                      </a:lnTo>
                      <a:lnTo>
                        <a:pt x="56" y="90"/>
                      </a:lnTo>
                      <a:lnTo>
                        <a:pt x="67" y="67"/>
                      </a:lnTo>
                      <a:lnTo>
                        <a:pt x="33" y="34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86" name="Freeform 240"/>
                <p:cNvSpPr>
                  <a:spLocks noChangeArrowheads="1"/>
                </p:cNvSpPr>
                <p:nvPr/>
              </p:nvSpPr>
              <p:spPr bwMode="auto">
                <a:xfrm>
                  <a:off x="1384" y="3950"/>
                  <a:ext cx="15" cy="13"/>
                </a:xfrm>
                <a:custGeom>
                  <a:avLst/>
                  <a:gdLst>
                    <a:gd name="T0" fmla="*/ 0 w 78"/>
                    <a:gd name="T1" fmla="*/ 0 h 79"/>
                    <a:gd name="T2" fmla="*/ 0 w 78"/>
                    <a:gd name="T3" fmla="*/ 0 h 79"/>
                    <a:gd name="T4" fmla="*/ 0 w 78"/>
                    <a:gd name="T5" fmla="*/ 0 h 79"/>
                    <a:gd name="T6" fmla="*/ 0 w 78"/>
                    <a:gd name="T7" fmla="*/ 0 h 79"/>
                    <a:gd name="T8" fmla="*/ 0 w 78"/>
                    <a:gd name="T9" fmla="*/ 0 h 79"/>
                    <a:gd name="T10" fmla="*/ 0 w 78"/>
                    <a:gd name="T11" fmla="*/ 0 h 79"/>
                    <a:gd name="T12" fmla="*/ 0 w 78"/>
                    <a:gd name="T13" fmla="*/ 0 h 7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8"/>
                    <a:gd name="T22" fmla="*/ 0 h 79"/>
                    <a:gd name="T23" fmla="*/ 78 w 78"/>
                    <a:gd name="T24" fmla="*/ 79 h 7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8" h="79">
                      <a:moveTo>
                        <a:pt x="11" y="0"/>
                      </a:moveTo>
                      <a:lnTo>
                        <a:pt x="0" y="23"/>
                      </a:lnTo>
                      <a:lnTo>
                        <a:pt x="33" y="45"/>
                      </a:lnTo>
                      <a:lnTo>
                        <a:pt x="67" y="79"/>
                      </a:lnTo>
                      <a:lnTo>
                        <a:pt x="78" y="56"/>
                      </a:lnTo>
                      <a:lnTo>
                        <a:pt x="44" y="23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87" name="Freeform 241"/>
                <p:cNvSpPr>
                  <a:spLocks noChangeArrowheads="1"/>
                </p:cNvSpPr>
                <p:nvPr/>
              </p:nvSpPr>
              <p:spPr bwMode="auto">
                <a:xfrm>
                  <a:off x="1407" y="3965"/>
                  <a:ext cx="17" cy="12"/>
                </a:xfrm>
                <a:custGeom>
                  <a:avLst/>
                  <a:gdLst>
                    <a:gd name="T0" fmla="*/ 0 w 89"/>
                    <a:gd name="T1" fmla="*/ 0 h 78"/>
                    <a:gd name="T2" fmla="*/ 0 w 89"/>
                    <a:gd name="T3" fmla="*/ 0 h 78"/>
                    <a:gd name="T4" fmla="*/ 0 w 89"/>
                    <a:gd name="T5" fmla="*/ 0 h 78"/>
                    <a:gd name="T6" fmla="*/ 0 w 89"/>
                    <a:gd name="T7" fmla="*/ 0 h 78"/>
                    <a:gd name="T8" fmla="*/ 0 w 89"/>
                    <a:gd name="T9" fmla="*/ 0 h 78"/>
                    <a:gd name="T10" fmla="*/ 0 w 89"/>
                    <a:gd name="T11" fmla="*/ 0 h 78"/>
                    <a:gd name="T12" fmla="*/ 0 w 89"/>
                    <a:gd name="T13" fmla="*/ 0 h 7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78"/>
                    <a:gd name="T23" fmla="*/ 89 w 89"/>
                    <a:gd name="T24" fmla="*/ 78 h 7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78">
                      <a:moveTo>
                        <a:pt x="11" y="0"/>
                      </a:moveTo>
                      <a:lnTo>
                        <a:pt x="0" y="22"/>
                      </a:lnTo>
                      <a:lnTo>
                        <a:pt x="22" y="45"/>
                      </a:lnTo>
                      <a:lnTo>
                        <a:pt x="78" y="78"/>
                      </a:lnTo>
                      <a:lnTo>
                        <a:pt x="89" y="56"/>
                      </a:lnTo>
                      <a:lnTo>
                        <a:pt x="33" y="2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88" name="Freeform 242"/>
                <p:cNvSpPr>
                  <a:spLocks noChangeArrowheads="1"/>
                </p:cNvSpPr>
                <p:nvPr/>
              </p:nvSpPr>
              <p:spPr bwMode="auto">
                <a:xfrm>
                  <a:off x="1432" y="3978"/>
                  <a:ext cx="17" cy="9"/>
                </a:xfrm>
                <a:custGeom>
                  <a:avLst/>
                  <a:gdLst>
                    <a:gd name="T0" fmla="*/ 0 w 90"/>
                    <a:gd name="T1" fmla="*/ 0 h 56"/>
                    <a:gd name="T2" fmla="*/ 0 w 90"/>
                    <a:gd name="T3" fmla="*/ 0 h 56"/>
                    <a:gd name="T4" fmla="*/ 0 w 90"/>
                    <a:gd name="T5" fmla="*/ 0 h 56"/>
                    <a:gd name="T6" fmla="*/ 0 w 90"/>
                    <a:gd name="T7" fmla="*/ 0 h 56"/>
                    <a:gd name="T8" fmla="*/ 0 w 90"/>
                    <a:gd name="T9" fmla="*/ 0 h 56"/>
                    <a:gd name="T10" fmla="*/ 0 w 90"/>
                    <a:gd name="T11" fmla="*/ 0 h 56"/>
                    <a:gd name="T12" fmla="*/ 0 w 90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56"/>
                    <a:gd name="T23" fmla="*/ 90 w 90"/>
                    <a:gd name="T24" fmla="*/ 56 h 5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56">
                      <a:moveTo>
                        <a:pt x="11" y="0"/>
                      </a:moveTo>
                      <a:lnTo>
                        <a:pt x="0" y="23"/>
                      </a:lnTo>
                      <a:lnTo>
                        <a:pt x="22" y="34"/>
                      </a:lnTo>
                      <a:lnTo>
                        <a:pt x="78" y="56"/>
                      </a:lnTo>
                      <a:lnTo>
                        <a:pt x="90" y="34"/>
                      </a:lnTo>
                      <a:lnTo>
                        <a:pt x="34" y="11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89" name="Freeform 243"/>
                <p:cNvSpPr>
                  <a:spLocks noChangeArrowheads="1"/>
                </p:cNvSpPr>
                <p:nvPr/>
              </p:nvSpPr>
              <p:spPr bwMode="auto">
                <a:xfrm>
                  <a:off x="1461" y="3987"/>
                  <a:ext cx="16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w 89"/>
                    <a:gd name="T11" fmla="*/ 0 h 34"/>
                    <a:gd name="T12" fmla="*/ 0 w 89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34"/>
                    <a:gd name="T23" fmla="*/ 89 w 89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34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56" y="34"/>
                      </a:lnTo>
                      <a:lnTo>
                        <a:pt x="89" y="34"/>
                      </a:lnTo>
                      <a:lnTo>
                        <a:pt x="89" y="11"/>
                      </a:lnTo>
                      <a:lnTo>
                        <a:pt x="67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90" name="Freeform 244"/>
                <p:cNvSpPr>
                  <a:spLocks noChangeArrowheads="1"/>
                </p:cNvSpPr>
                <p:nvPr/>
              </p:nvSpPr>
              <p:spPr bwMode="auto">
                <a:xfrm>
                  <a:off x="1490" y="3991"/>
                  <a:ext cx="16" cy="3"/>
                </a:xfrm>
                <a:custGeom>
                  <a:avLst/>
                  <a:gdLst>
                    <a:gd name="T0" fmla="*/ 0 w 90"/>
                    <a:gd name="T1" fmla="*/ 0 h 22"/>
                    <a:gd name="T2" fmla="*/ 0 w 90"/>
                    <a:gd name="T3" fmla="*/ 0 h 22"/>
                    <a:gd name="T4" fmla="*/ 0 w 90"/>
                    <a:gd name="T5" fmla="*/ 0 h 22"/>
                    <a:gd name="T6" fmla="*/ 0 w 90"/>
                    <a:gd name="T7" fmla="*/ 0 h 22"/>
                    <a:gd name="T8" fmla="*/ 0 w 90"/>
                    <a:gd name="T9" fmla="*/ 0 h 22"/>
                    <a:gd name="T10" fmla="*/ 0 w 90"/>
                    <a:gd name="T11" fmla="*/ 0 h 22"/>
                    <a:gd name="T12" fmla="*/ 0 w 90"/>
                    <a:gd name="T13" fmla="*/ 0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22"/>
                    <a:gd name="T23" fmla="*/ 90 w 90"/>
                    <a:gd name="T24" fmla="*/ 22 h 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22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34" y="22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4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91" name="Freeform 245"/>
                <p:cNvSpPr>
                  <a:spLocks noChangeArrowheads="1"/>
                </p:cNvSpPr>
                <p:nvPr/>
              </p:nvSpPr>
              <p:spPr bwMode="auto">
                <a:xfrm>
                  <a:off x="1519" y="3992"/>
                  <a:ext cx="17" cy="4"/>
                </a:xfrm>
                <a:custGeom>
                  <a:avLst/>
                  <a:gdLst>
                    <a:gd name="T0" fmla="*/ 0 w 90"/>
                    <a:gd name="T1" fmla="*/ 0 h 22"/>
                    <a:gd name="T2" fmla="*/ 0 w 90"/>
                    <a:gd name="T3" fmla="*/ 0 h 22"/>
                    <a:gd name="T4" fmla="*/ 0 w 90"/>
                    <a:gd name="T5" fmla="*/ 0 h 22"/>
                    <a:gd name="T6" fmla="*/ 0 w 90"/>
                    <a:gd name="T7" fmla="*/ 0 h 22"/>
                    <a:gd name="T8" fmla="*/ 0 w 90"/>
                    <a:gd name="T9" fmla="*/ 0 h 22"/>
                    <a:gd name="T10" fmla="*/ 0 w 90"/>
                    <a:gd name="T11" fmla="*/ 0 h 22"/>
                    <a:gd name="T12" fmla="*/ 0 w 90"/>
                    <a:gd name="T13" fmla="*/ 0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22"/>
                    <a:gd name="T23" fmla="*/ 90 w 90"/>
                    <a:gd name="T24" fmla="*/ 22 h 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22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56" y="22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5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92" name="Freeform 246"/>
                <p:cNvSpPr>
                  <a:spLocks noChangeArrowheads="1"/>
                </p:cNvSpPr>
                <p:nvPr/>
              </p:nvSpPr>
              <p:spPr bwMode="auto">
                <a:xfrm>
                  <a:off x="1548" y="3992"/>
                  <a:ext cx="17" cy="4"/>
                </a:xfrm>
                <a:custGeom>
                  <a:avLst/>
                  <a:gdLst>
                    <a:gd name="T0" fmla="*/ 0 w 90"/>
                    <a:gd name="T1" fmla="*/ 0 h 22"/>
                    <a:gd name="T2" fmla="*/ 0 w 90"/>
                    <a:gd name="T3" fmla="*/ 0 h 22"/>
                    <a:gd name="T4" fmla="*/ 0 w 90"/>
                    <a:gd name="T5" fmla="*/ 0 h 22"/>
                    <a:gd name="T6" fmla="*/ 0 w 90"/>
                    <a:gd name="T7" fmla="*/ 0 h 22"/>
                    <a:gd name="T8" fmla="*/ 0 w 90"/>
                    <a:gd name="T9" fmla="*/ 0 h 22"/>
                    <a:gd name="T10" fmla="*/ 0 w 90"/>
                    <a:gd name="T11" fmla="*/ 0 h 22"/>
                    <a:gd name="T12" fmla="*/ 0 w 90"/>
                    <a:gd name="T13" fmla="*/ 0 h 22"/>
                    <a:gd name="T14" fmla="*/ 0 w 90"/>
                    <a:gd name="T15" fmla="*/ 0 h 22"/>
                    <a:gd name="T16" fmla="*/ 0 w 90"/>
                    <a:gd name="T17" fmla="*/ 0 h 22"/>
                    <a:gd name="T18" fmla="*/ 0 w 90"/>
                    <a:gd name="T19" fmla="*/ 0 h 2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22"/>
                    <a:gd name="T32" fmla="*/ 90 w 90"/>
                    <a:gd name="T33" fmla="*/ 22 h 2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22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11" y="22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0" y="0"/>
                      </a:lnTo>
                      <a:lnTo>
                        <a:pt x="0" y="11"/>
                      </a:lnTo>
                      <a:lnTo>
                        <a:pt x="1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93" name="Freeform 247"/>
                <p:cNvSpPr>
                  <a:spLocks noChangeArrowheads="1"/>
                </p:cNvSpPr>
                <p:nvPr/>
              </p:nvSpPr>
              <p:spPr bwMode="auto">
                <a:xfrm>
                  <a:off x="1577" y="3991"/>
                  <a:ext cx="16" cy="5"/>
                </a:xfrm>
                <a:custGeom>
                  <a:avLst/>
                  <a:gdLst>
                    <a:gd name="T0" fmla="*/ 0 w 89"/>
                    <a:gd name="T1" fmla="*/ 0 h 33"/>
                    <a:gd name="T2" fmla="*/ 0 w 89"/>
                    <a:gd name="T3" fmla="*/ 0 h 33"/>
                    <a:gd name="T4" fmla="*/ 0 w 89"/>
                    <a:gd name="T5" fmla="*/ 0 h 33"/>
                    <a:gd name="T6" fmla="*/ 0 w 89"/>
                    <a:gd name="T7" fmla="*/ 0 h 33"/>
                    <a:gd name="T8" fmla="*/ 0 w 89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3"/>
                    <a:gd name="T17" fmla="*/ 89 w 89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3">
                      <a:moveTo>
                        <a:pt x="0" y="11"/>
                      </a:moveTo>
                      <a:lnTo>
                        <a:pt x="0" y="33"/>
                      </a:lnTo>
                      <a:lnTo>
                        <a:pt x="89" y="22"/>
                      </a:lnTo>
                      <a:lnTo>
                        <a:pt x="89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94" name="Freeform 248"/>
                <p:cNvSpPr>
                  <a:spLocks noChangeArrowheads="1"/>
                </p:cNvSpPr>
                <p:nvPr/>
              </p:nvSpPr>
              <p:spPr bwMode="auto">
                <a:xfrm>
                  <a:off x="1606" y="3989"/>
                  <a:ext cx="17" cy="5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w 90"/>
                    <a:gd name="T11" fmla="*/ 0 h 34"/>
                    <a:gd name="T12" fmla="*/ 0 w 90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4"/>
                    <a:gd name="T23" fmla="*/ 90 w 90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4">
                      <a:moveTo>
                        <a:pt x="0" y="12"/>
                      </a:moveTo>
                      <a:lnTo>
                        <a:pt x="0" y="34"/>
                      </a:lnTo>
                      <a:lnTo>
                        <a:pt x="68" y="23"/>
                      </a:lnTo>
                      <a:lnTo>
                        <a:pt x="90" y="23"/>
                      </a:lnTo>
                      <a:lnTo>
                        <a:pt x="90" y="0"/>
                      </a:lnTo>
                      <a:lnTo>
                        <a:pt x="56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95" name="Freeform 249"/>
                <p:cNvSpPr>
                  <a:spLocks noChangeArrowheads="1"/>
                </p:cNvSpPr>
                <p:nvPr/>
              </p:nvSpPr>
              <p:spPr bwMode="auto">
                <a:xfrm>
                  <a:off x="1633" y="3987"/>
                  <a:ext cx="16" cy="6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34"/>
                    <a:gd name="T17" fmla="*/ 90 w 90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34">
                      <a:moveTo>
                        <a:pt x="0" y="11"/>
                      </a:moveTo>
                      <a:lnTo>
                        <a:pt x="0" y="34"/>
                      </a:lnTo>
                      <a:lnTo>
                        <a:pt x="90" y="23"/>
                      </a:lnTo>
                      <a:lnTo>
                        <a:pt x="90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96" name="Freeform 250"/>
                <p:cNvSpPr>
                  <a:spLocks noChangeArrowheads="1"/>
                </p:cNvSpPr>
                <p:nvPr/>
              </p:nvSpPr>
              <p:spPr bwMode="auto">
                <a:xfrm>
                  <a:off x="1662" y="3985"/>
                  <a:ext cx="16" cy="4"/>
                </a:xfrm>
                <a:custGeom>
                  <a:avLst/>
                  <a:gdLst>
                    <a:gd name="T0" fmla="*/ 0 w 89"/>
                    <a:gd name="T1" fmla="*/ 0 h 22"/>
                    <a:gd name="T2" fmla="*/ 0 w 89"/>
                    <a:gd name="T3" fmla="*/ 0 h 22"/>
                    <a:gd name="T4" fmla="*/ 0 w 89"/>
                    <a:gd name="T5" fmla="*/ 0 h 22"/>
                    <a:gd name="T6" fmla="*/ 0 w 89"/>
                    <a:gd name="T7" fmla="*/ 0 h 22"/>
                    <a:gd name="T8" fmla="*/ 0 w 89"/>
                    <a:gd name="T9" fmla="*/ 0 h 22"/>
                    <a:gd name="T10" fmla="*/ 0 w 89"/>
                    <a:gd name="T11" fmla="*/ 0 h 22"/>
                    <a:gd name="T12" fmla="*/ 0 w 89"/>
                    <a:gd name="T13" fmla="*/ 0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22"/>
                    <a:gd name="T23" fmla="*/ 89 w 89"/>
                    <a:gd name="T24" fmla="*/ 22 h 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22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56" y="22"/>
                      </a:lnTo>
                      <a:lnTo>
                        <a:pt x="89" y="22"/>
                      </a:lnTo>
                      <a:lnTo>
                        <a:pt x="89" y="0"/>
                      </a:lnTo>
                      <a:lnTo>
                        <a:pt x="4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97" name="Freeform 251"/>
                <p:cNvSpPr>
                  <a:spLocks noChangeArrowheads="1"/>
                </p:cNvSpPr>
                <p:nvPr/>
              </p:nvSpPr>
              <p:spPr bwMode="auto">
                <a:xfrm>
                  <a:off x="1691" y="3982"/>
                  <a:ext cx="16" cy="5"/>
                </a:xfrm>
                <a:custGeom>
                  <a:avLst/>
                  <a:gdLst>
                    <a:gd name="T0" fmla="*/ 0 w 90"/>
                    <a:gd name="T1" fmla="*/ 0 h 33"/>
                    <a:gd name="T2" fmla="*/ 0 w 90"/>
                    <a:gd name="T3" fmla="*/ 0 h 33"/>
                    <a:gd name="T4" fmla="*/ 0 w 90"/>
                    <a:gd name="T5" fmla="*/ 0 h 33"/>
                    <a:gd name="T6" fmla="*/ 0 w 90"/>
                    <a:gd name="T7" fmla="*/ 0 h 33"/>
                    <a:gd name="T8" fmla="*/ 0 w 90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33"/>
                    <a:gd name="T17" fmla="*/ 90 w 90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33">
                      <a:moveTo>
                        <a:pt x="0" y="11"/>
                      </a:moveTo>
                      <a:lnTo>
                        <a:pt x="0" y="33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98" name="Freeform 252"/>
                <p:cNvSpPr>
                  <a:spLocks noChangeArrowheads="1"/>
                </p:cNvSpPr>
                <p:nvPr/>
              </p:nvSpPr>
              <p:spPr bwMode="auto">
                <a:xfrm>
                  <a:off x="1720" y="3979"/>
                  <a:ext cx="17" cy="6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w 90"/>
                    <a:gd name="T11" fmla="*/ 0 h 34"/>
                    <a:gd name="T12" fmla="*/ 0 w 90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4"/>
                    <a:gd name="T23" fmla="*/ 90 w 90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4">
                      <a:moveTo>
                        <a:pt x="0" y="12"/>
                      </a:moveTo>
                      <a:lnTo>
                        <a:pt x="0" y="34"/>
                      </a:lnTo>
                      <a:lnTo>
                        <a:pt x="56" y="23"/>
                      </a:lnTo>
                      <a:lnTo>
                        <a:pt x="90" y="23"/>
                      </a:lnTo>
                      <a:lnTo>
                        <a:pt x="90" y="0"/>
                      </a:lnTo>
                      <a:lnTo>
                        <a:pt x="45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699" name="Rectangle 253"/>
                <p:cNvSpPr>
                  <a:spLocks noChangeArrowheads="1"/>
                </p:cNvSpPr>
                <p:nvPr/>
              </p:nvSpPr>
              <p:spPr bwMode="auto">
                <a:xfrm>
                  <a:off x="1749" y="3978"/>
                  <a:ext cx="16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00" name="Freeform 254"/>
                <p:cNvSpPr>
                  <a:spLocks noChangeArrowheads="1"/>
                </p:cNvSpPr>
                <p:nvPr/>
              </p:nvSpPr>
              <p:spPr bwMode="auto">
                <a:xfrm>
                  <a:off x="1777" y="3974"/>
                  <a:ext cx="17" cy="5"/>
                </a:xfrm>
                <a:custGeom>
                  <a:avLst/>
                  <a:gdLst>
                    <a:gd name="T0" fmla="*/ 0 w 89"/>
                    <a:gd name="T1" fmla="*/ 0 h 33"/>
                    <a:gd name="T2" fmla="*/ 0 w 89"/>
                    <a:gd name="T3" fmla="*/ 0 h 33"/>
                    <a:gd name="T4" fmla="*/ 0 w 89"/>
                    <a:gd name="T5" fmla="*/ 0 h 33"/>
                    <a:gd name="T6" fmla="*/ 0 w 89"/>
                    <a:gd name="T7" fmla="*/ 0 h 33"/>
                    <a:gd name="T8" fmla="*/ 0 w 89"/>
                    <a:gd name="T9" fmla="*/ 0 h 33"/>
                    <a:gd name="T10" fmla="*/ 0 w 89"/>
                    <a:gd name="T11" fmla="*/ 0 h 33"/>
                    <a:gd name="T12" fmla="*/ 0 w 89"/>
                    <a:gd name="T13" fmla="*/ 0 h 3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9"/>
                    <a:gd name="T22" fmla="*/ 0 h 33"/>
                    <a:gd name="T23" fmla="*/ 89 w 89"/>
                    <a:gd name="T24" fmla="*/ 33 h 3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9" h="33">
                      <a:moveTo>
                        <a:pt x="0" y="11"/>
                      </a:moveTo>
                      <a:lnTo>
                        <a:pt x="0" y="33"/>
                      </a:lnTo>
                      <a:lnTo>
                        <a:pt x="67" y="33"/>
                      </a:lnTo>
                      <a:lnTo>
                        <a:pt x="89" y="22"/>
                      </a:lnTo>
                      <a:lnTo>
                        <a:pt x="89" y="0"/>
                      </a:lnTo>
                      <a:lnTo>
                        <a:pt x="56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01" name="Freeform 255"/>
                <p:cNvSpPr>
                  <a:spLocks noChangeArrowheads="1"/>
                </p:cNvSpPr>
                <p:nvPr/>
              </p:nvSpPr>
              <p:spPr bwMode="auto">
                <a:xfrm>
                  <a:off x="1806" y="3972"/>
                  <a:ext cx="17" cy="5"/>
                </a:xfrm>
                <a:custGeom>
                  <a:avLst/>
                  <a:gdLst>
                    <a:gd name="T0" fmla="*/ 0 w 90"/>
                    <a:gd name="T1" fmla="*/ 0 h 33"/>
                    <a:gd name="T2" fmla="*/ 0 w 90"/>
                    <a:gd name="T3" fmla="*/ 0 h 33"/>
                    <a:gd name="T4" fmla="*/ 0 w 90"/>
                    <a:gd name="T5" fmla="*/ 0 h 33"/>
                    <a:gd name="T6" fmla="*/ 0 w 90"/>
                    <a:gd name="T7" fmla="*/ 0 h 33"/>
                    <a:gd name="T8" fmla="*/ 0 w 90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33"/>
                    <a:gd name="T17" fmla="*/ 90 w 90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33">
                      <a:moveTo>
                        <a:pt x="0" y="11"/>
                      </a:moveTo>
                      <a:lnTo>
                        <a:pt x="0" y="33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02" name="Freeform 256"/>
                <p:cNvSpPr>
                  <a:spLocks noChangeArrowheads="1"/>
                </p:cNvSpPr>
                <p:nvPr/>
              </p:nvSpPr>
              <p:spPr bwMode="auto">
                <a:xfrm>
                  <a:off x="1835" y="3970"/>
                  <a:ext cx="17" cy="6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w 90"/>
                    <a:gd name="T11" fmla="*/ 0 h 34"/>
                    <a:gd name="T12" fmla="*/ 0 w 90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34"/>
                    <a:gd name="T23" fmla="*/ 90 w 90"/>
                    <a:gd name="T24" fmla="*/ 34 h 3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34">
                      <a:moveTo>
                        <a:pt x="0" y="12"/>
                      </a:moveTo>
                      <a:lnTo>
                        <a:pt x="0" y="34"/>
                      </a:lnTo>
                      <a:lnTo>
                        <a:pt x="90" y="23"/>
                      </a:lnTo>
                      <a:lnTo>
                        <a:pt x="90" y="0"/>
                      </a:lnTo>
                      <a:lnTo>
                        <a:pt x="78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03" name="Freeform 257"/>
                <p:cNvSpPr>
                  <a:spLocks noChangeArrowheads="1"/>
                </p:cNvSpPr>
                <p:nvPr/>
              </p:nvSpPr>
              <p:spPr bwMode="auto">
                <a:xfrm>
                  <a:off x="1865" y="3968"/>
                  <a:ext cx="16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4"/>
                    <a:gd name="T17" fmla="*/ 89 w 89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4">
                      <a:moveTo>
                        <a:pt x="0" y="11"/>
                      </a:moveTo>
                      <a:lnTo>
                        <a:pt x="0" y="34"/>
                      </a:lnTo>
                      <a:lnTo>
                        <a:pt x="89" y="23"/>
                      </a:lnTo>
                      <a:lnTo>
                        <a:pt x="89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04" name="Rectangle 258"/>
                <p:cNvSpPr>
                  <a:spLocks noChangeArrowheads="1"/>
                </p:cNvSpPr>
                <p:nvPr/>
              </p:nvSpPr>
              <p:spPr bwMode="auto">
                <a:xfrm>
                  <a:off x="1893" y="3968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05" name="Rectangle 259"/>
                <p:cNvSpPr>
                  <a:spLocks noChangeArrowheads="1"/>
                </p:cNvSpPr>
                <p:nvPr/>
              </p:nvSpPr>
              <p:spPr bwMode="auto">
                <a:xfrm>
                  <a:off x="1921" y="3967"/>
                  <a:ext cx="17" cy="3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06" name="Freeform 260"/>
                <p:cNvSpPr>
                  <a:spLocks noChangeArrowheads="1"/>
                </p:cNvSpPr>
                <p:nvPr/>
              </p:nvSpPr>
              <p:spPr bwMode="auto">
                <a:xfrm>
                  <a:off x="1951" y="3967"/>
                  <a:ext cx="17" cy="3"/>
                </a:xfrm>
                <a:custGeom>
                  <a:avLst/>
                  <a:gdLst>
                    <a:gd name="T0" fmla="*/ 0 w 90"/>
                    <a:gd name="T1" fmla="*/ 0 h 22"/>
                    <a:gd name="T2" fmla="*/ 0 w 90"/>
                    <a:gd name="T3" fmla="*/ 0 h 22"/>
                    <a:gd name="T4" fmla="*/ 0 w 90"/>
                    <a:gd name="T5" fmla="*/ 0 h 22"/>
                    <a:gd name="T6" fmla="*/ 0 w 90"/>
                    <a:gd name="T7" fmla="*/ 0 h 22"/>
                    <a:gd name="T8" fmla="*/ 0 w 90"/>
                    <a:gd name="T9" fmla="*/ 0 h 22"/>
                    <a:gd name="T10" fmla="*/ 0 w 90"/>
                    <a:gd name="T11" fmla="*/ 0 h 22"/>
                    <a:gd name="T12" fmla="*/ 0 w 90"/>
                    <a:gd name="T13" fmla="*/ 0 h 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22"/>
                    <a:gd name="T23" fmla="*/ 90 w 90"/>
                    <a:gd name="T24" fmla="*/ 22 h 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22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90" y="22"/>
                      </a:lnTo>
                      <a:lnTo>
                        <a:pt x="9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07" name="Freeform 261"/>
                <p:cNvSpPr>
                  <a:spLocks noChangeArrowheads="1"/>
                </p:cNvSpPr>
                <p:nvPr/>
              </p:nvSpPr>
              <p:spPr bwMode="auto">
                <a:xfrm>
                  <a:off x="1980" y="3967"/>
                  <a:ext cx="17" cy="5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4"/>
                    <a:gd name="T17" fmla="*/ 89 w 89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4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89" y="34"/>
                      </a:lnTo>
                      <a:lnTo>
                        <a:pt x="89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08" name="Freeform 262"/>
                <p:cNvSpPr>
                  <a:spLocks noChangeArrowheads="1"/>
                </p:cNvSpPr>
                <p:nvPr/>
              </p:nvSpPr>
              <p:spPr bwMode="auto">
                <a:xfrm>
                  <a:off x="2009" y="3968"/>
                  <a:ext cx="17" cy="6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34"/>
                    <a:gd name="T17" fmla="*/ 90 w 90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34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90" y="34"/>
                      </a:lnTo>
                      <a:lnTo>
                        <a:pt x="90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09" name="Rectangle 263"/>
                <p:cNvSpPr>
                  <a:spLocks noChangeArrowheads="1"/>
                </p:cNvSpPr>
                <p:nvPr/>
              </p:nvSpPr>
              <p:spPr bwMode="auto">
                <a:xfrm>
                  <a:off x="2038" y="3970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10" name="Rectangle 264"/>
                <p:cNvSpPr>
                  <a:spLocks noChangeArrowheads="1"/>
                </p:cNvSpPr>
                <p:nvPr/>
              </p:nvSpPr>
              <p:spPr bwMode="auto">
                <a:xfrm>
                  <a:off x="2067" y="3972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11" name="Rectangle 265"/>
                <p:cNvSpPr>
                  <a:spLocks noChangeArrowheads="1"/>
                </p:cNvSpPr>
                <p:nvPr/>
              </p:nvSpPr>
              <p:spPr bwMode="auto">
                <a:xfrm>
                  <a:off x="2096" y="3974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12" name="Rectangle 266"/>
                <p:cNvSpPr>
                  <a:spLocks noChangeArrowheads="1"/>
                </p:cNvSpPr>
                <p:nvPr/>
              </p:nvSpPr>
              <p:spPr bwMode="auto">
                <a:xfrm>
                  <a:off x="2125" y="3976"/>
                  <a:ext cx="17" cy="3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13" name="Freeform 267"/>
                <p:cNvSpPr>
                  <a:spLocks noChangeArrowheads="1"/>
                </p:cNvSpPr>
                <p:nvPr/>
              </p:nvSpPr>
              <p:spPr bwMode="auto">
                <a:xfrm>
                  <a:off x="2153" y="3976"/>
                  <a:ext cx="17" cy="6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34"/>
                    <a:gd name="T17" fmla="*/ 90 w 90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34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90" y="34"/>
                      </a:lnTo>
                      <a:lnTo>
                        <a:pt x="90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14" name="Freeform 268"/>
                <p:cNvSpPr>
                  <a:spLocks noChangeArrowheads="1"/>
                </p:cNvSpPr>
                <p:nvPr/>
              </p:nvSpPr>
              <p:spPr bwMode="auto">
                <a:xfrm>
                  <a:off x="2183" y="3978"/>
                  <a:ext cx="16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4"/>
                    <a:gd name="T17" fmla="*/ 89 w 89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4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89" y="34"/>
                      </a:lnTo>
                      <a:lnTo>
                        <a:pt x="89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15" name="Rectangle 269"/>
                <p:cNvSpPr>
                  <a:spLocks noChangeArrowheads="1"/>
                </p:cNvSpPr>
                <p:nvPr/>
              </p:nvSpPr>
              <p:spPr bwMode="auto">
                <a:xfrm>
                  <a:off x="2212" y="3979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16" name="Rectangle 270"/>
                <p:cNvSpPr>
                  <a:spLocks noChangeArrowheads="1"/>
                </p:cNvSpPr>
                <p:nvPr/>
              </p:nvSpPr>
              <p:spPr bwMode="auto">
                <a:xfrm>
                  <a:off x="2241" y="3982"/>
                  <a:ext cx="17" cy="3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17" name="Rectangle 271"/>
                <p:cNvSpPr>
                  <a:spLocks noChangeArrowheads="1"/>
                </p:cNvSpPr>
                <p:nvPr/>
              </p:nvSpPr>
              <p:spPr bwMode="auto">
                <a:xfrm>
                  <a:off x="2270" y="3983"/>
                  <a:ext cx="17" cy="4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18" name="Freeform 272"/>
                <p:cNvSpPr>
                  <a:spLocks noChangeArrowheads="1"/>
                </p:cNvSpPr>
                <p:nvPr/>
              </p:nvSpPr>
              <p:spPr bwMode="auto">
                <a:xfrm>
                  <a:off x="2299" y="3983"/>
                  <a:ext cx="16" cy="6"/>
                </a:xfrm>
                <a:custGeom>
                  <a:avLst/>
                  <a:gdLst>
                    <a:gd name="T0" fmla="*/ 0 w 89"/>
                    <a:gd name="T1" fmla="*/ 0 h 33"/>
                    <a:gd name="T2" fmla="*/ 0 w 89"/>
                    <a:gd name="T3" fmla="*/ 0 h 33"/>
                    <a:gd name="T4" fmla="*/ 0 w 89"/>
                    <a:gd name="T5" fmla="*/ 0 h 33"/>
                    <a:gd name="T6" fmla="*/ 0 w 89"/>
                    <a:gd name="T7" fmla="*/ 0 h 33"/>
                    <a:gd name="T8" fmla="*/ 0 w 89"/>
                    <a:gd name="T9" fmla="*/ 0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3"/>
                    <a:gd name="T17" fmla="*/ 89 w 89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3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89" y="33"/>
                      </a:lnTo>
                      <a:lnTo>
                        <a:pt x="89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19" name="Freeform 273"/>
                <p:cNvSpPr>
                  <a:spLocks noChangeArrowheads="1"/>
                </p:cNvSpPr>
                <p:nvPr/>
              </p:nvSpPr>
              <p:spPr bwMode="auto">
                <a:xfrm>
                  <a:off x="2328" y="3985"/>
                  <a:ext cx="16" cy="6"/>
                </a:xfrm>
                <a:custGeom>
                  <a:avLst/>
                  <a:gdLst>
                    <a:gd name="T0" fmla="*/ 0 w 89"/>
                    <a:gd name="T1" fmla="*/ 0 h 34"/>
                    <a:gd name="T2" fmla="*/ 0 w 89"/>
                    <a:gd name="T3" fmla="*/ 0 h 34"/>
                    <a:gd name="T4" fmla="*/ 0 w 89"/>
                    <a:gd name="T5" fmla="*/ 0 h 34"/>
                    <a:gd name="T6" fmla="*/ 0 w 89"/>
                    <a:gd name="T7" fmla="*/ 0 h 34"/>
                    <a:gd name="T8" fmla="*/ 0 w 89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34"/>
                    <a:gd name="T17" fmla="*/ 89 w 89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34">
                      <a:moveTo>
                        <a:pt x="0" y="0"/>
                      </a:moveTo>
                      <a:lnTo>
                        <a:pt x="0" y="22"/>
                      </a:lnTo>
                      <a:lnTo>
                        <a:pt x="89" y="34"/>
                      </a:lnTo>
                      <a:lnTo>
                        <a:pt x="89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20" name="Freeform 274"/>
                <p:cNvSpPr>
                  <a:spLocks noChangeArrowheads="1"/>
                </p:cNvSpPr>
                <p:nvPr/>
              </p:nvSpPr>
              <p:spPr bwMode="auto">
                <a:xfrm>
                  <a:off x="2357" y="3987"/>
                  <a:ext cx="16" cy="6"/>
                </a:xfrm>
                <a:custGeom>
                  <a:avLst/>
                  <a:gdLst>
                    <a:gd name="T0" fmla="*/ 0 w 90"/>
                    <a:gd name="T1" fmla="*/ 0 h 34"/>
                    <a:gd name="T2" fmla="*/ 0 w 90"/>
                    <a:gd name="T3" fmla="*/ 0 h 34"/>
                    <a:gd name="T4" fmla="*/ 0 w 90"/>
                    <a:gd name="T5" fmla="*/ 0 h 34"/>
                    <a:gd name="T6" fmla="*/ 0 w 90"/>
                    <a:gd name="T7" fmla="*/ 0 h 34"/>
                    <a:gd name="T8" fmla="*/ 0 w 90"/>
                    <a:gd name="T9" fmla="*/ 0 h 3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"/>
                    <a:gd name="T16" fmla="*/ 0 h 34"/>
                    <a:gd name="T17" fmla="*/ 90 w 90"/>
                    <a:gd name="T18" fmla="*/ 34 h 3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" h="34">
                      <a:moveTo>
                        <a:pt x="0" y="0"/>
                      </a:moveTo>
                      <a:lnTo>
                        <a:pt x="0" y="23"/>
                      </a:lnTo>
                      <a:lnTo>
                        <a:pt x="90" y="34"/>
                      </a:lnTo>
                      <a:lnTo>
                        <a:pt x="90" y="1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2721" name="Rectangle 275"/>
                <p:cNvSpPr>
                  <a:spLocks noChangeArrowheads="1"/>
                </p:cNvSpPr>
                <p:nvPr/>
              </p:nvSpPr>
              <p:spPr bwMode="auto">
                <a:xfrm>
                  <a:off x="2385" y="3989"/>
                  <a:ext cx="16" cy="3"/>
                </a:xfrm>
                <a:prstGeom prst="rect">
                  <a:avLst/>
                </a:prstGeom>
                <a:solidFill>
                  <a:srgbClr val="BFD0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22578" name="Rectangle 276"/>
              <p:cNvSpPr>
                <a:spLocks noChangeArrowheads="1"/>
              </p:cNvSpPr>
              <p:nvPr/>
            </p:nvSpPr>
            <p:spPr bwMode="auto">
              <a:xfrm>
                <a:off x="1831" y="3744"/>
                <a:ext cx="231" cy="70"/>
              </a:xfrm>
              <a:prstGeom prst="rect">
                <a:avLst/>
              </a:prstGeom>
              <a:solidFill>
                <a:srgbClr val="BFD0E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9" name="Rectangle 277"/>
              <p:cNvSpPr>
                <a:spLocks noChangeArrowheads="1"/>
              </p:cNvSpPr>
              <p:nvPr/>
            </p:nvSpPr>
            <p:spPr bwMode="auto">
              <a:xfrm>
                <a:off x="1747" y="3750"/>
                <a:ext cx="388" cy="144"/>
              </a:xfrm>
              <a:prstGeom prst="rect">
                <a:avLst/>
              </a:prstGeom>
              <a:solidFill>
                <a:srgbClr val="BFD0E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500" b="1" i="1">
                    <a:solidFill>
                      <a:srgbClr val="0000FF"/>
                    </a:solidFill>
                    <a:latin typeface="Times New Roman" pitchFamily="18" charset="0"/>
                  </a:rPr>
                  <a:t>Utilities</a:t>
                </a:r>
              </a:p>
            </p:txBody>
          </p:sp>
        </p:grpSp>
        <p:grpSp>
          <p:nvGrpSpPr>
            <p:cNvPr id="7" name="Group 278"/>
            <p:cNvGrpSpPr>
              <a:grpSpLocks/>
            </p:cNvGrpSpPr>
            <p:nvPr/>
          </p:nvGrpSpPr>
          <p:grpSpPr bwMode="auto">
            <a:xfrm>
              <a:off x="1252" y="2846"/>
              <a:ext cx="1440" cy="653"/>
              <a:chOff x="1252" y="2846"/>
              <a:chExt cx="1440" cy="653"/>
            </a:xfrm>
          </p:grpSpPr>
          <p:sp>
            <p:nvSpPr>
              <p:cNvPr id="22390" name="Freeform 279"/>
              <p:cNvSpPr>
                <a:spLocks noChangeArrowheads="1"/>
              </p:cNvSpPr>
              <p:nvPr/>
            </p:nvSpPr>
            <p:spPr bwMode="auto">
              <a:xfrm>
                <a:off x="1252" y="2846"/>
                <a:ext cx="1441" cy="654"/>
              </a:xfrm>
              <a:custGeom>
                <a:avLst/>
                <a:gdLst>
                  <a:gd name="T0" fmla="*/ 2147483647 w 697"/>
                  <a:gd name="T1" fmla="*/ 2147483647 h 356"/>
                  <a:gd name="T2" fmla="*/ 2147483647 w 697"/>
                  <a:gd name="T3" fmla="*/ 2147483647 h 356"/>
                  <a:gd name="T4" fmla="*/ 2147483647 w 697"/>
                  <a:gd name="T5" fmla="*/ 2147483647 h 356"/>
                  <a:gd name="T6" fmla="*/ 2147483647 w 697"/>
                  <a:gd name="T7" fmla="*/ 2147483647 h 356"/>
                  <a:gd name="T8" fmla="*/ 2147483647 w 697"/>
                  <a:gd name="T9" fmla="*/ 2147483647 h 356"/>
                  <a:gd name="T10" fmla="*/ 2147483647 w 697"/>
                  <a:gd name="T11" fmla="*/ 2147483647 h 356"/>
                  <a:gd name="T12" fmla="*/ 2147483647 w 697"/>
                  <a:gd name="T13" fmla="*/ 2147483647 h 356"/>
                  <a:gd name="T14" fmla="*/ 2147483647 w 697"/>
                  <a:gd name="T15" fmla="*/ 2147483647 h 356"/>
                  <a:gd name="T16" fmla="*/ 2147483647 w 697"/>
                  <a:gd name="T17" fmla="*/ 2147483647 h 356"/>
                  <a:gd name="T18" fmla="*/ 2147483647 w 697"/>
                  <a:gd name="T19" fmla="*/ 2147483647 h 356"/>
                  <a:gd name="T20" fmla="*/ 2147483647 w 697"/>
                  <a:gd name="T21" fmla="*/ 2147483647 h 356"/>
                  <a:gd name="T22" fmla="*/ 2147483647 w 697"/>
                  <a:gd name="T23" fmla="*/ 2147483647 h 356"/>
                  <a:gd name="T24" fmla="*/ 2147483647 w 697"/>
                  <a:gd name="T25" fmla="*/ 2147483647 h 356"/>
                  <a:gd name="T26" fmla="*/ 2147483647 w 697"/>
                  <a:gd name="T27" fmla="*/ 2147483647 h 356"/>
                  <a:gd name="T28" fmla="*/ 2147483647 w 697"/>
                  <a:gd name="T29" fmla="*/ 2147483647 h 356"/>
                  <a:gd name="T30" fmla="*/ 2147483647 w 697"/>
                  <a:gd name="T31" fmla="*/ 2147483647 h 356"/>
                  <a:gd name="T32" fmla="*/ 2147483647 w 697"/>
                  <a:gd name="T33" fmla="*/ 2147483647 h 356"/>
                  <a:gd name="T34" fmla="*/ 2147483647 w 697"/>
                  <a:gd name="T35" fmla="*/ 2147483647 h 356"/>
                  <a:gd name="T36" fmla="*/ 2147483647 w 697"/>
                  <a:gd name="T37" fmla="*/ 2147483647 h 356"/>
                  <a:gd name="T38" fmla="*/ 2147483647 w 697"/>
                  <a:gd name="T39" fmla="*/ 2147483647 h 356"/>
                  <a:gd name="T40" fmla="*/ 2147483647 w 697"/>
                  <a:gd name="T41" fmla="*/ 2147483647 h 356"/>
                  <a:gd name="T42" fmla="*/ 2147483647 w 697"/>
                  <a:gd name="T43" fmla="*/ 2147483647 h 356"/>
                  <a:gd name="T44" fmla="*/ 2147483647 w 697"/>
                  <a:gd name="T45" fmla="*/ 2147483647 h 356"/>
                  <a:gd name="T46" fmla="*/ 2147483647 w 697"/>
                  <a:gd name="T47" fmla="*/ 2147483647 h 356"/>
                  <a:gd name="T48" fmla="*/ 2147483647 w 697"/>
                  <a:gd name="T49" fmla="*/ 2147483647 h 356"/>
                  <a:gd name="T50" fmla="*/ 2147483647 w 697"/>
                  <a:gd name="T51" fmla="*/ 2147483647 h 3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97"/>
                  <a:gd name="T79" fmla="*/ 0 h 356"/>
                  <a:gd name="T80" fmla="*/ 697 w 697"/>
                  <a:gd name="T81" fmla="*/ 356 h 3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97" h="356">
                    <a:moveTo>
                      <a:pt x="683" y="43"/>
                    </a:moveTo>
                    <a:cubicBezTo>
                      <a:pt x="670" y="64"/>
                      <a:pt x="568" y="99"/>
                      <a:pt x="549" y="128"/>
                    </a:cubicBezTo>
                    <a:cubicBezTo>
                      <a:pt x="529" y="156"/>
                      <a:pt x="548" y="197"/>
                      <a:pt x="567" y="216"/>
                    </a:cubicBezTo>
                    <a:cubicBezTo>
                      <a:pt x="585" y="235"/>
                      <a:pt x="645" y="222"/>
                      <a:pt x="658" y="243"/>
                    </a:cubicBezTo>
                    <a:cubicBezTo>
                      <a:pt x="671" y="263"/>
                      <a:pt x="670" y="319"/>
                      <a:pt x="646" y="338"/>
                    </a:cubicBezTo>
                    <a:cubicBezTo>
                      <a:pt x="622" y="356"/>
                      <a:pt x="537" y="356"/>
                      <a:pt x="513" y="354"/>
                    </a:cubicBezTo>
                    <a:cubicBezTo>
                      <a:pt x="490" y="351"/>
                      <a:pt x="498" y="334"/>
                      <a:pt x="505" y="323"/>
                    </a:cubicBezTo>
                    <a:cubicBezTo>
                      <a:pt x="511" y="311"/>
                      <a:pt x="555" y="296"/>
                      <a:pt x="552" y="284"/>
                    </a:cubicBezTo>
                    <a:cubicBezTo>
                      <a:pt x="549" y="272"/>
                      <a:pt x="521" y="240"/>
                      <a:pt x="486" y="251"/>
                    </a:cubicBezTo>
                    <a:cubicBezTo>
                      <a:pt x="451" y="262"/>
                      <a:pt x="391" y="348"/>
                      <a:pt x="342" y="348"/>
                    </a:cubicBezTo>
                    <a:cubicBezTo>
                      <a:pt x="293" y="349"/>
                      <a:pt x="226" y="266"/>
                      <a:pt x="192" y="254"/>
                    </a:cubicBezTo>
                    <a:cubicBezTo>
                      <a:pt x="159" y="243"/>
                      <a:pt x="142" y="265"/>
                      <a:pt x="140" y="278"/>
                    </a:cubicBezTo>
                    <a:cubicBezTo>
                      <a:pt x="137" y="291"/>
                      <a:pt x="175" y="320"/>
                      <a:pt x="176" y="332"/>
                    </a:cubicBezTo>
                    <a:cubicBezTo>
                      <a:pt x="177" y="344"/>
                      <a:pt x="170" y="351"/>
                      <a:pt x="145" y="351"/>
                    </a:cubicBezTo>
                    <a:cubicBezTo>
                      <a:pt x="120" y="351"/>
                      <a:pt x="46" y="348"/>
                      <a:pt x="26" y="331"/>
                    </a:cubicBezTo>
                    <a:cubicBezTo>
                      <a:pt x="7" y="314"/>
                      <a:pt x="13" y="267"/>
                      <a:pt x="27" y="248"/>
                    </a:cubicBezTo>
                    <a:cubicBezTo>
                      <a:pt x="42" y="229"/>
                      <a:pt x="96" y="233"/>
                      <a:pt x="113" y="218"/>
                    </a:cubicBezTo>
                    <a:cubicBezTo>
                      <a:pt x="130" y="203"/>
                      <a:pt x="147" y="186"/>
                      <a:pt x="131" y="158"/>
                    </a:cubicBezTo>
                    <a:cubicBezTo>
                      <a:pt x="115" y="131"/>
                      <a:pt x="31" y="78"/>
                      <a:pt x="15" y="53"/>
                    </a:cubicBezTo>
                    <a:cubicBezTo>
                      <a:pt x="0" y="27"/>
                      <a:pt x="7" y="5"/>
                      <a:pt x="40" y="5"/>
                    </a:cubicBezTo>
                    <a:cubicBezTo>
                      <a:pt x="73" y="5"/>
                      <a:pt x="165" y="39"/>
                      <a:pt x="213" y="53"/>
                    </a:cubicBezTo>
                    <a:cubicBezTo>
                      <a:pt x="261" y="66"/>
                      <a:pt x="296" y="82"/>
                      <a:pt x="328" y="87"/>
                    </a:cubicBezTo>
                    <a:cubicBezTo>
                      <a:pt x="360" y="91"/>
                      <a:pt x="382" y="82"/>
                      <a:pt x="406" y="77"/>
                    </a:cubicBezTo>
                    <a:cubicBezTo>
                      <a:pt x="430" y="72"/>
                      <a:pt x="437" y="66"/>
                      <a:pt x="474" y="54"/>
                    </a:cubicBezTo>
                    <a:cubicBezTo>
                      <a:pt x="511" y="41"/>
                      <a:pt x="594" y="4"/>
                      <a:pt x="629" y="2"/>
                    </a:cubicBezTo>
                    <a:cubicBezTo>
                      <a:pt x="664" y="0"/>
                      <a:pt x="697" y="22"/>
                      <a:pt x="683" y="43"/>
                    </a:cubicBezTo>
                    <a:close/>
                  </a:path>
                </a:pathLst>
              </a:custGeom>
              <a:solidFill>
                <a:srgbClr val="CCCC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91" name="Freeform 280"/>
              <p:cNvSpPr>
                <a:spLocks noChangeArrowheads="1"/>
              </p:cNvSpPr>
              <p:nvPr/>
            </p:nvSpPr>
            <p:spPr bwMode="auto">
              <a:xfrm>
                <a:off x="2653" y="2925"/>
                <a:ext cx="14" cy="13"/>
              </a:xfrm>
              <a:custGeom>
                <a:avLst/>
                <a:gdLst>
                  <a:gd name="T0" fmla="*/ 0 w 79"/>
                  <a:gd name="T1" fmla="*/ 0 h 79"/>
                  <a:gd name="T2" fmla="*/ 0 w 79"/>
                  <a:gd name="T3" fmla="*/ 0 h 79"/>
                  <a:gd name="T4" fmla="*/ 0 w 79"/>
                  <a:gd name="T5" fmla="*/ 0 h 79"/>
                  <a:gd name="T6" fmla="*/ 0 w 79"/>
                  <a:gd name="T7" fmla="*/ 0 h 79"/>
                  <a:gd name="T8" fmla="*/ 0 w 79"/>
                  <a:gd name="T9" fmla="*/ 0 h 79"/>
                  <a:gd name="T10" fmla="*/ 0 w 79"/>
                  <a:gd name="T11" fmla="*/ 0 h 79"/>
                  <a:gd name="T12" fmla="*/ 0 w 79"/>
                  <a:gd name="T13" fmla="*/ 0 h 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79"/>
                  <a:gd name="T23" fmla="*/ 79 w 79"/>
                  <a:gd name="T24" fmla="*/ 79 h 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79">
                    <a:moveTo>
                      <a:pt x="79" y="11"/>
                    </a:moveTo>
                    <a:lnTo>
                      <a:pt x="67" y="0"/>
                    </a:lnTo>
                    <a:lnTo>
                      <a:pt x="23" y="34"/>
                    </a:lnTo>
                    <a:lnTo>
                      <a:pt x="0" y="56"/>
                    </a:lnTo>
                    <a:lnTo>
                      <a:pt x="11" y="79"/>
                    </a:lnTo>
                    <a:lnTo>
                      <a:pt x="34" y="56"/>
                    </a:lnTo>
                    <a:lnTo>
                      <a:pt x="79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92" name="Freeform 281"/>
              <p:cNvSpPr>
                <a:spLocks noChangeArrowheads="1"/>
              </p:cNvSpPr>
              <p:nvPr/>
            </p:nvSpPr>
            <p:spPr bwMode="auto">
              <a:xfrm>
                <a:off x="2629" y="2941"/>
                <a:ext cx="14" cy="12"/>
              </a:xfrm>
              <a:custGeom>
                <a:avLst/>
                <a:gdLst>
                  <a:gd name="T0" fmla="*/ 0 w 78"/>
                  <a:gd name="T1" fmla="*/ 0 h 67"/>
                  <a:gd name="T2" fmla="*/ 0 w 78"/>
                  <a:gd name="T3" fmla="*/ 0 h 67"/>
                  <a:gd name="T4" fmla="*/ 0 w 78"/>
                  <a:gd name="T5" fmla="*/ 0 h 67"/>
                  <a:gd name="T6" fmla="*/ 0 w 78"/>
                  <a:gd name="T7" fmla="*/ 0 h 67"/>
                  <a:gd name="T8" fmla="*/ 0 w 78"/>
                  <a:gd name="T9" fmla="*/ 0 h 67"/>
                  <a:gd name="T10" fmla="*/ 0 w 78"/>
                  <a:gd name="T11" fmla="*/ 0 h 67"/>
                  <a:gd name="T12" fmla="*/ 0 w 78"/>
                  <a:gd name="T13" fmla="*/ 0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67"/>
                  <a:gd name="T23" fmla="*/ 78 w 78"/>
                  <a:gd name="T24" fmla="*/ 67 h 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67">
                    <a:moveTo>
                      <a:pt x="78" y="22"/>
                    </a:moveTo>
                    <a:lnTo>
                      <a:pt x="67" y="0"/>
                    </a:lnTo>
                    <a:lnTo>
                      <a:pt x="11" y="34"/>
                    </a:lnTo>
                    <a:lnTo>
                      <a:pt x="0" y="45"/>
                    </a:lnTo>
                    <a:lnTo>
                      <a:pt x="11" y="67"/>
                    </a:lnTo>
                    <a:lnTo>
                      <a:pt x="22" y="56"/>
                    </a:ln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93" name="Freeform 282"/>
              <p:cNvSpPr>
                <a:spLocks noChangeArrowheads="1"/>
              </p:cNvSpPr>
              <p:nvPr/>
            </p:nvSpPr>
            <p:spPr bwMode="auto">
              <a:xfrm>
                <a:off x="2604" y="2954"/>
                <a:ext cx="17" cy="11"/>
              </a:xfrm>
              <a:custGeom>
                <a:avLst/>
                <a:gdLst>
                  <a:gd name="T0" fmla="*/ 0 w 89"/>
                  <a:gd name="T1" fmla="*/ 0 h 67"/>
                  <a:gd name="T2" fmla="*/ 0 w 89"/>
                  <a:gd name="T3" fmla="*/ 0 h 67"/>
                  <a:gd name="T4" fmla="*/ 0 w 89"/>
                  <a:gd name="T5" fmla="*/ 0 h 67"/>
                  <a:gd name="T6" fmla="*/ 0 w 89"/>
                  <a:gd name="T7" fmla="*/ 0 h 67"/>
                  <a:gd name="T8" fmla="*/ 0 w 89"/>
                  <a:gd name="T9" fmla="*/ 0 h 67"/>
                  <a:gd name="T10" fmla="*/ 0 w 89"/>
                  <a:gd name="T11" fmla="*/ 0 h 67"/>
                  <a:gd name="T12" fmla="*/ 0 w 89"/>
                  <a:gd name="T13" fmla="*/ 0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67"/>
                  <a:gd name="T23" fmla="*/ 89 w 89"/>
                  <a:gd name="T24" fmla="*/ 67 h 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67">
                    <a:moveTo>
                      <a:pt x="89" y="23"/>
                    </a:moveTo>
                    <a:lnTo>
                      <a:pt x="78" y="0"/>
                    </a:lnTo>
                    <a:lnTo>
                      <a:pt x="56" y="11"/>
                    </a:lnTo>
                    <a:lnTo>
                      <a:pt x="0" y="45"/>
                    </a:lnTo>
                    <a:lnTo>
                      <a:pt x="11" y="67"/>
                    </a:lnTo>
                    <a:lnTo>
                      <a:pt x="67" y="34"/>
                    </a:lnTo>
                    <a:lnTo>
                      <a:pt x="89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94" name="Freeform 283"/>
              <p:cNvSpPr>
                <a:spLocks noChangeArrowheads="1"/>
              </p:cNvSpPr>
              <p:nvPr/>
            </p:nvSpPr>
            <p:spPr bwMode="auto">
              <a:xfrm>
                <a:off x="2577" y="2967"/>
                <a:ext cx="16" cy="11"/>
              </a:xfrm>
              <a:custGeom>
                <a:avLst/>
                <a:gdLst>
                  <a:gd name="T0" fmla="*/ 0 w 90"/>
                  <a:gd name="T1" fmla="*/ 0 h 67"/>
                  <a:gd name="T2" fmla="*/ 0 w 90"/>
                  <a:gd name="T3" fmla="*/ 0 h 67"/>
                  <a:gd name="T4" fmla="*/ 0 w 90"/>
                  <a:gd name="T5" fmla="*/ 0 h 67"/>
                  <a:gd name="T6" fmla="*/ 0 w 90"/>
                  <a:gd name="T7" fmla="*/ 0 h 67"/>
                  <a:gd name="T8" fmla="*/ 0 w 90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67"/>
                  <a:gd name="T17" fmla="*/ 90 w 90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67">
                    <a:moveTo>
                      <a:pt x="90" y="22"/>
                    </a:moveTo>
                    <a:lnTo>
                      <a:pt x="79" y="0"/>
                    </a:lnTo>
                    <a:lnTo>
                      <a:pt x="0" y="44"/>
                    </a:lnTo>
                    <a:lnTo>
                      <a:pt x="11" y="67"/>
                    </a:lnTo>
                    <a:lnTo>
                      <a:pt x="9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95" name="Freeform 284"/>
              <p:cNvSpPr>
                <a:spLocks noChangeArrowheads="1"/>
              </p:cNvSpPr>
              <p:nvPr/>
            </p:nvSpPr>
            <p:spPr bwMode="auto">
              <a:xfrm>
                <a:off x="2553" y="2978"/>
                <a:ext cx="16" cy="11"/>
              </a:xfrm>
              <a:custGeom>
                <a:avLst/>
                <a:gdLst>
                  <a:gd name="T0" fmla="*/ 0 w 89"/>
                  <a:gd name="T1" fmla="*/ 0 h 67"/>
                  <a:gd name="T2" fmla="*/ 0 w 89"/>
                  <a:gd name="T3" fmla="*/ 0 h 67"/>
                  <a:gd name="T4" fmla="*/ 0 w 89"/>
                  <a:gd name="T5" fmla="*/ 0 h 67"/>
                  <a:gd name="T6" fmla="*/ 0 w 89"/>
                  <a:gd name="T7" fmla="*/ 0 h 67"/>
                  <a:gd name="T8" fmla="*/ 0 w 89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67"/>
                  <a:gd name="T17" fmla="*/ 89 w 8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67">
                    <a:moveTo>
                      <a:pt x="89" y="22"/>
                    </a:moveTo>
                    <a:lnTo>
                      <a:pt x="78" y="0"/>
                    </a:lnTo>
                    <a:lnTo>
                      <a:pt x="0" y="45"/>
                    </a:lnTo>
                    <a:lnTo>
                      <a:pt x="11" y="67"/>
                    </a:lnTo>
                    <a:lnTo>
                      <a:pt x="89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96" name="Freeform 285"/>
              <p:cNvSpPr>
                <a:spLocks noChangeArrowheads="1"/>
              </p:cNvSpPr>
              <p:nvPr/>
            </p:nvSpPr>
            <p:spPr bwMode="auto">
              <a:xfrm>
                <a:off x="2525" y="2991"/>
                <a:ext cx="16" cy="9"/>
              </a:xfrm>
              <a:custGeom>
                <a:avLst/>
                <a:gdLst>
                  <a:gd name="T0" fmla="*/ 0 w 90"/>
                  <a:gd name="T1" fmla="*/ 0 h 56"/>
                  <a:gd name="T2" fmla="*/ 0 w 90"/>
                  <a:gd name="T3" fmla="*/ 0 h 56"/>
                  <a:gd name="T4" fmla="*/ 0 w 90"/>
                  <a:gd name="T5" fmla="*/ 0 h 56"/>
                  <a:gd name="T6" fmla="*/ 0 w 90"/>
                  <a:gd name="T7" fmla="*/ 0 h 56"/>
                  <a:gd name="T8" fmla="*/ 0 w 90"/>
                  <a:gd name="T9" fmla="*/ 0 h 56"/>
                  <a:gd name="T10" fmla="*/ 0 w 90"/>
                  <a:gd name="T11" fmla="*/ 0 h 56"/>
                  <a:gd name="T12" fmla="*/ 0 w 90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56"/>
                  <a:gd name="T23" fmla="*/ 90 w 90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56">
                    <a:moveTo>
                      <a:pt x="90" y="23"/>
                    </a:moveTo>
                    <a:lnTo>
                      <a:pt x="79" y="0"/>
                    </a:lnTo>
                    <a:lnTo>
                      <a:pt x="23" y="34"/>
                    </a:lnTo>
                    <a:lnTo>
                      <a:pt x="0" y="34"/>
                    </a:lnTo>
                    <a:lnTo>
                      <a:pt x="12" y="56"/>
                    </a:lnTo>
                    <a:lnTo>
                      <a:pt x="34" y="56"/>
                    </a:lnTo>
                    <a:lnTo>
                      <a:pt x="90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97" name="Freeform 286"/>
              <p:cNvSpPr>
                <a:spLocks noChangeArrowheads="1"/>
              </p:cNvSpPr>
              <p:nvPr/>
            </p:nvSpPr>
            <p:spPr bwMode="auto">
              <a:xfrm>
                <a:off x="2501" y="3002"/>
                <a:ext cx="16" cy="11"/>
              </a:xfrm>
              <a:custGeom>
                <a:avLst/>
                <a:gdLst>
                  <a:gd name="T0" fmla="*/ 0 w 90"/>
                  <a:gd name="T1" fmla="*/ 0 h 68"/>
                  <a:gd name="T2" fmla="*/ 0 w 90"/>
                  <a:gd name="T3" fmla="*/ 0 h 68"/>
                  <a:gd name="T4" fmla="*/ 0 w 90"/>
                  <a:gd name="T5" fmla="*/ 0 h 68"/>
                  <a:gd name="T6" fmla="*/ 0 w 90"/>
                  <a:gd name="T7" fmla="*/ 0 h 68"/>
                  <a:gd name="T8" fmla="*/ 0 w 90"/>
                  <a:gd name="T9" fmla="*/ 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68"/>
                  <a:gd name="T17" fmla="*/ 90 w 90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68">
                    <a:moveTo>
                      <a:pt x="90" y="23"/>
                    </a:moveTo>
                    <a:lnTo>
                      <a:pt x="78" y="0"/>
                    </a:lnTo>
                    <a:lnTo>
                      <a:pt x="0" y="45"/>
                    </a:lnTo>
                    <a:lnTo>
                      <a:pt x="11" y="68"/>
                    </a:lnTo>
                    <a:lnTo>
                      <a:pt x="90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98" name="Freeform 287"/>
              <p:cNvSpPr>
                <a:spLocks noChangeArrowheads="1"/>
              </p:cNvSpPr>
              <p:nvPr/>
            </p:nvSpPr>
            <p:spPr bwMode="auto">
              <a:xfrm>
                <a:off x="2476" y="3013"/>
                <a:ext cx="17" cy="11"/>
              </a:xfrm>
              <a:custGeom>
                <a:avLst/>
                <a:gdLst>
                  <a:gd name="T0" fmla="*/ 0 w 89"/>
                  <a:gd name="T1" fmla="*/ 0 h 67"/>
                  <a:gd name="T2" fmla="*/ 0 w 89"/>
                  <a:gd name="T3" fmla="*/ 0 h 67"/>
                  <a:gd name="T4" fmla="*/ 0 w 89"/>
                  <a:gd name="T5" fmla="*/ 0 h 67"/>
                  <a:gd name="T6" fmla="*/ 0 w 89"/>
                  <a:gd name="T7" fmla="*/ 0 h 67"/>
                  <a:gd name="T8" fmla="*/ 0 w 89"/>
                  <a:gd name="T9" fmla="*/ 0 h 67"/>
                  <a:gd name="T10" fmla="*/ 0 w 89"/>
                  <a:gd name="T11" fmla="*/ 0 h 67"/>
                  <a:gd name="T12" fmla="*/ 0 w 89"/>
                  <a:gd name="T13" fmla="*/ 0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67"/>
                  <a:gd name="T23" fmla="*/ 89 w 89"/>
                  <a:gd name="T24" fmla="*/ 67 h 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67">
                    <a:moveTo>
                      <a:pt x="89" y="22"/>
                    </a:moveTo>
                    <a:lnTo>
                      <a:pt x="78" y="0"/>
                    </a:lnTo>
                    <a:lnTo>
                      <a:pt x="44" y="22"/>
                    </a:lnTo>
                    <a:lnTo>
                      <a:pt x="0" y="44"/>
                    </a:lnTo>
                    <a:lnTo>
                      <a:pt x="11" y="67"/>
                    </a:lnTo>
                    <a:lnTo>
                      <a:pt x="56" y="44"/>
                    </a:lnTo>
                    <a:lnTo>
                      <a:pt x="89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99" name="Freeform 288"/>
              <p:cNvSpPr>
                <a:spLocks noChangeArrowheads="1"/>
              </p:cNvSpPr>
              <p:nvPr/>
            </p:nvSpPr>
            <p:spPr bwMode="auto">
              <a:xfrm>
                <a:off x="2449" y="3026"/>
                <a:ext cx="16" cy="11"/>
              </a:xfrm>
              <a:custGeom>
                <a:avLst/>
                <a:gdLst>
                  <a:gd name="T0" fmla="*/ 0 w 90"/>
                  <a:gd name="T1" fmla="*/ 0 h 67"/>
                  <a:gd name="T2" fmla="*/ 0 w 90"/>
                  <a:gd name="T3" fmla="*/ 0 h 67"/>
                  <a:gd name="T4" fmla="*/ 0 w 90"/>
                  <a:gd name="T5" fmla="*/ 0 h 67"/>
                  <a:gd name="T6" fmla="*/ 0 w 90"/>
                  <a:gd name="T7" fmla="*/ 0 h 67"/>
                  <a:gd name="T8" fmla="*/ 0 w 90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67"/>
                  <a:gd name="T17" fmla="*/ 90 w 90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67">
                    <a:moveTo>
                      <a:pt x="90" y="22"/>
                    </a:moveTo>
                    <a:lnTo>
                      <a:pt x="78" y="0"/>
                    </a:lnTo>
                    <a:lnTo>
                      <a:pt x="0" y="45"/>
                    </a:lnTo>
                    <a:lnTo>
                      <a:pt x="11" y="67"/>
                    </a:lnTo>
                    <a:lnTo>
                      <a:pt x="9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00" name="Freeform 289"/>
              <p:cNvSpPr>
                <a:spLocks noChangeArrowheads="1"/>
              </p:cNvSpPr>
              <p:nvPr/>
            </p:nvSpPr>
            <p:spPr bwMode="auto">
              <a:xfrm>
                <a:off x="2426" y="3039"/>
                <a:ext cx="15" cy="13"/>
              </a:xfrm>
              <a:custGeom>
                <a:avLst/>
                <a:gdLst>
                  <a:gd name="T0" fmla="*/ 0 w 78"/>
                  <a:gd name="T1" fmla="*/ 0 h 79"/>
                  <a:gd name="T2" fmla="*/ 0 w 78"/>
                  <a:gd name="T3" fmla="*/ 0 h 79"/>
                  <a:gd name="T4" fmla="*/ 0 w 78"/>
                  <a:gd name="T5" fmla="*/ 0 h 79"/>
                  <a:gd name="T6" fmla="*/ 0 w 78"/>
                  <a:gd name="T7" fmla="*/ 0 h 79"/>
                  <a:gd name="T8" fmla="*/ 0 w 78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79"/>
                  <a:gd name="T17" fmla="*/ 78 w 78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79">
                    <a:moveTo>
                      <a:pt x="78" y="23"/>
                    </a:moveTo>
                    <a:lnTo>
                      <a:pt x="67" y="0"/>
                    </a:lnTo>
                    <a:lnTo>
                      <a:pt x="0" y="56"/>
                    </a:lnTo>
                    <a:lnTo>
                      <a:pt x="11" y="79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01" name="Freeform 290"/>
              <p:cNvSpPr>
                <a:spLocks noChangeArrowheads="1"/>
              </p:cNvSpPr>
              <p:nvPr/>
            </p:nvSpPr>
            <p:spPr bwMode="auto">
              <a:xfrm>
                <a:off x="2402" y="3054"/>
                <a:ext cx="16" cy="12"/>
              </a:xfrm>
              <a:custGeom>
                <a:avLst/>
                <a:gdLst>
                  <a:gd name="T0" fmla="*/ 0 w 89"/>
                  <a:gd name="T1" fmla="*/ 0 h 78"/>
                  <a:gd name="T2" fmla="*/ 0 w 89"/>
                  <a:gd name="T3" fmla="*/ 0 h 78"/>
                  <a:gd name="T4" fmla="*/ 0 w 89"/>
                  <a:gd name="T5" fmla="*/ 0 h 78"/>
                  <a:gd name="T6" fmla="*/ 0 w 89"/>
                  <a:gd name="T7" fmla="*/ 0 h 78"/>
                  <a:gd name="T8" fmla="*/ 0 w 89"/>
                  <a:gd name="T9" fmla="*/ 0 h 78"/>
                  <a:gd name="T10" fmla="*/ 0 w 89"/>
                  <a:gd name="T11" fmla="*/ 0 h 78"/>
                  <a:gd name="T12" fmla="*/ 0 w 89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78"/>
                  <a:gd name="T23" fmla="*/ 89 w 89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78">
                    <a:moveTo>
                      <a:pt x="89" y="22"/>
                    </a:moveTo>
                    <a:lnTo>
                      <a:pt x="78" y="0"/>
                    </a:lnTo>
                    <a:lnTo>
                      <a:pt x="33" y="33"/>
                    </a:lnTo>
                    <a:lnTo>
                      <a:pt x="0" y="56"/>
                    </a:lnTo>
                    <a:lnTo>
                      <a:pt x="11" y="78"/>
                    </a:lnTo>
                    <a:lnTo>
                      <a:pt x="44" y="56"/>
                    </a:lnTo>
                    <a:lnTo>
                      <a:pt x="89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02" name="Freeform 291"/>
              <p:cNvSpPr>
                <a:spLocks noChangeArrowheads="1"/>
              </p:cNvSpPr>
              <p:nvPr/>
            </p:nvSpPr>
            <p:spPr bwMode="auto">
              <a:xfrm>
                <a:off x="2383" y="3072"/>
                <a:ext cx="12" cy="13"/>
              </a:xfrm>
              <a:custGeom>
                <a:avLst/>
                <a:gdLst>
                  <a:gd name="T0" fmla="*/ 0 w 67"/>
                  <a:gd name="T1" fmla="*/ 0 h 78"/>
                  <a:gd name="T2" fmla="*/ 0 w 67"/>
                  <a:gd name="T3" fmla="*/ 0 h 78"/>
                  <a:gd name="T4" fmla="*/ 0 w 67"/>
                  <a:gd name="T5" fmla="*/ 0 h 78"/>
                  <a:gd name="T6" fmla="*/ 0 w 67"/>
                  <a:gd name="T7" fmla="*/ 0 h 78"/>
                  <a:gd name="T8" fmla="*/ 0 w 67"/>
                  <a:gd name="T9" fmla="*/ 0 h 78"/>
                  <a:gd name="T10" fmla="*/ 0 w 67"/>
                  <a:gd name="T11" fmla="*/ 0 h 78"/>
                  <a:gd name="T12" fmla="*/ 0 w 67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78"/>
                  <a:gd name="T23" fmla="*/ 67 w 67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78">
                    <a:moveTo>
                      <a:pt x="67" y="11"/>
                    </a:moveTo>
                    <a:lnTo>
                      <a:pt x="56" y="0"/>
                    </a:lnTo>
                    <a:lnTo>
                      <a:pt x="22" y="56"/>
                    </a:lnTo>
                    <a:lnTo>
                      <a:pt x="0" y="67"/>
                    </a:lnTo>
                    <a:lnTo>
                      <a:pt x="11" y="78"/>
                    </a:lnTo>
                    <a:lnTo>
                      <a:pt x="33" y="67"/>
                    </a:ln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03" name="Freeform 292"/>
              <p:cNvSpPr>
                <a:spLocks noChangeArrowheads="1"/>
              </p:cNvSpPr>
              <p:nvPr/>
            </p:nvSpPr>
            <p:spPr bwMode="auto">
              <a:xfrm>
                <a:off x="2370" y="3094"/>
                <a:ext cx="11" cy="15"/>
              </a:xfrm>
              <a:custGeom>
                <a:avLst/>
                <a:gdLst>
                  <a:gd name="T0" fmla="*/ 0 w 56"/>
                  <a:gd name="T1" fmla="*/ 0 h 90"/>
                  <a:gd name="T2" fmla="*/ 0 w 56"/>
                  <a:gd name="T3" fmla="*/ 0 h 90"/>
                  <a:gd name="T4" fmla="*/ 0 w 56"/>
                  <a:gd name="T5" fmla="*/ 0 h 90"/>
                  <a:gd name="T6" fmla="*/ 0 w 56"/>
                  <a:gd name="T7" fmla="*/ 0 h 90"/>
                  <a:gd name="T8" fmla="*/ 0 w 56"/>
                  <a:gd name="T9" fmla="*/ 0 h 90"/>
                  <a:gd name="T10" fmla="*/ 0 w 56"/>
                  <a:gd name="T11" fmla="*/ 0 h 90"/>
                  <a:gd name="T12" fmla="*/ 0 w 56"/>
                  <a:gd name="T13" fmla="*/ 0 h 90"/>
                  <a:gd name="T14" fmla="*/ 0 w 56"/>
                  <a:gd name="T15" fmla="*/ 0 h 90"/>
                  <a:gd name="T16" fmla="*/ 0 w 56"/>
                  <a:gd name="T17" fmla="*/ 0 h 90"/>
                  <a:gd name="T18" fmla="*/ 0 w 56"/>
                  <a:gd name="T19" fmla="*/ 0 h 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90"/>
                  <a:gd name="T32" fmla="*/ 56 w 56"/>
                  <a:gd name="T33" fmla="*/ 90 h 9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90">
                    <a:moveTo>
                      <a:pt x="56" y="11"/>
                    </a:moveTo>
                    <a:lnTo>
                      <a:pt x="44" y="0"/>
                    </a:lnTo>
                    <a:lnTo>
                      <a:pt x="22" y="34"/>
                    </a:lnTo>
                    <a:lnTo>
                      <a:pt x="11" y="45"/>
                    </a:lnTo>
                    <a:lnTo>
                      <a:pt x="0" y="90"/>
                    </a:lnTo>
                    <a:lnTo>
                      <a:pt x="22" y="90"/>
                    </a:lnTo>
                    <a:lnTo>
                      <a:pt x="33" y="45"/>
                    </a:lnTo>
                    <a:lnTo>
                      <a:pt x="22" y="45"/>
                    </a:lnTo>
                    <a:lnTo>
                      <a:pt x="33" y="56"/>
                    </a:lnTo>
                    <a:lnTo>
                      <a:pt x="56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04" name="Freeform 293"/>
              <p:cNvSpPr>
                <a:spLocks noChangeArrowheads="1"/>
              </p:cNvSpPr>
              <p:nvPr/>
            </p:nvSpPr>
            <p:spPr bwMode="auto">
              <a:xfrm>
                <a:off x="2368" y="3120"/>
                <a:ext cx="5" cy="15"/>
              </a:xfrm>
              <a:custGeom>
                <a:avLst/>
                <a:gdLst>
                  <a:gd name="T0" fmla="*/ 0 w 23"/>
                  <a:gd name="T1" fmla="*/ 0 h 89"/>
                  <a:gd name="T2" fmla="*/ 0 w 23"/>
                  <a:gd name="T3" fmla="*/ 0 h 89"/>
                  <a:gd name="T4" fmla="*/ 0 w 23"/>
                  <a:gd name="T5" fmla="*/ 0 h 89"/>
                  <a:gd name="T6" fmla="*/ 0 w 23"/>
                  <a:gd name="T7" fmla="*/ 0 h 89"/>
                  <a:gd name="T8" fmla="*/ 0 w 23"/>
                  <a:gd name="T9" fmla="*/ 0 h 89"/>
                  <a:gd name="T10" fmla="*/ 0 w 23"/>
                  <a:gd name="T11" fmla="*/ 0 h 89"/>
                  <a:gd name="T12" fmla="*/ 0 w 23"/>
                  <a:gd name="T13" fmla="*/ 0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89"/>
                  <a:gd name="T23" fmla="*/ 23 w 23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89">
                    <a:moveTo>
                      <a:pt x="23" y="0"/>
                    </a:moveTo>
                    <a:lnTo>
                      <a:pt x="0" y="0"/>
                    </a:lnTo>
                    <a:lnTo>
                      <a:pt x="0" y="22"/>
                    </a:lnTo>
                    <a:lnTo>
                      <a:pt x="0" y="89"/>
                    </a:lnTo>
                    <a:lnTo>
                      <a:pt x="23" y="89"/>
                    </a:lnTo>
                    <a:lnTo>
                      <a:pt x="23" y="22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05" name="Freeform 294"/>
              <p:cNvSpPr>
                <a:spLocks noChangeArrowheads="1"/>
              </p:cNvSpPr>
              <p:nvPr/>
            </p:nvSpPr>
            <p:spPr bwMode="auto">
              <a:xfrm>
                <a:off x="2368" y="3145"/>
                <a:ext cx="6" cy="13"/>
              </a:xfrm>
              <a:custGeom>
                <a:avLst/>
                <a:gdLst>
                  <a:gd name="T0" fmla="*/ 0 w 34"/>
                  <a:gd name="T1" fmla="*/ 0 h 78"/>
                  <a:gd name="T2" fmla="*/ 0 w 34"/>
                  <a:gd name="T3" fmla="*/ 0 h 78"/>
                  <a:gd name="T4" fmla="*/ 0 w 34"/>
                  <a:gd name="T5" fmla="*/ 0 h 78"/>
                  <a:gd name="T6" fmla="*/ 0 w 34"/>
                  <a:gd name="T7" fmla="*/ 0 h 78"/>
                  <a:gd name="T8" fmla="*/ 0 w 34"/>
                  <a:gd name="T9" fmla="*/ 0 h 78"/>
                  <a:gd name="T10" fmla="*/ 0 w 34"/>
                  <a:gd name="T11" fmla="*/ 0 h 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78"/>
                  <a:gd name="T20" fmla="*/ 34 w 34"/>
                  <a:gd name="T21" fmla="*/ 78 h 7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78">
                    <a:moveTo>
                      <a:pt x="23" y="0"/>
                    </a:moveTo>
                    <a:lnTo>
                      <a:pt x="0" y="0"/>
                    </a:lnTo>
                    <a:lnTo>
                      <a:pt x="12" y="78"/>
                    </a:lnTo>
                    <a:lnTo>
                      <a:pt x="34" y="78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06" name="Freeform 295"/>
              <p:cNvSpPr>
                <a:spLocks noChangeArrowheads="1"/>
              </p:cNvSpPr>
              <p:nvPr/>
            </p:nvSpPr>
            <p:spPr bwMode="auto">
              <a:xfrm>
                <a:off x="2375" y="3169"/>
                <a:ext cx="8" cy="15"/>
              </a:xfrm>
              <a:custGeom>
                <a:avLst/>
                <a:gdLst>
                  <a:gd name="T0" fmla="*/ 0 w 45"/>
                  <a:gd name="T1" fmla="*/ 0 h 90"/>
                  <a:gd name="T2" fmla="*/ 0 w 45"/>
                  <a:gd name="T3" fmla="*/ 0 h 90"/>
                  <a:gd name="T4" fmla="*/ 0 w 45"/>
                  <a:gd name="T5" fmla="*/ 0 h 90"/>
                  <a:gd name="T6" fmla="*/ 0 w 45"/>
                  <a:gd name="T7" fmla="*/ 0 h 90"/>
                  <a:gd name="T8" fmla="*/ 0 w 45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90"/>
                  <a:gd name="T17" fmla="*/ 45 w 45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90">
                    <a:moveTo>
                      <a:pt x="22" y="0"/>
                    </a:moveTo>
                    <a:lnTo>
                      <a:pt x="0" y="11"/>
                    </a:lnTo>
                    <a:lnTo>
                      <a:pt x="22" y="90"/>
                    </a:lnTo>
                    <a:lnTo>
                      <a:pt x="45" y="7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07" name="Freeform 296"/>
              <p:cNvSpPr>
                <a:spLocks noChangeArrowheads="1"/>
              </p:cNvSpPr>
              <p:nvPr/>
            </p:nvSpPr>
            <p:spPr bwMode="auto">
              <a:xfrm>
                <a:off x="2385" y="3193"/>
                <a:ext cx="10" cy="15"/>
              </a:xfrm>
              <a:custGeom>
                <a:avLst/>
                <a:gdLst>
                  <a:gd name="T0" fmla="*/ 0 w 56"/>
                  <a:gd name="T1" fmla="*/ 0 h 89"/>
                  <a:gd name="T2" fmla="*/ 0 w 56"/>
                  <a:gd name="T3" fmla="*/ 0 h 89"/>
                  <a:gd name="T4" fmla="*/ 0 w 56"/>
                  <a:gd name="T5" fmla="*/ 0 h 89"/>
                  <a:gd name="T6" fmla="*/ 0 w 56"/>
                  <a:gd name="T7" fmla="*/ 0 h 89"/>
                  <a:gd name="T8" fmla="*/ 0 w 56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89"/>
                  <a:gd name="T17" fmla="*/ 56 w 56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89">
                    <a:moveTo>
                      <a:pt x="11" y="0"/>
                    </a:moveTo>
                    <a:lnTo>
                      <a:pt x="0" y="11"/>
                    </a:lnTo>
                    <a:lnTo>
                      <a:pt x="45" y="89"/>
                    </a:lnTo>
                    <a:lnTo>
                      <a:pt x="56" y="7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08" name="Freeform 297"/>
              <p:cNvSpPr>
                <a:spLocks noChangeArrowheads="1"/>
              </p:cNvSpPr>
              <p:nvPr/>
            </p:nvSpPr>
            <p:spPr bwMode="auto">
              <a:xfrm>
                <a:off x="2399" y="3215"/>
                <a:ext cx="13" cy="15"/>
              </a:xfrm>
              <a:custGeom>
                <a:avLst/>
                <a:gdLst>
                  <a:gd name="T0" fmla="*/ 0 w 68"/>
                  <a:gd name="T1" fmla="*/ 0 h 90"/>
                  <a:gd name="T2" fmla="*/ 0 w 68"/>
                  <a:gd name="T3" fmla="*/ 0 h 90"/>
                  <a:gd name="T4" fmla="*/ 0 w 68"/>
                  <a:gd name="T5" fmla="*/ 0 h 90"/>
                  <a:gd name="T6" fmla="*/ 0 w 68"/>
                  <a:gd name="T7" fmla="*/ 0 h 90"/>
                  <a:gd name="T8" fmla="*/ 0 w 68"/>
                  <a:gd name="T9" fmla="*/ 0 h 90"/>
                  <a:gd name="T10" fmla="*/ 0 w 68"/>
                  <a:gd name="T11" fmla="*/ 0 h 90"/>
                  <a:gd name="T12" fmla="*/ 0 w 68"/>
                  <a:gd name="T13" fmla="*/ 0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90"/>
                  <a:gd name="T23" fmla="*/ 68 w 68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90">
                    <a:moveTo>
                      <a:pt x="12" y="0"/>
                    </a:moveTo>
                    <a:lnTo>
                      <a:pt x="0" y="11"/>
                    </a:lnTo>
                    <a:lnTo>
                      <a:pt x="45" y="90"/>
                    </a:lnTo>
                    <a:lnTo>
                      <a:pt x="56" y="90"/>
                    </a:lnTo>
                    <a:lnTo>
                      <a:pt x="68" y="67"/>
                    </a:lnTo>
                    <a:lnTo>
                      <a:pt x="56" y="6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09" name="Freeform 298"/>
              <p:cNvSpPr>
                <a:spLocks noChangeArrowheads="1"/>
              </p:cNvSpPr>
              <p:nvPr/>
            </p:nvSpPr>
            <p:spPr bwMode="auto">
              <a:xfrm>
                <a:off x="2418" y="3235"/>
                <a:ext cx="12" cy="14"/>
              </a:xfrm>
              <a:custGeom>
                <a:avLst/>
                <a:gdLst>
                  <a:gd name="T0" fmla="*/ 0 w 67"/>
                  <a:gd name="T1" fmla="*/ 0 h 79"/>
                  <a:gd name="T2" fmla="*/ 0 w 67"/>
                  <a:gd name="T3" fmla="*/ 0 h 79"/>
                  <a:gd name="T4" fmla="*/ 0 w 67"/>
                  <a:gd name="T5" fmla="*/ 0 h 79"/>
                  <a:gd name="T6" fmla="*/ 0 w 67"/>
                  <a:gd name="T7" fmla="*/ 0 h 79"/>
                  <a:gd name="T8" fmla="*/ 0 w 67"/>
                  <a:gd name="T9" fmla="*/ 0 h 79"/>
                  <a:gd name="T10" fmla="*/ 0 w 67"/>
                  <a:gd name="T11" fmla="*/ 0 h 79"/>
                  <a:gd name="T12" fmla="*/ 0 w 67"/>
                  <a:gd name="T13" fmla="*/ 0 h 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79"/>
                  <a:gd name="T23" fmla="*/ 67 w 67"/>
                  <a:gd name="T24" fmla="*/ 79 h 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79">
                    <a:moveTo>
                      <a:pt x="11" y="0"/>
                    </a:moveTo>
                    <a:lnTo>
                      <a:pt x="0" y="23"/>
                    </a:lnTo>
                    <a:lnTo>
                      <a:pt x="34" y="56"/>
                    </a:lnTo>
                    <a:lnTo>
                      <a:pt x="56" y="79"/>
                    </a:lnTo>
                    <a:lnTo>
                      <a:pt x="67" y="56"/>
                    </a:lnTo>
                    <a:lnTo>
                      <a:pt x="45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10" name="Freeform 299"/>
              <p:cNvSpPr>
                <a:spLocks noChangeArrowheads="1"/>
              </p:cNvSpPr>
              <p:nvPr/>
            </p:nvSpPr>
            <p:spPr bwMode="auto">
              <a:xfrm>
                <a:off x="2439" y="3250"/>
                <a:ext cx="16" cy="9"/>
              </a:xfrm>
              <a:custGeom>
                <a:avLst/>
                <a:gdLst>
                  <a:gd name="T0" fmla="*/ 0 w 90"/>
                  <a:gd name="T1" fmla="*/ 0 h 56"/>
                  <a:gd name="T2" fmla="*/ 0 w 90"/>
                  <a:gd name="T3" fmla="*/ 0 h 56"/>
                  <a:gd name="T4" fmla="*/ 0 w 90"/>
                  <a:gd name="T5" fmla="*/ 0 h 56"/>
                  <a:gd name="T6" fmla="*/ 0 w 90"/>
                  <a:gd name="T7" fmla="*/ 0 h 56"/>
                  <a:gd name="T8" fmla="*/ 0 w 90"/>
                  <a:gd name="T9" fmla="*/ 0 h 56"/>
                  <a:gd name="T10" fmla="*/ 0 w 90"/>
                  <a:gd name="T11" fmla="*/ 0 h 56"/>
                  <a:gd name="T12" fmla="*/ 0 w 90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56"/>
                  <a:gd name="T23" fmla="*/ 90 w 90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56">
                    <a:moveTo>
                      <a:pt x="11" y="0"/>
                    </a:moveTo>
                    <a:lnTo>
                      <a:pt x="0" y="22"/>
                    </a:lnTo>
                    <a:lnTo>
                      <a:pt x="11" y="33"/>
                    </a:lnTo>
                    <a:lnTo>
                      <a:pt x="90" y="56"/>
                    </a:lnTo>
                    <a:lnTo>
                      <a:pt x="90" y="33"/>
                    </a:lnTo>
                    <a:lnTo>
                      <a:pt x="23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11" name="Freeform 300"/>
              <p:cNvSpPr>
                <a:spLocks noChangeArrowheads="1"/>
              </p:cNvSpPr>
              <p:nvPr/>
            </p:nvSpPr>
            <p:spPr bwMode="auto">
              <a:xfrm>
                <a:off x="2468" y="3257"/>
                <a:ext cx="16" cy="8"/>
              </a:xfrm>
              <a:custGeom>
                <a:avLst/>
                <a:gdLst>
                  <a:gd name="T0" fmla="*/ 0 w 89"/>
                  <a:gd name="T1" fmla="*/ 0 h 44"/>
                  <a:gd name="T2" fmla="*/ 0 w 89"/>
                  <a:gd name="T3" fmla="*/ 0 h 44"/>
                  <a:gd name="T4" fmla="*/ 0 w 89"/>
                  <a:gd name="T5" fmla="*/ 0 h 44"/>
                  <a:gd name="T6" fmla="*/ 0 w 89"/>
                  <a:gd name="T7" fmla="*/ 0 h 44"/>
                  <a:gd name="T8" fmla="*/ 0 w 89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44"/>
                  <a:gd name="T17" fmla="*/ 89 w 89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44">
                    <a:moveTo>
                      <a:pt x="0" y="0"/>
                    </a:moveTo>
                    <a:lnTo>
                      <a:pt x="0" y="22"/>
                    </a:lnTo>
                    <a:lnTo>
                      <a:pt x="89" y="44"/>
                    </a:lnTo>
                    <a:lnTo>
                      <a:pt x="89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12" name="Rectangle 301"/>
              <p:cNvSpPr>
                <a:spLocks noChangeArrowheads="1"/>
              </p:cNvSpPr>
              <p:nvPr/>
            </p:nvSpPr>
            <p:spPr bwMode="auto">
              <a:xfrm>
                <a:off x="2497" y="3263"/>
                <a:ext cx="16" cy="4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13" name="Freeform 302"/>
              <p:cNvSpPr>
                <a:spLocks noChangeArrowheads="1"/>
              </p:cNvSpPr>
              <p:nvPr/>
            </p:nvSpPr>
            <p:spPr bwMode="auto">
              <a:xfrm>
                <a:off x="2525" y="3265"/>
                <a:ext cx="16" cy="6"/>
              </a:xfrm>
              <a:custGeom>
                <a:avLst/>
                <a:gdLst>
                  <a:gd name="T0" fmla="*/ 0 w 90"/>
                  <a:gd name="T1" fmla="*/ 0 h 34"/>
                  <a:gd name="T2" fmla="*/ 0 w 90"/>
                  <a:gd name="T3" fmla="*/ 0 h 34"/>
                  <a:gd name="T4" fmla="*/ 0 w 90"/>
                  <a:gd name="T5" fmla="*/ 0 h 34"/>
                  <a:gd name="T6" fmla="*/ 0 w 90"/>
                  <a:gd name="T7" fmla="*/ 0 h 34"/>
                  <a:gd name="T8" fmla="*/ 0 w 90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34"/>
                  <a:gd name="T17" fmla="*/ 90 w 90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34">
                    <a:moveTo>
                      <a:pt x="0" y="0"/>
                    </a:moveTo>
                    <a:lnTo>
                      <a:pt x="0" y="23"/>
                    </a:lnTo>
                    <a:lnTo>
                      <a:pt x="90" y="34"/>
                    </a:lnTo>
                    <a:lnTo>
                      <a:pt x="9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14" name="Freeform 303"/>
              <p:cNvSpPr>
                <a:spLocks noChangeArrowheads="1"/>
              </p:cNvSpPr>
              <p:nvPr/>
            </p:nvSpPr>
            <p:spPr bwMode="auto">
              <a:xfrm>
                <a:off x="2553" y="3268"/>
                <a:ext cx="17" cy="6"/>
              </a:xfrm>
              <a:custGeom>
                <a:avLst/>
                <a:gdLst>
                  <a:gd name="T0" fmla="*/ 0 w 90"/>
                  <a:gd name="T1" fmla="*/ 0 h 33"/>
                  <a:gd name="T2" fmla="*/ 0 w 90"/>
                  <a:gd name="T3" fmla="*/ 0 h 33"/>
                  <a:gd name="T4" fmla="*/ 0 w 90"/>
                  <a:gd name="T5" fmla="*/ 0 h 33"/>
                  <a:gd name="T6" fmla="*/ 0 w 90"/>
                  <a:gd name="T7" fmla="*/ 0 h 33"/>
                  <a:gd name="T8" fmla="*/ 0 w 90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33"/>
                  <a:gd name="T17" fmla="*/ 90 w 90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33">
                    <a:moveTo>
                      <a:pt x="0" y="0"/>
                    </a:moveTo>
                    <a:lnTo>
                      <a:pt x="0" y="22"/>
                    </a:lnTo>
                    <a:lnTo>
                      <a:pt x="90" y="33"/>
                    </a:lnTo>
                    <a:lnTo>
                      <a:pt x="9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15" name="Freeform 304"/>
              <p:cNvSpPr>
                <a:spLocks noChangeArrowheads="1"/>
              </p:cNvSpPr>
              <p:nvPr/>
            </p:nvSpPr>
            <p:spPr bwMode="auto">
              <a:xfrm>
                <a:off x="2581" y="3274"/>
                <a:ext cx="16" cy="7"/>
              </a:xfrm>
              <a:custGeom>
                <a:avLst/>
                <a:gdLst>
                  <a:gd name="T0" fmla="*/ 0 w 89"/>
                  <a:gd name="T1" fmla="*/ 0 h 45"/>
                  <a:gd name="T2" fmla="*/ 0 w 89"/>
                  <a:gd name="T3" fmla="*/ 0 h 45"/>
                  <a:gd name="T4" fmla="*/ 0 w 89"/>
                  <a:gd name="T5" fmla="*/ 0 h 45"/>
                  <a:gd name="T6" fmla="*/ 0 w 89"/>
                  <a:gd name="T7" fmla="*/ 0 h 45"/>
                  <a:gd name="T8" fmla="*/ 0 w 89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45"/>
                  <a:gd name="T17" fmla="*/ 89 w 8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45">
                    <a:moveTo>
                      <a:pt x="11" y="0"/>
                    </a:moveTo>
                    <a:lnTo>
                      <a:pt x="0" y="23"/>
                    </a:lnTo>
                    <a:lnTo>
                      <a:pt x="78" y="45"/>
                    </a:lnTo>
                    <a:lnTo>
                      <a:pt x="89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16" name="Freeform 305"/>
              <p:cNvSpPr>
                <a:spLocks noChangeArrowheads="1"/>
              </p:cNvSpPr>
              <p:nvPr/>
            </p:nvSpPr>
            <p:spPr bwMode="auto">
              <a:xfrm>
                <a:off x="2605" y="3287"/>
                <a:ext cx="12" cy="13"/>
              </a:xfrm>
              <a:custGeom>
                <a:avLst/>
                <a:gdLst>
                  <a:gd name="T0" fmla="*/ 0 w 56"/>
                  <a:gd name="T1" fmla="*/ 0 h 78"/>
                  <a:gd name="T2" fmla="*/ 0 w 56"/>
                  <a:gd name="T3" fmla="*/ 0 h 78"/>
                  <a:gd name="T4" fmla="*/ 0 w 56"/>
                  <a:gd name="T5" fmla="*/ 0 h 78"/>
                  <a:gd name="T6" fmla="*/ 0 w 56"/>
                  <a:gd name="T7" fmla="*/ 0 h 78"/>
                  <a:gd name="T8" fmla="*/ 0 w 56"/>
                  <a:gd name="T9" fmla="*/ 0 h 78"/>
                  <a:gd name="T10" fmla="*/ 0 w 56"/>
                  <a:gd name="T11" fmla="*/ 0 h 78"/>
                  <a:gd name="T12" fmla="*/ 0 w 56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"/>
                  <a:gd name="T22" fmla="*/ 0 h 78"/>
                  <a:gd name="T23" fmla="*/ 56 w 56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" h="78">
                    <a:moveTo>
                      <a:pt x="11" y="0"/>
                    </a:moveTo>
                    <a:lnTo>
                      <a:pt x="0" y="11"/>
                    </a:lnTo>
                    <a:lnTo>
                      <a:pt x="34" y="44"/>
                    </a:lnTo>
                    <a:lnTo>
                      <a:pt x="45" y="78"/>
                    </a:lnTo>
                    <a:lnTo>
                      <a:pt x="56" y="67"/>
                    </a:lnTo>
                    <a:lnTo>
                      <a:pt x="45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17" name="Freeform 306"/>
              <p:cNvSpPr>
                <a:spLocks noChangeArrowheads="1"/>
              </p:cNvSpPr>
              <p:nvPr/>
            </p:nvSpPr>
            <p:spPr bwMode="auto">
              <a:xfrm>
                <a:off x="2620" y="3309"/>
                <a:ext cx="8" cy="17"/>
              </a:xfrm>
              <a:custGeom>
                <a:avLst/>
                <a:gdLst>
                  <a:gd name="T0" fmla="*/ 0 w 45"/>
                  <a:gd name="T1" fmla="*/ 0 h 101"/>
                  <a:gd name="T2" fmla="*/ 0 w 45"/>
                  <a:gd name="T3" fmla="*/ 0 h 101"/>
                  <a:gd name="T4" fmla="*/ 0 w 45"/>
                  <a:gd name="T5" fmla="*/ 0 h 101"/>
                  <a:gd name="T6" fmla="*/ 0 w 45"/>
                  <a:gd name="T7" fmla="*/ 0 h 101"/>
                  <a:gd name="T8" fmla="*/ 0 w 45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101"/>
                  <a:gd name="T17" fmla="*/ 45 w 45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101">
                    <a:moveTo>
                      <a:pt x="22" y="0"/>
                    </a:moveTo>
                    <a:lnTo>
                      <a:pt x="0" y="11"/>
                    </a:lnTo>
                    <a:lnTo>
                      <a:pt x="22" y="101"/>
                    </a:lnTo>
                    <a:lnTo>
                      <a:pt x="45" y="9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18" name="Freeform 307"/>
              <p:cNvSpPr>
                <a:spLocks noChangeArrowheads="1"/>
              </p:cNvSpPr>
              <p:nvPr/>
            </p:nvSpPr>
            <p:spPr bwMode="auto">
              <a:xfrm>
                <a:off x="2625" y="3335"/>
                <a:ext cx="6" cy="14"/>
              </a:xfrm>
              <a:custGeom>
                <a:avLst/>
                <a:gdLst>
                  <a:gd name="T0" fmla="*/ 0 w 33"/>
                  <a:gd name="T1" fmla="*/ 0 h 89"/>
                  <a:gd name="T2" fmla="*/ 0 w 33"/>
                  <a:gd name="T3" fmla="*/ 0 h 89"/>
                  <a:gd name="T4" fmla="*/ 0 w 33"/>
                  <a:gd name="T5" fmla="*/ 0 h 89"/>
                  <a:gd name="T6" fmla="*/ 0 w 33"/>
                  <a:gd name="T7" fmla="*/ 0 h 89"/>
                  <a:gd name="T8" fmla="*/ 0 w 33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89"/>
                  <a:gd name="T17" fmla="*/ 33 w 33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89">
                    <a:moveTo>
                      <a:pt x="22" y="0"/>
                    </a:moveTo>
                    <a:lnTo>
                      <a:pt x="0" y="0"/>
                    </a:lnTo>
                    <a:lnTo>
                      <a:pt x="11" y="89"/>
                    </a:lnTo>
                    <a:lnTo>
                      <a:pt x="33" y="8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19" name="Rectangle 308"/>
              <p:cNvSpPr>
                <a:spLocks noChangeArrowheads="1"/>
              </p:cNvSpPr>
              <p:nvPr/>
            </p:nvSpPr>
            <p:spPr bwMode="auto">
              <a:xfrm>
                <a:off x="2628" y="3360"/>
                <a:ext cx="4" cy="15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20" name="Freeform 309"/>
              <p:cNvSpPr>
                <a:spLocks noChangeArrowheads="1"/>
              </p:cNvSpPr>
              <p:nvPr/>
            </p:nvSpPr>
            <p:spPr bwMode="auto">
              <a:xfrm>
                <a:off x="2624" y="3386"/>
                <a:ext cx="6" cy="15"/>
              </a:xfrm>
              <a:custGeom>
                <a:avLst/>
                <a:gdLst>
                  <a:gd name="T0" fmla="*/ 0 w 34"/>
                  <a:gd name="T1" fmla="*/ 0 h 90"/>
                  <a:gd name="T2" fmla="*/ 0 w 34"/>
                  <a:gd name="T3" fmla="*/ 0 h 90"/>
                  <a:gd name="T4" fmla="*/ 0 w 34"/>
                  <a:gd name="T5" fmla="*/ 0 h 90"/>
                  <a:gd name="T6" fmla="*/ 0 w 34"/>
                  <a:gd name="T7" fmla="*/ 0 h 90"/>
                  <a:gd name="T8" fmla="*/ 0 w 34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90"/>
                  <a:gd name="T17" fmla="*/ 34 w 34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90">
                    <a:moveTo>
                      <a:pt x="34" y="0"/>
                    </a:moveTo>
                    <a:lnTo>
                      <a:pt x="12" y="0"/>
                    </a:lnTo>
                    <a:lnTo>
                      <a:pt x="0" y="90"/>
                    </a:lnTo>
                    <a:lnTo>
                      <a:pt x="23" y="9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21" name="Freeform 310"/>
              <p:cNvSpPr>
                <a:spLocks noChangeArrowheads="1"/>
              </p:cNvSpPr>
              <p:nvPr/>
            </p:nvSpPr>
            <p:spPr bwMode="auto">
              <a:xfrm>
                <a:off x="2617" y="3410"/>
                <a:ext cx="8" cy="16"/>
              </a:xfrm>
              <a:custGeom>
                <a:avLst/>
                <a:gdLst>
                  <a:gd name="T0" fmla="*/ 0 w 45"/>
                  <a:gd name="T1" fmla="*/ 0 h 101"/>
                  <a:gd name="T2" fmla="*/ 0 w 45"/>
                  <a:gd name="T3" fmla="*/ 0 h 101"/>
                  <a:gd name="T4" fmla="*/ 0 w 45"/>
                  <a:gd name="T5" fmla="*/ 0 h 101"/>
                  <a:gd name="T6" fmla="*/ 0 w 45"/>
                  <a:gd name="T7" fmla="*/ 0 h 101"/>
                  <a:gd name="T8" fmla="*/ 0 w 45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101"/>
                  <a:gd name="T17" fmla="*/ 45 w 45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101">
                    <a:moveTo>
                      <a:pt x="45" y="11"/>
                    </a:moveTo>
                    <a:lnTo>
                      <a:pt x="22" y="0"/>
                    </a:lnTo>
                    <a:lnTo>
                      <a:pt x="0" y="89"/>
                    </a:lnTo>
                    <a:lnTo>
                      <a:pt x="22" y="101"/>
                    </a:lnTo>
                    <a:lnTo>
                      <a:pt x="45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22" name="Freeform 311"/>
              <p:cNvSpPr>
                <a:spLocks noChangeArrowheads="1"/>
              </p:cNvSpPr>
              <p:nvPr/>
            </p:nvSpPr>
            <p:spPr bwMode="auto">
              <a:xfrm>
                <a:off x="2604" y="3434"/>
                <a:ext cx="10" cy="15"/>
              </a:xfrm>
              <a:custGeom>
                <a:avLst/>
                <a:gdLst>
                  <a:gd name="T0" fmla="*/ 0 w 56"/>
                  <a:gd name="T1" fmla="*/ 0 h 90"/>
                  <a:gd name="T2" fmla="*/ 0 w 56"/>
                  <a:gd name="T3" fmla="*/ 0 h 90"/>
                  <a:gd name="T4" fmla="*/ 0 w 56"/>
                  <a:gd name="T5" fmla="*/ 0 h 90"/>
                  <a:gd name="T6" fmla="*/ 0 w 56"/>
                  <a:gd name="T7" fmla="*/ 0 h 90"/>
                  <a:gd name="T8" fmla="*/ 0 w 56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90"/>
                  <a:gd name="T17" fmla="*/ 56 w 56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90">
                    <a:moveTo>
                      <a:pt x="56" y="12"/>
                    </a:moveTo>
                    <a:lnTo>
                      <a:pt x="45" y="0"/>
                    </a:lnTo>
                    <a:lnTo>
                      <a:pt x="0" y="79"/>
                    </a:lnTo>
                    <a:lnTo>
                      <a:pt x="11" y="90"/>
                    </a:lnTo>
                    <a:lnTo>
                      <a:pt x="56" y="1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23" name="Freeform 312"/>
              <p:cNvSpPr>
                <a:spLocks noChangeArrowheads="1"/>
              </p:cNvSpPr>
              <p:nvPr/>
            </p:nvSpPr>
            <p:spPr bwMode="auto">
              <a:xfrm>
                <a:off x="2585" y="3456"/>
                <a:ext cx="12" cy="13"/>
              </a:xfrm>
              <a:custGeom>
                <a:avLst/>
                <a:gdLst>
                  <a:gd name="T0" fmla="*/ 0 w 67"/>
                  <a:gd name="T1" fmla="*/ 0 h 78"/>
                  <a:gd name="T2" fmla="*/ 0 w 67"/>
                  <a:gd name="T3" fmla="*/ 0 h 78"/>
                  <a:gd name="T4" fmla="*/ 0 w 67"/>
                  <a:gd name="T5" fmla="*/ 0 h 78"/>
                  <a:gd name="T6" fmla="*/ 0 w 67"/>
                  <a:gd name="T7" fmla="*/ 0 h 78"/>
                  <a:gd name="T8" fmla="*/ 0 w 67"/>
                  <a:gd name="T9" fmla="*/ 0 h 78"/>
                  <a:gd name="T10" fmla="*/ 0 w 67"/>
                  <a:gd name="T11" fmla="*/ 0 h 78"/>
                  <a:gd name="T12" fmla="*/ 0 w 67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78"/>
                  <a:gd name="T23" fmla="*/ 67 w 67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78">
                    <a:moveTo>
                      <a:pt x="67" y="22"/>
                    </a:moveTo>
                    <a:lnTo>
                      <a:pt x="56" y="0"/>
                    </a:lnTo>
                    <a:lnTo>
                      <a:pt x="11" y="56"/>
                    </a:lnTo>
                    <a:lnTo>
                      <a:pt x="0" y="56"/>
                    </a:lnTo>
                    <a:lnTo>
                      <a:pt x="11" y="78"/>
                    </a:lnTo>
                    <a:lnTo>
                      <a:pt x="22" y="78"/>
                    </a:lnTo>
                    <a:lnTo>
                      <a:pt x="67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24" name="Freeform 313"/>
              <p:cNvSpPr>
                <a:spLocks noChangeArrowheads="1"/>
              </p:cNvSpPr>
              <p:nvPr/>
            </p:nvSpPr>
            <p:spPr bwMode="auto">
              <a:xfrm>
                <a:off x="2561" y="3471"/>
                <a:ext cx="16" cy="9"/>
              </a:xfrm>
              <a:custGeom>
                <a:avLst/>
                <a:gdLst>
                  <a:gd name="T0" fmla="*/ 0 w 89"/>
                  <a:gd name="T1" fmla="*/ 0 h 56"/>
                  <a:gd name="T2" fmla="*/ 0 w 89"/>
                  <a:gd name="T3" fmla="*/ 0 h 56"/>
                  <a:gd name="T4" fmla="*/ 0 w 89"/>
                  <a:gd name="T5" fmla="*/ 0 h 56"/>
                  <a:gd name="T6" fmla="*/ 0 w 89"/>
                  <a:gd name="T7" fmla="*/ 0 h 56"/>
                  <a:gd name="T8" fmla="*/ 0 w 89"/>
                  <a:gd name="T9" fmla="*/ 0 h 56"/>
                  <a:gd name="T10" fmla="*/ 0 w 89"/>
                  <a:gd name="T11" fmla="*/ 0 h 56"/>
                  <a:gd name="T12" fmla="*/ 0 w 89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56"/>
                  <a:gd name="T23" fmla="*/ 89 w 89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56">
                    <a:moveTo>
                      <a:pt x="89" y="23"/>
                    </a:moveTo>
                    <a:lnTo>
                      <a:pt x="78" y="0"/>
                    </a:lnTo>
                    <a:lnTo>
                      <a:pt x="11" y="34"/>
                    </a:lnTo>
                    <a:lnTo>
                      <a:pt x="0" y="34"/>
                    </a:lnTo>
                    <a:lnTo>
                      <a:pt x="0" y="56"/>
                    </a:lnTo>
                    <a:lnTo>
                      <a:pt x="22" y="56"/>
                    </a:lnTo>
                    <a:lnTo>
                      <a:pt x="89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25" name="Freeform 314"/>
              <p:cNvSpPr>
                <a:spLocks noChangeArrowheads="1"/>
              </p:cNvSpPr>
              <p:nvPr/>
            </p:nvSpPr>
            <p:spPr bwMode="auto">
              <a:xfrm>
                <a:off x="2532" y="3480"/>
                <a:ext cx="16" cy="7"/>
              </a:xfrm>
              <a:custGeom>
                <a:avLst/>
                <a:gdLst>
                  <a:gd name="T0" fmla="*/ 0 w 89"/>
                  <a:gd name="T1" fmla="*/ 0 h 45"/>
                  <a:gd name="T2" fmla="*/ 0 w 89"/>
                  <a:gd name="T3" fmla="*/ 0 h 45"/>
                  <a:gd name="T4" fmla="*/ 0 w 89"/>
                  <a:gd name="T5" fmla="*/ 0 h 45"/>
                  <a:gd name="T6" fmla="*/ 0 w 89"/>
                  <a:gd name="T7" fmla="*/ 0 h 45"/>
                  <a:gd name="T8" fmla="*/ 0 w 89"/>
                  <a:gd name="T9" fmla="*/ 0 h 45"/>
                  <a:gd name="T10" fmla="*/ 0 w 89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9"/>
                  <a:gd name="T19" fmla="*/ 0 h 45"/>
                  <a:gd name="T20" fmla="*/ 89 w 89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9" h="45">
                    <a:moveTo>
                      <a:pt x="89" y="23"/>
                    </a:moveTo>
                    <a:lnTo>
                      <a:pt x="89" y="0"/>
                    </a:lnTo>
                    <a:lnTo>
                      <a:pt x="78" y="0"/>
                    </a:lnTo>
                    <a:lnTo>
                      <a:pt x="0" y="23"/>
                    </a:lnTo>
                    <a:lnTo>
                      <a:pt x="0" y="45"/>
                    </a:lnTo>
                    <a:lnTo>
                      <a:pt x="89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26" name="Freeform 315"/>
              <p:cNvSpPr>
                <a:spLocks noChangeArrowheads="1"/>
              </p:cNvSpPr>
              <p:nvPr/>
            </p:nvSpPr>
            <p:spPr bwMode="auto">
              <a:xfrm>
                <a:off x="2505" y="3486"/>
                <a:ext cx="15" cy="7"/>
              </a:xfrm>
              <a:custGeom>
                <a:avLst/>
                <a:gdLst>
                  <a:gd name="T0" fmla="*/ 0 w 79"/>
                  <a:gd name="T1" fmla="*/ 0 h 45"/>
                  <a:gd name="T2" fmla="*/ 0 w 79"/>
                  <a:gd name="T3" fmla="*/ 0 h 45"/>
                  <a:gd name="T4" fmla="*/ 0 w 79"/>
                  <a:gd name="T5" fmla="*/ 0 h 45"/>
                  <a:gd name="T6" fmla="*/ 0 w 79"/>
                  <a:gd name="T7" fmla="*/ 0 h 45"/>
                  <a:gd name="T8" fmla="*/ 0 w 79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45"/>
                  <a:gd name="T17" fmla="*/ 79 w 7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45">
                    <a:moveTo>
                      <a:pt x="79" y="22"/>
                    </a:moveTo>
                    <a:lnTo>
                      <a:pt x="79" y="0"/>
                    </a:lnTo>
                    <a:lnTo>
                      <a:pt x="0" y="22"/>
                    </a:lnTo>
                    <a:lnTo>
                      <a:pt x="0" y="45"/>
                    </a:lnTo>
                    <a:lnTo>
                      <a:pt x="79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27" name="Rectangle 316"/>
              <p:cNvSpPr>
                <a:spLocks noChangeArrowheads="1"/>
              </p:cNvSpPr>
              <p:nvPr/>
            </p:nvSpPr>
            <p:spPr bwMode="auto">
              <a:xfrm>
                <a:off x="2476" y="3491"/>
                <a:ext cx="17" cy="4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28" name="Freeform 317"/>
              <p:cNvSpPr>
                <a:spLocks noChangeArrowheads="1"/>
              </p:cNvSpPr>
              <p:nvPr/>
            </p:nvSpPr>
            <p:spPr bwMode="auto">
              <a:xfrm>
                <a:off x="2448" y="3493"/>
                <a:ext cx="16" cy="5"/>
              </a:xfrm>
              <a:custGeom>
                <a:avLst/>
                <a:gdLst>
                  <a:gd name="T0" fmla="*/ 0 w 89"/>
                  <a:gd name="T1" fmla="*/ 0 h 33"/>
                  <a:gd name="T2" fmla="*/ 0 w 89"/>
                  <a:gd name="T3" fmla="*/ 0 h 33"/>
                  <a:gd name="T4" fmla="*/ 0 w 89"/>
                  <a:gd name="T5" fmla="*/ 0 h 33"/>
                  <a:gd name="T6" fmla="*/ 0 w 89"/>
                  <a:gd name="T7" fmla="*/ 0 h 33"/>
                  <a:gd name="T8" fmla="*/ 0 w 89"/>
                  <a:gd name="T9" fmla="*/ 0 h 33"/>
                  <a:gd name="T10" fmla="*/ 0 w 89"/>
                  <a:gd name="T11" fmla="*/ 0 h 33"/>
                  <a:gd name="T12" fmla="*/ 0 w 89"/>
                  <a:gd name="T13" fmla="*/ 0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33"/>
                  <a:gd name="T23" fmla="*/ 89 w 8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33">
                    <a:moveTo>
                      <a:pt x="89" y="22"/>
                    </a:moveTo>
                    <a:lnTo>
                      <a:pt x="89" y="0"/>
                    </a:lnTo>
                    <a:lnTo>
                      <a:pt x="11" y="11"/>
                    </a:lnTo>
                    <a:lnTo>
                      <a:pt x="0" y="11"/>
                    </a:lnTo>
                    <a:lnTo>
                      <a:pt x="0" y="33"/>
                    </a:lnTo>
                    <a:lnTo>
                      <a:pt x="22" y="33"/>
                    </a:lnTo>
                    <a:lnTo>
                      <a:pt x="89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29" name="Rectangle 318"/>
              <p:cNvSpPr>
                <a:spLocks noChangeArrowheads="1"/>
              </p:cNvSpPr>
              <p:nvPr/>
            </p:nvSpPr>
            <p:spPr bwMode="auto">
              <a:xfrm>
                <a:off x="2418" y="3495"/>
                <a:ext cx="16" cy="3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30" name="Rectangle 319"/>
              <p:cNvSpPr>
                <a:spLocks noChangeArrowheads="1"/>
              </p:cNvSpPr>
              <p:nvPr/>
            </p:nvSpPr>
            <p:spPr bwMode="auto">
              <a:xfrm>
                <a:off x="2389" y="3496"/>
                <a:ext cx="17" cy="4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31" name="Freeform 320"/>
              <p:cNvSpPr>
                <a:spLocks noChangeArrowheads="1"/>
              </p:cNvSpPr>
              <p:nvPr/>
            </p:nvSpPr>
            <p:spPr bwMode="auto">
              <a:xfrm>
                <a:off x="2360" y="3496"/>
                <a:ext cx="17" cy="4"/>
              </a:xfrm>
              <a:custGeom>
                <a:avLst/>
                <a:gdLst>
                  <a:gd name="T0" fmla="*/ 0 w 89"/>
                  <a:gd name="T1" fmla="*/ 0 h 22"/>
                  <a:gd name="T2" fmla="*/ 0 w 89"/>
                  <a:gd name="T3" fmla="*/ 0 h 22"/>
                  <a:gd name="T4" fmla="*/ 0 w 89"/>
                  <a:gd name="T5" fmla="*/ 0 h 22"/>
                  <a:gd name="T6" fmla="*/ 0 w 89"/>
                  <a:gd name="T7" fmla="*/ 0 h 22"/>
                  <a:gd name="T8" fmla="*/ 0 w 89"/>
                  <a:gd name="T9" fmla="*/ 0 h 22"/>
                  <a:gd name="T10" fmla="*/ 0 w 89"/>
                  <a:gd name="T11" fmla="*/ 0 h 22"/>
                  <a:gd name="T12" fmla="*/ 0 w 89"/>
                  <a:gd name="T13" fmla="*/ 0 h 22"/>
                  <a:gd name="T14" fmla="*/ 0 w 89"/>
                  <a:gd name="T15" fmla="*/ 0 h 22"/>
                  <a:gd name="T16" fmla="*/ 0 w 89"/>
                  <a:gd name="T17" fmla="*/ 0 h 22"/>
                  <a:gd name="T18" fmla="*/ 0 w 89"/>
                  <a:gd name="T19" fmla="*/ 0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22"/>
                  <a:gd name="T32" fmla="*/ 89 w 89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22">
                    <a:moveTo>
                      <a:pt x="89" y="22"/>
                    </a:moveTo>
                    <a:lnTo>
                      <a:pt x="89" y="0"/>
                    </a:lnTo>
                    <a:lnTo>
                      <a:pt x="44" y="0"/>
                    </a:lnTo>
                    <a:lnTo>
                      <a:pt x="56" y="11"/>
                    </a:lnTo>
                    <a:lnTo>
                      <a:pt x="56" y="0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44" y="22"/>
                    </a:lnTo>
                    <a:lnTo>
                      <a:pt x="56" y="22"/>
                    </a:lnTo>
                    <a:lnTo>
                      <a:pt x="89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32" name="Freeform 321"/>
              <p:cNvSpPr>
                <a:spLocks noChangeArrowheads="1"/>
              </p:cNvSpPr>
              <p:nvPr/>
            </p:nvSpPr>
            <p:spPr bwMode="auto">
              <a:xfrm>
                <a:off x="2331" y="3496"/>
                <a:ext cx="17" cy="4"/>
              </a:xfrm>
              <a:custGeom>
                <a:avLst/>
                <a:gdLst>
                  <a:gd name="T0" fmla="*/ 0 w 90"/>
                  <a:gd name="T1" fmla="*/ 0 h 22"/>
                  <a:gd name="T2" fmla="*/ 0 w 90"/>
                  <a:gd name="T3" fmla="*/ 0 h 22"/>
                  <a:gd name="T4" fmla="*/ 0 w 90"/>
                  <a:gd name="T5" fmla="*/ 0 h 22"/>
                  <a:gd name="T6" fmla="*/ 0 w 90"/>
                  <a:gd name="T7" fmla="*/ 0 h 22"/>
                  <a:gd name="T8" fmla="*/ 0 w 90"/>
                  <a:gd name="T9" fmla="*/ 0 h 22"/>
                  <a:gd name="T10" fmla="*/ 0 w 90"/>
                  <a:gd name="T11" fmla="*/ 0 h 22"/>
                  <a:gd name="T12" fmla="*/ 0 w 90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22"/>
                  <a:gd name="T23" fmla="*/ 90 w 90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22">
                    <a:moveTo>
                      <a:pt x="90" y="22"/>
                    </a:moveTo>
                    <a:lnTo>
                      <a:pt x="90" y="0"/>
                    </a:lnTo>
                    <a:lnTo>
                      <a:pt x="34" y="0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22" y="22"/>
                    </a:lnTo>
                    <a:lnTo>
                      <a:pt x="9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33" name="Freeform 322"/>
              <p:cNvSpPr>
                <a:spLocks noChangeArrowheads="1"/>
              </p:cNvSpPr>
              <p:nvPr/>
            </p:nvSpPr>
            <p:spPr bwMode="auto">
              <a:xfrm>
                <a:off x="2302" y="3493"/>
                <a:ext cx="16" cy="5"/>
              </a:xfrm>
              <a:custGeom>
                <a:avLst/>
                <a:gdLst>
                  <a:gd name="T0" fmla="*/ 0 w 90"/>
                  <a:gd name="T1" fmla="*/ 0 h 33"/>
                  <a:gd name="T2" fmla="*/ 0 w 90"/>
                  <a:gd name="T3" fmla="*/ 0 h 33"/>
                  <a:gd name="T4" fmla="*/ 0 w 90"/>
                  <a:gd name="T5" fmla="*/ 0 h 33"/>
                  <a:gd name="T6" fmla="*/ 0 w 90"/>
                  <a:gd name="T7" fmla="*/ 0 h 33"/>
                  <a:gd name="T8" fmla="*/ 0 w 90"/>
                  <a:gd name="T9" fmla="*/ 0 h 33"/>
                  <a:gd name="T10" fmla="*/ 0 w 90"/>
                  <a:gd name="T11" fmla="*/ 0 h 33"/>
                  <a:gd name="T12" fmla="*/ 0 w 90"/>
                  <a:gd name="T13" fmla="*/ 0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33"/>
                  <a:gd name="T23" fmla="*/ 90 w 90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33">
                    <a:moveTo>
                      <a:pt x="90" y="33"/>
                    </a:moveTo>
                    <a:lnTo>
                      <a:pt x="90" y="11"/>
                    </a:lnTo>
                    <a:lnTo>
                      <a:pt x="56" y="11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56" y="33"/>
                    </a:lnTo>
                    <a:lnTo>
                      <a:pt x="90" y="3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34" name="Freeform 323"/>
              <p:cNvSpPr>
                <a:spLocks noChangeArrowheads="1"/>
              </p:cNvSpPr>
              <p:nvPr/>
            </p:nvSpPr>
            <p:spPr bwMode="auto">
              <a:xfrm>
                <a:off x="2279" y="3478"/>
                <a:ext cx="13" cy="13"/>
              </a:xfrm>
              <a:custGeom>
                <a:avLst/>
                <a:gdLst>
                  <a:gd name="T0" fmla="*/ 0 w 67"/>
                  <a:gd name="T1" fmla="*/ 0 h 78"/>
                  <a:gd name="T2" fmla="*/ 0 w 67"/>
                  <a:gd name="T3" fmla="*/ 0 h 78"/>
                  <a:gd name="T4" fmla="*/ 0 w 67"/>
                  <a:gd name="T5" fmla="*/ 0 h 78"/>
                  <a:gd name="T6" fmla="*/ 0 w 67"/>
                  <a:gd name="T7" fmla="*/ 0 h 78"/>
                  <a:gd name="T8" fmla="*/ 0 w 67"/>
                  <a:gd name="T9" fmla="*/ 0 h 78"/>
                  <a:gd name="T10" fmla="*/ 0 w 67"/>
                  <a:gd name="T11" fmla="*/ 0 h 78"/>
                  <a:gd name="T12" fmla="*/ 0 w 67"/>
                  <a:gd name="T13" fmla="*/ 0 h 78"/>
                  <a:gd name="T14" fmla="*/ 0 w 67"/>
                  <a:gd name="T15" fmla="*/ 0 h 78"/>
                  <a:gd name="T16" fmla="*/ 0 w 67"/>
                  <a:gd name="T17" fmla="*/ 0 h 78"/>
                  <a:gd name="T18" fmla="*/ 0 w 67"/>
                  <a:gd name="T19" fmla="*/ 0 h 78"/>
                  <a:gd name="T20" fmla="*/ 0 w 67"/>
                  <a:gd name="T21" fmla="*/ 0 h 78"/>
                  <a:gd name="T22" fmla="*/ 0 w 67"/>
                  <a:gd name="T23" fmla="*/ 0 h 7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7"/>
                  <a:gd name="T37" fmla="*/ 0 h 78"/>
                  <a:gd name="T38" fmla="*/ 67 w 67"/>
                  <a:gd name="T39" fmla="*/ 78 h 7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7" h="78">
                    <a:moveTo>
                      <a:pt x="56" y="78"/>
                    </a:moveTo>
                    <a:lnTo>
                      <a:pt x="67" y="56"/>
                    </a:lnTo>
                    <a:lnTo>
                      <a:pt x="56" y="45"/>
                    </a:lnTo>
                    <a:lnTo>
                      <a:pt x="22" y="11"/>
                    </a:lnTo>
                    <a:lnTo>
                      <a:pt x="22" y="22"/>
                    </a:lnTo>
                    <a:lnTo>
                      <a:pt x="34" y="22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11" y="22"/>
                    </a:lnTo>
                    <a:lnTo>
                      <a:pt x="11" y="34"/>
                    </a:lnTo>
                    <a:lnTo>
                      <a:pt x="45" y="67"/>
                    </a:lnTo>
                    <a:lnTo>
                      <a:pt x="56" y="7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35" name="Freeform 324"/>
              <p:cNvSpPr>
                <a:spLocks noChangeArrowheads="1"/>
              </p:cNvSpPr>
              <p:nvPr/>
            </p:nvSpPr>
            <p:spPr bwMode="auto">
              <a:xfrm>
                <a:off x="2279" y="3452"/>
                <a:ext cx="9" cy="15"/>
              </a:xfrm>
              <a:custGeom>
                <a:avLst/>
                <a:gdLst>
                  <a:gd name="T0" fmla="*/ 0 w 45"/>
                  <a:gd name="T1" fmla="*/ 0 h 90"/>
                  <a:gd name="T2" fmla="*/ 0 w 45"/>
                  <a:gd name="T3" fmla="*/ 0 h 90"/>
                  <a:gd name="T4" fmla="*/ 0 w 45"/>
                  <a:gd name="T5" fmla="*/ 0 h 90"/>
                  <a:gd name="T6" fmla="*/ 0 w 45"/>
                  <a:gd name="T7" fmla="*/ 0 h 90"/>
                  <a:gd name="T8" fmla="*/ 0 w 45"/>
                  <a:gd name="T9" fmla="*/ 0 h 90"/>
                  <a:gd name="T10" fmla="*/ 0 w 45"/>
                  <a:gd name="T11" fmla="*/ 0 h 90"/>
                  <a:gd name="T12" fmla="*/ 0 w 45"/>
                  <a:gd name="T13" fmla="*/ 0 h 90"/>
                  <a:gd name="T14" fmla="*/ 0 w 45"/>
                  <a:gd name="T15" fmla="*/ 0 h 90"/>
                  <a:gd name="T16" fmla="*/ 0 w 45"/>
                  <a:gd name="T17" fmla="*/ 0 h 90"/>
                  <a:gd name="T18" fmla="*/ 0 w 45"/>
                  <a:gd name="T19" fmla="*/ 0 h 90"/>
                  <a:gd name="T20" fmla="*/ 0 w 45"/>
                  <a:gd name="T21" fmla="*/ 0 h 90"/>
                  <a:gd name="T22" fmla="*/ 0 w 45"/>
                  <a:gd name="T23" fmla="*/ 0 h 90"/>
                  <a:gd name="T24" fmla="*/ 0 w 45"/>
                  <a:gd name="T25" fmla="*/ 0 h 9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90"/>
                  <a:gd name="T41" fmla="*/ 45 w 45"/>
                  <a:gd name="T42" fmla="*/ 90 h 9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90">
                    <a:moveTo>
                      <a:pt x="0" y="90"/>
                    </a:moveTo>
                    <a:lnTo>
                      <a:pt x="22" y="90"/>
                    </a:lnTo>
                    <a:lnTo>
                      <a:pt x="22" y="79"/>
                    </a:lnTo>
                    <a:lnTo>
                      <a:pt x="45" y="23"/>
                    </a:lnTo>
                    <a:lnTo>
                      <a:pt x="34" y="23"/>
                    </a:lnTo>
                    <a:lnTo>
                      <a:pt x="45" y="34"/>
                    </a:lnTo>
                    <a:lnTo>
                      <a:pt x="45" y="11"/>
                    </a:lnTo>
                    <a:lnTo>
                      <a:pt x="34" y="0"/>
                    </a:lnTo>
                    <a:lnTo>
                      <a:pt x="34" y="11"/>
                    </a:lnTo>
                    <a:lnTo>
                      <a:pt x="22" y="23"/>
                    </a:lnTo>
                    <a:lnTo>
                      <a:pt x="0" y="79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36" name="Freeform 325"/>
              <p:cNvSpPr>
                <a:spLocks noChangeArrowheads="1"/>
              </p:cNvSpPr>
              <p:nvPr/>
            </p:nvSpPr>
            <p:spPr bwMode="auto">
              <a:xfrm>
                <a:off x="2292" y="3430"/>
                <a:ext cx="12" cy="15"/>
              </a:xfrm>
              <a:custGeom>
                <a:avLst/>
                <a:gdLst>
                  <a:gd name="T0" fmla="*/ 0 w 67"/>
                  <a:gd name="T1" fmla="*/ 0 h 90"/>
                  <a:gd name="T2" fmla="*/ 0 w 67"/>
                  <a:gd name="T3" fmla="*/ 0 h 90"/>
                  <a:gd name="T4" fmla="*/ 0 w 67"/>
                  <a:gd name="T5" fmla="*/ 0 h 90"/>
                  <a:gd name="T6" fmla="*/ 0 w 67"/>
                  <a:gd name="T7" fmla="*/ 0 h 90"/>
                  <a:gd name="T8" fmla="*/ 0 w 67"/>
                  <a:gd name="T9" fmla="*/ 0 h 90"/>
                  <a:gd name="T10" fmla="*/ 0 w 67"/>
                  <a:gd name="T11" fmla="*/ 0 h 90"/>
                  <a:gd name="T12" fmla="*/ 0 w 67"/>
                  <a:gd name="T13" fmla="*/ 0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90"/>
                  <a:gd name="T23" fmla="*/ 67 w 67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90">
                    <a:moveTo>
                      <a:pt x="0" y="78"/>
                    </a:moveTo>
                    <a:lnTo>
                      <a:pt x="11" y="90"/>
                    </a:lnTo>
                    <a:lnTo>
                      <a:pt x="34" y="67"/>
                    </a:lnTo>
                    <a:lnTo>
                      <a:pt x="67" y="11"/>
                    </a:lnTo>
                    <a:lnTo>
                      <a:pt x="56" y="0"/>
                    </a:lnTo>
                    <a:lnTo>
                      <a:pt x="23" y="56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37" name="Freeform 326"/>
              <p:cNvSpPr>
                <a:spLocks noChangeArrowheads="1"/>
              </p:cNvSpPr>
              <p:nvPr/>
            </p:nvSpPr>
            <p:spPr bwMode="auto">
              <a:xfrm>
                <a:off x="2313" y="3415"/>
                <a:ext cx="14" cy="11"/>
              </a:xfrm>
              <a:custGeom>
                <a:avLst/>
                <a:gdLst>
                  <a:gd name="T0" fmla="*/ 0 w 79"/>
                  <a:gd name="T1" fmla="*/ 0 h 68"/>
                  <a:gd name="T2" fmla="*/ 0 w 79"/>
                  <a:gd name="T3" fmla="*/ 0 h 68"/>
                  <a:gd name="T4" fmla="*/ 0 w 79"/>
                  <a:gd name="T5" fmla="*/ 0 h 68"/>
                  <a:gd name="T6" fmla="*/ 0 w 79"/>
                  <a:gd name="T7" fmla="*/ 0 h 68"/>
                  <a:gd name="T8" fmla="*/ 0 w 79"/>
                  <a:gd name="T9" fmla="*/ 0 h 68"/>
                  <a:gd name="T10" fmla="*/ 0 w 79"/>
                  <a:gd name="T11" fmla="*/ 0 h 68"/>
                  <a:gd name="T12" fmla="*/ 0 w 79"/>
                  <a:gd name="T13" fmla="*/ 0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68"/>
                  <a:gd name="T23" fmla="*/ 79 w 79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68">
                    <a:moveTo>
                      <a:pt x="0" y="45"/>
                    </a:moveTo>
                    <a:lnTo>
                      <a:pt x="11" y="68"/>
                    </a:lnTo>
                    <a:lnTo>
                      <a:pt x="34" y="56"/>
                    </a:lnTo>
                    <a:lnTo>
                      <a:pt x="79" y="23"/>
                    </a:lnTo>
                    <a:lnTo>
                      <a:pt x="67" y="0"/>
                    </a:lnTo>
                    <a:lnTo>
                      <a:pt x="23" y="3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38" name="Freeform 327"/>
              <p:cNvSpPr>
                <a:spLocks noChangeArrowheads="1"/>
              </p:cNvSpPr>
              <p:nvPr/>
            </p:nvSpPr>
            <p:spPr bwMode="auto">
              <a:xfrm>
                <a:off x="2336" y="3403"/>
                <a:ext cx="17" cy="11"/>
              </a:xfrm>
              <a:custGeom>
                <a:avLst/>
                <a:gdLst>
                  <a:gd name="T0" fmla="*/ 0 w 90"/>
                  <a:gd name="T1" fmla="*/ 0 h 67"/>
                  <a:gd name="T2" fmla="*/ 0 w 90"/>
                  <a:gd name="T3" fmla="*/ 0 h 67"/>
                  <a:gd name="T4" fmla="*/ 0 w 90"/>
                  <a:gd name="T5" fmla="*/ 0 h 67"/>
                  <a:gd name="T6" fmla="*/ 0 w 90"/>
                  <a:gd name="T7" fmla="*/ 0 h 67"/>
                  <a:gd name="T8" fmla="*/ 0 w 90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67"/>
                  <a:gd name="T17" fmla="*/ 90 w 90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67">
                    <a:moveTo>
                      <a:pt x="0" y="45"/>
                    </a:moveTo>
                    <a:lnTo>
                      <a:pt x="12" y="67"/>
                    </a:lnTo>
                    <a:lnTo>
                      <a:pt x="90" y="22"/>
                    </a:lnTo>
                    <a:lnTo>
                      <a:pt x="79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39" name="Freeform 328"/>
              <p:cNvSpPr>
                <a:spLocks noChangeArrowheads="1"/>
              </p:cNvSpPr>
              <p:nvPr/>
            </p:nvSpPr>
            <p:spPr bwMode="auto">
              <a:xfrm>
                <a:off x="2360" y="3388"/>
                <a:ext cx="17" cy="11"/>
              </a:xfrm>
              <a:custGeom>
                <a:avLst/>
                <a:gdLst>
                  <a:gd name="T0" fmla="*/ 0 w 89"/>
                  <a:gd name="T1" fmla="*/ 0 h 68"/>
                  <a:gd name="T2" fmla="*/ 0 w 89"/>
                  <a:gd name="T3" fmla="*/ 0 h 68"/>
                  <a:gd name="T4" fmla="*/ 0 w 89"/>
                  <a:gd name="T5" fmla="*/ 0 h 68"/>
                  <a:gd name="T6" fmla="*/ 0 w 89"/>
                  <a:gd name="T7" fmla="*/ 0 h 68"/>
                  <a:gd name="T8" fmla="*/ 0 w 89"/>
                  <a:gd name="T9" fmla="*/ 0 h 68"/>
                  <a:gd name="T10" fmla="*/ 0 w 89"/>
                  <a:gd name="T11" fmla="*/ 0 h 68"/>
                  <a:gd name="T12" fmla="*/ 0 w 89"/>
                  <a:gd name="T13" fmla="*/ 0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68"/>
                  <a:gd name="T23" fmla="*/ 89 w 89"/>
                  <a:gd name="T24" fmla="*/ 68 h 6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68">
                    <a:moveTo>
                      <a:pt x="0" y="45"/>
                    </a:moveTo>
                    <a:lnTo>
                      <a:pt x="11" y="68"/>
                    </a:lnTo>
                    <a:lnTo>
                      <a:pt x="56" y="45"/>
                    </a:lnTo>
                    <a:lnTo>
                      <a:pt x="89" y="23"/>
                    </a:lnTo>
                    <a:lnTo>
                      <a:pt x="78" y="0"/>
                    </a:lnTo>
                    <a:lnTo>
                      <a:pt x="44" y="23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40" name="Freeform 329"/>
              <p:cNvSpPr>
                <a:spLocks noChangeArrowheads="1"/>
              </p:cNvSpPr>
              <p:nvPr/>
            </p:nvSpPr>
            <p:spPr bwMode="auto">
              <a:xfrm>
                <a:off x="2385" y="3369"/>
                <a:ext cx="10" cy="15"/>
              </a:xfrm>
              <a:custGeom>
                <a:avLst/>
                <a:gdLst>
                  <a:gd name="T0" fmla="*/ 0 w 56"/>
                  <a:gd name="T1" fmla="*/ 0 h 90"/>
                  <a:gd name="T2" fmla="*/ 0 w 56"/>
                  <a:gd name="T3" fmla="*/ 0 h 90"/>
                  <a:gd name="T4" fmla="*/ 0 w 56"/>
                  <a:gd name="T5" fmla="*/ 0 h 90"/>
                  <a:gd name="T6" fmla="*/ 0 w 56"/>
                  <a:gd name="T7" fmla="*/ 0 h 90"/>
                  <a:gd name="T8" fmla="*/ 0 w 56"/>
                  <a:gd name="T9" fmla="*/ 0 h 90"/>
                  <a:gd name="T10" fmla="*/ 0 w 56"/>
                  <a:gd name="T11" fmla="*/ 0 h 90"/>
                  <a:gd name="T12" fmla="*/ 0 w 56"/>
                  <a:gd name="T13" fmla="*/ 0 h 90"/>
                  <a:gd name="T14" fmla="*/ 0 w 56"/>
                  <a:gd name="T15" fmla="*/ 0 h 90"/>
                  <a:gd name="T16" fmla="*/ 0 w 56"/>
                  <a:gd name="T17" fmla="*/ 0 h 90"/>
                  <a:gd name="T18" fmla="*/ 0 w 56"/>
                  <a:gd name="T19" fmla="*/ 0 h 90"/>
                  <a:gd name="T20" fmla="*/ 0 w 56"/>
                  <a:gd name="T21" fmla="*/ 0 h 90"/>
                  <a:gd name="T22" fmla="*/ 0 w 56"/>
                  <a:gd name="T23" fmla="*/ 0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"/>
                  <a:gd name="T37" fmla="*/ 0 h 90"/>
                  <a:gd name="T38" fmla="*/ 56 w 56"/>
                  <a:gd name="T39" fmla="*/ 90 h 9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" h="90">
                    <a:moveTo>
                      <a:pt x="0" y="68"/>
                    </a:moveTo>
                    <a:lnTo>
                      <a:pt x="11" y="90"/>
                    </a:lnTo>
                    <a:lnTo>
                      <a:pt x="45" y="56"/>
                    </a:lnTo>
                    <a:lnTo>
                      <a:pt x="45" y="45"/>
                    </a:lnTo>
                    <a:lnTo>
                      <a:pt x="56" y="12"/>
                    </a:lnTo>
                    <a:lnTo>
                      <a:pt x="56" y="0"/>
                    </a:lnTo>
                    <a:lnTo>
                      <a:pt x="34" y="12"/>
                    </a:lnTo>
                    <a:lnTo>
                      <a:pt x="22" y="45"/>
                    </a:lnTo>
                    <a:lnTo>
                      <a:pt x="34" y="45"/>
                    </a:lnTo>
                    <a:lnTo>
                      <a:pt x="34" y="34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41" name="Freeform 330"/>
              <p:cNvSpPr>
                <a:spLocks noChangeArrowheads="1"/>
              </p:cNvSpPr>
              <p:nvPr/>
            </p:nvSpPr>
            <p:spPr bwMode="auto">
              <a:xfrm>
                <a:off x="2380" y="3346"/>
                <a:ext cx="12" cy="15"/>
              </a:xfrm>
              <a:custGeom>
                <a:avLst/>
                <a:gdLst>
                  <a:gd name="T0" fmla="*/ 0 w 68"/>
                  <a:gd name="T1" fmla="*/ 0 h 90"/>
                  <a:gd name="T2" fmla="*/ 0 w 68"/>
                  <a:gd name="T3" fmla="*/ 0 h 90"/>
                  <a:gd name="T4" fmla="*/ 0 w 68"/>
                  <a:gd name="T5" fmla="*/ 0 h 90"/>
                  <a:gd name="T6" fmla="*/ 0 w 68"/>
                  <a:gd name="T7" fmla="*/ 0 h 90"/>
                  <a:gd name="T8" fmla="*/ 0 w 68"/>
                  <a:gd name="T9" fmla="*/ 0 h 90"/>
                  <a:gd name="T10" fmla="*/ 0 w 68"/>
                  <a:gd name="T11" fmla="*/ 0 h 90"/>
                  <a:gd name="T12" fmla="*/ 0 w 68"/>
                  <a:gd name="T13" fmla="*/ 0 h 90"/>
                  <a:gd name="T14" fmla="*/ 0 w 68"/>
                  <a:gd name="T15" fmla="*/ 0 h 90"/>
                  <a:gd name="T16" fmla="*/ 0 w 68"/>
                  <a:gd name="T17" fmla="*/ 0 h 90"/>
                  <a:gd name="T18" fmla="*/ 0 w 68"/>
                  <a:gd name="T19" fmla="*/ 0 h 9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8"/>
                  <a:gd name="T31" fmla="*/ 0 h 90"/>
                  <a:gd name="T32" fmla="*/ 68 w 68"/>
                  <a:gd name="T33" fmla="*/ 90 h 9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8" h="90">
                    <a:moveTo>
                      <a:pt x="45" y="90"/>
                    </a:moveTo>
                    <a:lnTo>
                      <a:pt x="68" y="78"/>
                    </a:lnTo>
                    <a:lnTo>
                      <a:pt x="56" y="67"/>
                    </a:lnTo>
                    <a:lnTo>
                      <a:pt x="12" y="0"/>
                    </a:lnTo>
                    <a:lnTo>
                      <a:pt x="0" y="11"/>
                    </a:lnTo>
                    <a:lnTo>
                      <a:pt x="45" y="90"/>
                    </a:lnTo>
                    <a:lnTo>
                      <a:pt x="56" y="78"/>
                    </a:lnTo>
                    <a:lnTo>
                      <a:pt x="45" y="78"/>
                    </a:lnTo>
                    <a:lnTo>
                      <a:pt x="45" y="9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42" name="Freeform 331"/>
              <p:cNvSpPr>
                <a:spLocks noChangeArrowheads="1"/>
              </p:cNvSpPr>
              <p:nvPr/>
            </p:nvSpPr>
            <p:spPr bwMode="auto">
              <a:xfrm>
                <a:off x="2360" y="3327"/>
                <a:ext cx="13" cy="13"/>
              </a:xfrm>
              <a:custGeom>
                <a:avLst/>
                <a:gdLst>
                  <a:gd name="T0" fmla="*/ 0 w 67"/>
                  <a:gd name="T1" fmla="*/ 0 h 78"/>
                  <a:gd name="T2" fmla="*/ 0 w 67"/>
                  <a:gd name="T3" fmla="*/ 0 h 78"/>
                  <a:gd name="T4" fmla="*/ 0 w 67"/>
                  <a:gd name="T5" fmla="*/ 0 h 78"/>
                  <a:gd name="T6" fmla="*/ 0 w 67"/>
                  <a:gd name="T7" fmla="*/ 0 h 78"/>
                  <a:gd name="T8" fmla="*/ 0 w 67"/>
                  <a:gd name="T9" fmla="*/ 0 h 78"/>
                  <a:gd name="T10" fmla="*/ 0 w 67"/>
                  <a:gd name="T11" fmla="*/ 0 h 78"/>
                  <a:gd name="T12" fmla="*/ 0 w 67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78"/>
                  <a:gd name="T23" fmla="*/ 67 w 67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78">
                    <a:moveTo>
                      <a:pt x="56" y="78"/>
                    </a:moveTo>
                    <a:lnTo>
                      <a:pt x="67" y="56"/>
                    </a:lnTo>
                    <a:lnTo>
                      <a:pt x="44" y="22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33" y="45"/>
                    </a:lnTo>
                    <a:lnTo>
                      <a:pt x="56" y="7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43" name="Freeform 332"/>
              <p:cNvSpPr>
                <a:spLocks noChangeArrowheads="1"/>
              </p:cNvSpPr>
              <p:nvPr/>
            </p:nvSpPr>
            <p:spPr bwMode="auto">
              <a:xfrm>
                <a:off x="2336" y="3313"/>
                <a:ext cx="17" cy="11"/>
              </a:xfrm>
              <a:custGeom>
                <a:avLst/>
                <a:gdLst>
                  <a:gd name="T0" fmla="*/ 0 w 90"/>
                  <a:gd name="T1" fmla="*/ 0 h 68"/>
                  <a:gd name="T2" fmla="*/ 0 w 90"/>
                  <a:gd name="T3" fmla="*/ 0 h 68"/>
                  <a:gd name="T4" fmla="*/ 0 w 90"/>
                  <a:gd name="T5" fmla="*/ 0 h 68"/>
                  <a:gd name="T6" fmla="*/ 0 w 90"/>
                  <a:gd name="T7" fmla="*/ 0 h 68"/>
                  <a:gd name="T8" fmla="*/ 0 w 90"/>
                  <a:gd name="T9" fmla="*/ 0 h 68"/>
                  <a:gd name="T10" fmla="*/ 0 w 90"/>
                  <a:gd name="T11" fmla="*/ 0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68"/>
                  <a:gd name="T20" fmla="*/ 90 w 90"/>
                  <a:gd name="T21" fmla="*/ 68 h 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68">
                    <a:moveTo>
                      <a:pt x="79" y="68"/>
                    </a:moveTo>
                    <a:lnTo>
                      <a:pt x="90" y="45"/>
                    </a:lnTo>
                    <a:lnTo>
                      <a:pt x="12" y="0"/>
                    </a:lnTo>
                    <a:lnTo>
                      <a:pt x="0" y="23"/>
                    </a:lnTo>
                    <a:lnTo>
                      <a:pt x="79" y="6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44" name="Freeform 333"/>
              <p:cNvSpPr>
                <a:spLocks noChangeArrowheads="1"/>
              </p:cNvSpPr>
              <p:nvPr/>
            </p:nvSpPr>
            <p:spPr bwMode="auto">
              <a:xfrm>
                <a:off x="2309" y="3303"/>
                <a:ext cx="18" cy="9"/>
              </a:xfrm>
              <a:custGeom>
                <a:avLst/>
                <a:gdLst>
                  <a:gd name="T0" fmla="*/ 0 w 101"/>
                  <a:gd name="T1" fmla="*/ 0 h 56"/>
                  <a:gd name="T2" fmla="*/ 0 w 101"/>
                  <a:gd name="T3" fmla="*/ 0 h 56"/>
                  <a:gd name="T4" fmla="*/ 0 w 101"/>
                  <a:gd name="T5" fmla="*/ 0 h 56"/>
                  <a:gd name="T6" fmla="*/ 0 w 101"/>
                  <a:gd name="T7" fmla="*/ 0 h 56"/>
                  <a:gd name="T8" fmla="*/ 0 w 101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56"/>
                  <a:gd name="T17" fmla="*/ 101 w 101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56">
                    <a:moveTo>
                      <a:pt x="89" y="56"/>
                    </a:moveTo>
                    <a:lnTo>
                      <a:pt x="101" y="34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89" y="56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45" name="Freeform 334"/>
              <p:cNvSpPr>
                <a:spLocks noChangeArrowheads="1"/>
              </p:cNvSpPr>
              <p:nvPr/>
            </p:nvSpPr>
            <p:spPr bwMode="auto">
              <a:xfrm>
                <a:off x="2282" y="3302"/>
                <a:ext cx="16" cy="3"/>
              </a:xfrm>
              <a:custGeom>
                <a:avLst/>
                <a:gdLst>
                  <a:gd name="T0" fmla="*/ 0 w 90"/>
                  <a:gd name="T1" fmla="*/ 0 h 23"/>
                  <a:gd name="T2" fmla="*/ 0 w 90"/>
                  <a:gd name="T3" fmla="*/ 0 h 23"/>
                  <a:gd name="T4" fmla="*/ 0 w 90"/>
                  <a:gd name="T5" fmla="*/ 0 h 23"/>
                  <a:gd name="T6" fmla="*/ 0 w 90"/>
                  <a:gd name="T7" fmla="*/ 0 h 23"/>
                  <a:gd name="T8" fmla="*/ 0 w 90"/>
                  <a:gd name="T9" fmla="*/ 0 h 23"/>
                  <a:gd name="T10" fmla="*/ 0 w 90"/>
                  <a:gd name="T11" fmla="*/ 0 h 23"/>
                  <a:gd name="T12" fmla="*/ 0 w 90"/>
                  <a:gd name="T13" fmla="*/ 0 h 23"/>
                  <a:gd name="T14" fmla="*/ 0 w 90"/>
                  <a:gd name="T15" fmla="*/ 0 h 23"/>
                  <a:gd name="T16" fmla="*/ 0 w 90"/>
                  <a:gd name="T17" fmla="*/ 0 h 23"/>
                  <a:gd name="T18" fmla="*/ 0 w 90"/>
                  <a:gd name="T19" fmla="*/ 0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23"/>
                  <a:gd name="T32" fmla="*/ 90 w 90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23">
                    <a:moveTo>
                      <a:pt x="90" y="23"/>
                    </a:moveTo>
                    <a:lnTo>
                      <a:pt x="90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11" y="11"/>
                    </a:lnTo>
                    <a:lnTo>
                      <a:pt x="0" y="23"/>
                    </a:lnTo>
                    <a:lnTo>
                      <a:pt x="90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46" name="Freeform 335"/>
              <p:cNvSpPr>
                <a:spLocks noChangeArrowheads="1"/>
              </p:cNvSpPr>
              <p:nvPr/>
            </p:nvSpPr>
            <p:spPr bwMode="auto">
              <a:xfrm>
                <a:off x="2253" y="3303"/>
                <a:ext cx="16" cy="8"/>
              </a:xfrm>
              <a:custGeom>
                <a:avLst/>
                <a:gdLst>
                  <a:gd name="T0" fmla="*/ 0 w 89"/>
                  <a:gd name="T1" fmla="*/ 0 h 45"/>
                  <a:gd name="T2" fmla="*/ 0 w 89"/>
                  <a:gd name="T3" fmla="*/ 0 h 45"/>
                  <a:gd name="T4" fmla="*/ 0 w 89"/>
                  <a:gd name="T5" fmla="*/ 0 h 45"/>
                  <a:gd name="T6" fmla="*/ 0 w 89"/>
                  <a:gd name="T7" fmla="*/ 0 h 45"/>
                  <a:gd name="T8" fmla="*/ 0 w 89"/>
                  <a:gd name="T9" fmla="*/ 0 h 45"/>
                  <a:gd name="T10" fmla="*/ 0 w 89"/>
                  <a:gd name="T11" fmla="*/ 0 h 45"/>
                  <a:gd name="T12" fmla="*/ 0 w 89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45"/>
                  <a:gd name="T23" fmla="*/ 89 w 89"/>
                  <a:gd name="T24" fmla="*/ 45 h 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45">
                    <a:moveTo>
                      <a:pt x="89" y="23"/>
                    </a:moveTo>
                    <a:lnTo>
                      <a:pt x="89" y="0"/>
                    </a:lnTo>
                    <a:lnTo>
                      <a:pt x="22" y="12"/>
                    </a:lnTo>
                    <a:lnTo>
                      <a:pt x="0" y="23"/>
                    </a:lnTo>
                    <a:lnTo>
                      <a:pt x="0" y="45"/>
                    </a:lnTo>
                    <a:lnTo>
                      <a:pt x="22" y="34"/>
                    </a:lnTo>
                    <a:lnTo>
                      <a:pt x="89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47" name="Freeform 336"/>
              <p:cNvSpPr>
                <a:spLocks noChangeArrowheads="1"/>
              </p:cNvSpPr>
              <p:nvPr/>
            </p:nvSpPr>
            <p:spPr bwMode="auto">
              <a:xfrm>
                <a:off x="2226" y="3311"/>
                <a:ext cx="16" cy="11"/>
              </a:xfrm>
              <a:custGeom>
                <a:avLst/>
                <a:gdLst>
                  <a:gd name="T0" fmla="*/ 0 w 90"/>
                  <a:gd name="T1" fmla="*/ 0 h 67"/>
                  <a:gd name="T2" fmla="*/ 0 w 90"/>
                  <a:gd name="T3" fmla="*/ 0 h 67"/>
                  <a:gd name="T4" fmla="*/ 0 w 90"/>
                  <a:gd name="T5" fmla="*/ 0 h 67"/>
                  <a:gd name="T6" fmla="*/ 0 w 90"/>
                  <a:gd name="T7" fmla="*/ 0 h 67"/>
                  <a:gd name="T8" fmla="*/ 0 w 90"/>
                  <a:gd name="T9" fmla="*/ 0 h 67"/>
                  <a:gd name="T10" fmla="*/ 0 w 90"/>
                  <a:gd name="T11" fmla="*/ 0 h 67"/>
                  <a:gd name="T12" fmla="*/ 0 w 90"/>
                  <a:gd name="T13" fmla="*/ 0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67"/>
                  <a:gd name="T23" fmla="*/ 90 w 90"/>
                  <a:gd name="T24" fmla="*/ 67 h 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67">
                    <a:moveTo>
                      <a:pt x="90" y="23"/>
                    </a:moveTo>
                    <a:lnTo>
                      <a:pt x="78" y="0"/>
                    </a:lnTo>
                    <a:lnTo>
                      <a:pt x="0" y="45"/>
                    </a:lnTo>
                    <a:lnTo>
                      <a:pt x="11" y="67"/>
                    </a:lnTo>
                    <a:lnTo>
                      <a:pt x="90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48" name="Freeform 337"/>
              <p:cNvSpPr>
                <a:spLocks noChangeArrowheads="1"/>
              </p:cNvSpPr>
              <p:nvPr/>
            </p:nvSpPr>
            <p:spPr bwMode="auto">
              <a:xfrm>
                <a:off x="2203" y="3326"/>
                <a:ext cx="14" cy="12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0 h 78"/>
                  <a:gd name="T4" fmla="*/ 0 w 78"/>
                  <a:gd name="T5" fmla="*/ 0 h 78"/>
                  <a:gd name="T6" fmla="*/ 0 w 78"/>
                  <a:gd name="T7" fmla="*/ 0 h 78"/>
                  <a:gd name="T8" fmla="*/ 0 w 78"/>
                  <a:gd name="T9" fmla="*/ 0 h 78"/>
                  <a:gd name="T10" fmla="*/ 0 w 78"/>
                  <a:gd name="T11" fmla="*/ 0 h 78"/>
                  <a:gd name="T12" fmla="*/ 0 w 78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78"/>
                  <a:gd name="T23" fmla="*/ 78 w 78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78">
                    <a:moveTo>
                      <a:pt x="78" y="22"/>
                    </a:moveTo>
                    <a:lnTo>
                      <a:pt x="67" y="0"/>
                    </a:lnTo>
                    <a:lnTo>
                      <a:pt x="33" y="22"/>
                    </a:lnTo>
                    <a:lnTo>
                      <a:pt x="0" y="56"/>
                    </a:lnTo>
                    <a:lnTo>
                      <a:pt x="11" y="78"/>
                    </a:lnTo>
                    <a:lnTo>
                      <a:pt x="45" y="45"/>
                    </a:ln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49" name="Freeform 338"/>
              <p:cNvSpPr>
                <a:spLocks noChangeArrowheads="1"/>
              </p:cNvSpPr>
              <p:nvPr/>
            </p:nvSpPr>
            <p:spPr bwMode="auto">
              <a:xfrm>
                <a:off x="2180" y="3342"/>
                <a:ext cx="14" cy="13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0 h 78"/>
                  <a:gd name="T4" fmla="*/ 0 w 78"/>
                  <a:gd name="T5" fmla="*/ 0 h 78"/>
                  <a:gd name="T6" fmla="*/ 0 w 78"/>
                  <a:gd name="T7" fmla="*/ 0 h 78"/>
                  <a:gd name="T8" fmla="*/ 0 w 78"/>
                  <a:gd name="T9" fmla="*/ 0 h 78"/>
                  <a:gd name="T10" fmla="*/ 0 w 78"/>
                  <a:gd name="T11" fmla="*/ 0 h 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78"/>
                  <a:gd name="T20" fmla="*/ 78 w 78"/>
                  <a:gd name="T21" fmla="*/ 78 h 7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78">
                    <a:moveTo>
                      <a:pt x="78" y="22"/>
                    </a:moveTo>
                    <a:lnTo>
                      <a:pt x="67" y="0"/>
                    </a:lnTo>
                    <a:lnTo>
                      <a:pt x="0" y="56"/>
                    </a:lnTo>
                    <a:lnTo>
                      <a:pt x="11" y="78"/>
                    </a:ln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50" name="Freeform 339"/>
              <p:cNvSpPr>
                <a:spLocks noChangeArrowheads="1"/>
              </p:cNvSpPr>
              <p:nvPr/>
            </p:nvSpPr>
            <p:spPr bwMode="auto">
              <a:xfrm>
                <a:off x="2160" y="3359"/>
                <a:ext cx="14" cy="13"/>
              </a:xfrm>
              <a:custGeom>
                <a:avLst/>
                <a:gdLst>
                  <a:gd name="T0" fmla="*/ 0 w 78"/>
                  <a:gd name="T1" fmla="*/ 0 h 79"/>
                  <a:gd name="T2" fmla="*/ 0 w 78"/>
                  <a:gd name="T3" fmla="*/ 0 h 79"/>
                  <a:gd name="T4" fmla="*/ 0 w 78"/>
                  <a:gd name="T5" fmla="*/ 0 h 79"/>
                  <a:gd name="T6" fmla="*/ 0 w 78"/>
                  <a:gd name="T7" fmla="*/ 0 h 79"/>
                  <a:gd name="T8" fmla="*/ 0 w 78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79"/>
                  <a:gd name="T17" fmla="*/ 78 w 78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79">
                    <a:moveTo>
                      <a:pt x="78" y="23"/>
                    </a:moveTo>
                    <a:lnTo>
                      <a:pt x="67" y="0"/>
                    </a:lnTo>
                    <a:lnTo>
                      <a:pt x="0" y="56"/>
                    </a:lnTo>
                    <a:lnTo>
                      <a:pt x="11" y="79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51" name="Freeform 340"/>
              <p:cNvSpPr>
                <a:spLocks noChangeArrowheads="1"/>
              </p:cNvSpPr>
              <p:nvPr/>
            </p:nvSpPr>
            <p:spPr bwMode="auto">
              <a:xfrm>
                <a:off x="2139" y="3375"/>
                <a:ext cx="12" cy="15"/>
              </a:xfrm>
              <a:custGeom>
                <a:avLst/>
                <a:gdLst>
                  <a:gd name="T0" fmla="*/ 0 w 67"/>
                  <a:gd name="T1" fmla="*/ 0 h 90"/>
                  <a:gd name="T2" fmla="*/ 0 w 67"/>
                  <a:gd name="T3" fmla="*/ 0 h 90"/>
                  <a:gd name="T4" fmla="*/ 0 w 67"/>
                  <a:gd name="T5" fmla="*/ 0 h 90"/>
                  <a:gd name="T6" fmla="*/ 0 w 67"/>
                  <a:gd name="T7" fmla="*/ 0 h 90"/>
                  <a:gd name="T8" fmla="*/ 0 w 67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90"/>
                  <a:gd name="T17" fmla="*/ 67 w 67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90">
                    <a:moveTo>
                      <a:pt x="67" y="22"/>
                    </a:moveTo>
                    <a:lnTo>
                      <a:pt x="56" y="0"/>
                    </a:lnTo>
                    <a:lnTo>
                      <a:pt x="0" y="67"/>
                    </a:lnTo>
                    <a:lnTo>
                      <a:pt x="11" y="90"/>
                    </a:lnTo>
                    <a:lnTo>
                      <a:pt x="67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52" name="Freeform 341"/>
              <p:cNvSpPr>
                <a:spLocks noChangeArrowheads="1"/>
              </p:cNvSpPr>
              <p:nvPr/>
            </p:nvSpPr>
            <p:spPr bwMode="auto">
              <a:xfrm>
                <a:off x="2116" y="3393"/>
                <a:ext cx="14" cy="13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0 h 78"/>
                  <a:gd name="T4" fmla="*/ 0 w 78"/>
                  <a:gd name="T5" fmla="*/ 0 h 78"/>
                  <a:gd name="T6" fmla="*/ 0 w 78"/>
                  <a:gd name="T7" fmla="*/ 0 h 78"/>
                  <a:gd name="T8" fmla="*/ 0 w 78"/>
                  <a:gd name="T9" fmla="*/ 0 h 78"/>
                  <a:gd name="T10" fmla="*/ 0 w 78"/>
                  <a:gd name="T11" fmla="*/ 0 h 78"/>
                  <a:gd name="T12" fmla="*/ 0 w 78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78"/>
                  <a:gd name="T23" fmla="*/ 78 w 78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78">
                    <a:moveTo>
                      <a:pt x="78" y="22"/>
                    </a:moveTo>
                    <a:lnTo>
                      <a:pt x="67" y="0"/>
                    </a:lnTo>
                    <a:lnTo>
                      <a:pt x="11" y="56"/>
                    </a:lnTo>
                    <a:lnTo>
                      <a:pt x="0" y="56"/>
                    </a:lnTo>
                    <a:lnTo>
                      <a:pt x="11" y="78"/>
                    </a:lnTo>
                    <a:lnTo>
                      <a:pt x="22" y="78"/>
                    </a:ln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53" name="Freeform 342"/>
              <p:cNvSpPr>
                <a:spLocks noChangeArrowheads="1"/>
              </p:cNvSpPr>
              <p:nvPr/>
            </p:nvSpPr>
            <p:spPr bwMode="auto">
              <a:xfrm>
                <a:off x="2095" y="3410"/>
                <a:ext cx="15" cy="13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0 h 78"/>
                  <a:gd name="T4" fmla="*/ 0 w 78"/>
                  <a:gd name="T5" fmla="*/ 0 h 78"/>
                  <a:gd name="T6" fmla="*/ 0 w 78"/>
                  <a:gd name="T7" fmla="*/ 0 h 78"/>
                  <a:gd name="T8" fmla="*/ 0 w 78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78"/>
                  <a:gd name="T17" fmla="*/ 78 w 7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78">
                    <a:moveTo>
                      <a:pt x="78" y="22"/>
                    </a:moveTo>
                    <a:lnTo>
                      <a:pt x="67" y="0"/>
                    </a:lnTo>
                    <a:lnTo>
                      <a:pt x="0" y="56"/>
                    </a:lnTo>
                    <a:lnTo>
                      <a:pt x="11" y="78"/>
                    </a:ln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54" name="Freeform 343"/>
              <p:cNvSpPr>
                <a:spLocks noChangeArrowheads="1"/>
              </p:cNvSpPr>
              <p:nvPr/>
            </p:nvSpPr>
            <p:spPr bwMode="auto">
              <a:xfrm>
                <a:off x="2073" y="3427"/>
                <a:ext cx="14" cy="13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0 h 78"/>
                  <a:gd name="T4" fmla="*/ 0 w 78"/>
                  <a:gd name="T5" fmla="*/ 0 h 78"/>
                  <a:gd name="T6" fmla="*/ 0 w 78"/>
                  <a:gd name="T7" fmla="*/ 0 h 78"/>
                  <a:gd name="T8" fmla="*/ 0 w 78"/>
                  <a:gd name="T9" fmla="*/ 0 h 78"/>
                  <a:gd name="T10" fmla="*/ 0 w 78"/>
                  <a:gd name="T11" fmla="*/ 0 h 78"/>
                  <a:gd name="T12" fmla="*/ 0 w 78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78"/>
                  <a:gd name="T23" fmla="*/ 78 w 78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78">
                    <a:moveTo>
                      <a:pt x="78" y="22"/>
                    </a:moveTo>
                    <a:lnTo>
                      <a:pt x="67" y="0"/>
                    </a:lnTo>
                    <a:lnTo>
                      <a:pt x="22" y="33"/>
                    </a:lnTo>
                    <a:lnTo>
                      <a:pt x="0" y="56"/>
                    </a:lnTo>
                    <a:lnTo>
                      <a:pt x="11" y="78"/>
                    </a:lnTo>
                    <a:lnTo>
                      <a:pt x="33" y="56"/>
                    </a:ln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55" name="Freeform 344"/>
              <p:cNvSpPr>
                <a:spLocks noChangeArrowheads="1"/>
              </p:cNvSpPr>
              <p:nvPr/>
            </p:nvSpPr>
            <p:spPr bwMode="auto">
              <a:xfrm>
                <a:off x="2050" y="3443"/>
                <a:ext cx="15" cy="11"/>
              </a:xfrm>
              <a:custGeom>
                <a:avLst/>
                <a:gdLst>
                  <a:gd name="T0" fmla="*/ 0 w 79"/>
                  <a:gd name="T1" fmla="*/ 0 h 67"/>
                  <a:gd name="T2" fmla="*/ 0 w 79"/>
                  <a:gd name="T3" fmla="*/ 0 h 67"/>
                  <a:gd name="T4" fmla="*/ 0 w 79"/>
                  <a:gd name="T5" fmla="*/ 0 h 67"/>
                  <a:gd name="T6" fmla="*/ 0 w 79"/>
                  <a:gd name="T7" fmla="*/ 0 h 67"/>
                  <a:gd name="T8" fmla="*/ 0 w 79"/>
                  <a:gd name="T9" fmla="*/ 0 h 67"/>
                  <a:gd name="T10" fmla="*/ 0 w 79"/>
                  <a:gd name="T11" fmla="*/ 0 h 67"/>
                  <a:gd name="T12" fmla="*/ 0 w 79"/>
                  <a:gd name="T13" fmla="*/ 0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67"/>
                  <a:gd name="T23" fmla="*/ 79 w 79"/>
                  <a:gd name="T24" fmla="*/ 67 h 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67">
                    <a:moveTo>
                      <a:pt x="79" y="23"/>
                    </a:moveTo>
                    <a:lnTo>
                      <a:pt x="68" y="0"/>
                    </a:lnTo>
                    <a:lnTo>
                      <a:pt x="45" y="23"/>
                    </a:lnTo>
                    <a:lnTo>
                      <a:pt x="0" y="45"/>
                    </a:lnTo>
                    <a:lnTo>
                      <a:pt x="12" y="67"/>
                    </a:lnTo>
                    <a:lnTo>
                      <a:pt x="56" y="45"/>
                    </a:lnTo>
                    <a:lnTo>
                      <a:pt x="79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56" name="Freeform 345"/>
              <p:cNvSpPr>
                <a:spLocks noChangeArrowheads="1"/>
              </p:cNvSpPr>
              <p:nvPr/>
            </p:nvSpPr>
            <p:spPr bwMode="auto">
              <a:xfrm>
                <a:off x="2025" y="3458"/>
                <a:ext cx="17" cy="11"/>
              </a:xfrm>
              <a:custGeom>
                <a:avLst/>
                <a:gdLst>
                  <a:gd name="T0" fmla="*/ 0 w 90"/>
                  <a:gd name="T1" fmla="*/ 0 h 67"/>
                  <a:gd name="T2" fmla="*/ 0 w 90"/>
                  <a:gd name="T3" fmla="*/ 0 h 67"/>
                  <a:gd name="T4" fmla="*/ 0 w 90"/>
                  <a:gd name="T5" fmla="*/ 0 h 67"/>
                  <a:gd name="T6" fmla="*/ 0 w 90"/>
                  <a:gd name="T7" fmla="*/ 0 h 67"/>
                  <a:gd name="T8" fmla="*/ 0 w 90"/>
                  <a:gd name="T9" fmla="*/ 0 h 67"/>
                  <a:gd name="T10" fmla="*/ 0 w 90"/>
                  <a:gd name="T11" fmla="*/ 0 h 67"/>
                  <a:gd name="T12" fmla="*/ 0 w 90"/>
                  <a:gd name="T13" fmla="*/ 0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67"/>
                  <a:gd name="T23" fmla="*/ 90 w 90"/>
                  <a:gd name="T24" fmla="*/ 67 h 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67">
                    <a:moveTo>
                      <a:pt x="90" y="22"/>
                    </a:moveTo>
                    <a:lnTo>
                      <a:pt x="78" y="0"/>
                    </a:lnTo>
                    <a:lnTo>
                      <a:pt x="67" y="0"/>
                    </a:lnTo>
                    <a:lnTo>
                      <a:pt x="0" y="45"/>
                    </a:lnTo>
                    <a:lnTo>
                      <a:pt x="11" y="67"/>
                    </a:lnTo>
                    <a:lnTo>
                      <a:pt x="78" y="22"/>
                    </a:lnTo>
                    <a:lnTo>
                      <a:pt x="9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57" name="Freeform 346"/>
              <p:cNvSpPr>
                <a:spLocks noChangeArrowheads="1"/>
              </p:cNvSpPr>
              <p:nvPr/>
            </p:nvSpPr>
            <p:spPr bwMode="auto">
              <a:xfrm>
                <a:off x="1998" y="3471"/>
                <a:ext cx="16" cy="9"/>
              </a:xfrm>
              <a:custGeom>
                <a:avLst/>
                <a:gdLst>
                  <a:gd name="T0" fmla="*/ 0 w 89"/>
                  <a:gd name="T1" fmla="*/ 0 h 56"/>
                  <a:gd name="T2" fmla="*/ 0 w 89"/>
                  <a:gd name="T3" fmla="*/ 0 h 56"/>
                  <a:gd name="T4" fmla="*/ 0 w 89"/>
                  <a:gd name="T5" fmla="*/ 0 h 56"/>
                  <a:gd name="T6" fmla="*/ 0 w 89"/>
                  <a:gd name="T7" fmla="*/ 0 h 56"/>
                  <a:gd name="T8" fmla="*/ 0 w 89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56"/>
                  <a:gd name="T17" fmla="*/ 89 w 8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56">
                    <a:moveTo>
                      <a:pt x="89" y="23"/>
                    </a:moveTo>
                    <a:lnTo>
                      <a:pt x="78" y="0"/>
                    </a:lnTo>
                    <a:lnTo>
                      <a:pt x="0" y="34"/>
                    </a:lnTo>
                    <a:lnTo>
                      <a:pt x="11" y="56"/>
                    </a:lnTo>
                    <a:lnTo>
                      <a:pt x="89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58" name="Freeform 347"/>
              <p:cNvSpPr>
                <a:spLocks noChangeArrowheads="1"/>
              </p:cNvSpPr>
              <p:nvPr/>
            </p:nvSpPr>
            <p:spPr bwMode="auto">
              <a:xfrm>
                <a:off x="1971" y="3480"/>
                <a:ext cx="17" cy="6"/>
              </a:xfrm>
              <a:custGeom>
                <a:avLst/>
                <a:gdLst>
                  <a:gd name="T0" fmla="*/ 0 w 90"/>
                  <a:gd name="T1" fmla="*/ 0 h 34"/>
                  <a:gd name="T2" fmla="*/ 0 w 90"/>
                  <a:gd name="T3" fmla="*/ 0 h 34"/>
                  <a:gd name="T4" fmla="*/ 0 w 90"/>
                  <a:gd name="T5" fmla="*/ 0 h 34"/>
                  <a:gd name="T6" fmla="*/ 0 w 90"/>
                  <a:gd name="T7" fmla="*/ 0 h 34"/>
                  <a:gd name="T8" fmla="*/ 0 w 90"/>
                  <a:gd name="T9" fmla="*/ 0 h 34"/>
                  <a:gd name="T10" fmla="*/ 0 w 90"/>
                  <a:gd name="T11" fmla="*/ 0 h 34"/>
                  <a:gd name="T12" fmla="*/ 0 w 90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34"/>
                  <a:gd name="T23" fmla="*/ 90 w 90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34">
                    <a:moveTo>
                      <a:pt x="90" y="23"/>
                    </a:moveTo>
                    <a:lnTo>
                      <a:pt x="90" y="0"/>
                    </a:lnTo>
                    <a:lnTo>
                      <a:pt x="34" y="11"/>
                    </a:lnTo>
                    <a:lnTo>
                      <a:pt x="0" y="11"/>
                    </a:lnTo>
                    <a:lnTo>
                      <a:pt x="0" y="34"/>
                    </a:lnTo>
                    <a:lnTo>
                      <a:pt x="45" y="34"/>
                    </a:lnTo>
                    <a:lnTo>
                      <a:pt x="90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59" name="Freeform 348"/>
              <p:cNvSpPr>
                <a:spLocks noChangeArrowheads="1"/>
              </p:cNvSpPr>
              <p:nvPr/>
            </p:nvSpPr>
            <p:spPr bwMode="auto">
              <a:xfrm>
                <a:off x="1943" y="3481"/>
                <a:ext cx="16" cy="6"/>
              </a:xfrm>
              <a:custGeom>
                <a:avLst/>
                <a:gdLst>
                  <a:gd name="T0" fmla="*/ 0 w 90"/>
                  <a:gd name="T1" fmla="*/ 0 h 34"/>
                  <a:gd name="T2" fmla="*/ 0 w 90"/>
                  <a:gd name="T3" fmla="*/ 0 h 34"/>
                  <a:gd name="T4" fmla="*/ 0 w 90"/>
                  <a:gd name="T5" fmla="*/ 0 h 34"/>
                  <a:gd name="T6" fmla="*/ 0 w 90"/>
                  <a:gd name="T7" fmla="*/ 0 h 34"/>
                  <a:gd name="T8" fmla="*/ 0 w 90"/>
                  <a:gd name="T9" fmla="*/ 0 h 34"/>
                  <a:gd name="T10" fmla="*/ 0 w 90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34"/>
                  <a:gd name="T20" fmla="*/ 90 w 90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34">
                    <a:moveTo>
                      <a:pt x="90" y="34"/>
                    </a:moveTo>
                    <a:lnTo>
                      <a:pt x="90" y="12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90" y="34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60" name="Freeform 349"/>
              <p:cNvSpPr>
                <a:spLocks noChangeArrowheads="1"/>
              </p:cNvSpPr>
              <p:nvPr/>
            </p:nvSpPr>
            <p:spPr bwMode="auto">
              <a:xfrm>
                <a:off x="1914" y="3476"/>
                <a:ext cx="16" cy="7"/>
              </a:xfrm>
              <a:custGeom>
                <a:avLst/>
                <a:gdLst>
                  <a:gd name="T0" fmla="*/ 0 w 89"/>
                  <a:gd name="T1" fmla="*/ 0 h 45"/>
                  <a:gd name="T2" fmla="*/ 0 w 89"/>
                  <a:gd name="T3" fmla="*/ 0 h 45"/>
                  <a:gd name="T4" fmla="*/ 0 w 89"/>
                  <a:gd name="T5" fmla="*/ 0 h 45"/>
                  <a:gd name="T6" fmla="*/ 0 w 89"/>
                  <a:gd name="T7" fmla="*/ 0 h 45"/>
                  <a:gd name="T8" fmla="*/ 0 w 89"/>
                  <a:gd name="T9" fmla="*/ 0 h 45"/>
                  <a:gd name="T10" fmla="*/ 0 w 89"/>
                  <a:gd name="T11" fmla="*/ 0 h 45"/>
                  <a:gd name="T12" fmla="*/ 0 w 89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45"/>
                  <a:gd name="T23" fmla="*/ 89 w 89"/>
                  <a:gd name="T24" fmla="*/ 45 h 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45">
                    <a:moveTo>
                      <a:pt x="89" y="45"/>
                    </a:moveTo>
                    <a:lnTo>
                      <a:pt x="89" y="22"/>
                    </a:lnTo>
                    <a:lnTo>
                      <a:pt x="33" y="11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22" y="33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61" name="Freeform 350"/>
              <p:cNvSpPr>
                <a:spLocks noChangeArrowheads="1"/>
              </p:cNvSpPr>
              <p:nvPr/>
            </p:nvSpPr>
            <p:spPr bwMode="auto">
              <a:xfrm>
                <a:off x="1887" y="3465"/>
                <a:ext cx="19" cy="11"/>
              </a:xfrm>
              <a:custGeom>
                <a:avLst/>
                <a:gdLst>
                  <a:gd name="T0" fmla="*/ 0 w 101"/>
                  <a:gd name="T1" fmla="*/ 0 h 67"/>
                  <a:gd name="T2" fmla="*/ 0 w 101"/>
                  <a:gd name="T3" fmla="*/ 0 h 67"/>
                  <a:gd name="T4" fmla="*/ 0 w 101"/>
                  <a:gd name="T5" fmla="*/ 0 h 67"/>
                  <a:gd name="T6" fmla="*/ 0 w 101"/>
                  <a:gd name="T7" fmla="*/ 0 h 67"/>
                  <a:gd name="T8" fmla="*/ 0 w 101"/>
                  <a:gd name="T9" fmla="*/ 0 h 67"/>
                  <a:gd name="T10" fmla="*/ 0 w 101"/>
                  <a:gd name="T11" fmla="*/ 0 h 67"/>
                  <a:gd name="T12" fmla="*/ 0 w 101"/>
                  <a:gd name="T13" fmla="*/ 0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1"/>
                  <a:gd name="T22" fmla="*/ 0 h 67"/>
                  <a:gd name="T23" fmla="*/ 101 w 101"/>
                  <a:gd name="T24" fmla="*/ 67 h 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" h="67">
                    <a:moveTo>
                      <a:pt x="90" y="67"/>
                    </a:moveTo>
                    <a:lnTo>
                      <a:pt x="101" y="44"/>
                    </a:lnTo>
                    <a:lnTo>
                      <a:pt x="67" y="33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56" y="56"/>
                    </a:lnTo>
                    <a:lnTo>
                      <a:pt x="90" y="67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62" name="Freeform 351"/>
              <p:cNvSpPr>
                <a:spLocks noChangeArrowheads="1"/>
              </p:cNvSpPr>
              <p:nvPr/>
            </p:nvSpPr>
            <p:spPr bwMode="auto">
              <a:xfrm>
                <a:off x="1862" y="3452"/>
                <a:ext cx="17" cy="11"/>
              </a:xfrm>
              <a:custGeom>
                <a:avLst/>
                <a:gdLst>
                  <a:gd name="T0" fmla="*/ 0 w 89"/>
                  <a:gd name="T1" fmla="*/ 0 h 67"/>
                  <a:gd name="T2" fmla="*/ 0 w 89"/>
                  <a:gd name="T3" fmla="*/ 0 h 67"/>
                  <a:gd name="T4" fmla="*/ 0 w 89"/>
                  <a:gd name="T5" fmla="*/ 0 h 67"/>
                  <a:gd name="T6" fmla="*/ 0 w 89"/>
                  <a:gd name="T7" fmla="*/ 0 h 67"/>
                  <a:gd name="T8" fmla="*/ 0 w 89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67"/>
                  <a:gd name="T17" fmla="*/ 89 w 8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67">
                    <a:moveTo>
                      <a:pt x="78" y="67"/>
                    </a:moveTo>
                    <a:lnTo>
                      <a:pt x="89" y="4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78" y="67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63" name="Freeform 352"/>
              <p:cNvSpPr>
                <a:spLocks noChangeArrowheads="1"/>
              </p:cNvSpPr>
              <p:nvPr/>
            </p:nvSpPr>
            <p:spPr bwMode="auto">
              <a:xfrm>
                <a:off x="1839" y="3438"/>
                <a:ext cx="15" cy="12"/>
              </a:xfrm>
              <a:custGeom>
                <a:avLst/>
                <a:gdLst>
                  <a:gd name="T0" fmla="*/ 0 w 79"/>
                  <a:gd name="T1" fmla="*/ 0 h 78"/>
                  <a:gd name="T2" fmla="*/ 0 w 79"/>
                  <a:gd name="T3" fmla="*/ 0 h 78"/>
                  <a:gd name="T4" fmla="*/ 0 w 79"/>
                  <a:gd name="T5" fmla="*/ 0 h 78"/>
                  <a:gd name="T6" fmla="*/ 0 w 79"/>
                  <a:gd name="T7" fmla="*/ 0 h 78"/>
                  <a:gd name="T8" fmla="*/ 0 w 79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78"/>
                  <a:gd name="T17" fmla="*/ 79 w 79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78">
                    <a:moveTo>
                      <a:pt x="68" y="78"/>
                    </a:moveTo>
                    <a:lnTo>
                      <a:pt x="79" y="56"/>
                    </a:lnTo>
                    <a:lnTo>
                      <a:pt x="12" y="0"/>
                    </a:lnTo>
                    <a:lnTo>
                      <a:pt x="0" y="22"/>
                    </a:lnTo>
                    <a:lnTo>
                      <a:pt x="68" y="7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64" name="Freeform 353"/>
              <p:cNvSpPr>
                <a:spLocks noChangeArrowheads="1"/>
              </p:cNvSpPr>
              <p:nvPr/>
            </p:nvSpPr>
            <p:spPr bwMode="auto">
              <a:xfrm>
                <a:off x="1816" y="3423"/>
                <a:ext cx="15" cy="13"/>
              </a:xfrm>
              <a:custGeom>
                <a:avLst/>
                <a:gdLst>
                  <a:gd name="T0" fmla="*/ 0 w 79"/>
                  <a:gd name="T1" fmla="*/ 0 h 79"/>
                  <a:gd name="T2" fmla="*/ 0 w 79"/>
                  <a:gd name="T3" fmla="*/ 0 h 79"/>
                  <a:gd name="T4" fmla="*/ 0 w 79"/>
                  <a:gd name="T5" fmla="*/ 0 h 79"/>
                  <a:gd name="T6" fmla="*/ 0 w 79"/>
                  <a:gd name="T7" fmla="*/ 0 h 79"/>
                  <a:gd name="T8" fmla="*/ 0 w 79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79"/>
                  <a:gd name="T17" fmla="*/ 79 w 79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79">
                    <a:moveTo>
                      <a:pt x="68" y="79"/>
                    </a:moveTo>
                    <a:lnTo>
                      <a:pt x="79" y="56"/>
                    </a:lnTo>
                    <a:lnTo>
                      <a:pt x="12" y="0"/>
                    </a:lnTo>
                    <a:lnTo>
                      <a:pt x="0" y="23"/>
                    </a:lnTo>
                    <a:lnTo>
                      <a:pt x="68" y="7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65" name="Freeform 354"/>
              <p:cNvSpPr>
                <a:spLocks noChangeArrowheads="1"/>
              </p:cNvSpPr>
              <p:nvPr/>
            </p:nvSpPr>
            <p:spPr bwMode="auto">
              <a:xfrm>
                <a:off x="1791" y="3406"/>
                <a:ext cx="17" cy="13"/>
              </a:xfrm>
              <a:custGeom>
                <a:avLst/>
                <a:gdLst>
                  <a:gd name="T0" fmla="*/ 0 w 90"/>
                  <a:gd name="T1" fmla="*/ 0 h 79"/>
                  <a:gd name="T2" fmla="*/ 0 w 90"/>
                  <a:gd name="T3" fmla="*/ 0 h 79"/>
                  <a:gd name="T4" fmla="*/ 0 w 90"/>
                  <a:gd name="T5" fmla="*/ 0 h 79"/>
                  <a:gd name="T6" fmla="*/ 0 w 90"/>
                  <a:gd name="T7" fmla="*/ 0 h 79"/>
                  <a:gd name="T8" fmla="*/ 0 w 90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79"/>
                  <a:gd name="T17" fmla="*/ 90 w 90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79">
                    <a:moveTo>
                      <a:pt x="78" y="79"/>
                    </a:moveTo>
                    <a:lnTo>
                      <a:pt x="90" y="56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78" y="7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66" name="Freeform 355"/>
              <p:cNvSpPr>
                <a:spLocks noChangeArrowheads="1"/>
              </p:cNvSpPr>
              <p:nvPr/>
            </p:nvSpPr>
            <p:spPr bwMode="auto">
              <a:xfrm>
                <a:off x="1771" y="3390"/>
                <a:ext cx="14" cy="12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0 h 78"/>
                  <a:gd name="T4" fmla="*/ 0 w 78"/>
                  <a:gd name="T5" fmla="*/ 0 h 78"/>
                  <a:gd name="T6" fmla="*/ 0 w 78"/>
                  <a:gd name="T7" fmla="*/ 0 h 78"/>
                  <a:gd name="T8" fmla="*/ 0 w 78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78"/>
                  <a:gd name="T17" fmla="*/ 78 w 7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78">
                    <a:moveTo>
                      <a:pt x="67" y="78"/>
                    </a:moveTo>
                    <a:lnTo>
                      <a:pt x="78" y="56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67" y="7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67" name="Freeform 356"/>
              <p:cNvSpPr>
                <a:spLocks noChangeArrowheads="1"/>
              </p:cNvSpPr>
              <p:nvPr/>
            </p:nvSpPr>
            <p:spPr bwMode="auto">
              <a:xfrm>
                <a:off x="1748" y="3373"/>
                <a:ext cx="15" cy="15"/>
              </a:xfrm>
              <a:custGeom>
                <a:avLst/>
                <a:gdLst>
                  <a:gd name="T0" fmla="*/ 0 w 78"/>
                  <a:gd name="T1" fmla="*/ 0 h 89"/>
                  <a:gd name="T2" fmla="*/ 0 w 78"/>
                  <a:gd name="T3" fmla="*/ 0 h 89"/>
                  <a:gd name="T4" fmla="*/ 0 w 78"/>
                  <a:gd name="T5" fmla="*/ 0 h 89"/>
                  <a:gd name="T6" fmla="*/ 0 w 78"/>
                  <a:gd name="T7" fmla="*/ 0 h 89"/>
                  <a:gd name="T8" fmla="*/ 0 w 78"/>
                  <a:gd name="T9" fmla="*/ 0 h 89"/>
                  <a:gd name="T10" fmla="*/ 0 w 78"/>
                  <a:gd name="T11" fmla="*/ 0 h 89"/>
                  <a:gd name="T12" fmla="*/ 0 w 78"/>
                  <a:gd name="T13" fmla="*/ 0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89"/>
                  <a:gd name="T23" fmla="*/ 78 w 78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89">
                    <a:moveTo>
                      <a:pt x="67" y="89"/>
                    </a:moveTo>
                    <a:lnTo>
                      <a:pt x="78" y="67"/>
                    </a:lnTo>
                    <a:lnTo>
                      <a:pt x="22" y="11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11" y="33"/>
                    </a:lnTo>
                    <a:lnTo>
                      <a:pt x="67" y="8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68" name="Freeform 357"/>
              <p:cNvSpPr>
                <a:spLocks noChangeArrowheads="1"/>
              </p:cNvSpPr>
              <p:nvPr/>
            </p:nvSpPr>
            <p:spPr bwMode="auto">
              <a:xfrm>
                <a:off x="1726" y="3357"/>
                <a:ext cx="14" cy="14"/>
              </a:xfrm>
              <a:custGeom>
                <a:avLst/>
                <a:gdLst>
                  <a:gd name="T0" fmla="*/ 0 w 78"/>
                  <a:gd name="T1" fmla="*/ 0 h 90"/>
                  <a:gd name="T2" fmla="*/ 0 w 78"/>
                  <a:gd name="T3" fmla="*/ 0 h 90"/>
                  <a:gd name="T4" fmla="*/ 0 w 78"/>
                  <a:gd name="T5" fmla="*/ 0 h 90"/>
                  <a:gd name="T6" fmla="*/ 0 w 78"/>
                  <a:gd name="T7" fmla="*/ 0 h 90"/>
                  <a:gd name="T8" fmla="*/ 0 w 78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90"/>
                  <a:gd name="T17" fmla="*/ 78 w 78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90">
                    <a:moveTo>
                      <a:pt x="67" y="90"/>
                    </a:moveTo>
                    <a:lnTo>
                      <a:pt x="78" y="67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67" y="9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69" name="Freeform 358"/>
              <p:cNvSpPr>
                <a:spLocks noChangeArrowheads="1"/>
              </p:cNvSpPr>
              <p:nvPr/>
            </p:nvSpPr>
            <p:spPr bwMode="auto">
              <a:xfrm>
                <a:off x="1703" y="3342"/>
                <a:ext cx="16" cy="13"/>
              </a:xfrm>
              <a:custGeom>
                <a:avLst/>
                <a:gdLst>
                  <a:gd name="T0" fmla="*/ 0 w 89"/>
                  <a:gd name="T1" fmla="*/ 0 h 78"/>
                  <a:gd name="T2" fmla="*/ 0 w 89"/>
                  <a:gd name="T3" fmla="*/ 0 h 78"/>
                  <a:gd name="T4" fmla="*/ 0 w 89"/>
                  <a:gd name="T5" fmla="*/ 0 h 78"/>
                  <a:gd name="T6" fmla="*/ 0 w 89"/>
                  <a:gd name="T7" fmla="*/ 0 h 78"/>
                  <a:gd name="T8" fmla="*/ 0 w 89"/>
                  <a:gd name="T9" fmla="*/ 0 h 78"/>
                  <a:gd name="T10" fmla="*/ 0 w 89"/>
                  <a:gd name="T11" fmla="*/ 0 h 78"/>
                  <a:gd name="T12" fmla="*/ 0 w 89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78"/>
                  <a:gd name="T23" fmla="*/ 89 w 89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78">
                    <a:moveTo>
                      <a:pt x="78" y="78"/>
                    </a:moveTo>
                    <a:lnTo>
                      <a:pt x="89" y="56"/>
                    </a:lnTo>
                    <a:lnTo>
                      <a:pt x="56" y="33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44" y="56"/>
                    </a:lnTo>
                    <a:lnTo>
                      <a:pt x="78" y="7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70" name="Freeform 359"/>
              <p:cNvSpPr>
                <a:spLocks noChangeArrowheads="1"/>
              </p:cNvSpPr>
              <p:nvPr/>
            </p:nvSpPr>
            <p:spPr bwMode="auto">
              <a:xfrm>
                <a:off x="1680" y="3326"/>
                <a:ext cx="16" cy="12"/>
              </a:xfrm>
              <a:custGeom>
                <a:avLst/>
                <a:gdLst>
                  <a:gd name="T0" fmla="*/ 0 w 90"/>
                  <a:gd name="T1" fmla="*/ 0 h 78"/>
                  <a:gd name="T2" fmla="*/ 0 w 90"/>
                  <a:gd name="T3" fmla="*/ 0 h 78"/>
                  <a:gd name="T4" fmla="*/ 0 w 90"/>
                  <a:gd name="T5" fmla="*/ 0 h 78"/>
                  <a:gd name="T6" fmla="*/ 0 w 90"/>
                  <a:gd name="T7" fmla="*/ 0 h 78"/>
                  <a:gd name="T8" fmla="*/ 0 w 90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78"/>
                  <a:gd name="T17" fmla="*/ 90 w 90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78">
                    <a:moveTo>
                      <a:pt x="79" y="78"/>
                    </a:moveTo>
                    <a:lnTo>
                      <a:pt x="90" y="56"/>
                    </a:lnTo>
                    <a:lnTo>
                      <a:pt x="12" y="0"/>
                    </a:lnTo>
                    <a:lnTo>
                      <a:pt x="0" y="22"/>
                    </a:lnTo>
                    <a:lnTo>
                      <a:pt x="79" y="7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71" name="Freeform 360"/>
              <p:cNvSpPr>
                <a:spLocks noChangeArrowheads="1"/>
              </p:cNvSpPr>
              <p:nvPr/>
            </p:nvSpPr>
            <p:spPr bwMode="auto">
              <a:xfrm>
                <a:off x="1655" y="3314"/>
                <a:ext cx="16" cy="9"/>
              </a:xfrm>
              <a:custGeom>
                <a:avLst/>
                <a:gdLst>
                  <a:gd name="T0" fmla="*/ 0 w 90"/>
                  <a:gd name="T1" fmla="*/ 0 h 56"/>
                  <a:gd name="T2" fmla="*/ 0 w 90"/>
                  <a:gd name="T3" fmla="*/ 0 h 56"/>
                  <a:gd name="T4" fmla="*/ 0 w 90"/>
                  <a:gd name="T5" fmla="*/ 0 h 56"/>
                  <a:gd name="T6" fmla="*/ 0 w 90"/>
                  <a:gd name="T7" fmla="*/ 0 h 56"/>
                  <a:gd name="T8" fmla="*/ 0 w 90"/>
                  <a:gd name="T9" fmla="*/ 0 h 56"/>
                  <a:gd name="T10" fmla="*/ 0 w 90"/>
                  <a:gd name="T11" fmla="*/ 0 h 56"/>
                  <a:gd name="T12" fmla="*/ 0 w 90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56"/>
                  <a:gd name="T23" fmla="*/ 90 w 90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56">
                    <a:moveTo>
                      <a:pt x="78" y="56"/>
                    </a:moveTo>
                    <a:lnTo>
                      <a:pt x="90" y="33"/>
                    </a:lnTo>
                    <a:lnTo>
                      <a:pt x="45" y="11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34" y="33"/>
                    </a:lnTo>
                    <a:lnTo>
                      <a:pt x="78" y="56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72" name="Freeform 361"/>
              <p:cNvSpPr>
                <a:spLocks noChangeArrowheads="1"/>
              </p:cNvSpPr>
              <p:nvPr/>
            </p:nvSpPr>
            <p:spPr bwMode="auto">
              <a:xfrm>
                <a:off x="1626" y="3307"/>
                <a:ext cx="19" cy="5"/>
              </a:xfrm>
              <a:custGeom>
                <a:avLst/>
                <a:gdLst>
                  <a:gd name="T0" fmla="*/ 0 w 101"/>
                  <a:gd name="T1" fmla="*/ 0 h 33"/>
                  <a:gd name="T2" fmla="*/ 0 w 101"/>
                  <a:gd name="T3" fmla="*/ 0 h 33"/>
                  <a:gd name="T4" fmla="*/ 0 w 101"/>
                  <a:gd name="T5" fmla="*/ 0 h 33"/>
                  <a:gd name="T6" fmla="*/ 0 w 101"/>
                  <a:gd name="T7" fmla="*/ 0 h 33"/>
                  <a:gd name="T8" fmla="*/ 0 w 101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33"/>
                  <a:gd name="T17" fmla="*/ 101 w 101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33">
                    <a:moveTo>
                      <a:pt x="90" y="33"/>
                    </a:moveTo>
                    <a:lnTo>
                      <a:pt x="101" y="11"/>
                    </a:lnTo>
                    <a:lnTo>
                      <a:pt x="12" y="0"/>
                    </a:lnTo>
                    <a:lnTo>
                      <a:pt x="0" y="22"/>
                    </a:lnTo>
                    <a:lnTo>
                      <a:pt x="90" y="3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73" name="Freeform 362"/>
              <p:cNvSpPr>
                <a:spLocks noChangeArrowheads="1"/>
              </p:cNvSpPr>
              <p:nvPr/>
            </p:nvSpPr>
            <p:spPr bwMode="auto">
              <a:xfrm>
                <a:off x="1599" y="3305"/>
                <a:ext cx="17" cy="6"/>
              </a:xfrm>
              <a:custGeom>
                <a:avLst/>
                <a:gdLst>
                  <a:gd name="T0" fmla="*/ 0 w 89"/>
                  <a:gd name="T1" fmla="*/ 0 h 33"/>
                  <a:gd name="T2" fmla="*/ 0 w 89"/>
                  <a:gd name="T3" fmla="*/ 0 h 33"/>
                  <a:gd name="T4" fmla="*/ 0 w 89"/>
                  <a:gd name="T5" fmla="*/ 0 h 33"/>
                  <a:gd name="T6" fmla="*/ 0 w 89"/>
                  <a:gd name="T7" fmla="*/ 0 h 33"/>
                  <a:gd name="T8" fmla="*/ 0 w 89"/>
                  <a:gd name="T9" fmla="*/ 0 h 33"/>
                  <a:gd name="T10" fmla="*/ 0 w 89"/>
                  <a:gd name="T11" fmla="*/ 0 h 33"/>
                  <a:gd name="T12" fmla="*/ 0 w 89"/>
                  <a:gd name="T13" fmla="*/ 0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33"/>
                  <a:gd name="T23" fmla="*/ 89 w 89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33">
                    <a:moveTo>
                      <a:pt x="89" y="22"/>
                    </a:moveTo>
                    <a:lnTo>
                      <a:pt x="89" y="0"/>
                    </a:lnTo>
                    <a:lnTo>
                      <a:pt x="22" y="0"/>
                    </a:lnTo>
                    <a:lnTo>
                      <a:pt x="0" y="11"/>
                    </a:lnTo>
                    <a:lnTo>
                      <a:pt x="0" y="33"/>
                    </a:lnTo>
                    <a:lnTo>
                      <a:pt x="33" y="22"/>
                    </a:lnTo>
                    <a:lnTo>
                      <a:pt x="89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74" name="Freeform 363"/>
              <p:cNvSpPr>
                <a:spLocks noChangeArrowheads="1"/>
              </p:cNvSpPr>
              <p:nvPr/>
            </p:nvSpPr>
            <p:spPr bwMode="auto">
              <a:xfrm>
                <a:off x="1570" y="3309"/>
                <a:ext cx="17" cy="11"/>
              </a:xfrm>
              <a:custGeom>
                <a:avLst/>
                <a:gdLst>
                  <a:gd name="T0" fmla="*/ 0 w 90"/>
                  <a:gd name="T1" fmla="*/ 0 h 67"/>
                  <a:gd name="T2" fmla="*/ 0 w 90"/>
                  <a:gd name="T3" fmla="*/ 0 h 67"/>
                  <a:gd name="T4" fmla="*/ 0 w 90"/>
                  <a:gd name="T5" fmla="*/ 0 h 67"/>
                  <a:gd name="T6" fmla="*/ 0 w 90"/>
                  <a:gd name="T7" fmla="*/ 0 h 67"/>
                  <a:gd name="T8" fmla="*/ 0 w 90"/>
                  <a:gd name="T9" fmla="*/ 0 h 67"/>
                  <a:gd name="T10" fmla="*/ 0 w 90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67"/>
                  <a:gd name="T20" fmla="*/ 90 w 90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67">
                    <a:moveTo>
                      <a:pt x="90" y="22"/>
                    </a:moveTo>
                    <a:lnTo>
                      <a:pt x="90" y="0"/>
                    </a:lnTo>
                    <a:lnTo>
                      <a:pt x="78" y="0"/>
                    </a:lnTo>
                    <a:lnTo>
                      <a:pt x="0" y="45"/>
                    </a:lnTo>
                    <a:lnTo>
                      <a:pt x="11" y="67"/>
                    </a:lnTo>
                    <a:lnTo>
                      <a:pt x="9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75" name="Freeform 364"/>
              <p:cNvSpPr>
                <a:spLocks noChangeArrowheads="1"/>
              </p:cNvSpPr>
              <p:nvPr/>
            </p:nvSpPr>
            <p:spPr bwMode="auto">
              <a:xfrm>
                <a:off x="1552" y="3322"/>
                <a:ext cx="12" cy="15"/>
              </a:xfrm>
              <a:custGeom>
                <a:avLst/>
                <a:gdLst>
                  <a:gd name="T0" fmla="*/ 0 w 68"/>
                  <a:gd name="T1" fmla="*/ 0 h 90"/>
                  <a:gd name="T2" fmla="*/ 0 w 68"/>
                  <a:gd name="T3" fmla="*/ 0 h 90"/>
                  <a:gd name="T4" fmla="*/ 0 w 68"/>
                  <a:gd name="T5" fmla="*/ 0 h 90"/>
                  <a:gd name="T6" fmla="*/ 0 w 68"/>
                  <a:gd name="T7" fmla="*/ 0 h 90"/>
                  <a:gd name="T8" fmla="*/ 0 w 68"/>
                  <a:gd name="T9" fmla="*/ 0 h 90"/>
                  <a:gd name="T10" fmla="*/ 0 w 68"/>
                  <a:gd name="T11" fmla="*/ 0 h 90"/>
                  <a:gd name="T12" fmla="*/ 0 w 68"/>
                  <a:gd name="T13" fmla="*/ 0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90"/>
                  <a:gd name="T23" fmla="*/ 68 w 68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90">
                    <a:moveTo>
                      <a:pt x="68" y="23"/>
                    </a:moveTo>
                    <a:lnTo>
                      <a:pt x="56" y="0"/>
                    </a:lnTo>
                    <a:lnTo>
                      <a:pt x="34" y="23"/>
                    </a:lnTo>
                    <a:lnTo>
                      <a:pt x="0" y="68"/>
                    </a:lnTo>
                    <a:lnTo>
                      <a:pt x="12" y="90"/>
                    </a:lnTo>
                    <a:lnTo>
                      <a:pt x="45" y="45"/>
                    </a:lnTo>
                    <a:lnTo>
                      <a:pt x="68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76" name="Freeform 365"/>
              <p:cNvSpPr>
                <a:spLocks noChangeArrowheads="1"/>
              </p:cNvSpPr>
              <p:nvPr/>
            </p:nvSpPr>
            <p:spPr bwMode="auto">
              <a:xfrm>
                <a:off x="1539" y="3344"/>
                <a:ext cx="9" cy="16"/>
              </a:xfrm>
              <a:custGeom>
                <a:avLst/>
                <a:gdLst>
                  <a:gd name="T0" fmla="*/ 0 w 45"/>
                  <a:gd name="T1" fmla="*/ 0 h 101"/>
                  <a:gd name="T2" fmla="*/ 0 w 45"/>
                  <a:gd name="T3" fmla="*/ 0 h 101"/>
                  <a:gd name="T4" fmla="*/ 0 w 45"/>
                  <a:gd name="T5" fmla="*/ 0 h 101"/>
                  <a:gd name="T6" fmla="*/ 0 w 45"/>
                  <a:gd name="T7" fmla="*/ 0 h 101"/>
                  <a:gd name="T8" fmla="*/ 0 w 45"/>
                  <a:gd name="T9" fmla="*/ 0 h 101"/>
                  <a:gd name="T10" fmla="*/ 0 w 45"/>
                  <a:gd name="T11" fmla="*/ 0 h 101"/>
                  <a:gd name="T12" fmla="*/ 0 w 45"/>
                  <a:gd name="T13" fmla="*/ 0 h 101"/>
                  <a:gd name="T14" fmla="*/ 0 w 45"/>
                  <a:gd name="T15" fmla="*/ 0 h 101"/>
                  <a:gd name="T16" fmla="*/ 0 w 45"/>
                  <a:gd name="T17" fmla="*/ 0 h 101"/>
                  <a:gd name="T18" fmla="*/ 0 w 45"/>
                  <a:gd name="T19" fmla="*/ 0 h 101"/>
                  <a:gd name="T20" fmla="*/ 0 w 45"/>
                  <a:gd name="T21" fmla="*/ 0 h 101"/>
                  <a:gd name="T22" fmla="*/ 0 w 45"/>
                  <a:gd name="T23" fmla="*/ 0 h 101"/>
                  <a:gd name="T24" fmla="*/ 0 w 45"/>
                  <a:gd name="T25" fmla="*/ 0 h 101"/>
                  <a:gd name="T26" fmla="*/ 0 w 45"/>
                  <a:gd name="T27" fmla="*/ 0 h 101"/>
                  <a:gd name="T28" fmla="*/ 0 w 45"/>
                  <a:gd name="T29" fmla="*/ 0 h 10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"/>
                  <a:gd name="T46" fmla="*/ 0 h 101"/>
                  <a:gd name="T47" fmla="*/ 45 w 45"/>
                  <a:gd name="T48" fmla="*/ 101 h 10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" h="101">
                    <a:moveTo>
                      <a:pt x="45" y="11"/>
                    </a:moveTo>
                    <a:lnTo>
                      <a:pt x="34" y="0"/>
                    </a:lnTo>
                    <a:lnTo>
                      <a:pt x="23" y="11"/>
                    </a:lnTo>
                    <a:lnTo>
                      <a:pt x="11" y="22"/>
                    </a:lnTo>
                    <a:lnTo>
                      <a:pt x="0" y="78"/>
                    </a:lnTo>
                    <a:lnTo>
                      <a:pt x="11" y="78"/>
                    </a:lnTo>
                    <a:lnTo>
                      <a:pt x="0" y="78"/>
                    </a:lnTo>
                    <a:lnTo>
                      <a:pt x="0" y="89"/>
                    </a:lnTo>
                    <a:lnTo>
                      <a:pt x="23" y="101"/>
                    </a:lnTo>
                    <a:lnTo>
                      <a:pt x="23" y="89"/>
                    </a:lnTo>
                    <a:lnTo>
                      <a:pt x="23" y="78"/>
                    </a:lnTo>
                    <a:lnTo>
                      <a:pt x="34" y="22"/>
                    </a:lnTo>
                    <a:lnTo>
                      <a:pt x="23" y="22"/>
                    </a:lnTo>
                    <a:lnTo>
                      <a:pt x="34" y="33"/>
                    </a:lnTo>
                    <a:lnTo>
                      <a:pt x="45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77" name="Freeform 366"/>
              <p:cNvSpPr>
                <a:spLocks noChangeArrowheads="1"/>
              </p:cNvSpPr>
              <p:nvPr/>
            </p:nvSpPr>
            <p:spPr bwMode="auto">
              <a:xfrm>
                <a:off x="1543" y="3368"/>
                <a:ext cx="11" cy="15"/>
              </a:xfrm>
              <a:custGeom>
                <a:avLst/>
                <a:gdLst>
                  <a:gd name="T0" fmla="*/ 0 w 56"/>
                  <a:gd name="T1" fmla="*/ 0 h 90"/>
                  <a:gd name="T2" fmla="*/ 0 w 56"/>
                  <a:gd name="T3" fmla="*/ 0 h 90"/>
                  <a:gd name="T4" fmla="*/ 0 w 56"/>
                  <a:gd name="T5" fmla="*/ 0 h 90"/>
                  <a:gd name="T6" fmla="*/ 0 w 56"/>
                  <a:gd name="T7" fmla="*/ 0 h 90"/>
                  <a:gd name="T8" fmla="*/ 0 w 56"/>
                  <a:gd name="T9" fmla="*/ 0 h 90"/>
                  <a:gd name="T10" fmla="*/ 0 w 56"/>
                  <a:gd name="T11" fmla="*/ 0 h 90"/>
                  <a:gd name="T12" fmla="*/ 0 w 56"/>
                  <a:gd name="T13" fmla="*/ 0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"/>
                  <a:gd name="T22" fmla="*/ 0 h 90"/>
                  <a:gd name="T23" fmla="*/ 56 w 56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" h="90">
                    <a:moveTo>
                      <a:pt x="11" y="0"/>
                    </a:moveTo>
                    <a:lnTo>
                      <a:pt x="0" y="11"/>
                    </a:lnTo>
                    <a:lnTo>
                      <a:pt x="33" y="79"/>
                    </a:lnTo>
                    <a:lnTo>
                      <a:pt x="44" y="90"/>
                    </a:lnTo>
                    <a:lnTo>
                      <a:pt x="56" y="79"/>
                    </a:lnTo>
                    <a:lnTo>
                      <a:pt x="44" y="56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78" name="Freeform 367"/>
              <p:cNvSpPr>
                <a:spLocks noChangeArrowheads="1"/>
              </p:cNvSpPr>
              <p:nvPr/>
            </p:nvSpPr>
            <p:spPr bwMode="auto">
              <a:xfrm>
                <a:off x="1560" y="3390"/>
                <a:ext cx="12" cy="15"/>
              </a:xfrm>
              <a:custGeom>
                <a:avLst/>
                <a:gdLst>
                  <a:gd name="T0" fmla="*/ 0 w 67"/>
                  <a:gd name="T1" fmla="*/ 0 h 89"/>
                  <a:gd name="T2" fmla="*/ 0 w 67"/>
                  <a:gd name="T3" fmla="*/ 0 h 89"/>
                  <a:gd name="T4" fmla="*/ 0 w 67"/>
                  <a:gd name="T5" fmla="*/ 0 h 89"/>
                  <a:gd name="T6" fmla="*/ 0 w 67"/>
                  <a:gd name="T7" fmla="*/ 0 h 89"/>
                  <a:gd name="T8" fmla="*/ 0 w 67"/>
                  <a:gd name="T9" fmla="*/ 0 h 89"/>
                  <a:gd name="T10" fmla="*/ 0 w 67"/>
                  <a:gd name="T11" fmla="*/ 0 h 89"/>
                  <a:gd name="T12" fmla="*/ 0 w 67"/>
                  <a:gd name="T13" fmla="*/ 0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89"/>
                  <a:gd name="T23" fmla="*/ 67 w 67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89">
                    <a:moveTo>
                      <a:pt x="11" y="0"/>
                    </a:moveTo>
                    <a:lnTo>
                      <a:pt x="0" y="11"/>
                    </a:lnTo>
                    <a:lnTo>
                      <a:pt x="0" y="33"/>
                    </a:lnTo>
                    <a:lnTo>
                      <a:pt x="56" y="89"/>
                    </a:lnTo>
                    <a:lnTo>
                      <a:pt x="67" y="67"/>
                    </a:lnTo>
                    <a:lnTo>
                      <a:pt x="11" y="11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79" name="Freeform 368"/>
              <p:cNvSpPr>
                <a:spLocks noChangeArrowheads="1"/>
              </p:cNvSpPr>
              <p:nvPr/>
            </p:nvSpPr>
            <p:spPr bwMode="auto">
              <a:xfrm>
                <a:off x="1579" y="3408"/>
                <a:ext cx="12" cy="15"/>
              </a:xfrm>
              <a:custGeom>
                <a:avLst/>
                <a:gdLst>
                  <a:gd name="T0" fmla="*/ 0 w 67"/>
                  <a:gd name="T1" fmla="*/ 0 h 89"/>
                  <a:gd name="T2" fmla="*/ 0 w 67"/>
                  <a:gd name="T3" fmla="*/ 0 h 89"/>
                  <a:gd name="T4" fmla="*/ 0 w 67"/>
                  <a:gd name="T5" fmla="*/ 0 h 89"/>
                  <a:gd name="T6" fmla="*/ 0 w 67"/>
                  <a:gd name="T7" fmla="*/ 0 h 89"/>
                  <a:gd name="T8" fmla="*/ 0 w 67"/>
                  <a:gd name="T9" fmla="*/ 0 h 89"/>
                  <a:gd name="T10" fmla="*/ 0 w 67"/>
                  <a:gd name="T11" fmla="*/ 0 h 89"/>
                  <a:gd name="T12" fmla="*/ 0 w 67"/>
                  <a:gd name="T13" fmla="*/ 0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89"/>
                  <a:gd name="T23" fmla="*/ 67 w 67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89">
                    <a:moveTo>
                      <a:pt x="11" y="0"/>
                    </a:moveTo>
                    <a:lnTo>
                      <a:pt x="0" y="22"/>
                    </a:lnTo>
                    <a:lnTo>
                      <a:pt x="56" y="89"/>
                    </a:lnTo>
                    <a:lnTo>
                      <a:pt x="67" y="6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80" name="Freeform 369"/>
              <p:cNvSpPr>
                <a:spLocks noChangeArrowheads="1"/>
              </p:cNvSpPr>
              <p:nvPr/>
            </p:nvSpPr>
            <p:spPr bwMode="auto">
              <a:xfrm>
                <a:off x="1597" y="3428"/>
                <a:ext cx="13" cy="15"/>
              </a:xfrm>
              <a:custGeom>
                <a:avLst/>
                <a:gdLst>
                  <a:gd name="T0" fmla="*/ 0 w 67"/>
                  <a:gd name="T1" fmla="*/ 0 h 89"/>
                  <a:gd name="T2" fmla="*/ 0 w 67"/>
                  <a:gd name="T3" fmla="*/ 0 h 89"/>
                  <a:gd name="T4" fmla="*/ 0 w 67"/>
                  <a:gd name="T5" fmla="*/ 0 h 89"/>
                  <a:gd name="T6" fmla="*/ 0 w 67"/>
                  <a:gd name="T7" fmla="*/ 0 h 89"/>
                  <a:gd name="T8" fmla="*/ 0 w 67"/>
                  <a:gd name="T9" fmla="*/ 0 h 89"/>
                  <a:gd name="T10" fmla="*/ 0 w 67"/>
                  <a:gd name="T11" fmla="*/ 0 h 89"/>
                  <a:gd name="T12" fmla="*/ 0 w 67"/>
                  <a:gd name="T13" fmla="*/ 0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89"/>
                  <a:gd name="T23" fmla="*/ 67 w 67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89">
                    <a:moveTo>
                      <a:pt x="11" y="0"/>
                    </a:moveTo>
                    <a:lnTo>
                      <a:pt x="0" y="22"/>
                    </a:lnTo>
                    <a:lnTo>
                      <a:pt x="22" y="45"/>
                    </a:lnTo>
                    <a:lnTo>
                      <a:pt x="56" y="89"/>
                    </a:lnTo>
                    <a:lnTo>
                      <a:pt x="67" y="78"/>
                    </a:lnTo>
                    <a:lnTo>
                      <a:pt x="33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81" name="Freeform 370"/>
              <p:cNvSpPr>
                <a:spLocks noChangeArrowheads="1"/>
              </p:cNvSpPr>
              <p:nvPr/>
            </p:nvSpPr>
            <p:spPr bwMode="auto">
              <a:xfrm>
                <a:off x="1612" y="3450"/>
                <a:ext cx="6" cy="15"/>
              </a:xfrm>
              <a:custGeom>
                <a:avLst/>
                <a:gdLst>
                  <a:gd name="T0" fmla="*/ 0 w 34"/>
                  <a:gd name="T1" fmla="*/ 0 h 90"/>
                  <a:gd name="T2" fmla="*/ 0 w 34"/>
                  <a:gd name="T3" fmla="*/ 0 h 90"/>
                  <a:gd name="T4" fmla="*/ 0 w 34"/>
                  <a:gd name="T5" fmla="*/ 0 h 90"/>
                  <a:gd name="T6" fmla="*/ 0 w 34"/>
                  <a:gd name="T7" fmla="*/ 0 h 90"/>
                  <a:gd name="T8" fmla="*/ 0 w 34"/>
                  <a:gd name="T9" fmla="*/ 0 h 90"/>
                  <a:gd name="T10" fmla="*/ 0 w 34"/>
                  <a:gd name="T11" fmla="*/ 0 h 90"/>
                  <a:gd name="T12" fmla="*/ 0 w 34"/>
                  <a:gd name="T13" fmla="*/ 0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"/>
                  <a:gd name="T22" fmla="*/ 0 h 90"/>
                  <a:gd name="T23" fmla="*/ 34 w 34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" h="90">
                    <a:moveTo>
                      <a:pt x="22" y="0"/>
                    </a:moveTo>
                    <a:lnTo>
                      <a:pt x="0" y="0"/>
                    </a:lnTo>
                    <a:lnTo>
                      <a:pt x="11" y="34"/>
                    </a:lnTo>
                    <a:lnTo>
                      <a:pt x="0" y="90"/>
                    </a:lnTo>
                    <a:lnTo>
                      <a:pt x="22" y="90"/>
                    </a:lnTo>
                    <a:lnTo>
                      <a:pt x="34" y="34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82" name="Freeform 371"/>
              <p:cNvSpPr>
                <a:spLocks noChangeArrowheads="1"/>
              </p:cNvSpPr>
              <p:nvPr/>
            </p:nvSpPr>
            <p:spPr bwMode="auto">
              <a:xfrm>
                <a:off x="1597" y="3474"/>
                <a:ext cx="14" cy="13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0 h 78"/>
                  <a:gd name="T4" fmla="*/ 0 w 78"/>
                  <a:gd name="T5" fmla="*/ 0 h 78"/>
                  <a:gd name="T6" fmla="*/ 0 w 78"/>
                  <a:gd name="T7" fmla="*/ 0 h 78"/>
                  <a:gd name="T8" fmla="*/ 0 w 78"/>
                  <a:gd name="T9" fmla="*/ 0 h 78"/>
                  <a:gd name="T10" fmla="*/ 0 w 78"/>
                  <a:gd name="T11" fmla="*/ 0 h 78"/>
                  <a:gd name="T12" fmla="*/ 0 w 78"/>
                  <a:gd name="T13" fmla="*/ 0 h 78"/>
                  <a:gd name="T14" fmla="*/ 0 w 78"/>
                  <a:gd name="T15" fmla="*/ 0 h 78"/>
                  <a:gd name="T16" fmla="*/ 0 w 78"/>
                  <a:gd name="T17" fmla="*/ 0 h 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8"/>
                  <a:gd name="T28" fmla="*/ 0 h 78"/>
                  <a:gd name="T29" fmla="*/ 78 w 78"/>
                  <a:gd name="T30" fmla="*/ 78 h 7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8" h="78">
                    <a:moveTo>
                      <a:pt x="78" y="11"/>
                    </a:moveTo>
                    <a:lnTo>
                      <a:pt x="67" y="0"/>
                    </a:lnTo>
                    <a:lnTo>
                      <a:pt x="33" y="33"/>
                    </a:lnTo>
                    <a:lnTo>
                      <a:pt x="0" y="56"/>
                    </a:lnTo>
                    <a:lnTo>
                      <a:pt x="11" y="78"/>
                    </a:lnTo>
                    <a:lnTo>
                      <a:pt x="44" y="56"/>
                    </a:lnTo>
                    <a:lnTo>
                      <a:pt x="78" y="22"/>
                    </a:lnTo>
                    <a:lnTo>
                      <a:pt x="78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83" name="Freeform 372"/>
              <p:cNvSpPr>
                <a:spLocks noChangeArrowheads="1"/>
              </p:cNvSpPr>
              <p:nvPr/>
            </p:nvSpPr>
            <p:spPr bwMode="auto">
              <a:xfrm>
                <a:off x="1570" y="3486"/>
                <a:ext cx="17" cy="7"/>
              </a:xfrm>
              <a:custGeom>
                <a:avLst/>
                <a:gdLst>
                  <a:gd name="T0" fmla="*/ 0 w 90"/>
                  <a:gd name="T1" fmla="*/ 0 h 45"/>
                  <a:gd name="T2" fmla="*/ 0 w 90"/>
                  <a:gd name="T3" fmla="*/ 0 h 45"/>
                  <a:gd name="T4" fmla="*/ 0 w 90"/>
                  <a:gd name="T5" fmla="*/ 0 h 45"/>
                  <a:gd name="T6" fmla="*/ 0 w 90"/>
                  <a:gd name="T7" fmla="*/ 0 h 45"/>
                  <a:gd name="T8" fmla="*/ 0 w 90"/>
                  <a:gd name="T9" fmla="*/ 0 h 45"/>
                  <a:gd name="T10" fmla="*/ 0 w 90"/>
                  <a:gd name="T11" fmla="*/ 0 h 45"/>
                  <a:gd name="T12" fmla="*/ 0 w 90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45"/>
                  <a:gd name="T23" fmla="*/ 90 w 90"/>
                  <a:gd name="T24" fmla="*/ 45 h 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45">
                    <a:moveTo>
                      <a:pt x="90" y="22"/>
                    </a:moveTo>
                    <a:lnTo>
                      <a:pt x="90" y="0"/>
                    </a:lnTo>
                    <a:lnTo>
                      <a:pt x="67" y="11"/>
                    </a:lnTo>
                    <a:lnTo>
                      <a:pt x="0" y="22"/>
                    </a:lnTo>
                    <a:lnTo>
                      <a:pt x="0" y="45"/>
                    </a:lnTo>
                    <a:lnTo>
                      <a:pt x="78" y="33"/>
                    </a:lnTo>
                    <a:lnTo>
                      <a:pt x="9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84" name="Freeform 373"/>
              <p:cNvSpPr>
                <a:spLocks noChangeArrowheads="1"/>
              </p:cNvSpPr>
              <p:nvPr/>
            </p:nvSpPr>
            <p:spPr bwMode="auto">
              <a:xfrm>
                <a:off x="1539" y="3489"/>
                <a:ext cx="19" cy="4"/>
              </a:xfrm>
              <a:custGeom>
                <a:avLst/>
                <a:gdLst>
                  <a:gd name="T0" fmla="*/ 0 w 101"/>
                  <a:gd name="T1" fmla="*/ 0 h 23"/>
                  <a:gd name="T2" fmla="*/ 0 w 101"/>
                  <a:gd name="T3" fmla="*/ 0 h 23"/>
                  <a:gd name="T4" fmla="*/ 0 w 101"/>
                  <a:gd name="T5" fmla="*/ 0 h 23"/>
                  <a:gd name="T6" fmla="*/ 0 w 101"/>
                  <a:gd name="T7" fmla="*/ 0 h 23"/>
                  <a:gd name="T8" fmla="*/ 0 w 101"/>
                  <a:gd name="T9" fmla="*/ 0 h 23"/>
                  <a:gd name="T10" fmla="*/ 0 w 101"/>
                  <a:gd name="T11" fmla="*/ 0 h 23"/>
                  <a:gd name="T12" fmla="*/ 0 w 101"/>
                  <a:gd name="T13" fmla="*/ 0 h 23"/>
                  <a:gd name="T14" fmla="*/ 0 w 101"/>
                  <a:gd name="T15" fmla="*/ 0 h 23"/>
                  <a:gd name="T16" fmla="*/ 0 w 101"/>
                  <a:gd name="T17" fmla="*/ 0 h 23"/>
                  <a:gd name="T18" fmla="*/ 0 w 101"/>
                  <a:gd name="T19" fmla="*/ 0 h 23"/>
                  <a:gd name="T20" fmla="*/ 0 w 101"/>
                  <a:gd name="T21" fmla="*/ 0 h 23"/>
                  <a:gd name="T22" fmla="*/ 0 w 101"/>
                  <a:gd name="T23" fmla="*/ 0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1"/>
                  <a:gd name="T37" fmla="*/ 0 h 23"/>
                  <a:gd name="T38" fmla="*/ 101 w 101"/>
                  <a:gd name="T39" fmla="*/ 23 h 2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1" h="23">
                    <a:moveTo>
                      <a:pt x="101" y="23"/>
                    </a:moveTo>
                    <a:lnTo>
                      <a:pt x="101" y="0"/>
                    </a:lnTo>
                    <a:lnTo>
                      <a:pt x="67" y="0"/>
                    </a:lnTo>
                    <a:lnTo>
                      <a:pt x="0" y="0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11" y="23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67" y="23"/>
                    </a:lnTo>
                    <a:lnTo>
                      <a:pt x="101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85" name="Freeform 374"/>
              <p:cNvSpPr>
                <a:spLocks noChangeArrowheads="1"/>
              </p:cNvSpPr>
              <p:nvPr/>
            </p:nvSpPr>
            <p:spPr bwMode="auto">
              <a:xfrm>
                <a:off x="1512" y="3489"/>
                <a:ext cx="17" cy="4"/>
              </a:xfrm>
              <a:custGeom>
                <a:avLst/>
                <a:gdLst>
                  <a:gd name="T0" fmla="*/ 0 w 89"/>
                  <a:gd name="T1" fmla="*/ 0 h 23"/>
                  <a:gd name="T2" fmla="*/ 0 w 89"/>
                  <a:gd name="T3" fmla="*/ 0 h 23"/>
                  <a:gd name="T4" fmla="*/ 0 w 89"/>
                  <a:gd name="T5" fmla="*/ 0 h 23"/>
                  <a:gd name="T6" fmla="*/ 0 w 89"/>
                  <a:gd name="T7" fmla="*/ 0 h 23"/>
                  <a:gd name="T8" fmla="*/ 0 w 89"/>
                  <a:gd name="T9" fmla="*/ 0 h 23"/>
                  <a:gd name="T10" fmla="*/ 0 w 89"/>
                  <a:gd name="T11" fmla="*/ 0 h 23"/>
                  <a:gd name="T12" fmla="*/ 0 w 89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23"/>
                  <a:gd name="T23" fmla="*/ 89 w 89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23">
                    <a:moveTo>
                      <a:pt x="89" y="23"/>
                    </a:moveTo>
                    <a:lnTo>
                      <a:pt x="89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78" y="23"/>
                    </a:lnTo>
                    <a:lnTo>
                      <a:pt x="89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86" name="Freeform 375"/>
              <p:cNvSpPr>
                <a:spLocks noChangeArrowheads="1"/>
              </p:cNvSpPr>
              <p:nvPr/>
            </p:nvSpPr>
            <p:spPr bwMode="auto">
              <a:xfrm>
                <a:off x="1484" y="3487"/>
                <a:ext cx="16" cy="4"/>
              </a:xfrm>
              <a:custGeom>
                <a:avLst/>
                <a:gdLst>
                  <a:gd name="T0" fmla="*/ 0 w 89"/>
                  <a:gd name="T1" fmla="*/ 0 h 22"/>
                  <a:gd name="T2" fmla="*/ 0 w 89"/>
                  <a:gd name="T3" fmla="*/ 0 h 22"/>
                  <a:gd name="T4" fmla="*/ 0 w 89"/>
                  <a:gd name="T5" fmla="*/ 0 h 22"/>
                  <a:gd name="T6" fmla="*/ 0 w 89"/>
                  <a:gd name="T7" fmla="*/ 0 h 22"/>
                  <a:gd name="T8" fmla="*/ 0 w 89"/>
                  <a:gd name="T9" fmla="*/ 0 h 22"/>
                  <a:gd name="T10" fmla="*/ 0 w 89"/>
                  <a:gd name="T11" fmla="*/ 0 h 22"/>
                  <a:gd name="T12" fmla="*/ 0 w 89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22"/>
                  <a:gd name="T23" fmla="*/ 89 w 89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22">
                    <a:moveTo>
                      <a:pt x="89" y="22"/>
                    </a:moveTo>
                    <a:lnTo>
                      <a:pt x="89" y="0"/>
                    </a:lnTo>
                    <a:lnTo>
                      <a:pt x="78" y="0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67" y="22"/>
                    </a:lnTo>
                    <a:lnTo>
                      <a:pt x="89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87" name="Freeform 376"/>
              <p:cNvSpPr>
                <a:spLocks noChangeArrowheads="1"/>
              </p:cNvSpPr>
              <p:nvPr/>
            </p:nvSpPr>
            <p:spPr bwMode="auto">
              <a:xfrm>
                <a:off x="1455" y="3486"/>
                <a:ext cx="16" cy="3"/>
              </a:xfrm>
              <a:custGeom>
                <a:avLst/>
                <a:gdLst>
                  <a:gd name="T0" fmla="*/ 0 w 90"/>
                  <a:gd name="T1" fmla="*/ 0 h 22"/>
                  <a:gd name="T2" fmla="*/ 0 w 90"/>
                  <a:gd name="T3" fmla="*/ 0 h 22"/>
                  <a:gd name="T4" fmla="*/ 0 w 90"/>
                  <a:gd name="T5" fmla="*/ 0 h 22"/>
                  <a:gd name="T6" fmla="*/ 0 w 90"/>
                  <a:gd name="T7" fmla="*/ 0 h 22"/>
                  <a:gd name="T8" fmla="*/ 0 w 90"/>
                  <a:gd name="T9" fmla="*/ 0 h 22"/>
                  <a:gd name="T10" fmla="*/ 0 w 90"/>
                  <a:gd name="T11" fmla="*/ 0 h 22"/>
                  <a:gd name="T12" fmla="*/ 0 w 90"/>
                  <a:gd name="T13" fmla="*/ 0 h 2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22"/>
                  <a:gd name="T23" fmla="*/ 90 w 90"/>
                  <a:gd name="T24" fmla="*/ 22 h 2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22">
                    <a:moveTo>
                      <a:pt x="90" y="22"/>
                    </a:moveTo>
                    <a:lnTo>
                      <a:pt x="90" y="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34" y="22"/>
                    </a:lnTo>
                    <a:lnTo>
                      <a:pt x="9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88" name="Freeform 377"/>
              <p:cNvSpPr>
                <a:spLocks noChangeArrowheads="1"/>
              </p:cNvSpPr>
              <p:nvPr/>
            </p:nvSpPr>
            <p:spPr bwMode="auto">
              <a:xfrm>
                <a:off x="1426" y="3481"/>
                <a:ext cx="16" cy="6"/>
              </a:xfrm>
              <a:custGeom>
                <a:avLst/>
                <a:gdLst>
                  <a:gd name="T0" fmla="*/ 0 w 90"/>
                  <a:gd name="T1" fmla="*/ 0 h 34"/>
                  <a:gd name="T2" fmla="*/ 0 w 90"/>
                  <a:gd name="T3" fmla="*/ 0 h 34"/>
                  <a:gd name="T4" fmla="*/ 0 w 90"/>
                  <a:gd name="T5" fmla="*/ 0 h 34"/>
                  <a:gd name="T6" fmla="*/ 0 w 90"/>
                  <a:gd name="T7" fmla="*/ 0 h 34"/>
                  <a:gd name="T8" fmla="*/ 0 w 90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34"/>
                  <a:gd name="T17" fmla="*/ 90 w 90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34">
                    <a:moveTo>
                      <a:pt x="90" y="34"/>
                    </a:moveTo>
                    <a:lnTo>
                      <a:pt x="90" y="12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90" y="34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89" name="Freeform 378"/>
              <p:cNvSpPr>
                <a:spLocks noChangeArrowheads="1"/>
              </p:cNvSpPr>
              <p:nvPr/>
            </p:nvSpPr>
            <p:spPr bwMode="auto">
              <a:xfrm>
                <a:off x="1397" y="3478"/>
                <a:ext cx="16" cy="8"/>
              </a:xfrm>
              <a:custGeom>
                <a:avLst/>
                <a:gdLst>
                  <a:gd name="T0" fmla="*/ 0 w 89"/>
                  <a:gd name="T1" fmla="*/ 0 h 45"/>
                  <a:gd name="T2" fmla="*/ 0 w 89"/>
                  <a:gd name="T3" fmla="*/ 0 h 45"/>
                  <a:gd name="T4" fmla="*/ 0 w 89"/>
                  <a:gd name="T5" fmla="*/ 0 h 45"/>
                  <a:gd name="T6" fmla="*/ 0 w 89"/>
                  <a:gd name="T7" fmla="*/ 0 h 45"/>
                  <a:gd name="T8" fmla="*/ 0 w 89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45"/>
                  <a:gd name="T17" fmla="*/ 89 w 8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45">
                    <a:moveTo>
                      <a:pt x="89" y="45"/>
                    </a:moveTo>
                    <a:lnTo>
                      <a:pt x="89" y="22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90" name="Freeform 379"/>
              <p:cNvSpPr>
                <a:spLocks noChangeArrowheads="1"/>
              </p:cNvSpPr>
              <p:nvPr/>
            </p:nvSpPr>
            <p:spPr bwMode="auto">
              <a:xfrm>
                <a:off x="1368" y="3474"/>
                <a:ext cx="16" cy="6"/>
              </a:xfrm>
              <a:custGeom>
                <a:avLst/>
                <a:gdLst>
                  <a:gd name="T0" fmla="*/ 0 w 90"/>
                  <a:gd name="T1" fmla="*/ 0 h 33"/>
                  <a:gd name="T2" fmla="*/ 0 w 90"/>
                  <a:gd name="T3" fmla="*/ 0 h 33"/>
                  <a:gd name="T4" fmla="*/ 0 w 90"/>
                  <a:gd name="T5" fmla="*/ 0 h 33"/>
                  <a:gd name="T6" fmla="*/ 0 w 90"/>
                  <a:gd name="T7" fmla="*/ 0 h 33"/>
                  <a:gd name="T8" fmla="*/ 0 w 90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33"/>
                  <a:gd name="T17" fmla="*/ 90 w 90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33">
                    <a:moveTo>
                      <a:pt x="90" y="33"/>
                    </a:moveTo>
                    <a:lnTo>
                      <a:pt x="90" y="11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90" y="3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91" name="Freeform 380"/>
              <p:cNvSpPr>
                <a:spLocks noChangeArrowheads="1"/>
              </p:cNvSpPr>
              <p:nvPr/>
            </p:nvSpPr>
            <p:spPr bwMode="auto">
              <a:xfrm>
                <a:off x="1339" y="3467"/>
                <a:ext cx="16" cy="7"/>
              </a:xfrm>
              <a:custGeom>
                <a:avLst/>
                <a:gdLst>
                  <a:gd name="T0" fmla="*/ 0 w 90"/>
                  <a:gd name="T1" fmla="*/ 0 h 45"/>
                  <a:gd name="T2" fmla="*/ 0 w 90"/>
                  <a:gd name="T3" fmla="*/ 0 h 45"/>
                  <a:gd name="T4" fmla="*/ 0 w 90"/>
                  <a:gd name="T5" fmla="*/ 0 h 45"/>
                  <a:gd name="T6" fmla="*/ 0 w 90"/>
                  <a:gd name="T7" fmla="*/ 0 h 45"/>
                  <a:gd name="T8" fmla="*/ 0 w 90"/>
                  <a:gd name="T9" fmla="*/ 0 h 45"/>
                  <a:gd name="T10" fmla="*/ 0 w 90"/>
                  <a:gd name="T11" fmla="*/ 0 h 45"/>
                  <a:gd name="T12" fmla="*/ 0 w 90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45"/>
                  <a:gd name="T23" fmla="*/ 90 w 90"/>
                  <a:gd name="T24" fmla="*/ 45 h 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45">
                    <a:moveTo>
                      <a:pt x="90" y="45"/>
                    </a:moveTo>
                    <a:lnTo>
                      <a:pt x="90" y="22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79" y="45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92" name="Freeform 381"/>
              <p:cNvSpPr>
                <a:spLocks noChangeArrowheads="1"/>
              </p:cNvSpPr>
              <p:nvPr/>
            </p:nvSpPr>
            <p:spPr bwMode="auto">
              <a:xfrm>
                <a:off x="1312" y="3458"/>
                <a:ext cx="19" cy="9"/>
              </a:xfrm>
              <a:custGeom>
                <a:avLst/>
                <a:gdLst>
                  <a:gd name="T0" fmla="*/ 0 w 100"/>
                  <a:gd name="T1" fmla="*/ 0 h 56"/>
                  <a:gd name="T2" fmla="*/ 0 w 100"/>
                  <a:gd name="T3" fmla="*/ 0 h 56"/>
                  <a:gd name="T4" fmla="*/ 0 w 100"/>
                  <a:gd name="T5" fmla="*/ 0 h 56"/>
                  <a:gd name="T6" fmla="*/ 0 w 100"/>
                  <a:gd name="T7" fmla="*/ 0 h 56"/>
                  <a:gd name="T8" fmla="*/ 0 w 100"/>
                  <a:gd name="T9" fmla="*/ 0 h 56"/>
                  <a:gd name="T10" fmla="*/ 0 w 100"/>
                  <a:gd name="T11" fmla="*/ 0 h 56"/>
                  <a:gd name="T12" fmla="*/ 0 w 100"/>
                  <a:gd name="T13" fmla="*/ 0 h 56"/>
                  <a:gd name="T14" fmla="*/ 0 w 100"/>
                  <a:gd name="T15" fmla="*/ 0 h 56"/>
                  <a:gd name="T16" fmla="*/ 0 w 100"/>
                  <a:gd name="T17" fmla="*/ 0 h 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0"/>
                  <a:gd name="T28" fmla="*/ 0 h 56"/>
                  <a:gd name="T29" fmla="*/ 100 w 100"/>
                  <a:gd name="T30" fmla="*/ 56 h 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0" h="56">
                    <a:moveTo>
                      <a:pt x="89" y="56"/>
                    </a:moveTo>
                    <a:lnTo>
                      <a:pt x="100" y="33"/>
                    </a:lnTo>
                    <a:lnTo>
                      <a:pt x="78" y="33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11" y="22"/>
                    </a:lnTo>
                    <a:lnTo>
                      <a:pt x="67" y="56"/>
                    </a:lnTo>
                    <a:lnTo>
                      <a:pt x="89" y="56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93" name="Freeform 382"/>
              <p:cNvSpPr>
                <a:spLocks noChangeArrowheads="1"/>
              </p:cNvSpPr>
              <p:nvPr/>
            </p:nvSpPr>
            <p:spPr bwMode="auto">
              <a:xfrm>
                <a:off x="1293" y="3439"/>
                <a:ext cx="13" cy="15"/>
              </a:xfrm>
              <a:custGeom>
                <a:avLst/>
                <a:gdLst>
                  <a:gd name="T0" fmla="*/ 0 w 67"/>
                  <a:gd name="T1" fmla="*/ 0 h 89"/>
                  <a:gd name="T2" fmla="*/ 0 w 67"/>
                  <a:gd name="T3" fmla="*/ 0 h 89"/>
                  <a:gd name="T4" fmla="*/ 0 w 67"/>
                  <a:gd name="T5" fmla="*/ 0 h 89"/>
                  <a:gd name="T6" fmla="*/ 0 w 67"/>
                  <a:gd name="T7" fmla="*/ 0 h 89"/>
                  <a:gd name="T8" fmla="*/ 0 w 67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89"/>
                  <a:gd name="T17" fmla="*/ 67 w 67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89">
                    <a:moveTo>
                      <a:pt x="56" y="89"/>
                    </a:moveTo>
                    <a:lnTo>
                      <a:pt x="67" y="67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56" y="8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94" name="Freeform 383"/>
              <p:cNvSpPr>
                <a:spLocks noChangeArrowheads="1"/>
              </p:cNvSpPr>
              <p:nvPr/>
            </p:nvSpPr>
            <p:spPr bwMode="auto">
              <a:xfrm>
                <a:off x="1283" y="3417"/>
                <a:ext cx="9" cy="15"/>
              </a:xfrm>
              <a:custGeom>
                <a:avLst/>
                <a:gdLst>
                  <a:gd name="T0" fmla="*/ 0 w 45"/>
                  <a:gd name="T1" fmla="*/ 0 h 89"/>
                  <a:gd name="T2" fmla="*/ 0 w 45"/>
                  <a:gd name="T3" fmla="*/ 0 h 89"/>
                  <a:gd name="T4" fmla="*/ 0 w 45"/>
                  <a:gd name="T5" fmla="*/ 0 h 89"/>
                  <a:gd name="T6" fmla="*/ 0 w 45"/>
                  <a:gd name="T7" fmla="*/ 0 h 89"/>
                  <a:gd name="T8" fmla="*/ 0 w 45"/>
                  <a:gd name="T9" fmla="*/ 0 h 89"/>
                  <a:gd name="T10" fmla="*/ 0 w 45"/>
                  <a:gd name="T11" fmla="*/ 0 h 89"/>
                  <a:gd name="T12" fmla="*/ 0 w 45"/>
                  <a:gd name="T13" fmla="*/ 0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"/>
                  <a:gd name="T22" fmla="*/ 0 h 89"/>
                  <a:gd name="T23" fmla="*/ 45 w 45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" h="89">
                    <a:moveTo>
                      <a:pt x="22" y="89"/>
                    </a:moveTo>
                    <a:lnTo>
                      <a:pt x="45" y="78"/>
                    </a:lnTo>
                    <a:lnTo>
                      <a:pt x="22" y="33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22" y="8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95" name="Freeform 384"/>
              <p:cNvSpPr>
                <a:spLocks noChangeArrowheads="1"/>
              </p:cNvSpPr>
              <p:nvPr/>
            </p:nvSpPr>
            <p:spPr bwMode="auto">
              <a:xfrm>
                <a:off x="1279" y="3392"/>
                <a:ext cx="6" cy="14"/>
              </a:xfrm>
              <a:custGeom>
                <a:avLst/>
                <a:gdLst>
                  <a:gd name="T0" fmla="*/ 0 w 33"/>
                  <a:gd name="T1" fmla="*/ 0 h 89"/>
                  <a:gd name="T2" fmla="*/ 0 w 33"/>
                  <a:gd name="T3" fmla="*/ 0 h 89"/>
                  <a:gd name="T4" fmla="*/ 0 w 33"/>
                  <a:gd name="T5" fmla="*/ 0 h 89"/>
                  <a:gd name="T6" fmla="*/ 0 w 33"/>
                  <a:gd name="T7" fmla="*/ 0 h 89"/>
                  <a:gd name="T8" fmla="*/ 0 w 33"/>
                  <a:gd name="T9" fmla="*/ 0 h 89"/>
                  <a:gd name="T10" fmla="*/ 0 w 33"/>
                  <a:gd name="T11" fmla="*/ 0 h 89"/>
                  <a:gd name="T12" fmla="*/ 0 w 33"/>
                  <a:gd name="T13" fmla="*/ 0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89"/>
                  <a:gd name="T23" fmla="*/ 33 w 33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89">
                    <a:moveTo>
                      <a:pt x="11" y="89"/>
                    </a:moveTo>
                    <a:lnTo>
                      <a:pt x="33" y="89"/>
                    </a:lnTo>
                    <a:lnTo>
                      <a:pt x="22" y="56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56"/>
                    </a:lnTo>
                    <a:lnTo>
                      <a:pt x="11" y="8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96" name="Freeform 385"/>
              <p:cNvSpPr>
                <a:spLocks noChangeArrowheads="1"/>
              </p:cNvSpPr>
              <p:nvPr/>
            </p:nvSpPr>
            <p:spPr bwMode="auto">
              <a:xfrm>
                <a:off x="1279" y="3366"/>
                <a:ext cx="6" cy="15"/>
              </a:xfrm>
              <a:custGeom>
                <a:avLst/>
                <a:gdLst>
                  <a:gd name="T0" fmla="*/ 0 w 33"/>
                  <a:gd name="T1" fmla="*/ 0 h 90"/>
                  <a:gd name="T2" fmla="*/ 0 w 33"/>
                  <a:gd name="T3" fmla="*/ 0 h 90"/>
                  <a:gd name="T4" fmla="*/ 0 w 33"/>
                  <a:gd name="T5" fmla="*/ 0 h 90"/>
                  <a:gd name="T6" fmla="*/ 0 w 33"/>
                  <a:gd name="T7" fmla="*/ 0 h 90"/>
                  <a:gd name="T8" fmla="*/ 0 w 33"/>
                  <a:gd name="T9" fmla="*/ 0 h 90"/>
                  <a:gd name="T10" fmla="*/ 0 w 33"/>
                  <a:gd name="T11" fmla="*/ 0 h 90"/>
                  <a:gd name="T12" fmla="*/ 0 w 33"/>
                  <a:gd name="T13" fmla="*/ 0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90"/>
                  <a:gd name="T23" fmla="*/ 33 w 33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90">
                    <a:moveTo>
                      <a:pt x="0" y="90"/>
                    </a:moveTo>
                    <a:lnTo>
                      <a:pt x="22" y="90"/>
                    </a:lnTo>
                    <a:lnTo>
                      <a:pt x="22" y="78"/>
                    </a:lnTo>
                    <a:lnTo>
                      <a:pt x="33" y="0"/>
                    </a:lnTo>
                    <a:lnTo>
                      <a:pt x="11" y="0"/>
                    </a:lnTo>
                    <a:lnTo>
                      <a:pt x="0" y="78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97" name="Freeform 386"/>
              <p:cNvSpPr>
                <a:spLocks noChangeArrowheads="1"/>
              </p:cNvSpPr>
              <p:nvPr/>
            </p:nvSpPr>
            <p:spPr bwMode="auto">
              <a:xfrm>
                <a:off x="1283" y="3338"/>
                <a:ext cx="9" cy="17"/>
              </a:xfrm>
              <a:custGeom>
                <a:avLst/>
                <a:gdLst>
                  <a:gd name="T0" fmla="*/ 0 w 45"/>
                  <a:gd name="T1" fmla="*/ 0 h 101"/>
                  <a:gd name="T2" fmla="*/ 0 w 45"/>
                  <a:gd name="T3" fmla="*/ 0 h 101"/>
                  <a:gd name="T4" fmla="*/ 0 w 45"/>
                  <a:gd name="T5" fmla="*/ 0 h 101"/>
                  <a:gd name="T6" fmla="*/ 0 w 45"/>
                  <a:gd name="T7" fmla="*/ 0 h 101"/>
                  <a:gd name="T8" fmla="*/ 0 w 45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101"/>
                  <a:gd name="T17" fmla="*/ 45 w 45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101">
                    <a:moveTo>
                      <a:pt x="0" y="90"/>
                    </a:moveTo>
                    <a:lnTo>
                      <a:pt x="22" y="101"/>
                    </a:lnTo>
                    <a:lnTo>
                      <a:pt x="45" y="11"/>
                    </a:lnTo>
                    <a:lnTo>
                      <a:pt x="22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98" name="Freeform 387"/>
              <p:cNvSpPr>
                <a:spLocks noChangeArrowheads="1"/>
              </p:cNvSpPr>
              <p:nvPr/>
            </p:nvSpPr>
            <p:spPr bwMode="auto">
              <a:xfrm>
                <a:off x="1292" y="3314"/>
                <a:ext cx="8" cy="17"/>
              </a:xfrm>
              <a:custGeom>
                <a:avLst/>
                <a:gdLst>
                  <a:gd name="T0" fmla="*/ 0 w 45"/>
                  <a:gd name="T1" fmla="*/ 0 h 100"/>
                  <a:gd name="T2" fmla="*/ 0 w 45"/>
                  <a:gd name="T3" fmla="*/ 0 h 100"/>
                  <a:gd name="T4" fmla="*/ 0 w 45"/>
                  <a:gd name="T5" fmla="*/ 0 h 100"/>
                  <a:gd name="T6" fmla="*/ 0 w 45"/>
                  <a:gd name="T7" fmla="*/ 0 h 100"/>
                  <a:gd name="T8" fmla="*/ 0 w 45"/>
                  <a:gd name="T9" fmla="*/ 0 h 100"/>
                  <a:gd name="T10" fmla="*/ 0 w 45"/>
                  <a:gd name="T11" fmla="*/ 0 h 100"/>
                  <a:gd name="T12" fmla="*/ 0 w 45"/>
                  <a:gd name="T13" fmla="*/ 0 h 100"/>
                  <a:gd name="T14" fmla="*/ 0 w 45"/>
                  <a:gd name="T15" fmla="*/ 0 h 100"/>
                  <a:gd name="T16" fmla="*/ 0 w 45"/>
                  <a:gd name="T17" fmla="*/ 0 h 100"/>
                  <a:gd name="T18" fmla="*/ 0 w 45"/>
                  <a:gd name="T19" fmla="*/ 0 h 100"/>
                  <a:gd name="T20" fmla="*/ 0 w 45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5"/>
                  <a:gd name="T34" fmla="*/ 0 h 100"/>
                  <a:gd name="T35" fmla="*/ 45 w 45"/>
                  <a:gd name="T36" fmla="*/ 100 h 1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5" h="100">
                    <a:moveTo>
                      <a:pt x="0" y="89"/>
                    </a:moveTo>
                    <a:lnTo>
                      <a:pt x="22" y="100"/>
                    </a:lnTo>
                    <a:lnTo>
                      <a:pt x="45" y="11"/>
                    </a:lnTo>
                    <a:lnTo>
                      <a:pt x="33" y="11"/>
                    </a:lnTo>
                    <a:lnTo>
                      <a:pt x="45" y="22"/>
                    </a:lnTo>
                    <a:lnTo>
                      <a:pt x="45" y="11"/>
                    </a:lnTo>
                    <a:lnTo>
                      <a:pt x="33" y="0"/>
                    </a:lnTo>
                    <a:lnTo>
                      <a:pt x="22" y="11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499" name="Freeform 388"/>
              <p:cNvSpPr>
                <a:spLocks noChangeArrowheads="1"/>
              </p:cNvSpPr>
              <p:nvPr/>
            </p:nvSpPr>
            <p:spPr bwMode="auto">
              <a:xfrm>
                <a:off x="1304" y="3294"/>
                <a:ext cx="12" cy="13"/>
              </a:xfrm>
              <a:custGeom>
                <a:avLst/>
                <a:gdLst>
                  <a:gd name="T0" fmla="*/ 0 w 67"/>
                  <a:gd name="T1" fmla="*/ 0 h 79"/>
                  <a:gd name="T2" fmla="*/ 0 w 67"/>
                  <a:gd name="T3" fmla="*/ 0 h 79"/>
                  <a:gd name="T4" fmla="*/ 0 w 67"/>
                  <a:gd name="T5" fmla="*/ 0 h 79"/>
                  <a:gd name="T6" fmla="*/ 0 w 67"/>
                  <a:gd name="T7" fmla="*/ 0 h 79"/>
                  <a:gd name="T8" fmla="*/ 0 w 67"/>
                  <a:gd name="T9" fmla="*/ 0 h 79"/>
                  <a:gd name="T10" fmla="*/ 0 w 67"/>
                  <a:gd name="T11" fmla="*/ 0 h 79"/>
                  <a:gd name="T12" fmla="*/ 0 w 67"/>
                  <a:gd name="T13" fmla="*/ 0 h 79"/>
                  <a:gd name="T14" fmla="*/ 0 w 67"/>
                  <a:gd name="T15" fmla="*/ 0 h 79"/>
                  <a:gd name="T16" fmla="*/ 0 w 67"/>
                  <a:gd name="T17" fmla="*/ 0 h 79"/>
                  <a:gd name="T18" fmla="*/ 0 w 67"/>
                  <a:gd name="T19" fmla="*/ 0 h 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7"/>
                  <a:gd name="T31" fmla="*/ 0 h 79"/>
                  <a:gd name="T32" fmla="*/ 67 w 67"/>
                  <a:gd name="T33" fmla="*/ 79 h 7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7" h="79">
                    <a:moveTo>
                      <a:pt x="0" y="68"/>
                    </a:moveTo>
                    <a:lnTo>
                      <a:pt x="11" y="79"/>
                    </a:lnTo>
                    <a:lnTo>
                      <a:pt x="33" y="56"/>
                    </a:lnTo>
                    <a:lnTo>
                      <a:pt x="22" y="45"/>
                    </a:lnTo>
                    <a:lnTo>
                      <a:pt x="33" y="56"/>
                    </a:lnTo>
                    <a:lnTo>
                      <a:pt x="67" y="23"/>
                    </a:lnTo>
                    <a:lnTo>
                      <a:pt x="56" y="0"/>
                    </a:lnTo>
                    <a:lnTo>
                      <a:pt x="22" y="34"/>
                    </a:lnTo>
                    <a:lnTo>
                      <a:pt x="22" y="45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00" name="Freeform 389"/>
              <p:cNvSpPr>
                <a:spLocks noChangeArrowheads="1"/>
              </p:cNvSpPr>
              <p:nvPr/>
            </p:nvSpPr>
            <p:spPr bwMode="auto">
              <a:xfrm>
                <a:off x="1324" y="3281"/>
                <a:ext cx="17" cy="9"/>
              </a:xfrm>
              <a:custGeom>
                <a:avLst/>
                <a:gdLst>
                  <a:gd name="T0" fmla="*/ 0 w 89"/>
                  <a:gd name="T1" fmla="*/ 0 h 56"/>
                  <a:gd name="T2" fmla="*/ 0 w 89"/>
                  <a:gd name="T3" fmla="*/ 0 h 56"/>
                  <a:gd name="T4" fmla="*/ 0 w 89"/>
                  <a:gd name="T5" fmla="*/ 0 h 56"/>
                  <a:gd name="T6" fmla="*/ 0 w 89"/>
                  <a:gd name="T7" fmla="*/ 0 h 56"/>
                  <a:gd name="T8" fmla="*/ 0 w 89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56"/>
                  <a:gd name="T17" fmla="*/ 89 w 8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56">
                    <a:moveTo>
                      <a:pt x="0" y="34"/>
                    </a:moveTo>
                    <a:lnTo>
                      <a:pt x="11" y="56"/>
                    </a:lnTo>
                    <a:lnTo>
                      <a:pt x="89" y="22"/>
                    </a:lnTo>
                    <a:lnTo>
                      <a:pt x="78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01" name="Freeform 390"/>
              <p:cNvSpPr>
                <a:spLocks noChangeArrowheads="1"/>
              </p:cNvSpPr>
              <p:nvPr/>
            </p:nvSpPr>
            <p:spPr bwMode="auto">
              <a:xfrm>
                <a:off x="1353" y="3274"/>
                <a:ext cx="15" cy="7"/>
              </a:xfrm>
              <a:custGeom>
                <a:avLst/>
                <a:gdLst>
                  <a:gd name="T0" fmla="*/ 0 w 78"/>
                  <a:gd name="T1" fmla="*/ 0 h 45"/>
                  <a:gd name="T2" fmla="*/ 0 w 78"/>
                  <a:gd name="T3" fmla="*/ 0 h 45"/>
                  <a:gd name="T4" fmla="*/ 0 w 78"/>
                  <a:gd name="T5" fmla="*/ 0 h 45"/>
                  <a:gd name="T6" fmla="*/ 0 w 78"/>
                  <a:gd name="T7" fmla="*/ 0 h 45"/>
                  <a:gd name="T8" fmla="*/ 0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0" y="23"/>
                    </a:moveTo>
                    <a:lnTo>
                      <a:pt x="0" y="45"/>
                    </a:lnTo>
                    <a:lnTo>
                      <a:pt x="78" y="23"/>
                    </a:lnTo>
                    <a:lnTo>
                      <a:pt x="78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02" name="Freeform 391"/>
              <p:cNvSpPr>
                <a:spLocks noChangeArrowheads="1"/>
              </p:cNvSpPr>
              <p:nvPr/>
            </p:nvSpPr>
            <p:spPr bwMode="auto">
              <a:xfrm>
                <a:off x="1380" y="3268"/>
                <a:ext cx="17" cy="8"/>
              </a:xfrm>
              <a:custGeom>
                <a:avLst/>
                <a:gdLst>
                  <a:gd name="T0" fmla="*/ 0 w 90"/>
                  <a:gd name="T1" fmla="*/ 0 h 45"/>
                  <a:gd name="T2" fmla="*/ 0 w 90"/>
                  <a:gd name="T3" fmla="*/ 0 h 45"/>
                  <a:gd name="T4" fmla="*/ 0 w 90"/>
                  <a:gd name="T5" fmla="*/ 0 h 45"/>
                  <a:gd name="T6" fmla="*/ 0 w 90"/>
                  <a:gd name="T7" fmla="*/ 0 h 45"/>
                  <a:gd name="T8" fmla="*/ 0 w 90"/>
                  <a:gd name="T9" fmla="*/ 0 h 45"/>
                  <a:gd name="T10" fmla="*/ 0 w 90"/>
                  <a:gd name="T11" fmla="*/ 0 h 45"/>
                  <a:gd name="T12" fmla="*/ 0 w 90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45"/>
                  <a:gd name="T23" fmla="*/ 90 w 90"/>
                  <a:gd name="T24" fmla="*/ 45 h 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45">
                    <a:moveTo>
                      <a:pt x="0" y="22"/>
                    </a:moveTo>
                    <a:lnTo>
                      <a:pt x="0" y="45"/>
                    </a:lnTo>
                    <a:lnTo>
                      <a:pt x="90" y="33"/>
                    </a:lnTo>
                    <a:lnTo>
                      <a:pt x="90" y="22"/>
                    </a:lnTo>
                    <a:lnTo>
                      <a:pt x="90" y="0"/>
                    </a:lnTo>
                    <a:lnTo>
                      <a:pt x="78" y="1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03" name="Freeform 392"/>
              <p:cNvSpPr>
                <a:spLocks noChangeArrowheads="1"/>
              </p:cNvSpPr>
              <p:nvPr/>
            </p:nvSpPr>
            <p:spPr bwMode="auto">
              <a:xfrm>
                <a:off x="1409" y="3265"/>
                <a:ext cx="17" cy="6"/>
              </a:xfrm>
              <a:custGeom>
                <a:avLst/>
                <a:gdLst>
                  <a:gd name="T0" fmla="*/ 0 w 89"/>
                  <a:gd name="T1" fmla="*/ 0 h 34"/>
                  <a:gd name="T2" fmla="*/ 0 w 89"/>
                  <a:gd name="T3" fmla="*/ 0 h 34"/>
                  <a:gd name="T4" fmla="*/ 0 w 89"/>
                  <a:gd name="T5" fmla="*/ 0 h 34"/>
                  <a:gd name="T6" fmla="*/ 0 w 89"/>
                  <a:gd name="T7" fmla="*/ 0 h 34"/>
                  <a:gd name="T8" fmla="*/ 0 w 89"/>
                  <a:gd name="T9" fmla="*/ 0 h 34"/>
                  <a:gd name="T10" fmla="*/ 0 w 89"/>
                  <a:gd name="T11" fmla="*/ 0 h 34"/>
                  <a:gd name="T12" fmla="*/ 0 w 89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34"/>
                  <a:gd name="T23" fmla="*/ 89 w 89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34">
                    <a:moveTo>
                      <a:pt x="0" y="12"/>
                    </a:moveTo>
                    <a:lnTo>
                      <a:pt x="0" y="34"/>
                    </a:lnTo>
                    <a:lnTo>
                      <a:pt x="78" y="23"/>
                    </a:lnTo>
                    <a:lnTo>
                      <a:pt x="89" y="23"/>
                    </a:lnTo>
                    <a:lnTo>
                      <a:pt x="89" y="0"/>
                    </a:lnTo>
                    <a:lnTo>
                      <a:pt x="67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04" name="Freeform 393"/>
              <p:cNvSpPr>
                <a:spLocks noChangeArrowheads="1"/>
              </p:cNvSpPr>
              <p:nvPr/>
            </p:nvSpPr>
            <p:spPr bwMode="auto">
              <a:xfrm>
                <a:off x="1438" y="3257"/>
                <a:ext cx="17" cy="8"/>
              </a:xfrm>
              <a:custGeom>
                <a:avLst/>
                <a:gdLst>
                  <a:gd name="T0" fmla="*/ 0 w 89"/>
                  <a:gd name="T1" fmla="*/ 0 h 44"/>
                  <a:gd name="T2" fmla="*/ 0 w 89"/>
                  <a:gd name="T3" fmla="*/ 0 h 44"/>
                  <a:gd name="T4" fmla="*/ 0 w 89"/>
                  <a:gd name="T5" fmla="*/ 0 h 44"/>
                  <a:gd name="T6" fmla="*/ 0 w 89"/>
                  <a:gd name="T7" fmla="*/ 0 h 44"/>
                  <a:gd name="T8" fmla="*/ 0 w 89"/>
                  <a:gd name="T9" fmla="*/ 0 h 44"/>
                  <a:gd name="T10" fmla="*/ 0 w 89"/>
                  <a:gd name="T11" fmla="*/ 0 h 44"/>
                  <a:gd name="T12" fmla="*/ 0 w 89"/>
                  <a:gd name="T13" fmla="*/ 0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44"/>
                  <a:gd name="T23" fmla="*/ 89 w 89"/>
                  <a:gd name="T24" fmla="*/ 44 h 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44">
                    <a:moveTo>
                      <a:pt x="0" y="22"/>
                    </a:moveTo>
                    <a:lnTo>
                      <a:pt x="0" y="44"/>
                    </a:lnTo>
                    <a:lnTo>
                      <a:pt x="56" y="33"/>
                    </a:lnTo>
                    <a:lnTo>
                      <a:pt x="89" y="22"/>
                    </a:lnTo>
                    <a:lnTo>
                      <a:pt x="78" y="0"/>
                    </a:lnTo>
                    <a:lnTo>
                      <a:pt x="44" y="1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05" name="Freeform 394"/>
              <p:cNvSpPr>
                <a:spLocks noChangeArrowheads="1"/>
              </p:cNvSpPr>
              <p:nvPr/>
            </p:nvSpPr>
            <p:spPr bwMode="auto">
              <a:xfrm>
                <a:off x="1465" y="3248"/>
                <a:ext cx="16" cy="9"/>
              </a:xfrm>
              <a:custGeom>
                <a:avLst/>
                <a:gdLst>
                  <a:gd name="T0" fmla="*/ 0 w 90"/>
                  <a:gd name="T1" fmla="*/ 0 h 56"/>
                  <a:gd name="T2" fmla="*/ 0 w 90"/>
                  <a:gd name="T3" fmla="*/ 0 h 56"/>
                  <a:gd name="T4" fmla="*/ 0 w 90"/>
                  <a:gd name="T5" fmla="*/ 0 h 56"/>
                  <a:gd name="T6" fmla="*/ 0 w 90"/>
                  <a:gd name="T7" fmla="*/ 0 h 56"/>
                  <a:gd name="T8" fmla="*/ 0 w 90"/>
                  <a:gd name="T9" fmla="*/ 0 h 56"/>
                  <a:gd name="T10" fmla="*/ 0 w 90"/>
                  <a:gd name="T11" fmla="*/ 0 h 56"/>
                  <a:gd name="T12" fmla="*/ 0 w 90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56"/>
                  <a:gd name="T23" fmla="*/ 90 w 90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56">
                    <a:moveTo>
                      <a:pt x="0" y="33"/>
                    </a:moveTo>
                    <a:lnTo>
                      <a:pt x="11" y="56"/>
                    </a:lnTo>
                    <a:lnTo>
                      <a:pt x="34" y="56"/>
                    </a:lnTo>
                    <a:lnTo>
                      <a:pt x="90" y="22"/>
                    </a:lnTo>
                    <a:lnTo>
                      <a:pt x="78" y="0"/>
                    </a:lnTo>
                    <a:lnTo>
                      <a:pt x="23" y="33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06" name="Freeform 395"/>
              <p:cNvSpPr>
                <a:spLocks noChangeArrowheads="1"/>
              </p:cNvSpPr>
              <p:nvPr/>
            </p:nvSpPr>
            <p:spPr bwMode="auto">
              <a:xfrm>
                <a:off x="1488" y="3232"/>
                <a:ext cx="14" cy="13"/>
              </a:xfrm>
              <a:custGeom>
                <a:avLst/>
                <a:gdLst>
                  <a:gd name="T0" fmla="*/ 0 w 79"/>
                  <a:gd name="T1" fmla="*/ 0 h 78"/>
                  <a:gd name="T2" fmla="*/ 0 w 79"/>
                  <a:gd name="T3" fmla="*/ 0 h 78"/>
                  <a:gd name="T4" fmla="*/ 0 w 79"/>
                  <a:gd name="T5" fmla="*/ 0 h 78"/>
                  <a:gd name="T6" fmla="*/ 0 w 79"/>
                  <a:gd name="T7" fmla="*/ 0 h 78"/>
                  <a:gd name="T8" fmla="*/ 0 w 79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78"/>
                  <a:gd name="T17" fmla="*/ 79 w 79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78">
                    <a:moveTo>
                      <a:pt x="0" y="56"/>
                    </a:moveTo>
                    <a:lnTo>
                      <a:pt x="11" y="78"/>
                    </a:lnTo>
                    <a:lnTo>
                      <a:pt x="79" y="22"/>
                    </a:lnTo>
                    <a:lnTo>
                      <a:pt x="67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07" name="Freeform 396"/>
              <p:cNvSpPr>
                <a:spLocks noChangeArrowheads="1"/>
              </p:cNvSpPr>
              <p:nvPr/>
            </p:nvSpPr>
            <p:spPr bwMode="auto">
              <a:xfrm>
                <a:off x="1508" y="3211"/>
                <a:ext cx="13" cy="17"/>
              </a:xfrm>
              <a:custGeom>
                <a:avLst/>
                <a:gdLst>
                  <a:gd name="T0" fmla="*/ 0 w 67"/>
                  <a:gd name="T1" fmla="*/ 0 h 100"/>
                  <a:gd name="T2" fmla="*/ 0 w 67"/>
                  <a:gd name="T3" fmla="*/ 0 h 100"/>
                  <a:gd name="T4" fmla="*/ 0 w 67"/>
                  <a:gd name="T5" fmla="*/ 0 h 100"/>
                  <a:gd name="T6" fmla="*/ 0 w 67"/>
                  <a:gd name="T7" fmla="*/ 0 h 100"/>
                  <a:gd name="T8" fmla="*/ 0 w 67"/>
                  <a:gd name="T9" fmla="*/ 0 h 100"/>
                  <a:gd name="T10" fmla="*/ 0 w 67"/>
                  <a:gd name="T11" fmla="*/ 0 h 100"/>
                  <a:gd name="T12" fmla="*/ 0 w 67"/>
                  <a:gd name="T13" fmla="*/ 0 h 1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100"/>
                  <a:gd name="T23" fmla="*/ 67 w 67"/>
                  <a:gd name="T24" fmla="*/ 100 h 1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100">
                    <a:moveTo>
                      <a:pt x="0" y="78"/>
                    </a:moveTo>
                    <a:lnTo>
                      <a:pt x="11" y="100"/>
                    </a:lnTo>
                    <a:lnTo>
                      <a:pt x="23" y="89"/>
                    </a:lnTo>
                    <a:lnTo>
                      <a:pt x="67" y="22"/>
                    </a:lnTo>
                    <a:lnTo>
                      <a:pt x="56" y="0"/>
                    </a:lnTo>
                    <a:lnTo>
                      <a:pt x="11" y="67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08" name="Freeform 397"/>
              <p:cNvSpPr>
                <a:spLocks noChangeArrowheads="1"/>
              </p:cNvSpPr>
              <p:nvPr/>
            </p:nvSpPr>
            <p:spPr bwMode="auto">
              <a:xfrm>
                <a:off x="1527" y="3190"/>
                <a:ext cx="8" cy="16"/>
              </a:xfrm>
              <a:custGeom>
                <a:avLst/>
                <a:gdLst>
                  <a:gd name="T0" fmla="*/ 0 w 45"/>
                  <a:gd name="T1" fmla="*/ 0 h 101"/>
                  <a:gd name="T2" fmla="*/ 0 w 45"/>
                  <a:gd name="T3" fmla="*/ 0 h 101"/>
                  <a:gd name="T4" fmla="*/ 0 w 45"/>
                  <a:gd name="T5" fmla="*/ 0 h 101"/>
                  <a:gd name="T6" fmla="*/ 0 w 45"/>
                  <a:gd name="T7" fmla="*/ 0 h 101"/>
                  <a:gd name="T8" fmla="*/ 0 w 45"/>
                  <a:gd name="T9" fmla="*/ 0 h 101"/>
                  <a:gd name="T10" fmla="*/ 0 w 45"/>
                  <a:gd name="T11" fmla="*/ 0 h 101"/>
                  <a:gd name="T12" fmla="*/ 0 w 45"/>
                  <a:gd name="T13" fmla="*/ 0 h 101"/>
                  <a:gd name="T14" fmla="*/ 0 w 45"/>
                  <a:gd name="T15" fmla="*/ 0 h 101"/>
                  <a:gd name="T16" fmla="*/ 0 w 45"/>
                  <a:gd name="T17" fmla="*/ 0 h 101"/>
                  <a:gd name="T18" fmla="*/ 0 w 45"/>
                  <a:gd name="T19" fmla="*/ 0 h 10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"/>
                  <a:gd name="T31" fmla="*/ 0 h 101"/>
                  <a:gd name="T32" fmla="*/ 45 w 45"/>
                  <a:gd name="T33" fmla="*/ 101 h 10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" h="101">
                    <a:moveTo>
                      <a:pt x="0" y="90"/>
                    </a:moveTo>
                    <a:lnTo>
                      <a:pt x="11" y="101"/>
                    </a:lnTo>
                    <a:lnTo>
                      <a:pt x="22" y="79"/>
                    </a:lnTo>
                    <a:lnTo>
                      <a:pt x="22" y="67"/>
                    </a:lnTo>
                    <a:lnTo>
                      <a:pt x="45" y="12"/>
                    </a:lnTo>
                    <a:lnTo>
                      <a:pt x="22" y="0"/>
                    </a:lnTo>
                    <a:lnTo>
                      <a:pt x="0" y="67"/>
                    </a:lnTo>
                    <a:lnTo>
                      <a:pt x="11" y="67"/>
                    </a:lnTo>
                    <a:lnTo>
                      <a:pt x="11" y="56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09" name="Freeform 398"/>
              <p:cNvSpPr>
                <a:spLocks noChangeArrowheads="1"/>
              </p:cNvSpPr>
              <p:nvPr/>
            </p:nvSpPr>
            <p:spPr bwMode="auto">
              <a:xfrm>
                <a:off x="1533" y="3166"/>
                <a:ext cx="4" cy="14"/>
              </a:xfrm>
              <a:custGeom>
                <a:avLst/>
                <a:gdLst>
                  <a:gd name="T0" fmla="*/ 0 w 22"/>
                  <a:gd name="T1" fmla="*/ 0 h 89"/>
                  <a:gd name="T2" fmla="*/ 0 w 22"/>
                  <a:gd name="T3" fmla="*/ 0 h 89"/>
                  <a:gd name="T4" fmla="*/ 0 w 22"/>
                  <a:gd name="T5" fmla="*/ 0 h 89"/>
                  <a:gd name="T6" fmla="*/ 0 w 22"/>
                  <a:gd name="T7" fmla="*/ 0 h 89"/>
                  <a:gd name="T8" fmla="*/ 0 w 22"/>
                  <a:gd name="T9" fmla="*/ 0 h 89"/>
                  <a:gd name="T10" fmla="*/ 0 w 22"/>
                  <a:gd name="T11" fmla="*/ 0 h 89"/>
                  <a:gd name="T12" fmla="*/ 0 w 22"/>
                  <a:gd name="T13" fmla="*/ 0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"/>
                  <a:gd name="T22" fmla="*/ 0 h 89"/>
                  <a:gd name="T23" fmla="*/ 22 w 22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" h="89">
                    <a:moveTo>
                      <a:pt x="0" y="89"/>
                    </a:moveTo>
                    <a:lnTo>
                      <a:pt x="22" y="89"/>
                    </a:lnTo>
                    <a:lnTo>
                      <a:pt x="22" y="33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10" name="Freeform 399"/>
              <p:cNvSpPr>
                <a:spLocks noChangeArrowheads="1"/>
              </p:cNvSpPr>
              <p:nvPr/>
            </p:nvSpPr>
            <p:spPr bwMode="auto">
              <a:xfrm>
                <a:off x="1525" y="3140"/>
                <a:ext cx="10" cy="16"/>
              </a:xfrm>
              <a:custGeom>
                <a:avLst/>
                <a:gdLst>
                  <a:gd name="T0" fmla="*/ 0 w 56"/>
                  <a:gd name="T1" fmla="*/ 0 h 101"/>
                  <a:gd name="T2" fmla="*/ 0 w 56"/>
                  <a:gd name="T3" fmla="*/ 0 h 101"/>
                  <a:gd name="T4" fmla="*/ 0 w 56"/>
                  <a:gd name="T5" fmla="*/ 0 h 101"/>
                  <a:gd name="T6" fmla="*/ 0 w 56"/>
                  <a:gd name="T7" fmla="*/ 0 h 101"/>
                  <a:gd name="T8" fmla="*/ 0 w 56"/>
                  <a:gd name="T9" fmla="*/ 0 h 101"/>
                  <a:gd name="T10" fmla="*/ 0 w 56"/>
                  <a:gd name="T11" fmla="*/ 0 h 101"/>
                  <a:gd name="T12" fmla="*/ 0 w 56"/>
                  <a:gd name="T13" fmla="*/ 0 h 101"/>
                  <a:gd name="T14" fmla="*/ 0 w 56"/>
                  <a:gd name="T15" fmla="*/ 0 h 101"/>
                  <a:gd name="T16" fmla="*/ 0 w 56"/>
                  <a:gd name="T17" fmla="*/ 0 h 1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101"/>
                  <a:gd name="T29" fmla="*/ 56 w 56"/>
                  <a:gd name="T30" fmla="*/ 101 h 10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101">
                    <a:moveTo>
                      <a:pt x="33" y="90"/>
                    </a:moveTo>
                    <a:lnTo>
                      <a:pt x="56" y="90"/>
                    </a:lnTo>
                    <a:lnTo>
                      <a:pt x="45" y="78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33" y="101"/>
                    </a:lnTo>
                    <a:lnTo>
                      <a:pt x="45" y="90"/>
                    </a:lnTo>
                    <a:lnTo>
                      <a:pt x="33" y="9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11" name="Freeform 400"/>
              <p:cNvSpPr>
                <a:spLocks noChangeArrowheads="1"/>
              </p:cNvSpPr>
              <p:nvPr/>
            </p:nvSpPr>
            <p:spPr bwMode="auto">
              <a:xfrm>
                <a:off x="1508" y="3118"/>
                <a:ext cx="13" cy="14"/>
              </a:xfrm>
              <a:custGeom>
                <a:avLst/>
                <a:gdLst>
                  <a:gd name="T0" fmla="*/ 0 w 67"/>
                  <a:gd name="T1" fmla="*/ 0 h 89"/>
                  <a:gd name="T2" fmla="*/ 0 w 67"/>
                  <a:gd name="T3" fmla="*/ 0 h 89"/>
                  <a:gd name="T4" fmla="*/ 0 w 67"/>
                  <a:gd name="T5" fmla="*/ 0 h 89"/>
                  <a:gd name="T6" fmla="*/ 0 w 67"/>
                  <a:gd name="T7" fmla="*/ 0 h 89"/>
                  <a:gd name="T8" fmla="*/ 0 w 67"/>
                  <a:gd name="T9" fmla="*/ 0 h 89"/>
                  <a:gd name="T10" fmla="*/ 0 w 67"/>
                  <a:gd name="T11" fmla="*/ 0 h 89"/>
                  <a:gd name="T12" fmla="*/ 0 w 67"/>
                  <a:gd name="T13" fmla="*/ 0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7"/>
                  <a:gd name="T22" fmla="*/ 0 h 89"/>
                  <a:gd name="T23" fmla="*/ 67 w 67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7" h="89">
                    <a:moveTo>
                      <a:pt x="56" y="89"/>
                    </a:moveTo>
                    <a:lnTo>
                      <a:pt x="67" y="78"/>
                    </a:lnTo>
                    <a:lnTo>
                      <a:pt x="45" y="44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34" y="67"/>
                    </a:lnTo>
                    <a:lnTo>
                      <a:pt x="56" y="8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12" name="Freeform 401"/>
              <p:cNvSpPr>
                <a:spLocks noChangeArrowheads="1"/>
              </p:cNvSpPr>
              <p:nvPr/>
            </p:nvSpPr>
            <p:spPr bwMode="auto">
              <a:xfrm>
                <a:off x="1488" y="3099"/>
                <a:ext cx="14" cy="15"/>
              </a:xfrm>
              <a:custGeom>
                <a:avLst/>
                <a:gdLst>
                  <a:gd name="T0" fmla="*/ 0 w 79"/>
                  <a:gd name="T1" fmla="*/ 0 h 89"/>
                  <a:gd name="T2" fmla="*/ 0 w 79"/>
                  <a:gd name="T3" fmla="*/ 0 h 89"/>
                  <a:gd name="T4" fmla="*/ 0 w 79"/>
                  <a:gd name="T5" fmla="*/ 0 h 89"/>
                  <a:gd name="T6" fmla="*/ 0 w 79"/>
                  <a:gd name="T7" fmla="*/ 0 h 89"/>
                  <a:gd name="T8" fmla="*/ 0 w 79"/>
                  <a:gd name="T9" fmla="*/ 0 h 89"/>
                  <a:gd name="T10" fmla="*/ 0 w 79"/>
                  <a:gd name="T11" fmla="*/ 0 h 89"/>
                  <a:gd name="T12" fmla="*/ 0 w 79"/>
                  <a:gd name="T13" fmla="*/ 0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89"/>
                  <a:gd name="T23" fmla="*/ 79 w 79"/>
                  <a:gd name="T24" fmla="*/ 89 h 8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89">
                    <a:moveTo>
                      <a:pt x="67" y="89"/>
                    </a:moveTo>
                    <a:lnTo>
                      <a:pt x="79" y="67"/>
                    </a:lnTo>
                    <a:lnTo>
                      <a:pt x="23" y="11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11" y="33"/>
                    </a:lnTo>
                    <a:lnTo>
                      <a:pt x="67" y="8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13" name="Freeform 402"/>
              <p:cNvSpPr>
                <a:spLocks noChangeArrowheads="1"/>
              </p:cNvSpPr>
              <p:nvPr/>
            </p:nvSpPr>
            <p:spPr bwMode="auto">
              <a:xfrm>
                <a:off x="1467" y="3083"/>
                <a:ext cx="15" cy="13"/>
              </a:xfrm>
              <a:custGeom>
                <a:avLst/>
                <a:gdLst>
                  <a:gd name="T0" fmla="*/ 0 w 79"/>
                  <a:gd name="T1" fmla="*/ 0 h 78"/>
                  <a:gd name="T2" fmla="*/ 0 w 79"/>
                  <a:gd name="T3" fmla="*/ 0 h 78"/>
                  <a:gd name="T4" fmla="*/ 0 w 79"/>
                  <a:gd name="T5" fmla="*/ 0 h 78"/>
                  <a:gd name="T6" fmla="*/ 0 w 79"/>
                  <a:gd name="T7" fmla="*/ 0 h 78"/>
                  <a:gd name="T8" fmla="*/ 0 w 79"/>
                  <a:gd name="T9" fmla="*/ 0 h 78"/>
                  <a:gd name="T10" fmla="*/ 0 w 79"/>
                  <a:gd name="T11" fmla="*/ 0 h 78"/>
                  <a:gd name="T12" fmla="*/ 0 w 79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78"/>
                  <a:gd name="T23" fmla="*/ 79 w 79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78">
                    <a:moveTo>
                      <a:pt x="67" y="78"/>
                    </a:moveTo>
                    <a:lnTo>
                      <a:pt x="79" y="56"/>
                    </a:lnTo>
                    <a:lnTo>
                      <a:pt x="56" y="45"/>
                    </a:lnTo>
                    <a:lnTo>
                      <a:pt x="12" y="0"/>
                    </a:lnTo>
                    <a:lnTo>
                      <a:pt x="0" y="22"/>
                    </a:lnTo>
                    <a:lnTo>
                      <a:pt x="45" y="67"/>
                    </a:lnTo>
                    <a:lnTo>
                      <a:pt x="67" y="7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14" name="Freeform 403"/>
              <p:cNvSpPr>
                <a:spLocks noChangeArrowheads="1"/>
              </p:cNvSpPr>
              <p:nvPr/>
            </p:nvSpPr>
            <p:spPr bwMode="auto">
              <a:xfrm>
                <a:off x="1444" y="3066"/>
                <a:ext cx="15" cy="14"/>
              </a:xfrm>
              <a:custGeom>
                <a:avLst/>
                <a:gdLst>
                  <a:gd name="T0" fmla="*/ 0 w 79"/>
                  <a:gd name="T1" fmla="*/ 0 h 79"/>
                  <a:gd name="T2" fmla="*/ 0 w 79"/>
                  <a:gd name="T3" fmla="*/ 0 h 79"/>
                  <a:gd name="T4" fmla="*/ 0 w 79"/>
                  <a:gd name="T5" fmla="*/ 0 h 79"/>
                  <a:gd name="T6" fmla="*/ 0 w 79"/>
                  <a:gd name="T7" fmla="*/ 0 h 79"/>
                  <a:gd name="T8" fmla="*/ 0 w 79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79"/>
                  <a:gd name="T17" fmla="*/ 79 w 79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79">
                    <a:moveTo>
                      <a:pt x="67" y="79"/>
                    </a:moveTo>
                    <a:lnTo>
                      <a:pt x="79" y="56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67" y="7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15" name="Freeform 404"/>
              <p:cNvSpPr>
                <a:spLocks noChangeArrowheads="1"/>
              </p:cNvSpPr>
              <p:nvPr/>
            </p:nvSpPr>
            <p:spPr bwMode="auto">
              <a:xfrm>
                <a:off x="1422" y="3050"/>
                <a:ext cx="14" cy="13"/>
              </a:xfrm>
              <a:custGeom>
                <a:avLst/>
                <a:gdLst>
                  <a:gd name="T0" fmla="*/ 0 w 78"/>
                  <a:gd name="T1" fmla="*/ 0 h 79"/>
                  <a:gd name="T2" fmla="*/ 0 w 78"/>
                  <a:gd name="T3" fmla="*/ 0 h 79"/>
                  <a:gd name="T4" fmla="*/ 0 w 78"/>
                  <a:gd name="T5" fmla="*/ 0 h 79"/>
                  <a:gd name="T6" fmla="*/ 0 w 78"/>
                  <a:gd name="T7" fmla="*/ 0 h 79"/>
                  <a:gd name="T8" fmla="*/ 0 w 78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79"/>
                  <a:gd name="T17" fmla="*/ 78 w 78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79">
                    <a:moveTo>
                      <a:pt x="67" y="79"/>
                    </a:moveTo>
                    <a:lnTo>
                      <a:pt x="78" y="56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67" y="7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16" name="Freeform 405"/>
              <p:cNvSpPr>
                <a:spLocks noChangeArrowheads="1"/>
              </p:cNvSpPr>
              <p:nvPr/>
            </p:nvSpPr>
            <p:spPr bwMode="auto">
              <a:xfrm>
                <a:off x="1399" y="3035"/>
                <a:ext cx="14" cy="13"/>
              </a:xfrm>
              <a:custGeom>
                <a:avLst/>
                <a:gdLst>
                  <a:gd name="T0" fmla="*/ 0 w 78"/>
                  <a:gd name="T1" fmla="*/ 0 h 78"/>
                  <a:gd name="T2" fmla="*/ 0 w 78"/>
                  <a:gd name="T3" fmla="*/ 0 h 78"/>
                  <a:gd name="T4" fmla="*/ 0 w 78"/>
                  <a:gd name="T5" fmla="*/ 0 h 78"/>
                  <a:gd name="T6" fmla="*/ 0 w 78"/>
                  <a:gd name="T7" fmla="*/ 0 h 78"/>
                  <a:gd name="T8" fmla="*/ 0 w 78"/>
                  <a:gd name="T9" fmla="*/ 0 h 78"/>
                  <a:gd name="T10" fmla="*/ 0 w 78"/>
                  <a:gd name="T11" fmla="*/ 0 h 78"/>
                  <a:gd name="T12" fmla="*/ 0 w 78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78"/>
                  <a:gd name="T23" fmla="*/ 78 w 78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78">
                    <a:moveTo>
                      <a:pt x="67" y="78"/>
                    </a:moveTo>
                    <a:lnTo>
                      <a:pt x="78" y="56"/>
                    </a:lnTo>
                    <a:lnTo>
                      <a:pt x="33" y="11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22" y="33"/>
                    </a:lnTo>
                    <a:lnTo>
                      <a:pt x="67" y="7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17" name="Freeform 406"/>
              <p:cNvSpPr>
                <a:spLocks noChangeArrowheads="1"/>
              </p:cNvSpPr>
              <p:nvPr/>
            </p:nvSpPr>
            <p:spPr bwMode="auto">
              <a:xfrm>
                <a:off x="1376" y="3018"/>
                <a:ext cx="14" cy="14"/>
              </a:xfrm>
              <a:custGeom>
                <a:avLst/>
                <a:gdLst>
                  <a:gd name="T0" fmla="*/ 0 w 78"/>
                  <a:gd name="T1" fmla="*/ 0 h 79"/>
                  <a:gd name="T2" fmla="*/ 0 w 78"/>
                  <a:gd name="T3" fmla="*/ 0 h 79"/>
                  <a:gd name="T4" fmla="*/ 0 w 78"/>
                  <a:gd name="T5" fmla="*/ 0 h 79"/>
                  <a:gd name="T6" fmla="*/ 0 w 78"/>
                  <a:gd name="T7" fmla="*/ 0 h 79"/>
                  <a:gd name="T8" fmla="*/ 0 w 78"/>
                  <a:gd name="T9" fmla="*/ 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79"/>
                  <a:gd name="T17" fmla="*/ 78 w 78"/>
                  <a:gd name="T18" fmla="*/ 79 h 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79">
                    <a:moveTo>
                      <a:pt x="67" y="79"/>
                    </a:moveTo>
                    <a:lnTo>
                      <a:pt x="78" y="56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67" y="7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18" name="Freeform 407"/>
              <p:cNvSpPr>
                <a:spLocks noChangeArrowheads="1"/>
              </p:cNvSpPr>
              <p:nvPr/>
            </p:nvSpPr>
            <p:spPr bwMode="auto">
              <a:xfrm>
                <a:off x="1353" y="3002"/>
                <a:ext cx="15" cy="13"/>
              </a:xfrm>
              <a:custGeom>
                <a:avLst/>
                <a:gdLst>
                  <a:gd name="T0" fmla="*/ 0 w 78"/>
                  <a:gd name="T1" fmla="*/ 0 h 79"/>
                  <a:gd name="T2" fmla="*/ 0 w 78"/>
                  <a:gd name="T3" fmla="*/ 0 h 79"/>
                  <a:gd name="T4" fmla="*/ 0 w 78"/>
                  <a:gd name="T5" fmla="*/ 0 h 79"/>
                  <a:gd name="T6" fmla="*/ 0 w 78"/>
                  <a:gd name="T7" fmla="*/ 0 h 79"/>
                  <a:gd name="T8" fmla="*/ 0 w 78"/>
                  <a:gd name="T9" fmla="*/ 0 h 79"/>
                  <a:gd name="T10" fmla="*/ 0 w 78"/>
                  <a:gd name="T11" fmla="*/ 0 h 79"/>
                  <a:gd name="T12" fmla="*/ 0 w 78"/>
                  <a:gd name="T13" fmla="*/ 0 h 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79"/>
                  <a:gd name="T23" fmla="*/ 78 w 78"/>
                  <a:gd name="T24" fmla="*/ 79 h 7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79">
                    <a:moveTo>
                      <a:pt x="67" y="79"/>
                    </a:moveTo>
                    <a:lnTo>
                      <a:pt x="78" y="56"/>
                    </a:lnTo>
                    <a:lnTo>
                      <a:pt x="67" y="45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56" y="68"/>
                    </a:lnTo>
                    <a:lnTo>
                      <a:pt x="67" y="7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19" name="Freeform 408"/>
              <p:cNvSpPr>
                <a:spLocks noChangeArrowheads="1"/>
              </p:cNvSpPr>
              <p:nvPr/>
            </p:nvSpPr>
            <p:spPr bwMode="auto">
              <a:xfrm>
                <a:off x="1331" y="2986"/>
                <a:ext cx="14" cy="13"/>
              </a:xfrm>
              <a:custGeom>
                <a:avLst/>
                <a:gdLst>
                  <a:gd name="T0" fmla="*/ 0 w 79"/>
                  <a:gd name="T1" fmla="*/ 0 h 78"/>
                  <a:gd name="T2" fmla="*/ 0 w 79"/>
                  <a:gd name="T3" fmla="*/ 0 h 78"/>
                  <a:gd name="T4" fmla="*/ 0 w 79"/>
                  <a:gd name="T5" fmla="*/ 0 h 78"/>
                  <a:gd name="T6" fmla="*/ 0 w 79"/>
                  <a:gd name="T7" fmla="*/ 0 h 78"/>
                  <a:gd name="T8" fmla="*/ 0 w 79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78"/>
                  <a:gd name="T17" fmla="*/ 79 w 79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78">
                    <a:moveTo>
                      <a:pt x="68" y="78"/>
                    </a:moveTo>
                    <a:lnTo>
                      <a:pt x="79" y="56"/>
                    </a:lnTo>
                    <a:lnTo>
                      <a:pt x="12" y="0"/>
                    </a:lnTo>
                    <a:lnTo>
                      <a:pt x="0" y="22"/>
                    </a:lnTo>
                    <a:lnTo>
                      <a:pt x="68" y="7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20" name="Freeform 409"/>
              <p:cNvSpPr>
                <a:spLocks noChangeArrowheads="1"/>
              </p:cNvSpPr>
              <p:nvPr/>
            </p:nvSpPr>
            <p:spPr bwMode="auto">
              <a:xfrm>
                <a:off x="1310" y="2969"/>
                <a:ext cx="14" cy="13"/>
              </a:xfrm>
              <a:custGeom>
                <a:avLst/>
                <a:gdLst>
                  <a:gd name="T0" fmla="*/ 0 w 79"/>
                  <a:gd name="T1" fmla="*/ 0 h 78"/>
                  <a:gd name="T2" fmla="*/ 0 w 79"/>
                  <a:gd name="T3" fmla="*/ 0 h 78"/>
                  <a:gd name="T4" fmla="*/ 0 w 79"/>
                  <a:gd name="T5" fmla="*/ 0 h 78"/>
                  <a:gd name="T6" fmla="*/ 0 w 79"/>
                  <a:gd name="T7" fmla="*/ 0 h 78"/>
                  <a:gd name="T8" fmla="*/ 0 w 79"/>
                  <a:gd name="T9" fmla="*/ 0 h 78"/>
                  <a:gd name="T10" fmla="*/ 0 w 79"/>
                  <a:gd name="T11" fmla="*/ 0 h 78"/>
                  <a:gd name="T12" fmla="*/ 0 w 79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78"/>
                  <a:gd name="T23" fmla="*/ 79 w 79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78">
                    <a:moveTo>
                      <a:pt x="68" y="78"/>
                    </a:moveTo>
                    <a:lnTo>
                      <a:pt x="79" y="56"/>
                    </a:lnTo>
                    <a:lnTo>
                      <a:pt x="34" y="22"/>
                    </a:lnTo>
                    <a:lnTo>
                      <a:pt x="12" y="0"/>
                    </a:lnTo>
                    <a:lnTo>
                      <a:pt x="0" y="22"/>
                    </a:lnTo>
                    <a:lnTo>
                      <a:pt x="23" y="45"/>
                    </a:lnTo>
                    <a:lnTo>
                      <a:pt x="68" y="78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21" name="Freeform 410"/>
              <p:cNvSpPr>
                <a:spLocks noChangeArrowheads="1"/>
              </p:cNvSpPr>
              <p:nvPr/>
            </p:nvSpPr>
            <p:spPr bwMode="auto">
              <a:xfrm>
                <a:off x="1289" y="2951"/>
                <a:ext cx="15" cy="14"/>
              </a:xfrm>
              <a:custGeom>
                <a:avLst/>
                <a:gdLst>
                  <a:gd name="T0" fmla="*/ 0 w 78"/>
                  <a:gd name="T1" fmla="*/ 0 h 89"/>
                  <a:gd name="T2" fmla="*/ 0 w 78"/>
                  <a:gd name="T3" fmla="*/ 0 h 89"/>
                  <a:gd name="T4" fmla="*/ 0 w 78"/>
                  <a:gd name="T5" fmla="*/ 0 h 89"/>
                  <a:gd name="T6" fmla="*/ 0 w 78"/>
                  <a:gd name="T7" fmla="*/ 0 h 89"/>
                  <a:gd name="T8" fmla="*/ 0 w 78"/>
                  <a:gd name="T9" fmla="*/ 0 h 89"/>
                  <a:gd name="T10" fmla="*/ 0 w 78"/>
                  <a:gd name="T11" fmla="*/ 0 h 89"/>
                  <a:gd name="T12" fmla="*/ 0 w 78"/>
                  <a:gd name="T13" fmla="*/ 0 h 89"/>
                  <a:gd name="T14" fmla="*/ 0 w 78"/>
                  <a:gd name="T15" fmla="*/ 0 h 89"/>
                  <a:gd name="T16" fmla="*/ 0 w 78"/>
                  <a:gd name="T17" fmla="*/ 0 h 8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8"/>
                  <a:gd name="T28" fmla="*/ 0 h 89"/>
                  <a:gd name="T29" fmla="*/ 78 w 78"/>
                  <a:gd name="T30" fmla="*/ 89 h 8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8" h="89">
                    <a:moveTo>
                      <a:pt x="67" y="89"/>
                    </a:moveTo>
                    <a:lnTo>
                      <a:pt x="78" y="67"/>
                    </a:lnTo>
                    <a:lnTo>
                      <a:pt x="67" y="67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0" y="22"/>
                    </a:lnTo>
                    <a:lnTo>
                      <a:pt x="56" y="89"/>
                    </a:lnTo>
                    <a:lnTo>
                      <a:pt x="67" y="89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22" name="Freeform 411"/>
              <p:cNvSpPr>
                <a:spLocks noChangeArrowheads="1"/>
              </p:cNvSpPr>
              <p:nvPr/>
            </p:nvSpPr>
            <p:spPr bwMode="auto">
              <a:xfrm>
                <a:off x="1275" y="2929"/>
                <a:ext cx="10" cy="16"/>
              </a:xfrm>
              <a:custGeom>
                <a:avLst/>
                <a:gdLst>
                  <a:gd name="T0" fmla="*/ 0 w 56"/>
                  <a:gd name="T1" fmla="*/ 0 h 100"/>
                  <a:gd name="T2" fmla="*/ 0 w 56"/>
                  <a:gd name="T3" fmla="*/ 0 h 100"/>
                  <a:gd name="T4" fmla="*/ 0 w 56"/>
                  <a:gd name="T5" fmla="*/ 0 h 100"/>
                  <a:gd name="T6" fmla="*/ 0 w 56"/>
                  <a:gd name="T7" fmla="*/ 0 h 100"/>
                  <a:gd name="T8" fmla="*/ 0 w 56"/>
                  <a:gd name="T9" fmla="*/ 0 h 100"/>
                  <a:gd name="T10" fmla="*/ 0 w 56"/>
                  <a:gd name="T11" fmla="*/ 0 h 1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100"/>
                  <a:gd name="T20" fmla="*/ 56 w 56"/>
                  <a:gd name="T21" fmla="*/ 100 h 1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100">
                    <a:moveTo>
                      <a:pt x="45" y="100"/>
                    </a:moveTo>
                    <a:lnTo>
                      <a:pt x="56" y="89"/>
                    </a:lnTo>
                    <a:lnTo>
                      <a:pt x="11" y="0"/>
                    </a:lnTo>
                    <a:lnTo>
                      <a:pt x="0" y="11"/>
                    </a:lnTo>
                    <a:lnTo>
                      <a:pt x="45" y="10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23" name="Freeform 412"/>
              <p:cNvSpPr>
                <a:spLocks noChangeArrowheads="1"/>
              </p:cNvSpPr>
              <p:nvPr/>
            </p:nvSpPr>
            <p:spPr bwMode="auto">
              <a:xfrm>
                <a:off x="1266" y="2905"/>
                <a:ext cx="9" cy="16"/>
              </a:xfrm>
              <a:custGeom>
                <a:avLst/>
                <a:gdLst>
                  <a:gd name="T0" fmla="*/ 0 w 45"/>
                  <a:gd name="T1" fmla="*/ 0 h 101"/>
                  <a:gd name="T2" fmla="*/ 0 w 45"/>
                  <a:gd name="T3" fmla="*/ 0 h 101"/>
                  <a:gd name="T4" fmla="*/ 0 w 45"/>
                  <a:gd name="T5" fmla="*/ 0 h 101"/>
                  <a:gd name="T6" fmla="*/ 0 w 45"/>
                  <a:gd name="T7" fmla="*/ 0 h 101"/>
                  <a:gd name="T8" fmla="*/ 0 w 45"/>
                  <a:gd name="T9" fmla="*/ 0 h 101"/>
                  <a:gd name="T10" fmla="*/ 0 w 45"/>
                  <a:gd name="T11" fmla="*/ 0 h 101"/>
                  <a:gd name="T12" fmla="*/ 0 w 45"/>
                  <a:gd name="T13" fmla="*/ 0 h 10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"/>
                  <a:gd name="T22" fmla="*/ 0 h 101"/>
                  <a:gd name="T23" fmla="*/ 45 w 45"/>
                  <a:gd name="T24" fmla="*/ 101 h 10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" h="101">
                    <a:moveTo>
                      <a:pt x="23" y="101"/>
                    </a:moveTo>
                    <a:lnTo>
                      <a:pt x="45" y="90"/>
                    </a:lnTo>
                    <a:lnTo>
                      <a:pt x="23" y="34"/>
                    </a:lnTo>
                    <a:lnTo>
                      <a:pt x="23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23" y="10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24" name="Freeform 413"/>
              <p:cNvSpPr>
                <a:spLocks noChangeArrowheads="1"/>
              </p:cNvSpPr>
              <p:nvPr/>
            </p:nvSpPr>
            <p:spPr bwMode="auto">
              <a:xfrm>
                <a:off x="1266" y="2879"/>
                <a:ext cx="9" cy="15"/>
              </a:xfrm>
              <a:custGeom>
                <a:avLst/>
                <a:gdLst>
                  <a:gd name="T0" fmla="*/ 0 w 45"/>
                  <a:gd name="T1" fmla="*/ 0 h 90"/>
                  <a:gd name="T2" fmla="*/ 0 w 45"/>
                  <a:gd name="T3" fmla="*/ 0 h 90"/>
                  <a:gd name="T4" fmla="*/ 0 w 45"/>
                  <a:gd name="T5" fmla="*/ 0 h 90"/>
                  <a:gd name="T6" fmla="*/ 0 w 45"/>
                  <a:gd name="T7" fmla="*/ 0 h 90"/>
                  <a:gd name="T8" fmla="*/ 0 w 45"/>
                  <a:gd name="T9" fmla="*/ 0 h 90"/>
                  <a:gd name="T10" fmla="*/ 0 w 45"/>
                  <a:gd name="T11" fmla="*/ 0 h 90"/>
                  <a:gd name="T12" fmla="*/ 0 w 45"/>
                  <a:gd name="T13" fmla="*/ 0 h 90"/>
                  <a:gd name="T14" fmla="*/ 0 w 45"/>
                  <a:gd name="T15" fmla="*/ 0 h 90"/>
                  <a:gd name="T16" fmla="*/ 0 w 45"/>
                  <a:gd name="T17" fmla="*/ 0 h 90"/>
                  <a:gd name="T18" fmla="*/ 0 w 45"/>
                  <a:gd name="T19" fmla="*/ 0 h 90"/>
                  <a:gd name="T20" fmla="*/ 0 w 45"/>
                  <a:gd name="T21" fmla="*/ 0 h 90"/>
                  <a:gd name="T22" fmla="*/ 0 w 45"/>
                  <a:gd name="T23" fmla="*/ 0 h 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90"/>
                  <a:gd name="T38" fmla="*/ 45 w 45"/>
                  <a:gd name="T39" fmla="*/ 90 h 9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90">
                    <a:moveTo>
                      <a:pt x="0" y="90"/>
                    </a:moveTo>
                    <a:lnTo>
                      <a:pt x="23" y="90"/>
                    </a:lnTo>
                    <a:lnTo>
                      <a:pt x="45" y="11"/>
                    </a:lnTo>
                    <a:lnTo>
                      <a:pt x="34" y="11"/>
                    </a:lnTo>
                    <a:lnTo>
                      <a:pt x="34" y="23"/>
                    </a:lnTo>
                    <a:lnTo>
                      <a:pt x="34" y="11"/>
                    </a:lnTo>
                    <a:lnTo>
                      <a:pt x="23" y="0"/>
                    </a:lnTo>
                    <a:lnTo>
                      <a:pt x="23" y="11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25" name="Freeform 414"/>
              <p:cNvSpPr>
                <a:spLocks noChangeArrowheads="1"/>
              </p:cNvSpPr>
              <p:nvPr/>
            </p:nvSpPr>
            <p:spPr bwMode="auto">
              <a:xfrm>
                <a:off x="1279" y="2860"/>
                <a:ext cx="14" cy="12"/>
              </a:xfrm>
              <a:custGeom>
                <a:avLst/>
                <a:gdLst>
                  <a:gd name="T0" fmla="*/ 0 w 78"/>
                  <a:gd name="T1" fmla="*/ 0 h 67"/>
                  <a:gd name="T2" fmla="*/ 0 w 78"/>
                  <a:gd name="T3" fmla="*/ 0 h 67"/>
                  <a:gd name="T4" fmla="*/ 0 w 78"/>
                  <a:gd name="T5" fmla="*/ 0 h 67"/>
                  <a:gd name="T6" fmla="*/ 0 w 78"/>
                  <a:gd name="T7" fmla="*/ 0 h 67"/>
                  <a:gd name="T8" fmla="*/ 0 w 78"/>
                  <a:gd name="T9" fmla="*/ 0 h 67"/>
                  <a:gd name="T10" fmla="*/ 0 w 78"/>
                  <a:gd name="T11" fmla="*/ 0 h 67"/>
                  <a:gd name="T12" fmla="*/ 0 w 78"/>
                  <a:gd name="T13" fmla="*/ 0 h 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67"/>
                  <a:gd name="T23" fmla="*/ 78 w 78"/>
                  <a:gd name="T24" fmla="*/ 67 h 6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67">
                    <a:moveTo>
                      <a:pt x="0" y="56"/>
                    </a:moveTo>
                    <a:lnTo>
                      <a:pt x="11" y="67"/>
                    </a:lnTo>
                    <a:lnTo>
                      <a:pt x="78" y="23"/>
                    </a:lnTo>
                    <a:lnTo>
                      <a:pt x="67" y="0"/>
                    </a:lnTo>
                    <a:lnTo>
                      <a:pt x="0" y="45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26" name="Freeform 415"/>
              <p:cNvSpPr>
                <a:spLocks noChangeArrowheads="1"/>
              </p:cNvSpPr>
              <p:nvPr/>
            </p:nvSpPr>
            <p:spPr bwMode="auto">
              <a:xfrm>
                <a:off x="1304" y="2855"/>
                <a:ext cx="16" cy="5"/>
              </a:xfrm>
              <a:custGeom>
                <a:avLst/>
                <a:gdLst>
                  <a:gd name="T0" fmla="*/ 0 w 89"/>
                  <a:gd name="T1" fmla="*/ 0 h 33"/>
                  <a:gd name="T2" fmla="*/ 0 w 89"/>
                  <a:gd name="T3" fmla="*/ 0 h 33"/>
                  <a:gd name="T4" fmla="*/ 0 w 89"/>
                  <a:gd name="T5" fmla="*/ 0 h 33"/>
                  <a:gd name="T6" fmla="*/ 0 w 89"/>
                  <a:gd name="T7" fmla="*/ 0 h 33"/>
                  <a:gd name="T8" fmla="*/ 0 w 89"/>
                  <a:gd name="T9" fmla="*/ 0 h 33"/>
                  <a:gd name="T10" fmla="*/ 0 w 89"/>
                  <a:gd name="T11" fmla="*/ 0 h 33"/>
                  <a:gd name="T12" fmla="*/ 0 w 89"/>
                  <a:gd name="T13" fmla="*/ 0 h 33"/>
                  <a:gd name="T14" fmla="*/ 0 w 89"/>
                  <a:gd name="T15" fmla="*/ 0 h 33"/>
                  <a:gd name="T16" fmla="*/ 0 w 89"/>
                  <a:gd name="T17" fmla="*/ 0 h 33"/>
                  <a:gd name="T18" fmla="*/ 0 w 89"/>
                  <a:gd name="T19" fmla="*/ 0 h 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33"/>
                  <a:gd name="T32" fmla="*/ 89 w 89"/>
                  <a:gd name="T33" fmla="*/ 33 h 3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33">
                    <a:moveTo>
                      <a:pt x="0" y="11"/>
                    </a:moveTo>
                    <a:lnTo>
                      <a:pt x="11" y="33"/>
                    </a:lnTo>
                    <a:lnTo>
                      <a:pt x="45" y="22"/>
                    </a:lnTo>
                    <a:lnTo>
                      <a:pt x="45" y="11"/>
                    </a:lnTo>
                    <a:lnTo>
                      <a:pt x="33" y="22"/>
                    </a:lnTo>
                    <a:lnTo>
                      <a:pt x="89" y="22"/>
                    </a:lnTo>
                    <a:lnTo>
                      <a:pt x="89" y="0"/>
                    </a:lnTo>
                    <a:lnTo>
                      <a:pt x="45" y="0"/>
                    </a:lnTo>
                    <a:lnTo>
                      <a:pt x="33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27" name="Freeform 416"/>
              <p:cNvSpPr>
                <a:spLocks noChangeArrowheads="1"/>
              </p:cNvSpPr>
              <p:nvPr/>
            </p:nvSpPr>
            <p:spPr bwMode="auto">
              <a:xfrm>
                <a:off x="1333" y="2853"/>
                <a:ext cx="16" cy="4"/>
              </a:xfrm>
              <a:custGeom>
                <a:avLst/>
                <a:gdLst>
                  <a:gd name="T0" fmla="*/ 0 w 89"/>
                  <a:gd name="T1" fmla="*/ 0 h 22"/>
                  <a:gd name="T2" fmla="*/ 0 w 89"/>
                  <a:gd name="T3" fmla="*/ 0 h 22"/>
                  <a:gd name="T4" fmla="*/ 0 w 89"/>
                  <a:gd name="T5" fmla="*/ 0 h 22"/>
                  <a:gd name="T6" fmla="*/ 0 w 89"/>
                  <a:gd name="T7" fmla="*/ 0 h 22"/>
                  <a:gd name="T8" fmla="*/ 0 w 89"/>
                  <a:gd name="T9" fmla="*/ 0 h 22"/>
                  <a:gd name="T10" fmla="*/ 0 w 89"/>
                  <a:gd name="T11" fmla="*/ 0 h 22"/>
                  <a:gd name="T12" fmla="*/ 0 w 89"/>
                  <a:gd name="T13" fmla="*/ 0 h 22"/>
                  <a:gd name="T14" fmla="*/ 0 w 89"/>
                  <a:gd name="T15" fmla="*/ 0 h 22"/>
                  <a:gd name="T16" fmla="*/ 0 w 89"/>
                  <a:gd name="T17" fmla="*/ 0 h 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"/>
                  <a:gd name="T28" fmla="*/ 0 h 22"/>
                  <a:gd name="T29" fmla="*/ 89 w 89"/>
                  <a:gd name="T30" fmla="*/ 22 h 2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" h="22">
                    <a:moveTo>
                      <a:pt x="0" y="0"/>
                    </a:moveTo>
                    <a:lnTo>
                      <a:pt x="0" y="22"/>
                    </a:lnTo>
                    <a:lnTo>
                      <a:pt x="11" y="22"/>
                    </a:lnTo>
                    <a:lnTo>
                      <a:pt x="78" y="22"/>
                    </a:lnTo>
                    <a:lnTo>
                      <a:pt x="89" y="22"/>
                    </a:lnTo>
                    <a:lnTo>
                      <a:pt x="89" y="0"/>
                    </a:lnTo>
                    <a:lnTo>
                      <a:pt x="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28" name="Freeform 417"/>
              <p:cNvSpPr>
                <a:spLocks noChangeArrowheads="1"/>
              </p:cNvSpPr>
              <p:nvPr/>
            </p:nvSpPr>
            <p:spPr bwMode="auto">
              <a:xfrm>
                <a:off x="1361" y="2855"/>
                <a:ext cx="17" cy="8"/>
              </a:xfrm>
              <a:custGeom>
                <a:avLst/>
                <a:gdLst>
                  <a:gd name="T0" fmla="*/ 0 w 90"/>
                  <a:gd name="T1" fmla="*/ 0 h 45"/>
                  <a:gd name="T2" fmla="*/ 0 w 90"/>
                  <a:gd name="T3" fmla="*/ 0 h 45"/>
                  <a:gd name="T4" fmla="*/ 0 w 90"/>
                  <a:gd name="T5" fmla="*/ 0 h 45"/>
                  <a:gd name="T6" fmla="*/ 0 w 90"/>
                  <a:gd name="T7" fmla="*/ 0 h 45"/>
                  <a:gd name="T8" fmla="*/ 0 w 90"/>
                  <a:gd name="T9" fmla="*/ 0 h 45"/>
                  <a:gd name="T10" fmla="*/ 0 w 90"/>
                  <a:gd name="T11" fmla="*/ 0 h 45"/>
                  <a:gd name="T12" fmla="*/ 0 w 90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45"/>
                  <a:gd name="T23" fmla="*/ 90 w 90"/>
                  <a:gd name="T24" fmla="*/ 45 h 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45">
                    <a:moveTo>
                      <a:pt x="0" y="0"/>
                    </a:moveTo>
                    <a:lnTo>
                      <a:pt x="0" y="22"/>
                    </a:lnTo>
                    <a:lnTo>
                      <a:pt x="12" y="33"/>
                    </a:lnTo>
                    <a:lnTo>
                      <a:pt x="90" y="45"/>
                    </a:lnTo>
                    <a:lnTo>
                      <a:pt x="90" y="22"/>
                    </a:lnTo>
                    <a:lnTo>
                      <a:pt x="2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29" name="Freeform 418"/>
              <p:cNvSpPr>
                <a:spLocks noChangeArrowheads="1"/>
              </p:cNvSpPr>
              <p:nvPr/>
            </p:nvSpPr>
            <p:spPr bwMode="auto">
              <a:xfrm>
                <a:off x="1391" y="2860"/>
                <a:ext cx="16" cy="8"/>
              </a:xfrm>
              <a:custGeom>
                <a:avLst/>
                <a:gdLst>
                  <a:gd name="T0" fmla="*/ 0 w 90"/>
                  <a:gd name="T1" fmla="*/ 0 h 45"/>
                  <a:gd name="T2" fmla="*/ 0 w 90"/>
                  <a:gd name="T3" fmla="*/ 0 h 45"/>
                  <a:gd name="T4" fmla="*/ 0 w 90"/>
                  <a:gd name="T5" fmla="*/ 0 h 45"/>
                  <a:gd name="T6" fmla="*/ 0 w 90"/>
                  <a:gd name="T7" fmla="*/ 0 h 45"/>
                  <a:gd name="T8" fmla="*/ 0 w 90"/>
                  <a:gd name="T9" fmla="*/ 0 h 45"/>
                  <a:gd name="T10" fmla="*/ 0 w 90"/>
                  <a:gd name="T11" fmla="*/ 0 h 45"/>
                  <a:gd name="T12" fmla="*/ 0 w 90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45"/>
                  <a:gd name="T23" fmla="*/ 90 w 90"/>
                  <a:gd name="T24" fmla="*/ 45 h 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45">
                    <a:moveTo>
                      <a:pt x="0" y="0"/>
                    </a:moveTo>
                    <a:lnTo>
                      <a:pt x="0" y="23"/>
                    </a:lnTo>
                    <a:lnTo>
                      <a:pt x="78" y="45"/>
                    </a:lnTo>
                    <a:lnTo>
                      <a:pt x="90" y="45"/>
                    </a:lnTo>
                    <a:lnTo>
                      <a:pt x="90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30" name="Freeform 419"/>
              <p:cNvSpPr>
                <a:spLocks noChangeArrowheads="1"/>
              </p:cNvSpPr>
              <p:nvPr/>
            </p:nvSpPr>
            <p:spPr bwMode="auto">
              <a:xfrm>
                <a:off x="1417" y="2866"/>
                <a:ext cx="17" cy="8"/>
              </a:xfrm>
              <a:custGeom>
                <a:avLst/>
                <a:gdLst>
                  <a:gd name="T0" fmla="*/ 0 w 89"/>
                  <a:gd name="T1" fmla="*/ 0 h 45"/>
                  <a:gd name="T2" fmla="*/ 0 w 89"/>
                  <a:gd name="T3" fmla="*/ 0 h 45"/>
                  <a:gd name="T4" fmla="*/ 0 w 89"/>
                  <a:gd name="T5" fmla="*/ 0 h 45"/>
                  <a:gd name="T6" fmla="*/ 0 w 89"/>
                  <a:gd name="T7" fmla="*/ 0 h 45"/>
                  <a:gd name="T8" fmla="*/ 0 w 89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45"/>
                  <a:gd name="T17" fmla="*/ 89 w 8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45">
                    <a:moveTo>
                      <a:pt x="0" y="0"/>
                    </a:moveTo>
                    <a:lnTo>
                      <a:pt x="0" y="22"/>
                    </a:lnTo>
                    <a:lnTo>
                      <a:pt x="89" y="45"/>
                    </a:lnTo>
                    <a:lnTo>
                      <a:pt x="89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31" name="Freeform 420"/>
              <p:cNvSpPr>
                <a:spLocks noChangeArrowheads="1"/>
              </p:cNvSpPr>
              <p:nvPr/>
            </p:nvSpPr>
            <p:spPr bwMode="auto">
              <a:xfrm>
                <a:off x="1446" y="2873"/>
                <a:ext cx="17" cy="8"/>
              </a:xfrm>
              <a:custGeom>
                <a:avLst/>
                <a:gdLst>
                  <a:gd name="T0" fmla="*/ 0 w 90"/>
                  <a:gd name="T1" fmla="*/ 0 h 44"/>
                  <a:gd name="T2" fmla="*/ 0 w 90"/>
                  <a:gd name="T3" fmla="*/ 0 h 44"/>
                  <a:gd name="T4" fmla="*/ 0 w 90"/>
                  <a:gd name="T5" fmla="*/ 0 h 44"/>
                  <a:gd name="T6" fmla="*/ 0 w 90"/>
                  <a:gd name="T7" fmla="*/ 0 h 44"/>
                  <a:gd name="T8" fmla="*/ 0 w 90"/>
                  <a:gd name="T9" fmla="*/ 0 h 44"/>
                  <a:gd name="T10" fmla="*/ 0 w 90"/>
                  <a:gd name="T11" fmla="*/ 0 h 44"/>
                  <a:gd name="T12" fmla="*/ 0 w 90"/>
                  <a:gd name="T13" fmla="*/ 0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44"/>
                  <a:gd name="T23" fmla="*/ 90 w 90"/>
                  <a:gd name="T24" fmla="*/ 44 h 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44">
                    <a:moveTo>
                      <a:pt x="0" y="0"/>
                    </a:moveTo>
                    <a:lnTo>
                      <a:pt x="0" y="22"/>
                    </a:lnTo>
                    <a:lnTo>
                      <a:pt x="23" y="33"/>
                    </a:lnTo>
                    <a:lnTo>
                      <a:pt x="90" y="44"/>
                    </a:lnTo>
                    <a:lnTo>
                      <a:pt x="90" y="22"/>
                    </a:lnTo>
                    <a:lnTo>
                      <a:pt x="3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32" name="Freeform 421"/>
              <p:cNvSpPr>
                <a:spLocks noChangeArrowheads="1"/>
              </p:cNvSpPr>
              <p:nvPr/>
            </p:nvSpPr>
            <p:spPr bwMode="auto">
              <a:xfrm>
                <a:off x="1473" y="2881"/>
                <a:ext cx="17" cy="7"/>
              </a:xfrm>
              <a:custGeom>
                <a:avLst/>
                <a:gdLst>
                  <a:gd name="T0" fmla="*/ 0 w 89"/>
                  <a:gd name="T1" fmla="*/ 0 h 45"/>
                  <a:gd name="T2" fmla="*/ 0 w 89"/>
                  <a:gd name="T3" fmla="*/ 0 h 45"/>
                  <a:gd name="T4" fmla="*/ 0 w 89"/>
                  <a:gd name="T5" fmla="*/ 0 h 45"/>
                  <a:gd name="T6" fmla="*/ 0 w 89"/>
                  <a:gd name="T7" fmla="*/ 0 h 45"/>
                  <a:gd name="T8" fmla="*/ 0 w 89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45"/>
                  <a:gd name="T17" fmla="*/ 89 w 8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45">
                    <a:moveTo>
                      <a:pt x="0" y="0"/>
                    </a:moveTo>
                    <a:lnTo>
                      <a:pt x="0" y="23"/>
                    </a:lnTo>
                    <a:lnTo>
                      <a:pt x="89" y="45"/>
                    </a:lnTo>
                    <a:lnTo>
                      <a:pt x="89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33" name="Freeform 422"/>
              <p:cNvSpPr>
                <a:spLocks noChangeArrowheads="1"/>
              </p:cNvSpPr>
              <p:nvPr/>
            </p:nvSpPr>
            <p:spPr bwMode="auto">
              <a:xfrm>
                <a:off x="1500" y="2888"/>
                <a:ext cx="16" cy="8"/>
              </a:xfrm>
              <a:custGeom>
                <a:avLst/>
                <a:gdLst>
                  <a:gd name="T0" fmla="*/ 0 w 90"/>
                  <a:gd name="T1" fmla="*/ 0 h 45"/>
                  <a:gd name="T2" fmla="*/ 0 w 90"/>
                  <a:gd name="T3" fmla="*/ 0 h 45"/>
                  <a:gd name="T4" fmla="*/ 0 w 90"/>
                  <a:gd name="T5" fmla="*/ 0 h 45"/>
                  <a:gd name="T6" fmla="*/ 0 w 90"/>
                  <a:gd name="T7" fmla="*/ 0 h 45"/>
                  <a:gd name="T8" fmla="*/ 0 w 90"/>
                  <a:gd name="T9" fmla="*/ 0 h 45"/>
                  <a:gd name="T10" fmla="*/ 0 w 90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0"/>
                  <a:gd name="T19" fmla="*/ 0 h 45"/>
                  <a:gd name="T20" fmla="*/ 90 w 90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0" h="45">
                    <a:moveTo>
                      <a:pt x="12" y="0"/>
                    </a:moveTo>
                    <a:lnTo>
                      <a:pt x="12" y="23"/>
                    </a:lnTo>
                    <a:lnTo>
                      <a:pt x="0" y="23"/>
                    </a:lnTo>
                    <a:lnTo>
                      <a:pt x="90" y="45"/>
                    </a:lnTo>
                    <a:lnTo>
                      <a:pt x="90" y="2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34" name="Freeform 423"/>
              <p:cNvSpPr>
                <a:spLocks noChangeArrowheads="1"/>
              </p:cNvSpPr>
              <p:nvPr/>
            </p:nvSpPr>
            <p:spPr bwMode="auto">
              <a:xfrm>
                <a:off x="1529" y="2896"/>
                <a:ext cx="16" cy="7"/>
              </a:xfrm>
              <a:custGeom>
                <a:avLst/>
                <a:gdLst>
                  <a:gd name="T0" fmla="*/ 0 w 90"/>
                  <a:gd name="T1" fmla="*/ 0 h 45"/>
                  <a:gd name="T2" fmla="*/ 0 w 90"/>
                  <a:gd name="T3" fmla="*/ 0 h 45"/>
                  <a:gd name="T4" fmla="*/ 0 w 90"/>
                  <a:gd name="T5" fmla="*/ 0 h 45"/>
                  <a:gd name="T6" fmla="*/ 0 w 90"/>
                  <a:gd name="T7" fmla="*/ 0 h 45"/>
                  <a:gd name="T8" fmla="*/ 0 w 90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45"/>
                  <a:gd name="T17" fmla="*/ 90 w 90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45">
                    <a:moveTo>
                      <a:pt x="0" y="0"/>
                    </a:moveTo>
                    <a:lnTo>
                      <a:pt x="0" y="22"/>
                    </a:lnTo>
                    <a:lnTo>
                      <a:pt x="90" y="45"/>
                    </a:lnTo>
                    <a:lnTo>
                      <a:pt x="9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35" name="Freeform 424"/>
              <p:cNvSpPr>
                <a:spLocks noChangeArrowheads="1"/>
              </p:cNvSpPr>
              <p:nvPr/>
            </p:nvSpPr>
            <p:spPr bwMode="auto">
              <a:xfrm>
                <a:off x="1556" y="2903"/>
                <a:ext cx="16" cy="9"/>
              </a:xfrm>
              <a:custGeom>
                <a:avLst/>
                <a:gdLst>
                  <a:gd name="T0" fmla="*/ 0 w 89"/>
                  <a:gd name="T1" fmla="*/ 0 h 56"/>
                  <a:gd name="T2" fmla="*/ 0 w 89"/>
                  <a:gd name="T3" fmla="*/ 0 h 56"/>
                  <a:gd name="T4" fmla="*/ 0 w 89"/>
                  <a:gd name="T5" fmla="*/ 0 h 56"/>
                  <a:gd name="T6" fmla="*/ 0 w 89"/>
                  <a:gd name="T7" fmla="*/ 0 h 56"/>
                  <a:gd name="T8" fmla="*/ 0 w 89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56"/>
                  <a:gd name="T17" fmla="*/ 89 w 8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56">
                    <a:moveTo>
                      <a:pt x="0" y="0"/>
                    </a:moveTo>
                    <a:lnTo>
                      <a:pt x="0" y="22"/>
                    </a:lnTo>
                    <a:lnTo>
                      <a:pt x="89" y="56"/>
                    </a:lnTo>
                    <a:lnTo>
                      <a:pt x="89" y="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36" name="Freeform 425"/>
              <p:cNvSpPr>
                <a:spLocks noChangeArrowheads="1"/>
              </p:cNvSpPr>
              <p:nvPr/>
            </p:nvSpPr>
            <p:spPr bwMode="auto">
              <a:xfrm>
                <a:off x="1585" y="2912"/>
                <a:ext cx="14" cy="8"/>
              </a:xfrm>
              <a:custGeom>
                <a:avLst/>
                <a:gdLst>
                  <a:gd name="T0" fmla="*/ 0 w 79"/>
                  <a:gd name="T1" fmla="*/ 0 h 45"/>
                  <a:gd name="T2" fmla="*/ 0 w 79"/>
                  <a:gd name="T3" fmla="*/ 0 h 45"/>
                  <a:gd name="T4" fmla="*/ 0 w 79"/>
                  <a:gd name="T5" fmla="*/ 0 h 45"/>
                  <a:gd name="T6" fmla="*/ 0 w 79"/>
                  <a:gd name="T7" fmla="*/ 0 h 45"/>
                  <a:gd name="T8" fmla="*/ 0 w 79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45"/>
                  <a:gd name="T17" fmla="*/ 79 w 7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45">
                    <a:moveTo>
                      <a:pt x="0" y="0"/>
                    </a:moveTo>
                    <a:lnTo>
                      <a:pt x="0" y="22"/>
                    </a:lnTo>
                    <a:lnTo>
                      <a:pt x="79" y="45"/>
                    </a:lnTo>
                    <a:lnTo>
                      <a:pt x="79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37" name="Freeform 426"/>
              <p:cNvSpPr>
                <a:spLocks noChangeArrowheads="1"/>
              </p:cNvSpPr>
              <p:nvPr/>
            </p:nvSpPr>
            <p:spPr bwMode="auto">
              <a:xfrm>
                <a:off x="1612" y="2920"/>
                <a:ext cx="16" cy="7"/>
              </a:xfrm>
              <a:custGeom>
                <a:avLst/>
                <a:gdLst>
                  <a:gd name="T0" fmla="*/ 0 w 90"/>
                  <a:gd name="T1" fmla="*/ 0 h 44"/>
                  <a:gd name="T2" fmla="*/ 0 w 90"/>
                  <a:gd name="T3" fmla="*/ 0 h 44"/>
                  <a:gd name="T4" fmla="*/ 0 w 90"/>
                  <a:gd name="T5" fmla="*/ 0 h 44"/>
                  <a:gd name="T6" fmla="*/ 0 w 90"/>
                  <a:gd name="T7" fmla="*/ 0 h 44"/>
                  <a:gd name="T8" fmla="*/ 0 w 90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44"/>
                  <a:gd name="T17" fmla="*/ 90 w 90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44">
                    <a:moveTo>
                      <a:pt x="0" y="0"/>
                    </a:moveTo>
                    <a:lnTo>
                      <a:pt x="0" y="22"/>
                    </a:lnTo>
                    <a:lnTo>
                      <a:pt x="90" y="44"/>
                    </a:lnTo>
                    <a:lnTo>
                      <a:pt x="9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38" name="Freeform 427"/>
              <p:cNvSpPr>
                <a:spLocks noChangeArrowheads="1"/>
              </p:cNvSpPr>
              <p:nvPr/>
            </p:nvSpPr>
            <p:spPr bwMode="auto">
              <a:xfrm>
                <a:off x="1639" y="2927"/>
                <a:ext cx="16" cy="9"/>
              </a:xfrm>
              <a:custGeom>
                <a:avLst/>
                <a:gdLst>
                  <a:gd name="T0" fmla="*/ 0 w 89"/>
                  <a:gd name="T1" fmla="*/ 0 h 56"/>
                  <a:gd name="T2" fmla="*/ 0 w 89"/>
                  <a:gd name="T3" fmla="*/ 0 h 56"/>
                  <a:gd name="T4" fmla="*/ 0 w 89"/>
                  <a:gd name="T5" fmla="*/ 0 h 56"/>
                  <a:gd name="T6" fmla="*/ 0 w 89"/>
                  <a:gd name="T7" fmla="*/ 0 h 56"/>
                  <a:gd name="T8" fmla="*/ 0 w 89"/>
                  <a:gd name="T9" fmla="*/ 0 h 56"/>
                  <a:gd name="T10" fmla="*/ 0 w 89"/>
                  <a:gd name="T11" fmla="*/ 0 h 56"/>
                  <a:gd name="T12" fmla="*/ 0 w 89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56"/>
                  <a:gd name="T23" fmla="*/ 89 w 89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56">
                    <a:moveTo>
                      <a:pt x="0" y="0"/>
                    </a:moveTo>
                    <a:lnTo>
                      <a:pt x="0" y="23"/>
                    </a:lnTo>
                    <a:lnTo>
                      <a:pt x="67" y="45"/>
                    </a:lnTo>
                    <a:lnTo>
                      <a:pt x="89" y="56"/>
                    </a:lnTo>
                    <a:lnTo>
                      <a:pt x="89" y="34"/>
                    </a:lnTo>
                    <a:lnTo>
                      <a:pt x="78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39" name="Freeform 428"/>
              <p:cNvSpPr>
                <a:spLocks noChangeArrowheads="1"/>
              </p:cNvSpPr>
              <p:nvPr/>
            </p:nvSpPr>
            <p:spPr bwMode="auto">
              <a:xfrm>
                <a:off x="1667" y="2934"/>
                <a:ext cx="15" cy="9"/>
              </a:xfrm>
              <a:custGeom>
                <a:avLst/>
                <a:gdLst>
                  <a:gd name="T0" fmla="*/ 0 w 79"/>
                  <a:gd name="T1" fmla="*/ 0 h 56"/>
                  <a:gd name="T2" fmla="*/ 0 w 79"/>
                  <a:gd name="T3" fmla="*/ 0 h 56"/>
                  <a:gd name="T4" fmla="*/ 0 w 79"/>
                  <a:gd name="T5" fmla="*/ 0 h 56"/>
                  <a:gd name="T6" fmla="*/ 0 w 79"/>
                  <a:gd name="T7" fmla="*/ 0 h 56"/>
                  <a:gd name="T8" fmla="*/ 0 w 79"/>
                  <a:gd name="T9" fmla="*/ 0 h 56"/>
                  <a:gd name="T10" fmla="*/ 0 w 79"/>
                  <a:gd name="T11" fmla="*/ 0 h 56"/>
                  <a:gd name="T12" fmla="*/ 0 w 79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56"/>
                  <a:gd name="T23" fmla="*/ 79 w 79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56">
                    <a:moveTo>
                      <a:pt x="0" y="0"/>
                    </a:moveTo>
                    <a:lnTo>
                      <a:pt x="0" y="23"/>
                    </a:lnTo>
                    <a:lnTo>
                      <a:pt x="23" y="34"/>
                    </a:lnTo>
                    <a:lnTo>
                      <a:pt x="79" y="56"/>
                    </a:lnTo>
                    <a:lnTo>
                      <a:pt x="79" y="34"/>
                    </a:lnTo>
                    <a:lnTo>
                      <a:pt x="3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40" name="Freeform 429"/>
              <p:cNvSpPr>
                <a:spLocks noChangeArrowheads="1"/>
              </p:cNvSpPr>
              <p:nvPr/>
            </p:nvSpPr>
            <p:spPr bwMode="auto">
              <a:xfrm>
                <a:off x="1695" y="2941"/>
                <a:ext cx="16" cy="10"/>
              </a:xfrm>
              <a:custGeom>
                <a:avLst/>
                <a:gdLst>
                  <a:gd name="T0" fmla="*/ 0 w 89"/>
                  <a:gd name="T1" fmla="*/ 0 h 56"/>
                  <a:gd name="T2" fmla="*/ 0 w 89"/>
                  <a:gd name="T3" fmla="*/ 0 h 56"/>
                  <a:gd name="T4" fmla="*/ 0 w 89"/>
                  <a:gd name="T5" fmla="*/ 0 h 56"/>
                  <a:gd name="T6" fmla="*/ 0 w 89"/>
                  <a:gd name="T7" fmla="*/ 0 h 56"/>
                  <a:gd name="T8" fmla="*/ 0 w 89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56"/>
                  <a:gd name="T17" fmla="*/ 89 w 8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56">
                    <a:moveTo>
                      <a:pt x="0" y="0"/>
                    </a:moveTo>
                    <a:lnTo>
                      <a:pt x="0" y="22"/>
                    </a:lnTo>
                    <a:lnTo>
                      <a:pt x="89" y="56"/>
                    </a:lnTo>
                    <a:lnTo>
                      <a:pt x="89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41" name="Freeform 430"/>
              <p:cNvSpPr>
                <a:spLocks noChangeArrowheads="1"/>
              </p:cNvSpPr>
              <p:nvPr/>
            </p:nvSpPr>
            <p:spPr bwMode="auto">
              <a:xfrm>
                <a:off x="1723" y="2949"/>
                <a:ext cx="15" cy="9"/>
              </a:xfrm>
              <a:custGeom>
                <a:avLst/>
                <a:gdLst>
                  <a:gd name="T0" fmla="*/ 0 w 78"/>
                  <a:gd name="T1" fmla="*/ 0 h 56"/>
                  <a:gd name="T2" fmla="*/ 0 w 78"/>
                  <a:gd name="T3" fmla="*/ 0 h 56"/>
                  <a:gd name="T4" fmla="*/ 0 w 78"/>
                  <a:gd name="T5" fmla="*/ 0 h 56"/>
                  <a:gd name="T6" fmla="*/ 0 w 78"/>
                  <a:gd name="T7" fmla="*/ 0 h 56"/>
                  <a:gd name="T8" fmla="*/ 0 w 78"/>
                  <a:gd name="T9" fmla="*/ 0 h 56"/>
                  <a:gd name="T10" fmla="*/ 0 w 78"/>
                  <a:gd name="T11" fmla="*/ 0 h 56"/>
                  <a:gd name="T12" fmla="*/ 0 w 7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56"/>
                  <a:gd name="T23" fmla="*/ 78 w 78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56">
                    <a:moveTo>
                      <a:pt x="0" y="0"/>
                    </a:moveTo>
                    <a:lnTo>
                      <a:pt x="0" y="22"/>
                    </a:lnTo>
                    <a:lnTo>
                      <a:pt x="22" y="33"/>
                    </a:lnTo>
                    <a:lnTo>
                      <a:pt x="78" y="56"/>
                    </a:lnTo>
                    <a:lnTo>
                      <a:pt x="78" y="33"/>
                    </a:lnTo>
                    <a:lnTo>
                      <a:pt x="33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42" name="Freeform 431"/>
              <p:cNvSpPr>
                <a:spLocks noChangeArrowheads="1"/>
              </p:cNvSpPr>
              <p:nvPr/>
            </p:nvSpPr>
            <p:spPr bwMode="auto">
              <a:xfrm>
                <a:off x="1750" y="2956"/>
                <a:ext cx="17" cy="9"/>
              </a:xfrm>
              <a:custGeom>
                <a:avLst/>
                <a:gdLst>
                  <a:gd name="T0" fmla="*/ 0 w 90"/>
                  <a:gd name="T1" fmla="*/ 0 h 56"/>
                  <a:gd name="T2" fmla="*/ 0 w 90"/>
                  <a:gd name="T3" fmla="*/ 0 h 56"/>
                  <a:gd name="T4" fmla="*/ 0 w 90"/>
                  <a:gd name="T5" fmla="*/ 0 h 56"/>
                  <a:gd name="T6" fmla="*/ 0 w 90"/>
                  <a:gd name="T7" fmla="*/ 0 h 56"/>
                  <a:gd name="T8" fmla="*/ 0 w 90"/>
                  <a:gd name="T9" fmla="*/ 0 h 56"/>
                  <a:gd name="T10" fmla="*/ 0 w 90"/>
                  <a:gd name="T11" fmla="*/ 0 h 56"/>
                  <a:gd name="T12" fmla="*/ 0 w 90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56"/>
                  <a:gd name="T23" fmla="*/ 90 w 90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56">
                    <a:moveTo>
                      <a:pt x="0" y="0"/>
                    </a:moveTo>
                    <a:lnTo>
                      <a:pt x="0" y="23"/>
                    </a:lnTo>
                    <a:lnTo>
                      <a:pt x="56" y="45"/>
                    </a:lnTo>
                    <a:lnTo>
                      <a:pt x="78" y="56"/>
                    </a:lnTo>
                    <a:lnTo>
                      <a:pt x="90" y="34"/>
                    </a:lnTo>
                    <a:lnTo>
                      <a:pt x="67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43" name="Freeform 432"/>
              <p:cNvSpPr>
                <a:spLocks noChangeArrowheads="1"/>
              </p:cNvSpPr>
              <p:nvPr/>
            </p:nvSpPr>
            <p:spPr bwMode="auto">
              <a:xfrm>
                <a:off x="1777" y="2965"/>
                <a:ext cx="17" cy="8"/>
              </a:xfrm>
              <a:custGeom>
                <a:avLst/>
                <a:gdLst>
                  <a:gd name="T0" fmla="*/ 0 w 89"/>
                  <a:gd name="T1" fmla="*/ 0 h 45"/>
                  <a:gd name="T2" fmla="*/ 0 w 89"/>
                  <a:gd name="T3" fmla="*/ 0 h 45"/>
                  <a:gd name="T4" fmla="*/ 0 w 89"/>
                  <a:gd name="T5" fmla="*/ 0 h 45"/>
                  <a:gd name="T6" fmla="*/ 0 w 89"/>
                  <a:gd name="T7" fmla="*/ 0 h 45"/>
                  <a:gd name="T8" fmla="*/ 0 w 89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45"/>
                  <a:gd name="T17" fmla="*/ 89 w 8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45">
                    <a:moveTo>
                      <a:pt x="11" y="0"/>
                    </a:moveTo>
                    <a:lnTo>
                      <a:pt x="0" y="23"/>
                    </a:lnTo>
                    <a:lnTo>
                      <a:pt x="78" y="45"/>
                    </a:lnTo>
                    <a:lnTo>
                      <a:pt x="89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44" name="Freeform 433"/>
              <p:cNvSpPr>
                <a:spLocks noChangeArrowheads="1"/>
              </p:cNvSpPr>
              <p:nvPr/>
            </p:nvSpPr>
            <p:spPr bwMode="auto">
              <a:xfrm>
                <a:off x="1804" y="2973"/>
                <a:ext cx="19" cy="9"/>
              </a:xfrm>
              <a:custGeom>
                <a:avLst/>
                <a:gdLst>
                  <a:gd name="T0" fmla="*/ 0 w 101"/>
                  <a:gd name="T1" fmla="*/ 0 h 56"/>
                  <a:gd name="T2" fmla="*/ 0 w 101"/>
                  <a:gd name="T3" fmla="*/ 0 h 56"/>
                  <a:gd name="T4" fmla="*/ 0 w 101"/>
                  <a:gd name="T5" fmla="*/ 0 h 56"/>
                  <a:gd name="T6" fmla="*/ 0 w 101"/>
                  <a:gd name="T7" fmla="*/ 0 h 56"/>
                  <a:gd name="T8" fmla="*/ 0 w 101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56"/>
                  <a:gd name="T17" fmla="*/ 101 w 101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56">
                    <a:moveTo>
                      <a:pt x="11" y="0"/>
                    </a:moveTo>
                    <a:lnTo>
                      <a:pt x="0" y="23"/>
                    </a:lnTo>
                    <a:lnTo>
                      <a:pt x="90" y="56"/>
                    </a:lnTo>
                    <a:lnTo>
                      <a:pt x="10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45" name="Freeform 434"/>
              <p:cNvSpPr>
                <a:spLocks noChangeArrowheads="1"/>
              </p:cNvSpPr>
              <p:nvPr/>
            </p:nvSpPr>
            <p:spPr bwMode="auto">
              <a:xfrm>
                <a:off x="1833" y="2980"/>
                <a:ext cx="16" cy="9"/>
              </a:xfrm>
              <a:custGeom>
                <a:avLst/>
                <a:gdLst>
                  <a:gd name="T0" fmla="*/ 0 w 89"/>
                  <a:gd name="T1" fmla="*/ 0 h 56"/>
                  <a:gd name="T2" fmla="*/ 0 w 89"/>
                  <a:gd name="T3" fmla="*/ 0 h 56"/>
                  <a:gd name="T4" fmla="*/ 0 w 89"/>
                  <a:gd name="T5" fmla="*/ 0 h 56"/>
                  <a:gd name="T6" fmla="*/ 0 w 89"/>
                  <a:gd name="T7" fmla="*/ 0 h 56"/>
                  <a:gd name="T8" fmla="*/ 0 w 89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56"/>
                  <a:gd name="T17" fmla="*/ 89 w 8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56">
                    <a:moveTo>
                      <a:pt x="0" y="0"/>
                    </a:moveTo>
                    <a:lnTo>
                      <a:pt x="0" y="22"/>
                    </a:lnTo>
                    <a:lnTo>
                      <a:pt x="89" y="56"/>
                    </a:lnTo>
                    <a:lnTo>
                      <a:pt x="89" y="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46" name="Freeform 435"/>
              <p:cNvSpPr>
                <a:spLocks noChangeArrowheads="1"/>
              </p:cNvSpPr>
              <p:nvPr/>
            </p:nvSpPr>
            <p:spPr bwMode="auto">
              <a:xfrm>
                <a:off x="1860" y="2989"/>
                <a:ext cx="16" cy="7"/>
              </a:xfrm>
              <a:custGeom>
                <a:avLst/>
                <a:gdLst>
                  <a:gd name="T0" fmla="*/ 0 w 90"/>
                  <a:gd name="T1" fmla="*/ 0 h 45"/>
                  <a:gd name="T2" fmla="*/ 0 w 90"/>
                  <a:gd name="T3" fmla="*/ 0 h 45"/>
                  <a:gd name="T4" fmla="*/ 0 w 90"/>
                  <a:gd name="T5" fmla="*/ 0 h 45"/>
                  <a:gd name="T6" fmla="*/ 0 w 90"/>
                  <a:gd name="T7" fmla="*/ 0 h 45"/>
                  <a:gd name="T8" fmla="*/ 0 w 90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45"/>
                  <a:gd name="T17" fmla="*/ 90 w 90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45">
                    <a:moveTo>
                      <a:pt x="0" y="0"/>
                    </a:moveTo>
                    <a:lnTo>
                      <a:pt x="0" y="22"/>
                    </a:lnTo>
                    <a:lnTo>
                      <a:pt x="90" y="45"/>
                    </a:lnTo>
                    <a:lnTo>
                      <a:pt x="9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47" name="Freeform 436"/>
              <p:cNvSpPr>
                <a:spLocks noChangeArrowheads="1"/>
              </p:cNvSpPr>
              <p:nvPr/>
            </p:nvSpPr>
            <p:spPr bwMode="auto">
              <a:xfrm>
                <a:off x="1889" y="2996"/>
                <a:ext cx="14" cy="8"/>
              </a:xfrm>
              <a:custGeom>
                <a:avLst/>
                <a:gdLst>
                  <a:gd name="T0" fmla="*/ 0 w 79"/>
                  <a:gd name="T1" fmla="*/ 0 h 45"/>
                  <a:gd name="T2" fmla="*/ 0 w 79"/>
                  <a:gd name="T3" fmla="*/ 0 h 45"/>
                  <a:gd name="T4" fmla="*/ 0 w 79"/>
                  <a:gd name="T5" fmla="*/ 0 h 45"/>
                  <a:gd name="T6" fmla="*/ 0 w 79"/>
                  <a:gd name="T7" fmla="*/ 0 h 45"/>
                  <a:gd name="T8" fmla="*/ 0 w 79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45"/>
                  <a:gd name="T17" fmla="*/ 79 w 7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45">
                    <a:moveTo>
                      <a:pt x="0" y="0"/>
                    </a:moveTo>
                    <a:lnTo>
                      <a:pt x="0" y="22"/>
                    </a:lnTo>
                    <a:lnTo>
                      <a:pt x="79" y="45"/>
                    </a:lnTo>
                    <a:lnTo>
                      <a:pt x="79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48" name="Freeform 437"/>
              <p:cNvSpPr>
                <a:spLocks noChangeArrowheads="1"/>
              </p:cNvSpPr>
              <p:nvPr/>
            </p:nvSpPr>
            <p:spPr bwMode="auto">
              <a:xfrm>
                <a:off x="1916" y="3002"/>
                <a:ext cx="16" cy="6"/>
              </a:xfrm>
              <a:custGeom>
                <a:avLst/>
                <a:gdLst>
                  <a:gd name="T0" fmla="*/ 0 w 89"/>
                  <a:gd name="T1" fmla="*/ 0 h 34"/>
                  <a:gd name="T2" fmla="*/ 0 w 89"/>
                  <a:gd name="T3" fmla="*/ 0 h 34"/>
                  <a:gd name="T4" fmla="*/ 0 w 89"/>
                  <a:gd name="T5" fmla="*/ 0 h 34"/>
                  <a:gd name="T6" fmla="*/ 0 w 89"/>
                  <a:gd name="T7" fmla="*/ 0 h 34"/>
                  <a:gd name="T8" fmla="*/ 0 w 89"/>
                  <a:gd name="T9" fmla="*/ 0 h 34"/>
                  <a:gd name="T10" fmla="*/ 0 w 89"/>
                  <a:gd name="T11" fmla="*/ 0 h 34"/>
                  <a:gd name="T12" fmla="*/ 0 w 89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34"/>
                  <a:gd name="T23" fmla="*/ 89 w 89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34">
                    <a:moveTo>
                      <a:pt x="0" y="0"/>
                    </a:moveTo>
                    <a:lnTo>
                      <a:pt x="0" y="23"/>
                    </a:lnTo>
                    <a:lnTo>
                      <a:pt x="78" y="34"/>
                    </a:lnTo>
                    <a:lnTo>
                      <a:pt x="89" y="34"/>
                    </a:lnTo>
                    <a:lnTo>
                      <a:pt x="89" y="12"/>
                    </a:lnTo>
                    <a:lnTo>
                      <a:pt x="78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49" name="Freeform 438"/>
              <p:cNvSpPr>
                <a:spLocks noChangeArrowheads="1"/>
              </p:cNvSpPr>
              <p:nvPr/>
            </p:nvSpPr>
            <p:spPr bwMode="auto">
              <a:xfrm>
                <a:off x="1944" y="3006"/>
                <a:ext cx="17" cy="4"/>
              </a:xfrm>
              <a:custGeom>
                <a:avLst/>
                <a:gdLst>
                  <a:gd name="T0" fmla="*/ 0 w 90"/>
                  <a:gd name="T1" fmla="*/ 0 h 22"/>
                  <a:gd name="T2" fmla="*/ 0 w 90"/>
                  <a:gd name="T3" fmla="*/ 0 h 22"/>
                  <a:gd name="T4" fmla="*/ 0 w 90"/>
                  <a:gd name="T5" fmla="*/ 0 h 22"/>
                  <a:gd name="T6" fmla="*/ 0 w 90"/>
                  <a:gd name="T7" fmla="*/ 0 h 22"/>
                  <a:gd name="T8" fmla="*/ 0 w 90"/>
                  <a:gd name="T9" fmla="*/ 0 h 22"/>
                  <a:gd name="T10" fmla="*/ 0 w 90"/>
                  <a:gd name="T11" fmla="*/ 0 h 22"/>
                  <a:gd name="T12" fmla="*/ 0 w 90"/>
                  <a:gd name="T13" fmla="*/ 0 h 22"/>
                  <a:gd name="T14" fmla="*/ 0 w 90"/>
                  <a:gd name="T15" fmla="*/ 0 h 22"/>
                  <a:gd name="T16" fmla="*/ 0 w 90"/>
                  <a:gd name="T17" fmla="*/ 0 h 22"/>
                  <a:gd name="T18" fmla="*/ 0 w 90"/>
                  <a:gd name="T19" fmla="*/ 0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"/>
                  <a:gd name="T31" fmla="*/ 0 h 22"/>
                  <a:gd name="T32" fmla="*/ 90 w 90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" h="22">
                    <a:moveTo>
                      <a:pt x="0" y="0"/>
                    </a:moveTo>
                    <a:lnTo>
                      <a:pt x="0" y="22"/>
                    </a:lnTo>
                    <a:lnTo>
                      <a:pt x="45" y="22"/>
                    </a:lnTo>
                    <a:lnTo>
                      <a:pt x="56" y="22"/>
                    </a:lnTo>
                    <a:lnTo>
                      <a:pt x="90" y="22"/>
                    </a:lnTo>
                    <a:lnTo>
                      <a:pt x="90" y="0"/>
                    </a:lnTo>
                    <a:lnTo>
                      <a:pt x="45" y="0"/>
                    </a:lnTo>
                    <a:lnTo>
                      <a:pt x="56" y="11"/>
                    </a:lnTo>
                    <a:lnTo>
                      <a:pt x="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0" name="Freeform 439"/>
              <p:cNvSpPr>
                <a:spLocks noChangeArrowheads="1"/>
              </p:cNvSpPr>
              <p:nvPr/>
            </p:nvSpPr>
            <p:spPr bwMode="auto">
              <a:xfrm>
                <a:off x="1974" y="3004"/>
                <a:ext cx="16" cy="5"/>
              </a:xfrm>
              <a:custGeom>
                <a:avLst/>
                <a:gdLst>
                  <a:gd name="T0" fmla="*/ 0 w 90"/>
                  <a:gd name="T1" fmla="*/ 0 h 33"/>
                  <a:gd name="T2" fmla="*/ 0 w 90"/>
                  <a:gd name="T3" fmla="*/ 0 h 33"/>
                  <a:gd name="T4" fmla="*/ 0 w 90"/>
                  <a:gd name="T5" fmla="*/ 0 h 33"/>
                  <a:gd name="T6" fmla="*/ 0 w 90"/>
                  <a:gd name="T7" fmla="*/ 0 h 33"/>
                  <a:gd name="T8" fmla="*/ 0 w 90"/>
                  <a:gd name="T9" fmla="*/ 0 h 33"/>
                  <a:gd name="T10" fmla="*/ 0 w 90"/>
                  <a:gd name="T11" fmla="*/ 0 h 33"/>
                  <a:gd name="T12" fmla="*/ 0 w 90"/>
                  <a:gd name="T13" fmla="*/ 0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33"/>
                  <a:gd name="T23" fmla="*/ 90 w 90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33">
                    <a:moveTo>
                      <a:pt x="0" y="11"/>
                    </a:moveTo>
                    <a:lnTo>
                      <a:pt x="0" y="33"/>
                    </a:lnTo>
                    <a:lnTo>
                      <a:pt x="23" y="33"/>
                    </a:lnTo>
                    <a:lnTo>
                      <a:pt x="90" y="22"/>
                    </a:lnTo>
                    <a:lnTo>
                      <a:pt x="90" y="0"/>
                    </a:lnTo>
                    <a:lnTo>
                      <a:pt x="11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1" name="Freeform 440"/>
              <p:cNvSpPr>
                <a:spLocks noChangeArrowheads="1"/>
              </p:cNvSpPr>
              <p:nvPr/>
            </p:nvSpPr>
            <p:spPr bwMode="auto">
              <a:xfrm>
                <a:off x="2002" y="3000"/>
                <a:ext cx="16" cy="6"/>
              </a:xfrm>
              <a:custGeom>
                <a:avLst/>
                <a:gdLst>
                  <a:gd name="T0" fmla="*/ 0 w 89"/>
                  <a:gd name="T1" fmla="*/ 0 h 34"/>
                  <a:gd name="T2" fmla="*/ 0 w 89"/>
                  <a:gd name="T3" fmla="*/ 0 h 34"/>
                  <a:gd name="T4" fmla="*/ 0 w 89"/>
                  <a:gd name="T5" fmla="*/ 0 h 34"/>
                  <a:gd name="T6" fmla="*/ 0 w 89"/>
                  <a:gd name="T7" fmla="*/ 0 h 34"/>
                  <a:gd name="T8" fmla="*/ 0 w 89"/>
                  <a:gd name="T9" fmla="*/ 0 h 34"/>
                  <a:gd name="T10" fmla="*/ 0 w 89"/>
                  <a:gd name="T11" fmla="*/ 0 h 34"/>
                  <a:gd name="T12" fmla="*/ 0 w 89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34"/>
                  <a:gd name="T23" fmla="*/ 89 w 89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34">
                    <a:moveTo>
                      <a:pt x="0" y="11"/>
                    </a:moveTo>
                    <a:lnTo>
                      <a:pt x="0" y="34"/>
                    </a:lnTo>
                    <a:lnTo>
                      <a:pt x="89" y="23"/>
                    </a:lnTo>
                    <a:lnTo>
                      <a:pt x="89" y="0"/>
                    </a:lnTo>
                    <a:lnTo>
                      <a:pt x="78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2" name="Freeform 441"/>
              <p:cNvSpPr>
                <a:spLocks noChangeArrowheads="1"/>
              </p:cNvSpPr>
              <p:nvPr/>
            </p:nvSpPr>
            <p:spPr bwMode="auto">
              <a:xfrm>
                <a:off x="2031" y="2995"/>
                <a:ext cx="17" cy="7"/>
              </a:xfrm>
              <a:custGeom>
                <a:avLst/>
                <a:gdLst>
                  <a:gd name="T0" fmla="*/ 0 w 89"/>
                  <a:gd name="T1" fmla="*/ 0 h 44"/>
                  <a:gd name="T2" fmla="*/ 0 w 89"/>
                  <a:gd name="T3" fmla="*/ 0 h 44"/>
                  <a:gd name="T4" fmla="*/ 0 w 89"/>
                  <a:gd name="T5" fmla="*/ 0 h 44"/>
                  <a:gd name="T6" fmla="*/ 0 w 89"/>
                  <a:gd name="T7" fmla="*/ 0 h 44"/>
                  <a:gd name="T8" fmla="*/ 0 w 89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44"/>
                  <a:gd name="T17" fmla="*/ 89 w 89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44">
                    <a:moveTo>
                      <a:pt x="0" y="22"/>
                    </a:moveTo>
                    <a:lnTo>
                      <a:pt x="0" y="44"/>
                    </a:lnTo>
                    <a:lnTo>
                      <a:pt x="89" y="22"/>
                    </a:lnTo>
                    <a:lnTo>
                      <a:pt x="89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3" name="Freeform 442"/>
              <p:cNvSpPr>
                <a:spLocks noChangeArrowheads="1"/>
              </p:cNvSpPr>
              <p:nvPr/>
            </p:nvSpPr>
            <p:spPr bwMode="auto">
              <a:xfrm>
                <a:off x="2060" y="2989"/>
                <a:ext cx="15" cy="7"/>
              </a:xfrm>
              <a:custGeom>
                <a:avLst/>
                <a:gdLst>
                  <a:gd name="T0" fmla="*/ 0 w 79"/>
                  <a:gd name="T1" fmla="*/ 0 h 45"/>
                  <a:gd name="T2" fmla="*/ 0 w 79"/>
                  <a:gd name="T3" fmla="*/ 0 h 45"/>
                  <a:gd name="T4" fmla="*/ 0 w 79"/>
                  <a:gd name="T5" fmla="*/ 0 h 45"/>
                  <a:gd name="T6" fmla="*/ 0 w 79"/>
                  <a:gd name="T7" fmla="*/ 0 h 45"/>
                  <a:gd name="T8" fmla="*/ 0 w 79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45"/>
                  <a:gd name="T17" fmla="*/ 79 w 7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45">
                    <a:moveTo>
                      <a:pt x="0" y="22"/>
                    </a:moveTo>
                    <a:lnTo>
                      <a:pt x="0" y="45"/>
                    </a:lnTo>
                    <a:lnTo>
                      <a:pt x="79" y="22"/>
                    </a:lnTo>
                    <a:lnTo>
                      <a:pt x="79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4" name="Freeform 443"/>
              <p:cNvSpPr>
                <a:spLocks noChangeArrowheads="1"/>
              </p:cNvSpPr>
              <p:nvPr/>
            </p:nvSpPr>
            <p:spPr bwMode="auto">
              <a:xfrm>
                <a:off x="2087" y="2984"/>
                <a:ext cx="17" cy="5"/>
              </a:xfrm>
              <a:custGeom>
                <a:avLst/>
                <a:gdLst>
                  <a:gd name="T0" fmla="*/ 0 w 89"/>
                  <a:gd name="T1" fmla="*/ 0 h 34"/>
                  <a:gd name="T2" fmla="*/ 0 w 89"/>
                  <a:gd name="T3" fmla="*/ 0 h 34"/>
                  <a:gd name="T4" fmla="*/ 0 w 89"/>
                  <a:gd name="T5" fmla="*/ 0 h 34"/>
                  <a:gd name="T6" fmla="*/ 0 w 89"/>
                  <a:gd name="T7" fmla="*/ 0 h 34"/>
                  <a:gd name="T8" fmla="*/ 0 w 89"/>
                  <a:gd name="T9" fmla="*/ 0 h 34"/>
                  <a:gd name="T10" fmla="*/ 0 w 89"/>
                  <a:gd name="T11" fmla="*/ 0 h 34"/>
                  <a:gd name="T12" fmla="*/ 0 w 89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34"/>
                  <a:gd name="T23" fmla="*/ 89 w 89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34">
                    <a:moveTo>
                      <a:pt x="0" y="12"/>
                    </a:moveTo>
                    <a:lnTo>
                      <a:pt x="0" y="34"/>
                    </a:lnTo>
                    <a:lnTo>
                      <a:pt x="22" y="34"/>
                    </a:lnTo>
                    <a:lnTo>
                      <a:pt x="89" y="23"/>
                    </a:lnTo>
                    <a:lnTo>
                      <a:pt x="89" y="0"/>
                    </a:lnTo>
                    <a:lnTo>
                      <a:pt x="22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5" name="Freeform 444"/>
              <p:cNvSpPr>
                <a:spLocks noChangeArrowheads="1"/>
              </p:cNvSpPr>
              <p:nvPr/>
            </p:nvSpPr>
            <p:spPr bwMode="auto">
              <a:xfrm>
                <a:off x="2116" y="2976"/>
                <a:ext cx="17" cy="8"/>
              </a:xfrm>
              <a:custGeom>
                <a:avLst/>
                <a:gdLst>
                  <a:gd name="T0" fmla="*/ 0 w 89"/>
                  <a:gd name="T1" fmla="*/ 0 h 44"/>
                  <a:gd name="T2" fmla="*/ 0 w 89"/>
                  <a:gd name="T3" fmla="*/ 0 h 44"/>
                  <a:gd name="T4" fmla="*/ 0 w 89"/>
                  <a:gd name="T5" fmla="*/ 0 h 44"/>
                  <a:gd name="T6" fmla="*/ 0 w 89"/>
                  <a:gd name="T7" fmla="*/ 0 h 44"/>
                  <a:gd name="T8" fmla="*/ 0 w 89"/>
                  <a:gd name="T9" fmla="*/ 0 h 44"/>
                  <a:gd name="T10" fmla="*/ 0 w 89"/>
                  <a:gd name="T11" fmla="*/ 0 h 44"/>
                  <a:gd name="T12" fmla="*/ 0 w 89"/>
                  <a:gd name="T13" fmla="*/ 0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44"/>
                  <a:gd name="T23" fmla="*/ 89 w 89"/>
                  <a:gd name="T24" fmla="*/ 44 h 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44">
                    <a:moveTo>
                      <a:pt x="0" y="22"/>
                    </a:moveTo>
                    <a:lnTo>
                      <a:pt x="0" y="44"/>
                    </a:lnTo>
                    <a:lnTo>
                      <a:pt x="44" y="33"/>
                    </a:lnTo>
                    <a:lnTo>
                      <a:pt x="89" y="22"/>
                    </a:lnTo>
                    <a:lnTo>
                      <a:pt x="78" y="0"/>
                    </a:lnTo>
                    <a:lnTo>
                      <a:pt x="33" y="1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6" name="Freeform 445"/>
              <p:cNvSpPr>
                <a:spLocks noChangeArrowheads="1"/>
              </p:cNvSpPr>
              <p:nvPr/>
            </p:nvSpPr>
            <p:spPr bwMode="auto">
              <a:xfrm>
                <a:off x="2141" y="2967"/>
                <a:ext cx="19" cy="9"/>
              </a:xfrm>
              <a:custGeom>
                <a:avLst/>
                <a:gdLst>
                  <a:gd name="T0" fmla="*/ 0 w 101"/>
                  <a:gd name="T1" fmla="*/ 0 h 56"/>
                  <a:gd name="T2" fmla="*/ 0 w 101"/>
                  <a:gd name="T3" fmla="*/ 0 h 56"/>
                  <a:gd name="T4" fmla="*/ 0 w 101"/>
                  <a:gd name="T5" fmla="*/ 0 h 56"/>
                  <a:gd name="T6" fmla="*/ 0 w 101"/>
                  <a:gd name="T7" fmla="*/ 0 h 56"/>
                  <a:gd name="T8" fmla="*/ 0 w 101"/>
                  <a:gd name="T9" fmla="*/ 0 h 56"/>
                  <a:gd name="T10" fmla="*/ 0 w 101"/>
                  <a:gd name="T11" fmla="*/ 0 h 56"/>
                  <a:gd name="T12" fmla="*/ 0 w 101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1"/>
                  <a:gd name="T22" fmla="*/ 0 h 56"/>
                  <a:gd name="T23" fmla="*/ 101 w 101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" h="56">
                    <a:moveTo>
                      <a:pt x="0" y="33"/>
                    </a:moveTo>
                    <a:lnTo>
                      <a:pt x="11" y="56"/>
                    </a:lnTo>
                    <a:lnTo>
                      <a:pt x="67" y="33"/>
                    </a:lnTo>
                    <a:lnTo>
                      <a:pt x="101" y="22"/>
                    </a:lnTo>
                    <a:lnTo>
                      <a:pt x="90" y="0"/>
                    </a:lnTo>
                    <a:lnTo>
                      <a:pt x="56" y="1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7" name="Freeform 446"/>
              <p:cNvSpPr>
                <a:spLocks noChangeArrowheads="1"/>
              </p:cNvSpPr>
              <p:nvPr/>
            </p:nvSpPr>
            <p:spPr bwMode="auto">
              <a:xfrm>
                <a:off x="2170" y="2958"/>
                <a:ext cx="16" cy="9"/>
              </a:xfrm>
              <a:custGeom>
                <a:avLst/>
                <a:gdLst>
                  <a:gd name="T0" fmla="*/ 0 w 89"/>
                  <a:gd name="T1" fmla="*/ 0 h 56"/>
                  <a:gd name="T2" fmla="*/ 0 w 89"/>
                  <a:gd name="T3" fmla="*/ 0 h 56"/>
                  <a:gd name="T4" fmla="*/ 0 w 89"/>
                  <a:gd name="T5" fmla="*/ 0 h 56"/>
                  <a:gd name="T6" fmla="*/ 0 w 89"/>
                  <a:gd name="T7" fmla="*/ 0 h 56"/>
                  <a:gd name="T8" fmla="*/ 0 w 89"/>
                  <a:gd name="T9" fmla="*/ 0 h 56"/>
                  <a:gd name="T10" fmla="*/ 0 w 89"/>
                  <a:gd name="T11" fmla="*/ 0 h 56"/>
                  <a:gd name="T12" fmla="*/ 0 w 89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56"/>
                  <a:gd name="T23" fmla="*/ 89 w 89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56">
                    <a:moveTo>
                      <a:pt x="0" y="33"/>
                    </a:moveTo>
                    <a:lnTo>
                      <a:pt x="11" y="56"/>
                    </a:lnTo>
                    <a:lnTo>
                      <a:pt x="89" y="22"/>
                    </a:lnTo>
                    <a:lnTo>
                      <a:pt x="78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8" name="Freeform 447"/>
              <p:cNvSpPr>
                <a:spLocks noChangeArrowheads="1"/>
              </p:cNvSpPr>
              <p:nvPr/>
            </p:nvSpPr>
            <p:spPr bwMode="auto">
              <a:xfrm>
                <a:off x="2197" y="2949"/>
                <a:ext cx="16" cy="9"/>
              </a:xfrm>
              <a:custGeom>
                <a:avLst/>
                <a:gdLst>
                  <a:gd name="T0" fmla="*/ 0 w 90"/>
                  <a:gd name="T1" fmla="*/ 0 h 56"/>
                  <a:gd name="T2" fmla="*/ 0 w 90"/>
                  <a:gd name="T3" fmla="*/ 0 h 56"/>
                  <a:gd name="T4" fmla="*/ 0 w 90"/>
                  <a:gd name="T5" fmla="*/ 0 h 56"/>
                  <a:gd name="T6" fmla="*/ 0 w 90"/>
                  <a:gd name="T7" fmla="*/ 0 h 56"/>
                  <a:gd name="T8" fmla="*/ 0 w 90"/>
                  <a:gd name="T9" fmla="*/ 0 h 56"/>
                  <a:gd name="T10" fmla="*/ 0 w 90"/>
                  <a:gd name="T11" fmla="*/ 0 h 56"/>
                  <a:gd name="T12" fmla="*/ 0 w 90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"/>
                  <a:gd name="T22" fmla="*/ 0 h 56"/>
                  <a:gd name="T23" fmla="*/ 90 w 90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" h="56">
                    <a:moveTo>
                      <a:pt x="0" y="33"/>
                    </a:moveTo>
                    <a:lnTo>
                      <a:pt x="11" y="56"/>
                    </a:lnTo>
                    <a:lnTo>
                      <a:pt x="56" y="33"/>
                    </a:lnTo>
                    <a:lnTo>
                      <a:pt x="90" y="22"/>
                    </a:lnTo>
                    <a:lnTo>
                      <a:pt x="90" y="0"/>
                    </a:lnTo>
                    <a:lnTo>
                      <a:pt x="45" y="1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59" name="Freeform 448"/>
              <p:cNvSpPr>
                <a:spLocks noChangeArrowheads="1"/>
              </p:cNvSpPr>
              <p:nvPr/>
            </p:nvSpPr>
            <p:spPr bwMode="auto">
              <a:xfrm>
                <a:off x="2224" y="2941"/>
                <a:ext cx="16" cy="8"/>
              </a:xfrm>
              <a:custGeom>
                <a:avLst/>
                <a:gdLst>
                  <a:gd name="T0" fmla="*/ 0 w 89"/>
                  <a:gd name="T1" fmla="*/ 0 h 45"/>
                  <a:gd name="T2" fmla="*/ 0 w 89"/>
                  <a:gd name="T3" fmla="*/ 0 h 45"/>
                  <a:gd name="T4" fmla="*/ 0 w 89"/>
                  <a:gd name="T5" fmla="*/ 0 h 45"/>
                  <a:gd name="T6" fmla="*/ 0 w 89"/>
                  <a:gd name="T7" fmla="*/ 0 h 45"/>
                  <a:gd name="T8" fmla="*/ 0 w 89"/>
                  <a:gd name="T9" fmla="*/ 0 h 45"/>
                  <a:gd name="T10" fmla="*/ 0 w 89"/>
                  <a:gd name="T11" fmla="*/ 0 h 45"/>
                  <a:gd name="T12" fmla="*/ 0 w 89"/>
                  <a:gd name="T13" fmla="*/ 0 h 45"/>
                  <a:gd name="T14" fmla="*/ 0 w 89"/>
                  <a:gd name="T15" fmla="*/ 0 h 45"/>
                  <a:gd name="T16" fmla="*/ 0 w 89"/>
                  <a:gd name="T17" fmla="*/ 0 h 45"/>
                  <a:gd name="T18" fmla="*/ 0 w 89"/>
                  <a:gd name="T19" fmla="*/ 0 h 4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9"/>
                  <a:gd name="T31" fmla="*/ 0 h 45"/>
                  <a:gd name="T32" fmla="*/ 89 w 89"/>
                  <a:gd name="T33" fmla="*/ 45 h 4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9" h="45">
                    <a:moveTo>
                      <a:pt x="0" y="22"/>
                    </a:moveTo>
                    <a:lnTo>
                      <a:pt x="0" y="45"/>
                    </a:lnTo>
                    <a:lnTo>
                      <a:pt x="45" y="34"/>
                    </a:lnTo>
                    <a:lnTo>
                      <a:pt x="56" y="34"/>
                    </a:lnTo>
                    <a:lnTo>
                      <a:pt x="89" y="22"/>
                    </a:lnTo>
                    <a:lnTo>
                      <a:pt x="78" y="0"/>
                    </a:lnTo>
                    <a:lnTo>
                      <a:pt x="45" y="11"/>
                    </a:lnTo>
                    <a:lnTo>
                      <a:pt x="45" y="22"/>
                    </a:lnTo>
                    <a:lnTo>
                      <a:pt x="45" y="11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0" name="Freeform 449"/>
              <p:cNvSpPr>
                <a:spLocks noChangeArrowheads="1"/>
              </p:cNvSpPr>
              <p:nvPr/>
            </p:nvSpPr>
            <p:spPr bwMode="auto">
              <a:xfrm>
                <a:off x="2250" y="2932"/>
                <a:ext cx="19" cy="8"/>
              </a:xfrm>
              <a:custGeom>
                <a:avLst/>
                <a:gdLst>
                  <a:gd name="T0" fmla="*/ 0 w 101"/>
                  <a:gd name="T1" fmla="*/ 0 h 45"/>
                  <a:gd name="T2" fmla="*/ 0 w 101"/>
                  <a:gd name="T3" fmla="*/ 0 h 45"/>
                  <a:gd name="T4" fmla="*/ 0 w 101"/>
                  <a:gd name="T5" fmla="*/ 0 h 45"/>
                  <a:gd name="T6" fmla="*/ 0 w 101"/>
                  <a:gd name="T7" fmla="*/ 0 h 45"/>
                  <a:gd name="T8" fmla="*/ 0 w 101"/>
                  <a:gd name="T9" fmla="*/ 0 h 45"/>
                  <a:gd name="T10" fmla="*/ 0 w 101"/>
                  <a:gd name="T11" fmla="*/ 0 h 45"/>
                  <a:gd name="T12" fmla="*/ 0 w 101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1"/>
                  <a:gd name="T22" fmla="*/ 0 h 45"/>
                  <a:gd name="T23" fmla="*/ 101 w 101"/>
                  <a:gd name="T24" fmla="*/ 45 h 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" h="45">
                    <a:moveTo>
                      <a:pt x="0" y="22"/>
                    </a:moveTo>
                    <a:lnTo>
                      <a:pt x="12" y="45"/>
                    </a:lnTo>
                    <a:lnTo>
                      <a:pt x="79" y="22"/>
                    </a:lnTo>
                    <a:lnTo>
                      <a:pt x="101" y="22"/>
                    </a:lnTo>
                    <a:lnTo>
                      <a:pt x="90" y="0"/>
                    </a:lnTo>
                    <a:lnTo>
                      <a:pt x="68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1" name="Freeform 450"/>
              <p:cNvSpPr>
                <a:spLocks noChangeArrowheads="1"/>
              </p:cNvSpPr>
              <p:nvPr/>
            </p:nvSpPr>
            <p:spPr bwMode="auto">
              <a:xfrm>
                <a:off x="2278" y="2923"/>
                <a:ext cx="18" cy="7"/>
              </a:xfrm>
              <a:custGeom>
                <a:avLst/>
                <a:gdLst>
                  <a:gd name="T0" fmla="*/ 0 w 101"/>
                  <a:gd name="T1" fmla="*/ 0 h 45"/>
                  <a:gd name="T2" fmla="*/ 0 w 101"/>
                  <a:gd name="T3" fmla="*/ 0 h 45"/>
                  <a:gd name="T4" fmla="*/ 0 w 101"/>
                  <a:gd name="T5" fmla="*/ 0 h 45"/>
                  <a:gd name="T6" fmla="*/ 0 w 101"/>
                  <a:gd name="T7" fmla="*/ 0 h 45"/>
                  <a:gd name="T8" fmla="*/ 0 w 101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45"/>
                  <a:gd name="T17" fmla="*/ 101 w 101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45">
                    <a:moveTo>
                      <a:pt x="0" y="22"/>
                    </a:moveTo>
                    <a:lnTo>
                      <a:pt x="11" y="45"/>
                    </a:lnTo>
                    <a:lnTo>
                      <a:pt x="101" y="22"/>
                    </a:lnTo>
                    <a:lnTo>
                      <a:pt x="89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2" name="Freeform 451"/>
              <p:cNvSpPr>
                <a:spLocks noChangeArrowheads="1"/>
              </p:cNvSpPr>
              <p:nvPr/>
            </p:nvSpPr>
            <p:spPr bwMode="auto">
              <a:xfrm>
                <a:off x="2304" y="2912"/>
                <a:ext cx="19" cy="9"/>
              </a:xfrm>
              <a:custGeom>
                <a:avLst/>
                <a:gdLst>
                  <a:gd name="T0" fmla="*/ 0 w 101"/>
                  <a:gd name="T1" fmla="*/ 0 h 56"/>
                  <a:gd name="T2" fmla="*/ 0 w 101"/>
                  <a:gd name="T3" fmla="*/ 0 h 56"/>
                  <a:gd name="T4" fmla="*/ 0 w 101"/>
                  <a:gd name="T5" fmla="*/ 0 h 56"/>
                  <a:gd name="T6" fmla="*/ 0 w 101"/>
                  <a:gd name="T7" fmla="*/ 0 h 56"/>
                  <a:gd name="T8" fmla="*/ 0 w 101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56"/>
                  <a:gd name="T17" fmla="*/ 101 w 101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56">
                    <a:moveTo>
                      <a:pt x="0" y="33"/>
                    </a:moveTo>
                    <a:lnTo>
                      <a:pt x="12" y="56"/>
                    </a:lnTo>
                    <a:lnTo>
                      <a:pt x="101" y="22"/>
                    </a:lnTo>
                    <a:lnTo>
                      <a:pt x="90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3" name="Freeform 452"/>
              <p:cNvSpPr>
                <a:spLocks noChangeArrowheads="1"/>
              </p:cNvSpPr>
              <p:nvPr/>
            </p:nvSpPr>
            <p:spPr bwMode="auto">
              <a:xfrm>
                <a:off x="2331" y="2903"/>
                <a:ext cx="19" cy="9"/>
              </a:xfrm>
              <a:custGeom>
                <a:avLst/>
                <a:gdLst>
                  <a:gd name="T0" fmla="*/ 0 w 101"/>
                  <a:gd name="T1" fmla="*/ 0 h 56"/>
                  <a:gd name="T2" fmla="*/ 0 w 101"/>
                  <a:gd name="T3" fmla="*/ 0 h 56"/>
                  <a:gd name="T4" fmla="*/ 0 w 101"/>
                  <a:gd name="T5" fmla="*/ 0 h 56"/>
                  <a:gd name="T6" fmla="*/ 0 w 101"/>
                  <a:gd name="T7" fmla="*/ 0 h 56"/>
                  <a:gd name="T8" fmla="*/ 0 w 101"/>
                  <a:gd name="T9" fmla="*/ 0 h 56"/>
                  <a:gd name="T10" fmla="*/ 0 w 101"/>
                  <a:gd name="T11" fmla="*/ 0 h 56"/>
                  <a:gd name="T12" fmla="*/ 0 w 101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1"/>
                  <a:gd name="T22" fmla="*/ 0 h 56"/>
                  <a:gd name="T23" fmla="*/ 101 w 101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" h="56">
                    <a:moveTo>
                      <a:pt x="0" y="33"/>
                    </a:moveTo>
                    <a:lnTo>
                      <a:pt x="11" y="56"/>
                    </a:lnTo>
                    <a:lnTo>
                      <a:pt x="101" y="22"/>
                    </a:lnTo>
                    <a:lnTo>
                      <a:pt x="90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4" name="Freeform 453"/>
              <p:cNvSpPr>
                <a:spLocks noChangeArrowheads="1"/>
              </p:cNvSpPr>
              <p:nvPr/>
            </p:nvSpPr>
            <p:spPr bwMode="auto">
              <a:xfrm>
                <a:off x="2358" y="2894"/>
                <a:ext cx="19" cy="9"/>
              </a:xfrm>
              <a:custGeom>
                <a:avLst/>
                <a:gdLst>
                  <a:gd name="T0" fmla="*/ 0 w 101"/>
                  <a:gd name="T1" fmla="*/ 0 h 56"/>
                  <a:gd name="T2" fmla="*/ 0 w 101"/>
                  <a:gd name="T3" fmla="*/ 0 h 56"/>
                  <a:gd name="T4" fmla="*/ 0 w 101"/>
                  <a:gd name="T5" fmla="*/ 0 h 56"/>
                  <a:gd name="T6" fmla="*/ 0 w 101"/>
                  <a:gd name="T7" fmla="*/ 0 h 56"/>
                  <a:gd name="T8" fmla="*/ 0 w 101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56"/>
                  <a:gd name="T17" fmla="*/ 101 w 101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56">
                    <a:moveTo>
                      <a:pt x="0" y="33"/>
                    </a:moveTo>
                    <a:lnTo>
                      <a:pt x="12" y="56"/>
                    </a:lnTo>
                    <a:lnTo>
                      <a:pt x="101" y="22"/>
                    </a:lnTo>
                    <a:lnTo>
                      <a:pt x="90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5" name="Freeform 454"/>
              <p:cNvSpPr>
                <a:spLocks noChangeArrowheads="1"/>
              </p:cNvSpPr>
              <p:nvPr/>
            </p:nvSpPr>
            <p:spPr bwMode="auto">
              <a:xfrm>
                <a:off x="2385" y="2884"/>
                <a:ext cx="19" cy="10"/>
              </a:xfrm>
              <a:custGeom>
                <a:avLst/>
                <a:gdLst>
                  <a:gd name="T0" fmla="*/ 0 w 101"/>
                  <a:gd name="T1" fmla="*/ 0 h 56"/>
                  <a:gd name="T2" fmla="*/ 0 w 101"/>
                  <a:gd name="T3" fmla="*/ 0 h 56"/>
                  <a:gd name="T4" fmla="*/ 0 w 101"/>
                  <a:gd name="T5" fmla="*/ 0 h 56"/>
                  <a:gd name="T6" fmla="*/ 0 w 101"/>
                  <a:gd name="T7" fmla="*/ 0 h 56"/>
                  <a:gd name="T8" fmla="*/ 0 w 101"/>
                  <a:gd name="T9" fmla="*/ 0 h 56"/>
                  <a:gd name="T10" fmla="*/ 0 w 101"/>
                  <a:gd name="T11" fmla="*/ 0 h 56"/>
                  <a:gd name="T12" fmla="*/ 0 w 101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1"/>
                  <a:gd name="T22" fmla="*/ 0 h 56"/>
                  <a:gd name="T23" fmla="*/ 101 w 101"/>
                  <a:gd name="T24" fmla="*/ 56 h 5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1" h="56">
                    <a:moveTo>
                      <a:pt x="0" y="33"/>
                    </a:moveTo>
                    <a:lnTo>
                      <a:pt x="11" y="56"/>
                    </a:lnTo>
                    <a:lnTo>
                      <a:pt x="56" y="45"/>
                    </a:lnTo>
                    <a:lnTo>
                      <a:pt x="101" y="22"/>
                    </a:lnTo>
                    <a:lnTo>
                      <a:pt x="90" y="0"/>
                    </a:lnTo>
                    <a:lnTo>
                      <a:pt x="45" y="22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6" name="Freeform 455"/>
              <p:cNvSpPr>
                <a:spLocks noChangeArrowheads="1"/>
              </p:cNvSpPr>
              <p:nvPr/>
            </p:nvSpPr>
            <p:spPr bwMode="auto">
              <a:xfrm>
                <a:off x="2414" y="2877"/>
                <a:ext cx="16" cy="7"/>
              </a:xfrm>
              <a:custGeom>
                <a:avLst/>
                <a:gdLst>
                  <a:gd name="T0" fmla="*/ 0 w 89"/>
                  <a:gd name="T1" fmla="*/ 0 h 45"/>
                  <a:gd name="T2" fmla="*/ 0 w 89"/>
                  <a:gd name="T3" fmla="*/ 0 h 45"/>
                  <a:gd name="T4" fmla="*/ 0 w 89"/>
                  <a:gd name="T5" fmla="*/ 0 h 45"/>
                  <a:gd name="T6" fmla="*/ 0 w 89"/>
                  <a:gd name="T7" fmla="*/ 0 h 45"/>
                  <a:gd name="T8" fmla="*/ 0 w 89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45"/>
                  <a:gd name="T17" fmla="*/ 89 w 89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45">
                    <a:moveTo>
                      <a:pt x="0" y="22"/>
                    </a:moveTo>
                    <a:lnTo>
                      <a:pt x="11" y="45"/>
                    </a:lnTo>
                    <a:lnTo>
                      <a:pt x="89" y="22"/>
                    </a:lnTo>
                    <a:lnTo>
                      <a:pt x="78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7" name="Freeform 456"/>
              <p:cNvSpPr>
                <a:spLocks noChangeArrowheads="1"/>
              </p:cNvSpPr>
              <p:nvPr/>
            </p:nvSpPr>
            <p:spPr bwMode="auto">
              <a:xfrm>
                <a:off x="2441" y="2868"/>
                <a:ext cx="16" cy="9"/>
              </a:xfrm>
              <a:custGeom>
                <a:avLst/>
                <a:gdLst>
                  <a:gd name="T0" fmla="*/ 0 w 90"/>
                  <a:gd name="T1" fmla="*/ 0 h 56"/>
                  <a:gd name="T2" fmla="*/ 0 w 90"/>
                  <a:gd name="T3" fmla="*/ 0 h 56"/>
                  <a:gd name="T4" fmla="*/ 0 w 90"/>
                  <a:gd name="T5" fmla="*/ 0 h 56"/>
                  <a:gd name="T6" fmla="*/ 0 w 90"/>
                  <a:gd name="T7" fmla="*/ 0 h 56"/>
                  <a:gd name="T8" fmla="*/ 0 w 90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56"/>
                  <a:gd name="T17" fmla="*/ 90 w 90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56">
                    <a:moveTo>
                      <a:pt x="0" y="34"/>
                    </a:moveTo>
                    <a:lnTo>
                      <a:pt x="0" y="56"/>
                    </a:lnTo>
                    <a:lnTo>
                      <a:pt x="90" y="22"/>
                    </a:lnTo>
                    <a:lnTo>
                      <a:pt x="9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8" name="Freeform 457"/>
              <p:cNvSpPr>
                <a:spLocks noChangeArrowheads="1"/>
              </p:cNvSpPr>
              <p:nvPr/>
            </p:nvSpPr>
            <p:spPr bwMode="auto">
              <a:xfrm>
                <a:off x="2469" y="2860"/>
                <a:ext cx="15" cy="8"/>
              </a:xfrm>
              <a:custGeom>
                <a:avLst/>
                <a:gdLst>
                  <a:gd name="T0" fmla="*/ 0 w 78"/>
                  <a:gd name="T1" fmla="*/ 0 h 45"/>
                  <a:gd name="T2" fmla="*/ 0 w 78"/>
                  <a:gd name="T3" fmla="*/ 0 h 45"/>
                  <a:gd name="T4" fmla="*/ 0 w 78"/>
                  <a:gd name="T5" fmla="*/ 0 h 45"/>
                  <a:gd name="T6" fmla="*/ 0 w 78"/>
                  <a:gd name="T7" fmla="*/ 0 h 45"/>
                  <a:gd name="T8" fmla="*/ 0 w 78"/>
                  <a:gd name="T9" fmla="*/ 0 h 45"/>
                  <a:gd name="T10" fmla="*/ 0 w 78"/>
                  <a:gd name="T11" fmla="*/ 0 h 45"/>
                  <a:gd name="T12" fmla="*/ 0 w 78"/>
                  <a:gd name="T13" fmla="*/ 0 h 4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"/>
                  <a:gd name="T22" fmla="*/ 0 h 45"/>
                  <a:gd name="T23" fmla="*/ 78 w 78"/>
                  <a:gd name="T24" fmla="*/ 45 h 4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" h="45">
                    <a:moveTo>
                      <a:pt x="0" y="23"/>
                    </a:moveTo>
                    <a:lnTo>
                      <a:pt x="0" y="45"/>
                    </a:lnTo>
                    <a:lnTo>
                      <a:pt x="78" y="23"/>
                    </a:lnTo>
                    <a:lnTo>
                      <a:pt x="78" y="0"/>
                    </a:lnTo>
                    <a:lnTo>
                      <a:pt x="67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69" name="Freeform 458"/>
              <p:cNvSpPr>
                <a:spLocks noChangeArrowheads="1"/>
              </p:cNvSpPr>
              <p:nvPr/>
            </p:nvSpPr>
            <p:spPr bwMode="auto">
              <a:xfrm>
                <a:off x="2497" y="2853"/>
                <a:ext cx="16" cy="8"/>
              </a:xfrm>
              <a:custGeom>
                <a:avLst/>
                <a:gdLst>
                  <a:gd name="T0" fmla="*/ 0 w 89"/>
                  <a:gd name="T1" fmla="*/ 0 h 44"/>
                  <a:gd name="T2" fmla="*/ 0 w 89"/>
                  <a:gd name="T3" fmla="*/ 0 h 44"/>
                  <a:gd name="T4" fmla="*/ 0 w 89"/>
                  <a:gd name="T5" fmla="*/ 0 h 44"/>
                  <a:gd name="T6" fmla="*/ 0 w 89"/>
                  <a:gd name="T7" fmla="*/ 0 h 44"/>
                  <a:gd name="T8" fmla="*/ 0 w 89"/>
                  <a:gd name="T9" fmla="*/ 0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44"/>
                  <a:gd name="T17" fmla="*/ 89 w 89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44">
                    <a:moveTo>
                      <a:pt x="0" y="22"/>
                    </a:moveTo>
                    <a:lnTo>
                      <a:pt x="0" y="44"/>
                    </a:lnTo>
                    <a:lnTo>
                      <a:pt x="89" y="22"/>
                    </a:lnTo>
                    <a:lnTo>
                      <a:pt x="89" y="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0" name="Freeform 459"/>
              <p:cNvSpPr>
                <a:spLocks noChangeArrowheads="1"/>
              </p:cNvSpPr>
              <p:nvPr/>
            </p:nvSpPr>
            <p:spPr bwMode="auto">
              <a:xfrm>
                <a:off x="2525" y="2850"/>
                <a:ext cx="15" cy="6"/>
              </a:xfrm>
              <a:custGeom>
                <a:avLst/>
                <a:gdLst>
                  <a:gd name="T0" fmla="*/ 0 w 79"/>
                  <a:gd name="T1" fmla="*/ 0 h 34"/>
                  <a:gd name="T2" fmla="*/ 0 w 79"/>
                  <a:gd name="T3" fmla="*/ 0 h 34"/>
                  <a:gd name="T4" fmla="*/ 0 w 79"/>
                  <a:gd name="T5" fmla="*/ 0 h 34"/>
                  <a:gd name="T6" fmla="*/ 0 w 79"/>
                  <a:gd name="T7" fmla="*/ 0 h 34"/>
                  <a:gd name="T8" fmla="*/ 0 w 79"/>
                  <a:gd name="T9" fmla="*/ 0 h 34"/>
                  <a:gd name="T10" fmla="*/ 0 w 79"/>
                  <a:gd name="T11" fmla="*/ 0 h 34"/>
                  <a:gd name="T12" fmla="*/ 0 w 79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9"/>
                  <a:gd name="T22" fmla="*/ 0 h 34"/>
                  <a:gd name="T23" fmla="*/ 79 w 79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9" h="34">
                    <a:moveTo>
                      <a:pt x="0" y="11"/>
                    </a:moveTo>
                    <a:lnTo>
                      <a:pt x="0" y="34"/>
                    </a:lnTo>
                    <a:lnTo>
                      <a:pt x="67" y="23"/>
                    </a:lnTo>
                    <a:lnTo>
                      <a:pt x="79" y="23"/>
                    </a:lnTo>
                    <a:lnTo>
                      <a:pt x="79" y="0"/>
                    </a:lnTo>
                    <a:lnTo>
                      <a:pt x="56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1" name="Rectangle 460"/>
              <p:cNvSpPr>
                <a:spLocks noChangeArrowheads="1"/>
              </p:cNvSpPr>
              <p:nvPr/>
            </p:nvSpPr>
            <p:spPr bwMode="auto">
              <a:xfrm>
                <a:off x="2553" y="2848"/>
                <a:ext cx="16" cy="3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2" name="Freeform 461"/>
              <p:cNvSpPr>
                <a:spLocks noChangeArrowheads="1"/>
              </p:cNvSpPr>
              <p:nvPr/>
            </p:nvSpPr>
            <p:spPr bwMode="auto">
              <a:xfrm>
                <a:off x="2581" y="2850"/>
                <a:ext cx="16" cy="6"/>
              </a:xfrm>
              <a:custGeom>
                <a:avLst/>
                <a:gdLst>
                  <a:gd name="T0" fmla="*/ 0 w 89"/>
                  <a:gd name="T1" fmla="*/ 0 h 34"/>
                  <a:gd name="T2" fmla="*/ 0 w 89"/>
                  <a:gd name="T3" fmla="*/ 0 h 34"/>
                  <a:gd name="T4" fmla="*/ 0 w 89"/>
                  <a:gd name="T5" fmla="*/ 0 h 34"/>
                  <a:gd name="T6" fmla="*/ 0 w 89"/>
                  <a:gd name="T7" fmla="*/ 0 h 34"/>
                  <a:gd name="T8" fmla="*/ 0 w 89"/>
                  <a:gd name="T9" fmla="*/ 0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34"/>
                  <a:gd name="T17" fmla="*/ 89 w 89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34">
                    <a:moveTo>
                      <a:pt x="0" y="0"/>
                    </a:moveTo>
                    <a:lnTo>
                      <a:pt x="0" y="23"/>
                    </a:lnTo>
                    <a:lnTo>
                      <a:pt x="89" y="34"/>
                    </a:lnTo>
                    <a:lnTo>
                      <a:pt x="89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3" name="Freeform 462"/>
              <p:cNvSpPr>
                <a:spLocks noChangeArrowheads="1"/>
              </p:cNvSpPr>
              <p:nvPr/>
            </p:nvSpPr>
            <p:spPr bwMode="auto">
              <a:xfrm>
                <a:off x="2609" y="2855"/>
                <a:ext cx="19" cy="8"/>
              </a:xfrm>
              <a:custGeom>
                <a:avLst/>
                <a:gdLst>
                  <a:gd name="T0" fmla="*/ 0 w 101"/>
                  <a:gd name="T1" fmla="*/ 0 h 45"/>
                  <a:gd name="T2" fmla="*/ 0 w 101"/>
                  <a:gd name="T3" fmla="*/ 0 h 45"/>
                  <a:gd name="T4" fmla="*/ 0 w 101"/>
                  <a:gd name="T5" fmla="*/ 0 h 45"/>
                  <a:gd name="T6" fmla="*/ 0 w 101"/>
                  <a:gd name="T7" fmla="*/ 0 h 45"/>
                  <a:gd name="T8" fmla="*/ 0 w 101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45"/>
                  <a:gd name="T17" fmla="*/ 101 w 101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45">
                    <a:moveTo>
                      <a:pt x="11" y="0"/>
                    </a:moveTo>
                    <a:lnTo>
                      <a:pt x="0" y="22"/>
                    </a:lnTo>
                    <a:lnTo>
                      <a:pt x="90" y="45"/>
                    </a:lnTo>
                    <a:lnTo>
                      <a:pt x="101" y="2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4" name="Freeform 463"/>
              <p:cNvSpPr>
                <a:spLocks noChangeArrowheads="1"/>
              </p:cNvSpPr>
              <p:nvPr/>
            </p:nvSpPr>
            <p:spPr bwMode="auto">
              <a:xfrm>
                <a:off x="2636" y="2864"/>
                <a:ext cx="17" cy="13"/>
              </a:xfrm>
              <a:custGeom>
                <a:avLst/>
                <a:gdLst>
                  <a:gd name="T0" fmla="*/ 0 w 89"/>
                  <a:gd name="T1" fmla="*/ 0 h 78"/>
                  <a:gd name="T2" fmla="*/ 0 w 89"/>
                  <a:gd name="T3" fmla="*/ 0 h 78"/>
                  <a:gd name="T4" fmla="*/ 0 w 89"/>
                  <a:gd name="T5" fmla="*/ 0 h 78"/>
                  <a:gd name="T6" fmla="*/ 0 w 89"/>
                  <a:gd name="T7" fmla="*/ 0 h 78"/>
                  <a:gd name="T8" fmla="*/ 0 w 89"/>
                  <a:gd name="T9" fmla="*/ 0 h 78"/>
                  <a:gd name="T10" fmla="*/ 0 w 89"/>
                  <a:gd name="T11" fmla="*/ 0 h 78"/>
                  <a:gd name="T12" fmla="*/ 0 w 89"/>
                  <a:gd name="T13" fmla="*/ 0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9"/>
                  <a:gd name="T22" fmla="*/ 0 h 78"/>
                  <a:gd name="T23" fmla="*/ 89 w 89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9" h="78">
                    <a:moveTo>
                      <a:pt x="11" y="0"/>
                    </a:moveTo>
                    <a:lnTo>
                      <a:pt x="0" y="22"/>
                    </a:lnTo>
                    <a:lnTo>
                      <a:pt x="56" y="56"/>
                    </a:lnTo>
                    <a:lnTo>
                      <a:pt x="78" y="78"/>
                    </a:lnTo>
                    <a:lnTo>
                      <a:pt x="89" y="56"/>
                    </a:lnTo>
                    <a:lnTo>
                      <a:pt x="67" y="3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5" name="Freeform 464"/>
              <p:cNvSpPr>
                <a:spLocks noChangeArrowheads="1"/>
              </p:cNvSpPr>
              <p:nvPr/>
            </p:nvSpPr>
            <p:spPr bwMode="auto">
              <a:xfrm>
                <a:off x="2657" y="2881"/>
                <a:ext cx="11" cy="15"/>
              </a:xfrm>
              <a:custGeom>
                <a:avLst/>
                <a:gdLst>
                  <a:gd name="T0" fmla="*/ 0 w 56"/>
                  <a:gd name="T1" fmla="*/ 0 h 90"/>
                  <a:gd name="T2" fmla="*/ 0 w 56"/>
                  <a:gd name="T3" fmla="*/ 0 h 90"/>
                  <a:gd name="T4" fmla="*/ 0 w 56"/>
                  <a:gd name="T5" fmla="*/ 0 h 90"/>
                  <a:gd name="T6" fmla="*/ 0 w 56"/>
                  <a:gd name="T7" fmla="*/ 0 h 90"/>
                  <a:gd name="T8" fmla="*/ 0 w 56"/>
                  <a:gd name="T9" fmla="*/ 0 h 90"/>
                  <a:gd name="T10" fmla="*/ 0 w 56"/>
                  <a:gd name="T11" fmla="*/ 0 h 90"/>
                  <a:gd name="T12" fmla="*/ 0 w 56"/>
                  <a:gd name="T13" fmla="*/ 0 h 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6"/>
                  <a:gd name="T22" fmla="*/ 0 h 90"/>
                  <a:gd name="T23" fmla="*/ 56 w 56"/>
                  <a:gd name="T24" fmla="*/ 90 h 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6" h="90">
                    <a:moveTo>
                      <a:pt x="11" y="0"/>
                    </a:moveTo>
                    <a:lnTo>
                      <a:pt x="0" y="23"/>
                    </a:lnTo>
                    <a:lnTo>
                      <a:pt x="11" y="23"/>
                    </a:lnTo>
                    <a:lnTo>
                      <a:pt x="45" y="90"/>
                    </a:lnTo>
                    <a:lnTo>
                      <a:pt x="56" y="79"/>
                    </a:lnTo>
                    <a:lnTo>
                      <a:pt x="22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576" name="Freeform 465"/>
              <p:cNvSpPr>
                <a:spLocks noChangeArrowheads="1"/>
              </p:cNvSpPr>
              <p:nvPr/>
            </p:nvSpPr>
            <p:spPr bwMode="auto">
              <a:xfrm>
                <a:off x="2665" y="2905"/>
                <a:ext cx="8" cy="16"/>
              </a:xfrm>
              <a:custGeom>
                <a:avLst/>
                <a:gdLst>
                  <a:gd name="T0" fmla="*/ 0 w 33"/>
                  <a:gd name="T1" fmla="*/ 0 h 101"/>
                  <a:gd name="T2" fmla="*/ 0 w 33"/>
                  <a:gd name="T3" fmla="*/ 0 h 101"/>
                  <a:gd name="T4" fmla="*/ 0 w 33"/>
                  <a:gd name="T5" fmla="*/ 0 h 101"/>
                  <a:gd name="T6" fmla="*/ 0 w 33"/>
                  <a:gd name="T7" fmla="*/ 0 h 101"/>
                  <a:gd name="T8" fmla="*/ 0 w 33"/>
                  <a:gd name="T9" fmla="*/ 0 h 101"/>
                  <a:gd name="T10" fmla="*/ 0 w 33"/>
                  <a:gd name="T11" fmla="*/ 0 h 101"/>
                  <a:gd name="T12" fmla="*/ 0 w 33"/>
                  <a:gd name="T13" fmla="*/ 0 h 101"/>
                  <a:gd name="T14" fmla="*/ 0 w 33"/>
                  <a:gd name="T15" fmla="*/ 0 h 101"/>
                  <a:gd name="T16" fmla="*/ 0 w 33"/>
                  <a:gd name="T17" fmla="*/ 0 h 101"/>
                  <a:gd name="T18" fmla="*/ 0 w 33"/>
                  <a:gd name="T19" fmla="*/ 0 h 101"/>
                  <a:gd name="T20" fmla="*/ 0 w 33"/>
                  <a:gd name="T21" fmla="*/ 0 h 101"/>
                  <a:gd name="T22" fmla="*/ 0 w 33"/>
                  <a:gd name="T23" fmla="*/ 0 h 101"/>
                  <a:gd name="T24" fmla="*/ 0 w 33"/>
                  <a:gd name="T25" fmla="*/ 0 h 10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101"/>
                  <a:gd name="T41" fmla="*/ 33 w 33"/>
                  <a:gd name="T42" fmla="*/ 101 h 10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101">
                    <a:moveTo>
                      <a:pt x="33" y="0"/>
                    </a:moveTo>
                    <a:lnTo>
                      <a:pt x="11" y="0"/>
                    </a:lnTo>
                    <a:lnTo>
                      <a:pt x="11" y="34"/>
                    </a:lnTo>
                    <a:lnTo>
                      <a:pt x="0" y="78"/>
                    </a:lnTo>
                    <a:lnTo>
                      <a:pt x="11" y="78"/>
                    </a:lnTo>
                    <a:lnTo>
                      <a:pt x="11" y="67"/>
                    </a:lnTo>
                    <a:lnTo>
                      <a:pt x="0" y="90"/>
                    </a:lnTo>
                    <a:lnTo>
                      <a:pt x="11" y="101"/>
                    </a:lnTo>
                    <a:lnTo>
                      <a:pt x="22" y="90"/>
                    </a:lnTo>
                    <a:lnTo>
                      <a:pt x="22" y="78"/>
                    </a:lnTo>
                    <a:lnTo>
                      <a:pt x="33" y="3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1523" name="Rectangle 466"/>
            <p:cNvSpPr>
              <a:spLocks noChangeArrowheads="1"/>
            </p:cNvSpPr>
            <p:nvPr/>
          </p:nvSpPr>
          <p:spPr bwMode="auto">
            <a:xfrm>
              <a:off x="1405" y="2995"/>
              <a:ext cx="226" cy="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24" name="Rectangle 467"/>
            <p:cNvSpPr>
              <a:spLocks noChangeArrowheads="1"/>
            </p:cNvSpPr>
            <p:nvPr/>
          </p:nvSpPr>
          <p:spPr bwMode="auto">
            <a:xfrm>
              <a:off x="1323" y="2999"/>
              <a:ext cx="382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b="1" i="1">
                  <a:solidFill>
                    <a:srgbClr val="0000FF"/>
                  </a:solidFill>
                  <a:latin typeface="Times New Roman" pitchFamily="18" charset="0"/>
                </a:rPr>
                <a:t>Cockpit</a:t>
              </a:r>
            </a:p>
          </p:txBody>
        </p:sp>
        <p:sp>
          <p:nvSpPr>
            <p:cNvPr id="21525" name="Rectangle 468"/>
            <p:cNvSpPr>
              <a:spLocks noChangeArrowheads="1"/>
            </p:cNvSpPr>
            <p:nvPr/>
          </p:nvSpPr>
          <p:spPr bwMode="auto">
            <a:xfrm>
              <a:off x="1318" y="3250"/>
              <a:ext cx="124" cy="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26" name="Rectangle 469"/>
            <p:cNvSpPr>
              <a:spLocks noChangeArrowheads="1"/>
            </p:cNvSpPr>
            <p:nvPr/>
          </p:nvSpPr>
          <p:spPr bwMode="auto">
            <a:xfrm>
              <a:off x="1302" y="3337"/>
              <a:ext cx="91" cy="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27" name="Rectangle 470"/>
            <p:cNvSpPr>
              <a:spLocks noChangeArrowheads="1"/>
            </p:cNvSpPr>
            <p:nvPr/>
          </p:nvSpPr>
          <p:spPr bwMode="auto">
            <a:xfrm>
              <a:off x="1267" y="3338"/>
              <a:ext cx="149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AESU1</a:t>
              </a:r>
            </a:p>
          </p:txBody>
        </p:sp>
        <p:sp>
          <p:nvSpPr>
            <p:cNvPr id="21528" name="Rectangle 471"/>
            <p:cNvSpPr>
              <a:spLocks noChangeArrowheads="1"/>
            </p:cNvSpPr>
            <p:nvPr/>
          </p:nvSpPr>
          <p:spPr bwMode="auto">
            <a:xfrm>
              <a:off x="1323" y="3074"/>
              <a:ext cx="103" cy="35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29" name="Rectangle 472"/>
            <p:cNvSpPr>
              <a:spLocks noChangeArrowheads="1"/>
            </p:cNvSpPr>
            <p:nvPr/>
          </p:nvSpPr>
          <p:spPr bwMode="auto">
            <a:xfrm>
              <a:off x="1267" y="3114"/>
              <a:ext cx="111" cy="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30" name="Rectangle 473"/>
            <p:cNvSpPr>
              <a:spLocks noChangeArrowheads="1"/>
            </p:cNvSpPr>
            <p:nvPr/>
          </p:nvSpPr>
          <p:spPr bwMode="auto">
            <a:xfrm>
              <a:off x="1285" y="3120"/>
              <a:ext cx="77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31" name="Rectangle 474"/>
            <p:cNvSpPr>
              <a:spLocks noChangeArrowheads="1"/>
            </p:cNvSpPr>
            <p:nvPr/>
          </p:nvSpPr>
          <p:spPr bwMode="auto">
            <a:xfrm>
              <a:off x="1249" y="3122"/>
              <a:ext cx="138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EHM1</a:t>
              </a:r>
            </a:p>
          </p:txBody>
        </p:sp>
        <p:sp>
          <p:nvSpPr>
            <p:cNvPr id="21532" name="Rectangle 475"/>
            <p:cNvSpPr>
              <a:spLocks noChangeArrowheads="1"/>
            </p:cNvSpPr>
            <p:nvPr/>
          </p:nvSpPr>
          <p:spPr bwMode="auto">
            <a:xfrm>
              <a:off x="1323" y="3171"/>
              <a:ext cx="103" cy="35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33" name="Rectangle 476"/>
            <p:cNvSpPr>
              <a:spLocks noChangeArrowheads="1"/>
            </p:cNvSpPr>
            <p:nvPr/>
          </p:nvSpPr>
          <p:spPr bwMode="auto">
            <a:xfrm>
              <a:off x="1267" y="3208"/>
              <a:ext cx="111" cy="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34" name="Rectangle 477"/>
            <p:cNvSpPr>
              <a:spLocks noChangeArrowheads="1"/>
            </p:cNvSpPr>
            <p:nvPr/>
          </p:nvSpPr>
          <p:spPr bwMode="auto">
            <a:xfrm>
              <a:off x="1285" y="3217"/>
              <a:ext cx="77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35" name="Rectangle 478"/>
            <p:cNvSpPr>
              <a:spLocks noChangeArrowheads="1"/>
            </p:cNvSpPr>
            <p:nvPr/>
          </p:nvSpPr>
          <p:spPr bwMode="auto">
            <a:xfrm>
              <a:off x="1249" y="3218"/>
              <a:ext cx="138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EHM2</a:t>
              </a:r>
            </a:p>
          </p:txBody>
        </p:sp>
        <p:sp>
          <p:nvSpPr>
            <p:cNvPr id="21536" name="Rectangle 479"/>
            <p:cNvSpPr>
              <a:spLocks noChangeArrowheads="1"/>
            </p:cNvSpPr>
            <p:nvPr/>
          </p:nvSpPr>
          <p:spPr bwMode="auto">
            <a:xfrm>
              <a:off x="1244" y="3074"/>
              <a:ext cx="72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37" name="Rectangle 480"/>
            <p:cNvSpPr>
              <a:spLocks noChangeArrowheads="1"/>
            </p:cNvSpPr>
            <p:nvPr/>
          </p:nvSpPr>
          <p:spPr bwMode="auto">
            <a:xfrm>
              <a:off x="1220" y="3076"/>
              <a:ext cx="112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EEC1</a:t>
              </a:r>
            </a:p>
          </p:txBody>
        </p:sp>
        <p:sp>
          <p:nvSpPr>
            <p:cNvPr id="21538" name="Rectangle 481"/>
            <p:cNvSpPr>
              <a:spLocks noChangeArrowheads="1"/>
            </p:cNvSpPr>
            <p:nvPr/>
          </p:nvSpPr>
          <p:spPr bwMode="auto">
            <a:xfrm>
              <a:off x="1248" y="3168"/>
              <a:ext cx="73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39" name="Rectangle 482"/>
            <p:cNvSpPr>
              <a:spLocks noChangeArrowheads="1"/>
            </p:cNvSpPr>
            <p:nvPr/>
          </p:nvSpPr>
          <p:spPr bwMode="auto">
            <a:xfrm>
              <a:off x="1225" y="3169"/>
              <a:ext cx="112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EEC2</a:t>
              </a:r>
            </a:p>
          </p:txBody>
        </p:sp>
        <p:sp>
          <p:nvSpPr>
            <p:cNvPr id="21540" name="Rectangle 483"/>
            <p:cNvSpPr>
              <a:spLocks noChangeArrowheads="1"/>
            </p:cNvSpPr>
            <p:nvPr/>
          </p:nvSpPr>
          <p:spPr bwMode="auto">
            <a:xfrm>
              <a:off x="1436" y="2686"/>
              <a:ext cx="91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41" name="Rectangle 484"/>
            <p:cNvSpPr>
              <a:spLocks noChangeArrowheads="1"/>
            </p:cNvSpPr>
            <p:nvPr/>
          </p:nvSpPr>
          <p:spPr bwMode="auto">
            <a:xfrm>
              <a:off x="1406" y="2688"/>
              <a:ext cx="140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FCSC1</a:t>
              </a:r>
            </a:p>
          </p:txBody>
        </p:sp>
        <p:sp>
          <p:nvSpPr>
            <p:cNvPr id="21542" name="Rectangle 485"/>
            <p:cNvSpPr>
              <a:spLocks noChangeArrowheads="1"/>
            </p:cNvSpPr>
            <p:nvPr/>
          </p:nvSpPr>
          <p:spPr bwMode="auto">
            <a:xfrm>
              <a:off x="1434" y="2708"/>
              <a:ext cx="172" cy="41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43" name="Rectangle 486"/>
            <p:cNvSpPr>
              <a:spLocks noChangeArrowheads="1"/>
            </p:cNvSpPr>
            <p:nvPr/>
          </p:nvSpPr>
          <p:spPr bwMode="auto">
            <a:xfrm>
              <a:off x="1442" y="2719"/>
              <a:ext cx="147" cy="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44" name="Rectangle 487"/>
            <p:cNvSpPr>
              <a:spLocks noChangeArrowheads="1"/>
            </p:cNvSpPr>
            <p:nvPr/>
          </p:nvSpPr>
          <p:spPr bwMode="auto">
            <a:xfrm>
              <a:off x="1368" y="2719"/>
              <a:ext cx="29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 i="1">
                  <a:solidFill>
                    <a:srgbClr val="000000"/>
                  </a:solidFill>
                  <a:latin typeface="Calibri" pitchFamily="34" charset="0"/>
                </a:rPr>
                <a:t>COM     MON</a:t>
              </a:r>
            </a:p>
          </p:txBody>
        </p:sp>
        <p:sp>
          <p:nvSpPr>
            <p:cNvPr id="21545" name="Rectangle 488"/>
            <p:cNvSpPr>
              <a:spLocks noChangeArrowheads="1"/>
            </p:cNvSpPr>
            <p:nvPr/>
          </p:nvSpPr>
          <p:spPr bwMode="auto">
            <a:xfrm>
              <a:off x="2323" y="2714"/>
              <a:ext cx="211" cy="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46" name="Rectangle 489"/>
            <p:cNvSpPr>
              <a:spLocks noChangeArrowheads="1"/>
            </p:cNvSpPr>
            <p:nvPr/>
          </p:nvSpPr>
          <p:spPr bwMode="auto">
            <a:xfrm>
              <a:off x="2055" y="2716"/>
              <a:ext cx="210" cy="3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47" name="Line 490"/>
            <p:cNvSpPr>
              <a:spLocks noChangeShapeType="1"/>
            </p:cNvSpPr>
            <p:nvPr/>
          </p:nvSpPr>
          <p:spPr bwMode="auto">
            <a:xfrm>
              <a:off x="1519" y="2708"/>
              <a:ext cx="1" cy="39"/>
            </a:xfrm>
            <a:prstGeom prst="line">
              <a:avLst/>
            </a:prstGeom>
            <a:noFill/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48" name="Rectangle 491"/>
            <p:cNvSpPr>
              <a:spLocks noChangeArrowheads="1"/>
            </p:cNvSpPr>
            <p:nvPr/>
          </p:nvSpPr>
          <p:spPr bwMode="auto">
            <a:xfrm>
              <a:off x="2394" y="2684"/>
              <a:ext cx="90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49" name="Rectangle 492"/>
            <p:cNvSpPr>
              <a:spLocks noChangeArrowheads="1"/>
            </p:cNvSpPr>
            <p:nvPr/>
          </p:nvSpPr>
          <p:spPr bwMode="auto">
            <a:xfrm>
              <a:off x="2364" y="2686"/>
              <a:ext cx="140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FCSC2</a:t>
              </a:r>
            </a:p>
          </p:txBody>
        </p:sp>
        <p:sp>
          <p:nvSpPr>
            <p:cNvPr id="21550" name="Rectangle 493"/>
            <p:cNvSpPr>
              <a:spLocks noChangeArrowheads="1"/>
            </p:cNvSpPr>
            <p:nvPr/>
          </p:nvSpPr>
          <p:spPr bwMode="auto">
            <a:xfrm>
              <a:off x="2120" y="2684"/>
              <a:ext cx="94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51" name="Rectangle 494"/>
            <p:cNvSpPr>
              <a:spLocks noChangeArrowheads="1"/>
            </p:cNvSpPr>
            <p:nvPr/>
          </p:nvSpPr>
          <p:spPr bwMode="auto">
            <a:xfrm>
              <a:off x="2088" y="2686"/>
              <a:ext cx="149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FCGC2</a:t>
              </a:r>
            </a:p>
          </p:txBody>
        </p:sp>
        <p:sp>
          <p:nvSpPr>
            <p:cNvPr id="21552" name="Line 495"/>
            <p:cNvSpPr>
              <a:spLocks noChangeShapeType="1"/>
            </p:cNvSpPr>
            <p:nvPr/>
          </p:nvSpPr>
          <p:spPr bwMode="auto">
            <a:xfrm flipH="1">
              <a:off x="1672" y="2741"/>
              <a:ext cx="146" cy="109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53" name="Line 496"/>
            <p:cNvSpPr>
              <a:spLocks noChangeShapeType="1"/>
            </p:cNvSpPr>
            <p:nvPr/>
          </p:nvSpPr>
          <p:spPr bwMode="auto">
            <a:xfrm flipH="1">
              <a:off x="1668" y="2738"/>
              <a:ext cx="146" cy="108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8" name="Group 497"/>
            <p:cNvGrpSpPr>
              <a:grpSpLocks/>
            </p:cNvGrpSpPr>
            <p:nvPr/>
          </p:nvGrpSpPr>
          <p:grpSpPr bwMode="auto">
            <a:xfrm>
              <a:off x="1327" y="2796"/>
              <a:ext cx="272" cy="50"/>
              <a:chOff x="1327" y="2796"/>
              <a:chExt cx="272" cy="50"/>
            </a:xfrm>
          </p:grpSpPr>
          <p:sp>
            <p:nvSpPr>
              <p:cNvPr id="22388" name="Freeform 498"/>
              <p:cNvSpPr>
                <a:spLocks noChangeArrowheads="1"/>
              </p:cNvSpPr>
              <p:nvPr/>
            </p:nvSpPr>
            <p:spPr bwMode="auto">
              <a:xfrm>
                <a:off x="1327" y="2796"/>
                <a:ext cx="273" cy="51"/>
              </a:xfrm>
              <a:custGeom>
                <a:avLst/>
                <a:gdLst>
                  <a:gd name="T0" fmla="*/ 0 w 1478"/>
                  <a:gd name="T1" fmla="*/ 0 h 314"/>
                  <a:gd name="T2" fmla="*/ 0 w 1478"/>
                  <a:gd name="T3" fmla="*/ 0 h 314"/>
                  <a:gd name="T4" fmla="*/ 0 w 1478"/>
                  <a:gd name="T5" fmla="*/ 0 h 314"/>
                  <a:gd name="T6" fmla="*/ 0 60000 65536"/>
                  <a:gd name="T7" fmla="*/ 0 60000 65536"/>
                  <a:gd name="T8" fmla="*/ 0 60000 65536"/>
                  <a:gd name="T9" fmla="*/ 0 w 1478"/>
                  <a:gd name="T10" fmla="*/ 0 h 314"/>
                  <a:gd name="T11" fmla="*/ 1478 w 1478"/>
                  <a:gd name="T12" fmla="*/ 314 h 3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78" h="314">
                    <a:moveTo>
                      <a:pt x="0" y="0"/>
                    </a:moveTo>
                    <a:lnTo>
                      <a:pt x="1478" y="3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89" name="Line 499"/>
              <p:cNvSpPr>
                <a:spLocks noChangeShapeType="1"/>
              </p:cNvSpPr>
              <p:nvPr/>
            </p:nvSpPr>
            <p:spPr bwMode="auto">
              <a:xfrm>
                <a:off x="1327" y="2796"/>
                <a:ext cx="273" cy="51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9" name="Group 500"/>
            <p:cNvGrpSpPr>
              <a:grpSpLocks/>
            </p:cNvGrpSpPr>
            <p:nvPr/>
          </p:nvGrpSpPr>
          <p:grpSpPr bwMode="auto">
            <a:xfrm>
              <a:off x="1209" y="2796"/>
              <a:ext cx="355" cy="56"/>
              <a:chOff x="1209" y="2796"/>
              <a:chExt cx="355" cy="56"/>
            </a:xfrm>
          </p:grpSpPr>
          <p:sp>
            <p:nvSpPr>
              <p:cNvPr id="22386" name="Freeform 501"/>
              <p:cNvSpPr>
                <a:spLocks noChangeArrowheads="1"/>
              </p:cNvSpPr>
              <p:nvPr/>
            </p:nvSpPr>
            <p:spPr bwMode="auto">
              <a:xfrm>
                <a:off x="1209" y="2796"/>
                <a:ext cx="356" cy="57"/>
              </a:xfrm>
              <a:custGeom>
                <a:avLst/>
                <a:gdLst>
                  <a:gd name="T0" fmla="*/ 0 w 1926"/>
                  <a:gd name="T1" fmla="*/ 0 h 348"/>
                  <a:gd name="T2" fmla="*/ 0 w 1926"/>
                  <a:gd name="T3" fmla="*/ 0 h 348"/>
                  <a:gd name="T4" fmla="*/ 0 w 1926"/>
                  <a:gd name="T5" fmla="*/ 0 h 348"/>
                  <a:gd name="T6" fmla="*/ 0 60000 65536"/>
                  <a:gd name="T7" fmla="*/ 0 60000 65536"/>
                  <a:gd name="T8" fmla="*/ 0 60000 65536"/>
                  <a:gd name="T9" fmla="*/ 0 w 1926"/>
                  <a:gd name="T10" fmla="*/ 0 h 348"/>
                  <a:gd name="T11" fmla="*/ 1926 w 1926"/>
                  <a:gd name="T12" fmla="*/ 348 h 3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6" h="348">
                    <a:moveTo>
                      <a:pt x="0" y="0"/>
                    </a:moveTo>
                    <a:lnTo>
                      <a:pt x="1926" y="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87" name="Line 502"/>
              <p:cNvSpPr>
                <a:spLocks noChangeShapeType="1"/>
              </p:cNvSpPr>
              <p:nvPr/>
            </p:nvSpPr>
            <p:spPr bwMode="auto">
              <a:xfrm>
                <a:off x="1209" y="2796"/>
                <a:ext cx="356" cy="57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0" name="Group 503"/>
            <p:cNvGrpSpPr>
              <a:grpSpLocks/>
            </p:cNvGrpSpPr>
            <p:nvPr/>
          </p:nvGrpSpPr>
          <p:grpSpPr bwMode="auto">
            <a:xfrm>
              <a:off x="1238" y="2796"/>
              <a:ext cx="328" cy="52"/>
              <a:chOff x="1238" y="2796"/>
              <a:chExt cx="328" cy="52"/>
            </a:xfrm>
          </p:grpSpPr>
          <p:sp>
            <p:nvSpPr>
              <p:cNvPr id="22384" name="Freeform 504"/>
              <p:cNvSpPr>
                <a:spLocks noChangeArrowheads="1"/>
              </p:cNvSpPr>
              <p:nvPr/>
            </p:nvSpPr>
            <p:spPr bwMode="auto">
              <a:xfrm>
                <a:off x="1238" y="2796"/>
                <a:ext cx="329" cy="53"/>
              </a:xfrm>
              <a:custGeom>
                <a:avLst/>
                <a:gdLst>
                  <a:gd name="T0" fmla="*/ 0 w 1780"/>
                  <a:gd name="T1" fmla="*/ 0 h 325"/>
                  <a:gd name="T2" fmla="*/ 0 w 1780"/>
                  <a:gd name="T3" fmla="*/ 0 h 325"/>
                  <a:gd name="T4" fmla="*/ 0 w 1780"/>
                  <a:gd name="T5" fmla="*/ 0 h 325"/>
                  <a:gd name="T6" fmla="*/ 0 60000 65536"/>
                  <a:gd name="T7" fmla="*/ 0 60000 65536"/>
                  <a:gd name="T8" fmla="*/ 0 60000 65536"/>
                  <a:gd name="T9" fmla="*/ 0 w 1780"/>
                  <a:gd name="T10" fmla="*/ 0 h 325"/>
                  <a:gd name="T11" fmla="*/ 1780 w 1780"/>
                  <a:gd name="T12" fmla="*/ 325 h 3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80" h="325">
                    <a:moveTo>
                      <a:pt x="0" y="0"/>
                    </a:moveTo>
                    <a:lnTo>
                      <a:pt x="1780" y="3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85" name="Line 505"/>
              <p:cNvSpPr>
                <a:spLocks noChangeShapeType="1"/>
              </p:cNvSpPr>
              <p:nvPr/>
            </p:nvSpPr>
            <p:spPr bwMode="auto">
              <a:xfrm>
                <a:off x="1238" y="2796"/>
                <a:ext cx="329" cy="53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1" name="Group 506"/>
            <p:cNvGrpSpPr>
              <a:grpSpLocks/>
            </p:cNvGrpSpPr>
            <p:nvPr/>
          </p:nvGrpSpPr>
          <p:grpSpPr bwMode="auto">
            <a:xfrm>
              <a:off x="1558" y="2749"/>
              <a:ext cx="92" cy="96"/>
              <a:chOff x="1558" y="2749"/>
              <a:chExt cx="92" cy="96"/>
            </a:xfrm>
          </p:grpSpPr>
          <p:sp>
            <p:nvSpPr>
              <p:cNvPr id="22382" name="Freeform 507"/>
              <p:cNvSpPr>
                <a:spLocks noChangeArrowheads="1"/>
              </p:cNvSpPr>
              <p:nvPr/>
            </p:nvSpPr>
            <p:spPr bwMode="auto">
              <a:xfrm>
                <a:off x="1558" y="2749"/>
                <a:ext cx="93" cy="97"/>
              </a:xfrm>
              <a:custGeom>
                <a:avLst/>
                <a:gdLst>
                  <a:gd name="T0" fmla="*/ 0 w 504"/>
                  <a:gd name="T1" fmla="*/ 0 h 594"/>
                  <a:gd name="T2" fmla="*/ 0 w 504"/>
                  <a:gd name="T3" fmla="*/ 0 h 594"/>
                  <a:gd name="T4" fmla="*/ 0 w 504"/>
                  <a:gd name="T5" fmla="*/ 0 h 594"/>
                  <a:gd name="T6" fmla="*/ 0 60000 65536"/>
                  <a:gd name="T7" fmla="*/ 0 60000 65536"/>
                  <a:gd name="T8" fmla="*/ 0 60000 65536"/>
                  <a:gd name="T9" fmla="*/ 0 w 504"/>
                  <a:gd name="T10" fmla="*/ 0 h 594"/>
                  <a:gd name="T11" fmla="*/ 504 w 504"/>
                  <a:gd name="T12" fmla="*/ 594 h 5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4" h="594">
                    <a:moveTo>
                      <a:pt x="0" y="0"/>
                    </a:moveTo>
                    <a:lnTo>
                      <a:pt x="504" y="5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83" name="Line 508"/>
              <p:cNvSpPr>
                <a:spLocks noChangeShapeType="1"/>
              </p:cNvSpPr>
              <p:nvPr/>
            </p:nvSpPr>
            <p:spPr bwMode="auto">
              <a:xfrm>
                <a:off x="1558" y="2749"/>
                <a:ext cx="93" cy="97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2" name="Group 509"/>
            <p:cNvGrpSpPr>
              <a:grpSpLocks/>
            </p:cNvGrpSpPr>
            <p:nvPr/>
          </p:nvGrpSpPr>
          <p:grpSpPr bwMode="auto">
            <a:xfrm>
              <a:off x="1548" y="2749"/>
              <a:ext cx="96" cy="96"/>
              <a:chOff x="1548" y="2749"/>
              <a:chExt cx="96" cy="96"/>
            </a:xfrm>
          </p:grpSpPr>
          <p:sp>
            <p:nvSpPr>
              <p:cNvPr id="22380" name="Freeform 510"/>
              <p:cNvSpPr>
                <a:spLocks noChangeArrowheads="1"/>
              </p:cNvSpPr>
              <p:nvPr/>
            </p:nvSpPr>
            <p:spPr bwMode="auto">
              <a:xfrm>
                <a:off x="1548" y="2749"/>
                <a:ext cx="97" cy="97"/>
              </a:xfrm>
              <a:custGeom>
                <a:avLst/>
                <a:gdLst>
                  <a:gd name="T0" fmla="*/ 0 w 526"/>
                  <a:gd name="T1" fmla="*/ 0 h 594"/>
                  <a:gd name="T2" fmla="*/ 0 w 526"/>
                  <a:gd name="T3" fmla="*/ 0 h 594"/>
                  <a:gd name="T4" fmla="*/ 0 w 526"/>
                  <a:gd name="T5" fmla="*/ 0 h 594"/>
                  <a:gd name="T6" fmla="*/ 0 60000 65536"/>
                  <a:gd name="T7" fmla="*/ 0 60000 65536"/>
                  <a:gd name="T8" fmla="*/ 0 60000 65536"/>
                  <a:gd name="T9" fmla="*/ 0 w 526"/>
                  <a:gd name="T10" fmla="*/ 0 h 594"/>
                  <a:gd name="T11" fmla="*/ 526 w 526"/>
                  <a:gd name="T12" fmla="*/ 594 h 5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26" h="594">
                    <a:moveTo>
                      <a:pt x="0" y="0"/>
                    </a:moveTo>
                    <a:lnTo>
                      <a:pt x="526" y="5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81" name="Line 511"/>
              <p:cNvSpPr>
                <a:spLocks noChangeShapeType="1"/>
              </p:cNvSpPr>
              <p:nvPr/>
            </p:nvSpPr>
            <p:spPr bwMode="auto">
              <a:xfrm>
                <a:off x="1548" y="2749"/>
                <a:ext cx="97" cy="97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559" name="Line 512"/>
            <p:cNvSpPr>
              <a:spLocks noChangeShapeType="1"/>
            </p:cNvSpPr>
            <p:nvPr/>
          </p:nvSpPr>
          <p:spPr bwMode="auto">
            <a:xfrm>
              <a:off x="2179" y="2749"/>
              <a:ext cx="51" cy="97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60" name="Line 513"/>
            <p:cNvSpPr>
              <a:spLocks noChangeShapeType="1"/>
            </p:cNvSpPr>
            <p:nvPr/>
          </p:nvSpPr>
          <p:spPr bwMode="auto">
            <a:xfrm>
              <a:off x="2084" y="2743"/>
              <a:ext cx="142" cy="109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61" name="Line 514"/>
            <p:cNvSpPr>
              <a:spLocks noChangeShapeType="1"/>
            </p:cNvSpPr>
            <p:nvPr/>
          </p:nvSpPr>
          <p:spPr bwMode="auto">
            <a:xfrm>
              <a:off x="2090" y="2739"/>
              <a:ext cx="140" cy="109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3" name="Group 515"/>
            <p:cNvGrpSpPr>
              <a:grpSpLocks/>
            </p:cNvGrpSpPr>
            <p:nvPr/>
          </p:nvGrpSpPr>
          <p:grpSpPr bwMode="auto">
            <a:xfrm>
              <a:off x="2345" y="2795"/>
              <a:ext cx="348" cy="67"/>
              <a:chOff x="2345" y="2795"/>
              <a:chExt cx="348" cy="67"/>
            </a:xfrm>
          </p:grpSpPr>
          <p:sp>
            <p:nvSpPr>
              <p:cNvPr id="22378" name="Freeform 516"/>
              <p:cNvSpPr>
                <a:spLocks noChangeArrowheads="1"/>
              </p:cNvSpPr>
              <p:nvPr/>
            </p:nvSpPr>
            <p:spPr bwMode="auto">
              <a:xfrm>
                <a:off x="2346" y="2795"/>
                <a:ext cx="347" cy="68"/>
              </a:xfrm>
              <a:custGeom>
                <a:avLst/>
                <a:gdLst>
                  <a:gd name="T0" fmla="*/ 0 w 1881"/>
                  <a:gd name="T1" fmla="*/ 0 h 415"/>
                  <a:gd name="T2" fmla="*/ 0 w 1881"/>
                  <a:gd name="T3" fmla="*/ 0 h 415"/>
                  <a:gd name="T4" fmla="*/ 0 w 1881"/>
                  <a:gd name="T5" fmla="*/ 0 h 415"/>
                  <a:gd name="T6" fmla="*/ 0 60000 65536"/>
                  <a:gd name="T7" fmla="*/ 0 60000 65536"/>
                  <a:gd name="T8" fmla="*/ 0 60000 65536"/>
                  <a:gd name="T9" fmla="*/ 0 w 1881"/>
                  <a:gd name="T10" fmla="*/ 0 h 415"/>
                  <a:gd name="T11" fmla="*/ 1881 w 1881"/>
                  <a:gd name="T12" fmla="*/ 415 h 4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81" h="415">
                    <a:moveTo>
                      <a:pt x="1881" y="0"/>
                    </a:moveTo>
                    <a:lnTo>
                      <a:pt x="0" y="415"/>
                    </a:lnTo>
                    <a:lnTo>
                      <a:pt x="18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79" name="Line 517"/>
              <p:cNvSpPr>
                <a:spLocks noChangeShapeType="1"/>
              </p:cNvSpPr>
              <p:nvPr/>
            </p:nvSpPr>
            <p:spPr bwMode="auto">
              <a:xfrm flipH="1">
                <a:off x="2344" y="2795"/>
                <a:ext cx="351" cy="68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4" name="Group 518"/>
            <p:cNvGrpSpPr>
              <a:grpSpLocks/>
            </p:cNvGrpSpPr>
            <p:nvPr/>
          </p:nvGrpSpPr>
          <p:grpSpPr bwMode="auto">
            <a:xfrm>
              <a:off x="2349" y="2796"/>
              <a:ext cx="309" cy="58"/>
              <a:chOff x="2349" y="2796"/>
              <a:chExt cx="309" cy="58"/>
            </a:xfrm>
          </p:grpSpPr>
          <p:sp>
            <p:nvSpPr>
              <p:cNvPr id="22376" name="Freeform 519"/>
              <p:cNvSpPr>
                <a:spLocks noChangeArrowheads="1"/>
              </p:cNvSpPr>
              <p:nvPr/>
            </p:nvSpPr>
            <p:spPr bwMode="auto">
              <a:xfrm>
                <a:off x="2349" y="2796"/>
                <a:ext cx="308" cy="59"/>
              </a:xfrm>
              <a:custGeom>
                <a:avLst/>
                <a:gdLst>
                  <a:gd name="T0" fmla="*/ 0 w 1668"/>
                  <a:gd name="T1" fmla="*/ 0 h 359"/>
                  <a:gd name="T2" fmla="*/ 0 w 1668"/>
                  <a:gd name="T3" fmla="*/ 0 h 359"/>
                  <a:gd name="T4" fmla="*/ 0 w 1668"/>
                  <a:gd name="T5" fmla="*/ 0 h 359"/>
                  <a:gd name="T6" fmla="*/ 0 60000 65536"/>
                  <a:gd name="T7" fmla="*/ 0 60000 65536"/>
                  <a:gd name="T8" fmla="*/ 0 60000 65536"/>
                  <a:gd name="T9" fmla="*/ 0 w 1668"/>
                  <a:gd name="T10" fmla="*/ 0 h 359"/>
                  <a:gd name="T11" fmla="*/ 1668 w 1668"/>
                  <a:gd name="T12" fmla="*/ 359 h 3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8" h="359">
                    <a:moveTo>
                      <a:pt x="1668" y="0"/>
                    </a:moveTo>
                    <a:lnTo>
                      <a:pt x="0" y="359"/>
                    </a:lnTo>
                    <a:lnTo>
                      <a:pt x="166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77" name="Line 520"/>
              <p:cNvSpPr>
                <a:spLocks noChangeShapeType="1"/>
              </p:cNvSpPr>
              <p:nvPr/>
            </p:nvSpPr>
            <p:spPr bwMode="auto">
              <a:xfrm flipH="1">
                <a:off x="2348" y="2796"/>
                <a:ext cx="312" cy="59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5" name="Group 521"/>
            <p:cNvGrpSpPr>
              <a:grpSpLocks/>
            </p:cNvGrpSpPr>
            <p:nvPr/>
          </p:nvGrpSpPr>
          <p:grpSpPr bwMode="auto">
            <a:xfrm>
              <a:off x="2263" y="2747"/>
              <a:ext cx="77" cy="98"/>
              <a:chOff x="2263" y="2747"/>
              <a:chExt cx="77" cy="98"/>
            </a:xfrm>
          </p:grpSpPr>
          <p:sp>
            <p:nvSpPr>
              <p:cNvPr id="22374" name="Freeform 522"/>
              <p:cNvSpPr>
                <a:spLocks noChangeArrowheads="1"/>
              </p:cNvSpPr>
              <p:nvPr/>
            </p:nvSpPr>
            <p:spPr bwMode="auto">
              <a:xfrm>
                <a:off x="2263" y="2747"/>
                <a:ext cx="76" cy="99"/>
              </a:xfrm>
              <a:custGeom>
                <a:avLst/>
                <a:gdLst>
                  <a:gd name="T0" fmla="*/ 0 w 414"/>
                  <a:gd name="T1" fmla="*/ 0 h 605"/>
                  <a:gd name="T2" fmla="*/ 0 w 414"/>
                  <a:gd name="T3" fmla="*/ 0 h 605"/>
                  <a:gd name="T4" fmla="*/ 0 w 414"/>
                  <a:gd name="T5" fmla="*/ 0 h 605"/>
                  <a:gd name="T6" fmla="*/ 0 60000 65536"/>
                  <a:gd name="T7" fmla="*/ 0 60000 65536"/>
                  <a:gd name="T8" fmla="*/ 0 60000 65536"/>
                  <a:gd name="T9" fmla="*/ 0 w 414"/>
                  <a:gd name="T10" fmla="*/ 0 h 605"/>
                  <a:gd name="T11" fmla="*/ 414 w 414"/>
                  <a:gd name="T12" fmla="*/ 605 h 6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4" h="605">
                    <a:moveTo>
                      <a:pt x="414" y="0"/>
                    </a:moveTo>
                    <a:lnTo>
                      <a:pt x="0" y="605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75" name="Line 523"/>
              <p:cNvSpPr>
                <a:spLocks noChangeShapeType="1"/>
              </p:cNvSpPr>
              <p:nvPr/>
            </p:nvSpPr>
            <p:spPr bwMode="auto">
              <a:xfrm flipH="1">
                <a:off x="2262" y="2747"/>
                <a:ext cx="80" cy="99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6" name="Group 524"/>
            <p:cNvGrpSpPr>
              <a:grpSpLocks/>
            </p:cNvGrpSpPr>
            <p:nvPr/>
          </p:nvGrpSpPr>
          <p:grpSpPr bwMode="auto">
            <a:xfrm>
              <a:off x="2328" y="2795"/>
              <a:ext cx="259" cy="58"/>
              <a:chOff x="2328" y="2795"/>
              <a:chExt cx="259" cy="58"/>
            </a:xfrm>
          </p:grpSpPr>
          <p:sp>
            <p:nvSpPr>
              <p:cNvPr id="22372" name="Freeform 525"/>
              <p:cNvSpPr>
                <a:spLocks noChangeArrowheads="1"/>
              </p:cNvSpPr>
              <p:nvPr/>
            </p:nvSpPr>
            <p:spPr bwMode="auto">
              <a:xfrm>
                <a:off x="2328" y="2795"/>
                <a:ext cx="259" cy="59"/>
              </a:xfrm>
              <a:custGeom>
                <a:avLst/>
                <a:gdLst>
                  <a:gd name="T0" fmla="*/ 0 w 1399"/>
                  <a:gd name="T1" fmla="*/ 0 h 359"/>
                  <a:gd name="T2" fmla="*/ 0 w 1399"/>
                  <a:gd name="T3" fmla="*/ 0 h 359"/>
                  <a:gd name="T4" fmla="*/ 0 w 1399"/>
                  <a:gd name="T5" fmla="*/ 0 h 359"/>
                  <a:gd name="T6" fmla="*/ 0 60000 65536"/>
                  <a:gd name="T7" fmla="*/ 0 60000 65536"/>
                  <a:gd name="T8" fmla="*/ 0 60000 65536"/>
                  <a:gd name="T9" fmla="*/ 0 w 1399"/>
                  <a:gd name="T10" fmla="*/ 0 h 359"/>
                  <a:gd name="T11" fmla="*/ 1399 w 1399"/>
                  <a:gd name="T12" fmla="*/ 359 h 3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99" h="359">
                    <a:moveTo>
                      <a:pt x="1399" y="0"/>
                    </a:moveTo>
                    <a:lnTo>
                      <a:pt x="0" y="359"/>
                    </a:lnTo>
                    <a:lnTo>
                      <a:pt x="139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73" name="Line 526"/>
              <p:cNvSpPr>
                <a:spLocks noChangeShapeType="1"/>
              </p:cNvSpPr>
              <p:nvPr/>
            </p:nvSpPr>
            <p:spPr bwMode="auto">
              <a:xfrm flipH="1">
                <a:off x="2328" y="2795"/>
                <a:ext cx="262" cy="59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7" name="Group 527"/>
            <p:cNvGrpSpPr>
              <a:grpSpLocks/>
            </p:cNvGrpSpPr>
            <p:nvPr/>
          </p:nvGrpSpPr>
          <p:grpSpPr bwMode="auto">
            <a:xfrm>
              <a:off x="2328" y="2795"/>
              <a:ext cx="230" cy="54"/>
              <a:chOff x="2328" y="2795"/>
              <a:chExt cx="230" cy="54"/>
            </a:xfrm>
          </p:grpSpPr>
          <p:sp>
            <p:nvSpPr>
              <p:cNvPr id="22370" name="Freeform 528"/>
              <p:cNvSpPr>
                <a:spLocks noChangeArrowheads="1"/>
              </p:cNvSpPr>
              <p:nvPr/>
            </p:nvSpPr>
            <p:spPr bwMode="auto">
              <a:xfrm>
                <a:off x="2328" y="2795"/>
                <a:ext cx="231" cy="55"/>
              </a:xfrm>
              <a:custGeom>
                <a:avLst/>
                <a:gdLst>
                  <a:gd name="T0" fmla="*/ 0 w 1242"/>
                  <a:gd name="T1" fmla="*/ 0 h 336"/>
                  <a:gd name="T2" fmla="*/ 0 w 1242"/>
                  <a:gd name="T3" fmla="*/ 0 h 336"/>
                  <a:gd name="T4" fmla="*/ 0 w 1242"/>
                  <a:gd name="T5" fmla="*/ 0 h 336"/>
                  <a:gd name="T6" fmla="*/ 0 60000 65536"/>
                  <a:gd name="T7" fmla="*/ 0 60000 65536"/>
                  <a:gd name="T8" fmla="*/ 0 60000 65536"/>
                  <a:gd name="T9" fmla="*/ 0 w 1242"/>
                  <a:gd name="T10" fmla="*/ 0 h 336"/>
                  <a:gd name="T11" fmla="*/ 1242 w 1242"/>
                  <a:gd name="T12" fmla="*/ 336 h 3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2" h="336">
                    <a:moveTo>
                      <a:pt x="1242" y="0"/>
                    </a:moveTo>
                    <a:lnTo>
                      <a:pt x="0" y="336"/>
                    </a:lnTo>
                    <a:lnTo>
                      <a:pt x="124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71" name="Line 529"/>
              <p:cNvSpPr>
                <a:spLocks noChangeShapeType="1"/>
              </p:cNvSpPr>
              <p:nvPr/>
            </p:nvSpPr>
            <p:spPr bwMode="auto">
              <a:xfrm flipH="1">
                <a:off x="2328" y="2795"/>
                <a:ext cx="233" cy="55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567" name="Rectangle 530"/>
            <p:cNvSpPr>
              <a:spLocks noChangeArrowheads="1"/>
            </p:cNvSpPr>
            <p:nvPr/>
          </p:nvSpPr>
          <p:spPr bwMode="auto">
            <a:xfrm>
              <a:off x="2540" y="2756"/>
              <a:ext cx="172" cy="3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68" name="Line 531"/>
            <p:cNvSpPr>
              <a:spLocks noChangeShapeType="1"/>
            </p:cNvSpPr>
            <p:nvPr/>
          </p:nvSpPr>
          <p:spPr bwMode="auto">
            <a:xfrm>
              <a:off x="2625" y="2756"/>
              <a:ext cx="1" cy="39"/>
            </a:xfrm>
            <a:prstGeom prst="line">
              <a:avLst/>
            </a:prstGeom>
            <a:noFill/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69" name="Line 532"/>
            <p:cNvSpPr>
              <a:spLocks noChangeShapeType="1"/>
            </p:cNvSpPr>
            <p:nvPr/>
          </p:nvSpPr>
          <p:spPr bwMode="auto">
            <a:xfrm flipH="1">
              <a:off x="1670" y="2747"/>
              <a:ext cx="56" cy="97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70" name="Line 533"/>
            <p:cNvSpPr>
              <a:spLocks noChangeShapeType="1"/>
            </p:cNvSpPr>
            <p:nvPr/>
          </p:nvSpPr>
          <p:spPr bwMode="auto">
            <a:xfrm flipH="1">
              <a:off x="1663" y="2745"/>
              <a:ext cx="55" cy="97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18" name="Group 534"/>
            <p:cNvGrpSpPr>
              <a:grpSpLocks/>
            </p:cNvGrpSpPr>
            <p:nvPr/>
          </p:nvGrpSpPr>
          <p:grpSpPr bwMode="auto">
            <a:xfrm>
              <a:off x="1364" y="2795"/>
              <a:ext cx="249" cy="49"/>
              <a:chOff x="1364" y="2795"/>
              <a:chExt cx="249" cy="49"/>
            </a:xfrm>
          </p:grpSpPr>
          <p:sp>
            <p:nvSpPr>
              <p:cNvPr id="22368" name="Freeform 535"/>
              <p:cNvSpPr>
                <a:spLocks noChangeArrowheads="1"/>
              </p:cNvSpPr>
              <p:nvPr/>
            </p:nvSpPr>
            <p:spPr bwMode="auto">
              <a:xfrm>
                <a:off x="1364" y="2795"/>
                <a:ext cx="250" cy="50"/>
              </a:xfrm>
              <a:custGeom>
                <a:avLst/>
                <a:gdLst>
                  <a:gd name="T0" fmla="*/ 0 w 1354"/>
                  <a:gd name="T1" fmla="*/ 0 h 303"/>
                  <a:gd name="T2" fmla="*/ 0 w 1354"/>
                  <a:gd name="T3" fmla="*/ 0 h 303"/>
                  <a:gd name="T4" fmla="*/ 0 w 1354"/>
                  <a:gd name="T5" fmla="*/ 0 h 303"/>
                  <a:gd name="T6" fmla="*/ 0 60000 65536"/>
                  <a:gd name="T7" fmla="*/ 0 60000 65536"/>
                  <a:gd name="T8" fmla="*/ 0 60000 65536"/>
                  <a:gd name="T9" fmla="*/ 0 w 1354"/>
                  <a:gd name="T10" fmla="*/ 0 h 303"/>
                  <a:gd name="T11" fmla="*/ 1354 w 1354"/>
                  <a:gd name="T12" fmla="*/ 303 h 30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54" h="303">
                    <a:moveTo>
                      <a:pt x="0" y="0"/>
                    </a:moveTo>
                    <a:lnTo>
                      <a:pt x="1354" y="30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69" name="Line 536"/>
              <p:cNvSpPr>
                <a:spLocks noChangeShapeType="1"/>
              </p:cNvSpPr>
              <p:nvPr/>
            </p:nvSpPr>
            <p:spPr bwMode="auto">
              <a:xfrm>
                <a:off x="1364" y="2795"/>
                <a:ext cx="250" cy="50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19" name="Group 537"/>
            <p:cNvGrpSpPr>
              <a:grpSpLocks/>
            </p:cNvGrpSpPr>
            <p:nvPr/>
          </p:nvGrpSpPr>
          <p:grpSpPr bwMode="auto">
            <a:xfrm>
              <a:off x="1467" y="2747"/>
              <a:ext cx="133" cy="91"/>
              <a:chOff x="1467" y="2747"/>
              <a:chExt cx="133" cy="91"/>
            </a:xfrm>
          </p:grpSpPr>
          <p:sp>
            <p:nvSpPr>
              <p:cNvPr id="22366" name="Freeform 538"/>
              <p:cNvSpPr>
                <a:spLocks noChangeArrowheads="1"/>
              </p:cNvSpPr>
              <p:nvPr/>
            </p:nvSpPr>
            <p:spPr bwMode="auto">
              <a:xfrm>
                <a:off x="1467" y="2747"/>
                <a:ext cx="134" cy="92"/>
              </a:xfrm>
              <a:custGeom>
                <a:avLst/>
                <a:gdLst>
                  <a:gd name="T0" fmla="*/ 0 w 728"/>
                  <a:gd name="T1" fmla="*/ 0 h 560"/>
                  <a:gd name="T2" fmla="*/ 0 w 728"/>
                  <a:gd name="T3" fmla="*/ 0 h 560"/>
                  <a:gd name="T4" fmla="*/ 0 w 728"/>
                  <a:gd name="T5" fmla="*/ 0 h 560"/>
                  <a:gd name="T6" fmla="*/ 0 60000 65536"/>
                  <a:gd name="T7" fmla="*/ 0 60000 65536"/>
                  <a:gd name="T8" fmla="*/ 0 60000 65536"/>
                  <a:gd name="T9" fmla="*/ 0 w 728"/>
                  <a:gd name="T10" fmla="*/ 0 h 560"/>
                  <a:gd name="T11" fmla="*/ 728 w 728"/>
                  <a:gd name="T12" fmla="*/ 560 h 5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8" h="560">
                    <a:moveTo>
                      <a:pt x="0" y="0"/>
                    </a:moveTo>
                    <a:lnTo>
                      <a:pt x="728" y="5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67" name="Line 539"/>
              <p:cNvSpPr>
                <a:spLocks noChangeShapeType="1"/>
              </p:cNvSpPr>
              <p:nvPr/>
            </p:nvSpPr>
            <p:spPr bwMode="auto">
              <a:xfrm>
                <a:off x="1467" y="2747"/>
                <a:ext cx="134" cy="92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0" name="Group 540"/>
            <p:cNvGrpSpPr>
              <a:grpSpLocks/>
            </p:cNvGrpSpPr>
            <p:nvPr/>
          </p:nvGrpSpPr>
          <p:grpSpPr bwMode="auto">
            <a:xfrm>
              <a:off x="1479" y="2749"/>
              <a:ext cx="129" cy="89"/>
              <a:chOff x="1479" y="2749"/>
              <a:chExt cx="129" cy="89"/>
            </a:xfrm>
          </p:grpSpPr>
          <p:sp>
            <p:nvSpPr>
              <p:cNvPr id="22364" name="Freeform 541"/>
              <p:cNvSpPr>
                <a:spLocks noChangeArrowheads="1"/>
              </p:cNvSpPr>
              <p:nvPr/>
            </p:nvSpPr>
            <p:spPr bwMode="auto">
              <a:xfrm>
                <a:off x="1479" y="2749"/>
                <a:ext cx="130" cy="90"/>
              </a:xfrm>
              <a:custGeom>
                <a:avLst/>
                <a:gdLst>
                  <a:gd name="T0" fmla="*/ 0 w 706"/>
                  <a:gd name="T1" fmla="*/ 0 h 549"/>
                  <a:gd name="T2" fmla="*/ 0 w 706"/>
                  <a:gd name="T3" fmla="*/ 0 h 549"/>
                  <a:gd name="T4" fmla="*/ 0 w 706"/>
                  <a:gd name="T5" fmla="*/ 0 h 549"/>
                  <a:gd name="T6" fmla="*/ 0 60000 65536"/>
                  <a:gd name="T7" fmla="*/ 0 60000 65536"/>
                  <a:gd name="T8" fmla="*/ 0 60000 65536"/>
                  <a:gd name="T9" fmla="*/ 0 w 706"/>
                  <a:gd name="T10" fmla="*/ 0 h 549"/>
                  <a:gd name="T11" fmla="*/ 706 w 706"/>
                  <a:gd name="T12" fmla="*/ 549 h 5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6" h="549">
                    <a:moveTo>
                      <a:pt x="0" y="0"/>
                    </a:moveTo>
                    <a:lnTo>
                      <a:pt x="706" y="5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65" name="Line 542"/>
              <p:cNvSpPr>
                <a:spLocks noChangeShapeType="1"/>
              </p:cNvSpPr>
              <p:nvPr/>
            </p:nvSpPr>
            <p:spPr bwMode="auto">
              <a:xfrm>
                <a:off x="1479" y="2749"/>
                <a:ext cx="130" cy="90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574" name="Line 543"/>
            <p:cNvSpPr>
              <a:spLocks noChangeShapeType="1"/>
            </p:cNvSpPr>
            <p:nvPr/>
          </p:nvSpPr>
          <p:spPr bwMode="auto">
            <a:xfrm>
              <a:off x="2183" y="2747"/>
              <a:ext cx="51" cy="97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1" name="Group 544"/>
            <p:cNvGrpSpPr>
              <a:grpSpLocks/>
            </p:cNvGrpSpPr>
            <p:nvPr/>
          </p:nvGrpSpPr>
          <p:grpSpPr bwMode="auto">
            <a:xfrm>
              <a:off x="2299" y="2747"/>
              <a:ext cx="146" cy="94"/>
              <a:chOff x="2299" y="2747"/>
              <a:chExt cx="146" cy="94"/>
            </a:xfrm>
          </p:grpSpPr>
          <p:sp>
            <p:nvSpPr>
              <p:cNvPr id="22362" name="Freeform 545"/>
              <p:cNvSpPr>
                <a:spLocks noChangeArrowheads="1"/>
              </p:cNvSpPr>
              <p:nvPr/>
            </p:nvSpPr>
            <p:spPr bwMode="auto">
              <a:xfrm>
                <a:off x="2300" y="2747"/>
                <a:ext cx="144" cy="95"/>
              </a:xfrm>
              <a:custGeom>
                <a:avLst/>
                <a:gdLst>
                  <a:gd name="T0" fmla="*/ 0 w 784"/>
                  <a:gd name="T1" fmla="*/ 0 h 582"/>
                  <a:gd name="T2" fmla="*/ 0 w 784"/>
                  <a:gd name="T3" fmla="*/ 0 h 582"/>
                  <a:gd name="T4" fmla="*/ 0 w 784"/>
                  <a:gd name="T5" fmla="*/ 0 h 582"/>
                  <a:gd name="T6" fmla="*/ 0 60000 65536"/>
                  <a:gd name="T7" fmla="*/ 0 60000 65536"/>
                  <a:gd name="T8" fmla="*/ 0 60000 65536"/>
                  <a:gd name="T9" fmla="*/ 0 w 784"/>
                  <a:gd name="T10" fmla="*/ 0 h 582"/>
                  <a:gd name="T11" fmla="*/ 784 w 784"/>
                  <a:gd name="T12" fmla="*/ 582 h 5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4" h="582">
                    <a:moveTo>
                      <a:pt x="784" y="0"/>
                    </a:moveTo>
                    <a:lnTo>
                      <a:pt x="0" y="582"/>
                    </a:lnTo>
                    <a:lnTo>
                      <a:pt x="78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63" name="Line 546"/>
              <p:cNvSpPr>
                <a:spLocks noChangeShapeType="1"/>
              </p:cNvSpPr>
              <p:nvPr/>
            </p:nvSpPr>
            <p:spPr bwMode="auto">
              <a:xfrm flipH="1">
                <a:off x="2298" y="2747"/>
                <a:ext cx="149" cy="95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2" name="Group 547"/>
            <p:cNvGrpSpPr>
              <a:grpSpLocks/>
            </p:cNvGrpSpPr>
            <p:nvPr/>
          </p:nvGrpSpPr>
          <p:grpSpPr bwMode="auto">
            <a:xfrm>
              <a:off x="2293" y="2747"/>
              <a:ext cx="137" cy="93"/>
              <a:chOff x="2293" y="2747"/>
              <a:chExt cx="137" cy="93"/>
            </a:xfrm>
          </p:grpSpPr>
          <p:sp>
            <p:nvSpPr>
              <p:cNvPr id="22360" name="Freeform 548"/>
              <p:cNvSpPr>
                <a:spLocks noChangeArrowheads="1"/>
              </p:cNvSpPr>
              <p:nvPr/>
            </p:nvSpPr>
            <p:spPr bwMode="auto">
              <a:xfrm>
                <a:off x="2293" y="2747"/>
                <a:ext cx="137" cy="94"/>
              </a:xfrm>
              <a:custGeom>
                <a:avLst/>
                <a:gdLst>
                  <a:gd name="T0" fmla="*/ 0 w 739"/>
                  <a:gd name="T1" fmla="*/ 0 h 571"/>
                  <a:gd name="T2" fmla="*/ 0 w 739"/>
                  <a:gd name="T3" fmla="*/ 0 h 571"/>
                  <a:gd name="T4" fmla="*/ 0 w 739"/>
                  <a:gd name="T5" fmla="*/ 0 h 571"/>
                  <a:gd name="T6" fmla="*/ 0 60000 65536"/>
                  <a:gd name="T7" fmla="*/ 0 60000 65536"/>
                  <a:gd name="T8" fmla="*/ 0 60000 65536"/>
                  <a:gd name="T9" fmla="*/ 0 w 739"/>
                  <a:gd name="T10" fmla="*/ 0 h 571"/>
                  <a:gd name="T11" fmla="*/ 739 w 739"/>
                  <a:gd name="T12" fmla="*/ 571 h 5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39" h="571">
                    <a:moveTo>
                      <a:pt x="739" y="0"/>
                    </a:moveTo>
                    <a:lnTo>
                      <a:pt x="0" y="571"/>
                    </a:lnTo>
                    <a:lnTo>
                      <a:pt x="7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61" name="Line 549"/>
              <p:cNvSpPr>
                <a:spLocks noChangeShapeType="1"/>
              </p:cNvSpPr>
              <p:nvPr/>
            </p:nvSpPr>
            <p:spPr bwMode="auto">
              <a:xfrm flipH="1">
                <a:off x="2292" y="2747"/>
                <a:ext cx="140" cy="94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3" name="Group 550"/>
            <p:cNvGrpSpPr>
              <a:grpSpLocks/>
            </p:cNvGrpSpPr>
            <p:nvPr/>
          </p:nvGrpSpPr>
          <p:grpSpPr bwMode="auto">
            <a:xfrm>
              <a:off x="2275" y="2745"/>
              <a:ext cx="73" cy="94"/>
              <a:chOff x="2275" y="2745"/>
              <a:chExt cx="73" cy="94"/>
            </a:xfrm>
          </p:grpSpPr>
          <p:sp>
            <p:nvSpPr>
              <p:cNvPr id="22358" name="Freeform 551"/>
              <p:cNvSpPr>
                <a:spLocks noChangeArrowheads="1"/>
              </p:cNvSpPr>
              <p:nvPr/>
            </p:nvSpPr>
            <p:spPr bwMode="auto">
              <a:xfrm>
                <a:off x="2276" y="2745"/>
                <a:ext cx="71" cy="95"/>
              </a:xfrm>
              <a:custGeom>
                <a:avLst/>
                <a:gdLst>
                  <a:gd name="T0" fmla="*/ 0 w 392"/>
                  <a:gd name="T1" fmla="*/ 0 h 582"/>
                  <a:gd name="T2" fmla="*/ 0 w 392"/>
                  <a:gd name="T3" fmla="*/ 0 h 582"/>
                  <a:gd name="T4" fmla="*/ 0 w 392"/>
                  <a:gd name="T5" fmla="*/ 0 h 582"/>
                  <a:gd name="T6" fmla="*/ 0 60000 65536"/>
                  <a:gd name="T7" fmla="*/ 0 60000 65536"/>
                  <a:gd name="T8" fmla="*/ 0 60000 65536"/>
                  <a:gd name="T9" fmla="*/ 0 w 392"/>
                  <a:gd name="T10" fmla="*/ 0 h 582"/>
                  <a:gd name="T11" fmla="*/ 392 w 392"/>
                  <a:gd name="T12" fmla="*/ 582 h 5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2" h="582">
                    <a:moveTo>
                      <a:pt x="392" y="0"/>
                    </a:moveTo>
                    <a:lnTo>
                      <a:pt x="0" y="582"/>
                    </a:lnTo>
                    <a:lnTo>
                      <a:pt x="3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59" name="Line 552"/>
              <p:cNvSpPr>
                <a:spLocks noChangeShapeType="1"/>
              </p:cNvSpPr>
              <p:nvPr/>
            </p:nvSpPr>
            <p:spPr bwMode="auto">
              <a:xfrm flipH="1">
                <a:off x="2274" y="2745"/>
                <a:ext cx="76" cy="95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578" name="Rectangle 553"/>
            <p:cNvSpPr>
              <a:spLocks noChangeArrowheads="1"/>
            </p:cNvSpPr>
            <p:nvPr/>
          </p:nvSpPr>
          <p:spPr bwMode="auto">
            <a:xfrm>
              <a:off x="1899" y="2758"/>
              <a:ext cx="126" cy="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79" name="Rectangle 554"/>
            <p:cNvSpPr>
              <a:spLocks noChangeArrowheads="1"/>
            </p:cNvSpPr>
            <p:nvPr/>
          </p:nvSpPr>
          <p:spPr bwMode="auto">
            <a:xfrm>
              <a:off x="1794" y="2767"/>
              <a:ext cx="93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80" name="Rectangle 555"/>
            <p:cNvSpPr>
              <a:spLocks noChangeArrowheads="1"/>
            </p:cNvSpPr>
            <p:nvPr/>
          </p:nvSpPr>
          <p:spPr bwMode="auto">
            <a:xfrm>
              <a:off x="1761" y="2769"/>
              <a:ext cx="149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FCGC3</a:t>
              </a:r>
            </a:p>
          </p:txBody>
        </p:sp>
        <p:sp>
          <p:nvSpPr>
            <p:cNvPr id="21581" name="Rectangle 556"/>
            <p:cNvSpPr>
              <a:spLocks noChangeArrowheads="1"/>
            </p:cNvSpPr>
            <p:nvPr/>
          </p:nvSpPr>
          <p:spPr bwMode="auto">
            <a:xfrm>
              <a:off x="1250" y="2727"/>
              <a:ext cx="122" cy="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82" name="Rectangle 557"/>
            <p:cNvSpPr>
              <a:spLocks noChangeArrowheads="1"/>
            </p:cNvSpPr>
            <p:nvPr/>
          </p:nvSpPr>
          <p:spPr bwMode="auto">
            <a:xfrm>
              <a:off x="1192" y="2758"/>
              <a:ext cx="174" cy="38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83" name="Rectangle 558"/>
            <p:cNvSpPr>
              <a:spLocks noChangeArrowheads="1"/>
            </p:cNvSpPr>
            <p:nvPr/>
          </p:nvSpPr>
          <p:spPr bwMode="auto">
            <a:xfrm>
              <a:off x="2629" y="2729"/>
              <a:ext cx="91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84" name="Rectangle 559"/>
            <p:cNvSpPr>
              <a:spLocks noChangeArrowheads="1"/>
            </p:cNvSpPr>
            <p:nvPr/>
          </p:nvSpPr>
          <p:spPr bwMode="auto">
            <a:xfrm>
              <a:off x="2600" y="2731"/>
              <a:ext cx="140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SFCC2</a:t>
              </a:r>
            </a:p>
          </p:txBody>
        </p:sp>
        <p:sp>
          <p:nvSpPr>
            <p:cNvPr id="21585" name="Rectangle 560"/>
            <p:cNvSpPr>
              <a:spLocks noChangeArrowheads="1"/>
            </p:cNvSpPr>
            <p:nvPr/>
          </p:nvSpPr>
          <p:spPr bwMode="auto">
            <a:xfrm>
              <a:off x="2555" y="2769"/>
              <a:ext cx="147" cy="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86" name="Rectangle 561"/>
            <p:cNvSpPr>
              <a:spLocks noChangeArrowheads="1"/>
            </p:cNvSpPr>
            <p:nvPr/>
          </p:nvSpPr>
          <p:spPr bwMode="auto">
            <a:xfrm>
              <a:off x="2483" y="2769"/>
              <a:ext cx="29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 i="1">
                  <a:solidFill>
                    <a:srgbClr val="000000"/>
                  </a:solidFill>
                  <a:latin typeface="Calibri" pitchFamily="34" charset="0"/>
                </a:rPr>
                <a:t>COM     MON</a:t>
              </a:r>
            </a:p>
          </p:txBody>
        </p:sp>
        <p:sp>
          <p:nvSpPr>
            <p:cNvPr id="21587" name="Rectangle 562"/>
            <p:cNvSpPr>
              <a:spLocks noChangeArrowheads="1"/>
            </p:cNvSpPr>
            <p:nvPr/>
          </p:nvSpPr>
          <p:spPr bwMode="auto">
            <a:xfrm>
              <a:off x="1207" y="2769"/>
              <a:ext cx="146" cy="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88" name="Rectangle 563"/>
            <p:cNvSpPr>
              <a:spLocks noChangeArrowheads="1"/>
            </p:cNvSpPr>
            <p:nvPr/>
          </p:nvSpPr>
          <p:spPr bwMode="auto">
            <a:xfrm>
              <a:off x="1135" y="2769"/>
              <a:ext cx="29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 i="1">
                  <a:solidFill>
                    <a:srgbClr val="000000"/>
                  </a:solidFill>
                  <a:latin typeface="Calibri" pitchFamily="34" charset="0"/>
                </a:rPr>
                <a:t>COM     MON</a:t>
              </a:r>
            </a:p>
          </p:txBody>
        </p:sp>
        <p:sp>
          <p:nvSpPr>
            <p:cNvPr id="21589" name="Line 564"/>
            <p:cNvSpPr>
              <a:spLocks noChangeShapeType="1"/>
            </p:cNvSpPr>
            <p:nvPr/>
          </p:nvSpPr>
          <p:spPr bwMode="auto">
            <a:xfrm>
              <a:off x="1279" y="2758"/>
              <a:ext cx="1" cy="38"/>
            </a:xfrm>
            <a:prstGeom prst="line">
              <a:avLst/>
            </a:prstGeom>
            <a:noFill/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90" name="Rectangle 565"/>
            <p:cNvSpPr>
              <a:spLocks noChangeArrowheads="1"/>
            </p:cNvSpPr>
            <p:nvPr/>
          </p:nvSpPr>
          <p:spPr bwMode="auto">
            <a:xfrm>
              <a:off x="1227" y="2734"/>
              <a:ext cx="91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91" name="Rectangle 566"/>
            <p:cNvSpPr>
              <a:spLocks noChangeArrowheads="1"/>
            </p:cNvSpPr>
            <p:nvPr/>
          </p:nvSpPr>
          <p:spPr bwMode="auto">
            <a:xfrm>
              <a:off x="1198" y="2735"/>
              <a:ext cx="140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SFCC1</a:t>
              </a:r>
            </a:p>
          </p:txBody>
        </p:sp>
        <p:sp>
          <p:nvSpPr>
            <p:cNvPr id="21592" name="Rectangle 567"/>
            <p:cNvSpPr>
              <a:spLocks noChangeArrowheads="1"/>
            </p:cNvSpPr>
            <p:nvPr/>
          </p:nvSpPr>
          <p:spPr bwMode="auto">
            <a:xfrm>
              <a:off x="1709" y="2684"/>
              <a:ext cx="95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93" name="Rectangle 568"/>
            <p:cNvSpPr>
              <a:spLocks noChangeArrowheads="1"/>
            </p:cNvSpPr>
            <p:nvPr/>
          </p:nvSpPr>
          <p:spPr bwMode="auto">
            <a:xfrm>
              <a:off x="1676" y="2686"/>
              <a:ext cx="149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FCGC1</a:t>
              </a:r>
            </a:p>
          </p:txBody>
        </p:sp>
        <p:sp>
          <p:nvSpPr>
            <p:cNvPr id="21594" name="Rectangle 569"/>
            <p:cNvSpPr>
              <a:spLocks noChangeArrowheads="1"/>
            </p:cNvSpPr>
            <p:nvPr/>
          </p:nvSpPr>
          <p:spPr bwMode="auto">
            <a:xfrm>
              <a:off x="1680" y="2708"/>
              <a:ext cx="172" cy="41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95" name="Line 570"/>
            <p:cNvSpPr>
              <a:spLocks noChangeShapeType="1"/>
            </p:cNvSpPr>
            <p:nvPr/>
          </p:nvSpPr>
          <p:spPr bwMode="auto">
            <a:xfrm>
              <a:off x="1765" y="2708"/>
              <a:ext cx="1" cy="41"/>
            </a:xfrm>
            <a:prstGeom prst="line">
              <a:avLst/>
            </a:prstGeom>
            <a:noFill/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96" name="Rectangle 571"/>
            <p:cNvSpPr>
              <a:spLocks noChangeArrowheads="1"/>
            </p:cNvSpPr>
            <p:nvPr/>
          </p:nvSpPr>
          <p:spPr bwMode="auto">
            <a:xfrm>
              <a:off x="1682" y="2714"/>
              <a:ext cx="211" cy="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97" name="Rectangle 572"/>
            <p:cNvSpPr>
              <a:spLocks noChangeArrowheads="1"/>
            </p:cNvSpPr>
            <p:nvPr/>
          </p:nvSpPr>
          <p:spPr bwMode="auto">
            <a:xfrm>
              <a:off x="2052" y="2708"/>
              <a:ext cx="172" cy="3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598" name="Line 573"/>
            <p:cNvSpPr>
              <a:spLocks noChangeShapeType="1"/>
            </p:cNvSpPr>
            <p:nvPr/>
          </p:nvSpPr>
          <p:spPr bwMode="auto">
            <a:xfrm>
              <a:off x="2135" y="2707"/>
              <a:ext cx="1" cy="43"/>
            </a:xfrm>
            <a:prstGeom prst="line">
              <a:avLst/>
            </a:prstGeom>
            <a:noFill/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599" name="Line 574"/>
            <p:cNvSpPr>
              <a:spLocks noChangeShapeType="1"/>
            </p:cNvSpPr>
            <p:nvPr/>
          </p:nvSpPr>
          <p:spPr bwMode="auto">
            <a:xfrm>
              <a:off x="1982" y="2975"/>
              <a:ext cx="279" cy="377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00" name="Line 575"/>
            <p:cNvSpPr>
              <a:spLocks noChangeShapeType="1"/>
            </p:cNvSpPr>
            <p:nvPr/>
          </p:nvSpPr>
          <p:spPr bwMode="auto">
            <a:xfrm>
              <a:off x="1974" y="2973"/>
              <a:ext cx="277" cy="376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01" name="Line 576"/>
            <p:cNvSpPr>
              <a:spLocks noChangeShapeType="1"/>
            </p:cNvSpPr>
            <p:nvPr/>
          </p:nvSpPr>
          <p:spPr bwMode="auto">
            <a:xfrm flipH="1">
              <a:off x="1662" y="2980"/>
              <a:ext cx="297" cy="372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02" name="Line 577"/>
            <p:cNvSpPr>
              <a:spLocks noChangeShapeType="1"/>
            </p:cNvSpPr>
            <p:nvPr/>
          </p:nvSpPr>
          <p:spPr bwMode="auto">
            <a:xfrm flipH="1">
              <a:off x="1658" y="2977"/>
              <a:ext cx="295" cy="372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4" name="Group 578"/>
            <p:cNvGrpSpPr>
              <a:grpSpLocks/>
            </p:cNvGrpSpPr>
            <p:nvPr/>
          </p:nvGrpSpPr>
          <p:grpSpPr bwMode="auto">
            <a:xfrm>
              <a:off x="1423" y="3228"/>
              <a:ext cx="156" cy="100"/>
              <a:chOff x="1423" y="3228"/>
              <a:chExt cx="156" cy="100"/>
            </a:xfrm>
          </p:grpSpPr>
          <p:sp>
            <p:nvSpPr>
              <p:cNvPr id="22356" name="Freeform 579"/>
              <p:cNvSpPr>
                <a:spLocks noChangeArrowheads="1"/>
              </p:cNvSpPr>
              <p:nvPr/>
            </p:nvSpPr>
            <p:spPr bwMode="auto">
              <a:xfrm>
                <a:off x="1423" y="3228"/>
                <a:ext cx="157" cy="101"/>
              </a:xfrm>
              <a:custGeom>
                <a:avLst/>
                <a:gdLst>
                  <a:gd name="T0" fmla="*/ 0 w 851"/>
                  <a:gd name="T1" fmla="*/ 0 h 616"/>
                  <a:gd name="T2" fmla="*/ 0 w 851"/>
                  <a:gd name="T3" fmla="*/ 0 h 616"/>
                  <a:gd name="T4" fmla="*/ 0 w 851"/>
                  <a:gd name="T5" fmla="*/ 0 h 616"/>
                  <a:gd name="T6" fmla="*/ 0 60000 65536"/>
                  <a:gd name="T7" fmla="*/ 0 60000 65536"/>
                  <a:gd name="T8" fmla="*/ 0 60000 65536"/>
                  <a:gd name="T9" fmla="*/ 0 w 851"/>
                  <a:gd name="T10" fmla="*/ 0 h 616"/>
                  <a:gd name="T11" fmla="*/ 851 w 851"/>
                  <a:gd name="T12" fmla="*/ 616 h 6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51" h="616">
                    <a:moveTo>
                      <a:pt x="0" y="0"/>
                    </a:moveTo>
                    <a:lnTo>
                      <a:pt x="851" y="6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57" name="Line 580"/>
              <p:cNvSpPr>
                <a:spLocks noChangeShapeType="1"/>
              </p:cNvSpPr>
              <p:nvPr/>
            </p:nvSpPr>
            <p:spPr bwMode="auto">
              <a:xfrm>
                <a:off x="1423" y="3228"/>
                <a:ext cx="157" cy="101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5" name="Group 581"/>
            <p:cNvGrpSpPr>
              <a:grpSpLocks/>
            </p:cNvGrpSpPr>
            <p:nvPr/>
          </p:nvGrpSpPr>
          <p:grpSpPr bwMode="auto">
            <a:xfrm>
              <a:off x="1423" y="3221"/>
              <a:ext cx="160" cy="106"/>
              <a:chOff x="1423" y="3221"/>
              <a:chExt cx="160" cy="106"/>
            </a:xfrm>
          </p:grpSpPr>
          <p:sp>
            <p:nvSpPr>
              <p:cNvPr id="22354" name="Freeform 582"/>
              <p:cNvSpPr>
                <a:spLocks noChangeArrowheads="1"/>
              </p:cNvSpPr>
              <p:nvPr/>
            </p:nvSpPr>
            <p:spPr bwMode="auto">
              <a:xfrm>
                <a:off x="1423" y="3221"/>
                <a:ext cx="161" cy="107"/>
              </a:xfrm>
              <a:custGeom>
                <a:avLst/>
                <a:gdLst>
                  <a:gd name="T0" fmla="*/ 0 w 873"/>
                  <a:gd name="T1" fmla="*/ 0 h 649"/>
                  <a:gd name="T2" fmla="*/ 0 w 873"/>
                  <a:gd name="T3" fmla="*/ 0 h 649"/>
                  <a:gd name="T4" fmla="*/ 0 w 873"/>
                  <a:gd name="T5" fmla="*/ 0 h 649"/>
                  <a:gd name="T6" fmla="*/ 0 60000 65536"/>
                  <a:gd name="T7" fmla="*/ 0 60000 65536"/>
                  <a:gd name="T8" fmla="*/ 0 60000 65536"/>
                  <a:gd name="T9" fmla="*/ 0 w 873"/>
                  <a:gd name="T10" fmla="*/ 0 h 649"/>
                  <a:gd name="T11" fmla="*/ 873 w 873"/>
                  <a:gd name="T12" fmla="*/ 649 h 6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73" h="649">
                    <a:moveTo>
                      <a:pt x="0" y="0"/>
                    </a:moveTo>
                    <a:lnTo>
                      <a:pt x="873" y="6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55" name="Line 583"/>
              <p:cNvSpPr>
                <a:spLocks noChangeShapeType="1"/>
              </p:cNvSpPr>
              <p:nvPr/>
            </p:nvSpPr>
            <p:spPr bwMode="auto">
              <a:xfrm>
                <a:off x="1423" y="3221"/>
                <a:ext cx="161" cy="107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6" name="Group 584"/>
            <p:cNvGrpSpPr>
              <a:grpSpLocks/>
            </p:cNvGrpSpPr>
            <p:nvPr/>
          </p:nvGrpSpPr>
          <p:grpSpPr bwMode="auto">
            <a:xfrm>
              <a:off x="1422" y="3132"/>
              <a:ext cx="179" cy="212"/>
              <a:chOff x="1422" y="3132"/>
              <a:chExt cx="179" cy="212"/>
            </a:xfrm>
          </p:grpSpPr>
          <p:sp>
            <p:nvSpPr>
              <p:cNvPr id="22352" name="Freeform 585"/>
              <p:cNvSpPr>
                <a:spLocks noChangeArrowheads="1"/>
              </p:cNvSpPr>
              <p:nvPr/>
            </p:nvSpPr>
            <p:spPr bwMode="auto">
              <a:xfrm>
                <a:off x="1422" y="3132"/>
                <a:ext cx="180" cy="213"/>
              </a:xfrm>
              <a:custGeom>
                <a:avLst/>
                <a:gdLst>
                  <a:gd name="T0" fmla="*/ 0 w 974"/>
                  <a:gd name="T1" fmla="*/ 0 h 1299"/>
                  <a:gd name="T2" fmla="*/ 0 w 974"/>
                  <a:gd name="T3" fmla="*/ 0 h 1299"/>
                  <a:gd name="T4" fmla="*/ 0 w 974"/>
                  <a:gd name="T5" fmla="*/ 0 h 1299"/>
                  <a:gd name="T6" fmla="*/ 0 60000 65536"/>
                  <a:gd name="T7" fmla="*/ 0 60000 65536"/>
                  <a:gd name="T8" fmla="*/ 0 60000 65536"/>
                  <a:gd name="T9" fmla="*/ 0 w 974"/>
                  <a:gd name="T10" fmla="*/ 0 h 1299"/>
                  <a:gd name="T11" fmla="*/ 974 w 974"/>
                  <a:gd name="T12" fmla="*/ 1299 h 12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74" h="1299">
                    <a:moveTo>
                      <a:pt x="0" y="0"/>
                    </a:moveTo>
                    <a:lnTo>
                      <a:pt x="974" y="12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53" name="Line 586"/>
              <p:cNvSpPr>
                <a:spLocks noChangeShapeType="1"/>
              </p:cNvSpPr>
              <p:nvPr/>
            </p:nvSpPr>
            <p:spPr bwMode="auto">
              <a:xfrm>
                <a:off x="1422" y="3132"/>
                <a:ext cx="180" cy="213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7" name="Group 587"/>
            <p:cNvGrpSpPr>
              <a:grpSpLocks/>
            </p:cNvGrpSpPr>
            <p:nvPr/>
          </p:nvGrpSpPr>
          <p:grpSpPr bwMode="auto">
            <a:xfrm>
              <a:off x="1423" y="3125"/>
              <a:ext cx="183" cy="219"/>
              <a:chOff x="1423" y="3125"/>
              <a:chExt cx="183" cy="219"/>
            </a:xfrm>
          </p:grpSpPr>
          <p:sp>
            <p:nvSpPr>
              <p:cNvPr id="22350" name="Freeform 588"/>
              <p:cNvSpPr>
                <a:spLocks noChangeArrowheads="1"/>
              </p:cNvSpPr>
              <p:nvPr/>
            </p:nvSpPr>
            <p:spPr bwMode="auto">
              <a:xfrm>
                <a:off x="1423" y="3125"/>
                <a:ext cx="184" cy="220"/>
              </a:xfrm>
              <a:custGeom>
                <a:avLst/>
                <a:gdLst>
                  <a:gd name="T0" fmla="*/ 0 w 997"/>
                  <a:gd name="T1" fmla="*/ 0 h 1344"/>
                  <a:gd name="T2" fmla="*/ 0 w 997"/>
                  <a:gd name="T3" fmla="*/ 0 h 1344"/>
                  <a:gd name="T4" fmla="*/ 0 w 997"/>
                  <a:gd name="T5" fmla="*/ 0 h 1344"/>
                  <a:gd name="T6" fmla="*/ 0 60000 65536"/>
                  <a:gd name="T7" fmla="*/ 0 60000 65536"/>
                  <a:gd name="T8" fmla="*/ 0 60000 65536"/>
                  <a:gd name="T9" fmla="*/ 0 w 997"/>
                  <a:gd name="T10" fmla="*/ 0 h 1344"/>
                  <a:gd name="T11" fmla="*/ 997 w 997"/>
                  <a:gd name="T12" fmla="*/ 1344 h 13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97" h="1344">
                    <a:moveTo>
                      <a:pt x="0" y="0"/>
                    </a:moveTo>
                    <a:lnTo>
                      <a:pt x="997" y="13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51" name="Line 589"/>
              <p:cNvSpPr>
                <a:spLocks noChangeShapeType="1"/>
              </p:cNvSpPr>
              <p:nvPr/>
            </p:nvSpPr>
            <p:spPr bwMode="auto">
              <a:xfrm>
                <a:off x="1423" y="3125"/>
                <a:ext cx="184" cy="220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8" name="Group 590"/>
            <p:cNvGrpSpPr>
              <a:grpSpLocks/>
            </p:cNvGrpSpPr>
            <p:nvPr/>
          </p:nvGrpSpPr>
          <p:grpSpPr bwMode="auto">
            <a:xfrm>
              <a:off x="2331" y="3195"/>
              <a:ext cx="117" cy="131"/>
              <a:chOff x="2331" y="3195"/>
              <a:chExt cx="117" cy="131"/>
            </a:xfrm>
          </p:grpSpPr>
          <p:sp>
            <p:nvSpPr>
              <p:cNvPr id="22348" name="Freeform 591"/>
              <p:cNvSpPr>
                <a:spLocks noChangeArrowheads="1"/>
              </p:cNvSpPr>
              <p:nvPr/>
            </p:nvSpPr>
            <p:spPr bwMode="auto">
              <a:xfrm>
                <a:off x="2332" y="3195"/>
                <a:ext cx="116" cy="132"/>
              </a:xfrm>
              <a:custGeom>
                <a:avLst/>
                <a:gdLst>
                  <a:gd name="T0" fmla="*/ 0 w 627"/>
                  <a:gd name="T1" fmla="*/ 0 h 806"/>
                  <a:gd name="T2" fmla="*/ 0 w 627"/>
                  <a:gd name="T3" fmla="*/ 0 h 806"/>
                  <a:gd name="T4" fmla="*/ 0 w 627"/>
                  <a:gd name="T5" fmla="*/ 0 h 806"/>
                  <a:gd name="T6" fmla="*/ 0 60000 65536"/>
                  <a:gd name="T7" fmla="*/ 0 60000 65536"/>
                  <a:gd name="T8" fmla="*/ 0 60000 65536"/>
                  <a:gd name="T9" fmla="*/ 0 w 627"/>
                  <a:gd name="T10" fmla="*/ 0 h 806"/>
                  <a:gd name="T11" fmla="*/ 627 w 627"/>
                  <a:gd name="T12" fmla="*/ 806 h 80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7" h="806">
                    <a:moveTo>
                      <a:pt x="627" y="0"/>
                    </a:moveTo>
                    <a:lnTo>
                      <a:pt x="0" y="806"/>
                    </a:ln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49" name="Line 592"/>
              <p:cNvSpPr>
                <a:spLocks noChangeShapeType="1"/>
              </p:cNvSpPr>
              <p:nvPr/>
            </p:nvSpPr>
            <p:spPr bwMode="auto">
              <a:xfrm flipH="1">
                <a:off x="2329" y="3195"/>
                <a:ext cx="120" cy="132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9" name="Group 593"/>
            <p:cNvGrpSpPr>
              <a:grpSpLocks/>
            </p:cNvGrpSpPr>
            <p:nvPr/>
          </p:nvGrpSpPr>
          <p:grpSpPr bwMode="auto">
            <a:xfrm>
              <a:off x="2324" y="3183"/>
              <a:ext cx="125" cy="142"/>
              <a:chOff x="2324" y="3183"/>
              <a:chExt cx="125" cy="142"/>
            </a:xfrm>
          </p:grpSpPr>
          <p:sp>
            <p:nvSpPr>
              <p:cNvPr id="22346" name="Freeform 594"/>
              <p:cNvSpPr>
                <a:spLocks noChangeArrowheads="1"/>
              </p:cNvSpPr>
              <p:nvPr/>
            </p:nvSpPr>
            <p:spPr bwMode="auto">
              <a:xfrm>
                <a:off x="2324" y="3183"/>
                <a:ext cx="124" cy="143"/>
              </a:xfrm>
              <a:custGeom>
                <a:avLst/>
                <a:gdLst>
                  <a:gd name="T0" fmla="*/ 0 w 672"/>
                  <a:gd name="T1" fmla="*/ 0 h 873"/>
                  <a:gd name="T2" fmla="*/ 0 w 672"/>
                  <a:gd name="T3" fmla="*/ 0 h 873"/>
                  <a:gd name="T4" fmla="*/ 0 w 672"/>
                  <a:gd name="T5" fmla="*/ 0 h 873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873"/>
                  <a:gd name="T11" fmla="*/ 672 w 672"/>
                  <a:gd name="T12" fmla="*/ 873 h 87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873">
                    <a:moveTo>
                      <a:pt x="672" y="0"/>
                    </a:moveTo>
                    <a:lnTo>
                      <a:pt x="0" y="873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47" name="Line 595"/>
              <p:cNvSpPr>
                <a:spLocks noChangeShapeType="1"/>
              </p:cNvSpPr>
              <p:nvPr/>
            </p:nvSpPr>
            <p:spPr bwMode="auto">
              <a:xfrm flipH="1">
                <a:off x="2323" y="3183"/>
                <a:ext cx="128" cy="143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0" name="Group 596"/>
            <p:cNvGrpSpPr>
              <a:grpSpLocks/>
            </p:cNvGrpSpPr>
            <p:nvPr/>
          </p:nvGrpSpPr>
          <p:grpSpPr bwMode="auto">
            <a:xfrm>
              <a:off x="2310" y="3118"/>
              <a:ext cx="127" cy="225"/>
              <a:chOff x="2310" y="3118"/>
              <a:chExt cx="127" cy="225"/>
            </a:xfrm>
          </p:grpSpPr>
          <p:sp>
            <p:nvSpPr>
              <p:cNvPr id="22344" name="Freeform 597"/>
              <p:cNvSpPr>
                <a:spLocks noChangeArrowheads="1"/>
              </p:cNvSpPr>
              <p:nvPr/>
            </p:nvSpPr>
            <p:spPr bwMode="auto">
              <a:xfrm>
                <a:off x="2311" y="3118"/>
                <a:ext cx="127" cy="226"/>
              </a:xfrm>
              <a:custGeom>
                <a:avLst/>
                <a:gdLst>
                  <a:gd name="T0" fmla="*/ 0 w 683"/>
                  <a:gd name="T1" fmla="*/ 0 h 1377"/>
                  <a:gd name="T2" fmla="*/ 0 w 683"/>
                  <a:gd name="T3" fmla="*/ 0 h 1377"/>
                  <a:gd name="T4" fmla="*/ 0 w 683"/>
                  <a:gd name="T5" fmla="*/ 0 h 1377"/>
                  <a:gd name="T6" fmla="*/ 0 60000 65536"/>
                  <a:gd name="T7" fmla="*/ 0 60000 65536"/>
                  <a:gd name="T8" fmla="*/ 0 60000 65536"/>
                  <a:gd name="T9" fmla="*/ 0 w 683"/>
                  <a:gd name="T10" fmla="*/ 0 h 1377"/>
                  <a:gd name="T11" fmla="*/ 683 w 683"/>
                  <a:gd name="T12" fmla="*/ 1377 h 137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83" h="1377">
                    <a:moveTo>
                      <a:pt x="683" y="0"/>
                    </a:moveTo>
                    <a:lnTo>
                      <a:pt x="0" y="1377"/>
                    </a:lnTo>
                    <a:lnTo>
                      <a:pt x="68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45" name="Line 598"/>
              <p:cNvSpPr>
                <a:spLocks noChangeShapeType="1"/>
              </p:cNvSpPr>
              <p:nvPr/>
            </p:nvSpPr>
            <p:spPr bwMode="auto">
              <a:xfrm flipH="1">
                <a:off x="2309" y="3118"/>
                <a:ext cx="129" cy="226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31" name="Group 599"/>
            <p:cNvGrpSpPr>
              <a:grpSpLocks/>
            </p:cNvGrpSpPr>
            <p:nvPr/>
          </p:nvGrpSpPr>
          <p:grpSpPr bwMode="auto">
            <a:xfrm>
              <a:off x="2304" y="3109"/>
              <a:ext cx="131" cy="234"/>
              <a:chOff x="2304" y="3109"/>
              <a:chExt cx="131" cy="234"/>
            </a:xfrm>
          </p:grpSpPr>
          <p:sp>
            <p:nvSpPr>
              <p:cNvPr id="22342" name="Freeform 600"/>
              <p:cNvSpPr>
                <a:spLocks noChangeArrowheads="1"/>
              </p:cNvSpPr>
              <p:nvPr/>
            </p:nvSpPr>
            <p:spPr bwMode="auto">
              <a:xfrm>
                <a:off x="2304" y="3109"/>
                <a:ext cx="131" cy="235"/>
              </a:xfrm>
              <a:custGeom>
                <a:avLst/>
                <a:gdLst>
                  <a:gd name="T0" fmla="*/ 0 w 706"/>
                  <a:gd name="T1" fmla="*/ 0 h 1433"/>
                  <a:gd name="T2" fmla="*/ 0 w 706"/>
                  <a:gd name="T3" fmla="*/ 0 h 1433"/>
                  <a:gd name="T4" fmla="*/ 0 w 706"/>
                  <a:gd name="T5" fmla="*/ 0 h 1433"/>
                  <a:gd name="T6" fmla="*/ 0 60000 65536"/>
                  <a:gd name="T7" fmla="*/ 0 60000 65536"/>
                  <a:gd name="T8" fmla="*/ 0 60000 65536"/>
                  <a:gd name="T9" fmla="*/ 0 w 706"/>
                  <a:gd name="T10" fmla="*/ 0 h 1433"/>
                  <a:gd name="T11" fmla="*/ 706 w 706"/>
                  <a:gd name="T12" fmla="*/ 1433 h 14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6" h="1433">
                    <a:moveTo>
                      <a:pt x="706" y="0"/>
                    </a:moveTo>
                    <a:lnTo>
                      <a:pt x="0" y="1433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43" name="Line 601"/>
              <p:cNvSpPr>
                <a:spLocks noChangeShapeType="1"/>
              </p:cNvSpPr>
              <p:nvPr/>
            </p:nvSpPr>
            <p:spPr bwMode="auto">
              <a:xfrm flipH="1">
                <a:off x="2303" y="3109"/>
                <a:ext cx="134" cy="235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611" name="Line 602"/>
            <p:cNvSpPr>
              <a:spLocks noChangeShapeType="1"/>
            </p:cNvSpPr>
            <p:nvPr/>
          </p:nvSpPr>
          <p:spPr bwMode="auto">
            <a:xfrm>
              <a:off x="2303" y="3370"/>
              <a:ext cx="153" cy="82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12" name="Line 603"/>
            <p:cNvSpPr>
              <a:spLocks noChangeShapeType="1"/>
            </p:cNvSpPr>
            <p:nvPr/>
          </p:nvSpPr>
          <p:spPr bwMode="auto">
            <a:xfrm>
              <a:off x="2307" y="3364"/>
              <a:ext cx="149" cy="81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2577" name="Group 604"/>
            <p:cNvGrpSpPr>
              <a:grpSpLocks/>
            </p:cNvGrpSpPr>
            <p:nvPr/>
          </p:nvGrpSpPr>
          <p:grpSpPr bwMode="auto">
            <a:xfrm>
              <a:off x="1463" y="2887"/>
              <a:ext cx="111" cy="53"/>
              <a:chOff x="1463" y="2887"/>
              <a:chExt cx="111" cy="53"/>
            </a:xfrm>
          </p:grpSpPr>
          <p:sp>
            <p:nvSpPr>
              <p:cNvPr id="22340" name="Freeform 605"/>
              <p:cNvSpPr>
                <a:spLocks noChangeArrowheads="1"/>
              </p:cNvSpPr>
              <p:nvPr/>
            </p:nvSpPr>
            <p:spPr bwMode="auto">
              <a:xfrm>
                <a:off x="1463" y="2888"/>
                <a:ext cx="112" cy="52"/>
              </a:xfrm>
              <a:custGeom>
                <a:avLst/>
                <a:gdLst>
                  <a:gd name="T0" fmla="*/ 0 w 604"/>
                  <a:gd name="T1" fmla="*/ 0 h 314"/>
                  <a:gd name="T2" fmla="*/ 0 w 604"/>
                  <a:gd name="T3" fmla="*/ 0 h 314"/>
                  <a:gd name="T4" fmla="*/ 0 w 604"/>
                  <a:gd name="T5" fmla="*/ 0 h 314"/>
                  <a:gd name="T6" fmla="*/ 0 60000 65536"/>
                  <a:gd name="T7" fmla="*/ 0 60000 65536"/>
                  <a:gd name="T8" fmla="*/ 0 60000 65536"/>
                  <a:gd name="T9" fmla="*/ 0 w 604"/>
                  <a:gd name="T10" fmla="*/ 0 h 314"/>
                  <a:gd name="T11" fmla="*/ 604 w 604"/>
                  <a:gd name="T12" fmla="*/ 314 h 3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4" h="314">
                    <a:moveTo>
                      <a:pt x="0" y="314"/>
                    </a:moveTo>
                    <a:lnTo>
                      <a:pt x="604" y="0"/>
                    </a:lnTo>
                    <a:lnTo>
                      <a:pt x="0" y="3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41" name="Line 606"/>
              <p:cNvSpPr>
                <a:spLocks noChangeShapeType="1"/>
              </p:cNvSpPr>
              <p:nvPr/>
            </p:nvSpPr>
            <p:spPr bwMode="auto">
              <a:xfrm flipV="1">
                <a:off x="1463" y="2886"/>
                <a:ext cx="112" cy="55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2722" name="Group 607"/>
            <p:cNvGrpSpPr>
              <a:grpSpLocks/>
            </p:cNvGrpSpPr>
            <p:nvPr/>
          </p:nvGrpSpPr>
          <p:grpSpPr bwMode="auto">
            <a:xfrm>
              <a:off x="1457" y="2887"/>
              <a:ext cx="109" cy="48"/>
              <a:chOff x="1457" y="2887"/>
              <a:chExt cx="109" cy="48"/>
            </a:xfrm>
          </p:grpSpPr>
          <p:sp>
            <p:nvSpPr>
              <p:cNvPr id="22338" name="Freeform 608"/>
              <p:cNvSpPr>
                <a:spLocks noChangeArrowheads="1"/>
              </p:cNvSpPr>
              <p:nvPr/>
            </p:nvSpPr>
            <p:spPr bwMode="auto">
              <a:xfrm>
                <a:off x="1457" y="2888"/>
                <a:ext cx="110" cy="47"/>
              </a:xfrm>
              <a:custGeom>
                <a:avLst/>
                <a:gdLst>
                  <a:gd name="T0" fmla="*/ 0 w 594"/>
                  <a:gd name="T1" fmla="*/ 0 h 291"/>
                  <a:gd name="T2" fmla="*/ 0 w 594"/>
                  <a:gd name="T3" fmla="*/ 0 h 291"/>
                  <a:gd name="T4" fmla="*/ 0 w 594"/>
                  <a:gd name="T5" fmla="*/ 0 h 291"/>
                  <a:gd name="T6" fmla="*/ 0 60000 65536"/>
                  <a:gd name="T7" fmla="*/ 0 60000 65536"/>
                  <a:gd name="T8" fmla="*/ 0 60000 65536"/>
                  <a:gd name="T9" fmla="*/ 0 w 594"/>
                  <a:gd name="T10" fmla="*/ 0 h 291"/>
                  <a:gd name="T11" fmla="*/ 594 w 594"/>
                  <a:gd name="T12" fmla="*/ 291 h 2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4" h="291">
                    <a:moveTo>
                      <a:pt x="0" y="291"/>
                    </a:moveTo>
                    <a:lnTo>
                      <a:pt x="594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39" name="Line 609"/>
              <p:cNvSpPr>
                <a:spLocks noChangeShapeType="1"/>
              </p:cNvSpPr>
              <p:nvPr/>
            </p:nvSpPr>
            <p:spPr bwMode="auto">
              <a:xfrm flipV="1">
                <a:off x="1457" y="2887"/>
                <a:ext cx="110" cy="51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615" name="Line 610"/>
            <p:cNvSpPr>
              <a:spLocks noChangeShapeType="1"/>
            </p:cNvSpPr>
            <p:nvPr/>
          </p:nvSpPr>
          <p:spPr bwMode="auto">
            <a:xfrm flipH="1">
              <a:off x="1864" y="2973"/>
              <a:ext cx="48" cy="37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16" name="Line 611"/>
            <p:cNvSpPr>
              <a:spLocks noChangeShapeType="1"/>
            </p:cNvSpPr>
            <p:nvPr/>
          </p:nvSpPr>
          <p:spPr bwMode="auto">
            <a:xfrm flipH="1">
              <a:off x="1860" y="2969"/>
              <a:ext cx="48" cy="39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1504" name="Group 612"/>
            <p:cNvGrpSpPr>
              <a:grpSpLocks/>
            </p:cNvGrpSpPr>
            <p:nvPr/>
          </p:nvGrpSpPr>
          <p:grpSpPr bwMode="auto">
            <a:xfrm>
              <a:off x="2341" y="2897"/>
              <a:ext cx="86" cy="41"/>
              <a:chOff x="2341" y="2897"/>
              <a:chExt cx="86" cy="41"/>
            </a:xfrm>
          </p:grpSpPr>
          <p:sp>
            <p:nvSpPr>
              <p:cNvPr id="22336" name="Freeform 613"/>
              <p:cNvSpPr>
                <a:spLocks noChangeArrowheads="1"/>
              </p:cNvSpPr>
              <p:nvPr/>
            </p:nvSpPr>
            <p:spPr bwMode="auto">
              <a:xfrm>
                <a:off x="2342" y="2898"/>
                <a:ext cx="84" cy="40"/>
              </a:xfrm>
              <a:custGeom>
                <a:avLst/>
                <a:gdLst>
                  <a:gd name="T0" fmla="*/ 0 w 459"/>
                  <a:gd name="T1" fmla="*/ 0 h 247"/>
                  <a:gd name="T2" fmla="*/ 0 w 459"/>
                  <a:gd name="T3" fmla="*/ 0 h 247"/>
                  <a:gd name="T4" fmla="*/ 0 w 459"/>
                  <a:gd name="T5" fmla="*/ 0 h 247"/>
                  <a:gd name="T6" fmla="*/ 0 60000 65536"/>
                  <a:gd name="T7" fmla="*/ 0 60000 65536"/>
                  <a:gd name="T8" fmla="*/ 0 60000 65536"/>
                  <a:gd name="T9" fmla="*/ 0 w 459"/>
                  <a:gd name="T10" fmla="*/ 0 h 247"/>
                  <a:gd name="T11" fmla="*/ 459 w 459"/>
                  <a:gd name="T12" fmla="*/ 247 h 2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9" h="247">
                    <a:moveTo>
                      <a:pt x="459" y="247"/>
                    </a:moveTo>
                    <a:lnTo>
                      <a:pt x="0" y="0"/>
                    </a:lnTo>
                    <a:lnTo>
                      <a:pt x="459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37" name="Line 614"/>
              <p:cNvSpPr>
                <a:spLocks noChangeShapeType="1"/>
              </p:cNvSpPr>
              <p:nvPr/>
            </p:nvSpPr>
            <p:spPr bwMode="auto">
              <a:xfrm flipH="1" flipV="1">
                <a:off x="2340" y="2896"/>
                <a:ext cx="89" cy="44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505" name="Group 615"/>
            <p:cNvGrpSpPr>
              <a:grpSpLocks/>
            </p:cNvGrpSpPr>
            <p:nvPr/>
          </p:nvGrpSpPr>
          <p:grpSpPr bwMode="auto">
            <a:xfrm>
              <a:off x="2347" y="2893"/>
              <a:ext cx="92" cy="46"/>
              <a:chOff x="2347" y="2893"/>
              <a:chExt cx="92" cy="46"/>
            </a:xfrm>
          </p:grpSpPr>
          <p:sp>
            <p:nvSpPr>
              <p:cNvPr id="22334" name="Freeform 616"/>
              <p:cNvSpPr>
                <a:spLocks noChangeArrowheads="1"/>
              </p:cNvSpPr>
              <p:nvPr/>
            </p:nvSpPr>
            <p:spPr bwMode="auto">
              <a:xfrm>
                <a:off x="2348" y="2894"/>
                <a:ext cx="91" cy="45"/>
              </a:xfrm>
              <a:custGeom>
                <a:avLst/>
                <a:gdLst>
                  <a:gd name="T0" fmla="*/ 0 w 492"/>
                  <a:gd name="T1" fmla="*/ 0 h 280"/>
                  <a:gd name="T2" fmla="*/ 0 w 492"/>
                  <a:gd name="T3" fmla="*/ 0 h 280"/>
                  <a:gd name="T4" fmla="*/ 0 w 492"/>
                  <a:gd name="T5" fmla="*/ 0 h 280"/>
                  <a:gd name="T6" fmla="*/ 0 60000 65536"/>
                  <a:gd name="T7" fmla="*/ 0 60000 65536"/>
                  <a:gd name="T8" fmla="*/ 0 60000 65536"/>
                  <a:gd name="T9" fmla="*/ 0 w 492"/>
                  <a:gd name="T10" fmla="*/ 0 h 280"/>
                  <a:gd name="T11" fmla="*/ 492 w 492"/>
                  <a:gd name="T12" fmla="*/ 280 h 2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92" h="280">
                    <a:moveTo>
                      <a:pt x="492" y="280"/>
                    </a:moveTo>
                    <a:lnTo>
                      <a:pt x="0" y="0"/>
                    </a:lnTo>
                    <a:lnTo>
                      <a:pt x="492" y="28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35" name="Line 617"/>
              <p:cNvSpPr>
                <a:spLocks noChangeShapeType="1"/>
              </p:cNvSpPr>
              <p:nvPr/>
            </p:nvSpPr>
            <p:spPr bwMode="auto">
              <a:xfrm flipH="1" flipV="1">
                <a:off x="2346" y="2892"/>
                <a:ext cx="95" cy="49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619" name="Line 618"/>
            <p:cNvSpPr>
              <a:spLocks noChangeShapeType="1"/>
            </p:cNvSpPr>
            <p:nvPr/>
          </p:nvSpPr>
          <p:spPr bwMode="auto">
            <a:xfrm>
              <a:off x="1689" y="2872"/>
              <a:ext cx="206" cy="84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20" name="Line 619"/>
            <p:cNvSpPr>
              <a:spLocks noChangeShapeType="1"/>
            </p:cNvSpPr>
            <p:nvPr/>
          </p:nvSpPr>
          <p:spPr bwMode="auto">
            <a:xfrm>
              <a:off x="1690" y="2868"/>
              <a:ext cx="209" cy="85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21" name="Line 620"/>
            <p:cNvSpPr>
              <a:spLocks noChangeShapeType="1"/>
            </p:cNvSpPr>
            <p:nvPr/>
          </p:nvSpPr>
          <p:spPr bwMode="auto">
            <a:xfrm flipH="1">
              <a:off x="2019" y="2872"/>
              <a:ext cx="210" cy="84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22" name="Line 621"/>
            <p:cNvSpPr>
              <a:spLocks noChangeShapeType="1"/>
            </p:cNvSpPr>
            <p:nvPr/>
          </p:nvSpPr>
          <p:spPr bwMode="auto">
            <a:xfrm flipH="1">
              <a:off x="2016" y="2868"/>
              <a:ext cx="212" cy="85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23" name="Line 622"/>
            <p:cNvSpPr>
              <a:spLocks noChangeShapeType="1"/>
            </p:cNvSpPr>
            <p:nvPr/>
          </p:nvSpPr>
          <p:spPr bwMode="auto">
            <a:xfrm>
              <a:off x="2028" y="2975"/>
              <a:ext cx="49" cy="49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24" name="Line 623"/>
            <p:cNvSpPr>
              <a:spLocks noChangeShapeType="1"/>
            </p:cNvSpPr>
            <p:nvPr/>
          </p:nvSpPr>
          <p:spPr bwMode="auto">
            <a:xfrm>
              <a:off x="2032" y="2971"/>
              <a:ext cx="52" cy="49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1509" name="Group 624"/>
            <p:cNvGrpSpPr>
              <a:grpSpLocks/>
            </p:cNvGrpSpPr>
            <p:nvPr/>
          </p:nvGrpSpPr>
          <p:grpSpPr bwMode="auto">
            <a:xfrm>
              <a:off x="2309" y="2894"/>
              <a:ext cx="26" cy="41"/>
              <a:chOff x="2309" y="2894"/>
              <a:chExt cx="26" cy="41"/>
            </a:xfrm>
          </p:grpSpPr>
          <p:sp>
            <p:nvSpPr>
              <p:cNvPr id="22332" name="Freeform 625"/>
              <p:cNvSpPr>
                <a:spLocks noChangeArrowheads="1"/>
              </p:cNvSpPr>
              <p:nvPr/>
            </p:nvSpPr>
            <p:spPr bwMode="auto">
              <a:xfrm>
                <a:off x="2309" y="2894"/>
                <a:ext cx="27" cy="42"/>
              </a:xfrm>
              <a:custGeom>
                <a:avLst/>
                <a:gdLst>
                  <a:gd name="T0" fmla="*/ 0 w 145"/>
                  <a:gd name="T1" fmla="*/ 0 h 257"/>
                  <a:gd name="T2" fmla="*/ 0 w 145"/>
                  <a:gd name="T3" fmla="*/ 0 h 257"/>
                  <a:gd name="T4" fmla="*/ 0 w 145"/>
                  <a:gd name="T5" fmla="*/ 0 h 257"/>
                  <a:gd name="T6" fmla="*/ 0 60000 65536"/>
                  <a:gd name="T7" fmla="*/ 0 60000 65536"/>
                  <a:gd name="T8" fmla="*/ 0 60000 65536"/>
                  <a:gd name="T9" fmla="*/ 0 w 145"/>
                  <a:gd name="T10" fmla="*/ 0 h 257"/>
                  <a:gd name="T11" fmla="*/ 145 w 145"/>
                  <a:gd name="T12" fmla="*/ 257 h 25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5" h="257">
                    <a:moveTo>
                      <a:pt x="0" y="0"/>
                    </a:moveTo>
                    <a:lnTo>
                      <a:pt x="145" y="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33" name="Line 626"/>
              <p:cNvSpPr>
                <a:spLocks noChangeShapeType="1"/>
              </p:cNvSpPr>
              <p:nvPr/>
            </p:nvSpPr>
            <p:spPr bwMode="auto">
              <a:xfrm>
                <a:off x="2309" y="2894"/>
                <a:ext cx="27" cy="42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515" name="Group 627"/>
            <p:cNvGrpSpPr>
              <a:grpSpLocks/>
            </p:cNvGrpSpPr>
            <p:nvPr/>
          </p:nvGrpSpPr>
          <p:grpSpPr bwMode="auto">
            <a:xfrm>
              <a:off x="2315" y="2892"/>
              <a:ext cx="28" cy="48"/>
              <a:chOff x="2315" y="2892"/>
              <a:chExt cx="28" cy="48"/>
            </a:xfrm>
          </p:grpSpPr>
          <p:sp>
            <p:nvSpPr>
              <p:cNvPr id="22330" name="Freeform 628"/>
              <p:cNvSpPr>
                <a:spLocks noChangeArrowheads="1"/>
              </p:cNvSpPr>
              <p:nvPr/>
            </p:nvSpPr>
            <p:spPr bwMode="auto">
              <a:xfrm>
                <a:off x="2315" y="2892"/>
                <a:ext cx="29" cy="49"/>
              </a:xfrm>
              <a:custGeom>
                <a:avLst/>
                <a:gdLst>
                  <a:gd name="T0" fmla="*/ 0 w 157"/>
                  <a:gd name="T1" fmla="*/ 0 h 302"/>
                  <a:gd name="T2" fmla="*/ 0 w 157"/>
                  <a:gd name="T3" fmla="*/ 0 h 302"/>
                  <a:gd name="T4" fmla="*/ 0 w 157"/>
                  <a:gd name="T5" fmla="*/ 0 h 302"/>
                  <a:gd name="T6" fmla="*/ 0 60000 65536"/>
                  <a:gd name="T7" fmla="*/ 0 60000 65536"/>
                  <a:gd name="T8" fmla="*/ 0 60000 65536"/>
                  <a:gd name="T9" fmla="*/ 0 w 157"/>
                  <a:gd name="T10" fmla="*/ 0 h 302"/>
                  <a:gd name="T11" fmla="*/ 157 w 157"/>
                  <a:gd name="T12" fmla="*/ 302 h 3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7" h="302">
                    <a:moveTo>
                      <a:pt x="0" y="0"/>
                    </a:moveTo>
                    <a:lnTo>
                      <a:pt x="157" y="3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31" name="Line 629"/>
              <p:cNvSpPr>
                <a:spLocks noChangeShapeType="1"/>
              </p:cNvSpPr>
              <p:nvPr/>
            </p:nvSpPr>
            <p:spPr bwMode="auto">
              <a:xfrm>
                <a:off x="2315" y="2892"/>
                <a:ext cx="29" cy="49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627" name="Line 630"/>
            <p:cNvSpPr>
              <a:spLocks noChangeShapeType="1"/>
            </p:cNvSpPr>
            <p:nvPr/>
          </p:nvSpPr>
          <p:spPr bwMode="auto">
            <a:xfrm flipH="1">
              <a:off x="1575" y="2888"/>
              <a:ext cx="24" cy="50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28" name="Line 631"/>
            <p:cNvSpPr>
              <a:spLocks noChangeShapeType="1"/>
            </p:cNvSpPr>
            <p:nvPr/>
          </p:nvSpPr>
          <p:spPr bwMode="auto">
            <a:xfrm flipH="1">
              <a:off x="1568" y="2886"/>
              <a:ext cx="24" cy="52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29" name="Line 632"/>
            <p:cNvSpPr>
              <a:spLocks noChangeShapeType="1"/>
            </p:cNvSpPr>
            <p:nvPr/>
          </p:nvSpPr>
          <p:spPr bwMode="auto">
            <a:xfrm flipV="1">
              <a:off x="2346" y="3324"/>
              <a:ext cx="89" cy="18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30" name="Line 633"/>
            <p:cNvSpPr>
              <a:spLocks noChangeShapeType="1"/>
            </p:cNvSpPr>
            <p:nvPr/>
          </p:nvSpPr>
          <p:spPr bwMode="auto">
            <a:xfrm flipV="1">
              <a:off x="2344" y="3318"/>
              <a:ext cx="89" cy="18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31" name="Line 634"/>
            <p:cNvSpPr>
              <a:spLocks noChangeShapeType="1"/>
            </p:cNvSpPr>
            <p:nvPr/>
          </p:nvSpPr>
          <p:spPr bwMode="auto">
            <a:xfrm flipH="1" flipV="1">
              <a:off x="1476" y="3286"/>
              <a:ext cx="90" cy="55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32" name="Line 635"/>
            <p:cNvSpPr>
              <a:spLocks noChangeShapeType="1"/>
            </p:cNvSpPr>
            <p:nvPr/>
          </p:nvSpPr>
          <p:spPr bwMode="auto">
            <a:xfrm flipH="1" flipV="1">
              <a:off x="1480" y="3283"/>
              <a:ext cx="90" cy="55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33" name="Line 636"/>
            <p:cNvSpPr>
              <a:spLocks noChangeShapeType="1"/>
            </p:cNvSpPr>
            <p:nvPr/>
          </p:nvSpPr>
          <p:spPr bwMode="auto">
            <a:xfrm flipH="1" flipV="1">
              <a:off x="2343" y="3359"/>
              <a:ext cx="99" cy="14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34" name="Line 637"/>
            <p:cNvSpPr>
              <a:spLocks noChangeShapeType="1"/>
            </p:cNvSpPr>
            <p:nvPr/>
          </p:nvSpPr>
          <p:spPr bwMode="auto">
            <a:xfrm flipH="1" flipV="1">
              <a:off x="2344" y="3355"/>
              <a:ext cx="101" cy="14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35" name="Line 638"/>
            <p:cNvSpPr>
              <a:spLocks noChangeShapeType="1"/>
            </p:cNvSpPr>
            <p:nvPr/>
          </p:nvSpPr>
          <p:spPr bwMode="auto">
            <a:xfrm>
              <a:off x="1472" y="3346"/>
              <a:ext cx="101" cy="13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36" name="Line 639"/>
            <p:cNvSpPr>
              <a:spLocks noChangeShapeType="1"/>
            </p:cNvSpPr>
            <p:nvPr/>
          </p:nvSpPr>
          <p:spPr bwMode="auto">
            <a:xfrm>
              <a:off x="1472" y="3342"/>
              <a:ext cx="101" cy="11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37" name="Line 640"/>
            <p:cNvSpPr>
              <a:spLocks noChangeShapeType="1"/>
            </p:cNvSpPr>
            <p:nvPr/>
          </p:nvSpPr>
          <p:spPr bwMode="auto">
            <a:xfrm flipV="1">
              <a:off x="2346" y="3272"/>
              <a:ext cx="62" cy="59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38" name="Line 641"/>
            <p:cNvSpPr>
              <a:spLocks noChangeShapeType="1"/>
            </p:cNvSpPr>
            <p:nvPr/>
          </p:nvSpPr>
          <p:spPr bwMode="auto">
            <a:xfrm flipV="1">
              <a:off x="2340" y="3268"/>
              <a:ext cx="64" cy="58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39" name="Line 642"/>
            <p:cNvSpPr>
              <a:spLocks noChangeShapeType="1"/>
            </p:cNvSpPr>
            <p:nvPr/>
          </p:nvSpPr>
          <p:spPr bwMode="auto">
            <a:xfrm flipV="1">
              <a:off x="1571" y="3370"/>
              <a:ext cx="35" cy="71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40" name="Line 643"/>
            <p:cNvSpPr>
              <a:spLocks noChangeShapeType="1"/>
            </p:cNvSpPr>
            <p:nvPr/>
          </p:nvSpPr>
          <p:spPr bwMode="auto">
            <a:xfrm flipV="1">
              <a:off x="1567" y="3368"/>
              <a:ext cx="33" cy="71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41" name="Line 644"/>
            <p:cNvSpPr>
              <a:spLocks noChangeShapeType="1"/>
            </p:cNvSpPr>
            <p:nvPr/>
          </p:nvSpPr>
          <p:spPr bwMode="auto">
            <a:xfrm>
              <a:off x="1641" y="2888"/>
              <a:ext cx="48" cy="230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42" name="Line 645"/>
            <p:cNvSpPr>
              <a:spLocks noChangeShapeType="1"/>
            </p:cNvSpPr>
            <p:nvPr/>
          </p:nvSpPr>
          <p:spPr bwMode="auto">
            <a:xfrm>
              <a:off x="1647" y="2888"/>
              <a:ext cx="48" cy="230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43" name="Line 646"/>
            <p:cNvSpPr>
              <a:spLocks noChangeShapeType="1"/>
            </p:cNvSpPr>
            <p:nvPr/>
          </p:nvSpPr>
          <p:spPr bwMode="auto">
            <a:xfrm flipH="1">
              <a:off x="2214" y="2888"/>
              <a:ext cx="55" cy="232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44" name="Line 647"/>
            <p:cNvSpPr>
              <a:spLocks noChangeShapeType="1"/>
            </p:cNvSpPr>
            <p:nvPr/>
          </p:nvSpPr>
          <p:spPr bwMode="auto">
            <a:xfrm flipH="1">
              <a:off x="2207" y="2859"/>
              <a:ext cx="64" cy="259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45" name="Line 648"/>
            <p:cNvSpPr>
              <a:spLocks noChangeShapeType="1"/>
            </p:cNvSpPr>
            <p:nvPr/>
          </p:nvSpPr>
          <p:spPr bwMode="auto">
            <a:xfrm>
              <a:off x="1653" y="2886"/>
              <a:ext cx="120" cy="232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46" name="Line 649"/>
            <p:cNvSpPr>
              <a:spLocks noChangeShapeType="1"/>
            </p:cNvSpPr>
            <p:nvPr/>
          </p:nvSpPr>
          <p:spPr bwMode="auto">
            <a:xfrm>
              <a:off x="1662" y="2885"/>
              <a:ext cx="118" cy="231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47" name="Line 650"/>
            <p:cNvSpPr>
              <a:spLocks noChangeShapeType="1"/>
            </p:cNvSpPr>
            <p:nvPr/>
          </p:nvSpPr>
          <p:spPr bwMode="auto">
            <a:xfrm flipH="1">
              <a:off x="2146" y="2890"/>
              <a:ext cx="109" cy="233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48" name="Line 651"/>
            <p:cNvSpPr>
              <a:spLocks noChangeShapeType="1"/>
            </p:cNvSpPr>
            <p:nvPr/>
          </p:nvSpPr>
          <p:spPr bwMode="auto">
            <a:xfrm flipH="1">
              <a:off x="2139" y="2888"/>
              <a:ext cx="110" cy="234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49" name="Line 652"/>
            <p:cNvSpPr>
              <a:spLocks noChangeShapeType="1"/>
            </p:cNvSpPr>
            <p:nvPr/>
          </p:nvSpPr>
          <p:spPr bwMode="auto">
            <a:xfrm>
              <a:off x="1955" y="3219"/>
              <a:ext cx="277" cy="121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50" name="Line 653"/>
            <p:cNvSpPr>
              <a:spLocks noChangeShapeType="1"/>
            </p:cNvSpPr>
            <p:nvPr/>
          </p:nvSpPr>
          <p:spPr bwMode="auto">
            <a:xfrm>
              <a:off x="1960" y="3215"/>
              <a:ext cx="274" cy="120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51" name="Line 654"/>
            <p:cNvSpPr>
              <a:spLocks noChangeShapeType="1"/>
            </p:cNvSpPr>
            <p:nvPr/>
          </p:nvSpPr>
          <p:spPr bwMode="auto">
            <a:xfrm>
              <a:off x="2052" y="3223"/>
              <a:ext cx="197" cy="117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52" name="Line 655"/>
            <p:cNvSpPr>
              <a:spLocks noChangeShapeType="1"/>
            </p:cNvSpPr>
            <p:nvPr/>
          </p:nvSpPr>
          <p:spPr bwMode="auto">
            <a:xfrm>
              <a:off x="2055" y="3219"/>
              <a:ext cx="198" cy="118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53" name="Line 656"/>
            <p:cNvSpPr>
              <a:spLocks noChangeShapeType="1"/>
            </p:cNvSpPr>
            <p:nvPr/>
          </p:nvSpPr>
          <p:spPr bwMode="auto">
            <a:xfrm flipH="1">
              <a:off x="1691" y="3225"/>
              <a:ext cx="173" cy="121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54" name="Line 657"/>
            <p:cNvSpPr>
              <a:spLocks noChangeShapeType="1"/>
            </p:cNvSpPr>
            <p:nvPr/>
          </p:nvSpPr>
          <p:spPr bwMode="auto">
            <a:xfrm flipH="1">
              <a:off x="1687" y="3221"/>
              <a:ext cx="171" cy="121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655" name="Rectangle 658"/>
            <p:cNvSpPr>
              <a:spLocks noChangeArrowheads="1"/>
            </p:cNvSpPr>
            <p:nvPr/>
          </p:nvSpPr>
          <p:spPr bwMode="auto">
            <a:xfrm>
              <a:off x="1341" y="2960"/>
              <a:ext cx="131" cy="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56" name="Rectangle 659"/>
            <p:cNvSpPr>
              <a:spLocks noChangeArrowheads="1"/>
            </p:cNvSpPr>
            <p:nvPr/>
          </p:nvSpPr>
          <p:spPr bwMode="auto">
            <a:xfrm>
              <a:off x="1356" y="2969"/>
              <a:ext cx="101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57" name="Rectangle 660"/>
            <p:cNvSpPr>
              <a:spLocks noChangeArrowheads="1"/>
            </p:cNvSpPr>
            <p:nvPr/>
          </p:nvSpPr>
          <p:spPr bwMode="auto">
            <a:xfrm>
              <a:off x="1313" y="2971"/>
              <a:ext cx="17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ADIRU1</a:t>
              </a:r>
            </a:p>
          </p:txBody>
        </p:sp>
        <p:sp>
          <p:nvSpPr>
            <p:cNvPr id="21658" name="Rectangle 661"/>
            <p:cNvSpPr>
              <a:spLocks noChangeArrowheads="1"/>
            </p:cNvSpPr>
            <p:nvPr/>
          </p:nvSpPr>
          <p:spPr bwMode="auto">
            <a:xfrm>
              <a:off x="1767" y="3026"/>
              <a:ext cx="132" cy="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59" name="Rectangle 662"/>
            <p:cNvSpPr>
              <a:spLocks noChangeArrowheads="1"/>
            </p:cNvSpPr>
            <p:nvPr/>
          </p:nvSpPr>
          <p:spPr bwMode="auto">
            <a:xfrm>
              <a:off x="1785" y="3032"/>
              <a:ext cx="102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60" name="Rectangle 663"/>
            <p:cNvSpPr>
              <a:spLocks noChangeArrowheads="1"/>
            </p:cNvSpPr>
            <p:nvPr/>
          </p:nvSpPr>
          <p:spPr bwMode="auto">
            <a:xfrm>
              <a:off x="1742" y="3034"/>
              <a:ext cx="17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ADIRU3</a:t>
              </a:r>
            </a:p>
          </p:txBody>
        </p:sp>
        <p:sp>
          <p:nvSpPr>
            <p:cNvPr id="21661" name="Rectangle 664"/>
            <p:cNvSpPr>
              <a:spLocks noChangeArrowheads="1"/>
            </p:cNvSpPr>
            <p:nvPr/>
          </p:nvSpPr>
          <p:spPr bwMode="auto">
            <a:xfrm>
              <a:off x="2431" y="2960"/>
              <a:ext cx="132" cy="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62" name="Rectangle 665"/>
            <p:cNvSpPr>
              <a:spLocks noChangeArrowheads="1"/>
            </p:cNvSpPr>
            <p:nvPr/>
          </p:nvSpPr>
          <p:spPr bwMode="auto">
            <a:xfrm>
              <a:off x="2431" y="2971"/>
              <a:ext cx="101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63" name="Rectangle 666"/>
            <p:cNvSpPr>
              <a:spLocks noChangeArrowheads="1"/>
            </p:cNvSpPr>
            <p:nvPr/>
          </p:nvSpPr>
          <p:spPr bwMode="auto">
            <a:xfrm>
              <a:off x="2388" y="2973"/>
              <a:ext cx="17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ADIRU2</a:t>
              </a:r>
            </a:p>
          </p:txBody>
        </p:sp>
        <p:sp>
          <p:nvSpPr>
            <p:cNvPr id="21664" name="Rectangle 667"/>
            <p:cNvSpPr>
              <a:spLocks noChangeArrowheads="1"/>
            </p:cNvSpPr>
            <p:nvPr/>
          </p:nvSpPr>
          <p:spPr bwMode="auto">
            <a:xfrm>
              <a:off x="2038" y="3032"/>
              <a:ext cx="91" cy="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65" name="Rectangle 668"/>
            <p:cNvSpPr>
              <a:spLocks noChangeArrowheads="1"/>
            </p:cNvSpPr>
            <p:nvPr/>
          </p:nvSpPr>
          <p:spPr bwMode="auto">
            <a:xfrm>
              <a:off x="2055" y="3041"/>
              <a:ext cx="55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66" name="Rectangle 669"/>
            <p:cNvSpPr>
              <a:spLocks noChangeArrowheads="1"/>
            </p:cNvSpPr>
            <p:nvPr/>
          </p:nvSpPr>
          <p:spPr bwMode="auto">
            <a:xfrm>
              <a:off x="2028" y="3041"/>
              <a:ext cx="102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FM3</a:t>
              </a:r>
            </a:p>
          </p:txBody>
        </p:sp>
        <p:sp>
          <p:nvSpPr>
            <p:cNvPr id="21667" name="Rectangle 670"/>
            <p:cNvSpPr>
              <a:spLocks noChangeArrowheads="1"/>
            </p:cNvSpPr>
            <p:nvPr/>
          </p:nvSpPr>
          <p:spPr bwMode="auto">
            <a:xfrm>
              <a:off x="2300" y="2954"/>
              <a:ext cx="94" cy="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68" name="Rectangle 671"/>
            <p:cNvSpPr>
              <a:spLocks noChangeArrowheads="1"/>
            </p:cNvSpPr>
            <p:nvPr/>
          </p:nvSpPr>
          <p:spPr bwMode="auto">
            <a:xfrm>
              <a:off x="2319" y="2964"/>
              <a:ext cx="56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69" name="Rectangle 672"/>
            <p:cNvSpPr>
              <a:spLocks noChangeArrowheads="1"/>
            </p:cNvSpPr>
            <p:nvPr/>
          </p:nvSpPr>
          <p:spPr bwMode="auto">
            <a:xfrm>
              <a:off x="2293" y="2964"/>
              <a:ext cx="102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FM2</a:t>
              </a:r>
            </a:p>
          </p:txBody>
        </p:sp>
        <p:sp>
          <p:nvSpPr>
            <p:cNvPr id="21670" name="Rectangle 673"/>
            <p:cNvSpPr>
              <a:spLocks noChangeArrowheads="1"/>
            </p:cNvSpPr>
            <p:nvPr/>
          </p:nvSpPr>
          <p:spPr bwMode="auto">
            <a:xfrm>
              <a:off x="1484" y="2960"/>
              <a:ext cx="91" cy="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71" name="Rectangle 674"/>
            <p:cNvSpPr>
              <a:spLocks noChangeArrowheads="1"/>
            </p:cNvSpPr>
            <p:nvPr/>
          </p:nvSpPr>
          <p:spPr bwMode="auto">
            <a:xfrm>
              <a:off x="1502" y="2969"/>
              <a:ext cx="56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72" name="Rectangle 675"/>
            <p:cNvSpPr>
              <a:spLocks noChangeArrowheads="1"/>
            </p:cNvSpPr>
            <p:nvPr/>
          </p:nvSpPr>
          <p:spPr bwMode="auto">
            <a:xfrm>
              <a:off x="1476" y="2971"/>
              <a:ext cx="102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FM1</a:t>
              </a:r>
            </a:p>
          </p:txBody>
        </p:sp>
        <p:sp>
          <p:nvSpPr>
            <p:cNvPr id="21673" name="Rectangle 676"/>
            <p:cNvSpPr>
              <a:spLocks noChangeArrowheads="1"/>
            </p:cNvSpPr>
            <p:nvPr/>
          </p:nvSpPr>
          <p:spPr bwMode="auto">
            <a:xfrm>
              <a:off x="2433" y="3309"/>
              <a:ext cx="79" cy="26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74" name="Rectangle 677"/>
            <p:cNvSpPr>
              <a:spLocks noChangeArrowheads="1"/>
            </p:cNvSpPr>
            <p:nvPr/>
          </p:nvSpPr>
          <p:spPr bwMode="auto">
            <a:xfrm>
              <a:off x="2503" y="3294"/>
              <a:ext cx="124" cy="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75" name="Rectangle 678"/>
            <p:cNvSpPr>
              <a:spLocks noChangeArrowheads="1"/>
            </p:cNvSpPr>
            <p:nvPr/>
          </p:nvSpPr>
          <p:spPr bwMode="auto">
            <a:xfrm>
              <a:off x="2522" y="3304"/>
              <a:ext cx="58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76" name="Rectangle 679"/>
            <p:cNvSpPr>
              <a:spLocks noChangeArrowheads="1"/>
            </p:cNvSpPr>
            <p:nvPr/>
          </p:nvSpPr>
          <p:spPr bwMode="auto">
            <a:xfrm>
              <a:off x="2494" y="3306"/>
              <a:ext cx="104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FW2</a:t>
              </a:r>
            </a:p>
          </p:txBody>
        </p:sp>
        <p:sp>
          <p:nvSpPr>
            <p:cNvPr id="21677" name="Rectangle 680"/>
            <p:cNvSpPr>
              <a:spLocks noChangeArrowheads="1"/>
            </p:cNvSpPr>
            <p:nvPr/>
          </p:nvSpPr>
          <p:spPr bwMode="auto">
            <a:xfrm>
              <a:off x="2520" y="3324"/>
              <a:ext cx="91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78" name="Rectangle 681"/>
            <p:cNvSpPr>
              <a:spLocks noChangeArrowheads="1"/>
            </p:cNvSpPr>
            <p:nvPr/>
          </p:nvSpPr>
          <p:spPr bwMode="auto">
            <a:xfrm>
              <a:off x="2487" y="3326"/>
              <a:ext cx="148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FCDC2</a:t>
              </a:r>
            </a:p>
          </p:txBody>
        </p:sp>
        <p:sp>
          <p:nvSpPr>
            <p:cNvPr id="21679" name="Rectangle 682"/>
            <p:cNvSpPr>
              <a:spLocks noChangeArrowheads="1"/>
            </p:cNvSpPr>
            <p:nvPr/>
          </p:nvSpPr>
          <p:spPr bwMode="auto">
            <a:xfrm>
              <a:off x="1366" y="3276"/>
              <a:ext cx="58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80" name="Rectangle 683"/>
            <p:cNvSpPr>
              <a:spLocks noChangeArrowheads="1"/>
            </p:cNvSpPr>
            <p:nvPr/>
          </p:nvSpPr>
          <p:spPr bwMode="auto">
            <a:xfrm>
              <a:off x="1340" y="3278"/>
              <a:ext cx="104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FW1</a:t>
              </a:r>
            </a:p>
          </p:txBody>
        </p:sp>
        <p:sp>
          <p:nvSpPr>
            <p:cNvPr id="21681" name="Rectangle 684"/>
            <p:cNvSpPr>
              <a:spLocks noChangeArrowheads="1"/>
            </p:cNvSpPr>
            <p:nvPr/>
          </p:nvSpPr>
          <p:spPr bwMode="auto">
            <a:xfrm>
              <a:off x="1337" y="3298"/>
              <a:ext cx="91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82" name="Rectangle 685"/>
            <p:cNvSpPr>
              <a:spLocks noChangeArrowheads="1"/>
            </p:cNvSpPr>
            <p:nvPr/>
          </p:nvSpPr>
          <p:spPr bwMode="auto">
            <a:xfrm>
              <a:off x="1302" y="3300"/>
              <a:ext cx="148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FCDC1</a:t>
              </a:r>
            </a:p>
          </p:txBody>
        </p:sp>
        <p:sp>
          <p:nvSpPr>
            <p:cNvPr id="21683" name="Rectangle 686"/>
            <p:cNvSpPr>
              <a:spLocks noChangeArrowheads="1"/>
            </p:cNvSpPr>
            <p:nvPr/>
          </p:nvSpPr>
          <p:spPr bwMode="auto">
            <a:xfrm>
              <a:off x="2431" y="3355"/>
              <a:ext cx="74" cy="2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84" name="Rectangle 687"/>
            <p:cNvSpPr>
              <a:spLocks noChangeArrowheads="1"/>
            </p:cNvSpPr>
            <p:nvPr/>
          </p:nvSpPr>
          <p:spPr bwMode="auto">
            <a:xfrm>
              <a:off x="2495" y="3352"/>
              <a:ext cx="122" cy="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85" name="Rectangle 688"/>
            <p:cNvSpPr>
              <a:spLocks noChangeArrowheads="1"/>
            </p:cNvSpPr>
            <p:nvPr/>
          </p:nvSpPr>
          <p:spPr bwMode="auto">
            <a:xfrm>
              <a:off x="2509" y="3361"/>
              <a:ext cx="91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86" name="Rectangle 689"/>
            <p:cNvSpPr>
              <a:spLocks noChangeArrowheads="1"/>
            </p:cNvSpPr>
            <p:nvPr/>
          </p:nvSpPr>
          <p:spPr bwMode="auto">
            <a:xfrm>
              <a:off x="2475" y="3362"/>
              <a:ext cx="149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AESU2</a:t>
              </a:r>
            </a:p>
          </p:txBody>
        </p:sp>
        <p:sp>
          <p:nvSpPr>
            <p:cNvPr id="21687" name="Rectangle 690"/>
            <p:cNvSpPr>
              <a:spLocks noChangeArrowheads="1"/>
            </p:cNvSpPr>
            <p:nvPr/>
          </p:nvSpPr>
          <p:spPr bwMode="auto">
            <a:xfrm>
              <a:off x="1395" y="3328"/>
              <a:ext cx="87" cy="27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88" name="Rectangle 691"/>
            <p:cNvSpPr>
              <a:spLocks noChangeArrowheads="1"/>
            </p:cNvSpPr>
            <p:nvPr/>
          </p:nvSpPr>
          <p:spPr bwMode="auto">
            <a:xfrm>
              <a:off x="2396" y="3267"/>
              <a:ext cx="64" cy="2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89" name="Rectangle 692"/>
            <p:cNvSpPr>
              <a:spLocks noChangeArrowheads="1"/>
            </p:cNvSpPr>
            <p:nvPr/>
          </p:nvSpPr>
          <p:spPr bwMode="auto">
            <a:xfrm>
              <a:off x="2480" y="3254"/>
              <a:ext cx="102" cy="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90" name="Rectangle 693"/>
            <p:cNvSpPr>
              <a:spLocks noChangeArrowheads="1"/>
            </p:cNvSpPr>
            <p:nvPr/>
          </p:nvSpPr>
          <p:spPr bwMode="auto">
            <a:xfrm>
              <a:off x="2468" y="3268"/>
              <a:ext cx="128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91" name="Rectangle 694"/>
            <p:cNvSpPr>
              <a:spLocks noChangeArrowheads="1"/>
            </p:cNvSpPr>
            <p:nvPr/>
          </p:nvSpPr>
          <p:spPr bwMode="auto">
            <a:xfrm>
              <a:off x="2414" y="3270"/>
              <a:ext cx="223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ACR2 opt </a:t>
              </a:r>
            </a:p>
          </p:txBody>
        </p:sp>
        <p:sp>
          <p:nvSpPr>
            <p:cNvPr id="21692" name="Rectangle 695"/>
            <p:cNvSpPr>
              <a:spLocks noChangeArrowheads="1"/>
            </p:cNvSpPr>
            <p:nvPr/>
          </p:nvSpPr>
          <p:spPr bwMode="auto">
            <a:xfrm>
              <a:off x="1445" y="3449"/>
              <a:ext cx="91" cy="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93" name="Rectangle 696"/>
            <p:cNvSpPr>
              <a:spLocks noChangeArrowheads="1"/>
            </p:cNvSpPr>
            <p:nvPr/>
          </p:nvSpPr>
          <p:spPr bwMode="auto">
            <a:xfrm>
              <a:off x="1480" y="3438"/>
              <a:ext cx="45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94" name="Rectangle 697"/>
            <p:cNvSpPr>
              <a:spLocks noChangeArrowheads="1"/>
            </p:cNvSpPr>
            <p:nvPr/>
          </p:nvSpPr>
          <p:spPr bwMode="auto">
            <a:xfrm>
              <a:off x="1465" y="3438"/>
              <a:ext cx="71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SCI</a:t>
              </a:r>
            </a:p>
          </p:txBody>
        </p:sp>
        <p:sp>
          <p:nvSpPr>
            <p:cNvPr id="21695" name="Rectangle 698"/>
            <p:cNvSpPr>
              <a:spLocks noChangeArrowheads="1"/>
            </p:cNvSpPr>
            <p:nvPr/>
          </p:nvSpPr>
          <p:spPr bwMode="auto">
            <a:xfrm>
              <a:off x="1325" y="3495"/>
              <a:ext cx="142" cy="5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96" name="Rectangle 699"/>
            <p:cNvSpPr>
              <a:spLocks noChangeArrowheads="1"/>
            </p:cNvSpPr>
            <p:nvPr/>
          </p:nvSpPr>
          <p:spPr bwMode="auto">
            <a:xfrm>
              <a:off x="1798" y="3002"/>
              <a:ext cx="77" cy="26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97" name="Rectangle 700"/>
            <p:cNvSpPr>
              <a:spLocks noChangeArrowheads="1"/>
            </p:cNvSpPr>
            <p:nvPr/>
          </p:nvSpPr>
          <p:spPr bwMode="auto">
            <a:xfrm>
              <a:off x="2038" y="3013"/>
              <a:ext cx="81" cy="28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98" name="Rectangle 701"/>
            <p:cNvSpPr>
              <a:spLocks noChangeArrowheads="1"/>
            </p:cNvSpPr>
            <p:nvPr/>
          </p:nvSpPr>
          <p:spPr bwMode="auto">
            <a:xfrm>
              <a:off x="1424" y="3283"/>
              <a:ext cx="70" cy="32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699" name="Rectangle 702"/>
            <p:cNvSpPr>
              <a:spLocks noChangeArrowheads="1"/>
            </p:cNvSpPr>
            <p:nvPr/>
          </p:nvSpPr>
          <p:spPr bwMode="auto">
            <a:xfrm>
              <a:off x="1647" y="3074"/>
              <a:ext cx="79" cy="77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00" name="Freeform 703"/>
            <p:cNvSpPr>
              <a:spLocks noChangeArrowheads="1"/>
            </p:cNvSpPr>
            <p:nvPr/>
          </p:nvSpPr>
          <p:spPr bwMode="auto">
            <a:xfrm>
              <a:off x="1653" y="3081"/>
              <a:ext cx="67" cy="65"/>
            </a:xfrm>
            <a:custGeom>
              <a:avLst/>
              <a:gdLst>
                <a:gd name="T0" fmla="*/ 0 w 358"/>
                <a:gd name="T1" fmla="*/ 0 h 392"/>
                <a:gd name="T2" fmla="*/ 0 w 358"/>
                <a:gd name="T3" fmla="*/ 0 h 392"/>
                <a:gd name="T4" fmla="*/ 0 w 358"/>
                <a:gd name="T5" fmla="*/ 0 h 392"/>
                <a:gd name="T6" fmla="*/ 0 w 358"/>
                <a:gd name="T7" fmla="*/ 0 h 392"/>
                <a:gd name="T8" fmla="*/ 0 w 358"/>
                <a:gd name="T9" fmla="*/ 0 h 392"/>
                <a:gd name="T10" fmla="*/ 0 w 358"/>
                <a:gd name="T11" fmla="*/ 0 h 392"/>
                <a:gd name="T12" fmla="*/ 0 w 358"/>
                <a:gd name="T13" fmla="*/ 0 h 392"/>
                <a:gd name="T14" fmla="*/ 0 w 358"/>
                <a:gd name="T15" fmla="*/ 0 h 392"/>
                <a:gd name="T16" fmla="*/ 0 w 358"/>
                <a:gd name="T17" fmla="*/ 0 h 392"/>
                <a:gd name="T18" fmla="*/ 0 w 358"/>
                <a:gd name="T19" fmla="*/ 0 h 392"/>
                <a:gd name="T20" fmla="*/ 0 w 358"/>
                <a:gd name="T21" fmla="*/ 0 h 392"/>
                <a:gd name="T22" fmla="*/ 0 w 358"/>
                <a:gd name="T23" fmla="*/ 0 h 392"/>
                <a:gd name="T24" fmla="*/ 0 w 358"/>
                <a:gd name="T25" fmla="*/ 0 h 392"/>
                <a:gd name="T26" fmla="*/ 0 w 358"/>
                <a:gd name="T27" fmla="*/ 0 h 392"/>
                <a:gd name="T28" fmla="*/ 0 w 358"/>
                <a:gd name="T29" fmla="*/ 0 h 392"/>
                <a:gd name="T30" fmla="*/ 0 w 358"/>
                <a:gd name="T31" fmla="*/ 0 h 392"/>
                <a:gd name="T32" fmla="*/ 0 w 358"/>
                <a:gd name="T33" fmla="*/ 0 h 392"/>
                <a:gd name="T34" fmla="*/ 0 w 358"/>
                <a:gd name="T35" fmla="*/ 0 h 392"/>
                <a:gd name="T36" fmla="*/ 0 w 358"/>
                <a:gd name="T37" fmla="*/ 0 h 392"/>
                <a:gd name="T38" fmla="*/ 0 w 358"/>
                <a:gd name="T39" fmla="*/ 0 h 392"/>
                <a:gd name="T40" fmla="*/ 0 w 358"/>
                <a:gd name="T41" fmla="*/ 0 h 3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8"/>
                <a:gd name="T64" fmla="*/ 0 h 392"/>
                <a:gd name="T65" fmla="*/ 358 w 358"/>
                <a:gd name="T66" fmla="*/ 392 h 39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8" h="392">
                  <a:moveTo>
                    <a:pt x="33" y="0"/>
                  </a:moveTo>
                  <a:lnTo>
                    <a:pt x="22" y="0"/>
                  </a:lnTo>
                  <a:lnTo>
                    <a:pt x="11" y="11"/>
                  </a:lnTo>
                  <a:lnTo>
                    <a:pt x="0" y="22"/>
                  </a:lnTo>
                  <a:lnTo>
                    <a:pt x="0" y="33"/>
                  </a:lnTo>
                  <a:lnTo>
                    <a:pt x="0" y="358"/>
                  </a:lnTo>
                  <a:lnTo>
                    <a:pt x="0" y="369"/>
                  </a:lnTo>
                  <a:lnTo>
                    <a:pt x="11" y="380"/>
                  </a:lnTo>
                  <a:lnTo>
                    <a:pt x="22" y="392"/>
                  </a:lnTo>
                  <a:lnTo>
                    <a:pt x="33" y="392"/>
                  </a:lnTo>
                  <a:lnTo>
                    <a:pt x="325" y="392"/>
                  </a:lnTo>
                  <a:lnTo>
                    <a:pt x="336" y="392"/>
                  </a:lnTo>
                  <a:lnTo>
                    <a:pt x="347" y="380"/>
                  </a:lnTo>
                  <a:lnTo>
                    <a:pt x="358" y="369"/>
                  </a:lnTo>
                  <a:lnTo>
                    <a:pt x="358" y="358"/>
                  </a:lnTo>
                  <a:lnTo>
                    <a:pt x="358" y="33"/>
                  </a:lnTo>
                  <a:lnTo>
                    <a:pt x="358" y="22"/>
                  </a:lnTo>
                  <a:lnTo>
                    <a:pt x="347" y="11"/>
                  </a:lnTo>
                  <a:lnTo>
                    <a:pt x="336" y="0"/>
                  </a:lnTo>
                  <a:lnTo>
                    <a:pt x="325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DDDDD"/>
            </a:solidFill>
            <a:ln w="68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01" name="Rectangle 704"/>
            <p:cNvSpPr>
              <a:spLocks noChangeArrowheads="1"/>
            </p:cNvSpPr>
            <p:nvPr/>
          </p:nvSpPr>
          <p:spPr bwMode="auto">
            <a:xfrm>
              <a:off x="1664" y="3098"/>
              <a:ext cx="45" cy="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02" name="Rectangle 705"/>
            <p:cNvSpPr>
              <a:spLocks noChangeArrowheads="1"/>
            </p:cNvSpPr>
            <p:nvPr/>
          </p:nvSpPr>
          <p:spPr bwMode="auto">
            <a:xfrm>
              <a:off x="1644" y="3101"/>
              <a:ext cx="83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>
                  <a:solidFill>
                    <a:srgbClr val="000000"/>
                  </a:solidFill>
                  <a:latin typeface="Calibri" pitchFamily="34" charset="0"/>
                </a:rPr>
                <a:t>L1</a:t>
              </a:r>
            </a:p>
          </p:txBody>
        </p:sp>
        <p:sp>
          <p:nvSpPr>
            <p:cNvPr id="21703" name="Rectangle 706"/>
            <p:cNvSpPr>
              <a:spLocks noChangeArrowheads="1"/>
            </p:cNvSpPr>
            <p:nvPr/>
          </p:nvSpPr>
          <p:spPr bwMode="auto">
            <a:xfrm>
              <a:off x="1732" y="3074"/>
              <a:ext cx="77" cy="77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04" name="Freeform 707"/>
            <p:cNvSpPr>
              <a:spLocks noChangeArrowheads="1"/>
            </p:cNvSpPr>
            <p:nvPr/>
          </p:nvSpPr>
          <p:spPr bwMode="auto">
            <a:xfrm>
              <a:off x="1736" y="3081"/>
              <a:ext cx="66" cy="65"/>
            </a:xfrm>
            <a:custGeom>
              <a:avLst/>
              <a:gdLst>
                <a:gd name="T0" fmla="*/ 0 w 358"/>
                <a:gd name="T1" fmla="*/ 0 h 392"/>
                <a:gd name="T2" fmla="*/ 0 w 358"/>
                <a:gd name="T3" fmla="*/ 0 h 392"/>
                <a:gd name="T4" fmla="*/ 0 w 358"/>
                <a:gd name="T5" fmla="*/ 0 h 392"/>
                <a:gd name="T6" fmla="*/ 0 w 358"/>
                <a:gd name="T7" fmla="*/ 0 h 392"/>
                <a:gd name="T8" fmla="*/ 0 w 358"/>
                <a:gd name="T9" fmla="*/ 0 h 392"/>
                <a:gd name="T10" fmla="*/ 0 w 358"/>
                <a:gd name="T11" fmla="*/ 0 h 392"/>
                <a:gd name="T12" fmla="*/ 0 w 358"/>
                <a:gd name="T13" fmla="*/ 0 h 392"/>
                <a:gd name="T14" fmla="*/ 0 w 358"/>
                <a:gd name="T15" fmla="*/ 0 h 392"/>
                <a:gd name="T16" fmla="*/ 0 w 358"/>
                <a:gd name="T17" fmla="*/ 0 h 392"/>
                <a:gd name="T18" fmla="*/ 0 w 358"/>
                <a:gd name="T19" fmla="*/ 0 h 392"/>
                <a:gd name="T20" fmla="*/ 0 w 358"/>
                <a:gd name="T21" fmla="*/ 0 h 392"/>
                <a:gd name="T22" fmla="*/ 0 w 358"/>
                <a:gd name="T23" fmla="*/ 0 h 392"/>
                <a:gd name="T24" fmla="*/ 0 w 358"/>
                <a:gd name="T25" fmla="*/ 0 h 392"/>
                <a:gd name="T26" fmla="*/ 0 w 358"/>
                <a:gd name="T27" fmla="*/ 0 h 392"/>
                <a:gd name="T28" fmla="*/ 0 w 358"/>
                <a:gd name="T29" fmla="*/ 0 h 392"/>
                <a:gd name="T30" fmla="*/ 0 w 358"/>
                <a:gd name="T31" fmla="*/ 0 h 392"/>
                <a:gd name="T32" fmla="*/ 0 w 358"/>
                <a:gd name="T33" fmla="*/ 0 h 392"/>
                <a:gd name="T34" fmla="*/ 0 w 358"/>
                <a:gd name="T35" fmla="*/ 0 h 392"/>
                <a:gd name="T36" fmla="*/ 0 w 358"/>
                <a:gd name="T37" fmla="*/ 0 h 392"/>
                <a:gd name="T38" fmla="*/ 0 w 358"/>
                <a:gd name="T39" fmla="*/ 0 h 392"/>
                <a:gd name="T40" fmla="*/ 0 w 358"/>
                <a:gd name="T41" fmla="*/ 0 h 3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8"/>
                <a:gd name="T64" fmla="*/ 0 h 392"/>
                <a:gd name="T65" fmla="*/ 358 w 358"/>
                <a:gd name="T66" fmla="*/ 392 h 39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8" h="392">
                  <a:moveTo>
                    <a:pt x="33" y="0"/>
                  </a:moveTo>
                  <a:lnTo>
                    <a:pt x="22" y="0"/>
                  </a:lnTo>
                  <a:lnTo>
                    <a:pt x="11" y="11"/>
                  </a:lnTo>
                  <a:lnTo>
                    <a:pt x="11" y="22"/>
                  </a:lnTo>
                  <a:lnTo>
                    <a:pt x="0" y="33"/>
                  </a:lnTo>
                  <a:lnTo>
                    <a:pt x="0" y="358"/>
                  </a:lnTo>
                  <a:lnTo>
                    <a:pt x="11" y="369"/>
                  </a:lnTo>
                  <a:lnTo>
                    <a:pt x="11" y="380"/>
                  </a:lnTo>
                  <a:lnTo>
                    <a:pt x="22" y="392"/>
                  </a:lnTo>
                  <a:lnTo>
                    <a:pt x="33" y="392"/>
                  </a:lnTo>
                  <a:lnTo>
                    <a:pt x="324" y="392"/>
                  </a:lnTo>
                  <a:lnTo>
                    <a:pt x="336" y="392"/>
                  </a:lnTo>
                  <a:lnTo>
                    <a:pt x="347" y="380"/>
                  </a:lnTo>
                  <a:lnTo>
                    <a:pt x="358" y="369"/>
                  </a:lnTo>
                  <a:lnTo>
                    <a:pt x="358" y="358"/>
                  </a:lnTo>
                  <a:lnTo>
                    <a:pt x="358" y="33"/>
                  </a:lnTo>
                  <a:lnTo>
                    <a:pt x="358" y="22"/>
                  </a:lnTo>
                  <a:lnTo>
                    <a:pt x="347" y="11"/>
                  </a:lnTo>
                  <a:lnTo>
                    <a:pt x="336" y="0"/>
                  </a:lnTo>
                  <a:lnTo>
                    <a:pt x="324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DDDDD"/>
            </a:solidFill>
            <a:ln w="68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05" name="Rectangle 708"/>
            <p:cNvSpPr>
              <a:spLocks noChangeArrowheads="1"/>
            </p:cNvSpPr>
            <p:nvPr/>
          </p:nvSpPr>
          <p:spPr bwMode="auto">
            <a:xfrm>
              <a:off x="1746" y="3098"/>
              <a:ext cx="46" cy="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06" name="Rectangle 709"/>
            <p:cNvSpPr>
              <a:spLocks noChangeArrowheads="1"/>
            </p:cNvSpPr>
            <p:nvPr/>
          </p:nvSpPr>
          <p:spPr bwMode="auto">
            <a:xfrm>
              <a:off x="1726" y="3101"/>
              <a:ext cx="83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>
                  <a:solidFill>
                    <a:srgbClr val="000000"/>
                  </a:solidFill>
                  <a:latin typeface="Calibri" pitchFamily="34" charset="0"/>
                </a:rPr>
                <a:t>L2</a:t>
              </a:r>
            </a:p>
          </p:txBody>
        </p:sp>
        <p:sp>
          <p:nvSpPr>
            <p:cNvPr id="21707" name="Rectangle 710"/>
            <p:cNvSpPr>
              <a:spLocks noChangeArrowheads="1"/>
            </p:cNvSpPr>
            <p:nvPr/>
          </p:nvSpPr>
          <p:spPr bwMode="auto">
            <a:xfrm>
              <a:off x="2104" y="3085"/>
              <a:ext cx="76" cy="75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08" name="Freeform 711"/>
            <p:cNvSpPr>
              <a:spLocks noChangeArrowheads="1"/>
            </p:cNvSpPr>
            <p:nvPr/>
          </p:nvSpPr>
          <p:spPr bwMode="auto">
            <a:xfrm>
              <a:off x="2108" y="3089"/>
              <a:ext cx="66" cy="64"/>
            </a:xfrm>
            <a:custGeom>
              <a:avLst/>
              <a:gdLst>
                <a:gd name="T0" fmla="*/ 0 w 358"/>
                <a:gd name="T1" fmla="*/ 0 h 391"/>
                <a:gd name="T2" fmla="*/ 0 w 358"/>
                <a:gd name="T3" fmla="*/ 0 h 391"/>
                <a:gd name="T4" fmla="*/ 0 w 358"/>
                <a:gd name="T5" fmla="*/ 0 h 391"/>
                <a:gd name="T6" fmla="*/ 0 w 358"/>
                <a:gd name="T7" fmla="*/ 0 h 391"/>
                <a:gd name="T8" fmla="*/ 0 w 358"/>
                <a:gd name="T9" fmla="*/ 0 h 391"/>
                <a:gd name="T10" fmla="*/ 0 w 358"/>
                <a:gd name="T11" fmla="*/ 0 h 391"/>
                <a:gd name="T12" fmla="*/ 0 w 358"/>
                <a:gd name="T13" fmla="*/ 0 h 391"/>
                <a:gd name="T14" fmla="*/ 0 w 358"/>
                <a:gd name="T15" fmla="*/ 0 h 391"/>
                <a:gd name="T16" fmla="*/ 0 w 358"/>
                <a:gd name="T17" fmla="*/ 0 h 391"/>
                <a:gd name="T18" fmla="*/ 0 w 358"/>
                <a:gd name="T19" fmla="*/ 0 h 391"/>
                <a:gd name="T20" fmla="*/ 0 w 358"/>
                <a:gd name="T21" fmla="*/ 0 h 391"/>
                <a:gd name="T22" fmla="*/ 0 w 358"/>
                <a:gd name="T23" fmla="*/ 0 h 391"/>
                <a:gd name="T24" fmla="*/ 0 w 358"/>
                <a:gd name="T25" fmla="*/ 0 h 391"/>
                <a:gd name="T26" fmla="*/ 0 w 358"/>
                <a:gd name="T27" fmla="*/ 0 h 391"/>
                <a:gd name="T28" fmla="*/ 0 w 358"/>
                <a:gd name="T29" fmla="*/ 0 h 391"/>
                <a:gd name="T30" fmla="*/ 0 w 358"/>
                <a:gd name="T31" fmla="*/ 0 h 391"/>
                <a:gd name="T32" fmla="*/ 0 w 358"/>
                <a:gd name="T33" fmla="*/ 0 h 391"/>
                <a:gd name="T34" fmla="*/ 0 w 358"/>
                <a:gd name="T35" fmla="*/ 0 h 391"/>
                <a:gd name="T36" fmla="*/ 0 w 358"/>
                <a:gd name="T37" fmla="*/ 0 h 391"/>
                <a:gd name="T38" fmla="*/ 0 w 358"/>
                <a:gd name="T39" fmla="*/ 0 h 391"/>
                <a:gd name="T40" fmla="*/ 0 w 358"/>
                <a:gd name="T41" fmla="*/ 0 h 39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8"/>
                <a:gd name="T64" fmla="*/ 0 h 391"/>
                <a:gd name="T65" fmla="*/ 358 w 358"/>
                <a:gd name="T66" fmla="*/ 391 h 39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8" h="391">
                  <a:moveTo>
                    <a:pt x="33" y="0"/>
                  </a:moveTo>
                  <a:lnTo>
                    <a:pt x="22" y="11"/>
                  </a:lnTo>
                  <a:lnTo>
                    <a:pt x="11" y="11"/>
                  </a:lnTo>
                  <a:lnTo>
                    <a:pt x="11" y="22"/>
                  </a:lnTo>
                  <a:lnTo>
                    <a:pt x="0" y="33"/>
                  </a:lnTo>
                  <a:lnTo>
                    <a:pt x="0" y="358"/>
                  </a:lnTo>
                  <a:lnTo>
                    <a:pt x="11" y="380"/>
                  </a:lnTo>
                  <a:lnTo>
                    <a:pt x="22" y="391"/>
                  </a:lnTo>
                  <a:lnTo>
                    <a:pt x="33" y="391"/>
                  </a:lnTo>
                  <a:lnTo>
                    <a:pt x="325" y="391"/>
                  </a:lnTo>
                  <a:lnTo>
                    <a:pt x="347" y="391"/>
                  </a:lnTo>
                  <a:lnTo>
                    <a:pt x="347" y="380"/>
                  </a:lnTo>
                  <a:lnTo>
                    <a:pt x="358" y="380"/>
                  </a:lnTo>
                  <a:lnTo>
                    <a:pt x="358" y="358"/>
                  </a:lnTo>
                  <a:lnTo>
                    <a:pt x="358" y="33"/>
                  </a:lnTo>
                  <a:lnTo>
                    <a:pt x="358" y="22"/>
                  </a:lnTo>
                  <a:lnTo>
                    <a:pt x="347" y="11"/>
                  </a:lnTo>
                  <a:lnTo>
                    <a:pt x="325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DDDDD"/>
            </a:solidFill>
            <a:ln w="68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09" name="Rectangle 712"/>
            <p:cNvSpPr>
              <a:spLocks noChangeArrowheads="1"/>
            </p:cNvSpPr>
            <p:nvPr/>
          </p:nvSpPr>
          <p:spPr bwMode="auto">
            <a:xfrm>
              <a:off x="2116" y="3103"/>
              <a:ext cx="54" cy="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10" name="Rectangle 713"/>
            <p:cNvSpPr>
              <a:spLocks noChangeArrowheads="1"/>
            </p:cNvSpPr>
            <p:nvPr/>
          </p:nvSpPr>
          <p:spPr bwMode="auto">
            <a:xfrm>
              <a:off x="2095" y="3106"/>
              <a:ext cx="94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>
                  <a:solidFill>
                    <a:srgbClr val="000000"/>
                  </a:solidFill>
                  <a:latin typeface="Calibri" pitchFamily="34" charset="0"/>
                </a:rPr>
                <a:t>R2</a:t>
              </a:r>
            </a:p>
          </p:txBody>
        </p:sp>
        <p:sp>
          <p:nvSpPr>
            <p:cNvPr id="21711" name="Rectangle 714"/>
            <p:cNvSpPr>
              <a:spLocks noChangeArrowheads="1"/>
            </p:cNvSpPr>
            <p:nvPr/>
          </p:nvSpPr>
          <p:spPr bwMode="auto">
            <a:xfrm>
              <a:off x="2187" y="3085"/>
              <a:ext cx="78" cy="75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12" name="Freeform 715"/>
            <p:cNvSpPr>
              <a:spLocks noChangeArrowheads="1"/>
            </p:cNvSpPr>
            <p:nvPr/>
          </p:nvSpPr>
          <p:spPr bwMode="auto">
            <a:xfrm>
              <a:off x="2193" y="3089"/>
              <a:ext cx="66" cy="64"/>
            </a:xfrm>
            <a:custGeom>
              <a:avLst/>
              <a:gdLst>
                <a:gd name="T0" fmla="*/ 0 w 358"/>
                <a:gd name="T1" fmla="*/ 0 h 391"/>
                <a:gd name="T2" fmla="*/ 0 w 358"/>
                <a:gd name="T3" fmla="*/ 0 h 391"/>
                <a:gd name="T4" fmla="*/ 0 w 358"/>
                <a:gd name="T5" fmla="*/ 0 h 391"/>
                <a:gd name="T6" fmla="*/ 0 w 358"/>
                <a:gd name="T7" fmla="*/ 0 h 391"/>
                <a:gd name="T8" fmla="*/ 0 w 358"/>
                <a:gd name="T9" fmla="*/ 0 h 391"/>
                <a:gd name="T10" fmla="*/ 0 w 358"/>
                <a:gd name="T11" fmla="*/ 0 h 391"/>
                <a:gd name="T12" fmla="*/ 0 w 358"/>
                <a:gd name="T13" fmla="*/ 0 h 391"/>
                <a:gd name="T14" fmla="*/ 0 w 358"/>
                <a:gd name="T15" fmla="*/ 0 h 391"/>
                <a:gd name="T16" fmla="*/ 0 w 358"/>
                <a:gd name="T17" fmla="*/ 0 h 391"/>
                <a:gd name="T18" fmla="*/ 0 w 358"/>
                <a:gd name="T19" fmla="*/ 0 h 391"/>
                <a:gd name="T20" fmla="*/ 0 w 358"/>
                <a:gd name="T21" fmla="*/ 0 h 391"/>
                <a:gd name="T22" fmla="*/ 0 w 358"/>
                <a:gd name="T23" fmla="*/ 0 h 391"/>
                <a:gd name="T24" fmla="*/ 0 w 358"/>
                <a:gd name="T25" fmla="*/ 0 h 391"/>
                <a:gd name="T26" fmla="*/ 0 w 358"/>
                <a:gd name="T27" fmla="*/ 0 h 391"/>
                <a:gd name="T28" fmla="*/ 0 w 358"/>
                <a:gd name="T29" fmla="*/ 0 h 391"/>
                <a:gd name="T30" fmla="*/ 0 w 358"/>
                <a:gd name="T31" fmla="*/ 0 h 391"/>
                <a:gd name="T32" fmla="*/ 0 w 358"/>
                <a:gd name="T33" fmla="*/ 0 h 391"/>
                <a:gd name="T34" fmla="*/ 0 w 358"/>
                <a:gd name="T35" fmla="*/ 0 h 391"/>
                <a:gd name="T36" fmla="*/ 0 w 358"/>
                <a:gd name="T37" fmla="*/ 0 h 391"/>
                <a:gd name="T38" fmla="*/ 0 w 358"/>
                <a:gd name="T39" fmla="*/ 0 h 391"/>
                <a:gd name="T40" fmla="*/ 0 w 358"/>
                <a:gd name="T41" fmla="*/ 0 h 39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8"/>
                <a:gd name="T64" fmla="*/ 0 h 391"/>
                <a:gd name="T65" fmla="*/ 358 w 358"/>
                <a:gd name="T66" fmla="*/ 391 h 39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8" h="391">
                  <a:moveTo>
                    <a:pt x="33" y="0"/>
                  </a:moveTo>
                  <a:lnTo>
                    <a:pt x="11" y="11"/>
                  </a:lnTo>
                  <a:lnTo>
                    <a:pt x="0" y="22"/>
                  </a:lnTo>
                  <a:lnTo>
                    <a:pt x="0" y="33"/>
                  </a:lnTo>
                  <a:lnTo>
                    <a:pt x="0" y="358"/>
                  </a:lnTo>
                  <a:lnTo>
                    <a:pt x="0" y="380"/>
                  </a:lnTo>
                  <a:lnTo>
                    <a:pt x="11" y="380"/>
                  </a:lnTo>
                  <a:lnTo>
                    <a:pt x="11" y="391"/>
                  </a:lnTo>
                  <a:lnTo>
                    <a:pt x="33" y="391"/>
                  </a:lnTo>
                  <a:lnTo>
                    <a:pt x="325" y="391"/>
                  </a:lnTo>
                  <a:lnTo>
                    <a:pt x="336" y="391"/>
                  </a:lnTo>
                  <a:lnTo>
                    <a:pt x="347" y="380"/>
                  </a:lnTo>
                  <a:lnTo>
                    <a:pt x="358" y="358"/>
                  </a:lnTo>
                  <a:lnTo>
                    <a:pt x="358" y="33"/>
                  </a:lnTo>
                  <a:lnTo>
                    <a:pt x="347" y="22"/>
                  </a:lnTo>
                  <a:lnTo>
                    <a:pt x="347" y="11"/>
                  </a:lnTo>
                  <a:lnTo>
                    <a:pt x="336" y="11"/>
                  </a:lnTo>
                  <a:lnTo>
                    <a:pt x="325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DDDDD"/>
            </a:solidFill>
            <a:ln w="68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13" name="Rectangle 716"/>
            <p:cNvSpPr>
              <a:spLocks noChangeArrowheads="1"/>
            </p:cNvSpPr>
            <p:nvPr/>
          </p:nvSpPr>
          <p:spPr bwMode="auto">
            <a:xfrm>
              <a:off x="2199" y="3103"/>
              <a:ext cx="54" cy="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14" name="Rectangle 717"/>
            <p:cNvSpPr>
              <a:spLocks noChangeArrowheads="1"/>
            </p:cNvSpPr>
            <p:nvPr/>
          </p:nvSpPr>
          <p:spPr bwMode="auto">
            <a:xfrm>
              <a:off x="2177" y="3106"/>
              <a:ext cx="94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>
                  <a:solidFill>
                    <a:srgbClr val="000000"/>
                  </a:solidFill>
                  <a:latin typeface="Calibri" pitchFamily="34" charset="0"/>
                </a:rPr>
                <a:t>R1</a:t>
              </a:r>
            </a:p>
          </p:txBody>
        </p:sp>
        <p:sp>
          <p:nvSpPr>
            <p:cNvPr id="21715" name="Rectangle 718"/>
            <p:cNvSpPr>
              <a:spLocks noChangeArrowheads="1"/>
            </p:cNvSpPr>
            <p:nvPr/>
          </p:nvSpPr>
          <p:spPr bwMode="auto">
            <a:xfrm>
              <a:off x="1916" y="3149"/>
              <a:ext cx="77" cy="76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16" name="Freeform 719"/>
            <p:cNvSpPr>
              <a:spLocks noChangeArrowheads="1"/>
            </p:cNvSpPr>
            <p:nvPr/>
          </p:nvSpPr>
          <p:spPr bwMode="auto">
            <a:xfrm>
              <a:off x="1922" y="3155"/>
              <a:ext cx="64" cy="64"/>
            </a:xfrm>
            <a:custGeom>
              <a:avLst/>
              <a:gdLst>
                <a:gd name="T0" fmla="*/ 0 w 347"/>
                <a:gd name="T1" fmla="*/ 0 h 391"/>
                <a:gd name="T2" fmla="*/ 0 w 347"/>
                <a:gd name="T3" fmla="*/ 0 h 391"/>
                <a:gd name="T4" fmla="*/ 0 w 347"/>
                <a:gd name="T5" fmla="*/ 0 h 391"/>
                <a:gd name="T6" fmla="*/ 0 w 347"/>
                <a:gd name="T7" fmla="*/ 0 h 391"/>
                <a:gd name="T8" fmla="*/ 0 w 347"/>
                <a:gd name="T9" fmla="*/ 0 h 391"/>
                <a:gd name="T10" fmla="*/ 0 w 347"/>
                <a:gd name="T11" fmla="*/ 0 h 391"/>
                <a:gd name="T12" fmla="*/ 0 w 347"/>
                <a:gd name="T13" fmla="*/ 0 h 391"/>
                <a:gd name="T14" fmla="*/ 0 w 347"/>
                <a:gd name="T15" fmla="*/ 0 h 391"/>
                <a:gd name="T16" fmla="*/ 0 w 347"/>
                <a:gd name="T17" fmla="*/ 0 h 391"/>
                <a:gd name="T18" fmla="*/ 0 w 347"/>
                <a:gd name="T19" fmla="*/ 0 h 391"/>
                <a:gd name="T20" fmla="*/ 0 w 347"/>
                <a:gd name="T21" fmla="*/ 0 h 391"/>
                <a:gd name="T22" fmla="*/ 0 w 347"/>
                <a:gd name="T23" fmla="*/ 0 h 391"/>
                <a:gd name="T24" fmla="*/ 0 w 347"/>
                <a:gd name="T25" fmla="*/ 0 h 391"/>
                <a:gd name="T26" fmla="*/ 0 w 347"/>
                <a:gd name="T27" fmla="*/ 0 h 391"/>
                <a:gd name="T28" fmla="*/ 0 w 347"/>
                <a:gd name="T29" fmla="*/ 0 h 391"/>
                <a:gd name="T30" fmla="*/ 0 w 347"/>
                <a:gd name="T31" fmla="*/ 0 h 391"/>
                <a:gd name="T32" fmla="*/ 0 w 347"/>
                <a:gd name="T33" fmla="*/ 0 h 391"/>
                <a:gd name="T34" fmla="*/ 0 w 347"/>
                <a:gd name="T35" fmla="*/ 0 h 391"/>
                <a:gd name="T36" fmla="*/ 0 w 347"/>
                <a:gd name="T37" fmla="*/ 0 h 391"/>
                <a:gd name="T38" fmla="*/ 0 w 347"/>
                <a:gd name="T39" fmla="*/ 0 h 391"/>
                <a:gd name="T40" fmla="*/ 0 w 347"/>
                <a:gd name="T41" fmla="*/ 0 h 39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7"/>
                <a:gd name="T64" fmla="*/ 0 h 391"/>
                <a:gd name="T65" fmla="*/ 347 w 347"/>
                <a:gd name="T66" fmla="*/ 391 h 39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7" h="391">
                  <a:moveTo>
                    <a:pt x="23" y="0"/>
                  </a:moveTo>
                  <a:lnTo>
                    <a:pt x="11" y="11"/>
                  </a:lnTo>
                  <a:lnTo>
                    <a:pt x="0" y="22"/>
                  </a:lnTo>
                  <a:lnTo>
                    <a:pt x="0" y="33"/>
                  </a:lnTo>
                  <a:lnTo>
                    <a:pt x="0" y="358"/>
                  </a:lnTo>
                  <a:lnTo>
                    <a:pt x="0" y="369"/>
                  </a:lnTo>
                  <a:lnTo>
                    <a:pt x="11" y="380"/>
                  </a:lnTo>
                  <a:lnTo>
                    <a:pt x="11" y="391"/>
                  </a:lnTo>
                  <a:lnTo>
                    <a:pt x="23" y="391"/>
                  </a:lnTo>
                  <a:lnTo>
                    <a:pt x="325" y="391"/>
                  </a:lnTo>
                  <a:lnTo>
                    <a:pt x="336" y="391"/>
                  </a:lnTo>
                  <a:lnTo>
                    <a:pt x="347" y="380"/>
                  </a:lnTo>
                  <a:lnTo>
                    <a:pt x="347" y="369"/>
                  </a:lnTo>
                  <a:lnTo>
                    <a:pt x="347" y="358"/>
                  </a:lnTo>
                  <a:lnTo>
                    <a:pt x="347" y="33"/>
                  </a:lnTo>
                  <a:lnTo>
                    <a:pt x="347" y="22"/>
                  </a:lnTo>
                  <a:lnTo>
                    <a:pt x="347" y="11"/>
                  </a:lnTo>
                  <a:lnTo>
                    <a:pt x="336" y="11"/>
                  </a:lnTo>
                  <a:lnTo>
                    <a:pt x="325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DDDDD"/>
            </a:solidFill>
            <a:ln w="68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17" name="Rectangle 720"/>
            <p:cNvSpPr>
              <a:spLocks noChangeArrowheads="1"/>
            </p:cNvSpPr>
            <p:nvPr/>
          </p:nvSpPr>
          <p:spPr bwMode="auto">
            <a:xfrm>
              <a:off x="1929" y="3171"/>
              <a:ext cx="53" cy="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18" name="Rectangle 721"/>
            <p:cNvSpPr>
              <a:spLocks noChangeArrowheads="1"/>
            </p:cNvSpPr>
            <p:nvPr/>
          </p:nvSpPr>
          <p:spPr bwMode="auto">
            <a:xfrm>
              <a:off x="1908" y="3173"/>
              <a:ext cx="93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>
                  <a:solidFill>
                    <a:srgbClr val="000000"/>
                  </a:solidFill>
                  <a:latin typeface="Calibri" pitchFamily="34" charset="0"/>
                </a:rPr>
                <a:t>C2</a:t>
              </a:r>
            </a:p>
          </p:txBody>
        </p:sp>
        <p:sp>
          <p:nvSpPr>
            <p:cNvPr id="21719" name="Rectangle 722"/>
            <p:cNvSpPr>
              <a:spLocks noChangeArrowheads="1"/>
            </p:cNvSpPr>
            <p:nvPr/>
          </p:nvSpPr>
          <p:spPr bwMode="auto">
            <a:xfrm>
              <a:off x="2007" y="3151"/>
              <a:ext cx="78" cy="74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20" name="Freeform 723"/>
            <p:cNvSpPr>
              <a:spLocks noChangeArrowheads="1"/>
            </p:cNvSpPr>
            <p:nvPr/>
          </p:nvSpPr>
          <p:spPr bwMode="auto">
            <a:xfrm>
              <a:off x="2013" y="3156"/>
              <a:ext cx="66" cy="63"/>
            </a:xfrm>
            <a:custGeom>
              <a:avLst/>
              <a:gdLst>
                <a:gd name="T0" fmla="*/ 0 w 358"/>
                <a:gd name="T1" fmla="*/ 0 h 380"/>
                <a:gd name="T2" fmla="*/ 0 w 358"/>
                <a:gd name="T3" fmla="*/ 0 h 380"/>
                <a:gd name="T4" fmla="*/ 0 w 358"/>
                <a:gd name="T5" fmla="*/ 0 h 380"/>
                <a:gd name="T6" fmla="*/ 0 w 358"/>
                <a:gd name="T7" fmla="*/ 0 h 380"/>
                <a:gd name="T8" fmla="*/ 0 w 358"/>
                <a:gd name="T9" fmla="*/ 0 h 380"/>
                <a:gd name="T10" fmla="*/ 0 w 358"/>
                <a:gd name="T11" fmla="*/ 0 h 380"/>
                <a:gd name="T12" fmla="*/ 0 w 358"/>
                <a:gd name="T13" fmla="*/ 0 h 380"/>
                <a:gd name="T14" fmla="*/ 0 w 358"/>
                <a:gd name="T15" fmla="*/ 0 h 380"/>
                <a:gd name="T16" fmla="*/ 0 w 358"/>
                <a:gd name="T17" fmla="*/ 0 h 380"/>
                <a:gd name="T18" fmla="*/ 0 w 358"/>
                <a:gd name="T19" fmla="*/ 0 h 380"/>
                <a:gd name="T20" fmla="*/ 0 w 358"/>
                <a:gd name="T21" fmla="*/ 0 h 380"/>
                <a:gd name="T22" fmla="*/ 0 w 358"/>
                <a:gd name="T23" fmla="*/ 0 h 380"/>
                <a:gd name="T24" fmla="*/ 0 w 358"/>
                <a:gd name="T25" fmla="*/ 0 h 380"/>
                <a:gd name="T26" fmla="*/ 0 w 358"/>
                <a:gd name="T27" fmla="*/ 0 h 380"/>
                <a:gd name="T28" fmla="*/ 0 w 358"/>
                <a:gd name="T29" fmla="*/ 0 h 380"/>
                <a:gd name="T30" fmla="*/ 0 w 358"/>
                <a:gd name="T31" fmla="*/ 0 h 380"/>
                <a:gd name="T32" fmla="*/ 0 w 358"/>
                <a:gd name="T33" fmla="*/ 0 h 380"/>
                <a:gd name="T34" fmla="*/ 0 w 358"/>
                <a:gd name="T35" fmla="*/ 0 h 380"/>
                <a:gd name="T36" fmla="*/ 0 w 358"/>
                <a:gd name="T37" fmla="*/ 0 h 380"/>
                <a:gd name="T38" fmla="*/ 0 w 358"/>
                <a:gd name="T39" fmla="*/ 0 h 380"/>
                <a:gd name="T40" fmla="*/ 0 w 358"/>
                <a:gd name="T41" fmla="*/ 0 h 38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8"/>
                <a:gd name="T64" fmla="*/ 0 h 380"/>
                <a:gd name="T65" fmla="*/ 358 w 358"/>
                <a:gd name="T66" fmla="*/ 380 h 38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8" h="380">
                  <a:moveTo>
                    <a:pt x="33" y="0"/>
                  </a:moveTo>
                  <a:lnTo>
                    <a:pt x="22" y="0"/>
                  </a:lnTo>
                  <a:lnTo>
                    <a:pt x="11" y="11"/>
                  </a:lnTo>
                  <a:lnTo>
                    <a:pt x="0" y="22"/>
                  </a:lnTo>
                  <a:lnTo>
                    <a:pt x="0" y="33"/>
                  </a:lnTo>
                  <a:lnTo>
                    <a:pt x="0" y="347"/>
                  </a:lnTo>
                  <a:lnTo>
                    <a:pt x="0" y="358"/>
                  </a:lnTo>
                  <a:lnTo>
                    <a:pt x="11" y="369"/>
                  </a:lnTo>
                  <a:lnTo>
                    <a:pt x="22" y="380"/>
                  </a:lnTo>
                  <a:lnTo>
                    <a:pt x="33" y="380"/>
                  </a:lnTo>
                  <a:lnTo>
                    <a:pt x="325" y="380"/>
                  </a:lnTo>
                  <a:lnTo>
                    <a:pt x="336" y="380"/>
                  </a:lnTo>
                  <a:lnTo>
                    <a:pt x="347" y="369"/>
                  </a:lnTo>
                  <a:lnTo>
                    <a:pt x="358" y="358"/>
                  </a:lnTo>
                  <a:lnTo>
                    <a:pt x="358" y="347"/>
                  </a:lnTo>
                  <a:lnTo>
                    <a:pt x="358" y="33"/>
                  </a:lnTo>
                  <a:lnTo>
                    <a:pt x="358" y="22"/>
                  </a:lnTo>
                  <a:lnTo>
                    <a:pt x="347" y="11"/>
                  </a:lnTo>
                  <a:lnTo>
                    <a:pt x="336" y="0"/>
                  </a:lnTo>
                  <a:lnTo>
                    <a:pt x="325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DDDDDD"/>
            </a:solidFill>
            <a:ln w="68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21" name="Rectangle 724"/>
            <p:cNvSpPr>
              <a:spLocks noChangeArrowheads="1"/>
            </p:cNvSpPr>
            <p:nvPr/>
          </p:nvSpPr>
          <p:spPr bwMode="auto">
            <a:xfrm>
              <a:off x="2019" y="3173"/>
              <a:ext cx="54" cy="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22" name="Rectangle 725"/>
            <p:cNvSpPr>
              <a:spLocks noChangeArrowheads="1"/>
            </p:cNvSpPr>
            <p:nvPr/>
          </p:nvSpPr>
          <p:spPr bwMode="auto">
            <a:xfrm>
              <a:off x="1997" y="3175"/>
              <a:ext cx="94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>
                  <a:solidFill>
                    <a:srgbClr val="000000"/>
                  </a:solidFill>
                  <a:latin typeface="Calibri" pitchFamily="34" charset="0"/>
                </a:rPr>
                <a:t>R3</a:t>
              </a:r>
            </a:p>
          </p:txBody>
        </p:sp>
        <p:sp>
          <p:nvSpPr>
            <p:cNvPr id="21723" name="Rectangle 726"/>
            <p:cNvSpPr>
              <a:spLocks noChangeArrowheads="1"/>
            </p:cNvSpPr>
            <p:nvPr/>
          </p:nvSpPr>
          <p:spPr bwMode="auto">
            <a:xfrm>
              <a:off x="1916" y="3066"/>
              <a:ext cx="77" cy="76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24" name="Freeform 727"/>
            <p:cNvSpPr>
              <a:spLocks noChangeArrowheads="1"/>
            </p:cNvSpPr>
            <p:nvPr/>
          </p:nvSpPr>
          <p:spPr bwMode="auto">
            <a:xfrm>
              <a:off x="1922" y="3074"/>
              <a:ext cx="64" cy="63"/>
            </a:xfrm>
            <a:custGeom>
              <a:avLst/>
              <a:gdLst>
                <a:gd name="T0" fmla="*/ 0 w 347"/>
                <a:gd name="T1" fmla="*/ 0 h 381"/>
                <a:gd name="T2" fmla="*/ 0 w 347"/>
                <a:gd name="T3" fmla="*/ 0 h 381"/>
                <a:gd name="T4" fmla="*/ 0 w 347"/>
                <a:gd name="T5" fmla="*/ 0 h 381"/>
                <a:gd name="T6" fmla="*/ 0 w 347"/>
                <a:gd name="T7" fmla="*/ 0 h 381"/>
                <a:gd name="T8" fmla="*/ 0 w 347"/>
                <a:gd name="T9" fmla="*/ 0 h 381"/>
                <a:gd name="T10" fmla="*/ 0 w 347"/>
                <a:gd name="T11" fmla="*/ 0 h 381"/>
                <a:gd name="T12" fmla="*/ 0 w 347"/>
                <a:gd name="T13" fmla="*/ 0 h 381"/>
                <a:gd name="T14" fmla="*/ 0 w 347"/>
                <a:gd name="T15" fmla="*/ 0 h 381"/>
                <a:gd name="T16" fmla="*/ 0 w 347"/>
                <a:gd name="T17" fmla="*/ 0 h 381"/>
                <a:gd name="T18" fmla="*/ 0 w 347"/>
                <a:gd name="T19" fmla="*/ 0 h 381"/>
                <a:gd name="T20" fmla="*/ 0 w 347"/>
                <a:gd name="T21" fmla="*/ 0 h 381"/>
                <a:gd name="T22" fmla="*/ 0 w 347"/>
                <a:gd name="T23" fmla="*/ 0 h 381"/>
                <a:gd name="T24" fmla="*/ 0 w 347"/>
                <a:gd name="T25" fmla="*/ 0 h 381"/>
                <a:gd name="T26" fmla="*/ 0 w 347"/>
                <a:gd name="T27" fmla="*/ 0 h 381"/>
                <a:gd name="T28" fmla="*/ 0 w 347"/>
                <a:gd name="T29" fmla="*/ 0 h 381"/>
                <a:gd name="T30" fmla="*/ 0 w 347"/>
                <a:gd name="T31" fmla="*/ 0 h 381"/>
                <a:gd name="T32" fmla="*/ 0 w 347"/>
                <a:gd name="T33" fmla="*/ 0 h 381"/>
                <a:gd name="T34" fmla="*/ 0 w 347"/>
                <a:gd name="T35" fmla="*/ 0 h 381"/>
                <a:gd name="T36" fmla="*/ 0 w 347"/>
                <a:gd name="T37" fmla="*/ 0 h 381"/>
                <a:gd name="T38" fmla="*/ 0 w 347"/>
                <a:gd name="T39" fmla="*/ 0 h 381"/>
                <a:gd name="T40" fmla="*/ 0 w 347"/>
                <a:gd name="T41" fmla="*/ 0 h 38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7"/>
                <a:gd name="T64" fmla="*/ 0 h 381"/>
                <a:gd name="T65" fmla="*/ 347 w 347"/>
                <a:gd name="T66" fmla="*/ 381 h 38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7" h="381">
                  <a:moveTo>
                    <a:pt x="23" y="0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0" y="358"/>
                  </a:lnTo>
                  <a:lnTo>
                    <a:pt x="0" y="369"/>
                  </a:lnTo>
                  <a:lnTo>
                    <a:pt x="11" y="381"/>
                  </a:lnTo>
                  <a:lnTo>
                    <a:pt x="23" y="381"/>
                  </a:lnTo>
                  <a:lnTo>
                    <a:pt x="325" y="381"/>
                  </a:lnTo>
                  <a:lnTo>
                    <a:pt x="336" y="381"/>
                  </a:lnTo>
                  <a:lnTo>
                    <a:pt x="347" y="381"/>
                  </a:lnTo>
                  <a:lnTo>
                    <a:pt x="347" y="369"/>
                  </a:lnTo>
                  <a:lnTo>
                    <a:pt x="347" y="358"/>
                  </a:lnTo>
                  <a:lnTo>
                    <a:pt x="347" y="34"/>
                  </a:lnTo>
                  <a:lnTo>
                    <a:pt x="347" y="22"/>
                  </a:lnTo>
                  <a:lnTo>
                    <a:pt x="347" y="11"/>
                  </a:lnTo>
                  <a:lnTo>
                    <a:pt x="336" y="0"/>
                  </a:lnTo>
                  <a:lnTo>
                    <a:pt x="325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DDDDD"/>
            </a:solidFill>
            <a:ln w="68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25" name="Rectangle 728"/>
            <p:cNvSpPr>
              <a:spLocks noChangeArrowheads="1"/>
            </p:cNvSpPr>
            <p:nvPr/>
          </p:nvSpPr>
          <p:spPr bwMode="auto">
            <a:xfrm>
              <a:off x="1929" y="3090"/>
              <a:ext cx="53" cy="4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26" name="Rectangle 729"/>
            <p:cNvSpPr>
              <a:spLocks noChangeArrowheads="1"/>
            </p:cNvSpPr>
            <p:nvPr/>
          </p:nvSpPr>
          <p:spPr bwMode="auto">
            <a:xfrm>
              <a:off x="1908" y="3092"/>
              <a:ext cx="93" cy="10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100">
                  <a:solidFill>
                    <a:srgbClr val="000000"/>
                  </a:solidFill>
                  <a:latin typeface="Calibri" pitchFamily="34" charset="0"/>
                </a:rPr>
                <a:t>C1</a:t>
              </a:r>
            </a:p>
          </p:txBody>
        </p:sp>
        <p:sp>
          <p:nvSpPr>
            <p:cNvPr id="21727" name="Rectangle 730"/>
            <p:cNvSpPr>
              <a:spLocks noChangeArrowheads="1"/>
            </p:cNvSpPr>
            <p:nvPr/>
          </p:nvSpPr>
          <p:spPr bwMode="auto">
            <a:xfrm>
              <a:off x="1527" y="3430"/>
              <a:ext cx="89" cy="41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28" name="Rectangle 731"/>
            <p:cNvSpPr>
              <a:spLocks noChangeArrowheads="1"/>
            </p:cNvSpPr>
            <p:nvPr/>
          </p:nvSpPr>
          <p:spPr bwMode="auto">
            <a:xfrm>
              <a:off x="1403" y="2940"/>
              <a:ext cx="85" cy="28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29" name="Rectangle 732"/>
            <p:cNvSpPr>
              <a:spLocks noChangeArrowheads="1"/>
            </p:cNvSpPr>
            <p:nvPr/>
          </p:nvSpPr>
          <p:spPr bwMode="auto">
            <a:xfrm>
              <a:off x="1536" y="2938"/>
              <a:ext cx="80" cy="27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30" name="Rectangle 733"/>
            <p:cNvSpPr>
              <a:spLocks noChangeArrowheads="1"/>
            </p:cNvSpPr>
            <p:nvPr/>
          </p:nvSpPr>
          <p:spPr bwMode="auto">
            <a:xfrm>
              <a:off x="2452" y="3416"/>
              <a:ext cx="66" cy="6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31" name="Rectangle 734"/>
            <p:cNvSpPr>
              <a:spLocks noChangeArrowheads="1"/>
            </p:cNvSpPr>
            <p:nvPr/>
          </p:nvSpPr>
          <p:spPr bwMode="auto">
            <a:xfrm>
              <a:off x="1372" y="3386"/>
              <a:ext cx="66" cy="61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32" name="Rectangle 735"/>
            <p:cNvSpPr>
              <a:spLocks noChangeArrowheads="1"/>
            </p:cNvSpPr>
            <p:nvPr/>
          </p:nvSpPr>
          <p:spPr bwMode="auto">
            <a:xfrm>
              <a:off x="1364" y="3111"/>
              <a:ext cx="62" cy="31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33" name="Rectangle 736"/>
            <p:cNvSpPr>
              <a:spLocks noChangeArrowheads="1"/>
            </p:cNvSpPr>
            <p:nvPr/>
          </p:nvSpPr>
          <p:spPr bwMode="auto">
            <a:xfrm>
              <a:off x="1364" y="3204"/>
              <a:ext cx="62" cy="33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34" name="Rectangle 737"/>
            <p:cNvSpPr>
              <a:spLocks noChangeArrowheads="1"/>
            </p:cNvSpPr>
            <p:nvPr/>
          </p:nvSpPr>
          <p:spPr bwMode="auto">
            <a:xfrm>
              <a:off x="2439" y="3149"/>
              <a:ext cx="104" cy="35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35" name="Rectangle 738"/>
            <p:cNvSpPr>
              <a:spLocks noChangeArrowheads="1"/>
            </p:cNvSpPr>
            <p:nvPr/>
          </p:nvSpPr>
          <p:spPr bwMode="auto">
            <a:xfrm>
              <a:off x="2548" y="3153"/>
              <a:ext cx="73" cy="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36" name="Rectangle 739"/>
            <p:cNvSpPr>
              <a:spLocks noChangeArrowheads="1"/>
            </p:cNvSpPr>
            <p:nvPr/>
          </p:nvSpPr>
          <p:spPr bwMode="auto">
            <a:xfrm>
              <a:off x="2525" y="3155"/>
              <a:ext cx="112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EEC4</a:t>
              </a:r>
            </a:p>
          </p:txBody>
        </p:sp>
        <p:sp>
          <p:nvSpPr>
            <p:cNvPr id="21737" name="Rectangle 740"/>
            <p:cNvSpPr>
              <a:spLocks noChangeArrowheads="1"/>
            </p:cNvSpPr>
            <p:nvPr/>
          </p:nvSpPr>
          <p:spPr bwMode="auto">
            <a:xfrm>
              <a:off x="2439" y="3184"/>
              <a:ext cx="60" cy="33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38" name="Rectangle 741"/>
            <p:cNvSpPr>
              <a:spLocks noChangeArrowheads="1"/>
            </p:cNvSpPr>
            <p:nvPr/>
          </p:nvSpPr>
          <p:spPr bwMode="auto">
            <a:xfrm>
              <a:off x="2497" y="3184"/>
              <a:ext cx="110" cy="3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39" name="Rectangle 742"/>
            <p:cNvSpPr>
              <a:spLocks noChangeArrowheads="1"/>
            </p:cNvSpPr>
            <p:nvPr/>
          </p:nvSpPr>
          <p:spPr bwMode="auto">
            <a:xfrm>
              <a:off x="2505" y="3192"/>
              <a:ext cx="77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40" name="Rectangle 743"/>
            <p:cNvSpPr>
              <a:spLocks noChangeArrowheads="1"/>
            </p:cNvSpPr>
            <p:nvPr/>
          </p:nvSpPr>
          <p:spPr bwMode="auto">
            <a:xfrm>
              <a:off x="2470" y="3194"/>
              <a:ext cx="138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EHM4</a:t>
              </a:r>
            </a:p>
          </p:txBody>
        </p:sp>
        <p:sp>
          <p:nvSpPr>
            <p:cNvPr id="21741" name="Rectangle 744"/>
            <p:cNvSpPr>
              <a:spLocks noChangeArrowheads="1"/>
            </p:cNvSpPr>
            <p:nvPr/>
          </p:nvSpPr>
          <p:spPr bwMode="auto">
            <a:xfrm>
              <a:off x="2435" y="3059"/>
              <a:ext cx="103" cy="35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42" name="Rectangle 745"/>
            <p:cNvSpPr>
              <a:spLocks noChangeArrowheads="1"/>
            </p:cNvSpPr>
            <p:nvPr/>
          </p:nvSpPr>
          <p:spPr bwMode="auto">
            <a:xfrm>
              <a:off x="2547" y="3066"/>
              <a:ext cx="72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43" name="Rectangle 746"/>
            <p:cNvSpPr>
              <a:spLocks noChangeArrowheads="1"/>
            </p:cNvSpPr>
            <p:nvPr/>
          </p:nvSpPr>
          <p:spPr bwMode="auto">
            <a:xfrm>
              <a:off x="2521" y="3067"/>
              <a:ext cx="112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EEC3</a:t>
              </a:r>
            </a:p>
          </p:txBody>
        </p:sp>
        <p:sp>
          <p:nvSpPr>
            <p:cNvPr id="21744" name="Rectangle 747"/>
            <p:cNvSpPr>
              <a:spLocks noChangeArrowheads="1"/>
            </p:cNvSpPr>
            <p:nvPr/>
          </p:nvSpPr>
          <p:spPr bwMode="auto">
            <a:xfrm>
              <a:off x="2435" y="3096"/>
              <a:ext cx="60" cy="31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45" name="Rectangle 748"/>
            <p:cNvSpPr>
              <a:spLocks noChangeArrowheads="1"/>
            </p:cNvSpPr>
            <p:nvPr/>
          </p:nvSpPr>
          <p:spPr bwMode="auto">
            <a:xfrm>
              <a:off x="2491" y="3096"/>
              <a:ext cx="112" cy="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46" name="Rectangle 749"/>
            <p:cNvSpPr>
              <a:spLocks noChangeArrowheads="1"/>
            </p:cNvSpPr>
            <p:nvPr/>
          </p:nvSpPr>
          <p:spPr bwMode="auto">
            <a:xfrm>
              <a:off x="2501" y="3105"/>
              <a:ext cx="79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47" name="Rectangle 750"/>
            <p:cNvSpPr>
              <a:spLocks noChangeArrowheads="1"/>
            </p:cNvSpPr>
            <p:nvPr/>
          </p:nvSpPr>
          <p:spPr bwMode="auto">
            <a:xfrm>
              <a:off x="2466" y="3108"/>
              <a:ext cx="138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EHM3</a:t>
              </a:r>
            </a:p>
          </p:txBody>
        </p:sp>
        <p:sp>
          <p:nvSpPr>
            <p:cNvPr id="21748" name="Rectangle 751"/>
            <p:cNvSpPr>
              <a:spLocks noChangeArrowheads="1"/>
            </p:cNvSpPr>
            <p:nvPr/>
          </p:nvSpPr>
          <p:spPr bwMode="auto">
            <a:xfrm>
              <a:off x="1934" y="2956"/>
              <a:ext cx="77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49" name="Rectangle 752"/>
            <p:cNvSpPr>
              <a:spLocks noChangeArrowheads="1"/>
            </p:cNvSpPr>
            <p:nvPr/>
          </p:nvSpPr>
          <p:spPr bwMode="auto">
            <a:xfrm>
              <a:off x="1902" y="2958"/>
              <a:ext cx="132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FF"/>
                  </a:solidFill>
                  <a:latin typeface="Calibri" pitchFamily="34" charset="0"/>
                </a:rPr>
                <a:t>SW13</a:t>
              </a:r>
            </a:p>
          </p:txBody>
        </p:sp>
        <p:sp>
          <p:nvSpPr>
            <p:cNvPr id="21750" name="Rectangle 753"/>
            <p:cNvSpPr>
              <a:spLocks noChangeArrowheads="1"/>
            </p:cNvSpPr>
            <p:nvPr/>
          </p:nvSpPr>
          <p:spPr bwMode="auto">
            <a:xfrm>
              <a:off x="1912" y="2940"/>
              <a:ext cx="124" cy="5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51" name="Rectangle 754"/>
            <p:cNvSpPr>
              <a:spLocks noChangeArrowheads="1"/>
            </p:cNvSpPr>
            <p:nvPr/>
          </p:nvSpPr>
          <p:spPr bwMode="auto">
            <a:xfrm>
              <a:off x="2530" y="2877"/>
              <a:ext cx="66" cy="63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52" name="Rectangle 755"/>
            <p:cNvSpPr>
              <a:spLocks noChangeArrowheads="1"/>
            </p:cNvSpPr>
            <p:nvPr/>
          </p:nvSpPr>
          <p:spPr bwMode="auto">
            <a:xfrm>
              <a:off x="2416" y="2938"/>
              <a:ext cx="85" cy="27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53" name="Rectangle 756"/>
            <p:cNvSpPr>
              <a:spLocks noChangeArrowheads="1"/>
            </p:cNvSpPr>
            <p:nvPr/>
          </p:nvSpPr>
          <p:spPr bwMode="auto">
            <a:xfrm>
              <a:off x="2300" y="2938"/>
              <a:ext cx="79" cy="26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54" name="Rectangle 757"/>
            <p:cNvSpPr>
              <a:spLocks noChangeArrowheads="1"/>
            </p:cNvSpPr>
            <p:nvPr/>
          </p:nvSpPr>
          <p:spPr bwMode="auto">
            <a:xfrm>
              <a:off x="2538" y="2872"/>
              <a:ext cx="66" cy="6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1521" name="Group 758"/>
            <p:cNvGrpSpPr>
              <a:grpSpLocks/>
            </p:cNvGrpSpPr>
            <p:nvPr/>
          </p:nvGrpSpPr>
          <p:grpSpPr bwMode="auto">
            <a:xfrm>
              <a:off x="1372" y="2865"/>
              <a:ext cx="194" cy="37"/>
              <a:chOff x="1372" y="2865"/>
              <a:chExt cx="194" cy="37"/>
            </a:xfrm>
          </p:grpSpPr>
          <p:sp>
            <p:nvSpPr>
              <p:cNvPr id="22328" name="Freeform 759"/>
              <p:cNvSpPr>
                <a:spLocks noChangeArrowheads="1"/>
              </p:cNvSpPr>
              <p:nvPr/>
            </p:nvSpPr>
            <p:spPr bwMode="auto">
              <a:xfrm>
                <a:off x="1372" y="2865"/>
                <a:ext cx="195" cy="37"/>
              </a:xfrm>
              <a:custGeom>
                <a:avLst/>
                <a:gdLst>
                  <a:gd name="T0" fmla="*/ 0 w 1053"/>
                  <a:gd name="T1" fmla="*/ 0 h 224"/>
                  <a:gd name="T2" fmla="*/ 0 w 1053"/>
                  <a:gd name="T3" fmla="*/ 0 h 224"/>
                  <a:gd name="T4" fmla="*/ 0 w 1053"/>
                  <a:gd name="T5" fmla="*/ 0 h 224"/>
                  <a:gd name="T6" fmla="*/ 0 60000 65536"/>
                  <a:gd name="T7" fmla="*/ 0 60000 65536"/>
                  <a:gd name="T8" fmla="*/ 0 60000 65536"/>
                  <a:gd name="T9" fmla="*/ 0 w 1053"/>
                  <a:gd name="T10" fmla="*/ 0 h 224"/>
                  <a:gd name="T11" fmla="*/ 1053 w 1053"/>
                  <a:gd name="T12" fmla="*/ 224 h 2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53" h="224">
                    <a:moveTo>
                      <a:pt x="0" y="224"/>
                    </a:moveTo>
                    <a:lnTo>
                      <a:pt x="1053" y="0"/>
                    </a:lnTo>
                    <a:lnTo>
                      <a:pt x="0" y="22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29" name="Line 760"/>
              <p:cNvSpPr>
                <a:spLocks noChangeShapeType="1"/>
              </p:cNvSpPr>
              <p:nvPr/>
            </p:nvSpPr>
            <p:spPr bwMode="auto">
              <a:xfrm flipV="1">
                <a:off x="1372" y="2865"/>
                <a:ext cx="195" cy="40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522" name="Group 761"/>
            <p:cNvGrpSpPr>
              <a:grpSpLocks/>
            </p:cNvGrpSpPr>
            <p:nvPr/>
          </p:nvGrpSpPr>
          <p:grpSpPr bwMode="auto">
            <a:xfrm>
              <a:off x="2345" y="2871"/>
              <a:ext cx="183" cy="30"/>
              <a:chOff x="2345" y="2871"/>
              <a:chExt cx="183" cy="30"/>
            </a:xfrm>
          </p:grpSpPr>
          <p:sp>
            <p:nvSpPr>
              <p:cNvPr id="22326" name="Freeform 762"/>
              <p:cNvSpPr>
                <a:spLocks noChangeArrowheads="1"/>
              </p:cNvSpPr>
              <p:nvPr/>
            </p:nvSpPr>
            <p:spPr bwMode="auto">
              <a:xfrm>
                <a:off x="2346" y="2871"/>
                <a:ext cx="182" cy="29"/>
              </a:xfrm>
              <a:custGeom>
                <a:avLst/>
                <a:gdLst>
                  <a:gd name="T0" fmla="*/ 0 w 986"/>
                  <a:gd name="T1" fmla="*/ 0 h 180"/>
                  <a:gd name="T2" fmla="*/ 0 w 986"/>
                  <a:gd name="T3" fmla="*/ 0 h 180"/>
                  <a:gd name="T4" fmla="*/ 0 w 986"/>
                  <a:gd name="T5" fmla="*/ 0 h 180"/>
                  <a:gd name="T6" fmla="*/ 0 60000 65536"/>
                  <a:gd name="T7" fmla="*/ 0 60000 65536"/>
                  <a:gd name="T8" fmla="*/ 0 60000 65536"/>
                  <a:gd name="T9" fmla="*/ 0 w 986"/>
                  <a:gd name="T10" fmla="*/ 0 h 180"/>
                  <a:gd name="T11" fmla="*/ 986 w 986"/>
                  <a:gd name="T12" fmla="*/ 180 h 1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86" h="180">
                    <a:moveTo>
                      <a:pt x="986" y="180"/>
                    </a:moveTo>
                    <a:lnTo>
                      <a:pt x="0" y="0"/>
                    </a:lnTo>
                    <a:lnTo>
                      <a:pt x="986" y="18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27" name="Line 763"/>
              <p:cNvSpPr>
                <a:spLocks noChangeShapeType="1"/>
              </p:cNvSpPr>
              <p:nvPr/>
            </p:nvSpPr>
            <p:spPr bwMode="auto">
              <a:xfrm flipH="1" flipV="1">
                <a:off x="2344" y="2870"/>
                <a:ext cx="186" cy="33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2843" name="Group 764"/>
            <p:cNvGrpSpPr>
              <a:grpSpLocks/>
            </p:cNvGrpSpPr>
            <p:nvPr/>
          </p:nvGrpSpPr>
          <p:grpSpPr bwMode="auto">
            <a:xfrm>
              <a:off x="2341" y="2864"/>
              <a:ext cx="187" cy="33"/>
              <a:chOff x="2341" y="2864"/>
              <a:chExt cx="187" cy="33"/>
            </a:xfrm>
          </p:grpSpPr>
          <p:sp>
            <p:nvSpPr>
              <p:cNvPr id="22324" name="Freeform 765"/>
              <p:cNvSpPr>
                <a:spLocks noChangeArrowheads="1"/>
              </p:cNvSpPr>
              <p:nvPr/>
            </p:nvSpPr>
            <p:spPr bwMode="auto">
              <a:xfrm>
                <a:off x="2342" y="2864"/>
                <a:ext cx="186" cy="32"/>
              </a:xfrm>
              <a:custGeom>
                <a:avLst/>
                <a:gdLst>
                  <a:gd name="T0" fmla="*/ 0 w 1008"/>
                  <a:gd name="T1" fmla="*/ 0 h 201"/>
                  <a:gd name="T2" fmla="*/ 0 w 1008"/>
                  <a:gd name="T3" fmla="*/ 0 h 201"/>
                  <a:gd name="T4" fmla="*/ 0 w 1008"/>
                  <a:gd name="T5" fmla="*/ 0 h 201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201"/>
                  <a:gd name="T11" fmla="*/ 1008 w 1008"/>
                  <a:gd name="T12" fmla="*/ 201 h 2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201">
                    <a:moveTo>
                      <a:pt x="1008" y="201"/>
                    </a:moveTo>
                    <a:lnTo>
                      <a:pt x="0" y="0"/>
                    </a:lnTo>
                    <a:lnTo>
                      <a:pt x="1008" y="20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25" name="Line 766"/>
              <p:cNvSpPr>
                <a:spLocks noChangeShapeType="1"/>
              </p:cNvSpPr>
              <p:nvPr/>
            </p:nvSpPr>
            <p:spPr bwMode="auto">
              <a:xfrm flipH="1" flipV="1">
                <a:off x="2340" y="2863"/>
                <a:ext cx="190" cy="36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2844" name="Group 767"/>
            <p:cNvGrpSpPr>
              <a:grpSpLocks/>
            </p:cNvGrpSpPr>
            <p:nvPr/>
          </p:nvGrpSpPr>
          <p:grpSpPr bwMode="auto">
            <a:xfrm>
              <a:off x="1374" y="2876"/>
              <a:ext cx="191" cy="43"/>
              <a:chOff x="1374" y="2876"/>
              <a:chExt cx="191" cy="43"/>
            </a:xfrm>
          </p:grpSpPr>
          <p:sp>
            <p:nvSpPr>
              <p:cNvPr id="22322" name="Freeform 768"/>
              <p:cNvSpPr>
                <a:spLocks noChangeArrowheads="1"/>
              </p:cNvSpPr>
              <p:nvPr/>
            </p:nvSpPr>
            <p:spPr bwMode="auto">
              <a:xfrm>
                <a:off x="1374" y="2877"/>
                <a:ext cx="192" cy="41"/>
              </a:xfrm>
              <a:custGeom>
                <a:avLst/>
                <a:gdLst>
                  <a:gd name="T0" fmla="*/ 0 w 1041"/>
                  <a:gd name="T1" fmla="*/ 0 h 258"/>
                  <a:gd name="T2" fmla="*/ 0 w 1041"/>
                  <a:gd name="T3" fmla="*/ 0 h 258"/>
                  <a:gd name="T4" fmla="*/ 0 w 1041"/>
                  <a:gd name="T5" fmla="*/ 0 h 258"/>
                  <a:gd name="T6" fmla="*/ 0 60000 65536"/>
                  <a:gd name="T7" fmla="*/ 0 60000 65536"/>
                  <a:gd name="T8" fmla="*/ 0 60000 65536"/>
                  <a:gd name="T9" fmla="*/ 0 w 1041"/>
                  <a:gd name="T10" fmla="*/ 0 h 258"/>
                  <a:gd name="T11" fmla="*/ 1041 w 1041"/>
                  <a:gd name="T12" fmla="*/ 258 h 2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41" h="258">
                    <a:moveTo>
                      <a:pt x="0" y="258"/>
                    </a:moveTo>
                    <a:lnTo>
                      <a:pt x="1041" y="0"/>
                    </a:lnTo>
                    <a:lnTo>
                      <a:pt x="0" y="25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23" name="Line 769"/>
              <p:cNvSpPr>
                <a:spLocks noChangeShapeType="1"/>
              </p:cNvSpPr>
              <p:nvPr/>
            </p:nvSpPr>
            <p:spPr bwMode="auto">
              <a:xfrm flipV="1">
                <a:off x="1374" y="2875"/>
                <a:ext cx="192" cy="46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2845" name="Group 770"/>
            <p:cNvGrpSpPr>
              <a:grpSpLocks/>
            </p:cNvGrpSpPr>
            <p:nvPr/>
          </p:nvGrpSpPr>
          <p:grpSpPr bwMode="auto">
            <a:xfrm>
              <a:off x="1376" y="2871"/>
              <a:ext cx="189" cy="41"/>
              <a:chOff x="1376" y="2871"/>
              <a:chExt cx="189" cy="41"/>
            </a:xfrm>
          </p:grpSpPr>
          <p:sp>
            <p:nvSpPr>
              <p:cNvPr id="22320" name="Freeform 771"/>
              <p:cNvSpPr>
                <a:spLocks noChangeArrowheads="1"/>
              </p:cNvSpPr>
              <p:nvPr/>
            </p:nvSpPr>
            <p:spPr bwMode="auto">
              <a:xfrm>
                <a:off x="1376" y="2871"/>
                <a:ext cx="190" cy="40"/>
              </a:xfrm>
              <a:custGeom>
                <a:avLst/>
                <a:gdLst>
                  <a:gd name="T0" fmla="*/ 0 w 1030"/>
                  <a:gd name="T1" fmla="*/ 0 h 247"/>
                  <a:gd name="T2" fmla="*/ 0 w 1030"/>
                  <a:gd name="T3" fmla="*/ 0 h 247"/>
                  <a:gd name="T4" fmla="*/ 0 w 1030"/>
                  <a:gd name="T5" fmla="*/ 0 h 247"/>
                  <a:gd name="T6" fmla="*/ 0 60000 65536"/>
                  <a:gd name="T7" fmla="*/ 0 60000 65536"/>
                  <a:gd name="T8" fmla="*/ 0 60000 65536"/>
                  <a:gd name="T9" fmla="*/ 0 w 1030"/>
                  <a:gd name="T10" fmla="*/ 0 h 247"/>
                  <a:gd name="T11" fmla="*/ 1030 w 1030"/>
                  <a:gd name="T12" fmla="*/ 247 h 2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30" h="247">
                    <a:moveTo>
                      <a:pt x="0" y="247"/>
                    </a:moveTo>
                    <a:lnTo>
                      <a:pt x="1030" y="0"/>
                    </a:lnTo>
                    <a:lnTo>
                      <a:pt x="0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21" name="Line 772"/>
              <p:cNvSpPr>
                <a:spLocks noChangeShapeType="1"/>
              </p:cNvSpPr>
              <p:nvPr/>
            </p:nvSpPr>
            <p:spPr bwMode="auto">
              <a:xfrm flipV="1">
                <a:off x="1376" y="2870"/>
                <a:ext cx="190" cy="44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2846" name="Group 773"/>
            <p:cNvGrpSpPr>
              <a:grpSpLocks/>
            </p:cNvGrpSpPr>
            <p:nvPr/>
          </p:nvGrpSpPr>
          <p:grpSpPr bwMode="auto">
            <a:xfrm>
              <a:off x="2349" y="2882"/>
              <a:ext cx="181" cy="33"/>
              <a:chOff x="2349" y="2882"/>
              <a:chExt cx="181" cy="33"/>
            </a:xfrm>
          </p:grpSpPr>
          <p:sp>
            <p:nvSpPr>
              <p:cNvPr id="22318" name="Freeform 774"/>
              <p:cNvSpPr>
                <a:spLocks noChangeArrowheads="1"/>
              </p:cNvSpPr>
              <p:nvPr/>
            </p:nvSpPr>
            <p:spPr bwMode="auto">
              <a:xfrm>
                <a:off x="2349" y="2883"/>
                <a:ext cx="180" cy="33"/>
              </a:xfrm>
              <a:custGeom>
                <a:avLst/>
                <a:gdLst>
                  <a:gd name="T0" fmla="*/ 0 w 974"/>
                  <a:gd name="T1" fmla="*/ 0 h 201"/>
                  <a:gd name="T2" fmla="*/ 0 w 974"/>
                  <a:gd name="T3" fmla="*/ 0 h 201"/>
                  <a:gd name="T4" fmla="*/ 0 w 974"/>
                  <a:gd name="T5" fmla="*/ 0 h 201"/>
                  <a:gd name="T6" fmla="*/ 0 60000 65536"/>
                  <a:gd name="T7" fmla="*/ 0 60000 65536"/>
                  <a:gd name="T8" fmla="*/ 0 60000 65536"/>
                  <a:gd name="T9" fmla="*/ 0 w 974"/>
                  <a:gd name="T10" fmla="*/ 0 h 201"/>
                  <a:gd name="T11" fmla="*/ 974 w 974"/>
                  <a:gd name="T12" fmla="*/ 201 h 2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74" h="201">
                    <a:moveTo>
                      <a:pt x="974" y="201"/>
                    </a:moveTo>
                    <a:lnTo>
                      <a:pt x="0" y="0"/>
                    </a:lnTo>
                    <a:lnTo>
                      <a:pt x="974" y="20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19" name="Line 775"/>
              <p:cNvSpPr>
                <a:spLocks noChangeShapeType="1"/>
              </p:cNvSpPr>
              <p:nvPr/>
            </p:nvSpPr>
            <p:spPr bwMode="auto">
              <a:xfrm flipH="1" flipV="1">
                <a:off x="2348" y="2881"/>
                <a:ext cx="184" cy="36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2847" name="Group 776"/>
            <p:cNvGrpSpPr>
              <a:grpSpLocks/>
            </p:cNvGrpSpPr>
            <p:nvPr/>
          </p:nvGrpSpPr>
          <p:grpSpPr bwMode="auto">
            <a:xfrm>
              <a:off x="2342" y="2888"/>
              <a:ext cx="185" cy="32"/>
              <a:chOff x="2342" y="2888"/>
              <a:chExt cx="185" cy="32"/>
            </a:xfrm>
          </p:grpSpPr>
          <p:sp>
            <p:nvSpPr>
              <p:cNvPr id="22316" name="Freeform 777"/>
              <p:cNvSpPr>
                <a:spLocks noChangeArrowheads="1"/>
              </p:cNvSpPr>
              <p:nvPr/>
            </p:nvSpPr>
            <p:spPr bwMode="auto">
              <a:xfrm>
                <a:off x="2342" y="2888"/>
                <a:ext cx="186" cy="33"/>
              </a:xfrm>
              <a:custGeom>
                <a:avLst/>
                <a:gdLst>
                  <a:gd name="T0" fmla="*/ 0 w 1008"/>
                  <a:gd name="T1" fmla="*/ 0 h 202"/>
                  <a:gd name="T2" fmla="*/ 0 w 1008"/>
                  <a:gd name="T3" fmla="*/ 0 h 202"/>
                  <a:gd name="T4" fmla="*/ 0 w 1008"/>
                  <a:gd name="T5" fmla="*/ 0 h 202"/>
                  <a:gd name="T6" fmla="*/ 0 w 1008"/>
                  <a:gd name="T7" fmla="*/ 0 h 20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08"/>
                  <a:gd name="T13" fmla="*/ 0 h 202"/>
                  <a:gd name="T14" fmla="*/ 1008 w 1008"/>
                  <a:gd name="T15" fmla="*/ 202 h 20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08" h="202">
                    <a:moveTo>
                      <a:pt x="1008" y="191"/>
                    </a:moveTo>
                    <a:lnTo>
                      <a:pt x="1008" y="202"/>
                    </a:lnTo>
                    <a:lnTo>
                      <a:pt x="0" y="0"/>
                    </a:lnTo>
                    <a:lnTo>
                      <a:pt x="1008" y="19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17" name="Freeform 778"/>
              <p:cNvSpPr>
                <a:spLocks noChangeArrowheads="1"/>
              </p:cNvSpPr>
              <p:nvPr/>
            </p:nvSpPr>
            <p:spPr bwMode="auto">
              <a:xfrm>
                <a:off x="2342" y="2888"/>
                <a:ext cx="186" cy="33"/>
              </a:xfrm>
              <a:custGeom>
                <a:avLst/>
                <a:gdLst>
                  <a:gd name="T0" fmla="*/ 0 w 1008"/>
                  <a:gd name="T1" fmla="*/ 0 h 202"/>
                  <a:gd name="T2" fmla="*/ 0 w 1008"/>
                  <a:gd name="T3" fmla="*/ 0 h 202"/>
                  <a:gd name="T4" fmla="*/ 0 w 1008"/>
                  <a:gd name="T5" fmla="*/ 0 h 202"/>
                  <a:gd name="T6" fmla="*/ 0 60000 65536"/>
                  <a:gd name="T7" fmla="*/ 0 60000 65536"/>
                  <a:gd name="T8" fmla="*/ 0 60000 65536"/>
                  <a:gd name="T9" fmla="*/ 0 w 1008"/>
                  <a:gd name="T10" fmla="*/ 0 h 202"/>
                  <a:gd name="T11" fmla="*/ 1008 w 1008"/>
                  <a:gd name="T12" fmla="*/ 202 h 2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08" h="202">
                    <a:moveTo>
                      <a:pt x="1008" y="191"/>
                    </a:moveTo>
                    <a:lnTo>
                      <a:pt x="1008" y="202"/>
                    </a:lnTo>
                    <a:lnTo>
                      <a:pt x="0" y="0"/>
                    </a:lnTo>
                  </a:path>
                </a:pathLst>
              </a:custGeom>
              <a:noFill/>
              <a:ln w="14040">
                <a:solidFill>
                  <a:srgbClr val="3333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1762" name="Rectangle 779"/>
            <p:cNvSpPr>
              <a:spLocks noChangeArrowheads="1"/>
            </p:cNvSpPr>
            <p:nvPr/>
          </p:nvSpPr>
          <p:spPr bwMode="auto">
            <a:xfrm>
              <a:off x="2540" y="2892"/>
              <a:ext cx="60" cy="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63" name="Rectangle 780"/>
            <p:cNvSpPr>
              <a:spLocks noChangeArrowheads="1"/>
            </p:cNvSpPr>
            <p:nvPr/>
          </p:nvSpPr>
          <p:spPr bwMode="auto">
            <a:xfrm>
              <a:off x="2511" y="2896"/>
              <a:ext cx="114" cy="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IOM</a:t>
              </a:r>
            </a:p>
          </p:txBody>
        </p:sp>
        <p:grpSp>
          <p:nvGrpSpPr>
            <p:cNvPr id="21554" name="Group 781"/>
            <p:cNvGrpSpPr>
              <a:grpSpLocks/>
            </p:cNvGrpSpPr>
            <p:nvPr/>
          </p:nvGrpSpPr>
          <p:grpSpPr bwMode="auto">
            <a:xfrm>
              <a:off x="1374" y="2860"/>
              <a:ext cx="191" cy="35"/>
              <a:chOff x="1374" y="2860"/>
              <a:chExt cx="191" cy="35"/>
            </a:xfrm>
          </p:grpSpPr>
          <p:sp>
            <p:nvSpPr>
              <p:cNvPr id="22314" name="Freeform 782"/>
              <p:cNvSpPr>
                <a:spLocks noChangeArrowheads="1"/>
              </p:cNvSpPr>
              <p:nvPr/>
            </p:nvSpPr>
            <p:spPr bwMode="auto">
              <a:xfrm>
                <a:off x="1374" y="2861"/>
                <a:ext cx="192" cy="33"/>
              </a:xfrm>
              <a:custGeom>
                <a:avLst/>
                <a:gdLst>
                  <a:gd name="T0" fmla="*/ 0 w 1041"/>
                  <a:gd name="T1" fmla="*/ 0 h 213"/>
                  <a:gd name="T2" fmla="*/ 0 w 1041"/>
                  <a:gd name="T3" fmla="*/ 0 h 213"/>
                  <a:gd name="T4" fmla="*/ 0 w 1041"/>
                  <a:gd name="T5" fmla="*/ 0 h 213"/>
                  <a:gd name="T6" fmla="*/ 0 60000 65536"/>
                  <a:gd name="T7" fmla="*/ 0 60000 65536"/>
                  <a:gd name="T8" fmla="*/ 0 60000 65536"/>
                  <a:gd name="T9" fmla="*/ 0 w 1041"/>
                  <a:gd name="T10" fmla="*/ 0 h 213"/>
                  <a:gd name="T11" fmla="*/ 1041 w 1041"/>
                  <a:gd name="T12" fmla="*/ 213 h 2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41" h="213">
                    <a:moveTo>
                      <a:pt x="0" y="213"/>
                    </a:moveTo>
                    <a:lnTo>
                      <a:pt x="1041" y="0"/>
                    </a:lnTo>
                    <a:lnTo>
                      <a:pt x="0" y="21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15" name="Line 783"/>
              <p:cNvSpPr>
                <a:spLocks noChangeShapeType="1"/>
              </p:cNvSpPr>
              <p:nvPr/>
            </p:nvSpPr>
            <p:spPr bwMode="auto">
              <a:xfrm flipV="1">
                <a:off x="1374" y="2859"/>
                <a:ext cx="192" cy="38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765" name="Line 784"/>
            <p:cNvSpPr>
              <a:spLocks noChangeShapeType="1"/>
            </p:cNvSpPr>
            <p:nvPr/>
          </p:nvSpPr>
          <p:spPr bwMode="auto">
            <a:xfrm>
              <a:off x="1689" y="2865"/>
              <a:ext cx="539" cy="1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766" name="Line 785"/>
            <p:cNvSpPr>
              <a:spLocks noChangeShapeType="1"/>
            </p:cNvSpPr>
            <p:nvPr/>
          </p:nvSpPr>
          <p:spPr bwMode="auto">
            <a:xfrm>
              <a:off x="1689" y="2870"/>
              <a:ext cx="539" cy="1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767" name="Line 786"/>
            <p:cNvSpPr>
              <a:spLocks noChangeShapeType="1"/>
            </p:cNvSpPr>
            <p:nvPr/>
          </p:nvSpPr>
          <p:spPr bwMode="auto">
            <a:xfrm>
              <a:off x="2282" y="2877"/>
              <a:ext cx="1" cy="922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768" name="Line 787"/>
            <p:cNvSpPr>
              <a:spLocks noChangeShapeType="1"/>
            </p:cNvSpPr>
            <p:nvPr/>
          </p:nvSpPr>
          <p:spPr bwMode="auto">
            <a:xfrm>
              <a:off x="2276" y="2877"/>
              <a:ext cx="1" cy="922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769" name="Rectangle 788"/>
            <p:cNvSpPr>
              <a:spLocks noChangeArrowheads="1"/>
            </p:cNvSpPr>
            <p:nvPr/>
          </p:nvSpPr>
          <p:spPr bwMode="auto">
            <a:xfrm>
              <a:off x="1744" y="3459"/>
              <a:ext cx="97" cy="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70" name="Rectangle 789"/>
            <p:cNvSpPr>
              <a:spLocks noChangeArrowheads="1"/>
            </p:cNvSpPr>
            <p:nvPr/>
          </p:nvSpPr>
          <p:spPr bwMode="auto">
            <a:xfrm>
              <a:off x="2077" y="3459"/>
              <a:ext cx="97" cy="8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71" name="Line 790"/>
            <p:cNvSpPr>
              <a:spLocks noChangeShapeType="1"/>
            </p:cNvSpPr>
            <p:nvPr/>
          </p:nvSpPr>
          <p:spPr bwMode="auto">
            <a:xfrm flipH="1" flipV="1">
              <a:off x="1672" y="3355"/>
              <a:ext cx="254" cy="37"/>
            </a:xfrm>
            <a:prstGeom prst="line">
              <a:avLst/>
            </a:prstGeom>
            <a:noFill/>
            <a:ln w="68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772" name="Line 791"/>
            <p:cNvSpPr>
              <a:spLocks noChangeShapeType="1"/>
            </p:cNvSpPr>
            <p:nvPr/>
          </p:nvSpPr>
          <p:spPr bwMode="auto">
            <a:xfrm>
              <a:off x="1689" y="3352"/>
              <a:ext cx="539" cy="1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773" name="Line 792"/>
            <p:cNvSpPr>
              <a:spLocks noChangeShapeType="1"/>
            </p:cNvSpPr>
            <p:nvPr/>
          </p:nvSpPr>
          <p:spPr bwMode="auto">
            <a:xfrm>
              <a:off x="1689" y="3344"/>
              <a:ext cx="539" cy="1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774" name="Rectangle 793"/>
            <p:cNvSpPr>
              <a:spLocks noChangeArrowheads="1"/>
            </p:cNvSpPr>
            <p:nvPr/>
          </p:nvSpPr>
          <p:spPr bwMode="auto">
            <a:xfrm>
              <a:off x="2085" y="3403"/>
              <a:ext cx="98" cy="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75" name="Rectangle 794"/>
            <p:cNvSpPr>
              <a:spLocks noChangeArrowheads="1"/>
            </p:cNvSpPr>
            <p:nvPr/>
          </p:nvSpPr>
          <p:spPr bwMode="auto">
            <a:xfrm>
              <a:off x="2166" y="3412"/>
              <a:ext cx="58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76" name="Rectangle 795"/>
            <p:cNvSpPr>
              <a:spLocks noChangeArrowheads="1"/>
            </p:cNvSpPr>
            <p:nvPr/>
          </p:nvSpPr>
          <p:spPr bwMode="auto">
            <a:xfrm>
              <a:off x="2143" y="3414"/>
              <a:ext cx="98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ELM</a:t>
              </a:r>
            </a:p>
          </p:txBody>
        </p:sp>
        <p:sp>
          <p:nvSpPr>
            <p:cNvPr id="21777" name="Rectangle 796"/>
            <p:cNvSpPr>
              <a:spLocks noChangeArrowheads="1"/>
            </p:cNvSpPr>
            <p:nvPr/>
          </p:nvSpPr>
          <p:spPr bwMode="auto">
            <a:xfrm>
              <a:off x="2166" y="3434"/>
              <a:ext cx="62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78" name="Rectangle 797"/>
            <p:cNvSpPr>
              <a:spLocks noChangeArrowheads="1"/>
            </p:cNvSpPr>
            <p:nvPr/>
          </p:nvSpPr>
          <p:spPr bwMode="auto">
            <a:xfrm>
              <a:off x="2139" y="3436"/>
              <a:ext cx="109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CBM</a:t>
              </a:r>
            </a:p>
          </p:txBody>
        </p:sp>
        <p:sp>
          <p:nvSpPr>
            <p:cNvPr id="21779" name="Rectangle 798"/>
            <p:cNvSpPr>
              <a:spLocks noChangeArrowheads="1"/>
            </p:cNvSpPr>
            <p:nvPr/>
          </p:nvSpPr>
          <p:spPr bwMode="auto">
            <a:xfrm>
              <a:off x="2164" y="3454"/>
              <a:ext cx="68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80" name="Rectangle 799"/>
            <p:cNvSpPr>
              <a:spLocks noChangeArrowheads="1"/>
            </p:cNvSpPr>
            <p:nvPr/>
          </p:nvSpPr>
          <p:spPr bwMode="auto">
            <a:xfrm>
              <a:off x="2138" y="3457"/>
              <a:ext cx="113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SB24</a:t>
              </a:r>
            </a:p>
          </p:txBody>
        </p:sp>
        <p:sp>
          <p:nvSpPr>
            <p:cNvPr id="21781" name="Rectangle 800"/>
            <p:cNvSpPr>
              <a:spLocks noChangeArrowheads="1"/>
            </p:cNvSpPr>
            <p:nvPr/>
          </p:nvSpPr>
          <p:spPr bwMode="auto">
            <a:xfrm>
              <a:off x="1753" y="3403"/>
              <a:ext cx="97" cy="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82" name="Rectangle 801"/>
            <p:cNvSpPr>
              <a:spLocks noChangeArrowheads="1"/>
            </p:cNvSpPr>
            <p:nvPr/>
          </p:nvSpPr>
          <p:spPr bwMode="auto">
            <a:xfrm>
              <a:off x="1693" y="3421"/>
              <a:ext cx="58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83" name="Rectangle 802"/>
            <p:cNvSpPr>
              <a:spLocks noChangeArrowheads="1"/>
            </p:cNvSpPr>
            <p:nvPr/>
          </p:nvSpPr>
          <p:spPr bwMode="auto">
            <a:xfrm>
              <a:off x="1669" y="3423"/>
              <a:ext cx="98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ELM</a:t>
              </a:r>
            </a:p>
          </p:txBody>
        </p:sp>
        <p:sp>
          <p:nvSpPr>
            <p:cNvPr id="21784" name="Rectangle 803"/>
            <p:cNvSpPr>
              <a:spLocks noChangeArrowheads="1"/>
            </p:cNvSpPr>
            <p:nvPr/>
          </p:nvSpPr>
          <p:spPr bwMode="auto">
            <a:xfrm>
              <a:off x="1690" y="3443"/>
              <a:ext cx="63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85" name="Rectangle 804"/>
            <p:cNvSpPr>
              <a:spLocks noChangeArrowheads="1"/>
            </p:cNvSpPr>
            <p:nvPr/>
          </p:nvSpPr>
          <p:spPr bwMode="auto">
            <a:xfrm>
              <a:off x="1663" y="3443"/>
              <a:ext cx="109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CBM</a:t>
              </a:r>
            </a:p>
          </p:txBody>
        </p:sp>
        <p:sp>
          <p:nvSpPr>
            <p:cNvPr id="21786" name="Rectangle 805"/>
            <p:cNvSpPr>
              <a:spLocks noChangeArrowheads="1"/>
            </p:cNvSpPr>
            <p:nvPr/>
          </p:nvSpPr>
          <p:spPr bwMode="auto">
            <a:xfrm>
              <a:off x="1689" y="3463"/>
              <a:ext cx="68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87" name="Rectangle 806"/>
            <p:cNvSpPr>
              <a:spLocks noChangeArrowheads="1"/>
            </p:cNvSpPr>
            <p:nvPr/>
          </p:nvSpPr>
          <p:spPr bwMode="auto">
            <a:xfrm>
              <a:off x="1662" y="3466"/>
              <a:ext cx="113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SB24</a:t>
              </a:r>
            </a:p>
          </p:txBody>
        </p:sp>
        <p:sp>
          <p:nvSpPr>
            <p:cNvPr id="21788" name="Rectangle 807"/>
            <p:cNvSpPr>
              <a:spLocks noChangeArrowheads="1"/>
            </p:cNvSpPr>
            <p:nvPr/>
          </p:nvSpPr>
          <p:spPr bwMode="auto">
            <a:xfrm>
              <a:off x="1897" y="3427"/>
              <a:ext cx="112" cy="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1555" name="Group 808"/>
            <p:cNvGrpSpPr>
              <a:grpSpLocks/>
            </p:cNvGrpSpPr>
            <p:nvPr/>
          </p:nvGrpSpPr>
          <p:grpSpPr bwMode="auto">
            <a:xfrm>
              <a:off x="1397" y="3588"/>
              <a:ext cx="195" cy="39"/>
              <a:chOff x="1397" y="3588"/>
              <a:chExt cx="195" cy="39"/>
            </a:xfrm>
          </p:grpSpPr>
          <p:sp>
            <p:nvSpPr>
              <p:cNvPr id="22312" name="Freeform 809"/>
              <p:cNvSpPr>
                <a:spLocks noChangeArrowheads="1"/>
              </p:cNvSpPr>
              <p:nvPr/>
            </p:nvSpPr>
            <p:spPr bwMode="auto">
              <a:xfrm>
                <a:off x="1397" y="3588"/>
                <a:ext cx="196" cy="40"/>
              </a:xfrm>
              <a:custGeom>
                <a:avLst/>
                <a:gdLst>
                  <a:gd name="T0" fmla="*/ 0 w 1063"/>
                  <a:gd name="T1" fmla="*/ 0 h 246"/>
                  <a:gd name="T2" fmla="*/ 0 w 1063"/>
                  <a:gd name="T3" fmla="*/ 0 h 246"/>
                  <a:gd name="T4" fmla="*/ 0 w 1063"/>
                  <a:gd name="T5" fmla="*/ 0 h 246"/>
                  <a:gd name="T6" fmla="*/ 0 60000 65536"/>
                  <a:gd name="T7" fmla="*/ 0 60000 65536"/>
                  <a:gd name="T8" fmla="*/ 0 60000 65536"/>
                  <a:gd name="T9" fmla="*/ 0 w 1063"/>
                  <a:gd name="T10" fmla="*/ 0 h 246"/>
                  <a:gd name="T11" fmla="*/ 1063 w 1063"/>
                  <a:gd name="T12" fmla="*/ 246 h 24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63" h="246">
                    <a:moveTo>
                      <a:pt x="0" y="0"/>
                    </a:moveTo>
                    <a:lnTo>
                      <a:pt x="1063" y="2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13" name="Line 810"/>
              <p:cNvSpPr>
                <a:spLocks noChangeShapeType="1"/>
              </p:cNvSpPr>
              <p:nvPr/>
            </p:nvSpPr>
            <p:spPr bwMode="auto">
              <a:xfrm>
                <a:off x="1397" y="3588"/>
                <a:ext cx="196" cy="40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556" name="Group 811"/>
            <p:cNvGrpSpPr>
              <a:grpSpLocks/>
            </p:cNvGrpSpPr>
            <p:nvPr/>
          </p:nvGrpSpPr>
          <p:grpSpPr bwMode="auto">
            <a:xfrm>
              <a:off x="1399" y="3581"/>
              <a:ext cx="187" cy="39"/>
              <a:chOff x="1399" y="3581"/>
              <a:chExt cx="187" cy="39"/>
            </a:xfrm>
          </p:grpSpPr>
          <p:sp>
            <p:nvSpPr>
              <p:cNvPr id="22310" name="Freeform 812"/>
              <p:cNvSpPr>
                <a:spLocks noChangeArrowheads="1"/>
              </p:cNvSpPr>
              <p:nvPr/>
            </p:nvSpPr>
            <p:spPr bwMode="auto">
              <a:xfrm>
                <a:off x="1399" y="3581"/>
                <a:ext cx="188" cy="40"/>
              </a:xfrm>
              <a:custGeom>
                <a:avLst/>
                <a:gdLst>
                  <a:gd name="T0" fmla="*/ 0 w 1019"/>
                  <a:gd name="T1" fmla="*/ 0 h 246"/>
                  <a:gd name="T2" fmla="*/ 0 w 1019"/>
                  <a:gd name="T3" fmla="*/ 0 h 246"/>
                  <a:gd name="T4" fmla="*/ 0 w 1019"/>
                  <a:gd name="T5" fmla="*/ 0 h 246"/>
                  <a:gd name="T6" fmla="*/ 0 60000 65536"/>
                  <a:gd name="T7" fmla="*/ 0 60000 65536"/>
                  <a:gd name="T8" fmla="*/ 0 60000 65536"/>
                  <a:gd name="T9" fmla="*/ 0 w 1019"/>
                  <a:gd name="T10" fmla="*/ 0 h 246"/>
                  <a:gd name="T11" fmla="*/ 1019 w 1019"/>
                  <a:gd name="T12" fmla="*/ 246 h 24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19" h="246">
                    <a:moveTo>
                      <a:pt x="0" y="0"/>
                    </a:moveTo>
                    <a:lnTo>
                      <a:pt x="1019" y="2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11" name="Line 813"/>
              <p:cNvSpPr>
                <a:spLocks noChangeShapeType="1"/>
              </p:cNvSpPr>
              <p:nvPr/>
            </p:nvSpPr>
            <p:spPr bwMode="auto">
              <a:xfrm>
                <a:off x="1399" y="3581"/>
                <a:ext cx="188" cy="40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557" name="Group 814"/>
            <p:cNvGrpSpPr>
              <a:grpSpLocks/>
            </p:cNvGrpSpPr>
            <p:nvPr/>
          </p:nvGrpSpPr>
          <p:grpSpPr bwMode="auto">
            <a:xfrm>
              <a:off x="1229" y="3592"/>
              <a:ext cx="369" cy="47"/>
              <a:chOff x="1229" y="3592"/>
              <a:chExt cx="369" cy="47"/>
            </a:xfrm>
          </p:grpSpPr>
          <p:sp>
            <p:nvSpPr>
              <p:cNvPr id="22308" name="Freeform 815"/>
              <p:cNvSpPr>
                <a:spLocks noChangeArrowheads="1"/>
              </p:cNvSpPr>
              <p:nvPr/>
            </p:nvSpPr>
            <p:spPr bwMode="auto">
              <a:xfrm>
                <a:off x="1229" y="3592"/>
                <a:ext cx="370" cy="48"/>
              </a:xfrm>
              <a:custGeom>
                <a:avLst/>
                <a:gdLst>
                  <a:gd name="T0" fmla="*/ 0 w 2004"/>
                  <a:gd name="T1" fmla="*/ 0 h 291"/>
                  <a:gd name="T2" fmla="*/ 0 w 2004"/>
                  <a:gd name="T3" fmla="*/ 0 h 291"/>
                  <a:gd name="T4" fmla="*/ 0 w 2004"/>
                  <a:gd name="T5" fmla="*/ 0 h 291"/>
                  <a:gd name="T6" fmla="*/ 0 60000 65536"/>
                  <a:gd name="T7" fmla="*/ 0 60000 65536"/>
                  <a:gd name="T8" fmla="*/ 0 60000 65536"/>
                  <a:gd name="T9" fmla="*/ 0 w 2004"/>
                  <a:gd name="T10" fmla="*/ 0 h 291"/>
                  <a:gd name="T11" fmla="*/ 2004 w 2004"/>
                  <a:gd name="T12" fmla="*/ 291 h 2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04" h="291">
                    <a:moveTo>
                      <a:pt x="0" y="0"/>
                    </a:moveTo>
                    <a:lnTo>
                      <a:pt x="2004" y="29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09" name="Line 816"/>
              <p:cNvSpPr>
                <a:spLocks noChangeShapeType="1"/>
              </p:cNvSpPr>
              <p:nvPr/>
            </p:nvSpPr>
            <p:spPr bwMode="auto">
              <a:xfrm>
                <a:off x="1229" y="3592"/>
                <a:ext cx="370" cy="48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558" name="Group 817"/>
            <p:cNvGrpSpPr>
              <a:grpSpLocks/>
            </p:cNvGrpSpPr>
            <p:nvPr/>
          </p:nvGrpSpPr>
          <p:grpSpPr bwMode="auto">
            <a:xfrm>
              <a:off x="1479" y="3570"/>
              <a:ext cx="111" cy="48"/>
              <a:chOff x="1479" y="3570"/>
              <a:chExt cx="111" cy="48"/>
            </a:xfrm>
          </p:grpSpPr>
          <p:sp>
            <p:nvSpPr>
              <p:cNvPr id="22306" name="Freeform 818"/>
              <p:cNvSpPr>
                <a:spLocks noChangeArrowheads="1"/>
              </p:cNvSpPr>
              <p:nvPr/>
            </p:nvSpPr>
            <p:spPr bwMode="auto">
              <a:xfrm>
                <a:off x="1479" y="3570"/>
                <a:ext cx="112" cy="49"/>
              </a:xfrm>
              <a:custGeom>
                <a:avLst/>
                <a:gdLst>
                  <a:gd name="T0" fmla="*/ 0 w 605"/>
                  <a:gd name="T1" fmla="*/ 0 h 302"/>
                  <a:gd name="T2" fmla="*/ 0 w 605"/>
                  <a:gd name="T3" fmla="*/ 0 h 302"/>
                  <a:gd name="T4" fmla="*/ 0 w 605"/>
                  <a:gd name="T5" fmla="*/ 0 h 302"/>
                  <a:gd name="T6" fmla="*/ 0 60000 65536"/>
                  <a:gd name="T7" fmla="*/ 0 60000 65536"/>
                  <a:gd name="T8" fmla="*/ 0 60000 65536"/>
                  <a:gd name="T9" fmla="*/ 0 w 605"/>
                  <a:gd name="T10" fmla="*/ 0 h 302"/>
                  <a:gd name="T11" fmla="*/ 605 w 605"/>
                  <a:gd name="T12" fmla="*/ 302 h 3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5" h="302">
                    <a:moveTo>
                      <a:pt x="0" y="0"/>
                    </a:moveTo>
                    <a:lnTo>
                      <a:pt x="605" y="3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07" name="Line 819"/>
              <p:cNvSpPr>
                <a:spLocks noChangeShapeType="1"/>
              </p:cNvSpPr>
              <p:nvPr/>
            </p:nvSpPr>
            <p:spPr bwMode="auto">
              <a:xfrm>
                <a:off x="1479" y="3570"/>
                <a:ext cx="112" cy="49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562" name="Group 820"/>
            <p:cNvGrpSpPr>
              <a:grpSpLocks/>
            </p:cNvGrpSpPr>
            <p:nvPr/>
          </p:nvGrpSpPr>
          <p:grpSpPr bwMode="auto">
            <a:xfrm>
              <a:off x="1496" y="3570"/>
              <a:ext cx="106" cy="48"/>
              <a:chOff x="1496" y="3570"/>
              <a:chExt cx="106" cy="48"/>
            </a:xfrm>
          </p:grpSpPr>
          <p:sp>
            <p:nvSpPr>
              <p:cNvPr id="22304" name="Freeform 821"/>
              <p:cNvSpPr>
                <a:spLocks noChangeArrowheads="1"/>
              </p:cNvSpPr>
              <p:nvPr/>
            </p:nvSpPr>
            <p:spPr bwMode="auto">
              <a:xfrm>
                <a:off x="1496" y="3570"/>
                <a:ext cx="107" cy="49"/>
              </a:xfrm>
              <a:custGeom>
                <a:avLst/>
                <a:gdLst>
                  <a:gd name="T0" fmla="*/ 0 w 582"/>
                  <a:gd name="T1" fmla="*/ 0 h 302"/>
                  <a:gd name="T2" fmla="*/ 0 w 582"/>
                  <a:gd name="T3" fmla="*/ 0 h 302"/>
                  <a:gd name="T4" fmla="*/ 0 w 582"/>
                  <a:gd name="T5" fmla="*/ 0 h 302"/>
                  <a:gd name="T6" fmla="*/ 0 60000 65536"/>
                  <a:gd name="T7" fmla="*/ 0 60000 65536"/>
                  <a:gd name="T8" fmla="*/ 0 60000 65536"/>
                  <a:gd name="T9" fmla="*/ 0 w 582"/>
                  <a:gd name="T10" fmla="*/ 0 h 302"/>
                  <a:gd name="T11" fmla="*/ 582 w 582"/>
                  <a:gd name="T12" fmla="*/ 302 h 3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82" h="302">
                    <a:moveTo>
                      <a:pt x="0" y="0"/>
                    </a:moveTo>
                    <a:lnTo>
                      <a:pt x="582" y="3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05" name="Line 822"/>
              <p:cNvSpPr>
                <a:spLocks noChangeShapeType="1"/>
              </p:cNvSpPr>
              <p:nvPr/>
            </p:nvSpPr>
            <p:spPr bwMode="auto">
              <a:xfrm>
                <a:off x="1496" y="3570"/>
                <a:ext cx="107" cy="49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563" name="Group 823"/>
            <p:cNvGrpSpPr>
              <a:grpSpLocks/>
            </p:cNvGrpSpPr>
            <p:nvPr/>
          </p:nvGrpSpPr>
          <p:grpSpPr bwMode="auto">
            <a:xfrm>
              <a:off x="1581" y="3562"/>
              <a:ext cx="40" cy="63"/>
              <a:chOff x="1581" y="3562"/>
              <a:chExt cx="40" cy="63"/>
            </a:xfrm>
          </p:grpSpPr>
          <p:sp>
            <p:nvSpPr>
              <p:cNvPr id="22302" name="Freeform 824"/>
              <p:cNvSpPr>
                <a:spLocks noChangeArrowheads="1"/>
              </p:cNvSpPr>
              <p:nvPr/>
            </p:nvSpPr>
            <p:spPr bwMode="auto">
              <a:xfrm>
                <a:off x="1581" y="3562"/>
                <a:ext cx="41" cy="64"/>
              </a:xfrm>
              <a:custGeom>
                <a:avLst/>
                <a:gdLst>
                  <a:gd name="T0" fmla="*/ 0 w 224"/>
                  <a:gd name="T1" fmla="*/ 0 h 392"/>
                  <a:gd name="T2" fmla="*/ 0 w 224"/>
                  <a:gd name="T3" fmla="*/ 0 h 392"/>
                  <a:gd name="T4" fmla="*/ 0 w 224"/>
                  <a:gd name="T5" fmla="*/ 0 h 392"/>
                  <a:gd name="T6" fmla="*/ 0 60000 65536"/>
                  <a:gd name="T7" fmla="*/ 0 60000 65536"/>
                  <a:gd name="T8" fmla="*/ 0 60000 65536"/>
                  <a:gd name="T9" fmla="*/ 0 w 224"/>
                  <a:gd name="T10" fmla="*/ 0 h 392"/>
                  <a:gd name="T11" fmla="*/ 224 w 224"/>
                  <a:gd name="T12" fmla="*/ 392 h 3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" h="392">
                    <a:moveTo>
                      <a:pt x="0" y="0"/>
                    </a:moveTo>
                    <a:lnTo>
                      <a:pt x="224" y="3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03" name="Line 825"/>
              <p:cNvSpPr>
                <a:spLocks noChangeShapeType="1"/>
              </p:cNvSpPr>
              <p:nvPr/>
            </p:nvSpPr>
            <p:spPr bwMode="auto">
              <a:xfrm>
                <a:off x="1581" y="3562"/>
                <a:ext cx="41" cy="64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564" name="Group 826"/>
            <p:cNvGrpSpPr>
              <a:grpSpLocks/>
            </p:cNvGrpSpPr>
            <p:nvPr/>
          </p:nvGrpSpPr>
          <p:grpSpPr bwMode="auto">
            <a:xfrm>
              <a:off x="1572" y="3564"/>
              <a:ext cx="40" cy="60"/>
              <a:chOff x="1572" y="3564"/>
              <a:chExt cx="40" cy="60"/>
            </a:xfrm>
          </p:grpSpPr>
          <p:sp>
            <p:nvSpPr>
              <p:cNvPr id="22300" name="Freeform 827"/>
              <p:cNvSpPr>
                <a:spLocks noChangeArrowheads="1"/>
              </p:cNvSpPr>
              <p:nvPr/>
            </p:nvSpPr>
            <p:spPr bwMode="auto">
              <a:xfrm>
                <a:off x="1572" y="3564"/>
                <a:ext cx="41" cy="61"/>
              </a:xfrm>
              <a:custGeom>
                <a:avLst/>
                <a:gdLst>
                  <a:gd name="T0" fmla="*/ 0 w 224"/>
                  <a:gd name="T1" fmla="*/ 0 h 370"/>
                  <a:gd name="T2" fmla="*/ 0 w 224"/>
                  <a:gd name="T3" fmla="*/ 0 h 370"/>
                  <a:gd name="T4" fmla="*/ 0 w 224"/>
                  <a:gd name="T5" fmla="*/ 0 h 370"/>
                  <a:gd name="T6" fmla="*/ 0 60000 65536"/>
                  <a:gd name="T7" fmla="*/ 0 60000 65536"/>
                  <a:gd name="T8" fmla="*/ 0 60000 65536"/>
                  <a:gd name="T9" fmla="*/ 0 w 224"/>
                  <a:gd name="T10" fmla="*/ 0 h 370"/>
                  <a:gd name="T11" fmla="*/ 224 w 224"/>
                  <a:gd name="T12" fmla="*/ 370 h 3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" h="370">
                    <a:moveTo>
                      <a:pt x="0" y="0"/>
                    </a:moveTo>
                    <a:lnTo>
                      <a:pt x="224" y="3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301" name="Line 828"/>
              <p:cNvSpPr>
                <a:spLocks noChangeShapeType="1"/>
              </p:cNvSpPr>
              <p:nvPr/>
            </p:nvSpPr>
            <p:spPr bwMode="auto">
              <a:xfrm>
                <a:off x="1572" y="3564"/>
                <a:ext cx="41" cy="61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796" name="Rectangle 829"/>
            <p:cNvSpPr>
              <a:spLocks noChangeArrowheads="1"/>
            </p:cNvSpPr>
            <p:nvPr/>
          </p:nvSpPr>
          <p:spPr bwMode="auto">
            <a:xfrm>
              <a:off x="1476" y="3493"/>
              <a:ext cx="121" cy="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97" name="Rectangle 830"/>
            <p:cNvSpPr>
              <a:spLocks noChangeArrowheads="1"/>
            </p:cNvSpPr>
            <p:nvPr/>
          </p:nvSpPr>
          <p:spPr bwMode="auto">
            <a:xfrm>
              <a:off x="1446" y="3507"/>
              <a:ext cx="54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798" name="Rectangle 831"/>
            <p:cNvSpPr>
              <a:spLocks noChangeArrowheads="1"/>
            </p:cNvSpPr>
            <p:nvPr/>
          </p:nvSpPr>
          <p:spPr bwMode="auto">
            <a:xfrm>
              <a:off x="1423" y="3507"/>
              <a:ext cx="95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Fuel</a:t>
              </a:r>
            </a:p>
          </p:txBody>
        </p:sp>
        <p:sp>
          <p:nvSpPr>
            <p:cNvPr id="21799" name="Rectangle 832"/>
            <p:cNvSpPr>
              <a:spLocks noChangeArrowheads="1"/>
            </p:cNvSpPr>
            <p:nvPr/>
          </p:nvSpPr>
          <p:spPr bwMode="auto">
            <a:xfrm>
              <a:off x="1399" y="3491"/>
              <a:ext cx="209" cy="3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00" name="Rectangle 833"/>
            <p:cNvSpPr>
              <a:spLocks noChangeArrowheads="1"/>
            </p:cNvSpPr>
            <p:nvPr/>
          </p:nvSpPr>
          <p:spPr bwMode="auto">
            <a:xfrm>
              <a:off x="1426" y="3529"/>
              <a:ext cx="171" cy="3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01" name="Rectangle 834"/>
            <p:cNvSpPr>
              <a:spLocks noChangeArrowheads="1"/>
            </p:cNvSpPr>
            <p:nvPr/>
          </p:nvSpPr>
          <p:spPr bwMode="auto">
            <a:xfrm>
              <a:off x="1436" y="3543"/>
              <a:ext cx="147" cy="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02" name="Rectangle 835"/>
            <p:cNvSpPr>
              <a:spLocks noChangeArrowheads="1"/>
            </p:cNvSpPr>
            <p:nvPr/>
          </p:nvSpPr>
          <p:spPr bwMode="auto">
            <a:xfrm>
              <a:off x="1364" y="3543"/>
              <a:ext cx="29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 i="1">
                  <a:solidFill>
                    <a:srgbClr val="000000"/>
                  </a:solidFill>
                  <a:latin typeface="Calibri" pitchFamily="34" charset="0"/>
                </a:rPr>
                <a:t>COM     MON</a:t>
              </a:r>
            </a:p>
          </p:txBody>
        </p:sp>
        <p:sp>
          <p:nvSpPr>
            <p:cNvPr id="21803" name="Line 836"/>
            <p:cNvSpPr>
              <a:spLocks noChangeShapeType="1"/>
            </p:cNvSpPr>
            <p:nvPr/>
          </p:nvSpPr>
          <p:spPr bwMode="auto">
            <a:xfrm>
              <a:off x="1511" y="3529"/>
              <a:ext cx="1" cy="39"/>
            </a:xfrm>
            <a:prstGeom prst="line">
              <a:avLst/>
            </a:prstGeom>
            <a:noFill/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1565" name="Group 837"/>
            <p:cNvGrpSpPr>
              <a:grpSpLocks/>
            </p:cNvGrpSpPr>
            <p:nvPr/>
          </p:nvGrpSpPr>
          <p:grpSpPr bwMode="auto">
            <a:xfrm>
              <a:off x="2326" y="3562"/>
              <a:ext cx="139" cy="63"/>
              <a:chOff x="2326" y="3562"/>
              <a:chExt cx="139" cy="63"/>
            </a:xfrm>
          </p:grpSpPr>
          <p:sp>
            <p:nvSpPr>
              <p:cNvPr id="22298" name="Freeform 838"/>
              <p:cNvSpPr>
                <a:spLocks noChangeArrowheads="1"/>
              </p:cNvSpPr>
              <p:nvPr/>
            </p:nvSpPr>
            <p:spPr bwMode="auto">
              <a:xfrm>
                <a:off x="2328" y="3562"/>
                <a:ext cx="139" cy="64"/>
              </a:xfrm>
              <a:custGeom>
                <a:avLst/>
                <a:gdLst>
                  <a:gd name="T0" fmla="*/ 0 w 750"/>
                  <a:gd name="T1" fmla="*/ 0 h 392"/>
                  <a:gd name="T2" fmla="*/ 0 w 750"/>
                  <a:gd name="T3" fmla="*/ 0 h 392"/>
                  <a:gd name="T4" fmla="*/ 0 w 750"/>
                  <a:gd name="T5" fmla="*/ 0 h 392"/>
                  <a:gd name="T6" fmla="*/ 0 60000 65536"/>
                  <a:gd name="T7" fmla="*/ 0 60000 65536"/>
                  <a:gd name="T8" fmla="*/ 0 60000 65536"/>
                  <a:gd name="T9" fmla="*/ 0 w 750"/>
                  <a:gd name="T10" fmla="*/ 0 h 392"/>
                  <a:gd name="T11" fmla="*/ 750 w 750"/>
                  <a:gd name="T12" fmla="*/ 392 h 3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50" h="392">
                    <a:moveTo>
                      <a:pt x="750" y="0"/>
                    </a:moveTo>
                    <a:lnTo>
                      <a:pt x="0" y="392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99" name="Line 839"/>
              <p:cNvSpPr>
                <a:spLocks noChangeShapeType="1"/>
              </p:cNvSpPr>
              <p:nvPr/>
            </p:nvSpPr>
            <p:spPr bwMode="auto">
              <a:xfrm flipH="1">
                <a:off x="2326" y="3562"/>
                <a:ext cx="142" cy="64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566" name="Group 840"/>
            <p:cNvGrpSpPr>
              <a:grpSpLocks/>
            </p:cNvGrpSpPr>
            <p:nvPr/>
          </p:nvGrpSpPr>
          <p:grpSpPr bwMode="auto">
            <a:xfrm>
              <a:off x="2312" y="3570"/>
              <a:ext cx="127" cy="56"/>
              <a:chOff x="2312" y="3570"/>
              <a:chExt cx="127" cy="56"/>
            </a:xfrm>
          </p:grpSpPr>
          <p:sp>
            <p:nvSpPr>
              <p:cNvPr id="22296" name="Freeform 841"/>
              <p:cNvSpPr>
                <a:spLocks noChangeArrowheads="1"/>
              </p:cNvSpPr>
              <p:nvPr/>
            </p:nvSpPr>
            <p:spPr bwMode="auto">
              <a:xfrm>
                <a:off x="2313" y="3570"/>
                <a:ext cx="126" cy="57"/>
              </a:xfrm>
              <a:custGeom>
                <a:avLst/>
                <a:gdLst>
                  <a:gd name="T0" fmla="*/ 0 w 683"/>
                  <a:gd name="T1" fmla="*/ 0 h 347"/>
                  <a:gd name="T2" fmla="*/ 0 w 683"/>
                  <a:gd name="T3" fmla="*/ 0 h 347"/>
                  <a:gd name="T4" fmla="*/ 0 w 683"/>
                  <a:gd name="T5" fmla="*/ 0 h 347"/>
                  <a:gd name="T6" fmla="*/ 0 60000 65536"/>
                  <a:gd name="T7" fmla="*/ 0 60000 65536"/>
                  <a:gd name="T8" fmla="*/ 0 60000 65536"/>
                  <a:gd name="T9" fmla="*/ 0 w 683"/>
                  <a:gd name="T10" fmla="*/ 0 h 347"/>
                  <a:gd name="T11" fmla="*/ 683 w 683"/>
                  <a:gd name="T12" fmla="*/ 347 h 3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83" h="347">
                    <a:moveTo>
                      <a:pt x="683" y="0"/>
                    </a:moveTo>
                    <a:lnTo>
                      <a:pt x="0" y="347"/>
                    </a:lnTo>
                    <a:lnTo>
                      <a:pt x="68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97" name="Line 842"/>
              <p:cNvSpPr>
                <a:spLocks noChangeShapeType="1"/>
              </p:cNvSpPr>
              <p:nvPr/>
            </p:nvSpPr>
            <p:spPr bwMode="auto">
              <a:xfrm flipH="1">
                <a:off x="2311" y="3570"/>
                <a:ext cx="130" cy="57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571" name="Group 843"/>
            <p:cNvGrpSpPr>
              <a:grpSpLocks/>
            </p:cNvGrpSpPr>
            <p:nvPr/>
          </p:nvGrpSpPr>
          <p:grpSpPr bwMode="auto">
            <a:xfrm>
              <a:off x="2286" y="3568"/>
              <a:ext cx="61" cy="61"/>
              <a:chOff x="2286" y="3568"/>
              <a:chExt cx="61" cy="61"/>
            </a:xfrm>
          </p:grpSpPr>
          <p:sp>
            <p:nvSpPr>
              <p:cNvPr id="22294" name="Freeform 844"/>
              <p:cNvSpPr>
                <a:spLocks noChangeArrowheads="1"/>
              </p:cNvSpPr>
              <p:nvPr/>
            </p:nvSpPr>
            <p:spPr bwMode="auto">
              <a:xfrm>
                <a:off x="2286" y="3568"/>
                <a:ext cx="62" cy="62"/>
              </a:xfrm>
              <a:custGeom>
                <a:avLst/>
                <a:gdLst>
                  <a:gd name="T0" fmla="*/ 0 w 336"/>
                  <a:gd name="T1" fmla="*/ 0 h 380"/>
                  <a:gd name="T2" fmla="*/ 0 w 336"/>
                  <a:gd name="T3" fmla="*/ 0 h 380"/>
                  <a:gd name="T4" fmla="*/ 0 w 336"/>
                  <a:gd name="T5" fmla="*/ 0 h 380"/>
                  <a:gd name="T6" fmla="*/ 0 w 336"/>
                  <a:gd name="T7" fmla="*/ 0 h 3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6"/>
                  <a:gd name="T13" fmla="*/ 0 h 380"/>
                  <a:gd name="T14" fmla="*/ 336 w 336"/>
                  <a:gd name="T15" fmla="*/ 380 h 3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6" h="380">
                    <a:moveTo>
                      <a:pt x="336" y="0"/>
                    </a:moveTo>
                    <a:lnTo>
                      <a:pt x="0" y="358"/>
                    </a:lnTo>
                    <a:lnTo>
                      <a:pt x="201" y="380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95" name="Freeform 845"/>
              <p:cNvSpPr>
                <a:spLocks noChangeArrowheads="1"/>
              </p:cNvSpPr>
              <p:nvPr/>
            </p:nvSpPr>
            <p:spPr bwMode="auto">
              <a:xfrm>
                <a:off x="2286" y="3568"/>
                <a:ext cx="62" cy="62"/>
              </a:xfrm>
              <a:custGeom>
                <a:avLst/>
                <a:gdLst>
                  <a:gd name="T0" fmla="*/ 0 w 336"/>
                  <a:gd name="T1" fmla="*/ 0 h 380"/>
                  <a:gd name="T2" fmla="*/ 0 w 336"/>
                  <a:gd name="T3" fmla="*/ 0 h 380"/>
                  <a:gd name="T4" fmla="*/ 0 w 336"/>
                  <a:gd name="T5" fmla="*/ 0 h 380"/>
                  <a:gd name="T6" fmla="*/ 0 60000 65536"/>
                  <a:gd name="T7" fmla="*/ 0 60000 65536"/>
                  <a:gd name="T8" fmla="*/ 0 60000 65536"/>
                  <a:gd name="T9" fmla="*/ 0 w 336"/>
                  <a:gd name="T10" fmla="*/ 0 h 380"/>
                  <a:gd name="T11" fmla="*/ 336 w 336"/>
                  <a:gd name="T12" fmla="*/ 380 h 3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6" h="380">
                    <a:moveTo>
                      <a:pt x="336" y="0"/>
                    </a:moveTo>
                    <a:lnTo>
                      <a:pt x="0" y="358"/>
                    </a:lnTo>
                    <a:lnTo>
                      <a:pt x="201" y="380"/>
                    </a:lnTo>
                  </a:path>
                </a:pathLst>
              </a:custGeom>
              <a:noFill/>
              <a:ln w="1404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572" name="Group 846"/>
            <p:cNvGrpSpPr>
              <a:grpSpLocks/>
            </p:cNvGrpSpPr>
            <p:nvPr/>
          </p:nvGrpSpPr>
          <p:grpSpPr bwMode="auto">
            <a:xfrm>
              <a:off x="2299" y="3564"/>
              <a:ext cx="63" cy="63"/>
              <a:chOff x="2299" y="3564"/>
              <a:chExt cx="63" cy="63"/>
            </a:xfrm>
          </p:grpSpPr>
          <p:sp>
            <p:nvSpPr>
              <p:cNvPr id="22292" name="Freeform 847"/>
              <p:cNvSpPr>
                <a:spLocks noChangeArrowheads="1"/>
              </p:cNvSpPr>
              <p:nvPr/>
            </p:nvSpPr>
            <p:spPr bwMode="auto">
              <a:xfrm>
                <a:off x="2300" y="3564"/>
                <a:ext cx="63" cy="64"/>
              </a:xfrm>
              <a:custGeom>
                <a:avLst/>
                <a:gdLst>
                  <a:gd name="T0" fmla="*/ 0 w 336"/>
                  <a:gd name="T1" fmla="*/ 0 h 392"/>
                  <a:gd name="T2" fmla="*/ 0 w 336"/>
                  <a:gd name="T3" fmla="*/ 0 h 392"/>
                  <a:gd name="T4" fmla="*/ 0 w 336"/>
                  <a:gd name="T5" fmla="*/ 0 h 392"/>
                  <a:gd name="T6" fmla="*/ 0 60000 65536"/>
                  <a:gd name="T7" fmla="*/ 0 60000 65536"/>
                  <a:gd name="T8" fmla="*/ 0 60000 65536"/>
                  <a:gd name="T9" fmla="*/ 0 w 336"/>
                  <a:gd name="T10" fmla="*/ 0 h 392"/>
                  <a:gd name="T11" fmla="*/ 336 w 336"/>
                  <a:gd name="T12" fmla="*/ 392 h 3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6" h="392">
                    <a:moveTo>
                      <a:pt x="336" y="0"/>
                    </a:moveTo>
                    <a:lnTo>
                      <a:pt x="0" y="392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93" name="Line 848"/>
              <p:cNvSpPr>
                <a:spLocks noChangeShapeType="1"/>
              </p:cNvSpPr>
              <p:nvPr/>
            </p:nvSpPr>
            <p:spPr bwMode="auto">
              <a:xfrm flipH="1">
                <a:off x="2298" y="3564"/>
                <a:ext cx="66" cy="64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808" name="Rectangle 849"/>
            <p:cNvSpPr>
              <a:spLocks noChangeArrowheads="1"/>
            </p:cNvSpPr>
            <p:nvPr/>
          </p:nvSpPr>
          <p:spPr bwMode="auto">
            <a:xfrm>
              <a:off x="2338" y="3474"/>
              <a:ext cx="122" cy="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09" name="Rectangle 850"/>
            <p:cNvSpPr>
              <a:spLocks noChangeArrowheads="1"/>
            </p:cNvSpPr>
            <p:nvPr/>
          </p:nvSpPr>
          <p:spPr bwMode="auto">
            <a:xfrm>
              <a:off x="2478" y="3507"/>
              <a:ext cx="54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10" name="Rectangle 851"/>
            <p:cNvSpPr>
              <a:spLocks noChangeArrowheads="1"/>
            </p:cNvSpPr>
            <p:nvPr/>
          </p:nvSpPr>
          <p:spPr bwMode="auto">
            <a:xfrm>
              <a:off x="2454" y="3507"/>
              <a:ext cx="95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Fuel</a:t>
              </a:r>
            </a:p>
          </p:txBody>
        </p:sp>
        <p:sp>
          <p:nvSpPr>
            <p:cNvPr id="21811" name="Rectangle 852"/>
            <p:cNvSpPr>
              <a:spLocks noChangeArrowheads="1"/>
            </p:cNvSpPr>
            <p:nvPr/>
          </p:nvSpPr>
          <p:spPr bwMode="auto">
            <a:xfrm>
              <a:off x="2526" y="3526"/>
              <a:ext cx="124" cy="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12" name="Rectangle 853"/>
            <p:cNvSpPr>
              <a:spLocks noChangeArrowheads="1"/>
            </p:cNvSpPr>
            <p:nvPr/>
          </p:nvSpPr>
          <p:spPr bwMode="auto">
            <a:xfrm>
              <a:off x="2548" y="3533"/>
              <a:ext cx="137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13" name="Rectangle 854"/>
            <p:cNvSpPr>
              <a:spLocks noChangeArrowheads="1"/>
            </p:cNvSpPr>
            <p:nvPr/>
          </p:nvSpPr>
          <p:spPr bwMode="auto">
            <a:xfrm>
              <a:off x="2498" y="3535"/>
              <a:ext cx="223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LG,TP&amp;BS</a:t>
              </a:r>
            </a:p>
          </p:txBody>
        </p:sp>
        <p:sp>
          <p:nvSpPr>
            <p:cNvPr id="21814" name="Rectangle 855"/>
            <p:cNvSpPr>
              <a:spLocks noChangeArrowheads="1"/>
            </p:cNvSpPr>
            <p:nvPr/>
          </p:nvSpPr>
          <p:spPr bwMode="auto">
            <a:xfrm>
              <a:off x="2338" y="3529"/>
              <a:ext cx="171" cy="41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15" name="Rectangle 856"/>
            <p:cNvSpPr>
              <a:spLocks noChangeArrowheads="1"/>
            </p:cNvSpPr>
            <p:nvPr/>
          </p:nvSpPr>
          <p:spPr bwMode="auto">
            <a:xfrm>
              <a:off x="2352" y="3544"/>
              <a:ext cx="149" cy="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16" name="Rectangle 857"/>
            <p:cNvSpPr>
              <a:spLocks noChangeArrowheads="1"/>
            </p:cNvSpPr>
            <p:nvPr/>
          </p:nvSpPr>
          <p:spPr bwMode="auto">
            <a:xfrm>
              <a:off x="2281" y="3544"/>
              <a:ext cx="29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 i="1">
                  <a:solidFill>
                    <a:srgbClr val="000000"/>
                  </a:solidFill>
                  <a:latin typeface="Calibri" pitchFamily="34" charset="0"/>
                </a:rPr>
                <a:t>COM     MON</a:t>
              </a:r>
            </a:p>
          </p:txBody>
        </p:sp>
        <p:sp>
          <p:nvSpPr>
            <p:cNvPr id="21817" name="Line 858"/>
            <p:cNvSpPr>
              <a:spLocks noChangeShapeType="1"/>
            </p:cNvSpPr>
            <p:nvPr/>
          </p:nvSpPr>
          <p:spPr bwMode="auto">
            <a:xfrm>
              <a:off x="2424" y="3529"/>
              <a:ext cx="1" cy="39"/>
            </a:xfrm>
            <a:prstGeom prst="line">
              <a:avLst/>
            </a:prstGeom>
            <a:noFill/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1573" name="Group 859"/>
            <p:cNvGrpSpPr>
              <a:grpSpLocks/>
            </p:cNvGrpSpPr>
            <p:nvPr/>
          </p:nvGrpSpPr>
          <p:grpSpPr bwMode="auto">
            <a:xfrm>
              <a:off x="1703" y="3650"/>
              <a:ext cx="534" cy="0"/>
              <a:chOff x="1703" y="3650"/>
              <a:chExt cx="534" cy="0"/>
            </a:xfrm>
          </p:grpSpPr>
          <p:sp>
            <p:nvSpPr>
              <p:cNvPr id="22290" name="Freeform 860"/>
              <p:cNvSpPr>
                <a:spLocks noChangeArrowheads="1"/>
              </p:cNvSpPr>
              <p:nvPr/>
            </p:nvSpPr>
            <p:spPr bwMode="auto">
              <a:xfrm>
                <a:off x="1703" y="3650"/>
                <a:ext cx="535" cy="1"/>
              </a:xfrm>
              <a:custGeom>
                <a:avLst/>
                <a:gdLst>
                  <a:gd name="T0" fmla="*/ 0 w 2899"/>
                  <a:gd name="T1" fmla="*/ 0 h 1"/>
                  <a:gd name="T2" fmla="*/ 0 w 2899"/>
                  <a:gd name="T3" fmla="*/ 0 h 1"/>
                  <a:gd name="T4" fmla="*/ 0 w 289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899"/>
                  <a:gd name="T10" fmla="*/ 0 h 1"/>
                  <a:gd name="T11" fmla="*/ 2899 w 289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9" h="1">
                    <a:moveTo>
                      <a:pt x="0" y="0"/>
                    </a:moveTo>
                    <a:lnTo>
                      <a:pt x="28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91" name="Line 861"/>
              <p:cNvSpPr>
                <a:spLocks noChangeShapeType="1"/>
              </p:cNvSpPr>
              <p:nvPr/>
            </p:nvSpPr>
            <p:spPr bwMode="auto">
              <a:xfrm>
                <a:off x="1703" y="3650"/>
                <a:ext cx="535" cy="1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819" name="Line 862"/>
            <p:cNvSpPr>
              <a:spLocks noChangeShapeType="1"/>
            </p:cNvSpPr>
            <p:nvPr/>
          </p:nvSpPr>
          <p:spPr bwMode="auto">
            <a:xfrm>
              <a:off x="1707" y="3645"/>
              <a:ext cx="538" cy="1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820" name="Rectangle 863"/>
            <p:cNvSpPr>
              <a:spLocks noChangeArrowheads="1"/>
            </p:cNvSpPr>
            <p:nvPr/>
          </p:nvSpPr>
          <p:spPr bwMode="auto">
            <a:xfrm>
              <a:off x="1792" y="3689"/>
              <a:ext cx="87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21" name="Rectangle 864"/>
            <p:cNvSpPr>
              <a:spLocks noChangeArrowheads="1"/>
            </p:cNvSpPr>
            <p:nvPr/>
          </p:nvSpPr>
          <p:spPr bwMode="auto">
            <a:xfrm>
              <a:off x="1778" y="3691"/>
              <a:ext cx="105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CIDS</a:t>
              </a:r>
            </a:p>
          </p:txBody>
        </p:sp>
        <p:grpSp>
          <p:nvGrpSpPr>
            <p:cNvPr id="21575" name="Group 865"/>
            <p:cNvGrpSpPr>
              <a:grpSpLocks/>
            </p:cNvGrpSpPr>
            <p:nvPr/>
          </p:nvGrpSpPr>
          <p:grpSpPr bwMode="auto">
            <a:xfrm>
              <a:off x="1672" y="3674"/>
              <a:ext cx="48" cy="34"/>
              <a:chOff x="1672" y="3674"/>
              <a:chExt cx="48" cy="34"/>
            </a:xfrm>
          </p:grpSpPr>
          <p:sp>
            <p:nvSpPr>
              <p:cNvPr id="22288" name="Freeform 866"/>
              <p:cNvSpPr>
                <a:spLocks noChangeArrowheads="1"/>
              </p:cNvSpPr>
              <p:nvPr/>
            </p:nvSpPr>
            <p:spPr bwMode="auto">
              <a:xfrm>
                <a:off x="1672" y="3674"/>
                <a:ext cx="49" cy="35"/>
              </a:xfrm>
              <a:custGeom>
                <a:avLst/>
                <a:gdLst>
                  <a:gd name="T0" fmla="*/ 0 w 268"/>
                  <a:gd name="T1" fmla="*/ 0 h 213"/>
                  <a:gd name="T2" fmla="*/ 0 w 268"/>
                  <a:gd name="T3" fmla="*/ 0 h 213"/>
                  <a:gd name="T4" fmla="*/ 0 w 268"/>
                  <a:gd name="T5" fmla="*/ 0 h 213"/>
                  <a:gd name="T6" fmla="*/ 0 60000 65536"/>
                  <a:gd name="T7" fmla="*/ 0 60000 65536"/>
                  <a:gd name="T8" fmla="*/ 0 60000 65536"/>
                  <a:gd name="T9" fmla="*/ 0 w 268"/>
                  <a:gd name="T10" fmla="*/ 0 h 213"/>
                  <a:gd name="T11" fmla="*/ 268 w 268"/>
                  <a:gd name="T12" fmla="*/ 213 h 2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8" h="213">
                    <a:moveTo>
                      <a:pt x="0" y="0"/>
                    </a:moveTo>
                    <a:lnTo>
                      <a:pt x="268" y="2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89" name="Line 867"/>
              <p:cNvSpPr>
                <a:spLocks noChangeShapeType="1"/>
              </p:cNvSpPr>
              <p:nvPr/>
            </p:nvSpPr>
            <p:spPr bwMode="auto">
              <a:xfrm>
                <a:off x="1672" y="3674"/>
                <a:ext cx="49" cy="35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576" name="Group 868"/>
            <p:cNvGrpSpPr>
              <a:grpSpLocks/>
            </p:cNvGrpSpPr>
            <p:nvPr/>
          </p:nvGrpSpPr>
          <p:grpSpPr bwMode="auto">
            <a:xfrm>
              <a:off x="1688" y="3676"/>
              <a:ext cx="40" cy="28"/>
              <a:chOff x="1688" y="3676"/>
              <a:chExt cx="40" cy="28"/>
            </a:xfrm>
          </p:grpSpPr>
          <p:sp>
            <p:nvSpPr>
              <p:cNvPr id="22286" name="Freeform 869"/>
              <p:cNvSpPr>
                <a:spLocks noChangeArrowheads="1"/>
              </p:cNvSpPr>
              <p:nvPr/>
            </p:nvSpPr>
            <p:spPr bwMode="auto">
              <a:xfrm>
                <a:off x="1688" y="3676"/>
                <a:ext cx="41" cy="29"/>
              </a:xfrm>
              <a:custGeom>
                <a:avLst/>
                <a:gdLst>
                  <a:gd name="T0" fmla="*/ 0 w 224"/>
                  <a:gd name="T1" fmla="*/ 0 h 179"/>
                  <a:gd name="T2" fmla="*/ 0 w 224"/>
                  <a:gd name="T3" fmla="*/ 0 h 179"/>
                  <a:gd name="T4" fmla="*/ 0 w 224"/>
                  <a:gd name="T5" fmla="*/ 0 h 179"/>
                  <a:gd name="T6" fmla="*/ 0 60000 65536"/>
                  <a:gd name="T7" fmla="*/ 0 60000 65536"/>
                  <a:gd name="T8" fmla="*/ 0 60000 65536"/>
                  <a:gd name="T9" fmla="*/ 0 w 224"/>
                  <a:gd name="T10" fmla="*/ 0 h 179"/>
                  <a:gd name="T11" fmla="*/ 224 w 224"/>
                  <a:gd name="T12" fmla="*/ 179 h 1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4" h="179">
                    <a:moveTo>
                      <a:pt x="0" y="0"/>
                    </a:moveTo>
                    <a:lnTo>
                      <a:pt x="224" y="1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87" name="Line 870"/>
              <p:cNvSpPr>
                <a:spLocks noChangeShapeType="1"/>
              </p:cNvSpPr>
              <p:nvPr/>
            </p:nvSpPr>
            <p:spPr bwMode="auto">
              <a:xfrm>
                <a:off x="1688" y="3676"/>
                <a:ext cx="41" cy="29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824" name="Rectangle 871"/>
            <p:cNvSpPr>
              <a:spLocks noChangeArrowheads="1"/>
            </p:cNvSpPr>
            <p:nvPr/>
          </p:nvSpPr>
          <p:spPr bwMode="auto">
            <a:xfrm>
              <a:off x="1604" y="3950"/>
              <a:ext cx="173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25" name="Rectangle 872"/>
            <p:cNvSpPr>
              <a:spLocks noChangeArrowheads="1"/>
            </p:cNvSpPr>
            <p:nvPr/>
          </p:nvSpPr>
          <p:spPr bwMode="auto">
            <a:xfrm>
              <a:off x="1569" y="3953"/>
              <a:ext cx="132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Ventil</a:t>
              </a:r>
            </a:p>
          </p:txBody>
        </p:sp>
        <p:sp>
          <p:nvSpPr>
            <p:cNvPr id="21826" name="Rectangle 873"/>
            <p:cNvSpPr>
              <a:spLocks noChangeArrowheads="1"/>
            </p:cNvSpPr>
            <p:nvPr/>
          </p:nvSpPr>
          <p:spPr bwMode="auto">
            <a:xfrm>
              <a:off x="1626" y="3953"/>
              <a:ext cx="190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°&amp;press </a:t>
              </a:r>
            </a:p>
          </p:txBody>
        </p:sp>
        <p:sp>
          <p:nvSpPr>
            <p:cNvPr id="21827" name="Rectangle 874"/>
            <p:cNvSpPr>
              <a:spLocks noChangeArrowheads="1"/>
            </p:cNvSpPr>
            <p:nvPr/>
          </p:nvSpPr>
          <p:spPr bwMode="auto">
            <a:xfrm>
              <a:off x="1713" y="3693"/>
              <a:ext cx="89" cy="28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28" name="Rectangle 875"/>
            <p:cNvSpPr>
              <a:spLocks noChangeArrowheads="1"/>
            </p:cNvSpPr>
            <p:nvPr/>
          </p:nvSpPr>
          <p:spPr bwMode="auto">
            <a:xfrm>
              <a:off x="2059" y="3686"/>
              <a:ext cx="66" cy="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29" name="Rectangle 876"/>
            <p:cNvSpPr>
              <a:spLocks noChangeArrowheads="1"/>
            </p:cNvSpPr>
            <p:nvPr/>
          </p:nvSpPr>
          <p:spPr bwMode="auto">
            <a:xfrm>
              <a:off x="2036" y="3688"/>
              <a:ext cx="105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CIDS</a:t>
              </a:r>
            </a:p>
          </p:txBody>
        </p:sp>
        <p:grpSp>
          <p:nvGrpSpPr>
            <p:cNvPr id="21577" name="Group 877"/>
            <p:cNvGrpSpPr>
              <a:grpSpLocks/>
            </p:cNvGrpSpPr>
            <p:nvPr/>
          </p:nvGrpSpPr>
          <p:grpSpPr bwMode="auto">
            <a:xfrm>
              <a:off x="2188" y="3647"/>
              <a:ext cx="75" cy="55"/>
              <a:chOff x="2188" y="3647"/>
              <a:chExt cx="75" cy="55"/>
            </a:xfrm>
          </p:grpSpPr>
          <p:sp>
            <p:nvSpPr>
              <p:cNvPr id="22284" name="Freeform 878"/>
              <p:cNvSpPr>
                <a:spLocks noChangeArrowheads="1"/>
              </p:cNvSpPr>
              <p:nvPr/>
            </p:nvSpPr>
            <p:spPr bwMode="auto">
              <a:xfrm>
                <a:off x="2189" y="3647"/>
                <a:ext cx="75" cy="56"/>
              </a:xfrm>
              <a:custGeom>
                <a:avLst/>
                <a:gdLst>
                  <a:gd name="T0" fmla="*/ 0 w 404"/>
                  <a:gd name="T1" fmla="*/ 0 h 347"/>
                  <a:gd name="T2" fmla="*/ 0 w 404"/>
                  <a:gd name="T3" fmla="*/ 0 h 347"/>
                  <a:gd name="T4" fmla="*/ 0 w 404"/>
                  <a:gd name="T5" fmla="*/ 0 h 347"/>
                  <a:gd name="T6" fmla="*/ 0 60000 65536"/>
                  <a:gd name="T7" fmla="*/ 0 60000 65536"/>
                  <a:gd name="T8" fmla="*/ 0 60000 65536"/>
                  <a:gd name="T9" fmla="*/ 0 w 404"/>
                  <a:gd name="T10" fmla="*/ 0 h 347"/>
                  <a:gd name="T11" fmla="*/ 404 w 404"/>
                  <a:gd name="T12" fmla="*/ 347 h 3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04" h="347">
                    <a:moveTo>
                      <a:pt x="404" y="0"/>
                    </a:moveTo>
                    <a:lnTo>
                      <a:pt x="0" y="347"/>
                    </a:lnTo>
                    <a:lnTo>
                      <a:pt x="4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85" name="Line 879"/>
              <p:cNvSpPr>
                <a:spLocks noChangeShapeType="1"/>
              </p:cNvSpPr>
              <p:nvPr/>
            </p:nvSpPr>
            <p:spPr bwMode="auto">
              <a:xfrm flipH="1">
                <a:off x="2187" y="3647"/>
                <a:ext cx="78" cy="56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603" name="Group 880"/>
            <p:cNvGrpSpPr>
              <a:grpSpLocks/>
            </p:cNvGrpSpPr>
            <p:nvPr/>
          </p:nvGrpSpPr>
          <p:grpSpPr bwMode="auto">
            <a:xfrm>
              <a:off x="2178" y="3645"/>
              <a:ext cx="77" cy="60"/>
              <a:chOff x="2178" y="3645"/>
              <a:chExt cx="77" cy="60"/>
            </a:xfrm>
          </p:grpSpPr>
          <p:sp>
            <p:nvSpPr>
              <p:cNvPr id="22282" name="Freeform 881"/>
              <p:cNvSpPr>
                <a:spLocks noChangeArrowheads="1"/>
              </p:cNvSpPr>
              <p:nvPr/>
            </p:nvSpPr>
            <p:spPr bwMode="auto">
              <a:xfrm>
                <a:off x="2179" y="3645"/>
                <a:ext cx="76" cy="61"/>
              </a:xfrm>
              <a:custGeom>
                <a:avLst/>
                <a:gdLst>
                  <a:gd name="T0" fmla="*/ 0 w 414"/>
                  <a:gd name="T1" fmla="*/ 0 h 369"/>
                  <a:gd name="T2" fmla="*/ 0 w 414"/>
                  <a:gd name="T3" fmla="*/ 0 h 369"/>
                  <a:gd name="T4" fmla="*/ 0 w 414"/>
                  <a:gd name="T5" fmla="*/ 0 h 369"/>
                  <a:gd name="T6" fmla="*/ 0 60000 65536"/>
                  <a:gd name="T7" fmla="*/ 0 60000 65536"/>
                  <a:gd name="T8" fmla="*/ 0 60000 65536"/>
                  <a:gd name="T9" fmla="*/ 0 w 414"/>
                  <a:gd name="T10" fmla="*/ 0 h 369"/>
                  <a:gd name="T11" fmla="*/ 414 w 414"/>
                  <a:gd name="T12" fmla="*/ 369 h 36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4" h="369">
                    <a:moveTo>
                      <a:pt x="414" y="0"/>
                    </a:moveTo>
                    <a:lnTo>
                      <a:pt x="0" y="369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83" name="Line 882"/>
              <p:cNvSpPr>
                <a:spLocks noChangeShapeType="1"/>
              </p:cNvSpPr>
              <p:nvPr/>
            </p:nvSpPr>
            <p:spPr bwMode="auto">
              <a:xfrm flipH="1">
                <a:off x="2177" y="3645"/>
                <a:ext cx="80" cy="61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832" name="Rectangle 883"/>
            <p:cNvSpPr>
              <a:spLocks noChangeArrowheads="1"/>
            </p:cNvSpPr>
            <p:nvPr/>
          </p:nvSpPr>
          <p:spPr bwMode="auto">
            <a:xfrm>
              <a:off x="2125" y="3687"/>
              <a:ext cx="87" cy="28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1604" name="Group 884"/>
            <p:cNvGrpSpPr>
              <a:grpSpLocks/>
            </p:cNvGrpSpPr>
            <p:nvPr/>
          </p:nvGrpSpPr>
          <p:grpSpPr bwMode="auto">
            <a:xfrm>
              <a:off x="1643" y="3840"/>
              <a:ext cx="13" cy="80"/>
              <a:chOff x="1643" y="3840"/>
              <a:chExt cx="13" cy="80"/>
            </a:xfrm>
          </p:grpSpPr>
          <p:sp>
            <p:nvSpPr>
              <p:cNvPr id="22280" name="Freeform 885"/>
              <p:cNvSpPr>
                <a:spLocks noChangeArrowheads="1"/>
              </p:cNvSpPr>
              <p:nvPr/>
            </p:nvSpPr>
            <p:spPr bwMode="auto">
              <a:xfrm>
                <a:off x="1643" y="3840"/>
                <a:ext cx="14" cy="81"/>
              </a:xfrm>
              <a:custGeom>
                <a:avLst/>
                <a:gdLst>
                  <a:gd name="T0" fmla="*/ 0 w 78"/>
                  <a:gd name="T1" fmla="*/ 0 h 492"/>
                  <a:gd name="T2" fmla="*/ 0 w 78"/>
                  <a:gd name="T3" fmla="*/ 0 h 492"/>
                  <a:gd name="T4" fmla="*/ 0 w 78"/>
                  <a:gd name="T5" fmla="*/ 0 h 492"/>
                  <a:gd name="T6" fmla="*/ 0 60000 65536"/>
                  <a:gd name="T7" fmla="*/ 0 60000 65536"/>
                  <a:gd name="T8" fmla="*/ 0 60000 65536"/>
                  <a:gd name="T9" fmla="*/ 0 w 78"/>
                  <a:gd name="T10" fmla="*/ 0 h 492"/>
                  <a:gd name="T11" fmla="*/ 78 w 78"/>
                  <a:gd name="T12" fmla="*/ 492 h 4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8" h="492">
                    <a:moveTo>
                      <a:pt x="0" y="0"/>
                    </a:moveTo>
                    <a:lnTo>
                      <a:pt x="78" y="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81" name="Line 886"/>
              <p:cNvSpPr>
                <a:spLocks noChangeShapeType="1"/>
              </p:cNvSpPr>
              <p:nvPr/>
            </p:nvSpPr>
            <p:spPr bwMode="auto">
              <a:xfrm>
                <a:off x="1643" y="3840"/>
                <a:ext cx="14" cy="81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605" name="Group 887"/>
            <p:cNvGrpSpPr>
              <a:grpSpLocks/>
            </p:cNvGrpSpPr>
            <p:nvPr/>
          </p:nvGrpSpPr>
          <p:grpSpPr bwMode="auto">
            <a:xfrm>
              <a:off x="1649" y="3838"/>
              <a:ext cx="15" cy="80"/>
              <a:chOff x="1649" y="3838"/>
              <a:chExt cx="15" cy="80"/>
            </a:xfrm>
          </p:grpSpPr>
          <p:sp>
            <p:nvSpPr>
              <p:cNvPr id="22278" name="Freeform 888"/>
              <p:cNvSpPr>
                <a:spLocks noChangeArrowheads="1"/>
              </p:cNvSpPr>
              <p:nvPr/>
            </p:nvSpPr>
            <p:spPr bwMode="auto">
              <a:xfrm>
                <a:off x="1649" y="3838"/>
                <a:ext cx="16" cy="81"/>
              </a:xfrm>
              <a:custGeom>
                <a:avLst/>
                <a:gdLst>
                  <a:gd name="T0" fmla="*/ 0 w 89"/>
                  <a:gd name="T1" fmla="*/ 0 h 493"/>
                  <a:gd name="T2" fmla="*/ 0 w 89"/>
                  <a:gd name="T3" fmla="*/ 0 h 493"/>
                  <a:gd name="T4" fmla="*/ 0 w 89"/>
                  <a:gd name="T5" fmla="*/ 0 h 493"/>
                  <a:gd name="T6" fmla="*/ 0 60000 65536"/>
                  <a:gd name="T7" fmla="*/ 0 60000 65536"/>
                  <a:gd name="T8" fmla="*/ 0 60000 65536"/>
                  <a:gd name="T9" fmla="*/ 0 w 89"/>
                  <a:gd name="T10" fmla="*/ 0 h 493"/>
                  <a:gd name="T11" fmla="*/ 89 w 89"/>
                  <a:gd name="T12" fmla="*/ 493 h 4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9" h="493">
                    <a:moveTo>
                      <a:pt x="0" y="0"/>
                    </a:moveTo>
                    <a:lnTo>
                      <a:pt x="89" y="4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79" name="Line 889"/>
              <p:cNvSpPr>
                <a:spLocks noChangeShapeType="1"/>
              </p:cNvSpPr>
              <p:nvPr/>
            </p:nvSpPr>
            <p:spPr bwMode="auto">
              <a:xfrm>
                <a:off x="1649" y="3838"/>
                <a:ext cx="16" cy="81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606" name="Group 890"/>
            <p:cNvGrpSpPr>
              <a:grpSpLocks/>
            </p:cNvGrpSpPr>
            <p:nvPr/>
          </p:nvGrpSpPr>
          <p:grpSpPr bwMode="auto">
            <a:xfrm>
              <a:off x="2300" y="3842"/>
              <a:ext cx="1" cy="76"/>
              <a:chOff x="2300" y="3842"/>
              <a:chExt cx="1" cy="76"/>
            </a:xfrm>
          </p:grpSpPr>
          <p:sp>
            <p:nvSpPr>
              <p:cNvPr id="22276" name="Freeform 891"/>
              <p:cNvSpPr>
                <a:spLocks noChangeArrowheads="1"/>
              </p:cNvSpPr>
              <p:nvPr/>
            </p:nvSpPr>
            <p:spPr bwMode="auto">
              <a:xfrm>
                <a:off x="2300" y="3842"/>
                <a:ext cx="2" cy="77"/>
              </a:xfrm>
              <a:custGeom>
                <a:avLst/>
                <a:gdLst>
                  <a:gd name="T0" fmla="*/ 0 w 11"/>
                  <a:gd name="T1" fmla="*/ 0 h 470"/>
                  <a:gd name="T2" fmla="*/ 0 w 11"/>
                  <a:gd name="T3" fmla="*/ 0 h 470"/>
                  <a:gd name="T4" fmla="*/ 0 w 11"/>
                  <a:gd name="T5" fmla="*/ 0 h 470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470"/>
                  <a:gd name="T11" fmla="*/ 11 w 11"/>
                  <a:gd name="T12" fmla="*/ 470 h 4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470">
                    <a:moveTo>
                      <a:pt x="0" y="0"/>
                    </a:moveTo>
                    <a:lnTo>
                      <a:pt x="11" y="4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77" name="Line 892"/>
              <p:cNvSpPr>
                <a:spLocks noChangeShapeType="1"/>
              </p:cNvSpPr>
              <p:nvPr/>
            </p:nvSpPr>
            <p:spPr bwMode="auto">
              <a:xfrm>
                <a:off x="2300" y="3842"/>
                <a:ext cx="2" cy="77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607" name="Group 893"/>
            <p:cNvGrpSpPr>
              <a:grpSpLocks/>
            </p:cNvGrpSpPr>
            <p:nvPr/>
          </p:nvGrpSpPr>
          <p:grpSpPr bwMode="auto">
            <a:xfrm>
              <a:off x="2294" y="3838"/>
              <a:ext cx="0" cy="83"/>
              <a:chOff x="2294" y="3838"/>
              <a:chExt cx="0" cy="83"/>
            </a:xfrm>
          </p:grpSpPr>
          <p:sp>
            <p:nvSpPr>
              <p:cNvPr id="22274" name="Freeform 894"/>
              <p:cNvSpPr>
                <a:spLocks noChangeArrowheads="1"/>
              </p:cNvSpPr>
              <p:nvPr/>
            </p:nvSpPr>
            <p:spPr bwMode="auto">
              <a:xfrm>
                <a:off x="2294" y="3838"/>
                <a:ext cx="1" cy="84"/>
              </a:xfrm>
              <a:custGeom>
                <a:avLst/>
                <a:gdLst>
                  <a:gd name="T0" fmla="*/ 0 w 1"/>
                  <a:gd name="T1" fmla="*/ 0 h 515"/>
                  <a:gd name="T2" fmla="*/ 0 w 1"/>
                  <a:gd name="T3" fmla="*/ 0 h 515"/>
                  <a:gd name="T4" fmla="*/ 0 w 1"/>
                  <a:gd name="T5" fmla="*/ 0 h 515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515"/>
                  <a:gd name="T11" fmla="*/ 1 w 1"/>
                  <a:gd name="T12" fmla="*/ 515 h 5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515">
                    <a:moveTo>
                      <a:pt x="0" y="0"/>
                    </a:moveTo>
                    <a:lnTo>
                      <a:pt x="0" y="5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75" name="Line 895"/>
              <p:cNvSpPr>
                <a:spLocks noChangeShapeType="1"/>
              </p:cNvSpPr>
              <p:nvPr/>
            </p:nvSpPr>
            <p:spPr bwMode="auto">
              <a:xfrm>
                <a:off x="2294" y="3838"/>
                <a:ext cx="1" cy="84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837" name="Rectangle 896"/>
            <p:cNvSpPr>
              <a:spLocks noChangeArrowheads="1"/>
            </p:cNvSpPr>
            <p:nvPr/>
          </p:nvSpPr>
          <p:spPr bwMode="auto">
            <a:xfrm>
              <a:off x="2226" y="2848"/>
              <a:ext cx="124" cy="5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38" name="Rectangle 897"/>
            <p:cNvSpPr>
              <a:spLocks noChangeArrowheads="1"/>
            </p:cNvSpPr>
            <p:nvPr/>
          </p:nvSpPr>
          <p:spPr bwMode="auto">
            <a:xfrm>
              <a:off x="2212" y="2839"/>
              <a:ext cx="124" cy="51"/>
            </a:xfrm>
            <a:prstGeom prst="rect">
              <a:avLst/>
            </a:prstGeom>
            <a:solidFill>
              <a:srgbClr val="FF3300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39" name="Line 898"/>
            <p:cNvSpPr>
              <a:spLocks noChangeShapeType="1"/>
            </p:cNvSpPr>
            <p:nvPr/>
          </p:nvSpPr>
          <p:spPr bwMode="auto">
            <a:xfrm flipV="1">
              <a:off x="1689" y="3095"/>
              <a:ext cx="229" cy="231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840" name="Line 899"/>
            <p:cNvSpPr>
              <a:spLocks noChangeShapeType="1"/>
            </p:cNvSpPr>
            <p:nvPr/>
          </p:nvSpPr>
          <p:spPr bwMode="auto">
            <a:xfrm flipV="1">
              <a:off x="1690" y="3107"/>
              <a:ext cx="226" cy="228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1608" name="Group 900"/>
            <p:cNvGrpSpPr>
              <a:grpSpLocks/>
            </p:cNvGrpSpPr>
            <p:nvPr/>
          </p:nvGrpSpPr>
          <p:grpSpPr bwMode="auto">
            <a:xfrm>
              <a:off x="1657" y="3849"/>
              <a:ext cx="22" cy="70"/>
              <a:chOff x="1657" y="3849"/>
              <a:chExt cx="22" cy="70"/>
            </a:xfrm>
          </p:grpSpPr>
          <p:sp>
            <p:nvSpPr>
              <p:cNvPr id="22272" name="Freeform 901"/>
              <p:cNvSpPr>
                <a:spLocks noChangeArrowheads="1"/>
              </p:cNvSpPr>
              <p:nvPr/>
            </p:nvSpPr>
            <p:spPr bwMode="auto">
              <a:xfrm>
                <a:off x="1657" y="3849"/>
                <a:ext cx="23" cy="71"/>
              </a:xfrm>
              <a:custGeom>
                <a:avLst/>
                <a:gdLst>
                  <a:gd name="T0" fmla="*/ 0 w 123"/>
                  <a:gd name="T1" fmla="*/ 0 h 436"/>
                  <a:gd name="T2" fmla="*/ 0 w 123"/>
                  <a:gd name="T3" fmla="*/ 0 h 436"/>
                  <a:gd name="T4" fmla="*/ 0 w 123"/>
                  <a:gd name="T5" fmla="*/ 0 h 436"/>
                  <a:gd name="T6" fmla="*/ 0 60000 65536"/>
                  <a:gd name="T7" fmla="*/ 0 60000 65536"/>
                  <a:gd name="T8" fmla="*/ 0 60000 65536"/>
                  <a:gd name="T9" fmla="*/ 0 w 123"/>
                  <a:gd name="T10" fmla="*/ 0 h 436"/>
                  <a:gd name="T11" fmla="*/ 123 w 123"/>
                  <a:gd name="T12" fmla="*/ 436 h 4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3" h="436">
                    <a:moveTo>
                      <a:pt x="0" y="0"/>
                    </a:moveTo>
                    <a:lnTo>
                      <a:pt x="123" y="4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73" name="Line 902"/>
              <p:cNvSpPr>
                <a:spLocks noChangeShapeType="1"/>
              </p:cNvSpPr>
              <p:nvPr/>
            </p:nvSpPr>
            <p:spPr bwMode="auto">
              <a:xfrm>
                <a:off x="1657" y="3849"/>
                <a:ext cx="23" cy="71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609" name="Group 903"/>
            <p:cNvGrpSpPr>
              <a:grpSpLocks/>
            </p:cNvGrpSpPr>
            <p:nvPr/>
          </p:nvGrpSpPr>
          <p:grpSpPr bwMode="auto">
            <a:xfrm>
              <a:off x="1662" y="3843"/>
              <a:ext cx="27" cy="76"/>
              <a:chOff x="1662" y="3843"/>
              <a:chExt cx="27" cy="76"/>
            </a:xfrm>
          </p:grpSpPr>
          <p:sp>
            <p:nvSpPr>
              <p:cNvPr id="22270" name="Freeform 904"/>
              <p:cNvSpPr>
                <a:spLocks noChangeArrowheads="1"/>
              </p:cNvSpPr>
              <p:nvPr/>
            </p:nvSpPr>
            <p:spPr bwMode="auto">
              <a:xfrm>
                <a:off x="1662" y="3843"/>
                <a:ext cx="28" cy="77"/>
              </a:xfrm>
              <a:custGeom>
                <a:avLst/>
                <a:gdLst>
                  <a:gd name="T0" fmla="*/ 0 w 156"/>
                  <a:gd name="T1" fmla="*/ 0 h 470"/>
                  <a:gd name="T2" fmla="*/ 0 w 156"/>
                  <a:gd name="T3" fmla="*/ 0 h 470"/>
                  <a:gd name="T4" fmla="*/ 0 w 156"/>
                  <a:gd name="T5" fmla="*/ 0 h 470"/>
                  <a:gd name="T6" fmla="*/ 0 60000 65536"/>
                  <a:gd name="T7" fmla="*/ 0 60000 65536"/>
                  <a:gd name="T8" fmla="*/ 0 60000 65536"/>
                  <a:gd name="T9" fmla="*/ 0 w 156"/>
                  <a:gd name="T10" fmla="*/ 0 h 470"/>
                  <a:gd name="T11" fmla="*/ 156 w 156"/>
                  <a:gd name="T12" fmla="*/ 470 h 4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6" h="470">
                    <a:moveTo>
                      <a:pt x="0" y="0"/>
                    </a:moveTo>
                    <a:lnTo>
                      <a:pt x="156" y="4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71" name="Line 905"/>
              <p:cNvSpPr>
                <a:spLocks noChangeShapeType="1"/>
              </p:cNvSpPr>
              <p:nvPr/>
            </p:nvSpPr>
            <p:spPr bwMode="auto">
              <a:xfrm>
                <a:off x="1662" y="3843"/>
                <a:ext cx="28" cy="77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610" name="Group 906"/>
            <p:cNvGrpSpPr>
              <a:grpSpLocks/>
            </p:cNvGrpSpPr>
            <p:nvPr/>
          </p:nvGrpSpPr>
          <p:grpSpPr bwMode="auto">
            <a:xfrm>
              <a:off x="1289" y="3596"/>
              <a:ext cx="307" cy="35"/>
              <a:chOff x="1289" y="3596"/>
              <a:chExt cx="307" cy="35"/>
            </a:xfrm>
          </p:grpSpPr>
          <p:sp>
            <p:nvSpPr>
              <p:cNvPr id="22268" name="Freeform 907"/>
              <p:cNvSpPr>
                <a:spLocks noChangeArrowheads="1"/>
              </p:cNvSpPr>
              <p:nvPr/>
            </p:nvSpPr>
            <p:spPr bwMode="auto">
              <a:xfrm>
                <a:off x="1289" y="3596"/>
                <a:ext cx="308" cy="36"/>
              </a:xfrm>
              <a:custGeom>
                <a:avLst/>
                <a:gdLst>
                  <a:gd name="T0" fmla="*/ 0 w 1668"/>
                  <a:gd name="T1" fmla="*/ 0 h 223"/>
                  <a:gd name="T2" fmla="*/ 0 w 1668"/>
                  <a:gd name="T3" fmla="*/ 0 h 223"/>
                  <a:gd name="T4" fmla="*/ 0 w 1668"/>
                  <a:gd name="T5" fmla="*/ 0 h 223"/>
                  <a:gd name="T6" fmla="*/ 0 60000 65536"/>
                  <a:gd name="T7" fmla="*/ 0 60000 65536"/>
                  <a:gd name="T8" fmla="*/ 0 60000 65536"/>
                  <a:gd name="T9" fmla="*/ 0 w 1668"/>
                  <a:gd name="T10" fmla="*/ 0 h 223"/>
                  <a:gd name="T11" fmla="*/ 1668 w 1668"/>
                  <a:gd name="T12" fmla="*/ 223 h 2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68" h="223">
                    <a:moveTo>
                      <a:pt x="0" y="0"/>
                    </a:moveTo>
                    <a:lnTo>
                      <a:pt x="1668" y="2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69" name="Line 908"/>
              <p:cNvSpPr>
                <a:spLocks noChangeShapeType="1"/>
              </p:cNvSpPr>
              <p:nvPr/>
            </p:nvSpPr>
            <p:spPr bwMode="auto">
              <a:xfrm>
                <a:off x="1289" y="3596"/>
                <a:ext cx="308" cy="36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613" name="Group 909"/>
            <p:cNvGrpSpPr>
              <a:grpSpLocks/>
            </p:cNvGrpSpPr>
            <p:nvPr/>
          </p:nvGrpSpPr>
          <p:grpSpPr bwMode="auto">
            <a:xfrm>
              <a:off x="1547" y="3843"/>
              <a:ext cx="69" cy="76"/>
              <a:chOff x="1547" y="3843"/>
              <a:chExt cx="69" cy="76"/>
            </a:xfrm>
          </p:grpSpPr>
          <p:sp>
            <p:nvSpPr>
              <p:cNvPr id="22266" name="Freeform 910"/>
              <p:cNvSpPr>
                <a:spLocks noChangeArrowheads="1"/>
              </p:cNvSpPr>
              <p:nvPr/>
            </p:nvSpPr>
            <p:spPr bwMode="auto">
              <a:xfrm>
                <a:off x="1548" y="3843"/>
                <a:ext cx="68" cy="77"/>
              </a:xfrm>
              <a:custGeom>
                <a:avLst/>
                <a:gdLst>
                  <a:gd name="T0" fmla="*/ 0 w 369"/>
                  <a:gd name="T1" fmla="*/ 0 h 470"/>
                  <a:gd name="T2" fmla="*/ 0 w 369"/>
                  <a:gd name="T3" fmla="*/ 0 h 470"/>
                  <a:gd name="T4" fmla="*/ 0 w 369"/>
                  <a:gd name="T5" fmla="*/ 0 h 470"/>
                  <a:gd name="T6" fmla="*/ 0 60000 65536"/>
                  <a:gd name="T7" fmla="*/ 0 60000 65536"/>
                  <a:gd name="T8" fmla="*/ 0 60000 65536"/>
                  <a:gd name="T9" fmla="*/ 0 w 369"/>
                  <a:gd name="T10" fmla="*/ 0 h 470"/>
                  <a:gd name="T11" fmla="*/ 369 w 369"/>
                  <a:gd name="T12" fmla="*/ 470 h 4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9" h="470">
                    <a:moveTo>
                      <a:pt x="369" y="0"/>
                    </a:moveTo>
                    <a:lnTo>
                      <a:pt x="0" y="470"/>
                    </a:lnTo>
                    <a:lnTo>
                      <a:pt x="36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67" name="Line 911"/>
              <p:cNvSpPr>
                <a:spLocks noChangeShapeType="1"/>
              </p:cNvSpPr>
              <p:nvPr/>
            </p:nvSpPr>
            <p:spPr bwMode="auto">
              <a:xfrm flipH="1">
                <a:off x="1545" y="3843"/>
                <a:ext cx="72" cy="77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614" name="Group 912"/>
            <p:cNvGrpSpPr>
              <a:grpSpLocks/>
            </p:cNvGrpSpPr>
            <p:nvPr/>
          </p:nvGrpSpPr>
          <p:grpSpPr bwMode="auto">
            <a:xfrm>
              <a:off x="1555" y="3842"/>
              <a:ext cx="69" cy="82"/>
              <a:chOff x="1555" y="3842"/>
              <a:chExt cx="69" cy="82"/>
            </a:xfrm>
          </p:grpSpPr>
          <p:sp>
            <p:nvSpPr>
              <p:cNvPr id="22264" name="Freeform 913"/>
              <p:cNvSpPr>
                <a:spLocks noChangeArrowheads="1"/>
              </p:cNvSpPr>
              <p:nvPr/>
            </p:nvSpPr>
            <p:spPr bwMode="auto">
              <a:xfrm>
                <a:off x="1556" y="3842"/>
                <a:ext cx="68" cy="83"/>
              </a:xfrm>
              <a:custGeom>
                <a:avLst/>
                <a:gdLst>
                  <a:gd name="T0" fmla="*/ 0 w 369"/>
                  <a:gd name="T1" fmla="*/ 0 h 504"/>
                  <a:gd name="T2" fmla="*/ 0 w 369"/>
                  <a:gd name="T3" fmla="*/ 0 h 504"/>
                  <a:gd name="T4" fmla="*/ 0 w 369"/>
                  <a:gd name="T5" fmla="*/ 0 h 504"/>
                  <a:gd name="T6" fmla="*/ 0 60000 65536"/>
                  <a:gd name="T7" fmla="*/ 0 60000 65536"/>
                  <a:gd name="T8" fmla="*/ 0 60000 65536"/>
                  <a:gd name="T9" fmla="*/ 0 w 369"/>
                  <a:gd name="T10" fmla="*/ 0 h 504"/>
                  <a:gd name="T11" fmla="*/ 369 w 369"/>
                  <a:gd name="T12" fmla="*/ 504 h 5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9" h="504">
                    <a:moveTo>
                      <a:pt x="369" y="0"/>
                    </a:moveTo>
                    <a:lnTo>
                      <a:pt x="0" y="504"/>
                    </a:lnTo>
                    <a:lnTo>
                      <a:pt x="369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65" name="Line 914"/>
              <p:cNvSpPr>
                <a:spLocks noChangeShapeType="1"/>
              </p:cNvSpPr>
              <p:nvPr/>
            </p:nvSpPr>
            <p:spPr bwMode="auto">
              <a:xfrm flipH="1">
                <a:off x="1554" y="3842"/>
                <a:ext cx="72" cy="83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617" name="Group 915"/>
            <p:cNvGrpSpPr>
              <a:grpSpLocks/>
            </p:cNvGrpSpPr>
            <p:nvPr/>
          </p:nvGrpSpPr>
          <p:grpSpPr bwMode="auto">
            <a:xfrm>
              <a:off x="1557" y="3840"/>
              <a:ext cx="79" cy="98"/>
              <a:chOff x="1557" y="3840"/>
              <a:chExt cx="79" cy="98"/>
            </a:xfrm>
          </p:grpSpPr>
          <p:sp>
            <p:nvSpPr>
              <p:cNvPr id="22262" name="Freeform 916"/>
              <p:cNvSpPr>
                <a:spLocks noChangeArrowheads="1"/>
              </p:cNvSpPr>
              <p:nvPr/>
            </p:nvSpPr>
            <p:spPr bwMode="auto">
              <a:xfrm>
                <a:off x="1557" y="3840"/>
                <a:ext cx="79" cy="99"/>
              </a:xfrm>
              <a:custGeom>
                <a:avLst/>
                <a:gdLst>
                  <a:gd name="T0" fmla="*/ 0 w 425"/>
                  <a:gd name="T1" fmla="*/ 0 h 604"/>
                  <a:gd name="T2" fmla="*/ 0 w 425"/>
                  <a:gd name="T3" fmla="*/ 0 h 604"/>
                  <a:gd name="T4" fmla="*/ 0 w 425"/>
                  <a:gd name="T5" fmla="*/ 0 h 604"/>
                  <a:gd name="T6" fmla="*/ 0 60000 65536"/>
                  <a:gd name="T7" fmla="*/ 0 60000 65536"/>
                  <a:gd name="T8" fmla="*/ 0 60000 65536"/>
                  <a:gd name="T9" fmla="*/ 0 w 425"/>
                  <a:gd name="T10" fmla="*/ 0 h 604"/>
                  <a:gd name="T11" fmla="*/ 425 w 425"/>
                  <a:gd name="T12" fmla="*/ 604 h 6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25" h="604">
                    <a:moveTo>
                      <a:pt x="425" y="0"/>
                    </a:moveTo>
                    <a:lnTo>
                      <a:pt x="0" y="604"/>
                    </a:lnTo>
                    <a:lnTo>
                      <a:pt x="42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63" name="Line 917"/>
              <p:cNvSpPr>
                <a:spLocks noChangeShapeType="1"/>
              </p:cNvSpPr>
              <p:nvPr/>
            </p:nvSpPr>
            <p:spPr bwMode="auto">
              <a:xfrm flipH="1">
                <a:off x="1556" y="3840"/>
                <a:ext cx="82" cy="99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618" name="Group 918"/>
            <p:cNvGrpSpPr>
              <a:grpSpLocks/>
            </p:cNvGrpSpPr>
            <p:nvPr/>
          </p:nvGrpSpPr>
          <p:grpSpPr bwMode="auto">
            <a:xfrm>
              <a:off x="1569" y="3847"/>
              <a:ext cx="66" cy="87"/>
              <a:chOff x="1569" y="3847"/>
              <a:chExt cx="66" cy="87"/>
            </a:xfrm>
          </p:grpSpPr>
          <p:sp>
            <p:nvSpPr>
              <p:cNvPr id="22260" name="Freeform 919"/>
              <p:cNvSpPr>
                <a:spLocks noChangeArrowheads="1"/>
              </p:cNvSpPr>
              <p:nvPr/>
            </p:nvSpPr>
            <p:spPr bwMode="auto">
              <a:xfrm>
                <a:off x="1571" y="3847"/>
                <a:ext cx="65" cy="88"/>
              </a:xfrm>
              <a:custGeom>
                <a:avLst/>
                <a:gdLst>
                  <a:gd name="T0" fmla="*/ 0 w 358"/>
                  <a:gd name="T1" fmla="*/ 0 h 538"/>
                  <a:gd name="T2" fmla="*/ 0 w 358"/>
                  <a:gd name="T3" fmla="*/ 0 h 538"/>
                  <a:gd name="T4" fmla="*/ 0 w 358"/>
                  <a:gd name="T5" fmla="*/ 0 h 538"/>
                  <a:gd name="T6" fmla="*/ 0 60000 65536"/>
                  <a:gd name="T7" fmla="*/ 0 60000 65536"/>
                  <a:gd name="T8" fmla="*/ 0 60000 65536"/>
                  <a:gd name="T9" fmla="*/ 0 w 358"/>
                  <a:gd name="T10" fmla="*/ 0 h 538"/>
                  <a:gd name="T11" fmla="*/ 358 w 358"/>
                  <a:gd name="T12" fmla="*/ 538 h 5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8" h="538">
                    <a:moveTo>
                      <a:pt x="358" y="0"/>
                    </a:moveTo>
                    <a:lnTo>
                      <a:pt x="0" y="538"/>
                    </a:ln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61" name="Line 920"/>
              <p:cNvSpPr>
                <a:spLocks noChangeShapeType="1"/>
              </p:cNvSpPr>
              <p:nvPr/>
            </p:nvSpPr>
            <p:spPr bwMode="auto">
              <a:xfrm flipH="1">
                <a:off x="1569" y="3847"/>
                <a:ext cx="69" cy="88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625" name="Group 921"/>
            <p:cNvGrpSpPr>
              <a:grpSpLocks/>
            </p:cNvGrpSpPr>
            <p:nvPr/>
          </p:nvGrpSpPr>
          <p:grpSpPr bwMode="auto">
            <a:xfrm>
              <a:off x="1400" y="3669"/>
              <a:ext cx="209" cy="100"/>
              <a:chOff x="1400" y="3669"/>
              <a:chExt cx="209" cy="100"/>
            </a:xfrm>
          </p:grpSpPr>
          <p:sp>
            <p:nvSpPr>
              <p:cNvPr id="22258" name="Freeform 922"/>
              <p:cNvSpPr>
                <a:spLocks noChangeArrowheads="1"/>
              </p:cNvSpPr>
              <p:nvPr/>
            </p:nvSpPr>
            <p:spPr bwMode="auto">
              <a:xfrm>
                <a:off x="1401" y="3669"/>
                <a:ext cx="208" cy="101"/>
              </a:xfrm>
              <a:custGeom>
                <a:avLst/>
                <a:gdLst>
                  <a:gd name="T0" fmla="*/ 0 w 1131"/>
                  <a:gd name="T1" fmla="*/ 0 h 616"/>
                  <a:gd name="T2" fmla="*/ 0 w 1131"/>
                  <a:gd name="T3" fmla="*/ 0 h 616"/>
                  <a:gd name="T4" fmla="*/ 0 w 1131"/>
                  <a:gd name="T5" fmla="*/ 0 h 616"/>
                  <a:gd name="T6" fmla="*/ 0 60000 65536"/>
                  <a:gd name="T7" fmla="*/ 0 60000 65536"/>
                  <a:gd name="T8" fmla="*/ 0 60000 65536"/>
                  <a:gd name="T9" fmla="*/ 0 w 1131"/>
                  <a:gd name="T10" fmla="*/ 0 h 616"/>
                  <a:gd name="T11" fmla="*/ 1131 w 1131"/>
                  <a:gd name="T12" fmla="*/ 616 h 6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31" h="616">
                    <a:moveTo>
                      <a:pt x="1131" y="0"/>
                    </a:moveTo>
                    <a:lnTo>
                      <a:pt x="0" y="616"/>
                    </a:lnTo>
                    <a:lnTo>
                      <a:pt x="11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59" name="Line 923"/>
              <p:cNvSpPr>
                <a:spLocks noChangeShapeType="1"/>
              </p:cNvSpPr>
              <p:nvPr/>
            </p:nvSpPr>
            <p:spPr bwMode="auto">
              <a:xfrm flipH="1">
                <a:off x="1399" y="3669"/>
                <a:ext cx="212" cy="101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626" name="Group 924"/>
            <p:cNvGrpSpPr>
              <a:grpSpLocks/>
            </p:cNvGrpSpPr>
            <p:nvPr/>
          </p:nvGrpSpPr>
          <p:grpSpPr bwMode="auto">
            <a:xfrm>
              <a:off x="1394" y="3660"/>
              <a:ext cx="220" cy="106"/>
              <a:chOff x="1394" y="3660"/>
              <a:chExt cx="220" cy="106"/>
            </a:xfrm>
          </p:grpSpPr>
          <p:sp>
            <p:nvSpPr>
              <p:cNvPr id="22256" name="Freeform 925"/>
              <p:cNvSpPr>
                <a:spLocks noChangeArrowheads="1"/>
              </p:cNvSpPr>
              <p:nvPr/>
            </p:nvSpPr>
            <p:spPr bwMode="auto">
              <a:xfrm>
                <a:off x="1395" y="3660"/>
                <a:ext cx="220" cy="107"/>
              </a:xfrm>
              <a:custGeom>
                <a:avLst/>
                <a:gdLst>
                  <a:gd name="T0" fmla="*/ 0 w 1187"/>
                  <a:gd name="T1" fmla="*/ 0 h 650"/>
                  <a:gd name="T2" fmla="*/ 0 w 1187"/>
                  <a:gd name="T3" fmla="*/ 0 h 650"/>
                  <a:gd name="T4" fmla="*/ 0 w 1187"/>
                  <a:gd name="T5" fmla="*/ 0 h 650"/>
                  <a:gd name="T6" fmla="*/ 0 60000 65536"/>
                  <a:gd name="T7" fmla="*/ 0 60000 65536"/>
                  <a:gd name="T8" fmla="*/ 0 60000 65536"/>
                  <a:gd name="T9" fmla="*/ 0 w 1187"/>
                  <a:gd name="T10" fmla="*/ 0 h 650"/>
                  <a:gd name="T11" fmla="*/ 1187 w 1187"/>
                  <a:gd name="T12" fmla="*/ 650 h 65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87" h="650">
                    <a:moveTo>
                      <a:pt x="1187" y="0"/>
                    </a:moveTo>
                    <a:lnTo>
                      <a:pt x="0" y="650"/>
                    </a:lnTo>
                    <a:lnTo>
                      <a:pt x="118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57" name="Line 926"/>
              <p:cNvSpPr>
                <a:spLocks noChangeShapeType="1"/>
              </p:cNvSpPr>
              <p:nvPr/>
            </p:nvSpPr>
            <p:spPr bwMode="auto">
              <a:xfrm flipH="1">
                <a:off x="1393" y="3660"/>
                <a:ext cx="222" cy="107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55" name="Group 927"/>
            <p:cNvGrpSpPr>
              <a:grpSpLocks/>
            </p:cNvGrpSpPr>
            <p:nvPr/>
          </p:nvGrpSpPr>
          <p:grpSpPr bwMode="auto">
            <a:xfrm>
              <a:off x="1394" y="3658"/>
              <a:ext cx="201" cy="100"/>
              <a:chOff x="1394" y="3658"/>
              <a:chExt cx="201" cy="100"/>
            </a:xfrm>
          </p:grpSpPr>
          <p:sp>
            <p:nvSpPr>
              <p:cNvPr id="22254" name="Freeform 928"/>
              <p:cNvSpPr>
                <a:spLocks noChangeArrowheads="1"/>
              </p:cNvSpPr>
              <p:nvPr/>
            </p:nvSpPr>
            <p:spPr bwMode="auto">
              <a:xfrm>
                <a:off x="1395" y="3658"/>
                <a:ext cx="200" cy="101"/>
              </a:xfrm>
              <a:custGeom>
                <a:avLst/>
                <a:gdLst>
                  <a:gd name="T0" fmla="*/ 0 w 1086"/>
                  <a:gd name="T1" fmla="*/ 0 h 616"/>
                  <a:gd name="T2" fmla="*/ 0 w 1086"/>
                  <a:gd name="T3" fmla="*/ 0 h 616"/>
                  <a:gd name="T4" fmla="*/ 0 w 1086"/>
                  <a:gd name="T5" fmla="*/ 0 h 616"/>
                  <a:gd name="T6" fmla="*/ 0 60000 65536"/>
                  <a:gd name="T7" fmla="*/ 0 60000 65536"/>
                  <a:gd name="T8" fmla="*/ 0 60000 65536"/>
                  <a:gd name="T9" fmla="*/ 0 w 1086"/>
                  <a:gd name="T10" fmla="*/ 0 h 616"/>
                  <a:gd name="T11" fmla="*/ 1086 w 1086"/>
                  <a:gd name="T12" fmla="*/ 616 h 6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6" h="616">
                    <a:moveTo>
                      <a:pt x="1086" y="0"/>
                    </a:moveTo>
                    <a:lnTo>
                      <a:pt x="0" y="616"/>
                    </a:lnTo>
                    <a:lnTo>
                      <a:pt x="10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55" name="Line 929"/>
              <p:cNvSpPr>
                <a:spLocks noChangeShapeType="1"/>
              </p:cNvSpPr>
              <p:nvPr/>
            </p:nvSpPr>
            <p:spPr bwMode="auto">
              <a:xfrm flipH="1">
                <a:off x="1393" y="3658"/>
                <a:ext cx="204" cy="101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56" name="Group 930"/>
            <p:cNvGrpSpPr>
              <a:grpSpLocks/>
            </p:cNvGrpSpPr>
            <p:nvPr/>
          </p:nvGrpSpPr>
          <p:grpSpPr bwMode="auto">
            <a:xfrm>
              <a:off x="1387" y="3655"/>
              <a:ext cx="202" cy="98"/>
              <a:chOff x="1387" y="3655"/>
              <a:chExt cx="202" cy="98"/>
            </a:xfrm>
          </p:grpSpPr>
          <p:sp>
            <p:nvSpPr>
              <p:cNvPr id="22252" name="Freeform 931"/>
              <p:cNvSpPr>
                <a:spLocks noChangeArrowheads="1"/>
              </p:cNvSpPr>
              <p:nvPr/>
            </p:nvSpPr>
            <p:spPr bwMode="auto">
              <a:xfrm>
                <a:off x="1389" y="3655"/>
                <a:ext cx="200" cy="99"/>
              </a:xfrm>
              <a:custGeom>
                <a:avLst/>
                <a:gdLst>
                  <a:gd name="T0" fmla="*/ 0 w 1086"/>
                  <a:gd name="T1" fmla="*/ 0 h 604"/>
                  <a:gd name="T2" fmla="*/ 0 w 1086"/>
                  <a:gd name="T3" fmla="*/ 0 h 604"/>
                  <a:gd name="T4" fmla="*/ 0 w 1086"/>
                  <a:gd name="T5" fmla="*/ 0 h 604"/>
                  <a:gd name="T6" fmla="*/ 0 60000 65536"/>
                  <a:gd name="T7" fmla="*/ 0 60000 65536"/>
                  <a:gd name="T8" fmla="*/ 0 60000 65536"/>
                  <a:gd name="T9" fmla="*/ 0 w 1086"/>
                  <a:gd name="T10" fmla="*/ 0 h 604"/>
                  <a:gd name="T11" fmla="*/ 1086 w 1086"/>
                  <a:gd name="T12" fmla="*/ 604 h 6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6" h="604">
                    <a:moveTo>
                      <a:pt x="1086" y="0"/>
                    </a:moveTo>
                    <a:lnTo>
                      <a:pt x="0" y="604"/>
                    </a:lnTo>
                    <a:lnTo>
                      <a:pt x="108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53" name="Line 932"/>
              <p:cNvSpPr>
                <a:spLocks noChangeShapeType="1"/>
              </p:cNvSpPr>
              <p:nvPr/>
            </p:nvSpPr>
            <p:spPr bwMode="auto">
              <a:xfrm flipH="1">
                <a:off x="1386" y="3655"/>
                <a:ext cx="205" cy="99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57" name="Group 933"/>
            <p:cNvGrpSpPr>
              <a:grpSpLocks/>
            </p:cNvGrpSpPr>
            <p:nvPr/>
          </p:nvGrpSpPr>
          <p:grpSpPr bwMode="auto">
            <a:xfrm>
              <a:off x="1383" y="3650"/>
              <a:ext cx="203" cy="91"/>
              <a:chOff x="1383" y="3650"/>
              <a:chExt cx="203" cy="91"/>
            </a:xfrm>
          </p:grpSpPr>
          <p:sp>
            <p:nvSpPr>
              <p:cNvPr id="22250" name="Freeform 934"/>
              <p:cNvSpPr>
                <a:spLocks noChangeArrowheads="1"/>
              </p:cNvSpPr>
              <p:nvPr/>
            </p:nvSpPr>
            <p:spPr bwMode="auto">
              <a:xfrm>
                <a:off x="1384" y="3650"/>
                <a:ext cx="203" cy="92"/>
              </a:xfrm>
              <a:custGeom>
                <a:avLst/>
                <a:gdLst>
                  <a:gd name="T0" fmla="*/ 0 w 1097"/>
                  <a:gd name="T1" fmla="*/ 0 h 560"/>
                  <a:gd name="T2" fmla="*/ 0 w 1097"/>
                  <a:gd name="T3" fmla="*/ 0 h 560"/>
                  <a:gd name="T4" fmla="*/ 0 w 1097"/>
                  <a:gd name="T5" fmla="*/ 0 h 560"/>
                  <a:gd name="T6" fmla="*/ 0 60000 65536"/>
                  <a:gd name="T7" fmla="*/ 0 60000 65536"/>
                  <a:gd name="T8" fmla="*/ 0 60000 65536"/>
                  <a:gd name="T9" fmla="*/ 0 w 1097"/>
                  <a:gd name="T10" fmla="*/ 0 h 560"/>
                  <a:gd name="T11" fmla="*/ 1097 w 1097"/>
                  <a:gd name="T12" fmla="*/ 560 h 56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7" h="560">
                    <a:moveTo>
                      <a:pt x="1097" y="0"/>
                    </a:moveTo>
                    <a:lnTo>
                      <a:pt x="0" y="560"/>
                    </a:lnTo>
                    <a:lnTo>
                      <a:pt x="109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51" name="Line 935"/>
              <p:cNvSpPr>
                <a:spLocks noChangeShapeType="1"/>
              </p:cNvSpPr>
              <p:nvPr/>
            </p:nvSpPr>
            <p:spPr bwMode="auto">
              <a:xfrm flipH="1">
                <a:off x="1383" y="3650"/>
                <a:ext cx="206" cy="92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58" name="Group 936"/>
            <p:cNvGrpSpPr>
              <a:grpSpLocks/>
            </p:cNvGrpSpPr>
            <p:nvPr/>
          </p:nvGrpSpPr>
          <p:grpSpPr bwMode="auto">
            <a:xfrm>
              <a:off x="1381" y="3645"/>
              <a:ext cx="203" cy="89"/>
              <a:chOff x="1381" y="3645"/>
              <a:chExt cx="203" cy="89"/>
            </a:xfrm>
          </p:grpSpPr>
          <p:sp>
            <p:nvSpPr>
              <p:cNvPr id="22248" name="Freeform 937"/>
              <p:cNvSpPr>
                <a:spLocks noChangeArrowheads="1"/>
              </p:cNvSpPr>
              <p:nvPr/>
            </p:nvSpPr>
            <p:spPr bwMode="auto">
              <a:xfrm>
                <a:off x="1381" y="3645"/>
                <a:ext cx="203" cy="90"/>
              </a:xfrm>
              <a:custGeom>
                <a:avLst/>
                <a:gdLst>
                  <a:gd name="T0" fmla="*/ 0 w 1097"/>
                  <a:gd name="T1" fmla="*/ 0 h 548"/>
                  <a:gd name="T2" fmla="*/ 0 w 1097"/>
                  <a:gd name="T3" fmla="*/ 0 h 548"/>
                  <a:gd name="T4" fmla="*/ 0 w 1097"/>
                  <a:gd name="T5" fmla="*/ 0 h 548"/>
                  <a:gd name="T6" fmla="*/ 0 60000 65536"/>
                  <a:gd name="T7" fmla="*/ 0 60000 65536"/>
                  <a:gd name="T8" fmla="*/ 0 60000 65536"/>
                  <a:gd name="T9" fmla="*/ 0 w 1097"/>
                  <a:gd name="T10" fmla="*/ 0 h 548"/>
                  <a:gd name="T11" fmla="*/ 1097 w 1097"/>
                  <a:gd name="T12" fmla="*/ 548 h 5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7" h="548">
                    <a:moveTo>
                      <a:pt x="1097" y="0"/>
                    </a:moveTo>
                    <a:lnTo>
                      <a:pt x="0" y="548"/>
                    </a:lnTo>
                    <a:lnTo>
                      <a:pt x="109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49" name="Line 938"/>
              <p:cNvSpPr>
                <a:spLocks noChangeShapeType="1"/>
              </p:cNvSpPr>
              <p:nvPr/>
            </p:nvSpPr>
            <p:spPr bwMode="auto">
              <a:xfrm flipH="1">
                <a:off x="1380" y="3645"/>
                <a:ext cx="206" cy="90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854" name="Rectangle 939"/>
            <p:cNvSpPr>
              <a:spLocks noChangeArrowheads="1"/>
            </p:cNvSpPr>
            <p:nvPr/>
          </p:nvSpPr>
          <p:spPr bwMode="auto">
            <a:xfrm>
              <a:off x="1329" y="3726"/>
              <a:ext cx="72" cy="61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55" name="Rectangle 940"/>
            <p:cNvSpPr>
              <a:spLocks noChangeArrowheads="1"/>
            </p:cNvSpPr>
            <p:nvPr/>
          </p:nvSpPr>
          <p:spPr bwMode="auto">
            <a:xfrm>
              <a:off x="1323" y="3717"/>
              <a:ext cx="70" cy="6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56" name="Rectangle 941"/>
            <p:cNvSpPr>
              <a:spLocks noChangeArrowheads="1"/>
            </p:cNvSpPr>
            <p:nvPr/>
          </p:nvSpPr>
          <p:spPr bwMode="auto">
            <a:xfrm>
              <a:off x="1310" y="3707"/>
              <a:ext cx="75" cy="63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57" name="Rectangle 942"/>
            <p:cNvSpPr>
              <a:spLocks noChangeArrowheads="1"/>
            </p:cNvSpPr>
            <p:nvPr/>
          </p:nvSpPr>
          <p:spPr bwMode="auto">
            <a:xfrm>
              <a:off x="1312" y="3724"/>
              <a:ext cx="75" cy="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58" name="Rectangle 943"/>
            <p:cNvSpPr>
              <a:spLocks noChangeArrowheads="1"/>
            </p:cNvSpPr>
            <p:nvPr/>
          </p:nvSpPr>
          <p:spPr bwMode="auto">
            <a:xfrm>
              <a:off x="1284" y="3728"/>
              <a:ext cx="125" cy="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IRDC</a:t>
              </a:r>
            </a:p>
          </p:txBody>
        </p:sp>
        <p:grpSp>
          <p:nvGrpSpPr>
            <p:cNvPr id="21759" name="Group 944"/>
            <p:cNvGrpSpPr>
              <a:grpSpLocks/>
            </p:cNvGrpSpPr>
            <p:nvPr/>
          </p:nvGrpSpPr>
          <p:grpSpPr bwMode="auto">
            <a:xfrm>
              <a:off x="2337" y="3598"/>
              <a:ext cx="319" cy="37"/>
              <a:chOff x="2337" y="3598"/>
              <a:chExt cx="319" cy="37"/>
            </a:xfrm>
          </p:grpSpPr>
          <p:sp>
            <p:nvSpPr>
              <p:cNvPr id="22246" name="Freeform 945"/>
              <p:cNvSpPr>
                <a:spLocks noChangeArrowheads="1"/>
              </p:cNvSpPr>
              <p:nvPr/>
            </p:nvSpPr>
            <p:spPr bwMode="auto">
              <a:xfrm>
                <a:off x="2338" y="3598"/>
                <a:ext cx="319" cy="38"/>
              </a:xfrm>
              <a:custGeom>
                <a:avLst/>
                <a:gdLst>
                  <a:gd name="T0" fmla="*/ 0 w 1724"/>
                  <a:gd name="T1" fmla="*/ 0 h 235"/>
                  <a:gd name="T2" fmla="*/ 0 w 1724"/>
                  <a:gd name="T3" fmla="*/ 0 h 235"/>
                  <a:gd name="T4" fmla="*/ 0 w 1724"/>
                  <a:gd name="T5" fmla="*/ 0 h 235"/>
                  <a:gd name="T6" fmla="*/ 0 60000 65536"/>
                  <a:gd name="T7" fmla="*/ 0 60000 65536"/>
                  <a:gd name="T8" fmla="*/ 0 60000 65536"/>
                  <a:gd name="T9" fmla="*/ 0 w 1724"/>
                  <a:gd name="T10" fmla="*/ 0 h 235"/>
                  <a:gd name="T11" fmla="*/ 1724 w 1724"/>
                  <a:gd name="T12" fmla="*/ 235 h 23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24" h="235">
                    <a:moveTo>
                      <a:pt x="1724" y="0"/>
                    </a:moveTo>
                    <a:lnTo>
                      <a:pt x="0" y="235"/>
                    </a:lnTo>
                    <a:lnTo>
                      <a:pt x="172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47" name="Line 946"/>
              <p:cNvSpPr>
                <a:spLocks noChangeShapeType="1"/>
              </p:cNvSpPr>
              <p:nvPr/>
            </p:nvSpPr>
            <p:spPr bwMode="auto">
              <a:xfrm flipH="1">
                <a:off x="2336" y="3598"/>
                <a:ext cx="322" cy="38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60" name="Group 947"/>
            <p:cNvGrpSpPr>
              <a:grpSpLocks/>
            </p:cNvGrpSpPr>
            <p:nvPr/>
          </p:nvGrpSpPr>
          <p:grpSpPr bwMode="auto">
            <a:xfrm>
              <a:off x="2321" y="3846"/>
              <a:ext cx="65" cy="76"/>
              <a:chOff x="2321" y="3846"/>
              <a:chExt cx="65" cy="76"/>
            </a:xfrm>
          </p:grpSpPr>
          <p:sp>
            <p:nvSpPr>
              <p:cNvPr id="22244" name="Freeform 948"/>
              <p:cNvSpPr>
                <a:spLocks noChangeArrowheads="1"/>
              </p:cNvSpPr>
              <p:nvPr/>
            </p:nvSpPr>
            <p:spPr bwMode="auto">
              <a:xfrm>
                <a:off x="2321" y="3846"/>
                <a:ext cx="66" cy="77"/>
              </a:xfrm>
              <a:custGeom>
                <a:avLst/>
                <a:gdLst>
                  <a:gd name="T0" fmla="*/ 0 w 358"/>
                  <a:gd name="T1" fmla="*/ 0 h 470"/>
                  <a:gd name="T2" fmla="*/ 0 w 358"/>
                  <a:gd name="T3" fmla="*/ 0 h 470"/>
                  <a:gd name="T4" fmla="*/ 0 w 358"/>
                  <a:gd name="T5" fmla="*/ 0 h 470"/>
                  <a:gd name="T6" fmla="*/ 0 60000 65536"/>
                  <a:gd name="T7" fmla="*/ 0 60000 65536"/>
                  <a:gd name="T8" fmla="*/ 0 60000 65536"/>
                  <a:gd name="T9" fmla="*/ 0 w 358"/>
                  <a:gd name="T10" fmla="*/ 0 h 470"/>
                  <a:gd name="T11" fmla="*/ 358 w 358"/>
                  <a:gd name="T12" fmla="*/ 470 h 4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58" h="470">
                    <a:moveTo>
                      <a:pt x="0" y="0"/>
                    </a:moveTo>
                    <a:lnTo>
                      <a:pt x="358" y="4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45" name="Line 949"/>
              <p:cNvSpPr>
                <a:spLocks noChangeShapeType="1"/>
              </p:cNvSpPr>
              <p:nvPr/>
            </p:nvSpPr>
            <p:spPr bwMode="auto">
              <a:xfrm>
                <a:off x="2321" y="3846"/>
                <a:ext cx="66" cy="77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61" name="Group 950"/>
            <p:cNvGrpSpPr>
              <a:grpSpLocks/>
            </p:cNvGrpSpPr>
            <p:nvPr/>
          </p:nvGrpSpPr>
          <p:grpSpPr bwMode="auto">
            <a:xfrm>
              <a:off x="2311" y="3843"/>
              <a:ext cx="70" cy="80"/>
              <a:chOff x="2311" y="3843"/>
              <a:chExt cx="70" cy="80"/>
            </a:xfrm>
          </p:grpSpPr>
          <p:sp>
            <p:nvSpPr>
              <p:cNvPr id="22242" name="Freeform 951"/>
              <p:cNvSpPr>
                <a:spLocks noChangeArrowheads="1"/>
              </p:cNvSpPr>
              <p:nvPr/>
            </p:nvSpPr>
            <p:spPr bwMode="auto">
              <a:xfrm>
                <a:off x="2311" y="3843"/>
                <a:ext cx="71" cy="81"/>
              </a:xfrm>
              <a:custGeom>
                <a:avLst/>
                <a:gdLst>
                  <a:gd name="T0" fmla="*/ 0 w 381"/>
                  <a:gd name="T1" fmla="*/ 0 h 493"/>
                  <a:gd name="T2" fmla="*/ 0 w 381"/>
                  <a:gd name="T3" fmla="*/ 0 h 493"/>
                  <a:gd name="T4" fmla="*/ 0 w 381"/>
                  <a:gd name="T5" fmla="*/ 0 h 493"/>
                  <a:gd name="T6" fmla="*/ 0 60000 65536"/>
                  <a:gd name="T7" fmla="*/ 0 60000 65536"/>
                  <a:gd name="T8" fmla="*/ 0 60000 65536"/>
                  <a:gd name="T9" fmla="*/ 0 w 381"/>
                  <a:gd name="T10" fmla="*/ 0 h 493"/>
                  <a:gd name="T11" fmla="*/ 381 w 381"/>
                  <a:gd name="T12" fmla="*/ 493 h 4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1" h="493">
                    <a:moveTo>
                      <a:pt x="0" y="0"/>
                    </a:moveTo>
                    <a:lnTo>
                      <a:pt x="381" y="4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43" name="Line 952"/>
              <p:cNvSpPr>
                <a:spLocks noChangeShapeType="1"/>
              </p:cNvSpPr>
              <p:nvPr/>
            </p:nvSpPr>
            <p:spPr bwMode="auto">
              <a:xfrm>
                <a:off x="2311" y="3843"/>
                <a:ext cx="71" cy="81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64" name="Group 953"/>
            <p:cNvGrpSpPr>
              <a:grpSpLocks/>
            </p:cNvGrpSpPr>
            <p:nvPr/>
          </p:nvGrpSpPr>
          <p:grpSpPr bwMode="auto">
            <a:xfrm>
              <a:off x="2300" y="3842"/>
              <a:ext cx="75" cy="96"/>
              <a:chOff x="2300" y="3842"/>
              <a:chExt cx="75" cy="96"/>
            </a:xfrm>
          </p:grpSpPr>
          <p:sp>
            <p:nvSpPr>
              <p:cNvPr id="22240" name="Freeform 954"/>
              <p:cNvSpPr>
                <a:spLocks noChangeArrowheads="1"/>
              </p:cNvSpPr>
              <p:nvPr/>
            </p:nvSpPr>
            <p:spPr bwMode="auto">
              <a:xfrm>
                <a:off x="2300" y="3842"/>
                <a:ext cx="76" cy="97"/>
              </a:xfrm>
              <a:custGeom>
                <a:avLst/>
                <a:gdLst>
                  <a:gd name="T0" fmla="*/ 0 w 414"/>
                  <a:gd name="T1" fmla="*/ 0 h 593"/>
                  <a:gd name="T2" fmla="*/ 0 w 414"/>
                  <a:gd name="T3" fmla="*/ 0 h 593"/>
                  <a:gd name="T4" fmla="*/ 0 w 414"/>
                  <a:gd name="T5" fmla="*/ 0 h 593"/>
                  <a:gd name="T6" fmla="*/ 0 60000 65536"/>
                  <a:gd name="T7" fmla="*/ 0 60000 65536"/>
                  <a:gd name="T8" fmla="*/ 0 60000 65536"/>
                  <a:gd name="T9" fmla="*/ 0 w 414"/>
                  <a:gd name="T10" fmla="*/ 0 h 593"/>
                  <a:gd name="T11" fmla="*/ 414 w 414"/>
                  <a:gd name="T12" fmla="*/ 593 h 5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14" h="593">
                    <a:moveTo>
                      <a:pt x="0" y="0"/>
                    </a:moveTo>
                    <a:lnTo>
                      <a:pt x="414" y="5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41" name="Line 955"/>
              <p:cNvSpPr>
                <a:spLocks noChangeShapeType="1"/>
              </p:cNvSpPr>
              <p:nvPr/>
            </p:nvSpPr>
            <p:spPr bwMode="auto">
              <a:xfrm>
                <a:off x="2300" y="3842"/>
                <a:ext cx="76" cy="97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89" name="Group 956"/>
            <p:cNvGrpSpPr>
              <a:grpSpLocks/>
            </p:cNvGrpSpPr>
            <p:nvPr/>
          </p:nvGrpSpPr>
          <p:grpSpPr bwMode="auto">
            <a:xfrm>
              <a:off x="2299" y="3847"/>
              <a:ext cx="67" cy="89"/>
              <a:chOff x="2299" y="3847"/>
              <a:chExt cx="67" cy="89"/>
            </a:xfrm>
          </p:grpSpPr>
          <p:sp>
            <p:nvSpPr>
              <p:cNvPr id="22238" name="Freeform 957"/>
              <p:cNvSpPr>
                <a:spLocks noChangeArrowheads="1"/>
              </p:cNvSpPr>
              <p:nvPr/>
            </p:nvSpPr>
            <p:spPr bwMode="auto">
              <a:xfrm>
                <a:off x="2299" y="3847"/>
                <a:ext cx="68" cy="90"/>
              </a:xfrm>
              <a:custGeom>
                <a:avLst/>
                <a:gdLst>
                  <a:gd name="T0" fmla="*/ 0 w 369"/>
                  <a:gd name="T1" fmla="*/ 0 h 549"/>
                  <a:gd name="T2" fmla="*/ 0 w 369"/>
                  <a:gd name="T3" fmla="*/ 0 h 549"/>
                  <a:gd name="T4" fmla="*/ 0 w 369"/>
                  <a:gd name="T5" fmla="*/ 0 h 549"/>
                  <a:gd name="T6" fmla="*/ 0 60000 65536"/>
                  <a:gd name="T7" fmla="*/ 0 60000 65536"/>
                  <a:gd name="T8" fmla="*/ 0 60000 65536"/>
                  <a:gd name="T9" fmla="*/ 0 w 369"/>
                  <a:gd name="T10" fmla="*/ 0 h 549"/>
                  <a:gd name="T11" fmla="*/ 369 w 369"/>
                  <a:gd name="T12" fmla="*/ 549 h 5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9" h="549">
                    <a:moveTo>
                      <a:pt x="0" y="0"/>
                    </a:moveTo>
                    <a:lnTo>
                      <a:pt x="369" y="5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39" name="Line 958"/>
              <p:cNvSpPr>
                <a:spLocks noChangeShapeType="1"/>
              </p:cNvSpPr>
              <p:nvPr/>
            </p:nvSpPr>
            <p:spPr bwMode="auto">
              <a:xfrm>
                <a:off x="2299" y="3847"/>
                <a:ext cx="68" cy="90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90" name="Group 959"/>
            <p:cNvGrpSpPr>
              <a:grpSpLocks/>
            </p:cNvGrpSpPr>
            <p:nvPr/>
          </p:nvGrpSpPr>
          <p:grpSpPr bwMode="auto">
            <a:xfrm>
              <a:off x="2329" y="3667"/>
              <a:ext cx="208" cy="102"/>
              <a:chOff x="2329" y="3667"/>
              <a:chExt cx="208" cy="102"/>
            </a:xfrm>
          </p:grpSpPr>
          <p:sp>
            <p:nvSpPr>
              <p:cNvPr id="22236" name="Freeform 960"/>
              <p:cNvSpPr>
                <a:spLocks noChangeArrowheads="1"/>
              </p:cNvSpPr>
              <p:nvPr/>
            </p:nvSpPr>
            <p:spPr bwMode="auto">
              <a:xfrm>
                <a:off x="2329" y="3667"/>
                <a:ext cx="209" cy="103"/>
              </a:xfrm>
              <a:custGeom>
                <a:avLst/>
                <a:gdLst>
                  <a:gd name="T0" fmla="*/ 0 w 1130"/>
                  <a:gd name="T1" fmla="*/ 0 h 627"/>
                  <a:gd name="T2" fmla="*/ 0 w 1130"/>
                  <a:gd name="T3" fmla="*/ 0 h 627"/>
                  <a:gd name="T4" fmla="*/ 0 w 1130"/>
                  <a:gd name="T5" fmla="*/ 0 h 627"/>
                  <a:gd name="T6" fmla="*/ 0 60000 65536"/>
                  <a:gd name="T7" fmla="*/ 0 60000 65536"/>
                  <a:gd name="T8" fmla="*/ 0 60000 65536"/>
                  <a:gd name="T9" fmla="*/ 0 w 1130"/>
                  <a:gd name="T10" fmla="*/ 0 h 627"/>
                  <a:gd name="T11" fmla="*/ 1130 w 1130"/>
                  <a:gd name="T12" fmla="*/ 627 h 6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30" h="627">
                    <a:moveTo>
                      <a:pt x="0" y="0"/>
                    </a:moveTo>
                    <a:lnTo>
                      <a:pt x="1130" y="6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37" name="Line 961"/>
              <p:cNvSpPr>
                <a:spLocks noChangeShapeType="1"/>
              </p:cNvSpPr>
              <p:nvPr/>
            </p:nvSpPr>
            <p:spPr bwMode="auto">
              <a:xfrm>
                <a:off x="2329" y="3667"/>
                <a:ext cx="209" cy="103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91" name="Group 962"/>
            <p:cNvGrpSpPr>
              <a:grpSpLocks/>
            </p:cNvGrpSpPr>
            <p:nvPr/>
          </p:nvGrpSpPr>
          <p:grpSpPr bwMode="auto">
            <a:xfrm>
              <a:off x="2323" y="3658"/>
              <a:ext cx="220" cy="106"/>
              <a:chOff x="2323" y="3658"/>
              <a:chExt cx="220" cy="106"/>
            </a:xfrm>
          </p:grpSpPr>
          <p:sp>
            <p:nvSpPr>
              <p:cNvPr id="22234" name="Freeform 963"/>
              <p:cNvSpPr>
                <a:spLocks noChangeArrowheads="1"/>
              </p:cNvSpPr>
              <p:nvPr/>
            </p:nvSpPr>
            <p:spPr bwMode="auto">
              <a:xfrm>
                <a:off x="2323" y="3658"/>
                <a:ext cx="221" cy="107"/>
              </a:xfrm>
              <a:custGeom>
                <a:avLst/>
                <a:gdLst>
                  <a:gd name="T0" fmla="*/ 0 w 1198"/>
                  <a:gd name="T1" fmla="*/ 0 h 650"/>
                  <a:gd name="T2" fmla="*/ 0 w 1198"/>
                  <a:gd name="T3" fmla="*/ 0 h 650"/>
                  <a:gd name="T4" fmla="*/ 0 w 1198"/>
                  <a:gd name="T5" fmla="*/ 0 h 650"/>
                  <a:gd name="T6" fmla="*/ 0 60000 65536"/>
                  <a:gd name="T7" fmla="*/ 0 60000 65536"/>
                  <a:gd name="T8" fmla="*/ 0 60000 65536"/>
                  <a:gd name="T9" fmla="*/ 0 w 1198"/>
                  <a:gd name="T10" fmla="*/ 0 h 650"/>
                  <a:gd name="T11" fmla="*/ 1198 w 1198"/>
                  <a:gd name="T12" fmla="*/ 650 h 65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98" h="650">
                    <a:moveTo>
                      <a:pt x="0" y="0"/>
                    </a:moveTo>
                    <a:lnTo>
                      <a:pt x="1198" y="6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35" name="Line 964"/>
              <p:cNvSpPr>
                <a:spLocks noChangeShapeType="1"/>
              </p:cNvSpPr>
              <p:nvPr/>
            </p:nvSpPr>
            <p:spPr bwMode="auto">
              <a:xfrm>
                <a:off x="2323" y="3658"/>
                <a:ext cx="221" cy="107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92" name="Group 965"/>
            <p:cNvGrpSpPr>
              <a:grpSpLocks/>
            </p:cNvGrpSpPr>
            <p:nvPr/>
          </p:nvGrpSpPr>
          <p:grpSpPr bwMode="auto">
            <a:xfrm>
              <a:off x="2342" y="3655"/>
              <a:ext cx="198" cy="100"/>
              <a:chOff x="2342" y="3655"/>
              <a:chExt cx="198" cy="100"/>
            </a:xfrm>
          </p:grpSpPr>
          <p:sp>
            <p:nvSpPr>
              <p:cNvPr id="22232" name="Freeform 966"/>
              <p:cNvSpPr>
                <a:spLocks noChangeArrowheads="1"/>
              </p:cNvSpPr>
              <p:nvPr/>
            </p:nvSpPr>
            <p:spPr bwMode="auto">
              <a:xfrm>
                <a:off x="2342" y="3655"/>
                <a:ext cx="199" cy="101"/>
              </a:xfrm>
              <a:custGeom>
                <a:avLst/>
                <a:gdLst>
                  <a:gd name="T0" fmla="*/ 0 w 1075"/>
                  <a:gd name="T1" fmla="*/ 0 h 616"/>
                  <a:gd name="T2" fmla="*/ 0 w 1075"/>
                  <a:gd name="T3" fmla="*/ 0 h 616"/>
                  <a:gd name="T4" fmla="*/ 0 w 1075"/>
                  <a:gd name="T5" fmla="*/ 0 h 616"/>
                  <a:gd name="T6" fmla="*/ 0 60000 65536"/>
                  <a:gd name="T7" fmla="*/ 0 60000 65536"/>
                  <a:gd name="T8" fmla="*/ 0 60000 65536"/>
                  <a:gd name="T9" fmla="*/ 0 w 1075"/>
                  <a:gd name="T10" fmla="*/ 0 h 616"/>
                  <a:gd name="T11" fmla="*/ 1075 w 1075"/>
                  <a:gd name="T12" fmla="*/ 616 h 6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75" h="616">
                    <a:moveTo>
                      <a:pt x="0" y="0"/>
                    </a:moveTo>
                    <a:lnTo>
                      <a:pt x="1075" y="6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33" name="Line 967"/>
              <p:cNvSpPr>
                <a:spLocks noChangeShapeType="1"/>
              </p:cNvSpPr>
              <p:nvPr/>
            </p:nvSpPr>
            <p:spPr bwMode="auto">
              <a:xfrm>
                <a:off x="2342" y="3655"/>
                <a:ext cx="199" cy="101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93" name="Group 968"/>
            <p:cNvGrpSpPr>
              <a:grpSpLocks/>
            </p:cNvGrpSpPr>
            <p:nvPr/>
          </p:nvGrpSpPr>
          <p:grpSpPr bwMode="auto">
            <a:xfrm>
              <a:off x="2346" y="3652"/>
              <a:ext cx="202" cy="98"/>
              <a:chOff x="2346" y="3652"/>
              <a:chExt cx="202" cy="98"/>
            </a:xfrm>
          </p:grpSpPr>
          <p:sp>
            <p:nvSpPr>
              <p:cNvPr id="22230" name="Freeform 969"/>
              <p:cNvSpPr>
                <a:spLocks noChangeArrowheads="1"/>
              </p:cNvSpPr>
              <p:nvPr/>
            </p:nvSpPr>
            <p:spPr bwMode="auto">
              <a:xfrm>
                <a:off x="2346" y="3652"/>
                <a:ext cx="203" cy="99"/>
              </a:xfrm>
              <a:custGeom>
                <a:avLst/>
                <a:gdLst>
                  <a:gd name="T0" fmla="*/ 0 w 1097"/>
                  <a:gd name="T1" fmla="*/ 0 h 604"/>
                  <a:gd name="T2" fmla="*/ 0 w 1097"/>
                  <a:gd name="T3" fmla="*/ 0 h 604"/>
                  <a:gd name="T4" fmla="*/ 0 w 1097"/>
                  <a:gd name="T5" fmla="*/ 0 h 604"/>
                  <a:gd name="T6" fmla="*/ 0 60000 65536"/>
                  <a:gd name="T7" fmla="*/ 0 60000 65536"/>
                  <a:gd name="T8" fmla="*/ 0 60000 65536"/>
                  <a:gd name="T9" fmla="*/ 0 w 1097"/>
                  <a:gd name="T10" fmla="*/ 0 h 604"/>
                  <a:gd name="T11" fmla="*/ 1097 w 1097"/>
                  <a:gd name="T12" fmla="*/ 604 h 6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7" h="604">
                    <a:moveTo>
                      <a:pt x="0" y="0"/>
                    </a:moveTo>
                    <a:lnTo>
                      <a:pt x="1097" y="6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31" name="Line 970"/>
              <p:cNvSpPr>
                <a:spLocks noChangeShapeType="1"/>
              </p:cNvSpPr>
              <p:nvPr/>
            </p:nvSpPr>
            <p:spPr bwMode="auto">
              <a:xfrm>
                <a:off x="2346" y="3652"/>
                <a:ext cx="203" cy="99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94" name="Group 971"/>
            <p:cNvGrpSpPr>
              <a:grpSpLocks/>
            </p:cNvGrpSpPr>
            <p:nvPr/>
          </p:nvGrpSpPr>
          <p:grpSpPr bwMode="auto">
            <a:xfrm>
              <a:off x="2350" y="3649"/>
              <a:ext cx="199" cy="89"/>
              <a:chOff x="2350" y="3649"/>
              <a:chExt cx="199" cy="89"/>
            </a:xfrm>
          </p:grpSpPr>
          <p:sp>
            <p:nvSpPr>
              <p:cNvPr id="22228" name="Freeform 972"/>
              <p:cNvSpPr>
                <a:spLocks noChangeArrowheads="1"/>
              </p:cNvSpPr>
              <p:nvPr/>
            </p:nvSpPr>
            <p:spPr bwMode="auto">
              <a:xfrm>
                <a:off x="2350" y="3649"/>
                <a:ext cx="200" cy="90"/>
              </a:xfrm>
              <a:custGeom>
                <a:avLst/>
                <a:gdLst>
                  <a:gd name="T0" fmla="*/ 0 w 1086"/>
                  <a:gd name="T1" fmla="*/ 0 h 549"/>
                  <a:gd name="T2" fmla="*/ 0 w 1086"/>
                  <a:gd name="T3" fmla="*/ 0 h 549"/>
                  <a:gd name="T4" fmla="*/ 0 w 1086"/>
                  <a:gd name="T5" fmla="*/ 0 h 549"/>
                  <a:gd name="T6" fmla="*/ 0 60000 65536"/>
                  <a:gd name="T7" fmla="*/ 0 60000 65536"/>
                  <a:gd name="T8" fmla="*/ 0 60000 65536"/>
                  <a:gd name="T9" fmla="*/ 0 w 1086"/>
                  <a:gd name="T10" fmla="*/ 0 h 549"/>
                  <a:gd name="T11" fmla="*/ 1086 w 1086"/>
                  <a:gd name="T12" fmla="*/ 549 h 54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6" h="549">
                    <a:moveTo>
                      <a:pt x="0" y="0"/>
                    </a:moveTo>
                    <a:lnTo>
                      <a:pt x="1086" y="5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29" name="Line 973"/>
              <p:cNvSpPr>
                <a:spLocks noChangeShapeType="1"/>
              </p:cNvSpPr>
              <p:nvPr/>
            </p:nvSpPr>
            <p:spPr bwMode="auto">
              <a:xfrm>
                <a:off x="2350" y="3649"/>
                <a:ext cx="200" cy="90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795" name="Group 974"/>
            <p:cNvGrpSpPr>
              <a:grpSpLocks/>
            </p:cNvGrpSpPr>
            <p:nvPr/>
          </p:nvGrpSpPr>
          <p:grpSpPr bwMode="auto">
            <a:xfrm>
              <a:off x="2353" y="3645"/>
              <a:ext cx="199" cy="89"/>
              <a:chOff x="2353" y="3645"/>
              <a:chExt cx="199" cy="89"/>
            </a:xfrm>
          </p:grpSpPr>
          <p:sp>
            <p:nvSpPr>
              <p:cNvPr id="22226" name="Freeform 975"/>
              <p:cNvSpPr>
                <a:spLocks noChangeArrowheads="1"/>
              </p:cNvSpPr>
              <p:nvPr/>
            </p:nvSpPr>
            <p:spPr bwMode="auto">
              <a:xfrm>
                <a:off x="2353" y="3645"/>
                <a:ext cx="200" cy="90"/>
              </a:xfrm>
              <a:custGeom>
                <a:avLst/>
                <a:gdLst>
                  <a:gd name="T0" fmla="*/ 0 w 1086"/>
                  <a:gd name="T1" fmla="*/ 0 h 548"/>
                  <a:gd name="T2" fmla="*/ 0 w 1086"/>
                  <a:gd name="T3" fmla="*/ 0 h 548"/>
                  <a:gd name="T4" fmla="*/ 0 w 1086"/>
                  <a:gd name="T5" fmla="*/ 0 h 548"/>
                  <a:gd name="T6" fmla="*/ 0 60000 65536"/>
                  <a:gd name="T7" fmla="*/ 0 60000 65536"/>
                  <a:gd name="T8" fmla="*/ 0 60000 65536"/>
                  <a:gd name="T9" fmla="*/ 0 w 1086"/>
                  <a:gd name="T10" fmla="*/ 0 h 548"/>
                  <a:gd name="T11" fmla="*/ 1086 w 1086"/>
                  <a:gd name="T12" fmla="*/ 548 h 5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6" h="548">
                    <a:moveTo>
                      <a:pt x="0" y="0"/>
                    </a:moveTo>
                    <a:lnTo>
                      <a:pt x="1086" y="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27" name="Line 976"/>
              <p:cNvSpPr>
                <a:spLocks noChangeShapeType="1"/>
              </p:cNvSpPr>
              <p:nvPr/>
            </p:nvSpPr>
            <p:spPr bwMode="auto">
              <a:xfrm>
                <a:off x="2353" y="3645"/>
                <a:ext cx="200" cy="90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804" name="Group 977"/>
            <p:cNvGrpSpPr>
              <a:grpSpLocks/>
            </p:cNvGrpSpPr>
            <p:nvPr/>
          </p:nvGrpSpPr>
          <p:grpSpPr bwMode="auto">
            <a:xfrm>
              <a:off x="2339" y="3598"/>
              <a:ext cx="354" cy="43"/>
              <a:chOff x="2339" y="3598"/>
              <a:chExt cx="354" cy="43"/>
            </a:xfrm>
          </p:grpSpPr>
          <p:sp>
            <p:nvSpPr>
              <p:cNvPr id="22224" name="Freeform 978"/>
              <p:cNvSpPr>
                <a:spLocks noChangeArrowheads="1"/>
              </p:cNvSpPr>
              <p:nvPr/>
            </p:nvSpPr>
            <p:spPr bwMode="auto">
              <a:xfrm>
                <a:off x="2340" y="3598"/>
                <a:ext cx="353" cy="44"/>
              </a:xfrm>
              <a:custGeom>
                <a:avLst/>
                <a:gdLst>
                  <a:gd name="T0" fmla="*/ 0 w 1914"/>
                  <a:gd name="T1" fmla="*/ 0 h 268"/>
                  <a:gd name="T2" fmla="*/ 0 w 1914"/>
                  <a:gd name="T3" fmla="*/ 0 h 268"/>
                  <a:gd name="T4" fmla="*/ 0 w 1914"/>
                  <a:gd name="T5" fmla="*/ 0 h 268"/>
                  <a:gd name="T6" fmla="*/ 0 60000 65536"/>
                  <a:gd name="T7" fmla="*/ 0 60000 65536"/>
                  <a:gd name="T8" fmla="*/ 0 60000 65536"/>
                  <a:gd name="T9" fmla="*/ 0 w 1914"/>
                  <a:gd name="T10" fmla="*/ 0 h 268"/>
                  <a:gd name="T11" fmla="*/ 1914 w 1914"/>
                  <a:gd name="T12" fmla="*/ 268 h 2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14" h="268">
                    <a:moveTo>
                      <a:pt x="1914" y="0"/>
                    </a:moveTo>
                    <a:lnTo>
                      <a:pt x="0" y="268"/>
                    </a:lnTo>
                    <a:lnTo>
                      <a:pt x="19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25" name="Line 979"/>
              <p:cNvSpPr>
                <a:spLocks noChangeShapeType="1"/>
              </p:cNvSpPr>
              <p:nvPr/>
            </p:nvSpPr>
            <p:spPr bwMode="auto">
              <a:xfrm flipH="1">
                <a:off x="2338" y="3598"/>
                <a:ext cx="357" cy="44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805" name="Group 980"/>
            <p:cNvGrpSpPr>
              <a:grpSpLocks/>
            </p:cNvGrpSpPr>
            <p:nvPr/>
          </p:nvGrpSpPr>
          <p:grpSpPr bwMode="auto">
            <a:xfrm>
              <a:off x="2339" y="3592"/>
              <a:ext cx="242" cy="34"/>
              <a:chOff x="2339" y="3592"/>
              <a:chExt cx="242" cy="34"/>
            </a:xfrm>
          </p:grpSpPr>
          <p:sp>
            <p:nvSpPr>
              <p:cNvPr id="22222" name="Freeform 981"/>
              <p:cNvSpPr>
                <a:spLocks noChangeArrowheads="1"/>
              </p:cNvSpPr>
              <p:nvPr/>
            </p:nvSpPr>
            <p:spPr bwMode="auto">
              <a:xfrm>
                <a:off x="2340" y="3592"/>
                <a:ext cx="242" cy="35"/>
              </a:xfrm>
              <a:custGeom>
                <a:avLst/>
                <a:gdLst>
                  <a:gd name="T0" fmla="*/ 0 w 1310"/>
                  <a:gd name="T1" fmla="*/ 0 h 213"/>
                  <a:gd name="T2" fmla="*/ 0 w 1310"/>
                  <a:gd name="T3" fmla="*/ 0 h 213"/>
                  <a:gd name="T4" fmla="*/ 0 w 1310"/>
                  <a:gd name="T5" fmla="*/ 0 h 213"/>
                  <a:gd name="T6" fmla="*/ 0 60000 65536"/>
                  <a:gd name="T7" fmla="*/ 0 60000 65536"/>
                  <a:gd name="T8" fmla="*/ 0 60000 65536"/>
                  <a:gd name="T9" fmla="*/ 0 w 1310"/>
                  <a:gd name="T10" fmla="*/ 0 h 213"/>
                  <a:gd name="T11" fmla="*/ 1310 w 1310"/>
                  <a:gd name="T12" fmla="*/ 213 h 2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10" h="213">
                    <a:moveTo>
                      <a:pt x="1310" y="0"/>
                    </a:moveTo>
                    <a:lnTo>
                      <a:pt x="0" y="213"/>
                    </a:lnTo>
                    <a:lnTo>
                      <a:pt x="131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23" name="Line 982"/>
              <p:cNvSpPr>
                <a:spLocks noChangeShapeType="1"/>
              </p:cNvSpPr>
              <p:nvPr/>
            </p:nvSpPr>
            <p:spPr bwMode="auto">
              <a:xfrm flipH="1">
                <a:off x="2338" y="3592"/>
                <a:ext cx="245" cy="35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806" name="Group 983"/>
            <p:cNvGrpSpPr>
              <a:grpSpLocks/>
            </p:cNvGrpSpPr>
            <p:nvPr/>
          </p:nvGrpSpPr>
          <p:grpSpPr bwMode="auto">
            <a:xfrm>
              <a:off x="2341" y="3596"/>
              <a:ext cx="249" cy="33"/>
              <a:chOff x="2341" y="3596"/>
              <a:chExt cx="249" cy="33"/>
            </a:xfrm>
          </p:grpSpPr>
          <p:sp>
            <p:nvSpPr>
              <p:cNvPr id="22220" name="Freeform 984"/>
              <p:cNvSpPr>
                <a:spLocks noChangeArrowheads="1"/>
              </p:cNvSpPr>
              <p:nvPr/>
            </p:nvSpPr>
            <p:spPr bwMode="auto">
              <a:xfrm>
                <a:off x="2342" y="3596"/>
                <a:ext cx="247" cy="34"/>
              </a:xfrm>
              <a:custGeom>
                <a:avLst/>
                <a:gdLst>
                  <a:gd name="T0" fmla="*/ 0 w 1343"/>
                  <a:gd name="T1" fmla="*/ 0 h 212"/>
                  <a:gd name="T2" fmla="*/ 0 w 1343"/>
                  <a:gd name="T3" fmla="*/ 0 h 212"/>
                  <a:gd name="T4" fmla="*/ 0 w 1343"/>
                  <a:gd name="T5" fmla="*/ 0 h 212"/>
                  <a:gd name="T6" fmla="*/ 0 60000 65536"/>
                  <a:gd name="T7" fmla="*/ 0 60000 65536"/>
                  <a:gd name="T8" fmla="*/ 0 60000 65536"/>
                  <a:gd name="T9" fmla="*/ 0 w 1343"/>
                  <a:gd name="T10" fmla="*/ 0 h 212"/>
                  <a:gd name="T11" fmla="*/ 1343 w 1343"/>
                  <a:gd name="T12" fmla="*/ 212 h 2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43" h="212">
                    <a:moveTo>
                      <a:pt x="1343" y="0"/>
                    </a:moveTo>
                    <a:lnTo>
                      <a:pt x="0" y="212"/>
                    </a:lnTo>
                    <a:lnTo>
                      <a:pt x="13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21" name="Line 985"/>
              <p:cNvSpPr>
                <a:spLocks noChangeShapeType="1"/>
              </p:cNvSpPr>
              <p:nvPr/>
            </p:nvSpPr>
            <p:spPr bwMode="auto">
              <a:xfrm flipH="1">
                <a:off x="2339" y="3596"/>
                <a:ext cx="252" cy="34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873" name="Rectangle 986"/>
            <p:cNvSpPr>
              <a:spLocks noChangeArrowheads="1"/>
            </p:cNvSpPr>
            <p:nvPr/>
          </p:nvSpPr>
          <p:spPr bwMode="auto">
            <a:xfrm>
              <a:off x="2534" y="3557"/>
              <a:ext cx="172" cy="41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74" name="Rectangle 987"/>
            <p:cNvSpPr>
              <a:spLocks noChangeArrowheads="1"/>
            </p:cNvSpPr>
            <p:nvPr/>
          </p:nvSpPr>
          <p:spPr bwMode="auto">
            <a:xfrm>
              <a:off x="2547" y="3570"/>
              <a:ext cx="146" cy="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75" name="Rectangle 988"/>
            <p:cNvSpPr>
              <a:spLocks noChangeArrowheads="1"/>
            </p:cNvSpPr>
            <p:nvPr/>
          </p:nvSpPr>
          <p:spPr bwMode="auto">
            <a:xfrm>
              <a:off x="2473" y="3570"/>
              <a:ext cx="29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 i="1">
                  <a:solidFill>
                    <a:srgbClr val="000000"/>
                  </a:solidFill>
                  <a:latin typeface="Calibri" pitchFamily="34" charset="0"/>
                </a:rPr>
                <a:t>COM     MON</a:t>
              </a:r>
            </a:p>
          </p:txBody>
        </p:sp>
        <p:sp>
          <p:nvSpPr>
            <p:cNvPr id="21876" name="Line 989"/>
            <p:cNvSpPr>
              <a:spLocks noChangeShapeType="1"/>
            </p:cNvSpPr>
            <p:nvPr/>
          </p:nvSpPr>
          <p:spPr bwMode="auto">
            <a:xfrm>
              <a:off x="2621" y="3557"/>
              <a:ext cx="1" cy="41"/>
            </a:xfrm>
            <a:prstGeom prst="line">
              <a:avLst/>
            </a:prstGeom>
            <a:noFill/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877" name="Rectangle 990"/>
            <p:cNvSpPr>
              <a:spLocks noChangeArrowheads="1"/>
            </p:cNvSpPr>
            <p:nvPr/>
          </p:nvSpPr>
          <p:spPr bwMode="auto">
            <a:xfrm>
              <a:off x="1287" y="3526"/>
              <a:ext cx="122" cy="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78" name="Rectangle 991"/>
            <p:cNvSpPr>
              <a:spLocks noChangeArrowheads="1"/>
            </p:cNvSpPr>
            <p:nvPr/>
          </p:nvSpPr>
          <p:spPr bwMode="auto">
            <a:xfrm>
              <a:off x="1254" y="3535"/>
              <a:ext cx="135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79" name="Rectangle 992"/>
            <p:cNvSpPr>
              <a:spLocks noChangeArrowheads="1"/>
            </p:cNvSpPr>
            <p:nvPr/>
          </p:nvSpPr>
          <p:spPr bwMode="auto">
            <a:xfrm>
              <a:off x="1202" y="3538"/>
              <a:ext cx="223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LG,TP&amp;BS</a:t>
              </a:r>
            </a:p>
          </p:txBody>
        </p:sp>
        <p:sp>
          <p:nvSpPr>
            <p:cNvPr id="21880" name="Rectangle 993"/>
            <p:cNvSpPr>
              <a:spLocks noChangeArrowheads="1"/>
            </p:cNvSpPr>
            <p:nvPr/>
          </p:nvSpPr>
          <p:spPr bwMode="auto">
            <a:xfrm>
              <a:off x="1229" y="3557"/>
              <a:ext cx="172" cy="41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81" name="Rectangle 994"/>
            <p:cNvSpPr>
              <a:spLocks noChangeArrowheads="1"/>
            </p:cNvSpPr>
            <p:nvPr/>
          </p:nvSpPr>
          <p:spPr bwMode="auto">
            <a:xfrm>
              <a:off x="1244" y="3568"/>
              <a:ext cx="147" cy="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82" name="Rectangle 995"/>
            <p:cNvSpPr>
              <a:spLocks noChangeArrowheads="1"/>
            </p:cNvSpPr>
            <p:nvPr/>
          </p:nvSpPr>
          <p:spPr bwMode="auto">
            <a:xfrm>
              <a:off x="1172" y="3568"/>
              <a:ext cx="29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 i="1">
                  <a:solidFill>
                    <a:srgbClr val="000000"/>
                  </a:solidFill>
                  <a:latin typeface="Calibri" pitchFamily="34" charset="0"/>
                </a:rPr>
                <a:t>COM     MON</a:t>
              </a:r>
            </a:p>
          </p:txBody>
        </p:sp>
        <p:sp>
          <p:nvSpPr>
            <p:cNvPr id="21883" name="Line 996"/>
            <p:cNvSpPr>
              <a:spLocks noChangeShapeType="1"/>
            </p:cNvSpPr>
            <p:nvPr/>
          </p:nvSpPr>
          <p:spPr bwMode="auto">
            <a:xfrm>
              <a:off x="1314" y="3557"/>
              <a:ext cx="2" cy="39"/>
            </a:xfrm>
            <a:prstGeom prst="line">
              <a:avLst/>
            </a:prstGeom>
            <a:noFill/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1807" name="Group 997"/>
            <p:cNvGrpSpPr>
              <a:grpSpLocks/>
            </p:cNvGrpSpPr>
            <p:nvPr/>
          </p:nvGrpSpPr>
          <p:grpSpPr bwMode="auto">
            <a:xfrm>
              <a:off x="2279" y="3842"/>
              <a:ext cx="9" cy="82"/>
              <a:chOff x="2279" y="3842"/>
              <a:chExt cx="9" cy="82"/>
            </a:xfrm>
          </p:grpSpPr>
          <p:sp>
            <p:nvSpPr>
              <p:cNvPr id="22218" name="Freeform 998"/>
              <p:cNvSpPr>
                <a:spLocks noChangeArrowheads="1"/>
              </p:cNvSpPr>
              <p:nvPr/>
            </p:nvSpPr>
            <p:spPr bwMode="auto">
              <a:xfrm>
                <a:off x="2280" y="3842"/>
                <a:ext cx="8" cy="83"/>
              </a:xfrm>
              <a:custGeom>
                <a:avLst/>
                <a:gdLst>
                  <a:gd name="T0" fmla="*/ 0 w 45"/>
                  <a:gd name="T1" fmla="*/ 0 h 504"/>
                  <a:gd name="T2" fmla="*/ 0 w 45"/>
                  <a:gd name="T3" fmla="*/ 0 h 504"/>
                  <a:gd name="T4" fmla="*/ 0 w 45"/>
                  <a:gd name="T5" fmla="*/ 0 h 504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504"/>
                  <a:gd name="T11" fmla="*/ 45 w 45"/>
                  <a:gd name="T12" fmla="*/ 504 h 5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504">
                    <a:moveTo>
                      <a:pt x="45" y="0"/>
                    </a:moveTo>
                    <a:lnTo>
                      <a:pt x="0" y="504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19" name="Line 999"/>
              <p:cNvSpPr>
                <a:spLocks noChangeShapeType="1"/>
              </p:cNvSpPr>
              <p:nvPr/>
            </p:nvSpPr>
            <p:spPr bwMode="auto">
              <a:xfrm flipH="1">
                <a:off x="2278" y="3842"/>
                <a:ext cx="12" cy="83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1818" name="Group 1000"/>
            <p:cNvGrpSpPr>
              <a:grpSpLocks/>
            </p:cNvGrpSpPr>
            <p:nvPr/>
          </p:nvGrpSpPr>
          <p:grpSpPr bwMode="auto">
            <a:xfrm>
              <a:off x="2271" y="3840"/>
              <a:ext cx="11" cy="85"/>
              <a:chOff x="2271" y="3840"/>
              <a:chExt cx="11" cy="85"/>
            </a:xfrm>
          </p:grpSpPr>
          <p:sp>
            <p:nvSpPr>
              <p:cNvPr id="22216" name="Freeform 1001"/>
              <p:cNvSpPr>
                <a:spLocks noChangeArrowheads="1"/>
              </p:cNvSpPr>
              <p:nvPr/>
            </p:nvSpPr>
            <p:spPr bwMode="auto">
              <a:xfrm>
                <a:off x="2271" y="3840"/>
                <a:ext cx="11" cy="86"/>
              </a:xfrm>
              <a:custGeom>
                <a:avLst/>
                <a:gdLst>
                  <a:gd name="T0" fmla="*/ 0 w 56"/>
                  <a:gd name="T1" fmla="*/ 0 h 526"/>
                  <a:gd name="T2" fmla="*/ 0 w 56"/>
                  <a:gd name="T3" fmla="*/ 0 h 526"/>
                  <a:gd name="T4" fmla="*/ 0 w 56"/>
                  <a:gd name="T5" fmla="*/ 0 h 526"/>
                  <a:gd name="T6" fmla="*/ 0 60000 65536"/>
                  <a:gd name="T7" fmla="*/ 0 60000 65536"/>
                  <a:gd name="T8" fmla="*/ 0 60000 65536"/>
                  <a:gd name="T9" fmla="*/ 0 w 56"/>
                  <a:gd name="T10" fmla="*/ 0 h 526"/>
                  <a:gd name="T11" fmla="*/ 56 w 56"/>
                  <a:gd name="T12" fmla="*/ 526 h 5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6" h="526">
                    <a:moveTo>
                      <a:pt x="56" y="0"/>
                    </a:moveTo>
                    <a:lnTo>
                      <a:pt x="0" y="526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17" name="Line 1002"/>
              <p:cNvSpPr>
                <a:spLocks noChangeShapeType="1"/>
              </p:cNvSpPr>
              <p:nvPr/>
            </p:nvSpPr>
            <p:spPr bwMode="auto">
              <a:xfrm flipH="1">
                <a:off x="2269" y="3840"/>
                <a:ext cx="14" cy="86"/>
              </a:xfrm>
              <a:prstGeom prst="line">
                <a:avLst/>
              </a:prstGeom>
              <a:noFill/>
              <a:ln w="1404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886" name="Rectangle 1003"/>
            <p:cNvSpPr>
              <a:spLocks noChangeArrowheads="1"/>
            </p:cNvSpPr>
            <p:nvPr/>
          </p:nvSpPr>
          <p:spPr bwMode="auto">
            <a:xfrm>
              <a:off x="2251" y="3919"/>
              <a:ext cx="72" cy="2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87" name="Rectangle 1004"/>
            <p:cNvSpPr>
              <a:spLocks noChangeArrowheads="1"/>
            </p:cNvSpPr>
            <p:nvPr/>
          </p:nvSpPr>
          <p:spPr bwMode="auto">
            <a:xfrm>
              <a:off x="1693" y="2719"/>
              <a:ext cx="146" cy="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88" name="Rectangle 1005"/>
            <p:cNvSpPr>
              <a:spLocks noChangeArrowheads="1"/>
            </p:cNvSpPr>
            <p:nvPr/>
          </p:nvSpPr>
          <p:spPr bwMode="auto">
            <a:xfrm>
              <a:off x="1618" y="2719"/>
              <a:ext cx="29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 i="1">
                  <a:solidFill>
                    <a:srgbClr val="000000"/>
                  </a:solidFill>
                  <a:latin typeface="Calibri" pitchFamily="34" charset="0"/>
                </a:rPr>
                <a:t>COM     MON</a:t>
              </a:r>
            </a:p>
          </p:txBody>
        </p:sp>
        <p:sp>
          <p:nvSpPr>
            <p:cNvPr id="21889" name="Rectangle 1006"/>
            <p:cNvSpPr>
              <a:spLocks noChangeArrowheads="1"/>
            </p:cNvSpPr>
            <p:nvPr/>
          </p:nvSpPr>
          <p:spPr bwMode="auto">
            <a:xfrm>
              <a:off x="2065" y="2717"/>
              <a:ext cx="147" cy="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90" name="Rectangle 1007"/>
            <p:cNvSpPr>
              <a:spLocks noChangeArrowheads="1"/>
            </p:cNvSpPr>
            <p:nvPr/>
          </p:nvSpPr>
          <p:spPr bwMode="auto">
            <a:xfrm>
              <a:off x="1993" y="2717"/>
              <a:ext cx="29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 i="1">
                  <a:solidFill>
                    <a:srgbClr val="000000"/>
                  </a:solidFill>
                  <a:latin typeface="Calibri" pitchFamily="34" charset="0"/>
                </a:rPr>
                <a:t>COM     MON</a:t>
              </a:r>
            </a:p>
          </p:txBody>
        </p:sp>
        <p:sp>
          <p:nvSpPr>
            <p:cNvPr id="21891" name="Rectangle 1008"/>
            <p:cNvSpPr>
              <a:spLocks noChangeArrowheads="1"/>
            </p:cNvSpPr>
            <p:nvPr/>
          </p:nvSpPr>
          <p:spPr bwMode="auto">
            <a:xfrm>
              <a:off x="2300" y="2707"/>
              <a:ext cx="172" cy="4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92" name="Line 1009"/>
            <p:cNvSpPr>
              <a:spLocks noChangeShapeType="1"/>
            </p:cNvSpPr>
            <p:nvPr/>
          </p:nvSpPr>
          <p:spPr bwMode="auto">
            <a:xfrm>
              <a:off x="2394" y="2708"/>
              <a:ext cx="1" cy="39"/>
            </a:xfrm>
            <a:prstGeom prst="line">
              <a:avLst/>
            </a:prstGeom>
            <a:noFill/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893" name="Rectangle 1010"/>
            <p:cNvSpPr>
              <a:spLocks noChangeArrowheads="1"/>
            </p:cNvSpPr>
            <p:nvPr/>
          </p:nvSpPr>
          <p:spPr bwMode="auto">
            <a:xfrm>
              <a:off x="2315" y="2719"/>
              <a:ext cx="147" cy="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94" name="Rectangle 1011"/>
            <p:cNvSpPr>
              <a:spLocks noChangeArrowheads="1"/>
            </p:cNvSpPr>
            <p:nvPr/>
          </p:nvSpPr>
          <p:spPr bwMode="auto">
            <a:xfrm>
              <a:off x="2241" y="2719"/>
              <a:ext cx="29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 i="1">
                  <a:solidFill>
                    <a:srgbClr val="000000"/>
                  </a:solidFill>
                  <a:latin typeface="Calibri" pitchFamily="34" charset="0"/>
                </a:rPr>
                <a:t>COM     MON</a:t>
              </a:r>
            </a:p>
          </p:txBody>
        </p:sp>
        <p:sp>
          <p:nvSpPr>
            <p:cNvPr id="21895" name="Rectangle 1012"/>
            <p:cNvSpPr>
              <a:spLocks noChangeArrowheads="1"/>
            </p:cNvSpPr>
            <p:nvPr/>
          </p:nvSpPr>
          <p:spPr bwMode="auto">
            <a:xfrm>
              <a:off x="1308" y="2879"/>
              <a:ext cx="66" cy="61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96" name="Rectangle 1013"/>
            <p:cNvSpPr>
              <a:spLocks noChangeArrowheads="1"/>
            </p:cNvSpPr>
            <p:nvPr/>
          </p:nvSpPr>
          <p:spPr bwMode="auto">
            <a:xfrm>
              <a:off x="1300" y="2872"/>
              <a:ext cx="66" cy="62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97" name="Rectangle 1014"/>
            <p:cNvSpPr>
              <a:spLocks noChangeArrowheads="1"/>
            </p:cNvSpPr>
            <p:nvPr/>
          </p:nvSpPr>
          <p:spPr bwMode="auto">
            <a:xfrm>
              <a:off x="1302" y="2892"/>
              <a:ext cx="60" cy="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98" name="Rectangle 1015"/>
            <p:cNvSpPr>
              <a:spLocks noChangeArrowheads="1"/>
            </p:cNvSpPr>
            <p:nvPr/>
          </p:nvSpPr>
          <p:spPr bwMode="auto">
            <a:xfrm>
              <a:off x="1272" y="2896"/>
              <a:ext cx="114" cy="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IOM</a:t>
              </a:r>
            </a:p>
          </p:txBody>
        </p:sp>
        <p:sp>
          <p:nvSpPr>
            <p:cNvPr id="21899" name="Rectangle 1016"/>
            <p:cNvSpPr>
              <a:spLocks noChangeArrowheads="1"/>
            </p:cNvSpPr>
            <p:nvPr/>
          </p:nvSpPr>
          <p:spPr bwMode="auto">
            <a:xfrm>
              <a:off x="1537" y="3193"/>
              <a:ext cx="75" cy="32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00" name="Rectangle 1017"/>
            <p:cNvSpPr>
              <a:spLocks noChangeArrowheads="1"/>
            </p:cNvSpPr>
            <p:nvPr/>
          </p:nvSpPr>
          <p:spPr bwMode="auto">
            <a:xfrm>
              <a:off x="1541" y="3168"/>
              <a:ext cx="81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01" name="Rectangle 1018"/>
            <p:cNvSpPr>
              <a:spLocks noChangeArrowheads="1"/>
            </p:cNvSpPr>
            <p:nvPr/>
          </p:nvSpPr>
          <p:spPr bwMode="auto">
            <a:xfrm>
              <a:off x="1511" y="3169"/>
              <a:ext cx="134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ACR1 </a:t>
              </a:r>
            </a:p>
          </p:txBody>
        </p:sp>
        <p:sp>
          <p:nvSpPr>
            <p:cNvPr id="21902" name="Line 1019"/>
            <p:cNvSpPr>
              <a:spLocks noChangeShapeType="1"/>
            </p:cNvSpPr>
            <p:nvPr/>
          </p:nvSpPr>
          <p:spPr bwMode="auto">
            <a:xfrm>
              <a:off x="1567" y="3225"/>
              <a:ext cx="39" cy="97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03" name="Line 1020"/>
            <p:cNvSpPr>
              <a:spLocks noChangeShapeType="1"/>
            </p:cNvSpPr>
            <p:nvPr/>
          </p:nvSpPr>
          <p:spPr bwMode="auto">
            <a:xfrm>
              <a:off x="1573" y="3225"/>
              <a:ext cx="39" cy="97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04" name="Rectangle 1021"/>
            <p:cNvSpPr>
              <a:spLocks noChangeArrowheads="1"/>
            </p:cNvSpPr>
            <p:nvPr/>
          </p:nvSpPr>
          <p:spPr bwMode="auto">
            <a:xfrm>
              <a:off x="2304" y="3449"/>
              <a:ext cx="48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05" name="Rectangle 1022"/>
            <p:cNvSpPr>
              <a:spLocks noChangeArrowheads="1"/>
            </p:cNvSpPr>
            <p:nvPr/>
          </p:nvSpPr>
          <p:spPr bwMode="auto">
            <a:xfrm>
              <a:off x="2290" y="3450"/>
              <a:ext cx="71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SCI</a:t>
              </a:r>
            </a:p>
          </p:txBody>
        </p:sp>
        <p:sp>
          <p:nvSpPr>
            <p:cNvPr id="21906" name="Line 1023"/>
            <p:cNvSpPr>
              <a:spLocks noChangeShapeType="1"/>
            </p:cNvSpPr>
            <p:nvPr/>
          </p:nvSpPr>
          <p:spPr bwMode="auto">
            <a:xfrm>
              <a:off x="2294" y="3371"/>
              <a:ext cx="64" cy="81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07" name="Line 1024"/>
            <p:cNvSpPr>
              <a:spLocks noChangeShapeType="1"/>
            </p:cNvSpPr>
            <p:nvPr/>
          </p:nvSpPr>
          <p:spPr bwMode="auto">
            <a:xfrm>
              <a:off x="2307" y="3375"/>
              <a:ext cx="60" cy="74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08" name="Rectangle 1025"/>
            <p:cNvSpPr>
              <a:spLocks noChangeArrowheads="1"/>
            </p:cNvSpPr>
            <p:nvPr/>
          </p:nvSpPr>
          <p:spPr bwMode="auto">
            <a:xfrm>
              <a:off x="2358" y="3454"/>
              <a:ext cx="85" cy="3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09" name="Line 1026"/>
            <p:cNvSpPr>
              <a:spLocks noChangeShapeType="1"/>
            </p:cNvSpPr>
            <p:nvPr/>
          </p:nvSpPr>
          <p:spPr bwMode="auto">
            <a:xfrm>
              <a:off x="1974" y="3408"/>
              <a:ext cx="254" cy="221"/>
            </a:xfrm>
            <a:prstGeom prst="line">
              <a:avLst/>
            </a:prstGeom>
            <a:noFill/>
            <a:ln w="68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1822" name="Group 1027"/>
            <p:cNvGrpSpPr>
              <a:grpSpLocks/>
            </p:cNvGrpSpPr>
            <p:nvPr/>
          </p:nvGrpSpPr>
          <p:grpSpPr bwMode="auto">
            <a:xfrm>
              <a:off x="1703" y="3825"/>
              <a:ext cx="534" cy="0"/>
              <a:chOff x="1703" y="3825"/>
              <a:chExt cx="534" cy="0"/>
            </a:xfrm>
          </p:grpSpPr>
          <p:sp>
            <p:nvSpPr>
              <p:cNvPr id="22214" name="Freeform 1028"/>
              <p:cNvSpPr>
                <a:spLocks noChangeArrowheads="1"/>
              </p:cNvSpPr>
              <p:nvPr/>
            </p:nvSpPr>
            <p:spPr bwMode="auto">
              <a:xfrm>
                <a:off x="1703" y="3825"/>
                <a:ext cx="535" cy="1"/>
              </a:xfrm>
              <a:custGeom>
                <a:avLst/>
                <a:gdLst>
                  <a:gd name="T0" fmla="*/ 0 w 2899"/>
                  <a:gd name="T1" fmla="*/ 0 h 1"/>
                  <a:gd name="T2" fmla="*/ 0 w 2899"/>
                  <a:gd name="T3" fmla="*/ 0 h 1"/>
                  <a:gd name="T4" fmla="*/ 0 w 289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899"/>
                  <a:gd name="T10" fmla="*/ 0 h 1"/>
                  <a:gd name="T11" fmla="*/ 2899 w 289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9" h="1">
                    <a:moveTo>
                      <a:pt x="0" y="0"/>
                    </a:moveTo>
                    <a:lnTo>
                      <a:pt x="28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15" name="Line 1029"/>
              <p:cNvSpPr>
                <a:spLocks noChangeShapeType="1"/>
              </p:cNvSpPr>
              <p:nvPr/>
            </p:nvSpPr>
            <p:spPr bwMode="auto">
              <a:xfrm>
                <a:off x="1703" y="3825"/>
                <a:ext cx="535" cy="1"/>
              </a:xfrm>
              <a:prstGeom prst="line">
                <a:avLst/>
              </a:prstGeom>
              <a:noFill/>
              <a:ln w="1404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1911" name="Line 1030"/>
            <p:cNvSpPr>
              <a:spLocks noChangeShapeType="1"/>
            </p:cNvSpPr>
            <p:nvPr/>
          </p:nvSpPr>
          <p:spPr bwMode="auto">
            <a:xfrm>
              <a:off x="1707" y="3819"/>
              <a:ext cx="538" cy="1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12" name="Line 1031"/>
            <p:cNvSpPr>
              <a:spLocks noChangeShapeType="1"/>
            </p:cNvSpPr>
            <p:nvPr/>
          </p:nvSpPr>
          <p:spPr bwMode="auto">
            <a:xfrm>
              <a:off x="1637" y="2894"/>
              <a:ext cx="1" cy="922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13" name="Line 1032"/>
            <p:cNvSpPr>
              <a:spLocks noChangeShapeType="1"/>
            </p:cNvSpPr>
            <p:nvPr/>
          </p:nvSpPr>
          <p:spPr bwMode="auto">
            <a:xfrm>
              <a:off x="1629" y="2894"/>
              <a:ext cx="1" cy="922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14" name="Line 1033"/>
            <p:cNvSpPr>
              <a:spLocks noChangeShapeType="1"/>
            </p:cNvSpPr>
            <p:nvPr/>
          </p:nvSpPr>
          <p:spPr bwMode="auto">
            <a:xfrm>
              <a:off x="2193" y="3507"/>
              <a:ext cx="58" cy="118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15" name="Line 1034"/>
            <p:cNvSpPr>
              <a:spLocks noChangeShapeType="1"/>
            </p:cNvSpPr>
            <p:nvPr/>
          </p:nvSpPr>
          <p:spPr bwMode="auto">
            <a:xfrm>
              <a:off x="2204" y="3507"/>
              <a:ext cx="55" cy="118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16" name="Line 1035"/>
            <p:cNvSpPr>
              <a:spLocks noChangeShapeType="1"/>
            </p:cNvSpPr>
            <p:nvPr/>
          </p:nvSpPr>
          <p:spPr bwMode="auto">
            <a:xfrm flipH="1">
              <a:off x="1658" y="3515"/>
              <a:ext cx="55" cy="104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17" name="Line 1036"/>
            <p:cNvSpPr>
              <a:spLocks noChangeShapeType="1"/>
            </p:cNvSpPr>
            <p:nvPr/>
          </p:nvSpPr>
          <p:spPr bwMode="auto">
            <a:xfrm flipH="1">
              <a:off x="1666" y="3515"/>
              <a:ext cx="57" cy="104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1823" name="Group 1037"/>
            <p:cNvGrpSpPr>
              <a:grpSpLocks/>
            </p:cNvGrpSpPr>
            <p:nvPr/>
          </p:nvGrpSpPr>
          <p:grpSpPr bwMode="auto">
            <a:xfrm>
              <a:off x="2145" y="3533"/>
              <a:ext cx="88" cy="91"/>
              <a:chOff x="2145" y="3533"/>
              <a:chExt cx="88" cy="91"/>
            </a:xfrm>
          </p:grpSpPr>
          <p:sp>
            <p:nvSpPr>
              <p:cNvPr id="22209" name="Freeform 1038"/>
              <p:cNvSpPr>
                <a:spLocks noChangeArrowheads="1"/>
              </p:cNvSpPr>
              <p:nvPr/>
            </p:nvSpPr>
            <p:spPr bwMode="auto">
              <a:xfrm>
                <a:off x="2145" y="3533"/>
                <a:ext cx="12" cy="15"/>
              </a:xfrm>
              <a:custGeom>
                <a:avLst/>
                <a:gdLst>
                  <a:gd name="T0" fmla="*/ 0 w 68"/>
                  <a:gd name="T1" fmla="*/ 0 h 89"/>
                  <a:gd name="T2" fmla="*/ 0 w 68"/>
                  <a:gd name="T3" fmla="*/ 0 h 89"/>
                  <a:gd name="T4" fmla="*/ 0 w 68"/>
                  <a:gd name="T5" fmla="*/ 0 h 89"/>
                  <a:gd name="T6" fmla="*/ 0 w 68"/>
                  <a:gd name="T7" fmla="*/ 0 h 89"/>
                  <a:gd name="T8" fmla="*/ 0 w 68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89"/>
                  <a:gd name="T17" fmla="*/ 68 w 68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89">
                    <a:moveTo>
                      <a:pt x="12" y="0"/>
                    </a:moveTo>
                    <a:lnTo>
                      <a:pt x="0" y="22"/>
                    </a:lnTo>
                    <a:lnTo>
                      <a:pt x="56" y="89"/>
                    </a:lnTo>
                    <a:lnTo>
                      <a:pt x="68" y="6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10" name="Freeform 1039"/>
              <p:cNvSpPr>
                <a:spLocks noChangeArrowheads="1"/>
              </p:cNvSpPr>
              <p:nvPr/>
            </p:nvSpPr>
            <p:spPr bwMode="auto">
              <a:xfrm>
                <a:off x="2164" y="3553"/>
                <a:ext cx="12" cy="15"/>
              </a:xfrm>
              <a:custGeom>
                <a:avLst/>
                <a:gdLst>
                  <a:gd name="T0" fmla="*/ 0 w 67"/>
                  <a:gd name="T1" fmla="*/ 0 h 90"/>
                  <a:gd name="T2" fmla="*/ 0 w 67"/>
                  <a:gd name="T3" fmla="*/ 0 h 90"/>
                  <a:gd name="T4" fmla="*/ 0 w 67"/>
                  <a:gd name="T5" fmla="*/ 0 h 90"/>
                  <a:gd name="T6" fmla="*/ 0 w 67"/>
                  <a:gd name="T7" fmla="*/ 0 h 90"/>
                  <a:gd name="T8" fmla="*/ 0 w 67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90"/>
                  <a:gd name="T17" fmla="*/ 67 w 67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90">
                    <a:moveTo>
                      <a:pt x="11" y="0"/>
                    </a:moveTo>
                    <a:lnTo>
                      <a:pt x="0" y="22"/>
                    </a:lnTo>
                    <a:lnTo>
                      <a:pt x="56" y="90"/>
                    </a:lnTo>
                    <a:lnTo>
                      <a:pt x="67" y="6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11" name="Freeform 1040"/>
              <p:cNvSpPr>
                <a:spLocks noChangeArrowheads="1"/>
              </p:cNvSpPr>
              <p:nvPr/>
            </p:nvSpPr>
            <p:spPr bwMode="auto">
              <a:xfrm>
                <a:off x="2181" y="3571"/>
                <a:ext cx="13" cy="15"/>
              </a:xfrm>
              <a:custGeom>
                <a:avLst/>
                <a:gdLst>
                  <a:gd name="T0" fmla="*/ 0 w 67"/>
                  <a:gd name="T1" fmla="*/ 0 h 90"/>
                  <a:gd name="T2" fmla="*/ 0 w 67"/>
                  <a:gd name="T3" fmla="*/ 0 h 90"/>
                  <a:gd name="T4" fmla="*/ 0 w 67"/>
                  <a:gd name="T5" fmla="*/ 0 h 90"/>
                  <a:gd name="T6" fmla="*/ 0 w 67"/>
                  <a:gd name="T7" fmla="*/ 0 h 90"/>
                  <a:gd name="T8" fmla="*/ 0 w 67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90"/>
                  <a:gd name="T17" fmla="*/ 67 w 67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90">
                    <a:moveTo>
                      <a:pt x="11" y="0"/>
                    </a:moveTo>
                    <a:lnTo>
                      <a:pt x="0" y="22"/>
                    </a:lnTo>
                    <a:lnTo>
                      <a:pt x="56" y="90"/>
                    </a:lnTo>
                    <a:lnTo>
                      <a:pt x="67" y="6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12" name="Freeform 1041"/>
              <p:cNvSpPr>
                <a:spLocks noChangeArrowheads="1"/>
              </p:cNvSpPr>
              <p:nvPr/>
            </p:nvSpPr>
            <p:spPr bwMode="auto">
              <a:xfrm>
                <a:off x="2201" y="3592"/>
                <a:ext cx="14" cy="14"/>
              </a:xfrm>
              <a:custGeom>
                <a:avLst/>
                <a:gdLst>
                  <a:gd name="T0" fmla="*/ 0 w 78"/>
                  <a:gd name="T1" fmla="*/ 0 h 90"/>
                  <a:gd name="T2" fmla="*/ 0 w 78"/>
                  <a:gd name="T3" fmla="*/ 0 h 90"/>
                  <a:gd name="T4" fmla="*/ 0 w 78"/>
                  <a:gd name="T5" fmla="*/ 0 h 90"/>
                  <a:gd name="T6" fmla="*/ 0 w 78"/>
                  <a:gd name="T7" fmla="*/ 0 h 90"/>
                  <a:gd name="T8" fmla="*/ 0 w 78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90"/>
                  <a:gd name="T17" fmla="*/ 78 w 78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90">
                    <a:moveTo>
                      <a:pt x="11" y="0"/>
                    </a:moveTo>
                    <a:lnTo>
                      <a:pt x="0" y="23"/>
                    </a:lnTo>
                    <a:lnTo>
                      <a:pt x="67" y="90"/>
                    </a:lnTo>
                    <a:lnTo>
                      <a:pt x="78" y="6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13" name="Freeform 1042"/>
              <p:cNvSpPr>
                <a:spLocks noChangeArrowheads="1"/>
              </p:cNvSpPr>
              <p:nvPr/>
            </p:nvSpPr>
            <p:spPr bwMode="auto">
              <a:xfrm>
                <a:off x="2219" y="3610"/>
                <a:ext cx="15" cy="15"/>
              </a:xfrm>
              <a:custGeom>
                <a:avLst/>
                <a:gdLst>
                  <a:gd name="T0" fmla="*/ 0 w 79"/>
                  <a:gd name="T1" fmla="*/ 0 h 90"/>
                  <a:gd name="T2" fmla="*/ 0 w 79"/>
                  <a:gd name="T3" fmla="*/ 0 h 90"/>
                  <a:gd name="T4" fmla="*/ 0 w 79"/>
                  <a:gd name="T5" fmla="*/ 0 h 90"/>
                  <a:gd name="T6" fmla="*/ 0 w 79"/>
                  <a:gd name="T7" fmla="*/ 0 h 90"/>
                  <a:gd name="T8" fmla="*/ 0 w 79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90"/>
                  <a:gd name="T17" fmla="*/ 79 w 79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90">
                    <a:moveTo>
                      <a:pt x="12" y="0"/>
                    </a:moveTo>
                    <a:lnTo>
                      <a:pt x="0" y="22"/>
                    </a:lnTo>
                    <a:lnTo>
                      <a:pt x="68" y="90"/>
                    </a:lnTo>
                    <a:lnTo>
                      <a:pt x="79" y="6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30" name="Group 1043"/>
            <p:cNvGrpSpPr>
              <a:grpSpLocks/>
            </p:cNvGrpSpPr>
            <p:nvPr/>
          </p:nvGrpSpPr>
          <p:grpSpPr bwMode="auto">
            <a:xfrm>
              <a:off x="2156" y="3531"/>
              <a:ext cx="86" cy="90"/>
              <a:chOff x="2156" y="3531"/>
              <a:chExt cx="86" cy="90"/>
            </a:xfrm>
          </p:grpSpPr>
          <p:sp>
            <p:nvSpPr>
              <p:cNvPr id="22204" name="Freeform 1044"/>
              <p:cNvSpPr>
                <a:spLocks noChangeArrowheads="1"/>
              </p:cNvSpPr>
              <p:nvPr/>
            </p:nvSpPr>
            <p:spPr bwMode="auto">
              <a:xfrm>
                <a:off x="2156" y="3531"/>
                <a:ext cx="12" cy="15"/>
              </a:xfrm>
              <a:custGeom>
                <a:avLst/>
                <a:gdLst>
                  <a:gd name="T0" fmla="*/ 0 w 68"/>
                  <a:gd name="T1" fmla="*/ 0 h 89"/>
                  <a:gd name="T2" fmla="*/ 0 w 68"/>
                  <a:gd name="T3" fmla="*/ 0 h 89"/>
                  <a:gd name="T4" fmla="*/ 0 w 68"/>
                  <a:gd name="T5" fmla="*/ 0 h 89"/>
                  <a:gd name="T6" fmla="*/ 0 w 68"/>
                  <a:gd name="T7" fmla="*/ 0 h 89"/>
                  <a:gd name="T8" fmla="*/ 0 w 68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89"/>
                  <a:gd name="T17" fmla="*/ 68 w 68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89">
                    <a:moveTo>
                      <a:pt x="12" y="0"/>
                    </a:moveTo>
                    <a:lnTo>
                      <a:pt x="0" y="22"/>
                    </a:lnTo>
                    <a:lnTo>
                      <a:pt x="56" y="89"/>
                    </a:lnTo>
                    <a:lnTo>
                      <a:pt x="68" y="6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05" name="Freeform 1045"/>
              <p:cNvSpPr>
                <a:spLocks noChangeArrowheads="1"/>
              </p:cNvSpPr>
              <p:nvPr/>
            </p:nvSpPr>
            <p:spPr bwMode="auto">
              <a:xfrm>
                <a:off x="2176" y="3551"/>
                <a:ext cx="12" cy="15"/>
              </a:xfrm>
              <a:custGeom>
                <a:avLst/>
                <a:gdLst>
                  <a:gd name="T0" fmla="*/ 0 w 67"/>
                  <a:gd name="T1" fmla="*/ 0 h 89"/>
                  <a:gd name="T2" fmla="*/ 0 w 67"/>
                  <a:gd name="T3" fmla="*/ 0 h 89"/>
                  <a:gd name="T4" fmla="*/ 0 w 67"/>
                  <a:gd name="T5" fmla="*/ 0 h 89"/>
                  <a:gd name="T6" fmla="*/ 0 w 67"/>
                  <a:gd name="T7" fmla="*/ 0 h 89"/>
                  <a:gd name="T8" fmla="*/ 0 w 67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89"/>
                  <a:gd name="T17" fmla="*/ 67 w 67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89">
                    <a:moveTo>
                      <a:pt x="11" y="0"/>
                    </a:moveTo>
                    <a:lnTo>
                      <a:pt x="0" y="22"/>
                    </a:lnTo>
                    <a:lnTo>
                      <a:pt x="56" y="89"/>
                    </a:lnTo>
                    <a:lnTo>
                      <a:pt x="67" y="6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06" name="Freeform 1046"/>
              <p:cNvSpPr>
                <a:spLocks noChangeArrowheads="1"/>
              </p:cNvSpPr>
              <p:nvPr/>
            </p:nvSpPr>
            <p:spPr bwMode="auto">
              <a:xfrm>
                <a:off x="2192" y="3570"/>
                <a:ext cx="13" cy="14"/>
              </a:xfrm>
              <a:custGeom>
                <a:avLst/>
                <a:gdLst>
                  <a:gd name="T0" fmla="*/ 0 w 67"/>
                  <a:gd name="T1" fmla="*/ 0 h 89"/>
                  <a:gd name="T2" fmla="*/ 0 w 67"/>
                  <a:gd name="T3" fmla="*/ 0 h 89"/>
                  <a:gd name="T4" fmla="*/ 0 w 67"/>
                  <a:gd name="T5" fmla="*/ 0 h 89"/>
                  <a:gd name="T6" fmla="*/ 0 w 67"/>
                  <a:gd name="T7" fmla="*/ 0 h 89"/>
                  <a:gd name="T8" fmla="*/ 0 w 67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89"/>
                  <a:gd name="T17" fmla="*/ 67 w 67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89">
                    <a:moveTo>
                      <a:pt x="11" y="0"/>
                    </a:moveTo>
                    <a:lnTo>
                      <a:pt x="0" y="22"/>
                    </a:lnTo>
                    <a:lnTo>
                      <a:pt x="56" y="89"/>
                    </a:lnTo>
                    <a:lnTo>
                      <a:pt x="67" y="6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07" name="Freeform 1047"/>
              <p:cNvSpPr>
                <a:spLocks noChangeArrowheads="1"/>
              </p:cNvSpPr>
              <p:nvPr/>
            </p:nvSpPr>
            <p:spPr bwMode="auto">
              <a:xfrm>
                <a:off x="2212" y="3590"/>
                <a:ext cx="12" cy="15"/>
              </a:xfrm>
              <a:custGeom>
                <a:avLst/>
                <a:gdLst>
                  <a:gd name="T0" fmla="*/ 0 w 67"/>
                  <a:gd name="T1" fmla="*/ 0 h 90"/>
                  <a:gd name="T2" fmla="*/ 0 w 67"/>
                  <a:gd name="T3" fmla="*/ 0 h 90"/>
                  <a:gd name="T4" fmla="*/ 0 w 67"/>
                  <a:gd name="T5" fmla="*/ 0 h 90"/>
                  <a:gd name="T6" fmla="*/ 0 w 67"/>
                  <a:gd name="T7" fmla="*/ 0 h 90"/>
                  <a:gd name="T8" fmla="*/ 0 w 67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90"/>
                  <a:gd name="T17" fmla="*/ 67 w 67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90">
                    <a:moveTo>
                      <a:pt x="11" y="0"/>
                    </a:moveTo>
                    <a:lnTo>
                      <a:pt x="0" y="22"/>
                    </a:lnTo>
                    <a:lnTo>
                      <a:pt x="56" y="90"/>
                    </a:lnTo>
                    <a:lnTo>
                      <a:pt x="67" y="67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08" name="Freeform 1048"/>
              <p:cNvSpPr>
                <a:spLocks noChangeArrowheads="1"/>
              </p:cNvSpPr>
              <p:nvPr/>
            </p:nvSpPr>
            <p:spPr bwMode="auto">
              <a:xfrm>
                <a:off x="2231" y="3608"/>
                <a:ext cx="12" cy="15"/>
              </a:xfrm>
              <a:custGeom>
                <a:avLst/>
                <a:gdLst>
                  <a:gd name="T0" fmla="*/ 0 w 68"/>
                  <a:gd name="T1" fmla="*/ 0 h 89"/>
                  <a:gd name="T2" fmla="*/ 0 w 68"/>
                  <a:gd name="T3" fmla="*/ 0 h 89"/>
                  <a:gd name="T4" fmla="*/ 0 w 68"/>
                  <a:gd name="T5" fmla="*/ 0 h 89"/>
                  <a:gd name="T6" fmla="*/ 0 w 68"/>
                  <a:gd name="T7" fmla="*/ 0 h 89"/>
                  <a:gd name="T8" fmla="*/ 0 w 68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89"/>
                  <a:gd name="T17" fmla="*/ 68 w 68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89">
                    <a:moveTo>
                      <a:pt x="12" y="0"/>
                    </a:moveTo>
                    <a:lnTo>
                      <a:pt x="0" y="22"/>
                    </a:lnTo>
                    <a:lnTo>
                      <a:pt x="56" y="89"/>
                    </a:lnTo>
                    <a:lnTo>
                      <a:pt x="68" y="67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1920" name="Rectangle 1049"/>
            <p:cNvSpPr>
              <a:spLocks noChangeArrowheads="1"/>
            </p:cNvSpPr>
            <p:nvPr/>
          </p:nvSpPr>
          <p:spPr bwMode="auto">
            <a:xfrm>
              <a:off x="2170" y="3480"/>
              <a:ext cx="81" cy="27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21" name="Rectangle 1050"/>
            <p:cNvSpPr>
              <a:spLocks noChangeArrowheads="1"/>
            </p:cNvSpPr>
            <p:nvPr/>
          </p:nvSpPr>
          <p:spPr bwMode="auto">
            <a:xfrm>
              <a:off x="1674" y="3489"/>
              <a:ext cx="79" cy="26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1831" name="Group 1051"/>
            <p:cNvGrpSpPr>
              <a:grpSpLocks/>
            </p:cNvGrpSpPr>
            <p:nvPr/>
          </p:nvGrpSpPr>
          <p:grpSpPr bwMode="auto">
            <a:xfrm>
              <a:off x="2096" y="3513"/>
              <a:ext cx="80" cy="27"/>
              <a:chOff x="2096" y="3513"/>
              <a:chExt cx="80" cy="27"/>
            </a:xfrm>
          </p:grpSpPr>
          <p:sp>
            <p:nvSpPr>
              <p:cNvPr id="22188" name="Rectangle 1052"/>
              <p:cNvSpPr>
                <a:spLocks noChangeArrowheads="1"/>
              </p:cNvSpPr>
              <p:nvPr/>
            </p:nvSpPr>
            <p:spPr bwMode="auto">
              <a:xfrm>
                <a:off x="2096" y="3513"/>
                <a:ext cx="78" cy="2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89" name="Rectangle 1053"/>
              <p:cNvSpPr>
                <a:spLocks noChangeArrowheads="1"/>
              </p:cNvSpPr>
              <p:nvPr/>
            </p:nvSpPr>
            <p:spPr bwMode="auto">
              <a:xfrm>
                <a:off x="2096" y="3513"/>
                <a:ext cx="2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90" name="Rectangle 1054"/>
              <p:cNvSpPr>
                <a:spLocks noChangeArrowheads="1"/>
              </p:cNvSpPr>
              <p:nvPr/>
            </p:nvSpPr>
            <p:spPr bwMode="auto">
              <a:xfrm>
                <a:off x="2096" y="3525"/>
                <a:ext cx="2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91" name="Rectangle 1055"/>
              <p:cNvSpPr>
                <a:spLocks noChangeArrowheads="1"/>
              </p:cNvSpPr>
              <p:nvPr/>
            </p:nvSpPr>
            <p:spPr bwMode="auto">
              <a:xfrm>
                <a:off x="2096" y="3538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92" name="Rectangle 1056"/>
              <p:cNvSpPr>
                <a:spLocks noChangeArrowheads="1"/>
              </p:cNvSpPr>
              <p:nvPr/>
            </p:nvSpPr>
            <p:spPr bwMode="auto">
              <a:xfrm>
                <a:off x="2110" y="3538"/>
                <a:ext cx="9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93" name="Rectangle 1057"/>
              <p:cNvSpPr>
                <a:spLocks noChangeArrowheads="1"/>
              </p:cNvSpPr>
              <p:nvPr/>
            </p:nvSpPr>
            <p:spPr bwMode="auto">
              <a:xfrm>
                <a:off x="2125" y="3538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94" name="Rectangle 1058"/>
              <p:cNvSpPr>
                <a:spLocks noChangeArrowheads="1"/>
              </p:cNvSpPr>
              <p:nvPr/>
            </p:nvSpPr>
            <p:spPr bwMode="auto">
              <a:xfrm>
                <a:off x="2140" y="3538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95" name="Rectangle 1059"/>
              <p:cNvSpPr>
                <a:spLocks noChangeArrowheads="1"/>
              </p:cNvSpPr>
              <p:nvPr/>
            </p:nvSpPr>
            <p:spPr bwMode="auto">
              <a:xfrm>
                <a:off x="2153" y="3538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96" name="Freeform 1060"/>
              <p:cNvSpPr>
                <a:spLocks noChangeArrowheads="1"/>
              </p:cNvSpPr>
              <p:nvPr/>
            </p:nvSpPr>
            <p:spPr bwMode="auto">
              <a:xfrm>
                <a:off x="2168" y="3536"/>
                <a:ext cx="8" cy="4"/>
              </a:xfrm>
              <a:custGeom>
                <a:avLst/>
                <a:gdLst>
                  <a:gd name="T0" fmla="*/ 0 w 44"/>
                  <a:gd name="T1" fmla="*/ 0 h 23"/>
                  <a:gd name="T2" fmla="*/ 0 w 44"/>
                  <a:gd name="T3" fmla="*/ 0 h 23"/>
                  <a:gd name="T4" fmla="*/ 0 w 44"/>
                  <a:gd name="T5" fmla="*/ 0 h 23"/>
                  <a:gd name="T6" fmla="*/ 0 w 44"/>
                  <a:gd name="T7" fmla="*/ 0 h 23"/>
                  <a:gd name="T8" fmla="*/ 0 w 44"/>
                  <a:gd name="T9" fmla="*/ 0 h 23"/>
                  <a:gd name="T10" fmla="*/ 0 w 44"/>
                  <a:gd name="T11" fmla="*/ 0 h 23"/>
                  <a:gd name="T12" fmla="*/ 0 w 44"/>
                  <a:gd name="T13" fmla="*/ 0 h 23"/>
                  <a:gd name="T14" fmla="*/ 0 w 44"/>
                  <a:gd name="T15" fmla="*/ 0 h 23"/>
                  <a:gd name="T16" fmla="*/ 0 w 44"/>
                  <a:gd name="T17" fmla="*/ 0 h 23"/>
                  <a:gd name="T18" fmla="*/ 0 w 44"/>
                  <a:gd name="T19" fmla="*/ 0 h 23"/>
                  <a:gd name="T20" fmla="*/ 0 w 44"/>
                  <a:gd name="T21" fmla="*/ 0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"/>
                  <a:gd name="T34" fmla="*/ 0 h 23"/>
                  <a:gd name="T35" fmla="*/ 44 w 44"/>
                  <a:gd name="T36" fmla="*/ 23 h 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" h="23">
                    <a:moveTo>
                      <a:pt x="0" y="11"/>
                    </a:moveTo>
                    <a:lnTo>
                      <a:pt x="0" y="23"/>
                    </a:lnTo>
                    <a:lnTo>
                      <a:pt x="33" y="23"/>
                    </a:lnTo>
                    <a:lnTo>
                      <a:pt x="44" y="11"/>
                    </a:lnTo>
                    <a:lnTo>
                      <a:pt x="44" y="0"/>
                    </a:lnTo>
                    <a:lnTo>
                      <a:pt x="33" y="0"/>
                    </a:lnTo>
                    <a:lnTo>
                      <a:pt x="33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97" name="Rectangle 1061"/>
              <p:cNvSpPr>
                <a:spLocks noChangeArrowheads="1"/>
              </p:cNvSpPr>
              <p:nvPr/>
            </p:nvSpPr>
            <p:spPr bwMode="auto">
              <a:xfrm>
                <a:off x="2175" y="3523"/>
                <a:ext cx="2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98" name="Freeform 1062"/>
              <p:cNvSpPr>
                <a:spLocks noChangeArrowheads="1"/>
              </p:cNvSpPr>
              <p:nvPr/>
            </p:nvSpPr>
            <p:spPr bwMode="auto">
              <a:xfrm>
                <a:off x="2172" y="3513"/>
                <a:ext cx="4" cy="5"/>
              </a:xfrm>
              <a:custGeom>
                <a:avLst/>
                <a:gdLst>
                  <a:gd name="T0" fmla="*/ 0 w 22"/>
                  <a:gd name="T1" fmla="*/ 0 h 33"/>
                  <a:gd name="T2" fmla="*/ 0 w 22"/>
                  <a:gd name="T3" fmla="*/ 0 h 33"/>
                  <a:gd name="T4" fmla="*/ 0 w 22"/>
                  <a:gd name="T5" fmla="*/ 0 h 33"/>
                  <a:gd name="T6" fmla="*/ 0 w 22"/>
                  <a:gd name="T7" fmla="*/ 0 h 33"/>
                  <a:gd name="T8" fmla="*/ 0 w 22"/>
                  <a:gd name="T9" fmla="*/ 0 h 33"/>
                  <a:gd name="T10" fmla="*/ 0 w 22"/>
                  <a:gd name="T11" fmla="*/ 0 h 33"/>
                  <a:gd name="T12" fmla="*/ 0 w 22"/>
                  <a:gd name="T13" fmla="*/ 0 h 33"/>
                  <a:gd name="T14" fmla="*/ 0 w 22"/>
                  <a:gd name="T15" fmla="*/ 0 h 33"/>
                  <a:gd name="T16" fmla="*/ 0 w 22"/>
                  <a:gd name="T17" fmla="*/ 0 h 33"/>
                  <a:gd name="T18" fmla="*/ 0 w 22"/>
                  <a:gd name="T19" fmla="*/ 0 h 33"/>
                  <a:gd name="T20" fmla="*/ 0 w 22"/>
                  <a:gd name="T21" fmla="*/ 0 h 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"/>
                  <a:gd name="T34" fmla="*/ 0 h 33"/>
                  <a:gd name="T35" fmla="*/ 22 w 22"/>
                  <a:gd name="T36" fmla="*/ 33 h 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" h="33">
                    <a:moveTo>
                      <a:pt x="11" y="33"/>
                    </a:moveTo>
                    <a:lnTo>
                      <a:pt x="22" y="33"/>
                    </a:lnTo>
                    <a:lnTo>
                      <a:pt x="22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11" y="3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99" name="Rectangle 1063"/>
              <p:cNvSpPr>
                <a:spLocks noChangeArrowheads="1"/>
              </p:cNvSpPr>
              <p:nvPr/>
            </p:nvSpPr>
            <p:spPr bwMode="auto">
              <a:xfrm>
                <a:off x="2157" y="3513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00" name="Rectangle 1064"/>
              <p:cNvSpPr>
                <a:spLocks noChangeArrowheads="1"/>
              </p:cNvSpPr>
              <p:nvPr/>
            </p:nvSpPr>
            <p:spPr bwMode="auto">
              <a:xfrm>
                <a:off x="2144" y="3513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01" name="Rectangle 1065"/>
              <p:cNvSpPr>
                <a:spLocks noChangeArrowheads="1"/>
              </p:cNvSpPr>
              <p:nvPr/>
            </p:nvSpPr>
            <p:spPr bwMode="auto">
              <a:xfrm>
                <a:off x="2129" y="3513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02" name="Rectangle 1066"/>
              <p:cNvSpPr>
                <a:spLocks noChangeArrowheads="1"/>
              </p:cNvSpPr>
              <p:nvPr/>
            </p:nvSpPr>
            <p:spPr bwMode="auto">
              <a:xfrm>
                <a:off x="2115" y="3513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203" name="Rectangle 1067"/>
              <p:cNvSpPr>
                <a:spLocks noChangeArrowheads="1"/>
              </p:cNvSpPr>
              <p:nvPr/>
            </p:nvSpPr>
            <p:spPr bwMode="auto">
              <a:xfrm>
                <a:off x="2100" y="3513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33" name="Group 1068"/>
            <p:cNvGrpSpPr>
              <a:grpSpLocks/>
            </p:cNvGrpSpPr>
            <p:nvPr/>
          </p:nvGrpSpPr>
          <p:grpSpPr bwMode="auto">
            <a:xfrm>
              <a:off x="1676" y="3538"/>
              <a:ext cx="85" cy="85"/>
              <a:chOff x="1676" y="3538"/>
              <a:chExt cx="85" cy="85"/>
            </a:xfrm>
          </p:grpSpPr>
          <p:sp>
            <p:nvSpPr>
              <p:cNvPr id="22183" name="Freeform 1069"/>
              <p:cNvSpPr>
                <a:spLocks noChangeArrowheads="1"/>
              </p:cNvSpPr>
              <p:nvPr/>
            </p:nvSpPr>
            <p:spPr bwMode="auto">
              <a:xfrm>
                <a:off x="1748" y="3538"/>
                <a:ext cx="14" cy="15"/>
              </a:xfrm>
              <a:custGeom>
                <a:avLst/>
                <a:gdLst>
                  <a:gd name="T0" fmla="*/ 0 w 78"/>
                  <a:gd name="T1" fmla="*/ 0 h 90"/>
                  <a:gd name="T2" fmla="*/ 0 w 78"/>
                  <a:gd name="T3" fmla="*/ 0 h 90"/>
                  <a:gd name="T4" fmla="*/ 0 w 78"/>
                  <a:gd name="T5" fmla="*/ 0 h 90"/>
                  <a:gd name="T6" fmla="*/ 0 w 78"/>
                  <a:gd name="T7" fmla="*/ 0 h 90"/>
                  <a:gd name="T8" fmla="*/ 0 w 78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90"/>
                  <a:gd name="T17" fmla="*/ 78 w 78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90">
                    <a:moveTo>
                      <a:pt x="78" y="23"/>
                    </a:moveTo>
                    <a:lnTo>
                      <a:pt x="67" y="0"/>
                    </a:lnTo>
                    <a:lnTo>
                      <a:pt x="0" y="68"/>
                    </a:lnTo>
                    <a:lnTo>
                      <a:pt x="11" y="90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84" name="Freeform 1070"/>
              <p:cNvSpPr>
                <a:spLocks noChangeArrowheads="1"/>
              </p:cNvSpPr>
              <p:nvPr/>
            </p:nvSpPr>
            <p:spPr bwMode="auto">
              <a:xfrm>
                <a:off x="1730" y="3556"/>
                <a:ext cx="12" cy="15"/>
              </a:xfrm>
              <a:custGeom>
                <a:avLst/>
                <a:gdLst>
                  <a:gd name="T0" fmla="*/ 0 w 67"/>
                  <a:gd name="T1" fmla="*/ 0 h 90"/>
                  <a:gd name="T2" fmla="*/ 0 w 67"/>
                  <a:gd name="T3" fmla="*/ 0 h 90"/>
                  <a:gd name="T4" fmla="*/ 0 w 67"/>
                  <a:gd name="T5" fmla="*/ 0 h 90"/>
                  <a:gd name="T6" fmla="*/ 0 w 67"/>
                  <a:gd name="T7" fmla="*/ 0 h 90"/>
                  <a:gd name="T8" fmla="*/ 0 w 67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90"/>
                  <a:gd name="T17" fmla="*/ 67 w 67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90">
                    <a:moveTo>
                      <a:pt x="67" y="23"/>
                    </a:moveTo>
                    <a:lnTo>
                      <a:pt x="56" y="0"/>
                    </a:lnTo>
                    <a:lnTo>
                      <a:pt x="0" y="68"/>
                    </a:lnTo>
                    <a:lnTo>
                      <a:pt x="11" y="9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85" name="Freeform 1071"/>
              <p:cNvSpPr>
                <a:spLocks noChangeArrowheads="1"/>
              </p:cNvSpPr>
              <p:nvPr/>
            </p:nvSpPr>
            <p:spPr bwMode="auto">
              <a:xfrm>
                <a:off x="1709" y="3577"/>
                <a:ext cx="14" cy="14"/>
              </a:xfrm>
              <a:custGeom>
                <a:avLst/>
                <a:gdLst>
                  <a:gd name="T0" fmla="*/ 0 w 79"/>
                  <a:gd name="T1" fmla="*/ 0 h 89"/>
                  <a:gd name="T2" fmla="*/ 0 w 79"/>
                  <a:gd name="T3" fmla="*/ 0 h 89"/>
                  <a:gd name="T4" fmla="*/ 0 w 79"/>
                  <a:gd name="T5" fmla="*/ 0 h 89"/>
                  <a:gd name="T6" fmla="*/ 0 w 79"/>
                  <a:gd name="T7" fmla="*/ 0 h 89"/>
                  <a:gd name="T8" fmla="*/ 0 w 79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"/>
                  <a:gd name="T16" fmla="*/ 0 h 89"/>
                  <a:gd name="T17" fmla="*/ 79 w 79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" h="89">
                    <a:moveTo>
                      <a:pt x="79" y="22"/>
                    </a:moveTo>
                    <a:lnTo>
                      <a:pt x="67" y="0"/>
                    </a:lnTo>
                    <a:lnTo>
                      <a:pt x="0" y="67"/>
                    </a:lnTo>
                    <a:lnTo>
                      <a:pt x="11" y="89"/>
                    </a:lnTo>
                    <a:lnTo>
                      <a:pt x="79" y="2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86" name="Freeform 1072"/>
              <p:cNvSpPr>
                <a:spLocks noChangeArrowheads="1"/>
              </p:cNvSpPr>
              <p:nvPr/>
            </p:nvSpPr>
            <p:spPr bwMode="auto">
              <a:xfrm>
                <a:off x="1689" y="3595"/>
                <a:ext cx="13" cy="15"/>
              </a:xfrm>
              <a:custGeom>
                <a:avLst/>
                <a:gdLst>
                  <a:gd name="T0" fmla="*/ 0 w 68"/>
                  <a:gd name="T1" fmla="*/ 0 h 89"/>
                  <a:gd name="T2" fmla="*/ 0 w 68"/>
                  <a:gd name="T3" fmla="*/ 0 h 89"/>
                  <a:gd name="T4" fmla="*/ 0 w 68"/>
                  <a:gd name="T5" fmla="*/ 0 h 89"/>
                  <a:gd name="T6" fmla="*/ 0 w 68"/>
                  <a:gd name="T7" fmla="*/ 0 h 89"/>
                  <a:gd name="T8" fmla="*/ 0 w 68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8"/>
                  <a:gd name="T16" fmla="*/ 0 h 89"/>
                  <a:gd name="T17" fmla="*/ 68 w 68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8" h="89">
                    <a:moveTo>
                      <a:pt x="68" y="22"/>
                    </a:moveTo>
                    <a:lnTo>
                      <a:pt x="56" y="0"/>
                    </a:lnTo>
                    <a:lnTo>
                      <a:pt x="0" y="67"/>
                    </a:lnTo>
                    <a:lnTo>
                      <a:pt x="12" y="89"/>
                    </a:lnTo>
                    <a:lnTo>
                      <a:pt x="68" y="2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87" name="Freeform 1073"/>
              <p:cNvSpPr>
                <a:spLocks noChangeArrowheads="1"/>
              </p:cNvSpPr>
              <p:nvPr/>
            </p:nvSpPr>
            <p:spPr bwMode="auto">
              <a:xfrm>
                <a:off x="1676" y="3614"/>
                <a:ext cx="8" cy="11"/>
              </a:xfrm>
              <a:custGeom>
                <a:avLst/>
                <a:gdLst>
                  <a:gd name="T0" fmla="*/ 0 w 45"/>
                  <a:gd name="T1" fmla="*/ 0 h 68"/>
                  <a:gd name="T2" fmla="*/ 0 w 45"/>
                  <a:gd name="T3" fmla="*/ 0 h 68"/>
                  <a:gd name="T4" fmla="*/ 0 w 45"/>
                  <a:gd name="T5" fmla="*/ 0 h 68"/>
                  <a:gd name="T6" fmla="*/ 0 w 45"/>
                  <a:gd name="T7" fmla="*/ 0 h 68"/>
                  <a:gd name="T8" fmla="*/ 0 w 45"/>
                  <a:gd name="T9" fmla="*/ 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68"/>
                  <a:gd name="T17" fmla="*/ 45 w 4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68">
                    <a:moveTo>
                      <a:pt x="45" y="23"/>
                    </a:moveTo>
                    <a:lnTo>
                      <a:pt x="34" y="0"/>
                    </a:lnTo>
                    <a:lnTo>
                      <a:pt x="0" y="45"/>
                    </a:lnTo>
                    <a:lnTo>
                      <a:pt x="11" y="68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34" name="Group 1074"/>
            <p:cNvGrpSpPr>
              <a:grpSpLocks/>
            </p:cNvGrpSpPr>
            <p:nvPr/>
          </p:nvGrpSpPr>
          <p:grpSpPr bwMode="auto">
            <a:xfrm>
              <a:off x="1684" y="3543"/>
              <a:ext cx="86" cy="82"/>
              <a:chOff x="1684" y="3543"/>
              <a:chExt cx="86" cy="82"/>
            </a:xfrm>
          </p:grpSpPr>
          <p:sp>
            <p:nvSpPr>
              <p:cNvPr id="22178" name="Freeform 1075"/>
              <p:cNvSpPr>
                <a:spLocks noChangeArrowheads="1"/>
              </p:cNvSpPr>
              <p:nvPr/>
            </p:nvSpPr>
            <p:spPr bwMode="auto">
              <a:xfrm>
                <a:off x="1757" y="3543"/>
                <a:ext cx="14" cy="15"/>
              </a:xfrm>
              <a:custGeom>
                <a:avLst/>
                <a:gdLst>
                  <a:gd name="T0" fmla="*/ 0 w 78"/>
                  <a:gd name="T1" fmla="*/ 0 h 89"/>
                  <a:gd name="T2" fmla="*/ 0 w 78"/>
                  <a:gd name="T3" fmla="*/ 0 h 89"/>
                  <a:gd name="T4" fmla="*/ 0 w 78"/>
                  <a:gd name="T5" fmla="*/ 0 h 89"/>
                  <a:gd name="T6" fmla="*/ 0 w 78"/>
                  <a:gd name="T7" fmla="*/ 0 h 89"/>
                  <a:gd name="T8" fmla="*/ 0 w 78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89"/>
                  <a:gd name="T17" fmla="*/ 78 w 78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89">
                    <a:moveTo>
                      <a:pt x="78" y="22"/>
                    </a:moveTo>
                    <a:lnTo>
                      <a:pt x="67" y="0"/>
                    </a:lnTo>
                    <a:lnTo>
                      <a:pt x="0" y="67"/>
                    </a:lnTo>
                    <a:lnTo>
                      <a:pt x="11" y="89"/>
                    </a:ln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79" name="Freeform 1076"/>
              <p:cNvSpPr>
                <a:spLocks noChangeArrowheads="1"/>
              </p:cNvSpPr>
              <p:nvPr/>
            </p:nvSpPr>
            <p:spPr bwMode="auto">
              <a:xfrm>
                <a:off x="1736" y="3561"/>
                <a:ext cx="14" cy="14"/>
              </a:xfrm>
              <a:custGeom>
                <a:avLst/>
                <a:gdLst>
                  <a:gd name="T0" fmla="*/ 0 w 78"/>
                  <a:gd name="T1" fmla="*/ 0 h 89"/>
                  <a:gd name="T2" fmla="*/ 0 w 78"/>
                  <a:gd name="T3" fmla="*/ 0 h 89"/>
                  <a:gd name="T4" fmla="*/ 0 w 78"/>
                  <a:gd name="T5" fmla="*/ 0 h 89"/>
                  <a:gd name="T6" fmla="*/ 0 w 78"/>
                  <a:gd name="T7" fmla="*/ 0 h 89"/>
                  <a:gd name="T8" fmla="*/ 0 w 78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89"/>
                  <a:gd name="T17" fmla="*/ 78 w 78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89">
                    <a:moveTo>
                      <a:pt x="78" y="22"/>
                    </a:moveTo>
                    <a:lnTo>
                      <a:pt x="67" y="0"/>
                    </a:lnTo>
                    <a:lnTo>
                      <a:pt x="0" y="67"/>
                    </a:lnTo>
                    <a:lnTo>
                      <a:pt x="11" y="89"/>
                    </a:ln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80" name="Freeform 1077"/>
              <p:cNvSpPr>
                <a:spLocks noChangeArrowheads="1"/>
              </p:cNvSpPr>
              <p:nvPr/>
            </p:nvSpPr>
            <p:spPr bwMode="auto">
              <a:xfrm>
                <a:off x="1717" y="3579"/>
                <a:ext cx="12" cy="15"/>
              </a:xfrm>
              <a:custGeom>
                <a:avLst/>
                <a:gdLst>
                  <a:gd name="T0" fmla="*/ 0 w 67"/>
                  <a:gd name="T1" fmla="*/ 0 h 89"/>
                  <a:gd name="T2" fmla="*/ 0 w 67"/>
                  <a:gd name="T3" fmla="*/ 0 h 89"/>
                  <a:gd name="T4" fmla="*/ 0 w 67"/>
                  <a:gd name="T5" fmla="*/ 0 h 89"/>
                  <a:gd name="T6" fmla="*/ 0 w 67"/>
                  <a:gd name="T7" fmla="*/ 0 h 89"/>
                  <a:gd name="T8" fmla="*/ 0 w 67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89"/>
                  <a:gd name="T17" fmla="*/ 67 w 67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89">
                    <a:moveTo>
                      <a:pt x="67" y="22"/>
                    </a:moveTo>
                    <a:lnTo>
                      <a:pt x="56" y="0"/>
                    </a:lnTo>
                    <a:lnTo>
                      <a:pt x="0" y="67"/>
                    </a:lnTo>
                    <a:lnTo>
                      <a:pt x="11" y="89"/>
                    </a:lnTo>
                    <a:lnTo>
                      <a:pt x="67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81" name="Freeform 1078"/>
              <p:cNvSpPr>
                <a:spLocks noChangeArrowheads="1"/>
              </p:cNvSpPr>
              <p:nvPr/>
            </p:nvSpPr>
            <p:spPr bwMode="auto">
              <a:xfrm>
                <a:off x="1696" y="3598"/>
                <a:ext cx="14" cy="14"/>
              </a:xfrm>
              <a:custGeom>
                <a:avLst/>
                <a:gdLst>
                  <a:gd name="T0" fmla="*/ 0 w 78"/>
                  <a:gd name="T1" fmla="*/ 0 h 89"/>
                  <a:gd name="T2" fmla="*/ 0 w 78"/>
                  <a:gd name="T3" fmla="*/ 0 h 89"/>
                  <a:gd name="T4" fmla="*/ 0 w 78"/>
                  <a:gd name="T5" fmla="*/ 0 h 89"/>
                  <a:gd name="T6" fmla="*/ 0 w 78"/>
                  <a:gd name="T7" fmla="*/ 0 h 89"/>
                  <a:gd name="T8" fmla="*/ 0 w 78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89"/>
                  <a:gd name="T17" fmla="*/ 78 w 78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89">
                    <a:moveTo>
                      <a:pt x="78" y="22"/>
                    </a:moveTo>
                    <a:lnTo>
                      <a:pt x="67" y="0"/>
                    </a:lnTo>
                    <a:lnTo>
                      <a:pt x="0" y="67"/>
                    </a:lnTo>
                    <a:lnTo>
                      <a:pt x="11" y="89"/>
                    </a:lnTo>
                    <a:lnTo>
                      <a:pt x="78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82" name="Freeform 1079"/>
              <p:cNvSpPr>
                <a:spLocks noChangeArrowheads="1"/>
              </p:cNvSpPr>
              <p:nvPr/>
            </p:nvSpPr>
            <p:spPr bwMode="auto">
              <a:xfrm>
                <a:off x="1684" y="3618"/>
                <a:ext cx="7" cy="7"/>
              </a:xfrm>
              <a:custGeom>
                <a:avLst/>
                <a:gdLst>
                  <a:gd name="T0" fmla="*/ 0 w 33"/>
                  <a:gd name="T1" fmla="*/ 0 h 45"/>
                  <a:gd name="T2" fmla="*/ 0 w 33"/>
                  <a:gd name="T3" fmla="*/ 0 h 45"/>
                  <a:gd name="T4" fmla="*/ 0 w 33"/>
                  <a:gd name="T5" fmla="*/ 0 h 45"/>
                  <a:gd name="T6" fmla="*/ 0 w 33"/>
                  <a:gd name="T7" fmla="*/ 0 h 45"/>
                  <a:gd name="T8" fmla="*/ 0 w 33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5"/>
                  <a:gd name="T17" fmla="*/ 33 w 33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5">
                    <a:moveTo>
                      <a:pt x="33" y="22"/>
                    </a:moveTo>
                    <a:lnTo>
                      <a:pt x="22" y="0"/>
                    </a:lnTo>
                    <a:lnTo>
                      <a:pt x="0" y="22"/>
                    </a:lnTo>
                    <a:lnTo>
                      <a:pt x="11" y="45"/>
                    </a:lnTo>
                    <a:lnTo>
                      <a:pt x="33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35" name="Group 1080"/>
            <p:cNvGrpSpPr>
              <a:grpSpLocks/>
            </p:cNvGrpSpPr>
            <p:nvPr/>
          </p:nvGrpSpPr>
          <p:grpSpPr bwMode="auto">
            <a:xfrm>
              <a:off x="1740" y="3520"/>
              <a:ext cx="82" cy="26"/>
              <a:chOff x="1740" y="3520"/>
              <a:chExt cx="82" cy="26"/>
            </a:xfrm>
          </p:grpSpPr>
          <p:sp>
            <p:nvSpPr>
              <p:cNvPr id="22162" name="Rectangle 1081"/>
              <p:cNvSpPr>
                <a:spLocks noChangeArrowheads="1"/>
              </p:cNvSpPr>
              <p:nvPr/>
            </p:nvSpPr>
            <p:spPr bwMode="auto">
              <a:xfrm>
                <a:off x="1740" y="3520"/>
                <a:ext cx="81" cy="26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63" name="Freeform 1082"/>
              <p:cNvSpPr>
                <a:spLocks noChangeArrowheads="1"/>
              </p:cNvSpPr>
              <p:nvPr/>
            </p:nvSpPr>
            <p:spPr bwMode="auto">
              <a:xfrm>
                <a:off x="1740" y="3520"/>
                <a:ext cx="2" cy="8"/>
              </a:xfrm>
              <a:custGeom>
                <a:avLst/>
                <a:gdLst>
                  <a:gd name="T0" fmla="*/ 0 w 11"/>
                  <a:gd name="T1" fmla="*/ 0 h 44"/>
                  <a:gd name="T2" fmla="*/ 0 w 11"/>
                  <a:gd name="T3" fmla="*/ 0 h 44"/>
                  <a:gd name="T4" fmla="*/ 0 w 11"/>
                  <a:gd name="T5" fmla="*/ 0 h 44"/>
                  <a:gd name="T6" fmla="*/ 0 w 11"/>
                  <a:gd name="T7" fmla="*/ 0 h 44"/>
                  <a:gd name="T8" fmla="*/ 0 w 11"/>
                  <a:gd name="T9" fmla="*/ 0 h 44"/>
                  <a:gd name="T10" fmla="*/ 0 w 11"/>
                  <a:gd name="T11" fmla="*/ 0 h 44"/>
                  <a:gd name="T12" fmla="*/ 0 w 11"/>
                  <a:gd name="T13" fmla="*/ 0 h 44"/>
                  <a:gd name="T14" fmla="*/ 0 w 11"/>
                  <a:gd name="T15" fmla="*/ 0 h 44"/>
                  <a:gd name="T16" fmla="*/ 0 w 11"/>
                  <a:gd name="T17" fmla="*/ 0 h 44"/>
                  <a:gd name="T18" fmla="*/ 0 w 11"/>
                  <a:gd name="T19" fmla="*/ 0 h 44"/>
                  <a:gd name="T20" fmla="*/ 0 w 11"/>
                  <a:gd name="T21" fmla="*/ 0 h 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"/>
                  <a:gd name="T34" fmla="*/ 0 h 44"/>
                  <a:gd name="T35" fmla="*/ 11 w 11"/>
                  <a:gd name="T36" fmla="*/ 44 h 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" h="44">
                    <a:moveTo>
                      <a:pt x="11" y="0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11" y="4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64" name="Rectangle 1083"/>
              <p:cNvSpPr>
                <a:spLocks noChangeArrowheads="1"/>
              </p:cNvSpPr>
              <p:nvPr/>
            </p:nvSpPr>
            <p:spPr bwMode="auto">
              <a:xfrm>
                <a:off x="1740" y="3533"/>
                <a:ext cx="2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65" name="Rectangle 1084"/>
              <p:cNvSpPr>
                <a:spLocks noChangeArrowheads="1"/>
              </p:cNvSpPr>
              <p:nvPr/>
            </p:nvSpPr>
            <p:spPr bwMode="auto">
              <a:xfrm>
                <a:off x="1740" y="3546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66" name="Rectangle 1085"/>
              <p:cNvSpPr>
                <a:spLocks noChangeArrowheads="1"/>
              </p:cNvSpPr>
              <p:nvPr/>
            </p:nvSpPr>
            <p:spPr bwMode="auto">
              <a:xfrm>
                <a:off x="1754" y="3546"/>
                <a:ext cx="9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67" name="Rectangle 1086"/>
              <p:cNvSpPr>
                <a:spLocks noChangeArrowheads="1"/>
              </p:cNvSpPr>
              <p:nvPr/>
            </p:nvSpPr>
            <p:spPr bwMode="auto">
              <a:xfrm>
                <a:off x="1769" y="3546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68" name="Rectangle 1087"/>
              <p:cNvSpPr>
                <a:spLocks noChangeArrowheads="1"/>
              </p:cNvSpPr>
              <p:nvPr/>
            </p:nvSpPr>
            <p:spPr bwMode="auto">
              <a:xfrm>
                <a:off x="1783" y="3546"/>
                <a:ext cx="9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69" name="Rectangle 1088"/>
              <p:cNvSpPr>
                <a:spLocks noChangeArrowheads="1"/>
              </p:cNvSpPr>
              <p:nvPr/>
            </p:nvSpPr>
            <p:spPr bwMode="auto">
              <a:xfrm>
                <a:off x="1798" y="3546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70" name="Rectangle 1089"/>
              <p:cNvSpPr>
                <a:spLocks noChangeArrowheads="1"/>
              </p:cNvSpPr>
              <p:nvPr/>
            </p:nvSpPr>
            <p:spPr bwMode="auto">
              <a:xfrm>
                <a:off x="1812" y="3546"/>
                <a:ext cx="9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71" name="Rectangle 1090"/>
              <p:cNvSpPr>
                <a:spLocks noChangeArrowheads="1"/>
              </p:cNvSpPr>
              <p:nvPr/>
            </p:nvSpPr>
            <p:spPr bwMode="auto">
              <a:xfrm>
                <a:off x="1821" y="3533"/>
                <a:ext cx="2" cy="7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72" name="Rectangle 1091"/>
              <p:cNvSpPr>
                <a:spLocks noChangeArrowheads="1"/>
              </p:cNvSpPr>
              <p:nvPr/>
            </p:nvSpPr>
            <p:spPr bwMode="auto">
              <a:xfrm>
                <a:off x="1821" y="3520"/>
                <a:ext cx="2" cy="8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73" name="Rectangle 1092"/>
              <p:cNvSpPr>
                <a:spLocks noChangeArrowheads="1"/>
              </p:cNvSpPr>
              <p:nvPr/>
            </p:nvSpPr>
            <p:spPr bwMode="auto">
              <a:xfrm>
                <a:off x="1806" y="3520"/>
                <a:ext cx="9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74" name="Rectangle 1093"/>
              <p:cNvSpPr>
                <a:spLocks noChangeArrowheads="1"/>
              </p:cNvSpPr>
              <p:nvPr/>
            </p:nvSpPr>
            <p:spPr bwMode="auto">
              <a:xfrm>
                <a:off x="1791" y="3520"/>
                <a:ext cx="9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75" name="Rectangle 1094"/>
              <p:cNvSpPr>
                <a:spLocks noChangeArrowheads="1"/>
              </p:cNvSpPr>
              <p:nvPr/>
            </p:nvSpPr>
            <p:spPr bwMode="auto">
              <a:xfrm>
                <a:off x="1777" y="3520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76" name="Rectangle 1095"/>
              <p:cNvSpPr>
                <a:spLocks noChangeArrowheads="1"/>
              </p:cNvSpPr>
              <p:nvPr/>
            </p:nvSpPr>
            <p:spPr bwMode="auto">
              <a:xfrm>
                <a:off x="1763" y="3520"/>
                <a:ext cx="8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77" name="Rectangle 1096"/>
              <p:cNvSpPr>
                <a:spLocks noChangeArrowheads="1"/>
              </p:cNvSpPr>
              <p:nvPr/>
            </p:nvSpPr>
            <p:spPr bwMode="auto">
              <a:xfrm>
                <a:off x="1748" y="3520"/>
                <a:ext cx="9" cy="2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1926" name="Rectangle 1097"/>
            <p:cNvSpPr>
              <a:spLocks noChangeArrowheads="1"/>
            </p:cNvSpPr>
            <p:nvPr/>
          </p:nvSpPr>
          <p:spPr bwMode="auto">
            <a:xfrm>
              <a:off x="2363" y="3921"/>
              <a:ext cx="72" cy="27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27" name="Rectangle 1098"/>
            <p:cNvSpPr>
              <a:spLocks noChangeArrowheads="1"/>
            </p:cNvSpPr>
            <p:nvPr/>
          </p:nvSpPr>
          <p:spPr bwMode="auto">
            <a:xfrm>
              <a:off x="1533" y="3910"/>
              <a:ext cx="71" cy="27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28" name="Rectangle 1099"/>
            <p:cNvSpPr>
              <a:spLocks noChangeArrowheads="1"/>
            </p:cNvSpPr>
            <p:nvPr/>
          </p:nvSpPr>
          <p:spPr bwMode="auto">
            <a:xfrm>
              <a:off x="1418" y="3948"/>
              <a:ext cx="188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29" name="Rectangle 1100"/>
            <p:cNvSpPr>
              <a:spLocks noChangeArrowheads="1"/>
            </p:cNvSpPr>
            <p:nvPr/>
          </p:nvSpPr>
          <p:spPr bwMode="auto">
            <a:xfrm>
              <a:off x="1323" y="3949"/>
              <a:ext cx="358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Air conditioning</a:t>
              </a:r>
            </a:p>
          </p:txBody>
        </p:sp>
        <p:sp>
          <p:nvSpPr>
            <p:cNvPr id="21930" name="Rectangle 1101"/>
            <p:cNvSpPr>
              <a:spLocks noChangeArrowheads="1"/>
            </p:cNvSpPr>
            <p:nvPr/>
          </p:nvSpPr>
          <p:spPr bwMode="auto">
            <a:xfrm>
              <a:off x="1523" y="3919"/>
              <a:ext cx="70" cy="2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31" name="Rectangle 1102"/>
            <p:cNvSpPr>
              <a:spLocks noChangeArrowheads="1"/>
            </p:cNvSpPr>
            <p:nvPr/>
          </p:nvSpPr>
          <p:spPr bwMode="auto">
            <a:xfrm>
              <a:off x="2156" y="3755"/>
              <a:ext cx="76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32" name="Rectangle 1103"/>
            <p:cNvSpPr>
              <a:spLocks noChangeArrowheads="1"/>
            </p:cNvSpPr>
            <p:nvPr/>
          </p:nvSpPr>
          <p:spPr bwMode="auto">
            <a:xfrm>
              <a:off x="2133" y="3757"/>
              <a:ext cx="112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PESC</a:t>
              </a:r>
            </a:p>
          </p:txBody>
        </p:sp>
        <p:sp>
          <p:nvSpPr>
            <p:cNvPr id="21933" name="Rectangle 1104"/>
            <p:cNvSpPr>
              <a:spLocks noChangeArrowheads="1"/>
            </p:cNvSpPr>
            <p:nvPr/>
          </p:nvSpPr>
          <p:spPr bwMode="auto">
            <a:xfrm>
              <a:off x="2491" y="3870"/>
              <a:ext cx="76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34" name="Rectangle 1105"/>
            <p:cNvSpPr>
              <a:spLocks noChangeArrowheads="1"/>
            </p:cNvSpPr>
            <p:nvPr/>
          </p:nvSpPr>
          <p:spPr bwMode="auto">
            <a:xfrm>
              <a:off x="2464" y="3871"/>
              <a:ext cx="120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SPDB</a:t>
              </a:r>
            </a:p>
          </p:txBody>
        </p:sp>
        <p:sp>
          <p:nvSpPr>
            <p:cNvPr id="21935" name="Rectangle 1106"/>
            <p:cNvSpPr>
              <a:spLocks noChangeArrowheads="1"/>
            </p:cNvSpPr>
            <p:nvPr/>
          </p:nvSpPr>
          <p:spPr bwMode="auto">
            <a:xfrm>
              <a:off x="2294" y="3704"/>
              <a:ext cx="66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36" name="Rectangle 1107"/>
            <p:cNvSpPr>
              <a:spLocks noChangeArrowheads="1"/>
            </p:cNvSpPr>
            <p:nvPr/>
          </p:nvSpPr>
          <p:spPr bwMode="auto">
            <a:xfrm>
              <a:off x="2267" y="3706"/>
              <a:ext cx="109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IPCU</a:t>
              </a:r>
            </a:p>
          </p:txBody>
        </p:sp>
        <p:sp>
          <p:nvSpPr>
            <p:cNvPr id="21937" name="Rectangle 1108"/>
            <p:cNvSpPr>
              <a:spLocks noChangeArrowheads="1"/>
            </p:cNvSpPr>
            <p:nvPr/>
          </p:nvSpPr>
          <p:spPr bwMode="auto">
            <a:xfrm>
              <a:off x="1381" y="3877"/>
              <a:ext cx="65" cy="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38" name="Rectangle 1109"/>
            <p:cNvSpPr>
              <a:spLocks noChangeArrowheads="1"/>
            </p:cNvSpPr>
            <p:nvPr/>
          </p:nvSpPr>
          <p:spPr bwMode="auto">
            <a:xfrm>
              <a:off x="1354" y="3877"/>
              <a:ext cx="120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SPDB</a:t>
              </a:r>
            </a:p>
          </p:txBody>
        </p:sp>
        <p:sp>
          <p:nvSpPr>
            <p:cNvPr id="21939" name="Line 1110"/>
            <p:cNvSpPr>
              <a:spLocks noChangeShapeType="1"/>
            </p:cNvSpPr>
            <p:nvPr/>
          </p:nvSpPr>
          <p:spPr bwMode="auto">
            <a:xfrm flipH="1" flipV="1">
              <a:off x="1478" y="3794"/>
              <a:ext cx="109" cy="17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40" name="Line 1111"/>
            <p:cNvSpPr>
              <a:spLocks noChangeShapeType="1"/>
            </p:cNvSpPr>
            <p:nvPr/>
          </p:nvSpPr>
          <p:spPr bwMode="auto">
            <a:xfrm flipH="1" flipV="1">
              <a:off x="1494" y="3802"/>
              <a:ext cx="108" cy="14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41" name="Rectangle 1112"/>
            <p:cNvSpPr>
              <a:spLocks noChangeArrowheads="1"/>
            </p:cNvSpPr>
            <p:nvPr/>
          </p:nvSpPr>
          <p:spPr bwMode="auto">
            <a:xfrm>
              <a:off x="1453" y="3768"/>
              <a:ext cx="56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42" name="Rectangle 1113"/>
            <p:cNvSpPr>
              <a:spLocks noChangeArrowheads="1"/>
            </p:cNvSpPr>
            <p:nvPr/>
          </p:nvSpPr>
          <p:spPr bwMode="auto">
            <a:xfrm>
              <a:off x="1435" y="3768"/>
              <a:ext cx="88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VSC</a:t>
              </a:r>
            </a:p>
          </p:txBody>
        </p:sp>
        <p:sp>
          <p:nvSpPr>
            <p:cNvPr id="21943" name="Rectangle 1114"/>
            <p:cNvSpPr>
              <a:spLocks noChangeArrowheads="1"/>
            </p:cNvSpPr>
            <p:nvPr/>
          </p:nvSpPr>
          <p:spPr bwMode="auto">
            <a:xfrm>
              <a:off x="1434" y="3792"/>
              <a:ext cx="71" cy="3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44" name="Rectangle 1115"/>
            <p:cNvSpPr>
              <a:spLocks noChangeArrowheads="1"/>
            </p:cNvSpPr>
            <p:nvPr/>
          </p:nvSpPr>
          <p:spPr bwMode="auto">
            <a:xfrm>
              <a:off x="1536" y="3748"/>
              <a:ext cx="82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45" name="Rectangle 1116"/>
            <p:cNvSpPr>
              <a:spLocks noChangeArrowheads="1"/>
            </p:cNvSpPr>
            <p:nvPr/>
          </p:nvSpPr>
          <p:spPr bwMode="auto">
            <a:xfrm>
              <a:off x="1499" y="3750"/>
              <a:ext cx="144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PWCU</a:t>
              </a:r>
            </a:p>
          </p:txBody>
        </p:sp>
        <p:sp>
          <p:nvSpPr>
            <p:cNvPr id="21946" name="Line 1117"/>
            <p:cNvSpPr>
              <a:spLocks noChangeShapeType="1"/>
            </p:cNvSpPr>
            <p:nvPr/>
          </p:nvSpPr>
          <p:spPr bwMode="auto">
            <a:xfrm flipV="1">
              <a:off x="1577" y="3665"/>
              <a:ext cx="37" cy="58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47" name="Line 1118"/>
            <p:cNvSpPr>
              <a:spLocks noChangeShapeType="1"/>
            </p:cNvSpPr>
            <p:nvPr/>
          </p:nvSpPr>
          <p:spPr bwMode="auto">
            <a:xfrm flipV="1">
              <a:off x="1587" y="3660"/>
              <a:ext cx="42" cy="60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48" name="Rectangle 1119"/>
            <p:cNvSpPr>
              <a:spLocks noChangeArrowheads="1"/>
            </p:cNvSpPr>
            <p:nvPr/>
          </p:nvSpPr>
          <p:spPr bwMode="auto">
            <a:xfrm>
              <a:off x="1546" y="3715"/>
              <a:ext cx="70" cy="2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49" name="Line 1120"/>
            <p:cNvSpPr>
              <a:spLocks noChangeShapeType="1"/>
            </p:cNvSpPr>
            <p:nvPr/>
          </p:nvSpPr>
          <p:spPr bwMode="auto">
            <a:xfrm flipV="1">
              <a:off x="1492" y="3816"/>
              <a:ext cx="93" cy="28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50" name="Line 1121"/>
            <p:cNvSpPr>
              <a:spLocks noChangeShapeType="1"/>
            </p:cNvSpPr>
            <p:nvPr/>
          </p:nvSpPr>
          <p:spPr bwMode="auto">
            <a:xfrm flipV="1">
              <a:off x="1496" y="3820"/>
              <a:ext cx="93" cy="29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51" name="Line 1122"/>
            <p:cNvSpPr>
              <a:spLocks noChangeShapeType="1"/>
            </p:cNvSpPr>
            <p:nvPr/>
          </p:nvSpPr>
          <p:spPr bwMode="auto">
            <a:xfrm flipV="1">
              <a:off x="1502" y="3827"/>
              <a:ext cx="85" cy="31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52" name="Line 1123"/>
            <p:cNvSpPr>
              <a:spLocks noChangeShapeType="1"/>
            </p:cNvSpPr>
            <p:nvPr/>
          </p:nvSpPr>
          <p:spPr bwMode="auto">
            <a:xfrm flipV="1">
              <a:off x="1505" y="3829"/>
              <a:ext cx="88" cy="33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53" name="Line 1124"/>
            <p:cNvSpPr>
              <a:spLocks noChangeShapeType="1"/>
            </p:cNvSpPr>
            <p:nvPr/>
          </p:nvSpPr>
          <p:spPr bwMode="auto">
            <a:xfrm flipV="1">
              <a:off x="1511" y="3833"/>
              <a:ext cx="82" cy="38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54" name="Line 1125"/>
            <p:cNvSpPr>
              <a:spLocks noChangeShapeType="1"/>
            </p:cNvSpPr>
            <p:nvPr/>
          </p:nvSpPr>
          <p:spPr bwMode="auto">
            <a:xfrm flipV="1">
              <a:off x="1513" y="3836"/>
              <a:ext cx="82" cy="42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55" name="Line 1126"/>
            <p:cNvSpPr>
              <a:spLocks noChangeShapeType="1"/>
            </p:cNvSpPr>
            <p:nvPr/>
          </p:nvSpPr>
          <p:spPr bwMode="auto">
            <a:xfrm flipV="1">
              <a:off x="1521" y="3835"/>
              <a:ext cx="87" cy="50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56" name="Line 1127"/>
            <p:cNvSpPr>
              <a:spLocks noChangeShapeType="1"/>
            </p:cNvSpPr>
            <p:nvPr/>
          </p:nvSpPr>
          <p:spPr bwMode="auto">
            <a:xfrm flipV="1">
              <a:off x="1521" y="3844"/>
              <a:ext cx="81" cy="47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57" name="Rectangle 1128"/>
            <p:cNvSpPr>
              <a:spLocks noChangeArrowheads="1"/>
            </p:cNvSpPr>
            <p:nvPr/>
          </p:nvSpPr>
          <p:spPr bwMode="auto">
            <a:xfrm>
              <a:off x="2534" y="3719"/>
              <a:ext cx="74" cy="6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58" name="Rectangle 1129"/>
            <p:cNvSpPr>
              <a:spLocks noChangeArrowheads="1"/>
            </p:cNvSpPr>
            <p:nvPr/>
          </p:nvSpPr>
          <p:spPr bwMode="auto">
            <a:xfrm>
              <a:off x="2544" y="3710"/>
              <a:ext cx="83" cy="6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59" name="Rectangle 1130"/>
            <p:cNvSpPr>
              <a:spLocks noChangeArrowheads="1"/>
            </p:cNvSpPr>
            <p:nvPr/>
          </p:nvSpPr>
          <p:spPr bwMode="auto">
            <a:xfrm>
              <a:off x="2557" y="3700"/>
              <a:ext cx="83" cy="63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60" name="Rectangle 1131"/>
            <p:cNvSpPr>
              <a:spLocks noChangeArrowheads="1"/>
            </p:cNvSpPr>
            <p:nvPr/>
          </p:nvSpPr>
          <p:spPr bwMode="auto">
            <a:xfrm>
              <a:off x="2561" y="3719"/>
              <a:ext cx="77" cy="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61" name="Rectangle 1132"/>
            <p:cNvSpPr>
              <a:spLocks noChangeArrowheads="1"/>
            </p:cNvSpPr>
            <p:nvPr/>
          </p:nvSpPr>
          <p:spPr bwMode="auto">
            <a:xfrm>
              <a:off x="2533" y="3723"/>
              <a:ext cx="125" cy="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IRDC</a:t>
              </a:r>
            </a:p>
          </p:txBody>
        </p:sp>
        <p:sp>
          <p:nvSpPr>
            <p:cNvPr id="21962" name="Line 1133"/>
            <p:cNvSpPr>
              <a:spLocks noChangeShapeType="1"/>
            </p:cNvSpPr>
            <p:nvPr/>
          </p:nvSpPr>
          <p:spPr bwMode="auto">
            <a:xfrm>
              <a:off x="2336" y="3853"/>
              <a:ext cx="58" cy="44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63" name="Line 1134"/>
            <p:cNvSpPr>
              <a:spLocks noChangeShapeType="1"/>
            </p:cNvSpPr>
            <p:nvPr/>
          </p:nvSpPr>
          <p:spPr bwMode="auto">
            <a:xfrm>
              <a:off x="2346" y="3853"/>
              <a:ext cx="52" cy="40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64" name="Line 1135"/>
            <p:cNvSpPr>
              <a:spLocks noChangeShapeType="1"/>
            </p:cNvSpPr>
            <p:nvPr/>
          </p:nvSpPr>
          <p:spPr bwMode="auto">
            <a:xfrm>
              <a:off x="2346" y="3846"/>
              <a:ext cx="56" cy="38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65" name="Line 1136"/>
            <p:cNvSpPr>
              <a:spLocks noChangeShapeType="1"/>
            </p:cNvSpPr>
            <p:nvPr/>
          </p:nvSpPr>
          <p:spPr bwMode="auto">
            <a:xfrm>
              <a:off x="2352" y="3842"/>
              <a:ext cx="52" cy="40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66" name="Line 1137"/>
            <p:cNvSpPr>
              <a:spLocks noChangeShapeType="1"/>
            </p:cNvSpPr>
            <p:nvPr/>
          </p:nvSpPr>
          <p:spPr bwMode="auto">
            <a:xfrm>
              <a:off x="2358" y="3838"/>
              <a:ext cx="56" cy="41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67" name="Line 1138"/>
            <p:cNvSpPr>
              <a:spLocks noChangeShapeType="1"/>
            </p:cNvSpPr>
            <p:nvPr/>
          </p:nvSpPr>
          <p:spPr bwMode="auto">
            <a:xfrm>
              <a:off x="2358" y="3833"/>
              <a:ext cx="56" cy="38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68" name="Line 1139"/>
            <p:cNvSpPr>
              <a:spLocks noChangeShapeType="1"/>
            </p:cNvSpPr>
            <p:nvPr/>
          </p:nvSpPr>
          <p:spPr bwMode="auto">
            <a:xfrm>
              <a:off x="2360" y="3827"/>
              <a:ext cx="67" cy="35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69" name="Line 1140"/>
            <p:cNvSpPr>
              <a:spLocks noChangeShapeType="1"/>
            </p:cNvSpPr>
            <p:nvPr/>
          </p:nvSpPr>
          <p:spPr bwMode="auto">
            <a:xfrm>
              <a:off x="2360" y="3822"/>
              <a:ext cx="69" cy="36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70" name="Line 1141"/>
            <p:cNvSpPr>
              <a:spLocks noChangeShapeType="1"/>
            </p:cNvSpPr>
            <p:nvPr/>
          </p:nvSpPr>
          <p:spPr bwMode="auto">
            <a:xfrm>
              <a:off x="2358" y="3816"/>
              <a:ext cx="79" cy="35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71" name="Line 1142"/>
            <p:cNvSpPr>
              <a:spLocks noChangeShapeType="1"/>
            </p:cNvSpPr>
            <p:nvPr/>
          </p:nvSpPr>
          <p:spPr bwMode="auto">
            <a:xfrm>
              <a:off x="2360" y="3810"/>
              <a:ext cx="77" cy="36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72" name="Line 1143"/>
            <p:cNvSpPr>
              <a:spLocks noChangeShapeType="1"/>
            </p:cNvSpPr>
            <p:nvPr/>
          </p:nvSpPr>
          <p:spPr bwMode="auto">
            <a:xfrm flipH="1">
              <a:off x="2222" y="3665"/>
              <a:ext cx="41" cy="69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73" name="Line 1144"/>
            <p:cNvSpPr>
              <a:spLocks noChangeShapeType="1"/>
            </p:cNvSpPr>
            <p:nvPr/>
          </p:nvSpPr>
          <p:spPr bwMode="auto">
            <a:xfrm flipH="1">
              <a:off x="2228" y="3669"/>
              <a:ext cx="39" cy="70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974" name="Rectangle 1145"/>
            <p:cNvSpPr>
              <a:spLocks noChangeArrowheads="1"/>
            </p:cNvSpPr>
            <p:nvPr/>
          </p:nvSpPr>
          <p:spPr bwMode="auto">
            <a:xfrm>
              <a:off x="2435" y="3842"/>
              <a:ext cx="70" cy="2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75" name="Rectangle 1146"/>
            <p:cNvSpPr>
              <a:spLocks noChangeArrowheads="1"/>
            </p:cNvSpPr>
            <p:nvPr/>
          </p:nvSpPr>
          <p:spPr bwMode="auto">
            <a:xfrm>
              <a:off x="2423" y="3853"/>
              <a:ext cx="70" cy="2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76" name="Rectangle 1147"/>
            <p:cNvSpPr>
              <a:spLocks noChangeArrowheads="1"/>
            </p:cNvSpPr>
            <p:nvPr/>
          </p:nvSpPr>
          <p:spPr bwMode="auto">
            <a:xfrm>
              <a:off x="2412" y="3862"/>
              <a:ext cx="68" cy="2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77" name="Rectangle 1148"/>
            <p:cNvSpPr>
              <a:spLocks noChangeArrowheads="1"/>
            </p:cNvSpPr>
            <p:nvPr/>
          </p:nvSpPr>
          <p:spPr bwMode="auto">
            <a:xfrm>
              <a:off x="2400" y="3873"/>
              <a:ext cx="70" cy="2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78" name="Rectangle 1149"/>
            <p:cNvSpPr>
              <a:spLocks noChangeArrowheads="1"/>
            </p:cNvSpPr>
            <p:nvPr/>
          </p:nvSpPr>
          <p:spPr bwMode="auto">
            <a:xfrm>
              <a:off x="2389" y="3886"/>
              <a:ext cx="71" cy="2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79" name="Rectangle 1150"/>
            <p:cNvSpPr>
              <a:spLocks noChangeArrowheads="1"/>
            </p:cNvSpPr>
            <p:nvPr/>
          </p:nvSpPr>
          <p:spPr bwMode="auto">
            <a:xfrm>
              <a:off x="1424" y="3838"/>
              <a:ext cx="70" cy="22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80" name="Rectangle 1151"/>
            <p:cNvSpPr>
              <a:spLocks noChangeArrowheads="1"/>
            </p:cNvSpPr>
            <p:nvPr/>
          </p:nvSpPr>
          <p:spPr bwMode="auto">
            <a:xfrm>
              <a:off x="1434" y="3851"/>
              <a:ext cx="68" cy="24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81" name="Rectangle 1152"/>
            <p:cNvSpPr>
              <a:spLocks noChangeArrowheads="1"/>
            </p:cNvSpPr>
            <p:nvPr/>
          </p:nvSpPr>
          <p:spPr bwMode="auto">
            <a:xfrm>
              <a:off x="1442" y="3865"/>
              <a:ext cx="71" cy="23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82" name="Rectangle 1153"/>
            <p:cNvSpPr>
              <a:spLocks noChangeArrowheads="1"/>
            </p:cNvSpPr>
            <p:nvPr/>
          </p:nvSpPr>
          <p:spPr bwMode="auto">
            <a:xfrm>
              <a:off x="1451" y="3879"/>
              <a:ext cx="70" cy="22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83" name="Rectangle 1154"/>
            <p:cNvSpPr>
              <a:spLocks noChangeArrowheads="1"/>
            </p:cNvSpPr>
            <p:nvPr/>
          </p:nvSpPr>
          <p:spPr bwMode="auto">
            <a:xfrm>
              <a:off x="1629" y="3912"/>
              <a:ext cx="72" cy="27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84" name="Rectangle 1155"/>
            <p:cNvSpPr>
              <a:spLocks noChangeArrowheads="1"/>
            </p:cNvSpPr>
            <p:nvPr/>
          </p:nvSpPr>
          <p:spPr bwMode="auto">
            <a:xfrm>
              <a:off x="1616" y="3919"/>
              <a:ext cx="74" cy="2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85" name="Rectangle 1156"/>
            <p:cNvSpPr>
              <a:spLocks noChangeArrowheads="1"/>
            </p:cNvSpPr>
            <p:nvPr/>
          </p:nvSpPr>
          <p:spPr bwMode="auto">
            <a:xfrm>
              <a:off x="2232" y="3928"/>
              <a:ext cx="72" cy="3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86" name="Rectangle 1157"/>
            <p:cNvSpPr>
              <a:spLocks noChangeArrowheads="1"/>
            </p:cNvSpPr>
            <p:nvPr/>
          </p:nvSpPr>
          <p:spPr bwMode="auto">
            <a:xfrm>
              <a:off x="2344" y="3932"/>
              <a:ext cx="72" cy="27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87" name="Rectangle 1158"/>
            <p:cNvSpPr>
              <a:spLocks noChangeArrowheads="1"/>
            </p:cNvSpPr>
            <p:nvPr/>
          </p:nvSpPr>
          <p:spPr bwMode="auto">
            <a:xfrm>
              <a:off x="1869" y="3851"/>
              <a:ext cx="132" cy="5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88" name="Rectangle 1159"/>
            <p:cNvSpPr>
              <a:spLocks noChangeArrowheads="1"/>
            </p:cNvSpPr>
            <p:nvPr/>
          </p:nvSpPr>
          <p:spPr bwMode="auto">
            <a:xfrm>
              <a:off x="1812" y="3851"/>
              <a:ext cx="230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doors ctrl,</a:t>
              </a:r>
            </a:p>
          </p:txBody>
        </p:sp>
        <p:sp>
          <p:nvSpPr>
            <p:cNvPr id="21989" name="Rectangle 1160"/>
            <p:cNvSpPr>
              <a:spLocks noChangeArrowheads="1"/>
            </p:cNvSpPr>
            <p:nvPr/>
          </p:nvSpPr>
          <p:spPr bwMode="auto">
            <a:xfrm>
              <a:off x="1803" y="3880"/>
              <a:ext cx="248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oxygen ctrl</a:t>
              </a:r>
            </a:p>
          </p:txBody>
        </p:sp>
        <p:sp>
          <p:nvSpPr>
            <p:cNvPr id="21990" name="Rectangle 1161"/>
            <p:cNvSpPr>
              <a:spLocks noChangeArrowheads="1"/>
            </p:cNvSpPr>
            <p:nvPr/>
          </p:nvSpPr>
          <p:spPr bwMode="auto">
            <a:xfrm>
              <a:off x="1968" y="3599"/>
              <a:ext cx="109" cy="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991" name="Rectangle 1162"/>
            <p:cNvSpPr>
              <a:spLocks noChangeArrowheads="1"/>
            </p:cNvSpPr>
            <p:nvPr/>
          </p:nvSpPr>
          <p:spPr bwMode="auto">
            <a:xfrm>
              <a:off x="1946" y="3600"/>
              <a:ext cx="83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ext </a:t>
              </a:r>
            </a:p>
          </p:txBody>
        </p:sp>
        <p:sp>
          <p:nvSpPr>
            <p:cNvPr id="21992" name="Rectangle 1163"/>
            <p:cNvSpPr>
              <a:spLocks noChangeArrowheads="1"/>
            </p:cNvSpPr>
            <p:nvPr/>
          </p:nvSpPr>
          <p:spPr bwMode="auto">
            <a:xfrm>
              <a:off x="1982" y="3600"/>
              <a:ext cx="120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lights</a:t>
              </a:r>
            </a:p>
          </p:txBody>
        </p:sp>
        <p:sp>
          <p:nvSpPr>
            <p:cNvPr id="21993" name="Rectangle 1164"/>
            <p:cNvSpPr>
              <a:spLocks noChangeArrowheads="1"/>
            </p:cNvSpPr>
            <p:nvPr/>
          </p:nvSpPr>
          <p:spPr bwMode="auto">
            <a:xfrm>
              <a:off x="2019" y="3625"/>
              <a:ext cx="74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ctrl</a:t>
              </a:r>
            </a:p>
          </p:txBody>
        </p:sp>
        <p:grpSp>
          <p:nvGrpSpPr>
            <p:cNvPr id="21836" name="Group 1165"/>
            <p:cNvGrpSpPr>
              <a:grpSpLocks/>
            </p:cNvGrpSpPr>
            <p:nvPr/>
          </p:nvGrpSpPr>
          <p:grpSpPr bwMode="auto">
            <a:xfrm>
              <a:off x="2141" y="3608"/>
              <a:ext cx="88" cy="34"/>
              <a:chOff x="2141" y="3608"/>
              <a:chExt cx="88" cy="34"/>
            </a:xfrm>
          </p:grpSpPr>
          <p:sp>
            <p:nvSpPr>
              <p:cNvPr id="22158" name="Freeform 1166"/>
              <p:cNvSpPr>
                <a:spLocks noChangeArrowheads="1"/>
              </p:cNvSpPr>
              <p:nvPr/>
            </p:nvSpPr>
            <p:spPr bwMode="auto">
              <a:xfrm>
                <a:off x="2212" y="3634"/>
                <a:ext cx="19" cy="9"/>
              </a:xfrm>
              <a:custGeom>
                <a:avLst/>
                <a:gdLst>
                  <a:gd name="T0" fmla="*/ 0 w 100"/>
                  <a:gd name="T1" fmla="*/ 0 h 56"/>
                  <a:gd name="T2" fmla="*/ 0 w 100"/>
                  <a:gd name="T3" fmla="*/ 0 h 56"/>
                  <a:gd name="T4" fmla="*/ 0 w 100"/>
                  <a:gd name="T5" fmla="*/ 0 h 56"/>
                  <a:gd name="T6" fmla="*/ 0 w 100"/>
                  <a:gd name="T7" fmla="*/ 0 h 56"/>
                  <a:gd name="T8" fmla="*/ 0 w 100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56"/>
                  <a:gd name="T17" fmla="*/ 100 w 100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56">
                    <a:moveTo>
                      <a:pt x="89" y="56"/>
                    </a:moveTo>
                    <a:lnTo>
                      <a:pt x="100" y="33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89" y="56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59" name="Freeform 1167"/>
              <p:cNvSpPr>
                <a:spLocks noChangeArrowheads="1"/>
              </p:cNvSpPr>
              <p:nvPr/>
            </p:nvSpPr>
            <p:spPr bwMode="auto">
              <a:xfrm>
                <a:off x="2185" y="3624"/>
                <a:ext cx="19" cy="10"/>
              </a:xfrm>
              <a:custGeom>
                <a:avLst/>
                <a:gdLst>
                  <a:gd name="T0" fmla="*/ 0 w 101"/>
                  <a:gd name="T1" fmla="*/ 0 h 56"/>
                  <a:gd name="T2" fmla="*/ 0 w 101"/>
                  <a:gd name="T3" fmla="*/ 0 h 56"/>
                  <a:gd name="T4" fmla="*/ 0 w 101"/>
                  <a:gd name="T5" fmla="*/ 0 h 56"/>
                  <a:gd name="T6" fmla="*/ 0 w 101"/>
                  <a:gd name="T7" fmla="*/ 0 h 56"/>
                  <a:gd name="T8" fmla="*/ 0 w 101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56"/>
                  <a:gd name="T17" fmla="*/ 101 w 101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56">
                    <a:moveTo>
                      <a:pt x="90" y="56"/>
                    </a:moveTo>
                    <a:lnTo>
                      <a:pt x="101" y="33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90" y="56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60" name="Freeform 1168"/>
              <p:cNvSpPr>
                <a:spLocks noChangeArrowheads="1"/>
              </p:cNvSpPr>
              <p:nvPr/>
            </p:nvSpPr>
            <p:spPr bwMode="auto">
              <a:xfrm>
                <a:off x="2158" y="3613"/>
                <a:ext cx="19" cy="9"/>
              </a:xfrm>
              <a:custGeom>
                <a:avLst/>
                <a:gdLst>
                  <a:gd name="T0" fmla="*/ 0 w 100"/>
                  <a:gd name="T1" fmla="*/ 0 h 56"/>
                  <a:gd name="T2" fmla="*/ 0 w 100"/>
                  <a:gd name="T3" fmla="*/ 0 h 56"/>
                  <a:gd name="T4" fmla="*/ 0 w 100"/>
                  <a:gd name="T5" fmla="*/ 0 h 56"/>
                  <a:gd name="T6" fmla="*/ 0 w 100"/>
                  <a:gd name="T7" fmla="*/ 0 h 56"/>
                  <a:gd name="T8" fmla="*/ 0 w 100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0"/>
                  <a:gd name="T16" fmla="*/ 0 h 56"/>
                  <a:gd name="T17" fmla="*/ 100 w 100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0" h="56">
                    <a:moveTo>
                      <a:pt x="89" y="56"/>
                    </a:moveTo>
                    <a:lnTo>
                      <a:pt x="100" y="34"/>
                    </a:lnTo>
                    <a:lnTo>
                      <a:pt x="11" y="0"/>
                    </a:lnTo>
                    <a:lnTo>
                      <a:pt x="0" y="23"/>
                    </a:lnTo>
                    <a:lnTo>
                      <a:pt x="89" y="56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61" name="Freeform 1169"/>
              <p:cNvSpPr>
                <a:spLocks noChangeArrowheads="1"/>
              </p:cNvSpPr>
              <p:nvPr/>
            </p:nvSpPr>
            <p:spPr bwMode="auto">
              <a:xfrm>
                <a:off x="2141" y="3608"/>
                <a:ext cx="9" cy="5"/>
              </a:xfrm>
              <a:custGeom>
                <a:avLst/>
                <a:gdLst>
                  <a:gd name="T0" fmla="*/ 0 w 45"/>
                  <a:gd name="T1" fmla="*/ 0 h 33"/>
                  <a:gd name="T2" fmla="*/ 0 w 45"/>
                  <a:gd name="T3" fmla="*/ 0 h 33"/>
                  <a:gd name="T4" fmla="*/ 0 w 45"/>
                  <a:gd name="T5" fmla="*/ 0 h 33"/>
                  <a:gd name="T6" fmla="*/ 0 w 45"/>
                  <a:gd name="T7" fmla="*/ 0 h 33"/>
                  <a:gd name="T8" fmla="*/ 0 w 45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33"/>
                  <a:gd name="T17" fmla="*/ 45 w 45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33">
                    <a:moveTo>
                      <a:pt x="34" y="33"/>
                    </a:moveTo>
                    <a:lnTo>
                      <a:pt x="45" y="11"/>
                    </a:lnTo>
                    <a:lnTo>
                      <a:pt x="11" y="0"/>
                    </a:lnTo>
                    <a:lnTo>
                      <a:pt x="0" y="22"/>
                    </a:lnTo>
                    <a:lnTo>
                      <a:pt x="34" y="3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41" name="Group 1170"/>
            <p:cNvGrpSpPr>
              <a:grpSpLocks/>
            </p:cNvGrpSpPr>
            <p:nvPr/>
          </p:nvGrpSpPr>
          <p:grpSpPr bwMode="auto">
            <a:xfrm>
              <a:off x="2148" y="3603"/>
              <a:ext cx="92" cy="36"/>
              <a:chOff x="2148" y="3603"/>
              <a:chExt cx="92" cy="36"/>
            </a:xfrm>
          </p:grpSpPr>
          <p:sp>
            <p:nvSpPr>
              <p:cNvPr id="22154" name="Freeform 1171"/>
              <p:cNvSpPr>
                <a:spLocks noChangeArrowheads="1"/>
              </p:cNvSpPr>
              <p:nvPr/>
            </p:nvSpPr>
            <p:spPr bwMode="auto">
              <a:xfrm>
                <a:off x="2148" y="3603"/>
                <a:ext cx="16" cy="9"/>
              </a:xfrm>
              <a:custGeom>
                <a:avLst/>
                <a:gdLst>
                  <a:gd name="T0" fmla="*/ 0 w 89"/>
                  <a:gd name="T1" fmla="*/ 0 h 56"/>
                  <a:gd name="T2" fmla="*/ 0 w 89"/>
                  <a:gd name="T3" fmla="*/ 0 h 56"/>
                  <a:gd name="T4" fmla="*/ 0 w 89"/>
                  <a:gd name="T5" fmla="*/ 0 h 56"/>
                  <a:gd name="T6" fmla="*/ 0 w 89"/>
                  <a:gd name="T7" fmla="*/ 0 h 56"/>
                  <a:gd name="T8" fmla="*/ 0 w 89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56"/>
                  <a:gd name="T17" fmla="*/ 89 w 8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56">
                    <a:moveTo>
                      <a:pt x="11" y="0"/>
                    </a:moveTo>
                    <a:lnTo>
                      <a:pt x="0" y="23"/>
                    </a:lnTo>
                    <a:lnTo>
                      <a:pt x="78" y="56"/>
                    </a:lnTo>
                    <a:lnTo>
                      <a:pt x="89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55" name="Freeform 1172"/>
              <p:cNvSpPr>
                <a:spLocks noChangeArrowheads="1"/>
              </p:cNvSpPr>
              <p:nvPr/>
            </p:nvSpPr>
            <p:spPr bwMode="auto">
              <a:xfrm>
                <a:off x="2172" y="3612"/>
                <a:ext cx="18" cy="9"/>
              </a:xfrm>
              <a:custGeom>
                <a:avLst/>
                <a:gdLst>
                  <a:gd name="T0" fmla="*/ 0 w 101"/>
                  <a:gd name="T1" fmla="*/ 0 h 56"/>
                  <a:gd name="T2" fmla="*/ 0 w 101"/>
                  <a:gd name="T3" fmla="*/ 0 h 56"/>
                  <a:gd name="T4" fmla="*/ 0 w 101"/>
                  <a:gd name="T5" fmla="*/ 0 h 56"/>
                  <a:gd name="T6" fmla="*/ 0 w 101"/>
                  <a:gd name="T7" fmla="*/ 0 h 56"/>
                  <a:gd name="T8" fmla="*/ 0 w 101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56"/>
                  <a:gd name="T17" fmla="*/ 101 w 101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56">
                    <a:moveTo>
                      <a:pt x="11" y="0"/>
                    </a:moveTo>
                    <a:lnTo>
                      <a:pt x="0" y="23"/>
                    </a:lnTo>
                    <a:lnTo>
                      <a:pt x="89" y="56"/>
                    </a:lnTo>
                    <a:lnTo>
                      <a:pt x="101" y="34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56" name="Freeform 1173"/>
              <p:cNvSpPr>
                <a:spLocks noChangeArrowheads="1"/>
              </p:cNvSpPr>
              <p:nvPr/>
            </p:nvSpPr>
            <p:spPr bwMode="auto">
              <a:xfrm>
                <a:off x="2199" y="3623"/>
                <a:ext cx="19" cy="10"/>
              </a:xfrm>
              <a:custGeom>
                <a:avLst/>
                <a:gdLst>
                  <a:gd name="T0" fmla="*/ 0 w 101"/>
                  <a:gd name="T1" fmla="*/ 0 h 56"/>
                  <a:gd name="T2" fmla="*/ 0 w 101"/>
                  <a:gd name="T3" fmla="*/ 0 h 56"/>
                  <a:gd name="T4" fmla="*/ 0 w 101"/>
                  <a:gd name="T5" fmla="*/ 0 h 56"/>
                  <a:gd name="T6" fmla="*/ 0 w 101"/>
                  <a:gd name="T7" fmla="*/ 0 h 56"/>
                  <a:gd name="T8" fmla="*/ 0 w 101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1"/>
                  <a:gd name="T16" fmla="*/ 0 h 56"/>
                  <a:gd name="T17" fmla="*/ 101 w 101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1" h="56">
                    <a:moveTo>
                      <a:pt x="12" y="0"/>
                    </a:moveTo>
                    <a:lnTo>
                      <a:pt x="0" y="23"/>
                    </a:lnTo>
                    <a:lnTo>
                      <a:pt x="90" y="56"/>
                    </a:lnTo>
                    <a:lnTo>
                      <a:pt x="101" y="34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57" name="Freeform 1174"/>
              <p:cNvSpPr>
                <a:spLocks noChangeArrowheads="1"/>
              </p:cNvSpPr>
              <p:nvPr/>
            </p:nvSpPr>
            <p:spPr bwMode="auto">
              <a:xfrm>
                <a:off x="2226" y="3633"/>
                <a:ext cx="15" cy="7"/>
              </a:xfrm>
              <a:custGeom>
                <a:avLst/>
                <a:gdLst>
                  <a:gd name="T0" fmla="*/ 0 w 78"/>
                  <a:gd name="T1" fmla="*/ 0 h 45"/>
                  <a:gd name="T2" fmla="*/ 0 w 78"/>
                  <a:gd name="T3" fmla="*/ 0 h 45"/>
                  <a:gd name="T4" fmla="*/ 0 w 78"/>
                  <a:gd name="T5" fmla="*/ 0 h 45"/>
                  <a:gd name="T6" fmla="*/ 0 w 78"/>
                  <a:gd name="T7" fmla="*/ 0 h 45"/>
                  <a:gd name="T8" fmla="*/ 0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11" y="0"/>
                    </a:moveTo>
                    <a:lnTo>
                      <a:pt x="0" y="23"/>
                    </a:lnTo>
                    <a:lnTo>
                      <a:pt x="67" y="45"/>
                    </a:lnTo>
                    <a:lnTo>
                      <a:pt x="78" y="23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1996" name="Rectangle 1175"/>
            <p:cNvSpPr>
              <a:spLocks noChangeArrowheads="1"/>
            </p:cNvSpPr>
            <p:nvPr/>
          </p:nvSpPr>
          <p:spPr bwMode="auto">
            <a:xfrm>
              <a:off x="2079" y="3594"/>
              <a:ext cx="75" cy="2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1842" name="Group 1176"/>
            <p:cNvGrpSpPr>
              <a:grpSpLocks/>
            </p:cNvGrpSpPr>
            <p:nvPr/>
          </p:nvGrpSpPr>
          <p:grpSpPr bwMode="auto">
            <a:xfrm>
              <a:off x="2321" y="3755"/>
              <a:ext cx="16" cy="39"/>
              <a:chOff x="2321" y="3755"/>
              <a:chExt cx="16" cy="39"/>
            </a:xfrm>
          </p:grpSpPr>
          <p:sp>
            <p:nvSpPr>
              <p:cNvPr id="22152" name="Freeform 1177"/>
              <p:cNvSpPr>
                <a:spLocks noChangeArrowheads="1"/>
              </p:cNvSpPr>
              <p:nvPr/>
            </p:nvSpPr>
            <p:spPr bwMode="auto">
              <a:xfrm>
                <a:off x="2330" y="3755"/>
                <a:ext cx="8" cy="15"/>
              </a:xfrm>
              <a:custGeom>
                <a:avLst/>
                <a:gdLst>
                  <a:gd name="T0" fmla="*/ 0 w 45"/>
                  <a:gd name="T1" fmla="*/ 0 h 89"/>
                  <a:gd name="T2" fmla="*/ 0 w 45"/>
                  <a:gd name="T3" fmla="*/ 0 h 89"/>
                  <a:gd name="T4" fmla="*/ 0 w 45"/>
                  <a:gd name="T5" fmla="*/ 0 h 89"/>
                  <a:gd name="T6" fmla="*/ 0 w 45"/>
                  <a:gd name="T7" fmla="*/ 0 h 89"/>
                  <a:gd name="T8" fmla="*/ 0 w 45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89"/>
                  <a:gd name="T17" fmla="*/ 45 w 45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89">
                    <a:moveTo>
                      <a:pt x="45" y="11"/>
                    </a:moveTo>
                    <a:lnTo>
                      <a:pt x="22" y="0"/>
                    </a:lnTo>
                    <a:lnTo>
                      <a:pt x="0" y="78"/>
                    </a:lnTo>
                    <a:lnTo>
                      <a:pt x="22" y="89"/>
                    </a:lnTo>
                    <a:lnTo>
                      <a:pt x="45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53" name="Freeform 1178"/>
              <p:cNvSpPr>
                <a:spLocks noChangeArrowheads="1"/>
              </p:cNvSpPr>
              <p:nvPr/>
            </p:nvSpPr>
            <p:spPr bwMode="auto">
              <a:xfrm>
                <a:off x="2321" y="3779"/>
                <a:ext cx="9" cy="17"/>
              </a:xfrm>
              <a:custGeom>
                <a:avLst/>
                <a:gdLst>
                  <a:gd name="T0" fmla="*/ 0 w 45"/>
                  <a:gd name="T1" fmla="*/ 0 h 101"/>
                  <a:gd name="T2" fmla="*/ 0 w 45"/>
                  <a:gd name="T3" fmla="*/ 0 h 101"/>
                  <a:gd name="T4" fmla="*/ 0 w 45"/>
                  <a:gd name="T5" fmla="*/ 0 h 101"/>
                  <a:gd name="T6" fmla="*/ 0 w 45"/>
                  <a:gd name="T7" fmla="*/ 0 h 101"/>
                  <a:gd name="T8" fmla="*/ 0 w 45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101"/>
                  <a:gd name="T17" fmla="*/ 45 w 45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101">
                    <a:moveTo>
                      <a:pt x="45" y="11"/>
                    </a:moveTo>
                    <a:lnTo>
                      <a:pt x="22" y="0"/>
                    </a:lnTo>
                    <a:lnTo>
                      <a:pt x="0" y="90"/>
                    </a:lnTo>
                    <a:lnTo>
                      <a:pt x="22" y="101"/>
                    </a:lnTo>
                    <a:lnTo>
                      <a:pt x="45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43" name="Group 1179"/>
            <p:cNvGrpSpPr>
              <a:grpSpLocks/>
            </p:cNvGrpSpPr>
            <p:nvPr/>
          </p:nvGrpSpPr>
          <p:grpSpPr bwMode="auto">
            <a:xfrm>
              <a:off x="2329" y="3753"/>
              <a:ext cx="13" cy="39"/>
              <a:chOff x="2329" y="3753"/>
              <a:chExt cx="13" cy="39"/>
            </a:xfrm>
          </p:grpSpPr>
          <p:sp>
            <p:nvSpPr>
              <p:cNvPr id="22150" name="Freeform 1180"/>
              <p:cNvSpPr>
                <a:spLocks noChangeArrowheads="1"/>
              </p:cNvSpPr>
              <p:nvPr/>
            </p:nvSpPr>
            <p:spPr bwMode="auto">
              <a:xfrm>
                <a:off x="2335" y="3753"/>
                <a:ext cx="8" cy="15"/>
              </a:xfrm>
              <a:custGeom>
                <a:avLst/>
                <a:gdLst>
                  <a:gd name="T0" fmla="*/ 0 w 45"/>
                  <a:gd name="T1" fmla="*/ 0 h 90"/>
                  <a:gd name="T2" fmla="*/ 0 w 45"/>
                  <a:gd name="T3" fmla="*/ 0 h 90"/>
                  <a:gd name="T4" fmla="*/ 0 w 45"/>
                  <a:gd name="T5" fmla="*/ 0 h 90"/>
                  <a:gd name="T6" fmla="*/ 0 w 45"/>
                  <a:gd name="T7" fmla="*/ 0 h 90"/>
                  <a:gd name="T8" fmla="*/ 0 w 45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90"/>
                  <a:gd name="T17" fmla="*/ 45 w 45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90">
                    <a:moveTo>
                      <a:pt x="45" y="12"/>
                    </a:moveTo>
                    <a:lnTo>
                      <a:pt x="23" y="0"/>
                    </a:lnTo>
                    <a:lnTo>
                      <a:pt x="0" y="79"/>
                    </a:lnTo>
                    <a:lnTo>
                      <a:pt x="23" y="90"/>
                    </a:lnTo>
                    <a:lnTo>
                      <a:pt x="45" y="1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51" name="Freeform 1181"/>
              <p:cNvSpPr>
                <a:spLocks noChangeArrowheads="1"/>
              </p:cNvSpPr>
              <p:nvPr/>
            </p:nvSpPr>
            <p:spPr bwMode="auto">
              <a:xfrm>
                <a:off x="2329" y="3777"/>
                <a:ext cx="9" cy="17"/>
              </a:xfrm>
              <a:custGeom>
                <a:avLst/>
                <a:gdLst>
                  <a:gd name="T0" fmla="*/ 0 w 45"/>
                  <a:gd name="T1" fmla="*/ 0 h 101"/>
                  <a:gd name="T2" fmla="*/ 0 w 45"/>
                  <a:gd name="T3" fmla="*/ 0 h 101"/>
                  <a:gd name="T4" fmla="*/ 0 w 45"/>
                  <a:gd name="T5" fmla="*/ 0 h 101"/>
                  <a:gd name="T6" fmla="*/ 0 w 45"/>
                  <a:gd name="T7" fmla="*/ 0 h 101"/>
                  <a:gd name="T8" fmla="*/ 0 w 45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"/>
                  <a:gd name="T16" fmla="*/ 0 h 101"/>
                  <a:gd name="T17" fmla="*/ 45 w 45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" h="101">
                    <a:moveTo>
                      <a:pt x="45" y="11"/>
                    </a:moveTo>
                    <a:lnTo>
                      <a:pt x="22" y="0"/>
                    </a:lnTo>
                    <a:lnTo>
                      <a:pt x="0" y="89"/>
                    </a:lnTo>
                    <a:lnTo>
                      <a:pt x="22" y="101"/>
                    </a:lnTo>
                    <a:lnTo>
                      <a:pt x="45" y="1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44" name="Group 1182"/>
            <p:cNvGrpSpPr>
              <a:grpSpLocks/>
            </p:cNvGrpSpPr>
            <p:nvPr/>
          </p:nvGrpSpPr>
          <p:grpSpPr bwMode="auto">
            <a:xfrm>
              <a:off x="2340" y="3764"/>
              <a:ext cx="25" cy="33"/>
              <a:chOff x="2340" y="3764"/>
              <a:chExt cx="25" cy="33"/>
            </a:xfrm>
          </p:grpSpPr>
          <p:sp>
            <p:nvSpPr>
              <p:cNvPr id="22148" name="Freeform 1183"/>
              <p:cNvSpPr>
                <a:spLocks noChangeArrowheads="1"/>
              </p:cNvSpPr>
              <p:nvPr/>
            </p:nvSpPr>
            <p:spPr bwMode="auto">
              <a:xfrm>
                <a:off x="2354" y="3764"/>
                <a:ext cx="13" cy="13"/>
              </a:xfrm>
              <a:custGeom>
                <a:avLst/>
                <a:gdLst>
                  <a:gd name="T0" fmla="*/ 0 w 67"/>
                  <a:gd name="T1" fmla="*/ 0 h 78"/>
                  <a:gd name="T2" fmla="*/ 0 w 67"/>
                  <a:gd name="T3" fmla="*/ 0 h 78"/>
                  <a:gd name="T4" fmla="*/ 0 w 67"/>
                  <a:gd name="T5" fmla="*/ 0 h 78"/>
                  <a:gd name="T6" fmla="*/ 0 w 67"/>
                  <a:gd name="T7" fmla="*/ 0 h 78"/>
                  <a:gd name="T8" fmla="*/ 0 w 67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"/>
                  <a:gd name="T16" fmla="*/ 0 h 78"/>
                  <a:gd name="T17" fmla="*/ 67 w 67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" h="78">
                    <a:moveTo>
                      <a:pt x="67" y="11"/>
                    </a:moveTo>
                    <a:lnTo>
                      <a:pt x="56" y="0"/>
                    </a:lnTo>
                    <a:lnTo>
                      <a:pt x="0" y="67"/>
                    </a:lnTo>
                    <a:lnTo>
                      <a:pt x="11" y="78"/>
                    </a:ln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49" name="Freeform 1184"/>
              <p:cNvSpPr>
                <a:spLocks noChangeArrowheads="1"/>
              </p:cNvSpPr>
              <p:nvPr/>
            </p:nvSpPr>
            <p:spPr bwMode="auto">
              <a:xfrm>
                <a:off x="2340" y="3785"/>
                <a:ext cx="10" cy="14"/>
              </a:xfrm>
              <a:custGeom>
                <a:avLst/>
                <a:gdLst>
                  <a:gd name="T0" fmla="*/ 0 w 56"/>
                  <a:gd name="T1" fmla="*/ 0 h 89"/>
                  <a:gd name="T2" fmla="*/ 0 w 56"/>
                  <a:gd name="T3" fmla="*/ 0 h 89"/>
                  <a:gd name="T4" fmla="*/ 0 w 56"/>
                  <a:gd name="T5" fmla="*/ 0 h 89"/>
                  <a:gd name="T6" fmla="*/ 0 w 56"/>
                  <a:gd name="T7" fmla="*/ 0 h 89"/>
                  <a:gd name="T8" fmla="*/ 0 w 56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89"/>
                  <a:gd name="T17" fmla="*/ 56 w 56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89">
                    <a:moveTo>
                      <a:pt x="56" y="11"/>
                    </a:moveTo>
                    <a:lnTo>
                      <a:pt x="45" y="0"/>
                    </a:lnTo>
                    <a:lnTo>
                      <a:pt x="0" y="78"/>
                    </a:lnTo>
                    <a:lnTo>
                      <a:pt x="11" y="89"/>
                    </a:lnTo>
                    <a:lnTo>
                      <a:pt x="56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45" name="Group 1185"/>
            <p:cNvGrpSpPr>
              <a:grpSpLocks/>
            </p:cNvGrpSpPr>
            <p:nvPr/>
          </p:nvGrpSpPr>
          <p:grpSpPr bwMode="auto">
            <a:xfrm>
              <a:off x="2348" y="3764"/>
              <a:ext cx="24" cy="36"/>
              <a:chOff x="2348" y="3764"/>
              <a:chExt cx="24" cy="36"/>
            </a:xfrm>
          </p:grpSpPr>
          <p:sp>
            <p:nvSpPr>
              <p:cNvPr id="22146" name="Freeform 1186"/>
              <p:cNvSpPr>
                <a:spLocks noChangeArrowheads="1"/>
              </p:cNvSpPr>
              <p:nvPr/>
            </p:nvSpPr>
            <p:spPr bwMode="auto">
              <a:xfrm>
                <a:off x="2362" y="3764"/>
                <a:ext cx="11" cy="13"/>
              </a:xfrm>
              <a:custGeom>
                <a:avLst/>
                <a:gdLst>
                  <a:gd name="T0" fmla="*/ 0 w 56"/>
                  <a:gd name="T1" fmla="*/ 0 h 78"/>
                  <a:gd name="T2" fmla="*/ 0 w 56"/>
                  <a:gd name="T3" fmla="*/ 0 h 78"/>
                  <a:gd name="T4" fmla="*/ 0 w 56"/>
                  <a:gd name="T5" fmla="*/ 0 h 78"/>
                  <a:gd name="T6" fmla="*/ 0 w 56"/>
                  <a:gd name="T7" fmla="*/ 0 h 78"/>
                  <a:gd name="T8" fmla="*/ 0 w 56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78"/>
                  <a:gd name="T17" fmla="*/ 56 w 56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78">
                    <a:moveTo>
                      <a:pt x="56" y="11"/>
                    </a:moveTo>
                    <a:lnTo>
                      <a:pt x="45" y="0"/>
                    </a:lnTo>
                    <a:lnTo>
                      <a:pt x="0" y="67"/>
                    </a:lnTo>
                    <a:lnTo>
                      <a:pt x="11" y="78"/>
                    </a:lnTo>
                    <a:lnTo>
                      <a:pt x="56" y="1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47" name="Freeform 1187"/>
              <p:cNvSpPr>
                <a:spLocks noChangeArrowheads="1"/>
              </p:cNvSpPr>
              <p:nvPr/>
            </p:nvSpPr>
            <p:spPr bwMode="auto">
              <a:xfrm>
                <a:off x="2348" y="3786"/>
                <a:ext cx="10" cy="15"/>
              </a:xfrm>
              <a:custGeom>
                <a:avLst/>
                <a:gdLst>
                  <a:gd name="T0" fmla="*/ 0 w 55"/>
                  <a:gd name="T1" fmla="*/ 0 h 89"/>
                  <a:gd name="T2" fmla="*/ 0 w 55"/>
                  <a:gd name="T3" fmla="*/ 0 h 89"/>
                  <a:gd name="T4" fmla="*/ 0 w 55"/>
                  <a:gd name="T5" fmla="*/ 0 h 89"/>
                  <a:gd name="T6" fmla="*/ 0 w 55"/>
                  <a:gd name="T7" fmla="*/ 0 h 89"/>
                  <a:gd name="T8" fmla="*/ 0 w 55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89"/>
                  <a:gd name="T17" fmla="*/ 55 w 55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89">
                    <a:moveTo>
                      <a:pt x="55" y="11"/>
                    </a:moveTo>
                    <a:lnTo>
                      <a:pt x="44" y="0"/>
                    </a:lnTo>
                    <a:lnTo>
                      <a:pt x="0" y="78"/>
                    </a:lnTo>
                    <a:lnTo>
                      <a:pt x="11" y="89"/>
                    </a:lnTo>
                    <a:lnTo>
                      <a:pt x="55" y="1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46" name="Group 1188"/>
            <p:cNvGrpSpPr>
              <a:grpSpLocks/>
            </p:cNvGrpSpPr>
            <p:nvPr/>
          </p:nvGrpSpPr>
          <p:grpSpPr bwMode="auto">
            <a:xfrm>
              <a:off x="2354" y="3774"/>
              <a:ext cx="40" cy="24"/>
              <a:chOff x="2354" y="3774"/>
              <a:chExt cx="40" cy="24"/>
            </a:xfrm>
          </p:grpSpPr>
          <p:sp>
            <p:nvSpPr>
              <p:cNvPr id="22144" name="Freeform 1189"/>
              <p:cNvSpPr>
                <a:spLocks noChangeArrowheads="1"/>
              </p:cNvSpPr>
              <p:nvPr/>
            </p:nvSpPr>
            <p:spPr bwMode="auto">
              <a:xfrm>
                <a:off x="2379" y="3774"/>
                <a:ext cx="16" cy="11"/>
              </a:xfrm>
              <a:custGeom>
                <a:avLst/>
                <a:gdLst>
                  <a:gd name="T0" fmla="*/ 0 w 90"/>
                  <a:gd name="T1" fmla="*/ 0 h 67"/>
                  <a:gd name="T2" fmla="*/ 0 w 90"/>
                  <a:gd name="T3" fmla="*/ 0 h 67"/>
                  <a:gd name="T4" fmla="*/ 0 w 90"/>
                  <a:gd name="T5" fmla="*/ 0 h 67"/>
                  <a:gd name="T6" fmla="*/ 0 w 90"/>
                  <a:gd name="T7" fmla="*/ 0 h 67"/>
                  <a:gd name="T8" fmla="*/ 0 w 90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67"/>
                  <a:gd name="T17" fmla="*/ 90 w 90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67">
                    <a:moveTo>
                      <a:pt x="90" y="22"/>
                    </a:moveTo>
                    <a:lnTo>
                      <a:pt x="79" y="0"/>
                    </a:lnTo>
                    <a:lnTo>
                      <a:pt x="0" y="44"/>
                    </a:lnTo>
                    <a:lnTo>
                      <a:pt x="12" y="67"/>
                    </a:lnTo>
                    <a:lnTo>
                      <a:pt x="9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45" name="Freeform 1190"/>
              <p:cNvSpPr>
                <a:spLocks noChangeArrowheads="1"/>
              </p:cNvSpPr>
              <p:nvPr/>
            </p:nvSpPr>
            <p:spPr bwMode="auto">
              <a:xfrm>
                <a:off x="2354" y="3788"/>
                <a:ext cx="17" cy="11"/>
              </a:xfrm>
              <a:custGeom>
                <a:avLst/>
                <a:gdLst>
                  <a:gd name="T0" fmla="*/ 0 w 90"/>
                  <a:gd name="T1" fmla="*/ 0 h 67"/>
                  <a:gd name="T2" fmla="*/ 0 w 90"/>
                  <a:gd name="T3" fmla="*/ 0 h 67"/>
                  <a:gd name="T4" fmla="*/ 0 w 90"/>
                  <a:gd name="T5" fmla="*/ 0 h 67"/>
                  <a:gd name="T6" fmla="*/ 0 w 90"/>
                  <a:gd name="T7" fmla="*/ 0 h 67"/>
                  <a:gd name="T8" fmla="*/ 0 w 90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67"/>
                  <a:gd name="T17" fmla="*/ 90 w 90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67">
                    <a:moveTo>
                      <a:pt x="90" y="22"/>
                    </a:moveTo>
                    <a:lnTo>
                      <a:pt x="78" y="0"/>
                    </a:lnTo>
                    <a:lnTo>
                      <a:pt x="0" y="45"/>
                    </a:lnTo>
                    <a:lnTo>
                      <a:pt x="11" y="67"/>
                    </a:lnTo>
                    <a:lnTo>
                      <a:pt x="90" y="22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47" name="Group 1191"/>
            <p:cNvGrpSpPr>
              <a:grpSpLocks/>
            </p:cNvGrpSpPr>
            <p:nvPr/>
          </p:nvGrpSpPr>
          <p:grpSpPr bwMode="auto">
            <a:xfrm>
              <a:off x="2353" y="3774"/>
              <a:ext cx="54" cy="33"/>
              <a:chOff x="2353" y="3774"/>
              <a:chExt cx="54" cy="33"/>
            </a:xfrm>
          </p:grpSpPr>
          <p:sp>
            <p:nvSpPr>
              <p:cNvPr id="22141" name="Freeform 1192"/>
              <p:cNvSpPr>
                <a:spLocks noChangeArrowheads="1"/>
              </p:cNvSpPr>
              <p:nvPr/>
            </p:nvSpPr>
            <p:spPr bwMode="auto">
              <a:xfrm>
                <a:off x="2391" y="3774"/>
                <a:ext cx="17" cy="11"/>
              </a:xfrm>
              <a:custGeom>
                <a:avLst/>
                <a:gdLst>
                  <a:gd name="T0" fmla="*/ 0 w 89"/>
                  <a:gd name="T1" fmla="*/ 0 h 67"/>
                  <a:gd name="T2" fmla="*/ 0 w 89"/>
                  <a:gd name="T3" fmla="*/ 0 h 67"/>
                  <a:gd name="T4" fmla="*/ 0 w 89"/>
                  <a:gd name="T5" fmla="*/ 0 h 67"/>
                  <a:gd name="T6" fmla="*/ 0 w 89"/>
                  <a:gd name="T7" fmla="*/ 0 h 67"/>
                  <a:gd name="T8" fmla="*/ 0 w 89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67"/>
                  <a:gd name="T17" fmla="*/ 89 w 8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67">
                    <a:moveTo>
                      <a:pt x="89" y="22"/>
                    </a:moveTo>
                    <a:lnTo>
                      <a:pt x="78" y="0"/>
                    </a:lnTo>
                    <a:lnTo>
                      <a:pt x="0" y="44"/>
                    </a:lnTo>
                    <a:lnTo>
                      <a:pt x="11" y="67"/>
                    </a:lnTo>
                    <a:lnTo>
                      <a:pt x="89" y="2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42" name="Freeform 1193"/>
              <p:cNvSpPr>
                <a:spLocks noChangeArrowheads="1"/>
              </p:cNvSpPr>
              <p:nvPr/>
            </p:nvSpPr>
            <p:spPr bwMode="auto">
              <a:xfrm>
                <a:off x="2365" y="3789"/>
                <a:ext cx="17" cy="11"/>
              </a:xfrm>
              <a:custGeom>
                <a:avLst/>
                <a:gdLst>
                  <a:gd name="T0" fmla="*/ 0 w 90"/>
                  <a:gd name="T1" fmla="*/ 0 h 67"/>
                  <a:gd name="T2" fmla="*/ 0 w 90"/>
                  <a:gd name="T3" fmla="*/ 0 h 67"/>
                  <a:gd name="T4" fmla="*/ 0 w 90"/>
                  <a:gd name="T5" fmla="*/ 0 h 67"/>
                  <a:gd name="T6" fmla="*/ 0 w 90"/>
                  <a:gd name="T7" fmla="*/ 0 h 67"/>
                  <a:gd name="T8" fmla="*/ 0 w 90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0"/>
                  <a:gd name="T16" fmla="*/ 0 h 67"/>
                  <a:gd name="T17" fmla="*/ 90 w 90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0" h="67">
                    <a:moveTo>
                      <a:pt x="90" y="22"/>
                    </a:moveTo>
                    <a:lnTo>
                      <a:pt x="79" y="0"/>
                    </a:lnTo>
                    <a:lnTo>
                      <a:pt x="0" y="45"/>
                    </a:lnTo>
                    <a:lnTo>
                      <a:pt x="11" y="67"/>
                    </a:lnTo>
                    <a:lnTo>
                      <a:pt x="90" y="2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43" name="Freeform 1194"/>
              <p:cNvSpPr>
                <a:spLocks noChangeArrowheads="1"/>
              </p:cNvSpPr>
              <p:nvPr/>
            </p:nvSpPr>
            <p:spPr bwMode="auto">
              <a:xfrm>
                <a:off x="2353" y="3802"/>
                <a:ext cx="6" cy="7"/>
              </a:xfrm>
              <a:custGeom>
                <a:avLst/>
                <a:gdLst>
                  <a:gd name="T0" fmla="*/ 0 w 33"/>
                  <a:gd name="T1" fmla="*/ 0 h 45"/>
                  <a:gd name="T2" fmla="*/ 0 w 33"/>
                  <a:gd name="T3" fmla="*/ 0 h 45"/>
                  <a:gd name="T4" fmla="*/ 0 w 33"/>
                  <a:gd name="T5" fmla="*/ 0 h 45"/>
                  <a:gd name="T6" fmla="*/ 0 w 33"/>
                  <a:gd name="T7" fmla="*/ 0 h 45"/>
                  <a:gd name="T8" fmla="*/ 0 w 33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5"/>
                  <a:gd name="T17" fmla="*/ 33 w 33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5">
                    <a:moveTo>
                      <a:pt x="33" y="23"/>
                    </a:moveTo>
                    <a:lnTo>
                      <a:pt x="22" y="0"/>
                    </a:lnTo>
                    <a:lnTo>
                      <a:pt x="0" y="23"/>
                    </a:lnTo>
                    <a:lnTo>
                      <a:pt x="11" y="45"/>
                    </a:lnTo>
                    <a:lnTo>
                      <a:pt x="33" y="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2003" name="Rectangle 1195"/>
            <p:cNvSpPr>
              <a:spLocks noChangeArrowheads="1"/>
            </p:cNvSpPr>
            <p:nvPr/>
          </p:nvSpPr>
          <p:spPr bwMode="auto">
            <a:xfrm>
              <a:off x="2371" y="3748"/>
              <a:ext cx="66" cy="2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04" name="Rectangle 1196"/>
            <p:cNvSpPr>
              <a:spLocks noChangeArrowheads="1"/>
            </p:cNvSpPr>
            <p:nvPr/>
          </p:nvSpPr>
          <p:spPr bwMode="auto">
            <a:xfrm>
              <a:off x="2346" y="3737"/>
              <a:ext cx="66" cy="3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05" name="Rectangle 1197"/>
            <p:cNvSpPr>
              <a:spLocks noChangeArrowheads="1"/>
            </p:cNvSpPr>
            <p:nvPr/>
          </p:nvSpPr>
          <p:spPr bwMode="auto">
            <a:xfrm>
              <a:off x="2319" y="3728"/>
              <a:ext cx="66" cy="2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06" name="Rectangle 1198"/>
            <p:cNvSpPr>
              <a:spLocks noChangeArrowheads="1"/>
            </p:cNvSpPr>
            <p:nvPr/>
          </p:nvSpPr>
          <p:spPr bwMode="auto">
            <a:xfrm>
              <a:off x="2240" y="3803"/>
              <a:ext cx="127" cy="52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07" name="Rectangle 1199"/>
            <p:cNvSpPr>
              <a:spLocks noChangeArrowheads="1"/>
            </p:cNvSpPr>
            <p:nvPr/>
          </p:nvSpPr>
          <p:spPr bwMode="auto">
            <a:xfrm>
              <a:off x="1775" y="3737"/>
              <a:ext cx="66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08" name="Rectangle 1200"/>
            <p:cNvSpPr>
              <a:spLocks noChangeArrowheads="1"/>
            </p:cNvSpPr>
            <p:nvPr/>
          </p:nvSpPr>
          <p:spPr bwMode="auto">
            <a:xfrm>
              <a:off x="1751" y="3739"/>
              <a:ext cx="109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IPCU</a:t>
              </a:r>
            </a:p>
          </p:txBody>
        </p:sp>
        <p:grpSp>
          <p:nvGrpSpPr>
            <p:cNvPr id="21848" name="Group 1201"/>
            <p:cNvGrpSpPr>
              <a:grpSpLocks/>
            </p:cNvGrpSpPr>
            <p:nvPr/>
          </p:nvGrpSpPr>
          <p:grpSpPr bwMode="auto">
            <a:xfrm>
              <a:off x="1678" y="3759"/>
              <a:ext cx="19" cy="32"/>
              <a:chOff x="1678" y="3759"/>
              <a:chExt cx="19" cy="32"/>
            </a:xfrm>
          </p:grpSpPr>
          <p:sp>
            <p:nvSpPr>
              <p:cNvPr id="22139" name="Freeform 1202"/>
              <p:cNvSpPr>
                <a:spLocks noChangeArrowheads="1"/>
              </p:cNvSpPr>
              <p:nvPr/>
            </p:nvSpPr>
            <p:spPr bwMode="auto">
              <a:xfrm>
                <a:off x="1689" y="3759"/>
                <a:ext cx="10" cy="15"/>
              </a:xfrm>
              <a:custGeom>
                <a:avLst/>
                <a:gdLst>
                  <a:gd name="T0" fmla="*/ 0 w 56"/>
                  <a:gd name="T1" fmla="*/ 0 h 90"/>
                  <a:gd name="T2" fmla="*/ 0 w 56"/>
                  <a:gd name="T3" fmla="*/ 0 h 90"/>
                  <a:gd name="T4" fmla="*/ 0 w 56"/>
                  <a:gd name="T5" fmla="*/ 0 h 90"/>
                  <a:gd name="T6" fmla="*/ 0 w 56"/>
                  <a:gd name="T7" fmla="*/ 0 h 90"/>
                  <a:gd name="T8" fmla="*/ 0 w 56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90"/>
                  <a:gd name="T17" fmla="*/ 56 w 56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90">
                    <a:moveTo>
                      <a:pt x="56" y="11"/>
                    </a:moveTo>
                    <a:lnTo>
                      <a:pt x="45" y="0"/>
                    </a:lnTo>
                    <a:lnTo>
                      <a:pt x="0" y="78"/>
                    </a:lnTo>
                    <a:lnTo>
                      <a:pt x="11" y="90"/>
                    </a:lnTo>
                    <a:lnTo>
                      <a:pt x="56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40" name="Freeform 1203"/>
              <p:cNvSpPr>
                <a:spLocks noChangeArrowheads="1"/>
              </p:cNvSpPr>
              <p:nvPr/>
            </p:nvSpPr>
            <p:spPr bwMode="auto">
              <a:xfrm>
                <a:off x="1678" y="3781"/>
                <a:ext cx="6" cy="11"/>
              </a:xfrm>
              <a:custGeom>
                <a:avLst/>
                <a:gdLst>
                  <a:gd name="T0" fmla="*/ 0 w 34"/>
                  <a:gd name="T1" fmla="*/ 0 h 67"/>
                  <a:gd name="T2" fmla="*/ 0 w 34"/>
                  <a:gd name="T3" fmla="*/ 0 h 67"/>
                  <a:gd name="T4" fmla="*/ 0 w 34"/>
                  <a:gd name="T5" fmla="*/ 0 h 67"/>
                  <a:gd name="T6" fmla="*/ 0 w 34"/>
                  <a:gd name="T7" fmla="*/ 0 h 67"/>
                  <a:gd name="T8" fmla="*/ 0 w 34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67"/>
                  <a:gd name="T17" fmla="*/ 34 w 3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67">
                    <a:moveTo>
                      <a:pt x="34" y="11"/>
                    </a:moveTo>
                    <a:lnTo>
                      <a:pt x="23" y="0"/>
                    </a:lnTo>
                    <a:lnTo>
                      <a:pt x="0" y="56"/>
                    </a:lnTo>
                    <a:lnTo>
                      <a:pt x="11" y="67"/>
                    </a:lnTo>
                    <a:lnTo>
                      <a:pt x="34" y="11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49" name="Group 1204"/>
            <p:cNvGrpSpPr>
              <a:grpSpLocks/>
            </p:cNvGrpSpPr>
            <p:nvPr/>
          </p:nvGrpSpPr>
          <p:grpSpPr bwMode="auto">
            <a:xfrm>
              <a:off x="1686" y="3757"/>
              <a:ext cx="18" cy="34"/>
              <a:chOff x="1686" y="3757"/>
              <a:chExt cx="18" cy="34"/>
            </a:xfrm>
          </p:grpSpPr>
          <p:sp>
            <p:nvSpPr>
              <p:cNvPr id="22137" name="Freeform 1205"/>
              <p:cNvSpPr>
                <a:spLocks noChangeArrowheads="1"/>
              </p:cNvSpPr>
              <p:nvPr/>
            </p:nvSpPr>
            <p:spPr bwMode="auto">
              <a:xfrm>
                <a:off x="1694" y="3757"/>
                <a:ext cx="11" cy="15"/>
              </a:xfrm>
              <a:custGeom>
                <a:avLst/>
                <a:gdLst>
                  <a:gd name="T0" fmla="*/ 0 w 56"/>
                  <a:gd name="T1" fmla="*/ 0 h 89"/>
                  <a:gd name="T2" fmla="*/ 0 w 56"/>
                  <a:gd name="T3" fmla="*/ 0 h 89"/>
                  <a:gd name="T4" fmla="*/ 0 w 56"/>
                  <a:gd name="T5" fmla="*/ 0 h 89"/>
                  <a:gd name="T6" fmla="*/ 0 w 56"/>
                  <a:gd name="T7" fmla="*/ 0 h 89"/>
                  <a:gd name="T8" fmla="*/ 0 w 56"/>
                  <a:gd name="T9" fmla="*/ 0 h 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"/>
                  <a:gd name="T16" fmla="*/ 0 h 89"/>
                  <a:gd name="T17" fmla="*/ 56 w 56"/>
                  <a:gd name="T18" fmla="*/ 89 h 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" h="89">
                    <a:moveTo>
                      <a:pt x="56" y="11"/>
                    </a:moveTo>
                    <a:lnTo>
                      <a:pt x="45" y="0"/>
                    </a:lnTo>
                    <a:lnTo>
                      <a:pt x="0" y="78"/>
                    </a:lnTo>
                    <a:lnTo>
                      <a:pt x="11" y="89"/>
                    </a:lnTo>
                    <a:lnTo>
                      <a:pt x="56" y="1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38" name="Freeform 1206"/>
              <p:cNvSpPr>
                <a:spLocks noChangeArrowheads="1"/>
              </p:cNvSpPr>
              <p:nvPr/>
            </p:nvSpPr>
            <p:spPr bwMode="auto">
              <a:xfrm>
                <a:off x="1686" y="3780"/>
                <a:ext cx="6" cy="13"/>
              </a:xfrm>
              <a:custGeom>
                <a:avLst/>
                <a:gdLst>
                  <a:gd name="T0" fmla="*/ 0 w 34"/>
                  <a:gd name="T1" fmla="*/ 0 h 78"/>
                  <a:gd name="T2" fmla="*/ 0 w 34"/>
                  <a:gd name="T3" fmla="*/ 0 h 78"/>
                  <a:gd name="T4" fmla="*/ 0 w 34"/>
                  <a:gd name="T5" fmla="*/ 0 h 78"/>
                  <a:gd name="T6" fmla="*/ 0 w 34"/>
                  <a:gd name="T7" fmla="*/ 0 h 78"/>
                  <a:gd name="T8" fmla="*/ 0 w 34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78"/>
                  <a:gd name="T17" fmla="*/ 34 w 34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78">
                    <a:moveTo>
                      <a:pt x="34" y="11"/>
                    </a:moveTo>
                    <a:lnTo>
                      <a:pt x="22" y="0"/>
                    </a:lnTo>
                    <a:lnTo>
                      <a:pt x="0" y="67"/>
                    </a:lnTo>
                    <a:lnTo>
                      <a:pt x="11" y="78"/>
                    </a:lnTo>
                    <a:lnTo>
                      <a:pt x="34" y="1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50" name="Group 1207"/>
            <p:cNvGrpSpPr>
              <a:grpSpLocks/>
            </p:cNvGrpSpPr>
            <p:nvPr/>
          </p:nvGrpSpPr>
          <p:grpSpPr bwMode="auto">
            <a:xfrm>
              <a:off x="1695" y="3772"/>
              <a:ext cx="25" cy="24"/>
              <a:chOff x="1695" y="3772"/>
              <a:chExt cx="25" cy="24"/>
            </a:xfrm>
          </p:grpSpPr>
          <p:sp>
            <p:nvSpPr>
              <p:cNvPr id="22135" name="Freeform 1208"/>
              <p:cNvSpPr>
                <a:spLocks noChangeArrowheads="1"/>
              </p:cNvSpPr>
              <p:nvPr/>
            </p:nvSpPr>
            <p:spPr bwMode="auto">
              <a:xfrm>
                <a:off x="1707" y="3772"/>
                <a:ext cx="14" cy="15"/>
              </a:xfrm>
              <a:custGeom>
                <a:avLst/>
                <a:gdLst>
                  <a:gd name="T0" fmla="*/ 0 w 78"/>
                  <a:gd name="T1" fmla="*/ 0 h 90"/>
                  <a:gd name="T2" fmla="*/ 0 w 78"/>
                  <a:gd name="T3" fmla="*/ 0 h 90"/>
                  <a:gd name="T4" fmla="*/ 0 w 78"/>
                  <a:gd name="T5" fmla="*/ 0 h 90"/>
                  <a:gd name="T6" fmla="*/ 0 w 78"/>
                  <a:gd name="T7" fmla="*/ 0 h 90"/>
                  <a:gd name="T8" fmla="*/ 0 w 78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90"/>
                  <a:gd name="T17" fmla="*/ 78 w 78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90">
                    <a:moveTo>
                      <a:pt x="78" y="23"/>
                    </a:moveTo>
                    <a:lnTo>
                      <a:pt x="67" y="0"/>
                    </a:lnTo>
                    <a:lnTo>
                      <a:pt x="0" y="67"/>
                    </a:lnTo>
                    <a:lnTo>
                      <a:pt x="11" y="90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36" name="Freeform 1209"/>
              <p:cNvSpPr>
                <a:spLocks noChangeArrowheads="1"/>
              </p:cNvSpPr>
              <p:nvPr/>
            </p:nvSpPr>
            <p:spPr bwMode="auto">
              <a:xfrm>
                <a:off x="1695" y="3790"/>
                <a:ext cx="7" cy="8"/>
              </a:xfrm>
              <a:custGeom>
                <a:avLst/>
                <a:gdLst>
                  <a:gd name="T0" fmla="*/ 0 w 33"/>
                  <a:gd name="T1" fmla="*/ 0 h 45"/>
                  <a:gd name="T2" fmla="*/ 0 w 33"/>
                  <a:gd name="T3" fmla="*/ 0 h 45"/>
                  <a:gd name="T4" fmla="*/ 0 w 33"/>
                  <a:gd name="T5" fmla="*/ 0 h 45"/>
                  <a:gd name="T6" fmla="*/ 0 w 33"/>
                  <a:gd name="T7" fmla="*/ 0 h 45"/>
                  <a:gd name="T8" fmla="*/ 0 w 33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5"/>
                  <a:gd name="T17" fmla="*/ 33 w 33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5">
                    <a:moveTo>
                      <a:pt x="33" y="23"/>
                    </a:moveTo>
                    <a:lnTo>
                      <a:pt x="22" y="0"/>
                    </a:lnTo>
                    <a:lnTo>
                      <a:pt x="0" y="23"/>
                    </a:lnTo>
                    <a:lnTo>
                      <a:pt x="11" y="45"/>
                    </a:lnTo>
                    <a:lnTo>
                      <a:pt x="33" y="23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21851" name="Group 1210"/>
            <p:cNvGrpSpPr>
              <a:grpSpLocks/>
            </p:cNvGrpSpPr>
            <p:nvPr/>
          </p:nvGrpSpPr>
          <p:grpSpPr bwMode="auto">
            <a:xfrm>
              <a:off x="1703" y="3772"/>
              <a:ext cx="25" cy="24"/>
              <a:chOff x="1703" y="3772"/>
              <a:chExt cx="25" cy="24"/>
            </a:xfrm>
          </p:grpSpPr>
          <p:sp>
            <p:nvSpPr>
              <p:cNvPr id="22133" name="Freeform 1211"/>
              <p:cNvSpPr>
                <a:spLocks noChangeArrowheads="1"/>
              </p:cNvSpPr>
              <p:nvPr/>
            </p:nvSpPr>
            <p:spPr bwMode="auto">
              <a:xfrm>
                <a:off x="1716" y="3772"/>
                <a:ext cx="14" cy="15"/>
              </a:xfrm>
              <a:custGeom>
                <a:avLst/>
                <a:gdLst>
                  <a:gd name="T0" fmla="*/ 0 w 78"/>
                  <a:gd name="T1" fmla="*/ 0 h 90"/>
                  <a:gd name="T2" fmla="*/ 0 w 78"/>
                  <a:gd name="T3" fmla="*/ 0 h 90"/>
                  <a:gd name="T4" fmla="*/ 0 w 78"/>
                  <a:gd name="T5" fmla="*/ 0 h 90"/>
                  <a:gd name="T6" fmla="*/ 0 w 78"/>
                  <a:gd name="T7" fmla="*/ 0 h 90"/>
                  <a:gd name="T8" fmla="*/ 0 w 78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90"/>
                  <a:gd name="T17" fmla="*/ 78 w 78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90">
                    <a:moveTo>
                      <a:pt x="78" y="23"/>
                    </a:moveTo>
                    <a:lnTo>
                      <a:pt x="67" y="0"/>
                    </a:lnTo>
                    <a:lnTo>
                      <a:pt x="0" y="67"/>
                    </a:lnTo>
                    <a:lnTo>
                      <a:pt x="11" y="90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34" name="Freeform 1212"/>
              <p:cNvSpPr>
                <a:spLocks noChangeArrowheads="1"/>
              </p:cNvSpPr>
              <p:nvPr/>
            </p:nvSpPr>
            <p:spPr bwMode="auto">
              <a:xfrm>
                <a:off x="1703" y="3790"/>
                <a:ext cx="6" cy="8"/>
              </a:xfrm>
              <a:custGeom>
                <a:avLst/>
                <a:gdLst>
                  <a:gd name="T0" fmla="*/ 0 w 33"/>
                  <a:gd name="T1" fmla="*/ 0 h 45"/>
                  <a:gd name="T2" fmla="*/ 0 w 33"/>
                  <a:gd name="T3" fmla="*/ 0 h 45"/>
                  <a:gd name="T4" fmla="*/ 0 w 33"/>
                  <a:gd name="T5" fmla="*/ 0 h 45"/>
                  <a:gd name="T6" fmla="*/ 0 w 33"/>
                  <a:gd name="T7" fmla="*/ 0 h 45"/>
                  <a:gd name="T8" fmla="*/ 0 w 33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"/>
                  <a:gd name="T16" fmla="*/ 0 h 45"/>
                  <a:gd name="T17" fmla="*/ 33 w 33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" h="45">
                    <a:moveTo>
                      <a:pt x="33" y="23"/>
                    </a:moveTo>
                    <a:lnTo>
                      <a:pt x="22" y="0"/>
                    </a:lnTo>
                    <a:lnTo>
                      <a:pt x="0" y="23"/>
                    </a:lnTo>
                    <a:lnTo>
                      <a:pt x="11" y="45"/>
                    </a:lnTo>
                    <a:lnTo>
                      <a:pt x="33" y="2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2013" name="Rectangle 1213"/>
            <p:cNvSpPr>
              <a:spLocks noChangeArrowheads="1"/>
            </p:cNvSpPr>
            <p:nvPr/>
          </p:nvSpPr>
          <p:spPr bwMode="auto">
            <a:xfrm>
              <a:off x="1707" y="3743"/>
              <a:ext cx="66" cy="2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14" name="Rectangle 1214"/>
            <p:cNvSpPr>
              <a:spLocks noChangeArrowheads="1"/>
            </p:cNvSpPr>
            <p:nvPr/>
          </p:nvSpPr>
          <p:spPr bwMode="auto">
            <a:xfrm>
              <a:off x="1682" y="3731"/>
              <a:ext cx="64" cy="3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15" name="Rectangle 1215"/>
            <p:cNvSpPr>
              <a:spLocks noChangeArrowheads="1"/>
            </p:cNvSpPr>
            <p:nvPr/>
          </p:nvSpPr>
          <p:spPr bwMode="auto">
            <a:xfrm>
              <a:off x="1587" y="3798"/>
              <a:ext cx="124" cy="5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16" name="Rectangle 1216"/>
            <p:cNvSpPr>
              <a:spLocks noChangeArrowheads="1"/>
            </p:cNvSpPr>
            <p:nvPr/>
          </p:nvSpPr>
          <p:spPr bwMode="auto">
            <a:xfrm>
              <a:off x="1813" y="3605"/>
              <a:ext cx="56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17" name="Rectangle 1217"/>
            <p:cNvSpPr>
              <a:spLocks noChangeArrowheads="1"/>
            </p:cNvSpPr>
            <p:nvPr/>
          </p:nvSpPr>
          <p:spPr bwMode="auto">
            <a:xfrm>
              <a:off x="1792" y="3607"/>
              <a:ext cx="88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ECB</a:t>
              </a:r>
            </a:p>
          </p:txBody>
        </p:sp>
        <p:sp>
          <p:nvSpPr>
            <p:cNvPr id="22018" name="Line 1218"/>
            <p:cNvSpPr>
              <a:spLocks noChangeShapeType="1"/>
            </p:cNvSpPr>
            <p:nvPr/>
          </p:nvSpPr>
          <p:spPr bwMode="auto">
            <a:xfrm flipV="1">
              <a:off x="1697" y="3615"/>
              <a:ext cx="41" cy="22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19" name="Line 1219"/>
            <p:cNvSpPr>
              <a:spLocks noChangeShapeType="1"/>
            </p:cNvSpPr>
            <p:nvPr/>
          </p:nvSpPr>
          <p:spPr bwMode="auto">
            <a:xfrm flipV="1">
              <a:off x="1693" y="3608"/>
              <a:ext cx="47" cy="22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20" name="Rectangle 1220"/>
            <p:cNvSpPr>
              <a:spLocks noChangeArrowheads="1"/>
            </p:cNvSpPr>
            <p:nvPr/>
          </p:nvSpPr>
          <p:spPr bwMode="auto">
            <a:xfrm>
              <a:off x="1738" y="3603"/>
              <a:ext cx="75" cy="28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21" name="Rectangle 1221"/>
            <p:cNvSpPr>
              <a:spLocks noChangeArrowheads="1"/>
            </p:cNvSpPr>
            <p:nvPr/>
          </p:nvSpPr>
          <p:spPr bwMode="auto">
            <a:xfrm>
              <a:off x="1587" y="3625"/>
              <a:ext cx="124" cy="51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22" name="Line 1222"/>
            <p:cNvSpPr>
              <a:spLocks noChangeShapeType="1"/>
            </p:cNvSpPr>
            <p:nvPr/>
          </p:nvSpPr>
          <p:spPr bwMode="auto">
            <a:xfrm flipH="1">
              <a:off x="1695" y="3408"/>
              <a:ext cx="229" cy="221"/>
            </a:xfrm>
            <a:prstGeom prst="line">
              <a:avLst/>
            </a:prstGeom>
            <a:noFill/>
            <a:ln w="68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23" name="Rectangle 1223"/>
            <p:cNvSpPr>
              <a:spLocks noChangeArrowheads="1"/>
            </p:cNvSpPr>
            <p:nvPr/>
          </p:nvSpPr>
          <p:spPr bwMode="auto">
            <a:xfrm>
              <a:off x="1579" y="3616"/>
              <a:ext cx="124" cy="49"/>
            </a:xfrm>
            <a:prstGeom prst="rect">
              <a:avLst/>
            </a:prstGeom>
            <a:solidFill>
              <a:srgbClr val="FF3300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24" name="Rectangle 1224"/>
            <p:cNvSpPr>
              <a:spLocks noChangeArrowheads="1"/>
            </p:cNvSpPr>
            <p:nvPr/>
          </p:nvSpPr>
          <p:spPr bwMode="auto">
            <a:xfrm>
              <a:off x="2168" y="3728"/>
              <a:ext cx="81" cy="27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25" name="Rectangle 1225"/>
            <p:cNvSpPr>
              <a:spLocks noChangeArrowheads="1"/>
            </p:cNvSpPr>
            <p:nvPr/>
          </p:nvSpPr>
          <p:spPr bwMode="auto">
            <a:xfrm>
              <a:off x="2240" y="3629"/>
              <a:ext cx="127" cy="53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26" name="Rectangle 1226"/>
            <p:cNvSpPr>
              <a:spLocks noChangeArrowheads="1"/>
            </p:cNvSpPr>
            <p:nvPr/>
          </p:nvSpPr>
          <p:spPr bwMode="auto">
            <a:xfrm>
              <a:off x="2228" y="3621"/>
              <a:ext cx="124" cy="52"/>
            </a:xfrm>
            <a:prstGeom prst="rect">
              <a:avLst/>
            </a:prstGeom>
            <a:solidFill>
              <a:srgbClr val="FF3300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27" name="Line 1227"/>
            <p:cNvSpPr>
              <a:spLocks noChangeShapeType="1"/>
            </p:cNvSpPr>
            <p:nvPr/>
          </p:nvSpPr>
          <p:spPr bwMode="auto">
            <a:xfrm>
              <a:off x="1955" y="3404"/>
              <a:ext cx="300" cy="401"/>
            </a:xfrm>
            <a:prstGeom prst="line">
              <a:avLst/>
            </a:prstGeom>
            <a:noFill/>
            <a:ln w="68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28" name="Line 1228"/>
            <p:cNvSpPr>
              <a:spLocks noChangeShapeType="1"/>
            </p:cNvSpPr>
            <p:nvPr/>
          </p:nvSpPr>
          <p:spPr bwMode="auto">
            <a:xfrm flipH="1">
              <a:off x="1649" y="3404"/>
              <a:ext cx="289" cy="390"/>
            </a:xfrm>
            <a:prstGeom prst="line">
              <a:avLst/>
            </a:prstGeom>
            <a:noFill/>
            <a:ln w="68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29" name="Rectangle 1229"/>
            <p:cNvSpPr>
              <a:spLocks noChangeArrowheads="1"/>
            </p:cNvSpPr>
            <p:nvPr/>
          </p:nvSpPr>
          <p:spPr bwMode="auto">
            <a:xfrm>
              <a:off x="2228" y="3796"/>
              <a:ext cx="124" cy="50"/>
            </a:xfrm>
            <a:prstGeom prst="rect">
              <a:avLst/>
            </a:prstGeom>
            <a:solidFill>
              <a:srgbClr val="FF3300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30" name="Rectangle 1230"/>
            <p:cNvSpPr>
              <a:spLocks noChangeArrowheads="1"/>
            </p:cNvSpPr>
            <p:nvPr/>
          </p:nvSpPr>
          <p:spPr bwMode="auto">
            <a:xfrm>
              <a:off x="1579" y="3788"/>
              <a:ext cx="124" cy="52"/>
            </a:xfrm>
            <a:prstGeom prst="rect">
              <a:avLst/>
            </a:prstGeom>
            <a:solidFill>
              <a:srgbClr val="FF3300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31" name="Rectangle 1231"/>
            <p:cNvSpPr>
              <a:spLocks noChangeArrowheads="1"/>
            </p:cNvSpPr>
            <p:nvPr/>
          </p:nvSpPr>
          <p:spPr bwMode="auto">
            <a:xfrm>
              <a:off x="1767" y="3482"/>
              <a:ext cx="62" cy="4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32" name="Rectangle 1232"/>
            <p:cNvSpPr>
              <a:spLocks noChangeArrowheads="1"/>
            </p:cNvSpPr>
            <p:nvPr/>
          </p:nvSpPr>
          <p:spPr bwMode="auto">
            <a:xfrm>
              <a:off x="1740" y="3478"/>
              <a:ext cx="109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HSM</a:t>
              </a:r>
            </a:p>
          </p:txBody>
        </p:sp>
        <p:sp>
          <p:nvSpPr>
            <p:cNvPr id="22033" name="Rectangle 1233"/>
            <p:cNvSpPr>
              <a:spLocks noChangeArrowheads="1"/>
            </p:cNvSpPr>
            <p:nvPr/>
          </p:nvSpPr>
          <p:spPr bwMode="auto">
            <a:xfrm>
              <a:off x="1743" y="3502"/>
              <a:ext cx="103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AIC?</a:t>
              </a:r>
            </a:p>
          </p:txBody>
        </p:sp>
        <p:sp>
          <p:nvSpPr>
            <p:cNvPr id="22034" name="Rectangle 1234"/>
            <p:cNvSpPr>
              <a:spLocks noChangeArrowheads="1"/>
            </p:cNvSpPr>
            <p:nvPr/>
          </p:nvSpPr>
          <p:spPr bwMode="auto">
            <a:xfrm>
              <a:off x="2092" y="3474"/>
              <a:ext cx="60" cy="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35" name="Rectangle 1235"/>
            <p:cNvSpPr>
              <a:spLocks noChangeArrowheads="1"/>
            </p:cNvSpPr>
            <p:nvPr/>
          </p:nvSpPr>
          <p:spPr bwMode="auto">
            <a:xfrm>
              <a:off x="2062" y="3471"/>
              <a:ext cx="109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HSM</a:t>
              </a:r>
            </a:p>
          </p:txBody>
        </p:sp>
        <p:sp>
          <p:nvSpPr>
            <p:cNvPr id="22036" name="Rectangle 1236"/>
            <p:cNvSpPr>
              <a:spLocks noChangeArrowheads="1"/>
            </p:cNvSpPr>
            <p:nvPr/>
          </p:nvSpPr>
          <p:spPr bwMode="auto">
            <a:xfrm>
              <a:off x="2065" y="3495"/>
              <a:ext cx="103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AIC?</a:t>
              </a:r>
            </a:p>
          </p:txBody>
        </p:sp>
        <p:sp>
          <p:nvSpPr>
            <p:cNvPr id="22037" name="Line 1237"/>
            <p:cNvSpPr>
              <a:spLocks noChangeShapeType="1"/>
            </p:cNvSpPr>
            <p:nvPr/>
          </p:nvSpPr>
          <p:spPr bwMode="auto">
            <a:xfrm>
              <a:off x="1841" y="2829"/>
              <a:ext cx="67" cy="105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38" name="Line 1238"/>
            <p:cNvSpPr>
              <a:spLocks noChangeShapeType="1"/>
            </p:cNvSpPr>
            <p:nvPr/>
          </p:nvSpPr>
          <p:spPr bwMode="auto">
            <a:xfrm>
              <a:off x="1850" y="2829"/>
              <a:ext cx="64" cy="105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39" name="Line 1239"/>
            <p:cNvSpPr>
              <a:spLocks noChangeShapeType="1"/>
            </p:cNvSpPr>
            <p:nvPr/>
          </p:nvSpPr>
          <p:spPr bwMode="auto">
            <a:xfrm>
              <a:off x="1922" y="2817"/>
              <a:ext cx="21" cy="121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40" name="Line 1240"/>
            <p:cNvSpPr>
              <a:spLocks noChangeShapeType="1"/>
            </p:cNvSpPr>
            <p:nvPr/>
          </p:nvSpPr>
          <p:spPr bwMode="auto">
            <a:xfrm>
              <a:off x="1918" y="2824"/>
              <a:ext cx="33" cy="114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41" name="Rectangle 1241"/>
            <p:cNvSpPr>
              <a:spLocks noChangeArrowheads="1"/>
            </p:cNvSpPr>
            <p:nvPr/>
          </p:nvSpPr>
          <p:spPr bwMode="auto">
            <a:xfrm>
              <a:off x="1802" y="2789"/>
              <a:ext cx="170" cy="40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42" name="Line 1242"/>
            <p:cNvSpPr>
              <a:spLocks noChangeShapeType="1"/>
            </p:cNvSpPr>
            <p:nvPr/>
          </p:nvSpPr>
          <p:spPr bwMode="auto">
            <a:xfrm>
              <a:off x="1887" y="2789"/>
              <a:ext cx="1" cy="40"/>
            </a:xfrm>
            <a:prstGeom prst="line">
              <a:avLst/>
            </a:prstGeom>
            <a:noFill/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43" name="Rectangle 1243"/>
            <p:cNvSpPr>
              <a:spLocks noChangeArrowheads="1"/>
            </p:cNvSpPr>
            <p:nvPr/>
          </p:nvSpPr>
          <p:spPr bwMode="auto">
            <a:xfrm>
              <a:off x="1813" y="2800"/>
              <a:ext cx="147" cy="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44" name="Rectangle 1244"/>
            <p:cNvSpPr>
              <a:spLocks noChangeArrowheads="1"/>
            </p:cNvSpPr>
            <p:nvPr/>
          </p:nvSpPr>
          <p:spPr bwMode="auto">
            <a:xfrm>
              <a:off x="1741" y="2801"/>
              <a:ext cx="29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 i="1">
                  <a:solidFill>
                    <a:srgbClr val="000000"/>
                  </a:solidFill>
                  <a:latin typeface="Calibri" pitchFamily="34" charset="0"/>
                </a:rPr>
                <a:t>COM     MON</a:t>
              </a:r>
            </a:p>
          </p:txBody>
        </p:sp>
        <p:sp>
          <p:nvSpPr>
            <p:cNvPr id="22045" name="Rectangle 1245"/>
            <p:cNvSpPr>
              <a:spLocks noChangeArrowheads="1"/>
            </p:cNvSpPr>
            <p:nvPr/>
          </p:nvSpPr>
          <p:spPr bwMode="auto">
            <a:xfrm>
              <a:off x="1997" y="2784"/>
              <a:ext cx="147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46" name="Rectangle 1246"/>
            <p:cNvSpPr>
              <a:spLocks noChangeArrowheads="1"/>
            </p:cNvSpPr>
            <p:nvPr/>
          </p:nvSpPr>
          <p:spPr bwMode="auto">
            <a:xfrm>
              <a:off x="1965" y="2786"/>
              <a:ext cx="152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FCSC3 </a:t>
              </a:r>
            </a:p>
          </p:txBody>
        </p:sp>
        <p:sp>
          <p:nvSpPr>
            <p:cNvPr id="22047" name="Rectangle 1247"/>
            <p:cNvSpPr>
              <a:spLocks noChangeArrowheads="1"/>
            </p:cNvSpPr>
            <p:nvPr/>
          </p:nvSpPr>
          <p:spPr bwMode="auto">
            <a:xfrm>
              <a:off x="2075" y="2788"/>
              <a:ext cx="87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 i="1">
                  <a:solidFill>
                    <a:srgbClr val="000000"/>
                  </a:solidFill>
                  <a:latin typeface="Calibri" pitchFamily="34" charset="0"/>
                </a:rPr>
                <a:t>TBC</a:t>
              </a:r>
            </a:p>
          </p:txBody>
        </p:sp>
        <p:sp>
          <p:nvSpPr>
            <p:cNvPr id="22048" name="Line 1248"/>
            <p:cNvSpPr>
              <a:spLocks noChangeShapeType="1"/>
            </p:cNvSpPr>
            <p:nvPr/>
          </p:nvSpPr>
          <p:spPr bwMode="auto">
            <a:xfrm flipH="1">
              <a:off x="1970" y="2848"/>
              <a:ext cx="59" cy="90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49" name="Line 1249"/>
            <p:cNvSpPr>
              <a:spLocks noChangeShapeType="1"/>
            </p:cNvSpPr>
            <p:nvPr/>
          </p:nvSpPr>
          <p:spPr bwMode="auto">
            <a:xfrm flipH="1">
              <a:off x="1976" y="2846"/>
              <a:ext cx="64" cy="92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50" name="Line 1250"/>
            <p:cNvSpPr>
              <a:spLocks noChangeShapeType="1"/>
            </p:cNvSpPr>
            <p:nvPr/>
          </p:nvSpPr>
          <p:spPr bwMode="auto">
            <a:xfrm flipH="1">
              <a:off x="2005" y="2842"/>
              <a:ext cx="105" cy="98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51" name="Line 1251"/>
            <p:cNvSpPr>
              <a:spLocks noChangeShapeType="1"/>
            </p:cNvSpPr>
            <p:nvPr/>
          </p:nvSpPr>
          <p:spPr bwMode="auto">
            <a:xfrm flipH="1">
              <a:off x="2013" y="2842"/>
              <a:ext cx="108" cy="98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52" name="Rectangle 1252"/>
            <p:cNvSpPr>
              <a:spLocks noChangeArrowheads="1"/>
            </p:cNvSpPr>
            <p:nvPr/>
          </p:nvSpPr>
          <p:spPr bwMode="auto">
            <a:xfrm>
              <a:off x="1989" y="2809"/>
              <a:ext cx="171" cy="39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53" name="Line 1253"/>
            <p:cNvSpPr>
              <a:spLocks noChangeShapeType="1"/>
            </p:cNvSpPr>
            <p:nvPr/>
          </p:nvSpPr>
          <p:spPr bwMode="auto">
            <a:xfrm>
              <a:off x="2075" y="2809"/>
              <a:ext cx="1" cy="39"/>
            </a:xfrm>
            <a:prstGeom prst="line">
              <a:avLst/>
            </a:prstGeom>
            <a:noFill/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54" name="Rectangle 1254"/>
            <p:cNvSpPr>
              <a:spLocks noChangeArrowheads="1"/>
            </p:cNvSpPr>
            <p:nvPr/>
          </p:nvSpPr>
          <p:spPr bwMode="auto">
            <a:xfrm>
              <a:off x="2001" y="2820"/>
              <a:ext cx="147" cy="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55" name="Rectangle 1255"/>
            <p:cNvSpPr>
              <a:spLocks noChangeArrowheads="1"/>
            </p:cNvSpPr>
            <p:nvPr/>
          </p:nvSpPr>
          <p:spPr bwMode="auto">
            <a:xfrm>
              <a:off x="1929" y="2821"/>
              <a:ext cx="296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 i="1">
                  <a:solidFill>
                    <a:srgbClr val="000000"/>
                  </a:solidFill>
                  <a:latin typeface="Calibri" pitchFamily="34" charset="0"/>
                </a:rPr>
                <a:t>COM     MON</a:t>
              </a:r>
            </a:p>
          </p:txBody>
        </p:sp>
        <p:sp>
          <p:nvSpPr>
            <p:cNvPr id="22056" name="Line 1256"/>
            <p:cNvSpPr>
              <a:spLocks noChangeShapeType="1"/>
            </p:cNvSpPr>
            <p:nvPr/>
          </p:nvSpPr>
          <p:spPr bwMode="auto">
            <a:xfrm flipV="1">
              <a:off x="1982" y="2888"/>
              <a:ext cx="244" cy="517"/>
            </a:xfrm>
            <a:prstGeom prst="line">
              <a:avLst/>
            </a:prstGeom>
            <a:noFill/>
            <a:ln w="68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57" name="Line 1257"/>
            <p:cNvSpPr>
              <a:spLocks noChangeShapeType="1"/>
            </p:cNvSpPr>
            <p:nvPr/>
          </p:nvSpPr>
          <p:spPr bwMode="auto">
            <a:xfrm flipV="1">
              <a:off x="1955" y="2979"/>
              <a:ext cx="1" cy="424"/>
            </a:xfrm>
            <a:prstGeom prst="line">
              <a:avLst/>
            </a:prstGeom>
            <a:noFill/>
            <a:ln w="68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58" name="Line 1258"/>
            <p:cNvSpPr>
              <a:spLocks noChangeShapeType="1"/>
            </p:cNvSpPr>
            <p:nvPr/>
          </p:nvSpPr>
          <p:spPr bwMode="auto">
            <a:xfrm flipV="1">
              <a:off x="1990" y="3355"/>
              <a:ext cx="249" cy="37"/>
            </a:xfrm>
            <a:prstGeom prst="line">
              <a:avLst/>
            </a:prstGeom>
            <a:noFill/>
            <a:ln w="68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59" name="Rectangle 1259"/>
            <p:cNvSpPr>
              <a:spLocks noChangeArrowheads="1"/>
            </p:cNvSpPr>
            <p:nvPr/>
          </p:nvSpPr>
          <p:spPr bwMode="auto">
            <a:xfrm>
              <a:off x="1897" y="2931"/>
              <a:ext cx="122" cy="51"/>
            </a:xfrm>
            <a:prstGeom prst="rect">
              <a:avLst/>
            </a:prstGeom>
            <a:solidFill>
              <a:srgbClr val="FF3300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1852" name="Group 1260"/>
            <p:cNvGrpSpPr>
              <a:grpSpLocks/>
            </p:cNvGrpSpPr>
            <p:nvPr/>
          </p:nvGrpSpPr>
          <p:grpSpPr bwMode="auto">
            <a:xfrm>
              <a:off x="1817" y="3149"/>
              <a:ext cx="83" cy="130"/>
              <a:chOff x="1817" y="3149"/>
              <a:chExt cx="83" cy="130"/>
            </a:xfrm>
          </p:grpSpPr>
          <p:sp>
            <p:nvSpPr>
              <p:cNvPr id="22129" name="Rectangle 1261"/>
              <p:cNvSpPr>
                <a:spLocks noChangeArrowheads="1"/>
              </p:cNvSpPr>
              <p:nvPr/>
            </p:nvSpPr>
            <p:spPr bwMode="auto">
              <a:xfrm>
                <a:off x="1823" y="3149"/>
                <a:ext cx="78" cy="75"/>
              </a:xfrm>
              <a:prstGeom prst="rect">
                <a:avLst/>
              </a:prstGeom>
              <a:solidFill>
                <a:srgbClr val="FFFFFF"/>
              </a:solidFill>
              <a:ln w="68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30" name="Freeform 1262"/>
              <p:cNvSpPr>
                <a:spLocks noChangeArrowheads="1"/>
              </p:cNvSpPr>
              <p:nvPr/>
            </p:nvSpPr>
            <p:spPr bwMode="auto">
              <a:xfrm>
                <a:off x="1828" y="3154"/>
                <a:ext cx="66" cy="64"/>
              </a:xfrm>
              <a:custGeom>
                <a:avLst/>
                <a:gdLst>
                  <a:gd name="T0" fmla="*/ 0 w 358"/>
                  <a:gd name="T1" fmla="*/ 0 h 391"/>
                  <a:gd name="T2" fmla="*/ 0 w 358"/>
                  <a:gd name="T3" fmla="*/ 0 h 391"/>
                  <a:gd name="T4" fmla="*/ 0 w 358"/>
                  <a:gd name="T5" fmla="*/ 0 h 391"/>
                  <a:gd name="T6" fmla="*/ 0 w 358"/>
                  <a:gd name="T7" fmla="*/ 0 h 391"/>
                  <a:gd name="T8" fmla="*/ 0 w 358"/>
                  <a:gd name="T9" fmla="*/ 0 h 391"/>
                  <a:gd name="T10" fmla="*/ 0 w 358"/>
                  <a:gd name="T11" fmla="*/ 0 h 391"/>
                  <a:gd name="T12" fmla="*/ 0 w 358"/>
                  <a:gd name="T13" fmla="*/ 0 h 391"/>
                  <a:gd name="T14" fmla="*/ 0 w 358"/>
                  <a:gd name="T15" fmla="*/ 0 h 391"/>
                  <a:gd name="T16" fmla="*/ 0 w 358"/>
                  <a:gd name="T17" fmla="*/ 0 h 391"/>
                  <a:gd name="T18" fmla="*/ 0 w 358"/>
                  <a:gd name="T19" fmla="*/ 0 h 391"/>
                  <a:gd name="T20" fmla="*/ 0 w 358"/>
                  <a:gd name="T21" fmla="*/ 0 h 391"/>
                  <a:gd name="T22" fmla="*/ 0 w 358"/>
                  <a:gd name="T23" fmla="*/ 0 h 391"/>
                  <a:gd name="T24" fmla="*/ 0 w 358"/>
                  <a:gd name="T25" fmla="*/ 0 h 391"/>
                  <a:gd name="T26" fmla="*/ 0 w 358"/>
                  <a:gd name="T27" fmla="*/ 0 h 391"/>
                  <a:gd name="T28" fmla="*/ 0 w 358"/>
                  <a:gd name="T29" fmla="*/ 0 h 391"/>
                  <a:gd name="T30" fmla="*/ 0 w 358"/>
                  <a:gd name="T31" fmla="*/ 0 h 391"/>
                  <a:gd name="T32" fmla="*/ 0 w 358"/>
                  <a:gd name="T33" fmla="*/ 0 h 391"/>
                  <a:gd name="T34" fmla="*/ 0 w 358"/>
                  <a:gd name="T35" fmla="*/ 0 h 391"/>
                  <a:gd name="T36" fmla="*/ 0 w 358"/>
                  <a:gd name="T37" fmla="*/ 0 h 391"/>
                  <a:gd name="T38" fmla="*/ 0 w 358"/>
                  <a:gd name="T39" fmla="*/ 0 h 391"/>
                  <a:gd name="T40" fmla="*/ 0 w 358"/>
                  <a:gd name="T41" fmla="*/ 0 h 39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58"/>
                  <a:gd name="T64" fmla="*/ 0 h 391"/>
                  <a:gd name="T65" fmla="*/ 358 w 358"/>
                  <a:gd name="T66" fmla="*/ 391 h 39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58" h="391">
                    <a:moveTo>
                      <a:pt x="33" y="0"/>
                    </a:moveTo>
                    <a:lnTo>
                      <a:pt x="22" y="11"/>
                    </a:lnTo>
                    <a:lnTo>
                      <a:pt x="11" y="11"/>
                    </a:lnTo>
                    <a:lnTo>
                      <a:pt x="0" y="22"/>
                    </a:lnTo>
                    <a:lnTo>
                      <a:pt x="0" y="33"/>
                    </a:lnTo>
                    <a:lnTo>
                      <a:pt x="0" y="358"/>
                    </a:lnTo>
                    <a:lnTo>
                      <a:pt x="0" y="369"/>
                    </a:lnTo>
                    <a:lnTo>
                      <a:pt x="11" y="380"/>
                    </a:lnTo>
                    <a:lnTo>
                      <a:pt x="22" y="391"/>
                    </a:lnTo>
                    <a:lnTo>
                      <a:pt x="33" y="391"/>
                    </a:lnTo>
                    <a:lnTo>
                      <a:pt x="324" y="391"/>
                    </a:lnTo>
                    <a:lnTo>
                      <a:pt x="335" y="391"/>
                    </a:lnTo>
                    <a:lnTo>
                      <a:pt x="347" y="380"/>
                    </a:lnTo>
                    <a:lnTo>
                      <a:pt x="358" y="369"/>
                    </a:lnTo>
                    <a:lnTo>
                      <a:pt x="358" y="358"/>
                    </a:lnTo>
                    <a:lnTo>
                      <a:pt x="358" y="33"/>
                    </a:lnTo>
                    <a:lnTo>
                      <a:pt x="358" y="22"/>
                    </a:lnTo>
                    <a:lnTo>
                      <a:pt x="347" y="11"/>
                    </a:lnTo>
                    <a:lnTo>
                      <a:pt x="335" y="11"/>
                    </a:lnTo>
                    <a:lnTo>
                      <a:pt x="324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DDDDDD"/>
              </a:solidFill>
              <a:ln w="684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31" name="Rectangle 1263"/>
              <p:cNvSpPr>
                <a:spLocks noChangeArrowheads="1"/>
              </p:cNvSpPr>
              <p:nvPr/>
            </p:nvSpPr>
            <p:spPr bwMode="auto">
              <a:xfrm>
                <a:off x="1838" y="3171"/>
                <a:ext cx="47" cy="4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32" name="Rectangle 1264"/>
              <p:cNvSpPr>
                <a:spLocks noChangeArrowheads="1"/>
              </p:cNvSpPr>
              <p:nvPr/>
            </p:nvSpPr>
            <p:spPr bwMode="auto">
              <a:xfrm>
                <a:off x="1817" y="3175"/>
                <a:ext cx="83" cy="106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100">
                    <a:solidFill>
                      <a:srgbClr val="000000"/>
                    </a:solidFill>
                    <a:latin typeface="Calibri" pitchFamily="34" charset="0"/>
                  </a:rPr>
                  <a:t>L3</a:t>
                </a:r>
              </a:p>
            </p:txBody>
          </p:sp>
        </p:grpSp>
        <p:sp>
          <p:nvSpPr>
            <p:cNvPr id="22061" name="Line 1265"/>
            <p:cNvSpPr>
              <a:spLocks noChangeShapeType="1"/>
            </p:cNvSpPr>
            <p:nvPr/>
          </p:nvSpPr>
          <p:spPr bwMode="auto">
            <a:xfrm flipH="1" flipV="1">
              <a:off x="1695" y="2894"/>
              <a:ext cx="231" cy="505"/>
            </a:xfrm>
            <a:prstGeom prst="line">
              <a:avLst/>
            </a:prstGeom>
            <a:noFill/>
            <a:ln w="68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62" name="Rectangle 1266"/>
            <p:cNvSpPr>
              <a:spLocks noChangeArrowheads="1"/>
            </p:cNvSpPr>
            <p:nvPr/>
          </p:nvSpPr>
          <p:spPr bwMode="auto">
            <a:xfrm>
              <a:off x="1581" y="2846"/>
              <a:ext cx="124" cy="52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63" name="Rectangle 1267"/>
            <p:cNvSpPr>
              <a:spLocks noChangeArrowheads="1"/>
            </p:cNvSpPr>
            <p:nvPr/>
          </p:nvSpPr>
          <p:spPr bwMode="auto">
            <a:xfrm>
              <a:off x="1567" y="2839"/>
              <a:ext cx="123" cy="49"/>
            </a:xfrm>
            <a:prstGeom prst="rect">
              <a:avLst/>
            </a:prstGeom>
            <a:solidFill>
              <a:srgbClr val="FF3300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64" name="Line 1268"/>
            <p:cNvSpPr>
              <a:spLocks noChangeShapeType="1"/>
            </p:cNvSpPr>
            <p:nvPr/>
          </p:nvSpPr>
          <p:spPr bwMode="auto">
            <a:xfrm>
              <a:off x="2325" y="3366"/>
              <a:ext cx="143" cy="75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65" name="Line 1269"/>
            <p:cNvSpPr>
              <a:spLocks noChangeShapeType="1"/>
            </p:cNvSpPr>
            <p:nvPr/>
          </p:nvSpPr>
          <p:spPr bwMode="auto">
            <a:xfrm>
              <a:off x="2329" y="3361"/>
              <a:ext cx="135" cy="71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66" name="Rectangle 1270"/>
            <p:cNvSpPr>
              <a:spLocks noChangeArrowheads="1"/>
            </p:cNvSpPr>
            <p:nvPr/>
          </p:nvSpPr>
          <p:spPr bwMode="auto">
            <a:xfrm>
              <a:off x="2464" y="3394"/>
              <a:ext cx="66" cy="65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67" name="Rectangle 1271"/>
            <p:cNvSpPr>
              <a:spLocks noChangeArrowheads="1"/>
            </p:cNvSpPr>
            <p:nvPr/>
          </p:nvSpPr>
          <p:spPr bwMode="auto">
            <a:xfrm>
              <a:off x="2466" y="3414"/>
              <a:ext cx="58" cy="3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68" name="Rectangle 1272"/>
            <p:cNvSpPr>
              <a:spLocks noChangeArrowheads="1"/>
            </p:cNvSpPr>
            <p:nvPr/>
          </p:nvSpPr>
          <p:spPr bwMode="auto">
            <a:xfrm>
              <a:off x="2436" y="3416"/>
              <a:ext cx="114" cy="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800">
                  <a:solidFill>
                    <a:srgbClr val="000000"/>
                  </a:solidFill>
                  <a:latin typeface="Calibri" pitchFamily="34" charset="0"/>
                </a:rPr>
                <a:t>IOM</a:t>
              </a:r>
            </a:p>
          </p:txBody>
        </p:sp>
        <p:sp>
          <p:nvSpPr>
            <p:cNvPr id="22069" name="Rectangle 1273"/>
            <p:cNvSpPr>
              <a:spLocks noChangeArrowheads="1"/>
            </p:cNvSpPr>
            <p:nvPr/>
          </p:nvSpPr>
          <p:spPr bwMode="auto">
            <a:xfrm>
              <a:off x="2222" y="3324"/>
              <a:ext cx="124" cy="53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70" name="Rectangle 1274"/>
            <p:cNvSpPr>
              <a:spLocks noChangeArrowheads="1"/>
            </p:cNvSpPr>
            <p:nvPr/>
          </p:nvSpPr>
          <p:spPr bwMode="auto">
            <a:xfrm>
              <a:off x="2209" y="3315"/>
              <a:ext cx="125" cy="51"/>
            </a:xfrm>
            <a:prstGeom prst="rect">
              <a:avLst/>
            </a:prstGeom>
            <a:solidFill>
              <a:srgbClr val="FF3300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71" name="Line 1275"/>
            <p:cNvSpPr>
              <a:spLocks noChangeShapeType="1"/>
            </p:cNvSpPr>
            <p:nvPr/>
          </p:nvSpPr>
          <p:spPr bwMode="auto">
            <a:xfrm flipV="1">
              <a:off x="1428" y="3357"/>
              <a:ext cx="155" cy="48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72" name="Line 1276"/>
            <p:cNvSpPr>
              <a:spLocks noChangeShapeType="1"/>
            </p:cNvSpPr>
            <p:nvPr/>
          </p:nvSpPr>
          <p:spPr bwMode="auto">
            <a:xfrm flipV="1">
              <a:off x="1416" y="3362"/>
              <a:ext cx="171" cy="52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21853" name="Group 1277"/>
            <p:cNvGrpSpPr>
              <a:grpSpLocks/>
            </p:cNvGrpSpPr>
            <p:nvPr/>
          </p:nvGrpSpPr>
          <p:grpSpPr bwMode="auto">
            <a:xfrm>
              <a:off x="1338" y="3379"/>
              <a:ext cx="113" cy="100"/>
              <a:chOff x="1338" y="3379"/>
              <a:chExt cx="113" cy="100"/>
            </a:xfrm>
          </p:grpSpPr>
          <p:sp>
            <p:nvSpPr>
              <p:cNvPr id="22126" name="Rectangle 1278"/>
              <p:cNvSpPr>
                <a:spLocks noChangeArrowheads="1"/>
              </p:cNvSpPr>
              <p:nvPr/>
            </p:nvSpPr>
            <p:spPr bwMode="auto">
              <a:xfrm>
                <a:off x="1364" y="3379"/>
                <a:ext cx="66" cy="62"/>
              </a:xfrm>
              <a:prstGeom prst="rect">
                <a:avLst/>
              </a:prstGeom>
              <a:solidFill>
                <a:srgbClr val="FFFFFF"/>
              </a:solidFill>
              <a:ln w="684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27" name="Rectangle 1279"/>
              <p:cNvSpPr>
                <a:spLocks noChangeArrowheads="1"/>
              </p:cNvSpPr>
              <p:nvPr/>
            </p:nvSpPr>
            <p:spPr bwMode="auto">
              <a:xfrm>
                <a:off x="1368" y="3399"/>
                <a:ext cx="58" cy="3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28" name="Rectangle 1280"/>
              <p:cNvSpPr>
                <a:spLocks noChangeArrowheads="1"/>
              </p:cNvSpPr>
              <p:nvPr/>
            </p:nvSpPr>
            <p:spPr bwMode="auto">
              <a:xfrm>
                <a:off x="1338" y="3403"/>
                <a:ext cx="114" cy="7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800">
                    <a:solidFill>
                      <a:srgbClr val="000000"/>
                    </a:solidFill>
                    <a:latin typeface="Calibri" pitchFamily="34" charset="0"/>
                  </a:rPr>
                  <a:t>IOM</a:t>
                </a:r>
              </a:p>
            </p:txBody>
          </p:sp>
        </p:grpSp>
        <p:sp>
          <p:nvSpPr>
            <p:cNvPr id="22074" name="Rectangle 1281"/>
            <p:cNvSpPr>
              <a:spLocks noChangeArrowheads="1"/>
            </p:cNvSpPr>
            <p:nvPr/>
          </p:nvSpPr>
          <p:spPr bwMode="auto">
            <a:xfrm>
              <a:off x="1906" y="3379"/>
              <a:ext cx="89" cy="31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75" name="Rectangle 1282"/>
            <p:cNvSpPr>
              <a:spLocks noChangeArrowheads="1"/>
            </p:cNvSpPr>
            <p:nvPr/>
          </p:nvSpPr>
          <p:spPr bwMode="auto">
            <a:xfrm>
              <a:off x="1914" y="3414"/>
              <a:ext cx="79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76" name="Rectangle 1283"/>
            <p:cNvSpPr>
              <a:spLocks noChangeArrowheads="1"/>
            </p:cNvSpPr>
            <p:nvPr/>
          </p:nvSpPr>
          <p:spPr bwMode="auto">
            <a:xfrm>
              <a:off x="1880" y="3416"/>
              <a:ext cx="137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ACMF</a:t>
              </a:r>
            </a:p>
          </p:txBody>
        </p:sp>
        <p:sp>
          <p:nvSpPr>
            <p:cNvPr id="22077" name="Rectangle 1284"/>
            <p:cNvSpPr>
              <a:spLocks noChangeArrowheads="1"/>
            </p:cNvSpPr>
            <p:nvPr/>
          </p:nvSpPr>
          <p:spPr bwMode="auto">
            <a:xfrm>
              <a:off x="1922" y="3434"/>
              <a:ext cx="62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78" name="Rectangle 1285"/>
            <p:cNvSpPr>
              <a:spLocks noChangeArrowheads="1"/>
            </p:cNvSpPr>
            <p:nvPr/>
          </p:nvSpPr>
          <p:spPr bwMode="auto">
            <a:xfrm>
              <a:off x="1899" y="3436"/>
              <a:ext cx="101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FDIF</a:t>
              </a:r>
            </a:p>
          </p:txBody>
        </p:sp>
        <p:sp>
          <p:nvSpPr>
            <p:cNvPr id="22079" name="Line 1286"/>
            <p:cNvSpPr>
              <a:spLocks noChangeShapeType="1"/>
            </p:cNvSpPr>
            <p:nvPr/>
          </p:nvSpPr>
          <p:spPr bwMode="auto">
            <a:xfrm flipV="1">
              <a:off x="1438" y="3368"/>
              <a:ext cx="143" cy="61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80" name="Line 1287"/>
            <p:cNvSpPr>
              <a:spLocks noChangeShapeType="1"/>
            </p:cNvSpPr>
            <p:nvPr/>
          </p:nvSpPr>
          <p:spPr bwMode="auto">
            <a:xfrm flipV="1">
              <a:off x="1438" y="3365"/>
              <a:ext cx="159" cy="70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81" name="Rectangle 1288"/>
            <p:cNvSpPr>
              <a:spLocks noChangeArrowheads="1"/>
            </p:cNvSpPr>
            <p:nvPr/>
          </p:nvSpPr>
          <p:spPr bwMode="auto">
            <a:xfrm>
              <a:off x="1577" y="3328"/>
              <a:ext cx="124" cy="53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82" name="Rectangle 1289"/>
            <p:cNvSpPr>
              <a:spLocks noChangeArrowheads="1"/>
            </p:cNvSpPr>
            <p:nvPr/>
          </p:nvSpPr>
          <p:spPr bwMode="auto">
            <a:xfrm>
              <a:off x="1653" y="3204"/>
              <a:ext cx="75" cy="31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83" name="Rectangle 1290"/>
            <p:cNvSpPr>
              <a:spLocks noChangeArrowheads="1"/>
            </p:cNvSpPr>
            <p:nvPr/>
          </p:nvSpPr>
          <p:spPr bwMode="auto">
            <a:xfrm>
              <a:off x="1657" y="3179"/>
              <a:ext cx="79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84" name="Rectangle 1291"/>
            <p:cNvSpPr>
              <a:spLocks noChangeArrowheads="1"/>
            </p:cNvSpPr>
            <p:nvPr/>
          </p:nvSpPr>
          <p:spPr bwMode="auto">
            <a:xfrm>
              <a:off x="1627" y="3181"/>
              <a:ext cx="130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ATC1 </a:t>
              </a:r>
            </a:p>
          </p:txBody>
        </p:sp>
        <p:sp>
          <p:nvSpPr>
            <p:cNvPr id="22085" name="Line 1292"/>
            <p:cNvSpPr>
              <a:spLocks noChangeShapeType="1"/>
            </p:cNvSpPr>
            <p:nvPr/>
          </p:nvSpPr>
          <p:spPr bwMode="auto">
            <a:xfrm flipH="1">
              <a:off x="1660" y="3235"/>
              <a:ext cx="22" cy="94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86" name="Line 1293"/>
            <p:cNvSpPr>
              <a:spLocks noChangeShapeType="1"/>
            </p:cNvSpPr>
            <p:nvPr/>
          </p:nvSpPr>
          <p:spPr bwMode="auto">
            <a:xfrm flipH="1">
              <a:off x="1663" y="3235"/>
              <a:ext cx="26" cy="103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87" name="Rectangle 1294"/>
            <p:cNvSpPr>
              <a:spLocks noChangeArrowheads="1"/>
            </p:cNvSpPr>
            <p:nvPr/>
          </p:nvSpPr>
          <p:spPr bwMode="auto">
            <a:xfrm>
              <a:off x="1567" y="3320"/>
              <a:ext cx="123" cy="51"/>
            </a:xfrm>
            <a:prstGeom prst="rect">
              <a:avLst/>
            </a:prstGeom>
            <a:solidFill>
              <a:srgbClr val="FF3300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88" name="Rectangle 1295"/>
            <p:cNvSpPr>
              <a:spLocks noChangeArrowheads="1"/>
            </p:cNvSpPr>
            <p:nvPr/>
          </p:nvSpPr>
          <p:spPr bwMode="auto">
            <a:xfrm>
              <a:off x="2292" y="3184"/>
              <a:ext cx="75" cy="33"/>
            </a:xfrm>
            <a:prstGeom prst="rect">
              <a:avLst/>
            </a:prstGeom>
            <a:solidFill>
              <a:srgbClr val="FFFFFF"/>
            </a:solidFill>
            <a:ln w="6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89" name="Rectangle 1296"/>
            <p:cNvSpPr>
              <a:spLocks noChangeArrowheads="1"/>
            </p:cNvSpPr>
            <p:nvPr/>
          </p:nvSpPr>
          <p:spPr bwMode="auto">
            <a:xfrm>
              <a:off x="2296" y="3158"/>
              <a:ext cx="79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90" name="Rectangle 1297"/>
            <p:cNvSpPr>
              <a:spLocks noChangeArrowheads="1"/>
            </p:cNvSpPr>
            <p:nvPr/>
          </p:nvSpPr>
          <p:spPr bwMode="auto">
            <a:xfrm>
              <a:off x="2267" y="3161"/>
              <a:ext cx="130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ATC2 </a:t>
              </a:r>
            </a:p>
          </p:txBody>
        </p:sp>
        <p:sp>
          <p:nvSpPr>
            <p:cNvPr id="22091" name="Line 1298"/>
            <p:cNvSpPr>
              <a:spLocks noChangeShapeType="1"/>
            </p:cNvSpPr>
            <p:nvPr/>
          </p:nvSpPr>
          <p:spPr bwMode="auto">
            <a:xfrm flipH="1">
              <a:off x="2303" y="3217"/>
              <a:ext cx="26" cy="103"/>
            </a:xfrm>
            <a:prstGeom prst="line">
              <a:avLst/>
            </a:prstGeom>
            <a:noFill/>
            <a:ln w="14040">
              <a:solidFill>
                <a:srgbClr val="3333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92" name="Line 1299"/>
            <p:cNvSpPr>
              <a:spLocks noChangeShapeType="1"/>
            </p:cNvSpPr>
            <p:nvPr/>
          </p:nvSpPr>
          <p:spPr bwMode="auto">
            <a:xfrm flipH="1">
              <a:off x="2297" y="3221"/>
              <a:ext cx="22" cy="94"/>
            </a:xfrm>
            <a:prstGeom prst="line">
              <a:avLst/>
            </a:prstGeom>
            <a:noFill/>
            <a:ln w="14040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093" name="Rectangle 1300"/>
            <p:cNvSpPr>
              <a:spLocks noChangeArrowheads="1"/>
            </p:cNvSpPr>
            <p:nvPr/>
          </p:nvSpPr>
          <p:spPr bwMode="auto">
            <a:xfrm>
              <a:off x="2328" y="3959"/>
              <a:ext cx="173" cy="3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94" name="Rectangle 1301"/>
            <p:cNvSpPr>
              <a:spLocks noChangeArrowheads="1"/>
            </p:cNvSpPr>
            <p:nvPr/>
          </p:nvSpPr>
          <p:spPr bwMode="auto">
            <a:xfrm>
              <a:off x="2294" y="3961"/>
              <a:ext cx="132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Ventil</a:t>
              </a:r>
            </a:p>
          </p:txBody>
        </p:sp>
        <p:sp>
          <p:nvSpPr>
            <p:cNvPr id="22095" name="Rectangle 1302"/>
            <p:cNvSpPr>
              <a:spLocks noChangeArrowheads="1"/>
            </p:cNvSpPr>
            <p:nvPr/>
          </p:nvSpPr>
          <p:spPr bwMode="auto">
            <a:xfrm>
              <a:off x="2350" y="3961"/>
              <a:ext cx="190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°&amp;press </a:t>
              </a:r>
            </a:p>
          </p:txBody>
        </p:sp>
        <p:sp>
          <p:nvSpPr>
            <p:cNvPr id="22096" name="Rectangle 1303"/>
            <p:cNvSpPr>
              <a:spLocks noChangeArrowheads="1"/>
            </p:cNvSpPr>
            <p:nvPr/>
          </p:nvSpPr>
          <p:spPr bwMode="auto">
            <a:xfrm>
              <a:off x="2139" y="3958"/>
              <a:ext cx="190" cy="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097" name="Rectangle 1304"/>
            <p:cNvSpPr>
              <a:spLocks noChangeArrowheads="1"/>
            </p:cNvSpPr>
            <p:nvPr/>
          </p:nvSpPr>
          <p:spPr bwMode="auto">
            <a:xfrm>
              <a:off x="2045" y="3960"/>
              <a:ext cx="358" cy="6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700">
                  <a:solidFill>
                    <a:srgbClr val="000000"/>
                  </a:solidFill>
                  <a:latin typeface="Calibri" pitchFamily="34" charset="0"/>
                </a:rPr>
                <a:t>Air conditioning</a:t>
              </a:r>
            </a:p>
          </p:txBody>
        </p:sp>
        <p:grpSp>
          <p:nvGrpSpPr>
            <p:cNvPr id="21859" name="Group 1305"/>
            <p:cNvGrpSpPr>
              <a:grpSpLocks/>
            </p:cNvGrpSpPr>
            <p:nvPr/>
          </p:nvGrpSpPr>
          <p:grpSpPr bwMode="auto">
            <a:xfrm>
              <a:off x="1848" y="3836"/>
              <a:ext cx="163" cy="80"/>
              <a:chOff x="1848" y="3836"/>
              <a:chExt cx="163" cy="80"/>
            </a:xfrm>
          </p:grpSpPr>
          <p:sp>
            <p:nvSpPr>
              <p:cNvPr id="22109" name="Rectangle 1306"/>
              <p:cNvSpPr>
                <a:spLocks noChangeArrowheads="1"/>
              </p:cNvSpPr>
              <p:nvPr/>
            </p:nvSpPr>
            <p:spPr bwMode="auto">
              <a:xfrm>
                <a:off x="1848" y="3838"/>
                <a:ext cx="4" cy="15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10" name="Rectangle 1307"/>
              <p:cNvSpPr>
                <a:spLocks noChangeArrowheads="1"/>
              </p:cNvSpPr>
              <p:nvPr/>
            </p:nvSpPr>
            <p:spPr bwMode="auto">
              <a:xfrm>
                <a:off x="1848" y="3864"/>
                <a:ext cx="4" cy="15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11" name="Rectangle 1308"/>
              <p:cNvSpPr>
                <a:spLocks noChangeArrowheads="1"/>
              </p:cNvSpPr>
              <p:nvPr/>
            </p:nvSpPr>
            <p:spPr bwMode="auto">
              <a:xfrm>
                <a:off x="1848" y="3889"/>
                <a:ext cx="4" cy="15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12" name="Rectangle 1309"/>
              <p:cNvSpPr>
                <a:spLocks noChangeArrowheads="1"/>
              </p:cNvSpPr>
              <p:nvPr/>
            </p:nvSpPr>
            <p:spPr bwMode="auto">
              <a:xfrm>
                <a:off x="1849" y="3913"/>
                <a:ext cx="17" cy="4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13" name="Rectangle 1310"/>
              <p:cNvSpPr>
                <a:spLocks noChangeArrowheads="1"/>
              </p:cNvSpPr>
              <p:nvPr/>
            </p:nvSpPr>
            <p:spPr bwMode="auto">
              <a:xfrm>
                <a:off x="1879" y="3913"/>
                <a:ext cx="16" cy="4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14" name="Rectangle 1311"/>
              <p:cNvSpPr>
                <a:spLocks noChangeArrowheads="1"/>
              </p:cNvSpPr>
              <p:nvPr/>
            </p:nvSpPr>
            <p:spPr bwMode="auto">
              <a:xfrm>
                <a:off x="1907" y="3913"/>
                <a:ext cx="16" cy="4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15" name="Rectangle 1312"/>
              <p:cNvSpPr>
                <a:spLocks noChangeArrowheads="1"/>
              </p:cNvSpPr>
              <p:nvPr/>
            </p:nvSpPr>
            <p:spPr bwMode="auto">
              <a:xfrm>
                <a:off x="1936" y="3913"/>
                <a:ext cx="17" cy="4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16" name="Rectangle 1313"/>
              <p:cNvSpPr>
                <a:spLocks noChangeArrowheads="1"/>
              </p:cNvSpPr>
              <p:nvPr/>
            </p:nvSpPr>
            <p:spPr bwMode="auto">
              <a:xfrm>
                <a:off x="1965" y="3913"/>
                <a:ext cx="17" cy="4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17" name="Freeform 1314"/>
              <p:cNvSpPr>
                <a:spLocks noChangeArrowheads="1"/>
              </p:cNvSpPr>
              <p:nvPr/>
            </p:nvSpPr>
            <p:spPr bwMode="auto">
              <a:xfrm>
                <a:off x="1995" y="3913"/>
                <a:ext cx="16" cy="4"/>
              </a:xfrm>
              <a:custGeom>
                <a:avLst/>
                <a:gdLst>
                  <a:gd name="T0" fmla="*/ 0 w 90"/>
                  <a:gd name="T1" fmla="*/ 0 h 23"/>
                  <a:gd name="T2" fmla="*/ 0 w 90"/>
                  <a:gd name="T3" fmla="*/ 0 h 23"/>
                  <a:gd name="T4" fmla="*/ 0 w 90"/>
                  <a:gd name="T5" fmla="*/ 0 h 23"/>
                  <a:gd name="T6" fmla="*/ 0 w 90"/>
                  <a:gd name="T7" fmla="*/ 0 h 23"/>
                  <a:gd name="T8" fmla="*/ 0 w 90"/>
                  <a:gd name="T9" fmla="*/ 0 h 23"/>
                  <a:gd name="T10" fmla="*/ 0 w 90"/>
                  <a:gd name="T11" fmla="*/ 0 h 23"/>
                  <a:gd name="T12" fmla="*/ 0 w 90"/>
                  <a:gd name="T13" fmla="*/ 0 h 23"/>
                  <a:gd name="T14" fmla="*/ 0 w 90"/>
                  <a:gd name="T15" fmla="*/ 0 h 23"/>
                  <a:gd name="T16" fmla="*/ 0 w 90"/>
                  <a:gd name="T17" fmla="*/ 0 h 23"/>
                  <a:gd name="T18" fmla="*/ 0 w 90"/>
                  <a:gd name="T19" fmla="*/ 0 h 23"/>
                  <a:gd name="T20" fmla="*/ 0 w 90"/>
                  <a:gd name="T21" fmla="*/ 0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0"/>
                  <a:gd name="T34" fmla="*/ 0 h 23"/>
                  <a:gd name="T35" fmla="*/ 90 w 90"/>
                  <a:gd name="T36" fmla="*/ 23 h 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0" h="23">
                    <a:moveTo>
                      <a:pt x="0" y="0"/>
                    </a:moveTo>
                    <a:lnTo>
                      <a:pt x="0" y="23"/>
                    </a:lnTo>
                    <a:lnTo>
                      <a:pt x="78" y="23"/>
                    </a:lnTo>
                    <a:lnTo>
                      <a:pt x="90" y="23"/>
                    </a:lnTo>
                    <a:lnTo>
                      <a:pt x="90" y="12"/>
                    </a:lnTo>
                    <a:lnTo>
                      <a:pt x="90" y="0"/>
                    </a:lnTo>
                    <a:lnTo>
                      <a:pt x="67" y="0"/>
                    </a:lnTo>
                    <a:lnTo>
                      <a:pt x="67" y="12"/>
                    </a:lnTo>
                    <a:lnTo>
                      <a:pt x="78" y="12"/>
                    </a:lnTo>
                    <a:lnTo>
                      <a:pt x="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18" name="Rectangle 1315"/>
              <p:cNvSpPr>
                <a:spLocks noChangeArrowheads="1"/>
              </p:cNvSpPr>
              <p:nvPr/>
            </p:nvSpPr>
            <p:spPr bwMode="auto">
              <a:xfrm>
                <a:off x="2008" y="3888"/>
                <a:ext cx="4" cy="15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19" name="Rectangle 1316"/>
              <p:cNvSpPr>
                <a:spLocks noChangeArrowheads="1"/>
              </p:cNvSpPr>
              <p:nvPr/>
            </p:nvSpPr>
            <p:spPr bwMode="auto">
              <a:xfrm>
                <a:off x="2008" y="3862"/>
                <a:ext cx="4" cy="15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20" name="Freeform 1317"/>
              <p:cNvSpPr>
                <a:spLocks noChangeArrowheads="1"/>
              </p:cNvSpPr>
              <p:nvPr/>
            </p:nvSpPr>
            <p:spPr bwMode="auto">
              <a:xfrm>
                <a:off x="2008" y="3836"/>
                <a:ext cx="4" cy="15"/>
              </a:xfrm>
              <a:custGeom>
                <a:avLst/>
                <a:gdLst>
                  <a:gd name="T0" fmla="*/ 0 w 23"/>
                  <a:gd name="T1" fmla="*/ 0 h 90"/>
                  <a:gd name="T2" fmla="*/ 0 w 23"/>
                  <a:gd name="T3" fmla="*/ 0 h 90"/>
                  <a:gd name="T4" fmla="*/ 0 w 23"/>
                  <a:gd name="T5" fmla="*/ 0 h 90"/>
                  <a:gd name="T6" fmla="*/ 0 w 23"/>
                  <a:gd name="T7" fmla="*/ 0 h 90"/>
                  <a:gd name="T8" fmla="*/ 0 w 23"/>
                  <a:gd name="T9" fmla="*/ 0 h 90"/>
                  <a:gd name="T10" fmla="*/ 0 w 23"/>
                  <a:gd name="T11" fmla="*/ 0 h 90"/>
                  <a:gd name="T12" fmla="*/ 0 w 23"/>
                  <a:gd name="T13" fmla="*/ 0 h 90"/>
                  <a:gd name="T14" fmla="*/ 0 w 23"/>
                  <a:gd name="T15" fmla="*/ 0 h 90"/>
                  <a:gd name="T16" fmla="*/ 0 w 23"/>
                  <a:gd name="T17" fmla="*/ 0 h 90"/>
                  <a:gd name="T18" fmla="*/ 0 w 23"/>
                  <a:gd name="T19" fmla="*/ 0 h 90"/>
                  <a:gd name="T20" fmla="*/ 0 w 23"/>
                  <a:gd name="T21" fmla="*/ 0 h 9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"/>
                  <a:gd name="T34" fmla="*/ 0 h 90"/>
                  <a:gd name="T35" fmla="*/ 23 w 23"/>
                  <a:gd name="T36" fmla="*/ 90 h 9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" h="90">
                    <a:moveTo>
                      <a:pt x="0" y="90"/>
                    </a:moveTo>
                    <a:lnTo>
                      <a:pt x="23" y="90"/>
                    </a:lnTo>
                    <a:lnTo>
                      <a:pt x="23" y="11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11" y="23"/>
                    </a:lnTo>
                    <a:lnTo>
                      <a:pt x="11" y="11"/>
                    </a:lnTo>
                    <a:lnTo>
                      <a:pt x="0" y="11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21" name="Rectangle 1318"/>
              <p:cNvSpPr>
                <a:spLocks noChangeArrowheads="1"/>
              </p:cNvSpPr>
              <p:nvPr/>
            </p:nvSpPr>
            <p:spPr bwMode="auto">
              <a:xfrm>
                <a:off x="1979" y="3836"/>
                <a:ext cx="16" cy="4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22" name="Rectangle 1319"/>
              <p:cNvSpPr>
                <a:spLocks noChangeArrowheads="1"/>
              </p:cNvSpPr>
              <p:nvPr/>
            </p:nvSpPr>
            <p:spPr bwMode="auto">
              <a:xfrm>
                <a:off x="1948" y="3836"/>
                <a:ext cx="17" cy="4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23" name="Rectangle 1320"/>
              <p:cNvSpPr>
                <a:spLocks noChangeArrowheads="1"/>
              </p:cNvSpPr>
              <p:nvPr/>
            </p:nvSpPr>
            <p:spPr bwMode="auto">
              <a:xfrm>
                <a:off x="1919" y="3836"/>
                <a:ext cx="17" cy="4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24" name="Rectangle 1321"/>
              <p:cNvSpPr>
                <a:spLocks noChangeArrowheads="1"/>
              </p:cNvSpPr>
              <p:nvPr/>
            </p:nvSpPr>
            <p:spPr bwMode="auto">
              <a:xfrm>
                <a:off x="1892" y="3836"/>
                <a:ext cx="16" cy="4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2125" name="Rectangle 1322"/>
              <p:cNvSpPr>
                <a:spLocks noChangeArrowheads="1"/>
              </p:cNvSpPr>
              <p:nvPr/>
            </p:nvSpPr>
            <p:spPr bwMode="auto">
              <a:xfrm>
                <a:off x="1863" y="3836"/>
                <a:ext cx="16" cy="4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2099" name="Rectangle 1323"/>
            <p:cNvSpPr>
              <a:spLocks noChangeArrowheads="1"/>
            </p:cNvSpPr>
            <p:nvPr/>
          </p:nvSpPr>
          <p:spPr bwMode="auto">
            <a:xfrm>
              <a:off x="1785" y="3910"/>
              <a:ext cx="315" cy="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00" name="Rectangle 1324"/>
            <p:cNvSpPr>
              <a:spLocks noChangeArrowheads="1"/>
            </p:cNvSpPr>
            <p:nvPr/>
          </p:nvSpPr>
          <p:spPr bwMode="auto">
            <a:xfrm>
              <a:off x="1658" y="3923"/>
              <a:ext cx="549" cy="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800">
                  <a:solidFill>
                    <a:srgbClr val="000000"/>
                  </a:solidFill>
                  <a:latin typeface="Times New Roman" pitchFamily="18" charset="0"/>
                </a:rPr>
                <a:t>implementation TBD</a:t>
              </a:r>
            </a:p>
          </p:txBody>
        </p:sp>
        <p:sp>
          <p:nvSpPr>
            <p:cNvPr id="22101" name="Rectangle 1325"/>
            <p:cNvSpPr>
              <a:spLocks noChangeArrowheads="1"/>
            </p:cNvSpPr>
            <p:nvPr/>
          </p:nvSpPr>
          <p:spPr bwMode="auto">
            <a:xfrm>
              <a:off x="2561" y="3092"/>
              <a:ext cx="238" cy="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02" name="Rectangle 1326"/>
            <p:cNvSpPr>
              <a:spLocks noChangeArrowheads="1"/>
            </p:cNvSpPr>
            <p:nvPr/>
          </p:nvSpPr>
          <p:spPr bwMode="auto">
            <a:xfrm>
              <a:off x="2472" y="3098"/>
              <a:ext cx="408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b="1" i="1">
                  <a:solidFill>
                    <a:srgbClr val="0000FF"/>
                  </a:solidFill>
                  <a:latin typeface="Times New Roman" pitchFamily="18" charset="0"/>
                </a:rPr>
                <a:t>Engines</a:t>
              </a:r>
            </a:p>
          </p:txBody>
        </p:sp>
        <p:sp>
          <p:nvSpPr>
            <p:cNvPr id="22103" name="Freeform 1327"/>
            <p:cNvSpPr>
              <a:spLocks noChangeArrowheads="1"/>
            </p:cNvSpPr>
            <p:nvPr/>
          </p:nvSpPr>
          <p:spPr bwMode="auto">
            <a:xfrm>
              <a:off x="2644" y="3237"/>
              <a:ext cx="248" cy="272"/>
            </a:xfrm>
            <a:custGeom>
              <a:avLst/>
              <a:gdLst>
                <a:gd name="T0" fmla="*/ 2147483647 w 120"/>
                <a:gd name="T1" fmla="*/ 2147483647 h 148"/>
                <a:gd name="T2" fmla="*/ 2147483647 w 120"/>
                <a:gd name="T3" fmla="*/ 2147483647 h 148"/>
                <a:gd name="T4" fmla="*/ 2147483647 w 120"/>
                <a:gd name="T5" fmla="*/ 2147483647 h 148"/>
                <a:gd name="T6" fmla="*/ 2147483647 w 120"/>
                <a:gd name="T7" fmla="*/ 2147483647 h 148"/>
                <a:gd name="T8" fmla="*/ 2147483647 w 120"/>
                <a:gd name="T9" fmla="*/ 2147483647 h 148"/>
                <a:gd name="T10" fmla="*/ 2147483647 w 120"/>
                <a:gd name="T11" fmla="*/ 2147483647 h 148"/>
                <a:gd name="T12" fmla="*/ 2147483647 w 120"/>
                <a:gd name="T13" fmla="*/ 2147483647 h 148"/>
                <a:gd name="T14" fmla="*/ 2147483647 w 120"/>
                <a:gd name="T15" fmla="*/ 2147483647 h 1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"/>
                <a:gd name="T25" fmla="*/ 0 h 148"/>
                <a:gd name="T26" fmla="*/ 120 w 120"/>
                <a:gd name="T27" fmla="*/ 148 h 1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" h="148">
                  <a:moveTo>
                    <a:pt x="68" y="3"/>
                  </a:moveTo>
                  <a:cubicBezTo>
                    <a:pt x="55" y="6"/>
                    <a:pt x="28" y="16"/>
                    <a:pt x="18" y="33"/>
                  </a:cubicBezTo>
                  <a:cubicBezTo>
                    <a:pt x="8" y="50"/>
                    <a:pt x="0" y="85"/>
                    <a:pt x="8" y="103"/>
                  </a:cubicBezTo>
                  <a:cubicBezTo>
                    <a:pt x="17" y="121"/>
                    <a:pt x="52" y="138"/>
                    <a:pt x="68" y="143"/>
                  </a:cubicBezTo>
                  <a:cubicBezTo>
                    <a:pt x="85" y="148"/>
                    <a:pt x="100" y="146"/>
                    <a:pt x="108" y="133"/>
                  </a:cubicBezTo>
                  <a:cubicBezTo>
                    <a:pt x="117" y="120"/>
                    <a:pt x="120" y="83"/>
                    <a:pt x="118" y="63"/>
                  </a:cubicBezTo>
                  <a:cubicBezTo>
                    <a:pt x="117" y="43"/>
                    <a:pt x="108" y="23"/>
                    <a:pt x="98" y="13"/>
                  </a:cubicBezTo>
                  <a:cubicBezTo>
                    <a:pt x="88" y="3"/>
                    <a:pt x="82" y="0"/>
                    <a:pt x="68" y="3"/>
                  </a:cubicBezTo>
                  <a:close/>
                </a:path>
              </a:pathLst>
            </a:custGeom>
            <a:solidFill>
              <a:srgbClr val="BFD0E7"/>
            </a:solidFill>
            <a:ln w="684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04" name="Rectangle 1328"/>
            <p:cNvSpPr>
              <a:spLocks noChangeArrowheads="1"/>
            </p:cNvSpPr>
            <p:nvPr/>
          </p:nvSpPr>
          <p:spPr bwMode="auto">
            <a:xfrm>
              <a:off x="2677" y="3316"/>
              <a:ext cx="190" cy="1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2105" name="Rectangle 1329"/>
            <p:cNvSpPr>
              <a:spLocks noChangeArrowheads="1"/>
            </p:cNvSpPr>
            <p:nvPr/>
          </p:nvSpPr>
          <p:spPr bwMode="auto">
            <a:xfrm>
              <a:off x="2638" y="3322"/>
              <a:ext cx="267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b="1" i="1">
                  <a:solidFill>
                    <a:srgbClr val="0000FF"/>
                  </a:solidFill>
                  <a:latin typeface="Times New Roman" pitchFamily="18" charset="0"/>
                </a:rPr>
                <a:t>Open</a:t>
              </a:r>
            </a:p>
          </p:txBody>
        </p:sp>
        <p:sp>
          <p:nvSpPr>
            <p:cNvPr id="22106" name="Rectangle 1330"/>
            <p:cNvSpPr>
              <a:spLocks noChangeArrowheads="1"/>
            </p:cNvSpPr>
            <p:nvPr/>
          </p:nvSpPr>
          <p:spPr bwMode="auto">
            <a:xfrm>
              <a:off x="2616" y="3368"/>
              <a:ext cx="309" cy="14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500" b="1" i="1">
                  <a:solidFill>
                    <a:srgbClr val="0000FF"/>
                  </a:solidFill>
                  <a:latin typeface="Times New Roman" pitchFamily="18" charset="0"/>
                </a:rPr>
                <a:t>World</a:t>
              </a:r>
            </a:p>
          </p:txBody>
        </p:sp>
        <p:sp>
          <p:nvSpPr>
            <p:cNvPr id="22107" name="Line 1331"/>
            <p:cNvSpPr>
              <a:spLocks noChangeShapeType="1"/>
            </p:cNvSpPr>
            <p:nvPr/>
          </p:nvSpPr>
          <p:spPr bwMode="auto">
            <a:xfrm>
              <a:off x="2433" y="3482"/>
              <a:ext cx="145" cy="1"/>
            </a:xfrm>
            <a:prstGeom prst="line">
              <a:avLst/>
            </a:prstGeom>
            <a:noFill/>
            <a:ln w="1404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108" name="Line 1332"/>
            <p:cNvSpPr>
              <a:spLocks noChangeShapeType="1"/>
            </p:cNvSpPr>
            <p:nvPr/>
          </p:nvSpPr>
          <p:spPr bwMode="auto">
            <a:xfrm flipV="1">
              <a:off x="2578" y="3443"/>
              <a:ext cx="103" cy="41"/>
            </a:xfrm>
            <a:prstGeom prst="line">
              <a:avLst/>
            </a:prstGeom>
            <a:noFill/>
            <a:ln w="6840">
              <a:solidFill>
                <a:srgbClr val="FFCC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21510" name="Picture 1333"/>
          <p:cNvPicPr>
            <a:picLocks noChangeAspect="1" noChangeArrowheads="1"/>
          </p:cNvPicPr>
          <p:nvPr/>
        </p:nvPicPr>
        <p:blipFill>
          <a:blip r:embed="rId4" cstate="print"/>
          <a:srcRect t="8395" r="-64" b="23663"/>
          <a:stretch>
            <a:fillRect/>
          </a:stretch>
        </p:blipFill>
        <p:spPr bwMode="auto">
          <a:xfrm>
            <a:off x="4008438" y="3286125"/>
            <a:ext cx="3921125" cy="194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11" name="Text Box 1334"/>
          <p:cNvSpPr txBox="1">
            <a:spLocks noChangeArrowheads="1"/>
          </p:cNvSpPr>
          <p:nvPr/>
        </p:nvSpPr>
        <p:spPr bwMode="auto">
          <a:xfrm>
            <a:off x="1785938" y="3857625"/>
            <a:ext cx="2214562" cy="3048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2388"/>
              </a:lnSpc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>
                <a:solidFill>
                  <a:srgbClr val="000000"/>
                </a:solidFill>
              </a:rPr>
              <a:t>Architekturprinzipien</a:t>
            </a:r>
          </a:p>
        </p:txBody>
      </p:sp>
      <p:sp>
        <p:nvSpPr>
          <p:cNvPr id="21513" name="Text Box 1336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3A5611D-CAB9-4316-BFFB-780744BE8392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17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1514" name="Picture 13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1650" y="5543550"/>
            <a:ext cx="5883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9" name="Grafik 1338" descr="ST-Logo24cm_RGB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3663" y="0"/>
            <a:ext cx="270033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0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rgbClr val="898989"/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/>
          <p:cNvSpPr txBox="1">
            <a:spLocks noChangeArrowheads="1"/>
          </p:cNvSpPr>
          <p:nvPr/>
        </p:nvSpPr>
        <p:spPr bwMode="auto">
          <a:xfrm>
            <a:off x="539750" y="263525"/>
            <a:ext cx="6661150" cy="80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>
                <a:solidFill>
                  <a:srgbClr val="000000"/>
                </a:solidFill>
                <a:latin typeface="Calibri" pitchFamily="34" charset="0"/>
              </a:rPr>
              <a:t>Virtual Engineering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 cstate="print"/>
          <a:srcRect l="5453" t="5206" r="2419" b="2081"/>
          <a:stretch>
            <a:fillRect/>
          </a:stretch>
        </p:blipFill>
        <p:spPr bwMode="auto">
          <a:xfrm>
            <a:off x="1428750" y="1265238"/>
            <a:ext cx="5572125" cy="5449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4" cstate="print"/>
          <a:srcRect l="10016" t="6580" r="11588" b="1938"/>
          <a:stretch>
            <a:fillRect/>
          </a:stretch>
        </p:blipFill>
        <p:spPr bwMode="auto">
          <a:xfrm>
            <a:off x="1000125" y="1714500"/>
            <a:ext cx="3267075" cy="2752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1022350" y="1643063"/>
            <a:ext cx="2049463" cy="3048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2388"/>
              </a:lnSpc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en-US">
                <a:solidFill>
                  <a:srgbClr val="000000"/>
                </a:solidFill>
              </a:rPr>
              <a:t>Virtual Engineering</a:t>
            </a:r>
          </a:p>
        </p:txBody>
      </p:sp>
      <p:pic>
        <p:nvPicPr>
          <p:cNvPr id="2458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13" y="2571750"/>
            <a:ext cx="2309812" cy="1084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2C0C0A6-E7B7-477F-9432-7BB57F24806D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18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2458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2300" y="1223963"/>
            <a:ext cx="59817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 descr="ST-Logo24cm_RGB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3663" y="0"/>
            <a:ext cx="270033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rgbClr val="898989"/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55600" y="1340768"/>
            <a:ext cx="8572500" cy="864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ts val="700"/>
              </a:spcBef>
              <a:buFont typeface="Times New Roman" pitchFamily="16" charset="0"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de-DE" sz="2400" dirty="0">
                <a:solidFill>
                  <a:srgbClr val="000000"/>
                </a:solidFill>
                <a:latin typeface="Calibri" pitchFamily="32" charset="0"/>
              </a:rPr>
              <a:t>Substanzielle Erhöhung der öffentlichen Förderung der Forschungsschwerpunkte  nötig </a:t>
            </a:r>
            <a:r>
              <a:rPr lang="de-DE" sz="2400" dirty="0" smtClean="0">
                <a:solidFill>
                  <a:srgbClr val="000000"/>
                </a:solidFill>
                <a:latin typeface="Calibri" pitchFamily="32" charset="0"/>
              </a:rPr>
              <a:t>zur</a:t>
            </a:r>
            <a:endParaRPr lang="de-DE" sz="2800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5341938"/>
            <a:ext cx="1824038" cy="1317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6913" y="5341938"/>
            <a:ext cx="1811337" cy="1308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553200" y="6619875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76E76F8-4E6C-4F19-BF01-9AC524D72FAD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19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27656" name="Text Box 3"/>
          <p:cNvSpPr txBox="1">
            <a:spLocks noChangeArrowheads="1"/>
          </p:cNvSpPr>
          <p:nvPr/>
        </p:nvSpPr>
        <p:spPr bwMode="auto">
          <a:xfrm>
            <a:off x="539750" y="263525"/>
            <a:ext cx="6661150" cy="80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>
                <a:solidFill>
                  <a:srgbClr val="000000"/>
                </a:solidFill>
                <a:latin typeface="Calibri" pitchFamily="34" charset="0"/>
              </a:rPr>
              <a:t>Handlungsempfehlung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91988" y="2293913"/>
            <a:ext cx="8572500" cy="199918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spcBef>
                <a:spcPts val="550"/>
              </a:spcBef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de-DE" sz="2200" dirty="0" smtClean="0">
                <a:solidFill>
                  <a:srgbClr val="000000"/>
                </a:solidFill>
                <a:latin typeface="Calibri" pitchFamily="32" charset="0"/>
              </a:rPr>
              <a:t>Sicherung </a:t>
            </a:r>
            <a:r>
              <a:rPr lang="de-DE" sz="2200" dirty="0">
                <a:solidFill>
                  <a:srgbClr val="000000"/>
                </a:solidFill>
                <a:latin typeface="Calibri" pitchFamily="32" charset="0"/>
              </a:rPr>
              <a:t>der Innovationsführerschaft in führenden Branchen mit einem Gesamtumsatz von mehr als 750 Mrd. €</a:t>
            </a:r>
          </a:p>
          <a:p>
            <a:pPr marL="341313" indent="-341313">
              <a:spcBef>
                <a:spcPts val="550"/>
              </a:spcBef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de-DE" sz="2200" dirty="0">
                <a:solidFill>
                  <a:srgbClr val="000000"/>
                </a:solidFill>
                <a:latin typeface="Calibri" pitchFamily="32" charset="0"/>
              </a:rPr>
              <a:t>Sicherung von mehr als 3 Millionen High-Tech Arbeitsplätzen in Deutschland</a:t>
            </a:r>
          </a:p>
          <a:p>
            <a:pPr marL="341313" indent="-341313">
              <a:spcBef>
                <a:spcPts val="550"/>
              </a:spcBef>
              <a:buFont typeface="Arial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de-DE" sz="2200" dirty="0">
                <a:solidFill>
                  <a:srgbClr val="000000"/>
                </a:solidFill>
                <a:latin typeface="Calibri" pitchFamily="32" charset="0"/>
              </a:rPr>
              <a:t>Stimulation notwendiger branchenübergreifender Kooperation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rgbClr val="898989"/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1" name="Picture 8" descr="D:\Franzi\Logos\ST\ST-Logo24cm_RGB.jpg"/>
          <p:cNvPicPr>
            <a:picLocks noChangeAspect="1" noChangeArrowheads="1"/>
          </p:cNvPicPr>
          <p:nvPr/>
        </p:nvPicPr>
        <p:blipFill>
          <a:blip r:embed="rId5" cstate="print"/>
          <a:srcRect t="10436" r="6530"/>
          <a:stretch>
            <a:fillRect/>
          </a:stretch>
        </p:blipFill>
        <p:spPr bwMode="auto">
          <a:xfrm>
            <a:off x="6387800" y="66666"/>
            <a:ext cx="2720704" cy="1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395288" y="1403350"/>
            <a:ext cx="7391400" cy="52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Eingebettetes System = Zentralnervensystem 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357188" y="285750"/>
            <a:ext cx="6829425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600" b="1">
                <a:solidFill>
                  <a:srgbClr val="000000"/>
                </a:solidFill>
                <a:latin typeface="Calibri" pitchFamily="34" charset="0"/>
              </a:rPr>
              <a:t>Embedded Systems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571500" y="1928813"/>
            <a:ext cx="6286500" cy="257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741363" lvl="1" indent="-284163">
              <a:lnSpc>
                <a:spcPct val="150000"/>
              </a:lnSpc>
              <a:spcBef>
                <a:spcPts val="550"/>
              </a:spcBef>
              <a:buClr>
                <a:srgbClr val="7F7F7F"/>
              </a:buClr>
              <a:buFont typeface="Arial" pitchFamily="34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sz="2200">
                <a:solidFill>
                  <a:srgbClr val="000000"/>
                </a:solidFill>
                <a:latin typeface="Calibri" pitchFamily="34" charset="0"/>
              </a:rPr>
              <a:t>“wahrnehmen”</a:t>
            </a:r>
          </a:p>
          <a:p>
            <a:pPr marL="741363" lvl="1" indent="-284163">
              <a:lnSpc>
                <a:spcPct val="150000"/>
              </a:lnSpc>
              <a:spcBef>
                <a:spcPts val="550"/>
              </a:spcBef>
              <a:buClr>
                <a:srgbClr val="7F7F7F"/>
              </a:buClr>
              <a:buFont typeface="Arial" pitchFamily="34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sz="2200">
                <a:solidFill>
                  <a:srgbClr val="000000"/>
                </a:solidFill>
                <a:latin typeface="Calibri" pitchFamily="34" charset="0"/>
              </a:rPr>
              <a:t>“analysieren”</a:t>
            </a:r>
          </a:p>
          <a:p>
            <a:pPr marL="741363" lvl="1" indent="-284163">
              <a:lnSpc>
                <a:spcPct val="150000"/>
              </a:lnSpc>
              <a:spcBef>
                <a:spcPts val="550"/>
              </a:spcBef>
              <a:buClr>
                <a:srgbClr val="7F7F7F"/>
              </a:buClr>
              <a:buFont typeface="Arial" pitchFamily="34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sz="2200">
                <a:solidFill>
                  <a:srgbClr val="000000"/>
                </a:solidFill>
                <a:latin typeface="Calibri" pitchFamily="34" charset="0"/>
              </a:rPr>
              <a:t>“entscheiden”</a:t>
            </a:r>
          </a:p>
          <a:p>
            <a:pPr marL="741363" lvl="1" indent="-284163">
              <a:lnSpc>
                <a:spcPct val="150000"/>
              </a:lnSpc>
              <a:spcBef>
                <a:spcPts val="550"/>
              </a:spcBef>
              <a:buClr>
                <a:srgbClr val="7F7F7F"/>
              </a:buClr>
              <a:buFont typeface="Arial" pitchFamily="34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sz="2200">
                <a:solidFill>
                  <a:srgbClr val="000000"/>
                </a:solidFill>
                <a:latin typeface="Calibri" pitchFamily="34" charset="0"/>
              </a:rPr>
              <a:t>“handeln”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95288" y="4689475"/>
            <a:ext cx="6462712" cy="116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von Produkten in den führenden  deutschen Wirtschaftszweigen</a:t>
            </a:r>
          </a:p>
        </p:txBody>
      </p:sp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3" cstate="print"/>
          <a:srcRect l="2362"/>
          <a:stretch>
            <a:fillRect/>
          </a:stretch>
        </p:blipFill>
        <p:spPr bwMode="auto">
          <a:xfrm>
            <a:off x="7500938" y="5003800"/>
            <a:ext cx="1428750" cy="1057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4" cstate="print"/>
          <a:srcRect l="21869"/>
          <a:stretch>
            <a:fillRect/>
          </a:stretch>
        </p:blipFill>
        <p:spPr bwMode="auto">
          <a:xfrm>
            <a:off x="7500938" y="1500188"/>
            <a:ext cx="1428750" cy="121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4" name="Picture 7"/>
          <p:cNvPicPr>
            <a:picLocks noChangeAspect="1" noChangeArrowheads="1"/>
          </p:cNvPicPr>
          <p:nvPr/>
        </p:nvPicPr>
        <p:blipFill>
          <a:blip r:embed="rId5" cstate="print"/>
          <a:srcRect l="7401" t="6267" r="-23"/>
          <a:stretch>
            <a:fillRect/>
          </a:stretch>
        </p:blipFill>
        <p:spPr bwMode="auto">
          <a:xfrm>
            <a:off x="7500938" y="3883025"/>
            <a:ext cx="1428750" cy="107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05" name="Picture 8"/>
          <p:cNvPicPr>
            <a:picLocks noChangeAspect="1" noChangeArrowheads="1"/>
          </p:cNvPicPr>
          <p:nvPr/>
        </p:nvPicPr>
        <p:blipFill>
          <a:blip r:embed="rId6" cstate="print"/>
          <a:srcRect t="10892" r="5272" b="12839"/>
          <a:stretch>
            <a:fillRect/>
          </a:stretch>
        </p:blipFill>
        <p:spPr bwMode="auto">
          <a:xfrm>
            <a:off x="7500938" y="2762250"/>
            <a:ext cx="1430337" cy="1071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107" name="Text Box 10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677E8C1-5385-4D58-A008-D5B990CA194B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2" name="Picture 8" descr="D:\Franzi\Logos\ST\ST-Logo24cm_RGB.jpg"/>
          <p:cNvPicPr>
            <a:picLocks noChangeAspect="1" noChangeArrowheads="1"/>
          </p:cNvPicPr>
          <p:nvPr/>
        </p:nvPicPr>
        <p:blipFill>
          <a:blip r:embed="rId7" cstate="print"/>
          <a:srcRect t="10436" r="6530"/>
          <a:stretch>
            <a:fillRect/>
          </a:stretch>
        </p:blipFill>
        <p:spPr bwMode="auto">
          <a:xfrm>
            <a:off x="6387800" y="66666"/>
            <a:ext cx="2720704" cy="1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3813" y="3043238"/>
            <a:ext cx="1500187" cy="1457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539750" y="263525"/>
            <a:ext cx="6661150" cy="80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>
                <a:solidFill>
                  <a:srgbClr val="000000"/>
                </a:solidFill>
                <a:latin typeface="Calibri" pitchFamily="34" charset="0"/>
              </a:rPr>
              <a:t>Weitere Empfehlungen</a:t>
            </a: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249238" y="1427163"/>
            <a:ext cx="8037512" cy="2190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1313" indent="-341313">
              <a:buFont typeface="Times New Roman" pitchFamily="18" charset="0"/>
              <a:buAutoNum type="arabicPeriod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</a:rPr>
              <a:t>Etablierung von </a:t>
            </a:r>
            <a:r>
              <a:rPr lang="de-DE" sz="2400" b="1">
                <a:solidFill>
                  <a:srgbClr val="000000"/>
                </a:solidFill>
                <a:latin typeface="Calibri" pitchFamily="34" charset="0"/>
              </a:rPr>
              <a:t>offenen, branchenübergreifenden Interoperabilitätstandards</a:t>
            </a:r>
            <a:r>
              <a:rPr lang="de-DE" sz="240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de-DE" sz="240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de-DE" sz="2400">
                <a:solidFill>
                  <a:srgbClr val="000000"/>
                </a:solidFill>
                <a:latin typeface="Calibri" pitchFamily="34" charset="0"/>
              </a:rPr>
              <a:t>Schaffung geeigneter regulatorischer Rahmen auf europäischer Ebene in Abstimmung mit nationalen Regelungen </a:t>
            </a:r>
            <a:r>
              <a:rPr lang="de-DE" sz="2400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de-DE" sz="2400">
                <a:solidFill>
                  <a:srgbClr val="000000"/>
                </a:solidFill>
                <a:latin typeface="Calibri" pitchFamily="34" charset="0"/>
              </a:rPr>
              <a:t> Empfehlung: entsprechende Initiativen europaweit unter dem Dach von ARTEMIS harmonisieren</a:t>
            </a:r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249238" y="3879850"/>
            <a:ext cx="8328025" cy="1477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71475" indent="-371475">
              <a:buFont typeface="Calibri" pitchFamily="34" charset="0"/>
              <a:buAutoNum type="arabicPeriod" startAt="2"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</a:rPr>
              <a:t>Etablierung von </a:t>
            </a:r>
            <a:r>
              <a:rPr lang="de-DE" sz="2400" b="1">
                <a:solidFill>
                  <a:srgbClr val="000000"/>
                </a:solidFill>
                <a:latin typeface="Calibri" pitchFamily="34" charset="0"/>
              </a:rPr>
              <a:t>Referenz-Technologie-Plattformen</a:t>
            </a:r>
            <a:r>
              <a:rPr lang="de-DE" sz="2400">
                <a:solidFill>
                  <a:srgbClr val="000000"/>
                </a:solidFill>
                <a:latin typeface="Calibri" pitchFamily="34" charset="0"/>
              </a:rPr>
              <a:t> zur </a:t>
            </a:r>
          </a:p>
          <a:p>
            <a:pPr marL="371475" indent="-371475">
              <a:buClrTx/>
              <a:buSzTx/>
              <a:buFontTx/>
              <a:buNone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</a:rPr>
              <a:t>	Sicherung der Nachhaltigkeit der F&amp;E-Ergebnisse </a:t>
            </a:r>
            <a:r>
              <a:rPr lang="de-DE" sz="2400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de-DE" sz="2400">
                <a:solidFill>
                  <a:srgbClr val="000000"/>
                </a:solidFill>
                <a:latin typeface="Calibri" pitchFamily="34" charset="0"/>
              </a:rPr>
              <a:t> Empfehlung: entsprechende Initiativen europaweit mit </a:t>
            </a:r>
          </a:p>
          <a:p>
            <a:pPr marL="371475" indent="-371475">
              <a:buClrTx/>
              <a:buSzTx/>
              <a:buFontTx/>
              <a:buNone/>
              <a:tabLst>
                <a:tab pos="358775" algn="l"/>
                <a:tab pos="1273175" algn="l"/>
                <a:tab pos="2187575" algn="l"/>
                <a:tab pos="3101975" algn="l"/>
                <a:tab pos="4016375" algn="l"/>
                <a:tab pos="4930775" algn="l"/>
                <a:tab pos="5845175" algn="l"/>
                <a:tab pos="6759575" algn="l"/>
                <a:tab pos="7673975" algn="l"/>
                <a:tab pos="8588375" algn="l"/>
                <a:tab pos="9502775" algn="l"/>
                <a:tab pos="10417175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</a:rPr>
              <a:t>	Initiativen von ARTEMIS koordinieren</a:t>
            </a:r>
          </a:p>
        </p:txBody>
      </p:sp>
      <p:pic>
        <p:nvPicPr>
          <p:cNvPr id="2867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2538" y="1571625"/>
            <a:ext cx="1285875" cy="928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681" name="Text Box 8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C45F864-B933-426A-B080-1AF12520E8D5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20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rgbClr val="898989"/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9" name="Picture 8" descr="D:\Franzi\Logos\ST\ST-Logo24cm_RGB.jpg"/>
          <p:cNvPicPr>
            <a:picLocks noChangeAspect="1" noChangeArrowheads="1"/>
          </p:cNvPicPr>
          <p:nvPr/>
        </p:nvPicPr>
        <p:blipFill>
          <a:blip r:embed="rId5" cstate="print"/>
          <a:srcRect t="10436" r="6530"/>
          <a:stretch>
            <a:fillRect/>
          </a:stretch>
        </p:blipFill>
        <p:spPr bwMode="auto">
          <a:xfrm>
            <a:off x="6387800" y="66666"/>
            <a:ext cx="2720704" cy="1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539750" y="263525"/>
            <a:ext cx="6661150" cy="808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>
                <a:solidFill>
                  <a:srgbClr val="000000"/>
                </a:solidFill>
                <a:latin typeface="Calibri" pitchFamily="34" charset="0"/>
              </a:rPr>
              <a:t>Weitere Empfehlungen</a:t>
            </a: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249238" y="1450975"/>
            <a:ext cx="8645525" cy="1463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>
            <a:spAutoFit/>
          </a:bodyPr>
          <a:lstStyle/>
          <a:p>
            <a:pPr marL="457200" indent="-457200">
              <a:buFont typeface="Calibri" pitchFamily="34" charset="0"/>
              <a:buAutoNum type="arabicPeriod" startAt="3"/>
              <a:tabLst>
                <a:tab pos="455613" algn="l"/>
                <a:tab pos="1370013" algn="l"/>
                <a:tab pos="2284413" algn="l"/>
                <a:tab pos="3198813" algn="l"/>
                <a:tab pos="4113213" algn="l"/>
                <a:tab pos="5027613" algn="l"/>
                <a:tab pos="5942013" algn="l"/>
                <a:tab pos="6856413" algn="l"/>
                <a:tab pos="7770813" algn="l"/>
                <a:tab pos="8685213" algn="l"/>
                <a:tab pos="9599613" algn="l"/>
                <a:tab pos="10514013" algn="l"/>
              </a:tabLst>
            </a:pPr>
            <a:r>
              <a:rPr lang="de-DE" sz="2400">
                <a:solidFill>
                  <a:srgbClr val="000000"/>
                </a:solidFill>
                <a:latin typeface="Calibri" pitchFamily="34" charset="0"/>
              </a:rPr>
              <a:t>Sicherung eines ausreichenden Angebotes </a:t>
            </a:r>
            <a:r>
              <a:rPr lang="de-DE" sz="2400" b="1">
                <a:solidFill>
                  <a:srgbClr val="000000"/>
                </a:solidFill>
                <a:latin typeface="Calibri" pitchFamily="34" charset="0"/>
              </a:rPr>
              <a:t>qualifizierter Fachkräfte </a:t>
            </a:r>
            <a:r>
              <a:rPr lang="de-DE" sz="2400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de-DE" sz="2400">
                <a:solidFill>
                  <a:srgbClr val="000000"/>
                </a:solidFill>
                <a:latin typeface="Calibri" pitchFamily="34" charset="0"/>
              </a:rPr>
              <a:t> verstärkt koordinierte Anstrengungen zur Sicherstellung entsprechender Ausbildungsangebote auf allen Ausbildungsebenen einschließlich der beruflichen Weiterbildung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60350" y="3214688"/>
            <a:ext cx="8501063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457200" indent="-457200">
              <a:buFont typeface="+mj-lt"/>
              <a:buAutoNum type="arabicPeriod" startAt="4"/>
              <a:tabLst>
                <a:tab pos="455613" algn="l"/>
                <a:tab pos="1370013" algn="l"/>
                <a:tab pos="2284413" algn="l"/>
                <a:tab pos="3198813" algn="l"/>
                <a:tab pos="4113213" algn="l"/>
                <a:tab pos="5027613" algn="l"/>
                <a:tab pos="5942013" algn="l"/>
                <a:tab pos="6856413" algn="l"/>
                <a:tab pos="7770813" algn="l"/>
                <a:tab pos="8685213" algn="l"/>
                <a:tab pos="9599613" algn="l"/>
                <a:tab pos="10514013" algn="l"/>
              </a:tabLst>
              <a:defRPr/>
            </a:pPr>
            <a:r>
              <a:rPr lang="de-DE" sz="2400" dirty="0">
                <a:solidFill>
                  <a:srgbClr val="000000"/>
                </a:solidFill>
                <a:latin typeface="Calibri" pitchFamily="32" charset="0"/>
              </a:rPr>
              <a:t>Etablierung einer engen </a:t>
            </a:r>
            <a:r>
              <a:rPr lang="de-DE" sz="2400" b="1" dirty="0">
                <a:solidFill>
                  <a:srgbClr val="000000"/>
                </a:solidFill>
                <a:latin typeface="Calibri" pitchFamily="32" charset="0"/>
              </a:rPr>
              <a:t>Zusammenarbeit zwischen Experten der Embedded Systems-Technologien und der verschiedenen Handlungsfelder</a:t>
            </a:r>
            <a:r>
              <a:rPr lang="de-DE" sz="2400" dirty="0">
                <a:solidFill>
                  <a:srgbClr val="000000"/>
                </a:solidFill>
                <a:latin typeface="Calibri" pitchFamily="32" charset="0"/>
              </a:rPr>
              <a:t> (Gesundheit, Mobilität, Energie, …) </a:t>
            </a:r>
            <a:r>
              <a:rPr lang="de-DE" sz="2400" dirty="0">
                <a:solidFill>
                  <a:srgbClr val="000000"/>
                </a:solidFill>
                <a:latin typeface="Wingdings" charset="2"/>
              </a:rPr>
              <a:t></a:t>
            </a:r>
            <a:r>
              <a:rPr lang="de-DE" sz="2400" dirty="0">
                <a:solidFill>
                  <a:srgbClr val="000000"/>
                </a:solidFill>
                <a:latin typeface="Calibri" pitchFamily="32" charset="0"/>
              </a:rPr>
              <a:t> </a:t>
            </a:r>
          </a:p>
          <a:p>
            <a:pPr marL="455613" indent="-455613">
              <a:buClrTx/>
              <a:buSzTx/>
              <a:buFontTx/>
              <a:buNone/>
              <a:tabLst>
                <a:tab pos="455613" algn="l"/>
                <a:tab pos="1370013" algn="l"/>
                <a:tab pos="2284413" algn="l"/>
                <a:tab pos="3198813" algn="l"/>
                <a:tab pos="4113213" algn="l"/>
                <a:tab pos="5027613" algn="l"/>
                <a:tab pos="5942013" algn="l"/>
                <a:tab pos="6856413" algn="l"/>
                <a:tab pos="7770813" algn="l"/>
                <a:tab pos="8685213" algn="l"/>
                <a:tab pos="9599613" algn="l"/>
                <a:tab pos="10514013" algn="l"/>
              </a:tabLst>
              <a:defRPr/>
            </a:pPr>
            <a:r>
              <a:rPr lang="de-DE" sz="2400" dirty="0">
                <a:solidFill>
                  <a:srgbClr val="000000"/>
                </a:solidFill>
                <a:latin typeface="Calibri" pitchFamily="32" charset="0"/>
              </a:rPr>
              <a:t>	Ziel: abgestimmte übergreifende Strategie um fokussiert gesellschaftliche Herausforderungen angehen zu können </a:t>
            </a:r>
          </a:p>
        </p:txBody>
      </p:sp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5367338"/>
            <a:ext cx="1954212" cy="1409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4" cstate="print"/>
          <a:srcRect l="8719" t="14996" r="11366"/>
          <a:stretch>
            <a:fillRect/>
          </a:stretch>
        </p:blipFill>
        <p:spPr bwMode="auto">
          <a:xfrm>
            <a:off x="6858000" y="5367338"/>
            <a:ext cx="2000250" cy="1419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rgbClr val="898989"/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9" name="Picture 8" descr="D:\Franzi\Logos\ST\ST-Logo24cm_RGB.jpg"/>
          <p:cNvPicPr>
            <a:picLocks noChangeAspect="1" noChangeArrowheads="1"/>
          </p:cNvPicPr>
          <p:nvPr/>
        </p:nvPicPr>
        <p:blipFill>
          <a:blip r:embed="rId5" cstate="print"/>
          <a:srcRect t="10436" r="6530"/>
          <a:stretch>
            <a:fillRect/>
          </a:stretch>
        </p:blipFill>
        <p:spPr bwMode="auto">
          <a:xfrm>
            <a:off x="6387800" y="66666"/>
            <a:ext cx="2720704" cy="1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19"/>
          <p:cNvSpPr txBox="1">
            <a:spLocks noChangeArrowheads="1"/>
          </p:cNvSpPr>
          <p:nvPr/>
        </p:nvSpPr>
        <p:spPr bwMode="auto">
          <a:xfrm>
            <a:off x="161925" y="285750"/>
            <a:ext cx="6829425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3600" b="1" dirty="0" smtClean="0">
                <a:solidFill>
                  <a:srgbClr val="000000"/>
                </a:solidFill>
                <a:latin typeface="Calibri" pitchFamily="34" charset="0"/>
              </a:rPr>
              <a:t>Cyber-</a:t>
            </a:r>
            <a:r>
              <a:rPr lang="de-DE" sz="3600" b="1" dirty="0" err="1" smtClean="0">
                <a:solidFill>
                  <a:srgbClr val="000000"/>
                </a:solidFill>
                <a:latin typeface="Calibri" pitchFamily="34" charset="0"/>
              </a:rPr>
              <a:t>Physical</a:t>
            </a:r>
            <a:r>
              <a:rPr lang="de-DE" sz="3600" b="1" dirty="0" smtClean="0">
                <a:solidFill>
                  <a:srgbClr val="000000"/>
                </a:solidFill>
                <a:latin typeface="Calibri" pitchFamily="34" charset="0"/>
              </a:rPr>
              <a:t> Systems</a:t>
            </a:r>
            <a:endParaRPr lang="de-DE" sz="3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076" name="Grafik 5" descr="Smart_Grids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96975"/>
            <a:ext cx="4165600" cy="243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96975"/>
            <a:ext cx="4303713" cy="3167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 descr="IntelligentesGebäude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2636838"/>
            <a:ext cx="3748088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83" y="6309320"/>
            <a:ext cx="8964613" cy="45875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Bildquellen</a:t>
            </a:r>
            <a:r>
              <a:rPr lang="en-US" sz="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Siemens </a:t>
            </a:r>
            <a:r>
              <a:rPr lang="en-US" sz="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AG; ETSI 2008; Alberto </a:t>
            </a:r>
            <a:r>
              <a:rPr lang="en-US" sz="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Sangiovanni-Vincentelli</a:t>
            </a:r>
            <a:r>
              <a:rPr lang="en-US" sz="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Edgar L. and Harold H. </a:t>
            </a:r>
            <a:r>
              <a:rPr lang="en-US" sz="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Buttner</a:t>
            </a:r>
            <a:r>
              <a:rPr lang="en-US" sz="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Chair of EECS University of California at Berkeley. Cyber-Physical Systems: The dream of Dr. Frankenstein </a:t>
            </a:r>
            <a:r>
              <a:rPr lang="en-US" sz="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CPSWeek</a:t>
            </a:r>
            <a:r>
              <a:rPr lang="en-US" sz="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2010 Plenary, April 16th, 2010</a:t>
            </a: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3968" y="1019228"/>
            <a:ext cx="9036496" cy="579414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51520" y="1484784"/>
            <a:ext cx="8713341" cy="46599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Cyber-</a:t>
            </a:r>
            <a:r>
              <a:rPr lang="de-DE" sz="2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Physical</a:t>
            </a: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Systems (CPS) bestehen aus Eingebetteten Systemen (ES) …</a:t>
            </a:r>
            <a:b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	die mittels Sensoren und Aktuatoren unmittelbar physikalische </a:t>
            </a:r>
            <a:r>
              <a:rPr lang="de-DE" sz="2200" dirty="0" smtClean="0"/>
              <a:t>D</a:t>
            </a: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aten    	erfassen und auf physikalische Vorgänge einwirken,</a:t>
            </a:r>
            <a:b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	mit digitalen Netzwerken verbunden sind (drahtlos, drahtgebunden, 	lokal, global),</a:t>
            </a:r>
            <a:b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	mit weltweit verfügbaren Daten und Diensten verknüpft werden 	können</a:t>
            </a:r>
            <a:b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	und über eine Reihe multimodaler Mensch-Maschine-Schnittstellen 	verfügen.</a:t>
            </a:r>
            <a:endParaRPr lang="de-DE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 descr="D:\Franzi\Logos\ST\ST-Logo24cm_RGB.jpg"/>
          <p:cNvPicPr>
            <a:picLocks noChangeAspect="1" noChangeArrowheads="1"/>
          </p:cNvPicPr>
          <p:nvPr/>
        </p:nvPicPr>
        <p:blipFill>
          <a:blip r:embed="rId6" cstate="print"/>
          <a:srcRect t="10436" r="6530"/>
          <a:stretch>
            <a:fillRect/>
          </a:stretch>
        </p:blipFill>
        <p:spPr bwMode="auto">
          <a:xfrm>
            <a:off x="6387800" y="66666"/>
            <a:ext cx="2720704" cy="1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9"/>
          <p:cNvSpPr txBox="1">
            <a:spLocks noChangeArrowheads="1"/>
          </p:cNvSpPr>
          <p:nvPr/>
        </p:nvSpPr>
        <p:spPr bwMode="auto">
          <a:xfrm>
            <a:off x="323850" y="1052513"/>
            <a:ext cx="8424614" cy="5075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 marL="360363" indent="-360363">
              <a:lnSpc>
                <a:spcPct val="150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dirty="0" smtClean="0">
                <a:solidFill>
                  <a:srgbClr val="000000"/>
                </a:solidFill>
              </a:rPr>
              <a:t>Start: </a:t>
            </a:r>
            <a:r>
              <a:rPr lang="de-DE" sz="2400" dirty="0" smtClean="0"/>
              <a:t>Juni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smtClean="0">
                <a:solidFill>
                  <a:srgbClr val="000000"/>
                </a:solidFill>
              </a:rPr>
              <a:t>2010</a:t>
            </a:r>
          </a:p>
          <a:p>
            <a:pPr marL="360363" indent="-360363">
              <a:lnSpc>
                <a:spcPct val="150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dirty="0" smtClean="0">
                <a:solidFill>
                  <a:srgbClr val="000000"/>
                </a:solidFill>
              </a:rPr>
              <a:t>Dauer: 18 Monate</a:t>
            </a:r>
          </a:p>
          <a:p>
            <a:pPr marL="360363" indent="-360363">
              <a:lnSpc>
                <a:spcPct val="150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Vom BMBF gefördertes Projekt</a:t>
            </a:r>
          </a:p>
          <a:p>
            <a:pPr marL="360363" indent="-360363">
              <a:lnSpc>
                <a:spcPct val="150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Beteiligte Partner:</a:t>
            </a:r>
          </a:p>
          <a:p>
            <a:pPr marL="817563" lvl="1" indent="-360363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dirty="0" smtClean="0">
                <a:solidFill>
                  <a:srgbClr val="000000"/>
                </a:solidFill>
              </a:rPr>
              <a:t>Industrie: Intel, Bosch, BMW, Siemens, Daimler, EADS, ESG</a:t>
            </a:r>
          </a:p>
          <a:p>
            <a:pPr marL="817563" lvl="1" indent="-360363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Verbände: ZVEI, VDMA, BITKOM</a:t>
            </a:r>
          </a:p>
          <a:p>
            <a:pPr marL="817563" lvl="1" indent="-360363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00000"/>
              <a:buFont typeface="Arial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dirty="0" smtClean="0">
                <a:solidFill>
                  <a:srgbClr val="000000"/>
                </a:solidFill>
              </a:rPr>
              <a:t>Forschungsinstitute und weitere Beteiligte: </a:t>
            </a:r>
            <a:r>
              <a:rPr lang="de-DE" sz="2400" dirty="0" err="1" smtClean="0">
                <a:solidFill>
                  <a:srgbClr val="000000"/>
                </a:solidFill>
              </a:rPr>
              <a:t>acatech</a:t>
            </a:r>
            <a:r>
              <a:rPr lang="de-DE" sz="2400" dirty="0" smtClean="0">
                <a:solidFill>
                  <a:srgbClr val="000000"/>
                </a:solidFill>
              </a:rPr>
              <a:t>, </a:t>
            </a:r>
            <a:r>
              <a:rPr lang="de-DE" sz="2400" dirty="0" err="1" smtClean="0">
                <a:solidFill>
                  <a:srgbClr val="000000"/>
                </a:solidFill>
              </a:rPr>
              <a:t>fortiss</a:t>
            </a:r>
            <a:r>
              <a:rPr lang="de-DE" sz="2400" dirty="0" smtClean="0">
                <a:solidFill>
                  <a:srgbClr val="000000"/>
                </a:solidFill>
              </a:rPr>
              <a:t>, SafeTRANS, OFFIS, Fraunhofer IESE, </a:t>
            </a:r>
          </a:p>
          <a:p>
            <a:pPr marL="817563" lvl="1" indent="-360363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dirty="0" smtClean="0">
                <a:solidFill>
                  <a:srgbClr val="000000"/>
                </a:solidFill>
              </a:rPr>
              <a:t>	TU München </a:t>
            </a:r>
            <a:endParaRPr lang="de-DE" sz="2400" dirty="0" smtClea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340" name="Text Box 19"/>
          <p:cNvSpPr txBox="1">
            <a:spLocks noChangeArrowheads="1"/>
          </p:cNvSpPr>
          <p:nvPr/>
        </p:nvSpPr>
        <p:spPr bwMode="auto">
          <a:xfrm>
            <a:off x="161925" y="285750"/>
            <a:ext cx="6497638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3600" b="1" dirty="0" err="1" smtClean="0">
                <a:solidFill>
                  <a:srgbClr val="000000"/>
                </a:solidFill>
                <a:latin typeface="Calibri" pitchFamily="34" charset="0"/>
              </a:rPr>
              <a:t>agendaCPS</a:t>
            </a:r>
            <a:endParaRPr lang="de-DE" sz="3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rgbClr val="898989"/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9" name="Grafik 8" descr="ST-Logo24cm_RGB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0"/>
            <a:ext cx="270033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Franzi\ST_Layout\Bilder\Bilder_allg\Fotolia_2090737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484784"/>
            <a:ext cx="1675200" cy="110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aca_logo_DATW_4c_pos_3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37759" y="5776635"/>
            <a:ext cx="1782713" cy="74870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9"/>
          <p:cNvSpPr txBox="1">
            <a:spLocks noChangeArrowheads="1"/>
          </p:cNvSpPr>
          <p:nvPr/>
        </p:nvSpPr>
        <p:spPr bwMode="auto">
          <a:xfrm>
            <a:off x="431800" y="1125538"/>
            <a:ext cx="8101013" cy="46599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 marL="360363" indent="-360363">
              <a:lnSpc>
                <a:spcPct val="150000"/>
              </a:lnSpc>
              <a:buSzPct val="100000"/>
              <a:buFont typeface="Arial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Erhebung, Analyse und Bewertung der wirtschaftlichen und technischen Bedeutung  von CPS</a:t>
            </a:r>
          </a:p>
          <a:p>
            <a:pPr marL="360363" indent="-360363">
              <a:lnSpc>
                <a:spcPct val="150000"/>
              </a:lnSpc>
              <a:buSzPct val="100000"/>
              <a:buFont typeface="Arial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Bewertung nationaler Stärken und Defizite im Vergleich mit anderen Regionen in Europa, Amerika und Asien</a:t>
            </a:r>
          </a:p>
          <a:p>
            <a:pPr marL="360363" indent="-360363">
              <a:lnSpc>
                <a:spcPct val="150000"/>
              </a:lnSpc>
              <a:buSzPct val="100000"/>
              <a:buFont typeface="Arial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Empfehlungen für Fördermaßnahmen:</a:t>
            </a:r>
          </a:p>
          <a:p>
            <a:pPr marL="1103313" lvl="1" indent="-360363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Priorisierung</a:t>
            </a: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von Forschungsschwerpunkten</a:t>
            </a:r>
          </a:p>
          <a:p>
            <a:pPr marL="1103313" lvl="1" indent="-360363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00000"/>
              <a:buFont typeface="Arial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Identifizierung von potenziellen Forschungskonsortien</a:t>
            </a:r>
          </a:p>
          <a:p>
            <a:pPr marL="360363" indent="-360363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100000"/>
              <a:buFont typeface="Times New Roman" pitchFamily="18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 Maßnahmen zur Sicherung der globalen Wettbewerbsfähigkeit des </a:t>
            </a:r>
            <a:r>
              <a:rPr lang="de-DE" sz="2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Hochtechnologiestandorts Deutschland</a:t>
            </a:r>
            <a:endParaRPr lang="de-DE" sz="2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196" name="Text Box 19"/>
          <p:cNvSpPr txBox="1">
            <a:spLocks noChangeArrowheads="1"/>
          </p:cNvSpPr>
          <p:nvPr/>
        </p:nvSpPr>
        <p:spPr bwMode="auto">
          <a:xfrm>
            <a:off x="161925" y="285750"/>
            <a:ext cx="6497638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3600" b="1" dirty="0" err="1">
                <a:solidFill>
                  <a:srgbClr val="000000"/>
                </a:solidFill>
                <a:latin typeface="Calibri" pitchFamily="34" charset="0"/>
              </a:rPr>
              <a:t>agendaCPS</a:t>
            </a:r>
            <a:r>
              <a:rPr lang="de-DE" sz="3600" b="1" dirty="0">
                <a:solidFill>
                  <a:srgbClr val="000000"/>
                </a:solidFill>
                <a:latin typeface="Calibri" pitchFamily="34" charset="0"/>
              </a:rPr>
              <a:t> – </a:t>
            </a:r>
            <a:r>
              <a:rPr lang="de-DE" sz="3600" b="1" dirty="0" smtClean="0">
                <a:solidFill>
                  <a:srgbClr val="000000"/>
                </a:solidFill>
                <a:latin typeface="Calibri" pitchFamily="34" charset="0"/>
              </a:rPr>
              <a:t>Ziele</a:t>
            </a:r>
            <a:endParaRPr lang="de-DE" sz="3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9338" y="3068960"/>
            <a:ext cx="1481137" cy="98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725" y="5548014"/>
            <a:ext cx="1454150" cy="104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rgbClr val="898989"/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0" name="Grafik 9" descr="ST-Logo24cm_RG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0"/>
            <a:ext cx="270033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395288" y="1403350"/>
            <a:ext cx="7391400" cy="52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err="1">
                <a:solidFill>
                  <a:srgbClr val="000000"/>
                </a:solidFill>
                <a:latin typeface="Calibri" pitchFamily="34" charset="0"/>
              </a:rPr>
              <a:t>Ohne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 pitchFamily="34" charset="0"/>
              </a:rPr>
              <a:t>diese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 pitchFamily="34" charset="0"/>
              </a:rPr>
              <a:t>Zentralnervensysteme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357188" y="285750"/>
            <a:ext cx="6829425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600" b="1">
                <a:solidFill>
                  <a:srgbClr val="000000"/>
                </a:solidFill>
                <a:latin typeface="Calibri" pitchFamily="34" charset="0"/>
              </a:rPr>
              <a:t>Embedded Systems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571500" y="1928813"/>
            <a:ext cx="6286500" cy="3357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741363" lvl="1" indent="-284163">
              <a:lnSpc>
                <a:spcPct val="150000"/>
              </a:lnSpc>
              <a:spcBef>
                <a:spcPts val="550"/>
              </a:spcBef>
              <a:buClr>
                <a:srgbClr val="7F7F7F"/>
              </a:buClr>
              <a:buFont typeface="Arial" pitchFamily="34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sz="2200">
                <a:solidFill>
                  <a:srgbClr val="000000"/>
                </a:solidFill>
                <a:latin typeface="Calibri" pitchFamily="34" charset="0"/>
              </a:rPr>
              <a:t>fahren heute keine Autos</a:t>
            </a:r>
          </a:p>
          <a:p>
            <a:pPr marL="741363" lvl="1" indent="-284163">
              <a:lnSpc>
                <a:spcPct val="150000"/>
              </a:lnSpc>
              <a:spcBef>
                <a:spcPts val="550"/>
              </a:spcBef>
              <a:buClr>
                <a:srgbClr val="7F7F7F"/>
              </a:buClr>
              <a:buFont typeface="Arial" pitchFamily="34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sz="2200">
                <a:solidFill>
                  <a:srgbClr val="000000"/>
                </a:solidFill>
                <a:latin typeface="Calibri" pitchFamily="34" charset="0"/>
              </a:rPr>
              <a:t>fliegen heute keine Flugzeuge</a:t>
            </a:r>
          </a:p>
          <a:p>
            <a:pPr marL="741363" lvl="1" indent="-284163">
              <a:lnSpc>
                <a:spcPct val="150000"/>
              </a:lnSpc>
              <a:spcBef>
                <a:spcPts val="550"/>
              </a:spcBef>
              <a:buClr>
                <a:srgbClr val="7F7F7F"/>
              </a:buClr>
              <a:buFont typeface="Arial" pitchFamily="34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sz="2200">
                <a:solidFill>
                  <a:srgbClr val="000000"/>
                </a:solidFill>
                <a:latin typeface="Calibri" pitchFamily="34" charset="0"/>
              </a:rPr>
              <a:t>arbeitet heute keine Fabrik</a:t>
            </a:r>
          </a:p>
          <a:p>
            <a:pPr marL="741363" lvl="1" indent="-284163">
              <a:lnSpc>
                <a:spcPct val="150000"/>
              </a:lnSpc>
              <a:spcBef>
                <a:spcPts val="550"/>
              </a:spcBef>
              <a:buClr>
                <a:srgbClr val="7F7F7F"/>
              </a:buClr>
              <a:buFont typeface="Arial" pitchFamily="34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sz="2200">
                <a:solidFill>
                  <a:srgbClr val="000000"/>
                </a:solidFill>
                <a:latin typeface="Calibri" pitchFamily="34" charset="0"/>
              </a:rPr>
              <a:t>ist keine umfassende Einschätzung der Sicherheitslage möglich</a:t>
            </a:r>
          </a:p>
          <a:p>
            <a:pPr marL="741363" lvl="1" indent="-284163">
              <a:lnSpc>
                <a:spcPct val="150000"/>
              </a:lnSpc>
              <a:spcBef>
                <a:spcPts val="550"/>
              </a:spcBef>
              <a:buClr>
                <a:srgbClr val="7F7F7F"/>
              </a:buClr>
              <a:buFont typeface="Arial" pitchFamily="34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</a:pPr>
            <a:r>
              <a:rPr lang="en-US" sz="2200">
                <a:solidFill>
                  <a:srgbClr val="000000"/>
                </a:solidFill>
                <a:latin typeface="Calibri" pitchFamily="34" charset="0"/>
              </a:rPr>
              <a:t>ist keine mobile Kommunikation möglich</a:t>
            </a: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3" cstate="print"/>
          <a:srcRect t="20155" r="7001" b="41110"/>
          <a:stretch>
            <a:fillRect/>
          </a:stretch>
        </p:blipFill>
        <p:spPr bwMode="auto">
          <a:xfrm>
            <a:off x="5786438" y="1428750"/>
            <a:ext cx="308610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4" cstate="print"/>
          <a:srcRect l="3165" t="19060" b="30460"/>
          <a:stretch>
            <a:fillRect/>
          </a:stretch>
        </p:blipFill>
        <p:spPr bwMode="auto">
          <a:xfrm>
            <a:off x="6705600" y="2263775"/>
            <a:ext cx="2170113" cy="815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3275" y="5040313"/>
            <a:ext cx="1714500" cy="1389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6" cstate="print"/>
          <a:srcRect l="6082" t="3706"/>
          <a:stretch>
            <a:fillRect/>
          </a:stretch>
        </p:blipFill>
        <p:spPr bwMode="auto">
          <a:xfrm>
            <a:off x="7523163" y="3000375"/>
            <a:ext cx="1349375" cy="100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129" name="Picture 8"/>
          <p:cNvPicPr>
            <a:picLocks noChangeAspect="1" noChangeArrowheads="1"/>
          </p:cNvPicPr>
          <p:nvPr/>
        </p:nvPicPr>
        <p:blipFill>
          <a:blip r:embed="rId7" cstate="print"/>
          <a:srcRect l="2219" t="6657" r="6802" b="15681"/>
          <a:stretch>
            <a:fillRect/>
          </a:stretch>
        </p:blipFill>
        <p:spPr bwMode="auto">
          <a:xfrm>
            <a:off x="7519988" y="3984625"/>
            <a:ext cx="1357312" cy="1158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31" name="Text Box 10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885FB0A-2791-40F7-8023-9F0F4E8A144B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3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13" name="Picture 8" descr="D:\Franzi\Logos\ST\ST-Logo24cm_RGB.jpg"/>
          <p:cNvPicPr>
            <a:picLocks noChangeAspect="1" noChangeArrowheads="1"/>
          </p:cNvPicPr>
          <p:nvPr/>
        </p:nvPicPr>
        <p:blipFill>
          <a:blip r:embed="rId8" cstate="print"/>
          <a:srcRect t="10436" r="6530"/>
          <a:stretch>
            <a:fillRect/>
          </a:stretch>
        </p:blipFill>
        <p:spPr bwMode="auto">
          <a:xfrm>
            <a:off x="6387800" y="66666"/>
            <a:ext cx="2720704" cy="1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D:\Franzi\Logos\ST\ST-Logo24cm_RGB.jpg"/>
          <p:cNvPicPr>
            <a:picLocks noChangeAspect="1" noChangeArrowheads="1"/>
          </p:cNvPicPr>
          <p:nvPr/>
        </p:nvPicPr>
        <p:blipFill>
          <a:blip r:embed="rId3" cstate="print"/>
          <a:srcRect t="10436" r="6530"/>
          <a:stretch>
            <a:fillRect/>
          </a:stretch>
        </p:blipFill>
        <p:spPr bwMode="auto">
          <a:xfrm>
            <a:off x="6387800" y="66666"/>
            <a:ext cx="2720704" cy="1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19"/>
          <p:cNvSpPr txBox="1">
            <a:spLocks noChangeArrowheads="1"/>
          </p:cNvSpPr>
          <p:nvPr/>
        </p:nvSpPr>
        <p:spPr bwMode="auto">
          <a:xfrm>
            <a:off x="161925" y="285750"/>
            <a:ext cx="6498307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3600" b="1" dirty="0" smtClean="0">
                <a:solidFill>
                  <a:srgbClr val="000000"/>
                </a:solidFill>
                <a:latin typeface="Calibri" pitchFamily="34" charset="0"/>
              </a:rPr>
              <a:t>Potenzielle Anwendungen – Smart </a:t>
            </a:r>
            <a:r>
              <a:rPr lang="de-DE" sz="3600" b="1" dirty="0" err="1" smtClean="0">
                <a:solidFill>
                  <a:srgbClr val="000000"/>
                </a:solidFill>
                <a:latin typeface="Calibri" pitchFamily="34" charset="0"/>
              </a:rPr>
              <a:t>Grid</a:t>
            </a:r>
            <a:endParaRPr lang="de-DE" sz="3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83" y="6309320"/>
            <a:ext cx="3492005" cy="274091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Bildquelle</a:t>
            </a:r>
            <a:r>
              <a:rPr lang="en-US" sz="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Siemens AG</a:t>
            </a: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179512" y="1340768"/>
            <a:ext cx="2592288" cy="1296144"/>
          </a:xfrm>
          <a:prstGeom prst="roundRect">
            <a:avLst/>
          </a:prstGeom>
          <a:gradFill>
            <a:gsLst>
              <a:gs pos="0">
                <a:srgbClr val="FBF9B9"/>
              </a:gs>
              <a:gs pos="39999">
                <a:srgbClr val="F4F9B9"/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213812" y="1340768"/>
            <a:ext cx="270200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1"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Bündelung von Kleinerzeugern zu Virtuellen Kraftwerken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6156176" y="1340768"/>
            <a:ext cx="2880320" cy="1296144"/>
          </a:xfrm>
          <a:prstGeom prst="roundRect">
            <a:avLst/>
          </a:prstGeom>
          <a:gradFill>
            <a:gsLst>
              <a:gs pos="0">
                <a:srgbClr val="FBF9B9"/>
              </a:gs>
              <a:gs pos="39999">
                <a:srgbClr val="F4F9B9"/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6190476" y="1340769"/>
            <a:ext cx="280831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1"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Automatisiertes Bereitstellen von Systemdienstleistungen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164840" y="2564904"/>
            <a:ext cx="1958888" cy="792088"/>
          </a:xfrm>
          <a:prstGeom prst="roundRect">
            <a:avLst/>
          </a:prstGeom>
          <a:gradFill>
            <a:gsLst>
              <a:gs pos="0">
                <a:srgbClr val="FBF9B9"/>
              </a:gs>
              <a:gs pos="39999">
                <a:srgbClr val="F4F9B9"/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199140" y="2564904"/>
            <a:ext cx="190991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1"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Verteilnetz-</a:t>
            </a:r>
            <a:r>
              <a:rPr lang="de-DE" dirty="0" err="1" smtClean="0">
                <a:solidFill>
                  <a:srgbClr val="000000"/>
                </a:solidFill>
                <a:ea typeface="ＭＳ Ｐゴシック" charset="-128"/>
              </a:rPr>
              <a:t>automatisierung</a:t>
            </a:r>
            <a:endParaRPr lang="de-DE" dirty="0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7005600" y="3429000"/>
            <a:ext cx="1958888" cy="1296144"/>
          </a:xfrm>
          <a:prstGeom prst="roundRect">
            <a:avLst/>
          </a:prstGeom>
          <a:gradFill>
            <a:gsLst>
              <a:gs pos="0">
                <a:srgbClr val="FBF9B9"/>
              </a:gs>
              <a:gs pos="39999">
                <a:srgbClr val="F4F9B9"/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7039900" y="3452807"/>
            <a:ext cx="1909916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1"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Einbinden von Endkunden in Energiemarkt-plätze</a:t>
            </a:r>
          </a:p>
        </p:txBody>
      </p:sp>
      <p:sp>
        <p:nvSpPr>
          <p:cNvPr id="26" name="Abgerundetes Rechteck 25"/>
          <p:cNvSpPr/>
          <p:nvPr/>
        </p:nvSpPr>
        <p:spPr>
          <a:xfrm>
            <a:off x="179512" y="4797152"/>
            <a:ext cx="2448272" cy="1152128"/>
          </a:xfrm>
          <a:prstGeom prst="roundRect">
            <a:avLst/>
          </a:prstGeom>
          <a:gradFill>
            <a:gsLst>
              <a:gs pos="0">
                <a:srgbClr val="FBF9B9"/>
              </a:gs>
              <a:gs pos="39999">
                <a:srgbClr val="F4F9B9"/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-36512" y="4797153"/>
            <a:ext cx="280831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1"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Automatisiertes Bereitstellen von Systemdienstleistungen</a:t>
            </a:r>
          </a:p>
        </p:txBody>
      </p:sp>
      <p:sp>
        <p:nvSpPr>
          <p:cNvPr id="28" name="Abgerundetes Rechteck 27"/>
          <p:cNvSpPr/>
          <p:nvPr/>
        </p:nvSpPr>
        <p:spPr>
          <a:xfrm>
            <a:off x="3131840" y="1340768"/>
            <a:ext cx="2592288" cy="864096"/>
          </a:xfrm>
          <a:prstGeom prst="roundRect">
            <a:avLst/>
          </a:prstGeom>
          <a:gradFill>
            <a:gsLst>
              <a:gs pos="0">
                <a:srgbClr val="FBF9B9"/>
              </a:gs>
              <a:gs pos="39999">
                <a:srgbClr val="F4F9B9"/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3059832" y="1340768"/>
            <a:ext cx="280831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1"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Energiemanagement von Gebäuden</a:t>
            </a:r>
          </a:p>
        </p:txBody>
      </p:sp>
      <p:sp>
        <p:nvSpPr>
          <p:cNvPr id="30" name="Abgerundetes Rechteck 29"/>
          <p:cNvSpPr/>
          <p:nvPr/>
        </p:nvSpPr>
        <p:spPr>
          <a:xfrm>
            <a:off x="170085" y="3429000"/>
            <a:ext cx="1958888" cy="1296144"/>
          </a:xfrm>
          <a:prstGeom prst="roundRect">
            <a:avLst/>
          </a:prstGeom>
          <a:gradFill>
            <a:gsLst>
              <a:gs pos="0">
                <a:srgbClr val="FBF9B9"/>
              </a:gs>
              <a:gs pos="39999">
                <a:srgbClr val="F4F9B9"/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204385" y="3429001"/>
            <a:ext cx="1909916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1"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Inselbetrieb bei Störungen (</a:t>
            </a:r>
            <a:r>
              <a:rPr lang="de-DE" dirty="0" err="1" smtClean="0">
                <a:solidFill>
                  <a:srgbClr val="000000"/>
                </a:solidFill>
                <a:ea typeface="ＭＳ Ｐゴシック" charset="-128"/>
              </a:rPr>
              <a:t>Microgrid</a:t>
            </a: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)</a:t>
            </a:r>
          </a:p>
        </p:txBody>
      </p:sp>
      <p:sp>
        <p:nvSpPr>
          <p:cNvPr id="32" name="Abgerundetes Rechteck 31"/>
          <p:cNvSpPr/>
          <p:nvPr/>
        </p:nvSpPr>
        <p:spPr>
          <a:xfrm>
            <a:off x="6985972" y="4797152"/>
            <a:ext cx="1958888" cy="576064"/>
          </a:xfrm>
          <a:prstGeom prst="roundRect">
            <a:avLst/>
          </a:prstGeom>
          <a:gradFill>
            <a:gsLst>
              <a:gs pos="0">
                <a:srgbClr val="FBF9B9"/>
              </a:gs>
              <a:gs pos="39999">
                <a:srgbClr val="F4F9B9"/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Textfeld 32"/>
          <p:cNvSpPr txBox="1"/>
          <p:nvPr/>
        </p:nvSpPr>
        <p:spPr>
          <a:xfrm>
            <a:off x="7020272" y="4797152"/>
            <a:ext cx="190991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1"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err="1" smtClean="0">
                <a:solidFill>
                  <a:srgbClr val="000000"/>
                </a:solidFill>
                <a:ea typeface="ＭＳ Ｐゴシック" charset="-128"/>
              </a:rPr>
              <a:t>Realtime</a:t>
            </a: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de-DE" dirty="0" err="1" smtClean="0">
                <a:solidFill>
                  <a:srgbClr val="000000"/>
                </a:solidFill>
                <a:ea typeface="ＭＳ Ｐゴシック" charset="-128"/>
              </a:rPr>
              <a:t>Pricing</a:t>
            </a:r>
            <a:endParaRPr lang="de-DE" dirty="0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4" name="Abgerundetes Rechteck 33"/>
          <p:cNvSpPr/>
          <p:nvPr/>
        </p:nvSpPr>
        <p:spPr>
          <a:xfrm>
            <a:off x="7020272" y="2564904"/>
            <a:ext cx="1944216" cy="504056"/>
          </a:xfrm>
          <a:prstGeom prst="roundRect">
            <a:avLst/>
          </a:prstGeom>
          <a:gradFill>
            <a:gsLst>
              <a:gs pos="0">
                <a:srgbClr val="FBF9B9"/>
              </a:gs>
              <a:gs pos="39999">
                <a:srgbClr val="F4F9B9"/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Textfeld 34"/>
          <p:cNvSpPr txBox="1"/>
          <p:nvPr/>
        </p:nvSpPr>
        <p:spPr>
          <a:xfrm>
            <a:off x="6550516" y="2564904"/>
            <a:ext cx="280831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lvl="1"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Smart </a:t>
            </a:r>
            <a:r>
              <a:rPr lang="de-DE" dirty="0" err="1" smtClean="0">
                <a:solidFill>
                  <a:srgbClr val="000000"/>
                </a:solidFill>
                <a:ea typeface="ＭＳ Ｐゴシック" charset="-128"/>
              </a:rPr>
              <a:t>Protection</a:t>
            </a:r>
            <a:endParaRPr lang="de-DE" dirty="0" smtClean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36" name="Abgerundetes Rechteck 35"/>
          <p:cNvSpPr/>
          <p:nvPr/>
        </p:nvSpPr>
        <p:spPr>
          <a:xfrm>
            <a:off x="5781792" y="6264696"/>
            <a:ext cx="2102576" cy="476672"/>
          </a:xfrm>
          <a:prstGeom prst="roundRect">
            <a:avLst/>
          </a:prstGeom>
          <a:solidFill>
            <a:srgbClr val="FBF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 Energieeffizienz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7" name="Abgerundetes Rechteck 36"/>
          <p:cNvSpPr/>
          <p:nvPr/>
        </p:nvSpPr>
        <p:spPr>
          <a:xfrm>
            <a:off x="4932040" y="5733256"/>
            <a:ext cx="2627784" cy="476672"/>
          </a:xfrm>
          <a:prstGeom prst="roundRect">
            <a:avLst/>
          </a:prstGeom>
          <a:solidFill>
            <a:srgbClr val="FBF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 Versorgungssicherheit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8" name="Abgerundetes Rechteck 37"/>
          <p:cNvSpPr/>
          <p:nvPr/>
        </p:nvSpPr>
        <p:spPr>
          <a:xfrm>
            <a:off x="2411760" y="5733256"/>
            <a:ext cx="2376264" cy="476672"/>
          </a:xfrm>
          <a:prstGeom prst="roundRect">
            <a:avLst/>
          </a:prstGeom>
          <a:solidFill>
            <a:srgbClr val="FBF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 Wirtschaftlichkeit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9" name="Abgerundetes Rechteck 38"/>
          <p:cNvSpPr/>
          <p:nvPr/>
        </p:nvSpPr>
        <p:spPr>
          <a:xfrm>
            <a:off x="2411760" y="6264696"/>
            <a:ext cx="3275856" cy="476672"/>
          </a:xfrm>
          <a:prstGeom prst="roundRect">
            <a:avLst/>
          </a:prstGeom>
          <a:solidFill>
            <a:srgbClr val="FBF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  <a:sym typeface="Wingdings" pitchFamily="2" charset="2"/>
              </a:rPr>
              <a:t> Vermeidung von Netzausbau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076" name="Grafik 5" descr="Smart_Grids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588394"/>
            <a:ext cx="4463180" cy="2607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D:\Franzi\Logos\ST\ST-Logo24cm_RGB.jpg"/>
          <p:cNvPicPr>
            <a:picLocks noChangeAspect="1" noChangeArrowheads="1"/>
          </p:cNvPicPr>
          <p:nvPr/>
        </p:nvPicPr>
        <p:blipFill>
          <a:blip r:embed="rId3" cstate="print"/>
          <a:srcRect t="10436" r="6530"/>
          <a:stretch>
            <a:fillRect/>
          </a:stretch>
        </p:blipFill>
        <p:spPr bwMode="auto">
          <a:xfrm>
            <a:off x="6387800" y="66666"/>
            <a:ext cx="2720704" cy="1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19"/>
          <p:cNvSpPr txBox="1">
            <a:spLocks noChangeArrowheads="1"/>
          </p:cNvSpPr>
          <p:nvPr/>
        </p:nvSpPr>
        <p:spPr bwMode="auto">
          <a:xfrm>
            <a:off x="161925" y="285750"/>
            <a:ext cx="7146379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3600" b="1" dirty="0" smtClean="0">
                <a:solidFill>
                  <a:srgbClr val="000000"/>
                </a:solidFill>
                <a:latin typeface="Calibri" pitchFamily="34" charset="0"/>
              </a:rPr>
              <a:t>Potenzielle Anwendungen –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3600" b="1" dirty="0" smtClean="0">
                <a:solidFill>
                  <a:srgbClr val="000000"/>
                </a:solidFill>
                <a:latin typeface="Calibri" pitchFamily="34" charset="0"/>
              </a:rPr>
              <a:t>Smart Mobility</a:t>
            </a:r>
            <a:endParaRPr lang="de-DE" sz="3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83" y="6309320"/>
            <a:ext cx="2267869" cy="274091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Bildquelle</a:t>
            </a:r>
            <a:r>
              <a:rPr lang="en-US" sz="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ETSI 2008</a:t>
            </a: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179512" y="1412776"/>
            <a:ext cx="2808312" cy="1296144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  <a:alpha val="72000"/>
                </a:schemeClr>
              </a:gs>
              <a:gs pos="39999">
                <a:schemeClr val="tx2">
                  <a:lumMod val="40000"/>
                  <a:lumOff val="60000"/>
                  <a:alpha val="55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179512" y="1556228"/>
            <a:ext cx="280831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Vernetzung von Fahrzeugen (Autos, Bussen, Bahnen) untereinander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6550516" y="3861048"/>
            <a:ext cx="2448272" cy="720080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  <a:alpha val="72000"/>
                </a:schemeClr>
              </a:gs>
              <a:gs pos="39999">
                <a:schemeClr val="tx2">
                  <a:lumMod val="40000"/>
                  <a:lumOff val="60000"/>
                  <a:alpha val="55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6660232" y="3861048"/>
            <a:ext cx="223224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Kooperierende aktive Sicherheitssysteme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6516216" y="1412776"/>
            <a:ext cx="2448272" cy="792088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  <a:alpha val="72000"/>
                </a:schemeClr>
              </a:gs>
              <a:gs pos="39999">
                <a:schemeClr val="tx2">
                  <a:lumMod val="40000"/>
                  <a:lumOff val="60000"/>
                  <a:alpha val="55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>
          <a:xfrm>
            <a:off x="6660232" y="1414517"/>
            <a:ext cx="223224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err="1" smtClean="0">
                <a:solidFill>
                  <a:srgbClr val="000000"/>
                </a:solidFill>
                <a:ea typeface="ＭＳ Ｐゴシック" charset="-128"/>
              </a:rPr>
              <a:t>Seamless</a:t>
            </a: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 multimodal Mobility</a:t>
            </a:r>
          </a:p>
        </p:txBody>
      </p:sp>
      <p:sp>
        <p:nvSpPr>
          <p:cNvPr id="19" name="Abgerundetes Rechteck 18"/>
          <p:cNvSpPr/>
          <p:nvPr/>
        </p:nvSpPr>
        <p:spPr>
          <a:xfrm>
            <a:off x="6516216" y="2564904"/>
            <a:ext cx="2448272" cy="792088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  <a:alpha val="72000"/>
                </a:schemeClr>
              </a:gs>
              <a:gs pos="39999">
                <a:schemeClr val="tx2">
                  <a:lumMod val="40000"/>
                  <a:lumOff val="60000"/>
                  <a:alpha val="55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6624736" y="2564904"/>
            <a:ext cx="223224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Autonomes Fahren im Automobil</a:t>
            </a:r>
          </a:p>
        </p:txBody>
      </p:sp>
      <p:sp>
        <p:nvSpPr>
          <p:cNvPr id="21" name="Abgerundetes Rechteck 20"/>
          <p:cNvSpPr/>
          <p:nvPr/>
        </p:nvSpPr>
        <p:spPr>
          <a:xfrm>
            <a:off x="1331640" y="5373216"/>
            <a:ext cx="2376264" cy="504056"/>
          </a:xfrm>
          <a:prstGeom prst="roundRect">
            <a:avLst/>
          </a:prstGeom>
          <a:solidFill>
            <a:schemeClr val="tx2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1409667" y="5439205"/>
            <a:ext cx="22322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1313" indent="-341313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latin typeface="Calibri" pitchFamily="34" charset="0"/>
                <a:ea typeface="ＭＳ Ｐゴシック" charset="-128"/>
                <a:sym typeface="Wingdings" pitchFamily="2" charset="2"/>
              </a:rPr>
              <a:t> </a:t>
            </a:r>
            <a:r>
              <a:rPr lang="de-DE" dirty="0" smtClean="0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Unfallvermeidung</a:t>
            </a:r>
          </a:p>
        </p:txBody>
      </p:sp>
      <p:sp>
        <p:nvSpPr>
          <p:cNvPr id="23" name="Abgerundetes Rechteck 22"/>
          <p:cNvSpPr/>
          <p:nvPr/>
        </p:nvSpPr>
        <p:spPr>
          <a:xfrm>
            <a:off x="1331640" y="6021288"/>
            <a:ext cx="4176464" cy="504056"/>
          </a:xfrm>
          <a:prstGeom prst="roundRect">
            <a:avLst/>
          </a:prstGeom>
          <a:solidFill>
            <a:schemeClr val="tx2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1403648" y="6083869"/>
            <a:ext cx="403244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1313" indent="-341313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latin typeface="Calibri" pitchFamily="34" charset="0"/>
                <a:ea typeface="ＭＳ Ｐゴシック" charset="-128"/>
                <a:sym typeface="Wingdings" pitchFamily="2" charset="2"/>
              </a:rPr>
              <a:t> </a:t>
            </a:r>
            <a:r>
              <a:rPr lang="de-DE" dirty="0" smtClean="0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Kooperierende Entscheidungsfindung</a:t>
            </a:r>
          </a:p>
        </p:txBody>
      </p:sp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1748" y="2348880"/>
            <a:ext cx="3620504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Abgerundetes Rechteck 24"/>
          <p:cNvSpPr/>
          <p:nvPr/>
        </p:nvSpPr>
        <p:spPr>
          <a:xfrm>
            <a:off x="166677" y="3068960"/>
            <a:ext cx="2395118" cy="1296144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  <a:alpha val="72000"/>
                </a:schemeClr>
              </a:gs>
              <a:gs pos="39999">
                <a:schemeClr val="tx2">
                  <a:lumMod val="40000"/>
                  <a:lumOff val="60000"/>
                  <a:alpha val="55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191550" y="3083340"/>
            <a:ext cx="2341964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ea typeface="ＭＳ Ｐゴシック" charset="-128"/>
              </a:rPr>
              <a:t>Vernetzung von Fahrzeugen (Autos, Bussen, Bahnen) mit Verkehrsinfrastruktur</a:t>
            </a:r>
          </a:p>
        </p:txBody>
      </p:sp>
      <p:sp>
        <p:nvSpPr>
          <p:cNvPr id="27" name="Abgerundetes Rechteck 26"/>
          <p:cNvSpPr/>
          <p:nvPr/>
        </p:nvSpPr>
        <p:spPr>
          <a:xfrm>
            <a:off x="4067944" y="5373216"/>
            <a:ext cx="3816424" cy="504056"/>
          </a:xfrm>
          <a:prstGeom prst="roundRect">
            <a:avLst/>
          </a:prstGeom>
          <a:solidFill>
            <a:schemeClr val="tx2">
              <a:lumMod val="40000"/>
              <a:lumOff val="60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4130525" y="5435797"/>
            <a:ext cx="369126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1313" indent="-341313"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dirty="0" smtClean="0">
                <a:solidFill>
                  <a:srgbClr val="000000"/>
                </a:solidFill>
                <a:latin typeface="Calibri" pitchFamily="34" charset="0"/>
                <a:ea typeface="ＭＳ Ｐゴシック" charset="-128"/>
                <a:sym typeface="Wingdings" pitchFamily="2" charset="2"/>
              </a:rPr>
              <a:t> </a:t>
            </a:r>
            <a:r>
              <a:rPr lang="de-DE" dirty="0" smtClean="0">
                <a:solidFill>
                  <a:srgbClr val="000000"/>
                </a:solidFill>
                <a:latin typeface="Calibri" pitchFamily="34" charset="0"/>
                <a:ea typeface="ＭＳ Ｐゴシック" charset="-128"/>
              </a:rPr>
              <a:t>Verbesserung des Verkehrsflusses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bgerundetes Rechteck 45"/>
          <p:cNvSpPr/>
          <p:nvPr/>
        </p:nvSpPr>
        <p:spPr>
          <a:xfrm>
            <a:off x="6372224" y="5301208"/>
            <a:ext cx="2520255" cy="1008112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9999">
                <a:schemeClr val="accent3">
                  <a:lumMod val="40000"/>
                  <a:lumOff val="60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Abgerundetes Rechteck 44"/>
          <p:cNvSpPr/>
          <p:nvPr/>
        </p:nvSpPr>
        <p:spPr>
          <a:xfrm>
            <a:off x="179512" y="4155160"/>
            <a:ext cx="2592288" cy="1008112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9999">
                <a:schemeClr val="accent3">
                  <a:lumMod val="40000"/>
                  <a:lumOff val="60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 smtClean="0"/>
              <a:t>17.11.2010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945E3-30FD-4121-A9B4-9040BC6D7CF5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6" name="Picture 8" descr="D:\Franzi\Logos\ST\ST-Logo24cm_RGB.jpg"/>
          <p:cNvPicPr>
            <a:picLocks noChangeAspect="1" noChangeArrowheads="1"/>
          </p:cNvPicPr>
          <p:nvPr/>
        </p:nvPicPr>
        <p:blipFill>
          <a:blip r:embed="rId2" cstate="print"/>
          <a:srcRect t="10436" r="6530"/>
          <a:stretch>
            <a:fillRect/>
          </a:stretch>
        </p:blipFill>
        <p:spPr bwMode="auto">
          <a:xfrm>
            <a:off x="6387800" y="66666"/>
            <a:ext cx="2720704" cy="1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61925" y="285750"/>
            <a:ext cx="6498307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3600" b="1" dirty="0" smtClean="0">
                <a:solidFill>
                  <a:srgbClr val="000000"/>
                </a:solidFill>
                <a:latin typeface="Calibri" pitchFamily="34" charset="0"/>
              </a:rPr>
              <a:t>Potenzielle Anwendungen – Smart </a:t>
            </a:r>
            <a:r>
              <a:rPr lang="de-DE" sz="3600" b="1" dirty="0" err="1" smtClean="0">
                <a:solidFill>
                  <a:srgbClr val="000000"/>
                </a:solidFill>
                <a:latin typeface="Calibri" pitchFamily="34" charset="0"/>
              </a:rPr>
              <a:t>Building</a:t>
            </a:r>
            <a:endParaRPr lang="de-DE" sz="3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1883" y="6309320"/>
            <a:ext cx="8964613" cy="55109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Bildquelle</a:t>
            </a:r>
            <a:r>
              <a: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und </a:t>
            </a:r>
            <a:r>
              <a:rPr lang="en-US" sz="1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Inhalt</a:t>
            </a:r>
            <a:r>
              <a:rPr lang="en-US" sz="1000" dirty="0" smtClean="0"/>
              <a:t>:</a:t>
            </a:r>
            <a:r>
              <a: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Alberto </a:t>
            </a:r>
            <a:r>
              <a:rPr lang="en-US" sz="1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Sangiovanni-Vincentelli</a:t>
            </a:r>
            <a:r>
              <a: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Edgar L. and Harold H. </a:t>
            </a:r>
            <a:r>
              <a:rPr lang="en-US" sz="1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Buttner</a:t>
            </a:r>
            <a:r>
              <a: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Chair of EECS University of California at Berkeley. Cyber-Physical Systems: The dream of Dr. Frankenstein </a:t>
            </a:r>
            <a:r>
              <a:rPr lang="en-US" sz="1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CPSWeek</a:t>
            </a:r>
            <a:r>
              <a:rPr lang="en-US" sz="1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2010 Plenary, April 16th, </a:t>
            </a:r>
            <a:r>
              <a:rPr lang="en-US" sz="1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2010 </a:t>
            </a:r>
            <a:r>
              <a:rPr lang="en-US" sz="1000" dirty="0" smtClean="0"/>
              <a:t>(</a:t>
            </a:r>
            <a:r>
              <a:rPr lang="en-US" sz="1000" dirty="0" err="1" smtClean="0"/>
              <a:t>Übersetzung</a:t>
            </a:r>
            <a:r>
              <a:rPr lang="en-US" sz="1000" dirty="0" smtClean="0"/>
              <a:t> </a:t>
            </a:r>
            <a:r>
              <a:rPr lang="en-US" sz="1000" dirty="0" err="1" smtClean="0"/>
              <a:t>aus</a:t>
            </a:r>
            <a:r>
              <a:rPr lang="en-US" sz="1000" dirty="0" smtClean="0"/>
              <a:t> </a:t>
            </a:r>
            <a:r>
              <a:rPr lang="en-US" sz="1000" dirty="0" err="1" smtClean="0"/>
              <a:t>dem</a:t>
            </a:r>
            <a:r>
              <a:rPr lang="en-US" sz="1000" dirty="0" smtClean="0"/>
              <a:t> </a:t>
            </a:r>
            <a:r>
              <a:rPr lang="en-US" sz="1000" dirty="0" err="1" smtClean="0"/>
              <a:t>Englischen</a:t>
            </a:r>
            <a:r>
              <a:rPr lang="en-US" sz="1000" dirty="0" smtClean="0"/>
              <a:t>)</a:t>
            </a:r>
            <a:endParaRPr lang="en-US" sz="1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Abgerundetes Rechteck 22"/>
          <p:cNvSpPr/>
          <p:nvPr/>
        </p:nvSpPr>
        <p:spPr>
          <a:xfrm>
            <a:off x="179512" y="1268760"/>
            <a:ext cx="2592288" cy="1008112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9999">
                <a:schemeClr val="accent3">
                  <a:lumMod val="40000"/>
                  <a:lumOff val="60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42092" y="1268760"/>
            <a:ext cx="247655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smtClean="0"/>
              <a:t>Gebäude-Design</a:t>
            </a:r>
          </a:p>
          <a:p>
            <a:pPr algn="ctr"/>
            <a:r>
              <a:rPr lang="de-DE" dirty="0" smtClean="0"/>
              <a:t>Energie- und wirtschaftliche Analysen</a:t>
            </a:r>
            <a:endParaRPr lang="de-DE" dirty="0"/>
          </a:p>
        </p:txBody>
      </p:sp>
      <p:sp>
        <p:nvSpPr>
          <p:cNvPr id="25" name="Abgerundetes Rechteck 24"/>
          <p:cNvSpPr/>
          <p:nvPr/>
        </p:nvSpPr>
        <p:spPr>
          <a:xfrm>
            <a:off x="179512" y="2420888"/>
            <a:ext cx="2592288" cy="576064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9999">
                <a:schemeClr val="accent3">
                  <a:lumMod val="40000"/>
                  <a:lumOff val="60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395536" y="2420888"/>
            <a:ext cx="201622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smtClean="0"/>
              <a:t>Fenster und Licht</a:t>
            </a:r>
            <a:endParaRPr lang="de-DE" dirty="0"/>
          </a:p>
        </p:txBody>
      </p:sp>
      <p:sp>
        <p:nvSpPr>
          <p:cNvPr id="27" name="Abgerundetes Rechteck 26"/>
          <p:cNvSpPr/>
          <p:nvPr/>
        </p:nvSpPr>
        <p:spPr>
          <a:xfrm>
            <a:off x="179512" y="3106668"/>
            <a:ext cx="2592288" cy="1008112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9999">
                <a:schemeClr val="accent3">
                  <a:lumMod val="40000"/>
                  <a:lumOff val="60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308082" y="3106668"/>
            <a:ext cx="233253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smtClean="0"/>
              <a:t>HVAC (</a:t>
            </a:r>
            <a:r>
              <a:rPr lang="de-DE" dirty="0" err="1" smtClean="0"/>
              <a:t>Heating</a:t>
            </a:r>
            <a:r>
              <a:rPr lang="de-DE" dirty="0" smtClean="0"/>
              <a:t>, Ventilation, Air </a:t>
            </a:r>
            <a:r>
              <a:rPr lang="de-DE" dirty="0" err="1" smtClean="0"/>
              <a:t>Conditioning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29" name="Abgerundetes Rechteck 28"/>
          <p:cNvSpPr/>
          <p:nvPr/>
        </p:nvSpPr>
        <p:spPr>
          <a:xfrm>
            <a:off x="179512" y="5229200"/>
            <a:ext cx="2952328" cy="1008112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9999">
                <a:schemeClr val="accent3">
                  <a:lumMod val="40000"/>
                  <a:lumOff val="60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107504" y="5229201"/>
            <a:ext cx="313184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smtClean="0"/>
              <a:t>Nationale und internationale Regulierungen, Standards, Strategien, Märkte</a:t>
            </a:r>
            <a:endParaRPr lang="de-DE" dirty="0"/>
          </a:p>
        </p:txBody>
      </p:sp>
      <p:sp>
        <p:nvSpPr>
          <p:cNvPr id="32" name="Textfeld 31"/>
          <p:cNvSpPr txBox="1"/>
          <p:nvPr/>
        </p:nvSpPr>
        <p:spPr>
          <a:xfrm>
            <a:off x="220628" y="4287579"/>
            <a:ext cx="252028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err="1" smtClean="0"/>
              <a:t>Benchmarking</a:t>
            </a:r>
            <a:r>
              <a:rPr lang="de-DE" dirty="0" smtClean="0"/>
              <a:t>, Instand-</a:t>
            </a:r>
            <a:r>
              <a:rPr lang="de-DE" dirty="0" err="1" smtClean="0"/>
              <a:t>haltung</a:t>
            </a:r>
            <a:r>
              <a:rPr lang="de-DE" dirty="0" smtClean="0"/>
              <a:t> und Wartung</a:t>
            </a:r>
            <a:endParaRPr lang="de-DE" dirty="0"/>
          </a:p>
        </p:txBody>
      </p:sp>
      <p:sp>
        <p:nvSpPr>
          <p:cNvPr id="33" name="Abgerundetes Rechteck 32"/>
          <p:cNvSpPr/>
          <p:nvPr/>
        </p:nvSpPr>
        <p:spPr>
          <a:xfrm>
            <a:off x="6371505" y="1268760"/>
            <a:ext cx="2520975" cy="648072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9999">
                <a:schemeClr val="accent3">
                  <a:lumMod val="40000"/>
                  <a:lumOff val="60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/>
          <p:cNvSpPr txBox="1"/>
          <p:nvPr/>
        </p:nvSpPr>
        <p:spPr>
          <a:xfrm>
            <a:off x="6485027" y="1268760"/>
            <a:ext cx="229704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smtClean="0"/>
              <a:t>Natürliche Belüftung,</a:t>
            </a:r>
          </a:p>
          <a:p>
            <a:pPr algn="ctr"/>
            <a:r>
              <a:rPr lang="de-DE" dirty="0" smtClean="0"/>
              <a:t>Raumklima</a:t>
            </a:r>
            <a:endParaRPr lang="de-DE" dirty="0"/>
          </a:p>
        </p:txBody>
      </p:sp>
      <p:sp>
        <p:nvSpPr>
          <p:cNvPr id="35" name="Abgerundetes Rechteck 34"/>
          <p:cNvSpPr/>
          <p:nvPr/>
        </p:nvSpPr>
        <p:spPr>
          <a:xfrm>
            <a:off x="6372200" y="2132856"/>
            <a:ext cx="2520280" cy="792088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9999">
                <a:schemeClr val="accent3">
                  <a:lumMod val="40000"/>
                  <a:lumOff val="60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6335688" y="2145630"/>
            <a:ext cx="280831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smtClean="0"/>
              <a:t>Netzwerke, Kommunikation, </a:t>
            </a:r>
            <a:r>
              <a:rPr lang="de-DE" dirty="0" err="1" smtClean="0"/>
              <a:t>Performanzdatenbanken</a:t>
            </a:r>
            <a:endParaRPr lang="de-DE" dirty="0"/>
          </a:p>
        </p:txBody>
      </p:sp>
      <p:sp>
        <p:nvSpPr>
          <p:cNvPr id="37" name="Abgerundetes Rechteck 36"/>
          <p:cNvSpPr/>
          <p:nvPr/>
        </p:nvSpPr>
        <p:spPr>
          <a:xfrm>
            <a:off x="6372200" y="3212976"/>
            <a:ext cx="2520975" cy="1008112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9999">
                <a:schemeClr val="accent3">
                  <a:lumMod val="40000"/>
                  <a:lumOff val="60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/>
          <p:cNvSpPr txBox="1"/>
          <p:nvPr/>
        </p:nvSpPr>
        <p:spPr>
          <a:xfrm>
            <a:off x="6469080" y="3212977"/>
            <a:ext cx="2332538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smtClean="0"/>
              <a:t>Sensoren, Steuerungen, Leistungsmaße </a:t>
            </a:r>
            <a:endParaRPr lang="de-DE" dirty="0"/>
          </a:p>
        </p:txBody>
      </p:sp>
      <p:sp>
        <p:nvSpPr>
          <p:cNvPr id="39" name="Abgerundetes Rechteck 38"/>
          <p:cNvSpPr/>
          <p:nvPr/>
        </p:nvSpPr>
        <p:spPr>
          <a:xfrm>
            <a:off x="6372200" y="4437112"/>
            <a:ext cx="2520975" cy="648072"/>
          </a:xfrm>
          <a:prstGeom prst="round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9999">
                <a:schemeClr val="accent3">
                  <a:lumMod val="40000"/>
                  <a:lumOff val="60000"/>
                </a:schemeClr>
              </a:gs>
              <a:gs pos="39999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/>
          <p:cNvSpPr txBox="1"/>
          <p:nvPr/>
        </p:nvSpPr>
        <p:spPr>
          <a:xfrm>
            <a:off x="6584816" y="4437112"/>
            <a:ext cx="211651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smtClean="0"/>
              <a:t>Energielieferung und -nachfrage</a:t>
            </a:r>
            <a:endParaRPr lang="de-DE" dirty="0"/>
          </a:p>
        </p:txBody>
      </p:sp>
      <p:sp>
        <p:nvSpPr>
          <p:cNvPr id="41" name="Textfeld 40"/>
          <p:cNvSpPr txBox="1"/>
          <p:nvPr/>
        </p:nvSpPr>
        <p:spPr>
          <a:xfrm>
            <a:off x="6315638" y="5301208"/>
            <a:ext cx="256470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 smtClean="0"/>
              <a:t>Gebäudematerialien und -ausstattung</a:t>
            </a:r>
            <a:endParaRPr lang="de-DE" dirty="0"/>
          </a:p>
        </p:txBody>
      </p:sp>
      <p:pic>
        <p:nvPicPr>
          <p:cNvPr id="22" name="Grafik 21" descr="IntelligentesGebäude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3828" y="2060848"/>
            <a:ext cx="3096344" cy="31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9"/>
          <p:cNvSpPr txBox="1">
            <a:spLocks noChangeArrowheads="1"/>
          </p:cNvSpPr>
          <p:nvPr/>
        </p:nvSpPr>
        <p:spPr bwMode="auto">
          <a:xfrm>
            <a:off x="323849" y="1196752"/>
            <a:ext cx="8136583" cy="4983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360" tIns="44280" rIns="90360" bIns="44280">
            <a:spAutoFit/>
          </a:bodyPr>
          <a:lstStyle/>
          <a:p>
            <a:pPr marL="360363" indent="-360363">
              <a:lnSpc>
                <a:spcPct val="15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smtClean="0">
                <a:solidFill>
                  <a:schemeClr val="tx1"/>
                </a:solidFill>
                <a:ea typeface="+mn-ea"/>
                <a:cs typeface="+mn-cs"/>
              </a:rPr>
              <a:t>Nationale Roadmap Embedded Systems (NRMES)</a:t>
            </a:r>
            <a:endParaRPr lang="de-DE" sz="2400" smtClean="0"/>
          </a:p>
          <a:p>
            <a:pPr marL="360363" indent="-360363">
              <a:lnSpc>
                <a:spcPct val="150000"/>
              </a:lnSpc>
              <a:buSzPct val="100000"/>
              <a:buFont typeface="Arial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smtClean="0">
                <a:solidFill>
                  <a:srgbClr val="000000"/>
                </a:solidFill>
              </a:rPr>
              <a:t>Grundlegende technologische Beschreibung des Status quo mit Identifizierung zukünftiger technologischer Fähigkeiten (Capabilities)</a:t>
            </a:r>
          </a:p>
          <a:p>
            <a:pPr marL="360363" indent="-360363">
              <a:lnSpc>
                <a:spcPct val="150000"/>
              </a:lnSpc>
              <a:buSzPct val="100000"/>
              <a:buFont typeface="Arial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smtClean="0">
                <a:solidFill>
                  <a:srgbClr val="000000"/>
                </a:solidFill>
              </a:rPr>
              <a:t>Domänenübergreifend</a:t>
            </a:r>
            <a:endParaRPr lang="de-DE" sz="240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360363" indent="-360363">
              <a:lnSpc>
                <a:spcPct val="150000"/>
              </a:lnSpc>
              <a:buSzPct val="100000"/>
              <a:buFont typeface="Arial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smtClean="0">
                <a:solidFill>
                  <a:srgbClr val="000000"/>
                </a:solidFill>
                <a:ea typeface="+mn-ea"/>
                <a:cs typeface="+mn-cs"/>
              </a:rPr>
              <a:t>Initiiert vom BMBF im Januar 2009</a:t>
            </a:r>
          </a:p>
          <a:p>
            <a:pPr marL="360363" indent="-360363">
              <a:lnSpc>
                <a:spcPct val="150000"/>
              </a:lnSpc>
              <a:buSzPct val="100000"/>
              <a:buFont typeface="Arial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smtClean="0">
                <a:solidFill>
                  <a:srgbClr val="000000"/>
                </a:solidFill>
                <a:ea typeface="+mn-ea"/>
                <a:cs typeface="+mn-cs"/>
              </a:rPr>
              <a:t>Veröffentlicht im Dezember 2009</a:t>
            </a:r>
          </a:p>
          <a:p>
            <a:pPr marL="360363" indent="-360363">
              <a:lnSpc>
                <a:spcPct val="150000"/>
              </a:lnSpc>
              <a:buSzPct val="100000"/>
              <a:buFont typeface="Arial" pitchFamily="34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400" smtClean="0"/>
              <a:t>Koordiniert und moderiert von SafeTRANS</a:t>
            </a:r>
          </a:p>
          <a:p>
            <a:pPr marL="1503363" lvl="2" indent="-360363">
              <a:lnSpc>
                <a:spcPct val="150000"/>
              </a:lnSpc>
              <a:buClr>
                <a:srgbClr val="000000"/>
              </a:buClr>
              <a:buSzPct val="100000"/>
              <a:buFont typeface="Arial" charset="0"/>
              <a:buChar char="•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de-DE" sz="2000">
              <a:solidFill>
                <a:schemeClr val="tx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4340" name="Text Box 19"/>
          <p:cNvSpPr txBox="1">
            <a:spLocks noChangeArrowheads="1"/>
          </p:cNvSpPr>
          <p:nvPr/>
        </p:nvSpPr>
        <p:spPr bwMode="auto">
          <a:xfrm>
            <a:off x="161925" y="285750"/>
            <a:ext cx="6497638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3600" b="1" dirty="0" smtClean="0">
                <a:solidFill>
                  <a:srgbClr val="000000"/>
                </a:solidFill>
                <a:latin typeface="Calibri" pitchFamily="34" charset="0"/>
              </a:rPr>
              <a:t>Nationale Roadmap ES</a:t>
            </a:r>
            <a:endParaRPr lang="de-DE" sz="3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3250" name="Picture 2" descr="D:\Franzi\ST_Roadmapping\Roadmap_MasterDokument\NRMES_einzelneSeiten\NRMES_Cover_ohneLog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4293096"/>
            <a:ext cx="1727200" cy="237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D:\Franzi\Logos\ST\ST-Logo24cm_RGB.jpg"/>
          <p:cNvPicPr>
            <a:picLocks noChangeAspect="1" noChangeArrowheads="1"/>
          </p:cNvPicPr>
          <p:nvPr/>
        </p:nvPicPr>
        <p:blipFill>
          <a:blip r:embed="rId4" cstate="print"/>
          <a:srcRect t="10436" r="6530"/>
          <a:stretch>
            <a:fillRect/>
          </a:stretch>
        </p:blipFill>
        <p:spPr bwMode="auto">
          <a:xfrm>
            <a:off x="6387800" y="66666"/>
            <a:ext cx="2720704" cy="1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57200" y="1563688"/>
            <a:ext cx="6275388" cy="4160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61950" indent="-361950">
              <a:lnSpc>
                <a:spcPct val="200000"/>
              </a:lnSpc>
              <a:buFont typeface="Arial" pitchFamily="34" charset="0"/>
              <a:buChar char="•"/>
              <a:tabLst>
                <a:tab pos="2667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000" dirty="0">
                <a:latin typeface="Calibri" pitchFamily="34" charset="0"/>
              </a:rPr>
              <a:t>Dr. Reinhold Achatz / Klaus Beetz, Siemens AG</a:t>
            </a:r>
          </a:p>
          <a:p>
            <a:pPr marL="361950" indent="-361950">
              <a:lnSpc>
                <a:spcPct val="200000"/>
              </a:lnSpc>
              <a:buFont typeface="Arial" pitchFamily="34" charset="0"/>
              <a:buChar char="•"/>
              <a:tabLst>
                <a:tab pos="2667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000" dirty="0">
                <a:latin typeface="Calibri" pitchFamily="34" charset="0"/>
              </a:rPr>
              <a:t>Prof. Dr. Dr. h. c. Manfred Broy, TU München</a:t>
            </a:r>
          </a:p>
          <a:p>
            <a:pPr marL="361950" indent="-361950">
              <a:lnSpc>
                <a:spcPct val="200000"/>
              </a:lnSpc>
              <a:buFont typeface="Arial" pitchFamily="34" charset="0"/>
              <a:buChar char="•"/>
              <a:tabLst>
                <a:tab pos="2667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000" dirty="0">
                <a:latin typeface="Calibri" pitchFamily="34" charset="0"/>
              </a:rPr>
              <a:t>Prof. Dr. Heinrich Dämbkes, EADS Deutschland GmbH </a:t>
            </a:r>
          </a:p>
          <a:p>
            <a:pPr marL="361950" indent="-361950">
              <a:lnSpc>
                <a:spcPct val="200000"/>
              </a:lnSpc>
              <a:buFont typeface="Arial" pitchFamily="34" charset="0"/>
              <a:buChar char="•"/>
              <a:tabLst>
                <a:tab pos="2667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000" dirty="0">
                <a:latin typeface="Calibri" pitchFamily="34" charset="0"/>
              </a:rPr>
              <a:t>Prof. Dr. Werner Damm, SafeTRANS, OFFIS (Leitung)</a:t>
            </a:r>
          </a:p>
          <a:p>
            <a:pPr marL="361950" indent="-361950">
              <a:lnSpc>
                <a:spcPct val="200000"/>
              </a:lnSpc>
              <a:buFont typeface="Arial" pitchFamily="34" charset="0"/>
              <a:buChar char="•"/>
              <a:tabLst>
                <a:tab pos="2667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000" dirty="0">
                <a:latin typeface="Calibri" pitchFamily="34" charset="0"/>
              </a:rPr>
              <a:t>Dr. Klaus Grimm, Daimler AG</a:t>
            </a:r>
          </a:p>
          <a:p>
            <a:pPr marL="361950" indent="-361950">
              <a:lnSpc>
                <a:spcPct val="200000"/>
              </a:lnSpc>
              <a:buFont typeface="Arial" pitchFamily="34" charset="0"/>
              <a:buChar char="•"/>
              <a:tabLst>
                <a:tab pos="2667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2000" dirty="0">
                <a:latin typeface="Calibri" pitchFamily="34" charset="0"/>
              </a:rPr>
              <a:t>Prof. Dr. Peter Liggesmeyer, Fraunhofer IESE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8AB4155-D4D2-41FE-A491-65892CFBBB63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8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38917" name="Text Box 2"/>
          <p:cNvSpPr txBox="1">
            <a:spLocks noChangeArrowheads="1"/>
          </p:cNvSpPr>
          <p:nvPr/>
        </p:nvSpPr>
        <p:spPr bwMode="auto">
          <a:xfrm>
            <a:off x="161925" y="285750"/>
            <a:ext cx="7289800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600" b="1" dirty="0" smtClean="0">
                <a:solidFill>
                  <a:srgbClr val="000000"/>
                </a:solidFill>
                <a:latin typeface="Calibri" pitchFamily="34" charset="0"/>
              </a:rPr>
              <a:t>Steuerkreis</a:t>
            </a:r>
            <a:endParaRPr lang="de-DE" sz="3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9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2825" y="2754313"/>
            <a:ext cx="1069975" cy="682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2463" y="1763713"/>
            <a:ext cx="1617662" cy="377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18350" y="4373563"/>
            <a:ext cx="1549400" cy="20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950" y="4959350"/>
            <a:ext cx="1585913" cy="44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2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1725" y="3563938"/>
            <a:ext cx="854075" cy="584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92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97763" y="2322513"/>
            <a:ext cx="644525" cy="341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8" descr="D:\Franzi\Logos\ST\ST-Logo24cm_RGB.jpg"/>
          <p:cNvPicPr>
            <a:picLocks noChangeAspect="1" noChangeArrowheads="1"/>
          </p:cNvPicPr>
          <p:nvPr/>
        </p:nvPicPr>
        <p:blipFill>
          <a:blip r:embed="rId9" cstate="print"/>
          <a:srcRect t="10436" r="6530"/>
          <a:stretch>
            <a:fillRect/>
          </a:stretch>
        </p:blipFill>
        <p:spPr bwMode="auto">
          <a:xfrm>
            <a:off x="6387800" y="66666"/>
            <a:ext cx="2720704" cy="1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57200" y="1428750"/>
            <a:ext cx="4040188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 dirty="0">
                <a:solidFill>
                  <a:srgbClr val="000000"/>
                </a:solidFill>
                <a:latin typeface="Calibri" pitchFamily="34" charset="0"/>
              </a:rPr>
              <a:t>Automobil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4619625" y="1473200"/>
            <a:ext cx="4041775" cy="62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 dirty="0">
                <a:solidFill>
                  <a:srgbClr val="000000"/>
                </a:solidFill>
                <a:latin typeface="Calibri" pitchFamily="34" charset="0"/>
              </a:rPr>
              <a:t>Telekommunikation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553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1D97650-7109-439C-ADC9-1986F2C58A1D}" type="slidenum">
              <a:rPr lang="de-DE" sz="1200">
                <a:solidFill>
                  <a:srgbClr val="898989"/>
                </a:solidFill>
                <a:latin typeface="Calibri" pitchFamily="34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9</a:t>
            </a:fld>
            <a:endParaRPr lang="de-DE" sz="1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3700" y="1828800"/>
            <a:ext cx="3556000" cy="71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741363" lvl="1" indent="-284163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Calibri" pitchFamily="32" charset="0"/>
              </a:rPr>
              <a:t>Audi, Bosch, Continental, Daimler, Volkswagen</a:t>
            </a:r>
          </a:p>
        </p:txBody>
      </p:sp>
      <p:sp>
        <p:nvSpPr>
          <p:cNvPr id="39943" name="Text Box 2"/>
          <p:cNvSpPr txBox="1">
            <a:spLocks noChangeArrowheads="1"/>
          </p:cNvSpPr>
          <p:nvPr/>
        </p:nvSpPr>
        <p:spPr bwMode="auto">
          <a:xfrm>
            <a:off x="457200" y="2584450"/>
            <a:ext cx="4040188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 dirty="0">
                <a:solidFill>
                  <a:srgbClr val="000000"/>
                </a:solidFill>
                <a:latin typeface="Calibri" pitchFamily="34" charset="0"/>
              </a:rPr>
              <a:t>Luft und Raumfahrt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93700" y="2984500"/>
            <a:ext cx="4040188" cy="577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741363" lvl="1" indent="-284163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sz="2000" dirty="0" err="1">
                <a:solidFill>
                  <a:srgbClr val="000000"/>
                </a:solidFill>
                <a:latin typeface="Calibri" pitchFamily="32" charset="0"/>
              </a:rPr>
              <a:t>Astrium</a:t>
            </a:r>
            <a:r>
              <a:rPr lang="de-DE" sz="2000" dirty="0">
                <a:solidFill>
                  <a:srgbClr val="000000"/>
                </a:solidFill>
                <a:latin typeface="Calibri" pitchFamily="32" charset="0"/>
              </a:rPr>
              <a:t>, Airbus, EADS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559300" y="1873250"/>
            <a:ext cx="4041775" cy="44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741363" lvl="1" indent="-284163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Calibri" pitchFamily="32" charset="0"/>
              </a:rPr>
              <a:t>Telekom/EICT, Nokia-Siemens-Networks</a:t>
            </a:r>
          </a:p>
        </p:txBody>
      </p:sp>
      <p:sp>
        <p:nvSpPr>
          <p:cNvPr id="39946" name="Text Box 3"/>
          <p:cNvSpPr txBox="1">
            <a:spLocks noChangeArrowheads="1"/>
          </p:cNvSpPr>
          <p:nvPr/>
        </p:nvSpPr>
        <p:spPr bwMode="auto">
          <a:xfrm>
            <a:off x="4619625" y="2584450"/>
            <a:ext cx="4041775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 dirty="0" smtClean="0">
                <a:solidFill>
                  <a:srgbClr val="000000"/>
                </a:solidFill>
                <a:latin typeface="Calibri" pitchFamily="34" charset="0"/>
              </a:rPr>
              <a:t>Forschung</a:t>
            </a:r>
            <a:endParaRPr lang="de-DE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556125" y="3003550"/>
            <a:ext cx="4041775" cy="200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741363" lvl="1" indent="-284163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Calibri" pitchFamily="32" charset="0"/>
              </a:rPr>
              <a:t>DFKI, DLR, </a:t>
            </a:r>
            <a:r>
              <a:rPr lang="de-DE" sz="2000" dirty="0" err="1">
                <a:solidFill>
                  <a:srgbClr val="000000"/>
                </a:solidFill>
                <a:latin typeface="Calibri" pitchFamily="32" charset="0"/>
              </a:rPr>
              <a:t>Fortiss</a:t>
            </a:r>
            <a:r>
              <a:rPr lang="de-DE" sz="2000" dirty="0">
                <a:solidFill>
                  <a:srgbClr val="000000"/>
                </a:solidFill>
                <a:latin typeface="Calibri" pitchFamily="32" charset="0"/>
              </a:rPr>
              <a:t>, Fraunhofer IESE, Fraunhofer Institut für Kurzzeitdynamik, OFFIS, RWTH Aachen, TU Berlin, TU Braunschweig, TU München, U Heidelberg, U Karlsruhe</a:t>
            </a:r>
          </a:p>
        </p:txBody>
      </p:sp>
      <p:sp>
        <p:nvSpPr>
          <p:cNvPr id="39948" name="Text Box 2"/>
          <p:cNvSpPr txBox="1">
            <a:spLocks noChangeArrowheads="1"/>
          </p:cNvSpPr>
          <p:nvPr/>
        </p:nvSpPr>
        <p:spPr bwMode="auto">
          <a:xfrm>
            <a:off x="531813" y="3562350"/>
            <a:ext cx="4040187" cy="146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 dirty="0">
                <a:solidFill>
                  <a:srgbClr val="000000"/>
                </a:solidFill>
                <a:latin typeface="Calibri" pitchFamily="34" charset="0"/>
              </a:rPr>
              <a:t>Automatisierungstechnik/ Robotik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93700" y="4362450"/>
            <a:ext cx="2395538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741363" lvl="1" indent="-284163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Calibri" pitchFamily="32" charset="0"/>
              </a:rPr>
              <a:t>KUKA</a:t>
            </a:r>
          </a:p>
        </p:txBody>
      </p:sp>
      <p:sp>
        <p:nvSpPr>
          <p:cNvPr id="39950" name="Text Box 2"/>
          <p:cNvSpPr txBox="1">
            <a:spLocks noChangeArrowheads="1"/>
          </p:cNvSpPr>
          <p:nvPr/>
        </p:nvSpPr>
        <p:spPr bwMode="auto">
          <a:xfrm>
            <a:off x="527050" y="4895850"/>
            <a:ext cx="404018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 dirty="0">
                <a:solidFill>
                  <a:srgbClr val="000000"/>
                </a:solidFill>
                <a:latin typeface="Calibri" pitchFamily="34" charset="0"/>
              </a:rPr>
              <a:t>IKT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393700" y="5302250"/>
            <a:ext cx="4040188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741363" lvl="1" indent="-284163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Calibri" pitchFamily="32" charset="0"/>
              </a:rPr>
              <a:t>IBM, Microsoft, Siemens</a:t>
            </a:r>
          </a:p>
        </p:txBody>
      </p:sp>
      <p:sp>
        <p:nvSpPr>
          <p:cNvPr id="39952" name="Text Box 2"/>
          <p:cNvSpPr txBox="1">
            <a:spLocks noChangeArrowheads="1"/>
          </p:cNvSpPr>
          <p:nvPr/>
        </p:nvSpPr>
        <p:spPr bwMode="auto">
          <a:xfrm>
            <a:off x="527050" y="5740400"/>
            <a:ext cx="4040188" cy="35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 dirty="0">
                <a:solidFill>
                  <a:srgbClr val="000000"/>
                </a:solidFill>
                <a:latin typeface="Calibri" pitchFamily="34" charset="0"/>
              </a:rPr>
              <a:t>Halbleiter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403225" y="6096000"/>
            <a:ext cx="4040188" cy="488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741363" lvl="1" indent="-284163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Calibri" pitchFamily="32" charset="0"/>
              </a:rPr>
              <a:t>Infineon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4565650" y="5346700"/>
            <a:ext cx="4041775" cy="70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741363" lvl="1" indent="-284163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Calibri" pitchFamily="32" charset="0"/>
              </a:rPr>
              <a:t>BITKOM, VDI, VDE, VDMA, ZVEI</a:t>
            </a:r>
          </a:p>
        </p:txBody>
      </p:sp>
      <p:sp>
        <p:nvSpPr>
          <p:cNvPr id="39955" name="Text Box 2"/>
          <p:cNvSpPr txBox="1">
            <a:spLocks noChangeArrowheads="1"/>
          </p:cNvSpPr>
          <p:nvPr/>
        </p:nvSpPr>
        <p:spPr bwMode="auto">
          <a:xfrm>
            <a:off x="4621213" y="4940300"/>
            <a:ext cx="4040187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spcBef>
                <a:spcPts val="600"/>
              </a:spcBef>
              <a:buFont typeface="Arial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2400" dirty="0">
                <a:solidFill>
                  <a:srgbClr val="000000"/>
                </a:solidFill>
                <a:latin typeface="Calibri" pitchFamily="34" charset="0"/>
              </a:rPr>
              <a:t>Verbände</a:t>
            </a:r>
          </a:p>
        </p:txBody>
      </p:sp>
      <p:sp>
        <p:nvSpPr>
          <p:cNvPr id="39956" name="Text Box 2"/>
          <p:cNvSpPr txBox="1">
            <a:spLocks noChangeArrowheads="1"/>
          </p:cNvSpPr>
          <p:nvPr/>
        </p:nvSpPr>
        <p:spPr bwMode="auto">
          <a:xfrm>
            <a:off x="161925" y="285750"/>
            <a:ext cx="7289800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600" b="1" dirty="0" smtClean="0">
                <a:solidFill>
                  <a:srgbClr val="000000"/>
                </a:solidFill>
                <a:latin typeface="Calibri" pitchFamily="34" charset="0"/>
              </a:rPr>
              <a:t>Beteiligte </a:t>
            </a:r>
            <a:r>
              <a:rPr lang="de-DE" sz="3600" b="1" dirty="0">
                <a:solidFill>
                  <a:srgbClr val="000000"/>
                </a:solidFill>
                <a:latin typeface="Calibri" pitchFamily="34" charset="0"/>
              </a:rPr>
              <a:t>Firmen und Verbände</a:t>
            </a:r>
          </a:p>
        </p:txBody>
      </p:sp>
      <p:pic>
        <p:nvPicPr>
          <p:cNvPr id="24" name="Picture 8" descr="D:\Franzi\Logos\ST\ST-Logo24cm_RGB.jpg"/>
          <p:cNvPicPr>
            <a:picLocks noChangeAspect="1" noChangeArrowheads="1"/>
          </p:cNvPicPr>
          <p:nvPr/>
        </p:nvPicPr>
        <p:blipFill>
          <a:blip r:embed="rId3" cstate="print"/>
          <a:srcRect t="10436" r="6530"/>
          <a:stretch>
            <a:fillRect/>
          </a:stretch>
        </p:blipFill>
        <p:spPr bwMode="auto">
          <a:xfrm>
            <a:off x="6387800" y="66666"/>
            <a:ext cx="2720704" cy="105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457200" y="6564313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2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17.11.2010</a:t>
            </a:r>
            <a:endParaRPr lang="de-DE" sz="12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1010</Words>
  <Application>Microsoft Office PowerPoint</Application>
  <PresentationFormat>Bildschirmpräsentation (4:3)</PresentationFormat>
  <Paragraphs>315</Paragraphs>
  <Slides>24</Slides>
  <Notes>22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5" baseType="lpstr">
      <vt:lpstr>Larissa-Design</vt:lpstr>
      <vt:lpstr>Einführung in Embedded Systems und Eckpunkte der Nationalen Roadmap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Franziska Böde</dc:creator>
  <cp:lastModifiedBy>Werner Damm</cp:lastModifiedBy>
  <cp:revision>205</cp:revision>
  <dcterms:created xsi:type="dcterms:W3CDTF">2010-11-16T16:24:14Z</dcterms:created>
  <dcterms:modified xsi:type="dcterms:W3CDTF">2010-11-17T12:46:12Z</dcterms:modified>
</cp:coreProperties>
</file>