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50" r:id="rId1"/>
    <p:sldMasterId id="2147483651" r:id="rId2"/>
  </p:sldMasterIdLst>
  <p:notesMasterIdLst>
    <p:notesMasterId r:id="rId11"/>
  </p:notesMasterIdLst>
  <p:handoutMasterIdLst>
    <p:handoutMasterId r:id="rId12"/>
  </p:handoutMasterIdLst>
  <p:sldIdLst>
    <p:sldId id="315" r:id="rId3"/>
    <p:sldId id="334" r:id="rId4"/>
    <p:sldId id="326" r:id="rId5"/>
    <p:sldId id="322" r:id="rId6"/>
    <p:sldId id="318" r:id="rId7"/>
    <p:sldId id="331" r:id="rId8"/>
    <p:sldId id="319" r:id="rId9"/>
    <p:sldId id="269" r:id="rId10"/>
  </p:sldIdLst>
  <p:sldSz cx="9144000" cy="6858000" type="screen4x3"/>
  <p:notesSz cx="6805613" cy="9939338"/>
  <p:defaultTextStyle>
    <a:defPPr>
      <a:defRPr lang="de-DE"/>
    </a:defPPr>
    <a:lvl1pPr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58668F"/>
    <a:srgbClr val="000000"/>
    <a:srgbClr val="C0C0C0"/>
    <a:srgbClr val="808080"/>
    <a:srgbClr val="0000FF"/>
    <a:srgbClr val="FF3300"/>
    <a:srgbClr val="FF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0" autoAdjust="0"/>
    <p:restoredTop sz="84474" autoAdjust="0"/>
  </p:normalViewPr>
  <p:slideViewPr>
    <p:cSldViewPr showGuides="1">
      <p:cViewPr>
        <p:scale>
          <a:sx n="75" d="100"/>
          <a:sy n="75" d="100"/>
        </p:scale>
        <p:origin x="-1014" y="186"/>
      </p:cViewPr>
      <p:guideLst>
        <p:guide orient="horz" pos="981"/>
        <p:guide pos="89"/>
        <p:guide pos="3852"/>
        <p:guide pos="5668"/>
        <p:guide pos="595"/>
        <p:guide pos="10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1909" cy="51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1529" y="0"/>
            <a:ext cx="2921909" cy="518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31" tIns="44166" rIns="88331" bIns="44166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de-DE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2203"/>
            <a:ext cx="2921909" cy="44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de-DE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1529" y="9472203"/>
            <a:ext cx="2921909" cy="4440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331" tIns="44166" rIns="88331" bIns="44166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2B75996C-EB8E-4932-A4CA-CA163DAEF69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930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76" tIns="47837" rIns="95676" bIns="47837" numCol="1" anchor="t" anchorCtr="0" compatLnSpc="1">
            <a:prstTxWarp prst="textNoShape">
              <a:avLst/>
            </a:prstTxWarp>
          </a:bodyPr>
          <a:lstStyle>
            <a:lvl1pPr defTabSz="955387">
              <a:defRPr sz="1300" b="0"/>
            </a:lvl1pPr>
          </a:lstStyle>
          <a:p>
            <a:endParaRPr lang="de-DE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312" y="1"/>
            <a:ext cx="294930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76" tIns="47837" rIns="95676" bIns="47837" numCol="1" anchor="t" anchorCtr="0" compatLnSpc="1">
            <a:prstTxWarp prst="textNoShape">
              <a:avLst/>
            </a:prstTxWarp>
          </a:bodyPr>
          <a:lstStyle>
            <a:lvl1pPr algn="r" defTabSz="955387">
              <a:defRPr sz="1300" b="0"/>
            </a:lvl1pPr>
          </a:lstStyle>
          <a:p>
            <a:endParaRPr lang="de-DE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570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009" y="4720684"/>
            <a:ext cx="4991595" cy="4472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76" tIns="47837" rIns="95676" bIns="4783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Mastertextformat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911"/>
            <a:ext cx="294930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76" tIns="47837" rIns="95676" bIns="47837" numCol="1" anchor="b" anchorCtr="0" compatLnSpc="1">
            <a:prstTxWarp prst="textNoShape">
              <a:avLst/>
            </a:prstTxWarp>
          </a:bodyPr>
          <a:lstStyle>
            <a:lvl1pPr defTabSz="955387">
              <a:defRPr sz="1300" b="0"/>
            </a:lvl1pPr>
          </a:lstStyle>
          <a:p>
            <a:endParaRPr lang="de-DE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312" y="9442911"/>
            <a:ext cx="2949302" cy="49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676" tIns="47837" rIns="95676" bIns="47837" numCol="1" anchor="b" anchorCtr="0" compatLnSpc="1">
            <a:prstTxWarp prst="textNoShape">
              <a:avLst/>
            </a:prstTxWarp>
          </a:bodyPr>
          <a:lstStyle>
            <a:lvl1pPr algn="r" defTabSz="955387">
              <a:defRPr sz="1300" b="0"/>
            </a:lvl1pPr>
          </a:lstStyle>
          <a:p>
            <a:fld id="{3C9C8E39-A9B5-4D03-B3E4-72799094D9D8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6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57263"/>
            <a:fld id="{57148154-ABB3-4F29-97C3-144D79103D23}" type="slidenum">
              <a:rPr lang="de-DE" smtClean="0">
                <a:ea typeface="ＭＳ Ｐゴシック" pitchFamily="34" charset="-128"/>
              </a:rPr>
              <a:pPr defTabSz="957263"/>
              <a:t>0</a:t>
            </a:fld>
            <a:endParaRPr lang="de-DE" smtClean="0">
              <a:ea typeface="ＭＳ Ｐゴシック" pitchFamily="34" charset="-128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8E39-A9B5-4D03-B3E4-72799094D9D8}" type="slidenum">
              <a:rPr lang="de-DE" smtClean="0"/>
              <a:pPr/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de-DE" sz="1200" kern="1200" dirty="0" smtClean="0">
                <a:solidFill>
                  <a:schemeClr val="tx1"/>
                </a:solidFill>
                <a:latin typeface="Arial" charset="0"/>
                <a:ea typeface="ＭＳ Ｐゴシック" pitchFamily="64" charset="-128"/>
                <a:cs typeface="+mn-cs"/>
              </a:rPr>
              <a:t>IMT: International</a:t>
            </a:r>
            <a:r>
              <a:rPr lang="de-DE" sz="1200" kern="1200" baseline="0" dirty="0" smtClean="0">
                <a:solidFill>
                  <a:schemeClr val="tx1"/>
                </a:solidFill>
                <a:latin typeface="Arial" charset="0"/>
                <a:ea typeface="ＭＳ Ｐゴシック" pitchFamily="64" charset="-128"/>
                <a:cs typeface="+mn-cs"/>
              </a:rPr>
              <a:t> Mobile Telecommunication</a:t>
            </a:r>
            <a:endParaRPr lang="de-DE" sz="1200" kern="1200" dirty="0" smtClean="0">
              <a:solidFill>
                <a:schemeClr val="tx1"/>
              </a:solidFill>
              <a:latin typeface="Arial" charset="0"/>
              <a:ea typeface="ＭＳ Ｐゴシック" pitchFamily="64" charset="-128"/>
              <a:cs typeface="+mn-cs"/>
            </a:endParaRPr>
          </a:p>
          <a:p>
            <a:r>
              <a:rPr lang="de-DE" sz="1200" kern="1200" dirty="0" smtClean="0">
                <a:solidFill>
                  <a:schemeClr val="tx1"/>
                </a:solidFill>
                <a:latin typeface="Arial" charset="0"/>
                <a:ea typeface="ＭＳ Ｐゴシック" pitchFamily="64" charset="-128"/>
                <a:cs typeface="+mn-cs"/>
              </a:rPr>
              <a:t>Zwei Gegenpole: Individual / Allgemein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8E39-A9B5-4D03-B3E4-72799094D9D8}" type="slidenum">
              <a:rPr lang="de-DE" smtClean="0"/>
              <a:pPr/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8E39-A9B5-4D03-B3E4-72799094D9D8}" type="slidenum">
              <a:rPr lang="de-DE" smtClean="0"/>
              <a:pPr/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8E39-A9B5-4D03-B3E4-72799094D9D8}" type="slidenum">
              <a:rPr lang="de-DE" smtClean="0"/>
              <a:pPr/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8E39-A9B5-4D03-B3E4-72799094D9D8}" type="slidenum">
              <a:rPr lang="de-DE" smtClean="0"/>
              <a:pPr/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9C8E39-A9B5-4D03-B3E4-72799094D9D8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4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67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933450" y="2362200"/>
            <a:ext cx="8062913" cy="6985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00368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933450" y="3200400"/>
            <a:ext cx="6000750" cy="825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0369" name="Text Box 17"/>
          <p:cNvSpPr txBox="1">
            <a:spLocks noChangeArrowheads="1"/>
          </p:cNvSpPr>
          <p:nvPr userDrawn="1"/>
        </p:nvSpPr>
        <p:spPr bwMode="auto">
          <a:xfrm>
            <a:off x="933450" y="1624013"/>
            <a:ext cx="28019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600" b="0">
                <a:solidFill>
                  <a:srgbClr val="808080"/>
                </a:solidFill>
              </a:rPr>
              <a:t>Fakultät für Betriebswirtschaft</a:t>
            </a:r>
          </a:p>
          <a:p>
            <a:r>
              <a:rPr lang="de-DE" sz="1600" b="0">
                <a:solidFill>
                  <a:srgbClr val="808080"/>
                </a:solidFill>
              </a:rPr>
              <a:t>Munich School of Management</a:t>
            </a:r>
          </a:p>
        </p:txBody>
      </p:sp>
      <p:grpSp>
        <p:nvGrpSpPr>
          <p:cNvPr id="100370" name="Group 18"/>
          <p:cNvGrpSpPr>
            <a:grpSpLocks/>
          </p:cNvGrpSpPr>
          <p:nvPr userDrawn="1"/>
        </p:nvGrpSpPr>
        <p:grpSpPr bwMode="auto">
          <a:xfrm>
            <a:off x="142875" y="142875"/>
            <a:ext cx="9001125" cy="6715125"/>
            <a:chOff x="90" y="90"/>
            <a:chExt cx="5670" cy="4230"/>
          </a:xfrm>
        </p:grpSpPr>
        <p:pic>
          <p:nvPicPr>
            <p:cNvPr id="100371" name="Picture 19" descr="LMU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1" y="287"/>
              <a:ext cx="424" cy="244"/>
            </a:xfrm>
            <a:prstGeom prst="rect">
              <a:avLst/>
            </a:prstGeom>
            <a:noFill/>
          </p:spPr>
        </p:pic>
        <p:pic>
          <p:nvPicPr>
            <p:cNvPr id="100372" name="Picture 20" descr="LMU-Schriftzug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8" y="287"/>
              <a:ext cx="424" cy="244"/>
            </a:xfrm>
            <a:prstGeom prst="rect">
              <a:avLst/>
            </a:prstGeom>
            <a:noFill/>
          </p:spPr>
        </p:pic>
        <p:pic>
          <p:nvPicPr>
            <p:cNvPr id="100373" name="Picture 21" descr="Siegel_25s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21" y="2381"/>
              <a:ext cx="1939" cy="1939"/>
            </a:xfrm>
            <a:prstGeom prst="rect">
              <a:avLst/>
            </a:prstGeom>
            <a:noFill/>
          </p:spPr>
        </p:pic>
        <p:sp>
          <p:nvSpPr>
            <p:cNvPr id="100374" name="Rectangle 22"/>
            <p:cNvSpPr>
              <a:spLocks noChangeArrowheads="1"/>
            </p:cNvSpPr>
            <p:nvPr userDrawn="1"/>
          </p:nvSpPr>
          <p:spPr bwMode="auto">
            <a:xfrm>
              <a:off x="593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100375" name="Rectangle 23"/>
            <p:cNvSpPr>
              <a:spLocks noChangeArrowheads="1"/>
            </p:cNvSpPr>
            <p:nvPr userDrawn="1"/>
          </p:nvSpPr>
          <p:spPr bwMode="auto">
            <a:xfrm>
              <a:off x="90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3EE159F-C95B-4674-8B7F-DB7965BD6345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50432" y="6414355"/>
            <a:ext cx="8493534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>
            <a:lvl1pPr marL="193675" marR="0" indent="-193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 marL="193675" marR="0" lvl="0" indent="-193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pitchFamily="64" charset="-128"/>
                <a:cs typeface="+mn-cs"/>
              </a:rPr>
              <a:t>Beispielquellen: Picot (2007), S. 12; Hess (2007), S. 34; Kretschmer (2007), S. 567.</a:t>
            </a:r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33450" y="2362200"/>
            <a:ext cx="8062913" cy="698500"/>
          </a:xfrm>
          <a:ln/>
        </p:spPr>
        <p:txBody>
          <a:bodyPr anchor="ctr"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33450" y="3200400"/>
            <a:ext cx="6000750" cy="8255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97284" name="Text Box 4"/>
          <p:cNvSpPr txBox="1">
            <a:spLocks noChangeArrowheads="1"/>
          </p:cNvSpPr>
          <p:nvPr userDrawn="1"/>
        </p:nvSpPr>
        <p:spPr bwMode="auto">
          <a:xfrm>
            <a:off x="933450" y="1624013"/>
            <a:ext cx="28019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de-DE" sz="1600" b="0">
                <a:solidFill>
                  <a:srgbClr val="808080"/>
                </a:solidFill>
              </a:rPr>
              <a:t>Fakultät für Betriebswirtschaft</a:t>
            </a:r>
          </a:p>
          <a:p>
            <a:r>
              <a:rPr lang="de-DE" sz="1600" b="0">
                <a:solidFill>
                  <a:srgbClr val="808080"/>
                </a:solidFill>
              </a:rPr>
              <a:t>Munich School of Management</a:t>
            </a:r>
          </a:p>
        </p:txBody>
      </p:sp>
      <p:grpSp>
        <p:nvGrpSpPr>
          <p:cNvPr id="97285" name="Group 5"/>
          <p:cNvGrpSpPr>
            <a:grpSpLocks/>
          </p:cNvGrpSpPr>
          <p:nvPr userDrawn="1"/>
        </p:nvGrpSpPr>
        <p:grpSpPr bwMode="auto">
          <a:xfrm>
            <a:off x="142875" y="142875"/>
            <a:ext cx="9001125" cy="6715125"/>
            <a:chOff x="90" y="90"/>
            <a:chExt cx="5670" cy="4230"/>
          </a:xfrm>
        </p:grpSpPr>
        <p:pic>
          <p:nvPicPr>
            <p:cNvPr id="97286" name="Picture 6" descr="LMU"/>
            <p:cNvPicPr>
              <a:picLocks noChangeAspect="1" noChangeArrowheads="1"/>
            </p:cNvPicPr>
            <p:nvPr userDrawn="1"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1" y="287"/>
              <a:ext cx="424" cy="244"/>
            </a:xfrm>
            <a:prstGeom prst="rect">
              <a:avLst/>
            </a:prstGeom>
            <a:noFill/>
          </p:spPr>
        </p:pic>
        <p:pic>
          <p:nvPicPr>
            <p:cNvPr id="97287" name="Picture 7" descr="LMU-Schriftzug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08" y="287"/>
              <a:ext cx="424" cy="244"/>
            </a:xfrm>
            <a:prstGeom prst="rect">
              <a:avLst/>
            </a:prstGeom>
            <a:noFill/>
          </p:spPr>
        </p:pic>
        <p:pic>
          <p:nvPicPr>
            <p:cNvPr id="97288" name="Picture 8" descr="Siegel_25s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3821" y="2381"/>
              <a:ext cx="1939" cy="1939"/>
            </a:xfrm>
            <a:prstGeom prst="rect">
              <a:avLst/>
            </a:prstGeom>
            <a:noFill/>
          </p:spPr>
        </p:pic>
        <p:sp>
          <p:nvSpPr>
            <p:cNvPr id="97289" name="Rectangle 9"/>
            <p:cNvSpPr>
              <a:spLocks noChangeArrowheads="1"/>
            </p:cNvSpPr>
            <p:nvPr userDrawn="1"/>
          </p:nvSpPr>
          <p:spPr bwMode="auto">
            <a:xfrm>
              <a:off x="593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97290" name="Rectangle 10"/>
            <p:cNvSpPr>
              <a:spLocks noChangeArrowheads="1"/>
            </p:cNvSpPr>
            <p:nvPr userDrawn="1"/>
          </p:nvSpPr>
          <p:spPr bwMode="auto">
            <a:xfrm>
              <a:off x="90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97297" name="Picture 17" descr="LMU-Schriftzug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965200" y="455613"/>
            <a:ext cx="673100" cy="387350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D72FF4-3ACB-4F09-B746-5F756FBBF5EF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>
          <a:xfrm>
            <a:off x="142875" y="1671638"/>
            <a:ext cx="8853488" cy="48815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1" hasCustomPrompt="1"/>
          </p:nvPr>
        </p:nvSpPr>
        <p:spPr>
          <a:xfrm>
            <a:off x="150432" y="6414355"/>
            <a:ext cx="8493534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>
            <a:lvl1pPr marL="193675" marR="0" indent="-193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 marL="193675" marR="0" lvl="0" indent="-193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pitchFamily="64" charset="-128"/>
                <a:cs typeface="+mn-cs"/>
              </a:rPr>
              <a:t>Beispielquellen: Picot (2007), S. 12; Hess (2007), S. 34; Kretschmer (2007), S. 567.</a:t>
            </a:r>
            <a:endParaRPr lang="de-D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Unter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A00D6D-9ABD-4589-86D1-A428394299D8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1" hasCustomPrompt="1"/>
          </p:nvPr>
        </p:nvSpPr>
        <p:spPr>
          <a:xfrm>
            <a:off x="150432" y="1366442"/>
            <a:ext cx="8847518" cy="246221"/>
          </a:xfr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buClr>
                <a:schemeClr val="tx1"/>
              </a:buClr>
              <a:buFont typeface="Wingdings" pitchFamily="2" charset="2"/>
              <a:buNone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 lang="de-DE" sz="1600" b="1" kern="1200" dirty="0">
                <a:solidFill>
                  <a:schemeClr val="tx1"/>
                </a:solidFill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 lvl="0"/>
            <a:r>
              <a:rPr lang="de-DE" sz="1600" dirty="0" err="1" smtClean="0"/>
              <a:t>Subject</a:t>
            </a:r>
            <a:r>
              <a:rPr lang="de-DE" sz="1600" dirty="0" smtClean="0"/>
              <a:t> Title</a:t>
            </a:r>
            <a:endParaRPr lang="de-DE" dirty="0"/>
          </a:p>
        </p:txBody>
      </p:sp>
      <p:sp>
        <p:nvSpPr>
          <p:cNvPr id="11" name="Textplatzhalter 7"/>
          <p:cNvSpPr>
            <a:spLocks noGrp="1"/>
          </p:cNvSpPr>
          <p:nvPr>
            <p:ph type="body" sz="quarter" idx="12" hasCustomPrompt="1"/>
          </p:nvPr>
        </p:nvSpPr>
        <p:spPr>
          <a:xfrm>
            <a:off x="150432" y="6414355"/>
            <a:ext cx="8493534" cy="153888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>
            <a:lvl1pPr marL="193675" marR="0" indent="-19367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pitchFamily="64" charset="-128"/>
                <a:cs typeface="+mn-cs"/>
              </a:defRPr>
            </a:lvl1pPr>
          </a:lstStyle>
          <a:p>
            <a:pPr marL="193675" marR="0" lvl="0" indent="-1936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30000"/>
              </a:spcAft>
              <a:buClr>
                <a:schemeClr val="tx1"/>
              </a:buClr>
              <a:buSzTx/>
              <a:buFont typeface="Wingdings" pitchFamily="2" charset="2"/>
              <a:buNone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kumimoji="0" lang="de-DE" sz="1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Arial" charset="0"/>
                <a:ea typeface="ＭＳ Ｐゴシック" pitchFamily="64" charset="-128"/>
                <a:cs typeface="+mn-cs"/>
              </a:rPr>
              <a:t>Beispielquellen: Picot (2007), S. 12; Hess (2007), S. 34; Kretschmer (2007), S. 567.</a:t>
            </a:r>
            <a:endParaRPr lang="de-D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D1B949-10CF-4A1C-8227-A590DB84B01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950913"/>
            <a:ext cx="885507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Mastertitelformat bearbeiten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1557338"/>
            <a:ext cx="8855075" cy="499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42363" y="6619875"/>
            <a:ext cx="25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808080"/>
                </a:solidFill>
              </a:defRPr>
            </a:lvl1pPr>
          </a:lstStyle>
          <a:p>
            <a:fld id="{AF058F1B-5FEF-427F-8997-4DD195BB6307}" type="slidenum">
              <a:rPr lang="de-DE"/>
              <a:pPr/>
              <a:t>‹Nr.›</a:t>
            </a:fld>
            <a:endParaRPr lang="de-DE"/>
          </a:p>
        </p:txBody>
      </p:sp>
      <p:grpSp>
        <p:nvGrpSpPr>
          <p:cNvPr id="86021" name="Group 5"/>
          <p:cNvGrpSpPr>
            <a:grpSpLocks/>
          </p:cNvGrpSpPr>
          <p:nvPr userDrawn="1"/>
        </p:nvGrpSpPr>
        <p:grpSpPr bwMode="auto">
          <a:xfrm>
            <a:off x="142875" y="142875"/>
            <a:ext cx="8853488" cy="722313"/>
            <a:chOff x="90" y="90"/>
            <a:chExt cx="5577" cy="455"/>
          </a:xfrm>
        </p:grpSpPr>
        <p:pic>
          <p:nvPicPr>
            <p:cNvPr id="86022" name="Picture 6" descr="Siegel_50s"/>
            <p:cNvPicPr>
              <a:picLocks noChangeAspect="1" noChangeArrowheads="1"/>
            </p:cNvPicPr>
            <p:nvPr userDrawn="1"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169" y="92"/>
              <a:ext cx="497" cy="453"/>
            </a:xfrm>
            <a:prstGeom prst="rect">
              <a:avLst/>
            </a:prstGeom>
            <a:noFill/>
          </p:spPr>
        </p:pic>
        <p:sp>
          <p:nvSpPr>
            <p:cNvPr id="86023" name="Rectangle 7"/>
            <p:cNvSpPr>
              <a:spLocks noChangeArrowheads="1"/>
            </p:cNvSpPr>
            <p:nvPr userDrawn="1"/>
          </p:nvSpPr>
          <p:spPr bwMode="auto">
            <a:xfrm>
              <a:off x="1097" y="90"/>
              <a:ext cx="2707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86024" name="Text Box 8"/>
            <p:cNvSpPr txBox="1">
              <a:spLocks noChangeArrowheads="1"/>
            </p:cNvSpPr>
            <p:nvPr userDrawn="1"/>
          </p:nvSpPr>
          <p:spPr bwMode="auto">
            <a:xfrm>
              <a:off x="1113" y="210"/>
              <a:ext cx="2629" cy="3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 anchor="b"/>
            <a:lstStyle/>
            <a:p>
              <a:pPr>
                <a:lnSpc>
                  <a:spcPct val="95000"/>
                </a:lnSpc>
              </a:pPr>
              <a:r>
                <a:rPr lang="de-DE" sz="1000" b="0" dirty="0">
                  <a:solidFill>
                    <a:srgbClr val="808080"/>
                  </a:solidFill>
                  <a:latin typeface="LMU CompatilFact" pitchFamily="2" charset="0"/>
                </a:rPr>
                <a:t>TITEL DER VERANSTALTUNG</a:t>
              </a:r>
            </a:p>
          </p:txBody>
        </p:sp>
        <p:sp>
          <p:nvSpPr>
            <p:cNvPr id="86025" name="Rectangle 9"/>
            <p:cNvSpPr>
              <a:spLocks noChangeArrowheads="1"/>
            </p:cNvSpPr>
            <p:nvPr userDrawn="1"/>
          </p:nvSpPr>
          <p:spPr bwMode="auto">
            <a:xfrm>
              <a:off x="3853" y="90"/>
              <a:ext cx="1814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e-DE" b="0">
                <a:solidFill>
                  <a:schemeClr val="accent2"/>
                </a:solidFill>
              </a:endParaRPr>
            </a:p>
          </p:txBody>
        </p:sp>
        <p:pic>
          <p:nvPicPr>
            <p:cNvPr id="86026" name="Picture 10" descr="LMU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101" y="287"/>
              <a:ext cx="424" cy="244"/>
            </a:xfrm>
            <a:prstGeom prst="rect">
              <a:avLst/>
            </a:prstGeom>
            <a:noFill/>
          </p:spPr>
        </p:pic>
        <p:pic>
          <p:nvPicPr>
            <p:cNvPr id="86027" name="Picture 11" descr="LMU-Schriftzug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608" y="287"/>
              <a:ext cx="424" cy="244"/>
            </a:xfrm>
            <a:prstGeom prst="rect">
              <a:avLst/>
            </a:prstGeom>
            <a:noFill/>
          </p:spPr>
        </p:pic>
        <p:sp>
          <p:nvSpPr>
            <p:cNvPr id="86028" name="Rectangle 12"/>
            <p:cNvSpPr>
              <a:spLocks noChangeArrowheads="1"/>
            </p:cNvSpPr>
            <p:nvPr userDrawn="1"/>
          </p:nvSpPr>
          <p:spPr bwMode="auto">
            <a:xfrm>
              <a:off x="593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e-DE"/>
            </a:p>
          </p:txBody>
        </p:sp>
        <p:sp>
          <p:nvSpPr>
            <p:cNvPr id="86029" name="Rectangle 13"/>
            <p:cNvSpPr>
              <a:spLocks noChangeArrowheads="1"/>
            </p:cNvSpPr>
            <p:nvPr userDrawn="1"/>
          </p:nvSpPr>
          <p:spPr bwMode="auto">
            <a:xfrm>
              <a:off x="90" y="90"/>
              <a:ext cx="453" cy="453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86031" name="Rectangle 15"/>
          <p:cNvSpPr>
            <a:spLocks noChangeArrowheads="1"/>
          </p:cNvSpPr>
          <p:nvPr userDrawn="1"/>
        </p:nvSpPr>
        <p:spPr bwMode="auto">
          <a:xfrm>
            <a:off x="6142038" y="434975"/>
            <a:ext cx="23764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de-DE" sz="800" b="0">
                <a:solidFill>
                  <a:srgbClr val="808080"/>
                </a:solidFill>
                <a:latin typeface="LMU CompatilFact" pitchFamily="2" charset="0"/>
              </a:rPr>
              <a:t>INSTITUT FÜR INFORMATION,</a:t>
            </a:r>
            <a:br>
              <a:rPr lang="de-DE" sz="800" b="0">
                <a:solidFill>
                  <a:srgbClr val="808080"/>
                </a:solidFill>
                <a:latin typeface="LMU CompatilFact" pitchFamily="2" charset="0"/>
              </a:rPr>
            </a:br>
            <a:r>
              <a:rPr lang="de-DE" sz="800" b="0">
                <a:solidFill>
                  <a:srgbClr val="808080"/>
                </a:solidFill>
                <a:latin typeface="LMU CompatilFact" pitchFamily="2" charset="0"/>
              </a:rPr>
              <a:t>ORGANISATION UND MANAGEMENT</a:t>
            </a:r>
          </a:p>
          <a:p>
            <a:pPr>
              <a:lnSpc>
                <a:spcPct val="95000"/>
              </a:lnSpc>
            </a:pPr>
            <a:r>
              <a:rPr lang="de-DE" sz="800" b="0">
                <a:solidFill>
                  <a:srgbClr val="808080"/>
                </a:solidFill>
                <a:latin typeface="LMU CompatilFact" pitchFamily="2" charset="0"/>
              </a:rPr>
              <a:t>PROF. DR. DRES. H.C. ARNOLD PICOT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9pPr>
    </p:titleStyle>
    <p:bodyStyle>
      <a:lvl1pPr marL="193675" indent="-1936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182563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2pPr>
      <a:lvl3pPr marL="920750" indent="-12858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3pPr>
      <a:lvl4pPr marL="1303338" indent="-19208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4pPr>
      <a:lvl5pPr marL="18081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5pPr>
      <a:lvl6pPr marL="22653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6pPr>
      <a:lvl7pPr marL="27225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7pPr>
      <a:lvl8pPr marL="31797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8pPr>
      <a:lvl9pPr marL="36369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766763"/>
            <a:ext cx="8853488" cy="5334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Mastertitelformat bearbeiten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875" y="1671638"/>
            <a:ext cx="8853488" cy="4881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56650" y="6621463"/>
            <a:ext cx="2540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>
              <a:defRPr sz="1000" b="0">
                <a:solidFill>
                  <a:srgbClr val="808080"/>
                </a:solidFill>
              </a:defRPr>
            </a:lvl1pPr>
          </a:lstStyle>
          <a:p>
            <a:fld id="{8B70ECEA-97CD-428A-8960-8CF258D6FF1D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1397000" y="142875"/>
            <a:ext cx="4651375" cy="557213"/>
          </a:xfrm>
          <a:prstGeom prst="rect">
            <a:avLst/>
          </a:prstGeom>
          <a:noFill/>
          <a:ln w="9525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de-DE"/>
          </a:p>
        </p:txBody>
      </p:sp>
      <p:grpSp>
        <p:nvGrpSpPr>
          <p:cNvPr id="96262" name="Group 6"/>
          <p:cNvGrpSpPr>
            <a:grpSpLocks/>
          </p:cNvGrpSpPr>
          <p:nvPr/>
        </p:nvGrpSpPr>
        <p:grpSpPr bwMode="auto">
          <a:xfrm>
            <a:off x="769938" y="142875"/>
            <a:ext cx="558800" cy="557213"/>
            <a:chOff x="481" y="90"/>
            <a:chExt cx="352" cy="351"/>
          </a:xfrm>
        </p:grpSpPr>
        <p:pic>
          <p:nvPicPr>
            <p:cNvPr id="96263" name="Picture 7" descr="LMU-Schriftzug"/>
            <p:cNvPicPr>
              <a:picLocks noChangeAspect="1" noChangeArrowheads="1"/>
            </p:cNvPicPr>
            <p:nvPr userDrawn="1"/>
          </p:nvPicPr>
          <p:blipFill>
            <a:blip r:embed="rId6"/>
            <a:srcRect/>
            <a:stretch>
              <a:fillRect/>
            </a:stretch>
          </p:blipFill>
          <p:spPr bwMode="auto">
            <a:xfrm>
              <a:off x="493" y="243"/>
              <a:ext cx="329" cy="189"/>
            </a:xfrm>
            <a:prstGeom prst="rect">
              <a:avLst/>
            </a:prstGeom>
            <a:noFill/>
          </p:spPr>
        </p:pic>
        <p:sp>
          <p:nvSpPr>
            <p:cNvPr id="96264" name="Rectangle 8"/>
            <p:cNvSpPr>
              <a:spLocks noChangeArrowheads="1"/>
            </p:cNvSpPr>
            <p:nvPr userDrawn="1"/>
          </p:nvSpPr>
          <p:spPr bwMode="auto">
            <a:xfrm>
              <a:off x="481" y="90"/>
              <a:ext cx="352" cy="351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de-DE"/>
            </a:p>
          </p:txBody>
        </p:sp>
      </p:grp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142875" y="142875"/>
            <a:ext cx="558800" cy="557213"/>
            <a:chOff x="90" y="90"/>
            <a:chExt cx="352" cy="351"/>
          </a:xfrm>
        </p:grpSpPr>
        <p:pic>
          <p:nvPicPr>
            <p:cNvPr id="96266" name="Picture 10" descr="LMU"/>
            <p:cNvPicPr>
              <a:picLocks noChangeAspect="1" noChangeArrowheads="1"/>
            </p:cNvPicPr>
            <p:nvPr userDrawn="1"/>
          </p:nvPicPr>
          <p:blipFill>
            <a:blip r:embed="rId7"/>
            <a:srcRect/>
            <a:stretch>
              <a:fillRect/>
            </a:stretch>
          </p:blipFill>
          <p:spPr bwMode="auto">
            <a:xfrm>
              <a:off x="99" y="243"/>
              <a:ext cx="329" cy="189"/>
            </a:xfrm>
            <a:prstGeom prst="rect">
              <a:avLst/>
            </a:prstGeom>
            <a:noFill/>
          </p:spPr>
        </p:pic>
        <p:sp>
          <p:nvSpPr>
            <p:cNvPr id="96267" name="Rectangle 11"/>
            <p:cNvSpPr>
              <a:spLocks noChangeArrowheads="1"/>
            </p:cNvSpPr>
            <p:nvPr userDrawn="1"/>
          </p:nvSpPr>
          <p:spPr bwMode="auto">
            <a:xfrm>
              <a:off x="90" y="90"/>
              <a:ext cx="352" cy="351"/>
            </a:xfrm>
            <a:prstGeom prst="rect">
              <a:avLst/>
            </a:prstGeom>
            <a:noFill/>
            <a:ln w="9525">
              <a:solidFill>
                <a:srgbClr val="80808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/>
            </a:p>
          </p:txBody>
        </p:sp>
      </p:grpSp>
      <p:pic>
        <p:nvPicPr>
          <p:cNvPr id="96268" name="Picture 12" descr="Siegel_50s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8380413" y="146050"/>
            <a:ext cx="612775" cy="557213"/>
          </a:xfrm>
          <a:prstGeom prst="rect">
            <a:avLst/>
          </a:prstGeom>
          <a:noFill/>
        </p:spPr>
      </p:pic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6116638" y="142875"/>
            <a:ext cx="2878137" cy="557213"/>
          </a:xfrm>
          <a:prstGeom prst="rect">
            <a:avLst/>
          </a:prstGeom>
          <a:noFill/>
          <a:ln w="9525" algn="ctr">
            <a:solidFill>
              <a:srgbClr val="808080"/>
            </a:solidFill>
            <a:miter lim="800000"/>
            <a:headEnd/>
            <a:tailEnd/>
          </a:ln>
          <a:effectLst/>
        </p:spPr>
        <p:txBody>
          <a:bodyPr lIns="72000" tIns="0" rIns="0" bIns="50400" anchor="b"/>
          <a:lstStyle/>
          <a:p>
            <a:pPr>
              <a:lnSpc>
                <a:spcPct val="95000"/>
              </a:lnSpc>
            </a:pPr>
            <a:endParaRPr lang="de-DE" sz="1000" b="0">
              <a:solidFill>
                <a:schemeClr val="accent2"/>
              </a:solidFill>
            </a:endParaRP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>
            <a:off x="1422400" y="333375"/>
            <a:ext cx="3246438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de-DE" sz="1000" b="0" dirty="0" smtClean="0">
                <a:solidFill>
                  <a:srgbClr val="808080"/>
                </a:solidFill>
                <a:latin typeface="LMU CompatilFact" pitchFamily="2" charset="0"/>
              </a:rPr>
              <a:t>MÜNCHNER</a:t>
            </a:r>
            <a:r>
              <a:rPr lang="de-DE" sz="1000" b="0" baseline="0" dirty="0" smtClean="0">
                <a:solidFill>
                  <a:srgbClr val="808080"/>
                </a:solidFill>
                <a:latin typeface="LMU CompatilFact" pitchFamily="2" charset="0"/>
              </a:rPr>
              <a:t> KREIS FACHKONFERENZ: </a:t>
            </a:r>
            <a:r>
              <a:rPr lang="de-DE" sz="1000" b="0" dirty="0" smtClean="0">
                <a:solidFill>
                  <a:srgbClr val="808080"/>
                </a:solidFill>
                <a:latin typeface="LMU CompatilFact" pitchFamily="2" charset="0"/>
              </a:rPr>
              <a:t>DIGITALE</a:t>
            </a:r>
            <a:r>
              <a:rPr lang="de-DE" sz="1000" b="0" baseline="0" dirty="0" smtClean="0">
                <a:solidFill>
                  <a:srgbClr val="808080"/>
                </a:solidFill>
                <a:latin typeface="LMU CompatilFact" pitchFamily="2" charset="0"/>
              </a:rPr>
              <a:t> DIVIDENDE</a:t>
            </a:r>
            <a:endParaRPr lang="de-DE" sz="1000" b="0" dirty="0">
              <a:solidFill>
                <a:srgbClr val="808080"/>
              </a:solidFill>
              <a:latin typeface="LMU CompatilFact" pitchFamily="2" charset="0"/>
            </a:endParaRPr>
          </a:p>
        </p:txBody>
      </p:sp>
      <p:sp>
        <p:nvSpPr>
          <p:cNvPr id="96271" name="Rectangle 15"/>
          <p:cNvSpPr>
            <a:spLocks noChangeArrowheads="1"/>
          </p:cNvSpPr>
          <p:nvPr/>
        </p:nvSpPr>
        <p:spPr bwMode="auto">
          <a:xfrm>
            <a:off x="6142038" y="279400"/>
            <a:ext cx="2376487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/>
          <a:lstStyle/>
          <a:p>
            <a:pPr>
              <a:lnSpc>
                <a:spcPct val="95000"/>
              </a:lnSpc>
            </a:pPr>
            <a:r>
              <a:rPr lang="de-DE" sz="800" b="0">
                <a:solidFill>
                  <a:srgbClr val="808080"/>
                </a:solidFill>
                <a:latin typeface="LMU CompatilFact" pitchFamily="2" charset="0"/>
              </a:rPr>
              <a:t>INSTITUT FÜR INFORMATION,</a:t>
            </a:r>
            <a:br>
              <a:rPr lang="de-DE" sz="800" b="0">
                <a:solidFill>
                  <a:srgbClr val="808080"/>
                </a:solidFill>
                <a:latin typeface="LMU CompatilFact" pitchFamily="2" charset="0"/>
              </a:rPr>
            </a:br>
            <a:r>
              <a:rPr lang="de-DE" sz="800" b="0">
                <a:solidFill>
                  <a:srgbClr val="808080"/>
                </a:solidFill>
                <a:latin typeface="LMU CompatilFact" pitchFamily="2" charset="0"/>
              </a:rPr>
              <a:t>ORGANISATION UND MANAGEMENT</a:t>
            </a:r>
          </a:p>
          <a:p>
            <a:pPr>
              <a:lnSpc>
                <a:spcPct val="95000"/>
              </a:lnSpc>
            </a:pPr>
            <a:r>
              <a:rPr lang="de-DE" sz="800" b="0">
                <a:solidFill>
                  <a:srgbClr val="808080"/>
                </a:solidFill>
                <a:latin typeface="LMU CompatilFact" pitchFamily="2" charset="0"/>
              </a:rPr>
              <a:t>PROF. DR. DRES. H.C. ARNOLD PICOT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68" r:id="rId2"/>
    <p:sldLayoutId id="2147483664" r:id="rId3"/>
    <p:sldLayoutId id="2147483669" r:id="rId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2pPr>
      <a:lvl3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3pPr>
      <a:lvl4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4pPr>
      <a:lvl5pPr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5pPr>
      <a:lvl6pPr marL="4572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6pPr>
      <a:lvl7pPr marL="9144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b="1">
          <a:solidFill>
            <a:schemeClr val="tx2"/>
          </a:solidFill>
          <a:latin typeface="Arial" charset="0"/>
          <a:ea typeface="ＭＳ Ｐゴシック" pitchFamily="64" charset="-128"/>
        </a:defRPr>
      </a:lvl9pPr>
    </p:titleStyle>
    <p:bodyStyle>
      <a:lvl1pPr marL="193675" indent="-193675" algn="l" rtl="0" fontAlgn="base">
        <a:spcBef>
          <a:spcPct val="0"/>
        </a:spcBef>
        <a:spcAft>
          <a:spcPct val="20000"/>
        </a:spcAft>
        <a:buClr>
          <a:schemeClr val="tx1"/>
        </a:buClr>
        <a:buFont typeface="Wingdings" pitchFamily="2" charset="2"/>
        <a:buChar char="§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566738" indent="-182563" algn="l" rtl="0" fontAlgn="base">
        <a:spcBef>
          <a:spcPct val="0"/>
        </a:spcBef>
        <a:spcAft>
          <a:spcPct val="20000"/>
        </a:spcAft>
        <a:buClr>
          <a:schemeClr val="tx1"/>
        </a:buClr>
        <a:buChar char="•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2pPr>
      <a:lvl3pPr marL="920750" indent="-12858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3pPr>
      <a:lvl4pPr marL="1303338" indent="-19208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4pPr>
      <a:lvl5pPr marL="18081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5pPr>
      <a:lvl6pPr marL="22653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6pPr>
      <a:lvl7pPr marL="27225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7pPr>
      <a:lvl8pPr marL="31797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8pPr>
      <a:lvl9pPr marL="3636963" indent="-223838" algn="l" rtl="0" fontAlgn="base">
        <a:spcBef>
          <a:spcPct val="0"/>
        </a:spcBef>
        <a:spcAft>
          <a:spcPct val="20000"/>
        </a:spcAft>
        <a:buClr>
          <a:schemeClr val="tx1"/>
        </a:buClr>
        <a:buChar char="-"/>
        <a:tabLst>
          <a:tab pos="792163" algn="l"/>
          <a:tab pos="1584325" algn="l"/>
          <a:tab pos="3044825" algn="l"/>
          <a:tab pos="4216400" algn="l"/>
          <a:tab pos="5973763" algn="l"/>
        </a:tabLst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4" Type="http://schemas.openxmlformats.org/officeDocument/2006/relationships/hyperlink" Target="http://www.heise.de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933450" y="2276475"/>
            <a:ext cx="8062913" cy="698500"/>
          </a:xfrm>
        </p:spPr>
        <p:txBody>
          <a:bodyPr anchor="b"/>
          <a:lstStyle/>
          <a:p>
            <a:pPr eaLnBrk="1" hangingPunct="1"/>
            <a:r>
              <a:rPr lang="en-US" sz="1800" dirty="0" err="1" smtClean="0"/>
              <a:t>Digitale</a:t>
            </a:r>
            <a:r>
              <a:rPr lang="en-US" sz="1800" dirty="0" smtClean="0"/>
              <a:t> </a:t>
            </a:r>
            <a:r>
              <a:rPr lang="en-US" sz="1800" dirty="0" err="1" smtClean="0"/>
              <a:t>Dividende</a:t>
            </a:r>
            <a:endParaRPr lang="en-US" sz="1800" dirty="0" smtClean="0"/>
          </a:p>
        </p:txBody>
      </p:sp>
      <p:sp>
        <p:nvSpPr>
          <p:cNvPr id="512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933450" y="3068638"/>
            <a:ext cx="6000750" cy="825500"/>
          </a:xfrm>
        </p:spPr>
        <p:txBody>
          <a:bodyPr/>
          <a:lstStyle/>
          <a:p>
            <a:pPr algn="l" eaLnBrk="1" hangingPunct="1"/>
            <a:r>
              <a:rPr lang="de-DE" sz="1400" dirty="0" smtClean="0"/>
              <a:t>Münchner Kreis Fachkonferenz</a:t>
            </a:r>
            <a:endParaRPr lang="de-DE" sz="1400" i="1" dirty="0" smtClean="0"/>
          </a:p>
          <a:p>
            <a:pPr algn="l" eaLnBrk="1" hangingPunct="1"/>
            <a:r>
              <a:rPr lang="de-DE" sz="1400" dirty="0" smtClean="0"/>
              <a:t>Haus der Deutschen Wirtschaft</a:t>
            </a:r>
          </a:p>
          <a:p>
            <a:pPr algn="l" eaLnBrk="1" hangingPunct="1"/>
            <a:r>
              <a:rPr lang="de-DE" sz="1400" dirty="0" smtClean="0"/>
              <a:t>Berlin, 26. November 2008</a:t>
            </a:r>
          </a:p>
          <a:p>
            <a:pPr algn="l" eaLnBrk="1" hangingPunct="1"/>
            <a:endParaRPr lang="de-DE" sz="1400" dirty="0" smtClean="0"/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933450" y="5013325"/>
            <a:ext cx="485775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>
            <a:spAutoFit/>
          </a:bodyPr>
          <a:lstStyle/>
          <a:p>
            <a:pPr eaLnBrk="0" hangingPunct="0">
              <a:spcBef>
                <a:spcPct val="30000"/>
              </a:spcBef>
            </a:pPr>
            <a:r>
              <a:rPr lang="en-US" b="0" dirty="0" smtClean="0">
                <a:solidFill>
                  <a:schemeClr val="tx2"/>
                </a:solidFill>
              </a:rPr>
              <a:t>Prof. Dr. </a:t>
            </a:r>
            <a:r>
              <a:rPr lang="en-US" b="0" dirty="0" err="1" smtClean="0">
                <a:solidFill>
                  <a:schemeClr val="tx2"/>
                </a:solidFill>
              </a:rPr>
              <a:t>Dres</a:t>
            </a:r>
            <a:r>
              <a:rPr lang="en-US" b="0" dirty="0" smtClean="0">
                <a:solidFill>
                  <a:schemeClr val="tx2"/>
                </a:solidFill>
              </a:rPr>
              <a:t>. </a:t>
            </a:r>
            <a:r>
              <a:rPr lang="en-US" b="0" dirty="0" err="1" smtClean="0">
                <a:solidFill>
                  <a:schemeClr val="tx2"/>
                </a:solidFill>
              </a:rPr>
              <a:t>h.c</a:t>
            </a:r>
            <a:r>
              <a:rPr lang="en-US" b="0" dirty="0" smtClean="0">
                <a:solidFill>
                  <a:schemeClr val="tx2"/>
                </a:solidFill>
              </a:rPr>
              <a:t>. Arnold </a:t>
            </a:r>
            <a:r>
              <a:rPr lang="en-US" b="0" dirty="0">
                <a:solidFill>
                  <a:schemeClr val="tx2"/>
                </a:solidFill>
              </a:rPr>
              <a:t>Picot</a:t>
            </a:r>
            <a:endParaRPr lang="en-US" b="0" dirty="0"/>
          </a:p>
          <a:p>
            <a:pPr eaLnBrk="0" hangingPunct="0">
              <a:spcBef>
                <a:spcPct val="30000"/>
              </a:spcBef>
            </a:pPr>
            <a:r>
              <a:rPr lang="en-US" b="0" dirty="0" err="1" smtClean="0">
                <a:solidFill>
                  <a:srgbClr val="808080"/>
                </a:solidFill>
              </a:rPr>
              <a:t>Institut</a:t>
            </a:r>
            <a:r>
              <a:rPr lang="en-US" b="0" dirty="0" smtClean="0">
                <a:solidFill>
                  <a:srgbClr val="808080"/>
                </a:solidFill>
              </a:rPr>
              <a:t> </a:t>
            </a:r>
            <a:r>
              <a:rPr lang="en-US" b="0" dirty="0" err="1" smtClean="0">
                <a:solidFill>
                  <a:srgbClr val="808080"/>
                </a:solidFill>
              </a:rPr>
              <a:t>für</a:t>
            </a:r>
            <a:r>
              <a:rPr lang="en-US" b="0" dirty="0" smtClean="0">
                <a:solidFill>
                  <a:srgbClr val="808080"/>
                </a:solidFill>
              </a:rPr>
              <a:t> </a:t>
            </a:r>
            <a:r>
              <a:rPr lang="en-US" b="0" dirty="0">
                <a:solidFill>
                  <a:srgbClr val="808080"/>
                </a:solidFill>
              </a:rPr>
              <a:t>Information, </a:t>
            </a:r>
            <a:r>
              <a:rPr lang="en-US" b="0" dirty="0" err="1" smtClean="0">
                <a:solidFill>
                  <a:srgbClr val="808080"/>
                </a:solidFill>
              </a:rPr>
              <a:t>Organisation</a:t>
            </a:r>
            <a:r>
              <a:rPr lang="en-US" b="0" dirty="0" smtClean="0">
                <a:solidFill>
                  <a:srgbClr val="808080"/>
                </a:solidFill>
              </a:rPr>
              <a:t> und </a:t>
            </a:r>
            <a:r>
              <a:rPr lang="en-US" b="0" dirty="0">
                <a:solidFill>
                  <a:srgbClr val="808080"/>
                </a:solidFill>
              </a:rPr>
              <a:t>Management</a:t>
            </a:r>
            <a:br>
              <a:rPr lang="en-US" b="0" dirty="0">
                <a:solidFill>
                  <a:srgbClr val="808080"/>
                </a:solidFill>
              </a:rPr>
            </a:br>
            <a:r>
              <a:rPr lang="en-US" b="0" dirty="0">
                <a:solidFill>
                  <a:srgbClr val="808080"/>
                </a:solidFill>
              </a:rPr>
              <a:t>www.iom.bwl.lmu.de</a:t>
            </a:r>
          </a:p>
          <a:p>
            <a:pPr eaLnBrk="0" hangingPunct="0">
              <a:spcBef>
                <a:spcPct val="30000"/>
              </a:spcBef>
            </a:pPr>
            <a:endParaRPr lang="en-US" b="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Frequenzen dienen Wachstum und Innovation im IKT-Bereich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D1B949-10CF-4A1C-8227-A590DB84B015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142875" y="2285992"/>
            <a:ext cx="4214811" cy="4214842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Frequenzen als öffentliche Ressource von dauerhaft begrenzter Verfügbarkeit mit zunehmender gesellschaftlicher Bedeutung. </a:t>
            </a:r>
          </a:p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endParaRPr lang="de-DE" b="0" kern="0" dirty="0" smtClean="0"/>
          </a:p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Frequenzen als Grundlage für sämtliche Arten der drahtlosen Informationsübertragung:</a:t>
            </a:r>
          </a:p>
          <a:p>
            <a:pPr marL="7318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professionelle Anwendungen (z.B. Funknavigation, Satellitensystemen oder Radar)</a:t>
            </a:r>
          </a:p>
          <a:p>
            <a:pPr marL="7318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Massenanwendungen (z.B. Rundfunk oder Festnetz- und Mobilkommunikation).</a:t>
            </a:r>
          </a:p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endParaRPr lang="de-DE" b="0" kern="0" dirty="0" smtClean="0"/>
          </a:p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Schätzungen zufolge erreicht das Marktvolumen der elektronischen Kommunikationsdienste, die auf der Nutzung von Funkfrequenzen beruhen, in der EU bereits über 250 Milliarden Euro </a:t>
            </a:r>
            <a:br>
              <a:rPr lang="de-DE" b="0" kern="0" dirty="0" smtClean="0"/>
            </a:br>
            <a:r>
              <a:rPr lang="de-DE" b="0" kern="0" dirty="0" smtClean="0"/>
              <a:t>(ca. 2,2 % des jährlichen europäischen BIP)</a:t>
            </a:r>
            <a:r>
              <a:rPr lang="de-DE" i="1" baseline="30000" dirty="0" smtClean="0">
                <a:solidFill>
                  <a:schemeClr val="tx2"/>
                </a:solidFill>
              </a:rPr>
              <a:t> 1)</a:t>
            </a:r>
            <a:endParaRPr lang="de-DE" b="0" kern="0" dirty="0"/>
          </a:p>
        </p:txBody>
      </p:sp>
      <p:sp>
        <p:nvSpPr>
          <p:cNvPr id="22" name="Rectangle 4"/>
          <p:cNvSpPr>
            <a:spLocks noChangeArrowheads="1"/>
          </p:cNvSpPr>
          <p:nvPr/>
        </p:nvSpPr>
        <p:spPr bwMode="auto">
          <a:xfrm>
            <a:off x="4786314" y="2327275"/>
            <a:ext cx="4210049" cy="1030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/>
              <a:buChar char="à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>
                <a:sym typeface="Wingdings" pitchFamily="2" charset="2"/>
              </a:rPr>
              <a:t>Frequenzen als knappe Ressource</a:t>
            </a:r>
          </a:p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/>
              <a:buChar char="à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Optimale Verwendung der Kapazitäten als besondere Herausforderung für Politik</a:t>
            </a:r>
            <a:endParaRPr lang="en-US" b="0" kern="0" dirty="0"/>
          </a:p>
        </p:txBody>
      </p:sp>
      <p:sp>
        <p:nvSpPr>
          <p:cNvPr id="23" name="Rectangle 5"/>
          <p:cNvSpPr>
            <a:spLocks noChangeArrowheads="1"/>
          </p:cNvSpPr>
          <p:nvPr/>
        </p:nvSpPr>
        <p:spPr bwMode="auto">
          <a:xfrm>
            <a:off x="4786314" y="1989138"/>
            <a:ext cx="4210049" cy="338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Herausforderung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24" name="Gleichschenkliges Dreieck 53"/>
          <p:cNvSpPr/>
          <p:nvPr/>
        </p:nvSpPr>
        <p:spPr bwMode="auto">
          <a:xfrm rot="10800000">
            <a:off x="4786314" y="3571876"/>
            <a:ext cx="4214812" cy="285752"/>
          </a:xfrm>
          <a:prstGeom prst="triangl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tIns="36000" rIns="36000" bIns="36000" anchor="ctr"/>
          <a:lstStyle/>
          <a:p>
            <a:pPr eaLnBrk="0" hangingPunct="0">
              <a:defRPr/>
            </a:pPr>
            <a:endParaRPr lang="en-US" sz="1600">
              <a:ea typeface="ＭＳ Ｐゴシック" charset="-128"/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4786314" y="4000504"/>
            <a:ext cx="4224336" cy="2500329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87313" indent="1588">
              <a:buClr>
                <a:schemeClr val="tx1"/>
              </a:buClr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dirty="0" smtClean="0">
                <a:solidFill>
                  <a:schemeClr val="bg1"/>
                </a:solidFill>
                <a:ea typeface="ＭＳ Ｐゴシック" pitchFamily="34" charset="-128"/>
              </a:rPr>
              <a:t>Gesamtgesellschaftliche Abwägung der Vergabe unter Berücksichtigung der:</a:t>
            </a:r>
          </a:p>
          <a:p>
            <a:pPr marL="87313" indent="1588">
              <a:buClr>
                <a:schemeClr val="tx1"/>
              </a:buClr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endParaRPr lang="de-DE" b="0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265113" indent="-176213">
              <a:buClr>
                <a:schemeClr val="bg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dirty="0" smtClean="0">
                <a:solidFill>
                  <a:schemeClr val="bg1"/>
                </a:solidFill>
                <a:ea typeface="ＭＳ Ｐゴシック" pitchFamily="34" charset="-128"/>
              </a:rPr>
              <a:t>Verschiedenartigkeit der Telekommunikations- und Medienmärkte im nationalen und internationalen Nachbarraum</a:t>
            </a:r>
          </a:p>
          <a:p>
            <a:pPr marL="265113" indent="-176213">
              <a:buClr>
                <a:schemeClr val="bg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endParaRPr lang="de-DE" b="0" dirty="0" smtClean="0">
              <a:solidFill>
                <a:schemeClr val="bg1"/>
              </a:solidFill>
              <a:ea typeface="ＭＳ Ｐゴシック" pitchFamily="34" charset="-128"/>
            </a:endParaRPr>
          </a:p>
          <a:p>
            <a:pPr marL="265113" indent="-176213">
              <a:buClr>
                <a:schemeClr val="bg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dirty="0" smtClean="0">
                <a:solidFill>
                  <a:schemeClr val="bg1"/>
                </a:solidFill>
                <a:ea typeface="ＭＳ Ｐゴシック" pitchFamily="34" charset="-128"/>
              </a:rPr>
              <a:t>frequenztechnischer und produktionsbedingter Harmonisierungserfordernisse der Industrie</a:t>
            </a:r>
            <a:endParaRPr lang="en-US" b="0" dirty="0">
              <a:solidFill>
                <a:schemeClr val="bg1"/>
              </a:solidFill>
              <a:ea typeface="ＭＳ Ｐゴシック" pitchFamily="34" charset="-128"/>
            </a:endParaRPr>
          </a:p>
        </p:txBody>
      </p:sp>
      <p:sp>
        <p:nvSpPr>
          <p:cNvPr id="26" name="Gleichschenkliges Dreieck 53"/>
          <p:cNvSpPr/>
          <p:nvPr/>
        </p:nvSpPr>
        <p:spPr bwMode="auto">
          <a:xfrm rot="5400000">
            <a:off x="2321703" y="4107661"/>
            <a:ext cx="4500594" cy="285752"/>
          </a:xfrm>
          <a:prstGeom prst="triangl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tIns="36000" rIns="36000" bIns="36000" anchor="ctr"/>
          <a:lstStyle/>
          <a:p>
            <a:pPr eaLnBrk="0" hangingPunct="0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142845" y="2000240"/>
            <a:ext cx="4214842" cy="338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Situation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Text Box 17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2875" y="6621463"/>
            <a:ext cx="80295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marL="533400" indent="-533400">
              <a:spcAft>
                <a:spcPct val="30000"/>
              </a:spcAft>
            </a:pPr>
            <a:r>
              <a:rPr lang="en-US" sz="1000" b="0" dirty="0" err="1" smtClean="0">
                <a:solidFill>
                  <a:srgbClr val="808080"/>
                </a:solidFill>
              </a:rPr>
              <a:t>Quelle</a:t>
            </a:r>
            <a:r>
              <a:rPr lang="en-US" sz="1000" b="0" dirty="0" smtClean="0">
                <a:solidFill>
                  <a:srgbClr val="808080"/>
                </a:solidFill>
              </a:rPr>
              <a:t>:</a:t>
            </a:r>
            <a:r>
              <a:rPr lang="en-US" sz="1000" b="0" dirty="0">
                <a:solidFill>
                  <a:srgbClr val="808080"/>
                </a:solidFill>
              </a:rPr>
              <a:t>	</a:t>
            </a:r>
            <a:r>
              <a:rPr lang="en-US" sz="1000" b="0" baseline="30000" dirty="0" smtClean="0">
                <a:solidFill>
                  <a:srgbClr val="808080"/>
                </a:solidFill>
              </a:rPr>
              <a:t>1) </a:t>
            </a:r>
            <a:r>
              <a:rPr lang="en-US" sz="1000" b="0" dirty="0" smtClean="0">
                <a:solidFill>
                  <a:srgbClr val="808080"/>
                </a:solidFill>
              </a:rPr>
              <a:t>KOM(2007) 700</a:t>
            </a:r>
            <a:endParaRPr lang="en-US" sz="1000" b="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Rahmenbedingungen zur Digitalen Dividende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de-DE" sz="1400" b="1" i="1" dirty="0" smtClean="0">
                <a:solidFill>
                  <a:schemeClr val="tx2"/>
                </a:solidFill>
              </a:rPr>
              <a:t>	Als digitale Dividende werden die Frequenzen bezeichnet, die in einem vollständig digitalen Umfeld nach Deckung des Frequenzbedarfs der bestehenden Rundfunkdienste einschließlich gemeinwirtschaftlicher Verpflichtungen zusätzlich verfügbar sind.</a:t>
            </a:r>
            <a:r>
              <a:rPr lang="de-DE" sz="1400" i="1" baseline="30000" dirty="0" smtClean="0">
                <a:solidFill>
                  <a:schemeClr val="tx2"/>
                </a:solidFill>
              </a:rPr>
              <a:t>1)</a:t>
            </a:r>
          </a:p>
          <a:p>
            <a:endParaRPr lang="de-DE" sz="1400" dirty="0" smtClean="0"/>
          </a:p>
          <a:p>
            <a:endParaRPr lang="de-DE" sz="1400" dirty="0" smtClean="0"/>
          </a:p>
          <a:p>
            <a:r>
              <a:rPr lang="de-DE" sz="1400" dirty="0" smtClean="0"/>
              <a:t>Digitalisierung im Rundfunk:</a:t>
            </a:r>
          </a:p>
          <a:p>
            <a:pPr>
              <a:buNone/>
            </a:pPr>
            <a:r>
              <a:rPr lang="de-DE" sz="1400" dirty="0" smtClean="0"/>
              <a:t>	Umstellung von analoger zur digitalen terrestrischen Verbreitung von Hörfunk und Fernsehen eröffnet die Möglichkeit, die Nutzung entsprechend frei werdender Frequenzen neu zu diskutieren.</a:t>
            </a:r>
          </a:p>
          <a:p>
            <a:endParaRPr lang="de-DE" sz="1400" dirty="0" smtClean="0"/>
          </a:p>
          <a:p>
            <a:r>
              <a:rPr lang="de-DE" sz="1400" dirty="0" smtClean="0"/>
              <a:t>Effizientere Übertragungsmöglichkeiten: </a:t>
            </a:r>
          </a:p>
          <a:p>
            <a:pPr>
              <a:buNone/>
            </a:pPr>
            <a:r>
              <a:rPr lang="de-DE" sz="1400" dirty="0" smtClean="0"/>
              <a:t>	Durch Nutzung digitaler Protokolle lassen sich weitaus mehr Sender im selben Frequenzbereich unterbringen, da durch neue Videokompressions-, Kodier- und Fehlerkorrekturverfahren deutlich weniger Bandbreite pro Kanal verbraucht wird. </a:t>
            </a:r>
          </a:p>
          <a:p>
            <a:pPr>
              <a:buNone/>
            </a:pPr>
            <a:endParaRPr lang="de-DE" sz="1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D1B949-10CF-4A1C-8227-A590DB84B015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  <p:sp>
        <p:nvSpPr>
          <p:cNvPr id="5" name="Gleichschenkliges Dreieck 53"/>
          <p:cNvSpPr/>
          <p:nvPr/>
        </p:nvSpPr>
        <p:spPr bwMode="auto">
          <a:xfrm rot="5400000">
            <a:off x="-256382" y="5828521"/>
            <a:ext cx="1020763" cy="222250"/>
          </a:xfrm>
          <a:prstGeom prst="triangl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tIns="36000" rIns="36000" bIns="36000" anchor="ctr"/>
          <a:lstStyle/>
          <a:p>
            <a:pPr eaLnBrk="0" hangingPunct="0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488950" y="5429264"/>
            <a:ext cx="8507413" cy="1020763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marL="266700" indent="-177800"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</a:pPr>
            <a:r>
              <a:rPr lang="de-DE" b="0" dirty="0" smtClean="0">
                <a:solidFill>
                  <a:schemeClr val="bg1"/>
                </a:solidFill>
              </a:rPr>
              <a:t>Das frei werdende Frequenzspektrum („Digitale Dividende“) kann neu verteilt werden </a:t>
            </a:r>
          </a:p>
          <a:p>
            <a:pPr marL="266700" indent="-177800"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</a:pPr>
            <a:r>
              <a:rPr lang="de-DE" b="0" dirty="0" smtClean="0">
                <a:solidFill>
                  <a:schemeClr val="bg1"/>
                </a:solidFill>
              </a:rPr>
              <a:t>direkt: wirtschaftliche Verwertung der Frequenzen (Versteigerung bzw. Allgemeinzuteilung)</a:t>
            </a:r>
          </a:p>
          <a:p>
            <a:pPr marL="266700" indent="-177800"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</a:pPr>
            <a:r>
              <a:rPr lang="de-DE" b="0" dirty="0" smtClean="0">
                <a:solidFill>
                  <a:schemeClr val="bg1"/>
                </a:solidFill>
              </a:rPr>
              <a:t>indirekt: zusätzliche Angebote neuer Dienste oder Rundfunkangebote statt oder neben dem klassischen Rundfunk</a:t>
            </a:r>
            <a:endParaRPr lang="de-DE" b="0" dirty="0">
              <a:solidFill>
                <a:schemeClr val="bg1"/>
              </a:solidFill>
            </a:endParaRPr>
          </a:p>
        </p:txBody>
      </p:sp>
      <p:sp>
        <p:nvSpPr>
          <p:cNvPr id="7" name="Text Box 17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2875" y="6621463"/>
            <a:ext cx="80295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marL="533400" indent="-533400">
              <a:spcAft>
                <a:spcPct val="30000"/>
              </a:spcAft>
            </a:pPr>
            <a:r>
              <a:rPr lang="en-US" sz="1000" b="0" dirty="0" err="1" smtClean="0">
                <a:solidFill>
                  <a:srgbClr val="808080"/>
                </a:solidFill>
              </a:rPr>
              <a:t>Quelle</a:t>
            </a:r>
            <a:r>
              <a:rPr lang="en-US" sz="1000" b="0" dirty="0" smtClean="0">
                <a:solidFill>
                  <a:srgbClr val="808080"/>
                </a:solidFill>
              </a:rPr>
              <a:t>:</a:t>
            </a:r>
            <a:r>
              <a:rPr lang="en-US" sz="1000" b="0" dirty="0">
                <a:solidFill>
                  <a:srgbClr val="808080"/>
                </a:solidFill>
              </a:rPr>
              <a:t>	</a:t>
            </a:r>
            <a:r>
              <a:rPr lang="en-US" sz="1000" b="0" baseline="30000" dirty="0" smtClean="0">
                <a:solidFill>
                  <a:srgbClr val="808080"/>
                </a:solidFill>
              </a:rPr>
              <a:t>1) </a:t>
            </a:r>
            <a:r>
              <a:rPr lang="en-US" sz="1000" b="0" dirty="0" smtClean="0">
                <a:solidFill>
                  <a:srgbClr val="808080"/>
                </a:solidFill>
              </a:rPr>
              <a:t>KOM(2007) 700</a:t>
            </a:r>
            <a:endParaRPr lang="en-US" sz="1000" b="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Vielfältige Möglichkeit der Nutzung der Digitalen Dividende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sz="1400" dirty="0" smtClean="0"/>
              <a:t>Breites Nutzungsspektrum für Frequenzen durch Kompatibilität der gängigen Drahtlosanwendungen mit dem relevanten Frequenzspektrum.</a:t>
            </a:r>
          </a:p>
          <a:p>
            <a:endParaRPr lang="de-DE" sz="1400" dirty="0" smtClean="0"/>
          </a:p>
          <a:p>
            <a:r>
              <a:rPr lang="de-DE" sz="1400" dirty="0" smtClean="0"/>
              <a:t>Vielversprechendste Nutzungsmöglichkeiten im Bereich der </a:t>
            </a:r>
            <a:r>
              <a:rPr lang="de-DE" sz="1400" b="1" dirty="0" smtClean="0"/>
              <a:t>elektronischen Kommunikationsdienste: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D1B949-10CF-4A1C-8227-A590DB84B015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  <p:sp>
        <p:nvSpPr>
          <p:cNvPr id="5" name="Rectangle 4"/>
          <p:cNvSpPr/>
          <p:nvPr/>
        </p:nvSpPr>
        <p:spPr bwMode="auto">
          <a:xfrm>
            <a:off x="357158" y="2857496"/>
            <a:ext cx="2071702" cy="6429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64" charset="-128"/>
              </a:rPr>
              <a:t>Drahtlose Breitband-kommunikation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571736" y="2857496"/>
            <a:ext cx="1928826" cy="6429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64" charset="-128"/>
              </a:rPr>
              <a:t>Zusätzliche Terrestrische</a:t>
            </a:r>
            <a:r>
              <a:rPr kumimoji="0" lang="de-DE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64" charset="-128"/>
              </a:rPr>
              <a:t> Rundfunkdienste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43438" y="2857496"/>
            <a:ext cx="2000264" cy="6429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64" charset="-128"/>
              </a:rPr>
              <a:t>Multimediale Mobilfunkdienste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357158" y="3500438"/>
            <a:ext cx="2071702" cy="278608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266700" indent="-266700">
              <a:buFont typeface="Wingdings" pitchFamily="2" charset="2"/>
              <a:buChar char="§"/>
            </a:pPr>
            <a:r>
              <a:rPr lang="de-DE" b="0" dirty="0" smtClean="0"/>
              <a:t>Nutzung für Datendienste (IMT, drahtloses Breitband, etc.)</a:t>
            </a:r>
          </a:p>
          <a:p>
            <a:pPr marL="266700" indent="-266700"/>
            <a:r>
              <a:rPr lang="de-DE" b="0" dirty="0" smtClean="0">
                <a:sym typeface="Wingdings" pitchFamily="2" charset="2"/>
              </a:rPr>
              <a:t>	Interoperabilität von A</a:t>
            </a:r>
            <a:r>
              <a:rPr lang="de-DE" b="0" dirty="0" smtClean="0"/>
              <a:t>nwendungen (öffentliche Sicherheit)</a:t>
            </a:r>
          </a:p>
          <a:p>
            <a:pPr marL="266700" indent="-266700"/>
            <a:r>
              <a:rPr lang="de-DE" b="0" dirty="0" smtClean="0">
                <a:sym typeface="Wingdings" pitchFamily="2" charset="2"/>
              </a:rPr>
              <a:t>	S</a:t>
            </a:r>
            <a:r>
              <a:rPr lang="de-DE" b="0" dirty="0" smtClean="0"/>
              <a:t>chnelle Mobilfunk-datendienste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2571736" y="3500438"/>
            <a:ext cx="1928826" cy="278608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266700" marR="0" indent="-266700" defTabSz="914400" latinLnBrk="0">
              <a:lnSpc>
                <a:spcPct val="100000"/>
              </a:lnSpc>
              <a:buClrTx/>
              <a:buSzTx/>
              <a:buFont typeface="Wingdings" pitchFamily="2" charset="2"/>
              <a:buChar char="§"/>
              <a:tabLst/>
            </a:pPr>
            <a:r>
              <a:rPr lang="de-DE" b="0" dirty="0" smtClean="0"/>
              <a:t>Erhöhung des Angebots-spektrums (Angebot an Fernsehkanälen) </a:t>
            </a:r>
          </a:p>
          <a:p>
            <a:pPr marL="266700" marR="0" indent="-266700" defTabSz="914400" latinLnBrk="0">
              <a:lnSpc>
                <a:spcPct val="100000"/>
              </a:lnSpc>
              <a:buClrTx/>
              <a:buSzTx/>
              <a:buFont typeface="Wingdings"/>
              <a:buChar char="à"/>
              <a:tabLst/>
            </a:pPr>
            <a:r>
              <a:rPr lang="de-DE" b="0" dirty="0" smtClean="0"/>
              <a:t>höhere Medienvielfalt</a:t>
            </a:r>
          </a:p>
          <a:p>
            <a:pPr marL="266700" marR="0" indent="-266700" defTabSz="914400" latinLnBrk="0">
              <a:lnSpc>
                <a:spcPct val="100000"/>
              </a:lnSpc>
              <a:buClrTx/>
              <a:buSzTx/>
              <a:buFont typeface="Wingdings"/>
              <a:buChar char="à"/>
              <a:tabLst/>
            </a:pPr>
            <a:r>
              <a:rPr lang="de-DE" b="0" dirty="0" smtClean="0"/>
              <a:t>Steigerung der Produktion von Inhalten</a:t>
            </a:r>
          </a:p>
          <a:p>
            <a:pPr marL="266700" marR="0" indent="-266700" defTabSz="914400" latinLnBrk="0">
              <a:lnSpc>
                <a:spcPct val="100000"/>
              </a:lnSpc>
              <a:buClrTx/>
              <a:buSzTx/>
              <a:buFont typeface="Wingdings"/>
              <a:buChar char="à"/>
              <a:tabLst/>
            </a:pPr>
            <a:r>
              <a:rPr lang="de-DE" b="0" dirty="0" smtClean="0"/>
              <a:t>Umsetzung interaktiver Dienste</a:t>
            </a:r>
            <a:endParaRPr lang="en-US" b="0" dirty="0" smtClean="0"/>
          </a:p>
        </p:txBody>
      </p:sp>
      <p:sp>
        <p:nvSpPr>
          <p:cNvPr id="10" name="Rectangle 9"/>
          <p:cNvSpPr/>
          <p:nvPr/>
        </p:nvSpPr>
        <p:spPr bwMode="auto">
          <a:xfrm>
            <a:off x="4643438" y="3500438"/>
            <a:ext cx="2000264" cy="278608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177800" indent="-177800">
              <a:buFont typeface="Wingdings" pitchFamily="2" charset="2"/>
              <a:buChar char="§"/>
            </a:pPr>
            <a:r>
              <a:rPr lang="de-DE" b="0" dirty="0" smtClean="0"/>
              <a:t>Ausstrahlung qualitativ hochwertiger oder neuartiger mobiler Rundfunkdienste</a:t>
            </a:r>
          </a:p>
          <a:p>
            <a:pPr marL="177800" indent="-177800">
              <a:buFont typeface="Wingdings" pitchFamily="2" charset="2"/>
              <a:buChar char="§"/>
            </a:pPr>
            <a:r>
              <a:rPr lang="de-DE" b="0" dirty="0" smtClean="0"/>
              <a:t>Mobiles Fernsehen (HDTV, DVB-H, etc.)</a:t>
            </a:r>
            <a:endParaRPr lang="en-US" b="0" dirty="0" smtClean="0"/>
          </a:p>
        </p:txBody>
      </p:sp>
      <p:sp>
        <p:nvSpPr>
          <p:cNvPr id="12" name="Rectangle 11"/>
          <p:cNvSpPr/>
          <p:nvPr/>
        </p:nvSpPr>
        <p:spPr bwMode="auto">
          <a:xfrm>
            <a:off x="6786578" y="2857496"/>
            <a:ext cx="2000264" cy="64294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36000" rIns="36000" bIns="3600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64" charset="-128"/>
              </a:rPr>
              <a:t>Lizenzfreie</a:t>
            </a:r>
            <a:r>
              <a:rPr kumimoji="0" lang="de-DE" i="0" u="none" strike="noStrike" cap="none" normalizeH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  <a:ea typeface="ＭＳ Ｐゴシック" pitchFamily="64" charset="-128"/>
              </a:rPr>
              <a:t> Frequenznutzung</a:t>
            </a:r>
            <a:endParaRPr kumimoji="0" lang="en-US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ea typeface="ＭＳ Ｐゴシック" pitchFamily="64" charset="-128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6786578" y="3500438"/>
            <a:ext cx="2000264" cy="278608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72000" tIns="72000" rIns="72000" bIns="72000" numCol="1" rtlCol="0" anchor="t" anchorCtr="0" compatLnSpc="1">
            <a:prstTxWarp prst="textNoShape">
              <a:avLst/>
            </a:prstTxWarp>
          </a:bodyPr>
          <a:lstStyle/>
          <a:p>
            <a:pPr marL="177800" indent="-177800">
              <a:buFont typeface="Wingdings" pitchFamily="2" charset="2"/>
              <a:buChar char="§"/>
            </a:pPr>
            <a:r>
              <a:rPr lang="de-DE" b="0" dirty="0" smtClean="0"/>
              <a:t>Lizenz- und genehmigungsfreie Nutzung der Frequenzen</a:t>
            </a:r>
          </a:p>
          <a:p>
            <a:pPr marL="177800" indent="-177800"/>
            <a:r>
              <a:rPr lang="de-DE" b="0" dirty="0" smtClean="0">
                <a:sym typeface="Wingdings" pitchFamily="2" charset="2"/>
              </a:rPr>
              <a:t></a:t>
            </a:r>
            <a:r>
              <a:rPr lang="de-DE" b="0" dirty="0" smtClean="0"/>
              <a:t>Förderung von Wachstum und Innovation im Bereich von Geräten mit kurzer Signalreichweite und geringer Sendeleistung</a:t>
            </a:r>
            <a:endParaRPr lang="en-US" b="0" dirty="0" smtClean="0"/>
          </a:p>
        </p:txBody>
      </p:sp>
      <p:sp>
        <p:nvSpPr>
          <p:cNvPr id="14" name="Text Box 17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2875" y="6621463"/>
            <a:ext cx="80295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marL="533400" indent="-533400">
              <a:spcAft>
                <a:spcPct val="30000"/>
              </a:spcAft>
            </a:pPr>
            <a:r>
              <a:rPr lang="en-US" sz="1000" b="0" dirty="0" err="1" smtClean="0">
                <a:solidFill>
                  <a:srgbClr val="808080"/>
                </a:solidFill>
              </a:rPr>
              <a:t>Quelle</a:t>
            </a:r>
            <a:r>
              <a:rPr lang="en-US" sz="1000" b="0" dirty="0" smtClean="0">
                <a:solidFill>
                  <a:srgbClr val="808080"/>
                </a:solidFill>
              </a:rPr>
              <a:t>:</a:t>
            </a:r>
            <a:r>
              <a:rPr lang="en-US" sz="1000" b="0" dirty="0">
                <a:solidFill>
                  <a:srgbClr val="808080"/>
                </a:solidFill>
              </a:rPr>
              <a:t>	</a:t>
            </a:r>
            <a:r>
              <a:rPr lang="en-US" sz="1000" b="0" dirty="0" smtClean="0">
                <a:solidFill>
                  <a:srgbClr val="808080"/>
                </a:solidFill>
              </a:rPr>
              <a:t>KOM(2007) 700</a:t>
            </a:r>
            <a:endParaRPr lang="en-US" sz="1000" b="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Digitale Dividende als Möglichkeit zur Verringerung der Digitalen Kluft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D1B949-10CF-4A1C-8227-A590DB84B015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2875" y="2327275"/>
            <a:ext cx="3643307" cy="2530485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>
              <a:spcAft>
                <a:spcPct val="20000"/>
              </a:spcAft>
              <a:buClr>
                <a:schemeClr val="tx1"/>
              </a:buClr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kern="0" dirty="0" smtClean="0"/>
              <a:t>Drahtlose Breitbandanbindung von un- oder unterversorgten Regionen</a:t>
            </a:r>
          </a:p>
          <a:p>
            <a:pPr marL="274638" indent="-193675">
              <a:spcAft>
                <a:spcPct val="20000"/>
              </a:spcAft>
              <a:buClr>
                <a:schemeClr val="tx1"/>
              </a:buClr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endParaRPr lang="de-DE" kern="0" dirty="0" smtClean="0"/>
          </a:p>
          <a:p>
            <a:pPr marL="274638" indent="-274638">
              <a:spcAft>
                <a:spcPct val="20000"/>
              </a:spcAft>
              <a:buClr>
                <a:schemeClr val="tx1"/>
              </a:buClr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>
                <a:sym typeface="Wingdings" pitchFamily="2" charset="2"/>
              </a:rPr>
              <a:t>	</a:t>
            </a:r>
            <a:r>
              <a:rPr lang="de-DE" b="0" kern="0" dirty="0" smtClean="0"/>
              <a:t>Nutzung der Digitalen Dividende durch zusätzliche Breitband-anschlüsse in ländlichen Regionen</a:t>
            </a:r>
          </a:p>
          <a:p>
            <a:pPr marL="274638" indent="-274638">
              <a:spcAft>
                <a:spcPct val="20000"/>
              </a:spcAft>
              <a:buClr>
                <a:schemeClr val="tx1"/>
              </a:buClr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>
                <a:sym typeface="Wingdings" pitchFamily="2" charset="2"/>
              </a:rPr>
              <a:t> 	Realisierung über </a:t>
            </a:r>
            <a:r>
              <a:rPr lang="de-DE" b="0" kern="0" dirty="0" smtClean="0"/>
              <a:t>bspw. WIMAX oder UMTS-Technologie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42875" y="1989138"/>
            <a:ext cx="3643307" cy="338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Möglicher Ansatz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4286248" y="2327275"/>
            <a:ext cx="4710115" cy="4102121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Wie weit reicht die geschätzte Dividende für dieses Ziel aus?</a:t>
            </a:r>
          </a:p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Wie hoch ist die Erhöhung der Kapazitäten tatsächlich und wie ist diese in Anbetracht des steigenden Bedürfnisses an Bandbreite zu bewerten? </a:t>
            </a:r>
          </a:p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Welche Effekte würden sich für die Ausbreitung von festnetzbasierten Breitbandangeboten im ländlichen Raum ergeben? </a:t>
            </a:r>
          </a:p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Anreizkompatible Ausgestaltung der Vergabe: Berücksichtigung von existierenden Initiativen und deren Rahmenbedingungen und Kalkulationsgrundlagen</a:t>
            </a: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286248" y="1989138"/>
            <a:ext cx="4710115" cy="338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Offene Fragen und Herausforderungen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1" name="Gleichschenkliges Dreieck 53"/>
          <p:cNvSpPr/>
          <p:nvPr/>
        </p:nvSpPr>
        <p:spPr bwMode="auto">
          <a:xfrm rot="5400000">
            <a:off x="1821636" y="4107663"/>
            <a:ext cx="4429157" cy="214314"/>
          </a:xfrm>
          <a:prstGeom prst="triangl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tIns="36000" rIns="36000" bIns="36000" anchor="ctr"/>
          <a:lstStyle/>
          <a:p>
            <a:pPr eaLnBrk="0" hangingPunct="0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42844" y="5429264"/>
            <a:ext cx="3643338" cy="1030287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marL="533400" indent="-533400">
              <a:spcAft>
                <a:spcPct val="20000"/>
              </a:spcAft>
              <a:buClr>
                <a:schemeClr val="tx1"/>
              </a:buClr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kern="0" dirty="0" smtClean="0">
                <a:sym typeface="Wingdings" pitchFamily="2" charset="2"/>
              </a:rPr>
              <a:t>Ziel: 	</a:t>
            </a:r>
            <a:r>
              <a:rPr lang="de-DE" b="0" kern="0" dirty="0" smtClean="0">
                <a:sym typeface="Wingdings" pitchFamily="2" charset="2"/>
              </a:rPr>
              <a:t>Überwindung der </a:t>
            </a:r>
            <a:r>
              <a:rPr lang="de-DE" b="0" kern="0" dirty="0" smtClean="0"/>
              <a:t>digitalen Kluft in der Bevölkerung der Bundesrepublik</a:t>
            </a:r>
            <a:endParaRPr lang="de-DE" b="0" kern="0" dirty="0"/>
          </a:p>
        </p:txBody>
      </p:sp>
      <p:sp>
        <p:nvSpPr>
          <p:cNvPr id="13" name="Gleichschenkliges Dreieck 53"/>
          <p:cNvSpPr/>
          <p:nvPr/>
        </p:nvSpPr>
        <p:spPr bwMode="auto">
          <a:xfrm rot="10800000">
            <a:off x="142844" y="5000636"/>
            <a:ext cx="3643338" cy="222250"/>
          </a:xfrm>
          <a:prstGeom prst="triangl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tIns="36000" rIns="36000" bIns="36000" anchor="ctr"/>
          <a:lstStyle/>
          <a:p>
            <a:pPr eaLnBrk="0" hangingPunct="0">
              <a:defRPr/>
            </a:pPr>
            <a:endParaRPr lang="en-US" sz="1600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Internationale Beispiele zum Umgang mit Frequenzen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D1B949-10CF-4A1C-8227-A590DB84B015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5" name="Rectangle 4"/>
          <p:cNvSpPr/>
          <p:nvPr/>
        </p:nvSpPr>
        <p:spPr bwMode="auto">
          <a:xfrm>
            <a:off x="571472" y="5715016"/>
            <a:ext cx="8358246" cy="857256"/>
          </a:xfrm>
          <a:prstGeom prst="rect">
            <a:avLst/>
          </a:prstGeom>
          <a:solidFill>
            <a:schemeClr val="tx2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72000" tIns="72000" rIns="72000" bIns="72000" anchor="ctr"/>
          <a:lstStyle/>
          <a:p>
            <a:pPr marL="266700" marR="0" indent="-177800" defTabSz="914400" latinLnBrk="0">
              <a:lnSpc>
                <a:spcPct val="100000"/>
              </a:lnSpc>
              <a:buClrTx/>
              <a:buSzTx/>
              <a:buFontTx/>
              <a:buNone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</a:pPr>
            <a:r>
              <a:rPr lang="de-DE" b="0" dirty="0" smtClean="0">
                <a:solidFill>
                  <a:schemeClr val="bg1"/>
                </a:solidFill>
              </a:rPr>
              <a:t>Entstehen Wettbewerbsvorteile durch frühzeitige Auseinandersetzung und Lösungen?</a:t>
            </a:r>
            <a:endParaRPr lang="en-US" b="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214313" y="2338377"/>
            <a:ext cx="2786051" cy="309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marL="2746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Entscheidung über Digitale Dividende in 2001</a:t>
            </a:r>
          </a:p>
          <a:p>
            <a:pPr marL="2746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Frequenzpolitik als Motor zur Steigerung der Wettbewerbsfähigkeit</a:t>
            </a:r>
            <a:endParaRPr lang="en-US" b="0" kern="0" dirty="0" smtClean="0"/>
          </a:p>
          <a:p>
            <a:pPr marL="2746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Ca. 50% der traditionellen Rundfunkbänder werden nach Abschalten der analogen Übertragung bis Februar 2009 frei: 108 MHz</a:t>
            </a:r>
          </a:p>
          <a:p>
            <a:pPr marL="2746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Versteigerung der Frequenzen im 700 MHz Band: Auction 73 erzielt $ 19,6 Mrd.</a:t>
            </a:r>
          </a:p>
        </p:txBody>
      </p:sp>
      <p:sp>
        <p:nvSpPr>
          <p:cNvPr id="31" name="Rectangle 5"/>
          <p:cNvSpPr>
            <a:spLocks noChangeArrowheads="1"/>
          </p:cNvSpPr>
          <p:nvPr/>
        </p:nvSpPr>
        <p:spPr bwMode="auto">
          <a:xfrm>
            <a:off x="214313" y="2000240"/>
            <a:ext cx="2786051" cy="338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USA</a:t>
            </a:r>
            <a:endParaRPr lang="en-US" sz="1600" b="0" baseline="30000" dirty="0">
              <a:solidFill>
                <a:schemeClr val="bg1"/>
              </a:solidFill>
            </a:endParaRPr>
          </a:p>
        </p:txBody>
      </p:sp>
      <p:sp>
        <p:nvSpPr>
          <p:cNvPr id="44" name="Rectangle 43"/>
          <p:cNvSpPr>
            <a:spLocks noChangeArrowheads="1"/>
          </p:cNvSpPr>
          <p:nvPr/>
        </p:nvSpPr>
        <p:spPr bwMode="auto">
          <a:xfrm>
            <a:off x="3143240" y="2338377"/>
            <a:ext cx="2786051" cy="309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marL="2746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Entscheidung über Digitale Dividende in 2005</a:t>
            </a:r>
          </a:p>
          <a:p>
            <a:pPr marL="2746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Digitale Dividende als Teil der Debatte um effiziente Frequenznutzung</a:t>
            </a:r>
          </a:p>
          <a:p>
            <a:pPr marL="2746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Industriepolitischer Hintergrund mit dem Ziel Breitbandanbindung zu fördern</a:t>
            </a:r>
          </a:p>
          <a:p>
            <a:pPr marL="2746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60 MHz (spätestens ab 2012)</a:t>
            </a:r>
          </a:p>
        </p:txBody>
      </p:sp>
      <p:sp>
        <p:nvSpPr>
          <p:cNvPr id="45" name="Rectangle 5"/>
          <p:cNvSpPr>
            <a:spLocks noChangeArrowheads="1"/>
          </p:cNvSpPr>
          <p:nvPr/>
        </p:nvSpPr>
        <p:spPr bwMode="auto">
          <a:xfrm>
            <a:off x="3143240" y="2000240"/>
            <a:ext cx="2786051" cy="338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Japan</a:t>
            </a:r>
            <a:endParaRPr lang="en-US" sz="1600" b="0" baseline="300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>
            <a:spLocks noChangeArrowheads="1"/>
          </p:cNvSpPr>
          <p:nvPr/>
        </p:nvSpPr>
        <p:spPr bwMode="auto">
          <a:xfrm>
            <a:off x="6072198" y="2338377"/>
            <a:ext cx="2786051" cy="3090887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5"/>
            </a:solidFill>
            <a:miter lim="800000"/>
            <a:headEnd/>
            <a:tailEnd/>
          </a:ln>
        </p:spPr>
        <p:txBody>
          <a:bodyPr lIns="36000" tIns="36000" rIns="36000" bIns="36000"/>
          <a:lstStyle/>
          <a:p>
            <a:pPr marL="2746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Entscheidung über analog genutzte Fernsehfrequenzen (11/2008)</a:t>
            </a:r>
          </a:p>
          <a:p>
            <a:pPr marL="274638" lvl="1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Freigabe rein analog genutzter Fernsehfrequenzen für Nutzung durch mobile Kommunikationsdienste (Änderung Nationaler Frequenzzuweisungsplan)</a:t>
            </a:r>
          </a:p>
        </p:txBody>
      </p:sp>
      <p:sp>
        <p:nvSpPr>
          <p:cNvPr id="47" name="Rectangle 5"/>
          <p:cNvSpPr>
            <a:spLocks noChangeArrowheads="1"/>
          </p:cNvSpPr>
          <p:nvPr/>
        </p:nvSpPr>
        <p:spPr bwMode="auto">
          <a:xfrm>
            <a:off x="6072198" y="2000240"/>
            <a:ext cx="2786051" cy="338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/>
            <a:r>
              <a:rPr lang="en-US" sz="1600" dirty="0" err="1" smtClean="0">
                <a:solidFill>
                  <a:schemeClr val="bg1"/>
                </a:solidFill>
              </a:rPr>
              <a:t>Schweiz</a:t>
            </a:r>
            <a:endParaRPr lang="en-US" sz="1600" b="0" baseline="30000" dirty="0">
              <a:solidFill>
                <a:schemeClr val="bg1"/>
              </a:solidFill>
            </a:endParaRPr>
          </a:p>
        </p:txBody>
      </p:sp>
      <p:sp>
        <p:nvSpPr>
          <p:cNvPr id="50" name="Gleichschenkliges Dreieck 53"/>
          <p:cNvSpPr/>
          <p:nvPr/>
        </p:nvSpPr>
        <p:spPr bwMode="auto">
          <a:xfrm rot="5400000">
            <a:off x="-107189" y="6036488"/>
            <a:ext cx="857255" cy="214313"/>
          </a:xfrm>
          <a:prstGeom prst="triangl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tIns="36000" rIns="36000" bIns="36000" anchor="ctr"/>
          <a:lstStyle/>
          <a:p>
            <a:pPr eaLnBrk="0" hangingPunct="0">
              <a:defRPr/>
            </a:pPr>
            <a:endParaRPr lang="en-US">
              <a:ea typeface="ＭＳ Ｐゴシック" charset="-128"/>
            </a:endParaRPr>
          </a:p>
        </p:txBody>
      </p:sp>
      <p:sp>
        <p:nvSpPr>
          <p:cNvPr id="51" name="Text Box 17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2875" y="6621463"/>
            <a:ext cx="8029575" cy="15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marL="533400" indent="-533400">
              <a:spcAft>
                <a:spcPct val="30000"/>
              </a:spcAft>
            </a:pPr>
            <a:r>
              <a:rPr lang="en-US" sz="1000" b="0" dirty="0" err="1" smtClean="0">
                <a:solidFill>
                  <a:srgbClr val="808080"/>
                </a:solidFill>
              </a:rPr>
              <a:t>Quelle</a:t>
            </a:r>
            <a:r>
              <a:rPr lang="en-US" sz="1000" b="0" dirty="0" smtClean="0">
                <a:solidFill>
                  <a:srgbClr val="808080"/>
                </a:solidFill>
              </a:rPr>
              <a:t>:</a:t>
            </a:r>
            <a:r>
              <a:rPr lang="en-US" sz="1000" b="0" dirty="0">
                <a:solidFill>
                  <a:srgbClr val="808080"/>
                </a:solidFill>
              </a:rPr>
              <a:t>	</a:t>
            </a:r>
            <a:r>
              <a:rPr lang="en-US" sz="1000" b="0" dirty="0" err="1" smtClean="0">
                <a:solidFill>
                  <a:srgbClr val="808080"/>
                </a:solidFill>
              </a:rPr>
              <a:t>Niepold</a:t>
            </a:r>
            <a:r>
              <a:rPr lang="en-US" sz="1000" b="0" dirty="0" smtClean="0">
                <a:solidFill>
                  <a:srgbClr val="808080"/>
                </a:solidFill>
              </a:rPr>
              <a:t> (2008); </a:t>
            </a:r>
            <a:r>
              <a:rPr lang="en-US" sz="1000" b="0" dirty="0" smtClean="0">
                <a:solidFill>
                  <a:srgbClr val="808080"/>
                </a:solidFill>
                <a:hlinkClick r:id="rId4"/>
              </a:rPr>
              <a:t>www.heise.de</a:t>
            </a:r>
            <a:endParaRPr lang="en-US" sz="1000" b="0" dirty="0">
              <a:solidFill>
                <a:srgbClr val="8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Eine zeitnahe Auseinandersetzung und finale Entscheidung zur Digitalen Dividende in Deutschland und Europa ist daher sehr erwünscht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D1B949-10CF-4A1C-8227-A590DB84B015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42875" y="2327275"/>
            <a:ext cx="4214813" cy="3459163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In der neuen Telekommunikationsrichtlinie des EU Parlaments aus 9/2008 wird die Verwendung der digitalen Dividende nicht geregelt. </a:t>
            </a:r>
          </a:p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Vertagung der Entscheidung bis zu einem „Spektrumgipfel“ in 2010</a:t>
            </a:r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142875" y="1989138"/>
            <a:ext cx="4214813" cy="338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Aktuelle Entwicklungen in Europa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781550" y="2327275"/>
            <a:ext cx="4214813" cy="3459179"/>
          </a:xfrm>
          <a:prstGeom prst="rect">
            <a:avLst/>
          </a:prstGeom>
          <a:solidFill>
            <a:schemeClr val="bg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lIns="36000" tIns="36000" rIns="36000" bIns="36000" anchor="ctr"/>
          <a:lstStyle/>
          <a:p>
            <a:pPr marL="274638" indent="-193675">
              <a:spcAft>
                <a:spcPct val="20000"/>
              </a:spcAft>
              <a:buClr>
                <a:schemeClr val="tx1"/>
              </a:buClr>
              <a:buFont typeface="Wingdings" pitchFamily="2" charset="2"/>
              <a:buChar char="§"/>
              <a:tabLst>
                <a:tab pos="792163" algn="l"/>
                <a:tab pos="1584325" algn="l"/>
                <a:tab pos="3044825" algn="l"/>
                <a:tab pos="4216400" algn="l"/>
                <a:tab pos="5973763" algn="l"/>
              </a:tabLst>
              <a:defRPr/>
            </a:pPr>
            <a:r>
              <a:rPr lang="de-DE" b="0" kern="0" dirty="0" smtClean="0"/>
              <a:t>Verzögerung birgt das Risiko, den beteiligten Industrien hierdurch möglicherweise Wettbewerbsnachteile zu bescheren sowie wichtige Ressourcen für Innovationen zu blockieren.</a:t>
            </a: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4781550" y="1989138"/>
            <a:ext cx="4214813" cy="338137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bg2"/>
            </a:solidFill>
            <a:miter lim="800000"/>
            <a:headEnd/>
            <a:tailEnd/>
          </a:ln>
        </p:spPr>
        <p:txBody>
          <a:bodyPr wrap="none" lIns="36000" tIns="36000" rIns="36000" bIns="36000" anchor="ctr"/>
          <a:lstStyle/>
          <a:p>
            <a:pPr algn="ctr"/>
            <a:r>
              <a:rPr lang="de-DE" sz="1600" dirty="0" smtClean="0">
                <a:solidFill>
                  <a:schemeClr val="bg1"/>
                </a:solidFill>
              </a:rPr>
              <a:t>Risiken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Gleichschenkliges Dreieck 53"/>
          <p:cNvSpPr/>
          <p:nvPr/>
        </p:nvSpPr>
        <p:spPr bwMode="auto">
          <a:xfrm rot="5400000">
            <a:off x="2714611" y="3786192"/>
            <a:ext cx="3786215" cy="214314"/>
          </a:xfrm>
          <a:prstGeom prst="triangle">
            <a:avLst/>
          </a:prstGeom>
          <a:solidFill>
            <a:schemeClr val="accent6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6000" tIns="36000" rIns="36000" bIns="36000" anchor="ctr"/>
          <a:lstStyle/>
          <a:p>
            <a:pPr eaLnBrk="0" hangingPunct="0">
              <a:defRPr/>
            </a:pPr>
            <a:endParaRPr lang="en-US">
              <a:ea typeface="ＭＳ Ｐゴシック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2875" y="3000372"/>
            <a:ext cx="8853488" cy="533400"/>
          </a:xfrm>
        </p:spPr>
        <p:txBody>
          <a:bodyPr/>
          <a:lstStyle/>
          <a:p>
            <a:pPr algn="ctr"/>
            <a:r>
              <a:rPr lang="en-US" dirty="0" err="1" smtClean="0"/>
              <a:t>Vielen</a:t>
            </a:r>
            <a:r>
              <a:rPr lang="en-US" dirty="0" smtClean="0"/>
              <a:t> Dank!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A00D6D-9ABD-4589-86D1-A428394299D8}" type="slidenum">
              <a:rPr lang="de-DE" smtClean="0"/>
              <a:pPr/>
              <a:t>7</a:t>
            </a:fld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OdgphhTEWNBFQdwTxMp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OdgphhTEWNBFQdwTxMp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OdgphhTEWNBFQdwTxMpA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zkOdgphhTEWNBFQdwTxMpA"/>
</p:tagLst>
</file>

<file path=ppt/theme/theme1.xml><?xml version="1.0" encoding="utf-8"?>
<a:theme xmlns:a="http://schemas.openxmlformats.org/drawingml/2006/main" name="1_Leere Präsentation">
  <a:themeElements>
    <a:clrScheme name="1_Leere Präsentation 1">
      <a:dk1>
        <a:srgbClr val="000000"/>
      </a:dk1>
      <a:lt1>
        <a:srgbClr val="FFFFFF"/>
      </a:lt1>
      <a:dk2>
        <a:srgbClr val="000099"/>
      </a:dk2>
      <a:lt2>
        <a:srgbClr val="C0C0C0"/>
      </a:lt2>
      <a:accent1>
        <a:srgbClr val="556594"/>
      </a:accent1>
      <a:accent2>
        <a:srgbClr val="7288C7"/>
      </a:accent2>
      <a:accent3>
        <a:srgbClr val="FFFFFF"/>
      </a:accent3>
      <a:accent4>
        <a:srgbClr val="000000"/>
      </a:accent4>
      <a:accent5>
        <a:srgbClr val="B4B8C8"/>
      </a:accent5>
      <a:accent6>
        <a:srgbClr val="677BB4"/>
      </a:accent6>
      <a:hlink>
        <a:srgbClr val="BFC6DB"/>
      </a:hlink>
      <a:folHlink>
        <a:srgbClr val="FF0000"/>
      </a:folHlink>
    </a:clrScheme>
    <a:fontScheme name="1_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1_Leere Präsentation 1">
        <a:dk1>
          <a:srgbClr val="000000"/>
        </a:dk1>
        <a:lt1>
          <a:srgbClr val="FFFFFF"/>
        </a:lt1>
        <a:dk2>
          <a:srgbClr val="000099"/>
        </a:dk2>
        <a:lt2>
          <a:srgbClr val="C0C0C0"/>
        </a:lt2>
        <a:accent1>
          <a:srgbClr val="556594"/>
        </a:accent1>
        <a:accent2>
          <a:srgbClr val="7288C7"/>
        </a:accent2>
        <a:accent3>
          <a:srgbClr val="FFFFFF"/>
        </a:accent3>
        <a:accent4>
          <a:srgbClr val="000000"/>
        </a:accent4>
        <a:accent5>
          <a:srgbClr val="B4B8C8"/>
        </a:accent5>
        <a:accent6>
          <a:srgbClr val="677BB4"/>
        </a:accent6>
        <a:hlink>
          <a:srgbClr val="BFC6D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eere Präsentation">
  <a:themeElements>
    <a:clrScheme name="Leere Präsentation 1">
      <a:dk1>
        <a:srgbClr val="000000"/>
      </a:dk1>
      <a:lt1>
        <a:srgbClr val="FFFFFF"/>
      </a:lt1>
      <a:dk2>
        <a:srgbClr val="000099"/>
      </a:dk2>
      <a:lt2>
        <a:srgbClr val="C0C0C0"/>
      </a:lt2>
      <a:accent1>
        <a:srgbClr val="556594"/>
      </a:accent1>
      <a:accent2>
        <a:srgbClr val="7288C7"/>
      </a:accent2>
      <a:accent3>
        <a:srgbClr val="FFFFFF"/>
      </a:accent3>
      <a:accent4>
        <a:srgbClr val="000000"/>
      </a:accent4>
      <a:accent5>
        <a:srgbClr val="B4B8C8"/>
      </a:accent5>
      <a:accent6>
        <a:srgbClr val="677BB4"/>
      </a:accent6>
      <a:hlink>
        <a:srgbClr val="BFC6DB"/>
      </a:hlink>
      <a:folHlink>
        <a:srgbClr val="FF0000"/>
      </a:folHlink>
    </a:clrScheme>
    <a:fontScheme name="Leere Prä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36000" tIns="36000" rIns="36000" bIns="36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64" charset="-128"/>
          </a:defRPr>
        </a:defPPr>
      </a:lstStyle>
    </a:lnDef>
  </a:objectDefaults>
  <a:extraClrSchemeLst>
    <a:extraClrScheme>
      <a:clrScheme name="Leere Präsentation 1">
        <a:dk1>
          <a:srgbClr val="000000"/>
        </a:dk1>
        <a:lt1>
          <a:srgbClr val="FFFFFF"/>
        </a:lt1>
        <a:dk2>
          <a:srgbClr val="000099"/>
        </a:dk2>
        <a:lt2>
          <a:srgbClr val="C0C0C0"/>
        </a:lt2>
        <a:accent1>
          <a:srgbClr val="556594"/>
        </a:accent1>
        <a:accent2>
          <a:srgbClr val="7288C7"/>
        </a:accent2>
        <a:accent3>
          <a:srgbClr val="FFFFFF"/>
        </a:accent3>
        <a:accent4>
          <a:srgbClr val="000000"/>
        </a:accent4>
        <a:accent5>
          <a:srgbClr val="B4B8C8"/>
        </a:accent5>
        <a:accent6>
          <a:srgbClr val="677BB4"/>
        </a:accent6>
        <a:hlink>
          <a:srgbClr val="BFC6DB"/>
        </a:hlink>
        <a:folHlink>
          <a:srgbClr val="FF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606</Words>
  <PresentationFormat>Bildschirmpräsentation (4:3)</PresentationFormat>
  <Paragraphs>108</Paragraphs>
  <Slides>8</Slides>
  <Notes>7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8</vt:i4>
      </vt:variant>
    </vt:vector>
  </HeadingPairs>
  <TitlesOfParts>
    <vt:vector size="10" baseType="lpstr">
      <vt:lpstr>1_Leere Präsentation</vt:lpstr>
      <vt:lpstr>Leere Präsentation</vt:lpstr>
      <vt:lpstr>Digitale Dividende</vt:lpstr>
      <vt:lpstr>Frequenzen dienen Wachstum und Innovation im IKT-Bereich</vt:lpstr>
      <vt:lpstr>Rahmenbedingungen zur Digitalen Dividende</vt:lpstr>
      <vt:lpstr>Vielfältige Möglichkeit der Nutzung der Digitalen Dividende</vt:lpstr>
      <vt:lpstr>Digitale Dividende als Möglichkeit zur Verringerung der Digitalen Kluft</vt:lpstr>
      <vt:lpstr>Internationale Beispiele zum Umgang mit Frequenzen</vt:lpstr>
      <vt:lpstr>Eine zeitnahe Auseinandersetzung und finale Entscheidung zur Digitalen Dividende in Deutschland und Europa ist daher sehr erwünscht</vt:lpstr>
      <vt:lpstr>Vielen Dank!</vt:lpstr>
    </vt:vector>
  </TitlesOfParts>
  <Company>Institut für Kommunikationsökonomie / Institut für Information, Organisation und Management / Institut für Wirtschaftsinformatik und Neue Medien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Folienmaster Hess/Kretschmer/Picot</dc:title>
  <dc:subject>Folienmaster Hess/Kretschmer/Picot</dc:subject>
  <dc:creator>F. Mann, C. Janello, N. Grove, J. Assmann, F. Mahr</dc:creator>
  <cp:lastModifiedBy>Arnold Picot</cp:lastModifiedBy>
  <cp:revision>334</cp:revision>
  <cp:lastPrinted>2007-04-11T13:49:11Z</cp:lastPrinted>
  <dcterms:modified xsi:type="dcterms:W3CDTF">2008-11-26T06:47:24Z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Erstellt von">
    <vt:lpwstr>Nico Grove</vt:lpwstr>
  </property>
</Properties>
</file>