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5" r:id="rId2"/>
    <p:sldId id="265" r:id="rId3"/>
    <p:sldId id="277" r:id="rId4"/>
    <p:sldId id="278" r:id="rId5"/>
    <p:sldId id="279" r:id="rId6"/>
    <p:sldId id="286" r:id="rId7"/>
    <p:sldId id="282" r:id="rId8"/>
    <p:sldId id="273" r:id="rId9"/>
    <p:sldId id="275" r:id="rId10"/>
    <p:sldId id="326" r:id="rId11"/>
    <p:sldId id="338" r:id="rId12"/>
    <p:sldId id="354" r:id="rId13"/>
    <p:sldId id="355" r:id="rId14"/>
    <p:sldId id="335" r:id="rId15"/>
    <p:sldId id="288" r:id="rId16"/>
    <p:sldId id="309" r:id="rId17"/>
    <p:sldId id="302" r:id="rId18"/>
    <p:sldId id="303" r:id="rId19"/>
    <p:sldId id="304" r:id="rId20"/>
    <p:sldId id="305" r:id="rId21"/>
    <p:sldId id="311" r:id="rId22"/>
    <p:sldId id="312" r:id="rId23"/>
    <p:sldId id="290" r:id="rId24"/>
    <p:sldId id="322" r:id="rId25"/>
    <p:sldId id="313" r:id="rId26"/>
    <p:sldId id="314" r:id="rId27"/>
    <p:sldId id="323" r:id="rId28"/>
    <p:sldId id="315" r:id="rId29"/>
    <p:sldId id="316" r:id="rId30"/>
    <p:sldId id="324" r:id="rId31"/>
    <p:sldId id="292" r:id="rId32"/>
    <p:sldId id="269" r:id="rId33"/>
    <p:sldId id="356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85391" autoAdjust="0"/>
  </p:normalViewPr>
  <p:slideViewPr>
    <p:cSldViewPr showGuides="1">
      <p:cViewPr>
        <p:scale>
          <a:sx n="60" d="100"/>
          <a:sy n="60" d="100"/>
        </p:scale>
        <p:origin x="-7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97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77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9678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07A0D-D144-EA49-946D-3B58FEDD4B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2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79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2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0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80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08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 are at the beginning of search.“ (Marissa Mayer)</a:t>
            </a:r>
          </a:p>
          <a:p>
            <a:r>
              <a:rPr lang="en-US" dirty="0" smtClean="0"/>
              <a:t>Heavy investment in computational power</a:t>
            </a:r>
          </a:p>
          <a:p>
            <a:endParaRPr lang="en-US" dirty="0" smtClean="0"/>
          </a:p>
          <a:p>
            <a:r>
              <a:rPr lang="en-US" dirty="0" smtClean="0"/>
              <a:t>Navigational</a:t>
            </a:r>
            <a:r>
              <a:rPr lang="en-US" baseline="0" dirty="0" smtClean="0"/>
              <a:t> queries: </a:t>
            </a:r>
            <a:r>
              <a:rPr lang="en-US" b="1" baseline="0" dirty="0" smtClean="0"/>
              <a:t>short </a:t>
            </a:r>
            <a:r>
              <a:rPr lang="en-US" baseline="0" dirty="0" smtClean="0"/>
              <a:t>queries target a </a:t>
            </a:r>
            <a:r>
              <a:rPr lang="en-US" b="1" baseline="0" dirty="0" smtClean="0"/>
              <a:t>specific page on the </a:t>
            </a:r>
            <a:r>
              <a:rPr lang="en-US" baseline="0" dirty="0" smtClean="0"/>
              <a:t>Web served as entry point, based on which the user further explore and find the actually relevant information  </a:t>
            </a:r>
            <a:endParaRPr lang="en-US" dirty="0" smtClean="0"/>
          </a:p>
          <a:p>
            <a:r>
              <a:rPr lang="en-US" dirty="0" smtClean="0"/>
              <a:t>Topical queries: terms of the</a:t>
            </a:r>
            <a:r>
              <a:rPr lang="en-US" baseline="0" dirty="0" smtClean="0"/>
              <a:t> queries belong to some topics, which can be successfully determined using statistical techniques that exploit word-</a:t>
            </a:r>
            <a:r>
              <a:rPr lang="en-US" baseline="0" dirty="0" err="1" smtClean="0"/>
              <a:t>occurences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PSI, topic</a:t>
            </a:r>
            <a:r>
              <a:rPr lang="en-US" baseline="0" dirty="0" smtClean="0">
                <a:sym typeface="Wingdings" pitchFamily="2" charset="2"/>
              </a:rPr>
              <a:t> models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Long tail:</a:t>
            </a:r>
            <a:r>
              <a:rPr lang="en-US" baseline="0" dirty="0" smtClean="0"/>
              <a:t> </a:t>
            </a:r>
            <a:r>
              <a:rPr lang="en-US" dirty="0" smtClean="0"/>
              <a:t>Distributions</a:t>
            </a:r>
            <a:r>
              <a:rPr lang="en-US" baseline="0" dirty="0" smtClean="0"/>
              <a:t> of queries is made up of a few common queries and many more so-called long tail searches, i.e. very specific queries that may only occur once </a:t>
            </a:r>
          </a:p>
          <a:p>
            <a:r>
              <a:rPr lang="en-US" baseline="0" dirty="0" smtClean="0"/>
              <a:t>Relatively small number of searches are made up of the most common queries, while the bulk of queries (up to 80 percent) however, are long-tail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Looking at long-tail</a:t>
            </a:r>
            <a:r>
              <a:rPr lang="en-US" baseline="0" dirty="0" smtClean="0"/>
              <a:t> reveal </a:t>
            </a:r>
            <a:r>
              <a:rPr lang="en-US" dirty="0" smtClean="0"/>
              <a:t>problematic</a:t>
            </a:r>
            <a:r>
              <a:rPr lang="en-US" baseline="0" dirty="0" smtClean="0"/>
              <a:t> cases: not solved yet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Remaining queries in the long tail of Web queries log are hard (complex</a:t>
            </a:r>
            <a:r>
              <a:rPr lang="en-US" baseline="0" dirty="0" smtClean="0"/>
              <a:t> questions)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Users have certain</a:t>
            </a:r>
            <a:r>
              <a:rPr lang="en-US" baseline="0" dirty="0" smtClean="0"/>
              <a:t> expectations as what search engines can provide </a:t>
            </a:r>
            <a:r>
              <a:rPr lang="en-US" baseline="0" dirty="0" smtClean="0">
                <a:sym typeface="Wingdings" pitchFamily="2" charset="2"/>
              </a:rPr>
              <a:t> expand the capabilities to accommodate </a:t>
            </a:r>
            <a:r>
              <a:rPr lang="en-US" dirty="0" smtClean="0"/>
              <a:t>comple</a:t>
            </a:r>
            <a:r>
              <a:rPr lang="en-US" baseline="0" dirty="0" smtClean="0"/>
              <a:t>x tasks </a:t>
            </a:r>
            <a:r>
              <a:rPr lang="en-US" baseline="0" dirty="0" smtClean="0">
                <a:sym typeface="Wingdings" pitchFamily="2" charset="2"/>
              </a:rPr>
              <a:t>that involve complex information needs </a:t>
            </a:r>
          </a:p>
          <a:p>
            <a:r>
              <a:rPr lang="en-US" baseline="0" dirty="0" smtClean="0">
                <a:sym typeface="Wingdings" pitchFamily="2" charset="2"/>
              </a:rPr>
              <a:t>- Queries users cannot think of search engines being capable of solving</a:t>
            </a:r>
          </a:p>
          <a:p>
            <a:pPr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Or, some of these searches are so hard that the users don’t even try them anymore</a:t>
            </a:r>
          </a:p>
          <a:p>
            <a:pPr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Require deep understanding of the underlying information needs and data</a:t>
            </a:r>
          </a:p>
          <a:p>
            <a:pPr marL="422041" lvl="1"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aseline="0" dirty="0" smtClean="0"/>
              <a:t> data and queries specified as text </a:t>
            </a:r>
            <a:r>
              <a:rPr lang="en-US" baseline="0" dirty="0" smtClean="0">
                <a:sym typeface="Wingdings" pitchFamily="2" charset="2"/>
              </a:rPr>
              <a:t> ambiguous, imprecise</a:t>
            </a:r>
            <a:endParaRPr lang="en-US" baseline="0" dirty="0" smtClean="0"/>
          </a:p>
          <a:p>
            <a:pPr marL="422041" lvl="1"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deeper understanding</a:t>
            </a:r>
            <a:r>
              <a:rPr lang="en-US" baseline="0" dirty="0" smtClean="0"/>
              <a:t> = clear and precise semantics of data and queries</a:t>
            </a:r>
          </a:p>
          <a:p>
            <a:pPr defTabSz="84408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aseline="0" dirty="0" smtClean="0"/>
              <a:t>Requires retrieval / aggregation of precise information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Towards a Semantic Web</a:t>
            </a:r>
          </a:p>
          <a:p>
            <a:r>
              <a:rPr lang="en-GB" dirty="0" smtClean="0"/>
              <a:t>Large number of Web data vocabularies published in RDFS and OWL</a:t>
            </a:r>
          </a:p>
          <a:p>
            <a:r>
              <a:rPr lang="en-GB" dirty="0" smtClean="0"/>
              <a:t>Schema.org</a:t>
            </a:r>
          </a:p>
          <a:p>
            <a:r>
              <a:rPr lang="en-GB" dirty="0" err="1" smtClean="0"/>
              <a:t>Dbpedia</a:t>
            </a:r>
            <a:r>
              <a:rPr lang="en-GB" dirty="0" smtClean="0"/>
              <a:t> ontology</a:t>
            </a:r>
          </a:p>
          <a:p>
            <a:r>
              <a:rPr lang="en-GB" dirty="0" smtClean="0"/>
              <a:t>Large amounts of structured/semantic data published in RDF / </a:t>
            </a:r>
            <a:r>
              <a:rPr lang="en-GB" dirty="0" err="1" smtClean="0"/>
              <a:t>RDFa</a:t>
            </a:r>
            <a:endParaRPr lang="en-GB" dirty="0" smtClean="0"/>
          </a:p>
          <a:p>
            <a:r>
              <a:rPr lang="en-GB" dirty="0" smtClean="0"/>
              <a:t>Linked Data</a:t>
            </a:r>
          </a:p>
          <a:p>
            <a:r>
              <a:rPr lang="en-GB" dirty="0" smtClean="0"/>
              <a:t>Embedded metadata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B56C-AEC0-41D2-B747-27928C19738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an </a:t>
            </a:r>
            <a:r>
              <a:rPr lang="de-DE" dirty="0" err="1" smtClean="0"/>
              <a:t>impression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towards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accomplishing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goal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demo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:  </a:t>
            </a:r>
          </a:p>
          <a:p>
            <a:pPr>
              <a:buFontTx/>
              <a:buChar char="-"/>
            </a:pPr>
            <a:r>
              <a:rPr lang="de-DE" dirty="0" smtClean="0"/>
              <a:t>Support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addressing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: </a:t>
            </a:r>
          </a:p>
          <a:p>
            <a:pPr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starts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keyword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intepreting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intent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browsing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exploration</a:t>
            </a:r>
            <a:r>
              <a:rPr lang="de-DE" baseline="0" dirty="0" smtClean="0"/>
              <a:t>  / </a:t>
            </a:r>
            <a:r>
              <a:rPr lang="de-DE" baseline="0" dirty="0" err="1" smtClean="0"/>
              <a:t>refinement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faceted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E12B2-460A-40CA-90A4-D454D3D444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 Upon </a:t>
            </a:r>
            <a:r>
              <a:rPr lang="de-DE" dirty="0" err="1" smtClean="0"/>
              <a:t>selecting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baseline="0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: </a:t>
            </a:r>
            <a:r>
              <a:rPr lang="de-DE" dirty="0" err="1" smtClean="0"/>
              <a:t>resource-base</a:t>
            </a:r>
            <a:r>
              <a:rPr lang="de-DE" dirty="0" smtClean="0"/>
              <a:t> </a:t>
            </a:r>
            <a:r>
              <a:rPr lang="de-DE" dirty="0" err="1" smtClean="0"/>
              <a:t>navigation</a:t>
            </a:r>
            <a:r>
              <a:rPr lang="de-DE" dirty="0" smtClean="0"/>
              <a:t> (</a:t>
            </a:r>
            <a:r>
              <a:rPr lang="de-DE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E12B2-460A-40CA-90A4-D454D3D444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8C3CF-31E3-4483-BBDD-BFAAC531C72A}" type="slidenum">
              <a:rPr lang="en-GB"/>
              <a:pPr/>
              <a:t>19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Keywords</a:t>
            </a:r>
            <a:r>
              <a:rPr lang="de-DE" baseline="0" dirty="0" smtClean="0"/>
              <a:t> does not express sturcutural constraints, less constraints than structured queries</a:t>
            </a:r>
            <a:endParaRPr lang="de-DE" dirty="0" smtClean="0"/>
          </a:p>
          <a:p>
            <a:r>
              <a:rPr lang="de-DE" dirty="0" smtClean="0"/>
              <a:t>- Results might be</a:t>
            </a:r>
            <a:r>
              <a:rPr lang="de-DE" baseline="0" dirty="0" smtClean="0"/>
              <a:t> not needed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369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Flexible matching methods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2BBB5-E831-4D0D-9060-5999D03D3D9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71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semantics in</a:t>
            </a:r>
            <a:r>
              <a:rPr lang="en-US" baseline="0" dirty="0" smtClean="0"/>
              <a:t> </a:t>
            </a:r>
            <a:r>
              <a:rPr lang="en-US" dirty="0" smtClean="0"/>
              <a:t>structured data is</a:t>
            </a:r>
            <a:r>
              <a:rPr lang="en-US" baseline="0" dirty="0" smtClean="0"/>
              <a:t> increasingly available</a:t>
            </a:r>
          </a:p>
          <a:p>
            <a:r>
              <a:rPr lang="en-US" baseline="0" dirty="0" smtClean="0"/>
              <a:t>BUT </a:t>
            </a:r>
            <a:r>
              <a:rPr lang="en-US" b="1" baseline="0" dirty="0" smtClean="0"/>
              <a:t>QUALITY</a:t>
            </a:r>
          </a:p>
          <a:p>
            <a:r>
              <a:rPr lang="en-US" baseline="0" dirty="0" smtClean="0"/>
              <a:t>Some also result from manual data collection effort</a:t>
            </a:r>
          </a:p>
          <a:p>
            <a:r>
              <a:rPr lang="en-US" baseline="0" dirty="0" smtClean="0"/>
              <a:t>Automatic methods can help</a:t>
            </a:r>
          </a:p>
          <a:p>
            <a:r>
              <a:rPr lang="en-US" baseline="0" dirty="0" smtClean="0"/>
              <a:t>But do not scale effectively to the large scale </a:t>
            </a:r>
            <a:r>
              <a:rPr lang="en-US" baseline="0" dirty="0" err="1" smtClean="0"/>
              <a:t>hetereogenous</a:t>
            </a:r>
            <a:r>
              <a:rPr lang="en-US" baseline="0" dirty="0" smtClean="0"/>
              <a:t> setting</a:t>
            </a:r>
          </a:p>
          <a:p>
            <a:endParaRPr lang="en-US" baseline="0" dirty="0" smtClean="0"/>
          </a:p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Combine </a:t>
            </a:r>
            <a:r>
              <a:rPr lang="en-US" b="1" baseline="0" dirty="0" smtClean="0"/>
              <a:t>structure with content? Ad-hoc </a:t>
            </a:r>
            <a:r>
              <a:rPr lang="en-US" b="1" baseline="0" dirty="0" err="1" smtClean="0"/>
              <a:t>aggregeation</a:t>
            </a:r>
            <a:r>
              <a:rPr lang="en-US" b="1" baseline="0" dirty="0" smtClean="0"/>
              <a:t> No principled approaches! Different semantics! </a:t>
            </a:r>
            <a:endParaRPr lang="en-US" b="1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Adding data after text is created, instead of subsequent enrichment; supporting creation, editing and </a:t>
            </a:r>
            <a:r>
              <a:rPr lang="en-US" baseline="0" dirty="0" err="1" smtClean="0"/>
              <a:t>maitaning</a:t>
            </a:r>
            <a:r>
              <a:rPr lang="en-US" baseline="0" dirty="0" smtClean="0"/>
              <a:t> hybrid content right at the start and </a:t>
            </a:r>
            <a:r>
              <a:rPr lang="en-US" b="1" baseline="0" dirty="0" smtClean="0"/>
              <a:t>throughout the process</a:t>
            </a:r>
            <a:r>
              <a:rPr lang="en-US" baseline="0" dirty="0" smtClean="0"/>
              <a:t>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DD44-EC7B-415E-9DA4-96C8AC74E0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699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19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031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19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269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1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11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19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70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Data and Linked APIs as common abstraction for accessing data and functionality</a:t>
            </a:r>
          </a:p>
          <a:p>
            <a:r>
              <a:rPr lang="en-US" dirty="0" smtClean="0"/>
              <a:t>Linked APIs provide means for publishing and reusing data services on the web</a:t>
            </a:r>
          </a:p>
          <a:p>
            <a:r>
              <a:rPr lang="en-US" dirty="0" smtClean="0"/>
              <a:t>Linked Data/Linked APIs can be used in</a:t>
            </a:r>
          </a:p>
          <a:p>
            <a:r>
              <a:rPr lang="en-US" dirty="0" smtClean="0"/>
              <a:t>Data processing workflows</a:t>
            </a:r>
          </a:p>
          <a:p>
            <a:r>
              <a:rPr lang="en-US" dirty="0" smtClean="0"/>
              <a:t>Query processing</a:t>
            </a:r>
          </a:p>
          <a:p>
            <a:endParaRPr lang="en-US" dirty="0" smtClean="0"/>
          </a:p>
          <a:p>
            <a:r>
              <a:rPr lang="en-US" dirty="0" smtClean="0"/>
              <a:t>http://linkedservices.org/ - community website (KIT, U Ghent, USC ISI, </a:t>
            </a:r>
            <a:r>
              <a:rPr lang="en-US" dirty="0" err="1" smtClean="0"/>
              <a:t>OntoText</a:t>
            </a:r>
            <a:r>
              <a:rPr lang="en-US" dirty="0" smtClean="0"/>
              <a:t>) with further information and links, reference to mailing list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en-US" dirty="0" smtClean="0"/>
              <a:t>Solve queries in the long tail</a:t>
            </a:r>
          </a:p>
          <a:p>
            <a:r>
              <a:rPr lang="en-US" dirty="0" smtClean="0"/>
              <a:t>Ambiguous queries</a:t>
            </a:r>
          </a:p>
          <a:p>
            <a:r>
              <a:rPr lang="en-US" dirty="0" smtClean="0"/>
              <a:t>Complex queries</a:t>
            </a:r>
          </a:p>
          <a:p>
            <a:r>
              <a:rPr lang="en-US" dirty="0" smtClean="0"/>
              <a:t>Addressing complex information needs of end-users</a:t>
            </a:r>
          </a:p>
          <a:p>
            <a:r>
              <a:rPr lang="en-US" dirty="0" smtClean="0"/>
              <a:t>Complex results to intuitive keyword-based queries</a:t>
            </a:r>
          </a:p>
          <a:p>
            <a:r>
              <a:rPr lang="en-US" dirty="0" smtClean="0"/>
              <a:t>Both documents and facts</a:t>
            </a:r>
          </a:p>
          <a:p>
            <a:endParaRPr lang="en-US" dirty="0" smtClean="0"/>
          </a:p>
          <a:p>
            <a:endParaRPr lang="de-DE" dirty="0" smtClean="0"/>
          </a:p>
          <a:p>
            <a:r>
              <a:rPr lang="en-US" dirty="0" smtClean="0"/>
              <a:t>Research challenges</a:t>
            </a:r>
          </a:p>
          <a:p>
            <a:r>
              <a:rPr lang="en-US" dirty="0" smtClean="0"/>
              <a:t>Big data analytics</a:t>
            </a:r>
          </a:p>
          <a:p>
            <a:r>
              <a:rPr lang="en-US" dirty="0" smtClean="0"/>
              <a:t>Very sparse data sets (little information about a specific instance)</a:t>
            </a:r>
          </a:p>
          <a:p>
            <a:r>
              <a:rPr lang="en-US" dirty="0" smtClean="0"/>
              <a:t>Rich contextual knowledge available (temporal, location)</a:t>
            </a:r>
          </a:p>
          <a:p>
            <a:r>
              <a:rPr lang="en-US" dirty="0" smtClean="0"/>
              <a:t>Extract / Predict complex events</a:t>
            </a:r>
          </a:p>
          <a:p>
            <a:r>
              <a:rPr lang="en-US" dirty="0" smtClean="0"/>
              <a:t>Provide anytime feedback for exploratory data analysis</a:t>
            </a:r>
          </a:p>
          <a:p>
            <a:r>
              <a:rPr lang="en-US" dirty="0" smtClean="0"/>
              <a:t>Analyze </a:t>
            </a:r>
            <a:r>
              <a:rPr lang="en-US" dirty="0" err="1" smtClean="0"/>
              <a:t>Datastreams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Potential benefits of new approaches</a:t>
            </a:r>
          </a:p>
          <a:p>
            <a:r>
              <a:rPr lang="en-US" dirty="0" smtClean="0"/>
              <a:t>Scale to huge data sizes</a:t>
            </a:r>
          </a:p>
          <a:p>
            <a:r>
              <a:rPr lang="en-US" dirty="0" smtClean="0"/>
              <a:t>Can deal with high dimensional sparse data sets</a:t>
            </a:r>
          </a:p>
          <a:p>
            <a:r>
              <a:rPr lang="en-US" dirty="0" smtClean="0"/>
              <a:t>Incorporate temporal information</a:t>
            </a:r>
          </a:p>
          <a:p>
            <a:r>
              <a:rPr lang="en-US" dirty="0" smtClean="0"/>
              <a:t>Make personalized recommendations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49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5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15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27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98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71438" y="2285992"/>
            <a:ext cx="9358346" cy="4500570"/>
            <a:chOff x="0" y="2357430"/>
            <a:chExt cx="9358346" cy="4500570"/>
          </a:xfrm>
        </p:grpSpPr>
        <p:sp>
          <p:nvSpPr>
            <p:cNvPr id="15" name="Rechteck 14"/>
            <p:cNvSpPr/>
            <p:nvPr userDrawn="1"/>
          </p:nvSpPr>
          <p:spPr>
            <a:xfrm>
              <a:off x="0" y="2357430"/>
              <a:ext cx="9358346" cy="450057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160486" y="4348172"/>
              <a:ext cx="6769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 err="1"/>
                <a:t>Please</a:t>
              </a:r>
              <a:r>
                <a:rPr lang="de-DE" dirty="0"/>
                <a:t> </a:t>
              </a:r>
              <a:r>
                <a:rPr lang="de-DE" dirty="0" err="1"/>
                <a:t>insert</a:t>
              </a:r>
              <a:r>
                <a:rPr lang="de-DE" dirty="0"/>
                <a:t> </a:t>
              </a:r>
              <a:r>
                <a:rPr lang="de-DE" dirty="0" smtClean="0"/>
                <a:t>a</a:t>
              </a:r>
              <a:r>
                <a:rPr lang="de-DE" baseline="0" dirty="0" smtClean="0"/>
                <a:t> </a:t>
              </a:r>
              <a:r>
                <a:rPr lang="de-DE" baseline="0" dirty="0" err="1" smtClean="0"/>
                <a:t>figure</a:t>
              </a:r>
              <a:r>
                <a:rPr lang="de-DE" baseline="0" dirty="0" smtClean="0"/>
                <a:t> in </a:t>
              </a:r>
              <a:r>
                <a:rPr lang="de-DE" baseline="0" dirty="0" err="1" smtClean="0"/>
                <a:t>the</a:t>
              </a:r>
              <a:r>
                <a:rPr lang="de-DE" baseline="0" dirty="0" smtClean="0"/>
                <a:t> </a:t>
              </a:r>
              <a:r>
                <a:rPr lang="de-DE" baseline="0" dirty="0" err="1" smtClean="0"/>
                <a:t>master</a:t>
              </a:r>
              <a:r>
                <a:rPr lang="de-DE" baseline="0" dirty="0" smtClean="0"/>
                <a:t> </a:t>
              </a:r>
              <a:r>
                <a:rPr lang="de-DE" baseline="0" dirty="0" err="1" smtClean="0"/>
                <a:t>transparency</a:t>
              </a:r>
              <a:r>
                <a:rPr lang="de-DE" dirty="0" smtClean="0"/>
                <a:t>.</a:t>
              </a:r>
              <a:endParaRPr lang="de-DE" dirty="0"/>
            </a:p>
          </p:txBody>
        </p:sp>
      </p:grpSp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NAME OF INSTITUTE, FACULTY, </a:t>
            </a:r>
            <a:r>
              <a:rPr lang="en-US" sz="1000" dirty="0">
                <a:solidFill>
                  <a:schemeClr val="bg1"/>
                </a:solidFill>
              </a:rPr>
              <a:t>DEPARTMENT </a:t>
            </a:r>
            <a:r>
              <a:rPr lang="en-US" sz="1000" dirty="0" smtClean="0">
                <a:solidFill>
                  <a:schemeClr val="bg1"/>
                </a:solidFill>
              </a:rPr>
              <a:t> (change</a:t>
            </a:r>
            <a:r>
              <a:rPr lang="en-US" sz="1000" baseline="0" dirty="0" smtClean="0">
                <a:solidFill>
                  <a:schemeClr val="bg1"/>
                </a:solidFill>
              </a:rPr>
              <a:t>  m</a:t>
            </a:r>
            <a:r>
              <a:rPr lang="de-DE" sz="1000" dirty="0" err="1" smtClean="0">
                <a:solidFill>
                  <a:schemeClr val="bg1"/>
                </a:solidFill>
              </a:rPr>
              <a:t>aster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</a:rPr>
              <a:t>view</a:t>
            </a:r>
            <a:r>
              <a:rPr lang="de-DE" sz="1000" dirty="0" smtClean="0">
                <a:solidFill>
                  <a:schemeClr val="bg1"/>
                </a:solidFill>
              </a:rPr>
              <a:t>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gnifying-glas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95" y="2718609"/>
            <a:ext cx="9144000" cy="6158459"/>
          </a:xfrm>
          <a:prstGeom prst="rect">
            <a:avLst/>
          </a:prstGeom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ea typeface="+mn-ea"/>
                <a:cs typeface="+mn-cs"/>
              </a:rPr>
              <a:t>KIT – University of the State of Baden-Württemberg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ea typeface="+mn-ea"/>
                <a:cs typeface="+mn-cs"/>
              </a:rPr>
              <a:t>National Large-scale Research Center of the Helmholtz Association</a:t>
            </a:r>
            <a:endParaRPr lang="de-DE" sz="800">
              <a:latin typeface="+mn-lt"/>
              <a:ea typeface="+mn-ea"/>
              <a:cs typeface="+mn-cs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Institute of </a:t>
            </a:r>
            <a:r>
              <a:rPr lang="de-DE" sz="1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Applied</a:t>
            </a: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Informatics</a:t>
            </a: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Formal </a:t>
            </a:r>
            <a:r>
              <a:rPr lang="de-DE" sz="1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de-DE" sz="1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(AIFB)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t>24.05.2012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dirty="0" smtClean="0"/>
              <a:t>AIFB Institute</a:t>
            </a:r>
            <a:endParaRPr lang="en-US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/>
              <a:t>Prof. Max </a:t>
            </a:r>
            <a:r>
              <a:rPr lang="en-US" dirty="0" err="1"/>
              <a:t>Mustermann</a:t>
            </a:r>
            <a:r>
              <a:rPr lang="en-US" dirty="0"/>
              <a:t> - Title</a:t>
            </a: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t>24.05.2012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service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zi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Semantische Technologien und maschinelles Lernen zur Verwaltung und Nutzung von Big Data</a:t>
            </a:r>
            <a:endParaRPr lang="de-DE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/>
          <a:p>
            <a:r>
              <a:rPr lang="en-US" sz="2000" dirty="0" smtClean="0"/>
              <a:t>Rudi Studer </a:t>
            </a:r>
            <a:r>
              <a:rPr lang="en-US" sz="2000" b="0" dirty="0" smtClean="0"/>
              <a:t>&amp; Andreas Harth &amp; Achim Rettinger &amp; Thanh Tran</a:t>
            </a:r>
          </a:p>
          <a:p>
            <a:r>
              <a:rPr lang="en-US" sz="1600" b="0" dirty="0" smtClean="0"/>
              <a:t>Institute AIFB &amp; FZI Research Center for Information Technology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67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Data Format/Access Protocol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networked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ontologies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DBpedia</a:t>
            </a:r>
            <a:r>
              <a:rPr lang="de-DE" dirty="0" smtClean="0"/>
              <a:t>, </a:t>
            </a:r>
            <a:r>
              <a:rPr lang="de-DE" dirty="0" err="1" smtClean="0"/>
              <a:t>Freebase</a:t>
            </a:r>
            <a:r>
              <a:rPr lang="de-DE" dirty="0" smtClean="0"/>
              <a:t>, </a:t>
            </a:r>
            <a:r>
              <a:rPr lang="de-DE" dirty="0" err="1" smtClean="0"/>
              <a:t>NYTimes</a:t>
            </a:r>
            <a:r>
              <a:rPr lang="de-DE" dirty="0" smtClean="0"/>
              <a:t> Topics, </a:t>
            </a:r>
            <a:r>
              <a:rPr lang="de-DE" dirty="0" err="1" smtClean="0"/>
              <a:t>CrunchBase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interlinked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:</a:t>
            </a:r>
          </a:p>
          <a:p>
            <a:pPr lvl="1"/>
            <a:r>
              <a:rPr lang="de-DE" sz="2000" dirty="0" err="1"/>
              <a:t>P</a:t>
            </a:r>
            <a:r>
              <a:rPr lang="de-DE" sz="2000" dirty="0" err="1" smtClean="0"/>
              <a:t>erform</a:t>
            </a:r>
            <a:r>
              <a:rPr lang="de-DE" sz="2000" dirty="0" smtClean="0"/>
              <a:t> </a:t>
            </a:r>
            <a:r>
              <a:rPr lang="de-DE" sz="2000" b="1" dirty="0" err="1" smtClean="0"/>
              <a:t>entity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matching</a:t>
            </a:r>
            <a:r>
              <a:rPr lang="de-DE" sz="2000" b="1" dirty="0" smtClean="0"/>
              <a:t> </a:t>
            </a:r>
            <a:r>
              <a:rPr lang="de-DE" sz="2000" dirty="0" smtClean="0"/>
              <a:t>in </a:t>
            </a:r>
            <a:r>
              <a:rPr lang="de-DE" sz="2000" dirty="0" err="1" smtClean="0"/>
              <a:t>news</a:t>
            </a:r>
            <a:r>
              <a:rPr lang="de-DE" sz="2000" dirty="0" smtClean="0"/>
              <a:t> </a:t>
            </a:r>
            <a:r>
              <a:rPr lang="de-DE" sz="2000" dirty="0" err="1" smtClean="0"/>
              <a:t>feeds</a:t>
            </a:r>
            <a:r>
              <a:rPr lang="de-DE" sz="2000" dirty="0" smtClean="0"/>
              <a:t> (</a:t>
            </a:r>
            <a:r>
              <a:rPr lang="de-DE" sz="2000" dirty="0" err="1" smtClean="0"/>
              <a:t>identifying</a:t>
            </a:r>
            <a:r>
              <a:rPr lang="de-DE" sz="2000" dirty="0" smtClean="0"/>
              <a:t>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text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search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enable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complex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queries</a:t>
            </a:r>
            <a:r>
              <a:rPr lang="de-DE" sz="2000" b="1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collaborative</a:t>
            </a:r>
            <a:r>
              <a:rPr lang="de-DE" sz="2000" dirty="0" smtClean="0"/>
              <a:t> </a:t>
            </a:r>
            <a:r>
              <a:rPr lang="de-DE" sz="2000" dirty="0" err="1" smtClean="0"/>
              <a:t>filtering</a:t>
            </a:r>
            <a:endParaRPr lang="de-DE" sz="2000" dirty="0" smtClean="0"/>
          </a:p>
          <a:p>
            <a:pPr lvl="1"/>
            <a:endParaRPr lang="de-DE" sz="2000" dirty="0"/>
          </a:p>
          <a:p>
            <a:r>
              <a:rPr lang="de-DE" dirty="0" err="1" smtClean="0"/>
              <a:t>Required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Principled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1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(e.g., via </a:t>
            </a:r>
            <a:r>
              <a:rPr lang="de-DE" dirty="0" err="1" smtClean="0"/>
              <a:t>LinkedIn</a:t>
            </a:r>
            <a:r>
              <a:rPr lang="de-DE" dirty="0" smtClean="0"/>
              <a:t> API)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functionality</a:t>
            </a:r>
            <a:r>
              <a:rPr lang="de-DE" dirty="0" smtClean="0"/>
              <a:t> (e.g., </a:t>
            </a: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Linked APIs Motivation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2113" y="1196975"/>
            <a:ext cx="8428037" cy="489585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de-DE" dirty="0" smtClean="0"/>
              <a:t>The Web </a:t>
            </a:r>
            <a:r>
              <a:rPr lang="de-DE" dirty="0" err="1" smtClean="0"/>
              <a:t>today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serving</a:t>
            </a:r>
            <a:r>
              <a:rPr lang="de-DE" dirty="0" smtClean="0"/>
              <a:t> static data: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dirty="0" smtClean="0"/>
              <a:t>Data is often </a:t>
            </a:r>
            <a:r>
              <a:rPr lang="de-DE" b="1" dirty="0" smtClean="0"/>
              <a:t>dynamically</a:t>
            </a:r>
            <a:r>
              <a:rPr lang="de-DE" dirty="0" smtClean="0"/>
              <a:t> created as a result of some calculation carried out over input data (e.g., weather information)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dirty="0" smtClean="0"/>
              <a:t>Service endpoints, forms and APIs are used to trigger </a:t>
            </a:r>
            <a:r>
              <a:rPr lang="de-DE" b="1" dirty="0" smtClean="0"/>
              <a:t>functionalities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Web</a:t>
            </a:r>
            <a:r>
              <a:rPr lang="de-DE" dirty="0" smtClean="0"/>
              <a:t> and the </a:t>
            </a:r>
            <a:r>
              <a:rPr lang="de-DE" b="1" dirty="0" smtClean="0"/>
              <a:t>real world </a:t>
            </a:r>
            <a:r>
              <a:rPr lang="de-DE" dirty="0" smtClean="0"/>
              <a:t>as well (e.g., ordering a pizza or solving a </a:t>
            </a:r>
            <a:br>
              <a:rPr lang="de-DE" dirty="0" smtClean="0"/>
            </a:br>
            <a:r>
              <a:rPr lang="de-DE" dirty="0" err="1" smtClean="0"/>
              <a:t>recaptcha</a:t>
            </a:r>
            <a:r>
              <a:rPr lang="de-DE" dirty="0" smtClean="0"/>
              <a:t>)</a:t>
            </a:r>
          </a:p>
          <a:p>
            <a:pPr lvl="1">
              <a:buFont typeface="Wingdings" charset="0"/>
              <a:buChar char="§"/>
              <a:defRPr/>
            </a:pPr>
            <a:r>
              <a:rPr lang="de-DE" dirty="0" smtClean="0"/>
              <a:t>Programmableweb.com lists ~4300 APIs</a:t>
            </a:r>
            <a:r>
              <a:rPr lang="de-DE" baseline="30000" dirty="0" smtClean="0"/>
              <a:t>1</a:t>
            </a:r>
          </a:p>
          <a:p>
            <a:pPr lvl="1">
              <a:buFont typeface="Wingdings" charset="0"/>
              <a:buChar char="§"/>
              <a:defRPr/>
            </a:pPr>
            <a:endParaRPr lang="de-DE" baseline="30000" dirty="0"/>
          </a:p>
          <a:p>
            <a:pPr marL="0" indent="0">
              <a:buFont typeface="Wingdings" charset="0"/>
              <a:buNone/>
              <a:defRPr/>
            </a:pPr>
            <a:endParaRPr lang="de-DE" baseline="30000" dirty="0" smtClean="0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804025" y="6088063"/>
            <a:ext cx="2230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baseline="30000"/>
              <a:t>1</a:t>
            </a:r>
            <a:r>
              <a:rPr lang="de-DE" sz="1200"/>
              <a:t>http://programmableweb.com</a:t>
            </a:r>
          </a:p>
        </p:txBody>
      </p:sp>
      <p:pic>
        <p:nvPicPr>
          <p:cNvPr id="8198" name="Picture 6" descr="Screen shot 2011-11-22 at 2.2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1066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Screen shot 2011-11-22 at 2.30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716463"/>
            <a:ext cx="2141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Screen shot 2011-11-22 at 2.30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43350"/>
            <a:ext cx="18018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Screen shot 2011-11-22 at 2.33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405313"/>
            <a:ext cx="22129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Screen shot 2011-11-22 at 2.33.4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23685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Screen shot 2011-11-22 at 2.34.3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0462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Screen shot 2011-11-22 at 2.34.4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84763"/>
            <a:ext cx="1587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Screen shot 2011-11-22 at 2.34.5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16563"/>
            <a:ext cx="2879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 descr="Screen shot 2011-11-22 at 2.35.1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1689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 descr="Screen shot 2011-11-22 at 2.40.02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10350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8" descr="Screen shot 2011-11-22 at 2.42.08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4188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9" descr="Screen shot 2011-11-22 at 2.43.51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822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Linked</a:t>
            </a:r>
            <a:r>
              <a:rPr lang="de-DE" dirty="0" smtClean="0"/>
              <a:t> APIs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Web APIs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b="1" dirty="0" err="1"/>
              <a:t>heterogenous</a:t>
            </a:r>
            <a:r>
              <a:rPr lang="de-DE" b="1" dirty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formats</a:t>
            </a:r>
            <a:r>
              <a:rPr lang="de-DE" dirty="0"/>
              <a:t>, </a:t>
            </a:r>
            <a:r>
              <a:rPr lang="de-DE" dirty="0" smtClean="0"/>
              <a:t>different </a:t>
            </a:r>
            <a:r>
              <a:rPr lang="de-DE" dirty="0" err="1" smtClean="0"/>
              <a:t>architectural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b="1" dirty="0" err="1"/>
              <a:t>textually</a:t>
            </a:r>
            <a:r>
              <a:rPr lang="de-DE" dirty="0"/>
              <a:t> </a:t>
            </a:r>
            <a:r>
              <a:rPr lang="de-DE" dirty="0" err="1" smtClean="0"/>
              <a:t>described</a:t>
            </a:r>
            <a:endParaRPr lang="de-DE" dirty="0"/>
          </a:p>
          <a:p>
            <a:pPr>
              <a:defRPr/>
            </a:pPr>
            <a:r>
              <a:rPr lang="de-DE" dirty="0" smtClean="0"/>
              <a:t>Developers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a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/>
              <a:t>API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b="1" dirty="0" err="1"/>
              <a:t>individually</a:t>
            </a:r>
            <a:r>
              <a:rPr lang="de-DE" b="1" dirty="0"/>
              <a:t> </a:t>
            </a:r>
            <a:r>
              <a:rPr lang="de-DE" b="1" dirty="0" err="1"/>
              <a:t>tailored</a:t>
            </a:r>
            <a:r>
              <a:rPr lang="de-DE" b="1" dirty="0"/>
              <a:t> </a:t>
            </a:r>
            <a:r>
              <a:rPr lang="de-DE" b="1" dirty="0" err="1"/>
              <a:t>code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consume</a:t>
            </a:r>
            <a:r>
              <a:rPr lang="de-DE" dirty="0" smtClean="0"/>
              <a:t> </a:t>
            </a:r>
            <a:r>
              <a:rPr lang="de-DE" dirty="0" err="1"/>
              <a:t>services</a:t>
            </a:r>
            <a:r>
              <a:rPr lang="de-DE" dirty="0"/>
              <a:t> in </a:t>
            </a:r>
            <a:r>
              <a:rPr lang="de-DE" dirty="0" err="1"/>
              <a:t>applications</a:t>
            </a:r>
            <a:endParaRPr lang="de-DE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Linked APIs effort aims to </a:t>
            </a:r>
            <a:r>
              <a:rPr lang="en-US" dirty="0"/>
              <a:t>promote a scalable and efficient style of services, by bringing together: </a:t>
            </a:r>
          </a:p>
          <a:p>
            <a:r>
              <a:rPr lang="de-DE" b="1" dirty="0" err="1">
                <a:ea typeface="ＭＳ Ｐゴシック" pitchFamily="34" charset="-128"/>
              </a:rPr>
              <a:t>RESTful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err="1">
                <a:ea typeface="ＭＳ Ｐゴシック" pitchFamily="34" charset="-128"/>
              </a:rPr>
              <a:t>services</a:t>
            </a:r>
            <a:r>
              <a:rPr lang="de-DE" dirty="0">
                <a:ea typeface="ＭＳ Ｐゴシック" pitchFamily="34" charset="-128"/>
              </a:rPr>
              <a:t> (</a:t>
            </a:r>
            <a:r>
              <a:rPr lang="de-DE" dirty="0" err="1">
                <a:ea typeface="ＭＳ Ｐゴシック" pitchFamily="34" charset="-128"/>
              </a:rPr>
              <a:t>respecting</a:t>
            </a:r>
            <a:r>
              <a:rPr lang="de-DE" dirty="0">
                <a:ea typeface="ＭＳ Ｐゴシック" pitchFamily="34" charset="-128"/>
              </a:rPr>
              <a:t> Web </a:t>
            </a:r>
            <a:r>
              <a:rPr lang="de-DE" dirty="0" err="1">
                <a:ea typeface="ＭＳ Ｐゴシック" pitchFamily="34" charset="-128"/>
              </a:rPr>
              <a:t>architecture</a:t>
            </a:r>
            <a:r>
              <a:rPr lang="de-DE" dirty="0">
                <a:ea typeface="ＭＳ Ｐゴシック" pitchFamily="34" charset="-128"/>
              </a:rPr>
              <a:t>)</a:t>
            </a:r>
          </a:p>
          <a:p>
            <a:pPr lvl="1"/>
            <a:r>
              <a:rPr lang="de-DE" dirty="0" err="1">
                <a:ea typeface="ＭＳ Ｐゴシック" pitchFamily="34" charset="-128"/>
              </a:rPr>
              <a:t>resource-oriented</a:t>
            </a:r>
            <a:endParaRPr lang="de-DE" dirty="0">
              <a:ea typeface="ＭＳ Ｐゴシック" pitchFamily="34" charset="-128"/>
            </a:endParaRPr>
          </a:p>
          <a:p>
            <a:pPr lvl="1"/>
            <a:r>
              <a:rPr lang="de-DE" dirty="0" err="1">
                <a:ea typeface="ＭＳ Ｐゴシック" pitchFamily="34" charset="-128"/>
              </a:rPr>
              <a:t>manipulated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err="1">
                <a:ea typeface="ＭＳ Ｐゴシック" pitchFamily="34" charset="-128"/>
              </a:rPr>
              <a:t>with</a:t>
            </a:r>
            <a:r>
              <a:rPr lang="de-DE" dirty="0">
                <a:ea typeface="ＭＳ Ｐゴシック" pitchFamily="34" charset="-128"/>
              </a:rPr>
              <a:t> HTTP </a:t>
            </a:r>
            <a:r>
              <a:rPr lang="de-DE" dirty="0" err="1">
                <a:ea typeface="ＭＳ Ｐゴシック" pitchFamily="34" charset="-128"/>
              </a:rPr>
              <a:t>verbs</a:t>
            </a:r>
            <a:endParaRPr lang="de-DE" dirty="0">
              <a:ea typeface="ＭＳ Ｐゴシック" pitchFamily="34" charset="-128"/>
            </a:endParaRPr>
          </a:p>
          <a:p>
            <a:pPr lvl="2"/>
            <a:r>
              <a:rPr lang="de-DE" dirty="0">
                <a:ea typeface="ＭＳ Ｐゴシック" pitchFamily="34" charset="-128"/>
              </a:rPr>
              <a:t>GET, PUT (, PATCH), POST, DELETE</a:t>
            </a:r>
          </a:p>
          <a:p>
            <a:pPr lvl="1"/>
            <a:r>
              <a:rPr lang="de-DE" dirty="0" err="1">
                <a:ea typeface="ＭＳ Ｐゴシック" pitchFamily="34" charset="-128"/>
              </a:rPr>
              <a:t>Negotiate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err="1" smtClean="0">
                <a:ea typeface="ＭＳ Ｐゴシック" pitchFamily="34" charset="-128"/>
              </a:rPr>
              <a:t>representations</a:t>
            </a:r>
            <a:endParaRPr lang="de-DE" dirty="0">
              <a:ea typeface="ＭＳ Ｐゴシック" pitchFamily="34" charset="-128"/>
            </a:endParaRPr>
          </a:p>
          <a:p>
            <a:r>
              <a:rPr lang="de-DE" b="1" dirty="0" err="1">
                <a:ea typeface="ＭＳ Ｐゴシック" pitchFamily="34" charset="-128"/>
              </a:rPr>
              <a:t>Linked</a:t>
            </a:r>
            <a:r>
              <a:rPr lang="de-DE" b="1" dirty="0">
                <a:ea typeface="ＭＳ Ｐゴシック" pitchFamily="34" charset="-128"/>
              </a:rPr>
              <a:t> Data</a:t>
            </a:r>
          </a:p>
          <a:p>
            <a:pPr lvl="1"/>
            <a:r>
              <a:rPr lang="de-DE" dirty="0">
                <a:ea typeface="ＭＳ Ｐゴシック" pitchFamily="34" charset="-128"/>
              </a:rPr>
              <a:t>Uniform </a:t>
            </a:r>
            <a:r>
              <a:rPr lang="de-DE" dirty="0" err="1">
                <a:ea typeface="ＭＳ Ｐゴシック" pitchFamily="34" charset="-128"/>
              </a:rPr>
              <a:t>use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err="1">
                <a:ea typeface="ＭＳ Ｐゴシック" pitchFamily="34" charset="-128"/>
              </a:rPr>
              <a:t>of</a:t>
            </a:r>
            <a:r>
              <a:rPr lang="de-DE" dirty="0">
                <a:ea typeface="ＭＳ Ｐゴシック" pitchFamily="34" charset="-128"/>
              </a:rPr>
              <a:t> URIs</a:t>
            </a:r>
          </a:p>
          <a:p>
            <a:pPr lvl="1"/>
            <a:r>
              <a:rPr lang="de-DE" dirty="0" err="1">
                <a:ea typeface="ＭＳ Ｐゴシック" pitchFamily="34" charset="-128"/>
              </a:rPr>
              <a:t>Use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dirty="0" err="1">
                <a:ea typeface="ＭＳ Ｐゴシック" pitchFamily="34" charset="-128"/>
              </a:rPr>
              <a:t>of</a:t>
            </a:r>
            <a:r>
              <a:rPr lang="de-DE" dirty="0">
                <a:ea typeface="ＭＳ Ｐゴシック" pitchFamily="34" charset="-128"/>
              </a:rPr>
              <a:t> RDF </a:t>
            </a:r>
            <a:r>
              <a:rPr lang="de-DE" dirty="0" err="1">
                <a:ea typeface="ＭＳ Ｐゴシック" pitchFamily="34" charset="-128"/>
              </a:rPr>
              <a:t>and</a:t>
            </a:r>
            <a:r>
              <a:rPr lang="de-DE" dirty="0">
                <a:ea typeface="ＭＳ Ｐゴシック" pitchFamily="34" charset="-128"/>
              </a:rPr>
              <a:t> SPARQL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Prof. Rudi Studer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966128" y="4581128"/>
            <a:ext cx="4032250" cy="1511300"/>
            <a:chOff x="4283968" y="2348880"/>
            <a:chExt cx="4752528" cy="1872208"/>
          </a:xfrm>
        </p:grpSpPr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6660232" y="3068227"/>
              <a:ext cx="0" cy="50497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ounded Rectangle 6"/>
            <p:cNvSpPr>
              <a:spLocks noChangeArrowheads="1"/>
            </p:cNvSpPr>
            <p:nvPr/>
          </p:nvSpPr>
          <p:spPr bwMode="auto">
            <a:xfrm>
              <a:off x="6084024" y="2348880"/>
              <a:ext cx="1152417" cy="7923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AB91"/>
                </a:gs>
                <a:gs pos="20000">
                  <a:srgbClr val="00A78E"/>
                </a:gs>
                <a:gs pos="100000">
                  <a:srgbClr val="007E6B"/>
                </a:gs>
              </a:gsLst>
              <a:lin ang="5400000"/>
            </a:gradFill>
            <a:ln w="9525">
              <a:solidFill>
                <a:srgbClr val="00968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Linked </a:t>
              </a:r>
              <a:r>
                <a:rPr lang="en-US" sz="1600" dirty="0" smtClean="0">
                  <a:solidFill>
                    <a:schemeClr val="lt1"/>
                  </a:solidFill>
                  <a:latin typeface="+mn-lt"/>
                  <a:ea typeface="+mn-ea"/>
                </a:rPr>
                <a:t>API</a:t>
              </a:r>
              <a:endParaRPr lang="en-US" sz="16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788024" y="3501008"/>
              <a:ext cx="3744416" cy="720080"/>
              <a:chOff x="4788024" y="3501008"/>
              <a:chExt cx="3744416" cy="720080"/>
            </a:xfrm>
          </p:grpSpPr>
          <p:sp>
            <p:nvSpPr>
              <p:cNvPr id="16" name="Rounded Rectangle 14"/>
              <p:cNvSpPr>
                <a:spLocks noChangeArrowheads="1"/>
              </p:cNvSpPr>
              <p:nvPr/>
            </p:nvSpPr>
            <p:spPr bwMode="auto">
              <a:xfrm>
                <a:off x="4788746" y="3501741"/>
                <a:ext cx="3742973" cy="71934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AB91"/>
                  </a:gs>
                  <a:gs pos="20000">
                    <a:srgbClr val="00A78E"/>
                  </a:gs>
                  <a:gs pos="100000">
                    <a:srgbClr val="007E6B"/>
                  </a:gs>
                </a:gsLst>
                <a:lin ang="5400000"/>
              </a:gradFill>
              <a:ln w="9525">
                <a:solidFill>
                  <a:srgbClr val="00968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6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Rounded Rectangle 15"/>
              <p:cNvSpPr>
                <a:spLocks noChangeArrowheads="1"/>
              </p:cNvSpPr>
              <p:nvPr/>
            </p:nvSpPr>
            <p:spPr bwMode="auto">
              <a:xfrm>
                <a:off x="5004626" y="3862208"/>
                <a:ext cx="1368296" cy="28742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rgbClr val="00968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+mn-ea"/>
                  </a:rPr>
                  <a:t>Pattern</a:t>
                </a:r>
              </a:p>
            </p:txBody>
          </p:sp>
          <p:sp>
            <p:nvSpPr>
              <p:cNvPr id="18" name="Rounded Rectangle 16"/>
              <p:cNvSpPr>
                <a:spLocks noChangeArrowheads="1"/>
              </p:cNvSpPr>
              <p:nvPr/>
            </p:nvSpPr>
            <p:spPr bwMode="auto">
              <a:xfrm>
                <a:off x="6876113" y="3862208"/>
                <a:ext cx="1368296" cy="28742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rgbClr val="00968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latin typeface="+mn-lt"/>
                    <a:ea typeface="+mn-ea"/>
                  </a:rPr>
                  <a:t>Pattern</a:t>
                </a:r>
              </a:p>
            </p:txBody>
          </p:sp>
          <p:sp>
            <p:nvSpPr>
              <p:cNvPr id="19" name="TextBox 17"/>
              <p:cNvSpPr txBox="1">
                <a:spLocks noChangeArrowheads="1"/>
              </p:cNvSpPr>
              <p:nvPr/>
            </p:nvSpPr>
            <p:spPr bwMode="auto">
              <a:xfrm>
                <a:off x="5148063" y="3501008"/>
                <a:ext cx="2763397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bg1"/>
                    </a:solidFill>
                  </a:rPr>
                  <a:t>Description (RDF+SPARQL)</a:t>
                </a:r>
              </a:p>
              <a:p>
                <a:pPr eaLnBrk="1" hangingPunct="1"/>
                <a:endParaRPr lang="en-US" sz="1600"/>
              </a:p>
            </p:txBody>
          </p:sp>
        </p:grpSp>
        <p:sp>
          <p:nvSpPr>
            <p:cNvPr id="10" name="Curved Right Arrow 8"/>
            <p:cNvSpPr>
              <a:spLocks noChangeArrowheads="1"/>
            </p:cNvSpPr>
            <p:nvPr/>
          </p:nvSpPr>
          <p:spPr bwMode="auto">
            <a:xfrm>
              <a:off x="4283968" y="2709347"/>
              <a:ext cx="720657" cy="1511741"/>
            </a:xfrm>
            <a:prstGeom prst="curvedRightArrow">
              <a:avLst>
                <a:gd name="adj1" fmla="val 24998"/>
                <a:gd name="adj2" fmla="val 49996"/>
                <a:gd name="adj3" fmla="val 25000"/>
              </a:avLst>
            </a:prstGeom>
            <a:solidFill>
              <a:srgbClr val="7F7F7F"/>
            </a:solidFill>
            <a:ln w="9525">
              <a:solidFill>
                <a:srgbClr val="00968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latin typeface="+mn-lt"/>
                <a:ea typeface="+mn-ea"/>
              </a:endParaRPr>
            </a:p>
          </p:txBody>
        </p:sp>
        <p:sp>
          <p:nvSpPr>
            <p:cNvPr id="11" name="Right Arrow 9"/>
            <p:cNvSpPr>
              <a:spLocks noChangeArrowheads="1"/>
            </p:cNvSpPr>
            <p:nvPr/>
          </p:nvSpPr>
          <p:spPr bwMode="auto">
            <a:xfrm>
              <a:off x="4428417" y="2493384"/>
              <a:ext cx="1511158" cy="574843"/>
            </a:xfrm>
            <a:prstGeom prst="rightArrow">
              <a:avLst>
                <a:gd name="adj1" fmla="val 50000"/>
                <a:gd name="adj2" fmla="val 49996"/>
              </a:avLst>
            </a:prstGeom>
            <a:gradFill rotWithShape="1">
              <a:gsLst>
                <a:gs pos="0">
                  <a:srgbClr val="00AB91"/>
                </a:gs>
                <a:gs pos="20000">
                  <a:srgbClr val="00A78E"/>
                </a:gs>
                <a:gs pos="100000">
                  <a:srgbClr val="007E6B"/>
                </a:gs>
              </a:gsLst>
              <a:lin ang="5400000"/>
            </a:gradFill>
            <a:ln w="9525">
              <a:solidFill>
                <a:srgbClr val="00968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RDF in</a:t>
              </a:r>
            </a:p>
          </p:txBody>
        </p:sp>
        <p:sp>
          <p:nvSpPr>
            <p:cNvPr id="12" name="Curved Right Arrow 10"/>
            <p:cNvSpPr>
              <a:spLocks noChangeArrowheads="1"/>
            </p:cNvSpPr>
            <p:nvPr/>
          </p:nvSpPr>
          <p:spPr bwMode="auto">
            <a:xfrm flipH="1">
              <a:off x="8244408" y="2709347"/>
              <a:ext cx="792088" cy="1511741"/>
            </a:xfrm>
            <a:prstGeom prst="curvedRightArrow">
              <a:avLst>
                <a:gd name="adj1" fmla="val 24997"/>
                <a:gd name="adj2" fmla="val 50002"/>
                <a:gd name="adj3" fmla="val 25000"/>
              </a:avLst>
            </a:prstGeom>
            <a:solidFill>
              <a:srgbClr val="7F7F7F"/>
            </a:solidFill>
            <a:ln w="9525">
              <a:solidFill>
                <a:srgbClr val="00968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latin typeface="+mn-lt"/>
                <a:ea typeface="+mn-ea"/>
              </a:endParaRPr>
            </a:p>
          </p:txBody>
        </p:sp>
        <p:sp>
          <p:nvSpPr>
            <p:cNvPr id="13" name="Right Arrow 11"/>
            <p:cNvSpPr>
              <a:spLocks noChangeArrowheads="1"/>
            </p:cNvSpPr>
            <p:nvPr/>
          </p:nvSpPr>
          <p:spPr bwMode="auto">
            <a:xfrm>
              <a:off x="7380890" y="2493384"/>
              <a:ext cx="1584176" cy="574843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00AB91"/>
                </a:gs>
                <a:gs pos="20000">
                  <a:srgbClr val="00A78E"/>
                </a:gs>
                <a:gs pos="100000">
                  <a:srgbClr val="007E6B"/>
                </a:gs>
              </a:gsLst>
              <a:lin ang="5400000"/>
            </a:gradFill>
            <a:ln w="9525">
              <a:solidFill>
                <a:srgbClr val="00968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lt1"/>
                  </a:solidFill>
                  <a:latin typeface="+mn-lt"/>
                  <a:ea typeface="+mn-ea"/>
                </a:rPr>
                <a:t>RDF out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4283968" y="3140968"/>
              <a:ext cx="792378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/>
                <a:t>match</a:t>
              </a: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8172399" y="3140968"/>
              <a:ext cx="792378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/>
                <a:t>match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a typeface="ＭＳ Ｐゴシック" pitchFamily="34" charset="-128"/>
              </a:rPr>
              <a:t>Combinding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dirty="0" err="1" smtClean="0">
                <a:ea typeface="ＭＳ Ｐゴシック" pitchFamily="34" charset="-128"/>
              </a:rPr>
              <a:t>Linked</a:t>
            </a:r>
            <a:r>
              <a:rPr lang="de-DE" dirty="0" smtClean="0">
                <a:ea typeface="ＭＳ Ｐゴシック" pitchFamily="34" charset="-128"/>
              </a:rPr>
              <a:t> APIs</a:t>
            </a:r>
          </a:p>
        </p:txBody>
      </p:sp>
      <p:pic>
        <p:nvPicPr>
          <p:cNvPr id="10244" name="Picture 6" descr="Screen shot 2011-11-22 at 2.30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5113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Screen shot 2011-11-22 at 2.34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61025"/>
            <a:ext cx="18716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27088" y="4724400"/>
            <a:ext cx="20891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AB91"/>
              </a:gs>
              <a:gs pos="20000">
                <a:srgbClr val="00A78E"/>
              </a:gs>
              <a:gs pos="100000">
                <a:srgbClr val="007E6B"/>
              </a:gs>
            </a:gsLst>
            <a:lin ang="5400000"/>
          </a:gradFill>
          <a:ln w="9525">
            <a:solidFill>
              <a:srgbClr val="00968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Manually </a:t>
            </a:r>
            <a:r>
              <a:rPr lang="en-US" sz="1800" dirty="0" smtClean="0">
                <a:solidFill>
                  <a:schemeClr val="lt1"/>
                </a:solidFill>
                <a:latin typeface="+mn-lt"/>
                <a:ea typeface="+mn-ea"/>
              </a:rPr>
              <a:t>crafted </a:t>
            </a:r>
            <a:r>
              <a:rPr lang="en-US" sz="1800" dirty="0">
                <a:solidFill>
                  <a:schemeClr val="lt1"/>
                </a:solidFill>
                <a:latin typeface="+mn-lt"/>
                <a:ea typeface="+mn-ea"/>
              </a:rPr>
              <a:t>glue code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>
            <a:off x="1331913" y="4437063"/>
            <a:ext cx="215900" cy="287337"/>
          </a:xfrm>
          <a:prstGeom prst="downArrow">
            <a:avLst>
              <a:gd name="adj1" fmla="val 50000"/>
              <a:gd name="adj2" fmla="val 49908"/>
            </a:avLst>
          </a:prstGeom>
          <a:gradFill rotWithShape="1">
            <a:gsLst>
              <a:gs pos="0">
                <a:srgbClr val="00AB91"/>
              </a:gs>
              <a:gs pos="20000">
                <a:srgbClr val="00A78E"/>
              </a:gs>
              <a:gs pos="100000">
                <a:srgbClr val="007E6B"/>
              </a:gs>
            </a:gsLst>
            <a:lin ang="5400000"/>
          </a:gradFill>
          <a:ln w="9525">
            <a:solidFill>
              <a:srgbClr val="00968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1763713" y="5300663"/>
            <a:ext cx="215900" cy="360362"/>
          </a:xfrm>
          <a:prstGeom prst="downArrow">
            <a:avLst>
              <a:gd name="adj1" fmla="val 50000"/>
              <a:gd name="adj2" fmla="val 50073"/>
            </a:avLst>
          </a:prstGeom>
          <a:gradFill rotWithShape="1">
            <a:gsLst>
              <a:gs pos="0">
                <a:srgbClr val="00AB91"/>
              </a:gs>
              <a:gs pos="20000">
                <a:srgbClr val="00A78E"/>
              </a:gs>
              <a:gs pos="100000">
                <a:srgbClr val="007E6B"/>
              </a:gs>
            </a:gsLst>
            <a:lin ang="5400000"/>
          </a:gradFill>
          <a:ln w="9525">
            <a:solidFill>
              <a:srgbClr val="00968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249" name="Picture 19" descr="Screen shot 2011-11-22 at 2.42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20"/>
          <p:cNvSpPr>
            <a:spLocks noChangeArrowheads="1"/>
          </p:cNvSpPr>
          <p:nvPr/>
        </p:nvSpPr>
        <p:spPr bwMode="auto">
          <a:xfrm>
            <a:off x="2411413" y="4437063"/>
            <a:ext cx="215900" cy="287337"/>
          </a:xfrm>
          <a:prstGeom prst="downArrow">
            <a:avLst>
              <a:gd name="adj1" fmla="val 50000"/>
              <a:gd name="adj2" fmla="val 49908"/>
            </a:avLst>
          </a:prstGeom>
          <a:gradFill rotWithShape="1">
            <a:gsLst>
              <a:gs pos="0">
                <a:srgbClr val="00AB91"/>
              </a:gs>
              <a:gs pos="20000">
                <a:srgbClr val="00A78E"/>
              </a:gs>
              <a:gs pos="100000">
                <a:srgbClr val="007E6B"/>
              </a:gs>
            </a:gsLst>
            <a:lin ang="5400000"/>
          </a:gradFill>
          <a:ln w="9525">
            <a:solidFill>
              <a:srgbClr val="00968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284663" y="4076700"/>
            <a:ext cx="4737100" cy="1873250"/>
            <a:chOff x="4299494" y="3789040"/>
            <a:chExt cx="4737002" cy="1872208"/>
          </a:xfrm>
        </p:grpSpPr>
        <p:grpSp>
          <p:nvGrpSpPr>
            <p:cNvPr id="10253" name="Group 15"/>
            <p:cNvGrpSpPr>
              <a:grpSpLocks/>
            </p:cNvGrpSpPr>
            <p:nvPr/>
          </p:nvGrpSpPr>
          <p:grpSpPr bwMode="auto">
            <a:xfrm>
              <a:off x="5724128" y="4581128"/>
              <a:ext cx="1904777" cy="1080120"/>
              <a:chOff x="4860032" y="5085184"/>
              <a:chExt cx="2088232" cy="1080120"/>
            </a:xfrm>
          </p:grpSpPr>
          <p:sp>
            <p:nvSpPr>
              <p:cNvPr id="14" name="Snip Same Side Corner Rectangle 13"/>
              <p:cNvSpPr>
                <a:spLocks/>
              </p:cNvSpPr>
              <p:nvPr/>
            </p:nvSpPr>
            <p:spPr bwMode="auto">
              <a:xfrm>
                <a:off x="4859291" y="5084818"/>
                <a:ext cx="2088434" cy="1080486"/>
              </a:xfrm>
              <a:custGeom>
                <a:avLst/>
                <a:gdLst>
                  <a:gd name="T0" fmla="*/ 424552 w 2088232"/>
                  <a:gd name="T1" fmla="*/ 0 h 1080120"/>
                  <a:gd name="T2" fmla="*/ 1663680 w 2088232"/>
                  <a:gd name="T3" fmla="*/ 0 h 1080120"/>
                  <a:gd name="T4" fmla="*/ 2088232 w 2088232"/>
                  <a:gd name="T5" fmla="*/ 424552 h 1080120"/>
                  <a:gd name="T6" fmla="*/ 2088232 w 2088232"/>
                  <a:gd name="T7" fmla="*/ 1080120 h 1080120"/>
                  <a:gd name="T8" fmla="*/ 2088232 w 2088232"/>
                  <a:gd name="T9" fmla="*/ 1080120 h 1080120"/>
                  <a:gd name="T10" fmla="*/ 0 w 2088232"/>
                  <a:gd name="T11" fmla="*/ 1080120 h 1080120"/>
                  <a:gd name="T12" fmla="*/ 0 w 2088232"/>
                  <a:gd name="T13" fmla="*/ 1080120 h 1080120"/>
                  <a:gd name="T14" fmla="*/ 0 w 2088232"/>
                  <a:gd name="T15" fmla="*/ 424552 h 1080120"/>
                  <a:gd name="T16" fmla="*/ 424552 w 2088232"/>
                  <a:gd name="T17" fmla="*/ 0 h 1080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8232" h="1080120">
                    <a:moveTo>
                      <a:pt x="424552" y="0"/>
                    </a:moveTo>
                    <a:lnTo>
                      <a:pt x="1663680" y="0"/>
                    </a:lnTo>
                    <a:lnTo>
                      <a:pt x="2088232" y="424552"/>
                    </a:lnTo>
                    <a:lnTo>
                      <a:pt x="2088232" y="1080120"/>
                    </a:lnTo>
                    <a:lnTo>
                      <a:pt x="0" y="1080120"/>
                    </a:lnTo>
                    <a:lnTo>
                      <a:pt x="0" y="424552"/>
                    </a:lnTo>
                    <a:lnTo>
                      <a:pt x="4245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B91"/>
                  </a:gs>
                  <a:gs pos="20000">
                    <a:srgbClr val="00A78E"/>
                  </a:gs>
                  <a:gs pos="100000">
                    <a:srgbClr val="007E6B"/>
                  </a:gs>
                </a:gsLst>
                <a:lin ang="5400000"/>
              </a:gradFill>
              <a:ln w="9525" cap="flat" cmpd="sng">
                <a:solidFill>
                  <a:srgbClr val="009682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264" name="TextBox 14"/>
              <p:cNvSpPr txBox="1">
                <a:spLocks noChangeArrowheads="1"/>
              </p:cNvSpPr>
              <p:nvPr/>
            </p:nvSpPr>
            <p:spPr bwMode="auto">
              <a:xfrm>
                <a:off x="4979067" y="5085184"/>
                <a:ext cx="185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Structured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Semantic description</a:t>
                </a:r>
              </a:p>
            </p:txBody>
          </p:sp>
        </p:grpSp>
        <p:pic>
          <p:nvPicPr>
            <p:cNvPr id="10254" name="Picture 12" descr="Screen shot 2011-11-22 at 2.34.5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455" y="5285431"/>
              <a:ext cx="180020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5" name="Group 23"/>
            <p:cNvGrpSpPr>
              <a:grpSpLocks/>
            </p:cNvGrpSpPr>
            <p:nvPr/>
          </p:nvGrpSpPr>
          <p:grpSpPr bwMode="auto">
            <a:xfrm>
              <a:off x="4299494" y="3813717"/>
              <a:ext cx="1872208" cy="1152128"/>
              <a:chOff x="5796136" y="3717032"/>
              <a:chExt cx="2088232" cy="1152128"/>
            </a:xfrm>
          </p:grpSpPr>
          <p:sp>
            <p:nvSpPr>
              <p:cNvPr id="25" name="Snip Same Side Corner Rectangle 24"/>
              <p:cNvSpPr>
                <a:spLocks/>
              </p:cNvSpPr>
              <p:nvPr/>
            </p:nvSpPr>
            <p:spPr bwMode="auto">
              <a:xfrm rot="10800000">
                <a:off x="5796136" y="3789139"/>
                <a:ext cx="2087580" cy="1080486"/>
              </a:xfrm>
              <a:custGeom>
                <a:avLst/>
                <a:gdLst>
                  <a:gd name="T0" fmla="*/ 424552 w 2088232"/>
                  <a:gd name="T1" fmla="*/ 0 h 1080120"/>
                  <a:gd name="T2" fmla="*/ 1663680 w 2088232"/>
                  <a:gd name="T3" fmla="*/ 0 h 1080120"/>
                  <a:gd name="T4" fmla="*/ 2088232 w 2088232"/>
                  <a:gd name="T5" fmla="*/ 424552 h 1080120"/>
                  <a:gd name="T6" fmla="*/ 2088232 w 2088232"/>
                  <a:gd name="T7" fmla="*/ 1080120 h 1080120"/>
                  <a:gd name="T8" fmla="*/ 2088232 w 2088232"/>
                  <a:gd name="T9" fmla="*/ 1080120 h 1080120"/>
                  <a:gd name="T10" fmla="*/ 0 w 2088232"/>
                  <a:gd name="T11" fmla="*/ 1080120 h 1080120"/>
                  <a:gd name="T12" fmla="*/ 0 w 2088232"/>
                  <a:gd name="T13" fmla="*/ 1080120 h 1080120"/>
                  <a:gd name="T14" fmla="*/ 0 w 2088232"/>
                  <a:gd name="T15" fmla="*/ 424552 h 1080120"/>
                  <a:gd name="T16" fmla="*/ 424552 w 2088232"/>
                  <a:gd name="T17" fmla="*/ 0 h 1080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8232" h="1080120">
                    <a:moveTo>
                      <a:pt x="424552" y="0"/>
                    </a:moveTo>
                    <a:lnTo>
                      <a:pt x="1663680" y="0"/>
                    </a:lnTo>
                    <a:lnTo>
                      <a:pt x="2088232" y="424552"/>
                    </a:lnTo>
                    <a:lnTo>
                      <a:pt x="2088232" y="1080120"/>
                    </a:lnTo>
                    <a:lnTo>
                      <a:pt x="0" y="1080120"/>
                    </a:lnTo>
                    <a:lnTo>
                      <a:pt x="0" y="424552"/>
                    </a:lnTo>
                    <a:lnTo>
                      <a:pt x="4245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B91"/>
                  </a:gs>
                  <a:gs pos="20000">
                    <a:srgbClr val="00A78E"/>
                  </a:gs>
                  <a:gs pos="100000">
                    <a:srgbClr val="007E6B"/>
                  </a:gs>
                </a:gsLst>
                <a:lin ang="5400000"/>
              </a:gradFill>
              <a:ln w="9525" cap="flat" cmpd="sng">
                <a:solidFill>
                  <a:srgbClr val="009682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262" name="TextBox 25"/>
              <p:cNvSpPr txBox="1">
                <a:spLocks noChangeArrowheads="1"/>
              </p:cNvSpPr>
              <p:nvPr/>
            </p:nvSpPr>
            <p:spPr bwMode="auto">
              <a:xfrm>
                <a:off x="5940152" y="3717032"/>
                <a:ext cx="185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Structured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Semantic description</a:t>
                </a:r>
              </a:p>
            </p:txBody>
          </p:sp>
        </p:grpSp>
        <p:grpSp>
          <p:nvGrpSpPr>
            <p:cNvPr id="10256" name="Group 32"/>
            <p:cNvGrpSpPr>
              <a:grpSpLocks/>
            </p:cNvGrpSpPr>
            <p:nvPr/>
          </p:nvGrpSpPr>
          <p:grpSpPr bwMode="auto">
            <a:xfrm>
              <a:off x="7164288" y="3789040"/>
              <a:ext cx="1872208" cy="1152128"/>
              <a:chOff x="5796136" y="3717032"/>
              <a:chExt cx="2088232" cy="1152128"/>
            </a:xfrm>
          </p:grpSpPr>
          <p:sp>
            <p:nvSpPr>
              <p:cNvPr id="34" name="Snip Same Side Corner Rectangle 33"/>
              <p:cNvSpPr>
                <a:spLocks/>
              </p:cNvSpPr>
              <p:nvPr/>
            </p:nvSpPr>
            <p:spPr bwMode="auto">
              <a:xfrm rot="10800000">
                <a:off x="5796787" y="3788430"/>
                <a:ext cx="2087581" cy="1080486"/>
              </a:xfrm>
              <a:custGeom>
                <a:avLst/>
                <a:gdLst>
                  <a:gd name="T0" fmla="*/ 424552 w 2088232"/>
                  <a:gd name="T1" fmla="*/ 0 h 1080120"/>
                  <a:gd name="T2" fmla="*/ 1663680 w 2088232"/>
                  <a:gd name="T3" fmla="*/ 0 h 1080120"/>
                  <a:gd name="T4" fmla="*/ 2088232 w 2088232"/>
                  <a:gd name="T5" fmla="*/ 424552 h 1080120"/>
                  <a:gd name="T6" fmla="*/ 2088232 w 2088232"/>
                  <a:gd name="T7" fmla="*/ 1080120 h 1080120"/>
                  <a:gd name="T8" fmla="*/ 2088232 w 2088232"/>
                  <a:gd name="T9" fmla="*/ 1080120 h 1080120"/>
                  <a:gd name="T10" fmla="*/ 0 w 2088232"/>
                  <a:gd name="T11" fmla="*/ 1080120 h 1080120"/>
                  <a:gd name="T12" fmla="*/ 0 w 2088232"/>
                  <a:gd name="T13" fmla="*/ 1080120 h 1080120"/>
                  <a:gd name="T14" fmla="*/ 0 w 2088232"/>
                  <a:gd name="T15" fmla="*/ 424552 h 1080120"/>
                  <a:gd name="T16" fmla="*/ 424552 w 2088232"/>
                  <a:gd name="T17" fmla="*/ 0 h 1080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8232" h="1080120">
                    <a:moveTo>
                      <a:pt x="424552" y="0"/>
                    </a:moveTo>
                    <a:lnTo>
                      <a:pt x="1663680" y="0"/>
                    </a:lnTo>
                    <a:lnTo>
                      <a:pt x="2088232" y="424552"/>
                    </a:lnTo>
                    <a:lnTo>
                      <a:pt x="2088232" y="1080120"/>
                    </a:lnTo>
                    <a:lnTo>
                      <a:pt x="0" y="1080120"/>
                    </a:lnTo>
                    <a:lnTo>
                      <a:pt x="0" y="424552"/>
                    </a:lnTo>
                    <a:lnTo>
                      <a:pt x="4245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B91"/>
                  </a:gs>
                  <a:gs pos="20000">
                    <a:srgbClr val="00A78E"/>
                  </a:gs>
                  <a:gs pos="100000">
                    <a:srgbClr val="007E6B"/>
                  </a:gs>
                </a:gsLst>
                <a:lin ang="5400000"/>
              </a:gradFill>
              <a:ln w="9525" cap="flat" cmpd="sng">
                <a:solidFill>
                  <a:srgbClr val="009682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  <p:sp>
            <p:nvSpPr>
              <p:cNvPr id="10260" name="TextBox 34"/>
              <p:cNvSpPr txBox="1">
                <a:spLocks noChangeArrowheads="1"/>
              </p:cNvSpPr>
              <p:nvPr/>
            </p:nvSpPr>
            <p:spPr bwMode="auto">
              <a:xfrm>
                <a:off x="5940152" y="3717032"/>
                <a:ext cx="18511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Structured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FFFFFF"/>
                    </a:solidFill>
                  </a:rPr>
                  <a:t>Semantic description</a:t>
                </a:r>
              </a:p>
            </p:txBody>
          </p:sp>
        </p:grpSp>
        <p:pic>
          <p:nvPicPr>
            <p:cNvPr id="10257" name="Picture 35" descr="Screen shot 2011-11-22 at 2.30.43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293096"/>
              <a:ext cx="1262035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36" descr="Screen shot 2011-11-22 at 2.42.0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365104"/>
              <a:ext cx="124813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&quot;No&quot; Symbol 39"/>
          <p:cNvSpPr>
            <a:spLocks/>
          </p:cNvSpPr>
          <p:nvPr/>
        </p:nvSpPr>
        <p:spPr bwMode="auto">
          <a:xfrm>
            <a:off x="611188" y="3933825"/>
            <a:ext cx="2592387" cy="2232025"/>
          </a:xfrm>
          <a:custGeom>
            <a:avLst/>
            <a:gdLst>
              <a:gd name="T0" fmla="*/ 0 w 2592288"/>
              <a:gd name="T1" fmla="*/ 1116124 h 2232248"/>
              <a:gd name="T2" fmla="*/ 1296144 w 2592288"/>
              <a:gd name="T3" fmla="*/ 0 h 2232248"/>
              <a:gd name="T4" fmla="*/ 2592288 w 2592288"/>
              <a:gd name="T5" fmla="*/ 1116124 h 2232248"/>
              <a:gd name="T6" fmla="*/ 1296144 w 2592288"/>
              <a:gd name="T7" fmla="*/ 2232248 h 2232248"/>
              <a:gd name="T8" fmla="*/ 0 w 2592288"/>
              <a:gd name="T9" fmla="*/ 1116124 h 2232248"/>
              <a:gd name="T10" fmla="*/ 2143564 w 2592288"/>
              <a:gd name="T11" fmla="*/ 1726006 h 2232248"/>
              <a:gd name="T12" fmla="*/ 1949940 w 2592288"/>
              <a:gd name="T13" fmla="*/ 356877 h 2232248"/>
              <a:gd name="T14" fmla="*/ 589212 w 2592288"/>
              <a:gd name="T15" fmla="*/ 391150 h 2232248"/>
              <a:gd name="T16" fmla="*/ 2143564 w 2592288"/>
              <a:gd name="T17" fmla="*/ 1726006 h 2232248"/>
              <a:gd name="T18" fmla="*/ 448724 w 2592288"/>
              <a:gd name="T19" fmla="*/ 506242 h 2232248"/>
              <a:gd name="T20" fmla="*/ 642348 w 2592288"/>
              <a:gd name="T21" fmla="*/ 1875371 h 2232248"/>
              <a:gd name="T22" fmla="*/ 2003076 w 2592288"/>
              <a:gd name="T23" fmla="*/ 1841098 h 2232248"/>
              <a:gd name="T24" fmla="*/ 448724 w 2592288"/>
              <a:gd name="T25" fmla="*/ 506242 h 2232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92288" h="2232248">
                <a:moveTo>
                  <a:pt x="0" y="1116124"/>
                </a:moveTo>
                <a:cubicBezTo>
                  <a:pt x="0" y="499706"/>
                  <a:pt x="580303" y="0"/>
                  <a:pt x="1296144" y="0"/>
                </a:cubicBezTo>
                <a:cubicBezTo>
                  <a:pt x="2011985" y="0"/>
                  <a:pt x="2592288" y="499706"/>
                  <a:pt x="2592288" y="1116124"/>
                </a:cubicBezTo>
                <a:cubicBezTo>
                  <a:pt x="2592288" y="1732542"/>
                  <a:pt x="2011985" y="2232248"/>
                  <a:pt x="1296144" y="2232248"/>
                </a:cubicBezTo>
                <a:cubicBezTo>
                  <a:pt x="580303" y="2232248"/>
                  <a:pt x="0" y="1732542"/>
                  <a:pt x="0" y="1116124"/>
                </a:cubicBezTo>
                <a:close/>
                <a:moveTo>
                  <a:pt x="2143564" y="1726006"/>
                </a:moveTo>
                <a:cubicBezTo>
                  <a:pt x="2569086" y="1310028"/>
                  <a:pt x="2479677" y="677809"/>
                  <a:pt x="1949940" y="356877"/>
                </a:cubicBezTo>
                <a:cubicBezTo>
                  <a:pt x="1539546" y="108246"/>
                  <a:pt x="981080" y="122312"/>
                  <a:pt x="589212" y="391150"/>
                </a:cubicBezTo>
                <a:lnTo>
                  <a:pt x="2143564" y="1726006"/>
                </a:lnTo>
                <a:close/>
                <a:moveTo>
                  <a:pt x="448724" y="506242"/>
                </a:moveTo>
                <a:cubicBezTo>
                  <a:pt x="23202" y="922220"/>
                  <a:pt x="112611" y="1554439"/>
                  <a:pt x="642348" y="1875371"/>
                </a:cubicBezTo>
                <a:cubicBezTo>
                  <a:pt x="1052742" y="2124002"/>
                  <a:pt x="1611208" y="2109936"/>
                  <a:pt x="2003076" y="1841098"/>
                </a:cubicBezTo>
                <a:lnTo>
                  <a:pt x="448724" y="506242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968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26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–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  <a:p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Increased value comes from combinations of </a:t>
            </a:r>
            <a:r>
              <a:rPr lang="en-US" sz="2400" dirty="0" smtClean="0"/>
              <a:t>services/APIs</a:t>
            </a:r>
            <a:endParaRPr lang="en-US" sz="2400" dirty="0"/>
          </a:p>
          <a:p>
            <a:pPr lvl="1"/>
            <a:r>
              <a:rPr lang="en-US" sz="2000" dirty="0"/>
              <a:t>6300 </a:t>
            </a:r>
            <a:r>
              <a:rPr lang="en-US" sz="2000" dirty="0" err="1" smtClean="0"/>
              <a:t>mashups</a:t>
            </a:r>
            <a:r>
              <a:rPr lang="en-US" sz="2000" dirty="0" smtClean="0"/>
              <a:t> </a:t>
            </a:r>
            <a:r>
              <a:rPr lang="en-US" sz="2000" dirty="0"/>
              <a:t>on programmableweb.com</a:t>
            </a:r>
          </a:p>
          <a:p>
            <a:pPr lvl="1"/>
            <a:r>
              <a:rPr lang="en-US" sz="2000" dirty="0" smtClean="0"/>
              <a:t>Manual </a:t>
            </a:r>
            <a:r>
              <a:rPr lang="en-US" sz="2000" dirty="0"/>
              <a:t>effort is required </a:t>
            </a:r>
            <a:r>
              <a:rPr lang="en-US" sz="2000" dirty="0" smtClean="0"/>
              <a:t>for compositions </a:t>
            </a:r>
            <a:r>
              <a:rPr lang="en-US" sz="2000" dirty="0"/>
              <a:t>(glue code)</a:t>
            </a:r>
          </a:p>
          <a:p>
            <a:pPr lvl="1"/>
            <a:r>
              <a:rPr lang="en-US" sz="2000" dirty="0"/>
              <a:t>Structured service/API descriptions ease the composition process considerably</a:t>
            </a:r>
          </a:p>
          <a:p>
            <a:pPr lvl="1"/>
            <a:r>
              <a:rPr lang="en-US" sz="2000" dirty="0"/>
              <a:t>Semantic descriptions allow to execute several tasks automatically (e.g., data matching, discovery, repair)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143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and</a:t>
            </a:r>
            <a:r>
              <a:rPr lang="de-DE" dirty="0" smtClean="0"/>
              <a:t> Interoperation 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Data and Linked APIs as </a:t>
            </a:r>
            <a:r>
              <a:rPr lang="en-US" b="1" dirty="0" smtClean="0"/>
              <a:t>common abstraction </a:t>
            </a:r>
            <a:r>
              <a:rPr lang="en-US" dirty="0" smtClean="0"/>
              <a:t>for accessing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functionality</a:t>
            </a:r>
          </a:p>
          <a:p>
            <a:r>
              <a:rPr lang="en-US" dirty="0" smtClean="0"/>
              <a:t>Linked APIs provide </a:t>
            </a:r>
            <a:r>
              <a:rPr lang="en-US" dirty="0"/>
              <a:t>means for publishing and reusing data services on the </a:t>
            </a:r>
            <a:r>
              <a:rPr lang="en-US" dirty="0" smtClean="0"/>
              <a:t>Web</a:t>
            </a:r>
          </a:p>
          <a:p>
            <a:r>
              <a:rPr lang="en-US" dirty="0"/>
              <a:t>Linked </a:t>
            </a:r>
            <a:r>
              <a:rPr lang="en-US" dirty="0" smtClean="0"/>
              <a:t>Data/Linked APIs can be used in</a:t>
            </a:r>
            <a:endParaRPr lang="en-US" dirty="0"/>
          </a:p>
          <a:p>
            <a:pPr lvl="1"/>
            <a:r>
              <a:rPr lang="en-US" dirty="0" smtClean="0"/>
              <a:t>Data processing workflows</a:t>
            </a:r>
          </a:p>
          <a:p>
            <a:pPr lvl="1"/>
            <a:r>
              <a:rPr lang="en-US" dirty="0" smtClean="0"/>
              <a:t>Query processing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http://linkedservices.org/</a:t>
            </a:r>
            <a:r>
              <a:rPr lang="en-US" dirty="0" smtClean="0"/>
              <a:t> - </a:t>
            </a:r>
            <a:br>
              <a:rPr lang="en-US" dirty="0" smtClean="0"/>
            </a:br>
            <a:r>
              <a:rPr lang="en-US" dirty="0" smtClean="0"/>
              <a:t>community website (KIT, U Ghent, USC ISI, </a:t>
            </a:r>
            <a:r>
              <a:rPr lang="en-US" dirty="0" err="1" smtClean="0"/>
              <a:t>OntoText</a:t>
            </a:r>
            <a:r>
              <a:rPr lang="en-US" dirty="0" smtClean="0"/>
              <a:t>) with further information and links, reference to mailing list</a:t>
            </a:r>
            <a:endParaRPr lang="en-US" dirty="0"/>
          </a:p>
          <a:p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Search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1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Semantic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112" y="1198563"/>
            <a:ext cx="8633355" cy="4894262"/>
          </a:xfrm>
        </p:spPr>
        <p:txBody>
          <a:bodyPr>
            <a:normAutofit/>
          </a:bodyPr>
          <a:lstStyle/>
          <a:p>
            <a:r>
              <a:rPr lang="en-US" dirty="0"/>
              <a:t>Common queries </a:t>
            </a:r>
            <a:r>
              <a:rPr lang="en-US" dirty="0" smtClean="0"/>
              <a:t>solved </a:t>
            </a:r>
          </a:p>
          <a:p>
            <a:pPr lvl="1"/>
            <a:r>
              <a:rPr lang="en-US" dirty="0" smtClean="0"/>
              <a:t>navigational, entity search with unambiguous named entity mention </a:t>
            </a:r>
          </a:p>
          <a:p>
            <a:r>
              <a:rPr lang="en-US" dirty="0" smtClean="0"/>
              <a:t>But long tail queries…</a:t>
            </a:r>
          </a:p>
          <a:p>
            <a:r>
              <a:rPr lang="en-US" dirty="0" smtClean="0"/>
              <a:t>Several </a:t>
            </a:r>
            <a:r>
              <a:rPr lang="en-US" b="1" dirty="0" smtClean="0"/>
              <a:t>problematic cases </a:t>
            </a:r>
            <a:r>
              <a:rPr lang="en-US" dirty="0" smtClean="0"/>
              <a:t>(long tail queries)</a:t>
            </a:r>
          </a:p>
          <a:p>
            <a:pPr lvl="1"/>
            <a:r>
              <a:rPr lang="en-US" b="1" dirty="0" smtClean="0"/>
              <a:t>Ambiguous</a:t>
            </a:r>
            <a:r>
              <a:rPr lang="en-US" dirty="0" smtClean="0"/>
              <a:t> / </a:t>
            </a:r>
            <a:r>
              <a:rPr lang="en-US" b="1" dirty="0" smtClean="0"/>
              <a:t>imprecise</a:t>
            </a:r>
            <a:r>
              <a:rPr lang="en-US" dirty="0" smtClean="0"/>
              <a:t> </a:t>
            </a:r>
            <a:r>
              <a:rPr lang="en-US" b="1" dirty="0" smtClean="0"/>
              <a:t>queries  (entity queries)</a:t>
            </a:r>
          </a:p>
          <a:p>
            <a:pPr lvl="2"/>
            <a:r>
              <a:rPr lang="en-US" dirty="0" smtClean="0"/>
              <a:t>“George Bush” the beer brewer from Germany</a:t>
            </a:r>
          </a:p>
          <a:p>
            <a:pPr lvl="1"/>
            <a:r>
              <a:rPr lang="en-US" b="1" dirty="0" smtClean="0"/>
              <a:t>Complex</a:t>
            </a:r>
            <a:r>
              <a:rPr lang="en-US" dirty="0" smtClean="0"/>
              <a:t> </a:t>
            </a:r>
            <a:r>
              <a:rPr lang="en-US" b="1" dirty="0" smtClean="0"/>
              <a:t>queries</a:t>
            </a:r>
            <a:r>
              <a:rPr lang="en-US" dirty="0" smtClean="0"/>
              <a:t> (</a:t>
            </a:r>
            <a:r>
              <a:rPr lang="en-US" b="1" dirty="0" smtClean="0"/>
              <a:t>aggregated</a:t>
            </a:r>
            <a:r>
              <a:rPr lang="en-US" dirty="0" smtClean="0"/>
              <a:t>, </a:t>
            </a:r>
            <a:r>
              <a:rPr lang="en-US" b="1" dirty="0" smtClean="0"/>
              <a:t>relational queries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“digital camera under 300 dollars </a:t>
            </a:r>
            <a:r>
              <a:rPr lang="en-US" i="1" dirty="0" smtClean="0"/>
              <a:t>produced by </a:t>
            </a:r>
            <a:r>
              <a:rPr lang="en-US" dirty="0" smtClean="0"/>
              <a:t>canon in 1992”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923928" y="4005064"/>
            <a:ext cx="3818550" cy="2088232"/>
          </a:xfrm>
          <a:prstGeom prst="wedgeRoundRectCallout">
            <a:avLst>
              <a:gd name="adj1" fmla="val -32629"/>
              <a:gd name="adj2" fmla="val 609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Use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semantics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captured by thesauri, ontologies, semantic meta(data) to obtain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precise understanding,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to 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aggregate information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from different sources, and to retrieve relevant results!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0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Search Solution</a:t>
            </a:r>
            <a:br>
              <a:rPr lang="en-US" dirty="0" smtClean="0"/>
            </a:br>
            <a:r>
              <a:rPr lang="en-US" sz="2000" dirty="0" smtClean="0"/>
              <a:t>Search Intent Interpretation, Refinement and Exploration</a:t>
            </a:r>
            <a:endParaRPr lang="de-DE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8405646" cy="5120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517" y="1539537"/>
            <a:ext cx="1939764" cy="4639094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9397" tIns="64698" rIns="129397" bIns="64698"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710281" y="2402624"/>
            <a:ext cx="3147999" cy="12946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9397" tIns="64698" rIns="129397" bIns="64698"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5710281" y="3805140"/>
            <a:ext cx="3147999" cy="151040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9397" tIns="64698" rIns="129397" bIns="64698"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5575673" y="857232"/>
            <a:ext cx="3211170" cy="57150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9397" tIns="64698" rIns="129397" bIns="64698"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279775" y="5868979"/>
            <a:ext cx="1077647" cy="346103"/>
          </a:xfrm>
          <a:prstGeom prst="rect">
            <a:avLst/>
          </a:prstGeom>
          <a:noFill/>
        </p:spPr>
        <p:txBody>
          <a:bodyPr wrap="square" lIns="129397" tIns="64698" rIns="129397" bIns="64698" rtlCol="0">
            <a:spAutoFit/>
          </a:bodyPr>
          <a:lstStyle/>
          <a:p>
            <a:r>
              <a:rPr lang="de-DE" sz="1400" b="1" dirty="0" smtClean="0"/>
              <a:t>Facets</a:t>
            </a:r>
            <a:endParaRPr lang="de-DE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3786190"/>
            <a:ext cx="1617654" cy="561547"/>
          </a:xfrm>
          <a:prstGeom prst="rect">
            <a:avLst/>
          </a:prstGeom>
          <a:noFill/>
        </p:spPr>
        <p:txBody>
          <a:bodyPr wrap="square" lIns="129397" tIns="64698" rIns="129397" bIns="64698" rtlCol="0">
            <a:spAutoFit/>
          </a:bodyPr>
          <a:lstStyle/>
          <a:p>
            <a:r>
              <a:rPr lang="de-DE" sz="1400" b="1" dirty="0" smtClean="0"/>
              <a:t>Term </a:t>
            </a:r>
          </a:p>
          <a:p>
            <a:r>
              <a:rPr lang="de-DE" sz="1400" b="1" dirty="0" smtClean="0"/>
              <a:t>Completions</a:t>
            </a:r>
            <a:endParaRPr lang="de-DE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785794"/>
            <a:ext cx="1832000" cy="346103"/>
          </a:xfrm>
          <a:prstGeom prst="rect">
            <a:avLst/>
          </a:prstGeom>
          <a:noFill/>
        </p:spPr>
        <p:txBody>
          <a:bodyPr wrap="square" lIns="129397" tIns="64698" rIns="129397" bIns="64698" rtlCol="0">
            <a:spAutoFit/>
          </a:bodyPr>
          <a:lstStyle/>
          <a:p>
            <a:r>
              <a:rPr lang="de-DE" sz="1400" b="1" dirty="0" smtClean="0"/>
              <a:t>Keywords</a:t>
            </a:r>
            <a:endParaRPr lang="de-DE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3143248"/>
            <a:ext cx="1571636" cy="561547"/>
          </a:xfrm>
          <a:prstGeom prst="rect">
            <a:avLst/>
          </a:prstGeom>
          <a:noFill/>
        </p:spPr>
        <p:txBody>
          <a:bodyPr wrap="square" lIns="129397" tIns="64698" rIns="129397" bIns="64698" rtlCol="0">
            <a:spAutoFit/>
          </a:bodyPr>
          <a:lstStyle/>
          <a:p>
            <a:r>
              <a:rPr lang="de-DE" sz="1400" b="1" dirty="0" smtClean="0"/>
              <a:t>Query </a:t>
            </a:r>
            <a:r>
              <a:rPr lang="de-DE" sz="1400" b="1" dirty="0" err="1" smtClean="0"/>
              <a:t>Completions</a:t>
            </a:r>
            <a:endParaRPr lang="de-DE" sz="1400" b="1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Mehrwert </a:t>
            </a:r>
            <a:r>
              <a:rPr lang="de-DE" dirty="0"/>
              <a:t>durch Einsatz semantischer Technologien und lernender System</a:t>
            </a:r>
            <a:endParaRPr lang="en-US" dirty="0"/>
          </a:p>
        </p:txBody>
      </p:sp>
      <p:sp>
        <p:nvSpPr>
          <p:cNvPr id="17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848127"/>
      </p:ext>
    </p:extLst>
  </p:cSld>
  <p:clrMapOvr>
    <a:masterClrMapping/>
  </p:clrMapOvr>
  <p:transition advTm="147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Search </a:t>
            </a:r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sz="2000" dirty="0" smtClean="0"/>
              <a:t>Result Inspection, Analysis and Browsing </a:t>
            </a:r>
            <a:endParaRPr lang="de-DE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82043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Mehrwert </a:t>
            </a:r>
            <a:r>
              <a:rPr lang="de-DE" dirty="0"/>
              <a:t>durch Einsatz semantischer Technologien und lernender System</a:t>
            </a:r>
            <a:endParaRPr lang="en-US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132630"/>
      </p:ext>
    </p:extLst>
  </p:cSld>
  <p:clrMapOvr>
    <a:masterClrMapping/>
  </p:clrMapOvr>
  <p:transition advTm="99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kumente und Einstellungen\Administrator\Desktop\data_grap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2308067"/>
            <a:ext cx="7320277" cy="3135314"/>
          </a:xfrm>
          <a:prstGeom prst="rect">
            <a:avLst/>
          </a:prstGeom>
          <a:noFill/>
        </p:spPr>
      </p:pic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7258050" cy="547669"/>
          </a:xfrm>
        </p:spPr>
        <p:txBody>
          <a:bodyPr>
            <a:normAutofit/>
          </a:bodyPr>
          <a:lstStyle/>
          <a:p>
            <a:pPr lvl="1"/>
            <a:r>
              <a:rPr lang="de-DE" sz="2700" dirty="0" err="1" smtClean="0"/>
              <a:t>Keyword</a:t>
            </a:r>
            <a:r>
              <a:rPr lang="de-DE" sz="2700" dirty="0" smtClean="0"/>
              <a:t> Query Processing: Problem</a:t>
            </a:r>
            <a:endParaRPr lang="de-DE" sz="2200" dirty="0" smtClean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2844" y="857232"/>
            <a:ext cx="4478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“Articles of researchers at Stanford with Turing Award</a:t>
            </a:r>
            <a:r>
              <a:rPr lang="en-US" sz="1600" dirty="0" smtClean="0"/>
              <a:t>”</a:t>
            </a:r>
          </a:p>
        </p:txBody>
      </p:sp>
      <p:pic>
        <p:nvPicPr>
          <p:cNvPr id="50" name="Picture 80" descr="ques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357298"/>
            <a:ext cx="270728" cy="489420"/>
          </a:xfrm>
          <a:prstGeom prst="rect">
            <a:avLst/>
          </a:prstGeom>
          <a:noFill/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4572000" y="857232"/>
            <a:ext cx="3357568" cy="338138"/>
            <a:chOff x="96" y="2976"/>
            <a:chExt cx="2115" cy="213"/>
          </a:xfrm>
        </p:grpSpPr>
        <p:sp>
          <p:nvSpPr>
            <p:cNvPr id="52" name="Text Box 81"/>
            <p:cNvSpPr txBox="1">
              <a:spLocks noChangeArrowheads="1"/>
            </p:cNvSpPr>
            <p:nvPr/>
          </p:nvSpPr>
          <p:spPr bwMode="auto">
            <a:xfrm>
              <a:off x="1354" y="2976"/>
              <a:ext cx="8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smtClean="0"/>
                <a:t>Turing Award</a:t>
              </a:r>
              <a:r>
                <a:rPr lang="de-DE" sz="1400" smtClean="0"/>
                <a:t>“</a:t>
              </a:r>
              <a:endParaRPr lang="de-DE" sz="1400"/>
            </a:p>
          </p:txBody>
        </p:sp>
        <p:sp>
          <p:nvSpPr>
            <p:cNvPr id="53" name="Text Box 82"/>
            <p:cNvSpPr txBox="1">
              <a:spLocks noChangeArrowheads="1"/>
            </p:cNvSpPr>
            <p:nvPr/>
          </p:nvSpPr>
          <p:spPr bwMode="auto">
            <a:xfrm>
              <a:off x="96" y="2976"/>
              <a:ext cx="6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„Stanford</a:t>
              </a:r>
              <a:endParaRPr lang="de-DE" sz="1600" dirty="0"/>
            </a:p>
          </p:txBody>
        </p:sp>
        <p:sp>
          <p:nvSpPr>
            <p:cNvPr id="54" name="Text Box 83"/>
            <p:cNvSpPr txBox="1">
              <a:spLocks noChangeArrowheads="1"/>
            </p:cNvSpPr>
            <p:nvPr/>
          </p:nvSpPr>
          <p:spPr bwMode="auto">
            <a:xfrm>
              <a:off x="853" y="2976"/>
              <a:ext cx="4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err="1" smtClean="0"/>
                <a:t>Article</a:t>
              </a:r>
              <a:endParaRPr lang="de-DE" sz="1600"/>
            </a:p>
          </p:txBody>
        </p:sp>
      </p:grpSp>
      <p:sp>
        <p:nvSpPr>
          <p:cNvPr id="60" name="AutoShape 94"/>
          <p:cNvSpPr>
            <a:spLocks noChangeArrowheads="1"/>
          </p:cNvSpPr>
          <p:nvPr/>
        </p:nvSpPr>
        <p:spPr bwMode="auto">
          <a:xfrm>
            <a:off x="3428992" y="1142984"/>
            <a:ext cx="928694" cy="285752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7" name="AutoShape 121"/>
          <p:cNvCxnSpPr>
            <a:cxnSpLocks noChangeShapeType="1"/>
          </p:cNvCxnSpPr>
          <p:nvPr/>
        </p:nvCxnSpPr>
        <p:spPr bwMode="auto">
          <a:xfrm rot="5400000">
            <a:off x="1964513" y="1178703"/>
            <a:ext cx="3143272" cy="307183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01" name="Rechteck 100"/>
          <p:cNvSpPr/>
          <p:nvPr/>
        </p:nvSpPr>
        <p:spPr>
          <a:xfrm>
            <a:off x="1571604" y="5786454"/>
            <a:ext cx="64294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en-GB" sz="1200" dirty="0" smtClean="0"/>
              <a:t>Query 1				1) Result 1</a:t>
            </a:r>
          </a:p>
          <a:p>
            <a:pPr marL="228600" indent="-228600">
              <a:buAutoNum type="arabicParenR"/>
            </a:pPr>
            <a:r>
              <a:rPr lang="en-GB" sz="1200" dirty="0" smtClean="0"/>
              <a:t>Query 2				2) Result 2</a:t>
            </a:r>
          </a:p>
        </p:txBody>
      </p:sp>
      <p:sp>
        <p:nvSpPr>
          <p:cNvPr id="103" name="AutoShape 94"/>
          <p:cNvSpPr>
            <a:spLocks noChangeArrowheads="1"/>
          </p:cNvSpPr>
          <p:nvPr/>
        </p:nvSpPr>
        <p:spPr bwMode="auto">
          <a:xfrm rot="5400000">
            <a:off x="1617923" y="5451478"/>
            <a:ext cx="357190" cy="312762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1925889" y="5429264"/>
            <a:ext cx="1329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i="1" dirty="0" smtClean="0"/>
              <a:t>Set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Queries</a:t>
            </a:r>
            <a:endParaRPr lang="de-DE" sz="1400" i="1" dirty="0"/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3317473" y="1428736"/>
            <a:ext cx="1111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i="1" err="1" smtClean="0"/>
              <a:t>Specification</a:t>
            </a:r>
            <a:endParaRPr lang="de-DE" sz="1600" i="1"/>
          </a:p>
        </p:txBody>
      </p:sp>
      <p:cxnSp>
        <p:nvCxnSpPr>
          <p:cNvPr id="43" name="AutoShape 121"/>
          <p:cNvCxnSpPr>
            <a:cxnSpLocks noChangeShapeType="1"/>
          </p:cNvCxnSpPr>
          <p:nvPr/>
        </p:nvCxnSpPr>
        <p:spPr bwMode="auto">
          <a:xfrm rot="5400000">
            <a:off x="4536281" y="1250141"/>
            <a:ext cx="1571636" cy="13573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56" name="AutoShape 121"/>
          <p:cNvCxnSpPr>
            <a:cxnSpLocks noChangeShapeType="1"/>
          </p:cNvCxnSpPr>
          <p:nvPr/>
        </p:nvCxnSpPr>
        <p:spPr bwMode="auto">
          <a:xfrm rot="16200000" flipH="1">
            <a:off x="5865424" y="2579286"/>
            <a:ext cx="3590954" cy="82312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500034" y="5500702"/>
            <a:ext cx="840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i="1" dirty="0" err="1" smtClean="0"/>
              <a:t>Selection</a:t>
            </a:r>
            <a:endParaRPr lang="de-DE" sz="1400" i="1" dirty="0"/>
          </a:p>
        </p:txBody>
      </p:sp>
      <p:sp>
        <p:nvSpPr>
          <p:cNvPr id="75" name="AutoShape 94"/>
          <p:cNvSpPr>
            <a:spLocks noChangeArrowheads="1"/>
          </p:cNvSpPr>
          <p:nvPr/>
        </p:nvSpPr>
        <p:spPr bwMode="auto">
          <a:xfrm>
            <a:off x="1071538" y="5902320"/>
            <a:ext cx="357190" cy="312762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uppieren 28"/>
          <p:cNvGrpSpPr/>
          <p:nvPr/>
        </p:nvGrpSpPr>
        <p:grpSpPr>
          <a:xfrm>
            <a:off x="1214414" y="1214421"/>
            <a:ext cx="1714512" cy="1013121"/>
            <a:chOff x="1214414" y="1214421"/>
            <a:chExt cx="1714512" cy="1013121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214414" y="1214421"/>
              <a:ext cx="1714512" cy="101312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pic>
          <p:nvPicPr>
            <p:cNvPr id="2053" name="Picture 5" descr="C:\Dokumente und Einstellungen\Administrator\Eigene Dateien\Eigene Bilder\cliparts\turing award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1384569"/>
              <a:ext cx="442607" cy="329919"/>
            </a:xfrm>
            <a:prstGeom prst="rect">
              <a:avLst/>
            </a:prstGeom>
            <a:noFill/>
          </p:spPr>
        </p:pic>
        <p:pic>
          <p:nvPicPr>
            <p:cNvPr id="2055" name="Picture 7" descr="C:\Dokumente und Einstellungen\Administrator\Eigene Dateien\Eigene Bilder\cliparts\publicati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8794" y="1714488"/>
              <a:ext cx="500066" cy="233363"/>
            </a:xfrm>
            <a:prstGeom prst="rect">
              <a:avLst/>
            </a:prstGeom>
            <a:noFill/>
          </p:spPr>
        </p:pic>
        <p:pic>
          <p:nvPicPr>
            <p:cNvPr id="2056" name="Picture 8" descr="C:\Dokumente und Einstellungen\Administrator\Eigene Dateien\Eigene Bilder\cliparts\logo-stanford-university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3798" y="1604965"/>
              <a:ext cx="212120" cy="323837"/>
            </a:xfrm>
            <a:prstGeom prst="rect">
              <a:avLst/>
            </a:prstGeom>
            <a:noFill/>
          </p:spPr>
        </p:pic>
      </p:grpSp>
      <p:sp>
        <p:nvSpPr>
          <p:cNvPr id="29" name="AutoShape 94"/>
          <p:cNvSpPr>
            <a:spLocks noChangeArrowheads="1"/>
          </p:cNvSpPr>
          <p:nvPr/>
        </p:nvSpPr>
        <p:spPr bwMode="auto">
          <a:xfrm rot="5400000">
            <a:off x="5383299" y="5451478"/>
            <a:ext cx="357190" cy="312762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691265" y="5429264"/>
            <a:ext cx="1350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i="1" smtClean="0"/>
              <a:t>Set of Results </a:t>
            </a:r>
            <a:endParaRPr lang="de-DE" sz="1400" i="1"/>
          </a:p>
        </p:txBody>
      </p:sp>
      <p:pic>
        <p:nvPicPr>
          <p:cNvPr id="31" name="Picture 80" descr="ques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86454"/>
            <a:ext cx="270728" cy="489420"/>
          </a:xfrm>
          <a:prstGeom prst="rect">
            <a:avLst/>
          </a:prstGeom>
          <a:noFill/>
        </p:spPr>
      </p:pic>
      <p:cxnSp>
        <p:nvCxnSpPr>
          <p:cNvPr id="34" name="Gerade Verbindung 13"/>
          <p:cNvCxnSpPr/>
          <p:nvPr/>
        </p:nvCxnSpPr>
        <p:spPr>
          <a:xfrm rot="16200000" flipH="1">
            <a:off x="1439652" y="3969060"/>
            <a:ext cx="57606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13"/>
          <p:cNvCxnSpPr/>
          <p:nvPr/>
        </p:nvCxnSpPr>
        <p:spPr>
          <a:xfrm rot="10800000">
            <a:off x="1835696" y="3645024"/>
            <a:ext cx="108012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13"/>
          <p:cNvCxnSpPr/>
          <p:nvPr/>
        </p:nvCxnSpPr>
        <p:spPr>
          <a:xfrm rot="10800000">
            <a:off x="3275856" y="4581128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13"/>
          <p:cNvCxnSpPr/>
          <p:nvPr/>
        </p:nvCxnSpPr>
        <p:spPr>
          <a:xfrm rot="10800000">
            <a:off x="5148065" y="4581128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13"/>
          <p:cNvCxnSpPr/>
          <p:nvPr/>
        </p:nvCxnSpPr>
        <p:spPr>
          <a:xfrm rot="5400000">
            <a:off x="6948264" y="3789040"/>
            <a:ext cx="648072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13"/>
          <p:cNvCxnSpPr/>
          <p:nvPr/>
        </p:nvCxnSpPr>
        <p:spPr>
          <a:xfrm rot="5400000" flipH="1" flipV="1">
            <a:off x="7272300" y="432910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1115616" y="4293096"/>
            <a:ext cx="1296144" cy="36004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355976" y="2636912"/>
            <a:ext cx="720080" cy="36004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7308304" y="4797152"/>
            <a:ext cx="864096" cy="36004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2" name="Gerade Verbindung 13"/>
          <p:cNvCxnSpPr/>
          <p:nvPr/>
        </p:nvCxnSpPr>
        <p:spPr>
          <a:xfrm rot="16200000" flipH="1">
            <a:off x="4499992" y="321297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3"/>
          <p:cNvCxnSpPr/>
          <p:nvPr/>
        </p:nvCxnSpPr>
        <p:spPr>
          <a:xfrm rot="16200000" flipH="1">
            <a:off x="4608004" y="3969060"/>
            <a:ext cx="50405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7286676" cy="31432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Keywords might produce large number of matching elements in the data graph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data graph might be large in size</a:t>
            </a:r>
          </a:p>
          <a:p>
            <a:r>
              <a:rPr lang="en-US" dirty="0" smtClean="0"/>
              <a:t>Search complexity increases substantially with the size of the graph</a:t>
            </a:r>
          </a:p>
          <a:p>
            <a:r>
              <a:rPr lang="en-US" b="1" dirty="0" smtClean="0"/>
              <a:t>Large number of results</a:t>
            </a:r>
            <a:endParaRPr lang="en-US" b="1" dirty="0"/>
          </a:p>
        </p:txBody>
      </p:sp>
      <p:sp>
        <p:nvSpPr>
          <p:cNvPr id="4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44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966386"/>
      </p:ext>
    </p:extLst>
  </p:cSld>
  <p:clrMapOvr>
    <a:masterClrMapping/>
  </p:clrMapOvr>
  <p:transition advTm="306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0" grpId="0" animBg="1"/>
      <p:bldP spid="101" grpId="0" animBg="1"/>
      <p:bldP spid="103" grpId="0" animBg="1"/>
      <p:bldP spid="104" grpId="0"/>
      <p:bldP spid="107" grpId="0"/>
      <p:bldP spid="74" grpId="0"/>
      <p:bldP spid="75" grpId="0" animBg="1"/>
      <p:bldP spid="29" grpId="0" animBg="1"/>
      <p:bldP spid="30" grpId="0"/>
      <p:bldP spid="58" grpId="0" animBg="1"/>
      <p:bldP spid="59" grpId="0" animBg="1"/>
      <p:bldP spid="61" grpId="0" animBg="1"/>
      <p:bldP spid="3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Motivation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err="1" smtClean="0"/>
              <a:t>Semantic</a:t>
            </a:r>
            <a:r>
              <a:rPr lang="de-DE" sz="2400" dirty="0" smtClean="0"/>
              <a:t> Data Integration 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Semantic</a:t>
            </a:r>
            <a:r>
              <a:rPr lang="de-DE" sz="2400" dirty="0" smtClean="0"/>
              <a:t> Search</a:t>
            </a:r>
            <a:br>
              <a:rPr lang="de-DE" sz="2400" dirty="0" smtClean="0"/>
            </a:br>
            <a:endParaRPr lang="de-DE" sz="2400" dirty="0"/>
          </a:p>
          <a:p>
            <a:r>
              <a:rPr lang="de-DE" sz="2400" dirty="0" smtClean="0"/>
              <a:t>Statistical Learning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Conclusions</a:t>
            </a:r>
            <a:endParaRPr lang="de-DE" sz="24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046514-D64E-4E11-9A4F-93F7342547CA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691680" y="6453336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Semantische Technologien und Maschinelles Lernen zur Verwaltung und Nutzung von 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333375"/>
            <a:ext cx="6911975" cy="561975"/>
          </a:xfrm>
        </p:spPr>
        <p:txBody>
          <a:bodyPr/>
          <a:lstStyle/>
          <a:p>
            <a:r>
              <a:rPr lang="en-US" dirty="0" smtClean="0"/>
              <a:t>Ideas behind Solution: Top-k over Query Space </a:t>
            </a:r>
            <a:endParaRPr lang="en-GB" sz="1800" b="0" dirty="0"/>
          </a:p>
        </p:txBody>
      </p:sp>
      <p:pic>
        <p:nvPicPr>
          <p:cNvPr id="19458" name="Picture 2" descr="C:\Dokumente und Einstellungen\Administrator\Desktop\schema_grap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300163"/>
            <a:ext cx="5067300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C:\Dokumente und Einstellungen\Administrator\Desktop\schema_graph_unaugment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1" y="1300163"/>
            <a:ext cx="3209925" cy="2200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57158" y="942973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Schema graph</a:t>
            </a:r>
            <a:endParaRPr lang="en-GB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786182" y="928670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Query space</a:t>
            </a:r>
            <a:endParaRPr lang="en-US" sz="1600" b="1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92113" y="3571876"/>
            <a:ext cx="8356600" cy="2714644"/>
          </a:xfrm>
        </p:spPr>
        <p:txBody>
          <a:bodyPr/>
          <a:lstStyle/>
          <a:p>
            <a:r>
              <a:rPr lang="en-US" sz="1800" dirty="0" smtClean="0"/>
              <a:t>Main Idea</a:t>
            </a:r>
          </a:p>
          <a:p>
            <a:pPr lvl="1"/>
            <a:r>
              <a:rPr lang="en-US" sz="1600" dirty="0" smtClean="0"/>
              <a:t>Query space: more </a:t>
            </a:r>
            <a:r>
              <a:rPr lang="en-US" sz="1600" b="1" dirty="0" smtClean="0"/>
              <a:t>compact representation of the data graph</a:t>
            </a:r>
          </a:p>
          <a:p>
            <a:r>
              <a:rPr lang="en-US" sz="1800" b="1" dirty="0" smtClean="0"/>
              <a:t>Online</a:t>
            </a:r>
            <a:r>
              <a:rPr lang="en-US" sz="1800" dirty="0" smtClean="0"/>
              <a:t> construction of query space out of </a:t>
            </a:r>
            <a:r>
              <a:rPr lang="en-US" sz="1800" b="1" dirty="0" smtClean="0"/>
              <a:t>schema graph</a:t>
            </a:r>
          </a:p>
          <a:p>
            <a:pPr lvl="1"/>
            <a:r>
              <a:rPr lang="en-US" sz="1600" dirty="0" smtClean="0"/>
              <a:t>Match keywords against labels of resources to find </a:t>
            </a:r>
            <a:r>
              <a:rPr lang="en-US" sz="1600" b="1" dirty="0" smtClean="0"/>
              <a:t>keyword elements</a:t>
            </a:r>
            <a:endParaRPr lang="en-US" sz="1600" dirty="0" smtClean="0"/>
          </a:p>
          <a:p>
            <a:pPr lvl="1"/>
            <a:r>
              <a:rPr lang="en-US" sz="1600" dirty="0" smtClean="0"/>
              <a:t>Connect keyword elements with elements of schema to obtain </a:t>
            </a:r>
            <a:r>
              <a:rPr lang="en-US" sz="1600" b="1" dirty="0" smtClean="0"/>
              <a:t>query space</a:t>
            </a:r>
          </a:p>
          <a:p>
            <a:r>
              <a:rPr lang="en-GB" sz="1800" dirty="0" smtClean="0"/>
              <a:t>Online top-k query graph exploration</a:t>
            </a:r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3381" y="3645024"/>
            <a:ext cx="8143932" cy="250033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kern="0" dirty="0" smtClean="0"/>
              <a:t>Decreased </a:t>
            </a:r>
            <a:r>
              <a:rPr lang="en-US" sz="2400" kern="0" dirty="0"/>
              <a:t>complexity </a:t>
            </a:r>
            <a:r>
              <a:rPr lang="en-US" sz="2400" kern="0" dirty="0" smtClean="0"/>
              <a:t>through exploration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much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reduced summary model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called query space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Top-k </a:t>
            </a:r>
            <a:r>
              <a:rPr lang="en-US" sz="2400" kern="0" dirty="0" smtClean="0"/>
              <a:t>procedure for graph exploration 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compute only top-k results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kern="0" dirty="0" err="1" smtClean="0"/>
              <a:t>Principle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approach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for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ranking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based</a:t>
            </a:r>
            <a:r>
              <a:rPr lang="de-DE" sz="2400" kern="0" dirty="0" smtClean="0"/>
              <a:t> on </a:t>
            </a:r>
            <a:r>
              <a:rPr lang="de-DE" sz="2400" b="1" kern="0" dirty="0" err="1" smtClean="0"/>
              <a:t>language</a:t>
            </a:r>
            <a:r>
              <a:rPr lang="de-DE" sz="2400" b="1" kern="0" dirty="0" smtClean="0"/>
              <a:t> </a:t>
            </a:r>
            <a:r>
              <a:rPr lang="de-DE" sz="2400" b="1" kern="0" dirty="0" err="1" smtClean="0"/>
              <a:t>models</a:t>
            </a:r>
            <a:r>
              <a:rPr lang="de-DE" sz="2400" b="1" kern="0" dirty="0" smtClean="0"/>
              <a:t> </a:t>
            </a:r>
            <a:r>
              <a:rPr lang="de-DE" sz="2400" b="1" kern="0" dirty="0" err="1" smtClean="0"/>
              <a:t>for</a:t>
            </a:r>
            <a:r>
              <a:rPr lang="de-DE" sz="2400" b="1" kern="0" dirty="0" smtClean="0"/>
              <a:t> </a:t>
            </a:r>
            <a:r>
              <a:rPr lang="de-DE" sz="2400" b="1" kern="0" dirty="0" err="1" smtClean="0"/>
              <a:t>structured</a:t>
            </a:r>
            <a:r>
              <a:rPr lang="de-DE" sz="2400" b="1" kern="0" dirty="0" smtClean="0"/>
              <a:t> </a:t>
            </a:r>
            <a:r>
              <a:rPr lang="de-DE" sz="2400" b="1" kern="0" dirty="0" err="1" smtClean="0"/>
              <a:t>results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020696"/>
      </p:ext>
    </p:extLst>
  </p:cSld>
  <p:clrMapOvr>
    <a:masterClrMapping/>
  </p:clrMapOvr>
  <p:transition advTm="588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smtClean="0"/>
              <a:t>Semantic Search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queries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tail</a:t>
            </a:r>
            <a:endParaRPr lang="de-DE" dirty="0"/>
          </a:p>
          <a:p>
            <a:pPr lvl="1"/>
            <a:r>
              <a:rPr lang="de-DE" dirty="0" err="1"/>
              <a:t>Ambiguous</a:t>
            </a:r>
            <a:r>
              <a:rPr lang="de-DE" dirty="0"/>
              <a:t> </a:t>
            </a:r>
            <a:r>
              <a:rPr lang="de-DE" dirty="0" err="1"/>
              <a:t>queries</a:t>
            </a:r>
            <a:endParaRPr lang="de-DE" dirty="0"/>
          </a:p>
          <a:p>
            <a:pPr lvl="1"/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err="1" smtClean="0"/>
              <a:t>Addressing</a:t>
            </a:r>
            <a:r>
              <a:rPr lang="de-DE" dirty="0" smtClean="0"/>
              <a:t> </a:t>
            </a:r>
            <a:r>
              <a:rPr lang="de-DE" b="1" dirty="0" err="1" smtClean="0"/>
              <a:t>complex</a:t>
            </a:r>
            <a:r>
              <a:rPr lang="de-DE" b="1" dirty="0" smtClean="0"/>
              <a:t> </a:t>
            </a:r>
            <a:r>
              <a:rPr lang="de-DE" b="1" dirty="0" err="1" smtClean="0"/>
              <a:t>information</a:t>
            </a:r>
            <a:r>
              <a:rPr lang="de-DE" b="1" dirty="0" smtClean="0"/>
              <a:t> </a:t>
            </a:r>
            <a:r>
              <a:rPr lang="de-DE" b="1" dirty="0" err="1" smtClean="0"/>
              <a:t>needs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end-users</a:t>
            </a:r>
          </a:p>
          <a:p>
            <a:pPr lvl="1"/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intuitive </a:t>
            </a:r>
            <a:r>
              <a:rPr lang="de-DE" dirty="0" err="1" smtClean="0"/>
              <a:t>keyword-based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endParaRPr lang="de-DE" dirty="0" smtClean="0"/>
          </a:p>
          <a:p>
            <a:pPr lvl="1"/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facts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…Selected Challenges </a:t>
            </a:r>
            <a:endParaRPr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820472" cy="5256584"/>
          </a:xfrm>
        </p:spPr>
        <p:txBody>
          <a:bodyPr>
            <a:normAutofit/>
          </a:bodyPr>
          <a:lstStyle/>
          <a:p>
            <a:r>
              <a:rPr lang="en-US" b="1" dirty="0" smtClean="0"/>
              <a:t>Hybrid content management</a:t>
            </a:r>
          </a:p>
          <a:p>
            <a:pPr lvl="1"/>
            <a:r>
              <a:rPr lang="en-US" dirty="0" smtClean="0"/>
              <a:t>Indexing hybrid content (structured data &amp; text)</a:t>
            </a:r>
          </a:p>
          <a:p>
            <a:pPr lvl="1"/>
            <a:r>
              <a:rPr lang="en-US" dirty="0" smtClean="0"/>
              <a:t>Processing hybrid queries</a:t>
            </a:r>
          </a:p>
          <a:p>
            <a:pPr lvl="1"/>
            <a:r>
              <a:rPr lang="en-US" b="1" dirty="0" smtClean="0"/>
              <a:t>Ranking hybrid results </a:t>
            </a:r>
            <a:r>
              <a:rPr lang="en-US" dirty="0" smtClean="0"/>
              <a:t>(facts combined with text)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Querying paradigm </a:t>
            </a:r>
            <a:r>
              <a:rPr lang="en-US" dirty="0" smtClean="0"/>
              <a:t>for complex retrieval tasks</a:t>
            </a:r>
            <a:endParaRPr lang="en-US" b="1" dirty="0" smtClean="0"/>
          </a:p>
          <a:p>
            <a:pPr lvl="1"/>
            <a:r>
              <a:rPr lang="de-DE" dirty="0" err="1" smtClean="0"/>
              <a:t>Querying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once</a:t>
            </a:r>
            <a:r>
              <a:rPr lang="de-DE" dirty="0" smtClean="0"/>
              <a:t> vs. iterative </a:t>
            </a:r>
            <a:r>
              <a:rPr lang="de-DE" dirty="0" err="1" smtClean="0"/>
              <a:t>exploration</a:t>
            </a:r>
            <a:endParaRPr lang="en-US" dirty="0" smtClean="0"/>
          </a:p>
          <a:p>
            <a:pPr lvl="1"/>
            <a:r>
              <a:rPr lang="en-US" dirty="0" smtClean="0"/>
              <a:t>Combination of keywords, NL and facets?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Semantics for </a:t>
            </a:r>
            <a:r>
              <a:rPr lang="en-US" b="1" dirty="0"/>
              <a:t>b</a:t>
            </a:r>
            <a:r>
              <a:rPr lang="en-US" b="1" dirty="0" smtClean="0"/>
              <a:t>roader search context/process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from querying to browsing to intuitive presentation, supporting complex analysis of data / results</a:t>
            </a: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7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Learning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53376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1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Statistical Learning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Statistical learning is a method that can help to solve tasks for data integration, semantic search, e.g.: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Textmining</a:t>
            </a:r>
            <a:r>
              <a:rPr lang="de-DE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de-DE" sz="2000" dirty="0" err="1" smtClean="0"/>
              <a:t>Extract</a:t>
            </a:r>
            <a:r>
              <a:rPr lang="de-DE" sz="2000" dirty="0" smtClean="0"/>
              <a:t>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facts</a:t>
            </a:r>
            <a:r>
              <a:rPr lang="de-DE" sz="2000" dirty="0" smtClean="0"/>
              <a:t>)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unstructured</a:t>
            </a:r>
            <a:r>
              <a:rPr lang="de-DE" sz="2000" dirty="0"/>
              <a:t> </a:t>
            </a:r>
            <a:r>
              <a:rPr lang="de-DE" sz="2000" dirty="0" err="1"/>
              <a:t>sources</a:t>
            </a:r>
            <a:r>
              <a:rPr lang="de-DE" sz="2000" dirty="0"/>
              <a:t> (</a:t>
            </a:r>
            <a:r>
              <a:rPr lang="de-DE" sz="2000" dirty="0" err="1"/>
              <a:t>text</a:t>
            </a:r>
            <a:r>
              <a:rPr lang="de-DE" sz="2000" dirty="0" smtClean="0"/>
              <a:t>) 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Link </a:t>
            </a:r>
            <a:r>
              <a:rPr lang="de-DE" sz="2000" dirty="0" err="1" smtClean="0"/>
              <a:t>extracted</a:t>
            </a:r>
            <a:r>
              <a:rPr lang="de-DE" sz="2000" dirty="0" smtClean="0"/>
              <a:t>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/>
              <a:t>knowledge</a:t>
            </a:r>
            <a:r>
              <a:rPr lang="de-DE" sz="2000" dirty="0"/>
              <a:t> </a:t>
            </a:r>
            <a:r>
              <a:rPr lang="de-DE" sz="2000" dirty="0" err="1" smtClean="0"/>
              <a:t>bases</a:t>
            </a:r>
            <a:endParaRPr lang="de-DE" sz="2000" dirty="0" smtClean="0"/>
          </a:p>
          <a:p>
            <a:pPr marL="476250" lvl="1" indent="0">
              <a:buNone/>
            </a:pP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Statistical Analysis</a:t>
            </a:r>
            <a:r>
              <a:rPr lang="de-DE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de-DE" sz="2000" dirty="0" smtClean="0"/>
              <a:t>Cluster </a:t>
            </a:r>
            <a:r>
              <a:rPr lang="de-DE" sz="2000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(find </a:t>
            </a:r>
            <a:r>
              <a:rPr lang="de-DE" sz="2000" dirty="0" err="1" smtClean="0"/>
              <a:t>similar</a:t>
            </a:r>
            <a:r>
              <a:rPr lang="de-DE" sz="2000" dirty="0" smtClean="0"/>
              <a:t>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, </a:t>
            </a:r>
            <a:r>
              <a:rPr lang="de-DE" sz="2000" dirty="0" err="1" smtClean="0"/>
              <a:t>facts</a:t>
            </a:r>
            <a:r>
              <a:rPr lang="de-DE" sz="2000" dirty="0" smtClean="0"/>
              <a:t>, </a:t>
            </a:r>
            <a:r>
              <a:rPr lang="de-DE" sz="2000" dirty="0" err="1" smtClean="0"/>
              <a:t>events</a:t>
            </a:r>
            <a:r>
              <a:rPr lang="de-DE" sz="2000" dirty="0" smtClean="0"/>
              <a:t>,...) </a:t>
            </a:r>
          </a:p>
          <a:p>
            <a:pPr lvl="1">
              <a:buFont typeface="Arial"/>
              <a:buChar char="•"/>
            </a:pPr>
            <a:r>
              <a:rPr lang="de-DE" sz="2000" dirty="0" err="1"/>
              <a:t>P</a:t>
            </a:r>
            <a:r>
              <a:rPr lang="de-DE" sz="2000" dirty="0" err="1" smtClean="0"/>
              <a:t>redict</a:t>
            </a:r>
            <a:r>
              <a:rPr lang="de-DE" sz="2000" dirty="0" smtClean="0"/>
              <a:t>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events</a:t>
            </a:r>
            <a:r>
              <a:rPr lang="de-DE" sz="2000" dirty="0" smtClean="0"/>
              <a:t>, </a:t>
            </a:r>
            <a:r>
              <a:rPr lang="de-DE" sz="2000" dirty="0" err="1"/>
              <a:t>a</a:t>
            </a:r>
            <a:r>
              <a:rPr lang="de-DE" sz="2000" dirty="0" err="1" smtClean="0"/>
              <a:t>nalyze</a:t>
            </a:r>
            <a:r>
              <a:rPr lang="de-DE" sz="2000" dirty="0" smtClean="0"/>
              <a:t> </a:t>
            </a:r>
            <a:r>
              <a:rPr lang="de-DE" sz="2000" dirty="0" err="1" smtClean="0"/>
              <a:t>trends</a:t>
            </a:r>
            <a:endParaRPr lang="de-DE" sz="2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Textmining: Solutions I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61975" y="1395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b="1" dirty="0" smtClean="0">
                <a:ea typeface="宋体" pitchFamily="2" charset="-122"/>
              </a:rPr>
              <a:t>Unsupervised Semantic Parsing (USP):</a:t>
            </a:r>
          </a:p>
          <a:p>
            <a:r>
              <a:rPr lang="en-US" altLang="zh-CN" dirty="0">
                <a:ea typeface="宋体" pitchFamily="2" charset="-122"/>
              </a:rPr>
              <a:t>Identify similar </a:t>
            </a:r>
            <a:r>
              <a:rPr lang="en-US" altLang="zh-CN" dirty="0" smtClean="0">
                <a:ea typeface="宋体" pitchFamily="2" charset="-122"/>
              </a:rPr>
              <a:t>terms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Identify similar syntactical </a:t>
            </a:r>
            <a:r>
              <a:rPr lang="en-US" altLang="zh-CN" dirty="0" smtClean="0">
                <a:ea typeface="宋体" pitchFamily="2" charset="-122"/>
              </a:rPr>
              <a:t>structures</a:t>
            </a:r>
            <a:endParaRPr lang="en-US" altLang="zh-CN" sz="2000" i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20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		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Microsoft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buys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err="1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Powerset</a:t>
            </a:r>
            <a:endParaRPr lang="en-US" altLang="zh-CN" sz="2400" i="1" dirty="0" smtClean="0">
              <a:solidFill>
                <a:srgbClr val="008000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		Microsoft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acquires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semantic search engine</a:t>
            </a:r>
            <a:r>
              <a:rPr lang="en-US" altLang="zh-CN" sz="2400" i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err="1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Powerset</a:t>
            </a:r>
            <a:endParaRPr lang="en-US" altLang="zh-CN" sz="2400" i="1" dirty="0" smtClean="0">
              <a:solidFill>
                <a:srgbClr val="008000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2400" i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		</a:t>
            </a:r>
            <a:r>
              <a:rPr lang="en-US" altLang="zh-CN" sz="2400" i="1" dirty="0" err="1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Powerset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is acquired by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Microsoft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Corporation</a:t>
            </a:r>
          </a:p>
          <a:p>
            <a:pPr lvl="1">
              <a:buFontTx/>
              <a:buNone/>
            </a:pP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		The Redmond software giant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buys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i="1" dirty="0" err="1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Powerset</a:t>
            </a:r>
            <a:endParaRPr lang="en-US" altLang="zh-CN" sz="2400" i="1" dirty="0" smtClean="0">
              <a:solidFill>
                <a:srgbClr val="008000"/>
              </a:solidFill>
              <a:latin typeface="Times New Roman" pitchFamily="18" charset="0"/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		Microsoft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’s purchase of </a:t>
            </a:r>
            <a:r>
              <a:rPr lang="en-US" altLang="zh-CN" sz="2400" i="1" dirty="0" err="1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Powerset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, …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93725" y="5300663"/>
            <a:ext cx="7939088" cy="554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sz="3000" dirty="0">
                <a:solidFill>
                  <a:srgbClr val="990000"/>
                </a:solidFill>
                <a:ea typeface="宋体" pitchFamily="2" charset="-122"/>
              </a:rPr>
              <a:t>Automatically cluster synonymic expressions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699792" y="4329286"/>
            <a:ext cx="1872208" cy="39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27784" y="3465190"/>
            <a:ext cx="1872208" cy="39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699792" y="3033142"/>
            <a:ext cx="1224136" cy="39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1. </a:t>
            </a:r>
            <a:r>
              <a:rPr lang="en-US" dirty="0" err="1" smtClean="0"/>
              <a:t>Textmining</a:t>
            </a:r>
            <a:r>
              <a:rPr lang="en-US" dirty="0" smtClean="0"/>
              <a:t>: Solutions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Semantic Annotation:</a:t>
            </a:r>
          </a:p>
          <a:p>
            <a:r>
              <a:rPr lang="en-US" dirty="0" smtClean="0"/>
              <a:t>Link text fragments to rich background knowledge </a:t>
            </a:r>
            <a:br>
              <a:rPr lang="en-US" dirty="0" smtClean="0"/>
            </a:br>
            <a:r>
              <a:rPr lang="en-US" dirty="0" smtClean="0"/>
              <a:t>(Wikipedia / </a:t>
            </a:r>
            <a:r>
              <a:rPr lang="en-US" dirty="0" err="1" smtClean="0"/>
              <a:t>Dbpedia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pic>
        <p:nvPicPr>
          <p:cNvPr id="6" name="图片 79" descr="lod-datasets_2011-09-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04470"/>
            <a:ext cx="2273300" cy="14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769"/>
          <p:cNvGrpSpPr>
            <a:grpSpLocks/>
          </p:cNvGrpSpPr>
          <p:nvPr/>
        </p:nvGrpSpPr>
        <p:grpSpPr bwMode="auto">
          <a:xfrm>
            <a:off x="2236325" y="3068960"/>
            <a:ext cx="1011483" cy="1517156"/>
            <a:chOff x="7216775" y="1912937"/>
            <a:chExt cx="949325" cy="1423987"/>
          </a:xfrm>
        </p:grpSpPr>
        <p:pic>
          <p:nvPicPr>
            <p:cNvPr id="8" name="Picture 7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3312" y="2149475"/>
              <a:ext cx="711200" cy="118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760"/>
            <p:cNvSpPr>
              <a:spLocks noEditPoints="1"/>
            </p:cNvSpPr>
            <p:nvPr/>
          </p:nvSpPr>
          <p:spPr bwMode="auto">
            <a:xfrm>
              <a:off x="7454900" y="2151062"/>
              <a:ext cx="711200" cy="1185862"/>
            </a:xfrm>
            <a:custGeom>
              <a:avLst/>
              <a:gdLst>
                <a:gd name="T0" fmla="*/ 0 w 2880"/>
                <a:gd name="T1" fmla="*/ 0 h 4800"/>
                <a:gd name="T2" fmla="*/ 0 w 2880"/>
                <a:gd name="T3" fmla="*/ 0 h 4800"/>
                <a:gd name="T4" fmla="*/ 175626891 w 2880"/>
                <a:gd name="T5" fmla="*/ 0 h 4800"/>
                <a:gd name="T6" fmla="*/ 175626891 w 2880"/>
                <a:gd name="T7" fmla="*/ 292972647 h 4800"/>
                <a:gd name="T8" fmla="*/ 0 w 2880"/>
                <a:gd name="T9" fmla="*/ 292972647 h 4800"/>
                <a:gd name="T10" fmla="*/ 0 w 2880"/>
                <a:gd name="T11" fmla="*/ 0 h 4800"/>
                <a:gd name="T12" fmla="*/ 0 w 2880"/>
                <a:gd name="T13" fmla="*/ 0 h 4800"/>
                <a:gd name="T14" fmla="*/ 0 w 2880"/>
                <a:gd name="T15" fmla="*/ 0 h 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0"/>
                <a:gd name="T25" fmla="*/ 0 h 4800"/>
                <a:gd name="T26" fmla="*/ 2880 w 2880"/>
                <a:gd name="T27" fmla="*/ 4800 h 4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0" h="4800">
                  <a:moveTo>
                    <a:pt x="0" y="0"/>
                  </a:moveTo>
                  <a:lnTo>
                    <a:pt x="0" y="0"/>
                  </a:lnTo>
                  <a:lnTo>
                    <a:pt x="2880" y="0"/>
                  </a:lnTo>
                  <a:lnTo>
                    <a:pt x="2880" y="4800"/>
                  </a:lnTo>
                  <a:lnTo>
                    <a:pt x="0" y="48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" name="Picture 7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5837" y="2032000"/>
              <a:ext cx="749300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762"/>
            <p:cNvSpPr>
              <a:spLocks noEditPoints="1"/>
            </p:cNvSpPr>
            <p:nvPr/>
          </p:nvSpPr>
          <p:spPr bwMode="auto">
            <a:xfrm>
              <a:off x="7377112" y="2033587"/>
              <a:ext cx="709613" cy="1184275"/>
            </a:xfrm>
            <a:custGeom>
              <a:avLst/>
              <a:gdLst>
                <a:gd name="T0" fmla="*/ 0 w 2880"/>
                <a:gd name="T1" fmla="*/ 0 h 4800"/>
                <a:gd name="T2" fmla="*/ 0 w 2880"/>
                <a:gd name="T3" fmla="*/ 0 h 4800"/>
                <a:gd name="T4" fmla="*/ 174843964 w 2880"/>
                <a:gd name="T5" fmla="*/ 0 h 4800"/>
                <a:gd name="T6" fmla="*/ 174843964 w 2880"/>
                <a:gd name="T7" fmla="*/ 292189020 h 4800"/>
                <a:gd name="T8" fmla="*/ 0 w 2880"/>
                <a:gd name="T9" fmla="*/ 292189020 h 4800"/>
                <a:gd name="T10" fmla="*/ 0 w 2880"/>
                <a:gd name="T11" fmla="*/ 0 h 4800"/>
                <a:gd name="T12" fmla="*/ 0 w 2880"/>
                <a:gd name="T13" fmla="*/ 0 h 4800"/>
                <a:gd name="T14" fmla="*/ 0 w 2880"/>
                <a:gd name="T15" fmla="*/ 0 h 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0"/>
                <a:gd name="T25" fmla="*/ 0 h 4800"/>
                <a:gd name="T26" fmla="*/ 2880 w 2880"/>
                <a:gd name="T27" fmla="*/ 4800 h 4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0" h="4800">
                  <a:moveTo>
                    <a:pt x="0" y="0"/>
                  </a:moveTo>
                  <a:lnTo>
                    <a:pt x="0" y="0"/>
                  </a:lnTo>
                  <a:lnTo>
                    <a:pt x="2880" y="0"/>
                  </a:lnTo>
                  <a:lnTo>
                    <a:pt x="2880" y="4800"/>
                  </a:lnTo>
                  <a:lnTo>
                    <a:pt x="0" y="48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2" name="Picture 76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16775" y="1912937"/>
              <a:ext cx="711200" cy="118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764"/>
            <p:cNvSpPr>
              <a:spLocks noEditPoints="1"/>
            </p:cNvSpPr>
            <p:nvPr/>
          </p:nvSpPr>
          <p:spPr bwMode="auto">
            <a:xfrm>
              <a:off x="7218362" y="1914525"/>
              <a:ext cx="711200" cy="1184275"/>
            </a:xfrm>
            <a:custGeom>
              <a:avLst/>
              <a:gdLst>
                <a:gd name="T0" fmla="*/ 0 w 2880"/>
                <a:gd name="T1" fmla="*/ 0 h 4800"/>
                <a:gd name="T2" fmla="*/ 0 w 2880"/>
                <a:gd name="T3" fmla="*/ 0 h 4800"/>
                <a:gd name="T4" fmla="*/ 175626891 w 2880"/>
                <a:gd name="T5" fmla="*/ 0 h 4800"/>
                <a:gd name="T6" fmla="*/ 175626891 w 2880"/>
                <a:gd name="T7" fmla="*/ 292189020 h 4800"/>
                <a:gd name="T8" fmla="*/ 0 w 2880"/>
                <a:gd name="T9" fmla="*/ 292189020 h 4800"/>
                <a:gd name="T10" fmla="*/ 0 w 2880"/>
                <a:gd name="T11" fmla="*/ 0 h 4800"/>
                <a:gd name="T12" fmla="*/ 0 w 2880"/>
                <a:gd name="T13" fmla="*/ 0 h 4800"/>
                <a:gd name="T14" fmla="*/ 0 w 2880"/>
                <a:gd name="T15" fmla="*/ 0 h 4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0"/>
                <a:gd name="T25" fmla="*/ 0 h 4800"/>
                <a:gd name="T26" fmla="*/ 2880 w 2880"/>
                <a:gd name="T27" fmla="*/ 4800 h 4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0" h="4800">
                  <a:moveTo>
                    <a:pt x="0" y="0"/>
                  </a:moveTo>
                  <a:lnTo>
                    <a:pt x="0" y="0"/>
                  </a:lnTo>
                  <a:lnTo>
                    <a:pt x="2880" y="0"/>
                  </a:lnTo>
                  <a:lnTo>
                    <a:pt x="2880" y="4800"/>
                  </a:lnTo>
                  <a:lnTo>
                    <a:pt x="0" y="48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65"/>
            <p:cNvSpPr>
              <a:spLocks noEditPoints="1"/>
            </p:cNvSpPr>
            <p:nvPr/>
          </p:nvSpPr>
          <p:spPr bwMode="auto">
            <a:xfrm>
              <a:off x="7308000" y="2506662"/>
              <a:ext cx="174625" cy="60325"/>
            </a:xfrm>
            <a:custGeom>
              <a:avLst/>
              <a:gdLst>
                <a:gd name="T0" fmla="*/ 0 w 712"/>
                <a:gd name="T1" fmla="*/ 0 h 245"/>
                <a:gd name="T2" fmla="*/ 0 w 712"/>
                <a:gd name="T3" fmla="*/ 0 h 245"/>
                <a:gd name="T4" fmla="*/ 42828499 w 712"/>
                <a:gd name="T5" fmla="*/ 0 h 245"/>
                <a:gd name="T6" fmla="*/ 42828499 w 712"/>
                <a:gd name="T7" fmla="*/ 14853492 h 245"/>
                <a:gd name="T8" fmla="*/ 0 w 712"/>
                <a:gd name="T9" fmla="*/ 14853492 h 245"/>
                <a:gd name="T10" fmla="*/ 0 w 712"/>
                <a:gd name="T11" fmla="*/ 0 h 245"/>
                <a:gd name="T12" fmla="*/ 0 w 712"/>
                <a:gd name="T13" fmla="*/ 0 h 245"/>
                <a:gd name="T14" fmla="*/ 0 w 712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"/>
                <a:gd name="T25" fmla="*/ 0 h 245"/>
                <a:gd name="T26" fmla="*/ 712 w 712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" h="245">
                  <a:moveTo>
                    <a:pt x="0" y="0"/>
                  </a:moveTo>
                  <a:lnTo>
                    <a:pt x="0" y="0"/>
                  </a:lnTo>
                  <a:lnTo>
                    <a:pt x="712" y="0"/>
                  </a:lnTo>
                  <a:lnTo>
                    <a:pt x="712" y="245"/>
                  </a:lnTo>
                  <a:lnTo>
                    <a:pt x="0" y="2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66"/>
            <p:cNvSpPr>
              <a:spLocks noEditPoints="1"/>
            </p:cNvSpPr>
            <p:nvPr/>
          </p:nvSpPr>
          <p:spPr bwMode="auto">
            <a:xfrm>
              <a:off x="7524000" y="2744787"/>
              <a:ext cx="176213" cy="60325"/>
            </a:xfrm>
            <a:custGeom>
              <a:avLst/>
              <a:gdLst>
                <a:gd name="T0" fmla="*/ 0 w 712"/>
                <a:gd name="T1" fmla="*/ 0 h 245"/>
                <a:gd name="T2" fmla="*/ 0 w 712"/>
                <a:gd name="T3" fmla="*/ 0 h 245"/>
                <a:gd name="T4" fmla="*/ 43610986 w 712"/>
                <a:gd name="T5" fmla="*/ 0 h 245"/>
                <a:gd name="T6" fmla="*/ 43610986 w 712"/>
                <a:gd name="T7" fmla="*/ 14853492 h 245"/>
                <a:gd name="T8" fmla="*/ 0 w 712"/>
                <a:gd name="T9" fmla="*/ 14853492 h 245"/>
                <a:gd name="T10" fmla="*/ 0 w 712"/>
                <a:gd name="T11" fmla="*/ 0 h 245"/>
                <a:gd name="T12" fmla="*/ 0 w 712"/>
                <a:gd name="T13" fmla="*/ 0 h 245"/>
                <a:gd name="T14" fmla="*/ 0 w 712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"/>
                <a:gd name="T25" fmla="*/ 0 h 245"/>
                <a:gd name="T26" fmla="*/ 712 w 712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" h="245">
                  <a:moveTo>
                    <a:pt x="0" y="0"/>
                  </a:moveTo>
                  <a:lnTo>
                    <a:pt x="0" y="0"/>
                  </a:lnTo>
                  <a:lnTo>
                    <a:pt x="712" y="0"/>
                  </a:lnTo>
                  <a:lnTo>
                    <a:pt x="712" y="245"/>
                  </a:lnTo>
                  <a:lnTo>
                    <a:pt x="0" y="2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67"/>
            <p:cNvSpPr>
              <a:spLocks noEditPoints="1"/>
            </p:cNvSpPr>
            <p:nvPr/>
          </p:nvSpPr>
          <p:spPr bwMode="auto">
            <a:xfrm>
              <a:off x="7624762" y="2909887"/>
              <a:ext cx="117475" cy="60325"/>
            </a:xfrm>
            <a:custGeom>
              <a:avLst/>
              <a:gdLst>
                <a:gd name="T0" fmla="*/ 0 w 480"/>
                <a:gd name="T1" fmla="*/ 0 h 245"/>
                <a:gd name="T2" fmla="*/ 0 w 480"/>
                <a:gd name="T3" fmla="*/ 0 h 245"/>
                <a:gd name="T4" fmla="*/ 28750783 w 480"/>
                <a:gd name="T5" fmla="*/ 0 h 245"/>
                <a:gd name="T6" fmla="*/ 28750783 w 480"/>
                <a:gd name="T7" fmla="*/ 14853492 h 245"/>
                <a:gd name="T8" fmla="*/ 0 w 480"/>
                <a:gd name="T9" fmla="*/ 14853492 h 245"/>
                <a:gd name="T10" fmla="*/ 0 w 480"/>
                <a:gd name="T11" fmla="*/ 0 h 245"/>
                <a:gd name="T12" fmla="*/ 0 w 480"/>
                <a:gd name="T13" fmla="*/ 0 h 245"/>
                <a:gd name="T14" fmla="*/ 0 w 480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5"/>
                <a:gd name="T26" fmla="*/ 480 w 480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5">
                  <a:moveTo>
                    <a:pt x="0" y="0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45"/>
                  </a:lnTo>
                  <a:lnTo>
                    <a:pt x="0" y="2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68"/>
            <p:cNvSpPr>
              <a:spLocks noEditPoints="1"/>
            </p:cNvSpPr>
            <p:nvPr/>
          </p:nvSpPr>
          <p:spPr bwMode="auto">
            <a:xfrm>
              <a:off x="7776000" y="3122612"/>
              <a:ext cx="119063" cy="60325"/>
            </a:xfrm>
            <a:custGeom>
              <a:avLst/>
              <a:gdLst>
                <a:gd name="T0" fmla="*/ 0 w 480"/>
                <a:gd name="T1" fmla="*/ 0 h 245"/>
                <a:gd name="T2" fmla="*/ 0 w 480"/>
                <a:gd name="T3" fmla="*/ 0 h 245"/>
                <a:gd name="T4" fmla="*/ 29533329 w 480"/>
                <a:gd name="T5" fmla="*/ 0 h 245"/>
                <a:gd name="T6" fmla="*/ 29533329 w 480"/>
                <a:gd name="T7" fmla="*/ 14853492 h 245"/>
                <a:gd name="T8" fmla="*/ 0 w 480"/>
                <a:gd name="T9" fmla="*/ 14853492 h 245"/>
                <a:gd name="T10" fmla="*/ 0 w 480"/>
                <a:gd name="T11" fmla="*/ 0 h 245"/>
                <a:gd name="T12" fmla="*/ 0 w 480"/>
                <a:gd name="T13" fmla="*/ 0 h 245"/>
                <a:gd name="T14" fmla="*/ 0 w 480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5"/>
                <a:gd name="T26" fmla="*/ 480 w 480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5">
                  <a:moveTo>
                    <a:pt x="0" y="0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45"/>
                  </a:lnTo>
                  <a:lnTo>
                    <a:pt x="0" y="2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769"/>
            <p:cNvSpPr>
              <a:spLocks noEditPoints="1"/>
            </p:cNvSpPr>
            <p:nvPr/>
          </p:nvSpPr>
          <p:spPr bwMode="auto">
            <a:xfrm>
              <a:off x="7704000" y="2565400"/>
              <a:ext cx="117475" cy="60325"/>
            </a:xfrm>
            <a:custGeom>
              <a:avLst/>
              <a:gdLst>
                <a:gd name="T0" fmla="*/ 0 w 480"/>
                <a:gd name="T1" fmla="*/ 0 h 245"/>
                <a:gd name="T2" fmla="*/ 0 w 480"/>
                <a:gd name="T3" fmla="*/ 0 h 245"/>
                <a:gd name="T4" fmla="*/ 28750783 w 480"/>
                <a:gd name="T5" fmla="*/ 0 h 245"/>
                <a:gd name="T6" fmla="*/ 28750783 w 480"/>
                <a:gd name="T7" fmla="*/ 14853492 h 245"/>
                <a:gd name="T8" fmla="*/ 0 w 480"/>
                <a:gd name="T9" fmla="*/ 14853492 h 245"/>
                <a:gd name="T10" fmla="*/ 0 w 480"/>
                <a:gd name="T11" fmla="*/ 0 h 245"/>
                <a:gd name="T12" fmla="*/ 0 w 480"/>
                <a:gd name="T13" fmla="*/ 0 h 245"/>
                <a:gd name="T14" fmla="*/ 0 w 480"/>
                <a:gd name="T15" fmla="*/ 0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245"/>
                <a:gd name="T26" fmla="*/ 480 w 480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245">
                  <a:moveTo>
                    <a:pt x="0" y="0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45"/>
                  </a:lnTo>
                  <a:lnTo>
                    <a:pt x="0" y="2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TextBox 118"/>
          <p:cNvSpPr txBox="1">
            <a:spLocks noChangeArrowheads="1"/>
          </p:cNvSpPr>
          <p:nvPr/>
        </p:nvSpPr>
        <p:spPr bwMode="auto">
          <a:xfrm>
            <a:off x="827584" y="4509120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zh-CN" sz="1800" dirty="0">
                <a:latin typeface="Calibri" pitchFamily="34" charset="0"/>
              </a:rPr>
              <a:t>Web Pages</a:t>
            </a:r>
            <a:endParaRPr lang="zh-CN" altLang="en-US" sz="1800" dirty="0">
              <a:latin typeface="Calibri" pitchFamily="34" charset="0"/>
            </a:endParaRPr>
          </a:p>
        </p:txBody>
      </p:sp>
      <p:cxnSp>
        <p:nvCxnSpPr>
          <p:cNvPr id="20" name="直接箭头连接符 45"/>
          <p:cNvCxnSpPr/>
          <p:nvPr/>
        </p:nvCxnSpPr>
        <p:spPr>
          <a:xfrm flipV="1">
            <a:off x="2483768" y="3389155"/>
            <a:ext cx="3816424" cy="35019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49"/>
          <p:cNvCxnSpPr/>
          <p:nvPr/>
        </p:nvCxnSpPr>
        <p:spPr>
          <a:xfrm flipV="1">
            <a:off x="2827460" y="3533171"/>
            <a:ext cx="3256708" cy="2781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51"/>
          <p:cNvCxnSpPr/>
          <p:nvPr/>
        </p:nvCxnSpPr>
        <p:spPr>
          <a:xfrm flipV="1">
            <a:off x="2699792" y="3667339"/>
            <a:ext cx="3168352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53"/>
          <p:cNvCxnSpPr/>
          <p:nvPr/>
        </p:nvCxnSpPr>
        <p:spPr>
          <a:xfrm flipV="1">
            <a:off x="2699792" y="3955371"/>
            <a:ext cx="3456384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55"/>
          <p:cNvCxnSpPr/>
          <p:nvPr/>
        </p:nvCxnSpPr>
        <p:spPr>
          <a:xfrm>
            <a:off x="2771800" y="4171395"/>
            <a:ext cx="3456384" cy="1440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59"/>
          <p:cNvCxnSpPr/>
          <p:nvPr/>
        </p:nvCxnSpPr>
        <p:spPr>
          <a:xfrm flipV="1">
            <a:off x="2904174" y="4099387"/>
            <a:ext cx="3107986" cy="2583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106"/>
          <p:cNvCxnSpPr/>
          <p:nvPr/>
        </p:nvCxnSpPr>
        <p:spPr>
          <a:xfrm>
            <a:off x="2843808" y="3811355"/>
            <a:ext cx="2880320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4"/>
          <p:cNvSpPr txBox="1">
            <a:spLocks noChangeArrowheads="1"/>
          </p:cNvSpPr>
          <p:nvPr/>
        </p:nvSpPr>
        <p:spPr bwMode="auto">
          <a:xfrm>
            <a:off x="7020272" y="4509120"/>
            <a:ext cx="123596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zh-CN" sz="1800" dirty="0">
                <a:latin typeface="Calibri" pitchFamily="34" charset="0"/>
              </a:rPr>
              <a:t>LOD Cloud</a:t>
            </a:r>
            <a:endParaRPr lang="zh-CN" altLang="en-US" sz="1800" dirty="0">
              <a:latin typeface="Calibri" pitchFamily="34" charset="0"/>
            </a:endParaRPr>
          </a:p>
        </p:txBody>
      </p:sp>
      <p:sp>
        <p:nvSpPr>
          <p:cNvPr id="2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Textmining: </a:t>
            </a:r>
            <a:r>
              <a:rPr lang="de-DE" dirty="0" err="1" smtClean="0"/>
              <a:t>Challenges</a:t>
            </a:r>
            <a:r>
              <a:rPr lang="de-DE" dirty="0" smtClean="0"/>
              <a:t> / </a:t>
            </a:r>
            <a:r>
              <a:rPr lang="de-DE" dirty="0" err="1" smtClean="0"/>
              <a:t>Benefits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 Existing tools work well for</a:t>
            </a:r>
          </a:p>
          <a:p>
            <a:pPr lvl="1"/>
            <a:r>
              <a:rPr lang="en-US" b="1" dirty="0"/>
              <a:t>fixed</a:t>
            </a:r>
            <a:r>
              <a:rPr lang="en-US" dirty="0"/>
              <a:t> </a:t>
            </a:r>
            <a:r>
              <a:rPr lang="en-US" dirty="0" smtClean="0"/>
              <a:t>set </a:t>
            </a:r>
            <a:r>
              <a:rPr lang="en-US" dirty="0"/>
              <a:t>of entity types (Persons, Institutions,…)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opular</a:t>
            </a:r>
            <a:r>
              <a:rPr lang="en-US" dirty="0" smtClean="0"/>
              <a:t> </a:t>
            </a:r>
            <a:r>
              <a:rPr lang="en-US" dirty="0"/>
              <a:t>domains </a:t>
            </a:r>
            <a:r>
              <a:rPr lang="en-US" dirty="0" smtClean="0"/>
              <a:t>(mainstream </a:t>
            </a:r>
            <a:r>
              <a:rPr lang="en-US" dirty="0"/>
              <a:t>news, </a:t>
            </a:r>
            <a:r>
              <a:rPr lang="en-US" dirty="0" smtClean="0"/>
              <a:t>Wikipedia,…; </a:t>
            </a:r>
            <a:r>
              <a:rPr lang="en-US" dirty="0"/>
              <a:t>cannot be directly applied to special domains: e.g. nanotechnology)</a:t>
            </a:r>
          </a:p>
          <a:p>
            <a:pPr lvl="1"/>
            <a:r>
              <a:rPr lang="en-US" b="1" dirty="0"/>
              <a:t>major </a:t>
            </a:r>
            <a:r>
              <a:rPr lang="en-US" dirty="0"/>
              <a:t>languages (English, Spanish,…)</a:t>
            </a:r>
          </a:p>
          <a:p>
            <a:pPr lvl="1"/>
            <a:r>
              <a:rPr lang="en-US" dirty="0" smtClean="0"/>
              <a:t>domains where </a:t>
            </a:r>
            <a:r>
              <a:rPr lang="en-US" dirty="0"/>
              <a:t>annotated corpora are available</a:t>
            </a:r>
          </a:p>
          <a:p>
            <a:pPr lvl="1"/>
            <a:endParaRPr lang="en-US" dirty="0"/>
          </a:p>
          <a:p>
            <a:r>
              <a:rPr lang="en-US" dirty="0"/>
              <a:t>Challenges for current research</a:t>
            </a:r>
          </a:p>
          <a:p>
            <a:pPr lvl="1"/>
            <a:r>
              <a:rPr lang="en-US" b="1" dirty="0"/>
              <a:t>Cross-lingual</a:t>
            </a:r>
            <a:r>
              <a:rPr lang="en-US" dirty="0"/>
              <a:t> (cover and bridge between many languages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see EU project: X-LIKE</a:t>
            </a:r>
            <a:endParaRPr lang="en-US" dirty="0"/>
          </a:p>
          <a:p>
            <a:pPr lvl="1"/>
            <a:r>
              <a:rPr lang="en-US" b="1" dirty="0"/>
              <a:t>Non-standard</a:t>
            </a:r>
            <a:r>
              <a:rPr lang="en-US" dirty="0"/>
              <a:t> language </a:t>
            </a:r>
            <a:r>
              <a:rPr lang="en-US" dirty="0" smtClean="0"/>
              <a:t>(cover e.g. twitter feeds)</a:t>
            </a:r>
            <a:endParaRPr lang="en-US" dirty="0"/>
          </a:p>
          <a:p>
            <a:pPr lvl="1"/>
            <a:r>
              <a:rPr lang="en-US" b="1" dirty="0"/>
              <a:t>Unsupervised</a:t>
            </a:r>
            <a:r>
              <a:rPr lang="en-US" dirty="0"/>
              <a:t> </a:t>
            </a:r>
            <a:r>
              <a:rPr lang="en-US" dirty="0" smtClean="0"/>
              <a:t>approaches (Data </a:t>
            </a:r>
            <a:r>
              <a:rPr lang="en-US" dirty="0"/>
              <a:t>driven, do not require extensive annotation </a:t>
            </a:r>
            <a:r>
              <a:rPr lang="en-US" dirty="0" smtClean="0"/>
              <a:t>efforts; but don’t scale, results are often hard to interpret by users)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Statistical Analysis: Solutions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similar entities (clustering)</a:t>
            </a:r>
          </a:p>
          <a:p>
            <a:r>
              <a:rPr lang="en-US" dirty="0" smtClean="0"/>
              <a:t>Find </a:t>
            </a:r>
            <a:r>
              <a:rPr lang="en-US" dirty="0"/>
              <a:t>identical entities (entity resolution)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3090550" y="2226991"/>
            <a:ext cx="5830158" cy="2498153"/>
          </a:xfrm>
          <a:prstGeom prst="ellipse">
            <a:avLst/>
          </a:prstGeom>
          <a:effectLst/>
          <a:scene3d>
            <a:camera prst="orthographicFront">
              <a:rot lat="0" lon="0" rev="900000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5814842" y="3358145"/>
            <a:ext cx="491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682"/>
                </a:solidFill>
              </a:rPr>
              <a:t>=?</a:t>
            </a:r>
            <a:endParaRPr lang="en-US" sz="2000" b="1" dirty="0">
              <a:solidFill>
                <a:srgbClr val="0096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95536" y="2672078"/>
            <a:ext cx="1800200" cy="63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</a:t>
            </a:r>
            <a:r>
              <a:rPr lang="de-DE" dirty="0" err="1" smtClean="0"/>
              <a:t>Machine</a:t>
            </a:r>
            <a:r>
              <a:rPr lang="de-DE" dirty="0" smtClean="0"/>
              <a:t> Learning“</a:t>
            </a:r>
            <a:endParaRPr lang="de-DE" dirty="0"/>
          </a:p>
        </p:txBody>
      </p:sp>
      <p:sp>
        <p:nvSpPr>
          <p:cNvPr id="9" name="Ellipse 42"/>
          <p:cNvSpPr/>
          <p:nvPr/>
        </p:nvSpPr>
        <p:spPr>
          <a:xfrm>
            <a:off x="3383868" y="2711683"/>
            <a:ext cx="1656184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topic110</a:t>
            </a:r>
            <a:endParaRPr lang="de-DE" dirty="0"/>
          </a:p>
        </p:txBody>
      </p:sp>
      <p:sp>
        <p:nvSpPr>
          <p:cNvPr id="10" name="Ellipse 44"/>
          <p:cNvSpPr/>
          <p:nvPr/>
        </p:nvSpPr>
        <p:spPr>
          <a:xfrm>
            <a:off x="6765776" y="2711683"/>
            <a:ext cx="1872208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person100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10" idx="4"/>
            <a:endCxn id="20" idx="0"/>
          </p:cNvCxnSpPr>
          <p:nvPr/>
        </p:nvCxnSpPr>
        <p:spPr>
          <a:xfrm>
            <a:off x="7701880" y="3266145"/>
            <a:ext cx="2468" cy="558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Ellipse 47"/>
          <p:cNvSpPr/>
          <p:nvPr/>
        </p:nvSpPr>
        <p:spPr>
          <a:xfrm>
            <a:off x="3311860" y="3863811"/>
            <a:ext cx="1800200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person200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9" idx="2"/>
            <a:endCxn id="8" idx="3"/>
          </p:cNvCxnSpPr>
          <p:nvPr/>
        </p:nvCxnSpPr>
        <p:spPr>
          <a:xfrm flipH="1">
            <a:off x="2195736" y="2988914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29602" y="2648890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skos:prefLabel</a:t>
            </a:r>
            <a:endParaRPr lang="de-DE" sz="1200" dirty="0"/>
          </a:p>
        </p:txBody>
      </p:sp>
      <p:cxnSp>
        <p:nvCxnSpPr>
          <p:cNvPr id="15" name="Gerade Verbindung mit Pfeil 14"/>
          <p:cNvCxnSpPr>
            <a:stCxn id="10" idx="3"/>
            <a:endCxn id="12" idx="7"/>
          </p:cNvCxnSpPr>
          <p:nvPr/>
        </p:nvCxnSpPr>
        <p:spPr>
          <a:xfrm flipH="1">
            <a:off x="4848427" y="3146943"/>
            <a:ext cx="2191528" cy="836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148064" y="3263096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foaf:knows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356685" y="4104359"/>
            <a:ext cx="1440160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foaf:name</a:t>
            </a:r>
            <a:endParaRPr lang="de-DE" sz="1200" dirty="0"/>
          </a:p>
        </p:txBody>
      </p:sp>
      <p:cxnSp>
        <p:nvCxnSpPr>
          <p:cNvPr id="18" name="Gerade Verbindung mit Pfeil 17"/>
          <p:cNvCxnSpPr>
            <a:stCxn id="12" idx="2"/>
            <a:endCxn id="19" idx="3"/>
          </p:cNvCxnSpPr>
          <p:nvPr/>
        </p:nvCxnSpPr>
        <p:spPr>
          <a:xfrm flipH="1">
            <a:off x="2195736" y="4141042"/>
            <a:ext cx="11161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95536" y="3824206"/>
            <a:ext cx="1800200" cy="63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„Jane </a:t>
            </a:r>
            <a:r>
              <a:rPr lang="de-DE" dirty="0" err="1" smtClean="0"/>
              <a:t>Doe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804248" y="3824206"/>
            <a:ext cx="1800200" cy="633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</a:t>
            </a:r>
            <a:r>
              <a:rPr lang="de-DE" dirty="0" err="1" smtClean="0"/>
              <a:t>female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7692291" y="3390558"/>
            <a:ext cx="144016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foaf:gender</a:t>
            </a:r>
            <a:endParaRPr lang="de-DE" sz="1200" dirty="0"/>
          </a:p>
        </p:txBody>
      </p:sp>
      <p:cxnSp>
        <p:nvCxnSpPr>
          <p:cNvPr id="22" name="Gerade Verbindung mit Pfeil 21"/>
          <p:cNvCxnSpPr>
            <a:stCxn id="12" idx="0"/>
            <a:endCxn id="9" idx="4"/>
          </p:cNvCxnSpPr>
          <p:nvPr/>
        </p:nvCxnSpPr>
        <p:spPr>
          <a:xfrm flipV="1">
            <a:off x="4211960" y="3236262"/>
            <a:ext cx="0" cy="657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861920" y="3425224"/>
            <a:ext cx="208823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foaf:topic_interest</a:t>
            </a:r>
            <a:endParaRPr lang="de-DE" sz="1200" dirty="0"/>
          </a:p>
        </p:txBody>
      </p:sp>
      <p:sp>
        <p:nvSpPr>
          <p:cNvPr id="2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4" grpId="0"/>
      <p:bldP spid="16" grpId="0"/>
      <p:bldP spid="17" grpId="0"/>
      <p:bldP spid="19" grpId="0" animBg="1"/>
      <p:bldP spid="20" grpId="0" animBg="1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Statistical Analysis: Solutions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</a:t>
            </a:r>
            <a:r>
              <a:rPr lang="en-US" dirty="0"/>
              <a:t>(recommendation engines)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53537" y="2188133"/>
            <a:ext cx="1800200" cy="6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</a:t>
            </a:r>
            <a:r>
              <a:rPr lang="de-DE" dirty="0" err="1" smtClean="0"/>
              <a:t>Machine</a:t>
            </a:r>
            <a:r>
              <a:rPr lang="de-DE" dirty="0" smtClean="0"/>
              <a:t> Learning“</a:t>
            </a:r>
            <a:endParaRPr lang="de-DE" dirty="0"/>
          </a:p>
        </p:txBody>
      </p:sp>
      <p:sp>
        <p:nvSpPr>
          <p:cNvPr id="7" name="Ellipse 42"/>
          <p:cNvSpPr/>
          <p:nvPr/>
        </p:nvSpPr>
        <p:spPr>
          <a:xfrm>
            <a:off x="3441869" y="2227737"/>
            <a:ext cx="1656184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topic110</a:t>
            </a:r>
            <a:endParaRPr lang="de-DE" dirty="0"/>
          </a:p>
        </p:txBody>
      </p:sp>
      <p:sp>
        <p:nvSpPr>
          <p:cNvPr id="8" name="Ellipse 44"/>
          <p:cNvSpPr/>
          <p:nvPr/>
        </p:nvSpPr>
        <p:spPr>
          <a:xfrm>
            <a:off x="6823777" y="2227737"/>
            <a:ext cx="1872208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person100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8" idx="4"/>
            <a:endCxn id="18" idx="0"/>
          </p:cNvCxnSpPr>
          <p:nvPr/>
        </p:nvCxnSpPr>
        <p:spPr>
          <a:xfrm>
            <a:off x="7759881" y="2782199"/>
            <a:ext cx="2468" cy="55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e 47"/>
          <p:cNvSpPr/>
          <p:nvPr/>
        </p:nvSpPr>
        <p:spPr>
          <a:xfrm>
            <a:off x="3369861" y="3379865"/>
            <a:ext cx="1800200" cy="55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person200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7" idx="2"/>
            <a:endCxn id="6" idx="3"/>
          </p:cNvCxnSpPr>
          <p:nvPr/>
        </p:nvCxnSpPr>
        <p:spPr>
          <a:xfrm flipH="1">
            <a:off x="2253737" y="2504968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287603" y="2164944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skos:prefLabel</a:t>
            </a:r>
            <a:endParaRPr lang="de-DE" sz="1200" dirty="0"/>
          </a:p>
        </p:txBody>
      </p:sp>
      <p:cxnSp>
        <p:nvCxnSpPr>
          <p:cNvPr id="13" name="Gerade Verbindung mit Pfeil 12"/>
          <p:cNvCxnSpPr>
            <a:stCxn id="8" idx="3"/>
            <a:endCxn id="10" idx="7"/>
          </p:cNvCxnSpPr>
          <p:nvPr/>
        </p:nvCxnSpPr>
        <p:spPr>
          <a:xfrm flipH="1">
            <a:off x="4906428" y="2701000"/>
            <a:ext cx="2191528" cy="760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206065" y="2779150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foaf:knows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2414686" y="3620413"/>
            <a:ext cx="1440160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foaf:name</a:t>
            </a:r>
            <a:endParaRPr lang="de-DE" sz="1200" dirty="0"/>
          </a:p>
        </p:txBody>
      </p:sp>
      <p:cxnSp>
        <p:nvCxnSpPr>
          <p:cNvPr id="16" name="Gerade Verbindung mit Pfeil 15"/>
          <p:cNvCxnSpPr>
            <a:stCxn id="10" idx="2"/>
            <a:endCxn id="17" idx="3"/>
          </p:cNvCxnSpPr>
          <p:nvPr/>
        </p:nvCxnSpPr>
        <p:spPr>
          <a:xfrm flipH="1">
            <a:off x="2253737" y="3657096"/>
            <a:ext cx="11161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453537" y="3340261"/>
            <a:ext cx="1800200" cy="6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„Jane </a:t>
            </a:r>
            <a:r>
              <a:rPr lang="de-DE" dirty="0" err="1" smtClean="0"/>
              <a:t>Doe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6862249" y="3340261"/>
            <a:ext cx="1800200" cy="63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</a:t>
            </a:r>
            <a:r>
              <a:rPr lang="de-DE" dirty="0" err="1" smtClean="0"/>
              <a:t>female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750292" y="29066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foaf:gender</a:t>
            </a:r>
            <a:endParaRPr lang="de-DE" sz="1200" dirty="0"/>
          </a:p>
        </p:txBody>
      </p:sp>
      <p:cxnSp>
        <p:nvCxnSpPr>
          <p:cNvPr id="20" name="Gerade Verbindung mit Pfeil 19"/>
          <p:cNvCxnSpPr>
            <a:stCxn id="10" idx="0"/>
            <a:endCxn id="7" idx="4"/>
          </p:cNvCxnSpPr>
          <p:nvPr/>
        </p:nvCxnSpPr>
        <p:spPr>
          <a:xfrm flipV="1">
            <a:off x="4269961" y="2782199"/>
            <a:ext cx="0" cy="597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919921" y="294127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foaf:topic_interest</a:t>
            </a:r>
            <a:endParaRPr lang="de-DE" sz="1200" dirty="0"/>
          </a:p>
        </p:txBody>
      </p:sp>
      <p:cxnSp>
        <p:nvCxnSpPr>
          <p:cNvPr id="22" name="Gerade Verbindung mit Pfeil 21"/>
          <p:cNvCxnSpPr>
            <a:stCxn id="8" idx="2"/>
            <a:endCxn id="7" idx="6"/>
          </p:cNvCxnSpPr>
          <p:nvPr/>
        </p:nvCxnSpPr>
        <p:spPr>
          <a:xfrm flipH="1">
            <a:off x="5098053" y="2504968"/>
            <a:ext cx="1725724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447402" y="2212337"/>
            <a:ext cx="1440160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accent1"/>
                </a:solidFill>
              </a:rPr>
              <a:t>foaf:topic_interest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55811" y="2140670"/>
            <a:ext cx="34133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682"/>
                </a:solidFill>
              </a:rPr>
              <a:t>?</a:t>
            </a:r>
            <a:endParaRPr lang="en-US" sz="2000" b="1" dirty="0">
              <a:solidFill>
                <a:srgbClr val="009682"/>
              </a:solidFill>
            </a:endParaRPr>
          </a:p>
        </p:txBody>
      </p:sp>
      <p:sp>
        <p:nvSpPr>
          <p:cNvPr id="2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Mehrwert </a:t>
            </a:r>
            <a:r>
              <a:rPr lang="de-DE" dirty="0"/>
              <a:t>durch Einsatz semantischer Technologien und lernender System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Statistical Analysis: </a:t>
            </a:r>
            <a:r>
              <a:rPr lang="de-DE" dirty="0" err="1" smtClean="0"/>
              <a:t>Challenges</a:t>
            </a:r>
            <a:r>
              <a:rPr lang="de-DE" dirty="0" smtClean="0"/>
              <a:t> / </a:t>
            </a:r>
            <a:r>
              <a:rPr lang="de-DE" dirty="0" err="1" smtClean="0"/>
              <a:t>Benefits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  <a:p>
            <a:pPr lvl="1"/>
            <a:r>
              <a:rPr lang="en-US" b="1" dirty="0" smtClean="0"/>
              <a:t>Big data </a:t>
            </a:r>
            <a:r>
              <a:rPr lang="en-US" dirty="0" smtClean="0"/>
              <a:t>analytics</a:t>
            </a:r>
          </a:p>
          <a:p>
            <a:pPr lvl="1"/>
            <a:r>
              <a:rPr lang="en-US" b="1" dirty="0" smtClean="0"/>
              <a:t>Very sparse </a:t>
            </a:r>
            <a:r>
              <a:rPr lang="en-US" dirty="0" smtClean="0"/>
              <a:t>data sets (little information about a specific instance)</a:t>
            </a:r>
          </a:p>
          <a:p>
            <a:pPr lvl="1"/>
            <a:r>
              <a:rPr lang="en-US" b="1" dirty="0" smtClean="0"/>
              <a:t>Rich contextual </a:t>
            </a:r>
            <a:r>
              <a:rPr lang="en-US" dirty="0" smtClean="0"/>
              <a:t>knowledge available (temporal, location)</a:t>
            </a:r>
          </a:p>
          <a:p>
            <a:pPr lvl="1"/>
            <a:r>
              <a:rPr lang="en-US" dirty="0" smtClean="0"/>
              <a:t>Extract / Predict </a:t>
            </a:r>
            <a:r>
              <a:rPr lang="en-US" b="1" dirty="0" smtClean="0"/>
              <a:t>complex events</a:t>
            </a:r>
          </a:p>
          <a:p>
            <a:pPr lvl="1"/>
            <a:r>
              <a:rPr lang="en-US" dirty="0" smtClean="0"/>
              <a:t>Provide </a:t>
            </a:r>
            <a:r>
              <a:rPr lang="en-US" b="1" dirty="0" smtClean="0"/>
              <a:t>anytime</a:t>
            </a:r>
            <a:r>
              <a:rPr lang="en-US" dirty="0" smtClean="0"/>
              <a:t> feedback for exploratory data analysis</a:t>
            </a:r>
          </a:p>
          <a:p>
            <a:pPr lvl="1"/>
            <a:r>
              <a:rPr lang="en-US" dirty="0" smtClean="0"/>
              <a:t>Analyze data streams</a:t>
            </a:r>
          </a:p>
          <a:p>
            <a:pPr lvl="1"/>
            <a:endParaRPr lang="en-US" dirty="0"/>
          </a:p>
          <a:p>
            <a:r>
              <a:rPr lang="en-US" dirty="0" smtClean="0"/>
              <a:t>Potential benefits of new approaches</a:t>
            </a:r>
          </a:p>
          <a:p>
            <a:pPr lvl="1"/>
            <a:r>
              <a:rPr lang="en-US" dirty="0" smtClean="0"/>
              <a:t>Scale to huge data sizes</a:t>
            </a:r>
          </a:p>
          <a:p>
            <a:pPr lvl="1"/>
            <a:r>
              <a:rPr lang="en-US" dirty="0" smtClean="0"/>
              <a:t>Can deal with high dimensional sparse data sets</a:t>
            </a:r>
          </a:p>
          <a:p>
            <a:pPr lvl="1"/>
            <a:r>
              <a:rPr lang="en-US" dirty="0" smtClean="0"/>
              <a:t>Incorporate temporal information</a:t>
            </a:r>
          </a:p>
          <a:p>
            <a:pPr lvl="1"/>
            <a:r>
              <a:rPr lang="en-US" dirty="0" smtClean="0"/>
              <a:t>Make personalized recommendations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3A8543-D51A-47F9-8B8C-F345AB63733A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980728"/>
            <a:ext cx="8356600" cy="4894262"/>
          </a:xfrm>
        </p:spPr>
        <p:txBody>
          <a:bodyPr/>
          <a:lstStyle/>
          <a:p>
            <a:r>
              <a:rPr lang="de-DE" dirty="0" smtClean="0"/>
              <a:t>Large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amounts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</a:p>
          <a:p>
            <a:r>
              <a:rPr lang="de-DE" dirty="0" smtClean="0"/>
              <a:t>Semantic </a:t>
            </a:r>
            <a:r>
              <a:rPr lang="de-DE" dirty="0" err="1" smtClean="0"/>
              <a:t>data</a:t>
            </a:r>
            <a:r>
              <a:rPr lang="de-DE" dirty="0" smtClean="0"/>
              <a:t> /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b="1" dirty="0" err="1" smtClean="0"/>
              <a:t>added</a:t>
            </a:r>
            <a:r>
              <a:rPr lang="de-DE" b="1" dirty="0" smtClean="0"/>
              <a:t> </a:t>
            </a:r>
            <a:r>
              <a:rPr lang="de-DE" b="1" dirty="0" err="1" smtClean="0"/>
              <a:t>value</a:t>
            </a:r>
            <a:endParaRPr lang="de-DE" b="1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Data Integration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en-US" dirty="0" smtClean="0"/>
              <a:t>Linked </a:t>
            </a:r>
            <a:r>
              <a:rPr lang="en-US" dirty="0"/>
              <a:t>Data </a:t>
            </a:r>
            <a:r>
              <a:rPr lang="en-US" dirty="0" smtClean="0"/>
              <a:t>/ Linked </a:t>
            </a:r>
            <a:r>
              <a:rPr lang="en-US" dirty="0"/>
              <a:t>APIs </a:t>
            </a:r>
            <a:r>
              <a:rPr lang="en-US" dirty="0" smtClean="0"/>
              <a:t>provide standards-based means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publishing </a:t>
            </a:r>
            <a:r>
              <a:rPr lang="en-US" b="1" dirty="0"/>
              <a:t>and reusing data </a:t>
            </a:r>
            <a:r>
              <a:rPr lang="en-US" b="1" dirty="0" smtClean="0"/>
              <a:t>/ data services</a:t>
            </a:r>
            <a:r>
              <a:rPr lang="en-US" dirty="0" smtClean="0"/>
              <a:t> </a:t>
            </a:r>
            <a:r>
              <a:rPr lang="en-US" dirty="0"/>
              <a:t>on the </a:t>
            </a:r>
            <a:r>
              <a:rPr lang="en-US" dirty="0" smtClean="0"/>
              <a:t>Web</a:t>
            </a:r>
            <a:endParaRPr lang="en-US" dirty="0"/>
          </a:p>
          <a:p>
            <a:endParaRPr lang="de-DE" dirty="0" smtClean="0"/>
          </a:p>
          <a:p>
            <a:pPr lvl="1"/>
            <a:r>
              <a:rPr lang="de-DE" b="1" dirty="0" err="1" smtClean="0"/>
              <a:t>Semantic</a:t>
            </a:r>
            <a:r>
              <a:rPr lang="de-DE" b="1" dirty="0" smtClean="0"/>
              <a:t> Search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en-US" dirty="0" smtClean="0"/>
              <a:t>Addressing</a:t>
            </a:r>
            <a:r>
              <a:rPr lang="en-US" b="1" dirty="0" smtClean="0"/>
              <a:t> </a:t>
            </a:r>
            <a:r>
              <a:rPr lang="en-US" b="1" dirty="0"/>
              <a:t>complex information needs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long tail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providing complex </a:t>
            </a:r>
            <a:r>
              <a:rPr lang="en-US" dirty="0"/>
              <a:t>results to intuitive keyword-based queries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Statistical Analysis/Learning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b="1" dirty="0" err="1" smtClean="0"/>
              <a:t>Extract</a:t>
            </a:r>
            <a:r>
              <a:rPr lang="de-DE" b="1" dirty="0" smtClean="0"/>
              <a:t> </a:t>
            </a:r>
            <a:r>
              <a:rPr lang="de-DE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predict</a:t>
            </a:r>
            <a:r>
              <a:rPr lang="de-DE" b="1" dirty="0" smtClean="0"/>
              <a:t> </a:t>
            </a:r>
            <a:r>
              <a:rPr lang="de-DE" b="1" dirty="0" err="1" smtClean="0"/>
              <a:t>complex</a:t>
            </a:r>
            <a:r>
              <a:rPr lang="de-DE" b="1" dirty="0" smtClean="0"/>
              <a:t> </a:t>
            </a:r>
            <a:r>
              <a:rPr lang="de-DE" b="1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smtClean="0"/>
              <a:t>links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high-dimensional </a:t>
            </a:r>
            <a:r>
              <a:rPr lang="de-DE" dirty="0" err="1" smtClean="0"/>
              <a:t>sparse</a:t>
            </a:r>
            <a:r>
              <a:rPr lang="de-DE" dirty="0" smtClean="0"/>
              <a:t> Big </a:t>
            </a:r>
            <a:r>
              <a:rPr lang="de-DE" dirty="0" err="1" smtClean="0"/>
              <a:t>Semantic</a:t>
            </a:r>
            <a:r>
              <a:rPr lang="de-DE" dirty="0" smtClean="0"/>
              <a:t> Data</a:t>
            </a:r>
          </a:p>
          <a:p>
            <a:pPr lvl="2"/>
            <a:r>
              <a:rPr lang="de-DE" dirty="0" smtClean="0"/>
              <a:t>Combine ML </a:t>
            </a:r>
            <a:r>
              <a:rPr lang="de-DE" dirty="0" err="1" smtClean="0"/>
              <a:t>with</a:t>
            </a:r>
            <a:r>
              <a:rPr lang="de-DE" dirty="0" smtClean="0"/>
              <a:t> intelligent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b="1" dirty="0" err="1" smtClean="0"/>
              <a:t>proactive</a:t>
            </a:r>
            <a:r>
              <a:rPr lang="de-DE" b="1" dirty="0" smtClean="0"/>
              <a:t> </a:t>
            </a:r>
            <a:r>
              <a:rPr lang="de-DE" b="1" dirty="0" err="1" smtClean="0"/>
              <a:t>infrastructures</a:t>
            </a:r>
            <a:endParaRPr lang="de-DE" b="1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547664" y="6473472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6600" cy="489426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Questions / Comments?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  <a:hlinkClick r:id=""/>
              </a:rPr>
              <a:t>http://www.aifb.kit.edu</a:t>
            </a:r>
          </a:p>
          <a:p>
            <a:pPr algn="r"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  <a:hlinkClick r:id=""/>
              </a:rPr>
              <a:t>http://www.ksri.kit.edu</a:t>
            </a:r>
          </a:p>
          <a:p>
            <a:pPr algn="r"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http://www.fzi.de</a:t>
            </a:r>
            <a:endParaRPr lang="en-U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r">
              <a:buNone/>
              <a:defRPr/>
            </a:pPr>
            <a:endParaRPr lang="en-U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Untertitel 5"/>
          <p:cNvSpPr txBox="1">
            <a:spLocks/>
          </p:cNvSpPr>
          <p:nvPr/>
        </p:nvSpPr>
        <p:spPr bwMode="auto">
          <a:xfrm>
            <a:off x="395536" y="3717032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</a:p>
        </p:txBody>
      </p:sp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392113" y="1198563"/>
            <a:ext cx="8394700" cy="4894262"/>
          </a:xfrm>
        </p:spPr>
        <p:txBody>
          <a:bodyPr/>
          <a:lstStyle/>
          <a:p>
            <a:pPr eaLnBrk="1" hangingPunct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computers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endParaRPr lang="de-DE" dirty="0" smtClean="0"/>
          </a:p>
          <a:p>
            <a:pPr lvl="1" eaLnBrk="1" hangingPunct="1"/>
            <a:r>
              <a:rPr lang="de-DE" dirty="0" err="1" smtClean="0"/>
              <a:t>Organisations</a:t>
            </a:r>
            <a:r>
              <a:rPr lang="de-DE" dirty="0" smtClean="0"/>
              <a:t> </a:t>
            </a:r>
            <a:r>
              <a:rPr lang="de-DE" dirty="0" err="1" smtClean="0"/>
              <a:t>rely</a:t>
            </a:r>
            <a:r>
              <a:rPr lang="de-DE" dirty="0" smtClean="0"/>
              <a:t> on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endParaRPr lang="de-DE" dirty="0" smtClean="0"/>
          </a:p>
          <a:p>
            <a:pPr lvl="1" eaLnBrk="1" hangingPunct="1"/>
            <a:r>
              <a:rPr lang="de-DE" dirty="0" smtClean="0"/>
              <a:t>Data </a:t>
            </a:r>
            <a:r>
              <a:rPr lang="de-DE" dirty="0" err="1" smtClean="0"/>
              <a:t>drives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 in </a:t>
            </a:r>
            <a:r>
              <a:rPr lang="de-DE" dirty="0" err="1" smtClean="0"/>
              <a:t>government</a:t>
            </a:r>
            <a:endParaRPr lang="de-DE" dirty="0" smtClean="0"/>
          </a:p>
          <a:p>
            <a:pPr lvl="1" eaLnBrk="1" hangingPunct="1"/>
            <a:r>
              <a:rPr lang="de-DE" dirty="0" err="1" smtClean="0"/>
              <a:t>Individuals</a:t>
            </a:r>
            <a:r>
              <a:rPr lang="de-DE" dirty="0" smtClean="0"/>
              <a:t> </a:t>
            </a:r>
            <a:r>
              <a:rPr lang="de-DE" dirty="0" err="1" smtClean="0"/>
              <a:t>rely</a:t>
            </a:r>
            <a:r>
              <a:rPr lang="de-DE" dirty="0" smtClean="0"/>
              <a:t> on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eaLnBrk="1" hangingPunct="1"/>
            <a:r>
              <a:rPr lang="de-DE" dirty="0" smtClean="0"/>
              <a:t>Data </a:t>
            </a:r>
            <a:r>
              <a:rPr lang="de-DE" dirty="0" err="1" smtClean="0"/>
              <a:t>volumes</a:t>
            </a:r>
            <a:r>
              <a:rPr lang="de-DE" dirty="0" smtClean="0"/>
              <a:t> </a:t>
            </a:r>
            <a:r>
              <a:rPr lang="de-DE" dirty="0" err="1" smtClean="0"/>
              <a:t>explode</a:t>
            </a:r>
            <a:endParaRPr lang="de-DE" dirty="0" smtClean="0"/>
          </a:p>
          <a:p>
            <a:pPr lvl="1" eaLnBrk="1" hangingPunct="1"/>
            <a:r>
              <a:rPr lang="de-DE" dirty="0" smtClean="0"/>
              <a:t>More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in </a:t>
            </a:r>
            <a:br>
              <a:rPr lang="de-DE" dirty="0" smtClean="0"/>
            </a:br>
            <a:r>
              <a:rPr lang="de-DE" b="1" dirty="0" err="1" smtClean="0"/>
              <a:t>Semantic</a:t>
            </a:r>
            <a:r>
              <a:rPr lang="de-DE" b="1" dirty="0" smtClean="0"/>
              <a:t> Web </a:t>
            </a:r>
            <a:r>
              <a:rPr lang="de-DE" b="1" dirty="0" err="1" smtClean="0"/>
              <a:t>standards</a:t>
            </a:r>
            <a:endParaRPr lang="de-DE" b="1" dirty="0" smtClean="0"/>
          </a:p>
          <a:p>
            <a:pPr lvl="1" eaLnBrk="1" hangingPunct="1"/>
            <a:r>
              <a:rPr lang="de-DE" dirty="0" smtClean="0"/>
              <a:t>Linking Open Data (LOD) initiative </a:t>
            </a:r>
            <a:r>
              <a:rPr lang="de-DE" dirty="0" err="1" smtClean="0"/>
              <a:t>provides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</a:t>
            </a:r>
            <a:r>
              <a:rPr lang="de-DE" b="1" dirty="0" smtClean="0"/>
              <a:t>Web </a:t>
            </a:r>
            <a:r>
              <a:rPr lang="de-DE" b="1" dirty="0" err="1" smtClean="0"/>
              <a:t>of</a:t>
            </a:r>
            <a:r>
              <a:rPr lang="de-DE" b="1" dirty="0" smtClean="0"/>
              <a:t> Data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insights</a:t>
            </a:r>
            <a:endParaRPr lang="de-DE" dirty="0" smtClean="0"/>
          </a:p>
          <a:p>
            <a:pPr lvl="1"/>
            <a:r>
              <a:rPr lang="en-US" dirty="0" smtClean="0"/>
              <a:t>Data integration on semantic level</a:t>
            </a:r>
          </a:p>
          <a:p>
            <a:pPr lvl="1"/>
            <a:r>
              <a:rPr lang="en-US" dirty="0" smtClean="0"/>
              <a:t>Semantic interpretation of long-tail queries</a:t>
            </a:r>
          </a:p>
          <a:p>
            <a:pPr lvl="1"/>
            <a:r>
              <a:rPr lang="en-US" dirty="0" smtClean="0"/>
              <a:t>Deriving new relationships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Linked Data on the Web</a:t>
            </a:r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958975"/>
            <a:ext cx="35718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3" descr="lod-datasets_2009-07-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65373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8" y="1008663"/>
            <a:ext cx="7934217" cy="5228649"/>
          </a:xfrm>
          <a:prstGeom prst="rect">
            <a:avLst/>
          </a:prstGeom>
        </p:spPr>
      </p:pic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23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3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Semantic Technologies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537077" cy="4894262"/>
          </a:xfrm>
        </p:spPr>
        <p:txBody>
          <a:bodyPr/>
          <a:lstStyle/>
          <a:p>
            <a:pPr eaLnBrk="1" hangingPunct="1"/>
            <a:r>
              <a:rPr lang="de-DE" dirty="0" smtClean="0"/>
              <a:t>Semantic Web </a:t>
            </a:r>
            <a:r>
              <a:rPr lang="de-DE" dirty="0" err="1" smtClean="0"/>
              <a:t>technologies</a:t>
            </a:r>
            <a:r>
              <a:rPr lang="de-DE" dirty="0" smtClean="0"/>
              <a:t>, </a:t>
            </a:r>
            <a:r>
              <a:rPr lang="de-DE" dirty="0" err="1" smtClean="0"/>
              <a:t>standardised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W3C,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mature</a:t>
            </a:r>
            <a:r>
              <a:rPr lang="de-DE" dirty="0" smtClean="0"/>
              <a:t>:</a:t>
            </a:r>
          </a:p>
          <a:p>
            <a:pPr lvl="1" eaLnBrk="1" hangingPunct="1"/>
            <a:r>
              <a:rPr lang="de-DE" b="1" dirty="0" smtClean="0"/>
              <a:t>RDF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r>
              <a:rPr lang="de-DE" dirty="0" smtClean="0"/>
              <a:t> in 1999, update in 2004</a:t>
            </a:r>
          </a:p>
          <a:p>
            <a:pPr lvl="1" eaLnBrk="1" hangingPunct="1"/>
            <a:r>
              <a:rPr lang="de-DE" dirty="0" err="1" smtClean="0"/>
              <a:t>RDFa</a:t>
            </a:r>
            <a:r>
              <a:rPr lang="de-DE" dirty="0" smtClean="0"/>
              <a:t> (RDF in HTML) </a:t>
            </a:r>
            <a:r>
              <a:rPr lang="de-DE" dirty="0" err="1" smtClean="0"/>
              <a:t>note</a:t>
            </a:r>
            <a:r>
              <a:rPr lang="de-DE" dirty="0" smtClean="0"/>
              <a:t> in 2008</a:t>
            </a:r>
          </a:p>
          <a:p>
            <a:pPr lvl="1" eaLnBrk="1" hangingPunct="1"/>
            <a:r>
              <a:rPr lang="de-DE" b="1" dirty="0" smtClean="0"/>
              <a:t>RDFS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r>
              <a:rPr lang="de-DE" dirty="0" smtClean="0"/>
              <a:t> in 2004</a:t>
            </a:r>
          </a:p>
          <a:p>
            <a:pPr lvl="1" eaLnBrk="1" hangingPunct="1"/>
            <a:r>
              <a:rPr lang="de-DE" b="1" dirty="0" smtClean="0"/>
              <a:t>SPARQL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r>
              <a:rPr lang="de-DE" dirty="0" smtClean="0"/>
              <a:t> in 2008</a:t>
            </a:r>
          </a:p>
          <a:p>
            <a:pPr lvl="1" eaLnBrk="1" hangingPunct="1"/>
            <a:r>
              <a:rPr lang="de-DE" b="1" dirty="0" smtClean="0"/>
              <a:t>OWL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r>
              <a:rPr lang="de-DE" dirty="0" smtClean="0"/>
              <a:t> in 2004, update in 2009</a:t>
            </a:r>
          </a:p>
          <a:p>
            <a:pPr lvl="1" eaLnBrk="1" hangingPunct="1"/>
            <a:r>
              <a:rPr lang="de-DE" b="1" dirty="0" smtClean="0"/>
              <a:t>RIF Core </a:t>
            </a:r>
            <a:r>
              <a:rPr lang="de-DE" dirty="0" err="1" smtClean="0"/>
              <a:t>recommendation</a:t>
            </a:r>
            <a:r>
              <a:rPr lang="de-DE" dirty="0" smtClean="0"/>
              <a:t> in 2010</a:t>
            </a:r>
          </a:p>
          <a:p>
            <a:r>
              <a:rPr lang="en-US" b="1" dirty="0" smtClean="0"/>
              <a:t>Linked Data </a:t>
            </a:r>
            <a:r>
              <a:rPr lang="en-US" dirty="0" smtClean="0"/>
              <a:t>is a subset of the Semantic Web stack</a:t>
            </a:r>
          </a:p>
          <a:p>
            <a:pPr lvl="1"/>
            <a:r>
              <a:rPr lang="en-US" dirty="0" smtClean="0"/>
              <a:t>Uniform use of URIs</a:t>
            </a:r>
          </a:p>
          <a:p>
            <a:pPr lvl="1"/>
            <a:r>
              <a:rPr lang="en-US" dirty="0" smtClean="0"/>
              <a:t>Use of RDF and SPARQL</a:t>
            </a:r>
            <a:endParaRPr lang="de-DE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876686" cy="40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 smtClean="0"/>
              <a:t>Semantische </a:t>
            </a:r>
            <a:r>
              <a:rPr lang="de-DE" dirty="0"/>
              <a:t>Technologien und Maschinelles Lernen zur Verwaltung und Nutzung von Big Data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072065" y="3717032"/>
            <a:ext cx="1938343" cy="192516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6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362075"/>
          </a:xfrm>
        </p:spPr>
        <p:txBody>
          <a:bodyPr/>
          <a:lstStyle/>
          <a:p>
            <a:r>
              <a:rPr lang="en-US" dirty="0" smtClean="0"/>
              <a:t>Semantic Data Integration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for</a:t>
            </a:r>
            <a:r>
              <a:rPr lang="de-DE" dirty="0" smtClean="0"/>
              <a:t> Semantic Web Technologies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Semantic Web/Linked Data technologies are well-suited for data integration</a:t>
            </a:r>
          </a:p>
          <a:p>
            <a:pPr lvl="1"/>
            <a:r>
              <a:rPr lang="de-DE" b="1" dirty="0" smtClean="0"/>
              <a:t>Standard </a:t>
            </a:r>
            <a:r>
              <a:rPr lang="de-DE" b="1" dirty="0" err="1" smtClean="0"/>
              <a:t>languages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representing</a:t>
            </a:r>
            <a:r>
              <a:rPr lang="de-DE" dirty="0" smtClean="0"/>
              <a:t> </a:t>
            </a:r>
            <a:r>
              <a:rPr lang="de-DE" dirty="0" err="1" smtClean="0"/>
              <a:t>mappings</a:t>
            </a:r>
            <a:endParaRPr lang="en-US" dirty="0" smtClean="0"/>
          </a:p>
          <a:p>
            <a:pPr lvl="1"/>
            <a:r>
              <a:rPr lang="de-DE" b="1" dirty="0" err="1" smtClean="0"/>
              <a:t>Linked</a:t>
            </a:r>
            <a:r>
              <a:rPr lang="de-DE" b="1" dirty="0" smtClean="0"/>
              <a:t> Data </a:t>
            </a:r>
            <a:r>
              <a:rPr lang="de-DE" b="1" dirty="0" err="1" smtClean="0"/>
              <a:t>principles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datasets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accessing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Data</a:t>
            </a:r>
          </a:p>
          <a:p>
            <a:r>
              <a:rPr lang="en-US" dirty="0" smtClean="0"/>
              <a:t>Typical data integration scenario</a:t>
            </a:r>
          </a:p>
          <a:p>
            <a:endParaRPr lang="de-DE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show</a:t>
            </a:r>
          </a:p>
          <a:p>
            <a:pPr lvl="1"/>
            <a:r>
              <a:rPr lang="en-US" dirty="0" smtClean="0"/>
              <a:t>Novel data sets that are published as part of the Web of Data</a:t>
            </a:r>
          </a:p>
          <a:p>
            <a:pPr lvl="1"/>
            <a:r>
              <a:rPr lang="en-US" dirty="0"/>
              <a:t>An application showcasing the benefits of Linked Data to </a:t>
            </a:r>
            <a:r>
              <a:rPr lang="en-US" dirty="0" smtClean="0"/>
              <a:t>end-users</a:t>
            </a:r>
          </a:p>
          <a:p>
            <a:pPr lvl="1"/>
            <a:r>
              <a:rPr lang="en-US" dirty="0" smtClean="0"/>
              <a:t>Novel generic mechanisms, approaches, and technologies for integration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046514-D64E-4E11-9A4F-93F7342547CA}" type="datetime1">
              <a:rPr lang="de-DE" smtClean="0"/>
              <a:pPr/>
              <a:t>24.05.2012</a:t>
            </a:fld>
            <a:endParaRPr lang="de-DE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3500430" y="3354142"/>
            <a:ext cx="2286016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Integration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5643570" y="3354142"/>
            <a:ext cx="2500330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Interactive Data Exploration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57224" y="3568456"/>
            <a:ext cx="860098" cy="3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28596" y="3497018"/>
            <a:ext cx="462884" cy="3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14348" y="3425580"/>
            <a:ext cx="596297" cy="2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57158" y="3997084"/>
            <a:ext cx="762699" cy="37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500034" y="3854208"/>
            <a:ext cx="612552" cy="3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928662" y="3854208"/>
            <a:ext cx="725519" cy="3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357158" y="3354142"/>
            <a:ext cx="727302" cy="2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ingekerbter Richtungspfeil 14"/>
          <p:cNvSpPr/>
          <p:nvPr/>
        </p:nvSpPr>
        <p:spPr>
          <a:xfrm>
            <a:off x="1357290" y="3354142"/>
            <a:ext cx="2286016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Common Data Format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6" name="Picture 31" descr="128px-Us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0340" y="3425580"/>
            <a:ext cx="571520" cy="57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8429652" y="3068390"/>
            <a:ext cx="5521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b="1" dirty="0"/>
              <a:t>!</a:t>
            </a:r>
            <a:endParaRPr lang="de-DE" sz="1050" b="1" dirty="0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7858148" y="2996952"/>
            <a:ext cx="5521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?</a:t>
            </a:r>
            <a:endParaRPr lang="de-DE" sz="1050" b="1" dirty="0"/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" y="5277845"/>
            <a:ext cx="1943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Scenario: Integration </a:t>
            </a:r>
            <a:r>
              <a:rPr lang="de-DE" dirty="0" err="1" smtClean="0"/>
              <a:t>of</a:t>
            </a:r>
            <a:r>
              <a:rPr lang="de-DE" dirty="0" smtClean="0"/>
              <a:t> News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Data</a:t>
            </a:r>
          </a:p>
        </p:txBody>
      </p:sp>
      <p:pic>
        <p:nvPicPr>
          <p:cNvPr id="10256" name="Picture 16" descr="1197115544208915882acspike_male_user_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556147"/>
            <a:ext cx="504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1197115544208915882acspike_male_user_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176" y="1411685"/>
            <a:ext cx="504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1195445301811339265dagobert83_female_user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376" y="1197372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1195445301811339265dagobert83_female_user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401" y="1845072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36" name="Text Box 16"/>
          <p:cNvSpPr txBox="1">
            <a:spLocks noChangeArrowheads="1"/>
          </p:cNvSpPr>
          <p:nvPr/>
        </p:nvSpPr>
        <p:spPr bwMode="auto">
          <a:xfrm rot="299710">
            <a:off x="5086697" y="3875593"/>
            <a:ext cx="952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339933"/>
                </a:solidFill>
                <a:ea typeface="ヒラギノ角ゴ Pro W3" pitchFamily="96" charset="-128"/>
                <a:sym typeface="Arial" charset="0"/>
              </a:rPr>
              <a:t>mappings</a:t>
            </a:r>
            <a:endParaRPr lang="en-GB" sz="1400" i="1" dirty="0">
              <a:solidFill>
                <a:srgbClr val="339933"/>
              </a:solidFill>
              <a:ea typeface="ヒラギノ角ゴ Pro W3" pitchFamily="96" charset="-128"/>
              <a:sym typeface="Arial" charset="0"/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 flipV="1">
            <a:off x="2216150" y="4508500"/>
            <a:ext cx="4660899" cy="324644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 rot="21413335">
            <a:off x="4546600" y="4293096"/>
            <a:ext cx="1631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chemeClr val="accent2"/>
                </a:solidFill>
                <a:ea typeface="ヒラギノ角ゴ Pro W3" pitchFamily="96" charset="-128"/>
                <a:sym typeface="Arial" charset="0"/>
              </a:rPr>
              <a:t>reuse of identifiers</a:t>
            </a:r>
            <a:endParaRPr lang="en-GB" sz="1400" i="1" dirty="0">
              <a:solidFill>
                <a:schemeClr val="accent2"/>
              </a:solidFill>
              <a:ea typeface="ヒラギノ角ゴ Pro W3" pitchFamily="96" charset="-128"/>
              <a:sym typeface="Arial" charset="0"/>
            </a:endParaRPr>
          </a:p>
        </p:txBody>
      </p:sp>
      <p:pic>
        <p:nvPicPr>
          <p:cNvPr id="6" name="Picture 30" descr="onto_p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6875" y="4149725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onto_p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35004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onto_p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724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onto_p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5085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onto_p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94188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1751434" y="3899290"/>
            <a:ext cx="180181" cy="1185472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23730" y="4927599"/>
            <a:ext cx="1153319" cy="603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454274" y="3860800"/>
            <a:ext cx="4580937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3995738" y="5300663"/>
            <a:ext cx="1008062" cy="215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 flipV="1">
            <a:off x="2555875" y="5084763"/>
            <a:ext cx="647700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2555875" y="4797425"/>
            <a:ext cx="2736850" cy="7143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6" y="3753643"/>
            <a:ext cx="1280663" cy="7921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800904"/>
            <a:ext cx="1387258" cy="45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27" y="5612002"/>
            <a:ext cx="212300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5088127"/>
            <a:ext cx="1992787" cy="4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Grafik 123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2" y="1420797"/>
            <a:ext cx="695798" cy="695798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2" y="2085130"/>
            <a:ext cx="695798" cy="695798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68" y="1346882"/>
            <a:ext cx="695798" cy="695798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61" y="2085130"/>
            <a:ext cx="695798" cy="695798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9" y="1956779"/>
            <a:ext cx="695798" cy="695798"/>
          </a:xfrm>
          <a:prstGeom prst="rect">
            <a:avLst/>
          </a:prstGeom>
        </p:spPr>
      </p:pic>
      <p:sp>
        <p:nvSpPr>
          <p:cNvPr id="12322" name="Textfeld 12321"/>
          <p:cNvSpPr txBox="1"/>
          <p:nvPr/>
        </p:nvSpPr>
        <p:spPr>
          <a:xfrm>
            <a:off x="6544149" y="298766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RSS/Atom Newsfeeds</a:t>
            </a:r>
            <a:endParaRPr lang="de-DE" dirty="0"/>
          </a:p>
        </p:txBody>
      </p:sp>
      <p:sp>
        <p:nvSpPr>
          <p:cNvPr id="96" name="Line 19"/>
          <p:cNvSpPr>
            <a:spLocks noChangeShapeType="1"/>
          </p:cNvSpPr>
          <p:nvPr/>
        </p:nvSpPr>
        <p:spPr bwMode="auto">
          <a:xfrm flipV="1">
            <a:off x="2073275" y="2449276"/>
            <a:ext cx="4660899" cy="1119104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Rechteck 97"/>
          <p:cNvSpPr/>
          <p:nvPr/>
        </p:nvSpPr>
        <p:spPr>
          <a:xfrm>
            <a:off x="2454274" y="1456829"/>
            <a:ext cx="2406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Semantic</a:t>
            </a:r>
            <a:r>
              <a:rPr lang="de-DE" dirty="0" smtClean="0"/>
              <a:t> Search</a:t>
            </a:r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Data)</a:t>
            </a:r>
            <a:endParaRPr lang="de-DE" dirty="0"/>
          </a:p>
        </p:txBody>
      </p:sp>
      <p:sp>
        <p:nvSpPr>
          <p:cNvPr id="99" name="Rechteck 98"/>
          <p:cNvSpPr/>
          <p:nvPr/>
        </p:nvSpPr>
        <p:spPr>
          <a:xfrm>
            <a:off x="369869" y="2511480"/>
            <a:ext cx="1635014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Collaborative </a:t>
            </a:r>
            <a:r>
              <a:rPr lang="de-DE" dirty="0" err="1" smtClean="0"/>
              <a:t>Filtering</a:t>
            </a:r>
            <a:endParaRPr lang="de-DE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49" y="2676919"/>
            <a:ext cx="1525305" cy="4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Line 19"/>
          <p:cNvSpPr>
            <a:spLocks noChangeShapeType="1"/>
          </p:cNvSpPr>
          <p:nvPr/>
        </p:nvSpPr>
        <p:spPr bwMode="auto">
          <a:xfrm flipV="1">
            <a:off x="2454274" y="3008827"/>
            <a:ext cx="1" cy="825874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de-DE" dirty="0" smtClean="0"/>
              <a:t>Prof. Rudi Studer </a:t>
            </a:r>
          </a:p>
          <a:p>
            <a:r>
              <a:rPr lang="de-DE" dirty="0"/>
              <a:t>Semantische Technologien und Maschinelles Lernen zur Verwaltung und Nutzung von Big Data</a:t>
            </a:r>
            <a:endParaRPr lang="en-US" dirty="0"/>
          </a:p>
        </p:txBody>
      </p:sp>
      <p:sp>
        <p:nvSpPr>
          <p:cNvPr id="39" name="Datumsplatzhalter 4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</p:spPr>
        <p:txBody>
          <a:bodyPr/>
          <a:lstStyle/>
          <a:p>
            <a:fld id="{F7665972-A674-42BB-A6D3-497C66CECC7B}" type="datetime1">
              <a:rPr lang="de-DE" smtClean="0"/>
              <a:t>24.05.2012</a:t>
            </a:fld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4658964" y="2904842"/>
            <a:ext cx="1635014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Semantic</a:t>
            </a:r>
            <a:r>
              <a:rPr lang="de-DE" dirty="0" smtClean="0"/>
              <a:t> Annotation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 flipV="1">
            <a:off x="6886574" y="2601675"/>
            <a:ext cx="200294" cy="161960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6|49.1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9|1.2|17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5.9|32.5|15|24.4|117.6|0.8|1.1|6.7|3.8|2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2.3|68.3|45.2|1.9|43.9|12.8|0.8|0.9|5.7"/>
</p:tagLst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2594</Words>
  <Application>Microsoft Office PowerPoint</Application>
  <PresentationFormat>Bildschirmpräsentation (4:3)</PresentationFormat>
  <Paragraphs>518</Paragraphs>
  <Slides>33</Slides>
  <Notes>32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KIT_master_ppt2007_en</vt:lpstr>
      <vt:lpstr>Semantische Technologien und maschinelles Lernen zur Verwaltung und Nutzung von Big Data</vt:lpstr>
      <vt:lpstr>Agenda</vt:lpstr>
      <vt:lpstr>Motivation</vt:lpstr>
      <vt:lpstr>Motivation</vt:lpstr>
      <vt:lpstr>Linked Data on the Web</vt:lpstr>
      <vt:lpstr>Semantic Technologies</vt:lpstr>
      <vt:lpstr>Semantic Data Integration</vt:lpstr>
      <vt:lpstr>Motivation for Semantic Web Technologies</vt:lpstr>
      <vt:lpstr>Scenario: Integration of News with Linked Data</vt:lpstr>
      <vt:lpstr>Common Data Format/Access Protocol</vt:lpstr>
      <vt:lpstr>Linked APIs Motivation</vt:lpstr>
      <vt:lpstr>Linked APIs </vt:lpstr>
      <vt:lpstr>Combinding Linked APIs</vt:lpstr>
      <vt:lpstr>Integration and Interoperation Summary</vt:lpstr>
      <vt:lpstr>Semantic Search</vt:lpstr>
      <vt:lpstr>Motivation for Semantic Search</vt:lpstr>
      <vt:lpstr>Semantic Search Solution Search Intent Interpretation, Refinement and Exploration</vt:lpstr>
      <vt:lpstr>Semantic Search Solution Result Inspection, Analysis and Browsing </vt:lpstr>
      <vt:lpstr>Keyword Query Processing: Problem</vt:lpstr>
      <vt:lpstr>Ideas behind Solution: Top-k over Query Space </vt:lpstr>
      <vt:lpstr>Benefits of Semantic Search </vt:lpstr>
      <vt:lpstr>…Selected Challenges </vt:lpstr>
      <vt:lpstr>Statistical Learning</vt:lpstr>
      <vt:lpstr>Motivation for Statistical Learning</vt:lpstr>
      <vt:lpstr>1. Textmining: Solutions I</vt:lpstr>
      <vt:lpstr>1. Textmining: Solutions II</vt:lpstr>
      <vt:lpstr>1. Textmining: Challenges / Benefits</vt:lpstr>
      <vt:lpstr>2. Statistical Analysis: Solutions I</vt:lpstr>
      <vt:lpstr>2. Statistical Analysis: Solutions II</vt:lpstr>
      <vt:lpstr>2. Statistical Analysis: Challenges / Benefits</vt:lpstr>
      <vt:lpstr>Conclusion</vt:lpstr>
      <vt:lpstr>Conclusion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aharth</dc:creator>
  <cp:lastModifiedBy>Rudi Studer</cp:lastModifiedBy>
  <cp:revision>110</cp:revision>
  <dcterms:created xsi:type="dcterms:W3CDTF">2012-02-26T15:09:43Z</dcterms:created>
  <dcterms:modified xsi:type="dcterms:W3CDTF">2012-05-24T09:48:03Z</dcterms:modified>
</cp:coreProperties>
</file>