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  <p:sldMasterId id="2147483694" r:id="rId2"/>
  </p:sldMasterIdLst>
  <p:notesMasterIdLst>
    <p:notesMasterId r:id="rId45"/>
  </p:notesMasterIdLst>
  <p:handoutMasterIdLst>
    <p:handoutMasterId r:id="rId46"/>
  </p:handoutMasterIdLst>
  <p:sldIdLst>
    <p:sldId id="256" r:id="rId3"/>
    <p:sldId id="370" r:id="rId4"/>
    <p:sldId id="421" r:id="rId5"/>
    <p:sldId id="423" r:id="rId6"/>
    <p:sldId id="416" r:id="rId7"/>
    <p:sldId id="425" r:id="rId8"/>
    <p:sldId id="426" r:id="rId9"/>
    <p:sldId id="417" r:id="rId10"/>
    <p:sldId id="418" r:id="rId11"/>
    <p:sldId id="427" r:id="rId12"/>
    <p:sldId id="428" r:id="rId13"/>
    <p:sldId id="429" r:id="rId14"/>
    <p:sldId id="430" r:id="rId15"/>
    <p:sldId id="431" r:id="rId16"/>
    <p:sldId id="432" r:id="rId17"/>
    <p:sldId id="433" r:id="rId18"/>
    <p:sldId id="434" r:id="rId19"/>
    <p:sldId id="436" r:id="rId20"/>
    <p:sldId id="385" r:id="rId21"/>
    <p:sldId id="437" r:id="rId22"/>
    <p:sldId id="386" r:id="rId23"/>
    <p:sldId id="305" r:id="rId24"/>
    <p:sldId id="307" r:id="rId25"/>
    <p:sldId id="308" r:id="rId26"/>
    <p:sldId id="387" r:id="rId27"/>
    <p:sldId id="391" r:id="rId28"/>
    <p:sldId id="390" r:id="rId29"/>
    <p:sldId id="393" r:id="rId30"/>
    <p:sldId id="389" r:id="rId31"/>
    <p:sldId id="388" r:id="rId32"/>
    <p:sldId id="392" r:id="rId33"/>
    <p:sldId id="394" r:id="rId34"/>
    <p:sldId id="395" r:id="rId35"/>
    <p:sldId id="397" r:id="rId36"/>
    <p:sldId id="396" r:id="rId37"/>
    <p:sldId id="398" r:id="rId38"/>
    <p:sldId id="399" r:id="rId39"/>
    <p:sldId id="291" r:id="rId40"/>
    <p:sldId id="360" r:id="rId41"/>
    <p:sldId id="367" r:id="rId42"/>
    <p:sldId id="435" r:id="rId43"/>
    <p:sldId id="412" r:id="rId44"/>
  </p:sldIdLst>
  <p:sldSz cx="11315700" cy="8001000"/>
  <p:notesSz cx="6858000" cy="91440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4827"/>
    <a:srgbClr val="2D414B"/>
    <a:srgbClr val="89BADA"/>
    <a:srgbClr val="F89850"/>
    <a:srgbClr val="BE1E32"/>
    <a:srgbClr val="F3703A"/>
    <a:srgbClr val="DA1F45"/>
    <a:srgbClr val="005D7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 autoAdjust="0"/>
    <p:restoredTop sz="94660" autoAdjust="0"/>
  </p:normalViewPr>
  <p:slideViewPr>
    <p:cSldViewPr>
      <p:cViewPr>
        <p:scale>
          <a:sx n="60" d="100"/>
          <a:sy n="60" d="100"/>
        </p:scale>
        <p:origin x="-1020" y="-270"/>
      </p:cViewPr>
      <p:guideLst>
        <p:guide orient="horz" pos="2520"/>
        <p:guide pos="35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9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8B384-56A6-42B1-9E9A-7BF8F535CB2F}" type="datetimeFigureOut">
              <a:rPr lang="de-DE" smtClean="0"/>
              <a:pPr/>
              <a:t>22.05.2012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5291A-9AB7-46D4-A80B-C9DBA23344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4888" y="685800"/>
            <a:ext cx="48482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51C1FB-6731-4F18-8467-37BFD91FAE3A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1C1FB-6731-4F18-8467-37BFD91FAE3A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098"/>
          <p:cNvSpPr>
            <a:spLocks noChangeArrowheads="1"/>
          </p:cNvSpPr>
          <p:nvPr/>
        </p:nvSpPr>
        <p:spPr bwMode="auto">
          <a:xfrm>
            <a:off x="0" y="7637463"/>
            <a:ext cx="11315700" cy="107950"/>
          </a:xfrm>
          <a:prstGeom prst="rect">
            <a:avLst/>
          </a:prstGeom>
          <a:solidFill>
            <a:srgbClr val="AE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1747" name="Rectangle 4099"/>
          <p:cNvSpPr>
            <a:spLocks noChangeArrowheads="1"/>
          </p:cNvSpPr>
          <p:nvPr/>
        </p:nvSpPr>
        <p:spPr bwMode="auto">
          <a:xfrm>
            <a:off x="0" y="7756525"/>
            <a:ext cx="11315700" cy="252413"/>
          </a:xfrm>
          <a:prstGeom prst="rect">
            <a:avLst/>
          </a:prstGeom>
          <a:solidFill>
            <a:srgbClr val="517D8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1748" name="Rectangle 4100"/>
          <p:cNvSpPr>
            <a:spLocks noChangeArrowheads="1"/>
          </p:cNvSpPr>
          <p:nvPr/>
        </p:nvSpPr>
        <p:spPr bwMode="auto">
          <a:xfrm>
            <a:off x="0" y="3179763"/>
            <a:ext cx="11315700" cy="1422400"/>
          </a:xfrm>
          <a:prstGeom prst="rect">
            <a:avLst/>
          </a:prstGeom>
          <a:solidFill>
            <a:srgbClr val="517D8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1749" name="Rectangle 4101"/>
          <p:cNvSpPr>
            <a:spLocks noGrp="1" noChangeArrowheads="1"/>
          </p:cNvSpPr>
          <p:nvPr>
            <p:ph type="ctrTitle"/>
          </p:nvPr>
        </p:nvSpPr>
        <p:spPr>
          <a:xfrm>
            <a:off x="4114800" y="4854575"/>
            <a:ext cx="6742113" cy="384175"/>
          </a:xfrm>
        </p:spPr>
        <p:txBody>
          <a:bodyPr anchor="b"/>
          <a:lstStyle>
            <a:lvl1pPr>
              <a:defRPr>
                <a:latin typeface="EvoBQ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1750" name="Rectangle 4102"/>
          <p:cNvSpPr>
            <a:spLocks noChangeArrowheads="1"/>
          </p:cNvSpPr>
          <p:nvPr/>
        </p:nvSpPr>
        <p:spPr bwMode="auto">
          <a:xfrm>
            <a:off x="406400" y="7718425"/>
            <a:ext cx="3768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5357" tIns="52679" rIns="105357" bIns="52679"/>
          <a:lstStyle/>
          <a:p>
            <a:pPr algn="l" defTabSz="1054100"/>
            <a:r>
              <a:rPr lang="de-DE" sz="1400">
                <a:solidFill>
                  <a:schemeClr val="bg1"/>
                </a:solidFill>
                <a:latin typeface="EvoBQ-Bold" pitchFamily="34" charset="0"/>
              </a:rPr>
              <a:t>© intelligent views gmbh</a:t>
            </a:r>
          </a:p>
        </p:txBody>
      </p:sp>
      <p:sp>
        <p:nvSpPr>
          <p:cNvPr id="31751" name="Rectangle 4103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2773363" y="1447800"/>
            <a:ext cx="8166100" cy="1295400"/>
          </a:xfrm>
        </p:spPr>
        <p:txBody>
          <a:bodyPr anchor="b"/>
          <a:lstStyle>
            <a:lvl1pPr>
              <a:defRPr sz="4000">
                <a:latin typeface="EvoBQ-Bold" pitchFamily="34" charset="0"/>
              </a:defRPr>
            </a:lvl1pPr>
          </a:lstStyle>
          <a:p>
            <a:r>
              <a:rPr lang="de-DE" dirty="0" smtClean="0"/>
              <a:t>Titelmaster</a:t>
            </a:r>
            <a:endParaRPr lang="de-DE" dirty="0"/>
          </a:p>
        </p:txBody>
      </p:sp>
      <p:pic>
        <p:nvPicPr>
          <p:cNvPr id="31752" name="Picture 4104" descr="kreis-linien-netz_wei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0" y="3184525"/>
            <a:ext cx="10148888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Rectangle 4105"/>
          <p:cNvSpPr>
            <a:spLocks noChangeArrowheads="1"/>
          </p:cNvSpPr>
          <p:nvPr/>
        </p:nvSpPr>
        <p:spPr bwMode="auto">
          <a:xfrm>
            <a:off x="3962400" y="3911600"/>
            <a:ext cx="7353300" cy="684213"/>
          </a:xfrm>
          <a:prstGeom prst="rect">
            <a:avLst/>
          </a:prstGeom>
          <a:solidFill>
            <a:srgbClr val="2D414B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31755" name="Picture 4107" descr="logoIV_cmyk_20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215900"/>
            <a:ext cx="2590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413000" y="2043113"/>
            <a:ext cx="4159250" cy="530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724650" y="2043113"/>
            <a:ext cx="4159250" cy="530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B0E907-0995-4590-8A6C-ADDD4012A9DE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EB4CD1-16B4-4A74-9FEC-0962CC616825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841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413000" y="2043113"/>
            <a:ext cx="8470900" cy="5308600"/>
          </a:xfrm>
        </p:spPr>
        <p:txBody>
          <a:bodyPr/>
          <a:lstStyle/>
          <a:p>
            <a:r>
              <a:rPr lang="de-DE" smtClean="0"/>
              <a:t>Tabelle durch Klicken auf Symbol hinzufügen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445500" y="7718425"/>
            <a:ext cx="2560638" cy="233363"/>
          </a:xfrm>
        </p:spPr>
        <p:txBody>
          <a:bodyPr/>
          <a:lstStyle>
            <a:lvl1pPr>
              <a:defRPr/>
            </a:lvl1pPr>
          </a:lstStyle>
          <a:p>
            <a:fld id="{5CB605A1-A740-40AC-97FA-3C16984B512B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C81BE0-83ED-4CD3-881D-FA71E1AB11B3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0F34DC-E4C5-4303-8EF7-41CD4D930AB6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413000" y="2043113"/>
            <a:ext cx="4159250" cy="530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724650" y="2043113"/>
            <a:ext cx="4159250" cy="530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B0E907-0995-4590-8A6C-ADDD4012A9DE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EB4CD1-16B4-4A74-9FEC-0962CC616825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841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413000" y="2043113"/>
            <a:ext cx="8470900" cy="5308600"/>
          </a:xfrm>
        </p:spPr>
        <p:txBody>
          <a:bodyPr/>
          <a:lstStyle/>
          <a:p>
            <a:r>
              <a:rPr lang="de-DE" smtClean="0"/>
              <a:t>Tabelle durch Klicken auf Symbol hinzufügen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445500" y="7718425"/>
            <a:ext cx="2560638" cy="233363"/>
          </a:xfrm>
        </p:spPr>
        <p:txBody>
          <a:bodyPr/>
          <a:lstStyle>
            <a:lvl1pPr>
              <a:defRPr/>
            </a:lvl1pPr>
          </a:lstStyle>
          <a:p>
            <a:fld id="{5CB605A1-A740-40AC-97FA-3C16984B512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098"/>
          <p:cNvSpPr>
            <a:spLocks noChangeArrowheads="1"/>
          </p:cNvSpPr>
          <p:nvPr/>
        </p:nvSpPr>
        <p:spPr bwMode="auto">
          <a:xfrm>
            <a:off x="0" y="7637463"/>
            <a:ext cx="11315700" cy="107950"/>
          </a:xfrm>
          <a:prstGeom prst="rect">
            <a:avLst/>
          </a:prstGeom>
          <a:solidFill>
            <a:srgbClr val="AE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1747" name="Rectangle 4099"/>
          <p:cNvSpPr>
            <a:spLocks noChangeArrowheads="1"/>
          </p:cNvSpPr>
          <p:nvPr/>
        </p:nvSpPr>
        <p:spPr bwMode="auto">
          <a:xfrm>
            <a:off x="0" y="7756525"/>
            <a:ext cx="11315700" cy="252413"/>
          </a:xfrm>
          <a:prstGeom prst="rect">
            <a:avLst/>
          </a:prstGeom>
          <a:solidFill>
            <a:srgbClr val="517D8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1748" name="Rectangle 4100"/>
          <p:cNvSpPr>
            <a:spLocks noChangeArrowheads="1"/>
          </p:cNvSpPr>
          <p:nvPr/>
        </p:nvSpPr>
        <p:spPr bwMode="auto">
          <a:xfrm>
            <a:off x="0" y="3179763"/>
            <a:ext cx="11315700" cy="1422400"/>
          </a:xfrm>
          <a:prstGeom prst="rect">
            <a:avLst/>
          </a:prstGeom>
          <a:solidFill>
            <a:srgbClr val="517D8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1749" name="Rectangle 4101"/>
          <p:cNvSpPr>
            <a:spLocks noGrp="1" noChangeArrowheads="1"/>
          </p:cNvSpPr>
          <p:nvPr>
            <p:ph type="ctrTitle"/>
          </p:nvPr>
        </p:nvSpPr>
        <p:spPr>
          <a:xfrm>
            <a:off x="4114800" y="4854575"/>
            <a:ext cx="6742113" cy="384175"/>
          </a:xfrm>
        </p:spPr>
        <p:txBody>
          <a:bodyPr anchor="b"/>
          <a:lstStyle>
            <a:lvl1pPr>
              <a:defRPr>
                <a:latin typeface="EvoBQ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1750" name="Rectangle 4102"/>
          <p:cNvSpPr>
            <a:spLocks noChangeArrowheads="1"/>
          </p:cNvSpPr>
          <p:nvPr/>
        </p:nvSpPr>
        <p:spPr bwMode="auto">
          <a:xfrm>
            <a:off x="406400" y="7718425"/>
            <a:ext cx="3768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5357" tIns="52679" rIns="105357" bIns="52679"/>
          <a:lstStyle/>
          <a:p>
            <a:pPr algn="l" defTabSz="1054100"/>
            <a:r>
              <a:rPr lang="de-DE" sz="1400">
                <a:solidFill>
                  <a:srgbClr val="FFFFFF"/>
                </a:solidFill>
                <a:latin typeface="EvoBQ-Bold" pitchFamily="34" charset="0"/>
              </a:rPr>
              <a:t>© intelligent views gmbh</a:t>
            </a:r>
          </a:p>
        </p:txBody>
      </p:sp>
      <p:sp>
        <p:nvSpPr>
          <p:cNvPr id="31751" name="Rectangle 4103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2773363" y="1447800"/>
            <a:ext cx="8166100" cy="1295400"/>
          </a:xfrm>
        </p:spPr>
        <p:txBody>
          <a:bodyPr anchor="b"/>
          <a:lstStyle>
            <a:lvl1pPr>
              <a:defRPr sz="4000">
                <a:latin typeface="EvoBQ-Bold" pitchFamily="34" charset="0"/>
              </a:defRPr>
            </a:lvl1pPr>
          </a:lstStyle>
          <a:p>
            <a:r>
              <a:rPr lang="de-DE" dirty="0" smtClean="0"/>
              <a:t>Titelmaster</a:t>
            </a:r>
            <a:endParaRPr lang="de-DE" dirty="0"/>
          </a:p>
        </p:txBody>
      </p:sp>
      <p:pic>
        <p:nvPicPr>
          <p:cNvPr id="31752" name="Picture 4104" descr="kreis-linien-netz_wei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0" y="3184525"/>
            <a:ext cx="10148888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Rectangle 4105"/>
          <p:cNvSpPr>
            <a:spLocks noChangeArrowheads="1"/>
          </p:cNvSpPr>
          <p:nvPr/>
        </p:nvSpPr>
        <p:spPr bwMode="auto">
          <a:xfrm>
            <a:off x="3962400" y="3911600"/>
            <a:ext cx="7353300" cy="684213"/>
          </a:xfrm>
          <a:prstGeom prst="rect">
            <a:avLst/>
          </a:prstGeom>
          <a:solidFill>
            <a:srgbClr val="2D414B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1754" name="Text Box 4106"/>
          <p:cNvSpPr txBox="1">
            <a:spLocks noChangeArrowheads="1"/>
          </p:cNvSpPr>
          <p:nvPr/>
        </p:nvSpPr>
        <p:spPr bwMode="auto">
          <a:xfrm>
            <a:off x="4143375" y="4171950"/>
            <a:ext cx="691832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defTabSz="1054100"/>
            <a:r>
              <a:rPr lang="de-DE" dirty="0">
                <a:solidFill>
                  <a:srgbClr val="FFFFFF"/>
                </a:solidFill>
                <a:latin typeface="EvoBQ-Bold" pitchFamily="34" charset="0"/>
              </a:rPr>
              <a:t>Wissensmanagement mit intelligent views</a:t>
            </a:r>
          </a:p>
        </p:txBody>
      </p:sp>
      <p:pic>
        <p:nvPicPr>
          <p:cNvPr id="31755" name="Picture 4107" descr="logoIV_cmyk_20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215900"/>
            <a:ext cx="2590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C81BE0-83ED-4CD3-881D-FA71E1AB11B3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0F34DC-E4C5-4303-8EF7-41CD4D930AB6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13000" y="2043113"/>
            <a:ext cx="84709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 (Bildunterschriften und -beschriftungen)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357438" y="0"/>
            <a:ext cx="8958262" cy="755650"/>
          </a:xfrm>
          <a:prstGeom prst="rect">
            <a:avLst/>
          </a:prstGeom>
          <a:solidFill>
            <a:srgbClr val="517D8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7756525"/>
            <a:ext cx="11315700" cy="252413"/>
          </a:xfrm>
          <a:prstGeom prst="rect">
            <a:avLst/>
          </a:prstGeom>
          <a:solidFill>
            <a:srgbClr val="517D8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5500" y="7718425"/>
            <a:ext cx="2560638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5357" tIns="52679" rIns="105357" bIns="52679" numCol="1" anchor="t" anchorCtr="0" compatLnSpc="1">
            <a:prstTxWarp prst="textNoShape">
              <a:avLst/>
            </a:prstTxWarp>
          </a:bodyPr>
          <a:lstStyle>
            <a:lvl1pPr algn="r" defTabSz="1054100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914BBF4E-90EC-4366-8BE4-E5EC70BE47CC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406400" y="7718425"/>
            <a:ext cx="32353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5357" tIns="52679" rIns="105357" bIns="52679"/>
          <a:lstStyle/>
          <a:p>
            <a:pPr algn="l" defTabSz="1054100"/>
            <a:r>
              <a:rPr lang="de-DE" sz="1400">
                <a:solidFill>
                  <a:schemeClr val="bg1"/>
                </a:solidFill>
                <a:latin typeface="EvoBQ-Bold" pitchFamily="34" charset="0"/>
              </a:rPr>
              <a:t>© intelligent views gmbh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7637463"/>
            <a:ext cx="11315700" cy="107950"/>
          </a:xfrm>
          <a:prstGeom prst="rect">
            <a:avLst/>
          </a:prstGeom>
          <a:solidFill>
            <a:srgbClr val="AE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72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1168400"/>
            <a:ext cx="84455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Folientitel</a:t>
            </a:r>
          </a:p>
        </p:txBody>
      </p:sp>
      <p:pic>
        <p:nvPicPr>
          <p:cNvPr id="30729" name="Picture 9" descr="kreis-linien-netz_weis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-4763"/>
            <a:ext cx="547052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4306888" y="246063"/>
            <a:ext cx="7018337" cy="503237"/>
          </a:xfrm>
          <a:prstGeom prst="rect">
            <a:avLst/>
          </a:prstGeom>
          <a:solidFill>
            <a:srgbClr val="2D414B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4505325" y="449867"/>
            <a:ext cx="6391275" cy="2077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algn="l">
              <a:lnSpc>
                <a:spcPct val="75000"/>
              </a:lnSpc>
            </a:pPr>
            <a:r>
              <a:rPr lang="de-DE" sz="1800" b="1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Semantic</a:t>
            </a:r>
            <a:r>
              <a:rPr lang="de-DE" sz="18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de-DE" sz="1800" b="1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Recommendation</a:t>
            </a:r>
            <a:r>
              <a:rPr lang="de-DE" sz="18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de-DE" sz="1800" b="1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for</a:t>
            </a:r>
            <a:r>
              <a:rPr lang="de-DE" sz="18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Online-Shops</a:t>
            </a:r>
            <a:endParaRPr lang="de-DE" sz="1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30732" name="Picture 12" descr="logoIV_cmyk_200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214313"/>
            <a:ext cx="1946275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8" r:id="rId2"/>
    <p:sldLayoutId id="2147483654" r:id="rId3"/>
    <p:sldLayoutId id="2147483656" r:id="rId4"/>
    <p:sldLayoutId id="2147483659" r:id="rId5"/>
    <p:sldLayoutId id="2147483665" r:id="rId6"/>
  </p:sldLayoutIdLst>
  <p:hf hdr="0" ftr="0" dt="0"/>
  <p:txStyles>
    <p:titleStyle>
      <a:lvl1pPr algn="l" defTabSz="10541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D414B"/>
          </a:solidFill>
          <a:latin typeface="+mj-lt"/>
          <a:ea typeface="+mj-ea"/>
          <a:cs typeface="+mj-cs"/>
        </a:defRPr>
      </a:lvl1pPr>
      <a:lvl2pPr algn="l" defTabSz="10541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D414B"/>
          </a:solidFill>
          <a:latin typeface="EvoBQ-Bold" pitchFamily="34" charset="0"/>
        </a:defRPr>
      </a:lvl2pPr>
      <a:lvl3pPr algn="l" defTabSz="10541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D414B"/>
          </a:solidFill>
          <a:latin typeface="EvoBQ-Bold" pitchFamily="34" charset="0"/>
        </a:defRPr>
      </a:lvl3pPr>
      <a:lvl4pPr algn="l" defTabSz="10541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D414B"/>
          </a:solidFill>
          <a:latin typeface="EvoBQ-Bold" pitchFamily="34" charset="0"/>
        </a:defRPr>
      </a:lvl4pPr>
      <a:lvl5pPr algn="l" defTabSz="10541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D414B"/>
          </a:solidFill>
          <a:latin typeface="EvoBQ-Bold" pitchFamily="34" charset="0"/>
        </a:defRPr>
      </a:lvl5pPr>
      <a:lvl6pPr marL="457200" algn="l" defTabSz="10541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D414B"/>
          </a:solidFill>
          <a:latin typeface="EvoBQ-Bold" pitchFamily="34" charset="0"/>
        </a:defRPr>
      </a:lvl6pPr>
      <a:lvl7pPr marL="914400" algn="l" defTabSz="10541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D414B"/>
          </a:solidFill>
          <a:latin typeface="EvoBQ-Bold" pitchFamily="34" charset="0"/>
        </a:defRPr>
      </a:lvl7pPr>
      <a:lvl8pPr marL="1371600" algn="l" defTabSz="10541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D414B"/>
          </a:solidFill>
          <a:latin typeface="EvoBQ-Bold" pitchFamily="34" charset="0"/>
        </a:defRPr>
      </a:lvl8pPr>
      <a:lvl9pPr marL="1828800" algn="l" defTabSz="10541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D414B"/>
          </a:solidFill>
          <a:latin typeface="EvoBQ-Bold" pitchFamily="34" charset="0"/>
        </a:defRPr>
      </a:lvl9pPr>
    </p:titleStyle>
    <p:bodyStyle>
      <a:lvl1pPr algn="l" defTabSz="1054100" rtl="0" eaLnBrk="1" fontAlgn="base" hangingPunct="1">
        <a:spcBef>
          <a:spcPct val="20000"/>
        </a:spcBef>
        <a:spcAft>
          <a:spcPct val="30000"/>
        </a:spcAft>
        <a:buFont typeface="Wingdings" pitchFamily="2" charset="2"/>
        <a:tabLst>
          <a:tab pos="439738" algn="l"/>
          <a:tab pos="987425" algn="l"/>
        </a:tabLst>
        <a:defRPr sz="2800">
          <a:solidFill>
            <a:srgbClr val="2D414B"/>
          </a:solidFill>
          <a:latin typeface="+mn-lt"/>
          <a:ea typeface="+mn-ea"/>
          <a:cs typeface="+mn-cs"/>
        </a:defRPr>
      </a:lvl1pPr>
      <a:lvl2pPr marL="381000" indent="-190500" algn="l" defTabSz="1054100" rtl="0" eaLnBrk="1" fontAlgn="base" hangingPunct="1">
        <a:spcBef>
          <a:spcPct val="0"/>
        </a:spcBef>
        <a:spcAft>
          <a:spcPct val="30000"/>
        </a:spcAft>
        <a:buFont typeface="Wingdings" pitchFamily="2" charset="2"/>
        <a:buChar char="§"/>
        <a:tabLst>
          <a:tab pos="439738" algn="l"/>
          <a:tab pos="987425" algn="l"/>
        </a:tabLst>
        <a:defRPr sz="2400">
          <a:solidFill>
            <a:srgbClr val="2D414B"/>
          </a:solidFill>
          <a:latin typeface="+mn-lt"/>
        </a:defRPr>
      </a:lvl2pPr>
      <a:lvl3pPr marL="762000" indent="-190500" algn="l" defTabSz="1054100" rtl="0" eaLnBrk="1" fontAlgn="base" hangingPunct="1">
        <a:spcBef>
          <a:spcPct val="0"/>
        </a:spcBef>
        <a:spcAft>
          <a:spcPct val="25000"/>
        </a:spcAft>
        <a:buFont typeface="Wingdings" pitchFamily="2" charset="2"/>
        <a:buChar char="§"/>
        <a:tabLst>
          <a:tab pos="439738" algn="l"/>
          <a:tab pos="987425" algn="l"/>
        </a:tabLst>
        <a:defRPr sz="2200">
          <a:solidFill>
            <a:srgbClr val="2D414B"/>
          </a:solidFill>
          <a:latin typeface="+mn-lt"/>
        </a:defRPr>
      </a:lvl3pPr>
      <a:lvl4pPr marL="1143000" indent="-190500" algn="l" defTabSz="1054100" rtl="0" eaLnBrk="1" fontAlgn="base" hangingPunct="1">
        <a:spcBef>
          <a:spcPct val="20000"/>
        </a:spcBef>
        <a:spcAft>
          <a:spcPct val="0"/>
        </a:spcAft>
        <a:buFont typeface="Wingdings" pitchFamily="2" charset="2"/>
        <a:tabLst>
          <a:tab pos="439738" algn="l"/>
          <a:tab pos="987425" algn="l"/>
        </a:tabLst>
        <a:defRPr b="1">
          <a:solidFill>
            <a:srgbClr val="2D414B"/>
          </a:solidFill>
          <a:latin typeface="+mn-lt"/>
        </a:defRPr>
      </a:lvl4pPr>
      <a:lvl5pPr marL="2090738" indent="-212725" algn="l" defTabSz="1054100" rtl="0" eaLnBrk="1" fontAlgn="base" hangingPunct="1">
        <a:spcBef>
          <a:spcPct val="20000"/>
        </a:spcBef>
        <a:spcAft>
          <a:spcPct val="0"/>
        </a:spcAft>
        <a:tabLst>
          <a:tab pos="439738" algn="l"/>
          <a:tab pos="987425" algn="l"/>
        </a:tabLst>
        <a:defRPr sz="1400">
          <a:solidFill>
            <a:srgbClr val="5D8690"/>
          </a:solidFill>
          <a:latin typeface="+mn-lt"/>
        </a:defRPr>
      </a:lvl5pPr>
      <a:lvl6pPr marL="2547938" indent="-212725" algn="l" defTabSz="1054100" rtl="0" eaLnBrk="1" fontAlgn="base" hangingPunct="1">
        <a:spcBef>
          <a:spcPct val="20000"/>
        </a:spcBef>
        <a:spcAft>
          <a:spcPct val="0"/>
        </a:spcAft>
        <a:tabLst>
          <a:tab pos="439738" algn="l"/>
          <a:tab pos="987425" algn="l"/>
        </a:tabLst>
        <a:defRPr sz="1400">
          <a:solidFill>
            <a:srgbClr val="5D8690"/>
          </a:solidFill>
          <a:latin typeface="+mn-lt"/>
        </a:defRPr>
      </a:lvl6pPr>
      <a:lvl7pPr marL="3005138" indent="-212725" algn="l" defTabSz="1054100" rtl="0" eaLnBrk="1" fontAlgn="base" hangingPunct="1">
        <a:spcBef>
          <a:spcPct val="20000"/>
        </a:spcBef>
        <a:spcAft>
          <a:spcPct val="0"/>
        </a:spcAft>
        <a:tabLst>
          <a:tab pos="439738" algn="l"/>
          <a:tab pos="987425" algn="l"/>
        </a:tabLst>
        <a:defRPr sz="1400">
          <a:solidFill>
            <a:srgbClr val="5D8690"/>
          </a:solidFill>
          <a:latin typeface="+mn-lt"/>
        </a:defRPr>
      </a:lvl7pPr>
      <a:lvl8pPr marL="3462338" indent="-212725" algn="l" defTabSz="1054100" rtl="0" eaLnBrk="1" fontAlgn="base" hangingPunct="1">
        <a:spcBef>
          <a:spcPct val="20000"/>
        </a:spcBef>
        <a:spcAft>
          <a:spcPct val="0"/>
        </a:spcAft>
        <a:tabLst>
          <a:tab pos="439738" algn="l"/>
          <a:tab pos="987425" algn="l"/>
        </a:tabLst>
        <a:defRPr sz="1400">
          <a:solidFill>
            <a:srgbClr val="5D8690"/>
          </a:solidFill>
          <a:latin typeface="+mn-lt"/>
        </a:defRPr>
      </a:lvl8pPr>
      <a:lvl9pPr marL="3919538" indent="-212725" algn="l" defTabSz="1054100" rtl="0" eaLnBrk="1" fontAlgn="base" hangingPunct="1">
        <a:spcBef>
          <a:spcPct val="20000"/>
        </a:spcBef>
        <a:spcAft>
          <a:spcPct val="0"/>
        </a:spcAft>
        <a:tabLst>
          <a:tab pos="439738" algn="l"/>
          <a:tab pos="987425" algn="l"/>
        </a:tabLst>
        <a:defRPr sz="1400">
          <a:solidFill>
            <a:srgbClr val="5D869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13000" y="2043113"/>
            <a:ext cx="84709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 (Bildunterschriften und -beschriftungen)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357438" y="0"/>
            <a:ext cx="8958262" cy="755650"/>
          </a:xfrm>
          <a:prstGeom prst="rect">
            <a:avLst/>
          </a:prstGeom>
          <a:solidFill>
            <a:srgbClr val="517D8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7756525"/>
            <a:ext cx="11315700" cy="252413"/>
          </a:xfrm>
          <a:prstGeom prst="rect">
            <a:avLst/>
          </a:prstGeom>
          <a:solidFill>
            <a:srgbClr val="517D8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5500" y="7718425"/>
            <a:ext cx="2560638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5357" tIns="52679" rIns="105357" bIns="52679" numCol="1" anchor="t" anchorCtr="0" compatLnSpc="1">
            <a:prstTxWarp prst="textNoShape">
              <a:avLst/>
            </a:prstTxWarp>
          </a:bodyPr>
          <a:lstStyle>
            <a:lvl1pPr algn="r" defTabSz="1054100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914BBF4E-90EC-4366-8BE4-E5EC70BE47CC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406400" y="7718425"/>
            <a:ext cx="32353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5357" tIns="52679" rIns="105357" bIns="52679"/>
          <a:lstStyle/>
          <a:p>
            <a:pPr algn="l" defTabSz="1054100"/>
            <a:r>
              <a:rPr lang="de-DE" sz="1400">
                <a:solidFill>
                  <a:srgbClr val="FFFFFF"/>
                </a:solidFill>
                <a:latin typeface="EvoBQ-Bold" pitchFamily="34" charset="0"/>
              </a:rPr>
              <a:t>© intelligent views gmbh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7637463"/>
            <a:ext cx="11315700" cy="107950"/>
          </a:xfrm>
          <a:prstGeom prst="rect">
            <a:avLst/>
          </a:prstGeom>
          <a:solidFill>
            <a:srgbClr val="AE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072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1168400"/>
            <a:ext cx="84455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Folientitel</a:t>
            </a:r>
          </a:p>
        </p:txBody>
      </p:sp>
      <p:pic>
        <p:nvPicPr>
          <p:cNvPr id="30729" name="Picture 9" descr="kreis-linien-netz_weis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-4763"/>
            <a:ext cx="547052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4306888" y="246063"/>
            <a:ext cx="7018337" cy="503237"/>
          </a:xfrm>
          <a:prstGeom prst="rect">
            <a:avLst/>
          </a:prstGeom>
          <a:solidFill>
            <a:srgbClr val="2D414B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4505325" y="447687"/>
            <a:ext cx="6391275" cy="2099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algn="l">
              <a:lnSpc>
                <a:spcPct val="75000"/>
              </a:lnSpc>
            </a:pPr>
            <a:r>
              <a:rPr lang="de-DE" sz="1800" b="1" kern="1200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Semantic</a:t>
            </a:r>
            <a:r>
              <a:rPr lang="de-DE" sz="1800" b="1" kern="1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de-DE" sz="1800" b="1" kern="1200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Recommendation</a:t>
            </a:r>
            <a:r>
              <a:rPr lang="de-DE" sz="1800" b="1" kern="1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de-DE" sz="1800" b="1" kern="1200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for</a:t>
            </a:r>
            <a:r>
              <a:rPr lang="de-DE" sz="1800" b="1" kern="1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 Online-Shops</a:t>
            </a:r>
            <a:endParaRPr lang="de-DE" sz="1800" kern="12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732" name="Picture 12" descr="logoIV_cmyk_200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214313"/>
            <a:ext cx="1946275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hf hdr="0" ftr="0" dt="0"/>
  <p:txStyles>
    <p:titleStyle>
      <a:lvl1pPr algn="l" defTabSz="10541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D414B"/>
          </a:solidFill>
          <a:latin typeface="+mj-lt"/>
          <a:ea typeface="+mj-ea"/>
          <a:cs typeface="+mj-cs"/>
        </a:defRPr>
      </a:lvl1pPr>
      <a:lvl2pPr algn="l" defTabSz="10541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D414B"/>
          </a:solidFill>
          <a:latin typeface="EvoBQ-Bold" pitchFamily="34" charset="0"/>
        </a:defRPr>
      </a:lvl2pPr>
      <a:lvl3pPr algn="l" defTabSz="10541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D414B"/>
          </a:solidFill>
          <a:latin typeface="EvoBQ-Bold" pitchFamily="34" charset="0"/>
        </a:defRPr>
      </a:lvl3pPr>
      <a:lvl4pPr algn="l" defTabSz="10541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D414B"/>
          </a:solidFill>
          <a:latin typeface="EvoBQ-Bold" pitchFamily="34" charset="0"/>
        </a:defRPr>
      </a:lvl4pPr>
      <a:lvl5pPr algn="l" defTabSz="10541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D414B"/>
          </a:solidFill>
          <a:latin typeface="EvoBQ-Bold" pitchFamily="34" charset="0"/>
        </a:defRPr>
      </a:lvl5pPr>
      <a:lvl6pPr marL="457200" algn="l" defTabSz="10541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D414B"/>
          </a:solidFill>
          <a:latin typeface="EvoBQ-Bold" pitchFamily="34" charset="0"/>
        </a:defRPr>
      </a:lvl6pPr>
      <a:lvl7pPr marL="914400" algn="l" defTabSz="10541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D414B"/>
          </a:solidFill>
          <a:latin typeface="EvoBQ-Bold" pitchFamily="34" charset="0"/>
        </a:defRPr>
      </a:lvl7pPr>
      <a:lvl8pPr marL="1371600" algn="l" defTabSz="10541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D414B"/>
          </a:solidFill>
          <a:latin typeface="EvoBQ-Bold" pitchFamily="34" charset="0"/>
        </a:defRPr>
      </a:lvl8pPr>
      <a:lvl9pPr marL="1828800" algn="l" defTabSz="10541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D414B"/>
          </a:solidFill>
          <a:latin typeface="EvoBQ-Bold" pitchFamily="34" charset="0"/>
        </a:defRPr>
      </a:lvl9pPr>
    </p:titleStyle>
    <p:bodyStyle>
      <a:lvl1pPr algn="l" defTabSz="1054100" rtl="0" eaLnBrk="1" fontAlgn="base" hangingPunct="1">
        <a:spcBef>
          <a:spcPct val="20000"/>
        </a:spcBef>
        <a:spcAft>
          <a:spcPct val="30000"/>
        </a:spcAft>
        <a:buFont typeface="Wingdings" pitchFamily="2" charset="2"/>
        <a:tabLst>
          <a:tab pos="439738" algn="l"/>
          <a:tab pos="987425" algn="l"/>
        </a:tabLst>
        <a:defRPr sz="2800">
          <a:solidFill>
            <a:srgbClr val="2D414B"/>
          </a:solidFill>
          <a:latin typeface="+mn-lt"/>
          <a:ea typeface="+mn-ea"/>
          <a:cs typeface="+mn-cs"/>
        </a:defRPr>
      </a:lvl1pPr>
      <a:lvl2pPr marL="381000" indent="-190500" algn="l" defTabSz="1054100" rtl="0" eaLnBrk="1" fontAlgn="base" hangingPunct="1">
        <a:spcBef>
          <a:spcPct val="0"/>
        </a:spcBef>
        <a:spcAft>
          <a:spcPct val="30000"/>
        </a:spcAft>
        <a:buFont typeface="Wingdings" pitchFamily="2" charset="2"/>
        <a:buChar char="§"/>
        <a:tabLst>
          <a:tab pos="439738" algn="l"/>
          <a:tab pos="987425" algn="l"/>
        </a:tabLst>
        <a:defRPr sz="2400">
          <a:solidFill>
            <a:srgbClr val="2D414B"/>
          </a:solidFill>
          <a:latin typeface="+mn-lt"/>
        </a:defRPr>
      </a:lvl2pPr>
      <a:lvl3pPr marL="762000" indent="-190500" algn="l" defTabSz="1054100" rtl="0" eaLnBrk="1" fontAlgn="base" hangingPunct="1">
        <a:spcBef>
          <a:spcPct val="0"/>
        </a:spcBef>
        <a:spcAft>
          <a:spcPct val="25000"/>
        </a:spcAft>
        <a:buFont typeface="Wingdings" pitchFamily="2" charset="2"/>
        <a:buChar char="§"/>
        <a:tabLst>
          <a:tab pos="439738" algn="l"/>
          <a:tab pos="987425" algn="l"/>
        </a:tabLst>
        <a:defRPr sz="2200">
          <a:solidFill>
            <a:srgbClr val="2D414B"/>
          </a:solidFill>
          <a:latin typeface="+mn-lt"/>
        </a:defRPr>
      </a:lvl3pPr>
      <a:lvl4pPr marL="1143000" indent="-190500" algn="l" defTabSz="1054100" rtl="0" eaLnBrk="1" fontAlgn="base" hangingPunct="1">
        <a:spcBef>
          <a:spcPct val="20000"/>
        </a:spcBef>
        <a:spcAft>
          <a:spcPct val="0"/>
        </a:spcAft>
        <a:buFont typeface="Wingdings" pitchFamily="2" charset="2"/>
        <a:tabLst>
          <a:tab pos="439738" algn="l"/>
          <a:tab pos="987425" algn="l"/>
        </a:tabLst>
        <a:defRPr b="1">
          <a:solidFill>
            <a:srgbClr val="2D414B"/>
          </a:solidFill>
          <a:latin typeface="+mn-lt"/>
        </a:defRPr>
      </a:lvl4pPr>
      <a:lvl5pPr marL="2090738" indent="-212725" algn="l" defTabSz="1054100" rtl="0" eaLnBrk="1" fontAlgn="base" hangingPunct="1">
        <a:spcBef>
          <a:spcPct val="20000"/>
        </a:spcBef>
        <a:spcAft>
          <a:spcPct val="0"/>
        </a:spcAft>
        <a:tabLst>
          <a:tab pos="439738" algn="l"/>
          <a:tab pos="987425" algn="l"/>
        </a:tabLst>
        <a:defRPr sz="1400">
          <a:solidFill>
            <a:srgbClr val="5D8690"/>
          </a:solidFill>
          <a:latin typeface="+mn-lt"/>
        </a:defRPr>
      </a:lvl5pPr>
      <a:lvl6pPr marL="2547938" indent="-212725" algn="l" defTabSz="1054100" rtl="0" eaLnBrk="1" fontAlgn="base" hangingPunct="1">
        <a:spcBef>
          <a:spcPct val="20000"/>
        </a:spcBef>
        <a:spcAft>
          <a:spcPct val="0"/>
        </a:spcAft>
        <a:tabLst>
          <a:tab pos="439738" algn="l"/>
          <a:tab pos="987425" algn="l"/>
        </a:tabLst>
        <a:defRPr sz="1400">
          <a:solidFill>
            <a:srgbClr val="5D8690"/>
          </a:solidFill>
          <a:latin typeface="+mn-lt"/>
        </a:defRPr>
      </a:lvl6pPr>
      <a:lvl7pPr marL="3005138" indent="-212725" algn="l" defTabSz="1054100" rtl="0" eaLnBrk="1" fontAlgn="base" hangingPunct="1">
        <a:spcBef>
          <a:spcPct val="20000"/>
        </a:spcBef>
        <a:spcAft>
          <a:spcPct val="0"/>
        </a:spcAft>
        <a:tabLst>
          <a:tab pos="439738" algn="l"/>
          <a:tab pos="987425" algn="l"/>
        </a:tabLst>
        <a:defRPr sz="1400">
          <a:solidFill>
            <a:srgbClr val="5D8690"/>
          </a:solidFill>
          <a:latin typeface="+mn-lt"/>
        </a:defRPr>
      </a:lvl7pPr>
      <a:lvl8pPr marL="3462338" indent="-212725" algn="l" defTabSz="1054100" rtl="0" eaLnBrk="1" fontAlgn="base" hangingPunct="1">
        <a:spcBef>
          <a:spcPct val="20000"/>
        </a:spcBef>
        <a:spcAft>
          <a:spcPct val="0"/>
        </a:spcAft>
        <a:tabLst>
          <a:tab pos="439738" algn="l"/>
          <a:tab pos="987425" algn="l"/>
        </a:tabLst>
        <a:defRPr sz="1400">
          <a:solidFill>
            <a:srgbClr val="5D8690"/>
          </a:solidFill>
          <a:latin typeface="+mn-lt"/>
        </a:defRPr>
      </a:lvl8pPr>
      <a:lvl9pPr marL="3919538" indent="-212725" algn="l" defTabSz="1054100" rtl="0" eaLnBrk="1" fontAlgn="base" hangingPunct="1">
        <a:spcBef>
          <a:spcPct val="20000"/>
        </a:spcBef>
        <a:spcAft>
          <a:spcPct val="0"/>
        </a:spcAft>
        <a:tabLst>
          <a:tab pos="439738" algn="l"/>
          <a:tab pos="987425" algn="l"/>
        </a:tabLst>
        <a:defRPr sz="1400">
          <a:solidFill>
            <a:srgbClr val="5D869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2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63.png"/><Relationship Id="rId7" Type="http://schemas.openxmlformats.org/officeDocument/2006/relationships/image" Target="../media/image76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67.png"/><Relationship Id="rId9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gif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jpe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gi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5.jpeg"/><Relationship Id="rId7" Type="http://schemas.openxmlformats.org/officeDocument/2006/relationships/image" Target="../media/image108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gif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10" Type="http://schemas.openxmlformats.org/officeDocument/2006/relationships/image" Target="../media/image80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8.png"/><Relationship Id="rId5" Type="http://schemas.openxmlformats.org/officeDocument/2006/relationships/image" Target="../media/image133.png"/><Relationship Id="rId10" Type="http://schemas.openxmlformats.org/officeDocument/2006/relationships/image" Target="../media/image80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3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Rectangle 23"/>
          <p:cNvSpPr>
            <a:spLocks noGrp="1" noChangeArrowheads="1"/>
          </p:cNvSpPr>
          <p:nvPr>
            <p:ph type="subTitle" idx="1"/>
          </p:nvPr>
        </p:nvSpPr>
        <p:spPr>
          <a:xfrm>
            <a:off x="2806700" y="1447800"/>
            <a:ext cx="8166100" cy="1295400"/>
          </a:xfrm>
        </p:spPr>
        <p:txBody>
          <a:bodyPr/>
          <a:lstStyle/>
          <a:p>
            <a:r>
              <a:rPr lang="de-DE" sz="3200" b="1" dirty="0" smtClean="0"/>
              <a:t>Intelligente Geschäftsanbahnung für Produkte und Personen mit </a:t>
            </a:r>
            <a:r>
              <a:rPr lang="de-DE" sz="3200" b="1" dirty="0" err="1" smtClean="0"/>
              <a:t>Linked</a:t>
            </a:r>
            <a:r>
              <a:rPr lang="de-DE" sz="3200" b="1" dirty="0" smtClean="0"/>
              <a:t> Open</a:t>
            </a:r>
          </a:p>
          <a:p>
            <a:r>
              <a:rPr lang="de-DE" sz="3200" b="1" dirty="0" smtClean="0"/>
              <a:t>Data im WWW</a:t>
            </a:r>
            <a:endParaRPr lang="de-DE" sz="3200" dirty="0"/>
          </a:p>
        </p:txBody>
      </p:sp>
      <p:sp>
        <p:nvSpPr>
          <p:cNvPr id="2072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4114800" y="4863203"/>
            <a:ext cx="6894513" cy="1551194"/>
          </a:xfrm>
        </p:spPr>
        <p:txBody>
          <a:bodyPr anchor="t" anchorCtr="0"/>
          <a:lstStyle/>
          <a:p>
            <a:r>
              <a:rPr lang="de-DE" dirty="0" smtClean="0"/>
              <a:t>Dr. Achim Steinacker</a:t>
            </a:r>
            <a:br>
              <a:rPr lang="de-DE" dirty="0" smtClean="0"/>
            </a:br>
            <a:r>
              <a:rPr lang="de-DE" dirty="0" smtClean="0"/>
              <a:t>Big Data wird neues Wissen</a:t>
            </a:r>
            <a:br>
              <a:rPr lang="de-DE" dirty="0" smtClean="0"/>
            </a:br>
            <a:r>
              <a:rPr lang="de-DE" dirty="0" smtClean="0"/>
              <a:t>Münchner Kreis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24</a:t>
            </a:r>
            <a:r>
              <a:rPr lang="de-DE" dirty="0" smtClean="0"/>
              <a:t>.05.2012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91389"/>
          </a:xfrm>
        </p:spPr>
        <p:txBody>
          <a:bodyPr/>
          <a:lstStyle/>
          <a:p>
            <a:r>
              <a:rPr lang="de-DE" dirty="0" smtClean="0"/>
              <a:t>Messe Frankfurt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Verantwortlich für 81 Messen/Jahr weltweit</a:t>
            </a:r>
            <a:endParaRPr lang="de-DE" dirty="0" smtClean="0"/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IAA</a:t>
            </a:r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Deutsche Buchmesse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Ein wenig Angst vor </a:t>
            </a:r>
            <a:r>
              <a:rPr lang="de-DE" dirty="0" err="1" smtClean="0"/>
              <a:t>social</a:t>
            </a:r>
            <a:r>
              <a:rPr lang="de-DE" dirty="0" smtClean="0"/>
              <a:t> </a:t>
            </a:r>
            <a:r>
              <a:rPr lang="de-DE" dirty="0" err="1" smtClean="0"/>
              <a:t>media</a:t>
            </a:r>
            <a:r>
              <a:rPr lang="de-DE" dirty="0" smtClean="0"/>
              <a:t> </a:t>
            </a:r>
            <a:r>
              <a:rPr lang="de-DE" dirty="0" smtClean="0"/>
              <a:t>und </a:t>
            </a:r>
            <a:r>
              <a:rPr lang="de-DE" dirty="0" smtClean="0"/>
              <a:t>AliBaba.com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Messe zwischen den Messen</a:t>
            </a:r>
            <a:endParaRPr lang="de-DE" dirty="0" smtClean="0"/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Business </a:t>
            </a:r>
            <a:r>
              <a:rPr lang="de-DE" dirty="0" err="1" smtClean="0"/>
              <a:t>Recommendations</a:t>
            </a:r>
            <a:endParaRPr lang="de-DE" dirty="0" smtClean="0"/>
          </a:p>
          <a:p>
            <a:pPr lvl="1">
              <a:buFont typeface="Arial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F34DC-E4C5-4303-8EF7-41CD4D930AB6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76764"/>
            <a:ext cx="3818993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4CD1-16B4-4A74-9FEC-0962CC616825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14" y="2992388"/>
            <a:ext cx="4833845" cy="424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uppieren 6"/>
          <p:cNvGrpSpPr>
            <a:grpSpLocks/>
          </p:cNvGrpSpPr>
          <p:nvPr/>
        </p:nvGrpSpPr>
        <p:grpSpPr bwMode="auto">
          <a:xfrm>
            <a:off x="1625402" y="3208412"/>
            <a:ext cx="3624075" cy="3841064"/>
            <a:chOff x="2378191" y="1"/>
            <a:chExt cx="11315700" cy="8000999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15384" t="25716" r="26347" b="2751"/>
            <a:stretch>
              <a:fillRect/>
            </a:stretch>
          </p:blipFill>
          <p:spPr bwMode="auto">
            <a:xfrm>
              <a:off x="2378191" y="1"/>
              <a:ext cx="11315700" cy="7982478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sp>
          <p:nvSpPr>
            <p:cNvPr id="6" name="Rechteck 5"/>
            <p:cNvSpPr>
              <a:spLocks noChangeArrowheads="1"/>
            </p:cNvSpPr>
            <p:nvPr/>
          </p:nvSpPr>
          <p:spPr bwMode="auto">
            <a:xfrm>
              <a:off x="5607149" y="3286120"/>
              <a:ext cx="5643602" cy="4714880"/>
            </a:xfrm>
            <a:prstGeom prst="rect">
              <a:avLst/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 defTabSz="1103772"/>
              <a:endParaRPr lang="de-DE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Titel 1"/>
          <p:cNvSpPr txBox="1">
            <a:spLocks/>
          </p:cNvSpPr>
          <p:nvPr/>
        </p:nvSpPr>
        <p:spPr>
          <a:xfrm>
            <a:off x="2438400" y="1168400"/>
            <a:ext cx="8445500" cy="39138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054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Recommendations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für Produkte und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business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recommendation</a:t>
            </a:r>
            <a:r>
              <a:rPr kumimoji="0" lang="de-DE" sz="2800" b="0" i="0" u="none" strike="noStrike" kern="0" cap="none" spc="0" normalizeH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800" b="0" i="0" u="none" strike="noStrike" kern="0" cap="none" spc="0" normalizeH="0" noProof="0" dirty="0" err="1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</a:t>
            </a:r>
            <a:r>
              <a:rPr kumimoji="0" lang="de-DE" sz="2800" b="0" i="0" u="none" strike="noStrike" kern="0" cap="none" spc="0" normalizeH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800" b="0" i="0" u="none" strike="noStrike" kern="0" cap="none" spc="0" normalizeH="0" noProof="0" dirty="0" err="1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indivduelle</a:t>
            </a:r>
            <a:r>
              <a:rPr kumimoji="0" lang="de-DE" sz="2800" b="0" i="0" u="none" strike="noStrike" kern="0" cap="none" spc="0" normalizeH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Messen und Themen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rgbClr val="2D414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25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91389"/>
          </a:xfrm>
        </p:spPr>
        <p:txBody>
          <a:bodyPr/>
          <a:lstStyle/>
          <a:p>
            <a:r>
              <a:rPr lang="de-DE" dirty="0" smtClean="0"/>
              <a:t>Produkte und Kontakte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755916" y="7730596"/>
            <a:ext cx="2559784" cy="233363"/>
          </a:xfrm>
          <a:prstGeom prst="rect">
            <a:avLst/>
          </a:prstGeom>
        </p:spPr>
        <p:txBody>
          <a:bodyPr lIns="91437" tIns="45718" rIns="91437" bIns="45718"/>
          <a:lstStyle/>
          <a:p>
            <a:pPr>
              <a:defRPr/>
            </a:pPr>
            <a:fld id="{F1639E3E-25F6-48E5-BCF5-BC7D791EA9F4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grpSp>
        <p:nvGrpSpPr>
          <p:cNvPr id="2" name="Gruppieren 107"/>
          <p:cNvGrpSpPr/>
          <p:nvPr/>
        </p:nvGrpSpPr>
        <p:grpSpPr>
          <a:xfrm>
            <a:off x="7729552" y="4857756"/>
            <a:ext cx="1529330" cy="1940106"/>
            <a:chOff x="7615065" y="4857756"/>
            <a:chExt cx="1529330" cy="1940106"/>
          </a:xfrm>
        </p:grpSpPr>
        <p:grpSp>
          <p:nvGrpSpPr>
            <p:cNvPr id="3" name="Gruppieren 104"/>
            <p:cNvGrpSpPr/>
            <p:nvPr/>
          </p:nvGrpSpPr>
          <p:grpSpPr>
            <a:xfrm>
              <a:off x="7615065" y="4857756"/>
              <a:ext cx="1204489" cy="1940106"/>
              <a:chOff x="7615065" y="4857756"/>
              <a:chExt cx="1204489" cy="1940106"/>
            </a:xfrm>
          </p:grpSpPr>
          <p:sp>
            <p:nvSpPr>
              <p:cNvPr id="28" name="Rechteck 27"/>
              <p:cNvSpPr/>
              <p:nvPr/>
            </p:nvSpPr>
            <p:spPr bwMode="auto">
              <a:xfrm>
                <a:off x="7615065" y="4857756"/>
                <a:ext cx="1204489" cy="194010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65"/>
                <a:endParaRPr lang="de-DE" sz="1600" dirty="0" smtClean="0">
                  <a:latin typeface="Times New Roman" charset="0"/>
                </a:endParaRPr>
              </a:p>
            </p:txBody>
          </p:sp>
          <p:pic>
            <p:nvPicPr>
              <p:cNvPr id="57" name="Grafik 56" descr="houses-48xShadow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996067" y="5429260"/>
                <a:ext cx="609954" cy="609954"/>
              </a:xfrm>
              <a:prstGeom prst="rect">
                <a:avLst/>
              </a:prstGeom>
            </p:spPr>
          </p:pic>
        </p:grpSp>
        <p:sp>
          <p:nvSpPr>
            <p:cNvPr id="29" name="Textfeld 28"/>
            <p:cNvSpPr txBox="1"/>
            <p:nvPr/>
          </p:nvSpPr>
          <p:spPr>
            <a:xfrm>
              <a:off x="7676546" y="5973794"/>
              <a:ext cx="14678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+mj-lt"/>
                </a:rPr>
                <a:t>max. </a:t>
              </a:r>
              <a:br>
                <a:rPr lang="de-DE" sz="1600" dirty="0" smtClean="0">
                  <a:latin typeface="+mj-lt"/>
                </a:rPr>
              </a:br>
              <a:r>
                <a:rPr lang="de-DE" sz="1600" dirty="0" smtClean="0">
                  <a:latin typeface="+mj-lt"/>
                </a:rPr>
                <a:t>40 Prozent</a:t>
              </a:r>
              <a:endParaRPr lang="de-DE" sz="1600" dirty="0">
                <a:latin typeface="+mj-lt"/>
              </a:endParaRPr>
            </a:p>
          </p:txBody>
        </p:sp>
      </p:grpSp>
      <p:grpSp>
        <p:nvGrpSpPr>
          <p:cNvPr id="5" name="Gruppieren 101"/>
          <p:cNvGrpSpPr/>
          <p:nvPr/>
        </p:nvGrpSpPr>
        <p:grpSpPr>
          <a:xfrm>
            <a:off x="1996081" y="2285988"/>
            <a:ext cx="5671991" cy="2225858"/>
            <a:chOff x="1943074" y="2285988"/>
            <a:chExt cx="5671991" cy="2225858"/>
          </a:xfrm>
        </p:grpSpPr>
        <p:sp>
          <p:nvSpPr>
            <p:cNvPr id="21" name="Rechteck 20"/>
            <p:cNvSpPr/>
            <p:nvPr/>
          </p:nvSpPr>
          <p:spPr bwMode="auto">
            <a:xfrm>
              <a:off x="1943074" y="2285988"/>
              <a:ext cx="5671991" cy="222585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87000">
                  <a:schemeClr val="accent5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65"/>
              <a:endParaRPr lang="de-DE" sz="1600" dirty="0" smtClean="0">
                <a:latin typeface="Times New Roman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5721" t="10345" r="62295" b="53448"/>
            <a:stretch>
              <a:fillRect/>
            </a:stretch>
          </p:blipFill>
          <p:spPr bwMode="auto">
            <a:xfrm>
              <a:off x="2055701" y="2371929"/>
              <a:ext cx="1816199" cy="20672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" name="Textfeld 14"/>
            <p:cNvSpPr txBox="1"/>
            <p:nvPr/>
          </p:nvSpPr>
          <p:spPr>
            <a:xfrm>
              <a:off x="3902086" y="2417972"/>
              <a:ext cx="3261886" cy="59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präferierter Wirtschaftszweig </a:t>
              </a:r>
              <a:br>
                <a:rPr lang="de-DE" sz="1600" dirty="0" smtClean="0"/>
              </a:br>
              <a:r>
                <a:rPr lang="de-DE" sz="1600" dirty="0" smtClean="0"/>
                <a:t>= 100 Prozent</a:t>
              </a:r>
              <a:endParaRPr lang="de-DE" sz="1600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3910779" y="3064285"/>
              <a:ext cx="3261886" cy="59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übergeordneter Wirtschaftszweig </a:t>
              </a:r>
              <a:br>
                <a:rPr lang="de-DE" sz="1600" dirty="0" smtClean="0"/>
              </a:br>
              <a:r>
                <a:rPr lang="de-DE" sz="1600" dirty="0" smtClean="0"/>
                <a:t>= 60 Prozent</a:t>
              </a:r>
              <a:endParaRPr lang="de-DE" sz="1600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3910779" y="3695402"/>
              <a:ext cx="3261886" cy="59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untergeordneter Wirtschaftszweig </a:t>
              </a:r>
              <a:br>
                <a:rPr lang="de-DE" sz="1600" dirty="0" smtClean="0"/>
              </a:br>
              <a:r>
                <a:rPr lang="de-DE" sz="1600" dirty="0" smtClean="0"/>
                <a:t>= 80 Prozent</a:t>
              </a:r>
              <a:endParaRPr lang="de-DE" sz="1600" dirty="0"/>
            </a:p>
          </p:txBody>
        </p:sp>
        <p:pic>
          <p:nvPicPr>
            <p:cNvPr id="49" name="Grafik 48" descr="sort_ascending-48xShadow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14174" y="2385136"/>
              <a:ext cx="617143" cy="617143"/>
            </a:xfrm>
            <a:prstGeom prst="rect">
              <a:avLst/>
            </a:prstGeom>
          </p:spPr>
        </p:pic>
        <p:pic>
          <p:nvPicPr>
            <p:cNvPr id="50" name="Grafik 49" descr="sort_ascending-48xShadow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70305" y="3214682"/>
              <a:ext cx="331391" cy="331391"/>
            </a:xfrm>
            <a:prstGeom prst="rect">
              <a:avLst/>
            </a:prstGeom>
          </p:spPr>
        </p:pic>
        <p:pic>
          <p:nvPicPr>
            <p:cNvPr id="51" name="Grafik 50" descr="sort_ascending-48xShadow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7050" y="3784023"/>
              <a:ext cx="483791" cy="483791"/>
            </a:xfrm>
            <a:prstGeom prst="rect">
              <a:avLst/>
            </a:prstGeom>
          </p:spPr>
        </p:pic>
      </p:grpSp>
      <p:grpSp>
        <p:nvGrpSpPr>
          <p:cNvPr id="6" name="Gruppieren 102"/>
          <p:cNvGrpSpPr/>
          <p:nvPr/>
        </p:nvGrpSpPr>
        <p:grpSpPr>
          <a:xfrm>
            <a:off x="1996081" y="4857756"/>
            <a:ext cx="5671991" cy="1940106"/>
            <a:chOff x="1943074" y="4857756"/>
            <a:chExt cx="5671991" cy="1940106"/>
          </a:xfrm>
        </p:grpSpPr>
        <p:sp>
          <p:nvSpPr>
            <p:cNvPr id="22" name="Rechteck 21"/>
            <p:cNvSpPr/>
            <p:nvPr/>
          </p:nvSpPr>
          <p:spPr bwMode="auto">
            <a:xfrm>
              <a:off x="1943074" y="4857756"/>
              <a:ext cx="5671991" cy="194010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87000">
                  <a:schemeClr val="accent5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65"/>
              <a:endParaRPr lang="de-DE" sz="1600" dirty="0" smtClean="0">
                <a:latin typeface="Times New Roman" charset="0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5591" t="10345" r="40668" b="69827"/>
            <a:stretch>
              <a:fillRect/>
            </a:stretch>
          </p:blipFill>
          <p:spPr bwMode="auto">
            <a:xfrm>
              <a:off x="2085950" y="4936177"/>
              <a:ext cx="1784007" cy="177896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3" name="Textfeld 22"/>
            <p:cNvSpPr txBox="1"/>
            <p:nvPr/>
          </p:nvSpPr>
          <p:spPr>
            <a:xfrm>
              <a:off x="3902086" y="4987688"/>
              <a:ext cx="32618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präferierte </a:t>
              </a:r>
              <a:r>
                <a:rPr lang="de-DE" sz="1600" dirty="0" err="1" smtClean="0"/>
                <a:t>Productpilot</a:t>
              </a:r>
              <a:r>
                <a:rPr lang="de-DE" sz="1600" dirty="0" smtClean="0"/>
                <a:t>-Kategorie und präferierte Marktsituation</a:t>
              </a:r>
              <a:br>
                <a:rPr lang="de-DE" sz="1600" dirty="0" smtClean="0"/>
              </a:br>
              <a:r>
                <a:rPr lang="de-DE" sz="1600" dirty="0" smtClean="0"/>
                <a:t>= 100 Prozent</a:t>
              </a:r>
              <a:endParaRPr lang="de-DE" sz="1600" dirty="0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3910779" y="5814477"/>
              <a:ext cx="32618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präferierte  </a:t>
              </a:r>
              <a:r>
                <a:rPr lang="de-DE" sz="1600" dirty="0" err="1" smtClean="0"/>
                <a:t>Productpilot</a:t>
              </a:r>
              <a:r>
                <a:rPr lang="de-DE" sz="1600" dirty="0" smtClean="0"/>
                <a:t>-Kategorie</a:t>
              </a:r>
              <a:br>
                <a:rPr lang="de-DE" sz="1600" dirty="0" smtClean="0"/>
              </a:br>
              <a:r>
                <a:rPr lang="de-DE" sz="1600" dirty="0" smtClean="0"/>
                <a:t>= 90 Prozent</a:t>
              </a:r>
              <a:endParaRPr lang="de-DE" sz="1600" dirty="0"/>
            </a:p>
          </p:txBody>
        </p:sp>
        <p:pic>
          <p:nvPicPr>
            <p:cNvPr id="52" name="Grafik 51" descr="sort_ascending-48xShadow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88627" y="5027980"/>
              <a:ext cx="617143" cy="617143"/>
            </a:xfrm>
            <a:prstGeom prst="rect">
              <a:avLst/>
            </a:prstGeom>
          </p:spPr>
        </p:pic>
        <p:pic>
          <p:nvPicPr>
            <p:cNvPr id="53" name="Grafik 52" descr="sort_ascending-48xShadow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31503" y="5899091"/>
              <a:ext cx="483791" cy="483791"/>
            </a:xfrm>
            <a:prstGeom prst="rect">
              <a:avLst/>
            </a:prstGeom>
          </p:spPr>
        </p:pic>
      </p:grpSp>
      <p:grpSp>
        <p:nvGrpSpPr>
          <p:cNvPr id="7" name="Gruppieren 103"/>
          <p:cNvGrpSpPr/>
          <p:nvPr/>
        </p:nvGrpSpPr>
        <p:grpSpPr>
          <a:xfrm>
            <a:off x="7729552" y="2285988"/>
            <a:ext cx="1529330" cy="2225858"/>
            <a:chOff x="7615065" y="2285988"/>
            <a:chExt cx="1529330" cy="2225858"/>
          </a:xfrm>
        </p:grpSpPr>
        <p:sp>
          <p:nvSpPr>
            <p:cNvPr id="27" name="Rechteck 26"/>
            <p:cNvSpPr/>
            <p:nvPr/>
          </p:nvSpPr>
          <p:spPr bwMode="auto">
            <a:xfrm>
              <a:off x="7615065" y="2285988"/>
              <a:ext cx="1204489" cy="222585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65"/>
              <a:endParaRPr lang="de-DE" sz="1600" dirty="0" smtClean="0">
                <a:latin typeface="Times New Roman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7676546" y="3439795"/>
              <a:ext cx="14678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+mj-lt"/>
                </a:rPr>
                <a:t>max. </a:t>
              </a:r>
              <a:br>
                <a:rPr lang="de-DE" sz="1600" dirty="0" smtClean="0">
                  <a:latin typeface="+mj-lt"/>
                </a:rPr>
              </a:br>
              <a:r>
                <a:rPr lang="de-DE" sz="1600" dirty="0" smtClean="0">
                  <a:latin typeface="+mj-lt"/>
                </a:rPr>
                <a:t>40 Prozent</a:t>
              </a:r>
              <a:endParaRPr lang="de-DE" sz="1600" dirty="0">
                <a:latin typeface="+mj-lt"/>
              </a:endParaRPr>
            </a:p>
          </p:txBody>
        </p:sp>
        <p:pic>
          <p:nvPicPr>
            <p:cNvPr id="56" name="Grafik 55" descr="houses-48xShadow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12085" y="2857492"/>
              <a:ext cx="609954" cy="609954"/>
            </a:xfrm>
            <a:prstGeom prst="rect">
              <a:avLst/>
            </a:prstGeom>
          </p:spPr>
        </p:pic>
      </p:grpSp>
      <p:grpSp>
        <p:nvGrpSpPr>
          <p:cNvPr id="8" name="Gruppieren 106"/>
          <p:cNvGrpSpPr/>
          <p:nvPr/>
        </p:nvGrpSpPr>
        <p:grpSpPr>
          <a:xfrm>
            <a:off x="226462" y="2285988"/>
            <a:ext cx="1755702" cy="4511875"/>
            <a:chOff x="173455" y="2285988"/>
            <a:chExt cx="1755702" cy="4511874"/>
          </a:xfrm>
        </p:grpSpPr>
        <p:sp>
          <p:nvSpPr>
            <p:cNvPr id="33" name="Rechteck 32"/>
            <p:cNvSpPr/>
            <p:nvPr/>
          </p:nvSpPr>
          <p:spPr bwMode="auto">
            <a:xfrm>
              <a:off x="173455" y="2285988"/>
              <a:ext cx="1614998" cy="45118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65"/>
              <a:endParaRPr lang="de-DE" sz="1600" dirty="0" smtClean="0">
                <a:latin typeface="Times New Roman" charset="0"/>
              </a:endParaRPr>
            </a:p>
          </p:txBody>
        </p:sp>
        <p:grpSp>
          <p:nvGrpSpPr>
            <p:cNvPr id="9" name="Gruppieren 65"/>
            <p:cNvGrpSpPr>
              <a:grpSpLocks/>
            </p:cNvGrpSpPr>
            <p:nvPr/>
          </p:nvGrpSpPr>
          <p:grpSpPr bwMode="auto">
            <a:xfrm>
              <a:off x="267418" y="2809893"/>
              <a:ext cx="1376362" cy="3690937"/>
              <a:chOff x="485587" y="2095487"/>
              <a:chExt cx="1376547" cy="4391593"/>
            </a:xfrm>
          </p:grpSpPr>
          <p:pic>
            <p:nvPicPr>
              <p:cNvPr id="35" name="Grafik 6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11305" y="3030741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Grafik 7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91269" y="3934544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Grafik 8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06710" y="4411337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Grafik 9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53371" y="2163600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Grafik 10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98944" y="2095487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Grafik 11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77911" y="4683791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Grafik 12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06710" y="3525865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Grafik 13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85587" y="2980959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Grafik 14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26656" y="5228696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Grafik 18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85752" y="5905513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Grafik 19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06710" y="5810263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6" name="Textfeld 45"/>
            <p:cNvSpPr txBox="1"/>
            <p:nvPr/>
          </p:nvSpPr>
          <p:spPr>
            <a:xfrm>
              <a:off x="217121" y="2371281"/>
              <a:ext cx="1712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+mj-lt"/>
                </a:rPr>
                <a:t>alle Aussteller</a:t>
              </a:r>
              <a:endParaRPr lang="de-DE" sz="1600" dirty="0">
                <a:latin typeface="+mj-lt"/>
              </a:endParaRPr>
            </a:p>
          </p:txBody>
        </p:sp>
        <p:grpSp>
          <p:nvGrpSpPr>
            <p:cNvPr id="10" name="Gruppieren 65"/>
            <p:cNvGrpSpPr>
              <a:grpSpLocks/>
            </p:cNvGrpSpPr>
            <p:nvPr/>
          </p:nvGrpSpPr>
          <p:grpSpPr bwMode="auto">
            <a:xfrm>
              <a:off x="423836" y="3095645"/>
              <a:ext cx="1376362" cy="3690937"/>
              <a:chOff x="485587" y="2095487"/>
              <a:chExt cx="1376547" cy="4391593"/>
            </a:xfrm>
          </p:grpSpPr>
          <p:pic>
            <p:nvPicPr>
              <p:cNvPr id="76" name="Grafik 6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11305" y="3030741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" name="Grafik 7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91269" y="3934544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" name="Grafik 8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06710" y="4411337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" name="Grafik 9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53371" y="2163600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Grafik 10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98944" y="2095487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Grafik 11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77911" y="4683791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Grafik 12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06710" y="3525865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3" name="Grafik 13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85587" y="2980959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4" name="Grafik 14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26656" y="5228696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5" name="Grafik 18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85752" y="5905513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6" name="Grafik 19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06710" y="5810263"/>
                <a:ext cx="455424" cy="581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8" name="Grafik 6" descr="house-48xShadow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562" y="5500698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Grafik 7" descr="house-48xShadow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14380" y="5143508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" name="Grafik 8" descr="house-48xShadow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71504" y="6215078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" name="Grafik 9" descr="house-48xShadow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562" y="3071806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Grafik 10" descr="house-48xShadow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7190" y="3500434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" name="Grafik 11" descr="house-48xShadow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00132" y="3571872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" name="Grafik 12" descr="house-48xShadow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562" y="4214814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" name="Grafik 13" descr="house-48xShadow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71504" y="4286252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" name="Grafik 14" descr="house-48xShadow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1438" y="4643442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Grafik 18" descr="house-48xShadow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14380" y="3143244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Grafik 19" descr="house-48xShadow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00132" y="5500698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uppieren 123"/>
          <p:cNvGrpSpPr/>
          <p:nvPr/>
        </p:nvGrpSpPr>
        <p:grpSpPr>
          <a:xfrm>
            <a:off x="7992872" y="2285988"/>
            <a:ext cx="3232200" cy="4514449"/>
            <a:chOff x="7992871" y="2285987"/>
            <a:chExt cx="3232200" cy="4514449"/>
          </a:xfrm>
        </p:grpSpPr>
        <p:grpSp>
          <p:nvGrpSpPr>
            <p:cNvPr id="14" name="Gruppieren 105"/>
            <p:cNvGrpSpPr/>
            <p:nvPr/>
          </p:nvGrpSpPr>
          <p:grpSpPr>
            <a:xfrm>
              <a:off x="8997004" y="2285987"/>
              <a:ext cx="2228067" cy="4514449"/>
              <a:chOff x="9036093" y="2285987"/>
              <a:chExt cx="2228067" cy="4514449"/>
            </a:xfrm>
          </p:grpSpPr>
          <p:sp>
            <p:nvSpPr>
              <p:cNvPr id="30" name="Richtungspfeil 29"/>
              <p:cNvSpPr/>
              <p:nvPr/>
            </p:nvSpPr>
            <p:spPr bwMode="auto">
              <a:xfrm>
                <a:off x="9905041" y="2285987"/>
                <a:ext cx="1359119" cy="4514449"/>
              </a:xfrm>
              <a:prstGeom prst="homePlat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65"/>
                <a:endParaRPr lang="de-DE" sz="1600" dirty="0" smtClean="0">
                  <a:latin typeface="Times New Roman" charset="0"/>
                </a:endParaRPr>
              </a:p>
            </p:txBody>
          </p:sp>
          <p:sp>
            <p:nvSpPr>
              <p:cNvPr id="59" name="Rechteck 58"/>
              <p:cNvSpPr/>
              <p:nvPr/>
            </p:nvSpPr>
            <p:spPr bwMode="auto">
              <a:xfrm>
                <a:off x="9036406" y="2285988"/>
                <a:ext cx="940073" cy="45118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65"/>
                <a:endParaRPr lang="de-DE" sz="1600" dirty="0" smtClean="0">
                  <a:latin typeface="Times New Roman" charset="0"/>
                </a:endParaRPr>
              </a:p>
            </p:txBody>
          </p:sp>
          <p:pic>
            <p:nvPicPr>
              <p:cNvPr id="63" name="Grafik 8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944130" y="5643574"/>
                <a:ext cx="455363" cy="488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Grafik 10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350767" y="2786054"/>
                <a:ext cx="455363" cy="488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" name="Grafik 11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301188" y="5072070"/>
                <a:ext cx="455363" cy="488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" name="Grafik 12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367341" y="3440281"/>
                <a:ext cx="455363" cy="488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0" name="Grafik 18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237590" y="5988210"/>
                <a:ext cx="455363" cy="488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" name="Textfeld 30"/>
              <p:cNvSpPr txBox="1"/>
              <p:nvPr/>
            </p:nvSpPr>
            <p:spPr>
              <a:xfrm>
                <a:off x="9125963" y="4376326"/>
                <a:ext cx="208595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100" dirty="0" smtClean="0">
                    <a:latin typeface="+mj-lt"/>
                  </a:rPr>
                  <a:t>max. 80 Prozent</a:t>
                </a:r>
                <a:endParaRPr lang="de-DE" sz="2100" dirty="0">
                  <a:latin typeface="+mj-lt"/>
                </a:endParaRPr>
              </a:p>
            </p:txBody>
          </p:sp>
          <p:sp>
            <p:nvSpPr>
              <p:cNvPr id="72" name="Textfeld 71"/>
              <p:cNvSpPr txBox="1"/>
              <p:nvPr/>
            </p:nvSpPr>
            <p:spPr>
              <a:xfrm>
                <a:off x="9036093" y="2371281"/>
                <a:ext cx="16821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smtClean="0">
                    <a:latin typeface="+mj-lt"/>
                  </a:rPr>
                  <a:t>Kandidatenliste</a:t>
                </a:r>
                <a:endParaRPr lang="de-DE" sz="1600" dirty="0">
                  <a:latin typeface="+mj-lt"/>
                </a:endParaRPr>
              </a:p>
            </p:txBody>
          </p:sp>
          <p:pic>
            <p:nvPicPr>
              <p:cNvPr id="99" name="Grafik 10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015568" y="3071806"/>
                <a:ext cx="455363" cy="488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0" name="Grafik 11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087006" y="4929194"/>
                <a:ext cx="455363" cy="488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1" name="Grafik 12" descr="house-48xShadow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872692" y="3786186"/>
                <a:ext cx="455363" cy="488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23" name="Grafik 122" descr="add2-48xShadow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92871" y="4272397"/>
              <a:ext cx="766685" cy="7666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35"/>
          <p:cNvGrpSpPr/>
          <p:nvPr/>
        </p:nvGrpSpPr>
        <p:grpSpPr>
          <a:xfrm>
            <a:off x="6732567" y="5187234"/>
            <a:ext cx="2981232" cy="697778"/>
            <a:chOff x="6732567" y="5187236"/>
            <a:chExt cx="2981231" cy="697779"/>
          </a:xfrm>
        </p:grpSpPr>
        <p:grpSp>
          <p:nvGrpSpPr>
            <p:cNvPr id="3" name="Gruppieren 132"/>
            <p:cNvGrpSpPr/>
            <p:nvPr/>
          </p:nvGrpSpPr>
          <p:grpSpPr>
            <a:xfrm>
              <a:off x="6732567" y="5187236"/>
              <a:ext cx="2840518" cy="599214"/>
              <a:chOff x="6732567" y="5187236"/>
              <a:chExt cx="2840518" cy="599214"/>
            </a:xfrm>
          </p:grpSpPr>
          <p:sp>
            <p:nvSpPr>
              <p:cNvPr id="94" name="Rechteck 93"/>
              <p:cNvSpPr/>
              <p:nvPr/>
            </p:nvSpPr>
            <p:spPr bwMode="auto">
              <a:xfrm>
                <a:off x="6732567" y="5187236"/>
                <a:ext cx="2840518" cy="599214"/>
              </a:xfrm>
              <a:prstGeom prst="rect">
                <a:avLst/>
              </a:prstGeom>
              <a:gradFill>
                <a:gsLst>
                  <a:gs pos="19000">
                    <a:schemeClr val="accent5">
                      <a:lumMod val="60000"/>
                      <a:lumOff val="40000"/>
                    </a:schemeClr>
                  </a:gs>
                  <a:gs pos="63000">
                    <a:schemeClr val="bg1">
                      <a:lumMod val="50000"/>
                    </a:schemeClr>
                  </a:gs>
                </a:gsLst>
                <a:lin ang="0" scaled="1"/>
              </a:gra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65"/>
                <a:endParaRPr lang="de-DE" sz="1600" dirty="0" smtClean="0">
                  <a:latin typeface="Times New Roman" charset="0"/>
                </a:endParaRPr>
              </a:p>
            </p:txBody>
          </p:sp>
          <p:pic>
            <p:nvPicPr>
              <p:cNvPr id="95" name="Grafik 94" descr="stop-48xShadow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916288" y="5256511"/>
                <a:ext cx="456338" cy="456338"/>
              </a:xfrm>
              <a:prstGeom prst="rect">
                <a:avLst/>
              </a:prstGeom>
            </p:spPr>
          </p:pic>
        </p:grpSp>
        <p:sp>
          <p:nvSpPr>
            <p:cNvPr id="99" name="Textfeld 98"/>
            <p:cNvSpPr txBox="1"/>
            <p:nvPr/>
          </p:nvSpPr>
          <p:spPr>
            <a:xfrm>
              <a:off x="6875378" y="5300239"/>
              <a:ext cx="283842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falsche Lieferregion</a:t>
              </a:r>
              <a:br>
                <a:rPr lang="de-DE" sz="1600" dirty="0" smtClean="0"/>
              </a:br>
              <a:endParaRPr lang="de-DE" sz="1600" dirty="0"/>
            </a:p>
          </p:txBody>
        </p:sp>
      </p:grpSp>
      <p:sp>
        <p:nvSpPr>
          <p:cNvPr id="34" name="Titel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productpilot.com – Business </a:t>
            </a:r>
            <a:r>
              <a:rPr lang="de-DE" dirty="0" err="1" smtClean="0"/>
              <a:t>Matching</a:t>
            </a:r>
            <a:r>
              <a:rPr lang="de-DE" dirty="0" smtClean="0"/>
              <a:t> … </a:t>
            </a:r>
            <a:r>
              <a:rPr lang="de-DE" dirty="0" err="1" smtClean="0"/>
              <a:t>Step</a:t>
            </a:r>
            <a:r>
              <a:rPr lang="de-DE" dirty="0" smtClean="0"/>
              <a:t> 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755916" y="7730596"/>
            <a:ext cx="2559784" cy="233363"/>
          </a:xfrm>
          <a:prstGeom prst="rect">
            <a:avLst/>
          </a:prstGeom>
        </p:spPr>
        <p:txBody>
          <a:bodyPr lIns="91437" tIns="45718" rIns="91437" bIns="45718"/>
          <a:lstStyle/>
          <a:p>
            <a:pPr>
              <a:defRPr/>
            </a:pPr>
            <a:fld id="{F1639E3E-25F6-48E5-BCF5-BC7D791EA9F4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grpSp>
        <p:nvGrpSpPr>
          <p:cNvPr id="5" name="Gruppieren 73"/>
          <p:cNvGrpSpPr/>
          <p:nvPr/>
        </p:nvGrpSpPr>
        <p:grpSpPr>
          <a:xfrm>
            <a:off x="143635" y="2285988"/>
            <a:ext cx="1714512" cy="4511875"/>
            <a:chOff x="9036093" y="2285988"/>
            <a:chExt cx="1714512" cy="4511874"/>
          </a:xfrm>
        </p:grpSpPr>
        <p:sp>
          <p:nvSpPr>
            <p:cNvPr id="76" name="Rechteck 75"/>
            <p:cNvSpPr/>
            <p:nvPr/>
          </p:nvSpPr>
          <p:spPr bwMode="auto">
            <a:xfrm>
              <a:off x="9036406" y="2285988"/>
              <a:ext cx="1714199" cy="45118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65"/>
              <a:endParaRPr lang="de-DE" sz="1600" dirty="0" smtClean="0">
                <a:latin typeface="Times New Roman" charset="0"/>
              </a:endParaRPr>
            </a:p>
          </p:txBody>
        </p:sp>
        <p:pic>
          <p:nvPicPr>
            <p:cNvPr id="78" name="Grafik 8" descr="house-48xShadow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44130" y="5643574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Grafik 10" descr="house-48xShadow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50767" y="2786054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" name="Grafik 11" descr="house-48xShadow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01188" y="5072070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" name="Grafik 12" descr="house-48xShadow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67341" y="3440281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" name="Grafik 18" descr="house-48xShadow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37590" y="5988210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Textfeld 83"/>
            <p:cNvSpPr txBox="1"/>
            <p:nvPr/>
          </p:nvSpPr>
          <p:spPr>
            <a:xfrm>
              <a:off x="9036093" y="2371281"/>
              <a:ext cx="16821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+mj-lt"/>
                </a:rPr>
                <a:t>Kandidatenliste</a:t>
              </a:r>
              <a:endParaRPr lang="de-DE" sz="1600" dirty="0">
                <a:latin typeface="+mj-lt"/>
              </a:endParaRPr>
            </a:p>
          </p:txBody>
        </p:sp>
        <p:pic>
          <p:nvPicPr>
            <p:cNvPr id="85" name="Grafik 10" descr="house-48xShadow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15568" y="3071806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Grafik 11" descr="house-48xShadow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87006" y="4929194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Grafik 12" descr="house-48xShadow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872692" y="3786186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uppieren 129"/>
          <p:cNvGrpSpPr/>
          <p:nvPr/>
        </p:nvGrpSpPr>
        <p:grpSpPr>
          <a:xfrm>
            <a:off x="1962603" y="2285988"/>
            <a:ext cx="2939364" cy="3500462"/>
            <a:chOff x="1962604" y="2285988"/>
            <a:chExt cx="2939364" cy="3500462"/>
          </a:xfrm>
        </p:grpSpPr>
        <p:sp>
          <p:nvSpPr>
            <p:cNvPr id="21" name="Rechteck 20"/>
            <p:cNvSpPr/>
            <p:nvPr/>
          </p:nvSpPr>
          <p:spPr bwMode="auto">
            <a:xfrm>
              <a:off x="1962604" y="2285988"/>
              <a:ext cx="2824501" cy="3500462"/>
            </a:xfrm>
            <a:prstGeom prst="rect">
              <a:avLst/>
            </a:prstGeom>
            <a:gradFill>
              <a:gsLst>
                <a:gs pos="19000">
                  <a:schemeClr val="accent5">
                    <a:lumMod val="20000"/>
                    <a:lumOff val="80000"/>
                  </a:schemeClr>
                </a:gs>
                <a:gs pos="63000">
                  <a:schemeClr val="accent5">
                    <a:lumMod val="60000"/>
                    <a:lumOff val="40000"/>
                  </a:schemeClr>
                </a:gs>
              </a:gsLst>
              <a:lin ang="0" scaled="1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65"/>
              <a:endParaRPr lang="de-DE" sz="1600" dirty="0" smtClean="0">
                <a:latin typeface="Times New Roman" charset="0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2063548" y="4000500"/>
              <a:ext cx="28384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präferierter Herstellertyp</a:t>
              </a:r>
              <a:br>
                <a:rPr lang="de-DE" sz="1600" dirty="0" smtClean="0"/>
              </a:br>
              <a:r>
                <a:rPr lang="de-DE" sz="1600" dirty="0" smtClean="0"/>
                <a:t>= 100 Prozent</a:t>
              </a:r>
              <a:endParaRPr lang="de-DE" sz="1600" dirty="0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6949" t="66379" r="32591" b="12069"/>
            <a:stretch>
              <a:fillRect/>
            </a:stretch>
          </p:blipFill>
          <p:spPr bwMode="auto">
            <a:xfrm>
              <a:off x="2077204" y="2357426"/>
              <a:ext cx="2262173" cy="148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feld 39"/>
            <p:cNvSpPr txBox="1"/>
            <p:nvPr/>
          </p:nvSpPr>
          <p:spPr>
            <a:xfrm>
              <a:off x="2001023" y="4698862"/>
              <a:ext cx="28384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ohne Herstellertyp</a:t>
              </a:r>
              <a:br>
                <a:rPr lang="de-DE" sz="1600" dirty="0" smtClean="0"/>
              </a:br>
              <a:r>
                <a:rPr lang="de-DE" sz="1600" dirty="0" smtClean="0"/>
                <a:t>= 95Prozent</a:t>
              </a:r>
              <a:endParaRPr lang="de-DE" sz="1600" dirty="0"/>
            </a:p>
          </p:txBody>
        </p:sp>
        <p:pic>
          <p:nvPicPr>
            <p:cNvPr id="51" name="Grafik 50" descr="sort_ascending-48xShadow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5400000">
              <a:off x="4371966" y="4071938"/>
              <a:ext cx="357190" cy="357190"/>
            </a:xfrm>
            <a:prstGeom prst="rect">
              <a:avLst/>
            </a:prstGeom>
          </p:spPr>
        </p:pic>
        <p:pic>
          <p:nvPicPr>
            <p:cNvPr id="89" name="Grafik 88" descr="sort_descending-48xShadow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98365" y="4786318"/>
              <a:ext cx="359353" cy="359353"/>
            </a:xfrm>
            <a:prstGeom prst="rect">
              <a:avLst/>
            </a:prstGeom>
          </p:spPr>
        </p:pic>
      </p:grpSp>
      <p:grpSp>
        <p:nvGrpSpPr>
          <p:cNvPr id="7" name="Gruppieren 130"/>
          <p:cNvGrpSpPr/>
          <p:nvPr/>
        </p:nvGrpSpPr>
        <p:grpSpPr>
          <a:xfrm>
            <a:off x="1957296" y="5857889"/>
            <a:ext cx="2931121" cy="928694"/>
            <a:chOff x="1957295" y="5857888"/>
            <a:chExt cx="2931121" cy="928694"/>
          </a:xfrm>
        </p:grpSpPr>
        <p:sp>
          <p:nvSpPr>
            <p:cNvPr id="93" name="Rechteck 92"/>
            <p:cNvSpPr/>
            <p:nvPr/>
          </p:nvSpPr>
          <p:spPr bwMode="auto">
            <a:xfrm>
              <a:off x="1957295" y="5857888"/>
              <a:ext cx="2824501" cy="928694"/>
            </a:xfrm>
            <a:prstGeom prst="rect">
              <a:avLst/>
            </a:prstGeom>
            <a:gradFill>
              <a:gsLst>
                <a:gs pos="19000">
                  <a:schemeClr val="accent5">
                    <a:lumMod val="20000"/>
                    <a:lumOff val="80000"/>
                  </a:schemeClr>
                </a:gs>
                <a:gs pos="63000">
                  <a:schemeClr val="bg1">
                    <a:lumMod val="50000"/>
                  </a:schemeClr>
                </a:gs>
              </a:gsLst>
              <a:lin ang="0" scaled="1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65"/>
              <a:endParaRPr lang="de-DE" sz="1600" dirty="0" smtClean="0">
                <a:latin typeface="Times New Roman" charset="0"/>
              </a:endParaRPr>
            </a:p>
          </p:txBody>
        </p:sp>
        <p:pic>
          <p:nvPicPr>
            <p:cNvPr id="56" name="Grafik 55" descr="stop-48xShadow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72725" y="6000764"/>
              <a:ext cx="609954" cy="609954"/>
            </a:xfrm>
            <a:prstGeom prst="rect">
              <a:avLst/>
            </a:prstGeom>
          </p:spPr>
        </p:pic>
        <p:sp>
          <p:nvSpPr>
            <p:cNvPr id="98" name="Textfeld 97"/>
            <p:cNvSpPr txBox="1"/>
            <p:nvPr/>
          </p:nvSpPr>
          <p:spPr>
            <a:xfrm>
              <a:off x="2049996" y="6141477"/>
              <a:ext cx="28384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falscher Herstellertyp</a:t>
              </a:r>
              <a:br>
                <a:rPr lang="de-DE" sz="1600" dirty="0" smtClean="0"/>
              </a:br>
              <a:endParaRPr lang="de-DE" sz="1600" dirty="0"/>
            </a:p>
          </p:txBody>
        </p:sp>
      </p:grpSp>
      <p:grpSp>
        <p:nvGrpSpPr>
          <p:cNvPr id="8" name="Gruppieren 133"/>
          <p:cNvGrpSpPr/>
          <p:nvPr/>
        </p:nvGrpSpPr>
        <p:grpSpPr>
          <a:xfrm>
            <a:off x="6731135" y="2272133"/>
            <a:ext cx="2924465" cy="2884646"/>
            <a:chOff x="6731135" y="2272133"/>
            <a:chExt cx="2924465" cy="2884646"/>
          </a:xfrm>
        </p:grpSpPr>
        <p:sp>
          <p:nvSpPr>
            <p:cNvPr id="88" name="Rechteck 87"/>
            <p:cNvSpPr/>
            <p:nvPr/>
          </p:nvSpPr>
          <p:spPr bwMode="auto">
            <a:xfrm>
              <a:off x="6731135" y="2272133"/>
              <a:ext cx="2824501" cy="2857520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</a:schemeClr>
                </a:gs>
                <a:gs pos="63000">
                  <a:schemeClr val="accent5">
                    <a:lumMod val="75000"/>
                  </a:schemeClr>
                </a:gs>
              </a:gsLst>
              <a:lin ang="0" scaled="1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65"/>
              <a:endParaRPr lang="de-DE" sz="1600" dirty="0" smtClean="0">
                <a:latin typeface="Times New Roman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817180" y="3571872"/>
              <a:ext cx="28384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präferierte Lieferregion </a:t>
              </a:r>
              <a:br>
                <a:rPr lang="de-DE" sz="1600" dirty="0" smtClean="0"/>
              </a:br>
              <a:r>
                <a:rPr lang="de-DE" sz="1600" dirty="0" smtClean="0"/>
                <a:t>sowie über- und untergeordnete Lieferregionen</a:t>
              </a:r>
              <a:br>
                <a:rPr lang="de-DE" sz="1600" dirty="0" smtClean="0"/>
              </a:br>
              <a:r>
                <a:rPr lang="de-DE" sz="1600" dirty="0" smtClean="0"/>
                <a:t>= 100 Prozent</a:t>
              </a:r>
              <a:endParaRPr lang="de-DE" sz="1600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804370" y="4572004"/>
              <a:ext cx="28384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ohne Lieferregion </a:t>
              </a:r>
              <a:br>
                <a:rPr lang="de-DE" sz="1600" dirty="0" smtClean="0"/>
              </a:br>
              <a:r>
                <a:rPr lang="de-DE" sz="1600" dirty="0" smtClean="0"/>
                <a:t>= 95Prozent</a:t>
              </a:r>
              <a:endParaRPr lang="de-DE" sz="1600" dirty="0"/>
            </a:p>
          </p:txBody>
        </p:sp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67409" t="66379" r="11915" b="12069"/>
            <a:stretch>
              <a:fillRect/>
            </a:stretch>
          </p:blipFill>
          <p:spPr bwMode="auto">
            <a:xfrm>
              <a:off x="6847731" y="2369352"/>
              <a:ext cx="1865935" cy="1214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Grafik 91" descr="sort_ascending-48xShadow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5400000">
              <a:off x="8999418" y="3643310"/>
              <a:ext cx="357190" cy="357190"/>
            </a:xfrm>
            <a:prstGeom prst="rect">
              <a:avLst/>
            </a:prstGeom>
          </p:spPr>
        </p:pic>
        <p:pic>
          <p:nvPicPr>
            <p:cNvPr id="52" name="Grafik 51" descr="sort_descending-48xShadow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97255" y="4572004"/>
              <a:ext cx="359353" cy="359353"/>
            </a:xfrm>
            <a:prstGeom prst="rect">
              <a:avLst/>
            </a:prstGeom>
          </p:spPr>
        </p:pic>
      </p:grpSp>
      <p:grpSp>
        <p:nvGrpSpPr>
          <p:cNvPr id="9" name="Gruppieren 136"/>
          <p:cNvGrpSpPr/>
          <p:nvPr/>
        </p:nvGrpSpPr>
        <p:grpSpPr>
          <a:xfrm>
            <a:off x="4890214" y="2274709"/>
            <a:ext cx="2127121" cy="3511743"/>
            <a:chOff x="4890213" y="2274708"/>
            <a:chExt cx="2127122" cy="3511742"/>
          </a:xfrm>
        </p:grpSpPr>
        <p:grpSp>
          <p:nvGrpSpPr>
            <p:cNvPr id="10" name="Gruppieren 131"/>
            <p:cNvGrpSpPr/>
            <p:nvPr/>
          </p:nvGrpSpPr>
          <p:grpSpPr>
            <a:xfrm>
              <a:off x="4890213" y="2274708"/>
              <a:ext cx="1714512" cy="3511742"/>
              <a:chOff x="4890213" y="2274708"/>
              <a:chExt cx="1714512" cy="3511742"/>
            </a:xfrm>
          </p:grpSpPr>
          <p:sp>
            <p:nvSpPr>
              <p:cNvPr id="115" name="Rechteck 114"/>
              <p:cNvSpPr/>
              <p:nvPr/>
            </p:nvSpPr>
            <p:spPr bwMode="auto">
              <a:xfrm>
                <a:off x="4890526" y="2274708"/>
                <a:ext cx="1714199" cy="351174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65"/>
                <a:endParaRPr lang="de-DE" sz="1600" dirty="0" smtClean="0">
                  <a:latin typeface="Times New Roman" charset="0"/>
                </a:endParaRPr>
              </a:p>
            </p:txBody>
          </p:sp>
          <p:pic>
            <p:nvPicPr>
              <p:cNvPr id="116" name="Grafik 7" descr="house-48xShadow.pn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475206" y="4357690"/>
                <a:ext cx="455363" cy="488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8" name="Grafik 10" descr="house-48xShadow.pn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204887" y="2774774"/>
                <a:ext cx="455363" cy="488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0" name="Grafik 12" descr="house-48xShadow.pn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229222" y="3357558"/>
                <a:ext cx="455363" cy="488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1" name="Grafik 18" descr="house-48xShadow.pn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89454" y="5072070"/>
                <a:ext cx="455363" cy="488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2" name="Textfeld 121"/>
              <p:cNvSpPr txBox="1"/>
              <p:nvPr/>
            </p:nvSpPr>
            <p:spPr>
              <a:xfrm>
                <a:off x="4890213" y="2360001"/>
                <a:ext cx="16821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smtClean="0">
                    <a:latin typeface="+mj-lt"/>
                  </a:rPr>
                  <a:t>Kandidatenliste</a:t>
                </a:r>
                <a:endParaRPr lang="de-DE" sz="1600" dirty="0">
                  <a:latin typeface="+mj-lt"/>
                </a:endParaRPr>
              </a:p>
            </p:txBody>
          </p:sp>
          <p:pic>
            <p:nvPicPr>
              <p:cNvPr id="123" name="Grafik 10" descr="house-48xShadow.pn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869688" y="3060526"/>
                <a:ext cx="455363" cy="488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4" name="Grafik 11" descr="house-48xShadow.pn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941126" y="4917914"/>
                <a:ext cx="455363" cy="488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7" name="Textfeld 126"/>
            <p:cNvSpPr txBox="1"/>
            <p:nvPr/>
          </p:nvSpPr>
          <p:spPr>
            <a:xfrm>
              <a:off x="4931385" y="3929062"/>
              <a:ext cx="20859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+mj-lt"/>
                </a:rPr>
                <a:t>max. 80 Prozent</a:t>
              </a:r>
              <a:endParaRPr lang="de-DE" sz="1600" dirty="0">
                <a:latin typeface="+mj-lt"/>
              </a:endParaRPr>
            </a:p>
          </p:txBody>
        </p:sp>
      </p:grpSp>
      <p:grpSp>
        <p:nvGrpSpPr>
          <p:cNvPr id="11" name="Gruppieren 134"/>
          <p:cNvGrpSpPr/>
          <p:nvPr/>
        </p:nvGrpSpPr>
        <p:grpSpPr>
          <a:xfrm>
            <a:off x="9616813" y="2272133"/>
            <a:ext cx="2085950" cy="2857521"/>
            <a:chOff x="9616813" y="2272132"/>
            <a:chExt cx="2085950" cy="2857521"/>
          </a:xfrm>
        </p:grpSpPr>
        <p:sp>
          <p:nvSpPr>
            <p:cNvPr id="101" name="Richtungspfeil 100"/>
            <p:cNvSpPr/>
            <p:nvPr/>
          </p:nvSpPr>
          <p:spPr bwMode="auto">
            <a:xfrm>
              <a:off x="10370961" y="2272132"/>
              <a:ext cx="859053" cy="2857521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65"/>
              <a:endParaRPr lang="de-DE" sz="1600" dirty="0" smtClean="0">
                <a:latin typeface="Times New Roman" charset="0"/>
              </a:endParaRPr>
            </a:p>
          </p:txBody>
        </p:sp>
        <p:sp>
          <p:nvSpPr>
            <p:cNvPr id="102" name="Rechteck 101"/>
            <p:cNvSpPr/>
            <p:nvPr/>
          </p:nvSpPr>
          <p:spPr bwMode="auto">
            <a:xfrm>
              <a:off x="9714843" y="2272133"/>
              <a:ext cx="940073" cy="285589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65"/>
              <a:endParaRPr lang="de-DE" sz="1600" dirty="0" smtClean="0">
                <a:latin typeface="Times New Roman" charset="0"/>
              </a:endParaRPr>
            </a:p>
          </p:txBody>
        </p:sp>
        <p:pic>
          <p:nvPicPr>
            <p:cNvPr id="103" name="Grafik 7" descr="house-48xShadow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17395" y="4357690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" name="Grafik 10" descr="house-48xShadow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88833" y="2868777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" name="Textfeld 109"/>
            <p:cNvSpPr txBox="1"/>
            <p:nvPr/>
          </p:nvSpPr>
          <p:spPr>
            <a:xfrm>
              <a:off x="9690727" y="2371281"/>
              <a:ext cx="16821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+mj-lt"/>
                </a:rPr>
                <a:t>Kandidatenliste</a:t>
              </a:r>
              <a:endParaRPr lang="de-DE" sz="1600" dirty="0">
                <a:latin typeface="+mj-lt"/>
              </a:endParaRPr>
            </a:p>
          </p:txBody>
        </p:sp>
        <p:pic>
          <p:nvPicPr>
            <p:cNvPr id="111" name="Grafik 10" descr="house-48xShadow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01320" y="3940347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9" name="Textfeld 128"/>
            <p:cNvSpPr txBox="1"/>
            <p:nvPr/>
          </p:nvSpPr>
          <p:spPr>
            <a:xfrm>
              <a:off x="9616813" y="3500434"/>
              <a:ext cx="20859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+mj-lt"/>
                </a:rPr>
                <a:t>max. 80 Prozent</a:t>
              </a:r>
              <a:endParaRPr lang="de-DE" sz="1600" dirty="0"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productpilot.com – Business </a:t>
            </a:r>
            <a:r>
              <a:rPr lang="de-DE" dirty="0" err="1" smtClean="0"/>
              <a:t>Matching</a:t>
            </a:r>
            <a:r>
              <a:rPr lang="de-DE" dirty="0" smtClean="0"/>
              <a:t> … </a:t>
            </a:r>
            <a:r>
              <a:rPr lang="de-DE" dirty="0" err="1" smtClean="0"/>
              <a:t>Step</a:t>
            </a:r>
            <a:r>
              <a:rPr lang="de-DE" dirty="0" smtClean="0"/>
              <a:t> 3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755916" y="7730596"/>
            <a:ext cx="2559784" cy="233363"/>
          </a:xfrm>
          <a:prstGeom prst="rect">
            <a:avLst/>
          </a:prstGeom>
        </p:spPr>
        <p:txBody>
          <a:bodyPr lIns="91437" tIns="45718" rIns="91437" bIns="45718"/>
          <a:lstStyle/>
          <a:p>
            <a:pPr>
              <a:defRPr/>
            </a:pPr>
            <a:fld id="{F1639E3E-25F6-48E5-BCF5-BC7D791EA9F4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grpSp>
        <p:nvGrpSpPr>
          <p:cNvPr id="2" name="Gruppieren 73"/>
          <p:cNvGrpSpPr/>
          <p:nvPr/>
        </p:nvGrpSpPr>
        <p:grpSpPr>
          <a:xfrm>
            <a:off x="143635" y="2285988"/>
            <a:ext cx="1714512" cy="4511875"/>
            <a:chOff x="9036093" y="2285988"/>
            <a:chExt cx="1714512" cy="4511874"/>
          </a:xfrm>
          <a:solidFill>
            <a:schemeClr val="accent5">
              <a:lumMod val="75000"/>
            </a:schemeClr>
          </a:solidFill>
        </p:grpSpPr>
        <p:sp>
          <p:nvSpPr>
            <p:cNvPr id="76" name="Rechteck 75"/>
            <p:cNvSpPr/>
            <p:nvPr/>
          </p:nvSpPr>
          <p:spPr bwMode="auto">
            <a:xfrm>
              <a:off x="9036406" y="2285988"/>
              <a:ext cx="1714199" cy="4511874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65"/>
              <a:endParaRPr lang="de-DE" sz="1600" dirty="0" smtClean="0">
                <a:latin typeface="Times New Roman" charset="0"/>
              </a:endParaRPr>
            </a:p>
          </p:txBody>
        </p:sp>
        <p:pic>
          <p:nvPicPr>
            <p:cNvPr id="79" name="Grafik 10" descr="house-48xShadow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350767" y="2786054"/>
              <a:ext cx="455363" cy="4887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82" name="Grafik 18" descr="house-48xShadow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237590" y="5988210"/>
              <a:ext cx="455363" cy="4887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Textfeld 83"/>
            <p:cNvSpPr txBox="1"/>
            <p:nvPr/>
          </p:nvSpPr>
          <p:spPr>
            <a:xfrm>
              <a:off x="9036093" y="2371281"/>
              <a:ext cx="1682163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+mj-lt"/>
                </a:rPr>
                <a:t>Kandidatenliste</a:t>
              </a:r>
              <a:endParaRPr lang="de-DE" sz="1600" dirty="0">
                <a:latin typeface="+mj-lt"/>
              </a:endParaRPr>
            </a:p>
          </p:txBody>
        </p:sp>
        <p:pic>
          <p:nvPicPr>
            <p:cNvPr id="85" name="Grafik 10" descr="house-48xShadow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92524" y="3571872"/>
              <a:ext cx="455363" cy="4887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Grafik 11" descr="house-48xShadow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21086" y="5072070"/>
              <a:ext cx="455363" cy="4887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pieren 124"/>
          <p:cNvGrpSpPr/>
          <p:nvPr/>
        </p:nvGrpSpPr>
        <p:grpSpPr>
          <a:xfrm>
            <a:off x="8229619" y="2285988"/>
            <a:ext cx="2442747" cy="4514449"/>
            <a:chOff x="8229618" y="2285987"/>
            <a:chExt cx="2442747" cy="4514449"/>
          </a:xfrm>
        </p:grpSpPr>
        <p:sp>
          <p:nvSpPr>
            <p:cNvPr id="97" name="Richtungspfeil 96"/>
            <p:cNvSpPr/>
            <p:nvPr/>
          </p:nvSpPr>
          <p:spPr bwMode="auto">
            <a:xfrm>
              <a:off x="9093989" y="2285987"/>
              <a:ext cx="1359119" cy="4514449"/>
            </a:xfrm>
            <a:prstGeom prst="homePlat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65"/>
              <a:endParaRPr lang="de-DE" sz="1600" dirty="0" smtClean="0">
                <a:latin typeface="Times New Roman" charset="0"/>
              </a:endParaRPr>
            </a:p>
          </p:txBody>
        </p:sp>
        <p:sp>
          <p:nvSpPr>
            <p:cNvPr id="91" name="Rechteck 90"/>
            <p:cNvSpPr/>
            <p:nvPr/>
          </p:nvSpPr>
          <p:spPr bwMode="auto">
            <a:xfrm>
              <a:off x="8243786" y="2285988"/>
              <a:ext cx="928381" cy="4511874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65"/>
              <a:endParaRPr lang="de-DE" sz="1600" dirty="0" smtClean="0">
                <a:latin typeface="Times New Roman" charset="0"/>
              </a:endParaRPr>
            </a:p>
          </p:txBody>
        </p:sp>
        <p:sp>
          <p:nvSpPr>
            <p:cNvPr id="73" name="Rechteck 72"/>
            <p:cNvSpPr/>
            <p:nvPr/>
          </p:nvSpPr>
          <p:spPr bwMode="auto">
            <a:xfrm>
              <a:off x="8386662" y="2285988"/>
              <a:ext cx="1714199" cy="451187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65"/>
              <a:endParaRPr lang="de-DE" sz="1600" dirty="0" smtClean="0">
                <a:latin typeface="Times New Roman" charset="0"/>
              </a:endParaRPr>
            </a:p>
          </p:txBody>
        </p:sp>
        <p:pic>
          <p:nvPicPr>
            <p:cNvPr id="74" name="Grafik 10" descr="house-48xShadow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701023" y="2786054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Grafik 18" descr="house-48xShadow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502490" y="5357822"/>
              <a:ext cx="455363" cy="48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feld 76"/>
            <p:cNvSpPr txBox="1"/>
            <p:nvPr/>
          </p:nvSpPr>
          <p:spPr>
            <a:xfrm>
              <a:off x="8229618" y="2371281"/>
              <a:ext cx="16821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+mj-lt"/>
                </a:rPr>
                <a:t>Kandidatenliste</a:t>
              </a:r>
              <a:endParaRPr lang="de-DE" sz="1600" dirty="0">
                <a:latin typeface="+mj-lt"/>
              </a:endParaRPr>
            </a:p>
          </p:txBody>
        </p:sp>
        <p:pic>
          <p:nvPicPr>
            <p:cNvPr id="83" name="Grafik 10" descr="house-48xShadow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886416" y="3571872"/>
              <a:ext cx="611728" cy="656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" name="Grafik 11" descr="house-48xShadow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957853" y="5857888"/>
              <a:ext cx="611728" cy="656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6" name="Textfeld 95"/>
            <p:cNvSpPr txBox="1"/>
            <p:nvPr/>
          </p:nvSpPr>
          <p:spPr>
            <a:xfrm>
              <a:off x="8300663" y="4357691"/>
              <a:ext cx="2371702" cy="412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100" dirty="0" smtClean="0">
                  <a:latin typeface="+mj-lt"/>
                </a:rPr>
                <a:t>max. 100 Prozent</a:t>
              </a:r>
              <a:endParaRPr lang="de-DE" sz="2100" dirty="0">
                <a:latin typeface="+mj-lt"/>
              </a:endParaRPr>
            </a:p>
          </p:txBody>
        </p:sp>
        <p:pic>
          <p:nvPicPr>
            <p:cNvPr id="100" name="Grafik 99" descr="star_yellow-48xShadow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43605" y="3390546"/>
              <a:ext cx="609954" cy="609954"/>
            </a:xfrm>
            <a:prstGeom prst="rect">
              <a:avLst/>
            </a:prstGeom>
          </p:spPr>
        </p:pic>
        <p:pic>
          <p:nvPicPr>
            <p:cNvPr id="104" name="Grafik 103" descr="star_yellow-48xShadow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43605" y="5572136"/>
              <a:ext cx="609954" cy="609954"/>
            </a:xfrm>
            <a:prstGeom prst="rect">
              <a:avLst/>
            </a:prstGeom>
          </p:spPr>
        </p:pic>
      </p:grpSp>
      <p:grpSp>
        <p:nvGrpSpPr>
          <p:cNvPr id="5" name="Gruppieren 118"/>
          <p:cNvGrpSpPr/>
          <p:nvPr/>
        </p:nvGrpSpPr>
        <p:grpSpPr>
          <a:xfrm>
            <a:off x="1962604" y="2285988"/>
            <a:ext cx="6124138" cy="4500594"/>
            <a:chOff x="1962604" y="2285988"/>
            <a:chExt cx="6124138" cy="4500594"/>
          </a:xfrm>
        </p:grpSpPr>
        <p:sp>
          <p:nvSpPr>
            <p:cNvPr id="67" name="Rechteck 66"/>
            <p:cNvSpPr/>
            <p:nvPr/>
          </p:nvSpPr>
          <p:spPr bwMode="auto">
            <a:xfrm>
              <a:off x="1962604" y="2285988"/>
              <a:ext cx="6124138" cy="4500594"/>
            </a:xfrm>
            <a:prstGeom prst="rect">
              <a:avLst/>
            </a:prstGeom>
            <a:gradFill>
              <a:gsLst>
                <a:gs pos="19000">
                  <a:schemeClr val="accent5">
                    <a:lumMod val="75000"/>
                  </a:schemeClr>
                </a:gs>
                <a:gs pos="63000">
                  <a:srgbClr val="92D050"/>
                </a:gs>
              </a:gsLst>
              <a:lin ang="0" scaled="1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65"/>
              <a:endParaRPr lang="de-DE" sz="1600" dirty="0" smtClean="0">
                <a:latin typeface="Times New Roman" charset="0"/>
              </a:endParaRPr>
            </a:p>
          </p:txBody>
        </p:sp>
        <p:grpSp>
          <p:nvGrpSpPr>
            <p:cNvPr id="6" name="Gruppieren 105"/>
            <p:cNvGrpSpPr/>
            <p:nvPr/>
          </p:nvGrpSpPr>
          <p:grpSpPr>
            <a:xfrm>
              <a:off x="2157388" y="2371978"/>
              <a:ext cx="2698390" cy="1342770"/>
              <a:chOff x="2157388" y="2371978"/>
              <a:chExt cx="2698390" cy="1342770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0327" t="27586" r="19463" b="36207"/>
              <a:stretch>
                <a:fillRect/>
              </a:stretch>
            </p:blipFill>
            <p:spPr bwMode="auto">
              <a:xfrm>
                <a:off x="2157388" y="2371978"/>
                <a:ext cx="2698390" cy="1342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8" name="Grafik 67" descr="sort_ascending-48xShadow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086214" y="3026167"/>
                <a:ext cx="617143" cy="617143"/>
              </a:xfrm>
              <a:prstGeom prst="rect">
                <a:avLst/>
              </a:prstGeom>
            </p:spPr>
          </p:pic>
        </p:grpSp>
        <p:grpSp>
          <p:nvGrpSpPr>
            <p:cNvPr id="7" name="Gruppieren 106"/>
            <p:cNvGrpSpPr/>
            <p:nvPr/>
          </p:nvGrpSpPr>
          <p:grpSpPr>
            <a:xfrm>
              <a:off x="5684669" y="2357426"/>
              <a:ext cx="2327913" cy="1409710"/>
              <a:chOff x="5684669" y="2357426"/>
              <a:chExt cx="2327913" cy="1409710"/>
            </a:xfrm>
          </p:grpSpPr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38928" t="40517" r="29603" b="25000"/>
              <a:stretch>
                <a:fillRect/>
              </a:stretch>
            </p:blipFill>
            <p:spPr bwMode="auto">
              <a:xfrm>
                <a:off x="5684669" y="2357426"/>
                <a:ext cx="2327913" cy="14097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" name="Grafik 68" descr="sort_ascending-48xShadow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300924" y="3143244"/>
                <a:ext cx="617143" cy="617143"/>
              </a:xfrm>
              <a:prstGeom prst="rect">
                <a:avLst/>
              </a:prstGeom>
            </p:spPr>
          </p:pic>
        </p:grpSp>
        <p:grpSp>
          <p:nvGrpSpPr>
            <p:cNvPr id="8" name="Gruppieren 107"/>
            <p:cNvGrpSpPr/>
            <p:nvPr/>
          </p:nvGrpSpPr>
          <p:grpSpPr>
            <a:xfrm>
              <a:off x="5684669" y="3857624"/>
              <a:ext cx="2335540" cy="1285884"/>
              <a:chOff x="5684669" y="3857624"/>
              <a:chExt cx="2335540" cy="1285884"/>
            </a:xfrm>
          </p:grpSpPr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46503" t="38793" r="24942" b="32759"/>
              <a:stretch>
                <a:fillRect/>
              </a:stretch>
            </p:blipFill>
            <p:spPr bwMode="auto">
              <a:xfrm>
                <a:off x="5684669" y="3857624"/>
                <a:ext cx="2335540" cy="12858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0" name="Grafik 69" descr="sort_ascending-48xShadow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326723" y="4500566"/>
                <a:ext cx="617143" cy="617143"/>
              </a:xfrm>
              <a:prstGeom prst="rect">
                <a:avLst/>
              </a:prstGeom>
            </p:spPr>
          </p:pic>
        </p:grpSp>
        <p:grpSp>
          <p:nvGrpSpPr>
            <p:cNvPr id="9" name="Gruppieren 108"/>
            <p:cNvGrpSpPr/>
            <p:nvPr/>
          </p:nvGrpSpPr>
          <p:grpSpPr>
            <a:xfrm>
              <a:off x="5657850" y="5214946"/>
              <a:ext cx="2357454" cy="1435368"/>
              <a:chOff x="5657850" y="5214946"/>
              <a:chExt cx="2357454" cy="1435368"/>
            </a:xfrm>
          </p:grpSpPr>
          <p:pic>
            <p:nvPicPr>
              <p:cNvPr id="4101" name="Picture 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9526"/>
              <a:stretch>
                <a:fillRect/>
              </a:stretch>
            </p:blipFill>
            <p:spPr bwMode="auto">
              <a:xfrm>
                <a:off x="5657850" y="5214946"/>
                <a:ext cx="2357454" cy="1435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Grafik 70" descr="sort_ascending-48xShadow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326723" y="6000764"/>
                <a:ext cx="617143" cy="617143"/>
              </a:xfrm>
              <a:prstGeom prst="rect">
                <a:avLst/>
              </a:prstGeom>
            </p:spPr>
          </p:pic>
        </p:grpSp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 l="20567" t="12931" r="8901" b="28448"/>
            <a:stretch>
              <a:fillRect/>
            </a:stretch>
          </p:blipFill>
          <p:spPr bwMode="auto">
            <a:xfrm>
              <a:off x="2157388" y="4071938"/>
              <a:ext cx="3214710" cy="2571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" name="Grafik 116" descr="sort_ascending-48xShadow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57718" y="5883687"/>
              <a:ext cx="617143" cy="61714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25175" t="12931" r="14219" b="17241"/>
          <a:stretch>
            <a:fillRect/>
          </a:stretch>
        </p:blipFill>
        <p:spPr bwMode="auto">
          <a:xfrm>
            <a:off x="2800330" y="2285989"/>
            <a:ext cx="742955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hteck 19"/>
          <p:cNvSpPr/>
          <p:nvPr/>
        </p:nvSpPr>
        <p:spPr bwMode="auto">
          <a:xfrm>
            <a:off x="314169" y="2285989"/>
            <a:ext cx="2343285" cy="4511875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defTabSz="914289"/>
            <a:endParaRPr lang="de-DE" sz="1600" dirty="0" smtClean="0">
              <a:latin typeface="Times New Roman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639E3E-25F6-48E5-BCF5-BC7D791EA9F4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30" name="Titel 25"/>
          <p:cNvSpPr>
            <a:spLocks noGrp="1"/>
          </p:cNvSpPr>
          <p:nvPr>
            <p:ph type="title"/>
          </p:nvPr>
        </p:nvSpPr>
        <p:spPr>
          <a:xfrm>
            <a:off x="639210" y="1196976"/>
            <a:ext cx="10347878" cy="387798"/>
          </a:xfrm>
        </p:spPr>
        <p:txBody>
          <a:bodyPr/>
          <a:lstStyle/>
          <a:p>
            <a:r>
              <a:rPr lang="de-DE" dirty="0" err="1" smtClean="0"/>
              <a:t>Step</a:t>
            </a:r>
            <a:r>
              <a:rPr lang="de-DE" dirty="0" smtClean="0"/>
              <a:t> 4 – Business </a:t>
            </a:r>
            <a:r>
              <a:rPr lang="de-DE" dirty="0" err="1" smtClean="0"/>
              <a:t>Matching</a:t>
            </a:r>
            <a:r>
              <a:rPr lang="de-DE" dirty="0" smtClean="0"/>
              <a:t> über Position der Austeller-Kontakte</a:t>
            </a:r>
            <a:endParaRPr lang="de-DE" dirty="0"/>
          </a:p>
        </p:txBody>
      </p:sp>
      <p:cxnSp>
        <p:nvCxnSpPr>
          <p:cNvPr id="32" name="Gerade Verbindung 31"/>
          <p:cNvCxnSpPr/>
          <p:nvPr/>
        </p:nvCxnSpPr>
        <p:spPr bwMode="auto">
          <a:xfrm>
            <a:off x="1371570" y="3929063"/>
            <a:ext cx="7286676" cy="17859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34" name="Gerade Verbindung 33"/>
          <p:cNvCxnSpPr/>
          <p:nvPr/>
        </p:nvCxnSpPr>
        <p:spPr bwMode="auto">
          <a:xfrm flipV="1">
            <a:off x="1514446" y="2643178"/>
            <a:ext cx="6286544" cy="121444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37" name="Gerade Verbindung 36"/>
          <p:cNvCxnSpPr/>
          <p:nvPr/>
        </p:nvCxnSpPr>
        <p:spPr bwMode="auto">
          <a:xfrm>
            <a:off x="1514446" y="3857624"/>
            <a:ext cx="7215238" cy="121444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1" name="Rechteck 20"/>
          <p:cNvSpPr/>
          <p:nvPr/>
        </p:nvSpPr>
        <p:spPr bwMode="auto">
          <a:xfrm>
            <a:off x="457044" y="2285989"/>
            <a:ext cx="1714199" cy="451187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defTabSz="914289"/>
            <a:endParaRPr lang="de-DE" sz="1600" dirty="0" smtClean="0">
              <a:latin typeface="Times New Roman" charset="0"/>
            </a:endParaRPr>
          </a:p>
        </p:txBody>
      </p:sp>
      <p:pic>
        <p:nvPicPr>
          <p:cNvPr id="22" name="Grafik 10" descr="house-48xShadow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406" y="2786057"/>
            <a:ext cx="455363" cy="48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Grafik 18" descr="house-48xShadow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873" y="5357824"/>
            <a:ext cx="455363" cy="48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feld 23"/>
          <p:cNvSpPr txBox="1"/>
          <p:nvPr/>
        </p:nvSpPr>
        <p:spPr>
          <a:xfrm>
            <a:off x="689540" y="2371283"/>
            <a:ext cx="1682163" cy="344833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de-DE" sz="1600" dirty="0" smtClean="0">
                <a:latin typeface="+mj-lt"/>
              </a:rPr>
              <a:t>Kandidatenliste</a:t>
            </a:r>
            <a:endParaRPr lang="de-DE" sz="1600" dirty="0">
              <a:latin typeface="+mj-lt"/>
            </a:endParaRPr>
          </a:p>
        </p:txBody>
      </p:sp>
      <p:pic>
        <p:nvPicPr>
          <p:cNvPr id="26" name="Grafik 11" descr="house-48xShadow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237" y="5857889"/>
            <a:ext cx="611727" cy="65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Grafik 28" descr="star_yellow-48xShado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13988" y="5572137"/>
            <a:ext cx="609953" cy="609954"/>
          </a:xfrm>
          <a:prstGeom prst="rect">
            <a:avLst/>
          </a:prstGeom>
        </p:spPr>
      </p:pic>
      <p:pic>
        <p:nvPicPr>
          <p:cNvPr id="25" name="Grafik 10" descr="house-48xShadow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6799" y="3571874"/>
            <a:ext cx="611727" cy="65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Grafik 27" descr="star_yellow-48xShado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13988" y="3390547"/>
            <a:ext cx="609953" cy="609954"/>
          </a:xfrm>
          <a:prstGeom prst="rect">
            <a:avLst/>
          </a:prstGeom>
        </p:spPr>
      </p:pic>
      <p:pic>
        <p:nvPicPr>
          <p:cNvPr id="60" name="Grafik 59" descr="i-views_012_kle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43207" y="5429261"/>
            <a:ext cx="1302857" cy="1955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" name="Grafik 60" descr="i-views_044_klei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90680" y="5429261"/>
            <a:ext cx="1302857" cy="1955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4" name="Gerade Verbindung 63"/>
          <p:cNvCxnSpPr>
            <a:stCxn id="28" idx="2"/>
          </p:cNvCxnSpPr>
          <p:nvPr/>
        </p:nvCxnSpPr>
        <p:spPr bwMode="auto">
          <a:xfrm rot="16200000" flipH="1">
            <a:off x="3424095" y="2195371"/>
            <a:ext cx="2071703" cy="56819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pic>
        <p:nvPicPr>
          <p:cNvPr id="67" name="Grafik 66" descr="i-views_186_klei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36412" y="5429261"/>
            <a:ext cx="1302857" cy="1955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8" name="Grafik 67" descr="i-views_144_klein.jpg"/>
          <p:cNvPicPr>
            <a:picLocks noChangeAspect="1"/>
          </p:cNvPicPr>
          <p:nvPr/>
        </p:nvPicPr>
        <p:blipFill>
          <a:blip r:embed="rId8" cstate="print"/>
          <a:srcRect l="28042" t="9974" r="16558" b="34866"/>
          <a:stretch>
            <a:fillRect/>
          </a:stretch>
        </p:blipFill>
        <p:spPr>
          <a:xfrm>
            <a:off x="7265172" y="5455526"/>
            <a:ext cx="1290946" cy="1929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9" name="Grafik 68" descr="i-views_200_klei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93932" y="5447191"/>
            <a:ext cx="1290913" cy="1937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productpilot.com – Business </a:t>
            </a:r>
            <a:r>
              <a:rPr lang="de-DE" dirty="0" err="1" smtClean="0"/>
              <a:t>Matching</a:t>
            </a:r>
            <a:endParaRPr lang="de-DE" dirty="0"/>
          </a:p>
        </p:txBody>
      </p:sp>
      <p:grpSp>
        <p:nvGrpSpPr>
          <p:cNvPr id="2" name="Gruppieren 6"/>
          <p:cNvGrpSpPr>
            <a:grpSpLocks/>
          </p:cNvGrpSpPr>
          <p:nvPr/>
        </p:nvGrpSpPr>
        <p:grpSpPr bwMode="auto">
          <a:xfrm>
            <a:off x="1889759" y="2320313"/>
            <a:ext cx="7510707" cy="4873180"/>
            <a:chOff x="2378191" y="1"/>
            <a:chExt cx="11315700" cy="8000999"/>
          </a:xfrm>
        </p:grpSpPr>
        <p:pic>
          <p:nvPicPr>
            <p:cNvPr id="34821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l="15384" t="25716" r="26347" b="2751"/>
            <a:stretch>
              <a:fillRect/>
            </a:stretch>
          </p:blipFill>
          <p:spPr bwMode="auto">
            <a:xfrm>
              <a:off x="2378191" y="1"/>
              <a:ext cx="11315700" cy="7982478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sp>
          <p:nvSpPr>
            <p:cNvPr id="34822" name="Rechteck 5"/>
            <p:cNvSpPr>
              <a:spLocks noChangeArrowheads="1"/>
            </p:cNvSpPr>
            <p:nvPr/>
          </p:nvSpPr>
          <p:spPr bwMode="auto">
            <a:xfrm>
              <a:off x="5607149" y="3286120"/>
              <a:ext cx="5643602" cy="4714880"/>
            </a:xfrm>
            <a:prstGeom prst="rect">
              <a:avLst/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 defTabSz="1103772"/>
              <a:endParaRPr lang="de-DE" dirty="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productpilot.com – </a:t>
            </a:r>
            <a:r>
              <a:rPr lang="de-DE" dirty="0" err="1" smtClean="0"/>
              <a:t>semantic</a:t>
            </a:r>
            <a:r>
              <a:rPr lang="de-DE" dirty="0" smtClean="0"/>
              <a:t> </a:t>
            </a:r>
            <a:r>
              <a:rPr lang="de-DE" dirty="0" err="1" smtClean="0"/>
              <a:t>search</a:t>
            </a:r>
            <a:endParaRPr lang="de-DE" dirty="0" smtClean="0"/>
          </a:p>
        </p:txBody>
      </p:sp>
      <p:grpSp>
        <p:nvGrpSpPr>
          <p:cNvPr id="2" name="Gruppieren 7"/>
          <p:cNvGrpSpPr>
            <a:grpSpLocks/>
          </p:cNvGrpSpPr>
          <p:nvPr/>
        </p:nvGrpSpPr>
        <p:grpSpPr bwMode="auto">
          <a:xfrm>
            <a:off x="4651957" y="2273846"/>
            <a:ext cx="5996048" cy="4800137"/>
            <a:chOff x="2463388" y="1912938"/>
            <a:chExt cx="9146652" cy="7324540"/>
          </a:xfrm>
        </p:grpSpPr>
        <p:pic>
          <p:nvPicPr>
            <p:cNvPr id="409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63388" y="1912938"/>
              <a:ext cx="9146652" cy="6183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2955" y="4992725"/>
              <a:ext cx="6254673" cy="4244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8545" y="2236304"/>
            <a:ext cx="3678455" cy="447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91389"/>
          </a:xfrm>
        </p:spPr>
        <p:txBody>
          <a:bodyPr/>
          <a:lstStyle/>
          <a:p>
            <a:r>
              <a:rPr lang="de-DE" dirty="0" smtClean="0"/>
              <a:t>Ergebnisse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Merkmalsbasierte Klassifikationssysteme eignen sich gut für Empfehlungssysteme für</a:t>
            </a:r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Produkte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Ergänzt durch Wirtschaftszweigklassifikationen und Informationen über</a:t>
            </a:r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Unternehmensgröße</a:t>
            </a:r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Ausrichtung</a:t>
            </a:r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Position der Personen im Unternehmen</a:t>
            </a:r>
          </a:p>
          <a:p>
            <a:pPr lvl="1">
              <a:buNone/>
            </a:pPr>
            <a:r>
              <a:rPr lang="de-DE" dirty="0" smtClean="0"/>
              <a:t>Können die gleichen Verfahren auch für das Vorschlagen von Personen verwendet werden.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F34DC-E4C5-4303-8EF7-41CD4D930AB6}" type="slidenum">
              <a:rPr lang="de-DE" smtClean="0"/>
              <a:pPr/>
              <a:t>18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91389"/>
          </a:xfrm>
        </p:spPr>
        <p:txBody>
          <a:bodyPr/>
          <a:lstStyle/>
          <a:p>
            <a:r>
              <a:rPr lang="de-DE" dirty="0" smtClean="0"/>
              <a:t>Otto Group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Universalversender seit 1949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err="1" smtClean="0"/>
              <a:t>Umsatzi</a:t>
            </a:r>
            <a:r>
              <a:rPr lang="de-DE" dirty="0" smtClean="0"/>
              <a:t> n </a:t>
            </a:r>
            <a:r>
              <a:rPr lang="de-DE" dirty="0" smtClean="0"/>
              <a:t>2010: </a:t>
            </a:r>
            <a:r>
              <a:rPr lang="de-DE" dirty="0" smtClean="0"/>
              <a:t>11Milliarden </a:t>
            </a:r>
            <a:r>
              <a:rPr lang="de-DE" dirty="0" smtClean="0"/>
              <a:t>€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120 </a:t>
            </a:r>
            <a:r>
              <a:rPr lang="de-DE" dirty="0" smtClean="0"/>
              <a:t>Einzelgesellschaften in 20 Ländern</a:t>
            </a:r>
            <a:endParaRPr lang="de-DE" dirty="0" smtClean="0"/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Vornehmlich Versand UND Einzelhandel</a:t>
            </a:r>
            <a:endParaRPr lang="de-DE" dirty="0" smtClean="0"/>
          </a:p>
          <a:p>
            <a:pPr lvl="1">
              <a:buNone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F34DC-E4C5-4303-8EF7-41CD4D930AB6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5522" y="5152628"/>
            <a:ext cx="6665913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intelligent views gmbh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0780" y="1983584"/>
            <a:ext cx="10495835" cy="1933573"/>
          </a:xfrm>
        </p:spPr>
        <p:txBody>
          <a:bodyPr/>
          <a:lstStyle/>
          <a:p>
            <a:pPr marL="396677" indent="-220553">
              <a:spcAft>
                <a:spcPts val="400"/>
              </a:spcAft>
              <a:buFont typeface="Wingdings" pitchFamily="2" charset="2"/>
              <a:buChar char="§"/>
              <a:defRPr/>
            </a:pPr>
            <a:r>
              <a:rPr lang="de-DE" dirty="0" smtClean="0"/>
              <a:t>1997 Ausgründung GMD (Fraunhofer) IPSI</a:t>
            </a:r>
          </a:p>
          <a:p>
            <a:pPr marL="396677" indent="-220553">
              <a:spcAft>
                <a:spcPts val="400"/>
              </a:spcAft>
              <a:buFont typeface="Wingdings" pitchFamily="2" charset="2"/>
              <a:buChar char="§"/>
              <a:defRPr/>
            </a:pPr>
            <a:r>
              <a:rPr lang="de-DE" dirty="0" smtClean="0"/>
              <a:t>Software K-</a:t>
            </a:r>
            <a:r>
              <a:rPr lang="de-DE" dirty="0" err="1" smtClean="0"/>
              <a:t>Infininty</a:t>
            </a:r>
            <a:endParaRPr lang="de-DE" dirty="0" smtClean="0"/>
          </a:p>
          <a:p>
            <a:pPr marL="396677" indent="-220553">
              <a:spcAft>
                <a:spcPts val="400"/>
              </a:spcAft>
              <a:buFont typeface="Wingdings" pitchFamily="2" charset="2"/>
              <a:buChar char="§"/>
              <a:defRPr/>
            </a:pPr>
            <a:r>
              <a:rPr lang="de-DE" dirty="0" smtClean="0"/>
              <a:t>25 Mitarbeiter</a:t>
            </a:r>
          </a:p>
          <a:p>
            <a:pPr marL="396677" indent="-220553">
              <a:spcAft>
                <a:spcPts val="400"/>
              </a:spcAft>
              <a:buFont typeface="Wingdings" pitchFamily="2" charset="2"/>
              <a:buChar char="§"/>
              <a:defRPr/>
            </a:pPr>
            <a:r>
              <a:rPr lang="de-DE" dirty="0" smtClean="0"/>
              <a:t>Darmstadt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6960B5-8949-49CB-988E-F6FAA22348EE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pic>
        <p:nvPicPr>
          <p:cNvPr id="6" name="Grafik 5" descr="i-views_271_kle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02752" y="2012944"/>
            <a:ext cx="3139107" cy="220158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>
            <a:off x="353581" y="4843195"/>
            <a:ext cx="10514171" cy="90753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0377" tIns="55189" rIns="110377" bIns="55189" numCol="1" rtlCol="0" anchor="t" anchorCtr="0" compatLnSpc="1">
            <a:prstTxWarp prst="textNoShape">
              <a:avLst/>
            </a:prstTxWarp>
          </a:bodyPr>
          <a:lstStyle/>
          <a:p>
            <a:pPr defTabSz="1103308"/>
            <a:endParaRPr lang="de-DE" sz="2900" dirty="0" smtClean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5830" y="4993231"/>
            <a:ext cx="884045" cy="52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767" y="4993229"/>
            <a:ext cx="1278882" cy="52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1671" y="5093229"/>
            <a:ext cx="2428141" cy="39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0302" y="4960642"/>
            <a:ext cx="1856495" cy="55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hteck 16"/>
          <p:cNvSpPr/>
          <p:nvPr/>
        </p:nvSpPr>
        <p:spPr bwMode="auto">
          <a:xfrm>
            <a:off x="265174" y="5676638"/>
            <a:ext cx="10514171" cy="90753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0377" tIns="55189" rIns="110377" bIns="55189" numCol="1" rtlCol="0" anchor="t" anchorCtr="0" compatLnSpc="1">
            <a:prstTxWarp prst="textNoShape">
              <a:avLst/>
            </a:prstTxWarp>
          </a:bodyPr>
          <a:lstStyle/>
          <a:p>
            <a:pPr defTabSz="1103308"/>
            <a:endParaRPr lang="de-DE" sz="2900" dirty="0" smtClean="0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765" y="5844601"/>
            <a:ext cx="1141016" cy="59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14449" y="5843328"/>
            <a:ext cx="1182460" cy="444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14345" y="5843327"/>
            <a:ext cx="1768091" cy="51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72647" y="5769235"/>
            <a:ext cx="1696798" cy="58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hteck 25"/>
          <p:cNvSpPr/>
          <p:nvPr/>
        </p:nvSpPr>
        <p:spPr bwMode="auto">
          <a:xfrm>
            <a:off x="359547" y="6540854"/>
            <a:ext cx="10514171" cy="90753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103308"/>
            <a:endParaRPr lang="de-DE" sz="2900" dirty="0" smtClean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50615" y="6614947"/>
            <a:ext cx="972450" cy="8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526004" y="6698291"/>
            <a:ext cx="1259310" cy="42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0766" y="6698291"/>
            <a:ext cx="2251332" cy="494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05716" y="6698291"/>
            <a:ext cx="1679686" cy="4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956369" y="6698291"/>
            <a:ext cx="1149259" cy="54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53492" y="6757014"/>
            <a:ext cx="972450" cy="50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Grafik 8" descr="otto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836070" y="5680687"/>
            <a:ext cx="1418668" cy="62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093455" y="5680687"/>
            <a:ext cx="969451" cy="9161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7" name="Grafik 36" descr="EDAG-Logo.gif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954916" y="4924603"/>
            <a:ext cx="1685997" cy="5925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91389"/>
          </a:xfrm>
        </p:spPr>
        <p:txBody>
          <a:bodyPr/>
          <a:lstStyle/>
          <a:p>
            <a:r>
              <a:rPr lang="de-DE" dirty="0" smtClean="0"/>
              <a:t>Otto - Ausgangslage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Artikelstamm mit allen Varianten &gt; 1Mrd.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Produktbeschreibungen sind über eine Vielzahl von Systemen verteilt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Kein </a:t>
            </a:r>
            <a:r>
              <a:rPr lang="de-DE" dirty="0" err="1" smtClean="0"/>
              <a:t>struktur</a:t>
            </a:r>
            <a:r>
              <a:rPr lang="de-DE" dirty="0" smtClean="0"/>
              <a:t>- und semantikerhaltender Transport vom Einkaufsystem zum Shop möglich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Basisstruktur für semantische Produktbeschreibungen aus BMBF-Projekt ALETHEIA vorhanden</a:t>
            </a:r>
          </a:p>
          <a:p>
            <a:pPr>
              <a:buFont typeface="Arial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F34DC-E4C5-4303-8EF7-41CD4D930AB6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7330" y="1048172"/>
            <a:ext cx="8445500" cy="391389"/>
          </a:xfrm>
        </p:spPr>
        <p:txBody>
          <a:bodyPr/>
          <a:lstStyle/>
          <a:p>
            <a:r>
              <a:rPr lang="de-DE" dirty="0" smtClean="0"/>
              <a:t>Alt&amp; Neu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F34DC-E4C5-4303-8EF7-41CD4D930AB6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0300"/>
            <a:ext cx="6589713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4034" y="1264196"/>
            <a:ext cx="360997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 bwMode="auto">
          <a:xfrm>
            <a:off x="2343836" y="4857756"/>
            <a:ext cx="2885386" cy="2311394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</a:gsLst>
            <a:lin ang="8100000" scaled="1"/>
            <a:tileRect/>
          </a:gradFill>
          <a:ln w="127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32" name="Rechteck 31"/>
          <p:cNvSpPr/>
          <p:nvPr/>
        </p:nvSpPr>
        <p:spPr bwMode="auto">
          <a:xfrm>
            <a:off x="2335889" y="4857756"/>
            <a:ext cx="2885386" cy="2311394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28" name="Rechteck 27"/>
          <p:cNvSpPr/>
          <p:nvPr/>
        </p:nvSpPr>
        <p:spPr bwMode="auto">
          <a:xfrm>
            <a:off x="6371328" y="4853095"/>
            <a:ext cx="4563700" cy="2311394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</a:gsLst>
            <a:lin ang="2700000" scaled="1"/>
            <a:tileRect/>
          </a:gradFill>
          <a:ln w="127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2344738" y="2256430"/>
            <a:ext cx="2885386" cy="2315574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</a:gsLst>
            <a:lin ang="13500000" scaled="1"/>
            <a:tileRect/>
          </a:gradFill>
          <a:ln w="127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0" name="Rechteck 29"/>
          <p:cNvSpPr/>
          <p:nvPr/>
        </p:nvSpPr>
        <p:spPr bwMode="auto">
          <a:xfrm>
            <a:off x="6372230" y="2256649"/>
            <a:ext cx="4563700" cy="2315574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</a:gsLst>
            <a:lin ang="18900000" scaled="1"/>
            <a:tileRect/>
          </a:gradFill>
          <a:ln w="127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6960B5-8949-49CB-988E-F6FAA22348EE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57586" y="5643574"/>
            <a:ext cx="1139727" cy="138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729552" y="2643178"/>
            <a:ext cx="1060274" cy="138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29420" y="2357426"/>
            <a:ext cx="928694" cy="150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943998" y="3214682"/>
            <a:ext cx="1860700" cy="125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943998" y="2357426"/>
            <a:ext cx="1674626" cy="93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519349" y="2357426"/>
            <a:ext cx="12096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00462" y="2357426"/>
            <a:ext cx="1357322" cy="188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300264" y="4976827"/>
            <a:ext cx="1785950" cy="166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29750" y="5357822"/>
            <a:ext cx="171451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58115" y="5143509"/>
            <a:ext cx="1413006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hteck 30"/>
          <p:cNvSpPr/>
          <p:nvPr/>
        </p:nvSpPr>
        <p:spPr bwMode="auto">
          <a:xfrm>
            <a:off x="2355711" y="2256430"/>
            <a:ext cx="2885386" cy="231557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3" name="Rechteck 32"/>
          <p:cNvSpPr/>
          <p:nvPr/>
        </p:nvSpPr>
        <p:spPr bwMode="auto">
          <a:xfrm>
            <a:off x="6372230" y="4870559"/>
            <a:ext cx="4563700" cy="231139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34" name="Rechteck 33"/>
          <p:cNvSpPr/>
          <p:nvPr/>
        </p:nvSpPr>
        <p:spPr bwMode="auto">
          <a:xfrm>
            <a:off x="6373132" y="2274113"/>
            <a:ext cx="4563700" cy="231557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de-DE" smtClean="0"/>
          </a:p>
        </p:txBody>
      </p:sp>
      <p:grpSp>
        <p:nvGrpSpPr>
          <p:cNvPr id="3" name="Gruppieren 26"/>
          <p:cNvGrpSpPr/>
          <p:nvPr/>
        </p:nvGrpSpPr>
        <p:grpSpPr>
          <a:xfrm>
            <a:off x="4217690" y="2920380"/>
            <a:ext cx="3706374" cy="3446278"/>
            <a:chOff x="4217690" y="2920380"/>
            <a:chExt cx="3706374" cy="3446278"/>
          </a:xfrm>
        </p:grpSpPr>
        <p:pic>
          <p:nvPicPr>
            <p:cNvPr id="24" name="Picture 3" descr="S:\9_Marketing\Grafik\firmenbroschueren\KP_Recommendation\Sammelmappe\warenkorb.gif"/>
            <p:cNvPicPr>
              <a:picLocks noChangeAspect="1" noChangeArrowheads="1"/>
            </p:cNvPicPr>
            <p:nvPr/>
          </p:nvPicPr>
          <p:blipFill>
            <a:blip r:embed="rId12" cstate="print"/>
            <a:stretch>
              <a:fillRect/>
            </a:stretch>
          </p:blipFill>
          <p:spPr bwMode="auto">
            <a:xfrm>
              <a:off x="4217690" y="2920380"/>
              <a:ext cx="3706374" cy="34462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4" descr="S:\9_Marketing\Grafik\firmenbroschueren\KP_Recommendation\Sammelmappe\warenkorb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15143" t="3519" r="46261" b="67399"/>
            <a:stretch>
              <a:fillRect/>
            </a:stretch>
          </p:blipFill>
          <p:spPr bwMode="auto">
            <a:xfrm>
              <a:off x="5009778" y="3136404"/>
              <a:ext cx="1115872" cy="7995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el 1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91389"/>
          </a:xfrm>
        </p:spPr>
        <p:txBody>
          <a:bodyPr/>
          <a:lstStyle/>
          <a:p>
            <a:r>
              <a:rPr lang="de-DE" dirty="0" err="1" smtClean="0"/>
              <a:t>Semantic</a:t>
            </a:r>
            <a:r>
              <a:rPr lang="de-DE" dirty="0" smtClean="0"/>
              <a:t> </a:t>
            </a:r>
            <a:r>
              <a:rPr lang="de-DE" dirty="0" err="1" smtClean="0"/>
              <a:t>recommendation</a:t>
            </a:r>
            <a:r>
              <a:rPr lang="de-DE" dirty="0" smtClean="0"/>
              <a:t>: </a:t>
            </a:r>
            <a:r>
              <a:rPr lang="de-DE" dirty="0" smtClean="0"/>
              <a:t>Ansatz</a:t>
            </a:r>
            <a:endParaRPr lang="de-DE" dirty="0" smtClean="0"/>
          </a:p>
        </p:txBody>
      </p:sp>
      <p:sp>
        <p:nvSpPr>
          <p:cNvPr id="61" name="Inhaltsplatzhalter 60"/>
          <p:cNvSpPr txBox="1">
            <a:spLocks noGrp="1"/>
          </p:cNvSpPr>
          <p:nvPr>
            <p:ph idx="1"/>
          </p:nvPr>
        </p:nvSpPr>
        <p:spPr>
          <a:xfrm>
            <a:off x="2413000" y="2043113"/>
            <a:ext cx="8470900" cy="1446546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>
              <a:defRPr/>
            </a:pPr>
            <a:r>
              <a:rPr lang="de-DE" sz="2200" dirty="0"/>
              <a:t>Basierend auf dem </a:t>
            </a:r>
            <a:r>
              <a:rPr lang="de-DE" sz="2200" dirty="0">
                <a:latin typeface="+mj-lt"/>
              </a:rPr>
              <a:t>Kauf einer Bohrmaschine</a:t>
            </a:r>
            <a:r>
              <a:rPr lang="de-DE" sz="2200" dirty="0"/>
              <a:t>, werden dem Nutzer keine weitere Bohrmaschinen empfohlen, </a:t>
            </a:r>
            <a:r>
              <a:rPr lang="de-DE" sz="2200" dirty="0" smtClean="0"/>
              <a:t>sondern </a:t>
            </a:r>
            <a:r>
              <a:rPr lang="de-DE" sz="2200" dirty="0">
                <a:latin typeface="+mj-lt"/>
              </a:rPr>
              <a:t>passendes Zubehör</a:t>
            </a:r>
            <a:r>
              <a:rPr lang="de-DE" sz="2200" dirty="0"/>
              <a:t>, z.B. Bohrer für verschiedene Anwendungsbereiche oder </a:t>
            </a: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2200" dirty="0" smtClean="0"/>
              <a:t>auch </a:t>
            </a:r>
            <a:r>
              <a:rPr lang="de-DE" sz="2200" dirty="0"/>
              <a:t>Dübel und Schrauben.</a:t>
            </a:r>
          </a:p>
        </p:txBody>
      </p:sp>
      <p:sp>
        <p:nvSpPr>
          <p:cNvPr id="44" name="Abgerundetes Rechteck 43"/>
          <p:cNvSpPr/>
          <p:nvPr/>
        </p:nvSpPr>
        <p:spPr bwMode="auto">
          <a:xfrm>
            <a:off x="133587" y="3776181"/>
            <a:ext cx="10871716" cy="3394493"/>
          </a:xfrm>
          <a:prstGeom prst="roundRect">
            <a:avLst/>
          </a:prstGeom>
          <a:noFill/>
          <a:ln w="127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37" tIns="45718" rIns="91437" bIns="45718"/>
          <a:lstStyle/>
          <a:p>
            <a:pPr algn="ctr">
              <a:defRPr/>
            </a:pPr>
            <a:endParaRPr lang="de-DE">
              <a:latin typeface="Calibri" pitchFamily="34" charset="0"/>
            </a:endParaRPr>
          </a:p>
        </p:txBody>
      </p:sp>
      <p:pic>
        <p:nvPicPr>
          <p:cNvPr id="30725" name="Grafik 13" descr="folder-48xShadow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2508" y="4591602"/>
            <a:ext cx="548154" cy="54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23"/>
          <p:cNvGrpSpPr>
            <a:grpSpLocks/>
          </p:cNvGrpSpPr>
          <p:nvPr/>
        </p:nvGrpSpPr>
        <p:grpSpPr bwMode="auto">
          <a:xfrm>
            <a:off x="9360841" y="5683851"/>
            <a:ext cx="913591" cy="913589"/>
            <a:chOff x="5368616" y="5502440"/>
            <a:chExt cx="1446184" cy="1446183"/>
          </a:xfrm>
        </p:grpSpPr>
        <p:pic>
          <p:nvPicPr>
            <p:cNvPr id="30772" name="Grafik 15" descr="schraube und dübel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68616" y="5502440"/>
              <a:ext cx="1446184" cy="1446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73" name="Grafik 14" descr="dübel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5894769" flipH="1">
              <a:off x="5438833" y="5929325"/>
              <a:ext cx="785817" cy="786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27" name="Grafik 16" descr="steinbohrer1.jpeg"/>
          <p:cNvPicPr>
            <a:picLocks noChangeAspect="1"/>
          </p:cNvPicPr>
          <p:nvPr/>
        </p:nvPicPr>
        <p:blipFill>
          <a:blip r:embed="rId5" cstate="print"/>
          <a:srcRect l="17188" r="21542"/>
          <a:stretch>
            <a:fillRect/>
          </a:stretch>
        </p:blipFill>
        <p:spPr bwMode="auto">
          <a:xfrm>
            <a:off x="5255779" y="5423984"/>
            <a:ext cx="680118" cy="83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15847" y="5393533"/>
            <a:ext cx="558306" cy="90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feld 26"/>
          <p:cNvSpPr txBox="1"/>
          <p:nvPr/>
        </p:nvSpPr>
        <p:spPr>
          <a:xfrm>
            <a:off x="5113665" y="6335545"/>
            <a:ext cx="1301357" cy="276995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Steinbohrer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560564" y="6335545"/>
            <a:ext cx="1553101" cy="276995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Metallbohrer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930526" y="4731617"/>
            <a:ext cx="1303388" cy="276995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Bohrer</a:t>
            </a:r>
          </a:p>
        </p:txBody>
      </p:sp>
      <p:pic>
        <p:nvPicPr>
          <p:cNvPr id="30732" name="Grafik 30" descr="folder-48xShadow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6203" y="4591602"/>
            <a:ext cx="548154" cy="54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feld 31"/>
          <p:cNvSpPr txBox="1"/>
          <p:nvPr/>
        </p:nvSpPr>
        <p:spPr>
          <a:xfrm>
            <a:off x="2633514" y="4731617"/>
            <a:ext cx="1577464" cy="276995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Bohrmaschine</a:t>
            </a:r>
          </a:p>
        </p:txBody>
      </p:sp>
      <p:cxnSp>
        <p:nvCxnSpPr>
          <p:cNvPr id="30734" name="Form 33"/>
          <p:cNvCxnSpPr>
            <a:cxnSpLocks noChangeShapeType="1"/>
          </p:cNvCxnSpPr>
          <p:nvPr/>
        </p:nvCxnSpPr>
        <p:spPr bwMode="auto">
          <a:xfrm rot="5400000" flipH="1" flipV="1">
            <a:off x="3753431" y="3438451"/>
            <a:ext cx="2031" cy="2308337"/>
          </a:xfrm>
          <a:prstGeom prst="bentConnector3">
            <a:avLst>
              <a:gd name="adj1" fmla="val 14395468"/>
            </a:avLst>
          </a:prstGeom>
          <a:noFill/>
          <a:ln w="19050" algn="ctr">
            <a:solidFill>
              <a:srgbClr val="5F5F5F"/>
            </a:solidFill>
            <a:round/>
            <a:headEnd/>
            <a:tailEnd type="triangle" w="med" len="med"/>
          </a:ln>
        </p:spPr>
      </p:cxnSp>
      <p:pic>
        <p:nvPicPr>
          <p:cNvPr id="30735" name="Grafik 35" descr="folder-48xShadow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0842" y="4605816"/>
            <a:ext cx="548154" cy="54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feld 36"/>
          <p:cNvSpPr txBox="1"/>
          <p:nvPr/>
        </p:nvSpPr>
        <p:spPr>
          <a:xfrm>
            <a:off x="9762306" y="4678609"/>
            <a:ext cx="822230" cy="276995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Dübel</a:t>
            </a:r>
          </a:p>
        </p:txBody>
      </p:sp>
      <p:cxnSp>
        <p:nvCxnSpPr>
          <p:cNvPr id="30737" name="Form 33"/>
          <p:cNvCxnSpPr>
            <a:cxnSpLocks noChangeShapeType="1"/>
          </p:cNvCxnSpPr>
          <p:nvPr/>
        </p:nvCxnSpPr>
        <p:spPr bwMode="auto">
          <a:xfrm rot="5400000">
            <a:off x="4338129" y="5275780"/>
            <a:ext cx="704479" cy="432432"/>
          </a:xfrm>
          <a:prstGeom prst="bentConnector2">
            <a:avLst/>
          </a:prstGeom>
          <a:noFill/>
          <a:ln w="19050" algn="ctr">
            <a:solidFill>
              <a:srgbClr val="5F5F5F"/>
            </a:solidFill>
            <a:round/>
            <a:headEnd/>
            <a:tailEnd type="triangle" w="med" len="med"/>
          </a:ln>
        </p:spPr>
      </p:cxnSp>
      <p:cxnSp>
        <p:nvCxnSpPr>
          <p:cNvPr id="30738" name="Form 33"/>
          <p:cNvCxnSpPr>
            <a:cxnSpLocks noChangeShapeType="1"/>
          </p:cNvCxnSpPr>
          <p:nvPr/>
        </p:nvCxnSpPr>
        <p:spPr bwMode="auto">
          <a:xfrm rot="16200000" flipH="1">
            <a:off x="4730971" y="5315369"/>
            <a:ext cx="700420" cy="349194"/>
          </a:xfrm>
          <a:prstGeom prst="bentConnector2">
            <a:avLst/>
          </a:prstGeom>
          <a:noFill/>
          <a:ln w="19050" algn="ctr">
            <a:solidFill>
              <a:srgbClr val="5F5F5F"/>
            </a:solidFill>
            <a:round/>
            <a:headEnd/>
            <a:tailEnd type="triangle" w="med" len="med"/>
          </a:ln>
        </p:spPr>
      </p:cxnSp>
      <p:sp>
        <p:nvSpPr>
          <p:cNvPr id="54" name="Textfeld 53"/>
          <p:cNvSpPr txBox="1"/>
          <p:nvPr/>
        </p:nvSpPr>
        <p:spPr>
          <a:xfrm>
            <a:off x="7328613" y="5775209"/>
            <a:ext cx="730871" cy="276995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Stein</a:t>
            </a:r>
          </a:p>
        </p:txBody>
      </p:sp>
      <p:cxnSp>
        <p:nvCxnSpPr>
          <p:cNvPr id="30740" name="Gerade Verbindung mit Pfeil 58"/>
          <p:cNvCxnSpPr>
            <a:cxnSpLocks noChangeShapeType="1"/>
          </p:cNvCxnSpPr>
          <p:nvPr/>
        </p:nvCxnSpPr>
        <p:spPr bwMode="auto">
          <a:xfrm rot="5400000">
            <a:off x="9232940" y="5551887"/>
            <a:ext cx="799898" cy="4061"/>
          </a:xfrm>
          <a:prstGeom prst="straightConnector1">
            <a:avLst/>
          </a:prstGeom>
          <a:noFill/>
          <a:ln w="19050" algn="ctr">
            <a:solidFill>
              <a:srgbClr val="5F5F5F"/>
            </a:solidFill>
            <a:round/>
            <a:headEnd/>
            <a:tailEnd type="triangle" w="med" len="med"/>
          </a:ln>
        </p:spPr>
      </p:cxnSp>
      <p:cxnSp>
        <p:nvCxnSpPr>
          <p:cNvPr id="30741" name="Form 33"/>
          <p:cNvCxnSpPr>
            <a:cxnSpLocks noChangeShapeType="1"/>
          </p:cNvCxnSpPr>
          <p:nvPr/>
        </p:nvCxnSpPr>
        <p:spPr bwMode="auto">
          <a:xfrm>
            <a:off x="8156934" y="5210814"/>
            <a:ext cx="1248572" cy="1013069"/>
          </a:xfrm>
          <a:prstGeom prst="bentConnector3">
            <a:avLst>
              <a:gd name="adj1" fmla="val 78296"/>
            </a:avLst>
          </a:prstGeom>
          <a:noFill/>
          <a:ln w="19050" algn="ctr">
            <a:solidFill>
              <a:srgbClr val="5F5F5F"/>
            </a:solidFill>
            <a:round/>
            <a:headEnd/>
            <a:tailEnd type="triangle" w="med" len="med"/>
          </a:ln>
        </p:spPr>
      </p:cxnSp>
      <p:cxnSp>
        <p:nvCxnSpPr>
          <p:cNvPr id="30742" name="Form 33"/>
          <p:cNvCxnSpPr>
            <a:cxnSpLocks noChangeShapeType="1"/>
          </p:cNvCxnSpPr>
          <p:nvPr/>
        </p:nvCxnSpPr>
        <p:spPr bwMode="auto">
          <a:xfrm rot="5400000" flipH="1" flipV="1">
            <a:off x="6218094" y="4587544"/>
            <a:ext cx="213171" cy="1459713"/>
          </a:xfrm>
          <a:prstGeom prst="bentConnector2">
            <a:avLst/>
          </a:prstGeom>
          <a:noFill/>
          <a:ln w="19050" algn="ctr">
            <a:solidFill>
              <a:srgbClr val="5F5F5F"/>
            </a:solidFill>
            <a:round/>
            <a:headEnd/>
            <a:tailEnd type="triangle" w="med" len="med"/>
          </a:ln>
        </p:spPr>
      </p:cxnSp>
      <p:pic>
        <p:nvPicPr>
          <p:cNvPr id="30743" name="Picture 5"/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rcRect/>
          <a:stretch>
            <a:fillRect/>
          </a:stretch>
        </p:blipFill>
        <p:spPr bwMode="auto">
          <a:xfrm>
            <a:off x="7054535" y="4739809"/>
            <a:ext cx="1102398" cy="94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feld 71"/>
          <p:cNvSpPr txBox="1"/>
          <p:nvPr/>
        </p:nvSpPr>
        <p:spPr>
          <a:xfrm>
            <a:off x="3065562" y="4302357"/>
            <a:ext cx="1553101" cy="276995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>
              <a:defRPr/>
            </a:pPr>
            <a:r>
              <a:rPr lang="de-DE" sz="12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hat Zubehör</a:t>
            </a:r>
          </a:p>
        </p:txBody>
      </p:sp>
      <p:sp>
        <p:nvSpPr>
          <p:cNvPr id="73" name="Textfeld 72"/>
          <p:cNvSpPr txBox="1"/>
          <p:nvPr/>
        </p:nvSpPr>
        <p:spPr>
          <a:xfrm>
            <a:off x="5570461" y="5190513"/>
            <a:ext cx="1553101" cy="276995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>
              <a:defRPr/>
            </a:pPr>
            <a:r>
              <a:rPr lang="de-DE" sz="12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ist geeignet für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8173176" y="5227056"/>
            <a:ext cx="1096307" cy="461661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>
              <a:defRPr/>
            </a:pPr>
            <a:r>
              <a:rPr lang="de-DE" sz="12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Material </a:t>
            </a:r>
            <a:br>
              <a:rPr lang="de-DE" sz="12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</a:br>
            <a:r>
              <a:rPr lang="de-DE" sz="12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benötigt</a:t>
            </a:r>
          </a:p>
        </p:txBody>
      </p:sp>
      <p:grpSp>
        <p:nvGrpSpPr>
          <p:cNvPr id="3" name="Gruppieren 65"/>
          <p:cNvGrpSpPr>
            <a:grpSpLocks/>
          </p:cNvGrpSpPr>
          <p:nvPr/>
        </p:nvGrpSpPr>
        <p:grpSpPr bwMode="auto">
          <a:xfrm>
            <a:off x="375180" y="4569271"/>
            <a:ext cx="1819058" cy="1713488"/>
            <a:chOff x="544513" y="3928492"/>
            <a:chExt cx="2448272" cy="2306124"/>
          </a:xfrm>
        </p:grpSpPr>
        <p:pic>
          <p:nvPicPr>
            <p:cNvPr id="30770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 t="49980"/>
            <a:stretch>
              <a:fillRect/>
            </a:stretch>
          </p:blipFill>
          <p:spPr bwMode="auto">
            <a:xfrm>
              <a:off x="544513" y="3928492"/>
              <a:ext cx="2448272" cy="2306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71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 l="20621" t="6248" r="41145" b="68762"/>
            <a:stretch>
              <a:fillRect/>
            </a:stretch>
          </p:blipFill>
          <p:spPr bwMode="auto">
            <a:xfrm>
              <a:off x="1034266" y="4107676"/>
              <a:ext cx="936104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el 1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91389"/>
          </a:xfrm>
        </p:spPr>
        <p:txBody>
          <a:bodyPr/>
          <a:lstStyle/>
          <a:p>
            <a:r>
              <a:rPr lang="de-DE" dirty="0" err="1" smtClean="0"/>
              <a:t>Semantic</a:t>
            </a:r>
            <a:r>
              <a:rPr lang="de-DE" dirty="0" smtClean="0"/>
              <a:t> </a:t>
            </a:r>
            <a:r>
              <a:rPr lang="de-DE" dirty="0" err="1" smtClean="0"/>
              <a:t>recommendation</a:t>
            </a:r>
            <a:r>
              <a:rPr lang="de-DE" dirty="0" smtClean="0"/>
              <a:t>  Ansatz</a:t>
            </a:r>
            <a:endParaRPr lang="de-DE" dirty="0" smtClean="0"/>
          </a:p>
        </p:txBody>
      </p:sp>
      <p:sp>
        <p:nvSpPr>
          <p:cNvPr id="82" name="Inhaltsplatzhalter 60"/>
          <p:cNvSpPr txBox="1">
            <a:spLocks noGrp="1"/>
          </p:cNvSpPr>
          <p:nvPr>
            <p:ph idx="1"/>
          </p:nvPr>
        </p:nvSpPr>
        <p:spPr>
          <a:xfrm>
            <a:off x="2413000" y="2043113"/>
            <a:ext cx="8470900" cy="1446546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>
              <a:defRPr/>
            </a:pPr>
            <a:r>
              <a:rPr lang="de-DE" sz="2200" dirty="0" smtClean="0"/>
              <a:t>Basierend auf dem </a:t>
            </a:r>
            <a:r>
              <a:rPr lang="de-DE" sz="2200" dirty="0" smtClean="0">
                <a:latin typeface="+mj-lt"/>
              </a:rPr>
              <a:t>Kauf eines Rotweins</a:t>
            </a:r>
            <a:r>
              <a:rPr lang="de-DE" sz="2200" dirty="0" smtClean="0"/>
              <a:t>, können neben </a:t>
            </a:r>
            <a:r>
              <a:rPr lang="de-DE" sz="2200" dirty="0" smtClean="0">
                <a:latin typeface="+mj-lt"/>
              </a:rPr>
              <a:t>anderen Rotweinen </a:t>
            </a:r>
            <a:r>
              <a:rPr lang="de-DE" sz="2200" dirty="0" smtClean="0"/>
              <a:t>dem Nutzer ebenfalls </a:t>
            </a:r>
            <a:r>
              <a:rPr lang="de-DE" sz="2200" dirty="0" smtClean="0">
                <a:latin typeface="+mj-lt"/>
              </a:rPr>
              <a:t>weitere qualitativ hochwertige Empfehlungen </a:t>
            </a:r>
            <a:r>
              <a:rPr lang="de-DE" sz="2200" dirty="0" smtClean="0"/>
              <a:t>gemacht werden, die den </a:t>
            </a:r>
            <a:r>
              <a:rPr lang="de-DE" sz="2200" dirty="0" smtClean="0">
                <a:latin typeface="+mj-lt"/>
              </a:rPr>
              <a:t>individuellen Nutzerkontext </a:t>
            </a:r>
            <a:r>
              <a:rPr lang="de-DE" sz="2200" dirty="0" smtClean="0"/>
              <a:t>berücksichtigen.</a:t>
            </a:r>
          </a:p>
        </p:txBody>
      </p:sp>
      <p:pic>
        <p:nvPicPr>
          <p:cNvPr id="58" name="Grafik 93" descr="weinlagenwanderung.jpg"/>
          <p:cNvPicPr>
            <a:picLocks noChangeAspect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8104268" y="4263457"/>
            <a:ext cx="957080" cy="146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Grafik 96" descr="rotweinglas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3442" y="4537189"/>
            <a:ext cx="354838" cy="90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Textfeld 59"/>
          <p:cNvSpPr txBox="1"/>
          <p:nvPr/>
        </p:nvSpPr>
        <p:spPr>
          <a:xfrm>
            <a:off x="4878283" y="5439494"/>
            <a:ext cx="1368661" cy="276995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Rotweinglas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6581506" y="6104562"/>
            <a:ext cx="760367" cy="276995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Käse</a:t>
            </a:r>
          </a:p>
        </p:txBody>
      </p:sp>
      <p:pic>
        <p:nvPicPr>
          <p:cNvPr id="62" name="Grafik 99" descr="earth_location-48xShadow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0498" y="5621981"/>
            <a:ext cx="547465" cy="54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Grafik 100" descr="earth2-48xShadow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76341" y="5257005"/>
            <a:ext cx="547465" cy="54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4" name="Form 33"/>
          <p:cNvCxnSpPr>
            <a:cxnSpLocks noChangeShapeType="1"/>
            <a:stCxn id="62" idx="2"/>
            <a:endCxn id="74" idx="2"/>
          </p:cNvCxnSpPr>
          <p:nvPr/>
        </p:nvCxnSpPr>
        <p:spPr bwMode="auto">
          <a:xfrm rot="5400000" flipH="1" flipV="1">
            <a:off x="6241480" y="2514215"/>
            <a:ext cx="87982" cy="7222480"/>
          </a:xfrm>
          <a:prstGeom prst="bentConnector3">
            <a:avLst>
              <a:gd name="adj1" fmla="val -395388"/>
            </a:avLst>
          </a:prstGeom>
          <a:noFill/>
          <a:ln w="19050" algn="ctr">
            <a:solidFill>
              <a:srgbClr val="5F5F5F"/>
            </a:solidFill>
            <a:round/>
            <a:headEnd/>
            <a:tailEnd type="triangle" w="med" len="med"/>
          </a:ln>
        </p:spPr>
      </p:cxnSp>
      <p:cxnSp>
        <p:nvCxnSpPr>
          <p:cNvPr id="65" name="Form 33"/>
          <p:cNvCxnSpPr>
            <a:cxnSpLocks noChangeShapeType="1"/>
          </p:cNvCxnSpPr>
          <p:nvPr/>
        </p:nvCxnSpPr>
        <p:spPr bwMode="auto">
          <a:xfrm rot="5400000" flipH="1" flipV="1">
            <a:off x="4641047" y="3634887"/>
            <a:ext cx="38526" cy="1843131"/>
          </a:xfrm>
          <a:prstGeom prst="bentConnector3">
            <a:avLst>
              <a:gd name="adj1" fmla="val 875917"/>
            </a:avLst>
          </a:prstGeom>
          <a:noFill/>
          <a:ln w="19050" algn="ctr">
            <a:solidFill>
              <a:srgbClr val="5F5F5F"/>
            </a:solidFill>
            <a:round/>
            <a:headEnd/>
            <a:tailEnd type="triangle" w="med" len="med"/>
          </a:ln>
        </p:spPr>
      </p:cxnSp>
      <p:cxnSp>
        <p:nvCxnSpPr>
          <p:cNvPr id="66" name="Gerade Verbindung mit Pfeil 120"/>
          <p:cNvCxnSpPr>
            <a:cxnSpLocks noChangeShapeType="1"/>
          </p:cNvCxnSpPr>
          <p:nvPr/>
        </p:nvCxnSpPr>
        <p:spPr bwMode="auto">
          <a:xfrm>
            <a:off x="4057084" y="6078200"/>
            <a:ext cx="2189860" cy="2028"/>
          </a:xfrm>
          <a:prstGeom prst="straightConnector1">
            <a:avLst/>
          </a:prstGeom>
          <a:noFill/>
          <a:ln w="19050" algn="ctr">
            <a:solidFill>
              <a:srgbClr val="5F5F5F"/>
            </a:solidFill>
            <a:round/>
            <a:headEnd/>
            <a:tailEnd type="triangle" w="med" len="med"/>
          </a:ln>
        </p:spPr>
      </p:cxnSp>
      <p:sp>
        <p:nvSpPr>
          <p:cNvPr id="67" name="Textfeld 66"/>
          <p:cNvSpPr txBox="1"/>
          <p:nvPr/>
        </p:nvSpPr>
        <p:spPr>
          <a:xfrm>
            <a:off x="3950414" y="4263459"/>
            <a:ext cx="1551149" cy="276995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>
              <a:defRPr/>
            </a:pPr>
            <a:r>
              <a:rPr lang="de-DE" sz="12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hat Zubehör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4335977" y="6086024"/>
            <a:ext cx="1551149" cy="276995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>
              <a:defRPr/>
            </a:pPr>
            <a:r>
              <a:rPr lang="de-DE" sz="12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passt zu</a:t>
            </a:r>
          </a:p>
        </p:txBody>
      </p:sp>
      <p:cxnSp>
        <p:nvCxnSpPr>
          <p:cNvPr id="69" name="Form 33"/>
          <p:cNvCxnSpPr>
            <a:cxnSpLocks noChangeShapeType="1"/>
          </p:cNvCxnSpPr>
          <p:nvPr/>
        </p:nvCxnSpPr>
        <p:spPr bwMode="auto">
          <a:xfrm>
            <a:off x="968979" y="5621981"/>
            <a:ext cx="1536956" cy="547465"/>
          </a:xfrm>
          <a:prstGeom prst="bentConnector4">
            <a:avLst>
              <a:gd name="adj1" fmla="val -3171"/>
              <a:gd name="adj2" fmla="val 162560"/>
            </a:avLst>
          </a:prstGeom>
          <a:noFill/>
          <a:ln w="19050" algn="ctr">
            <a:solidFill>
              <a:srgbClr val="5F5F5F"/>
            </a:solidFill>
            <a:round/>
            <a:headEnd/>
            <a:tailEnd type="triangle" w="med" len="med"/>
          </a:ln>
        </p:spPr>
      </p:cxnSp>
      <p:sp>
        <p:nvSpPr>
          <p:cNvPr id="70" name="Textfeld 69"/>
          <p:cNvSpPr txBox="1"/>
          <p:nvPr/>
        </p:nvSpPr>
        <p:spPr>
          <a:xfrm>
            <a:off x="866341" y="6531817"/>
            <a:ext cx="1551149" cy="276995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>
              <a:defRPr/>
            </a:pPr>
            <a:r>
              <a:rPr lang="de-DE" sz="12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wohnt in</a:t>
            </a:r>
          </a:p>
        </p:txBody>
      </p:sp>
      <p:sp>
        <p:nvSpPr>
          <p:cNvPr id="71" name="Textfeld 70"/>
          <p:cNvSpPr txBox="1"/>
          <p:nvPr/>
        </p:nvSpPr>
        <p:spPr>
          <a:xfrm>
            <a:off x="5152013" y="6531817"/>
            <a:ext cx="2554836" cy="276995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>
              <a:defRPr/>
            </a:pPr>
            <a:r>
              <a:rPr lang="de-DE" sz="12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ist geografischer Teil von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9440490" y="5804469"/>
            <a:ext cx="912442" cy="276995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Region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8508550" y="4263457"/>
            <a:ext cx="2189860" cy="461661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Weinlagen-</a:t>
            </a:r>
            <a:br>
              <a:rPr lang="de-DE" sz="12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</a:b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wanderung</a:t>
            </a:r>
            <a:endParaRPr lang="de-DE" sz="1200" dirty="0">
              <a:solidFill>
                <a:schemeClr val="bg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78" name="Picture 3"/>
          <p:cNvPicPr>
            <a:picLocks noChangeAspect="1" noChangeArrowheads="1"/>
          </p:cNvPicPr>
          <p:nvPr/>
        </p:nvPicPr>
        <p:blipFill>
          <a:blip r:embed="rId6" cstate="print"/>
          <a:srcRect t="1563" b="50020"/>
          <a:stretch>
            <a:fillRect/>
          </a:stretch>
        </p:blipFill>
        <p:spPr bwMode="auto">
          <a:xfrm>
            <a:off x="374877" y="4263458"/>
            <a:ext cx="1816771" cy="1654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2" descr="S:\9_Marketing\Grafik\firmenbroschueren\KP_Recommendation\Sammelmappe\FL-WEI-7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62245" y="4632491"/>
            <a:ext cx="930692" cy="148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3" descr="S:\9_Marketing\Grafik\firmenbroschueren\KP_Recommendation\Sammelmappe\kaes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90999" y="5275253"/>
            <a:ext cx="673179" cy="73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Grafik 67" descr="signpost-48xShadow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02794" y="4078941"/>
            <a:ext cx="1011797" cy="101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Abgerundetes Rechteck 26"/>
          <p:cNvSpPr/>
          <p:nvPr/>
        </p:nvSpPr>
        <p:spPr bwMode="auto">
          <a:xfrm>
            <a:off x="133587" y="3776181"/>
            <a:ext cx="10871716" cy="3394493"/>
          </a:xfrm>
          <a:prstGeom prst="roundRect">
            <a:avLst/>
          </a:prstGeom>
          <a:noFill/>
          <a:ln w="127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37" tIns="45718" rIns="91437" bIns="45718"/>
          <a:lstStyle/>
          <a:p>
            <a:pPr algn="ctr">
              <a:defRPr/>
            </a:pPr>
            <a:endParaRPr lang="de-DE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81BE0-83ED-4CD3-881D-FA71E1AB11B3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0018" y="1552229"/>
            <a:ext cx="2088232" cy="2059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5642" y="4504556"/>
            <a:ext cx="479894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4CD1-16B4-4A74-9FEC-0962CC616825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0019" y="1552228"/>
            <a:ext cx="2088232" cy="206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9578" y="3784476"/>
            <a:ext cx="55911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4CD1-16B4-4A74-9FEC-0962CC616825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0018" y="1552228"/>
            <a:ext cx="2088232" cy="209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7410" y="3712468"/>
            <a:ext cx="7161213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4CD1-16B4-4A74-9FEC-0962CC616825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0017" y="1552228"/>
            <a:ext cx="208404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7410" y="3712468"/>
            <a:ext cx="6884987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81BE0-83ED-4CD3-881D-FA71E1AB11B3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1386" y="3640460"/>
            <a:ext cx="7170737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0017" y="1552228"/>
            <a:ext cx="208404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1100" y="1196976"/>
            <a:ext cx="8445499" cy="387798"/>
          </a:xfrm>
        </p:spPr>
        <p:txBody>
          <a:bodyPr/>
          <a:lstStyle/>
          <a:p>
            <a:r>
              <a:rPr lang="de-DE" dirty="0" smtClean="0"/>
              <a:t>Forschung und Hochschulen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5F9D6-D0A3-4052-8F55-5F961F42740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4" name="Picture 13" descr="httc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1426" y="2128292"/>
            <a:ext cx="952043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 descr="sw-clust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3956" y="2272309"/>
            <a:ext cx="1367184" cy="136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 descr="tu_darmstadt_we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1786" y="3424436"/>
            <a:ext cx="2000250" cy="800100"/>
          </a:xfrm>
          <a:prstGeom prst="rect">
            <a:avLst/>
          </a:prstGeom>
        </p:spPr>
      </p:pic>
      <p:pic>
        <p:nvPicPr>
          <p:cNvPr id="7" name="Grafik 6" descr="logo_whz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7450" y="5872710"/>
            <a:ext cx="4032448" cy="684076"/>
          </a:xfrm>
          <a:prstGeom prst="rect">
            <a:avLst/>
          </a:prstGeom>
        </p:spPr>
      </p:pic>
      <p:pic>
        <p:nvPicPr>
          <p:cNvPr id="8" name="Grafik 7" descr="Hochschule-Niederrhei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7815" y="4360544"/>
            <a:ext cx="4448175" cy="952501"/>
          </a:xfrm>
          <a:prstGeom prst="rect">
            <a:avLst/>
          </a:prstGeom>
        </p:spPr>
      </p:pic>
      <p:pic>
        <p:nvPicPr>
          <p:cNvPr id="9" name="Grafik 8" descr="h_da-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81986" y="6304759"/>
            <a:ext cx="2667001" cy="952501"/>
          </a:xfrm>
          <a:prstGeom prst="rect">
            <a:avLst/>
          </a:prstGeom>
        </p:spPr>
      </p:pic>
      <p:pic>
        <p:nvPicPr>
          <p:cNvPr id="10" name="Grafik 9" descr="fh_logo_recht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9338" y="4936608"/>
            <a:ext cx="3143250" cy="571500"/>
          </a:xfrm>
          <a:prstGeom prst="rect">
            <a:avLst/>
          </a:prstGeom>
        </p:spPr>
      </p:pic>
      <p:pic>
        <p:nvPicPr>
          <p:cNvPr id="11" name="Grafik 10" descr="crokodil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53397" y="6808816"/>
            <a:ext cx="2808312" cy="460065"/>
          </a:xfrm>
          <a:prstGeom prst="rect">
            <a:avLst/>
          </a:prstGeom>
        </p:spPr>
      </p:pic>
      <p:pic>
        <p:nvPicPr>
          <p:cNvPr id="12" name="Grafik 9" descr="theseusMs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66162" y="2992393"/>
            <a:ext cx="20002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12" descr="patongo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61710" y="2416328"/>
            <a:ext cx="1372369" cy="560790"/>
          </a:xfrm>
          <a:prstGeom prst="rect">
            <a:avLst/>
          </a:prstGeom>
        </p:spPr>
      </p:pic>
      <p:pic>
        <p:nvPicPr>
          <p:cNvPr id="14" name="Grafik 13" descr="texo_logo_2009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93754" y="4720581"/>
            <a:ext cx="2057381" cy="864100"/>
          </a:xfrm>
          <a:prstGeom prst="rect">
            <a:avLst/>
          </a:prstGeom>
        </p:spPr>
      </p:pic>
      <p:pic>
        <p:nvPicPr>
          <p:cNvPr id="15" name="Grafik 14" descr="logo_SemGoRiCo_v_t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754198" y="4936608"/>
            <a:ext cx="1971675" cy="1038225"/>
          </a:xfrm>
          <a:prstGeom prst="rect">
            <a:avLst/>
          </a:prstGeom>
        </p:spPr>
      </p:pic>
      <p:pic>
        <p:nvPicPr>
          <p:cNvPr id="16" name="Grafik 15" descr="intelligent-match-logo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57250" y="3208412"/>
            <a:ext cx="4826789" cy="1440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81BE0-83ED-4CD3-881D-FA71E1AB11B3}" type="slidenum">
              <a:rPr lang="de-DE" smtClean="0"/>
              <a:pPr/>
              <a:t>30</a:t>
            </a:fld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0018" y="1552228"/>
            <a:ext cx="20669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9418" y="2285956"/>
            <a:ext cx="7751763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4CD1-16B4-4A74-9FEC-0962CC616825}" type="slidenum">
              <a:rPr lang="de-DE" smtClean="0"/>
              <a:pPr/>
              <a:t>31</a:t>
            </a:fld>
            <a:endParaRPr lang="de-DE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1386" y="1984276"/>
            <a:ext cx="8018463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0018" y="1552228"/>
            <a:ext cx="20574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4CD1-16B4-4A74-9FEC-0962CC616825}" type="slidenum">
              <a:rPr lang="de-DE" smtClean="0"/>
              <a:pPr/>
              <a:t>32</a:t>
            </a:fld>
            <a:endParaRPr lang="de-DE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2057400"/>
            <a:ext cx="46101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91389"/>
          </a:xfrm>
        </p:spPr>
        <p:txBody>
          <a:bodyPr/>
          <a:lstStyle/>
          <a:p>
            <a:r>
              <a:rPr lang="de-DE" dirty="0" smtClean="0"/>
              <a:t>Ottos </a:t>
            </a:r>
            <a:r>
              <a:rPr lang="de-DE" dirty="0" smtClean="0"/>
              <a:t>Mode-Ontologie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81BE0-83ED-4CD3-881D-FA71E1AB11B3}" type="slidenum">
              <a:rPr lang="de-DE" smtClean="0"/>
              <a:pPr/>
              <a:t>33</a:t>
            </a:fld>
            <a:endParaRPr lang="de-D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4236" y="2416324"/>
            <a:ext cx="651146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85242" y="2560340"/>
            <a:ext cx="46497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54100">
              <a:spcBef>
                <a:spcPct val="20000"/>
              </a:spcBef>
              <a:spcAft>
                <a:spcPct val="30000"/>
              </a:spcAft>
              <a:buFont typeface="Arial" pitchFamily="34" charset="0"/>
              <a:buChar char="•"/>
              <a:tabLst>
                <a:tab pos="439738" algn="l"/>
                <a:tab pos="987425" algn="l"/>
              </a:tabLst>
            </a:pPr>
            <a:r>
              <a:rPr lang="de-DE" sz="2800" dirty="0" smtClean="0">
                <a:solidFill>
                  <a:srgbClr val="2D414B"/>
                </a:solidFill>
                <a:latin typeface="+mn-lt"/>
              </a:rPr>
              <a:t>Direkte Eigenschaften</a:t>
            </a:r>
          </a:p>
          <a:p>
            <a:pPr algn="l" defTabSz="1054100">
              <a:spcBef>
                <a:spcPct val="20000"/>
              </a:spcBef>
              <a:spcAft>
                <a:spcPct val="30000"/>
              </a:spcAft>
              <a:buFont typeface="Arial" pitchFamily="34" charset="0"/>
              <a:buChar char="•"/>
              <a:tabLst>
                <a:tab pos="439738" algn="l"/>
                <a:tab pos="987425" algn="l"/>
              </a:tabLst>
            </a:pPr>
            <a:r>
              <a:rPr lang="de-DE" sz="2800" dirty="0" smtClean="0">
                <a:solidFill>
                  <a:srgbClr val="2D414B"/>
                </a:solidFill>
                <a:latin typeface="+mn-lt"/>
              </a:rPr>
              <a:t>Abgeleitete Eigenschaften</a:t>
            </a:r>
          </a:p>
          <a:p>
            <a:pPr algn="l" defTabSz="1054100">
              <a:spcBef>
                <a:spcPct val="20000"/>
              </a:spcBef>
              <a:spcAft>
                <a:spcPct val="30000"/>
              </a:spcAft>
              <a:buFont typeface="Arial" pitchFamily="34" charset="0"/>
              <a:buChar char="•"/>
              <a:tabLst>
                <a:tab pos="439738" algn="l"/>
                <a:tab pos="987425" algn="l"/>
              </a:tabLst>
            </a:pPr>
            <a:r>
              <a:rPr lang="de-DE" sz="2800" dirty="0" smtClean="0">
                <a:solidFill>
                  <a:srgbClr val="2D414B"/>
                </a:solidFill>
                <a:latin typeface="+mn-lt"/>
              </a:rPr>
              <a:t>Abgeleitete </a:t>
            </a:r>
            <a:r>
              <a:rPr lang="de-DE" sz="2800" dirty="0" smtClean="0">
                <a:solidFill>
                  <a:srgbClr val="2D414B"/>
                </a:solidFill>
                <a:latin typeface="+mn-lt"/>
              </a:rPr>
              <a:t>Zielgruppen</a:t>
            </a:r>
            <a:br>
              <a:rPr lang="de-DE" sz="2800" dirty="0" smtClean="0">
                <a:solidFill>
                  <a:srgbClr val="2D414B"/>
                </a:solidFill>
                <a:latin typeface="+mn-lt"/>
              </a:rPr>
            </a:br>
            <a:r>
              <a:rPr lang="de-DE" sz="2800" dirty="0" smtClean="0">
                <a:solidFill>
                  <a:srgbClr val="2D414B"/>
                </a:solidFill>
                <a:latin typeface="+mn-lt"/>
              </a:rPr>
              <a:t>und </a:t>
            </a:r>
            <a:r>
              <a:rPr lang="de-DE" sz="2800" dirty="0" smtClean="0">
                <a:solidFill>
                  <a:srgbClr val="2D414B"/>
                </a:solidFill>
                <a:latin typeface="+mn-lt"/>
              </a:rPr>
              <a:t>Anwendungen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91389"/>
          </a:xfrm>
        </p:spPr>
        <p:txBody>
          <a:bodyPr/>
          <a:lstStyle/>
          <a:p>
            <a:r>
              <a:rPr lang="de-DE" dirty="0" err="1" smtClean="0"/>
              <a:t>Frankonia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81BE0-83ED-4CD3-881D-FA71E1AB11B3}" type="slidenum">
              <a:rPr lang="de-DE" smtClean="0"/>
              <a:pPr/>
              <a:t>34</a:t>
            </a:fld>
            <a:endParaRPr lang="de-D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9418" y="2128291"/>
            <a:ext cx="6120680" cy="5194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91389"/>
          </a:xfrm>
        </p:spPr>
        <p:txBody>
          <a:bodyPr/>
          <a:lstStyle/>
          <a:p>
            <a:r>
              <a:rPr lang="de-DE" dirty="0" smtClean="0"/>
              <a:t>Shop </a:t>
            </a:r>
            <a:r>
              <a:rPr lang="de-DE" dirty="0" smtClean="0"/>
              <a:t>G</a:t>
            </a:r>
            <a:r>
              <a:rPr lang="de-DE" dirty="0" smtClean="0"/>
              <a:t>enerator für </a:t>
            </a:r>
            <a:r>
              <a:rPr lang="de-DE" dirty="0" err="1" smtClean="0"/>
              <a:t>Frankonia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81BE0-83ED-4CD3-881D-FA71E1AB11B3}" type="slidenum">
              <a:rPr lang="de-DE" smtClean="0"/>
              <a:pPr/>
              <a:t>35</a:t>
            </a:fld>
            <a:endParaRPr lang="de-D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9418" y="2128292"/>
            <a:ext cx="8496944" cy="522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91389"/>
          </a:xfrm>
        </p:spPr>
        <p:txBody>
          <a:bodyPr/>
          <a:lstStyle/>
          <a:p>
            <a:r>
              <a:rPr lang="de-DE" dirty="0" smtClean="0"/>
              <a:t>Regeln und Pfade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13000" y="2043113"/>
            <a:ext cx="7781354" cy="3325539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Zusammenhang Jagdwaffe und Zieloptik</a:t>
            </a:r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Waffe</a:t>
            </a:r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Optik</a:t>
            </a:r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Montage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Komplexere Regeln </a:t>
            </a:r>
            <a:r>
              <a:rPr lang="de-DE" dirty="0" smtClean="0"/>
              <a:t>nötig</a:t>
            </a:r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10 verschiedene </a:t>
            </a:r>
            <a:r>
              <a:rPr lang="de-DE" dirty="0" err="1" smtClean="0"/>
              <a:t>Optikanschlüsse</a:t>
            </a:r>
            <a:r>
              <a:rPr lang="de-DE" dirty="0" smtClean="0"/>
              <a:t> x 30 Waffenanschlüsse + </a:t>
            </a:r>
            <a:r>
              <a:rPr lang="de-DE" dirty="0" err="1" smtClean="0"/>
              <a:t>Kombos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F34DC-E4C5-4303-8EF7-41CD4D930AB6}" type="slidenum">
              <a:rPr lang="de-DE" smtClean="0"/>
              <a:pPr/>
              <a:t>36</a:t>
            </a:fld>
            <a:endParaRPr lang="de-D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12668"/>
            <a:ext cx="7544063" cy="213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91389"/>
          </a:xfrm>
        </p:spPr>
        <p:txBody>
          <a:bodyPr/>
          <a:lstStyle/>
          <a:p>
            <a:r>
              <a:rPr lang="de-DE" dirty="0" smtClean="0"/>
              <a:t>Regeln und Pfade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81BE0-83ED-4CD3-881D-FA71E1AB11B3}" type="slidenum">
              <a:rPr lang="de-DE" smtClean="0"/>
              <a:pPr/>
              <a:t>37</a:t>
            </a:fld>
            <a:endParaRPr lang="de-DE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322" y="2200300"/>
            <a:ext cx="9456737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C:\Dokumente und Einstellungen\jgeise\Desktop\lustich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098" t="4065" r="1399" b="5147"/>
          <a:stretch>
            <a:fillRect/>
          </a:stretch>
        </p:blipFill>
        <p:spPr bwMode="auto">
          <a:xfrm>
            <a:off x="379771" y="1912268"/>
            <a:ext cx="10678679" cy="518457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91389"/>
          </a:xfrm>
        </p:spPr>
        <p:txBody>
          <a:bodyPr/>
          <a:lstStyle/>
          <a:p>
            <a:r>
              <a:rPr lang="de-DE" dirty="0" smtClean="0"/>
              <a:t>Umsetzung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81BE0-83ED-4CD3-881D-FA71E1AB11B3}" type="slidenum">
              <a:rPr lang="de-DE" smtClean="0"/>
              <a:pPr/>
              <a:t>38</a:t>
            </a:fld>
            <a:endParaRPr lang="de-DE"/>
          </a:p>
        </p:txBody>
      </p:sp>
      <p:grpSp>
        <p:nvGrpSpPr>
          <p:cNvPr id="34" name="Gruppieren 33"/>
          <p:cNvGrpSpPr/>
          <p:nvPr/>
        </p:nvGrpSpPr>
        <p:grpSpPr>
          <a:xfrm>
            <a:off x="401266" y="2056284"/>
            <a:ext cx="4608512" cy="5184576"/>
            <a:chOff x="1985442" y="2200300"/>
            <a:chExt cx="4608512" cy="5184576"/>
          </a:xfrm>
        </p:grpSpPr>
        <p:sp>
          <p:nvSpPr>
            <p:cNvPr id="11" name="Rechteck 10"/>
            <p:cNvSpPr/>
            <p:nvPr/>
          </p:nvSpPr>
          <p:spPr bwMode="auto">
            <a:xfrm>
              <a:off x="1985442" y="2200300"/>
              <a:ext cx="4608512" cy="5184576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 w="12700" cap="flat" cmpd="sng" algn="ctr">
              <a:solidFill>
                <a:srgbClr val="5D86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17" name="Gruppieren 16"/>
            <p:cNvGrpSpPr/>
            <p:nvPr/>
          </p:nvGrpSpPr>
          <p:grpSpPr>
            <a:xfrm>
              <a:off x="2705522" y="2998361"/>
              <a:ext cx="3067946" cy="3882459"/>
              <a:chOff x="2273474" y="2733014"/>
              <a:chExt cx="3960440" cy="5011902"/>
            </a:xfrm>
          </p:grpSpPr>
          <p:pic>
            <p:nvPicPr>
              <p:cNvPr id="6" name="Grafik 5" descr="gun-48xShadow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366430" y="2733014"/>
                <a:ext cx="828892" cy="828891"/>
              </a:xfrm>
              <a:prstGeom prst="rect">
                <a:avLst/>
              </a:prstGeom>
            </p:spPr>
          </p:pic>
          <p:pic>
            <p:nvPicPr>
              <p:cNvPr id="7" name="Grafik 6" descr="bullets-48xShadow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82952" y="4026684"/>
                <a:ext cx="720080" cy="720079"/>
              </a:xfrm>
              <a:prstGeom prst="rect">
                <a:avLst/>
              </a:prstGeom>
            </p:spPr>
          </p:pic>
          <p:pic>
            <p:nvPicPr>
              <p:cNvPr id="9" name="Grafik 8" descr="dude5-48xShadow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45297" y="6520780"/>
                <a:ext cx="792088" cy="792088"/>
              </a:xfrm>
              <a:prstGeom prst="rect">
                <a:avLst/>
              </a:prstGeom>
            </p:spPr>
          </p:pic>
          <p:pic>
            <p:nvPicPr>
              <p:cNvPr id="10" name="Grafik 9" descr="flashlight-48xShadow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738253" y="5296644"/>
                <a:ext cx="800659" cy="800661"/>
              </a:xfrm>
              <a:prstGeom prst="rect">
                <a:avLst/>
              </a:prstGeom>
            </p:spPr>
          </p:pic>
          <p:sp>
            <p:nvSpPr>
              <p:cNvPr id="13" name="Pfeil nach links und rechts 12"/>
              <p:cNvSpPr/>
              <p:nvPr/>
            </p:nvSpPr>
            <p:spPr bwMode="auto">
              <a:xfrm>
                <a:off x="2273474" y="3568452"/>
                <a:ext cx="3960440" cy="360040"/>
              </a:xfrm>
              <a:prstGeom prst="leftRightArrow">
                <a:avLst/>
              </a:prstGeom>
              <a:gradFill flip="none" rotWithShape="1">
                <a:gsLst>
                  <a:gs pos="0">
                    <a:srgbClr val="FF0000"/>
                  </a:gs>
                  <a:gs pos="50000">
                    <a:srgbClr val="00B050"/>
                  </a:gs>
                </a:gsLst>
                <a:lin ang="0" scaled="1"/>
                <a:tileRect/>
              </a:gradFill>
              <a:ln w="12700" cap="flat" cmpd="sng" algn="ctr">
                <a:solidFill>
                  <a:srgbClr val="5D86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4" name="Pfeil nach links und rechts 13"/>
              <p:cNvSpPr/>
              <p:nvPr/>
            </p:nvSpPr>
            <p:spPr bwMode="auto">
              <a:xfrm>
                <a:off x="2273474" y="4792588"/>
                <a:ext cx="3960440" cy="360040"/>
              </a:xfrm>
              <a:prstGeom prst="leftRightArrow">
                <a:avLst/>
              </a:prstGeom>
              <a:gradFill flip="none" rotWithShape="1">
                <a:gsLst>
                  <a:gs pos="13000">
                    <a:srgbClr val="FF0000"/>
                  </a:gs>
                  <a:gs pos="50000">
                    <a:srgbClr val="00B050"/>
                  </a:gs>
                </a:gsLst>
                <a:lin ang="0" scaled="1"/>
                <a:tileRect/>
              </a:gradFill>
              <a:ln w="12700" cap="flat" cmpd="sng" algn="ctr">
                <a:solidFill>
                  <a:srgbClr val="5D86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 smtClean="0"/>
              </a:p>
            </p:txBody>
          </p:sp>
          <p:sp>
            <p:nvSpPr>
              <p:cNvPr id="15" name="Pfeil nach links und rechts 14"/>
              <p:cNvSpPr/>
              <p:nvPr/>
            </p:nvSpPr>
            <p:spPr bwMode="auto">
              <a:xfrm>
                <a:off x="2273474" y="6088732"/>
                <a:ext cx="3960440" cy="360040"/>
              </a:xfrm>
              <a:prstGeom prst="leftRightArrow">
                <a:avLst/>
              </a:prstGeom>
              <a:gradFill flip="none" rotWithShape="1">
                <a:gsLst>
                  <a:gs pos="17000">
                    <a:srgbClr val="FF0000"/>
                  </a:gs>
                  <a:gs pos="50000">
                    <a:srgbClr val="00B050"/>
                  </a:gs>
                </a:gsLst>
                <a:lin ang="0" scaled="1"/>
                <a:tileRect/>
              </a:gradFill>
              <a:ln w="12700" cap="flat" cmpd="sng" algn="ctr">
                <a:solidFill>
                  <a:srgbClr val="5D86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endParaRPr lang="de-DE" smtClean="0"/>
              </a:p>
            </p:txBody>
          </p:sp>
          <p:sp>
            <p:nvSpPr>
              <p:cNvPr id="16" name="Pfeil nach links und rechts 15"/>
              <p:cNvSpPr/>
              <p:nvPr/>
            </p:nvSpPr>
            <p:spPr bwMode="auto">
              <a:xfrm>
                <a:off x="2273474" y="7384876"/>
                <a:ext cx="3960440" cy="360040"/>
              </a:xfrm>
              <a:prstGeom prst="leftRightArrow">
                <a:avLst/>
              </a:prstGeom>
              <a:gradFill flip="none" rotWithShape="1">
                <a:gsLst>
                  <a:gs pos="42000">
                    <a:srgbClr val="FF0000"/>
                  </a:gs>
                  <a:gs pos="50000">
                    <a:srgbClr val="00B050"/>
                  </a:gs>
                </a:gsLst>
                <a:lin ang="0" scaled="1"/>
                <a:tileRect/>
              </a:gradFill>
              <a:ln w="12700" cap="flat" cmpd="sng" algn="ctr">
                <a:solidFill>
                  <a:srgbClr val="5D86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 smtClean="0"/>
              </a:p>
            </p:txBody>
          </p:sp>
        </p:grpSp>
        <p:pic>
          <p:nvPicPr>
            <p:cNvPr id="18" name="Grafik 17" descr="add-48xShadow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73874" y="3543742"/>
              <a:ext cx="504056" cy="504056"/>
            </a:xfrm>
            <a:prstGeom prst="rect">
              <a:avLst/>
            </a:prstGeom>
          </p:spPr>
        </p:pic>
        <p:pic>
          <p:nvPicPr>
            <p:cNvPr id="19" name="Grafik 18" descr="forbidden-48xShadow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0514" y="3536920"/>
              <a:ext cx="504056" cy="504056"/>
            </a:xfrm>
            <a:prstGeom prst="rect">
              <a:avLst/>
            </a:prstGeom>
          </p:spPr>
        </p:pic>
        <p:pic>
          <p:nvPicPr>
            <p:cNvPr id="20" name="Grafik 19" descr="add-48xShadow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82818" y="4488790"/>
              <a:ext cx="504056" cy="504056"/>
            </a:xfrm>
            <a:prstGeom prst="rect">
              <a:avLst/>
            </a:prstGeom>
          </p:spPr>
        </p:pic>
        <p:pic>
          <p:nvPicPr>
            <p:cNvPr id="21" name="Grafik 20" descr="forbidden-48xShadow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9458" y="4481968"/>
              <a:ext cx="504056" cy="504056"/>
            </a:xfrm>
            <a:prstGeom prst="rect">
              <a:avLst/>
            </a:prstGeom>
          </p:spPr>
        </p:pic>
        <p:pic>
          <p:nvPicPr>
            <p:cNvPr id="22" name="Grafik 21" descr="add-48xShadow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82818" y="5447482"/>
              <a:ext cx="504056" cy="504056"/>
            </a:xfrm>
            <a:prstGeom prst="rect">
              <a:avLst/>
            </a:prstGeom>
          </p:spPr>
        </p:pic>
        <p:pic>
          <p:nvPicPr>
            <p:cNvPr id="23" name="Grafik 22" descr="forbidden-48xShadow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9458" y="5440660"/>
              <a:ext cx="504056" cy="504056"/>
            </a:xfrm>
            <a:prstGeom prst="rect">
              <a:avLst/>
            </a:prstGeom>
          </p:spPr>
        </p:pic>
        <p:pic>
          <p:nvPicPr>
            <p:cNvPr id="24" name="Grafik 23" descr="add-48xShadow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82818" y="6527602"/>
              <a:ext cx="504056" cy="504056"/>
            </a:xfrm>
            <a:prstGeom prst="rect">
              <a:avLst/>
            </a:prstGeom>
          </p:spPr>
        </p:pic>
        <p:pic>
          <p:nvPicPr>
            <p:cNvPr id="25" name="Grafik 24" descr="forbidden-48xShadow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9458" y="6520780"/>
              <a:ext cx="504056" cy="504056"/>
            </a:xfrm>
            <a:prstGeom prst="rect">
              <a:avLst/>
            </a:prstGeom>
          </p:spPr>
        </p:pic>
        <p:pic>
          <p:nvPicPr>
            <p:cNvPr id="26" name="Grafik 25" descr="calendar-48xShadow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29458" y="2272308"/>
              <a:ext cx="524595" cy="524595"/>
            </a:xfrm>
            <a:prstGeom prst="rect">
              <a:avLst/>
            </a:prstGeom>
          </p:spPr>
        </p:pic>
        <p:sp>
          <p:nvSpPr>
            <p:cNvPr id="29" name="Textfeld 28"/>
            <p:cNvSpPr txBox="1"/>
            <p:nvPr/>
          </p:nvSpPr>
          <p:spPr>
            <a:xfrm>
              <a:off x="3641626" y="3157890"/>
              <a:ext cx="27055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 smtClean="0">
                  <a:latin typeface="+mj-lt"/>
                </a:rPr>
                <a:t>Waffen</a:t>
              </a:r>
              <a:endParaRPr lang="de-DE" sz="1600" dirty="0">
                <a:latin typeface="+mj-lt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3713634" y="5102106"/>
              <a:ext cx="27055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 smtClean="0">
                  <a:latin typeface="+mj-lt"/>
                </a:rPr>
                <a:t>Zubehör</a:t>
              </a:r>
              <a:endParaRPr lang="de-DE" sz="1600" dirty="0">
                <a:latin typeface="+mj-lt"/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3569618" y="6072966"/>
              <a:ext cx="27055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 smtClean="0">
                  <a:latin typeface="+mj-lt"/>
                </a:rPr>
                <a:t>Bekleidung</a:t>
              </a:r>
              <a:endParaRPr lang="de-DE" sz="1600" dirty="0">
                <a:latin typeface="+mj-lt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3425602" y="4078228"/>
              <a:ext cx="27055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 smtClean="0">
                  <a:latin typeface="+mj-lt"/>
                </a:rPr>
                <a:t>Munition</a:t>
              </a:r>
              <a:endParaRPr lang="de-DE" sz="1600" dirty="0">
                <a:latin typeface="+mj-lt"/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2417490" y="2365802"/>
              <a:ext cx="3600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+mj-lt"/>
                </a:rPr>
                <a:t>Saison [Frühling – Sommer - …]</a:t>
              </a:r>
              <a:endParaRPr lang="de-DE" sz="1600" dirty="0"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C:\Dokumente und Einstellungen\jgeise\Desktop\lustich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098" t="4065" r="1399" b="5147"/>
          <a:stretch>
            <a:fillRect/>
          </a:stretch>
        </p:blipFill>
        <p:spPr bwMode="auto">
          <a:xfrm>
            <a:off x="379771" y="1912268"/>
            <a:ext cx="10678679" cy="518457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91389"/>
          </a:xfrm>
        </p:spPr>
        <p:txBody>
          <a:bodyPr/>
          <a:lstStyle/>
          <a:p>
            <a:r>
              <a:rPr lang="de-DE" dirty="0" smtClean="0"/>
              <a:t>Umsetzung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81BE0-83ED-4CD3-881D-FA71E1AB11B3}" type="slidenum">
              <a:rPr lang="de-DE" smtClean="0"/>
              <a:pPr/>
              <a:t>39</a:t>
            </a:fld>
            <a:endParaRPr lang="de-DE"/>
          </a:p>
        </p:txBody>
      </p:sp>
      <p:grpSp>
        <p:nvGrpSpPr>
          <p:cNvPr id="4" name="Gruppieren 33"/>
          <p:cNvGrpSpPr/>
          <p:nvPr/>
        </p:nvGrpSpPr>
        <p:grpSpPr>
          <a:xfrm>
            <a:off x="401266" y="2056284"/>
            <a:ext cx="4608512" cy="5184576"/>
            <a:chOff x="1985442" y="2200300"/>
            <a:chExt cx="4608512" cy="5184576"/>
          </a:xfrm>
        </p:grpSpPr>
        <p:sp>
          <p:nvSpPr>
            <p:cNvPr id="11" name="Rechteck 10"/>
            <p:cNvSpPr/>
            <p:nvPr/>
          </p:nvSpPr>
          <p:spPr bwMode="auto">
            <a:xfrm>
              <a:off x="1985442" y="2200300"/>
              <a:ext cx="4608512" cy="5184576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 w="12700" cap="flat" cmpd="sng" algn="ctr">
              <a:solidFill>
                <a:srgbClr val="5D86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5" name="Gruppieren 16"/>
            <p:cNvGrpSpPr/>
            <p:nvPr/>
          </p:nvGrpSpPr>
          <p:grpSpPr>
            <a:xfrm>
              <a:off x="2705522" y="2998361"/>
              <a:ext cx="3067946" cy="3882459"/>
              <a:chOff x="2273474" y="2733014"/>
              <a:chExt cx="3960440" cy="5011902"/>
            </a:xfrm>
          </p:grpSpPr>
          <p:pic>
            <p:nvPicPr>
              <p:cNvPr id="6" name="Grafik 5" descr="gun-48xShadow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366430" y="2733014"/>
                <a:ext cx="828892" cy="828891"/>
              </a:xfrm>
              <a:prstGeom prst="rect">
                <a:avLst/>
              </a:prstGeom>
            </p:spPr>
          </p:pic>
          <p:pic>
            <p:nvPicPr>
              <p:cNvPr id="7" name="Grafik 6" descr="bullets-48xShadow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82952" y="4026684"/>
                <a:ext cx="720080" cy="720079"/>
              </a:xfrm>
              <a:prstGeom prst="rect">
                <a:avLst/>
              </a:prstGeom>
            </p:spPr>
          </p:pic>
          <p:pic>
            <p:nvPicPr>
              <p:cNvPr id="9" name="Grafik 8" descr="dude5-48xShadow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45297" y="6520780"/>
                <a:ext cx="792088" cy="792088"/>
              </a:xfrm>
              <a:prstGeom prst="rect">
                <a:avLst/>
              </a:prstGeom>
            </p:spPr>
          </p:pic>
          <p:pic>
            <p:nvPicPr>
              <p:cNvPr id="10" name="Grafik 9" descr="flashlight-48xShadow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738253" y="5296644"/>
                <a:ext cx="800659" cy="800661"/>
              </a:xfrm>
              <a:prstGeom prst="rect">
                <a:avLst/>
              </a:prstGeom>
            </p:spPr>
          </p:pic>
          <p:sp>
            <p:nvSpPr>
              <p:cNvPr id="13" name="Pfeil nach links und rechts 12"/>
              <p:cNvSpPr/>
              <p:nvPr/>
            </p:nvSpPr>
            <p:spPr bwMode="auto">
              <a:xfrm>
                <a:off x="2273474" y="3568452"/>
                <a:ext cx="3960440" cy="360040"/>
              </a:xfrm>
              <a:prstGeom prst="leftRightArrow">
                <a:avLst/>
              </a:prstGeom>
              <a:gradFill flip="none" rotWithShape="1">
                <a:gsLst>
                  <a:gs pos="0">
                    <a:srgbClr val="FF0000"/>
                  </a:gs>
                  <a:gs pos="50000">
                    <a:srgbClr val="00B050"/>
                  </a:gs>
                </a:gsLst>
                <a:lin ang="0" scaled="1"/>
                <a:tileRect/>
              </a:gradFill>
              <a:ln w="12700" cap="flat" cmpd="sng" algn="ctr">
                <a:solidFill>
                  <a:srgbClr val="5D86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4" name="Pfeil nach links und rechts 13"/>
              <p:cNvSpPr/>
              <p:nvPr/>
            </p:nvSpPr>
            <p:spPr bwMode="auto">
              <a:xfrm>
                <a:off x="2273474" y="4792588"/>
                <a:ext cx="3960440" cy="360040"/>
              </a:xfrm>
              <a:prstGeom prst="leftRightArrow">
                <a:avLst/>
              </a:prstGeom>
              <a:gradFill flip="none" rotWithShape="1">
                <a:gsLst>
                  <a:gs pos="13000">
                    <a:srgbClr val="FF0000"/>
                  </a:gs>
                  <a:gs pos="50000">
                    <a:srgbClr val="00B050"/>
                  </a:gs>
                </a:gsLst>
                <a:lin ang="0" scaled="1"/>
                <a:tileRect/>
              </a:gradFill>
              <a:ln w="12700" cap="flat" cmpd="sng" algn="ctr">
                <a:solidFill>
                  <a:srgbClr val="5D86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 smtClean="0"/>
              </a:p>
            </p:txBody>
          </p:sp>
          <p:sp>
            <p:nvSpPr>
              <p:cNvPr id="15" name="Pfeil nach links und rechts 14"/>
              <p:cNvSpPr/>
              <p:nvPr/>
            </p:nvSpPr>
            <p:spPr bwMode="auto">
              <a:xfrm>
                <a:off x="2273474" y="6088732"/>
                <a:ext cx="3960440" cy="360040"/>
              </a:xfrm>
              <a:prstGeom prst="leftRightArrow">
                <a:avLst/>
              </a:prstGeom>
              <a:gradFill flip="none" rotWithShape="1">
                <a:gsLst>
                  <a:gs pos="17000">
                    <a:srgbClr val="FF0000"/>
                  </a:gs>
                  <a:gs pos="50000">
                    <a:srgbClr val="00B050"/>
                  </a:gs>
                </a:gsLst>
                <a:lin ang="0" scaled="1"/>
                <a:tileRect/>
              </a:gradFill>
              <a:ln w="12700" cap="flat" cmpd="sng" algn="ctr">
                <a:solidFill>
                  <a:srgbClr val="5D86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endParaRPr lang="de-DE" smtClean="0"/>
              </a:p>
            </p:txBody>
          </p:sp>
          <p:sp>
            <p:nvSpPr>
              <p:cNvPr id="16" name="Pfeil nach links und rechts 15"/>
              <p:cNvSpPr/>
              <p:nvPr/>
            </p:nvSpPr>
            <p:spPr bwMode="auto">
              <a:xfrm>
                <a:off x="2273474" y="7384876"/>
                <a:ext cx="3960440" cy="360040"/>
              </a:xfrm>
              <a:prstGeom prst="leftRightArrow">
                <a:avLst/>
              </a:prstGeom>
              <a:gradFill flip="none" rotWithShape="1">
                <a:gsLst>
                  <a:gs pos="42000">
                    <a:srgbClr val="FF0000"/>
                  </a:gs>
                  <a:gs pos="50000">
                    <a:srgbClr val="00B050"/>
                  </a:gs>
                </a:gsLst>
                <a:lin ang="0" scaled="1"/>
                <a:tileRect/>
              </a:gradFill>
              <a:ln w="12700" cap="flat" cmpd="sng" algn="ctr">
                <a:solidFill>
                  <a:srgbClr val="5D86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 smtClean="0"/>
              </a:p>
            </p:txBody>
          </p:sp>
        </p:grpSp>
        <p:pic>
          <p:nvPicPr>
            <p:cNvPr id="18" name="Grafik 17" descr="add-48xShadow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73874" y="3543742"/>
              <a:ext cx="504056" cy="504056"/>
            </a:xfrm>
            <a:prstGeom prst="rect">
              <a:avLst/>
            </a:prstGeom>
          </p:spPr>
        </p:pic>
        <p:pic>
          <p:nvPicPr>
            <p:cNvPr id="19" name="Grafik 18" descr="forbidden-48xShadow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0514" y="3536920"/>
              <a:ext cx="504056" cy="504056"/>
            </a:xfrm>
            <a:prstGeom prst="rect">
              <a:avLst/>
            </a:prstGeom>
          </p:spPr>
        </p:pic>
        <p:pic>
          <p:nvPicPr>
            <p:cNvPr id="20" name="Grafik 19" descr="add-48xShadow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82818" y="4488790"/>
              <a:ext cx="504056" cy="504056"/>
            </a:xfrm>
            <a:prstGeom prst="rect">
              <a:avLst/>
            </a:prstGeom>
          </p:spPr>
        </p:pic>
        <p:pic>
          <p:nvPicPr>
            <p:cNvPr id="21" name="Grafik 20" descr="forbidden-48xShadow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9458" y="4481968"/>
              <a:ext cx="504056" cy="504056"/>
            </a:xfrm>
            <a:prstGeom prst="rect">
              <a:avLst/>
            </a:prstGeom>
          </p:spPr>
        </p:pic>
        <p:pic>
          <p:nvPicPr>
            <p:cNvPr id="22" name="Grafik 21" descr="add-48xShadow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82818" y="5447482"/>
              <a:ext cx="504056" cy="504056"/>
            </a:xfrm>
            <a:prstGeom prst="rect">
              <a:avLst/>
            </a:prstGeom>
          </p:spPr>
        </p:pic>
        <p:pic>
          <p:nvPicPr>
            <p:cNvPr id="23" name="Grafik 22" descr="forbidden-48xShadow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9458" y="5440660"/>
              <a:ext cx="504056" cy="504056"/>
            </a:xfrm>
            <a:prstGeom prst="rect">
              <a:avLst/>
            </a:prstGeom>
          </p:spPr>
        </p:pic>
        <p:pic>
          <p:nvPicPr>
            <p:cNvPr id="24" name="Grafik 23" descr="add-48xShadow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82818" y="6527602"/>
              <a:ext cx="504056" cy="504056"/>
            </a:xfrm>
            <a:prstGeom prst="rect">
              <a:avLst/>
            </a:prstGeom>
          </p:spPr>
        </p:pic>
        <p:pic>
          <p:nvPicPr>
            <p:cNvPr id="25" name="Grafik 24" descr="forbidden-48xShadow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9458" y="6520780"/>
              <a:ext cx="504056" cy="504056"/>
            </a:xfrm>
            <a:prstGeom prst="rect">
              <a:avLst/>
            </a:prstGeom>
          </p:spPr>
        </p:pic>
        <p:pic>
          <p:nvPicPr>
            <p:cNvPr id="26" name="Grafik 25" descr="calendar-48xShadow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29458" y="2272308"/>
              <a:ext cx="524595" cy="524595"/>
            </a:xfrm>
            <a:prstGeom prst="rect">
              <a:avLst/>
            </a:prstGeom>
          </p:spPr>
        </p:pic>
        <p:sp>
          <p:nvSpPr>
            <p:cNvPr id="29" name="Textfeld 28"/>
            <p:cNvSpPr txBox="1"/>
            <p:nvPr/>
          </p:nvSpPr>
          <p:spPr>
            <a:xfrm>
              <a:off x="3641626" y="3157890"/>
              <a:ext cx="27055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 smtClean="0">
                  <a:latin typeface="+mj-lt"/>
                </a:rPr>
                <a:t>Waffen</a:t>
              </a:r>
              <a:endParaRPr lang="de-DE" sz="1600" dirty="0">
                <a:latin typeface="+mj-lt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3713634" y="5102106"/>
              <a:ext cx="27055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 smtClean="0">
                  <a:latin typeface="+mj-lt"/>
                </a:rPr>
                <a:t>Zubehör</a:t>
              </a:r>
              <a:endParaRPr lang="de-DE" sz="1600" dirty="0">
                <a:latin typeface="+mj-lt"/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3569618" y="6072966"/>
              <a:ext cx="27055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 smtClean="0">
                  <a:latin typeface="+mj-lt"/>
                </a:rPr>
                <a:t>Bekleidung</a:t>
              </a:r>
              <a:endParaRPr lang="de-DE" sz="1600" dirty="0">
                <a:latin typeface="+mj-lt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3425602" y="4078228"/>
              <a:ext cx="27055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 smtClean="0">
                  <a:latin typeface="+mj-lt"/>
                </a:rPr>
                <a:t>Munition</a:t>
              </a:r>
              <a:endParaRPr lang="de-DE" sz="1600" dirty="0">
                <a:latin typeface="+mj-lt"/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2417490" y="2365802"/>
              <a:ext cx="3600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+mj-lt"/>
                </a:rPr>
                <a:t>Saison [Frühling – Sommer - …]</a:t>
              </a:r>
              <a:endParaRPr lang="de-DE" sz="1600" dirty="0">
                <a:latin typeface="+mj-lt"/>
              </a:endParaRPr>
            </a:p>
          </p:txBody>
        </p:sp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33514" y="2632348"/>
            <a:ext cx="5976664" cy="405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IntelligentMatch</a:t>
            </a:r>
            <a:r>
              <a:rPr lang="de-DE" dirty="0" smtClean="0"/>
              <a:t> – Ein Verbundprojekt …</a:t>
            </a:r>
            <a:endParaRPr lang="de-DE" dirty="0"/>
          </a:p>
        </p:txBody>
      </p: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1481386" y="1624236"/>
            <a:ext cx="8470900" cy="5308600"/>
          </a:xfrm>
        </p:spPr>
        <p:txBody>
          <a:bodyPr/>
          <a:lstStyle/>
          <a:p>
            <a:pPr marL="321934" indent="-321934"/>
            <a:r>
              <a:rPr lang="de-DE" b="0" dirty="0" smtClean="0"/>
              <a:t>Projektlaufzeit: </a:t>
            </a:r>
            <a:r>
              <a:rPr lang="de-DE" b="0" dirty="0" smtClean="0"/>
              <a:t>30 </a:t>
            </a:r>
            <a:r>
              <a:rPr lang="de-DE" b="0" dirty="0" smtClean="0"/>
              <a:t>Monate</a:t>
            </a:r>
          </a:p>
          <a:p>
            <a:pPr marL="655365" lvl="1"/>
            <a:r>
              <a:rPr lang="de-DE" dirty="0" smtClean="0"/>
              <a:t>Projektstart:      1. </a:t>
            </a:r>
            <a:r>
              <a:rPr lang="de-DE" dirty="0" smtClean="0"/>
              <a:t>07 </a:t>
            </a:r>
            <a:r>
              <a:rPr lang="de-DE" dirty="0" smtClean="0"/>
              <a:t>2010</a:t>
            </a:r>
          </a:p>
          <a:p>
            <a:pPr marL="655365" lvl="1"/>
            <a:r>
              <a:rPr lang="de-DE" dirty="0" smtClean="0"/>
              <a:t>Projekt-Ende: </a:t>
            </a:r>
            <a:r>
              <a:rPr lang="de-DE" dirty="0" smtClean="0"/>
              <a:t>31. 12 </a:t>
            </a:r>
            <a:r>
              <a:rPr lang="de-DE" dirty="0" smtClean="0"/>
              <a:t>2012</a:t>
            </a:r>
          </a:p>
        </p:txBody>
      </p:sp>
      <p:pic>
        <p:nvPicPr>
          <p:cNvPr id="4" name="Picture 2" descr="C:\TEMP\productpilot.png"/>
          <p:cNvPicPr>
            <a:picLocks noChangeAspect="1" noChangeArrowheads="1"/>
          </p:cNvPicPr>
          <p:nvPr/>
        </p:nvPicPr>
        <p:blipFill>
          <a:blip r:embed="rId2" cstate="print"/>
          <a:srcRect b="59752"/>
          <a:stretch>
            <a:fillRect/>
          </a:stretch>
        </p:blipFill>
        <p:spPr bwMode="auto">
          <a:xfrm>
            <a:off x="5970027" y="2946574"/>
            <a:ext cx="2360195" cy="573154"/>
          </a:xfrm>
          <a:prstGeom prst="rect">
            <a:avLst/>
          </a:prstGeom>
          <a:noFill/>
        </p:spPr>
      </p:pic>
      <p:pic>
        <p:nvPicPr>
          <p:cNvPr id="5" name="Picture 3" descr="C:\TEMP\unib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366" y="5984694"/>
            <a:ext cx="2845312" cy="514135"/>
          </a:xfrm>
          <a:prstGeom prst="rect">
            <a:avLst/>
          </a:prstGeom>
          <a:noFill/>
        </p:spPr>
      </p:pic>
      <p:pic>
        <p:nvPicPr>
          <p:cNvPr id="6" name="Grafik 5" descr="logoIVgmbh_farb_3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6752" y="5886269"/>
            <a:ext cx="2698582" cy="593628"/>
          </a:xfrm>
          <a:prstGeom prst="rect">
            <a:avLst/>
          </a:prstGeom>
        </p:spPr>
      </p:pic>
      <p:pic>
        <p:nvPicPr>
          <p:cNvPr id="7" name="Picture 2" descr="C:\TEMP\productpilot.png"/>
          <p:cNvPicPr>
            <a:picLocks noChangeAspect="1" noChangeArrowheads="1"/>
          </p:cNvPicPr>
          <p:nvPr/>
        </p:nvPicPr>
        <p:blipFill>
          <a:blip r:embed="rId2" cstate="print"/>
          <a:srcRect t="46289"/>
          <a:stretch>
            <a:fillRect/>
          </a:stretch>
        </p:blipFill>
        <p:spPr bwMode="auto">
          <a:xfrm>
            <a:off x="8466029" y="3030388"/>
            <a:ext cx="2360195" cy="764878"/>
          </a:xfrm>
          <a:prstGeom prst="rect">
            <a:avLst/>
          </a:prstGeom>
          <a:noFill/>
        </p:spPr>
      </p:pic>
      <p:sp>
        <p:nvSpPr>
          <p:cNvPr id="12" name="Gleichschenkliges Dreieck 11"/>
          <p:cNvSpPr/>
          <p:nvPr/>
        </p:nvSpPr>
        <p:spPr>
          <a:xfrm>
            <a:off x="3487646" y="3143469"/>
            <a:ext cx="4633779" cy="3355359"/>
          </a:xfrm>
          <a:prstGeom prst="triangle">
            <a:avLst/>
          </a:prstGeom>
          <a:gradFill flip="none" rotWithShape="1">
            <a:gsLst>
              <a:gs pos="0">
                <a:srgbClr val="333333"/>
              </a:gs>
              <a:gs pos="75000">
                <a:srgbClr val="9999A3"/>
              </a:gs>
              <a:gs pos="50000">
                <a:srgbClr val="DDDDDD"/>
              </a:gs>
              <a:gs pos="75000">
                <a:srgbClr val="9999A3"/>
              </a:gs>
              <a:gs pos="100000">
                <a:srgbClr val="333333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377" tIns="55189" rIns="110377" bIns="55189" rtlCol="0" anchor="ctr"/>
          <a:lstStyle/>
          <a:p>
            <a:pPr algn="ctr"/>
            <a:endParaRPr lang="de-DE"/>
          </a:p>
        </p:txBody>
      </p:sp>
      <p:pic>
        <p:nvPicPr>
          <p:cNvPr id="14" name="Picture 2" descr="S:\7_projects\EU+BMBF-Projekte\BMBF_Intelligent Match\009info_misc\veroeffentlichungsrichtlinien\BMBF_RGB_Gef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9328" y="5042909"/>
            <a:ext cx="1425760" cy="951050"/>
          </a:xfrm>
          <a:prstGeom prst="rect">
            <a:avLst/>
          </a:prstGeom>
          <a:noFill/>
        </p:spPr>
      </p:pic>
      <p:sp>
        <p:nvSpPr>
          <p:cNvPr id="15" name="Textfeld 14"/>
          <p:cNvSpPr txBox="1"/>
          <p:nvPr/>
        </p:nvSpPr>
        <p:spPr>
          <a:xfrm>
            <a:off x="251160" y="6720000"/>
            <a:ext cx="3831726" cy="480788"/>
          </a:xfrm>
          <a:prstGeom prst="rect">
            <a:avLst/>
          </a:prstGeom>
          <a:noFill/>
        </p:spPr>
        <p:txBody>
          <a:bodyPr wrap="square" lIns="110377" tIns="55189" rIns="110377" bIns="55189" rtlCol="0">
            <a:spAutoFit/>
          </a:bodyPr>
          <a:lstStyle/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Wissenschaftlicher Partner</a:t>
            </a:r>
            <a:endParaRPr lang="de-DE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505612" y="3580454"/>
            <a:ext cx="2646980" cy="850120"/>
          </a:xfrm>
          <a:prstGeom prst="rect">
            <a:avLst/>
          </a:prstGeom>
          <a:noFill/>
        </p:spPr>
        <p:txBody>
          <a:bodyPr wrap="square" lIns="110377" tIns="55189" rIns="110377" bIns="55189" rtlCol="0">
            <a:spAutoFit/>
          </a:bodyPr>
          <a:lstStyle/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Assoziierter Partner</a:t>
            </a:r>
            <a:endParaRPr lang="de-DE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179244" y="6720000"/>
            <a:ext cx="2316857" cy="850120"/>
          </a:xfrm>
          <a:prstGeom prst="rect">
            <a:avLst/>
          </a:prstGeom>
          <a:noFill/>
        </p:spPr>
        <p:txBody>
          <a:bodyPr wrap="square" lIns="110377" tIns="55189" rIns="110377" bIns="55189" rtlCol="0">
            <a:spAutoFit/>
          </a:bodyPr>
          <a:lstStyle/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Konsortialführer</a:t>
            </a:r>
            <a:endParaRPr lang="de-DE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Grafik 8" descr="otto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0178" y="3640460"/>
            <a:ext cx="163175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C:\Dokumente und Einstellungen\jgeise\Desktop\lustich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098" t="4065" r="1399" b="5147"/>
          <a:stretch>
            <a:fillRect/>
          </a:stretch>
        </p:blipFill>
        <p:spPr bwMode="auto">
          <a:xfrm>
            <a:off x="379771" y="1912268"/>
            <a:ext cx="10678679" cy="518457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91389"/>
          </a:xfrm>
        </p:spPr>
        <p:txBody>
          <a:bodyPr/>
          <a:lstStyle/>
          <a:p>
            <a:r>
              <a:rPr lang="de-DE" dirty="0" smtClean="0"/>
              <a:t>Umsetzung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81BE0-83ED-4CD3-881D-FA71E1AB11B3}" type="slidenum">
              <a:rPr lang="de-DE" smtClean="0"/>
              <a:pPr/>
              <a:t>40</a:t>
            </a:fld>
            <a:endParaRPr lang="de-DE"/>
          </a:p>
        </p:txBody>
      </p:sp>
      <p:grpSp>
        <p:nvGrpSpPr>
          <p:cNvPr id="4" name="Gruppieren 33"/>
          <p:cNvGrpSpPr/>
          <p:nvPr/>
        </p:nvGrpSpPr>
        <p:grpSpPr>
          <a:xfrm>
            <a:off x="401266" y="2056284"/>
            <a:ext cx="4608512" cy="5184576"/>
            <a:chOff x="1985442" y="2200300"/>
            <a:chExt cx="4608512" cy="5184576"/>
          </a:xfrm>
        </p:grpSpPr>
        <p:sp>
          <p:nvSpPr>
            <p:cNvPr id="11" name="Rechteck 10"/>
            <p:cNvSpPr/>
            <p:nvPr/>
          </p:nvSpPr>
          <p:spPr bwMode="auto">
            <a:xfrm>
              <a:off x="1985442" y="2200300"/>
              <a:ext cx="4608512" cy="5184576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 w="12700" cap="flat" cmpd="sng" algn="ctr">
              <a:solidFill>
                <a:srgbClr val="5D86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5" name="Gruppieren 16"/>
            <p:cNvGrpSpPr/>
            <p:nvPr/>
          </p:nvGrpSpPr>
          <p:grpSpPr>
            <a:xfrm>
              <a:off x="2705522" y="2998361"/>
              <a:ext cx="3067946" cy="3882459"/>
              <a:chOff x="2273474" y="2733014"/>
              <a:chExt cx="3960440" cy="5011902"/>
            </a:xfrm>
          </p:grpSpPr>
          <p:pic>
            <p:nvPicPr>
              <p:cNvPr id="6" name="Grafik 5" descr="gun-48xShadow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366430" y="2733014"/>
                <a:ext cx="828892" cy="828891"/>
              </a:xfrm>
              <a:prstGeom prst="rect">
                <a:avLst/>
              </a:prstGeom>
            </p:spPr>
          </p:pic>
          <p:pic>
            <p:nvPicPr>
              <p:cNvPr id="7" name="Grafik 6" descr="bullets-48xShadow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82952" y="4026684"/>
                <a:ext cx="720080" cy="720079"/>
              </a:xfrm>
              <a:prstGeom prst="rect">
                <a:avLst/>
              </a:prstGeom>
            </p:spPr>
          </p:pic>
          <p:pic>
            <p:nvPicPr>
              <p:cNvPr id="9" name="Grafik 8" descr="dude5-48xShadow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45297" y="6520780"/>
                <a:ext cx="792088" cy="792088"/>
              </a:xfrm>
              <a:prstGeom prst="rect">
                <a:avLst/>
              </a:prstGeom>
            </p:spPr>
          </p:pic>
          <p:pic>
            <p:nvPicPr>
              <p:cNvPr id="10" name="Grafik 9" descr="flashlight-48xShadow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738253" y="5296644"/>
                <a:ext cx="800659" cy="800661"/>
              </a:xfrm>
              <a:prstGeom prst="rect">
                <a:avLst/>
              </a:prstGeom>
            </p:spPr>
          </p:pic>
          <p:sp>
            <p:nvSpPr>
              <p:cNvPr id="13" name="Pfeil nach links und rechts 12"/>
              <p:cNvSpPr/>
              <p:nvPr/>
            </p:nvSpPr>
            <p:spPr bwMode="auto">
              <a:xfrm>
                <a:off x="2273474" y="3568452"/>
                <a:ext cx="3960440" cy="360040"/>
              </a:xfrm>
              <a:prstGeom prst="leftRightArrow">
                <a:avLst/>
              </a:prstGeom>
              <a:gradFill flip="none" rotWithShape="1">
                <a:gsLst>
                  <a:gs pos="0">
                    <a:srgbClr val="FF0000"/>
                  </a:gs>
                  <a:gs pos="50000">
                    <a:srgbClr val="00B050"/>
                  </a:gs>
                </a:gsLst>
                <a:lin ang="0" scaled="1"/>
                <a:tileRect/>
              </a:gradFill>
              <a:ln w="12700" cap="flat" cmpd="sng" algn="ctr">
                <a:solidFill>
                  <a:srgbClr val="5D86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4" name="Pfeil nach links und rechts 13"/>
              <p:cNvSpPr/>
              <p:nvPr/>
            </p:nvSpPr>
            <p:spPr bwMode="auto">
              <a:xfrm>
                <a:off x="2273474" y="4792588"/>
                <a:ext cx="3960440" cy="360040"/>
              </a:xfrm>
              <a:prstGeom prst="leftRightArrow">
                <a:avLst/>
              </a:prstGeom>
              <a:gradFill flip="none" rotWithShape="1">
                <a:gsLst>
                  <a:gs pos="13000">
                    <a:srgbClr val="FF0000"/>
                  </a:gs>
                  <a:gs pos="50000">
                    <a:srgbClr val="00B050"/>
                  </a:gs>
                </a:gsLst>
                <a:lin ang="0" scaled="1"/>
                <a:tileRect/>
              </a:gradFill>
              <a:ln w="12700" cap="flat" cmpd="sng" algn="ctr">
                <a:solidFill>
                  <a:srgbClr val="5D86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 smtClean="0"/>
              </a:p>
            </p:txBody>
          </p:sp>
          <p:sp>
            <p:nvSpPr>
              <p:cNvPr id="15" name="Pfeil nach links und rechts 14"/>
              <p:cNvSpPr/>
              <p:nvPr/>
            </p:nvSpPr>
            <p:spPr bwMode="auto">
              <a:xfrm>
                <a:off x="2273474" y="6088732"/>
                <a:ext cx="3960440" cy="360040"/>
              </a:xfrm>
              <a:prstGeom prst="leftRightArrow">
                <a:avLst/>
              </a:prstGeom>
              <a:gradFill flip="none" rotWithShape="1">
                <a:gsLst>
                  <a:gs pos="17000">
                    <a:srgbClr val="FF0000"/>
                  </a:gs>
                  <a:gs pos="50000">
                    <a:srgbClr val="00B050"/>
                  </a:gs>
                </a:gsLst>
                <a:lin ang="0" scaled="1"/>
                <a:tileRect/>
              </a:gradFill>
              <a:ln w="12700" cap="flat" cmpd="sng" algn="ctr">
                <a:solidFill>
                  <a:srgbClr val="5D86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endParaRPr lang="de-DE" smtClean="0"/>
              </a:p>
            </p:txBody>
          </p:sp>
          <p:sp>
            <p:nvSpPr>
              <p:cNvPr id="16" name="Pfeil nach links und rechts 15"/>
              <p:cNvSpPr/>
              <p:nvPr/>
            </p:nvSpPr>
            <p:spPr bwMode="auto">
              <a:xfrm>
                <a:off x="2273474" y="7384876"/>
                <a:ext cx="3960440" cy="360040"/>
              </a:xfrm>
              <a:prstGeom prst="leftRightArrow">
                <a:avLst/>
              </a:prstGeom>
              <a:gradFill flip="none" rotWithShape="1">
                <a:gsLst>
                  <a:gs pos="42000">
                    <a:srgbClr val="FF0000"/>
                  </a:gs>
                  <a:gs pos="50000">
                    <a:srgbClr val="00B050"/>
                  </a:gs>
                </a:gsLst>
                <a:lin ang="0" scaled="1"/>
                <a:tileRect/>
              </a:gradFill>
              <a:ln w="12700" cap="flat" cmpd="sng" algn="ctr">
                <a:solidFill>
                  <a:srgbClr val="5D86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 smtClean="0"/>
              </a:p>
            </p:txBody>
          </p:sp>
        </p:grpSp>
        <p:pic>
          <p:nvPicPr>
            <p:cNvPr id="18" name="Grafik 17" descr="add-48xShadow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73874" y="3543742"/>
              <a:ext cx="504056" cy="504056"/>
            </a:xfrm>
            <a:prstGeom prst="rect">
              <a:avLst/>
            </a:prstGeom>
          </p:spPr>
        </p:pic>
        <p:pic>
          <p:nvPicPr>
            <p:cNvPr id="19" name="Grafik 18" descr="forbidden-48xShadow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0514" y="3536920"/>
              <a:ext cx="504056" cy="504056"/>
            </a:xfrm>
            <a:prstGeom prst="rect">
              <a:avLst/>
            </a:prstGeom>
          </p:spPr>
        </p:pic>
        <p:pic>
          <p:nvPicPr>
            <p:cNvPr id="20" name="Grafik 19" descr="add-48xShadow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82818" y="4488790"/>
              <a:ext cx="504056" cy="504056"/>
            </a:xfrm>
            <a:prstGeom prst="rect">
              <a:avLst/>
            </a:prstGeom>
          </p:spPr>
        </p:pic>
        <p:pic>
          <p:nvPicPr>
            <p:cNvPr id="21" name="Grafik 20" descr="forbidden-48xShadow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9458" y="4481968"/>
              <a:ext cx="504056" cy="504056"/>
            </a:xfrm>
            <a:prstGeom prst="rect">
              <a:avLst/>
            </a:prstGeom>
          </p:spPr>
        </p:pic>
        <p:pic>
          <p:nvPicPr>
            <p:cNvPr id="22" name="Grafik 21" descr="add-48xShadow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82818" y="5447482"/>
              <a:ext cx="504056" cy="504056"/>
            </a:xfrm>
            <a:prstGeom prst="rect">
              <a:avLst/>
            </a:prstGeom>
          </p:spPr>
        </p:pic>
        <p:pic>
          <p:nvPicPr>
            <p:cNvPr id="23" name="Grafik 22" descr="forbidden-48xShadow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9458" y="5440660"/>
              <a:ext cx="504056" cy="504056"/>
            </a:xfrm>
            <a:prstGeom prst="rect">
              <a:avLst/>
            </a:prstGeom>
          </p:spPr>
        </p:pic>
        <p:pic>
          <p:nvPicPr>
            <p:cNvPr id="24" name="Grafik 23" descr="add-48xShadow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82818" y="6527602"/>
              <a:ext cx="504056" cy="504056"/>
            </a:xfrm>
            <a:prstGeom prst="rect">
              <a:avLst/>
            </a:prstGeom>
          </p:spPr>
        </p:pic>
        <p:pic>
          <p:nvPicPr>
            <p:cNvPr id="25" name="Grafik 24" descr="forbidden-48xShadow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9458" y="6520780"/>
              <a:ext cx="504056" cy="504056"/>
            </a:xfrm>
            <a:prstGeom prst="rect">
              <a:avLst/>
            </a:prstGeom>
          </p:spPr>
        </p:pic>
        <p:pic>
          <p:nvPicPr>
            <p:cNvPr id="26" name="Grafik 25" descr="calendar-48xShadow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29458" y="2272308"/>
              <a:ext cx="524595" cy="524595"/>
            </a:xfrm>
            <a:prstGeom prst="rect">
              <a:avLst/>
            </a:prstGeom>
          </p:spPr>
        </p:pic>
        <p:sp>
          <p:nvSpPr>
            <p:cNvPr id="29" name="Textfeld 28"/>
            <p:cNvSpPr txBox="1"/>
            <p:nvPr/>
          </p:nvSpPr>
          <p:spPr>
            <a:xfrm>
              <a:off x="3641626" y="3157890"/>
              <a:ext cx="27055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 smtClean="0">
                  <a:latin typeface="+mj-lt"/>
                </a:rPr>
                <a:t>Waffen</a:t>
              </a:r>
              <a:endParaRPr lang="de-DE" sz="1600" dirty="0">
                <a:latin typeface="+mj-lt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3713634" y="5102106"/>
              <a:ext cx="27055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 smtClean="0">
                  <a:latin typeface="+mj-lt"/>
                </a:rPr>
                <a:t>Zubehör</a:t>
              </a:r>
              <a:endParaRPr lang="de-DE" sz="1600" dirty="0">
                <a:latin typeface="+mj-lt"/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3569618" y="6072966"/>
              <a:ext cx="27055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 smtClean="0">
                  <a:latin typeface="+mj-lt"/>
                </a:rPr>
                <a:t>Bekleidung</a:t>
              </a:r>
              <a:endParaRPr lang="de-DE" sz="1600" dirty="0">
                <a:latin typeface="+mj-lt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3425602" y="4078228"/>
              <a:ext cx="27055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 smtClean="0">
                  <a:latin typeface="+mj-lt"/>
                </a:rPr>
                <a:t>Munition</a:t>
              </a:r>
              <a:endParaRPr lang="de-DE" sz="1600" dirty="0">
                <a:latin typeface="+mj-lt"/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2417490" y="2365802"/>
              <a:ext cx="3600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+mj-lt"/>
                </a:rPr>
                <a:t>Saison [Frühling – Sommer - …]</a:t>
              </a:r>
              <a:endParaRPr lang="de-DE" sz="1600" dirty="0">
                <a:latin typeface="+mj-lt"/>
              </a:endParaRPr>
            </a:p>
          </p:txBody>
        </p:sp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33514" y="2632348"/>
            <a:ext cx="5976664" cy="405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 cstate="print"/>
          <a:srcRect l="7804" r="7911" b="60439"/>
          <a:stretch>
            <a:fillRect/>
          </a:stretch>
        </p:blipFill>
        <p:spPr bwMode="auto">
          <a:xfrm>
            <a:off x="7098010" y="1984276"/>
            <a:ext cx="388843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91389"/>
          </a:xfrm>
        </p:spPr>
        <p:txBody>
          <a:bodyPr/>
          <a:lstStyle/>
          <a:p>
            <a:r>
              <a:rPr lang="de-DE" dirty="0" smtClean="0"/>
              <a:t>Ergebnisse Otto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Mengenproblem</a:t>
            </a:r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Artikelstämme wie bei Otto reduzieren den Einsatz semantischer Modelle auf Schemaebene</a:t>
            </a:r>
          </a:p>
          <a:p>
            <a:pPr lvl="2">
              <a:buFont typeface="Arial" pitchFamily="34" charset="0"/>
              <a:buChar char="•"/>
            </a:pPr>
            <a:r>
              <a:rPr lang="de-DE" dirty="0" smtClean="0"/>
              <a:t>Strukturerhalt und Transformation der Semantik über Systemgrenzen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Signifikanter Aufwand zur Modellierung der Ontologie erforderlich</a:t>
            </a:r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Nur rentabel, wenn Zielgruppe hohen Qualitätsanspruch hat und leicht durch Ungenauigkeiten verschreckt wird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Entwicklung generischer Vorschlagsverfahren möglich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F34DC-E4C5-4303-8EF7-41CD4D930AB6}" type="slidenum">
              <a:rPr lang="de-DE" smtClean="0"/>
              <a:pPr/>
              <a:t>41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4CD1-16B4-4A74-9FEC-0962CC616825}" type="slidenum">
              <a:rPr lang="de-DE" smtClean="0">
                <a:solidFill>
                  <a:srgbClr val="FFFFFF"/>
                </a:solidFill>
              </a:rPr>
              <a:pPr/>
              <a:t>42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7731" y="1158876"/>
            <a:ext cx="4571999" cy="193899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054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... 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Fragen? 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... 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Feedback? 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	... 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D414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Kontakt?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rgbClr val="2D414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kreise_striche71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2133600"/>
            <a:ext cx="5689601" cy="4465638"/>
          </a:xfrm>
          <a:prstGeom prst="rect">
            <a:avLst/>
          </a:prstGeom>
          <a:noFill/>
        </p:spPr>
      </p:pic>
      <p:sp>
        <p:nvSpPr>
          <p:cNvPr id="5" name="Text Box 5" descr="drops"/>
          <p:cNvSpPr txBox="1">
            <a:spLocks noChangeArrowheads="1"/>
          </p:cNvSpPr>
          <p:nvPr/>
        </p:nvSpPr>
        <p:spPr bwMode="auto">
          <a:xfrm>
            <a:off x="6593955" y="3316883"/>
            <a:ext cx="4213746" cy="346248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91437" tIns="45718" rIns="91437" bIns="45718">
            <a:spAutoFit/>
          </a:bodyPr>
          <a:lstStyle/>
          <a:p>
            <a:pPr marL="0" lvl="1" algn="l" eaLnBrk="0" hangingPunct="0">
              <a:tabLst>
                <a:tab pos="576219" algn="l"/>
              </a:tabLst>
            </a:pPr>
            <a:r>
              <a:rPr lang="de-DE" b="1" dirty="0" smtClean="0">
                <a:solidFill>
                  <a:srgbClr val="2D414B"/>
                </a:solidFill>
                <a:latin typeface="Calibri" pitchFamily="34" charset="0"/>
                <a:cs typeface="Arial" charset="0"/>
              </a:rPr>
              <a:t>intelligent views gmbh</a:t>
            </a:r>
          </a:p>
          <a:p>
            <a:pPr algn="l" eaLnBrk="0" hangingPunct="0">
              <a:tabLst>
                <a:tab pos="576219" algn="l"/>
              </a:tabLst>
            </a:pPr>
            <a:r>
              <a:rPr lang="de-DE" sz="2100" dirty="0" smtClean="0">
                <a:solidFill>
                  <a:srgbClr val="2D414B"/>
                </a:solidFill>
                <a:latin typeface="Calibri" pitchFamily="34" charset="0"/>
                <a:cs typeface="Arial" charset="0"/>
              </a:rPr>
              <a:t>Julius-Reiber-Str. 17</a:t>
            </a:r>
            <a:br>
              <a:rPr lang="de-DE" sz="2100" dirty="0" smtClean="0">
                <a:solidFill>
                  <a:srgbClr val="2D414B"/>
                </a:solidFill>
                <a:latin typeface="Calibri" pitchFamily="34" charset="0"/>
                <a:cs typeface="Arial" charset="0"/>
              </a:rPr>
            </a:br>
            <a:r>
              <a:rPr lang="de-DE" sz="2100" dirty="0" smtClean="0">
                <a:solidFill>
                  <a:srgbClr val="2D414B"/>
                </a:solidFill>
                <a:latin typeface="Calibri" pitchFamily="34" charset="0"/>
                <a:cs typeface="Arial" charset="0"/>
              </a:rPr>
              <a:t>64293 Darmstadt</a:t>
            </a:r>
            <a:br>
              <a:rPr lang="de-DE" sz="2100" dirty="0" smtClean="0">
                <a:solidFill>
                  <a:srgbClr val="2D414B"/>
                </a:solidFill>
                <a:latin typeface="Calibri" pitchFamily="34" charset="0"/>
                <a:cs typeface="Arial" charset="0"/>
              </a:rPr>
            </a:br>
            <a:r>
              <a:rPr lang="de-DE" sz="2100" dirty="0" smtClean="0">
                <a:solidFill>
                  <a:srgbClr val="2D414B"/>
                </a:solidFill>
                <a:latin typeface="Calibri" pitchFamily="34" charset="0"/>
                <a:cs typeface="Arial" charset="0"/>
              </a:rPr>
              <a:t>Web: www.i-views.de</a:t>
            </a:r>
            <a:r>
              <a:rPr lang="de-DE" sz="2100" dirty="0" smtClean="0">
                <a:solidFill>
                  <a:srgbClr val="2D414B"/>
                </a:solidFill>
                <a:latin typeface="Calibri" pitchFamily="34" charset="0"/>
              </a:rPr>
              <a:t> </a:t>
            </a:r>
            <a:endParaRPr lang="de-DE" sz="2100" dirty="0" smtClean="0">
              <a:solidFill>
                <a:srgbClr val="2D414B"/>
              </a:solidFill>
              <a:latin typeface="Calibri" pitchFamily="34" charset="0"/>
              <a:cs typeface="Arial" charset="0"/>
            </a:endParaRPr>
          </a:p>
          <a:p>
            <a:pPr algn="l" eaLnBrk="0" hangingPunct="0">
              <a:tabLst>
                <a:tab pos="576219" algn="l"/>
              </a:tabLst>
            </a:pPr>
            <a:endParaRPr lang="de-DE" dirty="0" smtClean="0">
              <a:solidFill>
                <a:srgbClr val="2D414B"/>
              </a:solidFill>
              <a:latin typeface="Calibri" pitchFamily="34" charset="0"/>
              <a:cs typeface="Arial" charset="0"/>
            </a:endParaRPr>
          </a:p>
          <a:p>
            <a:pPr algn="l" eaLnBrk="0" hangingPunct="0">
              <a:tabLst>
                <a:tab pos="576219" algn="l"/>
              </a:tabLst>
            </a:pPr>
            <a:r>
              <a:rPr lang="de-DE" b="1" dirty="0" smtClean="0">
                <a:solidFill>
                  <a:srgbClr val="2D414B"/>
                </a:solidFill>
                <a:latin typeface="Calibri" pitchFamily="34" charset="0"/>
                <a:cs typeface="Arial" charset="0"/>
              </a:rPr>
              <a:t>Dr. Achim Steinacker</a:t>
            </a:r>
          </a:p>
          <a:p>
            <a:pPr algn="l" eaLnBrk="0" hangingPunct="0">
              <a:tabLst>
                <a:tab pos="576219" algn="l"/>
              </a:tabLst>
            </a:pPr>
            <a:r>
              <a:rPr lang="de-DE" sz="2100" dirty="0" err="1" smtClean="0">
                <a:solidFill>
                  <a:srgbClr val="2D414B"/>
                </a:solidFill>
                <a:latin typeface="Calibri" pitchFamily="34" charset="0"/>
                <a:cs typeface="Arial" charset="0"/>
              </a:rPr>
              <a:t>Presales</a:t>
            </a:r>
            <a:r>
              <a:rPr lang="de-DE" sz="2100" dirty="0" smtClean="0">
                <a:solidFill>
                  <a:srgbClr val="2D414B"/>
                </a:solidFill>
                <a:latin typeface="Calibri" pitchFamily="34" charset="0"/>
                <a:cs typeface="Arial" charset="0"/>
              </a:rPr>
              <a:t> Manager</a:t>
            </a:r>
          </a:p>
          <a:p>
            <a:pPr algn="l" eaLnBrk="0" hangingPunct="0">
              <a:tabLst>
                <a:tab pos="576219" algn="l"/>
              </a:tabLst>
            </a:pPr>
            <a:r>
              <a:rPr lang="de-DE" sz="2100" dirty="0" smtClean="0">
                <a:solidFill>
                  <a:srgbClr val="2D414B"/>
                </a:solidFill>
                <a:latin typeface="Calibri" pitchFamily="34" charset="0"/>
                <a:cs typeface="Arial" charset="0"/>
              </a:rPr>
              <a:t>Tel.</a:t>
            </a:r>
            <a:r>
              <a:rPr lang="en-GB" sz="2100" dirty="0" smtClean="0">
                <a:solidFill>
                  <a:srgbClr val="2D414B"/>
                </a:solidFill>
                <a:latin typeface="Calibri" pitchFamily="34" charset="0"/>
                <a:cs typeface="Arial" charset="0"/>
              </a:rPr>
              <a:t> + 49 </a:t>
            </a:r>
            <a:r>
              <a:rPr lang="de-DE" sz="2100" dirty="0" smtClean="0">
                <a:solidFill>
                  <a:srgbClr val="2D414B"/>
                </a:solidFill>
                <a:latin typeface="Calibri" pitchFamily="34" charset="0"/>
                <a:cs typeface="Arial" charset="0"/>
              </a:rPr>
              <a:t>(0) 61 51-50 06-280</a:t>
            </a:r>
            <a:br>
              <a:rPr lang="de-DE" sz="2100" dirty="0" smtClean="0">
                <a:solidFill>
                  <a:srgbClr val="2D414B"/>
                </a:solidFill>
                <a:latin typeface="Calibri" pitchFamily="34" charset="0"/>
                <a:cs typeface="Arial" charset="0"/>
              </a:rPr>
            </a:br>
            <a:r>
              <a:rPr lang="de-DE" sz="2100" dirty="0" smtClean="0">
                <a:solidFill>
                  <a:srgbClr val="2D414B"/>
                </a:solidFill>
                <a:latin typeface="Calibri" pitchFamily="34" charset="0"/>
                <a:cs typeface="Arial" charset="0"/>
              </a:rPr>
              <a:t>Fax</a:t>
            </a:r>
            <a:r>
              <a:rPr lang="en-GB" sz="2100" dirty="0" smtClean="0">
                <a:solidFill>
                  <a:srgbClr val="2D414B"/>
                </a:solidFill>
                <a:latin typeface="Calibri" pitchFamily="34" charset="0"/>
                <a:cs typeface="Arial" charset="0"/>
              </a:rPr>
              <a:t> + 49 </a:t>
            </a:r>
            <a:r>
              <a:rPr lang="de-DE" sz="2100" dirty="0" smtClean="0">
                <a:solidFill>
                  <a:srgbClr val="2D414B"/>
                </a:solidFill>
                <a:latin typeface="Calibri" pitchFamily="34" charset="0"/>
                <a:cs typeface="Arial" charset="0"/>
              </a:rPr>
              <a:t>(0) 61 51-50 06-138 </a:t>
            </a:r>
          </a:p>
          <a:p>
            <a:pPr algn="l" eaLnBrk="0" hangingPunct="0">
              <a:tabLst>
                <a:tab pos="576219" algn="l"/>
              </a:tabLst>
            </a:pPr>
            <a:r>
              <a:rPr lang="de-DE" sz="2100" dirty="0" smtClean="0">
                <a:solidFill>
                  <a:srgbClr val="2D414B"/>
                </a:solidFill>
                <a:latin typeface="Calibri" pitchFamily="34" charset="0"/>
                <a:cs typeface="Arial" charset="0"/>
              </a:rPr>
              <a:t>E-Mail: a.steinacker@i-views.de</a:t>
            </a:r>
            <a:endParaRPr lang="de-DE" dirty="0">
              <a:solidFill>
                <a:srgbClr val="374F55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1168400"/>
            <a:ext cx="8445500" cy="413639"/>
          </a:xfrm>
        </p:spPr>
        <p:txBody>
          <a:bodyPr/>
          <a:lstStyle/>
          <a:p>
            <a:pPr>
              <a:lnSpc>
                <a:spcPct val="96000"/>
              </a:lnSpc>
            </a:pPr>
            <a:r>
              <a:rPr lang="de-DE" dirty="0" smtClean="0"/>
              <a:t>Online-Recherche zum Zwecke der </a:t>
            </a:r>
            <a:r>
              <a:rPr lang="de-DE" b="1" dirty="0" smtClean="0"/>
              <a:t>„Inspiration“ </a:t>
            </a: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147" y="2908379"/>
            <a:ext cx="9623425" cy="375285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6210145" y="6689439"/>
            <a:ext cx="3651092" cy="43482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108631" tIns="108631" rIns="108631" bIns="108631">
            <a:spAutoFit/>
          </a:bodyPr>
          <a:lstStyle/>
          <a:p>
            <a:r>
              <a:rPr lang="de-DE" sz="1400" dirty="0">
                <a:solidFill>
                  <a:srgbClr val="50555F"/>
                </a:solidFill>
                <a:latin typeface="Arial" charset="0"/>
              </a:rPr>
              <a:t>* Studie Virtual Identity AG November 2009</a:t>
            </a:r>
          </a:p>
        </p:txBody>
      </p:sp>
      <p:grpSp>
        <p:nvGrpSpPr>
          <p:cNvPr id="2" name="Gruppieren 10"/>
          <p:cNvGrpSpPr/>
          <p:nvPr/>
        </p:nvGrpSpPr>
        <p:grpSpPr>
          <a:xfrm>
            <a:off x="400144" y="3077731"/>
            <a:ext cx="5566145" cy="3107248"/>
            <a:chOff x="827584" y="3213570"/>
            <a:chExt cx="4497895" cy="2663355"/>
          </a:xfrm>
        </p:grpSpPr>
        <p:sp>
          <p:nvSpPr>
            <p:cNvPr id="9" name="Ellipse 8"/>
            <p:cNvSpPr/>
            <p:nvPr/>
          </p:nvSpPr>
          <p:spPr bwMode="auto">
            <a:xfrm>
              <a:off x="1192881" y="3308407"/>
              <a:ext cx="2198362" cy="1428935"/>
            </a:xfrm>
            <a:prstGeom prst="ellipse">
              <a:avLst/>
            </a:prstGeom>
            <a:solidFill>
              <a:srgbClr val="33CCFF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90000" rIns="90000" bIns="90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1103772"/>
              <a:r>
                <a:rPr lang="de-DE" b="1" dirty="0" smtClean="0">
                  <a:latin typeface="Arial" pitchFamily="34" charset="0"/>
                </a:rPr>
                <a:t>Inspiration</a:t>
              </a:r>
            </a:p>
          </p:txBody>
        </p:sp>
        <p:pic>
          <p:nvPicPr>
            <p:cNvPr id="8" name="Picture 2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7584" y="3213570"/>
              <a:ext cx="4497895" cy="2663355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med" len="med"/>
              <a:tailEnd type="none" w="med" len="med"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Eine schwierige Aufgabe …</a:t>
            </a:r>
            <a:endParaRPr lang="de-DE" dirty="0"/>
          </a:p>
        </p:txBody>
      </p:sp>
      <p:grpSp>
        <p:nvGrpSpPr>
          <p:cNvPr id="2" name="Gruppieren 5"/>
          <p:cNvGrpSpPr/>
          <p:nvPr/>
        </p:nvGrpSpPr>
        <p:grpSpPr>
          <a:xfrm>
            <a:off x="3323464" y="4314965"/>
            <a:ext cx="4651244" cy="3129918"/>
            <a:chOff x="278090" y="3852639"/>
            <a:chExt cx="2761529" cy="1971115"/>
          </a:xfrm>
        </p:grpSpPr>
        <p:grpSp>
          <p:nvGrpSpPr>
            <p:cNvPr id="3" name="Gruppieren 3"/>
            <p:cNvGrpSpPr/>
            <p:nvPr/>
          </p:nvGrpSpPr>
          <p:grpSpPr>
            <a:xfrm>
              <a:off x="450156" y="3852639"/>
              <a:ext cx="1280869" cy="1281012"/>
              <a:chOff x="1835696" y="3501008"/>
              <a:chExt cx="1800000" cy="1800200"/>
            </a:xfrm>
          </p:grpSpPr>
          <p:sp>
            <p:nvSpPr>
              <p:cNvPr id="23" name="Ellipse 22"/>
              <p:cNvSpPr/>
              <p:nvPr/>
            </p:nvSpPr>
            <p:spPr>
              <a:xfrm>
                <a:off x="1835696" y="3501008"/>
                <a:ext cx="1800000" cy="1800200"/>
              </a:xfrm>
              <a:prstGeom prst="ellipse">
                <a:avLst/>
              </a:prstGeom>
              <a:blipFill dpi="0" rotWithShape="1">
                <a:blip r:embed="rId2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lum bright="8000" contrast="1000"/>
                </a:blip>
                <a:srcRect/>
                <a:stretch>
                  <a:fillRect l="-41000" r="-25000"/>
                </a:stretch>
              </a:blipFill>
              <a:ln>
                <a:noFill/>
              </a:ln>
              <a:scene3d>
                <a:camera prst="orthographicFront"/>
                <a:lightRig rig="threePt" dir="t">
                  <a:rot lat="0" lon="0" rev="3000000"/>
                </a:lightRig>
              </a:scene3d>
              <a:sp3d extrusionH="76200" contourW="12700" prstMaterial="matte">
                <a:bevelT w="635000" h="635000"/>
                <a:bevelB w="0" h="0"/>
                <a:extrusionClr>
                  <a:schemeClr val="bg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de-DE" sz="1700" dirty="0"/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 rot="20757166">
                <a:off x="2361081" y="4049885"/>
                <a:ext cx="1264766" cy="313242"/>
              </a:xfrm>
              <a:custGeom>
                <a:avLst/>
                <a:gdLst>
                  <a:gd name="connsiteX0" fmla="*/ 0 w 1656184"/>
                  <a:gd name="connsiteY0" fmla="*/ 68104 h 408623"/>
                  <a:gd name="connsiteX1" fmla="*/ 19947 w 1656184"/>
                  <a:gd name="connsiteY1" fmla="*/ 19947 h 408623"/>
                  <a:gd name="connsiteX2" fmla="*/ 68104 w 1656184"/>
                  <a:gd name="connsiteY2" fmla="*/ 0 h 408623"/>
                  <a:gd name="connsiteX3" fmla="*/ 1588080 w 1656184"/>
                  <a:gd name="connsiteY3" fmla="*/ 0 h 408623"/>
                  <a:gd name="connsiteX4" fmla="*/ 1636237 w 1656184"/>
                  <a:gd name="connsiteY4" fmla="*/ 19947 h 408623"/>
                  <a:gd name="connsiteX5" fmla="*/ 1656184 w 1656184"/>
                  <a:gd name="connsiteY5" fmla="*/ 68104 h 408623"/>
                  <a:gd name="connsiteX6" fmla="*/ 1656184 w 1656184"/>
                  <a:gd name="connsiteY6" fmla="*/ 340519 h 408623"/>
                  <a:gd name="connsiteX7" fmla="*/ 1636237 w 1656184"/>
                  <a:gd name="connsiteY7" fmla="*/ 388676 h 408623"/>
                  <a:gd name="connsiteX8" fmla="*/ 1588080 w 1656184"/>
                  <a:gd name="connsiteY8" fmla="*/ 408623 h 408623"/>
                  <a:gd name="connsiteX9" fmla="*/ 68104 w 1656184"/>
                  <a:gd name="connsiteY9" fmla="*/ 408623 h 408623"/>
                  <a:gd name="connsiteX10" fmla="*/ 19947 w 1656184"/>
                  <a:gd name="connsiteY10" fmla="*/ 388676 h 408623"/>
                  <a:gd name="connsiteX11" fmla="*/ 0 w 1656184"/>
                  <a:gd name="connsiteY11" fmla="*/ 340519 h 408623"/>
                  <a:gd name="connsiteX12" fmla="*/ 0 w 1656184"/>
                  <a:gd name="connsiteY12" fmla="*/ 68104 h 408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6184" h="408623">
                    <a:moveTo>
                      <a:pt x="0" y="68104"/>
                    </a:moveTo>
                    <a:cubicBezTo>
                      <a:pt x="0" y="50042"/>
                      <a:pt x="7175" y="32719"/>
                      <a:pt x="19947" y="19947"/>
                    </a:cubicBezTo>
                    <a:cubicBezTo>
                      <a:pt x="32719" y="7175"/>
                      <a:pt x="50042" y="0"/>
                      <a:pt x="68104" y="0"/>
                    </a:cubicBezTo>
                    <a:lnTo>
                      <a:pt x="1588080" y="0"/>
                    </a:lnTo>
                    <a:cubicBezTo>
                      <a:pt x="1606142" y="0"/>
                      <a:pt x="1623465" y="7175"/>
                      <a:pt x="1636237" y="19947"/>
                    </a:cubicBezTo>
                    <a:cubicBezTo>
                      <a:pt x="1649009" y="32719"/>
                      <a:pt x="1656184" y="50042"/>
                      <a:pt x="1656184" y="68104"/>
                    </a:cubicBezTo>
                    <a:lnTo>
                      <a:pt x="1656184" y="340519"/>
                    </a:lnTo>
                    <a:cubicBezTo>
                      <a:pt x="1656184" y="358581"/>
                      <a:pt x="1649009" y="375904"/>
                      <a:pt x="1636237" y="388676"/>
                    </a:cubicBezTo>
                    <a:cubicBezTo>
                      <a:pt x="1623465" y="401448"/>
                      <a:pt x="1606142" y="408623"/>
                      <a:pt x="1588080" y="408623"/>
                    </a:cubicBezTo>
                    <a:lnTo>
                      <a:pt x="68104" y="408623"/>
                    </a:lnTo>
                    <a:cubicBezTo>
                      <a:pt x="50042" y="408623"/>
                      <a:pt x="32719" y="401448"/>
                      <a:pt x="19947" y="388676"/>
                    </a:cubicBezTo>
                    <a:cubicBezTo>
                      <a:pt x="7175" y="375904"/>
                      <a:pt x="0" y="358581"/>
                      <a:pt x="0" y="340519"/>
                    </a:cubicBezTo>
                    <a:lnTo>
                      <a:pt x="0" y="68104"/>
                    </a:lnTo>
                    <a:close/>
                  </a:path>
                </a:pathLst>
              </a:custGeom>
              <a:solidFill>
                <a:schemeClr val="bg1"/>
              </a:solidFill>
              <a:scene3d>
                <a:camera prst="perspectiveRelaxedModerately"/>
                <a:lightRig rig="threePt" dir="t"/>
              </a:scene3d>
              <a:sp3d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700" dirty="0" smtClean="0"/>
                  <a:t>  http://www.</a:t>
                </a:r>
                <a:endParaRPr lang="de-DE" sz="1700" dirty="0"/>
              </a:p>
            </p:txBody>
          </p:sp>
        </p:grpSp>
        <p:grpSp>
          <p:nvGrpSpPr>
            <p:cNvPr id="4" name="Gruppieren 6"/>
            <p:cNvGrpSpPr/>
            <p:nvPr/>
          </p:nvGrpSpPr>
          <p:grpSpPr>
            <a:xfrm>
              <a:off x="1894882" y="3970558"/>
              <a:ext cx="1108818" cy="845378"/>
              <a:chOff x="3814886" y="3860287"/>
              <a:chExt cx="1819846" cy="1387475"/>
            </a:xfrm>
          </p:grpSpPr>
          <p:pic>
            <p:nvPicPr>
              <p:cNvPr id="20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grayscl/>
              </a:blip>
              <a:srcRect/>
              <a:stretch>
                <a:fillRect/>
              </a:stretch>
            </p:blipFill>
            <p:spPr bwMode="auto">
              <a:xfrm>
                <a:off x="4174926" y="3860287"/>
                <a:ext cx="1459806" cy="1082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grayscl/>
              </a:blip>
              <a:srcRect/>
              <a:stretch>
                <a:fillRect/>
              </a:stretch>
            </p:blipFill>
            <p:spPr bwMode="auto">
              <a:xfrm>
                <a:off x="3986932" y="4012687"/>
                <a:ext cx="1459806" cy="1082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grayscl/>
              </a:blip>
              <a:srcRect/>
              <a:stretch>
                <a:fillRect/>
              </a:stretch>
            </p:blipFill>
            <p:spPr bwMode="auto">
              <a:xfrm>
                <a:off x="3814886" y="4165087"/>
                <a:ext cx="1459806" cy="1082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9" name="Form 62"/>
            <p:cNvCxnSpPr/>
            <p:nvPr/>
          </p:nvCxnSpPr>
          <p:spPr>
            <a:xfrm rot="5400000" flipH="1" flipV="1">
              <a:off x="2169247" y="4597530"/>
              <a:ext cx="987106" cy="392839"/>
            </a:xfrm>
            <a:prstGeom prst="bentConnector4">
              <a:avLst>
                <a:gd name="adj1" fmla="val 4345"/>
                <a:gd name="adj2" fmla="val 158192"/>
              </a:avLst>
            </a:prstGeom>
            <a:ln w="12700">
              <a:solidFill>
                <a:srgbClr val="CE52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Form 62"/>
            <p:cNvCxnSpPr/>
            <p:nvPr/>
          </p:nvCxnSpPr>
          <p:spPr>
            <a:xfrm flipV="1">
              <a:off x="450156" y="4063366"/>
              <a:ext cx="1584176" cy="773574"/>
            </a:xfrm>
            <a:prstGeom prst="bentConnector3">
              <a:avLst>
                <a:gd name="adj1" fmla="val 96"/>
              </a:avLst>
            </a:prstGeom>
            <a:ln w="12700">
              <a:solidFill>
                <a:schemeClr val="tx2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Form 63"/>
            <p:cNvCxnSpPr/>
            <p:nvPr/>
          </p:nvCxnSpPr>
          <p:spPr>
            <a:xfrm flipV="1">
              <a:off x="739884" y="4219661"/>
              <a:ext cx="1222440" cy="528103"/>
            </a:xfrm>
            <a:prstGeom prst="bentConnector3">
              <a:avLst>
                <a:gd name="adj1" fmla="val -17789"/>
              </a:avLst>
            </a:prstGeom>
            <a:ln w="12700">
              <a:solidFill>
                <a:schemeClr val="tx2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Form 67"/>
            <p:cNvCxnSpPr/>
            <p:nvPr/>
          </p:nvCxnSpPr>
          <p:spPr>
            <a:xfrm flipV="1">
              <a:off x="1242244" y="4360923"/>
              <a:ext cx="720080" cy="216024"/>
            </a:xfrm>
            <a:prstGeom prst="bentConnector3">
              <a:avLst>
                <a:gd name="adj1" fmla="val -90214"/>
              </a:avLst>
            </a:prstGeom>
            <a:ln w="12700">
              <a:solidFill>
                <a:schemeClr val="tx2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31286" y="4592097"/>
              <a:ext cx="587022" cy="647043"/>
            </a:xfrm>
            <a:prstGeom prst="rect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7230" y="4688035"/>
              <a:ext cx="587022" cy="647043"/>
            </a:xfrm>
            <a:prstGeom prst="rect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9479" y="4836940"/>
              <a:ext cx="587022" cy="647043"/>
            </a:xfrm>
            <a:prstGeom prst="rect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6" name="Grafik 15" descr="flash-48xShadow.png"/>
            <p:cNvPicPr>
              <a:picLocks noChangeAspect="1"/>
            </p:cNvPicPr>
            <p:nvPr/>
          </p:nvPicPr>
          <p:blipFill>
            <a:blip r:embed="rId5" cstate="print">
              <a:grayscl/>
            </a:blip>
            <a:stretch>
              <a:fillRect/>
            </a:stretch>
          </p:blipFill>
          <p:spPr>
            <a:xfrm>
              <a:off x="1608473" y="4381970"/>
              <a:ext cx="425859" cy="425859"/>
            </a:xfrm>
            <a:prstGeom prst="rect">
              <a:avLst/>
            </a:prstGeom>
          </p:spPr>
        </p:pic>
        <p:sp>
          <p:nvSpPr>
            <p:cNvPr id="17" name="Puzzle1"/>
            <p:cNvSpPr>
              <a:spLocks noEditPoints="1" noChangeArrowheads="1"/>
            </p:cNvSpPr>
            <p:nvPr/>
          </p:nvSpPr>
          <p:spPr bwMode="auto">
            <a:xfrm rot="1438769">
              <a:off x="2108028" y="4315378"/>
              <a:ext cx="566768" cy="330582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92D050"/>
            </a:solidFill>
            <a:ln w="9525">
              <a:miter lim="800000"/>
              <a:headEnd/>
              <a:tailEnd/>
            </a:ln>
            <a:scene3d>
              <a:camera prst="isometricTopUp"/>
              <a:lightRig rig="threePt" dir="t"/>
            </a:scene3d>
            <a:sp3d extrusionH="50800" prstMaterial="legacyMatte">
              <a:bevelT w="38100" h="38100"/>
              <a:bevelB w="38100" h="38100"/>
              <a:extrusionClr>
                <a:schemeClr val="tx1">
                  <a:lumMod val="50000"/>
                  <a:lumOff val="50000"/>
                </a:schemeClr>
              </a:extrusionClr>
            </a:sp3d>
          </p:spPr>
          <p:txBody>
            <a:bodyPr>
              <a:flatTx/>
            </a:bodyPr>
            <a:lstStyle/>
            <a:p>
              <a:endParaRPr lang="de-DE"/>
            </a:p>
          </p:txBody>
        </p:sp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486619">
              <a:off x="2110732" y="4221112"/>
              <a:ext cx="928887" cy="926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8090" y="4993547"/>
              <a:ext cx="2637168" cy="830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Rechteck 24"/>
          <p:cNvSpPr/>
          <p:nvPr/>
        </p:nvSpPr>
        <p:spPr>
          <a:xfrm>
            <a:off x="2717223" y="3917185"/>
            <a:ext cx="5703034" cy="3527698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377" tIns="55189" rIns="110377" bIns="55189" rtlCol="0" anchor="ctr"/>
          <a:lstStyle/>
          <a:p>
            <a:pPr algn="ctr"/>
            <a:endParaRPr lang="de-DE"/>
          </a:p>
        </p:txBody>
      </p:sp>
      <p:sp>
        <p:nvSpPr>
          <p:cNvPr id="26" name="Inhaltsplatzhalter 2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sz="2400" b="0" dirty="0" smtClean="0"/>
              <a:t>Für die </a:t>
            </a:r>
            <a:r>
              <a:rPr lang="de-DE" sz="2400" dirty="0" smtClean="0">
                <a:solidFill>
                  <a:srgbClr val="CE5200"/>
                </a:solidFill>
              </a:rPr>
              <a:t>Absatzseite</a:t>
            </a:r>
            <a:r>
              <a:rPr lang="de-DE" sz="2400" b="0" dirty="0" smtClean="0">
                <a:solidFill>
                  <a:srgbClr val="CE5200"/>
                </a:solidFill>
              </a:rPr>
              <a:t> </a:t>
            </a:r>
            <a:r>
              <a:rPr lang="de-DE" sz="2400" b="0" dirty="0" smtClean="0"/>
              <a:t>ist es mit erheblichen Aufwänden und Kosten verbunden, das eigene Produktportfolio und Leistungs-</a:t>
            </a:r>
            <a:r>
              <a:rPr lang="de-DE" sz="2400" b="0" dirty="0" err="1" smtClean="0"/>
              <a:t>spektrum</a:t>
            </a:r>
            <a:r>
              <a:rPr lang="de-DE" sz="2400" b="0" dirty="0" smtClean="0"/>
              <a:t> so im WWW zu publizieren, dass es leicht auffindbar und transparent wird: </a:t>
            </a:r>
          </a:p>
          <a:p>
            <a:pPr lvl="1"/>
            <a:r>
              <a:rPr lang="de-DE" dirty="0" smtClean="0"/>
              <a:t>i</a:t>
            </a:r>
            <a:r>
              <a:rPr lang="de-DE" b="0" dirty="0" smtClean="0"/>
              <a:t>m eigenen </a:t>
            </a:r>
            <a:r>
              <a:rPr lang="de-DE" b="1" dirty="0" smtClean="0"/>
              <a:t>Online-Shop</a:t>
            </a:r>
            <a:r>
              <a:rPr lang="de-DE" b="0" dirty="0" smtClean="0"/>
              <a:t>, </a:t>
            </a:r>
          </a:p>
          <a:p>
            <a:pPr lvl="1"/>
            <a:r>
              <a:rPr lang="de-DE" b="0" dirty="0" smtClean="0"/>
              <a:t>in </a:t>
            </a:r>
            <a:r>
              <a:rPr lang="de-DE" b="1" dirty="0" smtClean="0"/>
              <a:t>elektronischen Marktplätzen </a:t>
            </a:r>
            <a:r>
              <a:rPr lang="de-DE" b="0" dirty="0" smtClean="0"/>
              <a:t>und Katalogen </a:t>
            </a:r>
          </a:p>
          <a:p>
            <a:pPr lvl="1"/>
            <a:r>
              <a:rPr lang="de-DE" b="0" dirty="0" smtClean="0"/>
              <a:t>sowie in </a:t>
            </a:r>
            <a:r>
              <a:rPr lang="de-DE" b="1" dirty="0" smtClean="0"/>
              <a:t>großen Suchmaschinen</a:t>
            </a:r>
            <a:r>
              <a:rPr lang="de-DE" b="0" dirty="0" smtClean="0"/>
              <a:t>.</a:t>
            </a:r>
          </a:p>
          <a:p>
            <a:endParaRPr lang="de-DE" b="0" dirty="0" smtClean="0"/>
          </a:p>
          <a:p>
            <a:endParaRPr lang="de-DE" b="0" dirty="0"/>
          </a:p>
        </p:txBody>
      </p:sp>
      <p:sp>
        <p:nvSpPr>
          <p:cNvPr id="27" name="Inhaltsplatzhalter 2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sz="2400" b="0" dirty="0" smtClean="0"/>
              <a:t>Auf der </a:t>
            </a:r>
            <a:r>
              <a:rPr lang="de-DE" sz="2400" dirty="0" smtClean="0">
                <a:solidFill>
                  <a:srgbClr val="CE5200"/>
                </a:solidFill>
              </a:rPr>
              <a:t>Beschaffungsseite</a:t>
            </a:r>
            <a:r>
              <a:rPr lang="de-DE" sz="2400" dirty="0" smtClean="0"/>
              <a:t> </a:t>
            </a:r>
            <a:r>
              <a:rPr lang="de-DE" sz="2400" b="0" dirty="0" smtClean="0"/>
              <a:t>müssen solche Produkte und Dienstleistungen gefunden sowie Lieferanten identifiziert werden, die den unternehmenseigenen Anforderungen am besten entsprechen </a:t>
            </a:r>
          </a:p>
          <a:p>
            <a:r>
              <a:rPr lang="de-DE" sz="2400" b="0" dirty="0" smtClean="0"/>
              <a:t>… und das in einem </a:t>
            </a:r>
            <a:r>
              <a:rPr lang="de-DE" sz="2400" dirty="0" smtClean="0"/>
              <a:t>stetig wachsenden Angebot </a:t>
            </a:r>
          </a:p>
          <a:p>
            <a:r>
              <a:rPr lang="de-DE" sz="2400" b="0" dirty="0" smtClean="0"/>
              <a:t>… über </a:t>
            </a:r>
            <a:r>
              <a:rPr lang="de-DE" sz="2400" dirty="0" smtClean="0"/>
              <a:t>unterschiedlichste Datenquellen</a:t>
            </a:r>
            <a:r>
              <a:rPr lang="de-DE" sz="2000" b="0" dirty="0" smtClean="0"/>
              <a:t>.</a:t>
            </a:r>
          </a:p>
          <a:p>
            <a:endParaRPr lang="de-DE" sz="2000" b="0" dirty="0" smtClean="0"/>
          </a:p>
          <a:p>
            <a:endParaRPr lang="de-DE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 b="14534"/>
          <a:stretch>
            <a:fillRect/>
          </a:stretch>
        </p:blipFill>
        <p:spPr bwMode="auto">
          <a:xfrm>
            <a:off x="8420256" y="4218693"/>
            <a:ext cx="2584188" cy="247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9892" t="18809" r="14704" b="18874"/>
          <a:stretch>
            <a:fillRect/>
          </a:stretch>
        </p:blipFill>
        <p:spPr bwMode="auto">
          <a:xfrm>
            <a:off x="6760796" y="2320313"/>
            <a:ext cx="3890571" cy="2184243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ieren 83"/>
          <p:cNvGrpSpPr/>
          <p:nvPr/>
        </p:nvGrpSpPr>
        <p:grpSpPr>
          <a:xfrm>
            <a:off x="6768214" y="4221455"/>
            <a:ext cx="3077801" cy="2299327"/>
            <a:chOff x="5423890" y="3618390"/>
            <a:chExt cx="2487112" cy="1970852"/>
          </a:xfrm>
        </p:grpSpPr>
        <p:grpSp>
          <p:nvGrpSpPr>
            <p:cNvPr id="5" name="Gruppieren 89"/>
            <p:cNvGrpSpPr/>
            <p:nvPr/>
          </p:nvGrpSpPr>
          <p:grpSpPr>
            <a:xfrm>
              <a:off x="5423890" y="3618390"/>
              <a:ext cx="2487112" cy="1970852"/>
              <a:chOff x="6189344" y="1979305"/>
              <a:chExt cx="1767032" cy="1400242"/>
            </a:xfrm>
          </p:grpSpPr>
          <p:grpSp>
            <p:nvGrpSpPr>
              <p:cNvPr id="6" name="Gruppieren 210"/>
              <p:cNvGrpSpPr/>
              <p:nvPr/>
            </p:nvGrpSpPr>
            <p:grpSpPr>
              <a:xfrm>
                <a:off x="6189344" y="1979305"/>
                <a:ext cx="1580080" cy="1400242"/>
                <a:chOff x="4438650" y="458965"/>
                <a:chExt cx="1555750" cy="137868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8" name="Ellipse 67"/>
                <p:cNvSpPr/>
                <p:nvPr/>
              </p:nvSpPr>
              <p:spPr>
                <a:xfrm flipV="1">
                  <a:off x="5677133" y="1025711"/>
                  <a:ext cx="188549" cy="191729"/>
                </a:xfrm>
                <a:prstGeom prst="ellipse">
                  <a:avLst/>
                </a:prstGeom>
                <a:noFill/>
                <a:ln w="19050"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103772"/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Ellipse 68"/>
                <p:cNvSpPr/>
                <p:nvPr/>
              </p:nvSpPr>
              <p:spPr>
                <a:xfrm flipV="1">
                  <a:off x="5716982" y="634126"/>
                  <a:ext cx="188549" cy="191729"/>
                </a:xfrm>
                <a:prstGeom prst="ellipse">
                  <a:avLst/>
                </a:prstGeom>
                <a:noFill/>
                <a:ln w="19050"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103772"/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71" name="Gerade Verbindung mit Pfeil 70"/>
                <p:cNvCxnSpPr/>
                <p:nvPr/>
              </p:nvCxnSpPr>
              <p:spPr>
                <a:xfrm rot="5400000" flipH="1" flipV="1">
                  <a:off x="5183913" y="660639"/>
                  <a:ext cx="138144" cy="171750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stealth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Gerade Verbindung mit Pfeil 71"/>
                <p:cNvCxnSpPr/>
                <p:nvPr/>
              </p:nvCxnSpPr>
              <p:spPr>
                <a:xfrm rot="16200000" flipV="1">
                  <a:off x="4793350" y="622944"/>
                  <a:ext cx="104811" cy="280472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stealth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Gerade Verbindung mit Pfeil 72"/>
                <p:cNvCxnSpPr/>
                <p:nvPr/>
              </p:nvCxnSpPr>
              <p:spPr>
                <a:xfrm flipV="1">
                  <a:off x="5861050" y="998265"/>
                  <a:ext cx="125835" cy="74886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stealth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Gerade Verbindung mit Pfeil 73"/>
                <p:cNvCxnSpPr>
                  <a:stCxn id="69" idx="1"/>
                </p:cNvCxnSpPr>
                <p:nvPr/>
              </p:nvCxnSpPr>
              <p:spPr>
                <a:xfrm rot="5400000">
                  <a:off x="5583278" y="749459"/>
                  <a:ext cx="112999" cy="209635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stealth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Gerade Verbindung mit Pfeil 74"/>
                <p:cNvCxnSpPr/>
                <p:nvPr/>
              </p:nvCxnSpPr>
              <p:spPr>
                <a:xfrm rot="5400000" flipH="1" flipV="1">
                  <a:off x="4932615" y="1161045"/>
                  <a:ext cx="644524" cy="406444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stealth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Gerade Verbindung mit Pfeil 75"/>
                <p:cNvCxnSpPr/>
                <p:nvPr/>
              </p:nvCxnSpPr>
              <p:spPr>
                <a:xfrm rot="10800000" flipV="1">
                  <a:off x="4634222" y="907672"/>
                  <a:ext cx="314258" cy="87888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non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Gerade Verbindung mit Pfeil 76"/>
                <p:cNvCxnSpPr/>
                <p:nvPr/>
              </p:nvCxnSpPr>
              <p:spPr>
                <a:xfrm rot="10800000">
                  <a:off x="5204622" y="907673"/>
                  <a:ext cx="143806" cy="41897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non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Gerade Verbindung mit Pfeil 77"/>
                <p:cNvCxnSpPr/>
                <p:nvPr/>
              </p:nvCxnSpPr>
              <p:spPr>
                <a:xfrm rot="16200000" flipH="1">
                  <a:off x="4163553" y="1485039"/>
                  <a:ext cx="705212" cy="3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non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Gerade Verbindung mit Pfeil 78"/>
                <p:cNvCxnSpPr>
                  <a:endCxn id="68" idx="2"/>
                </p:cNvCxnSpPr>
                <p:nvPr/>
              </p:nvCxnSpPr>
              <p:spPr>
                <a:xfrm>
                  <a:off x="5567560" y="1063193"/>
                  <a:ext cx="109573" cy="58382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non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Gerade Verbindung mit Pfeil 79"/>
                <p:cNvCxnSpPr>
                  <a:stCxn id="69" idx="7"/>
                </p:cNvCxnSpPr>
                <p:nvPr/>
              </p:nvCxnSpPr>
              <p:spPr>
                <a:xfrm rot="16200000" flipH="1">
                  <a:off x="5909598" y="766097"/>
                  <a:ext cx="53123" cy="116481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non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Freeform 44"/>
                <p:cNvSpPr>
                  <a:spLocks/>
                </p:cNvSpPr>
                <p:nvPr/>
              </p:nvSpPr>
              <p:spPr bwMode="auto">
                <a:xfrm>
                  <a:off x="5372100" y="850900"/>
                  <a:ext cx="166668" cy="215422"/>
                </a:xfrm>
                <a:custGeom>
                  <a:avLst/>
                  <a:gdLst>
                    <a:gd name="T0" fmla="*/ 2147483647 w 595"/>
                    <a:gd name="T1" fmla="*/ 2147483647 h 750"/>
                    <a:gd name="T2" fmla="*/ 2147483647 w 595"/>
                    <a:gd name="T3" fmla="*/ 0 h 750"/>
                    <a:gd name="T4" fmla="*/ 2147483647 w 595"/>
                    <a:gd name="T5" fmla="*/ 2147483647 h 750"/>
                    <a:gd name="T6" fmla="*/ 2147483647 w 595"/>
                    <a:gd name="T7" fmla="*/ 2147483647 h 750"/>
                    <a:gd name="T8" fmla="*/ 2147483647 w 595"/>
                    <a:gd name="T9" fmla="*/ 2147483647 h 750"/>
                    <a:gd name="T10" fmla="*/ 2147483647 w 595"/>
                    <a:gd name="T11" fmla="*/ 2147483647 h 750"/>
                    <a:gd name="T12" fmla="*/ 2147483647 w 595"/>
                    <a:gd name="T13" fmla="*/ 2147483647 h 750"/>
                    <a:gd name="T14" fmla="*/ 2147483647 w 595"/>
                    <a:gd name="T15" fmla="*/ 2147483647 h 750"/>
                    <a:gd name="T16" fmla="*/ 2147483647 w 595"/>
                    <a:gd name="T17" fmla="*/ 2147483647 h 750"/>
                    <a:gd name="T18" fmla="*/ 2147483647 w 595"/>
                    <a:gd name="T19" fmla="*/ 2147483647 h 750"/>
                    <a:gd name="T20" fmla="*/ 2147483647 w 595"/>
                    <a:gd name="T21" fmla="*/ 2147483647 h 750"/>
                    <a:gd name="T22" fmla="*/ 2147483647 w 595"/>
                    <a:gd name="T23" fmla="*/ 2147483647 h 750"/>
                    <a:gd name="T24" fmla="*/ 2147483647 w 595"/>
                    <a:gd name="T25" fmla="*/ 2147483647 h 750"/>
                    <a:gd name="T26" fmla="*/ 0 w 595"/>
                    <a:gd name="T27" fmla="*/ 2147483647 h 750"/>
                    <a:gd name="T28" fmla="*/ 2147483647 w 595"/>
                    <a:gd name="T29" fmla="*/ 2147483647 h 750"/>
                    <a:gd name="T30" fmla="*/ 2147483647 w 595"/>
                    <a:gd name="T31" fmla="*/ 2147483647 h 750"/>
                    <a:gd name="T32" fmla="*/ 2147483647 w 595"/>
                    <a:gd name="T33" fmla="*/ 2147483647 h 750"/>
                    <a:gd name="T34" fmla="*/ 2147483647 w 595"/>
                    <a:gd name="T35" fmla="*/ 2147483647 h 750"/>
                    <a:gd name="T36" fmla="*/ 2147483647 w 595"/>
                    <a:gd name="T37" fmla="*/ 2147483647 h 750"/>
                    <a:gd name="T38" fmla="*/ 2147483647 w 595"/>
                    <a:gd name="T39" fmla="*/ 2147483647 h 75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595"/>
                    <a:gd name="T61" fmla="*/ 0 h 750"/>
                    <a:gd name="T62" fmla="*/ 595 w 595"/>
                    <a:gd name="T63" fmla="*/ 750 h 750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595" h="750">
                      <a:moveTo>
                        <a:pt x="244" y="142"/>
                      </a:moveTo>
                      <a:lnTo>
                        <a:pt x="246" y="0"/>
                      </a:lnTo>
                      <a:lnTo>
                        <a:pt x="355" y="1"/>
                      </a:lnTo>
                      <a:lnTo>
                        <a:pt x="355" y="142"/>
                      </a:lnTo>
                      <a:lnTo>
                        <a:pt x="388" y="142"/>
                      </a:lnTo>
                      <a:lnTo>
                        <a:pt x="591" y="348"/>
                      </a:lnTo>
                      <a:lnTo>
                        <a:pt x="523" y="420"/>
                      </a:lnTo>
                      <a:lnTo>
                        <a:pt x="385" y="280"/>
                      </a:lnTo>
                      <a:lnTo>
                        <a:pt x="389" y="385"/>
                      </a:lnTo>
                      <a:lnTo>
                        <a:pt x="595" y="748"/>
                      </a:lnTo>
                      <a:lnTo>
                        <a:pt x="453" y="747"/>
                      </a:lnTo>
                      <a:lnTo>
                        <a:pt x="303" y="483"/>
                      </a:lnTo>
                      <a:lnTo>
                        <a:pt x="147" y="749"/>
                      </a:lnTo>
                      <a:lnTo>
                        <a:pt x="0" y="750"/>
                      </a:lnTo>
                      <a:lnTo>
                        <a:pt x="211" y="385"/>
                      </a:lnTo>
                      <a:lnTo>
                        <a:pt x="213" y="274"/>
                      </a:lnTo>
                      <a:lnTo>
                        <a:pt x="73" y="417"/>
                      </a:lnTo>
                      <a:lnTo>
                        <a:pt x="6" y="346"/>
                      </a:lnTo>
                      <a:lnTo>
                        <a:pt x="205" y="144"/>
                      </a:lnTo>
                      <a:lnTo>
                        <a:pt x="244" y="142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9525">
                  <a:miter lim="800000"/>
                  <a:headEnd/>
                  <a:tailEnd/>
                </a:ln>
                <a:effectLst/>
              </p:spPr>
              <p:txBody>
                <a:bodyPr>
                  <a:flatTx/>
                </a:bodyPr>
                <a:lstStyle/>
                <a:p>
                  <a:pPr defTabSz="1103772"/>
                  <a:endParaRPr lang="de-DE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44"/>
                <p:cNvSpPr>
                  <a:spLocks/>
                </p:cNvSpPr>
                <p:nvPr/>
              </p:nvSpPr>
              <p:spPr bwMode="auto">
                <a:xfrm>
                  <a:off x="5349290" y="458965"/>
                  <a:ext cx="166668" cy="215422"/>
                </a:xfrm>
                <a:custGeom>
                  <a:avLst/>
                  <a:gdLst>
                    <a:gd name="T0" fmla="*/ 2147483647 w 595"/>
                    <a:gd name="T1" fmla="*/ 2147483647 h 750"/>
                    <a:gd name="T2" fmla="*/ 2147483647 w 595"/>
                    <a:gd name="T3" fmla="*/ 0 h 750"/>
                    <a:gd name="T4" fmla="*/ 2147483647 w 595"/>
                    <a:gd name="T5" fmla="*/ 2147483647 h 750"/>
                    <a:gd name="T6" fmla="*/ 2147483647 w 595"/>
                    <a:gd name="T7" fmla="*/ 2147483647 h 750"/>
                    <a:gd name="T8" fmla="*/ 2147483647 w 595"/>
                    <a:gd name="T9" fmla="*/ 2147483647 h 750"/>
                    <a:gd name="T10" fmla="*/ 2147483647 w 595"/>
                    <a:gd name="T11" fmla="*/ 2147483647 h 750"/>
                    <a:gd name="T12" fmla="*/ 2147483647 w 595"/>
                    <a:gd name="T13" fmla="*/ 2147483647 h 750"/>
                    <a:gd name="T14" fmla="*/ 2147483647 w 595"/>
                    <a:gd name="T15" fmla="*/ 2147483647 h 750"/>
                    <a:gd name="T16" fmla="*/ 2147483647 w 595"/>
                    <a:gd name="T17" fmla="*/ 2147483647 h 750"/>
                    <a:gd name="T18" fmla="*/ 2147483647 w 595"/>
                    <a:gd name="T19" fmla="*/ 2147483647 h 750"/>
                    <a:gd name="T20" fmla="*/ 2147483647 w 595"/>
                    <a:gd name="T21" fmla="*/ 2147483647 h 750"/>
                    <a:gd name="T22" fmla="*/ 2147483647 w 595"/>
                    <a:gd name="T23" fmla="*/ 2147483647 h 750"/>
                    <a:gd name="T24" fmla="*/ 2147483647 w 595"/>
                    <a:gd name="T25" fmla="*/ 2147483647 h 750"/>
                    <a:gd name="T26" fmla="*/ 0 w 595"/>
                    <a:gd name="T27" fmla="*/ 2147483647 h 750"/>
                    <a:gd name="T28" fmla="*/ 2147483647 w 595"/>
                    <a:gd name="T29" fmla="*/ 2147483647 h 750"/>
                    <a:gd name="T30" fmla="*/ 2147483647 w 595"/>
                    <a:gd name="T31" fmla="*/ 2147483647 h 750"/>
                    <a:gd name="T32" fmla="*/ 2147483647 w 595"/>
                    <a:gd name="T33" fmla="*/ 2147483647 h 750"/>
                    <a:gd name="T34" fmla="*/ 2147483647 w 595"/>
                    <a:gd name="T35" fmla="*/ 2147483647 h 750"/>
                    <a:gd name="T36" fmla="*/ 2147483647 w 595"/>
                    <a:gd name="T37" fmla="*/ 2147483647 h 750"/>
                    <a:gd name="T38" fmla="*/ 2147483647 w 595"/>
                    <a:gd name="T39" fmla="*/ 2147483647 h 75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595"/>
                    <a:gd name="T61" fmla="*/ 0 h 750"/>
                    <a:gd name="T62" fmla="*/ 595 w 595"/>
                    <a:gd name="T63" fmla="*/ 750 h 750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595" h="750">
                      <a:moveTo>
                        <a:pt x="244" y="142"/>
                      </a:moveTo>
                      <a:lnTo>
                        <a:pt x="246" y="0"/>
                      </a:lnTo>
                      <a:lnTo>
                        <a:pt x="355" y="1"/>
                      </a:lnTo>
                      <a:lnTo>
                        <a:pt x="355" y="142"/>
                      </a:lnTo>
                      <a:lnTo>
                        <a:pt x="388" y="142"/>
                      </a:lnTo>
                      <a:lnTo>
                        <a:pt x="591" y="348"/>
                      </a:lnTo>
                      <a:lnTo>
                        <a:pt x="523" y="420"/>
                      </a:lnTo>
                      <a:lnTo>
                        <a:pt x="385" y="280"/>
                      </a:lnTo>
                      <a:lnTo>
                        <a:pt x="389" y="385"/>
                      </a:lnTo>
                      <a:lnTo>
                        <a:pt x="595" y="748"/>
                      </a:lnTo>
                      <a:lnTo>
                        <a:pt x="453" y="747"/>
                      </a:lnTo>
                      <a:lnTo>
                        <a:pt x="303" y="483"/>
                      </a:lnTo>
                      <a:lnTo>
                        <a:pt x="147" y="749"/>
                      </a:lnTo>
                      <a:lnTo>
                        <a:pt x="0" y="750"/>
                      </a:lnTo>
                      <a:lnTo>
                        <a:pt x="211" y="385"/>
                      </a:lnTo>
                      <a:lnTo>
                        <a:pt x="213" y="274"/>
                      </a:lnTo>
                      <a:lnTo>
                        <a:pt x="73" y="417"/>
                      </a:lnTo>
                      <a:lnTo>
                        <a:pt x="6" y="346"/>
                      </a:lnTo>
                      <a:lnTo>
                        <a:pt x="205" y="144"/>
                      </a:lnTo>
                      <a:lnTo>
                        <a:pt x="244" y="142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9525">
                  <a:miter lim="800000"/>
                  <a:headEnd/>
                  <a:tailEnd/>
                </a:ln>
                <a:effectLst/>
              </p:spPr>
              <p:txBody>
                <a:bodyPr>
                  <a:flatTx/>
                </a:bodyPr>
                <a:lstStyle/>
                <a:p>
                  <a:pPr defTabSz="1103772"/>
                  <a:endParaRPr lang="de-DE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44"/>
                <p:cNvSpPr>
                  <a:spLocks/>
                </p:cNvSpPr>
                <p:nvPr/>
              </p:nvSpPr>
              <p:spPr bwMode="auto">
                <a:xfrm>
                  <a:off x="4438650" y="895350"/>
                  <a:ext cx="166668" cy="215422"/>
                </a:xfrm>
                <a:custGeom>
                  <a:avLst/>
                  <a:gdLst>
                    <a:gd name="T0" fmla="*/ 2147483647 w 595"/>
                    <a:gd name="T1" fmla="*/ 2147483647 h 750"/>
                    <a:gd name="T2" fmla="*/ 2147483647 w 595"/>
                    <a:gd name="T3" fmla="*/ 0 h 750"/>
                    <a:gd name="T4" fmla="*/ 2147483647 w 595"/>
                    <a:gd name="T5" fmla="*/ 2147483647 h 750"/>
                    <a:gd name="T6" fmla="*/ 2147483647 w 595"/>
                    <a:gd name="T7" fmla="*/ 2147483647 h 750"/>
                    <a:gd name="T8" fmla="*/ 2147483647 w 595"/>
                    <a:gd name="T9" fmla="*/ 2147483647 h 750"/>
                    <a:gd name="T10" fmla="*/ 2147483647 w 595"/>
                    <a:gd name="T11" fmla="*/ 2147483647 h 750"/>
                    <a:gd name="T12" fmla="*/ 2147483647 w 595"/>
                    <a:gd name="T13" fmla="*/ 2147483647 h 750"/>
                    <a:gd name="T14" fmla="*/ 2147483647 w 595"/>
                    <a:gd name="T15" fmla="*/ 2147483647 h 750"/>
                    <a:gd name="T16" fmla="*/ 2147483647 w 595"/>
                    <a:gd name="T17" fmla="*/ 2147483647 h 750"/>
                    <a:gd name="T18" fmla="*/ 2147483647 w 595"/>
                    <a:gd name="T19" fmla="*/ 2147483647 h 750"/>
                    <a:gd name="T20" fmla="*/ 2147483647 w 595"/>
                    <a:gd name="T21" fmla="*/ 2147483647 h 750"/>
                    <a:gd name="T22" fmla="*/ 2147483647 w 595"/>
                    <a:gd name="T23" fmla="*/ 2147483647 h 750"/>
                    <a:gd name="T24" fmla="*/ 2147483647 w 595"/>
                    <a:gd name="T25" fmla="*/ 2147483647 h 750"/>
                    <a:gd name="T26" fmla="*/ 0 w 595"/>
                    <a:gd name="T27" fmla="*/ 2147483647 h 750"/>
                    <a:gd name="T28" fmla="*/ 2147483647 w 595"/>
                    <a:gd name="T29" fmla="*/ 2147483647 h 750"/>
                    <a:gd name="T30" fmla="*/ 2147483647 w 595"/>
                    <a:gd name="T31" fmla="*/ 2147483647 h 750"/>
                    <a:gd name="T32" fmla="*/ 2147483647 w 595"/>
                    <a:gd name="T33" fmla="*/ 2147483647 h 750"/>
                    <a:gd name="T34" fmla="*/ 2147483647 w 595"/>
                    <a:gd name="T35" fmla="*/ 2147483647 h 750"/>
                    <a:gd name="T36" fmla="*/ 2147483647 w 595"/>
                    <a:gd name="T37" fmla="*/ 2147483647 h 750"/>
                    <a:gd name="T38" fmla="*/ 2147483647 w 595"/>
                    <a:gd name="T39" fmla="*/ 2147483647 h 75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595"/>
                    <a:gd name="T61" fmla="*/ 0 h 750"/>
                    <a:gd name="T62" fmla="*/ 595 w 595"/>
                    <a:gd name="T63" fmla="*/ 750 h 750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595" h="750">
                      <a:moveTo>
                        <a:pt x="244" y="142"/>
                      </a:moveTo>
                      <a:lnTo>
                        <a:pt x="246" y="0"/>
                      </a:lnTo>
                      <a:lnTo>
                        <a:pt x="355" y="1"/>
                      </a:lnTo>
                      <a:lnTo>
                        <a:pt x="355" y="142"/>
                      </a:lnTo>
                      <a:lnTo>
                        <a:pt x="388" y="142"/>
                      </a:lnTo>
                      <a:lnTo>
                        <a:pt x="591" y="348"/>
                      </a:lnTo>
                      <a:lnTo>
                        <a:pt x="523" y="420"/>
                      </a:lnTo>
                      <a:lnTo>
                        <a:pt x="385" y="280"/>
                      </a:lnTo>
                      <a:lnTo>
                        <a:pt x="389" y="385"/>
                      </a:lnTo>
                      <a:lnTo>
                        <a:pt x="595" y="748"/>
                      </a:lnTo>
                      <a:lnTo>
                        <a:pt x="453" y="747"/>
                      </a:lnTo>
                      <a:lnTo>
                        <a:pt x="303" y="483"/>
                      </a:lnTo>
                      <a:lnTo>
                        <a:pt x="147" y="749"/>
                      </a:lnTo>
                      <a:lnTo>
                        <a:pt x="0" y="750"/>
                      </a:lnTo>
                      <a:lnTo>
                        <a:pt x="211" y="385"/>
                      </a:lnTo>
                      <a:lnTo>
                        <a:pt x="213" y="274"/>
                      </a:lnTo>
                      <a:lnTo>
                        <a:pt x="73" y="417"/>
                      </a:lnTo>
                      <a:lnTo>
                        <a:pt x="6" y="346"/>
                      </a:lnTo>
                      <a:lnTo>
                        <a:pt x="205" y="144"/>
                      </a:lnTo>
                      <a:lnTo>
                        <a:pt x="244" y="142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9525">
                  <a:miter lim="800000"/>
                  <a:headEnd/>
                  <a:tailEnd/>
                </a:ln>
                <a:effectLst/>
              </p:spPr>
              <p:txBody>
                <a:bodyPr>
                  <a:flatTx/>
                </a:bodyPr>
                <a:lstStyle/>
                <a:p>
                  <a:pPr defTabSz="1103772"/>
                  <a:endParaRPr lang="de-DE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" name="Gruppieren 83"/>
              <p:cNvGrpSpPr/>
              <p:nvPr/>
            </p:nvGrpSpPr>
            <p:grpSpPr>
              <a:xfrm>
                <a:off x="7776396" y="2316384"/>
                <a:ext cx="179980" cy="202495"/>
                <a:chOff x="1781690" y="3383995"/>
                <a:chExt cx="360000" cy="495055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5" name="Rechteck 84"/>
                <p:cNvSpPr/>
                <p:nvPr/>
              </p:nvSpPr>
              <p:spPr>
                <a:xfrm>
                  <a:off x="1781690" y="3609020"/>
                  <a:ext cx="360000" cy="27003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103772"/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Gleichschenkliges Dreieck 85"/>
                <p:cNvSpPr/>
                <p:nvPr/>
              </p:nvSpPr>
              <p:spPr>
                <a:xfrm>
                  <a:off x="1781690" y="3383995"/>
                  <a:ext cx="360000" cy="225025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103772"/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Gruppieren 86"/>
              <p:cNvGrpSpPr/>
              <p:nvPr/>
            </p:nvGrpSpPr>
            <p:grpSpPr>
              <a:xfrm>
                <a:off x="6273457" y="2080761"/>
                <a:ext cx="179980" cy="202495"/>
                <a:chOff x="1781690" y="3383995"/>
                <a:chExt cx="360000" cy="495055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8" name="Rechteck 87"/>
                <p:cNvSpPr/>
                <p:nvPr/>
              </p:nvSpPr>
              <p:spPr>
                <a:xfrm>
                  <a:off x="1781690" y="3609020"/>
                  <a:ext cx="360000" cy="27003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103772"/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Gleichschenkliges Dreieck 88"/>
                <p:cNvSpPr/>
                <p:nvPr/>
              </p:nvSpPr>
              <p:spPr>
                <a:xfrm>
                  <a:off x="1781690" y="3383995"/>
                  <a:ext cx="360000" cy="225025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103772"/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94" name="Grafik 93" descr="flash-48xShadow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20652928" flipH="1">
              <a:off x="6093760" y="3920070"/>
              <a:ext cx="503783" cy="503783"/>
            </a:xfrm>
            <a:prstGeom prst="rect">
              <a:avLst/>
            </a:prstGeom>
          </p:spPr>
        </p:pic>
      </p:grpSp>
      <p:pic>
        <p:nvPicPr>
          <p:cNvPr id="67" name="Picture 8" descr="C:\IV\[PROJEKT - Intelligent Match]\GFX\layer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0473" y="6178929"/>
            <a:ext cx="3296700" cy="11655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Eine schwierige Aufgabe 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3588" y="2235466"/>
            <a:ext cx="6058921" cy="5124714"/>
          </a:xfrm>
        </p:spPr>
        <p:txBody>
          <a:bodyPr>
            <a:normAutofit/>
          </a:bodyPr>
          <a:lstStyle/>
          <a:p>
            <a:r>
              <a:rPr lang="de-DE" dirty="0" smtClean="0"/>
              <a:t>Vielzahl </a:t>
            </a:r>
            <a:r>
              <a:rPr lang="de-DE" dirty="0" smtClean="0"/>
              <a:t>von Standards zur Beschreibung von Gütern und ihre Komplexität </a:t>
            </a:r>
            <a:r>
              <a:rPr lang="de-DE" b="0" dirty="0" smtClean="0"/>
              <a:t>die </a:t>
            </a:r>
            <a:r>
              <a:rPr lang="de-DE" b="0" dirty="0" smtClean="0"/>
              <a:t>erschwert eine automatisierte </a:t>
            </a:r>
            <a:r>
              <a:rPr lang="de-DE" b="0" dirty="0" smtClean="0"/>
              <a:t>Produktrecherche und -beschaffung spezieller Güter über das WWW.</a:t>
            </a:r>
          </a:p>
        </p:txBody>
      </p:sp>
      <p:grpSp>
        <p:nvGrpSpPr>
          <p:cNvPr id="9" name="Gruppieren 65"/>
          <p:cNvGrpSpPr/>
          <p:nvPr/>
        </p:nvGrpSpPr>
        <p:grpSpPr>
          <a:xfrm>
            <a:off x="935026" y="5228692"/>
            <a:ext cx="4544604" cy="1880155"/>
            <a:chOff x="564008" y="4352091"/>
            <a:chExt cx="4296024" cy="1885222"/>
          </a:xfrm>
        </p:grpSpPr>
        <p:grpSp>
          <p:nvGrpSpPr>
            <p:cNvPr id="19" name="Gruppieren 17"/>
            <p:cNvGrpSpPr>
              <a:grpSpLocks/>
            </p:cNvGrpSpPr>
            <p:nvPr/>
          </p:nvGrpSpPr>
          <p:grpSpPr bwMode="auto">
            <a:xfrm>
              <a:off x="3526094" y="4636833"/>
              <a:ext cx="1333938" cy="1600480"/>
              <a:chOff x="-1673729" y="2819134"/>
              <a:chExt cx="4041766" cy="6137739"/>
            </a:xfrm>
          </p:grpSpPr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-1673729" y="6170790"/>
                <a:ext cx="2357440" cy="1938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7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-1205182" y="2819134"/>
                <a:ext cx="2327256" cy="2451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2021" y="4241966"/>
                <a:ext cx="2286016" cy="2214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6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15948" y="6249199"/>
                <a:ext cx="1500197" cy="27076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0" name="Gruppieren 18"/>
            <p:cNvGrpSpPr>
              <a:grpSpLocks/>
            </p:cNvGrpSpPr>
            <p:nvPr/>
          </p:nvGrpSpPr>
          <p:grpSpPr bwMode="auto">
            <a:xfrm>
              <a:off x="564008" y="4352091"/>
              <a:ext cx="1480487" cy="1800986"/>
              <a:chOff x="6737806" y="2285988"/>
              <a:chExt cx="4509541" cy="5679294"/>
            </a:xfrm>
          </p:grpSpPr>
          <p:pic>
            <p:nvPicPr>
              <p:cNvPr id="10" name="Picture 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737806" y="6249654"/>
                <a:ext cx="2257400" cy="1715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rot="8792795">
                <a:off x="8127076" y="3159683"/>
                <a:ext cx="3120271" cy="1214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feld 12"/>
              <p:cNvSpPr txBox="1">
                <a:spLocks noChangeArrowheads="1"/>
              </p:cNvSpPr>
              <p:nvPr/>
            </p:nvSpPr>
            <p:spPr bwMode="auto">
              <a:xfrm>
                <a:off x="6994390" y="5308960"/>
                <a:ext cx="2309229" cy="1248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1103772"/>
                <a:r>
                  <a:rPr lang="de-DE" sz="1900" b="1" dirty="0">
                    <a:solidFill>
                      <a:srgbClr val="000000"/>
                    </a:solidFill>
                  </a:rPr>
                  <a:t>[</a:t>
                </a:r>
                <a:r>
                  <a:rPr lang="de-DE" sz="1900" dirty="0">
                    <a:solidFill>
                      <a:srgbClr val="000000"/>
                    </a:solidFill>
                  </a:rPr>
                  <a:t>…</a:t>
                </a:r>
                <a:r>
                  <a:rPr lang="de-DE" sz="1900" b="1" dirty="0">
                    <a:solidFill>
                      <a:srgbClr val="000000"/>
                    </a:solidFill>
                  </a:rPr>
                  <a:t>]</a:t>
                </a:r>
              </a:p>
            </p:txBody>
          </p:sp>
          <p:sp>
            <p:nvSpPr>
              <p:cNvPr id="13" name="Textfeld 13"/>
              <p:cNvSpPr txBox="1">
                <a:spLocks noChangeArrowheads="1"/>
              </p:cNvSpPr>
              <p:nvPr/>
            </p:nvSpPr>
            <p:spPr bwMode="auto">
              <a:xfrm>
                <a:off x="6743850" y="3990189"/>
                <a:ext cx="2071703" cy="1216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1103772"/>
                <a:r>
                  <a:rPr lang="de-DE" sz="1900" b="1" dirty="0">
                    <a:solidFill>
                      <a:srgbClr val="000000"/>
                    </a:solidFill>
                  </a:rPr>
                  <a:t>{</a:t>
                </a:r>
                <a:r>
                  <a:rPr lang="de-DE" sz="1900" dirty="0">
                    <a:solidFill>
                      <a:srgbClr val="000000"/>
                    </a:solidFill>
                  </a:rPr>
                  <a:t>…</a:t>
                </a:r>
                <a:r>
                  <a:rPr lang="de-DE" sz="1900" b="1" dirty="0">
                    <a:solidFill>
                      <a:srgbClr val="000000"/>
                    </a:solidFill>
                  </a:rPr>
                  <a:t>}</a:t>
                </a:r>
              </a:p>
            </p:txBody>
          </p:sp>
          <p:pic>
            <p:nvPicPr>
              <p:cNvPr id="14" name="Picture 10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6872296" y="2285988"/>
                <a:ext cx="1276349" cy="2000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4" name="Textfeld 63"/>
          <p:cNvSpPr txBox="1"/>
          <p:nvPr/>
        </p:nvSpPr>
        <p:spPr>
          <a:xfrm>
            <a:off x="536676" y="4336537"/>
            <a:ext cx="5121175" cy="1065563"/>
          </a:xfrm>
          <a:prstGeom prst="rect">
            <a:avLst/>
          </a:prstGeom>
          <a:noFill/>
        </p:spPr>
        <p:txBody>
          <a:bodyPr wrap="square" lIns="110377" tIns="55189" rIns="110377" bIns="55189" rtlCol="0">
            <a:spAutoFit/>
          </a:bodyPr>
          <a:lstStyle/>
          <a:p>
            <a:pPr defTabSz="1103772"/>
            <a:r>
              <a:rPr lang="de-DE" sz="1900" i="1" dirty="0" smtClean="0">
                <a:solidFill>
                  <a:prstClr val="black"/>
                </a:solidFill>
              </a:rPr>
              <a:t>„Ich suche … eine Klammer zum Verschließen </a:t>
            </a:r>
            <a:br>
              <a:rPr lang="de-DE" sz="1900" i="1" dirty="0" smtClean="0">
                <a:solidFill>
                  <a:prstClr val="black"/>
                </a:solidFill>
              </a:rPr>
            </a:br>
            <a:r>
              <a:rPr lang="de-DE" sz="1900" i="1" dirty="0" smtClean="0">
                <a:solidFill>
                  <a:prstClr val="black"/>
                </a:solidFill>
              </a:rPr>
              <a:t>eines Briefumschlags …“</a:t>
            </a:r>
          </a:p>
          <a:p>
            <a:pPr defTabSz="1103772"/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21" name="Gruppieren 96"/>
          <p:cNvGrpSpPr/>
          <p:nvPr/>
        </p:nvGrpSpPr>
        <p:grpSpPr>
          <a:xfrm>
            <a:off x="935026" y="5227303"/>
            <a:ext cx="4544604" cy="1880155"/>
            <a:chOff x="755576" y="4480545"/>
            <a:chExt cx="3672407" cy="1611561"/>
          </a:xfrm>
        </p:grpSpPr>
        <p:pic>
          <p:nvPicPr>
            <p:cNvPr id="48" name="Picture 12"/>
            <p:cNvPicPr>
              <a:picLocks noChangeAspect="1" noChangeArrowheads="1"/>
            </p:cNvPicPr>
            <p:nvPr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 rot="8514055">
              <a:off x="1913119" y="4677456"/>
              <a:ext cx="1165891" cy="1120339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63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grpSp>
          <p:nvGrpSpPr>
            <p:cNvPr id="22" name="Gruppieren 65"/>
            <p:cNvGrpSpPr/>
            <p:nvPr/>
          </p:nvGrpSpPr>
          <p:grpSpPr>
            <a:xfrm>
              <a:off x="755576" y="4480545"/>
              <a:ext cx="3672407" cy="1611561"/>
              <a:chOff x="564008" y="4352091"/>
              <a:chExt cx="4296024" cy="1885222"/>
            </a:xfrm>
          </p:grpSpPr>
          <p:grpSp>
            <p:nvGrpSpPr>
              <p:cNvPr id="23" name="Gruppieren 17"/>
              <p:cNvGrpSpPr>
                <a:grpSpLocks/>
              </p:cNvGrpSpPr>
              <p:nvPr/>
            </p:nvGrpSpPr>
            <p:grpSpPr bwMode="auto">
              <a:xfrm>
                <a:off x="3526094" y="4636833"/>
                <a:ext cx="1333939" cy="1600481"/>
                <a:chOff x="-1673729" y="2819134"/>
                <a:chExt cx="4041766" cy="6137739"/>
              </a:xfrm>
            </p:grpSpPr>
            <p:pic>
              <p:nvPicPr>
                <p:cNvPr id="92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-1673729" y="6170790"/>
                  <a:ext cx="2357440" cy="19383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7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-1205182" y="2819134"/>
                  <a:ext cx="2327256" cy="2451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82021" y="4241966"/>
                  <a:ext cx="2286016" cy="22145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6" name="Picture 6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615948" y="6249199"/>
                  <a:ext cx="1500197" cy="27076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4" name="Gruppieren 18"/>
              <p:cNvGrpSpPr>
                <a:grpSpLocks/>
              </p:cNvGrpSpPr>
              <p:nvPr/>
            </p:nvGrpSpPr>
            <p:grpSpPr bwMode="auto">
              <a:xfrm>
                <a:off x="564008" y="4352094"/>
                <a:ext cx="1480487" cy="1800985"/>
                <a:chOff x="6737806" y="2285988"/>
                <a:chExt cx="4509541" cy="5679294"/>
              </a:xfrm>
            </p:grpSpPr>
            <p:pic>
              <p:nvPicPr>
                <p:cNvPr id="65" name="Picture 8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6737806" y="6249654"/>
                  <a:ext cx="2257400" cy="17156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6" name="Picture 9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 bwMode="auto">
                <a:xfrm rot="8792795">
                  <a:off x="8127076" y="3159683"/>
                  <a:ext cx="3120271" cy="12144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7" name="Textfeld 12"/>
                <p:cNvSpPr txBox="1">
                  <a:spLocks noChangeArrowheads="1"/>
                </p:cNvSpPr>
                <p:nvPr/>
              </p:nvSpPr>
              <p:spPr bwMode="auto">
                <a:xfrm>
                  <a:off x="6994390" y="5308960"/>
                  <a:ext cx="2309229" cy="12489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defTabSz="1103772"/>
                  <a:r>
                    <a:rPr lang="de-DE" sz="1900" b="1" dirty="0">
                      <a:solidFill>
                        <a:prstClr val="white">
                          <a:lumMod val="65000"/>
                        </a:prstClr>
                      </a:solidFill>
                    </a:rPr>
                    <a:t>[</a:t>
                  </a:r>
                  <a:r>
                    <a:rPr lang="de-DE" sz="1900" dirty="0">
                      <a:solidFill>
                        <a:prstClr val="white">
                          <a:lumMod val="65000"/>
                        </a:prstClr>
                      </a:solidFill>
                    </a:rPr>
                    <a:t>…</a:t>
                  </a:r>
                  <a:r>
                    <a:rPr lang="de-DE" sz="1900" b="1" dirty="0">
                      <a:solidFill>
                        <a:prstClr val="white">
                          <a:lumMod val="65000"/>
                        </a:prstClr>
                      </a:solidFill>
                    </a:rPr>
                    <a:t>]</a:t>
                  </a:r>
                </a:p>
              </p:txBody>
            </p:sp>
            <p:sp>
              <p:nvSpPr>
                <p:cNvPr id="90" name="Textfeld 13"/>
                <p:cNvSpPr txBox="1">
                  <a:spLocks noChangeArrowheads="1"/>
                </p:cNvSpPr>
                <p:nvPr/>
              </p:nvSpPr>
              <p:spPr bwMode="auto">
                <a:xfrm>
                  <a:off x="6743849" y="3990191"/>
                  <a:ext cx="2071704" cy="12489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defTabSz="1103772"/>
                  <a:r>
                    <a:rPr lang="de-DE" sz="1900" b="1" dirty="0">
                      <a:solidFill>
                        <a:prstClr val="white">
                          <a:lumMod val="65000"/>
                        </a:prstClr>
                      </a:solidFill>
                    </a:rPr>
                    <a:t>{</a:t>
                  </a:r>
                  <a:r>
                    <a:rPr lang="de-DE" sz="1900" dirty="0">
                      <a:solidFill>
                        <a:prstClr val="white">
                          <a:lumMod val="65000"/>
                        </a:prstClr>
                      </a:solidFill>
                    </a:rPr>
                    <a:t>…</a:t>
                  </a:r>
                  <a:r>
                    <a:rPr lang="de-DE" sz="1900" b="1" dirty="0">
                      <a:solidFill>
                        <a:prstClr val="white">
                          <a:lumMod val="65000"/>
                        </a:prstClr>
                      </a:solidFill>
                    </a:rPr>
                    <a:t>}</a:t>
                  </a:r>
                </a:p>
              </p:txBody>
            </p:sp>
            <p:pic>
              <p:nvPicPr>
                <p:cNvPr id="91" name="Picture 10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6872296" y="2285988"/>
                  <a:ext cx="1276349" cy="20002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el 1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87798"/>
          </a:xfrm>
        </p:spPr>
        <p:txBody>
          <a:bodyPr/>
          <a:lstStyle/>
          <a:p>
            <a:r>
              <a:rPr lang="de-DE" dirty="0" smtClean="0"/>
              <a:t>Grundlagen </a:t>
            </a:r>
            <a:r>
              <a:rPr lang="de-DE" dirty="0" smtClean="0"/>
              <a:t>für </a:t>
            </a:r>
            <a:r>
              <a:rPr lang="de-DE" dirty="0" err="1" smtClean="0"/>
              <a:t>Matchmaking</a:t>
            </a:r>
            <a:r>
              <a:rPr lang="de-DE" dirty="0" smtClean="0"/>
              <a:t> spezifischer Güter</a:t>
            </a:r>
          </a:p>
        </p:txBody>
      </p:sp>
      <p:grpSp>
        <p:nvGrpSpPr>
          <p:cNvPr id="2" name="Gruppieren 9"/>
          <p:cNvGrpSpPr/>
          <p:nvPr/>
        </p:nvGrpSpPr>
        <p:grpSpPr>
          <a:xfrm>
            <a:off x="671500" y="2023836"/>
            <a:ext cx="8776350" cy="4872541"/>
            <a:chOff x="194467" y="1690616"/>
            <a:chExt cx="8776350" cy="48725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5" name="Gerade Verbindung mit Pfeil 4"/>
            <p:cNvCxnSpPr/>
            <p:nvPr/>
          </p:nvCxnSpPr>
          <p:spPr bwMode="auto">
            <a:xfrm rot="5400000" flipH="1" flipV="1">
              <a:off x="-2231230" y="4126616"/>
              <a:ext cx="48720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5D86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" name="Gerade Verbindung mit Pfeil 6"/>
            <p:cNvCxnSpPr/>
            <p:nvPr/>
          </p:nvCxnSpPr>
          <p:spPr bwMode="auto">
            <a:xfrm>
              <a:off x="194467" y="6556415"/>
              <a:ext cx="8776350" cy="674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5D86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1" name="Textfeld 10"/>
          <p:cNvSpPr txBox="1"/>
          <p:nvPr/>
        </p:nvSpPr>
        <p:spPr>
          <a:xfrm>
            <a:off x="5099794" y="6960696"/>
            <a:ext cx="3768333" cy="369328"/>
          </a:xfrm>
          <a:prstGeom prst="rect">
            <a:avLst/>
          </a:prstGeom>
          <a:noFill/>
        </p:spPr>
        <p:txBody>
          <a:bodyPr wrap="none" lIns="91437" tIns="45718" rIns="91437" bIns="45718">
            <a:spAutoFit/>
          </a:bodyPr>
          <a:lstStyle/>
          <a:p>
            <a:pPr marL="380970" lvl="1" indent="-190485" algn="r" defTabSz="1054018" eaLnBrk="0" hangingPunct="0">
              <a:spcAft>
                <a:spcPct val="30000"/>
              </a:spcAft>
              <a:tabLst>
                <a:tab pos="439704" algn="l"/>
                <a:tab pos="987349" algn="l"/>
              </a:tabLst>
              <a:defRPr/>
            </a:pPr>
            <a:r>
              <a:rPr lang="de-DE" sz="1800" b="1" kern="0" dirty="0">
                <a:solidFill>
                  <a:srgbClr val="2D414B"/>
                </a:solidFill>
              </a:rPr>
              <a:t>Komplexität des Ordnungssystems</a:t>
            </a: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-1452435" y="3963196"/>
            <a:ext cx="3691390" cy="369328"/>
          </a:xfrm>
          <a:prstGeom prst="rect">
            <a:avLst/>
          </a:prstGeom>
          <a:noFill/>
        </p:spPr>
        <p:txBody>
          <a:bodyPr wrap="none" lIns="91437" tIns="45718" rIns="91437" bIns="45718">
            <a:spAutoFit/>
          </a:bodyPr>
          <a:lstStyle/>
          <a:p>
            <a:pPr marL="380970" lvl="1" indent="-190485" defTabSz="1054018" eaLnBrk="0" hangingPunct="0">
              <a:spcAft>
                <a:spcPct val="30000"/>
              </a:spcAft>
              <a:tabLst>
                <a:tab pos="439704" algn="l"/>
                <a:tab pos="987349" algn="l"/>
              </a:tabLst>
              <a:defRPr/>
            </a:pPr>
            <a:r>
              <a:rPr lang="de-DE" sz="1800" b="1" kern="0" dirty="0">
                <a:solidFill>
                  <a:srgbClr val="2D414B"/>
                </a:solidFill>
              </a:rPr>
              <a:t>Qualität </a:t>
            </a:r>
            <a:r>
              <a:rPr lang="de-DE" sz="1800" b="1" kern="0" dirty="0" smtClean="0">
                <a:solidFill>
                  <a:srgbClr val="2D414B"/>
                </a:solidFill>
              </a:rPr>
              <a:t>des Empfehlungsdienstes</a:t>
            </a:r>
            <a:endParaRPr lang="de-DE" sz="1800" b="1" kern="0" dirty="0">
              <a:solidFill>
                <a:srgbClr val="2D414B"/>
              </a:solidFill>
            </a:endParaRPr>
          </a:p>
        </p:txBody>
      </p:sp>
      <p:grpSp>
        <p:nvGrpSpPr>
          <p:cNvPr id="3" name="Gruppieren 154"/>
          <p:cNvGrpSpPr>
            <a:grpSpLocks/>
          </p:cNvGrpSpPr>
          <p:nvPr/>
        </p:nvGrpSpPr>
        <p:grpSpPr bwMode="auto">
          <a:xfrm>
            <a:off x="690913" y="5868689"/>
            <a:ext cx="8603266" cy="1092498"/>
            <a:chOff x="2523436" y="5631074"/>
            <a:chExt cx="8603725" cy="1092295"/>
          </a:xfrm>
        </p:grpSpPr>
        <p:grpSp>
          <p:nvGrpSpPr>
            <p:cNvPr id="4" name="Gruppieren 128"/>
            <p:cNvGrpSpPr>
              <a:grpSpLocks/>
            </p:cNvGrpSpPr>
            <p:nvPr/>
          </p:nvGrpSpPr>
          <p:grpSpPr bwMode="auto">
            <a:xfrm>
              <a:off x="2523436" y="5631074"/>
              <a:ext cx="8603725" cy="1023747"/>
              <a:chOff x="2909563" y="5631074"/>
              <a:chExt cx="8603725" cy="1023747"/>
            </a:xfrm>
          </p:grpSpPr>
          <p:sp>
            <p:nvSpPr>
              <p:cNvPr id="104" name="Rechteck 103"/>
              <p:cNvSpPr/>
              <p:nvPr/>
            </p:nvSpPr>
            <p:spPr bwMode="auto">
              <a:xfrm>
                <a:off x="2909563" y="5642184"/>
                <a:ext cx="8531788" cy="1012637"/>
              </a:xfrm>
              <a:prstGeom prst="rect">
                <a:avLst/>
              </a:prstGeom>
              <a:solidFill>
                <a:schemeClr val="bg1">
                  <a:lumMod val="85000"/>
                  <a:alpha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1103772">
                  <a:defRPr/>
                </a:pPr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Textfeld 123"/>
              <p:cNvSpPr txBox="1"/>
              <p:nvPr/>
            </p:nvSpPr>
            <p:spPr>
              <a:xfrm>
                <a:off x="8543903" y="5631074"/>
                <a:ext cx="2969385" cy="37695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380970" lvl="1" indent="-190485" defTabSz="1054018" eaLnBrk="0" hangingPunct="0">
                  <a:spcAft>
                    <a:spcPct val="30000"/>
                  </a:spcAft>
                  <a:tabLst>
                    <a:tab pos="439704" algn="l"/>
                    <a:tab pos="987349" algn="l"/>
                  </a:tabLst>
                  <a:defRPr/>
                </a:pPr>
                <a:r>
                  <a:rPr lang="de-DE" sz="1800" b="1" kern="0" dirty="0">
                    <a:solidFill>
                      <a:srgbClr val="2D414B"/>
                    </a:solidFill>
                  </a:rPr>
                  <a:t>Marktüberblick gewinnen</a:t>
                </a:r>
              </a:p>
            </p:txBody>
          </p:sp>
        </p:grpSp>
        <p:grpSp>
          <p:nvGrpSpPr>
            <p:cNvPr id="6" name="Gruppieren 147"/>
            <p:cNvGrpSpPr>
              <a:grpSpLocks/>
            </p:cNvGrpSpPr>
            <p:nvPr/>
          </p:nvGrpSpPr>
          <p:grpSpPr bwMode="auto">
            <a:xfrm>
              <a:off x="2578961" y="5715012"/>
              <a:ext cx="1614435" cy="1008357"/>
              <a:chOff x="2578961" y="5715012"/>
              <a:chExt cx="1614435" cy="1008357"/>
            </a:xfrm>
          </p:grpSpPr>
          <p:grpSp>
            <p:nvGrpSpPr>
              <p:cNvPr id="8" name="Gruppieren 49"/>
              <p:cNvGrpSpPr/>
              <p:nvPr/>
            </p:nvGrpSpPr>
            <p:grpSpPr>
              <a:xfrm>
                <a:off x="2940191" y="5715012"/>
                <a:ext cx="960476" cy="542969"/>
                <a:chOff x="3371850" y="584200"/>
                <a:chExt cx="1066800" cy="933450"/>
              </a:xfrm>
              <a:solidFill>
                <a:srgbClr val="5D8690"/>
              </a:solidFill>
            </p:grpSpPr>
            <p:sp>
              <p:nvSpPr>
                <p:cNvPr id="76" name="Abgerundetes Rechteck 75"/>
                <p:cNvSpPr/>
                <p:nvPr/>
              </p:nvSpPr>
              <p:spPr>
                <a:xfrm>
                  <a:off x="3638550" y="584200"/>
                  <a:ext cx="266700" cy="222250"/>
                </a:xfrm>
                <a:prstGeom prst="roundRect">
                  <a:avLst/>
                </a:prstGeom>
                <a:grpFill/>
                <a:ln w="19050">
                  <a:solidFill>
                    <a:srgbClr val="5F5F5F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Abgerundetes Rechteck 76"/>
                <p:cNvSpPr/>
                <p:nvPr/>
              </p:nvSpPr>
              <p:spPr>
                <a:xfrm>
                  <a:off x="3371850" y="941560"/>
                  <a:ext cx="266700" cy="222250"/>
                </a:xfrm>
                <a:prstGeom prst="roundRect">
                  <a:avLst/>
                </a:prstGeom>
                <a:grpFill/>
                <a:ln w="19050">
                  <a:solidFill>
                    <a:srgbClr val="5F5F5F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Abgerundetes Rechteck 77"/>
                <p:cNvSpPr/>
                <p:nvPr/>
              </p:nvSpPr>
              <p:spPr>
                <a:xfrm>
                  <a:off x="3994150" y="939800"/>
                  <a:ext cx="266700" cy="222250"/>
                </a:xfrm>
                <a:prstGeom prst="roundRect">
                  <a:avLst/>
                </a:prstGeom>
                <a:grpFill/>
                <a:ln w="19050">
                  <a:solidFill>
                    <a:srgbClr val="5F5F5F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Abgerundetes Rechteck 78"/>
                <p:cNvSpPr/>
                <p:nvPr/>
              </p:nvSpPr>
              <p:spPr>
                <a:xfrm>
                  <a:off x="3371850" y="1295400"/>
                  <a:ext cx="266700" cy="222250"/>
                </a:xfrm>
                <a:prstGeom prst="roundRect">
                  <a:avLst/>
                </a:prstGeom>
                <a:grpFill/>
                <a:ln w="19050">
                  <a:solidFill>
                    <a:srgbClr val="5F5F5F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Abgerundetes Rechteck 79"/>
                <p:cNvSpPr/>
                <p:nvPr/>
              </p:nvSpPr>
              <p:spPr>
                <a:xfrm>
                  <a:off x="4171950" y="1295400"/>
                  <a:ext cx="266700" cy="222250"/>
                </a:xfrm>
                <a:prstGeom prst="roundRect">
                  <a:avLst/>
                </a:prstGeom>
                <a:grpFill/>
                <a:ln w="19050">
                  <a:solidFill>
                    <a:srgbClr val="5F5F5F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Abgerundetes Rechteck 80"/>
                <p:cNvSpPr/>
                <p:nvPr/>
              </p:nvSpPr>
              <p:spPr>
                <a:xfrm>
                  <a:off x="3816350" y="1295400"/>
                  <a:ext cx="266700" cy="222250"/>
                </a:xfrm>
                <a:prstGeom prst="roundRect">
                  <a:avLst/>
                </a:prstGeom>
                <a:grpFill/>
                <a:ln w="19050">
                  <a:solidFill>
                    <a:srgbClr val="5F5F5F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82" name="Gewinkelte Verbindung 81"/>
                <p:cNvCxnSpPr>
                  <a:stCxn id="76" idx="2"/>
                  <a:endCxn id="78" idx="0"/>
                </p:cNvCxnSpPr>
                <p:nvPr/>
              </p:nvCxnSpPr>
              <p:spPr>
                <a:xfrm rot="16200000" flipH="1">
                  <a:off x="3883025" y="695325"/>
                  <a:ext cx="133350" cy="355600"/>
                </a:xfrm>
                <a:prstGeom prst="bentConnector3">
                  <a:avLst>
                    <a:gd name="adj1" fmla="val 50000"/>
                  </a:avLst>
                </a:prstGeom>
                <a:grpFill/>
                <a:ln>
                  <a:solidFill>
                    <a:srgbClr val="5F5F5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Gewinkelte Verbindung 82"/>
                <p:cNvCxnSpPr>
                  <a:stCxn id="76" idx="2"/>
                  <a:endCxn id="77" idx="0"/>
                </p:cNvCxnSpPr>
                <p:nvPr/>
              </p:nvCxnSpPr>
              <p:spPr>
                <a:xfrm rot="5400000">
                  <a:off x="3570995" y="740655"/>
                  <a:ext cx="135110" cy="266700"/>
                </a:xfrm>
                <a:prstGeom prst="bentConnector3">
                  <a:avLst>
                    <a:gd name="adj1" fmla="val 50000"/>
                  </a:avLst>
                </a:prstGeom>
                <a:grpFill/>
                <a:ln>
                  <a:solidFill>
                    <a:srgbClr val="5F5F5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Gewinkelte Verbindung 83"/>
                <p:cNvCxnSpPr>
                  <a:stCxn id="77" idx="2"/>
                  <a:endCxn id="79" idx="0"/>
                </p:cNvCxnSpPr>
                <p:nvPr/>
              </p:nvCxnSpPr>
              <p:spPr>
                <a:xfrm rot="5400000">
                  <a:off x="3439405" y="1229605"/>
                  <a:ext cx="131590" cy="1588"/>
                </a:xfrm>
                <a:prstGeom prst="bentConnector3">
                  <a:avLst>
                    <a:gd name="adj1" fmla="val 50000"/>
                  </a:avLst>
                </a:prstGeom>
                <a:grpFill/>
                <a:ln>
                  <a:solidFill>
                    <a:srgbClr val="5F5F5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Gewinkelte Verbindung 84"/>
                <p:cNvCxnSpPr>
                  <a:stCxn id="78" idx="2"/>
                  <a:endCxn id="81" idx="0"/>
                </p:cNvCxnSpPr>
                <p:nvPr/>
              </p:nvCxnSpPr>
              <p:spPr>
                <a:xfrm rot="5400000">
                  <a:off x="3971925" y="1139825"/>
                  <a:ext cx="133350" cy="177800"/>
                </a:xfrm>
                <a:prstGeom prst="bentConnector3">
                  <a:avLst>
                    <a:gd name="adj1" fmla="val 50000"/>
                  </a:avLst>
                </a:prstGeom>
                <a:grpFill/>
                <a:ln>
                  <a:solidFill>
                    <a:srgbClr val="5F5F5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Gewinkelte Verbindung 85"/>
                <p:cNvCxnSpPr>
                  <a:stCxn id="78" idx="2"/>
                  <a:endCxn id="80" idx="0"/>
                </p:cNvCxnSpPr>
                <p:nvPr/>
              </p:nvCxnSpPr>
              <p:spPr>
                <a:xfrm rot="16200000" flipH="1">
                  <a:off x="4149725" y="1139825"/>
                  <a:ext cx="133350" cy="177800"/>
                </a:xfrm>
                <a:prstGeom prst="bentConnector3">
                  <a:avLst>
                    <a:gd name="adj1" fmla="val 50000"/>
                  </a:avLst>
                </a:prstGeom>
                <a:grpFill/>
                <a:ln>
                  <a:solidFill>
                    <a:srgbClr val="5F5F5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" name="Textfeld 120"/>
              <p:cNvSpPr txBox="1"/>
              <p:nvPr/>
            </p:nvSpPr>
            <p:spPr>
              <a:xfrm>
                <a:off x="2578961" y="6364363"/>
                <a:ext cx="1614435" cy="35900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380970" lvl="1" indent="-190485" defTabSz="1054018" eaLnBrk="0" hangingPunct="0">
                  <a:spcAft>
                    <a:spcPct val="30000"/>
                  </a:spcAft>
                  <a:tabLst>
                    <a:tab pos="439704" algn="l"/>
                    <a:tab pos="987349" algn="l"/>
                  </a:tabLst>
                  <a:defRPr/>
                </a:pPr>
                <a:r>
                  <a:rPr lang="de-DE" sz="1700" kern="0" dirty="0">
                    <a:solidFill>
                      <a:srgbClr val="2D414B"/>
                    </a:solidFill>
                  </a:rPr>
                  <a:t>Klassifikation</a:t>
                </a:r>
              </a:p>
            </p:txBody>
          </p:sp>
        </p:grpSp>
      </p:grpSp>
      <p:grpSp>
        <p:nvGrpSpPr>
          <p:cNvPr id="9" name="Gruppieren 153"/>
          <p:cNvGrpSpPr>
            <a:grpSpLocks/>
          </p:cNvGrpSpPr>
          <p:nvPr/>
        </p:nvGrpSpPr>
        <p:grpSpPr bwMode="auto">
          <a:xfrm>
            <a:off x="690914" y="4705045"/>
            <a:ext cx="8531332" cy="1188920"/>
            <a:chOff x="2524480" y="4467228"/>
            <a:chExt cx="8531788" cy="1188929"/>
          </a:xfrm>
        </p:grpSpPr>
        <p:grpSp>
          <p:nvGrpSpPr>
            <p:cNvPr id="10" name="Gruppieren 127"/>
            <p:cNvGrpSpPr>
              <a:grpSpLocks/>
            </p:cNvGrpSpPr>
            <p:nvPr/>
          </p:nvGrpSpPr>
          <p:grpSpPr bwMode="auto">
            <a:xfrm>
              <a:off x="2524480" y="4467228"/>
              <a:ext cx="8531788" cy="1166821"/>
              <a:chOff x="2910607" y="4467228"/>
              <a:chExt cx="8531788" cy="1166821"/>
            </a:xfrm>
          </p:grpSpPr>
          <p:sp>
            <p:nvSpPr>
              <p:cNvPr id="108" name="Rechteck 107"/>
              <p:cNvSpPr/>
              <p:nvPr/>
            </p:nvSpPr>
            <p:spPr bwMode="auto">
              <a:xfrm>
                <a:off x="2910607" y="4476753"/>
                <a:ext cx="8531788" cy="1157296"/>
              </a:xfrm>
              <a:prstGeom prst="rect">
                <a:avLst/>
              </a:prstGeom>
              <a:solidFill>
                <a:schemeClr val="bg1">
                  <a:lumMod val="75000"/>
                  <a:alpha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1103772">
                  <a:defRPr/>
                </a:pPr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Textfeld 98"/>
              <p:cNvSpPr txBox="1"/>
              <p:nvPr/>
            </p:nvSpPr>
            <p:spPr>
              <a:xfrm>
                <a:off x="8543358" y="4467228"/>
                <a:ext cx="2860275" cy="3770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380970" lvl="1" indent="-190485" defTabSz="1054018" eaLnBrk="0" hangingPunct="0">
                  <a:spcAft>
                    <a:spcPct val="30000"/>
                  </a:spcAft>
                  <a:tabLst>
                    <a:tab pos="439704" algn="l"/>
                    <a:tab pos="987349" algn="l"/>
                  </a:tabLst>
                  <a:defRPr/>
                </a:pPr>
                <a:r>
                  <a:rPr lang="de-DE" sz="1800" b="1" kern="0" dirty="0">
                    <a:solidFill>
                      <a:srgbClr val="2D414B"/>
                    </a:solidFill>
                  </a:rPr>
                  <a:t>Effizienter recherchieren</a:t>
                </a:r>
              </a:p>
            </p:txBody>
          </p:sp>
        </p:grpSp>
        <p:grpSp>
          <p:nvGrpSpPr>
            <p:cNvPr id="13" name="Gruppieren 148"/>
            <p:cNvGrpSpPr>
              <a:grpSpLocks/>
            </p:cNvGrpSpPr>
            <p:nvPr/>
          </p:nvGrpSpPr>
          <p:grpSpPr bwMode="auto">
            <a:xfrm>
              <a:off x="3506084" y="4635448"/>
              <a:ext cx="3249105" cy="1020709"/>
              <a:chOff x="3506084" y="4635448"/>
              <a:chExt cx="3249105" cy="1020709"/>
            </a:xfrm>
          </p:grpSpPr>
          <p:grpSp>
            <p:nvGrpSpPr>
              <p:cNvPr id="31808" name="Gruppieren 73"/>
              <p:cNvGrpSpPr>
                <a:grpSpLocks/>
              </p:cNvGrpSpPr>
              <p:nvPr/>
            </p:nvGrpSpPr>
            <p:grpSpPr bwMode="auto">
              <a:xfrm>
                <a:off x="3875592" y="4635448"/>
                <a:ext cx="1592172" cy="597386"/>
                <a:chOff x="3568708" y="4857756"/>
                <a:chExt cx="1740867" cy="603498"/>
              </a:xfrm>
            </p:grpSpPr>
            <p:sp>
              <p:nvSpPr>
                <p:cNvPr id="58" name="Ellipse 57"/>
                <p:cNvSpPr/>
                <p:nvPr/>
              </p:nvSpPr>
              <p:spPr>
                <a:xfrm>
                  <a:off x="5141305" y="5289223"/>
                  <a:ext cx="168377" cy="171601"/>
                </a:xfrm>
                <a:prstGeom prst="ellipse">
                  <a:avLst/>
                </a:prstGeom>
                <a:noFill/>
                <a:ln w="19050">
                  <a:solidFill>
                    <a:srgbClr val="005279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Ellipse 58"/>
                <p:cNvSpPr/>
                <p:nvPr/>
              </p:nvSpPr>
              <p:spPr>
                <a:xfrm>
                  <a:off x="4879191" y="4929982"/>
                  <a:ext cx="170113" cy="171601"/>
                </a:xfrm>
                <a:prstGeom prst="ellipse">
                  <a:avLst/>
                </a:prstGeom>
                <a:noFill/>
                <a:ln w="19050">
                  <a:solidFill>
                    <a:srgbClr val="005279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1813" name="Gruppieren 49"/>
                <p:cNvGrpSpPr/>
                <p:nvPr/>
              </p:nvGrpSpPr>
              <p:grpSpPr>
                <a:xfrm>
                  <a:off x="3568708" y="4857756"/>
                  <a:ext cx="1050177" cy="548526"/>
                  <a:chOff x="3371850" y="584200"/>
                  <a:chExt cx="1066800" cy="933450"/>
                </a:xfrm>
                <a:solidFill>
                  <a:srgbClr val="5D8690"/>
                </a:solidFill>
              </p:grpSpPr>
              <p:sp>
                <p:nvSpPr>
                  <p:cNvPr id="61" name="Abgerundetes Rechteck 60"/>
                  <p:cNvSpPr/>
                  <p:nvPr/>
                </p:nvSpPr>
                <p:spPr>
                  <a:xfrm>
                    <a:off x="3638550" y="5842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" name="Abgerundetes Rechteck 61"/>
                  <p:cNvSpPr/>
                  <p:nvPr/>
                </p:nvSpPr>
                <p:spPr>
                  <a:xfrm>
                    <a:off x="3371850" y="94156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" name="Abgerundetes Rechteck 62"/>
                  <p:cNvSpPr/>
                  <p:nvPr/>
                </p:nvSpPr>
                <p:spPr>
                  <a:xfrm>
                    <a:off x="3994150" y="9398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4" name="Abgerundetes Rechteck 63"/>
                  <p:cNvSpPr/>
                  <p:nvPr/>
                </p:nvSpPr>
                <p:spPr>
                  <a:xfrm>
                    <a:off x="3371850" y="12954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Abgerundetes Rechteck 64"/>
                  <p:cNvSpPr/>
                  <p:nvPr/>
                </p:nvSpPr>
                <p:spPr>
                  <a:xfrm>
                    <a:off x="4171950" y="12954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6" name="Abgerundetes Rechteck 65"/>
                  <p:cNvSpPr/>
                  <p:nvPr/>
                </p:nvSpPr>
                <p:spPr>
                  <a:xfrm>
                    <a:off x="3816350" y="12954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67" name="Gewinkelte Verbindung 66"/>
                  <p:cNvCxnSpPr>
                    <a:stCxn id="61" idx="2"/>
                    <a:endCxn id="63" idx="0"/>
                  </p:cNvCxnSpPr>
                  <p:nvPr/>
                </p:nvCxnSpPr>
                <p:spPr>
                  <a:xfrm rot="16200000" flipH="1">
                    <a:off x="3883025" y="695325"/>
                    <a:ext cx="133350" cy="3556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Gewinkelte Verbindung 67"/>
                  <p:cNvCxnSpPr>
                    <a:stCxn id="61" idx="2"/>
                    <a:endCxn id="62" idx="0"/>
                  </p:cNvCxnSpPr>
                  <p:nvPr/>
                </p:nvCxnSpPr>
                <p:spPr>
                  <a:xfrm rot="5400000">
                    <a:off x="3570995" y="740655"/>
                    <a:ext cx="135110" cy="2667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Gewinkelte Verbindung 68"/>
                  <p:cNvCxnSpPr>
                    <a:stCxn id="62" idx="2"/>
                    <a:endCxn id="64" idx="0"/>
                  </p:cNvCxnSpPr>
                  <p:nvPr/>
                </p:nvCxnSpPr>
                <p:spPr>
                  <a:xfrm rot="5400000">
                    <a:off x="3439405" y="1229605"/>
                    <a:ext cx="131590" cy="1588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Gewinkelte Verbindung 69"/>
                  <p:cNvCxnSpPr>
                    <a:stCxn id="63" idx="2"/>
                    <a:endCxn id="66" idx="0"/>
                  </p:cNvCxnSpPr>
                  <p:nvPr/>
                </p:nvCxnSpPr>
                <p:spPr>
                  <a:xfrm rot="5400000">
                    <a:off x="3971925" y="1139825"/>
                    <a:ext cx="133350" cy="1778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Gewinkelte Verbindung 70"/>
                  <p:cNvCxnSpPr>
                    <a:stCxn id="63" idx="2"/>
                    <a:endCxn id="65" idx="0"/>
                  </p:cNvCxnSpPr>
                  <p:nvPr/>
                </p:nvCxnSpPr>
                <p:spPr>
                  <a:xfrm rot="16200000" flipH="1">
                    <a:off x="4149725" y="1139825"/>
                    <a:ext cx="133350" cy="1778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2" name="Gerade Verbindung mit Pfeil 71"/>
                <p:cNvCxnSpPr>
                  <a:stCxn id="58" idx="2"/>
                  <a:endCxn id="65" idx="3"/>
                </p:cNvCxnSpPr>
                <p:nvPr/>
              </p:nvCxnSpPr>
              <p:spPr>
                <a:xfrm rot="10800000">
                  <a:off x="4618885" y="5340983"/>
                  <a:ext cx="521469" cy="34114"/>
                </a:xfrm>
                <a:prstGeom prst="straightConnector1">
                  <a:avLst/>
                </a:prstGeom>
                <a:ln w="9525">
                  <a:gradFill flip="none" rotWithShape="1">
                    <a:gsLst>
                      <a:gs pos="12000">
                        <a:srgbClr val="005279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headEnd type="stealth"/>
                  <a:tailEnd type="stealth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Gerade Verbindung mit Pfeil 72"/>
                <p:cNvCxnSpPr>
                  <a:stCxn id="59" idx="2"/>
                </p:cNvCxnSpPr>
                <p:nvPr/>
              </p:nvCxnSpPr>
              <p:spPr>
                <a:xfrm rot="10800000" flipV="1">
                  <a:off x="4443856" y="5016281"/>
                  <a:ext cx="435743" cy="115737"/>
                </a:xfrm>
                <a:prstGeom prst="straightConnector1">
                  <a:avLst/>
                </a:prstGeom>
                <a:ln w="9525">
                  <a:gradFill flip="none" rotWithShape="1">
                    <a:gsLst>
                      <a:gs pos="12000">
                        <a:srgbClr val="005279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headEnd type="stealth"/>
                  <a:tailEnd type="stealth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Textfeld 121"/>
              <p:cNvSpPr txBox="1"/>
              <p:nvPr/>
            </p:nvSpPr>
            <p:spPr>
              <a:xfrm>
                <a:off x="3506084" y="5297081"/>
                <a:ext cx="3249105" cy="3590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380970" lvl="1" indent="-190485" defTabSz="1054018" eaLnBrk="0" hangingPunct="0">
                  <a:spcAft>
                    <a:spcPct val="30000"/>
                  </a:spcAft>
                  <a:tabLst>
                    <a:tab pos="439704" algn="l"/>
                    <a:tab pos="987349" algn="l"/>
                  </a:tabLst>
                  <a:defRPr/>
                </a:pPr>
                <a:r>
                  <a:rPr lang="de-DE" sz="1700" kern="0" dirty="0">
                    <a:solidFill>
                      <a:srgbClr val="2D414B"/>
                    </a:solidFill>
                  </a:rPr>
                  <a:t>Klassifikation mit Schlagworten</a:t>
                </a:r>
              </a:p>
            </p:txBody>
          </p:sp>
        </p:grpSp>
      </p:grpSp>
      <p:grpSp>
        <p:nvGrpSpPr>
          <p:cNvPr id="31814" name="Gruppieren 152"/>
          <p:cNvGrpSpPr>
            <a:grpSpLocks/>
          </p:cNvGrpSpPr>
          <p:nvPr/>
        </p:nvGrpSpPr>
        <p:grpSpPr bwMode="auto">
          <a:xfrm>
            <a:off x="690914" y="3112786"/>
            <a:ext cx="8531332" cy="1605050"/>
            <a:chOff x="2523378" y="2875380"/>
            <a:chExt cx="8531788" cy="1604399"/>
          </a:xfrm>
        </p:grpSpPr>
        <p:grpSp>
          <p:nvGrpSpPr>
            <p:cNvPr id="31815" name="Gruppieren 124"/>
            <p:cNvGrpSpPr>
              <a:grpSpLocks/>
            </p:cNvGrpSpPr>
            <p:nvPr/>
          </p:nvGrpSpPr>
          <p:grpSpPr bwMode="auto">
            <a:xfrm>
              <a:off x="2523378" y="3316526"/>
              <a:ext cx="8531788" cy="1156818"/>
              <a:chOff x="2909505" y="3316526"/>
              <a:chExt cx="8531788" cy="1156818"/>
            </a:xfrm>
          </p:grpSpPr>
          <p:sp>
            <p:nvSpPr>
              <p:cNvPr id="110" name="Rechteck 109"/>
              <p:cNvSpPr/>
              <p:nvPr/>
            </p:nvSpPr>
            <p:spPr bwMode="auto">
              <a:xfrm>
                <a:off x="2909505" y="3316526"/>
                <a:ext cx="8531788" cy="1156818"/>
              </a:xfrm>
              <a:prstGeom prst="rect">
                <a:avLst/>
              </a:prstGeom>
              <a:solidFill>
                <a:schemeClr val="bg1">
                  <a:lumMod val="65000"/>
                  <a:alpha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1103772">
                  <a:defRPr/>
                </a:pPr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Textfeld 115"/>
              <p:cNvSpPr txBox="1"/>
              <p:nvPr/>
            </p:nvSpPr>
            <p:spPr>
              <a:xfrm>
                <a:off x="8543844" y="3318113"/>
                <a:ext cx="2499220" cy="37687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380970" lvl="1" indent="-190485" defTabSz="1054018" eaLnBrk="0" hangingPunct="0">
                  <a:spcAft>
                    <a:spcPct val="30000"/>
                  </a:spcAft>
                  <a:tabLst>
                    <a:tab pos="439704" algn="l"/>
                    <a:tab pos="987349" algn="l"/>
                  </a:tabLst>
                  <a:defRPr/>
                </a:pPr>
                <a:r>
                  <a:rPr lang="de-DE" sz="1800" b="1" kern="0" dirty="0">
                    <a:solidFill>
                      <a:srgbClr val="2D414B"/>
                    </a:solidFill>
                  </a:rPr>
                  <a:t>Bestellung platzieren</a:t>
                </a:r>
              </a:p>
            </p:txBody>
          </p:sp>
        </p:grpSp>
        <p:grpSp>
          <p:nvGrpSpPr>
            <p:cNvPr id="31816" name="Gruppieren 149"/>
            <p:cNvGrpSpPr>
              <a:grpSpLocks/>
            </p:cNvGrpSpPr>
            <p:nvPr/>
          </p:nvGrpSpPr>
          <p:grpSpPr bwMode="auto">
            <a:xfrm>
              <a:off x="5486683" y="2875380"/>
              <a:ext cx="3166583" cy="1604399"/>
              <a:chOff x="5486683" y="2875380"/>
              <a:chExt cx="3166583" cy="1604399"/>
            </a:xfrm>
          </p:grpSpPr>
          <p:sp>
            <p:nvSpPr>
              <p:cNvPr id="123" name="Textfeld 122"/>
              <p:cNvSpPr txBox="1"/>
              <p:nvPr/>
            </p:nvSpPr>
            <p:spPr>
              <a:xfrm>
                <a:off x="5486683" y="4120851"/>
                <a:ext cx="3166583" cy="3589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80970" lvl="1" indent="-190485" algn="r" defTabSz="1054018" eaLnBrk="0" hangingPunct="0">
                  <a:spcAft>
                    <a:spcPct val="30000"/>
                  </a:spcAft>
                  <a:tabLst>
                    <a:tab pos="439704" algn="l"/>
                    <a:tab pos="987349" algn="l"/>
                  </a:tabLst>
                  <a:defRPr/>
                </a:pPr>
                <a:r>
                  <a:rPr lang="de-DE" sz="1700" kern="0" dirty="0">
                    <a:solidFill>
                      <a:srgbClr val="2D414B"/>
                    </a:solidFill>
                  </a:rPr>
                  <a:t>Klassifikation mit Merkmalen</a:t>
                </a:r>
              </a:p>
            </p:txBody>
          </p:sp>
          <p:grpSp>
            <p:nvGrpSpPr>
              <p:cNvPr id="31817" name="Gruppieren 35"/>
              <p:cNvGrpSpPr>
                <a:grpSpLocks/>
              </p:cNvGrpSpPr>
              <p:nvPr/>
            </p:nvGrpSpPr>
            <p:grpSpPr bwMode="auto">
              <a:xfrm flipH="1">
                <a:off x="6986515" y="2875380"/>
                <a:ext cx="1111034" cy="1137941"/>
                <a:chOff x="2526867" y="3065232"/>
                <a:chExt cx="1214446" cy="1149582"/>
              </a:xfrm>
            </p:grpSpPr>
            <p:grpSp>
              <p:nvGrpSpPr>
                <p:cNvPr id="31818" name="Gruppieren 49"/>
                <p:cNvGrpSpPr/>
                <p:nvPr/>
              </p:nvGrpSpPr>
              <p:grpSpPr>
                <a:xfrm>
                  <a:off x="2627863" y="3065231"/>
                  <a:ext cx="1050176" cy="548524"/>
                  <a:chOff x="3371850" y="584200"/>
                  <a:chExt cx="1066800" cy="933450"/>
                </a:xfrm>
                <a:solidFill>
                  <a:srgbClr val="5D8690"/>
                </a:solidFill>
              </p:grpSpPr>
              <p:sp>
                <p:nvSpPr>
                  <p:cNvPr id="46" name="Abgerundetes Rechteck 45"/>
                  <p:cNvSpPr/>
                  <p:nvPr/>
                </p:nvSpPr>
                <p:spPr>
                  <a:xfrm>
                    <a:off x="3638550" y="5842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" name="Abgerundetes Rechteck 46"/>
                  <p:cNvSpPr/>
                  <p:nvPr/>
                </p:nvSpPr>
                <p:spPr>
                  <a:xfrm>
                    <a:off x="3371850" y="94156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" name="Abgerundetes Rechteck 47"/>
                  <p:cNvSpPr/>
                  <p:nvPr/>
                </p:nvSpPr>
                <p:spPr>
                  <a:xfrm>
                    <a:off x="3994150" y="9398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" name="Abgerundetes Rechteck 48"/>
                  <p:cNvSpPr/>
                  <p:nvPr/>
                </p:nvSpPr>
                <p:spPr>
                  <a:xfrm>
                    <a:off x="3371850" y="12954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0" name="Abgerundetes Rechteck 49"/>
                  <p:cNvSpPr/>
                  <p:nvPr/>
                </p:nvSpPr>
                <p:spPr>
                  <a:xfrm>
                    <a:off x="4171950" y="12954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1" name="Abgerundetes Rechteck 50"/>
                  <p:cNvSpPr/>
                  <p:nvPr/>
                </p:nvSpPr>
                <p:spPr>
                  <a:xfrm>
                    <a:off x="3816350" y="12954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52" name="Gewinkelte Verbindung 51"/>
                  <p:cNvCxnSpPr>
                    <a:stCxn id="46" idx="2"/>
                    <a:endCxn id="48" idx="0"/>
                  </p:cNvCxnSpPr>
                  <p:nvPr/>
                </p:nvCxnSpPr>
                <p:spPr>
                  <a:xfrm rot="16200000" flipH="1">
                    <a:off x="3883025" y="695325"/>
                    <a:ext cx="133350" cy="3556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Gewinkelte Verbindung 52"/>
                  <p:cNvCxnSpPr>
                    <a:stCxn id="46" idx="2"/>
                    <a:endCxn id="47" idx="0"/>
                  </p:cNvCxnSpPr>
                  <p:nvPr/>
                </p:nvCxnSpPr>
                <p:spPr>
                  <a:xfrm rot="5400000">
                    <a:off x="3570995" y="740655"/>
                    <a:ext cx="135110" cy="2667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Gewinkelte Verbindung 53"/>
                  <p:cNvCxnSpPr>
                    <a:stCxn id="47" idx="2"/>
                    <a:endCxn id="49" idx="0"/>
                  </p:cNvCxnSpPr>
                  <p:nvPr/>
                </p:nvCxnSpPr>
                <p:spPr>
                  <a:xfrm rot="5400000">
                    <a:off x="3439405" y="1229605"/>
                    <a:ext cx="131590" cy="1588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Gewinkelte Verbindung 54"/>
                  <p:cNvCxnSpPr>
                    <a:stCxn id="48" idx="2"/>
                    <a:endCxn id="51" idx="0"/>
                  </p:cNvCxnSpPr>
                  <p:nvPr/>
                </p:nvCxnSpPr>
                <p:spPr>
                  <a:xfrm rot="5400000">
                    <a:off x="3971925" y="1139825"/>
                    <a:ext cx="133350" cy="1778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Gewinkelte Verbindung 55"/>
                  <p:cNvCxnSpPr>
                    <a:stCxn id="48" idx="2"/>
                    <a:endCxn id="50" idx="0"/>
                  </p:cNvCxnSpPr>
                  <p:nvPr/>
                </p:nvCxnSpPr>
                <p:spPr>
                  <a:xfrm rot="16200000" flipH="1">
                    <a:off x="4149725" y="1139825"/>
                    <a:ext cx="133350" cy="1778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8" name="Gleichschenkliges Dreieck 37"/>
                <p:cNvSpPr/>
                <p:nvPr/>
              </p:nvSpPr>
              <p:spPr bwMode="auto">
                <a:xfrm>
                  <a:off x="2527043" y="3929297"/>
                  <a:ext cx="215184" cy="142675"/>
                </a:xfrm>
                <a:prstGeom prst="triangle">
                  <a:avLst/>
                </a:prstGeom>
                <a:solidFill>
                  <a:srgbClr val="B8AD1A"/>
                </a:solidFill>
                <a:ln w="12700" cap="flat" cmpd="sng" algn="ctr">
                  <a:solidFill>
                    <a:srgbClr val="5F5F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Gleichschenkliges Dreieck 38"/>
                <p:cNvSpPr/>
                <p:nvPr/>
              </p:nvSpPr>
              <p:spPr bwMode="auto">
                <a:xfrm>
                  <a:off x="3170859" y="4071972"/>
                  <a:ext cx="213448" cy="142674"/>
                </a:xfrm>
                <a:prstGeom prst="triangle">
                  <a:avLst/>
                </a:prstGeom>
                <a:solidFill>
                  <a:srgbClr val="B8AD1A"/>
                </a:solidFill>
                <a:ln w="12700" cap="flat" cmpd="sng" algn="ctr">
                  <a:solidFill>
                    <a:srgbClr val="5F5F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Gleichschenkliges Dreieck 39"/>
                <p:cNvSpPr/>
                <p:nvPr/>
              </p:nvSpPr>
              <p:spPr bwMode="auto">
                <a:xfrm>
                  <a:off x="3526606" y="3999832"/>
                  <a:ext cx="215184" cy="142675"/>
                </a:xfrm>
                <a:prstGeom prst="triangle">
                  <a:avLst/>
                </a:prstGeom>
                <a:solidFill>
                  <a:srgbClr val="B8AD1A"/>
                </a:solidFill>
                <a:ln w="12700" cap="flat" cmpd="sng" algn="ctr">
                  <a:solidFill>
                    <a:srgbClr val="5F5F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Gleichschenkliges Dreieck 40"/>
                <p:cNvSpPr/>
                <p:nvPr/>
              </p:nvSpPr>
              <p:spPr bwMode="auto">
                <a:xfrm>
                  <a:off x="2813377" y="3929297"/>
                  <a:ext cx="213448" cy="142675"/>
                </a:xfrm>
                <a:prstGeom prst="triangle">
                  <a:avLst/>
                </a:prstGeom>
                <a:solidFill>
                  <a:srgbClr val="B8AD1A"/>
                </a:solidFill>
                <a:ln w="12700" cap="flat" cmpd="sng" algn="ctr">
                  <a:solidFill>
                    <a:srgbClr val="5F5F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1809" name="Gewinkelte Verbindung 41"/>
                <p:cNvCxnSpPr>
                  <a:cxnSpLocks noChangeShapeType="1"/>
                  <a:endCxn id="38" idx="0"/>
                </p:cNvCxnSpPr>
                <p:nvPr/>
              </p:nvCxnSpPr>
              <p:spPr bwMode="auto">
                <a:xfrm rot="5400000">
                  <a:off x="2537473" y="3719521"/>
                  <a:ext cx="306092" cy="11299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2700" algn="ctr">
                  <a:solidFill>
                    <a:srgbClr val="5F5F5F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31810" name="Gewinkelte Verbindung 42"/>
                <p:cNvCxnSpPr>
                  <a:cxnSpLocks noChangeShapeType="1"/>
                  <a:endCxn id="41" idx="0"/>
                </p:cNvCxnSpPr>
                <p:nvPr/>
              </p:nvCxnSpPr>
              <p:spPr bwMode="auto">
                <a:xfrm rot="16200000" flipH="1">
                  <a:off x="2680349" y="3689635"/>
                  <a:ext cx="306092" cy="172762"/>
                </a:xfrm>
                <a:prstGeom prst="bentConnector3">
                  <a:avLst>
                    <a:gd name="adj1" fmla="val 50000"/>
                  </a:avLst>
                </a:prstGeom>
                <a:noFill/>
                <a:ln w="12700" algn="ctr">
                  <a:solidFill>
                    <a:srgbClr val="5F5F5F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31811" name="Gewinkelte Verbindung 43"/>
                <p:cNvCxnSpPr>
                  <a:cxnSpLocks noChangeShapeType="1"/>
                  <a:endCxn id="39" idx="0"/>
                </p:cNvCxnSpPr>
                <p:nvPr/>
              </p:nvCxnSpPr>
              <p:spPr bwMode="auto">
                <a:xfrm rot="16200000" flipH="1">
                  <a:off x="3006292" y="3801264"/>
                  <a:ext cx="448968" cy="92379"/>
                </a:xfrm>
                <a:prstGeom prst="bentConnector3">
                  <a:avLst>
                    <a:gd name="adj1" fmla="val 50000"/>
                  </a:avLst>
                </a:prstGeom>
                <a:noFill/>
                <a:ln w="12700" algn="ctr">
                  <a:solidFill>
                    <a:srgbClr val="5F5F5F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31812" name="Gewinkelte Verbindung 44"/>
                <p:cNvCxnSpPr>
                  <a:cxnSpLocks noChangeShapeType="1"/>
                  <a:endCxn id="40" idx="0"/>
                </p:cNvCxnSpPr>
                <p:nvPr/>
              </p:nvCxnSpPr>
              <p:spPr bwMode="auto">
                <a:xfrm rot="16200000" flipH="1">
                  <a:off x="3395636" y="3761980"/>
                  <a:ext cx="377530" cy="9951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2700" algn="ctr">
                  <a:solidFill>
                    <a:srgbClr val="5F5F5F"/>
                  </a:solidFill>
                  <a:round/>
                  <a:headEnd/>
                  <a:tailEnd type="arrow" w="med" len="med"/>
                </a:ln>
              </p:spPr>
            </p:cxnSp>
          </p:grpSp>
        </p:grpSp>
      </p:grpSp>
      <p:sp>
        <p:nvSpPr>
          <p:cNvPr id="112" name="Freihandform 111"/>
          <p:cNvSpPr/>
          <p:nvPr/>
        </p:nvSpPr>
        <p:spPr bwMode="auto">
          <a:xfrm>
            <a:off x="692503" y="2757187"/>
            <a:ext cx="5553075" cy="3267075"/>
          </a:xfrm>
          <a:custGeom>
            <a:avLst/>
            <a:gdLst>
              <a:gd name="connsiteX0" fmla="*/ 0 w 5553636"/>
              <a:gd name="connsiteY0" fmla="*/ 3266515 h 3266515"/>
              <a:gd name="connsiteX1" fmla="*/ 437030 w 5553636"/>
              <a:gd name="connsiteY1" fmla="*/ 3199280 h 3266515"/>
              <a:gd name="connsiteX2" fmla="*/ 880783 w 5553636"/>
              <a:gd name="connsiteY2" fmla="*/ 2930339 h 3266515"/>
              <a:gd name="connsiteX3" fmla="*/ 1311088 w 5553636"/>
              <a:gd name="connsiteY3" fmla="*/ 2271433 h 3266515"/>
              <a:gd name="connsiteX4" fmla="*/ 1842247 w 5553636"/>
              <a:gd name="connsiteY4" fmla="*/ 1303245 h 3266515"/>
              <a:gd name="connsiteX5" fmla="*/ 2319618 w 5553636"/>
              <a:gd name="connsiteY5" fmla="*/ 630892 h 3266515"/>
              <a:gd name="connsiteX6" fmla="*/ 2864224 w 5553636"/>
              <a:gd name="connsiteY6" fmla="*/ 140074 h 3266515"/>
              <a:gd name="connsiteX7" fmla="*/ 3576918 w 5553636"/>
              <a:gd name="connsiteY7" fmla="*/ 5603 h 3266515"/>
              <a:gd name="connsiteX8" fmla="*/ 4410636 w 5553636"/>
              <a:gd name="connsiteY8" fmla="*/ 106456 h 3266515"/>
              <a:gd name="connsiteX9" fmla="*/ 5210736 w 5553636"/>
              <a:gd name="connsiteY9" fmla="*/ 240927 h 3266515"/>
              <a:gd name="connsiteX10" fmla="*/ 5553636 w 5553636"/>
              <a:gd name="connsiteY10" fmla="*/ 287992 h 326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53636" h="3266515">
                <a:moveTo>
                  <a:pt x="0" y="3266515"/>
                </a:moveTo>
                <a:cubicBezTo>
                  <a:pt x="145116" y="3260912"/>
                  <a:pt x="290233" y="3255309"/>
                  <a:pt x="437030" y="3199280"/>
                </a:cubicBezTo>
                <a:cubicBezTo>
                  <a:pt x="583827" y="3143251"/>
                  <a:pt x="735107" y="3084980"/>
                  <a:pt x="880783" y="2930339"/>
                </a:cubicBezTo>
                <a:cubicBezTo>
                  <a:pt x="1026459" y="2775698"/>
                  <a:pt x="1150844" y="2542615"/>
                  <a:pt x="1311088" y="2271433"/>
                </a:cubicBezTo>
                <a:cubicBezTo>
                  <a:pt x="1471332" y="2000251"/>
                  <a:pt x="1674159" y="1576668"/>
                  <a:pt x="1842247" y="1303245"/>
                </a:cubicBezTo>
                <a:cubicBezTo>
                  <a:pt x="2010335" y="1029822"/>
                  <a:pt x="2149289" y="824754"/>
                  <a:pt x="2319618" y="630892"/>
                </a:cubicBezTo>
                <a:cubicBezTo>
                  <a:pt x="2489947" y="437030"/>
                  <a:pt x="2654674" y="244289"/>
                  <a:pt x="2864224" y="140074"/>
                </a:cubicBezTo>
                <a:cubicBezTo>
                  <a:pt x="3073774" y="35859"/>
                  <a:pt x="3319183" y="11206"/>
                  <a:pt x="3576918" y="5603"/>
                </a:cubicBezTo>
                <a:cubicBezTo>
                  <a:pt x="3834653" y="0"/>
                  <a:pt x="4138333" y="67235"/>
                  <a:pt x="4410636" y="106456"/>
                </a:cubicBezTo>
                <a:cubicBezTo>
                  <a:pt x="4682939" y="145677"/>
                  <a:pt x="5020236" y="210671"/>
                  <a:pt x="5210736" y="240927"/>
                </a:cubicBezTo>
                <a:cubicBezTo>
                  <a:pt x="5401236" y="271183"/>
                  <a:pt x="5477436" y="279587"/>
                  <a:pt x="5553636" y="287992"/>
                </a:cubicBezTo>
              </a:path>
            </a:pathLst>
          </a:custGeom>
          <a:noFill/>
          <a:ln w="2857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37" tIns="45718" rIns="91437" bIns="45718"/>
          <a:lstStyle/>
          <a:p>
            <a:pPr defTabSz="1103772"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31819" name="Gruppieren 155"/>
          <p:cNvGrpSpPr>
            <a:grpSpLocks/>
          </p:cNvGrpSpPr>
          <p:nvPr/>
        </p:nvGrpSpPr>
        <p:grpSpPr bwMode="auto">
          <a:xfrm>
            <a:off x="687738" y="2392063"/>
            <a:ext cx="8534508" cy="2994025"/>
            <a:chOff x="2520189" y="2154614"/>
            <a:chExt cx="8534964" cy="2992936"/>
          </a:xfrm>
        </p:grpSpPr>
        <p:grpSp>
          <p:nvGrpSpPr>
            <p:cNvPr id="31820" name="Gruppieren 151"/>
            <p:cNvGrpSpPr>
              <a:grpSpLocks/>
            </p:cNvGrpSpPr>
            <p:nvPr/>
          </p:nvGrpSpPr>
          <p:grpSpPr bwMode="auto">
            <a:xfrm>
              <a:off x="2520189" y="2154614"/>
              <a:ext cx="8534964" cy="2992936"/>
              <a:chOff x="2520189" y="2154614"/>
              <a:chExt cx="8534964" cy="2992936"/>
            </a:xfrm>
          </p:grpSpPr>
          <p:grpSp>
            <p:nvGrpSpPr>
              <p:cNvPr id="31821" name="Gruppieren 126"/>
              <p:cNvGrpSpPr>
                <a:grpSpLocks/>
              </p:cNvGrpSpPr>
              <p:nvPr/>
            </p:nvGrpSpPr>
            <p:grpSpPr bwMode="auto">
              <a:xfrm>
                <a:off x="2520189" y="2154614"/>
                <a:ext cx="8534964" cy="1156866"/>
                <a:chOff x="2906316" y="2154614"/>
                <a:chExt cx="8534964" cy="1156866"/>
              </a:xfrm>
            </p:grpSpPr>
            <p:sp>
              <p:nvSpPr>
                <p:cNvPr id="111" name="Rechteck 110"/>
                <p:cNvSpPr/>
                <p:nvPr/>
              </p:nvSpPr>
              <p:spPr bwMode="auto">
                <a:xfrm>
                  <a:off x="2906316" y="2154614"/>
                  <a:ext cx="8534964" cy="1156866"/>
                </a:xfrm>
                <a:prstGeom prst="rect">
                  <a:avLst/>
                </a:prstGeom>
                <a:solidFill>
                  <a:schemeClr val="bg1">
                    <a:lumMod val="50000"/>
                    <a:alpha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9" name="Textfeld 118"/>
                <p:cNvSpPr txBox="1"/>
                <p:nvPr/>
              </p:nvSpPr>
              <p:spPr>
                <a:xfrm>
                  <a:off x="8558117" y="2162548"/>
                  <a:ext cx="2794047" cy="3768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80970" lvl="1" indent="-190485" defTabSz="1054018" eaLnBrk="0" hangingPunct="0">
                    <a:spcAft>
                      <a:spcPct val="30000"/>
                    </a:spcAft>
                    <a:tabLst>
                      <a:tab pos="439704" algn="l"/>
                      <a:tab pos="987349" algn="l"/>
                    </a:tabLst>
                    <a:defRPr/>
                  </a:pPr>
                  <a:r>
                    <a:rPr lang="de-DE" sz="1800" b="1" kern="0" dirty="0">
                      <a:solidFill>
                        <a:srgbClr val="2D414B"/>
                      </a:solidFill>
                    </a:rPr>
                    <a:t>Inspiration finden</a:t>
                  </a:r>
                </a:p>
              </p:txBody>
            </p:sp>
          </p:grpSp>
          <p:grpSp>
            <p:nvGrpSpPr>
              <p:cNvPr id="31822" name="Gruppieren 150"/>
              <p:cNvGrpSpPr>
                <a:grpSpLocks/>
              </p:cNvGrpSpPr>
              <p:nvPr/>
            </p:nvGrpSpPr>
            <p:grpSpPr bwMode="auto">
              <a:xfrm>
                <a:off x="4290832" y="2420351"/>
                <a:ext cx="2913693" cy="2727199"/>
                <a:chOff x="4290832" y="2420351"/>
                <a:chExt cx="2913693" cy="2727199"/>
              </a:xfrm>
            </p:grpSpPr>
            <p:cxnSp>
              <p:nvCxnSpPr>
                <p:cNvPr id="35" name="Gerade Verbindung mit Pfeil 34"/>
                <p:cNvCxnSpPr/>
                <p:nvPr/>
              </p:nvCxnSpPr>
              <p:spPr>
                <a:xfrm rot="10800000" flipH="1" flipV="1">
                  <a:off x="6855451" y="3088967"/>
                  <a:ext cx="349074" cy="57896"/>
                </a:xfrm>
                <a:prstGeom prst="straightConnector1">
                  <a:avLst/>
                </a:prstGeom>
                <a:ln w="9525">
                  <a:gradFill flip="none" rotWithShape="1">
                    <a:gsLst>
                      <a:gs pos="12000">
                        <a:srgbClr val="005279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headEnd type="stealth"/>
                  <a:tailEnd type="stealth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823" name="Gruppieren 117"/>
                <p:cNvGrpSpPr>
                  <a:grpSpLocks/>
                </p:cNvGrpSpPr>
                <p:nvPr/>
              </p:nvGrpSpPr>
              <p:grpSpPr bwMode="auto">
                <a:xfrm rot="20847291" flipH="1">
                  <a:off x="4290832" y="2420351"/>
                  <a:ext cx="2720426" cy="1632225"/>
                  <a:chOff x="6092855" y="2123826"/>
                  <a:chExt cx="2752785" cy="1813283"/>
                </a:xfrm>
              </p:grpSpPr>
              <p:sp>
                <p:nvSpPr>
                  <p:cNvPr id="14" name="Ellipse 13"/>
                  <p:cNvSpPr/>
                  <p:nvPr/>
                </p:nvSpPr>
                <p:spPr>
                  <a:xfrm rot="20364713">
                    <a:off x="7946033" y="2148679"/>
                    <a:ext cx="232939" cy="252102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" name="Ellipse 14"/>
                  <p:cNvSpPr/>
                  <p:nvPr/>
                </p:nvSpPr>
                <p:spPr>
                  <a:xfrm rot="20364713">
                    <a:off x="6693213" y="3385920"/>
                    <a:ext cx="155828" cy="16924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" name="Ellipse 15"/>
                  <p:cNvSpPr/>
                  <p:nvPr/>
                </p:nvSpPr>
                <p:spPr>
                  <a:xfrm rot="20364713">
                    <a:off x="8612702" y="2831124"/>
                    <a:ext cx="232938" cy="252102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" name="Ellipse 16"/>
                  <p:cNvSpPr/>
                  <p:nvPr/>
                </p:nvSpPr>
                <p:spPr>
                  <a:xfrm rot="20364713">
                    <a:off x="6257859" y="3047960"/>
                    <a:ext cx="155827" cy="171007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" name="Ellipse 17"/>
                  <p:cNvSpPr/>
                  <p:nvPr/>
                </p:nvSpPr>
                <p:spPr>
                  <a:xfrm rot="20364713">
                    <a:off x="7489320" y="2546963"/>
                    <a:ext cx="154221" cy="171006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" name="Ellipse 18"/>
                  <p:cNvSpPr/>
                  <p:nvPr/>
                </p:nvSpPr>
                <p:spPr>
                  <a:xfrm rot="20364713">
                    <a:off x="8608218" y="2123826"/>
                    <a:ext cx="154221" cy="171007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0" name="Ellipse 19"/>
                  <p:cNvSpPr/>
                  <p:nvPr/>
                </p:nvSpPr>
                <p:spPr>
                  <a:xfrm rot="20364713">
                    <a:off x="6898485" y="2818275"/>
                    <a:ext cx="231332" cy="252103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1" name="Ellipse 20"/>
                  <p:cNvSpPr/>
                  <p:nvPr/>
                </p:nvSpPr>
                <p:spPr>
                  <a:xfrm rot="20364713">
                    <a:off x="7364878" y="3102897"/>
                    <a:ext cx="154221" cy="16924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2" name="Gerade Verbindung mit Pfeil 21"/>
                  <p:cNvCxnSpPr>
                    <a:stCxn id="20" idx="5"/>
                    <a:endCxn id="21" idx="1"/>
                  </p:cNvCxnSpPr>
                  <p:nvPr/>
                </p:nvCxnSpPr>
                <p:spPr>
                  <a:xfrm rot="14964713" flipH="1">
                    <a:off x="7123698" y="2981051"/>
                    <a:ext cx="239762" cy="184743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Gerade Verbindung mit Pfeil 22"/>
                  <p:cNvCxnSpPr>
                    <a:endCxn id="17" idx="0"/>
                  </p:cNvCxnSpPr>
                  <p:nvPr/>
                </p:nvCxnSpPr>
                <p:spPr>
                  <a:xfrm rot="4164713">
                    <a:off x="6176354" y="2959434"/>
                    <a:ext cx="199214" cy="1607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Gerade Verbindung mit Pfeil 23"/>
                  <p:cNvCxnSpPr>
                    <a:stCxn id="20" idx="3"/>
                    <a:endCxn id="15" idx="7"/>
                  </p:cNvCxnSpPr>
                  <p:nvPr/>
                </p:nvCxnSpPr>
                <p:spPr>
                  <a:xfrm rot="4164713">
                    <a:off x="6759328" y="3095201"/>
                    <a:ext cx="250340" cy="261855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Gerade Verbindung mit Pfeil 24"/>
                  <p:cNvCxnSpPr>
                    <a:endCxn id="17" idx="1"/>
                  </p:cNvCxnSpPr>
                  <p:nvPr/>
                </p:nvCxnSpPr>
                <p:spPr>
                  <a:xfrm rot="14964713" flipH="1">
                    <a:off x="6049985" y="2949708"/>
                    <a:ext cx="223896" cy="138156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Gerade Verbindung mit Pfeil 25"/>
                  <p:cNvCxnSpPr>
                    <a:stCxn id="14" idx="6"/>
                    <a:endCxn id="19" idx="1"/>
                  </p:cNvCxnSpPr>
                  <p:nvPr/>
                </p:nvCxnSpPr>
                <p:spPr>
                  <a:xfrm rot="20364713">
                    <a:off x="8177287" y="2143690"/>
                    <a:ext cx="433747" cy="116355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Gerade Verbindung mit Pfeil 26"/>
                  <p:cNvCxnSpPr>
                    <a:stCxn id="16" idx="2"/>
                    <a:endCxn id="18" idx="6"/>
                  </p:cNvCxnSpPr>
                  <p:nvPr/>
                </p:nvCxnSpPr>
                <p:spPr>
                  <a:xfrm rot="20847291" flipH="1" flipV="1">
                    <a:off x="7690704" y="2490719"/>
                    <a:ext cx="878738" cy="624086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Gerade Verbindung mit Pfeil 27"/>
                  <p:cNvCxnSpPr>
                    <a:endCxn id="18" idx="0"/>
                  </p:cNvCxnSpPr>
                  <p:nvPr/>
                </p:nvCxnSpPr>
                <p:spPr>
                  <a:xfrm rot="4164713">
                    <a:off x="7406228" y="2458628"/>
                    <a:ext cx="199213" cy="1606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Gerade Verbindung mit Pfeil 28"/>
                  <p:cNvCxnSpPr>
                    <a:stCxn id="20" idx="2"/>
                    <a:endCxn id="17" idx="6"/>
                  </p:cNvCxnSpPr>
                  <p:nvPr/>
                </p:nvCxnSpPr>
                <p:spPr>
                  <a:xfrm rot="9564713">
                    <a:off x="6405473" y="3004567"/>
                    <a:ext cx="502824" cy="81096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Gerade Verbindung mit Pfeil 29"/>
                  <p:cNvCxnSpPr>
                    <a:stCxn id="18" idx="2"/>
                    <a:endCxn id="20" idx="6"/>
                  </p:cNvCxnSpPr>
                  <p:nvPr/>
                </p:nvCxnSpPr>
                <p:spPr>
                  <a:xfrm rot="9564713" flipV="1">
                    <a:off x="7096511" y="2740480"/>
                    <a:ext cx="425715" cy="81096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Gerade Verbindung mit Pfeil 30"/>
                  <p:cNvCxnSpPr>
                    <a:stCxn id="20" idx="0"/>
                  </p:cNvCxnSpPr>
                  <p:nvPr/>
                </p:nvCxnSpPr>
                <p:spPr>
                  <a:xfrm rot="14964713" flipV="1">
                    <a:off x="6796460" y="2702404"/>
                    <a:ext cx="239762" cy="38555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Gerade Verbindung mit Pfeil 31"/>
                  <p:cNvCxnSpPr>
                    <a:stCxn id="18" idx="7"/>
                    <a:endCxn id="14" idx="2"/>
                  </p:cNvCxnSpPr>
                  <p:nvPr/>
                </p:nvCxnSpPr>
                <p:spPr>
                  <a:xfrm rot="4164713" flipH="1" flipV="1">
                    <a:off x="7732893" y="2231959"/>
                    <a:ext cx="86384" cy="409649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Gerade Verbindung mit Pfeil 32"/>
                  <p:cNvCxnSpPr>
                    <a:stCxn id="16" idx="0"/>
                    <a:endCxn id="19" idx="4"/>
                  </p:cNvCxnSpPr>
                  <p:nvPr/>
                </p:nvCxnSpPr>
                <p:spPr>
                  <a:xfrm rot="4647291" flipH="1" flipV="1">
                    <a:off x="8435776" y="2497215"/>
                    <a:ext cx="530650" cy="131730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Gerade Verbindung mit Pfeil 33"/>
                  <p:cNvCxnSpPr>
                    <a:stCxn id="15" idx="2"/>
                    <a:endCxn id="50" idx="3"/>
                  </p:cNvCxnSpPr>
                  <p:nvPr/>
                </p:nvCxnSpPr>
                <p:spPr>
                  <a:xfrm rot="20847291" flipH="1" flipV="1">
                    <a:off x="6128154" y="3394302"/>
                    <a:ext cx="558923" cy="169411"/>
                  </a:xfrm>
                  <a:prstGeom prst="straightConnector1">
                    <a:avLst/>
                  </a:prstGeom>
                  <a:ln w="9525">
                    <a:gradFill flip="none" rotWithShape="1">
                      <a:gsLst>
                        <a:gs pos="12000">
                          <a:srgbClr val="005279"/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  <a:headEnd type="stealth"/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Ellipse 89"/>
                  <p:cNvSpPr/>
                  <p:nvPr/>
                </p:nvSpPr>
                <p:spPr>
                  <a:xfrm rot="7318341">
                    <a:off x="7869266" y="2934345"/>
                    <a:ext cx="167480" cy="15743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2" name="Ellipse 91"/>
                  <p:cNvSpPr/>
                  <p:nvPr/>
                </p:nvSpPr>
                <p:spPr>
                  <a:xfrm rot="7318341">
                    <a:off x="7930172" y="3474617"/>
                    <a:ext cx="252102" cy="232939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3" name="Ellipse 92"/>
                  <p:cNvSpPr/>
                  <p:nvPr/>
                </p:nvSpPr>
                <p:spPr>
                  <a:xfrm rot="7318341">
                    <a:off x="7497598" y="3601244"/>
                    <a:ext cx="167481" cy="15743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94" name="Gerade Verbindung mit Pfeil 93"/>
                  <p:cNvCxnSpPr>
                    <a:stCxn id="92" idx="5"/>
                    <a:endCxn id="93" idx="1"/>
                  </p:cNvCxnSpPr>
                  <p:nvPr/>
                </p:nvCxnSpPr>
                <p:spPr>
                  <a:xfrm rot="1918341" flipH="1">
                    <a:off x="7689683" y="3541277"/>
                    <a:ext cx="221693" cy="199213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Gerade Verbindung mit Pfeil 94"/>
                  <p:cNvCxnSpPr>
                    <a:stCxn id="92" idx="3"/>
                    <a:endCxn id="90" idx="7"/>
                  </p:cNvCxnSpPr>
                  <p:nvPr/>
                </p:nvCxnSpPr>
                <p:spPr>
                  <a:xfrm rot="12718341">
                    <a:off x="7885503" y="3141131"/>
                    <a:ext cx="231332" cy="283836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Gerade Verbindung mit Pfeil 96"/>
                  <p:cNvCxnSpPr>
                    <a:stCxn id="127" idx="3"/>
                    <a:endCxn id="92" idx="7"/>
                  </p:cNvCxnSpPr>
                  <p:nvPr/>
                </p:nvCxnSpPr>
                <p:spPr>
                  <a:xfrm rot="20847291" flipH="1" flipV="1">
                    <a:off x="8106092" y="3709688"/>
                    <a:ext cx="24098" cy="227421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Gerade Verbindung mit Pfeil 97"/>
                  <p:cNvCxnSpPr>
                    <a:stCxn id="92" idx="0"/>
                  </p:cNvCxnSpPr>
                  <p:nvPr/>
                </p:nvCxnSpPr>
                <p:spPr>
                  <a:xfrm rot="1918341" flipV="1">
                    <a:off x="8150058" y="3683377"/>
                    <a:ext cx="221693" cy="40547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Gerade Verbindung mit Pfeil 99"/>
                  <p:cNvCxnSpPr>
                    <a:stCxn id="93" idx="5"/>
                    <a:endCxn id="15" idx="5"/>
                  </p:cNvCxnSpPr>
                  <p:nvPr/>
                </p:nvCxnSpPr>
                <p:spPr>
                  <a:xfrm rot="10800000">
                    <a:off x="6841411" y="3506564"/>
                    <a:ext cx="663472" cy="192162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Gerade Verbindung mit Pfeil 102"/>
                  <p:cNvCxnSpPr>
                    <a:stCxn id="90" idx="5"/>
                    <a:endCxn id="21" idx="6"/>
                  </p:cNvCxnSpPr>
                  <p:nvPr/>
                </p:nvCxnSpPr>
                <p:spPr>
                  <a:xfrm rot="10800000" flipV="1">
                    <a:off x="7513071" y="3031444"/>
                    <a:ext cx="364668" cy="125169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Gerade Verbindung mit Pfeil 105"/>
                  <p:cNvCxnSpPr>
                    <a:stCxn id="90" idx="1"/>
                    <a:endCxn id="16" idx="2"/>
                  </p:cNvCxnSpPr>
                  <p:nvPr/>
                </p:nvCxnSpPr>
                <p:spPr>
                  <a:xfrm rot="10047291" flipH="1" flipV="1">
                    <a:off x="8036415" y="2926972"/>
                    <a:ext cx="575116" cy="146326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5" name="Ellipse 124"/>
                <p:cNvSpPr/>
                <p:nvPr/>
              </p:nvSpPr>
              <p:spPr>
                <a:xfrm rot="13528950" flipH="1">
                  <a:off x="5607295" y="4618264"/>
                  <a:ext cx="225343" cy="230199"/>
                </a:xfrm>
                <a:prstGeom prst="ellipse">
                  <a:avLst/>
                </a:prstGeom>
                <a:noFill/>
                <a:ln w="19050">
                  <a:solidFill>
                    <a:srgbClr val="005279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" name="Ellipse 126"/>
                <p:cNvSpPr/>
                <p:nvPr/>
              </p:nvSpPr>
              <p:spPr>
                <a:xfrm rot="13528950" flipH="1">
                  <a:off x="5091315" y="4173940"/>
                  <a:ext cx="150757" cy="155583"/>
                </a:xfrm>
                <a:prstGeom prst="ellipse">
                  <a:avLst/>
                </a:prstGeom>
                <a:noFill/>
                <a:ln w="19050">
                  <a:solidFill>
                    <a:srgbClr val="005279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8" name="Gerade Verbindung mit Pfeil 127"/>
                <p:cNvCxnSpPr>
                  <a:stCxn id="125" idx="2"/>
                  <a:endCxn id="127" idx="6"/>
                </p:cNvCxnSpPr>
                <p:nvPr/>
              </p:nvCxnSpPr>
              <p:spPr>
                <a:xfrm rot="16200000" flipV="1">
                  <a:off x="5255670" y="4268307"/>
                  <a:ext cx="347537" cy="420711"/>
                </a:xfrm>
                <a:prstGeom prst="straightConnector1">
                  <a:avLst/>
                </a:prstGeom>
                <a:ln w="9525">
                  <a:solidFill>
                    <a:srgbClr val="005279"/>
                  </a:solidFill>
                  <a:tailEnd type="stealth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Gerade Verbindung mit Pfeil 128"/>
                <p:cNvCxnSpPr>
                  <a:stCxn id="125" idx="3"/>
                </p:cNvCxnSpPr>
                <p:nvPr/>
              </p:nvCxnSpPr>
              <p:spPr>
                <a:xfrm flipH="1" flipV="1">
                  <a:off x="5668371" y="3909750"/>
                  <a:ext cx="52390" cy="709354"/>
                </a:xfrm>
                <a:prstGeom prst="straightConnector1">
                  <a:avLst/>
                </a:prstGeom>
                <a:ln w="9525">
                  <a:solidFill>
                    <a:srgbClr val="005279"/>
                  </a:solidFill>
                  <a:tailEnd type="stealth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Gerade Verbindung mit Pfeil 129"/>
                <p:cNvCxnSpPr>
                  <a:endCxn id="125" idx="6"/>
                </p:cNvCxnSpPr>
                <p:nvPr/>
              </p:nvCxnSpPr>
              <p:spPr>
                <a:xfrm flipV="1">
                  <a:off x="5468335" y="4814296"/>
                  <a:ext cx="330218" cy="333254"/>
                </a:xfrm>
                <a:prstGeom prst="straightConnector1">
                  <a:avLst/>
                </a:prstGeom>
                <a:ln w="9525">
                  <a:solidFill>
                    <a:srgbClr val="005279"/>
                  </a:solidFill>
                  <a:tailEnd type="none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Gerade Verbindung mit Pfeil 130"/>
                <p:cNvCxnSpPr>
                  <a:stCxn id="125" idx="1"/>
                </p:cNvCxnSpPr>
                <p:nvPr/>
              </p:nvCxnSpPr>
              <p:spPr>
                <a:xfrm rot="10800000" flipV="1">
                  <a:off x="5230197" y="4733363"/>
                  <a:ext cx="374670" cy="58717"/>
                </a:xfrm>
                <a:prstGeom prst="straightConnector1">
                  <a:avLst/>
                </a:prstGeom>
                <a:ln w="9525">
                  <a:solidFill>
                    <a:srgbClr val="005279"/>
                  </a:solidFill>
                  <a:tailEnd type="none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6" name="Textfeld 125"/>
            <p:cNvSpPr txBox="1"/>
            <p:nvPr/>
          </p:nvSpPr>
          <p:spPr>
            <a:xfrm flipH="1">
              <a:off x="3782610" y="2227821"/>
              <a:ext cx="1249127" cy="3538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380970" lvl="1" indent="-190485" defTabSz="1054018" eaLnBrk="0" hangingPunct="0">
                <a:spcAft>
                  <a:spcPct val="30000"/>
                </a:spcAft>
                <a:tabLst>
                  <a:tab pos="439704" algn="l"/>
                  <a:tab pos="987349" algn="l"/>
                </a:tabLst>
                <a:defRPr/>
              </a:pPr>
              <a:r>
                <a:rPr lang="de-DE" sz="1700" kern="0" dirty="0">
                  <a:solidFill>
                    <a:srgbClr val="2D414B"/>
                  </a:solidFill>
                </a:rPr>
                <a:t>Ontologie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18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1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31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3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el 1"/>
          <p:cNvSpPr>
            <a:spLocks noGrp="1"/>
          </p:cNvSpPr>
          <p:nvPr>
            <p:ph type="title"/>
          </p:nvPr>
        </p:nvSpPr>
        <p:spPr>
          <a:xfrm>
            <a:off x="2438400" y="1168400"/>
            <a:ext cx="8445500" cy="387798"/>
          </a:xfrm>
        </p:spPr>
        <p:txBody>
          <a:bodyPr/>
          <a:lstStyle/>
          <a:p>
            <a:r>
              <a:rPr lang="de-DE" dirty="0" smtClean="0"/>
              <a:t>Grundlagen </a:t>
            </a:r>
            <a:r>
              <a:rPr lang="de-DE" dirty="0" smtClean="0"/>
              <a:t>für </a:t>
            </a:r>
            <a:r>
              <a:rPr lang="de-DE" dirty="0" err="1" smtClean="0"/>
              <a:t>Matchmaking</a:t>
            </a:r>
            <a:r>
              <a:rPr lang="de-DE" dirty="0" smtClean="0"/>
              <a:t> spezifischer Güter</a:t>
            </a:r>
          </a:p>
        </p:txBody>
      </p:sp>
      <p:grpSp>
        <p:nvGrpSpPr>
          <p:cNvPr id="2" name="Gruppieren 9"/>
          <p:cNvGrpSpPr/>
          <p:nvPr/>
        </p:nvGrpSpPr>
        <p:grpSpPr>
          <a:xfrm>
            <a:off x="671500" y="2023836"/>
            <a:ext cx="8776350" cy="4872541"/>
            <a:chOff x="194467" y="1690616"/>
            <a:chExt cx="8776350" cy="48725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5" name="Gerade Verbindung mit Pfeil 4"/>
            <p:cNvCxnSpPr/>
            <p:nvPr/>
          </p:nvCxnSpPr>
          <p:spPr bwMode="auto">
            <a:xfrm rot="5400000" flipH="1" flipV="1">
              <a:off x="-2231230" y="4126616"/>
              <a:ext cx="48720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5D86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" name="Gerade Verbindung mit Pfeil 6"/>
            <p:cNvCxnSpPr/>
            <p:nvPr/>
          </p:nvCxnSpPr>
          <p:spPr bwMode="auto">
            <a:xfrm>
              <a:off x="194467" y="6556415"/>
              <a:ext cx="8776350" cy="674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5D86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1" name="Textfeld 10"/>
          <p:cNvSpPr txBox="1"/>
          <p:nvPr/>
        </p:nvSpPr>
        <p:spPr>
          <a:xfrm>
            <a:off x="5099794" y="6960696"/>
            <a:ext cx="3768333" cy="369328"/>
          </a:xfrm>
          <a:prstGeom prst="rect">
            <a:avLst/>
          </a:prstGeom>
          <a:noFill/>
        </p:spPr>
        <p:txBody>
          <a:bodyPr wrap="none" lIns="91437" tIns="45718" rIns="91437" bIns="45718">
            <a:spAutoFit/>
          </a:bodyPr>
          <a:lstStyle/>
          <a:p>
            <a:pPr marL="380970" lvl="1" indent="-190485" algn="r" defTabSz="1054018" eaLnBrk="0" hangingPunct="0">
              <a:spcAft>
                <a:spcPct val="30000"/>
              </a:spcAft>
              <a:tabLst>
                <a:tab pos="439704" algn="l"/>
                <a:tab pos="987349" algn="l"/>
              </a:tabLst>
              <a:defRPr/>
            </a:pPr>
            <a:r>
              <a:rPr lang="de-DE" sz="1800" b="1" kern="0" dirty="0">
                <a:solidFill>
                  <a:srgbClr val="2D414B"/>
                </a:solidFill>
              </a:rPr>
              <a:t>Komplexität des Ordnungssystems</a:t>
            </a: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-1452435" y="3963196"/>
            <a:ext cx="3691390" cy="369328"/>
          </a:xfrm>
          <a:prstGeom prst="rect">
            <a:avLst/>
          </a:prstGeom>
          <a:noFill/>
        </p:spPr>
        <p:txBody>
          <a:bodyPr wrap="none" lIns="91437" tIns="45718" rIns="91437" bIns="45718">
            <a:spAutoFit/>
          </a:bodyPr>
          <a:lstStyle/>
          <a:p>
            <a:pPr marL="380970" lvl="1" indent="-190485" defTabSz="1054018" eaLnBrk="0" hangingPunct="0">
              <a:spcAft>
                <a:spcPct val="30000"/>
              </a:spcAft>
              <a:tabLst>
                <a:tab pos="439704" algn="l"/>
                <a:tab pos="987349" algn="l"/>
              </a:tabLst>
              <a:defRPr/>
            </a:pPr>
            <a:r>
              <a:rPr lang="de-DE" sz="1800" b="1" kern="0" dirty="0">
                <a:solidFill>
                  <a:srgbClr val="2D414B"/>
                </a:solidFill>
              </a:rPr>
              <a:t>Qualität </a:t>
            </a:r>
            <a:r>
              <a:rPr lang="de-DE" sz="1800" b="1" kern="0" dirty="0" smtClean="0">
                <a:solidFill>
                  <a:srgbClr val="2D414B"/>
                </a:solidFill>
              </a:rPr>
              <a:t>des Empfehlungsdienstes</a:t>
            </a:r>
            <a:endParaRPr lang="de-DE" sz="1800" b="1" kern="0" dirty="0">
              <a:solidFill>
                <a:srgbClr val="2D414B"/>
              </a:solidFill>
            </a:endParaRPr>
          </a:p>
        </p:txBody>
      </p:sp>
      <p:grpSp>
        <p:nvGrpSpPr>
          <p:cNvPr id="3" name="Gruppieren 154"/>
          <p:cNvGrpSpPr>
            <a:grpSpLocks/>
          </p:cNvGrpSpPr>
          <p:nvPr/>
        </p:nvGrpSpPr>
        <p:grpSpPr bwMode="auto">
          <a:xfrm>
            <a:off x="690913" y="5868689"/>
            <a:ext cx="8603266" cy="1092498"/>
            <a:chOff x="2523436" y="5631074"/>
            <a:chExt cx="8603725" cy="1092295"/>
          </a:xfrm>
        </p:grpSpPr>
        <p:grpSp>
          <p:nvGrpSpPr>
            <p:cNvPr id="4" name="Gruppieren 128"/>
            <p:cNvGrpSpPr>
              <a:grpSpLocks/>
            </p:cNvGrpSpPr>
            <p:nvPr/>
          </p:nvGrpSpPr>
          <p:grpSpPr bwMode="auto">
            <a:xfrm>
              <a:off x="2523436" y="5631074"/>
              <a:ext cx="8603725" cy="1023747"/>
              <a:chOff x="2909563" y="5631074"/>
              <a:chExt cx="8603725" cy="1023747"/>
            </a:xfrm>
          </p:grpSpPr>
          <p:sp>
            <p:nvSpPr>
              <p:cNvPr id="104" name="Rechteck 103"/>
              <p:cNvSpPr/>
              <p:nvPr/>
            </p:nvSpPr>
            <p:spPr bwMode="auto">
              <a:xfrm>
                <a:off x="2909563" y="5642184"/>
                <a:ext cx="8531788" cy="1012637"/>
              </a:xfrm>
              <a:prstGeom prst="rect">
                <a:avLst/>
              </a:prstGeom>
              <a:solidFill>
                <a:schemeClr val="bg1">
                  <a:lumMod val="85000"/>
                  <a:alpha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1103772">
                  <a:defRPr/>
                </a:pPr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Textfeld 123"/>
              <p:cNvSpPr txBox="1"/>
              <p:nvPr/>
            </p:nvSpPr>
            <p:spPr>
              <a:xfrm>
                <a:off x="8543903" y="5631074"/>
                <a:ext cx="2969385" cy="37695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380970" lvl="1" indent="-190485" defTabSz="1054018" eaLnBrk="0" hangingPunct="0">
                  <a:spcAft>
                    <a:spcPct val="30000"/>
                  </a:spcAft>
                  <a:tabLst>
                    <a:tab pos="439704" algn="l"/>
                    <a:tab pos="987349" algn="l"/>
                  </a:tabLst>
                  <a:defRPr/>
                </a:pPr>
                <a:r>
                  <a:rPr lang="de-DE" sz="1800" b="1" kern="0" dirty="0">
                    <a:solidFill>
                      <a:srgbClr val="2D414B"/>
                    </a:solidFill>
                  </a:rPr>
                  <a:t>Marktüberblick gewinnen</a:t>
                </a:r>
              </a:p>
            </p:txBody>
          </p:sp>
        </p:grpSp>
        <p:grpSp>
          <p:nvGrpSpPr>
            <p:cNvPr id="6" name="Gruppieren 147"/>
            <p:cNvGrpSpPr>
              <a:grpSpLocks/>
            </p:cNvGrpSpPr>
            <p:nvPr/>
          </p:nvGrpSpPr>
          <p:grpSpPr bwMode="auto">
            <a:xfrm>
              <a:off x="2578961" y="5715012"/>
              <a:ext cx="1614435" cy="1008357"/>
              <a:chOff x="2578961" y="5715012"/>
              <a:chExt cx="1614435" cy="1008357"/>
            </a:xfrm>
          </p:grpSpPr>
          <p:grpSp>
            <p:nvGrpSpPr>
              <p:cNvPr id="8" name="Gruppieren 49"/>
              <p:cNvGrpSpPr/>
              <p:nvPr/>
            </p:nvGrpSpPr>
            <p:grpSpPr>
              <a:xfrm>
                <a:off x="2940191" y="5715012"/>
                <a:ext cx="960476" cy="542969"/>
                <a:chOff x="3371850" y="584200"/>
                <a:chExt cx="1066800" cy="933450"/>
              </a:xfrm>
              <a:solidFill>
                <a:srgbClr val="5D8690"/>
              </a:solidFill>
            </p:grpSpPr>
            <p:sp>
              <p:nvSpPr>
                <p:cNvPr id="76" name="Abgerundetes Rechteck 75"/>
                <p:cNvSpPr/>
                <p:nvPr/>
              </p:nvSpPr>
              <p:spPr>
                <a:xfrm>
                  <a:off x="3638550" y="584200"/>
                  <a:ext cx="266700" cy="222250"/>
                </a:xfrm>
                <a:prstGeom prst="roundRect">
                  <a:avLst/>
                </a:prstGeom>
                <a:grpFill/>
                <a:ln w="19050">
                  <a:solidFill>
                    <a:srgbClr val="5F5F5F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Abgerundetes Rechteck 76"/>
                <p:cNvSpPr/>
                <p:nvPr/>
              </p:nvSpPr>
              <p:spPr>
                <a:xfrm>
                  <a:off x="3371850" y="941560"/>
                  <a:ext cx="266700" cy="222250"/>
                </a:xfrm>
                <a:prstGeom prst="roundRect">
                  <a:avLst/>
                </a:prstGeom>
                <a:grpFill/>
                <a:ln w="19050">
                  <a:solidFill>
                    <a:srgbClr val="5F5F5F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Abgerundetes Rechteck 77"/>
                <p:cNvSpPr/>
                <p:nvPr/>
              </p:nvSpPr>
              <p:spPr>
                <a:xfrm>
                  <a:off x="3994150" y="939800"/>
                  <a:ext cx="266700" cy="222250"/>
                </a:xfrm>
                <a:prstGeom prst="roundRect">
                  <a:avLst/>
                </a:prstGeom>
                <a:grpFill/>
                <a:ln w="19050">
                  <a:solidFill>
                    <a:srgbClr val="5F5F5F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Abgerundetes Rechteck 78"/>
                <p:cNvSpPr/>
                <p:nvPr/>
              </p:nvSpPr>
              <p:spPr>
                <a:xfrm>
                  <a:off x="3371850" y="1295400"/>
                  <a:ext cx="266700" cy="222250"/>
                </a:xfrm>
                <a:prstGeom prst="roundRect">
                  <a:avLst/>
                </a:prstGeom>
                <a:grpFill/>
                <a:ln w="19050">
                  <a:solidFill>
                    <a:srgbClr val="5F5F5F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Abgerundetes Rechteck 79"/>
                <p:cNvSpPr/>
                <p:nvPr/>
              </p:nvSpPr>
              <p:spPr>
                <a:xfrm>
                  <a:off x="4171950" y="1295400"/>
                  <a:ext cx="266700" cy="222250"/>
                </a:xfrm>
                <a:prstGeom prst="roundRect">
                  <a:avLst/>
                </a:prstGeom>
                <a:grpFill/>
                <a:ln w="19050">
                  <a:solidFill>
                    <a:srgbClr val="5F5F5F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Abgerundetes Rechteck 80"/>
                <p:cNvSpPr/>
                <p:nvPr/>
              </p:nvSpPr>
              <p:spPr>
                <a:xfrm>
                  <a:off x="3816350" y="1295400"/>
                  <a:ext cx="266700" cy="222250"/>
                </a:xfrm>
                <a:prstGeom prst="roundRect">
                  <a:avLst/>
                </a:prstGeom>
                <a:grpFill/>
                <a:ln w="19050">
                  <a:solidFill>
                    <a:srgbClr val="5F5F5F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82" name="Gewinkelte Verbindung 81"/>
                <p:cNvCxnSpPr>
                  <a:stCxn id="76" idx="2"/>
                  <a:endCxn id="78" idx="0"/>
                </p:cNvCxnSpPr>
                <p:nvPr/>
              </p:nvCxnSpPr>
              <p:spPr>
                <a:xfrm rot="16200000" flipH="1">
                  <a:off x="3883025" y="695325"/>
                  <a:ext cx="133350" cy="355600"/>
                </a:xfrm>
                <a:prstGeom prst="bentConnector3">
                  <a:avLst>
                    <a:gd name="adj1" fmla="val 50000"/>
                  </a:avLst>
                </a:prstGeom>
                <a:grpFill/>
                <a:ln>
                  <a:solidFill>
                    <a:srgbClr val="5F5F5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Gewinkelte Verbindung 82"/>
                <p:cNvCxnSpPr>
                  <a:stCxn id="76" idx="2"/>
                  <a:endCxn id="77" idx="0"/>
                </p:cNvCxnSpPr>
                <p:nvPr/>
              </p:nvCxnSpPr>
              <p:spPr>
                <a:xfrm rot="5400000">
                  <a:off x="3570995" y="740655"/>
                  <a:ext cx="135110" cy="266700"/>
                </a:xfrm>
                <a:prstGeom prst="bentConnector3">
                  <a:avLst>
                    <a:gd name="adj1" fmla="val 50000"/>
                  </a:avLst>
                </a:prstGeom>
                <a:grpFill/>
                <a:ln>
                  <a:solidFill>
                    <a:srgbClr val="5F5F5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Gewinkelte Verbindung 83"/>
                <p:cNvCxnSpPr>
                  <a:stCxn id="77" idx="2"/>
                  <a:endCxn id="79" idx="0"/>
                </p:cNvCxnSpPr>
                <p:nvPr/>
              </p:nvCxnSpPr>
              <p:spPr>
                <a:xfrm rot="5400000">
                  <a:off x="3439405" y="1229605"/>
                  <a:ext cx="131590" cy="1588"/>
                </a:xfrm>
                <a:prstGeom prst="bentConnector3">
                  <a:avLst>
                    <a:gd name="adj1" fmla="val 50000"/>
                  </a:avLst>
                </a:prstGeom>
                <a:grpFill/>
                <a:ln>
                  <a:solidFill>
                    <a:srgbClr val="5F5F5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Gewinkelte Verbindung 84"/>
                <p:cNvCxnSpPr>
                  <a:stCxn id="78" idx="2"/>
                  <a:endCxn id="81" idx="0"/>
                </p:cNvCxnSpPr>
                <p:nvPr/>
              </p:nvCxnSpPr>
              <p:spPr>
                <a:xfrm rot="5400000">
                  <a:off x="3971925" y="1139825"/>
                  <a:ext cx="133350" cy="177800"/>
                </a:xfrm>
                <a:prstGeom prst="bentConnector3">
                  <a:avLst>
                    <a:gd name="adj1" fmla="val 50000"/>
                  </a:avLst>
                </a:prstGeom>
                <a:grpFill/>
                <a:ln>
                  <a:solidFill>
                    <a:srgbClr val="5F5F5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Gewinkelte Verbindung 85"/>
                <p:cNvCxnSpPr>
                  <a:stCxn id="78" idx="2"/>
                  <a:endCxn id="80" idx="0"/>
                </p:cNvCxnSpPr>
                <p:nvPr/>
              </p:nvCxnSpPr>
              <p:spPr>
                <a:xfrm rot="16200000" flipH="1">
                  <a:off x="4149725" y="1139825"/>
                  <a:ext cx="133350" cy="177800"/>
                </a:xfrm>
                <a:prstGeom prst="bentConnector3">
                  <a:avLst>
                    <a:gd name="adj1" fmla="val 50000"/>
                  </a:avLst>
                </a:prstGeom>
                <a:grpFill/>
                <a:ln>
                  <a:solidFill>
                    <a:srgbClr val="5F5F5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" name="Textfeld 120"/>
              <p:cNvSpPr txBox="1"/>
              <p:nvPr/>
            </p:nvSpPr>
            <p:spPr>
              <a:xfrm>
                <a:off x="2578961" y="6364363"/>
                <a:ext cx="1614435" cy="35900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380970" lvl="1" indent="-190485" defTabSz="1054018" eaLnBrk="0" hangingPunct="0">
                  <a:spcAft>
                    <a:spcPct val="30000"/>
                  </a:spcAft>
                  <a:tabLst>
                    <a:tab pos="439704" algn="l"/>
                    <a:tab pos="987349" algn="l"/>
                  </a:tabLst>
                  <a:defRPr/>
                </a:pPr>
                <a:r>
                  <a:rPr lang="de-DE" sz="1700" kern="0" dirty="0">
                    <a:solidFill>
                      <a:srgbClr val="2D414B"/>
                    </a:solidFill>
                  </a:rPr>
                  <a:t>Klassifikation</a:t>
                </a:r>
              </a:p>
            </p:txBody>
          </p:sp>
        </p:grpSp>
      </p:grpSp>
      <p:grpSp>
        <p:nvGrpSpPr>
          <p:cNvPr id="9" name="Gruppieren 153"/>
          <p:cNvGrpSpPr>
            <a:grpSpLocks/>
          </p:cNvGrpSpPr>
          <p:nvPr/>
        </p:nvGrpSpPr>
        <p:grpSpPr bwMode="auto">
          <a:xfrm>
            <a:off x="690914" y="4705045"/>
            <a:ext cx="8531332" cy="1188920"/>
            <a:chOff x="2524480" y="4467228"/>
            <a:chExt cx="8531788" cy="1188929"/>
          </a:xfrm>
        </p:grpSpPr>
        <p:grpSp>
          <p:nvGrpSpPr>
            <p:cNvPr id="10" name="Gruppieren 127"/>
            <p:cNvGrpSpPr>
              <a:grpSpLocks/>
            </p:cNvGrpSpPr>
            <p:nvPr/>
          </p:nvGrpSpPr>
          <p:grpSpPr bwMode="auto">
            <a:xfrm>
              <a:off x="2524480" y="4467228"/>
              <a:ext cx="8531788" cy="1166821"/>
              <a:chOff x="2910607" y="4467228"/>
              <a:chExt cx="8531788" cy="1166821"/>
            </a:xfrm>
          </p:grpSpPr>
          <p:sp>
            <p:nvSpPr>
              <p:cNvPr id="108" name="Rechteck 107"/>
              <p:cNvSpPr/>
              <p:nvPr/>
            </p:nvSpPr>
            <p:spPr bwMode="auto">
              <a:xfrm>
                <a:off x="2910607" y="4476753"/>
                <a:ext cx="8531788" cy="1157296"/>
              </a:xfrm>
              <a:prstGeom prst="rect">
                <a:avLst/>
              </a:prstGeom>
              <a:solidFill>
                <a:schemeClr val="bg1">
                  <a:lumMod val="75000"/>
                  <a:alpha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1103772">
                  <a:defRPr/>
                </a:pPr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Textfeld 98"/>
              <p:cNvSpPr txBox="1"/>
              <p:nvPr/>
            </p:nvSpPr>
            <p:spPr>
              <a:xfrm>
                <a:off x="8543358" y="4467228"/>
                <a:ext cx="2860275" cy="3770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380970" lvl="1" indent="-190485" defTabSz="1054018" eaLnBrk="0" hangingPunct="0">
                  <a:spcAft>
                    <a:spcPct val="30000"/>
                  </a:spcAft>
                  <a:tabLst>
                    <a:tab pos="439704" algn="l"/>
                    <a:tab pos="987349" algn="l"/>
                  </a:tabLst>
                  <a:defRPr/>
                </a:pPr>
                <a:r>
                  <a:rPr lang="de-DE" sz="1800" b="1" kern="0" dirty="0">
                    <a:solidFill>
                      <a:srgbClr val="2D414B"/>
                    </a:solidFill>
                  </a:rPr>
                  <a:t>Effizienter recherchieren</a:t>
                </a:r>
              </a:p>
            </p:txBody>
          </p:sp>
        </p:grpSp>
        <p:grpSp>
          <p:nvGrpSpPr>
            <p:cNvPr id="13" name="Gruppieren 148"/>
            <p:cNvGrpSpPr>
              <a:grpSpLocks/>
            </p:cNvGrpSpPr>
            <p:nvPr/>
          </p:nvGrpSpPr>
          <p:grpSpPr bwMode="auto">
            <a:xfrm>
              <a:off x="3506084" y="4635448"/>
              <a:ext cx="3249105" cy="1020709"/>
              <a:chOff x="3506084" y="4635448"/>
              <a:chExt cx="3249105" cy="1020709"/>
            </a:xfrm>
          </p:grpSpPr>
          <p:grpSp>
            <p:nvGrpSpPr>
              <p:cNvPr id="31808" name="Gruppieren 73"/>
              <p:cNvGrpSpPr>
                <a:grpSpLocks/>
              </p:cNvGrpSpPr>
              <p:nvPr/>
            </p:nvGrpSpPr>
            <p:grpSpPr bwMode="auto">
              <a:xfrm>
                <a:off x="3875592" y="4635448"/>
                <a:ext cx="1592172" cy="597386"/>
                <a:chOff x="3568708" y="4857756"/>
                <a:chExt cx="1740867" cy="603498"/>
              </a:xfrm>
            </p:grpSpPr>
            <p:sp>
              <p:nvSpPr>
                <p:cNvPr id="58" name="Ellipse 57"/>
                <p:cNvSpPr/>
                <p:nvPr/>
              </p:nvSpPr>
              <p:spPr>
                <a:xfrm>
                  <a:off x="5141305" y="5289223"/>
                  <a:ext cx="168377" cy="171601"/>
                </a:xfrm>
                <a:prstGeom prst="ellipse">
                  <a:avLst/>
                </a:prstGeom>
                <a:noFill/>
                <a:ln w="19050">
                  <a:solidFill>
                    <a:srgbClr val="005279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Ellipse 58"/>
                <p:cNvSpPr/>
                <p:nvPr/>
              </p:nvSpPr>
              <p:spPr>
                <a:xfrm>
                  <a:off x="4879191" y="4929982"/>
                  <a:ext cx="170113" cy="171601"/>
                </a:xfrm>
                <a:prstGeom prst="ellipse">
                  <a:avLst/>
                </a:prstGeom>
                <a:noFill/>
                <a:ln w="19050">
                  <a:solidFill>
                    <a:srgbClr val="005279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1813" name="Gruppieren 49"/>
                <p:cNvGrpSpPr/>
                <p:nvPr/>
              </p:nvGrpSpPr>
              <p:grpSpPr>
                <a:xfrm>
                  <a:off x="3568708" y="4857756"/>
                  <a:ext cx="1050177" cy="548526"/>
                  <a:chOff x="3371850" y="584200"/>
                  <a:chExt cx="1066800" cy="933450"/>
                </a:xfrm>
                <a:solidFill>
                  <a:srgbClr val="5D8690"/>
                </a:solidFill>
              </p:grpSpPr>
              <p:sp>
                <p:nvSpPr>
                  <p:cNvPr id="61" name="Abgerundetes Rechteck 60"/>
                  <p:cNvSpPr/>
                  <p:nvPr/>
                </p:nvSpPr>
                <p:spPr>
                  <a:xfrm>
                    <a:off x="3638550" y="5842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" name="Abgerundetes Rechteck 61"/>
                  <p:cNvSpPr/>
                  <p:nvPr/>
                </p:nvSpPr>
                <p:spPr>
                  <a:xfrm>
                    <a:off x="3371850" y="94156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" name="Abgerundetes Rechteck 62"/>
                  <p:cNvSpPr/>
                  <p:nvPr/>
                </p:nvSpPr>
                <p:spPr>
                  <a:xfrm>
                    <a:off x="3994150" y="9398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4" name="Abgerundetes Rechteck 63"/>
                  <p:cNvSpPr/>
                  <p:nvPr/>
                </p:nvSpPr>
                <p:spPr>
                  <a:xfrm>
                    <a:off x="3371850" y="12954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Abgerundetes Rechteck 64"/>
                  <p:cNvSpPr/>
                  <p:nvPr/>
                </p:nvSpPr>
                <p:spPr>
                  <a:xfrm>
                    <a:off x="4171950" y="12954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6" name="Abgerundetes Rechteck 65"/>
                  <p:cNvSpPr/>
                  <p:nvPr/>
                </p:nvSpPr>
                <p:spPr>
                  <a:xfrm>
                    <a:off x="3816350" y="12954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67" name="Gewinkelte Verbindung 66"/>
                  <p:cNvCxnSpPr>
                    <a:stCxn id="61" idx="2"/>
                    <a:endCxn id="63" idx="0"/>
                  </p:cNvCxnSpPr>
                  <p:nvPr/>
                </p:nvCxnSpPr>
                <p:spPr>
                  <a:xfrm rot="16200000" flipH="1">
                    <a:off x="3883025" y="695325"/>
                    <a:ext cx="133350" cy="3556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Gewinkelte Verbindung 67"/>
                  <p:cNvCxnSpPr>
                    <a:stCxn id="61" idx="2"/>
                    <a:endCxn id="62" idx="0"/>
                  </p:cNvCxnSpPr>
                  <p:nvPr/>
                </p:nvCxnSpPr>
                <p:spPr>
                  <a:xfrm rot="5400000">
                    <a:off x="3570995" y="740655"/>
                    <a:ext cx="135110" cy="2667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Gewinkelte Verbindung 68"/>
                  <p:cNvCxnSpPr>
                    <a:stCxn id="62" idx="2"/>
                    <a:endCxn id="64" idx="0"/>
                  </p:cNvCxnSpPr>
                  <p:nvPr/>
                </p:nvCxnSpPr>
                <p:spPr>
                  <a:xfrm rot="5400000">
                    <a:off x="3439405" y="1229605"/>
                    <a:ext cx="131590" cy="1588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Gewinkelte Verbindung 69"/>
                  <p:cNvCxnSpPr>
                    <a:stCxn id="63" idx="2"/>
                    <a:endCxn id="66" idx="0"/>
                  </p:cNvCxnSpPr>
                  <p:nvPr/>
                </p:nvCxnSpPr>
                <p:spPr>
                  <a:xfrm rot="5400000">
                    <a:off x="3971925" y="1139825"/>
                    <a:ext cx="133350" cy="1778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Gewinkelte Verbindung 70"/>
                  <p:cNvCxnSpPr>
                    <a:stCxn id="63" idx="2"/>
                    <a:endCxn id="65" idx="0"/>
                  </p:cNvCxnSpPr>
                  <p:nvPr/>
                </p:nvCxnSpPr>
                <p:spPr>
                  <a:xfrm rot="16200000" flipH="1">
                    <a:off x="4149725" y="1139825"/>
                    <a:ext cx="133350" cy="1778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2" name="Gerade Verbindung mit Pfeil 71"/>
                <p:cNvCxnSpPr>
                  <a:stCxn id="58" idx="2"/>
                  <a:endCxn id="65" idx="3"/>
                </p:cNvCxnSpPr>
                <p:nvPr/>
              </p:nvCxnSpPr>
              <p:spPr>
                <a:xfrm rot="10800000">
                  <a:off x="4618885" y="5340983"/>
                  <a:ext cx="521469" cy="34114"/>
                </a:xfrm>
                <a:prstGeom prst="straightConnector1">
                  <a:avLst/>
                </a:prstGeom>
                <a:ln w="9525">
                  <a:gradFill flip="none" rotWithShape="1">
                    <a:gsLst>
                      <a:gs pos="12000">
                        <a:srgbClr val="005279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headEnd type="stealth"/>
                  <a:tailEnd type="stealth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Gerade Verbindung mit Pfeil 72"/>
                <p:cNvCxnSpPr>
                  <a:stCxn id="59" idx="2"/>
                </p:cNvCxnSpPr>
                <p:nvPr/>
              </p:nvCxnSpPr>
              <p:spPr>
                <a:xfrm rot="10800000" flipV="1">
                  <a:off x="4443856" y="5016281"/>
                  <a:ext cx="435743" cy="115737"/>
                </a:xfrm>
                <a:prstGeom prst="straightConnector1">
                  <a:avLst/>
                </a:prstGeom>
                <a:ln w="9525">
                  <a:gradFill flip="none" rotWithShape="1">
                    <a:gsLst>
                      <a:gs pos="12000">
                        <a:srgbClr val="005279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headEnd type="stealth"/>
                  <a:tailEnd type="stealth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Textfeld 121"/>
              <p:cNvSpPr txBox="1"/>
              <p:nvPr/>
            </p:nvSpPr>
            <p:spPr>
              <a:xfrm>
                <a:off x="3506084" y="5297081"/>
                <a:ext cx="3249105" cy="3590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380970" lvl="1" indent="-190485" defTabSz="1054018" eaLnBrk="0" hangingPunct="0">
                  <a:spcAft>
                    <a:spcPct val="30000"/>
                  </a:spcAft>
                  <a:tabLst>
                    <a:tab pos="439704" algn="l"/>
                    <a:tab pos="987349" algn="l"/>
                  </a:tabLst>
                  <a:defRPr/>
                </a:pPr>
                <a:r>
                  <a:rPr lang="de-DE" sz="1700" kern="0" dirty="0">
                    <a:solidFill>
                      <a:srgbClr val="2D414B"/>
                    </a:solidFill>
                  </a:rPr>
                  <a:t>Klassifikation mit Schlagworten</a:t>
                </a:r>
              </a:p>
            </p:txBody>
          </p:sp>
        </p:grpSp>
      </p:grpSp>
      <p:grpSp>
        <p:nvGrpSpPr>
          <p:cNvPr id="31814" name="Gruppieren 152"/>
          <p:cNvGrpSpPr>
            <a:grpSpLocks/>
          </p:cNvGrpSpPr>
          <p:nvPr/>
        </p:nvGrpSpPr>
        <p:grpSpPr bwMode="auto">
          <a:xfrm>
            <a:off x="690914" y="3112786"/>
            <a:ext cx="8531332" cy="1605050"/>
            <a:chOff x="2523378" y="2875380"/>
            <a:chExt cx="8531788" cy="1604399"/>
          </a:xfrm>
        </p:grpSpPr>
        <p:grpSp>
          <p:nvGrpSpPr>
            <p:cNvPr id="31815" name="Gruppieren 124"/>
            <p:cNvGrpSpPr>
              <a:grpSpLocks/>
            </p:cNvGrpSpPr>
            <p:nvPr/>
          </p:nvGrpSpPr>
          <p:grpSpPr bwMode="auto">
            <a:xfrm>
              <a:off x="2523378" y="3316526"/>
              <a:ext cx="8531788" cy="1156818"/>
              <a:chOff x="2909505" y="3316526"/>
              <a:chExt cx="8531788" cy="1156818"/>
            </a:xfrm>
          </p:grpSpPr>
          <p:sp>
            <p:nvSpPr>
              <p:cNvPr id="110" name="Rechteck 109"/>
              <p:cNvSpPr/>
              <p:nvPr/>
            </p:nvSpPr>
            <p:spPr bwMode="auto">
              <a:xfrm>
                <a:off x="2909505" y="3316526"/>
                <a:ext cx="8531788" cy="1156818"/>
              </a:xfrm>
              <a:prstGeom prst="rect">
                <a:avLst/>
              </a:prstGeom>
              <a:solidFill>
                <a:schemeClr val="bg1">
                  <a:lumMod val="65000"/>
                  <a:alpha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1103772">
                  <a:defRPr/>
                </a:pPr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Textfeld 115"/>
              <p:cNvSpPr txBox="1"/>
              <p:nvPr/>
            </p:nvSpPr>
            <p:spPr>
              <a:xfrm>
                <a:off x="8543844" y="3318113"/>
                <a:ext cx="2499220" cy="37687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380970" lvl="1" indent="-190485" defTabSz="1054018" eaLnBrk="0" hangingPunct="0">
                  <a:spcAft>
                    <a:spcPct val="30000"/>
                  </a:spcAft>
                  <a:tabLst>
                    <a:tab pos="439704" algn="l"/>
                    <a:tab pos="987349" algn="l"/>
                  </a:tabLst>
                  <a:defRPr/>
                </a:pPr>
                <a:r>
                  <a:rPr lang="de-DE" sz="1800" b="1" kern="0" dirty="0">
                    <a:solidFill>
                      <a:srgbClr val="2D414B"/>
                    </a:solidFill>
                  </a:rPr>
                  <a:t>Bestellung platzieren</a:t>
                </a:r>
              </a:p>
            </p:txBody>
          </p:sp>
        </p:grpSp>
        <p:grpSp>
          <p:nvGrpSpPr>
            <p:cNvPr id="31816" name="Gruppieren 149"/>
            <p:cNvGrpSpPr>
              <a:grpSpLocks/>
            </p:cNvGrpSpPr>
            <p:nvPr/>
          </p:nvGrpSpPr>
          <p:grpSpPr bwMode="auto">
            <a:xfrm>
              <a:off x="5486683" y="2875380"/>
              <a:ext cx="3166583" cy="1604399"/>
              <a:chOff x="5486683" y="2875380"/>
              <a:chExt cx="3166583" cy="1604399"/>
            </a:xfrm>
          </p:grpSpPr>
          <p:sp>
            <p:nvSpPr>
              <p:cNvPr id="123" name="Textfeld 122"/>
              <p:cNvSpPr txBox="1"/>
              <p:nvPr/>
            </p:nvSpPr>
            <p:spPr>
              <a:xfrm>
                <a:off x="5486683" y="4120851"/>
                <a:ext cx="3166583" cy="3589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80970" lvl="1" indent="-190485" algn="r" defTabSz="1054018" eaLnBrk="0" hangingPunct="0">
                  <a:spcAft>
                    <a:spcPct val="30000"/>
                  </a:spcAft>
                  <a:tabLst>
                    <a:tab pos="439704" algn="l"/>
                    <a:tab pos="987349" algn="l"/>
                  </a:tabLst>
                  <a:defRPr/>
                </a:pPr>
                <a:r>
                  <a:rPr lang="de-DE" sz="1700" kern="0" dirty="0">
                    <a:solidFill>
                      <a:srgbClr val="2D414B"/>
                    </a:solidFill>
                  </a:rPr>
                  <a:t>Klassifikation mit Merkmalen</a:t>
                </a:r>
              </a:p>
            </p:txBody>
          </p:sp>
          <p:grpSp>
            <p:nvGrpSpPr>
              <p:cNvPr id="31817" name="Gruppieren 35"/>
              <p:cNvGrpSpPr>
                <a:grpSpLocks/>
              </p:cNvGrpSpPr>
              <p:nvPr/>
            </p:nvGrpSpPr>
            <p:grpSpPr bwMode="auto">
              <a:xfrm flipH="1">
                <a:off x="6986515" y="2875380"/>
                <a:ext cx="1111034" cy="1137941"/>
                <a:chOff x="2526867" y="3065232"/>
                <a:chExt cx="1214446" cy="1149582"/>
              </a:xfrm>
            </p:grpSpPr>
            <p:grpSp>
              <p:nvGrpSpPr>
                <p:cNvPr id="31818" name="Gruppieren 49"/>
                <p:cNvGrpSpPr/>
                <p:nvPr/>
              </p:nvGrpSpPr>
              <p:grpSpPr>
                <a:xfrm>
                  <a:off x="2627863" y="3065231"/>
                  <a:ext cx="1050176" cy="548524"/>
                  <a:chOff x="3371850" y="584200"/>
                  <a:chExt cx="1066800" cy="933450"/>
                </a:xfrm>
                <a:solidFill>
                  <a:srgbClr val="5D8690"/>
                </a:solidFill>
              </p:grpSpPr>
              <p:sp>
                <p:nvSpPr>
                  <p:cNvPr id="46" name="Abgerundetes Rechteck 45"/>
                  <p:cNvSpPr/>
                  <p:nvPr/>
                </p:nvSpPr>
                <p:spPr>
                  <a:xfrm>
                    <a:off x="3638550" y="5842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" name="Abgerundetes Rechteck 46"/>
                  <p:cNvSpPr/>
                  <p:nvPr/>
                </p:nvSpPr>
                <p:spPr>
                  <a:xfrm>
                    <a:off x="3371850" y="94156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" name="Abgerundetes Rechteck 47"/>
                  <p:cNvSpPr/>
                  <p:nvPr/>
                </p:nvSpPr>
                <p:spPr>
                  <a:xfrm>
                    <a:off x="3994150" y="9398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" name="Abgerundetes Rechteck 48"/>
                  <p:cNvSpPr/>
                  <p:nvPr/>
                </p:nvSpPr>
                <p:spPr>
                  <a:xfrm>
                    <a:off x="3371850" y="12954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0" name="Abgerundetes Rechteck 49"/>
                  <p:cNvSpPr/>
                  <p:nvPr/>
                </p:nvSpPr>
                <p:spPr>
                  <a:xfrm>
                    <a:off x="4171950" y="12954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1" name="Abgerundetes Rechteck 50"/>
                  <p:cNvSpPr/>
                  <p:nvPr/>
                </p:nvSpPr>
                <p:spPr>
                  <a:xfrm>
                    <a:off x="3816350" y="1295400"/>
                    <a:ext cx="266700" cy="222250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5F5F5F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52" name="Gewinkelte Verbindung 51"/>
                  <p:cNvCxnSpPr>
                    <a:stCxn id="46" idx="2"/>
                    <a:endCxn id="48" idx="0"/>
                  </p:cNvCxnSpPr>
                  <p:nvPr/>
                </p:nvCxnSpPr>
                <p:spPr>
                  <a:xfrm rot="16200000" flipH="1">
                    <a:off x="3883025" y="695325"/>
                    <a:ext cx="133350" cy="3556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Gewinkelte Verbindung 52"/>
                  <p:cNvCxnSpPr>
                    <a:stCxn id="46" idx="2"/>
                    <a:endCxn id="47" idx="0"/>
                  </p:cNvCxnSpPr>
                  <p:nvPr/>
                </p:nvCxnSpPr>
                <p:spPr>
                  <a:xfrm rot="5400000">
                    <a:off x="3570995" y="740655"/>
                    <a:ext cx="135110" cy="2667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Gewinkelte Verbindung 53"/>
                  <p:cNvCxnSpPr>
                    <a:stCxn id="47" idx="2"/>
                    <a:endCxn id="49" idx="0"/>
                  </p:cNvCxnSpPr>
                  <p:nvPr/>
                </p:nvCxnSpPr>
                <p:spPr>
                  <a:xfrm rot="5400000">
                    <a:off x="3439405" y="1229605"/>
                    <a:ext cx="131590" cy="1588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Gewinkelte Verbindung 54"/>
                  <p:cNvCxnSpPr>
                    <a:stCxn id="48" idx="2"/>
                    <a:endCxn id="51" idx="0"/>
                  </p:cNvCxnSpPr>
                  <p:nvPr/>
                </p:nvCxnSpPr>
                <p:spPr>
                  <a:xfrm rot="5400000">
                    <a:off x="3971925" y="1139825"/>
                    <a:ext cx="133350" cy="1778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Gewinkelte Verbindung 55"/>
                  <p:cNvCxnSpPr>
                    <a:stCxn id="48" idx="2"/>
                    <a:endCxn id="50" idx="0"/>
                  </p:cNvCxnSpPr>
                  <p:nvPr/>
                </p:nvCxnSpPr>
                <p:spPr>
                  <a:xfrm rot="16200000" flipH="1">
                    <a:off x="4149725" y="1139825"/>
                    <a:ext cx="133350" cy="1778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5F5F5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8" name="Gleichschenkliges Dreieck 37"/>
                <p:cNvSpPr/>
                <p:nvPr/>
              </p:nvSpPr>
              <p:spPr bwMode="auto">
                <a:xfrm>
                  <a:off x="2527043" y="3929297"/>
                  <a:ext cx="215184" cy="142675"/>
                </a:xfrm>
                <a:prstGeom prst="triangle">
                  <a:avLst/>
                </a:prstGeom>
                <a:solidFill>
                  <a:srgbClr val="B8AD1A"/>
                </a:solidFill>
                <a:ln w="12700" cap="flat" cmpd="sng" algn="ctr">
                  <a:solidFill>
                    <a:srgbClr val="5F5F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Gleichschenkliges Dreieck 38"/>
                <p:cNvSpPr/>
                <p:nvPr/>
              </p:nvSpPr>
              <p:spPr bwMode="auto">
                <a:xfrm>
                  <a:off x="3170859" y="4071972"/>
                  <a:ext cx="213448" cy="142674"/>
                </a:xfrm>
                <a:prstGeom prst="triangle">
                  <a:avLst/>
                </a:prstGeom>
                <a:solidFill>
                  <a:srgbClr val="B8AD1A"/>
                </a:solidFill>
                <a:ln w="12700" cap="flat" cmpd="sng" algn="ctr">
                  <a:solidFill>
                    <a:srgbClr val="5F5F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Gleichschenkliges Dreieck 39"/>
                <p:cNvSpPr/>
                <p:nvPr/>
              </p:nvSpPr>
              <p:spPr bwMode="auto">
                <a:xfrm>
                  <a:off x="3526606" y="3999832"/>
                  <a:ext cx="215184" cy="142675"/>
                </a:xfrm>
                <a:prstGeom prst="triangle">
                  <a:avLst/>
                </a:prstGeom>
                <a:solidFill>
                  <a:srgbClr val="B8AD1A"/>
                </a:solidFill>
                <a:ln w="12700" cap="flat" cmpd="sng" algn="ctr">
                  <a:solidFill>
                    <a:srgbClr val="5F5F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Gleichschenkliges Dreieck 40"/>
                <p:cNvSpPr/>
                <p:nvPr/>
              </p:nvSpPr>
              <p:spPr bwMode="auto">
                <a:xfrm>
                  <a:off x="2813377" y="3929297"/>
                  <a:ext cx="213448" cy="142675"/>
                </a:xfrm>
                <a:prstGeom prst="triangle">
                  <a:avLst/>
                </a:prstGeom>
                <a:solidFill>
                  <a:srgbClr val="B8AD1A"/>
                </a:solidFill>
                <a:ln w="12700" cap="flat" cmpd="sng" algn="ctr">
                  <a:solidFill>
                    <a:srgbClr val="5F5F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1809" name="Gewinkelte Verbindung 41"/>
                <p:cNvCxnSpPr>
                  <a:cxnSpLocks noChangeShapeType="1"/>
                  <a:endCxn id="38" idx="0"/>
                </p:cNvCxnSpPr>
                <p:nvPr/>
              </p:nvCxnSpPr>
              <p:spPr bwMode="auto">
                <a:xfrm rot="5400000">
                  <a:off x="2537473" y="3719521"/>
                  <a:ext cx="306092" cy="11299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2700" algn="ctr">
                  <a:solidFill>
                    <a:srgbClr val="5F5F5F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31810" name="Gewinkelte Verbindung 42"/>
                <p:cNvCxnSpPr>
                  <a:cxnSpLocks noChangeShapeType="1"/>
                  <a:endCxn id="41" idx="0"/>
                </p:cNvCxnSpPr>
                <p:nvPr/>
              </p:nvCxnSpPr>
              <p:spPr bwMode="auto">
                <a:xfrm rot="16200000" flipH="1">
                  <a:off x="2680349" y="3689635"/>
                  <a:ext cx="306092" cy="172762"/>
                </a:xfrm>
                <a:prstGeom prst="bentConnector3">
                  <a:avLst>
                    <a:gd name="adj1" fmla="val 50000"/>
                  </a:avLst>
                </a:prstGeom>
                <a:noFill/>
                <a:ln w="12700" algn="ctr">
                  <a:solidFill>
                    <a:srgbClr val="5F5F5F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31811" name="Gewinkelte Verbindung 43"/>
                <p:cNvCxnSpPr>
                  <a:cxnSpLocks noChangeShapeType="1"/>
                  <a:endCxn id="39" idx="0"/>
                </p:cNvCxnSpPr>
                <p:nvPr/>
              </p:nvCxnSpPr>
              <p:spPr bwMode="auto">
                <a:xfrm rot="16200000" flipH="1">
                  <a:off x="3006292" y="3801264"/>
                  <a:ext cx="448968" cy="92379"/>
                </a:xfrm>
                <a:prstGeom prst="bentConnector3">
                  <a:avLst>
                    <a:gd name="adj1" fmla="val 50000"/>
                  </a:avLst>
                </a:prstGeom>
                <a:noFill/>
                <a:ln w="12700" algn="ctr">
                  <a:solidFill>
                    <a:srgbClr val="5F5F5F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31812" name="Gewinkelte Verbindung 44"/>
                <p:cNvCxnSpPr>
                  <a:cxnSpLocks noChangeShapeType="1"/>
                  <a:endCxn id="40" idx="0"/>
                </p:cNvCxnSpPr>
                <p:nvPr/>
              </p:nvCxnSpPr>
              <p:spPr bwMode="auto">
                <a:xfrm rot="16200000" flipH="1">
                  <a:off x="3395636" y="3761980"/>
                  <a:ext cx="377530" cy="9951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2700" algn="ctr">
                  <a:solidFill>
                    <a:srgbClr val="5F5F5F"/>
                  </a:solidFill>
                  <a:round/>
                  <a:headEnd/>
                  <a:tailEnd type="arrow" w="med" len="med"/>
                </a:ln>
              </p:spPr>
            </p:cxnSp>
          </p:grpSp>
        </p:grpSp>
      </p:grpSp>
      <p:sp>
        <p:nvSpPr>
          <p:cNvPr id="112" name="Freihandform 111"/>
          <p:cNvSpPr/>
          <p:nvPr/>
        </p:nvSpPr>
        <p:spPr bwMode="auto">
          <a:xfrm>
            <a:off x="692503" y="2757187"/>
            <a:ext cx="5553075" cy="3267075"/>
          </a:xfrm>
          <a:custGeom>
            <a:avLst/>
            <a:gdLst>
              <a:gd name="connsiteX0" fmla="*/ 0 w 5553636"/>
              <a:gd name="connsiteY0" fmla="*/ 3266515 h 3266515"/>
              <a:gd name="connsiteX1" fmla="*/ 437030 w 5553636"/>
              <a:gd name="connsiteY1" fmla="*/ 3199280 h 3266515"/>
              <a:gd name="connsiteX2" fmla="*/ 880783 w 5553636"/>
              <a:gd name="connsiteY2" fmla="*/ 2930339 h 3266515"/>
              <a:gd name="connsiteX3" fmla="*/ 1311088 w 5553636"/>
              <a:gd name="connsiteY3" fmla="*/ 2271433 h 3266515"/>
              <a:gd name="connsiteX4" fmla="*/ 1842247 w 5553636"/>
              <a:gd name="connsiteY4" fmla="*/ 1303245 h 3266515"/>
              <a:gd name="connsiteX5" fmla="*/ 2319618 w 5553636"/>
              <a:gd name="connsiteY5" fmla="*/ 630892 h 3266515"/>
              <a:gd name="connsiteX6" fmla="*/ 2864224 w 5553636"/>
              <a:gd name="connsiteY6" fmla="*/ 140074 h 3266515"/>
              <a:gd name="connsiteX7" fmla="*/ 3576918 w 5553636"/>
              <a:gd name="connsiteY7" fmla="*/ 5603 h 3266515"/>
              <a:gd name="connsiteX8" fmla="*/ 4410636 w 5553636"/>
              <a:gd name="connsiteY8" fmla="*/ 106456 h 3266515"/>
              <a:gd name="connsiteX9" fmla="*/ 5210736 w 5553636"/>
              <a:gd name="connsiteY9" fmla="*/ 240927 h 3266515"/>
              <a:gd name="connsiteX10" fmla="*/ 5553636 w 5553636"/>
              <a:gd name="connsiteY10" fmla="*/ 287992 h 326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53636" h="3266515">
                <a:moveTo>
                  <a:pt x="0" y="3266515"/>
                </a:moveTo>
                <a:cubicBezTo>
                  <a:pt x="145116" y="3260912"/>
                  <a:pt x="290233" y="3255309"/>
                  <a:pt x="437030" y="3199280"/>
                </a:cubicBezTo>
                <a:cubicBezTo>
                  <a:pt x="583827" y="3143251"/>
                  <a:pt x="735107" y="3084980"/>
                  <a:pt x="880783" y="2930339"/>
                </a:cubicBezTo>
                <a:cubicBezTo>
                  <a:pt x="1026459" y="2775698"/>
                  <a:pt x="1150844" y="2542615"/>
                  <a:pt x="1311088" y="2271433"/>
                </a:cubicBezTo>
                <a:cubicBezTo>
                  <a:pt x="1471332" y="2000251"/>
                  <a:pt x="1674159" y="1576668"/>
                  <a:pt x="1842247" y="1303245"/>
                </a:cubicBezTo>
                <a:cubicBezTo>
                  <a:pt x="2010335" y="1029822"/>
                  <a:pt x="2149289" y="824754"/>
                  <a:pt x="2319618" y="630892"/>
                </a:cubicBezTo>
                <a:cubicBezTo>
                  <a:pt x="2489947" y="437030"/>
                  <a:pt x="2654674" y="244289"/>
                  <a:pt x="2864224" y="140074"/>
                </a:cubicBezTo>
                <a:cubicBezTo>
                  <a:pt x="3073774" y="35859"/>
                  <a:pt x="3319183" y="11206"/>
                  <a:pt x="3576918" y="5603"/>
                </a:cubicBezTo>
                <a:cubicBezTo>
                  <a:pt x="3834653" y="0"/>
                  <a:pt x="4138333" y="67235"/>
                  <a:pt x="4410636" y="106456"/>
                </a:cubicBezTo>
                <a:cubicBezTo>
                  <a:pt x="4682939" y="145677"/>
                  <a:pt x="5020236" y="210671"/>
                  <a:pt x="5210736" y="240927"/>
                </a:cubicBezTo>
                <a:cubicBezTo>
                  <a:pt x="5401236" y="271183"/>
                  <a:pt x="5477436" y="279587"/>
                  <a:pt x="5553636" y="287992"/>
                </a:cubicBezTo>
              </a:path>
            </a:pathLst>
          </a:custGeom>
          <a:noFill/>
          <a:ln w="2857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37" tIns="45718" rIns="91437" bIns="45718"/>
          <a:lstStyle/>
          <a:p>
            <a:pPr defTabSz="1103772"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31819" name="Gruppieren 155"/>
          <p:cNvGrpSpPr>
            <a:grpSpLocks/>
          </p:cNvGrpSpPr>
          <p:nvPr/>
        </p:nvGrpSpPr>
        <p:grpSpPr bwMode="auto">
          <a:xfrm>
            <a:off x="687738" y="2392063"/>
            <a:ext cx="8534508" cy="2994025"/>
            <a:chOff x="2520189" y="2154614"/>
            <a:chExt cx="8534964" cy="2992936"/>
          </a:xfrm>
        </p:grpSpPr>
        <p:grpSp>
          <p:nvGrpSpPr>
            <p:cNvPr id="31820" name="Gruppieren 151"/>
            <p:cNvGrpSpPr>
              <a:grpSpLocks/>
            </p:cNvGrpSpPr>
            <p:nvPr/>
          </p:nvGrpSpPr>
          <p:grpSpPr bwMode="auto">
            <a:xfrm>
              <a:off x="2520189" y="2154614"/>
              <a:ext cx="8534964" cy="2992936"/>
              <a:chOff x="2520189" y="2154614"/>
              <a:chExt cx="8534964" cy="2992936"/>
            </a:xfrm>
          </p:grpSpPr>
          <p:grpSp>
            <p:nvGrpSpPr>
              <p:cNvPr id="31821" name="Gruppieren 126"/>
              <p:cNvGrpSpPr>
                <a:grpSpLocks/>
              </p:cNvGrpSpPr>
              <p:nvPr/>
            </p:nvGrpSpPr>
            <p:grpSpPr bwMode="auto">
              <a:xfrm>
                <a:off x="2520189" y="2154614"/>
                <a:ext cx="8534964" cy="1156866"/>
                <a:chOff x="2906316" y="2154614"/>
                <a:chExt cx="8534964" cy="1156866"/>
              </a:xfrm>
            </p:grpSpPr>
            <p:sp>
              <p:nvSpPr>
                <p:cNvPr id="111" name="Rechteck 110"/>
                <p:cNvSpPr/>
                <p:nvPr/>
              </p:nvSpPr>
              <p:spPr bwMode="auto">
                <a:xfrm>
                  <a:off x="2906316" y="2154614"/>
                  <a:ext cx="8534964" cy="1156866"/>
                </a:xfrm>
                <a:prstGeom prst="rect">
                  <a:avLst/>
                </a:prstGeom>
                <a:solidFill>
                  <a:schemeClr val="bg1">
                    <a:lumMod val="50000"/>
                    <a:alpha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9" name="Textfeld 118"/>
                <p:cNvSpPr txBox="1"/>
                <p:nvPr/>
              </p:nvSpPr>
              <p:spPr>
                <a:xfrm>
                  <a:off x="8558117" y="2162548"/>
                  <a:ext cx="2794047" cy="3768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80970" lvl="1" indent="-190485" defTabSz="1054018" eaLnBrk="0" hangingPunct="0">
                    <a:spcAft>
                      <a:spcPct val="30000"/>
                    </a:spcAft>
                    <a:tabLst>
                      <a:tab pos="439704" algn="l"/>
                      <a:tab pos="987349" algn="l"/>
                    </a:tabLst>
                    <a:defRPr/>
                  </a:pPr>
                  <a:r>
                    <a:rPr lang="de-DE" sz="1800" b="1" kern="0" dirty="0">
                      <a:solidFill>
                        <a:srgbClr val="2D414B"/>
                      </a:solidFill>
                    </a:rPr>
                    <a:t>Inspiration finden</a:t>
                  </a:r>
                </a:p>
              </p:txBody>
            </p:sp>
          </p:grpSp>
          <p:grpSp>
            <p:nvGrpSpPr>
              <p:cNvPr id="31822" name="Gruppieren 150"/>
              <p:cNvGrpSpPr>
                <a:grpSpLocks/>
              </p:cNvGrpSpPr>
              <p:nvPr/>
            </p:nvGrpSpPr>
            <p:grpSpPr bwMode="auto">
              <a:xfrm>
                <a:off x="4290832" y="2420351"/>
                <a:ext cx="2913693" cy="2727199"/>
                <a:chOff x="4290832" y="2420351"/>
                <a:chExt cx="2913693" cy="2727199"/>
              </a:xfrm>
            </p:grpSpPr>
            <p:cxnSp>
              <p:nvCxnSpPr>
                <p:cNvPr id="35" name="Gerade Verbindung mit Pfeil 34"/>
                <p:cNvCxnSpPr/>
                <p:nvPr/>
              </p:nvCxnSpPr>
              <p:spPr>
                <a:xfrm rot="10800000" flipH="1" flipV="1">
                  <a:off x="6855451" y="3088967"/>
                  <a:ext cx="349074" cy="57896"/>
                </a:xfrm>
                <a:prstGeom prst="straightConnector1">
                  <a:avLst/>
                </a:prstGeom>
                <a:ln w="9525">
                  <a:gradFill flip="none" rotWithShape="1">
                    <a:gsLst>
                      <a:gs pos="12000">
                        <a:srgbClr val="005279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headEnd type="stealth"/>
                  <a:tailEnd type="stealth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823" name="Gruppieren 117"/>
                <p:cNvGrpSpPr>
                  <a:grpSpLocks/>
                </p:cNvGrpSpPr>
                <p:nvPr/>
              </p:nvGrpSpPr>
              <p:grpSpPr bwMode="auto">
                <a:xfrm rot="20847291" flipH="1">
                  <a:off x="4290832" y="2420351"/>
                  <a:ext cx="2720426" cy="1632225"/>
                  <a:chOff x="6092855" y="2123826"/>
                  <a:chExt cx="2752785" cy="1813283"/>
                </a:xfrm>
              </p:grpSpPr>
              <p:sp>
                <p:nvSpPr>
                  <p:cNvPr id="14" name="Ellipse 13"/>
                  <p:cNvSpPr/>
                  <p:nvPr/>
                </p:nvSpPr>
                <p:spPr>
                  <a:xfrm rot="20364713">
                    <a:off x="7946033" y="2148679"/>
                    <a:ext cx="232939" cy="252102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" name="Ellipse 14"/>
                  <p:cNvSpPr/>
                  <p:nvPr/>
                </p:nvSpPr>
                <p:spPr>
                  <a:xfrm rot="20364713">
                    <a:off x="6693213" y="3385920"/>
                    <a:ext cx="155828" cy="16924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" name="Ellipse 15"/>
                  <p:cNvSpPr/>
                  <p:nvPr/>
                </p:nvSpPr>
                <p:spPr>
                  <a:xfrm rot="20364713">
                    <a:off x="8612702" y="2831124"/>
                    <a:ext cx="232938" cy="252102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" name="Ellipse 16"/>
                  <p:cNvSpPr/>
                  <p:nvPr/>
                </p:nvSpPr>
                <p:spPr>
                  <a:xfrm rot="20364713">
                    <a:off x="6257859" y="3047960"/>
                    <a:ext cx="155827" cy="171007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" name="Ellipse 17"/>
                  <p:cNvSpPr/>
                  <p:nvPr/>
                </p:nvSpPr>
                <p:spPr>
                  <a:xfrm rot="20364713">
                    <a:off x="7489320" y="2546963"/>
                    <a:ext cx="154221" cy="171006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" name="Ellipse 18"/>
                  <p:cNvSpPr/>
                  <p:nvPr/>
                </p:nvSpPr>
                <p:spPr>
                  <a:xfrm rot="20364713">
                    <a:off x="8608218" y="2123826"/>
                    <a:ext cx="154221" cy="171007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0" name="Ellipse 19"/>
                  <p:cNvSpPr/>
                  <p:nvPr/>
                </p:nvSpPr>
                <p:spPr>
                  <a:xfrm rot="20364713">
                    <a:off x="6898485" y="2818275"/>
                    <a:ext cx="231332" cy="252103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1" name="Ellipse 20"/>
                  <p:cNvSpPr/>
                  <p:nvPr/>
                </p:nvSpPr>
                <p:spPr>
                  <a:xfrm rot="20364713">
                    <a:off x="7364878" y="3102897"/>
                    <a:ext cx="154221" cy="16924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2" name="Gerade Verbindung mit Pfeil 21"/>
                  <p:cNvCxnSpPr>
                    <a:stCxn id="20" idx="5"/>
                    <a:endCxn id="21" idx="1"/>
                  </p:cNvCxnSpPr>
                  <p:nvPr/>
                </p:nvCxnSpPr>
                <p:spPr>
                  <a:xfrm rot="14964713" flipH="1">
                    <a:off x="7123698" y="2981051"/>
                    <a:ext cx="239762" cy="184743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Gerade Verbindung mit Pfeil 22"/>
                  <p:cNvCxnSpPr>
                    <a:endCxn id="17" idx="0"/>
                  </p:cNvCxnSpPr>
                  <p:nvPr/>
                </p:nvCxnSpPr>
                <p:spPr>
                  <a:xfrm rot="4164713">
                    <a:off x="6176354" y="2959434"/>
                    <a:ext cx="199214" cy="1607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Gerade Verbindung mit Pfeil 23"/>
                  <p:cNvCxnSpPr>
                    <a:stCxn id="20" idx="3"/>
                    <a:endCxn id="15" idx="7"/>
                  </p:cNvCxnSpPr>
                  <p:nvPr/>
                </p:nvCxnSpPr>
                <p:spPr>
                  <a:xfrm rot="4164713">
                    <a:off x="6759328" y="3095201"/>
                    <a:ext cx="250340" cy="261855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Gerade Verbindung mit Pfeil 24"/>
                  <p:cNvCxnSpPr>
                    <a:endCxn id="17" idx="1"/>
                  </p:cNvCxnSpPr>
                  <p:nvPr/>
                </p:nvCxnSpPr>
                <p:spPr>
                  <a:xfrm rot="14964713" flipH="1">
                    <a:off x="6049985" y="2949708"/>
                    <a:ext cx="223896" cy="138156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Gerade Verbindung mit Pfeil 25"/>
                  <p:cNvCxnSpPr>
                    <a:stCxn id="14" idx="6"/>
                    <a:endCxn id="19" idx="1"/>
                  </p:cNvCxnSpPr>
                  <p:nvPr/>
                </p:nvCxnSpPr>
                <p:spPr>
                  <a:xfrm rot="20364713">
                    <a:off x="8177287" y="2143690"/>
                    <a:ext cx="433747" cy="116355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Gerade Verbindung mit Pfeil 26"/>
                  <p:cNvCxnSpPr>
                    <a:stCxn id="16" idx="2"/>
                    <a:endCxn id="18" idx="6"/>
                  </p:cNvCxnSpPr>
                  <p:nvPr/>
                </p:nvCxnSpPr>
                <p:spPr>
                  <a:xfrm rot="20847291" flipH="1" flipV="1">
                    <a:off x="7690704" y="2490719"/>
                    <a:ext cx="878738" cy="624086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Gerade Verbindung mit Pfeil 27"/>
                  <p:cNvCxnSpPr>
                    <a:endCxn id="18" idx="0"/>
                  </p:cNvCxnSpPr>
                  <p:nvPr/>
                </p:nvCxnSpPr>
                <p:spPr>
                  <a:xfrm rot="4164713">
                    <a:off x="7406228" y="2458628"/>
                    <a:ext cx="199213" cy="1606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Gerade Verbindung mit Pfeil 28"/>
                  <p:cNvCxnSpPr>
                    <a:stCxn id="20" idx="2"/>
                    <a:endCxn id="17" idx="6"/>
                  </p:cNvCxnSpPr>
                  <p:nvPr/>
                </p:nvCxnSpPr>
                <p:spPr>
                  <a:xfrm rot="9564713">
                    <a:off x="6405473" y="3004567"/>
                    <a:ext cx="502824" cy="81096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Gerade Verbindung mit Pfeil 29"/>
                  <p:cNvCxnSpPr>
                    <a:stCxn id="18" idx="2"/>
                    <a:endCxn id="20" idx="6"/>
                  </p:cNvCxnSpPr>
                  <p:nvPr/>
                </p:nvCxnSpPr>
                <p:spPr>
                  <a:xfrm rot="9564713" flipV="1">
                    <a:off x="7096511" y="2740480"/>
                    <a:ext cx="425715" cy="81096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Gerade Verbindung mit Pfeil 30"/>
                  <p:cNvCxnSpPr>
                    <a:stCxn id="20" idx="0"/>
                  </p:cNvCxnSpPr>
                  <p:nvPr/>
                </p:nvCxnSpPr>
                <p:spPr>
                  <a:xfrm rot="14964713" flipV="1">
                    <a:off x="6796460" y="2702404"/>
                    <a:ext cx="239762" cy="38555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Gerade Verbindung mit Pfeil 31"/>
                  <p:cNvCxnSpPr>
                    <a:stCxn id="18" idx="7"/>
                    <a:endCxn id="14" idx="2"/>
                  </p:cNvCxnSpPr>
                  <p:nvPr/>
                </p:nvCxnSpPr>
                <p:spPr>
                  <a:xfrm rot="4164713" flipH="1" flipV="1">
                    <a:off x="7732893" y="2231959"/>
                    <a:ext cx="86384" cy="409649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Gerade Verbindung mit Pfeil 32"/>
                  <p:cNvCxnSpPr>
                    <a:stCxn id="16" idx="0"/>
                    <a:endCxn id="19" idx="4"/>
                  </p:cNvCxnSpPr>
                  <p:nvPr/>
                </p:nvCxnSpPr>
                <p:spPr>
                  <a:xfrm rot="4647291" flipH="1" flipV="1">
                    <a:off x="8435776" y="2497215"/>
                    <a:ext cx="530650" cy="131730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Gerade Verbindung mit Pfeil 33"/>
                  <p:cNvCxnSpPr>
                    <a:stCxn id="15" idx="2"/>
                    <a:endCxn id="50" idx="3"/>
                  </p:cNvCxnSpPr>
                  <p:nvPr/>
                </p:nvCxnSpPr>
                <p:spPr>
                  <a:xfrm rot="20847291" flipH="1" flipV="1">
                    <a:off x="6128154" y="3394302"/>
                    <a:ext cx="558923" cy="169411"/>
                  </a:xfrm>
                  <a:prstGeom prst="straightConnector1">
                    <a:avLst/>
                  </a:prstGeom>
                  <a:ln w="9525">
                    <a:gradFill flip="none" rotWithShape="1">
                      <a:gsLst>
                        <a:gs pos="12000">
                          <a:srgbClr val="005279"/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  <a:headEnd type="stealth"/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Ellipse 89"/>
                  <p:cNvSpPr/>
                  <p:nvPr/>
                </p:nvSpPr>
                <p:spPr>
                  <a:xfrm rot="7318341">
                    <a:off x="7869266" y="2934345"/>
                    <a:ext cx="167480" cy="15743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2" name="Ellipse 91"/>
                  <p:cNvSpPr/>
                  <p:nvPr/>
                </p:nvSpPr>
                <p:spPr>
                  <a:xfrm rot="7318341">
                    <a:off x="7930172" y="3474617"/>
                    <a:ext cx="252102" cy="232939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3" name="Ellipse 92"/>
                  <p:cNvSpPr/>
                  <p:nvPr/>
                </p:nvSpPr>
                <p:spPr>
                  <a:xfrm rot="7318341">
                    <a:off x="7497598" y="3601244"/>
                    <a:ext cx="167481" cy="15743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5279"/>
                    </a:solidFill>
                  </a:ln>
                  <a:effectLst>
                    <a:outerShdw blurRad="635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1103772">
                      <a:defRPr/>
                    </a:pPr>
                    <a:endParaRPr lang="de-DE" dirty="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94" name="Gerade Verbindung mit Pfeil 93"/>
                  <p:cNvCxnSpPr>
                    <a:stCxn id="92" idx="5"/>
                    <a:endCxn id="93" idx="1"/>
                  </p:cNvCxnSpPr>
                  <p:nvPr/>
                </p:nvCxnSpPr>
                <p:spPr>
                  <a:xfrm rot="1918341" flipH="1">
                    <a:off x="7689683" y="3541277"/>
                    <a:ext cx="221693" cy="199213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Gerade Verbindung mit Pfeil 94"/>
                  <p:cNvCxnSpPr>
                    <a:stCxn id="92" idx="3"/>
                    <a:endCxn id="90" idx="7"/>
                  </p:cNvCxnSpPr>
                  <p:nvPr/>
                </p:nvCxnSpPr>
                <p:spPr>
                  <a:xfrm rot="12718341">
                    <a:off x="7885503" y="3141131"/>
                    <a:ext cx="231332" cy="283836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stealt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Gerade Verbindung mit Pfeil 96"/>
                  <p:cNvCxnSpPr>
                    <a:stCxn id="127" idx="3"/>
                    <a:endCxn id="92" idx="7"/>
                  </p:cNvCxnSpPr>
                  <p:nvPr/>
                </p:nvCxnSpPr>
                <p:spPr>
                  <a:xfrm rot="20847291" flipH="1" flipV="1">
                    <a:off x="8106092" y="3709688"/>
                    <a:ext cx="24098" cy="227421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Gerade Verbindung mit Pfeil 97"/>
                  <p:cNvCxnSpPr>
                    <a:stCxn id="92" idx="0"/>
                  </p:cNvCxnSpPr>
                  <p:nvPr/>
                </p:nvCxnSpPr>
                <p:spPr>
                  <a:xfrm rot="1918341" flipV="1">
                    <a:off x="8150058" y="3683377"/>
                    <a:ext cx="221693" cy="40547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Gerade Verbindung mit Pfeil 99"/>
                  <p:cNvCxnSpPr>
                    <a:stCxn id="93" idx="5"/>
                    <a:endCxn id="15" idx="5"/>
                  </p:cNvCxnSpPr>
                  <p:nvPr/>
                </p:nvCxnSpPr>
                <p:spPr>
                  <a:xfrm rot="10800000">
                    <a:off x="6841411" y="3506564"/>
                    <a:ext cx="663472" cy="192162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Gerade Verbindung mit Pfeil 102"/>
                  <p:cNvCxnSpPr>
                    <a:stCxn id="90" idx="5"/>
                    <a:endCxn id="21" idx="6"/>
                  </p:cNvCxnSpPr>
                  <p:nvPr/>
                </p:nvCxnSpPr>
                <p:spPr>
                  <a:xfrm rot="10800000" flipV="1">
                    <a:off x="7513071" y="3031444"/>
                    <a:ext cx="364668" cy="125169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Gerade Verbindung mit Pfeil 105"/>
                  <p:cNvCxnSpPr>
                    <a:stCxn id="90" idx="1"/>
                    <a:endCxn id="16" idx="2"/>
                  </p:cNvCxnSpPr>
                  <p:nvPr/>
                </p:nvCxnSpPr>
                <p:spPr>
                  <a:xfrm rot="10047291" flipH="1" flipV="1">
                    <a:off x="8036415" y="2926972"/>
                    <a:ext cx="575116" cy="146326"/>
                  </a:xfrm>
                  <a:prstGeom prst="straightConnector1">
                    <a:avLst/>
                  </a:prstGeom>
                  <a:ln w="9525">
                    <a:solidFill>
                      <a:srgbClr val="005279"/>
                    </a:solidFill>
                    <a:tailEnd type="none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5" name="Ellipse 124"/>
                <p:cNvSpPr/>
                <p:nvPr/>
              </p:nvSpPr>
              <p:spPr>
                <a:xfrm rot="13528950" flipH="1">
                  <a:off x="5607295" y="4618264"/>
                  <a:ext cx="225343" cy="230199"/>
                </a:xfrm>
                <a:prstGeom prst="ellipse">
                  <a:avLst/>
                </a:prstGeom>
                <a:noFill/>
                <a:ln w="19050">
                  <a:solidFill>
                    <a:srgbClr val="005279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" name="Ellipse 126"/>
                <p:cNvSpPr/>
                <p:nvPr/>
              </p:nvSpPr>
              <p:spPr>
                <a:xfrm rot="13528950" flipH="1">
                  <a:off x="5091315" y="4173940"/>
                  <a:ext cx="150757" cy="155583"/>
                </a:xfrm>
                <a:prstGeom prst="ellipse">
                  <a:avLst/>
                </a:prstGeom>
                <a:noFill/>
                <a:ln w="19050">
                  <a:solidFill>
                    <a:srgbClr val="005279"/>
                  </a:solidFill>
                </a:ln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1103772">
                    <a:defRPr/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8" name="Gerade Verbindung mit Pfeil 127"/>
                <p:cNvCxnSpPr>
                  <a:stCxn id="125" idx="2"/>
                  <a:endCxn id="127" idx="6"/>
                </p:cNvCxnSpPr>
                <p:nvPr/>
              </p:nvCxnSpPr>
              <p:spPr>
                <a:xfrm rot="16200000" flipV="1">
                  <a:off x="5255670" y="4268307"/>
                  <a:ext cx="347537" cy="420711"/>
                </a:xfrm>
                <a:prstGeom prst="straightConnector1">
                  <a:avLst/>
                </a:prstGeom>
                <a:ln w="9525">
                  <a:solidFill>
                    <a:srgbClr val="005279"/>
                  </a:solidFill>
                  <a:tailEnd type="stealth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Gerade Verbindung mit Pfeil 128"/>
                <p:cNvCxnSpPr>
                  <a:stCxn id="125" idx="3"/>
                </p:cNvCxnSpPr>
                <p:nvPr/>
              </p:nvCxnSpPr>
              <p:spPr>
                <a:xfrm flipH="1" flipV="1">
                  <a:off x="5668371" y="3909750"/>
                  <a:ext cx="52390" cy="709354"/>
                </a:xfrm>
                <a:prstGeom prst="straightConnector1">
                  <a:avLst/>
                </a:prstGeom>
                <a:ln w="9525">
                  <a:solidFill>
                    <a:srgbClr val="005279"/>
                  </a:solidFill>
                  <a:tailEnd type="stealth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Gerade Verbindung mit Pfeil 129"/>
                <p:cNvCxnSpPr>
                  <a:endCxn id="125" idx="6"/>
                </p:cNvCxnSpPr>
                <p:nvPr/>
              </p:nvCxnSpPr>
              <p:spPr>
                <a:xfrm flipV="1">
                  <a:off x="5468335" y="4814296"/>
                  <a:ext cx="330218" cy="333254"/>
                </a:xfrm>
                <a:prstGeom prst="straightConnector1">
                  <a:avLst/>
                </a:prstGeom>
                <a:ln w="9525">
                  <a:solidFill>
                    <a:srgbClr val="005279"/>
                  </a:solidFill>
                  <a:tailEnd type="none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Gerade Verbindung mit Pfeil 130"/>
                <p:cNvCxnSpPr>
                  <a:stCxn id="125" idx="1"/>
                </p:cNvCxnSpPr>
                <p:nvPr/>
              </p:nvCxnSpPr>
              <p:spPr>
                <a:xfrm rot="10800000" flipV="1">
                  <a:off x="5230197" y="4733363"/>
                  <a:ext cx="374670" cy="58717"/>
                </a:xfrm>
                <a:prstGeom prst="straightConnector1">
                  <a:avLst/>
                </a:prstGeom>
                <a:ln w="9525">
                  <a:solidFill>
                    <a:srgbClr val="005279"/>
                  </a:solidFill>
                  <a:tailEnd type="none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6" name="Textfeld 125"/>
            <p:cNvSpPr txBox="1"/>
            <p:nvPr/>
          </p:nvSpPr>
          <p:spPr>
            <a:xfrm flipH="1">
              <a:off x="3782610" y="2227821"/>
              <a:ext cx="1249127" cy="3538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380970" lvl="1" indent="-190485" defTabSz="1054018" eaLnBrk="0" hangingPunct="0">
                <a:spcAft>
                  <a:spcPct val="30000"/>
                </a:spcAft>
                <a:tabLst>
                  <a:tab pos="439704" algn="l"/>
                  <a:tab pos="987349" algn="l"/>
                </a:tabLst>
                <a:defRPr/>
              </a:pPr>
              <a:r>
                <a:rPr lang="de-DE" sz="1700" kern="0" dirty="0">
                  <a:solidFill>
                    <a:srgbClr val="2D414B"/>
                  </a:solidFill>
                </a:rPr>
                <a:t>Ontologie</a:t>
              </a:r>
            </a:p>
          </p:txBody>
        </p:sp>
      </p:grpSp>
      <p:grpSp>
        <p:nvGrpSpPr>
          <p:cNvPr id="31824" name="Gruppieren 137"/>
          <p:cNvGrpSpPr/>
          <p:nvPr/>
        </p:nvGrpSpPr>
        <p:grpSpPr>
          <a:xfrm>
            <a:off x="2882981" y="2992388"/>
            <a:ext cx="3309528" cy="1847512"/>
            <a:chOff x="8676456" y="3573016"/>
            <a:chExt cx="2674366" cy="1583582"/>
          </a:xfrm>
        </p:grpSpPr>
        <p:sp>
          <p:nvSpPr>
            <p:cNvPr id="133" name="Ellipse 132"/>
            <p:cNvSpPr/>
            <p:nvPr/>
          </p:nvSpPr>
          <p:spPr bwMode="auto">
            <a:xfrm>
              <a:off x="8893655" y="3629404"/>
              <a:ext cx="1307106" cy="849619"/>
            </a:xfrm>
            <a:prstGeom prst="ellipse">
              <a:avLst/>
            </a:prstGeom>
            <a:solidFill>
              <a:srgbClr val="33CCFF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90000" rIns="90000" bIns="90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1103772"/>
              <a:r>
                <a:rPr lang="de-DE" sz="1300" b="1" dirty="0" smtClean="0">
                  <a:latin typeface="Arial" pitchFamily="34" charset="0"/>
                </a:rPr>
                <a:t>Inspiration</a:t>
              </a:r>
            </a:p>
          </p:txBody>
        </p:sp>
        <p:pic>
          <p:nvPicPr>
            <p:cNvPr id="135" name="Picture 28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76456" y="3573016"/>
              <a:ext cx="2674366" cy="158358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med" len="med"/>
              <a:tailEnd type="none" w="med" len="med"/>
            </a:ln>
          </p:spPr>
        </p:pic>
      </p:grpSp>
      <p:grpSp>
        <p:nvGrpSpPr>
          <p:cNvPr id="31825" name="Gruppieren 139"/>
          <p:cNvGrpSpPr/>
          <p:nvPr/>
        </p:nvGrpSpPr>
        <p:grpSpPr>
          <a:xfrm>
            <a:off x="6638060" y="3160176"/>
            <a:ext cx="3742676" cy="2772539"/>
            <a:chOff x="9900592" y="2852738"/>
            <a:chExt cx="3024385" cy="2376462"/>
          </a:xfrm>
        </p:grpSpPr>
        <p:sp>
          <p:nvSpPr>
            <p:cNvPr id="139" name="Abgerundetes Rechteck 138"/>
            <p:cNvSpPr/>
            <p:nvPr/>
          </p:nvSpPr>
          <p:spPr>
            <a:xfrm>
              <a:off x="9900592" y="2852738"/>
              <a:ext cx="3024385" cy="23764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E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1826" name="Gruppieren 137"/>
            <p:cNvGrpSpPr/>
            <p:nvPr/>
          </p:nvGrpSpPr>
          <p:grpSpPr>
            <a:xfrm>
              <a:off x="10908704" y="2996952"/>
              <a:ext cx="1455400" cy="1370269"/>
              <a:chOff x="6572984" y="3140968"/>
              <a:chExt cx="1525640" cy="1436400"/>
            </a:xfrm>
          </p:grpSpPr>
          <p:sp>
            <p:nvSpPr>
              <p:cNvPr id="134" name="Puzzle1"/>
              <p:cNvSpPr>
                <a:spLocks noEditPoints="1" noChangeArrowheads="1"/>
              </p:cNvSpPr>
              <p:nvPr/>
            </p:nvSpPr>
            <p:spPr bwMode="auto">
              <a:xfrm rot="2237615">
                <a:off x="6572984" y="3542464"/>
                <a:ext cx="762250" cy="444602"/>
              </a:xfrm>
              <a:custGeom>
                <a:avLst/>
                <a:gdLst>
                  <a:gd name="T0" fmla="*/ 16740 w 21600"/>
                  <a:gd name="T1" fmla="*/ 21078 h 21600"/>
                  <a:gd name="T2" fmla="*/ 16976 w 21600"/>
                  <a:gd name="T3" fmla="*/ 521 h 21600"/>
                  <a:gd name="T4" fmla="*/ 4725 w 21600"/>
                  <a:gd name="T5" fmla="*/ 856 h 21600"/>
                  <a:gd name="T6" fmla="*/ 5040 w 21600"/>
                  <a:gd name="T7" fmla="*/ 21004 h 21600"/>
                  <a:gd name="T8" fmla="*/ 10811 w 21600"/>
                  <a:gd name="T9" fmla="*/ 12885 h 21600"/>
                  <a:gd name="T10" fmla="*/ 10845 w 21600"/>
                  <a:gd name="T11" fmla="*/ 8714 h 21600"/>
                  <a:gd name="T12" fmla="*/ 21600 w 21600"/>
                  <a:gd name="T13" fmla="*/ 10000 h 21600"/>
                  <a:gd name="T14" fmla="*/ 56 w 21600"/>
                  <a:gd name="T15" fmla="*/ 10000 h 21600"/>
                  <a:gd name="T16" fmla="*/ 6086 w 21600"/>
                  <a:gd name="T17" fmla="*/ 2569 h 21600"/>
                  <a:gd name="T18" fmla="*/ 16132 w 21600"/>
                  <a:gd name="T19" fmla="*/ 1955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9360" y="20836"/>
                    </a:moveTo>
                    <a:lnTo>
                      <a:pt x="9528" y="20836"/>
                    </a:lnTo>
                    <a:lnTo>
                      <a:pt x="9686" y="20762"/>
                    </a:lnTo>
                    <a:lnTo>
                      <a:pt x="9810" y="20687"/>
                    </a:lnTo>
                    <a:lnTo>
                      <a:pt x="9922" y="20575"/>
                    </a:lnTo>
                    <a:lnTo>
                      <a:pt x="10012" y="20426"/>
                    </a:lnTo>
                    <a:lnTo>
                      <a:pt x="10068" y="20296"/>
                    </a:lnTo>
                    <a:lnTo>
                      <a:pt x="10113" y="20110"/>
                    </a:lnTo>
                    <a:lnTo>
                      <a:pt x="10136" y="19905"/>
                    </a:lnTo>
                    <a:lnTo>
                      <a:pt x="10136" y="19682"/>
                    </a:lnTo>
                    <a:lnTo>
                      <a:pt x="10113" y="19440"/>
                    </a:lnTo>
                    <a:lnTo>
                      <a:pt x="10068" y="19142"/>
                    </a:lnTo>
                    <a:lnTo>
                      <a:pt x="10012" y="18900"/>
                    </a:lnTo>
                    <a:lnTo>
                      <a:pt x="9900" y="18620"/>
                    </a:lnTo>
                    <a:lnTo>
                      <a:pt x="9787" y="18285"/>
                    </a:lnTo>
                    <a:lnTo>
                      <a:pt x="9641" y="17968"/>
                    </a:lnTo>
                    <a:lnTo>
                      <a:pt x="9472" y="17652"/>
                    </a:lnTo>
                    <a:lnTo>
                      <a:pt x="9382" y="17466"/>
                    </a:lnTo>
                    <a:lnTo>
                      <a:pt x="9315" y="17298"/>
                    </a:lnTo>
                    <a:lnTo>
                      <a:pt x="9258" y="17112"/>
                    </a:lnTo>
                    <a:lnTo>
                      <a:pt x="9191" y="16926"/>
                    </a:lnTo>
                    <a:lnTo>
                      <a:pt x="9123" y="16535"/>
                    </a:lnTo>
                    <a:lnTo>
                      <a:pt x="9101" y="16144"/>
                    </a:lnTo>
                    <a:lnTo>
                      <a:pt x="9101" y="15753"/>
                    </a:lnTo>
                    <a:lnTo>
                      <a:pt x="9168" y="15362"/>
                    </a:lnTo>
                    <a:lnTo>
                      <a:pt x="9236" y="14971"/>
                    </a:lnTo>
                    <a:lnTo>
                      <a:pt x="9360" y="14580"/>
                    </a:lnTo>
                    <a:lnTo>
                      <a:pt x="9495" y="14244"/>
                    </a:lnTo>
                    <a:lnTo>
                      <a:pt x="9663" y="13891"/>
                    </a:lnTo>
                    <a:lnTo>
                      <a:pt x="9855" y="13611"/>
                    </a:lnTo>
                    <a:lnTo>
                      <a:pt x="10068" y="13351"/>
                    </a:lnTo>
                    <a:lnTo>
                      <a:pt x="10293" y="13146"/>
                    </a:lnTo>
                    <a:lnTo>
                      <a:pt x="10552" y="12997"/>
                    </a:lnTo>
                    <a:lnTo>
                      <a:pt x="10811" y="12885"/>
                    </a:lnTo>
                    <a:lnTo>
                      <a:pt x="11069" y="12866"/>
                    </a:lnTo>
                    <a:lnTo>
                      <a:pt x="11351" y="12885"/>
                    </a:lnTo>
                    <a:lnTo>
                      <a:pt x="11610" y="12997"/>
                    </a:lnTo>
                    <a:lnTo>
                      <a:pt x="11846" y="13183"/>
                    </a:lnTo>
                    <a:lnTo>
                      <a:pt x="12060" y="13388"/>
                    </a:lnTo>
                    <a:lnTo>
                      <a:pt x="12251" y="13648"/>
                    </a:lnTo>
                    <a:lnTo>
                      <a:pt x="12419" y="13928"/>
                    </a:lnTo>
                    <a:lnTo>
                      <a:pt x="12555" y="14244"/>
                    </a:lnTo>
                    <a:lnTo>
                      <a:pt x="12690" y="14617"/>
                    </a:lnTo>
                    <a:lnTo>
                      <a:pt x="12768" y="15008"/>
                    </a:lnTo>
                    <a:lnTo>
                      <a:pt x="12836" y="15399"/>
                    </a:lnTo>
                    <a:lnTo>
                      <a:pt x="12858" y="15753"/>
                    </a:lnTo>
                    <a:lnTo>
                      <a:pt x="12858" y="16144"/>
                    </a:lnTo>
                    <a:lnTo>
                      <a:pt x="12813" y="16535"/>
                    </a:lnTo>
                    <a:lnTo>
                      <a:pt x="12746" y="16888"/>
                    </a:lnTo>
                    <a:lnTo>
                      <a:pt x="12667" y="17224"/>
                    </a:lnTo>
                    <a:lnTo>
                      <a:pt x="12510" y="17503"/>
                    </a:lnTo>
                    <a:lnTo>
                      <a:pt x="12228" y="18043"/>
                    </a:lnTo>
                    <a:lnTo>
                      <a:pt x="11970" y="18546"/>
                    </a:lnTo>
                    <a:lnTo>
                      <a:pt x="11868" y="18751"/>
                    </a:lnTo>
                    <a:lnTo>
                      <a:pt x="11778" y="18974"/>
                    </a:lnTo>
                    <a:lnTo>
                      <a:pt x="11711" y="19179"/>
                    </a:lnTo>
                    <a:lnTo>
                      <a:pt x="11666" y="19365"/>
                    </a:lnTo>
                    <a:lnTo>
                      <a:pt x="11632" y="19570"/>
                    </a:lnTo>
                    <a:lnTo>
                      <a:pt x="11632" y="19756"/>
                    </a:lnTo>
                    <a:lnTo>
                      <a:pt x="11632" y="19942"/>
                    </a:lnTo>
                    <a:lnTo>
                      <a:pt x="11643" y="20110"/>
                    </a:lnTo>
                    <a:lnTo>
                      <a:pt x="11711" y="20296"/>
                    </a:lnTo>
                    <a:lnTo>
                      <a:pt x="11801" y="20464"/>
                    </a:lnTo>
                    <a:lnTo>
                      <a:pt x="11891" y="20650"/>
                    </a:lnTo>
                    <a:lnTo>
                      <a:pt x="12037" y="20836"/>
                    </a:lnTo>
                    <a:lnTo>
                      <a:pt x="12206" y="21004"/>
                    </a:lnTo>
                    <a:lnTo>
                      <a:pt x="12419" y="21190"/>
                    </a:lnTo>
                    <a:lnTo>
                      <a:pt x="12667" y="21320"/>
                    </a:lnTo>
                    <a:lnTo>
                      <a:pt x="12960" y="21432"/>
                    </a:lnTo>
                    <a:lnTo>
                      <a:pt x="13286" y="21544"/>
                    </a:lnTo>
                    <a:lnTo>
                      <a:pt x="13612" y="21655"/>
                    </a:lnTo>
                    <a:lnTo>
                      <a:pt x="13983" y="21693"/>
                    </a:lnTo>
                    <a:lnTo>
                      <a:pt x="14343" y="21730"/>
                    </a:lnTo>
                    <a:lnTo>
                      <a:pt x="14715" y="21730"/>
                    </a:lnTo>
                    <a:lnTo>
                      <a:pt x="15075" y="21730"/>
                    </a:lnTo>
                    <a:lnTo>
                      <a:pt x="15446" y="21655"/>
                    </a:lnTo>
                    <a:lnTo>
                      <a:pt x="15794" y="21581"/>
                    </a:lnTo>
                    <a:lnTo>
                      <a:pt x="16132" y="21432"/>
                    </a:lnTo>
                    <a:lnTo>
                      <a:pt x="16458" y="21302"/>
                    </a:lnTo>
                    <a:lnTo>
                      <a:pt x="16740" y="21078"/>
                    </a:lnTo>
                    <a:lnTo>
                      <a:pt x="16976" y="20836"/>
                    </a:lnTo>
                    <a:lnTo>
                      <a:pt x="17043" y="20650"/>
                    </a:lnTo>
                    <a:lnTo>
                      <a:pt x="17088" y="20426"/>
                    </a:lnTo>
                    <a:lnTo>
                      <a:pt x="17133" y="20222"/>
                    </a:lnTo>
                    <a:lnTo>
                      <a:pt x="17156" y="19980"/>
                    </a:lnTo>
                    <a:lnTo>
                      <a:pt x="17167" y="19477"/>
                    </a:lnTo>
                    <a:lnTo>
                      <a:pt x="17167" y="18974"/>
                    </a:lnTo>
                    <a:lnTo>
                      <a:pt x="17156" y="18397"/>
                    </a:lnTo>
                    <a:lnTo>
                      <a:pt x="17111" y="17820"/>
                    </a:lnTo>
                    <a:lnTo>
                      <a:pt x="17066" y="17261"/>
                    </a:lnTo>
                    <a:lnTo>
                      <a:pt x="16998" y="16646"/>
                    </a:lnTo>
                    <a:lnTo>
                      <a:pt x="16852" y="15511"/>
                    </a:lnTo>
                    <a:lnTo>
                      <a:pt x="16740" y="14393"/>
                    </a:lnTo>
                    <a:lnTo>
                      <a:pt x="16717" y="13928"/>
                    </a:lnTo>
                    <a:lnTo>
                      <a:pt x="16695" y="13462"/>
                    </a:lnTo>
                    <a:lnTo>
                      <a:pt x="16717" y="13071"/>
                    </a:lnTo>
                    <a:lnTo>
                      <a:pt x="16785" y="12755"/>
                    </a:lnTo>
                    <a:lnTo>
                      <a:pt x="16852" y="12419"/>
                    </a:lnTo>
                    <a:lnTo>
                      <a:pt x="16953" y="12140"/>
                    </a:lnTo>
                    <a:lnTo>
                      <a:pt x="17088" y="11898"/>
                    </a:lnTo>
                    <a:lnTo>
                      <a:pt x="17212" y="11675"/>
                    </a:lnTo>
                    <a:lnTo>
                      <a:pt x="17370" y="11470"/>
                    </a:lnTo>
                    <a:lnTo>
                      <a:pt x="17516" y="11284"/>
                    </a:lnTo>
                    <a:lnTo>
                      <a:pt x="17696" y="11135"/>
                    </a:lnTo>
                    <a:lnTo>
                      <a:pt x="17865" y="11042"/>
                    </a:lnTo>
                    <a:lnTo>
                      <a:pt x="18033" y="10930"/>
                    </a:lnTo>
                    <a:lnTo>
                      <a:pt x="18213" y="10893"/>
                    </a:lnTo>
                    <a:lnTo>
                      <a:pt x="18382" y="10893"/>
                    </a:lnTo>
                    <a:lnTo>
                      <a:pt x="18551" y="10967"/>
                    </a:lnTo>
                    <a:lnTo>
                      <a:pt x="18708" y="11042"/>
                    </a:lnTo>
                    <a:lnTo>
                      <a:pt x="18855" y="11172"/>
                    </a:lnTo>
                    <a:lnTo>
                      <a:pt x="19012" y="11358"/>
                    </a:lnTo>
                    <a:lnTo>
                      <a:pt x="19136" y="11600"/>
                    </a:lnTo>
                    <a:lnTo>
                      <a:pt x="19271" y="11861"/>
                    </a:lnTo>
                    <a:lnTo>
                      <a:pt x="19440" y="12028"/>
                    </a:lnTo>
                    <a:lnTo>
                      <a:pt x="19608" y="12177"/>
                    </a:lnTo>
                    <a:lnTo>
                      <a:pt x="19822" y="12289"/>
                    </a:lnTo>
                    <a:lnTo>
                      <a:pt x="20025" y="12289"/>
                    </a:lnTo>
                    <a:lnTo>
                      <a:pt x="20238" y="12289"/>
                    </a:lnTo>
                    <a:lnTo>
                      <a:pt x="20452" y="12215"/>
                    </a:lnTo>
                    <a:lnTo>
                      <a:pt x="20643" y="12103"/>
                    </a:lnTo>
                    <a:lnTo>
                      <a:pt x="20846" y="11973"/>
                    </a:lnTo>
                    <a:lnTo>
                      <a:pt x="21037" y="11786"/>
                    </a:lnTo>
                    <a:lnTo>
                      <a:pt x="21206" y="11563"/>
                    </a:lnTo>
                    <a:lnTo>
                      <a:pt x="21363" y="11321"/>
                    </a:lnTo>
                    <a:lnTo>
                      <a:pt x="21465" y="11079"/>
                    </a:lnTo>
                    <a:lnTo>
                      <a:pt x="21577" y="10744"/>
                    </a:lnTo>
                    <a:lnTo>
                      <a:pt x="21622" y="10427"/>
                    </a:lnTo>
                    <a:lnTo>
                      <a:pt x="21645" y="10111"/>
                    </a:lnTo>
                    <a:lnTo>
                      <a:pt x="21622" y="9608"/>
                    </a:lnTo>
                    <a:lnTo>
                      <a:pt x="21577" y="9142"/>
                    </a:lnTo>
                    <a:lnTo>
                      <a:pt x="21465" y="8751"/>
                    </a:lnTo>
                    <a:lnTo>
                      <a:pt x="21363" y="8397"/>
                    </a:lnTo>
                    <a:lnTo>
                      <a:pt x="21206" y="8062"/>
                    </a:lnTo>
                    <a:lnTo>
                      <a:pt x="21037" y="7820"/>
                    </a:lnTo>
                    <a:lnTo>
                      <a:pt x="20846" y="7597"/>
                    </a:lnTo>
                    <a:lnTo>
                      <a:pt x="20643" y="7429"/>
                    </a:lnTo>
                    <a:lnTo>
                      <a:pt x="20452" y="7317"/>
                    </a:lnTo>
                    <a:lnTo>
                      <a:pt x="20238" y="7206"/>
                    </a:lnTo>
                    <a:lnTo>
                      <a:pt x="20025" y="7168"/>
                    </a:lnTo>
                    <a:lnTo>
                      <a:pt x="19822" y="7206"/>
                    </a:lnTo>
                    <a:lnTo>
                      <a:pt x="19608" y="7243"/>
                    </a:lnTo>
                    <a:lnTo>
                      <a:pt x="19440" y="7355"/>
                    </a:lnTo>
                    <a:lnTo>
                      <a:pt x="19271" y="7504"/>
                    </a:lnTo>
                    <a:lnTo>
                      <a:pt x="19136" y="7708"/>
                    </a:lnTo>
                    <a:lnTo>
                      <a:pt x="19012" y="7895"/>
                    </a:lnTo>
                    <a:lnTo>
                      <a:pt x="18832" y="8025"/>
                    </a:lnTo>
                    <a:lnTo>
                      <a:pt x="18663" y="8174"/>
                    </a:lnTo>
                    <a:lnTo>
                      <a:pt x="18472" y="8248"/>
                    </a:lnTo>
                    <a:lnTo>
                      <a:pt x="18270" y="8286"/>
                    </a:lnTo>
                    <a:lnTo>
                      <a:pt x="18078" y="8323"/>
                    </a:lnTo>
                    <a:lnTo>
                      <a:pt x="17887" y="8323"/>
                    </a:lnTo>
                    <a:lnTo>
                      <a:pt x="17696" y="8248"/>
                    </a:lnTo>
                    <a:lnTo>
                      <a:pt x="17493" y="8174"/>
                    </a:lnTo>
                    <a:lnTo>
                      <a:pt x="17302" y="8062"/>
                    </a:lnTo>
                    <a:lnTo>
                      <a:pt x="17133" y="7969"/>
                    </a:lnTo>
                    <a:lnTo>
                      <a:pt x="16976" y="7783"/>
                    </a:lnTo>
                    <a:lnTo>
                      <a:pt x="16852" y="7597"/>
                    </a:lnTo>
                    <a:lnTo>
                      <a:pt x="16740" y="7429"/>
                    </a:lnTo>
                    <a:lnTo>
                      <a:pt x="16672" y="7168"/>
                    </a:lnTo>
                    <a:lnTo>
                      <a:pt x="16638" y="6926"/>
                    </a:lnTo>
                    <a:lnTo>
                      <a:pt x="16616" y="6498"/>
                    </a:lnTo>
                    <a:lnTo>
                      <a:pt x="16616" y="5772"/>
                    </a:lnTo>
                    <a:lnTo>
                      <a:pt x="16650" y="4915"/>
                    </a:lnTo>
                    <a:lnTo>
                      <a:pt x="16695" y="3928"/>
                    </a:lnTo>
                    <a:lnTo>
                      <a:pt x="16762" y="2960"/>
                    </a:lnTo>
                    <a:lnTo>
                      <a:pt x="16830" y="1992"/>
                    </a:lnTo>
                    <a:lnTo>
                      <a:pt x="16908" y="1173"/>
                    </a:lnTo>
                    <a:lnTo>
                      <a:pt x="16976" y="521"/>
                    </a:lnTo>
                    <a:lnTo>
                      <a:pt x="16953" y="521"/>
                    </a:lnTo>
                    <a:lnTo>
                      <a:pt x="16931" y="521"/>
                    </a:lnTo>
                    <a:lnTo>
                      <a:pt x="16267" y="484"/>
                    </a:lnTo>
                    <a:lnTo>
                      <a:pt x="15637" y="428"/>
                    </a:lnTo>
                    <a:lnTo>
                      <a:pt x="15063" y="353"/>
                    </a:lnTo>
                    <a:lnTo>
                      <a:pt x="14523" y="279"/>
                    </a:lnTo>
                    <a:lnTo>
                      <a:pt x="14040" y="167"/>
                    </a:lnTo>
                    <a:lnTo>
                      <a:pt x="13635" y="93"/>
                    </a:lnTo>
                    <a:lnTo>
                      <a:pt x="13331" y="18"/>
                    </a:lnTo>
                    <a:lnTo>
                      <a:pt x="13117" y="18"/>
                    </a:lnTo>
                    <a:lnTo>
                      <a:pt x="12982" y="18"/>
                    </a:lnTo>
                    <a:lnTo>
                      <a:pt x="12858" y="130"/>
                    </a:lnTo>
                    <a:lnTo>
                      <a:pt x="12723" y="279"/>
                    </a:lnTo>
                    <a:lnTo>
                      <a:pt x="12622" y="446"/>
                    </a:lnTo>
                    <a:lnTo>
                      <a:pt x="12510" y="670"/>
                    </a:lnTo>
                    <a:lnTo>
                      <a:pt x="12419" y="912"/>
                    </a:lnTo>
                    <a:lnTo>
                      <a:pt x="12363" y="1210"/>
                    </a:lnTo>
                    <a:lnTo>
                      <a:pt x="12318" y="1526"/>
                    </a:lnTo>
                    <a:lnTo>
                      <a:pt x="12273" y="1843"/>
                    </a:lnTo>
                    <a:lnTo>
                      <a:pt x="12251" y="2215"/>
                    </a:lnTo>
                    <a:lnTo>
                      <a:pt x="12273" y="2532"/>
                    </a:lnTo>
                    <a:lnTo>
                      <a:pt x="12318" y="2886"/>
                    </a:lnTo>
                    <a:lnTo>
                      <a:pt x="12386" y="3240"/>
                    </a:lnTo>
                    <a:lnTo>
                      <a:pt x="12464" y="3556"/>
                    </a:lnTo>
                    <a:lnTo>
                      <a:pt x="12577" y="3891"/>
                    </a:lnTo>
                    <a:lnTo>
                      <a:pt x="12746" y="4171"/>
                    </a:lnTo>
                    <a:lnTo>
                      <a:pt x="12926" y="4487"/>
                    </a:lnTo>
                    <a:lnTo>
                      <a:pt x="13050" y="4860"/>
                    </a:lnTo>
                    <a:lnTo>
                      <a:pt x="13162" y="5251"/>
                    </a:lnTo>
                    <a:lnTo>
                      <a:pt x="13218" y="5604"/>
                    </a:lnTo>
                    <a:lnTo>
                      <a:pt x="13263" y="5995"/>
                    </a:lnTo>
                    <a:lnTo>
                      <a:pt x="13241" y="6386"/>
                    </a:lnTo>
                    <a:lnTo>
                      <a:pt x="13218" y="6740"/>
                    </a:lnTo>
                    <a:lnTo>
                      <a:pt x="13139" y="7094"/>
                    </a:lnTo>
                    <a:lnTo>
                      <a:pt x="13050" y="7429"/>
                    </a:lnTo>
                    <a:lnTo>
                      <a:pt x="12903" y="7746"/>
                    </a:lnTo>
                    <a:lnTo>
                      <a:pt x="12723" y="8025"/>
                    </a:lnTo>
                    <a:lnTo>
                      <a:pt x="12532" y="8286"/>
                    </a:lnTo>
                    <a:lnTo>
                      <a:pt x="12318" y="8491"/>
                    </a:lnTo>
                    <a:lnTo>
                      <a:pt x="12060" y="8677"/>
                    </a:lnTo>
                    <a:lnTo>
                      <a:pt x="11756" y="8788"/>
                    </a:lnTo>
                    <a:lnTo>
                      <a:pt x="11452" y="8826"/>
                    </a:lnTo>
                    <a:lnTo>
                      <a:pt x="11283" y="8826"/>
                    </a:lnTo>
                    <a:lnTo>
                      <a:pt x="11126" y="8826"/>
                    </a:lnTo>
                    <a:lnTo>
                      <a:pt x="11002" y="8788"/>
                    </a:lnTo>
                    <a:lnTo>
                      <a:pt x="10845" y="8714"/>
                    </a:lnTo>
                    <a:lnTo>
                      <a:pt x="10721" y="8640"/>
                    </a:lnTo>
                    <a:lnTo>
                      <a:pt x="10608" y="8565"/>
                    </a:lnTo>
                    <a:lnTo>
                      <a:pt x="10485" y="8453"/>
                    </a:lnTo>
                    <a:lnTo>
                      <a:pt x="10372" y="8323"/>
                    </a:lnTo>
                    <a:lnTo>
                      <a:pt x="10181" y="8062"/>
                    </a:lnTo>
                    <a:lnTo>
                      <a:pt x="10035" y="7746"/>
                    </a:lnTo>
                    <a:lnTo>
                      <a:pt x="9900" y="7392"/>
                    </a:lnTo>
                    <a:lnTo>
                      <a:pt x="9787" y="7001"/>
                    </a:lnTo>
                    <a:lnTo>
                      <a:pt x="9731" y="6610"/>
                    </a:lnTo>
                    <a:lnTo>
                      <a:pt x="9686" y="6219"/>
                    </a:lnTo>
                    <a:lnTo>
                      <a:pt x="9663" y="5772"/>
                    </a:lnTo>
                    <a:lnTo>
                      <a:pt x="9686" y="5381"/>
                    </a:lnTo>
                    <a:lnTo>
                      <a:pt x="9753" y="4990"/>
                    </a:lnTo>
                    <a:lnTo>
                      <a:pt x="9832" y="4636"/>
                    </a:lnTo>
                    <a:lnTo>
                      <a:pt x="9945" y="4320"/>
                    </a:lnTo>
                    <a:lnTo>
                      <a:pt x="10068" y="4022"/>
                    </a:lnTo>
                    <a:lnTo>
                      <a:pt x="10203" y="3817"/>
                    </a:lnTo>
                    <a:lnTo>
                      <a:pt x="10316" y="3593"/>
                    </a:lnTo>
                    <a:lnTo>
                      <a:pt x="10395" y="3351"/>
                    </a:lnTo>
                    <a:lnTo>
                      <a:pt x="10462" y="3109"/>
                    </a:lnTo>
                    <a:lnTo>
                      <a:pt x="10507" y="2848"/>
                    </a:lnTo>
                    <a:lnTo>
                      <a:pt x="10530" y="2606"/>
                    </a:lnTo>
                    <a:lnTo>
                      <a:pt x="10507" y="2346"/>
                    </a:lnTo>
                    <a:lnTo>
                      <a:pt x="10462" y="2141"/>
                    </a:lnTo>
                    <a:lnTo>
                      <a:pt x="10395" y="1880"/>
                    </a:lnTo>
                    <a:lnTo>
                      <a:pt x="10293" y="1638"/>
                    </a:lnTo>
                    <a:lnTo>
                      <a:pt x="10158" y="1415"/>
                    </a:lnTo>
                    <a:lnTo>
                      <a:pt x="9967" y="1210"/>
                    </a:lnTo>
                    <a:lnTo>
                      <a:pt x="9753" y="986"/>
                    </a:lnTo>
                    <a:lnTo>
                      <a:pt x="9495" y="819"/>
                    </a:lnTo>
                    <a:lnTo>
                      <a:pt x="9191" y="670"/>
                    </a:lnTo>
                    <a:lnTo>
                      <a:pt x="8842" y="521"/>
                    </a:lnTo>
                    <a:lnTo>
                      <a:pt x="8471" y="446"/>
                    </a:lnTo>
                    <a:lnTo>
                      <a:pt x="7998" y="428"/>
                    </a:lnTo>
                    <a:lnTo>
                      <a:pt x="7413" y="428"/>
                    </a:lnTo>
                    <a:lnTo>
                      <a:pt x="6817" y="446"/>
                    </a:lnTo>
                    <a:lnTo>
                      <a:pt x="6187" y="521"/>
                    </a:lnTo>
                    <a:lnTo>
                      <a:pt x="5602" y="633"/>
                    </a:lnTo>
                    <a:lnTo>
                      <a:pt x="5107" y="744"/>
                    </a:lnTo>
                    <a:lnTo>
                      <a:pt x="4725" y="856"/>
                    </a:lnTo>
                    <a:lnTo>
                      <a:pt x="4848" y="1564"/>
                    </a:lnTo>
                    <a:lnTo>
                      <a:pt x="5028" y="2495"/>
                    </a:lnTo>
                    <a:lnTo>
                      <a:pt x="5175" y="3556"/>
                    </a:lnTo>
                    <a:lnTo>
                      <a:pt x="5298" y="4673"/>
                    </a:lnTo>
                    <a:lnTo>
                      <a:pt x="5343" y="5213"/>
                    </a:lnTo>
                    <a:lnTo>
                      <a:pt x="5388" y="5753"/>
                    </a:lnTo>
                    <a:lnTo>
                      <a:pt x="5411" y="6275"/>
                    </a:lnTo>
                    <a:lnTo>
                      <a:pt x="5411" y="6740"/>
                    </a:lnTo>
                    <a:lnTo>
                      <a:pt x="5366" y="7168"/>
                    </a:lnTo>
                    <a:lnTo>
                      <a:pt x="5321" y="7541"/>
                    </a:lnTo>
                    <a:lnTo>
                      <a:pt x="5287" y="7708"/>
                    </a:lnTo>
                    <a:lnTo>
                      <a:pt x="5242" y="7857"/>
                    </a:lnTo>
                    <a:lnTo>
                      <a:pt x="5197" y="7969"/>
                    </a:lnTo>
                    <a:lnTo>
                      <a:pt x="5130" y="8062"/>
                    </a:lnTo>
                    <a:lnTo>
                      <a:pt x="5006" y="8248"/>
                    </a:lnTo>
                    <a:lnTo>
                      <a:pt x="4848" y="8397"/>
                    </a:lnTo>
                    <a:lnTo>
                      <a:pt x="4725" y="8528"/>
                    </a:lnTo>
                    <a:lnTo>
                      <a:pt x="4567" y="8640"/>
                    </a:lnTo>
                    <a:lnTo>
                      <a:pt x="4421" y="8714"/>
                    </a:lnTo>
                    <a:lnTo>
                      <a:pt x="4263" y="8751"/>
                    </a:lnTo>
                    <a:lnTo>
                      <a:pt x="4095" y="8788"/>
                    </a:lnTo>
                    <a:lnTo>
                      <a:pt x="3948" y="8788"/>
                    </a:lnTo>
                    <a:lnTo>
                      <a:pt x="3791" y="8751"/>
                    </a:lnTo>
                    <a:lnTo>
                      <a:pt x="3667" y="8714"/>
                    </a:lnTo>
                    <a:lnTo>
                      <a:pt x="3510" y="8677"/>
                    </a:lnTo>
                    <a:lnTo>
                      <a:pt x="3386" y="8602"/>
                    </a:lnTo>
                    <a:lnTo>
                      <a:pt x="3251" y="8491"/>
                    </a:lnTo>
                    <a:lnTo>
                      <a:pt x="3127" y="8360"/>
                    </a:lnTo>
                    <a:lnTo>
                      <a:pt x="3015" y="8248"/>
                    </a:lnTo>
                    <a:lnTo>
                      <a:pt x="2925" y="8062"/>
                    </a:lnTo>
                    <a:lnTo>
                      <a:pt x="2778" y="7857"/>
                    </a:lnTo>
                    <a:lnTo>
                      <a:pt x="2610" y="7671"/>
                    </a:lnTo>
                    <a:lnTo>
                      <a:pt x="2407" y="7541"/>
                    </a:lnTo>
                    <a:lnTo>
                      <a:pt x="2171" y="7466"/>
                    </a:lnTo>
                    <a:lnTo>
                      <a:pt x="1957" y="7429"/>
                    </a:lnTo>
                    <a:lnTo>
                      <a:pt x="1698" y="7429"/>
                    </a:lnTo>
                    <a:lnTo>
                      <a:pt x="1462" y="7466"/>
                    </a:lnTo>
                    <a:lnTo>
                      <a:pt x="1226" y="7559"/>
                    </a:lnTo>
                    <a:lnTo>
                      <a:pt x="989" y="7708"/>
                    </a:lnTo>
                    <a:lnTo>
                      <a:pt x="776" y="7932"/>
                    </a:lnTo>
                    <a:lnTo>
                      <a:pt x="551" y="8211"/>
                    </a:lnTo>
                    <a:lnTo>
                      <a:pt x="382" y="8528"/>
                    </a:lnTo>
                    <a:lnTo>
                      <a:pt x="315" y="8714"/>
                    </a:lnTo>
                    <a:lnTo>
                      <a:pt x="236" y="8919"/>
                    </a:lnTo>
                    <a:lnTo>
                      <a:pt x="191" y="9142"/>
                    </a:lnTo>
                    <a:lnTo>
                      <a:pt x="123" y="9347"/>
                    </a:lnTo>
                    <a:lnTo>
                      <a:pt x="78" y="9608"/>
                    </a:lnTo>
                    <a:lnTo>
                      <a:pt x="56" y="9887"/>
                    </a:lnTo>
                    <a:lnTo>
                      <a:pt x="33" y="10185"/>
                    </a:lnTo>
                    <a:lnTo>
                      <a:pt x="33" y="10464"/>
                    </a:lnTo>
                    <a:lnTo>
                      <a:pt x="33" y="10706"/>
                    </a:lnTo>
                    <a:lnTo>
                      <a:pt x="56" y="10967"/>
                    </a:lnTo>
                    <a:lnTo>
                      <a:pt x="78" y="11172"/>
                    </a:lnTo>
                    <a:lnTo>
                      <a:pt x="123" y="11395"/>
                    </a:lnTo>
                    <a:lnTo>
                      <a:pt x="168" y="11600"/>
                    </a:lnTo>
                    <a:lnTo>
                      <a:pt x="236" y="11786"/>
                    </a:lnTo>
                    <a:lnTo>
                      <a:pt x="292" y="11973"/>
                    </a:lnTo>
                    <a:lnTo>
                      <a:pt x="382" y="12140"/>
                    </a:lnTo>
                    <a:lnTo>
                      <a:pt x="540" y="12419"/>
                    </a:lnTo>
                    <a:lnTo>
                      <a:pt x="731" y="12680"/>
                    </a:lnTo>
                    <a:lnTo>
                      <a:pt x="944" y="12866"/>
                    </a:lnTo>
                    <a:lnTo>
                      <a:pt x="1158" y="12997"/>
                    </a:lnTo>
                    <a:lnTo>
                      <a:pt x="1395" y="13108"/>
                    </a:lnTo>
                    <a:lnTo>
                      <a:pt x="1608" y="13183"/>
                    </a:lnTo>
                    <a:lnTo>
                      <a:pt x="1856" y="13183"/>
                    </a:lnTo>
                    <a:lnTo>
                      <a:pt x="2070" y="13146"/>
                    </a:lnTo>
                    <a:lnTo>
                      <a:pt x="2261" y="13071"/>
                    </a:lnTo>
                    <a:lnTo>
                      <a:pt x="2430" y="12960"/>
                    </a:lnTo>
                    <a:lnTo>
                      <a:pt x="2587" y="12792"/>
                    </a:lnTo>
                    <a:lnTo>
                      <a:pt x="2688" y="12606"/>
                    </a:lnTo>
                    <a:lnTo>
                      <a:pt x="2801" y="12419"/>
                    </a:lnTo>
                    <a:lnTo>
                      <a:pt x="2925" y="12289"/>
                    </a:lnTo>
                    <a:lnTo>
                      <a:pt x="3082" y="12177"/>
                    </a:lnTo>
                    <a:lnTo>
                      <a:pt x="3228" y="12103"/>
                    </a:lnTo>
                    <a:lnTo>
                      <a:pt x="3408" y="12103"/>
                    </a:lnTo>
                    <a:lnTo>
                      <a:pt x="3577" y="12103"/>
                    </a:lnTo>
                    <a:lnTo>
                      <a:pt x="3723" y="12177"/>
                    </a:lnTo>
                    <a:lnTo>
                      <a:pt x="3903" y="12252"/>
                    </a:lnTo>
                    <a:lnTo>
                      <a:pt x="4072" y="12364"/>
                    </a:lnTo>
                    <a:lnTo>
                      <a:pt x="4230" y="12494"/>
                    </a:lnTo>
                    <a:lnTo>
                      <a:pt x="4353" y="12643"/>
                    </a:lnTo>
                    <a:lnTo>
                      <a:pt x="4488" y="12829"/>
                    </a:lnTo>
                    <a:lnTo>
                      <a:pt x="4567" y="13034"/>
                    </a:lnTo>
                    <a:lnTo>
                      <a:pt x="4657" y="13257"/>
                    </a:lnTo>
                    <a:lnTo>
                      <a:pt x="4702" y="13462"/>
                    </a:lnTo>
                    <a:lnTo>
                      <a:pt x="4725" y="13686"/>
                    </a:lnTo>
                    <a:lnTo>
                      <a:pt x="4702" y="14282"/>
                    </a:lnTo>
                    <a:lnTo>
                      <a:pt x="4657" y="15045"/>
                    </a:lnTo>
                    <a:lnTo>
                      <a:pt x="4612" y="15976"/>
                    </a:lnTo>
                    <a:lnTo>
                      <a:pt x="4590" y="16926"/>
                    </a:lnTo>
                    <a:lnTo>
                      <a:pt x="4567" y="17968"/>
                    </a:lnTo>
                    <a:lnTo>
                      <a:pt x="4567" y="19011"/>
                    </a:lnTo>
                    <a:lnTo>
                      <a:pt x="4590" y="19514"/>
                    </a:lnTo>
                    <a:lnTo>
                      <a:pt x="4612" y="19980"/>
                    </a:lnTo>
                    <a:lnTo>
                      <a:pt x="4657" y="20426"/>
                    </a:lnTo>
                    <a:lnTo>
                      <a:pt x="4725" y="20836"/>
                    </a:lnTo>
                    <a:lnTo>
                      <a:pt x="4848" y="20929"/>
                    </a:lnTo>
                    <a:lnTo>
                      <a:pt x="5040" y="21004"/>
                    </a:lnTo>
                    <a:lnTo>
                      <a:pt x="5265" y="21078"/>
                    </a:lnTo>
                    <a:lnTo>
                      <a:pt x="5478" y="21115"/>
                    </a:lnTo>
                    <a:lnTo>
                      <a:pt x="6041" y="21115"/>
                    </a:lnTo>
                    <a:lnTo>
                      <a:pt x="6637" y="21078"/>
                    </a:lnTo>
                    <a:lnTo>
                      <a:pt x="7312" y="21004"/>
                    </a:lnTo>
                    <a:lnTo>
                      <a:pt x="7998" y="20929"/>
                    </a:lnTo>
                    <a:lnTo>
                      <a:pt x="8696" y="20855"/>
                    </a:lnTo>
                    <a:lnTo>
                      <a:pt x="9360" y="20836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miter lim="800000"/>
                <a:headEnd/>
                <a:tailEnd/>
              </a:ln>
              <a:scene3d>
                <a:camera prst="isometricTopUp"/>
                <a:lightRig rig="threePt" dir="t"/>
              </a:scene3d>
              <a:sp3d extrusionH="50800" prstMaterial="legacyMatte">
                <a:bevelT w="38100" h="38100"/>
                <a:bevelB w="38100" h="38100"/>
                <a:extrusionClr>
                  <a:schemeClr val="tx1">
                    <a:lumMod val="50000"/>
                    <a:lumOff val="50000"/>
                  </a:schemeClr>
                </a:extrusionClr>
              </a:sp3d>
            </p:spPr>
            <p:txBody>
              <a:bodyPr>
                <a:flatTx/>
              </a:bodyPr>
              <a:lstStyle/>
              <a:p>
                <a:endParaRPr lang="de-DE"/>
              </a:p>
            </p:txBody>
          </p:sp>
          <p:pic>
            <p:nvPicPr>
              <p:cNvPr id="132" name="Grafik 131" descr="warenkorb-mundgedreht-leer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6588224" y="3140968"/>
                <a:ext cx="1510400" cy="1436400"/>
              </a:xfrm>
              <a:prstGeom prst="rect">
                <a:avLst/>
              </a:prstGeom>
            </p:spPr>
          </p:pic>
        </p:grpSp>
        <p:grpSp>
          <p:nvGrpSpPr>
            <p:cNvPr id="31827" name="Gruppieren 131"/>
            <p:cNvGrpSpPr/>
            <p:nvPr/>
          </p:nvGrpSpPr>
          <p:grpSpPr>
            <a:xfrm>
              <a:off x="10044608" y="3212976"/>
              <a:ext cx="2376264" cy="1859279"/>
              <a:chOff x="7812360" y="2492896"/>
              <a:chExt cx="2376264" cy="1859279"/>
            </a:xfrm>
          </p:grpSpPr>
          <p:sp>
            <p:nvSpPr>
              <p:cNvPr id="136" name="Pfeil nach rechts 135"/>
              <p:cNvSpPr/>
              <p:nvPr/>
            </p:nvSpPr>
            <p:spPr>
              <a:xfrm>
                <a:off x="8460432" y="3776111"/>
                <a:ext cx="1728192" cy="576064"/>
              </a:xfrm>
              <a:prstGeom prst="rightArrow">
                <a:avLst/>
              </a:prstGeom>
              <a:solidFill>
                <a:srgbClr val="DDDDD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b="1" dirty="0" smtClean="0">
                    <a:solidFill>
                      <a:srgbClr val="2D414B"/>
                    </a:solidFill>
                  </a:rPr>
                  <a:t>Cross-</a:t>
                </a:r>
                <a:r>
                  <a:rPr lang="de-DE" b="1" dirty="0" err="1" smtClean="0">
                    <a:solidFill>
                      <a:srgbClr val="2D414B"/>
                    </a:solidFill>
                  </a:rPr>
                  <a:t>Selling</a:t>
                </a:r>
                <a:endParaRPr lang="de-DE" b="1" dirty="0">
                  <a:solidFill>
                    <a:srgbClr val="2D414B"/>
                  </a:solidFill>
                </a:endParaRPr>
              </a:p>
            </p:txBody>
          </p:sp>
          <p:sp>
            <p:nvSpPr>
              <p:cNvPr id="137" name="Pfeil nach rechts 136"/>
              <p:cNvSpPr/>
              <p:nvPr/>
            </p:nvSpPr>
            <p:spPr>
              <a:xfrm rot="16200000">
                <a:off x="7236296" y="3068960"/>
                <a:ext cx="1728192" cy="576064"/>
              </a:xfrm>
              <a:prstGeom prst="rightArrow">
                <a:avLst/>
              </a:prstGeom>
              <a:solidFill>
                <a:srgbClr val="DDDDD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b="1" dirty="0" err="1" smtClean="0">
                    <a:solidFill>
                      <a:srgbClr val="2D414B"/>
                    </a:solidFill>
                  </a:rPr>
                  <a:t>Up-Selling</a:t>
                </a:r>
                <a:endParaRPr lang="de-DE" b="1" dirty="0">
                  <a:solidFill>
                    <a:srgbClr val="2D414B"/>
                  </a:solidFill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07_iv_Vorlage">
  <a:themeElements>
    <a:clrScheme name="Master07_iv_Vorlag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aster07_iv_Vorlage">
      <a:majorFont>
        <a:latin typeface="EvoBQ-Bold"/>
        <a:ea typeface=""/>
        <a:cs typeface=""/>
      </a:majorFont>
      <a:minorFont>
        <a:latin typeface="EvoBQ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5D869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5D869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ster07_iv_Vorlag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07_iv_Vorlag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07_iv_Vorlag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07_iv_Vorlag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07_iv_Vorla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07_iv_Vorla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07_iv_Vorla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Master07_iv_Vorlage">
  <a:themeElements>
    <a:clrScheme name="Master07_iv_Vorlag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aster07_iv_Vorlage">
      <a:majorFont>
        <a:latin typeface="EvoBQ-Bold"/>
        <a:ea typeface=""/>
        <a:cs typeface=""/>
      </a:majorFont>
      <a:minorFont>
        <a:latin typeface="EvoBQ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5D869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5D869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ster07_iv_Vorlag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07_iv_Vorlag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07_iv_Vorlag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07_iv_Vorlag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07_iv_Vorla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07_iv_Vorla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07_iv_Vorla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Master07_iv_Vorlage</Template>
  <TotalTime>0</TotalTime>
  <Words>724</Words>
  <Application>Microsoft Office PowerPoint</Application>
  <PresentationFormat>Benutzerdefiniert</PresentationFormat>
  <Paragraphs>218</Paragraphs>
  <Slides>42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42</vt:i4>
      </vt:variant>
    </vt:vector>
  </HeadingPairs>
  <TitlesOfParts>
    <vt:vector size="44" baseType="lpstr">
      <vt:lpstr>Master07_iv_Vorlage</vt:lpstr>
      <vt:lpstr>3_Master07_iv_Vorlage</vt:lpstr>
      <vt:lpstr>Dr. Achim Steinacker Big Data wird neues Wissen Münchner Kreis 24.05.2012</vt:lpstr>
      <vt:lpstr>intelligent views gmbh</vt:lpstr>
      <vt:lpstr>Forschung und Hochschulen</vt:lpstr>
      <vt:lpstr>IntelligentMatch – Ein Verbundprojekt …</vt:lpstr>
      <vt:lpstr>Online-Recherche zum Zwecke der „Inspiration“ </vt:lpstr>
      <vt:lpstr>Eine schwierige Aufgabe …</vt:lpstr>
      <vt:lpstr>Eine schwierige Aufgabe …</vt:lpstr>
      <vt:lpstr>Grundlagen für Matchmaking spezifischer Güter</vt:lpstr>
      <vt:lpstr>Grundlagen für Matchmaking spezifischer Güter</vt:lpstr>
      <vt:lpstr>Messe Frankfurt</vt:lpstr>
      <vt:lpstr>Folie 11</vt:lpstr>
      <vt:lpstr>Produkte und Kontakte</vt:lpstr>
      <vt:lpstr>productpilot.com – Business Matching … Step 2</vt:lpstr>
      <vt:lpstr>productpilot.com – Business Matching … Step 3</vt:lpstr>
      <vt:lpstr>Step 4 – Business Matching über Position der Austeller-Kontakte</vt:lpstr>
      <vt:lpstr>productpilot.com – Business Matching</vt:lpstr>
      <vt:lpstr>productpilot.com – semantic search</vt:lpstr>
      <vt:lpstr>Ergebnisse</vt:lpstr>
      <vt:lpstr>Otto Group</vt:lpstr>
      <vt:lpstr>Otto - Ausgangslage</vt:lpstr>
      <vt:lpstr>Alt&amp; Neu</vt:lpstr>
      <vt:lpstr>Folie 22</vt:lpstr>
      <vt:lpstr>Semantic recommendation: Ansatz</vt:lpstr>
      <vt:lpstr>Semantic recommendation  Ansatz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Ottos Mode-Ontologie</vt:lpstr>
      <vt:lpstr>Frankonia </vt:lpstr>
      <vt:lpstr>Shop Generator für Frankonia</vt:lpstr>
      <vt:lpstr>Regeln und Pfade</vt:lpstr>
      <vt:lpstr>Regeln und Pfade</vt:lpstr>
      <vt:lpstr>Umsetzung</vt:lpstr>
      <vt:lpstr>Umsetzung</vt:lpstr>
      <vt:lpstr>Umsetzung</vt:lpstr>
      <vt:lpstr>Ergebnisse Otto</vt:lpstr>
      <vt:lpstr>Folie 42</vt:lpstr>
    </vt:vector>
  </TitlesOfParts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Jochen Geise. Hirschau, 17.11.2010</dc:title>
  <dc:creator>Jochen Geise</dc:creator>
  <cp:lastModifiedBy>asteinacker</cp:lastModifiedBy>
  <cp:revision>173</cp:revision>
  <dcterms:created xsi:type="dcterms:W3CDTF">2010-11-15T22:37:36Z</dcterms:created>
  <dcterms:modified xsi:type="dcterms:W3CDTF">2012-05-24T06:29:51Z</dcterms:modified>
</cp:coreProperties>
</file>