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97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464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46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tags/tag483.xml" ContentType="application/vnd.openxmlformats-officedocument.presentationml.tags+xml"/>
  <Override PartName="/ppt/tags/tag494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9" r:id="rId3"/>
    <p:sldId id="304" r:id="rId4"/>
    <p:sldId id="298" r:id="rId5"/>
    <p:sldId id="294" r:id="rId6"/>
    <p:sldId id="281" r:id="rId7"/>
    <p:sldId id="292" r:id="rId8"/>
    <p:sldId id="271" r:id="rId9"/>
    <p:sldId id="283" r:id="rId10"/>
    <p:sldId id="276" r:id="rId11"/>
    <p:sldId id="290" r:id="rId12"/>
    <p:sldId id="286" r:id="rId13"/>
    <p:sldId id="305" r:id="rId14"/>
    <p:sldId id="302" r:id="rId15"/>
    <p:sldId id="306" r:id="rId16"/>
    <p:sldId id="307" r:id="rId17"/>
    <p:sldId id="308" r:id="rId18"/>
  </p:sldIdLst>
  <p:sldSz cx="9144000" cy="6858000" type="screen4x3"/>
  <p:notesSz cx="6858000" cy="9144000"/>
  <p:custDataLst>
    <p:tags r:id="rId2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98B0DA1D-E7FB-4493-B2A3-969EF55D34DF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0000" autoAdjust="0"/>
  </p:normalViewPr>
  <p:slideViewPr>
    <p:cSldViewPr snapToGrid="0" snapToObjects="1">
      <p:cViewPr varScale="1">
        <p:scale>
          <a:sx n="103" d="100"/>
          <a:sy n="103" d="100"/>
        </p:scale>
        <p:origin x="-84" y="-90"/>
      </p:cViewPr>
      <p:guideLst>
        <p:guide orient="horz" pos="935"/>
        <p:guide orient="horz" pos="3929"/>
        <p:guide orient="horz" pos="436"/>
        <p:guide orient="horz" pos="4201"/>
        <p:guide orient="horz" pos="732"/>
        <p:guide pos="5587"/>
        <p:guide pos="1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800" smtClean="0">
                <a:latin typeface="Calibri" pitchFamily="34" charset="0"/>
              </a:rPr>
              <a:t>© Detecon</a:t>
            </a:r>
            <a:endParaRPr lang="de-DE" sz="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z="800" smtClean="0">
                <a:latin typeface="Calibri" pitchFamily="34" charset="0"/>
              </a:rPr>
              <a:t>blank.potx</a:t>
            </a:r>
            <a:endParaRPr lang="de-DE" sz="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315EA-06BA-4541-8C95-93A41C3003BD}" type="slidenum">
              <a:rPr lang="de-DE" sz="800" smtClean="0">
                <a:latin typeface="Calibri" pitchFamily="34" charset="0"/>
              </a:rPr>
              <a:pPr/>
              <a:t>‹Nr.›</a:t>
            </a:fld>
            <a:endParaRPr lang="de-DE" sz="8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© Detecon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blank.potx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692B-E0F8-4B17-BC73-08F7251133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© Detecon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2821-7F32-4900-87C6-E860748C2D77}" type="slidenum">
              <a:rPr lang="de-DE"/>
              <a:pPr/>
              <a:t>1</a:t>
            </a:fld>
            <a:endParaRPr lang="de-DE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11" y="4337613"/>
            <a:ext cx="6067179" cy="411769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blank.potx</a:t>
            </a: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11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12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13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14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15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Chartpool.pptx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30CD6FC-6D8A-4D6D-8756-B52F37795AD6}" type="slidenum">
              <a:rPr lang="de-DE" sz="900"/>
              <a:pPr/>
              <a:t>17</a:t>
            </a:fld>
            <a:endParaRPr lang="de-DE" sz="900" dirty="0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Chartpool.pptx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187AC43A-9AEA-42F3-A8E9-2BFD89789189}" type="slidenum">
              <a:rPr lang="de-DE" sz="900"/>
              <a:pPr/>
              <a:t>3</a:t>
            </a:fld>
            <a:endParaRPr lang="de-DE" sz="900" dirty="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4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2E67DA0-6CFF-4A8A-BDB9-DC0C110FE5FD}" type="slidenum">
              <a:rPr lang="de-DE" sz="900"/>
              <a:pPr/>
              <a:t>5</a:t>
            </a:fld>
            <a:endParaRPr lang="de-DE" sz="9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2E67DA0-6CFF-4A8A-BDB9-DC0C110FE5FD}" type="slidenum">
              <a:rPr lang="de-DE" sz="900"/>
              <a:pPr/>
              <a:t>6</a:t>
            </a:fld>
            <a:endParaRPr lang="de-DE" sz="9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Study details: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Question: </a:t>
            </a:r>
            <a:r>
              <a:rPr lang="en-GB" baseline="0" dirty="0" smtClean="0"/>
              <a:t>“</a:t>
            </a:r>
            <a:r>
              <a:rPr lang="en-US" sz="1200" b="0" dirty="0" smtClean="0"/>
              <a:t>These web sites are </a:t>
            </a:r>
            <a:r>
              <a:rPr lang="en-US" sz="1200" b="0" dirty="0" err="1" smtClean="0"/>
              <a:t>valueable</a:t>
            </a:r>
            <a:r>
              <a:rPr lang="en-US" sz="1200" b="0" dirty="0" smtClean="0"/>
              <a:t> to me because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they support</a:t>
            </a:r>
            <a:r>
              <a:rPr lang="en-US" sz="1200" b="0" baseline="0" dirty="0" smtClean="0"/>
              <a:t> the following steps of the information lifecycle</a:t>
            </a:r>
            <a:r>
              <a:rPr lang="en-US" sz="1200" b="0" dirty="0" smtClean="0"/>
              <a:t>”</a:t>
            </a:r>
            <a:br>
              <a:rPr lang="en-US" sz="1200" b="0" dirty="0" smtClean="0"/>
            </a:br>
            <a:r>
              <a:rPr lang="en-US" sz="1200" b="0" dirty="0" smtClean="0"/>
              <a:t>	</a:t>
            </a:r>
            <a:r>
              <a:rPr lang="de-DE" sz="1200" b="0" dirty="0" smtClean="0">
                <a:sym typeface="Wingdings" pitchFamily="2" charset="2"/>
              </a:rPr>
              <a:t>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allowed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answers</a:t>
            </a:r>
            <a:r>
              <a:rPr lang="de-DE" sz="1200" b="0" baseline="0" dirty="0" smtClean="0"/>
              <a:t>: </a:t>
            </a:r>
            <a:r>
              <a:rPr lang="de-DE" sz="1200" b="0" dirty="0" smtClean="0"/>
              <a:t>„</a:t>
            </a:r>
            <a:r>
              <a:rPr lang="de-DE" sz="1200" b="0" dirty="0" err="1" smtClean="0"/>
              <a:t>extremely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high</a:t>
            </a:r>
            <a:r>
              <a:rPr lang="de-DE" sz="1200" b="0" dirty="0" smtClean="0"/>
              <a:t>“, „</a:t>
            </a:r>
            <a:r>
              <a:rPr lang="de-DE" sz="1200" b="0" dirty="0" err="1" smtClean="0"/>
              <a:t>very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high</a:t>
            </a:r>
            <a:r>
              <a:rPr lang="de-DE" sz="1200" b="0" dirty="0" smtClean="0"/>
              <a:t>“, „</a:t>
            </a:r>
            <a:r>
              <a:rPr lang="de-DE" sz="1200" b="0" dirty="0" err="1" smtClean="0"/>
              <a:t>high</a:t>
            </a:r>
            <a:r>
              <a:rPr lang="de-DE" sz="1200" b="0" dirty="0" smtClean="0"/>
              <a:t>“, „medium“, „</a:t>
            </a:r>
            <a:r>
              <a:rPr lang="de-DE" sz="1200" b="0" dirty="0" err="1" smtClean="0"/>
              <a:t>low</a:t>
            </a:r>
            <a:r>
              <a:rPr lang="de-DE" sz="1200" b="0" dirty="0" smtClean="0"/>
              <a:t>“, „</a:t>
            </a:r>
            <a:r>
              <a:rPr lang="de-DE" sz="1200" b="0" dirty="0" err="1" smtClean="0"/>
              <a:t>no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“, „N/A“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 smtClean="0"/>
              <a:t>Steps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information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lifecycle</a:t>
            </a:r>
            <a:r>
              <a:rPr lang="de-DE" sz="1200" b="0" baseline="0" dirty="0" smtClean="0"/>
              <a:t> (</a:t>
            </a:r>
            <a:r>
              <a:rPr lang="de-DE" sz="1200" b="0" baseline="0" dirty="0" err="1" smtClean="0"/>
              <a:t>full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list</a:t>
            </a:r>
            <a:r>
              <a:rPr lang="de-DE" sz="1200" b="0" baseline="0" dirty="0" smtClean="0"/>
              <a:t>):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dirty="0" smtClean="0"/>
              <a:t>Data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generation</a:t>
            </a:r>
            <a:r>
              <a:rPr lang="de-DE" sz="1200" b="0" baseline="0" dirty="0" smtClean="0"/>
              <a:t> &amp; </a:t>
            </a:r>
            <a:r>
              <a:rPr lang="de-DE" sz="1200" b="0" baseline="0" dirty="0" err="1" smtClean="0"/>
              <a:t>acquisition</a:t>
            </a:r>
            <a:r>
              <a:rPr lang="de-DE" sz="1200" b="0" baseline="0" dirty="0" smtClean="0"/>
              <a:t>, (2) </a:t>
            </a:r>
            <a:r>
              <a:rPr lang="de-DE" sz="1200" b="0" baseline="0" dirty="0" err="1" smtClean="0"/>
              <a:t>storage</a:t>
            </a:r>
            <a:r>
              <a:rPr lang="de-DE" sz="1200" b="0" baseline="0" dirty="0" smtClean="0"/>
              <a:t> &amp; </a:t>
            </a:r>
            <a:r>
              <a:rPr lang="de-DE" sz="1200" b="0" baseline="0" dirty="0" err="1" smtClean="0"/>
              <a:t>representation</a:t>
            </a:r>
            <a:r>
              <a:rPr lang="de-DE" sz="1200" b="0" baseline="0" dirty="0" smtClean="0"/>
              <a:t>, (3) Aggregation &amp; </a:t>
            </a:r>
            <a:r>
              <a:rPr lang="de-DE" sz="1200" b="0" baseline="0" dirty="0" err="1" smtClean="0"/>
              <a:t>processing</a:t>
            </a:r>
            <a:r>
              <a:rPr lang="de-DE" sz="1200" b="0" baseline="0" dirty="0" smtClean="0"/>
              <a:t>, (4) Integration, (5) </a:t>
            </a:r>
            <a:r>
              <a:rPr lang="de-DE" sz="1200" b="0" baseline="0" dirty="0" err="1" smtClean="0"/>
              <a:t>Analytics</a:t>
            </a:r>
            <a:r>
              <a:rPr lang="de-DE" sz="1200" b="0" baseline="0" dirty="0" smtClean="0"/>
              <a:t>, (6) </a:t>
            </a:r>
            <a:r>
              <a:rPr lang="de-DE" sz="1200" b="0" baseline="0" dirty="0" err="1" smtClean="0"/>
              <a:t>Presentation</a:t>
            </a:r>
            <a:r>
              <a:rPr lang="de-DE" sz="1200" b="0" baseline="0" dirty="0" smtClean="0"/>
              <a:t> &amp; </a:t>
            </a:r>
            <a:r>
              <a:rPr lang="de-DE" sz="1200" b="0" baseline="0" dirty="0" err="1" smtClean="0"/>
              <a:t>provisioning</a:t>
            </a:r>
            <a:endParaRPr lang="de-DE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baseline="0" dirty="0" smtClean="0">
                <a:sym typeface="Wingdings" pitchFamily="2" charset="2"/>
              </a:rPr>
              <a:t> (3)-(5) </a:t>
            </a:r>
            <a:r>
              <a:rPr lang="de-DE" sz="1200" b="0" baseline="0" dirty="0" err="1" smtClean="0">
                <a:sym typeface="Wingdings" pitchFamily="2" charset="2"/>
              </a:rPr>
              <a:t>have</a:t>
            </a:r>
            <a:r>
              <a:rPr lang="de-DE" sz="1200" b="0" baseline="0" dirty="0" smtClean="0">
                <a:sym typeface="Wingdings" pitchFamily="2" charset="2"/>
              </a:rPr>
              <a:t> </a:t>
            </a:r>
            <a:r>
              <a:rPr lang="de-DE" sz="1200" b="0" baseline="0" dirty="0" err="1" smtClean="0">
                <a:sym typeface="Wingdings" pitchFamily="2" charset="2"/>
              </a:rPr>
              <a:t>been</a:t>
            </a:r>
            <a:r>
              <a:rPr lang="de-DE" sz="1200" b="0" baseline="0" dirty="0" smtClean="0">
                <a:sym typeface="Wingdings" pitchFamily="2" charset="2"/>
              </a:rPr>
              <a:t> </a:t>
            </a:r>
            <a:r>
              <a:rPr lang="de-DE" sz="1200" b="0" baseline="0" dirty="0" err="1" smtClean="0">
                <a:sym typeface="Wingdings" pitchFamily="2" charset="2"/>
              </a:rPr>
              <a:t>merged</a:t>
            </a:r>
            <a:r>
              <a:rPr lang="de-DE" sz="1200" b="0" baseline="0" dirty="0" smtClean="0">
                <a:sym typeface="Wingdings" pitchFamily="2" charset="2"/>
              </a:rPr>
              <a:t> </a:t>
            </a:r>
            <a:r>
              <a:rPr lang="de-DE" sz="1200" b="0" baseline="0" dirty="0" err="1" smtClean="0">
                <a:sym typeface="Wingdings" pitchFamily="2" charset="2"/>
              </a:rPr>
              <a:t>into</a:t>
            </a:r>
            <a:r>
              <a:rPr lang="de-DE" sz="1200" b="0" baseline="0" dirty="0" smtClean="0">
                <a:sym typeface="Wingdings" pitchFamily="2" charset="2"/>
              </a:rPr>
              <a:t> „</a:t>
            </a:r>
            <a:r>
              <a:rPr lang="de-DE" sz="1200" b="0" baseline="0" dirty="0" err="1" smtClean="0">
                <a:sym typeface="Wingdings" pitchFamily="2" charset="2"/>
              </a:rPr>
              <a:t>Analytics</a:t>
            </a:r>
            <a:r>
              <a:rPr lang="de-DE" sz="1200" b="0" baseline="0" dirty="0" smtClean="0">
                <a:sym typeface="Wingdings" pitchFamily="2" charset="2"/>
              </a:rPr>
              <a:t>“</a:t>
            </a: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/>
              <a:t>Graph </a:t>
            </a:r>
            <a:r>
              <a:rPr lang="de-DE" sz="1200" b="0" dirty="0" err="1" smtClean="0"/>
              <a:t>shows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cumulated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percentage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answers</a:t>
            </a:r>
            <a:r>
              <a:rPr lang="de-DE" sz="1200" b="0" dirty="0" smtClean="0"/>
              <a:t> „</a:t>
            </a:r>
            <a:r>
              <a:rPr lang="de-DE" sz="1200" b="0" dirty="0" err="1" smtClean="0"/>
              <a:t>extremely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high</a:t>
            </a:r>
            <a:r>
              <a:rPr lang="de-DE" sz="1200" b="0" baseline="0" dirty="0" smtClean="0"/>
              <a:t>“, „</a:t>
            </a:r>
            <a:r>
              <a:rPr lang="de-DE" sz="1200" b="0" baseline="0" dirty="0" err="1" smtClean="0"/>
              <a:t>very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high</a:t>
            </a:r>
            <a:r>
              <a:rPr lang="de-DE" sz="1200" b="0" baseline="0" dirty="0" smtClean="0"/>
              <a:t>“,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„</a:t>
            </a:r>
            <a:r>
              <a:rPr lang="de-DE" sz="1200" b="0" baseline="0" dirty="0" err="1" smtClean="0"/>
              <a:t>high</a:t>
            </a:r>
            <a:r>
              <a:rPr lang="de-DE" sz="1200" b="0" baseline="0" dirty="0" smtClean="0"/>
              <a:t>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 err="1" smtClean="0"/>
              <a:t>Demographics</a:t>
            </a:r>
            <a:endParaRPr lang="de-DE" sz="1200" b="1" dirty="0" smtClean="0"/>
          </a:p>
          <a:p>
            <a:pPr>
              <a:buFontTx/>
              <a:buChar char="-"/>
            </a:pPr>
            <a:r>
              <a:rPr lang="en-GB" dirty="0" smtClean="0"/>
              <a:t>n</a:t>
            </a:r>
            <a:r>
              <a:rPr lang="en-GB" baseline="0" dirty="0" smtClean="0"/>
              <a:t> = 101</a:t>
            </a:r>
          </a:p>
          <a:p>
            <a:pPr>
              <a:buFontTx/>
              <a:buChar char="-"/>
            </a:pPr>
            <a:r>
              <a:rPr lang="en-GB" baseline="0" dirty="0" smtClean="0"/>
              <a:t>Participants both from service provider as well as user side</a:t>
            </a:r>
          </a:p>
          <a:p>
            <a:pPr>
              <a:buFontTx/>
              <a:buChar char="-"/>
            </a:pPr>
            <a:r>
              <a:rPr lang="en-GB" dirty="0" smtClean="0"/>
              <a:t>Industries:</a:t>
            </a:r>
            <a:r>
              <a:rPr lang="en-GB" baseline="0" dirty="0" smtClean="0"/>
              <a:t>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consulting (45%),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software &amp; services (18%),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financial services (8%),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consumer services (4%), </a:t>
            </a:r>
          </a:p>
          <a:p>
            <a:pPr lvl="1">
              <a:buFontTx/>
              <a:buChar char="-"/>
            </a:pPr>
            <a:r>
              <a:rPr lang="en-GB" baseline="0" dirty="0" err="1" smtClean="0"/>
              <a:t>telco</a:t>
            </a:r>
            <a:r>
              <a:rPr lang="en-GB" baseline="0" dirty="0" smtClean="0"/>
              <a:t> (4%),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health care (4%),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other (17%)</a:t>
            </a:r>
          </a:p>
          <a:p>
            <a:pPr>
              <a:buFontTx/>
              <a:buChar char="-"/>
            </a:pPr>
            <a:r>
              <a:rPr lang="en-GB" baseline="0" dirty="0" smtClean="0"/>
              <a:t>Career level: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Student (7%)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Entry level (6%)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Experienced (26%)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Manager (18%)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Senior Manager (13%)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Executive level / SVP (28%)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Other (2%)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2E67DA0-6CFF-4A8A-BDB9-DC0C110FE5FD}" type="slidenum">
              <a:rPr lang="de-DE" sz="900"/>
              <a:pPr/>
              <a:t>7</a:t>
            </a:fld>
            <a:endParaRPr lang="de-DE" sz="9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2F35E3CF-EB32-46C2-B956-5D22C77DFBF8}" type="slidenum">
              <a:rPr lang="de-DE" sz="900"/>
              <a:pPr/>
              <a:t>8</a:t>
            </a:fld>
            <a:endParaRPr lang="de-DE" sz="900" dirty="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2E67DA0-6CFF-4A8A-BDB9-DC0C110FE5FD}" type="slidenum">
              <a:rPr lang="de-DE" sz="900"/>
              <a:pPr/>
              <a:t>9</a:t>
            </a:fld>
            <a:endParaRPr lang="de-DE" sz="9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Study details: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Question: </a:t>
            </a:r>
            <a:r>
              <a:rPr lang="en-GB" baseline="0" dirty="0" smtClean="0"/>
              <a:t>“</a:t>
            </a:r>
            <a:r>
              <a:rPr lang="en-US" sz="1200" b="0" dirty="0" smtClean="0"/>
              <a:t>In your opinion, how much value/profit can be generated with the following types of data?”</a:t>
            </a:r>
            <a:br>
              <a:rPr lang="en-US" sz="1200" b="0" dirty="0" smtClean="0"/>
            </a:br>
            <a:r>
              <a:rPr lang="en-US" sz="1200" b="0" dirty="0" smtClean="0"/>
              <a:t>	</a:t>
            </a:r>
            <a:r>
              <a:rPr lang="de-DE" sz="1200" b="0" dirty="0" smtClean="0">
                <a:sym typeface="Wingdings" pitchFamily="2" charset="2"/>
              </a:rPr>
              <a:t>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allowed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answers</a:t>
            </a:r>
            <a:r>
              <a:rPr lang="de-DE" sz="1200" b="0" baseline="0" dirty="0" smtClean="0"/>
              <a:t>: </a:t>
            </a:r>
            <a:r>
              <a:rPr lang="de-DE" sz="1200" b="0" dirty="0" smtClean="0"/>
              <a:t>„extreme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“, „</a:t>
            </a:r>
            <a:r>
              <a:rPr lang="de-DE" sz="1200" b="0" dirty="0" err="1" smtClean="0"/>
              <a:t>high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“, „medium“, „</a:t>
            </a:r>
            <a:r>
              <a:rPr lang="de-DE" sz="1200" b="0" dirty="0" err="1" smtClean="0"/>
              <a:t>low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“, „</a:t>
            </a:r>
            <a:r>
              <a:rPr lang="de-DE" sz="1200" b="0" dirty="0" err="1" smtClean="0"/>
              <a:t>no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value</a:t>
            </a:r>
            <a:r>
              <a:rPr lang="de-DE" sz="1200" b="0" dirty="0" smtClean="0"/>
              <a:t>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/>
              <a:t>Data </a:t>
            </a:r>
            <a:r>
              <a:rPr lang="de-DE" sz="1200" b="0" dirty="0" err="1" smtClean="0"/>
              <a:t>domains</a:t>
            </a:r>
            <a:r>
              <a:rPr lang="de-DE" sz="1200" b="0" baseline="0" dirty="0" smtClean="0"/>
              <a:t> (</a:t>
            </a:r>
            <a:r>
              <a:rPr lang="de-DE" sz="1200" b="0" baseline="0" dirty="0" err="1" smtClean="0"/>
              <a:t>full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list</a:t>
            </a:r>
            <a:r>
              <a:rPr lang="de-DE" sz="1200" b="0" baseline="0" dirty="0" smtClean="0"/>
              <a:t>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baseline="0" dirty="0" smtClean="0"/>
              <a:t>News, </a:t>
            </a:r>
            <a:r>
              <a:rPr lang="de-DE" sz="1200" b="0" baseline="0" dirty="0" err="1" smtClean="0"/>
              <a:t>user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behaviour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customer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data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financial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product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review</a:t>
            </a:r>
            <a:r>
              <a:rPr lang="de-DE" sz="1200" b="0" baseline="0" dirty="0" smtClean="0"/>
              <a:t> &amp; </a:t>
            </a:r>
            <a:r>
              <a:rPr lang="de-DE" sz="1200" b="0" baseline="0" dirty="0" err="1" smtClean="0"/>
              <a:t>rating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sports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travel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price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sensor</a:t>
            </a:r>
            <a:r>
              <a:rPr lang="de-DE" sz="1200" b="0" baseline="0" dirty="0" smtClean="0"/>
              <a:t>, </a:t>
            </a:r>
            <a:r>
              <a:rPr lang="de-DE" sz="1200" b="0" baseline="0" dirty="0" err="1" smtClean="0"/>
              <a:t>user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generated</a:t>
            </a:r>
            <a:r>
              <a:rPr lang="de-DE" sz="1200" b="0" baseline="0" dirty="0" smtClean="0"/>
              <a:t>, mobile</a:t>
            </a: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/>
              <a:t>Graph </a:t>
            </a:r>
            <a:r>
              <a:rPr lang="de-DE" sz="1200" b="0" dirty="0" err="1" smtClean="0"/>
              <a:t>shows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cumulated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percentage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answers</a:t>
            </a:r>
            <a:r>
              <a:rPr lang="de-DE" sz="1200" b="0" dirty="0" smtClean="0"/>
              <a:t> „extreme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value</a:t>
            </a:r>
            <a:r>
              <a:rPr lang="de-DE" sz="1200" b="0" baseline="0" dirty="0" smtClean="0"/>
              <a:t>“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„</a:t>
            </a:r>
            <a:r>
              <a:rPr lang="de-DE" sz="1200" b="0" baseline="0" dirty="0" err="1" smtClean="0"/>
              <a:t>high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value</a:t>
            </a:r>
            <a:r>
              <a:rPr lang="de-DE" sz="1200" b="0" baseline="0" dirty="0" smtClean="0"/>
              <a:t>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 err="1" smtClean="0"/>
              <a:t>Demographics</a:t>
            </a:r>
            <a:endParaRPr lang="de-DE" sz="1200" b="1" dirty="0" smtClean="0"/>
          </a:p>
          <a:p>
            <a:pPr>
              <a:buFontTx/>
              <a:buChar char="-"/>
            </a:pPr>
            <a:r>
              <a:rPr lang="en-GB" dirty="0" smtClean="0"/>
              <a:t>n</a:t>
            </a:r>
            <a:r>
              <a:rPr lang="en-GB" baseline="0" dirty="0" smtClean="0"/>
              <a:t> = 101</a:t>
            </a:r>
          </a:p>
          <a:p>
            <a:pPr>
              <a:buFontTx/>
              <a:buChar char="-"/>
            </a:pPr>
            <a:r>
              <a:rPr lang="en-GB" baseline="0" dirty="0" smtClean="0"/>
              <a:t>Participants both from service provider as well as user side</a:t>
            </a:r>
          </a:p>
          <a:p>
            <a:pPr>
              <a:buFontTx/>
              <a:buChar char="-"/>
            </a:pPr>
            <a:r>
              <a:rPr lang="en-GB" dirty="0" smtClean="0"/>
              <a:t>Industries:</a:t>
            </a:r>
            <a:r>
              <a:rPr lang="en-GB" baseline="0" dirty="0" smtClean="0"/>
              <a:t>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consulting (45%),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software &amp; services (18%),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financial services (8%),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consumer services (4%), </a:t>
            </a:r>
          </a:p>
          <a:p>
            <a:pPr lvl="1">
              <a:buFontTx/>
              <a:buChar char="-"/>
            </a:pPr>
            <a:r>
              <a:rPr lang="en-GB" baseline="0" dirty="0" err="1" smtClean="0"/>
              <a:t>telco</a:t>
            </a:r>
            <a:r>
              <a:rPr lang="en-GB" baseline="0" dirty="0" smtClean="0"/>
              <a:t> (4%),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health care (4%),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other (17%)</a:t>
            </a:r>
          </a:p>
          <a:p>
            <a:pPr>
              <a:buFontTx/>
              <a:buChar char="-"/>
            </a:pPr>
            <a:r>
              <a:rPr lang="en-GB" baseline="0" dirty="0" smtClean="0"/>
              <a:t>Career level: 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Student (7%)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Entry level (6%)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Experienced (26%)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Manager (18%)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Senior Manager (13%)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Executive level / SVP (28%)</a:t>
            </a:r>
          </a:p>
          <a:p>
            <a:pPr lvl="1">
              <a:buFontTx/>
              <a:buChar char="-"/>
            </a:pPr>
            <a:r>
              <a:rPr lang="en-GB" baseline="0" dirty="0" smtClean="0"/>
              <a:t>Other (2%)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7" imgW="0" imgH="0" progId="TCLayout.ActiveDocument.1">
              <p:embed/>
            </p:oleObj>
          </a:graphicData>
        </a:graphic>
      </p:graphicFrame>
      <p:sp>
        <p:nvSpPr>
          <p:cNvPr id="2" name="Title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1320800" y="1154112"/>
            <a:ext cx="4013200" cy="1470025"/>
          </a:xfrm>
        </p:spPr>
        <p:txBody>
          <a:bodyPr lIns="0" tIns="0" rIns="0" bIns="0" anchor="t" anchorCtr="0"/>
          <a:lstStyle>
            <a:lvl1pPr algn="r">
              <a:defRPr sz="1600"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2185988" y="2897188"/>
            <a:ext cx="3148011" cy="736600"/>
          </a:xfrm>
        </p:spPr>
        <p:txBody>
          <a:bodyPr lIns="0" tIns="0" rIns="0" bIns="0" anchor="t" anchorCtr="0"/>
          <a:lstStyle>
            <a:lvl1pPr marL="0" indent="0" algn="r">
              <a:spcBef>
                <a:spcPts val="720"/>
              </a:spcBef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tangle 2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588" y="5719763"/>
            <a:ext cx="914241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3" name="Claim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587" y="6230937"/>
            <a:ext cx="9142412" cy="431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96000" tIns="0" rIns="0" bIns="0" anchor="ctr"/>
          <a:lstStyle/>
          <a:p>
            <a:r>
              <a:rPr lang="en-US" sz="1000" b="1" i="0" dirty="0" smtClean="0">
                <a:solidFill>
                  <a:schemeClr val="bg1"/>
                </a:solidFill>
              </a:rPr>
              <a:t>We make ICT strategies work</a:t>
            </a:r>
            <a:endParaRPr lang="en-US" sz="1000" b="1" i="0" dirty="0">
              <a:solidFill>
                <a:schemeClr val="bg1"/>
              </a:solidFill>
            </a:endParaRPr>
          </a:p>
        </p:txBody>
      </p:sp>
      <p:pic>
        <p:nvPicPr>
          <p:cNvPr id="14" name="Picture 8" descr="C:\Users\StBerger\Desktop\DeTeCon\Template-Vorlagen\DC_Logo_blue_RGB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7753698" y="5807442"/>
            <a:ext cx="1081882" cy="251703"/>
          </a:xfrm>
          <a:prstGeom prst="rect">
            <a:avLst/>
          </a:prstGeom>
          <a:noFill/>
        </p:spPr>
      </p:pic>
      <p:pic>
        <p:nvPicPr>
          <p:cNvPr id="15" name="Picture 3" descr="C:\Users\StBerger\Desktop\DeTeCon\Template-Vorlagen\T-Logo_2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395420" y="5772150"/>
            <a:ext cx="846276" cy="354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3" name="think-cell Slide" r:id="rId4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295276"/>
            <a:ext cx="8570911" cy="187325"/>
          </a:xfrm>
          <a:solidFill>
            <a:schemeClr val="bg2"/>
          </a:solidFill>
        </p:spPr>
        <p:txBody>
          <a:bodyPr lIns="72000" tIns="0" rIns="0" bIns="0" anchor="ctr" anchorCtr="0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X	Click to edit Chapter Heading</a:t>
            </a:r>
            <a:endParaRPr lang="de-D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37" y="1484313"/>
            <a:ext cx="8570910" cy="2665412"/>
          </a:xfrm>
        </p:spPr>
        <p:txBody>
          <a:bodyPr lIns="0" tIns="0" rIns="0" b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smtClean="0"/>
              <a:t> –</a:t>
            </a:r>
            <a:endParaRPr lang="de-DE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6331144"/>
            <a:ext cx="842596" cy="44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30" name="think-cell Slide" r:id="rId4" imgW="0" imgH="0" progId="TCLayout.ActiveDocument.1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 rot="16200000">
            <a:off x="8892382" y="6433067"/>
            <a:ext cx="366711" cy="83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 rot="16200000">
            <a:off x="-1507847" y="5047972"/>
            <a:ext cx="3136900" cy="831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MÜKREIS - ANWENDUNGSFÄLLE DATENANALYSE_V09.PPTX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5276"/>
            <a:ext cx="8570911" cy="187325"/>
          </a:xfrm>
          <a:solidFill>
            <a:schemeClr val="bg2"/>
          </a:solidFill>
        </p:spPr>
        <p:txBody>
          <a:bodyPr wrap="none"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 sz="1000" b="1" baseline="0"/>
            </a:lvl1pPr>
            <a:lvl3pPr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Content Title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4378325" y="6558764"/>
            <a:ext cx="368691" cy="138499"/>
          </a:xfrm>
        </p:spPr>
        <p:txBody>
          <a:bodyPr/>
          <a:lstStyle/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smtClean="0"/>
              <a:t> –</a:t>
            </a:r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6331144"/>
            <a:ext cx="842596" cy="44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10" name="think-cell Slide" r:id="rId4" imgW="0" imgH="0" progId="TCLayout.ActiveDocument.1">
              <p:embed/>
            </p:oleObj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 rot="16200000">
            <a:off x="8892382" y="6433067"/>
            <a:ext cx="366711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3"/>
          </p:nvPr>
        </p:nvSpPr>
        <p:spPr>
          <a:xfrm rot="16200000">
            <a:off x="-1507847" y="5047972"/>
            <a:ext cx="3136900" cy="83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ysClr val="windowText" lastClr="000000"/>
                </a:solidFill>
              </a:defRPr>
            </a:lvl1pPr>
          </a:lstStyle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78325" y="6558764"/>
            <a:ext cx="368691" cy="138499"/>
          </a:xfrm>
        </p:spPr>
        <p:txBody>
          <a:bodyPr/>
          <a:lstStyle/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smtClean="0"/>
              <a:t> –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9570" name="think-cell Slide" r:id="rId3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295276"/>
            <a:ext cx="8570911" cy="187325"/>
          </a:xfrm>
          <a:solidFill>
            <a:schemeClr val="bg2"/>
          </a:solidFill>
        </p:spPr>
        <p:txBody>
          <a:bodyPr lIns="72000" tIns="0" rIns="0" bIns="0" anchor="ctr" anchorCtr="0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X	Click to edit Chapter Heading</a:t>
            </a:r>
            <a:endParaRPr lang="de-D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37" y="1484313"/>
            <a:ext cx="8570910" cy="2665412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49" name="think-cell Slide" r:id="rId12" imgW="0" imgH="0" progId="TCLayout.ActiveDocument.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 rot="16200000">
            <a:off x="8892382" y="6433067"/>
            <a:ext cx="366711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87339" y="687388"/>
            <a:ext cx="8570911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287338" y="1484312"/>
            <a:ext cx="8570911" cy="2664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noProof="0" dirty="0" smtClean="0"/>
          </a:p>
        </p:txBody>
      </p:sp>
      <p:sp>
        <p:nvSpPr>
          <p:cNvPr id="14" name="OT_FootnoteSource" hidden="1"/>
          <p:cNvSpPr txBox="1"/>
          <p:nvPr>
            <p:custDataLst>
              <p:tags r:id="rId11"/>
            </p:custDataLst>
          </p:nvPr>
        </p:nvSpPr>
        <p:spPr>
          <a:xfrm>
            <a:off x="284163" y="5949077"/>
            <a:ext cx="41529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 smtClean="0"/>
              <a:t>	1	Text</a:t>
            </a:r>
          </a:p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 smtClean="0"/>
              <a:t>Source:		</a:t>
            </a:r>
            <a:r>
              <a:rPr lang="de-DE" sz="800" i="1" dirty="0" err="1" smtClean="0"/>
              <a:t>FootnoteAnd</a:t>
            </a:r>
            <a:r>
              <a:rPr lang="de-DE" sz="800" i="1" baseline="0" dirty="0" err="1" smtClean="0"/>
              <a:t>Source</a:t>
            </a:r>
            <a:endParaRPr lang="de-DE" sz="800" i="1" baseline="0" dirty="0" smtClean="0"/>
          </a:p>
        </p:txBody>
      </p:sp>
      <p:sp>
        <p:nvSpPr>
          <p:cNvPr id="24" name="OT_TextBox" hidden="1"/>
          <p:cNvSpPr>
            <a:spLocks/>
          </p:cNvSpPr>
          <p:nvPr/>
        </p:nvSpPr>
        <p:spPr>
          <a:xfrm>
            <a:off x="-2484980" y="0"/>
            <a:ext cx="2484981" cy="2151459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0"/>
            <a:r>
              <a:rPr lang="de-DE" noProof="0" dirty="0" err="1" smtClean="0"/>
              <a:t>OfficeToolsTextBox</a:t>
            </a:r>
            <a:endParaRPr lang="de-DE" noProof="0" dirty="0" smtClean="0"/>
          </a:p>
          <a:p>
            <a:pPr lvl="1">
              <a:buClr>
                <a:schemeClr val="accent5"/>
              </a:buClr>
            </a:pPr>
            <a:r>
              <a:rPr lang="de-DE" noProof="0" dirty="0" smtClean="0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Siebente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pic>
        <p:nvPicPr>
          <p:cNvPr id="26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6369" y="6412984"/>
            <a:ext cx="1081882" cy="251703"/>
          </a:xfrm>
          <a:prstGeom prst="rect">
            <a:avLst/>
          </a:prstGeom>
          <a:noFill/>
        </p:spPr>
      </p:pic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 rot="16200000">
            <a:off x="-1507847" y="5047972"/>
            <a:ext cx="3136900" cy="83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ysClr val="windowText" lastClr="000000"/>
                </a:solidFill>
              </a:defRPr>
            </a:lvl1pPr>
          </a:lstStyle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4378325" y="6558764"/>
            <a:ext cx="368691" cy="13849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smtClean="0"/>
              <a:t> –</a:t>
            </a:r>
            <a:endParaRPr lang="de-DE" dirty="0"/>
          </a:p>
        </p:txBody>
      </p:sp>
      <p:pic>
        <p:nvPicPr>
          <p:cNvPr id="27" name="OT_ClientLogo" descr="C:\Users\StBerger\Desktop\DeTeCon\Template-Vorlagen\ClientsLogo.png" hidden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69" y="6423226"/>
            <a:ext cx="1133475" cy="247650"/>
          </a:xfrm>
          <a:prstGeom prst="rect">
            <a:avLst/>
          </a:prstGeom>
          <a:noFill/>
        </p:spPr>
      </p:pic>
      <p:grpSp>
        <p:nvGrpSpPr>
          <p:cNvPr id="17" name="OT_Sticker" hidden="1"/>
          <p:cNvGrpSpPr/>
          <p:nvPr/>
        </p:nvGrpSpPr>
        <p:grpSpPr>
          <a:xfrm>
            <a:off x="8264523" y="303047"/>
            <a:ext cx="519751" cy="165289"/>
            <a:chOff x="8264523" y="303047"/>
            <a:chExt cx="519751" cy="165289"/>
          </a:xfrm>
        </p:grpSpPr>
        <p:cxnSp>
          <p:nvCxnSpPr>
            <p:cNvPr id="32" name="OT_StickerLine"/>
            <p:cNvCxnSpPr/>
            <p:nvPr/>
          </p:nvCxnSpPr>
          <p:spPr>
            <a:xfrm rot="16200000" flipH="1">
              <a:off x="8181878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T_StickerText"/>
            <p:cNvSpPr txBox="1"/>
            <p:nvPr userDrawn="1"/>
          </p:nvSpPr>
          <p:spPr>
            <a:xfrm>
              <a:off x="8286776" y="316443"/>
              <a:ext cx="497498" cy="1384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/>
              <a:r>
                <a:rPr lang="de-DE" sz="1000" b="1" dirty="0" smtClean="0">
                  <a:latin typeface="+mn-lt"/>
                </a:rPr>
                <a:t>Sticker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9" r:id="rId5"/>
  </p:sldLayoutIdLst>
  <p:transition/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"/>
        </a:spcBef>
        <a:buClr>
          <a:srgbClr val="0033AB"/>
        </a:buClr>
        <a:buSzPct val="80000"/>
        <a:buFont typeface="Wingdings" pitchFamily="2" charset="2"/>
        <a:buNone/>
        <a:defRPr sz="12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73600" indent="-270000" algn="l" defTabSz="914400" rtl="0" eaLnBrk="1" latinLnBrk="0" hangingPunct="1">
        <a:spcBef>
          <a:spcPts val="720"/>
        </a:spcBef>
        <a:buClr>
          <a:schemeClr val="accent5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720"/>
        </a:spcBef>
        <a:buClr>
          <a:schemeClr val="accent5"/>
        </a:buClr>
        <a:buSzPct val="7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65100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41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714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6pPr>
      <a:lvl7pPr marL="12604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Calibri" pitchFamily="34" charset="0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8pPr>
      <a:lvl9pPr marL="1625600" indent="-18732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4.xml"/><Relationship Id="rId7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78.xml"/><Relationship Id="rId117" Type="http://schemas.openxmlformats.org/officeDocument/2006/relationships/tags" Target="../tags/tag369.xml"/><Relationship Id="rId21" Type="http://schemas.openxmlformats.org/officeDocument/2006/relationships/tags" Target="../tags/tag273.xml"/><Relationship Id="rId42" Type="http://schemas.openxmlformats.org/officeDocument/2006/relationships/tags" Target="../tags/tag294.xml"/><Relationship Id="rId47" Type="http://schemas.openxmlformats.org/officeDocument/2006/relationships/tags" Target="../tags/tag299.xml"/><Relationship Id="rId63" Type="http://schemas.openxmlformats.org/officeDocument/2006/relationships/tags" Target="../tags/tag315.xml"/><Relationship Id="rId68" Type="http://schemas.openxmlformats.org/officeDocument/2006/relationships/tags" Target="../tags/tag320.xml"/><Relationship Id="rId84" Type="http://schemas.openxmlformats.org/officeDocument/2006/relationships/tags" Target="../tags/tag336.xml"/><Relationship Id="rId89" Type="http://schemas.openxmlformats.org/officeDocument/2006/relationships/tags" Target="../tags/tag341.xml"/><Relationship Id="rId112" Type="http://schemas.openxmlformats.org/officeDocument/2006/relationships/tags" Target="../tags/tag364.xml"/><Relationship Id="rId133" Type="http://schemas.openxmlformats.org/officeDocument/2006/relationships/tags" Target="../tags/tag385.xml"/><Relationship Id="rId138" Type="http://schemas.openxmlformats.org/officeDocument/2006/relationships/tags" Target="../tags/tag390.xml"/><Relationship Id="rId16" Type="http://schemas.openxmlformats.org/officeDocument/2006/relationships/tags" Target="../tags/tag268.xml"/><Relationship Id="rId107" Type="http://schemas.openxmlformats.org/officeDocument/2006/relationships/tags" Target="../tags/tag359.xml"/><Relationship Id="rId11" Type="http://schemas.openxmlformats.org/officeDocument/2006/relationships/tags" Target="../tags/tag263.xml"/><Relationship Id="rId32" Type="http://schemas.openxmlformats.org/officeDocument/2006/relationships/tags" Target="../tags/tag284.xml"/><Relationship Id="rId37" Type="http://schemas.openxmlformats.org/officeDocument/2006/relationships/tags" Target="../tags/tag289.xml"/><Relationship Id="rId53" Type="http://schemas.openxmlformats.org/officeDocument/2006/relationships/tags" Target="../tags/tag305.xml"/><Relationship Id="rId58" Type="http://schemas.openxmlformats.org/officeDocument/2006/relationships/tags" Target="../tags/tag310.xml"/><Relationship Id="rId74" Type="http://schemas.openxmlformats.org/officeDocument/2006/relationships/tags" Target="../tags/tag326.xml"/><Relationship Id="rId79" Type="http://schemas.openxmlformats.org/officeDocument/2006/relationships/tags" Target="../tags/tag331.xml"/><Relationship Id="rId102" Type="http://schemas.openxmlformats.org/officeDocument/2006/relationships/tags" Target="../tags/tag354.xml"/><Relationship Id="rId123" Type="http://schemas.openxmlformats.org/officeDocument/2006/relationships/tags" Target="../tags/tag375.xml"/><Relationship Id="rId128" Type="http://schemas.openxmlformats.org/officeDocument/2006/relationships/tags" Target="../tags/tag380.xml"/><Relationship Id="rId144" Type="http://schemas.openxmlformats.org/officeDocument/2006/relationships/tags" Target="../tags/tag396.xml"/><Relationship Id="rId5" Type="http://schemas.openxmlformats.org/officeDocument/2006/relationships/tags" Target="../tags/tag257.xml"/><Relationship Id="rId90" Type="http://schemas.openxmlformats.org/officeDocument/2006/relationships/tags" Target="../tags/tag342.xml"/><Relationship Id="rId95" Type="http://schemas.openxmlformats.org/officeDocument/2006/relationships/tags" Target="../tags/tag347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43" Type="http://schemas.openxmlformats.org/officeDocument/2006/relationships/tags" Target="../tags/tag295.xml"/><Relationship Id="rId48" Type="http://schemas.openxmlformats.org/officeDocument/2006/relationships/tags" Target="../tags/tag300.xml"/><Relationship Id="rId64" Type="http://schemas.openxmlformats.org/officeDocument/2006/relationships/tags" Target="../tags/tag316.xml"/><Relationship Id="rId69" Type="http://schemas.openxmlformats.org/officeDocument/2006/relationships/tags" Target="../tags/tag321.xml"/><Relationship Id="rId113" Type="http://schemas.openxmlformats.org/officeDocument/2006/relationships/tags" Target="../tags/tag365.xml"/><Relationship Id="rId118" Type="http://schemas.openxmlformats.org/officeDocument/2006/relationships/tags" Target="../tags/tag370.xml"/><Relationship Id="rId134" Type="http://schemas.openxmlformats.org/officeDocument/2006/relationships/tags" Target="../tags/tag386.xml"/><Relationship Id="rId139" Type="http://schemas.openxmlformats.org/officeDocument/2006/relationships/tags" Target="../tags/tag391.xml"/><Relationship Id="rId80" Type="http://schemas.openxmlformats.org/officeDocument/2006/relationships/tags" Target="../tags/tag332.xml"/><Relationship Id="rId85" Type="http://schemas.openxmlformats.org/officeDocument/2006/relationships/tags" Target="../tags/tag337.xml"/><Relationship Id="rId3" Type="http://schemas.openxmlformats.org/officeDocument/2006/relationships/tags" Target="../tags/tag255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tags" Target="../tags/tag285.xml"/><Relationship Id="rId38" Type="http://schemas.openxmlformats.org/officeDocument/2006/relationships/tags" Target="../tags/tag290.xml"/><Relationship Id="rId46" Type="http://schemas.openxmlformats.org/officeDocument/2006/relationships/tags" Target="../tags/tag298.xml"/><Relationship Id="rId59" Type="http://schemas.openxmlformats.org/officeDocument/2006/relationships/tags" Target="../tags/tag311.xml"/><Relationship Id="rId67" Type="http://schemas.openxmlformats.org/officeDocument/2006/relationships/tags" Target="../tags/tag319.xml"/><Relationship Id="rId103" Type="http://schemas.openxmlformats.org/officeDocument/2006/relationships/tags" Target="../tags/tag355.xml"/><Relationship Id="rId108" Type="http://schemas.openxmlformats.org/officeDocument/2006/relationships/tags" Target="../tags/tag360.xml"/><Relationship Id="rId116" Type="http://schemas.openxmlformats.org/officeDocument/2006/relationships/tags" Target="../tags/tag368.xml"/><Relationship Id="rId124" Type="http://schemas.openxmlformats.org/officeDocument/2006/relationships/tags" Target="../tags/tag376.xml"/><Relationship Id="rId129" Type="http://schemas.openxmlformats.org/officeDocument/2006/relationships/tags" Target="../tags/tag381.xml"/><Relationship Id="rId137" Type="http://schemas.openxmlformats.org/officeDocument/2006/relationships/tags" Target="../tags/tag389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54" Type="http://schemas.openxmlformats.org/officeDocument/2006/relationships/tags" Target="../tags/tag306.xml"/><Relationship Id="rId62" Type="http://schemas.openxmlformats.org/officeDocument/2006/relationships/tags" Target="../tags/tag314.xml"/><Relationship Id="rId70" Type="http://schemas.openxmlformats.org/officeDocument/2006/relationships/tags" Target="../tags/tag322.xml"/><Relationship Id="rId75" Type="http://schemas.openxmlformats.org/officeDocument/2006/relationships/tags" Target="../tags/tag327.xml"/><Relationship Id="rId83" Type="http://schemas.openxmlformats.org/officeDocument/2006/relationships/tags" Target="../tags/tag335.xml"/><Relationship Id="rId88" Type="http://schemas.openxmlformats.org/officeDocument/2006/relationships/tags" Target="../tags/tag340.xml"/><Relationship Id="rId91" Type="http://schemas.openxmlformats.org/officeDocument/2006/relationships/tags" Target="../tags/tag343.xml"/><Relationship Id="rId96" Type="http://schemas.openxmlformats.org/officeDocument/2006/relationships/tags" Target="../tags/tag348.xml"/><Relationship Id="rId111" Type="http://schemas.openxmlformats.org/officeDocument/2006/relationships/tags" Target="../tags/tag363.xml"/><Relationship Id="rId132" Type="http://schemas.openxmlformats.org/officeDocument/2006/relationships/tags" Target="../tags/tag384.xml"/><Relationship Id="rId140" Type="http://schemas.openxmlformats.org/officeDocument/2006/relationships/tags" Target="../tags/tag392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tags" Target="../tags/tag288.xml"/><Relationship Id="rId49" Type="http://schemas.openxmlformats.org/officeDocument/2006/relationships/tags" Target="../tags/tag301.xml"/><Relationship Id="rId57" Type="http://schemas.openxmlformats.org/officeDocument/2006/relationships/tags" Target="../tags/tag309.xml"/><Relationship Id="rId106" Type="http://schemas.openxmlformats.org/officeDocument/2006/relationships/tags" Target="../tags/tag358.xml"/><Relationship Id="rId114" Type="http://schemas.openxmlformats.org/officeDocument/2006/relationships/tags" Target="../tags/tag366.xml"/><Relationship Id="rId119" Type="http://schemas.openxmlformats.org/officeDocument/2006/relationships/tags" Target="../tags/tag371.xml"/><Relationship Id="rId127" Type="http://schemas.openxmlformats.org/officeDocument/2006/relationships/tags" Target="../tags/tag379.xml"/><Relationship Id="rId10" Type="http://schemas.openxmlformats.org/officeDocument/2006/relationships/tags" Target="../tags/tag262.xml"/><Relationship Id="rId31" Type="http://schemas.openxmlformats.org/officeDocument/2006/relationships/tags" Target="../tags/tag283.xml"/><Relationship Id="rId44" Type="http://schemas.openxmlformats.org/officeDocument/2006/relationships/tags" Target="../tags/tag296.xml"/><Relationship Id="rId52" Type="http://schemas.openxmlformats.org/officeDocument/2006/relationships/tags" Target="../tags/tag304.xml"/><Relationship Id="rId60" Type="http://schemas.openxmlformats.org/officeDocument/2006/relationships/tags" Target="../tags/tag312.xml"/><Relationship Id="rId65" Type="http://schemas.openxmlformats.org/officeDocument/2006/relationships/tags" Target="../tags/tag317.xml"/><Relationship Id="rId73" Type="http://schemas.openxmlformats.org/officeDocument/2006/relationships/tags" Target="../tags/tag325.xml"/><Relationship Id="rId78" Type="http://schemas.openxmlformats.org/officeDocument/2006/relationships/tags" Target="../tags/tag330.xml"/><Relationship Id="rId81" Type="http://schemas.openxmlformats.org/officeDocument/2006/relationships/tags" Target="../tags/tag333.xml"/><Relationship Id="rId86" Type="http://schemas.openxmlformats.org/officeDocument/2006/relationships/tags" Target="../tags/tag338.xml"/><Relationship Id="rId94" Type="http://schemas.openxmlformats.org/officeDocument/2006/relationships/tags" Target="../tags/tag346.xml"/><Relationship Id="rId99" Type="http://schemas.openxmlformats.org/officeDocument/2006/relationships/tags" Target="../tags/tag351.xml"/><Relationship Id="rId101" Type="http://schemas.openxmlformats.org/officeDocument/2006/relationships/tags" Target="../tags/tag353.xml"/><Relationship Id="rId122" Type="http://schemas.openxmlformats.org/officeDocument/2006/relationships/tags" Target="../tags/tag374.xml"/><Relationship Id="rId130" Type="http://schemas.openxmlformats.org/officeDocument/2006/relationships/tags" Target="../tags/tag382.xml"/><Relationship Id="rId135" Type="http://schemas.openxmlformats.org/officeDocument/2006/relationships/tags" Target="../tags/tag387.xml"/><Relationship Id="rId143" Type="http://schemas.openxmlformats.org/officeDocument/2006/relationships/tags" Target="../tags/tag395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9" Type="http://schemas.openxmlformats.org/officeDocument/2006/relationships/tags" Target="../tags/tag291.xml"/><Relationship Id="rId109" Type="http://schemas.openxmlformats.org/officeDocument/2006/relationships/tags" Target="../tags/tag361.xml"/><Relationship Id="rId34" Type="http://schemas.openxmlformats.org/officeDocument/2006/relationships/tags" Target="../tags/tag286.xml"/><Relationship Id="rId50" Type="http://schemas.openxmlformats.org/officeDocument/2006/relationships/tags" Target="../tags/tag302.xml"/><Relationship Id="rId55" Type="http://schemas.openxmlformats.org/officeDocument/2006/relationships/tags" Target="../tags/tag307.xml"/><Relationship Id="rId76" Type="http://schemas.openxmlformats.org/officeDocument/2006/relationships/tags" Target="../tags/tag328.xml"/><Relationship Id="rId97" Type="http://schemas.openxmlformats.org/officeDocument/2006/relationships/tags" Target="../tags/tag349.xml"/><Relationship Id="rId104" Type="http://schemas.openxmlformats.org/officeDocument/2006/relationships/tags" Target="../tags/tag356.xml"/><Relationship Id="rId120" Type="http://schemas.openxmlformats.org/officeDocument/2006/relationships/tags" Target="../tags/tag372.xml"/><Relationship Id="rId125" Type="http://schemas.openxmlformats.org/officeDocument/2006/relationships/tags" Target="../tags/tag377.xml"/><Relationship Id="rId141" Type="http://schemas.openxmlformats.org/officeDocument/2006/relationships/tags" Target="../tags/tag393.xml"/><Relationship Id="rId146" Type="http://schemas.openxmlformats.org/officeDocument/2006/relationships/image" Target="../media/image42.png"/><Relationship Id="rId7" Type="http://schemas.openxmlformats.org/officeDocument/2006/relationships/tags" Target="../tags/tag259.xml"/><Relationship Id="rId71" Type="http://schemas.openxmlformats.org/officeDocument/2006/relationships/tags" Target="../tags/tag323.xml"/><Relationship Id="rId92" Type="http://schemas.openxmlformats.org/officeDocument/2006/relationships/tags" Target="../tags/tag344.xml"/><Relationship Id="rId2" Type="http://schemas.openxmlformats.org/officeDocument/2006/relationships/tags" Target="../tags/tag254.xml"/><Relationship Id="rId29" Type="http://schemas.openxmlformats.org/officeDocument/2006/relationships/tags" Target="../tags/tag281.xml"/><Relationship Id="rId24" Type="http://schemas.openxmlformats.org/officeDocument/2006/relationships/tags" Target="../tags/tag276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66" Type="http://schemas.openxmlformats.org/officeDocument/2006/relationships/tags" Target="../tags/tag318.xml"/><Relationship Id="rId87" Type="http://schemas.openxmlformats.org/officeDocument/2006/relationships/tags" Target="../tags/tag339.xml"/><Relationship Id="rId110" Type="http://schemas.openxmlformats.org/officeDocument/2006/relationships/tags" Target="../tags/tag362.xml"/><Relationship Id="rId115" Type="http://schemas.openxmlformats.org/officeDocument/2006/relationships/tags" Target="../tags/tag367.xml"/><Relationship Id="rId131" Type="http://schemas.openxmlformats.org/officeDocument/2006/relationships/tags" Target="../tags/tag383.xml"/><Relationship Id="rId136" Type="http://schemas.openxmlformats.org/officeDocument/2006/relationships/tags" Target="../tags/tag388.xml"/><Relationship Id="rId61" Type="http://schemas.openxmlformats.org/officeDocument/2006/relationships/tags" Target="../tags/tag313.xml"/><Relationship Id="rId82" Type="http://schemas.openxmlformats.org/officeDocument/2006/relationships/tags" Target="../tags/tag334.xml"/><Relationship Id="rId19" Type="http://schemas.openxmlformats.org/officeDocument/2006/relationships/tags" Target="../tags/tag271.xml"/><Relationship Id="rId14" Type="http://schemas.openxmlformats.org/officeDocument/2006/relationships/tags" Target="../tags/tag266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56" Type="http://schemas.openxmlformats.org/officeDocument/2006/relationships/tags" Target="../tags/tag308.xml"/><Relationship Id="rId77" Type="http://schemas.openxmlformats.org/officeDocument/2006/relationships/tags" Target="../tags/tag329.xml"/><Relationship Id="rId100" Type="http://schemas.openxmlformats.org/officeDocument/2006/relationships/tags" Target="../tags/tag352.xml"/><Relationship Id="rId105" Type="http://schemas.openxmlformats.org/officeDocument/2006/relationships/tags" Target="../tags/tag357.xml"/><Relationship Id="rId126" Type="http://schemas.openxmlformats.org/officeDocument/2006/relationships/tags" Target="../tags/tag378.xml"/><Relationship Id="rId147" Type="http://schemas.openxmlformats.org/officeDocument/2006/relationships/image" Target="../media/image43.png"/><Relationship Id="rId8" Type="http://schemas.openxmlformats.org/officeDocument/2006/relationships/tags" Target="../tags/tag260.xml"/><Relationship Id="rId51" Type="http://schemas.openxmlformats.org/officeDocument/2006/relationships/tags" Target="../tags/tag303.xml"/><Relationship Id="rId72" Type="http://schemas.openxmlformats.org/officeDocument/2006/relationships/tags" Target="../tags/tag324.xml"/><Relationship Id="rId93" Type="http://schemas.openxmlformats.org/officeDocument/2006/relationships/tags" Target="../tags/tag345.xml"/><Relationship Id="rId98" Type="http://schemas.openxmlformats.org/officeDocument/2006/relationships/tags" Target="../tags/tag350.xml"/><Relationship Id="rId121" Type="http://schemas.openxmlformats.org/officeDocument/2006/relationships/tags" Target="../tags/tag373.xml"/><Relationship Id="rId142" Type="http://schemas.openxmlformats.org/officeDocument/2006/relationships/tags" Target="../tags/tag3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image" Target="../media/image42.png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image" Target="../media/image44.png"/><Relationship Id="rId2" Type="http://schemas.openxmlformats.org/officeDocument/2006/relationships/tags" Target="../tags/tag39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01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400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399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image" Target="../media/image45.jpeg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43.png"/><Relationship Id="rId2" Type="http://schemas.openxmlformats.org/officeDocument/2006/relationships/tags" Target="../tags/tag40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408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407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406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image" Target="../media/image48.jpeg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51.jpe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image" Target="../media/image47.png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41" Type="http://schemas.openxmlformats.org/officeDocument/2006/relationships/image" Target="../media/image5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image" Target="../media/image46.png"/><Relationship Id="rId40" Type="http://schemas.openxmlformats.org/officeDocument/2006/relationships/image" Target="../media/image49.jpeg"/><Relationship Id="rId45" Type="http://schemas.openxmlformats.org/officeDocument/2006/relationships/image" Target="../media/image54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oleObject" Target="../embeddings/oleObject20.bin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4" Type="http://schemas.openxmlformats.org/officeDocument/2006/relationships/image" Target="../media/image53.jpe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notesSlide" Target="../notesSlides/notesSlide12.xml"/><Relationship Id="rId43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444.xml"/><Relationship Id="rId21" Type="http://schemas.openxmlformats.org/officeDocument/2006/relationships/image" Target="../media/image56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0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59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58.png"/><Relationship Id="rId10" Type="http://schemas.openxmlformats.org/officeDocument/2006/relationships/tags" Target="../tags/tag451.xml"/><Relationship Id="rId19" Type="http://schemas.openxmlformats.org/officeDocument/2006/relationships/oleObject" Target="../embeddings/oleObject21.bin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63.png"/><Relationship Id="rId2" Type="http://schemas.openxmlformats.org/officeDocument/2006/relationships/tags" Target="../tags/tag458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4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1.xml"/><Relationship Id="rId15" Type="http://schemas.openxmlformats.org/officeDocument/2006/relationships/image" Target="../media/image61.png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tags" Target="../tags/tag491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oleObject" Target="../embeddings/oleObject23.bin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image" Target="../media/image64.jpeg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494.xml"/><Relationship Id="rId1" Type="http://schemas.openxmlformats.org/officeDocument/2006/relationships/vmlDrawing" Target="../drawings/vmlDrawing22.vml"/><Relationship Id="rId6" Type="http://schemas.openxmlformats.org/officeDocument/2006/relationships/tags" Target="../tags/tag498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49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7.png"/><Relationship Id="rId2" Type="http://schemas.openxmlformats.org/officeDocument/2006/relationships/tags" Target="../tags/tag1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55" Type="http://schemas.openxmlformats.org/officeDocument/2006/relationships/tags" Target="../tags/tag81.xml"/><Relationship Id="rId63" Type="http://schemas.openxmlformats.org/officeDocument/2006/relationships/tags" Target="../tags/tag89.xml"/><Relationship Id="rId68" Type="http://schemas.openxmlformats.org/officeDocument/2006/relationships/image" Target="../media/image9.jpeg"/><Relationship Id="rId76" Type="http://schemas.openxmlformats.org/officeDocument/2006/relationships/image" Target="../media/image16.png"/><Relationship Id="rId84" Type="http://schemas.openxmlformats.org/officeDocument/2006/relationships/image" Target="../media/image24.png"/><Relationship Id="rId7" Type="http://schemas.openxmlformats.org/officeDocument/2006/relationships/tags" Target="../tags/tag33.xml"/><Relationship Id="rId71" Type="http://schemas.openxmlformats.org/officeDocument/2006/relationships/image" Target="../media/image12.jpe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3" Type="http://schemas.openxmlformats.org/officeDocument/2006/relationships/tags" Target="../tags/tag79.xml"/><Relationship Id="rId58" Type="http://schemas.openxmlformats.org/officeDocument/2006/relationships/tags" Target="../tags/tag84.xml"/><Relationship Id="rId66" Type="http://schemas.openxmlformats.org/officeDocument/2006/relationships/oleObject" Target="../embeddings/oleObject9.bin"/><Relationship Id="rId74" Type="http://schemas.openxmlformats.org/officeDocument/2006/relationships/hyperlink" Target="http://www.gs1.org/" TargetMode="External"/><Relationship Id="rId79" Type="http://schemas.openxmlformats.org/officeDocument/2006/relationships/image" Target="../media/image19.jpeg"/><Relationship Id="rId87" Type="http://schemas.openxmlformats.org/officeDocument/2006/relationships/image" Target="../media/image27.jpeg"/><Relationship Id="rId5" Type="http://schemas.openxmlformats.org/officeDocument/2006/relationships/tags" Target="../tags/tag31.xml"/><Relationship Id="rId61" Type="http://schemas.openxmlformats.org/officeDocument/2006/relationships/tags" Target="../tags/tag87.xml"/><Relationship Id="rId82" Type="http://schemas.openxmlformats.org/officeDocument/2006/relationships/image" Target="../media/image22.jpeg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56" Type="http://schemas.openxmlformats.org/officeDocument/2006/relationships/tags" Target="../tags/tag82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10.png"/><Relationship Id="rId77" Type="http://schemas.openxmlformats.org/officeDocument/2006/relationships/image" Target="../media/image17.png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image" Target="../media/image13.png"/><Relationship Id="rId80" Type="http://schemas.openxmlformats.org/officeDocument/2006/relationships/image" Target="../media/image20.png"/><Relationship Id="rId85" Type="http://schemas.openxmlformats.org/officeDocument/2006/relationships/image" Target="../media/image25.jpeg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59" Type="http://schemas.openxmlformats.org/officeDocument/2006/relationships/tags" Target="../tags/tag85.xml"/><Relationship Id="rId67" Type="http://schemas.openxmlformats.org/officeDocument/2006/relationships/image" Target="../media/image8.jpeg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54" Type="http://schemas.openxmlformats.org/officeDocument/2006/relationships/tags" Target="../tags/tag80.xml"/><Relationship Id="rId62" Type="http://schemas.openxmlformats.org/officeDocument/2006/relationships/tags" Target="../tags/tag88.xml"/><Relationship Id="rId70" Type="http://schemas.openxmlformats.org/officeDocument/2006/relationships/image" Target="../media/image11.png"/><Relationship Id="rId75" Type="http://schemas.openxmlformats.org/officeDocument/2006/relationships/image" Target="../media/image15.png"/><Relationship Id="rId83" Type="http://schemas.openxmlformats.org/officeDocument/2006/relationships/image" Target="../media/image23.jpeg"/><Relationship Id="rId88" Type="http://schemas.openxmlformats.org/officeDocument/2006/relationships/image" Target="../media/image28.jpeg"/><Relationship Id="rId1" Type="http://schemas.openxmlformats.org/officeDocument/2006/relationships/vmlDrawing" Target="../drawings/vmlDrawing9.vml"/><Relationship Id="rId6" Type="http://schemas.openxmlformats.org/officeDocument/2006/relationships/tags" Target="../tags/tag32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tags" Target="../tags/tag83.xml"/><Relationship Id="rId10" Type="http://schemas.openxmlformats.org/officeDocument/2006/relationships/tags" Target="../tags/tag36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60" Type="http://schemas.openxmlformats.org/officeDocument/2006/relationships/tags" Target="../tags/tag86.xml"/><Relationship Id="rId65" Type="http://schemas.openxmlformats.org/officeDocument/2006/relationships/notesSlide" Target="../notesSlides/notesSlide3.xml"/><Relationship Id="rId73" Type="http://schemas.openxmlformats.org/officeDocument/2006/relationships/image" Target="../media/image14.jpeg"/><Relationship Id="rId78" Type="http://schemas.openxmlformats.org/officeDocument/2006/relationships/image" Target="../media/image18.png"/><Relationship Id="rId81" Type="http://schemas.openxmlformats.org/officeDocument/2006/relationships/image" Target="../media/image21.png"/><Relationship Id="rId86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50" Type="http://schemas.openxmlformats.org/officeDocument/2006/relationships/oleObject" Target="../embeddings/oleObject10.bin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tags" Target="../tags/tag12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notesSlide" Target="../notesSlides/notesSlide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tags" Target="../tags/tag131.xml"/><Relationship Id="rId48" Type="http://schemas.openxmlformats.org/officeDocument/2006/relationships/slideLayout" Target="../slideLayouts/slideLayout5.xml"/><Relationship Id="rId8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oleObject" Target="../embeddings/oleObject11.bin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notesSlide" Target="../notesSlides/notesSlide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1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4" Type="http://schemas.openxmlformats.org/officeDocument/2006/relationships/image" Target="../media/image30.jpe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oleObject" Target="../embeddings/oleObject13.bin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oleObject" Target="../embeddings/oleObject12.bin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195.xml"/><Relationship Id="rId16" Type="http://schemas.openxmlformats.org/officeDocument/2006/relationships/notesSlide" Target="../notesSlides/notesSlide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34" Type="http://schemas.openxmlformats.org/officeDocument/2006/relationships/image" Target="../media/image36.jpe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notesSlide" Target="../notesSlides/notesSlide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8.jpe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image" Target="../media/image33.jpe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3" Type="http://schemas.openxmlformats.org/officeDocument/2006/relationships/tags" Target="../tags/tag23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vmlDrawing" Target="../drawings/vmlDrawing15.v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oleObject" Target="../embeddings/oleObject17.bin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oleObject" Target="../embeddings/oleObject16.bin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Rectangle 1030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Dr. Volker Rieger</a:t>
            </a:r>
          </a:p>
          <a:p>
            <a:endParaRPr lang="en-US" dirty="0" smtClean="0"/>
          </a:p>
          <a:p>
            <a:r>
              <a:rPr lang="en-US" dirty="0" smtClean="0"/>
              <a:t>24.05.2012</a:t>
            </a:r>
          </a:p>
          <a:p>
            <a:endParaRPr lang="en-US" dirty="0"/>
          </a:p>
        </p:txBody>
      </p:sp>
      <p:sp>
        <p:nvSpPr>
          <p:cNvPr id="234520" name="Rectangle 1048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Innovative Anwendungsfälle für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die Datenanalyse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„Von Datenflut zu neuem Wissen –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Neue Geschäftsmodelle in einer digitalen Welt“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Münchner Kreis - Fachkonferenz 2012</a:t>
            </a:r>
            <a:endParaRPr lang="en-US" dirty="0"/>
          </a:p>
        </p:txBody>
      </p:sp>
      <p:graphicFrame>
        <p:nvGraphicFramePr>
          <p:cNvPr id="234516" name="Rectangle 104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70" name="think-cell Slide" r:id="rId7" imgW="0" imgH="0" progId="TCLayout.ActiveDocument.1">
              <p:embed/>
            </p:oleObj>
          </a:graphicData>
        </a:graphic>
      </p:graphicFrame>
      <p:pic>
        <p:nvPicPr>
          <p:cNvPr id="5" name="Title Picture" descr="Skyscraper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b="12193"/>
          <a:stretch>
            <a:fillRect/>
          </a:stretch>
        </p:blipFill>
        <p:spPr bwMode="gray">
          <a:xfrm>
            <a:off x="5811838" y="1146175"/>
            <a:ext cx="3048000" cy="35687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 Analytics Market Scan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analytics has been the focus of many innovative start-ups. Both historic and real-time data is being used to support enterprise decision making and new services.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10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 dirty="0"/>
          </a:p>
        </p:txBody>
      </p:sp>
      <p:sp>
        <p:nvSpPr>
          <p:cNvPr id="9" name="Ellipse 8"/>
          <p:cNvSpPr/>
          <p:nvPr>
            <p:custDataLst>
              <p:tags r:id="rId1"/>
            </p:custDataLst>
          </p:nvPr>
        </p:nvSpPr>
        <p:spPr bwMode="auto">
          <a:xfrm rot="4031397">
            <a:off x="6192064" y="3634589"/>
            <a:ext cx="2481263" cy="1136650"/>
          </a:xfrm>
          <a:prstGeom prst="ellipse">
            <a:avLst/>
          </a:prstGeom>
          <a:solidFill>
            <a:schemeClr val="tx2">
              <a:alpha val="36000"/>
            </a:schemeClr>
          </a:solidFill>
          <a:ln w="63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449263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12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" name="Ellipse 9"/>
          <p:cNvSpPr/>
          <p:nvPr>
            <p:custDataLst>
              <p:tags r:id="rId2"/>
            </p:custDataLst>
          </p:nvPr>
        </p:nvSpPr>
        <p:spPr bwMode="auto">
          <a:xfrm rot="1362980">
            <a:off x="4292984" y="3888980"/>
            <a:ext cx="813243" cy="1135595"/>
          </a:xfrm>
          <a:prstGeom prst="ellipse">
            <a:avLst/>
          </a:prstGeom>
          <a:solidFill>
            <a:schemeClr val="tx2">
              <a:alpha val="36000"/>
            </a:schemeClr>
          </a:solidFill>
          <a:ln w="63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algn="ctr" defTabSz="449263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" name="Ellipse 10"/>
          <p:cNvSpPr/>
          <p:nvPr>
            <p:custDataLst>
              <p:tags r:id="rId3"/>
            </p:custDataLst>
          </p:nvPr>
        </p:nvSpPr>
        <p:spPr bwMode="auto">
          <a:xfrm rot="4440742">
            <a:off x="2913518" y="2829914"/>
            <a:ext cx="1079128" cy="1854677"/>
          </a:xfrm>
          <a:prstGeom prst="ellipse">
            <a:avLst/>
          </a:prstGeom>
          <a:solidFill>
            <a:schemeClr val="tx2">
              <a:alpha val="36000"/>
            </a:schemeClr>
          </a:solidFill>
          <a:ln w="63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449263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11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2" name="Ellipse 11"/>
          <p:cNvSpPr/>
          <p:nvPr>
            <p:custDataLst>
              <p:tags r:id="rId4"/>
            </p:custDataLst>
          </p:nvPr>
        </p:nvSpPr>
        <p:spPr bwMode="auto">
          <a:xfrm>
            <a:off x="752477" y="3398842"/>
            <a:ext cx="742969" cy="1563687"/>
          </a:xfrm>
          <a:prstGeom prst="ellipse">
            <a:avLst/>
          </a:prstGeom>
          <a:solidFill>
            <a:schemeClr val="tx2">
              <a:alpha val="36000"/>
            </a:schemeClr>
          </a:solidFill>
          <a:ln w="63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algn="ctr" defTabSz="449263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3" name="Gerade Verbindung 12"/>
          <p:cNvCxnSpPr/>
          <p:nvPr>
            <p:custDataLst>
              <p:tags r:id="rId5"/>
            </p:custDataLst>
          </p:nvPr>
        </p:nvCxnSpPr>
        <p:spPr bwMode="auto">
          <a:xfrm rot="5400000">
            <a:off x="2443183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>
            <p:custDataLst>
              <p:tags r:id="rId6"/>
            </p:custDataLst>
          </p:nvPr>
        </p:nvCxnSpPr>
        <p:spPr bwMode="auto">
          <a:xfrm rot="5400000">
            <a:off x="3168654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>
            <p:custDataLst>
              <p:tags r:id="rId7"/>
            </p:custDataLst>
          </p:nvPr>
        </p:nvCxnSpPr>
        <p:spPr bwMode="auto">
          <a:xfrm rot="5400000">
            <a:off x="3894150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>
            <p:custDataLst>
              <p:tags r:id="rId8"/>
            </p:custDataLst>
          </p:nvPr>
        </p:nvCxnSpPr>
        <p:spPr bwMode="auto">
          <a:xfrm rot="5400000">
            <a:off x="4618058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>
            <p:custDataLst>
              <p:tags r:id="rId9"/>
            </p:custDataLst>
          </p:nvPr>
        </p:nvCxnSpPr>
        <p:spPr bwMode="auto">
          <a:xfrm rot="5400000">
            <a:off x="5343546" y="3943351"/>
            <a:ext cx="3902075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>
            <p:custDataLst>
              <p:tags r:id="rId10"/>
            </p:custDataLst>
          </p:nvPr>
        </p:nvCxnSpPr>
        <p:spPr bwMode="auto">
          <a:xfrm rot="5400000">
            <a:off x="6069033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>
            <p:custDataLst>
              <p:tags r:id="rId11"/>
            </p:custDataLst>
          </p:nvPr>
        </p:nvCxnSpPr>
        <p:spPr bwMode="auto">
          <a:xfrm rot="5400000">
            <a:off x="1717686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>
            <p:custDataLst>
              <p:tags r:id="rId12"/>
            </p:custDataLst>
          </p:nvPr>
        </p:nvCxnSpPr>
        <p:spPr bwMode="auto">
          <a:xfrm rot="5400000">
            <a:off x="992208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>
            <p:custDataLst>
              <p:tags r:id="rId13"/>
            </p:custDataLst>
          </p:nvPr>
        </p:nvCxnSpPr>
        <p:spPr bwMode="auto">
          <a:xfrm rot="5400000">
            <a:off x="266721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>
            <p:custDataLst>
              <p:tags r:id="rId14"/>
            </p:custDataLst>
          </p:nvPr>
        </p:nvCxnSpPr>
        <p:spPr bwMode="auto">
          <a:xfrm rot="5400000">
            <a:off x="-457179" y="3943351"/>
            <a:ext cx="39020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>
            <p:custDataLst>
              <p:tags r:id="rId15"/>
            </p:custDataLst>
          </p:nvPr>
        </p:nvCxnSpPr>
        <p:spPr bwMode="auto">
          <a:xfrm rot="5400000">
            <a:off x="6796902" y="3940978"/>
            <a:ext cx="3902075" cy="4762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>
            <p:custDataLst>
              <p:tags r:id="rId16"/>
            </p:custDataLst>
          </p:nvPr>
        </p:nvCxnSpPr>
        <p:spPr bwMode="auto">
          <a:xfrm>
            <a:off x="401638" y="5886459"/>
            <a:ext cx="8334375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hteck 28"/>
          <p:cNvSpPr/>
          <p:nvPr>
            <p:custDataLst>
              <p:tags r:id="rId17"/>
            </p:custDataLst>
          </p:nvPr>
        </p:nvSpPr>
        <p:spPr bwMode="auto">
          <a:xfrm>
            <a:off x="4389440" y="1587500"/>
            <a:ext cx="2917825" cy="3063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marL="220663" indent="-220663"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100" b="1" kern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‚Realtime‘ </a:t>
            </a:r>
          </a:p>
        </p:txBody>
      </p:sp>
      <p:sp>
        <p:nvSpPr>
          <p:cNvPr id="30" name="Rechteck 22"/>
          <p:cNvSpPr/>
          <p:nvPr>
            <p:custDataLst>
              <p:tags r:id="rId18"/>
            </p:custDataLst>
          </p:nvPr>
        </p:nvSpPr>
        <p:spPr bwMode="auto">
          <a:xfrm>
            <a:off x="752477" y="1587500"/>
            <a:ext cx="3636963" cy="3063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marL="220663" indent="-220663"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100" b="1" kern="0" dirty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‚Offline‘ (historic)</a:t>
            </a:r>
          </a:p>
        </p:txBody>
      </p:sp>
      <p:sp>
        <p:nvSpPr>
          <p:cNvPr id="31" name="Rechteck 30"/>
          <p:cNvSpPr/>
          <p:nvPr>
            <p:custDataLst>
              <p:tags r:id="rId19"/>
            </p:custDataLst>
          </p:nvPr>
        </p:nvSpPr>
        <p:spPr bwMode="auto">
          <a:xfrm>
            <a:off x="752477" y="1893888"/>
            <a:ext cx="1449388" cy="3587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 dirty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Indirect actions / support decision making</a:t>
            </a:r>
          </a:p>
        </p:txBody>
      </p:sp>
      <p:sp>
        <p:nvSpPr>
          <p:cNvPr id="32" name="Rechteck 31"/>
          <p:cNvSpPr/>
          <p:nvPr>
            <p:custDataLst>
              <p:tags r:id="rId20"/>
            </p:custDataLst>
          </p:nvPr>
        </p:nvSpPr>
        <p:spPr bwMode="auto">
          <a:xfrm>
            <a:off x="2211390" y="1893888"/>
            <a:ext cx="2187575" cy="3587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Direct customized actions</a:t>
            </a:r>
          </a:p>
        </p:txBody>
      </p:sp>
      <p:sp>
        <p:nvSpPr>
          <p:cNvPr id="33" name="Rechteck 32"/>
          <p:cNvSpPr/>
          <p:nvPr>
            <p:custDataLst>
              <p:tags r:id="rId21"/>
            </p:custDataLst>
          </p:nvPr>
        </p:nvSpPr>
        <p:spPr bwMode="auto">
          <a:xfrm>
            <a:off x="4389440" y="1893888"/>
            <a:ext cx="1458912" cy="3587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Indirect actions / support decision making</a:t>
            </a:r>
          </a:p>
        </p:txBody>
      </p:sp>
      <p:sp>
        <p:nvSpPr>
          <p:cNvPr id="34" name="Rechteck 33"/>
          <p:cNvSpPr/>
          <p:nvPr>
            <p:custDataLst>
              <p:tags r:id="rId22"/>
            </p:custDataLst>
          </p:nvPr>
        </p:nvSpPr>
        <p:spPr bwMode="auto">
          <a:xfrm>
            <a:off x="5848352" y="1893888"/>
            <a:ext cx="1458913" cy="3587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Direct customized actions</a:t>
            </a:r>
          </a:p>
        </p:txBody>
      </p:sp>
      <p:sp>
        <p:nvSpPr>
          <p:cNvPr id="35" name="Rechteck 34"/>
          <p:cNvSpPr/>
          <p:nvPr>
            <p:custDataLst>
              <p:tags r:id="rId23"/>
            </p:custDataLst>
          </p:nvPr>
        </p:nvSpPr>
        <p:spPr bwMode="auto">
          <a:xfrm>
            <a:off x="752477" y="2252663"/>
            <a:ext cx="720725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 dirty="0">
                <a:latin typeface="+mn-lt"/>
                <a:ea typeface="ＭＳ Ｐゴシック" charset="0"/>
                <a:cs typeface="Tele-GroteskNCHal"/>
              </a:rPr>
              <a:t>Market </a:t>
            </a:r>
            <a:r>
              <a:rPr lang="en-US" altLang="ja-JP" sz="1000" kern="0" dirty="0" err="1" smtClean="0">
                <a:latin typeface="+mn-lt"/>
                <a:ea typeface="ＭＳ Ｐゴシック" charset="0"/>
                <a:cs typeface="Tele-GroteskNCHal"/>
              </a:rPr>
              <a:t>seg-mentation</a:t>
            </a:r>
            <a:endParaRPr lang="en-US" altLang="ja-JP" sz="1000" kern="0" dirty="0">
              <a:latin typeface="+mn-lt"/>
              <a:ea typeface="ＭＳ Ｐゴシック" charset="0"/>
              <a:cs typeface="Tele-GroteskNCHal"/>
            </a:endParaRPr>
          </a:p>
        </p:txBody>
      </p:sp>
      <p:sp>
        <p:nvSpPr>
          <p:cNvPr id="36" name="Rechteck 35"/>
          <p:cNvSpPr/>
          <p:nvPr>
            <p:custDataLst>
              <p:tags r:id="rId24"/>
            </p:custDataLst>
          </p:nvPr>
        </p:nvSpPr>
        <p:spPr bwMode="auto">
          <a:xfrm>
            <a:off x="1481140" y="2252663"/>
            <a:ext cx="720725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Marketing audit (reference data)</a:t>
            </a:r>
          </a:p>
        </p:txBody>
      </p:sp>
      <p:sp>
        <p:nvSpPr>
          <p:cNvPr id="37" name="Rechteck 36"/>
          <p:cNvSpPr/>
          <p:nvPr>
            <p:custDataLst>
              <p:tags r:id="rId25"/>
            </p:custDataLst>
          </p:nvPr>
        </p:nvSpPr>
        <p:spPr bwMode="auto">
          <a:xfrm>
            <a:off x="2211390" y="2252663"/>
            <a:ext cx="719137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Customized pricing</a:t>
            </a:r>
          </a:p>
        </p:txBody>
      </p:sp>
      <p:sp>
        <p:nvSpPr>
          <p:cNvPr id="38" name="Rechteck 37"/>
          <p:cNvSpPr/>
          <p:nvPr>
            <p:custDataLst>
              <p:tags r:id="rId26"/>
            </p:custDataLst>
          </p:nvPr>
        </p:nvSpPr>
        <p:spPr bwMode="auto">
          <a:xfrm>
            <a:off x="2940052" y="2252663"/>
            <a:ext cx="720725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Targeted advertising</a:t>
            </a:r>
          </a:p>
        </p:txBody>
      </p:sp>
      <p:sp>
        <p:nvSpPr>
          <p:cNvPr id="39" name="Rechteck 38"/>
          <p:cNvSpPr/>
          <p:nvPr>
            <p:custDataLst>
              <p:tags r:id="rId27"/>
            </p:custDataLst>
          </p:nvPr>
        </p:nvSpPr>
        <p:spPr bwMode="auto">
          <a:xfrm>
            <a:off x="3662365" y="2252663"/>
            <a:ext cx="738187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Recommen-dation</a:t>
            </a:r>
          </a:p>
        </p:txBody>
      </p:sp>
      <p:sp>
        <p:nvSpPr>
          <p:cNvPr id="40" name="Rechteck 39"/>
          <p:cNvSpPr/>
          <p:nvPr>
            <p:custDataLst>
              <p:tags r:id="rId28"/>
            </p:custDataLst>
          </p:nvPr>
        </p:nvSpPr>
        <p:spPr bwMode="auto">
          <a:xfrm>
            <a:off x="4389440" y="2252663"/>
            <a:ext cx="720725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Monitoring – dynamic data</a:t>
            </a:r>
          </a:p>
        </p:txBody>
      </p:sp>
      <p:sp>
        <p:nvSpPr>
          <p:cNvPr id="41" name="Rechteck 40"/>
          <p:cNvSpPr/>
          <p:nvPr>
            <p:custDataLst>
              <p:tags r:id="rId29"/>
            </p:custDataLst>
          </p:nvPr>
        </p:nvSpPr>
        <p:spPr bwMode="auto">
          <a:xfrm>
            <a:off x="5119690" y="2252663"/>
            <a:ext cx="728662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Social network marketing</a:t>
            </a:r>
          </a:p>
        </p:txBody>
      </p:sp>
      <p:sp>
        <p:nvSpPr>
          <p:cNvPr id="42" name="Rechteck 41"/>
          <p:cNvSpPr/>
          <p:nvPr>
            <p:custDataLst>
              <p:tags r:id="rId30"/>
            </p:custDataLst>
          </p:nvPr>
        </p:nvSpPr>
        <p:spPr bwMode="auto">
          <a:xfrm>
            <a:off x="5849940" y="2252663"/>
            <a:ext cx="719137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Realtime targeting</a:t>
            </a:r>
          </a:p>
        </p:txBody>
      </p:sp>
      <p:sp>
        <p:nvSpPr>
          <p:cNvPr id="43" name="Rechteck 42"/>
          <p:cNvSpPr/>
          <p:nvPr>
            <p:custDataLst>
              <p:tags r:id="rId31"/>
            </p:custDataLst>
          </p:nvPr>
        </p:nvSpPr>
        <p:spPr bwMode="auto">
          <a:xfrm>
            <a:off x="6578602" y="2252663"/>
            <a:ext cx="720725" cy="61118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Status- / </a:t>
            </a:r>
            <a:b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</a:br>
            <a:r>
              <a:rPr lang="en-US" altLang="ja-JP" sz="1000" kern="0">
                <a:solidFill>
                  <a:srgbClr val="000000"/>
                </a:solidFill>
                <a:latin typeface="+mn-lt"/>
                <a:ea typeface="ＭＳ Ｐゴシック" charset="0"/>
                <a:cs typeface="Tele-GroteskNCHal"/>
              </a:rPr>
              <a:t>Context-aware-services</a:t>
            </a:r>
          </a:p>
        </p:txBody>
      </p:sp>
      <p:sp>
        <p:nvSpPr>
          <p:cNvPr id="44" name="Rechteck 43"/>
          <p:cNvSpPr/>
          <p:nvPr>
            <p:custDataLst>
              <p:tags r:id="rId32"/>
            </p:custDataLst>
          </p:nvPr>
        </p:nvSpPr>
        <p:spPr bwMode="auto">
          <a:xfrm>
            <a:off x="7307265" y="1587500"/>
            <a:ext cx="719137" cy="1277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100" b="1" kern="0" dirty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Location enabler </a:t>
            </a:r>
            <a:br>
              <a:rPr lang="en-US" altLang="ja-JP" sz="1100" b="1" kern="0" dirty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</a:br>
            <a:r>
              <a:rPr lang="en-US" altLang="ja-JP" sz="1100" b="1" kern="0" dirty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(pure providing of data)</a:t>
            </a:r>
          </a:p>
        </p:txBody>
      </p:sp>
      <p:sp>
        <p:nvSpPr>
          <p:cNvPr id="45" name="Rechteck 44"/>
          <p:cNvSpPr/>
          <p:nvPr>
            <p:custDataLst>
              <p:tags r:id="rId33"/>
            </p:custDataLst>
          </p:nvPr>
        </p:nvSpPr>
        <p:spPr bwMode="auto">
          <a:xfrm>
            <a:off x="8026402" y="1587500"/>
            <a:ext cx="720725" cy="1277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100" b="1" kern="0" dirty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Data </a:t>
            </a:r>
            <a:r>
              <a:rPr lang="en-US" altLang="ja-JP" sz="1100" b="1" kern="0" dirty="0" smtClean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manage-</a:t>
            </a:r>
            <a:r>
              <a:rPr lang="en-US" altLang="ja-JP" sz="1100" b="1" kern="0" dirty="0" err="1" smtClean="0">
                <a:solidFill>
                  <a:srgbClr val="FFFFFF"/>
                </a:solidFill>
                <a:latin typeface="+mn-lt"/>
                <a:ea typeface="ＭＳ Ｐゴシック" charset="0"/>
                <a:cs typeface="Tele-GroteskNCHal"/>
              </a:rPr>
              <a:t>ment</a:t>
            </a:r>
            <a:endParaRPr lang="en-US" altLang="ja-JP" sz="1100" b="1" kern="0" dirty="0">
              <a:solidFill>
                <a:srgbClr val="FFFFFF"/>
              </a:solidFill>
              <a:latin typeface="+mn-lt"/>
              <a:ea typeface="ＭＳ Ｐゴシック" charset="0"/>
              <a:cs typeface="Tele-GroteskNCHal"/>
            </a:endParaRPr>
          </a:p>
        </p:txBody>
      </p:sp>
      <p:sp>
        <p:nvSpPr>
          <p:cNvPr id="47" name="Rechteck 46"/>
          <p:cNvSpPr/>
          <p:nvPr>
            <p:custDataLst>
              <p:tags r:id="rId34"/>
            </p:custDataLst>
          </p:nvPr>
        </p:nvSpPr>
        <p:spPr bwMode="auto">
          <a:xfrm rot="16200000">
            <a:off x="47646" y="3184537"/>
            <a:ext cx="1008063" cy="360363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000" kern="0" dirty="0">
                <a:latin typeface="Tele-GroteskNor" pitchFamily="2" charset="0"/>
                <a:ea typeface="ＭＳ Ｐゴシック" charset="0"/>
                <a:cs typeface="Tele-GroteskNCHal"/>
              </a:rPr>
              <a:t>Service driven companies</a:t>
            </a:r>
          </a:p>
        </p:txBody>
      </p:sp>
      <p:sp>
        <p:nvSpPr>
          <p:cNvPr id="48" name="Rechteck 47"/>
          <p:cNvSpPr/>
          <p:nvPr>
            <p:custDataLst>
              <p:tags r:id="rId35"/>
            </p:custDataLst>
          </p:nvPr>
        </p:nvSpPr>
        <p:spPr bwMode="auto">
          <a:xfrm rot="16200000">
            <a:off x="-953278" y="4190211"/>
            <a:ext cx="3009911" cy="360363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 anchorCtr="1"/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endParaRPr lang="en-US" altLang="ja-JP" sz="1000" kern="0" dirty="0">
              <a:latin typeface="Tele-GroteskNor" pitchFamily="2" charset="0"/>
              <a:ea typeface="ＭＳ Ｐゴシック" charset="0"/>
              <a:cs typeface="Tele-GroteskNCHal"/>
            </a:endParaRPr>
          </a:p>
        </p:txBody>
      </p:sp>
      <p:sp>
        <p:nvSpPr>
          <p:cNvPr id="50" name="Textfeld 6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727342" y="4632325"/>
            <a:ext cx="10906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spcBef>
                <a:spcPct val="25000"/>
              </a:spcBef>
              <a:buFont typeface="Wingdings" pitchFamily="2" charset="2"/>
              <a:buNone/>
            </a:pPr>
            <a:r>
              <a:rPr lang="en-US" sz="1300">
                <a:solidFill>
                  <a:srgbClr val="FFFFFF"/>
                </a:solidFill>
                <a:latin typeface="Tele-GroteskNor" pitchFamily="2" charset="0"/>
              </a:rPr>
              <a:t>Targeted advertising</a:t>
            </a:r>
          </a:p>
        </p:txBody>
      </p:sp>
      <p:sp>
        <p:nvSpPr>
          <p:cNvPr id="51" name="Ellipse 60"/>
          <p:cNvSpPr>
            <a:spLocks noChangeAspect="1"/>
          </p:cNvSpPr>
          <p:nvPr>
            <p:custDataLst>
              <p:tags r:id="rId37"/>
            </p:custDataLst>
          </p:nvPr>
        </p:nvSpPr>
        <p:spPr bwMode="auto">
          <a:xfrm>
            <a:off x="838200" y="4646655"/>
            <a:ext cx="173038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55</a:t>
            </a:r>
          </a:p>
        </p:txBody>
      </p:sp>
      <p:sp>
        <p:nvSpPr>
          <p:cNvPr id="52" name="Ellipse 61"/>
          <p:cNvSpPr>
            <a:spLocks noChangeAspect="1"/>
          </p:cNvSpPr>
          <p:nvPr>
            <p:custDataLst>
              <p:tags r:id="rId38"/>
            </p:custDataLst>
          </p:nvPr>
        </p:nvSpPr>
        <p:spPr bwMode="auto">
          <a:xfrm>
            <a:off x="3225800" y="4876800"/>
            <a:ext cx="173038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53" name="Ellipse 62"/>
          <p:cNvSpPr>
            <a:spLocks noChangeAspect="1"/>
          </p:cNvSpPr>
          <p:nvPr>
            <p:custDataLst>
              <p:tags r:id="rId39"/>
            </p:custDataLst>
          </p:nvPr>
        </p:nvSpPr>
        <p:spPr bwMode="auto">
          <a:xfrm>
            <a:off x="2582884" y="4826000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54" name="Ellipse 63"/>
          <p:cNvSpPr>
            <a:spLocks noChangeAspect="1"/>
          </p:cNvSpPr>
          <p:nvPr>
            <p:custDataLst>
              <p:tags r:id="rId40"/>
            </p:custDataLst>
          </p:nvPr>
        </p:nvSpPr>
        <p:spPr bwMode="auto">
          <a:xfrm>
            <a:off x="1096984" y="4610100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54</a:t>
            </a:r>
          </a:p>
        </p:txBody>
      </p:sp>
      <p:sp>
        <p:nvSpPr>
          <p:cNvPr id="55" name="Ellipse 64"/>
          <p:cNvSpPr>
            <a:spLocks noChangeAspect="1"/>
          </p:cNvSpPr>
          <p:nvPr>
            <p:custDataLst>
              <p:tags r:id="rId41"/>
            </p:custDataLst>
          </p:nvPr>
        </p:nvSpPr>
        <p:spPr bwMode="auto">
          <a:xfrm>
            <a:off x="752475" y="4962525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56" name="Ellipse 65"/>
          <p:cNvSpPr>
            <a:spLocks noChangeAspect="1"/>
          </p:cNvSpPr>
          <p:nvPr>
            <p:custDataLst>
              <p:tags r:id="rId42"/>
            </p:custDataLst>
          </p:nvPr>
        </p:nvSpPr>
        <p:spPr bwMode="auto">
          <a:xfrm>
            <a:off x="1951059" y="4819650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57" name="Ellipse 66"/>
          <p:cNvSpPr>
            <a:spLocks noChangeAspect="1"/>
          </p:cNvSpPr>
          <p:nvPr>
            <p:custDataLst>
              <p:tags r:id="rId43"/>
            </p:custDataLst>
          </p:nvPr>
        </p:nvSpPr>
        <p:spPr bwMode="auto">
          <a:xfrm>
            <a:off x="1993900" y="3662364"/>
            <a:ext cx="173038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62" name="Ellipse 7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265249" y="4151328"/>
            <a:ext cx="180975" cy="17938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1</a:t>
            </a:r>
          </a:p>
        </p:txBody>
      </p:sp>
      <p:sp>
        <p:nvSpPr>
          <p:cNvPr id="63" name="Ellipse 7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89021" y="4121150"/>
            <a:ext cx="180975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7</a:t>
            </a:r>
          </a:p>
        </p:txBody>
      </p:sp>
      <p:sp>
        <p:nvSpPr>
          <p:cNvPr id="64" name="Ellipse 73"/>
          <p:cNvSpPr>
            <a:spLocks noChangeAspect="1"/>
          </p:cNvSpPr>
          <p:nvPr>
            <p:custDataLst>
              <p:tags r:id="rId46"/>
            </p:custDataLst>
          </p:nvPr>
        </p:nvSpPr>
        <p:spPr bwMode="auto">
          <a:xfrm>
            <a:off x="1574800" y="3663950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65" name="Ellipse 74"/>
          <p:cNvSpPr>
            <a:spLocks noChangeAspect="1"/>
          </p:cNvSpPr>
          <p:nvPr>
            <p:custDataLst>
              <p:tags r:id="rId47"/>
            </p:custDataLst>
          </p:nvPr>
        </p:nvSpPr>
        <p:spPr bwMode="auto">
          <a:xfrm>
            <a:off x="1092200" y="3895725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23</a:t>
            </a:r>
          </a:p>
        </p:txBody>
      </p:sp>
      <p:sp>
        <p:nvSpPr>
          <p:cNvPr id="66" name="Ellipse 75"/>
          <p:cNvSpPr>
            <a:spLocks noChangeAspect="1"/>
          </p:cNvSpPr>
          <p:nvPr>
            <p:custDataLst>
              <p:tags r:id="rId48"/>
            </p:custDataLst>
          </p:nvPr>
        </p:nvSpPr>
        <p:spPr bwMode="auto">
          <a:xfrm>
            <a:off x="838200" y="3646493"/>
            <a:ext cx="173038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43</a:t>
            </a:r>
          </a:p>
        </p:txBody>
      </p:sp>
      <p:sp>
        <p:nvSpPr>
          <p:cNvPr id="67" name="Ellipse 77"/>
          <p:cNvSpPr>
            <a:spLocks noChangeAspect="1"/>
          </p:cNvSpPr>
          <p:nvPr>
            <p:custDataLst>
              <p:tags r:id="rId49"/>
            </p:custDataLst>
          </p:nvPr>
        </p:nvSpPr>
        <p:spPr bwMode="auto">
          <a:xfrm>
            <a:off x="1096984" y="3440121"/>
            <a:ext cx="173037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45</a:t>
            </a:r>
          </a:p>
        </p:txBody>
      </p:sp>
      <p:sp>
        <p:nvSpPr>
          <p:cNvPr id="68" name="Ellipse 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81443" y="3375025"/>
            <a:ext cx="179387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69" name="Ellipse 8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63904" y="3340100"/>
            <a:ext cx="179388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0" name="Ellipse 8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553075" y="3806825"/>
            <a:ext cx="179388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1" name="Ellipse 8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216525" y="3586171"/>
            <a:ext cx="179388" cy="17938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2" name="Ellipse 86"/>
          <p:cNvSpPr>
            <a:spLocks noChangeAspect="1"/>
          </p:cNvSpPr>
          <p:nvPr>
            <p:custDataLst>
              <p:tags r:id="rId54"/>
            </p:custDataLst>
          </p:nvPr>
        </p:nvSpPr>
        <p:spPr bwMode="auto">
          <a:xfrm>
            <a:off x="4097359" y="3792540"/>
            <a:ext cx="173037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3" name="Ellipse 87"/>
          <p:cNvSpPr>
            <a:spLocks noChangeAspect="1"/>
          </p:cNvSpPr>
          <p:nvPr>
            <p:custDataLst>
              <p:tags r:id="rId55"/>
            </p:custDataLst>
          </p:nvPr>
        </p:nvSpPr>
        <p:spPr bwMode="auto">
          <a:xfrm>
            <a:off x="3960834" y="3643313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4" name="Ellipse 88"/>
          <p:cNvSpPr>
            <a:spLocks noChangeAspect="1"/>
          </p:cNvSpPr>
          <p:nvPr>
            <p:custDataLst>
              <p:tags r:id="rId56"/>
            </p:custDataLst>
          </p:nvPr>
        </p:nvSpPr>
        <p:spPr bwMode="auto">
          <a:xfrm>
            <a:off x="1998684" y="4216400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5" name="Ellipse 89"/>
          <p:cNvSpPr>
            <a:spLocks noChangeAspect="1"/>
          </p:cNvSpPr>
          <p:nvPr>
            <p:custDataLst>
              <p:tags r:id="rId57"/>
            </p:custDataLst>
          </p:nvPr>
        </p:nvSpPr>
        <p:spPr bwMode="auto">
          <a:xfrm>
            <a:off x="6789759" y="3470275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6" name="Ellipse 91"/>
          <p:cNvSpPr>
            <a:spLocks noChangeAspect="1"/>
          </p:cNvSpPr>
          <p:nvPr>
            <p:custDataLst>
              <p:tags r:id="rId58"/>
            </p:custDataLst>
          </p:nvPr>
        </p:nvSpPr>
        <p:spPr bwMode="auto">
          <a:xfrm>
            <a:off x="4097359" y="3254375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7" name="Ellipse 92"/>
          <p:cNvSpPr>
            <a:spLocks noChangeAspect="1"/>
          </p:cNvSpPr>
          <p:nvPr>
            <p:custDataLst>
              <p:tags r:id="rId59"/>
            </p:custDataLst>
          </p:nvPr>
        </p:nvSpPr>
        <p:spPr bwMode="auto">
          <a:xfrm>
            <a:off x="5438775" y="4011615"/>
            <a:ext cx="173038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8" name="Ellipse 93"/>
          <p:cNvSpPr>
            <a:spLocks noChangeAspect="1"/>
          </p:cNvSpPr>
          <p:nvPr>
            <p:custDataLst>
              <p:tags r:id="rId60"/>
            </p:custDataLst>
          </p:nvPr>
        </p:nvSpPr>
        <p:spPr bwMode="auto">
          <a:xfrm>
            <a:off x="3148034" y="3795718"/>
            <a:ext cx="173037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79" name="Ellipse 94"/>
          <p:cNvSpPr>
            <a:spLocks noChangeAspect="1"/>
          </p:cNvSpPr>
          <p:nvPr>
            <p:custDataLst>
              <p:tags r:id="rId61"/>
            </p:custDataLst>
          </p:nvPr>
        </p:nvSpPr>
        <p:spPr bwMode="auto">
          <a:xfrm>
            <a:off x="3405209" y="3875093"/>
            <a:ext cx="173037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grpSp>
        <p:nvGrpSpPr>
          <p:cNvPr id="80" name="Gruppieren 9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4376743" y="3716354"/>
            <a:ext cx="2998787" cy="1131887"/>
            <a:chOff x="3845738" y="2588932"/>
            <a:chExt cx="2999029" cy="1131432"/>
          </a:xfrm>
        </p:grpSpPr>
        <p:sp>
          <p:nvSpPr>
            <p:cNvPr id="81" name="Ellipse 97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6664767" y="2588932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82" name="Ellipse 100"/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 bwMode="auto">
            <a:xfrm>
              <a:off x="3845738" y="3547564"/>
              <a:ext cx="172800" cy="1728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</p:grpSp>
      <p:grpSp>
        <p:nvGrpSpPr>
          <p:cNvPr id="83" name="Gruppieren 103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8235956" y="3908437"/>
            <a:ext cx="504825" cy="784225"/>
            <a:chOff x="7760512" y="2728875"/>
            <a:chExt cx="504000" cy="784585"/>
          </a:xfrm>
        </p:grpSpPr>
        <p:sp>
          <p:nvSpPr>
            <p:cNvPr id="84" name="Ellipse 105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7976512" y="2728875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85" name="Ellipse 106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8084512" y="2956067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86" name="Ellipse 107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7760512" y="2934467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87" name="Ellipse 108"/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 bwMode="auto">
            <a:xfrm>
              <a:off x="8019712" y="3340660"/>
              <a:ext cx="172800" cy="1728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88" name="Ellipse 109"/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 bwMode="auto">
            <a:xfrm>
              <a:off x="7760512" y="3340660"/>
              <a:ext cx="172800" cy="1728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</p:grpSp>
      <p:sp>
        <p:nvSpPr>
          <p:cNvPr id="91" name="Ellipse 1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753494" y="3811588"/>
            <a:ext cx="180108" cy="179951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2" name="Ellipse 11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05034" y="4765728"/>
            <a:ext cx="180108" cy="179951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3" name="Ellipse 11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521153" y="4373259"/>
            <a:ext cx="180108" cy="179951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5" name="Ellipse 1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744667" y="4367255"/>
            <a:ext cx="179387" cy="17938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6" name="Ellipse 11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786312" y="4068763"/>
            <a:ext cx="179388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7" name="Ellipse 1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449767" y="4143375"/>
            <a:ext cx="179387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8" name="Ellipse 120"/>
          <p:cNvSpPr>
            <a:spLocks noChangeAspect="1"/>
          </p:cNvSpPr>
          <p:nvPr>
            <p:custDataLst>
              <p:tags r:id="rId70"/>
            </p:custDataLst>
          </p:nvPr>
        </p:nvSpPr>
        <p:spPr bwMode="auto">
          <a:xfrm>
            <a:off x="4621234" y="4283075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99" name="Ellipse 121"/>
          <p:cNvSpPr>
            <a:spLocks noChangeAspect="1"/>
          </p:cNvSpPr>
          <p:nvPr>
            <p:custDataLst>
              <p:tags r:id="rId71"/>
            </p:custDataLst>
          </p:nvPr>
        </p:nvSpPr>
        <p:spPr bwMode="auto">
          <a:xfrm>
            <a:off x="4498975" y="4473575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0" name="Ellipse 122"/>
          <p:cNvSpPr>
            <a:spLocks noChangeAspect="1"/>
          </p:cNvSpPr>
          <p:nvPr>
            <p:custDataLst>
              <p:tags r:id="rId72"/>
            </p:custDataLst>
          </p:nvPr>
        </p:nvSpPr>
        <p:spPr bwMode="auto">
          <a:xfrm>
            <a:off x="4751401" y="4521200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1" name="Ellipse 123"/>
          <p:cNvSpPr>
            <a:spLocks noChangeAspect="1"/>
          </p:cNvSpPr>
          <p:nvPr>
            <p:custDataLst>
              <p:tags r:id="rId73"/>
            </p:custDataLst>
          </p:nvPr>
        </p:nvSpPr>
        <p:spPr bwMode="auto">
          <a:xfrm>
            <a:off x="4586288" y="4813300"/>
            <a:ext cx="171450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2" name="Textfeld 126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099969" y="2920203"/>
            <a:ext cx="1124791" cy="15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User refunding for advertising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3" name="Textfeld 12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183564" y="4821242"/>
            <a:ext cx="549407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Door to door navigation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4" name="Textfeld 12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804667" y="3394076"/>
            <a:ext cx="456206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Location API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5" name="Textfeld 1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006975" y="5189536"/>
            <a:ext cx="604845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360° usage view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06" name="Gerade Verbindung 130"/>
          <p:cNvCxnSpPr>
            <a:cxnSpLocks noChangeShapeType="1"/>
            <a:endCxn id="103" idx="1"/>
          </p:cNvCxnSpPr>
          <p:nvPr>
            <p:custDataLst>
              <p:tags r:id="rId78"/>
            </p:custDataLst>
          </p:nvPr>
        </p:nvCxnSpPr>
        <p:spPr bwMode="auto">
          <a:xfrm>
            <a:off x="7985127" y="4899025"/>
            <a:ext cx="198437" cy="6350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" name="Gerade Verbindung 131"/>
          <p:cNvCxnSpPr>
            <a:cxnSpLocks noChangeShapeType="1"/>
          </p:cNvCxnSpPr>
          <p:nvPr>
            <p:custDataLst>
              <p:tags r:id="rId79"/>
            </p:custDataLst>
          </p:nvPr>
        </p:nvCxnSpPr>
        <p:spPr bwMode="auto">
          <a:xfrm flipV="1">
            <a:off x="3382984" y="3209925"/>
            <a:ext cx="22225" cy="14763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Gerade Verbindung 132"/>
          <p:cNvCxnSpPr>
            <a:cxnSpLocks noChangeShapeType="1"/>
            <a:stCxn id="101" idx="5"/>
            <a:endCxn id="105" idx="1"/>
          </p:cNvCxnSpPr>
          <p:nvPr>
            <p:custDataLst>
              <p:tags r:id="rId80"/>
            </p:custDataLst>
          </p:nvPr>
        </p:nvCxnSpPr>
        <p:spPr bwMode="auto">
          <a:xfrm rot="16200000" flipH="1">
            <a:off x="4684889" y="5008737"/>
            <a:ext cx="369826" cy="27434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Gerade Verbindung 133"/>
          <p:cNvCxnSpPr>
            <a:cxnSpLocks noChangeShapeType="1"/>
            <a:stCxn id="91" idx="7"/>
            <a:endCxn id="104" idx="2"/>
          </p:cNvCxnSpPr>
          <p:nvPr>
            <p:custDataLst>
              <p:tags r:id="rId81"/>
            </p:custDataLst>
          </p:nvPr>
        </p:nvCxnSpPr>
        <p:spPr bwMode="auto">
          <a:xfrm rot="5400000" flipH="1" flipV="1">
            <a:off x="7889352" y="3694523"/>
            <a:ext cx="161292" cy="1255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0" name="Textfeld 134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496062" y="3908437"/>
            <a:ext cx="565150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Predictive behavior analytics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1" name="Textfeld 135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72658" y="4337050"/>
            <a:ext cx="475574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smtClean="0">
                <a:solidFill>
                  <a:srgbClr val="000000"/>
                </a:solidFill>
                <a:latin typeface="Tele-GroteskNor" pitchFamily="2" charset="0"/>
              </a:rPr>
              <a:t>Behavioural</a:t>
            </a:r>
            <a:br>
              <a:rPr lang="en-US" sz="80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800" smtClean="0">
                <a:solidFill>
                  <a:srgbClr val="000000"/>
                </a:solidFill>
                <a:latin typeface="Tele-GroteskNor" pitchFamily="2" charset="0"/>
              </a:rPr>
              <a:t>data bank</a:t>
            </a:r>
            <a:endParaRPr lang="en-US" sz="80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12" name="Gerade Verbindung 136"/>
          <p:cNvCxnSpPr>
            <a:cxnSpLocks noChangeShapeType="1"/>
            <a:stCxn id="63" idx="4"/>
          </p:cNvCxnSpPr>
          <p:nvPr>
            <p:custDataLst>
              <p:tags r:id="rId84"/>
            </p:custDataLst>
          </p:nvPr>
        </p:nvCxnSpPr>
        <p:spPr bwMode="auto">
          <a:xfrm rot="5400000">
            <a:off x="1004909" y="4284684"/>
            <a:ext cx="58737" cy="904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Gerade Verbindung 137"/>
          <p:cNvCxnSpPr>
            <a:cxnSpLocks noChangeShapeType="1"/>
            <a:stCxn id="62" idx="6"/>
          </p:cNvCxnSpPr>
          <p:nvPr>
            <p:custDataLst>
              <p:tags r:id="rId85"/>
            </p:custDataLst>
          </p:nvPr>
        </p:nvCxnSpPr>
        <p:spPr bwMode="auto">
          <a:xfrm flipV="1">
            <a:off x="1446230" y="4102100"/>
            <a:ext cx="128587" cy="13970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Textfeld 138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354300" y="4446632"/>
            <a:ext cx="64611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Risk-oriented pricing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5" name="Textfeld 13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171648" y="3257525"/>
            <a:ext cx="561323" cy="40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Data organizing API 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6" name="Textfeld 140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251081" y="3205956"/>
            <a:ext cx="712787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Fet" pitchFamily="2" charset="0"/>
              </a:rPr>
              <a:t>Customized phone bill</a:t>
            </a:r>
            <a:endParaRPr lang="en-US" sz="800" dirty="0">
              <a:solidFill>
                <a:srgbClr val="000000"/>
              </a:solidFill>
              <a:latin typeface="Tele-GroteskFet" pitchFamily="2" charset="0"/>
            </a:endParaRPr>
          </a:p>
        </p:txBody>
      </p:sp>
      <p:sp>
        <p:nvSpPr>
          <p:cNvPr id="117" name="Textfeld 141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198938" y="5048292"/>
            <a:ext cx="590550" cy="40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Real-time social media analytics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8" name="Textfeld 142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495675" y="4943496"/>
            <a:ext cx="774700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smtClean="0">
                <a:solidFill>
                  <a:srgbClr val="000000"/>
                </a:solidFill>
                <a:latin typeface="Tele-GroteskNor" pitchFamily="2" charset="0"/>
              </a:rPr>
              <a:t>Credit-card usage based ads</a:t>
            </a:r>
            <a:endParaRPr lang="en-US" sz="8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19" name="Textfeld 143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801917" y="4121150"/>
            <a:ext cx="627860" cy="15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Twitter analytics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20" name="Gerade Verbindung 144"/>
          <p:cNvCxnSpPr>
            <a:cxnSpLocks noChangeShapeType="1"/>
            <a:stCxn id="53" idx="0"/>
          </p:cNvCxnSpPr>
          <p:nvPr>
            <p:custDataLst>
              <p:tags r:id="rId92"/>
            </p:custDataLst>
          </p:nvPr>
        </p:nvCxnSpPr>
        <p:spPr bwMode="auto">
          <a:xfrm flipV="1">
            <a:off x="2670175" y="4729205"/>
            <a:ext cx="0" cy="968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1" name="Gerade Verbindung 145"/>
          <p:cNvCxnSpPr>
            <a:cxnSpLocks noChangeShapeType="1"/>
            <a:stCxn id="52" idx="6"/>
          </p:cNvCxnSpPr>
          <p:nvPr>
            <p:custDataLst>
              <p:tags r:id="rId93"/>
            </p:custDataLst>
          </p:nvPr>
        </p:nvCxnSpPr>
        <p:spPr bwMode="auto">
          <a:xfrm>
            <a:off x="3398838" y="4962525"/>
            <a:ext cx="195262" cy="13493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Gerade Verbindung 146"/>
          <p:cNvCxnSpPr>
            <a:cxnSpLocks noChangeShapeType="1"/>
            <a:stCxn id="167" idx="1"/>
            <a:endCxn id="116" idx="2"/>
          </p:cNvCxnSpPr>
          <p:nvPr>
            <p:custDataLst>
              <p:tags r:id="rId94"/>
            </p:custDataLst>
          </p:nvPr>
        </p:nvCxnSpPr>
        <p:spPr bwMode="auto">
          <a:xfrm rot="16200000" flipV="1">
            <a:off x="2605095" y="3490910"/>
            <a:ext cx="150989" cy="14622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" name="Gerade Verbindung 147"/>
          <p:cNvCxnSpPr>
            <a:cxnSpLocks noChangeShapeType="1"/>
            <a:stCxn id="77" idx="6"/>
          </p:cNvCxnSpPr>
          <p:nvPr>
            <p:custDataLst>
              <p:tags r:id="rId95"/>
            </p:custDataLst>
          </p:nvPr>
        </p:nvCxnSpPr>
        <p:spPr bwMode="auto">
          <a:xfrm>
            <a:off x="5611820" y="4097344"/>
            <a:ext cx="211137" cy="10953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4" name="Gerade Verbindung 148"/>
          <p:cNvCxnSpPr>
            <a:cxnSpLocks noChangeShapeType="1"/>
            <a:stCxn id="115" idx="2"/>
            <a:endCxn id="84" idx="0"/>
          </p:cNvCxnSpPr>
          <p:nvPr>
            <p:custDataLst>
              <p:tags r:id="rId96"/>
            </p:custDataLst>
          </p:nvPr>
        </p:nvCxnSpPr>
        <p:spPr bwMode="auto">
          <a:xfrm rot="16200000" flipH="1">
            <a:off x="8374770" y="3740748"/>
            <a:ext cx="245229" cy="9014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5" name="Textfeld 149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5478463" y="3446470"/>
            <a:ext cx="622300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Social </a:t>
            </a:r>
            <a:r>
              <a:rPr lang="en-US" sz="800" dirty="0" err="1" smtClean="0">
                <a:solidFill>
                  <a:srgbClr val="000000"/>
                </a:solidFill>
                <a:latin typeface="Tele-GroteskNor" pitchFamily="2" charset="0"/>
              </a:rPr>
              <a:t>textmining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26" name="Textfeld 150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943080" y="2906715"/>
            <a:ext cx="858837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Social network search analytics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27" name="Gerade Verbindung 151"/>
          <p:cNvCxnSpPr>
            <a:cxnSpLocks noChangeShapeType="1"/>
            <a:stCxn id="168" idx="0"/>
            <a:endCxn id="126" idx="2"/>
          </p:cNvCxnSpPr>
          <p:nvPr>
            <p:custDataLst>
              <p:tags r:id="rId99"/>
            </p:custDataLst>
          </p:nvPr>
        </p:nvCxnSpPr>
        <p:spPr bwMode="auto">
          <a:xfrm rot="5400000" flipH="1" flipV="1">
            <a:off x="5336957" y="3199826"/>
            <a:ext cx="46079" cy="2500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Gerade Verbindung 152"/>
          <p:cNvCxnSpPr>
            <a:cxnSpLocks noChangeShapeType="1"/>
            <a:stCxn id="117" idx="0"/>
            <a:endCxn id="82" idx="4"/>
          </p:cNvCxnSpPr>
          <p:nvPr>
            <p:custDataLst>
              <p:tags r:id="rId100"/>
            </p:custDataLst>
          </p:nvPr>
        </p:nvCxnSpPr>
        <p:spPr bwMode="auto">
          <a:xfrm rot="16200000" flipV="1">
            <a:off x="4378650" y="4932728"/>
            <a:ext cx="200051" cy="3107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9" name="Textfeld 153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1516065" y="3243305"/>
            <a:ext cx="792198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Audio-based ad measurement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30" name="Textfeld 155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348559" y="4023448"/>
            <a:ext cx="528637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SW based loc. system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31" name="Gerade Verbindung 156"/>
          <p:cNvCxnSpPr>
            <a:cxnSpLocks noChangeShapeType="1"/>
            <a:stCxn id="130" idx="2"/>
            <a:endCxn id="93" idx="0"/>
          </p:cNvCxnSpPr>
          <p:nvPr>
            <p:custDataLst>
              <p:tags r:id="rId103"/>
            </p:custDataLst>
          </p:nvPr>
        </p:nvCxnSpPr>
        <p:spPr bwMode="auto">
          <a:xfrm rot="5400000">
            <a:off x="7578424" y="4338805"/>
            <a:ext cx="67238" cy="1671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" name="Gerade Verbindung 157"/>
          <p:cNvCxnSpPr>
            <a:cxnSpLocks noChangeShapeType="1"/>
            <a:stCxn id="70" idx="7"/>
            <a:endCxn id="125" idx="2"/>
          </p:cNvCxnSpPr>
          <p:nvPr>
            <p:custDataLst>
              <p:tags r:id="rId104"/>
            </p:custDataLst>
          </p:nvPr>
        </p:nvCxnSpPr>
        <p:spPr bwMode="auto">
          <a:xfrm rot="5400000" flipH="1" flipV="1">
            <a:off x="5695876" y="3739360"/>
            <a:ext cx="104053" cy="83421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" name="Textfeld 159"/>
          <p:cNvSpPr txBox="1"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4378325" y="3276933"/>
            <a:ext cx="760426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Interest-graph based recommendations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34" name="Textfeld 160"/>
          <p:cNvSpPr txBox="1"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5216525" y="4286967"/>
            <a:ext cx="55721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Forecast web-usage paths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35" name="Gerade Verbindung 161"/>
          <p:cNvCxnSpPr>
            <a:cxnSpLocks noChangeShapeType="1"/>
            <a:stCxn id="129" idx="2"/>
            <a:endCxn id="57" idx="1"/>
          </p:cNvCxnSpPr>
          <p:nvPr>
            <p:custDataLst>
              <p:tags r:id="rId107"/>
            </p:custDataLst>
          </p:nvPr>
        </p:nvCxnSpPr>
        <p:spPr bwMode="auto">
          <a:xfrm rot="16200000" flipH="1">
            <a:off x="1884789" y="3553252"/>
            <a:ext cx="161827" cy="10707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Gerade Verbindung 162"/>
          <p:cNvCxnSpPr>
            <a:cxnSpLocks noChangeShapeType="1"/>
            <a:endCxn id="73" idx="7"/>
          </p:cNvCxnSpPr>
          <p:nvPr>
            <p:custDataLst>
              <p:tags r:id="rId108"/>
            </p:custDataLst>
          </p:nvPr>
        </p:nvCxnSpPr>
        <p:spPr bwMode="auto">
          <a:xfrm rot="10800000" flipV="1">
            <a:off x="4108453" y="3549651"/>
            <a:ext cx="292100" cy="119063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7" name="Textfeld 166"/>
          <p:cNvSpPr txBox="1"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727762" y="3143091"/>
            <a:ext cx="817832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 smtClean="0">
                <a:solidFill>
                  <a:srgbClr val="000000"/>
                </a:solidFill>
                <a:latin typeface="Tele-GroteskNor" pitchFamily="2" charset="0"/>
              </a:rPr>
              <a:t>Community vending machine</a:t>
            </a:r>
            <a:endParaRPr lang="en-US" sz="8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cxnSp>
        <p:nvCxnSpPr>
          <p:cNvPr id="138" name="Gerade Verbindung 167"/>
          <p:cNvCxnSpPr>
            <a:cxnSpLocks noChangeShapeType="1"/>
            <a:stCxn id="137" idx="2"/>
            <a:endCxn id="159" idx="1"/>
          </p:cNvCxnSpPr>
          <p:nvPr>
            <p:custDataLst>
              <p:tags r:id="rId110"/>
            </p:custDataLst>
          </p:nvPr>
        </p:nvCxnSpPr>
        <p:spPr bwMode="auto">
          <a:xfrm rot="16200000" flipH="1">
            <a:off x="6213038" y="3349304"/>
            <a:ext cx="69009" cy="22172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" name="Gerade Verbindung 168"/>
          <p:cNvCxnSpPr>
            <a:cxnSpLocks noChangeShapeType="1"/>
            <a:stCxn id="96" idx="5"/>
            <a:endCxn id="134" idx="1"/>
          </p:cNvCxnSpPr>
          <p:nvPr>
            <p:custDataLst>
              <p:tags r:id="rId111"/>
            </p:custDataLst>
          </p:nvPr>
        </p:nvCxnSpPr>
        <p:spPr bwMode="auto">
          <a:xfrm rot="16200000" flipH="1">
            <a:off x="4974790" y="4186519"/>
            <a:ext cx="206374" cy="277096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0" name="Ellipse 169"/>
          <p:cNvSpPr>
            <a:spLocks noChangeAspect="1"/>
          </p:cNvSpPr>
          <p:nvPr>
            <p:custDataLst>
              <p:tags r:id="rId112"/>
            </p:custDataLst>
          </p:nvPr>
        </p:nvSpPr>
        <p:spPr bwMode="auto">
          <a:xfrm>
            <a:off x="1168400" y="5945230"/>
            <a:ext cx="173038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1" name="Textfeld 218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1322388" y="5881688"/>
            <a:ext cx="2060575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=  Innovative CA-Applications</a:t>
            </a:r>
          </a:p>
        </p:txBody>
      </p:sp>
      <p:sp>
        <p:nvSpPr>
          <p:cNvPr id="142" name="Ellipse 184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8359776" y="4314867"/>
            <a:ext cx="179388" cy="180975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3" name="Ellipse 185"/>
          <p:cNvSpPr>
            <a:spLocks noChangeAspect="1"/>
          </p:cNvSpPr>
          <p:nvPr>
            <p:custDataLst>
              <p:tags r:id="rId115"/>
            </p:custDataLst>
          </p:nvPr>
        </p:nvSpPr>
        <p:spPr bwMode="auto">
          <a:xfrm>
            <a:off x="7040563" y="4386305"/>
            <a:ext cx="171450" cy="173037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4" name="Ellipse 193"/>
          <p:cNvSpPr>
            <a:spLocks noChangeAspect="1"/>
          </p:cNvSpPr>
          <p:nvPr>
            <p:custDataLst>
              <p:tags r:id="rId116"/>
            </p:custDataLst>
          </p:nvPr>
        </p:nvSpPr>
        <p:spPr bwMode="auto">
          <a:xfrm>
            <a:off x="3052784" y="4035425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5" name="Ellipse 196"/>
          <p:cNvSpPr>
            <a:spLocks noChangeAspect="1"/>
          </p:cNvSpPr>
          <p:nvPr>
            <p:custDataLst>
              <p:tags r:id="rId117"/>
            </p:custDataLst>
          </p:nvPr>
        </p:nvSpPr>
        <p:spPr bwMode="auto">
          <a:xfrm>
            <a:off x="6867525" y="4114800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6" name="Ellipse 202"/>
          <p:cNvSpPr>
            <a:spLocks noChangeAspect="1"/>
          </p:cNvSpPr>
          <p:nvPr>
            <p:custDataLst>
              <p:tags r:id="rId118"/>
            </p:custDataLst>
          </p:nvPr>
        </p:nvSpPr>
        <p:spPr bwMode="auto">
          <a:xfrm>
            <a:off x="7072334" y="4000500"/>
            <a:ext cx="173037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7" name="Ellipse 203"/>
          <p:cNvSpPr>
            <a:spLocks noChangeAspect="1"/>
          </p:cNvSpPr>
          <p:nvPr>
            <p:custDataLst>
              <p:tags r:id="rId119"/>
            </p:custDataLst>
          </p:nvPr>
        </p:nvSpPr>
        <p:spPr bwMode="auto">
          <a:xfrm>
            <a:off x="3062288" y="3560763"/>
            <a:ext cx="171450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8" name="Ellipse 204"/>
          <p:cNvSpPr>
            <a:spLocks noChangeAspect="1"/>
          </p:cNvSpPr>
          <p:nvPr>
            <p:custDataLst>
              <p:tags r:id="rId120"/>
            </p:custDataLst>
          </p:nvPr>
        </p:nvSpPr>
        <p:spPr bwMode="auto">
          <a:xfrm>
            <a:off x="3487759" y="3470275"/>
            <a:ext cx="173037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9" name="Ellipse 210"/>
          <p:cNvSpPr>
            <a:spLocks noChangeAspect="1"/>
          </p:cNvSpPr>
          <p:nvPr>
            <p:custDataLst>
              <p:tags r:id="rId121"/>
            </p:custDataLst>
          </p:nvPr>
        </p:nvSpPr>
        <p:spPr bwMode="auto">
          <a:xfrm>
            <a:off x="3708400" y="3606800"/>
            <a:ext cx="173038" cy="171450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50" name="Ellipse 212"/>
          <p:cNvSpPr>
            <a:spLocks noChangeAspect="1"/>
          </p:cNvSpPr>
          <p:nvPr>
            <p:custDataLst>
              <p:tags r:id="rId122"/>
            </p:custDataLst>
          </p:nvPr>
        </p:nvSpPr>
        <p:spPr bwMode="auto">
          <a:xfrm>
            <a:off x="1270000" y="3689350"/>
            <a:ext cx="173038" cy="17303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Tele-GroteskNor" pitchFamily="2" charset="0"/>
              </a:rPr>
              <a:t>44</a:t>
            </a:r>
          </a:p>
        </p:txBody>
      </p:sp>
      <p:sp>
        <p:nvSpPr>
          <p:cNvPr id="151" name="Ellipse 213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8026404" y="4962525"/>
            <a:ext cx="179388" cy="179388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52" name="Ellipse 214"/>
          <p:cNvSpPr>
            <a:spLocks noChangeAspect="1"/>
          </p:cNvSpPr>
          <p:nvPr>
            <p:custDataLst>
              <p:tags r:id="rId124"/>
            </p:custDataLst>
          </p:nvPr>
        </p:nvSpPr>
        <p:spPr bwMode="auto">
          <a:xfrm>
            <a:off x="7812109" y="5084805"/>
            <a:ext cx="173037" cy="173037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155" name="Picture 6"/>
          <p:cNvPicPr>
            <a:picLocks noChangeAspect="1" noChangeArrowheads="1"/>
          </p:cNvPicPr>
          <p:nvPr>
            <p:custDataLst>
              <p:tags r:id="rId125"/>
            </p:custDataLst>
          </p:nvPr>
        </p:nvPicPr>
        <p:blipFill>
          <a:blip r:embed="rId146" cstate="print"/>
          <a:srcRect l="11838" t="14105" r="75972" b="81078"/>
          <a:stretch>
            <a:fillRect/>
          </a:stretch>
        </p:blipFill>
        <p:spPr bwMode="auto">
          <a:xfrm>
            <a:off x="2030465" y="2936441"/>
            <a:ext cx="969947" cy="30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8" name="Gruppieren 80"/>
          <p:cNvGrpSpPr>
            <a:grpSpLocks/>
          </p:cNvGrpSpPr>
          <p:nvPr>
            <p:custDataLst>
              <p:tags r:id="rId126"/>
            </p:custDataLst>
          </p:nvPr>
        </p:nvGrpSpPr>
        <p:grpSpPr bwMode="auto">
          <a:xfrm>
            <a:off x="6022975" y="2955925"/>
            <a:ext cx="488950" cy="692150"/>
            <a:chOff x="6873245" y="1799129"/>
            <a:chExt cx="489333" cy="693219"/>
          </a:xfrm>
        </p:grpSpPr>
        <p:sp>
          <p:nvSpPr>
            <p:cNvPr id="159" name="Ellipse 81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7182578" y="2312348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  <p:sp>
          <p:nvSpPr>
            <p:cNvPr id="160" name="Ellipse 82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873245" y="1799129"/>
              <a:ext cx="180000" cy="180000"/>
            </a:xfrm>
            <a:prstGeom prst="ellipse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49263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lang="en-US" sz="1200" dirty="0">
                <a:solidFill>
                  <a:srgbClr val="000000"/>
                </a:solidFill>
                <a:latin typeface="Tele-GroteskNor" pitchFamily="2" charset="0"/>
              </a:endParaRPr>
            </a:p>
          </p:txBody>
        </p:sp>
      </p:grpSp>
      <p:pic>
        <p:nvPicPr>
          <p:cNvPr id="161" name="Picture 9"/>
          <p:cNvPicPr>
            <a:picLocks noChangeAspect="1" noChangeArrowheads="1"/>
          </p:cNvPicPr>
          <p:nvPr>
            <p:custDataLst>
              <p:tags r:id="rId127"/>
            </p:custDataLst>
          </p:nvPr>
        </p:nvPicPr>
        <p:blipFill>
          <a:blip r:embed="rId147" cstate="print"/>
          <a:srcRect l="16971" t="16789" r="72185" b="78461"/>
          <a:stretch>
            <a:fillRect/>
          </a:stretch>
        </p:blipFill>
        <p:spPr bwMode="auto">
          <a:xfrm>
            <a:off x="5922042" y="4848241"/>
            <a:ext cx="1372541" cy="4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feld 190"/>
          <p:cNvSpPr txBox="1"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179349" y="4531364"/>
            <a:ext cx="665151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>
                <a:solidFill>
                  <a:srgbClr val="000000"/>
                </a:solidFill>
                <a:latin typeface="Tele-GroteskFet" pitchFamily="2" charset="0"/>
              </a:rPr>
              <a:t>Share location via a </a:t>
            </a:r>
            <a:r>
              <a:rPr lang="en-US" sz="800" dirty="0" smtClean="0">
                <a:solidFill>
                  <a:srgbClr val="000000"/>
                </a:solidFill>
                <a:latin typeface="Tele-GroteskFet" pitchFamily="2" charset="0"/>
              </a:rPr>
              <a:t>Web</a:t>
            </a:r>
            <a:endParaRPr lang="en-US" sz="800" dirty="0">
              <a:solidFill>
                <a:srgbClr val="000000"/>
              </a:solidFill>
              <a:latin typeface="Tele-GroteskFet" pitchFamily="2" charset="0"/>
            </a:endParaRPr>
          </a:p>
        </p:txBody>
      </p:sp>
      <p:cxnSp>
        <p:nvCxnSpPr>
          <p:cNvPr id="163" name="Gerade Verbindung 191"/>
          <p:cNvCxnSpPr>
            <a:cxnSpLocks noChangeShapeType="1"/>
            <a:stCxn id="162" idx="3"/>
            <a:endCxn id="143" idx="2"/>
          </p:cNvCxnSpPr>
          <p:nvPr>
            <p:custDataLst>
              <p:tags r:id="rId129"/>
            </p:custDataLst>
          </p:nvPr>
        </p:nvCxnSpPr>
        <p:spPr bwMode="auto">
          <a:xfrm flipV="1">
            <a:off x="6844500" y="4472824"/>
            <a:ext cx="196063" cy="19982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5" name="Textfeld 211"/>
          <p:cNvSpPr txBox="1"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7542213" y="2994360"/>
            <a:ext cx="746125" cy="282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800" dirty="0">
                <a:solidFill>
                  <a:srgbClr val="000000"/>
                </a:solidFill>
                <a:latin typeface="Tele-GroteskFet" pitchFamily="2" charset="0"/>
              </a:rPr>
              <a:t>Rich profiles of </a:t>
            </a:r>
            <a:r>
              <a:rPr lang="en-US" sz="800" dirty="0" smtClean="0">
                <a:solidFill>
                  <a:srgbClr val="000000"/>
                </a:solidFill>
                <a:latin typeface="Tele-GroteskFet" pitchFamily="2" charset="0"/>
              </a:rPr>
              <a:t>locations</a:t>
            </a:r>
            <a:endParaRPr lang="en-US" sz="800" dirty="0">
              <a:solidFill>
                <a:srgbClr val="000000"/>
              </a:solidFill>
              <a:latin typeface="Tele-GroteskFet" pitchFamily="2" charset="0"/>
            </a:endParaRPr>
          </a:p>
        </p:txBody>
      </p:sp>
      <p:cxnSp>
        <p:nvCxnSpPr>
          <p:cNvPr id="166" name="Gerade Verbindung 215"/>
          <p:cNvCxnSpPr>
            <a:cxnSpLocks noChangeShapeType="1"/>
            <a:stCxn id="165" idx="2"/>
            <a:endCxn id="81" idx="7"/>
          </p:cNvCxnSpPr>
          <p:nvPr>
            <p:custDataLst>
              <p:tags r:id="rId131"/>
            </p:custDataLst>
          </p:nvPr>
        </p:nvCxnSpPr>
        <p:spPr bwMode="auto">
          <a:xfrm rot="5400000">
            <a:off x="7399328" y="3226777"/>
            <a:ext cx="465792" cy="56610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7" name="Ellipse 59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2727342" y="3613158"/>
            <a:ext cx="180000" cy="180000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68" name="Ellipse 79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5257800" y="3235367"/>
            <a:ext cx="179388" cy="180975"/>
          </a:xfrm>
          <a:prstGeom prst="ellipse">
            <a:avLst/>
          </a:prstGeom>
          <a:solidFill>
            <a:srgbClr val="C0C0C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263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69" name="Rectangle 25"/>
          <p:cNvSpPr>
            <a:spLocks noChangeArrowheads="1"/>
          </p:cNvSpPr>
          <p:nvPr>
            <p:custDataLst>
              <p:tags r:id="rId134"/>
            </p:custDataLst>
          </p:nvPr>
        </p:nvSpPr>
        <p:spPr bwMode="auto">
          <a:xfrm>
            <a:off x="2678793" y="6237286"/>
            <a:ext cx="3785089" cy="1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buSzPct val="85000"/>
              <a:buFont typeface="Monotype Sorts" pitchFamily="2" charset="2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Source: Telekom Innovation Laboratories, Detecon Analysis</a:t>
            </a:r>
          </a:p>
        </p:txBody>
      </p:sp>
      <p:sp>
        <p:nvSpPr>
          <p:cNvPr id="170" name="OT_TextBox"/>
          <p:cNvSpPr>
            <a:spLocks/>
          </p:cNvSpPr>
          <p:nvPr>
            <p:custDataLst>
              <p:tags r:id="rId135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smtClean="0"/>
          </a:p>
        </p:txBody>
      </p:sp>
      <p:sp>
        <p:nvSpPr>
          <p:cNvPr id="172" name="Textfeld 171"/>
          <p:cNvSpPr txBox="1"/>
          <p:nvPr/>
        </p:nvSpPr>
        <p:spPr>
          <a:xfrm rot="16200000">
            <a:off x="223484" y="5365867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defRPr/>
            </a:pPr>
            <a:r>
              <a:rPr lang="en-US" altLang="ja-JP" sz="1000" kern="0" dirty="0" smtClean="0">
                <a:latin typeface="Tele-GroteskNor"/>
                <a:ea typeface="ＭＳ Ｐゴシック" charset="0"/>
                <a:cs typeface="Tele-GroteskNCHal"/>
              </a:rPr>
              <a:t>Pure-play</a:t>
            </a:r>
          </a:p>
        </p:txBody>
      </p:sp>
      <p:sp>
        <p:nvSpPr>
          <p:cNvPr id="173" name="Textfeld 172"/>
          <p:cNvSpPr txBox="1"/>
          <p:nvPr/>
        </p:nvSpPr>
        <p:spPr>
          <a:xfrm rot="16200000">
            <a:off x="286001" y="309695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auto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75000"/>
              <a:defRPr/>
            </a:pPr>
            <a:r>
              <a:rPr lang="en-US" altLang="ja-JP" sz="1000" kern="0" dirty="0" smtClean="0">
                <a:latin typeface="Tele-GroteskNor"/>
                <a:ea typeface="ＭＳ Ｐゴシック" charset="0"/>
                <a:cs typeface="Tele-GroteskNCHal"/>
              </a:rPr>
              <a:t>Hybrid</a:t>
            </a:r>
          </a:p>
        </p:txBody>
      </p:sp>
      <p:cxnSp>
        <p:nvCxnSpPr>
          <p:cNvPr id="175" name="Gerade Verbindung mit Pfeil 174"/>
          <p:cNvCxnSpPr/>
          <p:nvPr/>
        </p:nvCxnSpPr>
        <p:spPr>
          <a:xfrm rot="5400000">
            <a:off x="-765674" y="4369598"/>
            <a:ext cx="2823872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67586" name="think-cell Slide" r:id="rId11" imgW="0" imgH="0" progId="TCLayout.ActiveDocument.1">
              <p:embed/>
            </p:oleObj>
          </a:graphicData>
        </a:graphic>
      </p:graphicFrame>
      <p:sp>
        <p:nvSpPr>
          <p:cNvPr id="9" name="OT_TextBox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4392000" tIns="900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 smtClean="0"/>
              <a:t>Customized mobile tariffs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Reversed mobile phone buying process: phone companies bid for the user’s contract based on historic billing data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Extensive analytics on historic minutes, text and data usage 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User can add personal requirements (e.g. phone choice, network preferences, etc.)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Launch: October 2011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</a:t>
            </a:r>
            <a:endParaRPr lang="en-US" sz="10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Example 1: Customer Analytics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 my Bill establishes a new business model: it provides an exchange platform and acts as intermediary between mobile operators and potential customers.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11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pic>
        <p:nvPicPr>
          <p:cNvPr id="67588" name="Picture 4" descr="BidMyBillScreenie 520x468 BidMyBill: Auction your phone contract to mobile networks"/>
          <p:cNvPicPr>
            <a:picLocks noChangeAspect="1" noChangeArrowheads="1"/>
          </p:cNvPicPr>
          <p:nvPr/>
        </p:nvPicPr>
        <p:blipFill>
          <a:blip r:embed="rId12" cstate="print"/>
          <a:srcRect t="5928"/>
          <a:stretch>
            <a:fillRect/>
          </a:stretch>
        </p:blipFill>
        <p:spPr bwMode="auto">
          <a:xfrm>
            <a:off x="418325" y="2465773"/>
            <a:ext cx="3960000" cy="3352711"/>
          </a:xfrm>
          <a:prstGeom prst="rect">
            <a:avLst/>
          </a:prstGeom>
          <a:noFill/>
          <a:ln w="3175">
            <a:noFill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 l="11838" t="14105" r="75972" b="81078"/>
          <a:stretch>
            <a:fillRect/>
          </a:stretch>
        </p:blipFill>
        <p:spPr bwMode="auto">
          <a:xfrm>
            <a:off x="7032977" y="1628800"/>
            <a:ext cx="1567825" cy="49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64514" name="think-cell Slide" r:id="rId11" imgW="0" imgH="0" progId="TCLayout.ActiveDocument.1">
              <p:embed/>
            </p:oleObj>
          </a:graphicData>
        </a:graphic>
      </p:graphicFrame>
      <p:sp>
        <p:nvSpPr>
          <p:cNvPr id="9" name="OT_TextBox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4392000" tIns="900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 smtClean="0"/>
              <a:t>Share location data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Users can share their own location data with friends in real-time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Friends receive a link to a map where they can “follow” the current location, and see the estimated arrival time at a certain location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The location information can also be propagated to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1600" dirty="0" smtClean="0"/>
              <a:t>Launch: 2008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</a:t>
            </a:r>
            <a:endParaRPr lang="en-US" sz="10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Example 2: Customer Analytics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Glympse</a:t>
            </a:r>
            <a:r>
              <a:rPr lang="en-US" dirty="0" smtClean="0"/>
              <a:t> leverages the possibilities of retrieving location data. It addresses data privacy issues by leaving the decision – when to share his location and to whom – to the user. 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12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/>
          <a:srcRect l="16971" t="16789" r="72185" b="78461"/>
          <a:stretch>
            <a:fillRect/>
          </a:stretch>
        </p:blipFill>
        <p:spPr bwMode="auto">
          <a:xfrm>
            <a:off x="6862375" y="1580444"/>
            <a:ext cx="1871522" cy="5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http://a1.phobos.apple.com/us/r1000/058/Purple/6b/32/7b/mzl.vpujmcay.480x480-7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9544" y="1908205"/>
            <a:ext cx="2649126" cy="3973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35170" name="think-cell Slide" r:id="rId36" imgW="0" imgH="0" progId="TCLayout.ActiveDocument.1">
              <p:embed/>
            </p:oleObj>
          </a:graphicData>
        </a:graphic>
      </p:graphicFrame>
      <p:sp>
        <p:nvSpPr>
          <p:cNvPr id="9" name="OT_TextBox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4392000" tIns="900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Correlation analysis of IPTV-infrastructure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Trouble-shooting in IPTV-networks involves complex combinations of devices, protocols and environmental conditions.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Data from different device vendors and from different protocol levels have to be integrated, leading to a high variety of data sources and large data volumes.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With end-to-end correlation analysis of log-data Deutsche Telekom could significantly increase its trouble-shooting capabilities. Accordingly, IPTV call center volumes dropped by 30%-50% within one </a:t>
            </a:r>
            <a:r>
              <a:rPr lang="en-US" sz="1400" dirty="0" smtClean="0"/>
              <a:t>year and customer satisfaction increased.</a:t>
            </a:r>
            <a:endParaRPr lang="en-US" sz="1400" dirty="0" smtClean="0"/>
          </a:p>
        </p:txBody>
      </p:sp>
      <p:grpSp>
        <p:nvGrpSpPr>
          <p:cNvPr id="2" name="Gruppieren 19"/>
          <p:cNvGrpSpPr/>
          <p:nvPr>
            <p:custDataLst>
              <p:tags r:id="rId3"/>
            </p:custDataLst>
          </p:nvPr>
        </p:nvGrpSpPr>
        <p:grpSpPr>
          <a:xfrm rot="16200000">
            <a:off x="-475180" y="2522025"/>
            <a:ext cx="4460876" cy="2769614"/>
            <a:chOff x="515936" y="1605964"/>
            <a:chExt cx="4056064" cy="2769614"/>
          </a:xfrm>
        </p:grpSpPr>
        <p:sp>
          <p:nvSpPr>
            <p:cNvPr id="82" name="Trapezoid 81"/>
            <p:cNvSpPr/>
            <p:nvPr>
              <p:custDataLst>
                <p:tags r:id="rId33"/>
              </p:custDataLst>
            </p:nvPr>
          </p:nvSpPr>
          <p:spPr bwMode="auto">
            <a:xfrm rot="10800000">
              <a:off x="515937" y="3489753"/>
              <a:ext cx="4056062" cy="885825"/>
            </a:xfrm>
            <a:prstGeom prst="trapezoid">
              <a:avLst>
                <a:gd name="adj" fmla="val 5833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hteck 82"/>
            <p:cNvSpPr/>
            <p:nvPr/>
          </p:nvSpPr>
          <p:spPr bwMode="auto">
            <a:xfrm>
              <a:off x="515936" y="1605964"/>
              <a:ext cx="4056064" cy="1883789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1200" dirty="0" err="1" smtClean="0"/>
            </a:p>
          </p:txBody>
        </p:sp>
      </p:grpSp>
      <p:grpSp>
        <p:nvGrpSpPr>
          <p:cNvPr id="3" name="Gruppieren 23"/>
          <p:cNvGrpSpPr/>
          <p:nvPr>
            <p:custDataLst>
              <p:tags r:id="rId4"/>
            </p:custDataLst>
          </p:nvPr>
        </p:nvGrpSpPr>
        <p:grpSpPr>
          <a:xfrm>
            <a:off x="2108548" y="2192833"/>
            <a:ext cx="2356861" cy="3559391"/>
            <a:chOff x="2590800" y="1605964"/>
            <a:chExt cx="3162300" cy="477578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7" cstate="print"/>
            <a:srcRect l="28254" t="18912" r="33563" b="11604"/>
            <a:stretch>
              <a:fillRect/>
            </a:stretch>
          </p:blipFill>
          <p:spPr bwMode="auto">
            <a:xfrm>
              <a:off x="2590800" y="1605964"/>
              <a:ext cx="3162300" cy="460433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059113" y="3068638"/>
              <a:ext cx="649287" cy="3313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24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</a:t>
            </a:r>
            <a:r>
              <a:rPr lang="en-US" sz="1000" dirty="0"/>
              <a:t>Template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Example 3: Internal Processes and Technologies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With big data technology highly granular and yet exhaustive data is analyzed to trouble-shoot IPTV networks. Hence, call-center volumes can be reduced by 30%-50%.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13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pic>
        <p:nvPicPr>
          <p:cNvPr id="21" name="Picture 6" descr="T_Label_3C_li_XL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/>
          <a:srcRect t="2395" r="72062"/>
          <a:stretch>
            <a:fillRect/>
          </a:stretch>
        </p:blipFill>
        <p:spPr bwMode="auto">
          <a:xfrm>
            <a:off x="6213475" y="1732267"/>
            <a:ext cx="2384425" cy="51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AutoShape 5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-1356105" y="3732573"/>
            <a:ext cx="4283656" cy="30442"/>
          </a:xfrm>
          <a:prstGeom prst="straightConnector1">
            <a:avLst/>
          </a:prstGeom>
          <a:noFill/>
          <a:ln w="28575">
            <a:solidFill>
              <a:srgbClr val="969696"/>
            </a:solidFill>
            <a:round/>
            <a:headEnd type="triangle" w="med" len="med"/>
            <a:tailEnd/>
          </a:ln>
        </p:spPr>
      </p:cxnSp>
      <p:pic>
        <p:nvPicPr>
          <p:cNvPr id="37" name="Picture 7" descr="fast600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461" y="5889622"/>
            <a:ext cx="3905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2" descr="fast600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753" y="5126035"/>
            <a:ext cx="3905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0500" y="5903910"/>
            <a:ext cx="582612" cy="11913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A-Server</a:t>
            </a:r>
          </a:p>
        </p:txBody>
      </p:sp>
      <p:pic>
        <p:nvPicPr>
          <p:cNvPr id="46" name="Picture 16" descr="router-geostream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486" y="4344985"/>
            <a:ext cx="244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1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60500" y="4404516"/>
            <a:ext cx="476250" cy="1317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 dirty="0">
                <a:solidFill>
                  <a:srgbClr val="000000"/>
                </a:solidFill>
              </a:rPr>
              <a:t>BBRAR</a:t>
            </a:r>
          </a:p>
        </p:txBody>
      </p:sp>
      <p:pic>
        <p:nvPicPr>
          <p:cNvPr id="48" name="Picture 1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917" y="3865562"/>
            <a:ext cx="201612" cy="219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9" name="Text 1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60500" y="3910012"/>
            <a:ext cx="485775" cy="1323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 dirty="0">
                <a:solidFill>
                  <a:srgbClr val="000000"/>
                </a:solidFill>
              </a:rPr>
              <a:t>AGS2</a:t>
            </a:r>
          </a:p>
        </p:txBody>
      </p:sp>
      <p:sp>
        <p:nvSpPr>
          <p:cNvPr id="50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62917" y="5307009"/>
            <a:ext cx="532197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5000"/>
              </a:spcBef>
              <a:buClrTx/>
              <a:buSzTx/>
              <a:buFontTx/>
              <a:buNone/>
            </a:pPr>
            <a:r>
              <a:rPr lang="de-DE" sz="1000" b="1" dirty="0" smtClean="0"/>
              <a:t>D-Server</a:t>
            </a:r>
            <a:endParaRPr lang="de-DE" sz="1000" b="1" dirty="0"/>
          </a:p>
        </p:txBody>
      </p:sp>
      <p:pic>
        <p:nvPicPr>
          <p:cNvPr id="53" name="Picture 27" descr="fujitsu-dslam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79" y="2962645"/>
            <a:ext cx="268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1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60500" y="3030908"/>
            <a:ext cx="584200" cy="1323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 dirty="0">
                <a:solidFill>
                  <a:srgbClr val="000000"/>
                </a:solidFill>
              </a:rPr>
              <a:t>DSLAM</a:t>
            </a:r>
          </a:p>
        </p:txBody>
      </p:sp>
      <p:pic>
        <p:nvPicPr>
          <p:cNvPr id="56" name="Picture 30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917" y="3411534"/>
            <a:ext cx="201612" cy="219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7" name="Text 13"/>
          <p:cNvSpPr>
            <a:spLocks noChangeArrowheads="1"/>
          </p:cNvSpPr>
          <p:nvPr/>
        </p:nvSpPr>
        <p:spPr bwMode="auto">
          <a:xfrm>
            <a:off x="1060500" y="3455984"/>
            <a:ext cx="485775" cy="1323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 dirty="0">
                <a:solidFill>
                  <a:srgbClr val="000000"/>
                </a:solidFill>
              </a:rPr>
              <a:t>AGS1</a:t>
            </a:r>
          </a:p>
        </p:txBody>
      </p:sp>
      <p:pic>
        <p:nvPicPr>
          <p:cNvPr id="61" name="Picture 35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455" y="1973758"/>
            <a:ext cx="236537" cy="219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2" name="Picture 36" descr="a5_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873" y="1732267"/>
            <a:ext cx="393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7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198" y="2192833"/>
            <a:ext cx="273050" cy="252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4" name="Text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60500" y="1760842"/>
            <a:ext cx="309562" cy="1317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 dirty="0">
                <a:solidFill>
                  <a:srgbClr val="000000"/>
                </a:solidFill>
              </a:rPr>
              <a:t>STB</a:t>
            </a:r>
          </a:p>
        </p:txBody>
      </p:sp>
      <p:sp>
        <p:nvSpPr>
          <p:cNvPr id="66" name="Text 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60500" y="2143433"/>
            <a:ext cx="582612" cy="10772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>
              <a:lnSpc>
                <a:spcPct val="70000"/>
              </a:lnSpc>
              <a:spcBef>
                <a:spcPct val="25000"/>
              </a:spcBef>
            </a:pPr>
            <a:r>
              <a:rPr lang="de-DE" altLang="de-DE" sz="1000" dirty="0" smtClean="0">
                <a:solidFill>
                  <a:srgbClr val="000000"/>
                </a:solidFill>
              </a:rPr>
              <a:t>In-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house</a:t>
            </a:r>
            <a:r>
              <a:rPr lang="de-DE" altLang="de-DE" sz="1000" dirty="0" smtClean="0">
                <a:solidFill>
                  <a:srgbClr val="000000"/>
                </a:solidFill>
              </a:rPr>
              <a:t> </a:t>
            </a:r>
            <a:endParaRPr lang="de-DE" altLang="de-DE" sz="700" dirty="0">
              <a:solidFill>
                <a:srgbClr val="000000"/>
              </a:solidFill>
            </a:endParaRPr>
          </a:p>
        </p:txBody>
      </p:sp>
      <p:cxnSp>
        <p:nvCxnSpPr>
          <p:cNvPr id="75" name="AutoShape 5"/>
          <p:cNvCxnSpPr>
            <a:cxnSpLocks noChangeShapeType="1"/>
            <a:endCxn id="42" idx="1"/>
          </p:cNvCxnSpPr>
          <p:nvPr>
            <p:custDataLst>
              <p:tags r:id="rId29"/>
            </p:custDataLst>
          </p:nvPr>
        </p:nvCxnSpPr>
        <p:spPr bwMode="auto">
          <a:xfrm>
            <a:off x="830967" y="5199060"/>
            <a:ext cx="602786" cy="1588"/>
          </a:xfrm>
          <a:prstGeom prst="straightConnector1">
            <a:avLst/>
          </a:prstGeom>
          <a:noFill/>
          <a:ln w="28575">
            <a:solidFill>
              <a:srgbClr val="969696"/>
            </a:solidFill>
            <a:round/>
            <a:headEnd type="triangle" w="med" len="med"/>
            <a:tailEnd/>
          </a:ln>
        </p:spPr>
      </p:cxnSp>
      <p:sp>
        <p:nvSpPr>
          <p:cNvPr id="38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83948" y="4913310"/>
            <a:ext cx="835025" cy="717550"/>
          </a:xfrm>
          <a:custGeom>
            <a:avLst/>
            <a:gdLst>
              <a:gd name="T0" fmla="*/ 45617 w 1080"/>
              <a:gd name="T1" fmla="*/ 249631 h 641"/>
              <a:gd name="T2" fmla="*/ 12371 w 1080"/>
              <a:gd name="T3" fmla="*/ 285453 h 641"/>
              <a:gd name="T4" fmla="*/ 0 w 1080"/>
              <a:gd name="T5" fmla="*/ 336946 h 641"/>
              <a:gd name="T6" fmla="*/ 6185 w 1080"/>
              <a:gd name="T7" fmla="*/ 373887 h 641"/>
              <a:gd name="T8" fmla="*/ 23968 w 1080"/>
              <a:gd name="T9" fmla="*/ 406350 h 641"/>
              <a:gd name="T10" fmla="*/ 40978 w 1080"/>
              <a:gd name="T11" fmla="*/ 420903 h 641"/>
              <a:gd name="T12" fmla="*/ 20102 w 1080"/>
              <a:gd name="T13" fmla="*/ 470158 h 641"/>
              <a:gd name="T14" fmla="*/ 20102 w 1080"/>
              <a:gd name="T15" fmla="*/ 508218 h 641"/>
              <a:gd name="T16" fmla="*/ 33246 w 1080"/>
              <a:gd name="T17" fmla="*/ 542920 h 641"/>
              <a:gd name="T18" fmla="*/ 70359 w 1080"/>
              <a:gd name="T19" fmla="*/ 578742 h 641"/>
              <a:gd name="T20" fmla="*/ 107471 w 1080"/>
              <a:gd name="T21" fmla="*/ 586578 h 641"/>
              <a:gd name="T22" fmla="*/ 122934 w 1080"/>
              <a:gd name="T23" fmla="*/ 605608 h 641"/>
              <a:gd name="T24" fmla="*/ 166232 w 1080"/>
              <a:gd name="T25" fmla="*/ 650385 h 641"/>
              <a:gd name="T26" fmla="*/ 221127 w 1080"/>
              <a:gd name="T27" fmla="*/ 672773 h 641"/>
              <a:gd name="T28" fmla="*/ 281434 w 1080"/>
              <a:gd name="T29" fmla="*/ 668295 h 641"/>
              <a:gd name="T30" fmla="*/ 317773 w 1080"/>
              <a:gd name="T31" fmla="*/ 649265 h 641"/>
              <a:gd name="T32" fmla="*/ 351793 w 1080"/>
              <a:gd name="T33" fmla="*/ 689564 h 641"/>
              <a:gd name="T34" fmla="*/ 394317 w 1080"/>
              <a:gd name="T35" fmla="*/ 713072 h 641"/>
              <a:gd name="T36" fmla="*/ 447666 w 1080"/>
              <a:gd name="T37" fmla="*/ 715311 h 641"/>
              <a:gd name="T38" fmla="*/ 504108 w 1080"/>
              <a:gd name="T39" fmla="*/ 687326 h 641"/>
              <a:gd name="T40" fmla="*/ 543539 w 1080"/>
              <a:gd name="T41" fmla="*/ 632474 h 641"/>
              <a:gd name="T42" fmla="*/ 551271 w 1080"/>
              <a:gd name="T43" fmla="*/ 610085 h 641"/>
              <a:gd name="T44" fmla="*/ 595342 w 1080"/>
              <a:gd name="T45" fmla="*/ 627996 h 641"/>
              <a:gd name="T46" fmla="*/ 633227 w 1080"/>
              <a:gd name="T47" fmla="*/ 626877 h 641"/>
              <a:gd name="T48" fmla="*/ 672659 w 1080"/>
              <a:gd name="T49" fmla="*/ 606727 h 641"/>
              <a:gd name="T50" fmla="*/ 703586 w 1080"/>
              <a:gd name="T51" fmla="*/ 572025 h 641"/>
              <a:gd name="T52" fmla="*/ 717503 w 1080"/>
              <a:gd name="T53" fmla="*/ 538442 h 641"/>
              <a:gd name="T54" fmla="*/ 722915 w 1080"/>
              <a:gd name="T55" fmla="*/ 499263 h 641"/>
              <a:gd name="T56" fmla="*/ 745337 w 1080"/>
              <a:gd name="T57" fmla="*/ 492546 h 641"/>
              <a:gd name="T58" fmla="*/ 786315 w 1080"/>
              <a:gd name="T59" fmla="*/ 466799 h 641"/>
              <a:gd name="T60" fmla="*/ 816469 w 1080"/>
              <a:gd name="T61" fmla="*/ 426500 h 641"/>
              <a:gd name="T62" fmla="*/ 830386 w 1080"/>
              <a:gd name="T63" fmla="*/ 389559 h 641"/>
              <a:gd name="T64" fmla="*/ 835025 w 1080"/>
              <a:gd name="T65" fmla="*/ 348140 h 641"/>
              <a:gd name="T66" fmla="*/ 831159 w 1080"/>
              <a:gd name="T67" fmla="*/ 311200 h 641"/>
              <a:gd name="T68" fmla="*/ 819562 w 1080"/>
              <a:gd name="T69" fmla="*/ 275378 h 641"/>
              <a:gd name="T70" fmla="*/ 811057 w 1080"/>
              <a:gd name="T71" fmla="*/ 242915 h 641"/>
              <a:gd name="T72" fmla="*/ 815696 w 1080"/>
              <a:gd name="T73" fmla="*/ 207093 h 641"/>
              <a:gd name="T74" fmla="*/ 803325 w 1080"/>
              <a:gd name="T75" fmla="*/ 150003 h 641"/>
              <a:gd name="T76" fmla="*/ 770852 w 1080"/>
              <a:gd name="T77" fmla="*/ 106345 h 641"/>
              <a:gd name="T78" fmla="*/ 739925 w 1080"/>
              <a:gd name="T79" fmla="*/ 89554 h 641"/>
              <a:gd name="T80" fmla="*/ 719822 w 1080"/>
              <a:gd name="T81" fmla="*/ 39180 h 641"/>
              <a:gd name="T82" fmla="*/ 680391 w 1080"/>
              <a:gd name="T83" fmla="*/ 6717 h 641"/>
              <a:gd name="T84" fmla="*/ 637866 w 1080"/>
              <a:gd name="T85" fmla="*/ 1119 h 641"/>
              <a:gd name="T86" fmla="*/ 608486 w 1080"/>
              <a:gd name="T87" fmla="*/ 10075 h 641"/>
              <a:gd name="T88" fmla="*/ 582971 w 1080"/>
              <a:gd name="T89" fmla="*/ 30224 h 641"/>
              <a:gd name="T90" fmla="*/ 569827 w 1080"/>
              <a:gd name="T91" fmla="*/ 30224 h 641"/>
              <a:gd name="T92" fmla="*/ 546632 w 1080"/>
              <a:gd name="T93" fmla="*/ 10075 h 641"/>
              <a:gd name="T94" fmla="*/ 519571 w 1080"/>
              <a:gd name="T95" fmla="*/ 1119 h 641"/>
              <a:gd name="T96" fmla="*/ 486325 w 1080"/>
              <a:gd name="T97" fmla="*/ 3358 h 641"/>
              <a:gd name="T98" fmla="*/ 455398 w 1080"/>
              <a:gd name="T99" fmla="*/ 22388 h 641"/>
              <a:gd name="T100" fmla="*/ 433749 w 1080"/>
              <a:gd name="T101" fmla="*/ 54852 h 641"/>
              <a:gd name="T102" fmla="*/ 400503 w 1080"/>
              <a:gd name="T103" fmla="*/ 30224 h 641"/>
              <a:gd name="T104" fmla="*/ 361844 w 1080"/>
              <a:gd name="T105" fmla="*/ 21269 h 641"/>
              <a:gd name="T106" fmla="*/ 320866 w 1080"/>
              <a:gd name="T107" fmla="*/ 31344 h 641"/>
              <a:gd name="T108" fmla="*/ 286847 w 1080"/>
              <a:gd name="T109" fmla="*/ 59329 h 641"/>
              <a:gd name="T110" fmla="*/ 270610 w 1080"/>
              <a:gd name="T111" fmla="*/ 86196 h 641"/>
              <a:gd name="T112" fmla="*/ 221127 w 1080"/>
              <a:gd name="T113" fmla="*/ 67165 h 641"/>
              <a:gd name="T114" fmla="*/ 177829 w 1080"/>
              <a:gd name="T115" fmla="*/ 69404 h 641"/>
              <a:gd name="T116" fmla="*/ 142264 w 1080"/>
              <a:gd name="T117" fmla="*/ 83957 h 641"/>
              <a:gd name="T118" fmla="*/ 112110 w 1080"/>
              <a:gd name="T119" fmla="*/ 110823 h 641"/>
              <a:gd name="T120" fmla="*/ 89688 w 1080"/>
              <a:gd name="T121" fmla="*/ 145525 h 641"/>
              <a:gd name="T122" fmla="*/ 76544 w 1080"/>
              <a:gd name="T123" fmla="*/ 188063 h 641"/>
              <a:gd name="T124" fmla="*/ 74224 w 1080"/>
              <a:gd name="T125" fmla="*/ 228362 h 64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0"/>
              <a:gd name="T190" fmla="*/ 0 h 641"/>
              <a:gd name="T191" fmla="*/ 1080 w 1080"/>
              <a:gd name="T192" fmla="*/ 641 h 64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0" h="641">
                <a:moveTo>
                  <a:pt x="97" y="213"/>
                </a:moveTo>
                <a:lnTo>
                  <a:pt x="77" y="216"/>
                </a:lnTo>
                <a:lnTo>
                  <a:pt x="59" y="223"/>
                </a:lnTo>
                <a:lnTo>
                  <a:pt x="42" y="231"/>
                </a:lnTo>
                <a:lnTo>
                  <a:pt x="28" y="242"/>
                </a:lnTo>
                <a:lnTo>
                  <a:pt x="16" y="255"/>
                </a:lnTo>
                <a:lnTo>
                  <a:pt x="7" y="269"/>
                </a:lnTo>
                <a:lnTo>
                  <a:pt x="2" y="285"/>
                </a:lnTo>
                <a:lnTo>
                  <a:pt x="0" y="301"/>
                </a:lnTo>
                <a:lnTo>
                  <a:pt x="1" y="313"/>
                </a:lnTo>
                <a:lnTo>
                  <a:pt x="4" y="324"/>
                </a:lnTo>
                <a:lnTo>
                  <a:pt x="8" y="334"/>
                </a:lnTo>
                <a:lnTo>
                  <a:pt x="14" y="345"/>
                </a:lnTo>
                <a:lnTo>
                  <a:pt x="22" y="354"/>
                </a:lnTo>
                <a:lnTo>
                  <a:pt x="31" y="363"/>
                </a:lnTo>
                <a:lnTo>
                  <a:pt x="42" y="370"/>
                </a:lnTo>
                <a:lnTo>
                  <a:pt x="54" y="377"/>
                </a:lnTo>
                <a:lnTo>
                  <a:pt x="53" y="376"/>
                </a:lnTo>
                <a:lnTo>
                  <a:pt x="40" y="389"/>
                </a:lnTo>
                <a:lnTo>
                  <a:pt x="31" y="404"/>
                </a:lnTo>
                <a:lnTo>
                  <a:pt x="26" y="420"/>
                </a:lnTo>
                <a:lnTo>
                  <a:pt x="24" y="436"/>
                </a:lnTo>
                <a:lnTo>
                  <a:pt x="25" y="445"/>
                </a:lnTo>
                <a:lnTo>
                  <a:pt x="26" y="454"/>
                </a:lnTo>
                <a:lnTo>
                  <a:pt x="29" y="462"/>
                </a:lnTo>
                <a:lnTo>
                  <a:pt x="33" y="470"/>
                </a:lnTo>
                <a:lnTo>
                  <a:pt x="43" y="485"/>
                </a:lnTo>
                <a:lnTo>
                  <a:pt x="56" y="498"/>
                </a:lnTo>
                <a:lnTo>
                  <a:pt x="72" y="509"/>
                </a:lnTo>
                <a:lnTo>
                  <a:pt x="91" y="517"/>
                </a:lnTo>
                <a:lnTo>
                  <a:pt x="111" y="522"/>
                </a:lnTo>
                <a:lnTo>
                  <a:pt x="133" y="524"/>
                </a:lnTo>
                <a:lnTo>
                  <a:pt x="139" y="524"/>
                </a:lnTo>
                <a:lnTo>
                  <a:pt x="145" y="523"/>
                </a:lnTo>
                <a:lnTo>
                  <a:pt x="145" y="524"/>
                </a:lnTo>
                <a:lnTo>
                  <a:pt x="159" y="541"/>
                </a:lnTo>
                <a:lnTo>
                  <a:pt x="176" y="556"/>
                </a:lnTo>
                <a:lnTo>
                  <a:pt x="195" y="570"/>
                </a:lnTo>
                <a:lnTo>
                  <a:pt x="215" y="581"/>
                </a:lnTo>
                <a:lnTo>
                  <a:pt x="238" y="590"/>
                </a:lnTo>
                <a:lnTo>
                  <a:pt x="262" y="597"/>
                </a:lnTo>
                <a:lnTo>
                  <a:pt x="286" y="601"/>
                </a:lnTo>
                <a:lnTo>
                  <a:pt x="312" y="602"/>
                </a:lnTo>
                <a:lnTo>
                  <a:pt x="338" y="601"/>
                </a:lnTo>
                <a:lnTo>
                  <a:pt x="364" y="597"/>
                </a:lnTo>
                <a:lnTo>
                  <a:pt x="389" y="590"/>
                </a:lnTo>
                <a:lnTo>
                  <a:pt x="412" y="580"/>
                </a:lnTo>
                <a:lnTo>
                  <a:pt x="411" y="580"/>
                </a:lnTo>
                <a:lnTo>
                  <a:pt x="424" y="594"/>
                </a:lnTo>
                <a:lnTo>
                  <a:pt x="439" y="606"/>
                </a:lnTo>
                <a:lnTo>
                  <a:pt x="455" y="616"/>
                </a:lnTo>
                <a:lnTo>
                  <a:pt x="472" y="625"/>
                </a:lnTo>
                <a:lnTo>
                  <a:pt x="491" y="632"/>
                </a:lnTo>
                <a:lnTo>
                  <a:pt x="510" y="637"/>
                </a:lnTo>
                <a:lnTo>
                  <a:pt x="531" y="640"/>
                </a:lnTo>
                <a:lnTo>
                  <a:pt x="552" y="641"/>
                </a:lnTo>
                <a:lnTo>
                  <a:pt x="579" y="639"/>
                </a:lnTo>
                <a:lnTo>
                  <a:pt x="605" y="634"/>
                </a:lnTo>
                <a:lnTo>
                  <a:pt x="630" y="625"/>
                </a:lnTo>
                <a:lnTo>
                  <a:pt x="652" y="614"/>
                </a:lnTo>
                <a:lnTo>
                  <a:pt x="672" y="600"/>
                </a:lnTo>
                <a:lnTo>
                  <a:pt x="689" y="583"/>
                </a:lnTo>
                <a:lnTo>
                  <a:pt x="703" y="565"/>
                </a:lnTo>
                <a:lnTo>
                  <a:pt x="709" y="555"/>
                </a:lnTo>
                <a:lnTo>
                  <a:pt x="713" y="544"/>
                </a:lnTo>
                <a:lnTo>
                  <a:pt x="713" y="545"/>
                </a:lnTo>
                <a:lnTo>
                  <a:pt x="731" y="552"/>
                </a:lnTo>
                <a:lnTo>
                  <a:pt x="750" y="558"/>
                </a:lnTo>
                <a:lnTo>
                  <a:pt x="770" y="561"/>
                </a:lnTo>
                <a:lnTo>
                  <a:pt x="790" y="562"/>
                </a:lnTo>
                <a:lnTo>
                  <a:pt x="805" y="561"/>
                </a:lnTo>
                <a:lnTo>
                  <a:pt x="819" y="560"/>
                </a:lnTo>
                <a:lnTo>
                  <a:pt x="833" y="557"/>
                </a:lnTo>
                <a:lnTo>
                  <a:pt x="846" y="553"/>
                </a:lnTo>
                <a:lnTo>
                  <a:pt x="870" y="542"/>
                </a:lnTo>
                <a:lnTo>
                  <a:pt x="892" y="528"/>
                </a:lnTo>
                <a:lnTo>
                  <a:pt x="901" y="520"/>
                </a:lnTo>
                <a:lnTo>
                  <a:pt x="910" y="511"/>
                </a:lnTo>
                <a:lnTo>
                  <a:pt x="917" y="502"/>
                </a:lnTo>
                <a:lnTo>
                  <a:pt x="923" y="492"/>
                </a:lnTo>
                <a:lnTo>
                  <a:pt x="928" y="481"/>
                </a:lnTo>
                <a:lnTo>
                  <a:pt x="932" y="470"/>
                </a:lnTo>
                <a:lnTo>
                  <a:pt x="934" y="458"/>
                </a:lnTo>
                <a:lnTo>
                  <a:pt x="935" y="446"/>
                </a:lnTo>
                <a:lnTo>
                  <a:pt x="934" y="446"/>
                </a:lnTo>
                <a:lnTo>
                  <a:pt x="950" y="444"/>
                </a:lnTo>
                <a:lnTo>
                  <a:pt x="964" y="440"/>
                </a:lnTo>
                <a:lnTo>
                  <a:pt x="979" y="436"/>
                </a:lnTo>
                <a:lnTo>
                  <a:pt x="992" y="431"/>
                </a:lnTo>
                <a:lnTo>
                  <a:pt x="1017" y="417"/>
                </a:lnTo>
                <a:lnTo>
                  <a:pt x="1039" y="401"/>
                </a:lnTo>
                <a:lnTo>
                  <a:pt x="1048" y="391"/>
                </a:lnTo>
                <a:lnTo>
                  <a:pt x="1056" y="381"/>
                </a:lnTo>
                <a:lnTo>
                  <a:pt x="1063" y="371"/>
                </a:lnTo>
                <a:lnTo>
                  <a:pt x="1069" y="360"/>
                </a:lnTo>
                <a:lnTo>
                  <a:pt x="1074" y="348"/>
                </a:lnTo>
                <a:lnTo>
                  <a:pt x="1077" y="336"/>
                </a:lnTo>
                <a:lnTo>
                  <a:pt x="1079" y="324"/>
                </a:lnTo>
                <a:lnTo>
                  <a:pt x="1080" y="311"/>
                </a:lnTo>
                <a:lnTo>
                  <a:pt x="1079" y="300"/>
                </a:lnTo>
                <a:lnTo>
                  <a:pt x="1078" y="289"/>
                </a:lnTo>
                <a:lnTo>
                  <a:pt x="1075" y="278"/>
                </a:lnTo>
                <a:lnTo>
                  <a:pt x="1071" y="267"/>
                </a:lnTo>
                <a:lnTo>
                  <a:pt x="1066" y="256"/>
                </a:lnTo>
                <a:lnTo>
                  <a:pt x="1060" y="246"/>
                </a:lnTo>
                <a:lnTo>
                  <a:pt x="1045" y="227"/>
                </a:lnTo>
                <a:lnTo>
                  <a:pt x="1044" y="227"/>
                </a:lnTo>
                <a:lnTo>
                  <a:pt x="1049" y="217"/>
                </a:lnTo>
                <a:lnTo>
                  <a:pt x="1053" y="206"/>
                </a:lnTo>
                <a:lnTo>
                  <a:pt x="1054" y="196"/>
                </a:lnTo>
                <a:lnTo>
                  <a:pt x="1055" y="185"/>
                </a:lnTo>
                <a:lnTo>
                  <a:pt x="1053" y="167"/>
                </a:lnTo>
                <a:lnTo>
                  <a:pt x="1048" y="150"/>
                </a:lnTo>
                <a:lnTo>
                  <a:pt x="1039" y="134"/>
                </a:lnTo>
                <a:lnTo>
                  <a:pt x="1028" y="119"/>
                </a:lnTo>
                <a:lnTo>
                  <a:pt x="1014" y="106"/>
                </a:lnTo>
                <a:lnTo>
                  <a:pt x="997" y="95"/>
                </a:lnTo>
                <a:lnTo>
                  <a:pt x="978" y="87"/>
                </a:lnTo>
                <a:lnTo>
                  <a:pt x="957" y="81"/>
                </a:lnTo>
                <a:lnTo>
                  <a:pt x="957" y="80"/>
                </a:lnTo>
                <a:lnTo>
                  <a:pt x="951" y="63"/>
                </a:lnTo>
                <a:lnTo>
                  <a:pt x="943" y="48"/>
                </a:lnTo>
                <a:lnTo>
                  <a:pt x="931" y="35"/>
                </a:lnTo>
                <a:lnTo>
                  <a:pt x="916" y="23"/>
                </a:lnTo>
                <a:lnTo>
                  <a:pt x="899" y="13"/>
                </a:lnTo>
                <a:lnTo>
                  <a:pt x="880" y="6"/>
                </a:lnTo>
                <a:lnTo>
                  <a:pt x="860" y="2"/>
                </a:lnTo>
                <a:lnTo>
                  <a:pt x="838" y="0"/>
                </a:lnTo>
                <a:lnTo>
                  <a:pt x="825" y="1"/>
                </a:lnTo>
                <a:lnTo>
                  <a:pt x="812" y="2"/>
                </a:lnTo>
                <a:lnTo>
                  <a:pt x="799" y="5"/>
                </a:lnTo>
                <a:lnTo>
                  <a:pt x="787" y="9"/>
                </a:lnTo>
                <a:lnTo>
                  <a:pt x="775" y="14"/>
                </a:lnTo>
                <a:lnTo>
                  <a:pt x="764" y="20"/>
                </a:lnTo>
                <a:lnTo>
                  <a:pt x="754" y="27"/>
                </a:lnTo>
                <a:lnTo>
                  <a:pt x="745" y="35"/>
                </a:lnTo>
                <a:lnTo>
                  <a:pt x="737" y="27"/>
                </a:lnTo>
                <a:lnTo>
                  <a:pt x="728" y="20"/>
                </a:lnTo>
                <a:lnTo>
                  <a:pt x="718" y="14"/>
                </a:lnTo>
                <a:lnTo>
                  <a:pt x="707" y="9"/>
                </a:lnTo>
                <a:lnTo>
                  <a:pt x="696" y="5"/>
                </a:lnTo>
                <a:lnTo>
                  <a:pt x="684" y="2"/>
                </a:lnTo>
                <a:lnTo>
                  <a:pt x="672" y="1"/>
                </a:lnTo>
                <a:lnTo>
                  <a:pt x="659" y="0"/>
                </a:lnTo>
                <a:lnTo>
                  <a:pt x="644" y="1"/>
                </a:lnTo>
                <a:lnTo>
                  <a:pt x="629" y="3"/>
                </a:lnTo>
                <a:lnTo>
                  <a:pt x="614" y="8"/>
                </a:lnTo>
                <a:lnTo>
                  <a:pt x="601" y="13"/>
                </a:lnTo>
                <a:lnTo>
                  <a:pt x="589" y="20"/>
                </a:lnTo>
                <a:lnTo>
                  <a:pt x="578" y="29"/>
                </a:lnTo>
                <a:lnTo>
                  <a:pt x="569" y="38"/>
                </a:lnTo>
                <a:lnTo>
                  <a:pt x="561" y="49"/>
                </a:lnTo>
                <a:lnTo>
                  <a:pt x="561" y="50"/>
                </a:lnTo>
                <a:lnTo>
                  <a:pt x="541" y="37"/>
                </a:lnTo>
                <a:lnTo>
                  <a:pt x="518" y="27"/>
                </a:lnTo>
                <a:lnTo>
                  <a:pt x="494" y="21"/>
                </a:lnTo>
                <a:lnTo>
                  <a:pt x="481" y="20"/>
                </a:lnTo>
                <a:lnTo>
                  <a:pt x="468" y="19"/>
                </a:lnTo>
                <a:lnTo>
                  <a:pt x="450" y="20"/>
                </a:lnTo>
                <a:lnTo>
                  <a:pt x="432" y="23"/>
                </a:lnTo>
                <a:lnTo>
                  <a:pt x="415" y="28"/>
                </a:lnTo>
                <a:lnTo>
                  <a:pt x="399" y="35"/>
                </a:lnTo>
                <a:lnTo>
                  <a:pt x="385" y="43"/>
                </a:lnTo>
                <a:lnTo>
                  <a:pt x="371" y="53"/>
                </a:lnTo>
                <a:lnTo>
                  <a:pt x="360" y="64"/>
                </a:lnTo>
                <a:lnTo>
                  <a:pt x="350" y="77"/>
                </a:lnTo>
                <a:lnTo>
                  <a:pt x="330" y="69"/>
                </a:lnTo>
                <a:lnTo>
                  <a:pt x="309" y="64"/>
                </a:lnTo>
                <a:lnTo>
                  <a:pt x="286" y="60"/>
                </a:lnTo>
                <a:lnTo>
                  <a:pt x="264" y="59"/>
                </a:lnTo>
                <a:lnTo>
                  <a:pt x="247" y="60"/>
                </a:lnTo>
                <a:lnTo>
                  <a:pt x="230" y="62"/>
                </a:lnTo>
                <a:lnTo>
                  <a:pt x="214" y="65"/>
                </a:lnTo>
                <a:lnTo>
                  <a:pt x="199" y="70"/>
                </a:lnTo>
                <a:lnTo>
                  <a:pt x="184" y="75"/>
                </a:lnTo>
                <a:lnTo>
                  <a:pt x="170" y="82"/>
                </a:lnTo>
                <a:lnTo>
                  <a:pt x="157" y="90"/>
                </a:lnTo>
                <a:lnTo>
                  <a:pt x="145" y="99"/>
                </a:lnTo>
                <a:lnTo>
                  <a:pt x="134" y="109"/>
                </a:lnTo>
                <a:lnTo>
                  <a:pt x="125" y="119"/>
                </a:lnTo>
                <a:lnTo>
                  <a:pt x="116" y="130"/>
                </a:lnTo>
                <a:lnTo>
                  <a:pt x="109" y="142"/>
                </a:lnTo>
                <a:lnTo>
                  <a:pt x="104" y="155"/>
                </a:lnTo>
                <a:lnTo>
                  <a:pt x="99" y="168"/>
                </a:lnTo>
                <a:lnTo>
                  <a:pt x="97" y="181"/>
                </a:lnTo>
                <a:lnTo>
                  <a:pt x="96" y="195"/>
                </a:lnTo>
                <a:lnTo>
                  <a:pt x="96" y="204"/>
                </a:lnTo>
                <a:lnTo>
                  <a:pt x="97" y="213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" name="Text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03011" y="5121273"/>
            <a:ext cx="581025" cy="263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30200">
              <a:lnSpc>
                <a:spcPct val="86000"/>
              </a:lnSpc>
              <a:spcBef>
                <a:spcPct val="25000"/>
              </a:spcBef>
            </a:pPr>
            <a:r>
              <a:rPr lang="de-DE" altLang="de-DE" sz="1000">
                <a:solidFill>
                  <a:srgbClr val="000000"/>
                </a:solidFill>
              </a:rPr>
              <a:t>IP-Backbone</a:t>
            </a:r>
          </a:p>
        </p:txBody>
      </p:sp>
      <p:sp>
        <p:nvSpPr>
          <p:cNvPr id="84" name="Text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-80550" y="2123355"/>
            <a:ext cx="1167121" cy="1323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30200">
              <a:lnSpc>
                <a:spcPct val="86000"/>
              </a:lnSpc>
              <a:spcBef>
                <a:spcPct val="25000"/>
              </a:spcBef>
            </a:pPr>
            <a:r>
              <a:rPr lang="en-US" altLang="de-DE" sz="1000" dirty="0" smtClean="0">
                <a:solidFill>
                  <a:srgbClr val="000000"/>
                </a:solidFill>
              </a:rPr>
              <a:t>IPTV data stream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14690" name="think-cell Slide" r:id="rId19" imgW="0" imgH="0" progId="TCLayout.ActiveDocument.1">
              <p:embed/>
            </p:oleObj>
          </a:graphicData>
        </a:graphic>
      </p:graphicFrame>
      <p:grpSp>
        <p:nvGrpSpPr>
          <p:cNvPr id="2" name="Gruppieren 19"/>
          <p:cNvGrpSpPr/>
          <p:nvPr>
            <p:custDataLst>
              <p:tags r:id="rId2"/>
            </p:custDataLst>
          </p:nvPr>
        </p:nvGrpSpPr>
        <p:grpSpPr>
          <a:xfrm>
            <a:off x="515936" y="1605964"/>
            <a:ext cx="4056064" cy="2769614"/>
            <a:chOff x="515936" y="1605964"/>
            <a:chExt cx="4056064" cy="2769614"/>
          </a:xfrm>
        </p:grpSpPr>
        <p:sp>
          <p:nvSpPr>
            <p:cNvPr id="18" name="Trapezoid 17"/>
            <p:cNvSpPr/>
            <p:nvPr>
              <p:custDataLst>
                <p:tags r:id="rId16"/>
              </p:custDataLst>
            </p:nvPr>
          </p:nvSpPr>
          <p:spPr bwMode="auto">
            <a:xfrm rot="10800000">
              <a:off x="515937" y="3489753"/>
              <a:ext cx="4056062" cy="885825"/>
            </a:xfrm>
            <a:prstGeom prst="trapezoid">
              <a:avLst>
                <a:gd name="adj" fmla="val 58333"/>
              </a:avLst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15936" y="1605964"/>
              <a:ext cx="4056064" cy="1883789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1200" dirty="0" err="1" smtClean="0"/>
            </a:p>
          </p:txBody>
        </p:sp>
      </p:grpSp>
      <p:sp>
        <p:nvSpPr>
          <p:cNvPr id="9" name="OT_TextBox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4392000" tIns="900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Real estate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The real estate is a market known to its high degree of information asymmetry, giving rise to a high big data value potential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The Deutsche Telekom subsidiary Immoscout24 is market leader (67% of visitors in 2010) among real estate portals in Germany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Immoscout24 derives real-estate market prices based on its listings with a high level of granularity in regard to location, size, condition, features, etc.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For a fee, value estimation based on the market prices is offered to real-estate owners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</a:t>
            </a:r>
            <a:r>
              <a:rPr lang="en-US" sz="1000" dirty="0"/>
              <a:t>Template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Example 4: Product &amp; Price Information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Immoscout24 uses its real-estate listings to derive market prices and offers these information as a paid service to home owners.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14</a:t>
            </a:fld>
            <a:r>
              <a:rPr lang="de-DE" dirty="0" smtClean="0"/>
              <a:t> –</a:t>
            </a:r>
            <a:endParaRPr lang="de-DE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939" y="4246867"/>
            <a:ext cx="4056061" cy="178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ImmoblilienScout2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10475" y="1732267"/>
            <a:ext cx="1066800" cy="533400"/>
          </a:xfrm>
          <a:prstGeom prst="rect">
            <a:avLst/>
          </a:prstGeom>
          <a:noFill/>
        </p:spPr>
      </p:pic>
      <p:pic>
        <p:nvPicPr>
          <p:cNvPr id="1034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/>
          <a:srcRect t="19544" r="84488" b="15247"/>
          <a:stretch>
            <a:fillRect/>
          </a:stretch>
        </p:blipFill>
        <p:spPr bwMode="auto">
          <a:xfrm>
            <a:off x="3047547" y="1732267"/>
            <a:ext cx="887185" cy="20967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32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 l="86" t="19180" r="84949" b="5550"/>
          <a:stretch>
            <a:fillRect/>
          </a:stretch>
        </p:blipFill>
        <p:spPr bwMode="auto">
          <a:xfrm>
            <a:off x="1680696" y="1682165"/>
            <a:ext cx="666182" cy="18837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/>
          <a:srcRect t="9722" r="80144" b="5859"/>
          <a:stretch>
            <a:fillRect/>
          </a:stretch>
        </p:blipFill>
        <p:spPr bwMode="auto">
          <a:xfrm>
            <a:off x="942975" y="1853614"/>
            <a:ext cx="877207" cy="20967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 t="24089" r="77939" b="5128"/>
          <a:stretch>
            <a:fillRect/>
          </a:stretch>
        </p:blipFill>
        <p:spPr bwMode="auto">
          <a:xfrm>
            <a:off x="2204003" y="2040117"/>
            <a:ext cx="991691" cy="17889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" name="Footer Placeholder 14"/>
          <p:cNvSpPr>
            <a:spLocks noGrp="1"/>
          </p:cNvSpPr>
          <p:nvPr>
            <p:ph type="ftr" sz="quarter" idx="15"/>
            <p:custDataLst>
              <p:tags r:id="rId15"/>
            </p:custDataLst>
          </p:nvPr>
        </p:nvSpPr>
        <p:spPr>
          <a:xfrm rot="16200000">
            <a:off x="-1507847" y="5047972"/>
            <a:ext cx="3136900" cy="83100"/>
          </a:xfrm>
        </p:spPr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41314" name="think-cell Slide" r:id="rId13" imgW="0" imgH="0" progId="TCLayout.ActiveDocument.1">
              <p:embed/>
            </p:oleObj>
          </a:graphicData>
        </a:graphic>
      </p:graphicFrame>
      <p:sp>
        <p:nvSpPr>
          <p:cNvPr id="9" name="OT_TextBox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4392000" tIns="900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marL="185738" lvl="1" indent="3175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A multi-tenancy and scalable recommender solution for the Deutsche Telekom portals.</a:t>
            </a:r>
          </a:p>
          <a:p>
            <a:pPr marL="442913" lvl="1" indent="-269875">
              <a:lnSpc>
                <a:spcPct val="100000"/>
              </a:lnSpc>
              <a:spcBef>
                <a:spcPts val="1200"/>
              </a:spcBef>
            </a:pPr>
            <a:r>
              <a:rPr lang="en-US" sz="1400" dirty="0" smtClean="0"/>
              <a:t>Basic Knowledge and R&amp;D from T-Labs. Integration and commercialization by CID and YOOCHOOSE </a:t>
            </a:r>
          </a:p>
          <a:p>
            <a:pPr marL="442913" lvl="1" indent="-269875">
              <a:lnSpc>
                <a:spcPct val="100000"/>
              </a:lnSpc>
              <a:spcBef>
                <a:spcPts val="1200"/>
              </a:spcBef>
            </a:pPr>
            <a:r>
              <a:rPr lang="en-US" sz="1400" dirty="0" smtClean="0"/>
              <a:t>Patented stereotype algorithm developed  at T-Labs</a:t>
            </a:r>
          </a:p>
          <a:p>
            <a:pPr marL="442913" lvl="1" indent="-269875">
              <a:lnSpc>
                <a:spcPct val="100000"/>
              </a:lnSpc>
              <a:spcBef>
                <a:spcPts val="1200"/>
              </a:spcBef>
            </a:pPr>
            <a:r>
              <a:rPr lang="en-US" sz="1400" dirty="0" smtClean="0"/>
              <a:t>Semantic content based filtering and metadata enrichment is implemented for Entertain in Germany.</a:t>
            </a:r>
          </a:p>
          <a:p>
            <a:pPr marL="442913" lvl="1" indent="-269875">
              <a:lnSpc>
                <a:spcPct val="100000"/>
              </a:lnSpc>
              <a:spcBef>
                <a:spcPts val="1200"/>
              </a:spcBef>
            </a:pPr>
            <a:r>
              <a:rPr lang="en-US" sz="1400" dirty="0" smtClean="0"/>
              <a:t>In use at </a:t>
            </a:r>
            <a:r>
              <a:rPr lang="en-US" sz="1400" dirty="0" err="1" smtClean="0"/>
              <a:t>Musicload</a:t>
            </a:r>
            <a:r>
              <a:rPr lang="en-US" sz="1400" dirty="0" smtClean="0"/>
              <a:t>, </a:t>
            </a:r>
            <a:r>
              <a:rPr lang="en-US" sz="1400" dirty="0" err="1" smtClean="0"/>
              <a:t>Gamesload</a:t>
            </a:r>
            <a:r>
              <a:rPr lang="en-US" sz="1400" dirty="0" smtClean="0"/>
              <a:t> and Entertain, future use at TV-Archive, </a:t>
            </a:r>
            <a:r>
              <a:rPr lang="en-US" sz="1400" dirty="0" err="1" smtClean="0"/>
              <a:t>Videoload</a:t>
            </a:r>
            <a:r>
              <a:rPr lang="en-US" sz="1400" dirty="0" smtClean="0"/>
              <a:t> and Erotic Lounge 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</a:t>
            </a:r>
            <a:r>
              <a:rPr lang="en-US" sz="1000" dirty="0"/>
              <a:t>Template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Example 5: Personalized Media Recommendations (PMR)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Deutsche Telekom’s media portals (</a:t>
            </a:r>
            <a:r>
              <a:rPr lang="en-US" dirty="0" err="1" smtClean="0"/>
              <a:t>Musicload</a:t>
            </a:r>
            <a:r>
              <a:rPr lang="en-US" dirty="0" smtClean="0"/>
              <a:t>, Entertain, </a:t>
            </a:r>
            <a:r>
              <a:rPr lang="en-US" dirty="0" err="1" smtClean="0"/>
              <a:t>Videoload</a:t>
            </a:r>
            <a:r>
              <a:rPr lang="en-US" dirty="0" smtClean="0"/>
              <a:t>, …) use both product and customer-derived data to improve user experience and enhance sales.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15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pic>
        <p:nvPicPr>
          <p:cNvPr id="21" name="Picture 6" descr="T_Label_3C_li_XL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 t="2395" r="72062"/>
          <a:stretch>
            <a:fillRect/>
          </a:stretch>
        </p:blipFill>
        <p:spPr bwMode="auto">
          <a:xfrm>
            <a:off x="6213475" y="1732267"/>
            <a:ext cx="2384425" cy="51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Line 4"/>
          <p:cNvSpPr>
            <a:spLocks noChangeShapeType="1"/>
          </p:cNvSpPr>
          <p:nvPr/>
        </p:nvSpPr>
        <p:spPr bwMode="auto">
          <a:xfrm>
            <a:off x="568668" y="2898940"/>
            <a:ext cx="387490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endParaRPr lang="en-US"/>
          </a:p>
        </p:txBody>
      </p:sp>
      <p:sp>
        <p:nvSpPr>
          <p:cNvPr id="232" name="Line 5"/>
          <p:cNvSpPr>
            <a:spLocks noChangeShapeType="1"/>
          </p:cNvSpPr>
          <p:nvPr/>
        </p:nvSpPr>
        <p:spPr bwMode="auto">
          <a:xfrm>
            <a:off x="568668" y="3933048"/>
            <a:ext cx="387490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endParaRPr lang="en-US"/>
          </a:p>
        </p:txBody>
      </p:sp>
      <p:sp>
        <p:nvSpPr>
          <p:cNvPr id="233" name="Line 6"/>
          <p:cNvSpPr>
            <a:spLocks noChangeShapeType="1"/>
          </p:cNvSpPr>
          <p:nvPr/>
        </p:nvSpPr>
        <p:spPr bwMode="auto">
          <a:xfrm>
            <a:off x="568668" y="4755205"/>
            <a:ext cx="387490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endParaRPr lang="en-US"/>
          </a:p>
        </p:txBody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568668" y="2071655"/>
            <a:ext cx="387490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endParaRPr lang="en-US"/>
          </a:p>
        </p:txBody>
      </p:sp>
      <p:sp>
        <p:nvSpPr>
          <p:cNvPr id="235" name="Rectangle 8"/>
          <p:cNvSpPr>
            <a:spLocks noChangeArrowheads="1"/>
          </p:cNvSpPr>
          <p:nvPr/>
        </p:nvSpPr>
        <p:spPr bwMode="auto">
          <a:xfrm rot="16200000">
            <a:off x="251599" y="2368315"/>
            <a:ext cx="1292206" cy="3877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Content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based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Filtering</a:t>
            </a:r>
          </a:p>
        </p:txBody>
      </p:sp>
      <p:sp>
        <p:nvSpPr>
          <p:cNvPr id="236" name="Rectangle 9"/>
          <p:cNvSpPr>
            <a:spLocks noChangeArrowheads="1"/>
          </p:cNvSpPr>
          <p:nvPr/>
        </p:nvSpPr>
        <p:spPr bwMode="auto">
          <a:xfrm rot="16200000">
            <a:off x="232797" y="4151082"/>
            <a:ext cx="1292206" cy="3877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>
                <a:latin typeface="+mn-lt"/>
                <a:ea typeface="MS PGothic" pitchFamily="34" charset="-128"/>
              </a:rPr>
              <a:t>Rule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>
                <a:latin typeface="+mn-lt"/>
                <a:ea typeface="MS PGothic" pitchFamily="34" charset="-128"/>
              </a:rPr>
              <a:t>based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>
                <a:latin typeface="+mn-lt"/>
                <a:ea typeface="MS PGothic" pitchFamily="34" charset="-128"/>
              </a:rPr>
              <a:t>Filtering</a:t>
            </a:r>
          </a:p>
        </p:txBody>
      </p:sp>
      <p:sp>
        <p:nvSpPr>
          <p:cNvPr id="237" name="Rectangle 10"/>
          <p:cNvSpPr>
            <a:spLocks noChangeArrowheads="1"/>
          </p:cNvSpPr>
          <p:nvPr/>
        </p:nvSpPr>
        <p:spPr bwMode="auto">
          <a:xfrm rot="16200000">
            <a:off x="197246" y="5080603"/>
            <a:ext cx="1292206" cy="2585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Stereotype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Filtering</a:t>
            </a:r>
          </a:p>
        </p:txBody>
      </p:sp>
      <p:sp>
        <p:nvSpPr>
          <p:cNvPr id="238" name="Rectangle 11"/>
          <p:cNvSpPr>
            <a:spLocks noChangeArrowheads="1"/>
          </p:cNvSpPr>
          <p:nvPr/>
        </p:nvSpPr>
        <p:spPr bwMode="auto">
          <a:xfrm rot="16200000">
            <a:off x="181748" y="3363362"/>
            <a:ext cx="1292206" cy="2585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tIns="0" rIns="0" bIns="0">
            <a:spAutoFit/>
          </a:bodyPr>
          <a:lstStyle/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Collaborative</a:t>
            </a:r>
          </a:p>
          <a:p>
            <a:pPr algn="ctr" defTabSz="793750">
              <a:lnSpc>
                <a:spcPct val="80000"/>
              </a:lnSpc>
              <a:spcBef>
                <a:spcPts val="0"/>
              </a:spcBef>
            </a:pPr>
            <a:r>
              <a:rPr lang="en-US" sz="1050" b="1" dirty="0">
                <a:latin typeface="+mn-lt"/>
                <a:ea typeface="MS PGothic" pitchFamily="34" charset="-128"/>
              </a:rPr>
              <a:t>Filtering</a:t>
            </a:r>
          </a:p>
        </p:txBody>
      </p:sp>
      <p:sp>
        <p:nvSpPr>
          <p:cNvPr id="239" name="Rectangle 12"/>
          <p:cNvSpPr>
            <a:spLocks noChangeArrowheads="1"/>
          </p:cNvSpPr>
          <p:nvPr/>
        </p:nvSpPr>
        <p:spPr bwMode="auto">
          <a:xfrm>
            <a:off x="2450228" y="4230406"/>
            <a:ext cx="177080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ts val="1200"/>
              </a:lnSpc>
              <a:spcBef>
                <a:spcPct val="25000"/>
              </a:spcBef>
              <a:spcAft>
                <a:spcPts val="400"/>
              </a:spcAft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200">
                <a:latin typeface="+mn-lt"/>
              </a:rPr>
              <a:t>Filter rules set by product manager.</a:t>
            </a:r>
          </a:p>
        </p:txBody>
      </p:sp>
      <p:sp>
        <p:nvSpPr>
          <p:cNvPr id="240" name="Rectangle 13"/>
          <p:cNvSpPr>
            <a:spLocks noChangeArrowheads="1"/>
          </p:cNvSpPr>
          <p:nvPr/>
        </p:nvSpPr>
        <p:spPr bwMode="auto">
          <a:xfrm>
            <a:off x="2450228" y="3083433"/>
            <a:ext cx="2081888" cy="61555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ts val="1200"/>
              </a:lnSpc>
              <a:spcBef>
                <a:spcPct val="25000"/>
              </a:spcBef>
              <a:spcAft>
                <a:spcPts val="400"/>
              </a:spcAft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de-DE" sz="1200">
                <a:latin typeface="+mn-lt"/>
              </a:rPr>
              <a:t>„Many customers who bought A also bought B. If customer X buys product A, recommend product B.“</a:t>
            </a:r>
            <a:endParaRPr lang="en-US" sz="1200">
              <a:latin typeface="+mn-lt"/>
            </a:endParaRPr>
          </a:p>
        </p:txBody>
      </p:sp>
      <p:sp>
        <p:nvSpPr>
          <p:cNvPr id="241" name="Rectangle 14"/>
          <p:cNvSpPr>
            <a:spLocks noChangeArrowheads="1"/>
          </p:cNvSpPr>
          <p:nvPr/>
        </p:nvSpPr>
        <p:spPr bwMode="auto">
          <a:xfrm>
            <a:off x="2450228" y="4914059"/>
            <a:ext cx="2081888" cy="61555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ts val="1200"/>
              </a:lnSpc>
              <a:spcBef>
                <a:spcPct val="25000"/>
              </a:spcBef>
              <a:spcAft>
                <a:spcPts val="400"/>
              </a:spcAft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de-DE" sz="1200" dirty="0">
                <a:latin typeface="+mn-lt"/>
              </a:rPr>
              <a:t>„If customer A has the behavioral pattern of stereotype X, recommend product B.“</a:t>
            </a:r>
            <a:endParaRPr lang="en-US" sz="1200" dirty="0">
              <a:latin typeface="+mn-lt"/>
            </a:endParaRPr>
          </a:p>
        </p:txBody>
      </p:sp>
      <p:sp>
        <p:nvSpPr>
          <p:cNvPr id="242" name="Rectangle 15"/>
          <p:cNvSpPr>
            <a:spLocks noChangeArrowheads="1"/>
          </p:cNvSpPr>
          <p:nvPr/>
        </p:nvSpPr>
        <p:spPr bwMode="auto">
          <a:xfrm>
            <a:off x="2469029" y="2309161"/>
            <a:ext cx="1986169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ts val="1200"/>
              </a:lnSpc>
              <a:spcBef>
                <a:spcPct val="25000"/>
              </a:spcBef>
              <a:spcAft>
                <a:spcPts val="400"/>
              </a:spcAft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200" dirty="0">
                <a:latin typeface="+mn-lt"/>
              </a:rPr>
              <a:t>„If product A is similar to product B, recommend product A.“</a:t>
            </a:r>
          </a:p>
        </p:txBody>
      </p:sp>
      <p:sp>
        <p:nvSpPr>
          <p:cNvPr id="243" name="rbNavigator"/>
          <p:cNvSpPr>
            <a:spLocks noChangeAspect="1" noChangeArrowheads="1"/>
          </p:cNvSpPr>
          <p:nvPr/>
        </p:nvSpPr>
        <p:spPr bwMode="auto">
          <a:xfrm>
            <a:off x="452438" y="1972517"/>
            <a:ext cx="182891" cy="177764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sz="1100" b="1">
                <a:solidFill>
                  <a:schemeClr val="bg1"/>
                </a:solidFill>
                <a:latin typeface="+mn-lt"/>
                <a:ea typeface="MS PGothic" pitchFamily="34" charset="-128"/>
              </a:rPr>
              <a:t>1</a:t>
            </a:r>
          </a:p>
        </p:txBody>
      </p:sp>
      <p:sp>
        <p:nvSpPr>
          <p:cNvPr id="244" name="rbNavigator"/>
          <p:cNvSpPr>
            <a:spLocks noChangeAspect="1" noChangeArrowheads="1"/>
          </p:cNvSpPr>
          <p:nvPr/>
        </p:nvSpPr>
        <p:spPr bwMode="auto">
          <a:xfrm>
            <a:off x="452438" y="2822024"/>
            <a:ext cx="182891" cy="177764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sz="1100" b="1">
                <a:solidFill>
                  <a:schemeClr val="bg1"/>
                </a:solidFill>
                <a:latin typeface="+mn-lt"/>
                <a:ea typeface="MS PGothic" pitchFamily="34" charset="-128"/>
              </a:rPr>
              <a:t>2</a:t>
            </a:r>
          </a:p>
        </p:txBody>
      </p:sp>
      <p:sp>
        <p:nvSpPr>
          <p:cNvPr id="245" name="rbNavigator"/>
          <p:cNvSpPr>
            <a:spLocks noChangeAspect="1" noChangeArrowheads="1"/>
          </p:cNvSpPr>
          <p:nvPr/>
        </p:nvSpPr>
        <p:spPr bwMode="auto">
          <a:xfrm>
            <a:off x="452438" y="3856130"/>
            <a:ext cx="182891" cy="177764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sz="1100" b="1">
                <a:solidFill>
                  <a:schemeClr val="bg1"/>
                </a:solidFill>
                <a:latin typeface="+mn-lt"/>
                <a:ea typeface="MS PGothic" pitchFamily="34" charset="-128"/>
              </a:rPr>
              <a:t>3</a:t>
            </a:r>
          </a:p>
        </p:txBody>
      </p:sp>
      <p:sp>
        <p:nvSpPr>
          <p:cNvPr id="246" name="rbNavigator"/>
          <p:cNvSpPr>
            <a:spLocks noChangeAspect="1" noChangeArrowheads="1"/>
          </p:cNvSpPr>
          <p:nvPr/>
        </p:nvSpPr>
        <p:spPr bwMode="auto">
          <a:xfrm>
            <a:off x="452438" y="4666323"/>
            <a:ext cx="182891" cy="177764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sz="1100" b="1">
                <a:solidFill>
                  <a:schemeClr val="bg1"/>
                </a:solidFill>
                <a:latin typeface="+mn-lt"/>
                <a:ea typeface="MS PGothic" pitchFamily="34" charset="-128"/>
              </a:rPr>
              <a:t>4</a:t>
            </a:r>
          </a:p>
        </p:txBody>
      </p:sp>
      <p:grpSp>
        <p:nvGrpSpPr>
          <p:cNvPr id="247" name="Group 20"/>
          <p:cNvGrpSpPr>
            <a:grpSpLocks/>
          </p:cNvGrpSpPr>
          <p:nvPr/>
        </p:nvGrpSpPr>
        <p:grpSpPr bwMode="auto">
          <a:xfrm>
            <a:off x="1117197" y="2140387"/>
            <a:ext cx="1275259" cy="736334"/>
            <a:chOff x="3929" y="2069"/>
            <a:chExt cx="646" cy="373"/>
          </a:xfrm>
        </p:grpSpPr>
        <p:sp>
          <p:nvSpPr>
            <p:cNvPr id="248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930" y="2069"/>
              <a:ext cx="62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22"/>
            <p:cNvSpPr>
              <a:spLocks noChangeArrowheads="1"/>
            </p:cNvSpPr>
            <p:nvPr/>
          </p:nvSpPr>
          <p:spPr bwMode="auto">
            <a:xfrm>
              <a:off x="3929" y="2069"/>
              <a:ext cx="646" cy="3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3"/>
            <p:cNvSpPr>
              <a:spLocks/>
            </p:cNvSpPr>
            <p:nvPr/>
          </p:nvSpPr>
          <p:spPr bwMode="auto">
            <a:xfrm>
              <a:off x="4038" y="2085"/>
              <a:ext cx="84" cy="141"/>
            </a:xfrm>
            <a:custGeom>
              <a:avLst/>
              <a:gdLst>
                <a:gd name="T0" fmla="*/ 50 w 84"/>
                <a:gd name="T1" fmla="*/ 0 h 141"/>
                <a:gd name="T2" fmla="*/ 53 w 84"/>
                <a:gd name="T3" fmla="*/ 1 h 141"/>
                <a:gd name="T4" fmla="*/ 53 w 84"/>
                <a:gd name="T5" fmla="*/ 1 h 141"/>
                <a:gd name="T6" fmla="*/ 54 w 84"/>
                <a:gd name="T7" fmla="*/ 1 h 141"/>
                <a:gd name="T8" fmla="*/ 57 w 84"/>
                <a:gd name="T9" fmla="*/ 4 h 141"/>
                <a:gd name="T10" fmla="*/ 57 w 84"/>
                <a:gd name="T11" fmla="*/ 5 h 141"/>
                <a:gd name="T12" fmla="*/ 58 w 84"/>
                <a:gd name="T13" fmla="*/ 6 h 141"/>
                <a:gd name="T14" fmla="*/ 58 w 84"/>
                <a:gd name="T15" fmla="*/ 7 h 141"/>
                <a:gd name="T16" fmla="*/ 58 w 84"/>
                <a:gd name="T17" fmla="*/ 8 h 141"/>
                <a:gd name="T18" fmla="*/ 58 w 84"/>
                <a:gd name="T19" fmla="*/ 9 h 141"/>
                <a:gd name="T20" fmla="*/ 57 w 84"/>
                <a:gd name="T21" fmla="*/ 10 h 141"/>
                <a:gd name="T22" fmla="*/ 56 w 84"/>
                <a:gd name="T23" fmla="*/ 10 h 141"/>
                <a:gd name="T24" fmla="*/ 56 w 84"/>
                <a:gd name="T25" fmla="*/ 14 h 141"/>
                <a:gd name="T26" fmla="*/ 55 w 84"/>
                <a:gd name="T27" fmla="*/ 15 h 141"/>
                <a:gd name="T28" fmla="*/ 53 w 84"/>
                <a:gd name="T29" fmla="*/ 21 h 141"/>
                <a:gd name="T30" fmla="*/ 69 w 84"/>
                <a:gd name="T31" fmla="*/ 28 h 141"/>
                <a:gd name="T32" fmla="*/ 74 w 84"/>
                <a:gd name="T33" fmla="*/ 52 h 141"/>
                <a:gd name="T34" fmla="*/ 61 w 84"/>
                <a:gd name="T35" fmla="*/ 71 h 141"/>
                <a:gd name="T36" fmla="*/ 59 w 84"/>
                <a:gd name="T37" fmla="*/ 71 h 141"/>
                <a:gd name="T38" fmla="*/ 58 w 84"/>
                <a:gd name="T39" fmla="*/ 75 h 141"/>
                <a:gd name="T40" fmla="*/ 56 w 84"/>
                <a:gd name="T41" fmla="*/ 76 h 141"/>
                <a:gd name="T42" fmla="*/ 55 w 84"/>
                <a:gd name="T43" fmla="*/ 78 h 141"/>
                <a:gd name="T44" fmla="*/ 79 w 84"/>
                <a:gd name="T45" fmla="*/ 134 h 141"/>
                <a:gd name="T46" fmla="*/ 81 w 84"/>
                <a:gd name="T47" fmla="*/ 137 h 141"/>
                <a:gd name="T48" fmla="*/ 84 w 84"/>
                <a:gd name="T49" fmla="*/ 139 h 141"/>
                <a:gd name="T50" fmla="*/ 83 w 84"/>
                <a:gd name="T51" fmla="*/ 140 h 141"/>
                <a:gd name="T52" fmla="*/ 72 w 84"/>
                <a:gd name="T53" fmla="*/ 140 h 141"/>
                <a:gd name="T54" fmla="*/ 71 w 84"/>
                <a:gd name="T55" fmla="*/ 138 h 141"/>
                <a:gd name="T56" fmla="*/ 65 w 84"/>
                <a:gd name="T57" fmla="*/ 138 h 141"/>
                <a:gd name="T58" fmla="*/ 65 w 84"/>
                <a:gd name="T59" fmla="*/ 134 h 141"/>
                <a:gd name="T60" fmla="*/ 59 w 84"/>
                <a:gd name="T61" fmla="*/ 135 h 141"/>
                <a:gd name="T62" fmla="*/ 32 w 84"/>
                <a:gd name="T63" fmla="*/ 82 h 141"/>
                <a:gd name="T64" fmla="*/ 28 w 84"/>
                <a:gd name="T65" fmla="*/ 107 h 141"/>
                <a:gd name="T66" fmla="*/ 30 w 84"/>
                <a:gd name="T67" fmla="*/ 111 h 141"/>
                <a:gd name="T68" fmla="*/ 29 w 84"/>
                <a:gd name="T69" fmla="*/ 125 h 141"/>
                <a:gd name="T70" fmla="*/ 32 w 84"/>
                <a:gd name="T71" fmla="*/ 133 h 141"/>
                <a:gd name="T72" fmla="*/ 32 w 84"/>
                <a:gd name="T73" fmla="*/ 133 h 141"/>
                <a:gd name="T74" fmla="*/ 31 w 84"/>
                <a:gd name="T75" fmla="*/ 137 h 141"/>
                <a:gd name="T76" fmla="*/ 27 w 84"/>
                <a:gd name="T77" fmla="*/ 141 h 141"/>
                <a:gd name="T78" fmla="*/ 20 w 84"/>
                <a:gd name="T79" fmla="*/ 141 h 141"/>
                <a:gd name="T80" fmla="*/ 18 w 84"/>
                <a:gd name="T81" fmla="*/ 138 h 141"/>
                <a:gd name="T82" fmla="*/ 21 w 84"/>
                <a:gd name="T83" fmla="*/ 133 h 141"/>
                <a:gd name="T84" fmla="*/ 16 w 84"/>
                <a:gd name="T85" fmla="*/ 132 h 141"/>
                <a:gd name="T86" fmla="*/ 6 w 84"/>
                <a:gd name="T87" fmla="*/ 69 h 141"/>
                <a:gd name="T88" fmla="*/ 3 w 84"/>
                <a:gd name="T89" fmla="*/ 65 h 141"/>
                <a:gd name="T90" fmla="*/ 2 w 84"/>
                <a:gd name="T91" fmla="*/ 65 h 141"/>
                <a:gd name="T92" fmla="*/ 0 w 84"/>
                <a:gd name="T93" fmla="*/ 53 h 141"/>
                <a:gd name="T94" fmla="*/ 15 w 84"/>
                <a:gd name="T95" fmla="*/ 22 h 141"/>
                <a:gd name="T96" fmla="*/ 37 w 84"/>
                <a:gd name="T97" fmla="*/ 19 h 141"/>
                <a:gd name="T98" fmla="*/ 37 w 84"/>
                <a:gd name="T99" fmla="*/ 15 h 141"/>
                <a:gd name="T100" fmla="*/ 36 w 84"/>
                <a:gd name="T101" fmla="*/ 13 h 141"/>
                <a:gd name="T102" fmla="*/ 35 w 84"/>
                <a:gd name="T103" fmla="*/ 12 h 141"/>
                <a:gd name="T104" fmla="*/ 35 w 84"/>
                <a:gd name="T105" fmla="*/ 9 h 141"/>
                <a:gd name="T106" fmla="*/ 35 w 84"/>
                <a:gd name="T107" fmla="*/ 8 h 141"/>
                <a:gd name="T108" fmla="*/ 35 w 84"/>
                <a:gd name="T109" fmla="*/ 7 h 141"/>
                <a:gd name="T110" fmla="*/ 35 w 84"/>
                <a:gd name="T111" fmla="*/ 6 h 141"/>
                <a:gd name="T112" fmla="*/ 36 w 84"/>
                <a:gd name="T113" fmla="*/ 5 h 141"/>
                <a:gd name="T114" fmla="*/ 37 w 84"/>
                <a:gd name="T115" fmla="*/ 3 h 141"/>
                <a:gd name="T116" fmla="*/ 46 w 84"/>
                <a:gd name="T117" fmla="*/ 0 h 141"/>
                <a:gd name="T118" fmla="*/ 48 w 84"/>
                <a:gd name="T119" fmla="*/ 0 h 141"/>
                <a:gd name="T120" fmla="*/ 50 w 84"/>
                <a:gd name="T121" fmla="*/ 0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" h="141">
                  <a:moveTo>
                    <a:pt x="50" y="0"/>
                  </a:moveTo>
                  <a:lnTo>
                    <a:pt x="53" y="1"/>
                  </a:lnTo>
                  <a:lnTo>
                    <a:pt x="54" y="1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5" y="15"/>
                  </a:lnTo>
                  <a:lnTo>
                    <a:pt x="53" y="21"/>
                  </a:lnTo>
                  <a:lnTo>
                    <a:pt x="69" y="28"/>
                  </a:lnTo>
                  <a:lnTo>
                    <a:pt x="74" y="52"/>
                  </a:lnTo>
                  <a:lnTo>
                    <a:pt x="61" y="71"/>
                  </a:lnTo>
                  <a:lnTo>
                    <a:pt x="59" y="71"/>
                  </a:lnTo>
                  <a:lnTo>
                    <a:pt x="58" y="75"/>
                  </a:lnTo>
                  <a:lnTo>
                    <a:pt x="56" y="76"/>
                  </a:lnTo>
                  <a:lnTo>
                    <a:pt x="55" y="78"/>
                  </a:lnTo>
                  <a:lnTo>
                    <a:pt x="79" y="134"/>
                  </a:lnTo>
                  <a:lnTo>
                    <a:pt x="81" y="137"/>
                  </a:lnTo>
                  <a:lnTo>
                    <a:pt x="84" y="139"/>
                  </a:lnTo>
                  <a:lnTo>
                    <a:pt x="83" y="140"/>
                  </a:lnTo>
                  <a:lnTo>
                    <a:pt x="72" y="140"/>
                  </a:lnTo>
                  <a:lnTo>
                    <a:pt x="71" y="138"/>
                  </a:lnTo>
                  <a:lnTo>
                    <a:pt x="65" y="138"/>
                  </a:lnTo>
                  <a:lnTo>
                    <a:pt x="65" y="134"/>
                  </a:lnTo>
                  <a:lnTo>
                    <a:pt x="59" y="135"/>
                  </a:lnTo>
                  <a:lnTo>
                    <a:pt x="32" y="82"/>
                  </a:lnTo>
                  <a:lnTo>
                    <a:pt x="28" y="107"/>
                  </a:lnTo>
                  <a:lnTo>
                    <a:pt x="30" y="111"/>
                  </a:lnTo>
                  <a:lnTo>
                    <a:pt x="29" y="125"/>
                  </a:lnTo>
                  <a:lnTo>
                    <a:pt x="32" y="133"/>
                  </a:lnTo>
                  <a:lnTo>
                    <a:pt x="31" y="137"/>
                  </a:lnTo>
                  <a:lnTo>
                    <a:pt x="27" y="141"/>
                  </a:lnTo>
                  <a:lnTo>
                    <a:pt x="20" y="141"/>
                  </a:lnTo>
                  <a:lnTo>
                    <a:pt x="18" y="138"/>
                  </a:lnTo>
                  <a:lnTo>
                    <a:pt x="21" y="133"/>
                  </a:lnTo>
                  <a:lnTo>
                    <a:pt x="16" y="132"/>
                  </a:lnTo>
                  <a:lnTo>
                    <a:pt x="6" y="69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15" y="22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7" y="3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1" name="Picture 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66" y="2275"/>
              <a:ext cx="16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2" name="Picture 2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66" y="2080"/>
              <a:ext cx="12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3" name="Freeform 26"/>
            <p:cNvSpPr>
              <a:spLocks noEditPoints="1"/>
            </p:cNvSpPr>
            <p:nvPr/>
          </p:nvSpPr>
          <p:spPr bwMode="auto">
            <a:xfrm>
              <a:off x="4096" y="2142"/>
              <a:ext cx="169" cy="32"/>
            </a:xfrm>
            <a:custGeom>
              <a:avLst/>
              <a:gdLst>
                <a:gd name="T0" fmla="*/ 3 w 4550"/>
                <a:gd name="T1" fmla="*/ 11 h 800"/>
                <a:gd name="T2" fmla="*/ 144 w 4550"/>
                <a:gd name="T3" fmla="*/ 13 h 800"/>
                <a:gd name="T4" fmla="*/ 147 w 4550"/>
                <a:gd name="T5" fmla="*/ 16 h 800"/>
                <a:gd name="T6" fmla="*/ 144 w 4550"/>
                <a:gd name="T7" fmla="*/ 19 h 800"/>
                <a:gd name="T8" fmla="*/ 2 w 4550"/>
                <a:gd name="T9" fmla="*/ 16 h 800"/>
                <a:gd name="T10" fmla="*/ 0 w 4550"/>
                <a:gd name="T11" fmla="*/ 14 h 800"/>
                <a:gd name="T12" fmla="*/ 3 w 4550"/>
                <a:gd name="T13" fmla="*/ 11 h 800"/>
                <a:gd name="T14" fmla="*/ 140 w 4550"/>
                <a:gd name="T15" fmla="*/ 0 h 800"/>
                <a:gd name="T16" fmla="*/ 169 w 4550"/>
                <a:gd name="T17" fmla="*/ 16 h 800"/>
                <a:gd name="T18" fmla="*/ 139 w 4550"/>
                <a:gd name="T19" fmla="*/ 32 h 800"/>
                <a:gd name="T20" fmla="*/ 140 w 4550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0" h="800">
                  <a:moveTo>
                    <a:pt x="68" y="279"/>
                  </a:moveTo>
                  <a:lnTo>
                    <a:pt x="3885" y="336"/>
                  </a:lnTo>
                  <a:cubicBezTo>
                    <a:pt x="3922" y="336"/>
                    <a:pt x="3951" y="366"/>
                    <a:pt x="3951" y="403"/>
                  </a:cubicBezTo>
                  <a:cubicBezTo>
                    <a:pt x="3950" y="440"/>
                    <a:pt x="3920" y="469"/>
                    <a:pt x="3883" y="469"/>
                  </a:cubicBezTo>
                  <a:lnTo>
                    <a:pt x="66" y="412"/>
                  </a:lnTo>
                  <a:cubicBezTo>
                    <a:pt x="29" y="412"/>
                    <a:pt x="0" y="381"/>
                    <a:pt x="0" y="344"/>
                  </a:cubicBezTo>
                  <a:cubicBezTo>
                    <a:pt x="1" y="308"/>
                    <a:pt x="31" y="278"/>
                    <a:pt x="68" y="279"/>
                  </a:cubicBezTo>
                  <a:close/>
                  <a:moveTo>
                    <a:pt x="3757" y="0"/>
                  </a:moveTo>
                  <a:lnTo>
                    <a:pt x="4550" y="412"/>
                  </a:lnTo>
                  <a:lnTo>
                    <a:pt x="3745" y="800"/>
                  </a:lnTo>
                  <a:lnTo>
                    <a:pt x="375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7"/>
            <p:cNvSpPr>
              <a:spLocks noEditPoints="1"/>
            </p:cNvSpPr>
            <p:nvPr/>
          </p:nvSpPr>
          <p:spPr bwMode="auto">
            <a:xfrm>
              <a:off x="4393" y="2156"/>
              <a:ext cx="89" cy="214"/>
            </a:xfrm>
            <a:custGeom>
              <a:avLst/>
              <a:gdLst>
                <a:gd name="T0" fmla="*/ 0 w 89"/>
                <a:gd name="T1" fmla="*/ 0 h 214"/>
                <a:gd name="T2" fmla="*/ 20 w 89"/>
                <a:gd name="T3" fmla="*/ 0 h 214"/>
                <a:gd name="T4" fmla="*/ 20 w 89"/>
                <a:gd name="T5" fmla="*/ 5 h 214"/>
                <a:gd name="T6" fmla="*/ 0 w 89"/>
                <a:gd name="T7" fmla="*/ 5 h 214"/>
                <a:gd name="T8" fmla="*/ 0 w 89"/>
                <a:gd name="T9" fmla="*/ 0 h 214"/>
                <a:gd name="T10" fmla="*/ 35 w 89"/>
                <a:gd name="T11" fmla="*/ 0 h 214"/>
                <a:gd name="T12" fmla="*/ 54 w 89"/>
                <a:gd name="T13" fmla="*/ 0 h 214"/>
                <a:gd name="T14" fmla="*/ 54 w 89"/>
                <a:gd name="T15" fmla="*/ 5 h 214"/>
                <a:gd name="T16" fmla="*/ 35 w 89"/>
                <a:gd name="T17" fmla="*/ 5 h 214"/>
                <a:gd name="T18" fmla="*/ 35 w 89"/>
                <a:gd name="T19" fmla="*/ 0 h 214"/>
                <a:gd name="T20" fmla="*/ 69 w 89"/>
                <a:gd name="T21" fmla="*/ 0 h 214"/>
                <a:gd name="T22" fmla="*/ 89 w 89"/>
                <a:gd name="T23" fmla="*/ 0 h 214"/>
                <a:gd name="T24" fmla="*/ 89 w 89"/>
                <a:gd name="T25" fmla="*/ 5 h 214"/>
                <a:gd name="T26" fmla="*/ 84 w 89"/>
                <a:gd name="T27" fmla="*/ 5 h 214"/>
                <a:gd name="T28" fmla="*/ 84 w 89"/>
                <a:gd name="T29" fmla="*/ 3 h 214"/>
                <a:gd name="T30" fmla="*/ 87 w 89"/>
                <a:gd name="T31" fmla="*/ 5 h 214"/>
                <a:gd name="T32" fmla="*/ 69 w 89"/>
                <a:gd name="T33" fmla="*/ 5 h 214"/>
                <a:gd name="T34" fmla="*/ 69 w 89"/>
                <a:gd name="T35" fmla="*/ 0 h 214"/>
                <a:gd name="T36" fmla="*/ 89 w 89"/>
                <a:gd name="T37" fmla="*/ 21 h 214"/>
                <a:gd name="T38" fmla="*/ 89 w 89"/>
                <a:gd name="T39" fmla="*/ 43 h 214"/>
                <a:gd name="T40" fmla="*/ 84 w 89"/>
                <a:gd name="T41" fmla="*/ 43 h 214"/>
                <a:gd name="T42" fmla="*/ 84 w 89"/>
                <a:gd name="T43" fmla="*/ 21 h 214"/>
                <a:gd name="T44" fmla="*/ 89 w 89"/>
                <a:gd name="T45" fmla="*/ 21 h 214"/>
                <a:gd name="T46" fmla="*/ 89 w 89"/>
                <a:gd name="T47" fmla="*/ 59 h 214"/>
                <a:gd name="T48" fmla="*/ 89 w 89"/>
                <a:gd name="T49" fmla="*/ 80 h 214"/>
                <a:gd name="T50" fmla="*/ 84 w 89"/>
                <a:gd name="T51" fmla="*/ 80 h 214"/>
                <a:gd name="T52" fmla="*/ 84 w 89"/>
                <a:gd name="T53" fmla="*/ 59 h 214"/>
                <a:gd name="T54" fmla="*/ 89 w 89"/>
                <a:gd name="T55" fmla="*/ 59 h 214"/>
                <a:gd name="T56" fmla="*/ 89 w 89"/>
                <a:gd name="T57" fmla="*/ 96 h 214"/>
                <a:gd name="T58" fmla="*/ 89 w 89"/>
                <a:gd name="T59" fmla="*/ 118 h 214"/>
                <a:gd name="T60" fmla="*/ 84 w 89"/>
                <a:gd name="T61" fmla="*/ 118 h 214"/>
                <a:gd name="T62" fmla="*/ 84 w 89"/>
                <a:gd name="T63" fmla="*/ 96 h 214"/>
                <a:gd name="T64" fmla="*/ 89 w 89"/>
                <a:gd name="T65" fmla="*/ 96 h 214"/>
                <a:gd name="T66" fmla="*/ 89 w 89"/>
                <a:gd name="T67" fmla="*/ 134 h 214"/>
                <a:gd name="T68" fmla="*/ 89 w 89"/>
                <a:gd name="T69" fmla="*/ 155 h 214"/>
                <a:gd name="T70" fmla="*/ 84 w 89"/>
                <a:gd name="T71" fmla="*/ 155 h 214"/>
                <a:gd name="T72" fmla="*/ 84 w 89"/>
                <a:gd name="T73" fmla="*/ 134 h 214"/>
                <a:gd name="T74" fmla="*/ 89 w 89"/>
                <a:gd name="T75" fmla="*/ 134 h 214"/>
                <a:gd name="T76" fmla="*/ 89 w 89"/>
                <a:gd name="T77" fmla="*/ 171 h 214"/>
                <a:gd name="T78" fmla="*/ 89 w 89"/>
                <a:gd name="T79" fmla="*/ 193 h 214"/>
                <a:gd name="T80" fmla="*/ 84 w 89"/>
                <a:gd name="T81" fmla="*/ 193 h 214"/>
                <a:gd name="T82" fmla="*/ 84 w 89"/>
                <a:gd name="T83" fmla="*/ 171 h 214"/>
                <a:gd name="T84" fmla="*/ 89 w 89"/>
                <a:gd name="T85" fmla="*/ 171 h 214"/>
                <a:gd name="T86" fmla="*/ 76 w 89"/>
                <a:gd name="T87" fmla="*/ 200 h 214"/>
                <a:gd name="T88" fmla="*/ 65 w 89"/>
                <a:gd name="T89" fmla="*/ 200 h 214"/>
                <a:gd name="T90" fmla="*/ 65 w 89"/>
                <a:gd name="T91" fmla="*/ 195 h 214"/>
                <a:gd name="T92" fmla="*/ 76 w 89"/>
                <a:gd name="T93" fmla="*/ 195 h 214"/>
                <a:gd name="T94" fmla="*/ 76 w 89"/>
                <a:gd name="T95" fmla="*/ 200 h 214"/>
                <a:gd name="T96" fmla="*/ 70 w 89"/>
                <a:gd name="T97" fmla="*/ 214 h 214"/>
                <a:gd name="T98" fmla="*/ 41 w 89"/>
                <a:gd name="T99" fmla="*/ 198 h 214"/>
                <a:gd name="T100" fmla="*/ 70 w 89"/>
                <a:gd name="T101" fmla="*/ 181 h 214"/>
                <a:gd name="T102" fmla="*/ 70 w 89"/>
                <a:gd name="T103" fmla="*/ 214 h 2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9" h="214">
                  <a:moveTo>
                    <a:pt x="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5" y="0"/>
                  </a:moveTo>
                  <a:lnTo>
                    <a:pt x="54" y="0"/>
                  </a:lnTo>
                  <a:lnTo>
                    <a:pt x="54" y="5"/>
                  </a:lnTo>
                  <a:lnTo>
                    <a:pt x="35" y="5"/>
                  </a:lnTo>
                  <a:lnTo>
                    <a:pt x="35" y="0"/>
                  </a:lnTo>
                  <a:close/>
                  <a:moveTo>
                    <a:pt x="69" y="0"/>
                  </a:moveTo>
                  <a:lnTo>
                    <a:pt x="89" y="0"/>
                  </a:lnTo>
                  <a:lnTo>
                    <a:pt x="89" y="5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7" y="5"/>
                  </a:lnTo>
                  <a:lnTo>
                    <a:pt x="69" y="5"/>
                  </a:lnTo>
                  <a:lnTo>
                    <a:pt x="69" y="0"/>
                  </a:lnTo>
                  <a:close/>
                  <a:moveTo>
                    <a:pt x="89" y="21"/>
                  </a:moveTo>
                  <a:lnTo>
                    <a:pt x="89" y="43"/>
                  </a:lnTo>
                  <a:lnTo>
                    <a:pt x="84" y="43"/>
                  </a:lnTo>
                  <a:lnTo>
                    <a:pt x="84" y="21"/>
                  </a:lnTo>
                  <a:lnTo>
                    <a:pt x="89" y="21"/>
                  </a:lnTo>
                  <a:close/>
                  <a:moveTo>
                    <a:pt x="89" y="59"/>
                  </a:moveTo>
                  <a:lnTo>
                    <a:pt x="89" y="80"/>
                  </a:lnTo>
                  <a:lnTo>
                    <a:pt x="84" y="80"/>
                  </a:lnTo>
                  <a:lnTo>
                    <a:pt x="84" y="59"/>
                  </a:lnTo>
                  <a:lnTo>
                    <a:pt x="89" y="59"/>
                  </a:lnTo>
                  <a:close/>
                  <a:moveTo>
                    <a:pt x="89" y="96"/>
                  </a:moveTo>
                  <a:lnTo>
                    <a:pt x="89" y="118"/>
                  </a:lnTo>
                  <a:lnTo>
                    <a:pt x="84" y="118"/>
                  </a:lnTo>
                  <a:lnTo>
                    <a:pt x="84" y="96"/>
                  </a:lnTo>
                  <a:lnTo>
                    <a:pt x="89" y="96"/>
                  </a:lnTo>
                  <a:close/>
                  <a:moveTo>
                    <a:pt x="89" y="134"/>
                  </a:moveTo>
                  <a:lnTo>
                    <a:pt x="89" y="155"/>
                  </a:lnTo>
                  <a:lnTo>
                    <a:pt x="84" y="155"/>
                  </a:lnTo>
                  <a:lnTo>
                    <a:pt x="84" y="134"/>
                  </a:lnTo>
                  <a:lnTo>
                    <a:pt x="89" y="134"/>
                  </a:lnTo>
                  <a:close/>
                  <a:moveTo>
                    <a:pt x="89" y="171"/>
                  </a:moveTo>
                  <a:lnTo>
                    <a:pt x="89" y="193"/>
                  </a:lnTo>
                  <a:lnTo>
                    <a:pt x="84" y="193"/>
                  </a:lnTo>
                  <a:lnTo>
                    <a:pt x="84" y="171"/>
                  </a:lnTo>
                  <a:lnTo>
                    <a:pt x="89" y="171"/>
                  </a:lnTo>
                  <a:close/>
                  <a:moveTo>
                    <a:pt x="76" y="200"/>
                  </a:moveTo>
                  <a:lnTo>
                    <a:pt x="65" y="200"/>
                  </a:lnTo>
                  <a:lnTo>
                    <a:pt x="65" y="195"/>
                  </a:lnTo>
                  <a:lnTo>
                    <a:pt x="76" y="195"/>
                  </a:lnTo>
                  <a:lnTo>
                    <a:pt x="76" y="200"/>
                  </a:lnTo>
                  <a:close/>
                  <a:moveTo>
                    <a:pt x="70" y="214"/>
                  </a:moveTo>
                  <a:lnTo>
                    <a:pt x="41" y="198"/>
                  </a:lnTo>
                  <a:lnTo>
                    <a:pt x="70" y="181"/>
                  </a:lnTo>
                  <a:lnTo>
                    <a:pt x="70" y="21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8"/>
            <p:cNvSpPr>
              <a:spLocks noEditPoints="1"/>
            </p:cNvSpPr>
            <p:nvPr/>
          </p:nvSpPr>
          <p:spPr bwMode="auto">
            <a:xfrm>
              <a:off x="4080" y="2220"/>
              <a:ext cx="185" cy="140"/>
            </a:xfrm>
            <a:custGeom>
              <a:avLst/>
              <a:gdLst>
                <a:gd name="T0" fmla="*/ 185 w 185"/>
                <a:gd name="T1" fmla="*/ 140 h 140"/>
                <a:gd name="T2" fmla="*/ 11 w 185"/>
                <a:gd name="T3" fmla="*/ 140 h 140"/>
                <a:gd name="T4" fmla="*/ 11 w 185"/>
                <a:gd name="T5" fmla="*/ 30 h 140"/>
                <a:gd name="T6" fmla="*/ 22 w 185"/>
                <a:gd name="T7" fmla="*/ 30 h 140"/>
                <a:gd name="T8" fmla="*/ 22 w 185"/>
                <a:gd name="T9" fmla="*/ 134 h 140"/>
                <a:gd name="T10" fmla="*/ 16 w 185"/>
                <a:gd name="T11" fmla="*/ 128 h 140"/>
                <a:gd name="T12" fmla="*/ 185 w 185"/>
                <a:gd name="T13" fmla="*/ 128 h 140"/>
                <a:gd name="T14" fmla="*/ 185 w 185"/>
                <a:gd name="T15" fmla="*/ 140 h 140"/>
                <a:gd name="T16" fmla="*/ 0 w 185"/>
                <a:gd name="T17" fmla="*/ 36 h 140"/>
                <a:gd name="T18" fmla="*/ 16 w 185"/>
                <a:gd name="T19" fmla="*/ 0 h 140"/>
                <a:gd name="T20" fmla="*/ 33 w 185"/>
                <a:gd name="T21" fmla="*/ 36 h 140"/>
                <a:gd name="T22" fmla="*/ 0 w 185"/>
                <a:gd name="T23" fmla="*/ 36 h 1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40">
                  <a:moveTo>
                    <a:pt x="185" y="140"/>
                  </a:moveTo>
                  <a:lnTo>
                    <a:pt x="11" y="140"/>
                  </a:lnTo>
                  <a:lnTo>
                    <a:pt x="11" y="30"/>
                  </a:lnTo>
                  <a:lnTo>
                    <a:pt x="22" y="30"/>
                  </a:lnTo>
                  <a:lnTo>
                    <a:pt x="22" y="134"/>
                  </a:lnTo>
                  <a:lnTo>
                    <a:pt x="16" y="128"/>
                  </a:lnTo>
                  <a:lnTo>
                    <a:pt x="185" y="128"/>
                  </a:lnTo>
                  <a:lnTo>
                    <a:pt x="185" y="140"/>
                  </a:lnTo>
                  <a:close/>
                  <a:moveTo>
                    <a:pt x="0" y="36"/>
                  </a:moveTo>
                  <a:lnTo>
                    <a:pt x="16" y="0"/>
                  </a:lnTo>
                  <a:lnTo>
                    <a:pt x="3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" name="Group 29"/>
          <p:cNvGrpSpPr>
            <a:grpSpLocks/>
          </p:cNvGrpSpPr>
          <p:nvPr/>
        </p:nvGrpSpPr>
        <p:grpSpPr bwMode="auto">
          <a:xfrm>
            <a:off x="975545" y="3020659"/>
            <a:ext cx="1324611" cy="736333"/>
            <a:chOff x="3861" y="2656"/>
            <a:chExt cx="671" cy="373"/>
          </a:xfrm>
        </p:grpSpPr>
        <p:sp>
          <p:nvSpPr>
            <p:cNvPr id="257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904" y="2656"/>
              <a:ext cx="62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31"/>
            <p:cNvSpPr>
              <a:spLocks noChangeArrowheads="1"/>
            </p:cNvSpPr>
            <p:nvPr/>
          </p:nvSpPr>
          <p:spPr bwMode="auto">
            <a:xfrm>
              <a:off x="3861" y="2661"/>
              <a:ext cx="645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32"/>
            <p:cNvSpPr>
              <a:spLocks/>
            </p:cNvSpPr>
            <p:nvPr/>
          </p:nvSpPr>
          <p:spPr bwMode="auto">
            <a:xfrm>
              <a:off x="4008" y="2715"/>
              <a:ext cx="49" cy="81"/>
            </a:xfrm>
            <a:custGeom>
              <a:avLst/>
              <a:gdLst>
                <a:gd name="T0" fmla="*/ 30 w 49"/>
                <a:gd name="T1" fmla="*/ 0 h 81"/>
                <a:gd name="T2" fmla="*/ 31 w 49"/>
                <a:gd name="T3" fmla="*/ 0 h 81"/>
                <a:gd name="T4" fmla="*/ 31 w 49"/>
                <a:gd name="T5" fmla="*/ 1 h 81"/>
                <a:gd name="T6" fmla="*/ 32 w 49"/>
                <a:gd name="T7" fmla="*/ 1 h 81"/>
                <a:gd name="T8" fmla="*/ 34 w 49"/>
                <a:gd name="T9" fmla="*/ 2 h 81"/>
                <a:gd name="T10" fmla="*/ 34 w 49"/>
                <a:gd name="T11" fmla="*/ 3 h 81"/>
                <a:gd name="T12" fmla="*/ 34 w 49"/>
                <a:gd name="T13" fmla="*/ 3 h 81"/>
                <a:gd name="T14" fmla="*/ 34 w 49"/>
                <a:gd name="T15" fmla="*/ 4 h 81"/>
                <a:gd name="T16" fmla="*/ 34 w 49"/>
                <a:gd name="T17" fmla="*/ 4 h 81"/>
                <a:gd name="T18" fmla="*/ 34 w 49"/>
                <a:gd name="T19" fmla="*/ 5 h 81"/>
                <a:gd name="T20" fmla="*/ 34 w 49"/>
                <a:gd name="T21" fmla="*/ 5 h 81"/>
                <a:gd name="T22" fmla="*/ 33 w 49"/>
                <a:gd name="T23" fmla="*/ 6 h 81"/>
                <a:gd name="T24" fmla="*/ 33 w 49"/>
                <a:gd name="T25" fmla="*/ 8 h 81"/>
                <a:gd name="T26" fmla="*/ 32 w 49"/>
                <a:gd name="T27" fmla="*/ 8 h 81"/>
                <a:gd name="T28" fmla="*/ 32 w 49"/>
                <a:gd name="T29" fmla="*/ 12 h 81"/>
                <a:gd name="T30" fmla="*/ 41 w 49"/>
                <a:gd name="T31" fmla="*/ 16 h 81"/>
                <a:gd name="T32" fmla="*/ 44 w 49"/>
                <a:gd name="T33" fmla="*/ 30 h 81"/>
                <a:gd name="T34" fmla="*/ 36 w 49"/>
                <a:gd name="T35" fmla="*/ 41 h 81"/>
                <a:gd name="T36" fmla="*/ 35 w 49"/>
                <a:gd name="T37" fmla="*/ 41 h 81"/>
                <a:gd name="T38" fmla="*/ 34 w 49"/>
                <a:gd name="T39" fmla="*/ 43 h 81"/>
                <a:gd name="T40" fmla="*/ 33 w 49"/>
                <a:gd name="T41" fmla="*/ 44 h 81"/>
                <a:gd name="T42" fmla="*/ 33 w 49"/>
                <a:gd name="T43" fmla="*/ 44 h 81"/>
                <a:gd name="T44" fmla="*/ 46 w 49"/>
                <a:gd name="T45" fmla="*/ 77 h 81"/>
                <a:gd name="T46" fmla="*/ 48 w 49"/>
                <a:gd name="T47" fmla="*/ 79 h 81"/>
                <a:gd name="T48" fmla="*/ 49 w 49"/>
                <a:gd name="T49" fmla="*/ 80 h 81"/>
                <a:gd name="T50" fmla="*/ 49 w 49"/>
                <a:gd name="T51" fmla="*/ 81 h 81"/>
                <a:gd name="T52" fmla="*/ 42 w 49"/>
                <a:gd name="T53" fmla="*/ 80 h 81"/>
                <a:gd name="T54" fmla="*/ 42 w 49"/>
                <a:gd name="T55" fmla="*/ 79 h 81"/>
                <a:gd name="T56" fmla="*/ 38 w 49"/>
                <a:gd name="T57" fmla="*/ 79 h 81"/>
                <a:gd name="T58" fmla="*/ 38 w 49"/>
                <a:gd name="T59" fmla="*/ 77 h 81"/>
                <a:gd name="T60" fmla="*/ 35 w 49"/>
                <a:gd name="T61" fmla="*/ 78 h 81"/>
                <a:gd name="T62" fmla="*/ 19 w 49"/>
                <a:gd name="T63" fmla="*/ 47 h 81"/>
                <a:gd name="T64" fmla="*/ 17 w 49"/>
                <a:gd name="T65" fmla="*/ 61 h 81"/>
                <a:gd name="T66" fmla="*/ 18 w 49"/>
                <a:gd name="T67" fmla="*/ 64 h 81"/>
                <a:gd name="T68" fmla="*/ 18 w 49"/>
                <a:gd name="T69" fmla="*/ 72 h 81"/>
                <a:gd name="T70" fmla="*/ 20 w 49"/>
                <a:gd name="T71" fmla="*/ 76 h 81"/>
                <a:gd name="T72" fmla="*/ 19 w 49"/>
                <a:gd name="T73" fmla="*/ 77 h 81"/>
                <a:gd name="T74" fmla="*/ 19 w 49"/>
                <a:gd name="T75" fmla="*/ 79 h 81"/>
                <a:gd name="T76" fmla="*/ 16 w 49"/>
                <a:gd name="T77" fmla="*/ 81 h 81"/>
                <a:gd name="T78" fmla="*/ 12 w 49"/>
                <a:gd name="T79" fmla="*/ 81 h 81"/>
                <a:gd name="T80" fmla="*/ 11 w 49"/>
                <a:gd name="T81" fmla="*/ 79 h 81"/>
                <a:gd name="T82" fmla="*/ 13 w 49"/>
                <a:gd name="T83" fmla="*/ 77 h 81"/>
                <a:gd name="T84" fmla="*/ 10 w 49"/>
                <a:gd name="T85" fmla="*/ 76 h 81"/>
                <a:gd name="T86" fmla="*/ 4 w 49"/>
                <a:gd name="T87" fmla="*/ 40 h 81"/>
                <a:gd name="T88" fmla="*/ 3 w 49"/>
                <a:gd name="T89" fmla="*/ 37 h 81"/>
                <a:gd name="T90" fmla="*/ 2 w 49"/>
                <a:gd name="T91" fmla="*/ 37 h 81"/>
                <a:gd name="T92" fmla="*/ 0 w 49"/>
                <a:gd name="T93" fmla="*/ 30 h 81"/>
                <a:gd name="T94" fmla="*/ 9 w 49"/>
                <a:gd name="T95" fmla="*/ 12 h 81"/>
                <a:gd name="T96" fmla="*/ 22 w 49"/>
                <a:gd name="T97" fmla="*/ 11 h 81"/>
                <a:gd name="T98" fmla="*/ 22 w 49"/>
                <a:gd name="T99" fmla="*/ 8 h 81"/>
                <a:gd name="T100" fmla="*/ 21 w 49"/>
                <a:gd name="T101" fmla="*/ 8 h 81"/>
                <a:gd name="T102" fmla="*/ 21 w 49"/>
                <a:gd name="T103" fmla="*/ 7 h 81"/>
                <a:gd name="T104" fmla="*/ 21 w 49"/>
                <a:gd name="T105" fmla="*/ 5 h 81"/>
                <a:gd name="T106" fmla="*/ 21 w 49"/>
                <a:gd name="T107" fmla="*/ 4 h 81"/>
                <a:gd name="T108" fmla="*/ 21 w 49"/>
                <a:gd name="T109" fmla="*/ 4 h 81"/>
                <a:gd name="T110" fmla="*/ 21 w 49"/>
                <a:gd name="T111" fmla="*/ 3 h 81"/>
                <a:gd name="T112" fmla="*/ 21 w 49"/>
                <a:gd name="T113" fmla="*/ 3 h 81"/>
                <a:gd name="T114" fmla="*/ 22 w 49"/>
                <a:gd name="T115" fmla="*/ 2 h 81"/>
                <a:gd name="T116" fmla="*/ 27 w 49"/>
                <a:gd name="T117" fmla="*/ 0 h 81"/>
                <a:gd name="T118" fmla="*/ 28 w 49"/>
                <a:gd name="T119" fmla="*/ 0 h 81"/>
                <a:gd name="T120" fmla="*/ 30 w 49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9" h="81">
                  <a:moveTo>
                    <a:pt x="30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41" y="16"/>
                  </a:lnTo>
                  <a:lnTo>
                    <a:pt x="44" y="30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46" y="77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49" y="81"/>
                  </a:lnTo>
                  <a:lnTo>
                    <a:pt x="42" y="80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5" y="78"/>
                  </a:lnTo>
                  <a:lnTo>
                    <a:pt x="19" y="47"/>
                  </a:lnTo>
                  <a:lnTo>
                    <a:pt x="17" y="61"/>
                  </a:lnTo>
                  <a:lnTo>
                    <a:pt x="18" y="64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6" y="81"/>
                  </a:lnTo>
                  <a:lnTo>
                    <a:pt x="12" y="81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9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0" name="Picture 3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36" y="2687"/>
              <a:ext cx="12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1" name="Freeform 34"/>
            <p:cNvSpPr>
              <a:spLocks noEditPoints="1"/>
            </p:cNvSpPr>
            <p:nvPr/>
          </p:nvSpPr>
          <p:spPr bwMode="auto">
            <a:xfrm>
              <a:off x="4042" y="2740"/>
              <a:ext cx="194" cy="32"/>
            </a:xfrm>
            <a:custGeom>
              <a:avLst/>
              <a:gdLst>
                <a:gd name="T0" fmla="*/ 3 w 2617"/>
                <a:gd name="T1" fmla="*/ 13 h 400"/>
                <a:gd name="T2" fmla="*/ 169 w 2617"/>
                <a:gd name="T3" fmla="*/ 13 h 400"/>
                <a:gd name="T4" fmla="*/ 172 w 2617"/>
                <a:gd name="T5" fmla="*/ 16 h 400"/>
                <a:gd name="T6" fmla="*/ 169 w 2617"/>
                <a:gd name="T7" fmla="*/ 19 h 400"/>
                <a:gd name="T8" fmla="*/ 3 w 2617"/>
                <a:gd name="T9" fmla="*/ 19 h 400"/>
                <a:gd name="T10" fmla="*/ 0 w 2617"/>
                <a:gd name="T11" fmla="*/ 16 h 400"/>
                <a:gd name="T12" fmla="*/ 3 w 2617"/>
                <a:gd name="T13" fmla="*/ 13 h 400"/>
                <a:gd name="T14" fmla="*/ 164 w 2617"/>
                <a:gd name="T15" fmla="*/ 0 h 400"/>
                <a:gd name="T16" fmla="*/ 194 w 2617"/>
                <a:gd name="T17" fmla="*/ 16 h 400"/>
                <a:gd name="T18" fmla="*/ 164 w 2617"/>
                <a:gd name="T19" fmla="*/ 32 h 400"/>
                <a:gd name="T20" fmla="*/ 164 w 261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17" h="400">
                  <a:moveTo>
                    <a:pt x="34" y="166"/>
                  </a:moveTo>
                  <a:lnTo>
                    <a:pt x="2284" y="166"/>
                  </a:lnTo>
                  <a:cubicBezTo>
                    <a:pt x="2302" y="166"/>
                    <a:pt x="2317" y="181"/>
                    <a:pt x="2317" y="200"/>
                  </a:cubicBezTo>
                  <a:cubicBezTo>
                    <a:pt x="2317" y="218"/>
                    <a:pt x="2302" y="233"/>
                    <a:pt x="228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2217" y="0"/>
                  </a:moveTo>
                  <a:lnTo>
                    <a:pt x="2617" y="200"/>
                  </a:lnTo>
                  <a:lnTo>
                    <a:pt x="2217" y="400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35"/>
            <p:cNvSpPr>
              <a:spLocks noEditPoints="1"/>
            </p:cNvSpPr>
            <p:nvPr/>
          </p:nvSpPr>
          <p:spPr bwMode="auto">
            <a:xfrm>
              <a:off x="4013" y="2669"/>
              <a:ext cx="486" cy="283"/>
            </a:xfrm>
            <a:custGeom>
              <a:avLst/>
              <a:gdLst>
                <a:gd name="T0" fmla="*/ 391 w 486"/>
                <a:gd name="T1" fmla="*/ 271 h 283"/>
                <a:gd name="T2" fmla="*/ 480 w 486"/>
                <a:gd name="T3" fmla="*/ 271 h 283"/>
                <a:gd name="T4" fmla="*/ 475 w 486"/>
                <a:gd name="T5" fmla="*/ 277 h 283"/>
                <a:gd name="T6" fmla="*/ 475 w 486"/>
                <a:gd name="T7" fmla="*/ 6 h 283"/>
                <a:gd name="T8" fmla="*/ 480 w 486"/>
                <a:gd name="T9" fmla="*/ 12 h 283"/>
                <a:gd name="T10" fmla="*/ 17 w 486"/>
                <a:gd name="T11" fmla="*/ 12 h 283"/>
                <a:gd name="T12" fmla="*/ 23 w 486"/>
                <a:gd name="T13" fmla="*/ 6 h 283"/>
                <a:gd name="T14" fmla="*/ 23 w 486"/>
                <a:gd name="T15" fmla="*/ 26 h 283"/>
                <a:gd name="T16" fmla="*/ 12 w 486"/>
                <a:gd name="T17" fmla="*/ 26 h 283"/>
                <a:gd name="T18" fmla="*/ 12 w 486"/>
                <a:gd name="T19" fmla="*/ 0 h 283"/>
                <a:gd name="T20" fmla="*/ 486 w 486"/>
                <a:gd name="T21" fmla="*/ 0 h 283"/>
                <a:gd name="T22" fmla="*/ 486 w 486"/>
                <a:gd name="T23" fmla="*/ 283 h 283"/>
                <a:gd name="T24" fmla="*/ 391 w 486"/>
                <a:gd name="T25" fmla="*/ 283 h 283"/>
                <a:gd name="T26" fmla="*/ 391 w 486"/>
                <a:gd name="T27" fmla="*/ 271 h 283"/>
                <a:gd name="T28" fmla="*/ 34 w 486"/>
                <a:gd name="T29" fmla="*/ 20 h 283"/>
                <a:gd name="T30" fmla="*/ 17 w 486"/>
                <a:gd name="T31" fmla="*/ 57 h 283"/>
                <a:gd name="T32" fmla="*/ 0 w 486"/>
                <a:gd name="T33" fmla="*/ 20 h 283"/>
                <a:gd name="T34" fmla="*/ 34 w 486"/>
                <a:gd name="T35" fmla="*/ 2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6" h="283">
                  <a:moveTo>
                    <a:pt x="391" y="271"/>
                  </a:moveTo>
                  <a:lnTo>
                    <a:pt x="480" y="271"/>
                  </a:lnTo>
                  <a:lnTo>
                    <a:pt x="475" y="277"/>
                  </a:lnTo>
                  <a:lnTo>
                    <a:pt x="475" y="6"/>
                  </a:lnTo>
                  <a:lnTo>
                    <a:pt x="480" y="12"/>
                  </a:lnTo>
                  <a:lnTo>
                    <a:pt x="17" y="12"/>
                  </a:lnTo>
                  <a:lnTo>
                    <a:pt x="23" y="6"/>
                  </a:lnTo>
                  <a:lnTo>
                    <a:pt x="23" y="26"/>
                  </a:lnTo>
                  <a:lnTo>
                    <a:pt x="12" y="26"/>
                  </a:lnTo>
                  <a:lnTo>
                    <a:pt x="12" y="0"/>
                  </a:lnTo>
                  <a:lnTo>
                    <a:pt x="486" y="0"/>
                  </a:lnTo>
                  <a:lnTo>
                    <a:pt x="486" y="283"/>
                  </a:lnTo>
                  <a:lnTo>
                    <a:pt x="391" y="283"/>
                  </a:lnTo>
                  <a:lnTo>
                    <a:pt x="391" y="271"/>
                  </a:lnTo>
                  <a:close/>
                  <a:moveTo>
                    <a:pt x="34" y="20"/>
                  </a:moveTo>
                  <a:lnTo>
                    <a:pt x="17" y="57"/>
                  </a:lnTo>
                  <a:lnTo>
                    <a:pt x="0" y="2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3" name="Picture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36" y="2868"/>
              <a:ext cx="16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4" name="Freeform 37"/>
            <p:cNvSpPr>
              <a:spLocks/>
            </p:cNvSpPr>
            <p:nvPr/>
          </p:nvSpPr>
          <p:spPr bwMode="auto">
            <a:xfrm>
              <a:off x="3960" y="283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0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2 h 81"/>
                <a:gd name="T10" fmla="*/ 33 w 48"/>
                <a:gd name="T11" fmla="*/ 3 h 81"/>
                <a:gd name="T12" fmla="*/ 33 w 48"/>
                <a:gd name="T13" fmla="*/ 3 h 81"/>
                <a:gd name="T14" fmla="*/ 34 w 48"/>
                <a:gd name="T15" fmla="*/ 4 h 81"/>
                <a:gd name="T16" fmla="*/ 34 w 48"/>
                <a:gd name="T17" fmla="*/ 5 h 81"/>
                <a:gd name="T18" fmla="*/ 33 w 48"/>
                <a:gd name="T19" fmla="*/ 5 h 81"/>
                <a:gd name="T20" fmla="*/ 33 w 48"/>
                <a:gd name="T21" fmla="*/ 6 h 81"/>
                <a:gd name="T22" fmla="*/ 33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6 h 81"/>
                <a:gd name="T32" fmla="*/ 43 w 48"/>
                <a:gd name="T33" fmla="*/ 30 h 81"/>
                <a:gd name="T34" fmla="*/ 35 w 48"/>
                <a:gd name="T35" fmla="*/ 41 h 81"/>
                <a:gd name="T36" fmla="*/ 34 w 48"/>
                <a:gd name="T37" fmla="*/ 41 h 81"/>
                <a:gd name="T38" fmla="*/ 34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7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2 w 48"/>
                <a:gd name="T53" fmla="*/ 80 h 81"/>
                <a:gd name="T54" fmla="*/ 41 w 48"/>
                <a:gd name="T55" fmla="*/ 79 h 81"/>
                <a:gd name="T56" fmla="*/ 37 w 48"/>
                <a:gd name="T57" fmla="*/ 79 h 81"/>
                <a:gd name="T58" fmla="*/ 37 w 48"/>
                <a:gd name="T59" fmla="*/ 77 h 81"/>
                <a:gd name="T60" fmla="*/ 34 w 48"/>
                <a:gd name="T61" fmla="*/ 78 h 81"/>
                <a:gd name="T62" fmla="*/ 18 w 48"/>
                <a:gd name="T63" fmla="*/ 47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6 h 81"/>
                <a:gd name="T72" fmla="*/ 18 w 48"/>
                <a:gd name="T73" fmla="*/ 77 h 81"/>
                <a:gd name="T74" fmla="*/ 18 w 48"/>
                <a:gd name="T75" fmla="*/ 79 h 81"/>
                <a:gd name="T76" fmla="*/ 16 w 48"/>
                <a:gd name="T77" fmla="*/ 81 h 81"/>
                <a:gd name="T78" fmla="*/ 11 w 48"/>
                <a:gd name="T79" fmla="*/ 81 h 81"/>
                <a:gd name="T80" fmla="*/ 10 w 48"/>
                <a:gd name="T81" fmla="*/ 79 h 81"/>
                <a:gd name="T82" fmla="*/ 12 w 48"/>
                <a:gd name="T83" fmla="*/ 77 h 81"/>
                <a:gd name="T84" fmla="*/ 9 w 48"/>
                <a:gd name="T85" fmla="*/ 76 h 81"/>
                <a:gd name="T86" fmla="*/ 3 w 48"/>
                <a:gd name="T87" fmla="*/ 40 h 81"/>
                <a:gd name="T88" fmla="*/ 2 w 48"/>
                <a:gd name="T89" fmla="*/ 37 h 81"/>
                <a:gd name="T90" fmla="*/ 1 w 48"/>
                <a:gd name="T91" fmla="*/ 37 h 81"/>
                <a:gd name="T92" fmla="*/ 0 w 48"/>
                <a:gd name="T93" fmla="*/ 31 h 81"/>
                <a:gd name="T94" fmla="*/ 8 w 48"/>
                <a:gd name="T95" fmla="*/ 12 h 81"/>
                <a:gd name="T96" fmla="*/ 22 w 48"/>
                <a:gd name="T97" fmla="*/ 11 h 81"/>
                <a:gd name="T98" fmla="*/ 22 w 48"/>
                <a:gd name="T99" fmla="*/ 8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5 h 81"/>
                <a:gd name="T106" fmla="*/ 20 w 48"/>
                <a:gd name="T107" fmla="*/ 5 h 81"/>
                <a:gd name="T108" fmla="*/ 20 w 48"/>
                <a:gd name="T109" fmla="*/ 4 h 81"/>
                <a:gd name="T110" fmla="*/ 20 w 48"/>
                <a:gd name="T111" fmla="*/ 3 h 81"/>
                <a:gd name="T112" fmla="*/ 21 w 48"/>
                <a:gd name="T113" fmla="*/ 3 h 81"/>
                <a:gd name="T114" fmla="*/ 22 w 48"/>
                <a:gd name="T115" fmla="*/ 2 h 81"/>
                <a:gd name="T116" fmla="*/ 26 w 48"/>
                <a:gd name="T117" fmla="*/ 0 h 81"/>
                <a:gd name="T118" fmla="*/ 28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3" y="30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2" y="80"/>
                  </a:lnTo>
                  <a:lnTo>
                    <a:pt x="41" y="79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4" y="78"/>
                  </a:lnTo>
                  <a:lnTo>
                    <a:pt x="18" y="47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2" y="77"/>
                  </a:lnTo>
                  <a:lnTo>
                    <a:pt x="9" y="76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8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4004" y="291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1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3 h 81"/>
                <a:gd name="T10" fmla="*/ 33 w 48"/>
                <a:gd name="T11" fmla="*/ 3 h 81"/>
                <a:gd name="T12" fmla="*/ 33 w 48"/>
                <a:gd name="T13" fmla="*/ 4 h 81"/>
                <a:gd name="T14" fmla="*/ 33 w 48"/>
                <a:gd name="T15" fmla="*/ 4 h 81"/>
                <a:gd name="T16" fmla="*/ 33 w 48"/>
                <a:gd name="T17" fmla="*/ 5 h 81"/>
                <a:gd name="T18" fmla="*/ 33 w 48"/>
                <a:gd name="T19" fmla="*/ 6 h 81"/>
                <a:gd name="T20" fmla="*/ 33 w 48"/>
                <a:gd name="T21" fmla="*/ 6 h 81"/>
                <a:gd name="T22" fmla="*/ 33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7 h 81"/>
                <a:gd name="T32" fmla="*/ 43 w 48"/>
                <a:gd name="T33" fmla="*/ 31 h 81"/>
                <a:gd name="T34" fmla="*/ 35 w 48"/>
                <a:gd name="T35" fmla="*/ 41 h 81"/>
                <a:gd name="T36" fmla="*/ 34 w 48"/>
                <a:gd name="T37" fmla="*/ 41 h 81"/>
                <a:gd name="T38" fmla="*/ 33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8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2 w 48"/>
                <a:gd name="T53" fmla="*/ 81 h 81"/>
                <a:gd name="T54" fmla="*/ 41 w 48"/>
                <a:gd name="T55" fmla="*/ 80 h 81"/>
                <a:gd name="T56" fmla="*/ 37 w 48"/>
                <a:gd name="T57" fmla="*/ 80 h 81"/>
                <a:gd name="T58" fmla="*/ 37 w 48"/>
                <a:gd name="T59" fmla="*/ 78 h 81"/>
                <a:gd name="T60" fmla="*/ 34 w 48"/>
                <a:gd name="T61" fmla="*/ 78 h 81"/>
                <a:gd name="T62" fmla="*/ 18 w 48"/>
                <a:gd name="T63" fmla="*/ 48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7 h 81"/>
                <a:gd name="T72" fmla="*/ 18 w 48"/>
                <a:gd name="T73" fmla="*/ 77 h 81"/>
                <a:gd name="T74" fmla="*/ 18 w 48"/>
                <a:gd name="T75" fmla="*/ 79 h 81"/>
                <a:gd name="T76" fmla="*/ 15 w 48"/>
                <a:gd name="T77" fmla="*/ 81 h 81"/>
                <a:gd name="T78" fmla="*/ 11 w 48"/>
                <a:gd name="T79" fmla="*/ 81 h 81"/>
                <a:gd name="T80" fmla="*/ 10 w 48"/>
                <a:gd name="T81" fmla="*/ 80 h 81"/>
                <a:gd name="T82" fmla="*/ 12 w 48"/>
                <a:gd name="T83" fmla="*/ 77 h 81"/>
                <a:gd name="T84" fmla="*/ 9 w 48"/>
                <a:gd name="T85" fmla="*/ 77 h 81"/>
                <a:gd name="T86" fmla="*/ 3 w 48"/>
                <a:gd name="T87" fmla="*/ 40 h 81"/>
                <a:gd name="T88" fmla="*/ 2 w 48"/>
                <a:gd name="T89" fmla="*/ 38 h 81"/>
                <a:gd name="T90" fmla="*/ 1 w 48"/>
                <a:gd name="T91" fmla="*/ 38 h 81"/>
                <a:gd name="T92" fmla="*/ 0 w 48"/>
                <a:gd name="T93" fmla="*/ 31 h 81"/>
                <a:gd name="T94" fmla="*/ 8 w 48"/>
                <a:gd name="T95" fmla="*/ 13 h 81"/>
                <a:gd name="T96" fmla="*/ 21 w 48"/>
                <a:gd name="T97" fmla="*/ 11 h 81"/>
                <a:gd name="T98" fmla="*/ 21 w 48"/>
                <a:gd name="T99" fmla="*/ 9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6 h 81"/>
                <a:gd name="T106" fmla="*/ 20 w 48"/>
                <a:gd name="T107" fmla="*/ 5 h 81"/>
                <a:gd name="T108" fmla="*/ 20 w 48"/>
                <a:gd name="T109" fmla="*/ 5 h 81"/>
                <a:gd name="T110" fmla="*/ 20 w 48"/>
                <a:gd name="T111" fmla="*/ 4 h 81"/>
                <a:gd name="T112" fmla="*/ 21 w 48"/>
                <a:gd name="T113" fmla="*/ 3 h 81"/>
                <a:gd name="T114" fmla="*/ 21 w 48"/>
                <a:gd name="T115" fmla="*/ 2 h 81"/>
                <a:gd name="T116" fmla="*/ 26 w 48"/>
                <a:gd name="T117" fmla="*/ 1 h 81"/>
                <a:gd name="T118" fmla="*/ 27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7"/>
                  </a:lnTo>
                  <a:lnTo>
                    <a:pt x="43" y="3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8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2" y="81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18" y="48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5" y="81"/>
                  </a:lnTo>
                  <a:lnTo>
                    <a:pt x="11" y="81"/>
                  </a:lnTo>
                  <a:lnTo>
                    <a:pt x="10" y="80"/>
                  </a:lnTo>
                  <a:lnTo>
                    <a:pt x="12" y="77"/>
                  </a:lnTo>
                  <a:lnTo>
                    <a:pt x="9" y="77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8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39"/>
            <p:cNvSpPr>
              <a:spLocks/>
            </p:cNvSpPr>
            <p:nvPr/>
          </p:nvSpPr>
          <p:spPr bwMode="auto">
            <a:xfrm>
              <a:off x="4028" y="2841"/>
              <a:ext cx="49" cy="81"/>
            </a:xfrm>
            <a:custGeom>
              <a:avLst/>
              <a:gdLst>
                <a:gd name="T0" fmla="*/ 29 w 49"/>
                <a:gd name="T1" fmla="*/ 0 h 81"/>
                <a:gd name="T2" fmla="*/ 30 w 49"/>
                <a:gd name="T3" fmla="*/ 0 h 81"/>
                <a:gd name="T4" fmla="*/ 30 w 49"/>
                <a:gd name="T5" fmla="*/ 0 h 81"/>
                <a:gd name="T6" fmla="*/ 31 w 49"/>
                <a:gd name="T7" fmla="*/ 0 h 81"/>
                <a:gd name="T8" fmla="*/ 33 w 49"/>
                <a:gd name="T9" fmla="*/ 2 h 81"/>
                <a:gd name="T10" fmla="*/ 33 w 49"/>
                <a:gd name="T11" fmla="*/ 3 h 81"/>
                <a:gd name="T12" fmla="*/ 33 w 49"/>
                <a:gd name="T13" fmla="*/ 3 h 81"/>
                <a:gd name="T14" fmla="*/ 34 w 49"/>
                <a:gd name="T15" fmla="*/ 4 h 81"/>
                <a:gd name="T16" fmla="*/ 34 w 49"/>
                <a:gd name="T17" fmla="*/ 4 h 81"/>
                <a:gd name="T18" fmla="*/ 33 w 49"/>
                <a:gd name="T19" fmla="*/ 5 h 81"/>
                <a:gd name="T20" fmla="*/ 33 w 49"/>
                <a:gd name="T21" fmla="*/ 5 h 81"/>
                <a:gd name="T22" fmla="*/ 33 w 49"/>
                <a:gd name="T23" fmla="*/ 6 h 81"/>
                <a:gd name="T24" fmla="*/ 32 w 49"/>
                <a:gd name="T25" fmla="*/ 8 h 81"/>
                <a:gd name="T26" fmla="*/ 31 w 49"/>
                <a:gd name="T27" fmla="*/ 8 h 81"/>
                <a:gd name="T28" fmla="*/ 31 w 49"/>
                <a:gd name="T29" fmla="*/ 12 h 81"/>
                <a:gd name="T30" fmla="*/ 40 w 49"/>
                <a:gd name="T31" fmla="*/ 16 h 81"/>
                <a:gd name="T32" fmla="*/ 43 w 49"/>
                <a:gd name="T33" fmla="*/ 30 h 81"/>
                <a:gd name="T34" fmla="*/ 35 w 49"/>
                <a:gd name="T35" fmla="*/ 41 h 81"/>
                <a:gd name="T36" fmla="*/ 34 w 49"/>
                <a:gd name="T37" fmla="*/ 41 h 81"/>
                <a:gd name="T38" fmla="*/ 34 w 49"/>
                <a:gd name="T39" fmla="*/ 43 h 81"/>
                <a:gd name="T40" fmla="*/ 32 w 49"/>
                <a:gd name="T41" fmla="*/ 43 h 81"/>
                <a:gd name="T42" fmla="*/ 32 w 49"/>
                <a:gd name="T43" fmla="*/ 44 h 81"/>
                <a:gd name="T44" fmla="*/ 45 w 49"/>
                <a:gd name="T45" fmla="*/ 77 h 81"/>
                <a:gd name="T46" fmla="*/ 47 w 49"/>
                <a:gd name="T47" fmla="*/ 79 h 81"/>
                <a:gd name="T48" fmla="*/ 49 w 49"/>
                <a:gd name="T49" fmla="*/ 80 h 81"/>
                <a:gd name="T50" fmla="*/ 48 w 49"/>
                <a:gd name="T51" fmla="*/ 80 h 81"/>
                <a:gd name="T52" fmla="*/ 42 w 49"/>
                <a:gd name="T53" fmla="*/ 80 h 81"/>
                <a:gd name="T54" fmla="*/ 41 w 49"/>
                <a:gd name="T55" fmla="*/ 79 h 81"/>
                <a:gd name="T56" fmla="*/ 37 w 49"/>
                <a:gd name="T57" fmla="*/ 79 h 81"/>
                <a:gd name="T58" fmla="*/ 37 w 49"/>
                <a:gd name="T59" fmla="*/ 77 h 81"/>
                <a:gd name="T60" fmla="*/ 34 w 49"/>
                <a:gd name="T61" fmla="*/ 78 h 81"/>
                <a:gd name="T62" fmla="*/ 18 w 49"/>
                <a:gd name="T63" fmla="*/ 47 h 81"/>
                <a:gd name="T64" fmla="*/ 16 w 49"/>
                <a:gd name="T65" fmla="*/ 61 h 81"/>
                <a:gd name="T66" fmla="*/ 17 w 49"/>
                <a:gd name="T67" fmla="*/ 64 h 81"/>
                <a:gd name="T68" fmla="*/ 17 w 49"/>
                <a:gd name="T69" fmla="*/ 72 h 81"/>
                <a:gd name="T70" fmla="*/ 19 w 49"/>
                <a:gd name="T71" fmla="*/ 76 h 81"/>
                <a:gd name="T72" fmla="*/ 18 w 49"/>
                <a:gd name="T73" fmla="*/ 77 h 81"/>
                <a:gd name="T74" fmla="*/ 18 w 49"/>
                <a:gd name="T75" fmla="*/ 79 h 81"/>
                <a:gd name="T76" fmla="*/ 16 w 49"/>
                <a:gd name="T77" fmla="*/ 81 h 81"/>
                <a:gd name="T78" fmla="*/ 11 w 49"/>
                <a:gd name="T79" fmla="*/ 81 h 81"/>
                <a:gd name="T80" fmla="*/ 10 w 49"/>
                <a:gd name="T81" fmla="*/ 79 h 81"/>
                <a:gd name="T82" fmla="*/ 12 w 49"/>
                <a:gd name="T83" fmla="*/ 77 h 81"/>
                <a:gd name="T84" fmla="*/ 9 w 49"/>
                <a:gd name="T85" fmla="*/ 76 h 81"/>
                <a:gd name="T86" fmla="*/ 3 w 49"/>
                <a:gd name="T87" fmla="*/ 40 h 81"/>
                <a:gd name="T88" fmla="*/ 2 w 49"/>
                <a:gd name="T89" fmla="*/ 37 h 81"/>
                <a:gd name="T90" fmla="*/ 1 w 49"/>
                <a:gd name="T91" fmla="*/ 37 h 81"/>
                <a:gd name="T92" fmla="*/ 0 w 49"/>
                <a:gd name="T93" fmla="*/ 30 h 81"/>
                <a:gd name="T94" fmla="*/ 8 w 49"/>
                <a:gd name="T95" fmla="*/ 12 h 81"/>
                <a:gd name="T96" fmla="*/ 22 w 49"/>
                <a:gd name="T97" fmla="*/ 11 h 81"/>
                <a:gd name="T98" fmla="*/ 22 w 49"/>
                <a:gd name="T99" fmla="*/ 8 h 81"/>
                <a:gd name="T100" fmla="*/ 21 w 49"/>
                <a:gd name="T101" fmla="*/ 8 h 81"/>
                <a:gd name="T102" fmla="*/ 20 w 49"/>
                <a:gd name="T103" fmla="*/ 6 h 81"/>
                <a:gd name="T104" fmla="*/ 20 w 49"/>
                <a:gd name="T105" fmla="*/ 5 h 81"/>
                <a:gd name="T106" fmla="*/ 20 w 49"/>
                <a:gd name="T107" fmla="*/ 4 h 81"/>
                <a:gd name="T108" fmla="*/ 20 w 49"/>
                <a:gd name="T109" fmla="*/ 4 h 81"/>
                <a:gd name="T110" fmla="*/ 20 w 49"/>
                <a:gd name="T111" fmla="*/ 3 h 81"/>
                <a:gd name="T112" fmla="*/ 21 w 49"/>
                <a:gd name="T113" fmla="*/ 3 h 81"/>
                <a:gd name="T114" fmla="*/ 22 w 49"/>
                <a:gd name="T115" fmla="*/ 2 h 81"/>
                <a:gd name="T116" fmla="*/ 26 w 49"/>
                <a:gd name="T117" fmla="*/ 0 h 81"/>
                <a:gd name="T118" fmla="*/ 28 w 49"/>
                <a:gd name="T119" fmla="*/ 0 h 81"/>
                <a:gd name="T120" fmla="*/ 29 w 49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9" h="81">
                  <a:moveTo>
                    <a:pt x="29" y="0"/>
                  </a:moveTo>
                  <a:lnTo>
                    <a:pt x="30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3" y="30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2" y="80"/>
                  </a:lnTo>
                  <a:lnTo>
                    <a:pt x="41" y="79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4" y="78"/>
                  </a:lnTo>
                  <a:lnTo>
                    <a:pt x="18" y="47"/>
                  </a:lnTo>
                  <a:lnTo>
                    <a:pt x="16" y="61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2" y="77"/>
                  </a:lnTo>
                  <a:lnTo>
                    <a:pt x="9" y="76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40"/>
            <p:cNvSpPr>
              <a:spLocks/>
            </p:cNvSpPr>
            <p:nvPr/>
          </p:nvSpPr>
          <p:spPr bwMode="auto">
            <a:xfrm>
              <a:off x="4077" y="291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1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3 h 81"/>
                <a:gd name="T10" fmla="*/ 33 w 48"/>
                <a:gd name="T11" fmla="*/ 3 h 81"/>
                <a:gd name="T12" fmla="*/ 33 w 48"/>
                <a:gd name="T13" fmla="*/ 4 h 81"/>
                <a:gd name="T14" fmla="*/ 33 w 48"/>
                <a:gd name="T15" fmla="*/ 4 h 81"/>
                <a:gd name="T16" fmla="*/ 33 w 48"/>
                <a:gd name="T17" fmla="*/ 5 h 81"/>
                <a:gd name="T18" fmla="*/ 33 w 48"/>
                <a:gd name="T19" fmla="*/ 6 h 81"/>
                <a:gd name="T20" fmla="*/ 33 w 48"/>
                <a:gd name="T21" fmla="*/ 6 h 81"/>
                <a:gd name="T22" fmla="*/ 32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7 h 81"/>
                <a:gd name="T32" fmla="*/ 43 w 48"/>
                <a:gd name="T33" fmla="*/ 31 h 81"/>
                <a:gd name="T34" fmla="*/ 35 w 48"/>
                <a:gd name="T35" fmla="*/ 41 h 81"/>
                <a:gd name="T36" fmla="*/ 34 w 48"/>
                <a:gd name="T37" fmla="*/ 41 h 81"/>
                <a:gd name="T38" fmla="*/ 33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8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1 w 48"/>
                <a:gd name="T53" fmla="*/ 81 h 81"/>
                <a:gd name="T54" fmla="*/ 41 w 48"/>
                <a:gd name="T55" fmla="*/ 80 h 81"/>
                <a:gd name="T56" fmla="*/ 37 w 48"/>
                <a:gd name="T57" fmla="*/ 80 h 81"/>
                <a:gd name="T58" fmla="*/ 37 w 48"/>
                <a:gd name="T59" fmla="*/ 78 h 81"/>
                <a:gd name="T60" fmla="*/ 34 w 48"/>
                <a:gd name="T61" fmla="*/ 78 h 81"/>
                <a:gd name="T62" fmla="*/ 18 w 48"/>
                <a:gd name="T63" fmla="*/ 48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7 h 81"/>
                <a:gd name="T72" fmla="*/ 18 w 48"/>
                <a:gd name="T73" fmla="*/ 77 h 81"/>
                <a:gd name="T74" fmla="*/ 18 w 48"/>
                <a:gd name="T75" fmla="*/ 79 h 81"/>
                <a:gd name="T76" fmla="*/ 15 w 48"/>
                <a:gd name="T77" fmla="*/ 81 h 81"/>
                <a:gd name="T78" fmla="*/ 11 w 48"/>
                <a:gd name="T79" fmla="*/ 81 h 81"/>
                <a:gd name="T80" fmla="*/ 10 w 48"/>
                <a:gd name="T81" fmla="*/ 80 h 81"/>
                <a:gd name="T82" fmla="*/ 12 w 48"/>
                <a:gd name="T83" fmla="*/ 77 h 81"/>
                <a:gd name="T84" fmla="*/ 9 w 48"/>
                <a:gd name="T85" fmla="*/ 77 h 81"/>
                <a:gd name="T86" fmla="*/ 3 w 48"/>
                <a:gd name="T87" fmla="*/ 40 h 81"/>
                <a:gd name="T88" fmla="*/ 2 w 48"/>
                <a:gd name="T89" fmla="*/ 38 h 81"/>
                <a:gd name="T90" fmla="*/ 1 w 48"/>
                <a:gd name="T91" fmla="*/ 38 h 81"/>
                <a:gd name="T92" fmla="*/ 0 w 48"/>
                <a:gd name="T93" fmla="*/ 31 h 81"/>
                <a:gd name="T94" fmla="*/ 8 w 48"/>
                <a:gd name="T95" fmla="*/ 13 h 81"/>
                <a:gd name="T96" fmla="*/ 21 w 48"/>
                <a:gd name="T97" fmla="*/ 11 h 81"/>
                <a:gd name="T98" fmla="*/ 21 w 48"/>
                <a:gd name="T99" fmla="*/ 9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6 h 81"/>
                <a:gd name="T106" fmla="*/ 20 w 48"/>
                <a:gd name="T107" fmla="*/ 5 h 81"/>
                <a:gd name="T108" fmla="*/ 20 w 48"/>
                <a:gd name="T109" fmla="*/ 5 h 81"/>
                <a:gd name="T110" fmla="*/ 20 w 48"/>
                <a:gd name="T111" fmla="*/ 4 h 81"/>
                <a:gd name="T112" fmla="*/ 21 w 48"/>
                <a:gd name="T113" fmla="*/ 3 h 81"/>
                <a:gd name="T114" fmla="*/ 21 w 48"/>
                <a:gd name="T115" fmla="*/ 2 h 81"/>
                <a:gd name="T116" fmla="*/ 26 w 48"/>
                <a:gd name="T117" fmla="*/ 1 h 81"/>
                <a:gd name="T118" fmla="*/ 27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7"/>
                  </a:lnTo>
                  <a:lnTo>
                    <a:pt x="43" y="3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8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18" y="48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5" y="81"/>
                  </a:lnTo>
                  <a:lnTo>
                    <a:pt x="11" y="81"/>
                  </a:lnTo>
                  <a:lnTo>
                    <a:pt x="10" y="80"/>
                  </a:lnTo>
                  <a:lnTo>
                    <a:pt x="12" y="77"/>
                  </a:lnTo>
                  <a:lnTo>
                    <a:pt x="9" y="77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8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41"/>
            <p:cNvSpPr>
              <a:spLocks/>
            </p:cNvSpPr>
            <p:nvPr/>
          </p:nvSpPr>
          <p:spPr bwMode="auto">
            <a:xfrm>
              <a:off x="3960" y="283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0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2 h 81"/>
                <a:gd name="T10" fmla="*/ 33 w 48"/>
                <a:gd name="T11" fmla="*/ 3 h 81"/>
                <a:gd name="T12" fmla="*/ 33 w 48"/>
                <a:gd name="T13" fmla="*/ 3 h 81"/>
                <a:gd name="T14" fmla="*/ 34 w 48"/>
                <a:gd name="T15" fmla="*/ 4 h 81"/>
                <a:gd name="T16" fmla="*/ 34 w 48"/>
                <a:gd name="T17" fmla="*/ 5 h 81"/>
                <a:gd name="T18" fmla="*/ 33 w 48"/>
                <a:gd name="T19" fmla="*/ 5 h 81"/>
                <a:gd name="T20" fmla="*/ 33 w 48"/>
                <a:gd name="T21" fmla="*/ 6 h 81"/>
                <a:gd name="T22" fmla="*/ 33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6 h 81"/>
                <a:gd name="T32" fmla="*/ 43 w 48"/>
                <a:gd name="T33" fmla="*/ 30 h 81"/>
                <a:gd name="T34" fmla="*/ 35 w 48"/>
                <a:gd name="T35" fmla="*/ 41 h 81"/>
                <a:gd name="T36" fmla="*/ 34 w 48"/>
                <a:gd name="T37" fmla="*/ 41 h 81"/>
                <a:gd name="T38" fmla="*/ 34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7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2 w 48"/>
                <a:gd name="T53" fmla="*/ 80 h 81"/>
                <a:gd name="T54" fmla="*/ 41 w 48"/>
                <a:gd name="T55" fmla="*/ 79 h 81"/>
                <a:gd name="T56" fmla="*/ 37 w 48"/>
                <a:gd name="T57" fmla="*/ 79 h 81"/>
                <a:gd name="T58" fmla="*/ 37 w 48"/>
                <a:gd name="T59" fmla="*/ 77 h 81"/>
                <a:gd name="T60" fmla="*/ 34 w 48"/>
                <a:gd name="T61" fmla="*/ 78 h 81"/>
                <a:gd name="T62" fmla="*/ 18 w 48"/>
                <a:gd name="T63" fmla="*/ 47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6 h 81"/>
                <a:gd name="T72" fmla="*/ 18 w 48"/>
                <a:gd name="T73" fmla="*/ 77 h 81"/>
                <a:gd name="T74" fmla="*/ 18 w 48"/>
                <a:gd name="T75" fmla="*/ 79 h 81"/>
                <a:gd name="T76" fmla="*/ 16 w 48"/>
                <a:gd name="T77" fmla="*/ 81 h 81"/>
                <a:gd name="T78" fmla="*/ 11 w 48"/>
                <a:gd name="T79" fmla="*/ 81 h 81"/>
                <a:gd name="T80" fmla="*/ 10 w 48"/>
                <a:gd name="T81" fmla="*/ 79 h 81"/>
                <a:gd name="T82" fmla="*/ 12 w 48"/>
                <a:gd name="T83" fmla="*/ 77 h 81"/>
                <a:gd name="T84" fmla="*/ 9 w 48"/>
                <a:gd name="T85" fmla="*/ 76 h 81"/>
                <a:gd name="T86" fmla="*/ 3 w 48"/>
                <a:gd name="T87" fmla="*/ 40 h 81"/>
                <a:gd name="T88" fmla="*/ 2 w 48"/>
                <a:gd name="T89" fmla="*/ 37 h 81"/>
                <a:gd name="T90" fmla="*/ 1 w 48"/>
                <a:gd name="T91" fmla="*/ 37 h 81"/>
                <a:gd name="T92" fmla="*/ 0 w 48"/>
                <a:gd name="T93" fmla="*/ 31 h 81"/>
                <a:gd name="T94" fmla="*/ 8 w 48"/>
                <a:gd name="T95" fmla="*/ 12 h 81"/>
                <a:gd name="T96" fmla="*/ 22 w 48"/>
                <a:gd name="T97" fmla="*/ 11 h 81"/>
                <a:gd name="T98" fmla="*/ 22 w 48"/>
                <a:gd name="T99" fmla="*/ 8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5 h 81"/>
                <a:gd name="T106" fmla="*/ 20 w 48"/>
                <a:gd name="T107" fmla="*/ 5 h 81"/>
                <a:gd name="T108" fmla="*/ 20 w 48"/>
                <a:gd name="T109" fmla="*/ 4 h 81"/>
                <a:gd name="T110" fmla="*/ 20 w 48"/>
                <a:gd name="T111" fmla="*/ 3 h 81"/>
                <a:gd name="T112" fmla="*/ 21 w 48"/>
                <a:gd name="T113" fmla="*/ 3 h 81"/>
                <a:gd name="T114" fmla="*/ 22 w 48"/>
                <a:gd name="T115" fmla="*/ 2 h 81"/>
                <a:gd name="T116" fmla="*/ 26 w 48"/>
                <a:gd name="T117" fmla="*/ 0 h 81"/>
                <a:gd name="T118" fmla="*/ 28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3" y="30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2" y="80"/>
                  </a:lnTo>
                  <a:lnTo>
                    <a:pt x="41" y="79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4" y="78"/>
                  </a:lnTo>
                  <a:lnTo>
                    <a:pt x="18" y="47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2" y="77"/>
                  </a:lnTo>
                  <a:lnTo>
                    <a:pt x="9" y="76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8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42"/>
            <p:cNvSpPr>
              <a:spLocks/>
            </p:cNvSpPr>
            <p:nvPr/>
          </p:nvSpPr>
          <p:spPr bwMode="auto">
            <a:xfrm>
              <a:off x="4004" y="291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1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3 h 81"/>
                <a:gd name="T10" fmla="*/ 33 w 48"/>
                <a:gd name="T11" fmla="*/ 3 h 81"/>
                <a:gd name="T12" fmla="*/ 33 w 48"/>
                <a:gd name="T13" fmla="*/ 4 h 81"/>
                <a:gd name="T14" fmla="*/ 33 w 48"/>
                <a:gd name="T15" fmla="*/ 4 h 81"/>
                <a:gd name="T16" fmla="*/ 33 w 48"/>
                <a:gd name="T17" fmla="*/ 5 h 81"/>
                <a:gd name="T18" fmla="*/ 33 w 48"/>
                <a:gd name="T19" fmla="*/ 6 h 81"/>
                <a:gd name="T20" fmla="*/ 33 w 48"/>
                <a:gd name="T21" fmla="*/ 6 h 81"/>
                <a:gd name="T22" fmla="*/ 33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7 h 81"/>
                <a:gd name="T32" fmla="*/ 43 w 48"/>
                <a:gd name="T33" fmla="*/ 31 h 81"/>
                <a:gd name="T34" fmla="*/ 35 w 48"/>
                <a:gd name="T35" fmla="*/ 41 h 81"/>
                <a:gd name="T36" fmla="*/ 34 w 48"/>
                <a:gd name="T37" fmla="*/ 41 h 81"/>
                <a:gd name="T38" fmla="*/ 33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8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2 w 48"/>
                <a:gd name="T53" fmla="*/ 81 h 81"/>
                <a:gd name="T54" fmla="*/ 41 w 48"/>
                <a:gd name="T55" fmla="*/ 80 h 81"/>
                <a:gd name="T56" fmla="*/ 37 w 48"/>
                <a:gd name="T57" fmla="*/ 80 h 81"/>
                <a:gd name="T58" fmla="*/ 37 w 48"/>
                <a:gd name="T59" fmla="*/ 78 h 81"/>
                <a:gd name="T60" fmla="*/ 34 w 48"/>
                <a:gd name="T61" fmla="*/ 78 h 81"/>
                <a:gd name="T62" fmla="*/ 18 w 48"/>
                <a:gd name="T63" fmla="*/ 48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7 h 81"/>
                <a:gd name="T72" fmla="*/ 18 w 48"/>
                <a:gd name="T73" fmla="*/ 77 h 81"/>
                <a:gd name="T74" fmla="*/ 18 w 48"/>
                <a:gd name="T75" fmla="*/ 79 h 81"/>
                <a:gd name="T76" fmla="*/ 15 w 48"/>
                <a:gd name="T77" fmla="*/ 81 h 81"/>
                <a:gd name="T78" fmla="*/ 11 w 48"/>
                <a:gd name="T79" fmla="*/ 81 h 81"/>
                <a:gd name="T80" fmla="*/ 10 w 48"/>
                <a:gd name="T81" fmla="*/ 80 h 81"/>
                <a:gd name="T82" fmla="*/ 12 w 48"/>
                <a:gd name="T83" fmla="*/ 77 h 81"/>
                <a:gd name="T84" fmla="*/ 9 w 48"/>
                <a:gd name="T85" fmla="*/ 77 h 81"/>
                <a:gd name="T86" fmla="*/ 3 w 48"/>
                <a:gd name="T87" fmla="*/ 40 h 81"/>
                <a:gd name="T88" fmla="*/ 2 w 48"/>
                <a:gd name="T89" fmla="*/ 38 h 81"/>
                <a:gd name="T90" fmla="*/ 1 w 48"/>
                <a:gd name="T91" fmla="*/ 38 h 81"/>
                <a:gd name="T92" fmla="*/ 0 w 48"/>
                <a:gd name="T93" fmla="*/ 31 h 81"/>
                <a:gd name="T94" fmla="*/ 8 w 48"/>
                <a:gd name="T95" fmla="*/ 13 h 81"/>
                <a:gd name="T96" fmla="*/ 21 w 48"/>
                <a:gd name="T97" fmla="*/ 11 h 81"/>
                <a:gd name="T98" fmla="*/ 21 w 48"/>
                <a:gd name="T99" fmla="*/ 9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6 h 81"/>
                <a:gd name="T106" fmla="*/ 20 w 48"/>
                <a:gd name="T107" fmla="*/ 5 h 81"/>
                <a:gd name="T108" fmla="*/ 20 w 48"/>
                <a:gd name="T109" fmla="*/ 5 h 81"/>
                <a:gd name="T110" fmla="*/ 20 w 48"/>
                <a:gd name="T111" fmla="*/ 4 h 81"/>
                <a:gd name="T112" fmla="*/ 21 w 48"/>
                <a:gd name="T113" fmla="*/ 3 h 81"/>
                <a:gd name="T114" fmla="*/ 21 w 48"/>
                <a:gd name="T115" fmla="*/ 2 h 81"/>
                <a:gd name="T116" fmla="*/ 26 w 48"/>
                <a:gd name="T117" fmla="*/ 1 h 81"/>
                <a:gd name="T118" fmla="*/ 27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7"/>
                  </a:lnTo>
                  <a:lnTo>
                    <a:pt x="43" y="3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8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2" y="81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18" y="48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5" y="81"/>
                  </a:lnTo>
                  <a:lnTo>
                    <a:pt x="11" y="81"/>
                  </a:lnTo>
                  <a:lnTo>
                    <a:pt x="10" y="80"/>
                  </a:lnTo>
                  <a:lnTo>
                    <a:pt x="12" y="77"/>
                  </a:lnTo>
                  <a:lnTo>
                    <a:pt x="9" y="77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8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43"/>
            <p:cNvSpPr>
              <a:spLocks/>
            </p:cNvSpPr>
            <p:nvPr/>
          </p:nvSpPr>
          <p:spPr bwMode="auto">
            <a:xfrm>
              <a:off x="4028" y="2841"/>
              <a:ext cx="49" cy="81"/>
            </a:xfrm>
            <a:custGeom>
              <a:avLst/>
              <a:gdLst>
                <a:gd name="T0" fmla="*/ 29 w 49"/>
                <a:gd name="T1" fmla="*/ 0 h 81"/>
                <a:gd name="T2" fmla="*/ 30 w 49"/>
                <a:gd name="T3" fmla="*/ 0 h 81"/>
                <a:gd name="T4" fmla="*/ 30 w 49"/>
                <a:gd name="T5" fmla="*/ 0 h 81"/>
                <a:gd name="T6" fmla="*/ 31 w 49"/>
                <a:gd name="T7" fmla="*/ 0 h 81"/>
                <a:gd name="T8" fmla="*/ 33 w 49"/>
                <a:gd name="T9" fmla="*/ 2 h 81"/>
                <a:gd name="T10" fmla="*/ 33 w 49"/>
                <a:gd name="T11" fmla="*/ 3 h 81"/>
                <a:gd name="T12" fmla="*/ 33 w 49"/>
                <a:gd name="T13" fmla="*/ 3 h 81"/>
                <a:gd name="T14" fmla="*/ 34 w 49"/>
                <a:gd name="T15" fmla="*/ 4 h 81"/>
                <a:gd name="T16" fmla="*/ 34 w 49"/>
                <a:gd name="T17" fmla="*/ 4 h 81"/>
                <a:gd name="T18" fmla="*/ 33 w 49"/>
                <a:gd name="T19" fmla="*/ 5 h 81"/>
                <a:gd name="T20" fmla="*/ 33 w 49"/>
                <a:gd name="T21" fmla="*/ 5 h 81"/>
                <a:gd name="T22" fmla="*/ 33 w 49"/>
                <a:gd name="T23" fmla="*/ 6 h 81"/>
                <a:gd name="T24" fmla="*/ 32 w 49"/>
                <a:gd name="T25" fmla="*/ 8 h 81"/>
                <a:gd name="T26" fmla="*/ 31 w 49"/>
                <a:gd name="T27" fmla="*/ 8 h 81"/>
                <a:gd name="T28" fmla="*/ 31 w 49"/>
                <a:gd name="T29" fmla="*/ 12 h 81"/>
                <a:gd name="T30" fmla="*/ 40 w 49"/>
                <a:gd name="T31" fmla="*/ 16 h 81"/>
                <a:gd name="T32" fmla="*/ 43 w 49"/>
                <a:gd name="T33" fmla="*/ 30 h 81"/>
                <a:gd name="T34" fmla="*/ 35 w 49"/>
                <a:gd name="T35" fmla="*/ 41 h 81"/>
                <a:gd name="T36" fmla="*/ 34 w 49"/>
                <a:gd name="T37" fmla="*/ 41 h 81"/>
                <a:gd name="T38" fmla="*/ 34 w 49"/>
                <a:gd name="T39" fmla="*/ 43 h 81"/>
                <a:gd name="T40" fmla="*/ 32 w 49"/>
                <a:gd name="T41" fmla="*/ 43 h 81"/>
                <a:gd name="T42" fmla="*/ 32 w 49"/>
                <a:gd name="T43" fmla="*/ 44 h 81"/>
                <a:gd name="T44" fmla="*/ 45 w 49"/>
                <a:gd name="T45" fmla="*/ 77 h 81"/>
                <a:gd name="T46" fmla="*/ 47 w 49"/>
                <a:gd name="T47" fmla="*/ 79 h 81"/>
                <a:gd name="T48" fmla="*/ 49 w 49"/>
                <a:gd name="T49" fmla="*/ 80 h 81"/>
                <a:gd name="T50" fmla="*/ 48 w 49"/>
                <a:gd name="T51" fmla="*/ 80 h 81"/>
                <a:gd name="T52" fmla="*/ 42 w 49"/>
                <a:gd name="T53" fmla="*/ 80 h 81"/>
                <a:gd name="T54" fmla="*/ 41 w 49"/>
                <a:gd name="T55" fmla="*/ 79 h 81"/>
                <a:gd name="T56" fmla="*/ 37 w 49"/>
                <a:gd name="T57" fmla="*/ 79 h 81"/>
                <a:gd name="T58" fmla="*/ 37 w 49"/>
                <a:gd name="T59" fmla="*/ 77 h 81"/>
                <a:gd name="T60" fmla="*/ 34 w 49"/>
                <a:gd name="T61" fmla="*/ 78 h 81"/>
                <a:gd name="T62" fmla="*/ 18 w 49"/>
                <a:gd name="T63" fmla="*/ 47 h 81"/>
                <a:gd name="T64" fmla="*/ 16 w 49"/>
                <a:gd name="T65" fmla="*/ 61 h 81"/>
                <a:gd name="T66" fmla="*/ 17 w 49"/>
                <a:gd name="T67" fmla="*/ 64 h 81"/>
                <a:gd name="T68" fmla="*/ 17 w 49"/>
                <a:gd name="T69" fmla="*/ 72 h 81"/>
                <a:gd name="T70" fmla="*/ 19 w 49"/>
                <a:gd name="T71" fmla="*/ 76 h 81"/>
                <a:gd name="T72" fmla="*/ 18 w 49"/>
                <a:gd name="T73" fmla="*/ 77 h 81"/>
                <a:gd name="T74" fmla="*/ 18 w 49"/>
                <a:gd name="T75" fmla="*/ 79 h 81"/>
                <a:gd name="T76" fmla="*/ 16 w 49"/>
                <a:gd name="T77" fmla="*/ 81 h 81"/>
                <a:gd name="T78" fmla="*/ 11 w 49"/>
                <a:gd name="T79" fmla="*/ 81 h 81"/>
                <a:gd name="T80" fmla="*/ 10 w 49"/>
                <a:gd name="T81" fmla="*/ 79 h 81"/>
                <a:gd name="T82" fmla="*/ 12 w 49"/>
                <a:gd name="T83" fmla="*/ 77 h 81"/>
                <a:gd name="T84" fmla="*/ 9 w 49"/>
                <a:gd name="T85" fmla="*/ 76 h 81"/>
                <a:gd name="T86" fmla="*/ 3 w 49"/>
                <a:gd name="T87" fmla="*/ 40 h 81"/>
                <a:gd name="T88" fmla="*/ 2 w 49"/>
                <a:gd name="T89" fmla="*/ 37 h 81"/>
                <a:gd name="T90" fmla="*/ 1 w 49"/>
                <a:gd name="T91" fmla="*/ 37 h 81"/>
                <a:gd name="T92" fmla="*/ 0 w 49"/>
                <a:gd name="T93" fmla="*/ 30 h 81"/>
                <a:gd name="T94" fmla="*/ 8 w 49"/>
                <a:gd name="T95" fmla="*/ 12 h 81"/>
                <a:gd name="T96" fmla="*/ 22 w 49"/>
                <a:gd name="T97" fmla="*/ 11 h 81"/>
                <a:gd name="T98" fmla="*/ 22 w 49"/>
                <a:gd name="T99" fmla="*/ 8 h 81"/>
                <a:gd name="T100" fmla="*/ 21 w 49"/>
                <a:gd name="T101" fmla="*/ 8 h 81"/>
                <a:gd name="T102" fmla="*/ 20 w 49"/>
                <a:gd name="T103" fmla="*/ 6 h 81"/>
                <a:gd name="T104" fmla="*/ 20 w 49"/>
                <a:gd name="T105" fmla="*/ 5 h 81"/>
                <a:gd name="T106" fmla="*/ 20 w 49"/>
                <a:gd name="T107" fmla="*/ 4 h 81"/>
                <a:gd name="T108" fmla="*/ 20 w 49"/>
                <a:gd name="T109" fmla="*/ 4 h 81"/>
                <a:gd name="T110" fmla="*/ 20 w 49"/>
                <a:gd name="T111" fmla="*/ 3 h 81"/>
                <a:gd name="T112" fmla="*/ 21 w 49"/>
                <a:gd name="T113" fmla="*/ 3 h 81"/>
                <a:gd name="T114" fmla="*/ 22 w 49"/>
                <a:gd name="T115" fmla="*/ 2 h 81"/>
                <a:gd name="T116" fmla="*/ 26 w 49"/>
                <a:gd name="T117" fmla="*/ 0 h 81"/>
                <a:gd name="T118" fmla="*/ 28 w 49"/>
                <a:gd name="T119" fmla="*/ 0 h 81"/>
                <a:gd name="T120" fmla="*/ 29 w 49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9" h="81">
                  <a:moveTo>
                    <a:pt x="29" y="0"/>
                  </a:moveTo>
                  <a:lnTo>
                    <a:pt x="30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3" y="30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2" y="80"/>
                  </a:lnTo>
                  <a:lnTo>
                    <a:pt x="41" y="79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4" y="78"/>
                  </a:lnTo>
                  <a:lnTo>
                    <a:pt x="18" y="47"/>
                  </a:lnTo>
                  <a:lnTo>
                    <a:pt x="16" y="61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81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2" y="77"/>
                  </a:lnTo>
                  <a:lnTo>
                    <a:pt x="9" y="76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8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44"/>
            <p:cNvSpPr>
              <a:spLocks/>
            </p:cNvSpPr>
            <p:nvPr/>
          </p:nvSpPr>
          <p:spPr bwMode="auto">
            <a:xfrm>
              <a:off x="4077" y="2910"/>
              <a:ext cx="48" cy="81"/>
            </a:xfrm>
            <a:custGeom>
              <a:avLst/>
              <a:gdLst>
                <a:gd name="T0" fmla="*/ 29 w 48"/>
                <a:gd name="T1" fmla="*/ 0 h 81"/>
                <a:gd name="T2" fmla="*/ 30 w 48"/>
                <a:gd name="T3" fmla="*/ 1 h 81"/>
                <a:gd name="T4" fmla="*/ 30 w 48"/>
                <a:gd name="T5" fmla="*/ 1 h 81"/>
                <a:gd name="T6" fmla="*/ 31 w 48"/>
                <a:gd name="T7" fmla="*/ 1 h 81"/>
                <a:gd name="T8" fmla="*/ 33 w 48"/>
                <a:gd name="T9" fmla="*/ 3 h 81"/>
                <a:gd name="T10" fmla="*/ 33 w 48"/>
                <a:gd name="T11" fmla="*/ 3 h 81"/>
                <a:gd name="T12" fmla="*/ 33 w 48"/>
                <a:gd name="T13" fmla="*/ 4 h 81"/>
                <a:gd name="T14" fmla="*/ 33 w 48"/>
                <a:gd name="T15" fmla="*/ 4 h 81"/>
                <a:gd name="T16" fmla="*/ 33 w 48"/>
                <a:gd name="T17" fmla="*/ 5 h 81"/>
                <a:gd name="T18" fmla="*/ 33 w 48"/>
                <a:gd name="T19" fmla="*/ 6 h 81"/>
                <a:gd name="T20" fmla="*/ 33 w 48"/>
                <a:gd name="T21" fmla="*/ 6 h 81"/>
                <a:gd name="T22" fmla="*/ 32 w 48"/>
                <a:gd name="T23" fmla="*/ 6 h 81"/>
                <a:gd name="T24" fmla="*/ 32 w 48"/>
                <a:gd name="T25" fmla="*/ 8 h 81"/>
                <a:gd name="T26" fmla="*/ 31 w 48"/>
                <a:gd name="T27" fmla="*/ 9 h 81"/>
                <a:gd name="T28" fmla="*/ 31 w 48"/>
                <a:gd name="T29" fmla="*/ 12 h 81"/>
                <a:gd name="T30" fmla="*/ 40 w 48"/>
                <a:gd name="T31" fmla="*/ 17 h 81"/>
                <a:gd name="T32" fmla="*/ 43 w 48"/>
                <a:gd name="T33" fmla="*/ 31 h 81"/>
                <a:gd name="T34" fmla="*/ 35 w 48"/>
                <a:gd name="T35" fmla="*/ 41 h 81"/>
                <a:gd name="T36" fmla="*/ 34 w 48"/>
                <a:gd name="T37" fmla="*/ 41 h 81"/>
                <a:gd name="T38" fmla="*/ 33 w 48"/>
                <a:gd name="T39" fmla="*/ 43 h 81"/>
                <a:gd name="T40" fmla="*/ 32 w 48"/>
                <a:gd name="T41" fmla="*/ 44 h 81"/>
                <a:gd name="T42" fmla="*/ 32 w 48"/>
                <a:gd name="T43" fmla="*/ 45 h 81"/>
                <a:gd name="T44" fmla="*/ 45 w 48"/>
                <a:gd name="T45" fmla="*/ 78 h 81"/>
                <a:gd name="T46" fmla="*/ 47 w 48"/>
                <a:gd name="T47" fmla="*/ 79 h 81"/>
                <a:gd name="T48" fmla="*/ 48 w 48"/>
                <a:gd name="T49" fmla="*/ 80 h 81"/>
                <a:gd name="T50" fmla="*/ 48 w 48"/>
                <a:gd name="T51" fmla="*/ 81 h 81"/>
                <a:gd name="T52" fmla="*/ 41 w 48"/>
                <a:gd name="T53" fmla="*/ 81 h 81"/>
                <a:gd name="T54" fmla="*/ 41 w 48"/>
                <a:gd name="T55" fmla="*/ 80 h 81"/>
                <a:gd name="T56" fmla="*/ 37 w 48"/>
                <a:gd name="T57" fmla="*/ 80 h 81"/>
                <a:gd name="T58" fmla="*/ 37 w 48"/>
                <a:gd name="T59" fmla="*/ 78 h 81"/>
                <a:gd name="T60" fmla="*/ 34 w 48"/>
                <a:gd name="T61" fmla="*/ 78 h 81"/>
                <a:gd name="T62" fmla="*/ 18 w 48"/>
                <a:gd name="T63" fmla="*/ 48 h 81"/>
                <a:gd name="T64" fmla="*/ 16 w 48"/>
                <a:gd name="T65" fmla="*/ 62 h 81"/>
                <a:gd name="T66" fmla="*/ 17 w 48"/>
                <a:gd name="T67" fmla="*/ 64 h 81"/>
                <a:gd name="T68" fmla="*/ 17 w 48"/>
                <a:gd name="T69" fmla="*/ 72 h 81"/>
                <a:gd name="T70" fmla="*/ 19 w 48"/>
                <a:gd name="T71" fmla="*/ 77 h 81"/>
                <a:gd name="T72" fmla="*/ 18 w 48"/>
                <a:gd name="T73" fmla="*/ 77 h 81"/>
                <a:gd name="T74" fmla="*/ 18 w 48"/>
                <a:gd name="T75" fmla="*/ 79 h 81"/>
                <a:gd name="T76" fmla="*/ 15 w 48"/>
                <a:gd name="T77" fmla="*/ 81 h 81"/>
                <a:gd name="T78" fmla="*/ 11 w 48"/>
                <a:gd name="T79" fmla="*/ 81 h 81"/>
                <a:gd name="T80" fmla="*/ 10 w 48"/>
                <a:gd name="T81" fmla="*/ 80 h 81"/>
                <a:gd name="T82" fmla="*/ 12 w 48"/>
                <a:gd name="T83" fmla="*/ 77 h 81"/>
                <a:gd name="T84" fmla="*/ 9 w 48"/>
                <a:gd name="T85" fmla="*/ 77 h 81"/>
                <a:gd name="T86" fmla="*/ 3 w 48"/>
                <a:gd name="T87" fmla="*/ 40 h 81"/>
                <a:gd name="T88" fmla="*/ 2 w 48"/>
                <a:gd name="T89" fmla="*/ 38 h 81"/>
                <a:gd name="T90" fmla="*/ 1 w 48"/>
                <a:gd name="T91" fmla="*/ 38 h 81"/>
                <a:gd name="T92" fmla="*/ 0 w 48"/>
                <a:gd name="T93" fmla="*/ 31 h 81"/>
                <a:gd name="T94" fmla="*/ 8 w 48"/>
                <a:gd name="T95" fmla="*/ 13 h 81"/>
                <a:gd name="T96" fmla="*/ 21 w 48"/>
                <a:gd name="T97" fmla="*/ 11 h 81"/>
                <a:gd name="T98" fmla="*/ 21 w 48"/>
                <a:gd name="T99" fmla="*/ 9 h 81"/>
                <a:gd name="T100" fmla="*/ 21 w 48"/>
                <a:gd name="T101" fmla="*/ 8 h 81"/>
                <a:gd name="T102" fmla="*/ 20 w 48"/>
                <a:gd name="T103" fmla="*/ 7 h 81"/>
                <a:gd name="T104" fmla="*/ 20 w 48"/>
                <a:gd name="T105" fmla="*/ 6 h 81"/>
                <a:gd name="T106" fmla="*/ 20 w 48"/>
                <a:gd name="T107" fmla="*/ 5 h 81"/>
                <a:gd name="T108" fmla="*/ 20 w 48"/>
                <a:gd name="T109" fmla="*/ 5 h 81"/>
                <a:gd name="T110" fmla="*/ 20 w 48"/>
                <a:gd name="T111" fmla="*/ 4 h 81"/>
                <a:gd name="T112" fmla="*/ 21 w 48"/>
                <a:gd name="T113" fmla="*/ 3 h 81"/>
                <a:gd name="T114" fmla="*/ 21 w 48"/>
                <a:gd name="T115" fmla="*/ 2 h 81"/>
                <a:gd name="T116" fmla="*/ 26 w 48"/>
                <a:gd name="T117" fmla="*/ 1 h 81"/>
                <a:gd name="T118" fmla="*/ 27 w 48"/>
                <a:gd name="T119" fmla="*/ 0 h 81"/>
                <a:gd name="T120" fmla="*/ 29 w 48"/>
                <a:gd name="T121" fmla="*/ 0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" h="81">
                  <a:moveTo>
                    <a:pt x="29" y="0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40" y="17"/>
                  </a:lnTo>
                  <a:lnTo>
                    <a:pt x="43" y="3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45" y="78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4" y="78"/>
                  </a:lnTo>
                  <a:lnTo>
                    <a:pt x="18" y="48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5" y="81"/>
                  </a:lnTo>
                  <a:lnTo>
                    <a:pt x="11" y="81"/>
                  </a:lnTo>
                  <a:lnTo>
                    <a:pt x="10" y="80"/>
                  </a:lnTo>
                  <a:lnTo>
                    <a:pt x="12" y="77"/>
                  </a:lnTo>
                  <a:lnTo>
                    <a:pt x="9" y="77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8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45"/>
            <p:cNvSpPr>
              <a:spLocks noEditPoints="1"/>
            </p:cNvSpPr>
            <p:nvPr/>
          </p:nvSpPr>
          <p:spPr bwMode="auto">
            <a:xfrm>
              <a:off x="4108" y="2824"/>
              <a:ext cx="192" cy="132"/>
            </a:xfrm>
            <a:custGeom>
              <a:avLst/>
              <a:gdLst>
                <a:gd name="T0" fmla="*/ 2 w 2588"/>
                <a:gd name="T1" fmla="*/ 127 h 1646"/>
                <a:gd name="T2" fmla="*/ 170 w 2588"/>
                <a:gd name="T3" fmla="*/ 12 h 1646"/>
                <a:gd name="T4" fmla="*/ 173 w 2588"/>
                <a:gd name="T5" fmla="*/ 13 h 1646"/>
                <a:gd name="T6" fmla="*/ 172 w 2588"/>
                <a:gd name="T7" fmla="*/ 17 h 1646"/>
                <a:gd name="T8" fmla="*/ 4 w 2588"/>
                <a:gd name="T9" fmla="*/ 131 h 1646"/>
                <a:gd name="T10" fmla="*/ 1 w 2588"/>
                <a:gd name="T11" fmla="*/ 130 h 1646"/>
                <a:gd name="T12" fmla="*/ 2 w 2588"/>
                <a:gd name="T13" fmla="*/ 127 h 1646"/>
                <a:gd name="T14" fmla="*/ 159 w 2588"/>
                <a:gd name="T15" fmla="*/ 4 h 1646"/>
                <a:gd name="T16" fmla="*/ 192 w 2588"/>
                <a:gd name="T17" fmla="*/ 0 h 1646"/>
                <a:gd name="T18" fmla="*/ 175 w 2588"/>
                <a:gd name="T19" fmla="*/ 31 h 1646"/>
                <a:gd name="T20" fmla="*/ 159 w 2588"/>
                <a:gd name="T21" fmla="*/ 4 h 16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8" h="1646">
                  <a:moveTo>
                    <a:pt x="21" y="1580"/>
                  </a:moveTo>
                  <a:lnTo>
                    <a:pt x="2289" y="149"/>
                  </a:lnTo>
                  <a:cubicBezTo>
                    <a:pt x="2304" y="140"/>
                    <a:pt x="2325" y="144"/>
                    <a:pt x="2335" y="160"/>
                  </a:cubicBezTo>
                  <a:cubicBezTo>
                    <a:pt x="2345" y="175"/>
                    <a:pt x="2340" y="196"/>
                    <a:pt x="2324" y="206"/>
                  </a:cubicBezTo>
                  <a:lnTo>
                    <a:pt x="56" y="1636"/>
                  </a:lnTo>
                  <a:cubicBezTo>
                    <a:pt x="41" y="1646"/>
                    <a:pt x="20" y="1641"/>
                    <a:pt x="10" y="1626"/>
                  </a:cubicBezTo>
                  <a:cubicBezTo>
                    <a:pt x="0" y="1610"/>
                    <a:pt x="5" y="1590"/>
                    <a:pt x="21" y="1580"/>
                  </a:cubicBezTo>
                  <a:close/>
                  <a:moveTo>
                    <a:pt x="2143" y="44"/>
                  </a:moveTo>
                  <a:lnTo>
                    <a:pt x="2588" y="0"/>
                  </a:lnTo>
                  <a:lnTo>
                    <a:pt x="2357" y="382"/>
                  </a:lnTo>
                  <a:lnTo>
                    <a:pt x="2143" y="4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46"/>
            <p:cNvSpPr>
              <a:spLocks noEditPoints="1"/>
            </p:cNvSpPr>
            <p:nvPr/>
          </p:nvSpPr>
          <p:spPr bwMode="auto">
            <a:xfrm>
              <a:off x="4109" y="2931"/>
              <a:ext cx="127" cy="32"/>
            </a:xfrm>
            <a:custGeom>
              <a:avLst/>
              <a:gdLst>
                <a:gd name="T0" fmla="*/ 2 w 1717"/>
                <a:gd name="T1" fmla="*/ 17 h 400"/>
                <a:gd name="T2" fmla="*/ 102 w 1717"/>
                <a:gd name="T3" fmla="*/ 13 h 400"/>
                <a:gd name="T4" fmla="*/ 105 w 1717"/>
                <a:gd name="T5" fmla="*/ 16 h 400"/>
                <a:gd name="T6" fmla="*/ 102 w 1717"/>
                <a:gd name="T7" fmla="*/ 18 h 400"/>
                <a:gd name="T8" fmla="*/ 3 w 1717"/>
                <a:gd name="T9" fmla="*/ 23 h 400"/>
                <a:gd name="T10" fmla="*/ 0 w 1717"/>
                <a:gd name="T11" fmla="*/ 20 h 400"/>
                <a:gd name="T12" fmla="*/ 2 w 1717"/>
                <a:gd name="T13" fmla="*/ 17 h 400"/>
                <a:gd name="T14" fmla="*/ 97 w 1717"/>
                <a:gd name="T15" fmla="*/ 0 h 400"/>
                <a:gd name="T16" fmla="*/ 127 w 1717"/>
                <a:gd name="T17" fmla="*/ 15 h 400"/>
                <a:gd name="T18" fmla="*/ 98 w 1717"/>
                <a:gd name="T19" fmla="*/ 32 h 400"/>
                <a:gd name="T20" fmla="*/ 97 w 171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17" h="400">
                  <a:moveTo>
                    <a:pt x="32" y="218"/>
                  </a:moveTo>
                  <a:lnTo>
                    <a:pt x="1383" y="164"/>
                  </a:lnTo>
                  <a:cubicBezTo>
                    <a:pt x="1401" y="164"/>
                    <a:pt x="1417" y="178"/>
                    <a:pt x="1417" y="196"/>
                  </a:cubicBezTo>
                  <a:cubicBezTo>
                    <a:pt x="1418" y="215"/>
                    <a:pt x="1404" y="230"/>
                    <a:pt x="1385" y="231"/>
                  </a:cubicBezTo>
                  <a:lnTo>
                    <a:pt x="35" y="284"/>
                  </a:lnTo>
                  <a:cubicBezTo>
                    <a:pt x="17" y="285"/>
                    <a:pt x="1" y="271"/>
                    <a:pt x="0" y="252"/>
                  </a:cubicBezTo>
                  <a:cubicBezTo>
                    <a:pt x="0" y="234"/>
                    <a:pt x="14" y="219"/>
                    <a:pt x="32" y="218"/>
                  </a:cubicBezTo>
                  <a:close/>
                  <a:moveTo>
                    <a:pt x="1310" y="0"/>
                  </a:moveTo>
                  <a:lnTo>
                    <a:pt x="1717" y="184"/>
                  </a:lnTo>
                  <a:lnTo>
                    <a:pt x="1325" y="40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" name="Group 47"/>
          <p:cNvGrpSpPr>
            <a:grpSpLocks/>
          </p:cNvGrpSpPr>
          <p:nvPr/>
        </p:nvGrpSpPr>
        <p:grpSpPr bwMode="auto">
          <a:xfrm>
            <a:off x="1083157" y="3961841"/>
            <a:ext cx="1261439" cy="702774"/>
            <a:chOff x="3919" y="3168"/>
            <a:chExt cx="639" cy="356"/>
          </a:xfrm>
        </p:grpSpPr>
        <p:sp>
          <p:nvSpPr>
            <p:cNvPr id="275" name="AutoShape 48"/>
            <p:cNvSpPr>
              <a:spLocks noChangeAspect="1" noChangeArrowheads="1" noTextEdit="1"/>
            </p:cNvSpPr>
            <p:nvPr/>
          </p:nvSpPr>
          <p:spPr bwMode="auto">
            <a:xfrm>
              <a:off x="3930" y="3168"/>
              <a:ext cx="62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49"/>
            <p:cNvSpPr>
              <a:spLocks noChangeArrowheads="1"/>
            </p:cNvSpPr>
            <p:nvPr/>
          </p:nvSpPr>
          <p:spPr bwMode="auto">
            <a:xfrm>
              <a:off x="3919" y="3168"/>
              <a:ext cx="627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50"/>
            <p:cNvSpPr>
              <a:spLocks/>
            </p:cNvSpPr>
            <p:nvPr/>
          </p:nvSpPr>
          <p:spPr bwMode="auto">
            <a:xfrm>
              <a:off x="3960" y="3173"/>
              <a:ext cx="81" cy="137"/>
            </a:xfrm>
            <a:custGeom>
              <a:avLst/>
              <a:gdLst>
                <a:gd name="T0" fmla="*/ 48 w 81"/>
                <a:gd name="T1" fmla="*/ 0 h 137"/>
                <a:gd name="T2" fmla="*/ 51 w 81"/>
                <a:gd name="T3" fmla="*/ 1 h 137"/>
                <a:gd name="T4" fmla="*/ 51 w 81"/>
                <a:gd name="T5" fmla="*/ 1 h 137"/>
                <a:gd name="T6" fmla="*/ 52 w 81"/>
                <a:gd name="T7" fmla="*/ 1 h 137"/>
                <a:gd name="T8" fmla="*/ 55 w 81"/>
                <a:gd name="T9" fmla="*/ 4 h 137"/>
                <a:gd name="T10" fmla="*/ 56 w 81"/>
                <a:gd name="T11" fmla="*/ 5 h 137"/>
                <a:gd name="T12" fmla="*/ 56 w 81"/>
                <a:gd name="T13" fmla="*/ 6 h 137"/>
                <a:gd name="T14" fmla="*/ 56 w 81"/>
                <a:gd name="T15" fmla="*/ 7 h 137"/>
                <a:gd name="T16" fmla="*/ 56 w 81"/>
                <a:gd name="T17" fmla="*/ 8 h 137"/>
                <a:gd name="T18" fmla="*/ 56 w 81"/>
                <a:gd name="T19" fmla="*/ 9 h 137"/>
                <a:gd name="T20" fmla="*/ 56 w 81"/>
                <a:gd name="T21" fmla="*/ 10 h 137"/>
                <a:gd name="T22" fmla="*/ 55 w 81"/>
                <a:gd name="T23" fmla="*/ 10 h 137"/>
                <a:gd name="T24" fmla="*/ 54 w 81"/>
                <a:gd name="T25" fmla="*/ 14 h 137"/>
                <a:gd name="T26" fmla="*/ 53 w 81"/>
                <a:gd name="T27" fmla="*/ 15 h 137"/>
                <a:gd name="T28" fmla="*/ 52 w 81"/>
                <a:gd name="T29" fmla="*/ 20 h 137"/>
                <a:gd name="T30" fmla="*/ 66 w 81"/>
                <a:gd name="T31" fmla="*/ 28 h 137"/>
                <a:gd name="T32" fmla="*/ 72 w 81"/>
                <a:gd name="T33" fmla="*/ 51 h 137"/>
                <a:gd name="T34" fmla="*/ 59 w 81"/>
                <a:gd name="T35" fmla="*/ 69 h 137"/>
                <a:gd name="T36" fmla="*/ 57 w 81"/>
                <a:gd name="T37" fmla="*/ 69 h 137"/>
                <a:gd name="T38" fmla="*/ 56 w 81"/>
                <a:gd name="T39" fmla="*/ 73 h 137"/>
                <a:gd name="T40" fmla="*/ 54 w 81"/>
                <a:gd name="T41" fmla="*/ 74 h 137"/>
                <a:gd name="T42" fmla="*/ 53 w 81"/>
                <a:gd name="T43" fmla="*/ 75 h 137"/>
                <a:gd name="T44" fmla="*/ 76 w 81"/>
                <a:gd name="T45" fmla="*/ 131 h 137"/>
                <a:gd name="T46" fmla="*/ 78 w 81"/>
                <a:gd name="T47" fmla="*/ 133 h 137"/>
                <a:gd name="T48" fmla="*/ 81 w 81"/>
                <a:gd name="T49" fmla="*/ 135 h 137"/>
                <a:gd name="T50" fmla="*/ 81 w 81"/>
                <a:gd name="T51" fmla="*/ 136 h 137"/>
                <a:gd name="T52" fmla="*/ 70 w 81"/>
                <a:gd name="T53" fmla="*/ 136 h 137"/>
                <a:gd name="T54" fmla="*/ 69 w 81"/>
                <a:gd name="T55" fmla="*/ 134 h 137"/>
                <a:gd name="T56" fmla="*/ 63 w 81"/>
                <a:gd name="T57" fmla="*/ 134 h 137"/>
                <a:gd name="T58" fmla="*/ 63 w 81"/>
                <a:gd name="T59" fmla="*/ 131 h 137"/>
                <a:gd name="T60" fmla="*/ 57 w 81"/>
                <a:gd name="T61" fmla="*/ 131 h 137"/>
                <a:gd name="T62" fmla="*/ 31 w 81"/>
                <a:gd name="T63" fmla="*/ 80 h 137"/>
                <a:gd name="T64" fmla="*/ 27 w 81"/>
                <a:gd name="T65" fmla="*/ 104 h 137"/>
                <a:gd name="T66" fmla="*/ 29 w 81"/>
                <a:gd name="T67" fmla="*/ 108 h 137"/>
                <a:gd name="T68" fmla="*/ 28 w 81"/>
                <a:gd name="T69" fmla="*/ 121 h 137"/>
                <a:gd name="T70" fmla="*/ 31 w 81"/>
                <a:gd name="T71" fmla="*/ 129 h 137"/>
                <a:gd name="T72" fmla="*/ 31 w 81"/>
                <a:gd name="T73" fmla="*/ 129 h 137"/>
                <a:gd name="T74" fmla="*/ 30 w 81"/>
                <a:gd name="T75" fmla="*/ 133 h 137"/>
                <a:gd name="T76" fmla="*/ 26 w 81"/>
                <a:gd name="T77" fmla="*/ 137 h 137"/>
                <a:gd name="T78" fmla="*/ 19 w 81"/>
                <a:gd name="T79" fmla="*/ 137 h 137"/>
                <a:gd name="T80" fmla="*/ 17 w 81"/>
                <a:gd name="T81" fmla="*/ 134 h 137"/>
                <a:gd name="T82" fmla="*/ 20 w 81"/>
                <a:gd name="T83" fmla="*/ 129 h 137"/>
                <a:gd name="T84" fmla="*/ 15 w 81"/>
                <a:gd name="T85" fmla="*/ 129 h 137"/>
                <a:gd name="T86" fmla="*/ 6 w 81"/>
                <a:gd name="T87" fmla="*/ 67 h 137"/>
                <a:gd name="T88" fmla="*/ 3 w 81"/>
                <a:gd name="T89" fmla="*/ 63 h 137"/>
                <a:gd name="T90" fmla="*/ 2 w 81"/>
                <a:gd name="T91" fmla="*/ 63 h 137"/>
                <a:gd name="T92" fmla="*/ 0 w 81"/>
                <a:gd name="T93" fmla="*/ 52 h 137"/>
                <a:gd name="T94" fmla="*/ 14 w 81"/>
                <a:gd name="T95" fmla="*/ 21 h 137"/>
                <a:gd name="T96" fmla="*/ 36 w 81"/>
                <a:gd name="T97" fmla="*/ 18 h 137"/>
                <a:gd name="T98" fmla="*/ 36 w 81"/>
                <a:gd name="T99" fmla="*/ 14 h 137"/>
                <a:gd name="T100" fmla="*/ 35 w 81"/>
                <a:gd name="T101" fmla="*/ 13 h 137"/>
                <a:gd name="T102" fmla="*/ 34 w 81"/>
                <a:gd name="T103" fmla="*/ 12 h 137"/>
                <a:gd name="T104" fmla="*/ 34 w 81"/>
                <a:gd name="T105" fmla="*/ 9 h 137"/>
                <a:gd name="T106" fmla="*/ 34 w 81"/>
                <a:gd name="T107" fmla="*/ 8 h 137"/>
                <a:gd name="T108" fmla="*/ 34 w 81"/>
                <a:gd name="T109" fmla="*/ 7 h 137"/>
                <a:gd name="T110" fmla="*/ 34 w 81"/>
                <a:gd name="T111" fmla="*/ 6 h 137"/>
                <a:gd name="T112" fmla="*/ 35 w 81"/>
                <a:gd name="T113" fmla="*/ 5 h 137"/>
                <a:gd name="T114" fmla="*/ 36 w 81"/>
                <a:gd name="T115" fmla="*/ 3 h 137"/>
                <a:gd name="T116" fmla="*/ 44 w 81"/>
                <a:gd name="T117" fmla="*/ 0 h 137"/>
                <a:gd name="T118" fmla="*/ 46 w 81"/>
                <a:gd name="T119" fmla="*/ 0 h 137"/>
                <a:gd name="T120" fmla="*/ 48 w 81"/>
                <a:gd name="T121" fmla="*/ 0 h 1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" h="137">
                  <a:moveTo>
                    <a:pt x="48" y="0"/>
                  </a:moveTo>
                  <a:lnTo>
                    <a:pt x="51" y="1"/>
                  </a:lnTo>
                  <a:lnTo>
                    <a:pt x="52" y="1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2" y="20"/>
                  </a:lnTo>
                  <a:lnTo>
                    <a:pt x="66" y="28"/>
                  </a:lnTo>
                  <a:lnTo>
                    <a:pt x="72" y="51"/>
                  </a:lnTo>
                  <a:lnTo>
                    <a:pt x="59" y="69"/>
                  </a:lnTo>
                  <a:lnTo>
                    <a:pt x="57" y="69"/>
                  </a:lnTo>
                  <a:lnTo>
                    <a:pt x="56" y="73"/>
                  </a:lnTo>
                  <a:lnTo>
                    <a:pt x="54" y="74"/>
                  </a:lnTo>
                  <a:lnTo>
                    <a:pt x="53" y="75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81" y="135"/>
                  </a:lnTo>
                  <a:lnTo>
                    <a:pt x="81" y="136"/>
                  </a:lnTo>
                  <a:lnTo>
                    <a:pt x="70" y="136"/>
                  </a:lnTo>
                  <a:lnTo>
                    <a:pt x="69" y="134"/>
                  </a:lnTo>
                  <a:lnTo>
                    <a:pt x="63" y="134"/>
                  </a:lnTo>
                  <a:lnTo>
                    <a:pt x="63" y="131"/>
                  </a:lnTo>
                  <a:lnTo>
                    <a:pt x="57" y="131"/>
                  </a:lnTo>
                  <a:lnTo>
                    <a:pt x="31" y="80"/>
                  </a:lnTo>
                  <a:lnTo>
                    <a:pt x="27" y="104"/>
                  </a:lnTo>
                  <a:lnTo>
                    <a:pt x="29" y="108"/>
                  </a:lnTo>
                  <a:lnTo>
                    <a:pt x="28" y="121"/>
                  </a:lnTo>
                  <a:lnTo>
                    <a:pt x="31" y="129"/>
                  </a:lnTo>
                  <a:lnTo>
                    <a:pt x="30" y="133"/>
                  </a:lnTo>
                  <a:lnTo>
                    <a:pt x="26" y="137"/>
                  </a:lnTo>
                  <a:lnTo>
                    <a:pt x="19" y="137"/>
                  </a:lnTo>
                  <a:lnTo>
                    <a:pt x="17" y="134"/>
                  </a:lnTo>
                  <a:lnTo>
                    <a:pt x="20" y="129"/>
                  </a:lnTo>
                  <a:lnTo>
                    <a:pt x="15" y="129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52"/>
                  </a:lnTo>
                  <a:lnTo>
                    <a:pt x="14" y="21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5" y="13"/>
                  </a:lnTo>
                  <a:lnTo>
                    <a:pt x="34" y="12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8" name="Picture 5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75" y="3358"/>
              <a:ext cx="16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" name="Picture 5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81" y="3168"/>
              <a:ext cx="12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" name="Freeform 53"/>
            <p:cNvSpPr>
              <a:spLocks noEditPoints="1"/>
            </p:cNvSpPr>
            <p:nvPr/>
          </p:nvSpPr>
          <p:spPr bwMode="auto">
            <a:xfrm>
              <a:off x="4017" y="3229"/>
              <a:ext cx="163" cy="31"/>
            </a:xfrm>
            <a:custGeom>
              <a:avLst/>
              <a:gdLst>
                <a:gd name="T0" fmla="*/ 2 w 2275"/>
                <a:gd name="T1" fmla="*/ 11 h 399"/>
                <a:gd name="T2" fmla="*/ 139 w 2275"/>
                <a:gd name="T3" fmla="*/ 13 h 399"/>
                <a:gd name="T4" fmla="*/ 142 w 2275"/>
                <a:gd name="T5" fmla="*/ 16 h 399"/>
                <a:gd name="T6" fmla="*/ 139 w 2275"/>
                <a:gd name="T7" fmla="*/ 18 h 399"/>
                <a:gd name="T8" fmla="*/ 2 w 2275"/>
                <a:gd name="T9" fmla="*/ 16 h 399"/>
                <a:gd name="T10" fmla="*/ 0 w 2275"/>
                <a:gd name="T11" fmla="*/ 13 h 399"/>
                <a:gd name="T12" fmla="*/ 2 w 2275"/>
                <a:gd name="T13" fmla="*/ 11 h 399"/>
                <a:gd name="T14" fmla="*/ 135 w 2275"/>
                <a:gd name="T15" fmla="*/ 0 h 399"/>
                <a:gd name="T16" fmla="*/ 163 w 2275"/>
                <a:gd name="T17" fmla="*/ 16 h 399"/>
                <a:gd name="T18" fmla="*/ 134 w 2275"/>
                <a:gd name="T19" fmla="*/ 31 h 399"/>
                <a:gd name="T20" fmla="*/ 135 w 2275"/>
                <a:gd name="T21" fmla="*/ 0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75" h="399">
                  <a:moveTo>
                    <a:pt x="34" y="139"/>
                  </a:moveTo>
                  <a:lnTo>
                    <a:pt x="1942" y="167"/>
                  </a:lnTo>
                  <a:cubicBezTo>
                    <a:pt x="1960" y="167"/>
                    <a:pt x="1975" y="183"/>
                    <a:pt x="1975" y="201"/>
                  </a:cubicBezTo>
                  <a:cubicBezTo>
                    <a:pt x="1975" y="219"/>
                    <a:pt x="1959" y="234"/>
                    <a:pt x="1941" y="234"/>
                  </a:cubicBezTo>
                  <a:lnTo>
                    <a:pt x="33" y="205"/>
                  </a:lnTo>
                  <a:cubicBezTo>
                    <a:pt x="14" y="205"/>
                    <a:pt x="0" y="190"/>
                    <a:pt x="0" y="172"/>
                  </a:cubicBezTo>
                  <a:cubicBezTo>
                    <a:pt x="0" y="153"/>
                    <a:pt x="15" y="139"/>
                    <a:pt x="34" y="139"/>
                  </a:cubicBezTo>
                  <a:close/>
                  <a:moveTo>
                    <a:pt x="1878" y="0"/>
                  </a:moveTo>
                  <a:lnTo>
                    <a:pt x="2275" y="205"/>
                  </a:lnTo>
                  <a:lnTo>
                    <a:pt x="1872" y="399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54"/>
            <p:cNvSpPr>
              <a:spLocks noEditPoints="1"/>
            </p:cNvSpPr>
            <p:nvPr/>
          </p:nvSpPr>
          <p:spPr bwMode="auto">
            <a:xfrm>
              <a:off x="4304" y="3242"/>
              <a:ext cx="237" cy="210"/>
            </a:xfrm>
            <a:custGeom>
              <a:avLst/>
              <a:gdLst>
                <a:gd name="T0" fmla="*/ 19 w 237"/>
                <a:gd name="T1" fmla="*/ 0 h 210"/>
                <a:gd name="T2" fmla="*/ 0 w 237"/>
                <a:gd name="T3" fmla="*/ 5 h 210"/>
                <a:gd name="T4" fmla="*/ 33 w 237"/>
                <a:gd name="T5" fmla="*/ 0 h 210"/>
                <a:gd name="T6" fmla="*/ 53 w 237"/>
                <a:gd name="T7" fmla="*/ 5 h 210"/>
                <a:gd name="T8" fmla="*/ 33 w 237"/>
                <a:gd name="T9" fmla="*/ 0 h 210"/>
                <a:gd name="T10" fmla="*/ 86 w 237"/>
                <a:gd name="T11" fmla="*/ 0 h 210"/>
                <a:gd name="T12" fmla="*/ 67 w 237"/>
                <a:gd name="T13" fmla="*/ 5 h 210"/>
                <a:gd name="T14" fmla="*/ 101 w 237"/>
                <a:gd name="T15" fmla="*/ 0 h 210"/>
                <a:gd name="T16" fmla="*/ 120 w 237"/>
                <a:gd name="T17" fmla="*/ 5 h 210"/>
                <a:gd name="T18" fmla="*/ 101 w 237"/>
                <a:gd name="T19" fmla="*/ 0 h 210"/>
                <a:gd name="T20" fmla="*/ 153 w 237"/>
                <a:gd name="T21" fmla="*/ 0 h 210"/>
                <a:gd name="T22" fmla="*/ 134 w 237"/>
                <a:gd name="T23" fmla="*/ 5 h 210"/>
                <a:gd name="T24" fmla="*/ 168 w 237"/>
                <a:gd name="T25" fmla="*/ 0 h 210"/>
                <a:gd name="T26" fmla="*/ 187 w 237"/>
                <a:gd name="T27" fmla="*/ 5 h 210"/>
                <a:gd name="T28" fmla="*/ 168 w 237"/>
                <a:gd name="T29" fmla="*/ 0 h 210"/>
                <a:gd name="T30" fmla="*/ 221 w 237"/>
                <a:gd name="T31" fmla="*/ 0 h 210"/>
                <a:gd name="T32" fmla="*/ 201 w 237"/>
                <a:gd name="T33" fmla="*/ 5 h 210"/>
                <a:gd name="T34" fmla="*/ 235 w 237"/>
                <a:gd name="T35" fmla="*/ 0 h 210"/>
                <a:gd name="T36" fmla="*/ 237 w 237"/>
                <a:gd name="T37" fmla="*/ 23 h 210"/>
                <a:gd name="T38" fmla="*/ 233 w 237"/>
                <a:gd name="T39" fmla="*/ 3 h 210"/>
                <a:gd name="T40" fmla="*/ 235 w 237"/>
                <a:gd name="T41" fmla="*/ 5 h 210"/>
                <a:gd name="T42" fmla="*/ 237 w 237"/>
                <a:gd name="T43" fmla="*/ 39 h 210"/>
                <a:gd name="T44" fmla="*/ 233 w 237"/>
                <a:gd name="T45" fmla="*/ 60 h 210"/>
                <a:gd name="T46" fmla="*/ 237 w 237"/>
                <a:gd name="T47" fmla="*/ 39 h 210"/>
                <a:gd name="T48" fmla="*/ 237 w 237"/>
                <a:gd name="T49" fmla="*/ 96 h 210"/>
                <a:gd name="T50" fmla="*/ 233 w 237"/>
                <a:gd name="T51" fmla="*/ 75 h 210"/>
                <a:gd name="T52" fmla="*/ 237 w 237"/>
                <a:gd name="T53" fmla="*/ 112 h 210"/>
                <a:gd name="T54" fmla="*/ 233 w 237"/>
                <a:gd name="T55" fmla="*/ 133 h 210"/>
                <a:gd name="T56" fmla="*/ 237 w 237"/>
                <a:gd name="T57" fmla="*/ 112 h 210"/>
                <a:gd name="T58" fmla="*/ 237 w 237"/>
                <a:gd name="T59" fmla="*/ 169 h 210"/>
                <a:gd name="T60" fmla="*/ 233 w 237"/>
                <a:gd name="T61" fmla="*/ 148 h 210"/>
                <a:gd name="T62" fmla="*/ 237 w 237"/>
                <a:gd name="T63" fmla="*/ 185 h 210"/>
                <a:gd name="T64" fmla="*/ 225 w 237"/>
                <a:gd name="T65" fmla="*/ 197 h 210"/>
                <a:gd name="T66" fmla="*/ 235 w 237"/>
                <a:gd name="T67" fmla="*/ 192 h 210"/>
                <a:gd name="T68" fmla="*/ 233 w 237"/>
                <a:gd name="T69" fmla="*/ 185 h 210"/>
                <a:gd name="T70" fmla="*/ 210 w 237"/>
                <a:gd name="T71" fmla="*/ 197 h 210"/>
                <a:gd name="T72" fmla="*/ 210 w 237"/>
                <a:gd name="T73" fmla="*/ 192 h 210"/>
                <a:gd name="T74" fmla="*/ 210 w 237"/>
                <a:gd name="T75" fmla="*/ 197 h 210"/>
                <a:gd name="T76" fmla="*/ 186 w 237"/>
                <a:gd name="T77" fmla="*/ 194 h 210"/>
                <a:gd name="T78" fmla="*/ 215 w 237"/>
                <a:gd name="T79" fmla="*/ 210 h 2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7" h="210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3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3" y="5"/>
                  </a:lnTo>
                  <a:lnTo>
                    <a:pt x="33" y="0"/>
                  </a:lnTo>
                  <a:close/>
                  <a:moveTo>
                    <a:pt x="67" y="0"/>
                  </a:moveTo>
                  <a:lnTo>
                    <a:pt x="86" y="0"/>
                  </a:lnTo>
                  <a:lnTo>
                    <a:pt x="86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4" y="0"/>
                  </a:moveTo>
                  <a:lnTo>
                    <a:pt x="153" y="0"/>
                  </a:lnTo>
                  <a:lnTo>
                    <a:pt x="153" y="5"/>
                  </a:lnTo>
                  <a:lnTo>
                    <a:pt x="134" y="5"/>
                  </a:lnTo>
                  <a:lnTo>
                    <a:pt x="134" y="0"/>
                  </a:lnTo>
                  <a:close/>
                  <a:moveTo>
                    <a:pt x="168" y="0"/>
                  </a:moveTo>
                  <a:lnTo>
                    <a:pt x="187" y="0"/>
                  </a:lnTo>
                  <a:lnTo>
                    <a:pt x="187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1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1" y="5"/>
                  </a:lnTo>
                  <a:lnTo>
                    <a:pt x="201" y="0"/>
                  </a:lnTo>
                  <a:close/>
                  <a:moveTo>
                    <a:pt x="235" y="0"/>
                  </a:moveTo>
                  <a:lnTo>
                    <a:pt x="237" y="0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3" y="3"/>
                  </a:lnTo>
                  <a:lnTo>
                    <a:pt x="235" y="5"/>
                  </a:lnTo>
                  <a:lnTo>
                    <a:pt x="235" y="0"/>
                  </a:lnTo>
                  <a:close/>
                  <a:moveTo>
                    <a:pt x="237" y="39"/>
                  </a:moveTo>
                  <a:lnTo>
                    <a:pt x="237" y="60"/>
                  </a:lnTo>
                  <a:lnTo>
                    <a:pt x="233" y="60"/>
                  </a:lnTo>
                  <a:lnTo>
                    <a:pt x="233" y="39"/>
                  </a:lnTo>
                  <a:lnTo>
                    <a:pt x="237" y="39"/>
                  </a:lnTo>
                  <a:close/>
                  <a:moveTo>
                    <a:pt x="237" y="75"/>
                  </a:moveTo>
                  <a:lnTo>
                    <a:pt x="237" y="96"/>
                  </a:lnTo>
                  <a:lnTo>
                    <a:pt x="233" y="96"/>
                  </a:lnTo>
                  <a:lnTo>
                    <a:pt x="233" y="75"/>
                  </a:lnTo>
                  <a:lnTo>
                    <a:pt x="237" y="75"/>
                  </a:lnTo>
                  <a:close/>
                  <a:moveTo>
                    <a:pt x="237" y="112"/>
                  </a:moveTo>
                  <a:lnTo>
                    <a:pt x="237" y="133"/>
                  </a:lnTo>
                  <a:lnTo>
                    <a:pt x="233" y="133"/>
                  </a:lnTo>
                  <a:lnTo>
                    <a:pt x="233" y="112"/>
                  </a:lnTo>
                  <a:lnTo>
                    <a:pt x="237" y="112"/>
                  </a:lnTo>
                  <a:close/>
                  <a:moveTo>
                    <a:pt x="237" y="148"/>
                  </a:moveTo>
                  <a:lnTo>
                    <a:pt x="237" y="169"/>
                  </a:lnTo>
                  <a:lnTo>
                    <a:pt x="233" y="169"/>
                  </a:lnTo>
                  <a:lnTo>
                    <a:pt x="233" y="148"/>
                  </a:lnTo>
                  <a:lnTo>
                    <a:pt x="237" y="148"/>
                  </a:lnTo>
                  <a:close/>
                  <a:moveTo>
                    <a:pt x="237" y="185"/>
                  </a:moveTo>
                  <a:lnTo>
                    <a:pt x="237" y="197"/>
                  </a:lnTo>
                  <a:lnTo>
                    <a:pt x="225" y="197"/>
                  </a:lnTo>
                  <a:lnTo>
                    <a:pt x="225" y="192"/>
                  </a:lnTo>
                  <a:lnTo>
                    <a:pt x="235" y="192"/>
                  </a:lnTo>
                  <a:lnTo>
                    <a:pt x="233" y="194"/>
                  </a:lnTo>
                  <a:lnTo>
                    <a:pt x="233" y="185"/>
                  </a:lnTo>
                  <a:lnTo>
                    <a:pt x="237" y="185"/>
                  </a:lnTo>
                  <a:close/>
                  <a:moveTo>
                    <a:pt x="210" y="197"/>
                  </a:moveTo>
                  <a:lnTo>
                    <a:pt x="210" y="197"/>
                  </a:lnTo>
                  <a:lnTo>
                    <a:pt x="210" y="192"/>
                  </a:lnTo>
                  <a:lnTo>
                    <a:pt x="210" y="197"/>
                  </a:lnTo>
                  <a:close/>
                  <a:moveTo>
                    <a:pt x="215" y="210"/>
                  </a:moveTo>
                  <a:lnTo>
                    <a:pt x="186" y="194"/>
                  </a:lnTo>
                  <a:lnTo>
                    <a:pt x="215" y="179"/>
                  </a:lnTo>
                  <a:lnTo>
                    <a:pt x="215" y="2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55"/>
            <p:cNvSpPr>
              <a:spLocks noEditPoints="1"/>
            </p:cNvSpPr>
            <p:nvPr/>
          </p:nvSpPr>
          <p:spPr bwMode="auto">
            <a:xfrm>
              <a:off x="4000" y="3304"/>
              <a:ext cx="75" cy="136"/>
            </a:xfrm>
            <a:custGeom>
              <a:avLst/>
              <a:gdLst>
                <a:gd name="T0" fmla="*/ 75 w 75"/>
                <a:gd name="T1" fmla="*/ 136 h 136"/>
                <a:gd name="T2" fmla="*/ 11 w 75"/>
                <a:gd name="T3" fmla="*/ 136 h 136"/>
                <a:gd name="T4" fmla="*/ 11 w 75"/>
                <a:gd name="T5" fmla="*/ 30 h 136"/>
                <a:gd name="T6" fmla="*/ 22 w 75"/>
                <a:gd name="T7" fmla="*/ 30 h 136"/>
                <a:gd name="T8" fmla="*/ 22 w 75"/>
                <a:gd name="T9" fmla="*/ 130 h 136"/>
                <a:gd name="T10" fmla="*/ 17 w 75"/>
                <a:gd name="T11" fmla="*/ 124 h 136"/>
                <a:gd name="T12" fmla="*/ 75 w 75"/>
                <a:gd name="T13" fmla="*/ 124 h 136"/>
                <a:gd name="T14" fmla="*/ 75 w 75"/>
                <a:gd name="T15" fmla="*/ 136 h 136"/>
                <a:gd name="T16" fmla="*/ 0 w 75"/>
                <a:gd name="T17" fmla="*/ 36 h 136"/>
                <a:gd name="T18" fmla="*/ 17 w 75"/>
                <a:gd name="T19" fmla="*/ 0 h 136"/>
                <a:gd name="T20" fmla="*/ 33 w 75"/>
                <a:gd name="T21" fmla="*/ 36 h 136"/>
                <a:gd name="T22" fmla="*/ 0 w 75"/>
                <a:gd name="T23" fmla="*/ 36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" h="136">
                  <a:moveTo>
                    <a:pt x="75" y="136"/>
                  </a:moveTo>
                  <a:lnTo>
                    <a:pt x="11" y="136"/>
                  </a:lnTo>
                  <a:lnTo>
                    <a:pt x="11" y="30"/>
                  </a:lnTo>
                  <a:lnTo>
                    <a:pt x="22" y="30"/>
                  </a:lnTo>
                  <a:lnTo>
                    <a:pt x="22" y="130"/>
                  </a:lnTo>
                  <a:lnTo>
                    <a:pt x="17" y="124"/>
                  </a:lnTo>
                  <a:lnTo>
                    <a:pt x="75" y="124"/>
                  </a:lnTo>
                  <a:lnTo>
                    <a:pt x="75" y="136"/>
                  </a:lnTo>
                  <a:close/>
                  <a:moveTo>
                    <a:pt x="0" y="36"/>
                  </a:moveTo>
                  <a:lnTo>
                    <a:pt x="17" y="0"/>
                  </a:lnTo>
                  <a:lnTo>
                    <a:pt x="3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56"/>
            <p:cNvSpPr>
              <a:spLocks noChangeArrowheads="1"/>
            </p:cNvSpPr>
            <p:nvPr/>
          </p:nvSpPr>
          <p:spPr bwMode="auto">
            <a:xfrm>
              <a:off x="4303" y="3345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•</a:t>
              </a:r>
              <a:endParaRPr lang="en-US" sz="1000">
                <a:latin typeface="Tele-GroteskNor" pitchFamily="2" charset="0"/>
                <a:ea typeface="MS PGothic" pitchFamily="34" charset="-128"/>
              </a:endParaRPr>
            </a:p>
          </p:txBody>
        </p:sp>
        <p:sp>
          <p:nvSpPr>
            <p:cNvPr id="284" name="Rectangle 57"/>
            <p:cNvSpPr>
              <a:spLocks noChangeArrowheads="1"/>
            </p:cNvSpPr>
            <p:nvPr/>
          </p:nvSpPr>
          <p:spPr bwMode="auto">
            <a:xfrm>
              <a:off x="4316" y="3345"/>
              <a:ext cx="165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50800" indent="-50800"/>
              <a:r>
                <a:rPr lang="en-US" sz="600" dirty="0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	</a:t>
              </a:r>
              <a:r>
                <a:rPr lang="en-US" sz="600" dirty="0" err="1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Erfahrung</a:t>
              </a:r>
              <a:endParaRPr lang="en-US" sz="1050" dirty="0">
                <a:latin typeface="Tele-GroteskNor" pitchFamily="2" charset="0"/>
                <a:ea typeface="MS PGothic" pitchFamily="34" charset="-128"/>
              </a:endParaRPr>
            </a:p>
          </p:txBody>
        </p:sp>
        <p:sp>
          <p:nvSpPr>
            <p:cNvPr id="285" name="Rectangle 58"/>
            <p:cNvSpPr>
              <a:spLocks noChangeArrowheads="1"/>
            </p:cNvSpPr>
            <p:nvPr/>
          </p:nvSpPr>
          <p:spPr bwMode="auto">
            <a:xfrm>
              <a:off x="4303" y="3411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•</a:t>
              </a:r>
              <a:endParaRPr lang="en-US" sz="1000">
                <a:latin typeface="Tele-GroteskNor" pitchFamily="2" charset="0"/>
                <a:ea typeface="MS PGothic" pitchFamily="34" charset="-128"/>
              </a:endParaRPr>
            </a:p>
          </p:txBody>
        </p:sp>
        <p:sp>
          <p:nvSpPr>
            <p:cNvPr id="286" name="Rectangle 59"/>
            <p:cNvSpPr>
              <a:spLocks noChangeArrowheads="1"/>
            </p:cNvSpPr>
            <p:nvPr/>
          </p:nvSpPr>
          <p:spPr bwMode="auto">
            <a:xfrm>
              <a:off x="4316" y="3411"/>
              <a:ext cx="17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50800" indent="-50800"/>
              <a:r>
                <a:rPr lang="en-US" sz="600" dirty="0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	</a:t>
              </a:r>
              <a:r>
                <a:rPr lang="en-US" sz="600" dirty="0" err="1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Umfragen</a:t>
              </a:r>
              <a:r>
                <a:rPr lang="en-US" sz="600" dirty="0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 </a:t>
              </a:r>
            </a:p>
          </p:txBody>
        </p:sp>
        <p:sp>
          <p:nvSpPr>
            <p:cNvPr id="287" name="Rectangle 60"/>
            <p:cNvSpPr>
              <a:spLocks noChangeArrowheads="1"/>
            </p:cNvSpPr>
            <p:nvPr/>
          </p:nvSpPr>
          <p:spPr bwMode="auto">
            <a:xfrm>
              <a:off x="4303" y="3476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•</a:t>
              </a:r>
              <a:endParaRPr lang="en-US" sz="1000">
                <a:latin typeface="Tele-GroteskNor" pitchFamily="2" charset="0"/>
                <a:ea typeface="MS PGothic" pitchFamily="34" charset="-128"/>
              </a:endParaRPr>
            </a:p>
          </p:txBody>
        </p:sp>
        <p:sp>
          <p:nvSpPr>
            <p:cNvPr id="288" name="Rectangle 61"/>
            <p:cNvSpPr>
              <a:spLocks noChangeArrowheads="1"/>
            </p:cNvSpPr>
            <p:nvPr/>
          </p:nvSpPr>
          <p:spPr bwMode="auto">
            <a:xfrm>
              <a:off x="4339" y="3476"/>
              <a:ext cx="19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50800" indent="-50800"/>
              <a:r>
                <a:rPr lang="en-US" sz="500" dirty="0" smtClean="0">
                  <a:solidFill>
                    <a:srgbClr val="000000"/>
                  </a:solidFill>
                  <a:latin typeface="Tele-GroteskNor" pitchFamily="2" charset="0"/>
                  <a:ea typeface="MS PGothic" pitchFamily="34" charset="-128"/>
                </a:rPr>
                <a:t>…</a:t>
              </a:r>
            </a:p>
          </p:txBody>
        </p:sp>
        <p:sp>
          <p:nvSpPr>
            <p:cNvPr id="289" name="Freeform 62"/>
            <p:cNvSpPr>
              <a:spLocks noEditPoints="1"/>
            </p:cNvSpPr>
            <p:nvPr/>
          </p:nvSpPr>
          <p:spPr bwMode="auto">
            <a:xfrm>
              <a:off x="4238" y="3418"/>
              <a:ext cx="71" cy="31"/>
            </a:xfrm>
            <a:custGeom>
              <a:avLst/>
              <a:gdLst>
                <a:gd name="T0" fmla="*/ 71 w 71"/>
                <a:gd name="T1" fmla="*/ 21 h 31"/>
                <a:gd name="T2" fmla="*/ 51 w 71"/>
                <a:gd name="T3" fmla="*/ 21 h 31"/>
                <a:gd name="T4" fmla="*/ 51 w 71"/>
                <a:gd name="T5" fmla="*/ 16 h 31"/>
                <a:gd name="T6" fmla="*/ 71 w 71"/>
                <a:gd name="T7" fmla="*/ 16 h 31"/>
                <a:gd name="T8" fmla="*/ 71 w 71"/>
                <a:gd name="T9" fmla="*/ 21 h 31"/>
                <a:gd name="T10" fmla="*/ 37 w 71"/>
                <a:gd name="T11" fmla="*/ 21 h 31"/>
                <a:gd name="T12" fmla="*/ 33 w 71"/>
                <a:gd name="T13" fmla="*/ 21 h 31"/>
                <a:gd name="T14" fmla="*/ 33 w 71"/>
                <a:gd name="T15" fmla="*/ 16 h 31"/>
                <a:gd name="T16" fmla="*/ 35 w 71"/>
                <a:gd name="T17" fmla="*/ 18 h 31"/>
                <a:gd name="T18" fmla="*/ 24 w 71"/>
                <a:gd name="T19" fmla="*/ 18 h 31"/>
                <a:gd name="T20" fmla="*/ 24 w 71"/>
                <a:gd name="T21" fmla="*/ 13 h 31"/>
                <a:gd name="T22" fmla="*/ 38 w 71"/>
                <a:gd name="T23" fmla="*/ 13 h 31"/>
                <a:gd name="T24" fmla="*/ 38 w 71"/>
                <a:gd name="T25" fmla="*/ 18 h 31"/>
                <a:gd name="T26" fmla="*/ 35 w 71"/>
                <a:gd name="T27" fmla="*/ 16 h 31"/>
                <a:gd name="T28" fmla="*/ 37 w 71"/>
                <a:gd name="T29" fmla="*/ 16 h 31"/>
                <a:gd name="T30" fmla="*/ 37 w 71"/>
                <a:gd name="T31" fmla="*/ 21 h 31"/>
                <a:gd name="T32" fmla="*/ 29 w 71"/>
                <a:gd name="T33" fmla="*/ 31 h 31"/>
                <a:gd name="T34" fmla="*/ 0 w 71"/>
                <a:gd name="T35" fmla="*/ 16 h 31"/>
                <a:gd name="T36" fmla="*/ 29 w 71"/>
                <a:gd name="T37" fmla="*/ 0 h 31"/>
                <a:gd name="T38" fmla="*/ 29 w 71"/>
                <a:gd name="T39" fmla="*/ 31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1" h="31">
                  <a:moveTo>
                    <a:pt x="71" y="21"/>
                  </a:moveTo>
                  <a:lnTo>
                    <a:pt x="51" y="21"/>
                  </a:lnTo>
                  <a:lnTo>
                    <a:pt x="51" y="16"/>
                  </a:lnTo>
                  <a:lnTo>
                    <a:pt x="71" y="16"/>
                  </a:lnTo>
                  <a:lnTo>
                    <a:pt x="71" y="21"/>
                  </a:lnTo>
                  <a:close/>
                  <a:moveTo>
                    <a:pt x="37" y="21"/>
                  </a:moveTo>
                  <a:lnTo>
                    <a:pt x="33" y="21"/>
                  </a:lnTo>
                  <a:lnTo>
                    <a:pt x="33" y="16"/>
                  </a:lnTo>
                  <a:lnTo>
                    <a:pt x="35" y="18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21"/>
                  </a:lnTo>
                  <a:close/>
                  <a:moveTo>
                    <a:pt x="29" y="3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0" name="Group 63"/>
          <p:cNvGrpSpPr>
            <a:grpSpLocks/>
          </p:cNvGrpSpPr>
          <p:nvPr/>
        </p:nvGrpSpPr>
        <p:grpSpPr bwMode="auto">
          <a:xfrm>
            <a:off x="1104872" y="4844087"/>
            <a:ext cx="1239725" cy="700799"/>
            <a:chOff x="3930" y="4130"/>
            <a:chExt cx="628" cy="355"/>
          </a:xfrm>
        </p:grpSpPr>
        <p:sp>
          <p:nvSpPr>
            <p:cNvPr id="291" name="AutoShape 64"/>
            <p:cNvSpPr>
              <a:spLocks noChangeAspect="1" noChangeArrowheads="1" noTextEdit="1"/>
            </p:cNvSpPr>
            <p:nvPr/>
          </p:nvSpPr>
          <p:spPr bwMode="auto">
            <a:xfrm>
              <a:off x="3930" y="4130"/>
              <a:ext cx="62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65"/>
            <p:cNvSpPr>
              <a:spLocks noChangeArrowheads="1"/>
            </p:cNvSpPr>
            <p:nvPr/>
          </p:nvSpPr>
          <p:spPr bwMode="auto">
            <a:xfrm>
              <a:off x="3938" y="4130"/>
              <a:ext cx="615" cy="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66"/>
            <p:cNvSpPr>
              <a:spLocks/>
            </p:cNvSpPr>
            <p:nvPr/>
          </p:nvSpPr>
          <p:spPr bwMode="auto">
            <a:xfrm>
              <a:off x="4002" y="4133"/>
              <a:ext cx="47" cy="77"/>
            </a:xfrm>
            <a:custGeom>
              <a:avLst/>
              <a:gdLst>
                <a:gd name="T0" fmla="*/ 28 w 47"/>
                <a:gd name="T1" fmla="*/ 0 h 77"/>
                <a:gd name="T2" fmla="*/ 30 w 47"/>
                <a:gd name="T3" fmla="*/ 0 h 77"/>
                <a:gd name="T4" fmla="*/ 30 w 47"/>
                <a:gd name="T5" fmla="*/ 0 h 77"/>
                <a:gd name="T6" fmla="*/ 30 w 47"/>
                <a:gd name="T7" fmla="*/ 0 h 77"/>
                <a:gd name="T8" fmla="*/ 32 w 47"/>
                <a:gd name="T9" fmla="*/ 2 h 77"/>
                <a:gd name="T10" fmla="*/ 32 w 47"/>
                <a:gd name="T11" fmla="*/ 2 h 77"/>
                <a:gd name="T12" fmla="*/ 32 w 47"/>
                <a:gd name="T13" fmla="*/ 3 h 77"/>
                <a:gd name="T14" fmla="*/ 32 w 47"/>
                <a:gd name="T15" fmla="*/ 3 h 77"/>
                <a:gd name="T16" fmla="*/ 32 w 47"/>
                <a:gd name="T17" fmla="*/ 4 h 77"/>
                <a:gd name="T18" fmla="*/ 32 w 47"/>
                <a:gd name="T19" fmla="*/ 5 h 77"/>
                <a:gd name="T20" fmla="*/ 32 w 47"/>
                <a:gd name="T21" fmla="*/ 5 h 77"/>
                <a:gd name="T22" fmla="*/ 32 w 47"/>
                <a:gd name="T23" fmla="*/ 5 h 77"/>
                <a:gd name="T24" fmla="*/ 31 w 47"/>
                <a:gd name="T25" fmla="*/ 7 h 77"/>
                <a:gd name="T26" fmla="*/ 31 w 47"/>
                <a:gd name="T27" fmla="*/ 8 h 77"/>
                <a:gd name="T28" fmla="*/ 30 w 47"/>
                <a:gd name="T29" fmla="*/ 11 h 77"/>
                <a:gd name="T30" fmla="*/ 38 w 47"/>
                <a:gd name="T31" fmla="*/ 15 h 77"/>
                <a:gd name="T32" fmla="*/ 41 w 47"/>
                <a:gd name="T33" fmla="*/ 28 h 77"/>
                <a:gd name="T34" fmla="*/ 34 w 47"/>
                <a:gd name="T35" fmla="*/ 39 h 77"/>
                <a:gd name="T36" fmla="*/ 33 w 47"/>
                <a:gd name="T37" fmla="*/ 39 h 77"/>
                <a:gd name="T38" fmla="*/ 32 w 47"/>
                <a:gd name="T39" fmla="*/ 40 h 77"/>
                <a:gd name="T40" fmla="*/ 31 w 47"/>
                <a:gd name="T41" fmla="*/ 41 h 77"/>
                <a:gd name="T42" fmla="*/ 31 w 47"/>
                <a:gd name="T43" fmla="*/ 42 h 77"/>
                <a:gd name="T44" fmla="*/ 44 w 47"/>
                <a:gd name="T45" fmla="*/ 73 h 77"/>
                <a:gd name="T46" fmla="*/ 45 w 47"/>
                <a:gd name="T47" fmla="*/ 74 h 77"/>
                <a:gd name="T48" fmla="*/ 47 w 47"/>
                <a:gd name="T49" fmla="*/ 76 h 77"/>
                <a:gd name="T50" fmla="*/ 46 w 47"/>
                <a:gd name="T51" fmla="*/ 76 h 77"/>
                <a:gd name="T52" fmla="*/ 40 w 47"/>
                <a:gd name="T53" fmla="*/ 76 h 77"/>
                <a:gd name="T54" fmla="*/ 40 w 47"/>
                <a:gd name="T55" fmla="*/ 75 h 77"/>
                <a:gd name="T56" fmla="*/ 36 w 47"/>
                <a:gd name="T57" fmla="*/ 75 h 77"/>
                <a:gd name="T58" fmla="*/ 36 w 47"/>
                <a:gd name="T59" fmla="*/ 73 h 77"/>
                <a:gd name="T60" fmla="*/ 33 w 47"/>
                <a:gd name="T61" fmla="*/ 74 h 77"/>
                <a:gd name="T62" fmla="*/ 18 w 47"/>
                <a:gd name="T63" fmla="*/ 44 h 77"/>
                <a:gd name="T64" fmla="*/ 16 w 47"/>
                <a:gd name="T65" fmla="*/ 58 h 77"/>
                <a:gd name="T66" fmla="*/ 17 w 47"/>
                <a:gd name="T67" fmla="*/ 60 h 77"/>
                <a:gd name="T68" fmla="*/ 17 w 47"/>
                <a:gd name="T69" fmla="*/ 68 h 77"/>
                <a:gd name="T70" fmla="*/ 18 w 47"/>
                <a:gd name="T71" fmla="*/ 72 h 77"/>
                <a:gd name="T72" fmla="*/ 18 w 47"/>
                <a:gd name="T73" fmla="*/ 73 h 77"/>
                <a:gd name="T74" fmla="*/ 17 w 47"/>
                <a:gd name="T75" fmla="*/ 75 h 77"/>
                <a:gd name="T76" fmla="*/ 15 w 47"/>
                <a:gd name="T77" fmla="*/ 77 h 77"/>
                <a:gd name="T78" fmla="*/ 11 w 47"/>
                <a:gd name="T79" fmla="*/ 77 h 77"/>
                <a:gd name="T80" fmla="*/ 10 w 47"/>
                <a:gd name="T81" fmla="*/ 75 h 77"/>
                <a:gd name="T82" fmla="*/ 12 w 47"/>
                <a:gd name="T83" fmla="*/ 73 h 77"/>
                <a:gd name="T84" fmla="*/ 9 w 47"/>
                <a:gd name="T85" fmla="*/ 72 h 77"/>
                <a:gd name="T86" fmla="*/ 4 w 47"/>
                <a:gd name="T87" fmla="*/ 37 h 77"/>
                <a:gd name="T88" fmla="*/ 2 w 47"/>
                <a:gd name="T89" fmla="*/ 35 h 77"/>
                <a:gd name="T90" fmla="*/ 2 w 47"/>
                <a:gd name="T91" fmla="*/ 35 h 77"/>
                <a:gd name="T92" fmla="*/ 0 w 47"/>
                <a:gd name="T93" fmla="*/ 29 h 77"/>
                <a:gd name="T94" fmla="*/ 8 w 47"/>
                <a:gd name="T95" fmla="*/ 11 h 77"/>
                <a:gd name="T96" fmla="*/ 21 w 47"/>
                <a:gd name="T97" fmla="*/ 10 h 77"/>
                <a:gd name="T98" fmla="*/ 21 w 47"/>
                <a:gd name="T99" fmla="*/ 7 h 77"/>
                <a:gd name="T100" fmla="*/ 20 w 47"/>
                <a:gd name="T101" fmla="*/ 7 h 77"/>
                <a:gd name="T102" fmla="*/ 20 w 47"/>
                <a:gd name="T103" fmla="*/ 6 h 77"/>
                <a:gd name="T104" fmla="*/ 20 w 47"/>
                <a:gd name="T105" fmla="*/ 5 h 77"/>
                <a:gd name="T106" fmla="*/ 20 w 47"/>
                <a:gd name="T107" fmla="*/ 4 h 77"/>
                <a:gd name="T108" fmla="*/ 20 w 47"/>
                <a:gd name="T109" fmla="*/ 3 h 77"/>
                <a:gd name="T110" fmla="*/ 20 w 47"/>
                <a:gd name="T111" fmla="*/ 3 h 77"/>
                <a:gd name="T112" fmla="*/ 20 w 47"/>
                <a:gd name="T113" fmla="*/ 2 h 77"/>
                <a:gd name="T114" fmla="*/ 21 w 47"/>
                <a:gd name="T115" fmla="*/ 1 h 77"/>
                <a:gd name="T116" fmla="*/ 26 w 47"/>
                <a:gd name="T117" fmla="*/ 0 h 77"/>
                <a:gd name="T118" fmla="*/ 27 w 47"/>
                <a:gd name="T119" fmla="*/ 0 h 77"/>
                <a:gd name="T120" fmla="*/ 28 w 47"/>
                <a:gd name="T121" fmla="*/ 0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77">
                  <a:moveTo>
                    <a:pt x="28" y="0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0" y="11"/>
                  </a:lnTo>
                  <a:lnTo>
                    <a:pt x="38" y="15"/>
                  </a:lnTo>
                  <a:lnTo>
                    <a:pt x="41" y="28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44" y="73"/>
                  </a:lnTo>
                  <a:lnTo>
                    <a:pt x="45" y="74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3" y="74"/>
                  </a:lnTo>
                  <a:lnTo>
                    <a:pt x="18" y="44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7" y="68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12" y="73"/>
                  </a:lnTo>
                  <a:lnTo>
                    <a:pt x="9" y="72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8" y="11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67"/>
            <p:cNvSpPr>
              <a:spLocks/>
            </p:cNvSpPr>
            <p:nvPr/>
          </p:nvSpPr>
          <p:spPr bwMode="auto">
            <a:xfrm>
              <a:off x="4002" y="4395"/>
              <a:ext cx="47" cy="77"/>
            </a:xfrm>
            <a:custGeom>
              <a:avLst/>
              <a:gdLst>
                <a:gd name="T0" fmla="*/ 28 w 47"/>
                <a:gd name="T1" fmla="*/ 0 h 77"/>
                <a:gd name="T2" fmla="*/ 30 w 47"/>
                <a:gd name="T3" fmla="*/ 0 h 77"/>
                <a:gd name="T4" fmla="*/ 30 w 47"/>
                <a:gd name="T5" fmla="*/ 1 h 77"/>
                <a:gd name="T6" fmla="*/ 30 w 47"/>
                <a:gd name="T7" fmla="*/ 1 h 77"/>
                <a:gd name="T8" fmla="*/ 32 w 47"/>
                <a:gd name="T9" fmla="*/ 2 h 77"/>
                <a:gd name="T10" fmla="*/ 32 w 47"/>
                <a:gd name="T11" fmla="*/ 3 h 77"/>
                <a:gd name="T12" fmla="*/ 32 w 47"/>
                <a:gd name="T13" fmla="*/ 3 h 77"/>
                <a:gd name="T14" fmla="*/ 32 w 47"/>
                <a:gd name="T15" fmla="*/ 4 h 77"/>
                <a:gd name="T16" fmla="*/ 32 w 47"/>
                <a:gd name="T17" fmla="*/ 4 h 77"/>
                <a:gd name="T18" fmla="*/ 32 w 47"/>
                <a:gd name="T19" fmla="*/ 5 h 77"/>
                <a:gd name="T20" fmla="*/ 32 w 47"/>
                <a:gd name="T21" fmla="*/ 5 h 77"/>
                <a:gd name="T22" fmla="*/ 32 w 47"/>
                <a:gd name="T23" fmla="*/ 6 h 77"/>
                <a:gd name="T24" fmla="*/ 31 w 47"/>
                <a:gd name="T25" fmla="*/ 8 h 77"/>
                <a:gd name="T26" fmla="*/ 31 w 47"/>
                <a:gd name="T27" fmla="*/ 8 h 77"/>
                <a:gd name="T28" fmla="*/ 30 w 47"/>
                <a:gd name="T29" fmla="*/ 11 h 77"/>
                <a:gd name="T30" fmla="*/ 38 w 47"/>
                <a:gd name="T31" fmla="*/ 16 h 77"/>
                <a:gd name="T32" fmla="*/ 41 w 47"/>
                <a:gd name="T33" fmla="*/ 29 h 77"/>
                <a:gd name="T34" fmla="*/ 34 w 47"/>
                <a:gd name="T35" fmla="*/ 39 h 77"/>
                <a:gd name="T36" fmla="*/ 33 w 47"/>
                <a:gd name="T37" fmla="*/ 39 h 77"/>
                <a:gd name="T38" fmla="*/ 32 w 47"/>
                <a:gd name="T39" fmla="*/ 41 h 77"/>
                <a:gd name="T40" fmla="*/ 31 w 47"/>
                <a:gd name="T41" fmla="*/ 42 h 77"/>
                <a:gd name="T42" fmla="*/ 31 w 47"/>
                <a:gd name="T43" fmla="*/ 43 h 77"/>
                <a:gd name="T44" fmla="*/ 44 w 47"/>
                <a:gd name="T45" fmla="*/ 74 h 77"/>
                <a:gd name="T46" fmla="*/ 45 w 47"/>
                <a:gd name="T47" fmla="*/ 75 h 77"/>
                <a:gd name="T48" fmla="*/ 47 w 47"/>
                <a:gd name="T49" fmla="*/ 76 h 77"/>
                <a:gd name="T50" fmla="*/ 46 w 47"/>
                <a:gd name="T51" fmla="*/ 77 h 77"/>
                <a:gd name="T52" fmla="*/ 40 w 47"/>
                <a:gd name="T53" fmla="*/ 77 h 77"/>
                <a:gd name="T54" fmla="*/ 40 w 47"/>
                <a:gd name="T55" fmla="*/ 76 h 77"/>
                <a:gd name="T56" fmla="*/ 36 w 47"/>
                <a:gd name="T57" fmla="*/ 76 h 77"/>
                <a:gd name="T58" fmla="*/ 36 w 47"/>
                <a:gd name="T59" fmla="*/ 74 h 77"/>
                <a:gd name="T60" fmla="*/ 33 w 47"/>
                <a:gd name="T61" fmla="*/ 74 h 77"/>
                <a:gd name="T62" fmla="*/ 18 w 47"/>
                <a:gd name="T63" fmla="*/ 45 h 77"/>
                <a:gd name="T64" fmla="*/ 16 w 47"/>
                <a:gd name="T65" fmla="*/ 59 h 77"/>
                <a:gd name="T66" fmla="*/ 17 w 47"/>
                <a:gd name="T67" fmla="*/ 61 h 77"/>
                <a:gd name="T68" fmla="*/ 17 w 47"/>
                <a:gd name="T69" fmla="*/ 69 h 77"/>
                <a:gd name="T70" fmla="*/ 18 w 47"/>
                <a:gd name="T71" fmla="*/ 73 h 77"/>
                <a:gd name="T72" fmla="*/ 18 w 47"/>
                <a:gd name="T73" fmla="*/ 73 h 77"/>
                <a:gd name="T74" fmla="*/ 17 w 47"/>
                <a:gd name="T75" fmla="*/ 75 h 77"/>
                <a:gd name="T76" fmla="*/ 15 w 47"/>
                <a:gd name="T77" fmla="*/ 77 h 77"/>
                <a:gd name="T78" fmla="*/ 11 w 47"/>
                <a:gd name="T79" fmla="*/ 77 h 77"/>
                <a:gd name="T80" fmla="*/ 10 w 47"/>
                <a:gd name="T81" fmla="*/ 76 h 77"/>
                <a:gd name="T82" fmla="*/ 12 w 47"/>
                <a:gd name="T83" fmla="*/ 73 h 77"/>
                <a:gd name="T84" fmla="*/ 9 w 47"/>
                <a:gd name="T85" fmla="*/ 73 h 77"/>
                <a:gd name="T86" fmla="*/ 4 w 47"/>
                <a:gd name="T87" fmla="*/ 38 h 77"/>
                <a:gd name="T88" fmla="*/ 2 w 47"/>
                <a:gd name="T89" fmla="*/ 36 h 77"/>
                <a:gd name="T90" fmla="*/ 2 w 47"/>
                <a:gd name="T91" fmla="*/ 36 h 77"/>
                <a:gd name="T92" fmla="*/ 0 w 47"/>
                <a:gd name="T93" fmla="*/ 29 h 77"/>
                <a:gd name="T94" fmla="*/ 8 w 47"/>
                <a:gd name="T95" fmla="*/ 12 h 77"/>
                <a:gd name="T96" fmla="*/ 21 w 47"/>
                <a:gd name="T97" fmla="*/ 10 h 77"/>
                <a:gd name="T98" fmla="*/ 21 w 47"/>
                <a:gd name="T99" fmla="*/ 8 h 77"/>
                <a:gd name="T100" fmla="*/ 20 w 47"/>
                <a:gd name="T101" fmla="*/ 8 h 77"/>
                <a:gd name="T102" fmla="*/ 20 w 47"/>
                <a:gd name="T103" fmla="*/ 7 h 77"/>
                <a:gd name="T104" fmla="*/ 20 w 47"/>
                <a:gd name="T105" fmla="*/ 5 h 77"/>
                <a:gd name="T106" fmla="*/ 20 w 47"/>
                <a:gd name="T107" fmla="*/ 4 h 77"/>
                <a:gd name="T108" fmla="*/ 20 w 47"/>
                <a:gd name="T109" fmla="*/ 4 h 77"/>
                <a:gd name="T110" fmla="*/ 20 w 47"/>
                <a:gd name="T111" fmla="*/ 3 h 77"/>
                <a:gd name="T112" fmla="*/ 20 w 47"/>
                <a:gd name="T113" fmla="*/ 3 h 77"/>
                <a:gd name="T114" fmla="*/ 21 w 47"/>
                <a:gd name="T115" fmla="*/ 2 h 77"/>
                <a:gd name="T116" fmla="*/ 26 w 47"/>
                <a:gd name="T117" fmla="*/ 0 h 77"/>
                <a:gd name="T118" fmla="*/ 27 w 47"/>
                <a:gd name="T119" fmla="*/ 0 h 77"/>
                <a:gd name="T120" fmla="*/ 28 w 47"/>
                <a:gd name="T121" fmla="*/ 0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77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11"/>
                  </a:lnTo>
                  <a:lnTo>
                    <a:pt x="38" y="16"/>
                  </a:lnTo>
                  <a:lnTo>
                    <a:pt x="41" y="2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7" y="76"/>
                  </a:lnTo>
                  <a:lnTo>
                    <a:pt x="46" y="77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6" y="74"/>
                  </a:lnTo>
                  <a:lnTo>
                    <a:pt x="33" y="74"/>
                  </a:lnTo>
                  <a:lnTo>
                    <a:pt x="18" y="45"/>
                  </a:lnTo>
                  <a:lnTo>
                    <a:pt x="16" y="59"/>
                  </a:lnTo>
                  <a:lnTo>
                    <a:pt x="17" y="61"/>
                  </a:lnTo>
                  <a:lnTo>
                    <a:pt x="17" y="69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0" y="76"/>
                  </a:lnTo>
                  <a:lnTo>
                    <a:pt x="12" y="73"/>
                  </a:lnTo>
                  <a:lnTo>
                    <a:pt x="9" y="73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68"/>
            <p:cNvSpPr>
              <a:spLocks/>
            </p:cNvSpPr>
            <p:nvPr/>
          </p:nvSpPr>
          <p:spPr bwMode="auto">
            <a:xfrm>
              <a:off x="4002" y="4220"/>
              <a:ext cx="47" cy="77"/>
            </a:xfrm>
            <a:custGeom>
              <a:avLst/>
              <a:gdLst>
                <a:gd name="T0" fmla="*/ 28 w 47"/>
                <a:gd name="T1" fmla="*/ 0 h 77"/>
                <a:gd name="T2" fmla="*/ 30 w 47"/>
                <a:gd name="T3" fmla="*/ 0 h 77"/>
                <a:gd name="T4" fmla="*/ 30 w 47"/>
                <a:gd name="T5" fmla="*/ 0 h 77"/>
                <a:gd name="T6" fmla="*/ 30 w 47"/>
                <a:gd name="T7" fmla="*/ 0 h 77"/>
                <a:gd name="T8" fmla="*/ 32 w 47"/>
                <a:gd name="T9" fmla="*/ 2 h 77"/>
                <a:gd name="T10" fmla="*/ 32 w 47"/>
                <a:gd name="T11" fmla="*/ 2 h 77"/>
                <a:gd name="T12" fmla="*/ 32 w 47"/>
                <a:gd name="T13" fmla="*/ 3 h 77"/>
                <a:gd name="T14" fmla="*/ 32 w 47"/>
                <a:gd name="T15" fmla="*/ 4 h 77"/>
                <a:gd name="T16" fmla="*/ 32 w 47"/>
                <a:gd name="T17" fmla="*/ 4 h 77"/>
                <a:gd name="T18" fmla="*/ 32 w 47"/>
                <a:gd name="T19" fmla="*/ 5 h 77"/>
                <a:gd name="T20" fmla="*/ 32 w 47"/>
                <a:gd name="T21" fmla="*/ 5 h 77"/>
                <a:gd name="T22" fmla="*/ 32 w 47"/>
                <a:gd name="T23" fmla="*/ 6 h 77"/>
                <a:gd name="T24" fmla="*/ 31 w 47"/>
                <a:gd name="T25" fmla="*/ 8 h 77"/>
                <a:gd name="T26" fmla="*/ 31 w 47"/>
                <a:gd name="T27" fmla="*/ 8 h 77"/>
                <a:gd name="T28" fmla="*/ 30 w 47"/>
                <a:gd name="T29" fmla="*/ 11 h 77"/>
                <a:gd name="T30" fmla="*/ 38 w 47"/>
                <a:gd name="T31" fmla="*/ 15 h 77"/>
                <a:gd name="T32" fmla="*/ 41 w 47"/>
                <a:gd name="T33" fmla="*/ 29 h 77"/>
                <a:gd name="T34" fmla="*/ 34 w 47"/>
                <a:gd name="T35" fmla="*/ 39 h 77"/>
                <a:gd name="T36" fmla="*/ 33 w 47"/>
                <a:gd name="T37" fmla="*/ 39 h 77"/>
                <a:gd name="T38" fmla="*/ 32 w 47"/>
                <a:gd name="T39" fmla="*/ 41 h 77"/>
                <a:gd name="T40" fmla="*/ 31 w 47"/>
                <a:gd name="T41" fmla="*/ 41 h 77"/>
                <a:gd name="T42" fmla="*/ 31 w 47"/>
                <a:gd name="T43" fmla="*/ 42 h 77"/>
                <a:gd name="T44" fmla="*/ 44 w 47"/>
                <a:gd name="T45" fmla="*/ 74 h 77"/>
                <a:gd name="T46" fmla="*/ 45 w 47"/>
                <a:gd name="T47" fmla="*/ 75 h 77"/>
                <a:gd name="T48" fmla="*/ 47 w 47"/>
                <a:gd name="T49" fmla="*/ 76 h 77"/>
                <a:gd name="T50" fmla="*/ 46 w 47"/>
                <a:gd name="T51" fmla="*/ 77 h 77"/>
                <a:gd name="T52" fmla="*/ 40 w 47"/>
                <a:gd name="T53" fmla="*/ 76 h 77"/>
                <a:gd name="T54" fmla="*/ 40 w 47"/>
                <a:gd name="T55" fmla="*/ 75 h 77"/>
                <a:gd name="T56" fmla="*/ 36 w 47"/>
                <a:gd name="T57" fmla="*/ 75 h 77"/>
                <a:gd name="T58" fmla="*/ 36 w 47"/>
                <a:gd name="T59" fmla="*/ 74 h 77"/>
                <a:gd name="T60" fmla="*/ 33 w 47"/>
                <a:gd name="T61" fmla="*/ 74 h 77"/>
                <a:gd name="T62" fmla="*/ 18 w 47"/>
                <a:gd name="T63" fmla="*/ 45 h 77"/>
                <a:gd name="T64" fmla="*/ 16 w 47"/>
                <a:gd name="T65" fmla="*/ 58 h 77"/>
                <a:gd name="T66" fmla="*/ 17 w 47"/>
                <a:gd name="T67" fmla="*/ 61 h 77"/>
                <a:gd name="T68" fmla="*/ 17 w 47"/>
                <a:gd name="T69" fmla="*/ 68 h 77"/>
                <a:gd name="T70" fmla="*/ 18 w 47"/>
                <a:gd name="T71" fmla="*/ 73 h 77"/>
                <a:gd name="T72" fmla="*/ 18 w 47"/>
                <a:gd name="T73" fmla="*/ 73 h 77"/>
                <a:gd name="T74" fmla="*/ 17 w 47"/>
                <a:gd name="T75" fmla="*/ 75 h 77"/>
                <a:gd name="T76" fmla="*/ 15 w 47"/>
                <a:gd name="T77" fmla="*/ 77 h 77"/>
                <a:gd name="T78" fmla="*/ 11 w 47"/>
                <a:gd name="T79" fmla="*/ 77 h 77"/>
                <a:gd name="T80" fmla="*/ 10 w 47"/>
                <a:gd name="T81" fmla="*/ 75 h 77"/>
                <a:gd name="T82" fmla="*/ 12 w 47"/>
                <a:gd name="T83" fmla="*/ 73 h 77"/>
                <a:gd name="T84" fmla="*/ 9 w 47"/>
                <a:gd name="T85" fmla="*/ 73 h 77"/>
                <a:gd name="T86" fmla="*/ 4 w 47"/>
                <a:gd name="T87" fmla="*/ 38 h 77"/>
                <a:gd name="T88" fmla="*/ 2 w 47"/>
                <a:gd name="T89" fmla="*/ 36 h 77"/>
                <a:gd name="T90" fmla="*/ 2 w 47"/>
                <a:gd name="T91" fmla="*/ 35 h 77"/>
                <a:gd name="T92" fmla="*/ 0 w 47"/>
                <a:gd name="T93" fmla="*/ 29 h 77"/>
                <a:gd name="T94" fmla="*/ 8 w 47"/>
                <a:gd name="T95" fmla="*/ 12 h 77"/>
                <a:gd name="T96" fmla="*/ 21 w 47"/>
                <a:gd name="T97" fmla="*/ 10 h 77"/>
                <a:gd name="T98" fmla="*/ 21 w 47"/>
                <a:gd name="T99" fmla="*/ 8 h 77"/>
                <a:gd name="T100" fmla="*/ 20 w 47"/>
                <a:gd name="T101" fmla="*/ 7 h 77"/>
                <a:gd name="T102" fmla="*/ 20 w 47"/>
                <a:gd name="T103" fmla="*/ 6 h 77"/>
                <a:gd name="T104" fmla="*/ 20 w 47"/>
                <a:gd name="T105" fmla="*/ 5 h 77"/>
                <a:gd name="T106" fmla="*/ 20 w 47"/>
                <a:gd name="T107" fmla="*/ 4 h 77"/>
                <a:gd name="T108" fmla="*/ 20 w 47"/>
                <a:gd name="T109" fmla="*/ 4 h 77"/>
                <a:gd name="T110" fmla="*/ 20 w 47"/>
                <a:gd name="T111" fmla="*/ 3 h 77"/>
                <a:gd name="T112" fmla="*/ 20 w 47"/>
                <a:gd name="T113" fmla="*/ 2 h 77"/>
                <a:gd name="T114" fmla="*/ 21 w 47"/>
                <a:gd name="T115" fmla="*/ 2 h 77"/>
                <a:gd name="T116" fmla="*/ 26 w 47"/>
                <a:gd name="T117" fmla="*/ 0 h 77"/>
                <a:gd name="T118" fmla="*/ 27 w 47"/>
                <a:gd name="T119" fmla="*/ 0 h 77"/>
                <a:gd name="T120" fmla="*/ 28 w 47"/>
                <a:gd name="T121" fmla="*/ 0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77">
                  <a:moveTo>
                    <a:pt x="28" y="0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11"/>
                  </a:lnTo>
                  <a:lnTo>
                    <a:pt x="38" y="15"/>
                  </a:lnTo>
                  <a:lnTo>
                    <a:pt x="41" y="2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7" y="76"/>
                  </a:lnTo>
                  <a:lnTo>
                    <a:pt x="46" y="77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6" y="74"/>
                  </a:lnTo>
                  <a:lnTo>
                    <a:pt x="33" y="74"/>
                  </a:lnTo>
                  <a:lnTo>
                    <a:pt x="18" y="45"/>
                  </a:lnTo>
                  <a:lnTo>
                    <a:pt x="16" y="58"/>
                  </a:lnTo>
                  <a:lnTo>
                    <a:pt x="17" y="61"/>
                  </a:lnTo>
                  <a:lnTo>
                    <a:pt x="17" y="68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12" y="73"/>
                  </a:lnTo>
                  <a:lnTo>
                    <a:pt x="9" y="73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69"/>
            <p:cNvSpPr>
              <a:spLocks/>
            </p:cNvSpPr>
            <p:nvPr/>
          </p:nvSpPr>
          <p:spPr bwMode="auto">
            <a:xfrm>
              <a:off x="4002" y="4311"/>
              <a:ext cx="47" cy="77"/>
            </a:xfrm>
            <a:custGeom>
              <a:avLst/>
              <a:gdLst>
                <a:gd name="T0" fmla="*/ 28 w 47"/>
                <a:gd name="T1" fmla="*/ 0 h 77"/>
                <a:gd name="T2" fmla="*/ 30 w 47"/>
                <a:gd name="T3" fmla="*/ 0 h 77"/>
                <a:gd name="T4" fmla="*/ 30 w 47"/>
                <a:gd name="T5" fmla="*/ 1 h 77"/>
                <a:gd name="T6" fmla="*/ 30 w 47"/>
                <a:gd name="T7" fmla="*/ 1 h 77"/>
                <a:gd name="T8" fmla="*/ 32 w 47"/>
                <a:gd name="T9" fmla="*/ 2 h 77"/>
                <a:gd name="T10" fmla="*/ 32 w 47"/>
                <a:gd name="T11" fmla="*/ 3 h 77"/>
                <a:gd name="T12" fmla="*/ 32 w 47"/>
                <a:gd name="T13" fmla="*/ 3 h 77"/>
                <a:gd name="T14" fmla="*/ 32 w 47"/>
                <a:gd name="T15" fmla="*/ 4 h 77"/>
                <a:gd name="T16" fmla="*/ 32 w 47"/>
                <a:gd name="T17" fmla="*/ 4 h 77"/>
                <a:gd name="T18" fmla="*/ 32 w 47"/>
                <a:gd name="T19" fmla="*/ 5 h 77"/>
                <a:gd name="T20" fmla="*/ 32 w 47"/>
                <a:gd name="T21" fmla="*/ 5 h 77"/>
                <a:gd name="T22" fmla="*/ 32 w 47"/>
                <a:gd name="T23" fmla="*/ 6 h 77"/>
                <a:gd name="T24" fmla="*/ 31 w 47"/>
                <a:gd name="T25" fmla="*/ 8 h 77"/>
                <a:gd name="T26" fmla="*/ 31 w 47"/>
                <a:gd name="T27" fmla="*/ 8 h 77"/>
                <a:gd name="T28" fmla="*/ 30 w 47"/>
                <a:gd name="T29" fmla="*/ 11 h 77"/>
                <a:gd name="T30" fmla="*/ 38 w 47"/>
                <a:gd name="T31" fmla="*/ 15 h 77"/>
                <a:gd name="T32" fmla="*/ 41 w 47"/>
                <a:gd name="T33" fmla="*/ 29 h 77"/>
                <a:gd name="T34" fmla="*/ 34 w 47"/>
                <a:gd name="T35" fmla="*/ 39 h 77"/>
                <a:gd name="T36" fmla="*/ 33 w 47"/>
                <a:gd name="T37" fmla="*/ 39 h 77"/>
                <a:gd name="T38" fmla="*/ 32 w 47"/>
                <a:gd name="T39" fmla="*/ 41 h 77"/>
                <a:gd name="T40" fmla="*/ 31 w 47"/>
                <a:gd name="T41" fmla="*/ 42 h 77"/>
                <a:gd name="T42" fmla="*/ 31 w 47"/>
                <a:gd name="T43" fmla="*/ 42 h 77"/>
                <a:gd name="T44" fmla="*/ 44 w 47"/>
                <a:gd name="T45" fmla="*/ 74 h 77"/>
                <a:gd name="T46" fmla="*/ 45 w 47"/>
                <a:gd name="T47" fmla="*/ 75 h 77"/>
                <a:gd name="T48" fmla="*/ 47 w 47"/>
                <a:gd name="T49" fmla="*/ 76 h 77"/>
                <a:gd name="T50" fmla="*/ 46 w 47"/>
                <a:gd name="T51" fmla="*/ 77 h 77"/>
                <a:gd name="T52" fmla="*/ 40 w 47"/>
                <a:gd name="T53" fmla="*/ 77 h 77"/>
                <a:gd name="T54" fmla="*/ 40 w 47"/>
                <a:gd name="T55" fmla="*/ 76 h 77"/>
                <a:gd name="T56" fmla="*/ 36 w 47"/>
                <a:gd name="T57" fmla="*/ 75 h 77"/>
                <a:gd name="T58" fmla="*/ 36 w 47"/>
                <a:gd name="T59" fmla="*/ 74 h 77"/>
                <a:gd name="T60" fmla="*/ 33 w 47"/>
                <a:gd name="T61" fmla="*/ 74 h 77"/>
                <a:gd name="T62" fmla="*/ 18 w 47"/>
                <a:gd name="T63" fmla="*/ 45 h 77"/>
                <a:gd name="T64" fmla="*/ 16 w 47"/>
                <a:gd name="T65" fmla="*/ 59 h 77"/>
                <a:gd name="T66" fmla="*/ 17 w 47"/>
                <a:gd name="T67" fmla="*/ 61 h 77"/>
                <a:gd name="T68" fmla="*/ 17 w 47"/>
                <a:gd name="T69" fmla="*/ 68 h 77"/>
                <a:gd name="T70" fmla="*/ 18 w 47"/>
                <a:gd name="T71" fmla="*/ 73 h 77"/>
                <a:gd name="T72" fmla="*/ 18 w 47"/>
                <a:gd name="T73" fmla="*/ 73 h 77"/>
                <a:gd name="T74" fmla="*/ 17 w 47"/>
                <a:gd name="T75" fmla="*/ 75 h 77"/>
                <a:gd name="T76" fmla="*/ 15 w 47"/>
                <a:gd name="T77" fmla="*/ 77 h 77"/>
                <a:gd name="T78" fmla="*/ 11 w 47"/>
                <a:gd name="T79" fmla="*/ 77 h 77"/>
                <a:gd name="T80" fmla="*/ 10 w 47"/>
                <a:gd name="T81" fmla="*/ 76 h 77"/>
                <a:gd name="T82" fmla="*/ 12 w 47"/>
                <a:gd name="T83" fmla="*/ 73 h 77"/>
                <a:gd name="T84" fmla="*/ 9 w 47"/>
                <a:gd name="T85" fmla="*/ 73 h 77"/>
                <a:gd name="T86" fmla="*/ 4 w 47"/>
                <a:gd name="T87" fmla="*/ 38 h 77"/>
                <a:gd name="T88" fmla="*/ 2 w 47"/>
                <a:gd name="T89" fmla="*/ 36 h 77"/>
                <a:gd name="T90" fmla="*/ 2 w 47"/>
                <a:gd name="T91" fmla="*/ 36 h 77"/>
                <a:gd name="T92" fmla="*/ 0 w 47"/>
                <a:gd name="T93" fmla="*/ 29 h 77"/>
                <a:gd name="T94" fmla="*/ 8 w 47"/>
                <a:gd name="T95" fmla="*/ 12 h 77"/>
                <a:gd name="T96" fmla="*/ 21 w 47"/>
                <a:gd name="T97" fmla="*/ 10 h 77"/>
                <a:gd name="T98" fmla="*/ 21 w 47"/>
                <a:gd name="T99" fmla="*/ 8 h 77"/>
                <a:gd name="T100" fmla="*/ 20 w 47"/>
                <a:gd name="T101" fmla="*/ 7 h 77"/>
                <a:gd name="T102" fmla="*/ 20 w 47"/>
                <a:gd name="T103" fmla="*/ 6 h 77"/>
                <a:gd name="T104" fmla="*/ 20 w 47"/>
                <a:gd name="T105" fmla="*/ 5 h 77"/>
                <a:gd name="T106" fmla="*/ 20 w 47"/>
                <a:gd name="T107" fmla="*/ 4 h 77"/>
                <a:gd name="T108" fmla="*/ 20 w 47"/>
                <a:gd name="T109" fmla="*/ 4 h 77"/>
                <a:gd name="T110" fmla="*/ 20 w 47"/>
                <a:gd name="T111" fmla="*/ 3 h 77"/>
                <a:gd name="T112" fmla="*/ 20 w 47"/>
                <a:gd name="T113" fmla="*/ 3 h 77"/>
                <a:gd name="T114" fmla="*/ 21 w 47"/>
                <a:gd name="T115" fmla="*/ 2 h 77"/>
                <a:gd name="T116" fmla="*/ 26 w 47"/>
                <a:gd name="T117" fmla="*/ 0 h 77"/>
                <a:gd name="T118" fmla="*/ 27 w 47"/>
                <a:gd name="T119" fmla="*/ 0 h 77"/>
                <a:gd name="T120" fmla="*/ 28 w 47"/>
                <a:gd name="T121" fmla="*/ 0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77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11"/>
                  </a:lnTo>
                  <a:lnTo>
                    <a:pt x="38" y="15"/>
                  </a:lnTo>
                  <a:lnTo>
                    <a:pt x="41" y="2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1" y="42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7" y="76"/>
                  </a:lnTo>
                  <a:lnTo>
                    <a:pt x="46" y="77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36" y="75"/>
                  </a:lnTo>
                  <a:lnTo>
                    <a:pt x="36" y="74"/>
                  </a:lnTo>
                  <a:lnTo>
                    <a:pt x="33" y="74"/>
                  </a:lnTo>
                  <a:lnTo>
                    <a:pt x="18" y="45"/>
                  </a:lnTo>
                  <a:lnTo>
                    <a:pt x="16" y="59"/>
                  </a:lnTo>
                  <a:lnTo>
                    <a:pt x="17" y="61"/>
                  </a:lnTo>
                  <a:lnTo>
                    <a:pt x="17" y="68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0" y="76"/>
                  </a:lnTo>
                  <a:lnTo>
                    <a:pt x="12" y="73"/>
                  </a:lnTo>
                  <a:lnTo>
                    <a:pt x="9" y="73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6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Rectangle 70"/>
            <p:cNvSpPr>
              <a:spLocks noChangeArrowheads="1"/>
            </p:cNvSpPr>
            <p:nvPr/>
          </p:nvSpPr>
          <p:spPr bwMode="auto">
            <a:xfrm>
              <a:off x="4175" y="4181"/>
              <a:ext cx="125" cy="67"/>
            </a:xfrm>
            <a:prstGeom prst="rect">
              <a:avLst/>
            </a:prstGeom>
            <a:solidFill>
              <a:srgbClr val="D3D9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71"/>
            <p:cNvSpPr>
              <a:spLocks noChangeArrowheads="1"/>
            </p:cNvSpPr>
            <p:nvPr/>
          </p:nvSpPr>
          <p:spPr bwMode="auto">
            <a:xfrm>
              <a:off x="4192" y="4193"/>
              <a:ext cx="89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Rock</a:t>
              </a:r>
              <a:endParaRPr lang="en-US" sz="1050" dirty="0">
                <a:latin typeface="+mn-lt"/>
                <a:ea typeface="MS PGothic" pitchFamily="34" charset="-128"/>
              </a:endParaRPr>
            </a:p>
          </p:txBody>
        </p:sp>
        <p:sp>
          <p:nvSpPr>
            <p:cNvPr id="299" name="Rectangle 72"/>
            <p:cNvSpPr>
              <a:spLocks noChangeArrowheads="1"/>
            </p:cNvSpPr>
            <p:nvPr/>
          </p:nvSpPr>
          <p:spPr bwMode="auto">
            <a:xfrm>
              <a:off x="4175" y="4349"/>
              <a:ext cx="125" cy="67"/>
            </a:xfrm>
            <a:prstGeom prst="rect">
              <a:avLst/>
            </a:prstGeom>
            <a:solidFill>
              <a:srgbClr val="D3D9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73"/>
            <p:cNvSpPr>
              <a:spLocks noChangeArrowheads="1"/>
            </p:cNvSpPr>
            <p:nvPr/>
          </p:nvSpPr>
          <p:spPr bwMode="auto">
            <a:xfrm>
              <a:off x="4202" y="4361"/>
              <a:ext cx="70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Pop</a:t>
              </a:r>
              <a:endParaRPr lang="en-US" sz="1050">
                <a:latin typeface="+mn-lt"/>
                <a:ea typeface="MS PGothic" pitchFamily="34" charset="-128"/>
              </a:endParaRPr>
            </a:p>
          </p:txBody>
        </p:sp>
        <p:sp>
          <p:nvSpPr>
            <p:cNvPr id="301" name="Freeform 74"/>
            <p:cNvSpPr>
              <a:spLocks noEditPoints="1"/>
            </p:cNvSpPr>
            <p:nvPr/>
          </p:nvSpPr>
          <p:spPr bwMode="auto">
            <a:xfrm>
              <a:off x="4041" y="4158"/>
              <a:ext cx="134" cy="60"/>
            </a:xfrm>
            <a:custGeom>
              <a:avLst/>
              <a:gdLst>
                <a:gd name="T0" fmla="*/ 4 w 952"/>
                <a:gd name="T1" fmla="*/ 0 h 392"/>
                <a:gd name="T2" fmla="*/ 113 w 952"/>
                <a:gd name="T3" fmla="*/ 45 h 392"/>
                <a:gd name="T4" fmla="*/ 114 w 952"/>
                <a:gd name="T5" fmla="*/ 48 h 392"/>
                <a:gd name="T6" fmla="*/ 111 w 952"/>
                <a:gd name="T7" fmla="*/ 50 h 392"/>
                <a:gd name="T8" fmla="*/ 2 w 952"/>
                <a:gd name="T9" fmla="*/ 5 h 392"/>
                <a:gd name="T10" fmla="*/ 1 w 952"/>
                <a:gd name="T11" fmla="*/ 2 h 392"/>
                <a:gd name="T12" fmla="*/ 4 w 952"/>
                <a:gd name="T13" fmla="*/ 0 h 392"/>
                <a:gd name="T14" fmla="*/ 113 w 952"/>
                <a:gd name="T15" fmla="*/ 31 h 392"/>
                <a:gd name="T16" fmla="*/ 134 w 952"/>
                <a:gd name="T17" fmla="*/ 56 h 392"/>
                <a:gd name="T18" fmla="*/ 103 w 952"/>
                <a:gd name="T19" fmla="*/ 60 h 392"/>
                <a:gd name="T20" fmla="*/ 113 w 952"/>
                <a:gd name="T21" fmla="*/ 31 h 3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2" h="392">
                  <a:moveTo>
                    <a:pt x="25" y="3"/>
                  </a:moveTo>
                  <a:lnTo>
                    <a:pt x="802" y="294"/>
                  </a:lnTo>
                  <a:cubicBezTo>
                    <a:pt x="811" y="298"/>
                    <a:pt x="815" y="307"/>
                    <a:pt x="812" y="316"/>
                  </a:cubicBezTo>
                  <a:cubicBezTo>
                    <a:pt x="809" y="324"/>
                    <a:pt x="799" y="329"/>
                    <a:pt x="791" y="326"/>
                  </a:cubicBezTo>
                  <a:lnTo>
                    <a:pt x="13" y="34"/>
                  </a:lnTo>
                  <a:cubicBezTo>
                    <a:pt x="5" y="31"/>
                    <a:pt x="0" y="21"/>
                    <a:pt x="4" y="13"/>
                  </a:cubicBezTo>
                  <a:cubicBezTo>
                    <a:pt x="7" y="4"/>
                    <a:pt x="16" y="0"/>
                    <a:pt x="25" y="3"/>
                  </a:cubicBezTo>
                  <a:close/>
                  <a:moveTo>
                    <a:pt x="800" y="205"/>
                  </a:moveTo>
                  <a:lnTo>
                    <a:pt x="952" y="368"/>
                  </a:lnTo>
                  <a:lnTo>
                    <a:pt x="730" y="392"/>
                  </a:lnTo>
                  <a:lnTo>
                    <a:pt x="800" y="20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75"/>
            <p:cNvSpPr>
              <a:spLocks noEditPoints="1"/>
            </p:cNvSpPr>
            <p:nvPr/>
          </p:nvSpPr>
          <p:spPr bwMode="auto">
            <a:xfrm>
              <a:off x="4030" y="4209"/>
              <a:ext cx="145" cy="56"/>
            </a:xfrm>
            <a:custGeom>
              <a:avLst/>
              <a:gdLst>
                <a:gd name="T0" fmla="*/ 2 w 1027"/>
                <a:gd name="T1" fmla="*/ 51 h 368"/>
                <a:gd name="T2" fmla="*/ 122 w 1027"/>
                <a:gd name="T3" fmla="*/ 11 h 368"/>
                <a:gd name="T4" fmla="*/ 125 w 1027"/>
                <a:gd name="T5" fmla="*/ 12 h 368"/>
                <a:gd name="T6" fmla="*/ 123 w 1027"/>
                <a:gd name="T7" fmla="*/ 16 h 368"/>
                <a:gd name="T8" fmla="*/ 3 w 1027"/>
                <a:gd name="T9" fmla="*/ 56 h 368"/>
                <a:gd name="T10" fmla="*/ 0 w 1027"/>
                <a:gd name="T11" fmla="*/ 54 h 368"/>
                <a:gd name="T12" fmla="*/ 2 w 1027"/>
                <a:gd name="T13" fmla="*/ 51 h 368"/>
                <a:gd name="T14" fmla="*/ 114 w 1027"/>
                <a:gd name="T15" fmla="*/ 0 h 368"/>
                <a:gd name="T16" fmla="*/ 145 w 1027"/>
                <a:gd name="T17" fmla="*/ 5 h 368"/>
                <a:gd name="T18" fmla="*/ 122 w 1027"/>
                <a:gd name="T19" fmla="*/ 29 h 368"/>
                <a:gd name="T20" fmla="*/ 114 w 1027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7" h="368">
                  <a:moveTo>
                    <a:pt x="14" y="333"/>
                  </a:moveTo>
                  <a:lnTo>
                    <a:pt x="863" y="70"/>
                  </a:lnTo>
                  <a:cubicBezTo>
                    <a:pt x="872" y="67"/>
                    <a:pt x="881" y="72"/>
                    <a:pt x="884" y="81"/>
                  </a:cubicBezTo>
                  <a:cubicBezTo>
                    <a:pt x="887" y="90"/>
                    <a:pt x="882" y="99"/>
                    <a:pt x="873" y="102"/>
                  </a:cubicBezTo>
                  <a:lnTo>
                    <a:pt x="24" y="365"/>
                  </a:lnTo>
                  <a:cubicBezTo>
                    <a:pt x="15" y="368"/>
                    <a:pt x="6" y="363"/>
                    <a:pt x="3" y="354"/>
                  </a:cubicBezTo>
                  <a:cubicBezTo>
                    <a:pt x="0" y="345"/>
                    <a:pt x="5" y="336"/>
                    <a:pt x="14" y="333"/>
                  </a:cubicBezTo>
                  <a:close/>
                  <a:moveTo>
                    <a:pt x="807" y="0"/>
                  </a:moveTo>
                  <a:lnTo>
                    <a:pt x="1027" y="36"/>
                  </a:lnTo>
                  <a:lnTo>
                    <a:pt x="866" y="191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76"/>
            <p:cNvSpPr>
              <a:spLocks noEditPoints="1"/>
            </p:cNvSpPr>
            <p:nvPr/>
          </p:nvSpPr>
          <p:spPr bwMode="auto">
            <a:xfrm>
              <a:off x="4041" y="4376"/>
              <a:ext cx="134" cy="51"/>
            </a:xfrm>
            <a:custGeom>
              <a:avLst/>
              <a:gdLst>
                <a:gd name="T0" fmla="*/ 2 w 951"/>
                <a:gd name="T1" fmla="*/ 46 h 330"/>
                <a:gd name="T2" fmla="*/ 111 w 951"/>
                <a:gd name="T3" fmla="*/ 11 h 330"/>
                <a:gd name="T4" fmla="*/ 114 w 951"/>
                <a:gd name="T5" fmla="*/ 13 h 330"/>
                <a:gd name="T6" fmla="*/ 112 w 951"/>
                <a:gd name="T7" fmla="*/ 16 h 330"/>
                <a:gd name="T8" fmla="*/ 3 w 951"/>
                <a:gd name="T9" fmla="*/ 51 h 330"/>
                <a:gd name="T10" fmla="*/ 0 w 951"/>
                <a:gd name="T11" fmla="*/ 49 h 330"/>
                <a:gd name="T12" fmla="*/ 2 w 951"/>
                <a:gd name="T13" fmla="*/ 46 h 330"/>
                <a:gd name="T14" fmla="*/ 103 w 951"/>
                <a:gd name="T15" fmla="*/ 0 h 330"/>
                <a:gd name="T16" fmla="*/ 134 w 951"/>
                <a:gd name="T17" fmla="*/ 6 h 330"/>
                <a:gd name="T18" fmla="*/ 111 w 951"/>
                <a:gd name="T19" fmla="*/ 30 h 330"/>
                <a:gd name="T20" fmla="*/ 103 w 951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1" h="330">
                  <a:moveTo>
                    <a:pt x="13" y="295"/>
                  </a:moveTo>
                  <a:lnTo>
                    <a:pt x="787" y="71"/>
                  </a:lnTo>
                  <a:cubicBezTo>
                    <a:pt x="796" y="68"/>
                    <a:pt x="805" y="73"/>
                    <a:pt x="807" y="82"/>
                  </a:cubicBezTo>
                  <a:cubicBezTo>
                    <a:pt x="810" y="91"/>
                    <a:pt x="805" y="100"/>
                    <a:pt x="796" y="103"/>
                  </a:cubicBezTo>
                  <a:lnTo>
                    <a:pt x="23" y="327"/>
                  </a:lnTo>
                  <a:cubicBezTo>
                    <a:pt x="14" y="330"/>
                    <a:pt x="5" y="325"/>
                    <a:pt x="2" y="316"/>
                  </a:cubicBezTo>
                  <a:cubicBezTo>
                    <a:pt x="0" y="307"/>
                    <a:pt x="5" y="298"/>
                    <a:pt x="13" y="295"/>
                  </a:cubicBezTo>
                  <a:close/>
                  <a:moveTo>
                    <a:pt x="732" y="0"/>
                  </a:moveTo>
                  <a:lnTo>
                    <a:pt x="951" y="40"/>
                  </a:lnTo>
                  <a:lnTo>
                    <a:pt x="787" y="192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77"/>
            <p:cNvSpPr>
              <a:spLocks noEditPoints="1"/>
            </p:cNvSpPr>
            <p:nvPr/>
          </p:nvSpPr>
          <p:spPr bwMode="auto">
            <a:xfrm>
              <a:off x="4041" y="4337"/>
              <a:ext cx="134" cy="51"/>
            </a:xfrm>
            <a:custGeom>
              <a:avLst/>
              <a:gdLst>
                <a:gd name="T0" fmla="*/ 3 w 951"/>
                <a:gd name="T1" fmla="*/ 0 h 336"/>
                <a:gd name="T2" fmla="*/ 112 w 951"/>
                <a:gd name="T3" fmla="*/ 36 h 336"/>
                <a:gd name="T4" fmla="*/ 114 w 951"/>
                <a:gd name="T5" fmla="*/ 39 h 336"/>
                <a:gd name="T6" fmla="*/ 111 w 951"/>
                <a:gd name="T7" fmla="*/ 40 h 336"/>
                <a:gd name="T8" fmla="*/ 2 w 951"/>
                <a:gd name="T9" fmla="*/ 5 h 336"/>
                <a:gd name="T10" fmla="*/ 0 w 951"/>
                <a:gd name="T11" fmla="*/ 2 h 336"/>
                <a:gd name="T12" fmla="*/ 3 w 951"/>
                <a:gd name="T13" fmla="*/ 0 h 336"/>
                <a:gd name="T14" fmla="*/ 111 w 951"/>
                <a:gd name="T15" fmla="*/ 22 h 336"/>
                <a:gd name="T16" fmla="*/ 134 w 951"/>
                <a:gd name="T17" fmla="*/ 45 h 336"/>
                <a:gd name="T18" fmla="*/ 103 w 951"/>
                <a:gd name="T19" fmla="*/ 51 h 336"/>
                <a:gd name="T20" fmla="*/ 111 w 951"/>
                <a:gd name="T21" fmla="*/ 22 h 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1" h="336">
                  <a:moveTo>
                    <a:pt x="23" y="2"/>
                  </a:moveTo>
                  <a:lnTo>
                    <a:pt x="797" y="234"/>
                  </a:lnTo>
                  <a:cubicBezTo>
                    <a:pt x="805" y="236"/>
                    <a:pt x="810" y="245"/>
                    <a:pt x="808" y="254"/>
                  </a:cubicBezTo>
                  <a:cubicBezTo>
                    <a:pt x="805" y="263"/>
                    <a:pt x="796" y="268"/>
                    <a:pt x="787" y="266"/>
                  </a:cubicBezTo>
                  <a:lnTo>
                    <a:pt x="13" y="34"/>
                  </a:lnTo>
                  <a:cubicBezTo>
                    <a:pt x="5" y="31"/>
                    <a:pt x="0" y="22"/>
                    <a:pt x="2" y="13"/>
                  </a:cubicBezTo>
                  <a:cubicBezTo>
                    <a:pt x="5" y="5"/>
                    <a:pt x="14" y="0"/>
                    <a:pt x="23" y="2"/>
                  </a:cubicBezTo>
                  <a:close/>
                  <a:moveTo>
                    <a:pt x="789" y="144"/>
                  </a:moveTo>
                  <a:lnTo>
                    <a:pt x="951" y="297"/>
                  </a:lnTo>
                  <a:lnTo>
                    <a:pt x="731" y="336"/>
                  </a:lnTo>
                  <a:lnTo>
                    <a:pt x="789" y="14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78"/>
            <p:cNvSpPr>
              <a:spLocks noChangeArrowheads="1"/>
            </p:cNvSpPr>
            <p:nvPr/>
          </p:nvSpPr>
          <p:spPr bwMode="auto">
            <a:xfrm>
              <a:off x="4402" y="4151"/>
              <a:ext cx="12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Song A</a:t>
              </a:r>
              <a:endParaRPr lang="en-US" sz="1050" dirty="0">
                <a:latin typeface="+mn-lt"/>
                <a:ea typeface="MS PGothic" pitchFamily="34" charset="-128"/>
              </a:endParaRPr>
            </a:p>
          </p:txBody>
        </p:sp>
        <p:sp>
          <p:nvSpPr>
            <p:cNvPr id="306" name="Freeform 79"/>
            <p:cNvSpPr>
              <a:spLocks noEditPoints="1"/>
            </p:cNvSpPr>
            <p:nvPr/>
          </p:nvSpPr>
          <p:spPr bwMode="auto">
            <a:xfrm>
              <a:off x="4297" y="4167"/>
              <a:ext cx="78" cy="53"/>
            </a:xfrm>
            <a:custGeom>
              <a:avLst/>
              <a:gdLst>
                <a:gd name="T0" fmla="*/ 0 w 78"/>
                <a:gd name="T1" fmla="*/ 43 h 53"/>
                <a:gd name="T2" fmla="*/ 53 w 78"/>
                <a:gd name="T3" fmla="*/ 9 h 53"/>
                <a:gd name="T4" fmla="*/ 58 w 78"/>
                <a:gd name="T5" fmla="*/ 19 h 53"/>
                <a:gd name="T6" fmla="*/ 5 w 78"/>
                <a:gd name="T7" fmla="*/ 53 h 53"/>
                <a:gd name="T8" fmla="*/ 0 w 78"/>
                <a:gd name="T9" fmla="*/ 43 h 53"/>
                <a:gd name="T10" fmla="*/ 43 w 78"/>
                <a:gd name="T11" fmla="*/ 3 h 53"/>
                <a:gd name="T12" fmla="*/ 78 w 78"/>
                <a:gd name="T13" fmla="*/ 0 h 53"/>
                <a:gd name="T14" fmla="*/ 59 w 78"/>
                <a:gd name="T15" fmla="*/ 32 h 53"/>
                <a:gd name="T16" fmla="*/ 43 w 78"/>
                <a:gd name="T17" fmla="*/ 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53">
                  <a:moveTo>
                    <a:pt x="0" y="43"/>
                  </a:moveTo>
                  <a:lnTo>
                    <a:pt x="53" y="9"/>
                  </a:lnTo>
                  <a:lnTo>
                    <a:pt x="58" y="19"/>
                  </a:lnTo>
                  <a:lnTo>
                    <a:pt x="5" y="53"/>
                  </a:lnTo>
                  <a:lnTo>
                    <a:pt x="0" y="43"/>
                  </a:lnTo>
                  <a:close/>
                  <a:moveTo>
                    <a:pt x="43" y="3"/>
                  </a:moveTo>
                  <a:lnTo>
                    <a:pt x="78" y="0"/>
                  </a:lnTo>
                  <a:lnTo>
                    <a:pt x="59" y="32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80"/>
            <p:cNvSpPr>
              <a:spLocks noChangeArrowheads="1"/>
            </p:cNvSpPr>
            <p:nvPr/>
          </p:nvSpPr>
          <p:spPr bwMode="auto">
            <a:xfrm>
              <a:off x="4402" y="4243"/>
              <a:ext cx="12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Song B</a:t>
              </a:r>
              <a:endParaRPr lang="en-US" sz="1050">
                <a:latin typeface="+mn-lt"/>
                <a:ea typeface="MS PGothic" pitchFamily="34" charset="-128"/>
              </a:endParaRPr>
            </a:p>
          </p:txBody>
        </p:sp>
        <p:sp>
          <p:nvSpPr>
            <p:cNvPr id="308" name="Freeform 81"/>
            <p:cNvSpPr>
              <a:spLocks noEditPoints="1"/>
            </p:cNvSpPr>
            <p:nvPr/>
          </p:nvSpPr>
          <p:spPr bwMode="auto">
            <a:xfrm>
              <a:off x="4297" y="4210"/>
              <a:ext cx="78" cy="49"/>
            </a:xfrm>
            <a:custGeom>
              <a:avLst/>
              <a:gdLst>
                <a:gd name="T0" fmla="*/ 5 w 78"/>
                <a:gd name="T1" fmla="*/ 0 h 49"/>
                <a:gd name="T2" fmla="*/ 57 w 78"/>
                <a:gd name="T3" fmla="*/ 30 h 49"/>
                <a:gd name="T4" fmla="*/ 52 w 78"/>
                <a:gd name="T5" fmla="*/ 40 h 49"/>
                <a:gd name="T6" fmla="*/ 0 w 78"/>
                <a:gd name="T7" fmla="*/ 10 h 49"/>
                <a:gd name="T8" fmla="*/ 5 w 78"/>
                <a:gd name="T9" fmla="*/ 0 h 49"/>
                <a:gd name="T10" fmla="*/ 58 w 78"/>
                <a:gd name="T11" fmla="*/ 17 h 49"/>
                <a:gd name="T12" fmla="*/ 78 w 78"/>
                <a:gd name="T13" fmla="*/ 49 h 49"/>
                <a:gd name="T14" fmla="*/ 43 w 78"/>
                <a:gd name="T15" fmla="*/ 48 h 49"/>
                <a:gd name="T16" fmla="*/ 58 w 78"/>
                <a:gd name="T17" fmla="*/ 1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49">
                  <a:moveTo>
                    <a:pt x="5" y="0"/>
                  </a:moveTo>
                  <a:lnTo>
                    <a:pt x="57" y="30"/>
                  </a:lnTo>
                  <a:lnTo>
                    <a:pt x="52" y="40"/>
                  </a:lnTo>
                  <a:lnTo>
                    <a:pt x="0" y="10"/>
                  </a:lnTo>
                  <a:lnTo>
                    <a:pt x="5" y="0"/>
                  </a:lnTo>
                  <a:close/>
                  <a:moveTo>
                    <a:pt x="58" y="17"/>
                  </a:moveTo>
                  <a:lnTo>
                    <a:pt x="78" y="49"/>
                  </a:lnTo>
                  <a:lnTo>
                    <a:pt x="43" y="48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82"/>
            <p:cNvSpPr>
              <a:spLocks noChangeArrowheads="1"/>
            </p:cNvSpPr>
            <p:nvPr/>
          </p:nvSpPr>
          <p:spPr bwMode="auto">
            <a:xfrm>
              <a:off x="4401" y="4327"/>
              <a:ext cx="131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Song C</a:t>
              </a:r>
              <a:endParaRPr lang="en-US" sz="1050">
                <a:latin typeface="+mn-lt"/>
                <a:ea typeface="MS PGothic" pitchFamily="34" charset="-128"/>
              </a:endParaRPr>
            </a:p>
          </p:txBody>
        </p:sp>
        <p:sp>
          <p:nvSpPr>
            <p:cNvPr id="310" name="Freeform 83"/>
            <p:cNvSpPr>
              <a:spLocks noEditPoints="1"/>
            </p:cNvSpPr>
            <p:nvPr/>
          </p:nvSpPr>
          <p:spPr bwMode="auto">
            <a:xfrm>
              <a:off x="4297" y="4342"/>
              <a:ext cx="78" cy="46"/>
            </a:xfrm>
            <a:custGeom>
              <a:avLst/>
              <a:gdLst>
                <a:gd name="T0" fmla="*/ 0 w 78"/>
                <a:gd name="T1" fmla="*/ 35 h 46"/>
                <a:gd name="T2" fmla="*/ 52 w 78"/>
                <a:gd name="T3" fmla="*/ 8 h 46"/>
                <a:gd name="T4" fmla="*/ 57 w 78"/>
                <a:gd name="T5" fmla="*/ 18 h 46"/>
                <a:gd name="T6" fmla="*/ 5 w 78"/>
                <a:gd name="T7" fmla="*/ 46 h 46"/>
                <a:gd name="T8" fmla="*/ 0 w 78"/>
                <a:gd name="T9" fmla="*/ 35 h 46"/>
                <a:gd name="T10" fmla="*/ 42 w 78"/>
                <a:gd name="T11" fmla="*/ 0 h 46"/>
                <a:gd name="T12" fmla="*/ 78 w 78"/>
                <a:gd name="T13" fmla="*/ 1 h 46"/>
                <a:gd name="T14" fmla="*/ 56 w 78"/>
                <a:gd name="T15" fmla="*/ 31 h 46"/>
                <a:gd name="T16" fmla="*/ 42 w 78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46">
                  <a:moveTo>
                    <a:pt x="0" y="35"/>
                  </a:moveTo>
                  <a:lnTo>
                    <a:pt x="52" y="8"/>
                  </a:lnTo>
                  <a:lnTo>
                    <a:pt x="57" y="18"/>
                  </a:lnTo>
                  <a:lnTo>
                    <a:pt x="5" y="46"/>
                  </a:lnTo>
                  <a:lnTo>
                    <a:pt x="0" y="35"/>
                  </a:lnTo>
                  <a:close/>
                  <a:moveTo>
                    <a:pt x="42" y="0"/>
                  </a:moveTo>
                  <a:lnTo>
                    <a:pt x="78" y="1"/>
                  </a:lnTo>
                  <a:lnTo>
                    <a:pt x="56" y="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84"/>
            <p:cNvSpPr>
              <a:spLocks noChangeArrowheads="1"/>
            </p:cNvSpPr>
            <p:nvPr/>
          </p:nvSpPr>
          <p:spPr bwMode="auto">
            <a:xfrm>
              <a:off x="4401" y="4419"/>
              <a:ext cx="131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Song D</a:t>
              </a:r>
              <a:endParaRPr lang="en-US" sz="1050">
                <a:latin typeface="+mn-lt"/>
                <a:ea typeface="MS PGothic" pitchFamily="34" charset="-128"/>
              </a:endParaRPr>
            </a:p>
          </p:txBody>
        </p:sp>
        <p:sp>
          <p:nvSpPr>
            <p:cNvPr id="312" name="Freeform 85"/>
            <p:cNvSpPr>
              <a:spLocks noEditPoints="1"/>
            </p:cNvSpPr>
            <p:nvPr/>
          </p:nvSpPr>
          <p:spPr bwMode="auto">
            <a:xfrm>
              <a:off x="4297" y="4378"/>
              <a:ext cx="78" cy="57"/>
            </a:xfrm>
            <a:custGeom>
              <a:avLst/>
              <a:gdLst>
                <a:gd name="T0" fmla="*/ 6 w 78"/>
                <a:gd name="T1" fmla="*/ 0 h 57"/>
                <a:gd name="T2" fmla="*/ 59 w 78"/>
                <a:gd name="T3" fmla="*/ 36 h 57"/>
                <a:gd name="T4" fmla="*/ 53 w 78"/>
                <a:gd name="T5" fmla="*/ 46 h 57"/>
                <a:gd name="T6" fmla="*/ 0 w 78"/>
                <a:gd name="T7" fmla="*/ 9 h 57"/>
                <a:gd name="T8" fmla="*/ 6 w 78"/>
                <a:gd name="T9" fmla="*/ 0 h 57"/>
                <a:gd name="T10" fmla="*/ 60 w 78"/>
                <a:gd name="T11" fmla="*/ 24 h 57"/>
                <a:gd name="T12" fmla="*/ 78 w 78"/>
                <a:gd name="T13" fmla="*/ 57 h 57"/>
                <a:gd name="T14" fmla="*/ 43 w 78"/>
                <a:gd name="T15" fmla="*/ 53 h 57"/>
                <a:gd name="T16" fmla="*/ 60 w 78"/>
                <a:gd name="T17" fmla="*/ 24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57">
                  <a:moveTo>
                    <a:pt x="6" y="0"/>
                  </a:moveTo>
                  <a:lnTo>
                    <a:pt x="59" y="36"/>
                  </a:lnTo>
                  <a:lnTo>
                    <a:pt x="53" y="46"/>
                  </a:lnTo>
                  <a:lnTo>
                    <a:pt x="0" y="9"/>
                  </a:lnTo>
                  <a:lnTo>
                    <a:pt x="6" y="0"/>
                  </a:lnTo>
                  <a:close/>
                  <a:moveTo>
                    <a:pt x="60" y="24"/>
                  </a:moveTo>
                  <a:lnTo>
                    <a:pt x="78" y="57"/>
                  </a:lnTo>
                  <a:lnTo>
                    <a:pt x="43" y="53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486376"/>
            </a:solidFill>
            <a:ln w="1588" cap="flat">
              <a:solidFill>
                <a:srgbClr val="48637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" name="Line 91"/>
          <p:cNvSpPr>
            <a:spLocks noChangeShapeType="1"/>
          </p:cNvSpPr>
          <p:nvPr/>
        </p:nvSpPr>
        <p:spPr bwMode="auto">
          <a:xfrm>
            <a:off x="568668" y="5618386"/>
            <a:ext cx="387490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endParaRPr lang="en-US"/>
          </a:p>
        </p:txBody>
      </p:sp>
      <p:sp>
        <p:nvSpPr>
          <p:cNvPr id="314" name="Rectangle 93"/>
          <p:cNvSpPr>
            <a:spLocks noChangeArrowheads="1"/>
          </p:cNvSpPr>
          <p:nvPr/>
        </p:nvSpPr>
        <p:spPr bwMode="auto">
          <a:xfrm>
            <a:off x="966584" y="5838854"/>
            <a:ext cx="3733938" cy="153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200"/>
              </a:lnSpc>
              <a:spcBef>
                <a:spcPct val="25000"/>
              </a:spcBef>
              <a:spcAft>
                <a:spcPts val="400"/>
              </a:spcAft>
              <a:buClr>
                <a:schemeClr val="tx2"/>
              </a:buClr>
              <a:buSzPct val="75000"/>
            </a:pPr>
            <a:r>
              <a:rPr lang="en-US" altLang="de-DE" sz="1200" dirty="0">
                <a:latin typeface="+mn-lt"/>
              </a:rPr>
              <a:t>Automated optimal combination of various algorithms.</a:t>
            </a:r>
          </a:p>
        </p:txBody>
      </p:sp>
      <p:sp>
        <p:nvSpPr>
          <p:cNvPr id="315" name="rbNavigator"/>
          <p:cNvSpPr>
            <a:spLocks noChangeAspect="1" noChangeArrowheads="1"/>
          </p:cNvSpPr>
          <p:nvPr/>
        </p:nvSpPr>
        <p:spPr bwMode="auto">
          <a:xfrm>
            <a:off x="452438" y="5529504"/>
            <a:ext cx="182891" cy="177764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25000"/>
              </a:spcBef>
              <a:buSzPct val="75000"/>
              <a:buFont typeface="Wingdings" pitchFamily="2" charset="2"/>
              <a:buNone/>
            </a:pPr>
            <a:r>
              <a:rPr kumimoji="1" lang="en-US" sz="1100" b="1">
                <a:solidFill>
                  <a:schemeClr val="bg1"/>
                </a:solidFill>
                <a:latin typeface="+mn-lt"/>
                <a:ea typeface="MS PGothic" pitchFamily="34" charset="-128"/>
              </a:rPr>
              <a:t>5</a:t>
            </a:r>
          </a:p>
        </p:txBody>
      </p:sp>
      <p:sp>
        <p:nvSpPr>
          <p:cNvPr id="317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78793" y="6237286"/>
            <a:ext cx="3785089" cy="1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buSzPct val="85000"/>
              <a:buFont typeface="Monotype Sorts" pitchFamily="2" charset="2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Source: Telekom Innovation Laboratories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6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2338" name="think-cell Slide" r:id="rId31" imgW="360" imgH="360" progId="TCLayout.ActiveDocument.1">
              <p:embed/>
            </p:oleObj>
          </a:graphicData>
        </a:graphic>
      </p:graphicFrame>
      <p:sp>
        <p:nvSpPr>
          <p:cNvPr id="379907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 dirty="0">
              <a:cs typeface="Arial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dirty="0"/>
              <a:t>Guidelines</a:t>
            </a:r>
          </a:p>
        </p:txBody>
      </p:sp>
      <p:sp>
        <p:nvSpPr>
          <p:cNvPr id="379926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9733" y="1806639"/>
            <a:ext cx="6361858" cy="350095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 eaLnBrk="0" hangingPunct="0"/>
            <a:r>
              <a:rPr lang="en-US" altLang="zh-CN" sz="1200" b="1" dirty="0" smtClean="0">
                <a:ea typeface="SimSun" pitchFamily="2" charset="-122"/>
              </a:rPr>
              <a:t>Data analytics covers numerous applications fields</a:t>
            </a:r>
            <a:endParaRPr lang="de-DE" sz="1200" b="1" dirty="0"/>
          </a:p>
        </p:txBody>
      </p:sp>
      <p:sp>
        <p:nvSpPr>
          <p:cNvPr id="379927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17618" y="2197787"/>
            <a:ext cx="6203005" cy="1661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/>
            <a:r>
              <a:rPr lang="en-US" altLang="zh-CN" sz="1200" b="0" dirty="0" smtClean="0">
                <a:ea typeface="SimSun" pitchFamily="2" charset="-122"/>
              </a:rPr>
              <a:t>Customer data is an important but only one of many fields</a:t>
            </a:r>
            <a:endParaRPr lang="en-US" altLang="zh-CN" sz="1200" b="0" dirty="0">
              <a:ea typeface="SimSun" pitchFamily="2" charset="-122"/>
            </a:endParaRPr>
          </a:p>
        </p:txBody>
      </p:sp>
      <p:cxnSp>
        <p:nvCxnSpPr>
          <p:cNvPr id="379928" name="AutoShape 24"/>
          <p:cNvCxnSpPr>
            <a:cxnSpLocks noChangeShapeType="1"/>
            <a:stCxn id="379929" idx="3"/>
            <a:endCxn id="379926" idx="1"/>
          </p:cNvCxnSpPr>
          <p:nvPr>
            <p:custDataLst>
              <p:tags r:id="rId6"/>
            </p:custDataLst>
          </p:nvPr>
        </p:nvCxnSpPr>
        <p:spPr bwMode="gray">
          <a:xfrm>
            <a:off x="642322" y="1982458"/>
            <a:ext cx="197410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379929" name="Rectangle 2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04813" y="1862161"/>
            <a:ext cx="237509" cy="23905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379930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225300" y="2694986"/>
            <a:ext cx="6361858" cy="350095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 eaLnBrk="0" hangingPunct="0"/>
            <a:r>
              <a:rPr lang="en-US" altLang="zh-CN" sz="1200" b="1" dirty="0" smtClean="0">
                <a:ea typeface="SimSun" pitchFamily="2" charset="-122"/>
              </a:rPr>
              <a:t>Only value for the customer is true business value</a:t>
            </a:r>
            <a:endParaRPr lang="de-DE" sz="1200" b="1" dirty="0"/>
          </a:p>
        </p:txBody>
      </p:sp>
      <p:sp>
        <p:nvSpPr>
          <p:cNvPr id="379931" name="Text 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01642" y="3086134"/>
            <a:ext cx="6203005" cy="1661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/>
            <a:r>
              <a:rPr lang="en-US" altLang="zh-CN" sz="1200" b="0" dirty="0" smtClean="0">
                <a:ea typeface="SimSun" pitchFamily="2" charset="-122"/>
              </a:rPr>
              <a:t>Use analytics to improve your product and customer service</a:t>
            </a:r>
            <a:endParaRPr lang="en-US" altLang="zh-CN" sz="1200" b="0" dirty="0">
              <a:ea typeface="SimSun" pitchFamily="2" charset="-122"/>
            </a:endParaRPr>
          </a:p>
        </p:txBody>
      </p:sp>
      <p:cxnSp>
        <p:nvCxnSpPr>
          <p:cNvPr id="379932" name="AutoShape 28"/>
          <p:cNvCxnSpPr>
            <a:cxnSpLocks noChangeShapeType="1"/>
            <a:stCxn id="379933" idx="3"/>
            <a:endCxn id="379930" idx="1"/>
          </p:cNvCxnSpPr>
          <p:nvPr>
            <p:custDataLst>
              <p:tags r:id="rId10"/>
            </p:custDataLst>
          </p:nvPr>
        </p:nvCxnSpPr>
        <p:spPr bwMode="gray">
          <a:xfrm>
            <a:off x="1026347" y="2870805"/>
            <a:ext cx="198953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379933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88837" y="2750508"/>
            <a:ext cx="237509" cy="23905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379934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609324" y="3583333"/>
            <a:ext cx="6361859" cy="350095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 eaLnBrk="0" hangingPunct="0"/>
            <a:r>
              <a:rPr lang="en-US" altLang="zh-CN" sz="1200" b="1" dirty="0" smtClean="0">
                <a:ea typeface="SimSun" pitchFamily="2" charset="-122"/>
              </a:rPr>
              <a:t>Data has market value</a:t>
            </a:r>
            <a:endParaRPr lang="de-DE" sz="1200" b="1" dirty="0"/>
          </a:p>
        </p:txBody>
      </p:sp>
      <p:sp>
        <p:nvSpPr>
          <p:cNvPr id="379935" name="Text Box 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687209" y="3974481"/>
            <a:ext cx="6203005" cy="1661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/>
            <a:r>
              <a:rPr lang="en-US" altLang="zh-CN" sz="1200" b="0" dirty="0" smtClean="0">
                <a:ea typeface="SimSun" pitchFamily="2" charset="-122"/>
              </a:rPr>
              <a:t>All analytics initiatives should look to monetize data assets</a:t>
            </a:r>
            <a:endParaRPr lang="en-US" altLang="zh-CN" sz="1200" b="0" dirty="0">
              <a:ea typeface="SimSun" pitchFamily="2" charset="-122"/>
            </a:endParaRPr>
          </a:p>
        </p:txBody>
      </p:sp>
      <p:cxnSp>
        <p:nvCxnSpPr>
          <p:cNvPr id="379936" name="AutoShape 32"/>
          <p:cNvCxnSpPr>
            <a:cxnSpLocks noChangeShapeType="1"/>
            <a:stCxn id="379937" idx="3"/>
            <a:endCxn id="379934" idx="1"/>
          </p:cNvCxnSpPr>
          <p:nvPr>
            <p:custDataLst>
              <p:tags r:id="rId14"/>
            </p:custDataLst>
          </p:nvPr>
        </p:nvCxnSpPr>
        <p:spPr bwMode="gray">
          <a:xfrm>
            <a:off x="1411914" y="3759151"/>
            <a:ext cx="197410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379937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174405" y="3638854"/>
            <a:ext cx="237509" cy="23905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379938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93350" y="4471680"/>
            <a:ext cx="6363401" cy="350095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 eaLnBrk="0" hangingPunct="0"/>
            <a:r>
              <a:rPr lang="en-US" altLang="zh-CN" sz="1200" b="1" dirty="0" smtClean="0">
                <a:ea typeface="SimSun" pitchFamily="2" charset="-122"/>
              </a:rPr>
              <a:t>Data likes to interact</a:t>
            </a:r>
            <a:endParaRPr lang="de-DE" sz="1200" b="1" dirty="0"/>
          </a:p>
        </p:txBody>
      </p:sp>
      <p:sp>
        <p:nvSpPr>
          <p:cNvPr id="379939" name="Text Box 3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071235" y="4862828"/>
            <a:ext cx="6203005" cy="1661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/>
            <a:r>
              <a:rPr lang="en-US" altLang="zh-CN" sz="1200" b="0" dirty="0" smtClean="0">
                <a:ea typeface="SimSun" pitchFamily="2" charset="-122"/>
              </a:rPr>
              <a:t>The combination of internal and external data yields maximum benefits</a:t>
            </a:r>
            <a:endParaRPr lang="en-US" altLang="zh-CN" sz="1200" b="0" dirty="0">
              <a:ea typeface="SimSun" pitchFamily="2" charset="-122"/>
            </a:endParaRPr>
          </a:p>
        </p:txBody>
      </p:sp>
      <p:cxnSp>
        <p:nvCxnSpPr>
          <p:cNvPr id="379940" name="AutoShape 36"/>
          <p:cNvCxnSpPr>
            <a:cxnSpLocks noChangeShapeType="1"/>
            <a:stCxn id="379941" idx="3"/>
            <a:endCxn id="379938" idx="1"/>
          </p:cNvCxnSpPr>
          <p:nvPr>
            <p:custDataLst>
              <p:tags r:id="rId18"/>
            </p:custDataLst>
          </p:nvPr>
        </p:nvCxnSpPr>
        <p:spPr bwMode="gray">
          <a:xfrm>
            <a:off x="1795939" y="4647498"/>
            <a:ext cx="197410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3799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558430" y="4527201"/>
            <a:ext cx="237509" cy="23905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r>
              <a:rPr lang="en-US" sz="1200" b="1" dirty="0"/>
              <a:t>4</a:t>
            </a:r>
          </a:p>
        </p:txBody>
      </p:sp>
      <p:sp>
        <p:nvSpPr>
          <p:cNvPr id="379942" name="Rectangle 3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378917" y="5361568"/>
            <a:ext cx="6361858" cy="350096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eaLnBrk="0" hangingPunct="0"/>
            <a:r>
              <a:rPr lang="en-US" altLang="zh-CN" sz="1200" b="1" dirty="0" smtClean="0">
                <a:ea typeface="SimSun" pitchFamily="2" charset="-122"/>
              </a:rPr>
              <a:t>Machine data from the Internet of things will grow significantly in the next years</a:t>
            </a:r>
            <a:endParaRPr lang="de-DE" sz="1200" b="1" dirty="0"/>
          </a:p>
        </p:txBody>
      </p:sp>
      <p:sp>
        <p:nvSpPr>
          <p:cNvPr id="379943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455259" y="5752717"/>
            <a:ext cx="6203005" cy="1661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altLang="zh-CN" sz="1200" dirty="0" smtClean="0">
                <a:ea typeface="SimSun" pitchFamily="2" charset="-122"/>
              </a:rPr>
              <a:t>Connecting remote assets and products to internal IT systems</a:t>
            </a:r>
            <a:endParaRPr lang="en-US" altLang="zh-CN" sz="1200" dirty="0">
              <a:ea typeface="SimSun" pitchFamily="2" charset="-122"/>
            </a:endParaRPr>
          </a:p>
        </p:txBody>
      </p:sp>
      <p:cxnSp>
        <p:nvCxnSpPr>
          <p:cNvPr id="379944" name="AutoShape 40"/>
          <p:cNvCxnSpPr>
            <a:cxnSpLocks noChangeShapeType="1"/>
            <a:stCxn id="379945" idx="3"/>
            <a:endCxn id="379942" idx="1"/>
          </p:cNvCxnSpPr>
          <p:nvPr>
            <p:custDataLst>
              <p:tags r:id="rId22"/>
            </p:custDataLst>
          </p:nvPr>
        </p:nvCxnSpPr>
        <p:spPr bwMode="gray">
          <a:xfrm>
            <a:off x="2181507" y="5537387"/>
            <a:ext cx="197410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</p:cxnSp>
      <p:sp>
        <p:nvSpPr>
          <p:cNvPr id="379945" name="Rectangle 4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43997" y="5417090"/>
            <a:ext cx="237509" cy="239052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r>
              <a:rPr lang="en-US" sz="1200" b="1" dirty="0"/>
              <a:t>5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  <p:custDataLst>
              <p:tags r:id="rId2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2" name="Ti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value are key to </a:t>
            </a:r>
            <a:r>
              <a:rPr lang="en-US" dirty="0" smtClean="0"/>
              <a:t>data analytics. Openness and win-win situations </a:t>
            </a:r>
            <a:r>
              <a:rPr lang="en-US" dirty="0" smtClean="0"/>
              <a:t>create benefits and </a:t>
            </a:r>
            <a:r>
              <a:rPr lang="en-US" dirty="0" smtClean="0"/>
              <a:t>acceptance.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3"/>
            <p:custDataLst>
              <p:tags r:id="rId25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4"/>
            <p:custDataLst>
              <p:tags r:id="rId26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16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5"/>
            <p:custDataLst>
              <p:tags r:id="rId27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35" name="OT_TextBox"/>
          <p:cNvSpPr>
            <a:spLocks/>
          </p:cNvSpPr>
          <p:nvPr>
            <p:custDataLst>
              <p:tags r:id="rId28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7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43362" name="think-cell Slide" r:id="rId12" imgW="0" imgH="0" progId="TCLayout.ActiveDocument.1">
              <p:embed/>
            </p:oleObj>
          </a:graphicData>
        </a:graphic>
      </p:graphicFrame>
      <p:pic>
        <p:nvPicPr>
          <p:cNvPr id="2" name="Picture 3" descr="\\repl.detecon.biz\ImageLib\Photos Architecture Colour\Bruecke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7338" y="1485900"/>
            <a:ext cx="3563540" cy="4751387"/>
          </a:xfrm>
          <a:prstGeom prst="rect">
            <a:avLst/>
          </a:prstGeom>
          <a:noFill/>
        </p:spPr>
      </p:pic>
      <p:pic>
        <p:nvPicPr>
          <p:cNvPr id="73731" name="Picture 3" descr="\\detecon.com\fileservice\HOME\Bonn\00\10\06\05\10_Profile\Volker_Rieger_kle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grayscl/>
          </a:blip>
          <a:srcRect/>
          <a:stretch>
            <a:fillRect/>
          </a:stretch>
        </p:blipFill>
        <p:spPr bwMode="gray">
          <a:xfrm>
            <a:off x="4762163" y="1485900"/>
            <a:ext cx="647449" cy="895931"/>
          </a:xfrm>
          <a:prstGeom prst="rect">
            <a:avLst/>
          </a:prstGeom>
          <a:noFill/>
        </p:spPr>
      </p:pic>
      <p:sp>
        <p:nvSpPr>
          <p:cNvPr id="36557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dirty="0"/>
              <a:t>Contact sheet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524500" y="1485900"/>
            <a:ext cx="3116263" cy="16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54000" rIns="54000" bIns="54000">
            <a:spAutoFit/>
          </a:bodyPr>
          <a:lstStyle/>
          <a:p>
            <a:pPr eaLnBrk="0" hangingPunct="0"/>
            <a:r>
              <a:rPr lang="de-DE" sz="1200" dirty="0" smtClean="0"/>
              <a:t>Dr. Volker Rieger</a:t>
            </a:r>
          </a:p>
          <a:p>
            <a:pPr eaLnBrk="0" hangingPunct="0"/>
            <a:r>
              <a:rPr lang="de-DE" sz="1200" dirty="0" smtClean="0"/>
              <a:t>Detecon International GmbH</a:t>
            </a:r>
          </a:p>
          <a:p>
            <a:pPr eaLnBrk="0" hangingPunct="0"/>
            <a:r>
              <a:rPr lang="de-DE" sz="1200" dirty="0" smtClean="0"/>
              <a:t>Managing Partner</a:t>
            </a:r>
          </a:p>
          <a:p>
            <a:pPr eaLnBrk="0" hangingPunct="0"/>
            <a:endParaRPr lang="de-DE" sz="1200" dirty="0" smtClean="0"/>
          </a:p>
          <a:p>
            <a:pPr eaLnBrk="0" hangingPunct="0"/>
            <a:r>
              <a:rPr lang="de-DE" sz="1200" dirty="0" smtClean="0"/>
              <a:t>Oberkasseler Str. 2</a:t>
            </a:r>
          </a:p>
          <a:p>
            <a:pPr eaLnBrk="0" hangingPunct="0"/>
            <a:r>
              <a:rPr lang="de-DE" sz="1200" dirty="0" smtClean="0"/>
              <a:t>53227 Bonn (Germany)</a:t>
            </a:r>
          </a:p>
          <a:p>
            <a:pPr eaLnBrk="0" hangingPunct="0"/>
            <a:r>
              <a:rPr lang="de-DE" sz="1200" dirty="0" smtClean="0"/>
              <a:t>Phone: +49 228 700 1920</a:t>
            </a:r>
          </a:p>
          <a:p>
            <a:pPr eaLnBrk="0" hangingPunct="0"/>
            <a:r>
              <a:rPr lang="de-DE" sz="1200" dirty="0" smtClean="0"/>
              <a:t>Mobile: +49 160 7131031</a:t>
            </a:r>
          </a:p>
          <a:p>
            <a:pPr eaLnBrk="0" hangingPunct="0"/>
            <a:r>
              <a:rPr lang="de-DE" sz="1200" dirty="0" smtClean="0"/>
              <a:t>E-Mail: volker.rieger@detecon.com</a:t>
            </a:r>
            <a:endParaRPr lang="de-DE" sz="1200" dirty="0">
              <a:latin typeface="Univers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de-DE" dirty="0" err="1" smtClean="0"/>
              <a:t>Contact</a:t>
            </a:r>
            <a:endParaRPr lang="de-DE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17</a:t>
            </a:fld>
            <a:r>
              <a:rPr lang="de-DE" dirty="0" smtClean="0"/>
              <a:t> –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6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4386" name="think-cell Slide" r:id="rId16" imgW="360" imgH="360" progId="TCLayout.ActiveDocument.1">
              <p:embed/>
            </p:oleObj>
          </a:graphicData>
        </a:graphic>
      </p:graphicFrame>
      <p:sp>
        <p:nvSpPr>
          <p:cNvPr id="379907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 dirty="0">
              <a:cs typeface="Arial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dirty="0"/>
              <a:t>Guidelines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2" name="Titel 3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The public discussion on data analytics is frequently influenced by fear and lack of transparency for the users. A dialogue between all parties will help acceptance. 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3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2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35" name="OT_TextBox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sp>
        <p:nvSpPr>
          <p:cNvPr id="33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78793" y="6237286"/>
            <a:ext cx="3785089" cy="1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buSzPct val="85000"/>
              <a:buFont typeface="Monotype Sorts" pitchFamily="2" charset="2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sz="1000" i="1" dirty="0" err="1" smtClean="0">
                <a:solidFill>
                  <a:srgbClr val="000000"/>
                </a:solidFill>
                <a:latin typeface="Arial" pitchFamily="34" charset="0"/>
              </a:rPr>
              <a:t>Handelsblatt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 Online, February 2012</a:t>
            </a:r>
          </a:p>
        </p:txBody>
      </p:sp>
      <p:sp>
        <p:nvSpPr>
          <p:cNvPr id="14" name="Rechteck 13"/>
          <p:cNvSpPr/>
          <p:nvPr>
            <p:custDataLst>
              <p:tags r:id="rId11"/>
            </p:custDataLst>
          </p:nvPr>
        </p:nvSpPr>
        <p:spPr bwMode="auto">
          <a:xfrm>
            <a:off x="0" y="6622613"/>
            <a:ext cx="9153727" cy="235387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4387" name="Picture 3" descr="C:\Users\dtc100605\Documents\Offline-Work\80 Other Topics\Münchner Kreis - Customer Analytics\Handelsblatt Cover Story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/>
          <a:srcRect l="8305" t="17962" r="21525" b="4645"/>
          <a:stretch>
            <a:fillRect/>
          </a:stretch>
        </p:blipFill>
        <p:spPr bwMode="auto">
          <a:xfrm>
            <a:off x="0" y="1161331"/>
            <a:ext cx="9153727" cy="5461282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>
            <p:custDataLst>
              <p:tags r:id="rId13"/>
            </p:custDataLst>
          </p:nvPr>
        </p:nvSpPr>
        <p:spPr bwMode="auto">
          <a:xfrm>
            <a:off x="0" y="0"/>
            <a:ext cx="9153727" cy="13487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438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16738" name="think-cell Slide" r:id="rId66" imgW="0" imgH="0" progId="TCLayout.ActiveDocument.1">
              <p:embed/>
            </p:oleObj>
          </a:graphicData>
        </a:graphic>
      </p:graphicFrame>
      <p:sp>
        <p:nvSpPr>
          <p:cNvPr id="28" name="OT_TextBox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4641850" y="1485899"/>
            <a:ext cx="4210050" cy="3780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smtClean="0"/>
          </a:p>
        </p:txBody>
      </p:sp>
      <p:sp>
        <p:nvSpPr>
          <p:cNvPr id="26" name="OT_TextBox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4163" y="1485899"/>
            <a:ext cx="4210050" cy="3780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smtClean="0"/>
          </a:p>
        </p:txBody>
      </p:sp>
      <p:sp>
        <p:nvSpPr>
          <p:cNvPr id="2867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</a:t>
            </a:r>
            <a:endParaRPr lang="en-US" sz="1000"/>
          </a:p>
        </p:txBody>
      </p:sp>
      <p:sp>
        <p:nvSpPr>
          <p:cNvPr id="286731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400050" y="1773240"/>
            <a:ext cx="3986212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en-US" sz="1200" b="1"/>
          </a:p>
        </p:txBody>
      </p:sp>
      <p:sp>
        <p:nvSpPr>
          <p:cNvPr id="28673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84594" y="1617665"/>
            <a:ext cx="3417135" cy="31160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>
            <a:spAutoFit/>
          </a:bodyPr>
          <a:lstStyle/>
          <a:p>
            <a:pPr algn="ctr"/>
            <a:r>
              <a:rPr lang="en-US" sz="1200" b="1" dirty="0" smtClean="0"/>
              <a:t>GS1 – Data products along the Supply Chain</a:t>
            </a: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gray">
          <a:xfrm>
            <a:off x="4752975" y="1617665"/>
            <a:ext cx="3986213" cy="311151"/>
            <a:chOff x="262" y="1019"/>
            <a:chExt cx="2720" cy="196"/>
          </a:xfrm>
        </p:grpSpPr>
        <p:sp>
          <p:nvSpPr>
            <p:cNvPr id="286734" name="Line 14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gray">
            <a:xfrm>
              <a:off x="262" y="1122"/>
              <a:ext cx="2720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/>
              <a:endParaRPr lang="en-US" sz="1200" b="1"/>
            </a:p>
          </p:txBody>
        </p:sp>
        <p:sp>
          <p:nvSpPr>
            <p:cNvPr id="286735" name="Text Box 1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295" y="1019"/>
              <a:ext cx="2654" cy="1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NIKE plus – Data as Part of the Consumer’s Benefit</a:t>
              </a:r>
              <a:endParaRPr lang="en-US" sz="1200" b="1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0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en-US" altLang="de-DE" smtClean="0"/>
              <a:t>Data-Centric Business Models</a:t>
            </a:r>
            <a:endParaRPr lang="en-US" smtClean="0"/>
          </a:p>
        </p:txBody>
      </p:sp>
      <p:sp>
        <p:nvSpPr>
          <p:cNvPr id="27" name="Titel 2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Provisioning of information – whether as pure-play service or as attachment to an existing product – takes an increasing part of value creation across many industries.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3"/>
            <p:custDataLst>
              <p:tags r:id="rId10"/>
            </p:custDataLst>
          </p:nvPr>
        </p:nvSpPr>
        <p:spPr bwMode="gray"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 bwMode="gray"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3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5"/>
            <p:custDataLst>
              <p:tags r:id="rId12"/>
            </p:custDataLst>
          </p:nvPr>
        </p:nvSpPr>
        <p:spPr bwMode="gray"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grpSp>
        <p:nvGrpSpPr>
          <p:cNvPr id="102" name="Gruppieren 101"/>
          <p:cNvGrpSpPr/>
          <p:nvPr/>
        </p:nvGrpSpPr>
        <p:grpSpPr>
          <a:xfrm>
            <a:off x="352853" y="2270127"/>
            <a:ext cx="4033409" cy="2573248"/>
            <a:chOff x="352853" y="2371727"/>
            <a:chExt cx="4033409" cy="2573248"/>
          </a:xfrm>
        </p:grpSpPr>
        <p:sp>
          <p:nvSpPr>
            <p:cNvPr id="21" name="Rectangle 3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868919" y="3111502"/>
              <a:ext cx="1286608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r"/>
              <a:r>
                <a:rPr lang="en-US" sz="1000" b="0"/>
                <a:t>System of bar codes &amp; identification</a:t>
              </a:r>
            </a:p>
          </p:txBody>
        </p:sp>
        <p:pic>
          <p:nvPicPr>
            <p:cNvPr id="29" name="Picture 56" descr="home_barcode_number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3494013" y="3733801"/>
              <a:ext cx="491891" cy="532881"/>
            </a:xfrm>
            <a:prstGeom prst="rect">
              <a:avLst/>
            </a:prstGeom>
            <a:noFill/>
          </p:spPr>
        </p:pic>
        <p:pic>
          <p:nvPicPr>
            <p:cNvPr id="30" name="Picture 58" descr="home_number_finder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443707" y="4129088"/>
              <a:ext cx="476088" cy="515762"/>
            </a:xfrm>
            <a:prstGeom prst="rect">
              <a:avLst/>
            </a:prstGeom>
            <a:noFill/>
          </p:spPr>
        </p:pic>
        <p:pic>
          <p:nvPicPr>
            <p:cNvPr id="31" name="Picture 59" descr="Data Matrix: example bar code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3501966" y="2413002"/>
              <a:ext cx="630115" cy="655637"/>
            </a:xfrm>
            <a:prstGeom prst="rect">
              <a:avLst/>
            </a:prstGeom>
            <a:noFill/>
          </p:spPr>
        </p:pic>
        <p:sp>
          <p:nvSpPr>
            <p:cNvPr id="32" name="Line 6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 flipV="1">
              <a:off x="1561796" y="3141663"/>
              <a:ext cx="600808" cy="4905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3" name="Line 62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1170538" y="3733801"/>
              <a:ext cx="1110762" cy="62706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4" name="Line 63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2353103" y="2814639"/>
              <a:ext cx="133350" cy="6651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2511366" y="3390902"/>
              <a:ext cx="669680" cy="1857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6" name="Rectangle 6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2853" y="3629027"/>
              <a:ext cx="1213338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/>
              <a:r>
                <a:rPr lang="en-US" sz="1000" b="0"/>
                <a:t>System for global synchronization of product catalogues</a:t>
              </a:r>
            </a:p>
          </p:txBody>
        </p:sp>
        <p:pic>
          <p:nvPicPr>
            <p:cNvPr id="37" name="Picture 69" descr="basic_1_02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0" cstate="print"/>
            <a:srcRect/>
            <a:stretch>
              <a:fillRect/>
            </a:stretch>
          </p:blipFill>
          <p:spPr bwMode="auto">
            <a:xfrm>
              <a:off x="502323" y="2443163"/>
              <a:ext cx="744415" cy="750888"/>
            </a:xfrm>
            <a:prstGeom prst="rect">
              <a:avLst/>
            </a:prstGeom>
            <a:noFill/>
          </p:spPr>
        </p:pic>
        <p:sp>
          <p:nvSpPr>
            <p:cNvPr id="38" name="Rectangle 7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71904" y="3127377"/>
              <a:ext cx="1381857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/>
              <a:r>
                <a:rPr lang="en-US" sz="1000" b="0"/>
                <a:t>Global product classification standards</a:t>
              </a:r>
            </a:p>
          </p:txBody>
        </p:sp>
        <p:sp>
          <p:nvSpPr>
            <p:cNvPr id="39" name="Rectangle 7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39574" y="4475615"/>
              <a:ext cx="1346688" cy="422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>
              <a:spAutoFit/>
            </a:bodyPr>
            <a:lstStyle/>
            <a:p>
              <a:pPr algn="r"/>
              <a:r>
                <a:rPr lang="en-US" sz="1000" b="0"/>
                <a:t>Database Services/</a:t>
              </a:r>
              <a:br>
                <a:rPr lang="en-US" sz="1000" b="0"/>
              </a:br>
              <a:r>
                <a:rPr lang="en-US" sz="1000" b="0"/>
                <a:t>Information Registry</a:t>
              </a:r>
            </a:p>
          </p:txBody>
        </p:sp>
        <p:pic>
          <p:nvPicPr>
            <p:cNvPr id="40" name="Picture 74" descr="database_services_title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2162604" y="4424451"/>
              <a:ext cx="799717" cy="520524"/>
            </a:xfrm>
            <a:prstGeom prst="rect">
              <a:avLst/>
            </a:prstGeom>
            <a:noFill/>
          </p:spPr>
        </p:pic>
        <p:sp>
          <p:nvSpPr>
            <p:cNvPr id="41" name="Line 7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304746" y="3851276"/>
              <a:ext cx="63012" cy="46196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pic>
          <p:nvPicPr>
            <p:cNvPr id="42" name="Picture 79" descr="DataBar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1945727" y="2738438"/>
              <a:ext cx="473319" cy="406400"/>
            </a:xfrm>
            <a:prstGeom prst="rect">
              <a:avLst/>
            </a:prstGeom>
            <a:noFill/>
          </p:spPr>
        </p:pic>
        <p:pic>
          <p:nvPicPr>
            <p:cNvPr id="43" name="Picture 81" descr="databar_l_image3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1783069" y="2405063"/>
              <a:ext cx="501162" cy="431800"/>
            </a:xfrm>
            <a:prstGeom prst="rect">
              <a:avLst/>
            </a:prstGeom>
            <a:noFill/>
          </p:spPr>
        </p:pic>
        <p:sp>
          <p:nvSpPr>
            <p:cNvPr id="44" name="Rectangle 8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97419" y="2371727"/>
              <a:ext cx="983273" cy="4224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/>
              <a:r>
                <a:rPr lang="en-US" sz="1000" b="0"/>
                <a:t>Supply chain tracing</a:t>
              </a:r>
            </a:p>
          </p:txBody>
        </p:sp>
        <p:pic>
          <p:nvPicPr>
            <p:cNvPr id="45" name="Picture 54" descr="GS1 - The global language of business">
              <a:hlinkClick r:id="rId74" tooltip="GS1 - The global language of business"/>
            </p:cNvPr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5" cstate="print"/>
            <a:srcRect r="62666"/>
            <a:stretch>
              <a:fillRect/>
            </a:stretch>
          </p:blipFill>
          <p:spPr bwMode="auto">
            <a:xfrm>
              <a:off x="2032184" y="3317877"/>
              <a:ext cx="738554" cy="668337"/>
            </a:xfrm>
            <a:prstGeom prst="rect">
              <a:avLst/>
            </a:prstGeom>
            <a:noFill/>
          </p:spPr>
        </p:pic>
      </p:grpSp>
      <p:sp>
        <p:nvSpPr>
          <p:cNvPr id="98" name="AutoShape 2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flipV="1">
            <a:off x="2057401" y="5314950"/>
            <a:ext cx="663575" cy="17938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99" name="OT_TextBox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84163" y="5575300"/>
            <a:ext cx="4210050" cy="657225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3"/>
            </a:solidFill>
          </a:ln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/>
            <a:r>
              <a:rPr lang="en-US" sz="1400" b="1" dirty="0" smtClean="0"/>
              <a:t>Pure Data Services </a:t>
            </a:r>
            <a:br>
              <a:rPr lang="en-US" sz="1400" b="1" dirty="0" smtClean="0"/>
            </a:br>
            <a:r>
              <a:rPr lang="en-US" sz="1400" b="1" dirty="0" smtClean="0"/>
              <a:t>(“Pure-play”)</a:t>
            </a:r>
          </a:p>
        </p:txBody>
      </p:sp>
      <p:sp>
        <p:nvSpPr>
          <p:cNvPr id="100" name="OT_TextBox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648200" y="5575300"/>
            <a:ext cx="4210050" cy="657225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3"/>
            </a:solidFill>
          </a:ln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/>
            <a:r>
              <a:rPr lang="en-US" sz="1400" b="1" dirty="0" smtClean="0"/>
              <a:t>Products with a Data Sphere</a:t>
            </a:r>
            <a:br>
              <a:rPr lang="en-US" sz="1400" b="1" dirty="0" smtClean="0"/>
            </a:br>
            <a:r>
              <a:rPr lang="en-US" sz="1400" b="1" dirty="0" smtClean="0"/>
              <a:t> (“Hybrid”)</a:t>
            </a:r>
          </a:p>
        </p:txBody>
      </p:sp>
      <p:sp>
        <p:nvSpPr>
          <p:cNvPr id="101" name="AutoShape 2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flipV="1">
            <a:off x="6415088" y="5314950"/>
            <a:ext cx="663575" cy="17938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grpSp>
        <p:nvGrpSpPr>
          <p:cNvPr id="103" name="Gruppieren 102"/>
          <p:cNvGrpSpPr/>
          <p:nvPr/>
        </p:nvGrpSpPr>
        <p:grpSpPr>
          <a:xfrm>
            <a:off x="4796448" y="2327793"/>
            <a:ext cx="3900855" cy="2706082"/>
            <a:chOff x="4763070" y="2327793"/>
            <a:chExt cx="3900855" cy="2706082"/>
          </a:xfrm>
        </p:grpSpPr>
        <p:sp>
          <p:nvSpPr>
            <p:cNvPr id="47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5700915" y="2888698"/>
              <a:ext cx="583224" cy="58368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pic>
          <p:nvPicPr>
            <p:cNvPr id="48" name="Picture 27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5989597" y="2364305"/>
              <a:ext cx="660889" cy="300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28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4824617" y="2821505"/>
              <a:ext cx="700454" cy="317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30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6504924" y="4710025"/>
              <a:ext cx="698989" cy="323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31" descr="last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9" cstate="print"/>
            <a:srcRect/>
            <a:stretch>
              <a:fillRect/>
            </a:stretch>
          </p:blipFill>
          <p:spPr bwMode="auto">
            <a:xfrm>
              <a:off x="8000105" y="4449675"/>
              <a:ext cx="609600" cy="260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" descr="welcome_3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4858320" y="3745430"/>
              <a:ext cx="498231" cy="25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3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548516" y="4153418"/>
              <a:ext cx="814754" cy="533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 b="0"/>
                <a:t>personal training schedules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718501" y="2642119"/>
              <a:ext cx="1434611" cy="403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0"/>
                <a:t>Share running routes online on a digital map</a:t>
              </a:r>
            </a:p>
          </p:txBody>
        </p:sp>
        <p:sp>
          <p:nvSpPr>
            <p:cNvPr id="55" name="Rectangle 3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80297" y="3888770"/>
              <a:ext cx="829408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r"/>
              <a:r>
                <a:rPr lang="en-US" sz="1000" b="0"/>
                <a:t>Share music favorites</a:t>
              </a:r>
            </a:p>
          </p:txBody>
        </p:sp>
        <p:sp>
          <p:nvSpPr>
            <p:cNvPr id="56" name="Rectangle 3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770040" y="3188219"/>
              <a:ext cx="893885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r"/>
              <a:r>
                <a:rPr lang="en-US" sz="1000" b="0"/>
                <a:t>Direct connection to Apple </a:t>
              </a:r>
              <a:r>
                <a:rPr lang="en-US" sz="1000" b="0" smtClean="0"/>
                <a:t>iTunes</a:t>
              </a:r>
              <a:endParaRPr lang="en-US" sz="1000" b="0"/>
            </a:p>
          </p:txBody>
        </p:sp>
        <p:sp>
          <p:nvSpPr>
            <p:cNvPr id="57" name="Rectangle 3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79255" y="4189931"/>
              <a:ext cx="1345712" cy="537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000" b="0"/>
                <a:t>Join teams &amp; community,</a:t>
              </a:r>
              <a:br>
                <a:rPr lang="en-US" sz="1000" b="0"/>
              </a:br>
              <a:r>
                <a:rPr lang="en-US" sz="1000" b="0"/>
                <a:t>find running mates</a:t>
              </a:r>
            </a:p>
          </p:txBody>
        </p:sp>
        <p:sp>
          <p:nvSpPr>
            <p:cNvPr id="59" name="Line 4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650487" y="2796105"/>
              <a:ext cx="616926" cy="6836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60" name="Line 4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6449728" y="2992955"/>
              <a:ext cx="67408" cy="3175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61" name="Rectangle 4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763070" y="2327793"/>
              <a:ext cx="937846" cy="533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 b="0"/>
                <a:t>Participate in virtual challenges</a:t>
              </a:r>
            </a:p>
          </p:txBody>
        </p:sp>
        <p:sp>
          <p:nvSpPr>
            <p:cNvPr id="62" name="Line 4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939166" y="3296169"/>
              <a:ext cx="984738" cy="2000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6958217" y="3666057"/>
              <a:ext cx="965688" cy="33337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pic>
          <p:nvPicPr>
            <p:cNvPr id="64" name="Picture 47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4802635" y="4296293"/>
              <a:ext cx="637443" cy="306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5" name="Rectangle 4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96774" y="3254893"/>
              <a:ext cx="798635" cy="6686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 b="0"/>
                <a:t>Mashup with other communities</a:t>
              </a:r>
            </a:p>
          </p:txBody>
        </p:sp>
        <p:sp>
          <p:nvSpPr>
            <p:cNvPr id="66" name="Line 4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40078" y="3613668"/>
              <a:ext cx="800100" cy="23760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67" name="Line 5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5523605" y="3697806"/>
              <a:ext cx="788377" cy="5238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431655" y="3661292"/>
              <a:ext cx="263769" cy="73245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pic>
          <p:nvPicPr>
            <p:cNvPr id="70" name="Picture 29" descr="ipod_nano1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8000105" y="3005656"/>
              <a:ext cx="172915" cy="392113"/>
            </a:xfrm>
            <a:prstGeom prst="rect">
              <a:avLst/>
            </a:prstGeom>
            <a:noFill/>
          </p:spPr>
        </p:pic>
        <p:pic>
          <p:nvPicPr>
            <p:cNvPr id="58" name="Picture 38" descr="Nike%20Air%20Structure%20Triax+%2010%20181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2527" y="2992955"/>
              <a:ext cx="1368669" cy="1039399"/>
            </a:xfrm>
            <a:prstGeom prst="rect">
              <a:avLst/>
            </a:prstGeom>
            <a:noFill/>
          </p:spPr>
        </p:pic>
        <p:pic>
          <p:nvPicPr>
            <p:cNvPr id="116741" name="Picture 5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7361729" y="2461625"/>
              <a:ext cx="433711" cy="579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Rectangle 6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361196" y="2327794"/>
              <a:ext cx="1301262" cy="560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pPr algn="r"/>
              <a:r>
                <a:rPr lang="en-US" sz="1000" b="0"/>
                <a:t>Users track their runs through a micro </a:t>
              </a:r>
              <a:r>
                <a:rPr lang="en-US" sz="1000" b="0" smtClean="0"/>
                <a:t>chip</a:t>
              </a:r>
              <a:endParaRPr lang="en-US" sz="1000" b="0"/>
            </a:p>
          </p:txBody>
        </p:sp>
      </p:grpSp>
      <p:pic>
        <p:nvPicPr>
          <p:cNvPr id="69" name="Picture 59" descr="1_google_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439835" y="5811092"/>
            <a:ext cx="730703" cy="214049"/>
          </a:xfrm>
          <a:prstGeom prst="rect">
            <a:avLst/>
          </a:prstGeom>
          <a:noFill/>
        </p:spPr>
      </p:pic>
      <p:pic>
        <p:nvPicPr>
          <p:cNvPr id="72" name="Picture 77" descr="facebook-logo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6" cstate="screen"/>
          <a:srcRect/>
          <a:stretch>
            <a:fillRect/>
          </a:stretch>
        </p:blipFill>
        <p:spPr bwMode="gray">
          <a:xfrm>
            <a:off x="3705008" y="5778553"/>
            <a:ext cx="606499" cy="208144"/>
          </a:xfrm>
          <a:prstGeom prst="rect">
            <a:avLst/>
          </a:prstGeom>
          <a:noFill/>
        </p:spPr>
      </p:pic>
      <p:pic>
        <p:nvPicPr>
          <p:cNvPr id="116740" name="Picture 4" descr="http://t0.gstatic.com/images?q=tbn:ANd9GcQM-9soujvrwfrVLjT0VsBaDjAk-XbNDSKUixoX5ccJri6okiz53Q"/>
          <p:cNvPicPr>
            <a:picLocks noChangeAspect="1" noChangeArrowheads="1"/>
          </p:cNvPicPr>
          <p:nvPr/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1688" y="5766146"/>
            <a:ext cx="855790" cy="372521"/>
          </a:xfrm>
          <a:prstGeom prst="rect">
            <a:avLst/>
          </a:prstGeom>
          <a:noFill/>
        </p:spPr>
      </p:pic>
      <p:pic>
        <p:nvPicPr>
          <p:cNvPr id="116742" name="Picture 6" descr="http://t2.gstatic.com/images?q=tbn:ANd9GcQ58OXW4lirbuna56kelxdz_wdNsuS1J-sv0kyoaMCFjvWLI062YQ"/>
          <p:cNvPicPr>
            <a:picLocks noChangeAspect="1"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4789416" y="5952530"/>
            <a:ext cx="782222" cy="2053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10594" name="think-cell Slide" r:id="rId50" imgW="0" imgH="0" progId="TCLayout.ActiveDocument.1">
              <p:embed/>
            </p:oleObj>
          </a:graphicData>
        </a:graphic>
      </p:graphicFrame>
      <p:sp>
        <p:nvSpPr>
          <p:cNvPr id="75" name="Rechteck 7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295275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</a:t>
            </a:r>
            <a:endParaRPr lang="en-US" sz="10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Productization of Information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4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sp>
        <p:nvSpPr>
          <p:cNvPr id="10" name="Title 8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87339" y="687388"/>
            <a:ext cx="8570911" cy="466725"/>
          </a:xfrm>
        </p:spPr>
        <p:txBody>
          <a:bodyPr/>
          <a:lstStyle/>
          <a:p>
            <a:r>
              <a:rPr lang="en-US" dirty="0" smtClean="0"/>
              <a:t>Data analytics has to cover and integrate both external and internal information sources. The results can be used internally or monetized in the external market.</a:t>
            </a:r>
            <a:endParaRPr lang="en-US" dirty="0"/>
          </a:p>
        </p:txBody>
      </p:sp>
      <p:sp>
        <p:nvSpPr>
          <p:cNvPr id="12" name="Rechteck 11"/>
          <p:cNvSpPr/>
          <p:nvPr>
            <p:custDataLst>
              <p:tags r:id="rId9"/>
            </p:custDataLst>
          </p:nvPr>
        </p:nvSpPr>
        <p:spPr bwMode="auto">
          <a:xfrm>
            <a:off x="296862" y="3384550"/>
            <a:ext cx="8564400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hteck 15"/>
          <p:cNvSpPr/>
          <p:nvPr>
            <p:custDataLst>
              <p:tags r:id="rId10"/>
            </p:custDataLst>
          </p:nvPr>
        </p:nvSpPr>
        <p:spPr bwMode="auto">
          <a:xfrm>
            <a:off x="296862" y="4795837"/>
            <a:ext cx="8564400" cy="1366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hteck 16"/>
          <p:cNvSpPr/>
          <p:nvPr>
            <p:custDataLst>
              <p:tags r:id="rId11"/>
            </p:custDataLst>
          </p:nvPr>
        </p:nvSpPr>
        <p:spPr bwMode="auto">
          <a:xfrm>
            <a:off x="296862" y="1973262"/>
            <a:ext cx="8564400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hteck 3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33675" y="2786062"/>
            <a:ext cx="4895850" cy="3451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</a:pPr>
            <a:endParaRPr lang="en-US" sz="1200" smtClean="0">
              <a:latin typeface="+mn-lt"/>
              <a:cs typeface="Arial" pitchFamily="34" charset="0"/>
            </a:endParaRPr>
          </a:p>
        </p:txBody>
      </p:sp>
      <p:sp>
        <p:nvSpPr>
          <p:cNvPr id="19" name="Textfeld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7337" y="5217319"/>
            <a:ext cx="186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/>
            <a:r>
              <a:rPr lang="en-US" sz="1400" dirty="0" smtClean="0"/>
              <a:t>Information for operational support</a:t>
            </a:r>
            <a:endParaRPr lang="en-US" sz="1400" dirty="0"/>
          </a:p>
        </p:txBody>
      </p:sp>
      <p:sp>
        <p:nvSpPr>
          <p:cNvPr id="20" name="Textfeld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7337" y="3806825"/>
            <a:ext cx="162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l"/>
            <a:r>
              <a:rPr lang="en-US" sz="1400" dirty="0" smtClean="0"/>
              <a:t>Information for</a:t>
            </a:r>
            <a:br>
              <a:rPr lang="en-US" sz="1400" dirty="0" smtClean="0"/>
            </a:br>
            <a:r>
              <a:rPr lang="en-US" sz="1400" dirty="0" smtClean="0"/>
              <a:t>decision support</a:t>
            </a:r>
            <a:endParaRPr lang="en-US" sz="1400" dirty="0"/>
          </a:p>
        </p:txBody>
      </p:sp>
      <p:sp>
        <p:nvSpPr>
          <p:cNvPr id="21" name="Textfeld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7337" y="2396331"/>
            <a:ext cx="1168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l"/>
            <a:r>
              <a:rPr lang="en-US" sz="1400" b="1" dirty="0" smtClean="0">
                <a:solidFill>
                  <a:schemeClr val="accent5"/>
                </a:solidFill>
              </a:rPr>
              <a:t>Information</a:t>
            </a:r>
            <a:br>
              <a:rPr lang="en-US" sz="1400" b="1" dirty="0" smtClean="0">
                <a:solidFill>
                  <a:schemeClr val="accent5"/>
                </a:solidFill>
              </a:rPr>
            </a:br>
            <a:r>
              <a:rPr lang="en-US" sz="1400" b="1" dirty="0" smtClean="0">
                <a:solidFill>
                  <a:schemeClr val="accent5"/>
                </a:solidFill>
              </a:rPr>
              <a:t>as product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7369175" y="2200275"/>
            <a:ext cx="1447800" cy="914400"/>
          </a:xfrm>
          <a:prstGeom prst="chevron">
            <a:avLst>
              <a:gd name="adj" fmla="val 18229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69850" tIns="361950" rIns="11112" bIns="360362" anchor="ctr">
            <a:noAutofit/>
          </a:bodyPr>
          <a:lstStyle/>
          <a:p>
            <a:pPr algn="ctr">
              <a:buSzPct val="85000"/>
            </a:pPr>
            <a:r>
              <a:rPr lang="de-DE" sz="1400" b="1" dirty="0" smtClean="0">
                <a:solidFill>
                  <a:schemeClr val="bg1"/>
                </a:solidFill>
                <a:sym typeface="Arial" charset="0"/>
              </a:rPr>
              <a:t>Output</a:t>
            </a:r>
            <a:endParaRPr lang="de-DE" sz="1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1425575" y="2200275"/>
            <a:ext cx="1447800" cy="914400"/>
          </a:xfrm>
          <a:prstGeom prst="chevron">
            <a:avLst>
              <a:gd name="adj" fmla="val 18229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71437" tIns="361950" rIns="11112" bIns="360362" anchor="ctr">
            <a:noAutofit/>
          </a:bodyPr>
          <a:lstStyle/>
          <a:p>
            <a:pPr algn="ctr">
              <a:buSzPct val="85000"/>
            </a:pPr>
            <a:r>
              <a:rPr lang="en-GB" sz="1400" b="1" dirty="0" smtClean="0">
                <a:solidFill>
                  <a:schemeClr val="bg1"/>
                </a:solidFill>
                <a:sym typeface="Arial" charset="0"/>
              </a:rPr>
              <a:t>Intake</a:t>
            </a:r>
            <a:endParaRPr lang="en-GB" sz="1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24" name="Freeform 14"/>
          <p:cNvSpPr>
            <a:spLocks/>
          </p:cNvSpPr>
          <p:nvPr>
            <p:custDataLst>
              <p:tags r:id="rId18"/>
            </p:custDataLst>
          </p:nvPr>
        </p:nvSpPr>
        <p:spPr bwMode="gray">
          <a:xfrm rot="18850636">
            <a:off x="3987800" y="3203575"/>
            <a:ext cx="3830638" cy="1374775"/>
          </a:xfrm>
          <a:custGeom>
            <a:avLst/>
            <a:gdLst>
              <a:gd name="T0" fmla="*/ 0 w 1054"/>
              <a:gd name="T1" fmla="*/ 1151614374 h 398"/>
              <a:gd name="T2" fmla="*/ 72346587 w 1054"/>
              <a:gd name="T3" fmla="*/ 1061690387 h 398"/>
              <a:gd name="T4" fmla="*/ 134828146 w 1054"/>
              <a:gd name="T5" fmla="*/ 992069893 h 398"/>
              <a:gd name="T6" fmla="*/ 197309678 w 1054"/>
              <a:gd name="T7" fmla="*/ 934054802 h 398"/>
              <a:gd name="T8" fmla="*/ 269658106 w 1054"/>
              <a:gd name="T9" fmla="*/ 870236797 h 398"/>
              <a:gd name="T10" fmla="*/ 371601562 w 1054"/>
              <a:gd name="T11" fmla="*/ 783213309 h 398"/>
              <a:gd name="T12" fmla="*/ 480122420 w 1054"/>
              <a:gd name="T13" fmla="*/ 710694019 h 398"/>
              <a:gd name="T14" fmla="*/ 608375033 w 1054"/>
              <a:gd name="T15" fmla="*/ 635272528 h 398"/>
              <a:gd name="T16" fmla="*/ 736625834 w 1054"/>
              <a:gd name="T17" fmla="*/ 565653737 h 398"/>
              <a:gd name="T18" fmla="*/ 858301158 w 1054"/>
              <a:gd name="T19" fmla="*/ 504738147 h 398"/>
              <a:gd name="T20" fmla="*/ 1019438633 w 1054"/>
              <a:gd name="T21" fmla="*/ 435119250 h 398"/>
              <a:gd name="T22" fmla="*/ 1137824405 w 1054"/>
              <a:gd name="T23" fmla="*/ 391606655 h 398"/>
              <a:gd name="T24" fmla="*/ 1305538943 w 1054"/>
              <a:gd name="T25" fmla="*/ 342293061 h 398"/>
              <a:gd name="T26" fmla="*/ 1483118508 w 1054"/>
              <a:gd name="T27" fmla="*/ 284277970 h 398"/>
              <a:gd name="T28" fmla="*/ 1663985812 w 1054"/>
              <a:gd name="T29" fmla="*/ 237864875 h 398"/>
              <a:gd name="T30" fmla="*/ 1798813902 w 1054"/>
              <a:gd name="T31" fmla="*/ 208856425 h 398"/>
              <a:gd name="T32" fmla="*/ 1982971210 w 1054"/>
              <a:gd name="T33" fmla="*/ 188551228 h 398"/>
              <a:gd name="T34" fmla="*/ 2134243431 w 1054"/>
              <a:gd name="T35" fmla="*/ 182750230 h 398"/>
              <a:gd name="T36" fmla="*/ 2147483647 w 1054"/>
              <a:gd name="T37" fmla="*/ 182750230 h 398"/>
              <a:gd name="T38" fmla="*/ 2147483647 w 1054"/>
              <a:gd name="T39" fmla="*/ 200154927 h 398"/>
              <a:gd name="T40" fmla="*/ 2147483647 w 1054"/>
              <a:gd name="T41" fmla="*/ 217559625 h 398"/>
              <a:gd name="T42" fmla="*/ 2147483647 w 1054"/>
              <a:gd name="T43" fmla="*/ 249468574 h 398"/>
              <a:gd name="T44" fmla="*/ 2147483647 w 1054"/>
              <a:gd name="T45" fmla="*/ 278475268 h 398"/>
              <a:gd name="T46" fmla="*/ 2147483647 w 1054"/>
              <a:gd name="T47" fmla="*/ 307483665 h 398"/>
              <a:gd name="T48" fmla="*/ 2147483647 w 1054"/>
              <a:gd name="T49" fmla="*/ 339392562 h 398"/>
              <a:gd name="T50" fmla="*/ 2147483647 w 1054"/>
              <a:gd name="T51" fmla="*/ 0 h 398"/>
              <a:gd name="T52" fmla="*/ 2147483647 w 1054"/>
              <a:gd name="T53" fmla="*/ 130536137 h 398"/>
              <a:gd name="T54" fmla="*/ 2147483647 w 1054"/>
              <a:gd name="T55" fmla="*/ 249468574 h 398"/>
              <a:gd name="T56" fmla="*/ 2147483647 w 1054"/>
              <a:gd name="T57" fmla="*/ 403210354 h 398"/>
              <a:gd name="T58" fmla="*/ 2147483647 w 1054"/>
              <a:gd name="T59" fmla="*/ 539547542 h 398"/>
              <a:gd name="T60" fmla="*/ 2147483647 w 1054"/>
              <a:gd name="T61" fmla="*/ 649776726 h 398"/>
              <a:gd name="T62" fmla="*/ 2147483647 w 1054"/>
              <a:gd name="T63" fmla="*/ 762908112 h 398"/>
              <a:gd name="T64" fmla="*/ 2147483647 w 1054"/>
              <a:gd name="T65" fmla="*/ 789016010 h 398"/>
              <a:gd name="T66" fmla="*/ 2147483647 w 1054"/>
              <a:gd name="T67" fmla="*/ 823825406 h 398"/>
              <a:gd name="T68" fmla="*/ 2147483647 w 1054"/>
              <a:gd name="T69" fmla="*/ 876039498 h 398"/>
              <a:gd name="T70" fmla="*/ 2147483647 w 1054"/>
              <a:gd name="T71" fmla="*/ 942758003 h 398"/>
              <a:gd name="T72" fmla="*/ 2147483647 w 1054"/>
              <a:gd name="T73" fmla="*/ 986268895 h 398"/>
              <a:gd name="T74" fmla="*/ 2147483647 w 1054"/>
              <a:gd name="T75" fmla="*/ 1064590886 h 398"/>
              <a:gd name="T76" fmla="*/ 2147483647 w 1054"/>
              <a:gd name="T77" fmla="*/ 725198218 h 398"/>
              <a:gd name="T78" fmla="*/ 2147483647 w 1054"/>
              <a:gd name="T79" fmla="*/ 667181424 h 398"/>
              <a:gd name="T80" fmla="*/ 2147483647 w 1054"/>
              <a:gd name="T81" fmla="*/ 626571030 h 398"/>
              <a:gd name="T82" fmla="*/ 2147483647 w 1054"/>
              <a:gd name="T83" fmla="*/ 600463132 h 398"/>
              <a:gd name="T84" fmla="*/ 2147483647 w 1054"/>
              <a:gd name="T85" fmla="*/ 580157936 h 398"/>
              <a:gd name="T86" fmla="*/ 2005990817 w 1054"/>
              <a:gd name="T87" fmla="*/ 571456439 h 398"/>
              <a:gd name="T88" fmla="*/ 1848142667 w 1054"/>
              <a:gd name="T89" fmla="*/ 568554236 h 398"/>
              <a:gd name="T90" fmla="*/ 1617946598 w 1054"/>
              <a:gd name="T91" fmla="*/ 580157936 h 398"/>
              <a:gd name="T92" fmla="*/ 1427212454 w 1054"/>
              <a:gd name="T93" fmla="*/ 603365335 h 398"/>
              <a:gd name="T94" fmla="*/ 1252922440 w 1054"/>
              <a:gd name="T95" fmla="*/ 632372029 h 398"/>
              <a:gd name="T96" fmla="*/ 1068765584 w 1054"/>
              <a:gd name="T97" fmla="*/ 675884624 h 398"/>
              <a:gd name="T98" fmla="*/ 976687157 w 1054"/>
              <a:gd name="T99" fmla="*/ 696189821 h 398"/>
              <a:gd name="T100" fmla="*/ 897763082 w 1054"/>
              <a:gd name="T101" fmla="*/ 719395517 h 398"/>
              <a:gd name="T102" fmla="*/ 822126972 w 1054"/>
              <a:gd name="T103" fmla="*/ 739702417 h 398"/>
              <a:gd name="T104" fmla="*/ 756357702 w 1054"/>
              <a:gd name="T105" fmla="*/ 762908112 h 398"/>
              <a:gd name="T106" fmla="*/ 624817351 w 1054"/>
              <a:gd name="T107" fmla="*/ 806420708 h 398"/>
              <a:gd name="T108" fmla="*/ 536026661 w 1054"/>
              <a:gd name="T109" fmla="*/ 844130602 h 398"/>
              <a:gd name="T110" fmla="*/ 466967727 w 1054"/>
              <a:gd name="T111" fmla="*/ 876039498 h 398"/>
              <a:gd name="T112" fmla="*/ 397908907 w 1054"/>
              <a:gd name="T113" fmla="*/ 907948608 h 398"/>
              <a:gd name="T114" fmla="*/ 328850086 w 1054"/>
              <a:gd name="T115" fmla="*/ 942758003 h 398"/>
              <a:gd name="T116" fmla="*/ 269658106 w 1054"/>
              <a:gd name="T117" fmla="*/ 974665196 h 398"/>
              <a:gd name="T118" fmla="*/ 203886967 w 1054"/>
              <a:gd name="T119" fmla="*/ 1009474591 h 398"/>
              <a:gd name="T120" fmla="*/ 131540408 w 1054"/>
              <a:gd name="T121" fmla="*/ 1058788185 h 398"/>
              <a:gd name="T122" fmla="*/ 62481559 w 1054"/>
              <a:gd name="T123" fmla="*/ 1102300780 h 398"/>
              <a:gd name="T124" fmla="*/ 0 w 1054"/>
              <a:gd name="T125" fmla="*/ 1151614374 h 3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4"/>
              <a:gd name="T190" fmla="*/ 0 h 398"/>
              <a:gd name="T191" fmla="*/ 1054 w 1054"/>
              <a:gd name="T192" fmla="*/ 398 h 3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4" h="398">
                <a:moveTo>
                  <a:pt x="0" y="397"/>
                </a:moveTo>
                <a:lnTo>
                  <a:pt x="22" y="366"/>
                </a:lnTo>
                <a:lnTo>
                  <a:pt x="41" y="342"/>
                </a:lnTo>
                <a:lnTo>
                  <a:pt x="60" y="322"/>
                </a:lnTo>
                <a:lnTo>
                  <a:pt x="82" y="300"/>
                </a:lnTo>
                <a:lnTo>
                  <a:pt x="113" y="270"/>
                </a:lnTo>
                <a:lnTo>
                  <a:pt x="146" y="245"/>
                </a:lnTo>
                <a:lnTo>
                  <a:pt x="185" y="219"/>
                </a:lnTo>
                <a:lnTo>
                  <a:pt x="224" y="195"/>
                </a:lnTo>
                <a:lnTo>
                  <a:pt x="261" y="174"/>
                </a:lnTo>
                <a:lnTo>
                  <a:pt x="310" y="150"/>
                </a:lnTo>
                <a:lnTo>
                  <a:pt x="346" y="135"/>
                </a:lnTo>
                <a:lnTo>
                  <a:pt x="397" y="118"/>
                </a:lnTo>
                <a:lnTo>
                  <a:pt x="451" y="98"/>
                </a:lnTo>
                <a:lnTo>
                  <a:pt x="506" y="82"/>
                </a:lnTo>
                <a:lnTo>
                  <a:pt x="547" y="72"/>
                </a:lnTo>
                <a:lnTo>
                  <a:pt x="603" y="65"/>
                </a:lnTo>
                <a:lnTo>
                  <a:pt x="649" y="63"/>
                </a:lnTo>
                <a:lnTo>
                  <a:pt x="696" y="63"/>
                </a:lnTo>
                <a:lnTo>
                  <a:pt x="746" y="69"/>
                </a:lnTo>
                <a:lnTo>
                  <a:pt x="773" y="75"/>
                </a:lnTo>
                <a:lnTo>
                  <a:pt x="806" y="86"/>
                </a:lnTo>
                <a:lnTo>
                  <a:pt x="830" y="96"/>
                </a:lnTo>
                <a:lnTo>
                  <a:pt x="854" y="106"/>
                </a:lnTo>
                <a:lnTo>
                  <a:pt x="872" y="117"/>
                </a:lnTo>
                <a:lnTo>
                  <a:pt x="906" y="0"/>
                </a:lnTo>
                <a:lnTo>
                  <a:pt x="922" y="45"/>
                </a:lnTo>
                <a:lnTo>
                  <a:pt x="938" y="86"/>
                </a:lnTo>
                <a:lnTo>
                  <a:pt x="961" y="139"/>
                </a:lnTo>
                <a:lnTo>
                  <a:pt x="990" y="186"/>
                </a:lnTo>
                <a:lnTo>
                  <a:pt x="1016" y="224"/>
                </a:lnTo>
                <a:lnTo>
                  <a:pt x="1053" y="263"/>
                </a:lnTo>
                <a:lnTo>
                  <a:pt x="1006" y="272"/>
                </a:lnTo>
                <a:lnTo>
                  <a:pt x="956" y="284"/>
                </a:lnTo>
                <a:lnTo>
                  <a:pt x="901" y="302"/>
                </a:lnTo>
                <a:lnTo>
                  <a:pt x="856" y="325"/>
                </a:lnTo>
                <a:lnTo>
                  <a:pt x="830" y="340"/>
                </a:lnTo>
                <a:lnTo>
                  <a:pt x="799" y="367"/>
                </a:lnTo>
                <a:lnTo>
                  <a:pt x="833" y="250"/>
                </a:lnTo>
                <a:lnTo>
                  <a:pt x="792" y="230"/>
                </a:lnTo>
                <a:lnTo>
                  <a:pt x="754" y="216"/>
                </a:lnTo>
                <a:lnTo>
                  <a:pt x="709" y="207"/>
                </a:lnTo>
                <a:lnTo>
                  <a:pt x="663" y="200"/>
                </a:lnTo>
                <a:lnTo>
                  <a:pt x="610" y="197"/>
                </a:lnTo>
                <a:lnTo>
                  <a:pt x="562" y="196"/>
                </a:lnTo>
                <a:lnTo>
                  <a:pt x="492" y="200"/>
                </a:lnTo>
                <a:lnTo>
                  <a:pt x="434" y="208"/>
                </a:lnTo>
                <a:lnTo>
                  <a:pt x="381" y="218"/>
                </a:lnTo>
                <a:lnTo>
                  <a:pt x="325" y="233"/>
                </a:lnTo>
                <a:lnTo>
                  <a:pt x="297" y="240"/>
                </a:lnTo>
                <a:lnTo>
                  <a:pt x="273" y="248"/>
                </a:lnTo>
                <a:lnTo>
                  <a:pt x="250" y="255"/>
                </a:lnTo>
                <a:lnTo>
                  <a:pt x="230" y="263"/>
                </a:lnTo>
                <a:lnTo>
                  <a:pt x="190" y="278"/>
                </a:lnTo>
                <a:lnTo>
                  <a:pt x="163" y="291"/>
                </a:lnTo>
                <a:lnTo>
                  <a:pt x="142" y="302"/>
                </a:lnTo>
                <a:lnTo>
                  <a:pt x="121" y="313"/>
                </a:lnTo>
                <a:lnTo>
                  <a:pt x="100" y="325"/>
                </a:lnTo>
                <a:lnTo>
                  <a:pt x="82" y="336"/>
                </a:lnTo>
                <a:lnTo>
                  <a:pt x="62" y="348"/>
                </a:lnTo>
                <a:lnTo>
                  <a:pt x="40" y="365"/>
                </a:lnTo>
                <a:lnTo>
                  <a:pt x="19" y="380"/>
                </a:lnTo>
                <a:lnTo>
                  <a:pt x="0" y="397"/>
                </a:lnTo>
              </a:path>
            </a:pathLst>
          </a:custGeom>
          <a:gradFill flip="none" rotWithShape="0">
            <a:gsLst>
              <a:gs pos="0">
                <a:schemeClr val="tx2">
                  <a:lumMod val="50000"/>
                  <a:alpha val="80000"/>
                </a:schemeClr>
              </a:gs>
              <a:gs pos="75000">
                <a:schemeClr val="tx2">
                  <a:lumMod val="50000"/>
                </a:schemeClr>
              </a:gs>
              <a:gs pos="77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72009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2" name="Gruppieren 44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18000000" flipH="1">
            <a:off x="4618831" y="2528887"/>
            <a:ext cx="1125538" cy="1155700"/>
            <a:chOff x="5311775" y="2593975"/>
            <a:chExt cx="1125538" cy="1155700"/>
          </a:xfrm>
        </p:grpSpPr>
        <p:sp>
          <p:nvSpPr>
            <p:cNvPr id="26" name="Arc 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 flipH="1" flipV="1">
              <a:off x="5311775" y="2871787"/>
              <a:ext cx="563563" cy="830263"/>
            </a:xfrm>
            <a:custGeom>
              <a:avLst/>
              <a:gdLst>
                <a:gd name="T0" fmla="*/ 0 w 21600"/>
                <a:gd name="T1" fmla="*/ 0 h 32421"/>
                <a:gd name="T2" fmla="*/ 2147483647 w 21600"/>
                <a:gd name="T3" fmla="*/ 2147483647 h 32421"/>
                <a:gd name="T4" fmla="*/ 0 w 21600"/>
                <a:gd name="T5" fmla="*/ 2147483647 h 3242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421"/>
                <a:gd name="T11" fmla="*/ 21600 w 21600"/>
                <a:gd name="T12" fmla="*/ 32421 h 32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42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</a:path>
                <a:path w="21600" h="3242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rc 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5875338" y="2871787"/>
              <a:ext cx="561975" cy="830263"/>
            </a:xfrm>
            <a:custGeom>
              <a:avLst/>
              <a:gdLst>
                <a:gd name="T0" fmla="*/ 2147483647 w 21600"/>
                <a:gd name="T1" fmla="*/ 2147483647 h 32413"/>
                <a:gd name="T2" fmla="*/ 2147483647 w 21600"/>
                <a:gd name="T3" fmla="*/ 0 h 32413"/>
                <a:gd name="T4" fmla="*/ 2147483647 w 21600"/>
                <a:gd name="T5" fmla="*/ 2147483647 h 32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413"/>
                <a:gd name="T11" fmla="*/ 21600 w 21600"/>
                <a:gd name="T12" fmla="*/ 32413 h 32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413" fill="none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32413" stroke="0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 flipH="1" flipV="1">
              <a:off x="5638800" y="3148012"/>
              <a:ext cx="238125" cy="234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29" name="Arc 6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rot="10800000" flipH="1">
              <a:off x="5876926" y="3151187"/>
              <a:ext cx="234950" cy="2317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0" name="Arc 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5387975" y="2593975"/>
              <a:ext cx="973138" cy="554037"/>
            </a:xfrm>
            <a:custGeom>
              <a:avLst/>
              <a:gdLst>
                <a:gd name="T0" fmla="*/ 2147483647 w 37392"/>
                <a:gd name="T1" fmla="*/ 2147483647 h 21600"/>
                <a:gd name="T2" fmla="*/ 0 w 37392"/>
                <a:gd name="T3" fmla="*/ 2147483647 h 21600"/>
                <a:gd name="T4" fmla="*/ 2147483647 w 3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92"/>
                <a:gd name="T10" fmla="*/ 0 h 21600"/>
                <a:gd name="T11" fmla="*/ 37392 w 3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92" h="21600" fill="none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</a:path>
                <a:path w="37392" h="21600" stroke="0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5643563" y="2919413"/>
              <a:ext cx="460375" cy="446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eaLnBrk="0" hangingPunct="0">
                <a:defRPr/>
              </a:pPr>
              <a:endParaRPr lang="en-US" sz="1400"/>
            </a:p>
          </p:txBody>
        </p:sp>
        <p:sp>
          <p:nvSpPr>
            <p:cNvPr id="32" name="Freeform 1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6040438" y="2851150"/>
              <a:ext cx="365125" cy="198437"/>
            </a:xfrm>
            <a:custGeom>
              <a:avLst/>
              <a:gdLst>
                <a:gd name="T0" fmla="*/ 2147483647 w 914"/>
                <a:gd name="T1" fmla="*/ 2147483647 h 500"/>
                <a:gd name="T2" fmla="*/ 0 w 914"/>
                <a:gd name="T3" fmla="*/ 2147483647 h 500"/>
                <a:gd name="T4" fmla="*/ 2147483647 w 914"/>
                <a:gd name="T5" fmla="*/ 2147483647 h 500"/>
                <a:gd name="T6" fmla="*/ 2147483647 w 914"/>
                <a:gd name="T7" fmla="*/ 0 h 500"/>
                <a:gd name="T8" fmla="*/ 2147483647 w 914"/>
                <a:gd name="T9" fmla="*/ 2147483647 h 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"/>
                <a:gd name="T16" fmla="*/ 0 h 500"/>
                <a:gd name="T17" fmla="*/ 914 w 914"/>
                <a:gd name="T18" fmla="*/ 500 h 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" h="500">
                  <a:moveTo>
                    <a:pt x="107" y="443"/>
                  </a:moveTo>
                  <a:lnTo>
                    <a:pt x="0" y="500"/>
                  </a:lnTo>
                  <a:lnTo>
                    <a:pt x="338" y="54"/>
                  </a:lnTo>
                  <a:lnTo>
                    <a:pt x="914" y="0"/>
                  </a:lnTo>
                  <a:lnTo>
                    <a:pt x="833" y="41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5788025" y="3333750"/>
              <a:ext cx="93662" cy="415925"/>
            </a:xfrm>
            <a:custGeom>
              <a:avLst/>
              <a:gdLst>
                <a:gd name="T0" fmla="*/ 2147483647 w 232"/>
                <a:gd name="T1" fmla="*/ 2147483647 h 1042"/>
                <a:gd name="T2" fmla="*/ 2147483647 w 232"/>
                <a:gd name="T3" fmla="*/ 0 h 1042"/>
                <a:gd name="T4" fmla="*/ 2147483647 w 232"/>
                <a:gd name="T5" fmla="*/ 2147483647 h 1042"/>
                <a:gd name="T6" fmla="*/ 0 w 232"/>
                <a:gd name="T7" fmla="*/ 2147483647 h 1042"/>
                <a:gd name="T8" fmla="*/ 0 w 232"/>
                <a:gd name="T9" fmla="*/ 2147483647 h 10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042"/>
                <a:gd name="T17" fmla="*/ 232 w 232"/>
                <a:gd name="T18" fmla="*/ 1042 h 10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042">
                  <a:moveTo>
                    <a:pt x="6" y="114"/>
                  </a:moveTo>
                  <a:lnTo>
                    <a:pt x="6" y="0"/>
                  </a:lnTo>
                  <a:lnTo>
                    <a:pt x="232" y="512"/>
                  </a:lnTo>
                  <a:lnTo>
                    <a:pt x="0" y="1042"/>
                  </a:lnTo>
                  <a:lnTo>
                    <a:pt x="0" y="964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rot="-7268128" flipH="1" flipV="1">
              <a:off x="5341937" y="2851150"/>
              <a:ext cx="363537" cy="198438"/>
            </a:xfrm>
            <a:custGeom>
              <a:avLst/>
              <a:gdLst>
                <a:gd name="T0" fmla="*/ 2147483647 w 914"/>
                <a:gd name="T1" fmla="*/ 2147483647 h 500"/>
                <a:gd name="T2" fmla="*/ 0 w 914"/>
                <a:gd name="T3" fmla="*/ 2147483647 h 500"/>
                <a:gd name="T4" fmla="*/ 2147483647 w 914"/>
                <a:gd name="T5" fmla="*/ 2147483647 h 500"/>
                <a:gd name="T6" fmla="*/ 2147483647 w 914"/>
                <a:gd name="T7" fmla="*/ 0 h 500"/>
                <a:gd name="T8" fmla="*/ 2147483647 w 914"/>
                <a:gd name="T9" fmla="*/ 2147483647 h 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"/>
                <a:gd name="T16" fmla="*/ 0 h 500"/>
                <a:gd name="T17" fmla="*/ 914 w 914"/>
                <a:gd name="T18" fmla="*/ 500 h 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" h="500">
                  <a:moveTo>
                    <a:pt x="107" y="443"/>
                  </a:moveTo>
                  <a:lnTo>
                    <a:pt x="0" y="500"/>
                  </a:lnTo>
                  <a:lnTo>
                    <a:pt x="338" y="54"/>
                  </a:lnTo>
                  <a:lnTo>
                    <a:pt x="914" y="0"/>
                  </a:lnTo>
                  <a:lnTo>
                    <a:pt x="833" y="41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36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4205875" y="2856135"/>
            <a:ext cx="714375" cy="18097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  <a:buClr>
                <a:srgbClr val="00337D"/>
              </a:buClr>
              <a:buSzPct val="85000"/>
              <a:buFont typeface="Monotype Sorts" pitchFamily="2" charset="2"/>
              <a:buNone/>
              <a:tabLst>
                <a:tab pos="1231900" algn="l"/>
              </a:tabLst>
            </a:pPr>
            <a:r>
              <a:rPr lang="en-US" sz="1100" b="0" dirty="0" smtClean="0">
                <a:solidFill>
                  <a:srgbClr val="000000"/>
                </a:solidFill>
              </a:rPr>
              <a:t>Integration</a:t>
            </a: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 flipH="1">
            <a:off x="4887459" y="3351084"/>
            <a:ext cx="604158" cy="20002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buClr>
                <a:srgbClr val="00337D"/>
              </a:buClr>
              <a:buSzPct val="85000"/>
              <a:buFont typeface="Monotype Sorts" pitchFamily="2" charset="2"/>
              <a:buNone/>
              <a:tabLst>
                <a:tab pos="1231900" algn="l"/>
              </a:tabLst>
              <a:defRPr/>
            </a:pPr>
            <a:r>
              <a:rPr lang="en-US" sz="1100" b="0" dirty="0" smtClean="0">
                <a:solidFill>
                  <a:srgbClr val="000000"/>
                </a:solidFill>
              </a:rPr>
              <a:t>Analysis</a:t>
            </a:r>
            <a:endParaRPr lang="en-US" sz="1050" b="0" dirty="0">
              <a:solidFill>
                <a:srgbClr val="000000"/>
              </a:solidFill>
            </a:endParaRPr>
          </a:p>
        </p:txBody>
      </p:sp>
      <p:sp>
        <p:nvSpPr>
          <p:cNvPr id="40" name="Freeform 14"/>
          <p:cNvSpPr>
            <a:spLocks/>
          </p:cNvSpPr>
          <p:nvPr>
            <p:custDataLst>
              <p:tags r:id="rId21"/>
            </p:custDataLst>
          </p:nvPr>
        </p:nvSpPr>
        <p:spPr bwMode="gray">
          <a:xfrm rot="3611066">
            <a:off x="2752725" y="3163887"/>
            <a:ext cx="2922588" cy="1023938"/>
          </a:xfrm>
          <a:custGeom>
            <a:avLst/>
            <a:gdLst>
              <a:gd name="T0" fmla="*/ 0 w 1054"/>
              <a:gd name="T1" fmla="*/ 1151614374 h 398"/>
              <a:gd name="T2" fmla="*/ 72346587 w 1054"/>
              <a:gd name="T3" fmla="*/ 1061690387 h 398"/>
              <a:gd name="T4" fmla="*/ 134828146 w 1054"/>
              <a:gd name="T5" fmla="*/ 992069893 h 398"/>
              <a:gd name="T6" fmla="*/ 197309678 w 1054"/>
              <a:gd name="T7" fmla="*/ 934054802 h 398"/>
              <a:gd name="T8" fmla="*/ 269658106 w 1054"/>
              <a:gd name="T9" fmla="*/ 870236797 h 398"/>
              <a:gd name="T10" fmla="*/ 371601562 w 1054"/>
              <a:gd name="T11" fmla="*/ 783213309 h 398"/>
              <a:gd name="T12" fmla="*/ 480122420 w 1054"/>
              <a:gd name="T13" fmla="*/ 710694019 h 398"/>
              <a:gd name="T14" fmla="*/ 608375033 w 1054"/>
              <a:gd name="T15" fmla="*/ 635272528 h 398"/>
              <a:gd name="T16" fmla="*/ 736625834 w 1054"/>
              <a:gd name="T17" fmla="*/ 565653737 h 398"/>
              <a:gd name="T18" fmla="*/ 858301158 w 1054"/>
              <a:gd name="T19" fmla="*/ 504738147 h 398"/>
              <a:gd name="T20" fmla="*/ 1019438633 w 1054"/>
              <a:gd name="T21" fmla="*/ 435119250 h 398"/>
              <a:gd name="T22" fmla="*/ 1137824405 w 1054"/>
              <a:gd name="T23" fmla="*/ 391606655 h 398"/>
              <a:gd name="T24" fmla="*/ 1305538943 w 1054"/>
              <a:gd name="T25" fmla="*/ 342293061 h 398"/>
              <a:gd name="T26" fmla="*/ 1483118508 w 1054"/>
              <a:gd name="T27" fmla="*/ 284277970 h 398"/>
              <a:gd name="T28" fmla="*/ 1663985812 w 1054"/>
              <a:gd name="T29" fmla="*/ 237864875 h 398"/>
              <a:gd name="T30" fmla="*/ 1798813902 w 1054"/>
              <a:gd name="T31" fmla="*/ 208856425 h 398"/>
              <a:gd name="T32" fmla="*/ 1982971210 w 1054"/>
              <a:gd name="T33" fmla="*/ 188551228 h 398"/>
              <a:gd name="T34" fmla="*/ 2134243431 w 1054"/>
              <a:gd name="T35" fmla="*/ 182750230 h 398"/>
              <a:gd name="T36" fmla="*/ 2147483647 w 1054"/>
              <a:gd name="T37" fmla="*/ 182750230 h 398"/>
              <a:gd name="T38" fmla="*/ 2147483647 w 1054"/>
              <a:gd name="T39" fmla="*/ 200154927 h 398"/>
              <a:gd name="T40" fmla="*/ 2147483647 w 1054"/>
              <a:gd name="T41" fmla="*/ 217559625 h 398"/>
              <a:gd name="T42" fmla="*/ 2147483647 w 1054"/>
              <a:gd name="T43" fmla="*/ 249468574 h 398"/>
              <a:gd name="T44" fmla="*/ 2147483647 w 1054"/>
              <a:gd name="T45" fmla="*/ 278475268 h 398"/>
              <a:gd name="T46" fmla="*/ 2147483647 w 1054"/>
              <a:gd name="T47" fmla="*/ 307483665 h 398"/>
              <a:gd name="T48" fmla="*/ 2147483647 w 1054"/>
              <a:gd name="T49" fmla="*/ 339392562 h 398"/>
              <a:gd name="T50" fmla="*/ 2147483647 w 1054"/>
              <a:gd name="T51" fmla="*/ 0 h 398"/>
              <a:gd name="T52" fmla="*/ 2147483647 w 1054"/>
              <a:gd name="T53" fmla="*/ 130536137 h 398"/>
              <a:gd name="T54" fmla="*/ 2147483647 w 1054"/>
              <a:gd name="T55" fmla="*/ 249468574 h 398"/>
              <a:gd name="T56" fmla="*/ 2147483647 w 1054"/>
              <a:gd name="T57" fmla="*/ 403210354 h 398"/>
              <a:gd name="T58" fmla="*/ 2147483647 w 1054"/>
              <a:gd name="T59" fmla="*/ 539547542 h 398"/>
              <a:gd name="T60" fmla="*/ 2147483647 w 1054"/>
              <a:gd name="T61" fmla="*/ 649776726 h 398"/>
              <a:gd name="T62" fmla="*/ 2147483647 w 1054"/>
              <a:gd name="T63" fmla="*/ 762908112 h 398"/>
              <a:gd name="T64" fmla="*/ 2147483647 w 1054"/>
              <a:gd name="T65" fmla="*/ 789016010 h 398"/>
              <a:gd name="T66" fmla="*/ 2147483647 w 1054"/>
              <a:gd name="T67" fmla="*/ 823825406 h 398"/>
              <a:gd name="T68" fmla="*/ 2147483647 w 1054"/>
              <a:gd name="T69" fmla="*/ 876039498 h 398"/>
              <a:gd name="T70" fmla="*/ 2147483647 w 1054"/>
              <a:gd name="T71" fmla="*/ 942758003 h 398"/>
              <a:gd name="T72" fmla="*/ 2147483647 w 1054"/>
              <a:gd name="T73" fmla="*/ 986268895 h 398"/>
              <a:gd name="T74" fmla="*/ 2147483647 w 1054"/>
              <a:gd name="T75" fmla="*/ 1064590886 h 398"/>
              <a:gd name="T76" fmla="*/ 2147483647 w 1054"/>
              <a:gd name="T77" fmla="*/ 725198218 h 398"/>
              <a:gd name="T78" fmla="*/ 2147483647 w 1054"/>
              <a:gd name="T79" fmla="*/ 667181424 h 398"/>
              <a:gd name="T80" fmla="*/ 2147483647 w 1054"/>
              <a:gd name="T81" fmla="*/ 626571030 h 398"/>
              <a:gd name="T82" fmla="*/ 2147483647 w 1054"/>
              <a:gd name="T83" fmla="*/ 600463132 h 398"/>
              <a:gd name="T84" fmla="*/ 2147483647 w 1054"/>
              <a:gd name="T85" fmla="*/ 580157936 h 398"/>
              <a:gd name="T86" fmla="*/ 2005990817 w 1054"/>
              <a:gd name="T87" fmla="*/ 571456439 h 398"/>
              <a:gd name="T88" fmla="*/ 1848142667 w 1054"/>
              <a:gd name="T89" fmla="*/ 568554236 h 398"/>
              <a:gd name="T90" fmla="*/ 1617946598 w 1054"/>
              <a:gd name="T91" fmla="*/ 580157936 h 398"/>
              <a:gd name="T92" fmla="*/ 1427212454 w 1054"/>
              <a:gd name="T93" fmla="*/ 603365335 h 398"/>
              <a:gd name="T94" fmla="*/ 1252922440 w 1054"/>
              <a:gd name="T95" fmla="*/ 632372029 h 398"/>
              <a:gd name="T96" fmla="*/ 1068765584 w 1054"/>
              <a:gd name="T97" fmla="*/ 675884624 h 398"/>
              <a:gd name="T98" fmla="*/ 976687157 w 1054"/>
              <a:gd name="T99" fmla="*/ 696189821 h 398"/>
              <a:gd name="T100" fmla="*/ 897763082 w 1054"/>
              <a:gd name="T101" fmla="*/ 719395517 h 398"/>
              <a:gd name="T102" fmla="*/ 822126972 w 1054"/>
              <a:gd name="T103" fmla="*/ 739702417 h 398"/>
              <a:gd name="T104" fmla="*/ 756357702 w 1054"/>
              <a:gd name="T105" fmla="*/ 762908112 h 398"/>
              <a:gd name="T106" fmla="*/ 624817351 w 1054"/>
              <a:gd name="T107" fmla="*/ 806420708 h 398"/>
              <a:gd name="T108" fmla="*/ 536026661 w 1054"/>
              <a:gd name="T109" fmla="*/ 844130602 h 398"/>
              <a:gd name="T110" fmla="*/ 466967727 w 1054"/>
              <a:gd name="T111" fmla="*/ 876039498 h 398"/>
              <a:gd name="T112" fmla="*/ 397908907 w 1054"/>
              <a:gd name="T113" fmla="*/ 907948608 h 398"/>
              <a:gd name="T114" fmla="*/ 328850086 w 1054"/>
              <a:gd name="T115" fmla="*/ 942758003 h 398"/>
              <a:gd name="T116" fmla="*/ 269658106 w 1054"/>
              <a:gd name="T117" fmla="*/ 974665196 h 398"/>
              <a:gd name="T118" fmla="*/ 203886967 w 1054"/>
              <a:gd name="T119" fmla="*/ 1009474591 h 398"/>
              <a:gd name="T120" fmla="*/ 131540408 w 1054"/>
              <a:gd name="T121" fmla="*/ 1058788185 h 398"/>
              <a:gd name="T122" fmla="*/ 62481559 w 1054"/>
              <a:gd name="T123" fmla="*/ 1102300780 h 398"/>
              <a:gd name="T124" fmla="*/ 0 w 1054"/>
              <a:gd name="T125" fmla="*/ 1151614374 h 3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4"/>
              <a:gd name="T190" fmla="*/ 0 h 398"/>
              <a:gd name="T191" fmla="*/ 1054 w 1054"/>
              <a:gd name="T192" fmla="*/ 398 h 3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4" h="398">
                <a:moveTo>
                  <a:pt x="0" y="397"/>
                </a:moveTo>
                <a:lnTo>
                  <a:pt x="22" y="366"/>
                </a:lnTo>
                <a:lnTo>
                  <a:pt x="41" y="342"/>
                </a:lnTo>
                <a:lnTo>
                  <a:pt x="60" y="322"/>
                </a:lnTo>
                <a:lnTo>
                  <a:pt x="82" y="300"/>
                </a:lnTo>
                <a:lnTo>
                  <a:pt x="113" y="270"/>
                </a:lnTo>
                <a:lnTo>
                  <a:pt x="146" y="245"/>
                </a:lnTo>
                <a:lnTo>
                  <a:pt x="185" y="219"/>
                </a:lnTo>
                <a:lnTo>
                  <a:pt x="224" y="195"/>
                </a:lnTo>
                <a:lnTo>
                  <a:pt x="261" y="174"/>
                </a:lnTo>
                <a:lnTo>
                  <a:pt x="310" y="150"/>
                </a:lnTo>
                <a:lnTo>
                  <a:pt x="346" y="135"/>
                </a:lnTo>
                <a:lnTo>
                  <a:pt x="397" y="118"/>
                </a:lnTo>
                <a:lnTo>
                  <a:pt x="451" y="98"/>
                </a:lnTo>
                <a:lnTo>
                  <a:pt x="506" y="82"/>
                </a:lnTo>
                <a:lnTo>
                  <a:pt x="547" y="72"/>
                </a:lnTo>
                <a:lnTo>
                  <a:pt x="603" y="65"/>
                </a:lnTo>
                <a:lnTo>
                  <a:pt x="649" y="63"/>
                </a:lnTo>
                <a:lnTo>
                  <a:pt x="696" y="63"/>
                </a:lnTo>
                <a:lnTo>
                  <a:pt x="746" y="69"/>
                </a:lnTo>
                <a:lnTo>
                  <a:pt x="773" y="75"/>
                </a:lnTo>
                <a:lnTo>
                  <a:pt x="806" y="86"/>
                </a:lnTo>
                <a:lnTo>
                  <a:pt x="830" y="96"/>
                </a:lnTo>
                <a:lnTo>
                  <a:pt x="854" y="106"/>
                </a:lnTo>
                <a:lnTo>
                  <a:pt x="872" y="117"/>
                </a:lnTo>
                <a:lnTo>
                  <a:pt x="906" y="0"/>
                </a:lnTo>
                <a:lnTo>
                  <a:pt x="922" y="45"/>
                </a:lnTo>
                <a:lnTo>
                  <a:pt x="938" y="86"/>
                </a:lnTo>
                <a:lnTo>
                  <a:pt x="961" y="139"/>
                </a:lnTo>
                <a:lnTo>
                  <a:pt x="990" y="186"/>
                </a:lnTo>
                <a:lnTo>
                  <a:pt x="1016" y="224"/>
                </a:lnTo>
                <a:lnTo>
                  <a:pt x="1053" y="263"/>
                </a:lnTo>
                <a:lnTo>
                  <a:pt x="1006" y="272"/>
                </a:lnTo>
                <a:lnTo>
                  <a:pt x="956" y="284"/>
                </a:lnTo>
                <a:lnTo>
                  <a:pt x="901" y="302"/>
                </a:lnTo>
                <a:lnTo>
                  <a:pt x="856" y="325"/>
                </a:lnTo>
                <a:lnTo>
                  <a:pt x="830" y="340"/>
                </a:lnTo>
                <a:lnTo>
                  <a:pt x="799" y="367"/>
                </a:lnTo>
                <a:lnTo>
                  <a:pt x="833" y="250"/>
                </a:lnTo>
                <a:lnTo>
                  <a:pt x="792" y="230"/>
                </a:lnTo>
                <a:lnTo>
                  <a:pt x="754" y="216"/>
                </a:lnTo>
                <a:lnTo>
                  <a:pt x="709" y="207"/>
                </a:lnTo>
                <a:lnTo>
                  <a:pt x="663" y="200"/>
                </a:lnTo>
                <a:lnTo>
                  <a:pt x="610" y="197"/>
                </a:lnTo>
                <a:lnTo>
                  <a:pt x="562" y="196"/>
                </a:lnTo>
                <a:lnTo>
                  <a:pt x="492" y="200"/>
                </a:lnTo>
                <a:lnTo>
                  <a:pt x="434" y="208"/>
                </a:lnTo>
                <a:lnTo>
                  <a:pt x="381" y="218"/>
                </a:lnTo>
                <a:lnTo>
                  <a:pt x="325" y="233"/>
                </a:lnTo>
                <a:lnTo>
                  <a:pt x="297" y="240"/>
                </a:lnTo>
                <a:lnTo>
                  <a:pt x="273" y="248"/>
                </a:lnTo>
                <a:lnTo>
                  <a:pt x="250" y="255"/>
                </a:lnTo>
                <a:lnTo>
                  <a:pt x="230" y="263"/>
                </a:lnTo>
                <a:lnTo>
                  <a:pt x="190" y="278"/>
                </a:lnTo>
                <a:lnTo>
                  <a:pt x="163" y="291"/>
                </a:lnTo>
                <a:lnTo>
                  <a:pt x="142" y="302"/>
                </a:lnTo>
                <a:lnTo>
                  <a:pt x="121" y="313"/>
                </a:lnTo>
                <a:lnTo>
                  <a:pt x="100" y="325"/>
                </a:lnTo>
                <a:lnTo>
                  <a:pt x="82" y="336"/>
                </a:lnTo>
                <a:lnTo>
                  <a:pt x="62" y="348"/>
                </a:lnTo>
                <a:lnTo>
                  <a:pt x="40" y="365"/>
                </a:lnTo>
                <a:lnTo>
                  <a:pt x="19" y="380"/>
                </a:lnTo>
                <a:lnTo>
                  <a:pt x="0" y="397"/>
                </a:lnTo>
              </a:path>
            </a:pathLst>
          </a:custGeom>
          <a:gradFill flip="none" rotWithShape="0">
            <a:gsLst>
              <a:gs pos="0">
                <a:schemeClr val="tx2">
                  <a:lumMod val="50000"/>
                  <a:alpha val="80000"/>
                </a:schemeClr>
              </a:gs>
              <a:gs pos="75000">
                <a:schemeClr val="tx2">
                  <a:lumMod val="50000"/>
                </a:schemeClr>
              </a:gs>
              <a:gs pos="77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72009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1" name="Form 25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V="1">
            <a:off x="4946650" y="4281487"/>
            <a:ext cx="531813" cy="11906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Richtungspfeil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9900" y="3932237"/>
            <a:ext cx="423863" cy="238125"/>
          </a:xfrm>
          <a:prstGeom prst="chevron">
            <a:avLst>
              <a:gd name="adj" fmla="val 18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/>
          <a:lstStyle/>
          <a:p>
            <a:endParaRPr lang="en-GB" sz="1400" b="0">
              <a:latin typeface="Tele-GroteskNor" pitchFamily="2" charset="0"/>
              <a:sym typeface="Tele-GroteskNor" pitchFamily="2" charset="0"/>
            </a:endParaRPr>
          </a:p>
        </p:txBody>
      </p:sp>
      <p:sp>
        <p:nvSpPr>
          <p:cNvPr id="43" name="Richtungspfeil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45125" y="4051300"/>
            <a:ext cx="423863" cy="238125"/>
          </a:xfrm>
          <a:prstGeom prst="chevron">
            <a:avLst>
              <a:gd name="adj" fmla="val 18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/>
          <a:lstStyle/>
          <a:p>
            <a:endParaRPr lang="en-GB" sz="1400" b="0">
              <a:latin typeface="Tele-GroteskNor" pitchFamily="2" charset="0"/>
              <a:sym typeface="Tele-GroteskNor" pitchFamily="2" charset="0"/>
            </a:endParaRPr>
          </a:p>
        </p:txBody>
      </p:sp>
      <p:sp>
        <p:nvSpPr>
          <p:cNvPr id="44" name="Richtungspfeil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10112" y="4289425"/>
            <a:ext cx="423862" cy="238125"/>
          </a:xfrm>
          <a:prstGeom prst="chevron">
            <a:avLst>
              <a:gd name="adj" fmla="val 18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/>
          <a:lstStyle/>
          <a:p>
            <a:endParaRPr lang="en-GB" sz="1400" b="0">
              <a:latin typeface="Tele-GroteskNor" pitchFamily="2" charset="0"/>
              <a:sym typeface="Tele-GroteskNor" pitchFamily="2" charset="0"/>
            </a:endParaRPr>
          </a:p>
        </p:txBody>
      </p:sp>
      <p:grpSp>
        <p:nvGrpSpPr>
          <p:cNvPr id="3" name="Gruppieren 1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360862" y="5275262"/>
            <a:ext cx="1360487" cy="409575"/>
            <a:chOff x="4226767" y="5281127"/>
            <a:chExt cx="1838131" cy="550506"/>
          </a:xfrm>
        </p:grpSpPr>
        <p:sp>
          <p:nvSpPr>
            <p:cNvPr id="46" name="Zylinder 14"/>
            <p:cNvSpPr>
              <a:spLocks noChangeArrowheads="1"/>
            </p:cNvSpPr>
            <p:nvPr/>
          </p:nvSpPr>
          <p:spPr bwMode="auto">
            <a:xfrm>
              <a:off x="4226767" y="5281127"/>
              <a:ext cx="755780" cy="550506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47" name="Zylinder 15"/>
            <p:cNvSpPr>
              <a:spLocks noChangeArrowheads="1"/>
            </p:cNvSpPr>
            <p:nvPr/>
          </p:nvSpPr>
          <p:spPr bwMode="auto">
            <a:xfrm>
              <a:off x="5309118" y="5281127"/>
              <a:ext cx="755780" cy="550506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cxnSp>
        <p:nvCxnSpPr>
          <p:cNvPr id="48" name="Gewinkelte Verbindung 21"/>
          <p:cNvCxnSpPr>
            <a:cxnSpLocks noChangeShapeType="1"/>
            <a:stCxn id="42" idx="3"/>
            <a:endCxn id="43" idx="1"/>
          </p:cNvCxnSpPr>
          <p:nvPr>
            <p:custDataLst>
              <p:tags r:id="rId27"/>
            </p:custDataLst>
          </p:nvPr>
        </p:nvCxnSpPr>
        <p:spPr bwMode="auto">
          <a:xfrm>
            <a:off x="4703763" y="4051300"/>
            <a:ext cx="784225" cy="1190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Line 9"/>
          <p:cNvSpPr>
            <a:spLocks noChangeShapeType="1"/>
          </p:cNvSpPr>
          <p:nvPr>
            <p:custDataLst>
              <p:tags r:id="rId28"/>
            </p:custDataLst>
          </p:nvPr>
        </p:nvSpPr>
        <p:spPr bwMode="gray">
          <a:xfrm>
            <a:off x="2895600" y="6006872"/>
            <a:ext cx="4572000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55" name="Text Box 1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728987" y="5851069"/>
            <a:ext cx="905230" cy="31160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>
            <a:spAutoFit/>
          </a:bodyPr>
          <a:lstStyle/>
          <a:p>
            <a:pPr algn="ctr"/>
            <a:r>
              <a:rPr lang="en-US" sz="1200" b="1" dirty="0" smtClean="0"/>
              <a:t>Enterprise</a:t>
            </a:r>
            <a:endParaRPr lang="en-US" sz="1200" b="1" dirty="0"/>
          </a:p>
        </p:txBody>
      </p:sp>
      <p:sp>
        <p:nvSpPr>
          <p:cNvPr id="53" name="Text Box 42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6119" y="1440363"/>
            <a:ext cx="786738" cy="450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US" sz="1100" i="1" dirty="0" smtClean="0"/>
              <a:t>Social Media</a:t>
            </a:r>
            <a:endParaRPr lang="en-US" sz="1100" i="1" dirty="0"/>
          </a:p>
        </p:txBody>
      </p:sp>
      <p:grpSp>
        <p:nvGrpSpPr>
          <p:cNvPr id="56" name="Gruppieren 440"/>
          <p:cNvGrpSpPr/>
          <p:nvPr>
            <p:custDataLst>
              <p:tags r:id="rId31"/>
            </p:custDataLst>
          </p:nvPr>
        </p:nvGrpSpPr>
        <p:grpSpPr>
          <a:xfrm>
            <a:off x="1531393" y="1889221"/>
            <a:ext cx="433931" cy="400050"/>
            <a:chOff x="2355081" y="2605356"/>
            <a:chExt cx="528638" cy="487362"/>
          </a:xfrm>
        </p:grpSpPr>
        <p:sp>
          <p:nvSpPr>
            <p:cNvPr id="57" name="Freeform 83" descr="© INSCALE GmbH, 21.06.2010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2618606" y="2605356"/>
              <a:ext cx="265113" cy="273050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0" y="1010"/>
                </a:cxn>
                <a:cxn ang="0">
                  <a:pos x="109" y="1136"/>
                </a:cxn>
                <a:cxn ang="0">
                  <a:pos x="279" y="1136"/>
                </a:cxn>
                <a:cxn ang="0">
                  <a:pos x="194" y="1517"/>
                </a:cxn>
                <a:cxn ang="0">
                  <a:pos x="613" y="1136"/>
                </a:cxn>
                <a:cxn ang="0">
                  <a:pos x="1371" y="1136"/>
                </a:cxn>
                <a:cxn ang="0">
                  <a:pos x="1480" y="1010"/>
                </a:cxn>
                <a:cxn ang="0">
                  <a:pos x="1480" y="126"/>
                </a:cxn>
                <a:cxn ang="0">
                  <a:pos x="1371" y="0"/>
                </a:cxn>
                <a:cxn ang="0">
                  <a:pos x="109" y="0"/>
                </a:cxn>
                <a:cxn ang="0">
                  <a:pos x="0" y="126"/>
                </a:cxn>
              </a:cxnLst>
              <a:rect l="0" t="0" r="r" b="b"/>
              <a:pathLst>
                <a:path w="1480" h="1517">
                  <a:moveTo>
                    <a:pt x="0" y="126"/>
                  </a:moveTo>
                  <a:cubicBezTo>
                    <a:pt x="0" y="1010"/>
                    <a:pt x="0" y="1010"/>
                    <a:pt x="0" y="1010"/>
                  </a:cubicBezTo>
                  <a:cubicBezTo>
                    <a:pt x="0" y="1079"/>
                    <a:pt x="49" y="1136"/>
                    <a:pt x="109" y="1136"/>
                  </a:cubicBezTo>
                  <a:cubicBezTo>
                    <a:pt x="279" y="1136"/>
                    <a:pt x="279" y="1136"/>
                    <a:pt x="279" y="1136"/>
                  </a:cubicBezTo>
                  <a:cubicBezTo>
                    <a:pt x="194" y="1517"/>
                    <a:pt x="194" y="1517"/>
                    <a:pt x="194" y="1517"/>
                  </a:cubicBezTo>
                  <a:cubicBezTo>
                    <a:pt x="613" y="1136"/>
                    <a:pt x="613" y="1136"/>
                    <a:pt x="613" y="1136"/>
                  </a:cubicBezTo>
                  <a:cubicBezTo>
                    <a:pt x="1371" y="1136"/>
                    <a:pt x="1371" y="1136"/>
                    <a:pt x="1371" y="1136"/>
                  </a:cubicBezTo>
                  <a:cubicBezTo>
                    <a:pt x="1431" y="1136"/>
                    <a:pt x="1480" y="1079"/>
                    <a:pt x="1480" y="1010"/>
                  </a:cubicBezTo>
                  <a:cubicBezTo>
                    <a:pt x="1480" y="126"/>
                    <a:pt x="1480" y="126"/>
                    <a:pt x="1480" y="126"/>
                  </a:cubicBezTo>
                  <a:cubicBezTo>
                    <a:pt x="1480" y="56"/>
                    <a:pt x="1431" y="0"/>
                    <a:pt x="137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56"/>
                    <a:pt x="0" y="1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5" descr="© INSCALE GmbH, 21.06.2010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2355081" y="2692668"/>
              <a:ext cx="292100" cy="400050"/>
            </a:xfrm>
            <a:custGeom>
              <a:avLst/>
              <a:gdLst/>
              <a:ahLst/>
              <a:cxnLst>
                <a:cxn ang="0">
                  <a:pos x="0" y="2216"/>
                </a:cxn>
                <a:cxn ang="0">
                  <a:pos x="0" y="1531"/>
                </a:cxn>
                <a:cxn ang="0">
                  <a:pos x="152" y="1461"/>
                </a:cxn>
                <a:cxn ang="0">
                  <a:pos x="233" y="1419"/>
                </a:cxn>
                <a:cxn ang="0">
                  <a:pos x="224" y="1419"/>
                </a:cxn>
                <a:cxn ang="0">
                  <a:pos x="233" y="1407"/>
                </a:cxn>
                <a:cxn ang="0">
                  <a:pos x="194" y="1410"/>
                </a:cxn>
                <a:cxn ang="0">
                  <a:pos x="266" y="1373"/>
                </a:cxn>
                <a:cxn ang="0">
                  <a:pos x="270" y="1361"/>
                </a:cxn>
                <a:cxn ang="0">
                  <a:pos x="127" y="1365"/>
                </a:cxn>
                <a:cxn ang="0">
                  <a:pos x="158" y="1361"/>
                </a:cxn>
                <a:cxn ang="0">
                  <a:pos x="115" y="1334"/>
                </a:cxn>
                <a:cxn ang="0">
                  <a:pos x="163" y="1325"/>
                </a:cxn>
                <a:cxn ang="0">
                  <a:pos x="142" y="1316"/>
                </a:cxn>
                <a:cxn ang="0">
                  <a:pos x="55" y="1264"/>
                </a:cxn>
                <a:cxn ang="0">
                  <a:pos x="73" y="1271"/>
                </a:cxn>
                <a:cxn ang="0">
                  <a:pos x="66" y="1253"/>
                </a:cxn>
                <a:cxn ang="0">
                  <a:pos x="211" y="1264"/>
                </a:cxn>
                <a:cxn ang="0">
                  <a:pos x="248" y="1232"/>
                </a:cxn>
                <a:cxn ang="0">
                  <a:pos x="260" y="1168"/>
                </a:cxn>
                <a:cxn ang="0">
                  <a:pos x="248" y="1132"/>
                </a:cxn>
                <a:cxn ang="0">
                  <a:pos x="239" y="1005"/>
                </a:cxn>
                <a:cxn ang="0">
                  <a:pos x="221" y="969"/>
                </a:cxn>
                <a:cxn ang="0">
                  <a:pos x="218" y="884"/>
                </a:cxn>
                <a:cxn ang="0">
                  <a:pos x="209" y="854"/>
                </a:cxn>
                <a:cxn ang="0">
                  <a:pos x="206" y="842"/>
                </a:cxn>
                <a:cxn ang="0">
                  <a:pos x="233" y="686"/>
                </a:cxn>
                <a:cxn ang="0">
                  <a:pos x="245" y="631"/>
                </a:cxn>
                <a:cxn ang="0">
                  <a:pos x="276" y="556"/>
                </a:cxn>
                <a:cxn ang="0">
                  <a:pos x="303" y="492"/>
                </a:cxn>
                <a:cxn ang="0">
                  <a:pos x="505" y="211"/>
                </a:cxn>
                <a:cxn ang="0">
                  <a:pos x="632" y="129"/>
                </a:cxn>
                <a:cxn ang="0">
                  <a:pos x="955" y="163"/>
                </a:cxn>
                <a:cxn ang="0">
                  <a:pos x="1233" y="386"/>
                </a:cxn>
                <a:cxn ang="0">
                  <a:pos x="1264" y="459"/>
                </a:cxn>
                <a:cxn ang="0">
                  <a:pos x="1327" y="824"/>
                </a:cxn>
                <a:cxn ang="0">
                  <a:pos x="1294" y="953"/>
                </a:cxn>
                <a:cxn ang="0">
                  <a:pos x="1197" y="1093"/>
                </a:cxn>
                <a:cxn ang="0">
                  <a:pos x="1327" y="1264"/>
                </a:cxn>
                <a:cxn ang="0">
                  <a:pos x="1275" y="1259"/>
                </a:cxn>
                <a:cxn ang="0">
                  <a:pos x="1275" y="1274"/>
                </a:cxn>
                <a:cxn ang="0">
                  <a:pos x="1233" y="1280"/>
                </a:cxn>
                <a:cxn ang="0">
                  <a:pos x="1236" y="1289"/>
                </a:cxn>
                <a:cxn ang="0">
                  <a:pos x="1161" y="1319"/>
                </a:cxn>
                <a:cxn ang="0">
                  <a:pos x="1161" y="1325"/>
                </a:cxn>
                <a:cxn ang="0">
                  <a:pos x="1109" y="1325"/>
                </a:cxn>
                <a:cxn ang="0">
                  <a:pos x="1124" y="1331"/>
                </a:cxn>
                <a:cxn ang="0">
                  <a:pos x="1136" y="1334"/>
                </a:cxn>
                <a:cxn ang="0">
                  <a:pos x="1094" y="1355"/>
                </a:cxn>
                <a:cxn ang="0">
                  <a:pos x="1031" y="1367"/>
                </a:cxn>
                <a:cxn ang="0">
                  <a:pos x="1027" y="1367"/>
                </a:cxn>
                <a:cxn ang="0">
                  <a:pos x="1070" y="1422"/>
                </a:cxn>
                <a:cxn ang="0">
                  <a:pos x="1399" y="1540"/>
                </a:cxn>
                <a:cxn ang="0">
                  <a:pos x="1405" y="1546"/>
                </a:cxn>
                <a:cxn ang="0">
                  <a:pos x="1517" y="1739"/>
                </a:cxn>
                <a:cxn ang="0">
                  <a:pos x="1569" y="1945"/>
                </a:cxn>
                <a:cxn ang="0">
                  <a:pos x="1586" y="2014"/>
                </a:cxn>
                <a:cxn ang="0">
                  <a:pos x="1599" y="2086"/>
                </a:cxn>
                <a:cxn ang="0">
                  <a:pos x="1617" y="2212"/>
                </a:cxn>
                <a:cxn ang="0">
                  <a:pos x="0" y="2216"/>
                </a:cxn>
              </a:cxnLst>
              <a:rect l="0" t="0" r="r" b="b"/>
              <a:pathLst>
                <a:path w="1617" h="2216">
                  <a:moveTo>
                    <a:pt x="0" y="2216"/>
                  </a:moveTo>
                  <a:cubicBezTo>
                    <a:pt x="0" y="1531"/>
                    <a:pt x="0" y="1531"/>
                    <a:pt x="0" y="1531"/>
                  </a:cubicBezTo>
                  <a:cubicBezTo>
                    <a:pt x="0" y="1531"/>
                    <a:pt x="127" y="1464"/>
                    <a:pt x="152" y="1461"/>
                  </a:cubicBezTo>
                  <a:cubicBezTo>
                    <a:pt x="175" y="1461"/>
                    <a:pt x="230" y="1422"/>
                    <a:pt x="233" y="1419"/>
                  </a:cubicBezTo>
                  <a:cubicBezTo>
                    <a:pt x="233" y="1419"/>
                    <a:pt x="227" y="1419"/>
                    <a:pt x="224" y="1419"/>
                  </a:cubicBezTo>
                  <a:cubicBezTo>
                    <a:pt x="221" y="1416"/>
                    <a:pt x="233" y="1407"/>
                    <a:pt x="233" y="1407"/>
                  </a:cubicBezTo>
                  <a:cubicBezTo>
                    <a:pt x="230" y="1407"/>
                    <a:pt x="211" y="1413"/>
                    <a:pt x="194" y="1410"/>
                  </a:cubicBezTo>
                  <a:cubicBezTo>
                    <a:pt x="194" y="1410"/>
                    <a:pt x="263" y="1395"/>
                    <a:pt x="266" y="1373"/>
                  </a:cubicBezTo>
                  <a:cubicBezTo>
                    <a:pt x="266" y="1373"/>
                    <a:pt x="270" y="1365"/>
                    <a:pt x="270" y="1361"/>
                  </a:cubicBezTo>
                  <a:cubicBezTo>
                    <a:pt x="270" y="1358"/>
                    <a:pt x="239" y="1398"/>
                    <a:pt x="127" y="1365"/>
                  </a:cubicBezTo>
                  <a:cubicBezTo>
                    <a:pt x="127" y="1365"/>
                    <a:pt x="160" y="1365"/>
                    <a:pt x="158" y="1361"/>
                  </a:cubicBezTo>
                  <a:cubicBezTo>
                    <a:pt x="154" y="1358"/>
                    <a:pt x="118" y="1337"/>
                    <a:pt x="115" y="1334"/>
                  </a:cubicBezTo>
                  <a:cubicBezTo>
                    <a:pt x="115" y="1334"/>
                    <a:pt x="173" y="1344"/>
                    <a:pt x="163" y="1325"/>
                  </a:cubicBezTo>
                  <a:cubicBezTo>
                    <a:pt x="154" y="1307"/>
                    <a:pt x="142" y="1316"/>
                    <a:pt x="142" y="1316"/>
                  </a:cubicBezTo>
                  <a:cubicBezTo>
                    <a:pt x="139" y="1316"/>
                    <a:pt x="131" y="1325"/>
                    <a:pt x="55" y="1264"/>
                  </a:cubicBezTo>
                  <a:cubicBezTo>
                    <a:pt x="55" y="1264"/>
                    <a:pt x="70" y="1274"/>
                    <a:pt x="73" y="1271"/>
                  </a:cubicBezTo>
                  <a:cubicBezTo>
                    <a:pt x="73" y="1271"/>
                    <a:pt x="66" y="1262"/>
                    <a:pt x="66" y="1253"/>
                  </a:cubicBezTo>
                  <a:cubicBezTo>
                    <a:pt x="66" y="1253"/>
                    <a:pt x="127" y="1323"/>
                    <a:pt x="211" y="1264"/>
                  </a:cubicBezTo>
                  <a:cubicBezTo>
                    <a:pt x="211" y="1264"/>
                    <a:pt x="242" y="1247"/>
                    <a:pt x="248" y="1232"/>
                  </a:cubicBezTo>
                  <a:cubicBezTo>
                    <a:pt x="251" y="1220"/>
                    <a:pt x="260" y="1178"/>
                    <a:pt x="260" y="1168"/>
                  </a:cubicBezTo>
                  <a:cubicBezTo>
                    <a:pt x="263" y="1163"/>
                    <a:pt x="251" y="1144"/>
                    <a:pt x="248" y="1132"/>
                  </a:cubicBezTo>
                  <a:cubicBezTo>
                    <a:pt x="245" y="1123"/>
                    <a:pt x="221" y="1069"/>
                    <a:pt x="239" y="1005"/>
                  </a:cubicBezTo>
                  <a:cubicBezTo>
                    <a:pt x="239" y="1005"/>
                    <a:pt x="233" y="978"/>
                    <a:pt x="221" y="969"/>
                  </a:cubicBezTo>
                  <a:cubicBezTo>
                    <a:pt x="211" y="960"/>
                    <a:pt x="211" y="896"/>
                    <a:pt x="218" y="884"/>
                  </a:cubicBezTo>
                  <a:cubicBezTo>
                    <a:pt x="221" y="873"/>
                    <a:pt x="209" y="863"/>
                    <a:pt x="209" y="854"/>
                  </a:cubicBezTo>
                  <a:cubicBezTo>
                    <a:pt x="206" y="842"/>
                    <a:pt x="206" y="842"/>
                    <a:pt x="206" y="842"/>
                  </a:cubicBezTo>
                  <a:cubicBezTo>
                    <a:pt x="206" y="842"/>
                    <a:pt x="200" y="743"/>
                    <a:pt x="233" y="686"/>
                  </a:cubicBezTo>
                  <a:cubicBezTo>
                    <a:pt x="233" y="686"/>
                    <a:pt x="239" y="658"/>
                    <a:pt x="245" y="631"/>
                  </a:cubicBezTo>
                  <a:cubicBezTo>
                    <a:pt x="251" y="604"/>
                    <a:pt x="270" y="568"/>
                    <a:pt x="276" y="556"/>
                  </a:cubicBezTo>
                  <a:cubicBezTo>
                    <a:pt x="281" y="543"/>
                    <a:pt x="297" y="510"/>
                    <a:pt x="303" y="492"/>
                  </a:cubicBezTo>
                  <a:cubicBezTo>
                    <a:pt x="305" y="477"/>
                    <a:pt x="387" y="287"/>
                    <a:pt x="505" y="211"/>
                  </a:cubicBezTo>
                  <a:cubicBezTo>
                    <a:pt x="623" y="133"/>
                    <a:pt x="608" y="142"/>
                    <a:pt x="632" y="129"/>
                  </a:cubicBezTo>
                  <a:cubicBezTo>
                    <a:pt x="659" y="114"/>
                    <a:pt x="880" y="0"/>
                    <a:pt x="955" y="163"/>
                  </a:cubicBezTo>
                  <a:cubicBezTo>
                    <a:pt x="955" y="163"/>
                    <a:pt x="1151" y="127"/>
                    <a:pt x="1233" y="386"/>
                  </a:cubicBezTo>
                  <a:cubicBezTo>
                    <a:pt x="1233" y="386"/>
                    <a:pt x="1248" y="432"/>
                    <a:pt x="1264" y="459"/>
                  </a:cubicBezTo>
                  <a:cubicBezTo>
                    <a:pt x="1278" y="489"/>
                    <a:pt x="1393" y="679"/>
                    <a:pt x="1327" y="824"/>
                  </a:cubicBezTo>
                  <a:cubicBezTo>
                    <a:pt x="1327" y="824"/>
                    <a:pt x="1315" y="939"/>
                    <a:pt x="1294" y="953"/>
                  </a:cubicBezTo>
                  <a:cubicBezTo>
                    <a:pt x="1272" y="969"/>
                    <a:pt x="1245" y="993"/>
                    <a:pt x="1197" y="1093"/>
                  </a:cubicBezTo>
                  <a:cubicBezTo>
                    <a:pt x="1197" y="1093"/>
                    <a:pt x="1155" y="1159"/>
                    <a:pt x="1327" y="1264"/>
                  </a:cubicBezTo>
                  <a:cubicBezTo>
                    <a:pt x="1327" y="1264"/>
                    <a:pt x="1294" y="1268"/>
                    <a:pt x="1275" y="1259"/>
                  </a:cubicBezTo>
                  <a:cubicBezTo>
                    <a:pt x="1275" y="1259"/>
                    <a:pt x="1269" y="1271"/>
                    <a:pt x="1275" y="1274"/>
                  </a:cubicBezTo>
                  <a:cubicBezTo>
                    <a:pt x="1275" y="1274"/>
                    <a:pt x="1248" y="1280"/>
                    <a:pt x="1233" y="1280"/>
                  </a:cubicBezTo>
                  <a:cubicBezTo>
                    <a:pt x="1233" y="1280"/>
                    <a:pt x="1230" y="1286"/>
                    <a:pt x="1236" y="1289"/>
                  </a:cubicBezTo>
                  <a:cubicBezTo>
                    <a:pt x="1236" y="1289"/>
                    <a:pt x="1185" y="1331"/>
                    <a:pt x="1161" y="1319"/>
                  </a:cubicBezTo>
                  <a:cubicBezTo>
                    <a:pt x="1161" y="1319"/>
                    <a:pt x="1157" y="1323"/>
                    <a:pt x="1161" y="1325"/>
                  </a:cubicBezTo>
                  <a:cubicBezTo>
                    <a:pt x="1161" y="1325"/>
                    <a:pt x="1121" y="1323"/>
                    <a:pt x="1109" y="1325"/>
                  </a:cubicBezTo>
                  <a:cubicBezTo>
                    <a:pt x="1109" y="1325"/>
                    <a:pt x="1109" y="1331"/>
                    <a:pt x="1124" y="1331"/>
                  </a:cubicBezTo>
                  <a:cubicBezTo>
                    <a:pt x="1140" y="1334"/>
                    <a:pt x="1136" y="1334"/>
                    <a:pt x="1136" y="1334"/>
                  </a:cubicBezTo>
                  <a:cubicBezTo>
                    <a:pt x="1136" y="1334"/>
                    <a:pt x="1112" y="1352"/>
                    <a:pt x="1094" y="1355"/>
                  </a:cubicBezTo>
                  <a:cubicBezTo>
                    <a:pt x="1076" y="1361"/>
                    <a:pt x="1037" y="1367"/>
                    <a:pt x="1031" y="1367"/>
                  </a:cubicBezTo>
                  <a:cubicBezTo>
                    <a:pt x="1027" y="1367"/>
                    <a:pt x="1027" y="1367"/>
                    <a:pt x="1027" y="1367"/>
                  </a:cubicBezTo>
                  <a:cubicBezTo>
                    <a:pt x="1027" y="1367"/>
                    <a:pt x="1049" y="1386"/>
                    <a:pt x="1070" y="1422"/>
                  </a:cubicBezTo>
                  <a:cubicBezTo>
                    <a:pt x="1070" y="1422"/>
                    <a:pt x="1369" y="1488"/>
                    <a:pt x="1399" y="1540"/>
                  </a:cubicBezTo>
                  <a:cubicBezTo>
                    <a:pt x="1399" y="1540"/>
                    <a:pt x="1402" y="1543"/>
                    <a:pt x="1405" y="1546"/>
                  </a:cubicBezTo>
                  <a:cubicBezTo>
                    <a:pt x="1411" y="1546"/>
                    <a:pt x="1468" y="1603"/>
                    <a:pt x="1517" y="1739"/>
                  </a:cubicBezTo>
                  <a:cubicBezTo>
                    <a:pt x="1565" y="1872"/>
                    <a:pt x="1565" y="1935"/>
                    <a:pt x="1569" y="1945"/>
                  </a:cubicBezTo>
                  <a:cubicBezTo>
                    <a:pt x="1569" y="1956"/>
                    <a:pt x="1580" y="1993"/>
                    <a:pt x="1586" y="2014"/>
                  </a:cubicBezTo>
                  <a:cubicBezTo>
                    <a:pt x="1596" y="2035"/>
                    <a:pt x="1599" y="2074"/>
                    <a:pt x="1599" y="2086"/>
                  </a:cubicBezTo>
                  <a:cubicBezTo>
                    <a:pt x="1599" y="2098"/>
                    <a:pt x="1613" y="2210"/>
                    <a:pt x="1617" y="2212"/>
                  </a:cubicBezTo>
                  <a:cubicBezTo>
                    <a:pt x="0" y="2216"/>
                    <a:pt x="0" y="2216"/>
                    <a:pt x="0" y="221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uppieren 661"/>
          <p:cNvGrpSpPr/>
          <p:nvPr>
            <p:custDataLst>
              <p:tags r:id="rId32"/>
            </p:custDataLst>
          </p:nvPr>
        </p:nvGrpSpPr>
        <p:grpSpPr>
          <a:xfrm>
            <a:off x="2162175" y="1876916"/>
            <a:ext cx="405425" cy="412355"/>
            <a:chOff x="7215206" y="3357562"/>
            <a:chExt cx="571504" cy="581273"/>
          </a:xfrm>
        </p:grpSpPr>
        <p:sp>
          <p:nvSpPr>
            <p:cNvPr id="60" name="Freeform 341"/>
            <p:cNvSpPr>
              <a:spLocks/>
            </p:cNvSpPr>
            <p:nvPr/>
          </p:nvSpPr>
          <p:spPr bwMode="auto">
            <a:xfrm>
              <a:off x="7532708" y="3699487"/>
              <a:ext cx="129443" cy="48846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0" y="40"/>
                </a:cxn>
                <a:cxn ang="0">
                  <a:pos x="106" y="40"/>
                </a:cxn>
                <a:cxn ang="0">
                  <a:pos x="98" y="14"/>
                </a:cxn>
                <a:cxn ang="0">
                  <a:pos x="98" y="14"/>
                </a:cxn>
                <a:cxn ang="0">
                  <a:pos x="96" y="8"/>
                </a:cxn>
                <a:cxn ang="0">
                  <a:pos x="92" y="4"/>
                </a:cxn>
                <a:cxn ang="0">
                  <a:pos x="88" y="2"/>
                </a:cxn>
                <a:cxn ang="0">
                  <a:pos x="8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106" h="40">
                  <a:moveTo>
                    <a:pt x="6" y="14"/>
                  </a:moveTo>
                  <a:lnTo>
                    <a:pt x="0" y="40"/>
                  </a:lnTo>
                  <a:lnTo>
                    <a:pt x="106" y="4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42"/>
            <p:cNvSpPr>
              <a:spLocks/>
            </p:cNvSpPr>
            <p:nvPr/>
          </p:nvSpPr>
          <p:spPr bwMode="auto">
            <a:xfrm>
              <a:off x="7571785" y="3518755"/>
              <a:ext cx="48846" cy="168520"/>
            </a:xfrm>
            <a:custGeom>
              <a:avLst/>
              <a:gdLst/>
              <a:ahLst/>
              <a:cxnLst>
                <a:cxn ang="0">
                  <a:pos x="28" y="138"/>
                </a:cxn>
                <a:cxn ang="0">
                  <a:pos x="28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8" y="12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2" y="42"/>
                </a:cxn>
                <a:cxn ang="0">
                  <a:pos x="8" y="44"/>
                </a:cxn>
                <a:cxn ang="0">
                  <a:pos x="12" y="44"/>
                </a:cxn>
                <a:cxn ang="0">
                  <a:pos x="12" y="138"/>
                </a:cxn>
                <a:cxn ang="0">
                  <a:pos x="28" y="138"/>
                </a:cxn>
              </a:cxnLst>
              <a:rect l="0" t="0" r="r" b="b"/>
              <a:pathLst>
                <a:path w="40" h="138">
                  <a:moveTo>
                    <a:pt x="28" y="138"/>
                  </a:moveTo>
                  <a:lnTo>
                    <a:pt x="28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138"/>
                  </a:lnTo>
                  <a:lnTo>
                    <a:pt x="28" y="13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43"/>
            <p:cNvSpPr>
              <a:spLocks/>
            </p:cNvSpPr>
            <p:nvPr/>
          </p:nvSpPr>
          <p:spPr bwMode="auto">
            <a:xfrm>
              <a:off x="7530266" y="3482121"/>
              <a:ext cx="131886" cy="10257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2"/>
                </a:cxn>
                <a:cxn ang="0">
                  <a:pos x="0" y="54"/>
                </a:cxn>
                <a:cxn ang="0">
                  <a:pos x="2" y="68"/>
                </a:cxn>
                <a:cxn ang="0">
                  <a:pos x="8" y="82"/>
                </a:cxn>
                <a:cxn ang="0">
                  <a:pos x="12" y="84"/>
                </a:cxn>
                <a:cxn ang="0">
                  <a:pos x="14" y="84"/>
                </a:cxn>
                <a:cxn ang="0">
                  <a:pos x="16" y="78"/>
                </a:cxn>
                <a:cxn ang="0">
                  <a:pos x="10" y="66"/>
                </a:cxn>
                <a:cxn ang="0">
                  <a:pos x="10" y="54"/>
                </a:cxn>
                <a:cxn ang="0">
                  <a:pos x="12" y="36"/>
                </a:cxn>
                <a:cxn ang="0">
                  <a:pos x="22" y="22"/>
                </a:cxn>
                <a:cxn ang="0">
                  <a:pos x="36" y="12"/>
                </a:cxn>
                <a:cxn ang="0">
                  <a:pos x="54" y="8"/>
                </a:cxn>
                <a:cxn ang="0">
                  <a:pos x="64" y="10"/>
                </a:cxn>
                <a:cxn ang="0">
                  <a:pos x="80" y="16"/>
                </a:cxn>
                <a:cxn ang="0">
                  <a:pos x="92" y="28"/>
                </a:cxn>
                <a:cxn ang="0">
                  <a:pos x="98" y="44"/>
                </a:cxn>
                <a:cxn ang="0">
                  <a:pos x="100" y="54"/>
                </a:cxn>
                <a:cxn ang="0">
                  <a:pos x="92" y="78"/>
                </a:cxn>
                <a:cxn ang="0">
                  <a:pos x="92" y="82"/>
                </a:cxn>
                <a:cxn ang="0">
                  <a:pos x="94" y="84"/>
                </a:cxn>
                <a:cxn ang="0">
                  <a:pos x="100" y="82"/>
                </a:cxn>
                <a:cxn ang="0">
                  <a:pos x="100" y="82"/>
                </a:cxn>
                <a:cxn ang="0">
                  <a:pos x="108" y="54"/>
                </a:cxn>
                <a:cxn ang="0">
                  <a:pos x="106" y="42"/>
                </a:cxn>
                <a:cxn ang="0">
                  <a:pos x="98" y="24"/>
                </a:cxn>
                <a:cxn ang="0">
                  <a:pos x="84" y="10"/>
                </a:cxn>
                <a:cxn ang="0">
                  <a:pos x="66" y="0"/>
                </a:cxn>
                <a:cxn ang="0">
                  <a:pos x="54" y="0"/>
                </a:cxn>
              </a:cxnLst>
              <a:rect l="0" t="0" r="r" b="b"/>
              <a:pathLst>
                <a:path w="108" h="84">
                  <a:moveTo>
                    <a:pt x="54" y="0"/>
                  </a:moveTo>
                  <a:lnTo>
                    <a:pt x="54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8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0" y="6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44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2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4" y="10"/>
                  </a:lnTo>
                  <a:lnTo>
                    <a:pt x="72" y="12"/>
                  </a:lnTo>
                  <a:lnTo>
                    <a:pt x="80" y="16"/>
                  </a:lnTo>
                  <a:lnTo>
                    <a:pt x="86" y="22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8" y="4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8" y="6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6" y="68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42"/>
                  </a:lnTo>
                  <a:lnTo>
                    <a:pt x="104" y="32"/>
                  </a:lnTo>
                  <a:lnTo>
                    <a:pt x="98" y="24"/>
                  </a:lnTo>
                  <a:lnTo>
                    <a:pt x="92" y="16"/>
                  </a:lnTo>
                  <a:lnTo>
                    <a:pt x="84" y="10"/>
                  </a:lnTo>
                  <a:lnTo>
                    <a:pt x="76" y="4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44"/>
            <p:cNvSpPr>
              <a:spLocks/>
            </p:cNvSpPr>
            <p:nvPr/>
          </p:nvSpPr>
          <p:spPr bwMode="auto">
            <a:xfrm>
              <a:off x="7474092" y="3425947"/>
              <a:ext cx="244232" cy="207598"/>
            </a:xfrm>
            <a:custGeom>
              <a:avLst/>
              <a:gdLst/>
              <a:ahLst/>
              <a:cxnLst>
                <a:cxn ang="0">
                  <a:pos x="164" y="168"/>
                </a:cxn>
                <a:cxn ang="0">
                  <a:pos x="168" y="170"/>
                </a:cxn>
                <a:cxn ang="0">
                  <a:pos x="174" y="168"/>
                </a:cxn>
                <a:cxn ang="0">
                  <a:pos x="184" y="152"/>
                </a:cxn>
                <a:cxn ang="0">
                  <a:pos x="198" y="118"/>
                </a:cxn>
                <a:cxn ang="0">
                  <a:pos x="200" y="100"/>
                </a:cxn>
                <a:cxn ang="0">
                  <a:pos x="192" y="60"/>
                </a:cxn>
                <a:cxn ang="0">
                  <a:pos x="170" y="30"/>
                </a:cxn>
                <a:cxn ang="0">
                  <a:pos x="138" y="8"/>
                </a:cxn>
                <a:cxn ang="0">
                  <a:pos x="100" y="0"/>
                </a:cxn>
                <a:cxn ang="0">
                  <a:pos x="80" y="2"/>
                </a:cxn>
                <a:cxn ang="0">
                  <a:pos x="44" y="16"/>
                </a:cxn>
                <a:cxn ang="0">
                  <a:pos x="18" y="44"/>
                </a:cxn>
                <a:cxn ang="0">
                  <a:pos x="2" y="80"/>
                </a:cxn>
                <a:cxn ang="0">
                  <a:pos x="0" y="100"/>
                </a:cxn>
                <a:cxn ang="0">
                  <a:pos x="8" y="136"/>
                </a:cxn>
                <a:cxn ang="0">
                  <a:pos x="26" y="168"/>
                </a:cxn>
                <a:cxn ang="0">
                  <a:pos x="32" y="170"/>
                </a:cxn>
                <a:cxn ang="0">
                  <a:pos x="36" y="168"/>
                </a:cxn>
                <a:cxn ang="0">
                  <a:pos x="36" y="158"/>
                </a:cxn>
                <a:cxn ang="0">
                  <a:pos x="26" y="146"/>
                </a:cxn>
                <a:cxn ang="0">
                  <a:pos x="16" y="116"/>
                </a:cxn>
                <a:cxn ang="0">
                  <a:pos x="14" y="100"/>
                </a:cxn>
                <a:cxn ang="0">
                  <a:pos x="20" y="66"/>
                </a:cxn>
                <a:cxn ang="0">
                  <a:pos x="38" y="38"/>
                </a:cxn>
                <a:cxn ang="0">
                  <a:pos x="66" y="20"/>
                </a:cxn>
                <a:cxn ang="0">
                  <a:pos x="100" y="14"/>
                </a:cxn>
                <a:cxn ang="0">
                  <a:pos x="118" y="14"/>
                </a:cxn>
                <a:cxn ang="0">
                  <a:pos x="148" y="28"/>
                </a:cxn>
                <a:cxn ang="0">
                  <a:pos x="172" y="52"/>
                </a:cxn>
                <a:cxn ang="0">
                  <a:pos x="184" y="82"/>
                </a:cxn>
                <a:cxn ang="0">
                  <a:pos x="186" y="100"/>
                </a:cxn>
                <a:cxn ang="0">
                  <a:pos x="180" y="132"/>
                </a:cxn>
                <a:cxn ang="0">
                  <a:pos x="164" y="158"/>
                </a:cxn>
                <a:cxn ang="0">
                  <a:pos x="162" y="162"/>
                </a:cxn>
                <a:cxn ang="0">
                  <a:pos x="164" y="168"/>
                </a:cxn>
              </a:cxnLst>
              <a:rect l="0" t="0" r="r" b="b"/>
              <a:pathLst>
                <a:path w="200" h="170">
                  <a:moveTo>
                    <a:pt x="164" y="168"/>
                  </a:moveTo>
                  <a:lnTo>
                    <a:pt x="164" y="168"/>
                  </a:lnTo>
                  <a:lnTo>
                    <a:pt x="168" y="170"/>
                  </a:lnTo>
                  <a:lnTo>
                    <a:pt x="168" y="170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84" y="152"/>
                  </a:lnTo>
                  <a:lnTo>
                    <a:pt x="192" y="136"/>
                  </a:lnTo>
                  <a:lnTo>
                    <a:pt x="198" y="118"/>
                  </a:lnTo>
                  <a:lnTo>
                    <a:pt x="200" y="100"/>
                  </a:lnTo>
                  <a:lnTo>
                    <a:pt x="200" y="100"/>
                  </a:lnTo>
                  <a:lnTo>
                    <a:pt x="198" y="80"/>
                  </a:lnTo>
                  <a:lnTo>
                    <a:pt x="192" y="60"/>
                  </a:lnTo>
                  <a:lnTo>
                    <a:pt x="182" y="44"/>
                  </a:lnTo>
                  <a:lnTo>
                    <a:pt x="170" y="30"/>
                  </a:lnTo>
                  <a:lnTo>
                    <a:pt x="156" y="16"/>
                  </a:lnTo>
                  <a:lnTo>
                    <a:pt x="138" y="8"/>
                  </a:lnTo>
                  <a:lnTo>
                    <a:pt x="120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0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18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32" y="170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8" y="162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26" y="146"/>
                  </a:lnTo>
                  <a:lnTo>
                    <a:pt x="20" y="132"/>
                  </a:lnTo>
                  <a:lnTo>
                    <a:pt x="16" y="116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82"/>
                  </a:lnTo>
                  <a:lnTo>
                    <a:pt x="20" y="66"/>
                  </a:lnTo>
                  <a:lnTo>
                    <a:pt x="28" y="52"/>
                  </a:lnTo>
                  <a:lnTo>
                    <a:pt x="38" y="38"/>
                  </a:lnTo>
                  <a:lnTo>
                    <a:pt x="52" y="28"/>
                  </a:lnTo>
                  <a:lnTo>
                    <a:pt x="66" y="20"/>
                  </a:lnTo>
                  <a:lnTo>
                    <a:pt x="82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18" y="14"/>
                  </a:lnTo>
                  <a:lnTo>
                    <a:pt x="134" y="20"/>
                  </a:lnTo>
                  <a:lnTo>
                    <a:pt x="148" y="28"/>
                  </a:lnTo>
                  <a:lnTo>
                    <a:pt x="162" y="38"/>
                  </a:lnTo>
                  <a:lnTo>
                    <a:pt x="172" y="52"/>
                  </a:lnTo>
                  <a:lnTo>
                    <a:pt x="180" y="66"/>
                  </a:lnTo>
                  <a:lnTo>
                    <a:pt x="184" y="82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6" y="116"/>
                  </a:lnTo>
                  <a:lnTo>
                    <a:pt x="180" y="132"/>
                  </a:lnTo>
                  <a:lnTo>
                    <a:pt x="174" y="146"/>
                  </a:lnTo>
                  <a:lnTo>
                    <a:pt x="164" y="158"/>
                  </a:lnTo>
                  <a:lnTo>
                    <a:pt x="164" y="158"/>
                  </a:lnTo>
                  <a:lnTo>
                    <a:pt x="162" y="162"/>
                  </a:lnTo>
                  <a:lnTo>
                    <a:pt x="164" y="168"/>
                  </a:lnTo>
                  <a:lnTo>
                    <a:pt x="164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5"/>
            <p:cNvSpPr>
              <a:spLocks/>
            </p:cNvSpPr>
            <p:nvPr/>
          </p:nvSpPr>
          <p:spPr bwMode="auto">
            <a:xfrm>
              <a:off x="7405707" y="3357562"/>
              <a:ext cx="381003" cy="32727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24" y="4"/>
                </a:cxn>
                <a:cxn ang="0">
                  <a:pos x="96" y="12"/>
                </a:cxn>
                <a:cxn ang="0">
                  <a:pos x="70" y="26"/>
                </a:cxn>
                <a:cxn ang="0">
                  <a:pos x="46" y="46"/>
                </a:cxn>
                <a:cxn ang="0">
                  <a:pos x="28" y="68"/>
                </a:cxn>
                <a:cxn ang="0">
                  <a:pos x="14" y="96"/>
                </a:cxn>
                <a:cxn ang="0">
                  <a:pos x="4" y="124"/>
                </a:cxn>
                <a:cxn ang="0">
                  <a:pos x="0" y="156"/>
                </a:cxn>
                <a:cxn ang="0">
                  <a:pos x="2" y="172"/>
                </a:cxn>
                <a:cxn ang="0">
                  <a:pos x="8" y="202"/>
                </a:cxn>
                <a:cxn ang="0">
                  <a:pos x="20" y="230"/>
                </a:cxn>
                <a:cxn ang="0">
                  <a:pos x="36" y="254"/>
                </a:cxn>
                <a:cxn ang="0">
                  <a:pos x="46" y="266"/>
                </a:cxn>
                <a:cxn ang="0">
                  <a:pos x="52" y="268"/>
                </a:cxn>
                <a:cxn ang="0">
                  <a:pos x="60" y="266"/>
                </a:cxn>
                <a:cxn ang="0">
                  <a:pos x="62" y="262"/>
                </a:cxn>
                <a:cxn ang="0">
                  <a:pos x="62" y="256"/>
                </a:cxn>
                <a:cxn ang="0">
                  <a:pos x="60" y="252"/>
                </a:cxn>
                <a:cxn ang="0">
                  <a:pos x="42" y="232"/>
                </a:cxn>
                <a:cxn ang="0">
                  <a:pos x="30" y="208"/>
                </a:cxn>
                <a:cxn ang="0">
                  <a:pos x="22" y="184"/>
                </a:cxn>
                <a:cxn ang="0">
                  <a:pos x="20" y="156"/>
                </a:cxn>
                <a:cxn ang="0">
                  <a:pos x="20" y="142"/>
                </a:cxn>
                <a:cxn ang="0">
                  <a:pos x="26" y="116"/>
                </a:cxn>
                <a:cxn ang="0">
                  <a:pos x="36" y="90"/>
                </a:cxn>
                <a:cxn ang="0">
                  <a:pos x="50" y="68"/>
                </a:cxn>
                <a:cxn ang="0">
                  <a:pos x="70" y="50"/>
                </a:cxn>
                <a:cxn ang="0">
                  <a:pos x="92" y="36"/>
                </a:cxn>
                <a:cxn ang="0">
                  <a:pos x="116" y="26"/>
                </a:cxn>
                <a:cxn ang="0">
                  <a:pos x="142" y="20"/>
                </a:cxn>
                <a:cxn ang="0">
                  <a:pos x="156" y="20"/>
                </a:cxn>
                <a:cxn ang="0">
                  <a:pos x="184" y="22"/>
                </a:cxn>
                <a:cxn ang="0">
                  <a:pos x="210" y="30"/>
                </a:cxn>
                <a:cxn ang="0">
                  <a:pos x="232" y="42"/>
                </a:cxn>
                <a:cxn ang="0">
                  <a:pos x="252" y="60"/>
                </a:cxn>
                <a:cxn ang="0">
                  <a:pos x="270" y="80"/>
                </a:cxn>
                <a:cxn ang="0">
                  <a:pos x="282" y="102"/>
                </a:cxn>
                <a:cxn ang="0">
                  <a:pos x="290" y="128"/>
                </a:cxn>
                <a:cxn ang="0">
                  <a:pos x="292" y="156"/>
                </a:cxn>
                <a:cxn ang="0">
                  <a:pos x="292" y="170"/>
                </a:cxn>
                <a:cxn ang="0">
                  <a:pos x="286" y="196"/>
                </a:cxn>
                <a:cxn ang="0">
                  <a:pos x="276" y="220"/>
                </a:cxn>
                <a:cxn ang="0">
                  <a:pos x="262" y="242"/>
                </a:cxn>
                <a:cxn ang="0">
                  <a:pos x="252" y="252"/>
                </a:cxn>
                <a:cxn ang="0">
                  <a:pos x="250" y="258"/>
                </a:cxn>
                <a:cxn ang="0">
                  <a:pos x="252" y="266"/>
                </a:cxn>
                <a:cxn ang="0">
                  <a:pos x="256" y="268"/>
                </a:cxn>
                <a:cxn ang="0">
                  <a:pos x="260" y="268"/>
                </a:cxn>
                <a:cxn ang="0">
                  <a:pos x="266" y="266"/>
                </a:cxn>
                <a:cxn ang="0">
                  <a:pos x="276" y="254"/>
                </a:cxn>
                <a:cxn ang="0">
                  <a:pos x="292" y="230"/>
                </a:cxn>
                <a:cxn ang="0">
                  <a:pos x="304" y="202"/>
                </a:cxn>
                <a:cxn ang="0">
                  <a:pos x="310" y="172"/>
                </a:cxn>
                <a:cxn ang="0">
                  <a:pos x="312" y="156"/>
                </a:cxn>
                <a:cxn ang="0">
                  <a:pos x="308" y="124"/>
                </a:cxn>
                <a:cxn ang="0">
                  <a:pos x="300" y="96"/>
                </a:cxn>
                <a:cxn ang="0">
                  <a:pos x="286" y="68"/>
                </a:cxn>
                <a:cxn ang="0">
                  <a:pos x="266" y="46"/>
                </a:cxn>
                <a:cxn ang="0">
                  <a:pos x="244" y="26"/>
                </a:cxn>
                <a:cxn ang="0">
                  <a:pos x="216" y="12"/>
                </a:cxn>
                <a:cxn ang="0">
                  <a:pos x="188" y="4"/>
                </a:cxn>
                <a:cxn ang="0">
                  <a:pos x="156" y="0"/>
                </a:cxn>
              </a:cxnLst>
              <a:rect l="0" t="0" r="r" b="b"/>
              <a:pathLst>
                <a:path w="312" h="268">
                  <a:moveTo>
                    <a:pt x="156" y="0"/>
                  </a:moveTo>
                  <a:lnTo>
                    <a:pt x="156" y="0"/>
                  </a:lnTo>
                  <a:lnTo>
                    <a:pt x="140" y="2"/>
                  </a:lnTo>
                  <a:lnTo>
                    <a:pt x="124" y="4"/>
                  </a:lnTo>
                  <a:lnTo>
                    <a:pt x="110" y="8"/>
                  </a:lnTo>
                  <a:lnTo>
                    <a:pt x="96" y="12"/>
                  </a:lnTo>
                  <a:lnTo>
                    <a:pt x="82" y="20"/>
                  </a:lnTo>
                  <a:lnTo>
                    <a:pt x="70" y="26"/>
                  </a:lnTo>
                  <a:lnTo>
                    <a:pt x="58" y="36"/>
                  </a:lnTo>
                  <a:lnTo>
                    <a:pt x="46" y="46"/>
                  </a:lnTo>
                  <a:lnTo>
                    <a:pt x="36" y="56"/>
                  </a:lnTo>
                  <a:lnTo>
                    <a:pt x="28" y="68"/>
                  </a:lnTo>
                  <a:lnTo>
                    <a:pt x="20" y="82"/>
                  </a:lnTo>
                  <a:lnTo>
                    <a:pt x="14" y="96"/>
                  </a:lnTo>
                  <a:lnTo>
                    <a:pt x="8" y="110"/>
                  </a:lnTo>
                  <a:lnTo>
                    <a:pt x="4" y="124"/>
                  </a:lnTo>
                  <a:lnTo>
                    <a:pt x="2" y="14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4" y="186"/>
                  </a:lnTo>
                  <a:lnTo>
                    <a:pt x="8" y="202"/>
                  </a:lnTo>
                  <a:lnTo>
                    <a:pt x="12" y="216"/>
                  </a:lnTo>
                  <a:lnTo>
                    <a:pt x="20" y="230"/>
                  </a:lnTo>
                  <a:lnTo>
                    <a:pt x="28" y="242"/>
                  </a:lnTo>
                  <a:lnTo>
                    <a:pt x="36" y="254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50" y="268"/>
                  </a:lnTo>
                  <a:lnTo>
                    <a:pt x="52" y="268"/>
                  </a:lnTo>
                  <a:lnTo>
                    <a:pt x="56" y="268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2" y="262"/>
                  </a:lnTo>
                  <a:lnTo>
                    <a:pt x="62" y="258"/>
                  </a:lnTo>
                  <a:lnTo>
                    <a:pt x="62" y="256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50" y="242"/>
                  </a:lnTo>
                  <a:lnTo>
                    <a:pt x="42" y="232"/>
                  </a:lnTo>
                  <a:lnTo>
                    <a:pt x="36" y="220"/>
                  </a:lnTo>
                  <a:lnTo>
                    <a:pt x="30" y="208"/>
                  </a:lnTo>
                  <a:lnTo>
                    <a:pt x="26" y="196"/>
                  </a:lnTo>
                  <a:lnTo>
                    <a:pt x="22" y="184"/>
                  </a:lnTo>
                  <a:lnTo>
                    <a:pt x="20" y="170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42"/>
                  </a:lnTo>
                  <a:lnTo>
                    <a:pt x="22" y="128"/>
                  </a:lnTo>
                  <a:lnTo>
                    <a:pt x="26" y="116"/>
                  </a:lnTo>
                  <a:lnTo>
                    <a:pt x="30" y="102"/>
                  </a:lnTo>
                  <a:lnTo>
                    <a:pt x="36" y="90"/>
                  </a:lnTo>
                  <a:lnTo>
                    <a:pt x="44" y="80"/>
                  </a:lnTo>
                  <a:lnTo>
                    <a:pt x="50" y="68"/>
                  </a:lnTo>
                  <a:lnTo>
                    <a:pt x="60" y="60"/>
                  </a:lnTo>
                  <a:lnTo>
                    <a:pt x="70" y="50"/>
                  </a:lnTo>
                  <a:lnTo>
                    <a:pt x="80" y="42"/>
                  </a:lnTo>
                  <a:lnTo>
                    <a:pt x="92" y="36"/>
                  </a:lnTo>
                  <a:lnTo>
                    <a:pt x="104" y="30"/>
                  </a:lnTo>
                  <a:lnTo>
                    <a:pt x="116" y="26"/>
                  </a:lnTo>
                  <a:lnTo>
                    <a:pt x="128" y="22"/>
                  </a:lnTo>
                  <a:lnTo>
                    <a:pt x="142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70" y="20"/>
                  </a:lnTo>
                  <a:lnTo>
                    <a:pt x="184" y="22"/>
                  </a:lnTo>
                  <a:lnTo>
                    <a:pt x="196" y="26"/>
                  </a:lnTo>
                  <a:lnTo>
                    <a:pt x="210" y="30"/>
                  </a:lnTo>
                  <a:lnTo>
                    <a:pt x="222" y="36"/>
                  </a:lnTo>
                  <a:lnTo>
                    <a:pt x="232" y="42"/>
                  </a:lnTo>
                  <a:lnTo>
                    <a:pt x="242" y="50"/>
                  </a:lnTo>
                  <a:lnTo>
                    <a:pt x="252" y="60"/>
                  </a:lnTo>
                  <a:lnTo>
                    <a:pt x="262" y="68"/>
                  </a:lnTo>
                  <a:lnTo>
                    <a:pt x="270" y="80"/>
                  </a:lnTo>
                  <a:lnTo>
                    <a:pt x="276" y="90"/>
                  </a:lnTo>
                  <a:lnTo>
                    <a:pt x="282" y="102"/>
                  </a:lnTo>
                  <a:lnTo>
                    <a:pt x="286" y="116"/>
                  </a:lnTo>
                  <a:lnTo>
                    <a:pt x="290" y="128"/>
                  </a:lnTo>
                  <a:lnTo>
                    <a:pt x="292" y="14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70"/>
                  </a:lnTo>
                  <a:lnTo>
                    <a:pt x="290" y="184"/>
                  </a:lnTo>
                  <a:lnTo>
                    <a:pt x="286" y="196"/>
                  </a:lnTo>
                  <a:lnTo>
                    <a:pt x="282" y="208"/>
                  </a:lnTo>
                  <a:lnTo>
                    <a:pt x="276" y="220"/>
                  </a:lnTo>
                  <a:lnTo>
                    <a:pt x="270" y="232"/>
                  </a:lnTo>
                  <a:lnTo>
                    <a:pt x="262" y="242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52" y="266"/>
                  </a:lnTo>
                  <a:lnTo>
                    <a:pt x="252" y="266"/>
                  </a:lnTo>
                  <a:lnTo>
                    <a:pt x="256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6" y="266"/>
                  </a:lnTo>
                  <a:lnTo>
                    <a:pt x="276" y="254"/>
                  </a:lnTo>
                  <a:lnTo>
                    <a:pt x="286" y="242"/>
                  </a:lnTo>
                  <a:lnTo>
                    <a:pt x="292" y="230"/>
                  </a:lnTo>
                  <a:lnTo>
                    <a:pt x="300" y="216"/>
                  </a:lnTo>
                  <a:lnTo>
                    <a:pt x="304" y="202"/>
                  </a:lnTo>
                  <a:lnTo>
                    <a:pt x="308" y="186"/>
                  </a:lnTo>
                  <a:lnTo>
                    <a:pt x="310" y="172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0" y="140"/>
                  </a:lnTo>
                  <a:lnTo>
                    <a:pt x="308" y="124"/>
                  </a:lnTo>
                  <a:lnTo>
                    <a:pt x="304" y="110"/>
                  </a:lnTo>
                  <a:lnTo>
                    <a:pt x="300" y="96"/>
                  </a:lnTo>
                  <a:lnTo>
                    <a:pt x="292" y="82"/>
                  </a:lnTo>
                  <a:lnTo>
                    <a:pt x="286" y="68"/>
                  </a:lnTo>
                  <a:lnTo>
                    <a:pt x="276" y="56"/>
                  </a:lnTo>
                  <a:lnTo>
                    <a:pt x="266" y="46"/>
                  </a:lnTo>
                  <a:lnTo>
                    <a:pt x="256" y="36"/>
                  </a:lnTo>
                  <a:lnTo>
                    <a:pt x="244" y="26"/>
                  </a:lnTo>
                  <a:lnTo>
                    <a:pt x="230" y="20"/>
                  </a:lnTo>
                  <a:lnTo>
                    <a:pt x="216" y="12"/>
                  </a:lnTo>
                  <a:lnTo>
                    <a:pt x="202" y="8"/>
                  </a:lnTo>
                  <a:lnTo>
                    <a:pt x="188" y="4"/>
                  </a:lnTo>
                  <a:lnTo>
                    <a:pt x="172" y="2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46"/>
            <p:cNvSpPr>
              <a:spLocks/>
            </p:cNvSpPr>
            <p:nvPr/>
          </p:nvSpPr>
          <p:spPr bwMode="auto">
            <a:xfrm>
              <a:off x="7215206" y="3814277"/>
              <a:ext cx="58616" cy="9036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10" y="12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4" y="70"/>
                </a:cxn>
                <a:cxn ang="0">
                  <a:pos x="10" y="74"/>
                </a:cxn>
                <a:cxn ang="0">
                  <a:pos x="16" y="74"/>
                </a:cxn>
                <a:cxn ang="0">
                  <a:pos x="48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48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47"/>
            <p:cNvSpPr>
              <a:spLocks/>
            </p:cNvSpPr>
            <p:nvPr/>
          </p:nvSpPr>
          <p:spPr bwMode="auto">
            <a:xfrm>
              <a:off x="7295803" y="3765430"/>
              <a:ext cx="405426" cy="139212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88" y="2"/>
                </a:cxn>
                <a:cxn ang="0">
                  <a:pos x="72" y="6"/>
                </a:cxn>
                <a:cxn ang="0">
                  <a:pos x="60" y="12"/>
                </a:cxn>
                <a:cxn ang="0">
                  <a:pos x="50" y="20"/>
                </a:cxn>
                <a:cxn ang="0">
                  <a:pos x="42" y="28"/>
                </a:cxn>
                <a:cxn ang="0">
                  <a:pos x="34" y="34"/>
                </a:cxn>
                <a:cxn ang="0">
                  <a:pos x="24" y="38"/>
                </a:cxn>
                <a:cxn ang="0">
                  <a:pos x="12" y="40"/>
                </a:cxn>
                <a:cxn ang="0">
                  <a:pos x="0" y="40"/>
                </a:cxn>
                <a:cxn ang="0">
                  <a:pos x="0" y="114"/>
                </a:cxn>
                <a:cxn ang="0">
                  <a:pos x="318" y="114"/>
                </a:cxn>
                <a:cxn ang="0">
                  <a:pos x="318" y="114"/>
                </a:cxn>
                <a:cxn ang="0">
                  <a:pos x="324" y="114"/>
                </a:cxn>
                <a:cxn ang="0">
                  <a:pos x="328" y="110"/>
                </a:cxn>
                <a:cxn ang="0">
                  <a:pos x="332" y="106"/>
                </a:cxn>
                <a:cxn ang="0">
                  <a:pos x="332" y="100"/>
                </a:cxn>
                <a:cxn ang="0">
                  <a:pos x="332" y="80"/>
                </a:cxn>
                <a:cxn ang="0">
                  <a:pos x="130" y="80"/>
                </a:cxn>
                <a:cxn ang="0">
                  <a:pos x="130" y="80"/>
                </a:cxn>
                <a:cxn ang="0">
                  <a:pos x="126" y="78"/>
                </a:cxn>
                <a:cxn ang="0">
                  <a:pos x="122" y="76"/>
                </a:cxn>
                <a:cxn ang="0">
                  <a:pos x="120" y="74"/>
                </a:cxn>
                <a:cxn ang="0">
                  <a:pos x="120" y="70"/>
                </a:cxn>
                <a:cxn ang="0">
                  <a:pos x="120" y="52"/>
                </a:cxn>
                <a:cxn ang="0">
                  <a:pos x="120" y="52"/>
                </a:cxn>
                <a:cxn ang="0">
                  <a:pos x="120" y="48"/>
                </a:cxn>
                <a:cxn ang="0">
                  <a:pos x="122" y="46"/>
                </a:cxn>
                <a:cxn ang="0">
                  <a:pos x="126" y="44"/>
                </a:cxn>
                <a:cxn ang="0">
                  <a:pos x="130" y="42"/>
                </a:cxn>
                <a:cxn ang="0">
                  <a:pos x="332" y="42"/>
                </a:cxn>
                <a:cxn ang="0">
                  <a:pos x="332" y="36"/>
                </a:cxn>
                <a:cxn ang="0">
                  <a:pos x="332" y="36"/>
                </a:cxn>
                <a:cxn ang="0">
                  <a:pos x="332" y="28"/>
                </a:cxn>
                <a:cxn ang="0">
                  <a:pos x="330" y="22"/>
                </a:cxn>
                <a:cxn ang="0">
                  <a:pos x="326" y="16"/>
                </a:cxn>
                <a:cxn ang="0">
                  <a:pos x="322" y="10"/>
                </a:cxn>
                <a:cxn ang="0">
                  <a:pos x="316" y="6"/>
                </a:cxn>
                <a:cxn ang="0">
                  <a:pos x="310" y="2"/>
                </a:cxn>
                <a:cxn ang="0">
                  <a:pos x="304" y="0"/>
                </a:cxn>
                <a:cxn ang="0">
                  <a:pos x="296" y="0"/>
                </a:cxn>
                <a:cxn ang="0">
                  <a:pos x="296" y="0"/>
                </a:cxn>
              </a:cxnLst>
              <a:rect l="0" t="0" r="r" b="b"/>
              <a:pathLst>
                <a:path w="332" h="114">
                  <a:moveTo>
                    <a:pt x="296" y="0"/>
                  </a:moveTo>
                  <a:lnTo>
                    <a:pt x="29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88" y="2"/>
                  </a:lnTo>
                  <a:lnTo>
                    <a:pt x="72" y="6"/>
                  </a:lnTo>
                  <a:lnTo>
                    <a:pt x="60" y="12"/>
                  </a:lnTo>
                  <a:lnTo>
                    <a:pt x="50" y="20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24" y="3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11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24" y="114"/>
                  </a:lnTo>
                  <a:lnTo>
                    <a:pt x="328" y="110"/>
                  </a:lnTo>
                  <a:lnTo>
                    <a:pt x="332" y="106"/>
                  </a:lnTo>
                  <a:lnTo>
                    <a:pt x="332" y="100"/>
                  </a:lnTo>
                  <a:lnTo>
                    <a:pt x="332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6" y="78"/>
                  </a:lnTo>
                  <a:lnTo>
                    <a:pt x="122" y="76"/>
                  </a:lnTo>
                  <a:lnTo>
                    <a:pt x="120" y="74"/>
                  </a:lnTo>
                  <a:lnTo>
                    <a:pt x="120" y="70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26" y="44"/>
                  </a:lnTo>
                  <a:lnTo>
                    <a:pt x="130" y="42"/>
                  </a:lnTo>
                  <a:lnTo>
                    <a:pt x="332" y="42"/>
                  </a:lnTo>
                  <a:lnTo>
                    <a:pt x="332" y="36"/>
                  </a:lnTo>
                  <a:lnTo>
                    <a:pt x="332" y="36"/>
                  </a:lnTo>
                  <a:lnTo>
                    <a:pt x="332" y="28"/>
                  </a:lnTo>
                  <a:lnTo>
                    <a:pt x="330" y="22"/>
                  </a:lnTo>
                  <a:lnTo>
                    <a:pt x="326" y="16"/>
                  </a:lnTo>
                  <a:lnTo>
                    <a:pt x="322" y="10"/>
                  </a:lnTo>
                  <a:lnTo>
                    <a:pt x="316" y="6"/>
                  </a:lnTo>
                  <a:lnTo>
                    <a:pt x="310" y="2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48"/>
            <p:cNvSpPr>
              <a:spLocks/>
            </p:cNvSpPr>
            <p:nvPr/>
          </p:nvSpPr>
          <p:spPr bwMode="auto">
            <a:xfrm>
              <a:off x="7459438" y="3828930"/>
              <a:ext cx="41520" cy="219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6" y="0"/>
                </a:cxn>
              </a:cxnLst>
              <a:rect l="0" t="0" r="r" b="b"/>
              <a:pathLst>
                <a:path w="34" h="1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49"/>
            <p:cNvSpPr>
              <a:spLocks/>
            </p:cNvSpPr>
            <p:nvPr/>
          </p:nvSpPr>
          <p:spPr bwMode="auto">
            <a:xfrm>
              <a:off x="7530266" y="3828930"/>
              <a:ext cx="39077" cy="219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32" y="16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6" y="0"/>
                </a:cxn>
              </a:cxnLst>
              <a:rect l="0" t="0" r="r" b="b"/>
              <a:pathLst>
                <a:path w="32" h="1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50"/>
            <p:cNvSpPr>
              <a:spLocks/>
            </p:cNvSpPr>
            <p:nvPr/>
          </p:nvSpPr>
          <p:spPr bwMode="auto">
            <a:xfrm>
              <a:off x="7601093" y="3828930"/>
              <a:ext cx="39077" cy="219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30" y="16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6" y="0"/>
                </a:cxn>
              </a:cxnLst>
              <a:rect l="0" t="0" r="r" b="b"/>
              <a:pathLst>
                <a:path w="32" h="1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51"/>
            <p:cNvSpPr>
              <a:spLocks/>
            </p:cNvSpPr>
            <p:nvPr/>
          </p:nvSpPr>
          <p:spPr bwMode="auto">
            <a:xfrm>
              <a:off x="7249399" y="3919296"/>
              <a:ext cx="68385" cy="1953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50" y="16"/>
                </a:cxn>
                <a:cxn ang="0">
                  <a:pos x="54" y="1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4" y="12"/>
                </a:cxn>
              </a:cxnLst>
              <a:rect l="0" t="0" r="r" b="b"/>
              <a:pathLst>
                <a:path w="56" h="16">
                  <a:moveTo>
                    <a:pt x="4" y="12"/>
                  </a:moveTo>
                  <a:lnTo>
                    <a:pt x="4" y="12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0" y="16"/>
                  </a:lnTo>
                  <a:lnTo>
                    <a:pt x="54" y="1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52"/>
            <p:cNvSpPr>
              <a:spLocks/>
            </p:cNvSpPr>
            <p:nvPr/>
          </p:nvSpPr>
          <p:spPr bwMode="auto">
            <a:xfrm>
              <a:off x="7598651" y="3919296"/>
              <a:ext cx="68385" cy="1953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50" y="16"/>
                </a:cxn>
                <a:cxn ang="0">
                  <a:pos x="54" y="1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4" y="12"/>
                </a:cxn>
              </a:cxnLst>
              <a:rect l="0" t="0" r="r" b="b"/>
              <a:pathLst>
                <a:path w="56" h="16">
                  <a:moveTo>
                    <a:pt x="4" y="12"/>
                  </a:moveTo>
                  <a:lnTo>
                    <a:pt x="4" y="12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0" y="16"/>
                  </a:lnTo>
                  <a:lnTo>
                    <a:pt x="54" y="1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Text Box 42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26532" y="1440363"/>
            <a:ext cx="786738" cy="450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US" sz="1100" i="1" dirty="0" smtClean="0"/>
              <a:t>Internet of Things</a:t>
            </a:r>
            <a:endParaRPr lang="en-US" sz="1100" i="1" dirty="0"/>
          </a:p>
        </p:txBody>
      </p:sp>
      <p:sp>
        <p:nvSpPr>
          <p:cNvPr id="73" name="Textfeld 72"/>
          <p:cNvSpPr txBox="1"/>
          <p:nvPr/>
        </p:nvSpPr>
        <p:spPr>
          <a:xfrm>
            <a:off x="3654435" y="5030580"/>
            <a:ext cx="89639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accent5"/>
                </a:solidFill>
                <a:latin typeface="+mn-lt"/>
              </a:rPr>
              <a:t>in memory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5868988" y="5562496"/>
            <a:ext cx="69602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>
                <a:solidFill>
                  <a:schemeClr val="accent5"/>
                </a:solidFill>
                <a:latin typeface="+mn-lt"/>
              </a:rPr>
              <a:t>hadoop</a:t>
            </a:r>
            <a:endParaRPr lang="en-US" sz="1100" b="1" i="1" dirty="0" smtClean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83" name="Gruppieren 82"/>
          <p:cNvGrpSpPr/>
          <p:nvPr/>
        </p:nvGrpSpPr>
        <p:grpSpPr>
          <a:xfrm>
            <a:off x="1568319" y="2850548"/>
            <a:ext cx="358775" cy="232376"/>
            <a:chOff x="1425575" y="6162675"/>
            <a:chExt cx="1031876" cy="668338"/>
          </a:xfrm>
        </p:grpSpPr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1425575" y="6162675"/>
              <a:ext cx="1031875" cy="66833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230" y="0"/>
                </a:cxn>
                <a:cxn ang="0">
                  <a:pos x="1244" y="1"/>
                </a:cxn>
                <a:cxn ang="0">
                  <a:pos x="1257" y="6"/>
                </a:cxn>
                <a:cxn ang="0">
                  <a:pos x="1268" y="12"/>
                </a:cxn>
                <a:cxn ang="0">
                  <a:pos x="1279" y="21"/>
                </a:cxn>
                <a:cxn ang="0">
                  <a:pos x="1288" y="31"/>
                </a:cxn>
                <a:cxn ang="0">
                  <a:pos x="1294" y="43"/>
                </a:cxn>
                <a:cxn ang="0">
                  <a:pos x="1298" y="55"/>
                </a:cxn>
                <a:cxn ang="0">
                  <a:pos x="1299" y="69"/>
                </a:cxn>
                <a:cxn ang="0">
                  <a:pos x="1299" y="773"/>
                </a:cxn>
                <a:cxn ang="0">
                  <a:pos x="1298" y="787"/>
                </a:cxn>
                <a:cxn ang="0">
                  <a:pos x="1294" y="800"/>
                </a:cxn>
                <a:cxn ang="0">
                  <a:pos x="1288" y="812"/>
                </a:cxn>
                <a:cxn ang="0">
                  <a:pos x="1279" y="822"/>
                </a:cxn>
                <a:cxn ang="0">
                  <a:pos x="1268" y="831"/>
                </a:cxn>
                <a:cxn ang="0">
                  <a:pos x="1257" y="837"/>
                </a:cxn>
                <a:cxn ang="0">
                  <a:pos x="1244" y="841"/>
                </a:cxn>
                <a:cxn ang="0">
                  <a:pos x="1230" y="843"/>
                </a:cxn>
                <a:cxn ang="0">
                  <a:pos x="68" y="843"/>
                </a:cxn>
                <a:cxn ang="0">
                  <a:pos x="54" y="841"/>
                </a:cxn>
                <a:cxn ang="0">
                  <a:pos x="41" y="837"/>
                </a:cxn>
                <a:cxn ang="0">
                  <a:pos x="30" y="831"/>
                </a:cxn>
                <a:cxn ang="0">
                  <a:pos x="20" y="822"/>
                </a:cxn>
                <a:cxn ang="0">
                  <a:pos x="12" y="812"/>
                </a:cxn>
                <a:cxn ang="0">
                  <a:pos x="6" y="800"/>
                </a:cxn>
                <a:cxn ang="0">
                  <a:pos x="1" y="787"/>
                </a:cxn>
                <a:cxn ang="0">
                  <a:pos x="0" y="773"/>
                </a:cxn>
                <a:cxn ang="0">
                  <a:pos x="0" y="69"/>
                </a:cxn>
                <a:cxn ang="0">
                  <a:pos x="1" y="55"/>
                </a:cxn>
                <a:cxn ang="0">
                  <a:pos x="6" y="43"/>
                </a:cxn>
                <a:cxn ang="0">
                  <a:pos x="12" y="31"/>
                </a:cxn>
                <a:cxn ang="0">
                  <a:pos x="20" y="21"/>
                </a:cxn>
                <a:cxn ang="0">
                  <a:pos x="30" y="12"/>
                </a:cxn>
                <a:cxn ang="0">
                  <a:pos x="41" y="6"/>
                </a:cxn>
                <a:cxn ang="0">
                  <a:pos x="54" y="1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1299" h="843">
                  <a:moveTo>
                    <a:pt x="68" y="0"/>
                  </a:moveTo>
                  <a:lnTo>
                    <a:pt x="1230" y="0"/>
                  </a:lnTo>
                  <a:lnTo>
                    <a:pt x="1244" y="1"/>
                  </a:lnTo>
                  <a:lnTo>
                    <a:pt x="1257" y="6"/>
                  </a:lnTo>
                  <a:lnTo>
                    <a:pt x="1268" y="12"/>
                  </a:lnTo>
                  <a:lnTo>
                    <a:pt x="1279" y="21"/>
                  </a:lnTo>
                  <a:lnTo>
                    <a:pt x="1288" y="31"/>
                  </a:lnTo>
                  <a:lnTo>
                    <a:pt x="1294" y="43"/>
                  </a:lnTo>
                  <a:lnTo>
                    <a:pt x="1298" y="55"/>
                  </a:lnTo>
                  <a:lnTo>
                    <a:pt x="1299" y="69"/>
                  </a:lnTo>
                  <a:lnTo>
                    <a:pt x="1299" y="773"/>
                  </a:lnTo>
                  <a:lnTo>
                    <a:pt x="1298" y="787"/>
                  </a:lnTo>
                  <a:lnTo>
                    <a:pt x="1294" y="800"/>
                  </a:lnTo>
                  <a:lnTo>
                    <a:pt x="1288" y="812"/>
                  </a:lnTo>
                  <a:lnTo>
                    <a:pt x="1279" y="822"/>
                  </a:lnTo>
                  <a:lnTo>
                    <a:pt x="1268" y="831"/>
                  </a:lnTo>
                  <a:lnTo>
                    <a:pt x="1257" y="837"/>
                  </a:lnTo>
                  <a:lnTo>
                    <a:pt x="1244" y="841"/>
                  </a:lnTo>
                  <a:lnTo>
                    <a:pt x="1230" y="843"/>
                  </a:lnTo>
                  <a:lnTo>
                    <a:pt x="68" y="843"/>
                  </a:lnTo>
                  <a:lnTo>
                    <a:pt x="54" y="841"/>
                  </a:lnTo>
                  <a:lnTo>
                    <a:pt x="41" y="837"/>
                  </a:lnTo>
                  <a:lnTo>
                    <a:pt x="30" y="831"/>
                  </a:lnTo>
                  <a:lnTo>
                    <a:pt x="20" y="822"/>
                  </a:lnTo>
                  <a:lnTo>
                    <a:pt x="12" y="812"/>
                  </a:lnTo>
                  <a:lnTo>
                    <a:pt x="6" y="800"/>
                  </a:lnTo>
                  <a:lnTo>
                    <a:pt x="1" y="787"/>
                  </a:lnTo>
                  <a:lnTo>
                    <a:pt x="0" y="773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0" y="21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6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Rectangle 54"/>
            <p:cNvSpPr>
              <a:spLocks noChangeArrowheads="1"/>
            </p:cNvSpPr>
            <p:nvPr/>
          </p:nvSpPr>
          <p:spPr bwMode="auto">
            <a:xfrm>
              <a:off x="1425575" y="6248400"/>
              <a:ext cx="1031876" cy="1460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" name="Group 55"/>
            <p:cNvGrpSpPr>
              <a:grpSpLocks/>
            </p:cNvGrpSpPr>
            <p:nvPr/>
          </p:nvGrpSpPr>
          <p:grpSpPr bwMode="auto">
            <a:xfrm>
              <a:off x="1520825" y="6477000"/>
              <a:ext cx="263525" cy="261938"/>
              <a:chOff x="2433" y="956"/>
              <a:chExt cx="166" cy="165"/>
            </a:xfrm>
          </p:grpSpPr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2433" y="956"/>
                <a:ext cx="166" cy="16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02" y="0"/>
                  </a:cxn>
                  <a:cxn ang="0">
                    <a:pos x="313" y="3"/>
                  </a:cxn>
                  <a:cxn ang="0">
                    <a:pos x="322" y="8"/>
                  </a:cxn>
                  <a:cxn ang="0">
                    <a:pos x="328" y="18"/>
                  </a:cxn>
                  <a:cxn ang="0">
                    <a:pos x="331" y="28"/>
                  </a:cxn>
                  <a:cxn ang="0">
                    <a:pos x="331" y="302"/>
                  </a:cxn>
                  <a:cxn ang="0">
                    <a:pos x="328" y="314"/>
                  </a:cxn>
                  <a:cxn ang="0">
                    <a:pos x="322" y="323"/>
                  </a:cxn>
                  <a:cxn ang="0">
                    <a:pos x="313" y="329"/>
                  </a:cxn>
                  <a:cxn ang="0">
                    <a:pos x="302" y="331"/>
                  </a:cxn>
                  <a:cxn ang="0">
                    <a:pos x="29" y="331"/>
                  </a:cxn>
                  <a:cxn ang="0">
                    <a:pos x="17" y="329"/>
                  </a:cxn>
                  <a:cxn ang="0">
                    <a:pos x="8" y="323"/>
                  </a:cxn>
                  <a:cxn ang="0">
                    <a:pos x="2" y="314"/>
                  </a:cxn>
                  <a:cxn ang="0">
                    <a:pos x="0" y="302"/>
                  </a:cxn>
                  <a:cxn ang="0">
                    <a:pos x="0" y="28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</a:cxnLst>
                <a:rect l="0" t="0" r="r" b="b"/>
                <a:pathLst>
                  <a:path w="331" h="331">
                    <a:moveTo>
                      <a:pt x="29" y="0"/>
                    </a:moveTo>
                    <a:lnTo>
                      <a:pt x="302" y="0"/>
                    </a:lnTo>
                    <a:lnTo>
                      <a:pt x="313" y="3"/>
                    </a:lnTo>
                    <a:lnTo>
                      <a:pt x="322" y="8"/>
                    </a:lnTo>
                    <a:lnTo>
                      <a:pt x="328" y="18"/>
                    </a:lnTo>
                    <a:lnTo>
                      <a:pt x="331" y="28"/>
                    </a:lnTo>
                    <a:lnTo>
                      <a:pt x="331" y="302"/>
                    </a:lnTo>
                    <a:lnTo>
                      <a:pt x="328" y="314"/>
                    </a:lnTo>
                    <a:lnTo>
                      <a:pt x="322" y="323"/>
                    </a:lnTo>
                    <a:lnTo>
                      <a:pt x="313" y="329"/>
                    </a:lnTo>
                    <a:lnTo>
                      <a:pt x="302" y="331"/>
                    </a:lnTo>
                    <a:lnTo>
                      <a:pt x="29" y="331"/>
                    </a:lnTo>
                    <a:lnTo>
                      <a:pt x="17" y="329"/>
                    </a:lnTo>
                    <a:lnTo>
                      <a:pt x="8" y="323"/>
                    </a:lnTo>
                    <a:lnTo>
                      <a:pt x="2" y="314"/>
                    </a:lnTo>
                    <a:lnTo>
                      <a:pt x="0" y="302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2444" y="970"/>
                <a:ext cx="143" cy="126"/>
              </a:xfrm>
              <a:custGeom>
                <a:avLst/>
                <a:gdLst/>
                <a:ahLst/>
                <a:cxnLst>
                  <a:cxn ang="0">
                    <a:pos x="285" y="165"/>
                  </a:cxn>
                  <a:cxn ang="0">
                    <a:pos x="284" y="162"/>
                  </a:cxn>
                  <a:cxn ang="0">
                    <a:pos x="281" y="152"/>
                  </a:cxn>
                  <a:cxn ang="0">
                    <a:pos x="276" y="140"/>
                  </a:cxn>
                  <a:cxn ang="0">
                    <a:pos x="268" y="124"/>
                  </a:cxn>
                  <a:cxn ang="0">
                    <a:pos x="259" y="107"/>
                  </a:cxn>
                  <a:cxn ang="0">
                    <a:pos x="247" y="90"/>
                  </a:cxn>
                  <a:cxn ang="0">
                    <a:pos x="234" y="75"/>
                  </a:cxn>
                  <a:cxn ang="0">
                    <a:pos x="217" y="62"/>
                  </a:cxn>
                  <a:cxn ang="0">
                    <a:pos x="198" y="56"/>
                  </a:cxn>
                  <a:cxn ang="0">
                    <a:pos x="177" y="54"/>
                  </a:cxn>
                  <a:cxn ang="0">
                    <a:pos x="154" y="60"/>
                  </a:cxn>
                  <a:cxn ang="0">
                    <a:pos x="128" y="75"/>
                  </a:cxn>
                  <a:cxn ang="0">
                    <a:pos x="100" y="99"/>
                  </a:cxn>
                  <a:cxn ang="0">
                    <a:pos x="69" y="136"/>
                  </a:cxn>
                  <a:cxn ang="0">
                    <a:pos x="35" y="187"/>
                  </a:cxn>
                  <a:cxn ang="0">
                    <a:pos x="0" y="251"/>
                  </a:cxn>
                  <a:cxn ang="0">
                    <a:pos x="2" y="246"/>
                  </a:cxn>
                  <a:cxn ang="0">
                    <a:pos x="7" y="231"/>
                  </a:cxn>
                  <a:cxn ang="0">
                    <a:pos x="15" y="208"/>
                  </a:cxn>
                  <a:cxn ang="0">
                    <a:pos x="26" y="179"/>
                  </a:cxn>
                  <a:cxn ang="0">
                    <a:pos x="40" y="148"/>
                  </a:cxn>
                  <a:cxn ang="0">
                    <a:pos x="56" y="114"/>
                  </a:cxn>
                  <a:cxn ang="0">
                    <a:pos x="75" y="82"/>
                  </a:cxn>
                  <a:cxn ang="0">
                    <a:pos x="94" y="52"/>
                  </a:cxn>
                  <a:cxn ang="0">
                    <a:pos x="116" y="27"/>
                  </a:cxn>
                  <a:cxn ang="0">
                    <a:pos x="138" y="9"/>
                  </a:cxn>
                  <a:cxn ang="0">
                    <a:pos x="162" y="0"/>
                  </a:cxn>
                  <a:cxn ang="0">
                    <a:pos x="186" y="3"/>
                  </a:cxn>
                  <a:cxn ang="0">
                    <a:pos x="212" y="17"/>
                  </a:cxn>
                  <a:cxn ang="0">
                    <a:pos x="236" y="49"/>
                  </a:cxn>
                  <a:cxn ang="0">
                    <a:pos x="261" y="97"/>
                  </a:cxn>
                  <a:cxn ang="0">
                    <a:pos x="285" y="165"/>
                  </a:cxn>
                </a:cxnLst>
                <a:rect l="0" t="0" r="r" b="b"/>
                <a:pathLst>
                  <a:path w="285" h="251">
                    <a:moveTo>
                      <a:pt x="285" y="165"/>
                    </a:moveTo>
                    <a:lnTo>
                      <a:pt x="284" y="162"/>
                    </a:lnTo>
                    <a:lnTo>
                      <a:pt x="281" y="152"/>
                    </a:lnTo>
                    <a:lnTo>
                      <a:pt x="276" y="140"/>
                    </a:lnTo>
                    <a:lnTo>
                      <a:pt x="268" y="124"/>
                    </a:lnTo>
                    <a:lnTo>
                      <a:pt x="259" y="107"/>
                    </a:lnTo>
                    <a:lnTo>
                      <a:pt x="247" y="90"/>
                    </a:lnTo>
                    <a:lnTo>
                      <a:pt x="234" y="75"/>
                    </a:lnTo>
                    <a:lnTo>
                      <a:pt x="217" y="62"/>
                    </a:lnTo>
                    <a:lnTo>
                      <a:pt x="198" y="56"/>
                    </a:lnTo>
                    <a:lnTo>
                      <a:pt x="177" y="54"/>
                    </a:lnTo>
                    <a:lnTo>
                      <a:pt x="154" y="60"/>
                    </a:lnTo>
                    <a:lnTo>
                      <a:pt x="128" y="75"/>
                    </a:lnTo>
                    <a:lnTo>
                      <a:pt x="100" y="99"/>
                    </a:lnTo>
                    <a:lnTo>
                      <a:pt x="69" y="136"/>
                    </a:lnTo>
                    <a:lnTo>
                      <a:pt x="35" y="187"/>
                    </a:lnTo>
                    <a:lnTo>
                      <a:pt x="0" y="251"/>
                    </a:lnTo>
                    <a:lnTo>
                      <a:pt x="2" y="246"/>
                    </a:lnTo>
                    <a:lnTo>
                      <a:pt x="7" y="231"/>
                    </a:lnTo>
                    <a:lnTo>
                      <a:pt x="15" y="208"/>
                    </a:lnTo>
                    <a:lnTo>
                      <a:pt x="26" y="179"/>
                    </a:lnTo>
                    <a:lnTo>
                      <a:pt x="40" y="148"/>
                    </a:lnTo>
                    <a:lnTo>
                      <a:pt x="56" y="114"/>
                    </a:lnTo>
                    <a:lnTo>
                      <a:pt x="75" y="82"/>
                    </a:lnTo>
                    <a:lnTo>
                      <a:pt x="94" y="52"/>
                    </a:lnTo>
                    <a:lnTo>
                      <a:pt x="116" y="27"/>
                    </a:lnTo>
                    <a:lnTo>
                      <a:pt x="138" y="9"/>
                    </a:lnTo>
                    <a:lnTo>
                      <a:pt x="162" y="0"/>
                    </a:lnTo>
                    <a:lnTo>
                      <a:pt x="186" y="3"/>
                    </a:lnTo>
                    <a:lnTo>
                      <a:pt x="212" y="17"/>
                    </a:lnTo>
                    <a:lnTo>
                      <a:pt x="236" y="49"/>
                    </a:lnTo>
                    <a:lnTo>
                      <a:pt x="261" y="97"/>
                    </a:lnTo>
                    <a:lnTo>
                      <a:pt x="285" y="165"/>
                    </a:lnTo>
                    <a:close/>
                  </a:path>
                </a:pathLst>
              </a:cu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2450" y="972"/>
                <a:ext cx="141" cy="12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" y="98"/>
                  </a:cxn>
                  <a:cxn ang="0">
                    <a:pos x="5" y="106"/>
                  </a:cxn>
                  <a:cxn ang="0">
                    <a:pos x="11" y="120"/>
                  </a:cxn>
                  <a:cxn ang="0">
                    <a:pos x="17" y="135"/>
                  </a:cxn>
                  <a:cxn ang="0">
                    <a:pos x="28" y="152"/>
                  </a:cxn>
                  <a:cxn ang="0">
                    <a:pos x="41" y="168"/>
                  </a:cxn>
                  <a:cxn ang="0">
                    <a:pos x="54" y="183"/>
                  </a:cxn>
                  <a:cxn ang="0">
                    <a:pos x="72" y="195"/>
                  </a:cxn>
                  <a:cxn ang="0">
                    <a:pos x="90" y="202"/>
                  </a:cxn>
                  <a:cxn ang="0">
                    <a:pos x="111" y="203"/>
                  </a:cxn>
                  <a:cxn ang="0">
                    <a:pos x="134" y="196"/>
                  </a:cxn>
                  <a:cxn ang="0">
                    <a:pos x="159" y="181"/>
                  </a:cxn>
                  <a:cxn ang="0">
                    <a:pos x="187" y="154"/>
                  </a:cxn>
                  <a:cxn ang="0">
                    <a:pos x="217" y="116"/>
                  </a:cxn>
                  <a:cxn ang="0">
                    <a:pos x="249" y="66"/>
                  </a:cxn>
                  <a:cxn ang="0">
                    <a:pos x="284" y="0"/>
                  </a:cxn>
                  <a:cxn ang="0">
                    <a:pos x="282" y="6"/>
                  </a:cxn>
                  <a:cxn ang="0">
                    <a:pos x="277" y="21"/>
                  </a:cxn>
                  <a:cxn ang="0">
                    <a:pos x="270" y="44"/>
                  </a:cxn>
                  <a:cxn ang="0">
                    <a:pos x="259" y="72"/>
                  </a:cxn>
                  <a:cxn ang="0">
                    <a:pos x="246" y="105"/>
                  </a:cxn>
                  <a:cxn ang="0">
                    <a:pos x="231" y="138"/>
                  </a:cxn>
                  <a:cxn ang="0">
                    <a:pos x="213" y="172"/>
                  </a:cxn>
                  <a:cxn ang="0">
                    <a:pos x="194" y="202"/>
                  </a:cxn>
                  <a:cxn ang="0">
                    <a:pos x="173" y="227"/>
                  </a:cxn>
                  <a:cxn ang="0">
                    <a:pos x="151" y="245"/>
                  </a:cxn>
                  <a:cxn ang="0">
                    <a:pos x="128" y="256"/>
                  </a:cxn>
                  <a:cxn ang="0">
                    <a:pos x="103" y="253"/>
                  </a:cxn>
                  <a:cxn ang="0">
                    <a:pos x="79" y="238"/>
                  </a:cxn>
                  <a:cxn ang="0">
                    <a:pos x="52" y="208"/>
                  </a:cxn>
                  <a:cxn ang="0">
                    <a:pos x="27" y="161"/>
                  </a:cxn>
                  <a:cxn ang="0">
                    <a:pos x="0" y="94"/>
                  </a:cxn>
                </a:cxnLst>
                <a:rect l="0" t="0" r="r" b="b"/>
                <a:pathLst>
                  <a:path w="284" h="256">
                    <a:moveTo>
                      <a:pt x="0" y="94"/>
                    </a:moveTo>
                    <a:lnTo>
                      <a:pt x="1" y="98"/>
                    </a:lnTo>
                    <a:lnTo>
                      <a:pt x="5" y="106"/>
                    </a:lnTo>
                    <a:lnTo>
                      <a:pt x="11" y="120"/>
                    </a:lnTo>
                    <a:lnTo>
                      <a:pt x="17" y="135"/>
                    </a:lnTo>
                    <a:lnTo>
                      <a:pt x="28" y="152"/>
                    </a:lnTo>
                    <a:lnTo>
                      <a:pt x="41" y="168"/>
                    </a:lnTo>
                    <a:lnTo>
                      <a:pt x="54" y="183"/>
                    </a:lnTo>
                    <a:lnTo>
                      <a:pt x="72" y="195"/>
                    </a:lnTo>
                    <a:lnTo>
                      <a:pt x="90" y="202"/>
                    </a:lnTo>
                    <a:lnTo>
                      <a:pt x="111" y="203"/>
                    </a:lnTo>
                    <a:lnTo>
                      <a:pt x="134" y="196"/>
                    </a:lnTo>
                    <a:lnTo>
                      <a:pt x="159" y="181"/>
                    </a:lnTo>
                    <a:lnTo>
                      <a:pt x="187" y="154"/>
                    </a:lnTo>
                    <a:lnTo>
                      <a:pt x="217" y="116"/>
                    </a:lnTo>
                    <a:lnTo>
                      <a:pt x="249" y="66"/>
                    </a:lnTo>
                    <a:lnTo>
                      <a:pt x="284" y="0"/>
                    </a:lnTo>
                    <a:lnTo>
                      <a:pt x="282" y="6"/>
                    </a:lnTo>
                    <a:lnTo>
                      <a:pt x="277" y="21"/>
                    </a:lnTo>
                    <a:lnTo>
                      <a:pt x="270" y="44"/>
                    </a:lnTo>
                    <a:lnTo>
                      <a:pt x="259" y="72"/>
                    </a:lnTo>
                    <a:lnTo>
                      <a:pt x="246" y="105"/>
                    </a:lnTo>
                    <a:lnTo>
                      <a:pt x="231" y="138"/>
                    </a:lnTo>
                    <a:lnTo>
                      <a:pt x="213" y="172"/>
                    </a:lnTo>
                    <a:lnTo>
                      <a:pt x="194" y="202"/>
                    </a:lnTo>
                    <a:lnTo>
                      <a:pt x="173" y="227"/>
                    </a:lnTo>
                    <a:lnTo>
                      <a:pt x="151" y="245"/>
                    </a:lnTo>
                    <a:lnTo>
                      <a:pt x="128" y="256"/>
                    </a:lnTo>
                    <a:lnTo>
                      <a:pt x="103" y="253"/>
                    </a:lnTo>
                    <a:lnTo>
                      <a:pt x="79" y="238"/>
                    </a:lnTo>
                    <a:lnTo>
                      <a:pt x="52" y="208"/>
                    </a:lnTo>
                    <a:lnTo>
                      <a:pt x="27" y="161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" name="Text Box 428"/>
          <p:cNvSpPr txBox="1">
            <a:spLocks noChangeArrowheads="1"/>
          </p:cNvSpPr>
          <p:nvPr/>
        </p:nvSpPr>
        <p:spPr bwMode="auto">
          <a:xfrm>
            <a:off x="1162756" y="3063522"/>
            <a:ext cx="1083776" cy="297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US" sz="1100" i="1" dirty="0" smtClean="0"/>
              <a:t>transactions</a:t>
            </a:r>
            <a:endParaRPr lang="en-US" sz="1100" i="1" dirty="0"/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H="1">
            <a:off x="5363260" y="2680329"/>
            <a:ext cx="808038" cy="20002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  <a:buClr>
                <a:srgbClr val="00337D"/>
              </a:buClr>
              <a:buSzPct val="85000"/>
              <a:buFont typeface="Monotype Sorts" pitchFamily="2" charset="2"/>
              <a:buNone/>
              <a:tabLst>
                <a:tab pos="1231900" algn="l"/>
              </a:tabLst>
              <a:defRPr/>
            </a:pPr>
            <a:r>
              <a:rPr lang="en-US" sz="1100" b="0" dirty="0" smtClean="0">
                <a:solidFill>
                  <a:srgbClr val="000000"/>
                </a:solidFill>
              </a:rPr>
              <a:t>Presentation</a:t>
            </a:r>
            <a:endParaRPr lang="en-US" sz="1050" b="0" dirty="0">
              <a:solidFill>
                <a:srgbClr val="000000"/>
              </a:solidFill>
            </a:endParaRPr>
          </a:p>
        </p:txBody>
      </p:sp>
      <p:sp>
        <p:nvSpPr>
          <p:cNvPr id="86" name="OT_TextBox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6092274" y="3751614"/>
            <a:ext cx="1537251" cy="837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de-DE" sz="1400" b="1" noProof="0" dirty="0" err="1" smtClean="0"/>
              <a:t>Opportunity</a:t>
            </a:r>
            <a:endParaRPr lang="de-DE" sz="1400" b="1" noProof="0" dirty="0" smtClean="0"/>
          </a:p>
          <a:p>
            <a:pPr lvl="1">
              <a:spcBef>
                <a:spcPts val="0"/>
              </a:spcBef>
            </a:pPr>
            <a:endParaRPr lang="en-US" sz="1100" dirty="0" smtClean="0"/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Information products</a:t>
            </a:r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Customer intimacy</a:t>
            </a:r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Real-time decisions</a:t>
            </a:r>
          </a:p>
        </p:txBody>
      </p:sp>
      <p:sp>
        <p:nvSpPr>
          <p:cNvPr id="87" name="OT_TextBox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2824559" y="3751614"/>
            <a:ext cx="1537251" cy="837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de-DE" sz="1400" b="1" noProof="0" dirty="0" err="1" smtClean="0"/>
              <a:t>Feasibility</a:t>
            </a:r>
            <a:endParaRPr lang="de-DE" sz="1400" b="1" noProof="0" dirty="0" smtClean="0"/>
          </a:p>
          <a:p>
            <a:pPr lvl="1">
              <a:spcBef>
                <a:spcPts val="0"/>
              </a:spcBef>
            </a:pPr>
            <a:endParaRPr lang="en-US" sz="1100" dirty="0" smtClean="0"/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New data sources</a:t>
            </a:r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New technologies</a:t>
            </a:r>
          </a:p>
          <a:p>
            <a:pPr marL="180975" lvl="1" indent="-177800">
              <a:spcBef>
                <a:spcPts val="0"/>
              </a:spcBef>
            </a:pPr>
            <a:r>
              <a:rPr lang="en-US" sz="1100" dirty="0" smtClean="0"/>
              <a:t>Public acceptance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05474" name="think-cell Slide" r:id="rId42" imgW="0" imgH="0" progId="TCLayout.ActiveDocument.1">
              <p:embed/>
            </p:oleObj>
          </a:graphicData>
        </a:graphic>
      </p:graphicFrame>
      <p:sp>
        <p:nvSpPr>
          <p:cNvPr id="21" name="Rechteck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endParaRPr kumimoji="0" lang="en-US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0" name="OT_TextBox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sp>
        <p:nvSpPr>
          <p:cNvPr id="2682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Template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Information Value Chain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Analytics is one step in the overall information value chain. Linking all elements creates new business models, applications and value propositions.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5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11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5937" y="1830387"/>
            <a:ext cx="1979612" cy="836612"/>
          </a:xfrm>
          <a:prstGeom prst="homePlate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204787" rIns="92075" bIns="206375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Generation &amp; Acquisition</a:t>
            </a:r>
          </a:p>
        </p:txBody>
      </p:sp>
      <p:sp>
        <p:nvSpPr>
          <p:cNvPr id="12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59050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204787" rIns="14287" bIns="206375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Storage &amp; Archiving</a:t>
            </a:r>
          </a:p>
        </p:txBody>
      </p:sp>
      <p:sp>
        <p:nvSpPr>
          <p:cNvPr id="15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603750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311150" rIns="14287" bIns="312737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Analytics</a:t>
            </a:r>
          </a:p>
        </p:txBody>
      </p:sp>
      <p:sp>
        <p:nvSpPr>
          <p:cNvPr id="19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46862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311150" rIns="14287" bIns="312737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5476" name="Picture 4" descr="http://t1.gstatic.com/images?q=tbn:ANd9GcRQUMlc0vtvML6XTHbzPzwCsaLJEOaHc0IEuKzrE9Ya4zDH6Hdc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665912" y="2998787"/>
            <a:ext cx="1795463" cy="1210130"/>
          </a:xfrm>
          <a:prstGeom prst="rect">
            <a:avLst/>
          </a:prstGeom>
          <a:noFill/>
        </p:spPr>
      </p:pic>
      <p:grpSp>
        <p:nvGrpSpPr>
          <p:cNvPr id="22" name="Group 26"/>
          <p:cNvGrpSpPr/>
          <p:nvPr>
            <p:custDataLst>
              <p:tags r:id="rId15"/>
            </p:custDataLst>
          </p:nvPr>
        </p:nvGrpSpPr>
        <p:grpSpPr bwMode="gray">
          <a:xfrm>
            <a:off x="400050" y="5543094"/>
            <a:ext cx="8339137" cy="311606"/>
            <a:chOff x="400050" y="4562475"/>
            <a:chExt cx="8339137" cy="311606"/>
          </a:xfrm>
        </p:grpSpPr>
        <p:sp>
          <p:nvSpPr>
            <p:cNvPr id="23" name="Line 1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gray">
            <a:xfrm>
              <a:off x="400050" y="4725988"/>
              <a:ext cx="8339137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5" name="Text Box 1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3383975" y="4562475"/>
              <a:ext cx="2370182" cy="311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Example: Tesco Supermarkets</a:t>
              </a:r>
              <a:endParaRPr lang="en-US" sz="1200" b="1" dirty="0"/>
            </a:p>
          </p:txBody>
        </p:sp>
      </p:grpSp>
      <p:sp>
        <p:nvSpPr>
          <p:cNvPr id="26" name="Rechteck 25"/>
          <p:cNvSpPr/>
          <p:nvPr>
            <p:custDataLst>
              <p:tags r:id="rId16"/>
            </p:custDataLst>
          </p:nvPr>
        </p:nvSpPr>
        <p:spPr>
          <a:xfrm>
            <a:off x="6437312" y="4364470"/>
            <a:ext cx="22526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Virtual store in subway where commuters can buy groceries out of a virtual wall. </a:t>
            </a:r>
            <a:endParaRPr lang="en-US" dirty="0"/>
          </a:p>
        </p:txBody>
      </p:sp>
      <p:pic>
        <p:nvPicPr>
          <p:cNvPr id="105478" name="Picture 6" descr="http://t2.gstatic.com/images?q=tbn:ANd9GcQgY5HuZDw20UOs3XPxuxQWY-pZeEwSxkiH9X5zqDADJbdLEi1lnA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21819" y="3038907"/>
            <a:ext cx="1796400" cy="1129891"/>
          </a:xfrm>
          <a:prstGeom prst="rect">
            <a:avLst/>
          </a:prstGeom>
          <a:noFill/>
        </p:spPr>
      </p:pic>
      <p:sp>
        <p:nvSpPr>
          <p:cNvPr id="27" name="Rechteck 26"/>
          <p:cNvSpPr/>
          <p:nvPr>
            <p:custDataLst>
              <p:tags r:id="rId18"/>
            </p:custDataLst>
          </p:nvPr>
        </p:nvSpPr>
        <p:spPr>
          <a:xfrm>
            <a:off x="293688" y="4364470"/>
            <a:ext cx="225266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Loyalty card</a:t>
            </a:r>
            <a:endParaRPr lang="en-US" dirty="0"/>
          </a:p>
        </p:txBody>
      </p:sp>
      <p:grpSp>
        <p:nvGrpSpPr>
          <p:cNvPr id="28" name="Gruppieren 27"/>
          <p:cNvGrpSpPr/>
          <p:nvPr>
            <p:custDataLst>
              <p:tags r:id="rId19"/>
            </p:custDataLst>
          </p:nvPr>
        </p:nvGrpSpPr>
        <p:grpSpPr>
          <a:xfrm>
            <a:off x="3037463" y="3150926"/>
            <a:ext cx="1013263" cy="905852"/>
            <a:chOff x="396943" y="5093726"/>
            <a:chExt cx="574538" cy="513634"/>
          </a:xfrm>
        </p:grpSpPr>
        <p:sp>
          <p:nvSpPr>
            <p:cNvPr id="29" name="Zylinder 28"/>
            <p:cNvSpPr/>
            <p:nvPr>
              <p:custDataLst>
                <p:tags r:id="rId29"/>
              </p:custDataLst>
            </p:nvPr>
          </p:nvSpPr>
          <p:spPr bwMode="auto">
            <a:xfrm>
              <a:off x="399547" y="5093726"/>
              <a:ext cx="569329" cy="513634"/>
            </a:xfrm>
            <a:prstGeom prst="can">
              <a:avLst>
                <a:gd name="adj" fmla="val 31171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Date Placeholder 3"/>
            <p:cNvSpPr txBox="1">
              <a:spLocks/>
            </p:cNvSpPr>
            <p:nvPr>
              <p:custDataLst>
                <p:tags r:id="rId30"/>
              </p:custDataLst>
            </p:nvPr>
          </p:nvSpPr>
          <p:spPr>
            <a:xfrm rot="16200000">
              <a:off x="365911" y="5380001"/>
              <a:ext cx="340084" cy="94005"/>
            </a:xfrm>
            <a:prstGeom prst="rect">
              <a:avLst/>
            </a:prstGeom>
            <a:noFill/>
          </p:spPr>
          <p:txBody>
            <a:bodyPr vert="horz" wrap="square" lIns="0" tIns="10800" rIns="0" bIns="0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DB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68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580685" y="5293980"/>
              <a:ext cx="390796" cy="197455"/>
            </a:xfrm>
            <a:custGeom>
              <a:avLst/>
              <a:gdLst/>
              <a:ahLst/>
              <a:cxnLst>
                <a:cxn ang="0">
                  <a:pos x="302" y="3"/>
                </a:cxn>
                <a:cxn ang="0">
                  <a:pos x="302" y="4"/>
                </a:cxn>
                <a:cxn ang="0">
                  <a:pos x="301" y="6"/>
                </a:cxn>
                <a:cxn ang="0">
                  <a:pos x="300" y="8"/>
                </a:cxn>
                <a:cxn ang="0">
                  <a:pos x="300" y="10"/>
                </a:cxn>
                <a:cxn ang="0">
                  <a:pos x="298" y="12"/>
                </a:cxn>
                <a:cxn ang="0">
                  <a:pos x="298" y="13"/>
                </a:cxn>
                <a:cxn ang="0">
                  <a:pos x="79" y="64"/>
                </a:cxn>
                <a:cxn ang="0">
                  <a:pos x="0" y="60"/>
                </a:cxn>
                <a:cxn ang="0">
                  <a:pos x="0" y="149"/>
                </a:cxn>
                <a:cxn ang="0">
                  <a:pos x="2" y="149"/>
                </a:cxn>
                <a:cxn ang="0">
                  <a:pos x="4" y="150"/>
                </a:cxn>
                <a:cxn ang="0">
                  <a:pos x="13" y="151"/>
                </a:cxn>
                <a:cxn ang="0">
                  <a:pos x="15" y="151"/>
                </a:cxn>
                <a:cxn ang="0">
                  <a:pos x="23" y="151"/>
                </a:cxn>
                <a:cxn ang="0">
                  <a:pos x="26" y="152"/>
                </a:cxn>
                <a:cxn ang="0">
                  <a:pos x="34" y="152"/>
                </a:cxn>
                <a:cxn ang="0">
                  <a:pos x="35" y="152"/>
                </a:cxn>
                <a:cxn ang="0">
                  <a:pos x="61" y="153"/>
                </a:cxn>
                <a:cxn ang="0">
                  <a:pos x="79" y="153"/>
                </a:cxn>
                <a:cxn ang="0">
                  <a:pos x="97" y="153"/>
                </a:cxn>
                <a:cxn ang="0">
                  <a:pos x="123" y="152"/>
                </a:cxn>
                <a:cxn ang="0">
                  <a:pos x="124" y="152"/>
                </a:cxn>
                <a:cxn ang="0">
                  <a:pos x="132" y="152"/>
                </a:cxn>
                <a:cxn ang="0">
                  <a:pos x="135" y="151"/>
                </a:cxn>
                <a:cxn ang="0">
                  <a:pos x="143" y="151"/>
                </a:cxn>
                <a:cxn ang="0">
                  <a:pos x="145" y="151"/>
                </a:cxn>
                <a:cxn ang="0">
                  <a:pos x="154" y="150"/>
                </a:cxn>
                <a:cxn ang="0">
                  <a:pos x="156" y="149"/>
                </a:cxn>
                <a:cxn ang="0">
                  <a:pos x="195" y="144"/>
                </a:cxn>
                <a:cxn ang="0">
                  <a:pos x="195" y="144"/>
                </a:cxn>
                <a:cxn ang="0">
                  <a:pos x="302" y="89"/>
                </a:cxn>
                <a:cxn ang="0">
                  <a:pos x="302" y="89"/>
                </a:cxn>
                <a:cxn ang="0">
                  <a:pos x="302" y="89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302" y="3"/>
                </a:cxn>
              </a:cxnLst>
              <a:rect l="0" t="0" r="r" b="b"/>
              <a:pathLst>
                <a:path w="302" h="153">
                  <a:moveTo>
                    <a:pt x="302" y="3"/>
                  </a:moveTo>
                  <a:cubicBezTo>
                    <a:pt x="302" y="3"/>
                    <a:pt x="302" y="3"/>
                    <a:pt x="302" y="4"/>
                  </a:cubicBezTo>
                  <a:cubicBezTo>
                    <a:pt x="301" y="5"/>
                    <a:pt x="301" y="5"/>
                    <a:pt x="301" y="6"/>
                  </a:cubicBezTo>
                  <a:cubicBezTo>
                    <a:pt x="301" y="7"/>
                    <a:pt x="301" y="7"/>
                    <a:pt x="300" y="8"/>
                  </a:cubicBezTo>
                  <a:cubicBezTo>
                    <a:pt x="300" y="8"/>
                    <a:pt x="300" y="9"/>
                    <a:pt x="300" y="10"/>
                  </a:cubicBezTo>
                  <a:cubicBezTo>
                    <a:pt x="299" y="10"/>
                    <a:pt x="299" y="11"/>
                    <a:pt x="298" y="12"/>
                  </a:cubicBezTo>
                  <a:cubicBezTo>
                    <a:pt x="298" y="12"/>
                    <a:pt x="298" y="12"/>
                    <a:pt x="298" y="13"/>
                  </a:cubicBezTo>
                  <a:cubicBezTo>
                    <a:pt x="277" y="42"/>
                    <a:pt x="187" y="64"/>
                    <a:pt x="79" y="64"/>
                  </a:cubicBezTo>
                  <a:cubicBezTo>
                    <a:pt x="51" y="64"/>
                    <a:pt x="24" y="63"/>
                    <a:pt x="0" y="6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2" y="149"/>
                  </a:cubicBezTo>
                  <a:cubicBezTo>
                    <a:pt x="3" y="150"/>
                    <a:pt x="3" y="150"/>
                    <a:pt x="4" y="150"/>
                  </a:cubicBezTo>
                  <a:cubicBezTo>
                    <a:pt x="7" y="150"/>
                    <a:pt x="10" y="150"/>
                    <a:pt x="13" y="151"/>
                  </a:cubicBezTo>
                  <a:cubicBezTo>
                    <a:pt x="13" y="151"/>
                    <a:pt x="14" y="151"/>
                    <a:pt x="15" y="151"/>
                  </a:cubicBezTo>
                  <a:cubicBezTo>
                    <a:pt x="17" y="151"/>
                    <a:pt x="20" y="151"/>
                    <a:pt x="23" y="151"/>
                  </a:cubicBezTo>
                  <a:cubicBezTo>
                    <a:pt x="24" y="151"/>
                    <a:pt x="25" y="152"/>
                    <a:pt x="26" y="152"/>
                  </a:cubicBezTo>
                  <a:cubicBezTo>
                    <a:pt x="29" y="152"/>
                    <a:pt x="31" y="152"/>
                    <a:pt x="34" y="152"/>
                  </a:cubicBezTo>
                  <a:cubicBezTo>
                    <a:pt x="34" y="152"/>
                    <a:pt x="34" y="152"/>
                    <a:pt x="35" y="152"/>
                  </a:cubicBezTo>
                  <a:cubicBezTo>
                    <a:pt x="43" y="153"/>
                    <a:pt x="52" y="153"/>
                    <a:pt x="61" y="153"/>
                  </a:cubicBezTo>
                  <a:cubicBezTo>
                    <a:pt x="67" y="153"/>
                    <a:pt x="73" y="153"/>
                    <a:pt x="79" y="153"/>
                  </a:cubicBezTo>
                  <a:cubicBezTo>
                    <a:pt x="85" y="153"/>
                    <a:pt x="91" y="153"/>
                    <a:pt x="97" y="153"/>
                  </a:cubicBezTo>
                  <a:cubicBezTo>
                    <a:pt x="106" y="153"/>
                    <a:pt x="115" y="153"/>
                    <a:pt x="123" y="152"/>
                  </a:cubicBezTo>
                  <a:cubicBezTo>
                    <a:pt x="123" y="152"/>
                    <a:pt x="124" y="152"/>
                    <a:pt x="124" y="152"/>
                  </a:cubicBezTo>
                  <a:cubicBezTo>
                    <a:pt x="127" y="152"/>
                    <a:pt x="129" y="152"/>
                    <a:pt x="132" y="152"/>
                  </a:cubicBezTo>
                  <a:cubicBezTo>
                    <a:pt x="133" y="151"/>
                    <a:pt x="134" y="151"/>
                    <a:pt x="135" y="151"/>
                  </a:cubicBezTo>
                  <a:cubicBezTo>
                    <a:pt x="138" y="151"/>
                    <a:pt x="141" y="151"/>
                    <a:pt x="143" y="151"/>
                  </a:cubicBezTo>
                  <a:cubicBezTo>
                    <a:pt x="144" y="151"/>
                    <a:pt x="145" y="151"/>
                    <a:pt x="145" y="151"/>
                  </a:cubicBezTo>
                  <a:cubicBezTo>
                    <a:pt x="148" y="150"/>
                    <a:pt x="151" y="150"/>
                    <a:pt x="154" y="150"/>
                  </a:cubicBezTo>
                  <a:cubicBezTo>
                    <a:pt x="155" y="150"/>
                    <a:pt x="155" y="150"/>
                    <a:pt x="156" y="149"/>
                  </a:cubicBezTo>
                  <a:cubicBezTo>
                    <a:pt x="169" y="148"/>
                    <a:pt x="182" y="146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259" y="133"/>
                    <a:pt x="302" y="112"/>
                    <a:pt x="302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2" y="2"/>
                    <a:pt x="302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797979"/>
                </a:gs>
                <a:gs pos="50000">
                  <a:srgbClr val="BABABA"/>
                </a:gs>
                <a:gs pos="100000">
                  <a:srgbClr val="797979"/>
                </a:gs>
              </a:gsLst>
              <a:lin ang="0" scaled="1"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Freeform 69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580685" y="5178798"/>
              <a:ext cx="390796" cy="197455"/>
            </a:xfrm>
            <a:custGeom>
              <a:avLst/>
              <a:gdLst/>
              <a:ahLst/>
              <a:cxnLst>
                <a:cxn ang="0">
                  <a:pos x="79" y="64"/>
                </a:cxn>
                <a:cxn ang="0">
                  <a:pos x="0" y="60"/>
                </a:cxn>
                <a:cxn ang="0">
                  <a:pos x="0" y="149"/>
                </a:cxn>
                <a:cxn ang="0">
                  <a:pos x="79" y="153"/>
                </a:cxn>
                <a:cxn ang="0">
                  <a:pos x="298" y="102"/>
                </a:cxn>
                <a:cxn ang="0">
                  <a:pos x="298" y="101"/>
                </a:cxn>
                <a:cxn ang="0">
                  <a:pos x="300" y="99"/>
                </a:cxn>
                <a:cxn ang="0">
                  <a:pos x="300" y="97"/>
                </a:cxn>
                <a:cxn ang="0">
                  <a:pos x="301" y="95"/>
                </a:cxn>
                <a:cxn ang="0">
                  <a:pos x="302" y="93"/>
                </a:cxn>
                <a:cxn ang="0">
                  <a:pos x="302" y="92"/>
                </a:cxn>
                <a:cxn ang="0">
                  <a:pos x="302" y="89"/>
                </a:cxn>
                <a:cxn ang="0">
                  <a:pos x="302" y="89"/>
                </a:cxn>
                <a:cxn ang="0">
                  <a:pos x="302" y="89"/>
                </a:cxn>
                <a:cxn ang="0">
                  <a:pos x="302" y="0"/>
                </a:cxn>
                <a:cxn ang="0">
                  <a:pos x="79" y="64"/>
                </a:cxn>
              </a:cxnLst>
              <a:rect l="0" t="0" r="r" b="b"/>
              <a:pathLst>
                <a:path w="302" h="153">
                  <a:moveTo>
                    <a:pt x="79" y="64"/>
                  </a:moveTo>
                  <a:cubicBezTo>
                    <a:pt x="51" y="64"/>
                    <a:pt x="24" y="63"/>
                    <a:pt x="0" y="6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52"/>
                    <a:pt x="51" y="153"/>
                    <a:pt x="79" y="153"/>
                  </a:cubicBezTo>
                  <a:cubicBezTo>
                    <a:pt x="187" y="153"/>
                    <a:pt x="277" y="131"/>
                    <a:pt x="298" y="102"/>
                  </a:cubicBezTo>
                  <a:cubicBezTo>
                    <a:pt x="298" y="101"/>
                    <a:pt x="298" y="101"/>
                    <a:pt x="298" y="101"/>
                  </a:cubicBezTo>
                  <a:cubicBezTo>
                    <a:pt x="299" y="100"/>
                    <a:pt x="299" y="99"/>
                    <a:pt x="300" y="99"/>
                  </a:cubicBezTo>
                  <a:cubicBezTo>
                    <a:pt x="300" y="98"/>
                    <a:pt x="300" y="97"/>
                    <a:pt x="300" y="97"/>
                  </a:cubicBezTo>
                  <a:cubicBezTo>
                    <a:pt x="301" y="96"/>
                    <a:pt x="301" y="96"/>
                    <a:pt x="301" y="95"/>
                  </a:cubicBezTo>
                  <a:cubicBezTo>
                    <a:pt x="301" y="94"/>
                    <a:pt x="301" y="94"/>
                    <a:pt x="302" y="93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91"/>
                    <a:pt x="302" y="90"/>
                    <a:pt x="302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35"/>
                    <a:pt x="202" y="64"/>
                    <a:pt x="79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949494"/>
                </a:gs>
                <a:gs pos="50000">
                  <a:schemeClr val="bg1"/>
                </a:gs>
                <a:gs pos="100000">
                  <a:srgbClr val="949494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Freeform 75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580685" y="5409162"/>
              <a:ext cx="390796" cy="197455"/>
            </a:xfrm>
            <a:custGeom>
              <a:avLst/>
              <a:gdLst/>
              <a:ahLst/>
              <a:cxnLst>
                <a:cxn ang="0">
                  <a:pos x="195" y="55"/>
                </a:cxn>
                <a:cxn ang="0">
                  <a:pos x="195" y="55"/>
                </a:cxn>
                <a:cxn ang="0">
                  <a:pos x="156" y="60"/>
                </a:cxn>
                <a:cxn ang="0">
                  <a:pos x="154" y="61"/>
                </a:cxn>
                <a:cxn ang="0">
                  <a:pos x="145" y="62"/>
                </a:cxn>
                <a:cxn ang="0">
                  <a:pos x="143" y="62"/>
                </a:cxn>
                <a:cxn ang="0">
                  <a:pos x="135" y="62"/>
                </a:cxn>
                <a:cxn ang="0">
                  <a:pos x="132" y="63"/>
                </a:cxn>
                <a:cxn ang="0">
                  <a:pos x="124" y="63"/>
                </a:cxn>
                <a:cxn ang="0">
                  <a:pos x="123" y="63"/>
                </a:cxn>
                <a:cxn ang="0">
                  <a:pos x="97" y="64"/>
                </a:cxn>
                <a:cxn ang="0">
                  <a:pos x="79" y="64"/>
                </a:cxn>
                <a:cxn ang="0">
                  <a:pos x="61" y="64"/>
                </a:cxn>
                <a:cxn ang="0">
                  <a:pos x="35" y="63"/>
                </a:cxn>
                <a:cxn ang="0">
                  <a:pos x="34" y="63"/>
                </a:cxn>
                <a:cxn ang="0">
                  <a:pos x="26" y="63"/>
                </a:cxn>
                <a:cxn ang="0">
                  <a:pos x="23" y="62"/>
                </a:cxn>
                <a:cxn ang="0">
                  <a:pos x="15" y="62"/>
                </a:cxn>
                <a:cxn ang="0">
                  <a:pos x="13" y="62"/>
                </a:cxn>
                <a:cxn ang="0">
                  <a:pos x="4" y="61"/>
                </a:cxn>
                <a:cxn ang="0">
                  <a:pos x="2" y="60"/>
                </a:cxn>
                <a:cxn ang="0">
                  <a:pos x="0" y="60"/>
                </a:cxn>
                <a:cxn ang="0">
                  <a:pos x="0" y="149"/>
                </a:cxn>
                <a:cxn ang="0">
                  <a:pos x="79" y="153"/>
                </a:cxn>
                <a:cxn ang="0">
                  <a:pos x="302" y="89"/>
                </a:cxn>
                <a:cxn ang="0">
                  <a:pos x="302" y="89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195" y="55"/>
                </a:cxn>
              </a:cxnLst>
              <a:rect l="0" t="0" r="r" b="b"/>
              <a:pathLst>
                <a:path w="302" h="153">
                  <a:moveTo>
                    <a:pt x="195" y="55"/>
                  </a:moveTo>
                  <a:cubicBezTo>
                    <a:pt x="195" y="55"/>
                    <a:pt x="195" y="55"/>
                    <a:pt x="195" y="55"/>
                  </a:cubicBezTo>
                  <a:cubicBezTo>
                    <a:pt x="182" y="57"/>
                    <a:pt x="169" y="59"/>
                    <a:pt x="156" y="60"/>
                  </a:cubicBezTo>
                  <a:cubicBezTo>
                    <a:pt x="155" y="61"/>
                    <a:pt x="155" y="61"/>
                    <a:pt x="154" y="61"/>
                  </a:cubicBezTo>
                  <a:cubicBezTo>
                    <a:pt x="151" y="61"/>
                    <a:pt x="148" y="61"/>
                    <a:pt x="145" y="62"/>
                  </a:cubicBezTo>
                  <a:cubicBezTo>
                    <a:pt x="145" y="62"/>
                    <a:pt x="144" y="62"/>
                    <a:pt x="143" y="62"/>
                  </a:cubicBezTo>
                  <a:cubicBezTo>
                    <a:pt x="141" y="62"/>
                    <a:pt x="138" y="62"/>
                    <a:pt x="135" y="62"/>
                  </a:cubicBezTo>
                  <a:cubicBezTo>
                    <a:pt x="134" y="62"/>
                    <a:pt x="133" y="62"/>
                    <a:pt x="132" y="63"/>
                  </a:cubicBezTo>
                  <a:cubicBezTo>
                    <a:pt x="129" y="63"/>
                    <a:pt x="127" y="63"/>
                    <a:pt x="124" y="63"/>
                  </a:cubicBezTo>
                  <a:cubicBezTo>
                    <a:pt x="124" y="63"/>
                    <a:pt x="123" y="63"/>
                    <a:pt x="123" y="63"/>
                  </a:cubicBezTo>
                  <a:cubicBezTo>
                    <a:pt x="115" y="64"/>
                    <a:pt x="106" y="64"/>
                    <a:pt x="97" y="64"/>
                  </a:cubicBezTo>
                  <a:cubicBezTo>
                    <a:pt x="91" y="64"/>
                    <a:pt x="85" y="64"/>
                    <a:pt x="79" y="64"/>
                  </a:cubicBezTo>
                  <a:cubicBezTo>
                    <a:pt x="73" y="64"/>
                    <a:pt x="67" y="64"/>
                    <a:pt x="61" y="64"/>
                  </a:cubicBezTo>
                  <a:cubicBezTo>
                    <a:pt x="52" y="64"/>
                    <a:pt x="43" y="64"/>
                    <a:pt x="35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63"/>
                    <a:pt x="29" y="63"/>
                    <a:pt x="26" y="63"/>
                  </a:cubicBezTo>
                  <a:cubicBezTo>
                    <a:pt x="25" y="63"/>
                    <a:pt x="24" y="62"/>
                    <a:pt x="23" y="62"/>
                  </a:cubicBezTo>
                  <a:cubicBezTo>
                    <a:pt x="20" y="62"/>
                    <a:pt x="17" y="62"/>
                    <a:pt x="15" y="62"/>
                  </a:cubicBezTo>
                  <a:cubicBezTo>
                    <a:pt x="14" y="62"/>
                    <a:pt x="13" y="62"/>
                    <a:pt x="13" y="62"/>
                  </a:cubicBezTo>
                  <a:cubicBezTo>
                    <a:pt x="10" y="61"/>
                    <a:pt x="7" y="61"/>
                    <a:pt x="4" y="61"/>
                  </a:cubicBezTo>
                  <a:cubicBezTo>
                    <a:pt x="3" y="61"/>
                    <a:pt x="3" y="61"/>
                    <a:pt x="2" y="60"/>
                  </a:cubicBezTo>
                  <a:cubicBezTo>
                    <a:pt x="1" y="60"/>
                    <a:pt x="0" y="60"/>
                    <a:pt x="0" y="6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52"/>
                    <a:pt x="51" y="153"/>
                    <a:pt x="79" y="153"/>
                  </a:cubicBezTo>
                  <a:cubicBezTo>
                    <a:pt x="202" y="153"/>
                    <a:pt x="302" y="125"/>
                    <a:pt x="302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23"/>
                    <a:pt x="259" y="44"/>
                    <a:pt x="195" y="55"/>
                  </a:cubicBezTo>
                  <a:close/>
                </a:path>
              </a:pathLst>
            </a:custGeom>
            <a:gradFill rotWithShape="1">
              <a:gsLst>
                <a:gs pos="0">
                  <a:srgbClr val="949494"/>
                </a:gs>
                <a:gs pos="50000">
                  <a:schemeClr val="bg1"/>
                </a:gs>
                <a:gs pos="100000">
                  <a:srgbClr val="949494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Freeform 72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399685" y="5293980"/>
              <a:ext cx="93242" cy="17620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72" y="136"/>
                </a:cxn>
                <a:cxn ang="0">
                  <a:pos x="72" y="47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72" h="136">
                  <a:moveTo>
                    <a:pt x="0" y="89"/>
                  </a:moveTo>
                  <a:cubicBezTo>
                    <a:pt x="0" y="108"/>
                    <a:pt x="28" y="125"/>
                    <a:pt x="72" y="136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38" y="38"/>
                    <a:pt x="14" y="26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rgbClr val="797979"/>
                </a:gs>
              </a:gsLst>
              <a:lin ang="0" scaled="1"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Freeform 73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398314" y="5178798"/>
              <a:ext cx="93242" cy="176201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93"/>
                </a:cxn>
                <a:cxn ang="0">
                  <a:pos x="1" y="95"/>
                </a:cxn>
                <a:cxn ang="0">
                  <a:pos x="2" y="97"/>
                </a:cxn>
                <a:cxn ang="0">
                  <a:pos x="2" y="99"/>
                </a:cxn>
                <a:cxn ang="0">
                  <a:pos x="4" y="101"/>
                </a:cxn>
                <a:cxn ang="0">
                  <a:pos x="4" y="102"/>
                </a:cxn>
                <a:cxn ang="0">
                  <a:pos x="72" y="136"/>
                </a:cxn>
                <a:cxn ang="0">
                  <a:pos x="72" y="47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2"/>
                </a:cxn>
              </a:cxnLst>
              <a:rect l="0" t="0" r="r" b="b"/>
              <a:pathLst>
                <a:path w="72" h="136">
                  <a:moveTo>
                    <a:pt x="0" y="92"/>
                  </a:moveTo>
                  <a:cubicBezTo>
                    <a:pt x="0" y="92"/>
                    <a:pt x="0" y="93"/>
                    <a:pt x="0" y="93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6"/>
                    <a:pt x="1" y="97"/>
                    <a:pt x="2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0"/>
                    <a:pt x="3" y="100"/>
                    <a:pt x="4" y="101"/>
                  </a:cubicBezTo>
                  <a:cubicBezTo>
                    <a:pt x="4" y="101"/>
                    <a:pt x="4" y="102"/>
                    <a:pt x="4" y="102"/>
                  </a:cubicBezTo>
                  <a:cubicBezTo>
                    <a:pt x="14" y="115"/>
                    <a:pt x="38" y="127"/>
                    <a:pt x="72" y="136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28" y="36"/>
                    <a:pt x="0" y="19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1"/>
                    <a:pt x="0" y="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0" scaled="1"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77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399685" y="5409162"/>
              <a:ext cx="93242" cy="177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72" y="137"/>
                </a:cxn>
                <a:cxn ang="0">
                  <a:pos x="72" y="47"/>
                </a:cxn>
                <a:cxn ang="0">
                  <a:pos x="0" y="0"/>
                </a:cxn>
              </a:cxnLst>
              <a:rect l="0" t="0" r="r" b="b"/>
              <a:pathLst>
                <a:path w="72" h="13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28" y="125"/>
                    <a:pt x="72" y="13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28" y="36"/>
                    <a:pt x="0" y="19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0" scaled="1"/>
            </a:gra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Oval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396943" y="5094469"/>
              <a:ext cx="572482" cy="167288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8" name="Rechteck 37"/>
          <p:cNvSpPr/>
          <p:nvPr>
            <p:custDataLst>
              <p:tags r:id="rId20"/>
            </p:custDataLst>
          </p:nvPr>
        </p:nvSpPr>
        <p:spPr>
          <a:xfrm>
            <a:off x="2417763" y="4364470"/>
            <a:ext cx="22526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Data bases and CRM systems</a:t>
            </a:r>
            <a:endParaRPr lang="en-US" dirty="0"/>
          </a:p>
        </p:txBody>
      </p:sp>
      <p:sp>
        <p:nvSpPr>
          <p:cNvPr id="39" name="Rechteck 38"/>
          <p:cNvSpPr/>
          <p:nvPr>
            <p:custDataLst>
              <p:tags r:id="rId21"/>
            </p:custDataLst>
          </p:nvPr>
        </p:nvSpPr>
        <p:spPr>
          <a:xfrm>
            <a:off x="4541838" y="4364470"/>
            <a:ext cx="202406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Personalized advertising &amp; product recommendations</a:t>
            </a:r>
            <a:endParaRPr lang="en-US" dirty="0"/>
          </a:p>
        </p:txBody>
      </p:sp>
      <p:pic>
        <p:nvPicPr>
          <p:cNvPr id="105479" name="Picture 7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655669" y="3040276"/>
            <a:ext cx="1796400" cy="115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>
            <a:off x="515937" y="1663700"/>
            <a:ext cx="1802282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45" name="Line 9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>
            <a:off x="2559050" y="1663700"/>
            <a:ext cx="3893019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42" name="Textfeld 41"/>
          <p:cNvSpPr txBox="1"/>
          <p:nvPr>
            <p:custDataLst>
              <p:tags r:id="rId25"/>
            </p:custDataLst>
          </p:nvPr>
        </p:nvSpPr>
        <p:spPr>
          <a:xfrm>
            <a:off x="4024547" y="1534434"/>
            <a:ext cx="962025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latin typeface="+mn-lt"/>
              </a:rPr>
              <a:t>Processing</a:t>
            </a:r>
          </a:p>
        </p:txBody>
      </p:sp>
      <p:sp>
        <p:nvSpPr>
          <p:cNvPr id="40" name="Textfeld 39"/>
          <p:cNvSpPr txBox="1"/>
          <p:nvPr>
            <p:custDataLst>
              <p:tags r:id="rId26"/>
            </p:custDataLst>
          </p:nvPr>
        </p:nvSpPr>
        <p:spPr>
          <a:xfrm>
            <a:off x="1115553" y="1534434"/>
            <a:ext cx="603050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Intake</a:t>
            </a:r>
          </a:p>
        </p:txBody>
      </p:sp>
      <p:sp>
        <p:nvSpPr>
          <p:cNvPr id="46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gray">
          <a:xfrm>
            <a:off x="6646862" y="1663700"/>
            <a:ext cx="1802282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41" name="Textfeld 40"/>
          <p:cNvSpPr txBox="1"/>
          <p:nvPr>
            <p:custDataLst>
              <p:tags r:id="rId28"/>
            </p:custDataLst>
          </p:nvPr>
        </p:nvSpPr>
        <p:spPr>
          <a:xfrm>
            <a:off x="7224838" y="1534434"/>
            <a:ext cx="646331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61442" name="think-cell Slide" r:id="rId25" imgW="0" imgH="0" progId="TCLayout.ActiveDocument.1">
              <p:embed/>
            </p:oleObj>
          </a:graphicData>
        </a:graphic>
      </p:graphicFrame>
      <p:sp>
        <p:nvSpPr>
          <p:cNvPr id="37" name="Rechteck 3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endParaRPr kumimoji="0" lang="en-US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0" name="OT_TextBox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smtClean="0"/>
          </a:p>
        </p:txBody>
      </p:sp>
      <p:sp>
        <p:nvSpPr>
          <p:cNvPr id="2682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 </a:t>
            </a:r>
            <a:endParaRPr lang="en-US" sz="10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US" smtClean="0"/>
              <a:t>Information Value Chain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Most market participants perceive analytics as the key step of value contribution in information-driven services and business models.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 bwMode="gray"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6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graphicFrame>
        <p:nvGraphicFramePr>
          <p:cNvPr id="24" name="Object 15"/>
          <p:cNvGraphicFramePr>
            <a:graphicFrameLocks/>
          </p:cNvGraphicFramePr>
          <p:nvPr/>
        </p:nvGraphicFramePr>
        <p:xfrm>
          <a:off x="414337" y="2843212"/>
          <a:ext cx="8315460" cy="2743200"/>
        </p:xfrm>
        <a:graphic>
          <a:graphicData uri="http://schemas.openxmlformats.org/presentationml/2006/ole">
            <p:oleObj spid="_x0000_s61443" name="Diagramm" r:id="rId26" imgW="8315259" imgH="2743335" progId="MSGraph.Chart.8">
              <p:embed followColorScheme="full"/>
            </p:oleObj>
          </a:graphicData>
        </a:graphic>
      </p:graphicFrame>
      <p:sp>
        <p:nvSpPr>
          <p:cNvPr id="26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373687" y="4070350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3BCAC93B-4BAA-4B24-85E4-D07E9451E454}" type="datetime'''''''''66''''''''''''''''''''''''%'''''''''''''">
              <a:rPr lang="en-US" b="1" smtClean="0">
                <a:solidFill>
                  <a:srgbClr val="FFFFFF"/>
                </a:solidFill>
              </a:rPr>
              <a:pPr algn="ctr">
                <a:lnSpc>
                  <a:spcPct val="100000"/>
                </a:lnSpc>
                <a:buSzPct val="85000"/>
              </a:pPr>
              <a:t>66%</a:t>
            </a:fld>
            <a:endParaRPr lang="de-DE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210" y="5661248"/>
            <a:ext cx="7482254" cy="330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i="1" smtClean="0">
                <a:solidFill>
                  <a:srgbClr val="000000"/>
                </a:solidFill>
                <a:latin typeface="Arial" pitchFamily="34" charset="0"/>
              </a:rPr>
              <a:t>Percent of participants rating a step as highly important for the overall value contribution: </a:t>
            </a:r>
          </a:p>
        </p:txBody>
      </p:sp>
      <p:sp>
        <p:nvSpPr>
          <p:cNvPr id="34" name="Rectangle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78793" y="6237286"/>
            <a:ext cx="3785089" cy="1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buSzPct val="85000"/>
              <a:buFont typeface="Monotype Sorts" pitchFamily="2" charset="2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Source: Detecon Study</a:t>
            </a:r>
          </a:p>
        </p:txBody>
      </p:sp>
      <p:sp>
        <p:nvSpPr>
          <p:cNvPr id="25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937" y="1830387"/>
            <a:ext cx="1979612" cy="836612"/>
          </a:xfrm>
          <a:prstGeom prst="homePlate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204787" rIns="92075" bIns="206375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Generation &amp; Acquisition</a:t>
            </a:r>
          </a:p>
        </p:txBody>
      </p:sp>
      <p:sp>
        <p:nvSpPr>
          <p:cNvPr id="27" name="AutoShap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9050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204787" rIns="14287" bIns="206375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Storage &amp; Archiving</a:t>
            </a:r>
          </a:p>
        </p:txBody>
      </p:sp>
      <p:sp>
        <p:nvSpPr>
          <p:cNvPr id="28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603750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311150" rIns="14287" bIns="312737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Analytics</a:t>
            </a:r>
          </a:p>
        </p:txBody>
      </p:sp>
      <p:sp>
        <p:nvSpPr>
          <p:cNvPr id="29" name="AutoShap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46862" y="1830387"/>
            <a:ext cx="1979612" cy="836612"/>
          </a:xfrm>
          <a:prstGeom prst="chevron">
            <a:avLst>
              <a:gd name="adj" fmla="val 18216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71437" tIns="311150" rIns="14287" bIns="312737" anchor="ctr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515937" y="1663700"/>
            <a:ext cx="1802282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2559050" y="1663700"/>
            <a:ext cx="3893019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32" name="Textfeld 31"/>
          <p:cNvSpPr txBox="1"/>
          <p:nvPr>
            <p:custDataLst>
              <p:tags r:id="rId19"/>
            </p:custDataLst>
          </p:nvPr>
        </p:nvSpPr>
        <p:spPr>
          <a:xfrm>
            <a:off x="4024547" y="1534434"/>
            <a:ext cx="962025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latin typeface="+mn-lt"/>
              </a:rPr>
              <a:t>Processing</a:t>
            </a:r>
          </a:p>
        </p:txBody>
      </p:sp>
      <p:sp>
        <p:nvSpPr>
          <p:cNvPr id="35" name="Textfeld 34"/>
          <p:cNvSpPr txBox="1"/>
          <p:nvPr>
            <p:custDataLst>
              <p:tags r:id="rId20"/>
            </p:custDataLst>
          </p:nvPr>
        </p:nvSpPr>
        <p:spPr>
          <a:xfrm>
            <a:off x="1115553" y="1534434"/>
            <a:ext cx="603050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Intake</a:t>
            </a:r>
          </a:p>
        </p:txBody>
      </p:sp>
      <p:sp>
        <p:nvSpPr>
          <p:cNvPr id="36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6646862" y="1663700"/>
            <a:ext cx="1802282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 sz="1200"/>
          </a:p>
        </p:txBody>
      </p:sp>
      <p:sp>
        <p:nvSpPr>
          <p:cNvPr id="38" name="Textfeld 37"/>
          <p:cNvSpPr txBox="1"/>
          <p:nvPr>
            <p:custDataLst>
              <p:tags r:id="rId22"/>
            </p:custDataLst>
          </p:nvPr>
        </p:nvSpPr>
        <p:spPr>
          <a:xfrm>
            <a:off x="7224838" y="1534434"/>
            <a:ext cx="646331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103426" name="think-cell Slide" r:id="rId17" imgW="0" imgH="0" progId="TCLayout.ActiveDocument.1">
              <p:embed/>
            </p:oleObj>
          </a:graphicData>
        </a:graphic>
      </p:graphicFrame>
      <p:sp>
        <p:nvSpPr>
          <p:cNvPr id="20" name="OT_TextBox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sp>
        <p:nvSpPr>
          <p:cNvPr id="2682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Template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Digital Transformation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The transformation of business and social life towards digital IT-based processes leaves various data traces requiring new capabilities to handle and analyze data.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7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83" name="Rechteck 82"/>
          <p:cNvSpPr/>
          <p:nvPr>
            <p:custDataLst>
              <p:tags r:id="rId9"/>
            </p:custDataLst>
          </p:nvPr>
        </p:nvSpPr>
        <p:spPr bwMode="auto">
          <a:xfrm>
            <a:off x="5347779" y="2132856"/>
            <a:ext cx="2943052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indent="0" algn="ctr" defTabSz="914400" eaLnBrk="1" latinLnBrk="0" hangingPunct="1"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n-lt"/>
              </a:rPr>
              <a:t>Required new </a:t>
            </a:r>
            <a:br>
              <a:rPr lang="en-US" sz="1600" b="1" dirty="0" smtClean="0">
                <a:latin typeface="+mn-lt"/>
              </a:rPr>
            </a:br>
            <a:r>
              <a:rPr lang="en-US" sz="1600" b="1" dirty="0" smtClean="0">
                <a:latin typeface="+mn-lt"/>
              </a:rPr>
              <a:t>data capabilities</a:t>
            </a:r>
          </a:p>
        </p:txBody>
      </p:sp>
      <p:sp>
        <p:nvSpPr>
          <p:cNvPr id="88" name="Gleichschenkliges Dreieck 87"/>
          <p:cNvSpPr/>
          <p:nvPr/>
        </p:nvSpPr>
        <p:spPr bwMode="auto">
          <a:xfrm rot="5400000">
            <a:off x="4339666" y="4069445"/>
            <a:ext cx="1728192" cy="288032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21824" y="2132856"/>
            <a:ext cx="3070056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latin typeface="+mn-lt"/>
              </a:rPr>
              <a:t>The future digital world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421823" y="2972949"/>
            <a:ext cx="4925955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n-lt"/>
              </a:rPr>
              <a:t>Fully IT-based business </a:t>
            </a:r>
            <a:r>
              <a:rPr lang="en-US" sz="1600" dirty="0" smtClean="0">
                <a:latin typeface="+mn-lt"/>
              </a:rPr>
              <a:t>processes in all industries</a:t>
            </a:r>
            <a:endParaRPr lang="en-US" sz="1600" dirty="0" smtClean="0">
              <a:latin typeface="+mn-lt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421824" y="4209087"/>
            <a:ext cx="4248472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n-lt"/>
              </a:rPr>
              <a:t>Social life via social media networks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421824" y="4827156"/>
            <a:ext cx="4248472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n-lt"/>
              </a:rPr>
              <a:t>Ubiquitous </a:t>
            </a:r>
            <a:r>
              <a:rPr lang="en-US" sz="1600" dirty="0" smtClean="0">
                <a:latin typeface="+mn-lt"/>
              </a:rPr>
              <a:t>Internet-of-Things</a:t>
            </a:r>
            <a:endParaRPr lang="en-US" sz="1600" dirty="0" smtClean="0">
              <a:latin typeface="+mn-lt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421824" y="5445224"/>
            <a:ext cx="4248472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n-lt"/>
              </a:rPr>
              <a:t>Closed-loop real-time decision making</a:t>
            </a:r>
          </a:p>
        </p:txBody>
      </p:sp>
      <p:grpSp>
        <p:nvGrpSpPr>
          <p:cNvPr id="2" name="Gruppieren 102"/>
          <p:cNvGrpSpPr/>
          <p:nvPr/>
        </p:nvGrpSpPr>
        <p:grpSpPr>
          <a:xfrm>
            <a:off x="5148064" y="2958504"/>
            <a:ext cx="3342483" cy="2486720"/>
            <a:chOff x="803275" y="2393950"/>
            <a:chExt cx="4346575" cy="3233738"/>
          </a:xfrm>
        </p:grpSpPr>
        <p:sp>
          <p:nvSpPr>
            <p:cNvPr id="99" name="AutoShape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027363" y="4052888"/>
              <a:ext cx="2122487" cy="15748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72000" tIns="144000" rIns="0" bIns="0" anchor="ctr"/>
            <a:lstStyle/>
            <a:p>
              <a:pPr algn="ctr"/>
              <a:r>
                <a:rPr lang="en-US" dirty="0" smtClean="0"/>
                <a:t>…large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b="1" dirty="0" smtClean="0"/>
                <a:t>variety</a:t>
              </a:r>
            </a:p>
            <a:p>
              <a:pPr algn="ctr"/>
              <a:endParaRPr lang="en-US" b="1" dirty="0"/>
            </a:p>
          </p:txBody>
        </p:sp>
        <p:sp>
          <p:nvSpPr>
            <p:cNvPr id="100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803275" y="4052888"/>
              <a:ext cx="2120900" cy="15748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/>
              <a:r>
                <a:rPr lang="en-US" dirty="0" smtClean="0"/>
                <a:t>…high</a:t>
              </a:r>
            </a:p>
            <a:p>
              <a:pPr algn="ctr"/>
              <a:r>
                <a:rPr lang="en-US" b="1" dirty="0" smtClean="0"/>
                <a:t>velocity</a:t>
              </a:r>
              <a:endParaRPr lang="en-US" b="1" dirty="0"/>
            </a:p>
          </p:txBody>
        </p:sp>
        <p:sp>
          <p:nvSpPr>
            <p:cNvPr id="101" name="AutoShap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flipV="1">
              <a:off x="1911350" y="4025900"/>
              <a:ext cx="2120900" cy="15748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rot="10800000" wrap="none" lIns="72000" tIns="0" rIns="0" bIns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Handle 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data with…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911350" y="2393950"/>
              <a:ext cx="2120900" cy="15748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/>
              <a:r>
                <a:rPr lang="en-US" dirty="0" smtClean="0"/>
                <a:t>…huge</a:t>
              </a:r>
            </a:p>
            <a:p>
              <a:pPr algn="ctr"/>
              <a:r>
                <a:rPr lang="en-US" b="1" dirty="0" smtClean="0"/>
                <a:t>volumes</a:t>
              </a:r>
              <a:endParaRPr lang="en-US" b="1" dirty="0"/>
            </a:p>
          </p:txBody>
        </p:sp>
      </p:grpSp>
      <p:sp>
        <p:nvSpPr>
          <p:cNvPr id="104" name="Rechteck 103"/>
          <p:cNvSpPr/>
          <p:nvPr>
            <p:custDataLst>
              <p:tags r:id="rId10"/>
            </p:custDataLst>
          </p:nvPr>
        </p:nvSpPr>
        <p:spPr bwMode="auto">
          <a:xfrm>
            <a:off x="5347779" y="5661248"/>
            <a:ext cx="2943052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indent="0" algn="ctr" defTabSz="914400" eaLnBrk="1" latinLnBrk="0" hangingPunct="1"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The big data triangle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421824" y="3591018"/>
            <a:ext cx="4248472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+mn-lt"/>
              </a:rPr>
              <a:t>Web-based and mobile customer interaction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55298" name="think-cell Slide" r:id="rId30" imgW="0" imgH="0" progId="TCLayout.ActiveDocument.1">
              <p:embed/>
            </p:oleObj>
          </a:graphicData>
        </a:graphic>
      </p:graphicFrame>
      <p:sp>
        <p:nvSpPr>
          <p:cNvPr id="46" name="OT_TextBox"/>
          <p:cNvSpPr>
            <a:spLocks/>
          </p:cNvSpPr>
          <p:nvPr/>
        </p:nvSpPr>
        <p:spPr bwMode="gray">
          <a:xfrm>
            <a:off x="284163" y="1485900"/>
            <a:ext cx="2087561" cy="2339975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Analyze energy data to improve demand and supply forecasting</a:t>
            </a:r>
          </a:p>
        </p:txBody>
      </p:sp>
      <p:sp>
        <p:nvSpPr>
          <p:cNvPr id="47" name="OT_TextBox"/>
          <p:cNvSpPr>
            <a:spLocks/>
          </p:cNvSpPr>
          <p:nvPr/>
        </p:nvSpPr>
        <p:spPr bwMode="gray">
          <a:xfrm>
            <a:off x="2443163" y="1485900"/>
            <a:ext cx="2087561" cy="2339975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Perform customer analytics to retain existing customers</a:t>
            </a:r>
          </a:p>
        </p:txBody>
      </p:sp>
      <p:sp>
        <p:nvSpPr>
          <p:cNvPr id="48" name="OT_TextBox"/>
          <p:cNvSpPr>
            <a:spLocks/>
          </p:cNvSpPr>
          <p:nvPr/>
        </p:nvSpPr>
        <p:spPr bwMode="gray">
          <a:xfrm>
            <a:off x="4603750" y="1485900"/>
            <a:ext cx="2087561" cy="2339975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Analyze social media data for market research.</a:t>
            </a:r>
          </a:p>
        </p:txBody>
      </p:sp>
      <p:sp>
        <p:nvSpPr>
          <p:cNvPr id="49" name="OT_TextBox"/>
          <p:cNvSpPr>
            <a:spLocks/>
          </p:cNvSpPr>
          <p:nvPr/>
        </p:nvSpPr>
        <p:spPr bwMode="gray">
          <a:xfrm>
            <a:off x="6764338" y="1485900"/>
            <a:ext cx="2087561" cy="2339975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Make free-text analysis of claim reports.</a:t>
            </a:r>
          </a:p>
        </p:txBody>
      </p:sp>
      <p:grpSp>
        <p:nvGrpSpPr>
          <p:cNvPr id="2" name="Gruppieren 49"/>
          <p:cNvGrpSpPr/>
          <p:nvPr/>
        </p:nvGrpSpPr>
        <p:grpSpPr bwMode="gray">
          <a:xfrm>
            <a:off x="399143" y="1617663"/>
            <a:ext cx="1857600" cy="311606"/>
            <a:chOff x="399143" y="1617663"/>
            <a:chExt cx="1857600" cy="311606"/>
          </a:xfrm>
        </p:grpSpPr>
        <p:sp>
          <p:nvSpPr>
            <p:cNvPr id="51" name="Line 1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gray">
            <a:xfrm>
              <a:off x="399143" y="1781176"/>
              <a:ext cx="1857600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977916" y="1617663"/>
              <a:ext cx="701649" cy="311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Utilities</a:t>
              </a:r>
              <a:endParaRPr lang="en-US" sz="1200" b="1" dirty="0"/>
            </a:p>
          </p:txBody>
        </p:sp>
      </p:grpSp>
      <p:grpSp>
        <p:nvGrpSpPr>
          <p:cNvPr id="3" name="Gruppieren 38"/>
          <p:cNvGrpSpPr/>
          <p:nvPr/>
        </p:nvGrpSpPr>
        <p:grpSpPr bwMode="gray">
          <a:xfrm>
            <a:off x="2555875" y="1617663"/>
            <a:ext cx="1862137" cy="311606"/>
            <a:chOff x="2555875" y="1617663"/>
            <a:chExt cx="1862137" cy="311606"/>
          </a:xfrm>
        </p:grpSpPr>
        <p:sp>
          <p:nvSpPr>
            <p:cNvPr id="54" name="Line 1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gray">
            <a:xfrm>
              <a:off x="2555875" y="1781176"/>
              <a:ext cx="1862137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696996" y="1617663"/>
              <a:ext cx="1579902" cy="311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Telecommunication</a:t>
              </a:r>
              <a:endParaRPr lang="en-US" sz="1200" b="1" dirty="0"/>
            </a:p>
          </p:txBody>
        </p:sp>
      </p:grpSp>
      <p:grpSp>
        <p:nvGrpSpPr>
          <p:cNvPr id="4" name="Gruppieren 58"/>
          <p:cNvGrpSpPr/>
          <p:nvPr/>
        </p:nvGrpSpPr>
        <p:grpSpPr bwMode="gray">
          <a:xfrm>
            <a:off x="4716463" y="1617663"/>
            <a:ext cx="1862137" cy="311606"/>
            <a:chOff x="4716463" y="1617663"/>
            <a:chExt cx="1862137" cy="311606"/>
          </a:xfrm>
        </p:grpSpPr>
        <p:sp>
          <p:nvSpPr>
            <p:cNvPr id="57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gray">
            <a:xfrm>
              <a:off x="4716463" y="1781176"/>
              <a:ext cx="1862137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356820" y="1617663"/>
              <a:ext cx="581424" cy="311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Media</a:t>
              </a:r>
              <a:endParaRPr lang="en-US" sz="1200" b="1" dirty="0"/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2"/>
            </p:custDataLst>
          </p:nvPr>
        </p:nvGrpSpPr>
        <p:grpSpPr bwMode="gray">
          <a:xfrm>
            <a:off x="6877050" y="1617663"/>
            <a:ext cx="1862137" cy="311150"/>
            <a:chOff x="249" y="1019"/>
            <a:chExt cx="1173" cy="196"/>
          </a:xfrm>
        </p:grpSpPr>
        <p:sp>
          <p:nvSpPr>
            <p:cNvPr id="60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gray">
            <a:xfrm>
              <a:off x="249" y="1122"/>
              <a:ext cx="1173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561" y="1019"/>
              <a:ext cx="549" cy="1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Insurance</a:t>
              </a:r>
              <a:endParaRPr lang="en-US" sz="1200" b="1" dirty="0"/>
            </a:p>
          </p:txBody>
        </p:sp>
      </p:grpSp>
      <p:sp>
        <p:nvSpPr>
          <p:cNvPr id="278567" name="Rectangl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</a:t>
            </a:r>
            <a:r>
              <a:rPr lang="en-US" sz="1000" dirty="0"/>
              <a:t>Template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Industry Use Cases</a:t>
            </a:r>
            <a:endParaRPr lang="en-GB" dirty="0"/>
          </a:p>
        </p:txBody>
      </p:sp>
      <p:sp>
        <p:nvSpPr>
          <p:cNvPr id="42" name="Titel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big data analytics applications impacting core business processes can be found in all industry and services sectors. </a:t>
            </a:r>
            <a:endParaRPr lang="de-DE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8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de-DE" smtClean="0"/>
              <a:t>MÜKREIS - ANWENDUNGSFÄLLE DATENANALYSE_V09.PPTX</a:t>
            </a:r>
            <a:endParaRPr lang="de-DE" dirty="0"/>
          </a:p>
        </p:txBody>
      </p:sp>
      <p:sp>
        <p:nvSpPr>
          <p:cNvPr id="62" name="OT_TextBox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84163" y="3882175"/>
            <a:ext cx="2087561" cy="2355113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Use event-processing for trading and risk management</a:t>
            </a:r>
          </a:p>
        </p:txBody>
      </p:sp>
      <p:grpSp>
        <p:nvGrpSpPr>
          <p:cNvPr id="6" name="Gruppieren 52"/>
          <p:cNvGrpSpPr/>
          <p:nvPr/>
        </p:nvGrpSpPr>
        <p:grpSpPr bwMode="gray">
          <a:xfrm>
            <a:off x="399143" y="4014790"/>
            <a:ext cx="1857600" cy="311606"/>
            <a:chOff x="399143" y="4029178"/>
            <a:chExt cx="1857600" cy="309603"/>
          </a:xfrm>
        </p:grpSpPr>
        <p:sp>
          <p:nvSpPr>
            <p:cNvPr id="6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gray">
            <a:xfrm>
              <a:off x="399143" y="4192691"/>
              <a:ext cx="1857600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93204" y="4029178"/>
              <a:ext cx="1469487" cy="3096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Financial services</a:t>
              </a:r>
              <a:endParaRPr lang="en-US" sz="1200" b="1" dirty="0"/>
            </a:p>
          </p:txBody>
        </p:sp>
      </p:grpSp>
      <p:sp>
        <p:nvSpPr>
          <p:cNvPr id="63" name="OT_TextBox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443163" y="3882175"/>
            <a:ext cx="2087561" cy="2355113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Determine efficacy of pharmaceuticals by insurance data analysis</a:t>
            </a:r>
          </a:p>
        </p:txBody>
      </p:sp>
      <p:grpSp>
        <p:nvGrpSpPr>
          <p:cNvPr id="7" name="Gruppieren 41"/>
          <p:cNvGrpSpPr/>
          <p:nvPr/>
        </p:nvGrpSpPr>
        <p:grpSpPr bwMode="gray">
          <a:xfrm>
            <a:off x="2555875" y="4014790"/>
            <a:ext cx="1862137" cy="311606"/>
            <a:chOff x="2555875" y="4029178"/>
            <a:chExt cx="1862137" cy="309603"/>
          </a:xfrm>
        </p:grpSpPr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gray">
            <a:xfrm>
              <a:off x="2555875" y="4192691"/>
              <a:ext cx="1862137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70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3000670" y="4029178"/>
              <a:ext cx="972556" cy="3096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Health care</a:t>
              </a:r>
              <a:endParaRPr lang="en-US" sz="1200" b="1" dirty="0"/>
            </a:p>
          </p:txBody>
        </p:sp>
      </p:grpSp>
      <p:sp>
        <p:nvSpPr>
          <p:cNvPr id="64" name="OT_TextBox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4603750" y="3882175"/>
            <a:ext cx="2087561" cy="2355113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Analyze machine data from sensors for preemptive maintenance</a:t>
            </a:r>
          </a:p>
        </p:txBody>
      </p:sp>
      <p:grpSp>
        <p:nvGrpSpPr>
          <p:cNvPr id="8" name="Gruppieren 39"/>
          <p:cNvGrpSpPr/>
          <p:nvPr/>
        </p:nvGrpSpPr>
        <p:grpSpPr bwMode="gray">
          <a:xfrm>
            <a:off x="4716463" y="4014790"/>
            <a:ext cx="1862137" cy="311606"/>
            <a:chOff x="4716463" y="4029178"/>
            <a:chExt cx="1862137" cy="309603"/>
          </a:xfrm>
        </p:grpSpPr>
        <p:sp>
          <p:nvSpPr>
            <p:cNvPr id="72" name="Line 1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gray">
            <a:xfrm>
              <a:off x="4716463" y="4192691"/>
              <a:ext cx="1862137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73" name="Text Box 1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5044237" y="4029178"/>
              <a:ext cx="1206594" cy="3096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Manufacturing</a:t>
              </a:r>
              <a:endParaRPr lang="en-US" sz="1200" b="1" dirty="0"/>
            </a:p>
          </p:txBody>
        </p:sp>
      </p:grpSp>
      <p:sp>
        <p:nvSpPr>
          <p:cNvPr id="77" name="OT_TextBox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6764338" y="3882175"/>
            <a:ext cx="2087561" cy="2355113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dirty="0" smtClean="0"/>
              <a:t>Optimize logistics by analysis of location data from transport vehicles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gray">
          <a:xfrm>
            <a:off x="6877050" y="4014789"/>
            <a:ext cx="1862137" cy="311565"/>
            <a:chOff x="249" y="1019"/>
            <a:chExt cx="1173" cy="195"/>
          </a:xfrm>
        </p:grpSpPr>
        <p:sp>
          <p:nvSpPr>
            <p:cNvPr id="79" name="Line 2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gray">
            <a:xfrm>
              <a:off x="249" y="1122"/>
              <a:ext cx="1173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dirty="0"/>
            </a:p>
          </p:txBody>
        </p:sp>
        <p:sp>
          <p:nvSpPr>
            <p:cNvPr id="80" name="Text Box 2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77" y="1019"/>
              <a:ext cx="518" cy="19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200" b="1" dirty="0" smtClean="0"/>
                <a:t>Logistics</a:t>
              </a:r>
              <a:endParaRPr lang="en-US" sz="1200" b="1" dirty="0"/>
            </a:p>
          </p:txBody>
        </p:sp>
      </p:grpSp>
      <p:pic>
        <p:nvPicPr>
          <p:cNvPr id="60419" name="Picture 3" descr="\\repl.detecon.biz\ImageLib\Photos Industry\electricity _g.jpg"/>
          <p:cNvPicPr>
            <a:picLocks noChangeAspect="1" noChangeArrowheads="1"/>
          </p:cNvPicPr>
          <p:nvPr/>
        </p:nvPicPr>
        <p:blipFill>
          <a:blip r:embed="rId31" cstate="print"/>
          <a:srcRect t="-1588" r="5234" b="24872"/>
          <a:stretch>
            <a:fillRect/>
          </a:stretch>
        </p:blipFill>
        <p:spPr bwMode="auto">
          <a:xfrm>
            <a:off x="319831" y="2577604"/>
            <a:ext cx="2016224" cy="1224136"/>
          </a:xfrm>
          <a:prstGeom prst="rect">
            <a:avLst/>
          </a:prstGeom>
          <a:noFill/>
        </p:spPr>
      </p:pic>
      <p:pic>
        <p:nvPicPr>
          <p:cNvPr id="60420" name="Picture 4" descr="\\repl.detecon.biz\ImageLib\Photos Industry\roboter_g.jpg"/>
          <p:cNvPicPr>
            <a:picLocks noChangeAspect="1" noChangeArrowheads="1"/>
          </p:cNvPicPr>
          <p:nvPr/>
        </p:nvPicPr>
        <p:blipFill>
          <a:blip r:embed="rId32" cstate="print"/>
          <a:srcRect t="9297" r="2378" b="11675"/>
          <a:stretch>
            <a:fillRect/>
          </a:stretch>
        </p:blipFill>
        <p:spPr bwMode="auto">
          <a:xfrm>
            <a:off x="4639418" y="4991968"/>
            <a:ext cx="2016224" cy="1224136"/>
          </a:xfrm>
          <a:prstGeom prst="rect">
            <a:avLst/>
          </a:prstGeom>
          <a:noFill/>
        </p:spPr>
      </p:pic>
      <p:pic>
        <p:nvPicPr>
          <p:cNvPr id="60421" name="Picture 5" descr="\\repl.detecon.biz\ImageLib\Photos ICT\fiber_optic_cable_g.jpg"/>
          <p:cNvPicPr>
            <a:picLocks noChangeAspect="1" noChangeArrowheads="1"/>
          </p:cNvPicPr>
          <p:nvPr/>
        </p:nvPicPr>
        <p:blipFill>
          <a:blip r:embed="rId33" cstate="print"/>
          <a:srcRect b="19048"/>
          <a:stretch>
            <a:fillRect/>
          </a:stretch>
        </p:blipFill>
        <p:spPr bwMode="auto">
          <a:xfrm>
            <a:off x="2478831" y="2577604"/>
            <a:ext cx="2016224" cy="1224136"/>
          </a:xfrm>
          <a:prstGeom prst="rect">
            <a:avLst/>
          </a:prstGeom>
          <a:noFill/>
        </p:spPr>
      </p:pic>
      <p:pic>
        <p:nvPicPr>
          <p:cNvPr id="60422" name="Picture 6" descr="\\repl.detecon.biz\ImageLib\Photos ICT\information_g.jpg"/>
          <p:cNvPicPr>
            <a:picLocks noChangeAspect="1" noChangeArrowheads="1"/>
          </p:cNvPicPr>
          <p:nvPr/>
        </p:nvPicPr>
        <p:blipFill>
          <a:blip r:embed="rId34" cstate="print"/>
          <a:srcRect b="19048"/>
          <a:stretch>
            <a:fillRect/>
          </a:stretch>
        </p:blipFill>
        <p:spPr bwMode="auto">
          <a:xfrm>
            <a:off x="4639418" y="2577604"/>
            <a:ext cx="2016224" cy="1224136"/>
          </a:xfrm>
          <a:prstGeom prst="rect">
            <a:avLst/>
          </a:prstGeom>
          <a:noFill/>
        </p:spPr>
      </p:pic>
      <p:pic>
        <p:nvPicPr>
          <p:cNvPr id="60423" name="Picture 7" descr="\\repl.detecon.biz\ImageLib\Photos Financial\bear_bull_g.jpg"/>
          <p:cNvPicPr>
            <a:picLocks noChangeAspect="1" noChangeArrowheads="1"/>
          </p:cNvPicPr>
          <p:nvPr/>
        </p:nvPicPr>
        <p:blipFill>
          <a:blip r:embed="rId35" cstate="print"/>
          <a:srcRect t="19048"/>
          <a:stretch>
            <a:fillRect/>
          </a:stretch>
        </p:blipFill>
        <p:spPr bwMode="auto">
          <a:xfrm>
            <a:off x="319831" y="4991968"/>
            <a:ext cx="2016224" cy="1224136"/>
          </a:xfrm>
          <a:prstGeom prst="rect">
            <a:avLst/>
          </a:prstGeom>
          <a:noFill/>
        </p:spPr>
      </p:pic>
      <p:pic>
        <p:nvPicPr>
          <p:cNvPr id="50" name="Picture 8" descr="\\repl.detecon.biz\ImageLib\Photos Financial\safe_combination_lock_g.jpg"/>
          <p:cNvPicPr>
            <a:picLocks noChangeAspect="1" noChangeArrowheads="1"/>
          </p:cNvPicPr>
          <p:nvPr/>
        </p:nvPicPr>
        <p:blipFill>
          <a:blip r:embed="rId36" cstate="print"/>
          <a:srcRect b="19048"/>
          <a:stretch>
            <a:fillRect/>
          </a:stretch>
        </p:blipFill>
        <p:spPr bwMode="auto">
          <a:xfrm>
            <a:off x="6800006" y="2577604"/>
            <a:ext cx="2016224" cy="1224136"/>
          </a:xfrm>
          <a:prstGeom prst="rect">
            <a:avLst/>
          </a:prstGeom>
          <a:noFill/>
        </p:spPr>
      </p:pic>
      <p:pic>
        <p:nvPicPr>
          <p:cNvPr id="60425" name="Picture 9" descr="\\repl.detecon.biz\ImageLib\Photos Travel &amp; Transport\truck_loading_ramp_g.jpg"/>
          <p:cNvPicPr>
            <a:picLocks noChangeAspect="1" noChangeArrowheads="1"/>
          </p:cNvPicPr>
          <p:nvPr/>
        </p:nvPicPr>
        <p:blipFill>
          <a:blip r:embed="rId37" cstate="print"/>
          <a:srcRect t="14286" b="4762"/>
          <a:stretch>
            <a:fillRect/>
          </a:stretch>
        </p:blipFill>
        <p:spPr bwMode="auto">
          <a:xfrm>
            <a:off x="6800006" y="4991968"/>
            <a:ext cx="2016224" cy="1224136"/>
          </a:xfrm>
          <a:prstGeom prst="rect">
            <a:avLst/>
          </a:prstGeom>
          <a:noFill/>
        </p:spPr>
      </p:pic>
      <p:pic>
        <p:nvPicPr>
          <p:cNvPr id="60426" name="Picture 10" descr="\\repl.detecon.biz\ImageLib\Photos ICT\wireless_g.jpg"/>
          <p:cNvPicPr>
            <a:picLocks noChangeAspect="1" noChangeArrowheads="1"/>
          </p:cNvPicPr>
          <p:nvPr/>
        </p:nvPicPr>
        <p:blipFill>
          <a:blip r:embed="rId38" cstate="print"/>
          <a:srcRect t="4762" b="14286"/>
          <a:stretch>
            <a:fillRect/>
          </a:stretch>
        </p:blipFill>
        <p:spPr bwMode="auto">
          <a:xfrm>
            <a:off x="2478831" y="4991968"/>
            <a:ext cx="2016224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62466" name="think-cell Slide" r:id="rId23" imgW="0" imgH="0" progId="TCLayout.ActiveDocument.1">
              <p:embed/>
            </p:oleObj>
          </a:graphicData>
        </a:graphic>
      </p:graphicFrame>
      <p:sp>
        <p:nvSpPr>
          <p:cNvPr id="37" name="Rechteck 3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endParaRPr kumimoji="0" lang="en-US" sz="120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0" name="OT_TextBox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smtClean="0"/>
          </a:p>
        </p:txBody>
      </p:sp>
      <p:sp>
        <p:nvSpPr>
          <p:cNvPr id="2682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en-US" sz="1000" smtClean="0"/>
              <a:t>Frame Template </a:t>
            </a:r>
            <a:endParaRPr lang="en-US" sz="10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Data Domains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Customer data is perceived as being the most valuable data domain. A domain of growing interest is sensor data – representing the progress of the Internet of Things.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en-US" smtClean="0"/>
              <a:t>© Detecon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 bwMode="gray"/>
        <p:txBody>
          <a:bodyPr/>
          <a:lstStyle/>
          <a:p>
            <a:pPr algn="ctr"/>
            <a:r>
              <a:rPr lang="en-US" smtClean="0"/>
              <a:t>– </a:t>
            </a:r>
            <a:fld id="{0BE42143-7310-4A8F-A2D9-68016CEE3D5A}" type="slidenum">
              <a:rPr lang="en-US" smtClean="0"/>
              <a:pPr algn="ctr"/>
              <a:t>9</a:t>
            </a:fld>
            <a:r>
              <a:rPr lang="en-US" smtClean="0"/>
              <a:t> –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en-US" smtClean="0"/>
              <a:t>MÜKREIS - ANWENDUNGSFÄLLE DATENANALYSE_V09.PPTX</a:t>
            </a:r>
            <a:endParaRPr lang="en-US"/>
          </a:p>
        </p:txBody>
      </p:sp>
      <p:sp>
        <p:nvSpPr>
          <p:cNvPr id="34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78793" y="6237286"/>
            <a:ext cx="3785089" cy="1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lnSpc>
                <a:spcPct val="100000"/>
              </a:lnSpc>
              <a:buSzPct val="85000"/>
              <a:buFont typeface="Monotype Sorts" pitchFamily="2" charset="2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Source: Detecon Study</a:t>
            </a:r>
          </a:p>
        </p:txBody>
      </p:sp>
      <p:graphicFrame>
        <p:nvGraphicFramePr>
          <p:cNvPr id="25" name="Object 21"/>
          <p:cNvGraphicFramePr>
            <a:graphicFrameLocks/>
          </p:cNvGraphicFramePr>
          <p:nvPr/>
        </p:nvGraphicFramePr>
        <p:xfrm>
          <a:off x="658813" y="1736725"/>
          <a:ext cx="7820010" cy="3505290"/>
        </p:xfrm>
        <a:graphic>
          <a:graphicData uri="http://schemas.openxmlformats.org/presentationml/2006/ole">
            <p:oleObj spid="_x0000_s62468" name="Diagramm" r:id="rId24" imgW="7819917" imgH="3505088" progId="MSGraph.Chart.8">
              <p:embed followColorScheme="full"/>
            </p:oleObj>
          </a:graphicData>
        </a:graphic>
      </p:graphicFrame>
      <p:sp>
        <p:nvSpPr>
          <p:cNvPr id="62" name="Text Placeholder 1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764087" y="5181600"/>
            <a:ext cx="8572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180975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chemeClr val="accent5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accent5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22F8B62B-BA79-4B82-8D9F-4B28E6CBDB6D}" type="datetime'''''''''''''S''''en''''''''s''''o''r'''''' ''D''''a''t''a'">
              <a:rPr lang="en-US" sz="1200" b="0" smtClean="0"/>
              <a:pPr algn="ctr">
                <a:spcBef>
                  <a:spcPct val="0"/>
                </a:spcBef>
              </a:pPr>
              <a:t>Sensor Data</a:t>
            </a:fld>
            <a:endParaRPr lang="en-US" sz="1200" b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38" name="Rectangle 4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35862" y="5181600"/>
            <a:ext cx="401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7CB1A713-5A95-488B-AD61-D74FD61DD7A7}" type="datetime'P''''''r''''i''''''''''''''c''e '''''">
              <a:rPr lang="en-US" sz="1200" smtClean="0">
                <a:solidFill>
                  <a:srgbClr val="000000"/>
                </a:solidFill>
                <a:cs typeface="Arial"/>
              </a:rPr>
              <a:pPr algn="ctr">
                <a:lnSpc>
                  <a:spcPct val="100000"/>
                </a:lnSpc>
                <a:buSzPct val="85000"/>
              </a:pPr>
              <a:t>Price </a:t>
            </a:fld>
            <a:endParaRPr lang="en-US" sz="120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5375" y="5181600"/>
            <a:ext cx="5794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AB5DE431-5AF8-4D36-8160-0CD8ABC87863}" type="datetime'''''''''''P''''''''''''ro''''du''c''''t'''''' '''''''''''''''">
              <a:rPr lang="en-US" sz="1200" smtClean="0">
                <a:solidFill>
                  <a:srgbClr val="000000"/>
                </a:solidFill>
                <a:cs typeface="Arial"/>
              </a:rPr>
              <a:pPr algn="ctr">
                <a:lnSpc>
                  <a:spcPct val="100000"/>
                </a:lnSpc>
                <a:buSzPct val="85000"/>
              </a:pPr>
              <a:t>Product </a:t>
            </a:fld>
            <a:endParaRPr lang="en-US" sz="120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27425" y="5181600"/>
            <a:ext cx="796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B924BB6F-E069-43B2-BCB6-04B7AEFBD0DD}" type="datetime'''G''''e''''''o''''''''''g''''''''rap''''''''''h''''ic'''''''">
              <a:rPr lang="en-US" sz="1200" smtClean="0">
                <a:solidFill>
                  <a:srgbClr val="000000"/>
                </a:solidFill>
                <a:cs typeface="Arial"/>
              </a:rPr>
              <a:pPr algn="ctr">
                <a:lnSpc>
                  <a:spcPct val="100000"/>
                </a:lnSpc>
                <a:buSzPct val="85000"/>
              </a:pPr>
              <a:t>Geographic</a:t>
            </a:fld>
            <a:endParaRPr lang="en-US" sz="120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24100" y="5181600"/>
            <a:ext cx="661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FF2CDAEA-6C29-4C58-BF0E-D2AFC4292154}" type="datetime'''''''''''F''''''''ina''''nci''''a''''l '''''''">
              <a:rPr lang="en-US" sz="1200" smtClean="0">
                <a:solidFill>
                  <a:srgbClr val="000000"/>
                </a:solidFill>
                <a:cs typeface="Arial"/>
              </a:rPr>
              <a:pPr algn="ctr">
                <a:lnSpc>
                  <a:spcPct val="100000"/>
                </a:lnSpc>
                <a:buSzPct val="85000"/>
              </a:pPr>
              <a:t>Financial </a:t>
            </a:fld>
            <a:endParaRPr lang="en-US" sz="120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25525" y="5181600"/>
            <a:ext cx="7143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00000"/>
              </a:lnSpc>
              <a:buSzPct val="85000"/>
            </a:pPr>
            <a:fld id="{30C5F33D-904B-406F-A569-2C3E3CF22659}" type="datetime'Cu''s''''''''''t''''''''''''o''''me''''''''''''r'' '''">
              <a:rPr lang="en-US" sz="1200" smtClean="0">
                <a:solidFill>
                  <a:srgbClr val="000000"/>
                </a:solidFill>
                <a:cs typeface="Arial"/>
              </a:rPr>
              <a:pPr algn="ctr">
                <a:lnSpc>
                  <a:spcPct val="100000"/>
                </a:lnSpc>
                <a:buSzPct val="85000"/>
              </a:pPr>
              <a:t>Customer </a:t>
            </a:fld>
            <a:endParaRPr lang="en-US" sz="12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Text Placeholder 1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211262" y="3365500"/>
            <a:ext cx="344487" cy="182562"/>
          </a:xfrm>
          <a:prstGeom prst="rect">
            <a:avLst/>
          </a:prstGeom>
          <a:noFill/>
          <a:effectLst/>
        </p:spPr>
        <p:txBody>
          <a:bodyPr vert="horz" wrap="none" lIns="20637" tIns="0" rIns="20637" bIns="0" rtlCol="0" anchor="ctr" anchorCtr="0">
            <a:noAutofit/>
          </a:bodyPr>
          <a:lstStyle>
            <a:lvl1pPr marL="0" indent="0" algn="l" defTabSz="180975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chemeClr val="accent5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accent5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6880EDB-3A8E-429C-B3E9-CC75C814560E}" type="datetime'''''''''''7''''''''''''''''2''%'''''''''">
              <a:rPr lang="en-US" sz="1200" b="0" smtClean="0">
                <a:solidFill>
                  <a:schemeClr val="bg1"/>
                </a:solidFill>
                <a:cs typeface="Times New Roman"/>
              </a:rPr>
              <a:pPr algn="ctr">
                <a:spcBef>
                  <a:spcPct val="0"/>
                </a:spcBef>
              </a:pPr>
              <a:t>72%</a:t>
            </a:fld>
            <a:endParaRPr lang="en-US" sz="1200" b="0" smtClean="0">
              <a:solidFill>
                <a:schemeClr val="bg1"/>
              </a:solidFill>
              <a:latin typeface="Arial"/>
              <a:cs typeface="Times New Roman"/>
              <a:sym typeface="Arial"/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754437" y="3756025"/>
            <a:ext cx="344487" cy="182562"/>
          </a:xfrm>
          <a:prstGeom prst="rect">
            <a:avLst/>
          </a:prstGeom>
          <a:noFill/>
          <a:effectLst/>
        </p:spPr>
        <p:txBody>
          <a:bodyPr vert="horz" wrap="none" lIns="20637" tIns="0" rIns="20637" bIns="0" rtlCol="0" anchor="ctr" anchorCtr="0">
            <a:noAutofit/>
          </a:bodyPr>
          <a:lstStyle>
            <a:lvl1pPr marL="0" indent="0" algn="l" defTabSz="180975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chemeClr val="accent5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accent5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912C72A0-91EA-46D2-9085-0F912F8A5D38}" type="datetime'''''''5''''''''''''5''%'''''''''''''''''''''''''''''''''''">
              <a:rPr lang="en-US" sz="1200" b="0" smtClean="0">
                <a:solidFill>
                  <a:schemeClr val="bg1"/>
                </a:solidFill>
                <a:cs typeface="Times New Roman"/>
              </a:rPr>
              <a:pPr algn="ctr">
                <a:spcBef>
                  <a:spcPct val="0"/>
                </a:spcBef>
              </a:pPr>
              <a:t>55%</a:t>
            </a:fld>
            <a:endParaRPr lang="en-US" sz="1200" b="0" dirty="0" smtClean="0">
              <a:solidFill>
                <a:schemeClr val="bg1"/>
              </a:solidFill>
              <a:latin typeface="Arial"/>
              <a:cs typeface="Times New Roman"/>
              <a:sym typeface="Arial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021262" y="3822700"/>
            <a:ext cx="344487" cy="182562"/>
          </a:xfrm>
          <a:prstGeom prst="rect">
            <a:avLst/>
          </a:prstGeom>
          <a:noFill/>
          <a:effectLst/>
        </p:spPr>
        <p:txBody>
          <a:bodyPr vert="horz" wrap="none" lIns="20637" tIns="0" rIns="20637" bIns="0" rtlCol="0" anchor="ctr" anchorCtr="0">
            <a:noAutofit/>
          </a:bodyPr>
          <a:lstStyle>
            <a:lvl1pPr marL="0" indent="0" algn="l" defTabSz="180975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chemeClr val="accent5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accent5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1689C893-ABE3-40CA-AB45-0FF7936F13E9}" type="datetime'''''''''''''5''''''''''''''''''''''''''''''''''2''''%'''">
              <a:rPr lang="en-US" sz="1200" b="0" smtClean="0">
                <a:solidFill>
                  <a:schemeClr val="bg1"/>
                </a:solidFill>
                <a:cs typeface="Times New Roman"/>
              </a:rPr>
              <a:pPr algn="ctr">
                <a:spcBef>
                  <a:spcPct val="0"/>
                </a:spcBef>
              </a:pPr>
              <a:t>52%</a:t>
            </a:fld>
            <a:endParaRPr lang="en-US" sz="1200" b="0" dirty="0" smtClean="0">
              <a:solidFill>
                <a:schemeClr val="bg1"/>
              </a:solidFill>
              <a:latin typeface="Arial"/>
              <a:cs typeface="Times New Roman"/>
              <a:sym typeface="Arial"/>
            </a:endParaRPr>
          </a:p>
        </p:txBody>
      </p:sp>
      <p:sp>
        <p:nvSpPr>
          <p:cNvPr id="75" name="Text Box 5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6412" y="5694235"/>
            <a:ext cx="7609850" cy="330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</a:rPr>
              <a:t>Data in domain X entails “very high” value contribution.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3527425" y="2150772"/>
            <a:ext cx="2093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949363" y="2021506"/>
            <a:ext cx="1377749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Internet of Things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Y8I4YF3EyVnpcQZ8DKu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Z15kvr1Eyzj_ZEmz5Cx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nQI1iVvUqb1JxLg_UW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IlXr9i6kOoaqDb4Da71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T1mtawUegsPrit0z3A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TKXJna9UuLF1GzVil6B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Uqv0oXFEq6K4oxvJddi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UyGDCpUkSbdo0N2eTnv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R_5Gn4W0u5SXfZQ40T8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d5JIelaUK8uDdQhZsT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ZWdgbkw0.iwPODUGE0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Y8I4YF3EyVnpcQZ8DKu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99F5f3pEiRoboVd0tD6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HuBguW3U2vYEXhDBdN_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XRYZliE0CpH3woGHro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S58xI7e0SkXtxX9XnCf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nsYl5DfU2pPJ4w_Ajxr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UyDZIHQ0OZFx8pQS8Z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AS.IiowU.iLYTWSLXjx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MIEH02cUa0m6CGLSVk2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9KnhuLYU2Up2ZNDqJvb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k4_iC1dUmq5RpqzIsr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2XH1TkQU.z2nVopSf5.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_2CR6pm0K6OfYIchEm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4j0eYeUk6Tgs.S2A_S7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wrWySbEEWrhNVgEsug9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wrWySbEEWrhNVgEsug9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ezKM6hUOKWkCdpqBUA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00CLuQoUWYYixyAyaGD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xRzJHkSES91cvbypygh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scIMUoQEOPYLIAbZYEU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m1BSU9vUqCejtSasD_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V_yNgscUOCyRgJ64J5A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XhLjouU._spd_p6UlN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7jGAdeg0KxIWlH6rxvP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LWt7iKuk2Ayo2WWbee7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oi8T_atUWXyFDF5WRW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NDV1yvJkWkHNFb1slt7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_QvphzjUKtNl7oncXCO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w2XGFHzU6Lgr9sL2Sa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3Zj8BqUSYQBG28YtCV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yA_8LuBkeHRT8IkmKy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ciG6o8d0alPp9JqMPEg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8KsQ7Vc0arYTcutYnN8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olULbHP0WDlLek5ROyJ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7zN7MT0eMYpCrCRXpm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fLOXRvkqRi06wpufsI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U0R2XDfU2cc.0OS.upJ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arqNAGZU.QQlklaWXjD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b_JwmruUWbTmj.if419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ooe3tYBkyDwO_R8w0e5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jHlne6yUqd0IIBabCM.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3BefpjTU6onDp5YD2w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Dc_Z8dvUmjzvOQbf8Et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YIdY5uZEe5DpZZ1qJCM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LBucyhk0mdwhhUFlN7N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AgriuB70GmOe8C_HjFH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WGS145YUWHpLg5MiND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4.9Jbee0uNUzBPNQ4kf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Q9gdBdw0iPgXuN12LK5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LxHJz1Ok6_xQFOFXjXI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0wy4d0ykSyMJoezItqE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f5eskLF02RyxdrXtO5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OnHOTgskKjEDqmOEwf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faKgJGWkeSyfMJJwukE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N5IWMQo0iUkgDWmLPcb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iw572jykKL7UN0evErq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xcLSGbX06LEQ8tYlncs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YHjWPLk0eQJW4TzD_DQ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C87akC8kqghS3.5KOWv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NQf1i3pU26FpUpfq5o4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Lb0M4JqkytiUBUDCLFg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qNShlBf06o.Lsc5.1cL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haLnA8UyfO1SZ0k72G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aJkShCakCwhd4p0ah0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TdgDAk6kuytsI2k2mjc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TXitlKnE2aREGHcS.QW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bN6DTXTkW4GnybcfGVV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X1jZVGkUinG3itMG0XF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HPccU1C0u692f9aHmr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APAat6WEy2fjyAHxjfb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3Zj8BqUSYQBG28YtCV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yA_8LuBkeHRT8IkmKyo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8KsQ7Vc0arYTcutYnN8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olULbHP0WDlLek5ROy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knU1ZdjkCA6ltHQUuTD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7zN7MT0eMYpCrCRXpm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fLOXRvkqRi06wpufsI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Qu2f0aJE6WilgxLMPUP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6tohi7.Uq3nael9tXjE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MMSSWzCUmXGUidOsMgl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XoJMhCHkarM9xfZ7cGE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LgsLm2zU2oaDpVoIC0V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NfzJ.VJUqH4oH2ExISE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RymLgj.Euplaf1XMhm5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MmMbQdr06Tg_8ndaNg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Bj3ICLEelHe5cz3akE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8as.syYEOEGjZjYIRKp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JDdZv2ekGybtYv6lVF9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LvLkTUEye5t9BI5V6B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Jngz6l9Eaggp_lnDuuh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AXJr7_u0.5WRvBu2nP6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3Zj8BqUSYQBG28YtCV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yA_8LuBkeHRT8IkmKyo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8KsQ7Vc0arYTcutYnN8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olULbHP0WDlLek5ROy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cesJxUEO5e5XRWbnb.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7zN7MT0eMYpCrCRXpm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fLOXRvkqRi06wpufsI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HVNct9E0qKCXm8YPgLa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HVNct9E0qKCXm8YPgLa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YyPxQH8EuWXvZ9hdP4g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5a5OqAmkO6mrX2V7aWg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Huz_VEO06GSuCfF9bGp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B3t92sAku6tlJ6YHard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oMEvyuBUyncEeXwxZTn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Nh7IWHE.mGdwC6KVj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xL8dBohEuy6V3hw6wRR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ouTF_7GE.Hz28rkg6G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O_ft8BzEui3wgTiIZP9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O01r7t_UOfKa3aipXJh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9e74Tc.E2g4m48byDa_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Dm5tsJz0mPvutNb8jFf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7F06jvc06fjcaxsVLA8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LMfrOlW02UQlxdeCNos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7Ub2p3sUKKSHmoWdn.M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iDCyoAP0iHQV.d8tz58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u3gyL1qUeiw0FSNb.wr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APAat6WEy2fjyAHxjfb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3Zj8BqUSYQBG28YtCV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yA_8LuBkeHRT8IkmKyo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8KsQ7Vc0arYTcutYnN8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olULbHP0WDlLek5ROy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FgyBmODkq6iEUnvEBP1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7zN7MT0eMYpCrCRXpm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fLOXRvkqRi06wpufsI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MMSSWzCUmXGUidOsMgl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LJGN9Xj0KngrJk7Oxi7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ld5yqsHU2oApCfQO10P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EpBZdJUk2moav4Nf2td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nRCvciXE6ZTeqe60Ctl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3vbDM5UUuIjzXc1BJdN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n08oDKpEufv3_v32M7r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h_Ck0GlE6xkjqigIwS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26IbGSEEiTHNzAx.b_J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PZUxlrrkaM1G7OcMeog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Bn2UaXykeiIO9LrFeyp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52itQnok2vx2Qn2MyzP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UMuQl.W0iXnoJoazsr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WvoAbzRkGE_uA4kSD0r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xqgIoVM02sqRZelxFBT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VVfdxIrkehkF72IetNR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7eU2skDEeKy7SpFEeJQ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m43mXlI02QWe6xxWl7j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ttuu_9fES2piGSQaZJW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_setJCXEW8vgAzItD9u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fajDXw2U6l0Tc01.ucz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e8aCIk8EG7tvJX5Q77Z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QuYCRrbUiBwxheA5tSC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cPFLzqgEeqIH1uXQ0cK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kZwzZYqEyu3FTaMmh61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j.fmnnMk61yvNTOZ.ZF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6eE9gXJUy2oDMfi4SRi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VSya.5TUmQKegu0gLUc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e2hDua0yVcmra3HuO_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I6SJiEqEWjqhAQc6q6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AStZWOsU2lwfe4tF7Nh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N6QWaYLUKTOFJFcjF1K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4WC2fQYUyEWzTlEbw4K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ORiWtf6U2PW6JkrZ8Jv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m4DqZadEmECr01j3t0S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epyeJkCEW6AI9CvrrLU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pkmQ4zTkyHx254OR4Cc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.pg9BFa0W2mtydgnfPj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o7ZtPZ_kG8.BhOS6JNM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xWNLYltE2smlYaztxz7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GRuIWEPkq.Aiyj1PK_1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bYddpTbEO2MOUicNUDD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Qp32wZ90ualn1UFHwAu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nED99IpEatpEzufAGCG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uS9M2GVk.w6z1w0R9gk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MDlJrT3U6N6OR5lceQb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gDOuqNzUGOQGtfQivs5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gDOuqNzUGOQGtfQivs5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pkmQ4zTkyHx254OR4C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pkmQ4zTkyHx254OR4Cc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WynO050EK4L6bK05LTM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DYT1bQC0uXKNREpUWX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6WkUU3IEOClR9XGdtk.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Ybspb8qkWFL_p_ewydk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5J.rWrhESOZipco4vT8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1A5j6gv0em35Hi5cj2T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RaQxN0rU2TLJiJ3VTn9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AhOebey0CuHlFhdSbez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ljp2wQ80uGy46KlRHBR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PeQjIgqUORLMzMEAFyw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yZKqN9MUKaJ6ykj6Vwz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hiGaDPWU.KnqtR5Ab5E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iECauqI02_bSxFctDy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_f420IbUubj.gLlYaC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h5OQuhTUCbcaaa_CLC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2Aa6mqjkWostTq71bUn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GzqJxgmEKogU4fMTSWt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tFOYN4IkatlsZftOJnJ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boMqosSUWEhnu55o9y7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vRIZdC0kqT_VKVFNyC2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qcvO1kQU.K9goEBzOcd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rPfMF4wkK2UWe7bhlBp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Zun2.UnkiFDdqZcRnQj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WP5KxK5UGE76MDnhFzm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sL9k8veES9jUu6905y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4BpDXF9UKCfcQmhaU8x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MFMiYfNEK1Rpz1HIe7s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3Sv.xyrE.yGd9sQN9jp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RL94K.tkK_fHOW3SYKx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t_IF.kKkK8Gu_kLhH9O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2Chs5HC0ijX9kr1ke1q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St79OyVEWqOXsLtiu49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nUDgt6K0GR7r4rmCGau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G.niAwDEKI9lLSXq2Eq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GBkanApkiMJIaBwVRcC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aCOgdjTkqVtvMhHFn6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Q1HbKq1EOSior9t8KZW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L8Wr.oGE65GBFNiwuiF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AFI4hR2k6sWV.W_LvsY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ttcmzZOUKoM1rYQbC_n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cGe6PpxUyGBrmvPU0hD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CWI7bbmEudJLhQnGtrl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0WessYSkeVxGEfSuWVx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w4T2yu70u_TGZVlH9sk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nSazeepkCDxUVSN5Gog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ZRqaz0UChgKBRmSvCY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x_alZqs0KsnuYxbQbp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gi3vCTK0ODo1CvkNzcp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Ma9Wwt3EaR6hfWit42c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YEzWKrKkihVL.wVIqPp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JiU88J7UeyJbtstjtFl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xzLu7sNEuy..UH1uzU1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AcITflkeocHwfnEMf9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3sbG03m0adIZJmFDnVJ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3sdvySsk.AZpQqZJCd3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JAhE7Pk0.3yY9Kxj6FZ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CNSZHsKkiByEIlAuKRP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f3xm9710yw_q7rCD4g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Qn_ds1l02.oFOgxrgO2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ORsDRIKkKm1U5ge8PLK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Lc8UsmkGmuNbTskG88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ehcFSjl0yZUOLgneFxd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hInl4okG71L_hhsT9p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htKqVlTUuqeCCAUTLn5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BfVXyY2U2R4yQ3bUJSA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RYYZQ.CkquGDDTNzhx1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Dm0qNEBku5YEih08MWG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_EhwwJUkCpzxPEvaSDp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jON09xkO03GRbzPzlk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EZGcGp1kyAYWH5meCtD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BErc8Hbk.bvNGS9Ic_U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jYFwdZG0iPUz_GqA8Av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Ekv28t2E.EwWf9Ge4S6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FiDSBeYkufxkcHkcwNa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ISBRz.0Gym2Zjq4mMO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PcgUicX0SS4k7qQ1fj0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2RBLNEPkelfmMRXQt1f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m1R2UMdUKdRcHOdGWYQ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I6iYdAIE2iin3xyai7D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aME5ZM7kGvWV3ATHTWs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LSwf8rDkGeTEpvhYN3v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kVyeING0SEGBmrrW2Kk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SPMrhqwEW8N_p89aXTU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5rBijZR0yejLDuDjiVR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39oZcM9EE6Sl41ypbyob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nNElXRqU2fsyXq7QFg7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VtI6RMKkGTw.93tlTLq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GDZ67_XE.Jsw1l6JOAR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IIRku9fE.1HtrPUnr.Q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gFDMB5_UOCi74YaNQJi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U2kSX5REe9vUBGU8zM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NrdghlZ0WiRECprTS1R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7Xc7rigEiPLCBYNwR0u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d0hCkKGEW9uJJ369Xtq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Xg3b2l9kSyJ2fa78hLh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n58gZxKEWvtYI0qpPGW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OLf0JIkuEYZtFoq006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wcbuuoQ0CSMsngEU0Oh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TK5XUutkWRF_AFfsqDM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R5bkHlwketevmwbLsW9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Zm9nTH90WRQnKpEuOIX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l1bYX_ikO2lp0t1Oc0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ljVZuQOECxAIdy.iMh2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hkeF_MHkGchYzPa2cYn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V_.8BAuEmsvreqHtorZ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d0KTvZkmkDwV9PwVay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NcvwVsLEWSrLbK_wf6o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irqhyfe0Gtz3Jp7_ILU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e4UfSFuUefAMBbcTCV8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MMSSWzCUmXGUidOsMgl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L.4.Hd_Uau8sFevuY1k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6wGoAEUWuD2nny8DZl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JBsCg3Fka47QahOFtHf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yCtgO2ykqkEM9hOdQv2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fQsmH89EKWpgp4cqbRF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qNtzzIzkiCwd04iePsf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RfKAWHRU6xb7EtxYAmr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j.9xKRsk2GHYdPhx8E7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TmLQ3ZskKNRbshxKfvh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2vk87dvUaygghNfO3FW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M8U5mzCkm4.pVmkw5YU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xFOa3fMkiXrP39FCd6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G5m034sEqx7Dxg7Qf8q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R5bkHlwketevmwbLsW9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M8U5mzCkm4.pVmkw5YU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ERmFuS2kOJ9hCaR11Lz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l1bYX_ikO2lp0t1Oc0u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.n68A.IUK3CMaFDROQ7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oZdD_xD0iUVjnIhCT.R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aWOwcNlUyGfFao8BNfF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ipiAqVG0uudUSpobwdF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WH7dIFWUCct4PEiVn12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7291_i7UiAlumq5l4SF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FZrasg1kq7n96.UnElD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Vo4kloUuy9v8agbO5U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XIygbqMU.oBgfTBCOrs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qhwkxodkSwfytC_H9de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MoZdnakUKO6tTFIzg.e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AW6TeN9EOme6XHhH8qK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uKmgezUEeHUcG1W3NNo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dFlKkDmEig7bIkEaWRx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uz2KYldkaiXqdk4JVM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PbIDDIxE2xo0PiVwk2K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NCuMhVFk.ye0Ge2qdzb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.Y8Cw42kSWHYT33q7oR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27DKfIA0aa8fYp1prhm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kA0eZ68EipbXVtDl_r_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XrZ3aK3kyj690ILVE5i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vWKSc0LkeX_sF21mmzJ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FjbHjUbE67vWS_RiW5i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eWJEWkjUO8m.XIsFhzh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Q4xJdMe0allzXkIhJ0s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cZ782V5UCCl3IjXMmWM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M11z4TJkiPNd_Piz6CB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EvJM3kc0aE8dsrj9Wp2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jYSEQhTkqd7p_foyAAw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golqYXPkWJxRgzm8CuU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_KyuaO0mRWogioUxtQ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.n68A.IUK3CMaFDROQ7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ipiAqVG0uudUSpobwdF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iijh8aJUeClQSBX_6yn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mmYKaVp0ifONvFmilLE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BzLkSUukeLwNybMkrR_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EW.cnh0Gq7O91OPd4W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z169mamkyfk6jC61C2Q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K.SOMUwUupGt_n261t9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s.KGdOSU.Kjo9O2F7l2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golqYXPkWJxRgzm8CuU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.n68A.IUK3CMaFDROQ7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1Zm39ro0mqeYlRjHo6B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ipiAqVG0uudUSpobwdF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7291_i7UiAlumq5l4SF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MMSSWzCUmXGUidOsMgl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faKgJGWkeSyfMJJwukE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TdgDAk6kuytsI2k2mjc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OS7tFGnkaf4CjFE8Byk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QWCWrjVk.hYgxB2a8UX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uPWQq0IUCuD3pqqNFaT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wNX5EHwkmLLReaQgIAQ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aVb0ESU0SBG5kpoHckG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p5UT_SgUef.Td4n7aMB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xfGJBRAUCbv7OpOsvUh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p0hZQNxk.xGzP0X.hP8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v7eVMysU2NvTF9fCfJo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X7uk5wMEKr5xatFI82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aSXlJO9E.5jME9_LrsH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SNH8RQQ0.oqqxN2Tvpm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oZ_OAe2E.F4dNfqrSNx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13_9rFuUOUwGLZlTQY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XMKYq7Q0KnWj_C60KlN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gVS16GDEqgbJVKOTZeA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U03JKXt0Wv6pSc6bltM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LFXUlYk02x68XXPYE16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3UTXk0p0CQKbq_VB174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eQlorTJE6Zd12fStwvx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0JfcCJbU..ThwzY_8ML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rKU6YSnkSrKLF7i59_M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knU1ZdjkCA6ltHQUuTD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tfYyYMMk.YSwgfIFTzz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cesJxUEO5e5XRWbnb.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xL8dBohEuy6V3hw6wRR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iDCyoAP0iHQV.d8tz58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M8U5mzCkm4.pVmkw5YU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3pbfrNb0injAEcyU4if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qT8H3V4EuSd_Sgq7Ns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HRXCnaZESy95j.viiid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6voJ97VUiwImFbUEz1h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kwMylnXEKLljcHobNeb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lECywN806phGRx4tt7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LKYjMUyWO0Nl9BniA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aJs.mTGE2QzX.FmYVwj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Q3gH440yo277Cspyt2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N2ITRst0.4.3i6sGgaq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htJJTZJkeP5yif6n6t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4abuGelki5svyLaQVb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BstXTUEGeVYP6r4Tc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3WKuxXxki1QhqPnRbwb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HBujrvzkWTPwQQHsFfw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bEaFKygUKS04M84FF3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6jslYVV0qIn9ZqVuDk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3YZAIRVUiq6POJ4FDq8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uFTIPzzEyVScKBM1hwV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eGd1WYMEOjUX6rAZznF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MTgipF0SknUuoFiKJw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HTMvVTk6cyhOgHhnx9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HImQ4R.06RO4gUzZhFn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KiQ21Y702vYs21pk1gq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1hdAz7_0usvFhyKPEbI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TqVDcEc0S7WKfKrABtA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s0cov150.hJ.GRxVCt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FpMrXcDUu1pbF7nEULH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WSJW5GQkagP9veU3J_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CQvuwokqkz68mWGmH0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xfxPDGY0WCmEZXcyXq2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Qa0Eq2iU2K0_HlEVCZw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6LfQ9b0qBT0PzEdg4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Eyir3OUSXOz0VyXChJ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oZBBRo_U2QYs1uNMLL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EnUM7hW0ujw0h1khECA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Uusi7jB0ClvTiIbd3Mx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KnoP0_EuNqJFouU5ix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Olba2Qe0m3md.0LNRP1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muVjf1Rky19FTD3cuZ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m80L_A9ku63EYq5lA_F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57Dk7EW0SJ2MHe2vz7P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hPp5teak2KktiXiUjAz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9SJzNHoUiglhihdNQbc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eiZCVB1EGUz2SVYiSV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9LqnmSckmigqwFSwJfl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0VTcRSg0KsFsbte2dA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ny1cn13kmsbJDwsMHPj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sbRxYLQk6XNv58gtQhA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grkdlPmU.4dXMHAtEG_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JR44Mi2UyvAK6q1b_pe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LyV22dr0KpFHqzzkZA7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3pDBXjke0ET3YipTmD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Dd28_C80eJ5iIBRXTVk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Ca9CNZikuuXQF4ndAL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NVy0pJDk6RiKARRXoeU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2XKD_oNkuqc.KwpbMKPA"/>
</p:tagLst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FFFFFF"/>
      </a:lt1>
      <a:dk2>
        <a:srgbClr val="C3CFE1"/>
      </a:dk2>
      <a:lt2>
        <a:srgbClr val="E6E6E6"/>
      </a:lt2>
      <a:accent1>
        <a:srgbClr val="6685B3"/>
      </a:accent1>
      <a:accent2>
        <a:srgbClr val="FFAA1F"/>
      </a:accent2>
      <a:accent3>
        <a:srgbClr val="969696"/>
      </a:accent3>
      <a:accent4>
        <a:srgbClr val="BEBEBE"/>
      </a:accent4>
      <a:accent5>
        <a:srgbClr val="00337F"/>
      </a:accent5>
      <a:accent6>
        <a:srgbClr val="4F4F4F"/>
      </a:accent6>
      <a:hlink>
        <a:srgbClr val="00337F"/>
      </a:hlink>
      <a:folHlink>
        <a:srgbClr val="4F4F4F"/>
      </a:folHlink>
    </a:clrScheme>
    <a:fontScheme name="Det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1779</Words>
  <Application>Microsoft Office PowerPoint</Application>
  <DocSecurity>0</DocSecurity>
  <PresentationFormat>Bildschirmpräsentation (4:3)</PresentationFormat>
  <Paragraphs>427</Paragraphs>
  <Slides>17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blank</vt:lpstr>
      <vt:lpstr>think-cell Slide</vt:lpstr>
      <vt:lpstr>Diagramm</vt:lpstr>
      <vt:lpstr>Innovative Anwendungsfälle für die Datenanalyse   „Von Datenflut zu neuem Wissen –  Neue Geschäftsmodelle in einer digitalen Welt“ Münchner Kreis - Fachkonferenz 2012</vt:lpstr>
      <vt:lpstr>The public discussion on data analytics is frequently influenced by fear and lack of transparency for the users. A dialogue between all parties will help acceptance. </vt:lpstr>
      <vt:lpstr>Provisioning of information – whether as pure-play service or as attachment to an existing product – takes an increasing part of value creation across many industries.</vt:lpstr>
      <vt:lpstr>Data analytics has to cover and integrate both external and internal information sources. The results can be used internally or monetized in the external market.</vt:lpstr>
      <vt:lpstr>Analytics is one step in the overall information value chain. Linking all elements creates new business models, applications and value propositions. </vt:lpstr>
      <vt:lpstr>Most market participants perceive analytics as the key step of value contribution in information-driven services and business models. </vt:lpstr>
      <vt:lpstr>The transformation of business and social life towards digital IT-based processes leaves various data traces requiring new capabilities to handle and analyze data.</vt:lpstr>
      <vt:lpstr>New big data analytics applications impacting core business processes can be found in all industry and services sectors. </vt:lpstr>
      <vt:lpstr>Customer data is perceived as being the most valuable data domain. A domain of growing interest is sensor data – representing the progress of the Internet of Things.</vt:lpstr>
      <vt:lpstr>Customer analytics has been the focus of many innovative start-ups. Both historic and real-time data is being used to support enterprise decision making and new services.</vt:lpstr>
      <vt:lpstr>Bid my Bill establishes a new business model: it provides an exchange platform and acts as intermediary between mobile operators and potential customers.</vt:lpstr>
      <vt:lpstr>Glympse leverages the possibilities of retrieving location data. It addresses data privacy issues by leaving the decision – when to share his location and to whom – to the user. </vt:lpstr>
      <vt:lpstr>With big data technology highly granular and yet exhaustive data is analyzed to trouble-shoot IPTV networks. Hence, call-center volumes can be reduced by 30%-50%.</vt:lpstr>
      <vt:lpstr>Immoscout24 uses its real-estate listings to derive market prices and offers these information as a paid service to home owners.</vt:lpstr>
      <vt:lpstr>Deutsche Telekom’s media portals (Musicload, Entertain, Videoload, …) use both product and customer-derived data to improve user experience and enhance sales.</vt:lpstr>
      <vt:lpstr>Trust and value are key to data analytics. Openness and win-win situations create benefits and acceptance.</vt:lpstr>
      <vt:lpstr>Folie 17</vt:lpstr>
    </vt:vector>
  </TitlesOfParts>
  <Company>Detecon International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Datenanalyse</dc:title>
  <dc:subject>Münchner Kreis</dc:subject>
  <dc:creator>Volker Rieger/Philipp Bodenbenner</dc:creator>
  <cp:lastModifiedBy>VR</cp:lastModifiedBy>
  <cp:revision>42</cp:revision>
  <cp:lastPrinted>1899-12-29T22:00:00Z</cp:lastPrinted>
  <dcterms:created xsi:type="dcterms:W3CDTF">2012-04-19T16:35:01Z</dcterms:created>
  <dcterms:modified xsi:type="dcterms:W3CDTF">2012-05-22T14:43:30Z</dcterms:modified>
  <cp:contentStatus>22.05.2012</cp:contentStatus>
  <dc:language/>
  <cp:version/>
</cp:coreProperties>
</file>