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0" r:id="rId2"/>
    <p:sldId id="370" r:id="rId3"/>
    <p:sldId id="331" r:id="rId4"/>
    <p:sldId id="355" r:id="rId5"/>
    <p:sldId id="354" r:id="rId6"/>
    <p:sldId id="333" r:id="rId7"/>
    <p:sldId id="360" r:id="rId8"/>
    <p:sldId id="377" r:id="rId9"/>
    <p:sldId id="332" r:id="rId10"/>
    <p:sldId id="365" r:id="rId11"/>
    <p:sldId id="381" r:id="rId12"/>
    <p:sldId id="382" r:id="rId13"/>
    <p:sldId id="361" r:id="rId14"/>
    <p:sldId id="362" r:id="rId15"/>
    <p:sldId id="374" r:id="rId16"/>
    <p:sldId id="363" r:id="rId17"/>
    <p:sldId id="378" r:id="rId18"/>
    <p:sldId id="366" r:id="rId19"/>
    <p:sldId id="379" r:id="rId20"/>
    <p:sldId id="380" r:id="rId21"/>
    <p:sldId id="371" r:id="rId22"/>
    <p:sldId id="372" r:id="rId23"/>
    <p:sldId id="373" r:id="rId24"/>
    <p:sldId id="286" r:id="rId25"/>
    <p:sldId id="287" r:id="rId26"/>
    <p:sldId id="288" r:id="rId27"/>
    <p:sldId id="289" r:id="rId28"/>
    <p:sldId id="290" r:id="rId29"/>
    <p:sldId id="291" r:id="rId30"/>
    <p:sldId id="330" r:id="rId31"/>
    <p:sldId id="335" r:id="rId32"/>
    <p:sldId id="336" r:id="rId33"/>
    <p:sldId id="337" r:id="rId34"/>
    <p:sldId id="338" r:id="rId35"/>
    <p:sldId id="339" r:id="rId36"/>
    <p:sldId id="340" r:id="rId37"/>
    <p:sldId id="341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1368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0" autoAdjust="0"/>
    <p:restoredTop sz="84746" autoAdjust="0"/>
  </p:normalViewPr>
  <p:slideViewPr>
    <p:cSldViewPr>
      <p:cViewPr varScale="1">
        <p:scale>
          <a:sx n="65" d="100"/>
          <a:sy n="65" d="100"/>
        </p:scale>
        <p:origin x="-1158" y="-108"/>
      </p:cViewPr>
      <p:guideLst>
        <p:guide orient="horz" pos="6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54608-A0FC-4E40-B2E3-6F3E3B1B0D4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07305FF-AA28-4B60-81FD-F4FF78FB1007}">
      <dgm:prSet phldrT="[Text]"/>
      <dgm:spPr>
        <a:solidFill>
          <a:schemeClr val="accent2"/>
        </a:solidFill>
      </dgm:spPr>
      <dgm:t>
        <a:bodyPr/>
        <a:lstStyle/>
        <a:p>
          <a:r>
            <a:rPr lang="de-DE" dirty="0" smtClean="0"/>
            <a:t>Legal Dimension</a:t>
          </a:r>
          <a:endParaRPr lang="de-DE" dirty="0"/>
        </a:p>
      </dgm:t>
    </dgm:pt>
    <dgm:pt modelId="{A56CC846-5DDC-49FC-887E-38AD52438579}" type="parTrans" cxnId="{7B072668-29F5-4AB1-8CF4-8C64C07D9CE0}">
      <dgm:prSet/>
      <dgm:spPr/>
      <dgm:t>
        <a:bodyPr/>
        <a:lstStyle/>
        <a:p>
          <a:endParaRPr lang="de-DE"/>
        </a:p>
      </dgm:t>
    </dgm:pt>
    <dgm:pt modelId="{C0BC0776-36D7-4E50-BB4A-5CE81AD10933}" type="sibTrans" cxnId="{7B072668-29F5-4AB1-8CF4-8C64C07D9CE0}">
      <dgm:prSet/>
      <dgm:spPr/>
      <dgm:t>
        <a:bodyPr/>
        <a:lstStyle/>
        <a:p>
          <a:endParaRPr lang="de-DE"/>
        </a:p>
      </dgm:t>
    </dgm:pt>
    <dgm:pt modelId="{235972FA-250A-45D0-B87B-58F5EC8A4D36}">
      <dgm:prSet/>
      <dgm:spPr>
        <a:solidFill>
          <a:schemeClr val="accent3"/>
        </a:solidFill>
      </dgm:spPr>
      <dgm:t>
        <a:bodyPr/>
        <a:lstStyle/>
        <a:p>
          <a:r>
            <a:rPr lang="de-DE" dirty="0" err="1" smtClean="0"/>
            <a:t>Social</a:t>
          </a:r>
          <a:r>
            <a:rPr lang="de-DE" dirty="0" smtClean="0"/>
            <a:t> Dimension</a:t>
          </a:r>
        </a:p>
      </dgm:t>
    </dgm:pt>
    <dgm:pt modelId="{71A8FF59-40BC-454C-B766-EA2D82575E70}" type="parTrans" cxnId="{68D54CE3-D702-4A4D-8DD1-74C8B27A3149}">
      <dgm:prSet/>
      <dgm:spPr/>
      <dgm:t>
        <a:bodyPr/>
        <a:lstStyle/>
        <a:p>
          <a:endParaRPr lang="de-DE"/>
        </a:p>
      </dgm:t>
    </dgm:pt>
    <dgm:pt modelId="{462C1ECB-6CE9-4FBF-B336-7213586BB5BB}" type="sibTrans" cxnId="{68D54CE3-D702-4A4D-8DD1-74C8B27A3149}">
      <dgm:prSet/>
      <dgm:spPr/>
      <dgm:t>
        <a:bodyPr/>
        <a:lstStyle/>
        <a:p>
          <a:endParaRPr lang="de-DE"/>
        </a:p>
      </dgm:t>
    </dgm:pt>
    <dgm:pt modelId="{420E83E6-53D5-4664-BDE9-98B4F41BDAF9}">
      <dgm:prSet/>
      <dgm:spPr>
        <a:solidFill>
          <a:schemeClr val="accent4"/>
        </a:solidFill>
      </dgm:spPr>
      <dgm:t>
        <a:bodyPr/>
        <a:lstStyle/>
        <a:p>
          <a:r>
            <a:rPr lang="de-DE" dirty="0" err="1" smtClean="0"/>
            <a:t>Economic</a:t>
          </a:r>
          <a:r>
            <a:rPr lang="de-DE" dirty="0" smtClean="0"/>
            <a:t> Dimension</a:t>
          </a:r>
        </a:p>
      </dgm:t>
    </dgm:pt>
    <dgm:pt modelId="{17D850F5-6DC7-4221-88E6-3541E745A2F8}" type="parTrans" cxnId="{F563B8A1-359B-4CEA-9F72-EAF83FD97D07}">
      <dgm:prSet/>
      <dgm:spPr/>
      <dgm:t>
        <a:bodyPr/>
        <a:lstStyle/>
        <a:p>
          <a:endParaRPr lang="de-DE"/>
        </a:p>
      </dgm:t>
    </dgm:pt>
    <dgm:pt modelId="{9F4FC31A-A292-4BF2-9734-A09706C52C8D}" type="sibTrans" cxnId="{F563B8A1-359B-4CEA-9F72-EAF83FD97D07}">
      <dgm:prSet/>
      <dgm:spPr/>
      <dgm:t>
        <a:bodyPr/>
        <a:lstStyle/>
        <a:p>
          <a:endParaRPr lang="de-DE"/>
        </a:p>
      </dgm:t>
    </dgm:pt>
    <dgm:pt modelId="{69322C2B-5984-4E66-A191-183908A8D730}">
      <dgm:prSet/>
      <dgm:spPr>
        <a:solidFill>
          <a:schemeClr val="accent6"/>
        </a:solidFill>
      </dgm:spPr>
      <dgm:t>
        <a:bodyPr/>
        <a:lstStyle/>
        <a:p>
          <a:r>
            <a:rPr lang="de-DE" dirty="0" smtClean="0"/>
            <a:t>Technology Dimension</a:t>
          </a:r>
        </a:p>
      </dgm:t>
    </dgm:pt>
    <dgm:pt modelId="{E9A02BA2-9653-448C-9E4E-2002CC738B66}" type="parTrans" cxnId="{9F29A230-BF68-4955-BC14-258C6DBF294F}">
      <dgm:prSet/>
      <dgm:spPr/>
      <dgm:t>
        <a:bodyPr/>
        <a:lstStyle/>
        <a:p>
          <a:endParaRPr lang="de-DE"/>
        </a:p>
      </dgm:t>
    </dgm:pt>
    <dgm:pt modelId="{C5A13E51-471D-4EEA-9F94-0BD8D4B93A9B}" type="sibTrans" cxnId="{9F29A230-BF68-4955-BC14-258C6DBF294F}">
      <dgm:prSet/>
      <dgm:spPr/>
      <dgm:t>
        <a:bodyPr/>
        <a:lstStyle/>
        <a:p>
          <a:endParaRPr lang="de-DE"/>
        </a:p>
      </dgm:t>
    </dgm:pt>
    <dgm:pt modelId="{9170D6AD-80DB-4D3E-AEB6-969041AC1E61}">
      <dgm:prSet/>
      <dgm:spPr>
        <a:solidFill>
          <a:schemeClr val="accent5"/>
        </a:solidFill>
      </dgm:spPr>
      <dgm:t>
        <a:bodyPr/>
        <a:lstStyle/>
        <a:p>
          <a:r>
            <a:rPr lang="de-DE" dirty="0" err="1" smtClean="0"/>
            <a:t>Application</a:t>
          </a:r>
          <a:r>
            <a:rPr lang="de-DE" dirty="0" smtClean="0"/>
            <a:t> Dimension</a:t>
          </a:r>
        </a:p>
      </dgm:t>
    </dgm:pt>
    <dgm:pt modelId="{9443E85C-249D-4C48-9DE1-2DF1360B7C53}" type="parTrans" cxnId="{8BD437F2-761E-4DC8-BBB6-8D07E38FDD25}">
      <dgm:prSet/>
      <dgm:spPr/>
      <dgm:t>
        <a:bodyPr/>
        <a:lstStyle/>
        <a:p>
          <a:endParaRPr lang="de-DE"/>
        </a:p>
      </dgm:t>
    </dgm:pt>
    <dgm:pt modelId="{9A7F18AD-A201-449D-BB49-DC3932C6FAD5}" type="sibTrans" cxnId="{8BD437F2-761E-4DC8-BBB6-8D07E38FDD25}">
      <dgm:prSet/>
      <dgm:spPr/>
      <dgm:t>
        <a:bodyPr/>
        <a:lstStyle/>
        <a:p>
          <a:endParaRPr lang="de-DE"/>
        </a:p>
      </dgm:t>
    </dgm:pt>
    <dgm:pt modelId="{7B048CD2-6FCF-473C-BB7A-84100EF11882}" type="pres">
      <dgm:prSet presAssocID="{5F254608-A0FC-4E40-B2E3-6F3E3B1B0D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50EA481-D529-418F-85FA-91E8F9A78432}" type="pres">
      <dgm:prSet presAssocID="{007305FF-AA28-4B60-81FD-F4FF78FB100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D8270B-A31A-4F8E-B59F-791B62DD3667}" type="pres">
      <dgm:prSet presAssocID="{007305FF-AA28-4B60-81FD-F4FF78FB1007}" presName="spNode" presStyleCnt="0"/>
      <dgm:spPr/>
    </dgm:pt>
    <dgm:pt modelId="{AA08D165-F235-4D35-A634-014FA5B29CB2}" type="pres">
      <dgm:prSet presAssocID="{C0BC0776-36D7-4E50-BB4A-5CE81AD10933}" presName="sibTrans" presStyleLbl="sibTrans1D1" presStyleIdx="0" presStyleCnt="5"/>
      <dgm:spPr/>
      <dgm:t>
        <a:bodyPr/>
        <a:lstStyle/>
        <a:p>
          <a:endParaRPr lang="de-DE"/>
        </a:p>
      </dgm:t>
    </dgm:pt>
    <dgm:pt modelId="{6213E955-B5C9-4E6D-82AF-0AAAF22F9A98}" type="pres">
      <dgm:prSet presAssocID="{235972FA-250A-45D0-B87B-58F5EC8A4D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9714DD2-2CF7-4C71-ACC4-5794C5244BFC}" type="pres">
      <dgm:prSet presAssocID="{235972FA-250A-45D0-B87B-58F5EC8A4D36}" presName="spNode" presStyleCnt="0"/>
      <dgm:spPr/>
    </dgm:pt>
    <dgm:pt modelId="{5000AAFB-2B36-4358-A058-83D62D8C3F18}" type="pres">
      <dgm:prSet presAssocID="{462C1ECB-6CE9-4FBF-B336-7213586BB5BB}" presName="sibTrans" presStyleLbl="sibTrans1D1" presStyleIdx="1" presStyleCnt="5"/>
      <dgm:spPr/>
      <dgm:t>
        <a:bodyPr/>
        <a:lstStyle/>
        <a:p>
          <a:endParaRPr lang="de-DE"/>
        </a:p>
      </dgm:t>
    </dgm:pt>
    <dgm:pt modelId="{2A21ED43-3929-4181-8D20-6DA09BE26BF5}" type="pres">
      <dgm:prSet presAssocID="{420E83E6-53D5-4664-BDE9-98B4F41BDAF9}" presName="node" presStyleLbl="node1" presStyleIdx="2" presStyleCnt="5" custRadScaleRad="105005" custRadScaleInc="81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89276B-580A-434B-BA27-8BB2D6916CBC}" type="pres">
      <dgm:prSet presAssocID="{420E83E6-53D5-4664-BDE9-98B4F41BDAF9}" presName="spNode" presStyleCnt="0"/>
      <dgm:spPr/>
    </dgm:pt>
    <dgm:pt modelId="{6858AE1A-6E24-4252-8AEE-6A80293B63EC}" type="pres">
      <dgm:prSet presAssocID="{9F4FC31A-A292-4BF2-9734-A09706C52C8D}" presName="sibTrans" presStyleLbl="sibTrans1D1" presStyleIdx="2" presStyleCnt="5"/>
      <dgm:spPr/>
      <dgm:t>
        <a:bodyPr/>
        <a:lstStyle/>
        <a:p>
          <a:endParaRPr lang="de-DE"/>
        </a:p>
      </dgm:t>
    </dgm:pt>
    <dgm:pt modelId="{094610D0-C4B5-4CDB-9477-65023130EFA3}" type="pres">
      <dgm:prSet presAssocID="{69322C2B-5984-4E66-A191-183908A8D7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79D6CB-80FB-4B80-A1E4-7E434635C0B2}" type="pres">
      <dgm:prSet presAssocID="{69322C2B-5984-4E66-A191-183908A8D730}" presName="spNode" presStyleCnt="0"/>
      <dgm:spPr/>
    </dgm:pt>
    <dgm:pt modelId="{EF615DBA-7BA2-4F7A-B4AC-93E4C0E6BAF8}" type="pres">
      <dgm:prSet presAssocID="{C5A13E51-471D-4EEA-9F94-0BD8D4B93A9B}" presName="sibTrans" presStyleLbl="sibTrans1D1" presStyleIdx="3" presStyleCnt="5"/>
      <dgm:spPr/>
      <dgm:t>
        <a:bodyPr/>
        <a:lstStyle/>
        <a:p>
          <a:endParaRPr lang="de-DE"/>
        </a:p>
      </dgm:t>
    </dgm:pt>
    <dgm:pt modelId="{42F85877-0F41-41E6-8B3A-DEA10C2B5710}" type="pres">
      <dgm:prSet presAssocID="{9170D6AD-80DB-4D3E-AEB6-969041AC1E6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7424201-FEBF-4B11-87F7-98B450B2E5EA}" type="pres">
      <dgm:prSet presAssocID="{9170D6AD-80DB-4D3E-AEB6-969041AC1E61}" presName="spNode" presStyleCnt="0"/>
      <dgm:spPr/>
    </dgm:pt>
    <dgm:pt modelId="{0862C8E8-2193-4D33-AE13-90ED62014AE9}" type="pres">
      <dgm:prSet presAssocID="{9A7F18AD-A201-449D-BB49-DC3932C6FAD5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976B82DE-37CA-4A3B-A836-923DF53B8039}" type="presOf" srcId="{C5A13E51-471D-4EEA-9F94-0BD8D4B93A9B}" destId="{EF615DBA-7BA2-4F7A-B4AC-93E4C0E6BAF8}" srcOrd="0" destOrd="0" presId="urn:microsoft.com/office/officeart/2005/8/layout/cycle6"/>
    <dgm:cxn modelId="{CB41D7CA-D65B-4C15-AD10-19844D0E0356}" type="presOf" srcId="{235972FA-250A-45D0-B87B-58F5EC8A4D36}" destId="{6213E955-B5C9-4E6D-82AF-0AAAF22F9A98}" srcOrd="0" destOrd="0" presId="urn:microsoft.com/office/officeart/2005/8/layout/cycle6"/>
    <dgm:cxn modelId="{68D54CE3-D702-4A4D-8DD1-74C8B27A3149}" srcId="{5F254608-A0FC-4E40-B2E3-6F3E3B1B0D4A}" destId="{235972FA-250A-45D0-B87B-58F5EC8A4D36}" srcOrd="1" destOrd="0" parTransId="{71A8FF59-40BC-454C-B766-EA2D82575E70}" sibTransId="{462C1ECB-6CE9-4FBF-B336-7213586BB5BB}"/>
    <dgm:cxn modelId="{B48B1FDD-B1D5-4918-8F7D-220D5FEED3AB}" type="presOf" srcId="{69322C2B-5984-4E66-A191-183908A8D730}" destId="{094610D0-C4B5-4CDB-9477-65023130EFA3}" srcOrd="0" destOrd="0" presId="urn:microsoft.com/office/officeart/2005/8/layout/cycle6"/>
    <dgm:cxn modelId="{5A467294-CE87-454B-B787-78DAA019718B}" type="presOf" srcId="{9F4FC31A-A292-4BF2-9734-A09706C52C8D}" destId="{6858AE1A-6E24-4252-8AEE-6A80293B63EC}" srcOrd="0" destOrd="0" presId="urn:microsoft.com/office/officeart/2005/8/layout/cycle6"/>
    <dgm:cxn modelId="{8A1D6D80-E7EE-4A4E-92A8-D714A0E390A9}" type="presOf" srcId="{5F254608-A0FC-4E40-B2E3-6F3E3B1B0D4A}" destId="{7B048CD2-6FCF-473C-BB7A-84100EF11882}" srcOrd="0" destOrd="0" presId="urn:microsoft.com/office/officeart/2005/8/layout/cycle6"/>
    <dgm:cxn modelId="{12AAE0CD-1D43-4B62-BFD3-42B68CEDCA8A}" type="presOf" srcId="{007305FF-AA28-4B60-81FD-F4FF78FB1007}" destId="{850EA481-D529-418F-85FA-91E8F9A78432}" srcOrd="0" destOrd="0" presId="urn:microsoft.com/office/officeart/2005/8/layout/cycle6"/>
    <dgm:cxn modelId="{EBDFC002-AB43-4A77-BE16-E49CC41F591D}" type="presOf" srcId="{462C1ECB-6CE9-4FBF-B336-7213586BB5BB}" destId="{5000AAFB-2B36-4358-A058-83D62D8C3F18}" srcOrd="0" destOrd="0" presId="urn:microsoft.com/office/officeart/2005/8/layout/cycle6"/>
    <dgm:cxn modelId="{3DFA74E7-738E-48EF-85B4-79594CD341AA}" type="presOf" srcId="{C0BC0776-36D7-4E50-BB4A-5CE81AD10933}" destId="{AA08D165-F235-4D35-A634-014FA5B29CB2}" srcOrd="0" destOrd="0" presId="urn:microsoft.com/office/officeart/2005/8/layout/cycle6"/>
    <dgm:cxn modelId="{15D84CF5-FA0C-48D3-B057-C28CEC994B13}" type="presOf" srcId="{9A7F18AD-A201-449D-BB49-DC3932C6FAD5}" destId="{0862C8E8-2193-4D33-AE13-90ED62014AE9}" srcOrd="0" destOrd="0" presId="urn:microsoft.com/office/officeart/2005/8/layout/cycle6"/>
    <dgm:cxn modelId="{8BD437F2-761E-4DC8-BBB6-8D07E38FDD25}" srcId="{5F254608-A0FC-4E40-B2E3-6F3E3B1B0D4A}" destId="{9170D6AD-80DB-4D3E-AEB6-969041AC1E61}" srcOrd="4" destOrd="0" parTransId="{9443E85C-249D-4C48-9DE1-2DF1360B7C53}" sibTransId="{9A7F18AD-A201-449D-BB49-DC3932C6FAD5}"/>
    <dgm:cxn modelId="{0FD73A37-A55C-4385-B71F-471558D59B63}" type="presOf" srcId="{9170D6AD-80DB-4D3E-AEB6-969041AC1E61}" destId="{42F85877-0F41-41E6-8B3A-DEA10C2B5710}" srcOrd="0" destOrd="0" presId="urn:microsoft.com/office/officeart/2005/8/layout/cycle6"/>
    <dgm:cxn modelId="{9F29A230-BF68-4955-BC14-258C6DBF294F}" srcId="{5F254608-A0FC-4E40-B2E3-6F3E3B1B0D4A}" destId="{69322C2B-5984-4E66-A191-183908A8D730}" srcOrd="3" destOrd="0" parTransId="{E9A02BA2-9653-448C-9E4E-2002CC738B66}" sibTransId="{C5A13E51-471D-4EEA-9F94-0BD8D4B93A9B}"/>
    <dgm:cxn modelId="{F563B8A1-359B-4CEA-9F72-EAF83FD97D07}" srcId="{5F254608-A0FC-4E40-B2E3-6F3E3B1B0D4A}" destId="{420E83E6-53D5-4664-BDE9-98B4F41BDAF9}" srcOrd="2" destOrd="0" parTransId="{17D850F5-6DC7-4221-88E6-3541E745A2F8}" sibTransId="{9F4FC31A-A292-4BF2-9734-A09706C52C8D}"/>
    <dgm:cxn modelId="{7B072668-29F5-4AB1-8CF4-8C64C07D9CE0}" srcId="{5F254608-A0FC-4E40-B2E3-6F3E3B1B0D4A}" destId="{007305FF-AA28-4B60-81FD-F4FF78FB1007}" srcOrd="0" destOrd="0" parTransId="{A56CC846-5DDC-49FC-887E-38AD52438579}" sibTransId="{C0BC0776-36D7-4E50-BB4A-5CE81AD10933}"/>
    <dgm:cxn modelId="{91722013-3DD1-4152-A251-B1C55A49A7DC}" type="presOf" srcId="{420E83E6-53D5-4664-BDE9-98B4F41BDAF9}" destId="{2A21ED43-3929-4181-8D20-6DA09BE26BF5}" srcOrd="0" destOrd="0" presId="urn:microsoft.com/office/officeart/2005/8/layout/cycle6"/>
    <dgm:cxn modelId="{1D4B18B5-A9D5-48BA-825A-21817BB25860}" type="presParOf" srcId="{7B048CD2-6FCF-473C-BB7A-84100EF11882}" destId="{850EA481-D529-418F-85FA-91E8F9A78432}" srcOrd="0" destOrd="0" presId="urn:microsoft.com/office/officeart/2005/8/layout/cycle6"/>
    <dgm:cxn modelId="{9DCD39A2-8722-44FC-A2D1-DDA91D4C36A3}" type="presParOf" srcId="{7B048CD2-6FCF-473C-BB7A-84100EF11882}" destId="{71D8270B-A31A-4F8E-B59F-791B62DD3667}" srcOrd="1" destOrd="0" presId="urn:microsoft.com/office/officeart/2005/8/layout/cycle6"/>
    <dgm:cxn modelId="{C49C5D98-C9AC-4794-B0F4-A226F5FC549B}" type="presParOf" srcId="{7B048CD2-6FCF-473C-BB7A-84100EF11882}" destId="{AA08D165-F235-4D35-A634-014FA5B29CB2}" srcOrd="2" destOrd="0" presId="urn:microsoft.com/office/officeart/2005/8/layout/cycle6"/>
    <dgm:cxn modelId="{63AD2075-3DD8-4E4E-B818-3F583EA0F2F1}" type="presParOf" srcId="{7B048CD2-6FCF-473C-BB7A-84100EF11882}" destId="{6213E955-B5C9-4E6D-82AF-0AAAF22F9A98}" srcOrd="3" destOrd="0" presId="urn:microsoft.com/office/officeart/2005/8/layout/cycle6"/>
    <dgm:cxn modelId="{E4E44DC7-670D-4333-8B40-CCB74C60FEFF}" type="presParOf" srcId="{7B048CD2-6FCF-473C-BB7A-84100EF11882}" destId="{C9714DD2-2CF7-4C71-ACC4-5794C5244BFC}" srcOrd="4" destOrd="0" presId="urn:microsoft.com/office/officeart/2005/8/layout/cycle6"/>
    <dgm:cxn modelId="{55832509-9120-495B-8596-652D6138765D}" type="presParOf" srcId="{7B048CD2-6FCF-473C-BB7A-84100EF11882}" destId="{5000AAFB-2B36-4358-A058-83D62D8C3F18}" srcOrd="5" destOrd="0" presId="urn:microsoft.com/office/officeart/2005/8/layout/cycle6"/>
    <dgm:cxn modelId="{8909097E-E5AE-45C8-9718-324225033A56}" type="presParOf" srcId="{7B048CD2-6FCF-473C-BB7A-84100EF11882}" destId="{2A21ED43-3929-4181-8D20-6DA09BE26BF5}" srcOrd="6" destOrd="0" presId="urn:microsoft.com/office/officeart/2005/8/layout/cycle6"/>
    <dgm:cxn modelId="{DB35E643-F0FB-4F8C-BBBA-362A9BE1A924}" type="presParOf" srcId="{7B048CD2-6FCF-473C-BB7A-84100EF11882}" destId="{CA89276B-580A-434B-BA27-8BB2D6916CBC}" srcOrd="7" destOrd="0" presId="urn:microsoft.com/office/officeart/2005/8/layout/cycle6"/>
    <dgm:cxn modelId="{8625A670-675D-4A5F-906D-00FB76A6F102}" type="presParOf" srcId="{7B048CD2-6FCF-473C-BB7A-84100EF11882}" destId="{6858AE1A-6E24-4252-8AEE-6A80293B63EC}" srcOrd="8" destOrd="0" presId="urn:microsoft.com/office/officeart/2005/8/layout/cycle6"/>
    <dgm:cxn modelId="{59E07035-CFCF-4A26-BFFF-ED6666A36791}" type="presParOf" srcId="{7B048CD2-6FCF-473C-BB7A-84100EF11882}" destId="{094610D0-C4B5-4CDB-9477-65023130EFA3}" srcOrd="9" destOrd="0" presId="urn:microsoft.com/office/officeart/2005/8/layout/cycle6"/>
    <dgm:cxn modelId="{4B883615-FFF9-4C52-A6B6-B309434F3B4E}" type="presParOf" srcId="{7B048CD2-6FCF-473C-BB7A-84100EF11882}" destId="{6779D6CB-80FB-4B80-A1E4-7E434635C0B2}" srcOrd="10" destOrd="0" presId="urn:microsoft.com/office/officeart/2005/8/layout/cycle6"/>
    <dgm:cxn modelId="{8FE605A7-7F36-4A5D-AD98-8BBC8629A9B5}" type="presParOf" srcId="{7B048CD2-6FCF-473C-BB7A-84100EF11882}" destId="{EF615DBA-7BA2-4F7A-B4AC-93E4C0E6BAF8}" srcOrd="11" destOrd="0" presId="urn:microsoft.com/office/officeart/2005/8/layout/cycle6"/>
    <dgm:cxn modelId="{A752F248-9685-4762-8E8E-2EF882632ADD}" type="presParOf" srcId="{7B048CD2-6FCF-473C-BB7A-84100EF11882}" destId="{42F85877-0F41-41E6-8B3A-DEA10C2B5710}" srcOrd="12" destOrd="0" presId="urn:microsoft.com/office/officeart/2005/8/layout/cycle6"/>
    <dgm:cxn modelId="{D29E3C4F-FD24-4EF4-A30F-877A38D38F7C}" type="presParOf" srcId="{7B048CD2-6FCF-473C-BB7A-84100EF11882}" destId="{37424201-FEBF-4B11-87F7-98B450B2E5EA}" srcOrd="13" destOrd="0" presId="urn:microsoft.com/office/officeart/2005/8/layout/cycle6"/>
    <dgm:cxn modelId="{2A8D4864-319A-43CF-914B-F7B2123DBD6F}" type="presParOf" srcId="{7B048CD2-6FCF-473C-BB7A-84100EF11882}" destId="{0862C8E8-2193-4D33-AE13-90ED62014AE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7080-0C17-4057-922A-4ADC05E96CAD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4EC2-2971-46D6-8A7F-1D7D92E069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6934A-3B36-4365-A90C-6C99D9A61D01}" type="datetimeFigureOut">
              <a:rPr lang="de-DE" smtClean="0"/>
              <a:pPr/>
              <a:t>24.05.2012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29060-4E8A-4CAE-ACD7-33ACBD5E091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FAEB8-E77B-4EE7-9276-7E893E6405B0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539A5-D772-4711-9E82-64C4161F707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7416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Researches “Information Management in the Cloud”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Joint</a:t>
            </a:r>
            <a:r>
              <a:rPr lang="en-US" baseline="0" dirty="0" smtClean="0"/>
              <a:t> project by 5 research groups from the Berlin area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Started in Oct. 2010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More than 10 PhD students and 16 master students involved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5F6176-81F5-44B4-90F0-05AF5BEF7414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 lets have a look at the architecture of Parstream.</a:t>
            </a:r>
          </a:p>
          <a:p>
            <a:r>
              <a:rPr lang="en-US" smtClean="0"/>
              <a:t>ParStream is a standalone analytical database which was designed and built by us in C++, without using any foreign programming code or modules.</a:t>
            </a:r>
          </a:p>
          <a:p>
            <a:r>
              <a:rPr lang="de-DE" smtClean="0"/>
              <a:t>T</a:t>
            </a:r>
            <a:r>
              <a:rPr lang="en-US" smtClean="0"/>
              <a:t>he System combines state or the art architecture with unique ip.</a:t>
            </a:r>
          </a:p>
          <a:p>
            <a:r>
              <a:rPr lang="en-US" smtClean="0"/>
              <a:t>Data in ParStream and can be queried using SQL and 3</a:t>
            </a:r>
            <a:r>
              <a:rPr lang="en-US" baseline="30000" smtClean="0"/>
              <a:t>rd</a:t>
            </a:r>
            <a:r>
              <a:rPr lang="en-US" smtClean="0"/>
              <a:t> party Frontend Tools, that are conntected via JDBC or ODBC.</a:t>
            </a:r>
          </a:p>
          <a:p>
            <a:r>
              <a:rPr lang="en-US" smtClean="0"/>
              <a:t>For running complex queries extremely fast, we provide a powerfull C++ API. By calling user defined functions we are able to execute complex algorithms like geo clustering directly within the database.</a:t>
            </a:r>
            <a:endParaRPr lang="de-DE" smtClean="0"/>
          </a:p>
          <a:p>
            <a:r>
              <a:rPr lang="en-US" smtClean="0"/>
              <a:t>The Realtime Analytics engince processes the queries based on the indizes highly parallel within a multiprocessor environment.</a:t>
            </a:r>
          </a:p>
          <a:p>
            <a:r>
              <a:rPr lang="en-US" smtClean="0"/>
              <a:t>ParStream is using an combined In-Memory and Disc technology to provide fast access to data. The data is also partitioned in multi dimensiones and distributed in a clustered shared nothing architecture.</a:t>
            </a:r>
          </a:p>
          <a:p>
            <a:r>
              <a:rPr lang="en-US" smtClean="0"/>
              <a:t>By doing this we achieve ver good linear scalability and fault tolerance.</a:t>
            </a:r>
          </a:p>
          <a:p>
            <a:r>
              <a:rPr lang="en-US" smtClean="0"/>
              <a:t> </a:t>
            </a:r>
            <a:r>
              <a:rPr lang="de-DE" smtClean="0"/>
              <a:t>The heart of ParStream is our High Performance Compressed index, which we inventend and currently are in the patent filing process for it. </a:t>
            </a:r>
          </a:p>
          <a:p>
            <a:r>
              <a:rPr lang="de-DE" smtClean="0"/>
              <a:t>On the next slide, we will have a more detailed look at the index.</a:t>
            </a:r>
            <a:endParaRPr lang="en-US" smtClean="0"/>
          </a:p>
          <a:p>
            <a:r>
              <a:rPr lang="en-US" smtClean="0"/>
              <a:t>Data from different sources can be imported with a very high speed and a latency of just a few seconds. That assures that new data is available for querying immediately.</a:t>
            </a:r>
          </a:p>
          <a:p>
            <a:r>
              <a:rPr lang="en-US" smtClean="0"/>
              <a:t>After importing the data is persisted using a vast hybrid storage, which is a configurable combination of a columnar and a row store</a:t>
            </a:r>
            <a:endParaRPr lang="de-DE" smtClean="0"/>
          </a:p>
          <a:p>
            <a:endParaRPr lang="de-DE" smtClean="0"/>
          </a:p>
        </p:txBody>
      </p:sp>
      <p:sp>
        <p:nvSpPr>
          <p:cNvPr id="29699" name="Foliennummernplatzhalt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91C5FFF3-6034-4F7C-9F3C-7C30577C7586}" type="slidenum">
              <a:rPr lang="en-US" sz="1200">
                <a:latin typeface="Calibri" pitchFamily="34" charset="0"/>
              </a:rPr>
              <a:pPr algn="r" defTabSz="914423"/>
              <a:t>21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-32" y="2071688"/>
            <a:ext cx="9144000" cy="478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301930" y="5566492"/>
            <a:ext cx="6556218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Fachgebiet Datenbanksysteme und</a:t>
            </a:r>
            <a:r>
              <a:rPr lang="de-DE" sz="1600" baseline="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Informationsmanagement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Technische </a:t>
            </a:r>
            <a:r>
              <a:rPr lang="de-DE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Universität Berlin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http://www.dima.tu-berlin.de/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" y="2071688"/>
            <a:ext cx="9286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 descr="DIMA_Logo_blau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43307" y="3643314"/>
            <a:ext cx="1857388" cy="1857388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306388"/>
            <a:ext cx="7772400" cy="1470025"/>
          </a:xfrm>
        </p:spPr>
        <p:txBody>
          <a:bodyPr/>
          <a:lstStyle>
            <a:lvl1pPr algn="ctr"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Thema des Vortrags</a:t>
            </a:r>
            <a:endParaRPr lang="de-DE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176466"/>
            <a:ext cx="6400800" cy="153828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Sprecher: </a:t>
            </a:r>
          </a:p>
          <a:p>
            <a:r>
              <a:rPr lang="de-DE" dirty="0" smtClean="0"/>
              <a:t>Datum: 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1925" y="64643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7B3E44AB-C62D-415E-A3E2-B21328101B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014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1925" y="64643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7B3E44AB-C62D-415E-A3E2-B21328101B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014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4415" y="71414"/>
            <a:ext cx="6858048" cy="64294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 descr="DIMA_blau_de_6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-39602"/>
            <a:ext cx="825397" cy="825397"/>
          </a:xfrm>
          <a:prstGeom prst="rect">
            <a:avLst/>
          </a:prstGeom>
        </p:spPr>
      </p:pic>
      <p:pic>
        <p:nvPicPr>
          <p:cNvPr id="8" name="Grafik 7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167714" y="71415"/>
            <a:ext cx="762005" cy="5715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buClr>
                <a:schemeClr val="tx2"/>
              </a:buClr>
              <a:buFont typeface="Arial" pitchFamily="34" charset="0"/>
              <a:buChar char="»"/>
              <a:defRPr sz="1400"/>
            </a:lvl4pPr>
            <a:lvl5pPr>
              <a:buClr>
                <a:schemeClr val="tx2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4415" y="71414"/>
            <a:ext cx="6858048" cy="64294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und Inhalt Layout</a:t>
            </a:r>
            <a:endParaRPr lang="de-DE" dirty="0"/>
          </a:p>
        </p:txBody>
      </p:sp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7714" y="71415"/>
            <a:ext cx="762005" cy="571504"/>
          </a:xfrm>
          <a:prstGeom prst="rect">
            <a:avLst/>
          </a:prstGeom>
        </p:spPr>
      </p:pic>
      <p:pic>
        <p:nvPicPr>
          <p:cNvPr id="8" name="Grafik 7" descr="DIMA_Logo_blau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-120040"/>
            <a:ext cx="996340" cy="9963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de-DE" dirty="0" smtClean="0"/>
              <a:t>Abschnittsüberschrift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Abschnittsüberschrift</a:t>
            </a:r>
          </a:p>
        </p:txBody>
      </p:sp>
      <p:pic>
        <p:nvPicPr>
          <p:cNvPr id="9" name="Grafik 8" descr="TU_Logo_DIMAblau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7714" y="71415"/>
            <a:ext cx="762005" cy="571504"/>
          </a:xfrm>
          <a:prstGeom prst="rect">
            <a:avLst/>
          </a:prstGeom>
        </p:spPr>
      </p:pic>
      <p:pic>
        <p:nvPicPr>
          <p:cNvPr id="6" name="Grafik 5" descr="DIMA_Logo_blau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-120040"/>
            <a:ext cx="996340" cy="996340"/>
          </a:xfrm>
          <a:prstGeom prst="rect">
            <a:avLst/>
          </a:prstGeom>
        </p:spPr>
      </p:pic>
      <p:sp>
        <p:nvSpPr>
          <p:cNvPr id="7" name="Titel 6"/>
          <p:cNvSpPr txBox="1">
            <a:spLocks/>
          </p:cNvSpPr>
          <p:nvPr userDrawn="1"/>
        </p:nvSpPr>
        <p:spPr>
          <a:xfrm>
            <a:off x="1214414" y="71414"/>
            <a:ext cx="6929487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Abschnittsübersicht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081071"/>
            <a:ext cx="4038600" cy="4525963"/>
          </a:xfrm>
        </p:spPr>
        <p:txBody>
          <a:bodyPr/>
          <a:lstStyle>
            <a:lvl1pPr>
              <a:defRPr sz="20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Inhalt 1, 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081071"/>
            <a:ext cx="4038600" cy="4525963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»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Inhalt 2, 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7714" y="71415"/>
            <a:ext cx="762005" cy="57150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2 Inhalte Layout</a:t>
            </a:r>
            <a:endParaRPr lang="de-DE" dirty="0"/>
          </a:p>
        </p:txBody>
      </p:sp>
      <p:pic>
        <p:nvPicPr>
          <p:cNvPr id="9" name="Grafik 8" descr="DIMA_Logo_blau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-120040"/>
            <a:ext cx="996340" cy="9963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Vergleich Layout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1" y="1081071"/>
            <a:ext cx="4040188" cy="7508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1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1" y="1831951"/>
            <a:ext cx="4040188" cy="3840171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081071"/>
            <a:ext cx="4041775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2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6" y="1831951"/>
            <a:ext cx="4041775" cy="3840171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2" name="Grafik 11" descr="TU_Logo_DIMAblau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7714" y="71415"/>
            <a:ext cx="762005" cy="571504"/>
          </a:xfrm>
          <a:prstGeom prst="rect">
            <a:avLst/>
          </a:prstGeom>
        </p:spPr>
      </p:pic>
      <p:pic>
        <p:nvPicPr>
          <p:cNvPr id="9" name="Grafik 8" descr="DIMA_Logo_blau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-120040"/>
            <a:ext cx="996340" cy="9963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43439" y="1081072"/>
            <a:ext cx="4286280" cy="5054617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57292" y="1081072"/>
            <a:ext cx="3008313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7714" y="71415"/>
            <a:ext cx="762005" cy="571504"/>
          </a:xfrm>
          <a:prstGeom prst="rect">
            <a:avLst/>
          </a:prstGeom>
        </p:spPr>
      </p:pic>
      <p:pic>
        <p:nvPicPr>
          <p:cNvPr id="7" name="Grafik 6" descr="DIMA_Logo_blau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-120040"/>
            <a:ext cx="996340" cy="996340"/>
          </a:xfrm>
          <a:prstGeom prst="rect">
            <a:avLst/>
          </a:prstGeom>
        </p:spPr>
      </p:pic>
      <p:sp>
        <p:nvSpPr>
          <p:cNvPr id="8" name="Titel 6"/>
          <p:cNvSpPr>
            <a:spLocks noGrp="1"/>
          </p:cNvSpPr>
          <p:nvPr>
            <p:ph type="title" hasCustomPrompt="1"/>
          </p:nvPr>
        </p:nvSpPr>
        <p:spPr>
          <a:xfrm>
            <a:off x="1214414" y="71414"/>
            <a:ext cx="6929487" cy="642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Inhalt mit Überschrift</a:t>
            </a:r>
            <a:endParaRPr lang="de-DE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5076841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de-DE" dirty="0" smtClean="0"/>
              <a:t>Bild mit Überschrift Layout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928670"/>
            <a:ext cx="5486400" cy="407196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62453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0" name="Grafik 9" descr="TU_Logo_DIMAblau_transpar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67714" y="71415"/>
            <a:ext cx="762005" cy="571504"/>
          </a:xfrm>
          <a:prstGeom prst="rect">
            <a:avLst/>
          </a:prstGeom>
        </p:spPr>
      </p:pic>
      <p:pic>
        <p:nvPicPr>
          <p:cNvPr id="7" name="Grafik 6" descr="DIMA_Logo_blau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406" y="-120040"/>
            <a:ext cx="996340" cy="996340"/>
          </a:xfrm>
          <a:prstGeom prst="rect">
            <a:avLst/>
          </a:prstGeom>
        </p:spPr>
      </p:pic>
      <p:sp>
        <p:nvSpPr>
          <p:cNvPr id="8" name="Titel 6"/>
          <p:cNvSpPr txBox="1">
            <a:spLocks/>
          </p:cNvSpPr>
          <p:nvPr userDrawn="1"/>
        </p:nvSpPr>
        <p:spPr>
          <a:xfrm>
            <a:off x="1214414" y="71414"/>
            <a:ext cx="6929487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Bild mit Überschrift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 rot="5400000">
            <a:off x="6322248" y="3036107"/>
            <a:ext cx="4643470" cy="85722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42911" y="500043"/>
            <a:ext cx="7286676" cy="5857916"/>
          </a:xfrm>
        </p:spPr>
        <p:txBody>
          <a:bodyPr vert="eaVert"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chemeClr val="tx2"/>
              </a:buClr>
              <a:buFont typeface="Arial" pitchFamily="34" charset="0"/>
              <a:buChar char="»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9" name="Grafik 8" descr="TU_Logo_DIMAblau_transpar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8215339" y="6000768"/>
            <a:ext cx="762005" cy="571504"/>
          </a:xfrm>
          <a:prstGeom prst="rect">
            <a:avLst/>
          </a:prstGeom>
        </p:spPr>
      </p:pic>
      <p:pic>
        <p:nvPicPr>
          <p:cNvPr id="6" name="Grafik 5" descr="DIMA_Logo_blau_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8128806" y="71414"/>
            <a:ext cx="996340" cy="9963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61925" y="6464300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7B3E44AB-C62D-415E-A3E2-B21328101B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014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6929487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8680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8596" y="6448250"/>
            <a:ext cx="135732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28528B96-7568-41D8-96CE-502631A70B8A}" type="datetime1">
              <a:rPr lang="de-DE" sz="1200" smtClean="0"/>
              <a:pPr algn="ctr"/>
              <a:t>24.05.2012</a:t>
            </a:fld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3357554" y="6448250"/>
            <a:ext cx="2286016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de-DE" sz="1200" dirty="0" smtClean="0"/>
              <a:t>DIMA</a:t>
            </a:r>
            <a:r>
              <a:rPr lang="de-DE" sz="1200" baseline="0" dirty="0" smtClean="0"/>
              <a:t> – TU Berlin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7143768" y="6448250"/>
            <a:ext cx="1571636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E69E5221-C149-45B5-AFC7-4C62B9AA2252}" type="slidenum">
              <a:rPr lang="de-DE" sz="1200" smtClean="0"/>
              <a:pPr algn="ctr"/>
              <a:t>‹Nr.›</a:t>
            </a:fld>
            <a:endParaRPr lang="de-D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>
    <p:fade thruBlk="1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Times New Roman" pitchFamily="18" charset="0"/>
        <a:buChar char="■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Times New Roman" pitchFamily="18" charset="0"/>
        <a:buChar char="□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Symbol" pitchFamily="18" charset="2"/>
        <a:buChar char="-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usted-cloud.de/de/778.php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jazzroc.files.wordpress.com/2008/11/top_of_atmosp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  <p:sp>
        <p:nvSpPr>
          <p:cNvPr id="13313" name="Titel 6"/>
          <p:cNvSpPr>
            <a:spLocks noGrp="1"/>
          </p:cNvSpPr>
          <p:nvPr>
            <p:ph type="ctrTitle"/>
          </p:nvPr>
        </p:nvSpPr>
        <p:spPr>
          <a:xfrm>
            <a:off x="0" y="30638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Research, Innovation </a:t>
            </a:r>
            <a:r>
              <a:rPr lang="de-DE" dirty="0" err="1" smtClean="0"/>
              <a:t>and</a:t>
            </a:r>
            <a:r>
              <a:rPr lang="de-DE" dirty="0" smtClean="0"/>
              <a:t> Teaching in Big </a:t>
            </a:r>
            <a:r>
              <a:rPr lang="de-DE" dirty="0" smtClean="0"/>
              <a:t>Data </a:t>
            </a:r>
            <a:r>
              <a:rPr lang="de-DE" dirty="0" err="1" smtClean="0"/>
              <a:t>Analytics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err="1" smtClean="0"/>
              <a:t>Challenges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Chances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en-US" sz="1600" dirty="0" smtClean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827584" y="2176466"/>
            <a:ext cx="7704856" cy="1900606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smtClean="0">
                <a:solidFill>
                  <a:schemeClr val="bg2"/>
                </a:solidFill>
              </a:rPr>
              <a:t>Prof. Dr. Volker Markl</a:t>
            </a:r>
          </a:p>
          <a:p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err="1" smtClean="0">
                <a:solidFill>
                  <a:schemeClr val="bg2"/>
                </a:solidFill>
              </a:rPr>
              <a:t>Chair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of</a:t>
            </a:r>
            <a:r>
              <a:rPr lang="de-DE" dirty="0" smtClean="0">
                <a:solidFill>
                  <a:schemeClr val="bg2"/>
                </a:solidFill>
              </a:rPr>
              <a:t> </a:t>
            </a:r>
            <a:r>
              <a:rPr lang="de-DE" dirty="0" err="1" smtClean="0">
                <a:solidFill>
                  <a:schemeClr val="bg2"/>
                </a:solidFill>
              </a:rPr>
              <a:t>the</a:t>
            </a:r>
            <a:r>
              <a:rPr lang="de-DE" dirty="0" smtClean="0">
                <a:solidFill>
                  <a:schemeClr val="bg2"/>
                </a:solidFill>
              </a:rPr>
              <a:t> Database Systems </a:t>
            </a:r>
            <a:r>
              <a:rPr lang="de-DE" dirty="0" err="1" smtClean="0">
                <a:solidFill>
                  <a:schemeClr val="bg2"/>
                </a:solidFill>
              </a:rPr>
              <a:t>and</a:t>
            </a:r>
            <a:r>
              <a:rPr lang="de-DE" dirty="0" smtClean="0">
                <a:solidFill>
                  <a:schemeClr val="bg2"/>
                </a:solidFill>
              </a:rPr>
              <a:t> Information Management Lab </a:t>
            </a:r>
          </a:p>
          <a:p>
            <a:r>
              <a:rPr lang="de-DE" dirty="0" smtClean="0">
                <a:solidFill>
                  <a:schemeClr val="bg2"/>
                </a:solidFill>
              </a:rPr>
              <a:t>Technische Universität Berlin</a:t>
            </a:r>
          </a:p>
          <a:p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www.dima.tu-berlin.de</a:t>
            </a:r>
          </a:p>
        </p:txBody>
      </p:sp>
      <p:pic>
        <p:nvPicPr>
          <p:cNvPr id="5" name="Grafik 4" descr="TU_Logo_DIMAblau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797152"/>
            <a:ext cx="1818122" cy="1363592"/>
          </a:xfrm>
          <a:prstGeom prst="rect">
            <a:avLst/>
          </a:prstGeom>
        </p:spPr>
      </p:pic>
      <p:pic>
        <p:nvPicPr>
          <p:cNvPr id="6" name="Grafik 5" descr="DIMA_Logo_blau_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437112"/>
            <a:ext cx="2076460" cy="2076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The Next Generation </a:t>
            </a:r>
            <a:r>
              <a:rPr lang="de-DE" dirty="0" err="1" smtClean="0"/>
              <a:t>of</a:t>
            </a:r>
            <a:r>
              <a:rPr lang="de-DE" dirty="0" smtClean="0"/>
              <a:t> Business </a:t>
            </a:r>
            <a:r>
              <a:rPr lang="de-DE" dirty="0" err="1" smtClean="0"/>
              <a:t>Intelligence</a:t>
            </a:r>
            <a:endParaRPr lang="de-DE" dirty="0" smtClean="0"/>
          </a:p>
        </p:txBody>
      </p:sp>
      <p:sp>
        <p:nvSpPr>
          <p:cNvPr id="6" name="Wolke 5"/>
          <p:cNvSpPr/>
          <p:nvPr/>
        </p:nvSpPr>
        <p:spPr>
          <a:xfrm>
            <a:off x="428625" y="1428750"/>
            <a:ext cx="1571625" cy="78581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7" name="Wolke 6"/>
          <p:cNvSpPr/>
          <p:nvPr/>
        </p:nvSpPr>
        <p:spPr>
          <a:xfrm>
            <a:off x="428625" y="2428875"/>
            <a:ext cx="1571625" cy="78581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tx1"/>
                </a:solidFill>
              </a:rPr>
              <a:t>Intranet</a:t>
            </a:r>
          </a:p>
        </p:txBody>
      </p:sp>
      <p:sp>
        <p:nvSpPr>
          <p:cNvPr id="8" name="Flussdiagramm: Magnetplattenspeicher 7"/>
          <p:cNvSpPr/>
          <p:nvPr/>
        </p:nvSpPr>
        <p:spPr>
          <a:xfrm>
            <a:off x="500063" y="3571875"/>
            <a:ext cx="1000125" cy="500063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Flussdiagramm: Magnetplattenspeicher 8"/>
          <p:cNvSpPr/>
          <p:nvPr/>
        </p:nvSpPr>
        <p:spPr>
          <a:xfrm>
            <a:off x="642938" y="3786188"/>
            <a:ext cx="1000125" cy="500062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Flussdiagramm: Magnetplattenspeicher 9"/>
          <p:cNvSpPr/>
          <p:nvPr/>
        </p:nvSpPr>
        <p:spPr>
          <a:xfrm>
            <a:off x="928688" y="4000500"/>
            <a:ext cx="1000125" cy="500063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3286125" y="2428875"/>
            <a:ext cx="2071688" cy="142875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Information </a:t>
            </a:r>
            <a:r>
              <a:rPr lang="de-DE" sz="1200" dirty="0" err="1" smtClean="0">
                <a:solidFill>
                  <a:schemeClr val="tx1"/>
                </a:solidFill>
              </a:rPr>
              <a:t>Extraction</a:t>
            </a:r>
            <a:endParaRPr lang="de-DE" sz="12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chemeClr val="tx1"/>
                </a:solidFill>
              </a:rPr>
              <a:t>Semantic </a:t>
            </a:r>
            <a:r>
              <a:rPr lang="de-DE" sz="1200" dirty="0">
                <a:solidFill>
                  <a:schemeClr val="tx1"/>
                </a:solidFill>
              </a:rPr>
              <a:t>Integration Load/Refresh or </a:t>
            </a:r>
            <a:r>
              <a:rPr lang="de-DE" sz="1200" dirty="0" smtClean="0">
                <a:solidFill>
                  <a:schemeClr val="tx1"/>
                </a:solidFill>
              </a:rPr>
              <a:t>Ad-hoc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5" name="Gefaltete Ecke 14"/>
          <p:cNvSpPr/>
          <p:nvPr/>
        </p:nvSpPr>
        <p:spPr>
          <a:xfrm>
            <a:off x="2357438" y="1785938"/>
            <a:ext cx="500062" cy="500062"/>
          </a:xfrm>
          <a:prstGeom prst="foldedCorner">
            <a:avLst>
              <a:gd name="adj" fmla="val 209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6" name="Gefaltete Ecke 15"/>
          <p:cNvSpPr/>
          <p:nvPr/>
        </p:nvSpPr>
        <p:spPr>
          <a:xfrm>
            <a:off x="2428875" y="1857375"/>
            <a:ext cx="500063" cy="500063"/>
          </a:xfrm>
          <a:prstGeom prst="foldedCorner">
            <a:avLst>
              <a:gd name="adj" fmla="val 209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7" name="Gefaltete Ecke 16"/>
          <p:cNvSpPr/>
          <p:nvPr/>
        </p:nvSpPr>
        <p:spPr>
          <a:xfrm>
            <a:off x="2500313" y="1928813"/>
            <a:ext cx="500062" cy="500062"/>
          </a:xfrm>
          <a:prstGeom prst="foldedCorner">
            <a:avLst>
              <a:gd name="adj" fmla="val 2095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8" name="Gefaltete Ecke 17"/>
          <p:cNvSpPr/>
          <p:nvPr/>
        </p:nvSpPr>
        <p:spPr>
          <a:xfrm>
            <a:off x="2357438" y="2571750"/>
            <a:ext cx="500062" cy="500063"/>
          </a:xfrm>
          <a:prstGeom prst="foldedCorner">
            <a:avLst>
              <a:gd name="adj" fmla="val 2095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19" name="Gefaltete Ecke 18"/>
          <p:cNvSpPr/>
          <p:nvPr/>
        </p:nvSpPr>
        <p:spPr>
          <a:xfrm>
            <a:off x="2428875" y="2643188"/>
            <a:ext cx="500063" cy="500062"/>
          </a:xfrm>
          <a:prstGeom prst="foldedCorner">
            <a:avLst>
              <a:gd name="adj" fmla="val 2095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0" name="Gefaltete Ecke 19"/>
          <p:cNvSpPr/>
          <p:nvPr/>
        </p:nvSpPr>
        <p:spPr>
          <a:xfrm>
            <a:off x="2500313" y="2714625"/>
            <a:ext cx="500062" cy="500063"/>
          </a:xfrm>
          <a:prstGeom prst="foldedCorner">
            <a:avLst>
              <a:gd name="adj" fmla="val 2095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XLS</a:t>
            </a:r>
          </a:p>
        </p:txBody>
      </p:sp>
      <p:sp>
        <p:nvSpPr>
          <p:cNvPr id="21" name="Gefaltete Ecke 20"/>
          <p:cNvSpPr/>
          <p:nvPr/>
        </p:nvSpPr>
        <p:spPr>
          <a:xfrm>
            <a:off x="2357438" y="3286125"/>
            <a:ext cx="500062" cy="500063"/>
          </a:xfrm>
          <a:prstGeom prst="foldedCorner">
            <a:avLst>
              <a:gd name="adj" fmla="val 2095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2" name="Gefaltete Ecke 21"/>
          <p:cNvSpPr/>
          <p:nvPr/>
        </p:nvSpPr>
        <p:spPr>
          <a:xfrm>
            <a:off x="2428875" y="3357563"/>
            <a:ext cx="500063" cy="500062"/>
          </a:xfrm>
          <a:prstGeom prst="foldedCorner">
            <a:avLst>
              <a:gd name="adj" fmla="val 2095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3" name="Gefaltete Ecke 22"/>
          <p:cNvSpPr/>
          <p:nvPr/>
        </p:nvSpPr>
        <p:spPr>
          <a:xfrm>
            <a:off x="2500313" y="3429000"/>
            <a:ext cx="500062" cy="500063"/>
          </a:xfrm>
          <a:prstGeom prst="foldedCorner">
            <a:avLst>
              <a:gd name="adj" fmla="val 2095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XML</a:t>
            </a:r>
          </a:p>
        </p:txBody>
      </p:sp>
      <p:sp>
        <p:nvSpPr>
          <p:cNvPr id="24" name="Ovale Legende 23"/>
          <p:cNvSpPr/>
          <p:nvPr/>
        </p:nvSpPr>
        <p:spPr>
          <a:xfrm>
            <a:off x="6516216" y="3645024"/>
            <a:ext cx="1643063" cy="64293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>
                <a:solidFill>
                  <a:schemeClr val="tx1"/>
                </a:solidFill>
              </a:rPr>
              <a:t>Who </a:t>
            </a:r>
            <a:r>
              <a:rPr lang="de-DE" sz="1000" dirty="0" err="1">
                <a:solidFill>
                  <a:schemeClr val="tx1"/>
                </a:solidFill>
              </a:rPr>
              <a:t>is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leading</a:t>
            </a:r>
            <a:r>
              <a:rPr lang="de-DE" sz="1000" dirty="0">
                <a:solidFill>
                  <a:schemeClr val="tx1"/>
                </a:solidFill>
              </a:rPr>
              <a:t> in American Idol?</a:t>
            </a:r>
          </a:p>
        </p:txBody>
      </p:sp>
      <p:sp>
        <p:nvSpPr>
          <p:cNvPr id="25" name="Ovale Legende 24"/>
          <p:cNvSpPr/>
          <p:nvPr/>
        </p:nvSpPr>
        <p:spPr>
          <a:xfrm>
            <a:off x="7143750" y="2714625"/>
            <a:ext cx="1643063" cy="64293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solidFill>
                  <a:schemeClr val="tx1"/>
                </a:solidFill>
              </a:rPr>
              <a:t>How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is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the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customer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satisfaction</a:t>
            </a:r>
            <a:r>
              <a:rPr lang="de-DE" sz="1000" dirty="0" smtClean="0">
                <a:solidFill>
                  <a:schemeClr val="tx1"/>
                </a:solidFill>
              </a:rPr>
              <a:t> per </a:t>
            </a:r>
            <a:r>
              <a:rPr lang="de-DE" sz="1000" dirty="0" err="1" smtClean="0">
                <a:solidFill>
                  <a:schemeClr val="tx1"/>
                </a:solidFill>
              </a:rPr>
              <a:t>region</a:t>
            </a:r>
            <a:r>
              <a:rPr lang="de-DE" sz="1000" dirty="0" smtClean="0">
                <a:solidFill>
                  <a:schemeClr val="tx1"/>
                </a:solidFill>
              </a:rPr>
              <a:t>?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6" name="Ovale Legende 25"/>
          <p:cNvSpPr/>
          <p:nvPr/>
        </p:nvSpPr>
        <p:spPr>
          <a:xfrm>
            <a:off x="6228184" y="1844824"/>
            <a:ext cx="1785938" cy="642938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dirty="0" err="1" smtClean="0">
                <a:solidFill>
                  <a:schemeClr val="tx1"/>
                </a:solidFill>
              </a:rPr>
              <a:t>How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did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the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sentiment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towards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my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products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change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this</a:t>
            </a:r>
            <a:r>
              <a:rPr lang="de-DE" sz="1000" dirty="0" smtClean="0">
                <a:solidFill>
                  <a:schemeClr val="tx1"/>
                </a:solidFill>
              </a:rPr>
              <a:t> </a:t>
            </a:r>
            <a:r>
              <a:rPr lang="de-DE" sz="1000" dirty="0" err="1" smtClean="0">
                <a:solidFill>
                  <a:schemeClr val="tx1"/>
                </a:solidFill>
              </a:rPr>
              <a:t>year</a:t>
            </a:r>
            <a:r>
              <a:rPr lang="de-DE" sz="1000" dirty="0" smtClean="0">
                <a:solidFill>
                  <a:schemeClr val="tx1"/>
                </a:solidFill>
              </a:rPr>
              <a:t>?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5" name="Flussdiagramm: Zentralspeicher 34"/>
          <p:cNvSpPr/>
          <p:nvPr/>
        </p:nvSpPr>
        <p:spPr>
          <a:xfrm>
            <a:off x="5500688" y="2786063"/>
            <a:ext cx="1143000" cy="714375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Analysis Schema </a:t>
            </a:r>
            <a:r>
              <a:rPr lang="de-DE" sz="1200" dirty="0" err="1">
                <a:solidFill>
                  <a:schemeClr val="tx1"/>
                </a:solidFill>
              </a:rPr>
              <a:t>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Entities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1526" name="Textfeld 35"/>
          <p:cNvSpPr txBox="1">
            <a:spLocks noChangeArrowheads="1"/>
          </p:cNvSpPr>
          <p:nvPr/>
        </p:nvSpPr>
        <p:spPr bwMode="auto">
          <a:xfrm>
            <a:off x="3786188" y="5072063"/>
            <a:ext cx="500065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latin typeface="Calibri" pitchFamily="34" charset="0"/>
              </a:rPr>
              <a:t>The </a:t>
            </a:r>
            <a:r>
              <a:rPr lang="de-DE" i="1" dirty="0">
                <a:latin typeface="Calibri" pitchFamily="34" charset="0"/>
              </a:rPr>
              <a:t>next generation of Business Intelligence (NGBI) </a:t>
            </a:r>
            <a:r>
              <a:rPr lang="de-DE" dirty="0">
                <a:latin typeface="Calibri" pitchFamily="34" charset="0"/>
              </a:rPr>
              <a:t> </a:t>
            </a:r>
            <a:br>
              <a:rPr lang="de-DE" dirty="0">
                <a:latin typeface="Calibri" pitchFamily="34" charset="0"/>
              </a:rPr>
            </a:br>
            <a:r>
              <a:rPr lang="de-DE" dirty="0" smtClean="0">
                <a:latin typeface="Calibri" pitchFamily="34" charset="0"/>
              </a:rPr>
              <a:t>will </a:t>
            </a:r>
            <a:r>
              <a:rPr lang="de-DE" dirty="0" err="1" smtClean="0">
                <a:latin typeface="Calibri" pitchFamily="34" charset="0"/>
              </a:rPr>
              <a:t>correlate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</a:rPr>
              <a:t>data warehouses with text and </a:t>
            </a:r>
            <a:br>
              <a:rPr lang="de-DE" dirty="0">
                <a:latin typeface="Calibri" pitchFamily="34" charset="0"/>
              </a:rPr>
            </a:br>
            <a:r>
              <a:rPr lang="de-DE" dirty="0" err="1" smtClean="0">
                <a:latin typeface="Calibri" pitchFamily="34" charset="0"/>
              </a:rPr>
              <a:t>other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modalities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</a:rPr>
              <a:t>from </a:t>
            </a:r>
            <a:r>
              <a:rPr lang="de-DE" dirty="0" smtClean="0">
                <a:latin typeface="Calibri" pitchFamily="34" charset="0"/>
              </a:rPr>
              <a:t>web services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information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providers</a:t>
            </a:r>
            <a:r>
              <a:rPr lang="de-DE" dirty="0" smtClean="0">
                <a:latin typeface="Calibri" pitchFamily="34" charset="0"/>
              </a:rPr>
              <a:t>, </a:t>
            </a:r>
            <a:r>
              <a:rPr lang="de-DE" dirty="0" err="1" smtClean="0">
                <a:latin typeface="Calibri" pitchFamily="34" charset="0"/>
              </a:rPr>
              <a:t>corporate</a:t>
            </a:r>
            <a:r>
              <a:rPr lang="de-DE" dirty="0" smtClean="0">
                <a:latin typeface="Calibri" pitchFamily="34" charset="0"/>
              </a:rPr>
              <a:t> Intranets </a:t>
            </a:r>
            <a:r>
              <a:rPr lang="de-DE" dirty="0">
                <a:latin typeface="Calibri" pitchFamily="34" charset="0"/>
              </a:rPr>
              <a:t>and the I</a:t>
            </a:r>
            <a:r>
              <a:rPr lang="de-DE" dirty="0" smtClean="0">
                <a:latin typeface="Calibri" pitchFamily="34" charset="0"/>
              </a:rPr>
              <a:t>nternet</a:t>
            </a:r>
            <a:r>
              <a:rPr lang="de-DE" dirty="0">
                <a:latin typeface="Calibri" pitchFamily="34" charset="0"/>
              </a:rPr>
              <a:t/>
            </a:r>
            <a:br>
              <a:rPr lang="de-DE" dirty="0">
                <a:latin typeface="Calibri" pitchFamily="34" charset="0"/>
              </a:rPr>
            </a:br>
            <a:endParaRPr lang="de-DE" dirty="0">
              <a:latin typeface="Calibri" pitchFamily="34" charset="0"/>
            </a:endParaRPr>
          </a:p>
        </p:txBody>
      </p:sp>
      <p:sp>
        <p:nvSpPr>
          <p:cNvPr id="21527" name="Textfeld 26"/>
          <p:cNvSpPr txBox="1">
            <a:spLocks noChangeArrowheads="1"/>
          </p:cNvSpPr>
          <p:nvPr/>
        </p:nvSpPr>
        <p:spPr bwMode="auto">
          <a:xfrm>
            <a:off x="285750" y="4500563"/>
            <a:ext cx="1520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/>
              <a:t>Data Warehouse</a:t>
            </a:r>
            <a:br>
              <a:rPr lang="de-DE" sz="1400"/>
            </a:br>
            <a:r>
              <a:rPr lang="de-DE" sz="1400"/>
              <a:t>Data Marts</a:t>
            </a:r>
          </a:p>
        </p:txBody>
      </p:sp>
      <p:pic>
        <p:nvPicPr>
          <p:cNvPr id="35842" name="Picture 2" descr="http://tbn1.google.com/images?q=tbn:jG6B-QGEqTGkIM:http://www.logica.com/pSecured/admin/countries/assets/serve_asset.asp%3Fid%3D5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72074"/>
            <a:ext cx="1500198" cy="1310984"/>
          </a:xfrm>
          <a:prstGeom prst="rect">
            <a:avLst/>
          </a:prstGeom>
          <a:noFill/>
        </p:spPr>
      </p:pic>
      <p:pic>
        <p:nvPicPr>
          <p:cNvPr id="35844" name="Picture 4" descr="http://tbn2.google.com/images?q=tbn:i5--hb_vohQp4M:http://www.ap-verlag.de/images/Bilder%2520allgemein/Business_Intellig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214950"/>
            <a:ext cx="1304925" cy="942976"/>
          </a:xfrm>
          <a:prstGeom prst="rect">
            <a:avLst/>
          </a:prstGeom>
          <a:noFill/>
        </p:spPr>
      </p:pic>
      <p:pic>
        <p:nvPicPr>
          <p:cNvPr id="35846" name="Picture 6" descr="http://tbn0.google.com/images?q=tbn:25FIQOkt1fiuBM:http://www.inovex.de/var/images/technologie/09kompetenzen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857232"/>
            <a:ext cx="838200" cy="1266826"/>
          </a:xfrm>
          <a:prstGeom prst="rect">
            <a:avLst/>
          </a:prstGeom>
          <a:noFill/>
        </p:spPr>
      </p:pic>
      <p:sp>
        <p:nvSpPr>
          <p:cNvPr id="31" name="Gefaltete Ecke 30"/>
          <p:cNvSpPr/>
          <p:nvPr/>
        </p:nvSpPr>
        <p:spPr>
          <a:xfrm>
            <a:off x="3071798" y="4000504"/>
            <a:ext cx="500062" cy="500063"/>
          </a:xfrm>
          <a:prstGeom prst="foldedCorner">
            <a:avLst>
              <a:gd name="adj" fmla="val 209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2" name="Gefaltete Ecke 31"/>
          <p:cNvSpPr/>
          <p:nvPr/>
        </p:nvSpPr>
        <p:spPr>
          <a:xfrm>
            <a:off x="3143235" y="4071942"/>
            <a:ext cx="500063" cy="500062"/>
          </a:xfrm>
          <a:prstGeom prst="foldedCorner">
            <a:avLst>
              <a:gd name="adj" fmla="val 209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0" name="Interaktive Schaltfläche: Sound 29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3214674" y="4143380"/>
            <a:ext cx="500066" cy="500066"/>
          </a:xfrm>
          <a:prstGeom prst="actionButtonSou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Gefaltete Ecke 32"/>
          <p:cNvSpPr/>
          <p:nvPr/>
        </p:nvSpPr>
        <p:spPr>
          <a:xfrm>
            <a:off x="3786178" y="4000504"/>
            <a:ext cx="500062" cy="500063"/>
          </a:xfrm>
          <a:prstGeom prst="foldedCorner">
            <a:avLst>
              <a:gd name="adj" fmla="val 209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4" name="Gefaltete Ecke 33"/>
          <p:cNvSpPr/>
          <p:nvPr/>
        </p:nvSpPr>
        <p:spPr>
          <a:xfrm>
            <a:off x="3857615" y="4071942"/>
            <a:ext cx="500063" cy="500062"/>
          </a:xfrm>
          <a:prstGeom prst="foldedCorner">
            <a:avLst>
              <a:gd name="adj" fmla="val 209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6" name="Gefaltete Ecke 35"/>
          <p:cNvSpPr/>
          <p:nvPr/>
        </p:nvSpPr>
        <p:spPr>
          <a:xfrm>
            <a:off x="2357422" y="4000508"/>
            <a:ext cx="500062" cy="500063"/>
          </a:xfrm>
          <a:prstGeom prst="foldedCorner">
            <a:avLst>
              <a:gd name="adj" fmla="val 209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37" name="Gefaltete Ecke 36"/>
          <p:cNvSpPr/>
          <p:nvPr/>
        </p:nvSpPr>
        <p:spPr>
          <a:xfrm>
            <a:off x="2428859" y="4071946"/>
            <a:ext cx="500063" cy="500062"/>
          </a:xfrm>
          <a:prstGeom prst="foldedCorner">
            <a:avLst>
              <a:gd name="adj" fmla="val 209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28" name="Interaktive Schaltfläche: Film 27">
            <a:hlinkClick r:id="" action="ppaction://noaction" highlightClick="1"/>
          </p:cNvPr>
          <p:cNvSpPr/>
          <p:nvPr/>
        </p:nvSpPr>
        <p:spPr>
          <a:xfrm>
            <a:off x="3929054" y="4143380"/>
            <a:ext cx="500066" cy="500066"/>
          </a:xfrm>
          <a:prstGeom prst="actionButtonMovi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Interaktive Schaltfläche: Start 37">
            <a:hlinkClick r:id="" action="ppaction://hlinkshowjump?jump=firstslide" highlightClick="1"/>
          </p:cNvPr>
          <p:cNvSpPr/>
          <p:nvPr/>
        </p:nvSpPr>
        <p:spPr>
          <a:xfrm>
            <a:off x="2500294" y="4143380"/>
            <a:ext cx="500066" cy="500066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 rot="16200000">
            <a:off x="1473334" y="2657873"/>
            <a:ext cx="139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 </a:t>
            </a:r>
            <a:r>
              <a:rPr lang="de-DE" dirty="0" err="1" smtClean="0"/>
              <a:t>over</a:t>
            </a:r>
            <a:r>
              <a:rPr lang="de-DE" dirty="0" smtClean="0"/>
              <a:t> Text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2411760" y="4702742"/>
            <a:ext cx="207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 </a:t>
            </a:r>
            <a:r>
              <a:rPr lang="de-DE" dirty="0" err="1" smtClean="0"/>
              <a:t>over</a:t>
            </a:r>
            <a:r>
              <a:rPr lang="de-DE" dirty="0" smtClean="0"/>
              <a:t> Media </a:t>
            </a:r>
            <a:r>
              <a:rPr lang="de-DE" dirty="0" err="1" smtClean="0"/>
              <a:t>Types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5814070" y="135729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Situational</a:t>
            </a:r>
            <a:r>
              <a:rPr lang="de-DE" dirty="0" smtClean="0"/>
              <a:t> BI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Applications</a:t>
            </a:r>
            <a:endParaRPr lang="de-DE" dirty="0"/>
          </a:p>
        </p:txBody>
      </p:sp>
      <p:pic>
        <p:nvPicPr>
          <p:cNvPr id="160770" name="Picture 2" descr="http://1.1.1.2/bmi/www.zmescience.com/wp-content/uploads/2012/01/renewable-energy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285" y="4077072"/>
            <a:ext cx="2326035" cy="1461797"/>
          </a:xfrm>
          <a:prstGeom prst="rect">
            <a:avLst/>
          </a:prstGeom>
          <a:noFill/>
        </p:spPr>
      </p:pic>
      <p:pic>
        <p:nvPicPr>
          <p:cNvPr id="160772" name="Picture 4" descr="http://1.1.1.4/bmi/equitygreen.typepad.com/photos/uncategorized/2008/03/18/traffic_light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309" y="4571836"/>
            <a:ext cx="1690159" cy="1267619"/>
          </a:xfrm>
          <a:prstGeom prst="rect">
            <a:avLst/>
          </a:prstGeom>
          <a:noFill/>
        </p:spPr>
      </p:pic>
      <p:pic>
        <p:nvPicPr>
          <p:cNvPr id="160774" name="Picture 6" descr="http://1.1.1.3/bmi/www.relentlessgym.com/wp-content/themes/twentyten/images/headers/anytime-health-care-i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1995" y="836712"/>
            <a:ext cx="1916229" cy="1271475"/>
          </a:xfrm>
          <a:prstGeom prst="rect">
            <a:avLst/>
          </a:prstGeom>
          <a:noFill/>
        </p:spPr>
      </p:pic>
      <p:pic>
        <p:nvPicPr>
          <p:cNvPr id="160776" name="Picture 8" descr="http://1.1.1.2/bmi/plumcots.com/metal-water-pip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060848"/>
            <a:ext cx="1934016" cy="1587363"/>
          </a:xfrm>
          <a:prstGeom prst="rect">
            <a:avLst/>
          </a:prstGeom>
          <a:noFill/>
        </p:spPr>
      </p:pic>
      <p:pic>
        <p:nvPicPr>
          <p:cNvPr id="160778" name="Picture 10" descr="http://1.1.1.2/bmi/www.blogcdn.com/www.engadget.com/media/2008/09/9-5-08-crestron-iphone-ced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259468"/>
            <a:ext cx="1816148" cy="1337345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2627784" y="2555612"/>
            <a:ext cx="192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Home Automation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978512" y="2060848"/>
            <a:ext cx="120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Healthcare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532086" y="3573016"/>
            <a:ext cx="207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Water</a:t>
            </a:r>
            <a:r>
              <a:rPr lang="de-DE" dirty="0" smtClean="0"/>
              <a:t> Management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126285" y="5589240"/>
            <a:ext cx="2136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Energy</a:t>
            </a:r>
            <a:r>
              <a:rPr lang="de-DE" dirty="0" smtClean="0"/>
              <a:t> Management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935277" y="5795972"/>
            <a:ext cx="206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Traffic Management</a:t>
            </a:r>
            <a:endParaRPr lang="de-DE" dirty="0"/>
          </a:p>
        </p:txBody>
      </p:sp>
      <p:pic>
        <p:nvPicPr>
          <p:cNvPr id="160780" name="Picture 12" descr="http://1.1.1.3/bmi/s4.hubimg.com/u/3271407_f5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2924944"/>
            <a:ext cx="2099025" cy="1324001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1055185" y="4221088"/>
            <a:ext cx="229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Lifecycle</a:t>
            </a:r>
            <a:r>
              <a:rPr lang="de-DE" dirty="0" smtClean="0"/>
              <a:t> Management</a:t>
            </a:r>
            <a:endParaRPr lang="de-DE" dirty="0"/>
          </a:p>
        </p:txBody>
      </p:sp>
      <p:pic>
        <p:nvPicPr>
          <p:cNvPr id="160782" name="Picture 14" descr="http://1.1.1.3/bmi/blog.hubspot.com/Portals/249/images/Sales_Marketing_Alignment-resized-6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814314"/>
            <a:ext cx="1667899" cy="1270383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063319" y="6084004"/>
            <a:ext cx="170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Sales/Marketing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857232"/>
            <a:ext cx="8535892" cy="5500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for data parallel processing</a:t>
            </a:r>
          </a:p>
          <a:p>
            <a:pPr lvl="1"/>
            <a:r>
              <a:rPr lang="en-US" dirty="0" smtClean="0"/>
              <a:t>Increase of data complexity</a:t>
            </a:r>
          </a:p>
          <a:p>
            <a:pPr lvl="1"/>
            <a:r>
              <a:rPr lang="en-US" dirty="0" smtClean="0"/>
              <a:t>Increase of query complexity</a:t>
            </a:r>
          </a:p>
          <a:p>
            <a:pPr lvl="1"/>
            <a:r>
              <a:rPr lang="en-US" dirty="0" smtClean="0"/>
              <a:t>Moore’s Law: </a:t>
            </a:r>
            <a:r>
              <a:rPr lang="en-US" dirty="0" err="1" smtClean="0"/>
              <a:t>ManyCore</a:t>
            </a:r>
            <a:r>
              <a:rPr lang="en-US" dirty="0" smtClean="0"/>
              <a:t> and Cluster Computing</a:t>
            </a:r>
          </a:p>
          <a:p>
            <a:pPr lvl="1"/>
            <a:r>
              <a:rPr lang="en-US" dirty="0" smtClean="0"/>
              <a:t>Scale-up no longer possible</a:t>
            </a:r>
          </a:p>
          <a:p>
            <a:pPr lvl="1">
              <a:buFont typeface="Wingdings" pitchFamily="2" charset="2"/>
              <a:buChar char=""/>
            </a:pPr>
            <a:r>
              <a:rPr lang="en-US" b="1" dirty="0" smtClean="0"/>
              <a:t>Scale-out is the name of the game</a:t>
            </a:r>
          </a:p>
          <a:p>
            <a:endParaRPr lang="en-US" dirty="0" smtClean="0"/>
          </a:p>
          <a:p>
            <a:r>
              <a:rPr lang="en-US" dirty="0" smtClean="0"/>
              <a:t>Parallel programming is not easy</a:t>
            </a:r>
          </a:p>
          <a:p>
            <a:pPr lvl="1"/>
            <a:r>
              <a:rPr lang="en-US" dirty="0" smtClean="0"/>
              <a:t>(Network) Communication</a:t>
            </a:r>
          </a:p>
          <a:p>
            <a:pPr lvl="1"/>
            <a:r>
              <a:rPr lang="en-US" dirty="0" smtClean="0"/>
              <a:t>Concurrent programming: Divide &amp; Conquer</a:t>
            </a:r>
          </a:p>
          <a:p>
            <a:pPr lvl="1"/>
            <a:r>
              <a:rPr lang="en-US" dirty="0" smtClean="0"/>
              <a:t>Synchronization as bottleneck (Amdahl’s Law)</a:t>
            </a:r>
          </a:p>
          <a:p>
            <a:pPr lvl="1"/>
            <a:r>
              <a:rPr lang="en-US" dirty="0" smtClean="0"/>
              <a:t>Fault tolerance</a:t>
            </a:r>
          </a:p>
          <a:p>
            <a:endParaRPr lang="en-US" dirty="0" smtClean="0"/>
          </a:p>
          <a:p>
            <a:r>
              <a:rPr lang="en-US" dirty="0" smtClean="0"/>
              <a:t>Data Programming models must ease parallel data processing</a:t>
            </a:r>
          </a:p>
          <a:p>
            <a:pPr lvl="1"/>
            <a:r>
              <a:rPr lang="en-US" dirty="0" smtClean="0"/>
              <a:t>Abstractions hide the gory details</a:t>
            </a:r>
          </a:p>
          <a:p>
            <a:pPr lvl="1"/>
            <a:r>
              <a:rPr lang="en-US" dirty="0" smtClean="0"/>
              <a:t>Automatic adaption to hardware</a:t>
            </a:r>
          </a:p>
          <a:p>
            <a:pPr lvl="2"/>
            <a:r>
              <a:rPr lang="en-US" dirty="0" smtClean="0"/>
              <a:t>Parallelization and Optimization</a:t>
            </a:r>
          </a:p>
          <a:p>
            <a:pPr lvl="1"/>
            <a:r>
              <a:rPr lang="en-US" dirty="0" smtClean="0"/>
              <a:t>Beware: Data flow and control flow dependencies!</a:t>
            </a:r>
          </a:p>
          <a:p>
            <a:pPr lvl="1"/>
            <a:r>
              <a:rPr lang="en-US" dirty="0" smtClean="0"/>
              <a:t>Popular simple model: map/reduce (e.g.,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71414"/>
            <a:ext cx="7600358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Parallel Data Processing</a:t>
            </a:r>
            <a:endParaRPr lang="en-US" dirty="0"/>
          </a:p>
        </p:txBody>
      </p:sp>
      <p:graphicFrame>
        <p:nvGraphicFramePr>
          <p:cNvPr id="35" name="Tabelle 34"/>
          <p:cNvGraphicFramePr>
            <a:graphicFrameLocks noGrp="1"/>
          </p:cNvGraphicFramePr>
          <p:nvPr/>
        </p:nvGraphicFramePr>
        <p:xfrm>
          <a:off x="6190680" y="1103128"/>
          <a:ext cx="2880000" cy="28800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576000"/>
                <a:gridCol w="576000"/>
                <a:gridCol w="576000"/>
                <a:gridCol w="576000"/>
                <a:gridCol w="576000"/>
              </a:tblGrid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uppieren 35"/>
          <p:cNvGrpSpPr/>
          <p:nvPr/>
        </p:nvGrpSpPr>
        <p:grpSpPr>
          <a:xfrm>
            <a:off x="4012024" y="-1611560"/>
            <a:ext cx="4752528" cy="5544616"/>
            <a:chOff x="3851920" y="-891480"/>
            <a:chExt cx="4752528" cy="5544616"/>
          </a:xfrm>
        </p:grpSpPr>
        <p:pic>
          <p:nvPicPr>
            <p:cNvPr id="6" name="Grafik 5" descr="color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3505944"/>
              <a:ext cx="427112" cy="427112"/>
            </a:xfrm>
            <a:prstGeom prst="rect">
              <a:avLst/>
            </a:prstGeom>
          </p:spPr>
        </p:pic>
        <p:pic>
          <p:nvPicPr>
            <p:cNvPr id="7" name="Grafik 6" descr="emai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7176" y="3861048"/>
              <a:ext cx="504056" cy="504056"/>
            </a:xfrm>
            <a:prstGeom prst="rect">
              <a:avLst/>
            </a:prstGeom>
          </p:spPr>
        </p:pic>
        <p:pic>
          <p:nvPicPr>
            <p:cNvPr id="9" name="Grafik 8" descr="fon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3120" y="4077072"/>
              <a:ext cx="427112" cy="427112"/>
            </a:xfrm>
            <a:prstGeom prst="rect">
              <a:avLst/>
            </a:prstGeom>
          </p:spPr>
        </p:pic>
        <p:pic>
          <p:nvPicPr>
            <p:cNvPr id="12" name="Grafik 11" descr="multimedi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4368" y="2425824"/>
              <a:ext cx="427112" cy="427112"/>
            </a:xfrm>
            <a:prstGeom prst="rect">
              <a:avLst/>
            </a:prstGeom>
          </p:spPr>
        </p:pic>
        <p:pic>
          <p:nvPicPr>
            <p:cNvPr id="13" name="Grafik 12" descr="package_multimedia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8384" y="1921768"/>
              <a:ext cx="427112" cy="427112"/>
            </a:xfrm>
            <a:prstGeom prst="rect">
              <a:avLst/>
            </a:prstGeom>
          </p:spPr>
        </p:pic>
        <p:pic>
          <p:nvPicPr>
            <p:cNvPr id="16" name="Grafik 15" descr="camera_unmoun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3280" y="3001888"/>
              <a:ext cx="427112" cy="427112"/>
            </a:xfrm>
            <a:prstGeom prst="rect">
              <a:avLst/>
            </a:prstGeom>
          </p:spPr>
        </p:pic>
        <p:sp>
          <p:nvSpPr>
            <p:cNvPr id="27" name="Bogen 26"/>
            <p:cNvSpPr/>
            <p:nvPr/>
          </p:nvSpPr>
          <p:spPr>
            <a:xfrm>
              <a:off x="3851920" y="-891480"/>
              <a:ext cx="4752528" cy="5544616"/>
            </a:xfrm>
            <a:prstGeom prst="arc">
              <a:avLst>
                <a:gd name="adj1" fmla="val 21569152"/>
                <a:gd name="adj2" fmla="val 5308433"/>
              </a:avLst>
            </a:prstGeom>
            <a:ln w="38100" cap="sq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44"/>
          <p:cNvGrpSpPr/>
          <p:nvPr/>
        </p:nvGrpSpPr>
        <p:grpSpPr>
          <a:xfrm>
            <a:off x="304794" y="2480437"/>
            <a:ext cx="483476" cy="3373593"/>
            <a:chOff x="304794" y="2480437"/>
            <a:chExt cx="483476" cy="3373593"/>
          </a:xfrm>
          <a:noFill/>
        </p:grpSpPr>
        <p:sp>
          <p:nvSpPr>
            <p:cNvPr id="44" name="Pfeil nach oben 43"/>
            <p:cNvSpPr/>
            <p:nvPr/>
          </p:nvSpPr>
          <p:spPr>
            <a:xfrm>
              <a:off x="304794" y="2494553"/>
              <a:ext cx="483476" cy="3359477"/>
            </a:xfrm>
            <a:prstGeom prst="up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Box 79"/>
            <p:cNvSpPr txBox="1"/>
            <p:nvPr/>
          </p:nvSpPr>
          <p:spPr>
            <a:xfrm rot="16200000">
              <a:off x="-1134531" y="3993883"/>
              <a:ext cx="3334669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Value increase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" name="Rechteck 4"/>
          <p:cNvSpPr/>
          <p:nvPr/>
        </p:nvSpPr>
        <p:spPr>
          <a:xfrm>
            <a:off x="1030574" y="149998"/>
            <a:ext cx="4201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Information Economy</a:t>
            </a:r>
            <a:endParaRPr lang="de-DE" sz="240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83186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major new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trend </a:t>
            </a:r>
            <a:r>
              <a:rPr lang="en-US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information processing will be the </a:t>
            </a: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trading of </a:t>
            </a:r>
            <a:b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original and enriched data, effectively creating an information economy.</a:t>
            </a:r>
            <a:endParaRPr lang="en-US" sz="1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hteck 22"/>
          <p:cNvSpPr/>
          <p:nvPr/>
        </p:nvSpPr>
        <p:spPr>
          <a:xfrm>
            <a:off x="1361816" y="5918040"/>
            <a:ext cx="2786063" cy="307777"/>
          </a:xfrm>
          <a:prstGeom prst="rect">
            <a:avLst/>
          </a:prstGeom>
          <a:noFill/>
          <a:ln>
            <a:solidFill>
              <a:schemeClr val="tx1">
                <a:alpha val="19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Cloud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-Computing </a:t>
            </a: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Stack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355976" y="5906580"/>
            <a:ext cx="4145663" cy="307777"/>
          </a:xfrm>
          <a:prstGeom prst="rect">
            <a:avLst/>
          </a:prstGeom>
          <a:noFill/>
          <a:ln>
            <a:solidFill>
              <a:schemeClr val="tx1">
                <a:alpha val="2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Market </a:t>
            </a:r>
            <a:r>
              <a:rPr lang="de-DE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situation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26123" y="2321169"/>
            <a:ext cx="6998677" cy="3532861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>
            <a:spLocks noChangeAspect="1"/>
          </p:cNvSpPr>
          <p:nvPr/>
        </p:nvSpPr>
        <p:spPr>
          <a:xfrm>
            <a:off x="5196942" y="2461185"/>
            <a:ext cx="2308861" cy="552927"/>
          </a:xfrm>
          <a:prstGeom prst="roundRect">
            <a:avLst/>
          </a:prstGeom>
          <a:gradFill>
            <a:gsLst>
              <a:gs pos="0">
                <a:srgbClr val="E31B19">
                  <a:alpha val="72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MIA,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Datamarket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…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Abgerundetes Rechteck 17"/>
          <p:cNvSpPr>
            <a:spLocks noChangeAspect="1"/>
          </p:cNvSpPr>
          <p:nvPr/>
        </p:nvSpPr>
        <p:spPr>
          <a:xfrm>
            <a:off x="5190585" y="3138608"/>
            <a:ext cx="2308861" cy="552927"/>
          </a:xfrm>
          <a:prstGeom prst="roundRect">
            <a:avLst/>
          </a:prstGeom>
          <a:gradFill>
            <a:gsLst>
              <a:gs pos="0">
                <a:srgbClr val="009EE1">
                  <a:alpha val="48000"/>
                </a:srgb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MIA,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Azure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IMR,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…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Abgerundetes Rechteck 20"/>
          <p:cNvSpPr>
            <a:spLocks noChangeAspect="1"/>
          </p:cNvSpPr>
          <p:nvPr/>
        </p:nvSpPr>
        <p:spPr>
          <a:xfrm>
            <a:off x="5211605" y="3819656"/>
            <a:ext cx="2308861" cy="552927"/>
          </a:xfrm>
          <a:prstGeom prst="roundRect">
            <a:avLst/>
          </a:prstGeom>
          <a:gradFill>
            <a:gsLst>
              <a:gs pos="0">
                <a:srgbClr val="009036">
                  <a:alpha val="57000"/>
                </a:srgbClr>
              </a:gs>
              <a:gs pos="80000">
                <a:srgbClr val="009036"/>
              </a:gs>
              <a:gs pos="100000">
                <a:srgbClr val="009036"/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Salesforce.com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de-DE" sz="12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Office 2010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WebApps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sz="20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Abgerundetes Rechteck 21"/>
          <p:cNvSpPr>
            <a:spLocks noChangeAspect="1"/>
          </p:cNvSpPr>
          <p:nvPr/>
        </p:nvSpPr>
        <p:spPr>
          <a:xfrm>
            <a:off x="5212041" y="4501584"/>
            <a:ext cx="2308861" cy="552927"/>
          </a:xfrm>
          <a:prstGeom prst="roundRect">
            <a:avLst/>
          </a:prstGeom>
          <a:gradFill>
            <a:gsLst>
              <a:gs pos="0">
                <a:srgbClr val="96BE0D">
                  <a:alpha val="38000"/>
                </a:srgbClr>
              </a:gs>
              <a:gs pos="80000">
                <a:srgbClr val="96BE0D"/>
              </a:gs>
              <a:gs pos="100000">
                <a:srgbClr val="96BE0D"/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nl-NL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Microsoft </a:t>
            </a: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Azure,</a:t>
            </a:r>
            <a:br>
              <a:rPr lang="nl-NL" sz="12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Google App Engine</a:t>
            </a:r>
          </a:p>
          <a:p>
            <a:pPr algn="ctr"/>
            <a:endParaRPr lang="de-DE" sz="20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Abgerundetes Rechteck 22"/>
          <p:cNvSpPr>
            <a:spLocks noChangeAspect="1"/>
          </p:cNvSpPr>
          <p:nvPr/>
        </p:nvSpPr>
        <p:spPr>
          <a:xfrm>
            <a:off x="5222551" y="5176605"/>
            <a:ext cx="2308861" cy="552927"/>
          </a:xfrm>
          <a:prstGeom prst="roundRect">
            <a:avLst/>
          </a:prstGeom>
          <a:solidFill>
            <a:srgbClr val="7D2E25">
              <a:alpha val="69000"/>
            </a:srgb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smtClean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nl-NL" sz="120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Amazon </a:t>
            </a:r>
            <a:r>
              <a:rPr lang="nl-NL" sz="12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Elastic </a:t>
            </a:r>
            <a:br>
              <a:rPr lang="nl-NL" sz="12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12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Compute Cloud</a:t>
            </a:r>
          </a:p>
          <a:p>
            <a:pPr algn="ctr"/>
            <a:endParaRPr lang="de-DE" sz="200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rapezoid 24"/>
          <p:cNvSpPr>
            <a:spLocks noChangeAspect="1"/>
          </p:cNvSpPr>
          <p:nvPr/>
        </p:nvSpPr>
        <p:spPr bwMode="auto">
          <a:xfrm rot="10800000">
            <a:off x="1552561" y="3155401"/>
            <a:ext cx="2441731" cy="591503"/>
          </a:xfrm>
          <a:prstGeom prst="trapezoid">
            <a:avLst>
              <a:gd name="adj" fmla="val 66211"/>
            </a:avLst>
          </a:prstGeom>
          <a:gradFill>
            <a:gsLst>
              <a:gs pos="0">
                <a:srgbClr val="009EE1">
                  <a:alpha val="30000"/>
                </a:srgbClr>
              </a:gs>
              <a:gs pos="80000">
                <a:srgbClr val="009EE1"/>
              </a:gs>
              <a:gs pos="100000">
                <a:srgbClr val="009EE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rapezoid 4"/>
          <p:cNvSpPr>
            <a:spLocks noChangeAspect="1"/>
          </p:cNvSpPr>
          <p:nvPr/>
        </p:nvSpPr>
        <p:spPr bwMode="auto">
          <a:xfrm>
            <a:off x="1945100" y="3137306"/>
            <a:ext cx="1587335" cy="591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</a:t>
            </a: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de-DE" sz="12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Service</a:t>
            </a:r>
          </a:p>
        </p:txBody>
      </p:sp>
      <p:sp>
        <p:nvSpPr>
          <p:cNvPr id="28" name="Trapezoid 27"/>
          <p:cNvSpPr>
            <a:spLocks noChangeAspect="1"/>
          </p:cNvSpPr>
          <p:nvPr/>
        </p:nvSpPr>
        <p:spPr bwMode="auto">
          <a:xfrm rot="10800000">
            <a:off x="1831408" y="3799825"/>
            <a:ext cx="1830229" cy="592931"/>
          </a:xfrm>
          <a:prstGeom prst="trapezoid">
            <a:avLst>
              <a:gd name="adj" fmla="val 66211"/>
            </a:avLst>
          </a:prstGeom>
          <a:gradFill>
            <a:gsLst>
              <a:gs pos="0">
                <a:srgbClr val="009037">
                  <a:alpha val="41000"/>
                </a:srgbClr>
              </a:gs>
              <a:gs pos="80000">
                <a:srgbClr val="009037"/>
              </a:gs>
              <a:gs pos="100000">
                <a:srgbClr val="009037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29" name="Trapezoid 6"/>
          <p:cNvSpPr/>
          <p:nvPr/>
        </p:nvSpPr>
        <p:spPr bwMode="auto">
          <a:xfrm>
            <a:off x="2071172" y="3736395"/>
            <a:ext cx="1322387" cy="6588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SaaS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rapezoid 30"/>
          <p:cNvSpPr>
            <a:spLocks noChangeAspect="1"/>
          </p:cNvSpPr>
          <p:nvPr/>
        </p:nvSpPr>
        <p:spPr bwMode="auto">
          <a:xfrm rot="10800000">
            <a:off x="2138911" y="4449453"/>
            <a:ext cx="1220154" cy="592920"/>
          </a:xfrm>
          <a:prstGeom prst="trapezoid">
            <a:avLst>
              <a:gd name="adj" fmla="val 66211"/>
            </a:avLst>
          </a:prstGeom>
          <a:gradFill>
            <a:gsLst>
              <a:gs pos="0">
                <a:srgbClr val="97BF0E">
                  <a:alpha val="28000"/>
                </a:srgbClr>
              </a:gs>
              <a:gs pos="80000">
                <a:srgbClr val="97BF0E"/>
              </a:gs>
              <a:gs pos="100000">
                <a:srgbClr val="97BF0E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32" name="Trapezoid 8"/>
          <p:cNvSpPr/>
          <p:nvPr/>
        </p:nvSpPr>
        <p:spPr bwMode="auto">
          <a:xfrm>
            <a:off x="2279743" y="4366667"/>
            <a:ext cx="882650" cy="6588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de-DE" sz="1200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PaaS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rapezoid 33"/>
          <p:cNvSpPr>
            <a:spLocks noChangeAspect="1"/>
          </p:cNvSpPr>
          <p:nvPr/>
        </p:nvSpPr>
        <p:spPr bwMode="auto">
          <a:xfrm rot="10800000">
            <a:off x="2394341" y="5118883"/>
            <a:ext cx="704988" cy="667227"/>
          </a:xfrm>
          <a:prstGeom prst="trapezoid">
            <a:avLst>
              <a:gd name="adj" fmla="val 66211"/>
            </a:avLst>
          </a:prstGeom>
          <a:gradFill>
            <a:gsLst>
              <a:gs pos="0">
                <a:srgbClr val="7D2E25">
                  <a:alpha val="48000"/>
                </a:srgbClr>
              </a:gs>
              <a:gs pos="80000">
                <a:srgbClr val="7D2E25"/>
              </a:gs>
              <a:gs pos="100000">
                <a:srgbClr val="7D2E25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35" name="Trapezoid 10"/>
          <p:cNvSpPr/>
          <p:nvPr/>
        </p:nvSpPr>
        <p:spPr bwMode="auto">
          <a:xfrm>
            <a:off x="2305503" y="5019006"/>
            <a:ext cx="783320" cy="7413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de-DE" sz="1900">
              <a:solidFill>
                <a:prstClr val="white"/>
              </a:solidFill>
            </a:endParaRPr>
          </a:p>
        </p:txBody>
      </p:sp>
      <p:sp>
        <p:nvSpPr>
          <p:cNvPr id="36" name="Trapezoid 35"/>
          <p:cNvSpPr>
            <a:spLocks noChangeAspect="1"/>
          </p:cNvSpPr>
          <p:nvPr/>
        </p:nvSpPr>
        <p:spPr bwMode="auto">
          <a:xfrm rot="10800000">
            <a:off x="1212770" y="2494552"/>
            <a:ext cx="3079849" cy="591503"/>
          </a:xfrm>
          <a:prstGeom prst="trapezoid">
            <a:avLst>
              <a:gd name="adj" fmla="val 72008"/>
            </a:avLst>
          </a:prstGeom>
          <a:gradFill>
            <a:gsLst>
              <a:gs pos="0">
                <a:srgbClr val="E31B19">
                  <a:alpha val="29000"/>
                </a:srgbClr>
              </a:gs>
              <a:gs pos="80000">
                <a:srgbClr val="E31B19"/>
              </a:gs>
              <a:gs pos="100000">
                <a:srgbClr val="E31B19">
                  <a:lumMod val="72000"/>
                  <a:lumOff val="28000"/>
                </a:srgb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de-DE" sz="13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46732" y="2587118"/>
            <a:ext cx="240642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45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 </a:t>
            </a:r>
            <a:r>
              <a:rPr lang="de-DE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Service</a:t>
            </a:r>
          </a:p>
        </p:txBody>
      </p:sp>
      <p:sp>
        <p:nvSpPr>
          <p:cNvPr id="38" name="Rechteck 37"/>
          <p:cNvSpPr/>
          <p:nvPr/>
        </p:nvSpPr>
        <p:spPr>
          <a:xfrm>
            <a:off x="2444179" y="5118319"/>
            <a:ext cx="540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IaaS</a:t>
            </a:r>
            <a:endParaRPr lang="de-DE" sz="1200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0" name="Curved Connector 105"/>
          <p:cNvCxnSpPr/>
          <p:nvPr/>
        </p:nvCxnSpPr>
        <p:spPr>
          <a:xfrm rot="10800000">
            <a:off x="1869781" y="4289234"/>
            <a:ext cx="312738" cy="677863"/>
          </a:xfrm>
          <a:prstGeom prst="curvedConnector3">
            <a:avLst>
              <a:gd name="adj1" fmla="val 151704"/>
            </a:avLst>
          </a:prstGeom>
          <a:ln w="31750">
            <a:solidFill>
              <a:srgbClr val="97BF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105"/>
          <p:cNvCxnSpPr/>
          <p:nvPr/>
        </p:nvCxnSpPr>
        <p:spPr>
          <a:xfrm rot="10800000">
            <a:off x="1529976" y="3463135"/>
            <a:ext cx="312738" cy="677863"/>
          </a:xfrm>
          <a:prstGeom prst="curvedConnector3">
            <a:avLst>
              <a:gd name="adj1" fmla="val 151704"/>
            </a:avLst>
          </a:prstGeom>
          <a:ln w="31750">
            <a:solidFill>
              <a:srgbClr val="0090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/>
          <p:cNvCxnSpPr/>
          <p:nvPr/>
        </p:nvCxnSpPr>
        <p:spPr>
          <a:xfrm rot="10800000">
            <a:off x="2270161" y="5057010"/>
            <a:ext cx="312738" cy="677863"/>
          </a:xfrm>
          <a:prstGeom prst="curvedConnector3">
            <a:avLst>
              <a:gd name="adj1" fmla="val 151704"/>
            </a:avLst>
          </a:prstGeom>
          <a:ln w="31750">
            <a:solidFill>
              <a:srgbClr val="7D2E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05"/>
          <p:cNvCxnSpPr/>
          <p:nvPr/>
        </p:nvCxnSpPr>
        <p:spPr>
          <a:xfrm rot="10800000">
            <a:off x="1196218" y="2645648"/>
            <a:ext cx="312738" cy="677863"/>
          </a:xfrm>
          <a:prstGeom prst="curvedConnector3">
            <a:avLst>
              <a:gd name="adj1" fmla="val 151704"/>
            </a:avLst>
          </a:prstGeom>
          <a:ln w="31750">
            <a:solidFill>
              <a:srgbClr val="009E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34"/>
          <p:cNvSpPr txBox="1"/>
          <p:nvPr/>
        </p:nvSpPr>
        <p:spPr>
          <a:xfrm>
            <a:off x="4135467" y="2659499"/>
            <a:ext cx="88357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End users</a:t>
            </a: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TextBox 132"/>
          <p:cNvSpPr txBox="1"/>
          <p:nvPr/>
        </p:nvSpPr>
        <p:spPr>
          <a:xfrm>
            <a:off x="2732365" y="5195263"/>
            <a:ext cx="1550988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System </a:t>
            </a:r>
            <a:r>
              <a:rPr lang="de-DE" sz="1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administrators</a:t>
            </a:r>
            <a:endParaRPr lang="de-DE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TextBox 133"/>
          <p:cNvSpPr txBox="1"/>
          <p:nvPr/>
        </p:nvSpPr>
        <p:spPr>
          <a:xfrm>
            <a:off x="3088823" y="4588119"/>
            <a:ext cx="14241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Application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Developers</a:t>
            </a: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926122" y="1363061"/>
            <a:ext cx="6998677" cy="95898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extBox 100"/>
          <p:cNvSpPr txBox="1"/>
          <p:nvPr/>
        </p:nvSpPr>
        <p:spPr>
          <a:xfrm>
            <a:off x="3515450" y="3964320"/>
            <a:ext cx="91598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Analysts</a:t>
            </a:r>
            <a:endParaRPr lang="de-DE" sz="11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extBox 134"/>
          <p:cNvSpPr txBox="1"/>
          <p:nvPr/>
        </p:nvSpPr>
        <p:spPr>
          <a:xfrm>
            <a:off x="3822431" y="3374370"/>
            <a:ext cx="109036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Corporations</a:t>
            </a:r>
            <a:endParaRPr lang="en-US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63056" y="1373571"/>
            <a:ext cx="888124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</a:t>
            </a: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hardware became commoditized, software was valuable.</a:t>
            </a:r>
            <a:b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Now</a:t>
            </a: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software</a:t>
            </a: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being</a:t>
            </a:r>
            <a:r>
              <a:rPr lang="de-D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commoditized,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data</a:t>
            </a: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valuable.“ </a:t>
            </a:r>
            <a:r>
              <a:rPr lang="de-DE" sz="1200" cap="small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(Tim </a:t>
            </a:r>
            <a:r>
              <a:rPr lang="de-DE" sz="1200" cap="small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O‘Reilly</a:t>
            </a:r>
            <a:r>
              <a:rPr lang="de-DE" sz="1200" cap="small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5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+mn-lt"/>
                <a:ea typeface="Verdana" pitchFamily="34" charset="0"/>
                <a:cs typeface="Times New Roman" pitchFamily="18" charset="0"/>
              </a:rPr>
              <a:t>„</a:t>
            </a:r>
            <a:r>
              <a:rPr lang="en-US" sz="1400" dirty="0">
                <a:latin typeface="+mn-lt"/>
                <a:ea typeface="Verdana" pitchFamily="34" charset="0"/>
                <a:cs typeface="Times New Roman" pitchFamily="18" charset="0"/>
              </a:rPr>
              <a:t>The important question isn’t who owns the data. Ultimately, we all do. </a:t>
            </a:r>
            <a:br>
              <a:rPr lang="en-US" sz="1400" dirty="0">
                <a:latin typeface="+mn-lt"/>
                <a:ea typeface="Verdana" pitchFamily="34" charset="0"/>
                <a:cs typeface="Times New Roman" pitchFamily="18" charset="0"/>
              </a:rPr>
            </a:br>
            <a:r>
              <a:rPr lang="en-US" sz="1400" dirty="0">
                <a:latin typeface="+mn-lt"/>
                <a:ea typeface="Verdana" pitchFamily="34" charset="0"/>
                <a:cs typeface="Times New Roman" pitchFamily="18" charset="0"/>
              </a:rPr>
              <a:t>A better question is, who owns the means of analysis?</a:t>
            </a:r>
            <a:r>
              <a:rPr lang="de-DE" sz="1400" dirty="0">
                <a:latin typeface="+mn-lt"/>
                <a:ea typeface="Verdana" pitchFamily="34" charset="0"/>
                <a:cs typeface="Times New Roman" pitchFamily="18" charset="0"/>
              </a:rPr>
              <a:t>“</a:t>
            </a:r>
            <a:r>
              <a:rPr lang="en-US" sz="1400" dirty="0">
                <a:latin typeface="+mn-lt"/>
                <a:ea typeface="Verdana" pitchFamily="34" charset="0"/>
                <a:cs typeface="Times New Roman" pitchFamily="18" charset="0"/>
              </a:rPr>
              <a:t>  </a:t>
            </a:r>
            <a:r>
              <a:rPr lang="en-US" sz="1200" cap="small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(A. Croll, Mashable, 2011)</a:t>
            </a:r>
            <a:endParaRPr lang="de-DE" sz="1200" cap="small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2231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71600" y="44624"/>
            <a:ext cx="5027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MIA: </a:t>
            </a:r>
            <a:b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Marketplace Infrastructure for Analytics</a:t>
            </a:r>
            <a:endParaRPr lang="en-US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L-Form 21"/>
          <p:cNvSpPr/>
          <p:nvPr/>
        </p:nvSpPr>
        <p:spPr>
          <a:xfrm rot="5400000">
            <a:off x="3049083" y="602776"/>
            <a:ext cx="2808312" cy="6767737"/>
          </a:xfrm>
          <a:prstGeom prst="corner">
            <a:avLst>
              <a:gd name="adj1" fmla="val 13496"/>
              <a:gd name="adj2" fmla="val 13954"/>
            </a:avLst>
          </a:prstGeom>
          <a:solidFill>
            <a:srgbClr val="E31B19">
              <a:alpha val="67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/>
          <p:cNvSpPr/>
          <p:nvPr/>
        </p:nvSpPr>
        <p:spPr>
          <a:xfrm rot="16200000">
            <a:off x="3038079" y="566151"/>
            <a:ext cx="3229832" cy="7262500"/>
          </a:xfrm>
          <a:prstGeom prst="corner">
            <a:avLst>
              <a:gd name="adj1" fmla="val 13496"/>
              <a:gd name="adj2" fmla="val 11919"/>
            </a:avLst>
          </a:prstGeom>
          <a:solidFill>
            <a:srgbClr val="7D2E25">
              <a:alpha val="78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862939" y="2579951"/>
            <a:ext cx="422285" cy="3229833"/>
          </a:xfrm>
          <a:prstGeom prst="rect">
            <a:avLst/>
          </a:prstGeom>
          <a:solidFill>
            <a:srgbClr val="00903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899213" y="2561202"/>
            <a:ext cx="1581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Marketplace</a:t>
            </a:r>
            <a:endParaRPr lang="de-DE" b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 rot="16200000">
            <a:off x="7712784" y="4028084"/>
            <a:ext cx="76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Trust</a:t>
            </a:r>
            <a:endParaRPr lang="de-DE" b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874839" y="5401947"/>
            <a:ext cx="3282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ervice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1558746" y="3018869"/>
            <a:ext cx="6264696" cy="64807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1791800" y="3098309"/>
            <a:ext cx="1836713" cy="43204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 Media Monitoring</a:t>
            </a:r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3843577" y="3092583"/>
            <a:ext cx="1836713" cy="43204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Media Publisher Services</a:t>
            </a:r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5882194" y="3092583"/>
            <a:ext cx="1836713" cy="43204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SEO</a:t>
            </a:r>
            <a:endParaRPr lang="de-DE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1558740" y="4809722"/>
            <a:ext cx="6233309" cy="432042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Distributed Data Storage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1557237" y="4296850"/>
            <a:ext cx="6233309" cy="432042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Massively</a:t>
            </a:r>
            <a:r>
              <a:rPr lang="de-DE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Parallel Infrastructure</a:t>
            </a:r>
          </a:p>
        </p:txBody>
      </p:sp>
      <p:sp>
        <p:nvSpPr>
          <p:cNvPr id="34" name="Abgerundetes Rechteck 33"/>
          <p:cNvSpPr/>
          <p:nvPr/>
        </p:nvSpPr>
        <p:spPr>
          <a:xfrm>
            <a:off x="1558740" y="3781655"/>
            <a:ext cx="4789041" cy="432042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Index</a:t>
            </a: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" name="Picture 6" descr="   male user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0385" y="1030608"/>
            <a:ext cx="483670" cy="4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blogs.msdn.com/blogfiles/msmossyblog/WindowsLiveWriter/Q.DoesSilverlighthaveofflineDatabasesup_A9BC/Database%20information_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937" y="1011304"/>
            <a:ext cx="595949" cy="53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3"/>
          <p:cNvGrpSpPr>
            <a:grpSpLocks/>
          </p:cNvGrpSpPr>
          <p:nvPr/>
        </p:nvGrpSpPr>
        <p:grpSpPr bwMode="auto">
          <a:xfrm rot="10800000">
            <a:off x="4607739" y="999643"/>
            <a:ext cx="678263" cy="559674"/>
            <a:chOff x="642910" y="3214686"/>
            <a:chExt cx="485793" cy="517697"/>
          </a:xfrm>
        </p:grpSpPr>
        <p:sp>
          <p:nvSpPr>
            <p:cNvPr id="38" name="Rectangle 20"/>
            <p:cNvSpPr/>
            <p:nvPr/>
          </p:nvSpPr>
          <p:spPr>
            <a:xfrm>
              <a:off x="686839" y="3654374"/>
              <a:ext cx="34826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39" name="Rectangle 23"/>
            <p:cNvSpPr/>
            <p:nvPr/>
          </p:nvSpPr>
          <p:spPr>
            <a:xfrm>
              <a:off x="643722" y="3461673"/>
              <a:ext cx="34826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0" name="Rectangle 28"/>
            <p:cNvSpPr/>
            <p:nvPr/>
          </p:nvSpPr>
          <p:spPr>
            <a:xfrm>
              <a:off x="879208" y="3696709"/>
              <a:ext cx="33167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1" name="Rectangle 29"/>
            <p:cNvSpPr/>
            <p:nvPr/>
          </p:nvSpPr>
          <p:spPr>
            <a:xfrm>
              <a:off x="841066" y="3550724"/>
              <a:ext cx="34825" cy="3649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2" name="Rectangle 32"/>
            <p:cNvSpPr/>
            <p:nvPr/>
          </p:nvSpPr>
          <p:spPr>
            <a:xfrm>
              <a:off x="1071576" y="3638315"/>
              <a:ext cx="33167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3" name="Rectangle 33"/>
            <p:cNvSpPr/>
            <p:nvPr/>
          </p:nvSpPr>
          <p:spPr>
            <a:xfrm>
              <a:off x="963784" y="3544884"/>
              <a:ext cx="33167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4" name="Rectangle 34"/>
            <p:cNvSpPr/>
            <p:nvPr/>
          </p:nvSpPr>
          <p:spPr>
            <a:xfrm>
              <a:off x="875891" y="3457293"/>
              <a:ext cx="34826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5" name="Rectangle 35"/>
            <p:cNvSpPr/>
            <p:nvPr/>
          </p:nvSpPr>
          <p:spPr>
            <a:xfrm>
              <a:off x="776390" y="3436855"/>
              <a:ext cx="34826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6" name="Rectangle 36"/>
            <p:cNvSpPr/>
            <p:nvPr/>
          </p:nvSpPr>
          <p:spPr>
            <a:xfrm>
              <a:off x="673572" y="3355103"/>
              <a:ext cx="34826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7" name="Rectangle 37"/>
            <p:cNvSpPr/>
            <p:nvPr/>
          </p:nvSpPr>
          <p:spPr>
            <a:xfrm>
              <a:off x="847699" y="3353644"/>
              <a:ext cx="34825" cy="36496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8" name="Rectangle 38"/>
            <p:cNvSpPr/>
            <p:nvPr/>
          </p:nvSpPr>
          <p:spPr>
            <a:xfrm>
              <a:off x="963784" y="3422257"/>
              <a:ext cx="34825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49" name="Rectangle 39"/>
            <p:cNvSpPr/>
            <p:nvPr/>
          </p:nvSpPr>
          <p:spPr>
            <a:xfrm>
              <a:off x="1093135" y="3455834"/>
              <a:ext cx="34825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50" name="Rectangle 40"/>
            <p:cNvSpPr/>
            <p:nvPr/>
          </p:nvSpPr>
          <p:spPr>
            <a:xfrm>
              <a:off x="1021826" y="3257294"/>
              <a:ext cx="33167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51" name="Rectangle 41"/>
            <p:cNvSpPr/>
            <p:nvPr/>
          </p:nvSpPr>
          <p:spPr>
            <a:xfrm>
              <a:off x="864283" y="3214957"/>
              <a:ext cx="34825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52" name="Rectangle 42"/>
            <p:cNvSpPr/>
            <p:nvPr/>
          </p:nvSpPr>
          <p:spPr>
            <a:xfrm>
              <a:off x="743223" y="3241235"/>
              <a:ext cx="34826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sp>
          <p:nvSpPr>
            <p:cNvPr id="53" name="Rectangle 43"/>
            <p:cNvSpPr/>
            <p:nvPr/>
          </p:nvSpPr>
          <p:spPr>
            <a:xfrm>
              <a:off x="671914" y="3251454"/>
              <a:ext cx="34825" cy="35037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>
                <a:solidFill>
                  <a:prstClr val="white"/>
                </a:solidFill>
              </a:endParaRPr>
            </a:p>
          </p:txBody>
        </p:sp>
        <p:cxnSp>
          <p:nvCxnSpPr>
            <p:cNvPr id="54" name="Straight Arrow Connector 45"/>
            <p:cNvCxnSpPr>
              <a:stCxn id="39" idx="2"/>
              <a:endCxn id="38" idx="0"/>
            </p:cNvCxnSpPr>
            <p:nvPr/>
          </p:nvCxnSpPr>
          <p:spPr>
            <a:xfrm rot="16200000" flipH="1">
              <a:off x="603862" y="3553153"/>
              <a:ext cx="157664" cy="44776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0"/>
            <p:cNvCxnSpPr>
              <a:stCxn id="41" idx="1"/>
              <a:endCxn id="38" idx="3"/>
            </p:cNvCxnSpPr>
            <p:nvPr/>
          </p:nvCxnSpPr>
          <p:spPr>
            <a:xfrm rot="10800000" flipV="1">
              <a:off x="721665" y="3569702"/>
              <a:ext cx="119401" cy="10219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3"/>
            <p:cNvCxnSpPr>
              <a:endCxn id="41" idx="0"/>
            </p:cNvCxnSpPr>
            <p:nvPr/>
          </p:nvCxnSpPr>
          <p:spPr>
            <a:xfrm rot="5400000">
              <a:off x="841818" y="3508359"/>
              <a:ext cx="59854" cy="24876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7"/>
            <p:cNvCxnSpPr>
              <a:stCxn id="44" idx="1"/>
              <a:endCxn id="45" idx="3"/>
            </p:cNvCxnSpPr>
            <p:nvPr/>
          </p:nvCxnSpPr>
          <p:spPr>
            <a:xfrm rot="10800000">
              <a:off x="811216" y="3454373"/>
              <a:ext cx="64675" cy="2043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61"/>
            <p:cNvCxnSpPr/>
            <p:nvPr/>
          </p:nvCxnSpPr>
          <p:spPr>
            <a:xfrm>
              <a:off x="909058" y="3489410"/>
              <a:ext cx="53067" cy="51095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66"/>
            <p:cNvCxnSpPr/>
            <p:nvPr/>
          </p:nvCxnSpPr>
          <p:spPr>
            <a:xfrm flipV="1">
              <a:off x="912375" y="3447075"/>
              <a:ext cx="49751" cy="1897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71"/>
            <p:cNvCxnSpPr/>
            <p:nvPr/>
          </p:nvCxnSpPr>
          <p:spPr>
            <a:xfrm>
              <a:off x="1000268" y="3444155"/>
              <a:ext cx="91209" cy="2043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74"/>
            <p:cNvCxnSpPr/>
            <p:nvPr/>
          </p:nvCxnSpPr>
          <p:spPr>
            <a:xfrm rot="5400000" flipH="1" flipV="1">
              <a:off x="945885" y="3331787"/>
              <a:ext cx="127007" cy="48093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77"/>
            <p:cNvCxnSpPr/>
            <p:nvPr/>
          </p:nvCxnSpPr>
          <p:spPr>
            <a:xfrm flipV="1">
              <a:off x="884183" y="3283571"/>
              <a:ext cx="135985" cy="77372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80"/>
            <p:cNvCxnSpPr/>
            <p:nvPr/>
          </p:nvCxnSpPr>
          <p:spPr>
            <a:xfrm rot="5400000" flipH="1" flipV="1">
              <a:off x="825427" y="3296744"/>
              <a:ext cx="99270" cy="11609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83"/>
            <p:cNvCxnSpPr/>
            <p:nvPr/>
          </p:nvCxnSpPr>
          <p:spPr>
            <a:xfrm rot="16200000" flipV="1">
              <a:off x="776378" y="3280862"/>
              <a:ext cx="72993" cy="69651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86"/>
            <p:cNvCxnSpPr/>
            <p:nvPr/>
          </p:nvCxnSpPr>
          <p:spPr>
            <a:xfrm rot="10800000">
              <a:off x="708398" y="3390140"/>
              <a:ext cx="64675" cy="49635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89"/>
            <p:cNvCxnSpPr/>
            <p:nvPr/>
          </p:nvCxnSpPr>
          <p:spPr>
            <a:xfrm rot="16200000" flipV="1">
              <a:off x="666085" y="3321773"/>
              <a:ext cx="145985" cy="81259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92"/>
            <p:cNvCxnSpPr/>
            <p:nvPr/>
          </p:nvCxnSpPr>
          <p:spPr>
            <a:xfrm>
              <a:off x="998609" y="3578461"/>
              <a:ext cx="69651" cy="5985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95"/>
            <p:cNvCxnSpPr/>
            <p:nvPr/>
          </p:nvCxnSpPr>
          <p:spPr>
            <a:xfrm rot="5400000">
              <a:off x="880117" y="3607005"/>
              <a:ext cx="110949" cy="59701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98"/>
            <p:cNvCxnSpPr/>
            <p:nvPr/>
          </p:nvCxnSpPr>
          <p:spPr>
            <a:xfrm rot="10800000" flipV="1">
              <a:off x="917350" y="3661673"/>
              <a:ext cx="154226" cy="43796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101"/>
            <p:cNvCxnSpPr/>
            <p:nvPr/>
          </p:nvCxnSpPr>
          <p:spPr>
            <a:xfrm rot="16200000" flipV="1">
              <a:off x="847092" y="3415425"/>
              <a:ext cx="64234" cy="1658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hteck 22"/>
          <p:cNvSpPr/>
          <p:nvPr/>
        </p:nvSpPr>
        <p:spPr bwMode="auto">
          <a:xfrm>
            <a:off x="6328136" y="1583751"/>
            <a:ext cx="1230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rgbClr val="E31B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Users</a:t>
            </a:r>
          </a:p>
        </p:txBody>
      </p:sp>
      <p:sp>
        <p:nvSpPr>
          <p:cNvPr id="72" name="Rechteck 22"/>
          <p:cNvSpPr/>
          <p:nvPr/>
        </p:nvSpPr>
        <p:spPr bwMode="auto">
          <a:xfrm>
            <a:off x="1567523" y="1583751"/>
            <a:ext cx="1897062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rgbClr val="E31B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Dataproviders</a:t>
            </a:r>
          </a:p>
        </p:txBody>
      </p:sp>
      <p:sp>
        <p:nvSpPr>
          <p:cNvPr id="73" name="Rechteck 22"/>
          <p:cNvSpPr/>
          <p:nvPr/>
        </p:nvSpPr>
        <p:spPr bwMode="auto">
          <a:xfrm>
            <a:off x="3796737" y="1596451"/>
            <a:ext cx="2479674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E31B1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Algorithms  </a:t>
            </a:r>
            <a:endParaRPr lang="en-US" sz="1200" dirty="0">
              <a:solidFill>
                <a:srgbClr val="E31B1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1329760" y="1975084"/>
            <a:ext cx="2152650" cy="577271"/>
            <a:chOff x="936226" y="4292903"/>
            <a:chExt cx="1587358" cy="366268"/>
          </a:xfrm>
        </p:grpSpPr>
        <p:cxnSp>
          <p:nvCxnSpPr>
            <p:cNvPr id="75" name="Straight Arrow Connector 131"/>
            <p:cNvCxnSpPr/>
            <p:nvPr/>
          </p:nvCxnSpPr>
          <p:spPr>
            <a:xfrm rot="5400000">
              <a:off x="1503709" y="4479800"/>
              <a:ext cx="357571" cy="1171"/>
            </a:xfrm>
            <a:prstGeom prst="straightConnector1">
              <a:avLst/>
            </a:prstGeom>
            <a:ln w="22225">
              <a:solidFill>
                <a:srgbClr val="009E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135"/>
            <p:cNvCxnSpPr/>
            <p:nvPr/>
          </p:nvCxnSpPr>
          <p:spPr>
            <a:xfrm rot="5400000">
              <a:off x="1648785" y="4472893"/>
              <a:ext cx="356564" cy="2341"/>
            </a:xfrm>
            <a:prstGeom prst="straightConnector1">
              <a:avLst/>
            </a:prstGeom>
            <a:ln w="22225"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7" name="Rechteck 22"/>
            <p:cNvSpPr/>
            <p:nvPr/>
          </p:nvSpPr>
          <p:spPr>
            <a:xfrm>
              <a:off x="936226" y="4292903"/>
              <a:ext cx="827627" cy="2343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Data &amp;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Aggregation</a:t>
              </a:r>
            </a:p>
          </p:txBody>
        </p:sp>
        <p:sp>
          <p:nvSpPr>
            <p:cNvPr id="78" name="Rechteck 22"/>
            <p:cNvSpPr/>
            <p:nvPr/>
          </p:nvSpPr>
          <p:spPr>
            <a:xfrm>
              <a:off x="1780242" y="4299806"/>
              <a:ext cx="743342" cy="2343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Revenue</a:t>
              </a:r>
              <a:r>
                <a:rPr lang="de-DE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de-DE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Sharing</a:t>
              </a:r>
            </a:p>
          </p:txBody>
        </p:sp>
      </p:grpSp>
      <p:grpSp>
        <p:nvGrpSpPr>
          <p:cNvPr id="5" name="Gruppieren 78"/>
          <p:cNvGrpSpPr/>
          <p:nvPr/>
        </p:nvGrpSpPr>
        <p:grpSpPr>
          <a:xfrm>
            <a:off x="3845556" y="1974951"/>
            <a:ext cx="2095498" cy="563564"/>
            <a:chOff x="3591289" y="1974951"/>
            <a:chExt cx="2095498" cy="563564"/>
          </a:xfrm>
        </p:grpSpPr>
        <p:cxnSp>
          <p:nvCxnSpPr>
            <p:cNvPr id="80" name="Straight Arrow Connector 139"/>
            <p:cNvCxnSpPr/>
            <p:nvPr/>
          </p:nvCxnSpPr>
          <p:spPr bwMode="auto">
            <a:xfrm rot="5400000">
              <a:off x="4295345" y="2256733"/>
              <a:ext cx="561976" cy="1587"/>
            </a:xfrm>
            <a:prstGeom prst="straightConnector1">
              <a:avLst/>
            </a:prstGeom>
            <a:ln w="22225">
              <a:solidFill>
                <a:srgbClr val="009E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140"/>
            <p:cNvCxnSpPr/>
            <p:nvPr/>
          </p:nvCxnSpPr>
          <p:spPr bwMode="auto">
            <a:xfrm rot="5400000">
              <a:off x="4489019" y="2255145"/>
              <a:ext cx="561976" cy="1587"/>
            </a:xfrm>
            <a:prstGeom prst="straightConnector1">
              <a:avLst/>
            </a:prstGeom>
            <a:ln w="22225"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2" name="Rechteck 22"/>
            <p:cNvSpPr/>
            <p:nvPr/>
          </p:nvSpPr>
          <p:spPr bwMode="auto">
            <a:xfrm>
              <a:off x="3591289" y="2062264"/>
              <a:ext cx="112236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9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Technology</a:t>
              </a:r>
              <a:endParaRPr lang="de-DE" sz="9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Rechteck 22"/>
            <p:cNvSpPr/>
            <p:nvPr/>
          </p:nvSpPr>
          <p:spPr bwMode="auto">
            <a:xfrm>
              <a:off x="4678725" y="2052148"/>
              <a:ext cx="1008062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Licensing</a:t>
              </a:r>
              <a:endParaRPr lang="en-US" sz="9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5912888" y="1978139"/>
            <a:ext cx="2030283" cy="573089"/>
            <a:chOff x="3587761" y="4278658"/>
            <a:chExt cx="1497119" cy="363615"/>
          </a:xfrm>
        </p:grpSpPr>
        <p:cxnSp>
          <p:nvCxnSpPr>
            <p:cNvPr id="85" name="Straight Arrow Connector 112"/>
            <p:cNvCxnSpPr/>
            <p:nvPr/>
          </p:nvCxnSpPr>
          <p:spPr>
            <a:xfrm rot="5400000">
              <a:off x="4093198" y="4462903"/>
              <a:ext cx="357571" cy="1170"/>
            </a:xfrm>
            <a:prstGeom prst="straightConnector1">
              <a:avLst/>
            </a:prstGeom>
            <a:ln w="22225">
              <a:solidFill>
                <a:srgbClr val="009EE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113"/>
            <p:cNvCxnSpPr/>
            <p:nvPr/>
          </p:nvCxnSpPr>
          <p:spPr>
            <a:xfrm rot="5400000">
              <a:off x="4237103" y="4455769"/>
              <a:ext cx="356564" cy="2341"/>
            </a:xfrm>
            <a:prstGeom prst="straightConnector1">
              <a:avLst/>
            </a:prstGeom>
            <a:ln w="22225">
              <a:headEnd type="triangle"/>
              <a:tailEnd type="non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7" name="Rechteck 22"/>
            <p:cNvSpPr/>
            <p:nvPr/>
          </p:nvSpPr>
          <p:spPr>
            <a:xfrm>
              <a:off x="3587761" y="4326004"/>
              <a:ext cx="827626" cy="1464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Queries</a:t>
              </a:r>
            </a:p>
          </p:txBody>
        </p:sp>
        <p:sp>
          <p:nvSpPr>
            <p:cNvPr id="88" name="Rechteck 22"/>
            <p:cNvSpPr/>
            <p:nvPr/>
          </p:nvSpPr>
          <p:spPr>
            <a:xfrm>
              <a:off x="4341537" y="4282684"/>
              <a:ext cx="743343" cy="23433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Analytical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results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9" name="Pfeil nach oben und unten 88"/>
          <p:cNvSpPr/>
          <p:nvPr/>
        </p:nvSpPr>
        <p:spPr>
          <a:xfrm>
            <a:off x="2631167" y="3523228"/>
            <a:ext cx="181664" cy="288032"/>
          </a:xfrm>
          <a:prstGeom prst="upDownArrow">
            <a:avLst/>
          </a:prstGeom>
          <a:solidFill>
            <a:srgbClr val="009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Pfeil nach oben und unten 89"/>
          <p:cNvSpPr/>
          <p:nvPr/>
        </p:nvSpPr>
        <p:spPr>
          <a:xfrm>
            <a:off x="6863091" y="3585852"/>
            <a:ext cx="181664" cy="720080"/>
          </a:xfrm>
          <a:prstGeom prst="upDownArrow">
            <a:avLst/>
          </a:prstGeom>
          <a:solidFill>
            <a:srgbClr val="009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1" name="Picture 8" descr="http://www.as-mediadesign.de/world%20wide%20we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8" y="4753474"/>
            <a:ext cx="722634" cy="4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hteck 22"/>
          <p:cNvSpPr/>
          <p:nvPr/>
        </p:nvSpPr>
        <p:spPr bwMode="auto">
          <a:xfrm>
            <a:off x="-120490" y="5241764"/>
            <a:ext cx="9636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  <a:t>German </a:t>
            </a:r>
            <a:r>
              <a:rPr lang="de-DE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  <a:t>W</a:t>
            </a:r>
            <a:r>
              <a:rPr lang="de-DE" sz="10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</a:rPr>
              <a:t>eb</a:t>
            </a:r>
            <a:endParaRPr lang="de-DE" sz="105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</a:endParaRPr>
          </a:p>
        </p:txBody>
      </p:sp>
      <p:grpSp>
        <p:nvGrpSpPr>
          <p:cNvPr id="7" name="Gruppieren 97"/>
          <p:cNvGrpSpPr/>
          <p:nvPr/>
        </p:nvGrpSpPr>
        <p:grpSpPr>
          <a:xfrm>
            <a:off x="754816" y="4725056"/>
            <a:ext cx="703711" cy="554936"/>
            <a:chOff x="735891" y="1091770"/>
            <a:chExt cx="703711" cy="554936"/>
          </a:xfrm>
        </p:grpSpPr>
        <p:pic>
          <p:nvPicPr>
            <p:cNvPr id="92" name="Picture 2" descr="http://upload.wikimedia.org/wikipedia/commons/d/dd/Germany_flag-map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91" y="1193121"/>
              <a:ext cx="511582" cy="34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Right Arrow 94"/>
            <p:cNvSpPr/>
            <p:nvPr/>
          </p:nvSpPr>
          <p:spPr bwMode="auto">
            <a:xfrm>
              <a:off x="749000" y="1091770"/>
              <a:ext cx="690602" cy="55493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20000"/>
                <a:lumOff val="8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3" name="Pfeil nach oben und unten 92"/>
          <p:cNvSpPr/>
          <p:nvPr/>
        </p:nvSpPr>
        <p:spPr>
          <a:xfrm>
            <a:off x="4679740" y="3522925"/>
            <a:ext cx="181664" cy="288032"/>
          </a:xfrm>
          <a:prstGeom prst="upDownArrow">
            <a:avLst/>
          </a:prstGeom>
          <a:solidFill>
            <a:srgbClr val="009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hteck 78"/>
          <p:cNvSpPr/>
          <p:nvPr/>
        </p:nvSpPr>
        <p:spPr>
          <a:xfrm>
            <a:off x="2483768" y="5949280"/>
            <a:ext cx="4104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hlinkClick r:id="rId6"/>
              </a:rPr>
              <a:t>http://www.trusted-cloud.de/de/778.php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525622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http://jazzroc.files.wordpress.com/2008/11/top_of_atmosph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813"/>
            <a:ext cx="9144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165918" y="2837210"/>
            <a:ext cx="4910138" cy="144303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51631" y="4451648"/>
            <a:ext cx="4911725" cy="14976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Infrastructure as a Service</a:t>
            </a:r>
          </a:p>
        </p:txBody>
      </p:sp>
      <p:sp>
        <p:nvSpPr>
          <p:cNvPr id="28" name="Rechteck 27"/>
          <p:cNvSpPr/>
          <p:nvPr/>
        </p:nvSpPr>
        <p:spPr>
          <a:xfrm>
            <a:off x="148456" y="1268760"/>
            <a:ext cx="4911725" cy="144938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Use Cases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31" name="Picture 4" descr="C:\Users\warneke\AppData\Local\Microsoft\Windows\Temporary Internet Files\Content.IE5\X8LGV7F5\MCj043484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89476"/>
            <a:ext cx="907851" cy="90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C:\Users\warneke\AppData\Local\Microsoft\Windows\Temporary Internet Files\Content.IE5\X8LGV7F5\MCj043484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0195" y="4889476"/>
            <a:ext cx="907851" cy="90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Users\warneke\AppData\Local\Microsoft\Windows\Temporary Internet Files\Content.IE5\X8LGV7F5\MCj043484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283" y="4889476"/>
            <a:ext cx="907851" cy="90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4" descr="C:\Users\warneke\AppData\Local\Microsoft\Windows\Temporary Internet Files\Content.IE5\X8LGV7F5\MCj043484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958" y="4889476"/>
            <a:ext cx="907851" cy="90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" descr="C:\Users\warneke\AppData\Local\Microsoft\Windows\Temporary Internet Files\Content.IE5\X8LGV7F5\MCj043484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4708" y="4897413"/>
            <a:ext cx="907851" cy="90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feld 39"/>
          <p:cNvSpPr txBox="1">
            <a:spLocks noChangeArrowheads="1"/>
          </p:cNvSpPr>
          <p:nvPr/>
        </p:nvSpPr>
        <p:spPr bwMode="auto">
          <a:xfrm>
            <a:off x="3609653" y="5013176"/>
            <a:ext cx="5228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...</a:t>
            </a:r>
          </a:p>
        </p:txBody>
      </p:sp>
      <p:sp>
        <p:nvSpPr>
          <p:cNvPr id="1037" name="Textfeld 52"/>
          <p:cNvSpPr txBox="1">
            <a:spLocks noChangeArrowheads="1"/>
          </p:cNvSpPr>
          <p:nvPr/>
        </p:nvSpPr>
        <p:spPr bwMode="auto">
          <a:xfrm>
            <a:off x="1653406" y="1989113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3" name="Inhaltsplatzhalter 32"/>
          <p:cNvSpPr>
            <a:spLocks noGrp="1"/>
          </p:cNvSpPr>
          <p:nvPr>
            <p:ph sz="half" idx="1"/>
          </p:nvPr>
        </p:nvSpPr>
        <p:spPr>
          <a:xfrm>
            <a:off x="5143500" y="1318220"/>
            <a:ext cx="3786188" cy="49911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Explore the power of Cloud computing for complex analytical tasks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Database-inspired approach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Analyze, aggregate, and query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Textual and (semi-) structured data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Research and prototype a </a:t>
            </a:r>
            <a:br>
              <a:rPr lang="en-US" dirty="0" smtClean="0"/>
            </a:br>
            <a:r>
              <a:rPr lang="en-US" dirty="0" smtClean="0"/>
              <a:t>web-scale data analytics infrastructure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el 17"/>
          <p:cNvSpPr>
            <a:spLocks noGrp="1"/>
          </p:cNvSpPr>
          <p:nvPr>
            <p:ph type="title"/>
          </p:nvPr>
        </p:nvSpPr>
        <p:spPr>
          <a:xfrm>
            <a:off x="1098947" y="71438"/>
            <a:ext cx="6929437" cy="6429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Stratosphere: </a:t>
            </a:r>
            <a:br>
              <a:rPr lang="en-US" dirty="0" smtClean="0"/>
            </a:br>
            <a:r>
              <a:rPr lang="en-US" dirty="0" smtClean="0"/>
              <a:t>Big Data Analytics Infrastructure for the Cloud</a:t>
            </a:r>
            <a:endParaRPr lang="en-US" baseline="30000" dirty="0" smtClean="0"/>
          </a:p>
        </p:txBody>
      </p:sp>
      <p:pic>
        <p:nvPicPr>
          <p:cNvPr id="1040" name="Picture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56" y="1649388"/>
            <a:ext cx="1260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Textfeld 44"/>
          <p:cNvSpPr txBox="1">
            <a:spLocks noChangeArrowheads="1"/>
          </p:cNvSpPr>
          <p:nvPr/>
        </p:nvSpPr>
        <p:spPr bwMode="auto">
          <a:xfrm>
            <a:off x="416743" y="2333601"/>
            <a:ext cx="1516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Scientific Data</a:t>
            </a:r>
          </a:p>
        </p:txBody>
      </p:sp>
      <p:sp>
        <p:nvSpPr>
          <p:cNvPr id="1042" name="Textfeld 45"/>
          <p:cNvSpPr txBox="1">
            <a:spLocks noChangeArrowheads="1"/>
          </p:cNvSpPr>
          <p:nvPr/>
        </p:nvSpPr>
        <p:spPr bwMode="auto">
          <a:xfrm>
            <a:off x="1996306" y="2333601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Life Sciences</a:t>
            </a:r>
          </a:p>
        </p:txBody>
      </p:sp>
      <p:sp>
        <p:nvSpPr>
          <p:cNvPr id="1043" name="Textfeld 46"/>
          <p:cNvSpPr txBox="1">
            <a:spLocks noChangeArrowheads="1"/>
          </p:cNvSpPr>
          <p:nvPr/>
        </p:nvSpPr>
        <p:spPr bwMode="auto">
          <a:xfrm>
            <a:off x="3432993" y="2333601"/>
            <a:ext cx="1279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Linked Data</a:t>
            </a:r>
          </a:p>
        </p:txBody>
      </p:sp>
      <p:pic>
        <p:nvPicPr>
          <p:cNvPr id="1044" name="Picture 2" descr="http://www4.wiwiss.fu-berlin.de/bizer/pub/lod-datasets_2009-07-14_colored.pn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2993" y="1684313"/>
            <a:ext cx="1260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2075681" y="1690663"/>
          <a:ext cx="1258887" cy="719138"/>
        </p:xfrm>
        <a:graphic>
          <a:graphicData uri="http://schemas.openxmlformats.org/presentationml/2006/ole">
            <p:oleObj spid="_x0000_s99330" name="Photo Editor-Foto" r:id="rId8" imgW="12193702" imgH="9202435" progId="">
              <p:embed/>
            </p:oleObj>
          </a:graphicData>
        </a:graphic>
      </p:graphicFrame>
      <p:sp>
        <p:nvSpPr>
          <p:cNvPr id="1046" name="Rechteck 42"/>
          <p:cNvSpPr>
            <a:spLocks noChangeArrowheads="1"/>
          </p:cNvSpPr>
          <p:nvPr/>
        </p:nvSpPr>
        <p:spPr bwMode="auto">
          <a:xfrm>
            <a:off x="179512" y="2847504"/>
            <a:ext cx="4896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Parallel Analytics Query </a:t>
            </a:r>
            <a:r>
              <a:rPr lang="en-US" sz="2000" dirty="0">
                <a:latin typeface="Calibri" pitchFamily="34" charset="0"/>
              </a:rPr>
              <a:t>Processor</a:t>
            </a:r>
          </a:p>
        </p:txBody>
      </p:sp>
      <p:grpSp>
        <p:nvGrpSpPr>
          <p:cNvPr id="2" name="Gruppieren 103"/>
          <p:cNvGrpSpPr/>
          <p:nvPr/>
        </p:nvGrpSpPr>
        <p:grpSpPr>
          <a:xfrm>
            <a:off x="1407641" y="3318893"/>
            <a:ext cx="2376264" cy="864095"/>
            <a:chOff x="467544" y="2420889"/>
            <a:chExt cx="3596256" cy="1224135"/>
          </a:xfrm>
        </p:grpSpPr>
        <p:grpSp>
          <p:nvGrpSpPr>
            <p:cNvPr id="4" name="Gruppieren 93"/>
            <p:cNvGrpSpPr/>
            <p:nvPr/>
          </p:nvGrpSpPr>
          <p:grpSpPr>
            <a:xfrm>
              <a:off x="1811955" y="2420961"/>
              <a:ext cx="551555" cy="1224004"/>
              <a:chOff x="4380486" y="2713480"/>
              <a:chExt cx="1000132" cy="2571768"/>
            </a:xfrm>
          </p:grpSpPr>
          <p:cxnSp>
            <p:nvCxnSpPr>
              <p:cNvPr id="181" name="Gerade Verbindung mit Pfeil 5"/>
              <p:cNvCxnSpPr>
                <a:stCxn id="189" idx="0"/>
                <a:endCxn id="190" idx="3"/>
              </p:cNvCxnSpPr>
              <p:nvPr/>
            </p:nvCxnSpPr>
            <p:spPr>
              <a:xfrm rot="5400000" flipH="1" flipV="1">
                <a:off x="4487643" y="4136113"/>
                <a:ext cx="327599" cy="256161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82" name="Ellipse 181"/>
              <p:cNvSpPr/>
              <p:nvPr/>
            </p:nvSpPr>
            <p:spPr>
              <a:xfrm>
                <a:off x="4737676" y="3284984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cxnSp>
            <p:nvCxnSpPr>
              <p:cNvPr id="183" name="Gerade Verbindung mit Pfeil 182"/>
              <p:cNvCxnSpPr>
                <a:stCxn id="191" idx="0"/>
                <a:endCxn id="190" idx="5"/>
              </p:cNvCxnSpPr>
              <p:nvPr/>
            </p:nvCxnSpPr>
            <p:spPr>
              <a:xfrm rot="16200000" flipV="1">
                <a:off x="4945863" y="4136112"/>
                <a:ext cx="327599" cy="256161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 Verbindung mit Pfeil 183"/>
              <p:cNvCxnSpPr>
                <a:stCxn id="190" idx="0"/>
                <a:endCxn id="182" idx="4"/>
              </p:cNvCxnSpPr>
              <p:nvPr/>
            </p:nvCxnSpPr>
            <p:spPr>
              <a:xfrm rot="5400000" flipH="1" flipV="1">
                <a:off x="4737676" y="3713612"/>
                <a:ext cx="285752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5" name="Gefaltete Ecke 184"/>
              <p:cNvSpPr/>
              <p:nvPr/>
            </p:nvSpPr>
            <p:spPr>
              <a:xfrm>
                <a:off x="4737676" y="2713480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cxnSp>
            <p:nvCxnSpPr>
              <p:cNvPr id="186" name="Gerade Verbindung mit Pfeil 185"/>
              <p:cNvCxnSpPr>
                <a:stCxn id="192" idx="0"/>
                <a:endCxn id="189" idx="4"/>
              </p:cNvCxnSpPr>
              <p:nvPr/>
            </p:nvCxnSpPr>
            <p:spPr>
              <a:xfrm rot="5400000" flipH="1" flipV="1">
                <a:off x="4416205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87" name="Gerade Verbindung mit Pfeil 186"/>
              <p:cNvCxnSpPr>
                <a:stCxn id="193" idx="0"/>
                <a:endCxn id="191" idx="4"/>
              </p:cNvCxnSpPr>
              <p:nvPr/>
            </p:nvCxnSpPr>
            <p:spPr>
              <a:xfrm rot="5400000" flipH="1" flipV="1">
                <a:off x="5130585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Gerade Verbindung mit Pfeil 187"/>
              <p:cNvCxnSpPr>
                <a:stCxn id="182" idx="0"/>
                <a:endCxn id="185" idx="2"/>
              </p:cNvCxnSpPr>
              <p:nvPr/>
            </p:nvCxnSpPr>
            <p:spPr>
              <a:xfrm rot="5400000" flipH="1" flipV="1">
                <a:off x="4773395" y="3177827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89" name="Ellipse 188"/>
              <p:cNvSpPr/>
              <p:nvPr/>
            </p:nvSpPr>
            <p:spPr>
              <a:xfrm>
                <a:off x="4380486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90" name="Ellipse 189"/>
              <p:cNvSpPr/>
              <p:nvPr/>
            </p:nvSpPr>
            <p:spPr>
              <a:xfrm>
                <a:off x="4737676" y="3856488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094866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92" name="Gefaltete Ecke 191"/>
              <p:cNvSpPr/>
              <p:nvPr/>
            </p:nvSpPr>
            <p:spPr>
              <a:xfrm>
                <a:off x="4380486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sp>
            <p:nvSpPr>
              <p:cNvPr id="193" name="Gefaltete Ecke 192"/>
              <p:cNvSpPr/>
              <p:nvPr/>
            </p:nvSpPr>
            <p:spPr>
              <a:xfrm>
                <a:off x="5094866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</p:grpSp>
        <p:grpSp>
          <p:nvGrpSpPr>
            <p:cNvPr id="5" name="Gruppieren 94"/>
            <p:cNvGrpSpPr>
              <a:grpSpLocks noChangeAspect="1"/>
            </p:cNvGrpSpPr>
            <p:nvPr/>
          </p:nvGrpSpPr>
          <p:grpSpPr>
            <a:xfrm>
              <a:off x="2771800" y="2420956"/>
              <a:ext cx="1292000" cy="1224000"/>
              <a:chOff x="6094998" y="2713480"/>
              <a:chExt cx="2714644" cy="2571768"/>
            </a:xfrm>
          </p:grpSpPr>
          <p:sp>
            <p:nvSpPr>
              <p:cNvPr id="133" name="Gefaltete Ecke 132"/>
              <p:cNvSpPr/>
              <p:nvPr/>
            </p:nvSpPr>
            <p:spPr>
              <a:xfrm>
                <a:off x="7452320" y="2713480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cxnSp>
            <p:nvCxnSpPr>
              <p:cNvPr id="134" name="Gerade Verbindung mit Pfeil 133"/>
              <p:cNvCxnSpPr>
                <a:stCxn id="139" idx="0"/>
                <a:endCxn id="136" idx="4"/>
              </p:cNvCxnSpPr>
              <p:nvPr/>
            </p:nvCxnSpPr>
            <p:spPr>
              <a:xfrm rot="5400000" flipH="1" flipV="1">
                <a:off x="7416601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/>
              <p:cNvCxnSpPr>
                <a:stCxn id="140" idx="0"/>
                <a:endCxn id="138" idx="4"/>
              </p:cNvCxnSpPr>
              <p:nvPr/>
            </p:nvCxnSpPr>
            <p:spPr>
              <a:xfrm rot="5400000" flipH="1" flipV="1">
                <a:off x="8130981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Ellipse 135"/>
              <p:cNvSpPr/>
              <p:nvPr/>
            </p:nvSpPr>
            <p:spPr>
              <a:xfrm>
                <a:off x="7380882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7809510" y="3856488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8095262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39" name="Gefaltete Ecke 138"/>
              <p:cNvSpPr/>
              <p:nvPr/>
            </p:nvSpPr>
            <p:spPr>
              <a:xfrm>
                <a:off x="7380882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sp>
            <p:nvSpPr>
              <p:cNvPr id="140" name="Gefaltete Ecke 139"/>
              <p:cNvSpPr/>
              <p:nvPr/>
            </p:nvSpPr>
            <p:spPr>
              <a:xfrm>
                <a:off x="8095262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8523890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8238138" y="3856488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7380882" y="3856488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6952254" y="3856488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6952254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7809510" y="3284984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6523626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6094998" y="4427992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sp>
            <p:nvSpPr>
              <p:cNvPr id="149" name="Gefaltete Ecke 148"/>
              <p:cNvSpPr/>
              <p:nvPr/>
            </p:nvSpPr>
            <p:spPr>
              <a:xfrm>
                <a:off x="6952254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sp>
            <p:nvSpPr>
              <p:cNvPr id="150" name="Gefaltete Ecke 149"/>
              <p:cNvSpPr/>
              <p:nvPr/>
            </p:nvSpPr>
            <p:spPr>
              <a:xfrm>
                <a:off x="6523626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sp>
            <p:nvSpPr>
              <p:cNvPr id="151" name="Gefaltete Ecke 150"/>
              <p:cNvSpPr/>
              <p:nvPr/>
            </p:nvSpPr>
            <p:spPr>
              <a:xfrm>
                <a:off x="6094998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cxnSp>
            <p:nvCxnSpPr>
              <p:cNvPr id="152" name="Gerade Verbindung mit Pfeil 151"/>
              <p:cNvCxnSpPr>
                <a:stCxn id="150" idx="0"/>
                <a:endCxn id="147" idx="4"/>
              </p:cNvCxnSpPr>
              <p:nvPr/>
            </p:nvCxnSpPr>
            <p:spPr>
              <a:xfrm rot="5400000" flipH="1" flipV="1">
                <a:off x="6559345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3" name="Gerade Verbindung mit Pfeil 152"/>
              <p:cNvCxnSpPr>
                <a:stCxn id="151" idx="0"/>
                <a:endCxn id="148" idx="4"/>
              </p:cNvCxnSpPr>
              <p:nvPr/>
            </p:nvCxnSpPr>
            <p:spPr>
              <a:xfrm rot="5400000" flipH="1" flipV="1">
                <a:off x="6130717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4" name="Gerade Verbindung mit Pfeil 153"/>
              <p:cNvCxnSpPr>
                <a:stCxn id="149" idx="0"/>
                <a:endCxn id="145" idx="4"/>
              </p:cNvCxnSpPr>
              <p:nvPr/>
            </p:nvCxnSpPr>
            <p:spPr>
              <a:xfrm rot="5400000" flipH="1" flipV="1">
                <a:off x="6987973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55" name="Gefaltete Ecke 154"/>
              <p:cNvSpPr/>
              <p:nvPr/>
            </p:nvSpPr>
            <p:spPr>
              <a:xfrm>
                <a:off x="8523890" y="4928058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cxnSp>
            <p:nvCxnSpPr>
              <p:cNvPr id="156" name="Gerade Verbindung mit Pfeil 155"/>
              <p:cNvCxnSpPr>
                <a:stCxn id="155" idx="0"/>
                <a:endCxn id="141" idx="4"/>
              </p:cNvCxnSpPr>
              <p:nvPr/>
            </p:nvCxnSpPr>
            <p:spPr>
              <a:xfrm rot="5400000" flipH="1" flipV="1">
                <a:off x="8559609" y="4820901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Ellipse 156"/>
              <p:cNvSpPr/>
              <p:nvPr/>
            </p:nvSpPr>
            <p:spPr>
              <a:xfrm>
                <a:off x="7452320" y="3284984"/>
                <a:ext cx="285752" cy="285752"/>
              </a:xfrm>
              <a:prstGeom prst="ellipse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b="1" dirty="0"/>
              </a:p>
            </p:txBody>
          </p:sp>
          <p:cxnSp>
            <p:nvCxnSpPr>
              <p:cNvPr id="158" name="Gerade Verbindung mit Pfeil 157"/>
              <p:cNvCxnSpPr>
                <a:stCxn id="148" idx="7"/>
                <a:endCxn id="144" idx="3"/>
              </p:cNvCxnSpPr>
              <p:nvPr/>
            </p:nvCxnSpPr>
            <p:spPr>
              <a:xfrm rot="5400000" flipH="1" flipV="1">
                <a:off x="6481779" y="3957517"/>
                <a:ext cx="369446" cy="65519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9" name="Gerade Verbindung mit Pfeil 158"/>
              <p:cNvCxnSpPr>
                <a:stCxn id="147" idx="7"/>
                <a:endCxn id="143" idx="3"/>
              </p:cNvCxnSpPr>
              <p:nvPr/>
            </p:nvCxnSpPr>
            <p:spPr>
              <a:xfrm rot="5400000" flipH="1" flipV="1">
                <a:off x="6910407" y="3957517"/>
                <a:ext cx="369446" cy="65519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0" name="Gerade Verbindung mit Pfeil 159"/>
              <p:cNvCxnSpPr>
                <a:stCxn id="145" idx="7"/>
                <a:endCxn id="137" idx="3"/>
              </p:cNvCxnSpPr>
              <p:nvPr/>
            </p:nvCxnSpPr>
            <p:spPr>
              <a:xfrm rot="5400000" flipH="1" flipV="1">
                <a:off x="7339035" y="3957517"/>
                <a:ext cx="369446" cy="65519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mit Pfeil 160"/>
              <p:cNvCxnSpPr>
                <a:stCxn id="136" idx="7"/>
                <a:endCxn id="142" idx="3"/>
              </p:cNvCxnSpPr>
              <p:nvPr/>
            </p:nvCxnSpPr>
            <p:spPr>
              <a:xfrm rot="5400000" flipH="1" flipV="1">
                <a:off x="7767663" y="3957517"/>
                <a:ext cx="369446" cy="65519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2" name="Gerade Verbindung mit Pfeil 161"/>
              <p:cNvCxnSpPr>
                <a:stCxn id="138" idx="1"/>
                <a:endCxn id="144" idx="5"/>
              </p:cNvCxnSpPr>
              <p:nvPr/>
            </p:nvCxnSpPr>
            <p:spPr>
              <a:xfrm rot="16200000" flipV="1">
                <a:off x="7481911" y="3814641"/>
                <a:ext cx="369446" cy="940950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 Verbindung mit Pfeil 162"/>
              <p:cNvCxnSpPr>
                <a:stCxn id="138" idx="1"/>
                <a:endCxn id="143" idx="5"/>
              </p:cNvCxnSpPr>
              <p:nvPr/>
            </p:nvCxnSpPr>
            <p:spPr>
              <a:xfrm rot="16200000" flipV="1">
                <a:off x="7696225" y="4028955"/>
                <a:ext cx="369446" cy="512322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Gerade Verbindung mit Pfeil 163"/>
              <p:cNvCxnSpPr>
                <a:stCxn id="138" idx="1"/>
                <a:endCxn id="137" idx="4"/>
              </p:cNvCxnSpPr>
              <p:nvPr/>
            </p:nvCxnSpPr>
            <p:spPr>
              <a:xfrm rot="16200000" flipV="1">
                <a:off x="7880949" y="4213678"/>
                <a:ext cx="327599" cy="184723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 Verbindung mit Pfeil 164"/>
              <p:cNvCxnSpPr>
                <a:stCxn id="138" idx="1"/>
                <a:endCxn id="142" idx="4"/>
              </p:cNvCxnSpPr>
              <p:nvPr/>
            </p:nvCxnSpPr>
            <p:spPr>
              <a:xfrm rot="5400000" flipH="1" flipV="1">
                <a:off x="8095262" y="4184088"/>
                <a:ext cx="327599" cy="243905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Gerade Verbindung mit Pfeil 165"/>
              <p:cNvCxnSpPr>
                <a:stCxn id="141" idx="1"/>
                <a:endCxn id="144" idx="5"/>
              </p:cNvCxnSpPr>
              <p:nvPr/>
            </p:nvCxnSpPr>
            <p:spPr>
              <a:xfrm rot="16200000" flipV="1">
                <a:off x="7696225" y="3600327"/>
                <a:ext cx="369446" cy="136957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Gerade Verbindung mit Pfeil 166"/>
              <p:cNvCxnSpPr>
                <a:stCxn id="141" idx="1"/>
                <a:endCxn id="143" idx="5"/>
              </p:cNvCxnSpPr>
              <p:nvPr/>
            </p:nvCxnSpPr>
            <p:spPr>
              <a:xfrm rot="16200000" flipV="1">
                <a:off x="7910539" y="3814641"/>
                <a:ext cx="369446" cy="940950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Gerade Verbindung mit Pfeil 167"/>
              <p:cNvCxnSpPr>
                <a:stCxn id="141" idx="1"/>
                <a:endCxn id="137" idx="4"/>
              </p:cNvCxnSpPr>
              <p:nvPr/>
            </p:nvCxnSpPr>
            <p:spPr>
              <a:xfrm rot="16200000" flipV="1">
                <a:off x="8095263" y="3999364"/>
                <a:ext cx="327599" cy="613351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Gerade Verbindung mit Pfeil 168"/>
              <p:cNvCxnSpPr>
                <a:stCxn id="141" idx="1"/>
                <a:endCxn id="142" idx="4"/>
              </p:cNvCxnSpPr>
              <p:nvPr/>
            </p:nvCxnSpPr>
            <p:spPr>
              <a:xfrm rot="16200000" flipV="1">
                <a:off x="8309577" y="4213678"/>
                <a:ext cx="327599" cy="184723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Gerade Verbindung mit Pfeil 169"/>
              <p:cNvCxnSpPr>
                <a:stCxn id="144" idx="7"/>
                <a:endCxn id="157" idx="4"/>
              </p:cNvCxnSpPr>
              <p:nvPr/>
            </p:nvCxnSpPr>
            <p:spPr>
              <a:xfrm rot="5400000" flipH="1" flipV="1">
                <a:off x="7231878" y="3535018"/>
                <a:ext cx="327599" cy="399037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1" name="Gerade Verbindung mit Pfeil 170"/>
              <p:cNvCxnSpPr>
                <a:stCxn id="144" idx="7"/>
                <a:endCxn id="146" idx="4"/>
              </p:cNvCxnSpPr>
              <p:nvPr/>
            </p:nvCxnSpPr>
            <p:spPr>
              <a:xfrm rot="5400000" flipH="1" flipV="1">
                <a:off x="7410473" y="3356423"/>
                <a:ext cx="327599" cy="756227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mit Pfeil 171"/>
              <p:cNvCxnSpPr>
                <a:stCxn id="143" idx="0"/>
                <a:endCxn id="157" idx="4"/>
              </p:cNvCxnSpPr>
              <p:nvPr/>
            </p:nvCxnSpPr>
            <p:spPr>
              <a:xfrm rot="5400000" flipH="1" flipV="1">
                <a:off x="7416601" y="3677893"/>
                <a:ext cx="285752" cy="7143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3" name="Gerade Verbindung mit Pfeil 172"/>
              <p:cNvCxnSpPr>
                <a:stCxn id="143" idx="0"/>
                <a:endCxn id="146" idx="4"/>
              </p:cNvCxnSpPr>
              <p:nvPr/>
            </p:nvCxnSpPr>
            <p:spPr>
              <a:xfrm rot="5400000" flipH="1" flipV="1">
                <a:off x="7595196" y="3499298"/>
                <a:ext cx="285752" cy="42862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4" name="Gerade Verbindung mit Pfeil 173"/>
              <p:cNvCxnSpPr>
                <a:stCxn id="137" idx="0"/>
                <a:endCxn id="157" idx="4"/>
              </p:cNvCxnSpPr>
              <p:nvPr/>
            </p:nvCxnSpPr>
            <p:spPr>
              <a:xfrm rot="16200000" flipV="1">
                <a:off x="7630915" y="3535017"/>
                <a:ext cx="285752" cy="357190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5" name="Gerade Verbindung mit Pfeil 174"/>
              <p:cNvCxnSpPr>
                <a:stCxn id="137" idx="0"/>
                <a:endCxn id="146" idx="4"/>
              </p:cNvCxnSpPr>
              <p:nvPr/>
            </p:nvCxnSpPr>
            <p:spPr>
              <a:xfrm rot="5400000" flipH="1" flipV="1">
                <a:off x="7809510" y="3713612"/>
                <a:ext cx="285752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6" name="Gerade Verbindung mit Pfeil 175"/>
              <p:cNvCxnSpPr>
                <a:stCxn id="142" idx="0"/>
                <a:endCxn id="157" idx="4"/>
              </p:cNvCxnSpPr>
              <p:nvPr/>
            </p:nvCxnSpPr>
            <p:spPr>
              <a:xfrm rot="16200000" flipV="1">
                <a:off x="7845229" y="3320703"/>
                <a:ext cx="285752" cy="78581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7" name="Gerade Verbindung mit Pfeil 176"/>
              <p:cNvCxnSpPr>
                <a:stCxn id="142" idx="0"/>
                <a:endCxn id="146" idx="4"/>
              </p:cNvCxnSpPr>
              <p:nvPr/>
            </p:nvCxnSpPr>
            <p:spPr>
              <a:xfrm rot="16200000" flipV="1">
                <a:off x="8023824" y="3499298"/>
                <a:ext cx="285752" cy="42862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mit Pfeil 177"/>
              <p:cNvCxnSpPr>
                <a:stCxn id="157" idx="0"/>
                <a:endCxn id="133" idx="2"/>
              </p:cNvCxnSpPr>
              <p:nvPr/>
            </p:nvCxnSpPr>
            <p:spPr>
              <a:xfrm rot="5400000" flipH="1" flipV="1">
                <a:off x="7488039" y="3177827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79" name="Gefaltete Ecke 178"/>
              <p:cNvSpPr/>
              <p:nvPr/>
            </p:nvSpPr>
            <p:spPr>
              <a:xfrm>
                <a:off x="7809510" y="2713480"/>
                <a:ext cx="285752" cy="357190"/>
              </a:xfrm>
              <a:prstGeom prst="foldedCorner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/>
              </a:p>
            </p:txBody>
          </p:sp>
          <p:cxnSp>
            <p:nvCxnSpPr>
              <p:cNvPr id="180" name="Gerade Verbindung mit Pfeil 179"/>
              <p:cNvCxnSpPr>
                <a:stCxn id="146" idx="0"/>
                <a:endCxn id="179" idx="2"/>
              </p:cNvCxnSpPr>
              <p:nvPr/>
            </p:nvCxnSpPr>
            <p:spPr>
              <a:xfrm rot="5400000" flipH="1" flipV="1">
                <a:off x="7845229" y="3177827"/>
                <a:ext cx="214314" cy="1588"/>
              </a:xfrm>
              <a:prstGeom prst="straightConnector1">
                <a:avLst/>
              </a:prstGeom>
              <a:ln>
                <a:tailEnd type="arrow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07" name="Pfeil nach rechts 106"/>
            <p:cNvSpPr/>
            <p:nvPr/>
          </p:nvSpPr>
          <p:spPr>
            <a:xfrm>
              <a:off x="1502066" y="2891220"/>
              <a:ext cx="211464" cy="2834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uppieren 90"/>
            <p:cNvGrpSpPr/>
            <p:nvPr/>
          </p:nvGrpSpPr>
          <p:grpSpPr>
            <a:xfrm>
              <a:off x="467544" y="2420889"/>
              <a:ext cx="936102" cy="1224131"/>
              <a:chOff x="-176162" y="1052735"/>
              <a:chExt cx="3366120" cy="5256584"/>
            </a:xfrm>
          </p:grpSpPr>
          <p:sp>
            <p:nvSpPr>
              <p:cNvPr id="110" name="Rechteck 109"/>
              <p:cNvSpPr/>
              <p:nvPr/>
            </p:nvSpPr>
            <p:spPr>
              <a:xfrm>
                <a:off x="-141857" y="5948956"/>
                <a:ext cx="1079500" cy="3603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2109838" y="5948956"/>
                <a:ext cx="1079500" cy="3603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cxnSp>
            <p:nvCxnSpPr>
              <p:cNvPr id="112" name="Gerade Verbindung mit Pfeil 11"/>
              <p:cNvCxnSpPr>
                <a:stCxn id="110" idx="0"/>
                <a:endCxn id="117" idx="2"/>
              </p:cNvCxnSpPr>
              <p:nvPr/>
            </p:nvCxnSpPr>
            <p:spPr>
              <a:xfrm rot="16200000" flipV="1">
                <a:off x="116895" y="5667957"/>
                <a:ext cx="527693" cy="34305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"/>
              <p:cNvCxnSpPr>
                <a:stCxn id="111" idx="0"/>
                <a:endCxn id="118" idx="2"/>
              </p:cNvCxnSpPr>
              <p:nvPr/>
            </p:nvCxnSpPr>
            <p:spPr>
              <a:xfrm rot="5400000" flipH="1" flipV="1">
                <a:off x="2385742" y="5685110"/>
                <a:ext cx="527693" cy="1588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Gerade Verbindung mit Pfeil 11"/>
              <p:cNvCxnSpPr>
                <a:stCxn id="124" idx="0"/>
                <a:endCxn id="120" idx="2"/>
              </p:cNvCxnSpPr>
              <p:nvPr/>
            </p:nvCxnSpPr>
            <p:spPr>
              <a:xfrm rot="5400000" flipH="1" flipV="1">
                <a:off x="538932" y="3878932"/>
                <a:ext cx="788342" cy="1146969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Gerade Verbindung mit Pfeil 11"/>
              <p:cNvCxnSpPr>
                <a:stCxn id="125" idx="0"/>
                <a:endCxn id="120" idx="2"/>
              </p:cNvCxnSpPr>
              <p:nvPr/>
            </p:nvCxnSpPr>
            <p:spPr>
              <a:xfrm rot="16200000" flipV="1">
                <a:off x="1681933" y="3882900"/>
                <a:ext cx="788342" cy="1139031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"/>
              <p:cNvCxnSpPr>
                <a:stCxn id="126" idx="0"/>
                <a:endCxn id="121" idx="2"/>
              </p:cNvCxnSpPr>
              <p:nvPr/>
            </p:nvCxnSpPr>
            <p:spPr>
              <a:xfrm rot="5400000" flipH="1" flipV="1">
                <a:off x="1224348" y="3271181"/>
                <a:ext cx="573210" cy="79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chteck 116"/>
              <p:cNvSpPr/>
              <p:nvPr/>
            </p:nvSpPr>
            <p:spPr>
              <a:xfrm>
                <a:off x="-176162" y="4868837"/>
                <a:ext cx="1079500" cy="55242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18" name="Rechteck 117"/>
              <p:cNvSpPr/>
              <p:nvPr/>
            </p:nvSpPr>
            <p:spPr>
              <a:xfrm>
                <a:off x="2109838" y="4868837"/>
                <a:ext cx="1079500" cy="55242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19" name="Rechteck 118"/>
              <p:cNvSpPr/>
              <p:nvPr/>
            </p:nvSpPr>
            <p:spPr>
              <a:xfrm>
                <a:off x="971600" y="1844823"/>
                <a:ext cx="1079500" cy="55436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20" name="Rechteck 119"/>
              <p:cNvSpPr/>
              <p:nvPr/>
            </p:nvSpPr>
            <p:spPr>
              <a:xfrm>
                <a:off x="966838" y="3573015"/>
                <a:ext cx="1079500" cy="4852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21" name="Rechteck 120"/>
              <p:cNvSpPr/>
              <p:nvPr/>
            </p:nvSpPr>
            <p:spPr>
              <a:xfrm>
                <a:off x="971600" y="2420888"/>
                <a:ext cx="1079500" cy="56408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22" name="Rechteck 121"/>
              <p:cNvSpPr/>
              <p:nvPr/>
            </p:nvSpPr>
            <p:spPr>
              <a:xfrm>
                <a:off x="1156855" y="1827683"/>
                <a:ext cx="642937" cy="217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3" name="Rechteck 122"/>
              <p:cNvSpPr/>
              <p:nvPr/>
            </p:nvSpPr>
            <p:spPr>
              <a:xfrm>
                <a:off x="1189088" y="2410296"/>
                <a:ext cx="642937" cy="2174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4" name="Rechteck 123"/>
              <p:cNvSpPr/>
              <p:nvPr/>
            </p:nvSpPr>
            <p:spPr>
              <a:xfrm>
                <a:off x="38150" y="4846587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5" name="Rechteck 124"/>
              <p:cNvSpPr/>
              <p:nvPr/>
            </p:nvSpPr>
            <p:spPr>
              <a:xfrm>
                <a:off x="2324150" y="4846587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6" name="Rechteck 125"/>
              <p:cNvSpPr/>
              <p:nvPr/>
            </p:nvSpPr>
            <p:spPr>
              <a:xfrm>
                <a:off x="1189088" y="3558182"/>
                <a:ext cx="642937" cy="217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7" name="Rechteck 126"/>
              <p:cNvSpPr/>
              <p:nvPr/>
            </p:nvSpPr>
            <p:spPr>
              <a:xfrm>
                <a:off x="1133722" y="1052735"/>
                <a:ext cx="690486" cy="3603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/>
              </a:p>
            </p:txBody>
          </p:sp>
          <p:cxnSp>
            <p:nvCxnSpPr>
              <p:cNvPr id="128" name="Gerade Verbindung mit Pfeil 11"/>
              <p:cNvCxnSpPr>
                <a:stCxn id="122" idx="0"/>
                <a:endCxn id="127" idx="2"/>
              </p:cNvCxnSpPr>
              <p:nvPr/>
            </p:nvCxnSpPr>
            <p:spPr>
              <a:xfrm rot="5400000" flipH="1" flipV="1">
                <a:off x="1271352" y="1620069"/>
                <a:ext cx="414584" cy="642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hteck 128"/>
              <p:cNvSpPr/>
              <p:nvPr/>
            </p:nvSpPr>
            <p:spPr>
              <a:xfrm>
                <a:off x="-142477" y="5660924"/>
                <a:ext cx="1080120" cy="26154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0" name="Rechteck 129"/>
              <p:cNvSpPr/>
              <p:nvPr/>
            </p:nvSpPr>
            <p:spPr>
              <a:xfrm>
                <a:off x="966838" y="3284983"/>
                <a:ext cx="1081088" cy="2880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1" name="Rechteck 130"/>
              <p:cNvSpPr/>
              <p:nvPr/>
            </p:nvSpPr>
            <p:spPr>
              <a:xfrm>
                <a:off x="-176162" y="4607293"/>
                <a:ext cx="1080120" cy="26154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2" name="Rechteck 131"/>
              <p:cNvSpPr/>
              <p:nvPr/>
            </p:nvSpPr>
            <p:spPr>
              <a:xfrm>
                <a:off x="2109838" y="4607293"/>
                <a:ext cx="1080120" cy="26154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9" name="Pfeil nach rechts 108"/>
            <p:cNvSpPr/>
            <p:nvPr/>
          </p:nvSpPr>
          <p:spPr>
            <a:xfrm>
              <a:off x="2461919" y="2891220"/>
              <a:ext cx="211464" cy="2834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Inhaltsplatzhalter 32"/>
          <p:cNvSpPr>
            <a:spLocks noGrp="1"/>
          </p:cNvSpPr>
          <p:nvPr>
            <p:ph sz="half" idx="1"/>
          </p:nvPr>
        </p:nvSpPr>
        <p:spPr>
          <a:xfrm>
            <a:off x="107504" y="6021288"/>
            <a:ext cx="8841358" cy="4046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1400" dirty="0" smtClean="0"/>
              <a:t>Stratosphere is publically funded by DFG and EIT.  Open Source at </a:t>
            </a:r>
            <a:r>
              <a:rPr lang="en-US" sz="1400" b="1" dirty="0" smtClean="0"/>
              <a:t>www.stratosphere.eu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/>
        </p:nvGraphicFramePr>
        <p:xfrm>
          <a:off x="360040" y="836712"/>
          <a:ext cx="85324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hteck 11"/>
          <p:cNvSpPr/>
          <p:nvPr/>
        </p:nvSpPr>
        <p:spPr>
          <a:xfrm>
            <a:off x="3851920" y="1990581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chemeClr val="accent2"/>
                </a:solidFill>
              </a:rPr>
              <a:t>Copyright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Privacy</a:t>
            </a:r>
          </a:p>
        </p:txBody>
      </p:sp>
      <p:sp>
        <p:nvSpPr>
          <p:cNvPr id="13" name="Rechteck 12"/>
          <p:cNvSpPr/>
          <p:nvPr/>
        </p:nvSpPr>
        <p:spPr>
          <a:xfrm>
            <a:off x="5004048" y="3573016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dirty="0" smtClean="0">
                <a:solidFill>
                  <a:schemeClr val="accent3"/>
                </a:solidFill>
              </a:rPr>
              <a:t>User </a:t>
            </a:r>
            <a:r>
              <a:rPr lang="de-DE" dirty="0" err="1" smtClean="0">
                <a:solidFill>
                  <a:schemeClr val="accent3"/>
                </a:solidFill>
              </a:rPr>
              <a:t>Behaviour</a:t>
            </a:r>
            <a:endParaRPr lang="de-DE" dirty="0" smtClean="0">
              <a:solidFill>
                <a:schemeClr val="accent3"/>
              </a:solidFill>
            </a:endParaRPr>
          </a:p>
          <a:p>
            <a:pPr lvl="1"/>
            <a:r>
              <a:rPr lang="de-DE" dirty="0" err="1" smtClean="0">
                <a:solidFill>
                  <a:schemeClr val="accent3"/>
                </a:solidFill>
              </a:rPr>
              <a:t>Societal</a:t>
            </a:r>
            <a:r>
              <a:rPr lang="de-DE" dirty="0" smtClean="0">
                <a:solidFill>
                  <a:schemeClr val="accent3"/>
                </a:solidFill>
              </a:rPr>
              <a:t> Impact</a:t>
            </a:r>
          </a:p>
          <a:p>
            <a:pPr lvl="1" algn="r"/>
            <a:r>
              <a:rPr lang="de-DE" dirty="0" err="1" smtClean="0">
                <a:solidFill>
                  <a:schemeClr val="accent3"/>
                </a:solidFill>
              </a:rPr>
              <a:t>Collaboration</a:t>
            </a:r>
            <a:endParaRPr lang="de-DE" dirty="0" smtClean="0">
              <a:solidFill>
                <a:schemeClr val="accent3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600400" y="41119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 smtClean="0">
                <a:solidFill>
                  <a:srgbClr val="7030A0"/>
                </a:solidFill>
              </a:rPr>
              <a:t>Business Models</a:t>
            </a:r>
          </a:p>
          <a:p>
            <a:pPr lvl="1"/>
            <a:r>
              <a:rPr lang="de-DE" dirty="0" err="1" smtClean="0">
                <a:solidFill>
                  <a:srgbClr val="7030A0"/>
                </a:solidFill>
              </a:rPr>
              <a:t>Benchmarking</a:t>
            </a:r>
            <a:endParaRPr lang="de-DE" dirty="0" smtClean="0">
              <a:solidFill>
                <a:srgbClr val="7030A0"/>
              </a:solidFill>
            </a:endParaRPr>
          </a:p>
          <a:p>
            <a:pPr lvl="1"/>
            <a:r>
              <a:rPr lang="de-DE" dirty="0" smtClean="0">
                <a:solidFill>
                  <a:srgbClr val="7030A0"/>
                </a:solidFill>
              </a:rPr>
              <a:t>Impact </a:t>
            </a:r>
            <a:r>
              <a:rPr lang="de-DE" dirty="0" err="1" smtClean="0">
                <a:solidFill>
                  <a:srgbClr val="7030A0"/>
                </a:solidFill>
              </a:rPr>
              <a:t>of</a:t>
            </a:r>
            <a:r>
              <a:rPr lang="de-DE" dirty="0" smtClean="0">
                <a:solidFill>
                  <a:srgbClr val="7030A0"/>
                </a:solidFill>
              </a:rPr>
              <a:t> Open Source</a:t>
            </a:r>
          </a:p>
          <a:p>
            <a:pPr lvl="1"/>
            <a:r>
              <a:rPr lang="de-DE" dirty="0" err="1" smtClean="0">
                <a:solidFill>
                  <a:srgbClr val="7030A0"/>
                </a:solidFill>
              </a:rPr>
              <a:t>Deployment</a:t>
            </a:r>
            <a:endParaRPr lang="de-DE" dirty="0" smtClean="0">
              <a:solidFill>
                <a:srgbClr val="7030A0"/>
              </a:solidFill>
            </a:endParaRPr>
          </a:p>
          <a:p>
            <a:pPr lvl="1"/>
            <a:r>
              <a:rPr lang="de-DE" dirty="0" err="1" smtClean="0">
                <a:solidFill>
                  <a:srgbClr val="7030A0"/>
                </a:solidFill>
              </a:rPr>
              <a:t>Pricing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979712" y="36078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 err="1" smtClean="0">
                <a:solidFill>
                  <a:schemeClr val="accent6"/>
                </a:solidFill>
              </a:rPr>
              <a:t>Scalable</a:t>
            </a:r>
            <a:r>
              <a:rPr lang="de-DE" dirty="0" smtClean="0">
                <a:solidFill>
                  <a:schemeClr val="accent6"/>
                </a:solidFill>
              </a:rPr>
              <a:t> Data Processing</a:t>
            </a:r>
          </a:p>
          <a:p>
            <a:pPr lvl="1"/>
            <a:r>
              <a:rPr lang="de-DE" dirty="0" smtClean="0">
                <a:solidFill>
                  <a:schemeClr val="accent6"/>
                </a:solidFill>
              </a:rPr>
              <a:t>Signal Processing</a:t>
            </a:r>
          </a:p>
          <a:p>
            <a:pPr lvl="1"/>
            <a:r>
              <a:rPr lang="de-DE" dirty="0" err="1" smtClean="0">
                <a:solidFill>
                  <a:schemeClr val="accent6"/>
                </a:solidFill>
              </a:rPr>
              <a:t>Statistics</a:t>
            </a:r>
            <a:r>
              <a:rPr lang="de-DE" dirty="0" smtClean="0">
                <a:solidFill>
                  <a:schemeClr val="accent6"/>
                </a:solidFill>
              </a:rPr>
              <a:t>/ML</a:t>
            </a:r>
          </a:p>
          <a:p>
            <a:pPr lvl="1"/>
            <a:r>
              <a:rPr lang="de-DE" dirty="0" err="1" smtClean="0">
                <a:solidFill>
                  <a:schemeClr val="accent6"/>
                </a:solidFill>
              </a:rPr>
              <a:t>Linguistics</a:t>
            </a:r>
            <a:endParaRPr lang="de-DE" dirty="0" smtClean="0">
              <a:solidFill>
                <a:schemeClr val="accent6"/>
              </a:solidFill>
            </a:endParaRPr>
          </a:p>
          <a:p>
            <a:pPr lvl="1"/>
            <a:r>
              <a:rPr lang="de-DE" dirty="0" smtClean="0">
                <a:solidFill>
                  <a:schemeClr val="accent6"/>
                </a:solidFill>
              </a:rPr>
              <a:t>HCI/</a:t>
            </a:r>
            <a:r>
              <a:rPr lang="de-DE" dirty="0" err="1" smtClean="0">
                <a:solidFill>
                  <a:schemeClr val="accent6"/>
                </a:solidFill>
              </a:rPr>
              <a:t>Visualization</a:t>
            </a:r>
            <a:endParaRPr lang="de-DE" dirty="0" smtClean="0">
              <a:solidFill>
                <a:schemeClr val="accent6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771800" y="24928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 smtClean="0">
                <a:solidFill>
                  <a:schemeClr val="accent5"/>
                </a:solidFill>
              </a:rPr>
              <a:t>Digital </a:t>
            </a:r>
            <a:r>
              <a:rPr lang="de-DE" dirty="0" err="1" smtClean="0">
                <a:solidFill>
                  <a:schemeClr val="accent5"/>
                </a:solidFill>
              </a:rPr>
              <a:t>Preservation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  <a:br>
              <a:rPr lang="de-DE" dirty="0" smtClean="0">
                <a:solidFill>
                  <a:schemeClr val="accent5"/>
                </a:solidFill>
              </a:rPr>
            </a:br>
            <a:r>
              <a:rPr lang="de-DE" dirty="0" err="1" smtClean="0">
                <a:solidFill>
                  <a:schemeClr val="accent5"/>
                </a:solidFill>
              </a:rPr>
              <a:t>Decision</a:t>
            </a:r>
            <a:r>
              <a:rPr lang="de-DE" dirty="0" smtClean="0">
                <a:solidFill>
                  <a:schemeClr val="accent5"/>
                </a:solidFill>
              </a:rPr>
              <a:t> Making</a:t>
            </a:r>
          </a:p>
          <a:p>
            <a:pPr lvl="1"/>
            <a:r>
              <a:rPr lang="de-DE" dirty="0" err="1" smtClean="0">
                <a:solidFill>
                  <a:schemeClr val="accent5"/>
                </a:solidFill>
              </a:rPr>
              <a:t>Verticals</a:t>
            </a:r>
            <a:r>
              <a:rPr lang="de-DE" dirty="0" smtClean="0">
                <a:solidFill>
                  <a:schemeClr val="accent5"/>
                </a:solidFill>
              </a:rPr>
              <a:t> </a:t>
            </a:r>
          </a:p>
          <a:p>
            <a:pPr lvl="1"/>
            <a:endParaRPr lang="de-DE" dirty="0" smtClean="0">
              <a:solidFill>
                <a:schemeClr val="accent5"/>
              </a:solidFill>
            </a:endParaRPr>
          </a:p>
          <a:p>
            <a:pPr lvl="1"/>
            <a:endParaRPr lang="de-DE" dirty="0" smtClean="0">
              <a:solidFill>
                <a:schemeClr val="accent5"/>
              </a:solidFill>
            </a:endParaRP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„Big Data“ Space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28596" y="880602"/>
            <a:ext cx="8286808" cy="5500726"/>
          </a:xfrm>
        </p:spPr>
        <p:txBody>
          <a:bodyPr>
            <a:normAutofit lnSpcReduction="10000"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Educate</a:t>
            </a:r>
            <a:r>
              <a:rPr lang="de-DE" b="1" dirty="0" smtClean="0">
                <a:solidFill>
                  <a:srgbClr val="FF0000"/>
                </a:solidFill>
              </a:rPr>
              <a:t> Data </a:t>
            </a:r>
            <a:r>
              <a:rPr lang="de-DE" b="1" dirty="0" err="1" smtClean="0">
                <a:solidFill>
                  <a:srgbClr val="FF0000"/>
                </a:solidFill>
              </a:rPr>
              <a:t>Scientists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talent</a:t>
            </a:r>
            <a:endParaRPr lang="de-DE" dirty="0" smtClean="0"/>
          </a:p>
          <a:p>
            <a:pPr lvl="1"/>
            <a:r>
              <a:rPr lang="de-DE" dirty="0" smtClean="0"/>
              <a:t>T-</a:t>
            </a:r>
            <a:r>
              <a:rPr lang="de-DE" dirty="0" err="1" smtClean="0"/>
              <a:t>shaped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endParaRPr lang="de-DE" dirty="0" smtClean="0"/>
          </a:p>
          <a:p>
            <a:pPr lvl="1"/>
            <a:r>
              <a:rPr lang="de-DE" dirty="0" smtClean="0"/>
              <a:t>Information „</a:t>
            </a:r>
            <a:r>
              <a:rPr lang="de-DE" dirty="0" err="1" smtClean="0"/>
              <a:t>literacy</a:t>
            </a:r>
            <a:r>
              <a:rPr lang="de-DE" dirty="0" smtClean="0"/>
              <a:t>“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Analytics</a:t>
            </a:r>
            <a:r>
              <a:rPr lang="de-DE" dirty="0" smtClean="0"/>
              <a:t> </a:t>
            </a:r>
            <a:r>
              <a:rPr lang="de-DE" dirty="0" err="1" smtClean="0"/>
              <a:t>Curriculun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>
                <a:solidFill>
                  <a:srgbClr val="FF0000"/>
                </a:solidFill>
              </a:rPr>
              <a:t>Research Big Data </a:t>
            </a:r>
            <a:r>
              <a:rPr lang="de-DE" b="1" dirty="0" err="1" smtClean="0">
                <a:solidFill>
                  <a:srgbClr val="FF0000"/>
                </a:solidFill>
              </a:rPr>
              <a:t>Analytics</a:t>
            </a:r>
            <a:r>
              <a:rPr lang="de-DE" b="1" dirty="0" smtClean="0">
                <a:solidFill>
                  <a:srgbClr val="FF0000"/>
                </a:solidFill>
              </a:rPr>
              <a:t> Technologies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management</a:t>
            </a:r>
            <a:r>
              <a:rPr lang="de-DE" dirty="0" smtClean="0"/>
              <a:t> (</a:t>
            </a:r>
            <a:r>
              <a:rPr lang="de-DE" dirty="0" err="1" smtClean="0"/>
              <a:t>uncertainty</a:t>
            </a:r>
            <a:r>
              <a:rPr lang="de-DE" dirty="0" smtClean="0"/>
              <a:t>, </a:t>
            </a:r>
            <a:r>
              <a:rPr lang="de-DE" dirty="0" err="1" smtClean="0"/>
              <a:t>query</a:t>
            </a:r>
            <a:r>
              <a:rPr lang="de-DE" dirty="0" smtClean="0"/>
              <a:t>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real-time </a:t>
            </a:r>
            <a:r>
              <a:rPr lang="de-DE" dirty="0" err="1" smtClean="0"/>
              <a:t>constraints</a:t>
            </a:r>
            <a:r>
              <a:rPr lang="de-DE" dirty="0" smtClean="0"/>
              <a:t>,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extraction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Programming </a:t>
            </a:r>
            <a:r>
              <a:rPr lang="de-DE" dirty="0" err="1" smtClean="0"/>
              <a:t>models</a:t>
            </a:r>
            <a:endParaRPr lang="de-DE" dirty="0" smtClean="0"/>
          </a:p>
          <a:p>
            <a:pPr lvl="1"/>
            <a:r>
              <a:rPr lang="de-DE" dirty="0" err="1" smtClean="0"/>
              <a:t>Machine</a:t>
            </a:r>
            <a:r>
              <a:rPr lang="de-DE" dirty="0" smtClean="0"/>
              <a:t> Learning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statistical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DE" dirty="0" smtClean="0"/>
          </a:p>
          <a:p>
            <a:pPr lvl="1"/>
            <a:r>
              <a:rPr lang="de-DE" dirty="0" smtClean="0"/>
              <a:t>Systems </a:t>
            </a:r>
            <a:r>
              <a:rPr lang="de-DE" dirty="0" err="1" smtClean="0"/>
              <a:t>architectures</a:t>
            </a:r>
            <a:endParaRPr lang="de-DE" dirty="0" smtClean="0"/>
          </a:p>
          <a:p>
            <a:pPr lvl="1"/>
            <a:r>
              <a:rPr lang="de-DE" dirty="0" smtClean="0"/>
              <a:t>Information </a:t>
            </a:r>
            <a:r>
              <a:rPr lang="de-DE" dirty="0" err="1" smtClean="0"/>
              <a:t>Visualization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b="1" dirty="0" err="1" smtClean="0">
                <a:solidFill>
                  <a:srgbClr val="FF0000"/>
                </a:solidFill>
              </a:rPr>
              <a:t>Innovate</a:t>
            </a:r>
            <a:r>
              <a:rPr lang="de-DE" b="1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maintain</a:t>
            </a:r>
            <a:r>
              <a:rPr lang="de-DE" dirty="0" smtClean="0"/>
              <a:t> </a:t>
            </a:r>
            <a:r>
              <a:rPr lang="de-DE" dirty="0" err="1" smtClean="0"/>
              <a:t>competetiveness</a:t>
            </a:r>
            <a:endParaRPr lang="de-DE" dirty="0" smtClean="0"/>
          </a:p>
          <a:p>
            <a:pPr lvl="1"/>
            <a:r>
              <a:rPr lang="de-DE" dirty="0" err="1" smtClean="0"/>
              <a:t>Demonstrate</a:t>
            </a:r>
            <a:r>
              <a:rPr lang="de-DE" dirty="0" smtClean="0"/>
              <a:t> </a:t>
            </a:r>
            <a:r>
              <a:rPr lang="de-DE" dirty="0" err="1" smtClean="0"/>
              <a:t>flagship</a:t>
            </a:r>
            <a:r>
              <a:rPr lang="de-DE" dirty="0" smtClean="0"/>
              <a:t> </a:t>
            </a:r>
            <a:r>
              <a:rPr lang="de-DE" dirty="0" err="1" smtClean="0"/>
              <a:t>use-cases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raise</a:t>
            </a:r>
            <a:r>
              <a:rPr lang="de-DE" dirty="0" smtClean="0"/>
              <a:t> </a:t>
            </a:r>
            <a:r>
              <a:rPr lang="de-DE" dirty="0" err="1" smtClean="0"/>
              <a:t>awareness</a:t>
            </a:r>
            <a:endParaRPr lang="de-DE" dirty="0" smtClean="0"/>
          </a:p>
          <a:p>
            <a:pPr lvl="1"/>
            <a:r>
              <a:rPr lang="de-DE" dirty="0" smtClean="0"/>
              <a:t>Promote </a:t>
            </a:r>
            <a:r>
              <a:rPr lang="de-DE" dirty="0" err="1" smtClean="0"/>
              <a:t>startups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analytics</a:t>
            </a:r>
            <a:endParaRPr lang="de-DE" dirty="0" smtClean="0"/>
          </a:p>
          <a:p>
            <a:pPr lvl="1"/>
            <a:r>
              <a:rPr lang="de-DE" dirty="0" smtClean="0"/>
              <a:t>Transfer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German </a:t>
            </a:r>
            <a:r>
              <a:rPr lang="de-DE" dirty="0" err="1" smtClean="0"/>
              <a:t>enterprises</a:t>
            </a:r>
            <a:r>
              <a:rPr lang="de-DE" dirty="0" smtClean="0"/>
              <a:t>, in </a:t>
            </a:r>
            <a:r>
              <a:rPr lang="de-DE" dirty="0" err="1" smtClean="0"/>
              <a:t>particular</a:t>
            </a:r>
            <a:r>
              <a:rPr lang="de-DE" dirty="0" smtClean="0"/>
              <a:t> SMEs</a:t>
            </a:r>
          </a:p>
          <a:p>
            <a:pPr lvl="1"/>
            <a:r>
              <a:rPr lang="de-DE" dirty="0" err="1" smtClean="0"/>
              <a:t>Determine</a:t>
            </a:r>
            <a:r>
              <a:rPr lang="de-DE" dirty="0" smtClean="0"/>
              <a:t> legal </a:t>
            </a:r>
            <a:r>
              <a:rPr lang="de-DE" dirty="0" err="1" smtClean="0"/>
              <a:t>frameworks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Call </a:t>
            </a:r>
            <a:r>
              <a:rPr lang="de-DE" dirty="0" err="1" smtClean="0"/>
              <a:t>to</a:t>
            </a:r>
            <a:r>
              <a:rPr lang="de-DE" dirty="0" smtClean="0"/>
              <a:t> Action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-36512" y="5949280"/>
            <a:ext cx="932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tx2"/>
                </a:solidFill>
              </a:rPr>
              <a:t>We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need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to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ensure</a:t>
            </a:r>
            <a:r>
              <a:rPr lang="de-DE" sz="2400" b="1" dirty="0" smtClean="0">
                <a:solidFill>
                  <a:schemeClr val="tx2"/>
                </a:solidFill>
              </a:rPr>
              <a:t> a German </a:t>
            </a:r>
            <a:r>
              <a:rPr lang="de-DE" sz="2400" b="1" dirty="0" err="1" smtClean="0">
                <a:solidFill>
                  <a:schemeClr val="tx2"/>
                </a:solidFill>
              </a:rPr>
              <a:t>technological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leadership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role</a:t>
            </a:r>
            <a:r>
              <a:rPr lang="de-DE" sz="2400" b="1" dirty="0" smtClean="0">
                <a:solidFill>
                  <a:schemeClr val="tx2"/>
                </a:solidFill>
              </a:rPr>
              <a:t> in „Big Data“</a:t>
            </a:r>
            <a:endParaRPr lang="de-DE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Parallel Data Processing </a:t>
            </a:r>
          </a:p>
          <a:p>
            <a:r>
              <a:rPr lang="de-DE" dirty="0" smtClean="0"/>
              <a:t>Parallel Data </a:t>
            </a:r>
            <a:r>
              <a:rPr lang="de-DE" dirty="0" err="1" smtClean="0"/>
              <a:t>Managementb</a:t>
            </a:r>
            <a:r>
              <a:rPr lang="de-DE" dirty="0" smtClean="0"/>
              <a:t>: </a:t>
            </a:r>
            <a:r>
              <a:rPr lang="de-DE" dirty="0" err="1" smtClean="0"/>
              <a:t>ParStream</a:t>
            </a:r>
            <a:r>
              <a:rPr lang="de-DE" dirty="0" smtClean="0"/>
              <a:t> et al.</a:t>
            </a:r>
          </a:p>
          <a:p>
            <a:r>
              <a:rPr lang="de-DE" dirty="0" err="1" smtClean="0"/>
              <a:t>Map</a:t>
            </a:r>
            <a:r>
              <a:rPr lang="de-DE" dirty="0" smtClean="0"/>
              <a:t>/</a:t>
            </a:r>
            <a:r>
              <a:rPr lang="de-DE" dirty="0" err="1" smtClean="0"/>
              <a:t>Reduce</a:t>
            </a:r>
            <a:r>
              <a:rPr lang="de-DE" dirty="0" smtClean="0"/>
              <a:t>: </a:t>
            </a:r>
            <a:r>
              <a:rPr lang="de-DE" dirty="0" err="1" smtClean="0"/>
              <a:t>Hadoop</a:t>
            </a:r>
            <a:r>
              <a:rPr lang="de-DE" dirty="0" smtClean="0"/>
              <a:t>, </a:t>
            </a:r>
            <a:r>
              <a:rPr lang="de-DE" dirty="0" err="1" smtClean="0"/>
              <a:t>Stratosphere</a:t>
            </a:r>
            <a:r>
              <a:rPr lang="de-DE" dirty="0" smtClean="0"/>
              <a:t> et al.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Solutions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Speedup</a:t>
            </a:r>
            <a:endParaRPr lang="en-US" dirty="0"/>
          </a:p>
        </p:txBody>
      </p:sp>
      <p:sp>
        <p:nvSpPr>
          <p:cNvPr id="5" name="Inhaltsplatzhalt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28596" y="857232"/>
            <a:ext cx="8286808" cy="5500726"/>
          </a:xfrm>
          <a:blipFill rotWithShape="1">
            <a:blip r:embed="rId3" cstate="print"/>
            <a:stretch>
              <a:fillRect l="-735" t="-11308" r="-139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Rechteck 5"/>
          <p:cNvSpPr/>
          <p:nvPr/>
        </p:nvSpPr>
        <p:spPr>
          <a:xfrm>
            <a:off x="285720" y="4572008"/>
            <a:ext cx="8715436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46280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About</a:t>
            </a:r>
            <a:r>
              <a:rPr lang="de-DE" dirty="0" smtClean="0"/>
              <a:t> Big Data </a:t>
            </a:r>
            <a:r>
              <a:rPr lang="de-DE" dirty="0" err="1" smtClean="0"/>
              <a:t>Analytics</a:t>
            </a:r>
            <a:endParaRPr lang="de-DE" dirty="0"/>
          </a:p>
        </p:txBody>
      </p:sp>
      <p:pic>
        <p:nvPicPr>
          <p:cNvPr id="167938" name="Picture 2" descr="http://1.1.1.1/bmi/ecx.images-amazon.com/images/I/51p1SVhovz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988" y="1412776"/>
            <a:ext cx="3577580" cy="3577580"/>
          </a:xfrm>
          <a:prstGeom prst="rect">
            <a:avLst/>
          </a:prstGeom>
          <a:noFill/>
        </p:spPr>
      </p:pic>
      <p:pic>
        <p:nvPicPr>
          <p:cNvPr id="167940" name="Picture 4" descr="http://1.1.1.2/bmi/andrearroyo.files.wordpress.com/2011/05/mckinsey_big_d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503527"/>
            <a:ext cx="2440483" cy="3365633"/>
          </a:xfrm>
          <a:prstGeom prst="rect">
            <a:avLst/>
          </a:prstGeom>
          <a:noFill/>
        </p:spPr>
      </p:pic>
      <p:pic>
        <p:nvPicPr>
          <p:cNvPr id="167942" name="Picture 6" descr="Institute for Advanced Analytics | Master of Science in Analytics | North Carolina State 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4769768" cy="1311686"/>
          </a:xfrm>
          <a:prstGeom prst="rect">
            <a:avLst/>
          </a:prstGeom>
          <a:noFill/>
        </p:spPr>
      </p:pic>
      <p:pic>
        <p:nvPicPr>
          <p:cNvPr id="167944" name="Picture 8" descr="http://t0.gstatic.com/images?q=tbn:ANd9GcTkjrh5XB2p3tROy-fLENu9oJiDTT74bQeLHEPYfsmnvORNAf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2692" y="1268760"/>
            <a:ext cx="4438172" cy="2766046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915816" y="4077072"/>
            <a:ext cx="26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Information </a:t>
            </a:r>
            <a:r>
              <a:rPr lang="de-DE" dirty="0" err="1" smtClean="0"/>
              <a:t>Week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906996" y="4931876"/>
            <a:ext cx="169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Amazon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530663" y="6021288"/>
            <a:ext cx="146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NCSU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4149080"/>
            <a:ext cx="183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Source: McKinsey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Parallel Speedup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78" t="11250" r="66157" b="48750"/>
          <a:stretch>
            <a:fillRect/>
          </a:stretch>
        </p:blipFill>
        <p:spPr bwMode="auto">
          <a:xfrm>
            <a:off x="1785918" y="1214422"/>
            <a:ext cx="6215106" cy="467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6280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/>
          <p:nvPr/>
        </p:nvSpPr>
        <p:spPr>
          <a:xfrm>
            <a:off x="0" y="83820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19050" y="690563"/>
            <a:ext cx="9144000" cy="1062037"/>
          </a:xfrm>
        </p:spPr>
        <p:txBody>
          <a:bodyPr/>
          <a:lstStyle/>
          <a:p>
            <a:pPr eaLnBrk="1" hangingPunct="1"/>
            <a:r>
              <a:rPr lang="en-US" sz="2400" smtClean="0"/>
              <a:t>ParStream provides the unique combination of </a:t>
            </a:r>
            <a:br>
              <a:rPr lang="en-US" sz="2400" smtClean="0"/>
            </a:br>
            <a:r>
              <a:rPr lang="en-US" sz="2400" smtClean="0"/>
              <a:t>REAL-TIME – LOW-LATENCY – HIGH THROUGHPUT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562600" y="2109788"/>
            <a:ext cx="3276600" cy="2478087"/>
            <a:chOff x="2928" y="240"/>
            <a:chExt cx="2772" cy="2096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2928" y="240"/>
              <a:ext cx="2772" cy="209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2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8684" name="Rectangle 3"/>
            <p:cNvSpPr>
              <a:spLocks noChangeArrowheads="1"/>
            </p:cNvSpPr>
            <p:nvPr/>
          </p:nvSpPr>
          <p:spPr bwMode="auto">
            <a:xfrm>
              <a:off x="2970" y="568"/>
              <a:ext cx="2674" cy="3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Real-Time Analytics Engine</a:t>
              </a:r>
            </a:p>
          </p:txBody>
        </p:sp>
        <p:sp>
          <p:nvSpPr>
            <p:cNvPr id="28685" name="Rectangle 3"/>
            <p:cNvSpPr>
              <a:spLocks noChangeArrowheads="1"/>
            </p:cNvSpPr>
            <p:nvPr/>
          </p:nvSpPr>
          <p:spPr bwMode="auto">
            <a:xfrm>
              <a:off x="2970" y="2020"/>
              <a:ext cx="2674" cy="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High Speed 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Loader with Low Latency</a:t>
              </a:r>
            </a:p>
          </p:txBody>
        </p:sp>
        <p:sp>
          <p:nvSpPr>
            <p:cNvPr id="28686" name="Rectangle 3"/>
            <p:cNvSpPr>
              <a:spLocks noChangeArrowheads="1"/>
            </p:cNvSpPr>
            <p:nvPr/>
          </p:nvSpPr>
          <p:spPr bwMode="auto">
            <a:xfrm>
              <a:off x="4429" y="285"/>
              <a:ext cx="1216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C++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UDF  - API</a:t>
              </a:r>
            </a:p>
          </p:txBody>
        </p:sp>
        <p:sp>
          <p:nvSpPr>
            <p:cNvPr id="28687" name="Rectangle 3"/>
            <p:cNvSpPr>
              <a:spLocks noChangeArrowheads="1"/>
            </p:cNvSpPr>
            <p:nvPr/>
          </p:nvSpPr>
          <p:spPr bwMode="auto">
            <a:xfrm>
              <a:off x="2970" y="290"/>
              <a:ext cx="1391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SQL API / JDBC / ODBC</a:t>
              </a:r>
            </a:p>
          </p:txBody>
        </p:sp>
        <p:sp>
          <p:nvSpPr>
            <p:cNvPr id="28688" name="Rectangle 3"/>
            <p:cNvSpPr>
              <a:spLocks noChangeArrowheads="1"/>
            </p:cNvSpPr>
            <p:nvPr/>
          </p:nvSpPr>
          <p:spPr bwMode="auto">
            <a:xfrm>
              <a:off x="2970" y="938"/>
              <a:ext cx="1216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In-Memory and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Disc Technology</a:t>
              </a:r>
            </a:p>
          </p:txBody>
        </p:sp>
        <p:sp>
          <p:nvSpPr>
            <p:cNvPr id="28689" name="Rectangle 3"/>
            <p:cNvSpPr>
              <a:spLocks noChangeArrowheads="1"/>
            </p:cNvSpPr>
            <p:nvPr/>
          </p:nvSpPr>
          <p:spPr bwMode="auto">
            <a:xfrm>
              <a:off x="2970" y="1346"/>
              <a:ext cx="1216" cy="3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Massively Parallel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Processing (MPP)</a:t>
              </a:r>
            </a:p>
          </p:txBody>
        </p:sp>
        <p:sp>
          <p:nvSpPr>
            <p:cNvPr id="28690" name="Rectangle 3"/>
            <p:cNvSpPr>
              <a:spLocks noChangeArrowheads="1"/>
            </p:cNvSpPr>
            <p:nvPr/>
          </p:nvSpPr>
          <p:spPr bwMode="auto">
            <a:xfrm>
              <a:off x="4419" y="938"/>
              <a:ext cx="1216" cy="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Multi-Dimensional</a:t>
              </a:r>
            </a:p>
            <a:p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Partitioning</a:t>
              </a:r>
            </a:p>
          </p:txBody>
        </p:sp>
        <p:sp>
          <p:nvSpPr>
            <p:cNvPr id="28691" name="Rectangle 3"/>
            <p:cNvSpPr>
              <a:spLocks noChangeArrowheads="1"/>
            </p:cNvSpPr>
            <p:nvPr/>
          </p:nvSpPr>
          <p:spPr bwMode="auto">
            <a:xfrm>
              <a:off x="4419" y="1346"/>
              <a:ext cx="1216" cy="3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Shared Nothing</a:t>
              </a:r>
            </a:p>
            <a:p>
              <a:pPr algn="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Architecture</a:t>
              </a:r>
            </a:p>
          </p:txBody>
        </p:sp>
        <p:sp>
          <p:nvSpPr>
            <p:cNvPr id="28692" name="Rectangle 3"/>
            <p:cNvSpPr>
              <a:spLocks noChangeArrowheads="1"/>
            </p:cNvSpPr>
            <p:nvPr/>
          </p:nvSpPr>
          <p:spPr bwMode="auto">
            <a:xfrm>
              <a:off x="2970" y="1745"/>
              <a:ext cx="2674" cy="2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sz="1000">
                  <a:solidFill>
                    <a:srgbClr val="404040"/>
                  </a:solidFill>
                  <a:latin typeface="Calibri" pitchFamily="34" charset="0"/>
                  <a:ea typeface="MS PGothic" pitchFamily="34" charset="-128"/>
                </a:rPr>
                <a:t>Fast Hybrid Storage (Columnar/ Row)</a:t>
              </a:r>
            </a:p>
          </p:txBody>
        </p:sp>
        <p:sp>
          <p:nvSpPr>
            <p:cNvPr id="15380" name="Rectangle 3"/>
            <p:cNvSpPr>
              <a:spLocks noChangeArrowheads="1"/>
            </p:cNvSpPr>
            <p:nvPr/>
          </p:nvSpPr>
          <p:spPr bwMode="auto">
            <a:xfrm>
              <a:off x="3813" y="942"/>
              <a:ext cx="939" cy="773"/>
            </a:xfrm>
            <a:prstGeom prst="hexagon">
              <a:avLst>
                <a:gd name="adj" fmla="val 9692"/>
                <a:gd name="vf" fmla="val 115470"/>
              </a:avLst>
            </a:prstGeom>
            <a:solidFill>
              <a:schemeClr val="bg1">
                <a:lumMod val="50000"/>
              </a:schemeClr>
            </a:solidFill>
            <a:ln w="38100">
              <a:solidFill>
                <a:srgbClr val="F7942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0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High Performance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0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Compressed Index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000">
                  <a:solidFill>
                    <a:srgbClr val="FFFFFF"/>
                  </a:solidFill>
                  <a:latin typeface="Calibri" pitchFamily="34" charset="0"/>
                  <a:ea typeface="MS PGothic" pitchFamily="34" charset="-128"/>
                </a:rPr>
                <a:t>(HPCI)</a:t>
              </a:r>
            </a:p>
          </p:txBody>
        </p:sp>
      </p:grpSp>
      <p:sp>
        <p:nvSpPr>
          <p:cNvPr id="43032" name="Slide Number Placeholder 2"/>
          <p:cNvSpPr txBox="1">
            <a:spLocks noGrp="1"/>
          </p:cNvSpPr>
          <p:nvPr/>
        </p:nvSpPr>
        <p:spPr bwMode="auto">
          <a:xfrm>
            <a:off x="6781800" y="647700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B2314C03-8572-4FE9-B75C-5CE3285A0F09}" type="slidenum">
              <a:rPr lang="en-US" sz="1400">
                <a:solidFill>
                  <a:srgbClr val="FFFFFF"/>
                </a:solidFill>
                <a:latin typeface="+mn-lt"/>
              </a:rPr>
              <a:pPr algn="r">
                <a:defRPr/>
              </a:pPr>
              <a:t>21</a:t>
            </a:fld>
            <a:endParaRPr lang="en-US" sz="1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677" name="Title 1"/>
          <p:cNvSpPr>
            <a:spLocks noGrp="1"/>
          </p:cNvSpPr>
          <p:nvPr/>
        </p:nvSpPr>
        <p:spPr bwMode="auto">
          <a:xfrm>
            <a:off x="0" y="0"/>
            <a:ext cx="9144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latin typeface="Calibri" pitchFamily="34" charset="0"/>
              </a:rPr>
              <a:t>ParStream</a:t>
            </a:r>
            <a:r>
              <a:rPr lang="en-US" sz="3600" dirty="0">
                <a:latin typeface="Calibri" pitchFamily="34" charset="0"/>
              </a:rPr>
              <a:t> Big Data Analytics Platform</a:t>
            </a:r>
          </a:p>
        </p:txBody>
      </p:sp>
      <p:sp>
        <p:nvSpPr>
          <p:cNvPr id="28678" name="Text Box 21"/>
          <p:cNvSpPr txBox="1">
            <a:spLocks noChangeArrowheads="1"/>
          </p:cNvSpPr>
          <p:nvPr/>
        </p:nvSpPr>
        <p:spPr bwMode="auto">
          <a:xfrm>
            <a:off x="0" y="1628800"/>
            <a:ext cx="4800600" cy="460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68275">
              <a:spcBef>
                <a:spcPct val="20000"/>
              </a:spcBef>
              <a:buFont typeface="Arial" charset="0"/>
              <a:buNone/>
            </a:pPr>
            <a:r>
              <a:rPr lang="en-US" dirty="0" err="1">
                <a:latin typeface="Calibri" pitchFamily="34" charset="0"/>
              </a:rPr>
              <a:t>ParStream’s</a:t>
            </a:r>
            <a:r>
              <a:rPr lang="en-US" dirty="0">
                <a:latin typeface="Calibri" pitchFamily="34" charset="0"/>
              </a:rPr>
              <a:t> key advantages:</a:t>
            </a:r>
          </a:p>
          <a:p>
            <a:pPr marL="342900" indent="-168275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Unique Highly compressed Bitmap Index which can be analyzed in compressed form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(patent application filed)</a:t>
            </a:r>
          </a:p>
          <a:p>
            <a:pPr marL="342900" indent="-168275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Real-time analytics through Massively Parallel Processing (MPP)</a:t>
            </a:r>
          </a:p>
          <a:p>
            <a:pPr marL="342900" indent="-168275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Very high throughput due to massively reduced workload (no decompression,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small index, efficient algorithms)</a:t>
            </a:r>
          </a:p>
          <a:p>
            <a:pPr marL="342900" indent="-168275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Low-Latency through continuous import of new data without slowing down analytics</a:t>
            </a:r>
          </a:p>
          <a:p>
            <a:pPr marL="342900" indent="-168275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Columnar data / index allows very flexible analytics (multi-column, multi-value) </a:t>
            </a:r>
          </a:p>
          <a:p>
            <a:pPr marL="342900" indent="-168275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Specialized data / index types and algorithms </a:t>
            </a:r>
          </a:p>
          <a:p>
            <a:pPr marL="342900" indent="-168275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latin typeface="Calibri" pitchFamily="34" charset="0"/>
              </a:rPr>
              <a:t>Shared Nothing </a:t>
            </a:r>
            <a:r>
              <a:rPr lang="en-US" dirty="0" smtClean="0">
                <a:latin typeface="Calibri" pitchFamily="34" charset="0"/>
              </a:rPr>
              <a:t>Architecture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486400" y="4833938"/>
            <a:ext cx="3525838" cy="1277937"/>
            <a:chOff x="2867" y="2496"/>
            <a:chExt cx="2797" cy="1195"/>
          </a:xfrm>
        </p:grpSpPr>
        <p:sp>
          <p:nvSpPr>
            <p:cNvPr id="28681" name="Title 1"/>
            <p:cNvSpPr>
              <a:spLocks/>
            </p:cNvSpPr>
            <p:nvPr/>
          </p:nvSpPr>
          <p:spPr bwMode="auto">
            <a:xfrm>
              <a:off x="2867" y="2496"/>
              <a:ext cx="2797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600">
                  <a:latin typeface="Calibri" pitchFamily="34" charset="0"/>
                </a:rPr>
                <a:t>PARSTREAM INDEX ARCHITECTURE</a:t>
              </a:r>
            </a:p>
          </p:txBody>
        </p:sp>
        <p:pic>
          <p:nvPicPr>
            <p:cNvPr id="2868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7" y="2768"/>
              <a:ext cx="258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5546725" y="1760538"/>
            <a:ext cx="3371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Calibri" pitchFamily="34" charset="0"/>
              </a:rPr>
              <a:t>PARSTREAM PARALLEL ARCHITECTURE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699792" y="6093296"/>
            <a:ext cx="626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© </a:t>
            </a:r>
            <a:r>
              <a:rPr lang="de-DE" dirty="0" err="1" smtClean="0"/>
              <a:t>Parstream</a:t>
            </a:r>
            <a:r>
              <a:rPr lang="de-DE" dirty="0" smtClean="0"/>
              <a:t> GmbH,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permission</a:t>
            </a:r>
            <a:r>
              <a:rPr lang="de-DE" dirty="0" smtClean="0"/>
              <a:t>, </a:t>
            </a:r>
            <a:r>
              <a:rPr lang="de-DE" dirty="0" err="1" smtClean="0"/>
              <a:t>www</a:t>
            </a:r>
            <a:r>
              <a:rPr lang="de-DE" dirty="0" smtClean="0"/>
              <a:t>. parstream.com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2286000" y="2743200"/>
            <a:ext cx="121920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Rounded Rectangle 18"/>
          <p:cNvSpPr>
            <a:spLocks noChangeArrowheads="1"/>
          </p:cNvSpPr>
          <p:nvPr/>
        </p:nvSpPr>
        <p:spPr bwMode="auto">
          <a:xfrm>
            <a:off x="4876800" y="2743200"/>
            <a:ext cx="121920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Rounded Rectangle 18"/>
          <p:cNvSpPr>
            <a:spLocks noChangeArrowheads="1"/>
          </p:cNvSpPr>
          <p:nvPr/>
        </p:nvSpPr>
        <p:spPr bwMode="auto">
          <a:xfrm>
            <a:off x="3581400" y="2743200"/>
            <a:ext cx="121920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ounded Rectangle 18"/>
          <p:cNvSpPr>
            <a:spLocks noChangeArrowheads="1"/>
          </p:cNvSpPr>
          <p:nvPr/>
        </p:nvSpPr>
        <p:spPr bwMode="auto">
          <a:xfrm>
            <a:off x="6172200" y="2743200"/>
            <a:ext cx="121920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sz="1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Rounded Rectangle 18"/>
          <p:cNvSpPr>
            <a:spLocks noChangeArrowheads="1"/>
          </p:cNvSpPr>
          <p:nvPr/>
        </p:nvSpPr>
        <p:spPr bwMode="auto">
          <a:xfrm>
            <a:off x="7467600" y="2743200"/>
            <a:ext cx="121920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26" name="Title 1"/>
          <p:cNvSpPr>
            <a:spLocks noGrp="1"/>
          </p:cNvSpPr>
          <p:nvPr>
            <p:ph type="title" idx="4294967295"/>
          </p:nvPr>
        </p:nvSpPr>
        <p:spPr>
          <a:xfrm>
            <a:off x="102292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HUGE MARKET OPPORTUNITY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858000" y="64770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519A11-2791-43BF-A952-07B931827696}" type="slidenum">
              <a:rPr lang="en-US" sz="1400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9144000" cy="990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9" name="Content Placeholder 2"/>
          <p:cNvSpPr>
            <a:spLocks/>
          </p:cNvSpPr>
          <p:nvPr/>
        </p:nvSpPr>
        <p:spPr bwMode="auto">
          <a:xfrm>
            <a:off x="457200" y="1066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Calibri" pitchFamily="34" charset="0"/>
              <a:buNone/>
            </a:pPr>
            <a:r>
              <a:rPr lang="en-US" sz="2400">
                <a:latin typeface="Calibri" pitchFamily="34" charset="0"/>
              </a:rPr>
              <a:t>Big Data Analytics is a game changer in every industry</a:t>
            </a:r>
          </a:p>
          <a:p>
            <a:pPr algn="ctr" eaLnBrk="0" hangingPunct="0">
              <a:spcBef>
                <a:spcPct val="20000"/>
              </a:spcBef>
              <a:buFont typeface="Calibri" pitchFamily="34" charset="0"/>
              <a:buNone/>
            </a:pPr>
            <a:r>
              <a:rPr lang="de-DE" sz="2400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nd is a huge market opportunity</a:t>
            </a:r>
          </a:p>
        </p:txBody>
      </p:sp>
      <p:sp>
        <p:nvSpPr>
          <p:cNvPr id="30730" name="Rounded Rectangle 18"/>
          <p:cNvSpPr>
            <a:spLocks noChangeArrowheads="1"/>
          </p:cNvSpPr>
          <p:nvPr/>
        </p:nvSpPr>
        <p:spPr bwMode="auto">
          <a:xfrm>
            <a:off x="990600" y="2743200"/>
            <a:ext cx="1219200" cy="2971800"/>
          </a:xfrm>
          <a:prstGeom prst="rect">
            <a:avLst/>
          </a:prstGeom>
          <a:solidFill>
            <a:srgbClr val="F6862A"/>
          </a:solidFill>
          <a:ln w="25400" algn="ctr">
            <a:solidFill>
              <a:srgbClr val="F6862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e-DE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0731" name="Rectangle 47"/>
          <p:cNvSpPr>
            <a:spLocks noChangeArrowheads="1"/>
          </p:cNvSpPr>
          <p:nvPr/>
        </p:nvSpPr>
        <p:spPr bwMode="auto">
          <a:xfrm>
            <a:off x="917575" y="2801938"/>
            <a:ext cx="1311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>
                <a:latin typeface="Calibri" pitchFamily="34" charset="0"/>
                <a:ea typeface="MS PGothic" pitchFamily="34" charset="-128"/>
              </a:rPr>
              <a:t>eCommerce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>
                <a:latin typeface="Calibri" pitchFamily="34" charset="0"/>
                <a:ea typeface="MS PGothic" pitchFamily="34" charset="-128"/>
              </a:rPr>
              <a:t>Services</a:t>
            </a:r>
          </a:p>
        </p:txBody>
      </p:sp>
      <p:sp>
        <p:nvSpPr>
          <p:cNvPr id="30732" name="Rectangle 49"/>
          <p:cNvSpPr>
            <a:spLocks noChangeArrowheads="1"/>
          </p:cNvSpPr>
          <p:nvPr/>
        </p:nvSpPr>
        <p:spPr bwMode="auto">
          <a:xfrm>
            <a:off x="990600" y="3563938"/>
            <a:ext cx="13684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>
                <a:latin typeface="Calibri" pitchFamily="34" charset="0"/>
                <a:ea typeface="MS PGothic" pitchFamily="34" charset="-128"/>
              </a:rPr>
              <a:t>Facetted</a:t>
            </a:r>
            <a:br>
              <a:rPr lang="en-US" sz="1400">
                <a:latin typeface="Calibri" pitchFamily="34" charset="0"/>
                <a:ea typeface="MS PGothic" pitchFamily="34" charset="-128"/>
              </a:rPr>
            </a:br>
            <a:r>
              <a:rPr lang="en-US" sz="1400">
                <a:latin typeface="Calibri" pitchFamily="34" charset="0"/>
                <a:ea typeface="MS PGothic" pitchFamily="34" charset="-128"/>
              </a:rPr>
              <a:t>Search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>
                <a:latin typeface="Calibri" pitchFamily="34" charset="0"/>
                <a:ea typeface="MS PGothic" pitchFamily="34" charset="-128"/>
              </a:rPr>
              <a:t>Web </a:t>
            </a:r>
            <a:br>
              <a:rPr lang="en-US" sz="1400">
                <a:latin typeface="Calibri" pitchFamily="34" charset="0"/>
                <a:ea typeface="MS PGothic" pitchFamily="34" charset="-128"/>
              </a:rPr>
            </a:br>
            <a:r>
              <a:rPr lang="en-US" sz="1400">
                <a:latin typeface="Calibri" pitchFamily="34" charset="0"/>
                <a:ea typeface="MS PGothic" pitchFamily="34" charset="-128"/>
              </a:rPr>
              <a:t>analytics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>
                <a:latin typeface="Calibri" pitchFamily="34" charset="0"/>
                <a:ea typeface="MS PGothic" pitchFamily="34" charset="-128"/>
              </a:rPr>
              <a:t>SEO-</a:t>
            </a:r>
            <a:br>
              <a:rPr lang="en-US" sz="1400">
                <a:latin typeface="Calibri" pitchFamily="34" charset="0"/>
                <a:ea typeface="MS PGothic" pitchFamily="34" charset="-128"/>
              </a:rPr>
            </a:br>
            <a:r>
              <a:rPr lang="en-US" sz="1400">
                <a:latin typeface="Calibri" pitchFamily="34" charset="0"/>
                <a:ea typeface="MS PGothic" pitchFamily="34" charset="-128"/>
              </a:rPr>
              <a:t>analytics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>
                <a:latin typeface="Calibri" pitchFamily="34" charset="0"/>
                <a:ea typeface="MS PGothic" pitchFamily="34" charset="-128"/>
              </a:rPr>
              <a:t>Online-</a:t>
            </a:r>
            <a:br>
              <a:rPr lang="en-US" sz="1400">
                <a:latin typeface="Calibri" pitchFamily="34" charset="0"/>
                <a:ea typeface="MS PGothic" pitchFamily="34" charset="-128"/>
              </a:rPr>
            </a:br>
            <a:r>
              <a:rPr lang="en-US" sz="1400">
                <a:latin typeface="Calibri" pitchFamily="34" charset="0"/>
                <a:ea typeface="MS PGothic" pitchFamily="34" charset="-128"/>
              </a:rPr>
              <a:t>Advertising</a:t>
            </a:r>
            <a:endParaRPr lang="de-DE" sz="1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1997" name="Rectangle 6"/>
          <p:cNvSpPr>
            <a:spLocks noChangeArrowheads="1"/>
          </p:cNvSpPr>
          <p:nvPr/>
        </p:nvSpPr>
        <p:spPr bwMode="auto">
          <a:xfrm>
            <a:off x="2286000" y="3470275"/>
            <a:ext cx="1368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>
                <a:latin typeface="+mn-lt"/>
                <a:ea typeface="MS PGothic" pitchFamily="34" charset="-128"/>
              </a:rPr>
              <a:t> Ad serving</a:t>
            </a:r>
          </a:p>
          <a:p>
            <a:pPr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>
                <a:latin typeface="+mn-lt"/>
                <a:ea typeface="MS PGothic" pitchFamily="34" charset="-128"/>
              </a:rPr>
              <a:t> Profiling</a:t>
            </a:r>
          </a:p>
          <a:p>
            <a:pPr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>
                <a:latin typeface="+mn-lt"/>
                <a:ea typeface="MS PGothic" pitchFamily="34" charset="-128"/>
              </a:rPr>
              <a:t> Targeting</a:t>
            </a:r>
            <a:endParaRPr lang="de-DE" sz="1400">
              <a:latin typeface="+mn-lt"/>
              <a:ea typeface="MS PGothic" pitchFamily="34" charset="-128"/>
            </a:endParaRPr>
          </a:p>
        </p:txBody>
      </p:sp>
      <p:sp>
        <p:nvSpPr>
          <p:cNvPr id="41998" name="Rectangle 53"/>
          <p:cNvSpPr>
            <a:spLocks noChangeArrowheads="1"/>
          </p:cNvSpPr>
          <p:nvPr/>
        </p:nvSpPr>
        <p:spPr bwMode="auto">
          <a:xfrm>
            <a:off x="2362200" y="2787650"/>
            <a:ext cx="110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latin typeface="+mn-lt"/>
                <a:ea typeface="MS PGothic" pitchFamily="34" charset="-128"/>
              </a:rPr>
              <a:t>Social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latin typeface="+mn-lt"/>
                <a:ea typeface="MS PGothic" pitchFamily="34" charset="-128"/>
              </a:rPr>
              <a:t>Networks</a:t>
            </a:r>
          </a:p>
        </p:txBody>
      </p:sp>
      <p:sp>
        <p:nvSpPr>
          <p:cNvPr id="41999" name="Rectangle 25"/>
          <p:cNvSpPr>
            <a:spLocks noChangeArrowheads="1"/>
          </p:cNvSpPr>
          <p:nvPr/>
        </p:nvSpPr>
        <p:spPr bwMode="auto">
          <a:xfrm>
            <a:off x="4879975" y="3470275"/>
            <a:ext cx="1368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>
                <a:latin typeface="+mn-lt"/>
                <a:ea typeface="MS PGothic" pitchFamily="34" charset="-128"/>
              </a:rPr>
              <a:t>Trend </a:t>
            </a:r>
            <a:br>
              <a:rPr lang="en-US" sz="1400">
                <a:latin typeface="+mn-lt"/>
                <a:ea typeface="MS PGothic" pitchFamily="34" charset="-128"/>
              </a:rPr>
            </a:br>
            <a:r>
              <a:rPr lang="en-US" sz="1400">
                <a:latin typeface="+mn-lt"/>
                <a:ea typeface="MS PGothic" pitchFamily="34" charset="-128"/>
              </a:rPr>
              <a:t>analysis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>
                <a:latin typeface="+mn-lt"/>
                <a:ea typeface="MS PGothic" pitchFamily="34" charset="-128"/>
              </a:rPr>
              <a:t>Fraud </a:t>
            </a:r>
            <a:br>
              <a:rPr lang="en-US" sz="1400">
                <a:latin typeface="+mn-lt"/>
                <a:ea typeface="MS PGothic" pitchFamily="34" charset="-128"/>
              </a:rPr>
            </a:br>
            <a:r>
              <a:rPr lang="en-US" sz="1400">
                <a:latin typeface="+mn-lt"/>
                <a:ea typeface="MS PGothic" pitchFamily="34" charset="-128"/>
              </a:rPr>
              <a:t>detection</a:t>
            </a:r>
            <a:endParaRPr lang="de-DE" sz="1400">
              <a:latin typeface="+mn-lt"/>
              <a:ea typeface="MS PGothic" pitchFamily="34" charset="-128"/>
            </a:endParaRP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>
                <a:latin typeface="+mn-lt"/>
                <a:ea typeface="MS PGothic" pitchFamily="34" charset="-128"/>
              </a:rPr>
              <a:t>Automatic</a:t>
            </a:r>
            <a:br>
              <a:rPr lang="en-US" sz="1400">
                <a:latin typeface="+mn-lt"/>
                <a:ea typeface="MS PGothic" pitchFamily="34" charset="-128"/>
              </a:rPr>
            </a:br>
            <a:r>
              <a:rPr lang="en-US" sz="1400">
                <a:latin typeface="+mn-lt"/>
                <a:ea typeface="MS PGothic" pitchFamily="34" charset="-128"/>
              </a:rPr>
              <a:t>trading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>
                <a:latin typeface="+mn-lt"/>
                <a:ea typeface="MS PGothic" pitchFamily="34" charset="-128"/>
              </a:rPr>
              <a:t>Risk </a:t>
            </a:r>
            <a:br>
              <a:rPr lang="en-US" sz="1400">
                <a:latin typeface="+mn-lt"/>
                <a:ea typeface="MS PGothic" pitchFamily="34" charset="-128"/>
              </a:rPr>
            </a:br>
            <a:r>
              <a:rPr lang="en-US" sz="1400">
                <a:latin typeface="+mn-lt"/>
                <a:ea typeface="MS PGothic" pitchFamily="34" charset="-128"/>
              </a:rPr>
              <a:t>analysis</a:t>
            </a:r>
          </a:p>
        </p:txBody>
      </p:sp>
      <p:sp>
        <p:nvSpPr>
          <p:cNvPr id="42000" name="Rectangle 55"/>
          <p:cNvSpPr>
            <a:spLocks noChangeArrowheads="1"/>
          </p:cNvSpPr>
          <p:nvPr/>
        </p:nvSpPr>
        <p:spPr bwMode="auto">
          <a:xfrm>
            <a:off x="5032375" y="2787650"/>
            <a:ext cx="91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>
                <a:latin typeface="+mn-lt"/>
                <a:ea typeface="MS PGothic" pitchFamily="34" charset="-128"/>
              </a:rPr>
              <a:t>Finance</a:t>
            </a:r>
          </a:p>
        </p:txBody>
      </p:sp>
      <p:sp>
        <p:nvSpPr>
          <p:cNvPr id="42001" name="Rectangle 26"/>
          <p:cNvSpPr>
            <a:spLocks noChangeArrowheads="1"/>
          </p:cNvSpPr>
          <p:nvPr/>
        </p:nvSpPr>
        <p:spPr bwMode="auto">
          <a:xfrm>
            <a:off x="3584575" y="3470275"/>
            <a:ext cx="1368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Customer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attrition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prevention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Network 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monitoring</a:t>
            </a:r>
            <a:endParaRPr lang="de-DE" sz="1400" dirty="0">
              <a:latin typeface="+mn-lt"/>
              <a:ea typeface="MS PGothic" pitchFamily="34" charset="-128"/>
            </a:endParaRP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Targeting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Prepaid 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account 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 err="1">
                <a:latin typeface="+mn-lt"/>
                <a:ea typeface="MS PGothic" pitchFamily="34" charset="-128"/>
              </a:rPr>
              <a:t>mgmt</a:t>
            </a:r>
            <a:endParaRPr lang="en-US" sz="1400" dirty="0">
              <a:latin typeface="+mn-lt"/>
              <a:ea typeface="MS PGothic" pitchFamily="34" charset="-128"/>
            </a:endParaRPr>
          </a:p>
        </p:txBody>
      </p:sp>
      <p:sp>
        <p:nvSpPr>
          <p:cNvPr id="42002" name="Rectangle 58"/>
          <p:cNvSpPr>
            <a:spLocks noChangeArrowheads="1"/>
          </p:cNvSpPr>
          <p:nvPr/>
        </p:nvSpPr>
        <p:spPr bwMode="auto">
          <a:xfrm>
            <a:off x="3811588" y="2787650"/>
            <a:ext cx="684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>
                <a:latin typeface="+mn-lt"/>
                <a:ea typeface="MS PGothic" pitchFamily="34" charset="-128"/>
              </a:rPr>
              <a:t>Telco</a:t>
            </a:r>
          </a:p>
        </p:txBody>
      </p:sp>
      <p:sp>
        <p:nvSpPr>
          <p:cNvPr id="42003" name="Rectangle 27"/>
          <p:cNvSpPr>
            <a:spLocks noChangeArrowheads="1"/>
          </p:cNvSpPr>
          <p:nvPr/>
        </p:nvSpPr>
        <p:spPr bwMode="auto">
          <a:xfrm>
            <a:off x="6172200" y="3470275"/>
            <a:ext cx="1368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/>
          <a:lstStyle/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Smart </a:t>
            </a:r>
            <a:br>
              <a:rPr lang="en-US" sz="1400" dirty="0">
                <a:latin typeface="+mn-lt"/>
                <a:ea typeface="MS PGothic" pitchFamily="34" charset="-128"/>
              </a:rPr>
            </a:br>
            <a:r>
              <a:rPr lang="en-US" sz="1400" dirty="0">
                <a:latin typeface="+mn-lt"/>
                <a:ea typeface="MS PGothic" pitchFamily="34" charset="-128"/>
              </a:rPr>
              <a:t>metering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Smart grids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Wind parks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Mining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+mn-lt"/>
                <a:ea typeface="MS PGothic" pitchFamily="34" charset="-128"/>
              </a:rPr>
              <a:t>Solar Panels</a:t>
            </a:r>
            <a:endParaRPr lang="de-DE" sz="1400" dirty="0">
              <a:latin typeface="+mn-lt"/>
              <a:ea typeface="MS PGothic" pitchFamily="34" charset="-128"/>
            </a:endParaRPr>
          </a:p>
        </p:txBody>
      </p:sp>
      <p:sp>
        <p:nvSpPr>
          <p:cNvPr id="42004" name="Rectangle 60"/>
          <p:cNvSpPr>
            <a:spLocks noChangeArrowheads="1"/>
          </p:cNvSpPr>
          <p:nvPr/>
        </p:nvSpPr>
        <p:spPr bwMode="auto">
          <a:xfrm>
            <a:off x="6119813" y="2782888"/>
            <a:ext cx="1271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 err="1">
                <a:latin typeface="+mn-lt"/>
                <a:ea typeface="MS PGothic" pitchFamily="34" charset="-128"/>
              </a:rPr>
              <a:t>Energy</a:t>
            </a:r>
            <a:endParaRPr lang="de-DE" dirty="0">
              <a:latin typeface="+mn-lt"/>
              <a:ea typeface="MS PGothic" pitchFamily="34" charset="-128"/>
            </a:endParaRP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latin typeface="+mn-lt"/>
                <a:ea typeface="MS PGothic" pitchFamily="34" charset="-128"/>
              </a:rPr>
              <a:t>Oil and Gas</a:t>
            </a:r>
          </a:p>
        </p:txBody>
      </p:sp>
      <p:sp>
        <p:nvSpPr>
          <p:cNvPr id="42005" name="Rectangle 62"/>
          <p:cNvSpPr>
            <a:spLocks noChangeArrowheads="1"/>
          </p:cNvSpPr>
          <p:nvPr/>
        </p:nvSpPr>
        <p:spPr bwMode="auto">
          <a:xfrm>
            <a:off x="7696200" y="2787650"/>
            <a:ext cx="784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latin typeface="+mn-lt"/>
                <a:ea typeface="MS PGothic" pitchFamily="34" charset="-128"/>
              </a:rPr>
              <a:t>Many</a:t>
            </a:r>
            <a:r>
              <a:rPr lang="de-DE" sz="1600" dirty="0">
                <a:latin typeface="+mn-lt"/>
                <a:ea typeface="MS PGothic" pitchFamily="34" charset="-128"/>
              </a:rPr>
              <a:t>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latin typeface="+mn-lt"/>
                <a:ea typeface="MS PGothic" pitchFamily="34" charset="-128"/>
              </a:rPr>
              <a:t>More</a:t>
            </a:r>
          </a:p>
        </p:txBody>
      </p:sp>
      <p:sp>
        <p:nvSpPr>
          <p:cNvPr id="30742" name="Rectangle 64"/>
          <p:cNvSpPr>
            <a:spLocks noChangeArrowheads="1"/>
          </p:cNvSpPr>
          <p:nvPr/>
        </p:nvSpPr>
        <p:spPr bwMode="auto">
          <a:xfrm>
            <a:off x="7467600" y="3470275"/>
            <a:ext cx="12160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de-DE" sz="1400">
                <a:latin typeface="Calibri" pitchFamily="34" charset="0"/>
                <a:ea typeface="MS PGothic" pitchFamily="34" charset="-128"/>
              </a:rPr>
              <a:t> Production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de-DE" sz="1400">
                <a:latin typeface="Calibri" pitchFamily="34" charset="0"/>
                <a:ea typeface="MS PGothic" pitchFamily="34" charset="-128"/>
              </a:rPr>
              <a:t> Mining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de-DE" sz="1400">
                <a:latin typeface="Calibri" pitchFamily="34" charset="0"/>
                <a:ea typeface="MS PGothic" pitchFamily="34" charset="-128"/>
              </a:rPr>
              <a:t> M2M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de-DE" sz="1400">
                <a:latin typeface="Calibri" pitchFamily="34" charset="0"/>
                <a:ea typeface="MS PGothic" pitchFamily="34" charset="-128"/>
              </a:rPr>
              <a:t>Sensors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de-DE" sz="1400">
                <a:latin typeface="Calibri" pitchFamily="34" charset="0"/>
                <a:ea typeface="MS PGothic" pitchFamily="34" charset="-128"/>
              </a:rPr>
              <a:t>Genetics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de-DE" sz="1400">
                <a:latin typeface="Calibri" pitchFamily="34" charset="0"/>
                <a:ea typeface="MS PGothic" pitchFamily="34" charset="-128"/>
              </a:rPr>
              <a:t>Intelligence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r>
              <a:rPr lang="de-DE" sz="1400">
                <a:latin typeface="Calibri" pitchFamily="34" charset="0"/>
                <a:ea typeface="MS PGothic" pitchFamily="34" charset="-128"/>
              </a:rPr>
              <a:t>Weather</a:t>
            </a: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endParaRPr lang="de-DE" sz="1400">
              <a:latin typeface="Calibri" pitchFamily="34" charset="0"/>
              <a:ea typeface="MS PGothic" pitchFamily="34" charset="-128"/>
            </a:endParaRPr>
          </a:p>
          <a:p>
            <a:pPr marL="179388" indent="-179388" eaLnBrk="0" hangingPunct="0">
              <a:spcAft>
                <a:spcPts val="300"/>
              </a:spcAft>
              <a:buFont typeface="Wingdings" pitchFamily="2" charset="2"/>
              <a:buChar char="§"/>
            </a:pPr>
            <a:endParaRPr lang="de-DE" sz="14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2007" name="Text Box 67"/>
          <p:cNvSpPr txBox="1">
            <a:spLocks noChangeArrowheads="1"/>
          </p:cNvSpPr>
          <p:nvPr/>
        </p:nvSpPr>
        <p:spPr bwMode="auto">
          <a:xfrm rot="10800000">
            <a:off x="303213" y="3098800"/>
            <a:ext cx="4619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Many Applications</a:t>
            </a:r>
          </a:p>
        </p:txBody>
      </p:sp>
      <p:sp>
        <p:nvSpPr>
          <p:cNvPr id="42008" name="Text Box 68"/>
          <p:cNvSpPr txBox="1">
            <a:spLocks noChangeArrowheads="1"/>
          </p:cNvSpPr>
          <p:nvPr/>
        </p:nvSpPr>
        <p:spPr bwMode="auto">
          <a:xfrm rot="-5400000">
            <a:off x="4572793" y="1583532"/>
            <a:ext cx="4619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All Industries</a:t>
            </a:r>
          </a:p>
        </p:txBody>
      </p:sp>
      <p:sp>
        <p:nvSpPr>
          <p:cNvPr id="30745" name="Line 69"/>
          <p:cNvSpPr>
            <a:spLocks noChangeShapeType="1"/>
          </p:cNvSpPr>
          <p:nvPr/>
        </p:nvSpPr>
        <p:spPr bwMode="auto">
          <a:xfrm>
            <a:off x="760413" y="2743200"/>
            <a:ext cx="0" cy="297180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30746" name="Line 70"/>
          <p:cNvSpPr>
            <a:spLocks noChangeShapeType="1"/>
          </p:cNvSpPr>
          <p:nvPr/>
        </p:nvSpPr>
        <p:spPr bwMode="auto">
          <a:xfrm>
            <a:off x="990600" y="2514600"/>
            <a:ext cx="78486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2699792" y="5807005"/>
            <a:ext cx="414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© </a:t>
            </a:r>
            <a:r>
              <a:rPr lang="de-DE" dirty="0" err="1" smtClean="0"/>
              <a:t>Parstream</a:t>
            </a:r>
            <a:r>
              <a:rPr lang="de-DE" dirty="0" smtClean="0"/>
              <a:t> GmbH,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permission</a:t>
            </a:r>
            <a:endParaRPr lang="de-DE" dirty="0" smtClean="0"/>
          </a:p>
          <a:p>
            <a:pPr algn="ctr"/>
            <a:r>
              <a:rPr lang="de-DE" dirty="0" err="1" smtClean="0"/>
              <a:t>www</a:t>
            </a:r>
            <a:r>
              <a:rPr lang="de-DE" dirty="0" smtClean="0"/>
              <a:t>. parstream.com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Players</a:t>
            </a:r>
            <a:endParaRPr lang="de-DE" dirty="0"/>
          </a:p>
        </p:txBody>
      </p:sp>
      <p:pic>
        <p:nvPicPr>
          <p:cNvPr id="153602" name="Picture 2" descr="http://t0.gstatic.com/images?q=tbn:ANd9GcTFohLduE0qWZGmbxp9Uc8TTFMHpMuP-r0kvcIqOZLMlJoMMoAs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052736"/>
            <a:ext cx="1743075" cy="2628900"/>
          </a:xfrm>
          <a:prstGeom prst="rect">
            <a:avLst/>
          </a:prstGeom>
          <a:noFill/>
        </p:spPr>
      </p:pic>
      <p:pic>
        <p:nvPicPr>
          <p:cNvPr id="153604" name="Picture 4" descr="http://t0.gstatic.com/images?q=tbn:ANd9GcSgRdWE4KlVvNwx1QR5ErRqY7VwLJQ3DgCucXTAx-V3Wxvw5p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72816"/>
            <a:ext cx="2734163" cy="1193676"/>
          </a:xfrm>
          <a:prstGeom prst="rect">
            <a:avLst/>
          </a:prstGeom>
          <a:noFill/>
        </p:spPr>
      </p:pic>
      <p:pic>
        <p:nvPicPr>
          <p:cNvPr id="153606" name="Picture 6" descr="http://www.vertica.com/wp-content/uploads/2010/12/vertica-hp-platfo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8338" y="4011506"/>
            <a:ext cx="3356070" cy="2441830"/>
          </a:xfrm>
          <a:prstGeom prst="rect">
            <a:avLst/>
          </a:prstGeom>
          <a:noFill/>
        </p:spPr>
      </p:pic>
      <p:pic>
        <p:nvPicPr>
          <p:cNvPr id="153608" name="Picture 8" descr="http://1.1.1.5/bmi/www.ramonchen.com/wp-content/uploads/2010/07/EMC-Pacman-Acquires-Greenplu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518569"/>
            <a:ext cx="2100563" cy="1574727"/>
          </a:xfrm>
          <a:prstGeom prst="rect">
            <a:avLst/>
          </a:prstGeom>
          <a:noFill/>
        </p:spPr>
      </p:pic>
      <p:pic>
        <p:nvPicPr>
          <p:cNvPr id="153610" name="Picture 10" descr="http://1.1.1.2/bmi/media.marketwire.com/attachments/201003/3187_572307_AsterLogo_rgb_colorRESIZ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918" y="5107265"/>
            <a:ext cx="2363850" cy="914023"/>
          </a:xfrm>
          <a:prstGeom prst="rect">
            <a:avLst/>
          </a:prstGeom>
          <a:noFill/>
        </p:spPr>
      </p:pic>
      <p:pic>
        <p:nvPicPr>
          <p:cNvPr id="153612" name="Picture 12" descr="http://1.1.1.4/bmi/www.jaspersoft.com/sites/all/themes/jaspersoft2/images/bigInsights+jasperb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96752"/>
            <a:ext cx="3212420" cy="1935485"/>
          </a:xfrm>
          <a:prstGeom prst="rect">
            <a:avLst/>
          </a:prstGeom>
          <a:noFill/>
        </p:spPr>
      </p:pic>
      <p:pic>
        <p:nvPicPr>
          <p:cNvPr id="153614" name="Picture 14" descr="http://1.1.1.1/bmi/profile.ak.fbcdn.net/hprofile-ak-snc4/187894_128942543806210_3947030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244" y="3442692"/>
            <a:ext cx="1210444" cy="1210444"/>
          </a:xfrm>
          <a:prstGeom prst="rect">
            <a:avLst/>
          </a:prstGeom>
          <a:noFill/>
        </p:spPr>
      </p:pic>
      <p:pic>
        <p:nvPicPr>
          <p:cNvPr id="153616" name="Picture 16" descr="http://1.1.1.1/bmi/webpub.allegheny.edu/dept/psych/Pictures/spss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35699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Programming model for data-intensive programming</a:t>
            </a:r>
          </a:p>
          <a:p>
            <a:pPr lvl="1"/>
            <a:r>
              <a:rPr lang="en-US" dirty="0" smtClean="0"/>
              <a:t>well-suited for large scale parallel execution </a:t>
            </a:r>
          </a:p>
          <a:p>
            <a:pPr lvl="1"/>
            <a:r>
              <a:rPr lang="en-US" dirty="0" smtClean="0"/>
              <a:t>automatic parallelization &amp; distribution of data and computational logic</a:t>
            </a:r>
          </a:p>
          <a:p>
            <a:pPr lvl="1"/>
            <a:r>
              <a:rPr lang="en-US" dirty="0" smtClean="0"/>
              <a:t>easy to extend with fault tolerance schemes</a:t>
            </a:r>
          </a:p>
          <a:p>
            <a:pPr lvl="1"/>
            <a:r>
              <a:rPr lang="en-US" dirty="0" smtClean="0"/>
              <a:t>clean abstraction for programmers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Based on functional programming</a:t>
            </a:r>
          </a:p>
          <a:p>
            <a:pPr lvl="1"/>
            <a:r>
              <a:rPr lang="en-US" dirty="0" smtClean="0"/>
              <a:t>treats computation as the evaluation of mathematical functions and avoids state and mutable data</a:t>
            </a:r>
          </a:p>
          <a:p>
            <a:pPr lvl="1"/>
            <a:r>
              <a:rPr lang="en-US" dirty="0" smtClean="0"/>
              <a:t>no changes of states (no side effects)</a:t>
            </a:r>
          </a:p>
          <a:p>
            <a:pPr lvl="1"/>
            <a:r>
              <a:rPr lang="en-US" dirty="0" smtClean="0"/>
              <a:t>output value of a function depends only on its arguments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Reduce</a:t>
            </a:r>
            <a:r>
              <a:rPr lang="en-US" dirty="0" smtClean="0"/>
              <a:t> are higher-order functions</a:t>
            </a:r>
          </a:p>
          <a:p>
            <a:pPr lvl="1"/>
            <a:r>
              <a:rPr lang="en-US" dirty="0" smtClean="0"/>
              <a:t>take user-defined functions as argument</a:t>
            </a:r>
          </a:p>
          <a:p>
            <a:pPr lvl="1"/>
            <a:r>
              <a:rPr lang="en-US" dirty="0" smtClean="0"/>
              <a:t>return a function as result</a:t>
            </a:r>
          </a:p>
          <a:p>
            <a:pPr lvl="1"/>
            <a:r>
              <a:rPr lang="en-US" dirty="0" smtClean="0"/>
              <a:t>to define a map/reduce job, the user implements the two functions</a:t>
            </a:r>
            <a:br>
              <a:rPr lang="en-US" dirty="0" smtClean="0"/>
            </a:br>
            <a:r>
              <a:rPr lang="en-US" dirty="0" smtClean="0"/>
              <a:t>m and 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Map/Reduce?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in Map/Reduce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774947" y="755650"/>
            <a:ext cx="101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m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m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02224" y="1410734"/>
            <a:ext cx="89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m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677538" y="1410734"/>
            <a:ext cx="89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m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6052851" y="1410734"/>
            <a:ext cx="89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m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5643570" y="2087108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MAP(K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m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3268257" y="2087108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MAP(K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m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892943" y="2087108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MAP(K</a:t>
            </a:r>
            <a:r>
              <a:rPr lang="en-US" baseline="-25000" dirty="0" smtClean="0"/>
              <a:t> </a:t>
            </a:r>
            <a:r>
              <a:rPr lang="en-US" baseline="-25000" dirty="0" err="1" smtClean="0"/>
              <a:t>m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6048042" y="2965654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672729" y="2965654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297415" y="2965654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892943" y="4520574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3268257" y="4520574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5643570" y="4520574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1297415" y="3844200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6048042" y="3844200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3672729" y="3844200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*)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1355123" y="5399120"/>
            <a:ext cx="79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3730437" y="5399120"/>
            <a:ext cx="79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6105750" y="5399120"/>
            <a:ext cx="79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3827846" y="6054204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</a:t>
            </a:r>
            <a:r>
              <a:rPr lang="en-US" baseline="-25000" dirty="0" smtClean="0"/>
              <a:t> r </a:t>
            </a:r>
            <a:r>
              <a:rPr lang="en-US" dirty="0" smtClean="0"/>
              <a:t>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)*</a:t>
            </a:r>
            <a:endParaRPr lang="en-US" dirty="0"/>
          </a:p>
        </p:txBody>
      </p:sp>
      <p:cxnSp>
        <p:nvCxnSpPr>
          <p:cNvPr id="30" name="Gerade Verbindung mit Pfeil 29"/>
          <p:cNvCxnSpPr>
            <a:endCxn id="5" idx="0"/>
          </p:cNvCxnSpPr>
          <p:nvPr/>
        </p:nvCxnSpPr>
        <p:spPr>
          <a:xfrm rot="5400000">
            <a:off x="3033275" y="-158093"/>
            <a:ext cx="285752" cy="2851902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29"/>
          <p:cNvCxnSpPr>
            <a:endCxn id="6" idx="0"/>
          </p:cNvCxnSpPr>
          <p:nvPr/>
        </p:nvCxnSpPr>
        <p:spPr>
          <a:xfrm rot="5400000">
            <a:off x="4220932" y="1029564"/>
            <a:ext cx="285752" cy="476588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29"/>
          <p:cNvCxnSpPr>
            <a:endCxn id="7" idx="0"/>
          </p:cNvCxnSpPr>
          <p:nvPr/>
        </p:nvCxnSpPr>
        <p:spPr>
          <a:xfrm rot="16200000" flipH="1">
            <a:off x="5408588" y="318495"/>
            <a:ext cx="285752" cy="1898725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8079375" y="14107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4" name="Rechteck 43"/>
          <p:cNvSpPr/>
          <p:nvPr/>
        </p:nvSpPr>
        <p:spPr>
          <a:xfrm>
            <a:off x="7965305" y="208710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8079375" y="29656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8079375" y="3844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8079375" y="539912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9" name="Rechteck 48"/>
          <p:cNvSpPr/>
          <p:nvPr/>
        </p:nvSpPr>
        <p:spPr>
          <a:xfrm>
            <a:off x="7965305" y="45205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0" name="Gerade Verbindung mit Pfeil 29"/>
          <p:cNvCxnSpPr>
            <a:stCxn id="4" idx="2"/>
            <a:endCxn id="43" idx="0"/>
          </p:cNvCxnSpPr>
          <p:nvPr/>
        </p:nvCxnSpPr>
        <p:spPr>
          <a:xfrm rot="16200000" flipH="1">
            <a:off x="6122968" y="-717355"/>
            <a:ext cx="285752" cy="3970426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29"/>
          <p:cNvCxnSpPr>
            <a:stCxn id="5" idx="2"/>
            <a:endCxn id="14" idx="0"/>
          </p:cNvCxnSpPr>
          <p:nvPr/>
        </p:nvCxnSpPr>
        <p:spPr>
          <a:xfrm rot="5400000">
            <a:off x="1596679" y="1933587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29"/>
          <p:cNvCxnSpPr>
            <a:stCxn id="6" idx="2"/>
            <a:endCxn id="13" idx="0"/>
          </p:cNvCxnSpPr>
          <p:nvPr/>
        </p:nvCxnSpPr>
        <p:spPr>
          <a:xfrm rot="5400000">
            <a:off x="3971993" y="1933587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29"/>
          <p:cNvCxnSpPr>
            <a:stCxn id="7" idx="2"/>
            <a:endCxn id="12" idx="0"/>
          </p:cNvCxnSpPr>
          <p:nvPr/>
        </p:nvCxnSpPr>
        <p:spPr>
          <a:xfrm rot="5400000">
            <a:off x="6347306" y="1933587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29"/>
          <p:cNvCxnSpPr>
            <a:stCxn id="43" idx="2"/>
            <a:endCxn id="44" idx="0"/>
          </p:cNvCxnSpPr>
          <p:nvPr/>
        </p:nvCxnSpPr>
        <p:spPr>
          <a:xfrm rot="5400000">
            <a:off x="8097536" y="1933587"/>
            <a:ext cx="307042" cy="1588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29"/>
          <p:cNvCxnSpPr>
            <a:stCxn id="14" idx="2"/>
            <a:endCxn id="18" idx="0"/>
          </p:cNvCxnSpPr>
          <p:nvPr/>
        </p:nvCxnSpPr>
        <p:spPr>
          <a:xfrm rot="16200000" flipH="1">
            <a:off x="1596678" y="2812132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29"/>
          <p:cNvCxnSpPr>
            <a:stCxn id="13" idx="2"/>
            <a:endCxn id="17" idx="0"/>
          </p:cNvCxnSpPr>
          <p:nvPr/>
        </p:nvCxnSpPr>
        <p:spPr>
          <a:xfrm rot="16200000" flipH="1">
            <a:off x="3971992" y="2812132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29"/>
          <p:cNvCxnSpPr>
            <a:stCxn id="12" idx="2"/>
            <a:endCxn id="16" idx="0"/>
          </p:cNvCxnSpPr>
          <p:nvPr/>
        </p:nvCxnSpPr>
        <p:spPr>
          <a:xfrm rot="16200000" flipH="1">
            <a:off x="6347305" y="2812132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29"/>
          <p:cNvCxnSpPr>
            <a:stCxn id="44" idx="2"/>
            <a:endCxn id="46" idx="0"/>
          </p:cNvCxnSpPr>
          <p:nvPr/>
        </p:nvCxnSpPr>
        <p:spPr>
          <a:xfrm rot="5400000">
            <a:off x="8097536" y="2812133"/>
            <a:ext cx="307042" cy="1588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29"/>
          <p:cNvCxnSpPr>
            <a:stCxn id="22" idx="2"/>
            <a:endCxn id="19" idx="0"/>
          </p:cNvCxnSpPr>
          <p:nvPr/>
        </p:nvCxnSpPr>
        <p:spPr>
          <a:xfrm rot="5400000">
            <a:off x="1596679" y="4367053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29"/>
          <p:cNvCxnSpPr>
            <a:stCxn id="24" idx="2"/>
            <a:endCxn id="20" idx="0"/>
          </p:cNvCxnSpPr>
          <p:nvPr/>
        </p:nvCxnSpPr>
        <p:spPr>
          <a:xfrm rot="5400000">
            <a:off x="3971993" y="4367053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29"/>
          <p:cNvCxnSpPr>
            <a:stCxn id="23" idx="2"/>
            <a:endCxn id="21" idx="0"/>
          </p:cNvCxnSpPr>
          <p:nvPr/>
        </p:nvCxnSpPr>
        <p:spPr>
          <a:xfrm rot="5400000">
            <a:off x="6347306" y="4367053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29"/>
          <p:cNvCxnSpPr>
            <a:stCxn id="47" idx="2"/>
            <a:endCxn id="49" idx="0"/>
          </p:cNvCxnSpPr>
          <p:nvPr/>
        </p:nvCxnSpPr>
        <p:spPr>
          <a:xfrm rot="5400000">
            <a:off x="8097536" y="4367053"/>
            <a:ext cx="307042" cy="1588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29"/>
          <p:cNvCxnSpPr>
            <a:stCxn id="19" idx="2"/>
            <a:endCxn id="25" idx="0"/>
          </p:cNvCxnSpPr>
          <p:nvPr/>
        </p:nvCxnSpPr>
        <p:spPr>
          <a:xfrm rot="16200000" flipH="1">
            <a:off x="1596678" y="5245598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29"/>
          <p:cNvCxnSpPr>
            <a:stCxn id="20" idx="2"/>
            <a:endCxn id="26" idx="0"/>
          </p:cNvCxnSpPr>
          <p:nvPr/>
        </p:nvCxnSpPr>
        <p:spPr>
          <a:xfrm rot="16200000" flipH="1">
            <a:off x="3971992" y="5245598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29"/>
          <p:cNvCxnSpPr>
            <a:stCxn id="21" idx="2"/>
            <a:endCxn id="27" idx="0"/>
          </p:cNvCxnSpPr>
          <p:nvPr/>
        </p:nvCxnSpPr>
        <p:spPr>
          <a:xfrm rot="16200000" flipH="1">
            <a:off x="6347305" y="5245598"/>
            <a:ext cx="307042" cy="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29"/>
          <p:cNvCxnSpPr>
            <a:stCxn id="49" idx="2"/>
            <a:endCxn id="48" idx="0"/>
          </p:cNvCxnSpPr>
          <p:nvPr/>
        </p:nvCxnSpPr>
        <p:spPr>
          <a:xfrm rot="5400000">
            <a:off x="8097536" y="5245599"/>
            <a:ext cx="307042" cy="1588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mit Pfeil 29"/>
          <p:cNvCxnSpPr>
            <a:stCxn id="25" idx="2"/>
            <a:endCxn id="28" idx="0"/>
          </p:cNvCxnSpPr>
          <p:nvPr/>
        </p:nvCxnSpPr>
        <p:spPr>
          <a:xfrm rot="16200000" flipH="1">
            <a:off x="2872539" y="4646112"/>
            <a:ext cx="285752" cy="2530431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29"/>
          <p:cNvCxnSpPr>
            <a:stCxn id="26" idx="2"/>
            <a:endCxn id="28" idx="0"/>
          </p:cNvCxnSpPr>
          <p:nvPr/>
        </p:nvCxnSpPr>
        <p:spPr>
          <a:xfrm rot="16200000" flipH="1">
            <a:off x="4060196" y="5833769"/>
            <a:ext cx="285752" cy="155117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29"/>
          <p:cNvCxnSpPr>
            <a:stCxn id="27" idx="2"/>
            <a:endCxn id="28" idx="0"/>
          </p:cNvCxnSpPr>
          <p:nvPr/>
        </p:nvCxnSpPr>
        <p:spPr>
          <a:xfrm rot="5400000">
            <a:off x="5247853" y="4801230"/>
            <a:ext cx="285752" cy="2220196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29"/>
          <p:cNvCxnSpPr>
            <a:stCxn id="48" idx="2"/>
            <a:endCxn id="28" idx="0"/>
          </p:cNvCxnSpPr>
          <p:nvPr/>
        </p:nvCxnSpPr>
        <p:spPr>
          <a:xfrm rot="5400000">
            <a:off x="6122968" y="3926115"/>
            <a:ext cx="285752" cy="3970426"/>
          </a:xfrm>
          <a:prstGeom prst="bentConnector3">
            <a:avLst>
              <a:gd name="adj1" fmla="val 50000"/>
            </a:avLst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29"/>
          <p:cNvCxnSpPr>
            <a:stCxn id="18" idx="2"/>
            <a:endCxn id="24" idx="0"/>
          </p:cNvCxnSpPr>
          <p:nvPr/>
        </p:nvCxnSpPr>
        <p:spPr>
          <a:xfrm rot="16200000" flipH="1">
            <a:off x="2683250" y="2401936"/>
            <a:ext cx="509214" cy="237531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29"/>
          <p:cNvCxnSpPr>
            <a:stCxn id="18" idx="2"/>
            <a:endCxn id="23" idx="0"/>
          </p:cNvCxnSpPr>
          <p:nvPr/>
        </p:nvCxnSpPr>
        <p:spPr>
          <a:xfrm rot="16200000" flipH="1">
            <a:off x="3870906" y="1214279"/>
            <a:ext cx="509214" cy="47506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29"/>
          <p:cNvCxnSpPr>
            <a:stCxn id="18" idx="2"/>
            <a:endCxn id="47" idx="0"/>
          </p:cNvCxnSpPr>
          <p:nvPr/>
        </p:nvCxnSpPr>
        <p:spPr>
          <a:xfrm rot="16200000" flipH="1">
            <a:off x="4746021" y="339164"/>
            <a:ext cx="509214" cy="65008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mit Pfeil 29"/>
          <p:cNvCxnSpPr>
            <a:stCxn id="18" idx="2"/>
            <a:endCxn id="22" idx="0"/>
          </p:cNvCxnSpPr>
          <p:nvPr/>
        </p:nvCxnSpPr>
        <p:spPr>
          <a:xfrm rot="5400000">
            <a:off x="1495593" y="3589593"/>
            <a:ext cx="50921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29"/>
          <p:cNvCxnSpPr>
            <a:stCxn id="17" idx="2"/>
            <a:endCxn id="24" idx="0"/>
          </p:cNvCxnSpPr>
          <p:nvPr/>
        </p:nvCxnSpPr>
        <p:spPr>
          <a:xfrm rot="5400000">
            <a:off x="3870907" y="3589593"/>
            <a:ext cx="50921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29"/>
          <p:cNvCxnSpPr>
            <a:stCxn id="16" idx="2"/>
            <a:endCxn id="23" idx="0"/>
          </p:cNvCxnSpPr>
          <p:nvPr/>
        </p:nvCxnSpPr>
        <p:spPr>
          <a:xfrm rot="5400000">
            <a:off x="6246220" y="3589593"/>
            <a:ext cx="50921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29"/>
          <p:cNvCxnSpPr>
            <a:stCxn id="46" idx="2"/>
            <a:endCxn id="47" idx="0"/>
          </p:cNvCxnSpPr>
          <p:nvPr/>
        </p:nvCxnSpPr>
        <p:spPr>
          <a:xfrm rot="5400000">
            <a:off x="7996450" y="3589593"/>
            <a:ext cx="509214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29"/>
          <p:cNvCxnSpPr>
            <a:stCxn id="17" idx="2"/>
            <a:endCxn id="22" idx="0"/>
          </p:cNvCxnSpPr>
          <p:nvPr/>
        </p:nvCxnSpPr>
        <p:spPr>
          <a:xfrm rot="5400000">
            <a:off x="2683250" y="2401936"/>
            <a:ext cx="509214" cy="237531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29"/>
          <p:cNvCxnSpPr>
            <a:stCxn id="17" idx="2"/>
            <a:endCxn id="23" idx="0"/>
          </p:cNvCxnSpPr>
          <p:nvPr/>
        </p:nvCxnSpPr>
        <p:spPr>
          <a:xfrm rot="16200000" flipH="1">
            <a:off x="5058563" y="2401936"/>
            <a:ext cx="509214" cy="237531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mit Pfeil 29"/>
          <p:cNvCxnSpPr>
            <a:stCxn id="17" idx="2"/>
            <a:endCxn id="47" idx="0"/>
          </p:cNvCxnSpPr>
          <p:nvPr/>
        </p:nvCxnSpPr>
        <p:spPr>
          <a:xfrm rot="16200000" flipH="1">
            <a:off x="5933678" y="1526821"/>
            <a:ext cx="509214" cy="41255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mit Pfeil 29"/>
          <p:cNvCxnSpPr>
            <a:stCxn id="16" idx="2"/>
            <a:endCxn id="24" idx="0"/>
          </p:cNvCxnSpPr>
          <p:nvPr/>
        </p:nvCxnSpPr>
        <p:spPr>
          <a:xfrm rot="5400000">
            <a:off x="5058564" y="2401937"/>
            <a:ext cx="509214" cy="237531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29"/>
          <p:cNvCxnSpPr>
            <a:stCxn id="16" idx="2"/>
            <a:endCxn id="22" idx="0"/>
          </p:cNvCxnSpPr>
          <p:nvPr/>
        </p:nvCxnSpPr>
        <p:spPr>
          <a:xfrm rot="5400000">
            <a:off x="3870907" y="1214280"/>
            <a:ext cx="509214" cy="47506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29"/>
          <p:cNvCxnSpPr>
            <a:stCxn id="16" idx="2"/>
            <a:endCxn id="47" idx="0"/>
          </p:cNvCxnSpPr>
          <p:nvPr/>
        </p:nvCxnSpPr>
        <p:spPr>
          <a:xfrm rot="16200000" flipH="1">
            <a:off x="7121335" y="2714478"/>
            <a:ext cx="509214" cy="175023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mit Pfeil 29"/>
          <p:cNvCxnSpPr>
            <a:stCxn id="46" idx="2"/>
            <a:endCxn id="22" idx="0"/>
          </p:cNvCxnSpPr>
          <p:nvPr/>
        </p:nvCxnSpPr>
        <p:spPr>
          <a:xfrm rot="5400000">
            <a:off x="4746022" y="339165"/>
            <a:ext cx="509214" cy="65008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mit Pfeil 29"/>
          <p:cNvCxnSpPr>
            <a:stCxn id="46" idx="2"/>
            <a:endCxn id="24" idx="0"/>
          </p:cNvCxnSpPr>
          <p:nvPr/>
        </p:nvCxnSpPr>
        <p:spPr>
          <a:xfrm rot="5400000">
            <a:off x="5933679" y="1526822"/>
            <a:ext cx="509214" cy="412554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Gerade Verbindung mit Pfeil 29"/>
          <p:cNvCxnSpPr>
            <a:stCxn id="46" idx="2"/>
            <a:endCxn id="23" idx="0"/>
          </p:cNvCxnSpPr>
          <p:nvPr/>
        </p:nvCxnSpPr>
        <p:spPr>
          <a:xfrm rot="5400000">
            <a:off x="7121335" y="2714478"/>
            <a:ext cx="509214" cy="175023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hteck 171"/>
          <p:cNvSpPr/>
          <p:nvPr/>
        </p:nvSpPr>
        <p:spPr>
          <a:xfrm>
            <a:off x="142844" y="3000372"/>
            <a:ext cx="8858312" cy="1357322"/>
          </a:xfrm>
          <a:prstGeom prst="rect">
            <a:avLst/>
          </a:prstGeom>
          <a:solidFill>
            <a:schemeClr val="accent6">
              <a:alpha val="2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Framework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3" name="Rechteck 172"/>
          <p:cNvSpPr/>
          <p:nvPr/>
        </p:nvSpPr>
        <p:spPr>
          <a:xfrm>
            <a:off x="142844" y="1196420"/>
            <a:ext cx="8858312" cy="714380"/>
          </a:xfrm>
          <a:prstGeom prst="rect">
            <a:avLst/>
          </a:prstGeom>
          <a:solidFill>
            <a:schemeClr val="accent6">
              <a:alpha val="2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Framework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" name="Rechteck 173"/>
          <p:cNvSpPr/>
          <p:nvPr/>
        </p:nvSpPr>
        <p:spPr>
          <a:xfrm>
            <a:off x="142844" y="5441406"/>
            <a:ext cx="8858312" cy="630800"/>
          </a:xfrm>
          <a:prstGeom prst="rect">
            <a:avLst/>
          </a:prstGeom>
          <a:solidFill>
            <a:schemeClr val="accent6">
              <a:alpha val="2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Framework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de-DE" sz="1800" i="1" dirty="0" smtClean="0"/>
              <a:t>Problem</a:t>
            </a:r>
            <a:r>
              <a:rPr lang="de-DE" sz="1800" dirty="0" smtClean="0"/>
              <a:t>: </a:t>
            </a:r>
            <a:r>
              <a:rPr lang="de-DE" sz="1800" dirty="0" err="1" smtClean="0"/>
              <a:t>Counting</a:t>
            </a:r>
            <a:r>
              <a:rPr lang="de-DE" sz="1800" dirty="0" smtClean="0"/>
              <a:t> </a:t>
            </a:r>
            <a:r>
              <a:rPr lang="de-DE" sz="1800" dirty="0" err="1" smtClean="0"/>
              <a:t>words</a:t>
            </a:r>
            <a:r>
              <a:rPr lang="de-DE" sz="1800" dirty="0" smtClean="0"/>
              <a:t> in a parallel </a:t>
            </a:r>
            <a:r>
              <a:rPr lang="de-DE" sz="1800" dirty="0" err="1" smtClean="0"/>
              <a:t>fashion</a:t>
            </a:r>
            <a:endParaRPr lang="de-DE" sz="1800" dirty="0" smtClean="0"/>
          </a:p>
          <a:p>
            <a:pPr lvl="1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different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appear</a:t>
            </a:r>
            <a:r>
              <a:rPr lang="de-DE" dirty="0" smtClean="0"/>
              <a:t> in 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 smtClean="0"/>
          </a:p>
          <a:p>
            <a:pPr lvl="1"/>
            <a:r>
              <a:rPr lang="de-DE" b="1" dirty="0" smtClean="0"/>
              <a:t>juliet.txt</a:t>
            </a:r>
            <a:r>
              <a:rPr lang="de-DE" dirty="0" smtClean="0"/>
              <a:t>: Romeo, Romeo, </a:t>
            </a:r>
            <a:r>
              <a:rPr lang="de-DE" dirty="0" err="1" smtClean="0"/>
              <a:t>wherefore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thou</a:t>
            </a:r>
            <a:r>
              <a:rPr lang="de-DE" dirty="0" smtClean="0"/>
              <a:t> Romeo?</a:t>
            </a:r>
          </a:p>
          <a:p>
            <a:pPr lvl="1"/>
            <a:r>
              <a:rPr lang="de-DE" b="1" dirty="0" smtClean="0"/>
              <a:t>benvolio.txt: </a:t>
            </a:r>
            <a:r>
              <a:rPr lang="de-DE" dirty="0" err="1" smtClean="0"/>
              <a:t>What</a:t>
            </a:r>
            <a:r>
              <a:rPr lang="de-DE" dirty="0" smtClean="0"/>
              <a:t>,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thou</a:t>
            </a:r>
            <a:r>
              <a:rPr lang="de-DE" dirty="0" smtClean="0"/>
              <a:t> hurt?</a:t>
            </a:r>
          </a:p>
          <a:p>
            <a:pPr lvl="1"/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: Romeo (3), </a:t>
            </a:r>
            <a:r>
              <a:rPr lang="de-DE" dirty="0" err="1" smtClean="0"/>
              <a:t>art</a:t>
            </a:r>
            <a:r>
              <a:rPr lang="de-DE" dirty="0" smtClean="0"/>
              <a:t> (2), </a:t>
            </a:r>
            <a:r>
              <a:rPr lang="de-DE" dirty="0" err="1" smtClean="0"/>
              <a:t>thou</a:t>
            </a:r>
            <a:r>
              <a:rPr lang="de-DE" dirty="0" smtClean="0"/>
              <a:t> (2), </a:t>
            </a:r>
            <a:r>
              <a:rPr lang="de-DE" dirty="0" err="1" smtClean="0"/>
              <a:t>art</a:t>
            </a:r>
            <a:r>
              <a:rPr lang="de-DE" dirty="0" smtClean="0"/>
              <a:t> (2), hurt (1), </a:t>
            </a:r>
            <a:r>
              <a:rPr lang="de-DE" dirty="0" err="1" smtClean="0"/>
              <a:t>wherefore</a:t>
            </a:r>
            <a:r>
              <a:rPr lang="de-DE" dirty="0" smtClean="0"/>
              <a:t> (1), </a:t>
            </a:r>
            <a:r>
              <a:rPr lang="de-DE" dirty="0" err="1" smtClean="0"/>
              <a:t>what</a:t>
            </a:r>
            <a:r>
              <a:rPr lang="de-DE" dirty="0" smtClean="0"/>
              <a:t> (1)</a:t>
            </a:r>
          </a:p>
          <a:p>
            <a:pPr marL="800100" lvl="1" indent="-342900">
              <a:buFont typeface="Times New Roman" pitchFamily="18" charset="0"/>
              <a:buChar char="■"/>
            </a:pPr>
            <a:endParaRPr lang="de-DE" dirty="0" smtClean="0"/>
          </a:p>
          <a:p>
            <a:r>
              <a:rPr lang="de-DE" sz="1800" i="1" dirty="0" smtClean="0"/>
              <a:t>Solution</a:t>
            </a:r>
            <a:r>
              <a:rPr lang="de-DE" sz="1800" dirty="0" smtClean="0"/>
              <a:t>: Map-Reduce Job</a:t>
            </a:r>
          </a:p>
          <a:p>
            <a:pPr lvl="1">
              <a:buNone/>
            </a:pPr>
            <a:r>
              <a:rPr lang="de-DE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m (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filename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line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word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in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line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    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emit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word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, 1);	 	 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lvl="1">
              <a:buNone/>
            </a:pPr>
            <a:endParaRPr lang="de-DE" sz="12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r (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word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numbers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in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numbers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   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value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  }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emit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word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de-DE" sz="1200" dirty="0" err="1" smtClean="0">
                <a:latin typeface="Courier New" pitchFamily="49" charset="0"/>
                <a:cs typeface="Courier New" pitchFamily="49" charset="0"/>
              </a:rPr>
              <a:t>sum</a:t>
            </a: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de-DE" sz="1200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Map Reduce Illustrated (1)</a:t>
            </a:r>
            <a:endParaRPr lang="de-DE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726" y="1476170"/>
            <a:ext cx="72675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Reduce Illustrated (2)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429520" y="6072206"/>
            <a:ext cx="1500198" cy="3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357430"/>
            <a:ext cx="33147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977" y="1507489"/>
            <a:ext cx="6838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500174"/>
            <a:ext cx="70389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8658" y="1505890"/>
            <a:ext cx="74390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5977" y="1507489"/>
            <a:ext cx="7467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/ projection / aggregation</a:t>
            </a:r>
          </a:p>
          <a:p>
            <a:pPr lvl="1"/>
            <a:r>
              <a:rPr lang="en-US" dirty="0" smtClean="0"/>
              <a:t>SQL Query: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SELECT year, SUM(price)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sales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area_code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“US”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GROUP BY year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Map/Reduce job: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map(key,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year = YEAR(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tuple.date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tuple.area_code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“US”)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  emit(year, {‘year’ =&gt; year, ‘price’ =&gt;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tuple.price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});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lvl="1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reduce(key,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double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sum_price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sum_price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tuple.price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}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emit(key,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sum_price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dirty="0" smtClean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Operators as Map/Reduce jobs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Formel" r:id="rId4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SQL Query: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SELECT *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FROM sales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ORDER BY year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Map/Reduce job:</a:t>
            </a:r>
          </a:p>
          <a:p>
            <a:pPr lvl="1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map(key,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emit(YEAR(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tuple.date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DIV 10,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lvl="1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reduce(key,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  emit(key, sort(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tuples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lvl="1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Relational Operators as Map/Reduce jobs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Formel" r:id="rId4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8596" y="857232"/>
            <a:ext cx="8535892" cy="5500726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Big Data?</a:t>
            </a:r>
          </a:p>
          <a:p>
            <a:r>
              <a:rPr lang="de-DE" dirty="0" err="1" smtClean="0"/>
              <a:t>Examples</a:t>
            </a:r>
            <a:endParaRPr lang="de-DE" dirty="0" smtClean="0"/>
          </a:p>
          <a:p>
            <a:r>
              <a:rPr lang="de-DE" dirty="0" smtClean="0"/>
              <a:t>Parallel Data Processing </a:t>
            </a:r>
            <a:r>
              <a:rPr lang="de-DE" dirty="0" err="1" smtClean="0"/>
              <a:t>and</a:t>
            </a:r>
            <a:r>
              <a:rPr lang="de-DE" dirty="0" smtClean="0"/>
              <a:t> Other </a:t>
            </a:r>
            <a:r>
              <a:rPr lang="de-DE" dirty="0" err="1" smtClean="0"/>
              <a:t>Enabling</a:t>
            </a:r>
            <a:r>
              <a:rPr lang="de-DE" dirty="0" smtClean="0"/>
              <a:t> Technologies</a:t>
            </a:r>
          </a:p>
          <a:p>
            <a:r>
              <a:rPr lang="de-DE" dirty="0" err="1" smtClean="0"/>
              <a:t>Applications</a:t>
            </a:r>
            <a:endParaRPr lang="de-DE" dirty="0" smtClean="0"/>
          </a:p>
          <a:p>
            <a:r>
              <a:rPr lang="de-DE" dirty="0" err="1" smtClean="0"/>
              <a:t>Challenges</a:t>
            </a:r>
            <a:endParaRPr lang="de-DE" dirty="0" smtClean="0"/>
          </a:p>
          <a:p>
            <a:r>
              <a:rPr lang="de-DE" dirty="0" smtClean="0"/>
              <a:t>Call </a:t>
            </a:r>
            <a:r>
              <a:rPr lang="de-DE" dirty="0" err="1" smtClean="0"/>
              <a:t>to</a:t>
            </a:r>
            <a:r>
              <a:rPr lang="de-DE" dirty="0" smtClean="0"/>
              <a:t> Action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14414" y="71414"/>
            <a:ext cx="7029993" cy="642942"/>
          </a:xfrm>
        </p:spPr>
        <p:txBody>
          <a:bodyPr>
            <a:noAutofit/>
          </a:bodyPr>
          <a:lstStyle/>
          <a:p>
            <a:r>
              <a:rPr lang="en-US" dirty="0" smtClean="0"/>
              <a:t>Symmetric Fragment-and-Replicate Join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5505082" cy="496855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00826" y="2498596"/>
            <a:ext cx="208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Nodes in the Cluster</a:t>
            </a:r>
            <a:endParaRPr lang="en-US" dirty="0"/>
          </a:p>
        </p:txBody>
      </p:sp>
      <p:cxnSp>
        <p:nvCxnSpPr>
          <p:cNvPr id="7" name="Gerade Verbindung mit Pfeil 6"/>
          <p:cNvCxnSpPr/>
          <p:nvPr/>
        </p:nvCxnSpPr>
        <p:spPr>
          <a:xfrm rot="10800000">
            <a:off x="5786446" y="2641472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rot="10800000" flipV="1">
            <a:off x="5715008" y="2855786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rot="10800000" flipV="1">
            <a:off x="3714744" y="2784348"/>
            <a:ext cx="271464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012160" y="4149080"/>
            <a:ext cx="30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Requires</a:t>
            </a:r>
            <a:r>
              <a:rPr lang="de-DE" b="1" dirty="0" smtClean="0">
                <a:solidFill>
                  <a:srgbClr val="FF0000"/>
                </a:solidFill>
              </a:rPr>
              <a:t> Tricks in </a:t>
            </a:r>
            <a:r>
              <a:rPr lang="de-DE" b="1" dirty="0" err="1" smtClean="0">
                <a:solidFill>
                  <a:srgbClr val="FF0000"/>
                </a:solidFill>
              </a:rPr>
              <a:t>map</a:t>
            </a:r>
            <a:r>
              <a:rPr lang="de-DE" b="1" dirty="0" smtClean="0">
                <a:solidFill>
                  <a:srgbClr val="FF0000"/>
                </a:solidFill>
              </a:rPr>
              <a:t>/</a:t>
            </a:r>
            <a:r>
              <a:rPr lang="de-DE" b="1" dirty="0" err="1" smtClean="0">
                <a:solidFill>
                  <a:srgbClr val="FF0000"/>
                </a:solidFill>
              </a:rPr>
              <a:t>reduce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41511" y="4571836"/>
            <a:ext cx="2891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Programmer </a:t>
            </a:r>
            <a:r>
              <a:rPr lang="de-DE" b="1" dirty="0" err="1" smtClean="0">
                <a:solidFill>
                  <a:srgbClr val="FF0000"/>
                </a:solidFill>
              </a:rPr>
              <a:t>has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worry</a:t>
            </a:r>
            <a:endParaRPr lang="de-DE" b="1" dirty="0" smtClean="0">
              <a:solidFill>
                <a:srgbClr val="FF0000"/>
              </a:solidFill>
            </a:endParaRPr>
          </a:p>
          <a:p>
            <a:r>
              <a:rPr lang="de-DE" b="1" dirty="0" err="1" smtClean="0">
                <a:solidFill>
                  <a:srgbClr val="FF0000"/>
                </a:solidFill>
              </a:rPr>
              <a:t>about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parallelization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/</a:t>
            </a:r>
            <a:r>
              <a:rPr lang="de-DE" b="1" dirty="0" err="1" smtClean="0">
                <a:solidFill>
                  <a:srgbClr val="FF0000"/>
                </a:solidFill>
              </a:rPr>
              <a:t>or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err="1" smtClean="0">
                <a:solidFill>
                  <a:srgbClr val="FF0000"/>
                </a:solidFill>
              </a:rPr>
              <a:t>handcode</a:t>
            </a:r>
            <a:r>
              <a:rPr lang="de-DE" b="1" dirty="0" smtClean="0">
                <a:solidFill>
                  <a:srgbClr val="FF0000"/>
                </a:solidFill>
              </a:rPr>
              <a:t> an </a:t>
            </a:r>
            <a:r>
              <a:rPr lang="de-DE" b="1" dirty="0" err="1" smtClean="0">
                <a:solidFill>
                  <a:srgbClr val="FF0000"/>
                </a:solidFill>
              </a:rPr>
              <a:t>optimizer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85151" y="6011996"/>
            <a:ext cx="743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. </a:t>
            </a:r>
            <a:r>
              <a:rPr lang="de-DE" dirty="0" err="1" smtClean="0"/>
              <a:t>Specialized</a:t>
            </a:r>
            <a:r>
              <a:rPr lang="de-DE" dirty="0" smtClean="0"/>
              <a:t> parallel </a:t>
            </a:r>
            <a:r>
              <a:rPr lang="de-DE" dirty="0" err="1" smtClean="0"/>
              <a:t>joins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exploit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locality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704274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090613"/>
            <a:ext cx="8358188" cy="29144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PACT is a generalization and extension of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PACT inherits many concepts from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Both are inspired by functional programming</a:t>
            </a:r>
          </a:p>
          <a:p>
            <a:pPr lvl="1"/>
            <a:r>
              <a:rPr lang="en-US" dirty="0" smtClean="0"/>
              <a:t>Fundamental concept of programming model are 2</a:t>
            </a:r>
            <a:r>
              <a:rPr lang="en-US" baseline="30000" dirty="0" smtClean="0"/>
              <a:t>nd</a:t>
            </a:r>
            <a:r>
              <a:rPr lang="en-US" dirty="0" smtClean="0"/>
              <a:t>-order functions</a:t>
            </a:r>
          </a:p>
          <a:p>
            <a:pPr lvl="1"/>
            <a:r>
              <a:rPr lang="en-US" dirty="0" smtClean="0"/>
              <a:t>User writes 1</a:t>
            </a:r>
            <a:r>
              <a:rPr lang="en-US" baseline="30000" dirty="0" smtClean="0"/>
              <a:t>st</a:t>
            </a:r>
            <a:r>
              <a:rPr lang="en-US" dirty="0" smtClean="0"/>
              <a:t>-order functions (user functions)</a:t>
            </a:r>
          </a:p>
          <a:p>
            <a:pPr lvl="1"/>
            <a:r>
              <a:rPr lang="en-US" dirty="0" smtClean="0"/>
              <a:t>User code can be arbitrarily complex (albeit functional!)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-order function calls 1</a:t>
            </a:r>
            <a:r>
              <a:rPr lang="en-US" baseline="30000" dirty="0" smtClean="0"/>
              <a:t>st</a:t>
            </a:r>
            <a:r>
              <a:rPr lang="en-US" dirty="0" smtClean="0"/>
              <a:t>-order function with independent data subsets</a:t>
            </a:r>
          </a:p>
          <a:p>
            <a:pPr lvl="1"/>
            <a:r>
              <a:rPr lang="en-US" dirty="0" smtClean="0"/>
              <a:t>No common state should be held between calls of user function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32082" y="71414"/>
            <a:ext cx="7528350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Common Concepts of </a:t>
            </a:r>
            <a:r>
              <a:rPr lang="en-US" dirty="0" err="1" smtClean="0"/>
              <a:t>MapReduce</a:t>
            </a:r>
            <a:r>
              <a:rPr lang="en-US" dirty="0" smtClean="0"/>
              <a:t> and PACT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821058" y="4509120"/>
            <a:ext cx="4433730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Input</a:t>
            </a:r>
            <a:br>
              <a:rPr lang="en-US" smtClean="0"/>
            </a:b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3435186" y="4581128"/>
            <a:ext cx="28073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-order function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(User Code)</a:t>
            </a:r>
            <a:endParaRPr lang="en-US" sz="1400" dirty="0"/>
          </a:p>
        </p:txBody>
      </p:sp>
      <p:sp>
        <p:nvSpPr>
          <p:cNvPr id="13" name="Rechteck 12"/>
          <p:cNvSpPr/>
          <p:nvPr/>
        </p:nvSpPr>
        <p:spPr>
          <a:xfrm>
            <a:off x="1797998" y="5837202"/>
            <a:ext cx="4399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2</a:t>
            </a:r>
            <a:r>
              <a:rPr lang="en-US" sz="2000" baseline="30000" dirty="0" smtClean="0">
                <a:solidFill>
                  <a:schemeClr val="bg1"/>
                </a:solidFill>
              </a:rPr>
              <a:t>nd</a:t>
            </a:r>
            <a:r>
              <a:rPr lang="en-US" sz="2000" dirty="0" smtClean="0">
                <a:solidFill>
                  <a:schemeClr val="bg1"/>
                </a:solidFill>
              </a:rPr>
              <a:t>-order function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Pfeil nach rechts 43"/>
          <p:cNvSpPr/>
          <p:nvPr/>
        </p:nvSpPr>
        <p:spPr>
          <a:xfrm>
            <a:off x="7917232" y="4725144"/>
            <a:ext cx="1082752" cy="1008112"/>
          </a:xfrm>
          <a:prstGeom prst="rightArrow">
            <a:avLst>
              <a:gd name="adj1" fmla="val 50000"/>
              <a:gd name="adj2" fmla="val 43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uppieren 56"/>
          <p:cNvGrpSpPr/>
          <p:nvPr/>
        </p:nvGrpSpPr>
        <p:grpSpPr>
          <a:xfrm>
            <a:off x="6372200" y="4663689"/>
            <a:ext cx="1872208" cy="709527"/>
            <a:chOff x="6516216" y="4591681"/>
            <a:chExt cx="1872208" cy="709527"/>
          </a:xfrm>
        </p:grpSpPr>
        <p:sp>
          <p:nvSpPr>
            <p:cNvPr id="31" name="Pfeil nach rechts 30"/>
            <p:cNvSpPr/>
            <p:nvPr/>
          </p:nvSpPr>
          <p:spPr>
            <a:xfrm>
              <a:off x="6516216" y="4616450"/>
              <a:ext cx="1296144" cy="217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Pfeil nach rechts 30"/>
            <p:cNvSpPr/>
            <p:nvPr/>
          </p:nvSpPr>
          <p:spPr>
            <a:xfrm rot="2982396">
              <a:off x="7619973" y="4827959"/>
              <a:ext cx="654586" cy="182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Pfeil nach rechts 30"/>
            <p:cNvSpPr/>
            <p:nvPr/>
          </p:nvSpPr>
          <p:spPr>
            <a:xfrm>
              <a:off x="7359526" y="4632325"/>
              <a:ext cx="438562" cy="184150"/>
            </a:xfrm>
            <a:prstGeom prst="rect">
              <a:avLst/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6" name="Pfeil nach rechts 30"/>
            <p:cNvSpPr/>
            <p:nvPr/>
          </p:nvSpPr>
          <p:spPr>
            <a:xfrm>
              <a:off x="8076059" y="4913759"/>
              <a:ext cx="312365" cy="387449"/>
            </a:xfrm>
            <a:prstGeom prst="rect">
              <a:avLst/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6" name="Gruppieren 57"/>
          <p:cNvGrpSpPr/>
          <p:nvPr/>
        </p:nvGrpSpPr>
        <p:grpSpPr>
          <a:xfrm>
            <a:off x="6732240" y="5354697"/>
            <a:ext cx="1444829" cy="378559"/>
            <a:chOff x="6880035" y="5260341"/>
            <a:chExt cx="1444829" cy="378559"/>
          </a:xfrm>
        </p:grpSpPr>
        <p:sp>
          <p:nvSpPr>
            <p:cNvPr id="35" name="Pfeil nach rechts 34"/>
            <p:cNvSpPr/>
            <p:nvPr/>
          </p:nvSpPr>
          <p:spPr>
            <a:xfrm>
              <a:off x="6880035" y="5422900"/>
              <a:ext cx="932325" cy="2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Pfeil nach rechts 30"/>
            <p:cNvSpPr/>
            <p:nvPr/>
          </p:nvSpPr>
          <p:spPr>
            <a:xfrm rot="8321752">
              <a:off x="7670278" y="5260341"/>
              <a:ext cx="654586" cy="182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Pfeil nach rechts 30"/>
            <p:cNvSpPr/>
            <p:nvPr/>
          </p:nvSpPr>
          <p:spPr>
            <a:xfrm>
              <a:off x="7588773" y="5437288"/>
              <a:ext cx="224779" cy="184150"/>
            </a:xfrm>
            <a:prstGeom prst="rect">
              <a:avLst/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7" name="Gruppieren 68"/>
          <p:cNvGrpSpPr/>
          <p:nvPr/>
        </p:nvGrpSpPr>
        <p:grpSpPr>
          <a:xfrm>
            <a:off x="6554110" y="4985767"/>
            <a:ext cx="1762306" cy="460696"/>
            <a:chOff x="6698126" y="4913759"/>
            <a:chExt cx="1762306" cy="460696"/>
          </a:xfrm>
        </p:grpSpPr>
        <p:sp>
          <p:nvSpPr>
            <p:cNvPr id="39" name="Pfeil nach rechts 38"/>
            <p:cNvSpPr/>
            <p:nvPr/>
          </p:nvSpPr>
          <p:spPr>
            <a:xfrm>
              <a:off x="6698126" y="5016500"/>
              <a:ext cx="1546282" cy="21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6" name="Pfeil nach rechts 30"/>
            <p:cNvSpPr/>
            <p:nvPr/>
          </p:nvSpPr>
          <p:spPr>
            <a:xfrm>
              <a:off x="7918326" y="4913759"/>
              <a:ext cx="470098" cy="308296"/>
            </a:xfrm>
            <a:prstGeom prst="rect">
              <a:avLst/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7" name="Pfeil nach rechts 30"/>
            <p:cNvSpPr/>
            <p:nvPr/>
          </p:nvSpPr>
          <p:spPr>
            <a:xfrm>
              <a:off x="8070726" y="5066159"/>
              <a:ext cx="389706" cy="308296"/>
            </a:xfrm>
            <a:prstGeom prst="rect">
              <a:avLst/>
            </a:prstGeom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0" name="Pfeil nach rechts 30"/>
          <p:cNvSpPr/>
          <p:nvPr/>
        </p:nvSpPr>
        <p:spPr>
          <a:xfrm>
            <a:off x="7879085" y="5160392"/>
            <a:ext cx="389706" cy="308296"/>
          </a:xfrm>
          <a:prstGeom prst="rect">
            <a:avLst/>
          </a:prstGeom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feil nach rechts 9"/>
          <p:cNvSpPr/>
          <p:nvPr/>
        </p:nvSpPr>
        <p:spPr>
          <a:xfrm>
            <a:off x="251520" y="4954464"/>
            <a:ext cx="1042964" cy="490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Gruppieren 84"/>
          <p:cNvGrpSpPr/>
          <p:nvPr/>
        </p:nvGrpSpPr>
        <p:grpSpPr>
          <a:xfrm>
            <a:off x="1146622" y="4581128"/>
            <a:ext cx="1730891" cy="648072"/>
            <a:chOff x="1290638" y="4509120"/>
            <a:chExt cx="1730891" cy="648072"/>
          </a:xfrm>
        </p:grpSpPr>
        <p:sp>
          <p:nvSpPr>
            <p:cNvPr id="14" name="Pfeil nach rechts 13"/>
            <p:cNvSpPr/>
            <p:nvPr/>
          </p:nvSpPr>
          <p:spPr>
            <a:xfrm>
              <a:off x="2051720" y="4509120"/>
              <a:ext cx="969809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2" name="Pfeil nach rechts 9"/>
            <p:cNvSpPr/>
            <p:nvPr/>
          </p:nvSpPr>
          <p:spPr>
            <a:xfrm rot="20182272">
              <a:off x="1326486" y="4768466"/>
              <a:ext cx="792088" cy="1953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" name="Pfeil nach rechts 9"/>
            <p:cNvSpPr/>
            <p:nvPr/>
          </p:nvSpPr>
          <p:spPr>
            <a:xfrm>
              <a:off x="2040161" y="4630961"/>
              <a:ext cx="216025" cy="1892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4" name="Pfeil nach rechts 9"/>
            <p:cNvSpPr/>
            <p:nvPr/>
          </p:nvSpPr>
          <p:spPr>
            <a:xfrm>
              <a:off x="1290638" y="4894709"/>
              <a:ext cx="134492" cy="2624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1" name="Gruppieren 86"/>
          <p:cNvGrpSpPr/>
          <p:nvPr/>
        </p:nvGrpSpPr>
        <p:grpSpPr>
          <a:xfrm>
            <a:off x="1210345" y="4985193"/>
            <a:ext cx="1849078" cy="432000"/>
            <a:chOff x="1354361" y="4913185"/>
            <a:chExt cx="1849078" cy="432000"/>
          </a:xfrm>
        </p:grpSpPr>
        <p:sp>
          <p:nvSpPr>
            <p:cNvPr id="15" name="Pfeil nach rechts 14"/>
            <p:cNvSpPr/>
            <p:nvPr/>
          </p:nvSpPr>
          <p:spPr>
            <a:xfrm>
              <a:off x="1403648" y="4913185"/>
              <a:ext cx="1799791" cy="43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7" name="Pfeil nach rechts 9"/>
            <p:cNvSpPr/>
            <p:nvPr/>
          </p:nvSpPr>
          <p:spPr>
            <a:xfrm>
              <a:off x="1354361" y="4955481"/>
              <a:ext cx="72008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6" name="Pfeil nach rechts 9"/>
            <p:cNvSpPr/>
            <p:nvPr/>
          </p:nvSpPr>
          <p:spPr>
            <a:xfrm>
              <a:off x="1396653" y="4930998"/>
              <a:ext cx="216024" cy="1440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7" name="Gruppieren 90"/>
          <p:cNvGrpSpPr/>
          <p:nvPr/>
        </p:nvGrpSpPr>
        <p:grpSpPr>
          <a:xfrm>
            <a:off x="1139478" y="5210746"/>
            <a:ext cx="2101854" cy="610464"/>
            <a:chOff x="1283494" y="5138738"/>
            <a:chExt cx="2101854" cy="610464"/>
          </a:xfrm>
        </p:grpSpPr>
        <p:sp>
          <p:nvSpPr>
            <p:cNvPr id="16" name="Pfeil nach rechts 15"/>
            <p:cNvSpPr/>
            <p:nvPr/>
          </p:nvSpPr>
          <p:spPr>
            <a:xfrm>
              <a:off x="2051719" y="5317202"/>
              <a:ext cx="1333629" cy="432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3" name="Pfeil nach rechts 9"/>
            <p:cNvSpPr/>
            <p:nvPr/>
          </p:nvSpPr>
          <p:spPr>
            <a:xfrm rot="1363209">
              <a:off x="1321666" y="5304202"/>
              <a:ext cx="792088" cy="1892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8" name="Pfeil nach rechts 9"/>
            <p:cNvSpPr/>
            <p:nvPr/>
          </p:nvSpPr>
          <p:spPr>
            <a:xfrm>
              <a:off x="1283494" y="5138738"/>
              <a:ext cx="292671" cy="2204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6" name="Pfeil nach rechts 9"/>
            <p:cNvSpPr/>
            <p:nvPr/>
          </p:nvSpPr>
          <p:spPr>
            <a:xfrm>
              <a:off x="2035398" y="5437634"/>
              <a:ext cx="216025" cy="1892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3" name="Ellipse 22"/>
          <p:cNvSpPr/>
          <p:nvPr/>
        </p:nvSpPr>
        <p:spPr>
          <a:xfrm>
            <a:off x="535260" y="5126849"/>
            <a:ext cx="144016" cy="1459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18" name="Ellipse 17"/>
          <p:cNvSpPr/>
          <p:nvPr/>
        </p:nvSpPr>
        <p:spPr>
          <a:xfrm>
            <a:off x="319236" y="5126849"/>
            <a:ext cx="144016" cy="1459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20" name="Ellipse 19"/>
          <p:cNvSpPr/>
          <p:nvPr/>
        </p:nvSpPr>
        <p:spPr>
          <a:xfrm>
            <a:off x="751284" y="5126849"/>
            <a:ext cx="144016" cy="14599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102" name="Rechteck 101"/>
          <p:cNvSpPr/>
          <p:nvPr/>
        </p:nvSpPr>
        <p:spPr>
          <a:xfrm>
            <a:off x="6660232" y="4725144"/>
            <a:ext cx="144016" cy="144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104" name="Rechteck 103"/>
          <p:cNvSpPr/>
          <p:nvPr/>
        </p:nvSpPr>
        <p:spPr>
          <a:xfrm>
            <a:off x="6876256" y="5129185"/>
            <a:ext cx="144016" cy="1440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108" name="Rechteck 107"/>
          <p:cNvSpPr/>
          <p:nvPr/>
        </p:nvSpPr>
        <p:spPr>
          <a:xfrm>
            <a:off x="7052237" y="5554980"/>
            <a:ext cx="144016" cy="1440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109" name="Rechteck 108"/>
          <p:cNvSpPr/>
          <p:nvPr/>
        </p:nvSpPr>
        <p:spPr>
          <a:xfrm>
            <a:off x="5220072" y="4653136"/>
            <a:ext cx="36004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110" name="Ellipse 109"/>
          <p:cNvSpPr/>
          <p:nvPr/>
        </p:nvSpPr>
        <p:spPr>
          <a:xfrm>
            <a:off x="3995936" y="4653136"/>
            <a:ext cx="360040" cy="3600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cxnSp>
        <p:nvCxnSpPr>
          <p:cNvPr id="114" name="Gerade Verbindung mit Pfeil 113"/>
          <p:cNvCxnSpPr/>
          <p:nvPr/>
        </p:nvCxnSpPr>
        <p:spPr>
          <a:xfrm>
            <a:off x="4463988" y="4832362"/>
            <a:ext cx="648072" cy="1588"/>
          </a:xfrm>
          <a:prstGeom prst="straightConnector1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4722 0.00092 L 0.14236 -0.05741 L 0.18333 -0.05741 " pathEditMode="relative" rAng="0" ptsTypes="AAAA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66D3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66D3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66D3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10208 1.11111E-6 L 0.1375 0.06018 L 0.21545 0.05926 " pathEditMode="relative" rAng="0" ptsTypes="AAAA">
                                      <p:cBhvr>
                                        <p:cTn id="6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3611 0.00092 " pathEditMode="relative" ptsTypes="AA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3836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3836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C3836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1555E-6 L 0.16545 0.00417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1111E-6 L 0.02708 -1.11111E-6 L 0.12013 0.06018 L 0.20277 0.06111 " pathEditMode="relative" ptsTypes="AAAA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57D91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57D91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57D91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5261 -3.7037E-6 L 0.1 -0.05995 L 0.12084 -0.05995 " pathEditMode="relative" rAng="0" ptsTypes="AAAA">
                                      <p:cBhvr>
                                        <p:cTn id="1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3" grpId="0" animBg="1"/>
      <p:bldP spid="18" grpId="0" animBg="1"/>
      <p:bldP spid="102" grpId="0" animBg="1"/>
      <p:bldP spid="102" grpId="1" animBg="1"/>
      <p:bldP spid="104" grpId="0" animBg="1"/>
      <p:bldP spid="104" grpId="1" animBg="1"/>
      <p:bldP spid="108" grpId="0" animBg="1"/>
      <p:bldP spid="10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85813" y="1090613"/>
            <a:ext cx="8001000" cy="1186259"/>
          </a:xfrm>
        </p:spPr>
        <p:txBody>
          <a:bodyPr/>
          <a:lstStyle/>
          <a:p>
            <a:r>
              <a:rPr lang="en-US" dirty="0" smtClean="0"/>
              <a:t>Both use a common data format</a:t>
            </a:r>
          </a:p>
          <a:p>
            <a:pPr lvl="1"/>
            <a:r>
              <a:rPr lang="en-US" dirty="0" smtClean="0"/>
              <a:t>Data is processed as pairs of keys and values</a:t>
            </a:r>
          </a:p>
          <a:p>
            <a:pPr lvl="1"/>
            <a:r>
              <a:rPr lang="en-US" dirty="0" smtClean="0"/>
              <a:t>Keys and values can be arbitrary data structures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04090" y="71414"/>
            <a:ext cx="7816382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Common Concepts of </a:t>
            </a:r>
            <a:r>
              <a:rPr lang="en-US" dirty="0" err="1" smtClean="0"/>
              <a:t>MapReduce</a:t>
            </a:r>
            <a:r>
              <a:rPr lang="en-US" dirty="0" smtClean="0"/>
              <a:t> and PACT</a:t>
            </a:r>
            <a:endParaRPr lang="en-US" dirty="0"/>
          </a:p>
        </p:txBody>
      </p:sp>
      <p:grpSp>
        <p:nvGrpSpPr>
          <p:cNvPr id="7" name="Gruppieren 27"/>
          <p:cNvGrpSpPr/>
          <p:nvPr/>
        </p:nvGrpSpPr>
        <p:grpSpPr>
          <a:xfrm>
            <a:off x="4586401" y="5085184"/>
            <a:ext cx="1296144" cy="648072"/>
            <a:chOff x="2843808" y="4005064"/>
            <a:chExt cx="1296144" cy="648072"/>
          </a:xfrm>
        </p:grpSpPr>
        <p:sp>
          <p:nvSpPr>
            <p:cNvPr id="6" name="Rechteck 5"/>
            <p:cNvSpPr/>
            <p:nvPr/>
          </p:nvSpPr>
          <p:spPr>
            <a:xfrm>
              <a:off x="3491880" y="4005064"/>
              <a:ext cx="648072" cy="6480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2843808" y="4005064"/>
              <a:ext cx="648072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/>
            </a:p>
          </p:txBody>
        </p:sp>
      </p:grpSp>
      <p:grpSp>
        <p:nvGrpSpPr>
          <p:cNvPr id="8" name="Gruppieren 17"/>
          <p:cNvGrpSpPr/>
          <p:nvPr/>
        </p:nvGrpSpPr>
        <p:grpSpPr>
          <a:xfrm>
            <a:off x="7380312" y="5229200"/>
            <a:ext cx="720080" cy="360040"/>
            <a:chOff x="7812360" y="4005064"/>
            <a:chExt cx="720080" cy="360040"/>
          </a:xfrm>
        </p:grpSpPr>
        <p:sp>
          <p:nvSpPr>
            <p:cNvPr id="16" name="Rechteck 15"/>
            <p:cNvSpPr/>
            <p:nvPr/>
          </p:nvSpPr>
          <p:spPr>
            <a:xfrm>
              <a:off x="8172400" y="4005064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7812360" y="4005064"/>
              <a:ext cx="360040" cy="3600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/>
            </a:p>
          </p:txBody>
        </p:sp>
      </p:grpSp>
      <p:grpSp>
        <p:nvGrpSpPr>
          <p:cNvPr id="9" name="Gruppieren 18"/>
          <p:cNvGrpSpPr/>
          <p:nvPr/>
        </p:nvGrpSpPr>
        <p:grpSpPr>
          <a:xfrm>
            <a:off x="6271388" y="5229200"/>
            <a:ext cx="720080" cy="360040"/>
            <a:chOff x="7812360" y="4005064"/>
            <a:chExt cx="720080" cy="360040"/>
          </a:xfrm>
        </p:grpSpPr>
        <p:sp>
          <p:nvSpPr>
            <p:cNvPr id="20" name="Rechteck 19"/>
            <p:cNvSpPr/>
            <p:nvPr/>
          </p:nvSpPr>
          <p:spPr>
            <a:xfrm>
              <a:off x="8172400" y="4005064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7812360" y="4005064"/>
              <a:ext cx="360040" cy="3600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/>
            </a:p>
          </p:txBody>
        </p:sp>
      </p:grpSp>
      <p:grpSp>
        <p:nvGrpSpPr>
          <p:cNvPr id="10" name="Gruppieren 21"/>
          <p:cNvGrpSpPr/>
          <p:nvPr/>
        </p:nvGrpSpPr>
        <p:grpSpPr>
          <a:xfrm>
            <a:off x="1259632" y="5229200"/>
            <a:ext cx="720080" cy="360040"/>
            <a:chOff x="7812360" y="4005064"/>
            <a:chExt cx="720080" cy="360040"/>
          </a:xfrm>
        </p:grpSpPr>
        <p:sp>
          <p:nvSpPr>
            <p:cNvPr id="23" name="Rechteck 22"/>
            <p:cNvSpPr/>
            <p:nvPr/>
          </p:nvSpPr>
          <p:spPr>
            <a:xfrm>
              <a:off x="8172400" y="4005064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7812360" y="4005064"/>
              <a:ext cx="360040" cy="3600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/>
            </a:p>
          </p:txBody>
        </p:sp>
      </p:grpSp>
      <p:grpSp>
        <p:nvGrpSpPr>
          <p:cNvPr id="11" name="Gruppieren 24"/>
          <p:cNvGrpSpPr/>
          <p:nvPr/>
        </p:nvGrpSpPr>
        <p:grpSpPr>
          <a:xfrm>
            <a:off x="2368555" y="5229200"/>
            <a:ext cx="720080" cy="360040"/>
            <a:chOff x="7812360" y="4005064"/>
            <a:chExt cx="720080" cy="360040"/>
          </a:xfrm>
        </p:grpSpPr>
        <p:sp>
          <p:nvSpPr>
            <p:cNvPr id="26" name="Rechteck 25"/>
            <p:cNvSpPr/>
            <p:nvPr/>
          </p:nvSpPr>
          <p:spPr>
            <a:xfrm>
              <a:off x="8172400" y="4005064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812360" y="4005064"/>
              <a:ext cx="360040" cy="3600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/>
            </a:p>
          </p:txBody>
        </p:sp>
      </p:grpSp>
      <p:sp>
        <p:nvSpPr>
          <p:cNvPr id="35" name="Eckige Klammer links/rechts 34"/>
          <p:cNvSpPr/>
          <p:nvPr/>
        </p:nvSpPr>
        <p:spPr>
          <a:xfrm>
            <a:off x="1043608" y="4869160"/>
            <a:ext cx="7272808" cy="1080120"/>
          </a:xfrm>
          <a:prstGeom prst="bracketPair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ieren 35"/>
          <p:cNvGrpSpPr/>
          <p:nvPr/>
        </p:nvGrpSpPr>
        <p:grpSpPr>
          <a:xfrm>
            <a:off x="3477478" y="5229200"/>
            <a:ext cx="720080" cy="360040"/>
            <a:chOff x="7812360" y="4005064"/>
            <a:chExt cx="720080" cy="360040"/>
          </a:xfrm>
        </p:grpSpPr>
        <p:sp>
          <p:nvSpPr>
            <p:cNvPr id="37" name="Rechteck 36"/>
            <p:cNvSpPr/>
            <p:nvPr/>
          </p:nvSpPr>
          <p:spPr>
            <a:xfrm>
              <a:off x="8172400" y="4005064"/>
              <a:ext cx="360040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7812360" y="4005064"/>
              <a:ext cx="360040" cy="36004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/>
            </a:p>
          </p:txBody>
        </p:sp>
      </p:grpSp>
      <p:grpSp>
        <p:nvGrpSpPr>
          <p:cNvPr id="13" name="Gruppieren 41"/>
          <p:cNvGrpSpPr/>
          <p:nvPr/>
        </p:nvGrpSpPr>
        <p:grpSpPr>
          <a:xfrm>
            <a:off x="899592" y="2204864"/>
            <a:ext cx="4248472" cy="2376264"/>
            <a:chOff x="899592" y="2492896"/>
            <a:chExt cx="4248472" cy="1872208"/>
          </a:xfrm>
        </p:grpSpPr>
        <p:sp>
          <p:nvSpPr>
            <p:cNvPr id="29" name="Rechteckige Legende 28"/>
            <p:cNvSpPr/>
            <p:nvPr/>
          </p:nvSpPr>
          <p:spPr>
            <a:xfrm>
              <a:off x="899592" y="2492896"/>
              <a:ext cx="4248472" cy="1872208"/>
            </a:xfrm>
            <a:prstGeom prst="wedgeRectCallout">
              <a:avLst>
                <a:gd name="adj1" fmla="val 41426"/>
                <a:gd name="adj2" fmla="val 67378"/>
              </a:avLst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4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971600" y="2564904"/>
              <a:ext cx="3953839" cy="1527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latin typeface="+mj-lt"/>
                </a:rPr>
                <a:t>Key: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+mn-lt"/>
                </a:rPr>
                <a:t> Used to build independent subsets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+mn-lt"/>
                </a:rPr>
                <a:t> Must be comparable and </a:t>
              </a:r>
              <a:r>
                <a:rPr lang="en-US" sz="2000" dirty="0" err="1" smtClean="0">
                  <a:latin typeface="+mn-lt"/>
                </a:rPr>
                <a:t>hashable</a:t>
              </a:r>
              <a:endParaRPr lang="en-US" sz="2000" dirty="0" smtClean="0">
                <a:latin typeface="+mn-lt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+mn-lt"/>
                </a:rPr>
                <a:t> Does not need to be unique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sz="2000" dirty="0" smtClean="0">
                  <a:latin typeface="+mn-lt"/>
                </a:rPr>
                <a:t> no Primary Key semantic!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+mn-lt"/>
                </a:rPr>
                <a:t> Interpreted only by user code</a:t>
              </a:r>
            </a:p>
          </p:txBody>
        </p:sp>
      </p:grpSp>
      <p:grpSp>
        <p:nvGrpSpPr>
          <p:cNvPr id="14" name="Gruppieren 42"/>
          <p:cNvGrpSpPr/>
          <p:nvPr/>
        </p:nvGrpSpPr>
        <p:grpSpPr>
          <a:xfrm>
            <a:off x="5364088" y="2204864"/>
            <a:ext cx="3671070" cy="2376264"/>
            <a:chOff x="5364088" y="2492896"/>
            <a:chExt cx="3671070" cy="1872208"/>
          </a:xfrm>
        </p:grpSpPr>
        <p:sp>
          <p:nvSpPr>
            <p:cNvPr id="31" name="Rechteckige Legende 30"/>
            <p:cNvSpPr/>
            <p:nvPr/>
          </p:nvSpPr>
          <p:spPr>
            <a:xfrm>
              <a:off x="5364088" y="2492896"/>
              <a:ext cx="3456384" cy="1872208"/>
            </a:xfrm>
            <a:prstGeom prst="wedgeRectCallout">
              <a:avLst>
                <a:gd name="adj1" fmla="val -42096"/>
                <a:gd name="adj2" fmla="val 68012"/>
              </a:avLst>
            </a:prstGeom>
            <a:solidFill>
              <a:schemeClr val="bg1">
                <a:lumMod val="6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u="sng" dirty="0">
                <a:solidFill>
                  <a:schemeClr val="tx1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5436096" y="2564904"/>
              <a:ext cx="35990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>
                  <a:latin typeface="+mj-lt"/>
                </a:rPr>
                <a:t>Value: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+mn-lt"/>
                </a:rPr>
                <a:t> Holds application data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latin typeface="+mn-lt"/>
                </a:rPr>
                <a:t> Interpreted only by user code </a:t>
              </a:r>
              <a:endParaRPr lang="en-US" sz="2000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85812" y="1090613"/>
            <a:ext cx="8215343" cy="5053012"/>
          </a:xfrm>
        </p:spPr>
        <p:txBody>
          <a:bodyPr/>
          <a:lstStyle/>
          <a:p>
            <a:r>
              <a:rPr lang="en-US" sz="1800" dirty="0" err="1" smtClean="0"/>
              <a:t>MapReduce</a:t>
            </a:r>
            <a:r>
              <a:rPr lang="en-US" sz="1800" dirty="0" smtClean="0"/>
              <a:t> provides two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-order functions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MapReduce</a:t>
            </a:r>
            <a:r>
              <a:rPr lang="en-US" sz="1800" dirty="0" smtClean="0"/>
              <a:t> programs </a:t>
            </a:r>
            <a:r>
              <a:rPr lang="en-US" sz="1800" smtClean="0"/>
              <a:t>has fixed structure</a:t>
            </a:r>
            <a:r>
              <a:rPr lang="en-US" sz="1800" dirty="0" smtClean="0"/>
              <a:t>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Programming Model Revisited</a:t>
            </a:r>
            <a:endParaRPr lang="en-US" dirty="0"/>
          </a:p>
        </p:txBody>
      </p:sp>
      <p:grpSp>
        <p:nvGrpSpPr>
          <p:cNvPr id="7" name="Gruppieren 16"/>
          <p:cNvGrpSpPr/>
          <p:nvPr/>
        </p:nvGrpSpPr>
        <p:grpSpPr>
          <a:xfrm>
            <a:off x="1259632" y="5229200"/>
            <a:ext cx="6984776" cy="864096"/>
            <a:chOff x="1259632" y="5157192"/>
            <a:chExt cx="6984776" cy="864096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2087791" y="5588446"/>
              <a:ext cx="432048" cy="1588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Gefaltete Ecke 8"/>
            <p:cNvSpPr/>
            <p:nvPr/>
          </p:nvSpPr>
          <p:spPr>
            <a:xfrm>
              <a:off x="1259632" y="5157192"/>
              <a:ext cx="720080" cy="864096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/>
                <a:t>Input</a:t>
              </a:r>
              <a:endParaRPr lang="en-US" sz="1600" dirty="0"/>
            </a:p>
          </p:txBody>
        </p:sp>
        <p:sp>
          <p:nvSpPr>
            <p:cNvPr id="10" name="Gefaltete Ecke 9"/>
            <p:cNvSpPr/>
            <p:nvPr/>
          </p:nvSpPr>
          <p:spPr>
            <a:xfrm>
              <a:off x="7524328" y="5157192"/>
              <a:ext cx="720080" cy="864096"/>
            </a:xfrm>
            <a:prstGeom prst="foldedCorne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/>
                <a:t>Output</a:t>
              </a:r>
              <a:endParaRPr lang="en-US" sz="1600" dirty="0"/>
            </a:p>
          </p:txBody>
        </p:sp>
        <p:grpSp>
          <p:nvGrpSpPr>
            <p:cNvPr id="13" name="Gruppieren 13"/>
            <p:cNvGrpSpPr/>
            <p:nvPr/>
          </p:nvGrpSpPr>
          <p:grpSpPr>
            <a:xfrm>
              <a:off x="2627918" y="5157192"/>
              <a:ext cx="1800000" cy="864096"/>
              <a:chOff x="2843808" y="2276872"/>
              <a:chExt cx="1188000" cy="864096"/>
            </a:xfrm>
          </p:grpSpPr>
          <p:sp>
            <p:nvSpPr>
              <p:cNvPr id="5" name="Rechteck 4"/>
              <p:cNvSpPr/>
              <p:nvPr/>
            </p:nvSpPr>
            <p:spPr>
              <a:xfrm>
                <a:off x="2843808" y="2276872"/>
                <a:ext cx="1188000" cy="86409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/>
                  <a:t>   MAP</a:t>
                </a:r>
                <a:endParaRPr lang="en-US" sz="1600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2986295" y="2564904"/>
                <a:ext cx="1044624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/>
                  <a:t>1</a:t>
                </a:r>
                <a:r>
                  <a:rPr lang="en-US" sz="1400" baseline="30000" dirty="0" smtClean="0"/>
                  <a:t>st</a:t>
                </a:r>
                <a:r>
                  <a:rPr lang="en-US" sz="1400" dirty="0" smtClean="0"/>
                  <a:t>-order map </a:t>
                </a:r>
                <a:r>
                  <a:rPr lang="en-US" sz="1400" dirty="0" err="1" smtClean="0"/>
                  <a:t>fnc</a:t>
                </a:r>
                <a:endParaRPr lang="en-US" sz="1400" dirty="0"/>
              </a:p>
            </p:txBody>
          </p:sp>
        </p:grpSp>
        <p:grpSp>
          <p:nvGrpSpPr>
            <p:cNvPr id="14" name="Gruppieren 14"/>
            <p:cNvGrpSpPr/>
            <p:nvPr/>
          </p:nvGrpSpPr>
          <p:grpSpPr>
            <a:xfrm>
              <a:off x="5076124" y="5157240"/>
              <a:ext cx="1800000" cy="864000"/>
              <a:chOff x="4283968" y="2276872"/>
              <a:chExt cx="1188000" cy="864000"/>
            </a:xfrm>
          </p:grpSpPr>
          <p:sp>
            <p:nvSpPr>
              <p:cNvPr id="6" name="Rechteck 5"/>
              <p:cNvSpPr/>
              <p:nvPr/>
            </p:nvSpPr>
            <p:spPr>
              <a:xfrm>
                <a:off x="4283968" y="2276872"/>
                <a:ext cx="1188000" cy="8640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/>
                  <a:t>   REDUCE</a:t>
                </a:r>
                <a:endParaRPr lang="en-US" sz="1600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426499" y="2564856"/>
                <a:ext cx="1044624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/>
                  <a:t>1</a:t>
                </a:r>
                <a:r>
                  <a:rPr lang="en-US" sz="1400" baseline="30000" dirty="0" smtClean="0"/>
                  <a:t>st</a:t>
                </a:r>
                <a:r>
                  <a:rPr lang="en-US" sz="1400" dirty="0" smtClean="0"/>
                  <a:t>-order reduce </a:t>
                </a:r>
                <a:r>
                  <a:rPr lang="en-US" sz="1400" dirty="0" err="1" smtClean="0"/>
                  <a:t>fnc</a:t>
                </a:r>
                <a:endParaRPr lang="en-US" sz="1400" dirty="0"/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>
            <a:xfrm>
              <a:off x="4535997" y="5588446"/>
              <a:ext cx="432048" cy="1588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6984203" y="5588446"/>
              <a:ext cx="432048" cy="1588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3"/>
          <p:cNvGrpSpPr>
            <a:grpSpLocks/>
          </p:cNvGrpSpPr>
          <p:nvPr/>
        </p:nvGrpSpPr>
        <p:grpSpPr bwMode="auto">
          <a:xfrm>
            <a:off x="1721793" y="2863776"/>
            <a:ext cx="285750" cy="142875"/>
            <a:chOff x="4857752" y="1857364"/>
            <a:chExt cx="285752" cy="142876"/>
          </a:xfrm>
        </p:grpSpPr>
        <p:sp>
          <p:nvSpPr>
            <p:cNvPr id="21" name="Rechteck 20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6" name="Gruppieren 6"/>
          <p:cNvGrpSpPr>
            <a:grpSpLocks/>
          </p:cNvGrpSpPr>
          <p:nvPr/>
        </p:nvGrpSpPr>
        <p:grpSpPr bwMode="auto">
          <a:xfrm>
            <a:off x="1721793" y="3220963"/>
            <a:ext cx="285750" cy="142875"/>
            <a:chOff x="4857752" y="1857364"/>
            <a:chExt cx="285752" cy="142876"/>
          </a:xfrm>
        </p:grpSpPr>
        <p:sp>
          <p:nvSpPr>
            <p:cNvPr id="24" name="Rechteck 23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" name="Gruppieren 9"/>
          <p:cNvGrpSpPr>
            <a:grpSpLocks/>
          </p:cNvGrpSpPr>
          <p:nvPr/>
        </p:nvGrpSpPr>
        <p:grpSpPr bwMode="auto">
          <a:xfrm>
            <a:off x="1721793" y="3578151"/>
            <a:ext cx="285750" cy="142875"/>
            <a:chOff x="4857752" y="1857364"/>
            <a:chExt cx="285752" cy="142876"/>
          </a:xfrm>
        </p:grpSpPr>
        <p:sp>
          <p:nvSpPr>
            <p:cNvPr id="27" name="Rechteck 26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" name="Gruppieren 12"/>
          <p:cNvGrpSpPr>
            <a:grpSpLocks/>
          </p:cNvGrpSpPr>
          <p:nvPr/>
        </p:nvGrpSpPr>
        <p:grpSpPr bwMode="auto">
          <a:xfrm>
            <a:off x="1721793" y="3935338"/>
            <a:ext cx="285750" cy="142875"/>
            <a:chOff x="4857752" y="1857364"/>
            <a:chExt cx="285752" cy="142876"/>
          </a:xfrm>
        </p:grpSpPr>
        <p:sp>
          <p:nvSpPr>
            <p:cNvPr id="30" name="Rechteck 29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3" name="Gruppieren 15"/>
          <p:cNvGrpSpPr>
            <a:grpSpLocks/>
          </p:cNvGrpSpPr>
          <p:nvPr/>
        </p:nvGrpSpPr>
        <p:grpSpPr bwMode="auto">
          <a:xfrm>
            <a:off x="2579043" y="2863776"/>
            <a:ext cx="285750" cy="142875"/>
            <a:chOff x="4857752" y="1857364"/>
            <a:chExt cx="285752" cy="142876"/>
          </a:xfrm>
        </p:grpSpPr>
        <p:sp>
          <p:nvSpPr>
            <p:cNvPr id="33" name="Rechteck 32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uppieren 18"/>
          <p:cNvGrpSpPr>
            <a:grpSpLocks/>
          </p:cNvGrpSpPr>
          <p:nvPr/>
        </p:nvGrpSpPr>
        <p:grpSpPr bwMode="auto">
          <a:xfrm>
            <a:off x="2579043" y="3220963"/>
            <a:ext cx="285750" cy="142875"/>
            <a:chOff x="4857752" y="1857364"/>
            <a:chExt cx="285752" cy="142876"/>
          </a:xfrm>
        </p:grpSpPr>
        <p:sp>
          <p:nvSpPr>
            <p:cNvPr id="36" name="Rechteck 35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9" name="Gruppieren 21"/>
          <p:cNvGrpSpPr>
            <a:grpSpLocks/>
          </p:cNvGrpSpPr>
          <p:nvPr/>
        </p:nvGrpSpPr>
        <p:grpSpPr bwMode="auto">
          <a:xfrm>
            <a:off x="2579043" y="3578151"/>
            <a:ext cx="285750" cy="142875"/>
            <a:chOff x="4857752" y="1857364"/>
            <a:chExt cx="285752" cy="142876"/>
          </a:xfrm>
        </p:grpSpPr>
        <p:sp>
          <p:nvSpPr>
            <p:cNvPr id="39" name="Rechteck 38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2" name="Gruppieren 24"/>
          <p:cNvGrpSpPr>
            <a:grpSpLocks/>
          </p:cNvGrpSpPr>
          <p:nvPr/>
        </p:nvGrpSpPr>
        <p:grpSpPr bwMode="auto">
          <a:xfrm>
            <a:off x="2579043" y="3935338"/>
            <a:ext cx="285750" cy="142875"/>
            <a:chOff x="4857752" y="1857364"/>
            <a:chExt cx="285752" cy="142876"/>
          </a:xfrm>
        </p:grpSpPr>
        <p:sp>
          <p:nvSpPr>
            <p:cNvPr id="42" name="Rechteck 41"/>
            <p:cNvSpPr/>
            <p:nvPr/>
          </p:nvSpPr>
          <p:spPr>
            <a:xfrm>
              <a:off x="4857752" y="1857364"/>
              <a:ext cx="142876" cy="14287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5000628" y="1857364"/>
              <a:ext cx="142876" cy="1428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hteck 43"/>
          <p:cNvSpPr/>
          <p:nvPr/>
        </p:nvSpPr>
        <p:spPr>
          <a:xfrm>
            <a:off x="2507605" y="2792338"/>
            <a:ext cx="428625" cy="2857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hteck 44"/>
          <p:cNvSpPr/>
          <p:nvPr/>
        </p:nvSpPr>
        <p:spPr>
          <a:xfrm>
            <a:off x="2507605" y="3149526"/>
            <a:ext cx="428625" cy="2857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hteck 45"/>
          <p:cNvSpPr/>
          <p:nvPr/>
        </p:nvSpPr>
        <p:spPr>
          <a:xfrm>
            <a:off x="2507605" y="3506713"/>
            <a:ext cx="428625" cy="2857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2507605" y="3863901"/>
            <a:ext cx="428625" cy="2857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8" name="Gerade Verbindung mit Pfeil 47"/>
          <p:cNvCxnSpPr>
            <a:endCxn id="44" idx="1"/>
          </p:cNvCxnSpPr>
          <p:nvPr/>
        </p:nvCxnSpPr>
        <p:spPr>
          <a:xfrm>
            <a:off x="2007543" y="2935213"/>
            <a:ext cx="500062" cy="1588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endCxn id="45" idx="1"/>
          </p:cNvCxnSpPr>
          <p:nvPr/>
        </p:nvCxnSpPr>
        <p:spPr>
          <a:xfrm>
            <a:off x="2007543" y="3292401"/>
            <a:ext cx="500062" cy="1587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endCxn id="46" idx="1"/>
          </p:cNvCxnSpPr>
          <p:nvPr/>
        </p:nvCxnSpPr>
        <p:spPr>
          <a:xfrm>
            <a:off x="2007543" y="3649588"/>
            <a:ext cx="500062" cy="1588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endCxn id="47" idx="1"/>
          </p:cNvCxnSpPr>
          <p:nvPr/>
        </p:nvCxnSpPr>
        <p:spPr>
          <a:xfrm>
            <a:off x="2007543" y="4006776"/>
            <a:ext cx="500062" cy="1587"/>
          </a:xfrm>
          <a:prstGeom prst="straightConnector1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1650355" y="2792338"/>
            <a:ext cx="428625" cy="1357313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Textfeld 68"/>
          <p:cNvSpPr txBox="1">
            <a:spLocks noChangeArrowheads="1"/>
          </p:cNvSpPr>
          <p:nvPr/>
        </p:nvSpPr>
        <p:spPr bwMode="auto">
          <a:xfrm>
            <a:off x="683568" y="3314626"/>
            <a:ext cx="1214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Input set</a:t>
            </a:r>
          </a:p>
        </p:txBody>
      </p:sp>
      <p:sp>
        <p:nvSpPr>
          <p:cNvPr id="54" name="Textfeld 69"/>
          <p:cNvSpPr txBox="1">
            <a:spLocks noChangeArrowheads="1"/>
          </p:cNvSpPr>
          <p:nvPr/>
        </p:nvSpPr>
        <p:spPr bwMode="auto">
          <a:xfrm>
            <a:off x="3150543" y="3197151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Independent subsets</a:t>
            </a:r>
          </a:p>
        </p:txBody>
      </p:sp>
      <p:sp>
        <p:nvSpPr>
          <p:cNvPr id="55" name="Geschweifte Klammer links 54"/>
          <p:cNvSpPr/>
          <p:nvPr/>
        </p:nvSpPr>
        <p:spPr>
          <a:xfrm>
            <a:off x="1451918" y="2720901"/>
            <a:ext cx="127000" cy="15001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Geschweifte Klammer links 55"/>
          <p:cNvSpPr/>
          <p:nvPr/>
        </p:nvSpPr>
        <p:spPr>
          <a:xfrm flipH="1">
            <a:off x="3007668" y="2720901"/>
            <a:ext cx="142875" cy="15001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Textfeld 80"/>
          <p:cNvSpPr txBox="1">
            <a:spLocks noChangeArrowheads="1"/>
          </p:cNvSpPr>
          <p:nvPr/>
        </p:nvSpPr>
        <p:spPr bwMode="auto">
          <a:xfrm>
            <a:off x="1350318" y="2289101"/>
            <a:ext cx="528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Key</a:t>
            </a:r>
          </a:p>
        </p:txBody>
      </p:sp>
      <p:sp>
        <p:nvSpPr>
          <p:cNvPr id="58" name="Textfeld 81"/>
          <p:cNvSpPr txBox="1">
            <a:spLocks noChangeArrowheads="1"/>
          </p:cNvSpPr>
          <p:nvPr/>
        </p:nvSpPr>
        <p:spPr bwMode="auto">
          <a:xfrm>
            <a:off x="1778943" y="2289101"/>
            <a:ext cx="70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Value</a:t>
            </a:r>
          </a:p>
        </p:txBody>
      </p:sp>
      <p:cxnSp>
        <p:nvCxnSpPr>
          <p:cNvPr id="59" name="Gerade Verbindung mit Pfeil 16"/>
          <p:cNvCxnSpPr>
            <a:stCxn id="57" idx="2"/>
          </p:cNvCxnSpPr>
          <p:nvPr/>
        </p:nvCxnSpPr>
        <p:spPr>
          <a:xfrm rot="16200000" flipH="1">
            <a:off x="1570187" y="2640732"/>
            <a:ext cx="266700" cy="179387"/>
          </a:xfrm>
          <a:prstGeom prst="bentConnector3">
            <a:avLst>
              <a:gd name="adj1" fmla="val 25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16"/>
          <p:cNvCxnSpPr>
            <a:stCxn id="58" idx="2"/>
          </p:cNvCxnSpPr>
          <p:nvPr/>
        </p:nvCxnSpPr>
        <p:spPr>
          <a:xfrm rot="5400000">
            <a:off x="1900387" y="2632794"/>
            <a:ext cx="266700" cy="195263"/>
          </a:xfrm>
          <a:prstGeom prst="bentConnector3">
            <a:avLst>
              <a:gd name="adj1" fmla="val 25000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73"/>
          <p:cNvGrpSpPr>
            <a:grpSpLocks/>
          </p:cNvGrpSpPr>
          <p:nvPr/>
        </p:nvGrpSpPr>
        <p:grpSpPr bwMode="auto">
          <a:xfrm>
            <a:off x="6372200" y="2862634"/>
            <a:ext cx="1285875" cy="1214438"/>
            <a:chOff x="6572264" y="5214950"/>
            <a:chExt cx="1285884" cy="1214446"/>
          </a:xfrm>
        </p:grpSpPr>
        <p:grpSp>
          <p:nvGrpSpPr>
            <p:cNvPr id="38" name="Gruppieren 35"/>
            <p:cNvGrpSpPr>
              <a:grpSpLocks/>
            </p:cNvGrpSpPr>
            <p:nvPr/>
          </p:nvGrpSpPr>
          <p:grpSpPr bwMode="auto">
            <a:xfrm>
              <a:off x="6643702" y="5286388"/>
              <a:ext cx="285752" cy="142876"/>
              <a:chOff x="4857752" y="1857364"/>
              <a:chExt cx="285752" cy="142876"/>
            </a:xfrm>
          </p:grpSpPr>
          <p:sp>
            <p:nvSpPr>
              <p:cNvPr id="92" name="Rechteck 91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41" name="Gruppieren 38"/>
            <p:cNvGrpSpPr>
              <a:grpSpLocks/>
            </p:cNvGrpSpPr>
            <p:nvPr/>
          </p:nvGrpSpPr>
          <p:grpSpPr bwMode="auto">
            <a:xfrm>
              <a:off x="6643702" y="5643578"/>
              <a:ext cx="285752" cy="142876"/>
              <a:chOff x="4857752" y="1857364"/>
              <a:chExt cx="285752" cy="142876"/>
            </a:xfrm>
          </p:grpSpPr>
          <p:sp>
            <p:nvSpPr>
              <p:cNvPr id="90" name="Rechteck 89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Rechteck 90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1" name="Gruppieren 41"/>
            <p:cNvGrpSpPr>
              <a:grpSpLocks/>
            </p:cNvGrpSpPr>
            <p:nvPr/>
          </p:nvGrpSpPr>
          <p:grpSpPr bwMode="auto">
            <a:xfrm>
              <a:off x="6643702" y="5929330"/>
              <a:ext cx="285752" cy="142876"/>
              <a:chOff x="4857752" y="1857364"/>
              <a:chExt cx="285752" cy="142876"/>
            </a:xfrm>
          </p:grpSpPr>
          <p:sp>
            <p:nvSpPr>
              <p:cNvPr id="88" name="Rechteck 87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2" name="Gruppieren 44"/>
            <p:cNvGrpSpPr>
              <a:grpSpLocks/>
            </p:cNvGrpSpPr>
            <p:nvPr/>
          </p:nvGrpSpPr>
          <p:grpSpPr bwMode="auto">
            <a:xfrm>
              <a:off x="6643702" y="6215082"/>
              <a:ext cx="285752" cy="142876"/>
              <a:chOff x="4857752" y="1857364"/>
              <a:chExt cx="285752" cy="142876"/>
            </a:xfrm>
          </p:grpSpPr>
          <p:sp>
            <p:nvSpPr>
              <p:cNvPr id="86" name="Rechteck 85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3" name="Gruppieren 47"/>
            <p:cNvGrpSpPr>
              <a:grpSpLocks/>
            </p:cNvGrpSpPr>
            <p:nvPr/>
          </p:nvGrpSpPr>
          <p:grpSpPr bwMode="auto">
            <a:xfrm>
              <a:off x="7500958" y="5286388"/>
              <a:ext cx="285752" cy="142876"/>
              <a:chOff x="4857752" y="1857364"/>
              <a:chExt cx="285752" cy="142876"/>
            </a:xfrm>
          </p:grpSpPr>
          <p:sp>
            <p:nvSpPr>
              <p:cNvPr id="84" name="Rechteck 83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4" name="Gruppieren 50"/>
            <p:cNvGrpSpPr>
              <a:grpSpLocks/>
            </p:cNvGrpSpPr>
            <p:nvPr/>
          </p:nvGrpSpPr>
          <p:grpSpPr bwMode="auto">
            <a:xfrm>
              <a:off x="7500958" y="5857892"/>
              <a:ext cx="285752" cy="142876"/>
              <a:chOff x="4857752" y="1857364"/>
              <a:chExt cx="285752" cy="142876"/>
            </a:xfrm>
          </p:grpSpPr>
          <p:sp>
            <p:nvSpPr>
              <p:cNvPr id="82" name="Rechteck 81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5" name="Gruppieren 53"/>
            <p:cNvGrpSpPr>
              <a:grpSpLocks/>
            </p:cNvGrpSpPr>
            <p:nvPr/>
          </p:nvGrpSpPr>
          <p:grpSpPr bwMode="auto">
            <a:xfrm>
              <a:off x="7500958" y="5500702"/>
              <a:ext cx="285752" cy="142876"/>
              <a:chOff x="4857752" y="1857364"/>
              <a:chExt cx="285752" cy="142876"/>
            </a:xfrm>
          </p:grpSpPr>
          <p:sp>
            <p:nvSpPr>
              <p:cNvPr id="80" name="Rechteck 79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6" name="Gruppieren 56"/>
            <p:cNvGrpSpPr>
              <a:grpSpLocks/>
            </p:cNvGrpSpPr>
            <p:nvPr/>
          </p:nvGrpSpPr>
          <p:grpSpPr bwMode="auto">
            <a:xfrm>
              <a:off x="7500958" y="6215082"/>
              <a:ext cx="285752" cy="142876"/>
              <a:chOff x="4857752" y="1857364"/>
              <a:chExt cx="285752" cy="142876"/>
            </a:xfrm>
          </p:grpSpPr>
          <p:sp>
            <p:nvSpPr>
              <p:cNvPr id="78" name="Rechteck 77"/>
              <p:cNvSpPr/>
              <p:nvPr/>
            </p:nvSpPr>
            <p:spPr>
              <a:xfrm>
                <a:off x="4857752" y="1857364"/>
                <a:ext cx="142876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5000628" y="1857364"/>
                <a:ext cx="142876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0" name="Rechteck 69"/>
            <p:cNvSpPr/>
            <p:nvPr/>
          </p:nvSpPr>
          <p:spPr>
            <a:xfrm>
              <a:off x="7429520" y="5214950"/>
              <a:ext cx="428628" cy="50006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7429520" y="5786454"/>
              <a:ext cx="428628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7429520" y="6143644"/>
              <a:ext cx="428628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3" name="Gerade Verbindung mit Pfeil 72"/>
            <p:cNvCxnSpPr>
              <a:endCxn id="70" idx="1"/>
            </p:cNvCxnSpPr>
            <p:nvPr/>
          </p:nvCxnSpPr>
          <p:spPr>
            <a:xfrm>
              <a:off x="6929455" y="5357826"/>
              <a:ext cx="500065" cy="107951"/>
            </a:xfrm>
            <a:prstGeom prst="bentConnector3">
              <a:avLst>
                <a:gd name="adj1" fmla="val 38572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mit Pfeil 73"/>
            <p:cNvCxnSpPr>
              <a:endCxn id="71" idx="1"/>
            </p:cNvCxnSpPr>
            <p:nvPr/>
          </p:nvCxnSpPr>
          <p:spPr>
            <a:xfrm>
              <a:off x="6929455" y="5715016"/>
              <a:ext cx="500065" cy="214313"/>
            </a:xfrm>
            <a:prstGeom prst="bentConnector3">
              <a:avLst>
                <a:gd name="adj1" fmla="val 61015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>
              <a:endCxn id="70" idx="1"/>
            </p:cNvCxnSpPr>
            <p:nvPr/>
          </p:nvCxnSpPr>
          <p:spPr>
            <a:xfrm flipV="1">
              <a:off x="6929455" y="5465777"/>
              <a:ext cx="500065" cy="534992"/>
            </a:xfrm>
            <a:prstGeom prst="bentConnector3">
              <a:avLst>
                <a:gd name="adj1" fmla="val 38687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mit Pfeil 75"/>
            <p:cNvCxnSpPr>
              <a:endCxn id="72" idx="1"/>
            </p:cNvCxnSpPr>
            <p:nvPr/>
          </p:nvCxnSpPr>
          <p:spPr>
            <a:xfrm>
              <a:off x="6929455" y="6286520"/>
              <a:ext cx="500065" cy="1587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hteck 76"/>
            <p:cNvSpPr/>
            <p:nvPr/>
          </p:nvSpPr>
          <p:spPr>
            <a:xfrm>
              <a:off x="6572264" y="5214950"/>
              <a:ext cx="428628" cy="1214446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4" name="Textfeld 93"/>
          <p:cNvSpPr txBox="1"/>
          <p:nvPr/>
        </p:nvSpPr>
        <p:spPr>
          <a:xfrm>
            <a:off x="683568" y="1538789"/>
            <a:ext cx="383470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u="sng" dirty="0" smtClean="0">
                <a:latin typeface="+mn-lt"/>
              </a:rPr>
              <a:t>Map: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All pairs are independently processed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5052389" y="1538789"/>
            <a:ext cx="37680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u="sng" dirty="0" smtClean="0">
                <a:latin typeface="+mn-lt"/>
              </a:rPr>
              <a:t>Reduce:</a:t>
            </a:r>
            <a:endParaRPr lang="en-US" u="sng" dirty="0" smtClean="0"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Pairs with identical key are grouped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 Groups are independently processed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85813" y="1090612"/>
            <a:ext cx="8001000" cy="51467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Generalization and Extension of </a:t>
            </a:r>
            <a:r>
              <a:rPr lang="en-US" sz="3400" dirty="0" err="1" smtClean="0"/>
              <a:t>MapReduce</a:t>
            </a:r>
            <a:r>
              <a:rPr lang="en-US" sz="3400" dirty="0" smtClean="0"/>
              <a:t> Programming Model</a:t>
            </a:r>
          </a:p>
          <a:p>
            <a:pPr fontAlgn="auto">
              <a:spcAft>
                <a:spcPts val="0"/>
              </a:spcAft>
              <a:defRPr/>
            </a:pPr>
            <a:endParaRPr lang="en-US" sz="3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Based on Parallelization Contracts (PACTs)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sz="3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Input Contract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900" dirty="0" smtClean="0"/>
              <a:t>2</a:t>
            </a:r>
            <a:r>
              <a:rPr lang="en-US" sz="2900" baseline="30000" dirty="0" smtClean="0"/>
              <a:t>nd</a:t>
            </a:r>
            <a:r>
              <a:rPr lang="en-US" sz="2900" dirty="0" smtClean="0"/>
              <a:t>-order function; generalization of Map and Reduce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900" dirty="0" smtClean="0"/>
              <a:t>Generates independently </a:t>
            </a:r>
            <a:r>
              <a:rPr lang="en-US" sz="2900" dirty="0" err="1" smtClean="0"/>
              <a:t>processable</a:t>
            </a:r>
            <a:r>
              <a:rPr lang="en-US" sz="2900" dirty="0" smtClean="0"/>
              <a:t> subsets of data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3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User Code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-order function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900" dirty="0" smtClean="0"/>
              <a:t>For each subset independently called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3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400" dirty="0" smtClean="0"/>
              <a:t>Output Contract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900" dirty="0" smtClean="0"/>
              <a:t>Describes properties of the output of the 1</a:t>
            </a:r>
            <a:r>
              <a:rPr lang="en-US" sz="2900" baseline="30000" dirty="0" smtClean="0"/>
              <a:t>st</a:t>
            </a:r>
            <a:r>
              <a:rPr lang="en-US" sz="2900" dirty="0" smtClean="0"/>
              <a:t>-order function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900" dirty="0" smtClean="0"/>
              <a:t>Optional but enables certain optimizations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900" dirty="0" smtClean="0"/>
              <a:t>Think: “interesting properties”</a:t>
            </a:r>
            <a:endParaRPr lang="en-US" sz="2300" dirty="0" smtClean="0"/>
          </a:p>
        </p:txBody>
      </p:sp>
      <p:sp>
        <p:nvSpPr>
          <p:cNvPr id="23554" name="Titel 2"/>
          <p:cNvSpPr>
            <a:spLocks noGrp="1"/>
          </p:cNvSpPr>
          <p:nvPr>
            <p:ph type="title"/>
          </p:nvPr>
        </p:nvSpPr>
        <p:spPr>
          <a:xfrm>
            <a:off x="1026939" y="71438"/>
            <a:ext cx="6929437" cy="642937"/>
          </a:xfrm>
        </p:spPr>
        <p:txBody>
          <a:bodyPr/>
          <a:lstStyle/>
          <a:p>
            <a:r>
              <a:rPr lang="en-US" dirty="0" smtClean="0"/>
              <a:t>PACT Programming Model</a:t>
            </a:r>
          </a:p>
        </p:txBody>
      </p:sp>
      <p:grpSp>
        <p:nvGrpSpPr>
          <p:cNvPr id="3" name="Gruppieren 15"/>
          <p:cNvGrpSpPr/>
          <p:nvPr/>
        </p:nvGrpSpPr>
        <p:grpSpPr>
          <a:xfrm>
            <a:off x="1115616" y="1988840"/>
            <a:ext cx="6669930" cy="1089411"/>
            <a:chOff x="1214438" y="2195573"/>
            <a:chExt cx="6669930" cy="1089411"/>
          </a:xfrm>
        </p:grpSpPr>
        <p:sp>
          <p:nvSpPr>
            <p:cNvPr id="5" name="Rechteck 4"/>
            <p:cNvSpPr/>
            <p:nvPr/>
          </p:nvSpPr>
          <p:spPr>
            <a:xfrm>
              <a:off x="2286000" y="2195573"/>
              <a:ext cx="3510136" cy="10801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Input</a:t>
              </a:r>
              <a:br>
                <a:rPr lang="en-US" dirty="0"/>
              </a:br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5796136" y="2267580"/>
              <a:ext cx="928687" cy="648072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  <a:ln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Contract</a:t>
              </a:r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1214438" y="2270148"/>
              <a:ext cx="1000125" cy="6429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8" name="Pfeil nach rechts 7"/>
            <p:cNvSpPr/>
            <p:nvPr/>
          </p:nvSpPr>
          <p:spPr>
            <a:xfrm>
              <a:off x="6884243" y="2270148"/>
              <a:ext cx="1000125" cy="6429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3563888" y="2273856"/>
              <a:ext cx="2222550" cy="6355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User Code</a:t>
              </a:r>
              <a:br>
                <a:rPr lang="en-US" dirty="0" smtClean="0"/>
              </a:br>
              <a:r>
                <a:rPr lang="en-US" sz="1400" dirty="0" smtClean="0"/>
                <a:t>(1</a:t>
              </a:r>
              <a:r>
                <a:rPr lang="en-US" sz="1400" baseline="30000" dirty="0" smtClean="0"/>
                <a:t>st</a:t>
              </a:r>
              <a:r>
                <a:rPr lang="en-US" sz="1400" dirty="0" smtClean="0"/>
                <a:t>-order function)</a:t>
              </a:r>
              <a:endParaRPr lang="en-US" sz="14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267744" y="2915652"/>
              <a:ext cx="34831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bg1"/>
                  </a:solidFill>
                </a:rPr>
                <a:t>Input Contract </a:t>
              </a:r>
              <a:r>
                <a:rPr lang="en-US" sz="1400" dirty="0" smtClean="0">
                  <a:solidFill>
                    <a:schemeClr val="bg1"/>
                  </a:solidFill>
                </a:rPr>
                <a:t>(2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US" sz="1400" dirty="0" smtClean="0">
                  <a:solidFill>
                    <a:schemeClr val="bg1"/>
                  </a:solidFill>
                </a:rPr>
                <a:t>-order function)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2402304" y="2315440"/>
              <a:ext cx="72008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2498315" y="2531464"/>
              <a:ext cx="72008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Pfeil nach rechts 16"/>
            <p:cNvSpPr/>
            <p:nvPr/>
          </p:nvSpPr>
          <p:spPr>
            <a:xfrm>
              <a:off x="2690336" y="2747488"/>
              <a:ext cx="720080" cy="144016"/>
            </a:xfrm>
            <a:prstGeom prst="rightArrow">
              <a:avLst/>
            </a:prstGeom>
            <a:solidFill>
              <a:schemeClr val="accent1">
                <a:alpha val="58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85813" y="836712"/>
            <a:ext cx="8001000" cy="53069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Cross</a:t>
            </a:r>
          </a:p>
          <a:p>
            <a:pPr marL="539750" lvl="1" indent="-274638" fontAlgn="auto">
              <a:spcAft>
                <a:spcPts val="0"/>
              </a:spcAft>
              <a:defRPr/>
            </a:pPr>
            <a:r>
              <a:rPr lang="en-US" dirty="0" smtClean="0"/>
              <a:t>Builds a Cartesian Product</a:t>
            </a:r>
          </a:p>
          <a:p>
            <a:pPr marL="539750" lvl="1" indent="-274638" fontAlgn="auto">
              <a:spcAft>
                <a:spcPts val="0"/>
              </a:spcAft>
              <a:defRPr/>
            </a:pPr>
            <a:r>
              <a:rPr lang="en-US" dirty="0" smtClean="0"/>
              <a:t>Elements of CP are independently processed </a:t>
            </a:r>
          </a:p>
          <a:p>
            <a:pPr marL="539750" lvl="1" indent="-274638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Match</a:t>
            </a:r>
          </a:p>
          <a:p>
            <a:pPr marL="539750" lvl="1" indent="-274638" fontAlgn="auto">
              <a:spcAft>
                <a:spcPts val="0"/>
              </a:spcAft>
              <a:defRPr/>
            </a:pPr>
            <a:r>
              <a:rPr lang="en-US" dirty="0" smtClean="0"/>
              <a:t>Performs an </a:t>
            </a:r>
            <a:r>
              <a:rPr lang="en-US" dirty="0" err="1" smtClean="0"/>
              <a:t>equi</a:t>
            </a:r>
            <a:r>
              <a:rPr lang="en-US" dirty="0" smtClean="0"/>
              <a:t>-join on the key</a:t>
            </a:r>
          </a:p>
          <a:p>
            <a:pPr marL="539750" lvl="1" indent="-274638" fontAlgn="auto">
              <a:spcAft>
                <a:spcPts val="0"/>
              </a:spcAft>
              <a:defRPr/>
            </a:pPr>
            <a:r>
              <a:rPr lang="en-US" dirty="0" smtClean="0"/>
              <a:t>Join candidates are independently processed </a:t>
            </a:r>
          </a:p>
          <a:p>
            <a:pPr marL="539750" lvl="1" indent="-274638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CoGroup</a:t>
            </a:r>
            <a:endParaRPr lang="en-US" dirty="0" smtClean="0"/>
          </a:p>
          <a:p>
            <a:pPr marL="539750" lvl="1" indent="-274638" fontAlgn="auto">
              <a:spcAft>
                <a:spcPts val="0"/>
              </a:spcAft>
              <a:defRPr/>
            </a:pPr>
            <a:r>
              <a:rPr lang="en-US" dirty="0" smtClean="0"/>
              <a:t>Groups each input on key</a:t>
            </a:r>
          </a:p>
          <a:p>
            <a:pPr marL="539750" lvl="1" indent="-274638" fontAlgn="auto">
              <a:spcAft>
                <a:spcPts val="0"/>
              </a:spcAft>
              <a:defRPr/>
            </a:pPr>
            <a:r>
              <a:rPr lang="en-US" dirty="0" smtClean="0"/>
              <a:t>Groups with identical keys are processed together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78" name="Titel 2"/>
          <p:cNvSpPr>
            <a:spLocks noGrp="1"/>
          </p:cNvSpPr>
          <p:nvPr>
            <p:ph type="title"/>
          </p:nvPr>
        </p:nvSpPr>
        <p:spPr>
          <a:xfrm>
            <a:off x="1004119" y="71438"/>
            <a:ext cx="7672337" cy="642937"/>
          </a:xfrm>
        </p:spPr>
        <p:txBody>
          <a:bodyPr>
            <a:normAutofit/>
          </a:bodyPr>
          <a:lstStyle/>
          <a:p>
            <a:r>
              <a:rPr lang="en-US" dirty="0" smtClean="0"/>
              <a:t>Input Contracts beyond Map and Reduce</a:t>
            </a:r>
          </a:p>
        </p:txBody>
      </p:sp>
      <p:grpSp>
        <p:nvGrpSpPr>
          <p:cNvPr id="3" name="Gruppieren 236"/>
          <p:cNvGrpSpPr>
            <a:grpSpLocks noChangeAspect="1"/>
          </p:cNvGrpSpPr>
          <p:nvPr/>
        </p:nvGrpSpPr>
        <p:grpSpPr bwMode="auto">
          <a:xfrm>
            <a:off x="6786563" y="2780928"/>
            <a:ext cx="1979999" cy="1584000"/>
            <a:chOff x="6643702" y="2000240"/>
            <a:chExt cx="2214578" cy="1785950"/>
          </a:xfrm>
        </p:grpSpPr>
        <p:grpSp>
          <p:nvGrpSpPr>
            <p:cNvPr id="4" name="Gruppieren 3"/>
            <p:cNvGrpSpPr>
              <a:grpSpLocks/>
            </p:cNvGrpSpPr>
            <p:nvPr/>
          </p:nvGrpSpPr>
          <p:grpSpPr bwMode="auto">
            <a:xfrm>
              <a:off x="6715140" y="2500306"/>
              <a:ext cx="285752" cy="142876"/>
              <a:chOff x="4857752" y="1857364"/>
              <a:chExt cx="285752" cy="142876"/>
            </a:xfrm>
          </p:grpSpPr>
          <p:sp>
            <p:nvSpPr>
              <p:cNvPr id="5" name="Rechteck 4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" name="Gruppieren 6"/>
            <p:cNvGrpSpPr>
              <a:grpSpLocks/>
            </p:cNvGrpSpPr>
            <p:nvPr/>
          </p:nvGrpSpPr>
          <p:grpSpPr bwMode="auto">
            <a:xfrm>
              <a:off x="6715140" y="2857496"/>
              <a:ext cx="285752" cy="142876"/>
              <a:chOff x="4857752" y="1857364"/>
              <a:chExt cx="285752" cy="142876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uppieren 9"/>
            <p:cNvGrpSpPr>
              <a:grpSpLocks/>
            </p:cNvGrpSpPr>
            <p:nvPr/>
          </p:nvGrpSpPr>
          <p:grpSpPr bwMode="auto">
            <a:xfrm>
              <a:off x="6715140" y="3214686"/>
              <a:ext cx="285752" cy="142876"/>
              <a:chOff x="4857752" y="1857364"/>
              <a:chExt cx="285752" cy="142876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3" name="Gruppieren 12"/>
            <p:cNvGrpSpPr>
              <a:grpSpLocks/>
            </p:cNvGrpSpPr>
            <p:nvPr/>
          </p:nvGrpSpPr>
          <p:grpSpPr bwMode="auto">
            <a:xfrm>
              <a:off x="6715140" y="3571876"/>
              <a:ext cx="285752" cy="142876"/>
              <a:chOff x="4857752" y="1857364"/>
              <a:chExt cx="285752" cy="142876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4857180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500088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7" name="Gerade Verbindung mit Pfeil 16"/>
            <p:cNvCxnSpPr>
              <a:stCxn id="9" idx="3"/>
            </p:cNvCxnSpPr>
            <p:nvPr/>
          </p:nvCxnSpPr>
          <p:spPr>
            <a:xfrm>
              <a:off x="7000002" y="2928934"/>
              <a:ext cx="214569" cy="198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8072843" y="2428868"/>
              <a:ext cx="785437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6" name="Gerade Verbindung mit Pfeil 75"/>
            <p:cNvCxnSpPr/>
            <p:nvPr/>
          </p:nvCxnSpPr>
          <p:spPr>
            <a:xfrm rot="5400000">
              <a:off x="7501656" y="2500306"/>
              <a:ext cx="571504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ieren 76"/>
            <p:cNvGrpSpPr>
              <a:grpSpLocks/>
            </p:cNvGrpSpPr>
            <p:nvPr/>
          </p:nvGrpSpPr>
          <p:grpSpPr bwMode="auto">
            <a:xfrm>
              <a:off x="7643834" y="2071678"/>
              <a:ext cx="285752" cy="142876"/>
              <a:chOff x="4857752" y="1857364"/>
              <a:chExt cx="285752" cy="142876"/>
            </a:xfrm>
          </p:grpSpPr>
          <p:sp>
            <p:nvSpPr>
              <p:cNvPr id="78" name="Rechteck 77"/>
              <p:cNvSpPr/>
              <p:nvPr/>
            </p:nvSpPr>
            <p:spPr>
              <a:xfrm>
                <a:off x="4857626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5001327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80" name="Gerade Verbindung mit Pfeil 79"/>
            <p:cNvCxnSpPr/>
            <p:nvPr/>
          </p:nvCxnSpPr>
          <p:spPr>
            <a:xfrm rot="10800000" flipV="1">
              <a:off x="8643713" y="2143116"/>
              <a:ext cx="1968" cy="285752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pieren 80"/>
            <p:cNvGrpSpPr>
              <a:grpSpLocks/>
            </p:cNvGrpSpPr>
            <p:nvPr/>
          </p:nvGrpSpPr>
          <p:grpSpPr bwMode="auto">
            <a:xfrm>
              <a:off x="8501090" y="2071678"/>
              <a:ext cx="285752" cy="142876"/>
              <a:chOff x="4857752" y="1857364"/>
              <a:chExt cx="285752" cy="142876"/>
            </a:xfrm>
          </p:grpSpPr>
          <p:sp>
            <p:nvSpPr>
              <p:cNvPr id="82" name="Rechteck 81"/>
              <p:cNvSpPr/>
              <p:nvPr/>
            </p:nvSpPr>
            <p:spPr>
              <a:xfrm>
                <a:off x="4858641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500234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9" name="Gruppieren 83"/>
            <p:cNvGrpSpPr>
              <a:grpSpLocks/>
            </p:cNvGrpSpPr>
            <p:nvPr/>
          </p:nvGrpSpPr>
          <p:grpSpPr bwMode="auto">
            <a:xfrm>
              <a:off x="8143900" y="2500306"/>
              <a:ext cx="285752" cy="142876"/>
              <a:chOff x="4857752" y="1857364"/>
              <a:chExt cx="285752" cy="142876"/>
            </a:xfrm>
          </p:grpSpPr>
          <p:sp>
            <p:nvSpPr>
              <p:cNvPr id="85" name="Rechteck 84"/>
              <p:cNvSpPr/>
              <p:nvPr/>
            </p:nvSpPr>
            <p:spPr>
              <a:xfrm>
                <a:off x="4857562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5001264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0" name="Gruppieren 89"/>
            <p:cNvGrpSpPr>
              <a:grpSpLocks/>
            </p:cNvGrpSpPr>
            <p:nvPr/>
          </p:nvGrpSpPr>
          <p:grpSpPr bwMode="auto">
            <a:xfrm>
              <a:off x="7286644" y="2857496"/>
              <a:ext cx="285752" cy="142876"/>
              <a:chOff x="4857752" y="1857364"/>
              <a:chExt cx="285752" cy="142876"/>
            </a:xfrm>
          </p:grpSpPr>
          <p:sp>
            <p:nvSpPr>
              <p:cNvPr id="91" name="Rechteck 90"/>
              <p:cNvSpPr/>
              <p:nvPr/>
            </p:nvSpPr>
            <p:spPr>
              <a:xfrm>
                <a:off x="4858513" y="1857364"/>
                <a:ext cx="143702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Rechteck 91"/>
              <p:cNvSpPr/>
              <p:nvPr/>
            </p:nvSpPr>
            <p:spPr>
              <a:xfrm>
                <a:off x="5002216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3" name="Rechteck 92"/>
            <p:cNvSpPr/>
            <p:nvPr/>
          </p:nvSpPr>
          <p:spPr>
            <a:xfrm>
              <a:off x="7214571" y="2786058"/>
              <a:ext cx="787406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1" name="Gruppieren 93"/>
            <p:cNvGrpSpPr>
              <a:grpSpLocks/>
            </p:cNvGrpSpPr>
            <p:nvPr/>
          </p:nvGrpSpPr>
          <p:grpSpPr bwMode="auto">
            <a:xfrm>
              <a:off x="7643834" y="2857496"/>
              <a:ext cx="285752" cy="142876"/>
              <a:chOff x="4857752" y="1857364"/>
              <a:chExt cx="285752" cy="142876"/>
            </a:xfrm>
          </p:grpSpPr>
          <p:sp>
            <p:nvSpPr>
              <p:cNvPr id="95" name="Rechteck 94"/>
              <p:cNvSpPr/>
              <p:nvPr/>
            </p:nvSpPr>
            <p:spPr>
              <a:xfrm>
                <a:off x="4857626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Rechteck 95"/>
              <p:cNvSpPr/>
              <p:nvPr/>
            </p:nvSpPr>
            <p:spPr>
              <a:xfrm>
                <a:off x="5001327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7" name="Rechteck 96"/>
            <p:cNvSpPr/>
            <p:nvPr/>
          </p:nvSpPr>
          <p:spPr>
            <a:xfrm>
              <a:off x="8072843" y="3143248"/>
              <a:ext cx="785437" cy="285752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uppieren 97"/>
            <p:cNvGrpSpPr>
              <a:grpSpLocks/>
            </p:cNvGrpSpPr>
            <p:nvPr/>
          </p:nvGrpSpPr>
          <p:grpSpPr bwMode="auto">
            <a:xfrm>
              <a:off x="8143900" y="3214686"/>
              <a:ext cx="285752" cy="142876"/>
              <a:chOff x="4857752" y="1857364"/>
              <a:chExt cx="285752" cy="142876"/>
            </a:xfrm>
          </p:grpSpPr>
          <p:sp>
            <p:nvSpPr>
              <p:cNvPr id="99" name="Rechteck 98"/>
              <p:cNvSpPr/>
              <p:nvPr/>
            </p:nvSpPr>
            <p:spPr>
              <a:xfrm>
                <a:off x="4857562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Rechteck 99"/>
              <p:cNvSpPr/>
              <p:nvPr/>
            </p:nvSpPr>
            <p:spPr>
              <a:xfrm>
                <a:off x="5001264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" name="Gruppieren 100"/>
            <p:cNvGrpSpPr>
              <a:grpSpLocks/>
            </p:cNvGrpSpPr>
            <p:nvPr/>
          </p:nvGrpSpPr>
          <p:grpSpPr bwMode="auto">
            <a:xfrm>
              <a:off x="8501090" y="3214686"/>
              <a:ext cx="285752" cy="142876"/>
              <a:chOff x="4857752" y="1857364"/>
              <a:chExt cx="285752" cy="142876"/>
            </a:xfrm>
          </p:grpSpPr>
          <p:sp>
            <p:nvSpPr>
              <p:cNvPr id="102" name="Rechteck 101"/>
              <p:cNvSpPr/>
              <p:nvPr/>
            </p:nvSpPr>
            <p:spPr>
              <a:xfrm>
                <a:off x="4858641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Rechteck 102"/>
              <p:cNvSpPr/>
              <p:nvPr/>
            </p:nvSpPr>
            <p:spPr>
              <a:xfrm>
                <a:off x="500234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06" name="Gerade Verbindung mit Pfeil 105"/>
            <p:cNvCxnSpPr/>
            <p:nvPr/>
          </p:nvCxnSpPr>
          <p:spPr>
            <a:xfrm rot="5400000">
              <a:off x="8216069" y="2713635"/>
              <a:ext cx="857256" cy="196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86"/>
            <p:cNvGrpSpPr>
              <a:grpSpLocks/>
            </p:cNvGrpSpPr>
            <p:nvPr/>
          </p:nvGrpSpPr>
          <p:grpSpPr bwMode="auto">
            <a:xfrm>
              <a:off x="8501090" y="2500306"/>
              <a:ext cx="285752" cy="142876"/>
              <a:chOff x="4857752" y="1857364"/>
              <a:chExt cx="285752" cy="142876"/>
            </a:xfrm>
          </p:grpSpPr>
          <p:sp>
            <p:nvSpPr>
              <p:cNvPr id="88" name="Rechteck 87"/>
              <p:cNvSpPr/>
              <p:nvPr/>
            </p:nvSpPr>
            <p:spPr>
              <a:xfrm>
                <a:off x="4858641" y="1857364"/>
                <a:ext cx="143701" cy="1428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echteck 88"/>
              <p:cNvSpPr/>
              <p:nvPr/>
            </p:nvSpPr>
            <p:spPr>
              <a:xfrm>
                <a:off x="5002342" y="1857364"/>
                <a:ext cx="141733" cy="14287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08" name="Gerade Verbindung mit Pfeil 107"/>
            <p:cNvCxnSpPr>
              <a:endCxn id="30" idx="1"/>
            </p:cNvCxnSpPr>
            <p:nvPr/>
          </p:nvCxnSpPr>
          <p:spPr>
            <a:xfrm>
              <a:off x="7072838" y="2571744"/>
              <a:ext cx="1000005" cy="198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>
              <a:stCxn id="12" idx="3"/>
              <a:endCxn id="97" idx="1"/>
            </p:cNvCxnSpPr>
            <p:nvPr/>
          </p:nvCxnSpPr>
          <p:spPr>
            <a:xfrm>
              <a:off x="7000002" y="3286124"/>
              <a:ext cx="1072841" cy="1984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echteck 169"/>
            <p:cNvSpPr/>
            <p:nvPr/>
          </p:nvSpPr>
          <p:spPr>
            <a:xfrm>
              <a:off x="6643702" y="2428868"/>
              <a:ext cx="429136" cy="135732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7214571" y="2000240"/>
              <a:ext cx="1643709" cy="28575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" name="Gruppieren 235"/>
          <p:cNvGrpSpPr>
            <a:grpSpLocks noChangeAspect="1"/>
          </p:cNvGrpSpPr>
          <p:nvPr/>
        </p:nvGrpSpPr>
        <p:grpSpPr bwMode="auto">
          <a:xfrm>
            <a:off x="6682351" y="836712"/>
            <a:ext cx="2084211" cy="1584000"/>
            <a:chOff x="6643702" y="0"/>
            <a:chExt cx="2214578" cy="1785950"/>
          </a:xfrm>
        </p:grpSpPr>
        <p:grpSp>
          <p:nvGrpSpPr>
            <p:cNvPr id="26" name="Gruppieren 103"/>
            <p:cNvGrpSpPr>
              <a:grpSpLocks/>
            </p:cNvGrpSpPr>
            <p:nvPr/>
          </p:nvGrpSpPr>
          <p:grpSpPr bwMode="auto">
            <a:xfrm>
              <a:off x="6715140" y="500066"/>
              <a:ext cx="285752" cy="142876"/>
              <a:chOff x="4857752" y="1857364"/>
              <a:chExt cx="285752" cy="142876"/>
            </a:xfrm>
          </p:grpSpPr>
          <p:sp>
            <p:nvSpPr>
              <p:cNvPr id="105" name="Rechteck 104"/>
              <p:cNvSpPr/>
              <p:nvPr/>
            </p:nvSpPr>
            <p:spPr>
              <a:xfrm>
                <a:off x="4857180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Rechteck 106"/>
              <p:cNvSpPr/>
              <p:nvPr/>
            </p:nvSpPr>
            <p:spPr>
              <a:xfrm>
                <a:off x="500088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" name="Gruppieren 108"/>
            <p:cNvGrpSpPr>
              <a:grpSpLocks/>
            </p:cNvGrpSpPr>
            <p:nvPr/>
          </p:nvGrpSpPr>
          <p:grpSpPr bwMode="auto">
            <a:xfrm>
              <a:off x="6715140" y="857256"/>
              <a:ext cx="285752" cy="142876"/>
              <a:chOff x="4857752" y="1857364"/>
              <a:chExt cx="285752" cy="142876"/>
            </a:xfrm>
          </p:grpSpPr>
          <p:sp>
            <p:nvSpPr>
              <p:cNvPr id="111" name="Rechteck 110"/>
              <p:cNvSpPr/>
              <p:nvPr/>
            </p:nvSpPr>
            <p:spPr>
              <a:xfrm>
                <a:off x="4857180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Rechteck 111"/>
              <p:cNvSpPr/>
              <p:nvPr/>
            </p:nvSpPr>
            <p:spPr>
              <a:xfrm>
                <a:off x="500088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" name="Gruppieren 125"/>
            <p:cNvGrpSpPr>
              <a:grpSpLocks/>
            </p:cNvGrpSpPr>
            <p:nvPr/>
          </p:nvGrpSpPr>
          <p:grpSpPr bwMode="auto">
            <a:xfrm>
              <a:off x="6715140" y="1214446"/>
              <a:ext cx="285752" cy="142876"/>
              <a:chOff x="4857752" y="1857364"/>
              <a:chExt cx="285752" cy="142876"/>
            </a:xfrm>
          </p:grpSpPr>
          <p:sp>
            <p:nvSpPr>
              <p:cNvPr id="131" name="Rechteck 130"/>
              <p:cNvSpPr/>
              <p:nvPr/>
            </p:nvSpPr>
            <p:spPr>
              <a:xfrm>
                <a:off x="4857180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Rechteck 134"/>
              <p:cNvSpPr/>
              <p:nvPr/>
            </p:nvSpPr>
            <p:spPr>
              <a:xfrm>
                <a:off x="500088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9" name="Gruppieren 135"/>
            <p:cNvGrpSpPr>
              <a:grpSpLocks/>
            </p:cNvGrpSpPr>
            <p:nvPr/>
          </p:nvGrpSpPr>
          <p:grpSpPr bwMode="auto">
            <a:xfrm>
              <a:off x="6715140" y="1571636"/>
              <a:ext cx="285752" cy="142876"/>
              <a:chOff x="4857752" y="1857364"/>
              <a:chExt cx="285752" cy="142876"/>
            </a:xfrm>
          </p:grpSpPr>
          <p:sp>
            <p:nvSpPr>
              <p:cNvPr id="137" name="Rechteck 136"/>
              <p:cNvSpPr/>
              <p:nvPr/>
            </p:nvSpPr>
            <p:spPr>
              <a:xfrm>
                <a:off x="4857180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Rechteck 157"/>
              <p:cNvSpPr/>
              <p:nvPr/>
            </p:nvSpPr>
            <p:spPr>
              <a:xfrm>
                <a:off x="500088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59" name="Gerade Verbindung mit Pfeil 158"/>
            <p:cNvCxnSpPr>
              <a:endCxn id="181" idx="1"/>
            </p:cNvCxnSpPr>
            <p:nvPr/>
          </p:nvCxnSpPr>
          <p:spPr>
            <a:xfrm>
              <a:off x="7000002" y="929529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mit Pfeil 159"/>
            <p:cNvCxnSpPr>
              <a:endCxn id="180" idx="1"/>
            </p:cNvCxnSpPr>
            <p:nvPr/>
          </p:nvCxnSpPr>
          <p:spPr>
            <a:xfrm>
              <a:off x="7000002" y="572340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ieren 160"/>
            <p:cNvGrpSpPr>
              <a:grpSpLocks/>
            </p:cNvGrpSpPr>
            <p:nvPr/>
          </p:nvGrpSpPr>
          <p:grpSpPr bwMode="auto">
            <a:xfrm>
              <a:off x="7286644" y="500066"/>
              <a:ext cx="285752" cy="142876"/>
              <a:chOff x="4857752" y="1857364"/>
              <a:chExt cx="285752" cy="142876"/>
            </a:xfrm>
          </p:grpSpPr>
          <p:sp>
            <p:nvSpPr>
              <p:cNvPr id="162" name="Rechteck 161"/>
              <p:cNvSpPr/>
              <p:nvPr/>
            </p:nvSpPr>
            <p:spPr>
              <a:xfrm>
                <a:off x="4858513" y="1856528"/>
                <a:ext cx="143702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Rechteck 162"/>
              <p:cNvSpPr/>
              <p:nvPr/>
            </p:nvSpPr>
            <p:spPr>
              <a:xfrm>
                <a:off x="5002216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27" name="Gruppieren 163"/>
            <p:cNvGrpSpPr>
              <a:grpSpLocks/>
            </p:cNvGrpSpPr>
            <p:nvPr/>
          </p:nvGrpSpPr>
          <p:grpSpPr bwMode="auto">
            <a:xfrm>
              <a:off x="7286644" y="857256"/>
              <a:ext cx="285752" cy="142876"/>
              <a:chOff x="4857752" y="1857364"/>
              <a:chExt cx="285752" cy="142876"/>
            </a:xfrm>
          </p:grpSpPr>
          <p:sp>
            <p:nvSpPr>
              <p:cNvPr id="165" name="Rechteck 164"/>
              <p:cNvSpPr/>
              <p:nvPr/>
            </p:nvSpPr>
            <p:spPr>
              <a:xfrm>
                <a:off x="4858513" y="1856528"/>
                <a:ext cx="143702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Rechteck 165"/>
              <p:cNvSpPr/>
              <p:nvPr/>
            </p:nvSpPr>
            <p:spPr>
              <a:xfrm>
                <a:off x="5002216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1" name="Gruppieren 171"/>
            <p:cNvGrpSpPr>
              <a:grpSpLocks/>
            </p:cNvGrpSpPr>
            <p:nvPr/>
          </p:nvGrpSpPr>
          <p:grpSpPr bwMode="auto">
            <a:xfrm>
              <a:off x="7286644" y="1214446"/>
              <a:ext cx="285752" cy="142876"/>
              <a:chOff x="4857752" y="1857364"/>
              <a:chExt cx="285752" cy="142876"/>
            </a:xfrm>
          </p:grpSpPr>
          <p:sp>
            <p:nvSpPr>
              <p:cNvPr id="175" name="Rechteck 174"/>
              <p:cNvSpPr/>
              <p:nvPr/>
            </p:nvSpPr>
            <p:spPr>
              <a:xfrm>
                <a:off x="4858513" y="1856528"/>
                <a:ext cx="143702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Rechteck 175"/>
              <p:cNvSpPr/>
              <p:nvPr/>
            </p:nvSpPr>
            <p:spPr>
              <a:xfrm>
                <a:off x="5002216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6" name="Gruppieren 176"/>
            <p:cNvGrpSpPr>
              <a:grpSpLocks/>
            </p:cNvGrpSpPr>
            <p:nvPr/>
          </p:nvGrpSpPr>
          <p:grpSpPr bwMode="auto">
            <a:xfrm>
              <a:off x="7286644" y="1571636"/>
              <a:ext cx="285752" cy="142876"/>
              <a:chOff x="4857752" y="1857364"/>
              <a:chExt cx="285752" cy="142876"/>
            </a:xfrm>
          </p:grpSpPr>
          <p:sp>
            <p:nvSpPr>
              <p:cNvPr id="178" name="Rechteck 177"/>
              <p:cNvSpPr/>
              <p:nvPr/>
            </p:nvSpPr>
            <p:spPr>
              <a:xfrm>
                <a:off x="4858513" y="1856528"/>
                <a:ext cx="143702" cy="14412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Rechteck 178"/>
              <p:cNvSpPr/>
              <p:nvPr/>
            </p:nvSpPr>
            <p:spPr>
              <a:xfrm>
                <a:off x="5002216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80" name="Rechteck 179"/>
            <p:cNvSpPr/>
            <p:nvPr/>
          </p:nvSpPr>
          <p:spPr>
            <a:xfrm>
              <a:off x="7214571" y="428210"/>
              <a:ext cx="787406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7214571" y="785401"/>
              <a:ext cx="787406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7214571" y="1142590"/>
              <a:ext cx="787406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7214571" y="1499781"/>
              <a:ext cx="787406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37" name="Gruppieren 183"/>
            <p:cNvGrpSpPr>
              <a:grpSpLocks/>
            </p:cNvGrpSpPr>
            <p:nvPr/>
          </p:nvGrpSpPr>
          <p:grpSpPr bwMode="auto">
            <a:xfrm>
              <a:off x="7643834" y="500066"/>
              <a:ext cx="285752" cy="142876"/>
              <a:chOff x="4857752" y="1857364"/>
              <a:chExt cx="285752" cy="142876"/>
            </a:xfrm>
          </p:grpSpPr>
          <p:sp>
            <p:nvSpPr>
              <p:cNvPr id="185" name="Rechteck 184"/>
              <p:cNvSpPr/>
              <p:nvPr/>
            </p:nvSpPr>
            <p:spPr>
              <a:xfrm>
                <a:off x="4857626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Rechteck 185"/>
              <p:cNvSpPr/>
              <p:nvPr/>
            </p:nvSpPr>
            <p:spPr>
              <a:xfrm>
                <a:off x="5001327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8" name="Gruppieren 186"/>
            <p:cNvGrpSpPr>
              <a:grpSpLocks/>
            </p:cNvGrpSpPr>
            <p:nvPr/>
          </p:nvGrpSpPr>
          <p:grpSpPr bwMode="auto">
            <a:xfrm>
              <a:off x="7643834" y="857256"/>
              <a:ext cx="285752" cy="142876"/>
              <a:chOff x="4857752" y="1857364"/>
              <a:chExt cx="285752" cy="142876"/>
            </a:xfrm>
          </p:grpSpPr>
          <p:sp>
            <p:nvSpPr>
              <p:cNvPr id="188" name="Rechteck 187"/>
              <p:cNvSpPr/>
              <p:nvPr/>
            </p:nvSpPr>
            <p:spPr>
              <a:xfrm>
                <a:off x="4857626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Rechteck 188"/>
              <p:cNvSpPr/>
              <p:nvPr/>
            </p:nvSpPr>
            <p:spPr>
              <a:xfrm>
                <a:off x="5001327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3" name="Gruppieren 189"/>
            <p:cNvGrpSpPr>
              <a:grpSpLocks/>
            </p:cNvGrpSpPr>
            <p:nvPr/>
          </p:nvGrpSpPr>
          <p:grpSpPr bwMode="auto">
            <a:xfrm>
              <a:off x="7643834" y="1214446"/>
              <a:ext cx="285752" cy="142876"/>
              <a:chOff x="4857752" y="1857364"/>
              <a:chExt cx="285752" cy="142876"/>
            </a:xfrm>
          </p:grpSpPr>
          <p:sp>
            <p:nvSpPr>
              <p:cNvPr id="191" name="Rechteck 190"/>
              <p:cNvSpPr/>
              <p:nvPr/>
            </p:nvSpPr>
            <p:spPr>
              <a:xfrm>
                <a:off x="4857626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Rechteck 191"/>
              <p:cNvSpPr/>
              <p:nvPr/>
            </p:nvSpPr>
            <p:spPr>
              <a:xfrm>
                <a:off x="5001327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4" name="Gruppieren 192"/>
            <p:cNvGrpSpPr>
              <a:grpSpLocks/>
            </p:cNvGrpSpPr>
            <p:nvPr/>
          </p:nvGrpSpPr>
          <p:grpSpPr bwMode="auto">
            <a:xfrm>
              <a:off x="7643834" y="1571636"/>
              <a:ext cx="285752" cy="142876"/>
              <a:chOff x="4857752" y="1857364"/>
              <a:chExt cx="285752" cy="142876"/>
            </a:xfrm>
          </p:grpSpPr>
          <p:sp>
            <p:nvSpPr>
              <p:cNvPr id="194" name="Rechteck 193"/>
              <p:cNvSpPr/>
              <p:nvPr/>
            </p:nvSpPr>
            <p:spPr>
              <a:xfrm>
                <a:off x="4857626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Rechteck 194"/>
              <p:cNvSpPr/>
              <p:nvPr/>
            </p:nvSpPr>
            <p:spPr>
              <a:xfrm>
                <a:off x="5001327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5" name="Gruppieren 195"/>
            <p:cNvGrpSpPr>
              <a:grpSpLocks/>
            </p:cNvGrpSpPr>
            <p:nvPr/>
          </p:nvGrpSpPr>
          <p:grpSpPr bwMode="auto">
            <a:xfrm>
              <a:off x="8143900" y="500066"/>
              <a:ext cx="285752" cy="142876"/>
              <a:chOff x="4857752" y="1857364"/>
              <a:chExt cx="285752" cy="142876"/>
            </a:xfrm>
          </p:grpSpPr>
          <p:sp>
            <p:nvSpPr>
              <p:cNvPr id="197" name="Rechteck 196"/>
              <p:cNvSpPr/>
              <p:nvPr/>
            </p:nvSpPr>
            <p:spPr>
              <a:xfrm>
                <a:off x="4857562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Rechteck 197"/>
              <p:cNvSpPr/>
              <p:nvPr/>
            </p:nvSpPr>
            <p:spPr>
              <a:xfrm>
                <a:off x="5001264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6" name="Gruppieren 198"/>
            <p:cNvGrpSpPr>
              <a:grpSpLocks/>
            </p:cNvGrpSpPr>
            <p:nvPr/>
          </p:nvGrpSpPr>
          <p:grpSpPr bwMode="auto">
            <a:xfrm>
              <a:off x="8143900" y="857256"/>
              <a:ext cx="285752" cy="142876"/>
              <a:chOff x="4857752" y="1857364"/>
              <a:chExt cx="285752" cy="142876"/>
            </a:xfrm>
          </p:grpSpPr>
          <p:sp>
            <p:nvSpPr>
              <p:cNvPr id="200" name="Rechteck 199"/>
              <p:cNvSpPr/>
              <p:nvPr/>
            </p:nvSpPr>
            <p:spPr>
              <a:xfrm>
                <a:off x="4857562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Rechteck 200"/>
              <p:cNvSpPr/>
              <p:nvPr/>
            </p:nvSpPr>
            <p:spPr>
              <a:xfrm>
                <a:off x="5001264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7" name="Gruppieren 201"/>
            <p:cNvGrpSpPr>
              <a:grpSpLocks/>
            </p:cNvGrpSpPr>
            <p:nvPr/>
          </p:nvGrpSpPr>
          <p:grpSpPr bwMode="auto">
            <a:xfrm>
              <a:off x="8143900" y="1214446"/>
              <a:ext cx="285752" cy="142876"/>
              <a:chOff x="4857752" y="1857364"/>
              <a:chExt cx="285752" cy="142876"/>
            </a:xfrm>
          </p:grpSpPr>
          <p:sp>
            <p:nvSpPr>
              <p:cNvPr id="203" name="Rechteck 202"/>
              <p:cNvSpPr/>
              <p:nvPr/>
            </p:nvSpPr>
            <p:spPr>
              <a:xfrm>
                <a:off x="4857562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Rechteck 203"/>
              <p:cNvSpPr/>
              <p:nvPr/>
            </p:nvSpPr>
            <p:spPr>
              <a:xfrm>
                <a:off x="5001264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8" name="Gruppieren 204"/>
            <p:cNvGrpSpPr>
              <a:grpSpLocks/>
            </p:cNvGrpSpPr>
            <p:nvPr/>
          </p:nvGrpSpPr>
          <p:grpSpPr bwMode="auto">
            <a:xfrm>
              <a:off x="8143900" y="1571636"/>
              <a:ext cx="285752" cy="142876"/>
              <a:chOff x="4857752" y="1857364"/>
              <a:chExt cx="285752" cy="142876"/>
            </a:xfrm>
          </p:grpSpPr>
          <p:sp>
            <p:nvSpPr>
              <p:cNvPr id="206" name="Rechteck 205"/>
              <p:cNvSpPr/>
              <p:nvPr/>
            </p:nvSpPr>
            <p:spPr>
              <a:xfrm>
                <a:off x="4857562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Rechteck 206"/>
              <p:cNvSpPr/>
              <p:nvPr/>
            </p:nvSpPr>
            <p:spPr>
              <a:xfrm>
                <a:off x="5001264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08" name="Rechteck 207"/>
            <p:cNvSpPr/>
            <p:nvPr/>
          </p:nvSpPr>
          <p:spPr>
            <a:xfrm>
              <a:off x="8072843" y="428210"/>
              <a:ext cx="785437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8072843" y="785401"/>
              <a:ext cx="785437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8072843" y="1142590"/>
              <a:ext cx="785437" cy="286171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8072843" y="1499781"/>
              <a:ext cx="785437" cy="286169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49" name="Gruppieren 211"/>
            <p:cNvGrpSpPr>
              <a:grpSpLocks/>
            </p:cNvGrpSpPr>
            <p:nvPr/>
          </p:nvGrpSpPr>
          <p:grpSpPr bwMode="auto">
            <a:xfrm>
              <a:off x="8501090" y="500066"/>
              <a:ext cx="285752" cy="142876"/>
              <a:chOff x="4857752" y="1857364"/>
              <a:chExt cx="285752" cy="142876"/>
            </a:xfrm>
          </p:grpSpPr>
          <p:sp>
            <p:nvSpPr>
              <p:cNvPr id="213" name="Rechteck 212"/>
              <p:cNvSpPr/>
              <p:nvPr/>
            </p:nvSpPr>
            <p:spPr>
              <a:xfrm>
                <a:off x="4858641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Rechteck 213"/>
              <p:cNvSpPr/>
              <p:nvPr/>
            </p:nvSpPr>
            <p:spPr>
              <a:xfrm>
                <a:off x="500234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0" name="Gruppieren 214"/>
            <p:cNvGrpSpPr>
              <a:grpSpLocks/>
            </p:cNvGrpSpPr>
            <p:nvPr/>
          </p:nvGrpSpPr>
          <p:grpSpPr bwMode="auto">
            <a:xfrm>
              <a:off x="8501090" y="857256"/>
              <a:ext cx="285752" cy="142876"/>
              <a:chOff x="4857752" y="1857364"/>
              <a:chExt cx="285752" cy="142876"/>
            </a:xfrm>
          </p:grpSpPr>
          <p:sp>
            <p:nvSpPr>
              <p:cNvPr id="216" name="Rechteck 215"/>
              <p:cNvSpPr/>
              <p:nvPr/>
            </p:nvSpPr>
            <p:spPr>
              <a:xfrm>
                <a:off x="4858641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Rechteck 216"/>
              <p:cNvSpPr/>
              <p:nvPr/>
            </p:nvSpPr>
            <p:spPr>
              <a:xfrm>
                <a:off x="500234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1" name="Gruppieren 217"/>
            <p:cNvGrpSpPr>
              <a:grpSpLocks/>
            </p:cNvGrpSpPr>
            <p:nvPr/>
          </p:nvGrpSpPr>
          <p:grpSpPr bwMode="auto">
            <a:xfrm>
              <a:off x="8501090" y="1214446"/>
              <a:ext cx="285752" cy="142876"/>
              <a:chOff x="4857752" y="1857364"/>
              <a:chExt cx="285752" cy="142876"/>
            </a:xfrm>
          </p:grpSpPr>
          <p:sp>
            <p:nvSpPr>
              <p:cNvPr id="219" name="Rechteck 218"/>
              <p:cNvSpPr/>
              <p:nvPr/>
            </p:nvSpPr>
            <p:spPr>
              <a:xfrm>
                <a:off x="4858641" y="1856528"/>
                <a:ext cx="143701" cy="14413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Rechteck 219"/>
              <p:cNvSpPr/>
              <p:nvPr/>
            </p:nvSpPr>
            <p:spPr>
              <a:xfrm>
                <a:off x="5002342" y="1856528"/>
                <a:ext cx="141733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2" name="Gruppieren 220"/>
            <p:cNvGrpSpPr>
              <a:grpSpLocks/>
            </p:cNvGrpSpPr>
            <p:nvPr/>
          </p:nvGrpSpPr>
          <p:grpSpPr bwMode="auto">
            <a:xfrm>
              <a:off x="8501090" y="1571636"/>
              <a:ext cx="285752" cy="142876"/>
              <a:chOff x="4857752" y="1857364"/>
              <a:chExt cx="285752" cy="142876"/>
            </a:xfrm>
          </p:grpSpPr>
          <p:sp>
            <p:nvSpPr>
              <p:cNvPr id="222" name="Rechteck 221"/>
              <p:cNvSpPr/>
              <p:nvPr/>
            </p:nvSpPr>
            <p:spPr>
              <a:xfrm>
                <a:off x="4858641" y="1856528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Rechteck 222"/>
              <p:cNvSpPr/>
              <p:nvPr/>
            </p:nvSpPr>
            <p:spPr>
              <a:xfrm>
                <a:off x="5002342" y="1856528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24" name="Gerade Verbindung mit Pfeil 223"/>
            <p:cNvCxnSpPr>
              <a:endCxn id="182" idx="1"/>
            </p:cNvCxnSpPr>
            <p:nvPr/>
          </p:nvCxnSpPr>
          <p:spPr>
            <a:xfrm>
              <a:off x="7000002" y="1286720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 Verbindung mit Pfeil 224"/>
            <p:cNvCxnSpPr>
              <a:endCxn id="183" idx="1"/>
            </p:cNvCxnSpPr>
            <p:nvPr/>
          </p:nvCxnSpPr>
          <p:spPr>
            <a:xfrm>
              <a:off x="7000002" y="1643909"/>
              <a:ext cx="214569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Gerade Verbindung mit Pfeil 225"/>
            <p:cNvCxnSpPr/>
            <p:nvPr/>
          </p:nvCxnSpPr>
          <p:spPr>
            <a:xfrm rot="10800000" flipV="1">
              <a:off x="7785440" y="142041"/>
              <a:ext cx="1968" cy="288259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uppieren 226"/>
            <p:cNvGrpSpPr>
              <a:grpSpLocks/>
            </p:cNvGrpSpPr>
            <p:nvPr/>
          </p:nvGrpSpPr>
          <p:grpSpPr bwMode="auto">
            <a:xfrm>
              <a:off x="7643834" y="71438"/>
              <a:ext cx="285752" cy="142876"/>
              <a:chOff x="4857752" y="1857364"/>
              <a:chExt cx="285752" cy="142876"/>
            </a:xfrm>
          </p:grpSpPr>
          <p:sp>
            <p:nvSpPr>
              <p:cNvPr id="228" name="Rechteck 227"/>
              <p:cNvSpPr/>
              <p:nvPr/>
            </p:nvSpPr>
            <p:spPr>
              <a:xfrm>
                <a:off x="4857626" y="1856947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Rechteck 228"/>
              <p:cNvSpPr/>
              <p:nvPr/>
            </p:nvSpPr>
            <p:spPr>
              <a:xfrm>
                <a:off x="5001327" y="1856947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30" name="Gerade Verbindung mit Pfeil 229"/>
            <p:cNvCxnSpPr/>
            <p:nvPr/>
          </p:nvCxnSpPr>
          <p:spPr>
            <a:xfrm rot="10800000" flipV="1">
              <a:off x="8643713" y="142041"/>
              <a:ext cx="1968" cy="288259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4" name="Gruppieren 230"/>
            <p:cNvGrpSpPr>
              <a:grpSpLocks/>
            </p:cNvGrpSpPr>
            <p:nvPr/>
          </p:nvGrpSpPr>
          <p:grpSpPr bwMode="auto">
            <a:xfrm>
              <a:off x="8501090" y="71438"/>
              <a:ext cx="285752" cy="142876"/>
              <a:chOff x="4857752" y="1857364"/>
              <a:chExt cx="285752" cy="142876"/>
            </a:xfrm>
          </p:grpSpPr>
          <p:sp>
            <p:nvSpPr>
              <p:cNvPr id="232" name="Rechteck 231"/>
              <p:cNvSpPr/>
              <p:nvPr/>
            </p:nvSpPr>
            <p:spPr>
              <a:xfrm>
                <a:off x="4858641" y="1856947"/>
                <a:ext cx="143701" cy="14412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Rechteck 232"/>
              <p:cNvSpPr/>
              <p:nvPr/>
            </p:nvSpPr>
            <p:spPr>
              <a:xfrm>
                <a:off x="5002342" y="1856947"/>
                <a:ext cx="141733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34" name="Rechteck 233"/>
            <p:cNvSpPr/>
            <p:nvPr/>
          </p:nvSpPr>
          <p:spPr>
            <a:xfrm>
              <a:off x="6643702" y="428210"/>
              <a:ext cx="429136" cy="135774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7214571" y="0"/>
              <a:ext cx="1643709" cy="286169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5" name="Gruppieren 244"/>
          <p:cNvGrpSpPr>
            <a:grpSpLocks noChangeAspect="1"/>
          </p:cNvGrpSpPr>
          <p:nvPr/>
        </p:nvGrpSpPr>
        <p:grpSpPr bwMode="auto">
          <a:xfrm>
            <a:off x="6786562" y="4725144"/>
            <a:ext cx="1980000" cy="1613334"/>
            <a:chOff x="6786578" y="4786322"/>
            <a:chExt cx="1928826" cy="1571636"/>
          </a:xfrm>
        </p:grpSpPr>
        <p:grpSp>
          <p:nvGrpSpPr>
            <p:cNvPr id="64" name="Gruppieren 112"/>
            <p:cNvGrpSpPr>
              <a:grpSpLocks/>
            </p:cNvGrpSpPr>
            <p:nvPr/>
          </p:nvGrpSpPr>
          <p:grpSpPr bwMode="auto">
            <a:xfrm>
              <a:off x="6846854" y="5166372"/>
              <a:ext cx="241103" cy="108586"/>
              <a:chOff x="4857752" y="1857364"/>
              <a:chExt cx="285752" cy="142876"/>
            </a:xfrm>
          </p:grpSpPr>
          <p:sp>
            <p:nvSpPr>
              <p:cNvPr id="114" name="Rechteck 113"/>
              <p:cNvSpPr/>
              <p:nvPr/>
            </p:nvSpPr>
            <p:spPr>
              <a:xfrm>
                <a:off x="4857810" y="1856530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5000804" y="1856530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5" name="Gruppieren 115"/>
            <p:cNvGrpSpPr>
              <a:grpSpLocks/>
            </p:cNvGrpSpPr>
            <p:nvPr/>
          </p:nvGrpSpPr>
          <p:grpSpPr bwMode="auto">
            <a:xfrm>
              <a:off x="6846854" y="5437837"/>
              <a:ext cx="241103" cy="108586"/>
              <a:chOff x="4857752" y="1857364"/>
              <a:chExt cx="285752" cy="142876"/>
            </a:xfrm>
          </p:grpSpPr>
          <p:sp>
            <p:nvSpPr>
              <p:cNvPr id="117" name="Rechteck 116"/>
              <p:cNvSpPr/>
              <p:nvPr/>
            </p:nvSpPr>
            <p:spPr>
              <a:xfrm>
                <a:off x="485781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Rechteck 117"/>
              <p:cNvSpPr/>
              <p:nvPr/>
            </p:nvSpPr>
            <p:spPr>
              <a:xfrm>
                <a:off x="500080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6" name="Gruppieren 118"/>
            <p:cNvGrpSpPr>
              <a:grpSpLocks/>
            </p:cNvGrpSpPr>
            <p:nvPr/>
          </p:nvGrpSpPr>
          <p:grpSpPr bwMode="auto">
            <a:xfrm>
              <a:off x="6846854" y="5709301"/>
              <a:ext cx="241103" cy="108586"/>
              <a:chOff x="4857752" y="1857364"/>
              <a:chExt cx="285752" cy="142876"/>
            </a:xfrm>
          </p:grpSpPr>
          <p:sp>
            <p:nvSpPr>
              <p:cNvPr id="120" name="Rechteck 119"/>
              <p:cNvSpPr/>
              <p:nvPr/>
            </p:nvSpPr>
            <p:spPr>
              <a:xfrm>
                <a:off x="4857810" y="1856528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Rechteck 120"/>
              <p:cNvSpPr/>
              <p:nvPr/>
            </p:nvSpPr>
            <p:spPr>
              <a:xfrm>
                <a:off x="5000804" y="1856528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67" name="Gruppieren 121"/>
            <p:cNvGrpSpPr>
              <a:grpSpLocks/>
            </p:cNvGrpSpPr>
            <p:nvPr/>
          </p:nvGrpSpPr>
          <p:grpSpPr bwMode="auto">
            <a:xfrm>
              <a:off x="6846854" y="5980765"/>
              <a:ext cx="241103" cy="108586"/>
              <a:chOff x="4857752" y="1857364"/>
              <a:chExt cx="285752" cy="142876"/>
            </a:xfrm>
          </p:grpSpPr>
          <p:sp>
            <p:nvSpPr>
              <p:cNvPr id="123" name="Rechteck 122"/>
              <p:cNvSpPr/>
              <p:nvPr/>
            </p:nvSpPr>
            <p:spPr>
              <a:xfrm>
                <a:off x="485781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Rechteck 123"/>
              <p:cNvSpPr/>
              <p:nvPr/>
            </p:nvSpPr>
            <p:spPr>
              <a:xfrm>
                <a:off x="500080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25" name="Gerade Verbindung mit Pfeil 124"/>
            <p:cNvCxnSpPr>
              <a:stCxn id="118" idx="3"/>
            </p:cNvCxnSpPr>
            <p:nvPr/>
          </p:nvCxnSpPr>
          <p:spPr>
            <a:xfrm>
              <a:off x="7088205" y="5492765"/>
              <a:ext cx="241302" cy="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mit Pfeil 126"/>
            <p:cNvCxnSpPr/>
            <p:nvPr/>
          </p:nvCxnSpPr>
          <p:spPr>
            <a:xfrm rot="5400000">
              <a:off x="7594621" y="5165738"/>
              <a:ext cx="433390" cy="158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pieren 127"/>
            <p:cNvGrpSpPr>
              <a:grpSpLocks/>
            </p:cNvGrpSpPr>
            <p:nvPr/>
          </p:nvGrpSpPr>
          <p:grpSpPr bwMode="auto">
            <a:xfrm>
              <a:off x="7690715" y="4840615"/>
              <a:ext cx="241103" cy="108586"/>
              <a:chOff x="4857752" y="1857364"/>
              <a:chExt cx="285752" cy="142876"/>
            </a:xfrm>
          </p:grpSpPr>
          <p:sp>
            <p:nvSpPr>
              <p:cNvPr id="129" name="Rechteck 128"/>
              <p:cNvSpPr/>
              <p:nvPr/>
            </p:nvSpPr>
            <p:spPr>
              <a:xfrm>
                <a:off x="4858635" y="1856946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Rechteck 129"/>
              <p:cNvSpPr/>
              <p:nvPr/>
            </p:nvSpPr>
            <p:spPr>
              <a:xfrm>
                <a:off x="5001629" y="1856946"/>
                <a:ext cx="141112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45" name="Rechteck 144"/>
            <p:cNvSpPr/>
            <p:nvPr/>
          </p:nvSpPr>
          <p:spPr>
            <a:xfrm>
              <a:off x="8051824" y="5654691"/>
              <a:ext cx="663580" cy="381003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9" name="Gruppieren 145"/>
            <p:cNvGrpSpPr>
              <a:grpSpLocks/>
            </p:cNvGrpSpPr>
            <p:nvPr/>
          </p:nvGrpSpPr>
          <p:grpSpPr bwMode="auto">
            <a:xfrm>
              <a:off x="8112646" y="5709301"/>
              <a:ext cx="241103" cy="108586"/>
              <a:chOff x="4857752" y="1857364"/>
              <a:chExt cx="285752" cy="142876"/>
            </a:xfrm>
          </p:grpSpPr>
          <p:sp>
            <p:nvSpPr>
              <p:cNvPr id="147" name="Rechteck 146"/>
              <p:cNvSpPr/>
              <p:nvPr/>
            </p:nvSpPr>
            <p:spPr>
              <a:xfrm>
                <a:off x="4857164" y="1856528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Rechteck 147"/>
              <p:cNvSpPr/>
              <p:nvPr/>
            </p:nvSpPr>
            <p:spPr>
              <a:xfrm>
                <a:off x="5000158" y="1856528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0" name="Gruppieren 148"/>
            <p:cNvGrpSpPr>
              <a:grpSpLocks/>
            </p:cNvGrpSpPr>
            <p:nvPr/>
          </p:nvGrpSpPr>
          <p:grpSpPr bwMode="auto">
            <a:xfrm>
              <a:off x="8414025" y="5709301"/>
              <a:ext cx="241103" cy="108586"/>
              <a:chOff x="4857752" y="1857364"/>
              <a:chExt cx="285752" cy="142876"/>
            </a:xfrm>
          </p:grpSpPr>
          <p:sp>
            <p:nvSpPr>
              <p:cNvPr id="150" name="Rechteck 149"/>
              <p:cNvSpPr/>
              <p:nvPr/>
            </p:nvSpPr>
            <p:spPr>
              <a:xfrm>
                <a:off x="4857458" y="1856528"/>
                <a:ext cx="142994" cy="1441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Rechteck 150"/>
              <p:cNvSpPr/>
              <p:nvPr/>
            </p:nvSpPr>
            <p:spPr>
              <a:xfrm>
                <a:off x="5000452" y="1856528"/>
                <a:ext cx="142994" cy="14412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52" name="Gerade Verbindung mit Pfeil 151"/>
            <p:cNvCxnSpPr>
              <a:stCxn id="134" idx="1"/>
            </p:cNvCxnSpPr>
            <p:nvPr/>
          </p:nvCxnSpPr>
          <p:spPr>
            <a:xfrm rot="10800000" flipV="1">
              <a:off x="8534428" y="4894273"/>
              <a:ext cx="1588" cy="760418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uppieren 152"/>
            <p:cNvGrpSpPr>
              <a:grpSpLocks/>
            </p:cNvGrpSpPr>
            <p:nvPr/>
          </p:nvGrpSpPr>
          <p:grpSpPr bwMode="auto">
            <a:xfrm>
              <a:off x="8112646" y="5872180"/>
              <a:ext cx="241103" cy="108586"/>
              <a:chOff x="4857752" y="1857364"/>
              <a:chExt cx="285752" cy="142876"/>
            </a:xfrm>
          </p:grpSpPr>
          <p:sp>
            <p:nvSpPr>
              <p:cNvPr id="154" name="Rechteck 153"/>
              <p:cNvSpPr/>
              <p:nvPr/>
            </p:nvSpPr>
            <p:spPr>
              <a:xfrm>
                <a:off x="4857164" y="1857364"/>
                <a:ext cx="142994" cy="142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5000158" y="1857364"/>
                <a:ext cx="142994" cy="14204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56" name="Gerade Verbindung mit Pfeil 155"/>
            <p:cNvCxnSpPr>
              <a:stCxn id="115" idx="3"/>
              <a:endCxn id="145" idx="1"/>
            </p:cNvCxnSpPr>
            <p:nvPr/>
          </p:nvCxnSpPr>
          <p:spPr>
            <a:xfrm>
              <a:off x="7088205" y="5221300"/>
              <a:ext cx="963619" cy="623892"/>
            </a:xfrm>
            <a:prstGeom prst="bentConnector3">
              <a:avLst>
                <a:gd name="adj1" fmla="val 12410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/>
            <p:cNvCxnSpPr>
              <a:stCxn id="121" idx="3"/>
              <a:endCxn id="145" idx="1"/>
            </p:cNvCxnSpPr>
            <p:nvPr/>
          </p:nvCxnSpPr>
          <p:spPr>
            <a:xfrm>
              <a:off x="7088205" y="5764229"/>
              <a:ext cx="963619" cy="80964"/>
            </a:xfrm>
            <a:prstGeom prst="bentConnector3">
              <a:avLst>
                <a:gd name="adj1" fmla="val 12410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uppieren 131"/>
            <p:cNvGrpSpPr>
              <a:grpSpLocks/>
            </p:cNvGrpSpPr>
            <p:nvPr/>
          </p:nvGrpSpPr>
          <p:grpSpPr bwMode="auto">
            <a:xfrm>
              <a:off x="8414025" y="4840615"/>
              <a:ext cx="241103" cy="108586"/>
              <a:chOff x="4857752" y="1857364"/>
              <a:chExt cx="285752" cy="142876"/>
            </a:xfrm>
          </p:grpSpPr>
          <p:sp>
            <p:nvSpPr>
              <p:cNvPr id="133" name="Rechteck 132"/>
              <p:cNvSpPr/>
              <p:nvPr/>
            </p:nvSpPr>
            <p:spPr>
              <a:xfrm>
                <a:off x="4857458" y="1856946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Rechteck 133"/>
              <p:cNvSpPr/>
              <p:nvPr/>
            </p:nvSpPr>
            <p:spPr>
              <a:xfrm>
                <a:off x="5000452" y="1856946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3" name="Gruppieren 137"/>
            <p:cNvGrpSpPr>
              <a:grpSpLocks/>
            </p:cNvGrpSpPr>
            <p:nvPr/>
          </p:nvGrpSpPr>
          <p:grpSpPr bwMode="auto">
            <a:xfrm>
              <a:off x="7389336" y="5437837"/>
              <a:ext cx="241103" cy="108586"/>
              <a:chOff x="4857752" y="1857364"/>
              <a:chExt cx="285752" cy="142876"/>
            </a:xfrm>
          </p:grpSpPr>
          <p:sp>
            <p:nvSpPr>
              <p:cNvPr id="139" name="Rechteck 138"/>
              <p:cNvSpPr/>
              <p:nvPr/>
            </p:nvSpPr>
            <p:spPr>
              <a:xfrm>
                <a:off x="485834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Rechteck 139"/>
              <p:cNvSpPr/>
              <p:nvPr/>
            </p:nvSpPr>
            <p:spPr>
              <a:xfrm>
                <a:off x="500133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41" name="Rechteck 140"/>
            <p:cNvSpPr/>
            <p:nvPr/>
          </p:nvSpPr>
          <p:spPr>
            <a:xfrm>
              <a:off x="7329507" y="5383226"/>
              <a:ext cx="661992" cy="2174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4" name="Gruppieren 141"/>
            <p:cNvGrpSpPr>
              <a:grpSpLocks/>
            </p:cNvGrpSpPr>
            <p:nvPr/>
          </p:nvGrpSpPr>
          <p:grpSpPr bwMode="auto">
            <a:xfrm>
              <a:off x="7690715" y="5437837"/>
              <a:ext cx="241103" cy="108586"/>
              <a:chOff x="4857752" y="1857364"/>
              <a:chExt cx="285752" cy="142876"/>
            </a:xfrm>
          </p:grpSpPr>
          <p:sp>
            <p:nvSpPr>
              <p:cNvPr id="143" name="Rechteck 142"/>
              <p:cNvSpPr/>
              <p:nvPr/>
            </p:nvSpPr>
            <p:spPr>
              <a:xfrm>
                <a:off x="4858635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Rechteck 143"/>
              <p:cNvSpPr/>
              <p:nvPr/>
            </p:nvSpPr>
            <p:spPr>
              <a:xfrm>
                <a:off x="5001629" y="1856528"/>
                <a:ext cx="141112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75" name="Gruppieren 166"/>
            <p:cNvGrpSpPr>
              <a:grpSpLocks/>
            </p:cNvGrpSpPr>
            <p:nvPr/>
          </p:nvGrpSpPr>
          <p:grpSpPr bwMode="auto">
            <a:xfrm>
              <a:off x="7389336" y="5437837"/>
              <a:ext cx="241103" cy="108586"/>
              <a:chOff x="4857752" y="1857364"/>
              <a:chExt cx="285752" cy="142876"/>
            </a:xfrm>
          </p:grpSpPr>
          <p:sp>
            <p:nvSpPr>
              <p:cNvPr id="168" name="Rechteck 167"/>
              <p:cNvSpPr/>
              <p:nvPr/>
            </p:nvSpPr>
            <p:spPr>
              <a:xfrm>
                <a:off x="4858340" y="1856528"/>
                <a:ext cx="142994" cy="14413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Rechteck 168"/>
              <p:cNvSpPr/>
              <p:nvPr/>
            </p:nvSpPr>
            <p:spPr>
              <a:xfrm>
                <a:off x="5001334" y="1856528"/>
                <a:ext cx="142994" cy="1441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71" name="Rechteck 170"/>
            <p:cNvSpPr/>
            <p:nvPr/>
          </p:nvSpPr>
          <p:spPr>
            <a:xfrm>
              <a:off x="6786578" y="5111762"/>
              <a:ext cx="361953" cy="1031882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7329507" y="4786322"/>
              <a:ext cx="1385897" cy="217490"/>
            </a:xfrm>
            <a:prstGeom prst="rect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7337444" y="6140469"/>
              <a:ext cx="663580" cy="217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7402532" y="6196032"/>
              <a:ext cx="120651" cy="10795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7523183" y="6196032"/>
              <a:ext cx="120651" cy="10795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42" name="Gerade Verbindung mit Pfeil 156"/>
            <p:cNvCxnSpPr>
              <a:stCxn id="124" idx="3"/>
              <a:endCxn id="241" idx="1"/>
            </p:cNvCxnSpPr>
            <p:nvPr/>
          </p:nvCxnSpPr>
          <p:spPr>
            <a:xfrm>
              <a:off x="7088205" y="6035694"/>
              <a:ext cx="249239" cy="21431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Same-Key</a:t>
            </a:r>
          </a:p>
          <a:p>
            <a:pPr lvl="1"/>
            <a:r>
              <a:rPr lang="en-US" dirty="0" smtClean="0"/>
              <a:t>User Function does not alter the key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Super-Key</a:t>
            </a:r>
          </a:p>
          <a:p>
            <a:pPr lvl="1"/>
            <a:r>
              <a:rPr lang="en-US" dirty="0" smtClean="0"/>
              <a:t>Key generated by UF is a super-key of the input key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Unique-Key</a:t>
            </a:r>
          </a:p>
          <a:p>
            <a:pPr lvl="1"/>
            <a:r>
              <a:rPr lang="en-US" dirty="0" smtClean="0"/>
              <a:t>Data source or UF produces unique keys</a:t>
            </a:r>
          </a:p>
        </p:txBody>
      </p:sp>
      <p:sp>
        <p:nvSpPr>
          <p:cNvPr id="47106" name="Titel 2"/>
          <p:cNvSpPr>
            <a:spLocks noGrp="1"/>
          </p:cNvSpPr>
          <p:nvPr>
            <p:ph type="title"/>
          </p:nvPr>
        </p:nvSpPr>
        <p:spPr>
          <a:xfrm>
            <a:off x="954931" y="71438"/>
            <a:ext cx="6929437" cy="642937"/>
          </a:xfrm>
        </p:spPr>
        <p:txBody>
          <a:bodyPr/>
          <a:lstStyle/>
          <a:p>
            <a:r>
              <a:rPr lang="en-US" dirty="0" smtClean="0"/>
              <a:t>Output Contracts</a:t>
            </a:r>
            <a:endParaRPr lang="en-US" i="1" dirty="0" smtClean="0"/>
          </a:p>
        </p:txBody>
      </p:sp>
      <p:grpSp>
        <p:nvGrpSpPr>
          <p:cNvPr id="2" name="Gruppieren 22"/>
          <p:cNvGrpSpPr>
            <a:grpSpLocks/>
          </p:cNvGrpSpPr>
          <p:nvPr/>
        </p:nvGrpSpPr>
        <p:grpSpPr bwMode="auto">
          <a:xfrm>
            <a:off x="1785938" y="2381250"/>
            <a:ext cx="357187" cy="142875"/>
            <a:chOff x="1500166" y="2357430"/>
            <a:chExt cx="428628" cy="214314"/>
          </a:xfrm>
        </p:grpSpPr>
        <p:sp>
          <p:nvSpPr>
            <p:cNvPr id="5" name="Rechteck 4"/>
            <p:cNvSpPr/>
            <p:nvPr/>
          </p:nvSpPr>
          <p:spPr>
            <a:xfrm>
              <a:off x="1500166" y="2357430"/>
              <a:ext cx="21526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hteck 5"/>
            <p:cNvSpPr/>
            <p:nvPr/>
          </p:nvSpPr>
          <p:spPr>
            <a:xfrm>
              <a:off x="1715432" y="2357430"/>
              <a:ext cx="213362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uppieren 19"/>
          <p:cNvGrpSpPr>
            <a:grpSpLocks/>
          </p:cNvGrpSpPr>
          <p:nvPr/>
        </p:nvGrpSpPr>
        <p:grpSpPr bwMode="auto">
          <a:xfrm>
            <a:off x="1285875" y="2381250"/>
            <a:ext cx="357188" cy="142875"/>
            <a:chOff x="1000100" y="2285992"/>
            <a:chExt cx="428628" cy="214314"/>
          </a:xfrm>
        </p:grpSpPr>
        <p:sp>
          <p:nvSpPr>
            <p:cNvPr id="9" name="Rechteck 8"/>
            <p:cNvSpPr/>
            <p:nvPr/>
          </p:nvSpPr>
          <p:spPr>
            <a:xfrm>
              <a:off x="1000100" y="2285992"/>
              <a:ext cx="215267" cy="2143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215367" y="2285992"/>
              <a:ext cx="213361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hteck 10"/>
          <p:cNvSpPr/>
          <p:nvPr/>
        </p:nvSpPr>
        <p:spPr>
          <a:xfrm>
            <a:off x="3152479" y="2119303"/>
            <a:ext cx="1851569" cy="6667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uppieren 24"/>
          <p:cNvGrpSpPr>
            <a:grpSpLocks/>
          </p:cNvGrpSpPr>
          <p:nvPr/>
        </p:nvGrpSpPr>
        <p:grpSpPr bwMode="auto">
          <a:xfrm>
            <a:off x="2286000" y="2381250"/>
            <a:ext cx="357188" cy="142875"/>
            <a:chOff x="2000232" y="2643182"/>
            <a:chExt cx="428628" cy="214314"/>
          </a:xfrm>
        </p:grpSpPr>
        <p:sp>
          <p:nvSpPr>
            <p:cNvPr id="12" name="Rechteck 11"/>
            <p:cNvSpPr/>
            <p:nvPr/>
          </p:nvSpPr>
          <p:spPr>
            <a:xfrm>
              <a:off x="2000232" y="2643182"/>
              <a:ext cx="215267" cy="21431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15499" y="2643182"/>
              <a:ext cx="213361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uppieren 26"/>
          <p:cNvGrpSpPr>
            <a:grpSpLocks/>
          </p:cNvGrpSpPr>
          <p:nvPr/>
        </p:nvGrpSpPr>
        <p:grpSpPr bwMode="auto">
          <a:xfrm>
            <a:off x="7872958" y="2381250"/>
            <a:ext cx="357188" cy="142875"/>
            <a:chOff x="1500166" y="2357430"/>
            <a:chExt cx="428628" cy="214314"/>
          </a:xfrm>
        </p:grpSpPr>
        <p:sp>
          <p:nvSpPr>
            <p:cNvPr id="28" name="Rechteck 27"/>
            <p:cNvSpPr/>
            <p:nvPr/>
          </p:nvSpPr>
          <p:spPr>
            <a:xfrm>
              <a:off x="1500166" y="2357430"/>
              <a:ext cx="215267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1715433" y="2357430"/>
              <a:ext cx="213361" cy="21431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uppieren 29"/>
          <p:cNvGrpSpPr>
            <a:grpSpLocks/>
          </p:cNvGrpSpPr>
          <p:nvPr/>
        </p:nvGrpSpPr>
        <p:grpSpPr bwMode="auto">
          <a:xfrm>
            <a:off x="7372896" y="2381250"/>
            <a:ext cx="357187" cy="142875"/>
            <a:chOff x="1000100" y="2285992"/>
            <a:chExt cx="428628" cy="214314"/>
          </a:xfrm>
        </p:grpSpPr>
        <p:sp>
          <p:nvSpPr>
            <p:cNvPr id="31" name="Rechteck 30"/>
            <p:cNvSpPr/>
            <p:nvPr/>
          </p:nvSpPr>
          <p:spPr>
            <a:xfrm>
              <a:off x="1000100" y="2285992"/>
              <a:ext cx="215266" cy="2143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1215366" y="2285992"/>
              <a:ext cx="213362" cy="21431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" name="Gruppieren 32"/>
          <p:cNvGrpSpPr>
            <a:grpSpLocks/>
          </p:cNvGrpSpPr>
          <p:nvPr/>
        </p:nvGrpSpPr>
        <p:grpSpPr bwMode="auto">
          <a:xfrm>
            <a:off x="8373021" y="2381250"/>
            <a:ext cx="357187" cy="142875"/>
            <a:chOff x="2000232" y="2643182"/>
            <a:chExt cx="428628" cy="214314"/>
          </a:xfrm>
        </p:grpSpPr>
        <p:sp>
          <p:nvSpPr>
            <p:cNvPr id="34" name="Rechteck 33"/>
            <p:cNvSpPr/>
            <p:nvPr/>
          </p:nvSpPr>
          <p:spPr>
            <a:xfrm>
              <a:off x="2000232" y="2643182"/>
              <a:ext cx="215266" cy="21431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215498" y="2643182"/>
              <a:ext cx="213362" cy="21431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" name="Pfeil nach rechts 35"/>
          <p:cNvSpPr/>
          <p:nvPr/>
        </p:nvSpPr>
        <p:spPr>
          <a:xfrm>
            <a:off x="2874963" y="2238375"/>
            <a:ext cx="179387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Pfeil nach rechts 36"/>
          <p:cNvSpPr/>
          <p:nvPr/>
        </p:nvSpPr>
        <p:spPr>
          <a:xfrm>
            <a:off x="6444208" y="2238375"/>
            <a:ext cx="1793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" name="Gruppieren 38"/>
          <p:cNvGrpSpPr>
            <a:grpSpLocks/>
          </p:cNvGrpSpPr>
          <p:nvPr/>
        </p:nvGrpSpPr>
        <p:grpSpPr bwMode="auto">
          <a:xfrm>
            <a:off x="1785938" y="4310063"/>
            <a:ext cx="428625" cy="142875"/>
            <a:chOff x="1500166" y="2357430"/>
            <a:chExt cx="428628" cy="214314"/>
          </a:xfrm>
        </p:grpSpPr>
        <p:sp>
          <p:nvSpPr>
            <p:cNvPr id="40" name="Rechteck 39"/>
            <p:cNvSpPr/>
            <p:nvPr/>
          </p:nvSpPr>
          <p:spPr>
            <a:xfrm>
              <a:off x="1500166" y="2357430"/>
              <a:ext cx="214313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hteck 40"/>
            <p:cNvSpPr/>
            <p:nvPr/>
          </p:nvSpPr>
          <p:spPr>
            <a:xfrm>
              <a:off x="1714479" y="2357430"/>
              <a:ext cx="214315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7" name="Gruppieren 41"/>
          <p:cNvGrpSpPr>
            <a:grpSpLocks/>
          </p:cNvGrpSpPr>
          <p:nvPr/>
        </p:nvGrpSpPr>
        <p:grpSpPr bwMode="auto">
          <a:xfrm>
            <a:off x="1285875" y="4310063"/>
            <a:ext cx="428625" cy="142875"/>
            <a:chOff x="1000100" y="2285992"/>
            <a:chExt cx="428628" cy="214314"/>
          </a:xfrm>
        </p:grpSpPr>
        <p:sp>
          <p:nvSpPr>
            <p:cNvPr id="43" name="Rechteck 42"/>
            <p:cNvSpPr/>
            <p:nvPr/>
          </p:nvSpPr>
          <p:spPr>
            <a:xfrm>
              <a:off x="1000100" y="2285992"/>
              <a:ext cx="214315" cy="2143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hteck 43"/>
            <p:cNvSpPr/>
            <p:nvPr/>
          </p:nvSpPr>
          <p:spPr>
            <a:xfrm>
              <a:off x="1214415" y="2285992"/>
              <a:ext cx="214313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" name="Rechteck 44"/>
          <p:cNvSpPr/>
          <p:nvPr/>
        </p:nvSpPr>
        <p:spPr>
          <a:xfrm>
            <a:off x="3137904" y="4048129"/>
            <a:ext cx="1866144" cy="6667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8" name="Gruppieren 45"/>
          <p:cNvGrpSpPr>
            <a:grpSpLocks/>
          </p:cNvGrpSpPr>
          <p:nvPr/>
        </p:nvGrpSpPr>
        <p:grpSpPr bwMode="auto">
          <a:xfrm>
            <a:off x="2286000" y="4310063"/>
            <a:ext cx="428625" cy="142875"/>
            <a:chOff x="2000232" y="2643182"/>
            <a:chExt cx="428628" cy="214314"/>
          </a:xfrm>
        </p:grpSpPr>
        <p:sp>
          <p:nvSpPr>
            <p:cNvPr id="47" name="Rechteck 46"/>
            <p:cNvSpPr/>
            <p:nvPr/>
          </p:nvSpPr>
          <p:spPr>
            <a:xfrm>
              <a:off x="2000232" y="2643182"/>
              <a:ext cx="214315" cy="21431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hteck 47"/>
            <p:cNvSpPr/>
            <p:nvPr/>
          </p:nvSpPr>
          <p:spPr>
            <a:xfrm>
              <a:off x="2214547" y="2643182"/>
              <a:ext cx="214313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2" name="Rechteck 51"/>
          <p:cNvSpPr/>
          <p:nvPr/>
        </p:nvSpPr>
        <p:spPr>
          <a:xfrm>
            <a:off x="8015833" y="4310063"/>
            <a:ext cx="214313" cy="1428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hteck 53"/>
          <p:cNvSpPr/>
          <p:nvPr/>
        </p:nvSpPr>
        <p:spPr>
          <a:xfrm>
            <a:off x="7301458" y="4310063"/>
            <a:ext cx="107950" cy="1428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hteck 54"/>
          <p:cNvSpPr/>
          <p:nvPr/>
        </p:nvSpPr>
        <p:spPr>
          <a:xfrm>
            <a:off x="7515771" y="4310063"/>
            <a:ext cx="214312" cy="1428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hteck 57"/>
          <p:cNvSpPr/>
          <p:nvPr/>
        </p:nvSpPr>
        <p:spPr>
          <a:xfrm>
            <a:off x="8515896" y="4310063"/>
            <a:ext cx="214312" cy="1428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Pfeil nach rechts 58"/>
          <p:cNvSpPr/>
          <p:nvPr/>
        </p:nvSpPr>
        <p:spPr>
          <a:xfrm>
            <a:off x="2857500" y="4167188"/>
            <a:ext cx="21431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Pfeil nach rechts 59"/>
          <p:cNvSpPr/>
          <p:nvPr/>
        </p:nvSpPr>
        <p:spPr>
          <a:xfrm>
            <a:off x="6444208" y="4167188"/>
            <a:ext cx="21431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7407821" y="4310063"/>
            <a:ext cx="107950" cy="1428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hteck 62"/>
          <p:cNvSpPr/>
          <p:nvPr/>
        </p:nvSpPr>
        <p:spPr>
          <a:xfrm>
            <a:off x="7801521" y="4310063"/>
            <a:ext cx="1079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hteck 63"/>
          <p:cNvSpPr/>
          <p:nvPr/>
        </p:nvSpPr>
        <p:spPr>
          <a:xfrm>
            <a:off x="7907883" y="4310063"/>
            <a:ext cx="107950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hteck 66"/>
          <p:cNvSpPr/>
          <p:nvPr/>
        </p:nvSpPr>
        <p:spPr>
          <a:xfrm>
            <a:off x="8301583" y="4310063"/>
            <a:ext cx="107950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hteck 67"/>
          <p:cNvSpPr/>
          <p:nvPr/>
        </p:nvSpPr>
        <p:spPr>
          <a:xfrm>
            <a:off x="8407946" y="4310063"/>
            <a:ext cx="107950" cy="1428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uppieren 49"/>
          <p:cNvGrpSpPr>
            <a:grpSpLocks/>
          </p:cNvGrpSpPr>
          <p:nvPr/>
        </p:nvGrpSpPr>
        <p:grpSpPr bwMode="auto">
          <a:xfrm>
            <a:off x="785813" y="2381250"/>
            <a:ext cx="357187" cy="142875"/>
            <a:chOff x="1500166" y="2357430"/>
            <a:chExt cx="428628" cy="214314"/>
          </a:xfrm>
        </p:grpSpPr>
        <p:sp>
          <p:nvSpPr>
            <p:cNvPr id="51" name="Rechteck 50"/>
            <p:cNvSpPr/>
            <p:nvPr/>
          </p:nvSpPr>
          <p:spPr>
            <a:xfrm>
              <a:off x="1500166" y="2357430"/>
              <a:ext cx="21526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1715432" y="2357430"/>
              <a:ext cx="213362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" name="Gruppieren 55"/>
          <p:cNvGrpSpPr>
            <a:grpSpLocks/>
          </p:cNvGrpSpPr>
          <p:nvPr/>
        </p:nvGrpSpPr>
        <p:grpSpPr bwMode="auto">
          <a:xfrm>
            <a:off x="785813" y="4310063"/>
            <a:ext cx="357187" cy="142875"/>
            <a:chOff x="1500166" y="2357430"/>
            <a:chExt cx="428628" cy="214314"/>
          </a:xfrm>
        </p:grpSpPr>
        <p:sp>
          <p:nvSpPr>
            <p:cNvPr id="57" name="Rechteck 56"/>
            <p:cNvSpPr/>
            <p:nvPr/>
          </p:nvSpPr>
          <p:spPr>
            <a:xfrm>
              <a:off x="1500166" y="2357430"/>
              <a:ext cx="21526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Rechteck 60"/>
            <p:cNvSpPr/>
            <p:nvPr/>
          </p:nvSpPr>
          <p:spPr>
            <a:xfrm>
              <a:off x="1715432" y="2357430"/>
              <a:ext cx="213362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1" name="Gruppieren 64"/>
          <p:cNvGrpSpPr>
            <a:grpSpLocks/>
          </p:cNvGrpSpPr>
          <p:nvPr/>
        </p:nvGrpSpPr>
        <p:grpSpPr bwMode="auto">
          <a:xfrm>
            <a:off x="6872833" y="2381250"/>
            <a:ext cx="357188" cy="142875"/>
            <a:chOff x="1500166" y="2357430"/>
            <a:chExt cx="428628" cy="214314"/>
          </a:xfrm>
        </p:grpSpPr>
        <p:sp>
          <p:nvSpPr>
            <p:cNvPr id="66" name="Rechteck 65"/>
            <p:cNvSpPr/>
            <p:nvPr/>
          </p:nvSpPr>
          <p:spPr>
            <a:xfrm>
              <a:off x="1500166" y="2357430"/>
              <a:ext cx="215267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1715433" y="2357430"/>
              <a:ext cx="213361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" name="Gruppieren 69"/>
          <p:cNvGrpSpPr>
            <a:grpSpLocks/>
          </p:cNvGrpSpPr>
          <p:nvPr/>
        </p:nvGrpSpPr>
        <p:grpSpPr bwMode="auto">
          <a:xfrm>
            <a:off x="6944271" y="4310063"/>
            <a:ext cx="285750" cy="142875"/>
            <a:chOff x="1585892" y="2357430"/>
            <a:chExt cx="342902" cy="214314"/>
          </a:xfrm>
        </p:grpSpPr>
        <p:sp>
          <p:nvSpPr>
            <p:cNvPr id="71" name="Rechteck 70"/>
            <p:cNvSpPr/>
            <p:nvPr/>
          </p:nvSpPr>
          <p:spPr>
            <a:xfrm>
              <a:off x="1585892" y="2357430"/>
              <a:ext cx="127635" cy="2143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Rechteck 71"/>
            <p:cNvSpPr/>
            <p:nvPr/>
          </p:nvSpPr>
          <p:spPr>
            <a:xfrm>
              <a:off x="1713527" y="2357430"/>
              <a:ext cx="215267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3" name="Rechteck 72"/>
          <p:cNvSpPr/>
          <p:nvPr/>
        </p:nvSpPr>
        <p:spPr>
          <a:xfrm>
            <a:off x="6829971" y="4310063"/>
            <a:ext cx="10795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" name="Gruppieren 74"/>
          <p:cNvGrpSpPr>
            <a:grpSpLocks/>
          </p:cNvGrpSpPr>
          <p:nvPr/>
        </p:nvGrpSpPr>
        <p:grpSpPr bwMode="auto">
          <a:xfrm>
            <a:off x="1785938" y="5810250"/>
            <a:ext cx="357187" cy="142875"/>
            <a:chOff x="1500166" y="2357430"/>
            <a:chExt cx="428628" cy="214314"/>
          </a:xfrm>
        </p:grpSpPr>
        <p:sp>
          <p:nvSpPr>
            <p:cNvPr id="76" name="Rechteck 75"/>
            <p:cNvSpPr/>
            <p:nvPr/>
          </p:nvSpPr>
          <p:spPr>
            <a:xfrm>
              <a:off x="1500166" y="2357430"/>
              <a:ext cx="21526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Rechteck 76"/>
            <p:cNvSpPr/>
            <p:nvPr/>
          </p:nvSpPr>
          <p:spPr>
            <a:xfrm>
              <a:off x="1715432" y="2357430"/>
              <a:ext cx="213362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" name="Gruppieren 77"/>
          <p:cNvGrpSpPr>
            <a:grpSpLocks/>
          </p:cNvGrpSpPr>
          <p:nvPr/>
        </p:nvGrpSpPr>
        <p:grpSpPr bwMode="auto">
          <a:xfrm>
            <a:off x="1285875" y="5810250"/>
            <a:ext cx="357188" cy="142875"/>
            <a:chOff x="1000100" y="2285992"/>
            <a:chExt cx="428628" cy="214314"/>
          </a:xfrm>
        </p:grpSpPr>
        <p:sp>
          <p:nvSpPr>
            <p:cNvPr id="79" name="Rechteck 78"/>
            <p:cNvSpPr/>
            <p:nvPr/>
          </p:nvSpPr>
          <p:spPr>
            <a:xfrm>
              <a:off x="1000100" y="2285992"/>
              <a:ext cx="215267" cy="2143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1215367" y="2285992"/>
              <a:ext cx="213361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1" name="Rechteck 80"/>
          <p:cNvSpPr/>
          <p:nvPr/>
        </p:nvSpPr>
        <p:spPr>
          <a:xfrm>
            <a:off x="3152479" y="5548327"/>
            <a:ext cx="1851569" cy="6667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5" name="Gruppieren 81"/>
          <p:cNvGrpSpPr>
            <a:grpSpLocks/>
          </p:cNvGrpSpPr>
          <p:nvPr/>
        </p:nvGrpSpPr>
        <p:grpSpPr bwMode="auto">
          <a:xfrm>
            <a:off x="2286000" y="5810250"/>
            <a:ext cx="357188" cy="142875"/>
            <a:chOff x="2000232" y="2643182"/>
            <a:chExt cx="428628" cy="214314"/>
          </a:xfrm>
        </p:grpSpPr>
        <p:sp>
          <p:nvSpPr>
            <p:cNvPr id="83" name="Rechteck 82"/>
            <p:cNvSpPr/>
            <p:nvPr/>
          </p:nvSpPr>
          <p:spPr>
            <a:xfrm>
              <a:off x="2000232" y="2643182"/>
              <a:ext cx="215267" cy="21431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2215499" y="2643182"/>
              <a:ext cx="213361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5" name="Rechteck 84"/>
          <p:cNvSpPr/>
          <p:nvPr/>
        </p:nvSpPr>
        <p:spPr>
          <a:xfrm rot="5400000">
            <a:off x="5355977" y="5248570"/>
            <a:ext cx="476253" cy="1266240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Unique-KEY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6" name="Gruppieren 88"/>
          <p:cNvGrpSpPr>
            <a:grpSpLocks/>
          </p:cNvGrpSpPr>
          <p:nvPr/>
        </p:nvGrpSpPr>
        <p:grpSpPr bwMode="auto">
          <a:xfrm>
            <a:off x="7372896" y="5810250"/>
            <a:ext cx="357187" cy="142875"/>
            <a:chOff x="1000100" y="2285992"/>
            <a:chExt cx="428628" cy="214314"/>
          </a:xfrm>
        </p:grpSpPr>
        <p:sp>
          <p:nvSpPr>
            <p:cNvPr id="90" name="Rechteck 89"/>
            <p:cNvSpPr/>
            <p:nvPr/>
          </p:nvSpPr>
          <p:spPr>
            <a:xfrm>
              <a:off x="1000100" y="2285992"/>
              <a:ext cx="215266" cy="21431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1215366" y="2285992"/>
              <a:ext cx="213362" cy="21431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" name="Gruppieren 91"/>
          <p:cNvGrpSpPr>
            <a:grpSpLocks/>
          </p:cNvGrpSpPr>
          <p:nvPr/>
        </p:nvGrpSpPr>
        <p:grpSpPr bwMode="auto">
          <a:xfrm>
            <a:off x="7872958" y="5810250"/>
            <a:ext cx="357188" cy="142875"/>
            <a:chOff x="2000232" y="2643182"/>
            <a:chExt cx="428628" cy="214314"/>
          </a:xfrm>
        </p:grpSpPr>
        <p:sp>
          <p:nvSpPr>
            <p:cNvPr id="93" name="Rechteck 92"/>
            <p:cNvSpPr/>
            <p:nvPr/>
          </p:nvSpPr>
          <p:spPr>
            <a:xfrm>
              <a:off x="2000232" y="2643182"/>
              <a:ext cx="215267" cy="21431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Rechteck 93"/>
            <p:cNvSpPr/>
            <p:nvPr/>
          </p:nvSpPr>
          <p:spPr>
            <a:xfrm>
              <a:off x="2215499" y="2643182"/>
              <a:ext cx="213361" cy="214314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5" name="Pfeil nach rechts 94"/>
          <p:cNvSpPr/>
          <p:nvPr/>
        </p:nvSpPr>
        <p:spPr>
          <a:xfrm>
            <a:off x="2874963" y="5667375"/>
            <a:ext cx="179387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Pfeil nach rechts 95"/>
          <p:cNvSpPr/>
          <p:nvPr/>
        </p:nvSpPr>
        <p:spPr>
          <a:xfrm>
            <a:off x="6444208" y="5667375"/>
            <a:ext cx="179388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0" name="Gruppieren 96"/>
          <p:cNvGrpSpPr>
            <a:grpSpLocks/>
          </p:cNvGrpSpPr>
          <p:nvPr/>
        </p:nvGrpSpPr>
        <p:grpSpPr bwMode="auto">
          <a:xfrm>
            <a:off x="785813" y="5810250"/>
            <a:ext cx="357187" cy="142875"/>
            <a:chOff x="1500166" y="2357430"/>
            <a:chExt cx="428628" cy="214314"/>
          </a:xfrm>
        </p:grpSpPr>
        <p:sp>
          <p:nvSpPr>
            <p:cNvPr id="98" name="Rechteck 97"/>
            <p:cNvSpPr/>
            <p:nvPr/>
          </p:nvSpPr>
          <p:spPr>
            <a:xfrm>
              <a:off x="1500166" y="2357430"/>
              <a:ext cx="21526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1715432" y="2357430"/>
              <a:ext cx="213362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3" name="Gruppieren 99"/>
          <p:cNvGrpSpPr>
            <a:grpSpLocks/>
          </p:cNvGrpSpPr>
          <p:nvPr/>
        </p:nvGrpSpPr>
        <p:grpSpPr bwMode="auto">
          <a:xfrm>
            <a:off x="6872833" y="5810250"/>
            <a:ext cx="357188" cy="142875"/>
            <a:chOff x="1500166" y="2357430"/>
            <a:chExt cx="428628" cy="214314"/>
          </a:xfrm>
        </p:grpSpPr>
        <p:sp>
          <p:nvSpPr>
            <p:cNvPr id="101" name="Rechteck 100"/>
            <p:cNvSpPr/>
            <p:nvPr/>
          </p:nvSpPr>
          <p:spPr>
            <a:xfrm>
              <a:off x="1500166" y="2357430"/>
              <a:ext cx="215267" cy="21431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Rechteck 101"/>
            <p:cNvSpPr/>
            <p:nvPr/>
          </p:nvSpPr>
          <p:spPr>
            <a:xfrm>
              <a:off x="1715433" y="2357430"/>
              <a:ext cx="213361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2" name="Rechteck 91"/>
          <p:cNvSpPr/>
          <p:nvPr/>
        </p:nvSpPr>
        <p:spPr>
          <a:xfrm rot="5400000">
            <a:off x="5356457" y="3747902"/>
            <a:ext cx="476253" cy="1267200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Super-KEY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 rot="5400000">
            <a:off x="5356457" y="1819090"/>
            <a:ext cx="476253" cy="1267200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Same-Key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38" name="Gruppieren 99"/>
          <p:cNvGrpSpPr>
            <a:grpSpLocks/>
          </p:cNvGrpSpPr>
          <p:nvPr/>
        </p:nvGrpSpPr>
        <p:grpSpPr bwMode="auto">
          <a:xfrm>
            <a:off x="8373021" y="5810250"/>
            <a:ext cx="357187" cy="142875"/>
            <a:chOff x="1500166" y="2357430"/>
            <a:chExt cx="428628" cy="214314"/>
          </a:xfrm>
        </p:grpSpPr>
        <p:sp>
          <p:nvSpPr>
            <p:cNvPr id="103" name="Rechteck 102"/>
            <p:cNvSpPr/>
            <p:nvPr/>
          </p:nvSpPr>
          <p:spPr>
            <a:xfrm>
              <a:off x="1500166" y="2357430"/>
              <a:ext cx="215266" cy="21431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1715432" y="2357430"/>
              <a:ext cx="213362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Rechteck 3"/>
          <p:cNvSpPr/>
          <p:nvPr/>
        </p:nvSpPr>
        <p:spPr>
          <a:xfrm>
            <a:off x="3797300" y="2214563"/>
            <a:ext cx="1192213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UF</a:t>
            </a:r>
          </a:p>
        </p:txBody>
      </p:sp>
      <p:sp>
        <p:nvSpPr>
          <p:cNvPr id="74" name="Rechteck 73"/>
          <p:cNvSpPr/>
          <p:nvPr/>
        </p:nvSpPr>
        <p:spPr>
          <a:xfrm>
            <a:off x="3797300" y="5643563"/>
            <a:ext cx="1192213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UF</a:t>
            </a:r>
          </a:p>
        </p:txBody>
      </p:sp>
      <p:sp>
        <p:nvSpPr>
          <p:cNvPr id="89" name="Rechteck 88"/>
          <p:cNvSpPr/>
          <p:nvPr/>
        </p:nvSpPr>
        <p:spPr>
          <a:xfrm>
            <a:off x="3797300" y="4143375"/>
            <a:ext cx="1192213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85813" y="1090613"/>
            <a:ext cx="8001000" cy="1618307"/>
          </a:xfrm>
        </p:spPr>
        <p:txBody>
          <a:bodyPr/>
          <a:lstStyle/>
          <a:p>
            <a:r>
              <a:rPr lang="en-US" dirty="0" smtClean="0"/>
              <a:t>PACT Programs effectively are data flow graphs</a:t>
            </a:r>
          </a:p>
          <a:p>
            <a:pPr lvl="1"/>
            <a:r>
              <a:rPr lang="en-US" dirty="0" smtClean="0"/>
              <a:t>Data comes from sources and flows to sinks</a:t>
            </a:r>
          </a:p>
          <a:p>
            <a:pPr lvl="1"/>
            <a:r>
              <a:rPr lang="en-US" dirty="0" smtClean="0"/>
              <a:t>PACTs process data in-between sources and sinks</a:t>
            </a:r>
          </a:p>
          <a:p>
            <a:pPr lvl="1"/>
            <a:r>
              <a:rPr lang="en-US" dirty="0" smtClean="0"/>
              <a:t>Multiple sources and sinks allowed</a:t>
            </a:r>
          </a:p>
          <a:p>
            <a:pPr lvl="1"/>
            <a:r>
              <a:rPr lang="en-US" dirty="0" smtClean="0"/>
              <a:t>Arbitrary complex directed acyclic data flows can be composed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PACT Programming Model</a:t>
            </a:r>
            <a:endParaRPr lang="en-US" dirty="0"/>
          </a:p>
        </p:txBody>
      </p:sp>
      <p:grpSp>
        <p:nvGrpSpPr>
          <p:cNvPr id="6" name="Gruppieren 122"/>
          <p:cNvGrpSpPr/>
          <p:nvPr/>
        </p:nvGrpSpPr>
        <p:grpSpPr>
          <a:xfrm>
            <a:off x="539552" y="3118370"/>
            <a:ext cx="8424776" cy="3164461"/>
            <a:chOff x="539552" y="3118370"/>
            <a:chExt cx="8424776" cy="3164461"/>
          </a:xfrm>
        </p:grpSpPr>
        <p:sp>
          <p:nvSpPr>
            <p:cNvPr id="5" name="Rechteck 4"/>
            <p:cNvSpPr/>
            <p:nvPr/>
          </p:nvSpPr>
          <p:spPr>
            <a:xfrm>
              <a:off x="539552" y="3213770"/>
              <a:ext cx="1440000" cy="358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Data Source 1</a:t>
              </a:r>
              <a:endParaRPr lang="en-US" sz="1600" dirty="0"/>
            </a:p>
          </p:txBody>
        </p:sp>
        <p:cxnSp>
          <p:nvCxnSpPr>
            <p:cNvPr id="7" name="Gerade Verbindung mit Pfeil 11"/>
            <p:cNvCxnSpPr>
              <a:stCxn id="33" idx="3"/>
              <a:endCxn id="112" idx="1"/>
            </p:cNvCxnSpPr>
            <p:nvPr/>
          </p:nvCxnSpPr>
          <p:spPr>
            <a:xfrm flipV="1">
              <a:off x="1979552" y="4999932"/>
              <a:ext cx="576224" cy="458537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11"/>
            <p:cNvCxnSpPr>
              <a:stCxn id="33" idx="3"/>
              <a:endCxn id="49" idx="1"/>
            </p:cNvCxnSpPr>
            <p:nvPr/>
          </p:nvCxnSpPr>
          <p:spPr>
            <a:xfrm>
              <a:off x="1979552" y="5458469"/>
              <a:ext cx="575378" cy="54957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11"/>
            <p:cNvCxnSpPr>
              <a:stCxn id="69" idx="3"/>
            </p:cNvCxnSpPr>
            <p:nvPr/>
          </p:nvCxnSpPr>
          <p:spPr>
            <a:xfrm>
              <a:off x="5292484" y="4378349"/>
              <a:ext cx="575660" cy="41880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1"/>
            <p:cNvCxnSpPr>
              <a:stCxn id="33" idx="3"/>
            </p:cNvCxnSpPr>
            <p:nvPr/>
          </p:nvCxnSpPr>
          <p:spPr>
            <a:xfrm flipV="1">
              <a:off x="1979552" y="4509120"/>
              <a:ext cx="2232408" cy="949349"/>
            </a:xfrm>
            <a:prstGeom prst="bentConnector3">
              <a:avLst>
                <a:gd name="adj1" fmla="val 12904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16"/>
            <p:cNvSpPr/>
            <p:nvPr/>
          </p:nvSpPr>
          <p:spPr>
            <a:xfrm>
              <a:off x="5867862" y="3212976"/>
              <a:ext cx="1440000" cy="360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Data Sink 1</a:t>
              </a:r>
              <a:endParaRPr lang="en-US" sz="1600" dirty="0"/>
            </a:p>
          </p:txBody>
        </p:sp>
        <p:grpSp>
          <p:nvGrpSpPr>
            <p:cNvPr id="9" name="Gruppieren 43"/>
            <p:cNvGrpSpPr/>
            <p:nvPr/>
          </p:nvGrpSpPr>
          <p:grpSpPr>
            <a:xfrm>
              <a:off x="2554930" y="3118370"/>
              <a:ext cx="1081088" cy="549575"/>
              <a:chOff x="3131840" y="5085184"/>
              <a:chExt cx="1081088" cy="549575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3131840" y="5085184"/>
                <a:ext cx="1081088" cy="5495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/>
                  <a:t>MAP</a:t>
                </a:r>
                <a:endParaRPr lang="en-US" sz="1600" dirty="0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3569022" y="5373216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539552" y="5279081"/>
              <a:ext cx="1440000" cy="358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Data Source 2</a:t>
              </a:r>
              <a:endParaRPr lang="en-US" sz="1600" dirty="0"/>
            </a:p>
          </p:txBody>
        </p:sp>
        <p:grpSp>
          <p:nvGrpSpPr>
            <p:cNvPr id="11" name="Gruppieren 44"/>
            <p:cNvGrpSpPr/>
            <p:nvPr/>
          </p:nvGrpSpPr>
          <p:grpSpPr>
            <a:xfrm>
              <a:off x="4211396" y="5183681"/>
              <a:ext cx="1081088" cy="549575"/>
              <a:chOff x="3131840" y="5085184"/>
              <a:chExt cx="1081088" cy="549575"/>
            </a:xfrm>
          </p:grpSpPr>
          <p:sp>
            <p:nvSpPr>
              <p:cNvPr id="46" name="Rechteck 45"/>
              <p:cNvSpPr/>
              <p:nvPr/>
            </p:nvSpPr>
            <p:spPr>
              <a:xfrm>
                <a:off x="3131840" y="5085184"/>
                <a:ext cx="1081088" cy="5495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/>
                  <a:t>COGROUP</a:t>
                </a:r>
                <a:endParaRPr lang="en-US" sz="1600" dirty="0"/>
              </a:p>
            </p:txBody>
          </p:sp>
          <p:sp>
            <p:nvSpPr>
              <p:cNvPr id="47" name="Rechteck 46"/>
              <p:cNvSpPr/>
              <p:nvPr/>
            </p:nvSpPr>
            <p:spPr>
              <a:xfrm>
                <a:off x="3569022" y="5373216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12" name="Gruppieren 47"/>
            <p:cNvGrpSpPr/>
            <p:nvPr/>
          </p:nvGrpSpPr>
          <p:grpSpPr>
            <a:xfrm>
              <a:off x="2554930" y="5733256"/>
              <a:ext cx="1081088" cy="549575"/>
              <a:chOff x="3131840" y="5085184"/>
              <a:chExt cx="1081088" cy="549575"/>
            </a:xfrm>
          </p:grpSpPr>
          <p:sp>
            <p:nvSpPr>
              <p:cNvPr id="49" name="Rechteck 48"/>
              <p:cNvSpPr/>
              <p:nvPr/>
            </p:nvSpPr>
            <p:spPr>
              <a:xfrm>
                <a:off x="3131840" y="5085184"/>
                <a:ext cx="1081088" cy="5495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/>
                  <a:t>MAP</a:t>
                </a:r>
                <a:endParaRPr lang="en-US" sz="1600" dirty="0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3569022" y="5373216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60" name="Gerade Verbindung mit Pfeil 11"/>
            <p:cNvCxnSpPr>
              <a:stCxn id="49" idx="3"/>
            </p:cNvCxnSpPr>
            <p:nvPr/>
          </p:nvCxnSpPr>
          <p:spPr>
            <a:xfrm flipV="1">
              <a:off x="3636018" y="5589240"/>
              <a:ext cx="575942" cy="418804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pieren 64"/>
            <p:cNvGrpSpPr/>
            <p:nvPr/>
          </p:nvGrpSpPr>
          <p:grpSpPr>
            <a:xfrm>
              <a:off x="5867862" y="4653136"/>
              <a:ext cx="1081088" cy="549575"/>
              <a:chOff x="3131840" y="5085184"/>
              <a:chExt cx="1081088" cy="549575"/>
            </a:xfrm>
          </p:grpSpPr>
          <p:sp>
            <p:nvSpPr>
              <p:cNvPr id="66" name="Rechteck 65"/>
              <p:cNvSpPr/>
              <p:nvPr/>
            </p:nvSpPr>
            <p:spPr>
              <a:xfrm>
                <a:off x="3131840" y="5085184"/>
                <a:ext cx="1081088" cy="5495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/>
                  <a:t>MATCH</a:t>
                </a:r>
                <a:endParaRPr lang="en-US" sz="1600" dirty="0"/>
              </a:p>
            </p:txBody>
          </p:sp>
          <p:sp>
            <p:nvSpPr>
              <p:cNvPr id="67" name="Rechteck 66"/>
              <p:cNvSpPr/>
              <p:nvPr/>
            </p:nvSpPr>
            <p:spPr>
              <a:xfrm>
                <a:off x="3569022" y="5373216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15" name="Gruppieren 67"/>
            <p:cNvGrpSpPr/>
            <p:nvPr/>
          </p:nvGrpSpPr>
          <p:grpSpPr>
            <a:xfrm>
              <a:off x="4211396" y="4103561"/>
              <a:ext cx="1081088" cy="549575"/>
              <a:chOff x="3131840" y="5085184"/>
              <a:chExt cx="1081088" cy="549575"/>
            </a:xfrm>
          </p:grpSpPr>
          <p:sp>
            <p:nvSpPr>
              <p:cNvPr id="69" name="Rechteck 68"/>
              <p:cNvSpPr/>
              <p:nvPr/>
            </p:nvSpPr>
            <p:spPr>
              <a:xfrm>
                <a:off x="3131840" y="5085184"/>
                <a:ext cx="1081088" cy="5495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/>
                  <a:t>CROSS</a:t>
                </a:r>
                <a:endParaRPr lang="en-US" sz="1600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3569022" y="5373216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72" name="Gerade Verbindung mit Pfeil 11"/>
            <p:cNvCxnSpPr>
              <a:stCxn id="46" idx="3"/>
            </p:cNvCxnSpPr>
            <p:nvPr/>
          </p:nvCxnSpPr>
          <p:spPr>
            <a:xfrm flipV="1">
              <a:off x="5292484" y="5013176"/>
              <a:ext cx="575660" cy="44529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11"/>
            <p:cNvCxnSpPr>
              <a:stCxn id="5" idx="3"/>
              <a:endCxn id="13" idx="1"/>
            </p:cNvCxnSpPr>
            <p:nvPr/>
          </p:nvCxnSpPr>
          <p:spPr>
            <a:xfrm>
              <a:off x="1979552" y="3393158"/>
              <a:ext cx="575378" cy="158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mit Pfeil 11"/>
            <p:cNvCxnSpPr>
              <a:stCxn id="13" idx="3"/>
              <a:endCxn id="69" idx="1"/>
            </p:cNvCxnSpPr>
            <p:nvPr/>
          </p:nvCxnSpPr>
          <p:spPr>
            <a:xfrm>
              <a:off x="3636018" y="3393158"/>
              <a:ext cx="575378" cy="98519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mit Pfeil 11"/>
            <p:cNvCxnSpPr>
              <a:stCxn id="66" idx="3"/>
              <a:endCxn id="90" idx="1"/>
            </p:cNvCxnSpPr>
            <p:nvPr/>
          </p:nvCxnSpPr>
          <p:spPr>
            <a:xfrm flipV="1">
              <a:off x="6948950" y="4927923"/>
              <a:ext cx="575378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hteck 89"/>
            <p:cNvSpPr/>
            <p:nvPr/>
          </p:nvSpPr>
          <p:spPr>
            <a:xfrm>
              <a:off x="7524328" y="4747742"/>
              <a:ext cx="1440000" cy="360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/>
                <a:t>Data Sink 2</a:t>
              </a:r>
              <a:endParaRPr lang="en-US" sz="1600" dirty="0"/>
            </a:p>
          </p:txBody>
        </p:sp>
        <p:cxnSp>
          <p:nvCxnSpPr>
            <p:cNvPr id="96" name="Gerade Verbindung mit Pfeil 11"/>
            <p:cNvCxnSpPr>
              <a:stCxn id="13" idx="3"/>
              <a:endCxn id="100" idx="1"/>
            </p:cNvCxnSpPr>
            <p:nvPr/>
          </p:nvCxnSpPr>
          <p:spPr>
            <a:xfrm>
              <a:off x="3636018" y="3393158"/>
              <a:ext cx="575378" cy="1588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pieren 98"/>
            <p:cNvGrpSpPr/>
            <p:nvPr/>
          </p:nvGrpSpPr>
          <p:grpSpPr>
            <a:xfrm>
              <a:off x="4211396" y="3118370"/>
              <a:ext cx="1081088" cy="549575"/>
              <a:chOff x="3131840" y="5085184"/>
              <a:chExt cx="1081088" cy="549575"/>
            </a:xfrm>
          </p:grpSpPr>
          <p:sp>
            <p:nvSpPr>
              <p:cNvPr id="100" name="Rechteck 99"/>
              <p:cNvSpPr/>
              <p:nvPr/>
            </p:nvSpPr>
            <p:spPr>
              <a:xfrm>
                <a:off x="3131840" y="5085184"/>
                <a:ext cx="1081088" cy="5495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/>
                  <a:t>REDUCE</a:t>
                </a:r>
                <a:endParaRPr lang="en-US" sz="1600" dirty="0"/>
              </a:p>
            </p:txBody>
          </p:sp>
          <p:sp>
            <p:nvSpPr>
              <p:cNvPr id="101" name="Rechteck 100"/>
              <p:cNvSpPr/>
              <p:nvPr/>
            </p:nvSpPr>
            <p:spPr>
              <a:xfrm>
                <a:off x="3569022" y="5373216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104" name="Gerade Verbindung mit Pfeil 11"/>
            <p:cNvCxnSpPr>
              <a:stCxn id="100" idx="3"/>
              <a:endCxn id="17" idx="1"/>
            </p:cNvCxnSpPr>
            <p:nvPr/>
          </p:nvCxnSpPr>
          <p:spPr>
            <a:xfrm flipV="1">
              <a:off x="5292484" y="3393157"/>
              <a:ext cx="575378" cy="1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10"/>
            <p:cNvGrpSpPr/>
            <p:nvPr/>
          </p:nvGrpSpPr>
          <p:grpSpPr>
            <a:xfrm>
              <a:off x="2555776" y="4725144"/>
              <a:ext cx="1081088" cy="549575"/>
              <a:chOff x="3131840" y="5085184"/>
              <a:chExt cx="1081088" cy="549575"/>
            </a:xfrm>
          </p:grpSpPr>
          <p:sp>
            <p:nvSpPr>
              <p:cNvPr id="112" name="Rechteck 111"/>
              <p:cNvSpPr/>
              <p:nvPr/>
            </p:nvSpPr>
            <p:spPr>
              <a:xfrm>
                <a:off x="3131840" y="5085184"/>
                <a:ext cx="1081088" cy="5495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/>
                  <a:t>MAP</a:t>
                </a:r>
                <a:endParaRPr lang="en-US" sz="1600" dirty="0"/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3569022" y="5373216"/>
                <a:ext cx="642938" cy="2143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116" name="Gerade Verbindung mit Pfeil 11"/>
            <p:cNvCxnSpPr>
              <a:stCxn id="112" idx="3"/>
            </p:cNvCxnSpPr>
            <p:nvPr/>
          </p:nvCxnSpPr>
          <p:spPr>
            <a:xfrm>
              <a:off x="3636864" y="4999932"/>
              <a:ext cx="575096" cy="301276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„Medium Data </a:t>
            </a:r>
            <a:r>
              <a:rPr lang="de-DE" dirty="0" err="1" smtClean="0"/>
              <a:t>Analytics</a:t>
            </a:r>
            <a:r>
              <a:rPr lang="de-DE" dirty="0" smtClean="0"/>
              <a:t>“</a:t>
            </a:r>
            <a:endParaRPr lang="de-DE" dirty="0"/>
          </a:p>
        </p:txBody>
      </p:sp>
      <p:pic>
        <p:nvPicPr>
          <p:cNvPr id="4" name="Picture 2" descr="http://www4.wiwiss.fu-berlin.de/bizer/pub/lod-datasets_2009-07-14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230" y="845328"/>
            <a:ext cx="2754234" cy="1836158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6228184" y="2766268"/>
            <a:ext cx="29342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Linked</a:t>
            </a:r>
            <a:r>
              <a:rPr lang="de-DE" dirty="0" smtClean="0"/>
              <a:t> Open Data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„human generated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sets</a:t>
            </a:r>
            <a:r>
              <a:rPr lang="de-DE" dirty="0" smtClean="0"/>
              <a:t>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5805264"/>
            <a:ext cx="8606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Many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standard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data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management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solutions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exist</a:t>
            </a:r>
            <a:r>
              <a:rPr lang="de-DE" sz="3200" b="1" dirty="0" smtClean="0">
                <a:solidFill>
                  <a:srgbClr val="FF0000"/>
                </a:solidFill>
              </a:rPr>
              <a:t>!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34574" y="3502749"/>
            <a:ext cx="9287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</a:rPr>
              <a:t>These </a:t>
            </a:r>
            <a:r>
              <a:rPr lang="de-DE" sz="3600" b="1" dirty="0" err="1" smtClean="0">
                <a:solidFill>
                  <a:srgbClr val="FF0000"/>
                </a:solidFill>
              </a:rPr>
              <a:t>data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sets</a:t>
            </a:r>
            <a:r>
              <a:rPr lang="de-DE" sz="3600" b="1" dirty="0" smtClean="0">
                <a:solidFill>
                  <a:srgbClr val="FF0000"/>
                </a:solidFill>
              </a:rPr>
              <a:t> will fit </a:t>
            </a:r>
            <a:r>
              <a:rPr lang="de-DE" sz="3600" b="1" dirty="0" err="1" smtClean="0">
                <a:solidFill>
                  <a:srgbClr val="FF0000"/>
                </a:solidFill>
              </a:rPr>
              <a:t>into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main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memory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soon</a:t>
            </a:r>
            <a:r>
              <a:rPr lang="de-DE" sz="3600" b="1" dirty="0" smtClean="0">
                <a:solidFill>
                  <a:srgbClr val="FF0000"/>
                </a:solidFill>
              </a:rPr>
              <a:t>!</a:t>
            </a:r>
            <a:endParaRPr lang="de-DE" sz="36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97686" y="2755235"/>
            <a:ext cx="191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Transactional</a:t>
            </a:r>
            <a:r>
              <a:rPr lang="de-DE" dirty="0" smtClean="0"/>
              <a:t> Data</a:t>
            </a:r>
            <a:br>
              <a:rPr lang="de-DE" dirty="0" smtClean="0"/>
            </a:br>
            <a:r>
              <a:rPr lang="de-DE" dirty="0" err="1" smtClean="0"/>
              <a:t>at</a:t>
            </a:r>
            <a:r>
              <a:rPr lang="de-DE" dirty="0" smtClean="0"/>
              <a:t> „</a:t>
            </a:r>
            <a:r>
              <a:rPr lang="de-DE" dirty="0" err="1" smtClean="0"/>
              <a:t>Webscale</a:t>
            </a:r>
            <a:r>
              <a:rPr lang="de-DE" dirty="0" smtClean="0"/>
              <a:t>“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982428" y="2755235"/>
            <a:ext cx="138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Web </a:t>
            </a:r>
            <a:r>
              <a:rPr lang="de-DE" dirty="0" err="1" smtClean="0"/>
              <a:t>Logfiles</a:t>
            </a:r>
            <a:endParaRPr lang="de-DE" dirty="0"/>
          </a:p>
        </p:txBody>
      </p:sp>
      <p:pic>
        <p:nvPicPr>
          <p:cNvPr id="157698" name="Picture 2" descr="http://fluxicon.com/blog/wp-content/uploads/2011/10/EN-ProcessMining.0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21" y="883567"/>
            <a:ext cx="2493235" cy="1869927"/>
          </a:xfrm>
          <a:prstGeom prst="rect">
            <a:avLst/>
          </a:prstGeom>
          <a:noFill/>
        </p:spPr>
      </p:pic>
      <p:pic>
        <p:nvPicPr>
          <p:cNvPr id="157700" name="Picture 4" descr="http://www.devarticles.com/images/asplog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467" y="836712"/>
            <a:ext cx="2558677" cy="1988790"/>
          </a:xfrm>
          <a:prstGeom prst="rect">
            <a:avLst/>
          </a:prstGeom>
          <a:noFill/>
        </p:spPr>
      </p:pic>
      <p:grpSp>
        <p:nvGrpSpPr>
          <p:cNvPr id="22" name="Gruppieren 21"/>
          <p:cNvGrpSpPr/>
          <p:nvPr/>
        </p:nvGrpSpPr>
        <p:grpSpPr>
          <a:xfrm>
            <a:off x="179512" y="4077072"/>
            <a:ext cx="8704684" cy="1809492"/>
            <a:chOff x="179512" y="4077072"/>
            <a:chExt cx="8704684" cy="1809492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179512" y="4077072"/>
              <a:ext cx="8704684" cy="1728710"/>
              <a:chOff x="179512" y="4077072"/>
              <a:chExt cx="8704684" cy="1728710"/>
            </a:xfrm>
          </p:grpSpPr>
          <p:pic>
            <p:nvPicPr>
              <p:cNvPr id="157704" name="Picture 8" descr="http://www.singularity.com/images/charts/ram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512" y="4077072"/>
                <a:ext cx="2399948" cy="1728710"/>
              </a:xfrm>
              <a:prstGeom prst="rect">
                <a:avLst/>
              </a:prstGeom>
              <a:noFill/>
            </p:spPr>
          </p:pic>
          <p:pic>
            <p:nvPicPr>
              <p:cNvPr id="157706" name="Picture 10" descr="http://idw-online.de/pages/de/newsimage?id=136102&amp;size=scree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343424" y="4221088"/>
                <a:ext cx="995173" cy="1296144"/>
              </a:xfrm>
              <a:prstGeom prst="rect">
                <a:avLst/>
              </a:prstGeom>
              <a:noFill/>
            </p:spPr>
          </p:pic>
          <p:pic>
            <p:nvPicPr>
              <p:cNvPr id="157708" name="Picture 12" descr="http://www.db2now.com/sao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82213" y="4293096"/>
                <a:ext cx="2103076" cy="1246268"/>
              </a:xfrm>
              <a:prstGeom prst="rect">
                <a:avLst/>
              </a:prstGeom>
              <a:noFill/>
            </p:spPr>
          </p:pic>
          <p:pic>
            <p:nvPicPr>
              <p:cNvPr id="157710" name="Picture 14" descr="http://www3.in.tum.de/research/projects/HyPer/VirtualMemory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44208" y="4173212"/>
                <a:ext cx="2439988" cy="1309021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feld 17"/>
            <p:cNvSpPr txBox="1"/>
            <p:nvPr/>
          </p:nvSpPr>
          <p:spPr>
            <a:xfrm>
              <a:off x="7092280" y="550794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TUM </a:t>
              </a:r>
              <a:r>
                <a:rPr lang="de-DE" dirty="0" err="1" smtClean="0"/>
                <a:t>Hyper</a:t>
              </a:r>
              <a:endParaRPr lang="de-DE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5292080" y="5517232"/>
              <a:ext cx="1152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SAP HANA</a:t>
              </a:r>
              <a:endParaRPr lang="de-DE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491880" y="5517232"/>
              <a:ext cx="1062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IBM ISAO</a:t>
              </a:r>
              <a:endParaRPr lang="de-DE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Big Data </a:t>
            </a:r>
            <a:r>
              <a:rPr lang="de-DE" dirty="0" err="1" smtClean="0"/>
              <a:t>for</a:t>
            </a:r>
            <a:r>
              <a:rPr lang="de-DE" dirty="0" smtClean="0"/>
              <a:t> Real</a:t>
            </a:r>
            <a:endParaRPr lang="de-DE" dirty="0"/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320480" cy="55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4785684" cy="239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4499992" y="5446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cap="all" dirty="0" smtClean="0"/>
              <a:t>Science 11 FEBRUARY 2011</a:t>
            </a:r>
            <a:br>
              <a:rPr lang="en-US" cap="all" dirty="0" smtClean="0"/>
            </a:br>
            <a:r>
              <a:rPr lang="en-US" cap="all" dirty="0" smtClean="0"/>
              <a:t>VOL 331, ISSUE 6018, PAGES 639-806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784169" y="1589891"/>
            <a:ext cx="3676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It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cheaper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resequence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err="1" smtClean="0"/>
              <a:t>than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store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genome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data</a:t>
            </a:r>
            <a:r>
              <a:rPr lang="de-DE" sz="2400" b="1" dirty="0" smtClean="0"/>
              <a:t>!</a:t>
            </a:r>
            <a:endParaRPr lang="de-DE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cdn.techi.com/wp-content/uploads/2011/03/Exaby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2474640" cy="1674506"/>
          </a:xfrm>
          <a:prstGeom prst="rect">
            <a:avLst/>
          </a:prstGeom>
          <a:noFill/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Big Data Sets</a:t>
            </a:r>
            <a:endParaRPr lang="de-DE" dirty="0"/>
          </a:p>
        </p:txBody>
      </p:sp>
      <p:pic>
        <p:nvPicPr>
          <p:cNvPr id="94212" name="Picture 4" descr="http://improve-mtc.com/Veroffentlichungen/RFID/RFID-T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859868"/>
            <a:ext cx="1625758" cy="1219318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131302" y="6084004"/>
            <a:ext cx="110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RFID Data</a:t>
            </a:r>
          </a:p>
        </p:txBody>
      </p:sp>
      <p:pic>
        <p:nvPicPr>
          <p:cNvPr id="94214" name="Picture 6" descr="http://www.dnasequencingequipments.com/images/DNA%20Sequenc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5962" y="4293096"/>
            <a:ext cx="1710254" cy="1211214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5004048" y="5445224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Genome Data</a:t>
            </a:r>
          </a:p>
        </p:txBody>
      </p:sp>
      <p:pic>
        <p:nvPicPr>
          <p:cNvPr id="94216" name="Picture 8" descr="http://kine.solarfri.de/CMS/images/eventlist/events/smart_grid_124161388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980728"/>
            <a:ext cx="2066841" cy="1307233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2998039" y="2348880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Smart </a:t>
            </a:r>
            <a:r>
              <a:rPr lang="de-DE" dirty="0" err="1" smtClean="0"/>
              <a:t>Grids</a:t>
            </a:r>
            <a:endParaRPr lang="de-DE" dirty="0"/>
          </a:p>
        </p:txBody>
      </p:sp>
      <p:pic>
        <p:nvPicPr>
          <p:cNvPr id="94218" name="Picture 10" descr="http://www.automation.siemens.com/mcms/mc/de/simodrive-sensor/PublishingImages/zoom_simodrive-sensor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6880" y="2996952"/>
            <a:ext cx="1919536" cy="1385665"/>
          </a:xfrm>
          <a:prstGeom prst="rect">
            <a:avLst/>
          </a:prstGeom>
          <a:noFill/>
        </p:spPr>
      </p:pic>
      <p:sp>
        <p:nvSpPr>
          <p:cNvPr id="15" name="Rechteck 14"/>
          <p:cNvSpPr/>
          <p:nvPr/>
        </p:nvSpPr>
        <p:spPr>
          <a:xfrm>
            <a:off x="6625485" y="4275163"/>
            <a:ext cx="130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Sensor Data</a:t>
            </a:r>
          </a:p>
        </p:txBody>
      </p:sp>
      <p:pic>
        <p:nvPicPr>
          <p:cNvPr id="94220" name="Picture 12" descr=" Desktop Wallpaper-s &gt; Abstract &gt; World Wide We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1528726"/>
            <a:ext cx="1745271" cy="1396217"/>
          </a:xfrm>
          <a:prstGeom prst="rect">
            <a:avLst/>
          </a:prstGeom>
          <a:noFill/>
        </p:spPr>
      </p:pic>
      <p:sp>
        <p:nvSpPr>
          <p:cNvPr id="17" name="Rechteck 16"/>
          <p:cNvSpPr/>
          <p:nvPr/>
        </p:nvSpPr>
        <p:spPr>
          <a:xfrm>
            <a:off x="5361031" y="2915652"/>
            <a:ext cx="137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Web Archive</a:t>
            </a:r>
            <a:endParaRPr lang="de-DE" dirty="0"/>
          </a:p>
        </p:txBody>
      </p:sp>
      <p:pic>
        <p:nvPicPr>
          <p:cNvPr id="16386" name="Picture 2" descr="http://media02.hongkiat.com/action-sequence-photography/Snowboard-Sequence-Photograph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772816"/>
            <a:ext cx="1806251" cy="1451022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842739" y="3212976"/>
            <a:ext cx="15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Video Streams</a:t>
            </a:r>
            <a:endParaRPr lang="de-DE" dirty="0"/>
          </a:p>
        </p:txBody>
      </p:sp>
      <p:pic>
        <p:nvPicPr>
          <p:cNvPr id="16388" name="Picture 4" descr="http://www.gls-studios.com/pictures/audi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3744713"/>
            <a:ext cx="1264331" cy="1268463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1366802" y="5003884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Audio Streams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56176" y="5795972"/>
            <a:ext cx="2984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FF0000"/>
                </a:solidFill>
              </a:rPr>
              <a:t>mostly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machine</a:t>
            </a:r>
            <a:r>
              <a:rPr lang="de-DE" b="1" dirty="0" smtClean="0">
                <a:solidFill>
                  <a:srgbClr val="FF0000"/>
                </a:solidFill>
              </a:rPr>
              <a:t> generated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err="1" smtClean="0">
                <a:solidFill>
                  <a:srgbClr val="FF0000"/>
                </a:solidFill>
              </a:rPr>
              <a:t>or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collaborative</a:t>
            </a:r>
            <a:r>
              <a:rPr lang="de-DE" b="1" dirty="0" smtClean="0">
                <a:solidFill>
                  <a:srgbClr val="FF0000"/>
                </a:solidFill>
              </a:rPr>
              <a:t> on web-</a:t>
            </a:r>
            <a:r>
              <a:rPr lang="de-DE" b="1" dirty="0" err="1" smtClean="0">
                <a:solidFill>
                  <a:srgbClr val="FF0000"/>
                </a:solidFill>
              </a:rPr>
              <a:t>scale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Defining</a:t>
            </a:r>
            <a:r>
              <a:rPr lang="de-DE" dirty="0" smtClean="0"/>
              <a:t> Big Data </a:t>
            </a:r>
            <a:r>
              <a:rPr lang="de-DE" dirty="0" err="1" smtClean="0"/>
              <a:t>Analytics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endParaRPr lang="de-DE" dirty="0"/>
          </a:p>
        </p:txBody>
      </p:sp>
      <p:pic>
        <p:nvPicPr>
          <p:cNvPr id="161794" name="Picture 2" descr="http://myliteraryquest.files.wordpress.com/2011/01/photoimage_query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984" y="764704"/>
            <a:ext cx="4692015" cy="2808312"/>
          </a:xfrm>
          <a:prstGeom prst="rect">
            <a:avLst/>
          </a:prstGeom>
          <a:noFill/>
        </p:spPr>
      </p:pic>
      <p:pic>
        <p:nvPicPr>
          <p:cNvPr id="161796" name="Picture 4" descr="http://media10.connectedsocialmedia.com/intel/10/5713/Future_Lab_Big_Data_Innovative_Solu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764704"/>
            <a:ext cx="4992553" cy="2808312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043608" y="3861048"/>
            <a:ext cx="20504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Size</a:t>
            </a:r>
          </a:p>
          <a:p>
            <a:r>
              <a:rPr lang="de-DE" dirty="0" smtClean="0"/>
              <a:t>Format/Media Type</a:t>
            </a:r>
          </a:p>
          <a:p>
            <a:r>
              <a:rPr lang="de-DE" dirty="0" err="1" smtClean="0"/>
              <a:t>Uncertainty</a:t>
            </a:r>
            <a:r>
              <a:rPr lang="de-DE" dirty="0" smtClean="0"/>
              <a:t>/Quality</a:t>
            </a:r>
            <a:br>
              <a:rPr lang="de-DE" dirty="0" smtClean="0"/>
            </a:br>
            <a:r>
              <a:rPr lang="de-DE" dirty="0" err="1" smtClean="0"/>
              <a:t>Freshness</a:t>
            </a:r>
            <a:endParaRPr lang="de-DE" dirty="0" smtClean="0"/>
          </a:p>
          <a:p>
            <a:r>
              <a:rPr lang="de-DE" dirty="0" smtClean="0"/>
              <a:t>etc.</a:t>
            </a:r>
          </a:p>
          <a:p>
            <a:endParaRPr lang="de-DE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220072" y="3789040"/>
            <a:ext cx="3592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Selection</a:t>
            </a:r>
            <a:r>
              <a:rPr lang="de-DE" dirty="0" smtClean="0"/>
              <a:t>/</a:t>
            </a:r>
            <a:r>
              <a:rPr lang="de-DE" dirty="0" err="1" smtClean="0"/>
              <a:t>Grouping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Relational Operators (</a:t>
            </a:r>
            <a:r>
              <a:rPr lang="de-DE" dirty="0" err="1" smtClean="0"/>
              <a:t>Join</a:t>
            </a:r>
            <a:r>
              <a:rPr lang="de-DE" dirty="0" smtClean="0"/>
              <a:t>)</a:t>
            </a:r>
          </a:p>
          <a:p>
            <a:r>
              <a:rPr lang="de-DE" dirty="0" smtClean="0"/>
              <a:t>Information </a:t>
            </a:r>
            <a:r>
              <a:rPr lang="de-DE" dirty="0" err="1" smtClean="0"/>
              <a:t>Extraction</a:t>
            </a:r>
            <a:r>
              <a:rPr lang="de-DE" dirty="0" smtClean="0"/>
              <a:t> &amp; Integration</a:t>
            </a:r>
          </a:p>
          <a:p>
            <a:r>
              <a:rPr lang="de-DE" dirty="0" smtClean="0"/>
              <a:t>Data Mining</a:t>
            </a:r>
          </a:p>
          <a:p>
            <a:r>
              <a:rPr lang="de-DE" dirty="0" err="1" smtClean="0"/>
              <a:t>Predictive</a:t>
            </a:r>
            <a:r>
              <a:rPr lang="de-DE" dirty="0" smtClean="0"/>
              <a:t> Models</a:t>
            </a:r>
          </a:p>
          <a:p>
            <a:r>
              <a:rPr lang="de-DE" dirty="0" smtClean="0"/>
              <a:t>etc.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27031" y="5661248"/>
            <a:ext cx="884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Data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203514" y="5661248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Query</a:t>
            </a:r>
            <a:endParaRPr lang="de-DE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Volume</a:t>
            </a:r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size</a:t>
            </a:r>
            <a:endParaRPr lang="de-DE" dirty="0" smtClean="0"/>
          </a:p>
          <a:p>
            <a:r>
              <a:rPr lang="de-DE" dirty="0" err="1" smtClean="0"/>
              <a:t>Velocity</a:t>
            </a:r>
            <a:endParaRPr lang="de-DE" dirty="0" smtClean="0"/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ingestion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endParaRPr lang="de-DE" dirty="0" smtClean="0"/>
          </a:p>
          <a:p>
            <a:pPr lvl="1"/>
            <a:r>
              <a:rPr lang="de-DE" dirty="0" smtClean="0"/>
              <a:t>Analysis time </a:t>
            </a:r>
            <a:r>
              <a:rPr lang="de-DE" dirty="0" err="1" smtClean="0"/>
              <a:t>window</a:t>
            </a:r>
            <a:endParaRPr lang="de-DE" dirty="0" smtClean="0"/>
          </a:p>
          <a:p>
            <a:r>
              <a:rPr lang="de-DE" dirty="0" err="1" smtClean="0"/>
              <a:t>Variablity</a:t>
            </a:r>
            <a:endParaRPr lang="de-DE" dirty="0" smtClean="0"/>
          </a:p>
          <a:p>
            <a:pPr lvl="1"/>
            <a:r>
              <a:rPr lang="de-DE" dirty="0" smtClean="0"/>
              <a:t>Data </a:t>
            </a:r>
            <a:r>
              <a:rPr lang="de-DE" dirty="0" err="1" smtClean="0"/>
              <a:t>formats</a:t>
            </a:r>
            <a:endParaRPr lang="de-DE" dirty="0" smtClean="0"/>
          </a:p>
          <a:p>
            <a:pPr lvl="1"/>
            <a:r>
              <a:rPr lang="de-DE" dirty="0" smtClean="0"/>
              <a:t>Media </a:t>
            </a:r>
            <a:r>
              <a:rPr lang="de-DE" dirty="0" err="1" smtClean="0"/>
              <a:t>types</a:t>
            </a:r>
            <a:endParaRPr lang="de-DE" dirty="0" smtClean="0"/>
          </a:p>
          <a:p>
            <a:r>
              <a:rPr lang="de-DE" dirty="0" err="1" smtClean="0"/>
              <a:t>Veracity</a:t>
            </a:r>
            <a:endParaRPr lang="de-DE" dirty="0" smtClean="0"/>
          </a:p>
          <a:p>
            <a:pPr lvl="1"/>
            <a:r>
              <a:rPr lang="de-DE" dirty="0" err="1" smtClean="0"/>
              <a:t>Uncertainty</a:t>
            </a:r>
            <a:endParaRPr lang="de-DE" dirty="0" smtClean="0"/>
          </a:p>
          <a:p>
            <a:pPr lvl="1"/>
            <a:r>
              <a:rPr lang="de-DE" dirty="0" err="1" smtClean="0"/>
              <a:t>Inconsistency</a:t>
            </a: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Popular</a:t>
            </a:r>
            <a:r>
              <a:rPr lang="de-DE" dirty="0" smtClean="0"/>
              <a:t> Definition: The „V“s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788024" y="1556792"/>
            <a:ext cx="41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challenging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788024" y="3140968"/>
            <a:ext cx="407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challenging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audio</a:t>
            </a:r>
            <a:r>
              <a:rPr lang="de-DE" dirty="0" smtClean="0"/>
              <a:t>/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88024" y="3861048"/>
            <a:ext cx="354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challenging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reasoning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788024" y="2780928"/>
            <a:ext cx="417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exist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structured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12" name="Geschweifte Klammer rechts 11"/>
          <p:cNvSpPr/>
          <p:nvPr/>
        </p:nvSpPr>
        <p:spPr>
          <a:xfrm>
            <a:off x="4067944" y="908720"/>
            <a:ext cx="144016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rechts 12"/>
          <p:cNvSpPr/>
          <p:nvPr/>
        </p:nvSpPr>
        <p:spPr>
          <a:xfrm>
            <a:off x="4067944" y="2708920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rechts 13"/>
          <p:cNvSpPr/>
          <p:nvPr/>
        </p:nvSpPr>
        <p:spPr>
          <a:xfrm>
            <a:off x="4067944" y="3573016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721970" y="5445224"/>
            <a:ext cx="629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Popular</a:t>
            </a:r>
            <a:r>
              <a:rPr lang="de-DE" dirty="0" smtClean="0">
                <a:solidFill>
                  <a:srgbClr val="FF0000"/>
                </a:solidFill>
              </a:rPr>
              <a:t> „</a:t>
            </a:r>
            <a:r>
              <a:rPr lang="de-DE" dirty="0" err="1" smtClean="0">
                <a:solidFill>
                  <a:srgbClr val="FF0000"/>
                </a:solidFill>
              </a:rPr>
              <a:t>definition</a:t>
            </a:r>
            <a:r>
              <a:rPr lang="de-DE" dirty="0" smtClean="0">
                <a:solidFill>
                  <a:srgbClr val="FF0000"/>
                </a:solidFill>
              </a:rPr>
              <a:t>“, but </a:t>
            </a:r>
            <a:r>
              <a:rPr lang="de-DE" dirty="0" err="1" smtClean="0">
                <a:solidFill>
                  <a:srgbClr val="FF0000"/>
                </a:solidFill>
              </a:rPr>
              <a:t>misses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some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other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aspects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complexity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rafik 4" descr="germany_blank_map_1000x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016000" y="2191916"/>
            <a:ext cx="2660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016000" y="2191916"/>
          <a:ext cx="2660400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400"/>
                <a:gridCol w="443400"/>
                <a:gridCol w="443400"/>
                <a:gridCol w="443400"/>
                <a:gridCol w="443400"/>
                <a:gridCol w="443400"/>
              </a:tblGrid>
              <a:tr h="45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75" name="Grafik 9" descr="germany_blank_map_1000x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801688" y="2406228"/>
            <a:ext cx="2660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801688" y="2406228"/>
          <a:ext cx="2660400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400"/>
                <a:gridCol w="443400"/>
                <a:gridCol w="443400"/>
                <a:gridCol w="443400"/>
                <a:gridCol w="443400"/>
                <a:gridCol w="443400"/>
              </a:tblGrid>
              <a:tr h="45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541" name="Grafik 11" descr="germany_blank_map_1000x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571500" y="2631653"/>
            <a:ext cx="26606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571500" y="2631653"/>
          <a:ext cx="2660400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400"/>
                <a:gridCol w="443400"/>
                <a:gridCol w="443400"/>
                <a:gridCol w="443400"/>
                <a:gridCol w="443400"/>
                <a:gridCol w="443400"/>
              </a:tblGrid>
              <a:tr h="45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Gefaltete Ecke 13"/>
          <p:cNvSpPr/>
          <p:nvPr/>
        </p:nvSpPr>
        <p:spPr>
          <a:xfrm>
            <a:off x="214313" y="802853"/>
            <a:ext cx="3089275" cy="142875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PS,1,1,0,Pa, surface pressure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T_2M,11,105,0,K,air_temperature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TMAX_2M,15,105,2,K,2m maximum temperature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TMIN_2M,16,105,2,K,2m minimum temperature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U,33,110,0,ms-1,U-component of wind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V,34,110,0,ms-1,V-component of wind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QV_2M,51,105,0,kgkg-1,2m specific humidity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CLCT,71,1,0,1,total cloud cover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(Up to 200 parameters)</a:t>
            </a:r>
          </a:p>
        </p:txBody>
      </p:sp>
      <p:cxnSp>
        <p:nvCxnSpPr>
          <p:cNvPr id="16" name="Gerade Verbindung 15"/>
          <p:cNvCxnSpPr>
            <a:stCxn id="14" idx="2"/>
          </p:cNvCxnSpPr>
          <p:nvPr/>
        </p:nvCxnSpPr>
        <p:spPr>
          <a:xfrm rot="16200000" flipH="1">
            <a:off x="1415256" y="2575297"/>
            <a:ext cx="1285875" cy="5984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2311400" y="3495253"/>
            <a:ext cx="71438" cy="71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Gerade Verbindung mit Pfeil 22"/>
          <p:cNvCxnSpPr/>
          <p:nvPr/>
        </p:nvCxnSpPr>
        <p:spPr>
          <a:xfrm rot="5400000" flipH="1" flipV="1">
            <a:off x="3286125" y="5854278"/>
            <a:ext cx="500063" cy="5000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71500" y="6309320"/>
            <a:ext cx="26606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2" name="Textfeld 27"/>
          <p:cNvSpPr txBox="1">
            <a:spLocks noChangeArrowheads="1"/>
          </p:cNvSpPr>
          <p:nvPr/>
        </p:nvSpPr>
        <p:spPr bwMode="auto">
          <a:xfrm rot="-2700000">
            <a:off x="3287636" y="5888660"/>
            <a:ext cx="96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3 months,</a:t>
            </a:r>
          </a:p>
          <a:p>
            <a:r>
              <a:rPr lang="en-US" sz="1100" b="1" dirty="0">
                <a:latin typeface="Calibri" pitchFamily="34" charset="0"/>
              </a:rPr>
              <a:t>1h resolution</a:t>
            </a:r>
          </a:p>
        </p:txBody>
      </p:sp>
      <p:sp>
        <p:nvSpPr>
          <p:cNvPr id="17613" name="Textfeld 28"/>
          <p:cNvSpPr txBox="1">
            <a:spLocks noChangeArrowheads="1"/>
          </p:cNvSpPr>
          <p:nvPr/>
        </p:nvSpPr>
        <p:spPr bwMode="auto">
          <a:xfrm>
            <a:off x="1115616" y="6263734"/>
            <a:ext cx="194553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latin typeface="Calibri" pitchFamily="34" charset="0"/>
              </a:rPr>
              <a:t>950km, 2km </a:t>
            </a:r>
            <a:r>
              <a:rPr lang="en-US" sz="1100" b="1" dirty="0">
                <a:latin typeface="Calibri" pitchFamily="34" charset="0"/>
              </a:rPr>
              <a:t>resolution</a:t>
            </a:r>
          </a:p>
        </p:txBody>
      </p:sp>
      <p:cxnSp>
        <p:nvCxnSpPr>
          <p:cNvPr id="33" name="Gerade Verbindung mit Pfeil 32"/>
          <p:cNvCxnSpPr/>
          <p:nvPr/>
        </p:nvCxnSpPr>
        <p:spPr>
          <a:xfrm rot="16200000">
            <a:off x="-1370012" y="4438228"/>
            <a:ext cx="359886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5" name="Textfeld 35"/>
          <p:cNvSpPr txBox="1">
            <a:spLocks noChangeArrowheads="1"/>
          </p:cNvSpPr>
          <p:nvPr/>
        </p:nvSpPr>
        <p:spPr bwMode="auto">
          <a:xfrm rot="-5400000">
            <a:off x="-303212" y="4223915"/>
            <a:ext cx="10683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latin typeface="Calibri" pitchFamily="34" charset="0"/>
              </a:rPr>
              <a:t>1100km,</a:t>
            </a:r>
          </a:p>
          <a:p>
            <a:r>
              <a:rPr lang="en-US" sz="1100" b="1">
                <a:latin typeface="Calibri" pitchFamily="34" charset="0"/>
              </a:rPr>
              <a:t>2km resolution</a:t>
            </a:r>
          </a:p>
        </p:txBody>
      </p:sp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571500" y="2631653"/>
          <a:ext cx="2660400" cy="360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00"/>
                <a:gridCol w="221700"/>
                <a:gridCol w="221700"/>
                <a:gridCol w="221700"/>
                <a:gridCol w="221700"/>
                <a:gridCol w="221700"/>
                <a:gridCol w="221700"/>
                <a:gridCol w="221700"/>
                <a:gridCol w="221700"/>
                <a:gridCol w="221700"/>
                <a:gridCol w="221700"/>
                <a:gridCol w="221700"/>
              </a:tblGrid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00"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00" dirty="0">
                        <a:latin typeface="Tunga" pitchFamily="34" charset="0"/>
                        <a:cs typeface="Tunga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Ellipse 38"/>
          <p:cNvSpPr/>
          <p:nvPr/>
        </p:nvSpPr>
        <p:spPr>
          <a:xfrm>
            <a:off x="1087438" y="3711153"/>
            <a:ext cx="1439862" cy="1439863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40" name="Textfeld 36"/>
          <p:cNvSpPr txBox="1">
            <a:spLocks noChangeArrowheads="1"/>
          </p:cNvSpPr>
          <p:nvPr/>
        </p:nvSpPr>
        <p:spPr bwMode="auto">
          <a:xfrm>
            <a:off x="1127125" y="4052466"/>
            <a:ext cx="1571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latin typeface="Calibri" pitchFamily="34" charset="0"/>
              </a:rPr>
              <a:t>10TB</a:t>
            </a:r>
          </a:p>
        </p:txBody>
      </p:sp>
      <p:sp>
        <p:nvSpPr>
          <p:cNvPr id="17841" name="Textfeld 43"/>
          <p:cNvSpPr txBox="1">
            <a:spLocks noChangeArrowheads="1"/>
          </p:cNvSpPr>
          <p:nvPr/>
        </p:nvSpPr>
        <p:spPr bwMode="auto">
          <a:xfrm>
            <a:off x="4000500" y="1000125"/>
            <a:ext cx="50720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Analysis Tasks on Climate Data Sets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Validate climate models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Locate „hot-spots“ in climate models</a:t>
            </a: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 Monsoon </a:t>
            </a: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 Drought</a:t>
            </a: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 Flooding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Compare climate models </a:t>
            </a:r>
          </a:p>
          <a:p>
            <a:pPr lvl="1">
              <a:buFont typeface="Symbol" pitchFamily="18" charset="2"/>
              <a:buChar char="-"/>
            </a:pPr>
            <a:r>
              <a:rPr lang="en-US">
                <a:latin typeface="Calibri" pitchFamily="34" charset="0"/>
              </a:rPr>
              <a:t>Based on different parameter settings</a:t>
            </a:r>
          </a:p>
          <a:p>
            <a:endParaRPr lang="en-US" sz="16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Necessary Data Processing Operations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Filter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Aggregation (sliding window)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Join</a:t>
            </a:r>
          </a:p>
          <a:p>
            <a:endParaRPr lang="en-US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Multi-dimensional sliding-window operations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Geospatial/Temporal joins</a:t>
            </a:r>
          </a:p>
          <a:p>
            <a:pPr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 Uncertainty</a:t>
            </a:r>
          </a:p>
        </p:txBody>
      </p:sp>
      <p:pic>
        <p:nvPicPr>
          <p:cNvPr id="17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71438"/>
            <a:ext cx="15001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43" name="Titel 21"/>
          <p:cNvSpPr>
            <a:spLocks noGrp="1"/>
          </p:cNvSpPr>
          <p:nvPr>
            <p:ph type="title"/>
          </p:nvPr>
        </p:nvSpPr>
        <p:spPr>
          <a:xfrm>
            <a:off x="954931" y="71438"/>
            <a:ext cx="6929437" cy="64293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Big Data </a:t>
            </a:r>
            <a:r>
              <a:rPr lang="de-DE" dirty="0" err="1" smtClean="0"/>
              <a:t>Analytics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err="1" smtClean="0"/>
              <a:t>Climate</a:t>
            </a:r>
            <a:r>
              <a:rPr lang="de-DE" dirty="0" smtClean="0"/>
              <a:t> Data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A-Template_01 (1)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DIMA-Template_01 (1)</Template>
  <TotalTime>0</TotalTime>
  <Words>2070</Words>
  <Application>Microsoft Office PowerPoint</Application>
  <PresentationFormat>Bildschirmpräsentation (4:3)</PresentationFormat>
  <Paragraphs>628</Paragraphs>
  <Slides>37</Slides>
  <Notes>19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0" baseType="lpstr">
      <vt:lpstr>DIMA-Template_01 (1)</vt:lpstr>
      <vt:lpstr>Photo Editor-Foto</vt:lpstr>
      <vt:lpstr>Formel</vt:lpstr>
      <vt:lpstr>Research, Innovation and Teaching in Big Data Analytics  Challenges and Chances </vt:lpstr>
      <vt:lpstr>About Big Data Analytics</vt:lpstr>
      <vt:lpstr>Agenda</vt:lpstr>
      <vt:lpstr>„Medium Data Analytics“</vt:lpstr>
      <vt:lpstr>Big Data for Real</vt:lpstr>
      <vt:lpstr>Other Examples of Really Big Data Sets</vt:lpstr>
      <vt:lpstr>Defining Big Data Analytics by Complexity</vt:lpstr>
      <vt:lpstr>A Popular Definition: The „V“s</vt:lpstr>
      <vt:lpstr>Big Data Analytics Example:  Climate Data Analysis</vt:lpstr>
      <vt:lpstr>Another Example: The Next Generation of Business Intelligence</vt:lpstr>
      <vt:lpstr>Further Applications</vt:lpstr>
      <vt:lpstr>Parallel Data Processing</vt:lpstr>
      <vt:lpstr>Folie 13</vt:lpstr>
      <vt:lpstr>Folie 14</vt:lpstr>
      <vt:lpstr>Stratosphere:  Big Data Analytics Infrastructure for the Cloud</vt:lpstr>
      <vt:lpstr>The „Big Data“ Space</vt:lpstr>
      <vt:lpstr>Call to Action</vt:lpstr>
      <vt:lpstr>Some Solutions</vt:lpstr>
      <vt:lpstr>Parallel Speedup</vt:lpstr>
      <vt:lpstr>Parallel Speedup</vt:lpstr>
      <vt:lpstr>ParStream provides the unique combination of  REAL-TIME – LOW-LATENCY – HIGH THROUGHPUT</vt:lpstr>
      <vt:lpstr>HUGE MARKET OPPORTUNITY</vt:lpstr>
      <vt:lpstr>Further Players</vt:lpstr>
      <vt:lpstr>What is Map/Reduce?</vt:lpstr>
      <vt:lpstr>Data Flow in Map/Reduce</vt:lpstr>
      <vt:lpstr>Map Reduce Illustrated (1)</vt:lpstr>
      <vt:lpstr>Map Reduce Illustrated (2)</vt:lpstr>
      <vt:lpstr>Relational Operators as Map/Reduce jobs</vt:lpstr>
      <vt:lpstr>Relational Operators as Map/Reduce jobs</vt:lpstr>
      <vt:lpstr>Symmetric Fragment-and-Replicate Join</vt:lpstr>
      <vt:lpstr>Common Concepts of MapReduce and PACT</vt:lpstr>
      <vt:lpstr>Common Concepts of MapReduce and PACT</vt:lpstr>
      <vt:lpstr>MapReduce Programming Model Revisited</vt:lpstr>
      <vt:lpstr>PACT Programming Model</vt:lpstr>
      <vt:lpstr>Input Contracts beyond Map and Reduce</vt:lpstr>
      <vt:lpstr>Output Contracts</vt:lpstr>
      <vt:lpstr>PACT Programming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Prof</dc:title>
  <dc:creator>Volker Markl</dc:creator>
  <cp:lastModifiedBy>marklv</cp:lastModifiedBy>
  <cp:revision>105</cp:revision>
  <dcterms:created xsi:type="dcterms:W3CDTF">2010-02-04T07:48:30Z</dcterms:created>
  <dcterms:modified xsi:type="dcterms:W3CDTF">2012-05-24T07:00:48Z</dcterms:modified>
</cp:coreProperties>
</file>