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2" r:id="rId3"/>
    <p:sldMasterId id="2147483669" r:id="rId4"/>
  </p:sldMasterIdLst>
  <p:notesMasterIdLst>
    <p:notesMasterId r:id="rId30"/>
  </p:notesMasterIdLst>
  <p:handoutMasterIdLst>
    <p:handoutMasterId r:id="rId31"/>
  </p:handoutMasterIdLst>
  <p:sldIdLst>
    <p:sldId id="256" r:id="rId5"/>
    <p:sldId id="578" r:id="rId6"/>
    <p:sldId id="478" r:id="rId7"/>
    <p:sldId id="577" r:id="rId8"/>
    <p:sldId id="526" r:id="rId9"/>
    <p:sldId id="574" r:id="rId10"/>
    <p:sldId id="482" r:id="rId11"/>
    <p:sldId id="530" r:id="rId12"/>
    <p:sldId id="483" r:id="rId13"/>
    <p:sldId id="484" r:id="rId14"/>
    <p:sldId id="566" r:id="rId15"/>
    <p:sldId id="548" r:id="rId16"/>
    <p:sldId id="531" r:id="rId17"/>
    <p:sldId id="543" r:id="rId18"/>
    <p:sldId id="546" r:id="rId19"/>
    <p:sldId id="560" r:id="rId20"/>
    <p:sldId id="554" r:id="rId21"/>
    <p:sldId id="571" r:id="rId22"/>
    <p:sldId id="570" r:id="rId23"/>
    <p:sldId id="553" r:id="rId24"/>
    <p:sldId id="562" r:id="rId25"/>
    <p:sldId id="563" r:id="rId26"/>
    <p:sldId id="572" r:id="rId27"/>
    <p:sldId id="579" r:id="rId28"/>
    <p:sldId id="504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CFF14"/>
    <a:srgbClr val="7D828F"/>
    <a:srgbClr val="E60023"/>
    <a:srgbClr val="7D8791"/>
    <a:srgbClr val="943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9" autoAdjust="0"/>
    <p:restoredTop sz="97183" autoAdjust="0"/>
  </p:normalViewPr>
  <p:slideViewPr>
    <p:cSldViewPr>
      <p:cViewPr>
        <p:scale>
          <a:sx n="100" d="100"/>
          <a:sy n="100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95C71B-8A31-412F-84CE-FF7FB870A218}" type="datetimeFigureOut">
              <a:rPr lang="de-DE"/>
              <a:pPr>
                <a:defRPr/>
              </a:pPr>
              <a:t>18.05.12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DE66BB-C14D-434D-B869-90C04A6E00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65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5C55FE-E406-484A-98FF-69F8D58DE617}" type="datetimeFigureOut">
              <a:rPr lang="de-DE"/>
              <a:pPr>
                <a:defRPr/>
              </a:pPr>
              <a:t>18.05.12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16E2A-84AB-44F3-9BAE-85401E3968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64846E-2228-4842-8312-E040274CC6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C700-3942-4BE0-90B5-88E3B5D81D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C700-3942-4BE0-90B5-88E3B5D81D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16E2A-84AB-44F3-9BAE-85401E3968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16E2A-84AB-44F3-9BAE-85401E3968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9"/>
          <p:cNvSpPr>
            <a:spLocks noGrp="1"/>
          </p:cNvSpPr>
          <p:nvPr>
            <p:ph idx="1"/>
          </p:nvPr>
        </p:nvSpPr>
        <p:spPr>
          <a:xfrm>
            <a:off x="450000" y="1620000"/>
            <a:ext cx="8229600" cy="4637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 sz="2200" b="0">
                <a:solidFill>
                  <a:srgbClr val="7D828F"/>
                </a:solidFill>
              </a:defRPr>
            </a:lvl1pPr>
            <a:lvl2pPr>
              <a:spcBef>
                <a:spcPts val="400"/>
              </a:spcBef>
              <a:spcAft>
                <a:spcPts val="600"/>
              </a:spcAft>
              <a:defRPr sz="1800">
                <a:solidFill>
                  <a:srgbClr val="7D828F"/>
                </a:solidFill>
              </a:defRPr>
            </a:lvl2pPr>
            <a:lvl3pPr>
              <a:spcBef>
                <a:spcPts val="400"/>
              </a:spcBef>
              <a:spcAft>
                <a:spcPts val="600"/>
              </a:spcAft>
              <a:defRPr>
                <a:solidFill>
                  <a:srgbClr val="7D828F"/>
                </a:solidFill>
              </a:defRPr>
            </a:lvl3pPr>
            <a:lvl4pPr>
              <a:defRPr>
                <a:solidFill>
                  <a:srgbClr val="7D828F"/>
                </a:solidFill>
              </a:defRPr>
            </a:lvl4pPr>
            <a:lvl5pPr>
              <a:defRPr>
                <a:solidFill>
                  <a:srgbClr val="7D828F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3" y="539750"/>
            <a:ext cx="8229600" cy="7477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994818AE-F80E-4748-B709-1A2599B254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731838" y="6483350"/>
            <a:ext cx="982662" cy="374650"/>
          </a:xfrm>
        </p:spPr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Rüc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Neofonie_ro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857625" y="5500688"/>
            <a:ext cx="4429125" cy="923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err="1">
                <a:solidFill>
                  <a:schemeClr val="bg1"/>
                </a:solidFill>
                <a:latin typeface="Myriad Pro Light SemiCond" pitchFamily="34" charset="0"/>
              </a:rPr>
              <a:t>Neofonie</a:t>
            </a:r>
            <a:r>
              <a:rPr lang="de-DE" sz="1200" b="1" dirty="0">
                <a:solidFill>
                  <a:schemeClr val="bg1"/>
                </a:solidFill>
                <a:latin typeface="Myriad Pro Light SemiCond" pitchFamily="34" charset="0"/>
              </a:rPr>
              <a:t> GmbH</a:t>
            </a:r>
            <a: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  <a:t/>
            </a:r>
            <a:b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  <a:t>Robert-Koch-Platz 4, 10115 Berlin</a:t>
            </a:r>
            <a:b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  <a:t>T   +49.30 24627 100</a:t>
            </a:r>
            <a:b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  <a:t>F   +49.30 24627 120</a:t>
            </a:r>
            <a:b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Myriad Pro Light SemiCond" pitchFamily="34" charset="0"/>
              </a:rPr>
              <a:t>www.neofonie.de</a:t>
            </a:r>
          </a:p>
        </p:txBody>
      </p:sp>
      <p:pic>
        <p:nvPicPr>
          <p:cNvPr id="4" name="Grafik 5" descr="Logo_Neofonie_n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4429125"/>
            <a:ext cx="2643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Rückseite Name vari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 descr="Neofonie_ro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4" descr="Logo_Neofonie_ne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071813"/>
            <a:ext cx="264318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857625" y="4572000"/>
            <a:ext cx="1482725" cy="19383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solidFill>
                  <a:schemeClr val="bg1"/>
                </a:solidFill>
                <a:latin typeface="Myriad Pro" pitchFamily="34" charset="0"/>
              </a:rPr>
              <a:t>Neofonie</a:t>
            </a: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 GmbH</a:t>
            </a:r>
            <a:br>
              <a:rPr lang="de-DE" sz="14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Robert-Koch-Platz 4</a:t>
            </a:r>
            <a:br>
              <a:rPr lang="de-DE" sz="14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10115 Berlin</a:t>
            </a:r>
            <a:br>
              <a:rPr lang="de-DE" sz="14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Germany</a:t>
            </a:r>
            <a:br>
              <a:rPr lang="de-DE" sz="14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/>
            </a:r>
            <a:br>
              <a:rPr lang="de-DE" sz="14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T  +49.30 24627 -</a:t>
            </a:r>
            <a:br>
              <a:rPr lang="de-DE" sz="14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F  +49.30 24627 120</a:t>
            </a:r>
            <a:br>
              <a:rPr lang="de-DE" sz="14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br>
              <a:rPr lang="de-DE" sz="14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Myriad Pro" pitchFamily="34" charset="0"/>
              </a:rPr>
              <a:t>www.neofonie.de</a:t>
            </a:r>
            <a:endParaRPr lang="de-DE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857620" y="3857628"/>
            <a:ext cx="4357718" cy="357190"/>
          </a:xfrm>
          <a:prstGeom prst="rect">
            <a:avLst/>
          </a:prstGeom>
        </p:spPr>
        <p:txBody>
          <a:bodyPr lIns="0" tIns="0" rIns="0" bIns="0" anchor="b"/>
          <a:lstStyle>
            <a:lvl1pPr>
              <a:buNone/>
              <a:defRPr sz="1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3857620" y="4214818"/>
            <a:ext cx="4357718" cy="285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sz="1400" b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5168663" y="5643579"/>
            <a:ext cx="911602" cy="2143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3866673" y="6072207"/>
            <a:ext cx="3891836" cy="28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Kap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1143000" y="4262438"/>
            <a:ext cx="3714750" cy="147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9600" dirty="0">
                <a:solidFill>
                  <a:schemeClr val="bg1"/>
                </a:solidFill>
                <a:latin typeface="Times" pitchFamily="18" charset="0"/>
              </a:rPr>
              <a:t>1</a:t>
            </a:r>
          </a:p>
        </p:txBody>
      </p:sp>
      <p:sp>
        <p:nvSpPr>
          <p:cNvPr id="11" name="Titelplatzhalter 11"/>
          <p:cNvSpPr>
            <a:spLocks noGrp="1"/>
          </p:cNvSpPr>
          <p:nvPr>
            <p:ph type="title"/>
          </p:nvPr>
        </p:nvSpPr>
        <p:spPr>
          <a:xfrm>
            <a:off x="1213200" y="1458000"/>
            <a:ext cx="6859262" cy="139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731838" y="6483350"/>
            <a:ext cx="5519737" cy="220663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A2652E42-9FA5-4FCB-B6F6-8DD4E6493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Kap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1212850" y="4262438"/>
            <a:ext cx="3714750" cy="147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9600" dirty="0">
                <a:solidFill>
                  <a:schemeClr val="bg1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7" name="Titelplatzhalter 11"/>
          <p:cNvSpPr>
            <a:spLocks noGrp="1"/>
          </p:cNvSpPr>
          <p:nvPr>
            <p:ph type="title"/>
          </p:nvPr>
        </p:nvSpPr>
        <p:spPr>
          <a:xfrm>
            <a:off x="1213200" y="1458000"/>
            <a:ext cx="6859262" cy="139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731838" y="6483350"/>
            <a:ext cx="5519737" cy="220663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0F0C13DE-C030-46B9-8820-0BBCC71A41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Kap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1212850" y="4262438"/>
            <a:ext cx="3714750" cy="147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9600" dirty="0">
                <a:solidFill>
                  <a:schemeClr val="bg1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4" name="Titelplatzhalter 11"/>
          <p:cNvSpPr>
            <a:spLocks noGrp="1"/>
          </p:cNvSpPr>
          <p:nvPr>
            <p:ph type="title"/>
          </p:nvPr>
        </p:nvSpPr>
        <p:spPr>
          <a:xfrm>
            <a:off x="1213200" y="1458000"/>
            <a:ext cx="6859262" cy="139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0"/>
          </p:nvPr>
        </p:nvSpPr>
        <p:spPr>
          <a:xfrm>
            <a:off x="731838" y="6483350"/>
            <a:ext cx="5519737" cy="220663"/>
          </a:xfrm>
        </p:spPr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AA27D638-6F42-4A7C-A0E3-8D2979F949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Kap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1212850" y="4262438"/>
            <a:ext cx="3714750" cy="147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9600" dirty="0">
                <a:solidFill>
                  <a:schemeClr val="bg1"/>
                </a:solidFill>
                <a:latin typeface="Times" pitchFamily="18" charset="0"/>
              </a:rPr>
              <a:t>4</a:t>
            </a:r>
          </a:p>
        </p:txBody>
      </p:sp>
      <p:sp>
        <p:nvSpPr>
          <p:cNvPr id="4" name="Titelplatzhalter 11"/>
          <p:cNvSpPr>
            <a:spLocks noGrp="1"/>
          </p:cNvSpPr>
          <p:nvPr>
            <p:ph type="title"/>
          </p:nvPr>
        </p:nvSpPr>
        <p:spPr>
          <a:xfrm>
            <a:off x="1213200" y="1458000"/>
            <a:ext cx="6859262" cy="139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9A8EFC9B-5090-4AA3-8E9C-D7552A6B94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Kapit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1212850" y="4262438"/>
            <a:ext cx="3714750" cy="1476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9600" dirty="0">
                <a:solidFill>
                  <a:schemeClr val="bg1"/>
                </a:solidFill>
                <a:latin typeface="Times" pitchFamily="18" charset="0"/>
              </a:rPr>
              <a:t>5</a:t>
            </a:r>
          </a:p>
        </p:txBody>
      </p:sp>
      <p:sp>
        <p:nvSpPr>
          <p:cNvPr id="4" name="Titelplatzhalter 11"/>
          <p:cNvSpPr>
            <a:spLocks noGrp="1"/>
          </p:cNvSpPr>
          <p:nvPr>
            <p:ph type="title"/>
          </p:nvPr>
        </p:nvSpPr>
        <p:spPr>
          <a:xfrm>
            <a:off x="1213200" y="1458000"/>
            <a:ext cx="6859262" cy="139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3236F05-71EB-4FD8-99A8-B76AE42236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9"/>
          <p:cNvSpPr txBox="1">
            <a:spLocks/>
          </p:cNvSpPr>
          <p:nvPr/>
        </p:nvSpPr>
        <p:spPr>
          <a:xfrm>
            <a:off x="3429000" y="1543050"/>
            <a:ext cx="500063" cy="4637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1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2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3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071934" y="1571630"/>
            <a:ext cx="4857784" cy="4357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200000"/>
              <a:buFont typeface="Arial" pitchFamily="34" charset="0"/>
              <a:buNone/>
              <a:tabLst/>
              <a:defRPr baseline="0">
                <a:solidFill>
                  <a:srgbClr val="7D828F"/>
                </a:solidFill>
              </a:defRPr>
            </a:lvl1pPr>
            <a:lvl2pPr>
              <a:buClr>
                <a:srgbClr val="FF0000"/>
              </a:buClr>
              <a:buSzPct val="200000"/>
              <a:defRPr/>
            </a:lvl2pPr>
            <a:lvl3pPr>
              <a:buClr>
                <a:srgbClr val="FF0000"/>
              </a:buClr>
              <a:buSzPct val="200000"/>
              <a:defRPr/>
            </a:lvl3pPr>
            <a:lvl4pPr>
              <a:buClr>
                <a:srgbClr val="FF0000"/>
              </a:buClr>
              <a:buSzPct val="200000"/>
              <a:defRPr/>
            </a:lvl4pPr>
            <a:lvl5pPr>
              <a:buClr>
                <a:srgbClr val="FF0000"/>
              </a:buClr>
              <a:buSzPct val="200000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Pct val="200000"/>
              <a:buFont typeface="Arial" pitchFamily="34" charset="0"/>
              <a:buNone/>
              <a:tabLst/>
              <a:defRPr/>
            </a:pPr>
            <a:r>
              <a:rPr lang="de-DE" dirty="0" smtClean="0"/>
              <a:t>Bei weniger als 3 Agenda-Punkten bitte keine Agenda benutzen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00430" y="3143248"/>
            <a:ext cx="428627" cy="29289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>
              <a:buNone/>
              <a:def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...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88A9661A-1721-48B8-8CF0-5B82CA1733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ofonie 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3429000" y="1543050"/>
            <a:ext cx="500063" cy="4637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1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2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3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4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de-DE" sz="3200" dirty="0">
              <a:solidFill>
                <a:srgbClr val="7D828F"/>
              </a:solidFill>
              <a:latin typeface="Georgia" pitchFamily="18" charset="0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4071934" y="1571630"/>
            <a:ext cx="4857784" cy="43577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F0000"/>
              </a:buClr>
              <a:buSzPct val="200000"/>
              <a:buNone/>
              <a:defRPr>
                <a:solidFill>
                  <a:srgbClr val="7D828F"/>
                </a:solidFill>
              </a:defRPr>
            </a:lvl1pPr>
            <a:lvl2pPr>
              <a:buClr>
                <a:srgbClr val="FF0000"/>
              </a:buClr>
              <a:buSzPct val="200000"/>
              <a:defRPr/>
            </a:lvl2pPr>
            <a:lvl3pPr>
              <a:buClr>
                <a:srgbClr val="FF0000"/>
              </a:buClr>
              <a:buSzPct val="200000"/>
              <a:defRPr/>
            </a:lvl3pPr>
            <a:lvl4pPr>
              <a:buClr>
                <a:srgbClr val="FF0000"/>
              </a:buClr>
              <a:buSzPct val="200000"/>
              <a:defRPr/>
            </a:lvl4pPr>
            <a:lvl5pPr>
              <a:buClr>
                <a:srgbClr val="FF0000"/>
              </a:buClr>
              <a:buSzPct val="200000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49FF1BC-A8F3-4DEF-A475-A7FBD62115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ofonie 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3429000" y="1543050"/>
            <a:ext cx="500063" cy="4637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1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2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3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4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5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de-DE" sz="3200" dirty="0">
              <a:solidFill>
                <a:srgbClr val="7D828F"/>
              </a:solidFill>
              <a:latin typeface="Georgia" pitchFamily="18" charset="0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4071934" y="1571630"/>
            <a:ext cx="4857784" cy="43577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F0000"/>
              </a:buClr>
              <a:buSzPct val="200000"/>
              <a:buNone/>
              <a:defRPr>
                <a:solidFill>
                  <a:srgbClr val="7D828F"/>
                </a:solidFill>
              </a:defRPr>
            </a:lvl1pPr>
            <a:lvl2pPr>
              <a:buClr>
                <a:srgbClr val="FF0000"/>
              </a:buClr>
              <a:buSzPct val="200000"/>
              <a:defRPr/>
            </a:lvl2pPr>
            <a:lvl3pPr>
              <a:buClr>
                <a:srgbClr val="FF0000"/>
              </a:buClr>
              <a:buSzPct val="200000"/>
              <a:defRPr/>
            </a:lvl3pPr>
            <a:lvl4pPr>
              <a:buClr>
                <a:srgbClr val="FF0000"/>
              </a:buClr>
              <a:buSzPct val="200000"/>
              <a:defRPr/>
            </a:lvl4pPr>
            <a:lvl5pPr>
              <a:buClr>
                <a:srgbClr val="FF0000"/>
              </a:buClr>
              <a:buSzPct val="200000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52D91C68-69DF-4CEA-A37C-B960250513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Text od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5"/>
          <p:cNvSpPr>
            <a:spLocks noGrp="1"/>
          </p:cNvSpPr>
          <p:nvPr>
            <p:ph type="title"/>
          </p:nvPr>
        </p:nvSpPr>
        <p:spPr bwMode="auto">
          <a:xfrm>
            <a:off x="450000" y="540000"/>
            <a:ext cx="8229600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  <p:sp>
        <p:nvSpPr>
          <p:cNvPr id="11" name="Textplatzhalter 19"/>
          <p:cNvSpPr>
            <a:spLocks noGrp="1"/>
          </p:cNvSpPr>
          <p:nvPr>
            <p:ph idx="1"/>
          </p:nvPr>
        </p:nvSpPr>
        <p:spPr>
          <a:xfrm>
            <a:off x="450000" y="1620000"/>
            <a:ext cx="8229600" cy="4637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720725" marR="0" indent="-34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 sz="1800"/>
            </a:lvl2pPr>
            <a:lvl3pPr marL="1081088" marR="0" indent="-34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88C743E-5367-40F2-B401-E775CD6818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731838" y="6483350"/>
            <a:ext cx="982662" cy="374650"/>
          </a:xfrm>
        </p:spPr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ofonie 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3429000" y="1543050"/>
            <a:ext cx="500063" cy="4637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1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2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3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4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5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6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de-DE" sz="3200" dirty="0">
              <a:solidFill>
                <a:srgbClr val="7D828F"/>
              </a:solidFill>
              <a:latin typeface="Georgia" pitchFamily="18" charset="0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4071934" y="1571630"/>
            <a:ext cx="4857784" cy="43577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F0000"/>
              </a:buClr>
              <a:buSzPct val="200000"/>
              <a:buNone/>
              <a:defRPr>
                <a:solidFill>
                  <a:srgbClr val="7D828F"/>
                </a:solidFill>
              </a:defRPr>
            </a:lvl1pPr>
            <a:lvl2pPr>
              <a:buClr>
                <a:srgbClr val="FF0000"/>
              </a:buClr>
              <a:buSzPct val="200000"/>
              <a:defRPr/>
            </a:lvl2pPr>
            <a:lvl3pPr>
              <a:buClr>
                <a:srgbClr val="FF0000"/>
              </a:buClr>
              <a:buSzPct val="200000"/>
              <a:defRPr/>
            </a:lvl3pPr>
            <a:lvl4pPr>
              <a:buClr>
                <a:srgbClr val="FF0000"/>
              </a:buClr>
              <a:buSzPct val="200000"/>
              <a:defRPr/>
            </a:lvl4pPr>
            <a:lvl5pPr>
              <a:buClr>
                <a:srgbClr val="FF0000"/>
              </a:buClr>
              <a:buSzPct val="200000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A484491-88DB-4C92-885E-FA3FBF58F7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ofonie Agen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3429000" y="1543050"/>
            <a:ext cx="500063" cy="4637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1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2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3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4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5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6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7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de-DE" sz="3200" dirty="0">
              <a:solidFill>
                <a:srgbClr val="7D828F"/>
              </a:solidFill>
              <a:latin typeface="Georgia" pitchFamily="18" charset="0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4071934" y="1571630"/>
            <a:ext cx="4857784" cy="43577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F0000"/>
              </a:buClr>
              <a:buSzPct val="200000"/>
              <a:buNone/>
              <a:defRPr>
                <a:solidFill>
                  <a:srgbClr val="7D828F"/>
                </a:solidFill>
              </a:defRPr>
            </a:lvl1pPr>
            <a:lvl2pPr>
              <a:buClr>
                <a:srgbClr val="FF0000"/>
              </a:buClr>
              <a:buSzPct val="200000"/>
              <a:defRPr/>
            </a:lvl2pPr>
            <a:lvl3pPr>
              <a:buClr>
                <a:srgbClr val="FF0000"/>
              </a:buClr>
              <a:buSzPct val="200000"/>
              <a:defRPr/>
            </a:lvl3pPr>
            <a:lvl4pPr>
              <a:buClr>
                <a:srgbClr val="FF0000"/>
              </a:buClr>
              <a:buSzPct val="200000"/>
              <a:defRPr/>
            </a:lvl4pPr>
            <a:lvl5pPr>
              <a:buClr>
                <a:srgbClr val="FF0000"/>
              </a:buClr>
              <a:buSzPct val="200000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D7BDCCA-C52D-495A-82FA-61AB070D26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 txBox="1">
            <a:spLocks/>
          </p:cNvSpPr>
          <p:nvPr/>
        </p:nvSpPr>
        <p:spPr>
          <a:xfrm>
            <a:off x="3429000" y="1543050"/>
            <a:ext cx="500063" cy="4637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1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2</a:t>
            </a:r>
            <a:endParaRPr lang="de-DE" sz="16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3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4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5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6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7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de-DE" sz="3200" dirty="0">
                <a:solidFill>
                  <a:srgbClr val="7D828F"/>
                </a:solidFill>
                <a:latin typeface="Georgia" pitchFamily="18" charset="0"/>
              </a:rPr>
              <a:t>8</a:t>
            </a: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de-DE" sz="3200" dirty="0">
              <a:solidFill>
                <a:srgbClr val="7D828F"/>
              </a:solidFill>
              <a:latin typeface="Georgia" pitchFamily="18" charset="0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de-DE" sz="3200" dirty="0">
              <a:solidFill>
                <a:srgbClr val="7D828F"/>
              </a:solidFill>
              <a:latin typeface="Georgia" pitchFamily="18" charset="0"/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4071934" y="1571630"/>
            <a:ext cx="4857784" cy="43577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F0000"/>
              </a:buClr>
              <a:buSzPct val="200000"/>
              <a:buNone/>
              <a:defRPr>
                <a:solidFill>
                  <a:srgbClr val="7D828F"/>
                </a:solidFill>
              </a:defRPr>
            </a:lvl1pPr>
            <a:lvl2pPr>
              <a:buClr>
                <a:srgbClr val="FF0000"/>
              </a:buClr>
              <a:buSzPct val="200000"/>
              <a:defRPr/>
            </a:lvl2pPr>
            <a:lvl3pPr>
              <a:buClr>
                <a:srgbClr val="FF0000"/>
              </a:buClr>
              <a:buSzPct val="200000"/>
              <a:defRPr/>
            </a:lvl3pPr>
            <a:lvl4pPr>
              <a:buClr>
                <a:srgbClr val="FF0000"/>
              </a:buClr>
              <a:buSzPct val="200000"/>
              <a:defRPr/>
            </a:lvl4pPr>
            <a:lvl5pPr>
              <a:buClr>
                <a:srgbClr val="FF0000"/>
              </a:buClr>
              <a:buSzPct val="200000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5E8F9673-D84D-4C63-9B96-8F24703046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52C94-8662-41A1-A60E-4AEA128E8E75}" type="slidenum">
              <a:rPr lang="de-DE" sz="120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2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Titelplatzhalter 5"/>
          <p:cNvSpPr>
            <a:spLocks noGrp="1"/>
          </p:cNvSpPr>
          <p:nvPr>
            <p:ph type="title"/>
          </p:nvPr>
        </p:nvSpPr>
        <p:spPr bwMode="auto">
          <a:xfrm>
            <a:off x="450000" y="540000"/>
            <a:ext cx="8229600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rgbClr val="7D879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  <p:sp>
        <p:nvSpPr>
          <p:cNvPr id="17" name="Textplatzhalter 19"/>
          <p:cNvSpPr>
            <a:spLocks noGrp="1"/>
          </p:cNvSpPr>
          <p:nvPr>
            <p:ph idx="1"/>
          </p:nvPr>
        </p:nvSpPr>
        <p:spPr>
          <a:xfrm>
            <a:off x="450000" y="1620000"/>
            <a:ext cx="5543560" cy="463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720725" marR="0" indent="-34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 sz="1800"/>
            </a:lvl2pPr>
            <a:lvl3pPr marL="1081088" marR="0" indent="-34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0"/>
          </p:nvPr>
        </p:nvSpPr>
        <p:spPr>
          <a:xfrm>
            <a:off x="6072199" y="1620000"/>
            <a:ext cx="2571740" cy="4636800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E99F195F-6056-432A-91D9-53F30A1AFC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16"/>
          <p:cNvSpPr>
            <a:spLocks noGrp="1"/>
          </p:cNvSpPr>
          <p:nvPr>
            <p:ph type="ftr" sz="quarter" idx="12"/>
          </p:nvPr>
        </p:nvSpPr>
        <p:spPr>
          <a:xfrm>
            <a:off x="731838" y="6483350"/>
            <a:ext cx="982662" cy="374650"/>
          </a:xfrm>
        </p:spPr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3" y="539750"/>
            <a:ext cx="8229600" cy="7477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0000"/>
            <a:ext cx="4040188" cy="4636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 sz="2200"/>
            </a:lvl1pPr>
            <a:lvl2pPr>
              <a:spcBef>
                <a:spcPts val="400"/>
              </a:spcBef>
              <a:spcAft>
                <a:spcPts val="600"/>
              </a:spcAft>
              <a:defRPr sz="1800"/>
            </a:lvl2pPr>
            <a:lvl3pPr>
              <a:spcBef>
                <a:spcPts val="400"/>
              </a:spcBef>
              <a:spcAft>
                <a:spcPts val="600"/>
              </a:spcAft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20000"/>
            <a:ext cx="4041775" cy="463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 sz="2200"/>
            </a:lvl1pPr>
            <a:lvl2pPr>
              <a:spcBef>
                <a:spcPts val="400"/>
              </a:spcBef>
              <a:spcAft>
                <a:spcPts val="600"/>
              </a:spcAft>
              <a:defRPr sz="1800"/>
            </a:lvl2pPr>
            <a:lvl3pPr>
              <a:spcBef>
                <a:spcPts val="400"/>
              </a:spcBef>
              <a:spcAft>
                <a:spcPts val="600"/>
              </a:spcAft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9D3428A-B939-46EF-8D85-D526D54CA2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731838" y="6483350"/>
            <a:ext cx="982662" cy="374650"/>
          </a:xfrm>
        </p:spPr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263" y="539750"/>
            <a:ext cx="8229600" cy="7477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575050" y="1620000"/>
            <a:ext cx="5111750" cy="4636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  <a:defRPr sz="2200"/>
            </a:lvl1pPr>
            <a:lvl2pPr>
              <a:spcBef>
                <a:spcPts val="400"/>
              </a:spcBef>
              <a:spcAft>
                <a:spcPts val="600"/>
              </a:spcAft>
              <a:defRPr sz="1800"/>
            </a:lvl2pPr>
            <a:lvl3pPr>
              <a:spcBef>
                <a:spcPts val="400"/>
              </a:spcBef>
              <a:spcAft>
                <a:spcPts val="600"/>
              </a:spcAft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0000"/>
            <a:ext cx="3008313" cy="463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52A0B0D-D5E7-4C5B-A005-F01981AB67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731838" y="6483350"/>
            <a:ext cx="5519737" cy="220663"/>
          </a:xfrm>
        </p:spPr>
        <p:txBody>
          <a:bodyPr/>
          <a:lstStyle>
            <a:lvl1pPr algn="l">
              <a:defRPr sz="800" dirty="0" smtClean="0">
                <a:solidFill>
                  <a:srgbClr val="7D828F"/>
                </a:solidFill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513513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 | </a:t>
            </a:r>
            <a:fld id="{4A490BFF-250C-FF41-8F36-17AB4CC9258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5"/>
          <p:cNvSpPr>
            <a:spLocks noGrp="1"/>
          </p:cNvSpPr>
          <p:nvPr>
            <p:ph type="title"/>
          </p:nvPr>
        </p:nvSpPr>
        <p:spPr bwMode="auto">
          <a:xfrm>
            <a:off x="450000" y="540000"/>
            <a:ext cx="8143932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11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500034" y="6500834"/>
            <a:ext cx="551976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fld id="{0B846AC9-469D-433D-85A4-00F7C7394122}" type="slidenum">
              <a:rPr lang="de-DE" sz="120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pPr algn="l">
                <a:defRPr/>
              </a:pPr>
              <a:t>‹Nr.›</a:t>
            </a:fld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</a:rPr>
              <a:t>Neofonie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</a:rPr>
              <a:t> GmbH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idx="1" hasCustomPrompt="1"/>
          </p:nvPr>
        </p:nvSpPr>
        <p:spPr>
          <a:xfrm>
            <a:off x="450000" y="1440000"/>
            <a:ext cx="554356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Textmasterformate durch Klicken bearbeiten</a:t>
            </a:r>
          </a:p>
          <a:p>
            <a:pPr marL="720725" marR="0" lvl="1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Zweite Ebene</a:t>
            </a:r>
          </a:p>
          <a:p>
            <a:pPr marL="1081088" marR="0" lvl="2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Fünfte Ebene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0"/>
          </p:nvPr>
        </p:nvSpPr>
        <p:spPr>
          <a:xfrm>
            <a:off x="6072199" y="1428750"/>
            <a:ext cx="2571740" cy="4643438"/>
          </a:xfrm>
          <a:prstGeom prst="rect">
            <a:avLst/>
          </a:prstGeom>
        </p:spPr>
        <p:txBody>
          <a:bodyPr/>
          <a:lstStyle/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ofoni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892969" y="1500174"/>
            <a:ext cx="7358063" cy="1357312"/>
          </a:xfrm>
          <a:prstGeom prst="rect">
            <a:avLst/>
          </a:prstGeo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  <a:latin typeface="Georgia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Georgia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Georgia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Georgia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ofonie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213200" y="1458909"/>
            <a:ext cx="7216452" cy="11842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13200" y="2904631"/>
            <a:ext cx="7216452" cy="4529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214438" y="3278188"/>
            <a:ext cx="21336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rafik 9" descr="Logo_Neofonie_rgb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9575" y="6434138"/>
            <a:ext cx="792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449263" y="6448425"/>
            <a:ext cx="407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EA3C809-8BB8-4DCF-B0A8-3BEBF6D2DE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731838" y="6483350"/>
            <a:ext cx="982662" cy="231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7D828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kern="1200" dirty="0">
          <a:solidFill>
            <a:srgbClr val="7D8791"/>
          </a:solidFill>
          <a:latin typeface="Georg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D879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D879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D879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D879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D879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D879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D879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D879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300"/>
        </a:spcAft>
        <a:buClr>
          <a:srgbClr val="FF0000"/>
        </a:buClr>
        <a:buFont typeface="Arial" pitchFamily="34" charset="0"/>
        <a:defRPr lang="de-DE" kern="1200">
          <a:solidFill>
            <a:srgbClr val="7D828F"/>
          </a:solidFill>
          <a:latin typeface="Myriad Pro" pitchFamily="34" charset="0"/>
          <a:ea typeface="+mn-ea"/>
          <a:cs typeface="+mn-cs"/>
        </a:defRPr>
      </a:lvl1pPr>
      <a:lvl2pPr marL="720725" indent="-341313" algn="l" rtl="0" eaLnBrk="1" fontAlgn="base" hangingPunct="1">
        <a:spcBef>
          <a:spcPct val="0"/>
        </a:spcBef>
        <a:spcAft>
          <a:spcPts val="300"/>
        </a:spcAft>
        <a:buClr>
          <a:srgbClr val="FF0000"/>
        </a:buClr>
        <a:buFont typeface="Arial" pitchFamily="34" charset="0"/>
        <a:buChar char="•"/>
        <a:defRPr lang="de-DE" kern="1200">
          <a:solidFill>
            <a:srgbClr val="7D828F"/>
          </a:solidFill>
          <a:latin typeface="Myriad Pro" pitchFamily="34" charset="0"/>
          <a:ea typeface="+mn-ea"/>
          <a:cs typeface="+mn-cs"/>
        </a:defRPr>
      </a:lvl2pPr>
      <a:lvl3pPr marL="1081088" indent="-341313" algn="l" rtl="0" eaLnBrk="1" fontAlgn="base" hangingPunct="1">
        <a:spcBef>
          <a:spcPct val="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lang="de-DE" kern="1200">
          <a:solidFill>
            <a:srgbClr val="7D828F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de-DE" kern="1200">
          <a:solidFill>
            <a:srgbClr val="7D828F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de-DE" kern="1200">
          <a:solidFill>
            <a:srgbClr val="7D828F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 descr="Neofonie_Tite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6" descr="Neofonie_ro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Grafik 5" descr="Logo_Neofonie_rg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9575" y="6434138"/>
            <a:ext cx="792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730250" y="6483350"/>
            <a:ext cx="5519738" cy="220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449263" y="6448425"/>
            <a:ext cx="407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D054F6F-E6B9-4D2E-9DFA-E48D37A60A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212850" y="1458913"/>
            <a:ext cx="7216775" cy="11842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rgbClr val="7D828F"/>
                </a:solidFill>
                <a:ea typeface="+mj-ea"/>
                <a:cs typeface="+mj-cs"/>
              </a:rPr>
              <a:t>Agenda</a:t>
            </a:r>
            <a:endParaRPr lang="de-DE" dirty="0">
              <a:solidFill>
                <a:srgbClr val="7D828F"/>
              </a:solidFill>
              <a:ea typeface="+mj-ea"/>
              <a:cs typeface="+mj-cs"/>
            </a:endParaRPr>
          </a:p>
        </p:txBody>
      </p:sp>
      <p:pic>
        <p:nvPicPr>
          <p:cNvPr id="4099" name="Grafik 7" descr="Logo_Neofonie_rg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9575" y="6434138"/>
            <a:ext cx="79216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449263" y="6448425"/>
            <a:ext cx="407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7D828F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5B746E80-B23B-4885-A39B-DB78E234C4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1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730250" y="6483350"/>
            <a:ext cx="5519738" cy="2206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7D828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de-DE"/>
              <a:t>© </a:t>
            </a:r>
            <a:r>
              <a:rPr lang="de-DE" err="1"/>
              <a:t>Neofonie</a:t>
            </a:r>
            <a:r>
              <a:rPr lang="de-DE"/>
              <a:t> GmbH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lang="en-US" sz="2800" kern="1200" dirty="0">
          <a:solidFill>
            <a:srgbClr val="7F7F7F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Georgia" pitchFamily="18" charset="0"/>
        </a:defRPr>
      </a:lvl9pPr>
    </p:titleStyle>
    <p:bodyStyle>
      <a:lvl1pPr marL="514350" indent="-514350" algn="l" rtl="0" fontAlgn="base">
        <a:lnSpc>
          <a:spcPts val="3838"/>
        </a:lnSpc>
        <a:spcBef>
          <a:spcPct val="0"/>
        </a:spcBef>
        <a:spcAft>
          <a:spcPts val="300"/>
        </a:spcAft>
        <a:buClr>
          <a:srgbClr val="FF0000"/>
        </a:buClr>
        <a:buFont typeface="Arial" pitchFamily="34" charset="0"/>
        <a:buAutoNum type="arabicPlain" startAt="2"/>
        <a:defRPr lang="de-DE" sz="1600" kern="1200" dirty="0">
          <a:solidFill>
            <a:srgbClr val="7F7F7F"/>
          </a:solidFill>
          <a:latin typeface="Georgia" pitchFamily="18" charset="0"/>
          <a:ea typeface="+mn-ea"/>
          <a:cs typeface="+mn-cs"/>
        </a:defRPr>
      </a:lvl1pPr>
      <a:lvl2pPr marL="720725" indent="-341313" algn="l" rtl="0" fontAlgn="base">
        <a:spcBef>
          <a:spcPct val="0"/>
        </a:spcBef>
        <a:spcAft>
          <a:spcPts val="300"/>
        </a:spcAft>
        <a:buClr>
          <a:srgbClr val="FF0000"/>
        </a:buClr>
        <a:buFont typeface="Arial" pitchFamily="34" charset="0"/>
        <a:buChar char="•"/>
        <a:defRPr lang="de-DE" sz="1600" kern="1200">
          <a:solidFill>
            <a:srgbClr val="7F7F7F"/>
          </a:solidFill>
          <a:latin typeface="Georgia" pitchFamily="18" charset="0"/>
          <a:ea typeface="+mn-ea"/>
          <a:cs typeface="+mn-cs"/>
        </a:defRPr>
      </a:lvl2pPr>
      <a:lvl3pPr marL="1081088" indent="-341313" algn="l" rtl="0" fontAlgn="base">
        <a:spcBef>
          <a:spcPct val="0"/>
        </a:spcBef>
        <a:spcAft>
          <a:spcPct val="0"/>
        </a:spcAft>
        <a:buClr>
          <a:srgbClr val="FF0000"/>
        </a:buClr>
        <a:buFont typeface="Arial" pitchFamily="34" charset="0"/>
        <a:buChar char="•"/>
        <a:defRPr lang="de-DE" sz="1600" kern="1200">
          <a:solidFill>
            <a:srgbClr val="7F7F7F"/>
          </a:solidFill>
          <a:latin typeface="Georg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de-DE" sz="1600" kern="1200">
          <a:solidFill>
            <a:srgbClr val="7F7F7F"/>
          </a:solidFill>
          <a:latin typeface="Georg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de-DE" sz="1600" kern="1200">
          <a:solidFill>
            <a:srgbClr val="7F7F7F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lexandria.neofonie.de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9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33" Type="http://schemas.openxmlformats.org/officeDocument/2006/relationships/image" Target="../media/image40.png"/><Relationship Id="rId34" Type="http://schemas.openxmlformats.org/officeDocument/2006/relationships/image" Target="../media/image41.png"/><Relationship Id="rId35" Type="http://schemas.openxmlformats.org/officeDocument/2006/relationships/image" Target="../media/image42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/>
          </p:nvPr>
        </p:nvSpPr>
        <p:spPr bwMode="auto">
          <a:xfrm>
            <a:off x="1212850" y="762000"/>
            <a:ext cx="7216775" cy="1184275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de-DE" sz="3200" dirty="0" smtClean="0"/>
              <a:t>Alexandria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dirty="0" smtClean="0"/>
              <a:t>Die </a:t>
            </a:r>
            <a:r>
              <a:rPr lang="de-DE" sz="2400" dirty="0" err="1" smtClean="0"/>
              <a:t>kollaborative</a:t>
            </a:r>
            <a:r>
              <a:rPr lang="de-DE" sz="2400" dirty="0" smtClean="0"/>
              <a:t> Wissensmaschine</a:t>
            </a:r>
            <a:endParaRPr lang="de-DE" sz="1800" dirty="0" smtClean="0"/>
          </a:p>
        </p:txBody>
      </p:sp>
      <p:sp>
        <p:nvSpPr>
          <p:cNvPr id="2560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12850" y="2905125"/>
            <a:ext cx="7216775" cy="4524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sz="2000" dirty="0" smtClean="0"/>
              <a:t>Florian Kuhlmann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print"/>
          <a:srcRect l="64770"/>
          <a:stretch>
            <a:fillRect/>
          </a:stretch>
        </p:blipFill>
        <p:spPr>
          <a:xfrm>
            <a:off x="7086600" y="4876800"/>
            <a:ext cx="1832645" cy="172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40000"/>
            <a:ext cx="8465400" cy="748110"/>
          </a:xfrm>
        </p:spPr>
        <p:txBody>
          <a:bodyPr/>
          <a:lstStyle/>
          <a:p>
            <a:r>
              <a:rPr lang="de-DE" dirty="0" smtClean="0"/>
              <a:t>Datenquelle: </a:t>
            </a:r>
            <a:r>
              <a:rPr lang="de-DE" dirty="0" err="1" smtClean="0"/>
              <a:t>Community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84" y="1828800"/>
            <a:ext cx="7997816" cy="28956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>
            <a:alphaModFix/>
          </a:blip>
          <a:srcRect r="76699"/>
          <a:stretch>
            <a:fillRect/>
          </a:stretch>
        </p:blipFill>
        <p:spPr>
          <a:xfrm>
            <a:off x="3810000" y="5105400"/>
            <a:ext cx="1537840" cy="1371600"/>
          </a:xfrm>
          <a:prstGeom prst="rect">
            <a:avLst/>
          </a:prstGeom>
        </p:spPr>
      </p:pic>
      <p:sp>
        <p:nvSpPr>
          <p:cNvPr id="6" name="Inhaltsplatzhalter 6"/>
          <p:cNvSpPr txBox="1">
            <a:spLocks/>
          </p:cNvSpPr>
          <p:nvPr/>
        </p:nvSpPr>
        <p:spPr>
          <a:xfrm>
            <a:off x="4038600" y="6400800"/>
            <a:ext cx="1143000" cy="30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Wissensbasis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4130040" y="4648200"/>
            <a:ext cx="82296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8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10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de-DE" sz="2400" dirty="0" smtClean="0"/>
              <a:t>Alexandria </a:t>
            </a:r>
            <a:r>
              <a:rPr lang="de-DE" sz="2400" b="1" dirty="0" smtClean="0"/>
              <a:t>Wissensbasis</a:t>
            </a:r>
          </a:p>
          <a:p>
            <a:pPr fontAlgn="base"/>
            <a:r>
              <a:rPr lang="de-DE" sz="2400" dirty="0" smtClean="0"/>
              <a:t>Wissen wird genutzt, um Analyse zu verbessern</a:t>
            </a:r>
          </a:p>
          <a:p>
            <a:pPr fontAlgn="base"/>
            <a:r>
              <a:rPr lang="de-DE" sz="2400" dirty="0" smtClean="0"/>
              <a:t>Analyse verbessert Wissensbasis</a:t>
            </a:r>
            <a:endParaRPr sz="2400" dirty="0" smtClean="0"/>
          </a:p>
          <a:p>
            <a:endParaRPr sz="2400"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Grundlage für Textanalyse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11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sp>
        <p:nvSpPr>
          <p:cNvPr id="7" name="Nach links gekrümmter Pfeil 6"/>
          <p:cNvSpPr/>
          <p:nvPr/>
        </p:nvSpPr>
        <p:spPr>
          <a:xfrm rot="10800000">
            <a:off x="2606040" y="3733800"/>
            <a:ext cx="822960" cy="2286000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Nach links gekrümmter Pfeil 8"/>
          <p:cNvSpPr/>
          <p:nvPr/>
        </p:nvSpPr>
        <p:spPr>
          <a:xfrm>
            <a:off x="5105400" y="3810000"/>
            <a:ext cx="822960" cy="2286000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" name="Gruppierung 16"/>
          <p:cNvGrpSpPr/>
          <p:nvPr/>
        </p:nvGrpSpPr>
        <p:grpSpPr>
          <a:xfrm>
            <a:off x="3773311" y="3396343"/>
            <a:ext cx="1027289" cy="1251857"/>
            <a:chOff x="3810000" y="5334000"/>
            <a:chExt cx="1027289" cy="1251857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r="76699"/>
            <a:stretch>
              <a:fillRect/>
            </a:stretch>
          </p:blipFill>
          <p:spPr>
            <a:xfrm>
              <a:off x="3810000" y="5334000"/>
              <a:ext cx="1027289" cy="990600"/>
            </a:xfrm>
            <a:prstGeom prst="rect">
              <a:avLst/>
            </a:prstGeom>
          </p:spPr>
        </p:pic>
        <p:sp>
          <p:nvSpPr>
            <p:cNvPr id="12" name="Inhaltsplatzhalter 6"/>
            <p:cNvSpPr txBox="1">
              <a:spLocks/>
            </p:cNvSpPr>
            <p:nvPr/>
          </p:nvSpPr>
          <p:spPr>
            <a:xfrm>
              <a:off x="3886200" y="6324600"/>
              <a:ext cx="906171" cy="261257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10000"/>
            </a:bodyPr>
            <a:lstStyle/>
            <a:p>
              <a:pPr marL="190500" marR="0" lvl="0" indent="-1905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30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Wissensbasis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uppierung 17"/>
          <p:cNvGrpSpPr/>
          <p:nvPr/>
        </p:nvGrpSpPr>
        <p:grpSpPr>
          <a:xfrm>
            <a:off x="3886200" y="5479143"/>
            <a:ext cx="914400" cy="997857"/>
            <a:chOff x="3810000" y="3581400"/>
            <a:chExt cx="914400" cy="997857"/>
          </a:xfrm>
        </p:grpSpPr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4"/>
            <a:srcRect l="26424" t="36667" r="65318" b="54444"/>
            <a:stretch>
              <a:fillRect/>
            </a:stretch>
          </p:blipFill>
          <p:spPr>
            <a:xfrm>
              <a:off x="3810000" y="3581400"/>
              <a:ext cx="857250" cy="685800"/>
            </a:xfrm>
            <a:prstGeom prst="rect">
              <a:avLst/>
            </a:prstGeom>
          </p:spPr>
        </p:pic>
        <p:sp>
          <p:nvSpPr>
            <p:cNvPr id="16" name="Inhaltsplatzhalter 6"/>
            <p:cNvSpPr txBox="1">
              <a:spLocks/>
            </p:cNvSpPr>
            <p:nvPr/>
          </p:nvSpPr>
          <p:spPr>
            <a:xfrm>
              <a:off x="3818229" y="4318000"/>
              <a:ext cx="906171" cy="261257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/>
            </a:bodyPr>
            <a:lstStyle/>
            <a:p>
              <a:pPr marL="190500" marR="0" lvl="0" indent="-1905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30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Textanalyse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32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048000"/>
            <a:ext cx="6477000" cy="609600"/>
          </a:xfrm>
        </p:spPr>
        <p:txBody>
          <a:bodyPr/>
          <a:lstStyle/>
          <a:p>
            <a:pPr algn="ctr"/>
            <a:r>
              <a:rPr lang="de-DE" sz="4000" dirty="0" smtClean="0"/>
              <a:t>Textanalyse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alphaModFix amt="5000"/>
          </a:blip>
          <a:srcRect r="76699"/>
          <a:stretch>
            <a:fillRect/>
          </a:stretch>
        </p:blipFill>
        <p:spPr>
          <a:xfrm>
            <a:off x="381000" y="381000"/>
            <a:ext cx="1828800" cy="163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33"/>
          <p:cNvGrpSpPr/>
          <p:nvPr/>
        </p:nvGrpSpPr>
        <p:grpSpPr>
          <a:xfrm>
            <a:off x="304800" y="3352800"/>
            <a:ext cx="8534400" cy="3276600"/>
            <a:chOff x="304800" y="3352800"/>
            <a:chExt cx="8534400" cy="3276600"/>
          </a:xfrm>
        </p:grpSpPr>
        <p:sp>
          <p:nvSpPr>
            <p:cNvPr id="24" name="Rechteck 23"/>
            <p:cNvSpPr/>
            <p:nvPr/>
          </p:nvSpPr>
          <p:spPr>
            <a:xfrm>
              <a:off x="304800" y="3352800"/>
              <a:ext cx="8534400" cy="3276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5780000" scaled="0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Inhaltsplatzhalter 6"/>
            <p:cNvSpPr txBox="1">
              <a:spLocks/>
            </p:cNvSpPr>
            <p:nvPr/>
          </p:nvSpPr>
          <p:spPr>
            <a:xfrm>
              <a:off x="990600" y="4419600"/>
              <a:ext cx="2286000" cy="10533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r>
                <a:rPr lang="de-DE" sz="24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„Larry Page ist neuer CEO bei Google“</a:t>
              </a:r>
              <a:endParaRPr lang="de-DE" sz="24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rcRect l="26424" t="36667" r="65318" b="54444"/>
          <a:stretch>
            <a:fillRect/>
          </a:stretch>
        </p:blipFill>
        <p:spPr>
          <a:xfrm>
            <a:off x="1205360" y="1554480"/>
            <a:ext cx="1676400" cy="134112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alphaModFix/>
          </a:blip>
          <a:srcRect r="76699"/>
          <a:stretch>
            <a:fillRect/>
          </a:stretch>
        </p:blipFill>
        <p:spPr>
          <a:xfrm>
            <a:off x="5777360" y="1524000"/>
            <a:ext cx="1537840" cy="1371600"/>
          </a:xfrm>
          <a:prstGeom prst="rect">
            <a:avLst/>
          </a:prstGeom>
        </p:spPr>
      </p:pic>
      <p:sp>
        <p:nvSpPr>
          <p:cNvPr id="11" name="Pfeil nach rechts 10"/>
          <p:cNvSpPr/>
          <p:nvPr/>
        </p:nvSpPr>
        <p:spPr>
          <a:xfrm>
            <a:off x="3186560" y="1752600"/>
            <a:ext cx="2362200" cy="82296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sz="1600" dirty="0" smtClean="0"/>
              <a:t>Informationsextraktion</a:t>
            </a:r>
            <a:endParaRPr lang="de-DE" sz="1600" dirty="0"/>
          </a:p>
        </p:txBody>
      </p:sp>
      <p:sp>
        <p:nvSpPr>
          <p:cNvPr id="12" name="Inhaltsplatzhalter 6"/>
          <p:cNvSpPr txBox="1">
            <a:spLocks/>
          </p:cNvSpPr>
          <p:nvPr/>
        </p:nvSpPr>
        <p:spPr>
          <a:xfrm>
            <a:off x="1371600" y="2895600"/>
            <a:ext cx="1676400" cy="10533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90500" marR="0" lvl="0" indent="-1905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Tx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Textdokumente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3" name="Inhaltsplatzhalter 6"/>
          <p:cNvSpPr txBox="1">
            <a:spLocks/>
          </p:cNvSpPr>
          <p:nvPr/>
        </p:nvSpPr>
        <p:spPr>
          <a:xfrm>
            <a:off x="6005960" y="2895600"/>
            <a:ext cx="1143000" cy="30480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marL="190500" indent="-190500" fontAlgn="auto"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de-DE" sz="1600" b="1" dirty="0" smtClean="0">
                <a:solidFill>
                  <a:srgbClr val="7F7F7F"/>
                </a:solidFill>
                <a:latin typeface="Myriad Pro"/>
                <a:cs typeface="Myriad Pro"/>
              </a:rPr>
              <a:t>Wissensbasis</a:t>
            </a:r>
            <a:endParaRPr lang="de-DE" sz="1600" b="1" dirty="0">
              <a:solidFill>
                <a:srgbClr val="7F7F7F"/>
              </a:solidFill>
              <a:latin typeface="Myriad Pro"/>
              <a:cs typeface="Myriad Pro"/>
            </a:endParaRPr>
          </a:p>
        </p:txBody>
      </p:sp>
      <p:grpSp>
        <p:nvGrpSpPr>
          <p:cNvPr id="3" name="Gruppierung 34"/>
          <p:cNvGrpSpPr/>
          <p:nvPr/>
        </p:nvGrpSpPr>
        <p:grpSpPr>
          <a:xfrm>
            <a:off x="3810000" y="3429000"/>
            <a:ext cx="4114800" cy="3048000"/>
            <a:chOff x="3810000" y="3429000"/>
            <a:chExt cx="4114800" cy="3048000"/>
          </a:xfrm>
        </p:grpSpPr>
        <p:sp>
          <p:nvSpPr>
            <p:cNvPr id="25" name="Oval 24"/>
            <p:cNvSpPr/>
            <p:nvPr/>
          </p:nvSpPr>
          <p:spPr bwMode="auto">
            <a:xfrm>
              <a:off x="3810000" y="3429000"/>
              <a:ext cx="1066800" cy="1066800"/>
            </a:xfrm>
            <a:prstGeom prst="ellipse">
              <a:avLst/>
            </a:prstGeom>
            <a:ln>
              <a:solidFill>
                <a:srgbClr val="6D130B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de-DE" sz="900" dirty="0" smtClean="0"/>
                <a:t>21.01.2011</a:t>
              </a:r>
              <a:endParaRPr lang="de-DE" sz="90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810000" y="5410200"/>
              <a:ext cx="1066800" cy="1066800"/>
            </a:xfrm>
            <a:prstGeom prst="ellipse">
              <a:avLst/>
            </a:prstGeom>
            <a:ln>
              <a:solidFill>
                <a:srgbClr val="6D130B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de-DE" sz="1400" dirty="0" smtClean="0"/>
                <a:t>Larry Page</a:t>
              </a:r>
              <a:endParaRPr lang="de-DE" sz="1400" dirty="0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858000" y="5410200"/>
              <a:ext cx="1066800" cy="1066800"/>
            </a:xfrm>
            <a:prstGeom prst="ellipse">
              <a:avLst/>
            </a:prstGeom>
            <a:ln>
              <a:solidFill>
                <a:srgbClr val="6D130B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de-DE" sz="1300" dirty="0" smtClean="0"/>
                <a:t>Google</a:t>
              </a:r>
              <a:endParaRPr lang="de-DE" sz="1300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410200" y="4495800"/>
              <a:ext cx="1066800" cy="1066800"/>
            </a:xfrm>
            <a:prstGeom prst="ellipse">
              <a:avLst/>
            </a:prstGeom>
            <a:ln>
              <a:solidFill>
                <a:srgbClr val="6D130B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de-DE" sz="2400" dirty="0" smtClean="0"/>
                <a:t>CEO</a:t>
              </a:r>
              <a:endParaRPr lang="de-DE" sz="2800" dirty="0"/>
            </a:p>
          </p:txBody>
        </p:sp>
        <p:sp>
          <p:nvSpPr>
            <p:cNvPr id="29" name="Pfeil nach links 28"/>
            <p:cNvSpPr/>
            <p:nvPr/>
          </p:nvSpPr>
          <p:spPr bwMode="auto">
            <a:xfrm rot="19511490">
              <a:off x="4584983" y="5231138"/>
              <a:ext cx="1016673" cy="631153"/>
            </a:xfrm>
            <a:prstGeom prst="leftArrow">
              <a:avLst/>
            </a:prstGeom>
            <a:ln>
              <a:solidFill>
                <a:srgbClr val="BFBFB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sz="1200" dirty="0" smtClean="0"/>
                <a:t>Position</a:t>
              </a:r>
              <a:endParaRPr lang="de-DE" sz="1200" dirty="0"/>
            </a:p>
          </p:txBody>
        </p:sp>
        <p:sp>
          <p:nvSpPr>
            <p:cNvPr id="30" name="Pfeil nach rechts 29"/>
            <p:cNvSpPr/>
            <p:nvPr/>
          </p:nvSpPr>
          <p:spPr bwMode="auto">
            <a:xfrm rot="2137162">
              <a:off x="6265484" y="5232524"/>
              <a:ext cx="893339" cy="607333"/>
            </a:xfrm>
            <a:prstGeom prst="rightArrow">
              <a:avLst/>
            </a:prstGeom>
            <a:ln>
              <a:solidFill>
                <a:srgbClr val="BFBFB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sz="1050" dirty="0" smtClean="0"/>
                <a:t>Company</a:t>
              </a:r>
              <a:endParaRPr lang="de-DE" sz="800" dirty="0"/>
            </a:p>
          </p:txBody>
        </p:sp>
        <p:sp>
          <p:nvSpPr>
            <p:cNvPr id="31" name="Pfeil nach links 30"/>
            <p:cNvSpPr/>
            <p:nvPr/>
          </p:nvSpPr>
          <p:spPr bwMode="auto">
            <a:xfrm rot="2063262">
              <a:off x="4661393" y="4118152"/>
              <a:ext cx="1016673" cy="631153"/>
            </a:xfrm>
            <a:prstGeom prst="leftArrow">
              <a:avLst/>
            </a:prstGeom>
            <a:ln>
              <a:solidFill>
                <a:srgbClr val="BFBFB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sz="1200" dirty="0" smtClean="0"/>
                <a:t>Beginn</a:t>
              </a:r>
              <a:endParaRPr lang="de-DE" sz="1200" dirty="0"/>
            </a:p>
          </p:txBody>
        </p:sp>
        <p:sp>
          <p:nvSpPr>
            <p:cNvPr id="32" name="Pfeil nach rechts 31"/>
            <p:cNvSpPr/>
            <p:nvPr/>
          </p:nvSpPr>
          <p:spPr bwMode="auto">
            <a:xfrm rot="19431158">
              <a:off x="6189139" y="4091219"/>
              <a:ext cx="893339" cy="607333"/>
            </a:xfrm>
            <a:prstGeom prst="rightArrow">
              <a:avLst/>
            </a:prstGeom>
            <a:ln>
              <a:solidFill>
                <a:srgbClr val="BFBFB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sz="1200" dirty="0" smtClean="0"/>
                <a:t>Ende</a:t>
              </a:r>
              <a:endParaRPr lang="de-DE" sz="1200" dirty="0"/>
            </a:p>
          </p:txBody>
        </p:sp>
      </p:grpSp>
      <p:sp>
        <p:nvSpPr>
          <p:cNvPr id="22" name="Titel 1"/>
          <p:cNvSpPr txBox="1">
            <a:spLocks/>
          </p:cNvSpPr>
          <p:nvPr/>
        </p:nvSpPr>
        <p:spPr bwMode="auto">
          <a:xfrm>
            <a:off x="450000" y="540000"/>
            <a:ext cx="8465400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879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Datenquelle: Textanalyse</a:t>
            </a:r>
            <a:b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879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de-DE" sz="2400" b="1" dirty="0" smtClean="0"/>
              <a:t>Erkannte Namen</a:t>
            </a:r>
            <a:r>
              <a:rPr lang="de-DE" sz="2400" dirty="0" smtClean="0"/>
              <a:t> </a:t>
            </a:r>
            <a:r>
              <a:rPr lang="de-DE" sz="2400" dirty="0" smtClean="0"/>
              <a:t>sind </a:t>
            </a:r>
            <a:r>
              <a:rPr lang="de-DE" sz="2400" b="1" dirty="0" smtClean="0"/>
              <a:t>nicht eindeutig</a:t>
            </a:r>
          </a:p>
          <a:p>
            <a:r>
              <a:rPr lang="de-DE" sz="2400" dirty="0" smtClean="0"/>
              <a:t>Alexandria kennt Namen „</a:t>
            </a:r>
            <a:r>
              <a:rPr lang="de-DE" sz="2400" i="1" dirty="0" smtClean="0"/>
              <a:t>Peter Müller“</a:t>
            </a:r>
            <a:r>
              <a:rPr lang="de-DE" sz="2400" dirty="0" smtClean="0"/>
              <a:t>  in 18 Ausprägungen</a:t>
            </a:r>
          </a:p>
          <a:p>
            <a:r>
              <a:rPr lang="de-DE" sz="2400" dirty="0" smtClean="0"/>
              <a:t>Prominenteres Beispiel:</a:t>
            </a:r>
          </a:p>
          <a:p>
            <a:pPr lvl="1"/>
            <a:r>
              <a:rPr lang="de-DE" sz="2000" dirty="0" smtClean="0"/>
              <a:t>Sarah Connor (</a:t>
            </a:r>
            <a:r>
              <a:rPr lang="de-DE" sz="2000" dirty="0" smtClean="0"/>
              <a:t>Sängerin)</a:t>
            </a:r>
            <a:endParaRPr lang="de-DE" sz="2000" dirty="0" smtClean="0"/>
          </a:p>
          <a:p>
            <a:pPr lvl="1"/>
            <a:r>
              <a:rPr lang="de-DE" sz="2000" dirty="0" smtClean="0"/>
              <a:t>Sarah Connor (fiktive Figur im </a:t>
            </a:r>
            <a:r>
              <a:rPr lang="de-DE" sz="2000" dirty="0" err="1" smtClean="0"/>
              <a:t>Terminator-Universum</a:t>
            </a:r>
            <a:r>
              <a:rPr lang="de-DE" sz="2000" dirty="0" smtClean="0"/>
              <a:t>)</a:t>
            </a:r>
          </a:p>
          <a:p>
            <a:pPr>
              <a:buNone/>
            </a:pPr>
            <a:endParaRPr lang="de-DE" sz="2400" i="1" dirty="0" smtClean="0"/>
          </a:p>
          <a:p>
            <a:pPr fontAlgn="base"/>
            <a:endParaRPr sz="2400" b="1" dirty="0" smtClean="0"/>
          </a:p>
          <a:p>
            <a:endParaRPr sz="2400"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sz="3200" dirty="0" smtClean="0"/>
              <a:t>Wie hilft die Wissensbasis bei Textanalyse?</a:t>
            </a:r>
            <a:endParaRPr lang="de-DE" sz="3200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14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419600"/>
            <a:ext cx="130175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648200"/>
            <a:ext cx="2286000" cy="1400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xfrm>
            <a:off x="450000" y="1620000"/>
            <a:ext cx="8229600" cy="2031325"/>
          </a:xfr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de-DE" smtClean="0">
              <a:solidFill>
                <a:schemeClr val="tx1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de-DE" smtClean="0">
              <a:solidFill>
                <a:schemeClr val="tx1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chemeClr val="tx1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chemeClr val="tx1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chemeClr val="tx1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err="1" smtClean="0"/>
              <a:t>Identity</a:t>
            </a:r>
            <a:r>
              <a:rPr lang="de-DE" dirty="0" smtClean="0"/>
              <a:t> Resolution - Beispiel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15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sp>
        <p:nvSpPr>
          <p:cNvPr id="7" name="Rechteck 6"/>
          <p:cNvSpPr/>
          <p:nvPr/>
        </p:nvSpPr>
        <p:spPr>
          <a:xfrm>
            <a:off x="457200" y="1371601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 smtClean="0">
                <a:solidFill>
                  <a:srgbClr val="7F7F7F"/>
                </a:solidFill>
              </a:rPr>
              <a:t>Während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Linda Hamilton </a:t>
            </a:r>
            <a:r>
              <a:rPr lang="de-DE" dirty="0" smtClean="0">
                <a:solidFill>
                  <a:srgbClr val="7F7F7F"/>
                </a:solidFill>
              </a:rPr>
              <a:t>als </a:t>
            </a:r>
            <a:r>
              <a:rPr lang="de-DE" dirty="0" smtClean="0">
                <a:solidFill>
                  <a:srgbClr val="0D0D0D"/>
                </a:solidFill>
              </a:rPr>
              <a:t>Sarah Connor </a:t>
            </a:r>
            <a:r>
              <a:rPr lang="de-DE" dirty="0" smtClean="0">
                <a:solidFill>
                  <a:srgbClr val="7F7F7F"/>
                </a:solidFill>
              </a:rPr>
              <a:t>in </a:t>
            </a:r>
            <a:r>
              <a:rPr lang="de-DE" dirty="0" err="1" smtClean="0">
                <a:solidFill>
                  <a:srgbClr val="0D0D0D"/>
                </a:solidFill>
              </a:rPr>
              <a:t>Terminator</a:t>
            </a:r>
            <a:r>
              <a:rPr lang="de-DE" dirty="0" smtClean="0">
                <a:solidFill>
                  <a:srgbClr val="0D0D0D"/>
                </a:solidFill>
              </a:rPr>
              <a:t> </a:t>
            </a:r>
            <a:r>
              <a:rPr lang="de-DE" dirty="0" smtClean="0">
                <a:solidFill>
                  <a:srgbClr val="7F7F7F"/>
                </a:solidFill>
              </a:rPr>
              <a:t>noch eine 80er Jahre Disco-Mieze war, demonstrierte sie, was eine gute Ausbildung wert ist. Immer auf den Tag X vorbereitet, mit einem versteckten Waffenarsenal, bei dem so manchem Guerilla die Ohren schlackern, hart gegen sich und auch gegen andere – das ist </a:t>
            </a:r>
            <a:r>
              <a:rPr lang="de-DE" dirty="0" smtClean="0">
                <a:solidFill>
                  <a:srgbClr val="0D0D0D"/>
                </a:solidFill>
              </a:rPr>
              <a:t>Sarah Connor</a:t>
            </a:r>
            <a:r>
              <a:rPr lang="de-DE" dirty="0" smtClean="0">
                <a:solidFill>
                  <a:srgbClr val="7F7F7F"/>
                </a:solidFill>
              </a:rPr>
              <a:t> in </a:t>
            </a:r>
            <a:r>
              <a:rPr lang="de-DE" dirty="0" err="1" smtClean="0">
                <a:solidFill>
                  <a:srgbClr val="0D0D0D"/>
                </a:solidFill>
              </a:rPr>
              <a:t>Terminator</a:t>
            </a:r>
            <a:r>
              <a:rPr lang="de-DE" dirty="0" smtClean="0">
                <a:solidFill>
                  <a:srgbClr val="0D0D0D"/>
                </a:solidFill>
              </a:rPr>
              <a:t> 2 – Tag der Abrechnung. </a:t>
            </a:r>
            <a:endParaRPr lang="de-DE" dirty="0">
              <a:solidFill>
                <a:srgbClr val="0D0D0D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19600"/>
            <a:ext cx="762000" cy="116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uppierung 48"/>
          <p:cNvGrpSpPr/>
          <p:nvPr/>
        </p:nvGrpSpPr>
        <p:grpSpPr>
          <a:xfrm>
            <a:off x="1219200" y="1391920"/>
            <a:ext cx="1905000" cy="3027680"/>
            <a:chOff x="1219200" y="1391920"/>
            <a:chExt cx="1905000" cy="3027680"/>
          </a:xfrm>
        </p:grpSpPr>
        <p:sp>
          <p:nvSpPr>
            <p:cNvPr id="13" name="Rahmen 12"/>
            <p:cNvSpPr/>
            <p:nvPr/>
          </p:nvSpPr>
          <p:spPr>
            <a:xfrm>
              <a:off x="1498600" y="1391920"/>
              <a:ext cx="1625600" cy="360680"/>
            </a:xfrm>
            <a:prstGeom prst="frame">
              <a:avLst/>
            </a:prstGeom>
            <a:solidFill>
              <a:srgbClr val="FF0000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0" name="Gerade Verbindung mit Pfeil 19"/>
            <p:cNvCxnSpPr>
              <a:stCxn id="13" idx="2"/>
              <a:endCxn id="67586" idx="0"/>
            </p:cNvCxnSpPr>
            <p:nvPr/>
          </p:nvCxnSpPr>
          <p:spPr>
            <a:xfrm rot="5400000">
              <a:off x="431800" y="2540000"/>
              <a:ext cx="2667000" cy="1092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" name="Gruppierung 52"/>
          <p:cNvGrpSpPr/>
          <p:nvPr/>
        </p:nvGrpSpPr>
        <p:grpSpPr>
          <a:xfrm>
            <a:off x="2819400" y="3733800"/>
            <a:ext cx="838200" cy="2649101"/>
            <a:chOff x="2819400" y="3733800"/>
            <a:chExt cx="838200" cy="264910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400" y="3733800"/>
              <a:ext cx="838200" cy="12266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758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5257800"/>
              <a:ext cx="838200" cy="11251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Gruppierung 49"/>
          <p:cNvGrpSpPr/>
          <p:nvPr/>
        </p:nvGrpSpPr>
        <p:grpSpPr>
          <a:xfrm>
            <a:off x="3238500" y="1384300"/>
            <a:ext cx="1765300" cy="3873500"/>
            <a:chOff x="3238500" y="1384300"/>
            <a:chExt cx="1765300" cy="3873500"/>
          </a:xfrm>
        </p:grpSpPr>
        <p:sp>
          <p:nvSpPr>
            <p:cNvPr id="16" name="Rahmen 15"/>
            <p:cNvSpPr/>
            <p:nvPr/>
          </p:nvSpPr>
          <p:spPr>
            <a:xfrm>
              <a:off x="3454400" y="1384300"/>
              <a:ext cx="1549400" cy="360680"/>
            </a:xfrm>
            <a:prstGeom prst="frame">
              <a:avLst/>
            </a:prstGeom>
            <a:solidFill>
              <a:srgbClr val="FF0000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2" name="Gerade Verbindung mit Pfeil 21"/>
            <p:cNvCxnSpPr>
              <a:stCxn id="16" idx="2"/>
              <a:endCxn id="9" idx="0"/>
            </p:cNvCxnSpPr>
            <p:nvPr/>
          </p:nvCxnSpPr>
          <p:spPr>
            <a:xfrm rot="5400000">
              <a:off x="2739390" y="2244090"/>
              <a:ext cx="198882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>
              <a:stCxn id="16" idx="2"/>
              <a:endCxn id="67588" idx="0"/>
            </p:cNvCxnSpPr>
            <p:nvPr/>
          </p:nvCxnSpPr>
          <p:spPr>
            <a:xfrm rot="5400000">
              <a:off x="1977390" y="3006090"/>
              <a:ext cx="351282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441" y="5257800"/>
            <a:ext cx="795359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uppierung 50"/>
          <p:cNvGrpSpPr/>
          <p:nvPr/>
        </p:nvGrpSpPr>
        <p:grpSpPr>
          <a:xfrm>
            <a:off x="5232400" y="1384300"/>
            <a:ext cx="1168400" cy="3873501"/>
            <a:chOff x="5232400" y="1384300"/>
            <a:chExt cx="1168400" cy="3873501"/>
          </a:xfrm>
        </p:grpSpPr>
        <p:sp>
          <p:nvSpPr>
            <p:cNvPr id="17" name="Rahmen 16"/>
            <p:cNvSpPr/>
            <p:nvPr/>
          </p:nvSpPr>
          <p:spPr>
            <a:xfrm>
              <a:off x="5232400" y="1384300"/>
              <a:ext cx="1168400" cy="360680"/>
            </a:xfrm>
            <a:prstGeom prst="frame">
              <a:avLst/>
            </a:prstGeom>
            <a:solidFill>
              <a:srgbClr val="FF0000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8" name="Gerade Verbindung mit Pfeil 27"/>
            <p:cNvCxnSpPr>
              <a:stCxn id="17" idx="2"/>
              <a:endCxn id="67587" idx="0"/>
            </p:cNvCxnSpPr>
            <p:nvPr/>
          </p:nvCxnSpPr>
          <p:spPr>
            <a:xfrm rot="5400000">
              <a:off x="3772451" y="3213651"/>
              <a:ext cx="3512820" cy="5754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733800"/>
            <a:ext cx="765975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uppierung 51"/>
          <p:cNvGrpSpPr/>
          <p:nvPr/>
        </p:nvGrpSpPr>
        <p:grpSpPr>
          <a:xfrm>
            <a:off x="3911600" y="2489200"/>
            <a:ext cx="3733800" cy="1244600"/>
            <a:chOff x="3911600" y="2489200"/>
            <a:chExt cx="3733800" cy="1244600"/>
          </a:xfrm>
        </p:grpSpPr>
        <p:sp>
          <p:nvSpPr>
            <p:cNvPr id="18" name="Rahmen 17"/>
            <p:cNvSpPr/>
            <p:nvPr/>
          </p:nvSpPr>
          <p:spPr>
            <a:xfrm>
              <a:off x="3911600" y="2489200"/>
              <a:ext cx="3733800" cy="360680"/>
            </a:xfrm>
            <a:prstGeom prst="frame">
              <a:avLst/>
            </a:prstGeom>
            <a:solidFill>
              <a:srgbClr val="FF0000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1" name="Gerade Verbindung mit Pfeil 30"/>
            <p:cNvCxnSpPr>
              <a:stCxn id="18" idx="2"/>
              <a:endCxn id="67589" idx="0"/>
            </p:cNvCxnSpPr>
            <p:nvPr/>
          </p:nvCxnSpPr>
          <p:spPr>
            <a:xfrm rot="16200000" flipH="1">
              <a:off x="5534384" y="3093996"/>
              <a:ext cx="883920" cy="3956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4" name="Textfeld 33"/>
          <p:cNvSpPr txBox="1"/>
          <p:nvPr/>
        </p:nvSpPr>
        <p:spPr>
          <a:xfrm>
            <a:off x="2895600" y="4505742"/>
            <a:ext cx="38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rgbClr val="FF0000"/>
                </a:solidFill>
              </a:rPr>
              <a:t>?</a:t>
            </a:r>
            <a:endParaRPr lang="de-DE" sz="6600" b="1" dirty="0">
              <a:solidFill>
                <a:srgbClr val="FF0000"/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 rot="1811477">
            <a:off x="3711466" y="4662339"/>
            <a:ext cx="1103453" cy="51187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sz="1050" dirty="0" smtClean="0"/>
              <a:t>Rolle in Film</a:t>
            </a:r>
            <a:endParaRPr lang="de-DE" sz="1050" dirty="0"/>
          </a:p>
        </p:txBody>
      </p:sp>
      <p:sp>
        <p:nvSpPr>
          <p:cNvPr id="39" name="Pfeil nach rechts 38"/>
          <p:cNvSpPr/>
          <p:nvPr/>
        </p:nvSpPr>
        <p:spPr>
          <a:xfrm rot="20625461">
            <a:off x="1666382" y="4505380"/>
            <a:ext cx="1103453" cy="51187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sz="1050" dirty="0" smtClean="0"/>
              <a:t>Hat Rolle</a:t>
            </a:r>
            <a:endParaRPr lang="de-DE" sz="1050" dirty="0"/>
          </a:p>
        </p:txBody>
      </p:sp>
      <p:sp>
        <p:nvSpPr>
          <p:cNvPr id="40" name="Pfeil nach rechts 39"/>
          <p:cNvSpPr/>
          <p:nvPr/>
        </p:nvSpPr>
        <p:spPr>
          <a:xfrm>
            <a:off x="3810000" y="4038600"/>
            <a:ext cx="1905000" cy="51187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sz="1050" dirty="0" smtClean="0"/>
              <a:t>Rolle in Film</a:t>
            </a:r>
            <a:endParaRPr lang="de-DE" sz="1050" dirty="0"/>
          </a:p>
        </p:txBody>
      </p:sp>
      <p:sp>
        <p:nvSpPr>
          <p:cNvPr id="42" name="Textfeld 41"/>
          <p:cNvSpPr txBox="1"/>
          <p:nvPr/>
        </p:nvSpPr>
        <p:spPr>
          <a:xfrm>
            <a:off x="2997200" y="3756442"/>
            <a:ext cx="38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rgbClr val="7CFF14"/>
                </a:solidFill>
              </a:rPr>
              <a:t>!</a:t>
            </a:r>
            <a:endParaRPr lang="de-DE" sz="6600" b="1" dirty="0">
              <a:solidFill>
                <a:srgbClr val="7CFF14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895600" y="5191542"/>
            <a:ext cx="38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rgbClr val="FF0000"/>
                </a:solidFill>
              </a:rPr>
              <a:t>x</a:t>
            </a:r>
            <a:endParaRPr lang="de-DE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8" grpId="0" animBg="1"/>
      <p:bldP spid="39" grpId="0" animBg="1"/>
      <p:bldP spid="40" grpId="0" animBg="1"/>
      <p:bldP spid="42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de-DE" sz="2400" dirty="0" smtClean="0"/>
              <a:t>Erkennung von</a:t>
            </a:r>
          </a:p>
          <a:p>
            <a:pPr lvl="1"/>
            <a:r>
              <a:rPr lang="de-DE" sz="2000" b="1" dirty="0" smtClean="0"/>
              <a:t>Beziehungen zwischen Entitäten</a:t>
            </a:r>
          </a:p>
          <a:p>
            <a:pPr lvl="1"/>
            <a:r>
              <a:rPr lang="de-DE" sz="2000" b="1" dirty="0" smtClean="0"/>
              <a:t>direkter </a:t>
            </a:r>
            <a:r>
              <a:rPr lang="de-DE" sz="2000" b="1" dirty="0"/>
              <a:t>und indirekter Rede</a:t>
            </a:r>
          </a:p>
          <a:p>
            <a:pPr lvl="1"/>
            <a:r>
              <a:rPr lang="de-DE" sz="2000" b="1" dirty="0" smtClean="0"/>
              <a:t>Meinungen</a:t>
            </a:r>
            <a:r>
              <a:rPr lang="de-DE" sz="2000" dirty="0" smtClean="0"/>
              <a:t> </a:t>
            </a:r>
            <a:endParaRPr lang="de-DE" sz="2000" dirty="0"/>
          </a:p>
          <a:p>
            <a:pPr lvl="1"/>
            <a:r>
              <a:rPr lang="de-DE" sz="2000" b="1" dirty="0" smtClean="0"/>
              <a:t>Ereignisse</a:t>
            </a:r>
            <a:r>
              <a:rPr lang="de-DE" sz="2000" dirty="0" smtClean="0"/>
              <a:t> </a:t>
            </a:r>
            <a:r>
              <a:rPr lang="de-DE" sz="2000" dirty="0"/>
              <a:t>(inklusive Zeit und Ort</a:t>
            </a:r>
            <a:r>
              <a:rPr lang="de-DE" sz="2000" dirty="0" smtClean="0"/>
              <a:t>)</a:t>
            </a:r>
          </a:p>
          <a:p>
            <a:pPr fontAlgn="base"/>
            <a:r>
              <a:rPr lang="de-DE" sz="2400" dirty="0" smtClean="0"/>
              <a:t>Statistiken</a:t>
            </a:r>
            <a:endParaRPr lang="de-DE" sz="2400" dirty="0"/>
          </a:p>
          <a:p>
            <a:pPr fontAlgn="base"/>
            <a:endParaRPr lang="de-DE" sz="2400" b="1" dirty="0" smtClean="0"/>
          </a:p>
          <a:p>
            <a:pPr fontAlgn="base"/>
            <a:endParaRPr sz="2400" b="1" dirty="0" smtClean="0"/>
          </a:p>
          <a:p>
            <a:endParaRPr sz="2400"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Aufbauende Werkzeuge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16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437112"/>
            <a:ext cx="4246778" cy="19442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88900" dir="1278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de-DE" sz="2400" dirty="0" smtClean="0"/>
              <a:t>Bisher nur Analyse </a:t>
            </a:r>
            <a:r>
              <a:rPr lang="de-DE" sz="2400" b="1" dirty="0" smtClean="0"/>
              <a:t>überschaubarer Datenmengen</a:t>
            </a:r>
            <a:endParaRPr lang="de-DE" sz="2400" b="1" dirty="0" smtClean="0"/>
          </a:p>
          <a:p>
            <a:pPr fontAlgn="base"/>
            <a:r>
              <a:rPr lang="de-DE" sz="2400" dirty="0" smtClean="0"/>
              <a:t>Durchsatz</a:t>
            </a:r>
            <a:r>
              <a:rPr lang="de-DE" sz="2400" dirty="0" smtClean="0"/>
              <a:t>: 200.000 Dokumente / Tag / Server	</a:t>
            </a:r>
          </a:p>
          <a:p>
            <a:pPr fontAlgn="base">
              <a:buNone/>
            </a:pPr>
            <a:r>
              <a:rPr lang="de-DE" sz="2400" dirty="0" smtClean="0">
                <a:sym typeface="Wingdings"/>
              </a:rPr>
              <a:t>	 </a:t>
            </a:r>
            <a:r>
              <a:rPr lang="de-DE" sz="2400" dirty="0" smtClean="0"/>
              <a:t>Ca. </a:t>
            </a:r>
            <a:r>
              <a:rPr lang="de-DE" sz="2400" b="1" dirty="0" smtClean="0"/>
              <a:t>3.000 Rechner </a:t>
            </a:r>
            <a:r>
              <a:rPr lang="de-DE" sz="2400" dirty="0" smtClean="0"/>
              <a:t>notwendig, um in 2 Wochen alle Dokumente des dt. Internets zu prozessieren</a:t>
            </a:r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Skalierungs-Problematik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17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pic>
        <p:nvPicPr>
          <p:cNvPr id="7" name="Bild 6" descr="0_bi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3600400" cy="2807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007987"/>
            <a:ext cx="734239" cy="110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18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046451"/>
            <a:ext cx="1768460" cy="1138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grpSp>
        <p:nvGrpSpPr>
          <p:cNvPr id="207" name="Gruppierung 206"/>
          <p:cNvGrpSpPr/>
          <p:nvPr/>
        </p:nvGrpSpPr>
        <p:grpSpPr>
          <a:xfrm>
            <a:off x="539552" y="281856"/>
            <a:ext cx="8424283" cy="6192688"/>
            <a:chOff x="539552" y="281856"/>
            <a:chExt cx="8424283" cy="6192688"/>
          </a:xfrm>
        </p:grpSpPr>
        <p:pic>
          <p:nvPicPr>
            <p:cNvPr id="7" name="Bild 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292105"/>
              <a:ext cx="647419" cy="504767"/>
            </a:xfrm>
            <a:prstGeom prst="rect">
              <a:avLst/>
            </a:prstGeom>
          </p:spPr>
        </p:pic>
        <p:pic>
          <p:nvPicPr>
            <p:cNvPr id="9" name="Bild 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292105"/>
              <a:ext cx="647419" cy="504767"/>
            </a:xfrm>
            <a:prstGeom prst="rect">
              <a:avLst/>
            </a:prstGeom>
          </p:spPr>
        </p:pic>
        <p:pic>
          <p:nvPicPr>
            <p:cNvPr id="10" name="Bild 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292105"/>
              <a:ext cx="647419" cy="504767"/>
            </a:xfrm>
            <a:prstGeom prst="rect">
              <a:avLst/>
            </a:prstGeom>
          </p:spPr>
        </p:pic>
        <p:pic>
          <p:nvPicPr>
            <p:cNvPr id="11" name="Bild 1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292105"/>
              <a:ext cx="647419" cy="504767"/>
            </a:xfrm>
            <a:prstGeom prst="rect">
              <a:avLst/>
            </a:prstGeom>
          </p:spPr>
        </p:pic>
        <p:pic>
          <p:nvPicPr>
            <p:cNvPr id="15" name="Bild 1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294556"/>
              <a:ext cx="647419" cy="504767"/>
            </a:xfrm>
            <a:prstGeom prst="rect">
              <a:avLst/>
            </a:prstGeom>
          </p:spPr>
        </p:pic>
        <p:pic>
          <p:nvPicPr>
            <p:cNvPr id="16" name="Bild 1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294556"/>
              <a:ext cx="647419" cy="504767"/>
            </a:xfrm>
            <a:prstGeom prst="rect">
              <a:avLst/>
            </a:prstGeom>
          </p:spPr>
        </p:pic>
        <p:pic>
          <p:nvPicPr>
            <p:cNvPr id="17" name="Bild 1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294556"/>
              <a:ext cx="647419" cy="504767"/>
            </a:xfrm>
            <a:prstGeom prst="rect">
              <a:avLst/>
            </a:prstGeom>
          </p:spPr>
        </p:pic>
        <p:pic>
          <p:nvPicPr>
            <p:cNvPr id="18" name="Bild 1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294556"/>
              <a:ext cx="647419" cy="504767"/>
            </a:xfrm>
            <a:prstGeom prst="rect">
              <a:avLst/>
            </a:prstGeom>
          </p:spPr>
        </p:pic>
        <p:pic>
          <p:nvPicPr>
            <p:cNvPr id="19" name="Bild 1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302353"/>
              <a:ext cx="647419" cy="504767"/>
            </a:xfrm>
            <a:prstGeom prst="rect">
              <a:avLst/>
            </a:prstGeom>
          </p:spPr>
        </p:pic>
        <p:pic>
          <p:nvPicPr>
            <p:cNvPr id="20" name="Bild 1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02353"/>
              <a:ext cx="647419" cy="504767"/>
            </a:xfrm>
            <a:prstGeom prst="rect">
              <a:avLst/>
            </a:prstGeom>
          </p:spPr>
        </p:pic>
        <p:pic>
          <p:nvPicPr>
            <p:cNvPr id="21" name="Bild 2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302353"/>
              <a:ext cx="647419" cy="504767"/>
            </a:xfrm>
            <a:prstGeom prst="rect">
              <a:avLst/>
            </a:prstGeom>
          </p:spPr>
        </p:pic>
        <p:pic>
          <p:nvPicPr>
            <p:cNvPr id="22" name="Bild 2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302353"/>
              <a:ext cx="647419" cy="504767"/>
            </a:xfrm>
            <a:prstGeom prst="rect">
              <a:avLst/>
            </a:prstGeom>
          </p:spPr>
        </p:pic>
        <p:pic>
          <p:nvPicPr>
            <p:cNvPr id="24" name="Bild 2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81856"/>
              <a:ext cx="647419" cy="504767"/>
            </a:xfrm>
            <a:prstGeom prst="rect">
              <a:avLst/>
            </a:prstGeom>
          </p:spPr>
        </p:pic>
        <p:pic>
          <p:nvPicPr>
            <p:cNvPr id="26" name="Bild 2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741045"/>
              <a:ext cx="647419" cy="504767"/>
            </a:xfrm>
            <a:prstGeom prst="rect">
              <a:avLst/>
            </a:prstGeom>
          </p:spPr>
        </p:pic>
        <p:pic>
          <p:nvPicPr>
            <p:cNvPr id="27" name="Bild 2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741045"/>
              <a:ext cx="647419" cy="504767"/>
            </a:xfrm>
            <a:prstGeom prst="rect">
              <a:avLst/>
            </a:prstGeom>
          </p:spPr>
        </p:pic>
        <p:pic>
          <p:nvPicPr>
            <p:cNvPr id="28" name="Bild 2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741045"/>
              <a:ext cx="647419" cy="504767"/>
            </a:xfrm>
            <a:prstGeom prst="rect">
              <a:avLst/>
            </a:prstGeom>
          </p:spPr>
        </p:pic>
        <p:pic>
          <p:nvPicPr>
            <p:cNvPr id="29" name="Bild 2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741045"/>
              <a:ext cx="647419" cy="504767"/>
            </a:xfrm>
            <a:prstGeom prst="rect">
              <a:avLst/>
            </a:prstGeom>
          </p:spPr>
        </p:pic>
        <p:pic>
          <p:nvPicPr>
            <p:cNvPr id="30" name="Bild 2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743496"/>
              <a:ext cx="647419" cy="504767"/>
            </a:xfrm>
            <a:prstGeom prst="rect">
              <a:avLst/>
            </a:prstGeom>
          </p:spPr>
        </p:pic>
        <p:pic>
          <p:nvPicPr>
            <p:cNvPr id="31" name="Bild 3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743496"/>
              <a:ext cx="647419" cy="504767"/>
            </a:xfrm>
            <a:prstGeom prst="rect">
              <a:avLst/>
            </a:prstGeom>
          </p:spPr>
        </p:pic>
        <p:pic>
          <p:nvPicPr>
            <p:cNvPr id="32" name="Bild 3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743496"/>
              <a:ext cx="647419" cy="504767"/>
            </a:xfrm>
            <a:prstGeom prst="rect">
              <a:avLst/>
            </a:prstGeom>
          </p:spPr>
        </p:pic>
        <p:pic>
          <p:nvPicPr>
            <p:cNvPr id="33" name="Bild 3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743496"/>
              <a:ext cx="647419" cy="504767"/>
            </a:xfrm>
            <a:prstGeom prst="rect">
              <a:avLst/>
            </a:prstGeom>
          </p:spPr>
        </p:pic>
        <p:pic>
          <p:nvPicPr>
            <p:cNvPr id="34" name="Bild 3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751293"/>
              <a:ext cx="647419" cy="504767"/>
            </a:xfrm>
            <a:prstGeom prst="rect">
              <a:avLst/>
            </a:prstGeom>
          </p:spPr>
        </p:pic>
        <p:pic>
          <p:nvPicPr>
            <p:cNvPr id="35" name="Bild 3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751293"/>
              <a:ext cx="647419" cy="504767"/>
            </a:xfrm>
            <a:prstGeom prst="rect">
              <a:avLst/>
            </a:prstGeom>
          </p:spPr>
        </p:pic>
        <p:pic>
          <p:nvPicPr>
            <p:cNvPr id="36" name="Bild 3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751293"/>
              <a:ext cx="647419" cy="504767"/>
            </a:xfrm>
            <a:prstGeom prst="rect">
              <a:avLst/>
            </a:prstGeom>
          </p:spPr>
        </p:pic>
        <p:pic>
          <p:nvPicPr>
            <p:cNvPr id="37" name="Bild 3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751293"/>
              <a:ext cx="647419" cy="504767"/>
            </a:xfrm>
            <a:prstGeom prst="rect">
              <a:avLst/>
            </a:prstGeom>
          </p:spPr>
        </p:pic>
        <p:pic>
          <p:nvPicPr>
            <p:cNvPr id="38" name="Bild 3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730796"/>
              <a:ext cx="647419" cy="504767"/>
            </a:xfrm>
            <a:prstGeom prst="rect">
              <a:avLst/>
            </a:prstGeom>
          </p:spPr>
        </p:pic>
        <p:pic>
          <p:nvPicPr>
            <p:cNvPr id="40" name="Bild 3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1185793"/>
              <a:ext cx="647419" cy="504767"/>
            </a:xfrm>
            <a:prstGeom prst="rect">
              <a:avLst/>
            </a:prstGeom>
          </p:spPr>
        </p:pic>
        <p:pic>
          <p:nvPicPr>
            <p:cNvPr id="41" name="Bild 4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1185793"/>
              <a:ext cx="647419" cy="504767"/>
            </a:xfrm>
            <a:prstGeom prst="rect">
              <a:avLst/>
            </a:prstGeom>
          </p:spPr>
        </p:pic>
        <p:pic>
          <p:nvPicPr>
            <p:cNvPr id="42" name="Bild 4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1185793"/>
              <a:ext cx="647419" cy="504767"/>
            </a:xfrm>
            <a:prstGeom prst="rect">
              <a:avLst/>
            </a:prstGeom>
          </p:spPr>
        </p:pic>
        <p:pic>
          <p:nvPicPr>
            <p:cNvPr id="43" name="Bild 4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1185793"/>
              <a:ext cx="647419" cy="504767"/>
            </a:xfrm>
            <a:prstGeom prst="rect">
              <a:avLst/>
            </a:prstGeom>
          </p:spPr>
        </p:pic>
        <p:pic>
          <p:nvPicPr>
            <p:cNvPr id="44" name="Bild 4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1188244"/>
              <a:ext cx="647419" cy="504767"/>
            </a:xfrm>
            <a:prstGeom prst="rect">
              <a:avLst/>
            </a:prstGeom>
          </p:spPr>
        </p:pic>
        <p:pic>
          <p:nvPicPr>
            <p:cNvPr id="45" name="Bild 4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1188244"/>
              <a:ext cx="647419" cy="504767"/>
            </a:xfrm>
            <a:prstGeom prst="rect">
              <a:avLst/>
            </a:prstGeom>
          </p:spPr>
        </p:pic>
        <p:pic>
          <p:nvPicPr>
            <p:cNvPr id="46" name="Bild 4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1188244"/>
              <a:ext cx="647419" cy="504767"/>
            </a:xfrm>
            <a:prstGeom prst="rect">
              <a:avLst/>
            </a:prstGeom>
          </p:spPr>
        </p:pic>
        <p:pic>
          <p:nvPicPr>
            <p:cNvPr id="47" name="Bild 4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1188244"/>
              <a:ext cx="647419" cy="504767"/>
            </a:xfrm>
            <a:prstGeom prst="rect">
              <a:avLst/>
            </a:prstGeom>
          </p:spPr>
        </p:pic>
        <p:pic>
          <p:nvPicPr>
            <p:cNvPr id="48" name="Bild 4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1196041"/>
              <a:ext cx="647419" cy="504767"/>
            </a:xfrm>
            <a:prstGeom prst="rect">
              <a:avLst/>
            </a:prstGeom>
          </p:spPr>
        </p:pic>
        <p:pic>
          <p:nvPicPr>
            <p:cNvPr id="49" name="Bild 4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196041"/>
              <a:ext cx="647419" cy="504767"/>
            </a:xfrm>
            <a:prstGeom prst="rect">
              <a:avLst/>
            </a:prstGeom>
          </p:spPr>
        </p:pic>
        <p:pic>
          <p:nvPicPr>
            <p:cNvPr id="50" name="Bild 4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196041"/>
              <a:ext cx="647419" cy="504767"/>
            </a:xfrm>
            <a:prstGeom prst="rect">
              <a:avLst/>
            </a:prstGeom>
          </p:spPr>
        </p:pic>
        <p:pic>
          <p:nvPicPr>
            <p:cNvPr id="51" name="Bild 5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196041"/>
              <a:ext cx="647419" cy="504767"/>
            </a:xfrm>
            <a:prstGeom prst="rect">
              <a:avLst/>
            </a:prstGeom>
          </p:spPr>
        </p:pic>
        <p:pic>
          <p:nvPicPr>
            <p:cNvPr id="52" name="Bild 5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175544"/>
              <a:ext cx="647419" cy="504767"/>
            </a:xfrm>
            <a:prstGeom prst="rect">
              <a:avLst/>
            </a:prstGeom>
          </p:spPr>
        </p:pic>
        <p:pic>
          <p:nvPicPr>
            <p:cNvPr id="54" name="Bild 5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1639049"/>
              <a:ext cx="647419" cy="504767"/>
            </a:xfrm>
            <a:prstGeom prst="rect">
              <a:avLst/>
            </a:prstGeom>
          </p:spPr>
        </p:pic>
        <p:pic>
          <p:nvPicPr>
            <p:cNvPr id="55" name="Bild 5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1639049"/>
              <a:ext cx="647419" cy="504767"/>
            </a:xfrm>
            <a:prstGeom prst="rect">
              <a:avLst/>
            </a:prstGeom>
          </p:spPr>
        </p:pic>
        <p:pic>
          <p:nvPicPr>
            <p:cNvPr id="56" name="Bild 5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1639049"/>
              <a:ext cx="647419" cy="504767"/>
            </a:xfrm>
            <a:prstGeom prst="rect">
              <a:avLst/>
            </a:prstGeom>
          </p:spPr>
        </p:pic>
        <p:pic>
          <p:nvPicPr>
            <p:cNvPr id="57" name="Bild 5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1639049"/>
              <a:ext cx="647419" cy="504767"/>
            </a:xfrm>
            <a:prstGeom prst="rect">
              <a:avLst/>
            </a:prstGeom>
          </p:spPr>
        </p:pic>
        <p:pic>
          <p:nvPicPr>
            <p:cNvPr id="58" name="Bild 5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1641500"/>
              <a:ext cx="647419" cy="504767"/>
            </a:xfrm>
            <a:prstGeom prst="rect">
              <a:avLst/>
            </a:prstGeom>
          </p:spPr>
        </p:pic>
        <p:pic>
          <p:nvPicPr>
            <p:cNvPr id="59" name="Bild 5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1641500"/>
              <a:ext cx="647419" cy="504767"/>
            </a:xfrm>
            <a:prstGeom prst="rect">
              <a:avLst/>
            </a:prstGeom>
          </p:spPr>
        </p:pic>
        <p:pic>
          <p:nvPicPr>
            <p:cNvPr id="60" name="Bild 5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1641500"/>
              <a:ext cx="647419" cy="504767"/>
            </a:xfrm>
            <a:prstGeom prst="rect">
              <a:avLst/>
            </a:prstGeom>
          </p:spPr>
        </p:pic>
        <p:pic>
          <p:nvPicPr>
            <p:cNvPr id="61" name="Bild 6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1641500"/>
              <a:ext cx="647419" cy="504767"/>
            </a:xfrm>
            <a:prstGeom prst="rect">
              <a:avLst/>
            </a:prstGeom>
          </p:spPr>
        </p:pic>
        <p:pic>
          <p:nvPicPr>
            <p:cNvPr id="62" name="Bild 6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1649297"/>
              <a:ext cx="647419" cy="504767"/>
            </a:xfrm>
            <a:prstGeom prst="rect">
              <a:avLst/>
            </a:prstGeom>
          </p:spPr>
        </p:pic>
        <p:pic>
          <p:nvPicPr>
            <p:cNvPr id="63" name="Bild 6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649297"/>
              <a:ext cx="647419" cy="504767"/>
            </a:xfrm>
            <a:prstGeom prst="rect">
              <a:avLst/>
            </a:prstGeom>
          </p:spPr>
        </p:pic>
        <p:pic>
          <p:nvPicPr>
            <p:cNvPr id="64" name="Bild 6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649297"/>
              <a:ext cx="647419" cy="504767"/>
            </a:xfrm>
            <a:prstGeom prst="rect">
              <a:avLst/>
            </a:prstGeom>
          </p:spPr>
        </p:pic>
        <p:pic>
          <p:nvPicPr>
            <p:cNvPr id="65" name="Bild 6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649297"/>
              <a:ext cx="647419" cy="504767"/>
            </a:xfrm>
            <a:prstGeom prst="rect">
              <a:avLst/>
            </a:prstGeom>
          </p:spPr>
        </p:pic>
        <p:pic>
          <p:nvPicPr>
            <p:cNvPr id="66" name="Bild 6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628800"/>
              <a:ext cx="647419" cy="504767"/>
            </a:xfrm>
            <a:prstGeom prst="rect">
              <a:avLst/>
            </a:prstGeom>
          </p:spPr>
        </p:pic>
        <p:pic>
          <p:nvPicPr>
            <p:cNvPr id="68" name="Bild 6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2071097"/>
              <a:ext cx="647419" cy="504767"/>
            </a:xfrm>
            <a:prstGeom prst="rect">
              <a:avLst/>
            </a:prstGeom>
          </p:spPr>
        </p:pic>
        <p:pic>
          <p:nvPicPr>
            <p:cNvPr id="69" name="Bild 6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2071097"/>
              <a:ext cx="647419" cy="504767"/>
            </a:xfrm>
            <a:prstGeom prst="rect">
              <a:avLst/>
            </a:prstGeom>
          </p:spPr>
        </p:pic>
        <p:pic>
          <p:nvPicPr>
            <p:cNvPr id="70" name="Bild 6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2071097"/>
              <a:ext cx="647419" cy="504767"/>
            </a:xfrm>
            <a:prstGeom prst="rect">
              <a:avLst/>
            </a:prstGeom>
          </p:spPr>
        </p:pic>
        <p:pic>
          <p:nvPicPr>
            <p:cNvPr id="71" name="Bild 7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2071097"/>
              <a:ext cx="647419" cy="504767"/>
            </a:xfrm>
            <a:prstGeom prst="rect">
              <a:avLst/>
            </a:prstGeom>
          </p:spPr>
        </p:pic>
        <p:pic>
          <p:nvPicPr>
            <p:cNvPr id="72" name="Bild 7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2073548"/>
              <a:ext cx="647419" cy="504767"/>
            </a:xfrm>
            <a:prstGeom prst="rect">
              <a:avLst/>
            </a:prstGeom>
          </p:spPr>
        </p:pic>
        <p:pic>
          <p:nvPicPr>
            <p:cNvPr id="73" name="Bild 7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2073548"/>
              <a:ext cx="647419" cy="504767"/>
            </a:xfrm>
            <a:prstGeom prst="rect">
              <a:avLst/>
            </a:prstGeom>
          </p:spPr>
        </p:pic>
        <p:pic>
          <p:nvPicPr>
            <p:cNvPr id="74" name="Bild 7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2073548"/>
              <a:ext cx="647419" cy="504767"/>
            </a:xfrm>
            <a:prstGeom prst="rect">
              <a:avLst/>
            </a:prstGeom>
          </p:spPr>
        </p:pic>
        <p:pic>
          <p:nvPicPr>
            <p:cNvPr id="75" name="Bild 7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2073548"/>
              <a:ext cx="647419" cy="504767"/>
            </a:xfrm>
            <a:prstGeom prst="rect">
              <a:avLst/>
            </a:prstGeom>
          </p:spPr>
        </p:pic>
        <p:pic>
          <p:nvPicPr>
            <p:cNvPr id="76" name="Bild 7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2081345"/>
              <a:ext cx="647419" cy="504767"/>
            </a:xfrm>
            <a:prstGeom prst="rect">
              <a:avLst/>
            </a:prstGeom>
          </p:spPr>
        </p:pic>
        <p:pic>
          <p:nvPicPr>
            <p:cNvPr id="77" name="Bild 7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081345"/>
              <a:ext cx="647419" cy="504767"/>
            </a:xfrm>
            <a:prstGeom prst="rect">
              <a:avLst/>
            </a:prstGeom>
          </p:spPr>
        </p:pic>
        <p:pic>
          <p:nvPicPr>
            <p:cNvPr id="78" name="Bild 7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2081345"/>
              <a:ext cx="647419" cy="504767"/>
            </a:xfrm>
            <a:prstGeom prst="rect">
              <a:avLst/>
            </a:prstGeom>
          </p:spPr>
        </p:pic>
        <p:pic>
          <p:nvPicPr>
            <p:cNvPr id="79" name="Bild 7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2081345"/>
              <a:ext cx="647419" cy="504767"/>
            </a:xfrm>
            <a:prstGeom prst="rect">
              <a:avLst/>
            </a:prstGeom>
          </p:spPr>
        </p:pic>
        <p:pic>
          <p:nvPicPr>
            <p:cNvPr id="80" name="Bild 7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060848"/>
              <a:ext cx="647419" cy="504767"/>
            </a:xfrm>
            <a:prstGeom prst="rect">
              <a:avLst/>
            </a:prstGeom>
          </p:spPr>
        </p:pic>
        <p:pic>
          <p:nvPicPr>
            <p:cNvPr id="82" name="Bild 8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2503145"/>
              <a:ext cx="647419" cy="504767"/>
            </a:xfrm>
            <a:prstGeom prst="rect">
              <a:avLst/>
            </a:prstGeom>
          </p:spPr>
        </p:pic>
        <p:pic>
          <p:nvPicPr>
            <p:cNvPr id="83" name="Bild 8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2503145"/>
              <a:ext cx="647419" cy="504767"/>
            </a:xfrm>
            <a:prstGeom prst="rect">
              <a:avLst/>
            </a:prstGeom>
          </p:spPr>
        </p:pic>
        <p:pic>
          <p:nvPicPr>
            <p:cNvPr id="84" name="Bild 8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2503145"/>
              <a:ext cx="647419" cy="504767"/>
            </a:xfrm>
            <a:prstGeom prst="rect">
              <a:avLst/>
            </a:prstGeom>
          </p:spPr>
        </p:pic>
        <p:pic>
          <p:nvPicPr>
            <p:cNvPr id="85" name="Bild 8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2503145"/>
              <a:ext cx="647419" cy="504767"/>
            </a:xfrm>
            <a:prstGeom prst="rect">
              <a:avLst/>
            </a:prstGeom>
          </p:spPr>
        </p:pic>
        <p:pic>
          <p:nvPicPr>
            <p:cNvPr id="86" name="Bild 8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2505596"/>
              <a:ext cx="647419" cy="504767"/>
            </a:xfrm>
            <a:prstGeom prst="rect">
              <a:avLst/>
            </a:prstGeom>
          </p:spPr>
        </p:pic>
        <p:pic>
          <p:nvPicPr>
            <p:cNvPr id="87" name="Bild 8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2505596"/>
              <a:ext cx="647419" cy="504767"/>
            </a:xfrm>
            <a:prstGeom prst="rect">
              <a:avLst/>
            </a:prstGeom>
          </p:spPr>
        </p:pic>
        <p:pic>
          <p:nvPicPr>
            <p:cNvPr id="88" name="Bild 8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2505596"/>
              <a:ext cx="647419" cy="504767"/>
            </a:xfrm>
            <a:prstGeom prst="rect">
              <a:avLst/>
            </a:prstGeom>
          </p:spPr>
        </p:pic>
        <p:pic>
          <p:nvPicPr>
            <p:cNvPr id="89" name="Bild 8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2505596"/>
              <a:ext cx="647419" cy="504767"/>
            </a:xfrm>
            <a:prstGeom prst="rect">
              <a:avLst/>
            </a:prstGeom>
          </p:spPr>
        </p:pic>
        <p:pic>
          <p:nvPicPr>
            <p:cNvPr id="90" name="Bild 8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2513393"/>
              <a:ext cx="647419" cy="504767"/>
            </a:xfrm>
            <a:prstGeom prst="rect">
              <a:avLst/>
            </a:prstGeom>
          </p:spPr>
        </p:pic>
        <p:pic>
          <p:nvPicPr>
            <p:cNvPr id="91" name="Bild 9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513393"/>
              <a:ext cx="647419" cy="504767"/>
            </a:xfrm>
            <a:prstGeom prst="rect">
              <a:avLst/>
            </a:prstGeom>
          </p:spPr>
        </p:pic>
        <p:pic>
          <p:nvPicPr>
            <p:cNvPr id="92" name="Bild 9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2513393"/>
              <a:ext cx="647419" cy="504767"/>
            </a:xfrm>
            <a:prstGeom prst="rect">
              <a:avLst/>
            </a:prstGeom>
          </p:spPr>
        </p:pic>
        <p:pic>
          <p:nvPicPr>
            <p:cNvPr id="93" name="Bild 9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2513393"/>
              <a:ext cx="647419" cy="504767"/>
            </a:xfrm>
            <a:prstGeom prst="rect">
              <a:avLst/>
            </a:prstGeom>
          </p:spPr>
        </p:pic>
        <p:pic>
          <p:nvPicPr>
            <p:cNvPr id="94" name="Bild 9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492896"/>
              <a:ext cx="647419" cy="504767"/>
            </a:xfrm>
            <a:prstGeom prst="rect">
              <a:avLst/>
            </a:prstGeom>
          </p:spPr>
        </p:pic>
        <p:pic>
          <p:nvPicPr>
            <p:cNvPr id="96" name="Bild 9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2935193"/>
              <a:ext cx="647419" cy="504767"/>
            </a:xfrm>
            <a:prstGeom prst="rect">
              <a:avLst/>
            </a:prstGeom>
          </p:spPr>
        </p:pic>
        <p:pic>
          <p:nvPicPr>
            <p:cNvPr id="97" name="Bild 9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2935193"/>
              <a:ext cx="647419" cy="504767"/>
            </a:xfrm>
            <a:prstGeom prst="rect">
              <a:avLst/>
            </a:prstGeom>
          </p:spPr>
        </p:pic>
        <p:pic>
          <p:nvPicPr>
            <p:cNvPr id="98" name="Bild 9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2935193"/>
              <a:ext cx="647419" cy="504767"/>
            </a:xfrm>
            <a:prstGeom prst="rect">
              <a:avLst/>
            </a:prstGeom>
          </p:spPr>
        </p:pic>
        <p:pic>
          <p:nvPicPr>
            <p:cNvPr id="99" name="Bild 9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2935193"/>
              <a:ext cx="647419" cy="504767"/>
            </a:xfrm>
            <a:prstGeom prst="rect">
              <a:avLst/>
            </a:prstGeom>
          </p:spPr>
        </p:pic>
        <p:pic>
          <p:nvPicPr>
            <p:cNvPr id="100" name="Bild 9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2937644"/>
              <a:ext cx="647419" cy="504767"/>
            </a:xfrm>
            <a:prstGeom prst="rect">
              <a:avLst/>
            </a:prstGeom>
          </p:spPr>
        </p:pic>
        <p:pic>
          <p:nvPicPr>
            <p:cNvPr id="101" name="Bild 10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2937644"/>
              <a:ext cx="647419" cy="504767"/>
            </a:xfrm>
            <a:prstGeom prst="rect">
              <a:avLst/>
            </a:prstGeom>
          </p:spPr>
        </p:pic>
        <p:pic>
          <p:nvPicPr>
            <p:cNvPr id="102" name="Bild 10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2937644"/>
              <a:ext cx="647419" cy="504767"/>
            </a:xfrm>
            <a:prstGeom prst="rect">
              <a:avLst/>
            </a:prstGeom>
          </p:spPr>
        </p:pic>
        <p:pic>
          <p:nvPicPr>
            <p:cNvPr id="103" name="Bild 10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2937644"/>
              <a:ext cx="647419" cy="504767"/>
            </a:xfrm>
            <a:prstGeom prst="rect">
              <a:avLst/>
            </a:prstGeom>
          </p:spPr>
        </p:pic>
        <p:pic>
          <p:nvPicPr>
            <p:cNvPr id="104" name="Bild 10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2945441"/>
              <a:ext cx="647419" cy="504767"/>
            </a:xfrm>
            <a:prstGeom prst="rect">
              <a:avLst/>
            </a:prstGeom>
          </p:spPr>
        </p:pic>
        <p:pic>
          <p:nvPicPr>
            <p:cNvPr id="105" name="Bild 10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945441"/>
              <a:ext cx="647419" cy="504767"/>
            </a:xfrm>
            <a:prstGeom prst="rect">
              <a:avLst/>
            </a:prstGeom>
          </p:spPr>
        </p:pic>
        <p:pic>
          <p:nvPicPr>
            <p:cNvPr id="106" name="Bild 10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2945441"/>
              <a:ext cx="647419" cy="504767"/>
            </a:xfrm>
            <a:prstGeom prst="rect">
              <a:avLst/>
            </a:prstGeom>
          </p:spPr>
        </p:pic>
        <p:pic>
          <p:nvPicPr>
            <p:cNvPr id="107" name="Bild 10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2945441"/>
              <a:ext cx="647419" cy="504767"/>
            </a:xfrm>
            <a:prstGeom prst="rect">
              <a:avLst/>
            </a:prstGeom>
          </p:spPr>
        </p:pic>
        <p:pic>
          <p:nvPicPr>
            <p:cNvPr id="108" name="Bild 10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924944"/>
              <a:ext cx="647419" cy="504767"/>
            </a:xfrm>
            <a:prstGeom prst="rect">
              <a:avLst/>
            </a:prstGeom>
          </p:spPr>
        </p:pic>
        <p:pic>
          <p:nvPicPr>
            <p:cNvPr id="110" name="Bild 10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3367241"/>
              <a:ext cx="647419" cy="504767"/>
            </a:xfrm>
            <a:prstGeom prst="rect">
              <a:avLst/>
            </a:prstGeom>
          </p:spPr>
        </p:pic>
        <p:pic>
          <p:nvPicPr>
            <p:cNvPr id="111" name="Bild 11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3367241"/>
              <a:ext cx="647419" cy="504767"/>
            </a:xfrm>
            <a:prstGeom prst="rect">
              <a:avLst/>
            </a:prstGeom>
          </p:spPr>
        </p:pic>
        <p:pic>
          <p:nvPicPr>
            <p:cNvPr id="112" name="Bild 11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3367241"/>
              <a:ext cx="647419" cy="504767"/>
            </a:xfrm>
            <a:prstGeom prst="rect">
              <a:avLst/>
            </a:prstGeom>
          </p:spPr>
        </p:pic>
        <p:pic>
          <p:nvPicPr>
            <p:cNvPr id="113" name="Bild 11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3367241"/>
              <a:ext cx="647419" cy="504767"/>
            </a:xfrm>
            <a:prstGeom prst="rect">
              <a:avLst/>
            </a:prstGeom>
          </p:spPr>
        </p:pic>
        <p:pic>
          <p:nvPicPr>
            <p:cNvPr id="114" name="Bild 11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3369692"/>
              <a:ext cx="647419" cy="504767"/>
            </a:xfrm>
            <a:prstGeom prst="rect">
              <a:avLst/>
            </a:prstGeom>
          </p:spPr>
        </p:pic>
        <p:pic>
          <p:nvPicPr>
            <p:cNvPr id="115" name="Bild 11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3369692"/>
              <a:ext cx="647419" cy="504767"/>
            </a:xfrm>
            <a:prstGeom prst="rect">
              <a:avLst/>
            </a:prstGeom>
          </p:spPr>
        </p:pic>
        <p:pic>
          <p:nvPicPr>
            <p:cNvPr id="116" name="Bild 11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3369692"/>
              <a:ext cx="647419" cy="504767"/>
            </a:xfrm>
            <a:prstGeom prst="rect">
              <a:avLst/>
            </a:prstGeom>
          </p:spPr>
        </p:pic>
        <p:pic>
          <p:nvPicPr>
            <p:cNvPr id="117" name="Bild 11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3369692"/>
              <a:ext cx="647419" cy="504767"/>
            </a:xfrm>
            <a:prstGeom prst="rect">
              <a:avLst/>
            </a:prstGeom>
          </p:spPr>
        </p:pic>
        <p:pic>
          <p:nvPicPr>
            <p:cNvPr id="118" name="Bild 11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3377489"/>
              <a:ext cx="647419" cy="504767"/>
            </a:xfrm>
            <a:prstGeom prst="rect">
              <a:avLst/>
            </a:prstGeom>
          </p:spPr>
        </p:pic>
        <p:pic>
          <p:nvPicPr>
            <p:cNvPr id="119" name="Bild 11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377489"/>
              <a:ext cx="647419" cy="504767"/>
            </a:xfrm>
            <a:prstGeom prst="rect">
              <a:avLst/>
            </a:prstGeom>
          </p:spPr>
        </p:pic>
        <p:pic>
          <p:nvPicPr>
            <p:cNvPr id="120" name="Bild 11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3377489"/>
              <a:ext cx="647419" cy="504767"/>
            </a:xfrm>
            <a:prstGeom prst="rect">
              <a:avLst/>
            </a:prstGeom>
          </p:spPr>
        </p:pic>
        <p:pic>
          <p:nvPicPr>
            <p:cNvPr id="121" name="Bild 12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3377489"/>
              <a:ext cx="647419" cy="504767"/>
            </a:xfrm>
            <a:prstGeom prst="rect">
              <a:avLst/>
            </a:prstGeom>
          </p:spPr>
        </p:pic>
        <p:pic>
          <p:nvPicPr>
            <p:cNvPr id="122" name="Bild 12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356992"/>
              <a:ext cx="647419" cy="504767"/>
            </a:xfrm>
            <a:prstGeom prst="rect">
              <a:avLst/>
            </a:prstGeom>
          </p:spPr>
        </p:pic>
        <p:pic>
          <p:nvPicPr>
            <p:cNvPr id="124" name="Bild 12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3799289"/>
              <a:ext cx="647419" cy="504767"/>
            </a:xfrm>
            <a:prstGeom prst="rect">
              <a:avLst/>
            </a:prstGeom>
          </p:spPr>
        </p:pic>
        <p:pic>
          <p:nvPicPr>
            <p:cNvPr id="125" name="Bild 12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3799289"/>
              <a:ext cx="647419" cy="504767"/>
            </a:xfrm>
            <a:prstGeom prst="rect">
              <a:avLst/>
            </a:prstGeom>
          </p:spPr>
        </p:pic>
        <p:pic>
          <p:nvPicPr>
            <p:cNvPr id="126" name="Bild 12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3799289"/>
              <a:ext cx="647419" cy="504767"/>
            </a:xfrm>
            <a:prstGeom prst="rect">
              <a:avLst/>
            </a:prstGeom>
          </p:spPr>
        </p:pic>
        <p:pic>
          <p:nvPicPr>
            <p:cNvPr id="127" name="Bild 12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3799289"/>
              <a:ext cx="647419" cy="504767"/>
            </a:xfrm>
            <a:prstGeom prst="rect">
              <a:avLst/>
            </a:prstGeom>
          </p:spPr>
        </p:pic>
        <p:pic>
          <p:nvPicPr>
            <p:cNvPr id="128" name="Bild 12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3801740"/>
              <a:ext cx="647419" cy="504767"/>
            </a:xfrm>
            <a:prstGeom prst="rect">
              <a:avLst/>
            </a:prstGeom>
          </p:spPr>
        </p:pic>
        <p:pic>
          <p:nvPicPr>
            <p:cNvPr id="129" name="Bild 12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3801740"/>
              <a:ext cx="647419" cy="504767"/>
            </a:xfrm>
            <a:prstGeom prst="rect">
              <a:avLst/>
            </a:prstGeom>
          </p:spPr>
        </p:pic>
        <p:pic>
          <p:nvPicPr>
            <p:cNvPr id="130" name="Bild 12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3801740"/>
              <a:ext cx="647419" cy="504767"/>
            </a:xfrm>
            <a:prstGeom prst="rect">
              <a:avLst/>
            </a:prstGeom>
          </p:spPr>
        </p:pic>
        <p:pic>
          <p:nvPicPr>
            <p:cNvPr id="131" name="Bild 13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3801740"/>
              <a:ext cx="647419" cy="504767"/>
            </a:xfrm>
            <a:prstGeom prst="rect">
              <a:avLst/>
            </a:prstGeom>
          </p:spPr>
        </p:pic>
        <p:pic>
          <p:nvPicPr>
            <p:cNvPr id="132" name="Bild 13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3809537"/>
              <a:ext cx="647419" cy="504767"/>
            </a:xfrm>
            <a:prstGeom prst="rect">
              <a:avLst/>
            </a:prstGeom>
          </p:spPr>
        </p:pic>
        <p:pic>
          <p:nvPicPr>
            <p:cNvPr id="133" name="Bild 13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809537"/>
              <a:ext cx="647419" cy="504767"/>
            </a:xfrm>
            <a:prstGeom prst="rect">
              <a:avLst/>
            </a:prstGeom>
          </p:spPr>
        </p:pic>
        <p:pic>
          <p:nvPicPr>
            <p:cNvPr id="134" name="Bild 13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3809537"/>
              <a:ext cx="647419" cy="504767"/>
            </a:xfrm>
            <a:prstGeom prst="rect">
              <a:avLst/>
            </a:prstGeom>
          </p:spPr>
        </p:pic>
        <p:pic>
          <p:nvPicPr>
            <p:cNvPr id="135" name="Bild 13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3809537"/>
              <a:ext cx="647419" cy="504767"/>
            </a:xfrm>
            <a:prstGeom prst="rect">
              <a:avLst/>
            </a:prstGeom>
          </p:spPr>
        </p:pic>
        <p:pic>
          <p:nvPicPr>
            <p:cNvPr id="136" name="Bild 13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89040"/>
              <a:ext cx="647419" cy="504767"/>
            </a:xfrm>
            <a:prstGeom prst="rect">
              <a:avLst/>
            </a:prstGeom>
          </p:spPr>
        </p:pic>
        <p:pic>
          <p:nvPicPr>
            <p:cNvPr id="138" name="Bild 13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4231337"/>
              <a:ext cx="647419" cy="504767"/>
            </a:xfrm>
            <a:prstGeom prst="rect">
              <a:avLst/>
            </a:prstGeom>
          </p:spPr>
        </p:pic>
        <p:pic>
          <p:nvPicPr>
            <p:cNvPr id="139" name="Bild 13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4231337"/>
              <a:ext cx="647419" cy="504767"/>
            </a:xfrm>
            <a:prstGeom prst="rect">
              <a:avLst/>
            </a:prstGeom>
          </p:spPr>
        </p:pic>
        <p:pic>
          <p:nvPicPr>
            <p:cNvPr id="140" name="Bild 13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4231337"/>
              <a:ext cx="647419" cy="504767"/>
            </a:xfrm>
            <a:prstGeom prst="rect">
              <a:avLst/>
            </a:prstGeom>
          </p:spPr>
        </p:pic>
        <p:pic>
          <p:nvPicPr>
            <p:cNvPr id="141" name="Bild 14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4231337"/>
              <a:ext cx="647419" cy="504767"/>
            </a:xfrm>
            <a:prstGeom prst="rect">
              <a:avLst/>
            </a:prstGeom>
          </p:spPr>
        </p:pic>
        <p:pic>
          <p:nvPicPr>
            <p:cNvPr id="142" name="Bild 14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4233788"/>
              <a:ext cx="647419" cy="504767"/>
            </a:xfrm>
            <a:prstGeom prst="rect">
              <a:avLst/>
            </a:prstGeom>
          </p:spPr>
        </p:pic>
        <p:pic>
          <p:nvPicPr>
            <p:cNvPr id="143" name="Bild 14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4233788"/>
              <a:ext cx="647419" cy="504767"/>
            </a:xfrm>
            <a:prstGeom prst="rect">
              <a:avLst/>
            </a:prstGeom>
          </p:spPr>
        </p:pic>
        <p:pic>
          <p:nvPicPr>
            <p:cNvPr id="144" name="Bild 14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4233788"/>
              <a:ext cx="647419" cy="504767"/>
            </a:xfrm>
            <a:prstGeom prst="rect">
              <a:avLst/>
            </a:prstGeom>
          </p:spPr>
        </p:pic>
        <p:pic>
          <p:nvPicPr>
            <p:cNvPr id="145" name="Bild 14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4233788"/>
              <a:ext cx="647419" cy="504767"/>
            </a:xfrm>
            <a:prstGeom prst="rect">
              <a:avLst/>
            </a:prstGeom>
          </p:spPr>
        </p:pic>
        <p:pic>
          <p:nvPicPr>
            <p:cNvPr id="146" name="Bild 14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4241585"/>
              <a:ext cx="647419" cy="504767"/>
            </a:xfrm>
            <a:prstGeom prst="rect">
              <a:avLst/>
            </a:prstGeom>
          </p:spPr>
        </p:pic>
        <p:pic>
          <p:nvPicPr>
            <p:cNvPr id="147" name="Bild 14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241585"/>
              <a:ext cx="647419" cy="504767"/>
            </a:xfrm>
            <a:prstGeom prst="rect">
              <a:avLst/>
            </a:prstGeom>
          </p:spPr>
        </p:pic>
        <p:pic>
          <p:nvPicPr>
            <p:cNvPr id="148" name="Bild 14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241585"/>
              <a:ext cx="647419" cy="504767"/>
            </a:xfrm>
            <a:prstGeom prst="rect">
              <a:avLst/>
            </a:prstGeom>
          </p:spPr>
        </p:pic>
        <p:pic>
          <p:nvPicPr>
            <p:cNvPr id="149" name="Bild 14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4241585"/>
              <a:ext cx="647419" cy="504767"/>
            </a:xfrm>
            <a:prstGeom prst="rect">
              <a:avLst/>
            </a:prstGeom>
          </p:spPr>
        </p:pic>
        <p:pic>
          <p:nvPicPr>
            <p:cNvPr id="150" name="Bild 14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21088"/>
              <a:ext cx="647419" cy="504767"/>
            </a:xfrm>
            <a:prstGeom prst="rect">
              <a:avLst/>
            </a:prstGeom>
          </p:spPr>
        </p:pic>
        <p:pic>
          <p:nvPicPr>
            <p:cNvPr id="152" name="Bild 15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4663385"/>
              <a:ext cx="647419" cy="504767"/>
            </a:xfrm>
            <a:prstGeom prst="rect">
              <a:avLst/>
            </a:prstGeom>
          </p:spPr>
        </p:pic>
        <p:pic>
          <p:nvPicPr>
            <p:cNvPr id="153" name="Bild 15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4663385"/>
              <a:ext cx="647419" cy="504767"/>
            </a:xfrm>
            <a:prstGeom prst="rect">
              <a:avLst/>
            </a:prstGeom>
          </p:spPr>
        </p:pic>
        <p:pic>
          <p:nvPicPr>
            <p:cNvPr id="154" name="Bild 15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4663385"/>
              <a:ext cx="647419" cy="504767"/>
            </a:xfrm>
            <a:prstGeom prst="rect">
              <a:avLst/>
            </a:prstGeom>
          </p:spPr>
        </p:pic>
        <p:pic>
          <p:nvPicPr>
            <p:cNvPr id="155" name="Bild 15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4663385"/>
              <a:ext cx="647419" cy="504767"/>
            </a:xfrm>
            <a:prstGeom prst="rect">
              <a:avLst/>
            </a:prstGeom>
          </p:spPr>
        </p:pic>
        <p:pic>
          <p:nvPicPr>
            <p:cNvPr id="156" name="Bild 15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4665836"/>
              <a:ext cx="647419" cy="504767"/>
            </a:xfrm>
            <a:prstGeom prst="rect">
              <a:avLst/>
            </a:prstGeom>
          </p:spPr>
        </p:pic>
        <p:pic>
          <p:nvPicPr>
            <p:cNvPr id="157" name="Bild 15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4665836"/>
              <a:ext cx="647419" cy="504767"/>
            </a:xfrm>
            <a:prstGeom prst="rect">
              <a:avLst/>
            </a:prstGeom>
          </p:spPr>
        </p:pic>
        <p:pic>
          <p:nvPicPr>
            <p:cNvPr id="158" name="Bild 15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4665836"/>
              <a:ext cx="647419" cy="504767"/>
            </a:xfrm>
            <a:prstGeom prst="rect">
              <a:avLst/>
            </a:prstGeom>
          </p:spPr>
        </p:pic>
        <p:pic>
          <p:nvPicPr>
            <p:cNvPr id="159" name="Bild 15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4665836"/>
              <a:ext cx="647419" cy="504767"/>
            </a:xfrm>
            <a:prstGeom prst="rect">
              <a:avLst/>
            </a:prstGeom>
          </p:spPr>
        </p:pic>
        <p:pic>
          <p:nvPicPr>
            <p:cNvPr id="160" name="Bild 15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4673633"/>
              <a:ext cx="647419" cy="504767"/>
            </a:xfrm>
            <a:prstGeom prst="rect">
              <a:avLst/>
            </a:prstGeom>
          </p:spPr>
        </p:pic>
        <p:pic>
          <p:nvPicPr>
            <p:cNvPr id="161" name="Bild 16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673633"/>
              <a:ext cx="647419" cy="504767"/>
            </a:xfrm>
            <a:prstGeom prst="rect">
              <a:avLst/>
            </a:prstGeom>
          </p:spPr>
        </p:pic>
        <p:pic>
          <p:nvPicPr>
            <p:cNvPr id="162" name="Bild 16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4673633"/>
              <a:ext cx="647419" cy="504767"/>
            </a:xfrm>
            <a:prstGeom prst="rect">
              <a:avLst/>
            </a:prstGeom>
          </p:spPr>
        </p:pic>
        <p:pic>
          <p:nvPicPr>
            <p:cNvPr id="163" name="Bild 16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4673633"/>
              <a:ext cx="647419" cy="504767"/>
            </a:xfrm>
            <a:prstGeom prst="rect">
              <a:avLst/>
            </a:prstGeom>
          </p:spPr>
        </p:pic>
        <p:pic>
          <p:nvPicPr>
            <p:cNvPr id="164" name="Bild 16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653136"/>
              <a:ext cx="647419" cy="504767"/>
            </a:xfrm>
            <a:prstGeom prst="rect">
              <a:avLst/>
            </a:prstGeom>
          </p:spPr>
        </p:pic>
        <p:pic>
          <p:nvPicPr>
            <p:cNvPr id="166" name="Bild 16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5095433"/>
              <a:ext cx="647419" cy="504767"/>
            </a:xfrm>
            <a:prstGeom prst="rect">
              <a:avLst/>
            </a:prstGeom>
          </p:spPr>
        </p:pic>
        <p:pic>
          <p:nvPicPr>
            <p:cNvPr id="167" name="Bild 16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5095433"/>
              <a:ext cx="647419" cy="504767"/>
            </a:xfrm>
            <a:prstGeom prst="rect">
              <a:avLst/>
            </a:prstGeom>
          </p:spPr>
        </p:pic>
        <p:pic>
          <p:nvPicPr>
            <p:cNvPr id="168" name="Bild 16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5095433"/>
              <a:ext cx="647419" cy="504767"/>
            </a:xfrm>
            <a:prstGeom prst="rect">
              <a:avLst/>
            </a:prstGeom>
          </p:spPr>
        </p:pic>
        <p:pic>
          <p:nvPicPr>
            <p:cNvPr id="169" name="Bild 16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5095433"/>
              <a:ext cx="647419" cy="504767"/>
            </a:xfrm>
            <a:prstGeom prst="rect">
              <a:avLst/>
            </a:prstGeom>
          </p:spPr>
        </p:pic>
        <p:pic>
          <p:nvPicPr>
            <p:cNvPr id="170" name="Bild 16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5097884"/>
              <a:ext cx="647419" cy="504767"/>
            </a:xfrm>
            <a:prstGeom prst="rect">
              <a:avLst/>
            </a:prstGeom>
          </p:spPr>
        </p:pic>
        <p:pic>
          <p:nvPicPr>
            <p:cNvPr id="171" name="Bild 17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5097884"/>
              <a:ext cx="647419" cy="504767"/>
            </a:xfrm>
            <a:prstGeom prst="rect">
              <a:avLst/>
            </a:prstGeom>
          </p:spPr>
        </p:pic>
        <p:pic>
          <p:nvPicPr>
            <p:cNvPr id="172" name="Bild 17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5097884"/>
              <a:ext cx="647419" cy="504767"/>
            </a:xfrm>
            <a:prstGeom prst="rect">
              <a:avLst/>
            </a:prstGeom>
          </p:spPr>
        </p:pic>
        <p:pic>
          <p:nvPicPr>
            <p:cNvPr id="173" name="Bild 17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5097884"/>
              <a:ext cx="647419" cy="504767"/>
            </a:xfrm>
            <a:prstGeom prst="rect">
              <a:avLst/>
            </a:prstGeom>
          </p:spPr>
        </p:pic>
        <p:pic>
          <p:nvPicPr>
            <p:cNvPr id="174" name="Bild 17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5105681"/>
              <a:ext cx="647419" cy="504767"/>
            </a:xfrm>
            <a:prstGeom prst="rect">
              <a:avLst/>
            </a:prstGeom>
          </p:spPr>
        </p:pic>
        <p:pic>
          <p:nvPicPr>
            <p:cNvPr id="175" name="Bild 17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5105681"/>
              <a:ext cx="647419" cy="504767"/>
            </a:xfrm>
            <a:prstGeom prst="rect">
              <a:avLst/>
            </a:prstGeom>
          </p:spPr>
        </p:pic>
        <p:pic>
          <p:nvPicPr>
            <p:cNvPr id="176" name="Bild 17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5105681"/>
              <a:ext cx="647419" cy="504767"/>
            </a:xfrm>
            <a:prstGeom prst="rect">
              <a:avLst/>
            </a:prstGeom>
          </p:spPr>
        </p:pic>
        <p:pic>
          <p:nvPicPr>
            <p:cNvPr id="177" name="Bild 17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5105681"/>
              <a:ext cx="647419" cy="504767"/>
            </a:xfrm>
            <a:prstGeom prst="rect">
              <a:avLst/>
            </a:prstGeom>
          </p:spPr>
        </p:pic>
        <p:pic>
          <p:nvPicPr>
            <p:cNvPr id="178" name="Bild 17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085184"/>
              <a:ext cx="647419" cy="504767"/>
            </a:xfrm>
            <a:prstGeom prst="rect">
              <a:avLst/>
            </a:prstGeom>
          </p:spPr>
        </p:pic>
        <p:pic>
          <p:nvPicPr>
            <p:cNvPr id="180" name="Bild 17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5527481"/>
              <a:ext cx="647419" cy="504767"/>
            </a:xfrm>
            <a:prstGeom prst="rect">
              <a:avLst/>
            </a:prstGeom>
          </p:spPr>
        </p:pic>
        <p:pic>
          <p:nvPicPr>
            <p:cNvPr id="181" name="Bild 18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5527481"/>
              <a:ext cx="647419" cy="504767"/>
            </a:xfrm>
            <a:prstGeom prst="rect">
              <a:avLst/>
            </a:prstGeom>
          </p:spPr>
        </p:pic>
        <p:pic>
          <p:nvPicPr>
            <p:cNvPr id="182" name="Bild 18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5527481"/>
              <a:ext cx="647419" cy="504767"/>
            </a:xfrm>
            <a:prstGeom prst="rect">
              <a:avLst/>
            </a:prstGeom>
          </p:spPr>
        </p:pic>
        <p:pic>
          <p:nvPicPr>
            <p:cNvPr id="183" name="Bild 18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5527481"/>
              <a:ext cx="647419" cy="504767"/>
            </a:xfrm>
            <a:prstGeom prst="rect">
              <a:avLst/>
            </a:prstGeom>
          </p:spPr>
        </p:pic>
        <p:pic>
          <p:nvPicPr>
            <p:cNvPr id="184" name="Bild 18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5529932"/>
              <a:ext cx="647419" cy="504767"/>
            </a:xfrm>
            <a:prstGeom prst="rect">
              <a:avLst/>
            </a:prstGeom>
          </p:spPr>
        </p:pic>
        <p:pic>
          <p:nvPicPr>
            <p:cNvPr id="185" name="Bild 18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5529932"/>
              <a:ext cx="647419" cy="504767"/>
            </a:xfrm>
            <a:prstGeom prst="rect">
              <a:avLst/>
            </a:prstGeom>
          </p:spPr>
        </p:pic>
        <p:pic>
          <p:nvPicPr>
            <p:cNvPr id="186" name="Bild 18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5529932"/>
              <a:ext cx="647419" cy="504767"/>
            </a:xfrm>
            <a:prstGeom prst="rect">
              <a:avLst/>
            </a:prstGeom>
          </p:spPr>
        </p:pic>
        <p:pic>
          <p:nvPicPr>
            <p:cNvPr id="187" name="Bild 18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5529932"/>
              <a:ext cx="647419" cy="504767"/>
            </a:xfrm>
            <a:prstGeom prst="rect">
              <a:avLst/>
            </a:prstGeom>
          </p:spPr>
        </p:pic>
        <p:pic>
          <p:nvPicPr>
            <p:cNvPr id="188" name="Bild 18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5537729"/>
              <a:ext cx="647419" cy="504767"/>
            </a:xfrm>
            <a:prstGeom prst="rect">
              <a:avLst/>
            </a:prstGeom>
          </p:spPr>
        </p:pic>
        <p:pic>
          <p:nvPicPr>
            <p:cNvPr id="189" name="Bild 18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5537729"/>
              <a:ext cx="647419" cy="504767"/>
            </a:xfrm>
            <a:prstGeom prst="rect">
              <a:avLst/>
            </a:prstGeom>
          </p:spPr>
        </p:pic>
        <p:pic>
          <p:nvPicPr>
            <p:cNvPr id="190" name="Bild 18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5537729"/>
              <a:ext cx="647419" cy="504767"/>
            </a:xfrm>
            <a:prstGeom prst="rect">
              <a:avLst/>
            </a:prstGeom>
          </p:spPr>
        </p:pic>
        <p:pic>
          <p:nvPicPr>
            <p:cNvPr id="191" name="Bild 19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5537729"/>
              <a:ext cx="647419" cy="504767"/>
            </a:xfrm>
            <a:prstGeom prst="rect">
              <a:avLst/>
            </a:prstGeom>
          </p:spPr>
        </p:pic>
        <p:pic>
          <p:nvPicPr>
            <p:cNvPr id="192" name="Bild 19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517232"/>
              <a:ext cx="647419" cy="504767"/>
            </a:xfrm>
            <a:prstGeom prst="rect">
              <a:avLst/>
            </a:prstGeom>
          </p:spPr>
        </p:pic>
        <p:pic>
          <p:nvPicPr>
            <p:cNvPr id="194" name="Bild 19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930" y="5959529"/>
              <a:ext cx="647419" cy="504767"/>
            </a:xfrm>
            <a:prstGeom prst="rect">
              <a:avLst/>
            </a:prstGeom>
          </p:spPr>
        </p:pic>
        <p:pic>
          <p:nvPicPr>
            <p:cNvPr id="195" name="Bild 19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49" y="5959529"/>
              <a:ext cx="647419" cy="504767"/>
            </a:xfrm>
            <a:prstGeom prst="rect">
              <a:avLst/>
            </a:prstGeom>
          </p:spPr>
        </p:pic>
        <p:pic>
          <p:nvPicPr>
            <p:cNvPr id="196" name="Bild 19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21" y="5959529"/>
              <a:ext cx="647419" cy="504767"/>
            </a:xfrm>
            <a:prstGeom prst="rect">
              <a:avLst/>
            </a:prstGeom>
          </p:spPr>
        </p:pic>
        <p:pic>
          <p:nvPicPr>
            <p:cNvPr id="197" name="Bild 196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493" y="5959529"/>
              <a:ext cx="647419" cy="504767"/>
            </a:xfrm>
            <a:prstGeom prst="rect">
              <a:avLst/>
            </a:prstGeom>
          </p:spPr>
        </p:pic>
        <p:pic>
          <p:nvPicPr>
            <p:cNvPr id="198" name="Bild 197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218" y="5961980"/>
              <a:ext cx="647419" cy="504767"/>
            </a:xfrm>
            <a:prstGeom prst="rect">
              <a:avLst/>
            </a:prstGeom>
          </p:spPr>
        </p:pic>
        <p:pic>
          <p:nvPicPr>
            <p:cNvPr id="199" name="Bild 198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37" y="5961980"/>
              <a:ext cx="647419" cy="504767"/>
            </a:xfrm>
            <a:prstGeom prst="rect">
              <a:avLst/>
            </a:prstGeom>
          </p:spPr>
        </p:pic>
        <p:pic>
          <p:nvPicPr>
            <p:cNvPr id="200" name="Bild 199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09" y="5961980"/>
              <a:ext cx="647419" cy="504767"/>
            </a:xfrm>
            <a:prstGeom prst="rect">
              <a:avLst/>
            </a:prstGeom>
          </p:spPr>
        </p:pic>
        <p:pic>
          <p:nvPicPr>
            <p:cNvPr id="201" name="Bild 200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781" y="5961980"/>
              <a:ext cx="647419" cy="504767"/>
            </a:xfrm>
            <a:prstGeom prst="rect">
              <a:avLst/>
            </a:prstGeom>
          </p:spPr>
        </p:pic>
        <p:pic>
          <p:nvPicPr>
            <p:cNvPr id="202" name="Bild 201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853" y="5969777"/>
              <a:ext cx="647419" cy="504767"/>
            </a:xfrm>
            <a:prstGeom prst="rect">
              <a:avLst/>
            </a:prstGeom>
          </p:spPr>
        </p:pic>
        <p:pic>
          <p:nvPicPr>
            <p:cNvPr id="203" name="Bild 202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5969777"/>
              <a:ext cx="647419" cy="504767"/>
            </a:xfrm>
            <a:prstGeom prst="rect">
              <a:avLst/>
            </a:prstGeom>
          </p:spPr>
        </p:pic>
        <p:pic>
          <p:nvPicPr>
            <p:cNvPr id="204" name="Bild 203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5969777"/>
              <a:ext cx="647419" cy="504767"/>
            </a:xfrm>
            <a:prstGeom prst="rect">
              <a:avLst/>
            </a:prstGeom>
          </p:spPr>
        </p:pic>
        <p:pic>
          <p:nvPicPr>
            <p:cNvPr id="205" name="Bild 204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5969777"/>
              <a:ext cx="647419" cy="504767"/>
            </a:xfrm>
            <a:prstGeom prst="rect">
              <a:avLst/>
            </a:prstGeom>
          </p:spPr>
        </p:pic>
        <p:pic>
          <p:nvPicPr>
            <p:cNvPr id="206" name="Bild 205" descr="0_big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949280"/>
              <a:ext cx="647419" cy="504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73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de-DE" sz="2400" dirty="0" smtClean="0">
                <a:sym typeface="Wingdings"/>
              </a:rPr>
              <a:t>Alle Rechner müssen </a:t>
            </a:r>
            <a:r>
              <a:rPr lang="de-DE" sz="2400" dirty="0" smtClean="0">
                <a:sym typeface="Wingdings"/>
              </a:rPr>
              <a:t>konfiguriert werden</a:t>
            </a:r>
            <a:endParaRPr lang="de-DE" sz="2400" dirty="0" smtClean="0">
              <a:sym typeface="Wingdings"/>
            </a:endParaRPr>
          </a:p>
          <a:p>
            <a:pPr fontAlgn="base"/>
            <a:r>
              <a:rPr lang="de-DE" sz="2400" dirty="0" smtClean="0">
                <a:sym typeface="Wingdings"/>
              </a:rPr>
              <a:t>Behandlung von Ausfällen aufwändig</a:t>
            </a:r>
            <a:endParaRPr lang="de-DE" sz="2400" dirty="0" smtClean="0">
              <a:sym typeface="Wingdings"/>
            </a:endParaRPr>
          </a:p>
          <a:p>
            <a:pPr fontAlgn="base"/>
            <a:r>
              <a:rPr lang="de-DE" sz="2400" dirty="0" smtClean="0">
                <a:sym typeface="Wingdings"/>
              </a:rPr>
              <a:t>Kosten für KMUs </a:t>
            </a:r>
            <a:r>
              <a:rPr lang="de-DE" sz="2400" dirty="0" smtClean="0">
                <a:sym typeface="Wingdings"/>
              </a:rPr>
              <a:t>kaum </a:t>
            </a:r>
            <a:r>
              <a:rPr lang="de-DE" sz="2400" dirty="0" smtClean="0">
                <a:sym typeface="Wingdings"/>
              </a:rPr>
              <a:t>tragbar</a:t>
            </a:r>
          </a:p>
          <a:p>
            <a:pPr fontAlgn="base">
              <a:buNone/>
            </a:pPr>
            <a:r>
              <a:rPr lang="de-DE" sz="2400" dirty="0" smtClean="0">
                <a:sym typeface="Wingdings"/>
              </a:rPr>
              <a:t> 	 Viele </a:t>
            </a:r>
            <a:r>
              <a:rPr lang="de-DE" sz="2400" b="1" dirty="0" smtClean="0">
                <a:sym typeface="Wingdings"/>
              </a:rPr>
              <a:t>Geschäftsmodelle</a:t>
            </a:r>
            <a:r>
              <a:rPr lang="de-DE" sz="2400" dirty="0" smtClean="0">
                <a:sym typeface="Wingdings"/>
              </a:rPr>
              <a:t> auf Basis </a:t>
            </a:r>
            <a:r>
              <a:rPr lang="de-DE" sz="2400" b="1" dirty="0" smtClean="0">
                <a:sym typeface="Wingdings"/>
              </a:rPr>
              <a:t>tiefer Analyse von </a:t>
            </a:r>
            <a:r>
              <a:rPr lang="de-DE" sz="2400" b="1" dirty="0" smtClean="0">
                <a:sym typeface="Wingdings"/>
              </a:rPr>
              <a:t>Big Data</a:t>
            </a:r>
            <a:r>
              <a:rPr lang="de-DE" sz="2400" dirty="0" smtClean="0">
                <a:sym typeface="Wingdings"/>
              </a:rPr>
              <a:t> </a:t>
            </a:r>
            <a:r>
              <a:rPr lang="de-DE" sz="2400" dirty="0" smtClean="0">
                <a:sym typeface="Wingdings"/>
              </a:rPr>
              <a:t>nicht möglich</a:t>
            </a:r>
            <a:endParaRPr sz="2400"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Skalierungs-Problematik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19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</p:spTree>
    <p:extLst>
      <p:ext uri="{BB962C8B-B14F-4D97-AF65-F5344CB8AC3E}">
        <p14:creationId xmlns:p14="http://schemas.microsoft.com/office/powerpoint/2010/main" val="236461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 txBox="1">
            <a:spLocks noGrp="1"/>
          </p:cNvSpPr>
          <p:nvPr/>
        </p:nvSpPr>
        <p:spPr bwMode="auto">
          <a:xfrm>
            <a:off x="6553200" y="6513513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de-DE" sz="1000">
                <a:solidFill>
                  <a:schemeClr val="bg1"/>
                </a:solidFill>
                <a:latin typeface="Akzidenz Grotesk BE It" charset="0"/>
              </a:rPr>
              <a:t> | </a:t>
            </a:r>
            <a:fld id="{6A54F00D-A1EA-3849-9625-36B17D898C81}" type="slidenum">
              <a:rPr lang="de-DE" sz="1000">
                <a:solidFill>
                  <a:schemeClr val="bg1"/>
                </a:solidFill>
                <a:latin typeface="Akzidenz Grotesk BE It" charset="0"/>
              </a:rPr>
              <a:pPr algn="l"/>
              <a:t>2</a:t>
            </a:fld>
            <a:endParaRPr lang="de-DE" sz="1000">
              <a:solidFill>
                <a:schemeClr val="bg1"/>
              </a:solidFill>
              <a:latin typeface="Akzidenz Grotesk BE It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156325" y="38100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sz="1400" b="1">
                <a:latin typeface="Trebuchet MS" charset="0"/>
              </a:rPr>
              <a:t>	 	 	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700338" y="585788"/>
            <a:ext cx="611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sz="2000">
                <a:solidFill>
                  <a:schemeClr val="bg1"/>
                </a:solidFill>
                <a:latin typeface="Akzidenz Grotesk BE Light" charset="0"/>
              </a:rPr>
              <a:t>Alexandria</a:t>
            </a:r>
            <a:endParaRPr lang="en-GB" sz="2000">
              <a:solidFill>
                <a:schemeClr val="bg1"/>
              </a:solidFill>
              <a:latin typeface="Akzidenz Grotesk BE Light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152400" y="1629048"/>
            <a:ext cx="8991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78725" lvl="1">
              <a:spcAft>
                <a:spcPts val="1500"/>
              </a:spcAft>
              <a:buClr>
                <a:srgbClr val="FF0000"/>
              </a:buClr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F&amp;E-Thema „Semantische Technologien“ bei Neofonie</a:t>
            </a: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Heute</a:t>
            </a:r>
            <a:endParaRPr lang="de-DE" sz="2400" b="1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1177925" lvl="2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Semantische Technologien im Projekt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Alexandri</a:t>
            </a: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a</a:t>
            </a:r>
            <a:endParaRPr lang="de-DE" sz="2400" b="1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Morgen</a:t>
            </a:r>
            <a:endParaRPr lang="de-DE" sz="2400" b="1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1177925" lvl="2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Semantische Technologien + Big Data (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MIA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)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Übermorgen?</a:t>
            </a:r>
          </a:p>
          <a:p>
            <a:pPr marL="1177925" lvl="2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Ausblick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1177925" lvl="2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de-DE" sz="2400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Akzidenz Grotesk BE Md" charset="0"/>
              <a:buAutoNum type="arabicPeriod"/>
            </a:pPr>
            <a:endParaRPr lang="de-DE" dirty="0" smtClean="0">
              <a:latin typeface="Akzidenz Grotesk BE It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de-DE" dirty="0">
              <a:latin typeface="Akzidenz Grotesk BE It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de-DE" sz="1600" dirty="0">
              <a:latin typeface="Akzidenz Grotesk BE Light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</a:pPr>
            <a:endParaRPr lang="de-DE" sz="1600" dirty="0">
              <a:latin typeface="Akzidenz Grotesk BE Light" charset="0"/>
              <a:sym typeface="Wingdings" charset="2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602400" y="692400"/>
            <a:ext cx="8465400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Agenda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731838" y="6483350"/>
            <a:ext cx="982662" cy="37465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© Neofonie GmbH</a:t>
            </a:r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 bwMode="auto">
          <a:xfrm>
            <a:off x="449263" y="6448425"/>
            <a:ext cx="4079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B1CA0F2E-EB9C-4D55-8E06-8AEE5CD9D6AE}" type="slidenum">
              <a:rPr lang="de-DE" sz="1200" smtClean="0">
                <a:solidFill>
                  <a:srgbClr val="7D828F"/>
                </a:solidFill>
                <a:latin typeface="Myriad Pro" pitchFamily="34" charset="0"/>
              </a:rPr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2</a:t>
            </a:fld>
            <a:endParaRPr lang="de-DE" sz="1200" dirty="0">
              <a:solidFill>
                <a:srgbClr val="7D828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55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de-DE" sz="2400" dirty="0" smtClean="0"/>
              <a:t>Ein </a:t>
            </a:r>
            <a:r>
              <a:rPr lang="de-DE" sz="2400" b="1" dirty="0" err="1" smtClean="0"/>
              <a:t>cloud</a:t>
            </a:r>
            <a:r>
              <a:rPr lang="de-DE" sz="2400" b="1" dirty="0" smtClean="0"/>
              <a:t>-basierter Marktplatz </a:t>
            </a:r>
            <a:r>
              <a:rPr lang="de-DE" sz="2400" dirty="0" smtClean="0"/>
              <a:t>für </a:t>
            </a:r>
            <a:r>
              <a:rPr lang="de-DE" sz="2400" b="1" dirty="0" smtClean="0"/>
              <a:t>Informationen</a:t>
            </a:r>
            <a:r>
              <a:rPr lang="de-DE" sz="2400" dirty="0" smtClean="0"/>
              <a:t> </a:t>
            </a:r>
            <a:r>
              <a:rPr lang="de-DE" sz="2400" dirty="0" smtClean="0"/>
              <a:t>und </a:t>
            </a:r>
            <a:r>
              <a:rPr lang="de-DE" sz="2400" b="1" dirty="0" smtClean="0"/>
              <a:t>Analysen</a:t>
            </a:r>
            <a:r>
              <a:rPr lang="de-DE" sz="2400" dirty="0" smtClean="0"/>
              <a:t> auf dem </a:t>
            </a:r>
            <a:r>
              <a:rPr lang="de-DE" sz="2400" b="1" dirty="0" smtClean="0"/>
              <a:t>deutschsprachigem Web</a:t>
            </a:r>
          </a:p>
          <a:p>
            <a:r>
              <a:rPr lang="de-DE" sz="2400" dirty="0" smtClean="0"/>
              <a:t>Forschungsschwerpunkt:</a:t>
            </a:r>
          </a:p>
          <a:p>
            <a:pPr lvl="1"/>
            <a:r>
              <a:rPr lang="de-DE" sz="2000" dirty="0" smtClean="0"/>
              <a:t>Semantische Analysen auf „Big Data“</a:t>
            </a:r>
            <a:endParaRPr lang="de-DE" sz="2000" dirty="0" smtClean="0"/>
          </a:p>
          <a:p>
            <a:pPr lvl="1"/>
            <a:r>
              <a:rPr lang="de-DE" sz="2000" dirty="0" smtClean="0"/>
              <a:t>Abfragesprache zur Online-Analyse der Daten</a:t>
            </a:r>
            <a:endParaRPr lang="de-DE" sz="2000" dirty="0" smtClean="0"/>
          </a:p>
          <a:p>
            <a:pPr lvl="1"/>
            <a:r>
              <a:rPr lang="de-DE" sz="2000" dirty="0" smtClean="0"/>
              <a:t>Faire Abrechnungsmodelle</a:t>
            </a:r>
            <a:endParaRPr lang="de-DE" sz="2000" dirty="0" smtClean="0"/>
          </a:p>
          <a:p>
            <a:r>
              <a:rPr lang="de-DE" sz="2400" dirty="0" smtClean="0"/>
              <a:t>Laufzeit: Anfang 2012 – Ende </a:t>
            </a:r>
            <a:r>
              <a:rPr lang="de-DE" sz="2400" dirty="0" smtClean="0"/>
              <a:t>2014</a:t>
            </a:r>
          </a:p>
          <a:p>
            <a:r>
              <a:rPr lang="de-DE" sz="2400" dirty="0" smtClean="0"/>
              <a:t>Leitung: </a:t>
            </a:r>
            <a:r>
              <a:rPr lang="de-DE" sz="2400" b="1" dirty="0" smtClean="0"/>
              <a:t>TU Berlin / DIMA</a:t>
            </a:r>
          </a:p>
          <a:p>
            <a:r>
              <a:rPr lang="de-DE" sz="2400" dirty="0" smtClean="0"/>
              <a:t>Weitere Partner: Fraunhofer FIRST, Temis, VICO Research, </a:t>
            </a:r>
            <a:r>
              <a:rPr lang="de-DE" sz="2400" dirty="0" err="1" smtClean="0"/>
              <a:t>Empulse</a:t>
            </a:r>
            <a:endParaRPr lang="de-DE" sz="2400" dirty="0" smtClean="0"/>
          </a:p>
          <a:p>
            <a:endParaRPr lang="de-DE" sz="2400" dirty="0" smtClean="0"/>
          </a:p>
          <a:p>
            <a:pPr fontAlgn="base"/>
            <a:endParaRPr lang="de-DE" sz="1600" dirty="0" smtClean="0"/>
          </a:p>
          <a:p>
            <a:pPr lvl="1"/>
            <a:endParaRPr sz="1600" dirty="0" smtClean="0"/>
          </a:p>
          <a:p>
            <a:endParaRPr sz="2400"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MIA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20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pic>
        <p:nvPicPr>
          <p:cNvPr id="7" name="Picture 5" descr="D:\Projekte\Bundesregierung\BMWI\03 Planung und Budget\Vorlagen\Logo Trusted Cloud-kle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286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863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de-DE" sz="2400" dirty="0" smtClean="0"/>
              <a:t>(Ad-hoc) </a:t>
            </a:r>
            <a:r>
              <a:rPr lang="de-DE" sz="2400" b="1" dirty="0" smtClean="0"/>
              <a:t>Analyse </a:t>
            </a:r>
            <a:r>
              <a:rPr lang="de-DE" sz="2400" b="1" dirty="0" smtClean="0"/>
              <a:t>von „Big Data“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pPr lvl="1"/>
            <a:r>
              <a:rPr lang="de-DE" sz="2000" dirty="0" smtClean="0"/>
              <a:t>Finde alle Firmen, die mit Technologie X arbeiten</a:t>
            </a:r>
          </a:p>
          <a:p>
            <a:pPr lvl="1"/>
            <a:r>
              <a:rPr lang="de-DE" sz="2000" dirty="0" smtClean="0"/>
              <a:t>Finde alle Produkte, die Material Y verwenden</a:t>
            </a:r>
          </a:p>
          <a:p>
            <a:pPr lvl="1"/>
            <a:r>
              <a:rPr lang="de-DE" sz="2000" dirty="0" smtClean="0"/>
              <a:t>Finde alle Dokumente, in denen sich  Meinungen über Person X finden </a:t>
            </a:r>
          </a:p>
          <a:p>
            <a:pPr fontAlgn="base"/>
            <a:r>
              <a:rPr lang="de-DE" sz="2400" dirty="0" smtClean="0"/>
              <a:t>Nutzung eigener und </a:t>
            </a:r>
            <a:r>
              <a:rPr lang="de-DE" sz="2400" b="1" dirty="0" smtClean="0"/>
              <a:t>vorhandener Analysen</a:t>
            </a:r>
            <a:endParaRPr lang="de-DE" sz="2400" b="1" dirty="0" smtClean="0"/>
          </a:p>
          <a:p>
            <a:pPr lvl="1"/>
            <a:r>
              <a:rPr lang="de-DE" sz="2000" dirty="0" smtClean="0"/>
              <a:t>Z.B. Zeit, Ort, </a:t>
            </a:r>
            <a:r>
              <a:rPr lang="de-DE" sz="2000" dirty="0" err="1" smtClean="0"/>
              <a:t>Named</a:t>
            </a:r>
            <a:r>
              <a:rPr lang="de-DE" sz="2000" dirty="0" smtClean="0"/>
              <a:t>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, Beziehungen...</a:t>
            </a:r>
          </a:p>
          <a:p>
            <a:pPr fontAlgn="base"/>
            <a:r>
              <a:rPr lang="de-DE" sz="2400" dirty="0" smtClean="0"/>
              <a:t>Faires </a:t>
            </a:r>
            <a:r>
              <a:rPr lang="de-DE" sz="2400" dirty="0" smtClean="0"/>
              <a:t>Abrechnungsmodell</a:t>
            </a:r>
          </a:p>
          <a:p>
            <a:pPr fontAlgn="base">
              <a:buNone/>
            </a:pPr>
            <a:endParaRPr lang="de-DE" sz="2000" dirty="0" smtClean="0"/>
          </a:p>
          <a:p>
            <a:pPr fontAlgn="base"/>
            <a:endParaRPr lang="de-DE" sz="1600" dirty="0" smtClean="0"/>
          </a:p>
          <a:p>
            <a:pPr lvl="1"/>
            <a:endParaRPr sz="1600" dirty="0" smtClean="0"/>
          </a:p>
          <a:p>
            <a:endParaRPr sz="2400"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MIA - Anwendung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21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pic>
        <p:nvPicPr>
          <p:cNvPr id="7" name="Picture 5" descr="D:\Projekte\Bundesregierung\BMWI\03 Planung und Budget\Vorlagen\Logo Trusted Cloud-kle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286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863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2400" b="1" dirty="0" smtClean="0"/>
              <a:t>Verteiltes System </a:t>
            </a:r>
            <a:r>
              <a:rPr lang="de-DE" sz="2400" b="1" dirty="0" smtClean="0"/>
              <a:t>(</a:t>
            </a:r>
            <a:r>
              <a:rPr lang="de-DE" sz="2400" b="1" dirty="0" err="1" smtClean="0"/>
              <a:t>Hadoop</a:t>
            </a:r>
            <a:r>
              <a:rPr lang="de-DE" sz="2400" b="1" dirty="0" smtClean="0"/>
              <a:t>) </a:t>
            </a:r>
            <a:r>
              <a:rPr lang="de-DE" sz="2400" dirty="0" smtClean="0"/>
              <a:t>anstatt viele Einzel-Systeme</a:t>
            </a:r>
          </a:p>
          <a:p>
            <a:r>
              <a:rPr lang="de-DE" sz="2400" b="1" dirty="0" smtClean="0"/>
              <a:t>Flache </a:t>
            </a:r>
            <a:r>
              <a:rPr lang="de-DE" sz="2400" b="1" dirty="0" smtClean="0"/>
              <a:t>Strukturen </a:t>
            </a:r>
            <a:r>
              <a:rPr lang="de-DE" sz="2400" dirty="0" smtClean="0"/>
              <a:t>anstatt tiefe Graphen</a:t>
            </a:r>
          </a:p>
          <a:p>
            <a:r>
              <a:rPr lang="de-DE" sz="2400" b="1" dirty="0" smtClean="0"/>
              <a:t>Erste Experimente </a:t>
            </a:r>
            <a:r>
              <a:rPr lang="de-DE" sz="2400" dirty="0" smtClean="0"/>
              <a:t>mit einer verteilten Infrastruktur: </a:t>
            </a:r>
            <a:endParaRPr lang="de-DE" sz="2400" dirty="0" smtClean="0"/>
          </a:p>
          <a:p>
            <a:pPr lvl="1"/>
            <a:r>
              <a:rPr lang="de-DE" sz="2000" dirty="0" smtClean="0"/>
              <a:t>Ca</a:t>
            </a:r>
            <a:r>
              <a:rPr lang="de-DE" sz="2000" dirty="0" smtClean="0"/>
              <a:t>. 300 Rechner anstatt 3000 Rechner, um das gesamte dt. Internet in 2 Wochen zu prozessieren</a:t>
            </a:r>
          </a:p>
          <a:p>
            <a:pPr lvl="1"/>
            <a:r>
              <a:rPr lang="de-DE" sz="2000" dirty="0" smtClean="0"/>
              <a:t>Automatische Skalierung + Failover-Behandlung</a:t>
            </a:r>
          </a:p>
          <a:p>
            <a:pPr lvl="1"/>
            <a:r>
              <a:rPr lang="de-DE" sz="2000" dirty="0" smtClean="0"/>
              <a:t>Aber: Bisher nur </a:t>
            </a:r>
            <a:r>
              <a:rPr lang="de-DE" sz="2000" dirty="0" smtClean="0"/>
              <a:t>70 </a:t>
            </a:r>
            <a:r>
              <a:rPr lang="de-DE" sz="2000" dirty="0" smtClean="0"/>
              <a:t>% der </a:t>
            </a:r>
            <a:r>
              <a:rPr lang="de-DE" sz="2000" dirty="0" smtClean="0"/>
              <a:t>Präzision</a:t>
            </a:r>
            <a:endParaRPr lang="de-DE" sz="2000" dirty="0" smtClean="0"/>
          </a:p>
          <a:p>
            <a:pPr>
              <a:buNone/>
            </a:pPr>
            <a:endParaRPr sz="2400"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Erste Experimente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22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pic>
        <p:nvPicPr>
          <p:cNvPr id="7" name="Picture 5" descr="D:\Projekte\Bundesregierung\BMWI\03 Planung und Budget\Vorlagen\Logo Trusted Cloud-kle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286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863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xfrm>
            <a:off x="590872" y="1620000"/>
            <a:ext cx="8229600" cy="463725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2400" dirty="0" smtClean="0"/>
              <a:t>Semantische Technologien aus Alexandria heute </a:t>
            </a:r>
            <a:r>
              <a:rPr lang="de-DE" sz="2400" dirty="0" smtClean="0"/>
              <a:t>im Einsatz</a:t>
            </a:r>
          </a:p>
          <a:p>
            <a:r>
              <a:rPr lang="de-DE" sz="2400" dirty="0" smtClean="0"/>
              <a:t>Nur </a:t>
            </a:r>
            <a:r>
              <a:rPr lang="de-DE" sz="2400" dirty="0" smtClean="0"/>
              <a:t>für </a:t>
            </a:r>
            <a:r>
              <a:rPr lang="de-DE" sz="2400" b="1" dirty="0" smtClean="0"/>
              <a:t>überschaubare </a:t>
            </a:r>
            <a:r>
              <a:rPr lang="de-DE" sz="2400" b="1" dirty="0" smtClean="0"/>
              <a:t>Datenmengen (Private Content)</a:t>
            </a:r>
            <a:endParaRPr lang="de-DE" sz="2400" b="1" dirty="0" smtClean="0"/>
          </a:p>
          <a:p>
            <a:r>
              <a:rPr lang="de-DE" sz="2400" dirty="0" smtClean="0"/>
              <a:t>MIA adressiert </a:t>
            </a:r>
            <a:r>
              <a:rPr lang="de-DE" sz="2400" b="1" dirty="0" smtClean="0"/>
              <a:t>Skalierungsproblematik (Big Data)</a:t>
            </a:r>
            <a:endParaRPr lang="de-DE" sz="2400" b="1" dirty="0" smtClean="0"/>
          </a:p>
          <a:p>
            <a:r>
              <a:rPr lang="de-DE" sz="2400" dirty="0" smtClean="0"/>
              <a:t>... </a:t>
            </a:r>
            <a:r>
              <a:rPr lang="de-DE" sz="2400" dirty="0"/>
              <a:t>u</a:t>
            </a:r>
            <a:r>
              <a:rPr lang="de-DE" sz="2400" dirty="0" smtClean="0"/>
              <a:t>nd </a:t>
            </a:r>
            <a:r>
              <a:rPr lang="de-DE" sz="2400" dirty="0" smtClean="0"/>
              <a:t>ermöglicht damit </a:t>
            </a:r>
            <a:r>
              <a:rPr lang="de-DE" sz="2400" b="1" dirty="0" smtClean="0"/>
              <a:t>neue </a:t>
            </a:r>
            <a:r>
              <a:rPr lang="de-DE" sz="2400" b="1" dirty="0" smtClean="0"/>
              <a:t>Geschäftsmodelle</a:t>
            </a:r>
          </a:p>
          <a:p>
            <a:r>
              <a:rPr lang="de-DE" sz="2400" b="1" dirty="0" smtClean="0"/>
              <a:t>Qualität darf nicht vernachlässigt werden</a:t>
            </a:r>
          </a:p>
          <a:p>
            <a:pPr lvl="1"/>
            <a:r>
              <a:rPr lang="de-DE" sz="2000" dirty="0"/>
              <a:t>Wichtig für eine breite Markt-</a:t>
            </a:r>
            <a:r>
              <a:rPr lang="de-DE" sz="2000" dirty="0" smtClean="0"/>
              <a:t>Akzeptanz</a:t>
            </a:r>
            <a:endParaRPr lang="de-DE" sz="2000" dirty="0" smtClean="0"/>
          </a:p>
          <a:p>
            <a:r>
              <a:rPr lang="de-DE" sz="2400" b="1" dirty="0" smtClean="0"/>
              <a:t>Qualitätssteigerung durch </a:t>
            </a:r>
          </a:p>
          <a:p>
            <a:pPr lvl="1"/>
            <a:r>
              <a:rPr lang="de-DE" sz="2000" dirty="0"/>
              <a:t>Weitere Evolution von </a:t>
            </a:r>
            <a:r>
              <a:rPr lang="de-DE" sz="2000" b="1" dirty="0" smtClean="0"/>
              <a:t>Technologien zur Textanalyse</a:t>
            </a:r>
            <a:r>
              <a:rPr lang="de-DE" sz="2000" b="1" dirty="0"/>
              <a:t> </a:t>
            </a:r>
            <a:r>
              <a:rPr lang="de-DE" sz="2000" b="1" dirty="0" smtClean="0"/>
              <a:t>(NLP)</a:t>
            </a:r>
          </a:p>
          <a:p>
            <a:pPr lvl="1"/>
            <a:r>
              <a:rPr lang="de-DE" sz="2000" b="1" dirty="0" smtClean="0"/>
              <a:t>skalierbare Wissensbasis</a:t>
            </a:r>
          </a:p>
          <a:p>
            <a:pPr lvl="1"/>
            <a:endParaRPr lang="de-DE" sz="2000" b="1" dirty="0" smtClean="0"/>
          </a:p>
          <a:p>
            <a:pPr>
              <a:buNone/>
            </a:pPr>
            <a:endParaRPr sz="2400" dirty="0" smtClean="0"/>
          </a:p>
          <a:p>
            <a:pPr fontAlgn="base"/>
            <a:endParaRPr sz="2400" dirty="0" smtClean="0"/>
          </a:p>
          <a:p>
            <a:pPr fontAlgn="base"/>
            <a:endParaRPr sz="2400" dirty="0" smtClean="0"/>
          </a:p>
          <a:p>
            <a:pPr fontAlgn="base"/>
            <a:endParaRPr sz="2400" dirty="0" smtClean="0"/>
          </a:p>
          <a:p>
            <a:pPr fontAlgn="base"/>
            <a:endParaRPr sz="2400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Fazit und Ausblick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</p:spTree>
    <p:extLst>
      <p:ext uri="{BB962C8B-B14F-4D97-AF65-F5344CB8AC3E}">
        <p14:creationId xmlns:p14="http://schemas.microsoft.com/office/powerpoint/2010/main" val="421547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sz="2400"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  <a:p>
            <a:pPr fontAlgn="base"/>
            <a:endParaRPr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9262" y="539750"/>
            <a:ext cx="8542337" cy="747713"/>
          </a:xfrm>
        </p:spPr>
        <p:txBody>
          <a:bodyPr/>
          <a:lstStyle/>
          <a:p>
            <a:r>
              <a:rPr lang="de-DE" dirty="0" smtClean="0"/>
              <a:t>Ausblick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24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sp>
        <p:nvSpPr>
          <p:cNvPr id="7" name="Nach links gekrümmter Pfeil 6"/>
          <p:cNvSpPr/>
          <p:nvPr/>
        </p:nvSpPr>
        <p:spPr>
          <a:xfrm rot="10800000">
            <a:off x="2606040" y="2470313"/>
            <a:ext cx="822960" cy="2286000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Nach links gekrümmter Pfeil 8"/>
          <p:cNvSpPr/>
          <p:nvPr/>
        </p:nvSpPr>
        <p:spPr>
          <a:xfrm>
            <a:off x="5105400" y="2546513"/>
            <a:ext cx="822960" cy="2286000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" name="Gruppierung 16"/>
          <p:cNvGrpSpPr/>
          <p:nvPr/>
        </p:nvGrpSpPr>
        <p:grpSpPr>
          <a:xfrm>
            <a:off x="3773311" y="2132856"/>
            <a:ext cx="1027289" cy="1251857"/>
            <a:chOff x="3810000" y="5334000"/>
            <a:chExt cx="1027289" cy="1251857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r="76699"/>
            <a:stretch>
              <a:fillRect/>
            </a:stretch>
          </p:blipFill>
          <p:spPr>
            <a:xfrm>
              <a:off x="3810000" y="5334000"/>
              <a:ext cx="1027289" cy="990600"/>
            </a:xfrm>
            <a:prstGeom prst="rect">
              <a:avLst/>
            </a:prstGeom>
          </p:spPr>
        </p:pic>
        <p:sp>
          <p:nvSpPr>
            <p:cNvPr id="12" name="Inhaltsplatzhalter 6"/>
            <p:cNvSpPr txBox="1">
              <a:spLocks/>
            </p:cNvSpPr>
            <p:nvPr/>
          </p:nvSpPr>
          <p:spPr>
            <a:xfrm>
              <a:off x="3886200" y="6324600"/>
              <a:ext cx="906171" cy="261257"/>
            </a:xfrm>
            <a:prstGeom prst="rect">
              <a:avLst/>
            </a:prstGeom>
          </p:spPr>
          <p:txBody>
            <a:bodyPr vert="horz" lIns="0" tIns="0" rIns="0" bIns="0" rtlCol="0">
              <a:normAutofit fontScale="85000" lnSpcReduction="10000"/>
            </a:bodyPr>
            <a:lstStyle/>
            <a:p>
              <a:pPr marL="190500" marR="0" lvl="0" indent="-1905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30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Wissensbasis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4355976" y="4941416"/>
            <a:ext cx="660400" cy="43180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3563888" y="5013424"/>
            <a:ext cx="660400" cy="431800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4499992" y="5373464"/>
            <a:ext cx="660400" cy="431800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3635896" y="5445472"/>
            <a:ext cx="660400" cy="431800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3995936" y="5301208"/>
            <a:ext cx="660400" cy="431800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3131840" y="5301208"/>
            <a:ext cx="660400" cy="43180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4932040" y="5157192"/>
            <a:ext cx="660400" cy="4318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35896" y="4530606"/>
            <a:ext cx="144016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7F7F7F"/>
                </a:solidFill>
                <a:latin typeface="Georgia" pitchFamily="18" charset="0"/>
              </a:rPr>
              <a:t>Textanalyse</a:t>
            </a:r>
            <a:endParaRPr lang="de-DE" sz="1400" dirty="0">
              <a:solidFill>
                <a:srgbClr val="7F7F7F"/>
              </a:solidFill>
              <a:latin typeface="Georgia" pitchFamily="18" charset="0"/>
            </a:endParaRP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4139952" y="5733256"/>
            <a:ext cx="660400" cy="431800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3347864" y="5805264"/>
            <a:ext cx="660400" cy="431800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4932040" y="5805264"/>
            <a:ext cx="660400" cy="431800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2699792" y="5805264"/>
            <a:ext cx="660400" cy="431800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 rotWithShape="1">
          <a:blip r:embed="rId4"/>
          <a:srcRect l="27309" t="38812" r="66330" b="55592"/>
          <a:stretch/>
        </p:blipFill>
        <p:spPr>
          <a:xfrm>
            <a:off x="5580112" y="5589240"/>
            <a:ext cx="660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0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Florian Kuhlmann	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Research Manager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525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florian.kuhlmann@neofonie.de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 txBox="1">
            <a:spLocks noGrp="1"/>
          </p:cNvSpPr>
          <p:nvPr/>
        </p:nvSpPr>
        <p:spPr bwMode="auto">
          <a:xfrm>
            <a:off x="6553200" y="6513513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de-DE" sz="1000">
                <a:solidFill>
                  <a:schemeClr val="bg1"/>
                </a:solidFill>
                <a:latin typeface="Akzidenz Grotesk BE It" charset="0"/>
              </a:rPr>
              <a:t> | </a:t>
            </a:r>
            <a:fld id="{6A54F00D-A1EA-3849-9625-36B17D898C81}" type="slidenum">
              <a:rPr lang="de-DE" sz="1000">
                <a:solidFill>
                  <a:schemeClr val="bg1"/>
                </a:solidFill>
                <a:latin typeface="Akzidenz Grotesk BE It" charset="0"/>
              </a:rPr>
              <a:pPr algn="l"/>
              <a:t>3</a:t>
            </a:fld>
            <a:endParaRPr lang="de-DE" sz="1000">
              <a:solidFill>
                <a:schemeClr val="bg1"/>
              </a:solidFill>
              <a:latin typeface="Akzidenz Grotesk BE It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156325" y="38100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sz="1400" b="1" dirty="0">
                <a:latin typeface="Trebuchet MS" charset="0"/>
              </a:rPr>
              <a:t>	 	 	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700338" y="585788"/>
            <a:ext cx="611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sz="2000">
                <a:solidFill>
                  <a:schemeClr val="bg1"/>
                </a:solidFill>
                <a:latin typeface="Akzidenz Grotesk BE Light" charset="0"/>
              </a:rPr>
              <a:t>Alexandria</a:t>
            </a:r>
            <a:endParaRPr lang="en-GB" sz="2000">
              <a:solidFill>
                <a:schemeClr val="bg1"/>
              </a:solidFill>
              <a:latin typeface="Akzidenz Grotesk BE Light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152400" y="1701056"/>
            <a:ext cx="866807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</a:pPr>
            <a:endParaRPr lang="de-DE" b="1" dirty="0" smtClean="0">
              <a:solidFill>
                <a:schemeClr val="tx2"/>
              </a:solidFill>
              <a:latin typeface="Akzidenz Grotesk BE Light" charset="0"/>
            </a:endParaRP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Dipl. Wirt.-Inf.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Florian Kuhlmann</a:t>
            </a: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Senior Project Manager F&amp;E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Neofonie</a:t>
            </a:r>
          </a:p>
          <a:p>
            <a:pPr marL="1177925" lvl="2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Neofonie: Berliner KMU mit 160 Mitarbeitern</a:t>
            </a:r>
          </a:p>
          <a:p>
            <a:pPr marL="1177925" lvl="2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Davon ca. 20 Mitarbeiter in F&amp;E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1177925" lvl="2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Hauptkunden: Verlage und Marktplätze</a:t>
            </a: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Geschäftsführender Gesellschafter </a:t>
            </a:r>
            <a:r>
              <a:rPr lang="de-DE" sz="2400" b="1" dirty="0" err="1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Leverton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GmbH</a:t>
            </a:r>
            <a:endParaRPr lang="de-DE" sz="2400" b="1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de-DE" sz="2000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Akzidenz Grotesk BE Md" charset="0"/>
              <a:buAutoNum type="arabicPeriod"/>
            </a:pPr>
            <a:endParaRPr lang="de-DE" sz="1600" dirty="0" smtClean="0">
              <a:latin typeface="Akzidenz Grotesk BE It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de-DE" sz="1600" dirty="0">
              <a:latin typeface="Akzidenz Grotesk BE It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de-DE" sz="1400" dirty="0">
              <a:latin typeface="Akzidenz Grotesk BE Light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</a:pPr>
            <a:endParaRPr lang="de-DE" sz="1400" dirty="0">
              <a:latin typeface="Akzidenz Grotesk BE Light" charset="0"/>
              <a:sym typeface="Wingdings" charset="2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602400" y="692400"/>
            <a:ext cx="8465400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Zur Person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731838" y="6483350"/>
            <a:ext cx="982662" cy="37465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© Neofonie GmbH</a:t>
            </a:r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 bwMode="auto">
          <a:xfrm>
            <a:off x="449263" y="6448425"/>
            <a:ext cx="4079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B1CA0F2E-EB9C-4D55-8E06-8AEE5CD9D6AE}" type="slidenum">
              <a:rPr lang="de-DE" sz="1200" smtClean="0">
                <a:solidFill>
                  <a:srgbClr val="7D828F"/>
                </a:solidFill>
                <a:latin typeface="Myriad Pro" pitchFamily="34" charset="0"/>
              </a:rPr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3</a:t>
            </a:fld>
            <a:endParaRPr lang="de-DE" sz="1200" dirty="0">
              <a:solidFill>
                <a:srgbClr val="7D828F"/>
              </a:solidFill>
              <a:latin typeface="Myriad Pro" pitchFamily="34" charset="0"/>
            </a:endParaRPr>
          </a:p>
        </p:txBody>
      </p:sp>
      <p:pic>
        <p:nvPicPr>
          <p:cNvPr id="2" name="Bild 1" descr="neo_14.03.12-129_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8680"/>
            <a:ext cx="1872208" cy="12403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 txBox="1">
            <a:spLocks noGrp="1"/>
          </p:cNvSpPr>
          <p:nvPr/>
        </p:nvSpPr>
        <p:spPr bwMode="auto">
          <a:xfrm>
            <a:off x="6553200" y="6513513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de-DE" sz="1000">
                <a:solidFill>
                  <a:schemeClr val="bg1"/>
                </a:solidFill>
                <a:latin typeface="Akzidenz Grotesk BE It" charset="0"/>
              </a:rPr>
              <a:t> | </a:t>
            </a:r>
            <a:fld id="{6A54F00D-A1EA-3849-9625-36B17D898C81}" type="slidenum">
              <a:rPr lang="de-DE" sz="1000">
                <a:solidFill>
                  <a:schemeClr val="bg1"/>
                </a:solidFill>
                <a:latin typeface="Akzidenz Grotesk BE It" charset="0"/>
              </a:rPr>
              <a:pPr algn="l"/>
              <a:t>4</a:t>
            </a:fld>
            <a:endParaRPr lang="de-DE" sz="1000">
              <a:solidFill>
                <a:schemeClr val="bg1"/>
              </a:solidFill>
              <a:latin typeface="Akzidenz Grotesk BE It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156325" y="38100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sz="1400" b="1">
                <a:latin typeface="Trebuchet MS" charset="0"/>
              </a:rPr>
              <a:t>	 	 	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700338" y="585788"/>
            <a:ext cx="611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sz="2000">
                <a:solidFill>
                  <a:schemeClr val="bg1"/>
                </a:solidFill>
                <a:latin typeface="Akzidenz Grotesk BE Light" charset="0"/>
              </a:rPr>
              <a:t>Alexandria</a:t>
            </a:r>
            <a:endParaRPr lang="en-GB" sz="2000">
              <a:solidFill>
                <a:schemeClr val="bg1"/>
              </a:solidFill>
              <a:latin typeface="Akzidenz Grotesk BE Light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152400" y="1219200"/>
            <a:ext cx="8991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</a:pPr>
            <a:endParaRPr lang="de-DE" b="1" dirty="0" smtClean="0">
              <a:solidFill>
                <a:schemeClr val="tx2"/>
              </a:solidFill>
              <a:latin typeface="Akzidenz Grotesk BE Light" charset="0"/>
            </a:endParaRP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THESEUS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Use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Case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Schwerpunkt </a:t>
            </a:r>
            <a:r>
              <a:rPr lang="de-DE" sz="2400" b="1" dirty="0" err="1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Social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Media + Semantische Technologien</a:t>
            </a: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Ende 2011 abgeschlossen</a:t>
            </a: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Showcase unter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  <a:hlinkClick r:id="rId2"/>
              </a:rPr>
              <a:t>http://alexandria.neofonie.de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Akzidenz Grotesk BE Md" charset="0"/>
              <a:buAutoNum type="arabicPeriod"/>
            </a:pPr>
            <a:endParaRPr lang="de-DE" dirty="0" smtClean="0">
              <a:latin typeface="Akzidenz Grotesk BE It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de-DE" dirty="0">
              <a:latin typeface="Akzidenz Grotesk BE It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de-DE" sz="1600" dirty="0">
              <a:latin typeface="Akzidenz Grotesk BE Light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</a:pPr>
            <a:endParaRPr lang="de-DE" sz="1600" dirty="0">
              <a:latin typeface="Akzidenz Grotesk BE Light" charset="0"/>
              <a:sym typeface="Wingdings" charset="2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602400" y="692400"/>
            <a:ext cx="8465400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Alexandria - Überblick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4857760"/>
            <a:ext cx="5201860" cy="172892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731838" y="6483350"/>
            <a:ext cx="982662" cy="37465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© Neofonie GmbH</a:t>
            </a:r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 bwMode="auto">
          <a:xfrm>
            <a:off x="449263" y="6448425"/>
            <a:ext cx="4079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B1CA0F2E-EB9C-4D55-8E06-8AEE5CD9D6AE}" type="slidenum">
              <a:rPr lang="de-DE" sz="1200" smtClean="0">
                <a:solidFill>
                  <a:srgbClr val="7D828F"/>
                </a:solidFill>
                <a:latin typeface="Myriad Pro" pitchFamily="34" charset="0"/>
              </a:rPr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4</a:t>
            </a:fld>
            <a:endParaRPr lang="de-DE" sz="1200" dirty="0">
              <a:solidFill>
                <a:srgbClr val="7D828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4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 txBox="1">
            <a:spLocks noGrp="1"/>
          </p:cNvSpPr>
          <p:nvPr/>
        </p:nvSpPr>
        <p:spPr bwMode="auto">
          <a:xfrm>
            <a:off x="6553200" y="6513513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de-DE" sz="1000">
                <a:solidFill>
                  <a:schemeClr val="bg1"/>
                </a:solidFill>
                <a:latin typeface="Akzidenz Grotesk BE It" charset="0"/>
              </a:rPr>
              <a:t> | </a:t>
            </a:r>
            <a:fld id="{6A54F00D-A1EA-3849-9625-36B17D898C81}" type="slidenum">
              <a:rPr lang="de-DE" sz="1000">
                <a:solidFill>
                  <a:schemeClr val="bg1"/>
                </a:solidFill>
                <a:latin typeface="Akzidenz Grotesk BE It" charset="0"/>
              </a:rPr>
              <a:pPr algn="l"/>
              <a:t>5</a:t>
            </a:fld>
            <a:endParaRPr lang="de-DE" sz="1000">
              <a:solidFill>
                <a:schemeClr val="bg1"/>
              </a:solidFill>
              <a:latin typeface="Akzidenz Grotesk BE It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156325" y="38100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de-DE" sz="1400" b="1">
                <a:latin typeface="Trebuchet MS" charset="0"/>
              </a:rPr>
              <a:t>	 	 	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700338" y="585788"/>
            <a:ext cx="611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sz="2000">
                <a:solidFill>
                  <a:schemeClr val="bg1"/>
                </a:solidFill>
                <a:latin typeface="Akzidenz Grotesk BE Light" charset="0"/>
              </a:rPr>
              <a:t>Alexandria</a:t>
            </a:r>
            <a:endParaRPr lang="en-GB" sz="2000">
              <a:solidFill>
                <a:schemeClr val="bg1"/>
              </a:solidFill>
              <a:latin typeface="Akzidenz Grotesk BE Light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152400" y="1219200"/>
            <a:ext cx="8991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</a:pPr>
            <a:endParaRPr lang="de-DE" b="1" dirty="0" smtClean="0">
              <a:solidFill>
                <a:schemeClr val="tx2"/>
              </a:solidFill>
              <a:latin typeface="Akzidenz Grotesk BE Light" charset="0"/>
            </a:endParaRP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Wissensbasis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(Ontologie)</a:t>
            </a: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Text-Analyse 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	</a:t>
            </a: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b="1" dirty="0" err="1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Question</a:t>
            </a: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</a:t>
            </a:r>
            <a:r>
              <a:rPr lang="de-DE" sz="2400" b="1" dirty="0" err="1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Answering</a:t>
            </a:r>
            <a:endParaRPr lang="de-DE" sz="2400" b="1" dirty="0" smtClean="0">
              <a:solidFill>
                <a:schemeClr val="bg1">
                  <a:lumMod val="50000"/>
                </a:schemeClr>
              </a:solidFill>
              <a:latin typeface="Myriad Pro"/>
              <a:cs typeface="Myriad Pro"/>
            </a:endParaRPr>
          </a:p>
          <a:p>
            <a:pPr marL="720725" lvl="1" indent="-342000">
              <a:spcAft>
                <a:spcPts val="15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Portal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rPr>
              <a:t> „Alexandria“ 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Char char="»"/>
            </a:pPr>
            <a:endParaRPr lang="de-DE" sz="2000" dirty="0" smtClean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Akzidenz Grotesk BE Md" charset="0"/>
              <a:buAutoNum type="arabicPeriod"/>
            </a:pPr>
            <a:endParaRPr lang="de-DE" dirty="0">
              <a:latin typeface="Akzidenz Grotesk BE It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de-DE" dirty="0">
              <a:latin typeface="Akzidenz Grotesk BE It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AutoNum type="arabicPeriod"/>
            </a:pPr>
            <a:endParaRPr lang="de-DE" sz="1600" dirty="0">
              <a:latin typeface="Akzidenz Grotesk BE Light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</a:pPr>
            <a:endParaRPr lang="de-DE" sz="1600" dirty="0">
              <a:latin typeface="Akzidenz Grotesk BE Light" charset="0"/>
              <a:sym typeface="Wingdings" charset="2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602400" y="692400"/>
            <a:ext cx="8465400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Alexandria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– die wichtigsten </a:t>
            </a:r>
            <a:r>
              <a:rPr lang="de-DE" sz="28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Bausteine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731838" y="6483350"/>
            <a:ext cx="982662" cy="374650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© Neofonie GmbH</a:t>
            </a:r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 bwMode="auto">
          <a:xfrm>
            <a:off x="449263" y="6448425"/>
            <a:ext cx="4079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fld id="{B1CA0F2E-EB9C-4D55-8E06-8AEE5CD9D6AE}" type="slidenum">
              <a:rPr lang="de-DE" sz="1200" smtClean="0">
                <a:solidFill>
                  <a:srgbClr val="7D828F"/>
                </a:solidFill>
                <a:latin typeface="Myriad Pro" pitchFamily="34" charset="0"/>
              </a:rPr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t>5</a:t>
            </a:fld>
            <a:endParaRPr lang="de-DE" sz="1200" dirty="0">
              <a:solidFill>
                <a:srgbClr val="7D828F"/>
              </a:solidFill>
              <a:latin typeface="Myriad Pro" pitchFamily="34" charset="0"/>
            </a:endParaRPr>
          </a:p>
        </p:txBody>
      </p:sp>
      <p:pic>
        <p:nvPicPr>
          <p:cNvPr id="2" name="Bild 1" descr="Alexandria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48259"/>
            <a:ext cx="4067944" cy="7369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048000"/>
            <a:ext cx="6477000" cy="609600"/>
          </a:xfrm>
        </p:spPr>
        <p:txBody>
          <a:bodyPr/>
          <a:lstStyle/>
          <a:p>
            <a:pPr algn="ctr"/>
            <a:r>
              <a:rPr lang="de-DE" sz="4000" dirty="0" smtClean="0"/>
              <a:t>Die Wissensbasis</a:t>
            </a:r>
            <a:br>
              <a:rPr lang="de-DE" sz="40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alphaModFix amt="5000"/>
          </a:blip>
          <a:srcRect r="76699"/>
          <a:stretch>
            <a:fillRect/>
          </a:stretch>
        </p:blipFill>
        <p:spPr>
          <a:xfrm>
            <a:off x="381000" y="381000"/>
            <a:ext cx="1828800" cy="16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40000"/>
            <a:ext cx="8465400" cy="748110"/>
          </a:xfrm>
        </p:spPr>
        <p:txBody>
          <a:bodyPr/>
          <a:lstStyle/>
          <a:p>
            <a:r>
              <a:rPr lang="de-DE" sz="3200" dirty="0" smtClean="0"/>
              <a:t>Die Wissensbasis: Ein Netzwerk von Entitäten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  <p:grpSp>
        <p:nvGrpSpPr>
          <p:cNvPr id="521" name="Gruppierung 520"/>
          <p:cNvGrpSpPr/>
          <p:nvPr/>
        </p:nvGrpSpPr>
        <p:grpSpPr>
          <a:xfrm>
            <a:off x="1187624" y="1412776"/>
            <a:ext cx="6840760" cy="4434596"/>
            <a:chOff x="755576" y="1658700"/>
            <a:chExt cx="6840760" cy="4434596"/>
          </a:xfrm>
        </p:grpSpPr>
        <p:grpSp>
          <p:nvGrpSpPr>
            <p:cNvPr id="117" name="Gruppierung 116"/>
            <p:cNvGrpSpPr/>
            <p:nvPr/>
          </p:nvGrpSpPr>
          <p:grpSpPr>
            <a:xfrm>
              <a:off x="755576" y="1783329"/>
              <a:ext cx="3168352" cy="2221735"/>
              <a:chOff x="228600" y="980728"/>
              <a:chExt cx="8136160" cy="539141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47864" y="5301208"/>
                <a:ext cx="533393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31640" y="2204864"/>
                <a:ext cx="51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2743200"/>
                <a:ext cx="597234" cy="9018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23928" y="1916832"/>
                <a:ext cx="432048" cy="65671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5536" y="5517232"/>
                <a:ext cx="654224" cy="6542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29200" y="2895600"/>
                <a:ext cx="497405" cy="7494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8600" y="3124200"/>
                <a:ext cx="493489" cy="664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" name="Picture 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987824" y="3501008"/>
                <a:ext cx="338293" cy="50405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884368" y="3933056"/>
                <a:ext cx="480392" cy="8791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4" name="Picture 12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508104" y="1700808"/>
                <a:ext cx="609600" cy="6159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057400" y="4953001"/>
                <a:ext cx="450703" cy="7082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Picture 1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868144" y="3717032"/>
                <a:ext cx="450008" cy="56348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" name="Picture 15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084168" y="5517232"/>
                <a:ext cx="505638" cy="6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" name="Picture 1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308304" y="5445224"/>
                <a:ext cx="571500" cy="7429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" name="Picture 17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259632" y="3933056"/>
                <a:ext cx="520311" cy="6816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0" name="Picture 1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267744" y="1340769"/>
                <a:ext cx="522814" cy="6480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71600" y="3284984"/>
                <a:ext cx="818273" cy="4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6588224" y="4797152"/>
                <a:ext cx="546540" cy="27545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3779912" y="4149080"/>
                <a:ext cx="628013" cy="3768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5" name="Picture 7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4572000" y="5517232"/>
                <a:ext cx="623664" cy="62366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783338" y="1304695"/>
                <a:ext cx="480052" cy="72007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" name="Picture 9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699792" y="4509120"/>
                <a:ext cx="522406" cy="6530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" name="Picture 10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99592" y="4941168"/>
                <a:ext cx="922954" cy="47126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" name="Picture 11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851920" y="3140968"/>
                <a:ext cx="772587" cy="6103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0" name="Picture 12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5148064" y="4437112"/>
                <a:ext cx="517376" cy="5173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1" name="Picture 13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687842" y="1202513"/>
                <a:ext cx="502558" cy="6690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2" name="Picture 14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6156176" y="2420888"/>
                <a:ext cx="587152" cy="44512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3" name="Picture 16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1828800" y="6019800"/>
                <a:ext cx="1519064" cy="35233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4" name="Picture 17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3347864" y="1268760"/>
                <a:ext cx="648072" cy="49253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6" name="Picture 19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251520" y="4653136"/>
                <a:ext cx="480053" cy="3600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6156176" y="980728"/>
                <a:ext cx="722379" cy="54178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8" name="Picture 21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2771800" y="2420888"/>
                <a:ext cx="524767" cy="3935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59" name="Picture 22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7452320" y="1628800"/>
                <a:ext cx="630800" cy="5551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61" name="Gerade Verbindung 60"/>
              <p:cNvCxnSpPr>
                <a:stCxn id="46" idx="3"/>
                <a:endCxn id="16" idx="1"/>
              </p:cNvCxnSpPr>
              <p:nvPr/>
            </p:nvCxnSpPr>
            <p:spPr>
              <a:xfrm>
                <a:off x="1263390" y="1664735"/>
                <a:ext cx="68251" cy="90017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>
                <a:stCxn id="42" idx="3"/>
              </p:cNvCxnSpPr>
              <p:nvPr/>
            </p:nvCxnSpPr>
            <p:spPr>
              <a:xfrm>
                <a:off x="1789873" y="3501008"/>
                <a:ext cx="501874" cy="151216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>
                <a:stCxn id="17" idx="2"/>
                <a:endCxn id="43" idx="0"/>
              </p:cNvCxnSpPr>
              <p:nvPr/>
            </p:nvCxnSpPr>
            <p:spPr>
              <a:xfrm flipH="1">
                <a:off x="6861494" y="3645024"/>
                <a:ext cx="523723" cy="115212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>
                <a:stCxn id="42" idx="3"/>
                <a:endCxn id="38" idx="1"/>
              </p:cNvCxnSpPr>
              <p:nvPr/>
            </p:nvCxnSpPr>
            <p:spPr>
              <a:xfrm>
                <a:off x="1789873" y="3501008"/>
                <a:ext cx="5518431" cy="2315691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>
                <a:stCxn id="44" idx="2"/>
                <a:endCxn id="49" idx="1"/>
              </p:cNvCxnSpPr>
              <p:nvPr/>
            </p:nvCxnSpPr>
            <p:spPr>
              <a:xfrm flipH="1" flipV="1">
                <a:off x="3851920" y="3446140"/>
                <a:ext cx="241999" cy="107974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65"/>
              <p:cNvCxnSpPr>
                <a:stCxn id="48" idx="3"/>
                <a:endCxn id="43" idx="1"/>
              </p:cNvCxnSpPr>
              <p:nvPr/>
            </p:nvCxnSpPr>
            <p:spPr>
              <a:xfrm flipV="1">
                <a:off x="1822546" y="4934880"/>
                <a:ext cx="4765678" cy="24192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>
                <a:stCxn id="24" idx="2"/>
                <a:endCxn id="43" idx="0"/>
              </p:cNvCxnSpPr>
              <p:nvPr/>
            </p:nvCxnSpPr>
            <p:spPr>
              <a:xfrm>
                <a:off x="5812904" y="2316758"/>
                <a:ext cx="1048590" cy="2480394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70"/>
              <p:cNvCxnSpPr>
                <a:stCxn id="42" idx="2"/>
              </p:cNvCxnSpPr>
              <p:nvPr/>
            </p:nvCxnSpPr>
            <p:spPr>
              <a:xfrm>
                <a:off x="1380737" y="3717032"/>
                <a:ext cx="238935" cy="43204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>
                <a:stCxn id="18" idx="1"/>
                <a:endCxn id="42" idx="3"/>
              </p:cNvCxnSpPr>
              <p:nvPr/>
            </p:nvCxnSpPr>
            <p:spPr>
              <a:xfrm flipH="1">
                <a:off x="1789873" y="2245189"/>
                <a:ext cx="2134055" cy="1255819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stCxn id="49" idx="1"/>
                <a:endCxn id="48" idx="0"/>
              </p:cNvCxnSpPr>
              <p:nvPr/>
            </p:nvCxnSpPr>
            <p:spPr>
              <a:xfrm flipH="1">
                <a:off x="1361069" y="3446140"/>
                <a:ext cx="2490851" cy="149502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/>
              <p:cNvCxnSpPr>
                <a:stCxn id="53" idx="0"/>
                <a:endCxn id="44" idx="2"/>
              </p:cNvCxnSpPr>
              <p:nvPr/>
            </p:nvCxnSpPr>
            <p:spPr>
              <a:xfrm flipV="1">
                <a:off x="2588332" y="4525888"/>
                <a:ext cx="1505587" cy="1493912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>
                <a:stCxn id="40" idx="3"/>
                <a:endCxn id="54" idx="1"/>
              </p:cNvCxnSpPr>
              <p:nvPr/>
            </p:nvCxnSpPr>
            <p:spPr>
              <a:xfrm flipV="1">
                <a:off x="2790558" y="1515028"/>
                <a:ext cx="557306" cy="149777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>
                <a:endCxn id="59" idx="1"/>
              </p:cNvCxnSpPr>
              <p:nvPr/>
            </p:nvCxnSpPr>
            <p:spPr>
              <a:xfrm>
                <a:off x="6660232" y="1556792"/>
                <a:ext cx="792088" cy="34956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91"/>
              <p:cNvCxnSpPr>
                <a:stCxn id="49" idx="2"/>
                <a:endCxn id="45" idx="0"/>
              </p:cNvCxnSpPr>
              <p:nvPr/>
            </p:nvCxnSpPr>
            <p:spPr>
              <a:xfrm>
                <a:off x="4238214" y="3751312"/>
                <a:ext cx="645618" cy="176592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94"/>
              <p:cNvCxnSpPr>
                <a:stCxn id="48" idx="3"/>
                <a:endCxn id="47" idx="1"/>
              </p:cNvCxnSpPr>
              <p:nvPr/>
            </p:nvCxnSpPr>
            <p:spPr>
              <a:xfrm flipV="1">
                <a:off x="1822546" y="4835624"/>
                <a:ext cx="877246" cy="341176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98"/>
              <p:cNvCxnSpPr>
                <a:stCxn id="52" idx="1"/>
              </p:cNvCxnSpPr>
              <p:nvPr/>
            </p:nvCxnSpPr>
            <p:spPr>
              <a:xfrm flipH="1">
                <a:off x="5364088" y="2643452"/>
                <a:ext cx="792088" cy="71354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4" name="Gerade Verbindung 323"/>
            <p:cNvCxnSpPr>
              <a:stCxn id="49" idx="0"/>
              <a:endCxn id="24" idx="1"/>
            </p:cNvCxnSpPr>
            <p:nvPr/>
          </p:nvCxnSpPr>
          <p:spPr>
            <a:xfrm flipV="1">
              <a:off x="2316984" y="2206978"/>
              <a:ext cx="494516" cy="466560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328"/>
            <p:cNvCxnSpPr/>
            <p:nvPr/>
          </p:nvCxnSpPr>
          <p:spPr>
            <a:xfrm flipH="1">
              <a:off x="5436096" y="2071361"/>
              <a:ext cx="272945" cy="523114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Gerade Verbindung 331"/>
            <p:cNvCxnSpPr>
              <a:stCxn id="46" idx="3"/>
              <a:endCxn id="40" idx="1"/>
            </p:cNvCxnSpPr>
            <p:nvPr/>
          </p:nvCxnSpPr>
          <p:spPr>
            <a:xfrm>
              <a:off x="1158540" y="2065200"/>
              <a:ext cx="391112" cy="30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Gerade Verbindung 334"/>
            <p:cNvCxnSpPr>
              <a:stCxn id="43" idx="3"/>
              <a:endCxn id="23" idx="1"/>
            </p:cNvCxnSpPr>
            <p:nvPr/>
          </p:nvCxnSpPr>
          <p:spPr>
            <a:xfrm flipV="1">
              <a:off x="3444947" y="3181085"/>
              <a:ext cx="291909" cy="231702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Gerade Verbindung 337"/>
            <p:cNvCxnSpPr>
              <a:stCxn id="49" idx="3"/>
              <a:endCxn id="36" idx="1"/>
            </p:cNvCxnSpPr>
            <p:nvPr/>
          </p:nvCxnSpPr>
          <p:spPr>
            <a:xfrm>
              <a:off x="2467413" y="2799296"/>
              <a:ext cx="484292" cy="227735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Gerade Verbindung 340"/>
            <p:cNvCxnSpPr>
              <a:stCxn id="46" idx="2"/>
              <a:endCxn id="21" idx="0"/>
            </p:cNvCxnSpPr>
            <p:nvPr/>
          </p:nvCxnSpPr>
          <p:spPr>
            <a:xfrm flipH="1">
              <a:off x="851663" y="2213568"/>
              <a:ext cx="213407" cy="453060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Gerade Verbindung 343"/>
            <p:cNvCxnSpPr>
              <a:stCxn id="19" idx="3"/>
              <a:endCxn id="53" idx="1"/>
            </p:cNvCxnSpPr>
            <p:nvPr/>
          </p:nvCxnSpPr>
          <p:spPr>
            <a:xfrm>
              <a:off x="1075349" y="3787566"/>
              <a:ext cx="303371" cy="144901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Gerade Verbindung 348"/>
            <p:cNvCxnSpPr>
              <a:stCxn id="37" idx="3"/>
              <a:endCxn id="38" idx="1"/>
            </p:cNvCxnSpPr>
            <p:nvPr/>
          </p:nvCxnSpPr>
          <p:spPr>
            <a:xfrm flipV="1">
              <a:off x="3232733" y="3776175"/>
              <a:ext cx="279794" cy="6822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Gerade Verbindung 351"/>
            <p:cNvCxnSpPr>
              <a:stCxn id="45" idx="1"/>
              <a:endCxn id="15" idx="3"/>
            </p:cNvCxnSpPr>
            <p:nvPr/>
          </p:nvCxnSpPr>
          <p:spPr>
            <a:xfrm flipH="1" flipV="1">
              <a:off x="2177980" y="3712114"/>
              <a:ext cx="268986" cy="69155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Gerade Verbindung 355"/>
            <p:cNvCxnSpPr>
              <a:stCxn id="58" idx="0"/>
              <a:endCxn id="40" idx="2"/>
            </p:cNvCxnSpPr>
            <p:nvPr/>
          </p:nvCxnSpPr>
          <p:spPr>
            <a:xfrm flipH="1" flipV="1">
              <a:off x="1651448" y="2198761"/>
              <a:ext cx="196668" cy="178040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Gerade Verbindung 358"/>
            <p:cNvCxnSpPr>
              <a:stCxn id="56" idx="0"/>
              <a:endCxn id="48" idx="1"/>
            </p:cNvCxnSpPr>
            <p:nvPr/>
          </p:nvCxnSpPr>
          <p:spPr>
            <a:xfrm>
              <a:off x="857971" y="3296684"/>
              <a:ext cx="158900" cy="215795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Gerade Verbindung 361"/>
            <p:cNvCxnSpPr>
              <a:stCxn id="19" idx="0"/>
              <a:endCxn id="42" idx="2"/>
            </p:cNvCxnSpPr>
            <p:nvPr/>
          </p:nvCxnSpPr>
          <p:spPr>
            <a:xfrm flipV="1">
              <a:off x="947967" y="2910927"/>
              <a:ext cx="256270" cy="741840"/>
            </a:xfrm>
            <a:prstGeom prst="line">
              <a:avLst/>
            </a:prstGeom>
            <a:ln w="952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6" name="Gruppierung 365"/>
            <p:cNvGrpSpPr/>
            <p:nvPr/>
          </p:nvGrpSpPr>
          <p:grpSpPr>
            <a:xfrm>
              <a:off x="827584" y="3871561"/>
              <a:ext cx="3528392" cy="2221735"/>
              <a:chOff x="-695964" y="980728"/>
              <a:chExt cx="9060724" cy="5391411"/>
            </a:xfrm>
          </p:grpSpPr>
          <p:pic>
            <p:nvPicPr>
              <p:cNvPr id="36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47864" y="5301208"/>
                <a:ext cx="533393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31640" y="2204864"/>
                <a:ext cx="51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9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2743200"/>
                <a:ext cx="597234" cy="9018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0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23928" y="1916832"/>
                <a:ext cx="432048" cy="65671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1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511051" y="5323702"/>
                <a:ext cx="654223" cy="65422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2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29200" y="2895600"/>
                <a:ext cx="497405" cy="7494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3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-695964" y="3052090"/>
                <a:ext cx="493490" cy="66483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4" name="Picture 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987824" y="3501008"/>
                <a:ext cx="338293" cy="50405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5" name="Picture 1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884368" y="3933056"/>
                <a:ext cx="480392" cy="8791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6" name="Picture 12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508104" y="1700808"/>
                <a:ext cx="609600" cy="6159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7" name="Picture 13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057400" y="4953001"/>
                <a:ext cx="450703" cy="7082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8" name="Picture 1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868144" y="3717032"/>
                <a:ext cx="450008" cy="56348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9" name="Picture 15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084168" y="5517232"/>
                <a:ext cx="505638" cy="6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0" name="Picture 1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308304" y="5445224"/>
                <a:ext cx="571500" cy="7429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1" name="Picture 17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259632" y="3933056"/>
                <a:ext cx="520311" cy="6816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2" name="Picture 1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267744" y="1340769"/>
                <a:ext cx="522814" cy="6480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3" name="Picture 2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71600" y="3284984"/>
                <a:ext cx="818273" cy="4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4" name="Picture 3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6588224" y="4797152"/>
                <a:ext cx="546540" cy="27545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5" name="Picture 5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3779912" y="4149080"/>
                <a:ext cx="628013" cy="3768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6" name="Picture 7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4572000" y="5517232"/>
                <a:ext cx="623664" cy="62366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7" name="Picture 8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-511051" y="1828914"/>
                <a:ext cx="480052" cy="72007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8" name="Picture 9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699792" y="4509120"/>
                <a:ext cx="522406" cy="6530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89" name="Picture 10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99592" y="4941168"/>
                <a:ext cx="922954" cy="47126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0" name="Picture 11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851920" y="3140968"/>
                <a:ext cx="772587" cy="6103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1" name="Picture 12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5148064" y="4437112"/>
                <a:ext cx="517376" cy="5173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2" name="Picture 13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687842" y="1202513"/>
                <a:ext cx="502558" cy="6690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3" name="Picture 14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6156176" y="2420888"/>
                <a:ext cx="587152" cy="44512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4" name="Picture 16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1828800" y="6019800"/>
                <a:ext cx="1519064" cy="35233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5" name="Picture 17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3347864" y="1268760"/>
                <a:ext cx="648072" cy="49253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6" name="Picture 19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 flipV="1">
                <a:off x="-238225" y="3925787"/>
                <a:ext cx="969798" cy="7273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7" name="Picture 20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6156176" y="980728"/>
                <a:ext cx="722379" cy="54178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8" name="Picture 21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2771800" y="2420888"/>
                <a:ext cx="524767" cy="3935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9" name="Picture 22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7452320" y="1628800"/>
                <a:ext cx="630800" cy="5551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400" name="Gerade Verbindung 399"/>
              <p:cNvCxnSpPr>
                <a:stCxn id="387" idx="3"/>
                <a:endCxn id="368" idx="1"/>
              </p:cNvCxnSpPr>
              <p:nvPr/>
            </p:nvCxnSpPr>
            <p:spPr>
              <a:xfrm>
                <a:off x="-30999" y="2188953"/>
                <a:ext cx="1362640" cy="375951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Gerade Verbindung 400"/>
              <p:cNvCxnSpPr>
                <a:stCxn id="383" idx="3"/>
              </p:cNvCxnSpPr>
              <p:nvPr/>
            </p:nvCxnSpPr>
            <p:spPr>
              <a:xfrm>
                <a:off x="1789873" y="3501008"/>
                <a:ext cx="501874" cy="151216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Gerade Verbindung 401"/>
              <p:cNvCxnSpPr>
                <a:stCxn id="369" idx="2"/>
                <a:endCxn id="384" idx="0"/>
              </p:cNvCxnSpPr>
              <p:nvPr/>
            </p:nvCxnSpPr>
            <p:spPr>
              <a:xfrm flipH="1">
                <a:off x="6861494" y="3645024"/>
                <a:ext cx="523723" cy="115212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Gerade Verbindung 402"/>
              <p:cNvCxnSpPr>
                <a:stCxn id="383" idx="3"/>
                <a:endCxn id="380" idx="1"/>
              </p:cNvCxnSpPr>
              <p:nvPr/>
            </p:nvCxnSpPr>
            <p:spPr>
              <a:xfrm>
                <a:off x="1789873" y="3501008"/>
                <a:ext cx="5518431" cy="2315691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Gerade Verbindung 403"/>
              <p:cNvCxnSpPr>
                <a:stCxn id="385" idx="2"/>
                <a:endCxn id="390" idx="1"/>
              </p:cNvCxnSpPr>
              <p:nvPr/>
            </p:nvCxnSpPr>
            <p:spPr>
              <a:xfrm flipH="1" flipV="1">
                <a:off x="3851920" y="3446140"/>
                <a:ext cx="241999" cy="107974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/>
              <p:cNvCxnSpPr>
                <a:stCxn id="389" idx="3"/>
                <a:endCxn id="384" idx="1"/>
              </p:cNvCxnSpPr>
              <p:nvPr/>
            </p:nvCxnSpPr>
            <p:spPr>
              <a:xfrm flipV="1">
                <a:off x="1822546" y="4934880"/>
                <a:ext cx="4765678" cy="24192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 Verbindung 405"/>
              <p:cNvCxnSpPr>
                <a:stCxn id="376" idx="2"/>
                <a:endCxn id="384" idx="0"/>
              </p:cNvCxnSpPr>
              <p:nvPr/>
            </p:nvCxnSpPr>
            <p:spPr>
              <a:xfrm>
                <a:off x="5812904" y="2316758"/>
                <a:ext cx="1048590" cy="2480394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/>
              <p:cNvCxnSpPr>
                <a:stCxn id="383" idx="2"/>
              </p:cNvCxnSpPr>
              <p:nvPr/>
            </p:nvCxnSpPr>
            <p:spPr>
              <a:xfrm>
                <a:off x="1380737" y="3717032"/>
                <a:ext cx="238935" cy="43204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 Verbindung 407"/>
              <p:cNvCxnSpPr>
                <a:stCxn id="370" idx="1"/>
                <a:endCxn id="383" idx="3"/>
              </p:cNvCxnSpPr>
              <p:nvPr/>
            </p:nvCxnSpPr>
            <p:spPr>
              <a:xfrm flipH="1">
                <a:off x="1789873" y="2245189"/>
                <a:ext cx="2134055" cy="1255819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/>
              <p:cNvCxnSpPr>
                <a:stCxn id="390" idx="1"/>
                <a:endCxn id="389" idx="0"/>
              </p:cNvCxnSpPr>
              <p:nvPr/>
            </p:nvCxnSpPr>
            <p:spPr>
              <a:xfrm flipH="1">
                <a:off x="1361069" y="3446140"/>
                <a:ext cx="2490851" cy="149502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 Verbindung 409"/>
              <p:cNvCxnSpPr>
                <a:stCxn id="394" idx="0"/>
                <a:endCxn id="385" idx="2"/>
              </p:cNvCxnSpPr>
              <p:nvPr/>
            </p:nvCxnSpPr>
            <p:spPr>
              <a:xfrm flipV="1">
                <a:off x="2588332" y="4525888"/>
                <a:ext cx="1505587" cy="1493912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Gerade Verbindung 410"/>
              <p:cNvCxnSpPr>
                <a:stCxn id="382" idx="3"/>
                <a:endCxn id="395" idx="1"/>
              </p:cNvCxnSpPr>
              <p:nvPr/>
            </p:nvCxnSpPr>
            <p:spPr>
              <a:xfrm flipV="1">
                <a:off x="2790558" y="1515028"/>
                <a:ext cx="557306" cy="149777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Gerade Verbindung 411"/>
              <p:cNvCxnSpPr>
                <a:endCxn id="399" idx="1"/>
              </p:cNvCxnSpPr>
              <p:nvPr/>
            </p:nvCxnSpPr>
            <p:spPr>
              <a:xfrm>
                <a:off x="6660232" y="1556792"/>
                <a:ext cx="792088" cy="34956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Gerade Verbindung 412"/>
              <p:cNvCxnSpPr>
                <a:stCxn id="390" idx="2"/>
                <a:endCxn id="386" idx="0"/>
              </p:cNvCxnSpPr>
              <p:nvPr/>
            </p:nvCxnSpPr>
            <p:spPr>
              <a:xfrm>
                <a:off x="4238214" y="3751312"/>
                <a:ext cx="645618" cy="176592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Gerade Verbindung 413"/>
              <p:cNvCxnSpPr>
                <a:stCxn id="389" idx="3"/>
                <a:endCxn id="388" idx="1"/>
              </p:cNvCxnSpPr>
              <p:nvPr/>
            </p:nvCxnSpPr>
            <p:spPr>
              <a:xfrm flipV="1">
                <a:off x="1822546" y="4835624"/>
                <a:ext cx="877246" cy="341176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Gerade Verbindung 414"/>
              <p:cNvCxnSpPr>
                <a:stCxn id="393" idx="1"/>
              </p:cNvCxnSpPr>
              <p:nvPr/>
            </p:nvCxnSpPr>
            <p:spPr>
              <a:xfrm flipH="1">
                <a:off x="5364088" y="2643452"/>
                <a:ext cx="792088" cy="71354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6" name="Gruppierung 415"/>
            <p:cNvGrpSpPr/>
            <p:nvPr/>
          </p:nvGrpSpPr>
          <p:grpSpPr>
            <a:xfrm>
              <a:off x="4067944" y="1658700"/>
              <a:ext cx="3318895" cy="2130340"/>
              <a:chOff x="228600" y="1202513"/>
              <a:chExt cx="8522746" cy="5169626"/>
            </a:xfrm>
          </p:grpSpPr>
          <p:pic>
            <p:nvPicPr>
              <p:cNvPr id="4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47864" y="5301208"/>
                <a:ext cx="533393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1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31640" y="2204864"/>
                <a:ext cx="51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19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2743200"/>
                <a:ext cx="597234" cy="9018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0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23928" y="1916832"/>
                <a:ext cx="432048" cy="65671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1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5536" y="5517232"/>
                <a:ext cx="654224" cy="6542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2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29200" y="2895600"/>
                <a:ext cx="497405" cy="7494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3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8600" y="3124200"/>
                <a:ext cx="493489" cy="664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4" name="Picture 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987824" y="3501008"/>
                <a:ext cx="338293" cy="50405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5" name="Picture 1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884368" y="3933056"/>
                <a:ext cx="480392" cy="8791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6" name="Picture 12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508104" y="1700808"/>
                <a:ext cx="609600" cy="6159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7" name="Picture 13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632465" y="4173084"/>
                <a:ext cx="450703" cy="70824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8" name="Picture 1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868144" y="3717032"/>
                <a:ext cx="450008" cy="56348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29" name="Picture 15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084168" y="5517232"/>
                <a:ext cx="505638" cy="6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0" name="Picture 1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179847" y="5323702"/>
                <a:ext cx="571499" cy="74295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1" name="Picture 17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259632" y="3933056"/>
                <a:ext cx="520311" cy="6816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2" name="Picture 1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267744" y="1340769"/>
                <a:ext cx="522814" cy="6480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3" name="Picture 2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71600" y="3284984"/>
                <a:ext cx="818273" cy="4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4" name="Picture 3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6588224" y="4797152"/>
                <a:ext cx="546540" cy="27545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5" name="Picture 5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3779912" y="4149080"/>
                <a:ext cx="628013" cy="3768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6" name="Picture 7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4572000" y="5517232"/>
                <a:ext cx="623664" cy="62366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7" name="Picture 8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539552" y="1700808"/>
                <a:ext cx="480053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8" name="Picture 9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447553" y="5221520"/>
                <a:ext cx="522405" cy="6530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39" name="Picture 10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99592" y="4941168"/>
                <a:ext cx="922954" cy="47126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0" name="Picture 11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851920" y="3140968"/>
                <a:ext cx="772587" cy="6103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1" name="Picture 12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5148064" y="4437112"/>
                <a:ext cx="517376" cy="5173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2" name="Picture 13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687842" y="1202513"/>
                <a:ext cx="502558" cy="6690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3" name="Picture 14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6156176" y="2420888"/>
                <a:ext cx="587152" cy="44512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4" name="Picture 16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1828800" y="6019800"/>
                <a:ext cx="1519064" cy="35233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5" name="Picture 17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3347864" y="1268760"/>
                <a:ext cx="648072" cy="49253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6" name="Picture 19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251520" y="4653136"/>
                <a:ext cx="480053" cy="3600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7" name="Picture 20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6700545" y="1479435"/>
                <a:ext cx="722379" cy="54178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8" name="Picture 21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2771800" y="2420888"/>
                <a:ext cx="524767" cy="3935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9" name="Picture 22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7994934" y="2003653"/>
                <a:ext cx="630801" cy="5551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450" name="Gerade Verbindung 449"/>
              <p:cNvCxnSpPr>
                <a:stCxn id="437" idx="3"/>
                <a:endCxn id="418" idx="1"/>
              </p:cNvCxnSpPr>
              <p:nvPr/>
            </p:nvCxnSpPr>
            <p:spPr>
              <a:xfrm>
                <a:off x="1019605" y="2060848"/>
                <a:ext cx="312035" cy="504056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Gerade Verbindung 450"/>
              <p:cNvCxnSpPr>
                <a:stCxn id="433" idx="3"/>
                <a:endCxn id="427" idx="0"/>
              </p:cNvCxnSpPr>
              <p:nvPr/>
            </p:nvCxnSpPr>
            <p:spPr>
              <a:xfrm>
                <a:off x="1789873" y="3501008"/>
                <a:ext cx="1067945" cy="672075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Gerade Verbindung 451"/>
              <p:cNvCxnSpPr>
                <a:stCxn id="419" idx="2"/>
                <a:endCxn id="434" idx="0"/>
              </p:cNvCxnSpPr>
              <p:nvPr/>
            </p:nvCxnSpPr>
            <p:spPr>
              <a:xfrm flipH="1">
                <a:off x="6861494" y="3645024"/>
                <a:ext cx="523723" cy="115212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Gerade Verbindung 452"/>
              <p:cNvCxnSpPr>
                <a:stCxn id="433" idx="3"/>
                <a:endCxn id="430" idx="1"/>
              </p:cNvCxnSpPr>
              <p:nvPr/>
            </p:nvCxnSpPr>
            <p:spPr>
              <a:xfrm>
                <a:off x="1789873" y="3501009"/>
                <a:ext cx="6389974" cy="219417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Gerade Verbindung 453"/>
              <p:cNvCxnSpPr>
                <a:stCxn id="435" idx="2"/>
                <a:endCxn id="440" idx="1"/>
              </p:cNvCxnSpPr>
              <p:nvPr/>
            </p:nvCxnSpPr>
            <p:spPr>
              <a:xfrm flipH="1" flipV="1">
                <a:off x="3851920" y="3446140"/>
                <a:ext cx="241999" cy="107974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Gerade Verbindung 454"/>
              <p:cNvCxnSpPr>
                <a:stCxn id="439" idx="3"/>
                <a:endCxn id="434" idx="1"/>
              </p:cNvCxnSpPr>
              <p:nvPr/>
            </p:nvCxnSpPr>
            <p:spPr>
              <a:xfrm flipV="1">
                <a:off x="1822546" y="4934880"/>
                <a:ext cx="4765678" cy="24192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Gerade Verbindung 455"/>
              <p:cNvCxnSpPr>
                <a:stCxn id="426" idx="2"/>
                <a:endCxn id="434" idx="0"/>
              </p:cNvCxnSpPr>
              <p:nvPr/>
            </p:nvCxnSpPr>
            <p:spPr>
              <a:xfrm>
                <a:off x="5812904" y="2316758"/>
                <a:ext cx="1048590" cy="2480394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Gerade Verbindung 456"/>
              <p:cNvCxnSpPr>
                <a:stCxn id="433" idx="2"/>
              </p:cNvCxnSpPr>
              <p:nvPr/>
            </p:nvCxnSpPr>
            <p:spPr>
              <a:xfrm>
                <a:off x="1380737" y="3717032"/>
                <a:ext cx="238935" cy="43204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Gerade Verbindung 457"/>
              <p:cNvCxnSpPr>
                <a:stCxn id="420" idx="1"/>
                <a:endCxn id="433" idx="3"/>
              </p:cNvCxnSpPr>
              <p:nvPr/>
            </p:nvCxnSpPr>
            <p:spPr>
              <a:xfrm flipH="1">
                <a:off x="1789873" y="2245189"/>
                <a:ext cx="2134055" cy="1255819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Gerade Verbindung 458"/>
              <p:cNvCxnSpPr>
                <a:stCxn id="440" idx="1"/>
                <a:endCxn id="439" idx="0"/>
              </p:cNvCxnSpPr>
              <p:nvPr/>
            </p:nvCxnSpPr>
            <p:spPr>
              <a:xfrm flipH="1">
                <a:off x="1361069" y="3446140"/>
                <a:ext cx="2490851" cy="149502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Gerade Verbindung 459"/>
              <p:cNvCxnSpPr>
                <a:stCxn id="444" idx="0"/>
                <a:endCxn id="435" idx="2"/>
              </p:cNvCxnSpPr>
              <p:nvPr/>
            </p:nvCxnSpPr>
            <p:spPr>
              <a:xfrm flipV="1">
                <a:off x="2588332" y="4525888"/>
                <a:ext cx="1505587" cy="1493912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Gerade Verbindung 460"/>
              <p:cNvCxnSpPr>
                <a:stCxn id="432" idx="3"/>
                <a:endCxn id="445" idx="1"/>
              </p:cNvCxnSpPr>
              <p:nvPr/>
            </p:nvCxnSpPr>
            <p:spPr>
              <a:xfrm flipV="1">
                <a:off x="2790558" y="1515028"/>
                <a:ext cx="557306" cy="149777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Gerade Verbindung 461"/>
              <p:cNvCxnSpPr>
                <a:endCxn id="449" idx="1"/>
              </p:cNvCxnSpPr>
              <p:nvPr/>
            </p:nvCxnSpPr>
            <p:spPr>
              <a:xfrm>
                <a:off x="7202846" y="1931644"/>
                <a:ext cx="792088" cy="349559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Gerade Verbindung 462"/>
              <p:cNvCxnSpPr>
                <a:stCxn id="440" idx="2"/>
                <a:endCxn id="436" idx="0"/>
              </p:cNvCxnSpPr>
              <p:nvPr/>
            </p:nvCxnSpPr>
            <p:spPr>
              <a:xfrm>
                <a:off x="4238214" y="3751312"/>
                <a:ext cx="645618" cy="176592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Gerade Verbindung 463"/>
              <p:cNvCxnSpPr>
                <a:stCxn id="439" idx="3"/>
                <a:endCxn id="438" idx="1"/>
              </p:cNvCxnSpPr>
              <p:nvPr/>
            </p:nvCxnSpPr>
            <p:spPr>
              <a:xfrm>
                <a:off x="1822545" y="5176799"/>
                <a:ext cx="625007" cy="371227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Gerade Verbindung 464"/>
              <p:cNvCxnSpPr>
                <a:stCxn id="443" idx="1"/>
              </p:cNvCxnSpPr>
              <p:nvPr/>
            </p:nvCxnSpPr>
            <p:spPr>
              <a:xfrm flipH="1">
                <a:off x="5364088" y="2643452"/>
                <a:ext cx="792088" cy="71354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uppierung 465"/>
            <p:cNvGrpSpPr/>
            <p:nvPr/>
          </p:nvGrpSpPr>
          <p:grpSpPr>
            <a:xfrm>
              <a:off x="4427984" y="3799553"/>
              <a:ext cx="3168352" cy="2221735"/>
              <a:chOff x="228600" y="980728"/>
              <a:chExt cx="8136160" cy="5391411"/>
            </a:xfrm>
          </p:grpSpPr>
          <p:pic>
            <p:nvPicPr>
              <p:cNvPr id="46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47864" y="5301208"/>
                <a:ext cx="533393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68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31640" y="2204864"/>
                <a:ext cx="513960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69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2743200"/>
                <a:ext cx="597234" cy="9018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0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23928" y="1916832"/>
                <a:ext cx="432048" cy="65671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1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5536" y="5517232"/>
                <a:ext cx="654224" cy="6542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2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029200" y="2895600"/>
                <a:ext cx="497405" cy="74942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3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8600" y="3124200"/>
                <a:ext cx="493489" cy="6648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4" name="Picture 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987824" y="3501008"/>
                <a:ext cx="338293" cy="50405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5" name="Picture 1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884368" y="3933056"/>
                <a:ext cx="480392" cy="8791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6" name="Picture 12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508104" y="1700808"/>
                <a:ext cx="609600" cy="6159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7" name="Picture 13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057400" y="4953001"/>
                <a:ext cx="450703" cy="7082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8" name="Picture 1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868144" y="3717032"/>
                <a:ext cx="450008" cy="56348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79" name="Picture 15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084168" y="5517232"/>
                <a:ext cx="505638" cy="6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0" name="Picture 1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308304" y="5445224"/>
                <a:ext cx="571500" cy="74295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1" name="Picture 17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259632" y="3933056"/>
                <a:ext cx="520311" cy="6816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2" name="Picture 1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267744" y="1340769"/>
                <a:ext cx="522814" cy="64807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3" name="Picture 2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71600" y="3284984"/>
                <a:ext cx="818273" cy="43204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4" name="Picture 3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6588224" y="4797152"/>
                <a:ext cx="546540" cy="27545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5" name="Picture 5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3779912" y="4149080"/>
                <a:ext cx="628013" cy="3768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6" name="Picture 7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4572000" y="5517232"/>
                <a:ext cx="623664" cy="62366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7" name="Picture 8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539552" y="1700808"/>
                <a:ext cx="480053" cy="7200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8" name="Picture 9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699792" y="4509120"/>
                <a:ext cx="522406" cy="6530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89" name="Picture 10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99592" y="4941168"/>
                <a:ext cx="922954" cy="47126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0" name="Picture 11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851920" y="3140968"/>
                <a:ext cx="772587" cy="6103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1" name="Picture 12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5148064" y="4437112"/>
                <a:ext cx="517376" cy="5173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2" name="Picture 13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687842" y="1202513"/>
                <a:ext cx="502558" cy="6690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3" name="Picture 14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6156176" y="2420888"/>
                <a:ext cx="587152" cy="44512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4" name="Picture 16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1828800" y="6019800"/>
                <a:ext cx="1519064" cy="35233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5" name="Picture 17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3347864" y="1268760"/>
                <a:ext cx="648072" cy="49253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6" name="Picture 19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251520" y="4653136"/>
                <a:ext cx="480053" cy="36004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7" name="Picture 20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6156176" y="980728"/>
                <a:ext cx="722379" cy="54178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8" name="Picture 21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2771800" y="2420888"/>
                <a:ext cx="524767" cy="39357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99" name="Picture 22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7452320" y="1628800"/>
                <a:ext cx="630800" cy="5551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500" name="Gerade Verbindung 499"/>
              <p:cNvCxnSpPr>
                <a:stCxn id="487" idx="3"/>
                <a:endCxn id="468" idx="1"/>
              </p:cNvCxnSpPr>
              <p:nvPr/>
            </p:nvCxnSpPr>
            <p:spPr>
              <a:xfrm>
                <a:off x="1019605" y="2060848"/>
                <a:ext cx="312035" cy="504056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Gerade Verbindung 500"/>
              <p:cNvCxnSpPr>
                <a:stCxn id="483" idx="3"/>
              </p:cNvCxnSpPr>
              <p:nvPr/>
            </p:nvCxnSpPr>
            <p:spPr>
              <a:xfrm>
                <a:off x="1789873" y="3501008"/>
                <a:ext cx="501874" cy="151216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Gerade Verbindung 501"/>
              <p:cNvCxnSpPr>
                <a:stCxn id="469" idx="2"/>
                <a:endCxn id="484" idx="0"/>
              </p:cNvCxnSpPr>
              <p:nvPr/>
            </p:nvCxnSpPr>
            <p:spPr>
              <a:xfrm flipH="1">
                <a:off x="6861494" y="3645024"/>
                <a:ext cx="523723" cy="115212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Gerade Verbindung 502"/>
              <p:cNvCxnSpPr>
                <a:stCxn id="483" idx="3"/>
                <a:endCxn id="480" idx="1"/>
              </p:cNvCxnSpPr>
              <p:nvPr/>
            </p:nvCxnSpPr>
            <p:spPr>
              <a:xfrm>
                <a:off x="1789873" y="3501008"/>
                <a:ext cx="5518431" cy="2315691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Gerade Verbindung 503"/>
              <p:cNvCxnSpPr>
                <a:stCxn id="485" idx="2"/>
                <a:endCxn id="490" idx="1"/>
              </p:cNvCxnSpPr>
              <p:nvPr/>
            </p:nvCxnSpPr>
            <p:spPr>
              <a:xfrm flipH="1" flipV="1">
                <a:off x="3851920" y="3446140"/>
                <a:ext cx="241999" cy="107974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Gerade Verbindung 504"/>
              <p:cNvCxnSpPr>
                <a:stCxn id="489" idx="3"/>
                <a:endCxn id="484" idx="1"/>
              </p:cNvCxnSpPr>
              <p:nvPr/>
            </p:nvCxnSpPr>
            <p:spPr>
              <a:xfrm flipV="1">
                <a:off x="1822546" y="4934880"/>
                <a:ext cx="4765678" cy="24192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Gerade Verbindung 505"/>
              <p:cNvCxnSpPr>
                <a:stCxn id="476" idx="2"/>
                <a:endCxn id="484" idx="0"/>
              </p:cNvCxnSpPr>
              <p:nvPr/>
            </p:nvCxnSpPr>
            <p:spPr>
              <a:xfrm>
                <a:off x="5812904" y="2316758"/>
                <a:ext cx="1048590" cy="2480394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Gerade Verbindung 506"/>
              <p:cNvCxnSpPr>
                <a:stCxn id="483" idx="2"/>
              </p:cNvCxnSpPr>
              <p:nvPr/>
            </p:nvCxnSpPr>
            <p:spPr>
              <a:xfrm>
                <a:off x="1380737" y="3717032"/>
                <a:ext cx="238935" cy="43204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Gerade Verbindung 507"/>
              <p:cNvCxnSpPr>
                <a:stCxn id="470" idx="1"/>
                <a:endCxn id="483" idx="3"/>
              </p:cNvCxnSpPr>
              <p:nvPr/>
            </p:nvCxnSpPr>
            <p:spPr>
              <a:xfrm flipH="1">
                <a:off x="1789873" y="2245189"/>
                <a:ext cx="2134055" cy="1255819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Gerade Verbindung 508"/>
              <p:cNvCxnSpPr>
                <a:stCxn id="490" idx="1"/>
                <a:endCxn id="489" idx="0"/>
              </p:cNvCxnSpPr>
              <p:nvPr/>
            </p:nvCxnSpPr>
            <p:spPr>
              <a:xfrm flipH="1">
                <a:off x="1361069" y="3446140"/>
                <a:ext cx="2490851" cy="1495028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Gerade Verbindung 509"/>
              <p:cNvCxnSpPr>
                <a:stCxn id="494" idx="0"/>
                <a:endCxn id="485" idx="2"/>
              </p:cNvCxnSpPr>
              <p:nvPr/>
            </p:nvCxnSpPr>
            <p:spPr>
              <a:xfrm flipV="1">
                <a:off x="2588332" y="4525888"/>
                <a:ext cx="1505587" cy="1493912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Gerade Verbindung 510"/>
              <p:cNvCxnSpPr>
                <a:stCxn id="482" idx="3"/>
                <a:endCxn id="495" idx="1"/>
              </p:cNvCxnSpPr>
              <p:nvPr/>
            </p:nvCxnSpPr>
            <p:spPr>
              <a:xfrm flipV="1">
                <a:off x="2790558" y="1515028"/>
                <a:ext cx="557306" cy="149777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Gerade Verbindung 511"/>
              <p:cNvCxnSpPr>
                <a:endCxn id="499" idx="1"/>
              </p:cNvCxnSpPr>
              <p:nvPr/>
            </p:nvCxnSpPr>
            <p:spPr>
              <a:xfrm>
                <a:off x="6660232" y="1556792"/>
                <a:ext cx="792088" cy="34956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Gerade Verbindung 512"/>
              <p:cNvCxnSpPr>
                <a:stCxn id="490" idx="2"/>
                <a:endCxn id="486" idx="0"/>
              </p:cNvCxnSpPr>
              <p:nvPr/>
            </p:nvCxnSpPr>
            <p:spPr>
              <a:xfrm>
                <a:off x="4238214" y="3751312"/>
                <a:ext cx="645618" cy="176592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Gerade Verbindung 513"/>
              <p:cNvCxnSpPr>
                <a:stCxn id="489" idx="3"/>
                <a:endCxn id="488" idx="1"/>
              </p:cNvCxnSpPr>
              <p:nvPr/>
            </p:nvCxnSpPr>
            <p:spPr>
              <a:xfrm flipV="1">
                <a:off x="1822546" y="4835624"/>
                <a:ext cx="877246" cy="341176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Gerade Verbindung 514"/>
              <p:cNvCxnSpPr>
                <a:stCxn id="493" idx="1"/>
              </p:cNvCxnSpPr>
              <p:nvPr/>
            </p:nvCxnSpPr>
            <p:spPr>
              <a:xfrm flipH="1">
                <a:off x="5364088" y="2643452"/>
                <a:ext cx="792088" cy="71354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2" name="Abgerundetes Rechteck 521"/>
          <p:cNvSpPr/>
          <p:nvPr/>
        </p:nvSpPr>
        <p:spPr>
          <a:xfrm>
            <a:off x="2123728" y="2924944"/>
            <a:ext cx="4800600" cy="990600"/>
          </a:xfrm>
          <a:prstGeom prst="roundRect">
            <a:avLst/>
          </a:prstGeom>
          <a:ln>
            <a:solidFill>
              <a:srgbClr val="6D130B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2.261.884 Personen</a:t>
            </a:r>
          </a:p>
        </p:txBody>
      </p:sp>
      <p:sp>
        <p:nvSpPr>
          <p:cNvPr id="523" name="Abgerundetes Rechteck 522"/>
          <p:cNvSpPr/>
          <p:nvPr/>
        </p:nvSpPr>
        <p:spPr>
          <a:xfrm>
            <a:off x="2339752" y="3068960"/>
            <a:ext cx="4343400" cy="990600"/>
          </a:xfrm>
          <a:prstGeom prst="roundRect">
            <a:avLst/>
          </a:prstGeom>
          <a:ln>
            <a:solidFill>
              <a:srgbClr val="1D6113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1.038.676 Orte</a:t>
            </a:r>
          </a:p>
        </p:txBody>
      </p:sp>
      <p:sp>
        <p:nvSpPr>
          <p:cNvPr id="524" name="Abgerundetes Rechteck 523"/>
          <p:cNvSpPr/>
          <p:nvPr/>
        </p:nvSpPr>
        <p:spPr>
          <a:xfrm>
            <a:off x="2209800" y="3212976"/>
            <a:ext cx="4648200" cy="1143000"/>
          </a:xfrm>
          <a:prstGeom prst="roundRect">
            <a:avLst/>
          </a:prstGeom>
          <a:ln>
            <a:solidFill>
              <a:srgbClr val="B63C7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761.254 Organisationen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3" presetClass="exit" presetSubtype="32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3" presetClass="exit" presetSubtype="3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 animBg="1"/>
      <p:bldP spid="522" grpId="2" animBg="1"/>
      <p:bldP spid="523" grpId="0" animBg="1"/>
      <p:bldP spid="523" grpId="2" animBg="1"/>
      <p:bldP spid="524" grpId="0" animBg="1"/>
      <p:bldP spid="5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 txBox="1">
            <a:spLocks/>
          </p:cNvSpPr>
          <p:nvPr/>
        </p:nvSpPr>
        <p:spPr bwMode="auto">
          <a:xfrm>
            <a:off x="450000" y="540000"/>
            <a:ext cx="8465400" cy="7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 smtClean="0">
                <a:solidFill>
                  <a:srgbClr val="7D8791"/>
                </a:solidFill>
                <a:latin typeface="Georgia" pitchFamily="18" charset="0"/>
                <a:ea typeface="+mj-ea"/>
                <a:cs typeface="+mj-cs"/>
              </a:rPr>
              <a:t>Komplexe Beziehungen</a:t>
            </a:r>
            <a:endParaRPr lang="de-DE" sz="3600" dirty="0">
              <a:solidFill>
                <a:srgbClr val="7D879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57200" y="1447800"/>
            <a:ext cx="8077200" cy="1447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578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 bwMode="auto">
          <a:xfrm>
            <a:off x="3505200" y="1600200"/>
            <a:ext cx="1066800" cy="1066800"/>
          </a:xfrm>
          <a:prstGeom prst="ellipse">
            <a:avLst/>
          </a:prstGeom>
          <a:ln>
            <a:solidFill>
              <a:srgbClr val="6D130B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DE" sz="1400" dirty="0" smtClean="0"/>
              <a:t>Angela Merkel</a:t>
            </a:r>
            <a:endParaRPr lang="de-DE" sz="1400" dirty="0"/>
          </a:p>
        </p:txBody>
      </p:sp>
      <p:sp>
        <p:nvSpPr>
          <p:cNvPr id="30" name="Oval 29"/>
          <p:cNvSpPr/>
          <p:nvPr/>
        </p:nvSpPr>
        <p:spPr bwMode="auto">
          <a:xfrm>
            <a:off x="6553200" y="1600200"/>
            <a:ext cx="1066800" cy="1066800"/>
          </a:xfrm>
          <a:prstGeom prst="ellipse">
            <a:avLst/>
          </a:prstGeom>
          <a:ln>
            <a:solidFill>
              <a:srgbClr val="6D130B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DE" sz="1300" dirty="0" smtClean="0"/>
              <a:t>Joachim Sauer</a:t>
            </a:r>
            <a:endParaRPr lang="de-DE" sz="1300" dirty="0"/>
          </a:p>
        </p:txBody>
      </p:sp>
      <p:sp>
        <p:nvSpPr>
          <p:cNvPr id="31" name="Pfeil nach links und rechts 30"/>
          <p:cNvSpPr/>
          <p:nvPr/>
        </p:nvSpPr>
        <p:spPr bwMode="auto">
          <a:xfrm>
            <a:off x="4630420" y="1821180"/>
            <a:ext cx="1846580" cy="548640"/>
          </a:xfrm>
          <a:prstGeom prst="leftRightArrow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 sz="1100" dirty="0" smtClean="0"/>
              <a:t>verheiratet mit</a:t>
            </a:r>
            <a:endParaRPr lang="de-DE" sz="1100" dirty="0"/>
          </a:p>
        </p:txBody>
      </p:sp>
      <p:sp>
        <p:nvSpPr>
          <p:cNvPr id="40" name="Inhaltsplatzhalter 6"/>
          <p:cNvSpPr txBox="1">
            <a:spLocks/>
          </p:cNvSpPr>
          <p:nvPr/>
        </p:nvSpPr>
        <p:spPr>
          <a:xfrm>
            <a:off x="533400" y="1905000"/>
            <a:ext cx="2286000" cy="10533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Existierende Ontologien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grpSp>
        <p:nvGrpSpPr>
          <p:cNvPr id="2" name="Gruppierung 41"/>
          <p:cNvGrpSpPr/>
          <p:nvPr/>
        </p:nvGrpSpPr>
        <p:grpSpPr>
          <a:xfrm>
            <a:off x="457200" y="2971800"/>
            <a:ext cx="8077200" cy="3276600"/>
            <a:chOff x="457200" y="2971800"/>
            <a:chExt cx="8077200" cy="3276600"/>
          </a:xfrm>
        </p:grpSpPr>
        <p:sp>
          <p:nvSpPr>
            <p:cNvPr id="26" name="Rechteck 25"/>
            <p:cNvSpPr/>
            <p:nvPr/>
          </p:nvSpPr>
          <p:spPr>
            <a:xfrm>
              <a:off x="457200" y="2971800"/>
              <a:ext cx="8077200" cy="3276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5780000" scaled="0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505200" y="3048000"/>
              <a:ext cx="1066800" cy="1066800"/>
            </a:xfrm>
            <a:prstGeom prst="ellipse">
              <a:avLst/>
            </a:prstGeom>
            <a:ln>
              <a:solidFill>
                <a:srgbClr val="6D130B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de-DE" sz="900" dirty="0" smtClean="0"/>
                <a:t>30.12.1998</a:t>
              </a:r>
              <a:endParaRPr lang="de-DE" sz="900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505200" y="5029200"/>
              <a:ext cx="1066800" cy="1066800"/>
            </a:xfrm>
            <a:prstGeom prst="ellipse">
              <a:avLst/>
            </a:prstGeom>
            <a:ln>
              <a:solidFill>
                <a:srgbClr val="6D130B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de-DE" sz="1400" dirty="0" smtClean="0"/>
                <a:t>Angela Merkel</a:t>
              </a:r>
              <a:endParaRPr lang="de-DE" sz="1400" dirty="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553200" y="5029200"/>
              <a:ext cx="1066800" cy="1066800"/>
            </a:xfrm>
            <a:prstGeom prst="ellipse">
              <a:avLst/>
            </a:prstGeom>
            <a:ln>
              <a:solidFill>
                <a:srgbClr val="6D130B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de-DE" sz="1300" dirty="0" smtClean="0"/>
                <a:t>Joachim Sauer</a:t>
              </a:r>
              <a:endParaRPr lang="de-DE" sz="1300" dirty="0"/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105400" y="4114800"/>
              <a:ext cx="1066800" cy="1066800"/>
            </a:xfrm>
            <a:prstGeom prst="ellipse">
              <a:avLst/>
            </a:prstGeom>
            <a:ln>
              <a:solidFill>
                <a:srgbClr val="6D130B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de-DE" sz="2400" dirty="0" smtClean="0"/>
                <a:t>Ehe</a:t>
              </a:r>
              <a:endParaRPr lang="de-DE" sz="2800" dirty="0"/>
            </a:p>
          </p:txBody>
        </p:sp>
        <p:sp>
          <p:nvSpPr>
            <p:cNvPr id="36" name="Pfeil nach links 35"/>
            <p:cNvSpPr/>
            <p:nvPr/>
          </p:nvSpPr>
          <p:spPr bwMode="auto">
            <a:xfrm rot="19511490">
              <a:off x="4280183" y="4850138"/>
              <a:ext cx="1016673" cy="631153"/>
            </a:xfrm>
            <a:prstGeom prst="leftArrow">
              <a:avLst/>
            </a:prstGeom>
            <a:ln>
              <a:solidFill>
                <a:srgbClr val="BFBFB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sz="1200" dirty="0" smtClean="0"/>
                <a:t>Partner</a:t>
              </a:r>
              <a:endParaRPr lang="de-DE" sz="1200" dirty="0"/>
            </a:p>
          </p:txBody>
        </p:sp>
        <p:sp>
          <p:nvSpPr>
            <p:cNvPr id="37" name="Pfeil nach rechts 36"/>
            <p:cNvSpPr/>
            <p:nvPr/>
          </p:nvSpPr>
          <p:spPr bwMode="auto">
            <a:xfrm rot="2137162">
              <a:off x="5960684" y="4851524"/>
              <a:ext cx="893339" cy="607333"/>
            </a:xfrm>
            <a:prstGeom prst="rightArrow">
              <a:avLst/>
            </a:prstGeom>
            <a:ln>
              <a:solidFill>
                <a:srgbClr val="BFBFB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sz="1200" dirty="0" smtClean="0"/>
                <a:t>Partner</a:t>
              </a:r>
              <a:endParaRPr lang="de-DE" sz="1200" dirty="0"/>
            </a:p>
          </p:txBody>
        </p:sp>
        <p:sp>
          <p:nvSpPr>
            <p:cNvPr id="38" name="Pfeil nach links 37"/>
            <p:cNvSpPr/>
            <p:nvPr/>
          </p:nvSpPr>
          <p:spPr bwMode="auto">
            <a:xfrm rot="2063262">
              <a:off x="4356593" y="3737152"/>
              <a:ext cx="1016673" cy="631153"/>
            </a:xfrm>
            <a:prstGeom prst="leftArrow">
              <a:avLst/>
            </a:prstGeom>
            <a:ln>
              <a:solidFill>
                <a:srgbClr val="BFBFB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sz="1200" dirty="0" smtClean="0"/>
                <a:t>Beginn</a:t>
              </a:r>
              <a:endParaRPr lang="de-DE" sz="1200" dirty="0"/>
            </a:p>
          </p:txBody>
        </p:sp>
        <p:sp>
          <p:nvSpPr>
            <p:cNvPr id="39" name="Pfeil nach rechts 38"/>
            <p:cNvSpPr/>
            <p:nvPr/>
          </p:nvSpPr>
          <p:spPr bwMode="auto">
            <a:xfrm rot="19431158">
              <a:off x="5884339" y="3710219"/>
              <a:ext cx="893339" cy="607333"/>
            </a:xfrm>
            <a:prstGeom prst="rightArrow">
              <a:avLst/>
            </a:prstGeom>
            <a:ln>
              <a:solidFill>
                <a:srgbClr val="BFBFBF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sz="1200" dirty="0" smtClean="0"/>
                <a:t>Ende</a:t>
              </a:r>
              <a:endParaRPr lang="de-DE" sz="1200" dirty="0"/>
            </a:p>
          </p:txBody>
        </p:sp>
        <p:sp>
          <p:nvSpPr>
            <p:cNvPr id="41" name="Inhaltsplatzhalter 6"/>
            <p:cNvSpPr txBox="1">
              <a:spLocks/>
            </p:cNvSpPr>
            <p:nvPr/>
          </p:nvSpPr>
          <p:spPr>
            <a:xfrm>
              <a:off x="533400" y="4509286"/>
              <a:ext cx="2286000" cy="105331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/>
            <a:p>
              <a:pPr marL="190500" marR="0" lvl="0" indent="-1905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30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Alexandria</a:t>
              </a:r>
              <a:r>
                <a:rPr kumimoji="0" lang="de-DE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 Ontologie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40000"/>
            <a:ext cx="8465400" cy="748110"/>
          </a:xfrm>
        </p:spPr>
        <p:txBody>
          <a:bodyPr/>
          <a:lstStyle/>
          <a:p>
            <a:r>
              <a:rPr lang="de-DE" dirty="0" smtClean="0"/>
              <a:t>Datenquelle: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smtClean="0"/>
              <a:t>Open </a:t>
            </a:r>
            <a:r>
              <a:rPr lang="de-DE" dirty="0" smtClean="0"/>
              <a:t>Data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0000" y="1828800"/>
            <a:ext cx="8084399" cy="44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19" name="Inhaltsplatzhalter 2"/>
          <p:cNvSpPr>
            <a:spLocks noGrp="1"/>
          </p:cNvSpPr>
          <p:nvPr>
            <p:ph sz="quarter" idx="10"/>
          </p:nvPr>
        </p:nvSpPr>
        <p:spPr>
          <a:xfrm>
            <a:off x="3048000" y="3581400"/>
            <a:ext cx="8458200" cy="4457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1500"/>
              </a:spcAft>
              <a:buNone/>
            </a:pPr>
            <a:r>
              <a:rPr sz="1800" dirty="0" smtClean="0"/>
              <a:t>Web 2.0 + Linked Data</a:t>
            </a:r>
          </a:p>
          <a:p>
            <a:pPr>
              <a:spcAft>
                <a:spcPts val="1500"/>
              </a:spcAft>
            </a:pPr>
            <a:r>
              <a:rPr sz="1800" dirty="0" smtClean="0"/>
              <a:t>~ </a:t>
            </a:r>
            <a:r>
              <a:rPr lang="de-DE" sz="1800" dirty="0" smtClean="0"/>
              <a:t>4,8</a:t>
            </a:r>
            <a:r>
              <a:rPr sz="1800" dirty="0" smtClean="0"/>
              <a:t> Millionen Entititäten</a:t>
            </a:r>
          </a:p>
          <a:p>
            <a:pPr>
              <a:spcAft>
                <a:spcPts val="1500"/>
              </a:spcAft>
            </a:pPr>
            <a:r>
              <a:rPr sz="1800" dirty="0" smtClean="0"/>
              <a:t>~ 100 Million Fakten</a:t>
            </a:r>
            <a:endParaRPr lang="de-DE" sz="1800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21" name="Bild 20" descr="lod-datasets_2009-07-14_cropped.png"/>
          <p:cNvPicPr>
            <a:picLocks noChangeAspect="1"/>
          </p:cNvPicPr>
          <p:nvPr/>
        </p:nvPicPr>
        <p:blipFill>
          <a:blip r:embed="rId2">
            <a:alphaModFix/>
          </a:blip>
          <a:srcRect t="21556" b="28670"/>
          <a:stretch>
            <a:fillRect/>
          </a:stretch>
        </p:blipFill>
        <p:spPr>
          <a:xfrm>
            <a:off x="381000" y="1744554"/>
            <a:ext cx="8458200" cy="313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uppierung 8"/>
          <p:cNvGrpSpPr/>
          <p:nvPr/>
        </p:nvGrpSpPr>
        <p:grpSpPr>
          <a:xfrm>
            <a:off x="3810000" y="4648200"/>
            <a:ext cx="1537840" cy="2057400"/>
            <a:chOff x="3810000" y="4648200"/>
            <a:chExt cx="1537840" cy="2057400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r="76699"/>
            <a:stretch>
              <a:fillRect/>
            </a:stretch>
          </p:blipFill>
          <p:spPr>
            <a:xfrm>
              <a:off x="3810000" y="5105400"/>
              <a:ext cx="1537840" cy="1371600"/>
            </a:xfrm>
            <a:prstGeom prst="rect">
              <a:avLst/>
            </a:prstGeom>
          </p:spPr>
        </p:pic>
        <p:sp>
          <p:nvSpPr>
            <p:cNvPr id="26" name="Inhaltsplatzhalter 6"/>
            <p:cNvSpPr txBox="1">
              <a:spLocks/>
            </p:cNvSpPr>
            <p:nvPr/>
          </p:nvSpPr>
          <p:spPr>
            <a:xfrm>
              <a:off x="4038600" y="6400800"/>
              <a:ext cx="1143000" cy="30480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/>
            <a:p>
              <a:pPr marL="190500" marR="0" lvl="0" indent="-1905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30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Wissensbasis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7" name="Pfeil nach unten 26"/>
            <p:cNvSpPr/>
            <p:nvPr/>
          </p:nvSpPr>
          <p:spPr>
            <a:xfrm>
              <a:off x="4130040" y="4648200"/>
              <a:ext cx="822960" cy="4572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10" name="Foliennummernplatzhalter 3"/>
          <p:cNvSpPr txBox="1">
            <a:spLocks/>
          </p:cNvSpPr>
          <p:nvPr/>
        </p:nvSpPr>
        <p:spPr bwMode="auto">
          <a:xfrm>
            <a:off x="449263" y="6465464"/>
            <a:ext cx="734239" cy="348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fld id="{08E8EC8A-6A65-46B6-AFB4-AF6BEB656F3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7D828F"/>
                </a:solidFill>
                <a:effectLst/>
                <a:uLnTx/>
                <a:uFillTx/>
                <a:latin typeface="Georgia" pitchFamily="18" charset="0"/>
              </a:rPr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t>9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7D828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31838" y="6500834"/>
            <a:ext cx="1768460" cy="3571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7D828F"/>
                </a:solidFill>
                <a:latin typeface="Georgia" pitchFamily="18" charset="0"/>
              </a:rPr>
              <a:t>© Neofonie GmbH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ernehmenspraesentationsvorlage_alle">
  <a:themeElements>
    <a:clrScheme name="Neofonie Farben">
      <a:dk1>
        <a:sysClr val="windowText" lastClr="000000"/>
      </a:dk1>
      <a:lt1>
        <a:sysClr val="window" lastClr="FFFFFF"/>
      </a:lt1>
      <a:dk2>
        <a:srgbClr val="616970"/>
      </a:dk2>
      <a:lt2>
        <a:srgbClr val="9DA3A9"/>
      </a:lt2>
      <a:accent1>
        <a:srgbClr val="8DB3E2"/>
      </a:accent1>
      <a:accent2>
        <a:srgbClr val="E60023"/>
      </a:accent2>
      <a:accent3>
        <a:srgbClr val="9DA3A9"/>
      </a:accent3>
      <a:accent4>
        <a:srgbClr val="616970"/>
      </a:accent4>
      <a:accent5>
        <a:srgbClr val="548DD4"/>
      </a:accent5>
      <a:accent6>
        <a:srgbClr val="47474F"/>
      </a:accent6>
      <a:hlink>
        <a:srgbClr val="28282C"/>
      </a:hlink>
      <a:folHlink>
        <a:srgbClr val="28282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ofonie_Präse_ALLE">
  <a:themeElements>
    <a:clrScheme name="Neofonie Farben">
      <a:dk1>
        <a:sysClr val="windowText" lastClr="000000"/>
      </a:dk1>
      <a:lt1>
        <a:sysClr val="window" lastClr="FFFFFF"/>
      </a:lt1>
      <a:dk2>
        <a:srgbClr val="616970"/>
      </a:dk2>
      <a:lt2>
        <a:srgbClr val="9DA3A9"/>
      </a:lt2>
      <a:accent1>
        <a:srgbClr val="8DB3E2"/>
      </a:accent1>
      <a:accent2>
        <a:srgbClr val="E60023"/>
      </a:accent2>
      <a:accent3>
        <a:srgbClr val="9DA3A9"/>
      </a:accent3>
      <a:accent4>
        <a:srgbClr val="616970"/>
      </a:accent4>
      <a:accent5>
        <a:srgbClr val="548DD4"/>
      </a:accent5>
      <a:accent6>
        <a:srgbClr val="47474F"/>
      </a:accent6>
      <a:hlink>
        <a:srgbClr val="28282C"/>
      </a:hlink>
      <a:folHlink>
        <a:srgbClr val="28282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ofonie Kapitelseiten">
  <a:themeElements>
    <a:clrScheme name="Neofonie Farben">
      <a:dk1>
        <a:sysClr val="windowText" lastClr="000000"/>
      </a:dk1>
      <a:lt1>
        <a:sysClr val="window" lastClr="FFFFFF"/>
      </a:lt1>
      <a:dk2>
        <a:srgbClr val="616970"/>
      </a:dk2>
      <a:lt2>
        <a:srgbClr val="9DA3A9"/>
      </a:lt2>
      <a:accent1>
        <a:srgbClr val="8DB3E2"/>
      </a:accent1>
      <a:accent2>
        <a:srgbClr val="E60023"/>
      </a:accent2>
      <a:accent3>
        <a:srgbClr val="9DA3A9"/>
      </a:accent3>
      <a:accent4>
        <a:srgbClr val="616970"/>
      </a:accent4>
      <a:accent5>
        <a:srgbClr val="548DD4"/>
      </a:accent5>
      <a:accent6>
        <a:srgbClr val="47474F"/>
      </a:accent6>
      <a:hlink>
        <a:srgbClr val="28282C"/>
      </a:hlink>
      <a:folHlink>
        <a:srgbClr val="28282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eofonie_Agenda neu">
  <a:themeElements>
    <a:clrScheme name="Neofonie Farben">
      <a:dk1>
        <a:sysClr val="windowText" lastClr="000000"/>
      </a:dk1>
      <a:lt1>
        <a:sysClr val="window" lastClr="FFFFFF"/>
      </a:lt1>
      <a:dk2>
        <a:srgbClr val="616970"/>
      </a:dk2>
      <a:lt2>
        <a:srgbClr val="9DA3A9"/>
      </a:lt2>
      <a:accent1>
        <a:srgbClr val="8DB3E2"/>
      </a:accent1>
      <a:accent2>
        <a:srgbClr val="E60023"/>
      </a:accent2>
      <a:accent3>
        <a:srgbClr val="9DA3A9"/>
      </a:accent3>
      <a:accent4>
        <a:srgbClr val="616970"/>
      </a:accent4>
      <a:accent5>
        <a:srgbClr val="548DD4"/>
      </a:accent5>
      <a:accent6>
        <a:srgbClr val="47474F"/>
      </a:accent6>
      <a:hlink>
        <a:srgbClr val="28282C"/>
      </a:hlink>
      <a:folHlink>
        <a:srgbClr val="28282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Unternehmenspraesentationsvorlage_alle.potx</Template>
  <TotalTime>0</TotalTime>
  <Words>731</Words>
  <Application>Microsoft Macintosh PowerPoint</Application>
  <PresentationFormat>Bildschirmpräsentation (4:3)</PresentationFormat>
  <Paragraphs>261</Paragraphs>
  <Slides>25</Slides>
  <Notes>5</Notes>
  <HiddenSlides>3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Unternehmenspraesentationsvorlage_alle</vt:lpstr>
      <vt:lpstr>Neofonie_Präse_ALLE</vt:lpstr>
      <vt:lpstr>Neofonie Kapitelseiten</vt:lpstr>
      <vt:lpstr>1_Neofonie_Agenda neu</vt:lpstr>
      <vt:lpstr>Alexandria Die kollaborative Wissensmaschine</vt:lpstr>
      <vt:lpstr>PowerPoint-Präsentation</vt:lpstr>
      <vt:lpstr>PowerPoint-Präsentation</vt:lpstr>
      <vt:lpstr>PowerPoint-Präsentation</vt:lpstr>
      <vt:lpstr>PowerPoint-Präsentation</vt:lpstr>
      <vt:lpstr>Die Wissensbasis  </vt:lpstr>
      <vt:lpstr>Die Wissensbasis: Ein Netzwerk von Entitäten </vt:lpstr>
      <vt:lpstr>PowerPoint-Präsentation</vt:lpstr>
      <vt:lpstr>Datenquelle: Linked Open Data </vt:lpstr>
      <vt:lpstr>Datenquelle: Community </vt:lpstr>
      <vt:lpstr>Grundlage für Textanalyse </vt:lpstr>
      <vt:lpstr>Textanalyse</vt:lpstr>
      <vt:lpstr>PowerPoint-Präsentation</vt:lpstr>
      <vt:lpstr>Wie hilft die Wissensbasis bei Textanalyse?</vt:lpstr>
      <vt:lpstr>Identity Resolution - Beispiel  </vt:lpstr>
      <vt:lpstr>Aufbauende Werkzeuge </vt:lpstr>
      <vt:lpstr>Skalierungs-Problematik </vt:lpstr>
      <vt:lpstr>PowerPoint-Präsentation</vt:lpstr>
      <vt:lpstr>Skalierungs-Problematik </vt:lpstr>
      <vt:lpstr>MIA </vt:lpstr>
      <vt:lpstr>MIA - Anwendung </vt:lpstr>
      <vt:lpstr>Erste Experimente </vt:lpstr>
      <vt:lpstr>Fazit und Ausblick </vt:lpstr>
      <vt:lpstr>Ausblick </vt:lpstr>
      <vt:lpstr>PowerPoint-Präsentation</vt:lpstr>
    </vt:vector>
  </TitlesOfParts>
  <Company>neofonie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Florian Kuhlmann</dc:creator>
  <cp:lastModifiedBy>Florian Kuhlmann</cp:lastModifiedBy>
  <cp:revision>315</cp:revision>
  <cp:lastPrinted>2011-09-21T12:30:50Z</cp:lastPrinted>
  <dcterms:created xsi:type="dcterms:W3CDTF">2012-03-04T19:33:21Z</dcterms:created>
  <dcterms:modified xsi:type="dcterms:W3CDTF">2012-05-24T08:13:53Z</dcterms:modified>
</cp:coreProperties>
</file>