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59" r:id="rId2"/>
    <p:sldId id="453" r:id="rId3"/>
    <p:sldId id="446" r:id="rId4"/>
    <p:sldId id="441" r:id="rId5"/>
    <p:sldId id="452" r:id="rId6"/>
    <p:sldId id="423" r:id="rId7"/>
    <p:sldId id="454" r:id="rId8"/>
    <p:sldId id="425" r:id="rId9"/>
    <p:sldId id="455" r:id="rId10"/>
    <p:sldId id="428" r:id="rId11"/>
    <p:sldId id="430" r:id="rId12"/>
    <p:sldId id="456" r:id="rId13"/>
    <p:sldId id="433" r:id="rId14"/>
    <p:sldId id="444" r:id="rId15"/>
    <p:sldId id="457" r:id="rId16"/>
    <p:sldId id="458" r:id="rId17"/>
  </p:sldIdLst>
  <p:sldSz cx="12195175" cy="6858000"/>
  <p:notesSz cx="6881813" cy="10002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7"/>
    <a:srgbClr val="000000"/>
    <a:srgbClr val="5678A9"/>
    <a:srgbClr val="9A785B"/>
    <a:srgbClr val="92A2BD"/>
    <a:srgbClr val="AE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83262" autoAdjust="0"/>
  </p:normalViewPr>
  <p:slideViewPr>
    <p:cSldViewPr snapToGrid="0" snapToObjects="1" showGuides="1">
      <p:cViewPr>
        <p:scale>
          <a:sx n="80" d="100"/>
          <a:sy n="80" d="100"/>
        </p:scale>
        <p:origin x="-894" y="-72"/>
      </p:cViewPr>
      <p:guideLst>
        <p:guide orient="horz" pos="1072"/>
        <p:guide orient="horz" pos="254"/>
        <p:guide orient="horz" pos="4111"/>
        <p:guide orient="horz" pos="1242"/>
        <p:guide orient="horz" pos="3940"/>
        <p:guide pos="7388"/>
        <p:guide pos="3842"/>
        <p:guide pos="2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4"/>
    </p:cViewPr>
  </p:sorterViewPr>
  <p:notesViewPr>
    <p:cSldViewPr snapToGrid="0" snapToObjects="1">
      <p:cViewPr varScale="1">
        <p:scale>
          <a:sx n="70" d="100"/>
          <a:sy n="70" d="100"/>
        </p:scale>
        <p:origin x="-2814" y="-108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8703AD6-2E9E-404F-9CD0-F4C46B964ED1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84DAFEBB-B3A6-4AE7-8A6C-E97FD2AD5B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660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BA23DC7E-545F-4537-850F-CC5C2B410559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F67A725A-9256-4EC5-8CDB-4CC5D97770D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30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18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12C1-A049-435B-9E22-4E4168FC72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12C1-A049-435B-9E22-4E4168FC72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32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89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7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12C1-A049-435B-9E22-4E4168FC72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4783">
              <a:defRPr/>
            </a:pPr>
            <a:endParaRPr lang="de-DE" sz="1600" baseline="0" dirty="0">
              <a:latin typeface="BMW Group" pitchFamily="2" charset="0"/>
              <a:cs typeface="BMW Group" pitchFamily="2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12C1-A049-435B-9E22-4E4168FC72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0" y="-272401"/>
            <a:ext cx="1594" cy="274139"/>
          </a:xfrm>
          <a:ln/>
        </p:spPr>
        <p:txBody>
          <a:bodyPr/>
          <a:lstStyle/>
          <a:p>
            <a:fld id="{928DFA20-D807-4AF1-B2B5-D5A09D74FBEB}" type="slidenum">
              <a:rPr lang="en-US"/>
              <a:pPr/>
              <a:t>8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0038" y="666750"/>
            <a:ext cx="7558088" cy="4251325"/>
          </a:xfrm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de-DE" sz="1600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12C1-A049-435B-9E22-4E4168FC72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12C1-A049-435B-9E22-4E4168FC72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3500" y="-392"/>
            <a:ext cx="12209455" cy="3719344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4111449 w 9154707"/>
              <a:gd name="connsiteY4" fmla="*/ 3138702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05279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3746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08627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4707" h="3719344">
                <a:moveTo>
                  <a:pt x="1529" y="391"/>
                </a:moveTo>
                <a:lnTo>
                  <a:pt x="9154377" y="0"/>
                </a:lnTo>
                <a:cubicBezTo>
                  <a:pt x="9155964" y="1278732"/>
                  <a:pt x="9151239" y="2440612"/>
                  <a:pt x="9152826" y="3719344"/>
                </a:cubicBezTo>
                <a:lnTo>
                  <a:pt x="4110924" y="3717048"/>
                </a:lnTo>
                <a:cubicBezTo>
                  <a:pt x="4112369" y="3628931"/>
                  <a:pt x="4110005" y="3229641"/>
                  <a:pt x="4111450" y="3141524"/>
                </a:cubicBezTo>
                <a:lnTo>
                  <a:pt x="0" y="3140897"/>
                </a:lnTo>
                <a:cubicBezTo>
                  <a:pt x="1445" y="1965221"/>
                  <a:pt x="84" y="1176067"/>
                  <a:pt x="1529" y="391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400">
                <a:latin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233650"/>
            <a:ext cx="11263312" cy="544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lang="de-DE" sz="36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4853839"/>
            <a:ext cx="11263312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3360109"/>
            <a:ext cx="4518342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pic>
        <p:nvPicPr>
          <p:cNvPr id="10" name="Bild 7" descr="WortmarkeBMWGROUP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" y="6031922"/>
            <a:ext cx="906087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8" descr="BMWMINIRR_5fbg Kopi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4"/>
          <a:stretch/>
        </p:blipFill>
        <p:spPr bwMode="auto">
          <a:xfrm>
            <a:off x="10400530" y="6021289"/>
            <a:ext cx="1342445" cy="4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0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" y="1701801"/>
            <a:ext cx="12195176" cy="515620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  <p:extLst>
      <p:ext uri="{BB962C8B-B14F-4D97-AF65-F5344CB8AC3E}">
        <p14:creationId xmlns:p14="http://schemas.microsoft.com/office/powerpoint/2010/main" val="324206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isual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-2449" y="1697783"/>
            <a:ext cx="6090208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11655" y="1697783"/>
            <a:ext cx="6099705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4487292"/>
            <a:ext cx="5393205" cy="2038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DE" sz="1400"/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08911" y="4487291"/>
            <a:ext cx="5619539" cy="2038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36833" y="1637401"/>
            <a:ext cx="5391617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" y="1701801"/>
            <a:ext cx="6099703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1701801"/>
            <a:ext cx="12195175" cy="48244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36833" y="1913433"/>
            <a:ext cx="5391617" cy="4444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" y="1971676"/>
            <a:ext cx="6099703" cy="42830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13076" y="403226"/>
            <a:ext cx="10959637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tabLst>
                <a:tab pos="538163" algn="l"/>
              </a:tabLst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24580" y="1628679"/>
            <a:ext cx="10948133" cy="4861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63341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349375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24580" y="6248696"/>
            <a:ext cx="1094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0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0582" y="133350"/>
            <a:ext cx="10224044" cy="11017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80581" y="1474788"/>
            <a:ext cx="5007220" cy="5175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91054" y="1474788"/>
            <a:ext cx="5009338" cy="5175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839" y="3724716"/>
            <a:ext cx="11262611" cy="9168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840" y="4853839"/>
            <a:ext cx="11262610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38" y="2851175"/>
            <a:ext cx="4526785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>
                <a:latin typeface="BMW Group Condensed" pitchFamily="34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13159" y="-367"/>
            <a:ext cx="12216603" cy="3211380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647372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647372 h 3720338"/>
              <a:gd name="connsiteX0" fmla="*/ 1529 w 9154707"/>
              <a:gd name="connsiteY0" fmla="*/ 0 h 3072966"/>
              <a:gd name="connsiteX1" fmla="*/ 9154377 w 9154707"/>
              <a:gd name="connsiteY1" fmla="*/ 51367 h 3072966"/>
              <a:gd name="connsiteX2" fmla="*/ 9152826 w 9154707"/>
              <a:gd name="connsiteY2" fmla="*/ 3071972 h 3072966"/>
              <a:gd name="connsiteX3" fmla="*/ 3598741 w 9154707"/>
              <a:gd name="connsiteY3" fmla="*/ 3072966 h 3072966"/>
              <a:gd name="connsiteX4" fmla="*/ 3601621 w 9154707"/>
              <a:gd name="connsiteY4" fmla="*/ 2494619 h 3072966"/>
              <a:gd name="connsiteX5" fmla="*/ 0 w 9154707"/>
              <a:gd name="connsiteY5" fmla="*/ 2493525 h 3072966"/>
              <a:gd name="connsiteX6" fmla="*/ 1529 w 9154707"/>
              <a:gd name="connsiteY6" fmla="*/ 0 h 3072966"/>
              <a:gd name="connsiteX0" fmla="*/ 1529 w 9152826"/>
              <a:gd name="connsiteY0" fmla="*/ 138414 h 3211380"/>
              <a:gd name="connsiteX1" fmla="*/ 9145751 w 9152826"/>
              <a:gd name="connsiteY1" fmla="*/ 0 h 3211380"/>
              <a:gd name="connsiteX2" fmla="*/ 9152826 w 9152826"/>
              <a:gd name="connsiteY2" fmla="*/ 3210386 h 3211380"/>
              <a:gd name="connsiteX3" fmla="*/ 3598741 w 9152826"/>
              <a:gd name="connsiteY3" fmla="*/ 3211380 h 3211380"/>
              <a:gd name="connsiteX4" fmla="*/ 3601621 w 9152826"/>
              <a:gd name="connsiteY4" fmla="*/ 2633033 h 3211380"/>
              <a:gd name="connsiteX5" fmla="*/ 0 w 9152826"/>
              <a:gd name="connsiteY5" fmla="*/ 2631939 h 3211380"/>
              <a:gd name="connsiteX6" fmla="*/ 1529 w 9152826"/>
              <a:gd name="connsiteY6" fmla="*/ 138414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3608862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4669"/>
              <a:gd name="connsiteX1" fmla="*/ 9152992 w 9160067"/>
              <a:gd name="connsiteY1" fmla="*/ 0 h 3214669"/>
              <a:gd name="connsiteX2" fmla="*/ 9160067 w 9160067"/>
              <a:gd name="connsiteY2" fmla="*/ 3210386 h 3214669"/>
              <a:gd name="connsiteX3" fmla="*/ 4109231 w 9160067"/>
              <a:gd name="connsiteY3" fmla="*/ 3214669 h 3214669"/>
              <a:gd name="connsiteX4" fmla="*/ 4112111 w 9160067"/>
              <a:gd name="connsiteY4" fmla="*/ 2633033 h 3214669"/>
              <a:gd name="connsiteX5" fmla="*/ 7241 w 9160067"/>
              <a:gd name="connsiteY5" fmla="*/ 2631939 h 3214669"/>
              <a:gd name="connsiteX6" fmla="*/ 143 w 9160067"/>
              <a:gd name="connsiteY6" fmla="*/ 392 h 3214669"/>
              <a:gd name="connsiteX0" fmla="*/ 143 w 9160067"/>
              <a:gd name="connsiteY0" fmla="*/ 392 h 3217958"/>
              <a:gd name="connsiteX1" fmla="*/ 9152992 w 9160067"/>
              <a:gd name="connsiteY1" fmla="*/ 0 h 3217958"/>
              <a:gd name="connsiteX2" fmla="*/ 9160067 w 9160067"/>
              <a:gd name="connsiteY2" fmla="*/ 3210386 h 3217958"/>
              <a:gd name="connsiteX3" fmla="*/ 4112520 w 9160067"/>
              <a:gd name="connsiteY3" fmla="*/ 3217958 h 3217958"/>
              <a:gd name="connsiteX4" fmla="*/ 4112111 w 9160067"/>
              <a:gd name="connsiteY4" fmla="*/ 2633033 h 3217958"/>
              <a:gd name="connsiteX5" fmla="*/ 7241 w 9160067"/>
              <a:gd name="connsiteY5" fmla="*/ 2631939 h 3217958"/>
              <a:gd name="connsiteX6" fmla="*/ 143 w 9160067"/>
              <a:gd name="connsiteY6" fmla="*/ 392 h 3217958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067" h="3211380">
                <a:moveTo>
                  <a:pt x="143" y="392"/>
                </a:moveTo>
                <a:lnTo>
                  <a:pt x="9152992" y="0"/>
                </a:lnTo>
                <a:cubicBezTo>
                  <a:pt x="9154579" y="1278732"/>
                  <a:pt x="9158480" y="1931654"/>
                  <a:pt x="9160067" y="3210386"/>
                </a:cubicBezTo>
                <a:lnTo>
                  <a:pt x="4115809" y="3211380"/>
                </a:lnTo>
                <a:cubicBezTo>
                  <a:pt x="4117254" y="3123263"/>
                  <a:pt x="4110666" y="2721150"/>
                  <a:pt x="4112111" y="2633033"/>
                </a:cubicBezTo>
                <a:lnTo>
                  <a:pt x="7241" y="2631939"/>
                </a:lnTo>
                <a:cubicBezTo>
                  <a:pt x="8686" y="1456263"/>
                  <a:pt x="-1302" y="1176068"/>
                  <a:pt x="143" y="392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pic>
        <p:nvPicPr>
          <p:cNvPr id="12" name="Bild 7" descr="WortmarkeBMWGROUP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" y="6031922"/>
            <a:ext cx="906087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8" descr="BMWMINIRR_5fbg Kopi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4"/>
          <a:stretch/>
        </p:blipFill>
        <p:spPr bwMode="auto">
          <a:xfrm>
            <a:off x="10400530" y="6021289"/>
            <a:ext cx="1342445" cy="4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1720053"/>
            <a:ext cx="492669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341559"/>
            <a:ext cx="11260268" cy="5814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839" y="965585"/>
            <a:ext cx="11259567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8" name="Bild 7" descr="WortmarkeBMWGROUP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" y="6031922"/>
            <a:ext cx="906087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BMWMINIRR_5fbg Kopi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4"/>
          <a:stretch/>
        </p:blipFill>
        <p:spPr bwMode="auto">
          <a:xfrm>
            <a:off x="10400530" y="6021289"/>
            <a:ext cx="1342445" cy="4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2227504"/>
            <a:ext cx="492669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839" y="341559"/>
            <a:ext cx="11259567" cy="10985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839" y="1470170"/>
            <a:ext cx="11259567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8" name="Bild 7" descr="WortmarkeBMWGROUP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" y="6031922"/>
            <a:ext cx="906087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BMWMINIRR_5fbg Kopi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4"/>
          <a:stretch/>
        </p:blipFill>
        <p:spPr bwMode="auto">
          <a:xfrm>
            <a:off x="10400530" y="6021289"/>
            <a:ext cx="1342445" cy="4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3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de-DE" sz="2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28679"/>
            <a:ext cx="11263312" cy="4861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de-DE" sz="2400" smtClean="0"/>
            </a:lvl1pPr>
            <a:lvl2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63341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349375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39833"/>
            <a:ext cx="11263312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de-DE" sz="2000" smtClean="0"/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29877"/>
            <a:ext cx="11263312" cy="487156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lang="de-DE" sz="2400" smtClean="0"/>
            </a:lvl1pPr>
            <a:lvl2pPr marL="715963" indent="-284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1077913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14319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7938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41417"/>
            <a:ext cx="11263312" cy="4884796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lang="de-DE" sz="2000" smtClean="0"/>
            </a:lvl1pPr>
            <a:lvl2pPr marL="450850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1762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262063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" y="1701801"/>
            <a:ext cx="12195176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5138" y="6526214"/>
            <a:ext cx="4021247" cy="331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A. Deicke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739876" y="6528871"/>
            <a:ext cx="2988574" cy="3291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91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5" r:id="rId2"/>
    <p:sldLayoutId id="2147483696" r:id="rId3"/>
    <p:sldLayoutId id="2147483672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1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file:///\\europe.bmw.corp\winfs\A-proj\PPQ\Projektarbeit\GWK-Cost-down\11_Phase_II\05_Markt_DE\02_Pr&#228;sentationen\01_Aktuelle%20Marktpr&#228;sentation\11_Phase_II\03_Auswertungen\Markt%20Audits\Market_Audit_Cockpit.xlsm!Germany!%5bMarket_Audit_Cockpit.xlsm%5dGermany%20Diagramm%20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A0129659.jpg"/>
          <p:cNvPicPr>
            <a:picLocks noChangeAspect="1"/>
          </p:cNvPicPr>
          <p:nvPr/>
        </p:nvPicPr>
        <p:blipFill>
          <a:blip r:embed="rId3" cstate="print"/>
          <a:srcRect l="3822" t="29248" b="11991"/>
          <a:stretch>
            <a:fillRect/>
          </a:stretch>
        </p:blipFill>
        <p:spPr>
          <a:xfrm>
            <a:off x="-3500" y="0"/>
            <a:ext cx="12209455" cy="3718952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Quality Management im Automobilbau </a:t>
            </a:r>
          </a:p>
          <a:p>
            <a:r>
              <a:rPr lang="de-DE" dirty="0" smtClean="0"/>
              <a:t>ohne Datenanalyse – undenkbar.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65138" y="5306777"/>
            <a:ext cx="11263312" cy="534059"/>
          </a:xfrm>
        </p:spPr>
        <p:txBody>
          <a:bodyPr/>
          <a:lstStyle/>
          <a:p>
            <a:r>
              <a:rPr lang="de-DE" dirty="0" smtClean="0"/>
              <a:t>Münchner Kreis 24.05.2012</a:t>
            </a:r>
          </a:p>
        </p:txBody>
      </p:sp>
      <p:sp>
        <p:nvSpPr>
          <p:cNvPr id="8" name="Rechteck 7"/>
          <p:cNvSpPr/>
          <p:nvPr/>
        </p:nvSpPr>
        <p:spPr>
          <a:xfrm>
            <a:off x="-3500" y="3143794"/>
            <a:ext cx="5497137" cy="57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1200" dirty="0" smtClean="0"/>
              <a:t>Axel </a:t>
            </a:r>
            <a:r>
              <a:rPr lang="de-DE" sz="1200" dirty="0" err="1" smtClean="0"/>
              <a:t>Deicke</a:t>
            </a:r>
            <a:r>
              <a:rPr lang="de-DE" sz="1200" dirty="0" smtClean="0"/>
              <a:t>, </a:t>
            </a:r>
            <a:r>
              <a:rPr lang="de-DE" sz="1200" dirty="0" err="1" smtClean="0"/>
              <a:t>Vice</a:t>
            </a:r>
            <a:r>
              <a:rPr lang="de-DE" sz="1200" dirty="0" smtClean="0"/>
              <a:t> </a:t>
            </a:r>
            <a:r>
              <a:rPr lang="de-DE" sz="1200" dirty="0" err="1" smtClean="0"/>
              <a:t>President</a:t>
            </a:r>
            <a:r>
              <a:rPr lang="de-DE" sz="1200" dirty="0" smtClean="0"/>
              <a:t> </a:t>
            </a:r>
            <a:r>
              <a:rPr lang="de-DE" sz="1200" dirty="0" err="1" smtClean="0"/>
              <a:t>Aftersales</a:t>
            </a:r>
            <a:r>
              <a:rPr lang="de-DE" sz="1200" dirty="0" smtClean="0"/>
              <a:t> Service Technologies</a:t>
            </a:r>
          </a:p>
          <a:p>
            <a:endParaRPr lang="de-DE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-1" y="1701801"/>
            <a:ext cx="12195176" cy="4827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cs typeface="Arial" pitchFamily="34" charset="0"/>
              </a:rPr>
              <a:t>Beispiel: </a:t>
            </a:r>
            <a:r>
              <a:rPr lang="de-DE" dirty="0" err="1" smtClean="0">
                <a:cs typeface="Arial" pitchFamily="34" charset="0"/>
              </a:rPr>
              <a:t>BMW.Digital</a:t>
            </a:r>
            <a:r>
              <a:rPr lang="de-DE" dirty="0" smtClean="0">
                <a:cs typeface="Arial" pitchFamily="34" charset="0"/>
              </a:rPr>
              <a:t> – Real-time </a:t>
            </a:r>
            <a:r>
              <a:rPr lang="de-DE" dirty="0" err="1" smtClean="0">
                <a:cs typeface="Arial" pitchFamily="34" charset="0"/>
              </a:rPr>
              <a:t>scoring</a:t>
            </a:r>
            <a:r>
              <a:rPr lang="de-DE" dirty="0" smtClean="0">
                <a:cs typeface="Arial" pitchFamily="34" charset="0"/>
              </a:rPr>
              <a:t> und </a:t>
            </a:r>
            <a:r>
              <a:rPr lang="de-DE" dirty="0" err="1" smtClean="0">
                <a:cs typeface="Arial" pitchFamily="34" charset="0"/>
              </a:rPr>
              <a:t>empfehlungen</a:t>
            </a:r>
            <a:r>
              <a:rPr lang="de-DE" dirty="0" smtClean="0">
                <a:cs typeface="Arial" pitchFamily="34" charset="0"/>
              </a:rPr>
              <a:t>.</a:t>
            </a:r>
            <a:endParaRPr lang="de-DE" dirty="0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45" y="2379643"/>
            <a:ext cx="5252650" cy="3444141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5960125" y="2461976"/>
            <a:ext cx="6125379" cy="3313744"/>
          </a:xfrm>
          <a:prstGeom prst="rect">
            <a:avLst/>
          </a:prstGeom>
          <a:noFill/>
        </p:spPr>
        <p:txBody>
          <a:bodyPr wrap="square" lIns="121935" tIns="60968" rIns="121935" bIns="60968">
            <a:spAutoFit/>
          </a:bodyPr>
          <a:lstStyle/>
          <a:p>
            <a:pPr marL="185738" indent="-185738">
              <a:lnSpc>
                <a:spcPts val="2000"/>
              </a:lnSpc>
              <a:buFontTx/>
              <a:buChar char="-"/>
              <a:defRPr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 individualisierte Fahrzeugkonfigurationen</a:t>
            </a:r>
            <a:b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unter Berücksichtigung der länderspezifischen Angebotsstruktur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185738" indent="-185738">
              <a:lnSpc>
                <a:spcPts val="2000"/>
              </a:lnSpc>
              <a:defRPr/>
            </a:pPr>
            <a:endParaRPr lang="de-DE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85738" indent="-185738">
              <a:lnSpc>
                <a:spcPts val="2000"/>
              </a:lnSpc>
              <a:buFontTx/>
              <a:buChar char="-"/>
              <a:defRPr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Echtzeit Empfehlung </a:t>
            </a:r>
            <a:b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itchFamily="2" charset="2"/>
              </a:rPr>
              <a:t> Rechenzeit unter 200ms.</a:t>
            </a:r>
          </a:p>
          <a:p>
            <a:pPr marL="185738" indent="-185738">
              <a:lnSpc>
                <a:spcPts val="2000"/>
              </a:lnSpc>
              <a:buFontTx/>
              <a:buChar char="-"/>
              <a:defRPr/>
            </a:pPr>
            <a:endParaRPr lang="de-DE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 pitchFamily="2" charset="2"/>
            </a:endParaRPr>
          </a:p>
          <a:p>
            <a:pPr marL="185738" indent="-185738">
              <a:lnSpc>
                <a:spcPts val="2000"/>
              </a:lnSpc>
              <a:buFontTx/>
              <a:buChar char="-"/>
              <a:defRPr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Über 20 Mio. Klicks weltweit pro Tag.</a:t>
            </a:r>
          </a:p>
          <a:p>
            <a:pPr>
              <a:lnSpc>
                <a:spcPts val="2000"/>
              </a:lnSpc>
              <a:defRPr/>
            </a:pPr>
            <a:endParaRPr lang="de-DE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85738" indent="-185738">
              <a:lnSpc>
                <a:spcPts val="2000"/>
              </a:lnSpc>
              <a:buFontTx/>
              <a:buChar char="-"/>
              <a:defRPr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7.500 Kunden werden parallel.</a:t>
            </a:r>
          </a:p>
          <a:p>
            <a:pPr marL="185738" indent="-185738">
              <a:lnSpc>
                <a:spcPts val="2000"/>
              </a:lnSpc>
              <a:buFontTx/>
              <a:buChar char="-"/>
              <a:defRPr/>
            </a:pPr>
            <a:endParaRPr lang="de-DE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 pitchFamily="2" charset="2"/>
            </a:endParaRPr>
          </a:p>
          <a:p>
            <a:pPr marL="185738" indent="-185738">
              <a:buFontTx/>
              <a:buChar char="-"/>
              <a:defRPr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itchFamily="2" charset="2"/>
              </a:rPr>
              <a:t>60 Mio. komplexe Entscheidungen pro Tag!</a:t>
            </a:r>
            <a:endParaRPr lang="de-DE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" y="1701801"/>
            <a:ext cx="12195176" cy="4827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7" name="Picture 2" descr="E:\screen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19" y="3895916"/>
            <a:ext cx="2823261" cy="2416505"/>
          </a:xfrm>
          <a:prstGeom prst="rect">
            <a:avLst/>
          </a:prstGeom>
          <a:noFill/>
          <a:effectLst>
            <a:outerShdw blurRad="2413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4400" t="30853" r="11700" b="19317"/>
          <a:stretch>
            <a:fillRect/>
          </a:stretch>
        </p:blipFill>
        <p:spPr bwMode="auto">
          <a:xfrm>
            <a:off x="8236644" y="3852628"/>
            <a:ext cx="3808790" cy="2878677"/>
          </a:xfrm>
          <a:prstGeom prst="rect">
            <a:avLst/>
          </a:prstGeom>
          <a:noFill/>
          <a:effectLst>
            <a:outerShdw blurRad="2413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Up Arrow 10"/>
          <p:cNvSpPr/>
          <p:nvPr/>
        </p:nvSpPr>
        <p:spPr bwMode="auto">
          <a:xfrm flipV="1">
            <a:off x="1568859" y="2890264"/>
            <a:ext cx="772785" cy="649816"/>
          </a:xfrm>
          <a:prstGeom prst="upArrow">
            <a:avLst/>
          </a:prstGeom>
          <a:solidFill>
            <a:srgbClr val="5678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de-DE">
              <a:latin typeface="+mj-lt"/>
            </a:endParaRP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1072623" y="3484329"/>
            <a:ext cx="2182551" cy="4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35" tIns="60968" rIns="121935" bIns="60968">
            <a:spAutoFit/>
          </a:bodyPr>
          <a:lstStyle/>
          <a:p>
            <a:r>
              <a:rPr lang="de-DE" b="1" dirty="0" smtClean="0">
                <a:latin typeface="+mj-lt"/>
              </a:rPr>
              <a:t>Reguläres Reporting</a:t>
            </a:r>
            <a:endParaRPr lang="de-DE" b="1" dirty="0">
              <a:latin typeface="+mj-lt"/>
            </a:endParaRPr>
          </a:p>
        </p:txBody>
      </p:sp>
      <p:sp>
        <p:nvSpPr>
          <p:cNvPr id="16" name="Up Arrow 15"/>
          <p:cNvSpPr/>
          <p:nvPr/>
        </p:nvSpPr>
        <p:spPr bwMode="auto">
          <a:xfrm flipV="1">
            <a:off x="9661924" y="2969629"/>
            <a:ext cx="772784" cy="556684"/>
          </a:xfrm>
          <a:prstGeom prst="upArrow">
            <a:avLst/>
          </a:prstGeom>
          <a:solidFill>
            <a:srgbClr val="5678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de-DE">
              <a:latin typeface="+mj-lt"/>
            </a:endParaRPr>
          </a:p>
        </p:txBody>
      </p:sp>
      <p:sp>
        <p:nvSpPr>
          <p:cNvPr id="31751" name="TextBox 16"/>
          <p:cNvSpPr txBox="1">
            <a:spLocks noChangeArrowheads="1"/>
          </p:cNvSpPr>
          <p:nvPr/>
        </p:nvSpPr>
        <p:spPr bwMode="auto">
          <a:xfrm>
            <a:off x="8555507" y="3482910"/>
            <a:ext cx="3191930" cy="4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35" tIns="60968" rIns="121935" bIns="60968">
            <a:spAutoFit/>
          </a:bodyPr>
          <a:lstStyle/>
          <a:p>
            <a:r>
              <a:rPr lang="de-DE" b="1" dirty="0" smtClean="0">
                <a:latin typeface="+mj-lt"/>
              </a:rPr>
              <a:t>Kommentarbasiertes Reporting</a:t>
            </a:r>
            <a:endParaRPr lang="de-DE" b="1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442317" y="2939558"/>
            <a:ext cx="3163930" cy="2796110"/>
          </a:xfrm>
          <a:prstGeom prst="roundRect">
            <a:avLst/>
          </a:prstGeom>
          <a:solidFill>
            <a:schemeClr val="bg2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de-DE">
              <a:latin typeface="+mj-lt"/>
            </a:endParaRPr>
          </a:p>
        </p:txBody>
      </p:sp>
      <p:pic>
        <p:nvPicPr>
          <p:cNvPr id="31756" name="Picture 4" descr="extractkeyconcep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0827" y="3075281"/>
            <a:ext cx="2210418" cy="126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5" descr="refinecategori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5205" y="3506382"/>
            <a:ext cx="2197147" cy="125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ingle_data_c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088251" y="2008056"/>
            <a:ext cx="1734001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5491" y="1986540"/>
            <a:ext cx="2305651" cy="931334"/>
          </a:xfrm>
          <a:prstGeom prst="rect">
            <a:avLst/>
          </a:prstGeom>
          <a:noFill/>
          <a:effectLst>
            <a:outerShdw blurRad="2413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60" name="TextBox 9"/>
          <p:cNvSpPr txBox="1">
            <a:spLocks noChangeArrowheads="1"/>
          </p:cNvSpPr>
          <p:nvPr/>
        </p:nvSpPr>
        <p:spPr bwMode="auto">
          <a:xfrm>
            <a:off x="994541" y="1656052"/>
            <a:ext cx="2110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latin typeface="+mj-lt"/>
              </a:rPr>
              <a:t>Kundenbefragungen</a:t>
            </a:r>
            <a:endParaRPr lang="de-DE" b="1" dirty="0"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8302745" flipV="1">
            <a:off x="3379997" y="2610390"/>
            <a:ext cx="459318" cy="893466"/>
          </a:xfrm>
          <a:prstGeom prst="upArrow">
            <a:avLst/>
          </a:prstGeom>
          <a:solidFill>
            <a:srgbClr val="5678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de-DE">
              <a:latin typeface="+mj-lt"/>
            </a:endParaRPr>
          </a:p>
        </p:txBody>
      </p:sp>
      <p:sp>
        <p:nvSpPr>
          <p:cNvPr id="31762" name="TextBox 13"/>
          <p:cNvSpPr txBox="1">
            <a:spLocks noChangeArrowheads="1"/>
          </p:cNvSpPr>
          <p:nvPr/>
        </p:nvSpPr>
        <p:spPr bwMode="auto">
          <a:xfrm>
            <a:off x="5020827" y="2563454"/>
            <a:ext cx="2207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latin typeface="+mj-lt"/>
              </a:rPr>
              <a:t>Text </a:t>
            </a:r>
            <a:r>
              <a:rPr lang="de-DE" b="1" dirty="0" err="1" smtClean="0">
                <a:latin typeface="+mj-lt"/>
              </a:rPr>
              <a:t>Analytics</a:t>
            </a:r>
            <a:r>
              <a:rPr lang="de-DE" b="1" dirty="0" smtClean="0">
                <a:latin typeface="+mj-lt"/>
              </a:rPr>
              <a:t> Engine</a:t>
            </a:r>
            <a:endParaRPr lang="de-DE" b="1" dirty="0">
              <a:latin typeface="+mj-lt"/>
            </a:endParaRPr>
          </a:p>
        </p:txBody>
      </p:sp>
      <p:sp>
        <p:nvSpPr>
          <p:cNvPr id="31763" name="TextBox 14"/>
          <p:cNvSpPr txBox="1">
            <a:spLocks noChangeArrowheads="1"/>
          </p:cNvSpPr>
          <p:nvPr/>
        </p:nvSpPr>
        <p:spPr bwMode="auto">
          <a:xfrm>
            <a:off x="9232700" y="1656052"/>
            <a:ext cx="1895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latin typeface="+mj-lt"/>
              </a:rPr>
              <a:t>Bereicherte Daten</a:t>
            </a:r>
            <a:endParaRPr lang="de-DE" b="1" dirty="0">
              <a:latin typeface="+mj-lt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4501502" flipV="1">
            <a:off x="8007037" y="2649618"/>
            <a:ext cx="461434" cy="895584"/>
          </a:xfrm>
          <a:prstGeom prst="upArrow">
            <a:avLst/>
          </a:prstGeom>
          <a:solidFill>
            <a:srgbClr val="5678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de-DE">
              <a:latin typeface="+mj-lt"/>
            </a:endParaRPr>
          </a:p>
        </p:txBody>
      </p:sp>
      <p:sp>
        <p:nvSpPr>
          <p:cNvPr id="31765" name="TextBox 18"/>
          <p:cNvSpPr txBox="1">
            <a:spLocks noChangeArrowheads="1"/>
          </p:cNvSpPr>
          <p:nvPr/>
        </p:nvSpPr>
        <p:spPr bwMode="auto">
          <a:xfrm>
            <a:off x="4901150" y="4756042"/>
            <a:ext cx="226241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+mj-lt"/>
              </a:rPr>
              <a:t>Bibliotheken	</a:t>
            </a:r>
            <a:r>
              <a:rPr lang="de-DE" sz="1600" b="1" dirty="0" smtClean="0">
                <a:latin typeface="+mj-lt"/>
              </a:rPr>
              <a:t>- Gefühle</a:t>
            </a:r>
          </a:p>
          <a:p>
            <a:r>
              <a:rPr lang="de-DE" sz="1600" b="1" dirty="0" smtClean="0">
                <a:latin typeface="+mj-lt"/>
              </a:rPr>
              <a:t>	- Meinungen</a:t>
            </a:r>
          </a:p>
          <a:p>
            <a:r>
              <a:rPr lang="de-DE" sz="1400" dirty="0" smtClean="0">
                <a:latin typeface="+mj-lt"/>
              </a:rPr>
              <a:t>	- Budget</a:t>
            </a:r>
          </a:p>
          <a:p>
            <a:endParaRPr lang="de-DE" sz="1600" dirty="0">
              <a:latin typeface="+mj-lt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cs typeface="Arial" pitchFamily="34" charset="0"/>
              </a:rPr>
              <a:t>Beispiel: Kunden besser Verstehen durch Text </a:t>
            </a:r>
            <a:r>
              <a:rPr lang="de-DE" dirty="0" err="1" smtClean="0">
                <a:cs typeface="Arial" pitchFamily="34" charset="0"/>
              </a:rPr>
              <a:t>Analytics</a:t>
            </a:r>
            <a:r>
              <a:rPr lang="de-DE" dirty="0" smtClean="0">
                <a:cs typeface="Arial" pitchFamily="34" charset="0"/>
              </a:rPr>
              <a:t>.</a:t>
            </a:r>
          </a:p>
          <a:p>
            <a:r>
              <a:rPr lang="de-DE" dirty="0" smtClean="0">
                <a:solidFill>
                  <a:schemeClr val="tx1"/>
                </a:solidFill>
                <a:cs typeface="Arial" pitchFamily="34" charset="0"/>
              </a:rPr>
              <a:t>Analyse unstrukturierter Informationen.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Der typische Automotive Life Cycle.</a:t>
            </a:r>
            <a:endParaRPr lang="de-DE"/>
          </a:p>
        </p:txBody>
      </p:sp>
      <p:pic>
        <p:nvPicPr>
          <p:cNvPr id="34" name="Picture 14" descr="Datei:BMW München 2005 - BMW Group mit Mini und seit 2003 auch mit Rolls-Royce Motor Cars Markenrechten - Foto 2005 Wolfgang Pehlemann Wiesbaden Pict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705" y="3123408"/>
            <a:ext cx="1397425" cy="2370736"/>
          </a:xfrm>
          <a:prstGeom prst="rect">
            <a:avLst/>
          </a:prstGeom>
          <a:noFill/>
        </p:spPr>
      </p:pic>
      <p:sp>
        <p:nvSpPr>
          <p:cNvPr id="35" name="Freeform 25"/>
          <p:cNvSpPr/>
          <p:nvPr/>
        </p:nvSpPr>
        <p:spPr>
          <a:xfrm>
            <a:off x="2438400" y="3450479"/>
            <a:ext cx="2047985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After Sales /</a:t>
            </a:r>
            <a:br>
              <a:rPr lang="de-DE" sz="2000" b="1" smtClean="0">
                <a:solidFill>
                  <a:prstClr val="white"/>
                </a:solidFill>
                <a:latin typeface="+mj-lt"/>
              </a:rPr>
            </a:br>
            <a:r>
              <a:rPr lang="de-DE" sz="2000" b="1" smtClean="0">
                <a:solidFill>
                  <a:prstClr val="white"/>
                </a:solidFill>
                <a:latin typeface="+mj-lt"/>
              </a:rPr>
              <a:t>Gewährleistung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Freeform 20"/>
          <p:cNvSpPr/>
          <p:nvPr/>
        </p:nvSpPr>
        <p:spPr>
          <a:xfrm>
            <a:off x="7269611" y="3450479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Kundennaher Großversuch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7" name="Freeform 18"/>
          <p:cNvSpPr/>
          <p:nvPr/>
        </p:nvSpPr>
        <p:spPr>
          <a:xfrm>
            <a:off x="4830975" y="2009870"/>
            <a:ext cx="2139228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Forschung und Entwicklung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Freeform 22"/>
          <p:cNvSpPr/>
          <p:nvPr/>
        </p:nvSpPr>
        <p:spPr>
          <a:xfrm>
            <a:off x="6779295" y="5396453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Produktion / Logistik</a:t>
            </a:r>
          </a:p>
        </p:txBody>
      </p:sp>
      <p:sp>
        <p:nvSpPr>
          <p:cNvPr id="39" name="Freeform 24"/>
          <p:cNvSpPr/>
          <p:nvPr/>
        </p:nvSpPr>
        <p:spPr>
          <a:xfrm>
            <a:off x="3130601" y="5396453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Marketing</a:t>
            </a:r>
            <a:br>
              <a:rPr lang="de-DE" sz="2000" b="1" smtClean="0">
                <a:solidFill>
                  <a:prstClr val="white"/>
                </a:solidFill>
                <a:latin typeface="+mj-lt"/>
              </a:rPr>
            </a:br>
            <a:r>
              <a:rPr lang="de-DE" sz="2000" b="1" smtClean="0">
                <a:solidFill>
                  <a:prstClr val="white"/>
                </a:solidFill>
                <a:latin typeface="+mj-lt"/>
              </a:rPr>
              <a:t>Sales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40" name="Freeform 26"/>
          <p:cNvSpPr/>
          <p:nvPr/>
        </p:nvSpPr>
        <p:spPr>
          <a:xfrm>
            <a:off x="3441946" y="2314052"/>
            <a:ext cx="4704288" cy="34336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3324" y="659092"/>
                </a:moveTo>
                <a:arcTo wR="1885439" hR="1885439" stAng="13234444" swAng="1213112"/>
              </a:path>
            </a:pathLst>
          </a:cu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21"/>
          <p:cNvSpPr/>
          <p:nvPr/>
        </p:nvSpPr>
        <p:spPr>
          <a:xfrm>
            <a:off x="4427151" y="2413765"/>
            <a:ext cx="4704288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6375" y="2015672"/>
                </a:moveTo>
                <a:arcTo wR="1885439" hR="1885439" stAng="21837644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 23"/>
          <p:cNvSpPr/>
          <p:nvPr/>
        </p:nvSpPr>
        <p:spPr>
          <a:xfrm>
            <a:off x="4035588" y="2314053"/>
            <a:ext cx="4704288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17285" y="3756569"/>
                </a:moveTo>
                <a:arcTo wR="1885439" hR="1885439" stAng="4976200" swAng="847601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 17"/>
          <p:cNvSpPr/>
          <p:nvPr/>
        </p:nvSpPr>
        <p:spPr>
          <a:xfrm>
            <a:off x="3617236" y="2440176"/>
            <a:ext cx="2953894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0201" y="2730930"/>
                </a:moveTo>
                <a:arcTo wR="1885439" hR="1885439" stAng="9201412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21"/>
          <p:cNvSpPr/>
          <p:nvPr/>
        </p:nvSpPr>
        <p:spPr>
          <a:xfrm rot="18568065">
            <a:off x="4217719" y="1478607"/>
            <a:ext cx="5141165" cy="4480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6375" y="2015672"/>
                </a:moveTo>
                <a:arcTo wR="1885439" hR="1885439" stAng="21837644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-1" y="1701801"/>
            <a:ext cx="12195176" cy="4827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latin typeface="+mj-lt"/>
                <a:cs typeface="Arial" pitchFamily="34" charset="0"/>
              </a:rPr>
              <a:t>Beispiel: Benchmarking zur automatisierten Prozessverbesserung auf Basis von Kundenempfindungen.</a:t>
            </a:r>
            <a:endParaRPr lang="de-DE" dirty="0">
              <a:latin typeface="+mj-lt"/>
            </a:endParaRPr>
          </a:p>
        </p:txBody>
      </p:sp>
      <p:sp>
        <p:nvSpPr>
          <p:cNvPr id="9" name="Rechteck 23"/>
          <p:cNvSpPr/>
          <p:nvPr/>
        </p:nvSpPr>
        <p:spPr>
          <a:xfrm>
            <a:off x="465138" y="1701800"/>
            <a:ext cx="4825146" cy="480053"/>
          </a:xfrm>
          <a:prstGeom prst="rect">
            <a:avLst/>
          </a:prstGeom>
          <a:solidFill>
            <a:srgbClr val="5678A9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lIns="121935" tIns="60968" rIns="121935" bIns="60968" anchor="ctr"/>
          <a:lstStyle/>
          <a:p>
            <a:pPr algn="ctr">
              <a:defRPr/>
            </a:pPr>
            <a:r>
              <a:rPr lang="de-DE" sz="2700" kern="0" smtClean="0">
                <a:solidFill>
                  <a:srgbClr val="FFFFFF"/>
                </a:solidFill>
                <a:latin typeface="+mj-lt"/>
              </a:rPr>
              <a:t>Anomalieerkennung</a:t>
            </a:r>
            <a:endParaRPr lang="de-DE" sz="2700" ker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hteck 24"/>
          <p:cNvSpPr/>
          <p:nvPr/>
        </p:nvSpPr>
        <p:spPr>
          <a:xfrm>
            <a:off x="465138" y="2265398"/>
            <a:ext cx="4833609" cy="425610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35" tIns="60968" rIns="121935" bIns="60968"/>
          <a:lstStyle/>
          <a:p>
            <a:pPr marL="261938" indent="-261938">
              <a:buFont typeface="Arial" pitchFamily="34" charset="0"/>
              <a:buChar char="•"/>
              <a:defRPr/>
            </a:pP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Automatisierte </a:t>
            </a:r>
            <a:r>
              <a:rPr lang="de-DE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Erkennung von auffälligen Prozessdaten</a:t>
            </a: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(bspw. Kosten oder Wiederholreparaturen).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Automatische Einsteuerung von Anomalien in verantwortliche Fachbereiche.</a:t>
            </a:r>
          </a:p>
          <a:p>
            <a:pPr marL="261938" indent="-261938" algn="ctr">
              <a:buFont typeface="Arial" pitchFamily="34" charset="0"/>
              <a:buChar char="•"/>
              <a:defRPr/>
            </a:pPr>
            <a:endParaRPr lang="de-DE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1938" indent="-261938" algn="ctr">
              <a:buFont typeface="Arial" pitchFamily="34" charset="0"/>
              <a:buChar char="•"/>
              <a:defRPr/>
            </a:pPr>
            <a:endParaRPr lang="de-DE" sz="140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67" y="4064000"/>
            <a:ext cx="4236552" cy="23339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Gleichschenkliges Dreieck 33"/>
          <p:cNvSpPr/>
          <p:nvPr/>
        </p:nvSpPr>
        <p:spPr bwMode="auto">
          <a:xfrm rot="5400000">
            <a:off x="4076987" y="4139762"/>
            <a:ext cx="4240751" cy="522735"/>
          </a:xfrm>
          <a:prstGeom prst="triangle">
            <a:avLst>
              <a:gd name="adj" fmla="val 50352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e-DE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Rechteck 35"/>
          <p:cNvSpPr/>
          <p:nvPr/>
        </p:nvSpPr>
        <p:spPr>
          <a:xfrm>
            <a:off x="7095977" y="1701800"/>
            <a:ext cx="4633330" cy="480053"/>
          </a:xfrm>
          <a:prstGeom prst="rect">
            <a:avLst/>
          </a:prstGeom>
          <a:solidFill>
            <a:srgbClr val="5678A9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lIns="121935" tIns="60968" rIns="121935" bIns="60968" anchor="ctr"/>
          <a:lstStyle/>
          <a:p>
            <a:pPr algn="ctr">
              <a:defRPr/>
            </a:pPr>
            <a:r>
              <a:rPr lang="de-DE" sz="2700" kern="0" smtClean="0">
                <a:solidFill>
                  <a:srgbClr val="FFFFFF"/>
                </a:solidFill>
                <a:latin typeface="+mj-lt"/>
              </a:rPr>
              <a:t>Konsequenzen</a:t>
            </a:r>
            <a:endParaRPr lang="de-DE" sz="2700" ker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Rechteck 36"/>
          <p:cNvSpPr/>
          <p:nvPr/>
        </p:nvSpPr>
        <p:spPr>
          <a:xfrm>
            <a:off x="7095977" y="2285220"/>
            <a:ext cx="4632473" cy="422552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35" tIns="60968" rIns="121935" bIns="60968" anchor="ctr"/>
          <a:lstStyle/>
          <a:p>
            <a:pPr marL="381048" indent="-381048">
              <a:buFont typeface="Arial" pitchFamily="34" charset="0"/>
              <a:buChar char="•"/>
              <a:defRPr/>
            </a:pP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Prozesse mit Qualitätsdefiziten können identifiziert werden.</a:t>
            </a:r>
          </a:p>
          <a:p>
            <a:pPr marL="381048" indent="-381048">
              <a:buFont typeface="Arial" pitchFamily="34" charset="0"/>
              <a:buChar char="•"/>
              <a:defRPr/>
            </a:pPr>
            <a:endParaRPr lang="de-DE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81048" indent="-381048">
              <a:buFont typeface="Arial" pitchFamily="34" charset="0"/>
              <a:buChar char="•"/>
              <a:defRPr/>
            </a:pP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Vorbildliche Prozesse können identifiziert werden um andere zu optimieren.</a:t>
            </a:r>
          </a:p>
          <a:p>
            <a:pPr marL="381048" indent="-381048">
              <a:buFont typeface="Arial" pitchFamily="34" charset="0"/>
              <a:buChar char="•"/>
              <a:defRPr/>
            </a:pPr>
            <a:endParaRPr lang="de-DE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81048" indent="-381048">
              <a:buFont typeface="Arial" pitchFamily="34" charset="0"/>
              <a:buChar char="•"/>
              <a:defRPr/>
            </a:pP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Individualisierte Trainings.</a:t>
            </a:r>
          </a:p>
          <a:p>
            <a:pPr marL="381048" indent="-381048">
              <a:buFont typeface="Arial" pitchFamily="34" charset="0"/>
              <a:buChar char="•"/>
              <a:defRPr/>
            </a:pPr>
            <a:endParaRPr lang="de-DE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81048" indent="-381048">
              <a:buFont typeface="Arial" pitchFamily="34" charset="0"/>
              <a:buChar char="•"/>
              <a:defRPr/>
            </a:pPr>
            <a:endParaRPr lang="de-DE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838248" lvl="1" indent="-381048">
              <a:defRPr/>
            </a:pPr>
            <a:r>
              <a:rPr lang="de-DE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Gute Prozesse verbessern sich selbst.</a:t>
            </a:r>
            <a:endParaRPr lang="de-DE" b="1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3730" name="Picture 2" descr="http://www.ddrautorennbahn.de/zielfahne_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03197">
            <a:off x="7184565" y="5444468"/>
            <a:ext cx="754856" cy="7548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5138" y="403225"/>
            <a:ext cx="11263312" cy="960437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Erhöhte </a:t>
            </a:r>
            <a:r>
              <a:rPr lang="de-DE" dirty="0" err="1" smtClean="0">
                <a:latin typeface="+mj-lt"/>
              </a:rPr>
              <a:t>Gewährleistungs</a:t>
            </a:r>
            <a:r>
              <a:rPr lang="de-DE" dirty="0" smtClean="0">
                <a:latin typeface="+mj-lt"/>
              </a:rPr>
              <a:t> Kosten werden  identifiziert.</a:t>
            </a: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These: Vergleichbare Fälle erzeugen vergleichbare kosten pro fall.</a:t>
            </a:r>
          </a:p>
        </p:txBody>
      </p:sp>
      <p:sp>
        <p:nvSpPr>
          <p:cNvPr id="20" name="Gleichschenkliges Dreieck 19"/>
          <p:cNvSpPr/>
          <p:nvPr/>
        </p:nvSpPr>
        <p:spPr bwMode="auto">
          <a:xfrm rot="5400000">
            <a:off x="2015688" y="3882523"/>
            <a:ext cx="3796060" cy="522735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e-DE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698238" y="2819845"/>
            <a:ext cx="2794380" cy="375417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66700" indent="-174625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ysClr val="windowText" lastClr="000000"/>
                </a:solidFill>
                <a:latin typeface="+mj-lt"/>
              </a:rPr>
              <a:t>1.	</a:t>
            </a:r>
            <a:r>
              <a:rPr lang="de-DE" sz="1400" b="1" kern="0" smtClean="0">
                <a:solidFill>
                  <a:sysClr val="windowText" lastClr="000000"/>
                </a:solidFill>
                <a:latin typeface="+mj-lt"/>
              </a:rPr>
              <a:t>Gleicher Fehlercode</a:t>
            </a:r>
            <a:endParaRPr lang="de-DE" sz="1400" b="1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698238" y="3375214"/>
            <a:ext cx="2794380" cy="375417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63525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smtClean="0">
                <a:solidFill>
                  <a:sysClr val="windowText" lastClr="000000"/>
                </a:solidFill>
                <a:latin typeface="+mj-lt"/>
              </a:rPr>
              <a:t>2.	Gleiches Land</a:t>
            </a:r>
            <a:endParaRPr lang="de-DE" sz="1400" b="1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698238" y="3947649"/>
            <a:ext cx="2794380" cy="375417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66700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smtClean="0">
                <a:solidFill>
                  <a:sysClr val="windowText" lastClr="000000"/>
                </a:solidFill>
                <a:latin typeface="+mj-lt"/>
                <a:cs typeface="+mn-cs"/>
              </a:rPr>
              <a:t>3.	Gleiche  E-Serie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98238" y="5058388"/>
            <a:ext cx="2794380" cy="375417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69875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smtClean="0">
                <a:solidFill>
                  <a:sysClr val="windowText" lastClr="000000"/>
                </a:solidFill>
                <a:latin typeface="+mj-lt"/>
                <a:cs typeface="+mn-cs"/>
              </a:rPr>
              <a:t>5.	Gleicher Gewährleistungsstatus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98238" y="4493711"/>
            <a:ext cx="2794380" cy="375417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66700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smtClean="0">
                <a:solidFill>
                  <a:sysClr val="windowText" lastClr="000000"/>
                </a:solidFill>
                <a:latin typeface="+mj-lt"/>
                <a:cs typeface="+mn-cs"/>
              </a:rPr>
              <a:t>4.	Gleicher Motor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698238" y="5623066"/>
            <a:ext cx="2794380" cy="631684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69875" indent="-177800" fontAlgn="auto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DE" sz="1400" b="1" kern="0" smtClean="0">
                <a:solidFill>
                  <a:sysClr val="windowText" lastClr="000000"/>
                </a:solidFill>
                <a:latin typeface="+mj-lt"/>
              </a:rPr>
              <a:t>6. Gleiche Kategorien,  wie maximale Kosten oder aufwendige Maßnahme</a:t>
            </a:r>
            <a:endParaRPr lang="de-DE" sz="1400" b="1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7" name="Textfeld 26"/>
          <p:cNvSpPr txBox="1"/>
          <p:nvPr/>
        </p:nvSpPr>
        <p:spPr bwMode="auto">
          <a:xfrm>
            <a:off x="4486385" y="5545500"/>
            <a:ext cx="7242065" cy="494868"/>
          </a:xfrm>
          <a:prstGeom prst="rect">
            <a:avLst/>
          </a:prstGeom>
          <a:solidFill>
            <a:schemeClr val="bg2"/>
          </a:solidFill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smtClean="0">
                <a:solidFill>
                  <a:schemeClr val="bg1"/>
                </a:solidFill>
                <a:latin typeface="+mj-lt"/>
                <a:cs typeface="+mn-cs"/>
              </a:rPr>
              <a:t>Reduktion der  Gewährleistungskosten im Einzelfall um bis zu + 30%</a:t>
            </a:r>
            <a:endParaRPr lang="de-DE" sz="1600" b="1" kern="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16" y="3150899"/>
            <a:ext cx="5396290" cy="209950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winkelte Verbindung 13"/>
          <p:cNvCxnSpPr>
            <a:cxnSpLocks noChangeShapeType="1"/>
          </p:cNvCxnSpPr>
          <p:nvPr/>
        </p:nvCxnSpPr>
        <p:spPr bwMode="auto">
          <a:xfrm>
            <a:off x="4720291" y="2506468"/>
            <a:ext cx="5917235" cy="2742709"/>
          </a:xfrm>
          <a:prstGeom prst="bentConnector3">
            <a:avLst>
              <a:gd name="adj1" fmla="val -9"/>
            </a:avLst>
          </a:prstGeom>
          <a:noFill/>
          <a:ln w="19050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14"/>
          <p:cNvCxnSpPr>
            <a:cxnSpLocks noChangeShapeType="1"/>
          </p:cNvCxnSpPr>
          <p:nvPr/>
        </p:nvCxnSpPr>
        <p:spPr bwMode="auto">
          <a:xfrm rot="5400000">
            <a:off x="6519826" y="4158291"/>
            <a:ext cx="24204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 bwMode="auto">
          <a:xfrm>
            <a:off x="6171417" y="2529750"/>
            <a:ext cx="3168325" cy="437470"/>
          </a:xfrm>
          <a:prstGeom prst="rect">
            <a:avLst/>
          </a:prstGeom>
          <a:noFill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+mj-lt"/>
                <a:cs typeface="+mn-cs"/>
              </a:rPr>
              <a:t>Durchschnitt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smtClean="0">
                <a:solidFill>
                  <a:sysClr val="windowText" lastClr="000000"/>
                </a:solidFill>
                <a:latin typeface="+mj-lt"/>
                <a:cs typeface="+mn-cs"/>
              </a:rPr>
              <a:t>Kosten/Fall</a:t>
            </a:r>
            <a:endParaRPr lang="de-DE" sz="1400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cxnSp>
        <p:nvCxnSpPr>
          <p:cNvPr id="32" name="Gerade Verbindung mit Pfeil 16"/>
          <p:cNvCxnSpPr>
            <a:cxnSpLocks noChangeShapeType="1"/>
          </p:cNvCxnSpPr>
          <p:nvPr/>
        </p:nvCxnSpPr>
        <p:spPr bwMode="auto">
          <a:xfrm>
            <a:off x="7728574" y="3319656"/>
            <a:ext cx="1500711" cy="29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17"/>
          <p:cNvCxnSpPr>
            <a:cxnSpLocks noChangeShapeType="1"/>
          </p:cNvCxnSpPr>
          <p:nvPr/>
        </p:nvCxnSpPr>
        <p:spPr bwMode="auto">
          <a:xfrm rot="16200000" flipH="1">
            <a:off x="8143179" y="4291260"/>
            <a:ext cx="2154537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feld 33"/>
          <p:cNvSpPr txBox="1"/>
          <p:nvPr/>
        </p:nvSpPr>
        <p:spPr bwMode="auto">
          <a:xfrm>
            <a:off x="7843966" y="3072709"/>
            <a:ext cx="1239681" cy="314915"/>
          </a:xfrm>
          <a:prstGeom prst="rect">
            <a:avLst/>
          </a:prstGeom>
          <a:noFill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>
                <a:solidFill>
                  <a:sysClr val="windowText" lastClr="000000"/>
                </a:solidFill>
                <a:latin typeface="+mj-lt"/>
                <a:cs typeface="+mn-cs"/>
              </a:rPr>
              <a:t>+ 30 %</a:t>
            </a:r>
          </a:p>
        </p:txBody>
      </p:sp>
      <p:sp>
        <p:nvSpPr>
          <p:cNvPr id="35" name="Textfeld 34"/>
          <p:cNvSpPr txBox="1"/>
          <p:nvPr/>
        </p:nvSpPr>
        <p:spPr bwMode="auto">
          <a:xfrm>
            <a:off x="10637526" y="5064592"/>
            <a:ext cx="904264" cy="321122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smtClean="0">
                <a:solidFill>
                  <a:sysClr val="windowText" lastClr="000000"/>
                </a:solidFill>
                <a:latin typeface="+mj-lt"/>
                <a:cs typeface="+mn-cs"/>
              </a:rPr>
              <a:t>Kosten/ Fälle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6" name="Textfeld 35"/>
          <p:cNvSpPr txBox="1"/>
          <p:nvPr/>
        </p:nvSpPr>
        <p:spPr bwMode="auto">
          <a:xfrm>
            <a:off x="4240506" y="2146575"/>
            <a:ext cx="904266" cy="321122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smtClean="0">
                <a:solidFill>
                  <a:sysClr val="windowText" lastClr="000000"/>
                </a:solidFill>
                <a:latin typeface="+mj-lt"/>
                <a:cs typeface="+mn-cs"/>
              </a:rPr>
              <a:t>Fälle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 bwMode="auto">
          <a:xfrm>
            <a:off x="8999792" y="2540608"/>
            <a:ext cx="2322985" cy="426611"/>
          </a:xfrm>
          <a:prstGeom prst="rect">
            <a:avLst/>
          </a:prstGeom>
          <a:noFill/>
          <a:ln w="19050">
            <a:solidFill>
              <a:srgbClr val="5678A9"/>
            </a:solidFill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smtClean="0">
                <a:solidFill>
                  <a:sysClr val="windowText" lastClr="000000"/>
                </a:solidFill>
                <a:latin typeface="+mj-lt"/>
              </a:rPr>
              <a:t>Auffällige</a:t>
            </a:r>
            <a:r>
              <a:rPr lang="de-DE" sz="1600" b="1" kern="0" dirty="0" smtClean="0">
                <a:solidFill>
                  <a:sysClr val="windowText" lastClr="000000"/>
                </a:solidFill>
                <a:latin typeface="+mj-lt"/>
                <a:cs typeface="+mn-cs"/>
              </a:rPr>
              <a:t> Reparaturkosten</a:t>
            </a:r>
            <a:endParaRPr lang="de-DE" sz="1600" b="1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cxnSp>
        <p:nvCxnSpPr>
          <p:cNvPr id="38" name="Gerade Verbindung 22"/>
          <p:cNvCxnSpPr>
            <a:cxnSpLocks noChangeShapeType="1"/>
            <a:stCxn id="37" idx="2"/>
          </p:cNvCxnSpPr>
          <p:nvPr/>
        </p:nvCxnSpPr>
        <p:spPr bwMode="auto">
          <a:xfrm rot="5400000">
            <a:off x="8823309" y="3552827"/>
            <a:ext cx="1923974" cy="751660"/>
          </a:xfrm>
          <a:prstGeom prst="line">
            <a:avLst/>
          </a:prstGeom>
          <a:noFill/>
          <a:ln w="19050">
            <a:solidFill>
              <a:srgbClr val="5678A9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Pfeil nach rechts 38"/>
          <p:cNvSpPr/>
          <p:nvPr/>
        </p:nvSpPr>
        <p:spPr bwMode="auto">
          <a:xfrm flipH="1">
            <a:off x="8977325" y="4904933"/>
            <a:ext cx="673099" cy="31511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  <a:defRPr/>
            </a:pPr>
            <a:endParaRPr lang="de-DE" kern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698238" y="2248962"/>
            <a:ext cx="2794380" cy="437470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66700" indent="-174625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smtClean="0">
                <a:solidFill>
                  <a:schemeClr val="bg1"/>
                </a:solidFill>
                <a:latin typeface="+mj-lt"/>
              </a:rPr>
              <a:t>Vergleichbare Fälle :</a:t>
            </a:r>
            <a:endParaRPr lang="de-DE" sz="1400" b="1" ker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1894858" y="3128557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000000"/>
                </a:solidFill>
                <a:latin typeface="+mj-lt"/>
                <a:cs typeface="+mn-cs"/>
              </a:rPr>
              <a:t>+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1894858" y="3708747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000000"/>
                </a:solidFill>
                <a:latin typeface="+mj-lt"/>
                <a:cs typeface="+mn-cs"/>
              </a:rPr>
              <a:t>+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1894858" y="4261014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000000"/>
                </a:solidFill>
                <a:latin typeface="+mj-lt"/>
                <a:cs typeface="+mn-cs"/>
              </a:rPr>
              <a:t>+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1894858" y="4821037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000000"/>
                </a:solidFill>
                <a:latin typeface="+mj-lt"/>
                <a:cs typeface="+mn-cs"/>
              </a:rPr>
              <a:t>+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1894858" y="5385714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>
                <a:solidFill>
                  <a:srgbClr val="000000"/>
                </a:solidFill>
                <a:latin typeface="+mj-lt"/>
                <a:cs typeface="+mn-cs"/>
              </a:rPr>
              <a:t>+</a:t>
            </a:r>
            <a:endParaRPr lang="de-DE" sz="1400" b="1" kern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Komplexe Datenanalysen haben starken Einfluss auf die Unternehmensstrategie der BMW Group.</a:t>
            </a:r>
            <a:endParaRPr lang="de-DE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7866045" y="2426334"/>
            <a:ext cx="2934531" cy="9296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+mj-lt"/>
              </a:rPr>
              <a:t> Wiederhol-reparaturen</a:t>
            </a:r>
            <a:endParaRPr lang="de-DE" b="1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31373" y="5426954"/>
            <a:ext cx="2609678" cy="88310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+mj-lt"/>
              </a:rPr>
              <a:t>Gewährleistungs-kosten</a:t>
            </a:r>
            <a:endParaRPr lang="de-DE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49400" y="2379230"/>
            <a:ext cx="2765060" cy="9568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+mj-lt"/>
              </a:rPr>
              <a:t>Beherrschte Prozesse</a:t>
            </a:r>
            <a:endParaRPr lang="de-DE" b="1" dirty="0">
              <a:latin typeface="+mj-lt"/>
            </a:endParaRPr>
          </a:p>
        </p:txBody>
      </p:sp>
      <p:sp>
        <p:nvSpPr>
          <p:cNvPr id="5" name="Gleichschenkliges Dreieck 4"/>
          <p:cNvSpPr/>
          <p:nvPr/>
        </p:nvSpPr>
        <p:spPr>
          <a:xfrm>
            <a:off x="3976915" y="2170323"/>
            <a:ext cx="3801019" cy="2787268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986" name="Picture 2" descr="http://t1.gstatic.com/images?q=tbn:ANd9GcRDpD3arz3I1zK-5kz7INc9NSGp0pHMRrqGSma9xgNGiBXrj9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77" y="1258532"/>
            <a:ext cx="1544553" cy="13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www.7-forum.com/news/news2004/bmw_china_shenyang_qp001741-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5" y="3712683"/>
            <a:ext cx="2802605" cy="17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www.bmw.com/com/de/owners/service/_shared/img/augmented_reality_worksh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99" y="3652092"/>
            <a:ext cx="3819524" cy="18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396966" y="3194462"/>
            <a:ext cx="2960915" cy="10724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+mj-lt"/>
              </a:rPr>
              <a:t>Analyse</a:t>
            </a:r>
          </a:p>
          <a:p>
            <a:pPr algn="ctr"/>
            <a:r>
              <a:rPr lang="de-DE" b="1" dirty="0" smtClean="0">
                <a:latin typeface="+mj-lt"/>
              </a:rPr>
              <a:t>Kundenfeedback</a:t>
            </a:r>
            <a:endParaRPr lang="de-DE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>
                <a:latin typeface="+mj-lt"/>
              </a:rPr>
              <a:t>Vielen Dank für Ihre Aufmerksamkeit.</a:t>
            </a:r>
            <a:endParaRPr lang="de-DE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5138" y="2476988"/>
            <a:ext cx="11263312" cy="3758569"/>
          </a:xfrm>
        </p:spPr>
        <p:txBody>
          <a:bodyPr/>
          <a:lstStyle/>
          <a:p>
            <a:r>
              <a:rPr lang="de-DE" u="sng" dirty="0" smtClean="0">
                <a:latin typeface="+mj-lt"/>
              </a:rPr>
              <a:t>Kontaktdaten:</a:t>
            </a:r>
            <a:endParaRPr lang="de-DE" dirty="0">
              <a:latin typeface="+mj-lt"/>
            </a:endParaRPr>
          </a:p>
          <a:p>
            <a:r>
              <a:rPr lang="de-DE" dirty="0" smtClean="0">
                <a:latin typeface="+mj-lt"/>
              </a:rPr>
              <a:t>Dipl. Ing. Axel </a:t>
            </a:r>
            <a:r>
              <a:rPr lang="de-DE" dirty="0" err="1" smtClean="0">
                <a:latin typeface="+mj-lt"/>
              </a:rPr>
              <a:t>Deicke</a:t>
            </a:r>
            <a:endParaRPr lang="de-DE" dirty="0">
              <a:latin typeface="+mj-lt"/>
            </a:endParaRPr>
          </a:p>
          <a:p>
            <a:r>
              <a:rPr lang="de-DE" dirty="0" smtClean="0">
                <a:latin typeface="+mj-lt"/>
              </a:rPr>
              <a:t>Senior Automotive Expert</a:t>
            </a:r>
          </a:p>
          <a:p>
            <a:r>
              <a:rPr lang="de-DE" dirty="0" smtClean="0">
                <a:latin typeface="+mj-lt"/>
              </a:rPr>
              <a:t>Mobile: +47 176 11444150</a:t>
            </a:r>
          </a:p>
          <a:p>
            <a:r>
              <a:rPr lang="de-DE" dirty="0" smtClean="0">
                <a:latin typeface="+mj-lt"/>
              </a:rPr>
              <a:t>Email: axel.deicke@gmail.com</a:t>
            </a:r>
          </a:p>
        </p:txBody>
      </p:sp>
      <p:sp>
        <p:nvSpPr>
          <p:cNvPr id="7" name="AutoShape 2" descr="data:image/jpeg;base64,/9j/4AAQSkZJRgABAQAAAQABAAD/2wCEAAkGBhQSEBQUEBQVFRQVFBUUFRQVFBUVFxUXFRQXFBQUFRQYHCYeGBklGRUUHy8gJScpLCwsFR4xNTAqNSYrLC0BCQoKDgwOFg8PGCkcHBw1KSwpLCkpLSksLCksKSkpKSksKSkpKSksKSksLCkpKSwpKSkpLCkpLykpKSksLCkpKf/AABEIANEA8QMBIgACEQEDEQH/xAAcAAEAAAcBAAAAAAAAAAAAAAAAAQIEBQYHCAP/xABNEAABAwICBgUGCgcHAwUBAAABAAIDBBEFIQYHEjFBURMiYXGBMpGSobHBFCMkQlJTYnKC0RZUc5OistIVMzRDRMPwJWTxdIOj0+EI/8QAGgEBAQEBAQEBAAAAAAAAAAAAAAECAwUEBv/EACwRAQACAQIFAgYBBQAAAAAAAAABAhEDIQQFEjFRFUETMlJxgZHRFCMzQmH/2gAMAwEAAhEDEQA/AN4oiICIiAiIgIiICKVzwMybBUs2IAAnIAZlzjYDtz99kFZdeUlU1u9w7t58wWJ4lprEMmbUx+x1Y/TOR8A5YxiOmFU7+66OEfZb0jvSf1f4FcMTeIbLfibeAcfMPbmqafG9ne0D7zre5af2KurlbF08rnPJABmcxu4k3DLN3A8F7yak6l+b3wDvc958+x71cQnVns2XJpgwGxkgB5GZt/aox6XNPkmJ33ZQfZdcw1FI3MFuy5rnMc0gXa5ps4G3G6uuiurmTEOl6J0cYiDbukDrFz72aNkHOzSf/K10nU6TbpEPnRu7wQfbZe8WPxHe4t+8CPWMvWucMa1e4hh0L5xO0MjAJMNRI12bg3Jpa0nMhWmh1l4hFb48yDlK1r/4iNr1rOGt3WcczXC7SCOYII9S9Auc8H11gEfCYSw/WQOP8jiD/Etk6Oay45wOhlZNzY7qSjwIv6j3qYM47thordh+OxS5A7Lj8x2R8Dud4K4XUaRREQEREBERAREQEREBERAREQERQJQRXhLU2yGZ9Q7/AMl4Vte1jS5ztlo3u58g22+/ZmeCxDE8WdN1RdkX0OLvvkfyjLnfhYhmbYXLE9Jmg2jtI76V/i29xHleHnWM11S+U3lcXcQMg1vcwZDv39q9S1SFi04zMyonRLwkgVxcxeL2KsPTRGm+XQnkXn/43LZ8lsgSM8h2mxNh4AnwWv8ARKP5YzsD/wCQq4aysWNMKCQcMRhB7WGKZsg9BzlmXbT7NTaysC+DYvOALMqWipZy2idmUd+0CfELZmrnAxTYbG52TpiZ3E5eXZsQ9AM9Ir21maHmu+BPiF3R1LWPI+om6sp8LNKk1n42KZlDAzqmespmWGVoopWPf4ZRjxTO2Gsb5eOtKkvhNX2Rg+Z7T7lzUWdUdy6s1mQXwqt/9PIfML+5ctRs6g7lqhOyhcEZIWkEEgjMEGxB5gr1lYvEhLQ1Es30d1pzw2bU/Hx8zlIO53zvxZ9oW6tEdYTJ4w6N/SsFtppNpY+wg+/fwK5dVVh2JSQSCSF7mPbuc32HmOw5FYynT4dpUla2Ru0w3HrB5EcD2L3WjtX2tATuax5EVTkLf5c3YBz+z6J4LceGYo2ZuWTh5TeI7RzHaixPlXIiKKIiICIiAiIgIiICIiArfiGINYwuebMHiXHg0Djf19y96ucAG5AABLiTYAAXOfcsLqKh9ZMAwdW5EbTlsji93aR5hYc72GbThN8dWSXAybubfqxg8zxceJ8Bko1uBSxN2nAEcS03t35BXDHsfjwuBjGMM08h2YoWkNdK7e97jnssA3u4ZBVeB4o+spnieIRPs5jmMk6RpDm5Fr9lp58MrJlnpj37sVIUpV7oND5egjE0jTMI2h9gS0v2RtWdkd987KzVcBjeWPyc3eO/MHuKrnMTDxcvJync5eM0oaCXEADeSbAd5KrC9aID5UPuP9y8NcObKBvOtDvRglPvWFVemMRuymdUSP3E0heHDs6VpAA8VRQYZWyvEkVE4uF9mSpqJJni+Rtm63/6o61nEYbq0Qr+lpIycyz4t3ezIfw7J8VqDWLivwnHmgZx0fRRjl0jnte8+sD8Cpa/RDE3lglbTsLjssb8aCSeA58FTP1d4pEDaCIgkuOyJASTvJJG/LfdXG6xbMYhu7TyLawuuH/aVHqicfcuUadvUHd7yspqmYlTtcxzatjHNLXNinkewtIIIMYcRaxO8cVjLZWDqi4tlY5HxVpGFtOVLM1Ujgq+YKjeFu0LWXirrozo5LXVUdPALved58ljRm57jwaBn6t5VuihLnBrQS4kAAC5JJsABxN10/qt1fjDKXalA+FTAGU5HYG9sLTyHHmewBcZbYTp/qZhhoxNQu2H00V5dt1hMG5ul2ibMk423EWAsRnT6s9ZJkcyCofacZRSn/M+w/7f83fvjrU0qmxGo/s7DWPmax3x3RAu23g+SSMgxp3k5X7lZJdR9ZFSPne9nTtAe2mZd7yBm74wdUPAzAF787okw6Lw3ERK2+5w8pvLtHYVWrTGqrWAahvRyn5TEM75dNHuLvvDK/bZ3Nbippw9oc3cf+EHtUIl6oiIoiIgIiICIiApJX2Hs71OrRjmJiKNz9+z1Wj6T3ZAef1AoLJpNiJc4QMzsQZLfOcbFrPWCe0tHAq5UtO2ippJXtc9zWF7xG0veQ0X2GNG/wDPsWHQVTmuDw47dy7a5uNySe+586zTBNJGzWa+zZOXB3a38vatS5VtEzuwTCKOaqqDUzj5RMAGsvdsEQzbC08hvc7iSexZPpLjzcNp2RQNEtVMS2GM/Odltyyco2ixPgON1kTqRsfSSRR3eWk7LbAvIBIaC4gAk9wvvWt8IwuonqXz1bflc3V2OFPEM2wt5AXuTxJ7lO69t/dlOhFXVO2xVzdObB210bIwxxPkt2ALt377nLerFpZVh2KuYzPYpIxLbg50sjowe3YLj3OCvOlGkTMLpWsiAfUS3bBGd8j7daR/KNozJ5ADitZaPYPPiD3sjlf0Tnl9XWbn1EhycyI/NYPJvwAACFu264VOkD5JDBQR9PKDZzr2iiP23jefsjNXbD9VplIkxSYzO3iIdWNvdGMvF1+5ZhguCQ0kQjp2BrQLXAz7f/O88SVWkpl8GpxMRtVS0OEQQNDYYmNA3ZA27uA8LKsdKeakJUt0fFbWtPeVpxr/ABFH+2/pWZrCsYPyij/bf0rNVu/ar0eBnNJ+7znpmvFnta4cnAH2rE9JNVtHVg7UYa7g4cO4+UPA27FmCLm+7DmnTDVBU0d3QXlj4NObvwnc49mR7CtdybyCLEGxBGYI3grtaaFrmlrgCDkQRcHwWo9Z2qhkjXTQdVwz2uXIScSz7W9vG4W4snZb9RmrsADEakDj8GYc7b2umI57w3xPJbcxEh7HMJcA4EEtdsuAORs4ZtPaM+S5u0O1g1WDyPgkYXxXO1A422X8HxuztfK/Bw8CvDSPWhXVzthrjGxx2RFDe7rmwBcOs4ndYW7llW7aTSKipZGUVCxhlcbCCnAyt5T5n8AALlziTlxVRpppNHRUzppTfgxoyL3Hc0f8yCtmrLQEYbTF8ovVzAGU7+jbvELT32LjxPMAK1Y1q8mxOp6bEpTDAzKGliIdJs8XSPzYxxyJttcuCJLScekUraz4WwhsvSGTqizbk5t2RvaQSCOIJXTOgmlLKmCOVmTJci29zHIMnNPjl29U8VjuIaL0MFHLAyGOKJ7Nl7zYyG2Yc6V3WuHAEZ2uNy11ql0j+D1rqR7w6KdxDHDyelbkxzeW0Bs9+zyQzl02ipMMqtuME7xke8cfEWPiqtRoREQEREBERB5zybLSf+X4eta/0uxHambEDlENp3a94y8QzP8A91ZtiU4Frmwzc48gOPv8FqD+0ele+U75HGTuDjdo8G7LfwrUOepOy57anY9W9tQvaOoWnBmmCaVbmVB7BJ7n/n5+auuPY1DRwPqZ7BrWgXABc+56kbeZJyA7Vr5kqoNKK0NhZJLtSdASYIiSW9K/qsszi6+Q5XNt6zMOlb+yz/BqjFK9wl6sjwOnLTlS05uY6SM8JHC5c77xW3MPoGQRNihaGsaAAALbtyseguj/AMFpRt5zSkyTO5vdm7w3AdjQshJR53FcRmemE11KSoXUpKsVedNkxKlJUpKlLluKOc2WzFj8ppP239KzdYNih+U0n7X3tWcprRjD2+XTnSn7iKF0uuL0hSuFxYqKlJQaV1r6uwbOiG8kQnk7M/BnH6JzLDwN28QsJ1N1FPHi0Yqm9YgshLtzJzkwuB4+U0Hg5w7x0ljGGMqIXwyjqvFssi072uaeDgQCDwIC5l1iYA+nnMpyeJDHMW5DpmgObK224SMLZB27XJGY2dGYvisVPGZJ5GxsG9z3ADuz3nsWqNKteMYuyhYZDu6R92s7w3yneNlqbGcfnqpOkqpXyu5vN7fdG5o7grcquF1xvSaoq3XqJXPzybuYO5gyVtimLXBzSQ5pBBG8EG4I8VIiiur9X+kQqoIZh/nMG0OUjbhw9IP84WaLn/UVjZ6OeC+cbmzsHYeq+3ZtNZ6RW/Y3ggEbiAR45qykJ0RFFEREBEUCgw7WDiPR0tQQcyxsI75SGeyQ+Zasgqllmt3ENmna2/l1XqjbI72hi1zT1i6VjZwvuyaOoXsydWGKrVVHUqua+R1C8aOH4XicERzjp2mofy2z1YvN1neComVKveqqLbdV1B3vm6Np+zGA0evbUwxe3RSbeGw1AlQuoErXS8KbBKlJUC5Sly6xVymQuUpcpXOUhcu0Uc5lQYgflVJ+197FnawGtPyqk/a+9qzwlfPxO1ofoeWf4fyjdQuobSlLl8z0kxKkLlAuUhcgiStaa2sAEoBA/wAQwwH9tGHTUrvG0sf4wFsguWN6exF1BM5vlRBtQz70DhKP5SPFElygQoK8aX0QirqhjfJ6QuZ9x/xjP4XBWdGhERBmWqXEeixSIcJQ+I/ibdv8bWrqTB5Lwt7Lt8xy9Vlxzo/WdFVwSbtiaN3ovBPqXX+BOyeOTvaLe5VPddERFFEREBQUVBBofXZU2ZSjnJM7zNZ/UVrqmrlnevZvxdIeT5h/DH+S1PHPZd6zGMOc1yy2Gt7VWxVqxCKtVbDiCuHOYZY2tyPcs61UTsZhse25rS9z39ZwF7yPN8+9akFfkc+B9i3HqfwaCpwuJ0zA5zLtBuRkHO5HndTMVnMuWrpTq0msThlBxGP6xnpt/NSnEo/rGem381cf0LpPqh6TvzUP0MpPqh6TvzW/i08S+L0231LacRj+sZ6bfzUhxGP6xnpt/NXX9DKT6oek780/Q2k+qHpO/NajXp4ln0y31LOcQj+sZ6bfzUhxCP6xnpN/NXr9DaT6oek781D9DqT6oek781v+pp4lPSrfUxiaqY6qpdl7TaS+TgeLcyswOkVN+swfvo/6liukeEww1NHHHG0NmfIJM3ElrQzqi5yB2jfuU50epP1aPzFctSfjTmsdn0UvXgadF5zlkh0kpv1mD99H/UpTpJS/rMH7+P8AqWOf2DSfq0XmKh/Y9KP9NF5lj4F5PVNFkJ0kpf1mD99H/UpTpNS/rMH76P8AqWPnDab9Wi8ykdR0w/00XorUcLqT7Hqmj/39L+7Sal/WYP30f9SoMW0ipXwyN+EwdaN7bdNHxaR9JWp0dOP9ND6K8Z62FoJFNBlzYF0jgtWe0HqejPn9NJadC8tO/jJQ0jz39EGH+RYys01qVO3VQkhoJo6clrRYNLg59gOAs4LC18doxOHqVnMRIiIoqZjrG/LPzLsjR11w482sPn2lxsF2Ro4yze5kY9RVSV6REUUREQFAqKgg0dr4pfksbvoVTm+m19v5AtHrpLXJhu3QVQAzZsTD8Lml3qL1zYqkIgqdspXmisWkwqmVZW+f/wCesSDqSSLi15y8dr/c9S59WxdSmkIp60scbNeAfRuHfwuJ/ArNspMYdMooAosKKF0upSgiSpCUJUhcgxLTB3y7Dvvz+yJer35lU+lx+X4d9+f2Qo9+Z7yvu4SM5eDzXvV6GRebnrzMikdIvRirwpTPkVNJIoSSqmkmXelBCaVWjF5j0bgN5Gy37zuq31kKrnlVtfVBsoe/yIGuqZO6IXY3xk2Avq206TefZ9Ohp/E1K1a31j1IdiU4abtiLIB3QxtjPraVjC9qqoMj3Pebue4uceZcbn1leK/ITOZy/ZRsIiKKqsLpjJPEwb3yMYPxOA967Iwlnl94HmufeuVtWGHdNi1K21w2TpT3RNMntaPOursLZZl+ZJ82XuRFYiIiiIiAiIgx7SzDxIwtd5Msb4ndzgR7HO8y5EraR0Uj43izmOcxw7WktPrC7Qxan24nW3jrDw4ea48VzHrgwToa/pWjqVDekv8AbHVkH8rvxqp7sEREUUVVhte6GVkrPKY4OHbbeD2EXHiqVRQdaaA6StqqVljcta2195jPkE9osWH7TDzWT3XMOq7TR1LO2MnIuOxc2BLrbUTjwa+wseDgDxK6Rw/EWTRtfGbtPgQRkWuHBwNwRzCMx4Vl1KXKUuUpciokrzJRzlI5yIxPSx3/AFDDvvT/AOyvKWTM95UdKnf9Rw7vqP8AYVJPJ1j3lenwEZ6ng8171ejpV5PlXk6VeLpV69aPETSSqlkmUssqopp19VNNuIRqakAEk5DNYjpvivRUgh3S1ZbLIOLIGE9Aw8tp1327le56tjWPnn/w8JG0OM8u9lOznfe48AtXY1iz6meSaU3fI655DgGjkALAdy8rmnEREfBr+f4e/wAu4bp/uW/CiUEReA9kREQbY1B4ReaoqSMo4xE370h2nW/Cy3410PTx7LQOQA/Na/1TaM/BaCBjhZ8nyiXvfYtae5ojHgVsREEREUREQEREECtU62NE+nppGMbd8Z6eG28ix2mDvG0Lc2tW11a8foOkju0ddmYtvI+c0dvEdoCsJLjFQWZay9F/g1SZYx8TOS5ttzX73s7BntDsPYsNUInIiIioraOrvWbJE4RyOBdkLPdstnAyALjkyYAABxydkHcCtWqN0SYy7AwfSCKpZtRO3HZexw2Xxu+hIw5tP/BcKv21y3o9pw+FzOkc8OaNlk8dula3gx4OU0f2XbuBC25getAOZeYB7Bvnpw5zB+1h/vIT3gjtRneGxi5SOcrTh+kMM7dqGRj282uB9m5VDqwImWOaTG+J4d3VHtgVumk6x7z7VVYzNtYpQ9jag+uFWqWo6x7yvY5ZGep4fNN5r+Xs+ReEsqp5qwDeqCOsdM/YgY6V/wBGMXt947mjtJXu1piMztDyqadrTiIVM1Ra6oXODo3Syv6GlYbPm4uP1UA+fId2WQ4qkxfFaakv8Le2omG6jgfdjT/3FQMvwNueawDSHSeaskDpiA1o2Y4mDZjib9GNm4d+88V5vFczrSOjR3ny9rheX/7an6e+lWlDqt7Q1vR08QLYYQbhjeLnH5zzvLlYVFQX52ZmZzL2ojGwiIooss1Z6LfDsQjY4Xij+Nm5bDSLM/E7Zb4nksVa25sOK6a1VaEfAaRrHi081pZzxbl1Yr/ZBt95zkGd4dFYFx+d7Bu958yrFABRQEREBERAREQFAqKINf6wNEmTRvY8fFS8QP7qTeHDxzHe4cQua8aweSmmdFKLOad/Bw+a5p4ghdn1NO17C14u0ixC1JrF1fCZuw7J7bmCYjfxLH29fLeOIVY+X7OfEVRX0D4ZHRytLXtNnNPD8x28VTqNiIiAvelrXxODonOY4bnNcWnzheCIMjpdMnbW1PFHI76xu1BN+9iIv4grIKPWI0AD4RWxdjugqmjxcGO9a14oomIbWwzTenFSyeorXSdGx7WNNG6PN+zckte6/khUsullGM3VdS/7MVKxnmdJItZqC+jS4jU0c9E4y5X0NO+9oyz2p08pG/3VJJM7g6rqCW+MMIaD3bSsuLaf1c7DH0gih+op2iGO3ItZm78RKxxFnU19TU+e0y3XTrT5YwjdQRFxbEREBEWwdWGrJ1e8TVALaRhzO4zEb42H6P0ncNwz3BetTGr4yPFdUt6jD8nYR5bwbdLb6LTu5uz+augaSn2R2nM/kvDD6EMDbNDQ0BrGAWDWgWAA4ZWFuAVcgIiICIiAiIgIiICIiAqeuomysLHi4PnB4EHgVUIg1BrA1dNmFpMnjKGoA8dh4Hs8W8QtF41gctLIY527J4He1w+k13Ef8Nl2fPTte0teA5pFiDmCsF0s0AZLGWlnTRb9nPpGHmwjM94z53VY3q5aRZtpLqymhu+mvNFnkB8Y0drR5Xe3zBYW5tt6jUTlKiIiiIiAiIgIiICIiAogK54FozUVknR0sTpHcSMmt7XvOTR3lbx0D1Mw0pbJV7NRUCxDbXhiPOx8s/adlyHFBhWrfU++qLaiuDo6bJzYzdr5xw7WR9u88Oa6Ew7DWxsa1rQxjAGsjaAA0DcLDd3L3gpbZnM+zu/NVCAiIgIiICIiAiIgIiICIiAiIgIiILXiWj8ctzbYf9NvH7w3O9vasA0p1WRT3dNFd318OT+9wtn4h3etpqFlWely/jGp6oZd1K9kzfom0b+7PqnzjuWF4jgc9ObTwyRn7bCAe4nI+C7KqsLjkzcwX+kMnekM1bp9GQRZrsvovAcPd70N3HNkXUeI6raaW/SUkDieLB0Z87dlWGp1H0Z/yJ2fclJHr2kXLnlFvd2oalvvqx4t/wDqXpBqJpBvFU7vcB7IwmDLQtlFrCTYC55cfMukaHUzRMz+CbXbLK4+rbt6llWFaGRwf3MUMP7ONoPnAB9aGXNmB6s6+qsWU7mMPz5vim942s3eAK2To1qHhYQ6skdO76qO7I+5zvKcPRW44sLaPKu7vyHmCq2RgCwAA7FBaMK0eZDGI42MijG6OMBo7zbj25ntV2jiDRYCynRFEREBERAREQEREBERAREQEREBERAREQEREBQCiiAoFEQQUURQAhRFRFERAREQEREBERAREQEREBERB//Z"/>
          <p:cNvSpPr>
            <a:spLocks noChangeAspect="1" noChangeArrowheads="1"/>
          </p:cNvSpPr>
          <p:nvPr/>
        </p:nvSpPr>
        <p:spPr bwMode="auto">
          <a:xfrm>
            <a:off x="63500" y="-963613"/>
            <a:ext cx="2295525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data:image/jpeg;base64,/9j/4AAQSkZJRgABAQAAAQABAAD/2wCEAAkGBhQSEBQUEBQVFRQVFBUUFRQVFBUVFxUXFRQXFBQUFRQYHCYeGBklGRUUHy8gJScpLCwsFR4xNTAqNSYrLC0BCQoKDgwOFg8PGCkcHBw1KSwpLCkpLSksLCksKSkpKSksKSkpKSksKSksLCkpKSwpKSkpLCkpLykpKSksLCkpKf/AABEIANEA8QMBIgACEQEDEQH/xAAcAAEAAAcBAAAAAAAAAAAAAAAAAQIEBQYHCAP/xABNEAABAwICBgUGCgcHAwUBAAABAAIDBBEFIQYHEjFBURMiYXGBMpGSobHBFCMkQlJTYnKC0RZUc5OistIVMzRDRMPwJWTxdIOj0+EI/8QAGgEBAQEBAQEBAAAAAAAAAAAAAAECAwUEBv/EACwRAQACAQIFAgYBBQAAAAAAAAABAhEDIQQFEjFRFUETMlJxgZHRFCMzQmH/2gAMAwEAAhEDEQA/AN4oiICIiAiIgIiICKVzwMybBUs2IAAnIAZlzjYDtz99kFZdeUlU1u9w7t58wWJ4lprEMmbUx+x1Y/TOR8A5YxiOmFU7+66OEfZb0jvSf1f4FcMTeIbLfibeAcfMPbmqafG9ne0D7zre5af2KurlbF08rnPJABmcxu4k3DLN3A8F7yak6l+b3wDvc958+x71cQnVns2XJpgwGxkgB5GZt/aox6XNPkmJ33ZQfZdcw1FI3MFuy5rnMc0gXa5ps4G3G6uuiurmTEOl6J0cYiDbukDrFz72aNkHOzSf/K10nU6TbpEPnRu7wQfbZe8WPxHe4t+8CPWMvWucMa1e4hh0L5xO0MjAJMNRI12bg3Jpa0nMhWmh1l4hFb48yDlK1r/4iNr1rOGt3WcczXC7SCOYII9S9Auc8H11gEfCYSw/WQOP8jiD/Etk6Oay45wOhlZNzY7qSjwIv6j3qYM47thordh+OxS5A7Lj8x2R8Dud4K4XUaRREQEREBERAREQEREBERAREQERQJQRXhLU2yGZ9Q7/AMl4Vte1jS5ztlo3u58g22+/ZmeCxDE8WdN1RdkX0OLvvkfyjLnfhYhmbYXLE9Jmg2jtI76V/i29xHleHnWM11S+U3lcXcQMg1vcwZDv39q9S1SFi04zMyonRLwkgVxcxeL2KsPTRGm+XQnkXn/43LZ8lsgSM8h2mxNh4AnwWv8ARKP5YzsD/wCQq4aysWNMKCQcMRhB7WGKZsg9BzlmXbT7NTaysC+DYvOALMqWipZy2idmUd+0CfELZmrnAxTYbG52TpiZ3E5eXZsQ9AM9Ir21maHmu+BPiF3R1LWPI+om6sp8LNKk1n42KZlDAzqmespmWGVoopWPf4ZRjxTO2Gsb5eOtKkvhNX2Rg+Z7T7lzUWdUdy6s1mQXwqt/9PIfML+5ctRs6g7lqhOyhcEZIWkEEgjMEGxB5gr1lYvEhLQ1Es30d1pzw2bU/Hx8zlIO53zvxZ9oW6tEdYTJ4w6N/SsFtppNpY+wg+/fwK5dVVh2JSQSCSF7mPbuc32HmOw5FYynT4dpUla2Ru0w3HrB5EcD2L3WjtX2tATuax5EVTkLf5c3YBz+z6J4LceGYo2ZuWTh5TeI7RzHaixPlXIiKKIiICIiAiIgIiICIiArfiGINYwuebMHiXHg0Djf19y96ucAG5AABLiTYAAXOfcsLqKh9ZMAwdW5EbTlsji93aR5hYc72GbThN8dWSXAybubfqxg8zxceJ8Bko1uBSxN2nAEcS03t35BXDHsfjwuBjGMM08h2YoWkNdK7e97jnssA3u4ZBVeB4o+spnieIRPs5jmMk6RpDm5Fr9lp58MrJlnpj37sVIUpV7oND5egjE0jTMI2h9gS0v2RtWdkd987KzVcBjeWPyc3eO/MHuKrnMTDxcvJync5eM0oaCXEADeSbAd5KrC9aID5UPuP9y8NcObKBvOtDvRglPvWFVemMRuymdUSP3E0heHDs6VpAA8VRQYZWyvEkVE4uF9mSpqJJni+Rtm63/6o61nEYbq0Qr+lpIycyz4t3ezIfw7J8VqDWLivwnHmgZx0fRRjl0jnte8+sD8Cpa/RDE3lglbTsLjssb8aCSeA58FTP1d4pEDaCIgkuOyJASTvJJG/LfdXG6xbMYhu7TyLawuuH/aVHqicfcuUadvUHd7yspqmYlTtcxzatjHNLXNinkewtIIIMYcRaxO8cVjLZWDqi4tlY5HxVpGFtOVLM1Ujgq+YKjeFu0LWXirrozo5LXVUdPALved58ljRm57jwaBn6t5VuihLnBrQS4kAAC5JJsABxN10/qt1fjDKXalA+FTAGU5HYG9sLTyHHmewBcZbYTp/qZhhoxNQu2H00V5dt1hMG5ul2ibMk423EWAsRnT6s9ZJkcyCofacZRSn/M+w/7f83fvjrU0qmxGo/s7DWPmax3x3RAu23g+SSMgxp3k5X7lZJdR9ZFSPne9nTtAe2mZd7yBm74wdUPAzAF787okw6Lw3ERK2+5w8pvLtHYVWrTGqrWAahvRyn5TEM75dNHuLvvDK/bZ3Nbippw9oc3cf+EHtUIl6oiIoiIgIiICIiApJX2Hs71OrRjmJiKNz9+z1Wj6T3ZAef1AoLJpNiJc4QMzsQZLfOcbFrPWCe0tHAq5UtO2ippJXtc9zWF7xG0veQ0X2GNG/wDPsWHQVTmuDw47dy7a5uNySe+586zTBNJGzWa+zZOXB3a38vatS5VtEzuwTCKOaqqDUzj5RMAGsvdsEQzbC08hvc7iSexZPpLjzcNp2RQNEtVMS2GM/Odltyyco2ixPgON1kTqRsfSSRR3eWk7LbAvIBIaC4gAk9wvvWt8IwuonqXz1bflc3V2OFPEM2wt5AXuTxJ7lO69t/dlOhFXVO2xVzdObB210bIwxxPkt2ALt377nLerFpZVh2KuYzPYpIxLbg50sjowe3YLj3OCvOlGkTMLpWsiAfUS3bBGd8j7daR/KNozJ5ADitZaPYPPiD3sjlf0Tnl9XWbn1EhycyI/NYPJvwAACFu264VOkD5JDBQR9PKDZzr2iiP23jefsjNXbD9VplIkxSYzO3iIdWNvdGMvF1+5ZhguCQ0kQjp2BrQLXAz7f/O88SVWkpl8GpxMRtVS0OEQQNDYYmNA3ZA27uA8LKsdKeakJUt0fFbWtPeVpxr/ABFH+2/pWZrCsYPyij/bf0rNVu/ar0eBnNJ+7znpmvFnta4cnAH2rE9JNVtHVg7UYa7g4cO4+UPA27FmCLm+7DmnTDVBU0d3QXlj4NObvwnc49mR7CtdybyCLEGxBGYI3grtaaFrmlrgCDkQRcHwWo9Z2qhkjXTQdVwz2uXIScSz7W9vG4W4snZb9RmrsADEakDj8GYc7b2umI57w3xPJbcxEh7HMJcA4EEtdsuAORs4ZtPaM+S5u0O1g1WDyPgkYXxXO1A422X8HxuztfK/Bw8CvDSPWhXVzthrjGxx2RFDe7rmwBcOs4ndYW7llW7aTSKipZGUVCxhlcbCCnAyt5T5n8AALlziTlxVRpppNHRUzppTfgxoyL3Hc0f8yCtmrLQEYbTF8ovVzAGU7+jbvELT32LjxPMAK1Y1q8mxOp6bEpTDAzKGliIdJs8XSPzYxxyJttcuCJLScekUraz4WwhsvSGTqizbk5t2RvaQSCOIJXTOgmlLKmCOVmTJci29zHIMnNPjl29U8VjuIaL0MFHLAyGOKJ7Nl7zYyG2Yc6V3WuHAEZ2uNy11ql0j+D1rqR7w6KdxDHDyelbkxzeW0Bs9+zyQzl02ipMMqtuME7xke8cfEWPiqtRoREQEREBERB5zybLSf+X4eta/0uxHambEDlENp3a94y8QzP8A91ZtiU4Frmwzc48gOPv8FqD+0ele+U75HGTuDjdo8G7LfwrUOepOy57anY9W9tQvaOoWnBmmCaVbmVB7BJ7n/n5+auuPY1DRwPqZ7BrWgXABc+56kbeZJyA7Vr5kqoNKK0NhZJLtSdASYIiSW9K/qsszi6+Q5XNt6zMOlb+yz/BqjFK9wl6sjwOnLTlS05uY6SM8JHC5c77xW3MPoGQRNihaGsaAAALbtyseguj/AMFpRt5zSkyTO5vdm7w3AdjQshJR53FcRmemE11KSoXUpKsVedNkxKlJUpKlLluKOc2WzFj8ppP239KzdYNih+U0n7X3tWcprRjD2+XTnSn7iKF0uuL0hSuFxYqKlJQaV1r6uwbOiG8kQnk7M/BnH6JzLDwN28QsJ1N1FPHi0Yqm9YgshLtzJzkwuB4+U0Hg5w7x0ljGGMqIXwyjqvFssi072uaeDgQCDwIC5l1iYA+nnMpyeJDHMW5DpmgObK224SMLZB27XJGY2dGYvisVPGZJ5GxsG9z3ADuz3nsWqNKteMYuyhYZDu6R92s7w3yneNlqbGcfnqpOkqpXyu5vN7fdG5o7grcquF1xvSaoq3XqJXPzybuYO5gyVtimLXBzSQ5pBBG8EG4I8VIiiur9X+kQqoIZh/nMG0OUjbhw9IP84WaLn/UVjZ6OeC+cbmzsHYeq+3ZtNZ6RW/Y3ggEbiAR45qykJ0RFFEREBEUCgw7WDiPR0tQQcyxsI75SGeyQ+Zasgqllmt3ENmna2/l1XqjbI72hi1zT1i6VjZwvuyaOoXsydWGKrVVHUqua+R1C8aOH4XicERzjp2mofy2z1YvN1neComVKveqqLbdV1B3vm6Np+zGA0evbUwxe3RSbeGw1AlQuoErXS8KbBKlJUC5Sly6xVymQuUpcpXOUhcu0Uc5lQYgflVJ+197FnawGtPyqk/a+9qzwlfPxO1ofoeWf4fyjdQuobSlLl8z0kxKkLlAuUhcgiStaa2sAEoBA/wAQwwH9tGHTUrvG0sf4wFsguWN6exF1BM5vlRBtQz70DhKP5SPFElygQoK8aX0QirqhjfJ6QuZ9x/xjP4XBWdGhERBmWqXEeixSIcJQ+I/ibdv8bWrqTB5Lwt7Lt8xy9Vlxzo/WdFVwSbtiaN3ovBPqXX+BOyeOTvaLe5VPddERFFEREBQUVBBofXZU2ZSjnJM7zNZ/UVrqmrlnevZvxdIeT5h/DH+S1PHPZd6zGMOc1yy2Gt7VWxVqxCKtVbDiCuHOYZY2tyPcs61UTsZhse25rS9z39ZwF7yPN8+9akFfkc+B9i3HqfwaCpwuJ0zA5zLtBuRkHO5HndTMVnMuWrpTq0msThlBxGP6xnpt/NSnEo/rGem381cf0LpPqh6TvzUP0MpPqh6TvzW/i08S+L0231LacRj+sZ6bfzUhxGP6xnpt/NXX9DKT6oek780/Q2k+qHpO/NajXp4ln0y31LOcQj+sZ6bfzUhxCP6xnpN/NXr9DaT6oek781D9DqT6oek781v+pp4lPSrfUxiaqY6qpdl7TaS+TgeLcyswOkVN+swfvo/6liukeEww1NHHHG0NmfIJM3ElrQzqi5yB2jfuU50epP1aPzFctSfjTmsdn0UvXgadF5zlkh0kpv1mD99H/UpTpJS/rMH7+P8AqWOf2DSfq0XmKh/Y9KP9NF5lj4F5PVNFkJ0kpf1mD99H/UpTpNS/rMH76P8AqWPnDab9Wi8ykdR0w/00XorUcLqT7Hqmj/39L+7Sal/WYP30f9SoMW0ipXwyN+EwdaN7bdNHxaR9JWp0dOP9ND6K8Z62FoJFNBlzYF0jgtWe0HqejPn9NJadC8tO/jJQ0jz39EGH+RYys01qVO3VQkhoJo6clrRYNLg59gOAs4LC18doxOHqVnMRIiIoqZjrG/LPzLsjR11w482sPn2lxsF2Ro4yze5kY9RVSV6REUUREQFAqKgg0dr4pfksbvoVTm+m19v5AtHrpLXJhu3QVQAzZsTD8Lml3qL1zYqkIgqdspXmisWkwqmVZW+f/wCesSDqSSLi15y8dr/c9S59WxdSmkIp60scbNeAfRuHfwuJ/ArNspMYdMooAosKKF0upSgiSpCUJUhcgxLTB3y7Dvvz+yJer35lU+lx+X4d9+f2Qo9+Z7yvu4SM5eDzXvV6GRebnrzMikdIvRirwpTPkVNJIoSSqmkmXelBCaVWjF5j0bgN5Gy37zuq31kKrnlVtfVBsoe/yIGuqZO6IXY3xk2Avq206TefZ9Ohp/E1K1a31j1IdiU4abtiLIB3QxtjPraVjC9qqoMj3Pebue4uceZcbn1leK/ITOZy/ZRsIiKKqsLpjJPEwb3yMYPxOA967Iwlnl94HmufeuVtWGHdNi1K21w2TpT3RNMntaPOursLZZl+ZJ82XuRFYiIiiIiAiIgx7SzDxIwtd5Msb4ndzgR7HO8y5EraR0Uj43izmOcxw7WktPrC7Qxan24nW3jrDw4ea48VzHrgwToa/pWjqVDekv8AbHVkH8rvxqp7sEREUUVVhte6GVkrPKY4OHbbeD2EXHiqVRQdaaA6StqqVljcta2195jPkE9osWH7TDzWT3XMOq7TR1LO2MnIuOxc2BLrbUTjwa+wseDgDxK6Rw/EWTRtfGbtPgQRkWuHBwNwRzCMx4Vl1KXKUuUpciokrzJRzlI5yIxPSx3/AFDDvvT/AOyvKWTM95UdKnf9Rw7vqP8AYVJPJ1j3lenwEZ6ng8171ejpV5PlXk6VeLpV69aPETSSqlkmUssqopp19VNNuIRqakAEk5DNYjpvivRUgh3S1ZbLIOLIGE9Aw8tp1327le56tjWPnn/w8JG0OM8u9lOznfe48AtXY1iz6meSaU3fI655DgGjkALAdy8rmnEREfBr+f4e/wAu4bp/uW/CiUEReA9kREQbY1B4ReaoqSMo4xE370h2nW/Cy3410PTx7LQOQA/Na/1TaM/BaCBjhZ8nyiXvfYtae5ojHgVsREEREUREQEREECtU62NE+nppGMbd8Z6eG28ix2mDvG0Lc2tW11a8foOkju0ddmYtvI+c0dvEdoCsJLjFQWZay9F/g1SZYx8TOS5ttzX73s7BntDsPYsNUInIiIioraOrvWbJE4RyOBdkLPdstnAyALjkyYAABxydkHcCtWqN0SYy7AwfSCKpZtRO3HZexw2Xxu+hIw5tP/BcKv21y3o9pw+FzOkc8OaNlk8dula3gx4OU0f2XbuBC25getAOZeYB7Bvnpw5zB+1h/vIT3gjtRneGxi5SOcrTh+kMM7dqGRj282uB9m5VDqwImWOaTG+J4d3VHtgVumk6x7z7VVYzNtYpQ9jag+uFWqWo6x7yvY5ZGep4fNN5r+Xs+ReEsqp5qwDeqCOsdM/YgY6V/wBGMXt947mjtJXu1piMztDyqadrTiIVM1Ra6oXODo3Syv6GlYbPm4uP1UA+fId2WQ4qkxfFaakv8Le2omG6jgfdjT/3FQMvwNueawDSHSeaskDpiA1o2Y4mDZjib9GNm4d+88V5vFczrSOjR3ny9rheX/7an6e+lWlDqt7Q1vR08QLYYQbhjeLnH5zzvLlYVFQX52ZmZzL2ojGwiIooss1Z6LfDsQjY4Xij+Nm5bDSLM/E7Zb4nksVa25sOK6a1VaEfAaRrHi081pZzxbl1Yr/ZBt95zkGd4dFYFx+d7Bu958yrFABRQEREBERAREQFAqKINf6wNEmTRvY8fFS8QP7qTeHDxzHe4cQua8aweSmmdFKLOad/Bw+a5p4ghdn1NO17C14u0ixC1JrF1fCZuw7J7bmCYjfxLH29fLeOIVY+X7OfEVRX0D4ZHRytLXtNnNPD8x28VTqNiIiAvelrXxODonOY4bnNcWnzheCIMjpdMnbW1PFHI76xu1BN+9iIv4grIKPWI0AD4RWxdjugqmjxcGO9a14oomIbWwzTenFSyeorXSdGx7WNNG6PN+zckte6/khUsullGM3VdS/7MVKxnmdJItZqC+jS4jU0c9E4y5X0NO+9oyz2p08pG/3VJJM7g6rqCW+MMIaD3bSsuLaf1c7DH0gih+op2iGO3ItZm78RKxxFnU19TU+e0y3XTrT5YwjdQRFxbEREBEWwdWGrJ1e8TVALaRhzO4zEb42H6P0ncNwz3BetTGr4yPFdUt6jD8nYR5bwbdLb6LTu5uz+augaSn2R2nM/kvDD6EMDbNDQ0BrGAWDWgWAA4ZWFuAVcgIiICIiAiIgIiICIiAqeuomysLHi4PnB4EHgVUIg1BrA1dNmFpMnjKGoA8dh4Hs8W8QtF41gctLIY527J4He1w+k13Ef8Nl2fPTte0teA5pFiDmCsF0s0AZLGWlnTRb9nPpGHmwjM94z53VY3q5aRZtpLqymhu+mvNFnkB8Y0drR5Xe3zBYW5tt6jUTlKiIiiIiAiIgIiICIiAogK54FozUVknR0sTpHcSMmt7XvOTR3lbx0D1Mw0pbJV7NRUCxDbXhiPOx8s/adlyHFBhWrfU++qLaiuDo6bJzYzdr5xw7WR9u88Oa6Ew7DWxsa1rQxjAGsjaAA0DcLDd3L3gpbZnM+zu/NVCAiIgIiICIiAiIgIiICIiAiIgIiILXiWj8ctzbYf9NvH7w3O9vasA0p1WRT3dNFd318OT+9wtn4h3etpqFlWely/jGp6oZd1K9kzfom0b+7PqnzjuWF4jgc9ObTwyRn7bCAe4nI+C7KqsLjkzcwX+kMnekM1bp9GQRZrsvovAcPd70N3HNkXUeI6raaW/SUkDieLB0Z87dlWGp1H0Z/yJ2fclJHr2kXLnlFvd2oalvvqx4t/wDqXpBqJpBvFU7vcB7IwmDLQtlFrCTYC55cfMukaHUzRMz+CbXbLK4+rbt6llWFaGRwf3MUMP7ONoPnAB9aGXNmB6s6+qsWU7mMPz5vim942s3eAK2To1qHhYQ6skdO76qO7I+5zvKcPRW44sLaPKu7vyHmCq2RgCwAA7FBaMK0eZDGI42MijG6OMBo7zbj25ntV2jiDRYCynRFEREBERAREQEREBERAREQEREBERAREQEREBQCiiAoFEQQUURQAhRFRFERAREQEREBERAREQEREBERB//Z"/>
          <p:cNvSpPr>
            <a:spLocks noChangeAspect="1" noChangeArrowheads="1"/>
          </p:cNvSpPr>
          <p:nvPr/>
        </p:nvSpPr>
        <p:spPr bwMode="auto">
          <a:xfrm>
            <a:off x="215900" y="-811213"/>
            <a:ext cx="2295525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3014" name="Picture 6" descr="http://auto-clever.de/wp-content/uploads/2012/01/bm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056" y="6015210"/>
            <a:ext cx="786178" cy="6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Der typische Automotive Life Cycle.</a:t>
            </a:r>
            <a:endParaRPr lang="de-DE" dirty="0"/>
          </a:p>
        </p:txBody>
      </p:sp>
      <p:pic>
        <p:nvPicPr>
          <p:cNvPr id="34" name="Picture 14" descr="Datei:BMW München 2005 - BMW Group mit Mini und seit 2003 auch mit Rolls-Royce Motor Cars Markenrechten - Foto 2005 Wolfgang Pehlemann Wiesbaden Pict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705" y="3123408"/>
            <a:ext cx="1397425" cy="2370736"/>
          </a:xfrm>
          <a:prstGeom prst="rect">
            <a:avLst/>
          </a:prstGeom>
          <a:noFill/>
        </p:spPr>
      </p:pic>
      <p:sp>
        <p:nvSpPr>
          <p:cNvPr id="35" name="Freeform 25"/>
          <p:cNvSpPr/>
          <p:nvPr/>
        </p:nvSpPr>
        <p:spPr>
          <a:xfrm>
            <a:off x="2438400" y="3450479"/>
            <a:ext cx="2047985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>
                <a:solidFill>
                  <a:prstClr val="white"/>
                </a:solidFill>
              </a:rPr>
              <a:t>After </a:t>
            </a:r>
            <a:r>
              <a:rPr lang="de-DE" sz="2000" b="1" dirty="0" smtClean="0">
                <a:solidFill>
                  <a:prstClr val="white"/>
                </a:solidFill>
              </a:rPr>
              <a:t>Sales /</a:t>
            </a:r>
            <a:r>
              <a:rPr lang="de-DE" sz="2000" b="1" dirty="0">
                <a:solidFill>
                  <a:prstClr val="white"/>
                </a:solidFill>
              </a:rPr>
              <a:t/>
            </a:r>
            <a:br>
              <a:rPr lang="de-DE" sz="2000" b="1" dirty="0">
                <a:solidFill>
                  <a:prstClr val="white"/>
                </a:solidFill>
              </a:rPr>
            </a:br>
            <a:r>
              <a:rPr lang="de-DE" sz="2000" b="1" dirty="0" smtClean="0">
                <a:solidFill>
                  <a:prstClr val="white"/>
                </a:solidFill>
              </a:rPr>
              <a:t>Gewährleistung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6" name="Freeform 20"/>
          <p:cNvSpPr/>
          <p:nvPr/>
        </p:nvSpPr>
        <p:spPr>
          <a:xfrm>
            <a:off x="7269611" y="3450479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 smtClean="0">
                <a:solidFill>
                  <a:prstClr val="white"/>
                </a:solidFill>
              </a:rPr>
              <a:t>Kundennaher Großversuch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Freeform 18"/>
          <p:cNvSpPr/>
          <p:nvPr/>
        </p:nvSpPr>
        <p:spPr>
          <a:xfrm>
            <a:off x="4830975" y="2009870"/>
            <a:ext cx="2139228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 smtClean="0">
                <a:solidFill>
                  <a:prstClr val="white"/>
                </a:solidFill>
              </a:rPr>
              <a:t>Forschung </a:t>
            </a:r>
            <a:r>
              <a:rPr lang="de-DE" sz="2000" b="1" smtClean="0">
                <a:solidFill>
                  <a:prstClr val="white"/>
                </a:solidFill>
              </a:rPr>
              <a:t>und Entwicklung</a:t>
            </a:r>
            <a:endParaRPr lang="de-DE" sz="2000" b="1" dirty="0">
              <a:solidFill>
                <a:prstClr val="white"/>
              </a:solidFill>
            </a:endParaRPr>
          </a:p>
        </p:txBody>
      </p:sp>
      <p:sp>
        <p:nvSpPr>
          <p:cNvPr id="38" name="Freeform 22"/>
          <p:cNvSpPr/>
          <p:nvPr/>
        </p:nvSpPr>
        <p:spPr>
          <a:xfrm>
            <a:off x="6779295" y="5396453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</a:rPr>
              <a:t>Produktion / Logistik</a:t>
            </a:r>
            <a:endParaRPr lang="de-DE" sz="2000" b="1" dirty="0" smtClean="0">
              <a:solidFill>
                <a:prstClr val="white"/>
              </a:solidFill>
            </a:endParaRPr>
          </a:p>
        </p:txBody>
      </p:sp>
      <p:sp>
        <p:nvSpPr>
          <p:cNvPr id="39" name="Freeform 24"/>
          <p:cNvSpPr/>
          <p:nvPr/>
        </p:nvSpPr>
        <p:spPr>
          <a:xfrm>
            <a:off x="3130601" y="5396453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>
                <a:solidFill>
                  <a:prstClr val="white"/>
                </a:solidFill>
              </a:rPr>
              <a:t>Marketing</a:t>
            </a:r>
            <a:br>
              <a:rPr lang="de-DE" sz="2000" b="1" dirty="0">
                <a:solidFill>
                  <a:prstClr val="white"/>
                </a:solidFill>
              </a:rPr>
            </a:br>
            <a:r>
              <a:rPr lang="de-DE" sz="2000" b="1" dirty="0">
                <a:solidFill>
                  <a:prstClr val="white"/>
                </a:solidFill>
              </a:rPr>
              <a:t>Sales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0" name="Freeform 26"/>
          <p:cNvSpPr/>
          <p:nvPr/>
        </p:nvSpPr>
        <p:spPr>
          <a:xfrm>
            <a:off x="3441946" y="2314052"/>
            <a:ext cx="4704288" cy="34336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3324" y="659092"/>
                </a:moveTo>
                <a:arcTo wR="1885439" hR="1885439" stAng="13234444" swAng="1213112"/>
              </a:path>
            </a:pathLst>
          </a:cu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21"/>
          <p:cNvSpPr/>
          <p:nvPr/>
        </p:nvSpPr>
        <p:spPr>
          <a:xfrm>
            <a:off x="4427151" y="2413765"/>
            <a:ext cx="4704288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6375" y="2015672"/>
                </a:moveTo>
                <a:arcTo wR="1885439" hR="1885439" stAng="21837644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 23"/>
          <p:cNvSpPr/>
          <p:nvPr/>
        </p:nvSpPr>
        <p:spPr>
          <a:xfrm>
            <a:off x="4035588" y="2314053"/>
            <a:ext cx="4704288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17285" y="3756569"/>
                </a:moveTo>
                <a:arcTo wR="1885439" hR="1885439" stAng="4976200" swAng="847601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 17"/>
          <p:cNvSpPr/>
          <p:nvPr/>
        </p:nvSpPr>
        <p:spPr>
          <a:xfrm>
            <a:off x="3617236" y="2440176"/>
            <a:ext cx="2953894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0201" y="2730930"/>
                </a:moveTo>
                <a:arcTo wR="1885439" hR="1885439" stAng="9201412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21"/>
          <p:cNvSpPr/>
          <p:nvPr/>
        </p:nvSpPr>
        <p:spPr>
          <a:xfrm rot="18568065">
            <a:off x="4217719" y="1478607"/>
            <a:ext cx="5141165" cy="4480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6375" y="2015672"/>
                </a:moveTo>
                <a:arcTo wR="1885439" hR="1885439" stAng="21837644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AVAQS Grundlagen – Rollenverteilung.</a:t>
            </a:r>
          </a:p>
          <a:p>
            <a:r>
              <a:rPr lang="de-DE" smtClean="0"/>
              <a:t>Unternehmensweite Nutzenorientierung.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3376" y="1701800"/>
            <a:ext cx="2551286" cy="4824413"/>
            <a:chOff x="463376" y="1701800"/>
            <a:chExt cx="2551286" cy="4824413"/>
          </a:xfrm>
        </p:grpSpPr>
        <p:sp>
          <p:nvSpPr>
            <p:cNvPr id="10" name="Rechteck 33"/>
            <p:cNvSpPr/>
            <p:nvPr/>
          </p:nvSpPr>
          <p:spPr>
            <a:xfrm>
              <a:off x="463376" y="1701800"/>
              <a:ext cx="2551286" cy="4824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5738" indent="-185738">
                <a:buFontTx/>
                <a:buChar char="-"/>
              </a:pPr>
              <a:r>
                <a:rPr lang="de-DE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Anforderungen aus allen Bereichen des Unternehmens.</a:t>
              </a:r>
            </a:p>
            <a:p>
              <a:pPr marL="185738" indent="-185738">
                <a:buFontTx/>
                <a:buChar char="-"/>
              </a:pPr>
              <a:r>
                <a:rPr lang="de-DE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Schnelle Reaktionsfähigkeit und Aussagekraft entscheidend.</a:t>
              </a: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86018" name="Picture 2" descr="http://polpix.sueddeutsche.com/polopoly_fs/1.1126715.1312186609!/image/image.jpg_gen/derivatives/560x315/ima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577" y="2368784"/>
              <a:ext cx="2396885" cy="1348248"/>
            </a:xfrm>
            <a:prstGeom prst="rect">
              <a:avLst/>
            </a:prstGeom>
            <a:noFill/>
          </p:spPr>
        </p:pic>
        <p:sp>
          <p:nvSpPr>
            <p:cNvPr id="8" name="Flussdiagramm: Magnetplattenspeicher 20"/>
            <p:cNvSpPr/>
            <p:nvPr/>
          </p:nvSpPr>
          <p:spPr>
            <a:xfrm>
              <a:off x="550865" y="5447603"/>
              <a:ext cx="1141200" cy="792000"/>
            </a:xfrm>
            <a:prstGeom prst="flowChartMagneticDisk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Fachbereiche</a:t>
              </a:r>
              <a:endPara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Flussdiagramm: Magnetplattenspeicher 20"/>
            <p:cNvSpPr/>
            <p:nvPr/>
          </p:nvSpPr>
          <p:spPr>
            <a:xfrm>
              <a:off x="1759158" y="5447603"/>
              <a:ext cx="1141200" cy="792000"/>
            </a:xfrm>
            <a:prstGeom prst="flowChartMagneticDisk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Analyse-anwender</a:t>
              </a:r>
              <a:endPara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5138" y="1701800"/>
              <a:ext cx="2549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Komplexe Aufgabenstellungen</a:t>
              </a:r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3138932" y="1857371"/>
            <a:ext cx="1158693" cy="37645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38932" y="3902776"/>
            <a:ext cx="1158693" cy="561856"/>
            <a:chOff x="3071814" y="3902776"/>
            <a:chExt cx="1158693" cy="561856"/>
          </a:xfrm>
        </p:grpSpPr>
        <p:sp>
          <p:nvSpPr>
            <p:cNvPr id="16" name="Right Arrow 15"/>
            <p:cNvSpPr/>
            <p:nvPr/>
          </p:nvSpPr>
          <p:spPr>
            <a:xfrm>
              <a:off x="3071814" y="3995476"/>
              <a:ext cx="1158693" cy="376456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8966" y="3902776"/>
              <a:ext cx="857249" cy="5618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100" kern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Schnittstelle zum Fachbereich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21895" y="1701800"/>
            <a:ext cx="2551286" cy="4824413"/>
            <a:chOff x="4301947" y="1701800"/>
            <a:chExt cx="2551286" cy="4824413"/>
          </a:xfrm>
        </p:grpSpPr>
        <p:sp>
          <p:nvSpPr>
            <p:cNvPr id="13" name="Rechteck 33"/>
            <p:cNvSpPr/>
            <p:nvPr/>
          </p:nvSpPr>
          <p:spPr>
            <a:xfrm>
              <a:off x="4301947" y="1701800"/>
              <a:ext cx="2551286" cy="4824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5738" indent="-185738">
                <a:buFontTx/>
                <a:buChar char="-"/>
              </a:pPr>
              <a:r>
                <a:rPr lang="de-DE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Ingenieursgerechte, pragmatische Lösungen.</a:t>
              </a:r>
            </a:p>
            <a:p>
              <a:pPr marL="185738" indent="-185738">
                <a:buFontTx/>
                <a:buChar char="-"/>
              </a:pPr>
              <a:r>
                <a:rPr lang="de-DE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Nachhaltige und generische Projektlösungen.</a:t>
              </a: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85738" indent="-185738">
                <a:buFontTx/>
                <a:buChar char="-"/>
              </a:pPr>
              <a:endParaRPr lang="de-DE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3709" y="1701800"/>
              <a:ext cx="2549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Zentralisiertes Analysekompetenzteam</a:t>
              </a:r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8514" y="2368784"/>
              <a:ext cx="2438153" cy="1348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" name="Picture 14" descr="j043394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31762">
              <a:off x="5791120" y="5598842"/>
              <a:ext cx="924582" cy="718909"/>
            </a:xfrm>
            <a:prstGeom prst="rect">
              <a:avLst/>
            </a:prstGeom>
            <a:noFill/>
          </p:spPr>
        </p:pic>
        <p:pic>
          <p:nvPicPr>
            <p:cNvPr id="19" name="Picture 36" descr="j043394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86385" y="5544893"/>
              <a:ext cx="953033" cy="724146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3138932" y="5655432"/>
            <a:ext cx="1158693" cy="561856"/>
            <a:chOff x="3071814" y="3902776"/>
            <a:chExt cx="1158693" cy="561856"/>
          </a:xfrm>
        </p:grpSpPr>
        <p:sp>
          <p:nvSpPr>
            <p:cNvPr id="22" name="Right Arrow 21"/>
            <p:cNvSpPr/>
            <p:nvPr/>
          </p:nvSpPr>
          <p:spPr>
            <a:xfrm>
              <a:off x="3071814" y="3995476"/>
              <a:ext cx="1158693" cy="376456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8966" y="3902776"/>
              <a:ext cx="857249" cy="5618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100" kern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IT gesteuerte Projekt-umgebung</a:t>
              </a:r>
            </a:p>
          </p:txBody>
        </p:sp>
      </p:grpSp>
      <p:grpSp>
        <p:nvGrpSpPr>
          <p:cNvPr id="24" name="Gruppieren 29"/>
          <p:cNvGrpSpPr/>
          <p:nvPr/>
        </p:nvGrpSpPr>
        <p:grpSpPr>
          <a:xfrm>
            <a:off x="8380413" y="1701799"/>
            <a:ext cx="3348037" cy="4827071"/>
            <a:chOff x="6357156" y="1412776"/>
            <a:chExt cx="3369891" cy="4248249"/>
          </a:xfrm>
        </p:grpSpPr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6357156" y="1412776"/>
              <a:ext cx="3369889" cy="503237"/>
            </a:xfrm>
            <a:prstGeom prst="rect">
              <a:avLst/>
            </a:prstGeom>
            <a:solidFill>
              <a:srgbClr val="595443"/>
            </a:solidFill>
            <a:ln w="9525" algn="ctr">
              <a:noFill/>
              <a:miter lim="800000"/>
              <a:headEnd/>
              <a:tailEnd/>
            </a:ln>
          </p:spPr>
          <p:txBody>
            <a:bodyPr lIns="72000" tIns="72000" rIns="72000" bIns="72000" anchor="ctr" anchorCtr="1"/>
            <a:lstStyle/>
            <a:p>
              <a:pPr algn="ctr" defTabSz="228600" eaLnBrk="0" hangingPunct="0">
                <a:spcBef>
                  <a:spcPct val="20000"/>
                </a:spcBef>
              </a:pPr>
              <a:r>
                <a:rPr lang="de-DE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Konsequenzen</a:t>
              </a:r>
              <a:endParaRPr lang="de-DE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6357156" y="1916013"/>
              <a:ext cx="3369891" cy="37450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 algn="l">
                <a:spcBef>
                  <a:spcPct val="30000"/>
                </a:spcBef>
                <a:buClr>
                  <a:srgbClr val="595443"/>
                </a:buClr>
                <a:buSzPct val="80000"/>
                <a:buFont typeface="Wingdings" pitchFamily="2" charset="2"/>
                <a:buChar char="n"/>
              </a:pPr>
              <a:r>
                <a:rPr lang="de-DE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Generierung von Quick-Wins für alle Beteiligten.</a:t>
              </a:r>
            </a:p>
            <a:p>
              <a:pPr marL="180975" indent="-180975">
                <a:spcBef>
                  <a:spcPct val="30000"/>
                </a:spcBef>
                <a:buClr>
                  <a:srgbClr val="595443"/>
                </a:buClr>
                <a:buSzPct val="80000"/>
                <a:buFont typeface="Wingdings" pitchFamily="2" charset="2"/>
                <a:buChar char="n"/>
              </a:pPr>
              <a:r>
                <a:rPr lang="de-DE" sz="1600" b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Zeitgleich Sicherstellung der Nachhaltigkeit.</a:t>
              </a:r>
            </a:p>
            <a:p>
              <a:pPr marL="180975" indent="-180975">
                <a:spcBef>
                  <a:spcPct val="30000"/>
                </a:spcBef>
                <a:buClr>
                  <a:srgbClr val="595443"/>
                </a:buClr>
                <a:buSzPct val="80000"/>
                <a:buFont typeface="Wingdings" pitchFamily="2" charset="2"/>
                <a:buChar char="n"/>
              </a:pPr>
              <a:r>
                <a:rPr lang="de-DE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Nachfrage nach Ad Hoc Tätigkeiten stark steigend.</a:t>
              </a:r>
            </a:p>
            <a:p>
              <a:pPr marL="180975" indent="-180975">
                <a:spcBef>
                  <a:spcPct val="30000"/>
                </a:spcBef>
                <a:buClr>
                  <a:srgbClr val="595443"/>
                </a:buClr>
                <a:buSzPct val="80000"/>
                <a:buFont typeface="Wingdings" pitchFamily="2" charset="2"/>
                <a:buChar char="n"/>
              </a:pPr>
              <a:r>
                <a:rPr lang="de-DE" sz="1600" b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Anzahl von Einzelkämpfern in den einzelnen Fachbereichen wird kleiner.</a:t>
              </a:r>
            </a:p>
            <a:p>
              <a:pPr marL="180975" indent="-180975">
                <a:spcBef>
                  <a:spcPct val="30000"/>
                </a:spcBef>
                <a:buClr>
                  <a:srgbClr val="595443"/>
                </a:buClr>
                <a:buSzPct val="80000"/>
                <a:buFont typeface="Wingdings" pitchFamily="2" charset="2"/>
                <a:buChar char="n"/>
              </a:pPr>
              <a:r>
                <a:rPr lang="de-DE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Schnittstellen zu den Fachbereichen werden immer stärker durch zentralisierte Analyseteams.</a:t>
              </a:r>
            </a:p>
            <a:p>
              <a:pPr marL="180975" indent="-180975">
                <a:spcBef>
                  <a:spcPct val="30000"/>
                </a:spcBef>
                <a:buClr>
                  <a:srgbClr val="595443"/>
                </a:buClr>
                <a:buSzPct val="80000"/>
                <a:buFont typeface="Wingdings" pitchFamily="2" charset="2"/>
                <a:buChar char="n"/>
              </a:pPr>
              <a:endParaRPr lang="de-DE" sz="16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623888" lvl="2">
                <a:spcBef>
                  <a:spcPct val="30000"/>
                </a:spcBef>
                <a:buClr>
                  <a:srgbClr val="595443"/>
                </a:buClr>
                <a:buSzPct val="80000"/>
              </a:pPr>
              <a:r>
                <a:rPr lang="de-DE" sz="16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Ingenieursgetriebener Analysebedarf kann pragmatisch und schnell  gedeckt werden.</a:t>
              </a:r>
            </a:p>
          </p:txBody>
        </p:sp>
      </p:grpSp>
      <p:sp>
        <p:nvSpPr>
          <p:cNvPr id="27" name="AutoShape 48"/>
          <p:cNvSpPr>
            <a:spLocks noChangeArrowheads="1"/>
          </p:cNvSpPr>
          <p:nvPr/>
        </p:nvSpPr>
        <p:spPr bwMode="auto">
          <a:xfrm rot="16200000" flipV="1">
            <a:off x="6128985" y="3579480"/>
            <a:ext cx="3095625" cy="498975"/>
          </a:xfrm>
          <a:prstGeom prst="triangle">
            <a:avLst>
              <a:gd name="adj" fmla="val 50000"/>
            </a:avLst>
          </a:prstGeom>
          <a:solidFill>
            <a:srgbClr val="59544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30" name="Gruppieren 18"/>
          <p:cNvGrpSpPr/>
          <p:nvPr/>
        </p:nvGrpSpPr>
        <p:grpSpPr>
          <a:xfrm>
            <a:off x="8487876" y="5814068"/>
            <a:ext cx="504000" cy="504000"/>
            <a:chOff x="1884249" y="5796853"/>
            <a:chExt cx="504000" cy="504000"/>
          </a:xfrm>
        </p:grpSpPr>
        <p:sp>
          <p:nvSpPr>
            <p:cNvPr id="31" name="Ellipse 19"/>
            <p:cNvSpPr/>
            <p:nvPr/>
          </p:nvSpPr>
          <p:spPr bwMode="auto">
            <a:xfrm>
              <a:off x="1884249" y="5796853"/>
              <a:ext cx="504000" cy="50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MWType V2 Regular" pitchFamily="2" charset="0"/>
              </a:endParaRPr>
            </a:p>
          </p:txBody>
        </p:sp>
        <p:sp>
          <p:nvSpPr>
            <p:cNvPr id="32" name="Pfeil nach rechts 21"/>
            <p:cNvSpPr/>
            <p:nvPr/>
          </p:nvSpPr>
          <p:spPr bwMode="auto">
            <a:xfrm>
              <a:off x="1964668" y="5913276"/>
              <a:ext cx="360040" cy="28803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MWType V2 Regular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-1" y="1712818"/>
            <a:ext cx="12195176" cy="4827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970"/>
              </p:ext>
            </p:extLst>
          </p:nvPr>
        </p:nvGraphicFramePr>
        <p:xfrm>
          <a:off x="1333609" y="2527983"/>
          <a:ext cx="9026005" cy="412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Arbeitsblatt mit Makros" r:id="rId4" imgW="7362757" imgH="3743325" progId="Excel.SheetMacroEnabled.12">
                  <p:link updateAutomatic="1"/>
                </p:oleObj>
              </mc:Choice>
              <mc:Fallback>
                <p:oleObj name="Arbeitsblatt mit Makros" r:id="rId4" imgW="7362757" imgH="3743325" progId="Excel.SheetMacroEnabled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609" y="2527983"/>
                        <a:ext cx="9026005" cy="4126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5138" y="403225"/>
            <a:ext cx="10958720" cy="960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Beispiel: Analyse von Anomalien.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Trend von vergangenheitsorientierten Analysen zu zukunftsgetriebenen Frühwarnsystemen.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923099" y="2625358"/>
            <a:ext cx="1957892" cy="196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2292" name="Ellipse 4"/>
          <p:cNvSpPr>
            <a:spLocks noChangeArrowheads="1"/>
          </p:cNvSpPr>
          <p:nvPr/>
        </p:nvSpPr>
        <p:spPr bwMode="auto">
          <a:xfrm>
            <a:off x="5793824" y="3176789"/>
            <a:ext cx="488239" cy="531812"/>
          </a:xfrm>
          <a:prstGeom prst="ellipse">
            <a:avLst/>
          </a:prstGeom>
          <a:noFill/>
          <a:ln w="25400">
            <a:solidFill>
              <a:srgbClr val="5678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</a:pPr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Pfeil nach unten 6"/>
          <p:cNvSpPr>
            <a:spLocks noChangeArrowheads="1"/>
          </p:cNvSpPr>
          <p:nvPr/>
        </p:nvSpPr>
        <p:spPr bwMode="auto">
          <a:xfrm>
            <a:off x="5829019" y="2015996"/>
            <a:ext cx="412158" cy="1127699"/>
          </a:xfrm>
          <a:prstGeom prst="downArrow">
            <a:avLst>
              <a:gd name="adj1" fmla="val 50000"/>
              <a:gd name="adj2" fmla="val 50036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</a:pPr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184337" y="2698698"/>
            <a:ext cx="849047" cy="3630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2769" y="5529431"/>
            <a:ext cx="849047" cy="82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76104" y="2900752"/>
            <a:ext cx="954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latin typeface="+mj-lt"/>
                <a:cs typeface="BMWType V2 Regular" pitchFamily="2" charset="0"/>
              </a:rPr>
              <a:t>Kosten</a:t>
            </a:r>
            <a:endParaRPr lang="de-DE" sz="1600" dirty="0">
              <a:latin typeface="+mj-lt"/>
              <a:cs typeface="BMWType V2 Regular" pitchFamily="2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160597" y="5904198"/>
            <a:ext cx="803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Monate</a:t>
            </a:r>
            <a:endParaRPr lang="de-DE" sz="1600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5138" y="1761176"/>
            <a:ext cx="3330332" cy="11645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 defTabSz="228600" eaLnBrk="0" hangingPunct="0">
              <a:spcBef>
                <a:spcPct val="20000"/>
              </a:spcBef>
            </a:pPr>
            <a:r>
              <a:rPr lang="de-DE" dirty="0" smtClean="0">
                <a:solidFill>
                  <a:schemeClr val="bg1"/>
                </a:solidFill>
                <a:latin typeface="+mj-lt"/>
                <a:cs typeface="Arial" charset="0"/>
              </a:rPr>
              <a:t>Analyse punktueller </a:t>
            </a:r>
            <a:r>
              <a:rPr lang="de-DE" b="1" dirty="0" smtClean="0">
                <a:solidFill>
                  <a:schemeClr val="bg1"/>
                </a:solidFill>
                <a:latin typeface="+mj-lt"/>
                <a:cs typeface="Arial" charset="0"/>
              </a:rPr>
              <a:t>Vergangenheitsdaten</a:t>
            </a:r>
            <a:r>
              <a:rPr lang="de-DE" dirty="0" smtClean="0">
                <a:solidFill>
                  <a:schemeClr val="bg1"/>
                </a:solidFill>
                <a:latin typeface="+mj-lt"/>
                <a:cs typeface="Arial" charset="0"/>
              </a:rPr>
              <a:t> (bspw. Gewährleistungsdaten).</a:t>
            </a:r>
          </a:p>
        </p:txBody>
      </p:sp>
      <p:grpSp>
        <p:nvGrpSpPr>
          <p:cNvPr id="20" name="Gruppieren 18"/>
          <p:cNvGrpSpPr/>
          <p:nvPr/>
        </p:nvGrpSpPr>
        <p:grpSpPr>
          <a:xfrm>
            <a:off x="3861549" y="2023983"/>
            <a:ext cx="504000" cy="504000"/>
            <a:chOff x="1884249" y="5796853"/>
            <a:chExt cx="504000" cy="504000"/>
          </a:xfrm>
        </p:grpSpPr>
        <p:sp>
          <p:nvSpPr>
            <p:cNvPr id="21" name="Ellipse 19"/>
            <p:cNvSpPr/>
            <p:nvPr/>
          </p:nvSpPr>
          <p:spPr bwMode="auto">
            <a:xfrm>
              <a:off x="1884249" y="5796853"/>
              <a:ext cx="504000" cy="50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 dirty="0">
                <a:latin typeface="+mj-lt"/>
                <a:cs typeface="BMWType V2 Regular" pitchFamily="2" charset="0"/>
              </a:endParaRPr>
            </a:p>
          </p:txBody>
        </p:sp>
        <p:sp>
          <p:nvSpPr>
            <p:cNvPr id="22" name="Pfeil nach rechts 21"/>
            <p:cNvSpPr/>
            <p:nvPr/>
          </p:nvSpPr>
          <p:spPr bwMode="auto">
            <a:xfrm>
              <a:off x="1964668" y="5913276"/>
              <a:ext cx="360040" cy="28803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 dirty="0">
                <a:solidFill>
                  <a:schemeClr val="bg1">
                    <a:lumMod val="95000"/>
                  </a:schemeClr>
                </a:solidFill>
                <a:latin typeface="+mj-lt"/>
                <a:cs typeface="BMWType V2 Regular" pitchFamily="2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431628" y="1761176"/>
            <a:ext cx="3330332" cy="11645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 defTabSz="228600" eaLnBrk="0" hangingPunct="0">
              <a:spcBef>
                <a:spcPct val="20000"/>
              </a:spcBef>
            </a:pPr>
            <a:r>
              <a:rPr lang="de-DE" dirty="0" smtClean="0">
                <a:solidFill>
                  <a:schemeClr val="bg1"/>
                </a:solidFill>
                <a:latin typeface="+mj-lt"/>
                <a:cs typeface="Arial" charset="0"/>
              </a:rPr>
              <a:t>Abbildung der </a:t>
            </a:r>
            <a:r>
              <a:rPr lang="de-DE" b="1" dirty="0" smtClean="0">
                <a:solidFill>
                  <a:schemeClr val="bg1"/>
                </a:solidFill>
                <a:latin typeface="+mj-lt"/>
                <a:cs typeface="Arial" charset="0"/>
              </a:rPr>
              <a:t>Gegenwart</a:t>
            </a:r>
            <a:r>
              <a:rPr lang="de-DE" dirty="0" smtClean="0">
                <a:solidFill>
                  <a:schemeClr val="bg1"/>
                </a:solidFill>
                <a:latin typeface="+mj-lt"/>
                <a:cs typeface="Arial" charset="0"/>
              </a:rPr>
              <a:t>: </a:t>
            </a:r>
          </a:p>
          <a:p>
            <a:pPr algn="ctr" defTabSz="228600" eaLnBrk="0" hangingPunct="0">
              <a:spcBef>
                <a:spcPct val="20000"/>
              </a:spcBef>
            </a:pPr>
            <a:r>
              <a:rPr lang="de-DE" dirty="0" smtClean="0">
                <a:solidFill>
                  <a:schemeClr val="bg1"/>
                </a:solidFill>
                <a:latin typeface="+mj-lt"/>
                <a:cs typeface="Arial" charset="0"/>
              </a:rPr>
              <a:t>Hoher Kostenzuwachs zum Ende der Gewährleistungszeit.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98118" y="1761176"/>
            <a:ext cx="3330332" cy="11645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 defTabSz="228600" eaLnBrk="0" hangingPunct="0">
              <a:spcBef>
                <a:spcPct val="20000"/>
              </a:spcBef>
            </a:pPr>
            <a:r>
              <a:rPr lang="de-DE" b="1" dirty="0" smtClean="0">
                <a:solidFill>
                  <a:schemeClr val="bg1"/>
                </a:solidFill>
                <a:latin typeface="+mj-lt"/>
                <a:cs typeface="Arial" charset="0"/>
              </a:rPr>
              <a:t>Frühwarnsysteme</a:t>
            </a:r>
            <a:r>
              <a:rPr lang="de-DE" dirty="0" smtClean="0">
                <a:solidFill>
                  <a:schemeClr val="bg1"/>
                </a:solidFill>
                <a:latin typeface="+mj-lt"/>
                <a:cs typeface="Arial" charset="0"/>
              </a:rPr>
              <a:t> durch kontinuierliche Daten.</a:t>
            </a:r>
          </a:p>
        </p:txBody>
      </p:sp>
      <p:grpSp>
        <p:nvGrpSpPr>
          <p:cNvPr id="25" name="Gruppieren 18"/>
          <p:cNvGrpSpPr/>
          <p:nvPr/>
        </p:nvGrpSpPr>
        <p:grpSpPr>
          <a:xfrm>
            <a:off x="7828039" y="2023983"/>
            <a:ext cx="504000" cy="504000"/>
            <a:chOff x="1884249" y="5796853"/>
            <a:chExt cx="504000" cy="504000"/>
          </a:xfrm>
        </p:grpSpPr>
        <p:sp>
          <p:nvSpPr>
            <p:cNvPr id="26" name="Ellipse 19"/>
            <p:cNvSpPr/>
            <p:nvPr/>
          </p:nvSpPr>
          <p:spPr bwMode="auto">
            <a:xfrm>
              <a:off x="1884249" y="5796853"/>
              <a:ext cx="504000" cy="50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 dirty="0">
                <a:latin typeface="+mj-lt"/>
                <a:cs typeface="BMWType V2 Regular" pitchFamily="2" charset="0"/>
              </a:endParaRPr>
            </a:p>
          </p:txBody>
        </p:sp>
        <p:sp>
          <p:nvSpPr>
            <p:cNvPr id="27" name="Pfeil nach rechts 21"/>
            <p:cNvSpPr/>
            <p:nvPr/>
          </p:nvSpPr>
          <p:spPr bwMode="auto">
            <a:xfrm>
              <a:off x="1964668" y="5913276"/>
              <a:ext cx="360040" cy="28803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 dirty="0">
                <a:solidFill>
                  <a:schemeClr val="bg1">
                    <a:lumMod val="95000"/>
                  </a:schemeClr>
                </a:solidFill>
                <a:latin typeface="+mj-lt"/>
                <a:cs typeface="BMWType V2 Regular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-1" y="1701801"/>
            <a:ext cx="12195176" cy="4827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cs typeface="Arial" pitchFamily="34" charset="0"/>
              </a:rPr>
              <a:t>Voraussetzung ist Intelligente Datenbereitstellung im Fahrzeug.</a:t>
            </a:r>
            <a:endParaRPr lang="de-DE" dirty="0"/>
          </a:p>
        </p:txBody>
      </p:sp>
      <p:pic>
        <p:nvPicPr>
          <p:cNvPr id="23554" name="Grafik 2" descr="E72-A009546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35" t="17693" r="12305" b="19263"/>
          <a:stretch>
            <a:fillRect/>
          </a:stretch>
        </p:blipFill>
        <p:spPr bwMode="auto">
          <a:xfrm>
            <a:off x="239246" y="1568196"/>
            <a:ext cx="3216053" cy="176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4" name="Textfeld 28"/>
          <p:cNvSpPr txBox="1">
            <a:spLocks noChangeArrowheads="1"/>
          </p:cNvSpPr>
          <p:nvPr/>
        </p:nvSpPr>
        <p:spPr bwMode="auto">
          <a:xfrm rot="20996665">
            <a:off x="3128205" y="1899266"/>
            <a:ext cx="1824107" cy="7940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b="1" dirty="0" smtClean="0">
                <a:solidFill>
                  <a:schemeClr val="bg1"/>
                </a:solidFill>
                <a:latin typeface="+mj-lt"/>
              </a:rPr>
              <a:t>Kontinuierliche Datengenerierung Speicherung </a:t>
            </a:r>
          </a:p>
        </p:txBody>
      </p:sp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10" y="3683207"/>
            <a:ext cx="4436970" cy="258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6" descr="BMW remot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08" y="3058596"/>
            <a:ext cx="4033301" cy="373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943801" y="1771897"/>
            <a:ext cx="3805200" cy="4709822"/>
            <a:chOff x="6062663" y="956858"/>
            <a:chExt cx="2853157" cy="3532366"/>
          </a:xfrm>
        </p:grpSpPr>
        <p:sp>
          <p:nvSpPr>
            <p:cNvPr id="23563" name="Rechteck 41"/>
            <p:cNvSpPr>
              <a:spLocks noChangeArrowheads="1"/>
            </p:cNvSpPr>
            <p:nvPr/>
          </p:nvSpPr>
          <p:spPr bwMode="auto">
            <a:xfrm>
              <a:off x="6063083" y="974499"/>
              <a:ext cx="2852737" cy="3514725"/>
            </a:xfrm>
            <a:prstGeom prst="rect">
              <a:avLst/>
            </a:prstGeom>
            <a:solidFill>
              <a:srgbClr val="669999">
                <a:alpha val="3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5000"/>
                </a:lnSpc>
              </a:pPr>
              <a:endParaRPr lang="de-DE">
                <a:latin typeface="+mj-lt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1926" y="1482040"/>
              <a:ext cx="1981200" cy="727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54738" y="2519363"/>
              <a:ext cx="2654300" cy="18176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566" name="Textfeld 33"/>
            <p:cNvSpPr txBox="1">
              <a:spLocks noChangeArrowheads="1"/>
            </p:cNvSpPr>
            <p:nvPr/>
          </p:nvSpPr>
          <p:spPr bwMode="auto">
            <a:xfrm>
              <a:off x="6062663" y="956858"/>
              <a:ext cx="2853157" cy="4859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900" smtClean="0">
                  <a:solidFill>
                    <a:schemeClr val="bg1"/>
                  </a:solidFill>
                  <a:latin typeface="+mj-lt"/>
                </a:rPr>
                <a:t>Bereicherung durch historische Werkstattdaten.</a:t>
              </a:r>
            </a:p>
          </p:txBody>
        </p:sp>
        <p:sp>
          <p:nvSpPr>
            <p:cNvPr id="41" name="Pfeil nach rechts 36"/>
            <p:cNvSpPr/>
            <p:nvPr/>
          </p:nvSpPr>
          <p:spPr bwMode="auto">
            <a:xfrm rot="5400000">
              <a:off x="7412039" y="2190147"/>
              <a:ext cx="233362" cy="39194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defRPr/>
              </a:pPr>
              <a:endParaRPr lang="de-DE">
                <a:latin typeface="+mj-lt"/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5622308" y="3905903"/>
            <a:ext cx="1344058" cy="7582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4737294" y="1863866"/>
            <a:ext cx="2924304" cy="2087033"/>
            <a:chOff x="4737294" y="1764713"/>
            <a:chExt cx="2924304" cy="2087033"/>
          </a:xfrm>
        </p:grpSpPr>
        <p:pic>
          <p:nvPicPr>
            <p:cNvPr id="30" name="Grafik 3" descr="sendemast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341544">
              <a:off x="5807528" y="1764713"/>
              <a:ext cx="973616" cy="20870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4" name="Left Arrow 27"/>
            <p:cNvSpPr/>
            <p:nvPr/>
          </p:nvSpPr>
          <p:spPr>
            <a:xfrm rot="10800000">
              <a:off x="7085715" y="2565855"/>
              <a:ext cx="575883" cy="478367"/>
            </a:xfrm>
            <a:prstGeom prst="leftArrow">
              <a:avLst/>
            </a:prstGeom>
            <a:solidFill>
              <a:srgbClr val="5678A9"/>
            </a:solidFill>
            <a:ln>
              <a:solidFill>
                <a:srgbClr val="5678A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35" tIns="60968" rIns="121935" bIns="60968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36" name="Left Arrow 27"/>
            <p:cNvSpPr/>
            <p:nvPr/>
          </p:nvSpPr>
          <p:spPr>
            <a:xfrm rot="10800000">
              <a:off x="4737294" y="2515244"/>
              <a:ext cx="575883" cy="478367"/>
            </a:xfrm>
            <a:prstGeom prst="leftArrow">
              <a:avLst/>
            </a:prstGeom>
            <a:solidFill>
              <a:srgbClr val="5678A9"/>
            </a:solidFill>
            <a:ln>
              <a:solidFill>
                <a:srgbClr val="5678A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35" tIns="60968" rIns="121935" bIns="60968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5706424" y="3905903"/>
            <a:ext cx="1040487" cy="1563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4628851" y="4514993"/>
            <a:ext cx="3293778" cy="1335314"/>
            <a:chOff x="4628851" y="4514993"/>
            <a:chExt cx="3293778" cy="1335314"/>
          </a:xfrm>
        </p:grpSpPr>
        <p:sp>
          <p:nvSpPr>
            <p:cNvPr id="28" name="Left Arrow 27"/>
            <p:cNvSpPr/>
            <p:nvPr/>
          </p:nvSpPr>
          <p:spPr>
            <a:xfrm>
              <a:off x="7346746" y="4983680"/>
              <a:ext cx="575883" cy="478367"/>
            </a:xfrm>
            <a:prstGeom prst="leftArrow">
              <a:avLst/>
            </a:prstGeom>
            <a:solidFill>
              <a:srgbClr val="5678A9"/>
            </a:solidFill>
            <a:ln>
              <a:solidFill>
                <a:srgbClr val="5678A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35" tIns="60968" rIns="121935" bIns="60968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31" name="Left Arrow 30"/>
            <p:cNvSpPr/>
            <p:nvPr/>
          </p:nvSpPr>
          <p:spPr>
            <a:xfrm>
              <a:off x="4628851" y="4983680"/>
              <a:ext cx="317305" cy="478367"/>
            </a:xfrm>
            <a:prstGeom prst="leftArrow">
              <a:avLst/>
            </a:prstGeom>
            <a:solidFill>
              <a:srgbClr val="5678A9"/>
            </a:solidFill>
            <a:ln>
              <a:solidFill>
                <a:srgbClr val="5678A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35" tIns="60968" rIns="121935" bIns="60968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015292" y="4514993"/>
              <a:ext cx="2328186" cy="1335314"/>
            </a:xfrm>
            <a:prstGeom prst="roundRect">
              <a:avLst/>
            </a:prstGeom>
            <a:solidFill>
              <a:srgbClr val="595443"/>
            </a:solidFill>
            <a:ln w="9525" algn="ctr">
              <a:noFill/>
              <a:miter lim="800000"/>
              <a:headEnd/>
              <a:tailEnd/>
            </a:ln>
          </p:spPr>
          <p:txBody>
            <a:bodyPr lIns="72000" tIns="72000" rIns="72000" bIns="72000" anchor="ctr" anchorCtr="1"/>
            <a:lstStyle/>
            <a:p>
              <a:pPr algn="ctr" defTabSz="228600" eaLnBrk="0" hangingPunct="0">
                <a:spcBef>
                  <a:spcPct val="20000"/>
                </a:spcBef>
                <a:defRPr/>
              </a:pPr>
              <a:r>
                <a:rPr lang="de-DE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Analyse von </a:t>
              </a:r>
              <a:r>
                <a:rPr lang="de-DE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großen</a:t>
              </a:r>
              <a:r>
                <a:rPr lang="de-DE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, schnell verfügbaren Daten aus </a:t>
              </a:r>
              <a:r>
                <a:rPr lang="de-DE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verschiedenen</a:t>
              </a:r>
              <a:r>
                <a:rPr lang="de-DE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 Quellen.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-1" y="1701801"/>
            <a:ext cx="12195176" cy="4827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>
                <a:cs typeface="Arial" pitchFamily="34" charset="0"/>
              </a:rPr>
              <a:t>Beispiel: BusinesS Analytics in der kundennahen erprobung.</a:t>
            </a:r>
            <a:endParaRPr lang="de-DE"/>
          </a:p>
        </p:txBody>
      </p:sp>
      <p:sp>
        <p:nvSpPr>
          <p:cNvPr id="23" name="Rechteck 20"/>
          <p:cNvSpPr/>
          <p:nvPr/>
        </p:nvSpPr>
        <p:spPr bwMode="auto">
          <a:xfrm>
            <a:off x="433958" y="1708473"/>
            <a:ext cx="3826070" cy="452193"/>
          </a:xfrm>
          <a:prstGeom prst="rect">
            <a:avLst/>
          </a:prstGeom>
          <a:solidFill>
            <a:srgbClr val="5678A9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lIns="121935" tIns="60968" rIns="121935" bIns="60968" anchor="ctr"/>
          <a:lstStyle/>
          <a:p>
            <a:pPr algn="ctr">
              <a:defRPr/>
            </a:pPr>
            <a:r>
              <a:rPr lang="de-DE" sz="2400" kern="0" smtClean="0">
                <a:solidFill>
                  <a:srgbClr val="FFFFFF"/>
                </a:solidFill>
                <a:latin typeface="+mj-lt"/>
              </a:rPr>
              <a:t>Mustererkennung</a:t>
            </a:r>
            <a:endParaRPr lang="de-DE" sz="2400" ker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Rechteck 21"/>
          <p:cNvSpPr/>
          <p:nvPr/>
        </p:nvSpPr>
        <p:spPr bwMode="auto">
          <a:xfrm>
            <a:off x="427679" y="2226734"/>
            <a:ext cx="3832350" cy="42994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35" tIns="60968" rIns="121935" bIns="60968"/>
          <a:lstStyle/>
          <a:p>
            <a:pPr algn="ctr">
              <a:defRPr/>
            </a:pPr>
            <a:r>
              <a:rPr lang="de-DE" sz="1500" kern="0" dirty="0" smtClean="0">
                <a:solidFill>
                  <a:srgbClr val="000000"/>
                </a:solidFill>
                <a:latin typeface="+mj-lt"/>
              </a:rPr>
              <a:t>Analyse von komplexen Fragestellungen </a:t>
            </a:r>
            <a:r>
              <a:rPr lang="de-DE" sz="1500" b="1" kern="0" dirty="0" smtClean="0">
                <a:solidFill>
                  <a:srgbClr val="000000"/>
                </a:solidFill>
                <a:latin typeface="+mj-lt"/>
              </a:rPr>
              <a:t>über alle </a:t>
            </a:r>
            <a:r>
              <a:rPr lang="de-DE" sz="1500" kern="0" dirty="0" smtClean="0">
                <a:solidFill>
                  <a:srgbClr val="000000"/>
                </a:solidFill>
                <a:latin typeface="+mj-lt"/>
              </a:rPr>
              <a:t>Fahrzeuge. </a:t>
            </a:r>
          </a:p>
          <a:p>
            <a:pPr algn="ctr">
              <a:defRPr/>
            </a:pPr>
            <a:endParaRPr lang="de-DE" sz="1500" kern="0" dirty="0" smtClean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r>
              <a:rPr lang="de-DE" sz="1500" kern="0" dirty="0" smtClean="0">
                <a:solidFill>
                  <a:srgbClr val="000000"/>
                </a:solidFill>
                <a:latin typeface="+mj-lt"/>
              </a:rPr>
              <a:t>Entstehen und Wachsen der kognitiven (Schwarm-) Intelligenz ermöglicht die Erkennung komplexer Muster.</a:t>
            </a:r>
            <a:endParaRPr lang="de-DE" sz="1100" kern="0" dirty="0" smtClean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de-DE" sz="1900" kern="0" dirty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</p:txBody>
      </p: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115" y="4333075"/>
            <a:ext cx="3125014" cy="184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Gleichschenkliges Dreieck 22"/>
          <p:cNvSpPr/>
          <p:nvPr/>
        </p:nvSpPr>
        <p:spPr bwMode="auto">
          <a:xfrm rot="5400000">
            <a:off x="2333357" y="4303695"/>
            <a:ext cx="4257688" cy="192667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de-DE" ker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740646" y="1707546"/>
            <a:ext cx="2745852" cy="4818668"/>
            <a:chOff x="4740646" y="1707546"/>
            <a:chExt cx="2745852" cy="4818668"/>
          </a:xfrm>
        </p:grpSpPr>
        <p:sp>
          <p:nvSpPr>
            <p:cNvPr id="27" name="Rechteck 21"/>
            <p:cNvSpPr/>
            <p:nvPr/>
          </p:nvSpPr>
          <p:spPr bwMode="auto">
            <a:xfrm>
              <a:off x="4740646" y="2230968"/>
              <a:ext cx="2443270" cy="42952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>
                <a:defRPr/>
              </a:pPr>
              <a:endParaRPr lang="de-DE" sz="19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endParaRPr>
            </a:p>
            <a:p>
              <a:pPr algn="ctr">
                <a:defRPr/>
              </a:pPr>
              <a:r>
                <a:rPr lang="de-DE" sz="1500" kern="0" dirty="0" smtClean="0">
                  <a:latin typeface="+mj-lt"/>
                </a:rPr>
                <a:t>Auswertung der Erkenntnisse im </a:t>
              </a:r>
              <a:r>
                <a:rPr lang="de-DE" sz="1500" b="1" kern="0" dirty="0" smtClean="0">
                  <a:latin typeface="+mj-lt"/>
                </a:rPr>
                <a:t>Verbund aus Ingenieuren und Analytikern</a:t>
              </a:r>
              <a:r>
                <a:rPr lang="de-DE" sz="1500" kern="0" dirty="0" smtClean="0">
                  <a:latin typeface="+mj-lt"/>
                </a:rPr>
                <a:t>.</a:t>
              </a:r>
              <a:endParaRPr lang="de-DE" sz="1500" kern="0" dirty="0">
                <a:latin typeface="+mj-lt"/>
              </a:endParaRPr>
            </a:p>
          </p:txBody>
        </p:sp>
        <p:pic>
          <p:nvPicPr>
            <p:cNvPr id="25625" name="Picture 2" descr="C:\Meinzer\Daten\Date_Verteilun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74170" y="2372117"/>
              <a:ext cx="2016102" cy="2232767"/>
            </a:xfrm>
            <a:prstGeom prst="rect">
              <a:avLst/>
            </a:prstGeom>
            <a:solidFill>
              <a:srgbClr val="5678A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pic>
        <p:sp>
          <p:nvSpPr>
            <p:cNvPr id="28" name="Rechteck 20"/>
            <p:cNvSpPr/>
            <p:nvPr/>
          </p:nvSpPr>
          <p:spPr bwMode="auto">
            <a:xfrm>
              <a:off x="4749377" y="1707546"/>
              <a:ext cx="2443052" cy="452298"/>
            </a:xfrm>
            <a:prstGeom prst="rect">
              <a:avLst/>
            </a:prstGeom>
            <a:solidFill>
              <a:srgbClr val="5678A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  <p:txBody>
            <a:bodyPr anchor="ctr"/>
            <a:lstStyle/>
            <a:p>
              <a:pPr algn="ctr">
                <a:defRPr/>
              </a:pPr>
              <a:r>
                <a:rPr lang="de-DE" sz="2400" kern="0">
                  <a:solidFill>
                    <a:srgbClr val="FFFFFF"/>
                  </a:solidFill>
                  <a:latin typeface="+mj-lt"/>
                </a:rPr>
                <a:t>Interpretation</a:t>
              </a:r>
            </a:p>
          </p:txBody>
        </p:sp>
        <p:sp>
          <p:nvSpPr>
            <p:cNvPr id="36" name="Gleichschenkliges Dreieck 22"/>
            <p:cNvSpPr/>
            <p:nvPr/>
          </p:nvSpPr>
          <p:spPr bwMode="auto">
            <a:xfrm rot="5400000">
              <a:off x="5261321" y="4273209"/>
              <a:ext cx="4257688" cy="19266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5000"/>
                </a:lnSpc>
                <a:defRPr/>
              </a:pPr>
              <a:endParaRPr lang="de-D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7688624" y="1707546"/>
            <a:ext cx="4035418" cy="4820175"/>
            <a:chOff x="7688624" y="1707546"/>
            <a:chExt cx="4035418" cy="4820175"/>
          </a:xfrm>
        </p:grpSpPr>
        <p:sp>
          <p:nvSpPr>
            <p:cNvPr id="21" name="Rechteck 29"/>
            <p:cNvSpPr/>
            <p:nvPr/>
          </p:nvSpPr>
          <p:spPr bwMode="auto">
            <a:xfrm>
              <a:off x="7689637" y="1707546"/>
              <a:ext cx="4034404" cy="452298"/>
            </a:xfrm>
            <a:prstGeom prst="rect">
              <a:avLst/>
            </a:prstGeom>
            <a:solidFill>
              <a:srgbClr val="5678A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  <p:txBody>
            <a:bodyPr anchor="ctr"/>
            <a:lstStyle/>
            <a:p>
              <a:pPr algn="ctr">
                <a:defRPr/>
              </a:pPr>
              <a:r>
                <a:rPr lang="de-DE" sz="2400" kern="0" smtClean="0">
                  <a:solidFill>
                    <a:srgbClr val="FFFFFF"/>
                  </a:solidFill>
                  <a:latin typeface="+mj-lt"/>
                </a:rPr>
                <a:t>Nutzen</a:t>
              </a:r>
              <a:endParaRPr lang="de-DE" sz="2400" kern="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857" r="18221" b="17057"/>
            <a:stretch>
              <a:fillRect/>
            </a:stretch>
          </p:blipFill>
          <p:spPr bwMode="auto">
            <a:xfrm>
              <a:off x="7688624" y="2230940"/>
              <a:ext cx="4035418" cy="42967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Ellipse 26"/>
            <p:cNvSpPr/>
            <p:nvPr/>
          </p:nvSpPr>
          <p:spPr bwMode="auto">
            <a:xfrm>
              <a:off x="8656192" y="4333075"/>
              <a:ext cx="421326" cy="498551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lnSpc>
                  <a:spcPct val="95000"/>
                </a:lnSpc>
                <a:defRPr/>
              </a:pPr>
              <a:endParaRPr lang="de-D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" name="Ellipse 27"/>
            <p:cNvSpPr/>
            <p:nvPr/>
          </p:nvSpPr>
          <p:spPr bwMode="auto">
            <a:xfrm>
              <a:off x="10053479" y="4440172"/>
              <a:ext cx="398037" cy="32123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lnSpc>
                  <a:spcPct val="95000"/>
                </a:lnSpc>
                <a:defRPr/>
              </a:pPr>
              <a:endParaRPr lang="de-D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" name="Rechteck 31"/>
            <p:cNvSpPr/>
            <p:nvPr/>
          </p:nvSpPr>
          <p:spPr bwMode="auto">
            <a:xfrm>
              <a:off x="8351313" y="3688044"/>
              <a:ext cx="1067077" cy="45743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de-DE" sz="900" kern="0" smtClean="0">
                  <a:solidFill>
                    <a:srgbClr val="000000"/>
                  </a:solidFill>
                  <a:latin typeface="+mj-lt"/>
                </a:rPr>
                <a:t>Neue Baureihe</a:t>
              </a:r>
              <a:endParaRPr lang="de-DE" sz="9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" name="Rechteck 32"/>
            <p:cNvSpPr/>
            <p:nvPr/>
          </p:nvSpPr>
          <p:spPr bwMode="auto">
            <a:xfrm>
              <a:off x="10460062" y="3981404"/>
              <a:ext cx="1069194" cy="32814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de-DE" sz="900" kern="0" smtClean="0">
                  <a:solidFill>
                    <a:srgbClr val="000000"/>
                  </a:solidFill>
                  <a:latin typeface="+mj-lt"/>
                </a:rPr>
                <a:t>Ältere Baureihe</a:t>
              </a:r>
              <a:endParaRPr lang="de-DE" sz="9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619" name="Rechteck 34"/>
            <p:cNvSpPr>
              <a:spLocks noChangeArrowheads="1"/>
            </p:cNvSpPr>
            <p:nvPr/>
          </p:nvSpPr>
          <p:spPr bwMode="auto">
            <a:xfrm>
              <a:off x="9137784" y="6223177"/>
              <a:ext cx="978032" cy="29670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de-DE" sz="900" b="1" smtClean="0">
                  <a:solidFill>
                    <a:srgbClr val="005F97"/>
                  </a:solidFill>
                  <a:latin typeface="+mj-lt"/>
                </a:rPr>
                <a:t>Markteinführung</a:t>
              </a:r>
              <a:endParaRPr lang="de-DE" sz="900" b="1">
                <a:solidFill>
                  <a:srgbClr val="005F97"/>
                </a:solidFill>
                <a:latin typeface="+mj-lt"/>
              </a:endParaRPr>
            </a:p>
          </p:txBody>
        </p:sp>
        <p:sp>
          <p:nvSpPr>
            <p:cNvPr id="25620" name="Rechteck 35"/>
            <p:cNvSpPr>
              <a:spLocks noChangeArrowheads="1"/>
            </p:cNvSpPr>
            <p:nvPr/>
          </p:nvSpPr>
          <p:spPr bwMode="auto">
            <a:xfrm>
              <a:off x="9375660" y="5918485"/>
              <a:ext cx="579087" cy="3486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300" b="1" smtClean="0">
                  <a:solidFill>
                    <a:srgbClr val="005F97"/>
                  </a:solidFill>
                  <a:latin typeface="+mj-lt"/>
                </a:rPr>
                <a:t>ML</a:t>
              </a:r>
              <a:endParaRPr lang="de-DE" sz="1300" b="1">
                <a:solidFill>
                  <a:srgbClr val="005F97"/>
                </a:solidFill>
                <a:latin typeface="+mj-lt"/>
              </a:endParaRPr>
            </a:p>
          </p:txBody>
        </p:sp>
        <p:sp>
          <p:nvSpPr>
            <p:cNvPr id="25621" name="Rechteck 36"/>
            <p:cNvSpPr>
              <a:spLocks noChangeArrowheads="1"/>
            </p:cNvSpPr>
            <p:nvPr/>
          </p:nvSpPr>
          <p:spPr bwMode="auto">
            <a:xfrm>
              <a:off x="10614213" y="5831320"/>
              <a:ext cx="1103909" cy="3443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900" b="1" smtClean="0">
                  <a:latin typeface="+mj-lt"/>
                </a:rPr>
                <a:t>Monat nach Markteinführung</a:t>
              </a:r>
              <a:endParaRPr lang="de-DE" sz="900" b="1">
                <a:latin typeface="+mj-lt"/>
              </a:endParaRPr>
            </a:p>
          </p:txBody>
        </p:sp>
        <p:sp>
          <p:nvSpPr>
            <p:cNvPr id="25622" name="Rechteck 37"/>
            <p:cNvSpPr>
              <a:spLocks noChangeArrowheads="1"/>
            </p:cNvSpPr>
            <p:nvPr/>
          </p:nvSpPr>
          <p:spPr bwMode="auto">
            <a:xfrm rot="16200000">
              <a:off x="6701903" y="3988857"/>
              <a:ext cx="2353468" cy="28547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b="1" smtClean="0">
                  <a:latin typeface="+mj-lt"/>
                </a:rPr>
                <a:t>Anzahl bisher unerkannter Fehler</a:t>
              </a:r>
              <a:endParaRPr lang="de-DE" sz="1200" b="1"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51313" y="2554514"/>
              <a:ext cx="1416801" cy="813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73851" y="3233705"/>
              <a:ext cx="1265235" cy="555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8656192" y="3074051"/>
              <a:ext cx="340872" cy="733185"/>
            </a:xfrm>
            <a:prstGeom prst="downArrow">
              <a:avLst/>
            </a:prstGeom>
            <a:solidFill>
              <a:srgbClr val="5678A9"/>
            </a:solidFill>
            <a:ln>
              <a:solidFill>
                <a:srgbClr val="5678A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35" tIns="60968" rIns="121935" bIns="60968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rot="5400000">
              <a:off x="9536821" y="4411066"/>
              <a:ext cx="462585" cy="850222"/>
            </a:xfrm>
            <a:prstGeom prst="downArrow">
              <a:avLst/>
            </a:prstGeom>
            <a:solidFill>
              <a:srgbClr val="5678A9"/>
            </a:solidFill>
            <a:ln>
              <a:solidFill>
                <a:srgbClr val="5678A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35" tIns="60968" rIns="121935" bIns="60968" anchor="ctr"/>
            <a:lstStyle/>
            <a:p>
              <a:pPr algn="ctr"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16" name="Abgerundetes Rechteck 38"/>
            <p:cNvSpPr/>
            <p:nvPr/>
          </p:nvSpPr>
          <p:spPr bwMode="auto">
            <a:xfrm>
              <a:off x="8137485" y="2449558"/>
              <a:ext cx="1570976" cy="570068"/>
            </a:xfrm>
            <a:prstGeom prst="roundRect">
              <a:avLst/>
            </a:prstGeom>
            <a:ln>
              <a:solidFill>
                <a:srgbClr val="005F97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tIns="0" rIns="72000" bIns="0" anchor="ctr"/>
            <a:lstStyle/>
            <a:p>
              <a:pPr marL="4763" algn="ctr" defTabSz="1223586" eaLnBrk="0" hangingPunct="0">
                <a:spcBef>
                  <a:spcPct val="50000"/>
                </a:spcBef>
              </a:pPr>
              <a:r>
                <a:rPr lang="de-DE" sz="1400" dirty="0" smtClean="0">
                  <a:solidFill>
                    <a:srgbClr val="000000"/>
                  </a:solidFill>
                  <a:latin typeface="+mj-lt"/>
                  <a:ea typeface="BMWType V2 Regular"/>
                  <a:cs typeface="BMWType V2 Regular"/>
                </a:rPr>
                <a:t>3 Monate früher</a:t>
              </a:r>
              <a:endParaRPr lang="de-DE" sz="1400" dirty="0">
                <a:solidFill>
                  <a:schemeClr val="bg2"/>
                </a:solidFill>
                <a:latin typeface="+mj-lt"/>
                <a:ea typeface="BMWType V2 Regular"/>
                <a:cs typeface="BMWType V2 Regular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9650405" y="3622972"/>
              <a:ext cx="0" cy="2160000"/>
            </a:xfrm>
            <a:prstGeom prst="line">
              <a:avLst/>
            </a:prstGeom>
            <a:ln w="508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Der typische Automotive Life Cycle.</a:t>
            </a:r>
            <a:endParaRPr lang="de-DE"/>
          </a:p>
        </p:txBody>
      </p:sp>
      <p:pic>
        <p:nvPicPr>
          <p:cNvPr id="34" name="Picture 14" descr="Datei:BMW München 2005 - BMW Group mit Mini und seit 2003 auch mit Rolls-Royce Motor Cars Markenrechten - Foto 2005 Wolfgang Pehlemann Wiesbaden Pict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705" y="3123408"/>
            <a:ext cx="1397425" cy="2370736"/>
          </a:xfrm>
          <a:prstGeom prst="rect">
            <a:avLst/>
          </a:prstGeom>
          <a:noFill/>
        </p:spPr>
      </p:pic>
      <p:sp>
        <p:nvSpPr>
          <p:cNvPr id="35" name="Freeform 25"/>
          <p:cNvSpPr/>
          <p:nvPr/>
        </p:nvSpPr>
        <p:spPr>
          <a:xfrm>
            <a:off x="2438400" y="3450479"/>
            <a:ext cx="2047985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After Sales /</a:t>
            </a:r>
            <a:br>
              <a:rPr lang="de-DE" sz="2000" b="1" smtClean="0">
                <a:solidFill>
                  <a:prstClr val="white"/>
                </a:solidFill>
                <a:latin typeface="+mj-lt"/>
              </a:rPr>
            </a:br>
            <a:r>
              <a:rPr lang="de-DE" sz="2000" b="1" smtClean="0">
                <a:solidFill>
                  <a:prstClr val="white"/>
                </a:solidFill>
                <a:latin typeface="+mj-lt"/>
              </a:rPr>
              <a:t>Gewährleistung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Freeform 20"/>
          <p:cNvSpPr/>
          <p:nvPr/>
        </p:nvSpPr>
        <p:spPr>
          <a:xfrm>
            <a:off x="7269611" y="3450479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Kundennaher Großversuch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7" name="Freeform 18"/>
          <p:cNvSpPr/>
          <p:nvPr/>
        </p:nvSpPr>
        <p:spPr>
          <a:xfrm>
            <a:off x="4830975" y="2009870"/>
            <a:ext cx="2139228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Forschung und Entwicklung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Freeform 22"/>
          <p:cNvSpPr/>
          <p:nvPr/>
        </p:nvSpPr>
        <p:spPr>
          <a:xfrm>
            <a:off x="6779295" y="5396453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Produktion / Logistik</a:t>
            </a:r>
          </a:p>
        </p:txBody>
      </p:sp>
      <p:sp>
        <p:nvSpPr>
          <p:cNvPr id="39" name="Freeform 24"/>
          <p:cNvSpPr/>
          <p:nvPr/>
        </p:nvSpPr>
        <p:spPr>
          <a:xfrm>
            <a:off x="3130601" y="5396453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Marketing</a:t>
            </a:r>
            <a:br>
              <a:rPr lang="de-DE" sz="2000" b="1" smtClean="0">
                <a:solidFill>
                  <a:prstClr val="white"/>
                </a:solidFill>
                <a:latin typeface="+mj-lt"/>
              </a:rPr>
            </a:br>
            <a:r>
              <a:rPr lang="de-DE" sz="2000" b="1" smtClean="0">
                <a:solidFill>
                  <a:prstClr val="white"/>
                </a:solidFill>
                <a:latin typeface="+mj-lt"/>
              </a:rPr>
              <a:t>Sales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40" name="Freeform 26"/>
          <p:cNvSpPr/>
          <p:nvPr/>
        </p:nvSpPr>
        <p:spPr>
          <a:xfrm>
            <a:off x="3441946" y="2314052"/>
            <a:ext cx="4704288" cy="34336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3324" y="659092"/>
                </a:moveTo>
                <a:arcTo wR="1885439" hR="1885439" stAng="13234444" swAng="1213112"/>
              </a:path>
            </a:pathLst>
          </a:cu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21"/>
          <p:cNvSpPr/>
          <p:nvPr/>
        </p:nvSpPr>
        <p:spPr>
          <a:xfrm>
            <a:off x="4427151" y="2413765"/>
            <a:ext cx="4704288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6375" y="2015672"/>
                </a:moveTo>
                <a:arcTo wR="1885439" hR="1885439" stAng="21837644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 23"/>
          <p:cNvSpPr/>
          <p:nvPr/>
        </p:nvSpPr>
        <p:spPr>
          <a:xfrm>
            <a:off x="4035588" y="2314053"/>
            <a:ext cx="4704288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17285" y="3756569"/>
                </a:moveTo>
                <a:arcTo wR="1885439" hR="1885439" stAng="4976200" swAng="847601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 17"/>
          <p:cNvSpPr/>
          <p:nvPr/>
        </p:nvSpPr>
        <p:spPr>
          <a:xfrm>
            <a:off x="3617236" y="2440176"/>
            <a:ext cx="2953894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0201" y="2730930"/>
                </a:moveTo>
                <a:arcTo wR="1885439" hR="1885439" stAng="9201412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21"/>
          <p:cNvSpPr/>
          <p:nvPr/>
        </p:nvSpPr>
        <p:spPr>
          <a:xfrm rot="18568065">
            <a:off x="4217719" y="1478607"/>
            <a:ext cx="5141165" cy="4480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6375" y="2015672"/>
                </a:moveTo>
                <a:arcTo wR="1885439" hR="1885439" stAng="21837644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5"/>
          <p:cNvSpPr/>
          <p:nvPr/>
        </p:nvSpPr>
        <p:spPr>
          <a:xfrm>
            <a:off x="-1" y="1701801"/>
            <a:ext cx="12195176" cy="4827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Beispiel: Produktionsoptimierung durch </a:t>
            </a:r>
            <a:r>
              <a:rPr lang="de-DE" dirty="0" err="1" smtClean="0"/>
              <a:t>Predictive</a:t>
            </a:r>
            <a:r>
              <a:rPr lang="de-DE" dirty="0" smtClean="0"/>
              <a:t> </a:t>
            </a:r>
            <a:r>
              <a:rPr lang="de-DE" dirty="0" err="1" smtClean="0"/>
              <a:t>Analytics</a:t>
            </a:r>
            <a:r>
              <a:rPr lang="de-DE" dirty="0" smtClean="0"/>
              <a:t>.</a:t>
            </a:r>
            <a:endParaRPr lang="de-DE" dirty="0"/>
          </a:p>
        </p:txBody>
      </p:sp>
      <p:graphicFrame>
        <p:nvGraphicFramePr>
          <p:cNvPr id="3205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494959"/>
              </p:ext>
            </p:extLst>
          </p:nvPr>
        </p:nvGraphicFramePr>
        <p:xfrm>
          <a:off x="1103732" y="2873829"/>
          <a:ext cx="6673259" cy="364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Visio" r:id="rId4" imgW="10664952" imgH="6488430" progId="">
                  <p:embed/>
                </p:oleObj>
              </mc:Choice>
              <mc:Fallback>
                <p:oleObj name="Visio" r:id="rId4" imgW="10664952" imgH="648843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732" y="2873829"/>
                        <a:ext cx="6673259" cy="3641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http://de.dreamstime.com/auto-motor-thumb704330.jpg"/>
          <p:cNvPicPr>
            <a:picLocks noChangeAspect="1" noChangeArrowheads="1"/>
          </p:cNvPicPr>
          <p:nvPr/>
        </p:nvPicPr>
        <p:blipFill>
          <a:blip r:embed="rId6" cstate="print"/>
          <a:srcRect t="8571" b="16428"/>
          <a:stretch>
            <a:fillRect/>
          </a:stretch>
        </p:blipFill>
        <p:spPr bwMode="auto">
          <a:xfrm>
            <a:off x="8114337" y="3512713"/>
            <a:ext cx="2096060" cy="1787499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65138" y="1820550"/>
            <a:ext cx="3330332" cy="1172029"/>
          </a:xfrm>
          <a:prstGeom prst="round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 defTabSz="228600" eaLnBrk="0" hangingPunct="0">
              <a:spcBef>
                <a:spcPct val="20000"/>
              </a:spcBef>
            </a:pPr>
            <a:r>
              <a:rPr lang="de-DE" b="1" dirty="0" smtClean="0">
                <a:solidFill>
                  <a:schemeClr val="bg1"/>
                </a:solidFill>
                <a:latin typeface="+mj-lt"/>
                <a:cs typeface="Arial" charset="0"/>
              </a:rPr>
              <a:t>Online Erfassung </a:t>
            </a:r>
            <a:r>
              <a:rPr lang="de-DE" dirty="0" smtClean="0">
                <a:solidFill>
                  <a:schemeClr val="bg1"/>
                </a:solidFill>
                <a:latin typeface="+mj-lt"/>
                <a:cs typeface="Arial" charset="0"/>
              </a:rPr>
              <a:t>der Gießparameter.</a:t>
            </a:r>
          </a:p>
        </p:txBody>
      </p:sp>
      <p:grpSp>
        <p:nvGrpSpPr>
          <p:cNvPr id="13" name="Gruppieren 18"/>
          <p:cNvGrpSpPr/>
          <p:nvPr/>
        </p:nvGrpSpPr>
        <p:grpSpPr>
          <a:xfrm>
            <a:off x="3861549" y="2130156"/>
            <a:ext cx="504000" cy="504000"/>
            <a:chOff x="1884249" y="5796853"/>
            <a:chExt cx="504000" cy="504000"/>
          </a:xfrm>
        </p:grpSpPr>
        <p:sp>
          <p:nvSpPr>
            <p:cNvPr id="14" name="Ellipse 19"/>
            <p:cNvSpPr/>
            <p:nvPr/>
          </p:nvSpPr>
          <p:spPr bwMode="auto">
            <a:xfrm>
              <a:off x="1884249" y="5796853"/>
              <a:ext cx="504000" cy="50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>
                <a:latin typeface="+mj-lt"/>
                <a:cs typeface="BMWType V2 Regular" pitchFamily="2" charset="0"/>
              </a:endParaRPr>
            </a:p>
          </p:txBody>
        </p:sp>
        <p:sp>
          <p:nvSpPr>
            <p:cNvPr id="15" name="Pfeil nach rechts 21"/>
            <p:cNvSpPr/>
            <p:nvPr/>
          </p:nvSpPr>
          <p:spPr bwMode="auto">
            <a:xfrm>
              <a:off x="1964668" y="5913276"/>
              <a:ext cx="360040" cy="28803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>
                <a:solidFill>
                  <a:schemeClr val="bg1">
                    <a:lumMod val="95000"/>
                  </a:schemeClr>
                </a:solidFill>
                <a:latin typeface="+mj-lt"/>
                <a:cs typeface="BMWType V2 Regular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431628" y="1820550"/>
            <a:ext cx="3330332" cy="1172028"/>
          </a:xfrm>
          <a:prstGeom prst="round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 defTabSz="228600" eaLnBrk="0" hangingPunct="0">
              <a:spcBef>
                <a:spcPct val="20000"/>
              </a:spcBef>
            </a:pPr>
            <a:r>
              <a:rPr lang="de-DE" smtClean="0">
                <a:solidFill>
                  <a:schemeClr val="bg1"/>
                </a:solidFill>
                <a:latin typeface="+mj-lt"/>
                <a:cs typeface="Arial" charset="0"/>
              </a:rPr>
              <a:t>Scoring aller Parameter </a:t>
            </a:r>
            <a:r>
              <a:rPr lang="de-DE" b="1" smtClean="0">
                <a:solidFill>
                  <a:schemeClr val="bg1"/>
                </a:solidFill>
                <a:latin typeface="+mj-lt"/>
                <a:cs typeface="Arial" charset="0"/>
              </a:rPr>
              <a:t>während</a:t>
            </a:r>
            <a:r>
              <a:rPr lang="de-DE" smtClean="0">
                <a:solidFill>
                  <a:schemeClr val="bg1"/>
                </a:solidFill>
                <a:latin typeface="+mj-lt"/>
                <a:cs typeface="Arial" charset="0"/>
              </a:rPr>
              <a:t> laufender Produktion.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98118" y="1820551"/>
            <a:ext cx="3330332" cy="1172028"/>
          </a:xfrm>
          <a:prstGeom prst="round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 defTabSz="228600" eaLnBrk="0" hangingPunct="0">
              <a:spcBef>
                <a:spcPct val="20000"/>
              </a:spcBef>
            </a:pPr>
            <a:r>
              <a:rPr lang="de-DE" smtClean="0">
                <a:solidFill>
                  <a:schemeClr val="bg1"/>
                </a:solidFill>
                <a:latin typeface="+mj-lt"/>
                <a:cs typeface="Arial" charset="0"/>
              </a:rPr>
              <a:t>Reduzierung der Ausschussquote von Motorblöcken um 80%.</a:t>
            </a:r>
          </a:p>
        </p:txBody>
      </p:sp>
      <p:grpSp>
        <p:nvGrpSpPr>
          <p:cNvPr id="18" name="Gruppieren 18"/>
          <p:cNvGrpSpPr/>
          <p:nvPr/>
        </p:nvGrpSpPr>
        <p:grpSpPr>
          <a:xfrm>
            <a:off x="7828039" y="2130156"/>
            <a:ext cx="504000" cy="504000"/>
            <a:chOff x="1884249" y="5796853"/>
            <a:chExt cx="504000" cy="504000"/>
          </a:xfrm>
        </p:grpSpPr>
        <p:sp>
          <p:nvSpPr>
            <p:cNvPr id="19" name="Ellipse 19"/>
            <p:cNvSpPr/>
            <p:nvPr/>
          </p:nvSpPr>
          <p:spPr bwMode="auto">
            <a:xfrm>
              <a:off x="1884249" y="5796853"/>
              <a:ext cx="504000" cy="50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>
                <a:latin typeface="+mj-lt"/>
                <a:cs typeface="BMWType V2 Regular" pitchFamily="2" charset="0"/>
              </a:endParaRPr>
            </a:p>
          </p:txBody>
        </p:sp>
        <p:sp>
          <p:nvSpPr>
            <p:cNvPr id="20" name="Pfeil nach rechts 21"/>
            <p:cNvSpPr/>
            <p:nvPr/>
          </p:nvSpPr>
          <p:spPr bwMode="auto">
            <a:xfrm>
              <a:off x="1964668" y="5913276"/>
              <a:ext cx="360040" cy="28803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rtlCol="0" anchor="ctr"/>
            <a:lstStyle/>
            <a:p>
              <a:pPr algn="l" eaLnBrk="0" hangingPunct="0"/>
              <a:endParaRPr lang="de-DE" sz="1300">
                <a:solidFill>
                  <a:schemeClr val="bg1">
                    <a:lumMod val="95000"/>
                  </a:schemeClr>
                </a:solidFill>
                <a:latin typeface="+mj-lt"/>
                <a:cs typeface="BMWType V2 Regular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Der typische Automotive Life Cycle.</a:t>
            </a:r>
            <a:endParaRPr lang="de-DE"/>
          </a:p>
        </p:txBody>
      </p:sp>
      <p:pic>
        <p:nvPicPr>
          <p:cNvPr id="34" name="Picture 14" descr="Datei:BMW München 2005 - BMW Group mit Mini und seit 2003 auch mit Rolls-Royce Motor Cars Markenrechten - Foto 2005 Wolfgang Pehlemann Wiesbaden Pict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705" y="3123408"/>
            <a:ext cx="1397425" cy="2370736"/>
          </a:xfrm>
          <a:prstGeom prst="rect">
            <a:avLst/>
          </a:prstGeom>
          <a:noFill/>
        </p:spPr>
      </p:pic>
      <p:sp>
        <p:nvSpPr>
          <p:cNvPr id="35" name="Freeform 25"/>
          <p:cNvSpPr/>
          <p:nvPr/>
        </p:nvSpPr>
        <p:spPr>
          <a:xfrm>
            <a:off x="2438400" y="3450479"/>
            <a:ext cx="2047985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After Sales /</a:t>
            </a:r>
            <a:br>
              <a:rPr lang="de-DE" sz="2000" b="1" smtClean="0">
                <a:solidFill>
                  <a:prstClr val="white"/>
                </a:solidFill>
                <a:latin typeface="+mj-lt"/>
              </a:rPr>
            </a:br>
            <a:r>
              <a:rPr lang="de-DE" sz="2000" b="1" smtClean="0">
                <a:solidFill>
                  <a:prstClr val="white"/>
                </a:solidFill>
                <a:latin typeface="+mj-lt"/>
              </a:rPr>
              <a:t>Gewährleistung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Freeform 20"/>
          <p:cNvSpPr/>
          <p:nvPr/>
        </p:nvSpPr>
        <p:spPr>
          <a:xfrm>
            <a:off x="7269611" y="3450479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Kundennaher Großversuch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7" name="Freeform 18"/>
          <p:cNvSpPr/>
          <p:nvPr/>
        </p:nvSpPr>
        <p:spPr>
          <a:xfrm>
            <a:off x="4830975" y="2009870"/>
            <a:ext cx="2139228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Forschung und Entwicklung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Freeform 22"/>
          <p:cNvSpPr/>
          <p:nvPr/>
        </p:nvSpPr>
        <p:spPr>
          <a:xfrm>
            <a:off x="6779295" y="5396453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Produktion / Logistik</a:t>
            </a:r>
          </a:p>
        </p:txBody>
      </p:sp>
      <p:sp>
        <p:nvSpPr>
          <p:cNvPr id="39" name="Freeform 24"/>
          <p:cNvSpPr/>
          <p:nvPr/>
        </p:nvSpPr>
        <p:spPr>
          <a:xfrm>
            <a:off x="3130601" y="5396453"/>
            <a:ext cx="1809974" cy="858297"/>
          </a:xfrm>
          <a:custGeom>
            <a:avLst/>
            <a:gdLst>
              <a:gd name="connsiteX0" fmla="*/ 0 w 1450627"/>
              <a:gd name="connsiteY0" fmla="*/ 157155 h 942908"/>
              <a:gd name="connsiteX1" fmla="*/ 46030 w 1450627"/>
              <a:gd name="connsiteY1" fmla="*/ 46030 h 942908"/>
              <a:gd name="connsiteX2" fmla="*/ 157155 w 1450627"/>
              <a:gd name="connsiteY2" fmla="*/ 1 h 942908"/>
              <a:gd name="connsiteX3" fmla="*/ 1293472 w 1450627"/>
              <a:gd name="connsiteY3" fmla="*/ 0 h 942908"/>
              <a:gd name="connsiteX4" fmla="*/ 1404597 w 1450627"/>
              <a:gd name="connsiteY4" fmla="*/ 46030 h 942908"/>
              <a:gd name="connsiteX5" fmla="*/ 1450626 w 1450627"/>
              <a:gd name="connsiteY5" fmla="*/ 157155 h 942908"/>
              <a:gd name="connsiteX6" fmla="*/ 1450627 w 1450627"/>
              <a:gd name="connsiteY6" fmla="*/ 785753 h 942908"/>
              <a:gd name="connsiteX7" fmla="*/ 1404597 w 1450627"/>
              <a:gd name="connsiteY7" fmla="*/ 896878 h 942908"/>
              <a:gd name="connsiteX8" fmla="*/ 1293472 w 1450627"/>
              <a:gd name="connsiteY8" fmla="*/ 942908 h 942908"/>
              <a:gd name="connsiteX9" fmla="*/ 157155 w 1450627"/>
              <a:gd name="connsiteY9" fmla="*/ 942908 h 942908"/>
              <a:gd name="connsiteX10" fmla="*/ 46030 w 1450627"/>
              <a:gd name="connsiteY10" fmla="*/ 896878 h 942908"/>
              <a:gd name="connsiteX11" fmla="*/ 0 w 1450627"/>
              <a:gd name="connsiteY11" fmla="*/ 785753 h 942908"/>
              <a:gd name="connsiteX12" fmla="*/ 0 w 1450627"/>
              <a:gd name="connsiteY12" fmla="*/ 157155 h 9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0627" h="942908">
                <a:moveTo>
                  <a:pt x="0" y="157155"/>
                </a:moveTo>
                <a:cubicBezTo>
                  <a:pt x="0" y="115475"/>
                  <a:pt x="16557" y="75502"/>
                  <a:pt x="46030" y="46030"/>
                </a:cubicBezTo>
                <a:cubicBezTo>
                  <a:pt x="75502" y="16558"/>
                  <a:pt x="115475" y="0"/>
                  <a:pt x="157155" y="1"/>
                </a:cubicBezTo>
                <a:lnTo>
                  <a:pt x="1293472" y="0"/>
                </a:lnTo>
                <a:cubicBezTo>
                  <a:pt x="1335152" y="0"/>
                  <a:pt x="1375125" y="16557"/>
                  <a:pt x="1404597" y="46030"/>
                </a:cubicBezTo>
                <a:cubicBezTo>
                  <a:pt x="1434069" y="75502"/>
                  <a:pt x="1450627" y="115475"/>
                  <a:pt x="1450626" y="157155"/>
                </a:cubicBezTo>
                <a:cubicBezTo>
                  <a:pt x="1450626" y="366688"/>
                  <a:pt x="1450627" y="576220"/>
                  <a:pt x="1450627" y="785753"/>
                </a:cubicBezTo>
                <a:cubicBezTo>
                  <a:pt x="1450627" y="827433"/>
                  <a:pt x="1434070" y="867406"/>
                  <a:pt x="1404597" y="896878"/>
                </a:cubicBezTo>
                <a:cubicBezTo>
                  <a:pt x="1375125" y="926350"/>
                  <a:pt x="1335152" y="942908"/>
                  <a:pt x="1293472" y="942908"/>
                </a:cubicBezTo>
                <a:lnTo>
                  <a:pt x="157155" y="942908"/>
                </a:lnTo>
                <a:cubicBezTo>
                  <a:pt x="115475" y="942908"/>
                  <a:pt x="75502" y="926351"/>
                  <a:pt x="46030" y="896878"/>
                </a:cubicBezTo>
                <a:cubicBezTo>
                  <a:pt x="16558" y="867406"/>
                  <a:pt x="0" y="827433"/>
                  <a:pt x="0" y="785753"/>
                </a:cubicBezTo>
                <a:lnTo>
                  <a:pt x="0" y="15715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algn="ctr" defTabSz="979488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smtClean="0">
                <a:solidFill>
                  <a:prstClr val="white"/>
                </a:solidFill>
                <a:latin typeface="+mj-lt"/>
              </a:rPr>
              <a:t>Marketing</a:t>
            </a:r>
            <a:br>
              <a:rPr lang="de-DE" sz="2000" b="1" smtClean="0">
                <a:solidFill>
                  <a:prstClr val="white"/>
                </a:solidFill>
                <a:latin typeface="+mj-lt"/>
              </a:rPr>
            </a:br>
            <a:r>
              <a:rPr lang="de-DE" sz="2000" b="1" smtClean="0">
                <a:solidFill>
                  <a:prstClr val="white"/>
                </a:solidFill>
                <a:latin typeface="+mj-lt"/>
              </a:rPr>
              <a:t>Sales</a:t>
            </a:r>
            <a:endParaRPr lang="de-DE" sz="20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40" name="Freeform 26"/>
          <p:cNvSpPr/>
          <p:nvPr/>
        </p:nvSpPr>
        <p:spPr>
          <a:xfrm>
            <a:off x="3441946" y="2314052"/>
            <a:ext cx="4704288" cy="34336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3324" y="659092"/>
                </a:moveTo>
                <a:arcTo wR="1885439" hR="1885439" stAng="13234444" swAng="1213112"/>
              </a:path>
            </a:pathLst>
          </a:cu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21"/>
          <p:cNvSpPr/>
          <p:nvPr/>
        </p:nvSpPr>
        <p:spPr>
          <a:xfrm>
            <a:off x="4427151" y="2413765"/>
            <a:ext cx="4704288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6375" y="2015672"/>
                </a:moveTo>
                <a:arcTo wR="1885439" hR="1885439" stAng="21837644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 23"/>
          <p:cNvSpPr/>
          <p:nvPr/>
        </p:nvSpPr>
        <p:spPr>
          <a:xfrm>
            <a:off x="4035588" y="2314053"/>
            <a:ext cx="4704288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17285" y="3756569"/>
                </a:moveTo>
                <a:arcTo wR="1885439" hR="1885439" stAng="4976200" swAng="847601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 17"/>
          <p:cNvSpPr/>
          <p:nvPr/>
        </p:nvSpPr>
        <p:spPr>
          <a:xfrm>
            <a:off x="3617236" y="2440176"/>
            <a:ext cx="2953894" cy="34336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0201" y="2730930"/>
                </a:moveTo>
                <a:arcTo wR="1885439" hR="1885439" stAng="9201412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21"/>
          <p:cNvSpPr/>
          <p:nvPr/>
        </p:nvSpPr>
        <p:spPr>
          <a:xfrm rot="18568065">
            <a:off x="4217719" y="1478607"/>
            <a:ext cx="5141165" cy="4480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66375" y="2015672"/>
                </a:moveTo>
                <a:arcTo wR="1885439" hR="1885439" stAng="21837644" swAng="1360944"/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MW_Group_16zu9_2L_E">
  <a:themeElements>
    <a:clrScheme name="BMW GROUP">
      <a:dk1>
        <a:sysClr val="windowText" lastClr="000000"/>
      </a:dk1>
      <a:lt1>
        <a:sysClr val="window" lastClr="FFFFFF"/>
      </a:lt1>
      <a:dk2>
        <a:srgbClr val="595443"/>
      </a:dk2>
      <a:lt2>
        <a:srgbClr val="5678A9"/>
      </a:lt2>
      <a:accent1>
        <a:srgbClr val="00B050"/>
      </a:accent1>
      <a:accent2>
        <a:srgbClr val="FFD600"/>
      </a:accent2>
      <a:accent3>
        <a:srgbClr val="914F28"/>
      </a:accent3>
      <a:accent4>
        <a:srgbClr val="FF0000"/>
      </a:accent4>
      <a:accent5>
        <a:srgbClr val="F19100"/>
      </a:accent5>
      <a:accent6>
        <a:srgbClr val="0070C0"/>
      </a:accent6>
      <a:hlink>
        <a:srgbClr val="000000"/>
      </a:hlink>
      <a:folHlink>
        <a:srgbClr val="00000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BMW_Group_16zu9_2L_E</Template>
  <TotalTime>0</TotalTime>
  <Words>553</Words>
  <Application>Microsoft Office PowerPoint</Application>
  <PresentationFormat>Benutzerdefiniert</PresentationFormat>
  <Paragraphs>172</Paragraphs>
  <Slides>16</Slides>
  <Notes>12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BMW_Group_16zu9_2L_E</vt:lpstr>
      <vt:lpstr>\\europe.bmw.corp\winfs\A-proj\PPQ\Projektarbeit\GWK-Cost-down\11_Phase_II\05_Markt_DE\02_Präsentationen\01_Aktuelle Marktpräsentation\11_Phase_II\03_Auswertungen\Markt Audits\Market_Audit_Cockpit.xlsm!Germany![Market_Audit_Cockpit.xlsm]Germany Diagramm 1</vt:lpstr>
      <vt:lpstr>Visio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BMW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Meinzer Stefan</dc:creator>
  <cp:lastModifiedBy>Axel</cp:lastModifiedBy>
  <cp:revision>352</cp:revision>
  <cp:lastPrinted>2012-05-23T18:40:45Z</cp:lastPrinted>
  <dcterms:created xsi:type="dcterms:W3CDTF">2012-04-18T09:14:14Z</dcterms:created>
  <dcterms:modified xsi:type="dcterms:W3CDTF">2012-05-24T05:36:05Z</dcterms:modified>
</cp:coreProperties>
</file>