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p:sldMasterIdLst>
    <p:sldMasterId id="2147483648" r:id="rId1"/>
  </p:sldMasterIdLst>
  <p:notesMasterIdLst>
    <p:notesMasterId r:id="rId17"/>
  </p:notesMasterIdLst>
  <p:handoutMasterIdLst>
    <p:handoutMasterId r:id="rId18"/>
  </p:handoutMasterIdLst>
  <p:sldIdLst>
    <p:sldId id="340" r:id="rId2"/>
    <p:sldId id="741" r:id="rId3"/>
    <p:sldId id="744" r:id="rId4"/>
    <p:sldId id="732" r:id="rId5"/>
    <p:sldId id="749" r:id="rId6"/>
    <p:sldId id="745" r:id="rId7"/>
    <p:sldId id="751" r:id="rId8"/>
    <p:sldId id="752" r:id="rId9"/>
    <p:sldId id="753" r:id="rId10"/>
    <p:sldId id="733" r:id="rId11"/>
    <p:sldId id="395" r:id="rId12"/>
    <p:sldId id="754" r:id="rId13"/>
    <p:sldId id="755" r:id="rId14"/>
    <p:sldId id="756" r:id="rId15"/>
    <p:sldId id="757" r:id="rId16"/>
  </p:sldIdLst>
  <p:sldSz cx="9144000" cy="6858000" type="screen4x3"/>
  <p:notesSz cx="7099300" cy="10234613"/>
  <p:defaultTextStyle>
    <a:defPPr>
      <a:defRPr lang="de-DE"/>
    </a:defPPr>
    <a:lvl1pPr algn="r" rtl="0" fontAlgn="base">
      <a:spcBef>
        <a:spcPct val="0"/>
      </a:spcBef>
      <a:spcAft>
        <a:spcPct val="0"/>
      </a:spcAft>
      <a:defRPr kern="1200">
        <a:solidFill>
          <a:schemeClr val="tx1"/>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CCFF66"/>
    <a:srgbClr val="CCFF99"/>
    <a:srgbClr val="008000"/>
    <a:srgbClr val="FFFFCC"/>
    <a:srgbClr val="8CA6D2"/>
    <a:srgbClr val="CCFF33"/>
    <a:srgbClr val="DB97A9"/>
    <a:srgbClr val="00CC00"/>
    <a:srgbClr val="FF6600"/>
    <a:srgbClr val="005EA8"/>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ittlere Formatvorlage 2 - Akz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93296810-A885-4BE3-A3E7-6D5BEEA58F35}" styleName="Mittlere Formatvorlage 2 - Akz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20074" autoAdjust="0"/>
    <p:restoredTop sz="92362" autoAdjust="0"/>
  </p:normalViewPr>
  <p:slideViewPr>
    <p:cSldViewPr snapToGrid="0">
      <p:cViewPr>
        <p:scale>
          <a:sx n="70" d="100"/>
          <a:sy n="70" d="100"/>
        </p:scale>
        <p:origin x="-1116" y="-72"/>
      </p:cViewPr>
      <p:guideLst>
        <p:guide orient="horz" pos="641"/>
        <p:guide orient="horz" pos="980"/>
        <p:guide orient="horz" pos="3721"/>
        <p:guide pos="464"/>
        <p:guide pos="1314"/>
        <p:guide pos="2051"/>
        <p:guide pos="4097"/>
        <p:guide pos="4866"/>
      </p:guideLst>
    </p:cSldViewPr>
  </p:slideViewPr>
  <p:notesTextViewPr>
    <p:cViewPr>
      <p:scale>
        <a:sx n="100" d="100"/>
        <a:sy n="100" d="100"/>
      </p:scale>
      <p:origin x="0" y="0"/>
    </p:cViewPr>
  </p:notesTextViewPr>
  <p:sorterViewPr>
    <p:cViewPr>
      <p:scale>
        <a:sx n="66" d="100"/>
        <a:sy n="66" d="100"/>
      </p:scale>
      <p:origin x="0" y="1896"/>
    </p:cViewPr>
  </p:sorterViewPr>
  <p:notesViewPr>
    <p:cSldViewPr snapToGrid="0">
      <p:cViewPr varScale="1">
        <p:scale>
          <a:sx n="91" d="100"/>
          <a:sy n="91" d="100"/>
        </p:scale>
        <p:origin x="-3816" y="-126"/>
      </p:cViewPr>
      <p:guideLst>
        <p:guide orient="horz" pos="3224"/>
        <p:guide pos="2236"/>
      </p:guideLst>
    </p:cSldViewPr>
  </p:notesViewPr>
  <p:gridSpacing cx="45005" cy="45005"/>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handoutMaster" Target="handoutMasters/handout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notesMaster" Target="notesMasters/notesMaster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300034" name="Rectangle 2"/>
          <p:cNvSpPr>
            <a:spLocks noGrp="1" noChangeArrowheads="1"/>
          </p:cNvSpPr>
          <p:nvPr>
            <p:ph type="hdr" sz="quarter"/>
          </p:nvPr>
        </p:nvSpPr>
        <p:spPr bwMode="auto">
          <a:xfrm>
            <a:off x="0"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lvl1pPr algn="l" defTabSz="947738" eaLnBrk="0" hangingPunct="0">
              <a:defRPr sz="1200">
                <a:latin typeface="Arial" charset="0"/>
              </a:defRPr>
            </a:lvl1pPr>
          </a:lstStyle>
          <a:p>
            <a:pPr>
              <a:defRPr/>
            </a:pPr>
            <a:endParaRPr lang="de-DE"/>
          </a:p>
        </p:txBody>
      </p:sp>
      <p:sp>
        <p:nvSpPr>
          <p:cNvPr id="300035" name="Rectangle 3"/>
          <p:cNvSpPr>
            <a:spLocks noGrp="1" noChangeArrowheads="1"/>
          </p:cNvSpPr>
          <p:nvPr>
            <p:ph type="dt" sz="quarter" idx="1"/>
          </p:nvPr>
        </p:nvSpPr>
        <p:spPr bwMode="auto">
          <a:xfrm>
            <a:off x="4021138" y="0"/>
            <a:ext cx="3076575" cy="5127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t" anchorCtr="0" compatLnSpc="1">
            <a:prstTxWarp prst="textNoShape">
              <a:avLst/>
            </a:prstTxWarp>
          </a:bodyPr>
          <a:lstStyle>
            <a:lvl1pPr defTabSz="947738" eaLnBrk="0" hangingPunct="0">
              <a:defRPr sz="1200">
                <a:latin typeface="Arial" charset="0"/>
              </a:defRPr>
            </a:lvl1pPr>
          </a:lstStyle>
          <a:p>
            <a:pPr>
              <a:defRPr/>
            </a:pPr>
            <a:fld id="{1F6BA4C9-3684-4FC3-9F85-EA48180638A5}" type="datetimeFigureOut">
              <a:rPr lang="de-DE"/>
              <a:pPr>
                <a:defRPr/>
              </a:pPr>
              <a:t>24.05.2012</a:t>
            </a:fld>
            <a:endParaRPr lang="de-DE"/>
          </a:p>
        </p:txBody>
      </p:sp>
      <p:sp>
        <p:nvSpPr>
          <p:cNvPr id="300036" name="Rectangle 4"/>
          <p:cNvSpPr>
            <a:spLocks noGrp="1" noChangeArrowheads="1"/>
          </p:cNvSpPr>
          <p:nvPr>
            <p:ph type="ftr" sz="quarter" idx="2"/>
          </p:nvPr>
        </p:nvSpPr>
        <p:spPr bwMode="auto">
          <a:xfrm>
            <a:off x="0"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b" anchorCtr="0" compatLnSpc="1">
            <a:prstTxWarp prst="textNoShape">
              <a:avLst/>
            </a:prstTxWarp>
          </a:bodyPr>
          <a:lstStyle>
            <a:lvl1pPr algn="l" defTabSz="947738" eaLnBrk="0" hangingPunct="0">
              <a:defRPr sz="1200">
                <a:latin typeface="Arial" charset="0"/>
              </a:defRPr>
            </a:lvl1pPr>
          </a:lstStyle>
          <a:p>
            <a:pPr>
              <a:defRPr/>
            </a:pPr>
            <a:endParaRPr lang="de-DE"/>
          </a:p>
        </p:txBody>
      </p:sp>
      <p:sp>
        <p:nvSpPr>
          <p:cNvPr id="300037" name="Rectangle 5"/>
          <p:cNvSpPr>
            <a:spLocks noGrp="1" noChangeArrowheads="1"/>
          </p:cNvSpPr>
          <p:nvPr>
            <p:ph type="sldNum" sz="quarter" idx="3"/>
          </p:nvPr>
        </p:nvSpPr>
        <p:spPr bwMode="auto">
          <a:xfrm>
            <a:off x="4021138" y="9720263"/>
            <a:ext cx="3076575" cy="512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4768" tIns="47384" rIns="94768" bIns="47384" numCol="1" anchor="b" anchorCtr="0" compatLnSpc="1">
            <a:prstTxWarp prst="textNoShape">
              <a:avLst/>
            </a:prstTxWarp>
          </a:bodyPr>
          <a:lstStyle>
            <a:lvl1pPr defTabSz="947738" eaLnBrk="0" hangingPunct="0">
              <a:defRPr sz="1200">
                <a:latin typeface="Arial" charset="0"/>
              </a:defRPr>
            </a:lvl1pPr>
          </a:lstStyle>
          <a:p>
            <a:pPr>
              <a:defRPr/>
            </a:pPr>
            <a:fld id="{7ABF848A-338B-4478-BE3A-6453CE207B33}" type="slidenum">
              <a:rPr lang="de-DE"/>
              <a:pPr>
                <a:defRPr/>
              </a:pPr>
              <a:t>‹Nr.›</a:t>
            </a:fld>
            <a:endParaRPr lang="de-DE"/>
          </a:p>
        </p:txBody>
      </p:sp>
    </p:spTree>
    <p:extLst>
      <p:ext uri="{BB962C8B-B14F-4D97-AF65-F5344CB8AC3E}">
        <p14:creationId xmlns:p14="http://schemas.microsoft.com/office/powerpoint/2010/main" val="303184144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hdr" sz="quarter"/>
          </p:nvPr>
        </p:nvSpPr>
        <p:spPr bwMode="auto">
          <a:xfrm>
            <a:off x="0" y="0"/>
            <a:ext cx="30765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68" tIns="47384" rIns="94768" bIns="47384" numCol="1" anchor="t" anchorCtr="0" compatLnSpc="1">
            <a:prstTxWarp prst="textNoShape">
              <a:avLst/>
            </a:prstTxWarp>
          </a:bodyPr>
          <a:lstStyle>
            <a:lvl1pPr algn="l" defTabSz="947738">
              <a:defRPr sz="1200">
                <a:latin typeface="Arial" charset="0"/>
              </a:defRPr>
            </a:lvl1pPr>
          </a:lstStyle>
          <a:p>
            <a:pPr>
              <a:defRPr/>
            </a:pPr>
            <a:endParaRPr lang="de-DE"/>
          </a:p>
        </p:txBody>
      </p:sp>
      <p:sp>
        <p:nvSpPr>
          <p:cNvPr id="28675" name="Rectangle 3"/>
          <p:cNvSpPr>
            <a:spLocks noGrp="1" noChangeArrowheads="1"/>
          </p:cNvSpPr>
          <p:nvPr>
            <p:ph type="dt" idx="1"/>
          </p:nvPr>
        </p:nvSpPr>
        <p:spPr bwMode="auto">
          <a:xfrm>
            <a:off x="4021138" y="0"/>
            <a:ext cx="3076575" cy="51276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68" tIns="47384" rIns="94768" bIns="47384" numCol="1" anchor="t" anchorCtr="0" compatLnSpc="1">
            <a:prstTxWarp prst="textNoShape">
              <a:avLst/>
            </a:prstTxWarp>
          </a:bodyPr>
          <a:lstStyle>
            <a:lvl1pPr defTabSz="947738">
              <a:defRPr sz="1200">
                <a:latin typeface="Arial" charset="0"/>
              </a:defRPr>
            </a:lvl1pPr>
          </a:lstStyle>
          <a:p>
            <a:pPr>
              <a:defRPr/>
            </a:pPr>
            <a:endParaRPr lang="de-DE"/>
          </a:p>
        </p:txBody>
      </p:sp>
      <p:sp>
        <p:nvSpPr>
          <p:cNvPr id="45060" name="Rectangle 4"/>
          <p:cNvSpPr>
            <a:spLocks noGrp="1" noRot="1" noChangeAspect="1" noChangeArrowheads="1" noTextEdit="1"/>
          </p:cNvSpPr>
          <p:nvPr>
            <p:ph type="sldImg" idx="2"/>
          </p:nvPr>
        </p:nvSpPr>
        <p:spPr bwMode="auto">
          <a:xfrm>
            <a:off x="990600" y="768350"/>
            <a:ext cx="5116513" cy="3836988"/>
          </a:xfrm>
          <a:prstGeom prst="rect">
            <a:avLst/>
          </a:prstGeom>
          <a:noFill/>
          <a:ln w="9525">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8677" name="Rectangle 5"/>
          <p:cNvSpPr>
            <a:spLocks noGrp="1" noChangeArrowheads="1"/>
          </p:cNvSpPr>
          <p:nvPr>
            <p:ph type="body" sz="quarter" idx="3"/>
          </p:nvPr>
        </p:nvSpPr>
        <p:spPr bwMode="auto">
          <a:xfrm>
            <a:off x="709613" y="4860925"/>
            <a:ext cx="5680075" cy="46053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68" tIns="47384" rIns="94768" bIns="47384" numCol="1" anchor="t" anchorCtr="0" compatLnSpc="1">
            <a:prstTxWarp prst="textNoShape">
              <a:avLst/>
            </a:prstTxWarp>
          </a:bodyPr>
          <a:lstStyle/>
          <a:p>
            <a:pPr lvl="0"/>
            <a:r>
              <a:rPr lang="de-DE" noProof="0" smtClean="0"/>
              <a:t>Textmasterformate durch Klicken bearbeiten</a:t>
            </a:r>
          </a:p>
          <a:p>
            <a:pPr lvl="1"/>
            <a:r>
              <a:rPr lang="de-DE" noProof="0" smtClean="0"/>
              <a:t>Zweite Ebene</a:t>
            </a:r>
          </a:p>
          <a:p>
            <a:pPr lvl="2"/>
            <a:r>
              <a:rPr lang="de-DE" noProof="0" smtClean="0"/>
              <a:t>Dritte Ebene</a:t>
            </a:r>
          </a:p>
          <a:p>
            <a:pPr lvl="3"/>
            <a:r>
              <a:rPr lang="de-DE" noProof="0" smtClean="0"/>
              <a:t>Vierte Ebene</a:t>
            </a:r>
          </a:p>
          <a:p>
            <a:pPr lvl="4"/>
            <a:r>
              <a:rPr lang="de-DE" noProof="0" smtClean="0"/>
              <a:t>Fünfte Ebene</a:t>
            </a:r>
          </a:p>
        </p:txBody>
      </p:sp>
      <p:sp>
        <p:nvSpPr>
          <p:cNvPr id="28678" name="Rectangle 6"/>
          <p:cNvSpPr>
            <a:spLocks noGrp="1" noChangeArrowheads="1"/>
          </p:cNvSpPr>
          <p:nvPr>
            <p:ph type="ftr" sz="quarter" idx="4"/>
          </p:nvPr>
        </p:nvSpPr>
        <p:spPr bwMode="auto">
          <a:xfrm>
            <a:off x="0"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68" tIns="47384" rIns="94768" bIns="47384" numCol="1" anchor="b" anchorCtr="0" compatLnSpc="1">
            <a:prstTxWarp prst="textNoShape">
              <a:avLst/>
            </a:prstTxWarp>
          </a:bodyPr>
          <a:lstStyle>
            <a:lvl1pPr algn="l" defTabSz="947738">
              <a:defRPr sz="1200">
                <a:latin typeface="Arial" charset="0"/>
              </a:defRPr>
            </a:lvl1pPr>
          </a:lstStyle>
          <a:p>
            <a:pPr>
              <a:defRPr/>
            </a:pPr>
            <a:endParaRPr lang="de-DE"/>
          </a:p>
        </p:txBody>
      </p:sp>
      <p:sp>
        <p:nvSpPr>
          <p:cNvPr id="28679" name="Rectangle 7"/>
          <p:cNvSpPr>
            <a:spLocks noGrp="1" noChangeArrowheads="1"/>
          </p:cNvSpPr>
          <p:nvPr>
            <p:ph type="sldNum" sz="quarter" idx="5"/>
          </p:nvPr>
        </p:nvSpPr>
        <p:spPr bwMode="auto">
          <a:xfrm>
            <a:off x="4021138" y="9720263"/>
            <a:ext cx="3076575" cy="51276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4768" tIns="47384" rIns="94768" bIns="47384" numCol="1" anchor="b" anchorCtr="0" compatLnSpc="1">
            <a:prstTxWarp prst="textNoShape">
              <a:avLst/>
            </a:prstTxWarp>
          </a:bodyPr>
          <a:lstStyle>
            <a:lvl1pPr defTabSz="947738">
              <a:defRPr sz="1200">
                <a:latin typeface="Arial" charset="0"/>
              </a:defRPr>
            </a:lvl1pPr>
          </a:lstStyle>
          <a:p>
            <a:pPr>
              <a:defRPr/>
            </a:pPr>
            <a:fld id="{7B284898-7E2D-45B6-9255-222CB0DD5EFC}" type="slidenum">
              <a:rPr lang="de-DE"/>
              <a:pPr>
                <a:defRPr/>
              </a:pPr>
              <a:t>‹Nr.›</a:t>
            </a:fld>
            <a:endParaRPr lang="de-DE"/>
          </a:p>
        </p:txBody>
      </p:sp>
    </p:spTree>
    <p:extLst>
      <p:ext uri="{BB962C8B-B14F-4D97-AF65-F5344CB8AC3E}">
        <p14:creationId xmlns:p14="http://schemas.microsoft.com/office/powerpoint/2010/main" val="2683319682"/>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Arial" charset="0"/>
        <a:ea typeface="+mn-ea"/>
        <a:cs typeface="+mn-cs"/>
      </a:defRPr>
    </a:lvl1pPr>
    <a:lvl2pPr marL="457200" algn="l" rtl="0" eaLnBrk="0" fontAlgn="base" hangingPunct="0">
      <a:spcBef>
        <a:spcPct val="30000"/>
      </a:spcBef>
      <a:spcAft>
        <a:spcPct val="0"/>
      </a:spcAft>
      <a:defRPr sz="1200" kern="1200">
        <a:solidFill>
          <a:schemeClr val="tx1"/>
        </a:solidFill>
        <a:latin typeface="Arial" charset="0"/>
        <a:ea typeface="+mn-ea"/>
        <a:cs typeface="+mn-cs"/>
      </a:defRPr>
    </a:lvl2pPr>
    <a:lvl3pPr marL="914400" algn="l" rtl="0" eaLnBrk="0" fontAlgn="base" hangingPunct="0">
      <a:spcBef>
        <a:spcPct val="30000"/>
      </a:spcBef>
      <a:spcAft>
        <a:spcPct val="0"/>
      </a:spcAft>
      <a:defRPr sz="1200" kern="1200">
        <a:solidFill>
          <a:schemeClr val="tx1"/>
        </a:solidFill>
        <a:latin typeface="Arial" charset="0"/>
        <a:ea typeface="+mn-ea"/>
        <a:cs typeface="+mn-cs"/>
      </a:defRPr>
    </a:lvl3pPr>
    <a:lvl4pPr marL="1371600" algn="l" rtl="0" eaLnBrk="0" fontAlgn="base" hangingPunct="0">
      <a:spcBef>
        <a:spcPct val="30000"/>
      </a:spcBef>
      <a:spcAft>
        <a:spcPct val="0"/>
      </a:spcAft>
      <a:defRPr sz="1200" kern="1200">
        <a:solidFill>
          <a:schemeClr val="tx1"/>
        </a:solidFill>
        <a:latin typeface="Arial" charset="0"/>
        <a:ea typeface="+mn-ea"/>
        <a:cs typeface="+mn-cs"/>
      </a:defRPr>
    </a:lvl4pPr>
    <a:lvl5pPr marL="1828800" algn="l" rtl="0" eaLnBrk="0" fontAlgn="base" hangingPunct="0">
      <a:spcBef>
        <a:spcPct val="30000"/>
      </a:spcBef>
      <a:spcAft>
        <a:spcPct val="0"/>
      </a:spcAft>
      <a:defRPr sz="1200" kern="1200">
        <a:solidFill>
          <a:schemeClr val="tx1"/>
        </a:solidFill>
        <a:latin typeface="Arial"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8" Type="http://schemas.openxmlformats.org/officeDocument/2006/relationships/hyperlink" Target="http://en.wikipedia.org/wiki/Economics" TargetMode="External"/><Relationship Id="rId3" Type="http://schemas.openxmlformats.org/officeDocument/2006/relationships/hyperlink" Target="http://en.wikipedia.org/wiki/Imagery" TargetMode="External"/><Relationship Id="rId7" Type="http://schemas.openxmlformats.org/officeDocument/2006/relationships/hyperlink" Target="http://en.wikipedia.org/wiki/Environmental_protection" TargetMode="External"/><Relationship Id="rId2" Type="http://schemas.openxmlformats.org/officeDocument/2006/relationships/slide" Target="../slides/slide4.xml"/><Relationship Id="rId1" Type="http://schemas.openxmlformats.org/officeDocument/2006/relationships/notesMaster" Target="../notesMasters/notesMaster1.xml"/><Relationship Id="rId6" Type="http://schemas.openxmlformats.org/officeDocument/2006/relationships/hyperlink" Target="http://en.wikipedia.org/wiki/Crop_science" TargetMode="External"/><Relationship Id="rId5" Type="http://schemas.openxmlformats.org/officeDocument/2006/relationships/hyperlink" Target="http://en.wikipedia.org/wiki/Satellite_positioning_system" TargetMode="External"/><Relationship Id="rId4" Type="http://schemas.openxmlformats.org/officeDocument/2006/relationships/hyperlink" Target="http://en.wikipedia.org/wiki/Information_technology" TargetMode="Externa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en.wikipedia.org/wiki/Thesaurus" TargetMode="External"/><Relationship Id="rId7" Type="http://schemas.openxmlformats.org/officeDocument/2006/relationships/hyperlink" Target="http://en.wikipedia.org/wiki/AGRIS" TargetMode="External"/><Relationship Id="rId2" Type="http://schemas.openxmlformats.org/officeDocument/2006/relationships/slide" Target="../slides/slide10.xml"/><Relationship Id="rId1" Type="http://schemas.openxmlformats.org/officeDocument/2006/relationships/notesMaster" Target="../notesMasters/notesMaster1.xml"/><Relationship Id="rId6" Type="http://schemas.openxmlformats.org/officeDocument/2006/relationships/hyperlink" Target="http://en.wikipedia.org/wiki/Fisheries" TargetMode="External"/><Relationship Id="rId5" Type="http://schemas.openxmlformats.org/officeDocument/2006/relationships/hyperlink" Target="http://en.wikipedia.org/wiki/Forestry" TargetMode="External"/><Relationship Id="rId4" Type="http://schemas.openxmlformats.org/officeDocument/2006/relationships/hyperlink" Target="http://en.wikipedia.org/wiki/Agriculture" TargetMode="Externa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6082" name="Rectangle 2"/>
          <p:cNvSpPr>
            <a:spLocks noGrp="1" noRot="1" noChangeAspect="1" noChangeArrowheads="1" noTextEdit="1"/>
          </p:cNvSpPr>
          <p:nvPr>
            <p:ph type="sldImg"/>
          </p:nvPr>
        </p:nvSpPr>
        <p:spPr>
          <a:ln/>
        </p:spPr>
      </p:sp>
      <p:sp>
        <p:nvSpPr>
          <p:cNvPr id="46083" name="Rectangle 3"/>
          <p:cNvSpPr>
            <a:spLocks noGrp="1" noChangeArrowheads="1"/>
          </p:cNvSpPr>
          <p:nvPr>
            <p:ph type="body" idx="1"/>
          </p:nvPr>
        </p:nvSpPr>
        <p:spPr>
          <a:xfrm>
            <a:off x="711200" y="4860925"/>
            <a:ext cx="5678488" cy="4605338"/>
          </a:xfrm>
          <a:noFill/>
        </p:spPr>
        <p:txBody>
          <a:bodyPr/>
          <a:lstStyle/>
          <a:p>
            <a:endParaRPr lang="en-GB" dirty="0" smtClean="0"/>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7106" name="Folienbildplatzhalter 1"/>
          <p:cNvSpPr>
            <a:spLocks noGrp="1" noRot="1" noChangeAspect="1" noTextEdit="1"/>
          </p:cNvSpPr>
          <p:nvPr>
            <p:ph type="sldImg"/>
          </p:nvPr>
        </p:nvSpPr>
        <p:spPr>
          <a:ln/>
        </p:spPr>
      </p:sp>
      <p:sp>
        <p:nvSpPr>
          <p:cNvPr id="47107" name="Notizenplatzhalter 2"/>
          <p:cNvSpPr>
            <a:spLocks noGrp="1"/>
          </p:cNvSpPr>
          <p:nvPr>
            <p:ph type="body" idx="1"/>
          </p:nvPr>
        </p:nvSpPr>
        <p:spPr>
          <a:noFill/>
        </p:spPr>
        <p:txBody>
          <a:bodyPr/>
          <a:lstStyle/>
          <a:p>
            <a:endParaRPr lang="de-DE" smtClean="0"/>
          </a:p>
        </p:txBody>
      </p:sp>
      <p:sp>
        <p:nvSpPr>
          <p:cNvPr id="47108" name="Foliennummernplatzhalter 3"/>
          <p:cNvSpPr>
            <a:spLocks noGrp="1"/>
          </p:cNvSpPr>
          <p:nvPr>
            <p:ph type="sldNum" sz="quarter" idx="5"/>
          </p:nvPr>
        </p:nvSpPr>
        <p:spPr>
          <a:noFill/>
        </p:spPr>
        <p:txBody>
          <a:bodyPr/>
          <a:lstStyle>
            <a:lvl1pPr defTabSz="947738" eaLnBrk="0" hangingPunct="0">
              <a:defRPr>
                <a:solidFill>
                  <a:schemeClr val="tx1"/>
                </a:solidFill>
                <a:latin typeface="Arial" charset="0"/>
              </a:defRPr>
            </a:lvl1pPr>
            <a:lvl2pPr marL="742950" indent="-285750" defTabSz="947738" eaLnBrk="0" hangingPunct="0">
              <a:defRPr>
                <a:solidFill>
                  <a:schemeClr val="tx1"/>
                </a:solidFill>
                <a:latin typeface="Arial" charset="0"/>
              </a:defRPr>
            </a:lvl2pPr>
            <a:lvl3pPr marL="1143000" indent="-228600" defTabSz="947738" eaLnBrk="0" hangingPunct="0">
              <a:defRPr>
                <a:solidFill>
                  <a:schemeClr val="tx1"/>
                </a:solidFill>
                <a:latin typeface="Arial" charset="0"/>
              </a:defRPr>
            </a:lvl3pPr>
            <a:lvl4pPr marL="1600200" indent="-228600" defTabSz="947738" eaLnBrk="0" hangingPunct="0">
              <a:defRPr>
                <a:solidFill>
                  <a:schemeClr val="tx1"/>
                </a:solidFill>
                <a:latin typeface="Arial" charset="0"/>
              </a:defRPr>
            </a:lvl4pPr>
            <a:lvl5pPr marL="2057400" indent="-228600" defTabSz="947738" eaLnBrk="0" hangingPunct="0">
              <a:defRPr>
                <a:solidFill>
                  <a:schemeClr val="tx1"/>
                </a:solidFill>
                <a:latin typeface="Arial" charset="0"/>
              </a:defRPr>
            </a:lvl5pPr>
            <a:lvl6pPr marL="2514600" indent="-228600" algn="r" defTabSz="947738" eaLnBrk="0" fontAlgn="base" hangingPunct="0">
              <a:spcBef>
                <a:spcPct val="0"/>
              </a:spcBef>
              <a:spcAft>
                <a:spcPct val="0"/>
              </a:spcAft>
              <a:defRPr>
                <a:solidFill>
                  <a:schemeClr val="tx1"/>
                </a:solidFill>
                <a:latin typeface="Arial" charset="0"/>
              </a:defRPr>
            </a:lvl6pPr>
            <a:lvl7pPr marL="2971800" indent="-228600" algn="r" defTabSz="947738" eaLnBrk="0" fontAlgn="base" hangingPunct="0">
              <a:spcBef>
                <a:spcPct val="0"/>
              </a:spcBef>
              <a:spcAft>
                <a:spcPct val="0"/>
              </a:spcAft>
              <a:defRPr>
                <a:solidFill>
                  <a:schemeClr val="tx1"/>
                </a:solidFill>
                <a:latin typeface="Arial" charset="0"/>
              </a:defRPr>
            </a:lvl7pPr>
            <a:lvl8pPr marL="3429000" indent="-228600" algn="r" defTabSz="947738" eaLnBrk="0" fontAlgn="base" hangingPunct="0">
              <a:spcBef>
                <a:spcPct val="0"/>
              </a:spcBef>
              <a:spcAft>
                <a:spcPct val="0"/>
              </a:spcAft>
              <a:defRPr>
                <a:solidFill>
                  <a:schemeClr val="tx1"/>
                </a:solidFill>
                <a:latin typeface="Arial" charset="0"/>
              </a:defRPr>
            </a:lvl8pPr>
            <a:lvl9pPr marL="3886200" indent="-228600" algn="r" defTabSz="947738" eaLnBrk="0" fontAlgn="base" hangingPunct="0">
              <a:spcBef>
                <a:spcPct val="0"/>
              </a:spcBef>
              <a:spcAft>
                <a:spcPct val="0"/>
              </a:spcAft>
              <a:defRPr>
                <a:solidFill>
                  <a:schemeClr val="tx1"/>
                </a:solidFill>
                <a:latin typeface="Arial" charset="0"/>
              </a:defRPr>
            </a:lvl9pPr>
          </a:lstStyle>
          <a:p>
            <a:pPr eaLnBrk="1" hangingPunct="1"/>
            <a:fld id="{7D3A8BB3-DD30-4651-8F41-2C0AC3628743}" type="slidenum">
              <a:rPr lang="de-DE" smtClean="0"/>
              <a:pPr eaLnBrk="1" hangingPunct="1"/>
              <a:t>12</a:t>
            </a:fld>
            <a:endParaRPr lang="de-DE" smtClean="0"/>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Information </a:t>
            </a:r>
            <a:r>
              <a:rPr lang="de-DE" dirty="0" err="1" smtClean="0"/>
              <a:t>systems</a:t>
            </a:r>
            <a:r>
              <a:rPr lang="de-DE" dirty="0" smtClean="0"/>
              <a:t>, </a:t>
            </a:r>
            <a:r>
              <a:rPr lang="de-DE" dirty="0" err="1" smtClean="0"/>
              <a:t>simulation</a:t>
            </a:r>
            <a:r>
              <a:rPr lang="de-DE" dirty="0" smtClean="0"/>
              <a:t> </a:t>
            </a:r>
            <a:r>
              <a:rPr lang="de-DE" dirty="0" err="1" smtClean="0"/>
              <a:t>systems</a:t>
            </a:r>
            <a:r>
              <a:rPr lang="de-DE" dirty="0" smtClean="0"/>
              <a:t>, </a:t>
            </a:r>
            <a:r>
              <a:rPr lang="de-DE" dirty="0" err="1" smtClean="0"/>
              <a:t>decision</a:t>
            </a:r>
            <a:r>
              <a:rPr lang="de-DE" dirty="0" smtClean="0"/>
              <a:t> </a:t>
            </a:r>
            <a:r>
              <a:rPr lang="de-DE" dirty="0" err="1" smtClean="0"/>
              <a:t>support</a:t>
            </a:r>
            <a:endParaRPr lang="de-DE" dirty="0" smtClean="0"/>
          </a:p>
          <a:p>
            <a:endParaRPr lang="de-DE" dirty="0" smtClean="0"/>
          </a:p>
          <a:p>
            <a:r>
              <a:rPr lang="de-DE" dirty="0" smtClean="0"/>
              <a:t>Search, Integration, Services, </a:t>
            </a:r>
            <a:r>
              <a:rPr lang="de-DE" dirty="0" err="1" smtClean="0"/>
              <a:t>decision</a:t>
            </a:r>
            <a:r>
              <a:rPr lang="de-DE" baseline="0" dirty="0" smtClean="0"/>
              <a:t> </a:t>
            </a:r>
            <a:r>
              <a:rPr lang="de-DE" baseline="0" dirty="0" err="1" smtClean="0"/>
              <a:t>support</a:t>
            </a:r>
            <a:endParaRPr lang="de-DE" dirty="0"/>
          </a:p>
        </p:txBody>
      </p:sp>
      <p:sp>
        <p:nvSpPr>
          <p:cNvPr id="4" name="Foliennummernplatzhalter 3"/>
          <p:cNvSpPr>
            <a:spLocks noGrp="1"/>
          </p:cNvSpPr>
          <p:nvPr>
            <p:ph type="sldNum" sz="quarter" idx="10"/>
          </p:nvPr>
        </p:nvSpPr>
        <p:spPr/>
        <p:txBody>
          <a:bodyPr/>
          <a:lstStyle/>
          <a:p>
            <a:pPr>
              <a:defRPr/>
            </a:pPr>
            <a:fld id="{7B284898-7E2D-45B6-9255-222CB0DD5EFC}" type="slidenum">
              <a:rPr lang="de-DE" smtClean="0"/>
              <a:pPr>
                <a:defRPr/>
              </a:pPr>
              <a:t>13</a:t>
            </a:fld>
            <a:endParaRPr lang="de-DE"/>
          </a:p>
        </p:txBody>
      </p:sp>
    </p:spTree>
    <p:extLst>
      <p:ext uri="{BB962C8B-B14F-4D97-AF65-F5344CB8AC3E}">
        <p14:creationId xmlns:p14="http://schemas.microsoft.com/office/powerpoint/2010/main" val="26941998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Quelle: http://</a:t>
            </a:r>
            <a:r>
              <a:rPr lang="de-DE" dirty="0" smtClean="0"/>
              <a:t>de.wikipedia.org/wiki/Geodaten</a:t>
            </a:r>
          </a:p>
          <a:p>
            <a:endParaRPr lang="de-DE" dirty="0" smtClean="0"/>
          </a:p>
          <a:p>
            <a:r>
              <a:rPr lang="de-DE" dirty="0" smtClean="0"/>
              <a:t>Bilder sind dann auch Satellitenbilder</a:t>
            </a:r>
            <a:r>
              <a:rPr lang="de-DE" baseline="0" dirty="0" smtClean="0"/>
              <a:t> mit Radar für Höhenprofile, Landnutzung, Wärmebildkameras</a:t>
            </a:r>
            <a:endParaRPr lang="de-DE" dirty="0" smtClean="0"/>
          </a:p>
          <a:p>
            <a:endParaRPr lang="de-DE" dirty="0" smtClean="0"/>
          </a:p>
          <a:p>
            <a:r>
              <a:rPr lang="de-DE" dirty="0" smtClean="0"/>
              <a:t>Benutzbarkeit und Effizienz gerade für spezifische Operatoren; Umgebungsanfragen,</a:t>
            </a:r>
            <a:r>
              <a:rPr lang="de-DE" baseline="0" dirty="0" smtClean="0"/>
              <a:t> Erreichbarkeitsanalysen, Sichtbarkeitsanalysen</a:t>
            </a:r>
            <a:endParaRPr lang="de-DE" dirty="0" smtClean="0"/>
          </a:p>
          <a:p>
            <a:endParaRPr lang="de-DE" dirty="0" smtClean="0"/>
          </a:p>
          <a:p>
            <a:r>
              <a:rPr lang="de-DE" dirty="0" smtClean="0"/>
              <a:t>Visualisierung im weitesten Sinn: heute auch </a:t>
            </a:r>
            <a:r>
              <a:rPr lang="de-DE" dirty="0" err="1" smtClean="0"/>
              <a:t>multitouch</a:t>
            </a:r>
            <a:r>
              <a:rPr lang="de-DE" dirty="0" smtClean="0"/>
              <a:t>, mobil und AR. MR</a:t>
            </a:r>
          </a:p>
          <a:p>
            <a:endParaRPr lang="de-DE" dirty="0" smtClean="0"/>
          </a:p>
          <a:p>
            <a:r>
              <a:rPr lang="de-DE" dirty="0" smtClean="0"/>
              <a:t>Beispiele für 3D (Grundwasserkörper unter Bahnhof, Ausbreitung Schadstoffwolke in Luft oder Wasser) und 4D</a:t>
            </a:r>
          </a:p>
          <a:p>
            <a:endParaRPr lang="de-DE" dirty="0" smtClean="0"/>
          </a:p>
          <a:p>
            <a:r>
              <a:rPr lang="de-DE" dirty="0" smtClean="0"/>
              <a:t>Gerechnete Karten: </a:t>
            </a:r>
            <a:r>
              <a:rPr lang="de-DE" dirty="0" err="1" smtClean="0"/>
              <a:t>Solarpoenzial</a:t>
            </a:r>
            <a:r>
              <a:rPr lang="de-DE" dirty="0" smtClean="0"/>
              <a:t>: Exposition, Neigungswinkel, Verschattung</a:t>
            </a:r>
          </a:p>
          <a:p>
            <a:endParaRPr lang="de-DE" dirty="0" smtClean="0"/>
          </a:p>
          <a:p>
            <a:r>
              <a:rPr lang="de-DE" dirty="0" smtClean="0"/>
              <a:t>2,5D auch für Windgeschwindigkeiten über Grund</a:t>
            </a:r>
            <a:endParaRPr lang="de-DE" dirty="0"/>
          </a:p>
        </p:txBody>
      </p:sp>
      <p:sp>
        <p:nvSpPr>
          <p:cNvPr id="4" name="Foliennummernplatzhalter 3"/>
          <p:cNvSpPr>
            <a:spLocks noGrp="1"/>
          </p:cNvSpPr>
          <p:nvPr>
            <p:ph type="sldNum" sz="quarter" idx="10"/>
          </p:nvPr>
        </p:nvSpPr>
        <p:spPr/>
        <p:txBody>
          <a:bodyPr/>
          <a:lstStyle/>
          <a:p>
            <a:pPr>
              <a:defRPr/>
            </a:pPr>
            <a:fld id="{7B284898-7E2D-45B6-9255-222CB0DD5EFC}" type="slidenum">
              <a:rPr lang="de-DE" smtClean="0"/>
              <a:pPr>
                <a:defRPr/>
              </a:pPr>
              <a:t>3</a:t>
            </a:fld>
            <a:endParaRPr lang="de-DE"/>
          </a:p>
        </p:txBody>
      </p:sp>
    </p:spTree>
    <p:extLst>
      <p:ext uri="{BB962C8B-B14F-4D97-AF65-F5344CB8AC3E}">
        <p14:creationId xmlns:p14="http://schemas.microsoft.com/office/powerpoint/2010/main" val="58502053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rtl="0"/>
            <a:r>
              <a:rPr lang="de-DE" dirty="0" smtClean="0"/>
              <a:t>Individuallogistik, multimodal, Echtzeit-Info</a:t>
            </a:r>
          </a:p>
          <a:p>
            <a:pPr rtl="0"/>
            <a:endParaRPr lang="de-DE" dirty="0" smtClean="0"/>
          </a:p>
          <a:p>
            <a:pPr rtl="0"/>
            <a:r>
              <a:rPr lang="de-DE" dirty="0" smtClean="0"/>
              <a:t>Implizit: </a:t>
            </a:r>
            <a:r>
              <a:rPr lang="de-DE" dirty="0" err="1" smtClean="0"/>
              <a:t>Def</a:t>
            </a:r>
            <a:r>
              <a:rPr lang="de-DE" dirty="0" smtClean="0"/>
              <a:t> Umweltinformatik – naturraum + vom Menschen + Gesundheit (Biosphäre,</a:t>
            </a:r>
            <a:r>
              <a:rPr lang="de-DE" baseline="0" dirty="0" smtClean="0"/>
              <a:t> Geosphäre, Technosphäre, …)</a:t>
            </a:r>
          </a:p>
          <a:p>
            <a:pPr rtl="0"/>
            <a:endParaRPr lang="de-DE" dirty="0" smtClean="0"/>
          </a:p>
          <a:p>
            <a:pPr rtl="0"/>
            <a:r>
              <a:rPr lang="de-DE" dirty="0" smtClean="0"/>
              <a:t>Precision </a:t>
            </a:r>
            <a:r>
              <a:rPr lang="de-DE" dirty="0" err="1" smtClean="0"/>
              <a:t>farming</a:t>
            </a:r>
            <a:r>
              <a:rPr lang="de-DE" dirty="0" smtClean="0"/>
              <a:t>: </a:t>
            </a:r>
            <a:r>
              <a:rPr lang="en-US" b="1" dirty="0" smtClean="0"/>
              <a:t>Precision farming</a:t>
            </a:r>
            <a:r>
              <a:rPr lang="en-US" dirty="0" smtClean="0"/>
              <a:t> or </a:t>
            </a:r>
            <a:r>
              <a:rPr lang="en-US" b="1" dirty="0" smtClean="0"/>
              <a:t>precision agriculture</a:t>
            </a:r>
            <a:r>
              <a:rPr lang="en-US" dirty="0" smtClean="0"/>
              <a:t> is a farming management concept based on observing and responding to intra-field variations. It relies on new technologies like satellite </a:t>
            </a:r>
            <a:r>
              <a:rPr lang="en-US" dirty="0" smtClean="0">
                <a:hlinkClick r:id="rId3" action="ppaction://hlinkfile" tooltip="Imagery"/>
              </a:rPr>
              <a:t>imagery</a:t>
            </a:r>
            <a:r>
              <a:rPr lang="en-US" dirty="0" smtClean="0"/>
              <a:t>, </a:t>
            </a:r>
            <a:r>
              <a:rPr lang="en-US" dirty="0" smtClean="0">
                <a:hlinkClick r:id="rId4" action="ppaction://hlinkfile" tooltip="Information technology"/>
              </a:rPr>
              <a:t>information technology</a:t>
            </a:r>
            <a:r>
              <a:rPr lang="en-US" dirty="0" smtClean="0"/>
              <a:t>, and geospatial tools. It is also aided by farmers’ ability to locate their precise position in a field using </a:t>
            </a:r>
            <a:r>
              <a:rPr lang="en-US" dirty="0" smtClean="0">
                <a:hlinkClick r:id="rId5" action="ppaction://hlinkfile" tooltip="Satellite positioning system"/>
              </a:rPr>
              <a:t>satellite positioning system</a:t>
            </a:r>
            <a:r>
              <a:rPr lang="en-US" dirty="0" smtClean="0"/>
              <a:t> like GPS. For </a:t>
            </a:r>
            <a:r>
              <a:rPr lang="en-US" dirty="0" smtClean="0">
                <a:hlinkClick r:id="rId6" action="ppaction://hlinkfile" tooltip="Crop science"/>
              </a:rPr>
              <a:t>crop science</a:t>
            </a:r>
            <a:r>
              <a:rPr lang="en-US" dirty="0" smtClean="0"/>
              <a:t>: by matching farming practices more closely to crop needs (e.g. fertilizer inputs);</a:t>
            </a:r>
          </a:p>
          <a:p>
            <a:pPr rtl="0"/>
            <a:r>
              <a:rPr lang="en-US" dirty="0" smtClean="0">
                <a:hlinkClick r:id="rId7" action="ppaction://hlinkfile" tooltip="Environmental protection"/>
              </a:rPr>
              <a:t>environmental protection</a:t>
            </a:r>
            <a:r>
              <a:rPr lang="en-US" dirty="0" smtClean="0"/>
              <a:t>: by reducing environmental risks and footprint of farming (e.g. limiting leaching of nitrogen);</a:t>
            </a:r>
          </a:p>
          <a:p>
            <a:pPr rtl="0"/>
            <a:r>
              <a:rPr lang="en-US" dirty="0" smtClean="0">
                <a:hlinkClick r:id="rId8" action="ppaction://hlinkfile" tooltip="Economics"/>
              </a:rPr>
              <a:t>economics</a:t>
            </a:r>
            <a:r>
              <a:rPr lang="en-US" dirty="0" smtClean="0"/>
              <a:t>: by boosting competitiveness through more efficient practices (e.g. improved management of fertilizer usage and other inputs).</a:t>
            </a:r>
          </a:p>
          <a:p>
            <a:endParaRPr lang="de-DE" dirty="0" smtClean="0"/>
          </a:p>
          <a:p>
            <a:r>
              <a:rPr lang="de-DE" dirty="0" err="1" smtClean="0"/>
              <a:t>Disaster</a:t>
            </a:r>
            <a:r>
              <a:rPr lang="de-DE" dirty="0" smtClean="0"/>
              <a:t> </a:t>
            </a:r>
            <a:r>
              <a:rPr lang="de-DE" dirty="0" err="1" smtClean="0"/>
              <a:t>prediction</a:t>
            </a:r>
            <a:r>
              <a:rPr lang="de-DE" dirty="0" smtClean="0"/>
              <a:t> </a:t>
            </a:r>
            <a:r>
              <a:rPr lang="de-DE" dirty="0" err="1" smtClean="0"/>
              <a:t>and</a:t>
            </a:r>
            <a:r>
              <a:rPr lang="de-DE" dirty="0" smtClean="0"/>
              <a:t> </a:t>
            </a:r>
            <a:r>
              <a:rPr lang="de-DE" dirty="0" err="1" smtClean="0"/>
              <a:t>recovery</a:t>
            </a:r>
            <a:endParaRPr lang="de-DE" dirty="0" smtClean="0"/>
          </a:p>
          <a:p>
            <a:r>
              <a:rPr lang="de-DE" dirty="0" err="1" smtClean="0"/>
              <a:t>Spatial</a:t>
            </a:r>
            <a:r>
              <a:rPr lang="de-DE" dirty="0" smtClean="0"/>
              <a:t> </a:t>
            </a:r>
            <a:r>
              <a:rPr lang="de-DE" dirty="0" err="1" smtClean="0"/>
              <a:t>data</a:t>
            </a:r>
            <a:r>
              <a:rPr lang="de-DE" dirty="0" smtClean="0"/>
              <a:t> </a:t>
            </a:r>
            <a:r>
              <a:rPr lang="de-DE" dirty="0" err="1" smtClean="0"/>
              <a:t>mining</a:t>
            </a:r>
            <a:endParaRPr lang="de-DE" dirty="0" smtClean="0"/>
          </a:p>
          <a:p>
            <a:endParaRPr lang="de-DE" dirty="0" smtClean="0"/>
          </a:p>
          <a:p>
            <a:r>
              <a:rPr lang="de-DE" dirty="0" smtClean="0"/>
              <a:t>Real-time </a:t>
            </a:r>
            <a:r>
              <a:rPr lang="de-DE" dirty="0" err="1" smtClean="0"/>
              <a:t>decision</a:t>
            </a:r>
            <a:r>
              <a:rPr lang="de-DE" dirty="0" smtClean="0"/>
              <a:t> </a:t>
            </a:r>
            <a:r>
              <a:rPr lang="de-DE" dirty="0" err="1" smtClean="0"/>
              <a:t>support</a:t>
            </a:r>
            <a:r>
              <a:rPr lang="de-DE" dirty="0" smtClean="0"/>
              <a:t> (</a:t>
            </a:r>
            <a:r>
              <a:rPr lang="de-DE" dirty="0" err="1" smtClean="0"/>
              <a:t>precision</a:t>
            </a:r>
            <a:r>
              <a:rPr lang="de-DE" dirty="0" smtClean="0"/>
              <a:t> </a:t>
            </a:r>
            <a:r>
              <a:rPr lang="de-DE" dirty="0" err="1" smtClean="0"/>
              <a:t>farming</a:t>
            </a:r>
            <a:r>
              <a:rPr lang="de-DE" dirty="0" smtClean="0"/>
              <a:t>) </a:t>
            </a:r>
            <a:r>
              <a:rPr lang="de-DE" dirty="0" err="1" smtClean="0"/>
              <a:t>and</a:t>
            </a:r>
            <a:r>
              <a:rPr lang="de-DE" dirty="0" smtClean="0"/>
              <a:t> </a:t>
            </a:r>
            <a:r>
              <a:rPr lang="de-DE" dirty="0" err="1" smtClean="0"/>
              <a:t>data</a:t>
            </a:r>
            <a:r>
              <a:rPr lang="de-DE" dirty="0" smtClean="0"/>
              <a:t> </a:t>
            </a:r>
            <a:r>
              <a:rPr lang="de-DE" dirty="0" err="1" smtClean="0"/>
              <a:t>integration</a:t>
            </a:r>
            <a:r>
              <a:rPr lang="de-DE" dirty="0" smtClean="0"/>
              <a:t> (</a:t>
            </a:r>
            <a:r>
              <a:rPr lang="de-DE" dirty="0" err="1" smtClean="0"/>
              <a:t>disaster</a:t>
            </a:r>
            <a:r>
              <a:rPr lang="de-DE" dirty="0" smtClean="0"/>
              <a:t> </a:t>
            </a:r>
            <a:r>
              <a:rPr lang="de-DE" dirty="0" err="1" smtClean="0"/>
              <a:t>recovery</a:t>
            </a:r>
            <a:r>
              <a:rPr lang="de-DE" dirty="0" smtClean="0"/>
              <a:t>) ; incl. Sensor </a:t>
            </a:r>
            <a:r>
              <a:rPr lang="de-DE" dirty="0" err="1" smtClean="0"/>
              <a:t>fusion</a:t>
            </a:r>
            <a:endParaRPr lang="de-DE" dirty="0" smtClean="0"/>
          </a:p>
          <a:p>
            <a:endParaRPr lang="de-DE" dirty="0" smtClean="0"/>
          </a:p>
          <a:p>
            <a:r>
              <a:rPr lang="de-DE" dirty="0" smtClean="0"/>
              <a:t>Beispiele erneuerbare Energien – Potenziale,</a:t>
            </a:r>
            <a:r>
              <a:rPr lang="de-DE" baseline="0" dirty="0" smtClean="0"/>
              <a:t> Bedarfe (Beispiel Biogas)</a:t>
            </a:r>
            <a:endParaRPr lang="de-DE" dirty="0" smtClean="0"/>
          </a:p>
          <a:p>
            <a:endParaRPr lang="de-DE" dirty="0" smtClean="0"/>
          </a:p>
          <a:p>
            <a:r>
              <a:rPr lang="de-DE" dirty="0" smtClean="0"/>
              <a:t>Fachschale Lärm</a:t>
            </a:r>
            <a:endParaRPr lang="de-DE" dirty="0"/>
          </a:p>
        </p:txBody>
      </p:sp>
      <p:sp>
        <p:nvSpPr>
          <p:cNvPr id="4" name="Foliennummernplatzhalter 3"/>
          <p:cNvSpPr>
            <a:spLocks noGrp="1"/>
          </p:cNvSpPr>
          <p:nvPr>
            <p:ph type="sldNum" sz="quarter" idx="10"/>
          </p:nvPr>
        </p:nvSpPr>
        <p:spPr/>
        <p:txBody>
          <a:bodyPr/>
          <a:lstStyle/>
          <a:p>
            <a:pPr>
              <a:defRPr/>
            </a:pPr>
            <a:fld id="{7B284898-7E2D-45B6-9255-222CB0DD5EFC}" type="slidenum">
              <a:rPr lang="de-DE" smtClean="0"/>
              <a:pPr>
                <a:defRPr/>
              </a:pPr>
              <a:t>4</a:t>
            </a:fld>
            <a:endParaRPr lang="de-DE"/>
          </a:p>
        </p:txBody>
      </p:sp>
    </p:spTree>
    <p:extLst>
      <p:ext uri="{BB962C8B-B14F-4D97-AF65-F5344CB8AC3E}">
        <p14:creationId xmlns:p14="http://schemas.microsoft.com/office/powerpoint/2010/main" val="198029063"/>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smtClean="0"/>
              <a:t>Administrativ: Ressourcen, Gesetzgebung, Prozesse, Lizenzen</a:t>
            </a:r>
            <a:endParaRPr lang="de-DE" dirty="0"/>
          </a:p>
        </p:txBody>
      </p:sp>
      <p:sp>
        <p:nvSpPr>
          <p:cNvPr id="4" name="Foliennummernplatzhalter 3"/>
          <p:cNvSpPr>
            <a:spLocks noGrp="1"/>
          </p:cNvSpPr>
          <p:nvPr>
            <p:ph type="sldNum" sz="quarter" idx="10"/>
          </p:nvPr>
        </p:nvSpPr>
        <p:spPr/>
        <p:txBody>
          <a:bodyPr/>
          <a:lstStyle/>
          <a:p>
            <a:pPr>
              <a:defRPr/>
            </a:pPr>
            <a:fld id="{7B284898-7E2D-45B6-9255-222CB0DD5EFC}" type="slidenum">
              <a:rPr lang="de-DE" smtClean="0"/>
              <a:pPr>
                <a:defRPr/>
              </a:pPr>
              <a:t>5</a:t>
            </a:fld>
            <a:endParaRPr lang="de-DE"/>
          </a:p>
        </p:txBody>
      </p:sp>
    </p:spTree>
    <p:extLst>
      <p:ext uri="{BB962C8B-B14F-4D97-AF65-F5344CB8AC3E}">
        <p14:creationId xmlns:p14="http://schemas.microsoft.com/office/powerpoint/2010/main" val="3690302709"/>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Unmanned</a:t>
            </a:r>
            <a:r>
              <a:rPr lang="de-DE" dirty="0" smtClean="0"/>
              <a:t> </a:t>
            </a:r>
            <a:r>
              <a:rPr lang="de-DE" dirty="0" err="1" smtClean="0"/>
              <a:t>Aerrial</a:t>
            </a:r>
            <a:r>
              <a:rPr lang="de-DE" baseline="0" dirty="0" smtClean="0"/>
              <a:t> </a:t>
            </a:r>
            <a:r>
              <a:rPr lang="de-DE" baseline="0" dirty="0" err="1" smtClean="0"/>
              <a:t>Vehicle</a:t>
            </a:r>
            <a:r>
              <a:rPr lang="de-DE" baseline="0" dirty="0" smtClean="0"/>
              <a:t>, </a:t>
            </a:r>
            <a:r>
              <a:rPr lang="de-DE" baseline="0" dirty="0" err="1" smtClean="0"/>
              <a:t>Micro</a:t>
            </a:r>
            <a:r>
              <a:rPr lang="de-DE" baseline="0" dirty="0" smtClean="0"/>
              <a:t> </a:t>
            </a:r>
            <a:r>
              <a:rPr lang="de-DE" baseline="0" dirty="0" smtClean="0"/>
              <a:t>UAV</a:t>
            </a:r>
          </a:p>
          <a:p>
            <a:endParaRPr lang="de-DE" baseline="0" dirty="0" smtClean="0"/>
          </a:p>
          <a:p>
            <a:r>
              <a:rPr lang="de-DE" baseline="0" dirty="0" smtClean="0"/>
              <a:t>Beispiel ÖBB: Gleiskörper befliegen oder auch Fassaden großer Gebäude, …</a:t>
            </a:r>
          </a:p>
          <a:p>
            <a:endParaRPr lang="de-DE" baseline="0" dirty="0" smtClean="0"/>
          </a:p>
          <a:p>
            <a:r>
              <a:rPr lang="de-DE" baseline="0" dirty="0" smtClean="0"/>
              <a:t>Sensordatenfusion als Challenge</a:t>
            </a:r>
            <a:endParaRPr lang="de-DE" dirty="0"/>
          </a:p>
        </p:txBody>
      </p:sp>
      <p:sp>
        <p:nvSpPr>
          <p:cNvPr id="4" name="Foliennummernplatzhalter 3"/>
          <p:cNvSpPr>
            <a:spLocks noGrp="1"/>
          </p:cNvSpPr>
          <p:nvPr>
            <p:ph type="sldNum" sz="quarter" idx="10"/>
          </p:nvPr>
        </p:nvSpPr>
        <p:spPr/>
        <p:txBody>
          <a:bodyPr/>
          <a:lstStyle/>
          <a:p>
            <a:pPr>
              <a:defRPr/>
            </a:pPr>
            <a:fld id="{7B284898-7E2D-45B6-9255-222CB0DD5EFC}" type="slidenum">
              <a:rPr lang="de-DE" smtClean="0"/>
              <a:pPr>
                <a:defRPr/>
              </a:pPr>
              <a:t>6</a:t>
            </a:fld>
            <a:endParaRPr lang="de-DE"/>
          </a:p>
        </p:txBody>
      </p:sp>
    </p:spTree>
    <p:extLst>
      <p:ext uri="{BB962C8B-B14F-4D97-AF65-F5344CB8AC3E}">
        <p14:creationId xmlns:p14="http://schemas.microsoft.com/office/powerpoint/2010/main" val="3337311280"/>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C40219A-57F0-41FB-87A6-3779FA1928BA}" type="slidenum">
              <a:rPr lang="de-DE" smtClean="0"/>
              <a:pPr>
                <a:defRPr/>
              </a:pPr>
              <a:t>7</a:t>
            </a:fld>
            <a:endParaRPr lang="de-DE"/>
          </a:p>
        </p:txBody>
      </p:sp>
    </p:spTree>
    <p:extLst>
      <p:ext uri="{BB962C8B-B14F-4D97-AF65-F5344CB8AC3E}">
        <p14:creationId xmlns:p14="http://schemas.microsoft.com/office/powerpoint/2010/main" val="736530934"/>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endParaRPr lang="de-DE" dirty="0"/>
          </a:p>
        </p:txBody>
      </p:sp>
      <p:sp>
        <p:nvSpPr>
          <p:cNvPr id="4" name="Foliennummernplatzhalter 3"/>
          <p:cNvSpPr>
            <a:spLocks noGrp="1"/>
          </p:cNvSpPr>
          <p:nvPr>
            <p:ph type="sldNum" sz="quarter" idx="10"/>
          </p:nvPr>
        </p:nvSpPr>
        <p:spPr/>
        <p:txBody>
          <a:bodyPr/>
          <a:lstStyle/>
          <a:p>
            <a:pPr>
              <a:defRPr/>
            </a:pPr>
            <a:fld id="{EC40219A-57F0-41FB-87A6-3779FA1928BA}" type="slidenum">
              <a:rPr lang="de-DE" smtClean="0"/>
              <a:pPr>
                <a:defRPr/>
              </a:pPr>
              <a:t>8</a:t>
            </a:fld>
            <a:endParaRPr lang="de-DE"/>
          </a:p>
        </p:txBody>
      </p:sp>
    </p:spTree>
    <p:extLst>
      <p:ext uri="{BB962C8B-B14F-4D97-AF65-F5344CB8AC3E}">
        <p14:creationId xmlns:p14="http://schemas.microsoft.com/office/powerpoint/2010/main" val="3383581230"/>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pPr marL="0" indent="0">
              <a:buNone/>
            </a:pPr>
            <a:r>
              <a:rPr lang="en-US" dirty="0" smtClean="0"/>
              <a:t>EEA’s Eye On Earth project is designed to:</a:t>
            </a:r>
          </a:p>
          <a:p>
            <a:r>
              <a:rPr lang="en-US" dirty="0" smtClean="0"/>
              <a:t>Collect current data from 22,000 water monitoring points in 27 countries (including historical data collected over the years ) and 1,000 air monitoring stations in 32 countries, and integrate it with historical data collected over the years</a:t>
            </a:r>
          </a:p>
          <a:p>
            <a:r>
              <a:rPr lang="en-US" dirty="0" smtClean="0"/>
              <a:t>Collect and integrate real-time feedback from any interested citizen, for the first time giving citizens the opportunity to supplement EEA data directly by reporting their own observations</a:t>
            </a:r>
          </a:p>
          <a:p>
            <a:r>
              <a:rPr lang="en-US" dirty="0" err="1" smtClean="0"/>
              <a:t>Utilise</a:t>
            </a:r>
            <a:r>
              <a:rPr lang="en-US" dirty="0" smtClean="0"/>
              <a:t> its legacy systems, including a Linux cluster used to model air quality, combined with Microsoft’s advanced and scalable cloud computing solutions (Windows Azure and SQL Azure) solutions to assemble and process data in massive volumes</a:t>
            </a:r>
          </a:p>
          <a:p>
            <a:r>
              <a:rPr lang="en-US" dirty="0" smtClean="0"/>
              <a:t>From mid-December onwards, provide useful and timely information on the site in 24 languages, available to all citizens using any type of device or browser to connect to the site</a:t>
            </a:r>
            <a:endParaRPr lang="de-DE" dirty="0" smtClean="0"/>
          </a:p>
          <a:p>
            <a:endParaRPr lang="de-DE" dirty="0" smtClean="0"/>
          </a:p>
          <a:p>
            <a:pPr marL="0" indent="0">
              <a:buNone/>
            </a:pPr>
            <a:r>
              <a:rPr lang="en-US" dirty="0" smtClean="0"/>
              <a:t>Collecting and processing data for Eye On Earth:</a:t>
            </a:r>
          </a:p>
          <a:p>
            <a:r>
              <a:rPr lang="en-US" dirty="0" smtClean="0"/>
              <a:t>The EEA collects air data in one of two ways:</a:t>
            </a:r>
          </a:p>
          <a:p>
            <a:pPr lvl="1"/>
            <a:r>
              <a:rPr lang="en-US" dirty="0" smtClean="0"/>
              <a:t>Directly from the monitoring stations across 32 countries</a:t>
            </a:r>
          </a:p>
          <a:p>
            <a:pPr lvl="1"/>
            <a:r>
              <a:rPr lang="de-DE" dirty="0" smtClean="0"/>
              <a:t>Through </a:t>
            </a:r>
            <a:r>
              <a:rPr lang="de-DE" dirty="0" err="1" smtClean="0"/>
              <a:t>the</a:t>
            </a:r>
            <a:r>
              <a:rPr lang="de-DE" dirty="0" smtClean="0"/>
              <a:t> German Aerospace Center (Deutsches Zentrum für Luft- und </a:t>
            </a:r>
            <a:r>
              <a:rPr lang="en-US" dirty="0" err="1" smtClean="0"/>
              <a:t>Raumfahrt</a:t>
            </a:r>
            <a:r>
              <a:rPr lang="en-US" dirty="0" smtClean="0"/>
              <a:t>; DLR) who provides an air quality model based on five different air quality models and calculates in real-time air quality index based on Ozone (O3), </a:t>
            </a:r>
            <a:r>
              <a:rPr lang="de-DE" dirty="0" smtClean="0"/>
              <a:t>Nitrogen </a:t>
            </a:r>
            <a:r>
              <a:rPr lang="de-DE" dirty="0" err="1" smtClean="0"/>
              <a:t>dioxide</a:t>
            </a:r>
            <a:r>
              <a:rPr lang="de-DE" dirty="0" smtClean="0"/>
              <a:t> (NO2) </a:t>
            </a:r>
            <a:r>
              <a:rPr lang="de-DE" dirty="0" err="1" smtClean="0"/>
              <a:t>and</a:t>
            </a:r>
            <a:r>
              <a:rPr lang="de-DE" dirty="0" smtClean="0"/>
              <a:t> </a:t>
            </a:r>
            <a:r>
              <a:rPr lang="de-DE" dirty="0" err="1" smtClean="0"/>
              <a:t>particle</a:t>
            </a:r>
            <a:r>
              <a:rPr lang="de-DE" dirty="0" smtClean="0"/>
              <a:t> matter (PM10)</a:t>
            </a:r>
          </a:p>
          <a:p>
            <a:r>
              <a:rPr lang="en-US" dirty="0" smtClean="0"/>
              <a:t>Using WCF Web Services, EEA’s Biz Talk Server sends data to a Windows Azure Data Centre such as Microsoft’s Dublin Data Centre where the Eye On Earth application and Geo Observatory Data Store are hosted on Windows Azure and </a:t>
            </a:r>
            <a:r>
              <a:rPr lang="en-US" dirty="0" err="1" smtClean="0"/>
              <a:t>utilises</a:t>
            </a:r>
            <a:r>
              <a:rPr lang="en-US" dirty="0" smtClean="0"/>
              <a:t> SQL Azure for relation data storage</a:t>
            </a:r>
          </a:p>
          <a:p>
            <a:r>
              <a:rPr lang="en-US" dirty="0" smtClean="0"/>
              <a:t>The Geo Observatory is designed to receive queries via a text message from a user at any time and any place and will return the air or water quality via text message</a:t>
            </a:r>
            <a:endParaRPr lang="de-DE" dirty="0" smtClean="0"/>
          </a:p>
          <a:p>
            <a:endParaRPr lang="de-DE" dirty="0" smtClean="0"/>
          </a:p>
          <a:p>
            <a:endParaRPr lang="de-DE" dirty="0"/>
          </a:p>
        </p:txBody>
      </p:sp>
      <p:sp>
        <p:nvSpPr>
          <p:cNvPr id="4" name="Foliennummernplatzhalter 3"/>
          <p:cNvSpPr>
            <a:spLocks noGrp="1"/>
          </p:cNvSpPr>
          <p:nvPr>
            <p:ph type="sldNum" sz="quarter" idx="10"/>
          </p:nvPr>
        </p:nvSpPr>
        <p:spPr/>
        <p:txBody>
          <a:bodyPr/>
          <a:lstStyle/>
          <a:p>
            <a:pPr>
              <a:defRPr/>
            </a:pPr>
            <a:fld id="{7B284898-7E2D-45B6-9255-222CB0DD5EFC}" type="slidenum">
              <a:rPr lang="de-DE" smtClean="0"/>
              <a:pPr>
                <a:defRPr/>
              </a:pPr>
              <a:t>9</a:t>
            </a:fld>
            <a:endParaRPr lang="de-DE"/>
          </a:p>
        </p:txBody>
      </p:sp>
    </p:spTree>
    <p:extLst>
      <p:ext uri="{BB962C8B-B14F-4D97-AF65-F5344CB8AC3E}">
        <p14:creationId xmlns:p14="http://schemas.microsoft.com/office/powerpoint/2010/main" val="70478272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Folienbildplatzhalter 1"/>
          <p:cNvSpPr>
            <a:spLocks noGrp="1" noRot="1" noChangeAspect="1"/>
          </p:cNvSpPr>
          <p:nvPr>
            <p:ph type="sldImg"/>
          </p:nvPr>
        </p:nvSpPr>
        <p:spPr/>
      </p:sp>
      <p:sp>
        <p:nvSpPr>
          <p:cNvPr id="3" name="Notizenplatzhalter 2"/>
          <p:cNvSpPr>
            <a:spLocks noGrp="1"/>
          </p:cNvSpPr>
          <p:nvPr>
            <p:ph type="body" idx="1"/>
          </p:nvPr>
        </p:nvSpPr>
        <p:spPr/>
        <p:txBody>
          <a:bodyPr/>
          <a:lstStyle/>
          <a:p>
            <a:r>
              <a:rPr lang="de-DE" dirty="0" err="1" smtClean="0"/>
              <a:t>Heterogeneity</a:t>
            </a:r>
            <a:endParaRPr lang="de-DE" dirty="0" smtClean="0"/>
          </a:p>
          <a:p>
            <a:pPr lvl="1"/>
            <a:r>
              <a:rPr lang="de-DE" dirty="0" err="1" smtClean="0"/>
              <a:t>By</a:t>
            </a:r>
            <a:r>
              <a:rPr lang="de-DE" dirty="0" smtClean="0"/>
              <a:t> administrative </a:t>
            </a:r>
            <a:r>
              <a:rPr lang="de-DE" dirty="0" err="1" smtClean="0"/>
              <a:t>responsibility</a:t>
            </a:r>
            <a:endParaRPr lang="de-DE" dirty="0" smtClean="0"/>
          </a:p>
          <a:p>
            <a:pPr lvl="1"/>
            <a:r>
              <a:rPr lang="de-DE" dirty="0" err="1" smtClean="0"/>
              <a:t>By</a:t>
            </a:r>
            <a:r>
              <a:rPr lang="de-DE" dirty="0" smtClean="0"/>
              <a:t> </a:t>
            </a:r>
            <a:r>
              <a:rPr lang="de-DE" dirty="0" err="1" smtClean="0"/>
              <a:t>scientific</a:t>
            </a:r>
            <a:r>
              <a:rPr lang="de-DE" dirty="0" smtClean="0"/>
              <a:t> </a:t>
            </a:r>
            <a:r>
              <a:rPr lang="de-DE" dirty="0" err="1" smtClean="0"/>
              <a:t>area</a:t>
            </a:r>
            <a:endParaRPr lang="de-DE" dirty="0" smtClean="0"/>
          </a:p>
          <a:p>
            <a:pPr lvl="1"/>
            <a:r>
              <a:rPr lang="de-DE" dirty="0" err="1" smtClean="0"/>
              <a:t>By</a:t>
            </a:r>
            <a:r>
              <a:rPr lang="de-DE" dirty="0" smtClean="0"/>
              <a:t> </a:t>
            </a:r>
            <a:r>
              <a:rPr lang="de-DE" dirty="0" err="1" smtClean="0"/>
              <a:t>region</a:t>
            </a:r>
            <a:r>
              <a:rPr lang="de-DE" dirty="0" smtClean="0"/>
              <a:t> </a:t>
            </a:r>
          </a:p>
          <a:p>
            <a:endParaRPr lang="de-DE" dirty="0" smtClean="0"/>
          </a:p>
          <a:p>
            <a:r>
              <a:rPr lang="de-DE" dirty="0" smtClean="0"/>
              <a:t>GEMET 6000 </a:t>
            </a:r>
            <a:r>
              <a:rPr lang="de-DE" dirty="0" err="1" smtClean="0"/>
              <a:t>concepts</a:t>
            </a:r>
            <a:r>
              <a:rPr lang="de-DE" dirty="0" smtClean="0"/>
              <a:t> 27</a:t>
            </a:r>
            <a:r>
              <a:rPr lang="de-DE" baseline="0" dirty="0" smtClean="0"/>
              <a:t> </a:t>
            </a:r>
            <a:r>
              <a:rPr lang="de-DE" baseline="0" dirty="0" err="1" smtClean="0"/>
              <a:t>languages</a:t>
            </a:r>
            <a:r>
              <a:rPr lang="de-DE" baseline="0" dirty="0" smtClean="0"/>
              <a:t> </a:t>
            </a:r>
          </a:p>
          <a:p>
            <a:endParaRPr lang="de-DE" dirty="0" smtClean="0"/>
          </a:p>
          <a:p>
            <a:r>
              <a:rPr lang="de-DE" dirty="0" smtClean="0"/>
              <a:t>SWEET - </a:t>
            </a:r>
            <a:r>
              <a:rPr lang="en-US" dirty="0" smtClean="0"/>
              <a:t>Semantic Web for Earth and Environmental Terminology  (NASA JPL) ca. 2005 ca. 6000 top-level concepts</a:t>
            </a:r>
          </a:p>
          <a:p>
            <a:endParaRPr lang="en-US" dirty="0" smtClean="0"/>
          </a:p>
          <a:p>
            <a:pPr rtl="0"/>
            <a:r>
              <a:rPr lang="en-US" dirty="0" smtClean="0"/>
              <a:t>AGROVOC was first developed in the 1980s as a multilingual structured </a:t>
            </a:r>
            <a:r>
              <a:rPr lang="en-US" dirty="0" smtClean="0">
                <a:hlinkClick r:id="rId3" action="ppaction://hlinkfile" tooltip="Thesaurus"/>
              </a:rPr>
              <a:t>thesaurus</a:t>
            </a:r>
            <a:r>
              <a:rPr lang="en-US" dirty="0" smtClean="0"/>
              <a:t> for all subject fields in </a:t>
            </a:r>
            <a:r>
              <a:rPr lang="en-US" dirty="0" smtClean="0">
                <a:hlinkClick r:id="rId4" action="ppaction://hlinkfile" tooltip="Agriculture"/>
              </a:rPr>
              <a:t>agriculture</a:t>
            </a:r>
            <a:r>
              <a:rPr lang="en-US" dirty="0" smtClean="0"/>
              <a:t>, </a:t>
            </a:r>
            <a:r>
              <a:rPr lang="en-US" dirty="0" smtClean="0">
                <a:hlinkClick r:id="rId5" action="ppaction://hlinkfile" tooltip="Forestry"/>
              </a:rPr>
              <a:t>forestry</a:t>
            </a:r>
            <a:r>
              <a:rPr lang="en-US" dirty="0" smtClean="0"/>
              <a:t>, </a:t>
            </a:r>
            <a:r>
              <a:rPr lang="en-US" dirty="0" smtClean="0">
                <a:hlinkClick r:id="rId6" action="ppaction://hlinkfile" tooltip="Fisheries"/>
              </a:rPr>
              <a:t>fisheries</a:t>
            </a:r>
            <a:r>
              <a:rPr lang="en-US" dirty="0" smtClean="0"/>
              <a:t>, food and related domains (e.g. environment). Its main purpose was to standardize the indexing process for the </a:t>
            </a:r>
            <a:r>
              <a:rPr lang="en-US" dirty="0" smtClean="0">
                <a:hlinkClick r:id="rId7" action="ppaction://hlinkfile" tooltip="AGRIS"/>
              </a:rPr>
              <a:t>AGRIS</a:t>
            </a:r>
            <a:r>
              <a:rPr lang="en-US" dirty="0" smtClean="0"/>
              <a:t> database in order to make searching simpler and more efficient, and to guide the user to the most relevant resources. In the last 10 years, use of AGROVOC has considerably expanded to the point where it is now a tool for organization of explicit knowledge and development of ontologies and multilingual search functionality. AGROVOC has been transformed into a concept server as well as a term-based thesaurus.</a:t>
            </a:r>
          </a:p>
          <a:p>
            <a:pPr rtl="0"/>
            <a:r>
              <a:rPr lang="en-US" dirty="0" smtClean="0"/>
              <a:t>AGROVOC is used all over the world by researchers, librarians, information managers, and others, for indexing, retrieving, and organizing data in agricultural information systems. Its role is to help standardize the semantic description of information objects in order to achieve information integration across systems, and to provide access to relevant resources.</a:t>
            </a:r>
          </a:p>
          <a:p>
            <a:pPr rtl="0"/>
            <a:r>
              <a:rPr lang="en-US" dirty="0" smtClean="0"/>
              <a:t>Recently, AGROVOC has been transformed into a concept scheme, containing close to 40,000 concepts (represented by more than 580,000 terms) in 20 languages, and covering subject fields in agriculture, forestry and fisheries together with cross-cutting themes such as land use, rural livelihoods and food security.</a:t>
            </a:r>
          </a:p>
          <a:p>
            <a:endParaRPr lang="en-US" dirty="0" smtClean="0"/>
          </a:p>
          <a:p>
            <a:endParaRPr lang="en-US" dirty="0" smtClean="0"/>
          </a:p>
          <a:p>
            <a:r>
              <a:rPr lang="en-US" dirty="0" smtClean="0"/>
              <a:t>Prospection</a:t>
            </a:r>
            <a:r>
              <a:rPr lang="en-US" baseline="0" dirty="0" smtClean="0"/>
              <a:t> of natural resources</a:t>
            </a:r>
          </a:p>
          <a:p>
            <a:endParaRPr lang="en-US" baseline="0" dirty="0" smtClean="0"/>
          </a:p>
          <a:p>
            <a:r>
              <a:rPr lang="de-DE" dirty="0" smtClean="0"/>
              <a:t>ISO 19115 - Beschreibung geographischer Informationen und zugehöriger Dienstleistungen – 400</a:t>
            </a:r>
            <a:r>
              <a:rPr lang="de-DE" baseline="0" dirty="0" smtClean="0"/>
              <a:t> </a:t>
            </a:r>
            <a:r>
              <a:rPr lang="de-DE" baseline="0" dirty="0" err="1" smtClean="0"/>
              <a:t>metadata</a:t>
            </a:r>
            <a:r>
              <a:rPr lang="de-DE" baseline="0" dirty="0" smtClean="0"/>
              <a:t> </a:t>
            </a:r>
            <a:r>
              <a:rPr lang="de-DE" baseline="0" dirty="0" err="1" smtClean="0"/>
              <a:t>attributes</a:t>
            </a:r>
            <a:endParaRPr lang="de-DE" baseline="0" dirty="0" smtClean="0"/>
          </a:p>
          <a:p>
            <a:endParaRPr lang="de-DE" baseline="0" dirty="0" smtClean="0"/>
          </a:p>
          <a:p>
            <a:r>
              <a:rPr lang="de-DE" baseline="0" dirty="0" err="1" smtClean="0"/>
              <a:t>Driven</a:t>
            </a:r>
            <a:r>
              <a:rPr lang="de-DE" baseline="0" dirty="0" smtClean="0"/>
              <a:t> </a:t>
            </a:r>
            <a:r>
              <a:rPr lang="de-DE" baseline="0" dirty="0" err="1" smtClean="0"/>
              <a:t>by</a:t>
            </a:r>
            <a:r>
              <a:rPr lang="de-DE" baseline="0" dirty="0" smtClean="0"/>
              <a:t> </a:t>
            </a:r>
            <a:r>
              <a:rPr lang="de-DE" baseline="0" dirty="0" err="1" smtClean="0"/>
              <a:t>regulations</a:t>
            </a:r>
            <a:r>
              <a:rPr lang="de-DE" baseline="0" dirty="0" smtClean="0"/>
              <a:t>: INSPIRE </a:t>
            </a:r>
            <a:r>
              <a:rPr lang="de-DE" baseline="0" dirty="0" err="1" smtClean="0"/>
              <a:t>Directive</a:t>
            </a:r>
            <a:r>
              <a:rPr lang="de-DE" baseline="0" dirty="0" smtClean="0"/>
              <a:t> </a:t>
            </a:r>
            <a:r>
              <a:rPr lang="de-DE" baseline="0" dirty="0" err="1" smtClean="0"/>
              <a:t>for</a:t>
            </a:r>
            <a:r>
              <a:rPr lang="de-DE" baseline="0" dirty="0" smtClean="0"/>
              <a:t> </a:t>
            </a:r>
            <a:r>
              <a:rPr lang="de-DE" baseline="0" dirty="0" err="1" smtClean="0"/>
              <a:t>the</a:t>
            </a:r>
            <a:r>
              <a:rPr lang="de-DE" baseline="0" dirty="0" smtClean="0"/>
              <a:t> </a:t>
            </a:r>
            <a:r>
              <a:rPr lang="de-DE" baseline="0" dirty="0" err="1" smtClean="0"/>
              <a:t>creation</a:t>
            </a:r>
            <a:r>
              <a:rPr lang="de-DE" baseline="0" dirty="0" smtClean="0"/>
              <a:t> </a:t>
            </a:r>
            <a:r>
              <a:rPr lang="de-DE" baseline="0" dirty="0" err="1" smtClean="0"/>
              <a:t>of</a:t>
            </a:r>
            <a:r>
              <a:rPr lang="de-DE" baseline="0" dirty="0" smtClean="0"/>
              <a:t> a Europe-</a:t>
            </a:r>
            <a:r>
              <a:rPr lang="de-DE" baseline="0" dirty="0" err="1" smtClean="0"/>
              <a:t>wide</a:t>
            </a:r>
            <a:r>
              <a:rPr lang="de-DE" baseline="0" dirty="0" smtClean="0"/>
              <a:t> SDI ; </a:t>
            </a:r>
            <a:r>
              <a:rPr lang="de-DE" baseline="0" dirty="0" err="1" smtClean="0"/>
              <a:t>Directive</a:t>
            </a:r>
            <a:r>
              <a:rPr lang="de-DE" baseline="0" dirty="0" smtClean="0"/>
              <a:t> reg </a:t>
            </a:r>
            <a:r>
              <a:rPr lang="de-DE" baseline="0" dirty="0" err="1" smtClean="0"/>
              <a:t>assessment</a:t>
            </a:r>
            <a:r>
              <a:rPr lang="de-DE" baseline="0" dirty="0" smtClean="0"/>
              <a:t> </a:t>
            </a:r>
            <a:r>
              <a:rPr lang="de-DE" baseline="0" dirty="0" err="1" smtClean="0"/>
              <a:t>and</a:t>
            </a:r>
            <a:r>
              <a:rPr lang="de-DE" baseline="0" dirty="0" smtClean="0"/>
              <a:t> </a:t>
            </a:r>
            <a:r>
              <a:rPr lang="de-DE" baseline="0" dirty="0" err="1" smtClean="0"/>
              <a:t>management</a:t>
            </a:r>
            <a:r>
              <a:rPr lang="de-DE" baseline="0" dirty="0" smtClean="0"/>
              <a:t> </a:t>
            </a:r>
            <a:r>
              <a:rPr lang="de-DE" baseline="0" dirty="0" err="1" smtClean="0"/>
              <a:t>of</a:t>
            </a:r>
            <a:r>
              <a:rPr lang="de-DE" baseline="0" dirty="0" smtClean="0"/>
              <a:t> environmental </a:t>
            </a:r>
            <a:r>
              <a:rPr lang="de-DE" baseline="0" dirty="0" err="1" smtClean="0"/>
              <a:t>noise</a:t>
            </a:r>
            <a:r>
              <a:rPr lang="de-DE" baseline="0" dirty="0" smtClean="0"/>
              <a:t> ; </a:t>
            </a:r>
            <a:r>
              <a:rPr lang="de-DE" baseline="0" dirty="0" err="1" smtClean="0"/>
              <a:t>water</a:t>
            </a:r>
            <a:r>
              <a:rPr lang="de-DE" baseline="0" dirty="0" smtClean="0"/>
              <a:t> </a:t>
            </a:r>
            <a:r>
              <a:rPr lang="de-DE" baseline="0" dirty="0" err="1" smtClean="0"/>
              <a:t>framework</a:t>
            </a:r>
            <a:r>
              <a:rPr lang="de-DE" baseline="0" dirty="0" smtClean="0"/>
              <a:t> </a:t>
            </a:r>
            <a:r>
              <a:rPr lang="de-DE" baseline="0" dirty="0" err="1" smtClean="0"/>
              <a:t>directive</a:t>
            </a:r>
            <a:r>
              <a:rPr lang="de-DE" baseline="0" dirty="0" smtClean="0"/>
              <a:t> </a:t>
            </a:r>
          </a:p>
          <a:p>
            <a:endParaRPr lang="de-DE" dirty="0"/>
          </a:p>
        </p:txBody>
      </p:sp>
      <p:sp>
        <p:nvSpPr>
          <p:cNvPr id="4" name="Foliennummernplatzhalter 3"/>
          <p:cNvSpPr>
            <a:spLocks noGrp="1"/>
          </p:cNvSpPr>
          <p:nvPr>
            <p:ph type="sldNum" sz="quarter" idx="10"/>
          </p:nvPr>
        </p:nvSpPr>
        <p:spPr/>
        <p:txBody>
          <a:bodyPr/>
          <a:lstStyle/>
          <a:p>
            <a:pPr>
              <a:defRPr/>
            </a:pPr>
            <a:fld id="{7B284898-7E2D-45B6-9255-222CB0DD5EFC}" type="slidenum">
              <a:rPr lang="de-DE" smtClean="0"/>
              <a:pPr>
                <a:defRPr/>
              </a:pPr>
              <a:t>10</a:t>
            </a:fld>
            <a:endParaRPr lang="de-DE"/>
          </a:p>
        </p:txBody>
      </p:sp>
    </p:spTree>
    <p:extLst>
      <p:ext uri="{BB962C8B-B14F-4D97-AF65-F5344CB8AC3E}">
        <p14:creationId xmlns:p14="http://schemas.microsoft.com/office/powerpoint/2010/main" val="2178490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elfolie">
    <p:spTree>
      <p:nvGrpSpPr>
        <p:cNvPr id="1" name=""/>
        <p:cNvGrpSpPr/>
        <p:nvPr/>
      </p:nvGrpSpPr>
      <p:grpSpPr>
        <a:xfrm>
          <a:off x="0" y="0"/>
          <a:ext cx="0" cy="0"/>
          <a:chOff x="0" y="0"/>
          <a:chExt cx="0" cy="0"/>
        </a:xfrm>
      </p:grpSpPr>
      <p:pic>
        <p:nvPicPr>
          <p:cNvPr id="4" name="Picture 53" descr="leis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6305550"/>
            <a:ext cx="91821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5" name="Text Box 19"/>
          <p:cNvSpPr txBox="1">
            <a:spLocks noChangeArrowheads="1"/>
          </p:cNvSpPr>
          <p:nvPr/>
        </p:nvSpPr>
        <p:spPr bwMode="auto">
          <a:xfrm>
            <a:off x="5649913" y="6394450"/>
            <a:ext cx="2511425" cy="2095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lnSpc>
                <a:spcPct val="70000"/>
              </a:lnSpc>
              <a:spcBef>
                <a:spcPct val="50000"/>
              </a:spcBef>
              <a:defRPr/>
            </a:pPr>
            <a:r>
              <a:rPr lang="de-DE" sz="1100" smtClean="0"/>
              <a:t>disy Informationssysteme GmbH</a:t>
            </a:r>
          </a:p>
        </p:txBody>
      </p:sp>
      <p:sp>
        <p:nvSpPr>
          <p:cNvPr id="4098" name="Rectangle 2"/>
          <p:cNvSpPr>
            <a:spLocks noGrp="1" noChangeArrowheads="1"/>
          </p:cNvSpPr>
          <p:nvPr>
            <p:ph type="ctrTitle"/>
          </p:nvPr>
        </p:nvSpPr>
        <p:spPr>
          <a:xfrm>
            <a:off x="520700" y="3276600"/>
            <a:ext cx="6865938" cy="468313"/>
          </a:xfrm>
        </p:spPr>
        <p:txBody>
          <a:bodyPr/>
          <a:lstStyle>
            <a:lvl1pPr>
              <a:defRPr sz="2400">
                <a:solidFill>
                  <a:schemeClr val="tx1"/>
                </a:solidFill>
              </a:defRPr>
            </a:lvl1pPr>
          </a:lstStyle>
          <a:p>
            <a:r>
              <a:rPr lang="de-DE"/>
              <a:t>&lt;Titel des Vortrags&gt;</a:t>
            </a:r>
          </a:p>
        </p:txBody>
      </p:sp>
      <p:sp>
        <p:nvSpPr>
          <p:cNvPr id="4099" name="Rectangle 3"/>
          <p:cNvSpPr>
            <a:spLocks noGrp="1" noChangeArrowheads="1"/>
          </p:cNvSpPr>
          <p:nvPr>
            <p:ph type="subTitle" idx="1"/>
          </p:nvPr>
        </p:nvSpPr>
        <p:spPr>
          <a:xfrm>
            <a:off x="522288" y="3811588"/>
            <a:ext cx="6959600" cy="779462"/>
          </a:xfrm>
        </p:spPr>
        <p:txBody>
          <a:bodyPr/>
          <a:lstStyle>
            <a:lvl1pPr marL="0" indent="0">
              <a:buFontTx/>
              <a:buNone/>
              <a:defRPr sz="1600"/>
            </a:lvl1pPr>
          </a:lstStyle>
          <a:p>
            <a:r>
              <a:rPr lang="de-DE"/>
              <a:t>&lt;Formatvorlage des Untertitelmasters </a:t>
            </a:r>
            <a:br>
              <a:rPr lang="de-DE"/>
            </a:br>
            <a:r>
              <a:rPr lang="de-DE"/>
              <a:t>durch Klicken bearbeiten, kann auch zweizeilig sein</a:t>
            </a:r>
            <a:br>
              <a:rPr lang="de-DE"/>
            </a:br>
            <a:r>
              <a:rPr lang="de-DE"/>
              <a:t>oder dreizeilig&gt;</a:t>
            </a:r>
          </a:p>
          <a:p>
            <a:endParaRPr lang="de-DE"/>
          </a:p>
        </p:txBody>
      </p:sp>
    </p:spTree>
    <p:extLst>
      <p:ext uri="{BB962C8B-B14F-4D97-AF65-F5344CB8AC3E}">
        <p14:creationId xmlns:p14="http://schemas.microsoft.com/office/powerpoint/2010/main" val="3931554033"/>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el und vertikaler Tex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Vertikaler Textplatzhalter 2"/>
          <p:cNvSpPr>
            <a:spLocks noGrp="1"/>
          </p:cNvSpPr>
          <p:nvPr>
            <p:ph type="body" orient="vert" idx="1"/>
          </p:nvPr>
        </p:nvSpPr>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7"/>
          <p:cNvSpPr>
            <a:spLocks noGrp="1" noChangeArrowheads="1"/>
          </p:cNvSpPr>
          <p:nvPr>
            <p:ph type="sldNum" sz="quarter" idx="10"/>
          </p:nvPr>
        </p:nvSpPr>
        <p:spPr/>
        <p:txBody>
          <a:bodyPr/>
          <a:lstStyle>
            <a:lvl1pPr>
              <a:defRPr/>
            </a:lvl1pPr>
          </a:lstStyle>
          <a:p>
            <a:pPr>
              <a:defRPr/>
            </a:pPr>
            <a:fld id="{DB7D2B77-C100-425E-BD13-3FC79EC3F282}" type="slidenum">
              <a:rPr lang="de-DE"/>
              <a:pPr>
                <a:defRPr/>
              </a:pPr>
              <a:t>‹Nr.›</a:t>
            </a:fld>
            <a:endParaRPr lang="de-DE"/>
          </a:p>
        </p:txBody>
      </p:sp>
      <p:sp>
        <p:nvSpPr>
          <p:cNvPr id="5" name="Rectangle 37"/>
          <p:cNvSpPr>
            <a:spLocks noGrp="1" noChangeArrowheads="1"/>
          </p:cNvSpPr>
          <p:nvPr>
            <p:ph type="ftr" sz="quarter" idx="11"/>
          </p:nvPr>
        </p:nvSpPr>
        <p:spPr/>
        <p:txBody>
          <a:bodyPr/>
          <a:lstStyle>
            <a:lvl1pPr>
              <a:defRPr/>
            </a:lvl1pPr>
          </a:lstStyle>
          <a:p>
            <a:pPr>
              <a:defRPr/>
            </a:pPr>
            <a:r>
              <a:rPr lang="en-US" smtClean="0"/>
              <a:t>THESEUS Symposium - Bonn - Oct 24th, 2011                                                               disy Informationssysteme GmbH</a:t>
            </a:r>
            <a:endParaRPr lang="de-DE"/>
          </a:p>
        </p:txBody>
      </p:sp>
      <p:sp>
        <p:nvSpPr>
          <p:cNvPr id="6" name="Rectangle 39"/>
          <p:cNvSpPr>
            <a:spLocks noGrp="1" noChangeArrowheads="1"/>
          </p:cNvSpPr>
          <p:nvPr>
            <p:ph type="dt" sz="half" idx="12"/>
          </p:nvPr>
        </p:nvSpPr>
        <p:spPr>
          <a:xfrm>
            <a:off x="523875" y="6340475"/>
            <a:ext cx="1712913" cy="222250"/>
          </a:xfrm>
          <a:prstGeom prst="rect">
            <a:avLst/>
          </a:prstGeom>
        </p:spPr>
        <p:txBody>
          <a:bodyPr/>
          <a:lstStyle>
            <a:lvl1pPr>
              <a:defRPr/>
            </a:lvl1pPr>
          </a:lstStyle>
          <a:p>
            <a:pPr>
              <a:defRPr/>
            </a:pPr>
            <a:r>
              <a:rPr lang="de-DE" smtClean="0"/>
              <a:t>15.06.2011</a:t>
            </a:r>
            <a:endParaRPr lang="de-DE"/>
          </a:p>
        </p:txBody>
      </p:sp>
    </p:spTree>
    <p:extLst>
      <p:ext uri="{BB962C8B-B14F-4D97-AF65-F5344CB8AC3E}">
        <p14:creationId xmlns:p14="http://schemas.microsoft.com/office/powerpoint/2010/main" val="3837512416"/>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kaler Titel und Text">
    <p:spTree>
      <p:nvGrpSpPr>
        <p:cNvPr id="1" name=""/>
        <p:cNvGrpSpPr/>
        <p:nvPr/>
      </p:nvGrpSpPr>
      <p:grpSpPr>
        <a:xfrm>
          <a:off x="0" y="0"/>
          <a:ext cx="0" cy="0"/>
          <a:chOff x="0" y="0"/>
          <a:chExt cx="0" cy="0"/>
        </a:xfrm>
      </p:grpSpPr>
      <p:sp>
        <p:nvSpPr>
          <p:cNvPr id="2" name="Vertikaler Titel 1"/>
          <p:cNvSpPr>
            <a:spLocks noGrp="1"/>
          </p:cNvSpPr>
          <p:nvPr>
            <p:ph type="title" orient="vert"/>
          </p:nvPr>
        </p:nvSpPr>
        <p:spPr>
          <a:xfrm>
            <a:off x="6645275" y="250825"/>
            <a:ext cx="2101850" cy="5689600"/>
          </a:xfrm>
        </p:spPr>
        <p:txBody>
          <a:bodyPr vert="eaVert"/>
          <a:lstStyle/>
          <a:p>
            <a:r>
              <a:rPr lang="de-DE" smtClean="0"/>
              <a:t>Titelmasterformat durch Klicken bearbeiten</a:t>
            </a:r>
            <a:endParaRPr lang="de-DE"/>
          </a:p>
        </p:txBody>
      </p:sp>
      <p:sp>
        <p:nvSpPr>
          <p:cNvPr id="3" name="Vertikaler Textplatzhalter 2"/>
          <p:cNvSpPr>
            <a:spLocks noGrp="1"/>
          </p:cNvSpPr>
          <p:nvPr>
            <p:ph type="body" orient="vert" idx="1"/>
          </p:nvPr>
        </p:nvSpPr>
        <p:spPr>
          <a:xfrm>
            <a:off x="338138" y="250825"/>
            <a:ext cx="6154737" cy="5689600"/>
          </a:xfrm>
        </p:spPr>
        <p:txBody>
          <a:bodyPr vert="eaVert"/>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7"/>
          <p:cNvSpPr>
            <a:spLocks noGrp="1" noChangeArrowheads="1"/>
          </p:cNvSpPr>
          <p:nvPr>
            <p:ph type="sldNum" sz="quarter" idx="10"/>
          </p:nvPr>
        </p:nvSpPr>
        <p:spPr/>
        <p:txBody>
          <a:bodyPr/>
          <a:lstStyle>
            <a:lvl1pPr>
              <a:defRPr/>
            </a:lvl1pPr>
          </a:lstStyle>
          <a:p>
            <a:pPr>
              <a:defRPr/>
            </a:pPr>
            <a:fld id="{3A20EC4D-00FB-4D6D-A0A7-EC0CF2C07355}" type="slidenum">
              <a:rPr lang="de-DE"/>
              <a:pPr>
                <a:defRPr/>
              </a:pPr>
              <a:t>‹Nr.›</a:t>
            </a:fld>
            <a:endParaRPr lang="de-DE"/>
          </a:p>
        </p:txBody>
      </p:sp>
      <p:sp>
        <p:nvSpPr>
          <p:cNvPr id="5" name="Rectangle 37"/>
          <p:cNvSpPr>
            <a:spLocks noGrp="1" noChangeArrowheads="1"/>
          </p:cNvSpPr>
          <p:nvPr>
            <p:ph type="ftr" sz="quarter" idx="11"/>
          </p:nvPr>
        </p:nvSpPr>
        <p:spPr/>
        <p:txBody>
          <a:bodyPr/>
          <a:lstStyle>
            <a:lvl1pPr>
              <a:defRPr/>
            </a:lvl1pPr>
          </a:lstStyle>
          <a:p>
            <a:pPr>
              <a:defRPr/>
            </a:pPr>
            <a:r>
              <a:rPr lang="en-US" smtClean="0"/>
              <a:t>THESEUS Symposium - Bonn - Oct 24th, 2011                                                               disy Informationssysteme GmbH</a:t>
            </a:r>
            <a:endParaRPr lang="de-DE"/>
          </a:p>
        </p:txBody>
      </p:sp>
      <p:sp>
        <p:nvSpPr>
          <p:cNvPr id="6" name="Rectangle 39"/>
          <p:cNvSpPr>
            <a:spLocks noGrp="1" noChangeArrowheads="1"/>
          </p:cNvSpPr>
          <p:nvPr>
            <p:ph type="dt" sz="half" idx="12"/>
          </p:nvPr>
        </p:nvSpPr>
        <p:spPr>
          <a:xfrm>
            <a:off x="523875" y="6340475"/>
            <a:ext cx="1712913" cy="222250"/>
          </a:xfrm>
          <a:prstGeom prst="rect">
            <a:avLst/>
          </a:prstGeom>
        </p:spPr>
        <p:txBody>
          <a:bodyPr/>
          <a:lstStyle>
            <a:lvl1pPr>
              <a:defRPr/>
            </a:lvl1pPr>
          </a:lstStyle>
          <a:p>
            <a:pPr>
              <a:defRPr/>
            </a:pPr>
            <a:r>
              <a:rPr lang="de-DE" smtClean="0"/>
              <a:t>15.06.2011</a:t>
            </a:r>
            <a:endParaRPr lang="de-DE"/>
          </a:p>
        </p:txBody>
      </p:sp>
    </p:spTree>
    <p:extLst>
      <p:ext uri="{BB962C8B-B14F-4D97-AF65-F5344CB8AC3E}">
        <p14:creationId xmlns:p14="http://schemas.microsoft.com/office/powerpoint/2010/main" val="24184927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bl" preserve="1">
  <p:cSld name="Titel und Tabelle">
    <p:spTree>
      <p:nvGrpSpPr>
        <p:cNvPr id="1" name=""/>
        <p:cNvGrpSpPr/>
        <p:nvPr/>
      </p:nvGrpSpPr>
      <p:grpSpPr>
        <a:xfrm>
          <a:off x="0" y="0"/>
          <a:ext cx="0" cy="0"/>
          <a:chOff x="0" y="0"/>
          <a:chExt cx="0" cy="0"/>
        </a:xfrm>
      </p:grpSpPr>
      <p:sp>
        <p:nvSpPr>
          <p:cNvPr id="2" name="Titel 1"/>
          <p:cNvSpPr>
            <a:spLocks noGrp="1"/>
          </p:cNvSpPr>
          <p:nvPr>
            <p:ph type="title"/>
          </p:nvPr>
        </p:nvSpPr>
        <p:spPr>
          <a:xfrm>
            <a:off x="338138" y="250825"/>
            <a:ext cx="8408987" cy="503238"/>
          </a:xfrm>
        </p:spPr>
        <p:txBody>
          <a:bodyPr/>
          <a:lstStyle/>
          <a:p>
            <a:r>
              <a:rPr lang="de-DE" smtClean="0"/>
              <a:t>Titelmasterformat durch Klicken bearbeiten</a:t>
            </a:r>
            <a:endParaRPr lang="de-DE"/>
          </a:p>
        </p:txBody>
      </p:sp>
      <p:sp>
        <p:nvSpPr>
          <p:cNvPr id="3" name="Tabellenplatzhalter 2"/>
          <p:cNvSpPr>
            <a:spLocks noGrp="1"/>
          </p:cNvSpPr>
          <p:nvPr>
            <p:ph type="tbl" idx="1"/>
          </p:nvPr>
        </p:nvSpPr>
        <p:spPr>
          <a:xfrm>
            <a:off x="346075" y="1004888"/>
            <a:ext cx="8401050" cy="4935537"/>
          </a:xfrm>
        </p:spPr>
        <p:txBody>
          <a:bodyPr/>
          <a:lstStyle/>
          <a:p>
            <a:pPr lvl="0"/>
            <a:endParaRPr lang="de-DE" noProof="0" smtClean="0"/>
          </a:p>
        </p:txBody>
      </p:sp>
      <p:sp>
        <p:nvSpPr>
          <p:cNvPr id="4" name="Rectangle 17"/>
          <p:cNvSpPr>
            <a:spLocks noGrp="1" noChangeArrowheads="1"/>
          </p:cNvSpPr>
          <p:nvPr>
            <p:ph type="sldNum" sz="quarter" idx="10"/>
          </p:nvPr>
        </p:nvSpPr>
        <p:spPr>
          <a:ln/>
        </p:spPr>
        <p:txBody>
          <a:bodyPr/>
          <a:lstStyle>
            <a:lvl1pPr>
              <a:defRPr/>
            </a:lvl1pPr>
          </a:lstStyle>
          <a:p>
            <a:pPr>
              <a:defRPr/>
            </a:pPr>
            <a:fld id="{6A8AB716-9A7E-42C9-9A90-D5541DE2E9DE}" type="slidenum">
              <a:rPr lang="de-DE"/>
              <a:pPr>
                <a:defRPr/>
              </a:pPr>
              <a:t>‹Nr.›</a:t>
            </a:fld>
            <a:endParaRPr lang="de-DE"/>
          </a:p>
        </p:txBody>
      </p:sp>
      <p:sp>
        <p:nvSpPr>
          <p:cNvPr id="5" name="Rectangle 37"/>
          <p:cNvSpPr>
            <a:spLocks noGrp="1" noChangeArrowheads="1"/>
          </p:cNvSpPr>
          <p:nvPr>
            <p:ph type="ftr" sz="quarter" idx="11"/>
          </p:nvPr>
        </p:nvSpPr>
        <p:spPr>
          <a:ln/>
        </p:spPr>
        <p:txBody>
          <a:bodyPr/>
          <a:lstStyle>
            <a:lvl1pPr>
              <a:defRPr/>
            </a:lvl1pPr>
          </a:lstStyle>
          <a:p>
            <a:pPr>
              <a:defRPr/>
            </a:pPr>
            <a:r>
              <a:rPr lang="en-US" smtClean="0"/>
              <a:t>THESEUS Symposium - Bonn - Oct 24th, 2011                                                               disy Informationssysteme GmbH</a:t>
            </a:r>
            <a:endParaRPr lang="de-DE"/>
          </a:p>
        </p:txBody>
      </p:sp>
      <p:sp>
        <p:nvSpPr>
          <p:cNvPr id="6" name="Rectangle 39"/>
          <p:cNvSpPr>
            <a:spLocks noGrp="1" noChangeArrowheads="1"/>
          </p:cNvSpPr>
          <p:nvPr>
            <p:ph type="dt" sz="half" idx="12"/>
          </p:nvPr>
        </p:nvSpPr>
        <p:spPr>
          <a:xfrm>
            <a:off x="523875" y="6340475"/>
            <a:ext cx="1712913" cy="222250"/>
          </a:xfrm>
          <a:prstGeom prst="rect">
            <a:avLst/>
          </a:prstGeom>
          <a:ln/>
        </p:spPr>
        <p:txBody>
          <a:bodyPr/>
          <a:lstStyle>
            <a:lvl1pPr>
              <a:defRPr/>
            </a:lvl1pPr>
          </a:lstStyle>
          <a:p>
            <a:pPr>
              <a:defRPr/>
            </a:pPr>
            <a:r>
              <a:rPr lang="de-DE" smtClean="0"/>
              <a:t>15.06.2011</a:t>
            </a:r>
            <a:endParaRPr lang="de-DE"/>
          </a:p>
        </p:txBody>
      </p:sp>
    </p:spTree>
    <p:extLst>
      <p:ext uri="{BB962C8B-B14F-4D97-AF65-F5344CB8AC3E}">
        <p14:creationId xmlns:p14="http://schemas.microsoft.com/office/powerpoint/2010/main" val="240662494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el und Inhalt">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idx="1"/>
          </p:nvPr>
        </p:nvSpPr>
        <p:spPr/>
        <p:txBody>
          <a:body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Rectangle 17"/>
          <p:cNvSpPr>
            <a:spLocks noGrp="1" noChangeArrowheads="1"/>
          </p:cNvSpPr>
          <p:nvPr>
            <p:ph type="sldNum" sz="quarter" idx="10"/>
          </p:nvPr>
        </p:nvSpPr>
        <p:spPr>
          <a:ln/>
        </p:spPr>
        <p:txBody>
          <a:bodyPr/>
          <a:lstStyle>
            <a:lvl1pPr>
              <a:defRPr/>
            </a:lvl1pPr>
          </a:lstStyle>
          <a:p>
            <a:pPr>
              <a:defRPr/>
            </a:pPr>
            <a:fld id="{15D291F1-F0DA-4A59-9457-37AD4694A997}" type="slidenum">
              <a:rPr lang="de-DE"/>
              <a:pPr>
                <a:defRPr/>
              </a:pPr>
              <a:t>‹Nr.›</a:t>
            </a:fld>
            <a:endParaRPr lang="de-DE"/>
          </a:p>
        </p:txBody>
      </p:sp>
      <p:sp>
        <p:nvSpPr>
          <p:cNvPr id="5" name="Rectangle 37"/>
          <p:cNvSpPr>
            <a:spLocks noGrp="1" noChangeArrowheads="1"/>
          </p:cNvSpPr>
          <p:nvPr>
            <p:ph type="ftr" sz="quarter" idx="11"/>
          </p:nvPr>
        </p:nvSpPr>
        <p:spPr>
          <a:xfrm>
            <a:off x="559558" y="6348413"/>
            <a:ext cx="7562092" cy="270751"/>
          </a:xfrm>
          <a:ln/>
        </p:spPr>
        <p:txBody>
          <a:bodyPr/>
          <a:lstStyle>
            <a:lvl1pPr>
              <a:defRPr/>
            </a:lvl1pPr>
          </a:lstStyle>
          <a:p>
            <a:pPr>
              <a:defRPr/>
            </a:pPr>
            <a:r>
              <a:rPr lang="en-US" smtClean="0"/>
              <a:t>THESEUS Symposium - Bonn - Oct 24th, 2011                                                               disy Informationssysteme GmbH</a:t>
            </a:r>
            <a:endParaRPr lang="de-DE"/>
          </a:p>
        </p:txBody>
      </p:sp>
    </p:spTree>
    <p:extLst>
      <p:ext uri="{BB962C8B-B14F-4D97-AF65-F5344CB8AC3E}">
        <p14:creationId xmlns:p14="http://schemas.microsoft.com/office/powerpoint/2010/main" val="25483524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Abschnitts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722313" y="4406900"/>
            <a:ext cx="7772400" cy="1362075"/>
          </a:xfrm>
        </p:spPr>
        <p:txBody>
          <a:bodyPr anchor="t"/>
          <a:lstStyle>
            <a:lvl1pPr algn="l">
              <a:defRPr sz="4000" b="1" cap="all"/>
            </a:lvl1pPr>
          </a:lstStyle>
          <a:p>
            <a:r>
              <a:rPr lang="de-DE" smtClean="0"/>
              <a:t>Titelmasterformat durch Klicken bearbeiten</a:t>
            </a:r>
            <a:endParaRPr lang="de-DE"/>
          </a:p>
        </p:txBody>
      </p:sp>
      <p:sp>
        <p:nvSpPr>
          <p:cNvPr id="3" name="Textplatzhalt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de-DE" smtClean="0"/>
              <a:t>Textmasterformate durch Klicken bearbeiten</a:t>
            </a:r>
          </a:p>
        </p:txBody>
      </p:sp>
      <p:sp>
        <p:nvSpPr>
          <p:cNvPr id="4" name="Rectangle 17"/>
          <p:cNvSpPr>
            <a:spLocks noGrp="1" noChangeArrowheads="1"/>
          </p:cNvSpPr>
          <p:nvPr>
            <p:ph type="sldNum" sz="quarter" idx="10"/>
          </p:nvPr>
        </p:nvSpPr>
        <p:spPr>
          <a:ln/>
        </p:spPr>
        <p:txBody>
          <a:bodyPr/>
          <a:lstStyle>
            <a:lvl1pPr>
              <a:defRPr/>
            </a:lvl1pPr>
          </a:lstStyle>
          <a:p>
            <a:pPr>
              <a:defRPr/>
            </a:pPr>
            <a:fld id="{2B56F3CD-D125-4A98-96CD-EDDDC8C3C0FE}" type="slidenum">
              <a:rPr lang="de-DE"/>
              <a:pPr>
                <a:defRPr/>
              </a:pPr>
              <a:t>‹Nr.›</a:t>
            </a:fld>
            <a:endParaRPr lang="de-DE"/>
          </a:p>
        </p:txBody>
      </p:sp>
      <p:sp>
        <p:nvSpPr>
          <p:cNvPr id="5" name="Rectangle 37"/>
          <p:cNvSpPr>
            <a:spLocks noGrp="1" noChangeArrowheads="1"/>
          </p:cNvSpPr>
          <p:nvPr>
            <p:ph type="ftr" sz="quarter" idx="11"/>
          </p:nvPr>
        </p:nvSpPr>
        <p:spPr>
          <a:ln/>
        </p:spPr>
        <p:txBody>
          <a:bodyPr/>
          <a:lstStyle>
            <a:lvl1pPr>
              <a:defRPr/>
            </a:lvl1pPr>
          </a:lstStyle>
          <a:p>
            <a:pPr>
              <a:defRPr/>
            </a:pPr>
            <a:r>
              <a:rPr lang="en-US" smtClean="0"/>
              <a:t>THESEUS Symposium - Bonn - Oct 24th, 2011                                                               disy Informationssysteme GmbH</a:t>
            </a:r>
            <a:endParaRPr lang="de-DE"/>
          </a:p>
        </p:txBody>
      </p:sp>
    </p:spTree>
    <p:extLst>
      <p:ext uri="{BB962C8B-B14F-4D97-AF65-F5344CB8AC3E}">
        <p14:creationId xmlns:p14="http://schemas.microsoft.com/office/powerpoint/2010/main" val="30252256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Zwei Inhalte">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Inhaltsplatzhalter 2"/>
          <p:cNvSpPr>
            <a:spLocks noGrp="1"/>
          </p:cNvSpPr>
          <p:nvPr>
            <p:ph sz="half" idx="1"/>
          </p:nvPr>
        </p:nvSpPr>
        <p:spPr>
          <a:xfrm>
            <a:off x="346075" y="1004888"/>
            <a:ext cx="4124325" cy="4935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Inhaltsplatzhalter 3"/>
          <p:cNvSpPr>
            <a:spLocks noGrp="1"/>
          </p:cNvSpPr>
          <p:nvPr>
            <p:ph sz="half" idx="2"/>
          </p:nvPr>
        </p:nvSpPr>
        <p:spPr>
          <a:xfrm>
            <a:off x="4622800" y="1004888"/>
            <a:ext cx="4124325" cy="4935537"/>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Rectangle 17"/>
          <p:cNvSpPr>
            <a:spLocks noGrp="1" noChangeArrowheads="1"/>
          </p:cNvSpPr>
          <p:nvPr>
            <p:ph type="sldNum" sz="quarter" idx="10"/>
          </p:nvPr>
        </p:nvSpPr>
        <p:spPr/>
        <p:txBody>
          <a:bodyPr/>
          <a:lstStyle>
            <a:lvl1pPr>
              <a:defRPr/>
            </a:lvl1pPr>
          </a:lstStyle>
          <a:p>
            <a:pPr>
              <a:defRPr/>
            </a:pPr>
            <a:fld id="{2D364DEA-EA73-48E7-A3D2-E65A85AC1FE7}" type="slidenum">
              <a:rPr lang="de-DE"/>
              <a:pPr>
                <a:defRPr/>
              </a:pPr>
              <a:t>‹Nr.›</a:t>
            </a:fld>
            <a:endParaRPr lang="de-DE"/>
          </a:p>
        </p:txBody>
      </p:sp>
      <p:sp>
        <p:nvSpPr>
          <p:cNvPr id="6" name="Rectangle 37"/>
          <p:cNvSpPr>
            <a:spLocks noGrp="1" noChangeArrowheads="1"/>
          </p:cNvSpPr>
          <p:nvPr>
            <p:ph type="ftr" sz="quarter" idx="11"/>
          </p:nvPr>
        </p:nvSpPr>
        <p:spPr/>
        <p:txBody>
          <a:bodyPr/>
          <a:lstStyle>
            <a:lvl1pPr>
              <a:defRPr/>
            </a:lvl1pPr>
          </a:lstStyle>
          <a:p>
            <a:pPr>
              <a:defRPr/>
            </a:pPr>
            <a:r>
              <a:rPr lang="en-US" smtClean="0"/>
              <a:t>THESEUS Symposium - Bonn - Oct 24th, 2011                                                               disy Informationssysteme GmbH</a:t>
            </a:r>
            <a:endParaRPr lang="de-DE"/>
          </a:p>
        </p:txBody>
      </p:sp>
      <p:sp>
        <p:nvSpPr>
          <p:cNvPr id="7" name="Rectangle 39"/>
          <p:cNvSpPr>
            <a:spLocks noGrp="1" noChangeArrowheads="1"/>
          </p:cNvSpPr>
          <p:nvPr>
            <p:ph type="dt" sz="half" idx="12"/>
          </p:nvPr>
        </p:nvSpPr>
        <p:spPr>
          <a:xfrm>
            <a:off x="523875" y="6340475"/>
            <a:ext cx="1712913" cy="222250"/>
          </a:xfrm>
          <a:prstGeom prst="rect">
            <a:avLst/>
          </a:prstGeom>
        </p:spPr>
        <p:txBody>
          <a:bodyPr/>
          <a:lstStyle>
            <a:lvl1pPr>
              <a:defRPr/>
            </a:lvl1pPr>
          </a:lstStyle>
          <a:p>
            <a:pPr>
              <a:defRPr/>
            </a:pPr>
            <a:r>
              <a:rPr lang="de-DE" smtClean="0"/>
              <a:t>15.06.2011</a:t>
            </a:r>
            <a:endParaRPr lang="de-DE"/>
          </a:p>
        </p:txBody>
      </p:sp>
    </p:spTree>
    <p:extLst>
      <p:ext uri="{BB962C8B-B14F-4D97-AF65-F5344CB8AC3E}">
        <p14:creationId xmlns:p14="http://schemas.microsoft.com/office/powerpoint/2010/main" val="410318454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Vergleich">
    <p:spTree>
      <p:nvGrpSpPr>
        <p:cNvPr id="1" name=""/>
        <p:cNvGrpSpPr/>
        <p:nvPr/>
      </p:nvGrpSpPr>
      <p:grpSpPr>
        <a:xfrm>
          <a:off x="0" y="0"/>
          <a:ext cx="0" cy="0"/>
          <a:chOff x="0" y="0"/>
          <a:chExt cx="0" cy="0"/>
        </a:xfrm>
      </p:grpSpPr>
      <p:sp>
        <p:nvSpPr>
          <p:cNvPr id="2" name="Titel 1"/>
          <p:cNvSpPr>
            <a:spLocks noGrp="1"/>
          </p:cNvSpPr>
          <p:nvPr>
            <p:ph type="title"/>
          </p:nvPr>
        </p:nvSpPr>
        <p:spPr>
          <a:xfrm>
            <a:off x="457200" y="274638"/>
            <a:ext cx="8229600" cy="1143000"/>
          </a:xfrm>
        </p:spPr>
        <p:txBody>
          <a:bodyPr/>
          <a:lstStyle>
            <a:lvl1pPr>
              <a:defRPr/>
            </a:lvl1pPr>
          </a:lstStyle>
          <a:p>
            <a:r>
              <a:rPr lang="de-DE" smtClean="0"/>
              <a:t>Titelmasterformat durch Klicken bearbeiten</a:t>
            </a:r>
            <a:endParaRPr lang="de-DE"/>
          </a:p>
        </p:txBody>
      </p:sp>
      <p:sp>
        <p:nvSpPr>
          <p:cNvPr id="3" name="Textplatzhalt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4" name="Inhaltsplatzhalt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5" name="Textplatzhalt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de-DE" smtClean="0"/>
              <a:t>Textmasterformate durch Klicken bearbeiten</a:t>
            </a:r>
          </a:p>
        </p:txBody>
      </p:sp>
      <p:sp>
        <p:nvSpPr>
          <p:cNvPr id="6" name="Inhaltsplatzhalt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7" name="Rectangle 17"/>
          <p:cNvSpPr>
            <a:spLocks noGrp="1" noChangeArrowheads="1"/>
          </p:cNvSpPr>
          <p:nvPr>
            <p:ph type="sldNum" sz="quarter" idx="10"/>
          </p:nvPr>
        </p:nvSpPr>
        <p:spPr/>
        <p:txBody>
          <a:bodyPr/>
          <a:lstStyle>
            <a:lvl1pPr>
              <a:defRPr/>
            </a:lvl1pPr>
          </a:lstStyle>
          <a:p>
            <a:pPr>
              <a:defRPr/>
            </a:pPr>
            <a:fld id="{38430CBB-597A-4C5C-9CCD-107F61A6D739}" type="slidenum">
              <a:rPr lang="de-DE"/>
              <a:pPr>
                <a:defRPr/>
              </a:pPr>
              <a:t>‹Nr.›</a:t>
            </a:fld>
            <a:endParaRPr lang="de-DE"/>
          </a:p>
        </p:txBody>
      </p:sp>
      <p:sp>
        <p:nvSpPr>
          <p:cNvPr id="8" name="Rectangle 37"/>
          <p:cNvSpPr>
            <a:spLocks noGrp="1" noChangeArrowheads="1"/>
          </p:cNvSpPr>
          <p:nvPr>
            <p:ph type="ftr" sz="quarter" idx="11"/>
          </p:nvPr>
        </p:nvSpPr>
        <p:spPr/>
        <p:txBody>
          <a:bodyPr/>
          <a:lstStyle>
            <a:lvl1pPr>
              <a:defRPr/>
            </a:lvl1pPr>
          </a:lstStyle>
          <a:p>
            <a:pPr>
              <a:defRPr/>
            </a:pPr>
            <a:r>
              <a:rPr lang="en-US" smtClean="0"/>
              <a:t>THESEUS Symposium - Bonn - Oct 24th, 2011                                                               disy Informationssysteme GmbH</a:t>
            </a:r>
            <a:endParaRPr lang="de-DE"/>
          </a:p>
        </p:txBody>
      </p:sp>
      <p:sp>
        <p:nvSpPr>
          <p:cNvPr id="9" name="Rectangle 39"/>
          <p:cNvSpPr>
            <a:spLocks noGrp="1" noChangeArrowheads="1"/>
          </p:cNvSpPr>
          <p:nvPr>
            <p:ph type="dt" sz="half" idx="12"/>
          </p:nvPr>
        </p:nvSpPr>
        <p:spPr>
          <a:xfrm>
            <a:off x="523875" y="6340475"/>
            <a:ext cx="1712913" cy="222250"/>
          </a:xfrm>
          <a:prstGeom prst="rect">
            <a:avLst/>
          </a:prstGeom>
        </p:spPr>
        <p:txBody>
          <a:bodyPr/>
          <a:lstStyle>
            <a:lvl1pPr>
              <a:defRPr/>
            </a:lvl1pPr>
          </a:lstStyle>
          <a:p>
            <a:pPr>
              <a:defRPr/>
            </a:pPr>
            <a:r>
              <a:rPr lang="de-DE" smtClean="0"/>
              <a:t>15.06.2011</a:t>
            </a:r>
            <a:endParaRPr lang="de-DE"/>
          </a:p>
        </p:txBody>
      </p:sp>
    </p:spTree>
    <p:extLst>
      <p:ext uri="{BB962C8B-B14F-4D97-AF65-F5344CB8AC3E}">
        <p14:creationId xmlns:p14="http://schemas.microsoft.com/office/powerpoint/2010/main" val="41405723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Nur Titel">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smtClean="0"/>
              <a:t>Titelmasterformat durch Klicken bearbeiten</a:t>
            </a:r>
            <a:endParaRPr lang="de-DE"/>
          </a:p>
        </p:txBody>
      </p:sp>
      <p:sp>
        <p:nvSpPr>
          <p:cNvPr id="3" name="Rectangle 17"/>
          <p:cNvSpPr>
            <a:spLocks noGrp="1" noChangeArrowheads="1"/>
          </p:cNvSpPr>
          <p:nvPr>
            <p:ph type="sldNum" sz="quarter" idx="10"/>
          </p:nvPr>
        </p:nvSpPr>
        <p:spPr>
          <a:ln/>
        </p:spPr>
        <p:txBody>
          <a:bodyPr/>
          <a:lstStyle>
            <a:lvl1pPr>
              <a:defRPr/>
            </a:lvl1pPr>
          </a:lstStyle>
          <a:p>
            <a:pPr>
              <a:defRPr/>
            </a:pPr>
            <a:fld id="{16C9BD59-AAEE-475A-B30E-297FB66D9652}" type="slidenum">
              <a:rPr lang="de-DE"/>
              <a:pPr>
                <a:defRPr/>
              </a:pPr>
              <a:t>‹Nr.›</a:t>
            </a:fld>
            <a:endParaRPr lang="de-DE"/>
          </a:p>
        </p:txBody>
      </p:sp>
      <p:sp>
        <p:nvSpPr>
          <p:cNvPr id="4" name="Rectangle 37"/>
          <p:cNvSpPr>
            <a:spLocks noGrp="1" noChangeArrowheads="1"/>
          </p:cNvSpPr>
          <p:nvPr>
            <p:ph type="ftr" sz="quarter" idx="11"/>
          </p:nvPr>
        </p:nvSpPr>
        <p:spPr>
          <a:ln/>
        </p:spPr>
        <p:txBody>
          <a:bodyPr/>
          <a:lstStyle>
            <a:lvl1pPr>
              <a:defRPr/>
            </a:lvl1pPr>
          </a:lstStyle>
          <a:p>
            <a:pPr>
              <a:defRPr/>
            </a:pPr>
            <a:r>
              <a:rPr lang="en-US" smtClean="0"/>
              <a:t>THESEUS Symposium - Bonn - Oct 24th, 2011                                                               disy Informationssysteme GmbH</a:t>
            </a:r>
            <a:endParaRPr lang="de-DE"/>
          </a:p>
        </p:txBody>
      </p:sp>
      <p:sp>
        <p:nvSpPr>
          <p:cNvPr id="5" name="Rectangle 39"/>
          <p:cNvSpPr>
            <a:spLocks noGrp="1" noChangeArrowheads="1"/>
          </p:cNvSpPr>
          <p:nvPr>
            <p:ph type="dt" sz="half" idx="12"/>
          </p:nvPr>
        </p:nvSpPr>
        <p:spPr>
          <a:xfrm>
            <a:off x="523875" y="6340475"/>
            <a:ext cx="1712913" cy="222250"/>
          </a:xfrm>
          <a:prstGeom prst="rect">
            <a:avLst/>
          </a:prstGeom>
          <a:ln/>
        </p:spPr>
        <p:txBody>
          <a:bodyPr/>
          <a:lstStyle>
            <a:lvl1pPr>
              <a:defRPr/>
            </a:lvl1pPr>
          </a:lstStyle>
          <a:p>
            <a:pPr>
              <a:defRPr/>
            </a:pPr>
            <a:r>
              <a:rPr lang="de-DE" smtClean="0"/>
              <a:t>15.06.2011</a:t>
            </a:r>
            <a:endParaRPr lang="de-DE"/>
          </a:p>
        </p:txBody>
      </p:sp>
    </p:spTree>
    <p:extLst>
      <p:ext uri="{BB962C8B-B14F-4D97-AF65-F5344CB8AC3E}">
        <p14:creationId xmlns:p14="http://schemas.microsoft.com/office/powerpoint/2010/main" val="30725635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Leer">
    <p:spTree>
      <p:nvGrpSpPr>
        <p:cNvPr id="1" name=""/>
        <p:cNvGrpSpPr/>
        <p:nvPr/>
      </p:nvGrpSpPr>
      <p:grpSpPr>
        <a:xfrm>
          <a:off x="0" y="0"/>
          <a:ext cx="0" cy="0"/>
          <a:chOff x="0" y="0"/>
          <a:chExt cx="0" cy="0"/>
        </a:xfrm>
      </p:grpSpPr>
      <p:sp>
        <p:nvSpPr>
          <p:cNvPr id="2" name="Rectangle 17"/>
          <p:cNvSpPr>
            <a:spLocks noGrp="1" noChangeArrowheads="1"/>
          </p:cNvSpPr>
          <p:nvPr>
            <p:ph type="sldNum" sz="quarter" idx="10"/>
          </p:nvPr>
        </p:nvSpPr>
        <p:spPr>
          <a:ln/>
        </p:spPr>
        <p:txBody>
          <a:bodyPr/>
          <a:lstStyle>
            <a:lvl1pPr>
              <a:defRPr/>
            </a:lvl1pPr>
          </a:lstStyle>
          <a:p>
            <a:pPr>
              <a:defRPr/>
            </a:pPr>
            <a:fld id="{A95BEFA6-9177-46CE-9BBF-F6980AA3F518}" type="slidenum">
              <a:rPr lang="de-DE"/>
              <a:pPr>
                <a:defRPr/>
              </a:pPr>
              <a:t>‹Nr.›</a:t>
            </a:fld>
            <a:endParaRPr lang="de-DE"/>
          </a:p>
        </p:txBody>
      </p:sp>
      <p:sp>
        <p:nvSpPr>
          <p:cNvPr id="3" name="Rectangle 37"/>
          <p:cNvSpPr>
            <a:spLocks noGrp="1" noChangeArrowheads="1"/>
          </p:cNvSpPr>
          <p:nvPr>
            <p:ph type="ftr" sz="quarter" idx="11"/>
          </p:nvPr>
        </p:nvSpPr>
        <p:spPr>
          <a:ln/>
        </p:spPr>
        <p:txBody>
          <a:bodyPr/>
          <a:lstStyle>
            <a:lvl1pPr>
              <a:defRPr/>
            </a:lvl1pPr>
          </a:lstStyle>
          <a:p>
            <a:pPr>
              <a:defRPr/>
            </a:pPr>
            <a:r>
              <a:rPr lang="en-US" smtClean="0"/>
              <a:t>THESEUS Symposium - Bonn - Oct 24th, 2011                                                               disy Informationssysteme GmbH</a:t>
            </a:r>
            <a:endParaRPr lang="de-DE"/>
          </a:p>
        </p:txBody>
      </p:sp>
      <p:sp>
        <p:nvSpPr>
          <p:cNvPr id="4" name="Rectangle 39"/>
          <p:cNvSpPr>
            <a:spLocks noGrp="1" noChangeArrowheads="1"/>
          </p:cNvSpPr>
          <p:nvPr>
            <p:ph type="dt" sz="half" idx="12"/>
          </p:nvPr>
        </p:nvSpPr>
        <p:spPr>
          <a:xfrm>
            <a:off x="523875" y="6340475"/>
            <a:ext cx="1712913" cy="222250"/>
          </a:xfrm>
          <a:prstGeom prst="rect">
            <a:avLst/>
          </a:prstGeom>
          <a:ln/>
        </p:spPr>
        <p:txBody>
          <a:bodyPr/>
          <a:lstStyle>
            <a:lvl1pPr>
              <a:defRPr/>
            </a:lvl1pPr>
          </a:lstStyle>
          <a:p>
            <a:pPr>
              <a:defRPr/>
            </a:pPr>
            <a:r>
              <a:rPr lang="de-DE" smtClean="0"/>
              <a:t>15.06.2011</a:t>
            </a:r>
            <a:endParaRPr lang="de-DE"/>
          </a:p>
        </p:txBody>
      </p:sp>
    </p:spTree>
    <p:extLst>
      <p:ext uri="{BB962C8B-B14F-4D97-AF65-F5344CB8AC3E}">
        <p14:creationId xmlns:p14="http://schemas.microsoft.com/office/powerpoint/2010/main" val="131644956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Inhalt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457200" y="273050"/>
            <a:ext cx="3008313" cy="1162050"/>
          </a:xfrm>
        </p:spPr>
        <p:txBody>
          <a:bodyPr anchor="b"/>
          <a:lstStyle>
            <a:lvl1pPr algn="l">
              <a:defRPr sz="2000" b="1"/>
            </a:lvl1pPr>
          </a:lstStyle>
          <a:p>
            <a:r>
              <a:rPr lang="de-DE" smtClean="0"/>
              <a:t>Titelmasterformat durch Klicken bearbeiten</a:t>
            </a:r>
            <a:endParaRPr lang="de-DE"/>
          </a:p>
        </p:txBody>
      </p:sp>
      <p:sp>
        <p:nvSpPr>
          <p:cNvPr id="3" name="Inhaltsplatzhalt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de-DE" smtClean="0"/>
              <a:t>Textmasterformate durch Klicken bearbeiten</a:t>
            </a:r>
          </a:p>
          <a:p>
            <a:pPr lvl="1"/>
            <a:r>
              <a:rPr lang="de-DE" smtClean="0"/>
              <a:t>Zweite Ebene</a:t>
            </a:r>
          </a:p>
          <a:p>
            <a:pPr lvl="2"/>
            <a:r>
              <a:rPr lang="de-DE" smtClean="0"/>
              <a:t>Dritte Ebene</a:t>
            </a:r>
          </a:p>
          <a:p>
            <a:pPr lvl="3"/>
            <a:r>
              <a:rPr lang="de-DE" smtClean="0"/>
              <a:t>Vierte Ebene</a:t>
            </a:r>
          </a:p>
          <a:p>
            <a:pPr lvl="4"/>
            <a:r>
              <a:rPr lang="de-DE" smtClean="0"/>
              <a:t>Fünfte Ebene</a:t>
            </a:r>
            <a:endParaRPr lang="de-DE"/>
          </a:p>
        </p:txBody>
      </p:sp>
      <p:sp>
        <p:nvSpPr>
          <p:cNvPr id="4" name="Textplatzhalt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17"/>
          <p:cNvSpPr>
            <a:spLocks noGrp="1" noChangeArrowheads="1"/>
          </p:cNvSpPr>
          <p:nvPr>
            <p:ph type="sldNum" sz="quarter" idx="10"/>
          </p:nvPr>
        </p:nvSpPr>
        <p:spPr>
          <a:ln/>
        </p:spPr>
        <p:txBody>
          <a:bodyPr/>
          <a:lstStyle>
            <a:lvl1pPr>
              <a:defRPr/>
            </a:lvl1pPr>
          </a:lstStyle>
          <a:p>
            <a:pPr>
              <a:defRPr/>
            </a:pPr>
            <a:fld id="{58F52B70-543A-4BCF-9BD7-7DDCCAB90928}" type="slidenum">
              <a:rPr lang="de-DE"/>
              <a:pPr>
                <a:defRPr/>
              </a:pPr>
              <a:t>‹Nr.›</a:t>
            </a:fld>
            <a:endParaRPr lang="de-DE"/>
          </a:p>
        </p:txBody>
      </p:sp>
      <p:sp>
        <p:nvSpPr>
          <p:cNvPr id="6" name="Rectangle 37"/>
          <p:cNvSpPr>
            <a:spLocks noGrp="1" noChangeArrowheads="1"/>
          </p:cNvSpPr>
          <p:nvPr>
            <p:ph type="ftr" sz="quarter" idx="11"/>
          </p:nvPr>
        </p:nvSpPr>
        <p:spPr>
          <a:ln/>
        </p:spPr>
        <p:txBody>
          <a:bodyPr/>
          <a:lstStyle>
            <a:lvl1pPr>
              <a:defRPr/>
            </a:lvl1pPr>
          </a:lstStyle>
          <a:p>
            <a:pPr>
              <a:defRPr/>
            </a:pPr>
            <a:r>
              <a:rPr lang="en-US" smtClean="0"/>
              <a:t>THESEUS Symposium - Bonn - Oct 24th, 2011                                                               disy Informationssysteme GmbH</a:t>
            </a:r>
            <a:endParaRPr lang="de-DE"/>
          </a:p>
        </p:txBody>
      </p:sp>
      <p:sp>
        <p:nvSpPr>
          <p:cNvPr id="7" name="Rectangle 39"/>
          <p:cNvSpPr>
            <a:spLocks noGrp="1" noChangeArrowheads="1"/>
          </p:cNvSpPr>
          <p:nvPr>
            <p:ph type="dt" sz="half" idx="12"/>
          </p:nvPr>
        </p:nvSpPr>
        <p:spPr>
          <a:xfrm>
            <a:off x="523875" y="6340475"/>
            <a:ext cx="1712913" cy="222250"/>
          </a:xfrm>
          <a:prstGeom prst="rect">
            <a:avLst/>
          </a:prstGeom>
          <a:ln/>
        </p:spPr>
        <p:txBody>
          <a:bodyPr/>
          <a:lstStyle>
            <a:lvl1pPr>
              <a:defRPr/>
            </a:lvl1pPr>
          </a:lstStyle>
          <a:p>
            <a:pPr>
              <a:defRPr/>
            </a:pPr>
            <a:r>
              <a:rPr lang="de-DE" smtClean="0"/>
              <a:t>15.06.2011</a:t>
            </a:r>
            <a:endParaRPr lang="de-DE"/>
          </a:p>
        </p:txBody>
      </p:sp>
    </p:spTree>
    <p:extLst>
      <p:ext uri="{BB962C8B-B14F-4D97-AF65-F5344CB8AC3E}">
        <p14:creationId xmlns:p14="http://schemas.microsoft.com/office/powerpoint/2010/main" val="357911347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ild mit Überschrift">
    <p:spTree>
      <p:nvGrpSpPr>
        <p:cNvPr id="1" name=""/>
        <p:cNvGrpSpPr/>
        <p:nvPr/>
      </p:nvGrpSpPr>
      <p:grpSpPr>
        <a:xfrm>
          <a:off x="0" y="0"/>
          <a:ext cx="0" cy="0"/>
          <a:chOff x="0" y="0"/>
          <a:chExt cx="0" cy="0"/>
        </a:xfrm>
      </p:grpSpPr>
      <p:sp>
        <p:nvSpPr>
          <p:cNvPr id="2" name="Titel 1"/>
          <p:cNvSpPr>
            <a:spLocks noGrp="1"/>
          </p:cNvSpPr>
          <p:nvPr>
            <p:ph type="title"/>
          </p:nvPr>
        </p:nvSpPr>
        <p:spPr>
          <a:xfrm>
            <a:off x="1792288" y="4800600"/>
            <a:ext cx="5486400" cy="566738"/>
          </a:xfrm>
        </p:spPr>
        <p:txBody>
          <a:bodyPr anchor="b"/>
          <a:lstStyle>
            <a:lvl1pPr algn="l">
              <a:defRPr sz="2000" b="1"/>
            </a:lvl1pPr>
          </a:lstStyle>
          <a:p>
            <a:r>
              <a:rPr lang="de-DE" smtClean="0"/>
              <a:t>Titelmasterformat durch Klicken bearbeiten</a:t>
            </a:r>
            <a:endParaRPr lang="de-DE"/>
          </a:p>
        </p:txBody>
      </p:sp>
      <p:sp>
        <p:nvSpPr>
          <p:cNvPr id="3" name="Bildplatzhalt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de-DE" noProof="0" smtClean="0"/>
          </a:p>
        </p:txBody>
      </p:sp>
      <p:sp>
        <p:nvSpPr>
          <p:cNvPr id="4" name="Textplatzhalt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de-DE" smtClean="0"/>
              <a:t>Textmasterformate durch Klicken bearbeiten</a:t>
            </a:r>
          </a:p>
        </p:txBody>
      </p:sp>
      <p:sp>
        <p:nvSpPr>
          <p:cNvPr id="5" name="Rectangle 17"/>
          <p:cNvSpPr>
            <a:spLocks noGrp="1" noChangeArrowheads="1"/>
          </p:cNvSpPr>
          <p:nvPr>
            <p:ph type="sldNum" sz="quarter" idx="10"/>
          </p:nvPr>
        </p:nvSpPr>
        <p:spPr>
          <a:ln/>
        </p:spPr>
        <p:txBody>
          <a:bodyPr/>
          <a:lstStyle>
            <a:lvl1pPr>
              <a:defRPr/>
            </a:lvl1pPr>
          </a:lstStyle>
          <a:p>
            <a:pPr>
              <a:defRPr/>
            </a:pPr>
            <a:fld id="{E91F2E72-91A0-41A3-AF52-400722F6153F}" type="slidenum">
              <a:rPr lang="de-DE"/>
              <a:pPr>
                <a:defRPr/>
              </a:pPr>
              <a:t>‹Nr.›</a:t>
            </a:fld>
            <a:endParaRPr lang="de-DE"/>
          </a:p>
        </p:txBody>
      </p:sp>
      <p:sp>
        <p:nvSpPr>
          <p:cNvPr id="6" name="Rectangle 37"/>
          <p:cNvSpPr>
            <a:spLocks noGrp="1" noChangeArrowheads="1"/>
          </p:cNvSpPr>
          <p:nvPr>
            <p:ph type="ftr" sz="quarter" idx="11"/>
          </p:nvPr>
        </p:nvSpPr>
        <p:spPr>
          <a:ln/>
        </p:spPr>
        <p:txBody>
          <a:bodyPr/>
          <a:lstStyle>
            <a:lvl1pPr>
              <a:defRPr/>
            </a:lvl1pPr>
          </a:lstStyle>
          <a:p>
            <a:pPr>
              <a:defRPr/>
            </a:pPr>
            <a:r>
              <a:rPr lang="en-US" smtClean="0"/>
              <a:t>THESEUS Symposium - Bonn - Oct 24th, 2011                                                               disy Informationssysteme GmbH</a:t>
            </a:r>
            <a:endParaRPr lang="de-DE"/>
          </a:p>
        </p:txBody>
      </p:sp>
      <p:sp>
        <p:nvSpPr>
          <p:cNvPr id="7" name="Rectangle 39"/>
          <p:cNvSpPr>
            <a:spLocks noGrp="1" noChangeArrowheads="1"/>
          </p:cNvSpPr>
          <p:nvPr>
            <p:ph type="dt" sz="half" idx="12"/>
          </p:nvPr>
        </p:nvSpPr>
        <p:spPr>
          <a:xfrm>
            <a:off x="523875" y="6340475"/>
            <a:ext cx="1712913" cy="222250"/>
          </a:xfrm>
          <a:prstGeom prst="rect">
            <a:avLst/>
          </a:prstGeom>
          <a:ln/>
        </p:spPr>
        <p:txBody>
          <a:bodyPr/>
          <a:lstStyle>
            <a:lvl1pPr>
              <a:defRPr/>
            </a:lvl1pPr>
          </a:lstStyle>
          <a:p>
            <a:pPr>
              <a:defRPr/>
            </a:pPr>
            <a:r>
              <a:rPr lang="de-DE" smtClean="0"/>
              <a:t>15.06.2011</a:t>
            </a:r>
            <a:endParaRPr lang="de-DE"/>
          </a:p>
        </p:txBody>
      </p:sp>
    </p:spTree>
    <p:extLst>
      <p:ext uri="{BB962C8B-B14F-4D97-AF65-F5344CB8AC3E}">
        <p14:creationId xmlns:p14="http://schemas.microsoft.com/office/powerpoint/2010/main" val="85835218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jpeg"/></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pic>
        <p:nvPicPr>
          <p:cNvPr id="1026" name="Picture 42" descr="leiste"/>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0" y="6305550"/>
            <a:ext cx="9182100" cy="3238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41" name="Rectangle 17"/>
          <p:cNvSpPr>
            <a:spLocks noGrp="1" noChangeArrowheads="1"/>
          </p:cNvSpPr>
          <p:nvPr>
            <p:ph type="sldNum" sz="quarter" idx="4"/>
          </p:nvPr>
        </p:nvSpPr>
        <p:spPr bwMode="auto">
          <a:xfrm>
            <a:off x="0" y="6630988"/>
            <a:ext cx="9144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900">
                <a:solidFill>
                  <a:schemeClr val="bg2"/>
                </a:solidFill>
                <a:latin typeface="Arial" charset="0"/>
              </a:defRPr>
            </a:lvl1pPr>
          </a:lstStyle>
          <a:p>
            <a:pPr>
              <a:defRPr/>
            </a:pPr>
            <a:fld id="{CAB2D95A-727D-40C1-89A0-B4B8A7B64BF2}" type="slidenum">
              <a:rPr lang="de-DE"/>
              <a:pPr>
                <a:defRPr/>
              </a:pPr>
              <a:t>‹Nr.›</a:t>
            </a:fld>
            <a:endParaRPr lang="de-DE"/>
          </a:p>
        </p:txBody>
      </p:sp>
      <p:sp>
        <p:nvSpPr>
          <p:cNvPr id="1028" name="Rectangle 2"/>
          <p:cNvSpPr>
            <a:spLocks noGrp="1" noChangeArrowheads="1"/>
          </p:cNvSpPr>
          <p:nvPr>
            <p:ph type="title"/>
          </p:nvPr>
        </p:nvSpPr>
        <p:spPr bwMode="auto">
          <a:xfrm>
            <a:off x="338138" y="250825"/>
            <a:ext cx="8408987" cy="5032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de-DE" smtClean="0"/>
              <a:t>&lt;Überschrift&gt;</a:t>
            </a:r>
          </a:p>
        </p:txBody>
      </p:sp>
      <p:sp>
        <p:nvSpPr>
          <p:cNvPr id="1029" name="Rectangle 3"/>
          <p:cNvSpPr>
            <a:spLocks noGrp="1" noChangeArrowheads="1"/>
          </p:cNvSpPr>
          <p:nvPr>
            <p:ph type="body" idx="1"/>
          </p:nvPr>
        </p:nvSpPr>
        <p:spPr bwMode="auto">
          <a:xfrm>
            <a:off x="346075" y="1004888"/>
            <a:ext cx="8401050" cy="49355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de-DE" smtClean="0"/>
              <a:t>Erste Ebene</a:t>
            </a:r>
          </a:p>
          <a:p>
            <a:pPr lvl="1"/>
            <a:r>
              <a:rPr lang="de-DE" smtClean="0"/>
              <a:t>Zweite Ebene</a:t>
            </a:r>
          </a:p>
          <a:p>
            <a:pPr lvl="2"/>
            <a:r>
              <a:rPr lang="de-DE" smtClean="0"/>
              <a:t> Dritte Ebene</a:t>
            </a:r>
          </a:p>
          <a:p>
            <a:pPr lvl="3"/>
            <a:r>
              <a:rPr lang="de-DE" smtClean="0"/>
              <a:t> Vierte Ebene</a:t>
            </a:r>
          </a:p>
        </p:txBody>
      </p:sp>
      <p:sp>
        <p:nvSpPr>
          <p:cNvPr id="1061" name="Rectangle 37"/>
          <p:cNvSpPr>
            <a:spLocks noGrp="1" noChangeArrowheads="1"/>
          </p:cNvSpPr>
          <p:nvPr>
            <p:ph type="ftr" sz="quarter" idx="3"/>
          </p:nvPr>
        </p:nvSpPr>
        <p:spPr bwMode="auto">
          <a:xfrm>
            <a:off x="436728" y="6305551"/>
            <a:ext cx="7684922" cy="306388"/>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100">
                <a:latin typeface="Arial" charset="0"/>
              </a:defRPr>
            </a:lvl1pPr>
          </a:lstStyle>
          <a:p>
            <a:pPr>
              <a:defRPr/>
            </a:pPr>
            <a:r>
              <a:rPr lang="en-US" smtClean="0"/>
              <a:t>THESEUS Symposium - Bonn - Oct 24th, 2011                                                               disy Informationssysteme GmbH</a:t>
            </a:r>
            <a:endParaRPr lang="de-DE"/>
          </a:p>
        </p:txBody>
      </p:sp>
    </p:spTree>
  </p:cSld>
  <p:clrMap bg1="lt1" tx1="dk1" bg2="lt2" tx2="dk2" accent1="accent1" accent2="accent2" accent3="accent3" accent4="accent4" accent5="accent5" accent6="accent6" hlink="hlink" folHlink="folHlink"/>
  <p:sldLayoutIdLst>
    <p:sldLayoutId id="2147483863" r:id="rId1"/>
    <p:sldLayoutId id="2147483856" r:id="rId2"/>
    <p:sldLayoutId id="2147483857" r:id="rId3"/>
    <p:sldLayoutId id="2147483864" r:id="rId4"/>
    <p:sldLayoutId id="2147483865" r:id="rId5"/>
    <p:sldLayoutId id="2147483858" r:id="rId6"/>
    <p:sldLayoutId id="2147483859" r:id="rId7"/>
    <p:sldLayoutId id="2147483860" r:id="rId8"/>
    <p:sldLayoutId id="2147483861" r:id="rId9"/>
    <p:sldLayoutId id="2147483866" r:id="rId10"/>
    <p:sldLayoutId id="2147483867" r:id="rId11"/>
    <p:sldLayoutId id="2147483862" r:id="rId12"/>
  </p:sldLayoutIdLst>
  <p:timing>
    <p:tnLst>
      <p:par>
        <p:cTn id="1" dur="indefinite" restart="never" nodeType="tmRoot"/>
      </p:par>
    </p:tnLst>
  </p:timing>
  <p:hf hdr="0" dt="0"/>
  <p:txStyles>
    <p:titleStyle>
      <a:lvl1pPr algn="l" rtl="0" eaLnBrk="0" fontAlgn="base" hangingPunct="0">
        <a:spcBef>
          <a:spcPct val="0"/>
        </a:spcBef>
        <a:spcAft>
          <a:spcPct val="0"/>
        </a:spcAft>
        <a:defRPr sz="2200">
          <a:solidFill>
            <a:srgbClr val="005EA8"/>
          </a:solidFill>
          <a:latin typeface="+mj-lt"/>
          <a:ea typeface="+mj-ea"/>
          <a:cs typeface="+mj-cs"/>
        </a:defRPr>
      </a:lvl1pPr>
      <a:lvl2pPr algn="l" rtl="0" eaLnBrk="0" fontAlgn="base" hangingPunct="0">
        <a:spcBef>
          <a:spcPct val="0"/>
        </a:spcBef>
        <a:spcAft>
          <a:spcPct val="0"/>
        </a:spcAft>
        <a:defRPr sz="2200">
          <a:solidFill>
            <a:srgbClr val="005EA8"/>
          </a:solidFill>
          <a:latin typeface="Arial" charset="0"/>
        </a:defRPr>
      </a:lvl2pPr>
      <a:lvl3pPr algn="l" rtl="0" eaLnBrk="0" fontAlgn="base" hangingPunct="0">
        <a:spcBef>
          <a:spcPct val="0"/>
        </a:spcBef>
        <a:spcAft>
          <a:spcPct val="0"/>
        </a:spcAft>
        <a:defRPr sz="2200">
          <a:solidFill>
            <a:srgbClr val="005EA8"/>
          </a:solidFill>
          <a:latin typeface="Arial" charset="0"/>
        </a:defRPr>
      </a:lvl3pPr>
      <a:lvl4pPr algn="l" rtl="0" eaLnBrk="0" fontAlgn="base" hangingPunct="0">
        <a:spcBef>
          <a:spcPct val="0"/>
        </a:spcBef>
        <a:spcAft>
          <a:spcPct val="0"/>
        </a:spcAft>
        <a:defRPr sz="2200">
          <a:solidFill>
            <a:srgbClr val="005EA8"/>
          </a:solidFill>
          <a:latin typeface="Arial" charset="0"/>
        </a:defRPr>
      </a:lvl4pPr>
      <a:lvl5pPr algn="l" rtl="0" eaLnBrk="0" fontAlgn="base" hangingPunct="0">
        <a:spcBef>
          <a:spcPct val="0"/>
        </a:spcBef>
        <a:spcAft>
          <a:spcPct val="0"/>
        </a:spcAft>
        <a:defRPr sz="2200">
          <a:solidFill>
            <a:srgbClr val="005EA8"/>
          </a:solidFill>
          <a:latin typeface="Arial" charset="0"/>
        </a:defRPr>
      </a:lvl5pPr>
      <a:lvl6pPr marL="457200" algn="l" rtl="0" fontAlgn="base">
        <a:spcBef>
          <a:spcPct val="0"/>
        </a:spcBef>
        <a:spcAft>
          <a:spcPct val="0"/>
        </a:spcAft>
        <a:defRPr sz="2200">
          <a:solidFill>
            <a:srgbClr val="005EA8"/>
          </a:solidFill>
          <a:latin typeface="Arial" charset="0"/>
        </a:defRPr>
      </a:lvl6pPr>
      <a:lvl7pPr marL="914400" algn="l" rtl="0" fontAlgn="base">
        <a:spcBef>
          <a:spcPct val="0"/>
        </a:spcBef>
        <a:spcAft>
          <a:spcPct val="0"/>
        </a:spcAft>
        <a:defRPr sz="2200">
          <a:solidFill>
            <a:srgbClr val="005EA8"/>
          </a:solidFill>
          <a:latin typeface="Arial" charset="0"/>
        </a:defRPr>
      </a:lvl7pPr>
      <a:lvl8pPr marL="1371600" algn="l" rtl="0" fontAlgn="base">
        <a:spcBef>
          <a:spcPct val="0"/>
        </a:spcBef>
        <a:spcAft>
          <a:spcPct val="0"/>
        </a:spcAft>
        <a:defRPr sz="2200">
          <a:solidFill>
            <a:srgbClr val="005EA8"/>
          </a:solidFill>
          <a:latin typeface="Arial" charset="0"/>
        </a:defRPr>
      </a:lvl8pPr>
      <a:lvl9pPr marL="1828800" algn="l" rtl="0" fontAlgn="base">
        <a:spcBef>
          <a:spcPct val="0"/>
        </a:spcBef>
        <a:spcAft>
          <a:spcPct val="0"/>
        </a:spcAft>
        <a:defRPr sz="2200">
          <a:solidFill>
            <a:srgbClr val="005EA8"/>
          </a:solidFill>
          <a:latin typeface="Arial" charset="0"/>
        </a:defRPr>
      </a:lvl9pPr>
    </p:titleStyle>
    <p:body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p:bodyStyle>
    <p:otherStyle>
      <a:defPPr>
        <a:defRPr lang="de-DE"/>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hyperlink" Target="mailto:andreas.abecker@disy.net" TargetMode="External"/><Relationship Id="rId2" Type="http://schemas.openxmlformats.org/officeDocument/2006/relationships/image" Target="../media/image21.jpg"/><Relationship Id="rId1" Type="http://schemas.openxmlformats.org/officeDocument/2006/relationships/slideLayout" Target="../slideLayouts/slideLayout7.xml"/><Relationship Id="rId5" Type="http://schemas.openxmlformats.org/officeDocument/2006/relationships/image" Target="../media/image22.jpeg"/><Relationship Id="rId4" Type="http://schemas.openxmlformats.org/officeDocument/2006/relationships/hyperlink" Target="http://www.disy.net/" TargetMode="External"/></Relationships>
</file>

<file path=ppt/slides/_rels/slide12.xml.rels><?xml version="1.0" encoding="UTF-8" standalone="yes"?>
<Relationships xmlns="http://schemas.openxmlformats.org/package/2006/relationships"><Relationship Id="rId3" Type="http://schemas.openxmlformats.org/officeDocument/2006/relationships/image" Target="../media/image23.png"/><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2.xml"/><Relationship Id="rId1" Type="http://schemas.openxmlformats.org/officeDocument/2006/relationships/slideLayout" Target="../slideLayouts/slideLayout2.xml"/><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 Id="rId5" Type="http://schemas.openxmlformats.org/officeDocument/2006/relationships/image" Target="../media/image11.png"/><Relationship Id="rId4" Type="http://schemas.openxmlformats.org/officeDocument/2006/relationships/image" Target="../media/image10.png"/></Relationships>
</file>

<file path=ppt/slides/_rels/slide7.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6.xml"/><Relationship Id="rId1" Type="http://schemas.openxmlformats.org/officeDocument/2006/relationships/slideLayout" Target="../slideLayouts/slideLayout2.xml"/><Relationship Id="rId6" Type="http://schemas.openxmlformats.org/officeDocument/2006/relationships/image" Target="../media/image15.jpeg"/><Relationship Id="rId5" Type="http://schemas.openxmlformats.org/officeDocument/2006/relationships/image" Target="../media/image14.png"/><Relationship Id="rId4" Type="http://schemas.openxmlformats.org/officeDocument/2006/relationships/image" Target="../media/image13.png"/></Relationships>
</file>

<file path=ppt/slides/_rels/slide8.xml.rels><?xml version="1.0" encoding="UTF-8" standalone="yes"?>
<Relationships xmlns="http://schemas.openxmlformats.org/package/2006/relationships"><Relationship Id="rId3" Type="http://schemas.openxmlformats.org/officeDocument/2006/relationships/image" Target="../media/image16.png"/><Relationship Id="rId7" Type="http://schemas.openxmlformats.org/officeDocument/2006/relationships/hyperlink" Target="http://noisetube.net/" TargetMode="External"/><Relationship Id="rId2" Type="http://schemas.openxmlformats.org/officeDocument/2006/relationships/notesSlide" Target="../notesSlides/notesSlide7.xml"/><Relationship Id="rId1" Type="http://schemas.openxmlformats.org/officeDocument/2006/relationships/slideLayout" Target="../slideLayouts/slideLayout2.xml"/><Relationship Id="rId6" Type="http://schemas.openxmlformats.org/officeDocument/2006/relationships/image" Target="../media/image19.png"/><Relationship Id="rId5" Type="http://schemas.openxmlformats.org/officeDocument/2006/relationships/image" Target="../media/image18.png"/><Relationship Id="rId4" Type="http://schemas.openxmlformats.org/officeDocument/2006/relationships/image" Target="../media/image17.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showMasterSp="0">
  <p:cSld>
    <p:spTree>
      <p:nvGrpSpPr>
        <p:cNvPr id="1" name=""/>
        <p:cNvGrpSpPr/>
        <p:nvPr/>
      </p:nvGrpSpPr>
      <p:grpSpPr>
        <a:xfrm>
          <a:off x="0" y="0"/>
          <a:ext cx="0" cy="0"/>
          <a:chOff x="0" y="0"/>
          <a:chExt cx="0" cy="0"/>
        </a:xfrm>
      </p:grpSpPr>
      <p:sp>
        <p:nvSpPr>
          <p:cNvPr id="7172" name="Rectangle 13"/>
          <p:cNvSpPr>
            <a:spLocks noChangeArrowheads="1"/>
          </p:cNvSpPr>
          <p:nvPr/>
        </p:nvSpPr>
        <p:spPr bwMode="auto">
          <a:xfrm>
            <a:off x="590550" y="4749691"/>
            <a:ext cx="7907338"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0" hangingPunct="0">
              <a:spcBef>
                <a:spcPct val="20000"/>
              </a:spcBef>
              <a:defRPr/>
            </a:pPr>
            <a:endParaRPr lang="de-DE" sz="1400" b="1" dirty="0">
              <a:solidFill>
                <a:schemeClr val="tx2">
                  <a:lumMod val="85000"/>
                  <a:lumOff val="15000"/>
                </a:schemeClr>
              </a:solidFill>
            </a:endParaRPr>
          </a:p>
          <a:p>
            <a:pPr algn="l" eaLnBrk="0" hangingPunct="0">
              <a:spcBef>
                <a:spcPct val="20000"/>
              </a:spcBef>
              <a:defRPr/>
            </a:pPr>
            <a:endParaRPr lang="de-DE" sz="1600" b="1" u="sng" dirty="0">
              <a:solidFill>
                <a:schemeClr val="tx2">
                  <a:lumMod val="85000"/>
                  <a:lumOff val="15000"/>
                </a:schemeClr>
              </a:solidFill>
            </a:endParaRPr>
          </a:p>
          <a:p>
            <a:pPr algn="l" eaLnBrk="0" hangingPunct="0">
              <a:spcBef>
                <a:spcPct val="20000"/>
              </a:spcBef>
              <a:defRPr/>
            </a:pPr>
            <a:r>
              <a:rPr lang="de-DE" sz="1600" b="1" dirty="0" smtClean="0">
                <a:solidFill>
                  <a:schemeClr val="tx2">
                    <a:lumMod val="85000"/>
                    <a:lumOff val="15000"/>
                  </a:schemeClr>
                </a:solidFill>
              </a:rPr>
              <a:t>Dr. Andreas </a:t>
            </a:r>
            <a:r>
              <a:rPr lang="de-DE" sz="1600" b="1" dirty="0">
                <a:solidFill>
                  <a:schemeClr val="tx2">
                    <a:lumMod val="85000"/>
                    <a:lumOff val="15000"/>
                  </a:schemeClr>
                </a:solidFill>
              </a:rPr>
              <a:t>Abecker</a:t>
            </a:r>
            <a:r>
              <a:rPr lang="de-DE" sz="1600" dirty="0"/>
              <a:t/>
            </a:r>
            <a:br>
              <a:rPr lang="de-DE" sz="1600" dirty="0"/>
            </a:br>
            <a:r>
              <a:rPr lang="de-DE" sz="1600" dirty="0" err="1"/>
              <a:t>disy</a:t>
            </a:r>
            <a:r>
              <a:rPr lang="de-DE" sz="1600" dirty="0"/>
              <a:t> Informationssysteme GmbH, Karlsruhe</a:t>
            </a:r>
            <a:br>
              <a:rPr lang="de-DE" sz="1600" dirty="0"/>
            </a:br>
            <a:endParaRPr lang="de-DE" sz="1600" dirty="0"/>
          </a:p>
          <a:p>
            <a:pPr algn="l" eaLnBrk="0" hangingPunct="0">
              <a:spcBef>
                <a:spcPct val="20000"/>
              </a:spcBef>
              <a:defRPr/>
            </a:pPr>
            <a:endParaRPr lang="de-DE" sz="1400" dirty="0">
              <a:solidFill>
                <a:schemeClr val="tx2">
                  <a:lumMod val="85000"/>
                  <a:lumOff val="15000"/>
                </a:schemeClr>
              </a:solidFill>
            </a:endParaRPr>
          </a:p>
        </p:txBody>
      </p:sp>
      <p:sp>
        <p:nvSpPr>
          <p:cNvPr id="7171" name="Rectangle 14"/>
          <p:cNvSpPr>
            <a:spLocks noChangeArrowheads="1"/>
          </p:cNvSpPr>
          <p:nvPr/>
        </p:nvSpPr>
        <p:spPr bwMode="auto">
          <a:xfrm>
            <a:off x="2525713" y="4518025"/>
            <a:ext cx="6442075" cy="1222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lstStyle/>
          <a:p>
            <a:pPr algn="l" eaLnBrk="0" hangingPunct="0">
              <a:spcBef>
                <a:spcPct val="20000"/>
              </a:spcBef>
            </a:pPr>
            <a:endParaRPr lang="de-DE" sz="1600"/>
          </a:p>
        </p:txBody>
      </p:sp>
      <p:sp>
        <p:nvSpPr>
          <p:cNvPr id="2" name="Rectangle 2"/>
          <p:cNvSpPr>
            <a:spLocks noGrp="1" noChangeArrowheads="1"/>
          </p:cNvSpPr>
          <p:nvPr>
            <p:ph type="ctrTitle" idx="4294967295"/>
          </p:nvPr>
        </p:nvSpPr>
        <p:spPr>
          <a:xfrm>
            <a:off x="569913" y="1885214"/>
            <a:ext cx="8397875" cy="954088"/>
          </a:xfrm>
        </p:spPr>
        <p:txBody>
          <a:bodyPr/>
          <a:lstStyle/>
          <a:p>
            <a:pPr>
              <a:lnSpc>
                <a:spcPct val="120000"/>
              </a:lnSpc>
            </a:pPr>
            <a:r>
              <a:rPr lang="de-DE" sz="3200" b="1" dirty="0"/>
              <a:t>Einfaches Finden und Analyse </a:t>
            </a:r>
            <a:r>
              <a:rPr lang="de-DE" sz="3200" b="1" dirty="0" smtClean="0"/>
              <a:t/>
            </a:r>
            <a:br>
              <a:rPr lang="de-DE" sz="3200" b="1" dirty="0" smtClean="0"/>
            </a:br>
            <a:r>
              <a:rPr lang="de-DE" sz="3200" b="1" dirty="0" smtClean="0"/>
              <a:t>von </a:t>
            </a:r>
            <a:r>
              <a:rPr lang="de-DE" sz="3200" b="1" dirty="0"/>
              <a:t>Geo- und Umweltdaten</a:t>
            </a:r>
            <a:r>
              <a:rPr lang="de-DE" sz="3200" dirty="0" smtClean="0"/>
              <a:t/>
            </a:r>
            <a:br>
              <a:rPr lang="de-DE" sz="3200" dirty="0" smtClean="0"/>
            </a:br>
            <a:r>
              <a:rPr lang="de-DE" sz="3200" dirty="0"/>
              <a:t/>
            </a:r>
            <a:br>
              <a:rPr lang="de-DE" sz="3200" dirty="0"/>
            </a:br>
            <a:endParaRPr lang="de-DE" sz="2000" b="1" dirty="0" smtClean="0"/>
          </a:p>
        </p:txBody>
      </p:sp>
      <p:pic>
        <p:nvPicPr>
          <p:cNvPr id="7177" name="Picture 20" descr="disy-transp"/>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192127" y="5365641"/>
            <a:ext cx="1395413" cy="4889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026"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339987" y="2955599"/>
            <a:ext cx="2292581" cy="11755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717407" y="3197652"/>
            <a:ext cx="3041650" cy="933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 name="Picture 2"/>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567238" y="34242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4719638" y="3576638"/>
            <a:ext cx="9525" cy="9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cSld>
  <p:clrMapOvr>
    <a:masterClrMapping/>
  </p:clrMapOvr>
  <p:transition spd="slow">
    <p:push dir="u"/>
  </p:transition>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Geo- und Umweltdaten aus Informatik-Sicht</a:t>
            </a:r>
            <a:endParaRPr lang="de-DE" dirty="0"/>
          </a:p>
        </p:txBody>
      </p:sp>
      <p:sp>
        <p:nvSpPr>
          <p:cNvPr id="3" name="Inhaltsplatzhalter 2"/>
          <p:cNvSpPr>
            <a:spLocks noGrp="1"/>
          </p:cNvSpPr>
          <p:nvPr>
            <p:ph idx="1"/>
          </p:nvPr>
        </p:nvSpPr>
        <p:spPr>
          <a:xfrm>
            <a:off x="177421" y="1032184"/>
            <a:ext cx="4638600" cy="5082013"/>
          </a:xfrm>
          <a:solidFill>
            <a:srgbClr val="CCFF33"/>
          </a:solidFill>
          <a:effectLst>
            <a:outerShdw blurRad="50800" dist="38100" algn="l" rotWithShape="0">
              <a:prstClr val="black">
                <a:alpha val="40000"/>
              </a:prstClr>
            </a:outerShdw>
          </a:effectLst>
        </p:spPr>
        <p:txBody>
          <a:bodyPr/>
          <a:lstStyle/>
          <a:p>
            <a:pPr marL="0" indent="0">
              <a:buNone/>
            </a:pPr>
            <a:r>
              <a:rPr lang="de-DE" b="1" dirty="0" smtClean="0"/>
              <a:t>Herausforderungen</a:t>
            </a:r>
            <a:endParaRPr lang="de-DE" b="1" dirty="0" smtClean="0"/>
          </a:p>
          <a:p>
            <a:r>
              <a:rPr lang="de-DE" dirty="0" smtClean="0"/>
              <a:t>Zeitlich-räumliche Anfragen und Analysen (komplexe </a:t>
            </a:r>
            <a:r>
              <a:rPr lang="de-DE" dirty="0"/>
              <a:t>E</a:t>
            </a:r>
            <a:r>
              <a:rPr lang="de-DE" dirty="0" smtClean="0"/>
              <a:t>reigniserkennung)</a:t>
            </a:r>
            <a:endParaRPr lang="de-DE" dirty="0" smtClean="0"/>
          </a:p>
          <a:p>
            <a:pPr lvl="1"/>
            <a:r>
              <a:rPr lang="de-DE" dirty="0"/>
              <a:t>v</a:t>
            </a:r>
            <a:r>
              <a:rPr lang="de-DE" dirty="0" smtClean="0"/>
              <a:t>age</a:t>
            </a:r>
            <a:r>
              <a:rPr lang="de-DE" dirty="0" smtClean="0"/>
              <a:t>, </a:t>
            </a:r>
            <a:r>
              <a:rPr lang="de-DE" dirty="0" smtClean="0"/>
              <a:t>aufwändig</a:t>
            </a:r>
            <a:endParaRPr lang="de-DE" dirty="0" smtClean="0"/>
          </a:p>
          <a:p>
            <a:r>
              <a:rPr lang="de-DE" dirty="0" smtClean="0"/>
              <a:t>Geo-Semantik selten betrachtet</a:t>
            </a:r>
          </a:p>
          <a:p>
            <a:r>
              <a:rPr lang="de-DE" dirty="0" smtClean="0"/>
              <a:t>Komplexe Entscheidungen erfordern Expertenwissen</a:t>
            </a:r>
            <a:endParaRPr lang="de-DE" dirty="0" smtClean="0"/>
          </a:p>
          <a:p>
            <a:pPr lvl="1"/>
            <a:r>
              <a:rPr lang="de-DE" dirty="0"/>
              <a:t>K</a:t>
            </a:r>
            <a:r>
              <a:rPr lang="de-DE" dirty="0" smtClean="0"/>
              <a:t>ombination symbolischer, numerischer und </a:t>
            </a:r>
            <a:r>
              <a:rPr lang="de-DE" dirty="0" err="1" smtClean="0"/>
              <a:t>probabilistischer</a:t>
            </a:r>
            <a:r>
              <a:rPr lang="de-DE" dirty="0" smtClean="0"/>
              <a:t> B</a:t>
            </a:r>
            <a:r>
              <a:rPr lang="de-DE" dirty="0" smtClean="0"/>
              <a:t>erechnungen</a:t>
            </a:r>
            <a:endParaRPr lang="de-DE" dirty="0" smtClean="0"/>
          </a:p>
          <a:p>
            <a:pPr lvl="1"/>
            <a:r>
              <a:rPr lang="de-DE" dirty="0" smtClean="0"/>
              <a:t>Unsichere Modelle</a:t>
            </a:r>
            <a:endParaRPr lang="de-DE" dirty="0" smtClean="0"/>
          </a:p>
          <a:p>
            <a:r>
              <a:rPr lang="de-DE" dirty="0" smtClean="0"/>
              <a:t>Hohes Maß an Heterogenität</a:t>
            </a:r>
            <a:endParaRPr lang="de-DE" dirty="0" smtClean="0"/>
          </a:p>
          <a:p>
            <a:pPr lvl="1"/>
            <a:r>
              <a:rPr lang="de-DE" dirty="0" smtClean="0"/>
              <a:t>Vielfältige Daten-Integrationsprobleme</a:t>
            </a:r>
            <a:endParaRPr lang="de-DE" dirty="0" smtClean="0"/>
          </a:p>
          <a:p>
            <a:r>
              <a:rPr lang="de-DE" dirty="0" smtClean="0"/>
              <a:t>Großes und wachsendes Datenvolumen</a:t>
            </a:r>
            <a:endParaRPr lang="de-DE" dirty="0" smtClean="0"/>
          </a:p>
          <a:p>
            <a:pPr lvl="1"/>
            <a:r>
              <a:rPr lang="de-DE" dirty="0" smtClean="0"/>
              <a:t>Sensor Web</a:t>
            </a:r>
            <a:endParaRPr lang="de-DE" dirty="0" smtClean="0"/>
          </a:p>
          <a:p>
            <a:pPr lvl="1"/>
            <a:r>
              <a:rPr lang="de-DE" dirty="0" smtClean="0"/>
              <a:t>Erdbeobachtung</a:t>
            </a:r>
            <a:endParaRPr lang="de-DE" dirty="0" smtClean="0"/>
          </a:p>
          <a:p>
            <a:pPr lvl="1"/>
            <a:r>
              <a:rPr lang="de-DE" dirty="0" err="1" smtClean="0"/>
              <a:t>Volunteered</a:t>
            </a:r>
            <a:r>
              <a:rPr lang="de-DE" dirty="0" smtClean="0"/>
              <a:t> </a:t>
            </a:r>
            <a:r>
              <a:rPr lang="de-DE" dirty="0" err="1"/>
              <a:t>G</a:t>
            </a:r>
            <a:r>
              <a:rPr lang="de-DE" dirty="0" err="1" smtClean="0"/>
              <a:t>eographic</a:t>
            </a:r>
            <a:r>
              <a:rPr lang="de-DE" dirty="0" smtClean="0"/>
              <a:t> </a:t>
            </a:r>
            <a:r>
              <a:rPr lang="de-DE" dirty="0"/>
              <a:t>I</a:t>
            </a:r>
            <a:r>
              <a:rPr lang="de-DE" dirty="0" smtClean="0"/>
              <a:t>nformation </a:t>
            </a:r>
            <a:r>
              <a:rPr lang="de-DE" dirty="0" smtClean="0"/>
              <a:t>(VGI) </a:t>
            </a:r>
            <a:r>
              <a:rPr lang="de-DE" dirty="0"/>
              <a:t>u</a:t>
            </a:r>
            <a:r>
              <a:rPr lang="de-DE" dirty="0" smtClean="0"/>
              <a:t>nd </a:t>
            </a:r>
            <a:r>
              <a:rPr lang="de-DE" dirty="0" smtClean="0"/>
              <a:t>L</a:t>
            </a:r>
            <a:r>
              <a:rPr lang="de-DE" dirty="0" smtClean="0"/>
              <a:t>ife-</a:t>
            </a:r>
            <a:r>
              <a:rPr lang="de-DE" dirty="0" err="1" smtClean="0"/>
              <a:t>logging</a:t>
            </a:r>
            <a:r>
              <a:rPr lang="de-DE" dirty="0" smtClean="0"/>
              <a:t> </a:t>
            </a:r>
            <a:endParaRPr lang="de-DE" dirty="0" smtClean="0"/>
          </a:p>
        </p:txBody>
      </p:sp>
      <p:sp>
        <p:nvSpPr>
          <p:cNvPr id="4" name="Foliennummernplatzhalter 3"/>
          <p:cNvSpPr>
            <a:spLocks noGrp="1"/>
          </p:cNvSpPr>
          <p:nvPr>
            <p:ph type="sldNum" sz="quarter" idx="10"/>
          </p:nvPr>
        </p:nvSpPr>
        <p:spPr/>
        <p:txBody>
          <a:bodyPr/>
          <a:lstStyle/>
          <a:p>
            <a:pPr>
              <a:defRPr/>
            </a:pPr>
            <a:fld id="{15D291F1-F0DA-4A59-9457-37AD4694A997}" type="slidenum">
              <a:rPr lang="de-DE" smtClean="0"/>
              <a:pPr>
                <a:defRPr/>
              </a:pPr>
              <a:t>10</a:t>
            </a:fld>
            <a:endParaRPr lang="de-DE"/>
          </a:p>
        </p:txBody>
      </p:sp>
      <p:sp>
        <p:nvSpPr>
          <p:cNvPr id="6" name="Textfeld 5"/>
          <p:cNvSpPr txBox="1"/>
          <p:nvPr/>
        </p:nvSpPr>
        <p:spPr>
          <a:xfrm>
            <a:off x="5008728" y="1105387"/>
            <a:ext cx="3889612" cy="4647426"/>
          </a:xfrm>
          <a:prstGeom prst="rect">
            <a:avLst/>
          </a:prstGeom>
          <a:solidFill>
            <a:srgbClr val="8CA6D2"/>
          </a:solidFill>
          <a:effectLst>
            <a:outerShdw blurRad="50800" dist="38100" dir="2700000" algn="tl" rotWithShape="0">
              <a:prstClr val="black">
                <a:alpha val="40000"/>
              </a:prstClr>
            </a:outerShdw>
          </a:effectLst>
        </p:spPr>
        <p:txBody>
          <a:bodyPr wrap="square" rtlCol="0">
            <a:spAutoFit/>
          </a:bodyPr>
          <a:lstStyle/>
          <a:p>
            <a:pPr algn="l"/>
            <a:r>
              <a:rPr lang="de-DE" b="1" dirty="0" smtClean="0"/>
              <a:t>Analogien zum </a:t>
            </a:r>
            <a:r>
              <a:rPr lang="de-DE" b="1" dirty="0" err="1" smtClean="0"/>
              <a:t>Semantic</a:t>
            </a:r>
            <a:r>
              <a:rPr lang="de-DE" b="1" dirty="0" smtClean="0"/>
              <a:t> Web</a:t>
            </a:r>
            <a:endParaRPr lang="de-DE" b="1" dirty="0" smtClean="0"/>
          </a:p>
          <a:p>
            <a:pPr marL="285750" indent="-285750" algn="l">
              <a:buFont typeface="Arial" pitchFamily="34" charset="0"/>
              <a:buChar char="•"/>
            </a:pPr>
            <a:r>
              <a:rPr lang="de-DE" dirty="0" smtClean="0"/>
              <a:t>Thesauri zur Wissens-organisation sind weit verbreitet</a:t>
            </a:r>
            <a:endParaRPr lang="de-DE" dirty="0" smtClean="0"/>
          </a:p>
          <a:p>
            <a:pPr marL="742950" lvl="1" indent="-285750" algn="l">
              <a:buFont typeface="Arial" pitchFamily="34" charset="0"/>
              <a:buChar char="•"/>
            </a:pPr>
            <a:r>
              <a:rPr lang="de-DE" sz="1600" dirty="0" smtClean="0"/>
              <a:t>GEMET, UMHES, AGROVOC, SWEET, EARTH</a:t>
            </a:r>
            <a:r>
              <a:rPr lang="de-DE" sz="1600" dirty="0"/>
              <a:t> </a:t>
            </a:r>
            <a:r>
              <a:rPr lang="de-DE" sz="1600" dirty="0" smtClean="0"/>
              <a:t>…</a:t>
            </a:r>
          </a:p>
          <a:p>
            <a:pPr marL="285750" indent="-285750" algn="l">
              <a:buFont typeface="Arial" pitchFamily="34" charset="0"/>
              <a:buChar char="•"/>
            </a:pPr>
            <a:r>
              <a:rPr lang="de-DE" dirty="0" smtClean="0"/>
              <a:t>Metadaten ebenso</a:t>
            </a:r>
            <a:endParaRPr lang="de-DE" dirty="0" smtClean="0"/>
          </a:p>
          <a:p>
            <a:pPr marL="742950" lvl="1" indent="-285750" algn="l">
              <a:buFont typeface="Arial" pitchFamily="34" charset="0"/>
              <a:buChar char="•"/>
            </a:pPr>
            <a:r>
              <a:rPr lang="de-DE" sz="1600" dirty="0" smtClean="0"/>
              <a:t>ISO 19115 </a:t>
            </a:r>
          </a:p>
          <a:p>
            <a:pPr marL="285750" indent="-285750" algn="l">
              <a:buFont typeface="Arial" pitchFamily="34" charset="0"/>
              <a:buChar char="•"/>
            </a:pPr>
            <a:r>
              <a:rPr lang="de-DE" dirty="0" smtClean="0"/>
              <a:t>Starke Standards vom</a:t>
            </a:r>
            <a:r>
              <a:rPr lang="de-DE" dirty="0" smtClean="0"/>
              <a:t> </a:t>
            </a:r>
            <a:r>
              <a:rPr lang="de-DE" dirty="0" smtClean="0"/>
              <a:t>Open </a:t>
            </a:r>
            <a:r>
              <a:rPr lang="de-DE" dirty="0" err="1" smtClean="0"/>
              <a:t>Geospatial</a:t>
            </a:r>
            <a:r>
              <a:rPr lang="de-DE" dirty="0" smtClean="0"/>
              <a:t> </a:t>
            </a:r>
            <a:r>
              <a:rPr lang="de-DE" dirty="0" err="1" smtClean="0"/>
              <a:t>Consortium</a:t>
            </a:r>
            <a:r>
              <a:rPr lang="de-DE" dirty="0" smtClean="0"/>
              <a:t> (OGC)</a:t>
            </a:r>
            <a:endParaRPr lang="de-DE" dirty="0"/>
          </a:p>
          <a:p>
            <a:pPr marL="742950" lvl="1" indent="-285750" algn="l">
              <a:buFont typeface="Arial" pitchFamily="34" charset="0"/>
              <a:buChar char="•"/>
            </a:pPr>
            <a:r>
              <a:rPr lang="de-DE" sz="1600" dirty="0" smtClean="0"/>
              <a:t>Auch: </a:t>
            </a:r>
            <a:r>
              <a:rPr lang="de-DE" sz="1600" dirty="0" smtClean="0"/>
              <a:t>W3C </a:t>
            </a:r>
            <a:r>
              <a:rPr lang="de-DE" sz="1600" dirty="0" err="1" smtClean="0"/>
              <a:t>Geo</a:t>
            </a:r>
            <a:r>
              <a:rPr lang="de-DE" sz="1600" dirty="0" smtClean="0"/>
              <a:t> </a:t>
            </a:r>
            <a:r>
              <a:rPr lang="de-DE" sz="1600" dirty="0" err="1" smtClean="0"/>
              <a:t>Incubator</a:t>
            </a:r>
            <a:r>
              <a:rPr lang="de-DE" sz="1600" dirty="0" smtClean="0"/>
              <a:t> Group </a:t>
            </a:r>
            <a:endParaRPr lang="de-DE" sz="1600" dirty="0"/>
          </a:p>
          <a:p>
            <a:pPr marL="285750" indent="-285750" algn="l">
              <a:buFont typeface="Arial" pitchFamily="34" charset="0"/>
              <a:buChar char="•"/>
            </a:pPr>
            <a:r>
              <a:rPr lang="de-DE" dirty="0" smtClean="0"/>
              <a:t>Dienste-basierte Web-Infrastrukturen </a:t>
            </a:r>
            <a:endParaRPr lang="de-DE" dirty="0" smtClean="0"/>
          </a:p>
          <a:p>
            <a:pPr marL="285750" indent="-285750" algn="l">
              <a:buFont typeface="Arial" pitchFamily="34" charset="0"/>
              <a:buChar char="•"/>
            </a:pPr>
            <a:r>
              <a:rPr lang="de-DE" dirty="0" err="1" smtClean="0"/>
              <a:t>Linked</a:t>
            </a:r>
            <a:r>
              <a:rPr lang="de-DE" dirty="0" smtClean="0"/>
              <a:t> </a:t>
            </a:r>
            <a:r>
              <a:rPr lang="de-DE" dirty="0" smtClean="0"/>
              <a:t>Open Environmental </a:t>
            </a:r>
            <a:r>
              <a:rPr lang="de-DE" dirty="0" smtClean="0"/>
              <a:t>Data sind in Diskussion</a:t>
            </a:r>
            <a:endParaRPr lang="de-DE" dirty="0" smtClean="0"/>
          </a:p>
          <a:p>
            <a:pPr marL="285750" indent="-285750" algn="l">
              <a:buFont typeface="Arial" pitchFamily="34" charset="0"/>
              <a:buChar char="•"/>
            </a:pPr>
            <a:r>
              <a:rPr lang="de-DE" dirty="0" smtClean="0"/>
              <a:t>ENVIROFI – Future Internet PPP </a:t>
            </a:r>
            <a:r>
              <a:rPr lang="de-DE" dirty="0" err="1" smtClean="0"/>
              <a:t>Use</a:t>
            </a:r>
            <a:r>
              <a:rPr lang="de-DE" dirty="0" smtClean="0"/>
              <a:t> Case</a:t>
            </a:r>
            <a:endParaRPr lang="de-DE" dirty="0"/>
          </a:p>
        </p:txBody>
      </p:sp>
      <p:sp>
        <p:nvSpPr>
          <p:cNvPr id="8" name="Fußzeilenplatzhalter 4"/>
          <p:cNvSpPr>
            <a:spLocks noGrp="1"/>
          </p:cNvSpPr>
          <p:nvPr>
            <p:ph type="ftr" sz="quarter" idx="11"/>
          </p:nvPr>
        </p:nvSpPr>
        <p:spPr>
          <a:xfrm>
            <a:off x="559558" y="6348413"/>
            <a:ext cx="7562092" cy="270751"/>
          </a:xfrm>
        </p:spPr>
        <p:txBody>
          <a:bodyPr/>
          <a:lstStyle/>
          <a:p>
            <a:pPr algn="l">
              <a:defRPr/>
            </a:pPr>
            <a:r>
              <a:rPr lang="en-US" dirty="0" smtClean="0"/>
              <a:t>Symposium </a:t>
            </a:r>
            <a:r>
              <a:rPr lang="en-US" dirty="0" err="1" smtClean="0"/>
              <a:t>Münchner</a:t>
            </a:r>
            <a:r>
              <a:rPr lang="en-US" dirty="0" smtClean="0"/>
              <a:t> </a:t>
            </a:r>
            <a:r>
              <a:rPr lang="en-US" dirty="0" err="1" smtClean="0"/>
              <a:t>Kreis</a:t>
            </a:r>
            <a:r>
              <a:rPr lang="en-US" dirty="0" smtClean="0"/>
              <a:t> – </a:t>
            </a:r>
            <a:r>
              <a:rPr lang="en-US" dirty="0" smtClean="0"/>
              <a:t>24. Mai</a:t>
            </a:r>
            <a:r>
              <a:rPr lang="en-US" dirty="0" smtClean="0"/>
              <a:t> 2012                                                                     </a:t>
            </a:r>
            <a:r>
              <a:rPr lang="en-US" dirty="0" err="1" smtClean="0"/>
              <a:t>disy</a:t>
            </a:r>
            <a:r>
              <a:rPr lang="en-US" dirty="0" smtClean="0"/>
              <a:t> </a:t>
            </a:r>
            <a:r>
              <a:rPr lang="en-US" dirty="0" err="1" smtClean="0"/>
              <a:t>Informationssysteme</a:t>
            </a:r>
            <a:r>
              <a:rPr lang="en-US" dirty="0" smtClean="0"/>
              <a:t> GmbH</a:t>
            </a:r>
            <a:endParaRPr lang="de-DE" dirty="0"/>
          </a:p>
        </p:txBody>
      </p:sp>
    </p:spTree>
    <p:extLst>
      <p:ext uri="{BB962C8B-B14F-4D97-AF65-F5344CB8AC3E}">
        <p14:creationId xmlns:p14="http://schemas.microsoft.com/office/powerpoint/2010/main" val="394286220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3">
                                            <p:bg/>
                                          </p:spTgt>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3">
                                            <p:txEl>
                                              <p:pRg st="1" end="1"/>
                                            </p:txEl>
                                          </p:spTgt>
                                        </p:tgtEl>
                                        <p:attrNameLst>
                                          <p:attrName>style.visibility</p:attrName>
                                        </p:attrNameLst>
                                      </p:cBhvr>
                                      <p:to>
                                        <p:strVal val="visible"/>
                                      </p:to>
                                    </p:set>
                                  </p:childTnLst>
                                </p:cTn>
                              </p:par>
                              <p:par>
                                <p:cTn id="15" presetID="1" presetClass="entr" presetSubtype="0" fill="hold" grpId="0" nodeType="with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childTnLst>
                                </p:cTn>
                              </p:par>
                            </p:childTnLst>
                          </p:cTn>
                        </p:par>
                      </p:childTnLst>
                    </p:cTn>
                  </p:par>
                  <p:par>
                    <p:cTn id="17" fill="hold">
                      <p:stCondLst>
                        <p:cond delay="indefinite"/>
                      </p:stCondLst>
                      <p:childTnLst>
                        <p:par>
                          <p:cTn id="18" fill="hold">
                            <p:stCondLst>
                              <p:cond delay="0"/>
                            </p:stCondLst>
                            <p:childTnLst>
                              <p:par>
                                <p:cTn id="19" presetID="1" presetClass="entr" presetSubtype="0" fill="hold" grpId="0" nodeType="clickEffect">
                                  <p:stCondLst>
                                    <p:cond delay="0"/>
                                  </p:stCondLst>
                                  <p:childTnLst>
                                    <p:set>
                                      <p:cBhvr>
                                        <p:cTn id="20" dur="1" fill="hold">
                                          <p:stCondLst>
                                            <p:cond delay="0"/>
                                          </p:stCondLst>
                                        </p:cTn>
                                        <p:tgtEl>
                                          <p:spTgt spid="3">
                                            <p:txEl>
                                              <p:pRg st="3" end="3"/>
                                            </p:txEl>
                                          </p:spTgt>
                                        </p:tgtEl>
                                        <p:attrNameLst>
                                          <p:attrName>style.visibility</p:attrName>
                                        </p:attrNameLst>
                                      </p:cBhvr>
                                      <p:to>
                                        <p:strVal val="visible"/>
                                      </p:to>
                                    </p:set>
                                  </p:childTnLst>
                                </p:cTn>
                              </p:par>
                            </p:childTnLst>
                          </p:cTn>
                        </p:par>
                      </p:childTnLst>
                    </p:cTn>
                  </p:par>
                  <p:par>
                    <p:cTn id="21" fill="hold">
                      <p:stCondLst>
                        <p:cond delay="indefinite"/>
                      </p:stCondLst>
                      <p:childTnLst>
                        <p:par>
                          <p:cTn id="22" fill="hold">
                            <p:stCondLst>
                              <p:cond delay="0"/>
                            </p:stCondLst>
                            <p:childTnLst>
                              <p:par>
                                <p:cTn id="23" presetID="1" presetClass="entr" presetSubtype="0" fill="hold" grpId="0" nodeType="clickEffect">
                                  <p:stCondLst>
                                    <p:cond delay="0"/>
                                  </p:stCondLst>
                                  <p:childTnLst>
                                    <p:set>
                                      <p:cBhvr>
                                        <p:cTn id="24" dur="1" fill="hold">
                                          <p:stCondLst>
                                            <p:cond delay="0"/>
                                          </p:stCondLst>
                                        </p:cTn>
                                        <p:tgtEl>
                                          <p:spTgt spid="3">
                                            <p:txEl>
                                              <p:pRg st="4" end="4"/>
                                            </p:txEl>
                                          </p:spTgt>
                                        </p:tgtEl>
                                        <p:attrNameLst>
                                          <p:attrName>style.visibility</p:attrName>
                                        </p:attrNameLst>
                                      </p:cBhvr>
                                      <p:to>
                                        <p:strVal val="visible"/>
                                      </p:to>
                                    </p:set>
                                  </p:childTnLst>
                                </p:cTn>
                              </p:par>
                              <p:par>
                                <p:cTn id="25" presetID="1" presetClass="entr" presetSubtype="0" fill="hold" grpId="0"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childTnLst>
                                </p:cTn>
                              </p:par>
                              <p:par>
                                <p:cTn id="27" presetID="1" presetClass="entr" presetSubtype="0" fill="hold" grpId="0" nodeType="withEffect">
                                  <p:stCondLst>
                                    <p:cond delay="0"/>
                                  </p:stCondLst>
                                  <p:childTnLst>
                                    <p:set>
                                      <p:cBhvr>
                                        <p:cTn id="28" dur="1" fill="hold">
                                          <p:stCondLst>
                                            <p:cond delay="0"/>
                                          </p:stCondLst>
                                        </p:cTn>
                                        <p:tgtEl>
                                          <p:spTgt spid="3">
                                            <p:txEl>
                                              <p:pRg st="6" end="6"/>
                                            </p:txEl>
                                          </p:spTgt>
                                        </p:tgtEl>
                                        <p:attrNameLst>
                                          <p:attrName>style.visibility</p:attrName>
                                        </p:attrNameLst>
                                      </p:cBhvr>
                                      <p:to>
                                        <p:strVal val="visible"/>
                                      </p:to>
                                    </p:set>
                                  </p:childTnLst>
                                </p:cTn>
                              </p:par>
                            </p:childTnLst>
                          </p:cTn>
                        </p:par>
                      </p:childTnLst>
                    </p:cTn>
                  </p:par>
                  <p:par>
                    <p:cTn id="29" fill="hold">
                      <p:stCondLst>
                        <p:cond delay="indefinite"/>
                      </p:stCondLst>
                      <p:childTnLst>
                        <p:par>
                          <p:cTn id="30" fill="hold">
                            <p:stCondLst>
                              <p:cond delay="0"/>
                            </p:stCondLst>
                            <p:childTnLst>
                              <p:par>
                                <p:cTn id="31" presetID="1" presetClass="entr" presetSubtype="0" fill="hold" grpId="0" nodeType="clickEffect">
                                  <p:stCondLst>
                                    <p:cond delay="0"/>
                                  </p:stCondLst>
                                  <p:childTnLst>
                                    <p:set>
                                      <p:cBhvr>
                                        <p:cTn id="32" dur="1" fill="hold">
                                          <p:stCondLst>
                                            <p:cond delay="0"/>
                                          </p:stCondLst>
                                        </p:cTn>
                                        <p:tgtEl>
                                          <p:spTgt spid="3">
                                            <p:txEl>
                                              <p:pRg st="7" end="7"/>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3">
                                            <p:txEl>
                                              <p:pRg st="8" end="8"/>
                                            </p:txEl>
                                          </p:spTgt>
                                        </p:tgtEl>
                                        <p:attrNameLst>
                                          <p:attrName>style.visibility</p:attrName>
                                        </p:attrNameLst>
                                      </p:cBhvr>
                                      <p:to>
                                        <p:strVal val="visible"/>
                                      </p:to>
                                    </p:set>
                                  </p:childTnLst>
                                </p:cTn>
                              </p:par>
                            </p:childTnLst>
                          </p:cTn>
                        </p:par>
                      </p:childTnLst>
                    </p:cTn>
                  </p:par>
                  <p:par>
                    <p:cTn id="35" fill="hold">
                      <p:stCondLst>
                        <p:cond delay="indefinite"/>
                      </p:stCondLst>
                      <p:childTnLst>
                        <p:par>
                          <p:cTn id="36" fill="hold">
                            <p:stCondLst>
                              <p:cond delay="0"/>
                            </p:stCondLst>
                            <p:childTnLst>
                              <p:par>
                                <p:cTn id="37" presetID="1" presetClass="entr" presetSubtype="0" fill="hold" grpId="0" nodeType="clickEffect">
                                  <p:stCondLst>
                                    <p:cond delay="0"/>
                                  </p:stCondLst>
                                  <p:childTnLst>
                                    <p:set>
                                      <p:cBhvr>
                                        <p:cTn id="38" dur="1" fill="hold">
                                          <p:stCondLst>
                                            <p:cond delay="0"/>
                                          </p:stCondLst>
                                        </p:cTn>
                                        <p:tgtEl>
                                          <p:spTgt spid="3">
                                            <p:txEl>
                                              <p:pRg st="9" end="9"/>
                                            </p:txEl>
                                          </p:spTgt>
                                        </p:tgtEl>
                                        <p:attrNameLst>
                                          <p:attrName>style.visibility</p:attrName>
                                        </p:attrNameLst>
                                      </p:cBhvr>
                                      <p:to>
                                        <p:strVal val="visible"/>
                                      </p:to>
                                    </p:set>
                                  </p:childTnLst>
                                </p:cTn>
                              </p:par>
                              <p:par>
                                <p:cTn id="39" presetID="1" presetClass="entr" presetSubtype="0" fill="hold" grpId="0" nodeType="withEffect">
                                  <p:stCondLst>
                                    <p:cond delay="0"/>
                                  </p:stCondLst>
                                  <p:childTnLst>
                                    <p:set>
                                      <p:cBhvr>
                                        <p:cTn id="40" dur="1" fill="hold">
                                          <p:stCondLst>
                                            <p:cond delay="0"/>
                                          </p:stCondLst>
                                        </p:cTn>
                                        <p:tgtEl>
                                          <p:spTgt spid="3">
                                            <p:txEl>
                                              <p:pRg st="10" end="10"/>
                                            </p:txEl>
                                          </p:spTgt>
                                        </p:tgtEl>
                                        <p:attrNameLst>
                                          <p:attrName>style.visibility</p:attrName>
                                        </p:attrNameLst>
                                      </p:cBhvr>
                                      <p:to>
                                        <p:strVal val="visible"/>
                                      </p:to>
                                    </p:set>
                                  </p:childTnLst>
                                </p:cTn>
                              </p:par>
                              <p:par>
                                <p:cTn id="41" presetID="1" presetClass="entr" presetSubtype="0" fill="hold" grpId="0" nodeType="withEffect">
                                  <p:stCondLst>
                                    <p:cond delay="0"/>
                                  </p:stCondLst>
                                  <p:childTnLst>
                                    <p:set>
                                      <p:cBhvr>
                                        <p:cTn id="42" dur="1" fill="hold">
                                          <p:stCondLst>
                                            <p:cond delay="0"/>
                                          </p:stCondLst>
                                        </p:cTn>
                                        <p:tgtEl>
                                          <p:spTgt spid="3">
                                            <p:txEl>
                                              <p:pRg st="11" end="11"/>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3">
                                            <p:txEl>
                                              <p:pRg st="12" end="12"/>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Grafik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7311" y="0"/>
            <a:ext cx="9139465" cy="6854599"/>
          </a:xfrm>
          <a:prstGeom prst="rect">
            <a:avLst/>
          </a:prstGeom>
        </p:spPr>
      </p:pic>
      <p:sp>
        <p:nvSpPr>
          <p:cNvPr id="28674" name="Foliennummernplatzhalter 3"/>
          <p:cNvSpPr txBox="1">
            <a:spLocks noGrp="1"/>
          </p:cNvSpPr>
          <p:nvPr/>
        </p:nvSpPr>
        <p:spPr bwMode="auto">
          <a:xfrm>
            <a:off x="0" y="6630988"/>
            <a:ext cx="9144000" cy="476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lgn="ctr" eaLnBrk="1" hangingPunct="1"/>
            <a:fld id="{1D7A44AB-D009-4B87-9AEB-EB605D19201A}" type="slidenum">
              <a:rPr lang="de-DE" sz="900">
                <a:solidFill>
                  <a:schemeClr val="bg2"/>
                </a:solidFill>
              </a:rPr>
              <a:pPr algn="ctr" eaLnBrk="1" hangingPunct="1"/>
              <a:t>11</a:t>
            </a:fld>
            <a:endParaRPr lang="de-DE" sz="900">
              <a:solidFill>
                <a:schemeClr val="bg2"/>
              </a:solidFill>
            </a:endParaRPr>
          </a:p>
        </p:txBody>
      </p:sp>
      <p:sp>
        <p:nvSpPr>
          <p:cNvPr id="28675" name="Rectangle 2"/>
          <p:cNvSpPr>
            <a:spLocks noGrp="1" noChangeArrowheads="1"/>
          </p:cNvSpPr>
          <p:nvPr>
            <p:ph type="title" idx="4294967295"/>
          </p:nvPr>
        </p:nvSpPr>
        <p:spPr>
          <a:xfrm>
            <a:off x="338138" y="308043"/>
            <a:ext cx="8408987" cy="503237"/>
          </a:xfrm>
        </p:spPr>
        <p:txBody>
          <a:bodyPr/>
          <a:lstStyle/>
          <a:p>
            <a:pPr eaLnBrk="1" hangingPunct="1"/>
            <a:r>
              <a:rPr lang="de-DE" sz="3200" dirty="0" smtClean="0">
                <a:solidFill>
                  <a:schemeClr val="tx1"/>
                </a:solidFill>
              </a:rPr>
              <a:t>Vielen Dank</a:t>
            </a:r>
            <a:r>
              <a:rPr lang="de-DE" sz="3200" dirty="0" smtClean="0">
                <a:solidFill>
                  <a:schemeClr val="tx1"/>
                </a:solidFill>
              </a:rPr>
              <a:t> </a:t>
            </a:r>
            <a:r>
              <a:rPr lang="de-DE" sz="3200" dirty="0" smtClean="0">
                <a:solidFill>
                  <a:schemeClr val="tx1"/>
                </a:solidFill>
              </a:rPr>
              <a:t>!!</a:t>
            </a:r>
          </a:p>
        </p:txBody>
      </p:sp>
      <p:sp>
        <p:nvSpPr>
          <p:cNvPr id="28676" name="Rectangle 3"/>
          <p:cNvSpPr>
            <a:spLocks noGrp="1" noChangeArrowheads="1"/>
          </p:cNvSpPr>
          <p:nvPr>
            <p:ph type="body" idx="4294967295"/>
          </p:nvPr>
        </p:nvSpPr>
        <p:spPr>
          <a:xfrm>
            <a:off x="342902" y="4107983"/>
            <a:ext cx="4542998" cy="2273432"/>
          </a:xfrm>
          <a:solidFill>
            <a:srgbClr val="FFFFCC">
              <a:alpha val="69804"/>
            </a:srgbClr>
          </a:solidFill>
        </p:spPr>
        <p:txBody>
          <a:bodyPr/>
          <a:lstStyle/>
          <a:p>
            <a:pPr eaLnBrk="1" hangingPunct="1">
              <a:lnSpc>
                <a:spcPct val="80000"/>
              </a:lnSpc>
              <a:buNone/>
            </a:pPr>
            <a:r>
              <a:rPr lang="de-DE" sz="1400" b="1" dirty="0" smtClean="0"/>
              <a:t>Dr. Andreas </a:t>
            </a:r>
            <a:r>
              <a:rPr lang="de-DE" sz="1400" b="1" dirty="0" err="1" smtClean="0"/>
              <a:t>Abecker</a:t>
            </a:r>
            <a:endParaRPr lang="de-DE" sz="1400" b="1" dirty="0" smtClean="0"/>
          </a:p>
          <a:p>
            <a:pPr eaLnBrk="1" hangingPunct="1">
              <a:lnSpc>
                <a:spcPct val="80000"/>
              </a:lnSpc>
              <a:buFontTx/>
              <a:buNone/>
            </a:pPr>
            <a:endParaRPr lang="de-DE" sz="800" dirty="0" smtClean="0"/>
          </a:p>
          <a:p>
            <a:pPr eaLnBrk="1" hangingPunct="1">
              <a:lnSpc>
                <a:spcPct val="80000"/>
              </a:lnSpc>
              <a:buFontTx/>
              <a:buNone/>
            </a:pPr>
            <a:r>
              <a:rPr lang="de-DE" sz="1400" dirty="0" err="1" smtClean="0"/>
              <a:t>disy</a:t>
            </a:r>
            <a:r>
              <a:rPr lang="de-DE" sz="1400" dirty="0" smtClean="0"/>
              <a:t> Informationssysteme GmbH</a:t>
            </a:r>
          </a:p>
          <a:p>
            <a:pPr eaLnBrk="1" hangingPunct="1">
              <a:lnSpc>
                <a:spcPct val="80000"/>
              </a:lnSpc>
              <a:buFontTx/>
              <a:buNone/>
            </a:pPr>
            <a:r>
              <a:rPr lang="de-DE" sz="1400" dirty="0" smtClean="0"/>
              <a:t>Erbprinzenstr. 4–12</a:t>
            </a:r>
          </a:p>
          <a:p>
            <a:pPr eaLnBrk="1" hangingPunct="1">
              <a:lnSpc>
                <a:spcPct val="80000"/>
              </a:lnSpc>
              <a:buFontTx/>
              <a:buNone/>
            </a:pPr>
            <a:r>
              <a:rPr lang="de-DE" sz="1400" dirty="0" smtClean="0"/>
              <a:t>76133 Karlsruhe</a:t>
            </a:r>
          </a:p>
          <a:p>
            <a:pPr eaLnBrk="1" hangingPunct="1">
              <a:lnSpc>
                <a:spcPct val="80000"/>
              </a:lnSpc>
              <a:buFontTx/>
              <a:buNone/>
            </a:pPr>
            <a:endParaRPr lang="de-DE" sz="1400" dirty="0" smtClean="0"/>
          </a:p>
          <a:p>
            <a:pPr eaLnBrk="1" hangingPunct="1">
              <a:lnSpc>
                <a:spcPct val="80000"/>
              </a:lnSpc>
              <a:buFontTx/>
              <a:buNone/>
            </a:pPr>
            <a:r>
              <a:rPr lang="de-DE" sz="1400" dirty="0" smtClean="0"/>
              <a:t>Tel.: +49 721 1 6006-256</a:t>
            </a:r>
          </a:p>
          <a:p>
            <a:pPr eaLnBrk="1" hangingPunct="1">
              <a:lnSpc>
                <a:spcPct val="80000"/>
              </a:lnSpc>
              <a:buFontTx/>
              <a:buNone/>
            </a:pPr>
            <a:r>
              <a:rPr lang="de-DE" sz="1400" dirty="0" smtClean="0"/>
              <a:t>Fax: +49 721 1 6006-05</a:t>
            </a:r>
          </a:p>
          <a:p>
            <a:pPr eaLnBrk="1" hangingPunct="1">
              <a:lnSpc>
                <a:spcPct val="80000"/>
              </a:lnSpc>
              <a:buFontTx/>
              <a:buNone/>
            </a:pPr>
            <a:r>
              <a:rPr lang="de-DE" sz="1400" dirty="0" smtClean="0"/>
              <a:t>E-Mail:  </a:t>
            </a:r>
            <a:r>
              <a:rPr lang="de-DE" sz="1400" dirty="0" smtClean="0">
                <a:hlinkClick r:id="rId3"/>
              </a:rPr>
              <a:t>andreas.abecker@disy.net</a:t>
            </a:r>
            <a:r>
              <a:rPr lang="de-DE" sz="1400" dirty="0" smtClean="0"/>
              <a:t> </a:t>
            </a:r>
          </a:p>
          <a:p>
            <a:pPr eaLnBrk="1" hangingPunct="1">
              <a:lnSpc>
                <a:spcPct val="80000"/>
              </a:lnSpc>
              <a:buFontTx/>
              <a:buNone/>
            </a:pPr>
            <a:r>
              <a:rPr lang="de-DE" sz="1400" dirty="0" smtClean="0">
                <a:hlinkClick r:id="rId4"/>
              </a:rPr>
              <a:t>www.disy.net</a:t>
            </a:r>
            <a:endParaRPr lang="de-DE" sz="1400" dirty="0" smtClean="0"/>
          </a:p>
          <a:p>
            <a:pPr eaLnBrk="1" hangingPunct="1">
              <a:lnSpc>
                <a:spcPct val="80000"/>
              </a:lnSpc>
              <a:buFontTx/>
              <a:buNone/>
            </a:pPr>
            <a:endParaRPr lang="de-DE" sz="1400" dirty="0" smtClean="0"/>
          </a:p>
          <a:p>
            <a:pPr eaLnBrk="1" hangingPunct="1">
              <a:lnSpc>
                <a:spcPct val="80000"/>
              </a:lnSpc>
              <a:buFontTx/>
              <a:buNone/>
            </a:pPr>
            <a:endParaRPr lang="de-DE" sz="1400" dirty="0" smtClean="0"/>
          </a:p>
        </p:txBody>
      </p:sp>
      <p:pic>
        <p:nvPicPr>
          <p:cNvPr id="28679" name="Picture 11" descr="http://www.stigermany.de/images/thumb/d/dd/Andreas_abecker.jpg/100px-Andreas_abecker.jpg"/>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340100" y="4406106"/>
            <a:ext cx="1231900" cy="167481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2" name="Foliennummernplatzhalter 1"/>
          <p:cNvSpPr>
            <a:spLocks noGrp="1"/>
          </p:cNvSpPr>
          <p:nvPr>
            <p:ph type="sldNum" sz="quarter" idx="10"/>
          </p:nvPr>
        </p:nvSpPr>
        <p:spPr/>
        <p:txBody>
          <a:bodyPr/>
          <a:lstStyle/>
          <a:p>
            <a:pPr>
              <a:defRPr/>
            </a:pPr>
            <a:fld id="{A95BEFA6-9177-46CE-9BBF-F6980AA3F518}" type="slidenum">
              <a:rPr lang="de-DE" smtClean="0"/>
              <a:pPr>
                <a:defRPr/>
              </a:pPr>
              <a:t>11</a:t>
            </a:fld>
            <a:endParaRPr lang="de-DE"/>
          </a:p>
        </p:txBody>
      </p:sp>
    </p:spTree>
  </p:cSld>
  <p:clrMapOvr>
    <a:masterClrMapping/>
  </p:clrMapOvr>
  <mc:AlternateContent xmlns:mc="http://schemas.openxmlformats.org/markup-compatibility/2006">
    <mc:Choice xmlns:p14="http://schemas.microsoft.com/office/powerpoint/2010/main" Requires="p14">
      <p:transition spd="slow" p14:dur="1400">
        <p14:ripple/>
      </p:transition>
    </mc:Choice>
    <mc:Fallback>
      <p:transition spd="slow">
        <p:fade/>
      </p:transition>
    </mc:Fallback>
  </mc:AlternateContent>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9"/>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b="6932"/>
          <a:stretch>
            <a:fillRect/>
          </a:stretch>
        </p:blipFill>
        <p:spPr bwMode="auto">
          <a:xfrm>
            <a:off x="1323975" y="974725"/>
            <a:ext cx="6940550" cy="51514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244" name="Rectangle 2"/>
          <p:cNvSpPr>
            <a:spLocks noGrp="1" noChangeArrowheads="1"/>
          </p:cNvSpPr>
          <p:nvPr>
            <p:ph type="title"/>
          </p:nvPr>
        </p:nvSpPr>
        <p:spPr/>
        <p:txBody>
          <a:bodyPr/>
          <a:lstStyle/>
          <a:p>
            <a:r>
              <a:rPr lang="de-DE" dirty="0" err="1" smtClean="0"/>
              <a:t>disy</a:t>
            </a:r>
            <a:r>
              <a:rPr lang="de-DE" dirty="0" smtClean="0"/>
              <a:t> </a:t>
            </a:r>
            <a:r>
              <a:rPr lang="de-DE" dirty="0" err="1" smtClean="0"/>
              <a:t>Cadenza</a:t>
            </a:r>
            <a:r>
              <a:rPr lang="de-DE" dirty="0" smtClean="0"/>
              <a:t> – </a:t>
            </a:r>
            <a:r>
              <a:rPr lang="de-DE" dirty="0" err="1" smtClean="0"/>
              <a:t>Spatial</a:t>
            </a:r>
            <a:r>
              <a:rPr lang="de-DE" dirty="0" smtClean="0"/>
              <a:t> Reporting </a:t>
            </a:r>
            <a:r>
              <a:rPr lang="de-DE" dirty="0" err="1" smtClean="0"/>
              <a:t>Workbench</a:t>
            </a:r>
            <a:r>
              <a:rPr lang="de-DE" dirty="0" smtClean="0"/>
              <a:t> </a:t>
            </a:r>
          </a:p>
        </p:txBody>
      </p:sp>
      <p:sp>
        <p:nvSpPr>
          <p:cNvPr id="10245" name="Foliennummernplatzhalter 3"/>
          <p:cNvSpPr>
            <a:spLocks noGrp="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fld id="{9B05D428-6CB7-4D39-960C-2A40F075C6E0}" type="slidenum">
              <a:rPr lang="de-DE" smtClean="0">
                <a:solidFill>
                  <a:schemeClr val="bg2"/>
                </a:solidFill>
              </a:rPr>
              <a:pPr eaLnBrk="1" hangingPunct="1"/>
              <a:t>12</a:t>
            </a:fld>
            <a:endParaRPr lang="de-DE" smtClean="0">
              <a:solidFill>
                <a:schemeClr val="bg2"/>
              </a:solidFill>
            </a:endParaRPr>
          </a:p>
        </p:txBody>
      </p:sp>
    </p:spTree>
    <p:extLst>
      <p:ext uri="{BB962C8B-B14F-4D97-AF65-F5344CB8AC3E}">
        <p14:creationId xmlns:p14="http://schemas.microsoft.com/office/powerpoint/2010/main" val="295611370"/>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What</a:t>
            </a:r>
            <a:r>
              <a:rPr lang="de-DE" dirty="0" smtClean="0"/>
              <a:t> </a:t>
            </a:r>
            <a:r>
              <a:rPr lang="de-DE" dirty="0" err="1" smtClean="0"/>
              <a:t>is</a:t>
            </a:r>
            <a:r>
              <a:rPr lang="de-DE" dirty="0" smtClean="0"/>
              <a:t> Environmental </a:t>
            </a:r>
            <a:r>
              <a:rPr lang="de-DE" dirty="0" err="1" smtClean="0"/>
              <a:t>Informatics</a:t>
            </a:r>
            <a:r>
              <a:rPr lang="de-DE" dirty="0" smtClean="0"/>
              <a:t> / </a:t>
            </a:r>
            <a:r>
              <a:rPr lang="de-DE" dirty="0" err="1" smtClean="0"/>
              <a:t>Ecoinformatics</a:t>
            </a:r>
            <a:r>
              <a:rPr lang="de-DE" dirty="0" smtClean="0"/>
              <a:t>?</a:t>
            </a:r>
            <a:endParaRPr lang="de-DE" dirty="0"/>
          </a:p>
        </p:txBody>
      </p:sp>
      <p:sp>
        <p:nvSpPr>
          <p:cNvPr id="4" name="Foliennummernplatzhalter 3"/>
          <p:cNvSpPr>
            <a:spLocks noGrp="1"/>
          </p:cNvSpPr>
          <p:nvPr>
            <p:ph type="sldNum" sz="quarter" idx="10"/>
          </p:nvPr>
        </p:nvSpPr>
        <p:spPr/>
        <p:txBody>
          <a:bodyPr/>
          <a:lstStyle/>
          <a:p>
            <a:pPr>
              <a:defRPr/>
            </a:pPr>
            <a:fld id="{15D291F1-F0DA-4A59-9457-37AD4694A997}" type="slidenum">
              <a:rPr lang="de-DE" smtClean="0"/>
              <a:pPr>
                <a:defRPr/>
              </a:pPr>
              <a:t>13</a:t>
            </a:fld>
            <a:endParaRPr lang="de-DE"/>
          </a:p>
        </p:txBody>
      </p:sp>
      <p:pic>
        <p:nvPicPr>
          <p:cNvPr id="4098" name="Picture 2"/>
          <p:cNvPicPr>
            <a:picLocks noChangeAspect="1" noChangeArrowheads="1"/>
          </p:cNvPicPr>
          <p:nvPr/>
        </p:nvPicPr>
        <p:blipFill rotWithShape="1">
          <a:blip r:embed="rId3">
            <a:extLst>
              <a:ext uri="{28A0092B-C50C-407E-A947-70E740481C1C}">
                <a14:useLocalDpi xmlns:a14="http://schemas.microsoft.com/office/drawing/2010/main" val="0"/>
              </a:ext>
            </a:extLst>
          </a:blip>
          <a:srcRect l="19090" t="30038" r="25946" b="16045"/>
          <a:stretch/>
        </p:blipFill>
        <p:spPr bwMode="auto">
          <a:xfrm>
            <a:off x="177413" y="1201004"/>
            <a:ext cx="8784641" cy="48449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697119529"/>
      </p:ext>
    </p:extLst>
  </p:cSld>
  <p:clrMapOvr>
    <a:masterClrMapping/>
  </p:clrMapOvr>
  <mc:AlternateContent xmlns:mc="http://schemas.openxmlformats.org/markup-compatibility/2006">
    <mc:Choice xmlns:p14="http://schemas.microsoft.com/office/powerpoint/2010/main" Requires="p14">
      <p:transition spd="med" p14:dur="700">
        <p:fade/>
      </p:transition>
    </mc:Choice>
    <mc:Fallback>
      <p:transition spd="med">
        <p:fade/>
      </p:transition>
    </mc:Fallback>
  </mc:AlternateContent>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Umweltinformatik nach [</a:t>
            </a:r>
            <a:r>
              <a:rPr lang="de-DE" dirty="0" err="1" smtClean="0"/>
              <a:t>Pillmann</a:t>
            </a:r>
            <a:r>
              <a:rPr lang="de-DE" dirty="0" smtClean="0"/>
              <a:t>, 1990]</a:t>
            </a:r>
            <a:endParaRPr lang="de-DE" dirty="0"/>
          </a:p>
        </p:txBody>
      </p:sp>
      <p:sp>
        <p:nvSpPr>
          <p:cNvPr id="4" name="Foliennummernplatzhalter 3"/>
          <p:cNvSpPr>
            <a:spLocks noGrp="1"/>
          </p:cNvSpPr>
          <p:nvPr>
            <p:ph type="sldNum" sz="quarter" idx="10"/>
          </p:nvPr>
        </p:nvSpPr>
        <p:spPr/>
        <p:txBody>
          <a:bodyPr/>
          <a:lstStyle/>
          <a:p>
            <a:pPr>
              <a:defRPr/>
            </a:pPr>
            <a:fld id="{15D291F1-F0DA-4A59-9457-37AD4694A997}" type="slidenum">
              <a:rPr lang="de-DE" smtClean="0"/>
              <a:pPr>
                <a:defRPr/>
              </a:pPr>
              <a:t>14</a:t>
            </a:fld>
            <a:endParaRPr lang="de-DE"/>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2242" y="807117"/>
            <a:ext cx="8813895" cy="50800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028685"/>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122" name="Rectangle 17"/>
          <p:cNvSpPr>
            <a:spLocks noGrp="1" noChangeArrowheads="1"/>
          </p:cNvSpPr>
          <p:nvPr>
            <p:ph type="sldNum" sz="quarter" idx="10"/>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fld id="{984B6A91-95DD-413B-AE16-7319F6998F74}" type="slidenum">
              <a:rPr lang="de-DE" smtClean="0">
                <a:solidFill>
                  <a:schemeClr val="bg2"/>
                </a:solidFill>
              </a:rPr>
              <a:pPr eaLnBrk="1" hangingPunct="1"/>
              <a:t>15</a:t>
            </a:fld>
            <a:endParaRPr lang="de-DE" smtClean="0">
              <a:solidFill>
                <a:schemeClr val="bg2"/>
              </a:solidFill>
            </a:endParaRPr>
          </a:p>
        </p:txBody>
      </p:sp>
      <p:sp>
        <p:nvSpPr>
          <p:cNvPr id="5123" name="Rectangle 37"/>
          <p:cNvSpPr>
            <a:spLocks noGrp="1" noChangeArrowheads="1"/>
          </p:cNvSpPr>
          <p:nvPr>
            <p:ph type="ftr" sz="quarter" idx="11"/>
          </p:nvPr>
        </p:nvSpPr>
        <p:spPr>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smtClean="0"/>
              <a:t>disy Informationssysteme GmbH</a:t>
            </a:r>
          </a:p>
        </p:txBody>
      </p:sp>
      <p:sp>
        <p:nvSpPr>
          <p:cNvPr id="5124" name="Rectangle 39"/>
          <p:cNvSpPr>
            <a:spLocks noGrp="1" noChangeArrowheads="1"/>
          </p:cNvSpPr>
          <p:nvPr>
            <p:ph type="dt" sz="quarter" idx="4294967295"/>
          </p:nvPr>
        </p:nvSpPr>
        <p:spPr>
          <a:xfrm>
            <a:off x="523875" y="6340475"/>
            <a:ext cx="1712913" cy="22225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ea typeface="ＭＳ Ｐゴシック" pitchFamily="34" charset="-128"/>
              </a:defRPr>
            </a:lvl1pPr>
            <a:lvl2pPr marL="742950" indent="-285750" eaLnBrk="0" hangingPunct="0">
              <a:defRPr>
                <a:solidFill>
                  <a:schemeClr val="tx1"/>
                </a:solidFill>
                <a:latin typeface="Arial" charset="0"/>
                <a:ea typeface="ＭＳ Ｐゴシック" pitchFamily="34" charset="-128"/>
              </a:defRPr>
            </a:lvl2pPr>
            <a:lvl3pPr marL="1143000" indent="-228600" eaLnBrk="0" hangingPunct="0">
              <a:defRPr>
                <a:solidFill>
                  <a:schemeClr val="tx1"/>
                </a:solidFill>
                <a:latin typeface="Arial" charset="0"/>
                <a:ea typeface="ＭＳ Ｐゴシック" pitchFamily="34" charset="-128"/>
              </a:defRPr>
            </a:lvl3pPr>
            <a:lvl4pPr marL="1600200" indent="-228600" eaLnBrk="0" hangingPunct="0">
              <a:defRPr>
                <a:solidFill>
                  <a:schemeClr val="tx1"/>
                </a:solidFill>
                <a:latin typeface="Arial" charset="0"/>
                <a:ea typeface="ＭＳ Ｐゴシック" pitchFamily="34" charset="-128"/>
              </a:defRPr>
            </a:lvl4pPr>
            <a:lvl5pPr marL="2057400" indent="-228600" eaLnBrk="0" hangingPunct="0">
              <a:defRPr>
                <a:solidFill>
                  <a:schemeClr val="tx1"/>
                </a:solidFill>
                <a:latin typeface="Arial" charset="0"/>
                <a:ea typeface="ＭＳ Ｐゴシック" pitchFamily="34" charset="-128"/>
              </a:defRPr>
            </a:lvl5pPr>
            <a:lvl6pPr marL="2514600" indent="-228600" algn="r" eaLnBrk="0" fontAlgn="base" hangingPunct="0">
              <a:spcBef>
                <a:spcPct val="0"/>
              </a:spcBef>
              <a:spcAft>
                <a:spcPct val="0"/>
              </a:spcAft>
              <a:defRPr>
                <a:solidFill>
                  <a:schemeClr val="tx1"/>
                </a:solidFill>
                <a:latin typeface="Arial" charset="0"/>
                <a:ea typeface="ＭＳ Ｐゴシック" pitchFamily="34" charset="-128"/>
              </a:defRPr>
            </a:lvl6pPr>
            <a:lvl7pPr marL="2971800" indent="-228600" algn="r" eaLnBrk="0" fontAlgn="base" hangingPunct="0">
              <a:spcBef>
                <a:spcPct val="0"/>
              </a:spcBef>
              <a:spcAft>
                <a:spcPct val="0"/>
              </a:spcAft>
              <a:defRPr>
                <a:solidFill>
                  <a:schemeClr val="tx1"/>
                </a:solidFill>
                <a:latin typeface="Arial" charset="0"/>
                <a:ea typeface="ＭＳ Ｐゴシック" pitchFamily="34" charset="-128"/>
              </a:defRPr>
            </a:lvl7pPr>
            <a:lvl8pPr marL="3429000" indent="-228600" algn="r" eaLnBrk="0" fontAlgn="base" hangingPunct="0">
              <a:spcBef>
                <a:spcPct val="0"/>
              </a:spcBef>
              <a:spcAft>
                <a:spcPct val="0"/>
              </a:spcAft>
              <a:defRPr>
                <a:solidFill>
                  <a:schemeClr val="tx1"/>
                </a:solidFill>
                <a:latin typeface="Arial" charset="0"/>
                <a:ea typeface="ＭＳ Ｐゴシック" pitchFamily="34" charset="-128"/>
              </a:defRPr>
            </a:lvl8pPr>
            <a:lvl9pPr marL="3886200" indent="-228600" algn="r" eaLnBrk="0" fontAlgn="base" hangingPunct="0">
              <a:spcBef>
                <a:spcPct val="0"/>
              </a:spcBef>
              <a:spcAft>
                <a:spcPct val="0"/>
              </a:spcAft>
              <a:defRPr>
                <a:solidFill>
                  <a:schemeClr val="tx1"/>
                </a:solidFill>
                <a:latin typeface="Arial" charset="0"/>
                <a:ea typeface="ＭＳ Ｐゴシック" pitchFamily="34" charset="-128"/>
              </a:defRPr>
            </a:lvl9pPr>
          </a:lstStyle>
          <a:p>
            <a:pPr eaLnBrk="1" hangingPunct="1"/>
            <a:r>
              <a:rPr lang="de-DE" smtClean="0"/>
              <a:t>27.09.2011</a:t>
            </a:r>
          </a:p>
        </p:txBody>
      </p:sp>
      <p:sp>
        <p:nvSpPr>
          <p:cNvPr id="5125" name="Rectangle 2"/>
          <p:cNvSpPr>
            <a:spLocks noGrp="1" noChangeArrowheads="1"/>
          </p:cNvSpPr>
          <p:nvPr>
            <p:ph type="title"/>
          </p:nvPr>
        </p:nvSpPr>
        <p:spPr/>
        <p:txBody>
          <a:bodyPr/>
          <a:lstStyle/>
          <a:p>
            <a:r>
              <a:rPr lang="de-DE" dirty="0" smtClean="0">
                <a:ea typeface="ＭＳ Ｐゴシック" pitchFamily="34" charset="-128"/>
              </a:rPr>
              <a:t>GIS </a:t>
            </a:r>
            <a:r>
              <a:rPr lang="de-DE" dirty="0" smtClean="0">
                <a:ea typeface="ＭＳ Ｐゴシック" pitchFamily="34" charset="-128"/>
              </a:rPr>
              <a:t>und regenerative Energien</a:t>
            </a:r>
          </a:p>
        </p:txBody>
      </p:sp>
      <p:sp>
        <p:nvSpPr>
          <p:cNvPr id="5126" name="Rectangle 3"/>
          <p:cNvSpPr>
            <a:spLocks noGrp="1" noChangeArrowheads="1"/>
          </p:cNvSpPr>
          <p:nvPr>
            <p:ph type="body" idx="1"/>
          </p:nvPr>
        </p:nvSpPr>
        <p:spPr>
          <a:xfrm>
            <a:off x="346075" y="890588"/>
            <a:ext cx="8401050" cy="5299075"/>
          </a:xfrm>
        </p:spPr>
        <p:txBody>
          <a:bodyPr/>
          <a:lstStyle/>
          <a:p>
            <a:r>
              <a:rPr lang="de-DE" sz="1600" b="1" smtClean="0">
                <a:ea typeface="ＭＳ Ｐゴシック" pitchFamily="34" charset="-128"/>
              </a:rPr>
              <a:t>Potenzialanalyse</a:t>
            </a:r>
            <a:r>
              <a:rPr lang="de-DE" sz="1600" smtClean="0">
                <a:ea typeface="ＭＳ Ｐゴシック" pitchFamily="34" charset="-128"/>
              </a:rPr>
              <a:t>, </a:t>
            </a:r>
            <a:r>
              <a:rPr lang="de-DE" sz="1600" b="1" smtClean="0">
                <a:ea typeface="ＭＳ Ｐゴシック" pitchFamily="34" charset="-128"/>
              </a:rPr>
              <a:t>Standortplanung</a:t>
            </a:r>
            <a:r>
              <a:rPr lang="de-DE" sz="1600" smtClean="0">
                <a:ea typeface="ＭＳ Ｐゴシック" pitchFamily="34" charset="-128"/>
              </a:rPr>
              <a:t> und </a:t>
            </a:r>
            <a:r>
              <a:rPr lang="de-DE" sz="1600" b="1" smtClean="0">
                <a:ea typeface="ＭＳ Ｐゴシック" pitchFamily="34" charset="-128"/>
              </a:rPr>
              <a:t>–optimierung </a:t>
            </a:r>
            <a:r>
              <a:rPr lang="de-DE" sz="1600" smtClean="0">
                <a:ea typeface="ＭＳ Ｐゴシック" pitchFamily="34" charset="-128"/>
              </a:rPr>
              <a:t>für </a:t>
            </a:r>
            <a:r>
              <a:rPr lang="de-DE" sz="1600" b="1" smtClean="0">
                <a:ea typeface="ＭＳ Ｐゴシック" pitchFamily="34" charset="-128"/>
              </a:rPr>
              <a:t>regenerative Energie-Anlagen</a:t>
            </a:r>
            <a:r>
              <a:rPr lang="de-DE" sz="1600" smtClean="0">
                <a:ea typeface="ＭＳ Ｐゴシック" pitchFamily="34" charset="-128"/>
              </a:rPr>
              <a:t> sind in hohem Maße von GIS-Daten abhängig:</a:t>
            </a:r>
          </a:p>
          <a:p>
            <a:pPr lvl="1"/>
            <a:r>
              <a:rPr lang="de-DE" smtClean="0">
                <a:ea typeface="ＭＳ Ｐゴシック" pitchFamily="34" charset="-128"/>
              </a:rPr>
              <a:t>Wind, Wasser, Geothermie hängen von geologischen, topologischen und meteorologischen Gegebenheiten ab – teilweise zusammen mit komplexen Simulationsmodellen</a:t>
            </a:r>
          </a:p>
          <a:p>
            <a:pPr lvl="1"/>
            <a:r>
              <a:rPr lang="de-DE" smtClean="0">
                <a:ea typeface="ＭＳ Ｐゴシック" pitchFamily="34" charset="-128"/>
              </a:rPr>
              <a:t>Rentierlichkeit von Biomasse-Anlagen hängt zusätzlich von Landnutzung und Transportmöglichkeiten ab</a:t>
            </a:r>
          </a:p>
          <a:p>
            <a:pPr lvl="1"/>
            <a:r>
              <a:rPr lang="de-DE" smtClean="0">
                <a:ea typeface="ＭＳ Ｐゴシック" pitchFamily="34" charset="-128"/>
              </a:rPr>
              <a:t>Solarpotenzial- und Energie-/Wärmebedarfsrechnungen </a:t>
            </a:r>
            <a:br>
              <a:rPr lang="de-DE" smtClean="0">
                <a:ea typeface="ＭＳ Ｐゴシック" pitchFamily="34" charset="-128"/>
              </a:rPr>
            </a:br>
            <a:r>
              <a:rPr lang="de-DE" smtClean="0">
                <a:ea typeface="ＭＳ Ｐゴシック" pitchFamily="34" charset="-128"/>
              </a:rPr>
              <a:t>benötigen feingranulare Informationen </a:t>
            </a:r>
            <a:br>
              <a:rPr lang="de-DE" smtClean="0">
                <a:ea typeface="ＭＳ Ｐゴシック" pitchFamily="34" charset="-128"/>
              </a:rPr>
            </a:br>
            <a:r>
              <a:rPr lang="de-DE" smtClean="0">
                <a:ea typeface="ＭＳ Ｐゴシック" pitchFamily="34" charset="-128"/>
              </a:rPr>
              <a:t>über Gebäude und deren Nutzung</a:t>
            </a:r>
          </a:p>
          <a:p>
            <a:pPr lvl="1"/>
            <a:r>
              <a:rPr lang="de-DE" smtClean="0">
                <a:ea typeface="ＭＳ Ｐゴシック" pitchFamily="34" charset="-128"/>
              </a:rPr>
              <a:t>Alle Anlagenplanungen hängen von </a:t>
            </a:r>
            <a:br>
              <a:rPr lang="de-DE" smtClean="0">
                <a:ea typeface="ＭＳ Ｐゴシック" pitchFamily="34" charset="-128"/>
              </a:rPr>
            </a:br>
            <a:r>
              <a:rPr lang="de-DE" smtClean="0">
                <a:ea typeface="ＭＳ Ｐゴシック" pitchFamily="34" charset="-128"/>
              </a:rPr>
              <a:t>raumplanerischen und naturräumlichen</a:t>
            </a:r>
            <a:br>
              <a:rPr lang="de-DE" smtClean="0">
                <a:ea typeface="ＭＳ Ｐゴシック" pitchFamily="34" charset="-128"/>
              </a:rPr>
            </a:br>
            <a:r>
              <a:rPr lang="de-DE" smtClean="0">
                <a:ea typeface="ＭＳ Ｐゴシック" pitchFamily="34" charset="-128"/>
              </a:rPr>
              <a:t>Grundlagen (Vorranggebiete, Aus-</a:t>
            </a:r>
            <a:br>
              <a:rPr lang="de-DE" smtClean="0">
                <a:ea typeface="ＭＳ Ｐゴシック" pitchFamily="34" charset="-128"/>
              </a:rPr>
            </a:br>
            <a:r>
              <a:rPr lang="de-DE" smtClean="0">
                <a:ea typeface="ＭＳ Ｐゴシック" pitchFamily="34" charset="-128"/>
              </a:rPr>
              <a:t>schlussgebiete, Schutzgebiete ) </a:t>
            </a:r>
            <a:br>
              <a:rPr lang="de-DE" smtClean="0">
                <a:ea typeface="ＭＳ Ｐゴシック" pitchFamily="34" charset="-128"/>
              </a:rPr>
            </a:br>
            <a:r>
              <a:rPr lang="de-DE" smtClean="0">
                <a:ea typeface="ＭＳ Ｐゴシック" pitchFamily="34" charset="-128"/>
              </a:rPr>
              <a:t>und politischer Durchsetzbarkeit </a:t>
            </a:r>
            <a:br>
              <a:rPr lang="de-DE" smtClean="0">
                <a:ea typeface="ＭＳ Ｐゴシック" pitchFamily="34" charset="-128"/>
              </a:rPr>
            </a:br>
            <a:r>
              <a:rPr lang="de-DE" smtClean="0">
                <a:ea typeface="ＭＳ Ｐゴシック" pitchFamily="34" charset="-128"/>
              </a:rPr>
              <a:t>(Bürgerbeteiligung) ab</a:t>
            </a:r>
          </a:p>
          <a:p>
            <a:pPr lvl="1"/>
            <a:r>
              <a:rPr lang="de-DE" smtClean="0">
                <a:ea typeface="ＭＳ Ｐゴシック" pitchFamily="34" charset="-128"/>
              </a:rPr>
              <a:t>Das Ganze muss in Szenarien mit </a:t>
            </a:r>
            <a:br>
              <a:rPr lang="de-DE" smtClean="0">
                <a:ea typeface="ＭＳ Ｐゴシック" pitchFamily="34" charset="-128"/>
              </a:rPr>
            </a:br>
            <a:r>
              <a:rPr lang="de-DE" smtClean="0">
                <a:ea typeface="ＭＳ Ｐゴシック" pitchFamily="34" charset="-128"/>
              </a:rPr>
              <a:t>Zeitverläufen und sozio-ökonomischen</a:t>
            </a:r>
            <a:br>
              <a:rPr lang="de-DE" smtClean="0">
                <a:ea typeface="ＭＳ Ｐゴシック" pitchFamily="34" charset="-128"/>
              </a:rPr>
            </a:br>
            <a:r>
              <a:rPr lang="de-DE" smtClean="0">
                <a:ea typeface="ＭＳ Ｐゴシック" pitchFamily="34" charset="-128"/>
              </a:rPr>
              <a:t> Entwicklungsprognosen geplant </a:t>
            </a:r>
            <a:br>
              <a:rPr lang="de-DE" smtClean="0">
                <a:ea typeface="ＭＳ Ｐゴシック" pitchFamily="34" charset="-128"/>
              </a:rPr>
            </a:br>
            <a:r>
              <a:rPr lang="de-DE" smtClean="0">
                <a:ea typeface="ＭＳ Ｐゴシック" pitchFamily="34" charset="-128"/>
              </a:rPr>
              <a:t>werden und dann nachhaltig gepflegt </a:t>
            </a:r>
            <a:br>
              <a:rPr lang="de-DE" smtClean="0">
                <a:ea typeface="ＭＳ Ｐゴシック" pitchFamily="34" charset="-128"/>
              </a:rPr>
            </a:br>
            <a:r>
              <a:rPr lang="de-DE" smtClean="0">
                <a:ea typeface="ＭＳ Ｐゴシック" pitchFamily="34" charset="-128"/>
              </a:rPr>
              <a:t>und beobachtet werden</a:t>
            </a:r>
          </a:p>
        </p:txBody>
      </p:sp>
      <p:pic>
        <p:nvPicPr>
          <p:cNvPr id="5127" name="Picture 2"/>
          <p:cNvPicPr>
            <a:picLocks noChangeAspect="1" noChangeArrowheads="1"/>
          </p:cNvPicPr>
          <p:nvPr/>
        </p:nvPicPr>
        <p:blipFill>
          <a:blip r:embed="rId2">
            <a:extLst>
              <a:ext uri="{28A0092B-C50C-407E-A947-70E740481C1C}">
                <a14:useLocalDpi xmlns:a14="http://schemas.microsoft.com/office/drawing/2010/main" val="0"/>
              </a:ext>
            </a:extLst>
          </a:blip>
          <a:srcRect l="27135" t="22049" r="27283" b="24652"/>
          <a:stretch>
            <a:fillRect/>
          </a:stretch>
        </p:blipFill>
        <p:spPr bwMode="auto">
          <a:xfrm>
            <a:off x="4660900" y="3340100"/>
            <a:ext cx="4508500" cy="2963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241573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8" name="Rectangle 2"/>
          <p:cNvSpPr>
            <a:spLocks noGrp="1" noChangeArrowheads="1"/>
          </p:cNvSpPr>
          <p:nvPr>
            <p:ph type="title" idx="4294967295"/>
          </p:nvPr>
        </p:nvSpPr>
        <p:spPr/>
        <p:txBody>
          <a:bodyPr/>
          <a:lstStyle/>
          <a:p>
            <a:r>
              <a:rPr lang="de-DE" dirty="0" err="1"/>
              <a:t>disy</a:t>
            </a:r>
            <a:r>
              <a:rPr lang="de-DE" dirty="0"/>
              <a:t> Informationssysteme GmbH</a:t>
            </a:r>
          </a:p>
        </p:txBody>
      </p:sp>
      <p:pic>
        <p:nvPicPr>
          <p:cNvPr id="19459" name="Picture 10" descr="einordnung-markt_pp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47840" y="984258"/>
            <a:ext cx="7232650" cy="52133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9460" name="Textfeld 5"/>
          <p:cNvSpPr txBox="1">
            <a:spLocks noChangeArrowheads="1"/>
          </p:cNvSpPr>
          <p:nvPr/>
        </p:nvSpPr>
        <p:spPr bwMode="auto">
          <a:xfrm>
            <a:off x="263048" y="5534033"/>
            <a:ext cx="3022600" cy="7620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r>
              <a:rPr lang="de-DE" sz="1400" b="1">
                <a:solidFill>
                  <a:srgbClr val="404040"/>
                </a:solidFill>
              </a:rPr>
              <a:t>GIS-Welt</a:t>
            </a:r>
          </a:p>
          <a:p>
            <a:pPr eaLnBrk="1" hangingPunct="1"/>
            <a:r>
              <a:rPr lang="de-DE" sz="1000" b="1">
                <a:solidFill>
                  <a:srgbClr val="404040"/>
                </a:solidFill>
              </a:rPr>
              <a:t>(OGC-Dienste, Oracle Spatial, PostGIS,</a:t>
            </a:r>
          </a:p>
          <a:p>
            <a:pPr eaLnBrk="1" hangingPunct="1"/>
            <a:r>
              <a:rPr lang="de-DE" sz="1000" b="1">
                <a:solidFill>
                  <a:srgbClr val="404040"/>
                </a:solidFill>
              </a:rPr>
              <a:t>ESRI / ArcGIS / SDE, Smallworld, Intergraph, Autodesk, u.a.)</a:t>
            </a:r>
          </a:p>
        </p:txBody>
      </p:sp>
      <p:sp>
        <p:nvSpPr>
          <p:cNvPr id="19461" name="Textfeld 6"/>
          <p:cNvSpPr txBox="1">
            <a:spLocks noChangeArrowheads="1"/>
          </p:cNvSpPr>
          <p:nvPr/>
        </p:nvSpPr>
        <p:spPr bwMode="auto">
          <a:xfrm>
            <a:off x="4157404" y="5557846"/>
            <a:ext cx="3344863" cy="609600"/>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r>
              <a:rPr lang="de-DE" sz="1400" b="1" dirty="0">
                <a:solidFill>
                  <a:srgbClr val="404040"/>
                </a:solidFill>
              </a:rPr>
              <a:t>Datenbank-Welt</a:t>
            </a:r>
          </a:p>
          <a:p>
            <a:pPr eaLnBrk="1" hangingPunct="1"/>
            <a:r>
              <a:rPr lang="de-DE" sz="1000" b="1" dirty="0">
                <a:solidFill>
                  <a:srgbClr val="404040"/>
                </a:solidFill>
              </a:rPr>
              <a:t>(Fachdaten Wasser/Abwasser, Umweltdaten etc. </a:t>
            </a:r>
          </a:p>
          <a:p>
            <a:pPr eaLnBrk="1" hangingPunct="1"/>
            <a:r>
              <a:rPr lang="de-DE" sz="1000" b="1" dirty="0">
                <a:solidFill>
                  <a:srgbClr val="404040"/>
                </a:solidFill>
              </a:rPr>
              <a:t>kaufmännische, statistische kommunale Daten)</a:t>
            </a:r>
          </a:p>
        </p:txBody>
      </p:sp>
      <p:sp>
        <p:nvSpPr>
          <p:cNvPr id="8" name="Textfeld 7"/>
          <p:cNvSpPr txBox="1"/>
          <p:nvPr/>
        </p:nvSpPr>
        <p:spPr>
          <a:xfrm>
            <a:off x="5873" y="1266833"/>
            <a:ext cx="2614613" cy="523875"/>
          </a:xfrm>
          <a:prstGeom prst="rect">
            <a:avLst/>
          </a:prstGeom>
          <a:solidFill>
            <a:schemeClr val="bg1"/>
          </a:solidFill>
        </p:spPr>
        <p:txBody>
          <a:bodyPr>
            <a:spAutoFit/>
          </a:bodyPr>
          <a:lstStyle/>
          <a:p>
            <a:pPr>
              <a:defRPr/>
            </a:pPr>
            <a:r>
              <a:rPr lang="de-DE" sz="1400" b="1" dirty="0">
                <a:solidFill>
                  <a:schemeClr val="accent4">
                    <a:lumMod val="75000"/>
                    <a:lumOff val="25000"/>
                  </a:schemeClr>
                </a:solidFill>
              </a:rPr>
              <a:t>Fachwissen Wasser, Umwelt</a:t>
            </a:r>
          </a:p>
          <a:p>
            <a:pPr>
              <a:defRPr/>
            </a:pPr>
            <a:r>
              <a:rPr lang="de-DE" sz="1400" b="1" dirty="0">
                <a:solidFill>
                  <a:schemeClr val="accent4">
                    <a:lumMod val="75000"/>
                    <a:lumOff val="25000"/>
                  </a:schemeClr>
                </a:solidFill>
              </a:rPr>
              <a:t>räumliche Planung</a:t>
            </a:r>
          </a:p>
        </p:txBody>
      </p:sp>
      <p:sp>
        <p:nvSpPr>
          <p:cNvPr id="9" name="Textfeld 8"/>
          <p:cNvSpPr txBox="1"/>
          <p:nvPr/>
        </p:nvSpPr>
        <p:spPr>
          <a:xfrm>
            <a:off x="1698148" y="3111508"/>
            <a:ext cx="3344863" cy="685800"/>
          </a:xfrm>
          <a:prstGeom prst="rect">
            <a:avLst/>
          </a:prstGeom>
          <a:solidFill>
            <a:schemeClr val="bg1"/>
          </a:solidFill>
        </p:spPr>
        <p:txBody>
          <a:bodyPr>
            <a:spAutoFit/>
          </a:bodyPr>
          <a:lstStyle/>
          <a:p>
            <a:pPr algn="ctr">
              <a:defRPr/>
            </a:pPr>
            <a:r>
              <a:rPr lang="de-DE" sz="1400" b="1" dirty="0" err="1">
                <a:solidFill>
                  <a:schemeClr val="accent4">
                    <a:lumMod val="75000"/>
                    <a:lumOff val="25000"/>
                  </a:schemeClr>
                </a:solidFill>
              </a:rPr>
              <a:t>Spatial</a:t>
            </a:r>
            <a:r>
              <a:rPr lang="de-DE" sz="1400" b="1" dirty="0">
                <a:solidFill>
                  <a:schemeClr val="accent4">
                    <a:lumMod val="75000"/>
                    <a:lumOff val="25000"/>
                  </a:schemeClr>
                </a:solidFill>
              </a:rPr>
              <a:t> Reporting</a:t>
            </a:r>
          </a:p>
          <a:p>
            <a:pPr algn="ctr">
              <a:defRPr/>
            </a:pPr>
            <a:endParaRPr lang="de-DE" sz="1400" b="1" dirty="0">
              <a:solidFill>
                <a:schemeClr val="accent4">
                  <a:lumMod val="75000"/>
                  <a:lumOff val="25000"/>
                </a:schemeClr>
              </a:solidFill>
            </a:endParaRPr>
          </a:p>
          <a:p>
            <a:pPr algn="ctr">
              <a:defRPr/>
            </a:pPr>
            <a:r>
              <a:rPr lang="de-DE" sz="1050" b="1" dirty="0">
                <a:solidFill>
                  <a:schemeClr val="accent4">
                    <a:lumMod val="75000"/>
                    <a:lumOff val="25000"/>
                  </a:schemeClr>
                </a:solidFill>
              </a:rPr>
              <a:t>Informationen an jedem Arbeitsplatz bereitstellen</a:t>
            </a:r>
          </a:p>
        </p:txBody>
      </p:sp>
      <p:sp>
        <p:nvSpPr>
          <p:cNvPr id="10" name="Text Box 14"/>
          <p:cNvSpPr txBox="1">
            <a:spLocks noChangeArrowheads="1"/>
          </p:cNvSpPr>
          <p:nvPr/>
        </p:nvSpPr>
        <p:spPr bwMode="auto">
          <a:xfrm>
            <a:off x="6667255" y="293917"/>
            <a:ext cx="2394858" cy="3884140"/>
          </a:xfrm>
          <a:prstGeom prst="rect">
            <a:avLst/>
          </a:prstGeom>
          <a:solidFill>
            <a:schemeClr val="accent3">
              <a:lumMod val="85000"/>
            </a:schemeClr>
          </a:solidFill>
          <a:ln>
            <a:noFill/>
          </a:ln>
          <a:extLst/>
        </p:spPr>
        <p:txBody>
          <a:bodyPr wrap="square">
            <a:spAutoFit/>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algn="l" eaLnBrk="1" hangingPunct="1">
              <a:lnSpc>
                <a:spcPct val="120000"/>
              </a:lnSpc>
              <a:spcBef>
                <a:spcPct val="20000"/>
              </a:spcBef>
            </a:pPr>
            <a:r>
              <a:rPr lang="de-DE" sz="1600" b="1" dirty="0"/>
              <a:t>Marktführer für </a:t>
            </a:r>
            <a:r>
              <a:rPr lang="de-DE" sz="1600" b="1" dirty="0" err="1"/>
              <a:t>eEnvironment</a:t>
            </a:r>
            <a:r>
              <a:rPr lang="de-DE" sz="1600" b="1" dirty="0"/>
              <a:t>:</a:t>
            </a:r>
            <a:r>
              <a:rPr lang="de-DE" sz="1600" dirty="0"/>
              <a:t> </a:t>
            </a:r>
          </a:p>
          <a:p>
            <a:pPr algn="l" eaLnBrk="1" hangingPunct="1">
              <a:lnSpc>
                <a:spcPct val="120000"/>
              </a:lnSpc>
            </a:pPr>
            <a:r>
              <a:rPr lang="de-DE" sz="1600" dirty="0" smtClean="0"/>
              <a:t>Führendes </a:t>
            </a:r>
            <a:r>
              <a:rPr lang="de-DE" sz="1600" dirty="0"/>
              <a:t>Softwarehaus </a:t>
            </a:r>
            <a:r>
              <a:rPr lang="de-DE" sz="1600" dirty="0" smtClean="0"/>
              <a:t/>
            </a:r>
            <a:br>
              <a:rPr lang="de-DE" sz="1600" dirty="0" smtClean="0"/>
            </a:br>
            <a:r>
              <a:rPr lang="de-DE" sz="1600" dirty="0" smtClean="0"/>
              <a:t>für </a:t>
            </a:r>
            <a:r>
              <a:rPr lang="de-DE" sz="1600" dirty="0"/>
              <a:t>Lösungen zum </a:t>
            </a:r>
            <a:r>
              <a:rPr lang="de-DE" sz="1600" dirty="0" err="1"/>
              <a:t>Umweltmonitoring</a:t>
            </a:r>
            <a:r>
              <a:rPr lang="de-DE" sz="1600" dirty="0"/>
              <a:t> </a:t>
            </a:r>
            <a:r>
              <a:rPr lang="de-DE" sz="1600" dirty="0" smtClean="0"/>
              <a:t/>
            </a:r>
            <a:br>
              <a:rPr lang="de-DE" sz="1600" dirty="0" smtClean="0"/>
            </a:br>
            <a:r>
              <a:rPr lang="de-DE" sz="1600" dirty="0" smtClean="0"/>
              <a:t>und raumbezogenen </a:t>
            </a:r>
            <a:r>
              <a:rPr lang="de-DE" sz="1600" dirty="0"/>
              <a:t>Berichtswesen</a:t>
            </a:r>
          </a:p>
          <a:p>
            <a:pPr algn="l" eaLnBrk="1" hangingPunct="1">
              <a:lnSpc>
                <a:spcPct val="120000"/>
              </a:lnSpc>
            </a:pPr>
            <a:endParaRPr lang="de-DE" sz="1600" dirty="0"/>
          </a:p>
          <a:p>
            <a:pPr algn="l" eaLnBrk="1" hangingPunct="1">
              <a:lnSpc>
                <a:spcPct val="120000"/>
              </a:lnSpc>
            </a:pPr>
            <a:r>
              <a:rPr lang="de-DE" sz="1600" dirty="0" smtClean="0"/>
              <a:t>Standort</a:t>
            </a:r>
            <a:r>
              <a:rPr lang="de-DE" sz="1600" dirty="0"/>
              <a:t>: Karlsruhe</a:t>
            </a:r>
          </a:p>
          <a:p>
            <a:pPr algn="l" eaLnBrk="1" hangingPunct="1">
              <a:lnSpc>
                <a:spcPct val="120000"/>
              </a:lnSpc>
            </a:pPr>
            <a:r>
              <a:rPr lang="de-DE" sz="1600" dirty="0" smtClean="0"/>
              <a:t>Gründung</a:t>
            </a:r>
            <a:r>
              <a:rPr lang="de-DE" sz="1600" dirty="0"/>
              <a:t>: 1997</a:t>
            </a:r>
          </a:p>
          <a:p>
            <a:pPr algn="l" eaLnBrk="1" hangingPunct="1">
              <a:lnSpc>
                <a:spcPct val="120000"/>
              </a:lnSpc>
            </a:pPr>
            <a:r>
              <a:rPr lang="de-DE" sz="1600" dirty="0" smtClean="0"/>
              <a:t>Mitarbeiter</a:t>
            </a:r>
            <a:r>
              <a:rPr lang="de-DE" sz="1600" dirty="0"/>
              <a:t>: 50</a:t>
            </a:r>
          </a:p>
          <a:p>
            <a:pPr algn="l" eaLnBrk="1" hangingPunct="1"/>
            <a:endParaRPr lang="de-DE" sz="1600" dirty="0"/>
          </a:p>
        </p:txBody>
      </p:sp>
      <p:sp>
        <p:nvSpPr>
          <p:cNvPr id="11" name="Fußzeilenplatzhalter 4"/>
          <p:cNvSpPr>
            <a:spLocks noGrp="1"/>
          </p:cNvSpPr>
          <p:nvPr>
            <p:ph type="ftr" sz="quarter" idx="11"/>
          </p:nvPr>
        </p:nvSpPr>
        <p:spPr>
          <a:xfrm>
            <a:off x="559558" y="6348413"/>
            <a:ext cx="7562092" cy="270751"/>
          </a:xfrm>
        </p:spPr>
        <p:txBody>
          <a:bodyPr/>
          <a:lstStyle/>
          <a:p>
            <a:pPr algn="l">
              <a:defRPr/>
            </a:pPr>
            <a:r>
              <a:rPr lang="en-US" dirty="0" smtClean="0"/>
              <a:t>Symposium </a:t>
            </a:r>
            <a:r>
              <a:rPr lang="en-US" dirty="0" err="1" smtClean="0"/>
              <a:t>Münchner</a:t>
            </a:r>
            <a:r>
              <a:rPr lang="en-US" dirty="0" smtClean="0"/>
              <a:t> </a:t>
            </a:r>
            <a:r>
              <a:rPr lang="en-US" dirty="0" err="1" smtClean="0"/>
              <a:t>Kreis</a:t>
            </a:r>
            <a:r>
              <a:rPr lang="en-US" dirty="0" smtClean="0"/>
              <a:t> – </a:t>
            </a:r>
            <a:r>
              <a:rPr lang="en-US" dirty="0" smtClean="0"/>
              <a:t>24. Mai</a:t>
            </a:r>
            <a:r>
              <a:rPr lang="en-US" dirty="0" smtClean="0"/>
              <a:t> 2012                                                                     </a:t>
            </a:r>
            <a:r>
              <a:rPr lang="en-US" dirty="0" err="1" smtClean="0"/>
              <a:t>disy</a:t>
            </a:r>
            <a:r>
              <a:rPr lang="en-US" dirty="0" smtClean="0"/>
              <a:t> </a:t>
            </a:r>
            <a:r>
              <a:rPr lang="en-US" dirty="0" err="1" smtClean="0"/>
              <a:t>Informationssysteme</a:t>
            </a:r>
            <a:r>
              <a:rPr lang="en-US" dirty="0" smtClean="0"/>
              <a:t> GmbH</a:t>
            </a:r>
            <a:endParaRPr lang="de-DE" dirty="0"/>
          </a:p>
        </p:txBody>
      </p:sp>
    </p:spTree>
    <p:extLst>
      <p:ext uri="{BB962C8B-B14F-4D97-AF65-F5344CB8AC3E}">
        <p14:creationId xmlns:p14="http://schemas.microsoft.com/office/powerpoint/2010/main" val="2670720422"/>
      </p:ext>
    </p:extLst>
  </p:cSld>
  <p:clrMapOvr>
    <a:masterClrMapping/>
  </p:clrMapOvr>
  <p:transition spd="slow"/>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err="1" smtClean="0"/>
              <a:t>Geodaten</a:t>
            </a:r>
            <a:r>
              <a:rPr lang="de-DE" dirty="0" smtClean="0"/>
              <a:t> und Geo-Information</a:t>
            </a:r>
            <a:endParaRPr lang="de-DE" dirty="0"/>
          </a:p>
        </p:txBody>
      </p:sp>
      <p:sp>
        <p:nvSpPr>
          <p:cNvPr id="3" name="Inhaltsplatzhalter 2"/>
          <p:cNvSpPr>
            <a:spLocks noGrp="1"/>
          </p:cNvSpPr>
          <p:nvPr>
            <p:ph idx="1"/>
          </p:nvPr>
        </p:nvSpPr>
        <p:spPr/>
        <p:txBody>
          <a:bodyPr/>
          <a:lstStyle/>
          <a:p>
            <a:r>
              <a:rPr lang="de-DE" dirty="0" smtClean="0"/>
              <a:t>Geometrie: Punkt-</a:t>
            </a:r>
            <a:r>
              <a:rPr lang="de-DE" dirty="0" smtClean="0"/>
              <a:t>, Linien- Flächen-</a:t>
            </a:r>
            <a:r>
              <a:rPr lang="de-DE" dirty="0" err="1" smtClean="0"/>
              <a:t>Geometrien</a:t>
            </a:r>
            <a:r>
              <a:rPr lang="de-DE" dirty="0" smtClean="0"/>
              <a:t>, Oberflächen, Körper, </a:t>
            </a:r>
            <a:r>
              <a:rPr lang="de-DE" dirty="0" smtClean="0"/>
              <a:t>4D</a:t>
            </a:r>
          </a:p>
          <a:p>
            <a:endParaRPr lang="de-DE" dirty="0"/>
          </a:p>
          <a:p>
            <a:endParaRPr lang="de-DE" dirty="0" smtClean="0"/>
          </a:p>
          <a:p>
            <a:endParaRPr lang="de-DE" dirty="0"/>
          </a:p>
          <a:p>
            <a:endParaRPr lang="de-DE" dirty="0" smtClean="0"/>
          </a:p>
          <a:p>
            <a:endParaRPr lang="de-DE" dirty="0" smtClean="0"/>
          </a:p>
          <a:p>
            <a:endParaRPr lang="de-DE" dirty="0"/>
          </a:p>
          <a:p>
            <a:r>
              <a:rPr lang="de-DE" dirty="0"/>
              <a:t>p</a:t>
            </a:r>
            <a:r>
              <a:rPr lang="de-DE" dirty="0" smtClean="0"/>
              <a:t>lus „Bilder“</a:t>
            </a:r>
          </a:p>
          <a:p>
            <a:r>
              <a:rPr lang="de-DE" dirty="0"/>
              <a:t>p</a:t>
            </a:r>
            <a:r>
              <a:rPr lang="de-DE" dirty="0" smtClean="0"/>
              <a:t>lus Sachdaten</a:t>
            </a:r>
          </a:p>
          <a:p>
            <a:endParaRPr lang="de-DE" dirty="0"/>
          </a:p>
          <a:p>
            <a:endParaRPr lang="de-DE" dirty="0" smtClean="0"/>
          </a:p>
          <a:p>
            <a:endParaRPr lang="de-DE" dirty="0" smtClean="0"/>
          </a:p>
          <a:p>
            <a:endParaRPr lang="de-DE" dirty="0"/>
          </a:p>
          <a:p>
            <a:r>
              <a:rPr lang="de-DE" dirty="0" smtClean="0"/>
              <a:t>Effizienz, Benutzbarkeit und Visualisierung als Themen</a:t>
            </a:r>
            <a:endParaRPr lang="de-DE" dirty="0"/>
          </a:p>
        </p:txBody>
      </p:sp>
      <p:sp>
        <p:nvSpPr>
          <p:cNvPr id="4" name="Foliennummernplatzhalter 3"/>
          <p:cNvSpPr>
            <a:spLocks noGrp="1"/>
          </p:cNvSpPr>
          <p:nvPr>
            <p:ph type="sldNum" sz="quarter" idx="10"/>
          </p:nvPr>
        </p:nvSpPr>
        <p:spPr/>
        <p:txBody>
          <a:bodyPr/>
          <a:lstStyle/>
          <a:p>
            <a:pPr>
              <a:defRPr/>
            </a:pPr>
            <a:fld id="{15D291F1-F0DA-4A59-9457-37AD4694A997}" type="slidenum">
              <a:rPr lang="de-DE" smtClean="0"/>
              <a:pPr>
                <a:defRPr/>
              </a:pPr>
              <a:t>3</a:t>
            </a:fld>
            <a:endParaRPr lang="de-DE"/>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88627" y="2852229"/>
            <a:ext cx="3763963" cy="196691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118165" y="1639511"/>
            <a:ext cx="4027261" cy="93549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ußzeilenplatzhalter 4"/>
          <p:cNvSpPr>
            <a:spLocks noGrp="1"/>
          </p:cNvSpPr>
          <p:nvPr>
            <p:ph type="ftr" sz="quarter" idx="11"/>
          </p:nvPr>
        </p:nvSpPr>
        <p:spPr>
          <a:xfrm>
            <a:off x="559558" y="6348413"/>
            <a:ext cx="7562092" cy="270751"/>
          </a:xfrm>
        </p:spPr>
        <p:txBody>
          <a:bodyPr/>
          <a:lstStyle/>
          <a:p>
            <a:pPr algn="l">
              <a:defRPr/>
            </a:pPr>
            <a:r>
              <a:rPr lang="en-US" dirty="0" smtClean="0"/>
              <a:t>Symposium </a:t>
            </a:r>
            <a:r>
              <a:rPr lang="en-US" dirty="0" err="1" smtClean="0"/>
              <a:t>Münchner</a:t>
            </a:r>
            <a:r>
              <a:rPr lang="en-US" dirty="0" smtClean="0"/>
              <a:t> </a:t>
            </a:r>
            <a:r>
              <a:rPr lang="en-US" dirty="0" err="1" smtClean="0"/>
              <a:t>Kreis</a:t>
            </a:r>
            <a:r>
              <a:rPr lang="en-US" dirty="0" smtClean="0"/>
              <a:t> – </a:t>
            </a:r>
            <a:r>
              <a:rPr lang="en-US" dirty="0" smtClean="0"/>
              <a:t>24. Mai</a:t>
            </a:r>
            <a:r>
              <a:rPr lang="en-US" dirty="0" smtClean="0"/>
              <a:t> 2012                                                                     </a:t>
            </a:r>
            <a:r>
              <a:rPr lang="en-US" dirty="0" err="1" smtClean="0"/>
              <a:t>disy</a:t>
            </a:r>
            <a:r>
              <a:rPr lang="en-US" dirty="0" smtClean="0"/>
              <a:t> </a:t>
            </a:r>
            <a:r>
              <a:rPr lang="en-US" dirty="0" err="1" smtClean="0"/>
              <a:t>Informationssysteme</a:t>
            </a:r>
            <a:r>
              <a:rPr lang="en-US" dirty="0" smtClean="0"/>
              <a:t> GmbH</a:t>
            </a:r>
            <a:endParaRPr lang="de-DE" dirty="0"/>
          </a:p>
        </p:txBody>
      </p:sp>
    </p:spTree>
    <p:extLst>
      <p:ext uri="{BB962C8B-B14F-4D97-AF65-F5344CB8AC3E}">
        <p14:creationId xmlns:p14="http://schemas.microsoft.com/office/powerpoint/2010/main" val="1551049901"/>
      </p:ext>
    </p:extLst>
  </p:cSld>
  <p:clrMapOvr>
    <a:masterClrMapping/>
  </p:clrMapOvr>
  <mc:AlternateContent xmlns:mc="http://schemas.openxmlformats.org/markup-compatibility/2006">
    <mc:Choice xmlns:p14="http://schemas.microsoft.com/office/powerpoint/2010/main" Requires="p14">
      <p:transition spd="slow" p14:dur="900">
        <p14:warp dir="in"/>
      </p:transition>
    </mc:Choice>
    <mc:Fallback>
      <p:transition spd="slow">
        <p:fade/>
      </p:transition>
    </mc:Fallback>
  </mc:AlternateContent>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Themen und Anwendungsfelder von </a:t>
            </a:r>
            <a:r>
              <a:rPr lang="de-DE" dirty="0" smtClean="0"/>
              <a:t>GIS </a:t>
            </a:r>
            <a:r>
              <a:rPr lang="de-DE" dirty="0"/>
              <a:t>u</a:t>
            </a:r>
            <a:r>
              <a:rPr lang="de-DE" dirty="0" smtClean="0"/>
              <a:t>nd Umweltinformatik  </a:t>
            </a:r>
            <a:endParaRPr lang="de-DE" dirty="0"/>
          </a:p>
        </p:txBody>
      </p:sp>
      <p:sp>
        <p:nvSpPr>
          <p:cNvPr id="3" name="Inhaltsplatzhalter 2"/>
          <p:cNvSpPr>
            <a:spLocks noGrp="1"/>
          </p:cNvSpPr>
          <p:nvPr>
            <p:ph idx="1"/>
          </p:nvPr>
        </p:nvSpPr>
        <p:spPr>
          <a:xfrm>
            <a:off x="346075" y="1004888"/>
            <a:ext cx="3843788" cy="4935537"/>
          </a:xfrm>
        </p:spPr>
        <p:txBody>
          <a:bodyPr/>
          <a:lstStyle/>
          <a:p>
            <a:endParaRPr lang="de-DE" dirty="0"/>
          </a:p>
          <a:p>
            <a:endParaRPr lang="de-DE" dirty="0"/>
          </a:p>
        </p:txBody>
      </p:sp>
      <p:sp>
        <p:nvSpPr>
          <p:cNvPr id="4" name="Foliennummernplatzhalter 3"/>
          <p:cNvSpPr>
            <a:spLocks noGrp="1"/>
          </p:cNvSpPr>
          <p:nvPr>
            <p:ph type="sldNum" sz="quarter" idx="10"/>
          </p:nvPr>
        </p:nvSpPr>
        <p:spPr/>
        <p:txBody>
          <a:bodyPr/>
          <a:lstStyle/>
          <a:p>
            <a:pPr>
              <a:defRPr/>
            </a:pPr>
            <a:fld id="{15D291F1-F0DA-4A59-9457-37AD4694A997}" type="slidenum">
              <a:rPr lang="de-DE" smtClean="0"/>
              <a:pPr>
                <a:defRPr/>
              </a:pPr>
              <a:t>4</a:t>
            </a:fld>
            <a:endParaRPr lang="de-DE"/>
          </a:p>
        </p:txBody>
      </p:sp>
      <p:sp>
        <p:nvSpPr>
          <p:cNvPr id="5" name="Fußzeilenplatzhalter 4"/>
          <p:cNvSpPr>
            <a:spLocks noGrp="1"/>
          </p:cNvSpPr>
          <p:nvPr>
            <p:ph type="ftr" sz="quarter" idx="11"/>
          </p:nvPr>
        </p:nvSpPr>
        <p:spPr/>
        <p:txBody>
          <a:bodyPr/>
          <a:lstStyle/>
          <a:p>
            <a:pPr algn="l">
              <a:defRPr/>
            </a:pPr>
            <a:r>
              <a:rPr lang="en-US" dirty="0" smtClean="0"/>
              <a:t>Symposium </a:t>
            </a:r>
            <a:r>
              <a:rPr lang="en-US" dirty="0" err="1" smtClean="0"/>
              <a:t>Münchner</a:t>
            </a:r>
            <a:r>
              <a:rPr lang="en-US" dirty="0" smtClean="0"/>
              <a:t> </a:t>
            </a:r>
            <a:r>
              <a:rPr lang="en-US" dirty="0" err="1" smtClean="0"/>
              <a:t>Kreis</a:t>
            </a:r>
            <a:r>
              <a:rPr lang="en-US" dirty="0" smtClean="0"/>
              <a:t> – </a:t>
            </a:r>
            <a:r>
              <a:rPr lang="en-US" dirty="0" smtClean="0"/>
              <a:t>24. Mai</a:t>
            </a:r>
            <a:r>
              <a:rPr lang="en-US" dirty="0" smtClean="0"/>
              <a:t> 2012                                                                     </a:t>
            </a:r>
            <a:r>
              <a:rPr lang="en-US" dirty="0" err="1" smtClean="0"/>
              <a:t>disy</a:t>
            </a:r>
            <a:r>
              <a:rPr lang="en-US" dirty="0" smtClean="0"/>
              <a:t> </a:t>
            </a:r>
            <a:r>
              <a:rPr lang="en-US" dirty="0" err="1" smtClean="0"/>
              <a:t>Informationssysteme</a:t>
            </a:r>
            <a:r>
              <a:rPr lang="en-US" dirty="0" smtClean="0"/>
              <a:t> GmbH</a:t>
            </a:r>
            <a:endParaRPr lang="de-DE" dirty="0"/>
          </a:p>
        </p:txBody>
      </p:sp>
      <p:graphicFrame>
        <p:nvGraphicFramePr>
          <p:cNvPr id="7" name="Tabelle 6"/>
          <p:cNvGraphicFramePr>
            <a:graphicFrameLocks noGrp="1"/>
          </p:cNvGraphicFramePr>
          <p:nvPr>
            <p:extLst>
              <p:ext uri="{D42A27DB-BD31-4B8C-83A1-F6EECF244321}">
                <p14:modId xmlns:p14="http://schemas.microsoft.com/office/powerpoint/2010/main" val="3734995946"/>
              </p:ext>
            </p:extLst>
          </p:nvPr>
        </p:nvGraphicFramePr>
        <p:xfrm>
          <a:off x="177420" y="996853"/>
          <a:ext cx="3971498" cy="4963160"/>
        </p:xfrm>
        <a:graphic>
          <a:graphicData uri="http://schemas.openxmlformats.org/drawingml/2006/table">
            <a:tbl>
              <a:tblPr firstRow="1" bandRow="1">
                <a:tableStyleId>{93296810-A885-4BE3-A3E7-6D5BEEA58F35}</a:tableStyleId>
              </a:tblPr>
              <a:tblGrid>
                <a:gridCol w="3971498"/>
              </a:tblGrid>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Geographische Informationssysteme </a:t>
                      </a:r>
                      <a:r>
                        <a:rPr lang="de-DE" dirty="0" smtClean="0"/>
                        <a:t>(GIS), </a:t>
                      </a:r>
                      <a:r>
                        <a:rPr lang="de-DE" dirty="0" smtClean="0"/>
                        <a:t>Geodateninfrastrukturen</a:t>
                      </a:r>
                      <a:r>
                        <a:rPr lang="de-DE" baseline="0" dirty="0" smtClean="0"/>
                        <a:t> (GDI</a:t>
                      </a:r>
                      <a:r>
                        <a:rPr lang="de-DE" baseline="0" dirty="0" smtClean="0"/>
                        <a:t>)</a:t>
                      </a:r>
                      <a:endParaRPr lang="de-DE" dirty="0" smtClean="0"/>
                    </a:p>
                    <a:p>
                      <a:endParaRPr lang="de-DE" dirty="0">
                        <a:solidFill>
                          <a:schemeClr val="accent2">
                            <a:lumMod val="50000"/>
                          </a:schemeClr>
                        </a:solidFill>
                      </a:endParaRPr>
                    </a:p>
                  </a:txBody>
                  <a:tcPr/>
                </a:tc>
              </a:tr>
              <a:tr h="370840">
                <a:tc>
                  <a:txBody>
                    <a:bodyPr/>
                    <a:lstStyle/>
                    <a:p>
                      <a:r>
                        <a:rPr lang="de-DE" dirty="0" smtClean="0"/>
                        <a:t>Logistik</a:t>
                      </a:r>
                      <a:r>
                        <a:rPr lang="de-DE" baseline="0" dirty="0" smtClean="0"/>
                        <a:t> und Verkehr</a:t>
                      </a:r>
                      <a:endParaRPr lang="de-DE" dirty="0"/>
                    </a:p>
                  </a:txBody>
                  <a:tcPr/>
                </a:tc>
              </a:tr>
              <a:tr h="370840">
                <a:tc>
                  <a:txBody>
                    <a:bodyPr/>
                    <a:lstStyle/>
                    <a:p>
                      <a:r>
                        <a:rPr lang="de-DE" dirty="0" err="1" smtClean="0"/>
                        <a:t>Öffentl</a:t>
                      </a:r>
                      <a:r>
                        <a:rPr lang="de-DE" dirty="0" smtClean="0"/>
                        <a:t>. Verwaltung, inkl. Stadt-, Raum-</a:t>
                      </a:r>
                      <a:r>
                        <a:rPr lang="de-DE" baseline="0" dirty="0" smtClean="0"/>
                        <a:t> und </a:t>
                      </a:r>
                      <a:r>
                        <a:rPr lang="de-DE" baseline="0" dirty="0" smtClean="0"/>
                        <a:t>Umweltplanung</a:t>
                      </a:r>
                      <a:endParaRPr lang="de-DE" dirty="0"/>
                    </a:p>
                  </a:txBody>
                  <a:tcPr/>
                </a:tc>
              </a:tr>
              <a:tr h="370840">
                <a:tc>
                  <a:txBody>
                    <a:bodyPr/>
                    <a:lstStyle/>
                    <a:p>
                      <a:r>
                        <a:rPr lang="de-DE" dirty="0" smtClean="0"/>
                        <a:t>Geo-Marketing</a:t>
                      </a:r>
                      <a:endParaRPr lang="de-DE" dirty="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Katastrophen-</a:t>
                      </a:r>
                      <a:r>
                        <a:rPr lang="de-DE" baseline="0" dirty="0" smtClean="0"/>
                        <a:t> und Zivilschutz</a:t>
                      </a:r>
                      <a:r>
                        <a:rPr lang="de-DE" dirty="0" smtClean="0"/>
                        <a:t>, militärische</a:t>
                      </a:r>
                      <a:r>
                        <a:rPr lang="de-DE" baseline="0" dirty="0" smtClean="0"/>
                        <a:t> Anwendungen</a:t>
                      </a:r>
                      <a:endParaRPr lang="de-DE"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Immobilien-</a:t>
                      </a:r>
                      <a:r>
                        <a:rPr lang="de-DE" baseline="0" dirty="0" smtClean="0"/>
                        <a:t> und Liegenschaftsmanagement</a:t>
                      </a:r>
                      <a:endParaRPr lang="de-DE"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Forst-</a:t>
                      </a:r>
                      <a:r>
                        <a:rPr lang="de-DE" baseline="0" dirty="0" smtClean="0"/>
                        <a:t> und Landwirtschaft</a:t>
                      </a:r>
                      <a:endParaRPr lang="de-DE"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Tourismus</a:t>
                      </a:r>
                      <a:endParaRPr lang="de-DE" dirty="0" smtClean="0"/>
                    </a:p>
                  </a:txBody>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a:t>
                      </a:r>
                      <a:endParaRPr lang="de-DE" dirty="0" smtClean="0"/>
                    </a:p>
                  </a:txBody>
                  <a:tcPr/>
                </a:tc>
              </a:tr>
            </a:tbl>
          </a:graphicData>
        </a:graphic>
      </p:graphicFrame>
      <p:graphicFrame>
        <p:nvGraphicFramePr>
          <p:cNvPr id="10" name="Tabelle 9"/>
          <p:cNvGraphicFramePr>
            <a:graphicFrameLocks noGrp="1"/>
          </p:cNvGraphicFramePr>
          <p:nvPr>
            <p:extLst>
              <p:ext uri="{D42A27DB-BD31-4B8C-83A1-F6EECF244321}">
                <p14:modId xmlns:p14="http://schemas.microsoft.com/office/powerpoint/2010/main" val="2692075788"/>
              </p:ext>
            </p:extLst>
          </p:nvPr>
        </p:nvGraphicFramePr>
        <p:xfrm>
          <a:off x="4408227" y="996279"/>
          <a:ext cx="4408227" cy="4360983"/>
        </p:xfrm>
        <a:graphic>
          <a:graphicData uri="http://schemas.openxmlformats.org/drawingml/2006/table">
            <a:tbl>
              <a:tblPr firstRow="1" bandRow="1">
                <a:tableStyleId>{5C22544A-7EE6-4342-B048-85BDC9FD1C3A}</a:tableStyleId>
              </a:tblPr>
              <a:tblGrid>
                <a:gridCol w="4408227"/>
              </a:tblGrid>
              <a:tr h="484943">
                <a:tc>
                  <a:txBody>
                    <a:bodyPr/>
                    <a:lstStyle/>
                    <a:p>
                      <a:r>
                        <a:rPr lang="de-DE" dirty="0" smtClean="0">
                          <a:solidFill>
                            <a:schemeClr val="bg1"/>
                          </a:solidFill>
                        </a:rPr>
                        <a:t>Umweltinformatik</a:t>
                      </a:r>
                      <a:endParaRPr lang="de-DE" dirty="0">
                        <a:solidFill>
                          <a:schemeClr val="bg1"/>
                        </a:solidFill>
                      </a:endParaRPr>
                    </a:p>
                  </a:txBody>
                  <a:tcPr>
                    <a:solidFill>
                      <a:srgbClr val="008000"/>
                    </a:solidFill>
                  </a:tcPr>
                </a:tc>
              </a:tr>
              <a:tr h="370840">
                <a:tc>
                  <a:txBody>
                    <a:bodyPr/>
                    <a:lstStyle/>
                    <a:p>
                      <a:r>
                        <a:rPr lang="de-DE" dirty="0" err="1" smtClean="0"/>
                        <a:t>Umweltmonitoring</a:t>
                      </a:r>
                      <a:endParaRPr lang="de-DE" dirty="0"/>
                    </a:p>
                  </a:txBody>
                  <a:tcPr>
                    <a:solidFill>
                      <a:srgbClr val="92D050"/>
                    </a:solidFill>
                  </a:tcPr>
                </a:tc>
              </a:tr>
              <a:tr h="370840">
                <a:tc>
                  <a:txBody>
                    <a:bodyPr/>
                    <a:lstStyle/>
                    <a:p>
                      <a:r>
                        <a:rPr lang="de-DE" dirty="0" smtClean="0"/>
                        <a:t>Betriebliche</a:t>
                      </a:r>
                      <a:r>
                        <a:rPr lang="de-DE" baseline="0" dirty="0" smtClean="0"/>
                        <a:t> Umweltinformationssysteme</a:t>
                      </a:r>
                      <a:endParaRPr lang="de-DE" dirty="0"/>
                    </a:p>
                  </a:txBody>
                  <a:tcPr>
                    <a:solidFill>
                      <a:srgbClr val="CCFF99"/>
                    </a:solidFill>
                  </a:tcPr>
                </a:tc>
              </a:tr>
              <a:tr h="370840">
                <a:tc>
                  <a:txBody>
                    <a:bodyPr/>
                    <a:lstStyle/>
                    <a:p>
                      <a:r>
                        <a:rPr lang="de-DE" baseline="0" dirty="0" smtClean="0"/>
                        <a:t>Produktlebenszyklus,</a:t>
                      </a:r>
                      <a:r>
                        <a:rPr lang="de-DE" baseline="0" dirty="0"/>
                        <a:t> </a:t>
                      </a:r>
                      <a:r>
                        <a:rPr lang="de-DE" baseline="0" dirty="0" smtClean="0"/>
                        <a:t>CO²-Fußabdruck</a:t>
                      </a:r>
                      <a:endParaRPr lang="de-DE" baseline="0" dirty="0" smtClean="0"/>
                    </a:p>
                  </a:txBody>
                  <a:tcPr>
                    <a:solidFill>
                      <a:srgbClr val="92D050"/>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IWRM – </a:t>
                      </a:r>
                      <a:r>
                        <a:rPr lang="de-DE" dirty="0" smtClean="0"/>
                        <a:t>Integriertes</a:t>
                      </a:r>
                      <a:r>
                        <a:rPr lang="de-DE" baseline="0" dirty="0" smtClean="0"/>
                        <a:t> </a:t>
                      </a:r>
                      <a:br>
                        <a:rPr lang="de-DE" baseline="0" dirty="0" smtClean="0"/>
                      </a:br>
                      <a:r>
                        <a:rPr lang="de-DE" baseline="0" dirty="0" smtClean="0"/>
                        <a:t>Wasserressourcen-Management</a:t>
                      </a:r>
                      <a:endParaRPr lang="de-DE" dirty="0" smtClean="0"/>
                    </a:p>
                  </a:txBody>
                  <a:tcPr>
                    <a:solidFill>
                      <a:srgbClr val="CCFF99"/>
                    </a:solidFill>
                  </a:tcPr>
                </a:tc>
              </a:tr>
              <a:tr h="370840">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de-DE" dirty="0" smtClean="0"/>
                        <a:t>ICZM – </a:t>
                      </a:r>
                      <a:r>
                        <a:rPr lang="de-DE" dirty="0" smtClean="0"/>
                        <a:t>Integriertes</a:t>
                      </a:r>
                      <a:r>
                        <a:rPr lang="de-DE" baseline="0" dirty="0" smtClean="0"/>
                        <a:t> Küstenzonenmanagement</a:t>
                      </a:r>
                      <a:endParaRPr lang="de-DE" dirty="0" smtClean="0"/>
                    </a:p>
                  </a:txBody>
                  <a:tcPr>
                    <a:solidFill>
                      <a:srgbClr val="92D050"/>
                    </a:solidFill>
                  </a:tcPr>
                </a:tc>
              </a:tr>
              <a:tr h="370840">
                <a:tc>
                  <a:txBody>
                    <a:bodyPr/>
                    <a:lstStyle/>
                    <a:p>
                      <a:r>
                        <a:rPr lang="de-DE" dirty="0" smtClean="0"/>
                        <a:t>Erneuerbare</a:t>
                      </a:r>
                      <a:r>
                        <a:rPr lang="de-DE" baseline="0" dirty="0" smtClean="0"/>
                        <a:t> Energien</a:t>
                      </a:r>
                      <a:r>
                        <a:rPr lang="de-DE" dirty="0" smtClean="0"/>
                        <a:t>, Smart </a:t>
                      </a:r>
                      <a:r>
                        <a:rPr lang="de-DE" dirty="0" err="1" smtClean="0"/>
                        <a:t>Grid</a:t>
                      </a:r>
                      <a:endParaRPr lang="de-DE" dirty="0"/>
                    </a:p>
                  </a:txBody>
                  <a:tcPr>
                    <a:solidFill>
                      <a:srgbClr val="CCFF99"/>
                    </a:solidFill>
                  </a:tcPr>
                </a:tc>
              </a:tr>
              <a:tr h="370840">
                <a:tc>
                  <a:txBody>
                    <a:bodyPr/>
                    <a:lstStyle/>
                    <a:p>
                      <a:r>
                        <a:rPr lang="de-DE" sz="1800" kern="1200" baseline="0" dirty="0" smtClean="0">
                          <a:solidFill>
                            <a:schemeClr val="dk1"/>
                          </a:solidFill>
                          <a:latin typeface="+mn-lt"/>
                          <a:ea typeface="+mn-ea"/>
                          <a:cs typeface="+mn-cs"/>
                        </a:rPr>
                        <a:t>Lärmschutz, Abfall-Management, …</a:t>
                      </a:r>
                      <a:endParaRPr lang="de-DE" sz="1800" kern="1200" baseline="0" dirty="0">
                        <a:solidFill>
                          <a:schemeClr val="dk1"/>
                        </a:solidFill>
                        <a:latin typeface="+mn-lt"/>
                        <a:ea typeface="+mn-ea"/>
                        <a:cs typeface="+mn-cs"/>
                      </a:endParaRPr>
                    </a:p>
                  </a:txBody>
                  <a:tcPr>
                    <a:solidFill>
                      <a:srgbClr val="92D050"/>
                    </a:solidFill>
                  </a:tcPr>
                </a:tc>
              </a:tr>
              <a:tr h="370840">
                <a:tc>
                  <a:txBody>
                    <a:bodyPr/>
                    <a:lstStyle/>
                    <a:p>
                      <a:r>
                        <a:rPr lang="de-DE" dirty="0" smtClean="0"/>
                        <a:t>Geo-Medizin</a:t>
                      </a:r>
                      <a:endParaRPr lang="de-DE" dirty="0"/>
                    </a:p>
                  </a:txBody>
                  <a:tcPr>
                    <a:solidFill>
                      <a:srgbClr val="CCFF99"/>
                    </a:solidFill>
                  </a:tcPr>
                </a:tc>
              </a:tr>
              <a:tr h="370840">
                <a:tc>
                  <a:txBody>
                    <a:bodyPr/>
                    <a:lstStyle/>
                    <a:p>
                      <a:r>
                        <a:rPr lang="de-DE" dirty="0" smtClean="0"/>
                        <a:t>…</a:t>
                      </a:r>
                      <a:endParaRPr lang="de-DE" dirty="0"/>
                    </a:p>
                  </a:txBody>
                  <a:tcPr>
                    <a:solidFill>
                      <a:srgbClr val="CCFF99"/>
                    </a:solidFill>
                  </a:tcPr>
                </a:tc>
              </a:tr>
            </a:tbl>
          </a:graphicData>
        </a:graphic>
      </p:graphicFrame>
    </p:spTree>
    <p:extLst>
      <p:ext uri="{BB962C8B-B14F-4D97-AF65-F5344CB8AC3E}">
        <p14:creationId xmlns:p14="http://schemas.microsoft.com/office/powerpoint/2010/main" val="8142690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42" fill="hold" nodeType="clickEffect">
                                  <p:stCondLst>
                                    <p:cond delay="0"/>
                                  </p:stCondLst>
                                  <p:childTnLst>
                                    <p:set>
                                      <p:cBhvr>
                                        <p:cTn id="6" dur="1" fill="hold">
                                          <p:stCondLst>
                                            <p:cond delay="0"/>
                                          </p:stCondLst>
                                        </p:cTn>
                                        <p:tgtEl>
                                          <p:spTgt spid="7"/>
                                        </p:tgtEl>
                                        <p:attrNameLst>
                                          <p:attrName>style.visibility</p:attrName>
                                        </p:attrNameLst>
                                      </p:cBhvr>
                                      <p:to>
                                        <p:strVal val="visible"/>
                                      </p:to>
                                    </p:set>
                                    <p:animEffect transition="in" filter="barn(outHorizontal)">
                                      <p:cBhvr>
                                        <p:cTn id="7" dur="500"/>
                                        <p:tgtEl>
                                          <p:spTgt spid="7"/>
                                        </p:tgtEl>
                                      </p:cBhvr>
                                    </p:animEffect>
                                  </p:childTnLst>
                                </p:cTn>
                              </p:par>
                            </p:childTnLst>
                          </p:cTn>
                        </p:par>
                      </p:childTnLst>
                    </p:cTn>
                  </p:par>
                  <p:par>
                    <p:cTn id="8" fill="hold">
                      <p:stCondLst>
                        <p:cond delay="indefinite"/>
                      </p:stCondLst>
                      <p:childTnLst>
                        <p:par>
                          <p:cTn id="9" fill="hold">
                            <p:stCondLst>
                              <p:cond delay="0"/>
                            </p:stCondLst>
                            <p:childTnLst>
                              <p:par>
                                <p:cTn id="10" presetID="16" presetClass="entr" presetSubtype="42" fill="hold" nodeType="clickEffect">
                                  <p:stCondLst>
                                    <p:cond delay="0"/>
                                  </p:stCondLst>
                                  <p:childTnLst>
                                    <p:set>
                                      <p:cBhvr>
                                        <p:cTn id="11" dur="1" fill="hold">
                                          <p:stCondLst>
                                            <p:cond delay="0"/>
                                          </p:stCondLst>
                                        </p:cTn>
                                        <p:tgtEl>
                                          <p:spTgt spid="10"/>
                                        </p:tgtEl>
                                        <p:attrNameLst>
                                          <p:attrName>style.visibility</p:attrName>
                                        </p:attrNameLst>
                                      </p:cBhvr>
                                      <p:to>
                                        <p:strVal val="visible"/>
                                      </p:to>
                                    </p:set>
                                    <p:animEffect transition="in" filter="barn(outHorizontal)">
                                      <p:cBhvr>
                                        <p:cTn id="12"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Offene </a:t>
            </a:r>
            <a:r>
              <a:rPr lang="de-DE" dirty="0" err="1" smtClean="0"/>
              <a:t>Geodaten</a:t>
            </a:r>
            <a:r>
              <a:rPr lang="de-DE" dirty="0" smtClean="0"/>
              <a:t> als Wirtschaftsmotor? </a:t>
            </a:r>
            <a:endParaRPr lang="de-DE" dirty="0"/>
          </a:p>
        </p:txBody>
      </p:sp>
      <p:sp>
        <p:nvSpPr>
          <p:cNvPr id="3" name="Inhaltsplatzhalter 2"/>
          <p:cNvSpPr>
            <a:spLocks noGrp="1"/>
          </p:cNvSpPr>
          <p:nvPr>
            <p:ph idx="1"/>
          </p:nvPr>
        </p:nvSpPr>
        <p:spPr>
          <a:xfrm>
            <a:off x="346074" y="1004889"/>
            <a:ext cx="8797926" cy="2120448"/>
          </a:xfrm>
        </p:spPr>
        <p:txBody>
          <a:bodyPr/>
          <a:lstStyle/>
          <a:p>
            <a:r>
              <a:rPr lang="de-DE" dirty="0" smtClean="0"/>
              <a:t>Open Data, Open </a:t>
            </a:r>
            <a:r>
              <a:rPr lang="de-DE" dirty="0" err="1" smtClean="0"/>
              <a:t>Geo</a:t>
            </a:r>
            <a:r>
              <a:rPr lang="de-DE" dirty="0" smtClean="0"/>
              <a:t> Data, Open Environmental Data, … sind sehr „heiße“ Themen in der Forschung</a:t>
            </a:r>
          </a:p>
          <a:p>
            <a:r>
              <a:rPr lang="de-DE" dirty="0" smtClean="0"/>
              <a:t>Nationale und europäische Gesetzgebung und Initiativen ebnen </a:t>
            </a:r>
            <a:r>
              <a:rPr lang="de-DE" dirty="0" err="1" smtClean="0"/>
              <a:t>zunehmends</a:t>
            </a:r>
            <a:r>
              <a:rPr lang="de-DE" dirty="0" smtClean="0"/>
              <a:t> den Weg für solche Ideen</a:t>
            </a:r>
          </a:p>
          <a:p>
            <a:pPr lvl="1"/>
            <a:r>
              <a:rPr lang="de-DE" dirty="0" smtClean="0"/>
              <a:t>SEIS: </a:t>
            </a:r>
            <a:r>
              <a:rPr lang="de-DE" dirty="0" err="1" smtClean="0"/>
              <a:t>Shared</a:t>
            </a:r>
            <a:r>
              <a:rPr lang="de-DE" dirty="0" smtClean="0"/>
              <a:t> Environmental Information </a:t>
            </a:r>
            <a:r>
              <a:rPr lang="de-DE" dirty="0" err="1" smtClean="0"/>
              <a:t>system</a:t>
            </a:r>
            <a:endParaRPr lang="de-DE" dirty="0" smtClean="0"/>
          </a:p>
          <a:p>
            <a:pPr lvl="1"/>
            <a:r>
              <a:rPr lang="de-DE" dirty="0"/>
              <a:t>INSPIRE: </a:t>
            </a:r>
            <a:r>
              <a:rPr lang="de-DE" dirty="0" smtClean="0"/>
              <a:t>Infrastructure </a:t>
            </a:r>
            <a:r>
              <a:rPr lang="de-DE" dirty="0" err="1"/>
              <a:t>for</a:t>
            </a:r>
            <a:r>
              <a:rPr lang="de-DE" dirty="0"/>
              <a:t> </a:t>
            </a:r>
            <a:r>
              <a:rPr lang="de-DE" dirty="0" err="1" smtClean="0"/>
              <a:t>Spatial</a:t>
            </a:r>
            <a:r>
              <a:rPr lang="de-DE" dirty="0" smtClean="0"/>
              <a:t> Information </a:t>
            </a:r>
            <a:r>
              <a:rPr lang="de-DE" dirty="0"/>
              <a:t>in </a:t>
            </a:r>
            <a:r>
              <a:rPr lang="de-DE" dirty="0" smtClean="0"/>
              <a:t>Europe </a:t>
            </a:r>
            <a:r>
              <a:rPr lang="de-DE" dirty="0"/>
              <a:t>(-&gt; Geodatenzugangsgesetz</a:t>
            </a:r>
            <a:r>
              <a:rPr lang="de-DE" dirty="0" smtClean="0"/>
              <a:t>)</a:t>
            </a:r>
          </a:p>
          <a:p>
            <a:pPr lvl="1"/>
            <a:r>
              <a:rPr lang="en-US" dirty="0"/>
              <a:t>GMES (Global Monitoring for Environment and Security)</a:t>
            </a:r>
            <a:endParaRPr lang="de-DE" dirty="0" smtClean="0"/>
          </a:p>
          <a:p>
            <a:r>
              <a:rPr lang="de-DE" dirty="0" smtClean="0"/>
              <a:t>Können solche Ansätze die Saat für eine „Data Economy“ legen?</a:t>
            </a:r>
          </a:p>
          <a:p>
            <a:endParaRPr lang="de-DE" dirty="0"/>
          </a:p>
          <a:p>
            <a:endParaRPr lang="de-DE" dirty="0"/>
          </a:p>
        </p:txBody>
      </p:sp>
      <p:sp>
        <p:nvSpPr>
          <p:cNvPr id="4" name="Foliennummernplatzhalter 3"/>
          <p:cNvSpPr>
            <a:spLocks noGrp="1"/>
          </p:cNvSpPr>
          <p:nvPr>
            <p:ph type="sldNum" sz="quarter" idx="10"/>
          </p:nvPr>
        </p:nvSpPr>
        <p:spPr/>
        <p:txBody>
          <a:bodyPr/>
          <a:lstStyle/>
          <a:p>
            <a:pPr>
              <a:defRPr/>
            </a:pPr>
            <a:fld id="{15D291F1-F0DA-4A59-9457-37AD4694A997}" type="slidenum">
              <a:rPr lang="de-DE" smtClean="0"/>
              <a:pPr>
                <a:defRPr/>
              </a:pPr>
              <a:t>5</a:t>
            </a:fld>
            <a:endParaRPr lang="de-DE"/>
          </a:p>
        </p:txBody>
      </p:sp>
      <p:sp>
        <p:nvSpPr>
          <p:cNvPr id="6" name="Inhaltsplatzhalter 2"/>
          <p:cNvSpPr txBox="1">
            <a:spLocks/>
          </p:cNvSpPr>
          <p:nvPr/>
        </p:nvSpPr>
        <p:spPr bwMode="auto">
          <a:xfrm>
            <a:off x="348347" y="3750409"/>
            <a:ext cx="8401050" cy="1956676"/>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r>
              <a:rPr lang="de-DE" dirty="0" smtClean="0"/>
              <a:t>Was in geschlossenen Systemen schon geht, ginge in offenen noch besser</a:t>
            </a:r>
          </a:p>
          <a:p>
            <a:pPr lvl="1"/>
            <a:r>
              <a:rPr lang="de-DE" dirty="0" smtClean="0"/>
              <a:t>Technische, aber insbesondere auch administrative Hemmschuhe</a:t>
            </a:r>
          </a:p>
          <a:p>
            <a:pPr lvl="1"/>
            <a:r>
              <a:rPr lang="de-DE" dirty="0" smtClean="0"/>
              <a:t>Föderalismus und Kompetenzverteilung nicht förderlich</a:t>
            </a:r>
          </a:p>
          <a:p>
            <a:pPr lvl="1"/>
            <a:r>
              <a:rPr lang="de-DE" dirty="0" smtClean="0"/>
              <a:t>Nutzer-generierte </a:t>
            </a:r>
            <a:r>
              <a:rPr lang="de-DE" dirty="0" err="1" smtClean="0"/>
              <a:t>Geodaten</a:t>
            </a:r>
            <a:r>
              <a:rPr lang="de-DE" dirty="0" smtClean="0"/>
              <a:t> können „anschieben“ helfen </a:t>
            </a:r>
          </a:p>
          <a:p>
            <a:pPr lvl="2"/>
            <a:r>
              <a:rPr lang="de-DE" dirty="0" smtClean="0"/>
              <a:t>„</a:t>
            </a:r>
            <a:r>
              <a:rPr lang="de-DE" dirty="0" err="1" smtClean="0"/>
              <a:t>Volunteered</a:t>
            </a:r>
            <a:r>
              <a:rPr lang="de-DE" dirty="0" smtClean="0"/>
              <a:t> </a:t>
            </a:r>
            <a:r>
              <a:rPr lang="de-DE" dirty="0" err="1" smtClean="0"/>
              <a:t>Geographic</a:t>
            </a:r>
            <a:r>
              <a:rPr lang="de-DE" dirty="0" smtClean="0"/>
              <a:t> Information (VGI) – Open Street </a:t>
            </a:r>
            <a:r>
              <a:rPr lang="de-DE" dirty="0" err="1" smtClean="0"/>
              <a:t>Map</a:t>
            </a:r>
            <a:endParaRPr lang="de-DE" dirty="0" smtClean="0"/>
          </a:p>
          <a:p>
            <a:r>
              <a:rPr lang="de-DE" dirty="0" smtClean="0"/>
              <a:t>Neue Geschäftsmodelle sind nicht ganz einfach zu finden</a:t>
            </a:r>
          </a:p>
          <a:p>
            <a:pPr lvl="1"/>
            <a:r>
              <a:rPr lang="de-DE" dirty="0" smtClean="0"/>
              <a:t>„einfach mal anfangen“</a:t>
            </a:r>
          </a:p>
          <a:p>
            <a:pPr lvl="1"/>
            <a:r>
              <a:rPr lang="de-DE" dirty="0" smtClean="0"/>
              <a:t>Wettbewerbe, Pilotprojekte, …</a:t>
            </a:r>
          </a:p>
          <a:p>
            <a:endParaRPr lang="de-DE" dirty="0" smtClean="0"/>
          </a:p>
          <a:p>
            <a:endParaRPr lang="de-DE" dirty="0" smtClean="0"/>
          </a:p>
          <a:p>
            <a:endParaRPr lang="de-DE" dirty="0"/>
          </a:p>
        </p:txBody>
      </p:sp>
      <p:sp>
        <p:nvSpPr>
          <p:cNvPr id="7" name="Fußzeilenplatzhalter 4"/>
          <p:cNvSpPr>
            <a:spLocks noGrp="1"/>
          </p:cNvSpPr>
          <p:nvPr>
            <p:ph type="ftr" sz="quarter" idx="11"/>
          </p:nvPr>
        </p:nvSpPr>
        <p:spPr>
          <a:xfrm>
            <a:off x="559558" y="6348413"/>
            <a:ext cx="7562092" cy="270751"/>
          </a:xfrm>
        </p:spPr>
        <p:txBody>
          <a:bodyPr/>
          <a:lstStyle/>
          <a:p>
            <a:pPr algn="l">
              <a:defRPr/>
            </a:pPr>
            <a:r>
              <a:rPr lang="en-US" dirty="0" smtClean="0"/>
              <a:t>Symposium </a:t>
            </a:r>
            <a:r>
              <a:rPr lang="en-US" dirty="0" err="1" smtClean="0"/>
              <a:t>Münchner</a:t>
            </a:r>
            <a:r>
              <a:rPr lang="en-US" dirty="0" smtClean="0"/>
              <a:t> </a:t>
            </a:r>
            <a:r>
              <a:rPr lang="en-US" dirty="0" err="1" smtClean="0"/>
              <a:t>Kreis</a:t>
            </a:r>
            <a:r>
              <a:rPr lang="en-US" dirty="0" smtClean="0"/>
              <a:t> – </a:t>
            </a:r>
            <a:r>
              <a:rPr lang="en-US" dirty="0" smtClean="0"/>
              <a:t>24. Mai</a:t>
            </a:r>
            <a:r>
              <a:rPr lang="en-US" dirty="0" smtClean="0"/>
              <a:t> 2012                                                                     </a:t>
            </a:r>
            <a:r>
              <a:rPr lang="en-US" dirty="0" err="1" smtClean="0"/>
              <a:t>disy</a:t>
            </a:r>
            <a:r>
              <a:rPr lang="en-US" dirty="0" smtClean="0"/>
              <a:t> </a:t>
            </a:r>
            <a:r>
              <a:rPr lang="en-US" dirty="0" err="1" smtClean="0"/>
              <a:t>Informationssysteme</a:t>
            </a:r>
            <a:r>
              <a:rPr lang="en-US" dirty="0" smtClean="0"/>
              <a:t> GmbH</a:t>
            </a:r>
            <a:endParaRPr lang="de-DE" dirty="0"/>
          </a:p>
        </p:txBody>
      </p:sp>
    </p:spTree>
    <p:extLst>
      <p:ext uri="{BB962C8B-B14F-4D97-AF65-F5344CB8AC3E}">
        <p14:creationId xmlns:p14="http://schemas.microsoft.com/office/powerpoint/2010/main" val="357953100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grpId="0"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fade">
                                      <p:cBhvr>
                                        <p:cTn id="12" dur="500"/>
                                        <p:tgtEl>
                                          <p:spTgt spid="3">
                                            <p:txEl>
                                              <p:pRg st="1" end="1"/>
                                            </p:txEl>
                                          </p:spTgt>
                                        </p:tgtEl>
                                      </p:cBhvr>
                                    </p:animEffect>
                                  </p:childTnLst>
                                </p:cTn>
                              </p:par>
                              <p:par>
                                <p:cTn id="13" presetID="10" presetClass="entr" presetSubtype="0" fill="hold" grpId="0" nodeType="with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par>
                                <p:cTn id="16" presetID="10" presetClass="entr" presetSubtype="0" fill="hold" grpId="0" nodeType="withEffect">
                                  <p:stCondLst>
                                    <p:cond delay="0"/>
                                  </p:stCondLst>
                                  <p:childTnLst>
                                    <p:set>
                                      <p:cBhvr>
                                        <p:cTn id="17" dur="1" fill="hold">
                                          <p:stCondLst>
                                            <p:cond delay="0"/>
                                          </p:stCondLst>
                                        </p:cTn>
                                        <p:tgtEl>
                                          <p:spTgt spid="3">
                                            <p:txEl>
                                              <p:pRg st="3" end="3"/>
                                            </p:txEl>
                                          </p:spTgt>
                                        </p:tgtEl>
                                        <p:attrNameLst>
                                          <p:attrName>style.visibility</p:attrName>
                                        </p:attrNameLst>
                                      </p:cBhvr>
                                      <p:to>
                                        <p:strVal val="visible"/>
                                      </p:to>
                                    </p:set>
                                    <p:animEffect transition="in" filter="fade">
                                      <p:cBhvr>
                                        <p:cTn id="18" dur="500"/>
                                        <p:tgtEl>
                                          <p:spTgt spid="3">
                                            <p:txEl>
                                              <p:pRg st="3" end="3"/>
                                            </p:txEl>
                                          </p:spTgt>
                                        </p:tgtEl>
                                      </p:cBhvr>
                                    </p:animEffect>
                                  </p:childTnLst>
                                </p:cTn>
                              </p:par>
                              <p:par>
                                <p:cTn id="19" presetID="10" presetClass="entr" presetSubtype="0" fill="hold" grpId="0" nodeType="withEffect">
                                  <p:stCondLst>
                                    <p:cond delay="0"/>
                                  </p:stCondLst>
                                  <p:childTnLst>
                                    <p:set>
                                      <p:cBhvr>
                                        <p:cTn id="20" dur="1" fill="hold">
                                          <p:stCondLst>
                                            <p:cond delay="0"/>
                                          </p:stCondLst>
                                        </p:cTn>
                                        <p:tgtEl>
                                          <p:spTgt spid="3">
                                            <p:txEl>
                                              <p:pRg st="4" end="4"/>
                                            </p:txEl>
                                          </p:spTgt>
                                        </p:tgtEl>
                                        <p:attrNameLst>
                                          <p:attrName>style.visibility</p:attrName>
                                        </p:attrNameLst>
                                      </p:cBhvr>
                                      <p:to>
                                        <p:strVal val="visible"/>
                                      </p:to>
                                    </p:set>
                                    <p:animEffect transition="in" filter="fade">
                                      <p:cBhvr>
                                        <p:cTn id="21" dur="500"/>
                                        <p:tgtEl>
                                          <p:spTgt spid="3">
                                            <p:txEl>
                                              <p:pRg st="4" end="4"/>
                                            </p:txEl>
                                          </p:spTgt>
                                        </p:tgtEl>
                                      </p:cBhvr>
                                    </p:animEffect>
                                  </p:childTnLst>
                                </p:cTn>
                              </p:par>
                            </p:childTnLst>
                          </p:cTn>
                        </p:par>
                      </p:childTnLst>
                    </p:cTn>
                  </p:par>
                  <p:par>
                    <p:cTn id="22" fill="hold">
                      <p:stCondLst>
                        <p:cond delay="indefinite"/>
                      </p:stCondLst>
                      <p:childTnLst>
                        <p:par>
                          <p:cTn id="23" fill="hold">
                            <p:stCondLst>
                              <p:cond delay="0"/>
                            </p:stCondLst>
                            <p:childTnLst>
                              <p:par>
                                <p:cTn id="24" presetID="10" presetClass="entr" presetSubtype="0" fill="hold" grpId="0" nodeType="clickEffect">
                                  <p:stCondLst>
                                    <p:cond delay="0"/>
                                  </p:stCondLst>
                                  <p:childTnLst>
                                    <p:set>
                                      <p:cBhvr>
                                        <p:cTn id="25" dur="1" fill="hold">
                                          <p:stCondLst>
                                            <p:cond delay="0"/>
                                          </p:stCondLst>
                                        </p:cTn>
                                        <p:tgtEl>
                                          <p:spTgt spid="3">
                                            <p:txEl>
                                              <p:pRg st="5" end="5"/>
                                            </p:txEl>
                                          </p:spTgt>
                                        </p:tgtEl>
                                        <p:attrNameLst>
                                          <p:attrName>style.visibility</p:attrName>
                                        </p:attrNameLst>
                                      </p:cBhvr>
                                      <p:to>
                                        <p:strVal val="visible"/>
                                      </p:to>
                                    </p:set>
                                    <p:animEffect transition="in" filter="fade">
                                      <p:cBhvr>
                                        <p:cTn id="26" dur="500"/>
                                        <p:tgtEl>
                                          <p:spTgt spid="3">
                                            <p:txEl>
                                              <p:pRg st="5" end="5"/>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1" presetClass="entr" presetSubtype="0" fill="hold" grpId="0" nodeType="clickEffect">
                                  <p:stCondLst>
                                    <p:cond delay="0"/>
                                  </p:stCondLst>
                                  <p:childTnLst>
                                    <p:set>
                                      <p:cBhvr>
                                        <p:cTn id="30" dur="1" fill="hold">
                                          <p:stCondLst>
                                            <p:cond delay="0"/>
                                          </p:stCondLst>
                                        </p:cTn>
                                        <p:tgtEl>
                                          <p:spTgt spid="6">
                                            <p:txEl>
                                              <p:pRg st="0" end="0"/>
                                            </p:txEl>
                                          </p:spTgt>
                                        </p:tgtEl>
                                        <p:attrNameLst>
                                          <p:attrName>style.visibility</p:attrName>
                                        </p:attrNameLst>
                                      </p:cBhvr>
                                      <p:to>
                                        <p:strVal val="visible"/>
                                      </p:to>
                                    </p:set>
                                  </p:childTnLst>
                                </p:cTn>
                              </p:par>
                              <p:par>
                                <p:cTn id="31" presetID="1" presetClass="entr" presetSubtype="0" fill="hold" grpId="0" nodeType="withEffect">
                                  <p:stCondLst>
                                    <p:cond delay="0"/>
                                  </p:stCondLst>
                                  <p:childTnLst>
                                    <p:set>
                                      <p:cBhvr>
                                        <p:cTn id="32" dur="1" fill="hold">
                                          <p:stCondLst>
                                            <p:cond delay="0"/>
                                          </p:stCondLst>
                                        </p:cTn>
                                        <p:tgtEl>
                                          <p:spTgt spid="6">
                                            <p:txEl>
                                              <p:pRg st="1" end="1"/>
                                            </p:txEl>
                                          </p:spTgt>
                                        </p:tgtEl>
                                        <p:attrNameLst>
                                          <p:attrName>style.visibility</p:attrName>
                                        </p:attrNameLst>
                                      </p:cBhvr>
                                      <p:to>
                                        <p:strVal val="visible"/>
                                      </p:to>
                                    </p:set>
                                  </p:childTnLst>
                                </p:cTn>
                              </p:par>
                              <p:par>
                                <p:cTn id="33" presetID="1" presetClass="entr" presetSubtype="0" fill="hold" grpId="0" nodeType="withEffect">
                                  <p:stCondLst>
                                    <p:cond delay="0"/>
                                  </p:stCondLst>
                                  <p:childTnLst>
                                    <p:set>
                                      <p:cBhvr>
                                        <p:cTn id="34" dur="1" fill="hold">
                                          <p:stCondLst>
                                            <p:cond delay="0"/>
                                          </p:stCondLst>
                                        </p:cTn>
                                        <p:tgtEl>
                                          <p:spTgt spid="6">
                                            <p:txEl>
                                              <p:pRg st="2" end="2"/>
                                            </p:txEl>
                                          </p:spTgt>
                                        </p:tgtEl>
                                        <p:attrNameLst>
                                          <p:attrName>style.visibility</p:attrName>
                                        </p:attrNameLst>
                                      </p:cBhvr>
                                      <p:to>
                                        <p:strVal val="visible"/>
                                      </p:to>
                                    </p:set>
                                  </p:childTnLst>
                                </p:cTn>
                              </p:par>
                              <p:par>
                                <p:cTn id="35" presetID="1" presetClass="entr" presetSubtype="0" fill="hold" grpId="0" nodeType="withEffect">
                                  <p:stCondLst>
                                    <p:cond delay="0"/>
                                  </p:stCondLst>
                                  <p:childTnLst>
                                    <p:set>
                                      <p:cBhvr>
                                        <p:cTn id="36" dur="1" fill="hold">
                                          <p:stCondLst>
                                            <p:cond delay="0"/>
                                          </p:stCondLst>
                                        </p:cTn>
                                        <p:tgtEl>
                                          <p:spTgt spid="6">
                                            <p:txEl>
                                              <p:pRg st="3" end="3"/>
                                            </p:txEl>
                                          </p:spTgt>
                                        </p:tgtEl>
                                        <p:attrNameLst>
                                          <p:attrName>style.visibility</p:attrName>
                                        </p:attrNameLst>
                                      </p:cBhvr>
                                      <p:to>
                                        <p:strVal val="visible"/>
                                      </p:to>
                                    </p:set>
                                  </p:childTnLst>
                                </p:cTn>
                              </p:par>
                              <p:par>
                                <p:cTn id="37" presetID="1" presetClass="entr" presetSubtype="0" fill="hold" grpId="0" nodeType="withEffect">
                                  <p:stCondLst>
                                    <p:cond delay="0"/>
                                  </p:stCondLst>
                                  <p:childTnLst>
                                    <p:set>
                                      <p:cBhvr>
                                        <p:cTn id="38" dur="1" fill="hold">
                                          <p:stCondLst>
                                            <p:cond delay="0"/>
                                          </p:stCondLst>
                                        </p:cTn>
                                        <p:tgtEl>
                                          <p:spTgt spid="6">
                                            <p:txEl>
                                              <p:pRg st="4" end="4"/>
                                            </p:txEl>
                                          </p:spTgt>
                                        </p:tgtEl>
                                        <p:attrNameLst>
                                          <p:attrName>style.visibility</p:attrName>
                                        </p:attrNameLst>
                                      </p:cBhvr>
                                      <p:to>
                                        <p:strVal val="visible"/>
                                      </p:to>
                                    </p:set>
                                  </p:childTnLst>
                                </p:cTn>
                              </p:par>
                            </p:childTnLst>
                          </p:cTn>
                        </p:par>
                      </p:childTnLst>
                    </p:cTn>
                  </p:par>
                  <p:par>
                    <p:cTn id="39" fill="hold">
                      <p:stCondLst>
                        <p:cond delay="indefinite"/>
                      </p:stCondLst>
                      <p:childTnLst>
                        <p:par>
                          <p:cTn id="40" fill="hold">
                            <p:stCondLst>
                              <p:cond delay="0"/>
                            </p:stCondLst>
                            <p:childTnLst>
                              <p:par>
                                <p:cTn id="41" presetID="1" presetClass="entr" presetSubtype="0" fill="hold" grpId="0" nodeType="clickEffect">
                                  <p:stCondLst>
                                    <p:cond delay="0"/>
                                  </p:stCondLst>
                                  <p:childTnLst>
                                    <p:set>
                                      <p:cBhvr>
                                        <p:cTn id="42" dur="1" fill="hold">
                                          <p:stCondLst>
                                            <p:cond delay="0"/>
                                          </p:stCondLst>
                                        </p:cTn>
                                        <p:tgtEl>
                                          <p:spTgt spid="6">
                                            <p:txEl>
                                              <p:pRg st="5" end="5"/>
                                            </p:txEl>
                                          </p:spTgt>
                                        </p:tgtEl>
                                        <p:attrNameLst>
                                          <p:attrName>style.visibility</p:attrName>
                                        </p:attrNameLst>
                                      </p:cBhvr>
                                      <p:to>
                                        <p:strVal val="visible"/>
                                      </p:to>
                                    </p:set>
                                  </p:childTnLst>
                                </p:cTn>
                              </p:par>
                              <p:par>
                                <p:cTn id="43" presetID="1" presetClass="entr" presetSubtype="0" fill="hold" grpId="0" nodeType="withEffect">
                                  <p:stCondLst>
                                    <p:cond delay="0"/>
                                  </p:stCondLst>
                                  <p:childTnLst>
                                    <p:set>
                                      <p:cBhvr>
                                        <p:cTn id="44" dur="1" fill="hold">
                                          <p:stCondLst>
                                            <p:cond delay="0"/>
                                          </p:stCondLst>
                                        </p:cTn>
                                        <p:tgtEl>
                                          <p:spTgt spid="6">
                                            <p:txEl>
                                              <p:pRg st="6" end="6"/>
                                            </p:txEl>
                                          </p:spTgt>
                                        </p:tgtEl>
                                        <p:attrNameLst>
                                          <p:attrName>style.visibility</p:attrName>
                                        </p:attrNameLst>
                                      </p:cBhvr>
                                      <p:to>
                                        <p:strVal val="visible"/>
                                      </p:to>
                                    </p:set>
                                  </p:childTnLst>
                                </p:cTn>
                              </p:par>
                              <p:par>
                                <p:cTn id="45" presetID="1" presetClass="entr" presetSubtype="0" fill="hold" grpId="0" nodeType="withEffect">
                                  <p:stCondLst>
                                    <p:cond delay="0"/>
                                  </p:stCondLst>
                                  <p:childTnLst>
                                    <p:set>
                                      <p:cBhvr>
                                        <p:cTn id="46" dur="1" fill="hold">
                                          <p:stCondLst>
                                            <p:cond delay="0"/>
                                          </p:stCondLst>
                                        </p:cTn>
                                        <p:tgtEl>
                                          <p:spTgt spid="6">
                                            <p:txEl>
                                              <p:pRg st="7" end="7"/>
                                            </p:txEl>
                                          </p:spTgt>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P spid="6"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Neuere Methoden zur Datenbeschaffung</a:t>
            </a:r>
            <a:endParaRPr lang="de-DE" dirty="0"/>
          </a:p>
        </p:txBody>
      </p:sp>
      <p:sp>
        <p:nvSpPr>
          <p:cNvPr id="3" name="Inhaltsplatzhalter 2"/>
          <p:cNvSpPr>
            <a:spLocks noGrp="1"/>
          </p:cNvSpPr>
          <p:nvPr>
            <p:ph idx="1"/>
          </p:nvPr>
        </p:nvSpPr>
        <p:spPr/>
        <p:txBody>
          <a:bodyPr/>
          <a:lstStyle/>
          <a:p>
            <a:r>
              <a:rPr lang="de-DE" dirty="0" smtClean="0"/>
              <a:t>Preisgünstige Drohnen</a:t>
            </a:r>
          </a:p>
          <a:p>
            <a:r>
              <a:rPr lang="de-DE" dirty="0" smtClean="0"/>
              <a:t>Zugang zu Satellitendaten</a:t>
            </a:r>
          </a:p>
          <a:p>
            <a:r>
              <a:rPr lang="de-DE" dirty="0" smtClean="0"/>
              <a:t>Sensornetze (bis zu „smart </a:t>
            </a:r>
            <a:r>
              <a:rPr lang="de-DE" dirty="0" err="1" smtClean="0"/>
              <a:t>dust</a:t>
            </a:r>
            <a:r>
              <a:rPr lang="de-DE" dirty="0" smtClean="0"/>
              <a:t>“)</a:t>
            </a:r>
            <a:endParaRPr lang="de-DE" dirty="0" smtClean="0"/>
          </a:p>
          <a:p>
            <a:r>
              <a:rPr lang="de-DE" dirty="0" smtClean="0"/>
              <a:t>Nutzergenerierte </a:t>
            </a:r>
            <a:r>
              <a:rPr lang="de-DE" dirty="0" smtClean="0"/>
              <a:t>Daten und </a:t>
            </a:r>
            <a:r>
              <a:rPr lang="de-DE" dirty="0" err="1" smtClean="0"/>
              <a:t>Social</a:t>
            </a:r>
            <a:r>
              <a:rPr lang="de-DE" dirty="0" smtClean="0"/>
              <a:t> Web</a:t>
            </a:r>
          </a:p>
          <a:p>
            <a:endParaRPr lang="de-DE" dirty="0"/>
          </a:p>
          <a:p>
            <a:r>
              <a:rPr lang="de-DE" dirty="0" smtClean="0"/>
              <a:t>„Smart City“ als Idee</a:t>
            </a:r>
            <a:endParaRPr lang="de-DE" dirty="0"/>
          </a:p>
        </p:txBody>
      </p:sp>
      <p:sp>
        <p:nvSpPr>
          <p:cNvPr id="4" name="Foliennummernplatzhalter 3"/>
          <p:cNvSpPr>
            <a:spLocks noGrp="1"/>
          </p:cNvSpPr>
          <p:nvPr>
            <p:ph type="sldNum" sz="quarter" idx="10"/>
          </p:nvPr>
        </p:nvSpPr>
        <p:spPr/>
        <p:txBody>
          <a:bodyPr/>
          <a:lstStyle/>
          <a:p>
            <a:pPr>
              <a:defRPr/>
            </a:pPr>
            <a:fld id="{15D291F1-F0DA-4A59-9457-37AD4694A997}" type="slidenum">
              <a:rPr lang="de-DE" smtClean="0"/>
              <a:pPr>
                <a:defRPr/>
              </a:pPr>
              <a:t>6</a:t>
            </a:fld>
            <a:endParaRPr lang="de-DE"/>
          </a:p>
        </p:txBody>
      </p:sp>
      <p:pic>
        <p:nvPicPr>
          <p:cNvPr id="5122"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72251" y="2861506"/>
            <a:ext cx="3548407" cy="23758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3"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376" y="3769695"/>
            <a:ext cx="3266364" cy="217636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5124" name="Picture 4"/>
          <p:cNvPicPr>
            <a:picLocks noChangeAspect="1" noChangeArrowheads="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6114197" y="888569"/>
            <a:ext cx="2552122" cy="12764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8" name="Fußzeilenplatzhalter 4"/>
          <p:cNvSpPr>
            <a:spLocks noGrp="1"/>
          </p:cNvSpPr>
          <p:nvPr>
            <p:ph type="ftr" sz="quarter" idx="11"/>
          </p:nvPr>
        </p:nvSpPr>
        <p:spPr>
          <a:xfrm>
            <a:off x="559558" y="6348413"/>
            <a:ext cx="7562092" cy="270751"/>
          </a:xfrm>
        </p:spPr>
        <p:txBody>
          <a:bodyPr/>
          <a:lstStyle/>
          <a:p>
            <a:pPr algn="l">
              <a:defRPr/>
            </a:pPr>
            <a:r>
              <a:rPr lang="en-US" dirty="0" smtClean="0"/>
              <a:t>Symposium </a:t>
            </a:r>
            <a:r>
              <a:rPr lang="en-US" dirty="0" err="1" smtClean="0"/>
              <a:t>Münchner</a:t>
            </a:r>
            <a:r>
              <a:rPr lang="en-US" dirty="0" smtClean="0"/>
              <a:t> </a:t>
            </a:r>
            <a:r>
              <a:rPr lang="en-US" dirty="0" err="1" smtClean="0"/>
              <a:t>Kreis</a:t>
            </a:r>
            <a:r>
              <a:rPr lang="en-US" dirty="0" smtClean="0"/>
              <a:t> – </a:t>
            </a:r>
            <a:r>
              <a:rPr lang="en-US" dirty="0" smtClean="0"/>
              <a:t>24. Mai</a:t>
            </a:r>
            <a:r>
              <a:rPr lang="en-US" dirty="0" smtClean="0"/>
              <a:t> 2012                                                                     </a:t>
            </a:r>
            <a:r>
              <a:rPr lang="en-US" dirty="0" err="1" smtClean="0"/>
              <a:t>disy</a:t>
            </a:r>
            <a:r>
              <a:rPr lang="en-US" dirty="0" smtClean="0"/>
              <a:t> </a:t>
            </a:r>
            <a:r>
              <a:rPr lang="en-US" dirty="0" err="1" smtClean="0"/>
              <a:t>Informationssysteme</a:t>
            </a:r>
            <a:r>
              <a:rPr lang="en-US" dirty="0" smtClean="0"/>
              <a:t> GmbH</a:t>
            </a:r>
            <a:endParaRPr lang="de-DE" dirty="0"/>
          </a:p>
        </p:txBody>
      </p:sp>
    </p:spTree>
    <p:extLst>
      <p:ext uri="{BB962C8B-B14F-4D97-AF65-F5344CB8AC3E}">
        <p14:creationId xmlns:p14="http://schemas.microsoft.com/office/powerpoint/2010/main" val="1218040584"/>
      </p:ext>
    </p:extLst>
  </p:cSld>
  <p:clrMapOvr>
    <a:masterClrMapping/>
  </p:clrMapOvr>
  <mc:AlternateContent xmlns:mc="http://schemas.openxmlformats.org/markup-compatibility/2006">
    <mc:Choice xmlns:p14="http://schemas.microsoft.com/office/powerpoint/2010/main" Requires="p14">
      <p:transition spd="slow" p14:dur="800">
        <p:circle/>
      </p:transition>
    </mc:Choice>
    <mc:Fallback>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6" name="Titel 1"/>
          <p:cNvSpPr>
            <a:spLocks noGrp="1"/>
          </p:cNvSpPr>
          <p:nvPr>
            <p:ph type="title"/>
          </p:nvPr>
        </p:nvSpPr>
        <p:spPr/>
        <p:txBody>
          <a:bodyPr/>
          <a:lstStyle/>
          <a:p>
            <a:r>
              <a:rPr lang="de-DE" dirty="0" err="1" smtClean="0">
                <a:ea typeface="ＭＳ Ｐゴシック" pitchFamily="34" charset="-128"/>
              </a:rPr>
              <a:t>Participatory</a:t>
            </a:r>
            <a:r>
              <a:rPr lang="de-DE" dirty="0" smtClean="0">
                <a:ea typeface="ＭＳ Ｐゴシック" pitchFamily="34" charset="-128"/>
              </a:rPr>
              <a:t> </a:t>
            </a:r>
            <a:r>
              <a:rPr lang="de-DE" dirty="0" err="1" smtClean="0">
                <a:ea typeface="ＭＳ Ｐゴシック" pitchFamily="34" charset="-128"/>
              </a:rPr>
              <a:t>Sensing</a:t>
            </a:r>
            <a:endParaRPr lang="de-DE" dirty="0" smtClean="0">
              <a:ea typeface="ＭＳ Ｐゴシック" pitchFamily="34" charset="-128"/>
            </a:endParaRPr>
          </a:p>
        </p:txBody>
      </p:sp>
      <p:pic>
        <p:nvPicPr>
          <p:cNvPr id="1638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22705" y="1407956"/>
            <a:ext cx="4637088" cy="1025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6389" name="Inhaltsplatzhalter 2"/>
          <p:cNvSpPr txBox="1">
            <a:spLocks/>
          </p:cNvSpPr>
          <p:nvPr/>
        </p:nvSpPr>
        <p:spPr bwMode="auto">
          <a:xfrm>
            <a:off x="93955" y="2435069"/>
            <a:ext cx="2314575" cy="10525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de-DE" dirty="0">
                <a:ea typeface="ＭＳ Ｐゴシック" pitchFamily="34" charset="-128"/>
              </a:rPr>
              <a:t>mobile Endgeräte mit Sensoren und GPS-Lokalisierung </a:t>
            </a:r>
          </a:p>
        </p:txBody>
      </p:sp>
      <p:sp>
        <p:nvSpPr>
          <p:cNvPr id="16390" name="Inhaltsplatzhalter 2"/>
          <p:cNvSpPr txBox="1">
            <a:spLocks/>
          </p:cNvSpPr>
          <p:nvPr/>
        </p:nvSpPr>
        <p:spPr bwMode="auto">
          <a:xfrm>
            <a:off x="2265655" y="2455706"/>
            <a:ext cx="23145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de-DE">
                <a:ea typeface="ＭＳ Ｐゴシック" pitchFamily="34" charset="-128"/>
              </a:rPr>
              <a:t>+ Crowdsourcing </a:t>
            </a:r>
            <a:br>
              <a:rPr lang="de-DE">
                <a:ea typeface="ＭＳ Ｐゴシック" pitchFamily="34" charset="-128"/>
              </a:rPr>
            </a:br>
            <a:r>
              <a:rPr lang="de-DE">
                <a:ea typeface="ＭＳ Ｐゴシック" pitchFamily="34" charset="-128"/>
              </a:rPr>
              <a:t>/ Web 2.0</a:t>
            </a:r>
          </a:p>
        </p:txBody>
      </p:sp>
      <p:sp>
        <p:nvSpPr>
          <p:cNvPr id="16391" name="Inhaltsplatzhalter 2"/>
          <p:cNvSpPr txBox="1">
            <a:spLocks/>
          </p:cNvSpPr>
          <p:nvPr/>
        </p:nvSpPr>
        <p:spPr bwMode="auto">
          <a:xfrm>
            <a:off x="4086518" y="2447769"/>
            <a:ext cx="2314575" cy="10541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Arial" charset="0"/>
              </a:defRPr>
            </a:lvl1pPr>
            <a:lvl2pPr marL="742950" indent="-285750" eaLnBrk="0" hangingPunct="0">
              <a:defRPr>
                <a:solidFill>
                  <a:schemeClr val="tx1"/>
                </a:solidFill>
                <a:latin typeface="Arial" charset="0"/>
              </a:defRPr>
            </a:lvl2pPr>
            <a:lvl3pPr marL="1143000" indent="-228600" eaLnBrk="0" hangingPunct="0">
              <a:defRPr>
                <a:solidFill>
                  <a:schemeClr val="tx1"/>
                </a:solidFill>
                <a:latin typeface="Arial" charset="0"/>
              </a:defRPr>
            </a:lvl3pPr>
            <a:lvl4pPr marL="1600200" indent="-228600" eaLnBrk="0" hangingPunct="0">
              <a:defRPr>
                <a:solidFill>
                  <a:schemeClr val="tx1"/>
                </a:solidFill>
                <a:latin typeface="Arial" charset="0"/>
              </a:defRPr>
            </a:lvl4pPr>
            <a:lvl5pPr marL="2057400" indent="-228600" eaLnBrk="0" hangingPunct="0">
              <a:defRPr>
                <a:solidFill>
                  <a:schemeClr val="tx1"/>
                </a:solidFill>
                <a:latin typeface="Arial" charset="0"/>
              </a:defRPr>
            </a:lvl5pPr>
            <a:lvl6pPr marL="2514600" indent="-228600" algn="r" eaLnBrk="0" fontAlgn="base" hangingPunct="0">
              <a:spcBef>
                <a:spcPct val="0"/>
              </a:spcBef>
              <a:spcAft>
                <a:spcPct val="0"/>
              </a:spcAft>
              <a:defRPr>
                <a:solidFill>
                  <a:schemeClr val="tx1"/>
                </a:solidFill>
                <a:latin typeface="Arial" charset="0"/>
              </a:defRPr>
            </a:lvl6pPr>
            <a:lvl7pPr marL="2971800" indent="-228600" algn="r" eaLnBrk="0" fontAlgn="base" hangingPunct="0">
              <a:spcBef>
                <a:spcPct val="0"/>
              </a:spcBef>
              <a:spcAft>
                <a:spcPct val="0"/>
              </a:spcAft>
              <a:defRPr>
                <a:solidFill>
                  <a:schemeClr val="tx1"/>
                </a:solidFill>
                <a:latin typeface="Arial" charset="0"/>
              </a:defRPr>
            </a:lvl7pPr>
            <a:lvl8pPr marL="3429000" indent="-228600" algn="r" eaLnBrk="0" fontAlgn="base" hangingPunct="0">
              <a:spcBef>
                <a:spcPct val="0"/>
              </a:spcBef>
              <a:spcAft>
                <a:spcPct val="0"/>
              </a:spcAft>
              <a:defRPr>
                <a:solidFill>
                  <a:schemeClr val="tx1"/>
                </a:solidFill>
                <a:latin typeface="Arial" charset="0"/>
              </a:defRPr>
            </a:lvl8pPr>
            <a:lvl9pPr marL="3886200" indent="-228600" algn="r" eaLnBrk="0" fontAlgn="base" hangingPunct="0">
              <a:spcBef>
                <a:spcPct val="0"/>
              </a:spcBef>
              <a:spcAft>
                <a:spcPct val="0"/>
              </a:spcAft>
              <a:defRPr>
                <a:solidFill>
                  <a:schemeClr val="tx1"/>
                </a:solidFill>
                <a:latin typeface="Arial" charset="0"/>
              </a:defRPr>
            </a:lvl9pPr>
          </a:lstStyle>
          <a:p>
            <a:pPr eaLnBrk="1" hangingPunct="1">
              <a:spcBef>
                <a:spcPct val="20000"/>
              </a:spcBef>
            </a:pPr>
            <a:r>
              <a:rPr lang="de-DE">
                <a:ea typeface="ＭＳ Ｐゴシック" pitchFamily="34" charset="-128"/>
              </a:rPr>
              <a:t>= Participatory Sensing</a:t>
            </a:r>
          </a:p>
        </p:txBody>
      </p:sp>
      <p:pic>
        <p:nvPicPr>
          <p:cNvPr id="12" name="Picture 4" descr="C:\Users\ANDREA~1\AppData\Local\Temp\PartSense-final.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906415" y="81883"/>
            <a:ext cx="2154223" cy="1107705"/>
          </a:xfrm>
          <a:prstGeom prst="rect">
            <a:avLst/>
          </a:prstGeom>
          <a:noFill/>
          <a:extLst>
            <a:ext uri="{909E8E84-426E-40DD-AFC4-6F175D3DCCD1}">
              <a14:hiddenFill xmlns:a14="http://schemas.microsoft.com/office/drawing/2010/main">
                <a:solidFill>
                  <a:srgbClr val="FFFFFF"/>
                </a:solidFill>
              </a14:hiddenFill>
            </a:ext>
          </a:extLst>
        </p:spPr>
      </p:pic>
      <p:sp>
        <p:nvSpPr>
          <p:cNvPr id="3" name="Rechteck 2"/>
          <p:cNvSpPr/>
          <p:nvPr/>
        </p:nvSpPr>
        <p:spPr>
          <a:xfrm>
            <a:off x="599082" y="3995746"/>
            <a:ext cx="8007426" cy="2154436"/>
          </a:xfrm>
          <a:prstGeom prst="rect">
            <a:avLst/>
          </a:prstGeom>
        </p:spPr>
        <p:txBody>
          <a:bodyPr wrap="square">
            <a:spAutoFit/>
          </a:bodyPr>
          <a:lstStyle/>
          <a:p>
            <a:pPr algn="l"/>
            <a:r>
              <a:rPr lang="en-US" sz="2200" dirty="0" err="1">
                <a:solidFill>
                  <a:srgbClr val="005EA8"/>
                </a:solidFill>
                <a:latin typeface="+mj-lt"/>
                <a:ea typeface="ＭＳ Ｐゴシック" pitchFamily="34" charset="-128"/>
                <a:cs typeface="+mj-cs"/>
              </a:rPr>
              <a:t>Synonyme</a:t>
            </a:r>
            <a:r>
              <a:rPr lang="en-US" sz="2200" dirty="0">
                <a:solidFill>
                  <a:srgbClr val="005EA8"/>
                </a:solidFill>
                <a:latin typeface="+mj-lt"/>
                <a:ea typeface="ＭＳ Ｐゴシック" pitchFamily="34" charset="-128"/>
                <a:cs typeface="+mj-cs"/>
              </a:rPr>
              <a:t>:</a:t>
            </a:r>
          </a:p>
          <a:p>
            <a:pPr algn="l"/>
            <a:r>
              <a:rPr lang="en-US" dirty="0" smtClean="0">
                <a:ea typeface="MS Mincho" pitchFamily="49" charset="-128"/>
                <a:cs typeface="Arial" charset="0"/>
              </a:rPr>
              <a:t>Urban Sensing, Citizen Sen­sing, Human </a:t>
            </a:r>
            <a:r>
              <a:rPr lang="en-US" dirty="0">
                <a:ea typeface="MS Mincho" pitchFamily="49" charset="-128"/>
                <a:cs typeface="Arial" charset="0"/>
              </a:rPr>
              <a:t>Cen­tered </a:t>
            </a:r>
            <a:r>
              <a:rPr lang="en-US" dirty="0" smtClean="0">
                <a:ea typeface="MS Mincho" pitchFamily="49" charset="-128"/>
                <a:cs typeface="Arial" charset="0"/>
              </a:rPr>
              <a:t>Sensing,</a:t>
            </a:r>
            <a:br>
              <a:rPr lang="en-US" dirty="0" smtClean="0">
                <a:ea typeface="MS Mincho" pitchFamily="49" charset="-128"/>
                <a:cs typeface="Arial" charset="0"/>
              </a:rPr>
            </a:br>
            <a:r>
              <a:rPr lang="en-US" dirty="0" smtClean="0">
                <a:ea typeface="MS Mincho" pitchFamily="49" charset="-128"/>
                <a:cs typeface="Arial" charset="0"/>
              </a:rPr>
              <a:t>People-Cen­tric Sensing, Op­por­tu­nis­tic </a:t>
            </a:r>
            <a:r>
              <a:rPr lang="en-US" dirty="0">
                <a:ea typeface="MS Mincho" pitchFamily="49" charset="-128"/>
                <a:cs typeface="Arial" charset="0"/>
              </a:rPr>
              <a:t>Sensing </a:t>
            </a:r>
          </a:p>
          <a:p>
            <a:pPr algn="l"/>
            <a:endParaRPr lang="en-US" dirty="0">
              <a:ea typeface="MS Mincho" pitchFamily="49" charset="-128"/>
              <a:cs typeface="Arial" charset="0"/>
            </a:endParaRPr>
          </a:p>
          <a:p>
            <a:pPr algn="l"/>
            <a:r>
              <a:rPr lang="en-US" sz="2200" dirty="0" err="1">
                <a:solidFill>
                  <a:srgbClr val="005EA8"/>
                </a:solidFill>
                <a:latin typeface="+mj-lt"/>
                <a:ea typeface="ＭＳ Ｐゴシック" pitchFamily="34" charset="-128"/>
                <a:cs typeface="+mj-cs"/>
              </a:rPr>
              <a:t>Ähnliche</a:t>
            </a:r>
            <a:r>
              <a:rPr lang="en-US" sz="2200" dirty="0">
                <a:solidFill>
                  <a:srgbClr val="005EA8"/>
                </a:solidFill>
                <a:latin typeface="+mj-lt"/>
                <a:ea typeface="ＭＳ Ｐゴシック" pitchFamily="34" charset="-128"/>
                <a:cs typeface="+mj-cs"/>
              </a:rPr>
              <a:t> </a:t>
            </a:r>
            <a:r>
              <a:rPr lang="en-US" sz="2200" dirty="0" err="1">
                <a:solidFill>
                  <a:srgbClr val="005EA8"/>
                </a:solidFill>
                <a:latin typeface="+mj-lt"/>
                <a:ea typeface="ＭＳ Ｐゴシック" pitchFamily="34" charset="-128"/>
                <a:cs typeface="+mj-cs"/>
              </a:rPr>
              <a:t>Themen</a:t>
            </a:r>
            <a:r>
              <a:rPr lang="en-US" sz="2200" dirty="0">
                <a:solidFill>
                  <a:srgbClr val="005EA8"/>
                </a:solidFill>
                <a:latin typeface="+mj-lt"/>
                <a:ea typeface="ＭＳ Ｐゴシック" pitchFamily="34" charset="-128"/>
                <a:cs typeface="+mj-cs"/>
              </a:rPr>
              <a:t>:</a:t>
            </a:r>
          </a:p>
          <a:p>
            <a:pPr algn="l"/>
            <a:r>
              <a:rPr lang="de-DE" dirty="0" smtClean="0">
                <a:ea typeface="MS Mincho" pitchFamily="49" charset="-128"/>
                <a:cs typeface="Arial" charset="0"/>
              </a:rPr>
              <a:t>Live </a:t>
            </a:r>
            <a:r>
              <a:rPr lang="de-DE" dirty="0" err="1" smtClean="0">
                <a:ea typeface="MS Mincho" pitchFamily="49" charset="-128"/>
                <a:cs typeface="Arial" charset="0"/>
              </a:rPr>
              <a:t>Geo­graphy</a:t>
            </a:r>
            <a:r>
              <a:rPr lang="de-DE" dirty="0" smtClean="0">
                <a:ea typeface="MS Mincho" pitchFamily="49" charset="-128"/>
                <a:cs typeface="Arial" charset="0"/>
              </a:rPr>
              <a:t>, </a:t>
            </a:r>
            <a:r>
              <a:rPr lang="en-US" dirty="0" smtClean="0">
                <a:ea typeface="MS Mincho" pitchFamily="49" charset="-128"/>
                <a:cs typeface="Arial" charset="0"/>
              </a:rPr>
              <a:t>Col­la­borative </a:t>
            </a:r>
            <a:r>
              <a:rPr lang="en-US" dirty="0">
                <a:ea typeface="MS Mincho" pitchFamily="49" charset="-128"/>
                <a:cs typeface="Arial" charset="0"/>
              </a:rPr>
              <a:t>Mapping / Volun­teered Geographic </a:t>
            </a:r>
            <a:r>
              <a:rPr lang="en-US" dirty="0" smtClean="0">
                <a:ea typeface="MS Mincho" pitchFamily="49" charset="-128"/>
                <a:cs typeface="Arial" charset="0"/>
              </a:rPr>
              <a:t>Infor­ma­tion, </a:t>
            </a:r>
            <a:r>
              <a:rPr lang="de-DE" dirty="0" smtClean="0">
                <a:ea typeface="MS Mincho" pitchFamily="49" charset="-128"/>
                <a:cs typeface="Arial" charset="0"/>
              </a:rPr>
              <a:t>Public </a:t>
            </a:r>
            <a:r>
              <a:rPr lang="de-DE" dirty="0" err="1">
                <a:ea typeface="MS Mincho" pitchFamily="49" charset="-128"/>
                <a:cs typeface="Arial" charset="0"/>
              </a:rPr>
              <a:t>Par­ti­ci­pa­tion</a:t>
            </a:r>
            <a:r>
              <a:rPr lang="de-DE" dirty="0">
                <a:ea typeface="MS Mincho" pitchFamily="49" charset="-128"/>
                <a:cs typeface="Arial" charset="0"/>
              </a:rPr>
              <a:t> </a:t>
            </a:r>
            <a:r>
              <a:rPr lang="de-DE" dirty="0" smtClean="0">
                <a:ea typeface="MS Mincho" pitchFamily="49" charset="-128"/>
                <a:cs typeface="Arial" charset="0"/>
              </a:rPr>
              <a:t>GIS, Mobile </a:t>
            </a:r>
            <a:r>
              <a:rPr lang="de-DE" dirty="0" err="1">
                <a:ea typeface="MS Mincho" pitchFamily="49" charset="-128"/>
                <a:cs typeface="Arial" charset="0"/>
              </a:rPr>
              <a:t>Workforce</a:t>
            </a:r>
            <a:r>
              <a:rPr lang="de-DE" dirty="0">
                <a:ea typeface="MS Mincho" pitchFamily="49" charset="-128"/>
                <a:cs typeface="Arial" charset="0"/>
              </a:rPr>
              <a:t> </a:t>
            </a:r>
            <a:r>
              <a:rPr lang="de-DE" dirty="0" smtClean="0">
                <a:ea typeface="MS Mincho" pitchFamily="49" charset="-128"/>
                <a:cs typeface="Arial" charset="0"/>
              </a:rPr>
              <a:t>Management</a:t>
            </a:r>
            <a:endParaRPr lang="de-DE" dirty="0">
              <a:ea typeface="MS Mincho" pitchFamily="49" charset="-128"/>
              <a:cs typeface="Arial" charset="0"/>
            </a:endParaRPr>
          </a:p>
        </p:txBody>
      </p:sp>
      <p:sp>
        <p:nvSpPr>
          <p:cNvPr id="14" name="Foliennummernplatzhalter 3"/>
          <p:cNvSpPr>
            <a:spLocks noGrp="1"/>
          </p:cNvSpPr>
          <p:nvPr>
            <p:ph type="sldNum" sz="quarter" idx="10"/>
          </p:nvPr>
        </p:nvSpPr>
        <p:spPr>
          <a:xfrm>
            <a:off x="0" y="6315075"/>
            <a:ext cx="9144000" cy="476250"/>
          </a:xfrm>
        </p:spPr>
        <p:txBody>
          <a:bodyPr/>
          <a:lstStyle/>
          <a:p>
            <a:pPr>
              <a:defRPr/>
            </a:pPr>
            <a:fld id="{8A81DCE2-8B79-4FE6-A83B-33EC26EACCE4}" type="slidenum">
              <a:rPr lang="de-DE" smtClean="0"/>
              <a:pPr>
                <a:defRPr/>
              </a:pPr>
              <a:t>7</a:t>
            </a:fld>
            <a:endParaRPr lang="de-DE" dirty="0"/>
          </a:p>
        </p:txBody>
      </p:sp>
      <p:pic>
        <p:nvPicPr>
          <p:cNvPr id="10" name="Picture 2"/>
          <p:cNvPicPr>
            <a:picLocks noChangeAspect="1" noChangeArrowheads="1"/>
          </p:cNvPicPr>
          <p:nvPr/>
        </p:nvPicPr>
        <p:blipFill>
          <a:blip r:embed="rId5">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7395337" y="2418709"/>
            <a:ext cx="2202075" cy="8154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11" name="Picture 3"/>
          <p:cNvPicPr>
            <a:picLocks noChangeAspect="1" noChangeArrowheads="1"/>
          </p:cNvPicPr>
          <p:nvPr/>
        </p:nvPicPr>
        <p:blipFill>
          <a:blip r:embed="rId6">
            <a:extLst>
              <a:ext uri="{28A0092B-C50C-407E-A947-70E740481C1C}">
                <a14:useLocalDpi xmlns:a14="http://schemas.microsoft.com/office/drawing/2010/main" val="0"/>
              </a:ext>
            </a:extLst>
          </a:blip>
          <a:srcRect r="57999"/>
          <a:stretch>
            <a:fillRect/>
          </a:stretch>
        </p:blipFill>
        <p:spPr bwMode="auto">
          <a:xfrm>
            <a:off x="7390312" y="1579311"/>
            <a:ext cx="602758" cy="902881"/>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pic>
      <p:sp>
        <p:nvSpPr>
          <p:cNvPr id="15" name="Fußzeilenplatzhalter 4"/>
          <p:cNvSpPr>
            <a:spLocks noGrp="1"/>
          </p:cNvSpPr>
          <p:nvPr>
            <p:ph type="ftr" sz="quarter" idx="11"/>
          </p:nvPr>
        </p:nvSpPr>
        <p:spPr>
          <a:xfrm>
            <a:off x="559558" y="6348413"/>
            <a:ext cx="7562092" cy="270751"/>
          </a:xfrm>
        </p:spPr>
        <p:txBody>
          <a:bodyPr/>
          <a:lstStyle/>
          <a:p>
            <a:pPr algn="l">
              <a:defRPr/>
            </a:pPr>
            <a:r>
              <a:rPr lang="en-US" dirty="0" smtClean="0"/>
              <a:t>Symposium </a:t>
            </a:r>
            <a:r>
              <a:rPr lang="en-US" dirty="0" err="1" smtClean="0"/>
              <a:t>Münchner</a:t>
            </a:r>
            <a:r>
              <a:rPr lang="en-US" dirty="0" smtClean="0"/>
              <a:t> </a:t>
            </a:r>
            <a:r>
              <a:rPr lang="en-US" dirty="0" err="1" smtClean="0"/>
              <a:t>Kreis</a:t>
            </a:r>
            <a:r>
              <a:rPr lang="en-US" dirty="0" smtClean="0"/>
              <a:t> – </a:t>
            </a:r>
            <a:r>
              <a:rPr lang="en-US" dirty="0" smtClean="0"/>
              <a:t>24. Mai</a:t>
            </a:r>
            <a:r>
              <a:rPr lang="en-US" dirty="0" smtClean="0"/>
              <a:t> 2012                                                                     </a:t>
            </a:r>
            <a:r>
              <a:rPr lang="en-US" dirty="0" err="1" smtClean="0"/>
              <a:t>disy</a:t>
            </a:r>
            <a:r>
              <a:rPr lang="en-US" dirty="0" smtClean="0"/>
              <a:t> </a:t>
            </a:r>
            <a:r>
              <a:rPr lang="en-US" dirty="0" err="1" smtClean="0"/>
              <a:t>Informationssysteme</a:t>
            </a:r>
            <a:r>
              <a:rPr lang="en-US" dirty="0" smtClean="0"/>
              <a:t> GmbH</a:t>
            </a:r>
            <a:endParaRPr lang="de-DE" dirty="0"/>
          </a:p>
        </p:txBody>
      </p:sp>
    </p:spTree>
    <p:extLst>
      <p:ext uri="{BB962C8B-B14F-4D97-AF65-F5344CB8AC3E}">
        <p14:creationId xmlns:p14="http://schemas.microsoft.com/office/powerpoint/2010/main" val="4052263607"/>
      </p:ext>
    </p:extLst>
  </p:cSld>
  <p:clrMapOvr>
    <a:masterClrMapping/>
  </p:clrMapOvr>
  <p:transition spd="slow">
    <p:pull/>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Effect transition="in" filter="fade">
                                      <p:cBhvr>
                                        <p:cTn id="7"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Beispiel: </a:t>
            </a:r>
            <a:r>
              <a:rPr lang="de-DE" dirty="0" err="1" smtClean="0"/>
              <a:t>NoiseTube</a:t>
            </a:r>
            <a:endParaRPr lang="de-DE" dirty="0"/>
          </a:p>
        </p:txBody>
      </p:sp>
      <p:sp>
        <p:nvSpPr>
          <p:cNvPr id="4" name="Foliennummernplatzhalter 3"/>
          <p:cNvSpPr>
            <a:spLocks noGrp="1"/>
          </p:cNvSpPr>
          <p:nvPr>
            <p:ph type="sldNum" sz="quarter" idx="10"/>
          </p:nvPr>
        </p:nvSpPr>
        <p:spPr>
          <a:xfrm>
            <a:off x="0" y="6646161"/>
            <a:ext cx="9144000" cy="476250"/>
          </a:xfrm>
        </p:spPr>
        <p:txBody>
          <a:bodyPr/>
          <a:lstStyle/>
          <a:p>
            <a:pPr>
              <a:defRPr/>
            </a:pPr>
            <a:fld id="{8A81DCE2-8B79-4FE6-A83B-33EC26EACCE4}" type="slidenum">
              <a:rPr lang="de-DE" smtClean="0"/>
              <a:pPr>
                <a:defRPr/>
              </a:pPr>
              <a:t>8</a:t>
            </a:fld>
            <a:endParaRPr lang="de-DE" dirty="0"/>
          </a:p>
        </p:txBody>
      </p:sp>
      <p:sp>
        <p:nvSpPr>
          <p:cNvPr id="7" name="Inhaltsplatzhalter 2"/>
          <p:cNvSpPr txBox="1">
            <a:spLocks/>
          </p:cNvSpPr>
          <p:nvPr/>
        </p:nvSpPr>
        <p:spPr bwMode="auto">
          <a:xfrm>
            <a:off x="409903" y="4837582"/>
            <a:ext cx="8151764" cy="6350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342900" indent="-342900" algn="l" rtl="0" eaLnBrk="0" fontAlgn="base" hangingPunct="0">
              <a:spcBef>
                <a:spcPct val="20000"/>
              </a:spcBef>
              <a:spcAft>
                <a:spcPct val="0"/>
              </a:spcAft>
              <a:buChar char="•"/>
              <a:defRPr>
                <a:solidFill>
                  <a:schemeClr val="tx1"/>
                </a:solidFill>
                <a:latin typeface="+mn-lt"/>
                <a:ea typeface="+mn-ea"/>
                <a:cs typeface="+mn-cs"/>
              </a:defRPr>
            </a:lvl1pPr>
            <a:lvl2pPr marL="742950" indent="-285750" algn="l" rtl="0" eaLnBrk="0" fontAlgn="base" hangingPunct="0">
              <a:spcBef>
                <a:spcPct val="20000"/>
              </a:spcBef>
              <a:spcAft>
                <a:spcPct val="0"/>
              </a:spcAft>
              <a:buChar char="•"/>
              <a:defRPr sz="1600">
                <a:solidFill>
                  <a:schemeClr val="tx1"/>
                </a:solidFill>
                <a:latin typeface="+mn-lt"/>
              </a:defRPr>
            </a:lvl2pPr>
            <a:lvl3pPr marL="1143000" indent="-228600" algn="l" rtl="0" eaLnBrk="0" fontAlgn="base" hangingPunct="0">
              <a:spcBef>
                <a:spcPct val="20000"/>
              </a:spcBef>
              <a:spcAft>
                <a:spcPct val="0"/>
              </a:spcAft>
              <a:buChar char="•"/>
              <a:defRPr sz="1400">
                <a:solidFill>
                  <a:schemeClr val="tx1"/>
                </a:solidFill>
                <a:latin typeface="+mn-lt"/>
              </a:defRPr>
            </a:lvl3pPr>
            <a:lvl4pPr marL="1600200" indent="-228600" algn="l" rtl="0" eaLnBrk="0" fontAlgn="base" hangingPunct="0">
              <a:spcBef>
                <a:spcPct val="20000"/>
              </a:spcBef>
              <a:spcAft>
                <a:spcPct val="0"/>
              </a:spcAft>
              <a:buChar char="•"/>
              <a:defRPr sz="1400">
                <a:solidFill>
                  <a:schemeClr val="tx1"/>
                </a:solidFill>
                <a:latin typeface="+mn-lt"/>
              </a:defRPr>
            </a:lvl4pPr>
            <a:lvl5pPr marL="2057400" indent="-228600" algn="l" rtl="0" eaLnBrk="0" fontAlgn="base" hangingPunct="0">
              <a:spcBef>
                <a:spcPct val="20000"/>
              </a:spcBef>
              <a:spcAft>
                <a:spcPct val="0"/>
              </a:spcAft>
              <a:buChar char="»"/>
              <a:defRPr sz="1400">
                <a:solidFill>
                  <a:schemeClr val="tx1"/>
                </a:solidFill>
                <a:latin typeface="+mn-lt"/>
              </a:defRPr>
            </a:lvl5pPr>
            <a:lvl6pPr marL="2514600" indent="-228600" algn="l" rtl="0" fontAlgn="base">
              <a:spcBef>
                <a:spcPct val="20000"/>
              </a:spcBef>
              <a:spcAft>
                <a:spcPct val="0"/>
              </a:spcAft>
              <a:buChar char="»"/>
              <a:defRPr sz="1400">
                <a:solidFill>
                  <a:schemeClr val="tx1"/>
                </a:solidFill>
                <a:latin typeface="+mn-lt"/>
              </a:defRPr>
            </a:lvl6pPr>
            <a:lvl7pPr marL="2971800" indent="-228600" algn="l" rtl="0" fontAlgn="base">
              <a:spcBef>
                <a:spcPct val="20000"/>
              </a:spcBef>
              <a:spcAft>
                <a:spcPct val="0"/>
              </a:spcAft>
              <a:buChar char="»"/>
              <a:defRPr sz="1400">
                <a:solidFill>
                  <a:schemeClr val="tx1"/>
                </a:solidFill>
                <a:latin typeface="+mn-lt"/>
              </a:defRPr>
            </a:lvl7pPr>
            <a:lvl8pPr marL="3429000" indent="-228600" algn="l" rtl="0" fontAlgn="base">
              <a:spcBef>
                <a:spcPct val="20000"/>
              </a:spcBef>
              <a:spcAft>
                <a:spcPct val="0"/>
              </a:spcAft>
              <a:buChar char="»"/>
              <a:defRPr sz="1400">
                <a:solidFill>
                  <a:schemeClr val="tx1"/>
                </a:solidFill>
                <a:latin typeface="+mn-lt"/>
              </a:defRPr>
            </a:lvl8pPr>
            <a:lvl9pPr marL="3886200" indent="-228600" algn="l" rtl="0" fontAlgn="base">
              <a:spcBef>
                <a:spcPct val="20000"/>
              </a:spcBef>
              <a:spcAft>
                <a:spcPct val="0"/>
              </a:spcAft>
              <a:buChar char="»"/>
              <a:defRPr sz="1400">
                <a:solidFill>
                  <a:schemeClr val="tx1"/>
                </a:solidFill>
                <a:latin typeface="+mn-lt"/>
              </a:defRPr>
            </a:lvl9pPr>
          </a:lstStyle>
          <a:p>
            <a:pPr marL="0" indent="0">
              <a:buFontTx/>
              <a:buNone/>
            </a:pPr>
            <a:r>
              <a:rPr lang="de-DE" sz="2000" dirty="0">
                <a:solidFill>
                  <a:srgbClr val="005EA8"/>
                </a:solidFill>
                <a:latin typeface="+mj-lt"/>
                <a:ea typeface="+mj-ea"/>
                <a:cs typeface="+mj-cs"/>
              </a:rPr>
              <a:t>App für </a:t>
            </a:r>
            <a:r>
              <a:rPr lang="de-DE" sz="2000" dirty="0" smtClean="0">
                <a:solidFill>
                  <a:srgbClr val="005EA8"/>
                </a:solidFill>
                <a:latin typeface="+mj-lt"/>
                <a:ea typeface="+mj-ea"/>
                <a:cs typeface="+mj-cs"/>
              </a:rPr>
              <a:t>Meldungen - </a:t>
            </a:r>
            <a:r>
              <a:rPr lang="de-DE" sz="2000" dirty="0">
                <a:solidFill>
                  <a:srgbClr val="005EA8"/>
                </a:solidFill>
                <a:latin typeface="+mj-lt"/>
                <a:ea typeface="+mj-ea"/>
                <a:cs typeface="+mj-cs"/>
              </a:rPr>
              <a:t>einzelne </a:t>
            </a:r>
            <a:r>
              <a:rPr lang="de-DE" sz="2000" dirty="0" smtClean="0">
                <a:solidFill>
                  <a:srgbClr val="005EA8"/>
                </a:solidFill>
                <a:latin typeface="+mj-lt"/>
                <a:ea typeface="+mj-ea"/>
                <a:cs typeface="+mj-cs"/>
              </a:rPr>
              <a:t>Meldungen - </a:t>
            </a:r>
            <a:r>
              <a:rPr lang="de-DE" sz="2000" dirty="0">
                <a:solidFill>
                  <a:srgbClr val="005EA8"/>
                </a:solidFill>
                <a:latin typeface="+mj-lt"/>
                <a:ea typeface="+mj-ea"/>
                <a:cs typeface="+mj-cs"/>
              </a:rPr>
              <a:t>Auswertung/ Aggregation</a:t>
            </a:r>
          </a:p>
        </p:txBody>
      </p:sp>
      <p:pic>
        <p:nvPicPr>
          <p:cNvPr id="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794280" y="2038635"/>
            <a:ext cx="2022475" cy="1978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9"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083455" y="2038635"/>
            <a:ext cx="3478212" cy="19986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 name="Picture 6"/>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567017" y="2017998"/>
            <a:ext cx="2003425" cy="26717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2"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6435682" y="189186"/>
            <a:ext cx="2240579" cy="91888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13" name="Rechteck 12"/>
          <p:cNvSpPr/>
          <p:nvPr/>
        </p:nvSpPr>
        <p:spPr>
          <a:xfrm>
            <a:off x="345601" y="5829958"/>
            <a:ext cx="7712496" cy="369332"/>
          </a:xfrm>
          <a:prstGeom prst="rect">
            <a:avLst/>
          </a:prstGeom>
        </p:spPr>
        <p:txBody>
          <a:bodyPr wrap="none">
            <a:spAutoFit/>
          </a:bodyPr>
          <a:lstStyle/>
          <a:p>
            <a:pPr algn="l"/>
            <a:r>
              <a:rPr lang="de-DE" u="sng" dirty="0" smtClean="0"/>
              <a:t>Quelle</a:t>
            </a:r>
            <a:r>
              <a:rPr lang="de-DE" dirty="0" smtClean="0"/>
              <a:t>: </a:t>
            </a:r>
            <a:r>
              <a:rPr lang="de-DE" dirty="0" smtClean="0">
                <a:hlinkClick r:id="rId7"/>
              </a:rPr>
              <a:t>http</a:t>
            </a:r>
            <a:r>
              <a:rPr lang="de-DE" dirty="0">
                <a:hlinkClick r:id="rId7"/>
              </a:rPr>
              <a:t>://noisetube.net</a:t>
            </a:r>
            <a:r>
              <a:rPr lang="de-DE" dirty="0" smtClean="0">
                <a:hlinkClick r:id="rId7"/>
              </a:rPr>
              <a:t>/</a:t>
            </a:r>
            <a:r>
              <a:rPr lang="de-DE" dirty="0" smtClean="0"/>
              <a:t>  - </a:t>
            </a:r>
            <a:r>
              <a:rPr lang="de-DE" dirty="0" err="1" smtClean="0"/>
              <a:t>BrusSense</a:t>
            </a:r>
            <a:r>
              <a:rPr lang="de-DE" dirty="0" smtClean="0"/>
              <a:t> Team, </a:t>
            </a:r>
            <a:r>
              <a:rPr lang="nl-NL" dirty="0" smtClean="0"/>
              <a:t>Vrije Universiteit Brussel </a:t>
            </a:r>
            <a:endParaRPr lang="de-DE" dirty="0"/>
          </a:p>
        </p:txBody>
      </p:sp>
      <p:sp>
        <p:nvSpPr>
          <p:cNvPr id="14" name="Foliennummernplatzhalter 3"/>
          <p:cNvSpPr txBox="1">
            <a:spLocks/>
          </p:cNvSpPr>
          <p:nvPr/>
        </p:nvSpPr>
        <p:spPr bwMode="auto">
          <a:xfrm>
            <a:off x="0" y="6315075"/>
            <a:ext cx="91440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defPPr>
              <a:defRPr lang="de-DE"/>
            </a:defPPr>
            <a:lvl1pPr algn="ctr" rtl="0" fontAlgn="base">
              <a:spcBef>
                <a:spcPct val="0"/>
              </a:spcBef>
              <a:spcAft>
                <a:spcPct val="0"/>
              </a:spcAft>
              <a:defRPr sz="1100" kern="1200">
                <a:solidFill>
                  <a:schemeClr val="bg2"/>
                </a:solidFill>
                <a:latin typeface="Arial" charset="0"/>
                <a:ea typeface="+mn-ea"/>
                <a:cs typeface="+mn-cs"/>
              </a:defRPr>
            </a:lvl1pPr>
            <a:lvl2pPr marL="457200" algn="r" rtl="0" fontAlgn="base">
              <a:spcBef>
                <a:spcPct val="0"/>
              </a:spcBef>
              <a:spcAft>
                <a:spcPct val="0"/>
              </a:spcAft>
              <a:defRPr kern="1200">
                <a:solidFill>
                  <a:schemeClr val="tx1"/>
                </a:solidFill>
                <a:latin typeface="Arial" charset="0"/>
                <a:ea typeface="+mn-ea"/>
                <a:cs typeface="+mn-cs"/>
              </a:defRPr>
            </a:lvl2pPr>
            <a:lvl3pPr marL="914400" algn="r" rtl="0" fontAlgn="base">
              <a:spcBef>
                <a:spcPct val="0"/>
              </a:spcBef>
              <a:spcAft>
                <a:spcPct val="0"/>
              </a:spcAft>
              <a:defRPr kern="1200">
                <a:solidFill>
                  <a:schemeClr val="tx1"/>
                </a:solidFill>
                <a:latin typeface="Arial" charset="0"/>
                <a:ea typeface="+mn-ea"/>
                <a:cs typeface="+mn-cs"/>
              </a:defRPr>
            </a:lvl3pPr>
            <a:lvl4pPr marL="1371600" algn="r" rtl="0" fontAlgn="base">
              <a:spcBef>
                <a:spcPct val="0"/>
              </a:spcBef>
              <a:spcAft>
                <a:spcPct val="0"/>
              </a:spcAft>
              <a:defRPr kern="1200">
                <a:solidFill>
                  <a:schemeClr val="tx1"/>
                </a:solidFill>
                <a:latin typeface="Arial" charset="0"/>
                <a:ea typeface="+mn-ea"/>
                <a:cs typeface="+mn-cs"/>
              </a:defRPr>
            </a:lvl4pPr>
            <a:lvl5pPr marL="1828800" algn="r" rtl="0" fontAlgn="base">
              <a:spcBef>
                <a:spcPct val="0"/>
              </a:spcBef>
              <a:spcAft>
                <a:spcPct val="0"/>
              </a:spcAft>
              <a:defRPr kern="1200">
                <a:solidFill>
                  <a:schemeClr val="tx1"/>
                </a:solidFill>
                <a:latin typeface="Arial" charset="0"/>
                <a:ea typeface="+mn-ea"/>
                <a:cs typeface="+mn-cs"/>
              </a:defRPr>
            </a:lvl5pPr>
            <a:lvl6pPr marL="2286000" algn="l" defTabSz="914400" rtl="0" eaLnBrk="1" latinLnBrk="0" hangingPunct="1">
              <a:defRPr kern="1200">
                <a:solidFill>
                  <a:schemeClr val="tx1"/>
                </a:solidFill>
                <a:latin typeface="Arial" charset="0"/>
                <a:ea typeface="+mn-ea"/>
                <a:cs typeface="+mn-cs"/>
              </a:defRPr>
            </a:lvl6pPr>
            <a:lvl7pPr marL="2743200" algn="l" defTabSz="914400" rtl="0" eaLnBrk="1" latinLnBrk="0" hangingPunct="1">
              <a:defRPr kern="1200">
                <a:solidFill>
                  <a:schemeClr val="tx1"/>
                </a:solidFill>
                <a:latin typeface="Arial" charset="0"/>
                <a:ea typeface="+mn-ea"/>
                <a:cs typeface="+mn-cs"/>
              </a:defRPr>
            </a:lvl7pPr>
            <a:lvl8pPr marL="3200400" algn="l" defTabSz="914400" rtl="0" eaLnBrk="1" latinLnBrk="0" hangingPunct="1">
              <a:defRPr kern="1200">
                <a:solidFill>
                  <a:schemeClr val="tx1"/>
                </a:solidFill>
                <a:latin typeface="Arial" charset="0"/>
                <a:ea typeface="+mn-ea"/>
                <a:cs typeface="+mn-cs"/>
              </a:defRPr>
            </a:lvl8pPr>
            <a:lvl9pPr marL="3657600" algn="l" defTabSz="914400" rtl="0" eaLnBrk="1" latinLnBrk="0" hangingPunct="1">
              <a:defRPr kern="1200">
                <a:solidFill>
                  <a:schemeClr val="tx1"/>
                </a:solidFill>
                <a:latin typeface="Arial" charset="0"/>
                <a:ea typeface="+mn-ea"/>
                <a:cs typeface="+mn-cs"/>
              </a:defRPr>
            </a:lvl9pPr>
          </a:lstStyle>
          <a:p>
            <a:pPr>
              <a:defRPr/>
            </a:pPr>
            <a:fld id="{8A81DCE2-8B79-4FE6-A83B-33EC26EACCE4}" type="slidenum">
              <a:rPr lang="de-DE" smtClean="0"/>
              <a:pPr>
                <a:defRPr/>
              </a:pPr>
              <a:t>8</a:t>
            </a:fld>
            <a:endParaRPr lang="de-DE" dirty="0"/>
          </a:p>
        </p:txBody>
      </p:sp>
      <p:sp>
        <p:nvSpPr>
          <p:cNvPr id="11" name="Fußzeilenplatzhalter 4"/>
          <p:cNvSpPr>
            <a:spLocks noGrp="1"/>
          </p:cNvSpPr>
          <p:nvPr>
            <p:ph type="ftr" sz="quarter" idx="11"/>
          </p:nvPr>
        </p:nvSpPr>
        <p:spPr>
          <a:xfrm>
            <a:off x="559558" y="6348413"/>
            <a:ext cx="7562092" cy="270751"/>
          </a:xfrm>
        </p:spPr>
        <p:txBody>
          <a:bodyPr/>
          <a:lstStyle/>
          <a:p>
            <a:pPr algn="l">
              <a:defRPr/>
            </a:pPr>
            <a:r>
              <a:rPr lang="en-US" dirty="0" smtClean="0"/>
              <a:t>Symposium </a:t>
            </a:r>
            <a:r>
              <a:rPr lang="en-US" dirty="0" err="1" smtClean="0"/>
              <a:t>Münchner</a:t>
            </a:r>
            <a:r>
              <a:rPr lang="en-US" dirty="0" smtClean="0"/>
              <a:t> </a:t>
            </a:r>
            <a:r>
              <a:rPr lang="en-US" dirty="0" err="1" smtClean="0"/>
              <a:t>Kreis</a:t>
            </a:r>
            <a:r>
              <a:rPr lang="en-US" dirty="0" smtClean="0"/>
              <a:t> – </a:t>
            </a:r>
            <a:r>
              <a:rPr lang="en-US" dirty="0" smtClean="0"/>
              <a:t>24. Mai</a:t>
            </a:r>
            <a:r>
              <a:rPr lang="en-US" dirty="0" smtClean="0"/>
              <a:t> 2012                                                                     </a:t>
            </a:r>
            <a:r>
              <a:rPr lang="en-US" dirty="0" err="1" smtClean="0"/>
              <a:t>disy</a:t>
            </a:r>
            <a:r>
              <a:rPr lang="en-US" dirty="0" smtClean="0"/>
              <a:t> </a:t>
            </a:r>
            <a:r>
              <a:rPr lang="en-US" dirty="0" err="1" smtClean="0"/>
              <a:t>Informationssysteme</a:t>
            </a:r>
            <a:r>
              <a:rPr lang="en-US" dirty="0" smtClean="0"/>
              <a:t> GmbH</a:t>
            </a:r>
            <a:endParaRPr lang="de-DE" dirty="0"/>
          </a:p>
        </p:txBody>
      </p:sp>
    </p:spTree>
    <p:extLst>
      <p:ext uri="{BB962C8B-B14F-4D97-AF65-F5344CB8AC3E}">
        <p14:creationId xmlns:p14="http://schemas.microsoft.com/office/powerpoint/2010/main" val="1268683741"/>
      </p:ext>
    </p:extLst>
  </p:cSld>
  <p:clrMapOvr>
    <a:masterClrMapping/>
  </p:clrMapOvr>
  <mc:AlternateContent xmlns:mc="http://schemas.openxmlformats.org/markup-compatibility/2006">
    <mc:Choice xmlns:p14="http://schemas.microsoft.com/office/powerpoint/2010/main" Requires="p14">
      <p:transition spd="slow" p14:dur="2000"/>
    </mc:Choice>
    <mc:Fallback>
      <p:transition spd="slow"/>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0"/>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8"/>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nodeType="clickEffect">
                                  <p:stCondLst>
                                    <p:cond delay="0"/>
                                  </p:stCondLst>
                                  <p:childTnLst>
                                    <p:set>
                                      <p:cBhvr>
                                        <p:cTn id="14" dur="1" fill="hold">
                                          <p:stCondLst>
                                            <p:cond delay="0"/>
                                          </p:stCondLst>
                                        </p:cTn>
                                        <p:tgtEl>
                                          <p:spTgt spid="9"/>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el 1"/>
          <p:cNvSpPr>
            <a:spLocks noGrp="1"/>
          </p:cNvSpPr>
          <p:nvPr>
            <p:ph type="title"/>
          </p:nvPr>
        </p:nvSpPr>
        <p:spPr/>
        <p:txBody>
          <a:bodyPr/>
          <a:lstStyle/>
          <a:p>
            <a:r>
              <a:rPr lang="de-DE" dirty="0" smtClean="0"/>
              <a:t>Eye on Earth</a:t>
            </a:r>
            <a:endParaRPr lang="de-DE" dirty="0"/>
          </a:p>
        </p:txBody>
      </p:sp>
      <p:sp>
        <p:nvSpPr>
          <p:cNvPr id="4" name="Foliennummernplatzhalter 3"/>
          <p:cNvSpPr>
            <a:spLocks noGrp="1"/>
          </p:cNvSpPr>
          <p:nvPr>
            <p:ph type="sldNum" sz="quarter" idx="10"/>
          </p:nvPr>
        </p:nvSpPr>
        <p:spPr/>
        <p:txBody>
          <a:bodyPr/>
          <a:lstStyle/>
          <a:p>
            <a:pPr>
              <a:defRPr/>
            </a:pPr>
            <a:fld id="{15D291F1-F0DA-4A59-9457-37AD4694A997}" type="slidenum">
              <a:rPr lang="de-DE" smtClean="0"/>
              <a:pPr>
                <a:defRPr/>
              </a:pPr>
              <a:t>9</a:t>
            </a:fld>
            <a:endParaRPr lang="de-DE"/>
          </a:p>
        </p:txBody>
      </p:sp>
      <p:sp>
        <p:nvSpPr>
          <p:cNvPr id="6" name="Fußzeilenplatzhalter 4"/>
          <p:cNvSpPr>
            <a:spLocks noGrp="1"/>
          </p:cNvSpPr>
          <p:nvPr>
            <p:ph type="ftr" sz="quarter" idx="11"/>
          </p:nvPr>
        </p:nvSpPr>
        <p:spPr>
          <a:xfrm>
            <a:off x="559558" y="6348413"/>
            <a:ext cx="7562092" cy="270751"/>
          </a:xfrm>
        </p:spPr>
        <p:txBody>
          <a:bodyPr/>
          <a:lstStyle/>
          <a:p>
            <a:pPr algn="l">
              <a:defRPr/>
            </a:pPr>
            <a:r>
              <a:rPr lang="en-US" dirty="0" smtClean="0"/>
              <a:t>Symposium </a:t>
            </a:r>
            <a:r>
              <a:rPr lang="en-US" dirty="0" err="1" smtClean="0"/>
              <a:t>Münchner</a:t>
            </a:r>
            <a:r>
              <a:rPr lang="en-US" dirty="0" smtClean="0"/>
              <a:t> </a:t>
            </a:r>
            <a:r>
              <a:rPr lang="en-US" dirty="0" err="1" smtClean="0"/>
              <a:t>Kreis</a:t>
            </a:r>
            <a:r>
              <a:rPr lang="en-US" dirty="0" smtClean="0"/>
              <a:t> – </a:t>
            </a:r>
            <a:r>
              <a:rPr lang="en-US" dirty="0" smtClean="0"/>
              <a:t>24. Mai</a:t>
            </a:r>
            <a:r>
              <a:rPr lang="en-US" dirty="0" smtClean="0"/>
              <a:t> 2012                                                                     </a:t>
            </a:r>
            <a:r>
              <a:rPr lang="en-US" dirty="0" err="1" smtClean="0"/>
              <a:t>disy</a:t>
            </a:r>
            <a:r>
              <a:rPr lang="en-US" dirty="0" smtClean="0"/>
              <a:t> </a:t>
            </a:r>
            <a:r>
              <a:rPr lang="en-US" dirty="0" err="1" smtClean="0"/>
              <a:t>Informationssysteme</a:t>
            </a:r>
            <a:r>
              <a:rPr lang="en-US" dirty="0" smtClean="0"/>
              <a:t> GmbH</a:t>
            </a:r>
            <a:endParaRPr lang="de-DE" dirty="0"/>
          </a:p>
        </p:txBody>
      </p:sp>
      <p:pic>
        <p:nvPicPr>
          <p:cNvPr id="1027"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13897" y="696044"/>
            <a:ext cx="8364653" cy="559660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1026889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nodeType="clickEffect">
                                  <p:stCondLst>
                                    <p:cond delay="0"/>
                                  </p:stCondLst>
                                  <p:childTnLst>
                                    <p:set>
                                      <p:cBhvr>
                                        <p:cTn id="6" dur="1" fill="hold">
                                          <p:stCondLst>
                                            <p:cond delay="0"/>
                                          </p:stCondLst>
                                        </p:cTn>
                                        <p:tgtEl>
                                          <p:spTgt spid="1027"/>
                                        </p:tgtEl>
                                        <p:attrNameLst>
                                          <p:attrName>style.visibility</p:attrName>
                                        </p:attrNameLst>
                                      </p:cBhvr>
                                      <p:to>
                                        <p:strVal val="visible"/>
                                      </p:to>
                                    </p:set>
                                    <p:animEffect transition="in" filter="fade">
                                      <p:cBhvr>
                                        <p:cTn id="7" dur="1000"/>
                                        <p:tgtEl>
                                          <p:spTgt spid="1027"/>
                                        </p:tgtEl>
                                      </p:cBhvr>
                                    </p:animEffect>
                                    <p:anim calcmode="lin" valueType="num">
                                      <p:cBhvr>
                                        <p:cTn id="8" dur="1000" fill="hold"/>
                                        <p:tgtEl>
                                          <p:spTgt spid="1027"/>
                                        </p:tgtEl>
                                        <p:attrNameLst>
                                          <p:attrName>ppt_x</p:attrName>
                                        </p:attrNameLst>
                                      </p:cBhvr>
                                      <p:tavLst>
                                        <p:tav tm="0">
                                          <p:val>
                                            <p:strVal val="#ppt_x"/>
                                          </p:val>
                                        </p:tav>
                                        <p:tav tm="100000">
                                          <p:val>
                                            <p:strVal val="#ppt_x"/>
                                          </p:val>
                                        </p:tav>
                                      </p:tavLst>
                                    </p:anim>
                                    <p:anim calcmode="lin" valueType="num">
                                      <p:cBhvr>
                                        <p:cTn id="9" dur="1000" fill="hold"/>
                                        <p:tgtEl>
                                          <p:spTgt spid="1027"/>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Standarddesign">
  <a:themeElements>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Standarddesign">
      <a:majorFont>
        <a:latin typeface="Arial"/>
        <a:ea typeface=""/>
        <a:cs typeface=""/>
      </a:majorFont>
      <a:minorFont>
        <a:latin typeface="Arial"/>
        <a:ea typeface=""/>
        <a:cs typeface=""/>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Standard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Standard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Standard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Standard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Standard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Standard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Standard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Standard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Standard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Standard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Standard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Standard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Larissa-Design">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Larissa">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Larissa">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Larissa">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0</TotalTime>
  <Words>1653</Words>
  <Application>Microsoft Office PowerPoint</Application>
  <PresentationFormat>Bildschirmpräsentation (4:3)</PresentationFormat>
  <Paragraphs>243</Paragraphs>
  <Slides>15</Slides>
  <Notes>11</Notes>
  <HiddenSlides>0</HiddenSlides>
  <MMClips>0</MMClips>
  <ScaleCrop>false</ScaleCrop>
  <HeadingPairs>
    <vt:vector size="4" baseType="variant">
      <vt:variant>
        <vt:lpstr>Design</vt:lpstr>
      </vt:variant>
      <vt:variant>
        <vt:i4>1</vt:i4>
      </vt:variant>
      <vt:variant>
        <vt:lpstr>Folientitel</vt:lpstr>
      </vt:variant>
      <vt:variant>
        <vt:i4>15</vt:i4>
      </vt:variant>
    </vt:vector>
  </HeadingPairs>
  <TitlesOfParts>
    <vt:vector size="16" baseType="lpstr">
      <vt:lpstr>Standarddesign</vt:lpstr>
      <vt:lpstr>Einfaches Finden und Analyse  von Geo- und Umweltdaten  </vt:lpstr>
      <vt:lpstr>disy Informationssysteme GmbH</vt:lpstr>
      <vt:lpstr>Geodaten und Geo-Information</vt:lpstr>
      <vt:lpstr>Themen und Anwendungsfelder von GIS und Umweltinformatik  </vt:lpstr>
      <vt:lpstr>Offene Geodaten als Wirtschaftsmotor? </vt:lpstr>
      <vt:lpstr>Neuere Methoden zur Datenbeschaffung</vt:lpstr>
      <vt:lpstr>Participatory Sensing</vt:lpstr>
      <vt:lpstr>Beispiel: NoiseTube</vt:lpstr>
      <vt:lpstr>Eye on Earth</vt:lpstr>
      <vt:lpstr>Geo- und Umweltdaten aus Informatik-Sicht</vt:lpstr>
      <vt:lpstr>Vielen Dank !!</vt:lpstr>
      <vt:lpstr>disy Cadenza – Spatial Reporting Workbench </vt:lpstr>
      <vt:lpstr>What is Environmental Informatics / Ecoinformatics?</vt:lpstr>
      <vt:lpstr>Umweltinformatik nach [Pillmann, 1990]</vt:lpstr>
      <vt:lpstr>GIS und regenerative Energien</vt:lpstr>
    </vt:vector>
  </TitlesOfParts>
  <Company>disy Informationssysteme GmbH</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Präsentation disy Informationssysteme GmbH</dc:title>
  <dc:creator>Andreas Abecker</dc:creator>
  <cp:lastModifiedBy>Andreas Abecker</cp:lastModifiedBy>
  <cp:revision>742</cp:revision>
  <dcterms:created xsi:type="dcterms:W3CDTF">2007-09-19T11:26:25Z</dcterms:created>
  <dcterms:modified xsi:type="dcterms:W3CDTF">2012-05-24T05:36:08Z</dcterms:modified>
</cp:coreProperties>
</file>